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58" r:id="rId9"/>
  </p:sldIdLst>
  <p:sldSz cx="10693400" cy="7561263"/>
  <p:notesSz cx="6858000" cy="9144000"/>
  <p:defaultText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926" y="-72"/>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99"/>
            <a:ext cx="10693400" cy="7543264"/>
          </a:xfrm>
          <a:prstGeom prst="rect">
            <a:avLst/>
          </a:prstGeom>
        </p:spPr>
      </p:pic>
      <p:sp>
        <p:nvSpPr>
          <p:cNvPr id="2" name="標題 1"/>
          <p:cNvSpPr>
            <a:spLocks noGrp="1"/>
          </p:cNvSpPr>
          <p:nvPr>
            <p:ph type="ctrTitle"/>
          </p:nvPr>
        </p:nvSpPr>
        <p:spPr>
          <a:xfrm>
            <a:off x="882204" y="3132559"/>
            <a:ext cx="9089390" cy="162077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84209" y="4860751"/>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5" name="頁尾版面配置區 4"/>
          <p:cNvSpPr>
            <a:spLocks noGrp="1"/>
          </p:cNvSpPr>
          <p:nvPr>
            <p:ph type="ftr" sz="quarter" idx="11"/>
          </p:nvPr>
        </p:nvSpPr>
        <p:spPr/>
        <p:txBody>
          <a:bodyPr/>
          <a:lstStyle/>
          <a:p>
            <a:endParaRPr lang="zh-TW" altLang="en-US"/>
          </a:p>
        </p:txBody>
      </p:sp>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132" y="214477"/>
            <a:ext cx="1928517" cy="458585"/>
          </a:xfrm>
          <a:prstGeom prst="rect">
            <a:avLst/>
          </a:prstGeom>
        </p:spPr>
      </p:pic>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3234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7018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52715" y="302802"/>
            <a:ext cx="2406015" cy="645157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4670" y="302802"/>
            <a:ext cx="7039822" cy="645157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28983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99"/>
            <a:ext cx="10693400" cy="7543264"/>
          </a:xfrm>
          <a:prstGeom prst="rect">
            <a:avLst/>
          </a:prstGeom>
        </p:spPr>
      </p:pic>
      <p:sp>
        <p:nvSpPr>
          <p:cNvPr id="11" name="矩形 10"/>
          <p:cNvSpPr/>
          <p:nvPr userDrawn="1"/>
        </p:nvSpPr>
        <p:spPr>
          <a:xfrm>
            <a:off x="0" y="0"/>
            <a:ext cx="10693400" cy="392464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noFill/>
              </a:ln>
            </a:endParaRPr>
          </a:p>
        </p:txBody>
      </p:sp>
      <p:pic>
        <p:nvPicPr>
          <p:cNvPr id="10" name="圖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172" y="396255"/>
            <a:ext cx="2060931" cy="492831"/>
          </a:xfrm>
          <a:prstGeom prst="rect">
            <a:avLst/>
          </a:prstGeom>
        </p:spPr>
      </p:pic>
      <p:sp>
        <p:nvSpPr>
          <p:cNvPr id="2" name="標題 1"/>
          <p:cNvSpPr>
            <a:spLocks noGrp="1"/>
          </p:cNvSpPr>
          <p:nvPr>
            <p:ph type="title"/>
          </p:nvPr>
        </p:nvSpPr>
        <p:spPr>
          <a:xfrm>
            <a:off x="534670" y="3924647"/>
            <a:ext cx="9624060" cy="1260211"/>
          </a:xfr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427422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9288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8812"/>
            <a:ext cx="9089390" cy="1501751"/>
          </a:xfrm>
        </p:spPr>
        <p:txBody>
          <a:bodyPr anchor="t"/>
          <a:lstStyle>
            <a:lvl1pPr algn="l">
              <a:defRPr sz="46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70813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5803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4" name="內容版面配置區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571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1659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9151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671" y="301050"/>
            <a:ext cx="3518055" cy="1281214"/>
          </a:xfrm>
        </p:spPr>
        <p:txBody>
          <a:bodyPr anchor="b"/>
          <a:lstStyle>
            <a:lvl1pPr algn="l">
              <a:defRPr sz="23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313991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92884"/>
            <a:ext cx="6416040" cy="624855"/>
          </a:xfrm>
        </p:spPr>
        <p:txBody>
          <a:bodyPr anchor="b"/>
          <a:lstStyle>
            <a:lvl1pPr algn="l">
              <a:defRPr sz="23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TW" altLang="en-US"/>
          </a:p>
        </p:txBody>
      </p:sp>
      <p:sp>
        <p:nvSpPr>
          <p:cNvPr id="4" name="文字版面配置區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2017/5/8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7137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2905"/>
            <a:ext cx="10693400" cy="7555451"/>
          </a:xfrm>
          <a:prstGeom prst="rect">
            <a:avLst/>
          </a:prstGeom>
        </p:spPr>
      </p:pic>
      <p:sp>
        <p:nvSpPr>
          <p:cNvPr id="12" name="文字方塊 11"/>
          <p:cNvSpPr txBox="1"/>
          <p:nvPr userDrawn="1"/>
        </p:nvSpPr>
        <p:spPr>
          <a:xfrm>
            <a:off x="8661507" y="7168534"/>
            <a:ext cx="1082348" cy="307777"/>
          </a:xfrm>
          <a:prstGeom prst="rect">
            <a:avLst/>
          </a:prstGeom>
          <a:noFill/>
        </p:spPr>
        <p:txBody>
          <a:bodyPr wrap="none" rtlCol="0">
            <a:spAutoFit/>
          </a:bodyPr>
          <a:lstStyle/>
          <a:p>
            <a:r>
              <a:rPr lang="zh-TW" altLang="en-US" sz="1400" b="1" dirty="0" smtClean="0">
                <a:solidFill>
                  <a:srgbClr val="00B050"/>
                </a:solidFill>
                <a:latin typeface="微軟正黑體" panose="020B0604030504040204" pitchFamily="34" charset="-120"/>
                <a:ea typeface="微軟正黑體" panose="020B0604030504040204" pitchFamily="34" charset="-120"/>
              </a:rPr>
              <a:t>核能研究所</a:t>
            </a:r>
            <a:endParaRPr lang="zh-TW" altLang="en-US" sz="1400" b="1" dirty="0">
              <a:solidFill>
                <a:srgbClr val="00B050"/>
              </a:solidFill>
              <a:latin typeface="微軟正黑體" panose="020B0604030504040204" pitchFamily="34" charset="-120"/>
              <a:ea typeface="微軟正黑體" panose="020B0604030504040204" pitchFamily="34" charset="-120"/>
            </a:endParaRPr>
          </a:p>
        </p:txBody>
      </p:sp>
      <p:sp>
        <p:nvSpPr>
          <p:cNvPr id="2" name="標題版面配置區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924D69C9-26FB-409F-BAB6-E218E84513F0}" type="datetimeFigureOut">
              <a:rPr lang="zh-TW" altLang="en-US" smtClean="0"/>
              <a:t>2017/5/8</a:t>
            </a:fld>
            <a:endParaRPr lang="zh-TW" altLang="en-US"/>
          </a:p>
        </p:txBody>
      </p:sp>
      <p:sp>
        <p:nvSpPr>
          <p:cNvPr id="5" name="頁尾版面配置區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69614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82204" y="3204567"/>
            <a:ext cx="9089390" cy="1620771"/>
          </a:xfrm>
        </p:spPr>
        <p:txBody>
          <a:bodyPr>
            <a:normAutofit fontScale="90000"/>
          </a:bodyPr>
          <a:lstStyle/>
          <a:p>
            <a:r>
              <a:rPr lang="zh-TW" altLang="zh-TW" dirty="0">
                <a:latin typeface="標楷體" panose="03000509000000000000" pitchFamily="65" charset="-120"/>
                <a:ea typeface="標楷體" panose="03000509000000000000" pitchFamily="65" charset="-120"/>
              </a:rPr>
              <a:t>訂定廠商勞安衛相關資格</a:t>
            </a:r>
            <a:r>
              <a:rPr lang="zh-TW" altLang="zh-TW" dirty="0" smtClean="0">
                <a:latin typeface="標楷體" panose="03000509000000000000" pitchFamily="65" charset="-120"/>
                <a:ea typeface="標楷體" panose="03000509000000000000" pitchFamily="65" charset="-120"/>
              </a:rPr>
              <a:t>時</a:t>
            </a:r>
            <a:r>
              <a:rPr lang="en-US" altLang="zh-TW"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何時</a:t>
            </a:r>
            <a:r>
              <a:rPr lang="zh-TW" altLang="zh-TW" dirty="0">
                <a:latin typeface="標楷體" panose="03000509000000000000" pitchFamily="65" charset="-120"/>
                <a:ea typeface="標楷體" panose="03000509000000000000" pitchFamily="65" charset="-120"/>
              </a:rPr>
              <a:t>審查較</a:t>
            </a:r>
            <a:r>
              <a:rPr lang="zh-TW" altLang="zh-TW" dirty="0" smtClean="0">
                <a:latin typeface="標楷體" panose="03000509000000000000" pitchFamily="65" charset="-120"/>
                <a:ea typeface="標楷體" panose="03000509000000000000" pitchFamily="65" charset="-120"/>
              </a:rPr>
              <a:t>適當</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530276" y="5508823"/>
            <a:ext cx="7485380" cy="1512168"/>
          </a:xfrm>
        </p:spPr>
        <p:txBody>
          <a:bodyPr/>
          <a:lstStyle/>
          <a:p>
            <a:r>
              <a:rPr lang="zh-TW" altLang="en-US" dirty="0">
                <a:solidFill>
                  <a:schemeClr val="tx1"/>
                </a:solidFill>
                <a:latin typeface="標楷體" panose="03000509000000000000" pitchFamily="65" charset="-120"/>
                <a:ea typeface="標楷體" panose="03000509000000000000" pitchFamily="65" charset="-120"/>
              </a:rPr>
              <a:t>秘書室 管理科</a:t>
            </a:r>
            <a:endParaRPr lang="en-US" altLang="zh-TW" dirty="0">
              <a:solidFill>
                <a:schemeClr val="tx1"/>
              </a:solidFill>
              <a:latin typeface="標楷體" panose="03000509000000000000" pitchFamily="65" charset="-120"/>
              <a:ea typeface="標楷體" panose="03000509000000000000" pitchFamily="65" charset="-120"/>
            </a:endParaRPr>
          </a:p>
          <a:p>
            <a:r>
              <a:rPr lang="zh-TW" altLang="en-US" dirty="0">
                <a:solidFill>
                  <a:schemeClr val="tx1"/>
                </a:solidFill>
                <a:latin typeface="標楷體" panose="03000509000000000000" pitchFamily="65" charset="-120"/>
                <a:ea typeface="標楷體" panose="03000509000000000000" pitchFamily="65" charset="-120"/>
              </a:rPr>
              <a:t>中華民國</a:t>
            </a:r>
            <a:r>
              <a:rPr lang="en-US" altLang="zh-TW" dirty="0">
                <a:solidFill>
                  <a:schemeClr val="tx1"/>
                </a:solidFill>
                <a:latin typeface="標楷體" panose="03000509000000000000" pitchFamily="65" charset="-120"/>
                <a:ea typeface="標楷體" panose="03000509000000000000" pitchFamily="65" charset="-120"/>
              </a:rPr>
              <a:t>106</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5</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18</a:t>
            </a:r>
            <a:r>
              <a:rPr lang="zh-TW" altLang="en-US" dirty="0" smtClean="0">
                <a:solidFill>
                  <a:schemeClr val="tx1"/>
                </a:solidFill>
                <a:latin typeface="標楷體" panose="03000509000000000000" pitchFamily="65" charset="-120"/>
                <a:ea typeface="標楷體" panose="03000509000000000000" pitchFamily="65" charset="-120"/>
              </a:rPr>
              <a:t>日</a:t>
            </a:r>
            <a:endParaRPr lang="zh-TW" altLang="en-US"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7887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49"/>
          </a:xfrm>
        </p:spPr>
        <p:txBody>
          <a:bodyPr/>
          <a:lstStyle/>
          <a:p>
            <a:r>
              <a:rPr lang="zh-TW" altLang="en-US" dirty="0" smtClean="0">
                <a:latin typeface="標楷體" panose="03000509000000000000" pitchFamily="65" charset="-120"/>
                <a:ea typeface="標楷體" panose="03000509000000000000" pitchFamily="65" charset="-120"/>
              </a:rPr>
              <a:t>案例</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026220" y="1548383"/>
            <a:ext cx="8856984" cy="4320480"/>
          </a:xfrm>
        </p:spPr>
        <p:txBody>
          <a:bodyPr>
            <a:noAutofit/>
          </a:bodyPr>
          <a:lstStyle/>
          <a:p>
            <a:pPr>
              <a:buFont typeface="Wingdings" panose="05000000000000000000" pitchFamily="2" charset="2"/>
              <a:buChar char="Ø"/>
            </a:pPr>
            <a:r>
              <a:rPr lang="zh-TW" altLang="zh-TW" sz="2800" dirty="0" smtClean="0">
                <a:latin typeface="標楷體" panose="03000509000000000000" pitchFamily="65" charset="-120"/>
                <a:ea typeface="標楷體" panose="03000509000000000000" pitchFamily="65" charset="-120"/>
              </a:rPr>
              <a:t>廠商</a:t>
            </a:r>
            <a:r>
              <a:rPr lang="zh-TW" altLang="zh-TW" sz="2800" dirty="0">
                <a:latin typeface="標楷體" panose="03000509000000000000" pitchFamily="65" charset="-120"/>
                <a:ea typeface="標楷體" panose="03000509000000000000" pitchFamily="65" charset="-120"/>
              </a:rPr>
              <a:t>投標時應提出之其他資格或規格文件</a:t>
            </a:r>
          </a:p>
          <a:p>
            <a:pPr marL="360363" indent="0">
              <a:buNone/>
            </a:pPr>
            <a:r>
              <a:rPr lang="zh-TW" altLang="zh-TW" sz="2800" dirty="0">
                <a:latin typeface="標楷體" panose="03000509000000000000" pitchFamily="65" charset="-120"/>
                <a:ea typeface="標楷體" panose="03000509000000000000" pitchFamily="65" charset="-120"/>
              </a:rPr>
              <a:t>投標廠商需同時具下列項目之技術人員並提供其合格證書或資格證書：</a:t>
            </a:r>
          </a:p>
          <a:p>
            <a:pPr marL="360363" indent="0">
              <a:buNone/>
            </a:pPr>
            <a:r>
              <a:rPr lang="en-US" altLang="zh-TW" sz="2800" dirty="0" smtClean="0">
                <a:latin typeface="標楷體" panose="03000509000000000000" pitchFamily="65" charset="-120"/>
                <a:ea typeface="標楷體" panose="03000509000000000000" pitchFamily="65" charset="-120"/>
              </a:rPr>
              <a:t>1.</a:t>
            </a:r>
            <a:r>
              <a:rPr lang="zh-TW" altLang="zh-TW" sz="2800" dirty="0">
                <a:latin typeface="標楷體" panose="03000509000000000000" pitchFamily="65" charset="-120"/>
                <a:ea typeface="標楷體" panose="03000509000000000000" pitchFamily="65" charset="-120"/>
              </a:rPr>
              <a:t>勞工安全衛生管理技術士證照。</a:t>
            </a:r>
          </a:p>
          <a:p>
            <a:pPr marL="720725" indent="-360363">
              <a:buNone/>
            </a:pPr>
            <a:r>
              <a:rPr lang="en-US" altLang="zh-TW" sz="2800" dirty="0" smtClean="0">
                <a:latin typeface="標楷體" panose="03000509000000000000" pitchFamily="65" charset="-120"/>
                <a:ea typeface="標楷體" panose="03000509000000000000" pitchFamily="65" charset="-120"/>
              </a:rPr>
              <a:t>2.</a:t>
            </a:r>
            <a:r>
              <a:rPr lang="zh-TW" altLang="zh-TW" sz="2800" dirty="0">
                <a:latin typeface="標楷體" panose="03000509000000000000" pitchFamily="65" charset="-120"/>
                <a:ea typeface="標楷體" panose="03000509000000000000" pitchFamily="65" charset="-120"/>
              </a:rPr>
              <a:t>環保署核發之乙級（含）以上廢水處理專責人員</a:t>
            </a:r>
            <a:r>
              <a:rPr lang="en-US" altLang="zh-TW" sz="2800" dirty="0">
                <a:latin typeface="標楷體" panose="03000509000000000000" pitchFamily="65" charset="-120"/>
                <a:ea typeface="標楷體" panose="03000509000000000000" pitchFamily="65" charset="-120"/>
              </a:rPr>
              <a:t>1</a:t>
            </a:r>
            <a:r>
              <a:rPr lang="zh-TW" altLang="zh-TW" sz="2800" dirty="0">
                <a:latin typeface="標楷體" panose="03000509000000000000" pitchFamily="65" charset="-120"/>
                <a:ea typeface="標楷體" panose="03000509000000000000" pitchFamily="65" charset="-120"/>
              </a:rPr>
              <a:t>名。</a:t>
            </a:r>
          </a:p>
          <a:p>
            <a:pPr marL="360363" indent="0">
              <a:buNone/>
            </a:pPr>
            <a:r>
              <a:rPr lang="en-US" altLang="zh-TW" sz="2800" dirty="0" smtClean="0">
                <a:latin typeface="標楷體" panose="03000509000000000000" pitchFamily="65" charset="-120"/>
                <a:ea typeface="標楷體" panose="03000509000000000000" pitchFamily="65" charset="-120"/>
              </a:rPr>
              <a:t>3.</a:t>
            </a:r>
            <a:r>
              <a:rPr lang="zh-TW" altLang="zh-TW" sz="2800" dirty="0">
                <a:latin typeface="標楷體" panose="03000509000000000000" pitchFamily="65" charset="-120"/>
                <a:ea typeface="標楷體" panose="03000509000000000000" pitchFamily="65" charset="-120"/>
              </a:rPr>
              <a:t>缺氧作業主管。</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有機廢水廠…屬局限空間</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缺氧作業</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59787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669517"/>
          </a:xfrm>
        </p:spPr>
        <p:txBody>
          <a:bodyPr>
            <a:normAutofit fontScale="90000"/>
          </a:bodyPr>
          <a:lstStyle/>
          <a:p>
            <a:r>
              <a:rPr lang="zh-TW" altLang="zh-TW" dirty="0">
                <a:latin typeface="標楷體" panose="03000509000000000000" pitchFamily="65" charset="-120"/>
                <a:ea typeface="標楷體" panose="03000509000000000000" pitchFamily="65" charset="-120"/>
              </a:rPr>
              <a:t>廠商</a:t>
            </a:r>
            <a:r>
              <a:rPr lang="en-US" altLang="zh-TW" dirty="0">
                <a:latin typeface="標楷體" panose="03000509000000000000" pitchFamily="65" charset="-120"/>
                <a:ea typeface="標楷體" panose="03000509000000000000" pitchFamily="65" charset="-120"/>
              </a:rPr>
              <a:t>A</a:t>
            </a:r>
            <a:r>
              <a:rPr lang="zh-TW" altLang="zh-TW" dirty="0">
                <a:latin typeface="標楷體" panose="03000509000000000000" pitchFamily="65" charset="-120"/>
                <a:ea typeface="標楷體" panose="03000509000000000000" pitchFamily="65" charset="-120"/>
              </a:rPr>
              <a:t>檢附證件</a:t>
            </a:r>
            <a:endParaRPr lang="zh-TW" altLang="en-US" dirty="0">
              <a:latin typeface="標楷體" panose="03000509000000000000" pitchFamily="65" charset="-120"/>
              <a:ea typeface="標楷體" panose="03000509000000000000" pitchFamily="65" charset="-120"/>
            </a:endParaRPr>
          </a:p>
        </p:txBody>
      </p:sp>
      <p:grpSp>
        <p:nvGrpSpPr>
          <p:cNvPr id="4" name="群組 3"/>
          <p:cNvGrpSpPr/>
          <p:nvPr/>
        </p:nvGrpSpPr>
        <p:grpSpPr>
          <a:xfrm>
            <a:off x="2250356" y="1404367"/>
            <a:ext cx="6552728" cy="5334000"/>
            <a:chOff x="0" y="0"/>
            <a:chExt cx="5585460" cy="5334000"/>
          </a:xfrm>
        </p:grpSpPr>
        <p:grpSp>
          <p:nvGrpSpPr>
            <p:cNvPr id="5" name="群組 4"/>
            <p:cNvGrpSpPr/>
            <p:nvPr/>
          </p:nvGrpSpPr>
          <p:grpSpPr>
            <a:xfrm>
              <a:off x="1219200" y="0"/>
              <a:ext cx="4366260" cy="5334000"/>
              <a:chOff x="0" y="0"/>
              <a:chExt cx="4175760" cy="5234940"/>
            </a:xfrm>
          </p:grpSpPr>
          <p:pic>
            <p:nvPicPr>
              <p:cNvPr id="10" name="圖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75760" cy="2621280"/>
              </a:xfrm>
              <a:prstGeom prst="rect">
                <a:avLst/>
              </a:prstGeom>
              <a:noFill/>
              <a:ln>
                <a:noFill/>
              </a:ln>
            </p:spPr>
          </p:pic>
          <p:pic>
            <p:nvPicPr>
              <p:cNvPr id="11" name="圖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 y="1744980"/>
                <a:ext cx="2651760" cy="3489960"/>
              </a:xfrm>
              <a:prstGeom prst="rect">
                <a:avLst/>
              </a:prstGeom>
              <a:noFill/>
              <a:ln>
                <a:noFill/>
              </a:ln>
            </p:spPr>
          </p:pic>
        </p:grpSp>
        <p:sp>
          <p:nvSpPr>
            <p:cNvPr id="6" name="文字方塊 6"/>
            <p:cNvSpPr txBox="1"/>
            <p:nvPr/>
          </p:nvSpPr>
          <p:spPr>
            <a:xfrm>
              <a:off x="0" y="754380"/>
              <a:ext cx="1028700" cy="102108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200" kern="100">
                  <a:effectLst/>
                  <a:ea typeface="標楷體"/>
                  <a:cs typeface="Times New Roman"/>
                </a:rPr>
                <a:t>勞安衛主管及管理人員回訓</a:t>
              </a:r>
              <a:r>
                <a:rPr lang="en-US" sz="1200" kern="100">
                  <a:effectLst/>
                  <a:ea typeface="標楷體"/>
                  <a:cs typeface="Times New Roman"/>
                </a:rPr>
                <a:t> 6</a:t>
              </a:r>
              <a:r>
                <a:rPr lang="zh-TW" sz="1200" kern="100">
                  <a:effectLst/>
                  <a:ea typeface="標楷體"/>
                  <a:cs typeface="Times New Roman"/>
                </a:rPr>
                <a:t>小時</a:t>
              </a:r>
              <a:r>
                <a:rPr lang="en-US" sz="1200" kern="100">
                  <a:effectLst/>
                  <a:ea typeface="標楷體"/>
                  <a:cs typeface="Times New Roman"/>
                </a:rPr>
                <a:t> 103.3.21</a:t>
              </a:r>
              <a:endParaRPr lang="zh-TW" sz="1200" kern="100">
                <a:effectLst/>
                <a:ea typeface="新細明體"/>
                <a:cs typeface="Times New Roman"/>
              </a:endParaRPr>
            </a:p>
          </p:txBody>
        </p:sp>
        <p:sp>
          <p:nvSpPr>
            <p:cNvPr id="7" name="橢圓 6"/>
            <p:cNvSpPr/>
            <p:nvPr/>
          </p:nvSpPr>
          <p:spPr>
            <a:xfrm>
              <a:off x="1318260" y="975360"/>
              <a:ext cx="4160520" cy="802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8" name="直線單箭頭接點 7"/>
            <p:cNvCxnSpPr/>
            <p:nvPr/>
          </p:nvCxnSpPr>
          <p:spPr>
            <a:xfrm flipH="1">
              <a:off x="716280" y="1386840"/>
              <a:ext cx="601980" cy="1600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向下箭號 8"/>
            <p:cNvSpPr/>
            <p:nvPr/>
          </p:nvSpPr>
          <p:spPr>
            <a:xfrm>
              <a:off x="289560" y="1836420"/>
              <a:ext cx="320040" cy="411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12" name="文字方塊 14"/>
          <p:cNvSpPr txBox="1"/>
          <p:nvPr/>
        </p:nvSpPr>
        <p:spPr>
          <a:xfrm>
            <a:off x="1745212" y="3652686"/>
            <a:ext cx="1935480" cy="224028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2400"/>
              </a:lnSpc>
              <a:spcAft>
                <a:spcPts val="0"/>
              </a:spcAft>
            </a:pPr>
            <a:r>
              <a:rPr lang="zh-TW" sz="1400" b="1" kern="0" dirty="0">
                <a:solidFill>
                  <a:srgbClr val="003300"/>
                </a:solidFill>
                <a:effectLst/>
                <a:ea typeface="標楷體"/>
                <a:cs typeface="新細明體"/>
              </a:rPr>
              <a:t>依</a:t>
            </a:r>
            <a:r>
              <a:rPr lang="zh-TW" sz="1400" b="1" kern="0" dirty="0">
                <a:solidFill>
                  <a:srgbClr val="003300"/>
                </a:solidFill>
                <a:effectLst/>
                <a:ea typeface="新細明體"/>
                <a:cs typeface="新細明體"/>
              </a:rPr>
              <a:t>「</a:t>
            </a:r>
            <a:r>
              <a:rPr lang="zh-TW" sz="1400" b="1" kern="0" dirty="0">
                <a:solidFill>
                  <a:srgbClr val="003300"/>
                </a:solidFill>
                <a:effectLst/>
                <a:ea typeface="標楷體"/>
                <a:cs typeface="新細明體"/>
              </a:rPr>
              <a:t>勞工安全衛生在職教育訓練回訓種類與時間</a:t>
            </a:r>
            <a:r>
              <a:rPr lang="zh-TW" sz="1400" b="1" kern="0" dirty="0">
                <a:solidFill>
                  <a:srgbClr val="003300"/>
                </a:solidFill>
                <a:effectLst/>
                <a:ea typeface="新細明體"/>
                <a:cs typeface="新細明體"/>
              </a:rPr>
              <a:t>」</a:t>
            </a:r>
            <a:r>
              <a:rPr lang="zh-TW" sz="1400" b="1" kern="0" dirty="0">
                <a:solidFill>
                  <a:srgbClr val="003300"/>
                </a:solidFill>
                <a:effectLst/>
                <a:ea typeface="標楷體"/>
                <a:cs typeface="新細明體"/>
              </a:rPr>
              <a:t>每二年回訓六小時</a:t>
            </a:r>
            <a:r>
              <a:rPr lang="zh-TW" sz="1400" b="1" kern="0" dirty="0">
                <a:solidFill>
                  <a:srgbClr val="003300"/>
                </a:solidFill>
                <a:effectLst/>
                <a:ea typeface="新細明體"/>
                <a:cs typeface="新細明體"/>
              </a:rPr>
              <a:t>，</a:t>
            </a:r>
            <a:r>
              <a:rPr lang="en-US" sz="1400" b="1" kern="0" dirty="0">
                <a:solidFill>
                  <a:srgbClr val="FF0000"/>
                </a:solidFill>
                <a:effectLst/>
                <a:latin typeface="標楷體"/>
                <a:ea typeface="新細明體"/>
                <a:cs typeface="新細明體"/>
              </a:rPr>
              <a:t>103.3.21</a:t>
            </a:r>
            <a:r>
              <a:rPr lang="zh-TW" sz="1400" b="1" kern="0" dirty="0">
                <a:solidFill>
                  <a:srgbClr val="FF0000"/>
                </a:solidFill>
                <a:effectLst/>
                <a:ea typeface="標楷體"/>
                <a:cs typeface="新細明體"/>
              </a:rPr>
              <a:t>回訓有效訓練至</a:t>
            </a:r>
            <a:r>
              <a:rPr lang="en-US" sz="1400" b="1" kern="0" dirty="0">
                <a:solidFill>
                  <a:srgbClr val="FF0000"/>
                </a:solidFill>
                <a:effectLst/>
                <a:ea typeface="標楷體"/>
                <a:cs typeface="新細明體"/>
              </a:rPr>
              <a:t>105.3.21</a:t>
            </a:r>
            <a:r>
              <a:rPr lang="zh-TW" sz="1400" b="1" kern="0" dirty="0">
                <a:solidFill>
                  <a:srgbClr val="FF0000"/>
                </a:solidFill>
                <a:effectLst/>
                <a:ea typeface="新細明體"/>
                <a:cs typeface="新細明體"/>
              </a:rPr>
              <a:t>，</a:t>
            </a:r>
            <a:r>
              <a:rPr lang="zh-TW" sz="1400" b="1" kern="0" dirty="0">
                <a:solidFill>
                  <a:srgbClr val="FF0000"/>
                </a:solidFill>
                <a:effectLst/>
                <a:ea typeface="標楷體"/>
                <a:cs typeface="新細明體"/>
              </a:rPr>
              <a:t>開標時間為</a:t>
            </a:r>
            <a:r>
              <a:rPr lang="en-US" sz="1400" b="1" kern="0" dirty="0">
                <a:solidFill>
                  <a:srgbClr val="FF0000"/>
                </a:solidFill>
                <a:effectLst/>
                <a:ea typeface="標楷體"/>
                <a:cs typeface="新細明體"/>
              </a:rPr>
              <a:t>106.2.20</a:t>
            </a:r>
            <a:r>
              <a:rPr lang="zh-TW" sz="1400" b="1" kern="0" dirty="0">
                <a:solidFill>
                  <a:srgbClr val="FF0000"/>
                </a:solidFill>
                <a:effectLst/>
                <a:ea typeface="新細明體"/>
                <a:cs typeface="新細明體"/>
              </a:rPr>
              <a:t>，</a:t>
            </a:r>
            <a:r>
              <a:rPr lang="zh-TW" sz="1400" b="1" kern="0" dirty="0">
                <a:solidFill>
                  <a:srgbClr val="FF0000"/>
                </a:solidFill>
                <a:effectLst/>
                <a:ea typeface="標楷體"/>
                <a:cs typeface="新細明體"/>
              </a:rPr>
              <a:t>此證件是否合格</a:t>
            </a:r>
            <a:r>
              <a:rPr lang="en-US" sz="1400" b="1" kern="0" dirty="0">
                <a:solidFill>
                  <a:srgbClr val="FF0000"/>
                </a:solidFill>
                <a:effectLst/>
                <a:ea typeface="標楷體"/>
                <a:cs typeface="新細明體"/>
              </a:rPr>
              <a:t>?</a:t>
            </a:r>
            <a:endParaRPr lang="zh-TW" sz="1200" kern="100" dirty="0">
              <a:effectLst/>
              <a:ea typeface="新細明體"/>
              <a:cs typeface="Times New Roman"/>
            </a:endParaRPr>
          </a:p>
          <a:p>
            <a:pPr>
              <a:spcAft>
                <a:spcPts val="0"/>
              </a:spcAft>
            </a:pPr>
            <a:r>
              <a:rPr lang="en-US" sz="1200" kern="100" dirty="0">
                <a:effectLst/>
                <a:ea typeface="新細明體"/>
                <a:cs typeface="Times New Roman"/>
              </a:rPr>
              <a:t> </a:t>
            </a:r>
            <a:endParaRPr lang="zh-TW" sz="1200" kern="100" dirty="0">
              <a:effectLst/>
              <a:ea typeface="新細明體"/>
              <a:cs typeface="Times New Roman"/>
            </a:endParaRPr>
          </a:p>
        </p:txBody>
      </p:sp>
      <p:sp>
        <p:nvSpPr>
          <p:cNvPr id="13" name="矩形 12"/>
          <p:cNvSpPr/>
          <p:nvPr/>
        </p:nvSpPr>
        <p:spPr>
          <a:xfrm>
            <a:off x="1765949" y="1381716"/>
            <a:ext cx="1579264" cy="523220"/>
          </a:xfrm>
          <a:prstGeom prst="rect">
            <a:avLst/>
          </a:prstGeom>
        </p:spPr>
        <p:txBody>
          <a:bodyPr wrap="square">
            <a:spAutoFit/>
          </a:bodyPr>
          <a:lstStyle/>
          <a:p>
            <a:r>
              <a:rPr lang="zh-TW" altLang="zh-TW" sz="2800" dirty="0">
                <a:latin typeface="標楷體" panose="03000509000000000000" pitchFamily="65" charset="-120"/>
                <a:ea typeface="標楷體" panose="03000509000000000000" pitchFamily="65" charset="-120"/>
              </a:rPr>
              <a:t>開標時</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9663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3"/>
          </a:xfrm>
        </p:spPr>
        <p:txBody>
          <a:bodyPr>
            <a:normAutofit fontScale="90000"/>
          </a:bodyPr>
          <a:lstStyle/>
          <a:p>
            <a:r>
              <a:rPr lang="zh-TW" altLang="zh-TW" dirty="0">
                <a:latin typeface="標楷體" panose="03000509000000000000" pitchFamily="65" charset="-120"/>
                <a:ea typeface="標楷體" panose="03000509000000000000" pitchFamily="65" charset="-120"/>
              </a:rPr>
              <a:t>廠商</a:t>
            </a:r>
            <a:r>
              <a:rPr lang="en-US" altLang="zh-TW" dirty="0">
                <a:latin typeface="標楷體" panose="03000509000000000000" pitchFamily="65" charset="-120"/>
                <a:ea typeface="標楷體" panose="03000509000000000000" pitchFamily="65" charset="-120"/>
              </a:rPr>
              <a:t>B</a:t>
            </a:r>
            <a:r>
              <a:rPr lang="zh-TW" altLang="zh-TW" dirty="0">
                <a:latin typeface="標楷體" panose="03000509000000000000" pitchFamily="65" charset="-120"/>
                <a:ea typeface="標楷體" panose="03000509000000000000" pitchFamily="65" charset="-120"/>
              </a:rPr>
              <a:t>檢附證件</a:t>
            </a:r>
            <a:endParaRPr lang="zh-TW" altLang="en-US" dirty="0">
              <a:latin typeface="標楷體" panose="03000509000000000000" pitchFamily="65" charset="-120"/>
              <a:ea typeface="標楷體" panose="03000509000000000000" pitchFamily="65" charset="-120"/>
            </a:endParaRPr>
          </a:p>
        </p:txBody>
      </p:sp>
      <p:grpSp>
        <p:nvGrpSpPr>
          <p:cNvPr id="4" name="群組 3"/>
          <p:cNvGrpSpPr/>
          <p:nvPr/>
        </p:nvGrpSpPr>
        <p:grpSpPr>
          <a:xfrm>
            <a:off x="1974141" y="1447011"/>
            <a:ext cx="6912768" cy="3629764"/>
            <a:chOff x="0" y="0"/>
            <a:chExt cx="4610100" cy="236220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0620" y="0"/>
              <a:ext cx="3459480" cy="2362200"/>
            </a:xfrm>
            <a:prstGeom prst="rect">
              <a:avLst/>
            </a:prstGeom>
            <a:noFill/>
            <a:ln>
              <a:noFill/>
            </a:ln>
          </p:spPr>
        </p:pic>
        <p:sp>
          <p:nvSpPr>
            <p:cNvPr id="6" name="文字方塊 7"/>
            <p:cNvSpPr txBox="1"/>
            <p:nvPr/>
          </p:nvSpPr>
          <p:spPr>
            <a:xfrm>
              <a:off x="0" y="510540"/>
              <a:ext cx="1028700" cy="8077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200" kern="100">
                  <a:effectLst/>
                  <a:latin typeface="Calibri"/>
                  <a:ea typeface="標楷體"/>
                  <a:cs typeface="Times New Roman"/>
                </a:rPr>
                <a:t>缺氧作業主管回訓</a:t>
              </a:r>
              <a:r>
                <a:rPr lang="en-US" sz="1200" kern="100">
                  <a:effectLst/>
                  <a:latin typeface="Calibri"/>
                  <a:ea typeface="標楷體"/>
                  <a:cs typeface="Times New Roman"/>
                </a:rPr>
                <a:t> 6</a:t>
              </a:r>
              <a:r>
                <a:rPr lang="zh-TW" sz="1200" kern="100">
                  <a:effectLst/>
                  <a:latin typeface="Calibri"/>
                  <a:ea typeface="標楷體"/>
                  <a:cs typeface="Times New Roman"/>
                </a:rPr>
                <a:t>小時</a:t>
              </a:r>
              <a:r>
                <a:rPr lang="en-US" sz="1200" kern="100">
                  <a:effectLst/>
                  <a:latin typeface="Calibri"/>
                  <a:ea typeface="標楷體"/>
                  <a:cs typeface="Times New Roman"/>
                </a:rPr>
                <a:t> 103.1.24</a:t>
              </a:r>
              <a:endParaRPr lang="zh-TW" sz="1200" kern="100">
                <a:effectLst/>
                <a:latin typeface="Calibri"/>
                <a:ea typeface="新細明體"/>
                <a:cs typeface="Times New Roman"/>
              </a:endParaRPr>
            </a:p>
          </p:txBody>
        </p:sp>
        <p:sp>
          <p:nvSpPr>
            <p:cNvPr id="7" name="橢圓 6"/>
            <p:cNvSpPr/>
            <p:nvPr/>
          </p:nvSpPr>
          <p:spPr>
            <a:xfrm>
              <a:off x="1790700" y="1188720"/>
              <a:ext cx="246888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8" name="直線單箭頭接點 7"/>
            <p:cNvCxnSpPr/>
            <p:nvPr/>
          </p:nvCxnSpPr>
          <p:spPr>
            <a:xfrm flipH="1" flipV="1">
              <a:off x="990600" y="1135380"/>
              <a:ext cx="800100" cy="3200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向下箭號 8"/>
            <p:cNvSpPr/>
            <p:nvPr/>
          </p:nvSpPr>
          <p:spPr>
            <a:xfrm>
              <a:off x="419100" y="1363980"/>
              <a:ext cx="274320" cy="411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10" name="文字方塊 15"/>
          <p:cNvSpPr txBox="1"/>
          <p:nvPr/>
        </p:nvSpPr>
        <p:spPr>
          <a:xfrm>
            <a:off x="1436643" y="4187436"/>
            <a:ext cx="2743200" cy="17907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2400"/>
              </a:lnSpc>
              <a:spcAft>
                <a:spcPts val="0"/>
              </a:spcAft>
            </a:pPr>
            <a:r>
              <a:rPr lang="zh-TW" sz="1400" b="1" kern="0" dirty="0">
                <a:solidFill>
                  <a:srgbClr val="003300"/>
                </a:solidFill>
                <a:effectLst/>
                <a:latin typeface="Calibri"/>
                <a:ea typeface="標楷體"/>
                <a:cs typeface="新細明體"/>
              </a:rPr>
              <a:t>依</a:t>
            </a:r>
            <a:r>
              <a:rPr lang="zh-TW" sz="1400" b="1" kern="0" dirty="0">
                <a:solidFill>
                  <a:srgbClr val="003300"/>
                </a:solidFill>
                <a:effectLst/>
                <a:latin typeface="Calibri"/>
                <a:ea typeface="新細明體"/>
                <a:cs typeface="新細明體"/>
              </a:rPr>
              <a:t>「</a:t>
            </a:r>
            <a:r>
              <a:rPr lang="zh-TW" sz="1400" b="1" kern="0" dirty="0">
                <a:solidFill>
                  <a:srgbClr val="003300"/>
                </a:solidFill>
                <a:effectLst/>
                <a:latin typeface="Calibri"/>
                <a:ea typeface="標楷體"/>
                <a:cs typeface="新細明體"/>
              </a:rPr>
              <a:t>勞工安全衛生在職教育訓練回訓種類與時間</a:t>
            </a:r>
            <a:r>
              <a:rPr lang="zh-TW" sz="1400" b="1" kern="0" dirty="0">
                <a:solidFill>
                  <a:srgbClr val="003300"/>
                </a:solidFill>
                <a:effectLst/>
                <a:latin typeface="Calibri"/>
                <a:ea typeface="新細明體"/>
                <a:cs typeface="新細明體"/>
              </a:rPr>
              <a:t>」</a:t>
            </a:r>
            <a:r>
              <a:rPr lang="zh-TW" sz="1400" b="1" kern="0" dirty="0">
                <a:solidFill>
                  <a:srgbClr val="003300"/>
                </a:solidFill>
                <a:effectLst/>
                <a:latin typeface="Calibri"/>
                <a:ea typeface="標楷體"/>
                <a:cs typeface="新細明體"/>
              </a:rPr>
              <a:t>每三年回訓六小時</a:t>
            </a:r>
            <a:r>
              <a:rPr lang="zh-TW" sz="1400" b="1" kern="0" dirty="0">
                <a:solidFill>
                  <a:srgbClr val="003300"/>
                </a:solidFill>
                <a:effectLst/>
                <a:latin typeface="Calibri"/>
                <a:ea typeface="新細明體"/>
                <a:cs typeface="新細明體"/>
              </a:rPr>
              <a:t>，</a:t>
            </a:r>
            <a:r>
              <a:rPr lang="en-US" sz="1400" b="1" kern="0" dirty="0">
                <a:solidFill>
                  <a:srgbClr val="FF0000"/>
                </a:solidFill>
                <a:effectLst/>
                <a:latin typeface="標楷體"/>
                <a:ea typeface="新細明體"/>
                <a:cs typeface="新細明體"/>
              </a:rPr>
              <a:t>103.1.24</a:t>
            </a:r>
            <a:r>
              <a:rPr lang="zh-TW" sz="1400" b="1" kern="0" dirty="0">
                <a:solidFill>
                  <a:srgbClr val="FF0000"/>
                </a:solidFill>
                <a:effectLst/>
                <a:latin typeface="Calibri"/>
                <a:ea typeface="標楷體"/>
                <a:cs typeface="新細明體"/>
              </a:rPr>
              <a:t>回訓有效訓練至</a:t>
            </a:r>
            <a:r>
              <a:rPr lang="en-US" sz="1400" b="1" kern="0" dirty="0">
                <a:solidFill>
                  <a:srgbClr val="FF0000"/>
                </a:solidFill>
                <a:effectLst/>
                <a:latin typeface="Calibri"/>
                <a:ea typeface="標楷體"/>
                <a:cs typeface="新細明體"/>
              </a:rPr>
              <a:t>106.1.24</a:t>
            </a:r>
            <a:r>
              <a:rPr lang="zh-TW" sz="1400" b="1" kern="0" dirty="0">
                <a:solidFill>
                  <a:srgbClr val="FF0000"/>
                </a:solidFill>
                <a:effectLst/>
                <a:latin typeface="Calibri"/>
                <a:ea typeface="新細明體"/>
                <a:cs typeface="新細明體"/>
              </a:rPr>
              <a:t>，</a:t>
            </a:r>
            <a:r>
              <a:rPr lang="zh-TW" sz="1400" b="1" kern="0" dirty="0">
                <a:solidFill>
                  <a:srgbClr val="FF0000"/>
                </a:solidFill>
                <a:effectLst/>
                <a:latin typeface="Calibri"/>
                <a:ea typeface="標楷體"/>
                <a:cs typeface="新細明體"/>
              </a:rPr>
              <a:t>開標時間為</a:t>
            </a:r>
            <a:r>
              <a:rPr lang="en-US" sz="1400" b="1" kern="0" dirty="0">
                <a:solidFill>
                  <a:srgbClr val="FF0000"/>
                </a:solidFill>
                <a:effectLst/>
                <a:latin typeface="Calibri"/>
                <a:ea typeface="標楷體"/>
                <a:cs typeface="新細明體"/>
              </a:rPr>
              <a:t>106.2.20</a:t>
            </a:r>
            <a:r>
              <a:rPr lang="zh-TW" sz="1400" b="1" kern="0" dirty="0">
                <a:solidFill>
                  <a:srgbClr val="FF0000"/>
                </a:solidFill>
                <a:effectLst/>
                <a:latin typeface="Calibri"/>
                <a:ea typeface="新細明體"/>
                <a:cs typeface="新細明體"/>
              </a:rPr>
              <a:t>，</a:t>
            </a:r>
            <a:r>
              <a:rPr lang="zh-TW" sz="1400" b="1" kern="0" dirty="0">
                <a:solidFill>
                  <a:srgbClr val="FF0000"/>
                </a:solidFill>
                <a:effectLst/>
                <a:latin typeface="Calibri"/>
                <a:ea typeface="標楷體"/>
                <a:cs typeface="新細明體"/>
              </a:rPr>
              <a:t>此證件是否合格</a:t>
            </a:r>
            <a:r>
              <a:rPr lang="en-US" sz="1400" b="1" kern="0" dirty="0">
                <a:solidFill>
                  <a:srgbClr val="FF0000"/>
                </a:solidFill>
                <a:effectLst/>
                <a:latin typeface="Calibri"/>
                <a:ea typeface="標楷體"/>
                <a:cs typeface="新細明體"/>
              </a:rPr>
              <a:t>?</a:t>
            </a:r>
            <a:endParaRPr lang="zh-TW" sz="1200" kern="100" dirty="0">
              <a:effectLst/>
              <a:latin typeface="Calibri"/>
              <a:ea typeface="新細明體"/>
              <a:cs typeface="Times New Roman"/>
            </a:endParaRPr>
          </a:p>
          <a:p>
            <a:pPr>
              <a:spcAft>
                <a:spcPts val="0"/>
              </a:spcAft>
            </a:pPr>
            <a:r>
              <a:rPr lang="en-US" sz="1200" kern="100" dirty="0">
                <a:effectLst/>
                <a:latin typeface="Calibri"/>
                <a:ea typeface="新細明體"/>
                <a:cs typeface="Times New Roman"/>
              </a:rPr>
              <a:t> </a:t>
            </a:r>
            <a:endParaRPr lang="zh-TW" sz="1200" kern="100" dirty="0">
              <a:effectLst/>
              <a:latin typeface="Calibri"/>
              <a:ea typeface="新細明體"/>
              <a:cs typeface="Times New Roman"/>
            </a:endParaRPr>
          </a:p>
        </p:txBody>
      </p:sp>
      <p:sp>
        <p:nvSpPr>
          <p:cNvPr id="11" name="矩形 10"/>
          <p:cNvSpPr/>
          <p:nvPr/>
        </p:nvSpPr>
        <p:spPr>
          <a:xfrm>
            <a:off x="1765949" y="1447011"/>
            <a:ext cx="1579264" cy="523220"/>
          </a:xfrm>
          <a:prstGeom prst="rect">
            <a:avLst/>
          </a:prstGeom>
        </p:spPr>
        <p:txBody>
          <a:bodyPr wrap="square">
            <a:spAutoFit/>
          </a:bodyPr>
          <a:lstStyle/>
          <a:p>
            <a:r>
              <a:rPr lang="zh-TW" altLang="zh-TW" sz="2800" dirty="0">
                <a:latin typeface="標楷體" panose="03000509000000000000" pitchFamily="65" charset="-120"/>
                <a:ea typeface="標楷體" panose="03000509000000000000" pitchFamily="65" charset="-120"/>
              </a:rPr>
              <a:t>開標時</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7529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1029558"/>
          </a:xfrm>
        </p:spPr>
        <p:txBody>
          <a:bodyPr/>
          <a:lstStyle/>
          <a:p>
            <a:r>
              <a:rPr lang="zh-TW" altLang="zh-TW" dirty="0">
                <a:latin typeface="標楷體" panose="03000509000000000000" pitchFamily="65" charset="-120"/>
                <a:ea typeface="標楷體" panose="03000509000000000000" pitchFamily="65" charset="-120"/>
              </a:rPr>
              <a:t>廠商</a:t>
            </a:r>
            <a:r>
              <a:rPr lang="en-US" altLang="zh-TW" dirty="0">
                <a:latin typeface="標楷體" panose="03000509000000000000" pitchFamily="65" charset="-120"/>
                <a:ea typeface="標楷體" panose="03000509000000000000" pitchFamily="65" charset="-120"/>
              </a:rPr>
              <a:t>C</a:t>
            </a:r>
            <a:r>
              <a:rPr lang="zh-TW" altLang="zh-TW" dirty="0">
                <a:latin typeface="標楷體" panose="03000509000000000000" pitchFamily="65" charset="-120"/>
                <a:ea typeface="標楷體" panose="03000509000000000000" pitchFamily="65" charset="-120"/>
              </a:rPr>
              <a:t>檢附證件</a:t>
            </a:r>
            <a:endParaRPr lang="zh-TW" altLang="en-US" dirty="0">
              <a:latin typeface="標楷體" panose="03000509000000000000" pitchFamily="65" charset="-120"/>
              <a:ea typeface="標楷體" panose="03000509000000000000" pitchFamily="65" charset="-120"/>
            </a:endParaRPr>
          </a:p>
        </p:txBody>
      </p:sp>
      <p:grpSp>
        <p:nvGrpSpPr>
          <p:cNvPr id="4" name="群組 3"/>
          <p:cNvGrpSpPr/>
          <p:nvPr/>
        </p:nvGrpSpPr>
        <p:grpSpPr>
          <a:xfrm>
            <a:off x="1531868" y="1578451"/>
            <a:ext cx="5975072" cy="4722459"/>
            <a:chOff x="0" y="0"/>
            <a:chExt cx="5524500" cy="429006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13860" cy="4290060"/>
            </a:xfrm>
            <a:prstGeom prst="rect">
              <a:avLst/>
            </a:prstGeom>
            <a:noFill/>
            <a:ln>
              <a:noFill/>
            </a:ln>
          </p:spPr>
        </p:pic>
        <p:sp>
          <p:nvSpPr>
            <p:cNvPr id="6" name="文字方塊 18"/>
            <p:cNvSpPr txBox="1"/>
            <p:nvPr/>
          </p:nvSpPr>
          <p:spPr>
            <a:xfrm>
              <a:off x="4495800" y="723900"/>
              <a:ext cx="1028700" cy="102108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200" kern="100">
                  <a:effectLst/>
                  <a:latin typeface="Calibri"/>
                  <a:ea typeface="標楷體"/>
                  <a:cs typeface="Times New Roman"/>
                </a:rPr>
                <a:t>勞安衛主管及管理人員回訓</a:t>
              </a:r>
              <a:r>
                <a:rPr lang="en-US" sz="1200" kern="100">
                  <a:effectLst/>
                  <a:latin typeface="Calibri"/>
                  <a:ea typeface="標楷體"/>
                  <a:cs typeface="Times New Roman"/>
                </a:rPr>
                <a:t> 6</a:t>
              </a:r>
              <a:r>
                <a:rPr lang="zh-TW" sz="1200" kern="100">
                  <a:effectLst/>
                  <a:latin typeface="Calibri"/>
                  <a:ea typeface="標楷體"/>
                  <a:cs typeface="Times New Roman"/>
                </a:rPr>
                <a:t>小時</a:t>
              </a:r>
              <a:r>
                <a:rPr lang="en-US" sz="1200" kern="100">
                  <a:effectLst/>
                  <a:latin typeface="Calibri"/>
                  <a:ea typeface="標楷體"/>
                  <a:cs typeface="Times New Roman"/>
                </a:rPr>
                <a:t> 104.3.20</a:t>
              </a:r>
              <a:endParaRPr lang="zh-TW" sz="1200" kern="100">
                <a:effectLst/>
                <a:latin typeface="Calibri"/>
                <a:ea typeface="新細明體"/>
                <a:cs typeface="Times New Roman"/>
              </a:endParaRPr>
            </a:p>
          </p:txBody>
        </p:sp>
        <p:sp>
          <p:nvSpPr>
            <p:cNvPr id="7" name="橢圓 6"/>
            <p:cNvSpPr/>
            <p:nvPr/>
          </p:nvSpPr>
          <p:spPr>
            <a:xfrm>
              <a:off x="2232660" y="1813560"/>
              <a:ext cx="1386840" cy="5410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8" name="直線單箭頭接點 7"/>
            <p:cNvCxnSpPr/>
            <p:nvPr/>
          </p:nvCxnSpPr>
          <p:spPr>
            <a:xfrm flipV="1">
              <a:off x="3497580" y="1165860"/>
              <a:ext cx="998220" cy="762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向下箭號 8"/>
            <p:cNvSpPr/>
            <p:nvPr/>
          </p:nvSpPr>
          <p:spPr>
            <a:xfrm>
              <a:off x="4792980" y="1744980"/>
              <a:ext cx="28194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10" name="文字方塊 22"/>
          <p:cNvSpPr txBox="1"/>
          <p:nvPr/>
        </p:nvSpPr>
        <p:spPr>
          <a:xfrm>
            <a:off x="6210796" y="3896894"/>
            <a:ext cx="2225040" cy="22479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2400"/>
              </a:lnSpc>
              <a:spcAft>
                <a:spcPts val="0"/>
              </a:spcAft>
            </a:pPr>
            <a:r>
              <a:rPr lang="zh-TW" sz="1400" b="1" kern="0" dirty="0">
                <a:solidFill>
                  <a:srgbClr val="003300"/>
                </a:solidFill>
                <a:effectLst/>
                <a:latin typeface="Calibri"/>
                <a:ea typeface="標楷體"/>
                <a:cs typeface="新細明體"/>
              </a:rPr>
              <a:t>依</a:t>
            </a:r>
            <a:r>
              <a:rPr lang="zh-TW" sz="1400" b="1" kern="0" dirty="0">
                <a:solidFill>
                  <a:srgbClr val="003300"/>
                </a:solidFill>
                <a:effectLst/>
                <a:latin typeface="Calibri"/>
                <a:ea typeface="新細明體"/>
                <a:cs typeface="新細明體"/>
              </a:rPr>
              <a:t>「</a:t>
            </a:r>
            <a:r>
              <a:rPr lang="zh-TW" sz="1400" b="1" kern="0" dirty="0">
                <a:solidFill>
                  <a:srgbClr val="003300"/>
                </a:solidFill>
                <a:effectLst/>
                <a:latin typeface="Calibri"/>
                <a:ea typeface="標楷體"/>
                <a:cs typeface="新細明體"/>
              </a:rPr>
              <a:t>勞工安全衛生在職教育訓練回訓種類與時間</a:t>
            </a:r>
            <a:r>
              <a:rPr lang="zh-TW" sz="1400" b="1" kern="0" dirty="0">
                <a:solidFill>
                  <a:srgbClr val="003300"/>
                </a:solidFill>
                <a:effectLst/>
                <a:latin typeface="Calibri"/>
                <a:ea typeface="新細明體"/>
                <a:cs typeface="新細明體"/>
              </a:rPr>
              <a:t>」</a:t>
            </a:r>
            <a:r>
              <a:rPr lang="zh-TW" sz="1400" b="1" kern="0" dirty="0">
                <a:solidFill>
                  <a:srgbClr val="003300"/>
                </a:solidFill>
                <a:effectLst/>
                <a:latin typeface="Calibri"/>
                <a:ea typeface="標楷體"/>
                <a:cs typeface="新細明體"/>
              </a:rPr>
              <a:t>每二年回訓六小時</a:t>
            </a:r>
            <a:r>
              <a:rPr lang="zh-TW" sz="1400" b="1" kern="0" dirty="0">
                <a:solidFill>
                  <a:srgbClr val="003300"/>
                </a:solidFill>
                <a:effectLst/>
                <a:latin typeface="Calibri"/>
                <a:ea typeface="新細明體"/>
                <a:cs typeface="新細明體"/>
              </a:rPr>
              <a:t>，</a:t>
            </a:r>
            <a:r>
              <a:rPr lang="en-US" sz="1400" b="1" kern="0" dirty="0">
                <a:solidFill>
                  <a:srgbClr val="FF0000"/>
                </a:solidFill>
                <a:effectLst/>
                <a:latin typeface="標楷體"/>
                <a:ea typeface="新細明體"/>
                <a:cs typeface="新細明體"/>
              </a:rPr>
              <a:t>104.3.20</a:t>
            </a:r>
            <a:r>
              <a:rPr lang="zh-TW" sz="1400" b="1" kern="0" dirty="0">
                <a:solidFill>
                  <a:srgbClr val="FF0000"/>
                </a:solidFill>
                <a:effectLst/>
                <a:latin typeface="Calibri"/>
                <a:ea typeface="標楷體"/>
                <a:cs typeface="新細明體"/>
              </a:rPr>
              <a:t>回訓有效訓練至</a:t>
            </a:r>
            <a:r>
              <a:rPr lang="en-US" sz="1400" b="1" kern="0" dirty="0">
                <a:solidFill>
                  <a:srgbClr val="FF0000"/>
                </a:solidFill>
                <a:effectLst/>
                <a:latin typeface="Calibri"/>
                <a:ea typeface="標楷體"/>
                <a:cs typeface="新細明體"/>
              </a:rPr>
              <a:t>106.3.20</a:t>
            </a:r>
            <a:r>
              <a:rPr lang="zh-TW" sz="1400" b="1" kern="0" dirty="0">
                <a:solidFill>
                  <a:srgbClr val="FF0000"/>
                </a:solidFill>
                <a:effectLst/>
                <a:latin typeface="Calibri"/>
                <a:ea typeface="新細明體"/>
                <a:cs typeface="新細明體"/>
              </a:rPr>
              <a:t>，</a:t>
            </a:r>
            <a:r>
              <a:rPr lang="zh-TW" sz="1400" b="1" kern="0" dirty="0">
                <a:solidFill>
                  <a:srgbClr val="FF0000"/>
                </a:solidFill>
                <a:effectLst/>
                <a:latin typeface="Calibri"/>
                <a:ea typeface="標楷體"/>
                <a:cs typeface="新細明體"/>
              </a:rPr>
              <a:t>開標時間為</a:t>
            </a:r>
            <a:r>
              <a:rPr lang="en-US" sz="1400" b="1" kern="0" dirty="0">
                <a:solidFill>
                  <a:srgbClr val="FF0000"/>
                </a:solidFill>
                <a:effectLst/>
                <a:latin typeface="Calibri"/>
                <a:ea typeface="標楷體"/>
                <a:cs typeface="新細明體"/>
              </a:rPr>
              <a:t>106.2.20</a:t>
            </a:r>
            <a:r>
              <a:rPr lang="zh-TW" sz="1400" b="1" kern="0" dirty="0">
                <a:solidFill>
                  <a:srgbClr val="FF0000"/>
                </a:solidFill>
                <a:effectLst/>
                <a:latin typeface="Calibri"/>
                <a:ea typeface="新細明體"/>
                <a:cs typeface="新細明體"/>
              </a:rPr>
              <a:t>，</a:t>
            </a:r>
            <a:r>
              <a:rPr lang="zh-TW" sz="1400" b="1" kern="0" dirty="0">
                <a:solidFill>
                  <a:srgbClr val="FF0000"/>
                </a:solidFill>
                <a:effectLst/>
                <a:latin typeface="Calibri"/>
                <a:ea typeface="標楷體"/>
                <a:cs typeface="新細明體"/>
              </a:rPr>
              <a:t>此證件確認合格</a:t>
            </a:r>
            <a:r>
              <a:rPr lang="en-US" sz="1400" b="1" kern="0" dirty="0">
                <a:solidFill>
                  <a:srgbClr val="FF0000"/>
                </a:solidFill>
                <a:effectLst/>
                <a:latin typeface="Calibri"/>
                <a:ea typeface="標楷體"/>
                <a:cs typeface="新細明體"/>
              </a:rPr>
              <a:t>!</a:t>
            </a:r>
            <a:endParaRPr lang="zh-TW" sz="1200" kern="100" dirty="0">
              <a:effectLst/>
              <a:latin typeface="Calibri"/>
              <a:ea typeface="新細明體"/>
              <a:cs typeface="Times New Roman"/>
            </a:endParaRPr>
          </a:p>
          <a:p>
            <a:pPr>
              <a:spcAft>
                <a:spcPts val="0"/>
              </a:spcAft>
            </a:pPr>
            <a:r>
              <a:rPr lang="en-US" sz="1200" kern="100" dirty="0">
                <a:effectLst/>
                <a:latin typeface="Calibri"/>
                <a:ea typeface="新細明體"/>
                <a:cs typeface="Times New Roman"/>
              </a:rPr>
              <a:t> </a:t>
            </a:r>
            <a:endParaRPr lang="zh-TW" sz="1200" kern="100" dirty="0">
              <a:effectLst/>
              <a:latin typeface="Calibri"/>
              <a:ea typeface="新細明體"/>
              <a:cs typeface="Times New Roman"/>
            </a:endParaRPr>
          </a:p>
        </p:txBody>
      </p:sp>
      <p:sp>
        <p:nvSpPr>
          <p:cNvPr id="11" name="矩形 10"/>
          <p:cNvSpPr/>
          <p:nvPr/>
        </p:nvSpPr>
        <p:spPr>
          <a:xfrm>
            <a:off x="6394340" y="1419541"/>
            <a:ext cx="1579264" cy="523220"/>
          </a:xfrm>
          <a:prstGeom prst="rect">
            <a:avLst/>
          </a:prstGeom>
        </p:spPr>
        <p:txBody>
          <a:bodyPr wrap="square">
            <a:spAutoFit/>
          </a:bodyPr>
          <a:lstStyle/>
          <a:p>
            <a:r>
              <a:rPr lang="zh-TW" altLang="zh-TW" sz="2800" dirty="0">
                <a:latin typeface="標楷體" panose="03000509000000000000" pitchFamily="65" charset="-120"/>
                <a:ea typeface="標楷體" panose="03000509000000000000" pitchFamily="65" charset="-120"/>
              </a:rPr>
              <a:t>開標時</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346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1"/>
            <a:ext cx="9624060" cy="1101565"/>
          </a:xfrm>
        </p:spPr>
        <p:txBody>
          <a:bodyPr>
            <a:noAutofit/>
          </a:bodyPr>
          <a:lstStyle/>
          <a:p>
            <a:r>
              <a:rPr lang="zh-TW" altLang="zh-TW" sz="4000" dirty="0">
                <a:latin typeface="標楷體" panose="03000509000000000000" pitchFamily="65" charset="-120"/>
                <a:ea typeface="標楷體" panose="03000509000000000000" pitchFamily="65" charset="-120"/>
              </a:rPr>
              <a:t>勞工安全衛生在職教育訓練回</a:t>
            </a:r>
            <a:r>
              <a:rPr lang="zh-TW" altLang="zh-TW" sz="4000" dirty="0" smtClean="0">
                <a:latin typeface="標楷體" panose="03000509000000000000" pitchFamily="65" charset="-120"/>
                <a:ea typeface="標楷體" panose="03000509000000000000" pitchFamily="65" charset="-120"/>
              </a:rPr>
              <a:t>訓</a:t>
            </a:r>
            <a:r>
              <a:rPr lang="en-US" altLang="zh-TW" sz="4000" dirty="0" smtClean="0">
                <a:latin typeface="標楷體" panose="03000509000000000000" pitchFamily="65" charset="-120"/>
                <a:ea typeface="標楷體" panose="03000509000000000000" pitchFamily="65" charset="-120"/>
              </a:rPr>
              <a:t/>
            </a:r>
            <a:br>
              <a:rPr lang="en-US" altLang="zh-TW" sz="4000" dirty="0" smtClean="0">
                <a:latin typeface="標楷體" panose="03000509000000000000" pitchFamily="65" charset="-120"/>
                <a:ea typeface="標楷體" panose="03000509000000000000" pitchFamily="65" charset="-120"/>
              </a:rPr>
            </a:br>
            <a:r>
              <a:rPr lang="zh-TW" altLang="zh-TW" sz="4000" dirty="0" smtClean="0">
                <a:latin typeface="標楷體" panose="03000509000000000000" pitchFamily="65" charset="-120"/>
                <a:ea typeface="標楷體" panose="03000509000000000000" pitchFamily="65" charset="-120"/>
              </a:rPr>
              <a:t>種類</a:t>
            </a:r>
            <a:r>
              <a:rPr lang="zh-TW" altLang="zh-TW" sz="4000" dirty="0">
                <a:latin typeface="標楷體" panose="03000509000000000000" pitchFamily="65" charset="-120"/>
                <a:ea typeface="標楷體" panose="03000509000000000000" pitchFamily="65" charset="-120"/>
              </a:rPr>
              <a:t>與時間</a:t>
            </a:r>
            <a:endParaRPr lang="zh-TW" altLang="en-US" sz="4000" dirty="0">
              <a:latin typeface="標楷體" panose="03000509000000000000" pitchFamily="65" charset="-120"/>
              <a:ea typeface="標楷體" panose="03000509000000000000" pitchFamily="65" charset="-120"/>
            </a:endParaRPr>
          </a:p>
        </p:txBody>
      </p:sp>
      <p:sp>
        <p:nvSpPr>
          <p:cNvPr id="4" name="矩形 3"/>
          <p:cNvSpPr/>
          <p:nvPr/>
        </p:nvSpPr>
        <p:spPr>
          <a:xfrm>
            <a:off x="710037" y="1404366"/>
            <a:ext cx="9505056" cy="6001643"/>
          </a:xfrm>
          <a:prstGeom prst="rect">
            <a:avLst/>
          </a:prstGeom>
        </p:spPr>
        <p:txBody>
          <a:bodyPr wrap="square">
            <a:spAutoFit/>
          </a:bodyPr>
          <a:lstStyle/>
          <a:p>
            <a:r>
              <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◎每二年回訓六小時：</a:t>
            </a:r>
          </a:p>
          <a:p>
            <a:pPr marL="623888" indent="-623888"/>
            <a:r>
              <a:rPr lang="zh-TW" altLang="en-US" sz="2400" dirty="0">
                <a:latin typeface="標楷體" panose="03000509000000000000" pitchFamily="65" charset="-120"/>
                <a:ea typeface="標楷體" panose="03000509000000000000" pitchFamily="65" charset="-120"/>
              </a:rPr>
              <a:t>一、</a:t>
            </a:r>
            <a:r>
              <a:rPr lang="zh-TW" altLang="en-US" sz="2400" b="1" dirty="0">
                <a:latin typeface="標楷體" panose="03000509000000000000" pitchFamily="65" charset="-120"/>
                <a:ea typeface="標楷體" panose="03000509000000000000" pitchFamily="65" charset="-120"/>
              </a:rPr>
              <a:t>勞工安全衛生業務主管</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甲種、乙種、丙種、勞工安全衛生業務主管</a:t>
            </a:r>
            <a:r>
              <a:rPr lang="en-US" altLang="zh-TW" sz="2400" b="1" dirty="0">
                <a:latin typeface="標楷體" panose="03000509000000000000" pitchFamily="65" charset="-120"/>
                <a:ea typeface="標楷體" panose="03000509000000000000" pitchFamily="65" charset="-120"/>
              </a:rPr>
              <a:t>)</a:t>
            </a:r>
          </a:p>
          <a:p>
            <a:pPr marL="623888" indent="-623888"/>
            <a:r>
              <a:rPr lang="zh-TW" altLang="en-US" sz="2400" dirty="0">
                <a:latin typeface="標楷體" panose="03000509000000000000" pitchFamily="65" charset="-120"/>
                <a:ea typeface="標楷體" panose="03000509000000000000" pitchFamily="65" charset="-120"/>
              </a:rPr>
              <a:t>二、</a:t>
            </a:r>
            <a:r>
              <a:rPr lang="zh-TW" altLang="en-US" sz="2400" b="1" dirty="0">
                <a:latin typeface="標楷體" panose="03000509000000000000" pitchFamily="65" charset="-120"/>
                <a:ea typeface="標楷體" panose="03000509000000000000" pitchFamily="65" charset="-120"/>
              </a:rPr>
              <a:t>勞工安全衛生管理人員</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勞工安全管理師、勞工衛生管理師、勞工安全衛生管理員</a:t>
            </a:r>
            <a:r>
              <a:rPr lang="en-US" altLang="zh-TW" sz="2400" b="1" dirty="0">
                <a:latin typeface="標楷體" panose="03000509000000000000" pitchFamily="65" charset="-120"/>
                <a:ea typeface="標楷體" panose="03000509000000000000" pitchFamily="65" charset="-120"/>
              </a:rPr>
              <a:t>)</a:t>
            </a:r>
          </a:p>
          <a:p>
            <a:r>
              <a:rPr lang="en-US" altLang="zh-TW"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每三年回訓六小時：</a:t>
            </a:r>
          </a:p>
          <a:p>
            <a:pPr marL="623888" indent="-623888"/>
            <a:r>
              <a:rPr lang="zh-TW" altLang="en-US" sz="2400" dirty="0">
                <a:latin typeface="標楷體" panose="03000509000000000000" pitchFamily="65" charset="-120"/>
                <a:ea typeface="標楷體" panose="03000509000000000000" pitchFamily="65" charset="-120"/>
              </a:rPr>
              <a:t>一、勞工作業環境測定人員</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甲級化學性因子、甲級物理性因子、乙級化學性因子、乙級物理性因子等作業環境測定人員</a:t>
            </a:r>
            <a:r>
              <a:rPr lang="en-US" altLang="zh-TW" sz="2400" dirty="0" smtClean="0">
                <a:latin typeface="標楷體" panose="03000509000000000000" pitchFamily="65" charset="-120"/>
                <a:ea typeface="標楷體" panose="03000509000000000000" pitchFamily="65" charset="-120"/>
              </a:rPr>
              <a:t>)</a:t>
            </a:r>
          </a:p>
          <a:p>
            <a:pPr marL="623888"/>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623888" indent="-623888"/>
            <a:r>
              <a:rPr lang="zh-TW" altLang="en-US" sz="2400" dirty="0" smtClean="0">
                <a:latin typeface="標楷體" panose="03000509000000000000" pitchFamily="65" charset="-120"/>
                <a:ea typeface="標楷體" panose="03000509000000000000" pitchFamily="65" charset="-120"/>
              </a:rPr>
              <a:t>四</a:t>
            </a:r>
            <a:r>
              <a:rPr lang="zh-TW" altLang="en-US" sz="2400" dirty="0">
                <a:latin typeface="標楷體" panose="03000509000000000000" pitchFamily="65" charset="-120"/>
                <a:ea typeface="標楷體" panose="03000509000000000000" pitchFamily="65" charset="-120"/>
              </a:rPr>
              <a:t>、高壓氣體作業主管</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高壓氣體製造安全主任、高壓氣體製造安全作業主管、高壓氣體供應及消費作業主管</a:t>
            </a:r>
            <a:r>
              <a:rPr lang="en-US" altLang="zh-TW" sz="2400" dirty="0">
                <a:latin typeface="標楷體" panose="03000509000000000000" pitchFamily="65" charset="-120"/>
                <a:ea typeface="標楷體" panose="03000509000000000000" pitchFamily="65" charset="-120"/>
              </a:rPr>
              <a:t>)</a:t>
            </a:r>
          </a:p>
          <a:p>
            <a:pPr marL="539750" indent="-539750"/>
            <a:r>
              <a:rPr lang="zh-TW" altLang="en-US" sz="2400" dirty="0">
                <a:latin typeface="標楷體" panose="03000509000000000000" pitchFamily="65" charset="-120"/>
                <a:ea typeface="標楷體" panose="03000509000000000000" pitchFamily="65" charset="-120"/>
              </a:rPr>
              <a:t>五、營造作業主管</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擋土支撐作業主管、模板支撐作業主管、施工架及施工構台組配作業主管、鋼構組配作業主管、露天開挖作業主管、隧道等挖掘作業主管、隧道等襯砌作業主管</a:t>
            </a:r>
            <a:r>
              <a:rPr lang="en-US" altLang="zh-TW" sz="2400" dirty="0">
                <a:latin typeface="標楷體" panose="03000509000000000000" pitchFamily="65" charset="-120"/>
                <a:ea typeface="標楷體" panose="03000509000000000000" pitchFamily="65" charset="-120"/>
              </a:rPr>
              <a:t>)</a:t>
            </a:r>
          </a:p>
          <a:p>
            <a:pPr marL="539750" indent="-539750"/>
            <a:r>
              <a:rPr lang="zh-TW" altLang="en-US" sz="2400" dirty="0">
                <a:latin typeface="標楷體" panose="03000509000000000000" pitchFamily="65" charset="-120"/>
                <a:ea typeface="標楷體" panose="03000509000000000000" pitchFamily="65" charset="-120"/>
              </a:rPr>
              <a:t>六、有害作業主管</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有機溶劑作業主管、</a:t>
            </a:r>
            <a:r>
              <a:rPr lang="zh-TW" altLang="en-US" sz="2400" b="1" dirty="0">
                <a:latin typeface="標楷體" panose="03000509000000000000" pitchFamily="65" charset="-120"/>
                <a:ea typeface="標楷體" panose="03000509000000000000" pitchFamily="65" charset="-120"/>
              </a:rPr>
              <a:t>缺氧作業主管</a:t>
            </a:r>
            <a:r>
              <a:rPr lang="zh-TW" altLang="en-US" sz="2400" dirty="0">
                <a:latin typeface="標楷體" panose="03000509000000000000" pitchFamily="65" charset="-120"/>
                <a:ea typeface="標楷體" panose="03000509000000000000" pitchFamily="65" charset="-120"/>
              </a:rPr>
              <a:t>、特定化學物質作業主管、粉塵作業主管、鉛作業主管</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9561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4"/>
          </a:xfrm>
        </p:spPr>
        <p:txBody>
          <a:bodyPr>
            <a:normAutofit fontScale="90000"/>
          </a:bodyPr>
          <a:lstStyle/>
          <a:p>
            <a:r>
              <a:rPr lang="zh-TW" altLang="zh-TW" dirty="0" smtClean="0">
                <a:latin typeface="標楷體" panose="03000509000000000000" pitchFamily="65" charset="-120"/>
                <a:ea typeface="標楷體" panose="03000509000000000000" pitchFamily="65" charset="-120"/>
              </a:rPr>
              <a:t>處理措施</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666180" y="1260351"/>
            <a:ext cx="9217023" cy="5262979"/>
          </a:xfrm>
          <a:prstGeom prst="rect">
            <a:avLst/>
          </a:prstGeom>
        </p:spPr>
        <p:txBody>
          <a:bodyPr wrap="square">
            <a:spAutoFit/>
          </a:bodyPr>
          <a:lstStyle/>
          <a:p>
            <a:pPr marL="342900" indent="-342900">
              <a:buFont typeface="Wingdings" panose="05000000000000000000" pitchFamily="2" charset="2"/>
              <a:buChar char="Ø"/>
            </a:pPr>
            <a:r>
              <a:rPr lang="zh-TW" altLang="zh-TW" sz="2400" dirty="0" smtClean="0">
                <a:latin typeface="標楷體" panose="03000509000000000000" pitchFamily="65" charset="-120"/>
                <a:ea typeface="標楷體" panose="03000509000000000000" pitchFamily="65" charset="-120"/>
              </a:rPr>
              <a:t>勞工</a:t>
            </a:r>
            <a:r>
              <a:rPr lang="zh-TW" altLang="zh-TW" sz="2400" dirty="0">
                <a:latin typeface="標楷體" panose="03000509000000000000" pitchFamily="65" charset="-120"/>
                <a:ea typeface="標楷體" panose="03000509000000000000" pitchFamily="65" charset="-120"/>
              </a:rPr>
              <a:t>安全衛生相關證照，例如</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勞工安全衛生管理技術士證照、缺氧作業主管，須於一定時間內回訓，才可執行相關業務，該證照沒有失效，但沒有完成回訓時數，不能執行業務。</a:t>
            </a:r>
          </a:p>
          <a:p>
            <a:pPr marL="342900" indent="-342900">
              <a:buFont typeface="Wingdings" panose="05000000000000000000" pitchFamily="2" charset="2"/>
              <a:buChar char="Ø"/>
            </a:pPr>
            <a:r>
              <a:rPr lang="zh-TW" altLang="zh-TW" sz="2400" dirty="0" smtClean="0">
                <a:latin typeface="標楷體" panose="03000509000000000000" pitchFamily="65" charset="-120"/>
                <a:ea typeface="標楷體" panose="03000509000000000000" pitchFamily="65" charset="-120"/>
              </a:rPr>
              <a:t>為</a:t>
            </a:r>
            <a:r>
              <a:rPr lang="zh-TW" altLang="zh-TW" sz="2400" dirty="0">
                <a:latin typeface="標楷體" panose="03000509000000000000" pitchFamily="65" charset="-120"/>
                <a:ea typeface="標楷體" panose="03000509000000000000" pitchFamily="65" charset="-120"/>
              </a:rPr>
              <a:t>避免審標時造成爭議，工程會法務諮詢專線人員建議，如訂有此類須定期回訓證照之資格時，可敘明「乙級以上勞工安全衛生管理技術士證照</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如開標日已超過發證日</a:t>
            </a:r>
            <a:r>
              <a:rPr lang="en-US" altLang="zh-TW" sz="2400" dirty="0">
                <a:latin typeface="標楷體" panose="03000509000000000000" pitchFamily="65" charset="-120"/>
                <a:ea typeface="標楷體" panose="03000509000000000000" pitchFamily="65" charset="-120"/>
              </a:rPr>
              <a:t>2</a:t>
            </a:r>
            <a:r>
              <a:rPr lang="zh-TW" altLang="zh-TW" sz="2400" dirty="0">
                <a:latin typeface="標楷體" panose="03000509000000000000" pitchFamily="65" charset="-120"/>
                <a:ea typeface="標楷體" panose="03000509000000000000" pitchFamily="65" charset="-120"/>
              </a:rPr>
              <a:t>年以上，需檢附在職教育訓練相關資料</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a:t>
            </a:r>
          </a:p>
          <a:p>
            <a:pPr marL="342900" indent="-342900">
              <a:buFont typeface="Wingdings" panose="05000000000000000000" pitchFamily="2" charset="2"/>
              <a:buChar char="Ø"/>
            </a:pPr>
            <a:r>
              <a:rPr lang="zh-TW"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建議</a:t>
            </a:r>
            <a:r>
              <a:rPr lang="zh-TW" altLang="zh-TW"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使用單位將此類證照改為於履約前審查</a:t>
            </a:r>
            <a:r>
              <a:rPr lang="en-US" altLang="zh-TW" sz="24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4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如執行此標案，得標廠商員工必須具備此類證照，有可能審標時提供證照之人員，於履約時已非得標廠商之現職勞工</a:t>
            </a:r>
            <a:r>
              <a:rPr lang="en-US" altLang="zh-TW" sz="24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，例如</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a:t>
            </a:r>
            <a:r>
              <a:rPr lang="zh-TW" altLang="zh-TW" sz="2400" u="sng" dirty="0">
                <a:latin typeface="標楷體" panose="03000509000000000000" pitchFamily="65" charset="-120"/>
                <a:ea typeface="標楷體" panose="03000509000000000000" pitchFamily="65" charset="-120"/>
              </a:rPr>
              <a:t>廠商履約人員應具備下列專業技能，並於訂約日次日起○○日內檢附證明文件：</a:t>
            </a:r>
            <a:endParaRPr lang="zh-TW" altLang="zh-TW" sz="2400" dirty="0">
              <a:latin typeface="標楷體" panose="03000509000000000000" pitchFamily="65" charset="-120"/>
              <a:ea typeface="標楷體" panose="03000509000000000000" pitchFamily="65" charset="-120"/>
            </a:endParaRPr>
          </a:p>
          <a:p>
            <a:pPr marL="360363"/>
            <a:r>
              <a:rPr lang="zh-TW" altLang="zh-TW" sz="2400" dirty="0">
                <a:latin typeface="標楷體" panose="03000509000000000000" pitchFamily="65" charset="-120"/>
                <a:ea typeface="標楷體" panose="03000509000000000000" pitchFamily="65" charset="-120"/>
              </a:rPr>
              <a:t>丙種勞工安全衛生業務主管至少</a:t>
            </a:r>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名、乙級下水道設施操作維護</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水質檢驗技術士或乙級廢水處理技術人員至少</a:t>
            </a:r>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名、缺氧作業主管至少</a:t>
            </a:r>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名</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以上均須為得標廠商之現職勞工</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1599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594172" y="3636615"/>
            <a:ext cx="9624060" cy="1828873"/>
          </a:xfrm>
          <a:prstGeom prst="rect">
            <a:avLst/>
          </a:prstGeom>
        </p:spPr>
        <p:txBody>
          <a:bodyPr wrap="square">
            <a:spAutoFit/>
          </a:bodyPr>
          <a:lstStyle/>
          <a:p>
            <a:pPr>
              <a:lnSpc>
                <a:spcPct val="150000"/>
              </a:lnSpc>
            </a:pPr>
            <a:r>
              <a:rPr lang="zh-TW" altLang="en-US" sz="2800" dirty="0" smtClean="0">
                <a:latin typeface="標楷體" panose="03000509000000000000" pitchFamily="65" charset="-120"/>
                <a:ea typeface="標楷體" panose="03000509000000000000" pitchFamily="65" charset="-120"/>
              </a:rPr>
              <a:t>請參考</a:t>
            </a:r>
            <a:endParaRPr lang="en-US" altLang="zh-TW" sz="2800" dirty="0" smtClean="0">
              <a:latin typeface="標楷體" panose="03000509000000000000" pitchFamily="65" charset="-120"/>
              <a:ea typeface="標楷體" panose="03000509000000000000" pitchFamily="65" charset="-120"/>
            </a:endParaRPr>
          </a:p>
          <a:p>
            <a:pPr>
              <a:lnSpc>
                <a:spcPct val="150000"/>
              </a:lnSpc>
            </a:pPr>
            <a:r>
              <a:rPr lang="zh-TW" altLang="en-US" sz="2800" dirty="0">
                <a:latin typeface="標楷體" panose="03000509000000000000" pitchFamily="65" charset="-120"/>
                <a:ea typeface="標楷體" panose="03000509000000000000" pitchFamily="65" charset="-120"/>
              </a:rPr>
              <a:t>「</a:t>
            </a:r>
            <a:r>
              <a:rPr lang="zh-TW" altLang="en-US" sz="2800" u="sng" dirty="0">
                <a:latin typeface="標楷體" panose="03000509000000000000" pitchFamily="65" charset="-120"/>
                <a:ea typeface="標楷體" panose="03000509000000000000" pitchFamily="65" charset="-120"/>
              </a:rPr>
              <a:t>訂定廠商勞安衛相關</a:t>
            </a:r>
            <a:r>
              <a:rPr lang="zh-TW" altLang="en-US" sz="2800" u="sng" dirty="0" smtClean="0">
                <a:latin typeface="標楷體" panose="03000509000000000000" pitchFamily="65" charset="-120"/>
                <a:ea typeface="標楷體" panose="03000509000000000000" pitchFamily="65" charset="-120"/>
              </a:rPr>
              <a:t>資格何時</a:t>
            </a:r>
            <a:r>
              <a:rPr lang="zh-TW" altLang="en-US" sz="2800" u="sng" dirty="0">
                <a:latin typeface="標楷體" panose="03000509000000000000" pitchFamily="65" charset="-120"/>
                <a:ea typeface="標楷體" panose="03000509000000000000" pitchFamily="65" charset="-120"/>
              </a:rPr>
              <a:t>審查較適當</a:t>
            </a:r>
            <a:r>
              <a:rPr lang="zh-TW" altLang="en-US" sz="2800" dirty="0" smtClean="0">
                <a:latin typeface="標楷體" panose="03000509000000000000" pitchFamily="65" charset="-120"/>
                <a:ea typeface="標楷體" panose="03000509000000000000" pitchFamily="65" charset="-120"/>
              </a:rPr>
              <a:t>」檔案</a:t>
            </a:r>
            <a:endParaRPr lang="en-US" altLang="zh-TW" sz="2800" dirty="0" smtClean="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p:txBody>
      </p:sp>
      <p:sp>
        <p:nvSpPr>
          <p:cNvPr id="4" name="標題 1"/>
          <p:cNvSpPr txBox="1">
            <a:spLocks/>
          </p:cNvSpPr>
          <p:nvPr/>
        </p:nvSpPr>
        <p:spPr>
          <a:xfrm>
            <a:off x="2754412" y="5220792"/>
            <a:ext cx="5951652" cy="1368152"/>
          </a:xfrm>
          <a:prstGeom prst="rect">
            <a:avLst/>
          </a:prstGeom>
        </p:spPr>
        <p:txBody>
          <a:bodyPr vert="horz" lIns="104306" tIns="52153" rIns="104306" bIns="52153" rtlCol="0" anchor="ctr">
            <a:norm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zh-TW" altLang="en-US" dirty="0" smtClean="0">
                <a:latin typeface="標楷體" panose="03000509000000000000" pitchFamily="65" charset="-120"/>
                <a:ea typeface="標楷體" panose="03000509000000000000" pitchFamily="65" charset="-120"/>
              </a:rPr>
              <a:t>謝謝指教</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46653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745</Words>
  <Application>Microsoft Office PowerPoint</Application>
  <PresentationFormat>自訂</PresentationFormat>
  <Paragraphs>42</Paragraphs>
  <Slides>8</Slides>
  <Notes>0</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Office 佈景主題</vt:lpstr>
      <vt:lpstr>訂定廠商勞安衛相關資格時 何時審查較適當?</vt:lpstr>
      <vt:lpstr>案例</vt:lpstr>
      <vt:lpstr>廠商A檢附證件</vt:lpstr>
      <vt:lpstr>廠商B檢附證件</vt:lpstr>
      <vt:lpstr>廠商C檢附證件</vt:lpstr>
      <vt:lpstr>勞工安全衛生在職教育訓練回訓 種類與時間</vt:lpstr>
      <vt:lpstr>處理措施</vt:lpstr>
      <vt:lpstr>請參考 「訂定廠商勞安衛相關資格何時審查較適當」檔案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孫筱玲</dc:creator>
  <cp:lastModifiedBy>吳金玉</cp:lastModifiedBy>
  <cp:revision>12</cp:revision>
  <dcterms:created xsi:type="dcterms:W3CDTF">2016-03-02T01:31:29Z</dcterms:created>
  <dcterms:modified xsi:type="dcterms:W3CDTF">2017-05-08T02:50:12Z</dcterms:modified>
</cp:coreProperties>
</file>