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6538386"/>
            <a:ext cx="2049844" cy="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80232"/>
            <a:ext cx="60907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180" y="828303"/>
            <a:ext cx="9649072" cy="1476755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年度內部稽核報告及缺失改善措施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8268" y="5580831"/>
            <a:ext cx="7485380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6"/>
          </a:xfrm>
        </p:spPr>
        <p:txBody>
          <a:bodyPr>
            <a:normAutofit fontScale="90000"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驗收時應注意事項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0156" y="126035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驗收紀錄表之登載需加強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823391" y="1260351"/>
            <a:ext cx="4609237" cy="6120680"/>
            <a:chOff x="0" y="0"/>
            <a:chExt cx="6050280" cy="806788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80660" cy="3566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64280"/>
              <a:ext cx="5280660" cy="3566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圖說文字 7"/>
            <p:cNvSpPr/>
            <p:nvPr/>
          </p:nvSpPr>
          <p:spPr>
            <a:xfrm>
              <a:off x="3429000" y="3147061"/>
              <a:ext cx="2621280" cy="934341"/>
            </a:xfrm>
            <a:prstGeom prst="wedgeRectCallout">
              <a:avLst>
                <a:gd name="adj1" fmla="val -50588"/>
                <a:gd name="adj2" fmla="val -738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 dirty="0">
                  <a:effectLst/>
                  <a:ea typeface="標楷體"/>
                  <a:cs typeface="Times New Roman"/>
                </a:rPr>
                <a:t>確實記載驗收當下的驗收項目及結果</a:t>
              </a:r>
              <a:r>
                <a:rPr lang="en-US" sz="1400" kern="100" dirty="0">
                  <a:effectLst/>
                  <a:ea typeface="標楷體"/>
                  <a:cs typeface="Times New Roman"/>
                </a:rPr>
                <a:t>—</a:t>
              </a:r>
              <a:r>
                <a:rPr lang="zh-TW" sz="1400" kern="100" dirty="0">
                  <a:effectLst/>
                  <a:ea typeface="標楷體"/>
                  <a:cs typeface="Times New Roman"/>
                </a:rPr>
                <a:t>如有不符 仍應記載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 flipV="1">
              <a:off x="1844040" y="3322320"/>
              <a:ext cx="1767840" cy="3200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圖說文字 9"/>
            <p:cNvSpPr/>
            <p:nvPr/>
          </p:nvSpPr>
          <p:spPr>
            <a:xfrm>
              <a:off x="2811780" y="6629400"/>
              <a:ext cx="2621280" cy="670560"/>
            </a:xfrm>
            <a:prstGeom prst="wedgeRectCallout">
              <a:avLst>
                <a:gd name="adj1" fmla="val -42739"/>
                <a:gd name="adj2" fmla="val -13068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FFFFFF"/>
                  </a:solidFill>
                  <a:effectLst/>
                  <a:latin typeface="Calibri"/>
                  <a:ea typeface="標楷體"/>
                  <a:cs typeface="Times New Roman"/>
                </a:rPr>
                <a:t>廠商補正後再進行複驗及複驗過程說明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 flipV="1">
              <a:off x="1714500" y="6637020"/>
              <a:ext cx="1097280" cy="31242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2" name="文字方塊 32"/>
            <p:cNvSpPr txBox="1"/>
            <p:nvPr/>
          </p:nvSpPr>
          <p:spPr>
            <a:xfrm>
              <a:off x="1143000" y="7223760"/>
              <a:ext cx="2004060" cy="84412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 dirty="0">
                  <a:effectLst/>
                  <a:ea typeface="標楷體"/>
                  <a:cs typeface="Times New Roman"/>
                </a:rPr>
                <a:t>數量不符部分可能進行減價收受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1813560" y="6697980"/>
              <a:ext cx="38100" cy="5257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326449" y="1865136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：完整記載之案例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4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310431" y="1163358"/>
            <a:ext cx="6408712" cy="5914401"/>
            <a:chOff x="0" y="0"/>
            <a:chExt cx="6377940" cy="7475220"/>
          </a:xfrm>
        </p:grpSpPr>
        <p:grpSp>
          <p:nvGrpSpPr>
            <p:cNvPr id="6" name="群組 5"/>
            <p:cNvGrpSpPr/>
            <p:nvPr/>
          </p:nvGrpSpPr>
          <p:grpSpPr>
            <a:xfrm>
              <a:off x="0" y="0"/>
              <a:ext cx="6377940" cy="4572000"/>
              <a:chOff x="0" y="0"/>
              <a:chExt cx="6377940" cy="4572000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61360" cy="457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7560" y="45720"/>
                <a:ext cx="3040380" cy="44729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橢圓 16"/>
              <p:cNvSpPr/>
              <p:nvPr/>
            </p:nvSpPr>
            <p:spPr>
              <a:xfrm>
                <a:off x="152400" y="1158240"/>
                <a:ext cx="2933700" cy="5486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539240" y="1798320"/>
                <a:ext cx="1546860" cy="50292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400" kern="100">
                    <a:effectLst/>
                    <a:latin typeface="Calibri"/>
                    <a:ea typeface="標楷體"/>
                    <a:cs typeface="Times New Roman"/>
                  </a:rPr>
                  <a:t>均符合契約規定</a:t>
                </a:r>
                <a:r>
                  <a:rPr lang="en-US" sz="1400" kern="100">
                    <a:effectLst/>
                    <a:latin typeface="Calibri"/>
                    <a:ea typeface="標楷體"/>
                    <a:cs typeface="Times New Roman"/>
                  </a:rPr>
                  <a:t>?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>
                <a:off x="1463040" y="1463040"/>
                <a:ext cx="350520" cy="4114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7" name="群組 6"/>
            <p:cNvGrpSpPr/>
            <p:nvPr/>
          </p:nvGrpSpPr>
          <p:grpSpPr>
            <a:xfrm>
              <a:off x="548640" y="4671060"/>
              <a:ext cx="5212080" cy="2804160"/>
              <a:chOff x="0" y="0"/>
              <a:chExt cx="5212080" cy="2804160"/>
            </a:xfrm>
          </p:grpSpPr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0"/>
                <a:ext cx="3802380" cy="2804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橢圓 11"/>
              <p:cNvSpPr/>
              <p:nvPr/>
            </p:nvSpPr>
            <p:spPr>
              <a:xfrm>
                <a:off x="1524000" y="1623060"/>
                <a:ext cx="184404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13" name="直線單箭頭接點 12"/>
              <p:cNvCxnSpPr/>
              <p:nvPr/>
            </p:nvCxnSpPr>
            <p:spPr>
              <a:xfrm flipH="1">
                <a:off x="1066800" y="1851660"/>
                <a:ext cx="4572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4" name="矩形 13"/>
              <p:cNvSpPr/>
              <p:nvPr/>
            </p:nvSpPr>
            <p:spPr>
              <a:xfrm>
                <a:off x="0" y="1676400"/>
                <a:ext cx="1066800" cy="40386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kern="100">
                    <a:effectLst/>
                    <a:latin typeface="Calibri"/>
                    <a:ea typeface="標楷體"/>
                    <a:cs typeface="Times New Roman"/>
                  </a:rPr>
                  <a:t> 型號</a:t>
                </a:r>
                <a:r>
                  <a:rPr lang="zh-TW" sz="1200" kern="100">
                    <a:effectLst/>
                    <a:latin typeface="Calibri"/>
                    <a:ea typeface="新細明體"/>
                    <a:cs typeface="Times New Roman"/>
                  </a:rPr>
                  <a:t>：</a:t>
                </a:r>
                <a:r>
                  <a:rPr lang="en-US" sz="1200" kern="100">
                    <a:effectLst/>
                    <a:latin typeface="標楷體"/>
                    <a:ea typeface="新細明體"/>
                    <a:cs typeface="Times New Roman"/>
                  </a:rPr>
                  <a:t>TG1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 flipV="1">
              <a:off x="1097280" y="5707380"/>
              <a:ext cx="0" cy="6400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47"/>
            <p:cNvSpPr txBox="1"/>
            <p:nvPr/>
          </p:nvSpPr>
          <p:spPr>
            <a:xfrm>
              <a:off x="266700" y="5288280"/>
              <a:ext cx="1691640" cy="3733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b="1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契約規定</a:t>
              </a:r>
              <a:r>
                <a:rPr lang="en-US" sz="1400" b="1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Arc 3150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0" name="爆炸 1 9"/>
            <p:cNvSpPr/>
            <p:nvPr/>
          </p:nvSpPr>
          <p:spPr>
            <a:xfrm>
              <a:off x="1234439" y="5585460"/>
              <a:ext cx="1293687" cy="93726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altLang="zh-TW" sz="1200" kern="100" dirty="0" smtClean="0">
                <a:effectLst/>
                <a:ea typeface="標楷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1200" kern="100" dirty="0" smtClean="0">
                  <a:effectLst/>
                  <a:ea typeface="標楷體"/>
                  <a:cs typeface="Times New Roman"/>
                </a:rPr>
                <a:t>不符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ea typeface="新細明體"/>
                  <a:cs typeface="Times New Roman"/>
                </a:rPr>
                <a:t> 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09"/>
          </a:xfrm>
        </p:spPr>
        <p:txBody>
          <a:bodyPr>
            <a:normAutofit fontScale="90000"/>
          </a:bodyPr>
          <a:lstStyle/>
          <a:p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驗收時應注意事項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2124" y="1188343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：驗收不確實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012" y="2391736"/>
            <a:ext cx="2673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使用單位已完成驗收辦理結報時，管理科辦理財產列帳時，核對契約規定型號與驗收紀錄設備型號不符？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向下箭號 20"/>
          <p:cNvSpPr/>
          <p:nvPr/>
        </p:nvSpPr>
        <p:spPr>
          <a:xfrm>
            <a:off x="1530276" y="1650008"/>
            <a:ext cx="504056" cy="646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597509"/>
          </a:xfrm>
        </p:spPr>
        <p:txBody>
          <a:bodyPr>
            <a:normAutofit fontScale="90000"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驗收時應注意事項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454" y="1476375"/>
            <a:ext cx="2317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zh-TW" altLang="en-US" b="1" dirty="0" smtClean="0">
                <a:latin typeface="標楷體"/>
                <a:ea typeface="標楷體"/>
              </a:rPr>
              <a:t>▓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驗收時檢驗報告之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應檢附的檢驗報告、測試資料及其他文件，應閱讀合約並逐一檢視，以避免驗收不確實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8468" y="900310"/>
            <a:ext cx="591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/>
                <a:ea typeface="標楷體"/>
              </a:rPr>
              <a:t>※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流程可參考「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履約驗收事項檢核表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53975"/>
              </p:ext>
            </p:extLst>
          </p:nvPr>
        </p:nvGraphicFramePr>
        <p:xfrm>
          <a:off x="3280684" y="1425186"/>
          <a:ext cx="6552727" cy="5493766"/>
        </p:xfrm>
        <a:graphic>
          <a:graphicData uri="http://schemas.openxmlformats.org/drawingml/2006/table">
            <a:tbl>
              <a:tblPr firstRow="1" firstCol="1" bandRow="1"/>
              <a:tblGrid>
                <a:gridCol w="3626277"/>
                <a:gridCol w="894193"/>
                <a:gridCol w="2032257"/>
              </a:tblGrid>
              <a:tr h="22303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檢核項目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檢核結果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依據說明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7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與合約採購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明細或型錄圖說之規格相符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請確實閱讀合約</a:t>
                      </a:r>
                      <a:r>
                        <a:rPr lang="en-US" sz="800" b="1" ker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800" b="1" ker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以確認廠商應交的資料是否符合</a:t>
                      </a:r>
                      <a:r>
                        <a:rPr lang="en-US" sz="800" b="1" ker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?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3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與合約採購明細數量相符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3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送貨單數量明細與合約相符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3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送貨單簽收押日期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7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完成履約日期確認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□目視檢查點收：完成送貨簽收日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逾期罰款計罰之依據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06"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完成履約日期確認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□性能測試：廠商完成性能測試日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□報告審查：廠商繳交報告日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本所應於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日內配合完成測試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有非歸責於廠商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或不可抗力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因素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之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工期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請購單位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應辦理不計工期之簽核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作業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51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工程採購廠商通報竣工後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日內完成竣工履勘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【有監造單位者會同履勘】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採購法施行細則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92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條第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項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51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公告金額以上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(100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萬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於完成履約日後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日辦理初驗程序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或瑕疵改善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採購法施行細則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92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條第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項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51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初驗完成後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日辦理驗收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【發驗收通知通知監辦單位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監辦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】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採購法施行細則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93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條第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項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7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逾公告金額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1/10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以上未達公告金額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(10-100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萬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於完成履約日後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日辦理驗收程序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【發驗收通知通知監辦單位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監辦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】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採購法施行細則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94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條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79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查核金額以上驗收前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檢附驗收相關資料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通知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秘書室</a:t>
                      </a:r>
                      <a:r>
                        <a:rPr lang="zh-TW" sz="10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發函</a:t>
                      </a: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上級單位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監辦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工程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財物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5000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萬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勞務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1000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萬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51"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主驗人與採購權責劃分表之</a:t>
                      </a:r>
                      <a:r>
                        <a:rPr lang="zh-TW" sz="800" b="1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授權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層級是否相符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否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56"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檢核結果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：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□交貨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驗收合格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□交貨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驗收不合格：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※貨品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工程未前來履約</a:t>
                      </a:r>
                      <a:r>
                        <a:rPr lang="zh-TW" sz="8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施作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，辦理契約解除，並依§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101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條款刊登為不良廠商。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01295" indent="-201295"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※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貨品規格不符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，限期改善，仍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無法驗收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辦理契約終止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。歸責於廠商重大過失，依§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101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條款刊登為不良廠商。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※驗收有瑕疵，限期改善，無法改善，符合§</a:t>
                      </a: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72</a:t>
                      </a:r>
                      <a:r>
                        <a:rPr lang="zh-TW" sz="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條，辦理減價收受。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7330" marR="4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45581"/>
          </a:xfrm>
        </p:spPr>
        <p:txBody>
          <a:bodyPr>
            <a:no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月份同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廠商未併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結束前小額採購數量略增情事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4252" y="1764407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▓本所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年度小額購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不含開口合約、共同供應契約、專利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案件數為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1,515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件，金額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70,492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千元。較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1,967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件，件數減少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22.98%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42913" indent="-442913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★各單位仍有同一年度向同一廠商採購採購案件達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件以上且金額達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萬元以上，建議仍應考量全年度需求，辦理一次招標，依實際數量分批結報。以避免再度遭質疑有未合併辦理之情事。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1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3"/>
          </a:xfrm>
        </p:spPr>
        <p:txBody>
          <a:bodyPr>
            <a:no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同月份同廠商未併案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50540"/>
              </p:ext>
            </p:extLst>
          </p:nvPr>
        </p:nvGraphicFramePr>
        <p:xfrm>
          <a:off x="498983" y="1980431"/>
          <a:ext cx="9623426" cy="4997697"/>
        </p:xfrm>
        <a:graphic>
          <a:graphicData uri="http://schemas.openxmlformats.org/drawingml/2006/table">
            <a:tbl>
              <a:tblPr firstRow="1" firstCol="1" bandRow="1"/>
              <a:tblGrid>
                <a:gridCol w="2613722"/>
                <a:gridCol w="996987"/>
                <a:gridCol w="1476234"/>
                <a:gridCol w="2340417"/>
                <a:gridCol w="687113"/>
                <a:gridCol w="1508953"/>
              </a:tblGrid>
              <a:tr h="562497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105</a:t>
                      </a:r>
                      <a:r>
                        <a:rPr 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各單位小額購案及得標廠商承攬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件以上且金額達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萬元以上者之統計表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單位</a:t>
                      </a:r>
                      <a:r>
                        <a:rPr lang="en-US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得標廠商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件數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金額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單位</a:t>
                      </a: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得標廠商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件數 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 </a:t>
                      </a: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金額 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物理組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215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12,112,280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燃材組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254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14,341,098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華竳企業有限公司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6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488,125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瑞萬實業有限公司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18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1,201,307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台灣布魯克生命科學股份有限公司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308,799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崇訊實業有限公司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11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663,595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瑞萬實業有限公司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276,550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宏連工程股份有限公司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466,631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正均空調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216,648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力明儀器有限公司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9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526,150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高敦科技股份有限公司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171,600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宏達五金有限公司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9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736,235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旭威電腦資訊有限公司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118,126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陵勝企業有限公司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412,000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宏連工程股份有限公司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130,375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森積科技有限公司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293,500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邦杰材料科技股份有限公司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255,750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上演有限公司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376,520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承暉科技有限公司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173,103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台灣港建股份有限公司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152,276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長城機械五金行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166,003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汎橋科技有限公司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365,370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柏燈實業有限公司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246,450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寰新科技有限公司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338,000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科榮股份有限公司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122,590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川亘科技有限公司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250,078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展晟益科技股份有限公司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253,273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佳臣企業有限公司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200,790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健祐科技有限公司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157,846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明星有限公司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新細明體"/>
                        </a:rPr>
                        <a:t>191,767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4984" marR="1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78348" y="131422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年度小額購案件數及金額統計表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6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2604" y="3564607"/>
            <a:ext cx="5951652" cy="176426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2740" y="972319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年度內部稽核報告及缺失改善</a:t>
            </a:r>
            <a:r>
              <a:rPr lang="zh-TW" altLang="zh-TW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」檔案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內部稽核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稽核結論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620391"/>
            <a:ext cx="962406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日核綜字第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1060000817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稽核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多數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控制重點被有效遵循，惟仍有部份待改進事項如下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442913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部分採購案件預算分析方式填寫過於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簡略</a:t>
            </a:r>
            <a:r>
              <a:rPr lang="zh-TW" altLang="en-US" sz="3600" dirty="0" smtClean="0">
                <a:latin typeface="標楷體"/>
                <a:ea typeface="標楷體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442913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宜落實主驗人及實際驗收人名實相符，又驗收紀錄表之登載需加強，並須檢附佐證實物與圖說相符之相關照片，亦請落實驗收時檢驗報告之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sz="3600" dirty="0" smtClean="0">
                <a:latin typeface="標楷體"/>
                <a:ea typeface="標楷體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442913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部分組室有同月份、同廠商未併案，年度結束前小額採購數量略增情事。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內部稽核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稽核建議</a:t>
            </a:r>
            <a:endParaRPr lang="zh-TW" altLang="en-US" sz="48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522164" y="1332359"/>
            <a:ext cx="9624060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稽核建議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5720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預算分析建議應落實查詢以往採購資料、工程會採購資訊網，避免簡略查填以廠商報價較低者為預算分析之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3200" dirty="0" smtClean="0">
                <a:latin typeface="標楷體"/>
                <a:ea typeface="標楷體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5720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請宣導落實上述驗收時應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sz="3200" dirty="0" smtClean="0">
                <a:latin typeface="標楷體"/>
                <a:ea typeface="標楷體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113" indent="-45720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建議小額採購數量較多之組室，應就購案內容分析，預估全年度使用量綜整為一案，避免同一月份、同一廠商多次以小額採購方式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3200" dirty="0" smtClean="0">
                <a:latin typeface="標楷體"/>
                <a:ea typeface="標楷體"/>
              </a:rPr>
              <a:t>。</a:t>
            </a:r>
            <a:endParaRPr lang="en-US" altLang="zh-TW" sz="3200" dirty="0" smtClean="0">
              <a:latin typeface="標楷體"/>
              <a:ea typeface="標楷體"/>
            </a:endParaRPr>
          </a:p>
          <a:p>
            <a:pPr marL="900113" indent="-45720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若確屬事關安全之緊急修繕仍應在書面記載核准經過。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252239"/>
            <a:ext cx="9624060" cy="1260211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內部稽核缺失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4252" y="1548383"/>
            <a:ext cx="8064896" cy="4536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部分採購案件預算分析方式填寫過於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簡略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驗收時應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sz="4000" dirty="0" smtClean="0">
                <a:latin typeface="標楷體"/>
                <a:ea typeface="標楷體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小額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採購應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就購案內容分析，預估全年度使用量綜整為一案，避免同一月份、同一廠商多次以小額採購方式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4000" dirty="0" smtClean="0">
                <a:latin typeface="標楷體"/>
                <a:ea typeface="標楷體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4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826420" y="1713111"/>
            <a:ext cx="6480720" cy="5163864"/>
            <a:chOff x="60960" y="251460"/>
            <a:chExt cx="5097780" cy="473964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" y="251460"/>
              <a:ext cx="4038600" cy="390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圓角矩形圖說文字 6"/>
            <p:cNvSpPr/>
            <p:nvPr/>
          </p:nvSpPr>
          <p:spPr>
            <a:xfrm>
              <a:off x="2560320" y="3756660"/>
              <a:ext cx="2598420" cy="1234440"/>
            </a:xfrm>
            <a:prstGeom prst="wedgeRoundRectCallout">
              <a:avLst>
                <a:gd name="adj1" fmla="val -12108"/>
                <a:gd name="adj2" fmla="val -7541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ea typeface="標楷體"/>
                  <a:cs typeface="Times New Roman"/>
                </a:rPr>
                <a:t>只依據估價最低者編列，未確實評估是否合理？市場上有無資料可查？以往年度採購案估價廠商決標價格如何</a:t>
              </a:r>
              <a:r>
                <a:rPr lang="en-US" sz="1200" kern="100">
                  <a:effectLst/>
                  <a:ea typeface="標楷體"/>
                  <a:cs typeface="Times New Roman"/>
                </a:rPr>
                <a:t>?...</a:t>
              </a:r>
              <a:r>
                <a:rPr lang="zh-TW" sz="1200" kern="100">
                  <a:effectLst/>
                  <a:ea typeface="標楷體"/>
                  <a:cs typeface="Times New Roman"/>
                </a:rPr>
                <a:t>等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39544"/>
            <a:ext cx="9624060" cy="976792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分析方式填寫過於簡略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8188" y="1138144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：過於簡略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7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728217" y="1404367"/>
            <a:ext cx="6120680" cy="5681336"/>
            <a:chOff x="0" y="0"/>
            <a:chExt cx="6141720" cy="702564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80660" cy="7025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橢圓 6"/>
            <p:cNvSpPr/>
            <p:nvPr/>
          </p:nvSpPr>
          <p:spPr>
            <a:xfrm>
              <a:off x="3878580" y="0"/>
              <a:ext cx="1249680" cy="655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878580" y="807720"/>
              <a:ext cx="1249680" cy="655320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878580" y="2758440"/>
              <a:ext cx="1249680" cy="655320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029200" y="541020"/>
              <a:ext cx="403860" cy="61722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4876800" y="1089660"/>
              <a:ext cx="556260" cy="6858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" name="直線單箭頭接點 11"/>
            <p:cNvCxnSpPr/>
            <p:nvPr/>
          </p:nvCxnSpPr>
          <p:spPr>
            <a:xfrm flipV="1">
              <a:off x="4876800" y="1158240"/>
              <a:ext cx="518160" cy="160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" name="文字方塊 11"/>
            <p:cNvSpPr txBox="1"/>
            <p:nvPr/>
          </p:nvSpPr>
          <p:spPr>
            <a:xfrm>
              <a:off x="5433060" y="396240"/>
              <a:ext cx="708660" cy="35433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0000FF"/>
                  </a:solidFill>
                  <a:effectLst/>
                  <a:ea typeface="標楷體"/>
                  <a:cs typeface="Times New Roman"/>
                </a:rPr>
                <a:t>有廠商報價、歷史價格及網路工具價格資料庫，估價作業較確實完整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957550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預算分析方式填寫過於簡略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4132" y="12015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【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：完整</a:t>
            </a:r>
            <a:r>
              <a:rPr lang="zh-TW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186460" y="1204892"/>
            <a:ext cx="6395543" cy="6035449"/>
            <a:chOff x="0" y="0"/>
            <a:chExt cx="6385560" cy="77952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" y="0"/>
              <a:ext cx="5280660" cy="3672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" y="3611880"/>
              <a:ext cx="4076700" cy="4183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文字方塊 51"/>
            <p:cNvSpPr txBox="1"/>
            <p:nvPr/>
          </p:nvSpPr>
          <p:spPr>
            <a:xfrm>
              <a:off x="0" y="1744979"/>
              <a:ext cx="2324100" cy="85006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spcAft>
                  <a:spcPts val="0"/>
                </a:spcAft>
                <a:buFont typeface="+mj-lt"/>
                <a:buAutoNum type="arabicPeriod"/>
              </a:pPr>
              <a:r>
                <a:rPr lang="zh-TW" sz="1200" kern="100" dirty="0">
                  <a:solidFill>
                    <a:srgbClr val="0000FF"/>
                  </a:solidFill>
                  <a:effectLst/>
                  <a:ea typeface="標楷體"/>
                  <a:cs typeface="Times New Roman"/>
                </a:rPr>
                <a:t>參考國內廠商報價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+mj-lt"/>
                <a:buAutoNum type="arabicPeriod"/>
              </a:pPr>
              <a:r>
                <a:rPr lang="zh-TW" sz="1200" kern="100" dirty="0">
                  <a:solidFill>
                    <a:srgbClr val="0000FF"/>
                  </a:solidFill>
                  <a:effectLst/>
                  <a:ea typeface="標楷體"/>
                  <a:cs typeface="Times New Roman"/>
                </a:rPr>
                <a:t>參考台灣採購公報決標資訊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V="1">
              <a:off x="1813560" y="1043940"/>
              <a:ext cx="388620" cy="7010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1257300" y="2202180"/>
              <a:ext cx="327660" cy="181356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" name="橢圓 10"/>
            <p:cNvSpPr/>
            <p:nvPr/>
          </p:nvSpPr>
          <p:spPr>
            <a:xfrm>
              <a:off x="2072640" y="3086100"/>
              <a:ext cx="3543300" cy="5867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2" name="文字方塊 55"/>
            <p:cNvSpPr txBox="1"/>
            <p:nvPr/>
          </p:nvSpPr>
          <p:spPr>
            <a:xfrm>
              <a:off x="4381500" y="3451860"/>
              <a:ext cx="2004060" cy="5029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100" dirty="0">
                  <a:solidFill>
                    <a:srgbClr val="0000FF"/>
                  </a:solidFill>
                  <a:effectLst/>
                  <a:ea typeface="標楷體"/>
                  <a:cs typeface="Times New Roman"/>
                </a:rPr>
                <a:t>確認預算編列的合理性</a:t>
              </a:r>
              <a:endParaRPr lang="zh-TW" sz="1200" kern="100" dirty="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 flipV="1">
              <a:off x="4053840" y="3352800"/>
              <a:ext cx="419100" cy="25908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053" y="180231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預算分析方式填寫過於簡略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6141" y="1330439"/>
            <a:ext cx="2880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：規格及詢價完整充分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0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970436" y="1271424"/>
            <a:ext cx="6545580" cy="5852160"/>
            <a:chOff x="0" y="0"/>
            <a:chExt cx="6545580" cy="5852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"/>
              <a:ext cx="317754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541020"/>
              <a:ext cx="3307080" cy="5311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文字方塊 17"/>
            <p:cNvSpPr txBox="1"/>
            <p:nvPr/>
          </p:nvSpPr>
          <p:spPr>
            <a:xfrm>
              <a:off x="1112520" y="53340"/>
              <a:ext cx="777240" cy="3352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ea typeface="標楷體"/>
                  <a:cs typeface="Times New Roman"/>
                </a:rPr>
                <a:t>修正前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9" name="文字方塊 18"/>
            <p:cNvSpPr txBox="1"/>
            <p:nvPr/>
          </p:nvSpPr>
          <p:spPr>
            <a:xfrm>
              <a:off x="4160520" y="0"/>
              <a:ext cx="792480" cy="3352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effectLst/>
                  <a:latin typeface="Calibri"/>
                  <a:ea typeface="標楷體"/>
                  <a:cs typeface="Times New Roman"/>
                </a:rPr>
                <a:t>修正後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1417320" y="388620"/>
              <a:ext cx="259080" cy="2971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向下箭號 10"/>
            <p:cNvSpPr/>
            <p:nvPr/>
          </p:nvSpPr>
          <p:spPr>
            <a:xfrm>
              <a:off x="4442460" y="342900"/>
              <a:ext cx="259080" cy="29718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1569720" y="1440180"/>
              <a:ext cx="1463040" cy="1211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2865120" y="2164080"/>
              <a:ext cx="167640" cy="7391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23"/>
            <p:cNvSpPr txBox="1"/>
            <p:nvPr/>
          </p:nvSpPr>
          <p:spPr>
            <a:xfrm>
              <a:off x="2933700" y="2903220"/>
              <a:ext cx="388620" cy="20269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0000FF"/>
                  </a:solidFill>
                  <a:effectLst/>
                  <a:ea typeface="標楷體"/>
                  <a:cs typeface="Times New Roman"/>
                </a:rPr>
                <a:t>分析內容未具體數字化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預算分析方式填寫過於簡略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4132" y="1167204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：預算分析方向錯誤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5" name="矩形 14"/>
          <p:cNvSpPr/>
          <p:nvPr/>
        </p:nvSpPr>
        <p:spPr>
          <a:xfrm>
            <a:off x="370560" y="2740835"/>
            <a:ext cx="2247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本案係屬轉寫報告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程式等勞務購案，評估方式應為以廠商投入人力成本來分析較恰當，而非依購案項目評估。</a:t>
            </a:r>
          </a:p>
        </p:txBody>
      </p:sp>
      <p:sp>
        <p:nvSpPr>
          <p:cNvPr id="16" name="向下箭號 15"/>
          <p:cNvSpPr/>
          <p:nvPr/>
        </p:nvSpPr>
        <p:spPr>
          <a:xfrm>
            <a:off x="1260246" y="2121311"/>
            <a:ext cx="468052" cy="613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4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908423"/>
            <a:ext cx="7488832" cy="468052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252239"/>
            <a:ext cx="9624060" cy="885542"/>
          </a:xfrm>
        </p:spPr>
        <p:txBody>
          <a:bodyPr>
            <a:normAutofit fontScale="90000"/>
          </a:bodyPr>
          <a:lstStyle/>
          <a:p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驗收時應注意事項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0156" y="1245542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▓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主驗人與實際驗收人應一致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3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1451</Words>
  <Application>Microsoft Office PowerPoint</Application>
  <PresentationFormat>自訂</PresentationFormat>
  <Paragraphs>211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106年度內部稽核報告及缺失改善措施</vt:lpstr>
      <vt:lpstr>106年度內部稽核報告稽核結論</vt:lpstr>
      <vt:lpstr>106年度內部稽核報告稽核建議</vt:lpstr>
      <vt:lpstr>內部稽核缺失改善</vt:lpstr>
      <vt:lpstr>預算分析方式填寫過於簡略</vt:lpstr>
      <vt:lpstr>預算分析方式填寫過於簡略</vt:lpstr>
      <vt:lpstr>預算分析方式填寫過於簡略</vt:lpstr>
      <vt:lpstr>預算分析方式填寫過於簡略</vt:lpstr>
      <vt:lpstr>驗收時應注意事項</vt:lpstr>
      <vt:lpstr>驗收時應注意事項</vt:lpstr>
      <vt:lpstr>驗收時應注意事項</vt:lpstr>
      <vt:lpstr>驗收時應注意事項</vt:lpstr>
      <vt:lpstr>同月份同廠商未併案  年度結束前小額採購數量略增情事</vt:lpstr>
      <vt:lpstr>同月份同廠商未併案 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14</cp:revision>
  <dcterms:created xsi:type="dcterms:W3CDTF">2016-03-02T01:31:29Z</dcterms:created>
  <dcterms:modified xsi:type="dcterms:W3CDTF">2017-05-02T05:34:53Z</dcterms:modified>
</cp:coreProperties>
</file>