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58" r:id="rId12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26" y="-72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132559"/>
            <a:ext cx="9089390" cy="162077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84209" y="4860751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32" y="214477"/>
            <a:ext cx="1928517" cy="458585"/>
          </a:xfrm>
          <a:prstGeom prst="rect">
            <a:avLst/>
          </a:prstGeom>
        </p:spPr>
      </p:pic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2344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0185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98333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99"/>
            <a:ext cx="10693400" cy="7543264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0" y="0"/>
            <a:ext cx="10693400" cy="392464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noFill/>
              </a:ln>
            </a:endParaRPr>
          </a:p>
        </p:txBody>
      </p:sp>
      <p:pic>
        <p:nvPicPr>
          <p:cNvPr id="10" name="圖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72" y="396255"/>
            <a:ext cx="2060931" cy="492831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924647"/>
            <a:ext cx="9624060" cy="1260211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4225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9288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813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03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1663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9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91511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399171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1379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05"/>
            <a:ext cx="10693400" cy="7555451"/>
          </a:xfrm>
          <a:prstGeom prst="rect">
            <a:avLst/>
          </a:prstGeom>
        </p:spPr>
      </p:pic>
      <p:sp>
        <p:nvSpPr>
          <p:cNvPr id="12" name="文字方塊 11"/>
          <p:cNvSpPr txBox="1"/>
          <p:nvPr userDrawn="1"/>
        </p:nvSpPr>
        <p:spPr>
          <a:xfrm>
            <a:off x="8661507" y="7168534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400" b="1" dirty="0" smtClean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核能研究所</a:t>
            </a:r>
            <a:endParaRPr lang="zh-TW" altLang="en-US" sz="1400" b="1" dirty="0">
              <a:solidFill>
                <a:srgbClr val="00B05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D69C9-26FB-409F-BAB6-E218E84513F0}" type="datetimeFigureOut">
              <a:rPr lang="zh-TW" altLang="en-US" smtClean="0"/>
              <a:t>2017/5/4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AAEA7-8BCE-4301-A51E-CEE06A27A94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6147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82204" y="3204567"/>
            <a:ext cx="9089390" cy="1620771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廠商逾期不交貨後續處理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30276" y="5508823"/>
            <a:ext cx="7485380" cy="1512168"/>
          </a:xfrm>
        </p:spPr>
        <p:txBody>
          <a:bodyPr/>
          <a:lstStyle/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秘書室 管理科</a:t>
            </a: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中華民國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106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78875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處理方案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572" y="1188343"/>
            <a:ext cx="5734050" cy="621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666180" y="2770793"/>
            <a:ext cx="280831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p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評估廠商無能力繼續完成，得採取解除契約並刊登政府採購公報並停權等措施</a:t>
            </a:r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，其流程及時間可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參考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如右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94172" y="1406833"/>
            <a:ext cx="30243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案廠商順利完成履約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結案</a:t>
            </a:r>
            <a:r>
              <a:rPr lang="zh-TW" altLang="en-US" sz="2400" dirty="0" smtClean="0">
                <a:latin typeface="新細明體"/>
                <a:ea typeface="新細明體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僅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計逾期罰款。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28508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594172" y="3636615"/>
            <a:ext cx="9624060" cy="1828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請參考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「</a:t>
            </a:r>
            <a:r>
              <a:rPr lang="zh-TW" altLang="en-US" sz="2800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廠商逾期不交貨後續處理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」檔案</a:t>
            </a:r>
            <a:endParaRPr lang="en-US" altLang="zh-TW" sz="28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2754412" y="5220792"/>
            <a:ext cx="5951652" cy="1368152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>
            <a:lvl1pPr algn="ctr" defTabSz="1043056" rtl="0" eaLnBrk="1" latinLnBrk="0" hangingPunct="1">
              <a:spcBef>
                <a:spcPct val="0"/>
              </a:spcBef>
              <a:buNone/>
              <a:defRPr sz="5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謝謝指教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4665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6220" y="1404367"/>
            <a:ext cx="8424936" cy="3312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案由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</a:p>
          <a:p>
            <a:pPr marL="0" indent="0"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NS1050644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「鋰離子電池耗材」契約金額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434,700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元，履約期限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日前</a:t>
            </a:r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日履約期限，廠商未聯絡交貨事宜。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78741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22164" y="180231"/>
            <a:ext cx="9624060" cy="813534"/>
          </a:xfrm>
        </p:spPr>
        <p:txBody>
          <a:bodyPr>
            <a:normAutofit fontScale="90000"/>
          </a:bodyPr>
          <a:lstStyle/>
          <a:p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限期改善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172" y="1287933"/>
            <a:ext cx="345638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截至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日履約期限，廠商未聯絡交貨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事宜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應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發函予得標廠商限期前來履約，限期應明確為★年★月★日</a:t>
            </a:r>
            <a:r>
              <a:rPr lang="zh-TW" altLang="zh-TW" dirty="0" smtClean="0"/>
              <a:t>。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範例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: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如右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588" y="1188343"/>
            <a:ext cx="5287962" cy="5803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6638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957550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履約不符規定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180" y="1755432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-360363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廠商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於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24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日前來履約 但交貨的品項規格與本所規範說明書不合</a:t>
            </a:r>
            <a:r>
              <a:rPr lang="zh-TW" altLang="zh-TW" dirty="0"/>
              <a:t>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2626635" y="2731992"/>
            <a:ext cx="4894579" cy="1713230"/>
            <a:chOff x="0" y="0"/>
            <a:chExt cx="4894729" cy="1713491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260" y="345781"/>
              <a:ext cx="3058246" cy="132165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橢圓 6"/>
            <p:cNvSpPr/>
            <p:nvPr/>
          </p:nvSpPr>
          <p:spPr>
            <a:xfrm>
              <a:off x="0" y="0"/>
              <a:ext cx="3119120" cy="171349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文字方塊 5"/>
            <p:cNvSpPr txBox="1"/>
            <p:nvPr/>
          </p:nvSpPr>
          <p:spPr>
            <a:xfrm>
              <a:off x="2773936" y="837559"/>
              <a:ext cx="2120793" cy="683879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廠商交貨的內容不符合 </a:t>
              </a:r>
              <a:r>
                <a:rPr lang="en-US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1.3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及</a:t>
              </a:r>
              <a:r>
                <a:rPr lang="en-US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1.4</a:t>
              </a: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的規格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cxnSp>
          <p:nvCxnSpPr>
            <p:cNvPr id="9" name="直線單箭頭接點 8"/>
            <p:cNvCxnSpPr/>
            <p:nvPr/>
          </p:nvCxnSpPr>
          <p:spPr>
            <a:xfrm flipH="1" flipV="1">
              <a:off x="1575227" y="645459"/>
              <a:ext cx="1198709" cy="60703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矩形 9"/>
          <p:cNvSpPr/>
          <p:nvPr/>
        </p:nvSpPr>
        <p:spPr>
          <a:xfrm>
            <a:off x="803081" y="4716735"/>
            <a:ext cx="8799206" cy="1384995"/>
          </a:xfrm>
          <a:prstGeom prst="rect">
            <a:avLst/>
          </a:prstGeom>
          <a:ln w="38100" cmpd="sng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60363" indent="-360363"/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→使用單位經確認無法使用後，請退貨給廠商，並請廠商簽名押日期。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退貨單形式不拘，但一定要簽收 以利後續解約時有依據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75291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885541"/>
          </a:xfrm>
        </p:spPr>
        <p:txBody>
          <a:bodyPr/>
          <a:lstStyle/>
          <a:p>
            <a:r>
              <a:rPr lang="zh-TW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退貨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2152026" y="1952100"/>
            <a:ext cx="5832647" cy="3969934"/>
            <a:chOff x="0" y="0"/>
            <a:chExt cx="5455664" cy="341171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455664" cy="34117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橢圓 5"/>
            <p:cNvSpPr/>
            <p:nvPr/>
          </p:nvSpPr>
          <p:spPr>
            <a:xfrm>
              <a:off x="0" y="107577"/>
              <a:ext cx="2036269" cy="660826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7" name="橢圓 6"/>
            <p:cNvSpPr/>
            <p:nvPr/>
          </p:nvSpPr>
          <p:spPr>
            <a:xfrm>
              <a:off x="3419395" y="2750884"/>
              <a:ext cx="2036269" cy="660826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8" name="橢圓 7"/>
            <p:cNvSpPr/>
            <p:nvPr/>
          </p:nvSpPr>
          <p:spPr>
            <a:xfrm>
              <a:off x="3273398" y="107577"/>
              <a:ext cx="2035810" cy="660400"/>
            </a:xfrm>
            <a:prstGeom prst="ellipse">
              <a:avLst/>
            </a:prstGeom>
            <a:noFill/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zh-TW" altLang="en-US"/>
            </a:p>
          </p:txBody>
        </p:sp>
        <p:sp>
          <p:nvSpPr>
            <p:cNvPr id="9" name="文字方塊 11"/>
            <p:cNvSpPr txBox="1"/>
            <p:nvPr/>
          </p:nvSpPr>
          <p:spPr>
            <a:xfrm>
              <a:off x="806823" y="1313970"/>
              <a:ext cx="1083310" cy="414938"/>
            </a:xfrm>
            <a:prstGeom prst="rect">
              <a:avLst/>
            </a:prstGeom>
            <a:solidFill>
              <a:schemeClr val="lt1"/>
            </a:solidFill>
            <a:ln w="6350">
              <a:solidFill>
                <a:prstClr val="black"/>
              </a:solidFill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C00000"/>
                  </a:solidFill>
                  <a:effectLst/>
                  <a:ea typeface="標楷體"/>
                  <a:cs typeface="Times New Roman"/>
                </a:rPr>
                <a:t>廠商簽章</a:t>
              </a:r>
              <a:endParaRPr lang="zh-TW" sz="1200" kern="100">
                <a:effectLst/>
                <a:ea typeface="新細明體"/>
                <a:cs typeface="Times New Roman"/>
              </a:endParaRPr>
            </a:p>
          </p:txBody>
        </p:sp>
        <p:sp>
          <p:nvSpPr>
            <p:cNvPr id="10" name="文字方塊 14"/>
            <p:cNvSpPr txBox="1"/>
            <p:nvPr/>
          </p:nvSpPr>
          <p:spPr>
            <a:xfrm>
              <a:off x="2950669" y="952820"/>
              <a:ext cx="1083310" cy="3606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退貨日期</a:t>
              </a:r>
              <a:r>
                <a:rPr lang="en-US" sz="1400" kern="10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 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sp>
          <p:nvSpPr>
            <p:cNvPr id="11" name="文字方塊 16"/>
            <p:cNvSpPr txBox="1"/>
            <p:nvPr/>
          </p:nvSpPr>
          <p:spPr>
            <a:xfrm>
              <a:off x="3273398" y="2151529"/>
              <a:ext cx="1083310" cy="360680"/>
            </a:xfrm>
            <a:prstGeom prst="rect">
              <a:avLst/>
            </a:prstGeom>
            <a:solidFill>
              <a:sysClr val="window" lastClr="FFFFFF"/>
            </a:solidFill>
            <a:ln w="6350">
              <a:solidFill>
                <a:prstClr val="black"/>
              </a:solidFill>
            </a:ln>
            <a:effectLst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ts val="2400"/>
                </a:lnSpc>
                <a:spcAft>
                  <a:spcPts val="0"/>
                </a:spcAft>
              </a:pPr>
              <a:r>
                <a:rPr lang="zh-TW" sz="1400" kern="10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退貨原因</a:t>
              </a:r>
              <a:r>
                <a:rPr lang="en-US" sz="1400" kern="100">
                  <a:solidFill>
                    <a:srgbClr val="C00000"/>
                  </a:solidFill>
                  <a:effectLst/>
                  <a:latin typeface="Calibri"/>
                  <a:ea typeface="標楷體"/>
                  <a:cs typeface="Times New Roman"/>
                </a:rPr>
                <a:t> </a:t>
              </a:r>
              <a:endParaRPr lang="zh-TW" sz="1200" kern="100">
                <a:effectLst/>
                <a:latin typeface="Calibri"/>
                <a:ea typeface="新細明體"/>
                <a:cs typeface="Times New Roman"/>
              </a:endParaRPr>
            </a:p>
          </p:txBody>
        </p:sp>
        <p:cxnSp>
          <p:nvCxnSpPr>
            <p:cNvPr id="12" name="直線單箭頭接點 11"/>
            <p:cNvCxnSpPr/>
            <p:nvPr/>
          </p:nvCxnSpPr>
          <p:spPr>
            <a:xfrm flipV="1">
              <a:off x="3273398" y="691563"/>
              <a:ext cx="260564" cy="261257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線單箭頭接點 12"/>
            <p:cNvCxnSpPr/>
            <p:nvPr/>
          </p:nvCxnSpPr>
          <p:spPr>
            <a:xfrm flipH="1" flipV="1">
              <a:off x="1144921" y="553251"/>
              <a:ext cx="53788" cy="760448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cxnSp>
          <p:nvCxnSpPr>
            <p:cNvPr id="14" name="直線單箭頭接點 13"/>
            <p:cNvCxnSpPr/>
            <p:nvPr/>
          </p:nvCxnSpPr>
          <p:spPr>
            <a:xfrm>
              <a:off x="3865069" y="2512679"/>
              <a:ext cx="399569" cy="522514"/>
            </a:xfrm>
            <a:prstGeom prst="straightConnector1">
              <a:avLst/>
            </a:prstGeom>
            <a:noFill/>
            <a:ln w="25400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</p:grpSp>
      <p:sp>
        <p:nvSpPr>
          <p:cNvPr id="15" name="矩形 14"/>
          <p:cNvSpPr/>
          <p:nvPr/>
        </p:nvSpPr>
        <p:spPr>
          <a:xfrm>
            <a:off x="1364317" y="1169179"/>
            <a:ext cx="65746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→使用單位請廠商填寫退貨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單</a:t>
            </a:r>
            <a:r>
              <a:rPr lang="zh-TW" altLang="en-US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，如下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6" name="向右箭號 15"/>
          <p:cNvSpPr/>
          <p:nvPr/>
        </p:nvSpPr>
        <p:spPr>
          <a:xfrm>
            <a:off x="1364317" y="6156895"/>
            <a:ext cx="598007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文字方塊 16"/>
          <p:cNvSpPr txBox="1"/>
          <p:nvPr/>
        </p:nvSpPr>
        <p:spPr>
          <a:xfrm>
            <a:off x="1936001" y="6118900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或請廠商出具銷貨退回單由使用單位蓋組戳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34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6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終止契約函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66180" y="1764407"/>
            <a:ext cx="25922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廠商交貨仍不符合規定，使用單位得解除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終止契約，於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105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12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日發函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508" y="1126879"/>
            <a:ext cx="5976664" cy="6182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561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94172" y="180231"/>
            <a:ext cx="9624060" cy="885541"/>
          </a:xfrm>
        </p:spPr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異議期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94172" y="1168427"/>
            <a:ext cx="518457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本案廠商於接獲本所解除契約之函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(105/7/12)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後，並於接獲通知之次日起二十日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內</a:t>
            </a:r>
            <a:r>
              <a:rPr lang="en-US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(105/8/1)</a:t>
            </a: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以書面向本所提出異議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(105/7/14)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接獲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廠商異議函，應處理方式有二種：</a:t>
            </a:r>
          </a:p>
          <a:p>
            <a:pPr marL="900112" indent="-457200">
              <a:buFont typeface="Wingdings" panose="05000000000000000000" pitchFamily="2" charset="2"/>
              <a:buChar char="l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其是否有誠意繼續履約或有能力完成履約，如果有處理方式如下範例。</a:t>
            </a:r>
          </a:p>
          <a:p>
            <a:pPr marL="900112" indent="-457200">
              <a:buFont typeface="Wingdings" panose="05000000000000000000" pitchFamily="2" charset="2"/>
              <a:buChar char="l"/>
            </a:pPr>
            <a:r>
              <a:rPr lang="zh-TW" altLang="zh-TW" sz="28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評估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廠商無能力繼續完成，得採取解除契約並刊登政府採購公報並停權等措施。</a:t>
            </a:r>
          </a:p>
        </p:txBody>
      </p:sp>
      <p:pic>
        <p:nvPicPr>
          <p:cNvPr id="5" name="圖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796" y="1465160"/>
            <a:ext cx="3836035" cy="587819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矩形 6"/>
          <p:cNvSpPr/>
          <p:nvPr/>
        </p:nvSpPr>
        <p:spPr>
          <a:xfrm>
            <a:off x="6208572" y="1332359"/>
            <a:ext cx="1723549" cy="461665"/>
          </a:xfrm>
          <a:prstGeom prst="rect">
            <a:avLst/>
          </a:prstGeom>
          <a:ln>
            <a:solidFill>
              <a:prstClr val="black"/>
            </a:solidFill>
          </a:ln>
        </p:spPr>
        <p:txBody>
          <a:bodyPr wrap="none">
            <a:spAutoFit/>
          </a:bodyPr>
          <a:lstStyle/>
          <a:p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廠商異議函</a:t>
            </a:r>
          </a:p>
        </p:txBody>
      </p:sp>
    </p:spTree>
    <p:extLst>
      <p:ext uri="{BB962C8B-B14F-4D97-AF65-F5344CB8AC3E}">
        <p14:creationId xmlns:p14="http://schemas.microsoft.com/office/powerpoint/2010/main" val="411599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741526"/>
          </a:xfrm>
        </p:spPr>
        <p:txBody>
          <a:bodyPr>
            <a:normAutofit fontScale="90000"/>
          </a:bodyPr>
          <a:lstStyle/>
          <a:p>
            <a:r>
              <a:rPr lang="zh-TW" altLang="en-US" sz="5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便簽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98" y="1260350"/>
            <a:ext cx="5760640" cy="6101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378148" y="1548383"/>
            <a:ext cx="25202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針對廠商異議函 評估後廠商得完成履約之便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簽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如右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及</a:t>
            </a:r>
            <a:r>
              <a:rPr lang="zh-TW" altLang="zh-TW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函覆廠商</a:t>
            </a:r>
            <a:r>
              <a:rPr lang="zh-TW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函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如下頁</a:t>
            </a:r>
            <a:r>
              <a:rPr lang="en-US" altLang="zh-TW" sz="24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endParaRPr lang="zh-TW" altLang="en-US" sz="2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828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3216" y="180231"/>
            <a:ext cx="9624060" cy="813533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回覆廠商函之範例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512" y="1332359"/>
            <a:ext cx="5451499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726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420</Words>
  <Application>Microsoft Office PowerPoint</Application>
  <PresentationFormat>自訂</PresentationFormat>
  <Paragraphs>35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Office 佈景主題</vt:lpstr>
      <vt:lpstr>廠商逾期不交貨後續處理</vt:lpstr>
      <vt:lpstr>案例</vt:lpstr>
      <vt:lpstr>限期改善</vt:lpstr>
      <vt:lpstr>履約不符規定</vt:lpstr>
      <vt:lpstr>退貨單</vt:lpstr>
      <vt:lpstr>終止契約函</vt:lpstr>
      <vt:lpstr>異議期</vt:lpstr>
      <vt:lpstr>便簽</vt:lpstr>
      <vt:lpstr>回覆廠商函之範例</vt:lpstr>
      <vt:lpstr>處理方案</vt:lpstr>
      <vt:lpstr>請參考 「廠商逾期不交貨後續處理」檔案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孫筱玲</dc:creator>
  <cp:lastModifiedBy>吳金玉</cp:lastModifiedBy>
  <cp:revision>15</cp:revision>
  <dcterms:created xsi:type="dcterms:W3CDTF">2016-03-02T01:31:29Z</dcterms:created>
  <dcterms:modified xsi:type="dcterms:W3CDTF">2017-05-04T08:41:45Z</dcterms:modified>
</cp:coreProperties>
</file>