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58" r:id="rId9"/>
  </p:sldIdLst>
  <p:sldSz cx="10693400" cy="7561263"/>
  <p:notesSz cx="6858000" cy="9144000"/>
  <p:defaultText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26" y="-72"/>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2" name="標題 1"/>
          <p:cNvSpPr>
            <a:spLocks noGrp="1"/>
          </p:cNvSpPr>
          <p:nvPr>
            <p:ph type="ctrTitle"/>
          </p:nvPr>
        </p:nvSpPr>
        <p:spPr>
          <a:xfrm>
            <a:off x="882204" y="3132559"/>
            <a:ext cx="9089390" cy="162077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84209" y="4860751"/>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2" y="214477"/>
            <a:ext cx="1928517" cy="458585"/>
          </a:xfrm>
          <a:prstGeom prst="rect">
            <a:avLst/>
          </a:prstGeom>
        </p:spPr>
      </p:pic>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3234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701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52715" y="302802"/>
            <a:ext cx="2406015" cy="645157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4670" y="302802"/>
            <a:ext cx="7039822" cy="6451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28983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11" name="矩形 10"/>
          <p:cNvSpPr/>
          <p:nvPr userDrawn="1"/>
        </p:nvSpPr>
        <p:spPr>
          <a:xfrm>
            <a:off x="0" y="0"/>
            <a:ext cx="10693400" cy="392464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pic>
        <p:nvPicPr>
          <p:cNvPr id="10" name="圖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172" y="396255"/>
            <a:ext cx="2060931" cy="492831"/>
          </a:xfrm>
          <a:prstGeom prst="rect">
            <a:avLst/>
          </a:prstGeom>
        </p:spPr>
      </p:pic>
      <p:sp>
        <p:nvSpPr>
          <p:cNvPr id="2" name="標題 1"/>
          <p:cNvSpPr>
            <a:spLocks noGrp="1"/>
          </p:cNvSpPr>
          <p:nvPr>
            <p:ph type="title"/>
          </p:nvPr>
        </p:nvSpPr>
        <p:spPr>
          <a:xfrm>
            <a:off x="534670" y="3924647"/>
            <a:ext cx="9624060" cy="1260211"/>
          </a:xfr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427422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9288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8812"/>
            <a:ext cx="9089390" cy="1501751"/>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70813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5803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571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1659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9151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71" y="301050"/>
            <a:ext cx="3518055" cy="1281214"/>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313991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92884"/>
            <a:ext cx="6416040" cy="624855"/>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TW" altLang="en-US"/>
          </a:p>
        </p:txBody>
      </p:sp>
      <p:sp>
        <p:nvSpPr>
          <p:cNvPr id="4" name="文字版面配置區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7137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905"/>
            <a:ext cx="10693400" cy="7555451"/>
          </a:xfrm>
          <a:prstGeom prst="rect">
            <a:avLst/>
          </a:prstGeom>
        </p:spPr>
      </p:pic>
      <p:sp>
        <p:nvSpPr>
          <p:cNvPr id="12" name="文字方塊 11"/>
          <p:cNvSpPr txBox="1"/>
          <p:nvPr userDrawn="1"/>
        </p:nvSpPr>
        <p:spPr>
          <a:xfrm>
            <a:off x="8661507" y="7168534"/>
            <a:ext cx="1082348" cy="307777"/>
          </a:xfrm>
          <a:prstGeom prst="rect">
            <a:avLst/>
          </a:prstGeom>
          <a:noFill/>
        </p:spPr>
        <p:txBody>
          <a:bodyPr wrap="none" rtlCol="0">
            <a:spAutoFit/>
          </a:bodyPr>
          <a:lstStyle/>
          <a:p>
            <a:r>
              <a:rPr lang="zh-TW" altLang="en-US" sz="1400" b="1" dirty="0" smtClean="0">
                <a:solidFill>
                  <a:srgbClr val="00B050"/>
                </a:solidFill>
                <a:latin typeface="微軟正黑體" panose="020B0604030504040204" pitchFamily="34" charset="-120"/>
                <a:ea typeface="微軟正黑體" panose="020B0604030504040204" pitchFamily="34" charset="-120"/>
              </a:rPr>
              <a:t>核能研究所</a:t>
            </a:r>
            <a:endParaRPr lang="zh-TW" altLang="en-US" sz="1400" b="1" dirty="0">
              <a:solidFill>
                <a:srgbClr val="00B050"/>
              </a:solidFill>
              <a:latin typeface="微軟正黑體" panose="020B0604030504040204" pitchFamily="34" charset="-120"/>
              <a:ea typeface="微軟正黑體" panose="020B0604030504040204" pitchFamily="34" charset="-120"/>
            </a:endParaRPr>
          </a:p>
        </p:txBody>
      </p:sp>
      <p:sp>
        <p:nvSpPr>
          <p:cNvPr id="2" name="標題版面配置區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6961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82204" y="3204567"/>
            <a:ext cx="9089390" cy="1620771"/>
          </a:xfrm>
        </p:spPr>
        <p:txBody>
          <a:bodyPr>
            <a:normAutofit fontScale="90000"/>
          </a:bodyPr>
          <a:lstStyle/>
          <a:p>
            <a:r>
              <a:rPr lang="zh-TW" altLang="zh-TW" b="1" dirty="0">
                <a:latin typeface="標楷體" panose="03000509000000000000" pitchFamily="65" charset="-120"/>
                <a:ea typeface="標楷體" panose="03000509000000000000" pitchFamily="65" charset="-120"/>
              </a:rPr>
              <a:t>採購作業注意事項部分規定修正</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530276" y="5508823"/>
            <a:ext cx="7485380" cy="1512168"/>
          </a:xfrm>
        </p:spPr>
        <p:txBody>
          <a:bodyPr/>
          <a:lstStyle/>
          <a:p>
            <a:r>
              <a:rPr lang="zh-TW" altLang="en-US" dirty="0">
                <a:solidFill>
                  <a:schemeClr val="tx1"/>
                </a:solidFill>
                <a:latin typeface="標楷體" panose="03000509000000000000" pitchFamily="65" charset="-120"/>
                <a:ea typeface="標楷體" panose="03000509000000000000" pitchFamily="65" charset="-120"/>
              </a:rPr>
              <a:t>秘書室 管理科</a:t>
            </a:r>
            <a:endParaRPr lang="en-US" altLang="zh-TW" dirty="0">
              <a:solidFill>
                <a:schemeClr val="tx1"/>
              </a:solidFill>
              <a:latin typeface="標楷體" panose="03000509000000000000" pitchFamily="65" charset="-120"/>
              <a:ea typeface="標楷體" panose="03000509000000000000" pitchFamily="65" charset="-120"/>
            </a:endParaRPr>
          </a:p>
          <a:p>
            <a:r>
              <a:rPr lang="zh-TW" altLang="en-US" dirty="0">
                <a:solidFill>
                  <a:schemeClr val="tx1"/>
                </a:solidFill>
                <a:latin typeface="標楷體" panose="03000509000000000000" pitchFamily="65" charset="-120"/>
                <a:ea typeface="標楷體" panose="03000509000000000000" pitchFamily="65" charset="-120"/>
              </a:rPr>
              <a:t>中華民國</a:t>
            </a:r>
            <a:r>
              <a:rPr lang="en-US" altLang="zh-TW" dirty="0">
                <a:solidFill>
                  <a:schemeClr val="tx1"/>
                </a:solidFill>
                <a:latin typeface="標楷體" panose="03000509000000000000" pitchFamily="65" charset="-120"/>
                <a:ea typeface="標楷體" panose="03000509000000000000" pitchFamily="65" charset="-120"/>
              </a:rPr>
              <a:t>106</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5</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18</a:t>
            </a:r>
            <a:r>
              <a:rPr lang="zh-TW" altLang="en-US" dirty="0" smtClean="0">
                <a:solidFill>
                  <a:schemeClr val="tx1"/>
                </a:solidFill>
                <a:latin typeface="標楷體" panose="03000509000000000000" pitchFamily="65" charset="-120"/>
                <a:ea typeface="標楷體" panose="03000509000000000000" pitchFamily="65" charset="-120"/>
              </a:rPr>
              <a:t>日</a:t>
            </a:r>
            <a:endParaRPr lang="zh-TW" altLang="en-US"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7887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252239"/>
            <a:ext cx="9624060" cy="741525"/>
          </a:xfrm>
        </p:spPr>
        <p:txBody>
          <a:bodyPr>
            <a:normAutofit fontScale="90000"/>
          </a:bodyPr>
          <a:lstStyle/>
          <a:p>
            <a:r>
              <a:rPr lang="zh-TW" altLang="zh-TW" dirty="0">
                <a:latin typeface="標楷體" panose="03000509000000000000" pitchFamily="65" charset="-120"/>
                <a:ea typeface="標楷體" panose="03000509000000000000" pitchFamily="65" charset="-120"/>
              </a:rPr>
              <a:t>採購作業注意事項部分規定修正</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94172" y="1332359"/>
            <a:ext cx="9624060" cy="5688632"/>
          </a:xfrm>
        </p:spPr>
        <p:txBody>
          <a:bodyPr>
            <a:noAutofit/>
          </a:bodyPr>
          <a:lstStyle/>
          <a:p>
            <a:pPr marL="720725" indent="-720725">
              <a:buNone/>
            </a:pPr>
            <a:r>
              <a:rPr lang="zh-TW" altLang="zh-TW" sz="2800" dirty="0">
                <a:latin typeface="標楷體" panose="03000509000000000000" pitchFamily="65" charset="-120"/>
                <a:ea typeface="標楷體" panose="03000509000000000000" pitchFamily="65" charset="-120"/>
              </a:rPr>
              <a:t>三、本所各單位於採購申請階段</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包括訪價、預算分析及定底價等</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，應注意事項</a:t>
            </a:r>
            <a:r>
              <a:rPr lang="zh-TW" altLang="zh-TW"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720725" indent="-720725">
              <a:buNone/>
            </a:pP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十</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逾</a:t>
            </a:r>
            <a:r>
              <a:rPr lang="en-US" altLang="zh-TW" sz="2800" u="sng" dirty="0">
                <a:latin typeface="標楷體" panose="03000509000000000000" pitchFamily="65" charset="-120"/>
                <a:ea typeface="標楷體" panose="03000509000000000000" pitchFamily="65" charset="-120"/>
              </a:rPr>
              <a:t>10</a:t>
            </a:r>
            <a:r>
              <a:rPr lang="zh-TW" altLang="zh-TW" sz="2800" u="sng" dirty="0">
                <a:latin typeface="標楷體" panose="03000509000000000000" pitchFamily="65" charset="-120"/>
                <a:ea typeface="標楷體" panose="03000509000000000000" pitchFamily="65" charset="-120"/>
              </a:rPr>
              <a:t>萬元以上案件，各單位得依本所「採購案件專業諮詢</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審查作業要點」要點三、專業諮詢</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審查項目之各項目需求提出申請。簽奉核可後移請秘書室辦理召開採購審查小組會議。</a:t>
            </a:r>
            <a:endParaRPr lang="zh-TW" altLang="zh-TW" sz="2800" dirty="0">
              <a:latin typeface="標楷體" panose="03000509000000000000" pitchFamily="65" charset="-120"/>
              <a:ea typeface="標楷體" panose="03000509000000000000" pitchFamily="65" charset="-120"/>
            </a:endParaRPr>
          </a:p>
          <a:p>
            <a:pPr marL="720725" indent="-720725">
              <a:buNone/>
            </a:pP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十一</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巨額工程採購，請購單位採購前應就決標原則採最有利標或最低標，簽奉核可後移請秘書室辦理召開採購審查小組會議。</a:t>
            </a:r>
            <a:endParaRPr lang="zh-TW" altLang="zh-TW" sz="2800" dirty="0">
              <a:latin typeface="標楷體" panose="03000509000000000000" pitchFamily="65" charset="-120"/>
              <a:ea typeface="標楷體" panose="03000509000000000000" pitchFamily="65" charset="-120"/>
            </a:endParaRPr>
          </a:p>
          <a:p>
            <a:pPr marL="720725" indent="-720725">
              <a:buNone/>
            </a:pP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十</a:t>
            </a:r>
            <a:r>
              <a:rPr lang="zh-TW" altLang="zh-TW" sz="2800" u="sng" dirty="0">
                <a:latin typeface="標楷體" panose="03000509000000000000" pitchFamily="65" charset="-120"/>
                <a:ea typeface="標楷體" panose="03000509000000000000" pitchFamily="65" charset="-120"/>
              </a:rPr>
              <a:t>六</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集中採購之招標案，</a:t>
            </a:r>
            <a:r>
              <a:rPr lang="zh-TW" altLang="zh-TW" sz="2800" u="sng" dirty="0">
                <a:latin typeface="標楷體" panose="03000509000000000000" pitchFamily="65" charset="-120"/>
                <a:ea typeface="標楷體" panose="03000509000000000000" pitchFamily="65" charset="-120"/>
              </a:rPr>
              <a:t>其</a:t>
            </a:r>
            <a:r>
              <a:rPr lang="zh-TW" altLang="zh-TW" sz="2800" dirty="0">
                <a:latin typeface="標楷體" panose="03000509000000000000" pitchFamily="65" charset="-120"/>
                <a:ea typeface="標楷體" panose="03000509000000000000" pitchFamily="65" charset="-120"/>
              </a:rPr>
              <a:t>「底價預估金額分析表」</a:t>
            </a:r>
            <a:r>
              <a:rPr lang="zh-TW" altLang="zh-TW" sz="2800" u="sng" dirty="0">
                <a:latin typeface="標楷體" panose="03000509000000000000" pitchFamily="65" charset="-120"/>
                <a:ea typeface="標楷體" panose="03000509000000000000" pitchFamily="65" charset="-120"/>
              </a:rPr>
              <a:t>由各單位或秘書室管理科填寫；</a:t>
            </a:r>
            <a:r>
              <a:rPr lang="zh-TW" altLang="zh-TW" sz="2800" dirty="0">
                <a:latin typeface="標楷體" panose="03000509000000000000" pitchFamily="65" charset="-120"/>
                <a:ea typeface="標楷體" panose="03000509000000000000" pitchFamily="65" charset="-120"/>
              </a:rPr>
              <a:t>有審規格之需要者，通知請購單位於開標時審標。</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8591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180231"/>
            <a:ext cx="9624060" cy="864096"/>
          </a:xfrm>
        </p:spPr>
        <p:txBody>
          <a:bodyPr>
            <a:normAutofit fontScale="90000"/>
          </a:bodyPr>
          <a:lstStyle/>
          <a:p>
            <a:r>
              <a:rPr lang="zh-TW" altLang="zh-TW" dirty="0">
                <a:latin typeface="標楷體" panose="03000509000000000000" pitchFamily="65" charset="-120"/>
                <a:ea typeface="標楷體" panose="03000509000000000000" pitchFamily="65" charset="-120"/>
              </a:rPr>
              <a:t>採購作業注意事項部分規定修正</a:t>
            </a:r>
            <a:endParaRPr lang="zh-TW" altLang="en-US" dirty="0"/>
          </a:p>
        </p:txBody>
      </p:sp>
      <p:sp>
        <p:nvSpPr>
          <p:cNvPr id="3" name="內容版面配置區 2"/>
          <p:cNvSpPr>
            <a:spLocks noGrp="1"/>
          </p:cNvSpPr>
          <p:nvPr>
            <p:ph idx="1"/>
          </p:nvPr>
        </p:nvSpPr>
        <p:spPr>
          <a:xfrm>
            <a:off x="522164" y="1404367"/>
            <a:ext cx="9624060" cy="5184576"/>
          </a:xfrm>
        </p:spPr>
        <p:txBody>
          <a:bodyPr>
            <a:normAutofit/>
          </a:bodyPr>
          <a:lstStyle/>
          <a:p>
            <a:pPr marL="0" indent="0">
              <a:buNone/>
            </a:pPr>
            <a:r>
              <a:rPr lang="zh-TW" altLang="zh-TW" sz="2800" dirty="0">
                <a:latin typeface="標楷體" panose="03000509000000000000" pitchFamily="65" charset="-120"/>
                <a:ea typeface="標楷體" panose="03000509000000000000" pitchFamily="65" charset="-120"/>
              </a:rPr>
              <a:t>五、本所各單位於採購履約階段應注意事項</a:t>
            </a:r>
            <a:r>
              <a:rPr lang="zh-TW" altLang="zh-TW"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1524000" indent="-803275">
              <a:buNone/>
            </a:pPr>
            <a:r>
              <a:rPr lang="en-US" altLang="zh-TW" sz="2800" u="sng" strike="sngStrike" dirty="0">
                <a:latin typeface="標楷體" panose="03000509000000000000" pitchFamily="65" charset="-120"/>
                <a:ea typeface="標楷體" panose="03000509000000000000" pitchFamily="65" charset="-120"/>
              </a:rPr>
              <a:t>(</a:t>
            </a:r>
            <a:r>
              <a:rPr lang="zh-TW" altLang="zh-TW" sz="2800" u="sng" strike="sngStrike" dirty="0">
                <a:latin typeface="標楷體" panose="03000509000000000000" pitchFamily="65" charset="-120"/>
                <a:ea typeface="標楷體" panose="03000509000000000000" pitchFamily="65" charset="-120"/>
              </a:rPr>
              <a:t>二</a:t>
            </a:r>
            <a:r>
              <a:rPr lang="en-US" altLang="zh-TW" sz="2800" u="sng" strike="sngStrike" dirty="0">
                <a:latin typeface="標楷體" panose="03000509000000000000" pitchFamily="65" charset="-120"/>
                <a:ea typeface="標楷體" panose="03000509000000000000" pitchFamily="65" charset="-120"/>
              </a:rPr>
              <a:t>)</a:t>
            </a:r>
            <a:r>
              <a:rPr lang="zh-TW" altLang="zh-TW" sz="2800" u="sng" strike="sngStrike" dirty="0">
                <a:latin typeface="標楷體" panose="03000509000000000000" pitchFamily="65" charset="-120"/>
                <a:ea typeface="標楷體" panose="03000509000000000000" pitchFamily="65" charset="-120"/>
              </a:rPr>
              <a:t>履約期限依契約規定不（停）計工期者，應於驗收時核算列入驗收紀錄。</a:t>
            </a:r>
            <a:endParaRPr lang="zh-TW" altLang="zh-TW" sz="2800" strike="sngStrike" dirty="0">
              <a:latin typeface="標楷體" panose="03000509000000000000" pitchFamily="65" charset="-120"/>
              <a:ea typeface="標楷體" panose="03000509000000000000" pitchFamily="65" charset="-120"/>
            </a:endParaRPr>
          </a:p>
          <a:p>
            <a:pPr marL="0" indent="0">
              <a:buNone/>
            </a:pPr>
            <a:r>
              <a:rPr lang="zh-TW" altLang="zh-TW" sz="2800" dirty="0">
                <a:latin typeface="標楷體" panose="03000509000000000000" pitchFamily="65" charset="-120"/>
                <a:ea typeface="標楷體" panose="03000509000000000000" pitchFamily="65" charset="-120"/>
              </a:rPr>
              <a:t>六、本所各單位於採購驗收及結報階段應注意事項：</a:t>
            </a:r>
          </a:p>
          <a:p>
            <a:pPr marL="1344613" indent="-623888">
              <a:buNone/>
            </a:pP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二</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採購案負責收貨之承辦人員</a:t>
            </a:r>
            <a:r>
              <a:rPr lang="zh-TW" altLang="zh-TW" sz="2800" u="sng" dirty="0">
                <a:latin typeface="標楷體" panose="03000509000000000000" pitchFamily="65" charset="-120"/>
                <a:ea typeface="標楷體" panose="03000509000000000000" pitchFamily="65" charset="-120"/>
              </a:rPr>
              <a:t>簽收之貨品應確認與契約規定</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採購明細</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工作規範</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型錄</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等</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之規格是否相符，貨品符合規定，則</a:t>
            </a:r>
            <a:r>
              <a:rPr lang="zh-TW" altLang="zh-TW" sz="2800" dirty="0">
                <a:latin typeface="標楷體" panose="03000509000000000000" pitchFamily="65" charset="-120"/>
                <a:ea typeface="標楷體" panose="03000509000000000000" pitchFamily="65" charset="-120"/>
              </a:rPr>
              <a:t>應於收貨簽收單上確實填妥收貨日期並簽章，</a:t>
            </a:r>
            <a:r>
              <a:rPr lang="zh-TW" altLang="zh-TW" sz="2800" u="sng" dirty="0">
                <a:latin typeface="標楷體" panose="03000509000000000000" pitchFamily="65" charset="-120"/>
                <a:ea typeface="標楷體" panose="03000509000000000000" pitchFamily="65" charset="-120"/>
              </a:rPr>
              <a:t>以利履約完成日之確認；貨品不符規定，則應於送貨單上註記退回並簽章押日期並留存</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影印亦可</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一份，</a:t>
            </a:r>
            <a:r>
              <a:rPr lang="zh-TW" altLang="zh-TW" sz="2800" dirty="0">
                <a:latin typeface="標楷體" panose="03000509000000000000" pitchFamily="65" charset="-120"/>
                <a:ea typeface="標楷體" panose="03000509000000000000" pitchFamily="65" charset="-120"/>
              </a:rPr>
              <a:t>以作為</a:t>
            </a:r>
            <a:r>
              <a:rPr lang="zh-TW" altLang="zh-TW" sz="2800" u="sng" dirty="0">
                <a:latin typeface="標楷體" panose="03000509000000000000" pitchFamily="65" charset="-120"/>
                <a:ea typeface="標楷體" panose="03000509000000000000" pitchFamily="65" charset="-120"/>
              </a:rPr>
              <a:t>日後履約爭議之證明文件</a:t>
            </a:r>
            <a:r>
              <a:rPr lang="zh-TW"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7407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49"/>
          </a:xfrm>
        </p:spPr>
        <p:txBody>
          <a:bodyPr/>
          <a:lstStyle/>
          <a:p>
            <a:r>
              <a:rPr lang="zh-TW" altLang="zh-TW" dirty="0">
                <a:latin typeface="標楷體" panose="03000509000000000000" pitchFamily="65" charset="-120"/>
                <a:ea typeface="標楷體" panose="03000509000000000000" pitchFamily="65" charset="-120"/>
              </a:rPr>
              <a:t>採購作業注意事項部分規定修正</a:t>
            </a:r>
            <a:endParaRPr lang="zh-TW" altLang="en-US" dirty="0"/>
          </a:p>
        </p:txBody>
      </p:sp>
      <p:sp>
        <p:nvSpPr>
          <p:cNvPr id="3" name="內容版面配置區 2"/>
          <p:cNvSpPr>
            <a:spLocks noGrp="1"/>
          </p:cNvSpPr>
          <p:nvPr>
            <p:ph idx="1"/>
          </p:nvPr>
        </p:nvSpPr>
        <p:spPr>
          <a:xfrm>
            <a:off x="522164" y="1476375"/>
            <a:ext cx="9624060" cy="5688632"/>
          </a:xfrm>
        </p:spPr>
        <p:txBody>
          <a:bodyPr>
            <a:noAutofit/>
          </a:bodyPr>
          <a:lstStyle/>
          <a:p>
            <a:pPr marL="0" indent="0">
              <a:buNone/>
            </a:pPr>
            <a:r>
              <a:rPr lang="zh-TW" altLang="zh-TW" sz="2400" dirty="0">
                <a:latin typeface="標楷體" panose="03000509000000000000" pitchFamily="65" charset="-120"/>
                <a:ea typeface="標楷體" panose="03000509000000000000" pitchFamily="65" charset="-120"/>
              </a:rPr>
              <a:t>六、本所各單位於採購驗收及結報階段應注意事項</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1260475" indent="-636588">
              <a:buNone/>
            </a:pP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四</a:t>
            </a:r>
            <a:r>
              <a:rPr lang="en-US" altLang="zh-TW" sz="2400" dirty="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辦理</a:t>
            </a:r>
            <a:r>
              <a:rPr lang="zh-TW" altLang="zh-TW" sz="2400" dirty="0">
                <a:latin typeface="標楷體" panose="03000509000000000000" pitchFamily="65" charset="-120"/>
                <a:ea typeface="標楷體" panose="03000509000000000000" pitchFamily="65" charset="-120"/>
              </a:rPr>
              <a:t>公告金額</a:t>
            </a:r>
            <a:r>
              <a:rPr lang="en-US" altLang="zh-TW" sz="2400" dirty="0">
                <a:latin typeface="標楷體" panose="03000509000000000000" pitchFamily="65" charset="-120"/>
                <a:ea typeface="標楷體" panose="03000509000000000000" pitchFamily="65" charset="-120"/>
              </a:rPr>
              <a:t>(100</a:t>
            </a:r>
            <a:r>
              <a:rPr lang="zh-TW" altLang="zh-TW" sz="2400" dirty="0">
                <a:latin typeface="標楷體" panose="03000509000000000000" pitchFamily="65" charset="-120"/>
                <a:ea typeface="標楷體" panose="03000509000000000000" pitchFamily="65" charset="-120"/>
              </a:rPr>
              <a:t>萬元</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以上之財物或勞務</a:t>
            </a:r>
            <a:r>
              <a:rPr lang="zh-TW" altLang="zh-TW" sz="2400" u="sng" dirty="0">
                <a:latin typeface="標楷體" panose="03000509000000000000" pitchFamily="65" charset="-120"/>
                <a:ea typeface="標楷體" panose="03000509000000000000" pitchFamily="65" charset="-120"/>
              </a:rPr>
              <a:t>及逾</a:t>
            </a:r>
            <a:r>
              <a:rPr lang="en-US" altLang="zh-TW" sz="2400" u="sng" dirty="0">
                <a:latin typeface="標楷體" panose="03000509000000000000" pitchFamily="65" charset="-120"/>
                <a:ea typeface="標楷體" panose="03000509000000000000" pitchFamily="65" charset="-120"/>
              </a:rPr>
              <a:t>10</a:t>
            </a:r>
            <a:r>
              <a:rPr lang="zh-TW" altLang="zh-TW" sz="2400" u="sng" dirty="0">
                <a:latin typeface="標楷體" panose="03000509000000000000" pitchFamily="65" charset="-120"/>
                <a:ea typeface="標楷體" panose="03000509000000000000" pitchFamily="65" charset="-120"/>
              </a:rPr>
              <a:t>萬元以上工程</a:t>
            </a:r>
            <a:r>
              <a:rPr lang="zh-TW" altLang="zh-TW" sz="2400" dirty="0">
                <a:latin typeface="標楷體" panose="03000509000000000000" pitchFamily="65" charset="-120"/>
                <a:ea typeface="標楷體" panose="03000509000000000000" pitchFamily="65" charset="-120"/>
              </a:rPr>
              <a:t>採購案驗收時，應填具結算驗收證明書。驗收紀錄表與驗收證明書相同之欄位，例如：完成履約日期、監驗人員、主驗人員等，二種表格之資料應一致</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1260475" indent="-636588">
              <a:buNone/>
            </a:pP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八</a:t>
            </a:r>
            <a:r>
              <a:rPr lang="en-US" altLang="zh-TW" sz="2400" dirty="0" smtClean="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結</a:t>
            </a:r>
            <a:r>
              <a:rPr lang="zh-TW" altLang="zh-TW" sz="2400" dirty="0">
                <a:latin typeface="標楷體" panose="03000509000000000000" pitchFamily="65" charset="-120"/>
                <a:ea typeface="標楷體" panose="03000509000000000000" pitchFamily="65" charset="-120"/>
              </a:rPr>
              <a:t>報作業</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1524000" indent="-260350">
              <a:buNone/>
            </a:pPr>
            <a:r>
              <a:rPr lang="en-US" altLang="zh-TW" sz="2400" u="sng" dirty="0" smtClean="0">
                <a:latin typeface="標楷體" panose="03000509000000000000" pitchFamily="65" charset="-120"/>
                <a:ea typeface="標楷體" panose="03000509000000000000" pitchFamily="65" charset="-120"/>
              </a:rPr>
              <a:t>2</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秘書室</a:t>
            </a:r>
            <a:r>
              <a:rPr lang="zh-TW" altLang="zh-TW" sz="2400" u="sng" dirty="0">
                <a:latin typeface="標楷體" panose="03000509000000000000" pitchFamily="65" charset="-120"/>
                <a:ea typeface="標楷體" panose="03000509000000000000" pitchFamily="65" charset="-120"/>
              </a:rPr>
              <a:t>於採購管理系統進行</a:t>
            </a:r>
            <a:r>
              <a:rPr lang="zh-TW" altLang="zh-TW" sz="2400" dirty="0">
                <a:latin typeface="標楷體" panose="03000509000000000000" pitchFamily="65" charset="-120"/>
                <a:ea typeface="標楷體" panose="03000509000000000000" pitchFamily="65" charset="-120"/>
              </a:rPr>
              <a:t>結報</a:t>
            </a:r>
            <a:r>
              <a:rPr lang="zh-TW" altLang="zh-TW" sz="2400" u="sng" dirty="0">
                <a:latin typeface="標楷體" panose="03000509000000000000" pitchFamily="65" charset="-120"/>
                <a:ea typeface="標楷體" panose="03000509000000000000" pitchFamily="65" charset="-120"/>
              </a:rPr>
              <a:t>作業</a:t>
            </a:r>
            <a:r>
              <a:rPr lang="en-US" altLang="zh-TW" sz="2400" dirty="0">
                <a:latin typeface="標楷體" panose="03000509000000000000" pitchFamily="65" charset="-120"/>
                <a:ea typeface="標楷體" panose="03000509000000000000" pitchFamily="65" charset="-120"/>
              </a:rPr>
              <a:t>(</a:t>
            </a:r>
            <a:r>
              <a:rPr lang="zh-TW" altLang="zh-TW" sz="2400" u="sng" dirty="0">
                <a:latin typeface="標楷體" panose="03000509000000000000" pitchFamily="65" charset="-120"/>
                <a:ea typeface="標楷體" panose="03000509000000000000" pitchFamily="65" charset="-120"/>
              </a:rPr>
              <a:t>列印</a:t>
            </a:r>
            <a:r>
              <a:rPr lang="zh-TW" altLang="zh-TW" sz="2400" dirty="0">
                <a:latin typeface="標楷體" panose="03000509000000000000" pitchFamily="65" charset="-120"/>
                <a:ea typeface="標楷體" panose="03000509000000000000" pitchFamily="65" charset="-120"/>
              </a:rPr>
              <a:t>發票黏貼、移送單及驗收證明書等</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及財物列管</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或綜計組軟體列管</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後，移回請購單位簽章</a:t>
            </a:r>
            <a:r>
              <a:rPr lang="en-US" altLang="zh-TW" sz="2400" u="sng" dirty="0">
                <a:latin typeface="標楷體" panose="03000509000000000000" pitchFamily="65" charset="-120"/>
                <a:ea typeface="標楷體" panose="03000509000000000000" pitchFamily="65" charset="-120"/>
              </a:rPr>
              <a:t>(</a:t>
            </a:r>
            <a:r>
              <a:rPr lang="zh-TW" altLang="zh-TW" sz="2400" u="sng" dirty="0">
                <a:latin typeface="標楷體" panose="03000509000000000000" pitchFamily="65" charset="-120"/>
                <a:ea typeface="標楷體" panose="03000509000000000000" pitchFamily="65" charset="-120"/>
              </a:rPr>
              <a:t>黏貼憑證及驗收證明書</a:t>
            </a:r>
            <a:r>
              <a:rPr lang="en-US" altLang="zh-TW" sz="2400" u="sng"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後再續辦撥款事宜，會主計室、政風室以及其他相關單位。</a:t>
            </a:r>
          </a:p>
          <a:p>
            <a:pPr marL="1524000" indent="-260350">
              <a:buNone/>
            </a:pPr>
            <a:r>
              <a:rPr lang="en-US" altLang="zh-TW" sz="2400" u="sng" dirty="0">
                <a:latin typeface="標楷體" panose="03000509000000000000" pitchFamily="65" charset="-120"/>
                <a:ea typeface="標楷體" panose="03000509000000000000" pitchFamily="65" charset="-120"/>
              </a:rPr>
              <a:t>3.</a:t>
            </a:r>
            <a:r>
              <a:rPr lang="zh-TW" altLang="zh-TW" sz="2400" u="sng" dirty="0">
                <a:latin typeface="標楷體" panose="03000509000000000000" pitchFamily="65" charset="-120"/>
                <a:ea typeface="標楷體" panose="03000509000000000000" pitchFamily="65" charset="-120"/>
              </a:rPr>
              <a:t>各單位接獲已用印之工程結算明細表及驗收證明書應發函通知廠商，以利廠商向市政府辦理營建工程空氣汙染防制費完工申報，廠商申報完成後應交付空汙費收據及退還履約保證金申請單予請購單位辦理後續結報事宜</a:t>
            </a:r>
            <a:r>
              <a:rPr lang="zh-TW" altLang="zh-TW" sz="2400" u="sng" dirty="0" smtClean="0">
                <a:latin typeface="標楷體" panose="03000509000000000000" pitchFamily="65" charset="-120"/>
                <a:ea typeface="標楷體" panose="03000509000000000000" pitchFamily="65" charset="-120"/>
              </a:rPr>
              <a:t>。</a:t>
            </a:r>
            <a:endParaRPr lang="zh-TW"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1100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85542"/>
          </a:xfrm>
        </p:spPr>
        <p:txBody>
          <a:bodyPr/>
          <a:lstStyle/>
          <a:p>
            <a:r>
              <a:rPr lang="zh-TW" altLang="zh-TW" dirty="0">
                <a:latin typeface="標楷體" panose="03000509000000000000" pitchFamily="65" charset="-120"/>
                <a:ea typeface="標楷體" panose="03000509000000000000" pitchFamily="65" charset="-120"/>
              </a:rPr>
              <a:t>採購作業注意事項部分規定修正</a:t>
            </a:r>
            <a:endParaRPr lang="zh-TW" altLang="en-US" dirty="0"/>
          </a:p>
        </p:txBody>
      </p:sp>
      <p:sp>
        <p:nvSpPr>
          <p:cNvPr id="3" name="內容版面配置區 2"/>
          <p:cNvSpPr>
            <a:spLocks noGrp="1"/>
          </p:cNvSpPr>
          <p:nvPr>
            <p:ph idx="1"/>
          </p:nvPr>
        </p:nvSpPr>
        <p:spPr>
          <a:xfrm>
            <a:off x="522164" y="1332359"/>
            <a:ext cx="9624060" cy="3888432"/>
          </a:xfrm>
        </p:spPr>
        <p:txBody>
          <a:bodyPr>
            <a:normAutofit/>
          </a:bodyPr>
          <a:lstStyle/>
          <a:p>
            <a:pPr marL="0" indent="0">
              <a:buNone/>
            </a:pPr>
            <a:r>
              <a:rPr lang="zh-TW" altLang="zh-TW" sz="2400" dirty="0">
                <a:latin typeface="標楷體" panose="03000509000000000000" pitchFamily="65" charset="-120"/>
                <a:ea typeface="標楷體" panose="03000509000000000000" pitchFamily="65" charset="-120"/>
              </a:rPr>
              <a:t>七、其他</a:t>
            </a:r>
          </a:p>
          <a:p>
            <a:pPr marL="539750" indent="0">
              <a:buNone/>
            </a:pPr>
            <a:r>
              <a:rPr lang="en-US" altLang="zh-TW" sz="2400" u="sng" dirty="0">
                <a:latin typeface="標楷體" panose="03000509000000000000" pitchFamily="65" charset="-120"/>
                <a:ea typeface="標楷體" panose="03000509000000000000" pitchFamily="65" charset="-120"/>
              </a:rPr>
              <a:t>(</a:t>
            </a:r>
            <a:r>
              <a:rPr lang="zh-TW" altLang="zh-TW" sz="2400" u="sng" dirty="0">
                <a:latin typeface="標楷體" panose="03000509000000000000" pitchFamily="65" charset="-120"/>
                <a:ea typeface="標楷體" panose="03000509000000000000" pitchFamily="65" charset="-120"/>
              </a:rPr>
              <a:t>二</a:t>
            </a:r>
            <a:r>
              <a:rPr lang="en-US" altLang="zh-TW" sz="2400" u="sng" dirty="0">
                <a:latin typeface="標楷體" panose="03000509000000000000" pitchFamily="65" charset="-120"/>
                <a:ea typeface="標楷體" panose="03000509000000000000" pitchFamily="65" charset="-120"/>
              </a:rPr>
              <a:t>)</a:t>
            </a:r>
            <a:r>
              <a:rPr lang="zh-TW" altLang="zh-TW" sz="2400" u="sng" dirty="0">
                <a:latin typeface="標楷體" panose="03000509000000000000" pitchFamily="65" charset="-120"/>
                <a:ea typeface="標楷體" panose="03000509000000000000" pitchFamily="65" charset="-120"/>
              </a:rPr>
              <a:t>取最有利標精神辦理評審時應注意下列事項：</a:t>
            </a:r>
            <a:endParaRPr lang="zh-TW" altLang="zh-TW" sz="2400" dirty="0">
              <a:latin typeface="標楷體" panose="03000509000000000000" pitchFamily="65" charset="-120"/>
              <a:ea typeface="標楷體" panose="03000509000000000000" pitchFamily="65" charset="-120"/>
            </a:endParaRPr>
          </a:p>
          <a:p>
            <a:pPr marL="1524000" indent="-360363">
              <a:buNone/>
            </a:pPr>
            <a:r>
              <a:rPr lang="en-US" altLang="zh-TW" sz="2400" u="sng" dirty="0">
                <a:latin typeface="標楷體" panose="03000509000000000000" pitchFamily="65" charset="-120"/>
                <a:ea typeface="標楷體" panose="03000509000000000000" pitchFamily="65" charset="-120"/>
              </a:rPr>
              <a:t>1.</a:t>
            </a:r>
            <a:r>
              <a:rPr lang="zh-TW" altLang="zh-TW" sz="2400" u="sng" dirty="0">
                <a:latin typeface="標楷體" panose="03000509000000000000" pitchFamily="65" charset="-120"/>
                <a:ea typeface="標楷體" panose="03000509000000000000" pitchFamily="65" charset="-120"/>
              </a:rPr>
              <a:t>評審委員名單是否為建議委員人數</a:t>
            </a:r>
            <a:r>
              <a:rPr lang="en-US" altLang="zh-TW" sz="2400" u="sng" dirty="0">
                <a:latin typeface="標楷體" panose="03000509000000000000" pitchFamily="65" charset="-120"/>
                <a:ea typeface="標楷體" panose="03000509000000000000" pitchFamily="65" charset="-120"/>
              </a:rPr>
              <a:t>2</a:t>
            </a:r>
            <a:r>
              <a:rPr lang="zh-TW" altLang="zh-TW" sz="2400" u="sng" dirty="0">
                <a:latin typeface="標楷體" panose="03000509000000000000" pitchFamily="65" charset="-120"/>
                <a:ea typeface="標楷體" panose="03000509000000000000" pitchFamily="65" charset="-120"/>
              </a:rPr>
              <a:t>倍。</a:t>
            </a:r>
            <a:endParaRPr lang="zh-TW" altLang="zh-TW" sz="2400" dirty="0">
              <a:latin typeface="標楷體" panose="03000509000000000000" pitchFamily="65" charset="-120"/>
              <a:ea typeface="標楷體" panose="03000509000000000000" pitchFamily="65" charset="-120"/>
            </a:endParaRPr>
          </a:p>
          <a:p>
            <a:pPr marL="1524000" indent="-360363">
              <a:buNone/>
            </a:pPr>
            <a:r>
              <a:rPr lang="en-US" altLang="zh-TW" sz="2400" u="sng" dirty="0">
                <a:latin typeface="標楷體" panose="03000509000000000000" pitchFamily="65" charset="-120"/>
                <a:ea typeface="標楷體" panose="03000509000000000000" pitchFamily="65" charset="-120"/>
              </a:rPr>
              <a:t>2.</a:t>
            </a:r>
            <a:r>
              <a:rPr lang="zh-TW" altLang="zh-TW" sz="2400" u="sng" dirty="0">
                <a:latin typeface="標楷體" panose="03000509000000000000" pitchFamily="65" charset="-120"/>
                <a:ea typeface="標楷體" panose="03000509000000000000" pitchFamily="65" charset="-120"/>
              </a:rPr>
              <a:t>承辦人員不得列入評審委員名單。</a:t>
            </a:r>
            <a:endParaRPr lang="zh-TW" altLang="zh-TW" sz="2400" dirty="0">
              <a:latin typeface="標楷體" panose="03000509000000000000" pitchFamily="65" charset="-120"/>
              <a:ea typeface="標楷體" panose="03000509000000000000" pitchFamily="65" charset="-120"/>
            </a:endParaRPr>
          </a:p>
          <a:p>
            <a:pPr marL="1524000" indent="-360363">
              <a:buNone/>
            </a:pPr>
            <a:r>
              <a:rPr lang="en-US" altLang="zh-TW" sz="2400" u="sng" dirty="0">
                <a:latin typeface="標楷體" panose="03000509000000000000" pitchFamily="65" charset="-120"/>
                <a:ea typeface="標楷體" panose="03000509000000000000" pitchFamily="65" charset="-120"/>
              </a:rPr>
              <a:t>3.</a:t>
            </a:r>
            <a:r>
              <a:rPr lang="zh-TW" altLang="zh-TW" sz="2400" u="sng" dirty="0">
                <a:latin typeface="標楷體" panose="03000509000000000000" pitchFamily="65" charset="-120"/>
                <a:ea typeface="標楷體" panose="03000509000000000000" pitchFamily="65" charset="-120"/>
              </a:rPr>
              <a:t>正取委員可同時詢問是否同意擔任委員；正取委員中有不同意擔任委員者，依序詢問備取委員意見。同意不同意擔任委員均須有書面回函</a:t>
            </a:r>
            <a:r>
              <a:rPr lang="en-US" altLang="zh-TW" sz="2400" u="sng" dirty="0">
                <a:latin typeface="標楷體" panose="03000509000000000000" pitchFamily="65" charset="-120"/>
                <a:ea typeface="標楷體" panose="03000509000000000000" pitchFamily="65" charset="-120"/>
              </a:rPr>
              <a:t>(</a:t>
            </a:r>
            <a:r>
              <a:rPr lang="zh-TW" altLang="zh-TW" sz="2400" u="sng" dirty="0">
                <a:latin typeface="標楷體" panose="03000509000000000000" pitchFamily="65" charset="-120"/>
                <a:ea typeface="標楷體" panose="03000509000000000000" pitchFamily="65" charset="-120"/>
              </a:rPr>
              <a:t>或</a:t>
            </a:r>
            <a:r>
              <a:rPr lang="en-US" altLang="zh-TW" sz="2400" u="sng" dirty="0">
                <a:latin typeface="標楷體" panose="03000509000000000000" pitchFamily="65" charset="-120"/>
                <a:ea typeface="標楷體" panose="03000509000000000000" pitchFamily="65" charset="-120"/>
              </a:rPr>
              <a:t>mail)</a:t>
            </a:r>
            <a:r>
              <a:rPr lang="zh-TW" altLang="zh-TW" sz="2400" u="sng" dirty="0">
                <a:latin typeface="標楷體" panose="03000509000000000000" pitchFamily="65" charset="-120"/>
                <a:ea typeface="標楷體" panose="03000509000000000000" pitchFamily="65" charset="-120"/>
              </a:rPr>
              <a:t>。</a:t>
            </a:r>
            <a:endParaRPr lang="zh-TW" altLang="zh-TW" sz="2400" dirty="0">
              <a:latin typeface="標楷體" panose="03000509000000000000" pitchFamily="65" charset="-120"/>
              <a:ea typeface="標楷體" panose="03000509000000000000" pitchFamily="65" charset="-120"/>
            </a:endParaRPr>
          </a:p>
          <a:p>
            <a:pPr marL="1524000" indent="-360363">
              <a:buNone/>
            </a:pPr>
            <a:r>
              <a:rPr lang="en-US" altLang="zh-TW" sz="2400" u="sng" dirty="0">
                <a:latin typeface="標楷體" panose="03000509000000000000" pitchFamily="65" charset="-120"/>
                <a:ea typeface="標楷體" panose="03000509000000000000" pitchFamily="65" charset="-120"/>
              </a:rPr>
              <a:t>4.</a:t>
            </a:r>
            <a:r>
              <a:rPr lang="zh-TW" altLang="zh-TW" sz="2400" u="sng" dirty="0">
                <a:latin typeface="標楷體" panose="03000509000000000000" pitchFamily="65" charset="-120"/>
                <a:ea typeface="標楷體" panose="03000509000000000000" pitchFamily="65" charset="-120"/>
              </a:rPr>
              <a:t>上述程序仍在保密階段，應以密件方式處理。</a:t>
            </a:r>
            <a:endParaRPr lang="zh-TW"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4053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zh-TW" dirty="0">
                <a:latin typeface="標楷體" panose="03000509000000000000" pitchFamily="65" charset="-120"/>
                <a:ea typeface="標楷體" panose="03000509000000000000" pitchFamily="65" charset="-120"/>
              </a:rPr>
              <a:t>集中採購作業注意事項修正</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22164" y="1332359"/>
            <a:ext cx="9624060" cy="4990084"/>
          </a:xfrm>
        </p:spPr>
        <p:txBody>
          <a:bodyPr/>
          <a:lstStyle/>
          <a:p>
            <a:pPr marL="0" indent="0">
              <a:buNone/>
            </a:pPr>
            <a:r>
              <a:rPr lang="zh-TW" altLang="zh-TW" dirty="0">
                <a:latin typeface="標楷體" panose="03000509000000000000" pitchFamily="65" charset="-120"/>
                <a:ea typeface="標楷體" panose="03000509000000000000" pitchFamily="65" charset="-120"/>
              </a:rPr>
              <a:t>三、集中採購項目</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900113" inden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七</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實驗</a:t>
            </a:r>
            <a:r>
              <a:rPr lang="zh-TW" altLang="en-US" dirty="0" smtClean="0">
                <a:latin typeface="標楷體" panose="03000509000000000000" pitchFamily="65" charset="-120"/>
                <a:ea typeface="標楷體" panose="03000509000000000000" pitchFamily="65" charset="-120"/>
              </a:rPr>
              <a:t>耗材</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zh-TW" dirty="0">
                <a:latin typeface="標楷體" panose="03000509000000000000" pitchFamily="65" charset="-120"/>
                <a:ea typeface="標楷體" panose="03000509000000000000" pitchFamily="65" charset="-120"/>
              </a:rPr>
              <a:t>四、作業方式</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1884363" indent="-98425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秘書室管理科定期</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按月</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按季</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公告集中採購項目：</a:t>
            </a:r>
          </a:p>
          <a:p>
            <a:pPr marL="900113" indent="84138">
              <a:buNone/>
            </a:pPr>
            <a:r>
              <a:rPr lang="zh-TW" altLang="en-US" dirty="0">
                <a:latin typeface="標楷體" panose="03000509000000000000" pitchFamily="65" charset="-120"/>
                <a:ea typeface="標楷體" panose="03000509000000000000" pitchFamily="65" charset="-120"/>
              </a:rPr>
              <a:t>各單位於採購管理系統填寫採購明細，單位主管核定後，送秘書室彙整統一辦理。</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3155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85542"/>
          </a:xfrm>
        </p:spPr>
        <p:txBody>
          <a:bodyPr/>
          <a:lstStyle/>
          <a:p>
            <a:r>
              <a:rPr lang="zh-TW" altLang="zh-TW" dirty="0">
                <a:latin typeface="標楷體" panose="03000509000000000000" pitchFamily="65" charset="-120"/>
                <a:ea typeface="標楷體" panose="03000509000000000000" pitchFamily="65" charset="-120"/>
              </a:rPr>
              <a:t>集中採購作業注意事項修正</a:t>
            </a:r>
            <a:endParaRPr lang="zh-TW" altLang="en-US" dirty="0"/>
          </a:p>
        </p:txBody>
      </p:sp>
      <p:sp>
        <p:nvSpPr>
          <p:cNvPr id="3" name="內容版面配置區 2"/>
          <p:cNvSpPr>
            <a:spLocks noGrp="1"/>
          </p:cNvSpPr>
          <p:nvPr>
            <p:ph idx="1"/>
          </p:nvPr>
        </p:nvSpPr>
        <p:spPr>
          <a:xfrm>
            <a:off x="594172" y="1476375"/>
            <a:ext cx="9624060" cy="4990084"/>
          </a:xfrm>
        </p:spPr>
        <p:txBody>
          <a:bodyPr>
            <a:normAutofit fontScale="85000" lnSpcReduction="20000"/>
          </a:bodyPr>
          <a:lstStyle/>
          <a:p>
            <a:pPr marL="0" indent="0">
              <a:buNone/>
            </a:pPr>
            <a:r>
              <a:rPr lang="zh-TW" altLang="en-US" dirty="0">
                <a:latin typeface="標楷體" panose="03000509000000000000" pitchFamily="65" charset="-120"/>
                <a:ea typeface="標楷體" panose="03000509000000000000" pitchFamily="65" charset="-120"/>
              </a:rPr>
              <a:t>四、作業方式：</a:t>
            </a:r>
            <a:endParaRPr lang="en-US" altLang="zh-TW" dirty="0" smtClean="0">
              <a:latin typeface="標楷體" panose="03000509000000000000" pitchFamily="65" charset="-120"/>
              <a:ea typeface="標楷體" panose="03000509000000000000" pitchFamily="65" charset="-120"/>
            </a:endParaRPr>
          </a:p>
          <a:p>
            <a:pPr marL="803275" indent="-803275">
              <a:buNone/>
            </a:pP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各單位不定期有共通性需求項目提出申請，交由秘書室管理科公告，俟公告截止後彙整各單位需求填寫採購申請單，統一辦理採購申請</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四</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有下列情況者，由請購單位自辦：</a:t>
            </a:r>
          </a:p>
          <a:p>
            <a:pPr marL="1163638" indent="-360363">
              <a:buNone/>
            </a:pP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因特殊或緊急因素，未能於集中採購時限內提出，應敘明理由專案簽請機關長官或其授權人核准後自辦。</a:t>
            </a:r>
          </a:p>
          <a:p>
            <a:pPr marL="1163638" indent="-360363">
              <a:buNone/>
            </a:pP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秘書室公告每年度集中採購截止期限</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約每年</a:t>
            </a:r>
            <a:r>
              <a:rPr lang="en-US" altLang="zh-TW" dirty="0">
                <a:latin typeface="標楷體" panose="03000509000000000000" pitchFamily="65" charset="-120"/>
                <a:ea typeface="標楷體" panose="03000509000000000000" pitchFamily="65" charset="-120"/>
              </a:rPr>
              <a:t>11</a:t>
            </a:r>
            <a:r>
              <a:rPr lang="zh-TW" altLang="en-US" dirty="0">
                <a:latin typeface="標楷體" panose="03000509000000000000" pitchFamily="65" charset="-120"/>
                <a:ea typeface="標楷體" panose="03000509000000000000" pitchFamily="65" charset="-120"/>
              </a:rPr>
              <a:t>月下旬</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，未能於該期限內提出，應敘明理由專案簽請機關長官或其授權人核准後自辦。</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1703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2394372" y="4860751"/>
            <a:ext cx="5951652" cy="1368152"/>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謝謝指教</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46653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895</Words>
  <Application>Microsoft Office PowerPoint</Application>
  <PresentationFormat>自訂</PresentationFormat>
  <Paragraphs>39</Paragraphs>
  <Slides>8</Slides>
  <Notes>0</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採購作業注意事項部分規定修正</vt:lpstr>
      <vt:lpstr>採購作業注意事項部分規定修正</vt:lpstr>
      <vt:lpstr>採購作業注意事項部分規定修正</vt:lpstr>
      <vt:lpstr>採購作業注意事項部分規定修正</vt:lpstr>
      <vt:lpstr>採購作業注意事項部分規定修正</vt:lpstr>
      <vt:lpstr>集中採購作業注意事項修正</vt:lpstr>
      <vt:lpstr>集中採購作業注意事項修正</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孫筱玲</dc:creator>
  <cp:lastModifiedBy>吳金玉</cp:lastModifiedBy>
  <cp:revision>18</cp:revision>
  <dcterms:created xsi:type="dcterms:W3CDTF">2016-03-02T01:31:29Z</dcterms:created>
  <dcterms:modified xsi:type="dcterms:W3CDTF">2017-05-08T08:43:33Z</dcterms:modified>
</cp:coreProperties>
</file>