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howGuides="1">
      <p:cViewPr>
        <p:scale>
          <a:sx n="71" d="100"/>
          <a:sy n="71" d="100"/>
        </p:scale>
        <p:origin x="-1866" y="-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2017/4/12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2017/4/12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21265" y="5817601"/>
            <a:ext cx="8578674" cy="720774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dirty="0" smtClean="0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2017/4/12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2017/4/12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2017/4/12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2017/4/12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2017/4/12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2017/4/12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2017/4/12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2017/4/12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將圖片拖曳至版面配置區或按一下圖示以新增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2017/4/12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3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A5ukcIrS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52614" y="3799246"/>
            <a:ext cx="8686800" cy="1280436"/>
          </a:xfrm>
        </p:spPr>
        <p:txBody>
          <a:bodyPr rtlCol="0"/>
          <a:lstStyle/>
          <a:p>
            <a:pPr rtl="0"/>
            <a:r>
              <a:rPr kumimoji="1" lang="zh-TW" altLang="en-US" dirty="0" smtClean="0"/>
              <a:t>夫妻與兩性關係經營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6800" y="5216971"/>
            <a:ext cx="8686800" cy="1321404"/>
          </a:xfrm>
        </p:spPr>
        <p:txBody>
          <a:bodyPr rtlCol="0">
            <a:normAutofit/>
          </a:bodyPr>
          <a:lstStyle/>
          <a:p>
            <a:r>
              <a:rPr kumimoji="1" lang="zh-TW" altLang="en-US" sz="2800" dirty="0" smtClean="0"/>
              <a:t>杜淑芬</a:t>
            </a:r>
            <a:endParaRPr kumimoji="1" lang="en-US" altLang="zh-TW" sz="2800" dirty="0" smtClean="0"/>
          </a:p>
          <a:p>
            <a:r>
              <a:rPr kumimoji="1" lang="zh-TW" altLang="en-US" sz="2800" dirty="0" smtClean="0"/>
              <a:t>中原大學教育研究所助理教授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相處需要有同理心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梁祝樓台會</a:t>
            </a:r>
            <a:r>
              <a:rPr kumimoji="1" lang="en-US" altLang="zh-TW" dirty="0" smtClean="0">
                <a:hlinkClick r:id="rId2"/>
              </a:rPr>
              <a:t>https</a:t>
            </a:r>
            <a:r>
              <a:rPr kumimoji="1" lang="en-US" altLang="zh-TW" dirty="0">
                <a:hlinkClick r:id="rId2"/>
              </a:rPr>
              <a:t>://www.youtube.com/watch?v=</a:t>
            </a:r>
            <a:r>
              <a:rPr kumimoji="1" lang="en-US" altLang="zh-TW" dirty="0" smtClean="0">
                <a:hlinkClick r:id="rId2"/>
              </a:rPr>
              <a:t>OCA5ukcIrSc</a:t>
            </a:r>
            <a:endParaRPr kumimoji="1" lang="en-US" altLang="zh-TW" dirty="0" smtClean="0"/>
          </a:p>
          <a:p>
            <a:pPr lvl="1"/>
            <a:r>
              <a:rPr kumimoji="1" lang="en-US" altLang="zh-TW" dirty="0" smtClean="0"/>
              <a:t>1:29:50~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07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關心、允許、抗衡與控制</a:t>
            </a:r>
            <a:endParaRPr kumimoji="1"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067142"/>
              </p:ext>
            </p:extLst>
          </p:nvPr>
        </p:nvGraphicFramePr>
        <p:xfrm>
          <a:off x="609599" y="1847941"/>
          <a:ext cx="10972800" cy="404693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62769"/>
                <a:gridCol w="3622652"/>
                <a:gridCol w="3687379"/>
              </a:tblGrid>
              <a:tr h="4821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0000"/>
                          </a:solidFill>
                        </a:rPr>
                        <a:t>為對方付出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0000"/>
                          </a:solidFill>
                        </a:rPr>
                        <a:t>平衡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0000"/>
                          </a:solidFill>
                        </a:rPr>
                        <a:t>測試</a:t>
                      </a:r>
                      <a:r>
                        <a:rPr lang="en-US" altLang="zh-TW" dirty="0" smtClean="0">
                          <a:solidFill>
                            <a:srgbClr val="000000"/>
                          </a:solidFill>
                        </a:rPr>
                        <a:t>……..</a:t>
                      </a:r>
                      <a:r>
                        <a:rPr lang="zh-TW" altLang="en-US" dirty="0" smtClean="0">
                          <a:solidFill>
                            <a:srgbClr val="000000"/>
                          </a:solidFill>
                        </a:rPr>
                        <a:t>控制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17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關心對方心情不佳</a:t>
                      </a:r>
                      <a:endParaRPr lang="zh-TW" altLang="en-US" dirty="0"/>
                    </a:p>
                  </a:txBody>
                  <a:tcPr marL="121920" marR="12192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在心情不好時，</a:t>
                      </a:r>
                      <a:endParaRPr lang="zh-TW" altLang="en-US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3224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21920" marR="12192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當不時之需時，詢問可否借用對方的手機</a:t>
                      </a:r>
                      <a:endParaRPr lang="zh-TW" altLang="en-US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查看對方手機的留言</a:t>
                      </a:r>
                      <a:endParaRPr lang="zh-TW" altLang="en-US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40095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適當的送禮物、給予驚喜</a:t>
                      </a:r>
                      <a:endParaRPr lang="zh-TW" altLang="en-US" dirty="0"/>
                    </a:p>
                  </a:txBody>
                  <a:tcPr marL="121920" marR="12192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適當的給予建議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（我覺得你穿</a:t>
                      </a:r>
                      <a:r>
                        <a:rPr lang="en-US" altLang="zh-TW" dirty="0" smtClean="0"/>
                        <a:t>…</a:t>
                      </a:r>
                      <a:r>
                        <a:rPr lang="zh-TW" altLang="en-US" dirty="0" smtClean="0"/>
                        <a:t>）</a:t>
                      </a:r>
                      <a:endParaRPr lang="zh-TW" altLang="en-US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一定要對方穿自己買的衣服、穿搭符合自己的風格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批評</a:t>
                      </a:r>
                      <a:endParaRPr lang="zh-TW" altLang="en-US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17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祝福他開心地和朋友聚會</a:t>
                      </a:r>
                      <a:endParaRPr lang="zh-TW" altLang="en-US" dirty="0"/>
                    </a:p>
                  </a:txBody>
                  <a:tcPr marL="121920" marR="12192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我也自行找朋友聚會</a:t>
                      </a:r>
                      <a:endParaRPr lang="zh-TW" altLang="en-US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懷疑攻擊限制與朋友的聚會</a:t>
                      </a:r>
                      <a:endParaRPr lang="zh-TW" altLang="en-US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806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121920" marR="12192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我雖然很喜歡你，沒辦法接受你沈迷網路（電視）</a:t>
                      </a:r>
                      <a:endParaRPr lang="en-US" altLang="zh-TW" dirty="0" smtClean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要他戒掉電腦，他不聽，拉掉他的電腦線</a:t>
                      </a:r>
                      <a:endParaRPr lang="zh-TW" altLang="en-US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2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先看到地板</a:t>
            </a:r>
            <a:r>
              <a:rPr kumimoji="1" lang="en-US" altLang="zh-TW" dirty="0" smtClean="0"/>
              <a:t>…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kumimoji="1" lang="zh-TW" altLang="en-US" dirty="0" smtClean="0"/>
              <a:t>先看到地板的妻子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先看到桌面的老公</a:t>
            </a:r>
            <a:endParaRPr kumimoji="1" lang="en-US" altLang="zh-TW" dirty="0" smtClean="0"/>
          </a:p>
          <a:p>
            <a:pPr lvl="1"/>
            <a:endParaRPr kumimoji="1" lang="en-US" altLang="zh-TW" dirty="0" smtClean="0"/>
          </a:p>
          <a:p>
            <a:r>
              <a:rPr kumimoji="1" lang="zh-TW" altLang="en-US" dirty="0" smtClean="0"/>
              <a:t>我們往往在注重家庭的表面形象，忘記住在家裡的人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你挑惕他，他也在別處反擊</a:t>
            </a:r>
            <a:endParaRPr kumimoji="1" lang="en-US" altLang="zh-TW" dirty="0"/>
          </a:p>
          <a:p>
            <a:pPr lvl="1"/>
            <a:endParaRPr kumimoji="1" lang="en-US" altLang="zh-TW" dirty="0" smtClean="0"/>
          </a:p>
        </p:txBody>
      </p:sp>
      <p:sp>
        <p:nvSpPr>
          <p:cNvPr id="4" name="圓角矩形 3"/>
          <p:cNvSpPr/>
          <p:nvPr/>
        </p:nvSpPr>
        <p:spPr>
          <a:xfrm>
            <a:off x="6315137" y="1600200"/>
            <a:ext cx="4681568" cy="15523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200" dirty="0" smtClean="0"/>
              <a:t>看見</a:t>
            </a:r>
            <a:r>
              <a:rPr kumimoji="1" lang="zh-TW" altLang="en-US" sz="4800" b="1" dirty="0" smtClean="0"/>
              <a:t>人</a:t>
            </a:r>
            <a:r>
              <a:rPr kumimoji="1" lang="en-US" altLang="zh-TW" sz="3200" b="1" dirty="0" smtClean="0"/>
              <a:t>&gt;</a:t>
            </a:r>
            <a:r>
              <a:rPr kumimoji="1" lang="zh-TW" altLang="en-US" sz="3200" b="1" dirty="0" smtClean="0"/>
              <a:t>事</a:t>
            </a:r>
            <a:endParaRPr kumimoji="1" lang="en-US" altLang="zh-TW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0273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/>
              <a:t>酸</a:t>
            </a:r>
            <a:r>
              <a:rPr kumimoji="1" lang="en-US" altLang="zh-TW" dirty="0" smtClean="0"/>
              <a:t>/</a:t>
            </a:r>
            <a:r>
              <a:rPr kumimoji="1" lang="zh-TW" altLang="en-US" dirty="0" smtClean="0"/>
              <a:t>損的笑話</a:t>
            </a:r>
            <a:r>
              <a:rPr kumimoji="1" lang="en-US" altLang="zh-TW" dirty="0" smtClean="0"/>
              <a:t>…</a:t>
            </a:r>
            <a:r>
              <a:rPr kumimoji="1" lang="zh-TW" altLang="en-US" dirty="0" smtClean="0"/>
              <a:t>最好節制點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調侃是另類的攻擊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互相漏氣只會互相忍耐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忍耐</a:t>
            </a:r>
            <a:r>
              <a:rPr kumimoji="1" lang="en-US" altLang="zh-TW" dirty="0" smtClean="0"/>
              <a:t>/</a:t>
            </a:r>
            <a:r>
              <a:rPr kumimoji="1" lang="zh-TW" altLang="en-US" dirty="0" smtClean="0"/>
              <a:t>不滿的婚姻或伴侶</a:t>
            </a:r>
            <a:r>
              <a:rPr kumimoji="1" lang="en-US" altLang="zh-TW" dirty="0" smtClean="0"/>
              <a:t>….</a:t>
            </a:r>
            <a:r>
              <a:rPr kumimoji="1" lang="zh-TW" altLang="en-US" dirty="0" smtClean="0"/>
              <a:t>走向心裡的分離或真正的分離</a:t>
            </a:r>
            <a:endParaRPr kumimoji="1" lang="en-US" altLang="zh-TW" dirty="0" smtClean="0"/>
          </a:p>
          <a:p>
            <a:pPr marL="457200" lvl="1" indent="0">
              <a:buNone/>
            </a:pPr>
            <a:endParaRPr kumimoji="1" lang="en-US" altLang="zh-TW" dirty="0"/>
          </a:p>
          <a:p>
            <a:r>
              <a:rPr kumimoji="1" lang="zh-TW" altLang="en-US" dirty="0" smtClean="0"/>
              <a:t>伴侶恩</a:t>
            </a:r>
            <a:r>
              <a:rPr kumimoji="1" lang="en-US" altLang="zh-TW" dirty="0" smtClean="0"/>
              <a:t>/</a:t>
            </a:r>
            <a:r>
              <a:rPr kumimoji="1" lang="zh-TW" altLang="en-US" dirty="0" smtClean="0"/>
              <a:t>愛情存款收支平衡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528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三角關係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父母介入夫妻的生活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每週往返我爸媽家、你爸媽家、沒有自己的家？？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兩方父母爭寵</a:t>
            </a:r>
            <a:r>
              <a:rPr kumimoji="1" lang="en-US" altLang="zh-TW" dirty="0" smtClean="0"/>
              <a:t>…</a:t>
            </a:r>
          </a:p>
          <a:p>
            <a:pPr marL="457200" lvl="1" indent="0">
              <a:buNone/>
            </a:pPr>
            <a:endParaRPr kumimoji="1" lang="en-US" altLang="zh-TW" dirty="0" smtClean="0"/>
          </a:p>
          <a:p>
            <a:r>
              <a:rPr kumimoji="1" lang="zh-TW" altLang="en-US" dirty="0" smtClean="0"/>
              <a:t>父母介入孫子女的管教</a:t>
            </a:r>
            <a:endParaRPr kumimoji="1" lang="en-US" altLang="zh-TW" dirty="0" smtClean="0"/>
          </a:p>
          <a:p>
            <a:pPr lvl="1"/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6625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孩子所形成的三角關係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每天的生活都是孩子！孩子的功課、孩子的接送</a:t>
            </a:r>
            <a:r>
              <a:rPr kumimoji="1" lang="en-US" altLang="zh-TW" dirty="0" smtClean="0"/>
              <a:t>….</a:t>
            </a:r>
          </a:p>
          <a:p>
            <a:pPr lvl="1"/>
            <a:r>
              <a:rPr kumimoji="1" lang="zh-TW" altLang="en-US" dirty="0" smtClean="0"/>
              <a:t>即使如此，用一分鐘「看見」對方的付出。</a:t>
            </a:r>
            <a:endParaRPr kumimoji="1" lang="en-US" altLang="zh-TW" dirty="0" smtClean="0"/>
          </a:p>
          <a:p>
            <a:pPr lvl="1"/>
            <a:endParaRPr kumimoji="1" lang="en-US" altLang="zh-TW" dirty="0"/>
          </a:p>
          <a:p>
            <a:r>
              <a:rPr kumimoji="1" lang="zh-TW" altLang="en-US" dirty="0" smtClean="0"/>
              <a:t>三角關係的平衡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前世情人</a:t>
            </a:r>
            <a:r>
              <a:rPr kumimoji="1" lang="en-US" altLang="zh-TW" dirty="0" smtClean="0"/>
              <a:t>..</a:t>
            </a:r>
            <a:r>
              <a:rPr kumimoji="1" lang="zh-TW" altLang="en-US" dirty="0" smtClean="0"/>
              <a:t>不要忘記今世情人</a:t>
            </a:r>
            <a:endParaRPr kumimoji="1" lang="en-US" altLang="zh-TW" dirty="0" smtClean="0"/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0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 smtClean="0"/>
              <a:t>性關係</a:t>
            </a:r>
            <a:endParaRPr kumimoji="1" lang="zh-TW" altLang="en-US" dirty="0"/>
          </a:p>
        </p:txBody>
      </p:sp>
      <p:sp>
        <p:nvSpPr>
          <p:cNvPr id="4" name="子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72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/>
              <a:t>一成不變與僵化、視為理所當然</a:t>
            </a:r>
            <a:endParaRPr kumimoji="1" lang="zh-TW" altLang="en-US" dirty="0"/>
          </a:p>
        </p:txBody>
      </p:sp>
      <p:sp>
        <p:nvSpPr>
          <p:cNvPr id="4" name="子標題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zh-TW" altLang="en-US" sz="3200" dirty="0" smtClean="0"/>
              <a:t>關係的隱形殺手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381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/>
              <a:t>每個人都需要正向回饋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伴侶要學習互相回饋</a:t>
            </a:r>
            <a:endParaRPr kumimoji="1" lang="en-US" altLang="zh-TW" dirty="0" smtClean="0"/>
          </a:p>
          <a:p>
            <a:endParaRPr kumimoji="1" lang="en-US" altLang="zh-TW" dirty="0"/>
          </a:p>
          <a:p>
            <a:r>
              <a:rPr kumimoji="1" lang="zh-TW" altLang="en-US" dirty="0" smtClean="0"/>
              <a:t>在喜歡的地方點「讚」！</a:t>
            </a: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780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包容差異、欣賞差異</a:t>
            </a:r>
            <a:endParaRPr kumimoji="1"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963084" y="2607891"/>
            <a:ext cx="10363200" cy="1500187"/>
          </a:xfrm>
        </p:spPr>
        <p:txBody>
          <a:bodyPr>
            <a:normAutofit/>
          </a:bodyPr>
          <a:lstStyle/>
          <a:p>
            <a:r>
              <a:rPr kumimoji="1" lang="zh-TW" altLang="en-US" sz="2800" dirty="0" smtClean="0"/>
              <a:t>家庭因兩個不同的人而豐富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059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6800" y="2883063"/>
            <a:ext cx="8686800" cy="2827277"/>
          </a:xfrm>
        </p:spPr>
        <p:txBody>
          <a:bodyPr>
            <a:normAutofit/>
          </a:bodyPr>
          <a:lstStyle/>
          <a:p>
            <a:r>
              <a:rPr kumimoji="1" lang="zh-TW" altLang="en-US" dirty="0" smtClean="0"/>
              <a:t>每對伴侶都有獨特的舞步與舞姿，只要他們能彼此共舞，達到共舞的滿足，那麼應該就是好的溝通。</a:t>
            </a:r>
            <a:endParaRPr kumimoji="1" lang="zh-TW" altLang="en-US" dirty="0"/>
          </a:p>
        </p:txBody>
      </p:sp>
      <p:sp>
        <p:nvSpPr>
          <p:cNvPr id="5" name="子標題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zh-TW" altLang="en-US" sz="3200" dirty="0" smtClean="0"/>
              <a:t>姿勢歹沒關係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036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被愛、自愛與愛人～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271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夫妻與伴侶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 smtClean="0"/>
              <a:t>夫妻</a:t>
            </a:r>
            <a:endParaRPr kumimoji="1" lang="en-US" altLang="zh-TW" sz="2800" dirty="0" smtClean="0"/>
          </a:p>
          <a:p>
            <a:pPr lvl="1"/>
            <a:r>
              <a:rPr kumimoji="1" lang="zh-TW" altLang="en-US" sz="2800" dirty="0" smtClean="0"/>
              <a:t>法律的定義</a:t>
            </a:r>
            <a:endParaRPr kumimoji="1" lang="en-US" altLang="zh-TW" sz="2800" dirty="0" smtClean="0"/>
          </a:p>
          <a:p>
            <a:pPr lvl="1"/>
            <a:r>
              <a:rPr kumimoji="1" lang="zh-TW" altLang="en-US" sz="2800" dirty="0" smtClean="0"/>
              <a:t>社會的定義</a:t>
            </a:r>
            <a:endParaRPr kumimoji="1" lang="en-US" altLang="zh-TW" sz="2800" dirty="0" smtClean="0"/>
          </a:p>
          <a:p>
            <a:pPr lvl="1"/>
            <a:r>
              <a:rPr kumimoji="1" lang="zh-TW" altLang="en-US" sz="2800" dirty="0" smtClean="0"/>
              <a:t>心理的定義</a:t>
            </a:r>
            <a:endParaRPr kumimoji="1"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4794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關係發展歷程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每個人的必經歷程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自閉（自我中心的期待）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共生（我泥中有你、你泥中有我）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分離個體化</a:t>
            </a: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217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/>
              <a:t>踩到彼此的腳，是必然的歷程！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關係的迷思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你應該知道我在想什麼？</a:t>
            </a:r>
            <a:endParaRPr kumimoji="1" lang="en-US" altLang="zh-TW" dirty="0" smtClean="0"/>
          </a:p>
          <a:p>
            <a:pPr lvl="0"/>
            <a:r>
              <a:rPr kumimoji="1" lang="zh-TW" altLang="en-US" dirty="0" smtClean="0"/>
              <a:t>溝通不良是必然的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失望引發憤怒</a:t>
            </a:r>
            <a:endParaRPr kumimoji="1" lang="en-US" altLang="zh-TW" dirty="0" smtClean="0"/>
          </a:p>
          <a:p>
            <a:pPr lvl="0"/>
            <a:r>
              <a:rPr kumimoji="1" lang="zh-TW" altLang="en-US" dirty="0" smtClean="0"/>
              <a:t>兩人思想、做法和對事物的反應模式必然不同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「原來你是這樣想的。我的想法不一樣。」</a:t>
            </a: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218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溝通的模式來自早期經驗的影響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sz="2800" dirty="0" smtClean="0"/>
              <a:t>我想要講清楚（面對、戰），他習慣避開衝突（冷卻、逃）</a:t>
            </a:r>
            <a:endParaRPr kumimoji="1" lang="en-US" altLang="zh-TW" dirty="0" smtClean="0"/>
          </a:p>
          <a:p>
            <a:r>
              <a:rPr kumimoji="1" lang="zh-TW" altLang="en-US" dirty="0" smtClean="0"/>
              <a:t>「面對</a:t>
            </a:r>
            <a:r>
              <a:rPr kumimoji="1" lang="en-US" altLang="zh-TW" dirty="0" smtClean="0"/>
              <a:t> VS </a:t>
            </a:r>
            <a:r>
              <a:rPr kumimoji="1" lang="zh-TW" altLang="en-US" dirty="0" smtClean="0"/>
              <a:t>戰」不同</a:t>
            </a:r>
            <a:endParaRPr kumimoji="1" lang="en-US" altLang="zh-TW" dirty="0" smtClean="0"/>
          </a:p>
          <a:p>
            <a:r>
              <a:rPr kumimoji="1" lang="zh-TW" altLang="en-US" dirty="0" smtClean="0"/>
              <a:t>區分「退出戰場</a:t>
            </a:r>
            <a:r>
              <a:rPr kumimoji="1" lang="en-US" altLang="zh-TW" dirty="0" smtClean="0"/>
              <a:t> VS </a:t>
            </a:r>
            <a:r>
              <a:rPr kumimoji="1" lang="zh-TW" altLang="en-US" dirty="0" smtClean="0"/>
              <a:t>冷戰」不同</a:t>
            </a: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570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每個人習慣的依附模式不同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每個人喜歡的特性不同</a:t>
            </a:r>
            <a:endParaRPr kumimoji="1" lang="en-US" altLang="zh-TW" dirty="0" smtClean="0"/>
          </a:p>
          <a:p>
            <a:pPr marL="457200" lvl="1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8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/>
              <a:t>擁抱是最簡單而偉大的肢體接觸～傳遞愛</a:t>
            </a:r>
            <a:endParaRPr kumimoji="1" lang="zh-TW" altLang="en-US" dirty="0"/>
          </a:p>
        </p:txBody>
      </p:sp>
      <p:sp>
        <p:nvSpPr>
          <p:cNvPr id="4" name="子標題 3"/>
          <p:cNvSpPr>
            <a:spLocks noGrp="1"/>
          </p:cNvSpPr>
          <p:nvPr>
            <p:ph type="subTitle" idx="1"/>
          </p:nvPr>
        </p:nvSpPr>
        <p:spPr>
          <a:xfrm>
            <a:off x="4652682" y="5158476"/>
            <a:ext cx="8534400" cy="959935"/>
          </a:xfrm>
        </p:spPr>
        <p:txBody>
          <a:bodyPr/>
          <a:lstStyle/>
          <a:p>
            <a:r>
              <a:rPr kumimoji="1" lang="zh-TW" altLang="en-US" dirty="0" smtClean="0"/>
              <a:t>在心情低落時，擁抱勝過千言萬語</a:t>
            </a: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6311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現代家庭需要兩個人合作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家事分工是有必要的！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月薪嬌妻</a:t>
            </a:r>
            <a:endParaRPr kumimoji="1" lang="en-US" altLang="zh-TW" dirty="0" smtClean="0"/>
          </a:p>
          <a:p>
            <a:pPr lvl="2"/>
            <a:r>
              <a:rPr kumimoji="1" lang="zh-TW" altLang="en-US" dirty="0" smtClean="0"/>
              <a:t>給高薪假夫妻～保持家庭潔淨</a:t>
            </a:r>
            <a:endParaRPr kumimoji="1" lang="en-US" altLang="zh-TW" dirty="0" smtClean="0"/>
          </a:p>
          <a:p>
            <a:pPr lvl="2"/>
            <a:r>
              <a:rPr kumimoji="1" lang="zh-TW" altLang="en-US" dirty="0" smtClean="0"/>
              <a:t>低薪</a:t>
            </a:r>
            <a:r>
              <a:rPr kumimoji="1" lang="en-US" altLang="zh-TW" dirty="0" smtClean="0"/>
              <a:t>/</a:t>
            </a:r>
            <a:r>
              <a:rPr kumimoji="1" lang="zh-TW" altLang="en-US" dirty="0" smtClean="0"/>
              <a:t>雙薪真伴侶～無法保持</a:t>
            </a:r>
            <a:endParaRPr kumimoji="1" lang="en-US" altLang="zh-TW" dirty="0" smtClean="0"/>
          </a:p>
          <a:p>
            <a:r>
              <a:rPr kumimoji="1" lang="zh-TW" altLang="en-US" dirty="0" smtClean="0"/>
              <a:t>家事分工作業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共同請家事管理員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多安裝一部電視機或電腦（在廚房</a:t>
            </a:r>
            <a:r>
              <a:rPr kumimoji="1" lang="en-US" altLang="zh-TW" dirty="0" smtClean="0"/>
              <a:t>…</a:t>
            </a:r>
            <a:r>
              <a:rPr kumimoji="1" lang="zh-TW" altLang="en-US" dirty="0" smtClean="0"/>
              <a:t>）</a:t>
            </a:r>
            <a:endParaRPr kumimoji="1" lang="en-US" altLang="zh-TW" dirty="0" smtClean="0"/>
          </a:p>
          <a:p>
            <a:pPr lvl="1"/>
            <a:r>
              <a:rPr kumimoji="1" lang="en-US" altLang="zh-TW" dirty="0" smtClean="0"/>
              <a:t>….</a:t>
            </a:r>
            <a:endParaRPr kumimoji="1" lang="en-US" altLang="zh-TW" dirty="0" smtClean="0"/>
          </a:p>
          <a:p>
            <a:pPr lvl="2"/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533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031002-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tf03031002-2.potx</Template>
  <TotalTime>45</TotalTime>
  <Words>635</Words>
  <Application>Microsoft Office PowerPoint</Application>
  <PresentationFormat>自訂</PresentationFormat>
  <Paragraphs>96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tf03031002-2</vt:lpstr>
      <vt:lpstr>夫妻與兩性關係經營</vt:lpstr>
      <vt:lpstr>每對伴侶都有獨特的舞步與舞姿，只要他們能彼此共舞，達到共舞的滿足，那麼應該就是好的溝通。</vt:lpstr>
      <vt:lpstr>夫妻與伴侶</vt:lpstr>
      <vt:lpstr>關係發展歷程</vt:lpstr>
      <vt:lpstr>踩到彼此的腳，是必然的歷程！</vt:lpstr>
      <vt:lpstr>溝通的模式來自早期經驗的影響</vt:lpstr>
      <vt:lpstr>每個人習慣的依附模式不同</vt:lpstr>
      <vt:lpstr>擁抱是最簡單而偉大的肢體接觸～傳遞愛</vt:lpstr>
      <vt:lpstr>現代家庭需要兩個人合作</vt:lpstr>
      <vt:lpstr>相處需要有同理心</vt:lpstr>
      <vt:lpstr>關心、允許、抗衡與控制</vt:lpstr>
      <vt:lpstr>先看到地板…</vt:lpstr>
      <vt:lpstr>酸/損的笑話…最好節制點</vt:lpstr>
      <vt:lpstr>三角關係</vt:lpstr>
      <vt:lpstr>孩子所形成的三角關係</vt:lpstr>
      <vt:lpstr>性關係</vt:lpstr>
      <vt:lpstr>一成不變與僵化、視為理所當然</vt:lpstr>
      <vt:lpstr>每個人都需要正向回饋</vt:lpstr>
      <vt:lpstr>包容差異、欣賞差異</vt:lpstr>
      <vt:lpstr>被愛、自愛與愛人～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/>
  <cp:lastModifiedBy>盧諺璋</cp:lastModifiedBy>
  <cp:revision>4</cp:revision>
  <dcterms:created xsi:type="dcterms:W3CDTF">2016-09-01T19:59:14Z</dcterms:created>
  <dcterms:modified xsi:type="dcterms:W3CDTF">2017-04-12T00:45:47Z</dcterms:modified>
</cp:coreProperties>
</file>