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8" r:id="rId3"/>
    <p:sldId id="276" r:id="rId4"/>
    <p:sldId id="277" r:id="rId5"/>
    <p:sldId id="278" r:id="rId6"/>
    <p:sldId id="259" r:id="rId7"/>
    <p:sldId id="260" r:id="rId8"/>
    <p:sldId id="261" r:id="rId9"/>
    <p:sldId id="262" r:id="rId10"/>
    <p:sldId id="263" r:id="rId11"/>
    <p:sldId id="264" r:id="rId12"/>
    <p:sldId id="265" r:id="rId13"/>
    <p:sldId id="280" r:id="rId14"/>
    <p:sldId id="281" r:id="rId15"/>
    <p:sldId id="283" r:id="rId16"/>
  </p:sldIdLst>
  <p:sldSz cx="10693400" cy="7561263"/>
  <p:notesSz cx="6807200" cy="9939338"/>
  <p:defaultText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880" y="-68"/>
      </p:cViewPr>
      <p:guideLst>
        <p:guide orient="horz" pos="2382"/>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323F48EE-8C55-4311-A4EB-7DFEFC02B1DA}" type="datetimeFigureOut">
              <a:rPr lang="zh-TW" altLang="en-US" smtClean="0"/>
              <a:t>2017/3/20</a:t>
            </a:fld>
            <a:endParaRPr lang="zh-TW" altLang="en-US"/>
          </a:p>
        </p:txBody>
      </p:sp>
      <p:sp>
        <p:nvSpPr>
          <p:cNvPr id="4" name="投影片圖像版面配置區 3"/>
          <p:cNvSpPr>
            <a:spLocks noGrp="1" noRot="1" noChangeAspect="1"/>
          </p:cNvSpPr>
          <p:nvPr>
            <p:ph type="sldImg" idx="2"/>
          </p:nvPr>
        </p:nvSpPr>
        <p:spPr>
          <a:xfrm>
            <a:off x="769938" y="746125"/>
            <a:ext cx="5267325"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95D9014-7A6D-4AF1-B7A7-AEE561A60700}" type="slidenum">
              <a:rPr lang="zh-TW" altLang="en-US" smtClean="0"/>
              <a:t>‹#›</a:t>
            </a:fld>
            <a:endParaRPr lang="zh-TW" altLang="en-US"/>
          </a:p>
        </p:txBody>
      </p:sp>
    </p:spTree>
    <p:extLst>
      <p:ext uri="{BB962C8B-B14F-4D97-AF65-F5344CB8AC3E}">
        <p14:creationId xmlns:p14="http://schemas.microsoft.com/office/powerpoint/2010/main" val="257981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0" name="圖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747300" cy="7561263"/>
          </a:xfrm>
          <a:prstGeom prst="rect">
            <a:avLst/>
          </a:prstGeom>
        </p:spPr>
      </p:pic>
      <p:sp>
        <p:nvSpPr>
          <p:cNvPr id="2" name="標題 1"/>
          <p:cNvSpPr>
            <a:spLocks noGrp="1"/>
          </p:cNvSpPr>
          <p:nvPr>
            <p:ph type="ctrTitle"/>
          </p:nvPr>
        </p:nvSpPr>
        <p:spPr>
          <a:xfrm>
            <a:off x="830718" y="612279"/>
            <a:ext cx="9089390" cy="162077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632723" y="2548102"/>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pic>
        <p:nvPicPr>
          <p:cNvPr id="9" name="圖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4132" y="214477"/>
            <a:ext cx="1928517" cy="458585"/>
          </a:xfrm>
          <a:prstGeom prst="rect">
            <a:avLst/>
          </a:prstGeom>
        </p:spPr>
      </p:pic>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32344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70185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752715" y="302802"/>
            <a:ext cx="2406015" cy="6451578"/>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534670" y="302802"/>
            <a:ext cx="7039822" cy="645157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2898333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pic>
        <p:nvPicPr>
          <p:cNvPr id="7" name="圖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99" y="1111"/>
            <a:ext cx="10669571" cy="7560152"/>
          </a:xfrm>
          <a:prstGeom prst="rect">
            <a:avLst/>
          </a:prstGeom>
        </p:spPr>
      </p:pic>
      <p:sp>
        <p:nvSpPr>
          <p:cNvPr id="2" name="標題 1"/>
          <p:cNvSpPr>
            <a:spLocks noGrp="1"/>
          </p:cNvSpPr>
          <p:nvPr>
            <p:ph type="title"/>
          </p:nvPr>
        </p:nvSpPr>
        <p:spPr>
          <a:xfrm>
            <a:off x="450156" y="2844527"/>
            <a:ext cx="9624060" cy="1260211"/>
          </a:xfrm>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pic>
        <p:nvPicPr>
          <p:cNvPr id="8" name="圖片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27020" y="6538386"/>
            <a:ext cx="2049844" cy="631882"/>
          </a:xfrm>
          <a:prstGeom prst="rect">
            <a:avLst/>
          </a:prstGeom>
        </p:spPr>
      </p:pic>
    </p:spTree>
    <p:extLst>
      <p:ext uri="{BB962C8B-B14F-4D97-AF65-F5344CB8AC3E}">
        <p14:creationId xmlns:p14="http://schemas.microsoft.com/office/powerpoint/2010/main" val="427422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992880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44705" y="4858812"/>
            <a:ext cx="9089390" cy="1501751"/>
          </a:xfrm>
        </p:spPr>
        <p:txBody>
          <a:bodyPr anchor="t"/>
          <a:lstStyle>
            <a:lvl1pPr algn="l">
              <a:defRPr sz="46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708133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534670"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5435812" y="1764295"/>
            <a:ext cx="4722918" cy="4990084"/>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2358039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4" name="內容版面配置區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zh-TW" altLang="en-US" smtClean="0"/>
              <a:t>按一下以編輯母片文字樣式</a:t>
            </a:r>
          </a:p>
        </p:txBody>
      </p:sp>
      <p:sp>
        <p:nvSpPr>
          <p:cNvPr id="6" name="內容版面配置區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5716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11659807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91511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534671" y="301050"/>
            <a:ext cx="3518055" cy="1281214"/>
          </a:xfrm>
        </p:spPr>
        <p:txBody>
          <a:bodyPr anchor="b"/>
          <a:lstStyle>
            <a:lvl1pPr algn="l">
              <a:defRPr sz="23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313991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095981" y="5292884"/>
            <a:ext cx="6416040" cy="624855"/>
          </a:xfrm>
        </p:spPr>
        <p:txBody>
          <a:bodyPr anchor="b"/>
          <a:lstStyle>
            <a:lvl1pPr algn="l">
              <a:defRPr sz="23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zh-TW" altLang="en-US"/>
          </a:p>
        </p:txBody>
      </p:sp>
      <p:sp>
        <p:nvSpPr>
          <p:cNvPr id="4" name="文字版面配置區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924D69C9-26FB-409F-BAB6-E218E84513F0}" type="datetimeFigureOut">
              <a:rPr lang="zh-TW" altLang="en-US" smtClean="0"/>
              <a:t>2017/3/20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B3AAAEA7-8BCE-4301-A51E-CEE06A27A943}" type="slidenum">
              <a:rPr lang="zh-TW" altLang="en-US" smtClean="0"/>
              <a:t>‹#›</a:t>
            </a:fld>
            <a:endParaRPr lang="zh-TW" altLang="en-US"/>
          </a:p>
        </p:txBody>
      </p:sp>
    </p:spTree>
    <p:extLst>
      <p:ext uri="{BB962C8B-B14F-4D97-AF65-F5344CB8AC3E}">
        <p14:creationId xmlns:p14="http://schemas.microsoft.com/office/powerpoint/2010/main" val="67137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圖片 8"/>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8854" y="-1"/>
            <a:ext cx="10664546" cy="7581777"/>
          </a:xfrm>
          <a:prstGeom prst="rect">
            <a:avLst/>
          </a:prstGeom>
        </p:spPr>
      </p:pic>
      <p:sp>
        <p:nvSpPr>
          <p:cNvPr id="2" name="標題版面配置區 1"/>
          <p:cNvSpPr>
            <a:spLocks noGrp="1"/>
          </p:cNvSpPr>
          <p:nvPr>
            <p:ph type="title"/>
          </p:nvPr>
        </p:nvSpPr>
        <p:spPr>
          <a:xfrm>
            <a:off x="534670" y="302801"/>
            <a:ext cx="9624060" cy="1260211"/>
          </a:xfrm>
          <a:prstGeom prst="rect">
            <a:avLst/>
          </a:prstGeom>
        </p:spPr>
        <p:txBody>
          <a:bodyPr vert="horz" lIns="104306" tIns="52153" rIns="104306" bIns="52153"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534670" y="1764295"/>
            <a:ext cx="9624060" cy="4990084"/>
          </a:xfrm>
          <a:prstGeom prst="rect">
            <a:avLst/>
          </a:prstGeom>
        </p:spPr>
        <p:txBody>
          <a:bodyPr vert="horz" lIns="104306" tIns="52153" rIns="104306" bIns="52153"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534670" y="7008171"/>
            <a:ext cx="2495127" cy="402567"/>
          </a:xfrm>
          <a:prstGeom prst="rect">
            <a:avLst/>
          </a:prstGeom>
        </p:spPr>
        <p:txBody>
          <a:bodyPr vert="horz" lIns="104306" tIns="52153" rIns="104306" bIns="52153" rtlCol="0" anchor="ctr"/>
          <a:lstStyle>
            <a:lvl1pPr algn="l">
              <a:defRPr sz="1400">
                <a:solidFill>
                  <a:schemeClr val="tx1">
                    <a:tint val="75000"/>
                  </a:schemeClr>
                </a:solidFill>
              </a:defRPr>
            </a:lvl1pPr>
          </a:lstStyle>
          <a:p>
            <a:fld id="{924D69C9-26FB-409F-BAB6-E218E84513F0}" type="datetimeFigureOut">
              <a:rPr lang="zh-TW" altLang="en-US" smtClean="0"/>
              <a:t>2017/3/20</a:t>
            </a:fld>
            <a:endParaRPr lang="zh-TW" altLang="en-US"/>
          </a:p>
        </p:txBody>
      </p:sp>
      <p:sp>
        <p:nvSpPr>
          <p:cNvPr id="5" name="頁尾版面配置區 4"/>
          <p:cNvSpPr>
            <a:spLocks noGrp="1"/>
          </p:cNvSpPr>
          <p:nvPr>
            <p:ph type="ftr" sz="quarter" idx="3"/>
          </p:nvPr>
        </p:nvSpPr>
        <p:spPr>
          <a:xfrm>
            <a:off x="3653579" y="7008171"/>
            <a:ext cx="3386243" cy="402567"/>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7663603" y="7008171"/>
            <a:ext cx="2495127" cy="402567"/>
          </a:xfrm>
          <a:prstGeom prst="rect">
            <a:avLst/>
          </a:prstGeom>
        </p:spPr>
        <p:txBody>
          <a:bodyPr vert="horz" lIns="104306" tIns="52153" rIns="104306" bIns="52153" rtlCol="0" anchor="ctr"/>
          <a:lstStyle>
            <a:lvl1pPr algn="r">
              <a:defRPr sz="1400">
                <a:solidFill>
                  <a:schemeClr val="tx1">
                    <a:tint val="75000"/>
                  </a:schemeClr>
                </a:solidFill>
              </a:defRPr>
            </a:lvl1pPr>
          </a:lstStyle>
          <a:p>
            <a:fld id="{B3AAAEA7-8BCE-4301-A51E-CEE06A27A943}" type="slidenum">
              <a:rPr lang="zh-TW" altLang="en-US" smtClean="0"/>
              <a:t>‹#›</a:t>
            </a:fld>
            <a:endParaRPr lang="zh-TW" altLang="en-US"/>
          </a:p>
        </p:txBody>
      </p:sp>
      <p:pic>
        <p:nvPicPr>
          <p:cNvPr id="10" name="圖片 9"/>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34133" y="180232"/>
            <a:ext cx="609078" cy="432048"/>
          </a:xfrm>
          <a:prstGeom prst="rect">
            <a:avLst/>
          </a:prstGeom>
        </p:spPr>
      </p:pic>
    </p:spTree>
    <p:extLst>
      <p:ext uri="{BB962C8B-B14F-4D97-AF65-F5344CB8AC3E}">
        <p14:creationId xmlns:p14="http://schemas.microsoft.com/office/powerpoint/2010/main" val="2696147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043056" rtl="0" eaLnBrk="1" latinLnBrk="0" hangingPunct="1">
        <a:spcBef>
          <a:spcPct val="0"/>
        </a:spcBef>
        <a:buNone/>
        <a:defRPr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p:bodyStyle>
    <p:otherStyle>
      <a:defPPr>
        <a:defRPr lang="zh-TW"/>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oleObject1.bin"/><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oleObject2.bin"/><Relationship Id="rId4" Type="http://schemas.openxmlformats.org/officeDocument/2006/relationships/image" Target="../media/image7.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830718" y="756295"/>
            <a:ext cx="9089390" cy="1476755"/>
          </a:xfrm>
        </p:spPr>
        <p:txBody>
          <a:bodyPr/>
          <a:lstStyle/>
          <a:p>
            <a:r>
              <a:rPr lang="zh-TW" altLang="en-US" dirty="0" smtClean="0"/>
              <a:t>行政人員座談會</a:t>
            </a:r>
            <a:endParaRPr lang="zh-TW" altLang="en-US" dirty="0"/>
          </a:p>
        </p:txBody>
      </p:sp>
      <p:sp>
        <p:nvSpPr>
          <p:cNvPr id="3" name="副標題 2"/>
          <p:cNvSpPr>
            <a:spLocks noGrp="1"/>
          </p:cNvSpPr>
          <p:nvPr>
            <p:ph type="subTitle" idx="1"/>
          </p:nvPr>
        </p:nvSpPr>
        <p:spPr>
          <a:xfrm>
            <a:off x="2106340" y="5628940"/>
            <a:ext cx="6549276" cy="1320043"/>
          </a:xfrm>
        </p:spPr>
        <p:txBody>
          <a:bodyPr>
            <a:normAutofit lnSpcReduction="10000"/>
          </a:bodyPr>
          <a:lstStyle/>
          <a:p>
            <a:r>
              <a:rPr lang="zh-TW" altLang="en-US" dirty="0" smtClean="0"/>
              <a:t>報告單位</a:t>
            </a:r>
            <a:r>
              <a:rPr lang="en-US" altLang="zh-TW" dirty="0" smtClean="0"/>
              <a:t>:</a:t>
            </a:r>
            <a:r>
              <a:rPr lang="zh-TW" altLang="en-US" dirty="0" smtClean="0"/>
              <a:t>秘書室</a:t>
            </a:r>
            <a:endParaRPr lang="en-US" altLang="zh-TW" dirty="0" smtClean="0"/>
          </a:p>
          <a:p>
            <a:r>
              <a:rPr lang="en-US" altLang="zh-TW" dirty="0" smtClean="0"/>
              <a:t>106</a:t>
            </a:r>
            <a:r>
              <a:rPr lang="zh-TW" altLang="en-US" dirty="0" smtClean="0"/>
              <a:t>年</a:t>
            </a:r>
            <a:r>
              <a:rPr lang="en-US" altLang="zh-TW" dirty="0" smtClean="0"/>
              <a:t>3</a:t>
            </a:r>
            <a:r>
              <a:rPr lang="zh-TW" altLang="en-US" dirty="0" smtClean="0"/>
              <a:t>月</a:t>
            </a:r>
            <a:r>
              <a:rPr lang="en-US" altLang="zh-TW" dirty="0" smtClean="0"/>
              <a:t>21</a:t>
            </a:r>
            <a:r>
              <a:rPr lang="zh-TW" altLang="en-US" dirty="0" smtClean="0"/>
              <a:t>日</a:t>
            </a:r>
            <a:endParaRPr lang="zh-TW" altLang="en-US" dirty="0"/>
          </a:p>
        </p:txBody>
      </p:sp>
    </p:spTree>
    <p:extLst>
      <p:ext uri="{BB962C8B-B14F-4D97-AF65-F5344CB8AC3E}">
        <p14:creationId xmlns:p14="http://schemas.microsoft.com/office/powerpoint/2010/main" val="1678875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0156" y="756295"/>
            <a:ext cx="9505056" cy="6120680"/>
          </a:xfrm>
        </p:spPr>
        <p:txBody>
          <a:bodyPr>
            <a:normAutofit/>
          </a:bodyPr>
          <a:lstStyle/>
          <a:p>
            <a:pPr marL="520700" lvl="1" indent="-160338">
              <a:buNone/>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改進建議</a:t>
            </a:r>
            <a:r>
              <a:rPr lang="en-US" altLang="zh-TW" sz="2800" b="1"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smtClean="0">
                <a:solidFill>
                  <a:srgbClr val="0000FF"/>
                </a:solidFill>
                <a:latin typeface="標楷體" panose="03000509000000000000" pitchFamily="65" charset="-120"/>
                <a:ea typeface="標楷體" panose="03000509000000000000" pitchFamily="65" charset="-120"/>
              </a:rPr>
              <a:t>涉及工程採購要項，如工期、工法、預算等足以影響後續履約之項目，</a:t>
            </a:r>
            <a:r>
              <a:rPr lang="zh-TW" altLang="en-US" sz="2800" b="1" dirty="0" smtClean="0">
                <a:solidFill>
                  <a:srgbClr val="FF0000"/>
                </a:solidFill>
                <a:latin typeface="標楷體" panose="03000509000000000000" pitchFamily="65" charset="-120"/>
                <a:ea typeface="標楷體" panose="03000509000000000000" pitchFamily="65" charset="-120"/>
              </a:rPr>
              <a:t>若有修訂，務必再度加會水電營繕科。</a:t>
            </a:r>
            <a:endParaRPr lang="en-US" altLang="zh-TW" sz="2800" b="1" dirty="0" smtClean="0">
              <a:solidFill>
                <a:srgbClr val="FF0000"/>
              </a:solidFill>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若對採購案件有相關要求，</a:t>
            </a:r>
            <a:r>
              <a:rPr lang="zh-TW" altLang="en-US" sz="2800" b="1" dirty="0" smtClean="0">
                <a:solidFill>
                  <a:srgbClr val="0000FF"/>
                </a:solidFill>
                <a:latin typeface="標楷體" panose="03000509000000000000" pitchFamily="65" charset="-120"/>
                <a:ea typeface="標楷體" panose="03000509000000000000" pitchFamily="65" charset="-120"/>
              </a:rPr>
              <a:t>請</a:t>
            </a:r>
            <a:r>
              <a:rPr lang="zh-TW" altLang="en-US" sz="2800" b="1" dirty="0" smtClean="0">
                <a:solidFill>
                  <a:srgbClr val="FF0000"/>
                </a:solidFill>
                <a:latin typeface="標楷體" panose="03000509000000000000" pitchFamily="65" charset="-120"/>
                <a:ea typeface="標楷體" panose="03000509000000000000" pitchFamily="65" charset="-120"/>
              </a:rPr>
              <a:t>務必參與細部設計</a:t>
            </a:r>
            <a:r>
              <a:rPr lang="zh-TW" altLang="en-US" sz="2800" b="1" dirty="0">
                <a:solidFill>
                  <a:srgbClr val="FF0000"/>
                </a:solidFill>
                <a:latin typeface="標楷體" panose="03000509000000000000" pitchFamily="65" charset="-120"/>
                <a:ea typeface="標楷體" panose="03000509000000000000" pitchFamily="65" charset="-120"/>
              </a:rPr>
              <a:t>審查</a:t>
            </a:r>
            <a:r>
              <a:rPr lang="zh-TW" altLang="en-US" sz="2800" b="1" dirty="0" smtClean="0">
                <a:solidFill>
                  <a:srgbClr val="FF0000"/>
                </a:solidFill>
                <a:latin typeface="標楷體" panose="03000509000000000000" pitchFamily="65" charset="-120"/>
                <a:ea typeface="標楷體" panose="03000509000000000000" pitchFamily="65" charset="-120"/>
              </a:rPr>
              <a:t>。</a:t>
            </a:r>
            <a:endParaRPr lang="en-US" altLang="zh-TW" sz="2800" b="1" dirty="0" smtClean="0">
              <a:solidFill>
                <a:srgbClr val="FF0000"/>
              </a:solidFill>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審查意見，請以書面</a:t>
            </a:r>
            <a:r>
              <a:rPr lang="zh-TW" altLang="en-US" sz="2800" b="1" dirty="0" smtClean="0">
                <a:solidFill>
                  <a:srgbClr val="0000FF"/>
                </a:solidFill>
                <a:latin typeface="標楷體" panose="03000509000000000000" pitchFamily="65" charset="-120"/>
                <a:ea typeface="標楷體" panose="03000509000000000000" pitchFamily="65" charset="-120"/>
              </a:rPr>
              <a:t>表示。</a:t>
            </a:r>
            <a:endParaRPr lang="en-US" altLang="zh-TW" sz="2800" b="1" dirty="0" smtClean="0">
              <a:solidFill>
                <a:srgbClr val="0000FF"/>
              </a:solidFill>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請尊重專業意見</a:t>
            </a:r>
            <a:r>
              <a:rPr lang="zh-TW" altLang="en-US" sz="2800" b="1" dirty="0" smtClean="0">
                <a:solidFill>
                  <a:srgbClr val="0000FF"/>
                </a:solidFill>
                <a:latin typeface="標楷體" panose="03000509000000000000" pitchFamily="65" charset="-120"/>
                <a:ea typeface="標楷體" panose="03000509000000000000" pitchFamily="65" charset="-120"/>
              </a:rPr>
              <a:t>，增加工人並不一定能加快進度，</a:t>
            </a:r>
            <a:r>
              <a:rPr lang="zh-TW" altLang="en-US" sz="2800" b="1" dirty="0" smtClean="0">
                <a:latin typeface="標楷體" panose="03000509000000000000" pitchFamily="65" charset="-120"/>
                <a:ea typeface="標楷體" panose="03000509000000000000" pitchFamily="65" charset="-120"/>
              </a:rPr>
              <a:t>不但有其侷限，且易造成品質問題，現實狀況非行政手段就能改變。</a:t>
            </a:r>
            <a:endParaRPr lang="en-US" altLang="zh-TW" sz="2800" b="1" dirty="0" smtClean="0">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smtClean="0">
                <a:solidFill>
                  <a:srgbClr val="FF0000"/>
                </a:solidFill>
                <a:latin typeface="標楷體" panose="03000509000000000000" pitchFamily="65" charset="-120"/>
                <a:ea typeface="標楷體" panose="03000509000000000000" pitchFamily="65" charset="-120"/>
              </a:rPr>
              <a:t>工程進展不順遂，易造成三輸，廠商</a:t>
            </a:r>
            <a:r>
              <a:rPr lang="zh-TW" altLang="en-US" sz="2800" b="1" dirty="0">
                <a:solidFill>
                  <a:srgbClr val="FF0000"/>
                </a:solidFill>
                <a:latin typeface="標楷體" panose="03000509000000000000" pitchFamily="65" charset="-120"/>
                <a:ea typeface="標楷體" panose="03000509000000000000" pitchFamily="65" charset="-120"/>
              </a:rPr>
              <a:t>固然</a:t>
            </a:r>
            <a:r>
              <a:rPr lang="zh-TW" altLang="en-US" sz="2800" b="1" dirty="0" smtClean="0">
                <a:solidFill>
                  <a:srgbClr val="FF0000"/>
                </a:solidFill>
                <a:latin typeface="標楷體" panose="03000509000000000000" pitchFamily="65" charset="-120"/>
                <a:ea typeface="標楷體" panose="03000509000000000000" pitchFamily="65" charset="-120"/>
              </a:rPr>
              <a:t>受罰，但最後承受品質後果的仍是使用單位。</a:t>
            </a:r>
            <a:endParaRPr lang="en-US" altLang="zh-TW" sz="2800" b="1" dirty="0" smtClean="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264486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latin typeface="標楷體" panose="03000509000000000000" pitchFamily="65" charset="-120"/>
                <a:ea typeface="標楷體" panose="03000509000000000000" pitchFamily="65" charset="-120"/>
              </a:rPr>
              <a:t>採購性質變更</a:t>
            </a:r>
          </a:p>
        </p:txBody>
      </p:sp>
      <p:sp>
        <p:nvSpPr>
          <p:cNvPr id="3" name="內容版面配置區 2"/>
          <p:cNvSpPr>
            <a:spLocks noGrp="1"/>
          </p:cNvSpPr>
          <p:nvPr>
            <p:ph idx="1"/>
          </p:nvPr>
        </p:nvSpPr>
        <p:spPr/>
        <p:txBody>
          <a:bodyPr>
            <a:normAutofit/>
          </a:bodyPr>
          <a:lstStyle/>
          <a:p>
            <a:pPr>
              <a:buFont typeface="Wingdings" panose="05000000000000000000" pitchFamily="2" charset="2"/>
              <a:buChar char="l"/>
            </a:pPr>
            <a:r>
              <a:rPr lang="zh-TW" altLang="en-US" sz="3200" b="1" dirty="0" smtClean="0">
                <a:solidFill>
                  <a:srgbClr val="0000FF"/>
                </a:solidFill>
                <a:latin typeface="標楷體" panose="03000509000000000000" pitchFamily="65" charset="-120"/>
                <a:ea typeface="標楷體" panose="03000509000000000000" pitchFamily="65" charset="-120"/>
              </a:rPr>
              <a:t>再次提醒，採購</a:t>
            </a:r>
            <a:r>
              <a:rPr lang="zh-TW" altLang="en-US" sz="3200" b="1" dirty="0">
                <a:solidFill>
                  <a:srgbClr val="0000FF"/>
                </a:solidFill>
                <a:latin typeface="標楷體" panose="03000509000000000000" pitchFamily="65" charset="-120"/>
                <a:ea typeface="標楷體" panose="03000509000000000000" pitchFamily="65" charset="-120"/>
              </a:rPr>
              <a:t>性質由勞務或</a:t>
            </a:r>
            <a:r>
              <a:rPr lang="zh-TW" altLang="en-US" sz="3200" b="1" dirty="0" smtClean="0">
                <a:solidFill>
                  <a:srgbClr val="0000FF"/>
                </a:solidFill>
                <a:latin typeface="標楷體" panose="03000509000000000000" pitchFamily="65" charset="-120"/>
                <a:ea typeface="標楷體" panose="03000509000000000000" pitchFamily="65" charset="-120"/>
              </a:rPr>
              <a:t>財務採購改</a:t>
            </a:r>
            <a:r>
              <a:rPr lang="zh-TW" altLang="en-US" sz="3200" b="1" dirty="0">
                <a:solidFill>
                  <a:srgbClr val="0000FF"/>
                </a:solidFill>
                <a:latin typeface="標楷體" panose="03000509000000000000" pitchFamily="65" charset="-120"/>
                <a:ea typeface="標楷體" panose="03000509000000000000" pitchFamily="65" charset="-120"/>
              </a:rPr>
              <a:t>為</a:t>
            </a:r>
            <a:r>
              <a:rPr lang="zh-TW" altLang="en-US" sz="3200" b="1" dirty="0" smtClean="0">
                <a:solidFill>
                  <a:srgbClr val="0000FF"/>
                </a:solidFill>
                <a:latin typeface="標楷體" panose="03000509000000000000" pitchFamily="65" charset="-120"/>
                <a:ea typeface="標楷體" panose="03000509000000000000" pitchFamily="65" charset="-120"/>
              </a:rPr>
              <a:t>工程採購時，請加會水電營繕科</a:t>
            </a:r>
            <a:r>
              <a:rPr lang="zh-TW" altLang="en-US" sz="3200" b="1" dirty="0">
                <a:solidFill>
                  <a:srgbClr val="0000FF"/>
                </a:solidFill>
                <a:latin typeface="標楷體" panose="03000509000000000000" pitchFamily="65" charset="-120"/>
                <a:ea typeface="標楷體" panose="03000509000000000000" pitchFamily="65" charset="-120"/>
              </a:rPr>
              <a:t>。</a:t>
            </a:r>
            <a:endParaRPr lang="en-US" altLang="zh-TW" sz="3200" b="1" dirty="0" smtClean="0">
              <a:solidFill>
                <a:srgbClr val="0000FF"/>
              </a:solidFill>
              <a:latin typeface="標楷體" panose="03000509000000000000" pitchFamily="65" charset="-120"/>
              <a:ea typeface="標楷體" panose="03000509000000000000" pitchFamily="65" charset="-120"/>
            </a:endParaRPr>
          </a:p>
          <a:p>
            <a:pPr>
              <a:buFont typeface="Wingdings" panose="05000000000000000000" pitchFamily="2" charset="2"/>
              <a:buChar char="Ø"/>
            </a:pPr>
            <a:r>
              <a:rPr lang="zh-TW" altLang="zh-TW" sz="3200" b="1" dirty="0" smtClean="0">
                <a:latin typeface="標楷體" panose="03000509000000000000" pitchFamily="65" charset="-120"/>
                <a:ea typeface="標楷體" panose="03000509000000000000" pitchFamily="65" charset="-120"/>
              </a:rPr>
              <a:t>低</a:t>
            </a:r>
            <a:r>
              <a:rPr lang="zh-TW" altLang="zh-TW" sz="3200" b="1" dirty="0">
                <a:latin typeface="標楷體" panose="03000509000000000000" pitchFamily="65" charset="-120"/>
                <a:ea typeface="標楷體" panose="03000509000000000000" pitchFamily="65" charset="-120"/>
              </a:rPr>
              <a:t>放處理廠貯庫零星維修</a:t>
            </a:r>
            <a:r>
              <a:rPr lang="zh-TW" altLang="en-US" sz="3200" b="1" dirty="0">
                <a:latin typeface="標楷體" panose="03000509000000000000" pitchFamily="65" charset="-120"/>
                <a:ea typeface="標楷體" panose="03000509000000000000" pitchFamily="65" charset="-120"/>
              </a:rPr>
              <a:t>工程採購案件</a:t>
            </a:r>
            <a:r>
              <a:rPr lang="en-US" altLang="zh-TW" sz="3200" b="1" dirty="0">
                <a:latin typeface="標楷體" panose="03000509000000000000" pitchFamily="65" charset="-120"/>
                <a:ea typeface="標楷體" panose="03000509000000000000" pitchFamily="65" charset="-120"/>
              </a:rPr>
              <a:t>(</a:t>
            </a:r>
            <a:r>
              <a:rPr lang="en-US" altLang="zh-TW" sz="3200" dirty="0" err="1">
                <a:latin typeface="標楷體" panose="03000509000000000000" pitchFamily="65" charset="-120"/>
                <a:ea typeface="標楷體" panose="03000509000000000000" pitchFamily="65" charset="-120"/>
              </a:rPr>
              <a:t>NE1050537</a:t>
            </a:r>
            <a:r>
              <a:rPr lang="en-US" altLang="zh-TW" sz="3200" b="1" dirty="0">
                <a:latin typeface="標楷體" panose="03000509000000000000" pitchFamily="65" charset="-120"/>
                <a:ea typeface="標楷體" panose="03000509000000000000" pitchFamily="65" charset="-120"/>
              </a:rPr>
              <a:t>)</a:t>
            </a:r>
          </a:p>
          <a:p>
            <a:pPr marL="1708150" lvl="1" indent="-1347788">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案由</a:t>
            </a:r>
            <a:r>
              <a:rPr lang="en-US" altLang="zh-TW" sz="2800" b="1"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該購</a:t>
            </a:r>
            <a:r>
              <a:rPr lang="zh-TW" altLang="en-US" sz="2800" dirty="0">
                <a:latin typeface="標楷體" panose="03000509000000000000" pitchFamily="65" charset="-120"/>
                <a:ea typeface="標楷體" panose="03000509000000000000" pitchFamily="65" charset="-120"/>
              </a:rPr>
              <a:t>案經水電營繕</a:t>
            </a:r>
            <a:r>
              <a:rPr lang="zh-TW" altLang="en-US" sz="2800" dirty="0" smtClean="0">
                <a:latin typeface="標楷體" panose="03000509000000000000" pitchFamily="65" charset="-120"/>
                <a:ea typeface="標楷體" panose="03000509000000000000" pitchFamily="65" charset="-120"/>
              </a:rPr>
              <a:t>科會</a:t>
            </a:r>
            <a:r>
              <a:rPr lang="zh-TW" altLang="en-US" sz="2800" dirty="0">
                <a:latin typeface="標楷體" panose="03000509000000000000" pitchFamily="65" charset="-120"/>
                <a:ea typeface="標楷體" panose="03000509000000000000" pitchFamily="65" charset="-120"/>
              </a:rPr>
              <a:t>辦</a:t>
            </a:r>
            <a:r>
              <a:rPr lang="zh-TW" altLang="en-US" sz="2800" dirty="0" smtClean="0">
                <a:latin typeface="標楷體" panose="03000509000000000000" pitchFamily="65" charset="-120"/>
                <a:ea typeface="標楷體" panose="03000509000000000000" pitchFamily="65" charset="-120"/>
              </a:rPr>
              <a:t>完畢後</a:t>
            </a:r>
            <a:r>
              <a:rPr lang="zh-TW" altLang="en-US" sz="2800" dirty="0">
                <a:latin typeface="標楷體" panose="03000509000000000000" pitchFamily="65" charset="-120"/>
                <a:ea typeface="標楷體" panose="03000509000000000000" pitchFamily="65" charset="-120"/>
              </a:rPr>
              <a:t>，採購性質由</a:t>
            </a:r>
            <a:r>
              <a:rPr lang="zh-TW" altLang="en-US" sz="2800" dirty="0" smtClean="0">
                <a:latin typeface="標楷體" panose="03000509000000000000" pitchFamily="65" charset="-120"/>
                <a:ea typeface="標楷體" panose="03000509000000000000" pitchFamily="65" charset="-120"/>
              </a:rPr>
              <a:t>勞務更改</a:t>
            </a:r>
            <a:r>
              <a:rPr lang="zh-TW" altLang="en-US" sz="2800" dirty="0">
                <a:latin typeface="標楷體" panose="03000509000000000000" pitchFamily="65" charset="-120"/>
                <a:ea typeface="標楷體" panose="03000509000000000000" pitchFamily="65" charset="-120"/>
              </a:rPr>
              <a:t>為工程，</a:t>
            </a:r>
            <a:r>
              <a:rPr lang="zh-TW" altLang="en-US" sz="2800" dirty="0" smtClean="0">
                <a:latin typeface="標楷體" panose="03000509000000000000" pitchFamily="65" charset="-120"/>
                <a:ea typeface="標楷體" panose="03000509000000000000" pitchFamily="65" charset="-120"/>
              </a:rPr>
              <a:t>並未通知</a:t>
            </a:r>
            <a:r>
              <a:rPr lang="zh-TW" altLang="en-US" sz="2800" dirty="0">
                <a:latin typeface="標楷體" panose="03000509000000000000" pitchFamily="65" charset="-120"/>
                <a:ea typeface="標楷體" panose="03000509000000000000" pitchFamily="65" charset="-120"/>
              </a:rPr>
              <a:t>本科，導致結案時所需相關文件及流程大不相同。</a:t>
            </a:r>
            <a:endParaRPr lang="en-US" altLang="zh-TW" sz="2800" dirty="0">
              <a:latin typeface="標楷體" panose="03000509000000000000" pitchFamily="65" charset="-120"/>
              <a:ea typeface="標楷體" panose="03000509000000000000" pitchFamily="65" charset="-120"/>
            </a:endParaRPr>
          </a:p>
          <a:p>
            <a:pPr marL="520700" lvl="1" indent="-160338">
              <a:buNone/>
            </a:pPr>
            <a:r>
              <a:rPr lang="en-US" altLang="zh-TW" sz="2800" b="1" dirty="0">
                <a:latin typeface="標楷體" panose="03000509000000000000" pitchFamily="65" charset="-120"/>
                <a:ea typeface="標楷體" panose="03000509000000000000" pitchFamily="65" charset="-120"/>
              </a:rPr>
              <a:t>【</a:t>
            </a:r>
            <a:r>
              <a:rPr lang="zh-TW" altLang="en-US" sz="2800" b="1" dirty="0">
                <a:latin typeface="標楷體" panose="03000509000000000000" pitchFamily="65" charset="-120"/>
                <a:ea typeface="標楷體" panose="03000509000000000000" pitchFamily="65" charset="-120"/>
              </a:rPr>
              <a:t>處理概要</a:t>
            </a:r>
            <a:r>
              <a:rPr lang="en-US" altLang="zh-TW" sz="2800" b="1"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marL="1043056" lvl="2" indent="0">
              <a:buNone/>
            </a:pPr>
            <a:r>
              <a:rPr lang="zh-TW" altLang="en-US" sz="2800" dirty="0">
                <a:latin typeface="標楷體" panose="03000509000000000000" pitchFamily="65" charset="-120"/>
                <a:ea typeface="標楷體" panose="03000509000000000000" pitchFamily="65" charset="-120"/>
              </a:rPr>
              <a:t>本科協助補正向關流程及文件填寫，並提醒使用單位後續程序注意事項。</a:t>
            </a:r>
            <a:endParaRPr lang="en-US" altLang="zh-TW" sz="2800" dirty="0">
              <a:latin typeface="標楷體" panose="03000509000000000000" pitchFamily="65" charset="-120"/>
              <a:ea typeface="標楷體" panose="03000509000000000000" pitchFamily="65" charset="-120"/>
            </a:endParaRPr>
          </a:p>
          <a:p>
            <a:pPr marL="0" indent="0">
              <a:buNone/>
            </a:pPr>
            <a:endParaRPr lang="zh-TW" altLang="en-US" dirty="0"/>
          </a:p>
        </p:txBody>
      </p:sp>
    </p:spTree>
    <p:extLst>
      <p:ext uri="{BB962C8B-B14F-4D97-AF65-F5344CB8AC3E}">
        <p14:creationId xmlns:p14="http://schemas.microsoft.com/office/powerpoint/2010/main" val="5983221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4670" y="1332359"/>
            <a:ext cx="9624060" cy="5422020"/>
          </a:xfrm>
        </p:spPr>
        <p:txBody>
          <a:bodyPr>
            <a:normAutofit/>
          </a:bodyPr>
          <a:lstStyle/>
          <a:p>
            <a:pPr marL="1042988" lvl="2" indent="-682625">
              <a:buNone/>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建議事項</a:t>
            </a:r>
            <a:r>
              <a:rPr lang="en-US" altLang="zh-TW" sz="2800" b="1" dirty="0">
                <a:latin typeface="標楷體" panose="03000509000000000000" pitchFamily="65" charset="-120"/>
                <a:ea typeface="標楷體" panose="03000509000000000000" pitchFamily="65" charset="-120"/>
              </a:rPr>
              <a:t>】</a:t>
            </a:r>
          </a:p>
          <a:p>
            <a:pPr lvl="2"/>
            <a:r>
              <a:rPr lang="zh-TW" altLang="zh-TW" sz="2800" dirty="0">
                <a:latin typeface="標楷體" panose="03000509000000000000" pitchFamily="65" charset="-120"/>
                <a:ea typeface="標楷體" panose="03000509000000000000" pitchFamily="65" charset="-120"/>
              </a:rPr>
              <a:t>有關</a:t>
            </a:r>
            <a:r>
              <a:rPr lang="zh-TW" altLang="en-US" sz="2800" dirty="0">
                <a:latin typeface="標楷體" panose="03000509000000000000" pitchFamily="65" charset="-120"/>
                <a:ea typeface="標楷體" panose="03000509000000000000" pitchFamily="65" charset="-120"/>
              </a:rPr>
              <a:t>採購案</a:t>
            </a:r>
            <a:r>
              <a:rPr lang="zh-TW" altLang="zh-TW" sz="2800" dirty="0">
                <a:latin typeface="標楷體" panose="03000509000000000000" pitchFamily="65" charset="-120"/>
                <a:ea typeface="標楷體" panose="03000509000000000000" pitchFamily="65" charset="-120"/>
              </a:rPr>
              <a:t>係屬工程</a:t>
            </a:r>
            <a:r>
              <a:rPr lang="zh-TW" altLang="en-US" sz="2800" dirty="0">
                <a:latin typeface="標楷體" panose="03000509000000000000" pitchFamily="65" charset="-120"/>
                <a:ea typeface="標楷體" panose="03000509000000000000" pitchFamily="65" charset="-120"/>
              </a:rPr>
              <a:t>、財務</a:t>
            </a:r>
            <a:r>
              <a:rPr lang="zh-TW" altLang="zh-TW" sz="2800" dirty="0">
                <a:latin typeface="標楷體" panose="03000509000000000000" pitchFamily="65" charset="-120"/>
                <a:ea typeface="標楷體" panose="03000509000000000000" pitchFamily="65" charset="-120"/>
              </a:rPr>
              <a:t>或勞務</a:t>
            </a:r>
            <a:r>
              <a:rPr lang="zh-TW" altLang="en-US" sz="2800" dirty="0">
                <a:latin typeface="標楷體" panose="03000509000000000000" pitchFamily="65" charset="-120"/>
                <a:ea typeface="標楷體" panose="03000509000000000000" pitchFamily="65" charset="-120"/>
              </a:rPr>
              <a:t>採購，</a:t>
            </a:r>
            <a:r>
              <a:rPr lang="zh-TW" altLang="zh-TW" sz="2800" dirty="0">
                <a:latin typeface="標楷體" panose="03000509000000000000" pitchFamily="65" charset="-120"/>
                <a:ea typeface="標楷體" panose="03000509000000000000" pitchFamily="65" charset="-120"/>
              </a:rPr>
              <a:t>本科原則上尊重使用</a:t>
            </a:r>
            <a:r>
              <a:rPr lang="zh-TW" altLang="zh-TW" sz="2800" dirty="0" smtClean="0">
                <a:latin typeface="標楷體" panose="03000509000000000000" pitchFamily="65" charset="-120"/>
                <a:ea typeface="標楷體" panose="03000509000000000000" pitchFamily="65" charset="-120"/>
              </a:rPr>
              <a:t>單位</a:t>
            </a:r>
            <a:r>
              <a:rPr lang="zh-TW" altLang="en-US" sz="2800" dirty="0" smtClean="0">
                <a:latin typeface="標楷體" panose="03000509000000000000" pitchFamily="65" charset="-120"/>
                <a:ea typeface="標楷體" panose="03000509000000000000" pitchFamily="65" charset="-120"/>
              </a:rPr>
              <a:t>及管理科</a:t>
            </a:r>
            <a:r>
              <a:rPr lang="zh-TW" altLang="zh-TW" sz="2800" dirty="0" smtClean="0">
                <a:latin typeface="標楷體" panose="03000509000000000000" pitchFamily="65" charset="-120"/>
                <a:ea typeface="標楷體" panose="03000509000000000000" pitchFamily="65" charset="-120"/>
              </a:rPr>
              <a:t>基於</a:t>
            </a:r>
            <a:r>
              <a:rPr lang="zh-TW" altLang="zh-TW" sz="2800" dirty="0">
                <a:latin typeface="標楷體" panose="03000509000000000000" pitchFamily="65" charset="-120"/>
                <a:ea typeface="標楷體" panose="03000509000000000000" pitchFamily="65" charset="-120"/>
              </a:rPr>
              <a:t>實際情形之認定</a:t>
            </a:r>
            <a:r>
              <a:rPr lang="zh-TW" altLang="en-US" sz="2800"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請各使用單位及會辦單位於更改採購性質為</a:t>
            </a:r>
            <a:r>
              <a:rPr lang="zh-TW" altLang="en-US" sz="2800" dirty="0" smtClean="0">
                <a:latin typeface="標楷體" panose="03000509000000000000" pitchFamily="65" charset="-120"/>
                <a:ea typeface="標楷體" panose="03000509000000000000" pitchFamily="65" charset="-120"/>
              </a:rPr>
              <a:t>工程採購時</a:t>
            </a:r>
            <a:r>
              <a:rPr lang="zh-TW" altLang="en-US" sz="2800" dirty="0">
                <a:latin typeface="標楷體" panose="03000509000000000000" pitchFamily="65" charset="-120"/>
                <a:ea typeface="標楷體" panose="03000509000000000000" pitchFamily="65" charset="-120"/>
              </a:rPr>
              <a:t>，</a:t>
            </a:r>
            <a:r>
              <a:rPr lang="zh-TW" altLang="en-US" sz="2800" b="1" dirty="0" smtClean="0">
                <a:solidFill>
                  <a:srgbClr val="0000FF"/>
                </a:solidFill>
                <a:latin typeface="標楷體" panose="03000509000000000000" pitchFamily="65" charset="-120"/>
                <a:ea typeface="標楷體" panose="03000509000000000000" pitchFamily="65" charset="-120"/>
              </a:rPr>
              <a:t>務必加會水電營繕科</a:t>
            </a:r>
            <a:r>
              <a:rPr lang="zh-TW" altLang="en-US" sz="2800" dirty="0" smtClean="0">
                <a:latin typeface="標楷體" panose="03000509000000000000" pitchFamily="65" charset="-120"/>
                <a:ea typeface="標楷體" panose="03000509000000000000" pitchFamily="65" charset="-120"/>
              </a:rPr>
              <a:t>，以免造成難以結案之情形。</a:t>
            </a:r>
            <a:endParaRPr lang="en-US" altLang="zh-TW" sz="2800" dirty="0" smtClean="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由於一般財物及勞務採購</a:t>
            </a:r>
            <a:r>
              <a:rPr lang="zh-TW" altLang="en-US" sz="2800" dirty="0" smtClean="0">
                <a:latin typeface="標楷體" panose="03000509000000000000" pitchFamily="65" charset="-120"/>
                <a:ea typeface="標楷體" panose="03000509000000000000" pitchFamily="65" charset="-120"/>
              </a:rPr>
              <a:t>案件並未強制要求編列假設工程及保險費，若有職安問題發生，恐涉及法律責任。</a:t>
            </a:r>
            <a:endParaRPr lang="en-US" altLang="zh-TW" sz="2800" dirty="0">
              <a:latin typeface="標楷體" panose="03000509000000000000" pitchFamily="65" charset="-120"/>
              <a:ea typeface="標楷體" panose="03000509000000000000" pitchFamily="65" charset="-120"/>
            </a:endParaRPr>
          </a:p>
          <a:p>
            <a:pPr marL="0" indent="0">
              <a:buNone/>
            </a:pPr>
            <a:endParaRPr lang="zh-TW" altLang="en-US" dirty="0"/>
          </a:p>
        </p:txBody>
      </p:sp>
    </p:spTree>
    <p:extLst>
      <p:ext uri="{BB962C8B-B14F-4D97-AF65-F5344CB8AC3E}">
        <p14:creationId xmlns:p14="http://schemas.microsoft.com/office/powerpoint/2010/main" val="14904423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smtClean="0">
                <a:latin typeface="標楷體" panose="03000509000000000000" pitchFamily="65" charset="-120"/>
                <a:ea typeface="標楷體" panose="03000509000000000000" pitchFamily="65" charset="-120"/>
              </a:rPr>
              <a:t>案例四</a:t>
            </a:r>
            <a:r>
              <a:rPr lang="en-US" altLang="zh-TW" b="1" dirty="0" smtClean="0">
                <a:latin typeface="標楷體" panose="03000509000000000000" pitchFamily="65" charset="-120"/>
                <a:ea typeface="標楷體" panose="03000509000000000000" pitchFamily="65" charset="-120"/>
              </a:rPr>
              <a:t>-</a:t>
            </a:r>
            <a:r>
              <a:rPr lang="zh-TW" altLang="zh-TW" sz="4800" b="1" dirty="0">
                <a:latin typeface="標楷體" panose="03000509000000000000" pitchFamily="65" charset="-120"/>
                <a:ea typeface="標楷體" panose="03000509000000000000" pitchFamily="65" charset="-120"/>
              </a:rPr>
              <a:t>廠商工作證使用管制措施</a:t>
            </a:r>
            <a:endParaRPr lang="zh-TW" altLang="en-US" b="1" dirty="0"/>
          </a:p>
        </p:txBody>
      </p:sp>
      <p:sp>
        <p:nvSpPr>
          <p:cNvPr id="3" name="內容版面配置區 2"/>
          <p:cNvSpPr txBox="1">
            <a:spLocks/>
          </p:cNvSpPr>
          <p:nvPr/>
        </p:nvSpPr>
        <p:spPr>
          <a:xfrm>
            <a:off x="1098228" y="1908423"/>
            <a:ext cx="8229600" cy="4536504"/>
          </a:xfrm>
          <a:prstGeom prst="rect">
            <a:avLst/>
          </a:prstGeom>
        </p:spPr>
        <p:txBody>
          <a:bodyPr>
            <a:normAutofit lnSpcReduction="10000"/>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200"/>
              </a:spcBef>
              <a:spcAft>
                <a:spcPts val="600"/>
              </a:spcAft>
            </a:pPr>
            <a:r>
              <a:rPr lang="zh-TW" altLang="en-US" sz="3600" dirty="0">
                <a:latin typeface="標楷體" panose="03000509000000000000" pitchFamily="65" charset="-120"/>
                <a:ea typeface="標楷體" panose="03000509000000000000" pitchFamily="65" charset="-120"/>
              </a:rPr>
              <a:t>依據</a:t>
            </a:r>
            <a:r>
              <a:rPr lang="zh-TW"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本所廠商工作換發作業規定</a:t>
            </a:r>
            <a:r>
              <a:rPr lang="zh-TW"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第四條之</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一</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規定</a:t>
            </a:r>
            <a:r>
              <a:rPr lang="zh-TW"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核發之廠商工作證目前係交會客室統一保管</a:t>
            </a:r>
            <a:r>
              <a:rPr lang="zh-TW" altLang="zh-TW" sz="3600" dirty="0" smtClean="0">
                <a:latin typeface="標楷體" panose="03000509000000000000" pitchFamily="65" charset="-120"/>
                <a:ea typeface="標楷體" panose="03000509000000000000" pitchFamily="65" charset="-120"/>
              </a:rPr>
              <a:t>。</a:t>
            </a:r>
            <a:endParaRPr lang="zh-TW" altLang="zh-TW" sz="3600" dirty="0">
              <a:latin typeface="標楷體" panose="03000509000000000000" pitchFamily="65" charset="-120"/>
              <a:ea typeface="標楷體" panose="03000509000000000000" pitchFamily="65" charset="-120"/>
            </a:endParaRPr>
          </a:p>
          <a:p>
            <a:pPr marL="391146" lvl="1" indent="-391146">
              <a:spcBef>
                <a:spcPts val="1200"/>
              </a:spcBef>
              <a:spcAft>
                <a:spcPts val="600"/>
              </a:spcAft>
              <a:buFont typeface="Arial" panose="020B0604020202020204" pitchFamily="34" charset="0"/>
              <a:buChar char="•"/>
            </a:pPr>
            <a:r>
              <a:rPr lang="zh-TW" altLang="zh-TW" sz="3600" dirty="0">
                <a:latin typeface="標楷體" panose="03000509000000000000" pitchFamily="65" charset="-120"/>
                <a:ea typeface="標楷體" panose="03000509000000000000" pitchFamily="65" charset="-120"/>
              </a:rPr>
              <a:t>廠商工作證經本所核發後交會客室保管，進出本所請至會客室依廠商入所流程拿證後至大門刷卡入所，離所時大門刷卡後至會客室將廠商工作證交還會客室保管。</a:t>
            </a:r>
          </a:p>
          <a:p>
            <a:pPr>
              <a:spcBef>
                <a:spcPts val="1200"/>
              </a:spcBef>
              <a:spcAft>
                <a:spcPts val="600"/>
              </a:spcAft>
            </a:pPr>
            <a:endParaRPr lang="zh-TW" altLang="zh-TW" sz="4000" dirty="0">
              <a:latin typeface="標楷體" panose="03000509000000000000" pitchFamily="65" charset="-120"/>
              <a:ea typeface="標楷體" panose="03000509000000000000" pitchFamily="65" charset="-120"/>
            </a:endParaRPr>
          </a:p>
          <a:p>
            <a:pPr>
              <a:spcBef>
                <a:spcPts val="1200"/>
              </a:spcBef>
              <a:spcAft>
                <a:spcPts val="600"/>
              </a:spcAft>
            </a:pPr>
            <a:endParaRPr lang="en-US" altLang="zh-TW" dirty="0" smtClean="0">
              <a:latin typeface="標楷體" panose="03000509000000000000" pitchFamily="65" charset="-120"/>
              <a:ea typeface="標楷體" panose="03000509000000000000" pitchFamily="65" charset="-120"/>
            </a:endParaRPr>
          </a:p>
          <a:p>
            <a:pPr>
              <a:spcBef>
                <a:spcPts val="1200"/>
              </a:spcBef>
              <a:spcAft>
                <a:spcPts val="600"/>
              </a:spcAft>
            </a:pPr>
            <a:endParaRPr lang="en-US" altLang="zh-TW" dirty="0" smtClean="0"/>
          </a:p>
        </p:txBody>
      </p:sp>
    </p:spTree>
    <p:extLst>
      <p:ext uri="{BB962C8B-B14F-4D97-AF65-F5344CB8AC3E}">
        <p14:creationId xmlns:p14="http://schemas.microsoft.com/office/powerpoint/2010/main" val="2940037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66180" y="756295"/>
            <a:ext cx="9145015" cy="6140142"/>
          </a:xfrm>
          <a:prstGeom prst="rect">
            <a:avLst/>
          </a:prstGeom>
        </p:spPr>
        <p:txBody>
          <a:bodyPr wrap="square">
            <a:spAutoFit/>
          </a:bodyPr>
          <a:lstStyle/>
          <a:p>
            <a:pPr marL="1076325" indent="-1076325">
              <a:spcBef>
                <a:spcPts val="1052"/>
              </a:spcBef>
              <a:spcAft>
                <a:spcPts val="526"/>
              </a:spcAft>
            </a:pPr>
            <a:r>
              <a:rPr lang="en-US" altLang="zh-TW" sz="2800" b="1" dirty="0" smtClean="0">
                <a:latin typeface="標楷體" panose="03000509000000000000" pitchFamily="65" charset="-120"/>
                <a:ea typeface="標楷體" panose="03000509000000000000" pitchFamily="65" charset="-120"/>
              </a:rPr>
              <a:t>【</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案例</a:t>
            </a:r>
            <a:r>
              <a:rPr lang="en-US" altLang="zh-TW" sz="2800" b="1" dirty="0" smtClean="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保物組與台電公司簽訂「用過核子燃料最終處置計畫潛在處置母岩特性調查與評估階段之發展功能</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安全評估技術」，由益鼎公司協助提供常駐人力，其人員廠商工作證使用管制措施，秘書室依</a:t>
            </a:r>
            <a:r>
              <a:rPr lang="en-US" altLang="zh-TW" sz="2300" dirty="0">
                <a:latin typeface="標楷體" panose="03000509000000000000" pitchFamily="65" charset="-120"/>
                <a:ea typeface="標楷體" panose="03000509000000000000" pitchFamily="65" charset="-120"/>
              </a:rPr>
              <a:t>103</a:t>
            </a:r>
            <a:r>
              <a:rPr lang="zh-TW" altLang="zh-TW" sz="2300" dirty="0">
                <a:latin typeface="標楷體" panose="03000509000000000000" pitchFamily="65" charset="-120"/>
                <a:ea typeface="標楷體" panose="03000509000000000000" pitchFamily="65" charset="-120"/>
              </a:rPr>
              <a:t>年</a:t>
            </a:r>
            <a:r>
              <a:rPr lang="en-US" altLang="zh-TW" sz="2300" dirty="0">
                <a:latin typeface="標楷體" panose="03000509000000000000" pitchFamily="65" charset="-120"/>
                <a:ea typeface="標楷體" panose="03000509000000000000" pitchFamily="65" charset="-120"/>
              </a:rPr>
              <a:t>9</a:t>
            </a:r>
            <a:r>
              <a:rPr lang="zh-TW" altLang="zh-TW" sz="2300" dirty="0">
                <a:latin typeface="標楷體" panose="03000509000000000000" pitchFamily="65" charset="-120"/>
                <a:ea typeface="標楷體" panose="03000509000000000000" pitchFamily="65" charset="-120"/>
              </a:rPr>
              <a:t>月晨會所長裁示略以：「因本計畫目前特殊需要，暫以核給之工作證交其本人全程代管</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進出不繳回會客室</a:t>
            </a:r>
            <a:r>
              <a:rPr lang="en-US" altLang="zh-TW"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之方式處理，待計畫結束後收回，本所其他單位尚不得依此例辦理。」辦理在案</a:t>
            </a:r>
            <a:r>
              <a:rPr lang="zh-TW" altLang="zh-TW" sz="2300" dirty="0" smtClean="0">
                <a:latin typeface="標楷體" panose="03000509000000000000" pitchFamily="65" charset="-120"/>
                <a:ea typeface="標楷體" panose="03000509000000000000" pitchFamily="65" charset="-120"/>
              </a:rPr>
              <a:t>。</a:t>
            </a:r>
            <a:endParaRPr lang="en-US" altLang="zh-TW" sz="2300" dirty="0" smtClean="0">
              <a:latin typeface="標楷體" panose="03000509000000000000" pitchFamily="65" charset="-120"/>
              <a:ea typeface="標楷體" panose="03000509000000000000" pitchFamily="65" charset="-120"/>
            </a:endParaRPr>
          </a:p>
          <a:p>
            <a:pPr marL="1076325" indent="-1076325">
              <a:spcBef>
                <a:spcPts val="1052"/>
              </a:spcBef>
              <a:spcAft>
                <a:spcPts val="526"/>
              </a:spcAft>
            </a:pPr>
            <a:r>
              <a:rPr lang="en-US" altLang="zh-TW" sz="2300" b="1" dirty="0" smtClean="0">
                <a:latin typeface="標楷體" panose="03000509000000000000" pitchFamily="65" charset="-120"/>
                <a:ea typeface="標楷體" panose="03000509000000000000" pitchFamily="65" charset="-120"/>
              </a:rPr>
              <a:t>【</a:t>
            </a:r>
            <a:r>
              <a:rPr lang="zh-TW" altLang="en-US" sz="2300" b="1" dirty="0" smtClean="0">
                <a:latin typeface="標楷體" panose="03000509000000000000" pitchFamily="65" charset="-120"/>
                <a:ea typeface="標楷體" panose="03000509000000000000" pitchFamily="65" charset="-120"/>
              </a:rPr>
              <a:t>處理程序</a:t>
            </a:r>
            <a:r>
              <a:rPr lang="en-US" altLang="zh-TW" sz="2300" b="1" dirty="0" smtClean="0">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上開工作證交由持證本人全程代管</a:t>
            </a:r>
            <a:r>
              <a:rPr lang="en-US" altLang="zh-TW" sz="2300" dirty="0" smtClean="0">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進出不繳回會客室</a:t>
            </a:r>
            <a:r>
              <a:rPr lang="en-US" altLang="zh-TW" sz="2300" dirty="0" smtClean="0">
                <a:latin typeface="標楷體" panose="03000509000000000000" pitchFamily="65" charset="-120"/>
                <a:ea typeface="標楷體" panose="03000509000000000000" pitchFamily="65" charset="-120"/>
              </a:rPr>
              <a:t>)</a:t>
            </a:r>
            <a:r>
              <a:rPr lang="zh-TW" altLang="zh-TW" sz="2300" dirty="0" smtClean="0">
                <a:latin typeface="標楷體" panose="03000509000000000000" pitchFamily="65" charset="-120"/>
                <a:ea typeface="標楷體" panose="03000509000000000000" pitchFamily="65" charset="-120"/>
              </a:rPr>
              <a:t>乙節，係考量方便其搭乘交通車辨識之用，至現有益鼎</a:t>
            </a:r>
            <a:r>
              <a:rPr lang="en-US" altLang="zh-TW" sz="2300" dirty="0" smtClean="0">
                <a:latin typeface="標楷體" panose="03000509000000000000" pitchFamily="65" charset="-120"/>
                <a:ea typeface="標楷體" panose="03000509000000000000" pitchFamily="65" charset="-120"/>
              </a:rPr>
              <a:t>7</a:t>
            </a:r>
            <a:r>
              <a:rPr lang="zh-TW" altLang="zh-TW" sz="2300" dirty="0" smtClean="0">
                <a:latin typeface="標楷體" panose="03000509000000000000" pitchFamily="65" charset="-120"/>
                <a:ea typeface="標楷體" panose="03000509000000000000" pitchFamily="65" charset="-120"/>
              </a:rPr>
              <a:t>人申請留用，是否仍有搭乘交通車出示證件之需要，</a:t>
            </a:r>
            <a:r>
              <a:rPr lang="zh-TW" altLang="en-US" sz="2300" dirty="0" smtClean="0">
                <a:latin typeface="標楷體" panose="03000509000000000000" pitchFamily="65" charset="-120"/>
                <a:ea typeface="標楷體" panose="03000509000000000000" pitchFamily="65" charset="-120"/>
              </a:rPr>
              <a:t>日前業</a:t>
            </a:r>
            <a:r>
              <a:rPr lang="zh-TW" altLang="zh-TW" sz="2300" dirty="0" smtClean="0">
                <a:latin typeface="標楷體" panose="03000509000000000000" pitchFamily="65" charset="-120"/>
                <a:ea typeface="標楷體" panose="03000509000000000000" pitchFamily="65" charset="-120"/>
              </a:rPr>
              <a:t>請</a:t>
            </a:r>
            <a:r>
              <a:rPr lang="zh-TW" altLang="en-US" sz="2300" dirty="0" smtClean="0">
                <a:latin typeface="標楷體" panose="03000509000000000000" pitchFamily="65" charset="-120"/>
                <a:ea typeface="標楷體" panose="03000509000000000000" pitchFamily="65" charset="-120"/>
              </a:rPr>
              <a:t>保物組</a:t>
            </a:r>
            <a:r>
              <a:rPr lang="zh-TW" altLang="zh-TW" sz="2300" dirty="0" smtClean="0">
                <a:latin typeface="標楷體" panose="03000509000000000000" pitchFamily="65" charset="-120"/>
                <a:ea typeface="標楷體" panose="03000509000000000000" pitchFamily="65" charset="-120"/>
              </a:rPr>
              <a:t>按實際檢討</a:t>
            </a:r>
            <a:r>
              <a:rPr lang="zh-TW" altLang="en-US" sz="2300" dirty="0" smtClean="0">
                <a:latin typeface="標楷體" panose="03000509000000000000" pitchFamily="65" charset="-120"/>
                <a:ea typeface="標楷體" panose="03000509000000000000" pitchFamily="65" charset="-120"/>
              </a:rPr>
              <a:t>中</a:t>
            </a:r>
            <a:endParaRPr lang="en-US" altLang="zh-TW" sz="2300" dirty="0" smtClean="0">
              <a:latin typeface="標楷體" panose="03000509000000000000" pitchFamily="65" charset="-120"/>
              <a:ea typeface="標楷體" panose="03000509000000000000" pitchFamily="65" charset="-120"/>
            </a:endParaRPr>
          </a:p>
          <a:p>
            <a:pPr marL="1076325" indent="-1076325">
              <a:spcBef>
                <a:spcPts val="1052"/>
              </a:spcBef>
              <a:spcAft>
                <a:spcPts val="526"/>
              </a:spcAft>
            </a:pPr>
            <a:r>
              <a:rPr lang="en-US" altLang="zh-TW" sz="2300" b="1" dirty="0" smtClean="0">
                <a:latin typeface="標楷體" panose="03000509000000000000" pitchFamily="65" charset="-120"/>
                <a:ea typeface="標楷體" panose="03000509000000000000" pitchFamily="65" charset="-120"/>
              </a:rPr>
              <a:t>【</a:t>
            </a:r>
            <a:r>
              <a:rPr lang="zh-TW" altLang="en-US" sz="2300" b="1" dirty="0" smtClean="0">
                <a:latin typeface="標楷體" panose="03000509000000000000" pitchFamily="65" charset="-120"/>
                <a:ea typeface="標楷體" panose="03000509000000000000" pitchFamily="65" charset="-120"/>
              </a:rPr>
              <a:t>建議措施</a:t>
            </a:r>
            <a:r>
              <a:rPr lang="en-US" altLang="zh-TW" sz="2300" b="1" dirty="0" smtClean="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本所各單位申請廠商工作證留用</a:t>
            </a:r>
            <a:r>
              <a:rPr lang="en-US" altLang="zh-TW" sz="2300" dirty="0">
                <a:latin typeface="標楷體" panose="03000509000000000000" pitchFamily="65" charset="-120"/>
                <a:ea typeface="標楷體" panose="03000509000000000000" pitchFamily="65" charset="-120"/>
              </a:rPr>
              <a:t>(</a:t>
            </a:r>
            <a:r>
              <a:rPr lang="zh-TW" altLang="en-US" sz="2300" dirty="0">
                <a:latin typeface="標楷體" panose="03000509000000000000" pitchFamily="65" charset="-120"/>
                <a:ea typeface="標楷體" panose="03000509000000000000" pitchFamily="65" charset="-120"/>
              </a:rPr>
              <a:t>日前能經策略中心簽以擬比照上開方式留用</a:t>
            </a:r>
            <a:r>
              <a:rPr lang="en-US" altLang="zh-TW" sz="2300" dirty="0">
                <a:latin typeface="標楷體" panose="03000509000000000000" pitchFamily="65" charset="-120"/>
                <a:ea typeface="標楷體" panose="03000509000000000000" pitchFamily="65" charset="-120"/>
              </a:rPr>
              <a:t>) </a:t>
            </a:r>
            <a:r>
              <a:rPr lang="zh-TW" altLang="en-US" sz="2300" dirty="0">
                <a:latin typeface="標楷體" panose="03000509000000000000" pitchFamily="65" charset="-120"/>
                <a:ea typeface="標楷體" panose="03000509000000000000" pitchFamily="65" charset="-120"/>
              </a:rPr>
              <a:t>，</a:t>
            </a:r>
            <a:r>
              <a:rPr lang="zh-TW" altLang="zh-TW" sz="2300" dirty="0">
                <a:latin typeface="標楷體" panose="03000509000000000000" pitchFamily="65" charset="-120"/>
                <a:ea typeface="標楷體" panose="03000509000000000000" pitchFamily="65" charset="-120"/>
              </a:rPr>
              <a:t>非有個人持證之必要情形，請依作業規定，仍以繳回本所會客室統一管理為宜。</a:t>
            </a:r>
          </a:p>
          <a:p>
            <a:pPr marL="1076325" indent="-1076325">
              <a:spcBef>
                <a:spcPts val="1052"/>
              </a:spcBef>
              <a:spcAft>
                <a:spcPts val="526"/>
              </a:spcAft>
            </a:pPr>
            <a:endParaRPr lang="en-US" altLang="zh-TW" sz="2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98837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338588" y="2556495"/>
            <a:ext cx="5951652" cy="1764267"/>
          </a:xfrm>
        </p:spPr>
        <p:txBody>
          <a:bodyPr/>
          <a:lstStyle/>
          <a:p>
            <a:r>
              <a:rPr lang="zh-TW" altLang="en-US" dirty="0" smtClean="0"/>
              <a:t>報告完畢</a:t>
            </a:r>
            <a:r>
              <a:rPr lang="en-US" altLang="zh-TW" dirty="0" smtClean="0"/>
              <a:t/>
            </a:r>
            <a:br>
              <a:rPr lang="en-US" altLang="zh-TW" dirty="0" smtClean="0"/>
            </a:br>
            <a:r>
              <a:rPr lang="zh-TW" altLang="en-US" dirty="0" smtClean="0"/>
              <a:t>感謝聆聽</a:t>
            </a:r>
            <a:endParaRPr lang="zh-TW" altLang="en-US" dirty="0"/>
          </a:p>
        </p:txBody>
      </p:sp>
    </p:spTree>
    <p:extLst>
      <p:ext uri="{BB962C8B-B14F-4D97-AF65-F5344CB8AC3E}">
        <p14:creationId xmlns:p14="http://schemas.microsoft.com/office/powerpoint/2010/main" val="965123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a:bodyPr>
          <a:lstStyle/>
          <a:p>
            <a:r>
              <a:rPr lang="zh-TW" altLang="en-US" sz="4800" b="1" dirty="0">
                <a:latin typeface="標楷體" panose="03000509000000000000" pitchFamily="65" charset="-120"/>
                <a:ea typeface="標楷體" panose="03000509000000000000" pitchFamily="65" charset="-120"/>
              </a:rPr>
              <a:t>案例</a:t>
            </a:r>
            <a:r>
              <a:rPr lang="zh-TW" altLang="en-US" sz="4800" b="1" dirty="0" smtClean="0">
                <a:latin typeface="標楷體" panose="03000509000000000000" pitchFamily="65" charset="-120"/>
                <a:ea typeface="標楷體" panose="03000509000000000000" pitchFamily="65" charset="-120"/>
              </a:rPr>
              <a:t>一</a:t>
            </a:r>
            <a:r>
              <a:rPr lang="en-US" altLang="zh-TW" sz="4800" b="1" dirty="0" smtClean="0">
                <a:latin typeface="標楷體" panose="03000509000000000000" pitchFamily="65" charset="-120"/>
                <a:ea typeface="標楷體" panose="03000509000000000000" pitchFamily="65" charset="-120"/>
              </a:rPr>
              <a:t>-</a:t>
            </a:r>
            <a:r>
              <a:rPr lang="zh-TW" altLang="en-US" sz="4800" b="1" dirty="0" smtClean="0">
                <a:latin typeface="標楷體" panose="03000509000000000000" pitchFamily="65" charset="-120"/>
                <a:ea typeface="標楷體" panose="03000509000000000000" pitchFamily="65" charset="-120"/>
              </a:rPr>
              <a:t>公文收文</a:t>
            </a:r>
            <a:r>
              <a:rPr lang="zh-TW" altLang="en-US" sz="4800" b="1" dirty="0">
                <a:latin typeface="標楷體" panose="03000509000000000000" pitchFamily="65" charset="-120"/>
                <a:ea typeface="標楷體" panose="03000509000000000000" pitchFamily="65" charset="-120"/>
              </a:rPr>
              <a:t>與來文有</a:t>
            </a:r>
            <a:r>
              <a:rPr lang="zh-TW" altLang="en-US" sz="4800" b="1" dirty="0" smtClean="0">
                <a:latin typeface="標楷體" panose="03000509000000000000" pitchFamily="65" charset="-120"/>
                <a:ea typeface="標楷體" panose="03000509000000000000" pitchFamily="65" charset="-120"/>
              </a:rPr>
              <a:t>時間差</a:t>
            </a:r>
            <a:endParaRPr lang="zh-TW" altLang="en-US" b="1"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idx="1"/>
          </p:nvPr>
        </p:nvSpPr>
        <p:spPr>
          <a:xfrm>
            <a:off x="574551" y="1332358"/>
            <a:ext cx="9689352" cy="1754103"/>
          </a:xfrm>
          <a:ln>
            <a:noFill/>
            <a:tailEnd type="arrow"/>
          </a:ln>
        </p:spPr>
        <p:style>
          <a:lnRef idx="1">
            <a:schemeClr val="accent1"/>
          </a:lnRef>
          <a:fillRef idx="0">
            <a:schemeClr val="accent1"/>
          </a:fillRef>
          <a:effectRef idx="0">
            <a:schemeClr val="accent1"/>
          </a:effectRef>
          <a:fontRef idx="minor">
            <a:schemeClr val="tx1"/>
          </a:fontRef>
        </p:style>
        <p:txBody>
          <a:bodyPr>
            <a:normAutofit fontScale="92500" lnSpcReduction="10000"/>
          </a:bodyPr>
          <a:lstStyle/>
          <a:p>
            <a:pPr marL="0" lvl="0" indent="0">
              <a:buNone/>
            </a:pPr>
            <a:r>
              <a:rPr lang="en-US" altLang="zh-TW" sz="3500" b="1" dirty="0" smtClean="0">
                <a:latin typeface="標楷體" panose="03000509000000000000" pitchFamily="65" charset="-120"/>
                <a:ea typeface="標楷體" panose="03000509000000000000" pitchFamily="65" charset="-120"/>
              </a:rPr>
              <a:t>【</a:t>
            </a:r>
            <a:r>
              <a:rPr lang="zh-TW" altLang="en-US" sz="3000" b="1" dirty="0" smtClean="0">
                <a:solidFill>
                  <a:prstClr val="black"/>
                </a:solidFill>
                <a:latin typeface="標楷體" panose="03000509000000000000" pitchFamily="65" charset="-120"/>
                <a:ea typeface="標楷體" panose="03000509000000000000" pitchFamily="65" charset="-120"/>
              </a:rPr>
              <a:t>案由</a:t>
            </a:r>
            <a:r>
              <a:rPr lang="en-US" altLang="zh-TW" sz="3500" b="1" dirty="0">
                <a:latin typeface="標楷體" panose="03000509000000000000" pitchFamily="65" charset="-120"/>
                <a:ea typeface="標楷體" panose="03000509000000000000" pitchFamily="65" charset="-120"/>
              </a:rPr>
              <a:t>】</a:t>
            </a:r>
            <a:endParaRPr lang="en-US" altLang="zh-TW" sz="3000" b="1" dirty="0" smtClean="0">
              <a:solidFill>
                <a:prstClr val="black"/>
              </a:solidFill>
              <a:latin typeface="標楷體" panose="03000509000000000000" pitchFamily="65" charset="-120"/>
              <a:ea typeface="標楷體" panose="03000509000000000000" pitchFamily="65" charset="-120"/>
            </a:endParaRPr>
          </a:p>
          <a:p>
            <a:pPr marL="0" lvl="0" indent="0">
              <a:buNone/>
            </a:pPr>
            <a:r>
              <a:rPr lang="zh-TW" altLang="en-US" sz="3900" dirty="0" smtClean="0">
                <a:latin typeface="標楷體" panose="03000509000000000000" pitchFamily="65" charset="-120"/>
                <a:ea typeface="標楷體" panose="03000509000000000000" pitchFamily="65" charset="-120"/>
              </a:rPr>
              <a:t>經濟部</a:t>
            </a:r>
            <a:r>
              <a:rPr lang="zh-TW" altLang="en-US" sz="3900" dirty="0">
                <a:latin typeface="標楷體" panose="03000509000000000000" pitchFamily="65" charset="-120"/>
                <a:ea typeface="標楷體" panose="03000509000000000000" pitchFamily="65" charset="-120"/>
              </a:rPr>
              <a:t>郵寄</a:t>
            </a:r>
            <a:r>
              <a:rPr lang="zh-TW" altLang="en-US" sz="3900" dirty="0" smtClean="0">
                <a:latin typeface="標楷體" panose="03000509000000000000" pitchFamily="65" charset="-120"/>
                <a:ea typeface="標楷體" panose="03000509000000000000" pitchFamily="65" charset="-120"/>
              </a:rPr>
              <a:t>來函，郵戳</a:t>
            </a:r>
            <a:r>
              <a:rPr lang="zh-TW" altLang="en-US" sz="3900" dirty="0">
                <a:latin typeface="標楷體" panose="03000509000000000000" pitchFamily="65" charset="-120"/>
                <a:ea typeface="標楷體" panose="03000509000000000000" pitchFamily="65" charset="-120"/>
              </a:rPr>
              <a:t>日期為</a:t>
            </a:r>
            <a:r>
              <a:rPr lang="en-US" altLang="zh-TW" sz="3900" dirty="0">
                <a:latin typeface="標楷體" panose="03000509000000000000" pitchFamily="65" charset="-120"/>
                <a:ea typeface="標楷體" panose="03000509000000000000" pitchFamily="65" charset="-120"/>
              </a:rPr>
              <a:t>106</a:t>
            </a:r>
            <a:r>
              <a:rPr lang="zh-TW" altLang="en-US" sz="3900" dirty="0">
                <a:latin typeface="標楷體" panose="03000509000000000000" pitchFamily="65" charset="-120"/>
                <a:ea typeface="標楷體" panose="03000509000000000000" pitchFamily="65" charset="-120"/>
              </a:rPr>
              <a:t>年</a:t>
            </a:r>
            <a:r>
              <a:rPr lang="en-US" altLang="zh-TW" sz="3900" dirty="0">
                <a:latin typeface="標楷體" panose="03000509000000000000" pitchFamily="65" charset="-120"/>
                <a:ea typeface="標楷體" panose="03000509000000000000" pitchFamily="65" charset="-120"/>
              </a:rPr>
              <a:t>2</a:t>
            </a:r>
            <a:r>
              <a:rPr lang="zh-TW" altLang="en-US" sz="3900" dirty="0">
                <a:latin typeface="標楷體" panose="03000509000000000000" pitchFamily="65" charset="-120"/>
                <a:ea typeface="標楷體" panose="03000509000000000000" pitchFamily="65" charset="-120"/>
              </a:rPr>
              <a:t>月</a:t>
            </a:r>
            <a:r>
              <a:rPr lang="en-US" altLang="zh-TW" sz="3900" dirty="0">
                <a:latin typeface="標楷體" panose="03000509000000000000" pitchFamily="65" charset="-120"/>
                <a:ea typeface="標楷體" panose="03000509000000000000" pitchFamily="65" charset="-120"/>
              </a:rPr>
              <a:t>3</a:t>
            </a:r>
            <a:r>
              <a:rPr lang="zh-TW" altLang="en-US" sz="3900" dirty="0" smtClean="0">
                <a:latin typeface="標楷體" panose="03000509000000000000" pitchFamily="65" charset="-120"/>
                <a:ea typeface="標楷體" panose="03000509000000000000" pitchFamily="65" charset="-120"/>
              </a:rPr>
              <a:t>日</a:t>
            </a:r>
            <a:endParaRPr lang="en-US" altLang="zh-TW" sz="3900" dirty="0" smtClean="0">
              <a:latin typeface="標楷體" panose="03000509000000000000" pitchFamily="65" charset="-120"/>
              <a:ea typeface="標楷體" panose="03000509000000000000" pitchFamily="65" charset="-120"/>
            </a:endParaRPr>
          </a:p>
          <a:p>
            <a:pPr marL="0" lvl="0" indent="0">
              <a:buNone/>
            </a:pPr>
            <a:r>
              <a:rPr lang="zh-TW" altLang="en-US" sz="3900" dirty="0" smtClean="0">
                <a:latin typeface="標楷體" panose="03000509000000000000" pitchFamily="65" charset="-120"/>
                <a:ea typeface="標楷體" panose="03000509000000000000" pitchFamily="65" charset="-120"/>
              </a:rPr>
              <a:t>發文</a:t>
            </a:r>
            <a:r>
              <a:rPr lang="zh-TW" altLang="en-US" sz="3900" dirty="0">
                <a:latin typeface="標楷體" panose="03000509000000000000" pitchFamily="65" charset="-120"/>
                <a:ea typeface="標楷體" panose="03000509000000000000" pitchFamily="65" charset="-120"/>
              </a:rPr>
              <a:t>日期為</a:t>
            </a:r>
            <a:r>
              <a:rPr lang="en-US" altLang="zh-TW" sz="3900" dirty="0">
                <a:latin typeface="標楷體" panose="03000509000000000000" pitchFamily="65" charset="-120"/>
                <a:ea typeface="標楷體" panose="03000509000000000000" pitchFamily="65" charset="-120"/>
              </a:rPr>
              <a:t>105</a:t>
            </a:r>
            <a:r>
              <a:rPr lang="zh-TW" altLang="en-US" sz="3900" dirty="0">
                <a:latin typeface="標楷體" panose="03000509000000000000" pitchFamily="65" charset="-120"/>
                <a:ea typeface="標楷體" panose="03000509000000000000" pitchFamily="65" charset="-120"/>
              </a:rPr>
              <a:t>年</a:t>
            </a:r>
            <a:r>
              <a:rPr lang="en-US" altLang="zh-TW" sz="3900" dirty="0">
                <a:latin typeface="標楷體" panose="03000509000000000000" pitchFamily="65" charset="-120"/>
                <a:ea typeface="標楷體" panose="03000509000000000000" pitchFamily="65" charset="-120"/>
              </a:rPr>
              <a:t>12</a:t>
            </a:r>
            <a:r>
              <a:rPr lang="zh-TW" altLang="en-US" sz="3900" dirty="0">
                <a:latin typeface="標楷體" panose="03000509000000000000" pitchFamily="65" charset="-120"/>
                <a:ea typeface="標楷體" panose="03000509000000000000" pitchFamily="65" charset="-120"/>
              </a:rPr>
              <a:t>月</a:t>
            </a:r>
            <a:r>
              <a:rPr lang="en-US" altLang="zh-TW" sz="3900" dirty="0">
                <a:latin typeface="標楷體" panose="03000509000000000000" pitchFamily="65" charset="-120"/>
                <a:ea typeface="標楷體" panose="03000509000000000000" pitchFamily="65" charset="-120"/>
              </a:rPr>
              <a:t>26</a:t>
            </a:r>
            <a:r>
              <a:rPr lang="zh-TW" altLang="en-US" sz="3900" dirty="0" smtClean="0">
                <a:latin typeface="標楷體" panose="03000509000000000000" pitchFamily="65" charset="-120"/>
                <a:ea typeface="標楷體" panose="03000509000000000000" pitchFamily="65" charset="-120"/>
              </a:rPr>
              <a:t>日，</a:t>
            </a:r>
            <a:r>
              <a:rPr lang="zh-TW" altLang="en-US" sz="3900" dirty="0">
                <a:latin typeface="標楷體" panose="03000509000000000000" pitchFamily="65" charset="-120"/>
                <a:ea typeface="標楷體" panose="03000509000000000000" pitchFamily="65" charset="-120"/>
              </a:rPr>
              <a:t>日期相差近</a:t>
            </a:r>
            <a:r>
              <a:rPr lang="en-US" altLang="zh-TW" sz="3900" dirty="0">
                <a:latin typeface="標楷體" panose="03000509000000000000" pitchFamily="65" charset="-120"/>
                <a:ea typeface="標楷體" panose="03000509000000000000" pitchFamily="65" charset="-120"/>
              </a:rPr>
              <a:t>2</a:t>
            </a:r>
            <a:r>
              <a:rPr lang="zh-TW" altLang="en-US" sz="3900" dirty="0">
                <a:latin typeface="標楷體" panose="03000509000000000000" pitchFamily="65" charset="-120"/>
                <a:ea typeface="標楷體" panose="03000509000000000000" pitchFamily="65" charset="-120"/>
              </a:rPr>
              <a:t>個</a:t>
            </a:r>
            <a:r>
              <a:rPr lang="zh-TW" altLang="en-US" sz="3900" dirty="0" smtClean="0">
                <a:latin typeface="標楷體" panose="03000509000000000000" pitchFamily="65" charset="-120"/>
                <a:ea typeface="標楷體" panose="03000509000000000000" pitchFamily="65" charset="-120"/>
              </a:rPr>
              <a:t>月</a:t>
            </a:r>
            <a:endParaRPr lang="en-US" altLang="zh-TW" sz="3900" dirty="0" smtClean="0">
              <a:latin typeface="標楷體" panose="03000509000000000000" pitchFamily="65" charset="-120"/>
              <a:ea typeface="標楷體" panose="03000509000000000000" pitchFamily="65" charset="-120"/>
            </a:endParaRPr>
          </a:p>
          <a:p>
            <a:endParaRPr lang="en-US" altLang="zh-TW" dirty="0" smtClean="0"/>
          </a:p>
          <a:p>
            <a:endParaRPr lang="zh-TW" altLang="en-US" dirty="0"/>
          </a:p>
        </p:txBody>
      </p:sp>
      <p:sp>
        <p:nvSpPr>
          <p:cNvPr id="10" name="內容版面配置區 8"/>
          <p:cNvSpPr txBox="1">
            <a:spLocks/>
          </p:cNvSpPr>
          <p:nvPr/>
        </p:nvSpPr>
        <p:spPr>
          <a:xfrm>
            <a:off x="605972" y="5416249"/>
            <a:ext cx="9349240" cy="1388717"/>
          </a:xfrm>
          <a:prstGeom prst="rect">
            <a:avLst/>
          </a:prstGeom>
          <a:solidFill>
            <a:schemeClr val="accent4">
              <a:lumMod val="20000"/>
              <a:lumOff val="80000"/>
            </a:schemeClr>
          </a:solidFill>
          <a:ln w="12700">
            <a:noFill/>
          </a:ln>
        </p:spPr>
        <p:txBody>
          <a:bodyPr vert="horz" lIns="104306" tIns="52153" rIns="104306" bIns="52153" rtlCol="0">
            <a:normAutofit fontScale="85000" lnSpcReduction="20000"/>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a:buNone/>
            </a:pPr>
            <a:r>
              <a:rPr lang="en-US" altLang="zh-TW" sz="3200" b="1" dirty="0">
                <a:latin typeface="標楷體" panose="03000509000000000000" pitchFamily="65" charset="-120"/>
                <a:ea typeface="標楷體" panose="03000509000000000000" pitchFamily="65" charset="-120"/>
              </a:rPr>
              <a:t>【</a:t>
            </a:r>
            <a:r>
              <a:rPr lang="zh-TW" altLang="en-US" sz="3200" b="1" dirty="0" smtClean="0">
                <a:solidFill>
                  <a:prstClr val="black"/>
                </a:solidFill>
                <a:latin typeface="標楷體" panose="03000509000000000000" pitchFamily="65" charset="-120"/>
                <a:ea typeface="標楷體" panose="03000509000000000000" pitchFamily="65" charset="-120"/>
              </a:rPr>
              <a:t>處理方式</a:t>
            </a:r>
            <a:r>
              <a:rPr lang="en-US" altLang="zh-TW" sz="3200" b="1" dirty="0">
                <a:latin typeface="標楷體" panose="03000509000000000000" pitchFamily="65" charset="-120"/>
                <a:ea typeface="標楷體" panose="03000509000000000000" pitchFamily="65" charset="-120"/>
              </a:rPr>
              <a:t>】</a:t>
            </a:r>
            <a:endParaRPr lang="en-US" altLang="zh-TW" sz="2600" dirty="0" smtClean="0">
              <a:solidFill>
                <a:prstClr val="black"/>
              </a:solidFill>
              <a:latin typeface="標楷體" panose="03000509000000000000" pitchFamily="65" charset="-120"/>
              <a:ea typeface="標楷體" panose="03000509000000000000" pitchFamily="65" charset="-120"/>
            </a:endParaRPr>
          </a:p>
          <a:p>
            <a:r>
              <a:rPr lang="zh-TW" altLang="en-US" dirty="0" smtClean="0">
                <a:solidFill>
                  <a:prstClr val="black"/>
                </a:solidFill>
                <a:latin typeface="標楷體" panose="03000509000000000000" pitchFamily="65" charset="-120"/>
                <a:ea typeface="標楷體" panose="03000509000000000000" pitchFamily="65" charset="-120"/>
              </a:rPr>
              <a:t>建議承辦</a:t>
            </a:r>
            <a:r>
              <a:rPr lang="zh-TW" altLang="en-US" dirty="0">
                <a:solidFill>
                  <a:prstClr val="black"/>
                </a:solidFill>
                <a:latin typeface="標楷體" panose="03000509000000000000" pitchFamily="65" charset="-120"/>
                <a:ea typeface="標楷體" panose="03000509000000000000" pitchFamily="65" charset="-120"/>
              </a:rPr>
              <a:t>人公文簽辦</a:t>
            </a:r>
            <a:r>
              <a:rPr lang="zh-TW" altLang="en-US" dirty="0" smtClean="0">
                <a:solidFill>
                  <a:prstClr val="black"/>
                </a:solidFill>
                <a:latin typeface="標楷體" panose="03000509000000000000" pitchFamily="65" charset="-120"/>
                <a:ea typeface="標楷體" panose="03000509000000000000" pitchFamily="65" charset="-120"/>
              </a:rPr>
              <a:t>時，敍明該文發文與本所收文郵戳日期之時間差</a:t>
            </a:r>
            <a:r>
              <a:rPr lang="zh-TW" altLang="en-US" dirty="0">
                <a:solidFill>
                  <a:prstClr val="black"/>
                </a:solidFill>
                <a:latin typeface="標楷體" panose="03000509000000000000" pitchFamily="65" charset="-120"/>
                <a:ea typeface="標楷體" panose="03000509000000000000" pitchFamily="65" charset="-120"/>
              </a:rPr>
              <a:t>。</a:t>
            </a:r>
            <a:endParaRPr lang="en-US" altLang="zh-TW" dirty="0" smtClean="0">
              <a:solidFill>
                <a:prstClr val="black"/>
              </a:solidFill>
              <a:latin typeface="標楷體" panose="03000509000000000000" pitchFamily="65" charset="-120"/>
              <a:ea typeface="標楷體" panose="03000509000000000000" pitchFamily="65" charset="-120"/>
            </a:endParaRPr>
          </a:p>
          <a:p>
            <a:endParaRPr lang="en-US" altLang="zh-TW" dirty="0" smtClean="0">
              <a:solidFill>
                <a:prstClr val="black"/>
              </a:solidFill>
            </a:endParaRPr>
          </a:p>
          <a:p>
            <a:endParaRPr lang="zh-TW" altLang="en-US" dirty="0">
              <a:solidFill>
                <a:prstClr val="black"/>
              </a:solidFill>
            </a:endParaRPr>
          </a:p>
        </p:txBody>
      </p:sp>
      <p:sp>
        <p:nvSpPr>
          <p:cNvPr id="11" name="內容版面配置區 8"/>
          <p:cNvSpPr txBox="1">
            <a:spLocks/>
          </p:cNvSpPr>
          <p:nvPr/>
        </p:nvSpPr>
        <p:spPr>
          <a:xfrm>
            <a:off x="738188" y="5642555"/>
            <a:ext cx="4032447" cy="936104"/>
          </a:xfrm>
          <a:prstGeom prst="rect">
            <a:avLst/>
          </a:prstGeom>
          <a:ln w="12700">
            <a:noFill/>
          </a:ln>
        </p:spPr>
        <p:txBody>
          <a:bodyPr vert="horz" lIns="104306" tIns="52153" rIns="104306" bIns="52153" rtlCol="0">
            <a:normAutofit/>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endParaRPr lang="en-US" altLang="zh-TW" dirty="0" smtClean="0">
              <a:solidFill>
                <a:prstClr val="black"/>
              </a:solidFill>
            </a:endParaRPr>
          </a:p>
          <a:p>
            <a:endParaRPr lang="en-US" altLang="zh-TW" dirty="0" smtClean="0">
              <a:solidFill>
                <a:prstClr val="black"/>
              </a:solidFill>
            </a:endParaRPr>
          </a:p>
          <a:p>
            <a:endParaRPr lang="zh-TW" altLang="en-US" dirty="0">
              <a:solidFill>
                <a:prstClr val="black"/>
              </a:solidFill>
            </a:endParaRPr>
          </a:p>
        </p:txBody>
      </p:sp>
      <p:sp>
        <p:nvSpPr>
          <p:cNvPr id="3" name="向右箭號 2"/>
          <p:cNvSpPr/>
          <p:nvPr/>
        </p:nvSpPr>
        <p:spPr>
          <a:xfrm>
            <a:off x="404593" y="3221929"/>
            <a:ext cx="2520280" cy="1872208"/>
          </a:xfrm>
          <a:prstGeom prst="rightArrow">
            <a:avLst>
              <a:gd name="adj1" fmla="val 61193"/>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prstClr val="white"/>
                </a:solidFill>
              </a:rPr>
              <a:t>來文及信封</a:t>
            </a:r>
            <a:endParaRPr lang="zh-TW" altLang="en-US" dirty="0">
              <a:solidFill>
                <a:prstClr val="white"/>
              </a:solidFill>
            </a:endParaRPr>
          </a:p>
        </p:txBody>
      </p:sp>
      <p:graphicFrame>
        <p:nvGraphicFramePr>
          <p:cNvPr id="2" name="物件 1"/>
          <p:cNvGraphicFramePr>
            <a:graphicFrameLocks noChangeAspect="1"/>
          </p:cNvGraphicFramePr>
          <p:nvPr>
            <p:extLst>
              <p:ext uri="{D42A27DB-BD31-4B8C-83A1-F6EECF244321}">
                <p14:modId xmlns:p14="http://schemas.microsoft.com/office/powerpoint/2010/main" val="115447298"/>
              </p:ext>
            </p:extLst>
          </p:nvPr>
        </p:nvGraphicFramePr>
        <p:xfrm>
          <a:off x="3055156" y="3221929"/>
          <a:ext cx="2738835" cy="1935208"/>
        </p:xfrm>
        <a:graphic>
          <a:graphicData uri="http://schemas.openxmlformats.org/presentationml/2006/ole">
            <mc:AlternateContent xmlns:mc="http://schemas.openxmlformats.org/markup-compatibility/2006">
              <mc:Choice xmlns:v="urn:schemas-microsoft-com:vml" Requires="v">
                <p:oleObj spid="_x0000_s1105" name="Acrobat Document" r:id="rId3" imgW="6415981" imgH="4533840" progId="AcroExch.Document.7">
                  <p:embed/>
                </p:oleObj>
              </mc:Choice>
              <mc:Fallback>
                <p:oleObj name="Acrobat Document" r:id="rId3" imgW="6415981" imgH="4533840" progId="AcroExch.Document.7">
                  <p:embed/>
                  <p:pic>
                    <p:nvPicPr>
                      <p:cNvPr id="0" name=""/>
                      <p:cNvPicPr/>
                      <p:nvPr/>
                    </p:nvPicPr>
                    <p:blipFill>
                      <a:blip r:embed="rId4"/>
                      <a:stretch>
                        <a:fillRect/>
                      </a:stretch>
                    </p:blipFill>
                    <p:spPr>
                      <a:xfrm>
                        <a:off x="3055156" y="3221929"/>
                        <a:ext cx="2738835" cy="1935208"/>
                      </a:xfrm>
                      <a:prstGeom prst="rect">
                        <a:avLst/>
                      </a:prstGeom>
                    </p:spPr>
                  </p:pic>
                </p:oleObj>
              </mc:Fallback>
            </mc:AlternateContent>
          </a:graphicData>
        </a:graphic>
      </p:graphicFrame>
      <p:graphicFrame>
        <p:nvGraphicFramePr>
          <p:cNvPr id="4" name="物件 3"/>
          <p:cNvGraphicFramePr>
            <a:graphicFrameLocks noChangeAspect="1"/>
          </p:cNvGraphicFramePr>
          <p:nvPr>
            <p:extLst>
              <p:ext uri="{D42A27DB-BD31-4B8C-83A1-F6EECF244321}">
                <p14:modId xmlns:p14="http://schemas.microsoft.com/office/powerpoint/2010/main" val="2715291794"/>
              </p:ext>
            </p:extLst>
          </p:nvPr>
        </p:nvGraphicFramePr>
        <p:xfrm>
          <a:off x="6246800" y="3085831"/>
          <a:ext cx="4392488" cy="3514489"/>
        </p:xfrm>
        <a:graphic>
          <a:graphicData uri="http://schemas.openxmlformats.org/presentationml/2006/ole">
            <mc:AlternateContent xmlns:mc="http://schemas.openxmlformats.org/markup-compatibility/2006">
              <mc:Choice xmlns:v="urn:schemas-microsoft-com:vml" Requires="v">
                <p:oleObj spid="_x0000_s1106" name="Acrobat Document" r:id="rId5" imgW="7554240" imgH="10695600" progId="AcroExch.Document.7">
                  <p:embed/>
                </p:oleObj>
              </mc:Choice>
              <mc:Fallback>
                <p:oleObj name="Acrobat Document" r:id="rId5" imgW="7554240" imgH="10695600" progId="AcroExch.Document.7">
                  <p:embed/>
                  <p:pic>
                    <p:nvPicPr>
                      <p:cNvPr id="0" name=""/>
                      <p:cNvPicPr/>
                      <p:nvPr/>
                    </p:nvPicPr>
                    <p:blipFill>
                      <a:blip r:embed="rId6"/>
                      <a:stretch>
                        <a:fillRect/>
                      </a:stretch>
                    </p:blipFill>
                    <p:spPr>
                      <a:xfrm>
                        <a:off x="6246800" y="3085831"/>
                        <a:ext cx="4392488" cy="3514489"/>
                      </a:xfrm>
                      <a:prstGeom prst="rect">
                        <a:avLst/>
                      </a:prstGeom>
                    </p:spPr>
                  </p:pic>
                </p:oleObj>
              </mc:Fallback>
            </mc:AlternateContent>
          </a:graphicData>
        </a:graphic>
      </p:graphicFrame>
      <p:pic>
        <p:nvPicPr>
          <p:cNvPr id="12" name="Picture 3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7237" y="3406152"/>
            <a:ext cx="1923355" cy="132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圓角矩形圖說文字 17"/>
          <p:cNvSpPr/>
          <p:nvPr/>
        </p:nvSpPr>
        <p:spPr>
          <a:xfrm>
            <a:off x="7455591" y="3110429"/>
            <a:ext cx="2808312" cy="591447"/>
          </a:xfrm>
          <a:prstGeom prst="wedgeRoundRectCallout">
            <a:avLst>
              <a:gd name="adj1" fmla="val -57826"/>
              <a:gd name="adj2" fmla="val 44624"/>
              <a:gd name="adj3" fmla="val 16667"/>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5060" y="3169537"/>
            <a:ext cx="2482880" cy="43552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0" name="直線單箭頭接點 19"/>
          <p:cNvCxnSpPr/>
          <p:nvPr/>
        </p:nvCxnSpPr>
        <p:spPr>
          <a:xfrm flipH="1">
            <a:off x="4098863" y="2414427"/>
            <a:ext cx="2531942" cy="15102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6630803" y="2402835"/>
            <a:ext cx="23762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flipV="1">
            <a:off x="3097283" y="2988827"/>
            <a:ext cx="2962193" cy="1074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a:off x="8443044" y="3317916"/>
            <a:ext cx="151216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3474492" y="3996655"/>
            <a:ext cx="62437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單箭頭接點 5"/>
          <p:cNvCxnSpPr/>
          <p:nvPr/>
        </p:nvCxnSpPr>
        <p:spPr>
          <a:xfrm>
            <a:off x="6036066" y="2990926"/>
            <a:ext cx="1766434" cy="31759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090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b="1" dirty="0">
                <a:latin typeface="標楷體" panose="03000509000000000000" pitchFamily="65" charset="-120"/>
                <a:ea typeface="標楷體" panose="03000509000000000000" pitchFamily="65" charset="-120"/>
              </a:rPr>
              <a:t>案例</a:t>
            </a:r>
            <a:r>
              <a:rPr lang="zh-TW" altLang="en-US" b="1" dirty="0" smtClean="0">
                <a:latin typeface="標楷體" panose="03000509000000000000" pitchFamily="65" charset="-120"/>
                <a:ea typeface="標楷體" panose="03000509000000000000" pitchFamily="65" charset="-120"/>
              </a:rPr>
              <a:t>二</a:t>
            </a: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履約</a:t>
            </a:r>
            <a:r>
              <a:rPr lang="zh-TW" altLang="en-US" b="1" dirty="0">
                <a:latin typeface="標楷體" panose="03000509000000000000" pitchFamily="65" charset="-120"/>
                <a:ea typeface="標楷體" panose="03000509000000000000" pitchFamily="65" charset="-120"/>
              </a:rPr>
              <a:t>能力證明</a:t>
            </a:r>
            <a:r>
              <a:rPr lang="zh-TW" altLang="en-US" b="1" dirty="0" smtClean="0">
                <a:latin typeface="標楷體" panose="03000509000000000000" pitchFamily="65" charset="-120"/>
                <a:ea typeface="標楷體" panose="03000509000000000000" pitchFamily="65" charset="-120"/>
              </a:rPr>
              <a:t>審查</a:t>
            </a:r>
            <a:endParaRPr lang="zh-TW" altLang="en-US" b="1" dirty="0"/>
          </a:p>
        </p:txBody>
      </p:sp>
      <p:sp>
        <p:nvSpPr>
          <p:cNvPr id="3" name="內容版面配置區 2"/>
          <p:cNvSpPr txBox="1">
            <a:spLocks/>
          </p:cNvSpPr>
          <p:nvPr/>
        </p:nvSpPr>
        <p:spPr>
          <a:xfrm>
            <a:off x="1098228" y="1908423"/>
            <a:ext cx="8229600" cy="4536504"/>
          </a:xfrm>
          <a:prstGeom prst="rect">
            <a:avLst/>
          </a:prstGeom>
        </p:spPr>
        <p:txBody>
          <a:bodyPr>
            <a:normAutofit fontScale="85000" lnSpcReduction="10000"/>
          </a:bodyPr>
          <a:lstStyle>
            <a:lvl1pPr marL="391146" indent="-391146" algn="l" defTabSz="1043056"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1pPr>
            <a:lvl2pPr marL="847483" indent="-325955" algn="l" defTabSz="104305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spcBef>
                <a:spcPts val="1200"/>
              </a:spcBef>
              <a:spcAft>
                <a:spcPts val="600"/>
              </a:spcAft>
            </a:pPr>
            <a:r>
              <a:rPr lang="zh-TW" altLang="en-US" dirty="0" smtClean="0">
                <a:latin typeface="標楷體" panose="03000509000000000000" pitchFamily="65" charset="-120"/>
                <a:ea typeface="標楷體" panose="03000509000000000000" pitchFamily="65" charset="-120"/>
              </a:rPr>
              <a:t>本所採購案如訂有投標廠商需有與招標標的類似之履約能力證明</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如契約影本、完工證明文件、論文、報告等</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，此類資格均由申請單位之同仁進行審查，先予敘明。</a:t>
            </a:r>
            <a:endParaRPr lang="en-US" altLang="zh-TW" dirty="0" smtClean="0">
              <a:latin typeface="標楷體" panose="03000509000000000000" pitchFamily="65" charset="-120"/>
              <a:ea typeface="標楷體" panose="03000509000000000000" pitchFamily="65" charset="-120"/>
            </a:endParaRPr>
          </a:p>
          <a:p>
            <a:pPr>
              <a:spcBef>
                <a:spcPts val="1200"/>
              </a:spcBef>
              <a:spcAft>
                <a:spcPts val="600"/>
              </a:spcAft>
            </a:pPr>
            <a:r>
              <a:rPr lang="zh-TW" altLang="en-US" dirty="0" smtClean="0">
                <a:latin typeface="標楷體" panose="03000509000000000000" pitchFamily="65" charset="-120"/>
                <a:ea typeface="標楷體" panose="03000509000000000000" pitchFamily="65" charset="-120"/>
              </a:rPr>
              <a:t>於審查相關履約能力證明，除確認其為該投標廠商本身完成履約或提出之論文、報告外，亦請須注意論文或報告作者，是否在投稿、發表或履約時為該投標廠商之人員。</a:t>
            </a:r>
            <a:endParaRPr lang="en-US" altLang="zh-TW" dirty="0" smtClean="0">
              <a:latin typeface="標楷體" panose="03000509000000000000" pitchFamily="65" charset="-120"/>
              <a:ea typeface="標楷體" panose="03000509000000000000" pitchFamily="65" charset="-120"/>
            </a:endParaRPr>
          </a:p>
          <a:p>
            <a:pPr>
              <a:spcBef>
                <a:spcPts val="1200"/>
              </a:spcBef>
              <a:spcAft>
                <a:spcPts val="600"/>
              </a:spcAft>
            </a:pPr>
            <a:endParaRPr lang="en-US" altLang="zh-TW" dirty="0" smtClean="0"/>
          </a:p>
        </p:txBody>
      </p:sp>
    </p:spTree>
    <p:extLst>
      <p:ext uri="{BB962C8B-B14F-4D97-AF65-F5344CB8AC3E}">
        <p14:creationId xmlns:p14="http://schemas.microsoft.com/office/powerpoint/2010/main" val="1622398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26220" y="1404367"/>
            <a:ext cx="8424936" cy="5016758"/>
          </a:xfrm>
          <a:prstGeom prst="rect">
            <a:avLst/>
          </a:prstGeom>
        </p:spPr>
        <p:txBody>
          <a:bodyPr wrap="square">
            <a:spAutoFit/>
          </a:bodyPr>
          <a:lstStyle/>
          <a:p>
            <a:pPr marL="1076325" indent="-1076325">
              <a:spcBef>
                <a:spcPts val="1052"/>
              </a:spcBef>
              <a:spcAft>
                <a:spcPts val="526"/>
              </a:spcAft>
            </a:pPr>
            <a:r>
              <a:rPr lang="en-US" altLang="zh-TW" sz="2800" b="1" dirty="0" smtClean="0">
                <a:latin typeface="標楷體" panose="03000509000000000000" pitchFamily="65" charset="-120"/>
                <a:ea typeface="標楷體" panose="03000509000000000000" pitchFamily="65" charset="-120"/>
              </a:rPr>
              <a:t>【</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案名</a:t>
            </a:r>
            <a:r>
              <a:rPr lang="en-US" altLang="zh-TW" sz="2800" b="1"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核</a:t>
            </a:r>
            <a:r>
              <a:rPr lang="zh-TW" altLang="en-US" sz="2800" dirty="0">
                <a:latin typeface="標楷體" panose="03000509000000000000" pitchFamily="65" charset="-120"/>
                <a:ea typeface="標楷體" panose="03000509000000000000" pitchFamily="65" charset="-120"/>
              </a:rPr>
              <a:t>一廠爐心裝有燃料時與用過燃料池水混和效應</a:t>
            </a:r>
            <a:endParaRPr lang="en-US" altLang="zh-TW" sz="2800" dirty="0">
              <a:latin typeface="標楷體" panose="03000509000000000000" pitchFamily="65" charset="-120"/>
              <a:ea typeface="標楷體" panose="03000509000000000000" pitchFamily="65" charset="-120"/>
            </a:endParaRPr>
          </a:p>
          <a:p>
            <a:pPr marL="1076325" indent="-1076325">
              <a:spcBef>
                <a:spcPts val="1052"/>
              </a:spcBef>
              <a:spcAft>
                <a:spcPts val="526"/>
              </a:spcAft>
            </a:pPr>
            <a:r>
              <a:rPr lang="en-US" altLang="zh-TW" sz="2800" b="1" dirty="0">
                <a:latin typeface="標楷體" panose="03000509000000000000" pitchFamily="65" charset="-120"/>
                <a:ea typeface="標楷體" panose="03000509000000000000" pitchFamily="65" charset="-120"/>
              </a:rPr>
              <a:t>【</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案例</a:t>
            </a:r>
            <a:r>
              <a:rPr lang="en-US" altLang="zh-TW" sz="2800" b="1"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投標廠商所附履約能力證明之論文，經查證，該論文之作者於論文投稿至發表期間，均非任職於投標廠商，該廠商顯無法以該篇論文作為其履約能力證明。</a:t>
            </a:r>
            <a:endParaRPr lang="en-US" altLang="zh-TW" sz="2800" dirty="0" smtClean="0">
              <a:latin typeface="標楷體" panose="03000509000000000000" pitchFamily="65" charset="-120"/>
              <a:ea typeface="標楷體" panose="03000509000000000000" pitchFamily="65" charset="-120"/>
            </a:endParaRPr>
          </a:p>
          <a:p>
            <a:pPr marL="1076325" indent="-1076325">
              <a:spcBef>
                <a:spcPts val="1052"/>
              </a:spcBef>
              <a:spcAft>
                <a:spcPts val="526"/>
              </a:spcAft>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處理程序</a:t>
            </a:r>
            <a:r>
              <a:rPr lang="en-US" altLang="zh-TW" sz="2800" b="1" dirty="0" smtClean="0">
                <a:latin typeface="標楷體" panose="03000509000000000000" pitchFamily="65" charset="-120"/>
                <a:ea typeface="標楷體" panose="03000509000000000000" pitchFamily="65" charset="-120"/>
              </a:rPr>
              <a:t>】</a:t>
            </a:r>
            <a:r>
              <a:rPr lang="zh-TW" altLang="en-US" sz="2800" dirty="0" smtClean="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簽</a:t>
            </a:r>
            <a:r>
              <a:rPr lang="zh-TW" altLang="en-US" sz="2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奉核可</a:t>
            </a:r>
            <a:r>
              <a:rPr lang="en-US" altLang="zh-TW" sz="2800" dirty="0">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依政府採購法第</a:t>
            </a:r>
            <a:r>
              <a:rPr lang="en-US" altLang="zh-TW" sz="2800" dirty="0">
                <a:latin typeface="標楷體" panose="03000509000000000000" pitchFamily="65" charset="-120"/>
                <a:ea typeface="標楷體" panose="03000509000000000000" pitchFamily="65" charset="-120"/>
              </a:rPr>
              <a:t>50</a:t>
            </a:r>
            <a:r>
              <a:rPr lang="zh-TW" altLang="en-US" sz="2800" dirty="0">
                <a:latin typeface="標楷體" panose="03000509000000000000" pitchFamily="65" charset="-120"/>
                <a:ea typeface="標楷體" panose="03000509000000000000" pitchFamily="65" charset="-120"/>
              </a:rPr>
              <a:t>條第</a:t>
            </a:r>
            <a:r>
              <a:rPr lang="en-US" altLang="zh-TW" sz="2800" dirty="0">
                <a:latin typeface="標楷體" panose="03000509000000000000" pitchFamily="65" charset="-120"/>
                <a:ea typeface="標楷體" panose="03000509000000000000" pitchFamily="65" charset="-120"/>
              </a:rPr>
              <a:t>2</a:t>
            </a:r>
            <a:r>
              <a:rPr lang="zh-TW" altLang="en-US" sz="2800" dirty="0">
                <a:latin typeface="標楷體" panose="03000509000000000000" pitchFamily="65" charset="-120"/>
                <a:ea typeface="標楷體" panose="03000509000000000000" pitchFamily="65" charset="-120"/>
              </a:rPr>
              <a:t>項撤銷決標。</a:t>
            </a:r>
            <a:endParaRPr lang="en-US" altLang="zh-TW" sz="2800" dirty="0">
              <a:latin typeface="標楷體" panose="03000509000000000000" pitchFamily="65" charset="-120"/>
              <a:ea typeface="標楷體" panose="03000509000000000000" pitchFamily="65" charset="-120"/>
            </a:endParaRPr>
          </a:p>
          <a:p>
            <a:pPr marL="1076325" indent="-1076325">
              <a:spcBef>
                <a:spcPts val="1052"/>
              </a:spcBef>
              <a:spcAft>
                <a:spcPts val="526"/>
              </a:spcAft>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改進措施</a:t>
            </a:r>
            <a:r>
              <a:rPr lang="en-US" altLang="zh-TW" sz="2800" b="1"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使用</a:t>
            </a:r>
            <a:r>
              <a:rPr lang="zh-TW" altLang="en-US" sz="2800" dirty="0">
                <a:latin typeface="標楷體" panose="03000509000000000000" pitchFamily="65" charset="-120"/>
                <a:ea typeface="標楷體" panose="03000509000000000000" pitchFamily="65" charset="-120"/>
              </a:rPr>
              <a:t>單位審規時，應就審查事項於廠商資料上</a:t>
            </a:r>
            <a:r>
              <a:rPr lang="zh-TW" altLang="en-US" sz="2800" b="1" dirty="0">
                <a:latin typeface="標楷體" panose="03000509000000000000" pitchFamily="65" charset="-120"/>
                <a:ea typeface="標楷體" panose="03000509000000000000" pitchFamily="65" charset="-120"/>
              </a:rPr>
              <a:t>標註或註記</a:t>
            </a:r>
            <a:r>
              <a:rPr lang="zh-TW" altLang="en-US" sz="2800" dirty="0">
                <a:latin typeface="標楷體" panose="03000509000000000000" pitchFamily="65" charset="-120"/>
                <a:ea typeface="標楷體" panose="03000509000000000000" pitchFamily="65" charset="-120"/>
              </a:rPr>
              <a:t>，以確保審規無誤。</a:t>
            </a:r>
            <a:endParaRPr lang="en-US" altLang="zh-TW"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919655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群組 8"/>
          <p:cNvGrpSpPr/>
          <p:nvPr/>
        </p:nvGrpSpPr>
        <p:grpSpPr>
          <a:xfrm>
            <a:off x="606438" y="476103"/>
            <a:ext cx="8796816" cy="6250271"/>
            <a:chOff x="615115" y="540271"/>
            <a:chExt cx="8796816" cy="6250271"/>
          </a:xfrm>
        </p:grpSpPr>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017" t="15954" r="19388" b="4790"/>
            <a:stretch/>
          </p:blipFill>
          <p:spPr bwMode="auto">
            <a:xfrm>
              <a:off x="1619672" y="540271"/>
              <a:ext cx="7327370" cy="625027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71" t="45775" r="2146" b="32059"/>
            <a:stretch/>
          </p:blipFill>
          <p:spPr bwMode="auto">
            <a:xfrm>
              <a:off x="738188" y="3516447"/>
              <a:ext cx="8673743" cy="1340465"/>
            </a:xfrm>
            <a:prstGeom prst="rect">
              <a:avLst/>
            </a:prstGeom>
            <a:noFill/>
            <a:ln w="28575">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5" name="文字方塊 4"/>
            <p:cNvSpPr txBox="1"/>
            <p:nvPr/>
          </p:nvSpPr>
          <p:spPr>
            <a:xfrm>
              <a:off x="615115" y="5295293"/>
              <a:ext cx="2715361" cy="1061829"/>
            </a:xfrm>
            <a:prstGeom prst="rect">
              <a:avLst/>
            </a:prstGeom>
            <a:noFill/>
            <a:ln>
              <a:solidFill>
                <a:srgbClr val="3333FF"/>
              </a:solidFill>
            </a:ln>
          </p:spPr>
          <p:txBody>
            <a:bodyPr wrap="square" rtlCol="0">
              <a:spAutoFit/>
            </a:bodyPr>
            <a:lstStyle/>
            <a:p>
              <a:r>
                <a:rPr lang="zh-TW" altLang="en-US" b="1" dirty="0">
                  <a:solidFill>
                    <a:srgbClr val="3333FF"/>
                  </a:solidFill>
                  <a:latin typeface="標楷體" panose="03000509000000000000" pitchFamily="65" charset="-120"/>
                  <a:ea typeface="標楷體" panose="03000509000000000000" pitchFamily="65" charset="-120"/>
                </a:rPr>
                <a:t>本</a:t>
              </a:r>
              <a:r>
                <a:rPr lang="zh-TW" altLang="en-US" b="1" dirty="0" smtClean="0">
                  <a:solidFill>
                    <a:srgbClr val="3333FF"/>
                  </a:solidFill>
                  <a:latin typeface="標楷體" panose="03000509000000000000" pitchFamily="65" charset="-120"/>
                  <a:ea typeface="標楷體" panose="03000509000000000000" pitchFamily="65" charset="-120"/>
                </a:rPr>
                <a:t>案論著作者皆屬核研所非廠商</a:t>
              </a:r>
              <a:r>
                <a:rPr lang="en-US" altLang="zh-TW" b="1" dirty="0" smtClean="0">
                  <a:solidFill>
                    <a:srgbClr val="FF0000"/>
                  </a:solidFill>
                  <a:latin typeface="標楷體" panose="03000509000000000000" pitchFamily="65" charset="-120"/>
                  <a:ea typeface="標楷體" panose="03000509000000000000" pitchFamily="65" charset="-120"/>
                </a:rPr>
                <a:t>…..</a:t>
              </a:r>
              <a:r>
                <a:rPr lang="zh-TW" altLang="en-US" b="1" dirty="0" smtClean="0">
                  <a:solidFill>
                    <a:srgbClr val="FF0000"/>
                  </a:solidFill>
                  <a:latin typeface="標楷體" panose="03000509000000000000" pitchFamily="65" charset="-120"/>
                  <a:ea typeface="標楷體" panose="03000509000000000000" pitchFamily="65" charset="-120"/>
                </a:rPr>
                <a:t>履約能力證明不合格</a:t>
              </a:r>
              <a:endParaRPr lang="zh-TW" altLang="en-US" b="1" dirty="0">
                <a:solidFill>
                  <a:srgbClr val="FF0000"/>
                </a:solidFill>
                <a:latin typeface="標楷體" panose="03000509000000000000" pitchFamily="65" charset="-120"/>
                <a:ea typeface="標楷體" panose="03000509000000000000" pitchFamily="65" charset="-120"/>
              </a:endParaRPr>
            </a:p>
          </p:txBody>
        </p:sp>
        <p:cxnSp>
          <p:nvCxnSpPr>
            <p:cNvPr id="6" name="直線單箭頭接點 5"/>
            <p:cNvCxnSpPr/>
            <p:nvPr/>
          </p:nvCxnSpPr>
          <p:spPr>
            <a:xfrm flipH="1">
              <a:off x="1619672" y="4509120"/>
              <a:ext cx="576064" cy="7920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7" name="直線接點 6"/>
            <p:cNvCxnSpPr/>
            <p:nvPr/>
          </p:nvCxnSpPr>
          <p:spPr>
            <a:xfrm>
              <a:off x="2195736" y="3102446"/>
              <a:ext cx="504056" cy="758602"/>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直線單箭頭接點 7"/>
            <p:cNvCxnSpPr/>
            <p:nvPr/>
          </p:nvCxnSpPr>
          <p:spPr>
            <a:xfrm flipH="1">
              <a:off x="2447764" y="4005064"/>
              <a:ext cx="396044" cy="36004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9734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normAutofit/>
          </a:bodyPr>
          <a:lstStyle/>
          <a:p>
            <a:r>
              <a:rPr lang="zh-TW" altLang="en-US" sz="4800" b="1" dirty="0" smtClean="0">
                <a:latin typeface="標楷體" panose="03000509000000000000" pitchFamily="65" charset="-120"/>
                <a:ea typeface="標楷體" panose="03000509000000000000" pitchFamily="65" charset="-120"/>
              </a:rPr>
              <a:t>案例</a:t>
            </a:r>
            <a:r>
              <a:rPr lang="zh-TW" altLang="en-US" sz="4800" b="1" dirty="0">
                <a:latin typeface="標楷體" panose="03000509000000000000" pitchFamily="65" charset="-120"/>
                <a:ea typeface="標楷體" panose="03000509000000000000" pitchFamily="65" charset="-120"/>
              </a:rPr>
              <a:t>三</a:t>
            </a:r>
            <a:r>
              <a:rPr lang="en-US" altLang="zh-TW" sz="4800" b="1" dirty="0" smtClean="0">
                <a:latin typeface="標楷體" panose="03000509000000000000" pitchFamily="65" charset="-120"/>
                <a:ea typeface="標楷體" panose="03000509000000000000" pitchFamily="65" charset="-120"/>
              </a:rPr>
              <a:t>-</a:t>
            </a:r>
            <a:r>
              <a:rPr lang="zh-TW" altLang="en-US" sz="4800" b="1" dirty="0" smtClean="0">
                <a:latin typeface="標楷體" panose="03000509000000000000" pitchFamily="65" charset="-120"/>
                <a:ea typeface="標楷體" panose="03000509000000000000" pitchFamily="65" charset="-120"/>
              </a:rPr>
              <a:t>工程採購要項變更</a:t>
            </a:r>
            <a:endParaRPr lang="zh-TW" altLang="en-US" sz="4800" b="1"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idx="1"/>
          </p:nvPr>
        </p:nvSpPr>
        <p:spPr>
          <a:xfrm>
            <a:off x="522164" y="1548383"/>
            <a:ext cx="9624060" cy="3960440"/>
          </a:xfrm>
        </p:spPr>
        <p:txBody>
          <a:bodyPr>
            <a:normAutofit/>
          </a:bodyPr>
          <a:lstStyle/>
          <a:p>
            <a:pPr>
              <a:buFont typeface="Wingdings" panose="05000000000000000000" pitchFamily="2" charset="2"/>
              <a:buChar char="n"/>
            </a:pPr>
            <a:r>
              <a:rPr lang="en-US" altLang="zh-TW" sz="4000" b="1" dirty="0" err="1" smtClean="0">
                <a:latin typeface="標楷體" panose="03000509000000000000" pitchFamily="65" charset="-120"/>
                <a:ea typeface="標楷體" panose="03000509000000000000" pitchFamily="65" charset="-120"/>
              </a:rPr>
              <a:t>OO</a:t>
            </a:r>
            <a:r>
              <a:rPr lang="zh-TW" altLang="en-US" sz="4000" b="1" dirty="0" smtClean="0">
                <a:latin typeface="標楷體" panose="03000509000000000000" pitchFamily="65" charset="-120"/>
                <a:ea typeface="標楷體" panose="03000509000000000000" pitchFamily="65" charset="-120"/>
              </a:rPr>
              <a:t>館外牆整修工程採購案件</a:t>
            </a:r>
            <a:endParaRPr lang="en-US" altLang="zh-TW" sz="4000" b="1" dirty="0" smtClean="0">
              <a:latin typeface="標楷體" panose="03000509000000000000" pitchFamily="65" charset="-120"/>
              <a:ea typeface="標楷體" panose="03000509000000000000" pitchFamily="65" charset="-120"/>
            </a:endParaRPr>
          </a:p>
          <a:p>
            <a:pPr marL="521528" lvl="1" indent="0">
              <a:buNone/>
            </a:pPr>
            <a:r>
              <a:rPr lang="en-US" altLang="zh-TW" b="1" dirty="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案由</a:t>
            </a:r>
            <a:r>
              <a:rPr lang="en-US" altLang="zh-TW" b="1" dirty="0">
                <a:latin typeface="標楷體" panose="03000509000000000000" pitchFamily="65" charset="-120"/>
                <a:ea typeface="標楷體" panose="03000509000000000000" pitchFamily="65" charset="-120"/>
              </a:rPr>
              <a:t>】</a:t>
            </a:r>
            <a:r>
              <a:rPr lang="en-US" altLang="zh-TW" b="1" dirty="0" smtClean="0">
                <a:latin typeface="標楷體" panose="03000509000000000000" pitchFamily="65" charset="-120"/>
                <a:ea typeface="標楷體" panose="03000509000000000000" pitchFamily="65" charset="-120"/>
              </a:rPr>
              <a:t/>
            </a:r>
            <a:br>
              <a:rPr lang="en-US" altLang="zh-TW" b="1" dirty="0" smtClean="0">
                <a:latin typeface="標楷體" panose="03000509000000000000" pitchFamily="65" charset="-120"/>
                <a:ea typeface="標楷體" panose="03000509000000000000" pitchFamily="65" charset="-120"/>
              </a:rPr>
            </a:br>
            <a:r>
              <a:rPr lang="zh-TW" altLang="en-US" dirty="0" smtClean="0">
                <a:latin typeface="標楷體" panose="03000509000000000000" pitchFamily="65" charset="-120"/>
                <a:ea typeface="標楷體" panose="03000509000000000000" pitchFamily="65" charset="-120"/>
              </a:rPr>
              <a:t>使用單位申請購案簽會水電營繕科後，</a:t>
            </a:r>
            <a:r>
              <a:rPr lang="zh-TW" altLang="en-US" dirty="0" smtClean="0">
                <a:solidFill>
                  <a:srgbClr val="0000FF"/>
                </a:solidFill>
                <a:latin typeface="標楷體" panose="03000509000000000000" pitchFamily="65" charset="-120"/>
                <a:ea typeface="標楷體" panose="03000509000000000000" pitchFamily="65" charset="-120"/>
              </a:rPr>
              <a:t>因其他單位意見而修改工期，修改後使用單位並未簽會或徵詢水電營繕科意見</a:t>
            </a:r>
            <a:r>
              <a:rPr lang="zh-TW" altLang="en-US" dirty="0" smtClean="0">
                <a:latin typeface="標楷體" panose="03000509000000000000" pitchFamily="65" charset="-120"/>
                <a:ea typeface="標楷體" panose="03000509000000000000" pitchFamily="65" charset="-120"/>
              </a:rPr>
              <a:t>，導致日後工程執行困難，衍生多項履約問題。</a:t>
            </a:r>
            <a:endParaRPr lang="en-US" altLang="zh-TW"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10013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2164" y="1044327"/>
            <a:ext cx="8928992" cy="5112568"/>
          </a:xfrm>
        </p:spPr>
        <p:txBody>
          <a:bodyPr>
            <a:normAutofit/>
          </a:bodyPr>
          <a:lstStyle/>
          <a:p>
            <a:pPr marL="520700" lvl="1" indent="-160338">
              <a:buNone/>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案情概要</a:t>
            </a:r>
            <a:r>
              <a:rPr lang="en-US" altLang="zh-TW" sz="2800" b="1" dirty="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lvl="2"/>
            <a:r>
              <a:rPr lang="zh-TW" altLang="en-US" sz="2800" dirty="0">
                <a:latin typeface="標楷體" panose="03000509000000000000" pitchFamily="65" charset="-120"/>
                <a:ea typeface="標楷體" panose="03000509000000000000" pitchFamily="65" charset="-120"/>
              </a:rPr>
              <a:t>申請工程購案前</a:t>
            </a:r>
            <a:r>
              <a:rPr lang="zh-TW" altLang="en-US" sz="2800" dirty="0" smtClean="0">
                <a:latin typeface="標楷體" panose="03000509000000000000" pitchFamily="65" charset="-120"/>
                <a:ea typeface="標楷體" panose="03000509000000000000" pitchFamily="65" charset="-120"/>
              </a:rPr>
              <a:t>，使用單位及水電</a:t>
            </a:r>
            <a:r>
              <a:rPr lang="zh-TW" altLang="en-US" sz="2800" dirty="0">
                <a:latin typeface="標楷體" panose="03000509000000000000" pitchFamily="65" charset="-120"/>
                <a:ea typeface="標楷體" panose="03000509000000000000" pitchFamily="65" charset="-120"/>
              </a:rPr>
              <a:t>營繕科於設計</a:t>
            </a:r>
            <a:r>
              <a:rPr lang="zh-TW" altLang="en-US" sz="2800" dirty="0" smtClean="0">
                <a:latin typeface="標楷體" panose="03000509000000000000" pitchFamily="65" charset="-120"/>
                <a:ea typeface="標楷體" panose="03000509000000000000" pitchFamily="65" charset="-120"/>
              </a:rPr>
              <a:t>階段即提出</a:t>
            </a:r>
            <a:r>
              <a:rPr lang="zh-TW" altLang="en-US" sz="2800" dirty="0">
                <a:latin typeface="標楷體" panose="03000509000000000000" pitchFamily="65" charset="-120"/>
                <a:ea typeface="標楷體" panose="03000509000000000000" pitchFamily="65" charset="-120"/>
              </a:rPr>
              <a:t>設計圖說、規範及契約等審查意見</a:t>
            </a:r>
            <a:r>
              <a:rPr lang="zh-TW" altLang="en-US" sz="2800" dirty="0" smtClean="0">
                <a:latin typeface="標楷體" panose="03000509000000000000" pitchFamily="65" charset="-120"/>
                <a:ea typeface="標楷體" panose="03000509000000000000" pitchFamily="65" charset="-120"/>
              </a:rPr>
              <a:t>，並請設計單位逐一修訂。</a:t>
            </a:r>
            <a:endParaRPr lang="en-US" altLang="zh-TW" sz="2800" dirty="0">
              <a:latin typeface="標楷體" panose="03000509000000000000" pitchFamily="65" charset="-120"/>
              <a:ea typeface="標楷體" panose="03000509000000000000" pitchFamily="65" charset="-120"/>
            </a:endParaRPr>
          </a:p>
          <a:p>
            <a:pPr lvl="2"/>
            <a:r>
              <a:rPr lang="zh-TW" altLang="en-US" sz="2800" dirty="0" smtClean="0">
                <a:latin typeface="標楷體" panose="03000509000000000000" pitchFamily="65" charset="-120"/>
                <a:ea typeface="標楷體" panose="03000509000000000000" pitchFamily="65" charset="-120"/>
              </a:rPr>
              <a:t>工程</a:t>
            </a:r>
            <a:r>
              <a:rPr lang="zh-TW" altLang="en-US" sz="2800" dirty="0">
                <a:latin typeface="標楷體" panose="03000509000000000000" pitchFamily="65" charset="-120"/>
                <a:ea typeface="標楷體" panose="03000509000000000000" pitchFamily="65" charset="-120"/>
              </a:rPr>
              <a:t>購案申請簽會階段</a:t>
            </a:r>
            <a:r>
              <a:rPr lang="zh-TW" altLang="en-US" sz="2800" dirty="0" smtClean="0">
                <a:latin typeface="標楷體" panose="03000509000000000000" pitchFamily="65" charset="-120"/>
                <a:ea typeface="標楷體" panose="03000509000000000000" pitchFamily="65" charset="-120"/>
              </a:rPr>
              <a:t>，簽</a:t>
            </a:r>
            <a:r>
              <a:rPr lang="zh-TW" altLang="en-US" sz="2800" dirty="0">
                <a:latin typeface="標楷體" panose="03000509000000000000" pitchFamily="65" charset="-120"/>
                <a:ea typeface="標楷體" panose="03000509000000000000" pitchFamily="65" charset="-120"/>
              </a:rPr>
              <a:t>會水電營繕科後，</a:t>
            </a:r>
            <a:r>
              <a:rPr lang="zh-TW" altLang="en-US" sz="2800" dirty="0" smtClean="0">
                <a:latin typeface="標楷體" panose="03000509000000000000" pitchFamily="65" charset="-120"/>
                <a:ea typeface="標楷體" panose="03000509000000000000" pitchFamily="65" charset="-120"/>
              </a:rPr>
              <a:t>其他單位</a:t>
            </a:r>
            <a:r>
              <a:rPr lang="zh-TW" altLang="en-US" sz="2800" dirty="0">
                <a:latin typeface="標楷體" panose="03000509000000000000" pitchFamily="65" charset="-120"/>
                <a:ea typeface="標楷體" panose="03000509000000000000" pitchFamily="65" charset="-120"/>
              </a:rPr>
              <a:t>提出有關工期</a:t>
            </a:r>
            <a:r>
              <a:rPr lang="zh-TW" altLang="en-US" sz="2800" dirty="0" smtClean="0">
                <a:latin typeface="標楷體" panose="03000509000000000000" pitchFamily="65" charset="-120"/>
                <a:ea typeface="標楷體" panose="03000509000000000000" pitchFamily="65" charset="-120"/>
              </a:rPr>
              <a:t>之修正</a:t>
            </a:r>
            <a:r>
              <a:rPr lang="zh-TW" altLang="en-US" sz="2800" dirty="0">
                <a:latin typeface="標楷體" panose="03000509000000000000" pitchFamily="65" charset="-120"/>
                <a:ea typeface="標楷體" panose="03000509000000000000" pitchFamily="65" charset="-120"/>
              </a:rPr>
              <a:t>意見</a:t>
            </a:r>
            <a:r>
              <a:rPr lang="zh-TW" altLang="en-US" sz="2800" dirty="0" smtClean="0">
                <a:latin typeface="標楷體" panose="03000509000000000000" pitchFamily="65" charset="-120"/>
                <a:ea typeface="標楷體" panose="03000509000000000000" pitchFamily="65" charset="-120"/>
              </a:rPr>
              <a:t>，使用單位未</a:t>
            </a:r>
            <a:r>
              <a:rPr lang="zh-TW" altLang="en-US" sz="2800" dirty="0">
                <a:latin typeface="標楷體" panose="03000509000000000000" pitchFamily="65" charset="-120"/>
                <a:ea typeface="標楷體" panose="03000509000000000000" pitchFamily="65" charset="-120"/>
              </a:rPr>
              <a:t>徵詢水電營繕科意見逕自修正。</a:t>
            </a:r>
            <a:r>
              <a:rPr lang="zh-TW" altLang="en-US" sz="2800" b="1" dirty="0">
                <a:solidFill>
                  <a:srgbClr val="0000FF"/>
                </a:solidFill>
                <a:latin typeface="標楷體" panose="03000509000000000000" pitchFamily="65" charset="-120"/>
                <a:ea typeface="標楷體" panose="03000509000000000000" pitchFamily="65" charset="-120"/>
              </a:rPr>
              <a:t>導致本案原來契約</a:t>
            </a:r>
            <a:r>
              <a:rPr lang="zh-TW" altLang="en-US" sz="2800" b="1" dirty="0" smtClean="0">
                <a:solidFill>
                  <a:srgbClr val="0000FF"/>
                </a:solidFill>
                <a:latin typeface="標楷體" panose="03000509000000000000" pitchFamily="65" charset="-120"/>
                <a:ea typeface="標楷體" panose="03000509000000000000" pitchFamily="65" charset="-120"/>
              </a:rPr>
              <a:t>規定工期</a:t>
            </a:r>
            <a:r>
              <a:rPr lang="en-US" altLang="zh-TW" sz="2800" b="1" dirty="0" smtClean="0">
                <a:solidFill>
                  <a:srgbClr val="0000FF"/>
                </a:solidFill>
                <a:latin typeface="標楷體" panose="03000509000000000000" pitchFamily="65" charset="-120"/>
                <a:ea typeface="標楷體" panose="03000509000000000000" pitchFamily="65" charset="-120"/>
              </a:rPr>
              <a:t>120</a:t>
            </a:r>
            <a:r>
              <a:rPr lang="zh-TW" altLang="en-US" sz="2800" b="1" dirty="0">
                <a:solidFill>
                  <a:srgbClr val="0000FF"/>
                </a:solidFill>
                <a:latin typeface="標楷體" panose="03000509000000000000" pitchFamily="65" charset="-120"/>
                <a:ea typeface="標楷體" panose="03000509000000000000" pitchFamily="65" charset="-120"/>
              </a:rPr>
              <a:t>日曆天，逕自</a:t>
            </a:r>
            <a:r>
              <a:rPr lang="zh-TW" altLang="en-US" sz="2800" b="1" dirty="0" smtClean="0">
                <a:solidFill>
                  <a:srgbClr val="0000FF"/>
                </a:solidFill>
                <a:latin typeface="標楷體" panose="03000509000000000000" pitchFamily="65" charset="-120"/>
                <a:ea typeface="標楷體" panose="03000509000000000000" pitchFamily="65" charset="-120"/>
              </a:rPr>
              <a:t>修改為</a:t>
            </a:r>
            <a:r>
              <a:rPr lang="en-US" altLang="zh-TW" sz="2800" b="1" dirty="0">
                <a:solidFill>
                  <a:srgbClr val="0000FF"/>
                </a:solidFill>
                <a:latin typeface="標楷體" panose="03000509000000000000" pitchFamily="65" charset="-120"/>
                <a:ea typeface="標楷體" panose="03000509000000000000" pitchFamily="65" charset="-120"/>
              </a:rPr>
              <a:t>105</a:t>
            </a:r>
            <a:r>
              <a:rPr lang="zh-TW" altLang="en-US" sz="2800" b="1" dirty="0">
                <a:solidFill>
                  <a:srgbClr val="0000FF"/>
                </a:solidFill>
                <a:latin typeface="標楷體" panose="03000509000000000000" pitchFamily="65" charset="-120"/>
                <a:ea typeface="標楷體" panose="03000509000000000000" pitchFamily="65" charset="-120"/>
              </a:rPr>
              <a:t>年</a:t>
            </a:r>
            <a:r>
              <a:rPr lang="en-US" altLang="zh-TW" sz="2800" b="1" dirty="0">
                <a:solidFill>
                  <a:srgbClr val="0000FF"/>
                </a:solidFill>
                <a:latin typeface="標楷體" panose="03000509000000000000" pitchFamily="65" charset="-120"/>
                <a:ea typeface="標楷體" panose="03000509000000000000" pitchFamily="65" charset="-120"/>
              </a:rPr>
              <a:t>12</a:t>
            </a:r>
            <a:r>
              <a:rPr lang="zh-TW" altLang="en-US" sz="2800" b="1" dirty="0">
                <a:solidFill>
                  <a:srgbClr val="0000FF"/>
                </a:solidFill>
                <a:latin typeface="標楷體" panose="03000509000000000000" pitchFamily="65" charset="-120"/>
                <a:ea typeface="標楷體" panose="03000509000000000000" pitchFamily="65" charset="-120"/>
              </a:rPr>
              <a:t>月</a:t>
            </a:r>
            <a:r>
              <a:rPr lang="en-US" altLang="zh-TW" sz="2800" b="1" dirty="0">
                <a:solidFill>
                  <a:srgbClr val="0000FF"/>
                </a:solidFill>
                <a:latin typeface="標楷體" panose="03000509000000000000" pitchFamily="65" charset="-120"/>
                <a:ea typeface="標楷體" panose="03000509000000000000" pitchFamily="65" charset="-120"/>
              </a:rPr>
              <a:t>28</a:t>
            </a:r>
            <a:r>
              <a:rPr lang="zh-TW" altLang="en-US" sz="2800" b="1" dirty="0">
                <a:solidFill>
                  <a:srgbClr val="0000FF"/>
                </a:solidFill>
                <a:latin typeface="標楷體" panose="03000509000000000000" pitchFamily="65" charset="-120"/>
                <a:ea typeface="標楷體" panose="03000509000000000000" pitchFamily="65" charset="-120"/>
              </a:rPr>
              <a:t>日限期完工</a:t>
            </a:r>
            <a:r>
              <a:rPr lang="en-US" altLang="zh-TW" sz="2800" b="1" dirty="0">
                <a:solidFill>
                  <a:srgbClr val="0000FF"/>
                </a:solidFill>
                <a:latin typeface="標楷體" panose="03000509000000000000" pitchFamily="65" charset="-120"/>
                <a:ea typeface="標楷體" panose="03000509000000000000" pitchFamily="65" charset="-120"/>
              </a:rPr>
              <a:t>(</a:t>
            </a:r>
            <a:r>
              <a:rPr lang="zh-TW" altLang="en-US" sz="2800" b="1" dirty="0">
                <a:solidFill>
                  <a:srgbClr val="0000FF"/>
                </a:solidFill>
                <a:latin typeface="標楷體" panose="03000509000000000000" pitchFamily="65" charset="-120"/>
                <a:ea typeface="標楷體" panose="03000509000000000000" pitchFamily="65" charset="-120"/>
              </a:rPr>
              <a:t>相當於</a:t>
            </a:r>
            <a:r>
              <a:rPr lang="en-US" altLang="zh-TW" sz="2800" b="1" dirty="0">
                <a:solidFill>
                  <a:srgbClr val="0000FF"/>
                </a:solidFill>
                <a:latin typeface="標楷體" panose="03000509000000000000" pitchFamily="65" charset="-120"/>
                <a:ea typeface="標楷體" panose="03000509000000000000" pitchFamily="65" charset="-120"/>
              </a:rPr>
              <a:t>69</a:t>
            </a:r>
            <a:r>
              <a:rPr lang="zh-TW" altLang="en-US" sz="2800" b="1" dirty="0">
                <a:solidFill>
                  <a:srgbClr val="0000FF"/>
                </a:solidFill>
                <a:latin typeface="標楷體" panose="03000509000000000000" pitchFamily="65" charset="-120"/>
                <a:ea typeface="標楷體" panose="03000509000000000000" pitchFamily="65" charset="-120"/>
              </a:rPr>
              <a:t>日曆天</a:t>
            </a:r>
            <a:r>
              <a:rPr lang="en-US" altLang="zh-TW" sz="2800" b="1" dirty="0" smtClean="0">
                <a:solidFill>
                  <a:srgbClr val="0000FF"/>
                </a:solidFill>
                <a:latin typeface="標楷體" panose="03000509000000000000" pitchFamily="65" charset="-120"/>
                <a:ea typeface="標楷體" panose="03000509000000000000" pitchFamily="65" charset="-120"/>
              </a:rPr>
              <a:t>)</a:t>
            </a:r>
            <a:r>
              <a:rPr lang="zh-TW" altLang="en-US" sz="2800" b="1" dirty="0" smtClean="0">
                <a:solidFill>
                  <a:srgbClr val="0000FF"/>
                </a:solidFill>
                <a:latin typeface="標楷體" panose="03000509000000000000" pitchFamily="65" charset="-120"/>
                <a:ea typeface="標楷體" panose="03000509000000000000" pitchFamily="65" charset="-120"/>
              </a:rPr>
              <a:t>，明顯</a:t>
            </a:r>
            <a:r>
              <a:rPr lang="zh-TW" altLang="en-US" sz="2800" b="1" dirty="0">
                <a:solidFill>
                  <a:srgbClr val="0000FF"/>
                </a:solidFill>
                <a:latin typeface="標楷體" panose="03000509000000000000" pitchFamily="65" charset="-120"/>
                <a:ea typeface="標楷體" panose="03000509000000000000" pitchFamily="65" charset="-120"/>
              </a:rPr>
              <a:t>工期不合理</a:t>
            </a:r>
            <a:r>
              <a:rPr lang="zh-TW" altLang="en-US" sz="2800" b="1" dirty="0" smtClean="0">
                <a:solidFill>
                  <a:srgbClr val="0000FF"/>
                </a:solidFill>
                <a:latin typeface="標楷體" panose="03000509000000000000" pitchFamily="65" charset="-120"/>
                <a:ea typeface="標楷體" panose="03000509000000000000" pitchFamily="65" charset="-120"/>
              </a:rPr>
              <a:t>。</a:t>
            </a:r>
            <a:endParaRPr lang="en-US" altLang="zh-TW" sz="2800" b="1" dirty="0" smtClean="0">
              <a:solidFill>
                <a:srgbClr val="0000FF"/>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3861499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22164" y="756295"/>
            <a:ext cx="9433048" cy="6048672"/>
          </a:xfrm>
        </p:spPr>
        <p:txBody>
          <a:bodyPr>
            <a:normAutofit/>
          </a:bodyPr>
          <a:lstStyle/>
          <a:p>
            <a:pPr marL="520700" lvl="1" indent="-160338">
              <a:buNone/>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衍生後果</a:t>
            </a:r>
            <a:r>
              <a:rPr lang="en-US" altLang="zh-TW" sz="2800" b="1"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為配合完工期限，訂</a:t>
            </a:r>
            <a:r>
              <a:rPr lang="zh-TW" altLang="en-US" sz="2800" b="1" dirty="0" smtClean="0">
                <a:solidFill>
                  <a:srgbClr val="0000FF"/>
                </a:solidFill>
                <a:latin typeface="標楷體" panose="03000509000000000000" pitchFamily="65" charset="-120"/>
                <a:ea typeface="標楷體" panose="03000509000000000000" pitchFamily="65" charset="-120"/>
              </a:rPr>
              <a:t>出難以達成</a:t>
            </a:r>
            <a:r>
              <a:rPr lang="zh-TW" altLang="en-US" sz="2800" b="1" dirty="0">
                <a:solidFill>
                  <a:srgbClr val="0000FF"/>
                </a:solidFill>
                <a:latin typeface="標楷體" panose="03000509000000000000" pitchFamily="65" charset="-120"/>
                <a:ea typeface="標楷體" panose="03000509000000000000" pitchFamily="65" charset="-120"/>
              </a:rPr>
              <a:t>之工程</a:t>
            </a:r>
            <a:r>
              <a:rPr lang="zh-TW" altLang="en-US" sz="2800" b="1" dirty="0" smtClean="0">
                <a:solidFill>
                  <a:srgbClr val="0000FF"/>
                </a:solidFill>
                <a:latin typeface="標楷體" panose="03000509000000000000" pitchFamily="65" charset="-120"/>
                <a:ea typeface="標楷體" panose="03000509000000000000" pitchFamily="65" charset="-120"/>
              </a:rPr>
              <a:t>進度</a:t>
            </a:r>
            <a:endParaRPr lang="en-US" altLang="zh-TW" sz="2800" b="1" dirty="0">
              <a:solidFill>
                <a:srgbClr val="0000FF"/>
              </a:solidFill>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計價時間</a:t>
            </a:r>
            <a:r>
              <a:rPr lang="zh-TW" altLang="en-US" sz="2400" dirty="0" smtClean="0">
                <a:latin typeface="標楷體" panose="03000509000000000000" pitchFamily="65" charset="-120"/>
                <a:ea typeface="標楷體" panose="03000509000000000000" pitchFamily="65" charset="-120"/>
              </a:rPr>
              <a:t>點進度落後</a:t>
            </a:r>
            <a:r>
              <a:rPr lang="zh-TW" altLang="en-US" sz="2400" dirty="0">
                <a:latin typeface="標楷體" panose="03000509000000000000" pitchFamily="65" charset="-120"/>
                <a:ea typeface="標楷體" panose="03000509000000000000" pitchFamily="65" charset="-120"/>
              </a:rPr>
              <a:t>達</a:t>
            </a:r>
            <a:r>
              <a:rPr lang="en-US" altLang="zh-TW" sz="2400" dirty="0">
                <a:latin typeface="標楷體" panose="03000509000000000000" pitchFamily="65" charset="-120"/>
                <a:ea typeface="標楷體" panose="03000509000000000000" pitchFamily="65" charset="-120"/>
              </a:rPr>
              <a:t>20%</a:t>
            </a:r>
            <a:r>
              <a:rPr lang="zh-TW" altLang="en-US" sz="2400" dirty="0">
                <a:latin typeface="標楷體" panose="03000509000000000000" pitchFamily="65" charset="-120"/>
                <a:ea typeface="標楷體" panose="03000509000000000000" pitchFamily="65" charset="-120"/>
              </a:rPr>
              <a:t>以上，以致無法計價</a:t>
            </a:r>
            <a:r>
              <a:rPr lang="zh-TW" altLang="en-US" sz="2400" dirty="0" smtClean="0">
                <a:latin typeface="標楷體" panose="03000509000000000000" pitchFamily="65" charset="-120"/>
                <a:ea typeface="標楷體" panose="03000509000000000000" pitchFamily="65" charset="-120"/>
              </a:rPr>
              <a:t>。</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smtClean="0">
                <a:latin typeface="標楷體" panose="03000509000000000000" pitchFamily="65" charset="-120"/>
                <a:ea typeface="標楷體" panose="03000509000000000000" pitchFamily="65" charset="-120"/>
              </a:rPr>
              <a:t>提出各種理由申請不計工期</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下雨、廢棄物檢驗過慢等</a:t>
            </a:r>
            <a:r>
              <a:rPr lang="en-US" altLang="zh-TW" sz="2400" dirty="0" smtClean="0">
                <a:latin typeface="標楷體" panose="03000509000000000000" pitchFamily="65" charset="-120"/>
                <a:ea typeface="標楷體" panose="03000509000000000000" pitchFamily="65" charset="-120"/>
              </a:rPr>
              <a:t>)</a:t>
            </a:r>
          </a:p>
          <a:p>
            <a:pPr lvl="3"/>
            <a:r>
              <a:rPr lang="zh-TW" altLang="en-US" sz="2400" dirty="0">
                <a:latin typeface="標楷體" panose="03000509000000000000" pitchFamily="65" charset="-120"/>
                <a:ea typeface="標楷體" panose="03000509000000000000" pitchFamily="65" charset="-120"/>
              </a:rPr>
              <a:t>意圖減省工法</a:t>
            </a:r>
            <a:r>
              <a:rPr lang="zh-TW" altLang="en-US" sz="2400" dirty="0" smtClean="0">
                <a:latin typeface="標楷體" panose="03000509000000000000" pitchFamily="65" charset="-120"/>
                <a:ea typeface="標楷體" panose="03000509000000000000" pitchFamily="65" charset="-120"/>
              </a:rPr>
              <a:t>步驟、施工品質粗糙</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衛生管理不</a:t>
            </a:r>
            <a:r>
              <a:rPr lang="zh-TW" altLang="en-US" sz="2400" dirty="0" smtClean="0">
                <a:latin typeface="標楷體" panose="03000509000000000000" pitchFamily="65" charset="-120"/>
                <a:ea typeface="標楷體" panose="03000509000000000000" pitchFamily="65" charset="-120"/>
              </a:rPr>
              <a:t>佳</a:t>
            </a:r>
            <a:endParaRPr lang="en-US" altLang="zh-TW" sz="2400" dirty="0" smtClean="0">
              <a:latin typeface="標楷體" panose="03000509000000000000" pitchFamily="65" charset="-120"/>
              <a:ea typeface="標楷體" panose="03000509000000000000" pitchFamily="65" charset="-120"/>
            </a:endParaRPr>
          </a:p>
          <a:p>
            <a:pPr lvl="3"/>
            <a:r>
              <a:rPr lang="en-US" altLang="zh-TW" sz="2400" dirty="0" smtClean="0">
                <a:latin typeface="標楷體" panose="03000509000000000000" pitchFamily="65" charset="-120"/>
                <a:ea typeface="標楷體" panose="03000509000000000000" pitchFamily="65" charset="-120"/>
              </a:rPr>
              <a:t>…………</a:t>
            </a:r>
          </a:p>
          <a:p>
            <a:pPr lvl="2">
              <a:buFont typeface="Wingdings" panose="05000000000000000000" pitchFamily="2" charset="2"/>
              <a:buChar char="Ø"/>
            </a:pPr>
            <a:r>
              <a:rPr lang="zh-TW" altLang="en-US" sz="2800" b="1" dirty="0">
                <a:solidFill>
                  <a:srgbClr val="0000FF"/>
                </a:solidFill>
                <a:latin typeface="標楷體" panose="03000509000000000000" pitchFamily="65" charset="-120"/>
                <a:ea typeface="標楷體" panose="03000509000000000000" pitchFamily="65" charset="-120"/>
              </a:rPr>
              <a:t>無法計價衍生之紛爭</a:t>
            </a:r>
            <a:endParaRPr lang="en-US" altLang="zh-TW" sz="2800" b="1" dirty="0">
              <a:solidFill>
                <a:srgbClr val="0000FF"/>
              </a:solidFill>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尋求外力</a:t>
            </a:r>
            <a:r>
              <a:rPr lang="zh-TW" altLang="en-US" sz="2400" dirty="0" smtClean="0">
                <a:latin typeface="標楷體" panose="03000509000000000000" pitchFamily="65" charset="-120"/>
                <a:ea typeface="標楷體" panose="03000509000000000000" pitchFamily="65" charset="-120"/>
              </a:rPr>
              <a:t>介入，施壓相關同仁</a:t>
            </a:r>
            <a:endParaRPr lang="en-US" altLang="zh-TW" sz="2400" dirty="0">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質疑本所故意刁難</a:t>
            </a:r>
            <a:endParaRPr lang="en-US" altLang="zh-TW" sz="2400" dirty="0">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質疑本所行政</a:t>
            </a:r>
            <a:r>
              <a:rPr lang="zh-TW" altLang="en-US" sz="2400" dirty="0" smtClean="0">
                <a:latin typeface="標楷體" panose="03000509000000000000" pitchFamily="65" charset="-120"/>
                <a:ea typeface="標楷體" panose="03000509000000000000" pitchFamily="65" charset="-120"/>
              </a:rPr>
              <a:t>不當</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無心配合工程施工查核相關</a:t>
            </a:r>
            <a:r>
              <a:rPr lang="zh-TW" altLang="en-US" sz="2400" dirty="0" smtClean="0">
                <a:latin typeface="標楷體" panose="03000509000000000000" pitchFamily="65" charset="-120"/>
                <a:ea typeface="標楷體" panose="03000509000000000000" pitchFamily="65" charset="-120"/>
              </a:rPr>
              <a:t>要求</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工人工作態度不</a:t>
            </a:r>
            <a:r>
              <a:rPr lang="zh-TW" altLang="en-US" sz="2400" dirty="0" smtClean="0">
                <a:latin typeface="標楷體" panose="03000509000000000000" pitchFamily="65" charset="-120"/>
                <a:ea typeface="標楷體" panose="03000509000000000000" pitchFamily="65" charset="-120"/>
              </a:rPr>
              <a:t>佳、</a:t>
            </a:r>
            <a:r>
              <a:rPr lang="zh-TW" altLang="en-US" sz="2400" dirty="0">
                <a:latin typeface="標楷體" panose="03000509000000000000" pitchFamily="65" charset="-120"/>
                <a:ea typeface="標楷體" panose="03000509000000000000" pitchFamily="65" charset="-120"/>
              </a:rPr>
              <a:t>常藉故爭吵</a:t>
            </a:r>
            <a:endParaRPr lang="en-US" altLang="zh-TW" sz="2400" dirty="0">
              <a:latin typeface="標楷體" panose="03000509000000000000" pitchFamily="65" charset="-120"/>
              <a:ea typeface="標楷體" panose="03000509000000000000" pitchFamily="65" charset="-120"/>
            </a:endParaRPr>
          </a:p>
          <a:p>
            <a:pPr lvl="3"/>
            <a:endParaRPr lang="en-US" altLang="zh-TW" sz="2400" dirty="0" smtClean="0">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27739945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0156" y="900311"/>
            <a:ext cx="9505056" cy="5832648"/>
          </a:xfrm>
        </p:spPr>
        <p:txBody>
          <a:bodyPr>
            <a:normAutofit/>
          </a:bodyPr>
          <a:lstStyle/>
          <a:p>
            <a:pPr marL="520700" lvl="1" indent="-160338">
              <a:buNone/>
            </a:pP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後續問題</a:t>
            </a:r>
            <a:r>
              <a:rPr lang="en-US" altLang="zh-TW" sz="2800" b="1" dirty="0" smtClean="0">
                <a:latin typeface="標楷體" panose="03000509000000000000" pitchFamily="65" charset="-120"/>
                <a:ea typeface="標楷體" panose="03000509000000000000" pitchFamily="65" charset="-120"/>
              </a:rPr>
              <a:t>】</a:t>
            </a:r>
            <a:endParaRPr lang="en-US" altLang="zh-TW" sz="2800" dirty="0">
              <a:latin typeface="標楷體" panose="03000509000000000000" pitchFamily="65" charset="-120"/>
              <a:ea typeface="標楷體" panose="03000509000000000000" pitchFamily="65" charset="-120"/>
            </a:endParaRPr>
          </a:p>
          <a:p>
            <a:pPr lvl="2">
              <a:buFont typeface="Wingdings" panose="05000000000000000000" pitchFamily="2" charset="2"/>
              <a:buChar char="Ø"/>
            </a:pPr>
            <a:r>
              <a:rPr lang="zh-TW" altLang="en-US" sz="2800" b="1" dirty="0" smtClean="0">
                <a:solidFill>
                  <a:srgbClr val="0000FF"/>
                </a:solidFill>
                <a:latin typeface="標楷體" panose="03000509000000000000" pitchFamily="65" charset="-120"/>
                <a:ea typeface="標楷體" panose="03000509000000000000" pitchFamily="65" charset="-120"/>
              </a:rPr>
              <a:t>工程繼續履約</a:t>
            </a:r>
            <a:endParaRPr lang="en-US" altLang="zh-TW" sz="2800" b="1" dirty="0">
              <a:solidFill>
                <a:srgbClr val="0000FF"/>
              </a:solidFill>
              <a:latin typeface="標楷體" panose="03000509000000000000" pitchFamily="65" charset="-120"/>
              <a:ea typeface="標楷體" panose="03000509000000000000" pitchFamily="65" charset="-120"/>
            </a:endParaRPr>
          </a:p>
          <a:p>
            <a:pPr lvl="3"/>
            <a:r>
              <a:rPr lang="zh-TW" altLang="en-US" sz="2400" dirty="0" smtClean="0">
                <a:latin typeface="標楷體" panose="03000509000000000000" pitchFamily="65" charset="-120"/>
                <a:ea typeface="標楷體" panose="03000509000000000000" pitchFamily="65" charset="-120"/>
              </a:rPr>
              <a:t>品質控制問題。</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smtClean="0">
                <a:latin typeface="標楷體" panose="03000509000000000000" pitchFamily="65" charset="-120"/>
                <a:ea typeface="標楷體" panose="03000509000000000000" pitchFamily="65" charset="-120"/>
              </a:rPr>
              <a:t>驗收及瑕疵改善</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a:latin typeface="標楷體" panose="03000509000000000000" pitchFamily="65" charset="-120"/>
                <a:ea typeface="標楷體" panose="03000509000000000000" pitchFamily="65" charset="-120"/>
              </a:rPr>
              <a:t>施工查核之複查</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smtClean="0">
                <a:latin typeface="標楷體" panose="03000509000000000000" pitchFamily="65" charset="-120"/>
                <a:ea typeface="標楷體" panose="03000509000000000000" pitchFamily="65" charset="-120"/>
              </a:rPr>
              <a:t>採購法</a:t>
            </a:r>
            <a:r>
              <a:rPr lang="en-US" altLang="zh-TW" sz="2400" dirty="0" smtClean="0">
                <a:latin typeface="標楷體" panose="03000509000000000000" pitchFamily="65" charset="-120"/>
                <a:ea typeface="標楷體" panose="03000509000000000000" pitchFamily="65" charset="-120"/>
              </a:rPr>
              <a:t>101</a:t>
            </a:r>
            <a:r>
              <a:rPr lang="zh-TW" altLang="en-US" sz="2400" dirty="0" smtClean="0">
                <a:latin typeface="標楷體" panose="03000509000000000000" pitchFamily="65" charset="-120"/>
                <a:ea typeface="標楷體" panose="03000509000000000000" pitchFamily="65" charset="-120"/>
              </a:rPr>
              <a:t>條之適用</a:t>
            </a:r>
            <a:endParaRPr lang="en-US" altLang="zh-TW" sz="2400" dirty="0" smtClean="0">
              <a:latin typeface="標楷體" panose="03000509000000000000" pitchFamily="65" charset="-120"/>
              <a:ea typeface="標楷體" panose="03000509000000000000" pitchFamily="65" charset="-120"/>
            </a:endParaRPr>
          </a:p>
          <a:p>
            <a:pPr lvl="3"/>
            <a:r>
              <a:rPr lang="zh-TW" altLang="en-US" sz="2400" dirty="0" smtClean="0">
                <a:latin typeface="標楷體" panose="03000509000000000000" pitchFamily="65" charset="-120"/>
                <a:ea typeface="標楷體" panose="03000509000000000000" pitchFamily="65" charset="-120"/>
              </a:rPr>
              <a:t>工程會要求解釋</a:t>
            </a:r>
            <a:endParaRPr lang="en-US" altLang="zh-TW" sz="2400" dirty="0" smtClean="0">
              <a:latin typeface="標楷體" panose="03000509000000000000" pitchFamily="65" charset="-120"/>
              <a:ea typeface="標楷體" panose="03000509000000000000" pitchFamily="65" charset="-120"/>
            </a:endParaRPr>
          </a:p>
          <a:p>
            <a:pPr lvl="3"/>
            <a:r>
              <a:rPr lang="en-US" altLang="zh-TW" sz="2400" dirty="0" smtClean="0">
                <a:latin typeface="標楷體" panose="03000509000000000000" pitchFamily="65" charset="-120"/>
                <a:ea typeface="標楷體" panose="03000509000000000000" pitchFamily="65" charset="-120"/>
              </a:rPr>
              <a:t>…………</a:t>
            </a:r>
          </a:p>
          <a:p>
            <a:pPr lvl="2">
              <a:buFont typeface="Wingdings" panose="05000000000000000000" pitchFamily="2" charset="2"/>
              <a:buChar char="Ø"/>
            </a:pPr>
            <a:r>
              <a:rPr lang="zh-TW" altLang="en-US" sz="2800" b="1" dirty="0" smtClean="0">
                <a:solidFill>
                  <a:srgbClr val="FF0000"/>
                </a:solidFill>
                <a:latin typeface="標楷體" panose="03000509000000000000" pitchFamily="65" charset="-120"/>
                <a:ea typeface="標楷體" panose="03000509000000000000" pitchFamily="65" charset="-120"/>
              </a:rPr>
              <a:t>三方互信基礎嚴重流失，各項問題之處理更形困難</a:t>
            </a:r>
            <a:endParaRPr lang="zh-TW" altLang="en-US" sz="2800" b="1"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796128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346</TotalTime>
  <Words>1230</Words>
  <Application>Microsoft Office PowerPoint</Application>
  <PresentationFormat>自訂</PresentationFormat>
  <Paragraphs>71</Paragraphs>
  <Slides>15</Slides>
  <Notes>0</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15</vt:i4>
      </vt:variant>
    </vt:vector>
  </HeadingPairs>
  <TitlesOfParts>
    <vt:vector size="17" baseType="lpstr">
      <vt:lpstr>Office 佈景主題</vt:lpstr>
      <vt:lpstr>Acrobat Document</vt:lpstr>
      <vt:lpstr>行政人員座談會</vt:lpstr>
      <vt:lpstr>案例一-公文收文與來文有時間差</vt:lpstr>
      <vt:lpstr>案例二-履約能力證明審查</vt:lpstr>
      <vt:lpstr>PowerPoint 簡報</vt:lpstr>
      <vt:lpstr>PowerPoint 簡報</vt:lpstr>
      <vt:lpstr>案例三-工程採購要項變更</vt:lpstr>
      <vt:lpstr>PowerPoint 簡報</vt:lpstr>
      <vt:lpstr>PowerPoint 簡報</vt:lpstr>
      <vt:lpstr>PowerPoint 簡報</vt:lpstr>
      <vt:lpstr>PowerPoint 簡報</vt:lpstr>
      <vt:lpstr>採購性質變更</vt:lpstr>
      <vt:lpstr>PowerPoint 簡報</vt:lpstr>
      <vt:lpstr>案例四-廠商工作證使用管制措施</vt:lpstr>
      <vt:lpstr>PowerPoint 簡報</vt:lpstr>
      <vt:lpstr>報告完畢 感謝聆聽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孫筱玲</dc:creator>
  <cp:lastModifiedBy>asus</cp:lastModifiedBy>
  <cp:revision>74</cp:revision>
  <cp:lastPrinted>2016-09-22T00:50:04Z</cp:lastPrinted>
  <dcterms:created xsi:type="dcterms:W3CDTF">2016-03-02T01:31:29Z</dcterms:created>
  <dcterms:modified xsi:type="dcterms:W3CDTF">2017-03-20T06:02:34Z</dcterms:modified>
</cp:coreProperties>
</file>