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8" r:id="rId4"/>
    <p:sldId id="258" r:id="rId5"/>
    <p:sldId id="273" r:id="rId6"/>
    <p:sldId id="262" r:id="rId7"/>
    <p:sldId id="272" r:id="rId8"/>
    <p:sldId id="263" r:id="rId9"/>
    <p:sldId id="274" r:id="rId10"/>
    <p:sldId id="271" r:id="rId11"/>
    <p:sldId id="269" r:id="rId12"/>
    <p:sldId id="277" r:id="rId13"/>
    <p:sldId id="275" r:id="rId14"/>
    <p:sldId id="270" r:id="rId15"/>
    <p:sldId id="279" r:id="rId16"/>
    <p:sldId id="276" r:id="rId17"/>
    <p:sldId id="266" r:id="rId18"/>
    <p:sldId id="265" r:id="rId19"/>
    <p:sldId id="26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頁" id="{BF3E7135-827A-45B9-AF64-F18257527A0C}">
          <p14:sldIdLst>
            <p14:sldId id="256"/>
          </p14:sldIdLst>
        </p14:section>
        <p14:section name="章節" id="{F599D8A2-CB50-4D06-AD6A-7CD2FC89B9B9}">
          <p14:sldIdLst>
            <p14:sldId id="257"/>
          </p14:sldIdLst>
        </p14:section>
        <p14:section name="網路" id="{8D3DD9B9-3235-4AE5-A207-AC1922AC99CA}">
          <p14:sldIdLst>
            <p14:sldId id="278"/>
            <p14:sldId id="258"/>
            <p14:sldId id="273"/>
            <p14:sldId id="262"/>
            <p14:sldId id="272"/>
            <p14:sldId id="263"/>
          </p14:sldIdLst>
        </p14:section>
        <p14:section name="資安" id="{E62DBD81-4960-48B7-975E-3948B2A9B294}">
          <p14:sldIdLst>
            <p14:sldId id="274"/>
            <p14:sldId id="271"/>
            <p14:sldId id="269"/>
            <p14:sldId id="277"/>
          </p14:sldIdLst>
        </p14:section>
        <p14:section name="雲端" id="{758F7F04-0CF1-40F9-8AFC-256A62388CA7}">
          <p14:sldIdLst>
            <p14:sldId id="275"/>
            <p14:sldId id="270"/>
            <p14:sldId id="279"/>
            <p14:sldId id="276"/>
          </p14:sldIdLst>
        </p14:section>
        <p14:section name="其它問題" id="{1C1458EE-7E62-4F57-BD47-ED842CC241C5}">
          <p14:sldIdLst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  <a:srgbClr val="1976D2"/>
    <a:srgbClr val="FF5722"/>
    <a:srgbClr val="1E88E5"/>
    <a:srgbClr val="64B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16" y="-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A038-81AA-498B-8C3B-F8647A886510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5A631-89B4-49BA-8F85-BC7290F78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0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CAB2-D069-419D-BBBA-A6F7A48C424C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CA36-1C1A-4F0A-8B87-535EAEC4E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8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A36-1C1A-4F0A-8B87-535EAEC4E2D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直角三角形 27"/>
          <p:cNvSpPr/>
          <p:nvPr userDrawn="1"/>
        </p:nvSpPr>
        <p:spPr>
          <a:xfrm rot="8142336">
            <a:off x="3889273" y="4508176"/>
            <a:ext cx="5511625" cy="5511625"/>
          </a:xfrm>
          <a:prstGeom prst="rtTriangle">
            <a:avLst/>
          </a:prstGeom>
          <a:solidFill>
            <a:srgbClr val="197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9036" y="1785030"/>
            <a:ext cx="4523014" cy="1006475"/>
          </a:xfrm>
        </p:spPr>
        <p:txBody>
          <a:bodyPr anchor="b">
            <a:noAutofit/>
          </a:bodyPr>
          <a:lstStyle>
            <a:lvl1pPr algn="l">
              <a:defRPr sz="4000" b="1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9036" y="2918165"/>
            <a:ext cx="45230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3321117" y="-2469"/>
            <a:ext cx="10176587" cy="6860469"/>
            <a:chOff x="2015413" y="0"/>
            <a:chExt cx="10176587" cy="6860469"/>
          </a:xfrm>
          <a:effectLst>
            <a:outerShdw blurRad="50800" dist="63500" dir="11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直角三角形 6"/>
            <p:cNvSpPr/>
            <p:nvPr userDrawn="1"/>
          </p:nvSpPr>
          <p:spPr>
            <a:xfrm rot="16200000" flipH="1">
              <a:off x="1934869" y="80545"/>
              <a:ext cx="6860468" cy="6699379"/>
            </a:xfrm>
            <a:prstGeom prst="rtTriangle">
              <a:avLst/>
            </a:pr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714793" y="0"/>
              <a:ext cx="3477207" cy="6858000"/>
            </a:xfrm>
            <a:prstGeom prst="rect">
              <a:avLst/>
            </a:pr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矩形 19"/>
          <p:cNvSpPr/>
          <p:nvPr userDrawn="1"/>
        </p:nvSpPr>
        <p:spPr>
          <a:xfrm rot="2725185">
            <a:off x="10038742" y="-1482710"/>
            <a:ext cx="1459271" cy="6374712"/>
          </a:xfrm>
          <a:prstGeom prst="rect">
            <a:avLst/>
          </a:prstGeom>
          <a:solidFill>
            <a:srgbClr val="64B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角三角形 13"/>
          <p:cNvSpPr/>
          <p:nvPr userDrawn="1"/>
        </p:nvSpPr>
        <p:spPr>
          <a:xfrm rot="-2700000">
            <a:off x="7969739" y="-1427948"/>
            <a:ext cx="2855895" cy="2855895"/>
          </a:xfrm>
          <a:prstGeom prst="rtTriangle">
            <a:avLst/>
          </a:prstGeom>
          <a:solidFill>
            <a:srgbClr val="2196F3"/>
          </a:solidFill>
          <a:ln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 userDrawn="1"/>
        </p:nvSpPr>
        <p:spPr>
          <a:xfrm rot="2725185">
            <a:off x="11047720" y="-399056"/>
            <a:ext cx="1459271" cy="6324888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 userDrawn="1"/>
        </p:nvCxnSpPr>
        <p:spPr>
          <a:xfrm flipH="1">
            <a:off x="8974328" y="-55715"/>
            <a:ext cx="4576440" cy="4517285"/>
          </a:xfrm>
          <a:prstGeom prst="line">
            <a:avLst/>
          </a:prstGeom>
          <a:ln w="117475">
            <a:solidFill>
              <a:srgbClr val="FF5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4565780" y="4011"/>
            <a:ext cx="6802017" cy="6904766"/>
          </a:xfrm>
          <a:prstGeom prst="line">
            <a:avLst/>
          </a:prstGeom>
          <a:ln w="117475">
            <a:solidFill>
              <a:srgbClr val="FF5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直角三角形 22"/>
          <p:cNvSpPr/>
          <p:nvPr userDrawn="1"/>
        </p:nvSpPr>
        <p:spPr>
          <a:xfrm rot="2708685">
            <a:off x="12140321" y="2664353"/>
            <a:ext cx="2748604" cy="2748604"/>
          </a:xfrm>
          <a:prstGeom prst="rtTriangle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 userDrawn="1"/>
        </p:nvCxnSpPr>
        <p:spPr>
          <a:xfrm flipH="1">
            <a:off x="2975750" y="3359272"/>
            <a:ext cx="3613626" cy="3549505"/>
          </a:xfrm>
          <a:prstGeom prst="line">
            <a:avLst/>
          </a:prstGeom>
          <a:ln w="234950">
            <a:solidFill>
              <a:srgbClr val="FF5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5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31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1976D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261938">
              <a:defRPr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4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4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89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23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1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83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4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E1D0-B15F-4E21-891B-83EBA9854821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24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資訊服務與安全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綜計組資訊科</a:t>
            </a:r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黃亮勳</a:t>
            </a:r>
            <a:endParaRPr lang="zh-TW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49" y="5452156"/>
            <a:ext cx="36433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事先預防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853440" y="2270760"/>
            <a:ext cx="10485120" cy="2834640"/>
            <a:chOff x="1143000" y="2712720"/>
            <a:chExt cx="10485120" cy="2834640"/>
          </a:xfrm>
        </p:grpSpPr>
        <p:sp>
          <p:nvSpPr>
            <p:cNvPr id="6" name="拱形 5"/>
            <p:cNvSpPr/>
            <p:nvPr/>
          </p:nvSpPr>
          <p:spPr>
            <a:xfrm>
              <a:off x="3718560" y="277368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拱形 3"/>
            <p:cNvSpPr/>
            <p:nvPr/>
          </p:nvSpPr>
          <p:spPr>
            <a:xfrm>
              <a:off x="1143000" y="280416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拱形 4"/>
            <p:cNvSpPr/>
            <p:nvPr/>
          </p:nvSpPr>
          <p:spPr>
            <a:xfrm flipH="1" flipV="1">
              <a:off x="1143000" y="277368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拱形 8"/>
            <p:cNvSpPr/>
            <p:nvPr/>
          </p:nvSpPr>
          <p:spPr>
            <a:xfrm flipH="1" flipV="1">
              <a:off x="6294120" y="274320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拱形 9"/>
            <p:cNvSpPr/>
            <p:nvPr/>
          </p:nvSpPr>
          <p:spPr>
            <a:xfrm>
              <a:off x="8884920" y="274320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拱形 6"/>
            <p:cNvSpPr/>
            <p:nvPr/>
          </p:nvSpPr>
          <p:spPr>
            <a:xfrm flipH="1" flipV="1">
              <a:off x="3718560" y="274320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拱形 7"/>
            <p:cNvSpPr/>
            <p:nvPr/>
          </p:nvSpPr>
          <p:spPr>
            <a:xfrm>
              <a:off x="6294120" y="277368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FF5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拱形 10"/>
            <p:cNvSpPr/>
            <p:nvPr/>
          </p:nvSpPr>
          <p:spPr>
            <a:xfrm flipH="1" flipV="1">
              <a:off x="8884920" y="271272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54" y="3147074"/>
            <a:ext cx="982966" cy="98296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308166" y="530549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定時備份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83084" y="530549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更新防毒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026" name="Picture 2" descr="http://logok.org/wp-content/uploads/2015/01/F-Secure-logo-880x6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43" y="2727088"/>
            <a:ext cx="2663825" cy="19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 16"/>
          <p:cNvSpPr/>
          <p:nvPr/>
        </p:nvSpPr>
        <p:spPr>
          <a:xfrm>
            <a:off x="3775074" y="5890273"/>
            <a:ext cx="2042160" cy="6019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F-Secure 12</a:t>
            </a:r>
            <a:endParaRPr lang="zh-TW" altLang="en-US" sz="2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60" y="3170000"/>
            <a:ext cx="1005680" cy="100568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6358850" y="5305498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使用較安全</a:t>
            </a:r>
            <a: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瀏覽器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99450" y="534254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不上風險網站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999457" y="578928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不載不明軟體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16" y="3222353"/>
            <a:ext cx="907687" cy="9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如果還是中了勒索？處理步驟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522515" y="2860527"/>
            <a:ext cx="9927771" cy="914400"/>
            <a:chOff x="725714" y="1912259"/>
            <a:chExt cx="9927771" cy="914400"/>
          </a:xfrm>
        </p:grpSpPr>
        <p:cxnSp>
          <p:nvCxnSpPr>
            <p:cNvPr id="6" name="直線接點 5"/>
            <p:cNvCxnSpPr/>
            <p:nvPr/>
          </p:nvCxnSpPr>
          <p:spPr>
            <a:xfrm>
              <a:off x="1182914" y="2369459"/>
              <a:ext cx="9339943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橢圓 3"/>
            <p:cNvSpPr/>
            <p:nvPr/>
          </p:nvSpPr>
          <p:spPr>
            <a:xfrm>
              <a:off x="725714" y="1912259"/>
              <a:ext cx="914400" cy="914400"/>
            </a:xfrm>
            <a:prstGeom prst="ellipse">
              <a:avLst/>
            </a:prstGeom>
            <a:solidFill>
              <a:srgbClr val="FF5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730171" y="1912259"/>
              <a:ext cx="914400" cy="914400"/>
            </a:xfrm>
            <a:prstGeom prst="ellipse">
              <a:avLst/>
            </a:prstGeom>
            <a:solidFill>
              <a:srgbClr val="197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6734628" y="1912259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9739085" y="1912259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446900" y="39705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拔除網路線</a:t>
            </a:r>
            <a:endParaRPr lang="zh-TW" altLang="en-US" sz="2800" dirty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460271" y="39705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請重灌電腦</a:t>
            </a:r>
            <a:endParaRPr lang="zh-TW" altLang="en-US" sz="28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26972" y="397051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關機</a:t>
            </a:r>
            <a:endParaRPr lang="zh-TW" altLang="en-US" sz="2800" dirty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31429" y="3970517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由第三方打開</a:t>
            </a:r>
            <a:endParaRPr lang="en-US" altLang="zh-TW" sz="2800" dirty="0" smtClean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硬碟</a:t>
            </a:r>
            <a:endParaRPr lang="zh-TW" altLang="en-US" sz="2800" dirty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7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請勿用公務信箱註冊外部服務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97" y="1115016"/>
            <a:ext cx="9093606" cy="55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人工輸入 2"/>
          <p:cNvSpPr/>
          <p:nvPr/>
        </p:nvSpPr>
        <p:spPr>
          <a:xfrm rot="16200000" flipH="1">
            <a:off x="4128299" y="-1205704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2"/>
          <p:cNvSpPr/>
          <p:nvPr/>
        </p:nvSpPr>
        <p:spPr>
          <a:xfrm rot="16200000" flipH="1">
            <a:off x="4128299" y="-1187873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61615" y="37671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雲端</a:t>
            </a:r>
            <a:endParaRPr lang="zh-TW" altLang="en-US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1615" y="1120267"/>
            <a:ext cx="360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本所提供雲端儲存、</a:t>
            </a:r>
            <a:r>
              <a:rPr lang="en-US" altLang="zh-TW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CloudApp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999514"/>
            <a:ext cx="6391885" cy="63918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b="15573"/>
          <a:stretch/>
        </p:blipFill>
        <p:spPr>
          <a:xfrm>
            <a:off x="1459149" y="2381205"/>
            <a:ext cx="4494214" cy="2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核研所雲端資料夾 → </a:t>
            </a:r>
            <a:r>
              <a:rPr lang="en-US" altLang="zh-TW" dirty="0" err="1" smtClean="0"/>
              <a:t>SafeSync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4391" t="61538" r="23132" b="1276"/>
          <a:stretch/>
        </p:blipFill>
        <p:spPr>
          <a:xfrm>
            <a:off x="2529191" y="1877438"/>
            <a:ext cx="6945550" cy="43075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5779" y="5243209"/>
            <a:ext cx="943583" cy="291829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3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CloudApp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4391" t="61538" r="23132" b="1276"/>
          <a:stretch/>
        </p:blipFill>
        <p:spPr>
          <a:xfrm>
            <a:off x="2529191" y="1877438"/>
            <a:ext cx="6945550" cy="43075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13642" y="5233481"/>
            <a:ext cx="943583" cy="291829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8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關於非法軟體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4898573" y="1567546"/>
            <a:ext cx="9186507" cy="5261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6414" r="2722" b="31073"/>
          <a:stretch/>
        </p:blipFill>
        <p:spPr>
          <a:xfrm>
            <a:off x="5985752" y="1866826"/>
            <a:ext cx="6968547" cy="432969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40937" y="1666399"/>
            <a:ext cx="5093064" cy="769149"/>
            <a:chOff x="4862285" y="1026161"/>
            <a:chExt cx="6025959" cy="937334"/>
          </a:xfrm>
        </p:grpSpPr>
        <p:sp>
          <p:nvSpPr>
            <p:cNvPr id="7" name="矩形 6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1421350" y="1820140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BSA 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台灣軟體聯盟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40937" y="2742007"/>
            <a:ext cx="5093064" cy="769149"/>
            <a:chOff x="4862285" y="1026161"/>
            <a:chExt cx="6025959" cy="937334"/>
          </a:xfrm>
        </p:grpSpPr>
        <p:sp>
          <p:nvSpPr>
            <p:cNvPr id="13" name="矩形 12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1224392" y="2941469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所內曾發生過</a:t>
            </a: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起案例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40937" y="3817615"/>
            <a:ext cx="5093064" cy="1613530"/>
            <a:chOff x="4862285" y="1026161"/>
            <a:chExt cx="6025959" cy="937334"/>
          </a:xfrm>
        </p:grpSpPr>
        <p:sp>
          <p:nvSpPr>
            <p:cNvPr id="17" name="矩形 16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522742" y="4036815"/>
            <a:ext cx="4552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若涉及非法重製，依著作權法可處</a:t>
            </a:r>
            <a:r>
              <a:rPr lang="en-US" altLang="zh-TW" sz="2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以下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有期徒刑、拘役，或科或併科新台幣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75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萬元以下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罰金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240937" y="5744292"/>
            <a:ext cx="5093064" cy="769149"/>
            <a:chOff x="4862285" y="1026161"/>
            <a:chExt cx="6025959" cy="937334"/>
          </a:xfrm>
        </p:grpSpPr>
        <p:sp>
          <p:nvSpPr>
            <p:cNvPr id="24" name="矩形 23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1335008" y="5943754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所內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IP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連線皆有紀錄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28766" y="93814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還有其它問題？</a:t>
            </a:r>
            <a:endParaRPr lang="zh-TW" altLang="en-US" sz="4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09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請用所內</a:t>
            </a:r>
            <a:r>
              <a:rPr lang="en-US" altLang="zh-TW" dirty="0" smtClean="0"/>
              <a:t>FAQ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-3966569" y="1596571"/>
            <a:ext cx="9186507" cy="52614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4391" t="61538" r="23132" b="1276"/>
          <a:stretch/>
        </p:blipFill>
        <p:spPr>
          <a:xfrm>
            <a:off x="-2846091" y="1869461"/>
            <a:ext cx="6945550" cy="43075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4749" y="4523362"/>
            <a:ext cx="943583" cy="291829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6340416" y="1563141"/>
            <a:ext cx="9186507" cy="526142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4946"/>
          <a:stretch/>
        </p:blipFill>
        <p:spPr>
          <a:xfrm>
            <a:off x="7423730" y="1852043"/>
            <a:ext cx="9336008" cy="43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84777" y="3459444"/>
            <a:ext cx="5093064" cy="1408355"/>
            <a:chOff x="4862285" y="1653628"/>
            <a:chExt cx="6025959" cy="1510486"/>
          </a:xfrm>
        </p:grpSpPr>
        <p:sp>
          <p:nvSpPr>
            <p:cNvPr id="15" name="矩形 14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#3199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84777" y="1775097"/>
            <a:ext cx="5093064" cy="1407600"/>
            <a:chOff x="4862285" y="1653628"/>
            <a:chExt cx="6025959" cy="1510486"/>
          </a:xfrm>
        </p:grpSpPr>
        <p:sp>
          <p:nvSpPr>
            <p:cNvPr id="5" name="矩形 4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938428" y="226176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無法上網、網路設備故障排除</a:t>
            </a:r>
          </a:p>
        </p:txBody>
      </p:sp>
      <p:sp>
        <p:nvSpPr>
          <p:cNvPr id="12" name="矩形 11"/>
          <p:cNvSpPr/>
          <p:nvPr/>
        </p:nvSpPr>
        <p:spPr>
          <a:xfrm>
            <a:off x="938428" y="3666529"/>
            <a:ext cx="41857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公文系統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IE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基本環境檢視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設定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zh-TW" sz="2000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無法</a:t>
            </a:r>
            <a:r>
              <a:rPr lang="zh-TW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支援流程問題、帳號管理需轉文書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科</a:t>
            </a:r>
            <a:endParaRPr lang="zh-TW" altLang="zh-TW" sz="2000" dirty="0">
              <a:solidFill>
                <a:srgbClr val="FF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629920" y="1775136"/>
            <a:ext cx="5093064" cy="2507343"/>
            <a:chOff x="4862285" y="1653628"/>
            <a:chExt cx="6025959" cy="1510486"/>
          </a:xfrm>
        </p:grpSpPr>
        <p:sp>
          <p:nvSpPr>
            <p:cNvPr id="21" name="矩形 20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6999104" y="1966979"/>
            <a:ext cx="435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綜計組資訊小組、網路小組承辦業務問題初步排除或協轉負責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人員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收發信問題、防毒問題、</a:t>
            </a:r>
            <a:r>
              <a:rPr lang="en-US" altLang="zh-TW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Trustview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使用問題、各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Server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連線問題、所內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MIS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相關系統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IE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設定調整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……</a:t>
            </a:r>
            <a:r>
              <a:rPr lang="zh-TW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等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6629920" y="4690548"/>
            <a:ext cx="5093064" cy="1732134"/>
            <a:chOff x="4862285" y="1653628"/>
            <a:chExt cx="6025959" cy="1510486"/>
          </a:xfrm>
        </p:grpSpPr>
        <p:sp>
          <p:nvSpPr>
            <p:cNvPr id="24" name="矩形 23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7016285" y="4867799"/>
            <a:ext cx="4612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電腦系統、硬體故障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檢修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由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主機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負責廠商</a:t>
            </a:r>
          </a:p>
          <a:p>
            <a:pPr>
              <a:spcAft>
                <a:spcPts val="0"/>
              </a:spcAft>
            </a:pPr>
            <a:r>
              <a:rPr lang="en-US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IP</a:t>
            </a:r>
            <a:r>
              <a:rPr lang="zh-TW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發放、節點系統被鎖及各館新進同仁設定請找各館資訊人員協助</a:t>
            </a:r>
          </a:p>
        </p:txBody>
      </p:sp>
    </p:spTree>
    <p:extLst>
      <p:ext uri="{BB962C8B-B14F-4D97-AF65-F5344CB8AC3E}">
        <p14:creationId xmlns:p14="http://schemas.microsoft.com/office/powerpoint/2010/main" val="39335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7"/>
          <p:cNvPicPr>
            <a:picLocks noChangeAspect="1"/>
          </p:cNvPicPr>
          <p:nvPr/>
        </p:nvPicPr>
        <p:blipFill rotWithShape="1">
          <a:blip r:embed="rId4"/>
          <a:srcRect r="61620"/>
          <a:stretch/>
        </p:blipFill>
        <p:spPr bwMode="auto">
          <a:xfrm>
            <a:off x="10185915" y="593725"/>
            <a:ext cx="13983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638627" y="593725"/>
            <a:ext cx="269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主題</a:t>
            </a:r>
            <a:endParaRPr lang="zh-TW" altLang="en-US" sz="4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2476509" y="2192971"/>
            <a:ext cx="7262182" cy="2472059"/>
            <a:chOff x="2476509" y="2529998"/>
            <a:chExt cx="7262182" cy="2472059"/>
          </a:xfrm>
        </p:grpSpPr>
        <p:grpSp>
          <p:nvGrpSpPr>
            <p:cNvPr id="23" name="群組 22"/>
            <p:cNvGrpSpPr/>
            <p:nvPr/>
          </p:nvGrpSpPr>
          <p:grpSpPr>
            <a:xfrm>
              <a:off x="2612572" y="2529998"/>
              <a:ext cx="6966857" cy="1661114"/>
              <a:chOff x="2612571" y="2907368"/>
              <a:chExt cx="6966857" cy="1661114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2612571" y="3922151"/>
                <a:ext cx="6966857" cy="646331"/>
                <a:chOff x="2612571" y="3922151"/>
                <a:chExt cx="6966857" cy="646331"/>
              </a:xfrm>
            </p:grpSpPr>
            <p:sp>
              <p:nvSpPr>
                <p:cNvPr id="5" name="文字方塊 4"/>
                <p:cNvSpPr txBox="1"/>
                <p:nvPr/>
              </p:nvSpPr>
              <p:spPr>
                <a:xfrm>
                  <a:off x="2612571" y="3922151"/>
                  <a:ext cx="14514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600" dirty="0" smtClean="0">
                      <a:solidFill>
                        <a:schemeClr val="bg1"/>
                      </a:solidFill>
                      <a:latin typeface="微軟正黑體 Light" panose="020B0304030504040204" pitchFamily="34" charset="-120"/>
                      <a:ea typeface="微軟正黑體 Light" panose="020B0304030504040204" pitchFamily="34" charset="-120"/>
                    </a:rPr>
                    <a:t>網路</a:t>
                  </a:r>
                  <a:endParaRPr lang="zh-TW" altLang="en-US" sz="3600" dirty="0">
                    <a:solidFill>
                      <a:schemeClr val="bg1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endParaRPr>
                </a:p>
              </p:txBody>
            </p:sp>
            <p:sp>
              <p:nvSpPr>
                <p:cNvPr id="6" name="文字方塊 5"/>
                <p:cNvSpPr txBox="1"/>
                <p:nvPr/>
              </p:nvSpPr>
              <p:spPr>
                <a:xfrm>
                  <a:off x="5370285" y="3922151"/>
                  <a:ext cx="14514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600" dirty="0" smtClean="0">
                      <a:solidFill>
                        <a:schemeClr val="bg1"/>
                      </a:solidFill>
                      <a:latin typeface="微軟正黑體 Light" panose="020B0304030504040204" pitchFamily="34" charset="-120"/>
                      <a:ea typeface="微軟正黑體 Light" panose="020B0304030504040204" pitchFamily="34" charset="-120"/>
                    </a:rPr>
                    <a:t>資安</a:t>
                  </a:r>
                  <a:endParaRPr lang="zh-TW" altLang="en-US" sz="3600" dirty="0">
                    <a:solidFill>
                      <a:schemeClr val="bg1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endParaRPr>
                </a:p>
              </p:txBody>
            </p:sp>
            <p:sp>
              <p:nvSpPr>
                <p:cNvPr id="7" name="文字方塊 6"/>
                <p:cNvSpPr txBox="1"/>
                <p:nvPr/>
              </p:nvSpPr>
              <p:spPr>
                <a:xfrm>
                  <a:off x="8127999" y="3922151"/>
                  <a:ext cx="14514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600" dirty="0" smtClean="0">
                      <a:solidFill>
                        <a:schemeClr val="bg1"/>
                      </a:solidFill>
                      <a:latin typeface="微軟正黑體 Light" panose="020B0304030504040204" pitchFamily="34" charset="-120"/>
                      <a:ea typeface="微軟正黑體 Light" panose="020B0304030504040204" pitchFamily="34" charset="-120"/>
                    </a:rPr>
                    <a:t>雲端</a:t>
                  </a:r>
                  <a:endParaRPr lang="zh-TW" altLang="en-US" sz="3600" dirty="0">
                    <a:solidFill>
                      <a:schemeClr val="bg1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endParaRPr>
                </a:p>
              </p:txBody>
            </p:sp>
          </p:grpSp>
          <p:grpSp>
            <p:nvGrpSpPr>
              <p:cNvPr id="21" name="群組 20"/>
              <p:cNvGrpSpPr/>
              <p:nvPr/>
            </p:nvGrpSpPr>
            <p:grpSpPr>
              <a:xfrm>
                <a:off x="3013136" y="2907368"/>
                <a:ext cx="6341046" cy="967947"/>
                <a:chOff x="3013136" y="2907368"/>
                <a:chExt cx="6341046" cy="967947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6235" y="2907368"/>
                  <a:ext cx="967947" cy="967947"/>
                </a:xfrm>
                <a:prstGeom prst="rect">
                  <a:avLst/>
                </a:prstGeom>
              </p:spPr>
            </p:pic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7309" y="2952536"/>
                  <a:ext cx="760578" cy="760578"/>
                </a:xfrm>
                <a:prstGeom prst="rect">
                  <a:avLst/>
                </a:prstGeom>
              </p:spPr>
            </p:pic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3136" y="3062818"/>
                  <a:ext cx="650296" cy="650296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文字方塊 23"/>
            <p:cNvSpPr txBox="1"/>
            <p:nvPr/>
          </p:nvSpPr>
          <p:spPr>
            <a:xfrm>
              <a:off x="2476509" y="4261616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使用所內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有線無線網路</a:t>
              </a:r>
              <a:endParaRPr lang="zh-TW" altLang="en-US" sz="20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245829" y="4294171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防範資安風險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預防檔案綁架</a:t>
              </a:r>
              <a:endParaRPr lang="zh-TW" altLang="en-US" sz="20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015142" y="4294171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運用所內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提供雲端服務</a:t>
              </a:r>
              <a:endParaRPr lang="zh-TW" altLang="en-US" sz="20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9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人工輸入 2"/>
          <p:cNvSpPr/>
          <p:nvPr/>
        </p:nvSpPr>
        <p:spPr>
          <a:xfrm rot="16200000" flipH="1">
            <a:off x="4128299" y="-1205704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143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2"/>
          <p:cNvSpPr/>
          <p:nvPr/>
        </p:nvSpPr>
        <p:spPr>
          <a:xfrm rot="16200000" flipH="1">
            <a:off x="4128300" y="-1187873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61615" y="37671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網路</a:t>
            </a:r>
            <a:endParaRPr lang="zh-TW" altLang="en-US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1615" y="1120267"/>
            <a:ext cx="360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如何使用本所網路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999514"/>
            <a:ext cx="6391885" cy="63918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14129" t="8204" r="14543" b="18607"/>
          <a:stretch/>
        </p:blipFill>
        <p:spPr>
          <a:xfrm>
            <a:off x="1447800" y="2404533"/>
            <a:ext cx="4493836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我是新同仁，想要上網？→ 新進啟用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308" b="-32308"/>
          <a:stretch/>
        </p:blipFill>
        <p:spPr>
          <a:xfrm>
            <a:off x="2484159" y="1862870"/>
            <a:ext cx="6992636" cy="63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各組</a:t>
            </a:r>
            <a:r>
              <a:rPr lang="zh-TW" altLang="en-US" smtClean="0"/>
              <a:t>網路技服人員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-3966569" y="1596571"/>
            <a:ext cx="9186507" cy="526142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6340416" y="1563141"/>
            <a:ext cx="9186507" cy="526142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6417" y="1879769"/>
            <a:ext cx="7317338" cy="434593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17124" y="4406631"/>
            <a:ext cx="1702340" cy="554475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/>
          <a:srcRect l="13680" t="7671" r="15612" b="47196"/>
          <a:stretch/>
        </p:blipFill>
        <p:spPr>
          <a:xfrm>
            <a:off x="7461834" y="1879769"/>
            <a:ext cx="6917248" cy="43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6" y="962657"/>
            <a:ext cx="3426249" cy="58953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3" y="1653628"/>
            <a:ext cx="2437566" cy="4340772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5410925" y="1653628"/>
            <a:ext cx="5724277" cy="1391877"/>
            <a:chOff x="4862285" y="1653628"/>
            <a:chExt cx="5724277" cy="1391877"/>
          </a:xfrm>
        </p:grpSpPr>
        <p:grpSp>
          <p:nvGrpSpPr>
            <p:cNvPr id="18" name="群組 17"/>
            <p:cNvGrpSpPr/>
            <p:nvPr/>
          </p:nvGrpSpPr>
          <p:grpSpPr>
            <a:xfrm>
              <a:off x="4862285" y="1653628"/>
              <a:ext cx="5724277" cy="1391877"/>
              <a:chOff x="4862285" y="1653628"/>
              <a:chExt cx="5724277" cy="139187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862285" y="1653628"/>
                <a:ext cx="5724277" cy="1391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/>
                </a:r>
                <a:b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</a:br>
                <a:endPara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95" y="2083723"/>
                <a:ext cx="650296" cy="650296"/>
              </a:xfrm>
              <a:prstGeom prst="rect">
                <a:avLst/>
              </a:prstGeom>
            </p:spPr>
          </p:pic>
          <p:sp>
            <p:nvSpPr>
              <p:cNvPr id="16" name="文字方塊 15"/>
              <p:cNvSpPr txBox="1"/>
              <p:nvPr/>
            </p:nvSpPr>
            <p:spPr>
              <a:xfrm>
                <a:off x="6400801" y="1824096"/>
                <a:ext cx="1753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err="1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i</a:t>
                </a:r>
                <a:r>
                  <a:rPr lang="en-US" altLang="zh-TW" sz="2800" b="1" dirty="0" err="1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ner-peap</a:t>
                </a:r>
                <a:endParaRPr lang="zh-TW" altLang="en-US" sz="28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400801" y="2408871"/>
                <a:ext cx="3183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僅需要第一次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輸入</a:t>
                </a:r>
                <a:r>
                  <a:rPr lang="en-US" altLang="zh-TW" sz="2000" b="1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MIS</a:t>
                </a:r>
                <a:r>
                  <a:rPr lang="zh-TW" altLang="en-US" sz="2000" b="1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帳號</a:t>
                </a:r>
                <a:endParaRPr lang="zh-TW" altLang="en-US" sz="2000" b="1" dirty="0">
                  <a:solidFill>
                    <a:srgbClr val="FF5722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</p:grpSp>
        <p:cxnSp>
          <p:nvCxnSpPr>
            <p:cNvPr id="30" name="直線接點 29"/>
            <p:cNvCxnSpPr/>
            <p:nvPr/>
          </p:nvCxnSpPr>
          <p:spPr>
            <a:xfrm>
              <a:off x="4862285" y="1653628"/>
              <a:ext cx="5724277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5402942" y="3334582"/>
            <a:ext cx="5732260" cy="1370104"/>
            <a:chOff x="4854302" y="3334582"/>
            <a:chExt cx="5732260" cy="1370104"/>
          </a:xfrm>
        </p:grpSpPr>
        <p:grpSp>
          <p:nvGrpSpPr>
            <p:cNvPr id="19" name="群組 18"/>
            <p:cNvGrpSpPr/>
            <p:nvPr/>
          </p:nvGrpSpPr>
          <p:grpSpPr>
            <a:xfrm>
              <a:off x="4862285" y="3334582"/>
              <a:ext cx="5724277" cy="1370104"/>
              <a:chOff x="4862285" y="1653628"/>
              <a:chExt cx="5724277" cy="137010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862285" y="1653628"/>
                <a:ext cx="5724277" cy="1370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/>
                </a:r>
                <a:b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</a:br>
                <a:endPara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95" y="2083723"/>
                <a:ext cx="650296" cy="650296"/>
              </a:xfrm>
              <a:prstGeom prst="rect">
                <a:avLst/>
              </a:prstGeom>
            </p:spPr>
          </p:pic>
          <p:sp>
            <p:nvSpPr>
              <p:cNvPr id="22" name="文字方塊 21"/>
              <p:cNvSpPr txBox="1"/>
              <p:nvPr/>
            </p:nvSpPr>
            <p:spPr>
              <a:xfrm>
                <a:off x="6400801" y="1824096"/>
                <a:ext cx="798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err="1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iner</a:t>
                </a:r>
                <a:endParaRPr lang="zh-TW" altLang="en-US" sz="28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400801" y="2408871"/>
                <a:ext cx="3518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採用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網頁界面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登入，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每次皆要</a:t>
                </a:r>
                <a:endParaRPr lang="zh-TW" altLang="en-US" sz="2000" dirty="0">
                  <a:solidFill>
                    <a:srgbClr val="FF5722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</p:grpSp>
        <p:cxnSp>
          <p:nvCxnSpPr>
            <p:cNvPr id="31" name="直線接點 30"/>
            <p:cNvCxnSpPr/>
            <p:nvPr/>
          </p:nvCxnSpPr>
          <p:spPr>
            <a:xfrm>
              <a:off x="4854302" y="3373571"/>
              <a:ext cx="5717020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5410925" y="5032753"/>
            <a:ext cx="5724277" cy="1383287"/>
            <a:chOff x="4862285" y="5032753"/>
            <a:chExt cx="5724277" cy="1383287"/>
          </a:xfrm>
        </p:grpSpPr>
        <p:grpSp>
          <p:nvGrpSpPr>
            <p:cNvPr id="24" name="群組 23"/>
            <p:cNvGrpSpPr/>
            <p:nvPr/>
          </p:nvGrpSpPr>
          <p:grpSpPr>
            <a:xfrm>
              <a:off x="4862285" y="5032753"/>
              <a:ext cx="5724277" cy="1383287"/>
              <a:chOff x="4862285" y="1653628"/>
              <a:chExt cx="5724277" cy="138328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862285" y="1653628"/>
                <a:ext cx="5724277" cy="13832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/>
                </a:r>
                <a:b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</a:br>
                <a:endPara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95" y="2083723"/>
                <a:ext cx="650296" cy="650296"/>
              </a:xfrm>
              <a:prstGeom prst="rect">
                <a:avLst/>
              </a:prstGeom>
            </p:spPr>
          </p:pic>
          <p:sp>
            <p:nvSpPr>
              <p:cNvPr id="27" name="文字方塊 26"/>
              <p:cNvSpPr txBox="1"/>
              <p:nvPr/>
            </p:nvSpPr>
            <p:spPr>
              <a:xfrm>
                <a:off x="6400801" y="1824096"/>
                <a:ext cx="1819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err="1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iner</a:t>
                </a:r>
                <a:r>
                  <a:rPr lang="en-US" altLang="zh-TW" sz="2800" b="1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-guest</a:t>
                </a:r>
                <a:endParaRPr lang="zh-TW" altLang="en-US" sz="28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6400801" y="2408871"/>
                <a:ext cx="2749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給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來賓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使用，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電話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註冊</a:t>
                </a:r>
                <a:endParaRPr lang="zh-TW" altLang="en-US" sz="2000" dirty="0">
                  <a:solidFill>
                    <a:schemeClr val="bg1">
                      <a:lumMod val="6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</p:grpSp>
        <p:cxnSp>
          <p:nvCxnSpPr>
            <p:cNvPr id="32" name="直線接點 31"/>
            <p:cNvCxnSpPr/>
            <p:nvPr/>
          </p:nvCxnSpPr>
          <p:spPr>
            <a:xfrm>
              <a:off x="4862285" y="5061781"/>
              <a:ext cx="5724277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9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以下為禁止事項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0609943" y="827314"/>
            <a:ext cx="957942" cy="95794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latin typeface="Broadway" panose="04040905080B02020502" pitchFamily="82" charset="0"/>
              <a:cs typeface="Verdana" panose="020B060403050404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25713" y="3009537"/>
            <a:ext cx="3149601" cy="1897744"/>
            <a:chOff x="4862285" y="1653628"/>
            <a:chExt cx="6025959" cy="1510486"/>
          </a:xfrm>
        </p:grpSpPr>
        <p:sp>
          <p:nvSpPr>
            <p:cNvPr id="8" name="矩形 7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4571999" y="3024050"/>
            <a:ext cx="3149601" cy="1883231"/>
            <a:chOff x="4862285" y="1653628"/>
            <a:chExt cx="6025959" cy="1510486"/>
          </a:xfrm>
        </p:grpSpPr>
        <p:sp>
          <p:nvSpPr>
            <p:cNvPr id="13" name="矩形 12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8418284" y="3009536"/>
            <a:ext cx="3149601" cy="1897745"/>
            <a:chOff x="4862285" y="1653628"/>
            <a:chExt cx="6025959" cy="1510486"/>
          </a:xfrm>
        </p:grpSpPr>
        <p:sp>
          <p:nvSpPr>
            <p:cNvPr id="16" name="矩形 15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橢圓 17"/>
          <p:cNvSpPr/>
          <p:nvPr/>
        </p:nvSpPr>
        <p:spPr>
          <a:xfrm>
            <a:off x="1821542" y="4448177"/>
            <a:ext cx="957942" cy="95794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╳</a:t>
            </a:r>
            <a:endParaRPr lang="zh-TW" altLang="en-US" sz="4400" dirty="0"/>
          </a:p>
        </p:txBody>
      </p:sp>
      <p:sp>
        <p:nvSpPr>
          <p:cNvPr id="19" name="橢圓 18"/>
          <p:cNvSpPr/>
          <p:nvPr/>
        </p:nvSpPr>
        <p:spPr>
          <a:xfrm>
            <a:off x="5667828" y="4448177"/>
            <a:ext cx="957942" cy="95794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╳</a:t>
            </a:r>
            <a:endParaRPr lang="zh-TW" altLang="en-US" sz="4400" dirty="0"/>
          </a:p>
        </p:txBody>
      </p:sp>
      <p:sp>
        <p:nvSpPr>
          <p:cNvPr id="20" name="橢圓 19"/>
          <p:cNvSpPr/>
          <p:nvPr/>
        </p:nvSpPr>
        <p:spPr>
          <a:xfrm>
            <a:off x="9514113" y="4448177"/>
            <a:ext cx="957942" cy="95794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╳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17" y="974289"/>
            <a:ext cx="605274" cy="60527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41333" y="3555234"/>
            <a:ext cx="211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私接</a:t>
            </a:r>
            <a:r>
              <a:rPr lang="en-US" altLang="zh-TW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Hub</a:t>
            </a:r>
            <a:endParaRPr lang="zh-TW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92851" y="3555232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P2P</a:t>
            </a:r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軟體</a:t>
            </a:r>
            <a:endParaRPr lang="zh-TW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39136" y="355523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遠端軟體</a:t>
            </a:r>
            <a:endParaRPr lang="zh-TW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1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什麼都沒作，但網路還是被鎖了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7028"/>
          <a:stretch/>
        </p:blipFill>
        <p:spPr>
          <a:xfrm>
            <a:off x="2480542" y="1854653"/>
            <a:ext cx="6968258" cy="43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人工輸入 2"/>
          <p:cNvSpPr/>
          <p:nvPr/>
        </p:nvSpPr>
        <p:spPr>
          <a:xfrm rot="16200000" flipH="1">
            <a:off x="4128299" y="-1205704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2"/>
          <p:cNvSpPr/>
          <p:nvPr/>
        </p:nvSpPr>
        <p:spPr>
          <a:xfrm rot="16200000" flipH="1">
            <a:off x="4128299" y="-1205705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999514"/>
            <a:ext cx="6391885" cy="639188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61615" y="37671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資安</a:t>
            </a:r>
            <a:endParaRPr lang="zh-TW" altLang="en-US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1615" y="1120267"/>
            <a:ext cx="340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本所至今已發生兩起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勒索病毒案例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9" name="Picture 2" descr="http://www.pcdiy.com.tw/assets/images/768/fb819b3ba17a3d919d521867b75a3fa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4343" r="829" b="36088"/>
          <a:stretch/>
        </p:blipFill>
        <p:spPr bwMode="auto">
          <a:xfrm>
            <a:off x="1466669" y="2407139"/>
            <a:ext cx="4512526" cy="24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299</Words>
  <Application>Microsoft Office PowerPoint</Application>
  <PresentationFormat>自訂</PresentationFormat>
  <Paragraphs>81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資訊服務與安全</vt:lpstr>
      <vt:lpstr>PowerPoint 簡報</vt:lpstr>
      <vt:lpstr>PowerPoint 簡報</vt:lpstr>
      <vt:lpstr>我是新同仁，想要上網？→ 新進啟用</vt:lpstr>
      <vt:lpstr>各組網路技服人員</vt:lpstr>
      <vt:lpstr>無線網路</vt:lpstr>
      <vt:lpstr>以下為禁止事項</vt:lpstr>
      <vt:lpstr>什麼都沒作，但網路還是被鎖了</vt:lpstr>
      <vt:lpstr>PowerPoint 簡報</vt:lpstr>
      <vt:lpstr>事先預防</vt:lpstr>
      <vt:lpstr>如果還是中了勒索？處理步驟</vt:lpstr>
      <vt:lpstr>請勿用公務信箱註冊外部服務</vt:lpstr>
      <vt:lpstr>PowerPoint 簡報</vt:lpstr>
      <vt:lpstr>核研所雲端資料夾 → SafeSync</vt:lpstr>
      <vt:lpstr>CloudApp</vt:lpstr>
      <vt:lpstr>關於非法軟體</vt:lpstr>
      <vt:lpstr>PowerPoint 簡報</vt:lpstr>
      <vt:lpstr>請用所內FAQ</vt:lpstr>
      <vt:lpstr>關於#3199</vt:lpstr>
    </vt:vector>
  </TitlesOfParts>
  <Company>INER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資訊業務介紹</dc:title>
  <dc:creator>黃亮勳</dc:creator>
  <cp:lastModifiedBy>劉美玲</cp:lastModifiedBy>
  <cp:revision>59</cp:revision>
  <dcterms:created xsi:type="dcterms:W3CDTF">2016-11-14T04:00:28Z</dcterms:created>
  <dcterms:modified xsi:type="dcterms:W3CDTF">2017-03-02T06:14:34Z</dcterms:modified>
</cp:coreProperties>
</file>