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59" r:id="rId4"/>
    <p:sldId id="260" r:id="rId5"/>
    <p:sldId id="261" r:id="rId6"/>
    <p:sldId id="263" r:id="rId7"/>
    <p:sldId id="264" r:id="rId8"/>
    <p:sldId id="278" r:id="rId9"/>
    <p:sldId id="265" r:id="rId10"/>
    <p:sldId id="275" r:id="rId11"/>
    <p:sldId id="266" r:id="rId12"/>
    <p:sldId id="267" r:id="rId13"/>
    <p:sldId id="269" r:id="rId14"/>
    <p:sldId id="270" r:id="rId15"/>
    <p:sldId id="271" r:id="rId16"/>
    <p:sldId id="272" r:id="rId17"/>
    <p:sldId id="276" r:id="rId18"/>
    <p:sldId id="274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3300"/>
    <a:srgbClr val="4D2403"/>
    <a:srgbClr val="FF0000"/>
    <a:srgbClr val="B34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215A7-155C-44B5-8D40-198B14BEBBAA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909B4-8C9A-454A-BECB-F11619A145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248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12950E3-5ED5-4ABF-8413-09E11E6D60E5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10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B90934E-0F48-49BF-8384-BDDEC6FFA79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11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74B-D446-45C1-98B0-C8B61C3E0780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659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74B-D446-45C1-98B0-C8B61C3E0780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7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74B-D446-45C1-98B0-C8B61C3E0780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113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3"/>
            <a:ext cx="9144000" cy="68416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8" y="194530"/>
            <a:ext cx="1649088" cy="41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47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628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421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22902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745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894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315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111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19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74B-D446-45C1-98B0-C8B61C3E0780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907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223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7102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3"/>
            <a:ext cx="9144000" cy="68416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9144000" cy="355962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rtlCol="0" anchor="ctr"/>
          <a:lstStyle/>
          <a:p>
            <a:pPr algn="ctr"/>
            <a:endParaRPr lang="zh-TW" altLang="en-US">
              <a:ln>
                <a:noFill/>
              </a:ln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1" y="359402"/>
            <a:ext cx="1762316" cy="44699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59621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標題投影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6"/>
          <p:cNvGraphicFramePr>
            <a:graphicFrameLocks noChangeAspect="1"/>
          </p:cNvGraphicFramePr>
          <p:nvPr userDrawn="1"/>
        </p:nvGraphicFramePr>
        <p:xfrm>
          <a:off x="1763713" y="5616575"/>
          <a:ext cx="7380287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Image" r:id="rId3" imgW="9666667" imgH="4047619" progId="Photoshop.Image.6">
                  <p:embed/>
                </p:oleObj>
              </mc:Choice>
              <mc:Fallback>
                <p:oleObj name="Image" r:id="rId3" imgW="9666667" imgH="4047619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763713" y="5616575"/>
                        <a:ext cx="7380287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1"/>
          <p:cNvGraphicFramePr>
            <a:graphicFrameLocks noChangeAspect="1"/>
          </p:cNvGraphicFramePr>
          <p:nvPr userDrawn="1"/>
        </p:nvGraphicFramePr>
        <p:xfrm>
          <a:off x="2514600" y="0"/>
          <a:ext cx="66294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Image" r:id="rId5" imgW="5726984" imgH="5726984" progId="Photoshop.Image.6">
                  <p:embed/>
                </p:oleObj>
              </mc:Choice>
              <mc:Fallback>
                <p:oleObj name="Image" r:id="rId5" imgW="5726984" imgH="572698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0"/>
                        <a:ext cx="66294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2"/>
          <p:cNvSpPr>
            <a:spLocks noChangeArrowheads="1"/>
          </p:cNvSpPr>
          <p:nvPr userDrawn="1"/>
        </p:nvSpPr>
        <p:spPr bwMode="gray">
          <a:xfrm>
            <a:off x="0" y="0"/>
            <a:ext cx="1763713" cy="508476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+mn-ea"/>
            </a:endParaRPr>
          </a:p>
        </p:txBody>
      </p:sp>
      <p:sp>
        <p:nvSpPr>
          <p:cNvPr id="6" name="Rectangle 33" descr="Light horizontal"/>
          <p:cNvSpPr>
            <a:spLocks noChangeArrowheads="1"/>
          </p:cNvSpPr>
          <p:nvPr userDrawn="1"/>
        </p:nvSpPr>
        <p:spPr bwMode="gray">
          <a:xfrm>
            <a:off x="0" y="5084763"/>
            <a:ext cx="1763713" cy="1773237"/>
          </a:xfrm>
          <a:prstGeom prst="rect">
            <a:avLst/>
          </a:prstGeom>
          <a:pattFill prst="ltHorz">
            <a:fgClr>
              <a:schemeClr val="accent1"/>
            </a:fgClr>
            <a:bgClr>
              <a:srgbClr val="FFFFFF"/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+mn-ea"/>
            </a:endParaRPr>
          </a:p>
        </p:txBody>
      </p:sp>
      <p:sp>
        <p:nvSpPr>
          <p:cNvPr id="7" name="Rectangle 34"/>
          <p:cNvSpPr>
            <a:spLocks noChangeArrowheads="1"/>
          </p:cNvSpPr>
          <p:nvPr userDrawn="1"/>
        </p:nvSpPr>
        <p:spPr bwMode="gray">
          <a:xfrm>
            <a:off x="0" y="5084763"/>
            <a:ext cx="1763713" cy="5334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+mn-ea"/>
            </a:endParaRPr>
          </a:p>
        </p:txBody>
      </p:sp>
      <p:sp>
        <p:nvSpPr>
          <p:cNvPr id="8" name="Rectangle 35"/>
          <p:cNvSpPr>
            <a:spLocks noChangeArrowheads="1"/>
          </p:cNvSpPr>
          <p:nvPr userDrawn="1"/>
        </p:nvSpPr>
        <p:spPr bwMode="gray">
          <a:xfrm>
            <a:off x="1763713" y="5084763"/>
            <a:ext cx="7380287" cy="533400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+mn-ea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676400"/>
            <a:ext cx="6019800" cy="1447800"/>
          </a:xfrm>
        </p:spPr>
        <p:txBody>
          <a:bodyPr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3293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74B-D446-45C1-98B0-C8B61C3E0780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97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74B-D446-45C1-98B0-C8B61C3E0780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8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74B-D446-45C1-98B0-C8B61C3E0780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901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74B-D446-45C1-98B0-C8B61C3E0780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16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74B-D446-45C1-98B0-C8B61C3E0780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32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74B-D446-45C1-98B0-C8B61C3E0780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113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74B-D446-45C1-98B0-C8B61C3E0780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88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AC74B-D446-45C1-98B0-C8B61C3E0780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71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08" tIns="45704" rIns="91408" bIns="45704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BEC84-9752-42EA-8147-F5F2E7A1C63B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"/>
            <a:ext cx="9144000" cy="6852729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406515" y="6501799"/>
            <a:ext cx="931273" cy="265582"/>
          </a:xfrm>
          <a:prstGeom prst="rect">
            <a:avLst/>
          </a:prstGeom>
          <a:noFill/>
        </p:spPr>
        <p:txBody>
          <a:bodyPr wrap="none" lIns="80133" tIns="40067" rIns="80133" bIns="40067" rtlCol="0">
            <a:spAutoFit/>
          </a:bodyPr>
          <a:lstStyle/>
          <a:p>
            <a:r>
              <a:rPr lang="zh-TW" altLang="en-US" sz="1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核能研究所</a:t>
            </a:r>
            <a:endParaRPr lang="zh-TW" altLang="en-US" sz="12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114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0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9140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7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5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4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3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0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0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9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11560" y="270892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採購注意事項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管理科 謝佳吟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79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pPr eaLnBrk="1" hangingPunct="1"/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採購管理系統操作說明</a:t>
            </a: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188913" y="1014413"/>
            <a:ext cx="8713787" cy="100806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l"/>
              <a:defRPr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己送審案件補正：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除了採購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名稱、採購金額、招標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、採購明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細外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，其餘一般性欄位均可修改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defRPr/>
            </a:pPr>
            <a:endParaRPr lang="en-US" altLang="zh-TW" sz="18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zh-TW" altLang="zh-TW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022475"/>
            <a:ext cx="820737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441325" y="4111625"/>
            <a:ext cx="1512888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500563" y="2714625"/>
            <a:ext cx="1511300" cy="220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911350"/>
            <a:ext cx="8604250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10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pPr eaLnBrk="1" hangingPunct="1"/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採購管理系統操作說明</a:t>
            </a: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250825" y="981075"/>
            <a:ext cx="8353623" cy="1152525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Char char="l"/>
            </a:pP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撤回：</a:t>
            </a:r>
            <a:r>
              <a:rPr lang="zh-TW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未有採購案號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時，</a:t>
            </a:r>
            <a:r>
              <a:rPr lang="zh-TW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須修改採購金額或</a:t>
            </a:r>
            <a:r>
              <a:rPr lang="zh-TW" altLang="zh-TW" sz="2400" b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採購明細</a:t>
            </a:r>
            <a:r>
              <a:rPr lang="zh-TW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申請人於申請階段自行撤回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回到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修改刪除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修正，再重新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送審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34" y="2060848"/>
            <a:ext cx="801687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468313" y="3595688"/>
            <a:ext cx="1366837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651500" y="2584450"/>
            <a:ext cx="1368425" cy="350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899184" y="3607256"/>
            <a:ext cx="396180" cy="309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024191" y="2605065"/>
            <a:ext cx="396180" cy="309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617085" y="2584450"/>
            <a:ext cx="396180" cy="309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94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頁尾版面配置區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rgbClr val="195C4E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95C4E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95C4E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rgbClr val="195C4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TW" sz="1400" b="0" smtClean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67166" y="194946"/>
            <a:ext cx="7077075" cy="9366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kern="0" dirty="0" smtClean="0">
                <a:latin typeface="標楷體" pitchFamily="65" charset="-120"/>
                <a:ea typeface="標楷體" panose="03000509000000000000" pitchFamily="65" charset="-120"/>
              </a:rPr>
              <a:t>注意事項</a:t>
            </a:r>
            <a:endParaRPr lang="zh-TW" altLang="zh-TW" sz="4000" kern="0" dirty="0" smtClean="0"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2138" y="1268413"/>
            <a:ext cx="5275262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採購標的規格過於簡略</a:t>
            </a:r>
          </a:p>
        </p:txBody>
      </p:sp>
      <p:sp>
        <p:nvSpPr>
          <p:cNvPr id="11" name="矩形 10"/>
          <p:cNvSpPr/>
          <p:nvPr/>
        </p:nvSpPr>
        <p:spPr>
          <a:xfrm>
            <a:off x="576263" y="3732213"/>
            <a:ext cx="5276850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未實際向</a:t>
            </a:r>
            <a:r>
              <a:rPr lang="en-US" altLang="zh-TW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2</a:t>
            </a:r>
            <a:r>
              <a:rPr lang="zh-TW" alt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家以上廠商訪價</a:t>
            </a:r>
          </a:p>
        </p:txBody>
      </p:sp>
      <p:sp>
        <p:nvSpPr>
          <p:cNvPr id="3" name="矩形 2"/>
          <p:cNvSpPr/>
          <p:nvPr/>
        </p:nvSpPr>
        <p:spPr>
          <a:xfrm>
            <a:off x="1042988" y="2276475"/>
            <a:ext cx="7489825" cy="1368425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</a:rPr>
              <a:t>規格數量僅以○○○系統</a:t>
            </a:r>
            <a:r>
              <a:rPr lang="en-US" altLang="zh-TW" sz="2800" b="1" dirty="0">
                <a:solidFill>
                  <a:srgbClr val="FF0000"/>
                </a:solidFill>
                <a:latin typeface="標楷體" pitchFamily="65" charset="-120"/>
              </a:rPr>
              <a:t>1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</a:rPr>
              <a:t>套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</a:rPr>
              <a:t>表示，宜</a:t>
            </a:r>
            <a:r>
              <a:rPr lang="zh-TW" altLang="zh-TW" sz="2800" b="1" dirty="0">
                <a:solidFill>
                  <a:srgbClr val="000000"/>
                </a:solidFill>
                <a:latin typeface="標楷體" pitchFamily="65" charset="-120"/>
              </a:rPr>
              <a:t>詳細列出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</a:rPr>
              <a:t>軟體、</a:t>
            </a:r>
            <a:r>
              <a:rPr lang="zh-TW" altLang="zh-TW" sz="2800" b="1" dirty="0">
                <a:solidFill>
                  <a:srgbClr val="000000"/>
                </a:solidFill>
                <a:latin typeface="標楷體" pitchFamily="65" charset="-120"/>
              </a:rPr>
              <a:t>硬體之詳細規格及單價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</a:rPr>
              <a:t>，</a:t>
            </a:r>
            <a:r>
              <a:rPr lang="zh-TW" altLang="zh-TW" sz="2800" b="1" dirty="0">
                <a:solidFill>
                  <a:srgbClr val="000000"/>
                </a:solidFill>
                <a:latin typeface="標楷體" pitchFamily="65" charset="-120"/>
              </a:rPr>
              <a:t>以利後續驗收（違約罰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</a:rPr>
              <a:t>款</a:t>
            </a:r>
            <a:r>
              <a:rPr lang="zh-TW" altLang="zh-TW" sz="2800" b="1" dirty="0">
                <a:solidFill>
                  <a:srgbClr val="000000"/>
                </a:solidFill>
                <a:latin typeface="標楷體" pitchFamily="65" charset="-120"/>
              </a:rPr>
              <a:t>）及財產列帳。</a:t>
            </a:r>
            <a:endParaRPr lang="zh-TW" altLang="en-US" sz="2800" b="1" dirty="0">
              <a:solidFill>
                <a:srgbClr val="000000"/>
              </a:solidFill>
              <a:latin typeface="標楷體" pitchFamily="65" charset="-120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576263" y="2781300"/>
            <a:ext cx="395287" cy="431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566738" y="5059363"/>
            <a:ext cx="395287" cy="431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068388" y="4602163"/>
            <a:ext cx="7489825" cy="1368425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申請時所檢附之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</a:rPr>
              <a:t>2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家以上報價單，實際由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</a:rPr>
              <a:t>1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家廠商提供。</a:t>
            </a:r>
          </a:p>
        </p:txBody>
      </p:sp>
    </p:spTree>
    <p:extLst>
      <p:ext uri="{BB962C8B-B14F-4D97-AF65-F5344CB8AC3E}">
        <p14:creationId xmlns:p14="http://schemas.microsoft.com/office/powerpoint/2010/main" val="317499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頁尾版面配置區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rgbClr val="195C4E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95C4E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95C4E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rgbClr val="195C4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TW" sz="1400" b="0" smtClean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239838" y="188913"/>
            <a:ext cx="7077075" cy="9366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kern="0" dirty="0" smtClean="0">
                <a:latin typeface="標楷體" pitchFamily="65" charset="-120"/>
                <a:ea typeface="標楷體" panose="03000509000000000000" pitchFamily="65" charset="-120"/>
              </a:rPr>
              <a:t>注意事項</a:t>
            </a:r>
            <a:endParaRPr lang="zh-TW" altLang="zh-TW" sz="4000" kern="0" dirty="0" smtClean="0"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6263" y="1125538"/>
            <a:ext cx="6716712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不可抄襲特定廠牌型號之規格</a:t>
            </a:r>
          </a:p>
        </p:txBody>
      </p:sp>
      <p:sp>
        <p:nvSpPr>
          <p:cNvPr id="11" name="矩形 10"/>
          <p:cNvSpPr/>
          <p:nvPr/>
        </p:nvSpPr>
        <p:spPr>
          <a:xfrm>
            <a:off x="566738" y="4724400"/>
            <a:ext cx="6372225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不可強制廠商投標前應至現場勘查</a:t>
            </a:r>
          </a:p>
        </p:txBody>
      </p:sp>
      <p:sp>
        <p:nvSpPr>
          <p:cNvPr id="3" name="矩形 2"/>
          <p:cNvSpPr/>
          <p:nvPr/>
        </p:nvSpPr>
        <p:spPr>
          <a:xfrm>
            <a:off x="1068388" y="1916113"/>
            <a:ext cx="7777162" cy="2665412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</a:rPr>
              <a:t>公告金額</a:t>
            </a:r>
            <a:r>
              <a:rPr lang="zh-TW" altLang="en-US" sz="2600" b="1" dirty="0">
                <a:solidFill>
                  <a:srgbClr val="000000"/>
                </a:solidFill>
                <a:latin typeface="標楷體" pitchFamily="65" charset="-120"/>
              </a:rPr>
              <a:t>以上之案件</a:t>
            </a:r>
            <a:r>
              <a:rPr lang="en-US" altLang="zh-TW" sz="2600" b="1" dirty="0">
                <a:solidFill>
                  <a:srgbClr val="000000"/>
                </a:solidFill>
                <a:latin typeface="標楷體" pitchFamily="65" charset="-12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2600" b="1" dirty="0">
                <a:solidFill>
                  <a:srgbClr val="000000"/>
                </a:solidFill>
                <a:latin typeface="標楷體" pitchFamily="65" charset="-120"/>
              </a:rPr>
              <a:t>不可抄襲特定廠牌型號之規格</a:t>
            </a:r>
            <a:endParaRPr lang="en-US" altLang="zh-TW" sz="2600" b="1" dirty="0">
              <a:solidFill>
                <a:srgbClr val="000000"/>
              </a:solidFill>
              <a:latin typeface="標楷體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2600" b="1" dirty="0">
                <a:solidFill>
                  <a:srgbClr val="000000"/>
                </a:solidFill>
                <a:latin typeface="標楷體" pitchFamily="65" charset="-120"/>
              </a:rPr>
              <a:t>不得要求或提及特定之商標或商名，如提及需加註「或同等品」</a:t>
            </a:r>
            <a:endParaRPr lang="en-US" altLang="zh-TW" sz="2600" b="1" dirty="0">
              <a:solidFill>
                <a:srgbClr val="000000"/>
              </a:solidFill>
              <a:latin typeface="標楷體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zh-TW" sz="2600" b="1" dirty="0">
                <a:solidFill>
                  <a:schemeClr val="tx1"/>
                </a:solidFill>
              </a:rPr>
              <a:t>所載明之</a:t>
            </a:r>
            <a:r>
              <a:rPr lang="zh-TW" altLang="en-US" sz="2600" b="1" dirty="0">
                <a:solidFill>
                  <a:schemeClr val="tx1"/>
                </a:solidFill>
              </a:rPr>
              <a:t>規格</a:t>
            </a:r>
            <a:r>
              <a:rPr lang="zh-TW" altLang="zh-TW" sz="2600" b="1" dirty="0">
                <a:solidFill>
                  <a:schemeClr val="tx1"/>
                </a:solidFill>
              </a:rPr>
              <a:t>特性，在目的及效果上不得限制競爭。例如：尺寸、厚度時加「</a:t>
            </a:r>
            <a:r>
              <a:rPr lang="en-US" altLang="zh-TW" sz="2600" b="1" dirty="0">
                <a:solidFill>
                  <a:schemeClr val="tx1"/>
                </a:solidFill>
              </a:rPr>
              <a:t>±</a:t>
            </a:r>
            <a:r>
              <a:rPr lang="zh-TW" altLang="zh-TW" sz="2600" b="1" dirty="0">
                <a:solidFill>
                  <a:schemeClr val="tx1"/>
                </a:solidFill>
              </a:rPr>
              <a:t>」（上下限）</a:t>
            </a:r>
            <a:r>
              <a:rPr lang="zh-TW" altLang="zh-TW" sz="2400" b="1" dirty="0">
                <a:solidFill>
                  <a:schemeClr val="tx1"/>
                </a:solidFill>
              </a:rPr>
              <a:t>。</a:t>
            </a:r>
            <a:endParaRPr lang="zh-TW" altLang="en-US" sz="2400" b="1" dirty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576263" y="2781300"/>
            <a:ext cx="395287" cy="431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566738" y="5688013"/>
            <a:ext cx="395287" cy="431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068388" y="5532438"/>
            <a:ext cx="7489825" cy="741362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不可限制廠商應至現場勘查後方可參與投標。</a:t>
            </a:r>
          </a:p>
        </p:txBody>
      </p:sp>
    </p:spTree>
    <p:extLst>
      <p:ext uri="{BB962C8B-B14F-4D97-AF65-F5344CB8AC3E}">
        <p14:creationId xmlns:p14="http://schemas.microsoft.com/office/powerpoint/2010/main" val="240889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39838" y="188913"/>
            <a:ext cx="7077075" cy="9366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kern="0" dirty="0" smtClean="0">
                <a:latin typeface="標楷體" pitchFamily="65" charset="-120"/>
                <a:ea typeface="標楷體" panose="03000509000000000000" pitchFamily="65" charset="-120"/>
              </a:rPr>
              <a:t>注意事項</a:t>
            </a:r>
            <a:endParaRPr lang="zh-TW" altLang="zh-TW" sz="4000" kern="0" dirty="0" smtClean="0"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2138" y="1268413"/>
            <a:ext cx="5275262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廠商履約能力證明文件</a:t>
            </a:r>
            <a:endParaRPr lang="en-US" altLang="zh-TW" sz="32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5838" y="2060575"/>
            <a:ext cx="7488237" cy="3168650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過當之資格，如丙級營造廠可承攬卻要求甲級營造廠。</a:t>
            </a:r>
            <a:endParaRPr lang="en-US" altLang="zh-TW" sz="2800" b="1" dirty="0">
              <a:solidFill>
                <a:schemeClr val="tx1"/>
              </a:solidFill>
              <a:latin typeface="標楷體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投標時須擁有指定設備。</a:t>
            </a:r>
            <a:endParaRPr lang="en-US" altLang="zh-TW" sz="2800" b="1" dirty="0">
              <a:solidFill>
                <a:schemeClr val="tx1"/>
              </a:solidFill>
              <a:latin typeface="標楷體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如需要求特定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</a:rPr>
              <a:t>營業項目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或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</a:rPr>
              <a:t>證照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，請確認其正確名稱，請勿要求廠商提出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</a:rPr>
              <a:t>不存在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之營業項目或證照。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576263" y="2565400"/>
            <a:ext cx="395287" cy="431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0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頁尾版面配置區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rgbClr val="195C4E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95C4E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95C4E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rgbClr val="195C4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TW" sz="1400" b="0" smtClean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239838" y="188913"/>
            <a:ext cx="7077075" cy="9366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kern="0" dirty="0" smtClean="0">
                <a:latin typeface="標楷體" pitchFamily="65" charset="-120"/>
                <a:ea typeface="標楷體" panose="03000509000000000000" pitchFamily="65" charset="-120"/>
              </a:rPr>
              <a:t>注意事項</a:t>
            </a:r>
            <a:endParaRPr lang="zh-TW" altLang="zh-TW" sz="4000" kern="0" dirty="0" smtClean="0"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7544" y="908720"/>
            <a:ext cx="5276850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規格、數量或金額變更</a:t>
            </a:r>
          </a:p>
        </p:txBody>
      </p:sp>
      <p:sp>
        <p:nvSpPr>
          <p:cNvPr id="14" name="向右箭號 13"/>
          <p:cNvSpPr/>
          <p:nvPr/>
        </p:nvSpPr>
        <p:spPr>
          <a:xfrm>
            <a:off x="369094" y="2554734"/>
            <a:ext cx="395287" cy="431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928624" y="1844824"/>
            <a:ext cx="7488237" cy="1851620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採購規格上網公告後，如需更改，請至秘書室網站下載「</a:t>
            </a:r>
            <a:r>
              <a:rPr lang="zh-TW" altLang="zh-TW" sz="2800" b="1" dirty="0">
                <a:solidFill>
                  <a:schemeClr val="tx1"/>
                </a:solidFill>
              </a:rPr>
              <a:t>金額調整</a:t>
            </a:r>
            <a:r>
              <a:rPr lang="en-US" altLang="zh-TW" sz="2800" b="1" dirty="0">
                <a:solidFill>
                  <a:schemeClr val="tx1"/>
                </a:solidFill>
              </a:rPr>
              <a:t>/</a:t>
            </a:r>
            <a:r>
              <a:rPr lang="zh-TW" altLang="zh-TW" sz="2800" b="1" dirty="0">
                <a:solidFill>
                  <a:schemeClr val="tx1"/>
                </a:solidFill>
              </a:rPr>
              <a:t>規格數量變更申請表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」，填寫後會辦秘書室、主計室、政風室，送至所部陳核。</a:t>
            </a:r>
          </a:p>
        </p:txBody>
      </p:sp>
      <p:sp>
        <p:nvSpPr>
          <p:cNvPr id="10" name="矩形 9"/>
          <p:cNvSpPr/>
          <p:nvPr/>
        </p:nvSpPr>
        <p:spPr>
          <a:xfrm>
            <a:off x="566737" y="3933056"/>
            <a:ext cx="5275262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請準時</a:t>
            </a:r>
            <a:r>
              <a:rPr lang="zh-TW" alt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出席開標</a:t>
            </a:r>
            <a:endParaRPr lang="en-US" altLang="zh-TW" sz="32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66799" y="4761731"/>
            <a:ext cx="7488238" cy="1368425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如需審查廠商履約能力證明文件、規格文件，請準時至開標室。</a:t>
            </a:r>
          </a:p>
        </p:txBody>
      </p:sp>
      <p:sp>
        <p:nvSpPr>
          <p:cNvPr id="13" name="向右箭號 12"/>
          <p:cNvSpPr/>
          <p:nvPr/>
        </p:nvSpPr>
        <p:spPr>
          <a:xfrm>
            <a:off x="550862" y="5230043"/>
            <a:ext cx="395287" cy="431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90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74868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當需求數量為預估時，可以下列方式呈現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2" y="260648"/>
            <a:ext cx="7077075" cy="9366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kern="0" dirty="0" smtClean="0">
                <a:latin typeface="標楷體" pitchFamily="65" charset="-120"/>
                <a:ea typeface="標楷體" panose="03000509000000000000" pitchFamily="65" charset="-120"/>
              </a:rPr>
              <a:t>注意事項</a:t>
            </a:r>
            <a:endParaRPr lang="zh-TW" altLang="zh-TW" sz="4000" kern="0" dirty="0" smtClean="0"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2132856"/>
            <a:ext cx="2304256" cy="129614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契約金額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範圍內，品項數量得以互相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增減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4027" y="4221088"/>
            <a:ext cx="2304256" cy="129614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契約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數量為預估，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施作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數量驗收結算。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2915816" y="2636912"/>
            <a:ext cx="360040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2915816" y="4653136"/>
            <a:ext cx="360040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746823"/>
              </p:ext>
            </p:extLst>
          </p:nvPr>
        </p:nvGraphicFramePr>
        <p:xfrm>
          <a:off x="3347864" y="1792117"/>
          <a:ext cx="5472608" cy="1988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080120"/>
                <a:gridCol w="1080120"/>
                <a:gridCol w="1080120"/>
                <a:gridCol w="1080120"/>
              </a:tblGrid>
              <a:tr h="667869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品項</a:t>
                      </a:r>
                      <a:endParaRPr lang="zh-TW" altLang="en-US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契約數量</a:t>
                      </a:r>
                      <a:endParaRPr lang="zh-TW" altLang="en-US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契約金額</a:t>
                      </a:r>
                      <a:endParaRPr lang="en-US" altLang="zh-TW" sz="1600" dirty="0" smtClean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實作數量</a:t>
                      </a:r>
                      <a:endParaRPr lang="zh-TW" altLang="en-US" sz="1600" dirty="0"/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實作金額</a:t>
                      </a:r>
                      <a:endParaRPr lang="zh-TW" altLang="en-US" sz="1600" dirty="0"/>
                    </a:p>
                  </a:txBody>
                  <a:tcPr>
                    <a:solidFill>
                      <a:srgbClr val="0033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氧氣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12</a:t>
                      </a:r>
                      <a:r>
                        <a:rPr lang="zh-TW" altLang="en-US" dirty="0" smtClean="0"/>
                        <a:t>支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NT3600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支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NT600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氦氣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</a:t>
                      </a:r>
                      <a:r>
                        <a:rPr lang="zh-TW" altLang="en-US" dirty="0" smtClean="0"/>
                        <a:t>支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NT30000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</a:t>
                      </a:r>
                      <a:r>
                        <a:rPr lang="zh-TW" altLang="en-US" dirty="0" smtClean="0"/>
                        <a:t>支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NT33000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契約金額</a:t>
                      </a:r>
                    </a:p>
                    <a:p>
                      <a:r>
                        <a:rPr lang="en-US" altLang="zh-TW" dirty="0" smtClean="0"/>
                        <a:t>NT33600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結算金額</a:t>
                      </a:r>
                    </a:p>
                    <a:p>
                      <a:r>
                        <a:rPr lang="en-US" altLang="zh-TW" dirty="0" smtClean="0"/>
                        <a:t>NT33600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465047"/>
              </p:ext>
            </p:extLst>
          </p:nvPr>
        </p:nvGraphicFramePr>
        <p:xfrm>
          <a:off x="3301725" y="4077072"/>
          <a:ext cx="5472608" cy="1988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080120"/>
                <a:gridCol w="1080120"/>
                <a:gridCol w="1080120"/>
                <a:gridCol w="1080120"/>
              </a:tblGrid>
              <a:tr h="667869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品項</a:t>
                      </a:r>
                      <a:endParaRPr lang="zh-TW" altLang="en-US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契約數量</a:t>
                      </a:r>
                      <a:endParaRPr lang="zh-TW" altLang="en-US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契約金額</a:t>
                      </a:r>
                      <a:endParaRPr lang="en-US" altLang="zh-TW" sz="1600" dirty="0" smtClean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實作數量</a:t>
                      </a:r>
                      <a:endParaRPr lang="zh-TW" altLang="en-US" sz="1600" dirty="0"/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實作金額</a:t>
                      </a:r>
                      <a:endParaRPr lang="zh-TW" altLang="en-US" sz="1600" dirty="0"/>
                    </a:p>
                  </a:txBody>
                  <a:tcPr>
                    <a:solidFill>
                      <a:srgbClr val="0033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氧氣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12</a:t>
                      </a:r>
                      <a:r>
                        <a:rPr lang="zh-TW" altLang="en-US" dirty="0" smtClean="0"/>
                        <a:t>支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NT3600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</a:t>
                      </a:r>
                      <a:r>
                        <a:rPr lang="zh-TW" altLang="en-US" dirty="0" smtClean="0"/>
                        <a:t>支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NT3000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氦氣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</a:t>
                      </a:r>
                      <a:r>
                        <a:rPr lang="zh-TW" altLang="en-US" dirty="0" smtClean="0"/>
                        <a:t>支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NT30000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</a:t>
                      </a:r>
                      <a:r>
                        <a:rPr lang="zh-TW" altLang="en-US" dirty="0" smtClean="0"/>
                        <a:t>支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NT30000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契約金額</a:t>
                      </a:r>
                    </a:p>
                    <a:p>
                      <a:r>
                        <a:rPr lang="en-US" altLang="zh-TW" dirty="0" smtClean="0"/>
                        <a:t>NT33600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結算金額</a:t>
                      </a:r>
                    </a:p>
                    <a:p>
                      <a:r>
                        <a:rPr lang="en-US" altLang="zh-TW" dirty="0" smtClean="0"/>
                        <a:t>NT33000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7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3"/>
          <p:cNvSpPr>
            <a:spLocks noChangeArrowheads="1" noChangeShapeType="1" noTextEdit="1"/>
          </p:cNvSpPr>
          <p:nvPr/>
        </p:nvSpPr>
        <p:spPr bwMode="gray">
          <a:xfrm>
            <a:off x="2411760" y="5085184"/>
            <a:ext cx="50292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3838"/>
              </a:avLst>
            </a:prstTxWarp>
          </a:bodyPr>
          <a:lstStyle/>
          <a:p>
            <a:pPr algn="ctr"/>
            <a:r>
              <a:rPr lang="en-US" altLang="zh-TW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  <a:endParaRPr lang="zh-TW" altLang="en-US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2555776" y="3933056"/>
            <a:ext cx="44958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zh-TW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報告完畢</a:t>
            </a:r>
            <a:r>
              <a:rPr lang="en-US" altLang="zh-TW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敬請指教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TW" sz="32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37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2588" y="401638"/>
            <a:ext cx="5761037" cy="93913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zh-TW" sz="5400" dirty="0" smtClean="0">
                <a:latin typeface="標楷體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5400" dirty="0" smtClean="0">
                <a:latin typeface="標楷體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5400" dirty="0" smtClean="0">
                <a:latin typeface="標楷體" pitchFamily="65" charset="-120"/>
                <a:ea typeface="標楷體" panose="03000509000000000000" pitchFamily="65" charset="-120"/>
              </a:rPr>
              <a:t>綱</a:t>
            </a:r>
            <a:endParaRPr lang="en-US" altLang="zh-TW" sz="5400" dirty="0" smtClean="0">
              <a:solidFill>
                <a:schemeClr val="accent1"/>
              </a:solidFill>
              <a:latin typeface="標楷體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5363" name="Group 35"/>
          <p:cNvGrpSpPr>
            <a:grpSpLocks/>
          </p:cNvGrpSpPr>
          <p:nvPr/>
        </p:nvGrpSpPr>
        <p:grpSpPr bwMode="auto">
          <a:xfrm>
            <a:off x="707488" y="4769023"/>
            <a:ext cx="7488882" cy="772396"/>
            <a:chOff x="1152" y="1253"/>
            <a:chExt cx="3408" cy="441"/>
          </a:xfrm>
        </p:grpSpPr>
        <p:grpSp>
          <p:nvGrpSpPr>
            <p:cNvPr id="15381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1538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 b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zh-TW" altLang="en-US" sz="1800" b="0"/>
              </a:p>
            </p:txBody>
          </p:sp>
          <p:sp>
            <p:nvSpPr>
              <p:cNvPr id="1538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 b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zh-TW" altLang="en-US" sz="1800" b="0"/>
              </a:p>
            </p:txBody>
          </p:sp>
          <p:sp>
            <p:nvSpPr>
              <p:cNvPr id="40966" name="AutoShape 6"/>
              <p:cNvSpPr>
                <a:spLocks noChangeArrowheads="1"/>
              </p:cNvSpPr>
              <p:nvPr/>
            </p:nvSpPr>
            <p:spPr bwMode="gray">
              <a:xfrm>
                <a:off x="1199" y="2737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+mn-ea"/>
                </a:endParaRPr>
              </a:p>
            </p:txBody>
          </p:sp>
        </p:grpSp>
        <p:sp>
          <p:nvSpPr>
            <p:cNvPr id="15382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83" name="Text Box 12"/>
            <p:cNvSpPr txBox="1">
              <a:spLocks noChangeArrowheads="1"/>
            </p:cNvSpPr>
            <p:nvPr/>
          </p:nvSpPr>
          <p:spPr bwMode="auto">
            <a:xfrm>
              <a:off x="1791" y="1253"/>
              <a:ext cx="92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zh-TW" altLang="en-US" sz="3600" b="0" dirty="0"/>
                <a:t>注意事項</a:t>
              </a:r>
              <a:endParaRPr kumimoji="0" lang="en-US" altLang="zh-TW" sz="3600" b="0" dirty="0">
                <a:solidFill>
                  <a:schemeClr val="tx2"/>
                </a:solidFill>
                <a:ea typeface="新細明體" charset="-120"/>
              </a:endParaRPr>
            </a:p>
          </p:txBody>
        </p:sp>
        <p:sp>
          <p:nvSpPr>
            <p:cNvPr id="15384" name="Text Box 13"/>
            <p:cNvSpPr txBox="1">
              <a:spLocks noChangeArrowheads="1"/>
            </p:cNvSpPr>
            <p:nvPr/>
          </p:nvSpPr>
          <p:spPr bwMode="gray">
            <a:xfrm>
              <a:off x="1250" y="1293"/>
              <a:ext cx="286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3600" dirty="0">
                  <a:solidFill>
                    <a:schemeClr val="bg1"/>
                  </a:solidFill>
                  <a:ea typeface="新細明體" charset="-120"/>
                </a:rPr>
                <a:t>3</a:t>
              </a:r>
            </a:p>
          </p:txBody>
        </p:sp>
      </p:grpSp>
      <p:grpSp>
        <p:nvGrpSpPr>
          <p:cNvPr id="15364" name="Group 36"/>
          <p:cNvGrpSpPr>
            <a:grpSpLocks/>
          </p:cNvGrpSpPr>
          <p:nvPr/>
        </p:nvGrpSpPr>
        <p:grpSpPr bwMode="auto">
          <a:xfrm>
            <a:off x="1176752" y="3349849"/>
            <a:ext cx="7556698" cy="893021"/>
            <a:chOff x="1152" y="1797"/>
            <a:chExt cx="3408" cy="473"/>
          </a:xfrm>
        </p:grpSpPr>
        <p:grpSp>
          <p:nvGrpSpPr>
            <p:cNvPr id="15374" name="Group 7"/>
            <p:cNvGrpSpPr>
              <a:grpSpLocks/>
            </p:cNvGrpSpPr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15378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 b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zh-TW" altLang="en-US" sz="3600" b="0"/>
              </a:p>
            </p:txBody>
          </p:sp>
          <p:sp>
            <p:nvSpPr>
              <p:cNvPr id="15379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 b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zh-TW" altLang="en-US" sz="3600" b="0"/>
              </a:p>
            </p:txBody>
          </p:sp>
          <p:sp>
            <p:nvSpPr>
              <p:cNvPr id="40970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50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3600">
                  <a:ea typeface="+mn-ea"/>
                </a:endParaRPr>
              </a:p>
            </p:txBody>
          </p:sp>
        </p:grpSp>
        <p:sp>
          <p:nvSpPr>
            <p:cNvPr id="15375" name="Line 14"/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sz="3600"/>
            </a:p>
          </p:txBody>
        </p:sp>
        <p:sp>
          <p:nvSpPr>
            <p:cNvPr id="15376" name="Text Box 15"/>
            <p:cNvSpPr txBox="1">
              <a:spLocks noChangeArrowheads="1"/>
            </p:cNvSpPr>
            <p:nvPr/>
          </p:nvSpPr>
          <p:spPr bwMode="auto">
            <a:xfrm>
              <a:off x="1791" y="1797"/>
              <a:ext cx="2165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zh-TW" altLang="zh-TW" sz="3600" b="0" dirty="0"/>
                <a:t>採購管理系統操作說明</a:t>
              </a:r>
              <a:endParaRPr kumimoji="0" lang="en-US" altLang="zh-TW" sz="3600" b="0" dirty="0">
                <a:solidFill>
                  <a:schemeClr val="tx2"/>
                </a:solidFill>
                <a:ea typeface="新細明體" charset="-120"/>
              </a:endParaRPr>
            </a:p>
          </p:txBody>
        </p:sp>
        <p:sp>
          <p:nvSpPr>
            <p:cNvPr id="15377" name="Text Box 16"/>
            <p:cNvSpPr txBox="1">
              <a:spLocks noChangeArrowheads="1"/>
            </p:cNvSpPr>
            <p:nvPr/>
          </p:nvSpPr>
          <p:spPr bwMode="gray">
            <a:xfrm>
              <a:off x="1300" y="1886"/>
              <a:ext cx="19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3600" dirty="0">
                  <a:solidFill>
                    <a:schemeClr val="bg1"/>
                  </a:solidFill>
                  <a:ea typeface="新細明體" charset="-120"/>
                </a:rPr>
                <a:t>2</a:t>
              </a:r>
            </a:p>
          </p:txBody>
        </p:sp>
      </p:grpSp>
      <p:sp>
        <p:nvSpPr>
          <p:cNvPr id="15366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zh-TW" sz="1800" b="0"/>
          </a:p>
        </p:txBody>
      </p:sp>
      <p:grpSp>
        <p:nvGrpSpPr>
          <p:cNvPr id="28" name="Group 35"/>
          <p:cNvGrpSpPr>
            <a:grpSpLocks/>
          </p:cNvGrpSpPr>
          <p:nvPr/>
        </p:nvGrpSpPr>
        <p:grpSpPr bwMode="auto">
          <a:xfrm>
            <a:off x="619944" y="2106371"/>
            <a:ext cx="7488882" cy="772396"/>
            <a:chOff x="1152" y="1253"/>
            <a:chExt cx="3408" cy="441"/>
          </a:xfrm>
        </p:grpSpPr>
        <p:grpSp>
          <p:nvGrpSpPr>
            <p:cNvPr id="29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33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 b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zh-TW" altLang="en-US" sz="1800" b="0"/>
              </a:p>
            </p:txBody>
          </p:sp>
          <p:sp>
            <p:nvSpPr>
              <p:cNvPr id="34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 b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zh-TW" altLang="en-US" sz="1800" b="0"/>
              </a:p>
            </p:txBody>
          </p:sp>
          <p:sp>
            <p:nvSpPr>
              <p:cNvPr id="35" name="AutoShape 6"/>
              <p:cNvSpPr>
                <a:spLocks noChangeArrowheads="1"/>
              </p:cNvSpPr>
              <p:nvPr/>
            </p:nvSpPr>
            <p:spPr bwMode="gray">
              <a:xfrm>
                <a:off x="1199" y="2737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+mn-ea"/>
                </a:endParaRPr>
              </a:p>
            </p:txBody>
          </p:sp>
        </p:grp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1791" y="1253"/>
              <a:ext cx="1975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zh-TW" altLang="zh-TW" sz="3600" b="0" dirty="0"/>
                <a:t>採購相關名詞之</a:t>
              </a:r>
              <a:r>
                <a:rPr kumimoji="0" lang="zh-TW" altLang="en-US" sz="3600" b="0" dirty="0"/>
                <a:t>簡介</a:t>
              </a:r>
              <a:endParaRPr kumimoji="0" lang="en-US" altLang="zh-TW" sz="3600" b="0" dirty="0">
                <a:solidFill>
                  <a:schemeClr val="tx2"/>
                </a:solidFill>
                <a:ea typeface="新細明體" charset="-120"/>
              </a:endParaRP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gray">
            <a:xfrm>
              <a:off x="1250" y="1293"/>
              <a:ext cx="286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3600" dirty="0">
                  <a:solidFill>
                    <a:schemeClr val="bg1"/>
                  </a:solidFill>
                  <a:ea typeface="新細明體" charset="-12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8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922113"/>
          </a:xfrm>
        </p:spPr>
        <p:txBody>
          <a:bodyPr/>
          <a:lstStyle/>
          <a:p>
            <a:pPr eaLnBrk="1" hangingPunct="1"/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採購相關名詞之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簡介</a:t>
            </a:r>
            <a:endParaRPr lang="zh-TW" altLang="zh-TW" dirty="0" smtClean="0"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323528" y="1052737"/>
            <a:ext cx="8229600" cy="50405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zh-TW" altLang="en-US" dirty="0" smtClean="0">
                <a:solidFill>
                  <a:srgbClr val="4D240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採購性質</a:t>
            </a:r>
            <a:r>
              <a:rPr lang="en-US" altLang="zh-TW" dirty="0" smtClean="0">
                <a:solidFill>
                  <a:srgbClr val="4D240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4D240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類別</a:t>
            </a:r>
            <a:r>
              <a:rPr lang="en-US" altLang="zh-TW" dirty="0" smtClean="0">
                <a:solidFill>
                  <a:srgbClr val="4D240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4D240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、採購金額級距及招標方式</a:t>
            </a:r>
            <a:endParaRPr lang="en-US" altLang="zh-TW" dirty="0" smtClean="0">
              <a:solidFill>
                <a:srgbClr val="4D240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endParaRPr lang="en-US" altLang="zh-TW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endParaRPr lang="en-US" altLang="zh-TW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endParaRPr lang="en-US" altLang="zh-TW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endParaRPr lang="en-US" altLang="zh-TW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endParaRPr lang="en-US" altLang="zh-TW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endParaRPr lang="en-US" altLang="zh-TW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endParaRPr lang="en-US" altLang="zh-TW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endParaRPr lang="en-US" altLang="zh-TW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412648"/>
              </p:ext>
            </p:extLst>
          </p:nvPr>
        </p:nvGraphicFramePr>
        <p:xfrm>
          <a:off x="179388" y="1628775"/>
          <a:ext cx="8712200" cy="5070678"/>
        </p:xfrm>
        <a:graphic>
          <a:graphicData uri="http://schemas.openxmlformats.org/drawingml/2006/table">
            <a:tbl>
              <a:tblPr/>
              <a:tblGrid>
                <a:gridCol w="1030287"/>
                <a:gridCol w="1582738"/>
                <a:gridCol w="1584325"/>
                <a:gridCol w="1584325"/>
                <a:gridCol w="1504950"/>
                <a:gridCol w="1425575"/>
              </a:tblGrid>
              <a:tr h="1392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級距</a:t>
                      </a:r>
                      <a:endParaRPr kumimoji="0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性質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小額採購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未達</a:t>
                      </a:r>
                      <a:endParaRPr kumimoji="0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公告公額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逾公告金額十分之一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公告金額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查核金額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巨額採購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556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工程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萬元以下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含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100,001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元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~999,999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元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100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以上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5000</a:t>
                      </a:r>
                      <a:r>
                        <a:rPr kumimoji="0" lang="zh-TW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kumimoji="0" lang="zh-TW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以上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億元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以上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GPA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、臺紐、臺星</a:t>
                      </a:r>
                      <a:endParaRPr kumimoji="0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億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2485</a:t>
                      </a:r>
                      <a:r>
                        <a:rPr kumimoji="0" lang="zh-TW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111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財物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萬元以下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含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100,001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元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~999,999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元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以上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GPA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、臺紐 </a:t>
                      </a: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584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endParaRPr kumimoji="0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臺星      </a:t>
                      </a: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449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endParaRPr kumimoji="0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5000</a:t>
                      </a:r>
                      <a:r>
                        <a:rPr kumimoji="0" lang="zh-TW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kumimoji="0" lang="zh-TW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以上</a:t>
                      </a:r>
                      <a:endParaRPr kumimoji="0" lang="en-US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億元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以上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111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勞務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萬元以下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含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100,001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元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~999,999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元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以上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GPA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、臺紐 </a:t>
                      </a: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584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endParaRPr kumimoji="0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臺星      </a:t>
                      </a: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449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endParaRPr kumimoji="0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1000</a:t>
                      </a:r>
                      <a:r>
                        <a:rPr kumimoji="0" lang="zh-TW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kumimoji="0" lang="zh-TW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以上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2000</a:t>
                      </a: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以上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3978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招標方式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逕行採購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限制性招標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公開取得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報價單或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企畫書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限制性招標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公開招標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限制性招標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2" name="橢圓 1"/>
          <p:cNvSpPr/>
          <p:nvPr/>
        </p:nvSpPr>
        <p:spPr>
          <a:xfrm>
            <a:off x="4427984" y="4077072"/>
            <a:ext cx="15121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427984" y="4797152"/>
            <a:ext cx="15121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452320" y="3356992"/>
            <a:ext cx="15121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02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3"/>
            <a:ext cx="8229600" cy="792088"/>
          </a:xfrm>
        </p:spPr>
        <p:txBody>
          <a:bodyPr/>
          <a:lstStyle/>
          <a:p>
            <a:pPr eaLnBrk="1" hangingPunct="1"/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採購相關名詞之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簡介</a:t>
            </a:r>
            <a:endParaRPr lang="zh-TW" altLang="zh-TW" dirty="0" smtClean="0"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107504" y="764704"/>
            <a:ext cx="8229600" cy="57606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招標方式</a:t>
            </a:r>
            <a:endParaRPr lang="en-US" altLang="zh-TW" dirty="0" smtClean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dirty="0" smtClean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dirty="0" smtClean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dirty="0" smtClean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dirty="0" smtClean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dirty="0" smtClean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dirty="0" smtClean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dirty="0" smtClean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dirty="0" smtClean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dirty="0" smtClean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467373"/>
              </p:ext>
            </p:extLst>
          </p:nvPr>
        </p:nvGraphicFramePr>
        <p:xfrm>
          <a:off x="179512" y="1268760"/>
          <a:ext cx="8785225" cy="5400600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1008236"/>
                <a:gridCol w="864096"/>
                <a:gridCol w="1440036"/>
                <a:gridCol w="1224260"/>
                <a:gridCol w="2664172"/>
                <a:gridCol w="1584425"/>
              </a:tblGrid>
              <a:tr h="697028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</a:pPr>
                      <a:endParaRPr lang="en-US" altLang="zh-TW" sz="2000" b="1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20"/>
                        </a:lnSpc>
                      </a:pPr>
                      <a:r>
                        <a:rPr lang="zh-TW" alt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方式</a:t>
                      </a: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適用金額</a:t>
                      </a: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定  義</a:t>
                      </a:r>
                      <a:endParaRPr lang="zh-TW" alt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依據法條</a:t>
                      </a:r>
                      <a:endParaRPr lang="zh-TW" alt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開標之投標廠商家數</a:t>
                      </a:r>
                      <a:endParaRPr lang="zh-TW" alt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等標期</a:t>
                      </a:r>
                      <a:r>
                        <a:rPr lang="en-US" altLang="zh-TW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電領</a:t>
                      </a:r>
                      <a:r>
                        <a:rPr lang="en-US" altLang="zh-TW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34003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公開</a:t>
                      </a:r>
                      <a:endParaRPr lang="en-US" altLang="zh-TW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招標</a:t>
                      </a:r>
                      <a:endParaRPr lang="zh-TW" alt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萬以上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以公告方式邀請不特定廠商投標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採購法第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TW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altLang="zh-TW" sz="1600" b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家以上合格廠商</a:t>
                      </a:r>
                      <a:endParaRPr lang="en-US" altLang="zh-TW" sz="1600" b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TW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以上不限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第一次</a:t>
                      </a:r>
                      <a:r>
                        <a:rPr lang="en-US" altLang="zh-TW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WTO/GPA:</a:t>
                      </a:r>
                      <a:r>
                        <a:rPr lang="en-US" altLang="zh-TW" sz="16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天</a:t>
                      </a:r>
                      <a:endParaRPr lang="en-US" altLang="zh-TW" sz="1600" b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巨額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zh-TW" sz="16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天</a:t>
                      </a:r>
                      <a:endParaRPr lang="en-US" altLang="zh-TW" sz="1600" b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查核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zh-TW" sz="16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天</a:t>
                      </a:r>
                      <a:endParaRPr lang="en-US" altLang="zh-TW" sz="1600" b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公告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zh-TW" sz="16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天</a:t>
                      </a:r>
                      <a:endParaRPr lang="en-US" altLang="zh-TW" sz="1600" b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第二次</a:t>
                      </a:r>
                      <a:r>
                        <a:rPr lang="en-US" altLang="zh-TW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天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266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公開取得書面報價或企劃書</a:t>
                      </a:r>
                      <a:endParaRPr lang="zh-TW" altLang="en-US" sz="2000" b="1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100,001</a:t>
                      </a:r>
                    </a:p>
                    <a:p>
                      <a:r>
                        <a:rPr lang="zh-TW" altLang="en-US" sz="16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至</a:t>
                      </a:r>
                      <a:endParaRPr lang="en-US" altLang="zh-TW" sz="16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999,999</a:t>
                      </a:r>
                      <a:endParaRPr lang="zh-TW" altLang="en-US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以公告方式應</a:t>
                      </a:r>
                      <a:r>
                        <a:rPr lang="zh-TW" altLang="en-US" sz="1600" b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公開取得</a:t>
                      </a:r>
                      <a:r>
                        <a:rPr lang="en-US" altLang="zh-TW" sz="1600" b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600" b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以上廠商之報價單或企劃書</a:t>
                      </a: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採購法第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條中央機關未達公告金額採購招標辦法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次應公開取得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家以上書面報價或企劃書，依中央機關未達公告金額採購辦法第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條規定第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次未達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家時可經機關首長或其授權人之核可改採限制性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秘書室己專簽通案奉准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TW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投標即可開標。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天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9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限制性</a:t>
                      </a:r>
                      <a:endParaRPr lang="en-US" altLang="zh-TW" sz="2000" b="1" dirty="0" smtClean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招標</a:t>
                      </a:r>
                      <a:endParaRPr lang="zh-TW" altLang="en-US" sz="2000" b="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不限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不經公告</a:t>
                      </a:r>
                      <a:r>
                        <a:rPr lang="zh-TW" altLang="en-US" sz="1600" b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方式邀請</a:t>
                      </a:r>
                      <a:r>
                        <a:rPr lang="en-US" altLang="zh-TW" sz="1600" b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600" b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以上比價或</a:t>
                      </a:r>
                      <a:r>
                        <a:rPr lang="zh-TW" altLang="en-US" sz="1600" b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僅邀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600" b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議價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採購法第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條第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項各款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邀請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家以上廠商比價或僅邀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家廠商議價</a:t>
                      </a:r>
                    </a:p>
                    <a:p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可不公告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0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4" y="1484784"/>
            <a:ext cx="8868235" cy="498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zh-TW" altLang="zh-TW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採購管理系統操作說明</a:t>
            </a:r>
            <a:endParaRPr lang="zh-TW" altLang="en-US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76064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採購流程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endParaRPr lang="zh-TW" altLang="en-US" dirty="0" smtClean="0"/>
          </a:p>
        </p:txBody>
      </p:sp>
      <p:sp>
        <p:nvSpPr>
          <p:cNvPr id="6" name="橢圓 5"/>
          <p:cNvSpPr/>
          <p:nvPr/>
        </p:nvSpPr>
        <p:spPr>
          <a:xfrm>
            <a:off x="0" y="3140968"/>
            <a:ext cx="18722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2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22113"/>
          </a:xfrm>
        </p:spPr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Arial Unicode MS" pitchFamily="34" charset="-120"/>
                <a:cs typeface="Arial Unicode MS" pitchFamily="34" charset="-120"/>
              </a:rPr>
              <a:t>購案類別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773683" y="4653136"/>
            <a:ext cx="2137203" cy="1584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 cmpd="thickThin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6600" dirty="0">
                <a:solidFill>
                  <a:schemeClr val="tx1"/>
                </a:solidFill>
              </a:rPr>
              <a:t>D</a:t>
            </a:r>
          </a:p>
          <a:p>
            <a:pPr algn="ctr">
              <a:defRPr/>
            </a:pPr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萬元以下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單位自辦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755576" y="2060848"/>
            <a:ext cx="2088232" cy="17287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6600" dirty="0" smtClean="0">
                <a:solidFill>
                  <a:schemeClr val="tx1"/>
                </a:solidFill>
              </a:rPr>
              <a:t>B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工程財物勞務</a:t>
            </a:r>
            <a:endParaRPr lang="en-US" altLang="zh-TW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306827" y="1249367"/>
            <a:ext cx="1800225" cy="16758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集中採購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財物</a:t>
            </a:r>
            <a:endParaRPr lang="en-US" altLang="zh-TW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勞務</a:t>
            </a:r>
            <a:endParaRPr lang="en-US" altLang="zh-TW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工程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2910886" y="2272652"/>
            <a:ext cx="360040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5220072" y="1249367"/>
            <a:ext cx="3816424" cy="16758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辦公雜項設備、文具類及影印紙、清潔用品類、軟體一般共同使用性軟體、電腦印表機電腦耗材、化學</a:t>
            </a: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藥品、實驗耗材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2886983" y="3356992"/>
            <a:ext cx="360040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3280958" y="3068960"/>
            <a:ext cx="576557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rgbClr val="B34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財物</a:t>
            </a:r>
          </a:p>
          <a:p>
            <a:pPr algn="ctr"/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L-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勞務</a:t>
            </a:r>
          </a:p>
          <a:p>
            <a:pPr algn="ctr"/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工程</a:t>
            </a:r>
            <a:endParaRPr lang="en-US" altLang="zh-TW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逾</a:t>
            </a: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萬元</a:t>
            </a: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2959520" y="4857490"/>
            <a:ext cx="360040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2959520" y="5877272"/>
            <a:ext cx="360040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3391435" y="4625739"/>
            <a:ext cx="5544616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mpd="thickThin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萬元以上</a:t>
            </a:r>
            <a:r>
              <a:rPr lang="en-US" altLang="zh-TW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單位主管批核後列印申請單先會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主計室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再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與廠商</a:t>
            </a:r>
            <a:r>
              <a:rPr lang="zh-TW" altLang="zh-TW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簽訂小額</a:t>
            </a:r>
            <a:r>
              <a:rPr lang="zh-TW" altLang="zh-TW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採購簡易契約</a:t>
            </a:r>
            <a:endParaRPr lang="zh-TW" alt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3388054" y="5594460"/>
            <a:ext cx="5544616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mpd="thickThin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未達</a:t>
            </a:r>
            <a:r>
              <a:rPr lang="en-US" altLang="zh-TW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萬元</a:t>
            </a:r>
            <a:r>
              <a:rPr lang="en-US" altLang="zh-TW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單位主管批核後列印申請單並與廠商</a:t>
            </a:r>
            <a:r>
              <a:rPr lang="zh-TW" altLang="zh-TW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簽訂小額</a:t>
            </a:r>
            <a:r>
              <a:rPr lang="zh-TW" altLang="zh-TW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採購簡易契約</a:t>
            </a:r>
            <a:endParaRPr lang="zh-TW" alt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0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3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有問題要問誰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88024" y="1628800"/>
            <a:ext cx="3672408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 cmpd="thinThick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張采琪小姐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2395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8024" y="2505094"/>
            <a:ext cx="3631982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thinThick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黃貴貞小姐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#2394</a:t>
            </a:r>
          </a:p>
        </p:txBody>
      </p:sp>
      <p:sp>
        <p:nvSpPr>
          <p:cNvPr id="6" name="矩形 5"/>
          <p:cNvSpPr/>
          <p:nvPr/>
        </p:nvSpPr>
        <p:spPr>
          <a:xfrm>
            <a:off x="4892789" y="3591018"/>
            <a:ext cx="3462877" cy="1620180"/>
          </a:xfrm>
          <a:prstGeom prst="rect">
            <a:avLst/>
          </a:prstGeom>
          <a:gradFill>
            <a:gsLst>
              <a:gs pos="0">
                <a:srgbClr val="8488C4"/>
              </a:gs>
              <a:gs pos="68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38100" cmpd="thinThick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水電營繕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張炳南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先生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2475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05903" y="5620877"/>
            <a:ext cx="3485895" cy="504056"/>
          </a:xfrm>
          <a:prstGeom prst="rect">
            <a:avLst/>
          </a:prstGeom>
          <a:gradFill>
            <a:gsLst>
              <a:gs pos="0">
                <a:srgbClr val="8488C4"/>
              </a:gs>
              <a:gs pos="85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38100" cmpd="thinThick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謝佳吟小姐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#2389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5113" y="1637806"/>
            <a:ext cx="2952328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 cmpd="thinThick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共同供應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契約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4169" y="2300270"/>
            <a:ext cx="2934216" cy="9177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thinThick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28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類、集中採購</a:t>
            </a:r>
            <a:r>
              <a:rPr lang="zh-TW" altLang="en-US" sz="28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2800" b="1" dirty="0" smtClean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開口</a:t>
            </a:r>
            <a:r>
              <a:rPr lang="zh-TW" altLang="en-US" sz="28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合約</a:t>
            </a:r>
            <a:endParaRPr lang="en-US" altLang="zh-TW" sz="2800" b="1" dirty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5113" y="3501008"/>
            <a:ext cx="2943272" cy="1800200"/>
          </a:xfrm>
          <a:prstGeom prst="rect">
            <a:avLst/>
          </a:prstGeom>
          <a:gradFill>
            <a:gsLst>
              <a:gs pos="0">
                <a:srgbClr val="8488C4"/>
              </a:gs>
              <a:gs pos="68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38100" cmpd="thinThick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委託設計監造</a:t>
            </a:r>
            <a:r>
              <a:rPr lang="en-US" altLang="zh-TW" sz="28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含小型營繕委設監造開口合約</a:t>
            </a:r>
            <a:r>
              <a:rPr lang="en-US" altLang="zh-TW" sz="28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、工程</a:t>
            </a:r>
            <a:r>
              <a:rPr lang="zh-TW" altLang="en-US" sz="28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en-US" altLang="zh-TW" sz="2800" b="1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4169" y="5630079"/>
            <a:ext cx="2934216" cy="504056"/>
          </a:xfrm>
          <a:prstGeom prst="rect">
            <a:avLst/>
          </a:prstGeom>
          <a:gradFill>
            <a:gsLst>
              <a:gs pos="0">
                <a:srgbClr val="8488C4"/>
              </a:gs>
              <a:gs pos="85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38100" cmpd="thinThick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類、系統</a:t>
            </a:r>
            <a:r>
              <a:rPr lang="zh-TW" altLang="en-US" sz="28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3995935" y="1745818"/>
            <a:ext cx="565151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4010621" y="2615114"/>
            <a:ext cx="565151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3989828" y="4152603"/>
            <a:ext cx="565151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3954864" y="5728889"/>
            <a:ext cx="565151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74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" y="985100"/>
            <a:ext cx="9036496" cy="551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143906" y="2862266"/>
            <a:ext cx="129614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3051907" y="1772816"/>
            <a:ext cx="129614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627784" y="3140968"/>
            <a:ext cx="266429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25287" y="188640"/>
            <a:ext cx="8229600" cy="778097"/>
          </a:xfrm>
          <a:prstGeom prst="rect">
            <a:avLst/>
          </a:prstGeom>
        </p:spPr>
        <p:txBody>
          <a:bodyPr/>
          <a:lstStyle>
            <a:lvl1pPr algn="ctr" defTabSz="9140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採購管理系統操作說明</a:t>
            </a: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79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1" y="886047"/>
            <a:ext cx="8175850" cy="561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群組 14"/>
          <p:cNvGrpSpPr/>
          <p:nvPr/>
        </p:nvGrpSpPr>
        <p:grpSpPr>
          <a:xfrm>
            <a:off x="1956520" y="933453"/>
            <a:ext cx="3551585" cy="3638303"/>
            <a:chOff x="1956520" y="933453"/>
            <a:chExt cx="3551585" cy="3638303"/>
          </a:xfrm>
        </p:grpSpPr>
        <p:sp>
          <p:nvSpPr>
            <p:cNvPr id="2" name="橢圓 1"/>
            <p:cNvSpPr/>
            <p:nvPr/>
          </p:nvSpPr>
          <p:spPr>
            <a:xfrm>
              <a:off x="1956520" y="933453"/>
              <a:ext cx="3096344" cy="108012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 smtClean="0"/>
                <a:t>100</a:t>
              </a:r>
              <a:r>
                <a:rPr lang="zh-TW" altLang="en-US" sz="1600" b="1" dirty="0" smtClean="0"/>
                <a:t>萬</a:t>
              </a:r>
              <a:r>
                <a:rPr lang="zh-TW" altLang="en-US" sz="1600" b="1" dirty="0"/>
                <a:t>以上採限制性招標辦理需附檢核</a:t>
              </a:r>
              <a:r>
                <a:rPr lang="zh-TW" altLang="en-US" sz="1600" b="1" dirty="0" smtClean="0"/>
                <a:t>表、</a:t>
              </a:r>
              <a:r>
                <a:rPr lang="zh-TW" altLang="zh-TW" sz="1600" b="1" dirty="0"/>
                <a:t>理由及必要性說明書</a:t>
              </a:r>
              <a:endParaRPr lang="zh-TW" altLang="en-US" sz="1600" b="1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4139953" y="4383865"/>
              <a:ext cx="1368152" cy="1878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" name="直線單箭頭接點 4"/>
            <p:cNvCxnSpPr/>
            <p:nvPr/>
          </p:nvCxnSpPr>
          <p:spPr>
            <a:xfrm flipH="1" flipV="1">
              <a:off x="3504692" y="1988840"/>
              <a:ext cx="1319337" cy="23762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462090" y="4249221"/>
            <a:ext cx="5942747" cy="1597631"/>
            <a:chOff x="462090" y="4249221"/>
            <a:chExt cx="5942747" cy="1597631"/>
          </a:xfrm>
        </p:grpSpPr>
        <p:sp>
          <p:nvSpPr>
            <p:cNvPr id="7" name="矩形 6"/>
            <p:cNvSpPr/>
            <p:nvPr/>
          </p:nvSpPr>
          <p:spPr>
            <a:xfrm>
              <a:off x="4141643" y="4719293"/>
              <a:ext cx="2263194" cy="17887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" name="直線單箭頭接點 7"/>
            <p:cNvCxnSpPr/>
            <p:nvPr/>
          </p:nvCxnSpPr>
          <p:spPr>
            <a:xfrm flipH="1">
              <a:off x="3529320" y="4895521"/>
              <a:ext cx="1884815" cy="30503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橢圓 9"/>
            <p:cNvSpPr/>
            <p:nvPr/>
          </p:nvSpPr>
          <p:spPr>
            <a:xfrm>
              <a:off x="462090" y="4249221"/>
              <a:ext cx="3096344" cy="159763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 smtClean="0"/>
                <a:t>100</a:t>
              </a:r>
              <a:r>
                <a:rPr lang="zh-TW" altLang="en-US" sz="1600" b="1" dirty="0"/>
                <a:t>萬以上之儀器設備購案，採購項目規格訂定，應</a:t>
              </a:r>
              <a:r>
                <a:rPr lang="zh-TW" altLang="en-US" sz="1600" b="1" dirty="0" smtClean="0"/>
                <a:t>填寫</a:t>
              </a:r>
              <a:r>
                <a:rPr lang="zh-TW" altLang="en-US" sz="1600" b="1" dirty="0"/>
                <a:t>本</a:t>
              </a:r>
              <a:r>
                <a:rPr lang="zh-TW" altLang="en-US" sz="1600" b="1" dirty="0" smtClean="0"/>
                <a:t>表，檢視有</a:t>
              </a:r>
              <a:r>
                <a:rPr lang="zh-TW" altLang="en-US" sz="1600" b="1" dirty="0"/>
                <a:t>無</a:t>
              </a:r>
              <a:r>
                <a:rPr lang="zh-TW" altLang="en-US" sz="1600" b="1" dirty="0" smtClean="0"/>
                <a:t>違反採購</a:t>
              </a:r>
              <a:r>
                <a:rPr lang="zh-TW" altLang="en-US" sz="1600" b="1" dirty="0"/>
                <a:t>法第</a:t>
              </a:r>
              <a:r>
                <a:rPr lang="en-US" altLang="zh-TW" sz="1600" b="1" dirty="0"/>
                <a:t>26</a:t>
              </a:r>
              <a:r>
                <a:rPr lang="zh-TW" altLang="en-US" sz="1600" b="1" dirty="0" smtClean="0"/>
                <a:t>條。</a:t>
              </a:r>
              <a:endParaRPr lang="zh-TW" altLang="en-US" sz="1600" b="1" dirty="0"/>
            </a:p>
          </p:txBody>
        </p:sp>
      </p:grpSp>
      <p:sp>
        <p:nvSpPr>
          <p:cNvPr id="9" name="橢圓 8"/>
          <p:cNvSpPr/>
          <p:nvPr/>
        </p:nvSpPr>
        <p:spPr>
          <a:xfrm>
            <a:off x="383802" y="4021602"/>
            <a:ext cx="144016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4164360" y="1556792"/>
            <a:ext cx="4356518" cy="3161197"/>
            <a:chOff x="4164360" y="1556792"/>
            <a:chExt cx="4356518" cy="3161197"/>
          </a:xfrm>
        </p:grpSpPr>
        <p:sp>
          <p:nvSpPr>
            <p:cNvPr id="11" name="矩形 10"/>
            <p:cNvSpPr/>
            <p:nvPr/>
          </p:nvSpPr>
          <p:spPr>
            <a:xfrm>
              <a:off x="4164360" y="4560939"/>
              <a:ext cx="1288634" cy="146233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單箭頭接點 12"/>
            <p:cNvCxnSpPr/>
            <p:nvPr/>
          </p:nvCxnSpPr>
          <p:spPr>
            <a:xfrm flipV="1">
              <a:off x="5273240" y="2564906"/>
              <a:ext cx="882936" cy="1996033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橢圓 15"/>
            <p:cNvSpPr/>
            <p:nvPr/>
          </p:nvSpPr>
          <p:spPr>
            <a:xfrm>
              <a:off x="5424534" y="1556792"/>
              <a:ext cx="3096344" cy="1080120"/>
            </a:xfrm>
            <a:prstGeom prst="ellipse">
              <a:avLst/>
            </a:prstGeom>
            <a:solidFill>
              <a:srgbClr val="00330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/>
                <a:t>檢視廠商資格訂定是否符合相關法規</a:t>
              </a:r>
              <a:endParaRPr lang="zh-TW" altLang="en-US" sz="1600" b="1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5508104" y="4365104"/>
              <a:ext cx="2150429" cy="195835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508105" y="4571756"/>
              <a:ext cx="2150429" cy="146233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0" name="直線單箭頭接點 19"/>
            <p:cNvCxnSpPr/>
            <p:nvPr/>
          </p:nvCxnSpPr>
          <p:spPr>
            <a:xfrm flipV="1">
              <a:off x="6084168" y="2636913"/>
              <a:ext cx="724984" cy="1728191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flipV="1">
              <a:off x="6446660" y="2636912"/>
              <a:ext cx="852534" cy="1924027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標題 1"/>
          <p:cNvSpPr txBox="1">
            <a:spLocks/>
          </p:cNvSpPr>
          <p:nvPr/>
        </p:nvSpPr>
        <p:spPr>
          <a:xfrm>
            <a:off x="425287" y="188640"/>
            <a:ext cx="8229600" cy="778097"/>
          </a:xfrm>
          <a:prstGeom prst="rect">
            <a:avLst/>
          </a:prstGeom>
        </p:spPr>
        <p:txBody>
          <a:bodyPr/>
          <a:lstStyle>
            <a:lvl1pPr algn="ctr" defTabSz="9140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採購管理系統操作說明</a:t>
            </a: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476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準用最有利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1173</Words>
  <Application>Microsoft Office PowerPoint</Application>
  <PresentationFormat>如螢幕大小 (4:3)</PresentationFormat>
  <Paragraphs>212</Paragraphs>
  <Slides>17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0" baseType="lpstr">
      <vt:lpstr>自訂設計</vt:lpstr>
      <vt:lpstr>準用最有利標</vt:lpstr>
      <vt:lpstr>Image</vt:lpstr>
      <vt:lpstr>採購注意事項</vt:lpstr>
      <vt:lpstr>大   綱</vt:lpstr>
      <vt:lpstr>採購相關名詞之簡介</vt:lpstr>
      <vt:lpstr>採購相關名詞之簡介</vt:lpstr>
      <vt:lpstr>採購管理系統操作說明</vt:lpstr>
      <vt:lpstr>購案類別</vt:lpstr>
      <vt:lpstr>有問題要問誰?</vt:lpstr>
      <vt:lpstr>PowerPoint 簡報</vt:lpstr>
      <vt:lpstr>PowerPoint 簡報</vt:lpstr>
      <vt:lpstr>採購管理系統操作說明</vt:lpstr>
      <vt:lpstr>採購管理系統操作說明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謝佳吟</dc:creator>
  <cp:lastModifiedBy>mcLiao</cp:lastModifiedBy>
  <cp:revision>86</cp:revision>
  <dcterms:created xsi:type="dcterms:W3CDTF">2016-11-07T07:24:56Z</dcterms:created>
  <dcterms:modified xsi:type="dcterms:W3CDTF">2017-03-02T01:05:01Z</dcterms:modified>
</cp:coreProperties>
</file>