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9" r:id="rId3"/>
    <p:sldId id="283" r:id="rId4"/>
    <p:sldId id="284" r:id="rId5"/>
    <p:sldId id="260" r:id="rId6"/>
    <p:sldId id="270" r:id="rId7"/>
    <p:sldId id="271" r:id="rId8"/>
    <p:sldId id="272" r:id="rId9"/>
    <p:sldId id="273" r:id="rId10"/>
    <p:sldId id="285" r:id="rId11"/>
    <p:sldId id="261" r:id="rId12"/>
    <p:sldId id="262" r:id="rId13"/>
    <p:sldId id="282" r:id="rId14"/>
    <p:sldId id="264" r:id="rId15"/>
    <p:sldId id="274" r:id="rId16"/>
    <p:sldId id="281" r:id="rId17"/>
    <p:sldId id="275" r:id="rId18"/>
    <p:sldId id="265" r:id="rId19"/>
    <p:sldId id="276" r:id="rId20"/>
    <p:sldId id="277" r:id="rId21"/>
    <p:sldId id="278" r:id="rId22"/>
    <p:sldId id="279" r:id="rId23"/>
    <p:sldId id="280" r:id="rId24"/>
    <p:sldId id="268" r:id="rId25"/>
  </p:sldIdLst>
  <p:sldSz cx="10693400" cy="7561263"/>
  <p:notesSz cx="6858000" cy="9144000"/>
  <p:defaultText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990099"/>
    <a:srgbClr val="9900FF"/>
    <a:srgbClr val="3333FF"/>
    <a:srgbClr val="000099"/>
    <a:srgbClr val="0033CC"/>
    <a:srgbClr val="003399"/>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464" y="-90"/>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747300" cy="7561263"/>
          </a:xfrm>
          <a:prstGeom prst="rect">
            <a:avLst/>
          </a:prstGeom>
        </p:spPr>
      </p:pic>
      <p:sp>
        <p:nvSpPr>
          <p:cNvPr id="2" name="標題 1"/>
          <p:cNvSpPr>
            <a:spLocks noGrp="1"/>
          </p:cNvSpPr>
          <p:nvPr>
            <p:ph type="ctrTitle"/>
          </p:nvPr>
        </p:nvSpPr>
        <p:spPr>
          <a:xfrm>
            <a:off x="830718" y="612279"/>
            <a:ext cx="9089390" cy="162077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32723" y="2548102"/>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2" y="214477"/>
            <a:ext cx="1928517" cy="458585"/>
          </a:xfrm>
          <a:prstGeom prst="rect">
            <a:avLst/>
          </a:prstGeom>
        </p:spPr>
      </p:pic>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323443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701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52715" y="302802"/>
            <a:ext cx="2406015" cy="645157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4670" y="302802"/>
            <a:ext cx="7039822" cy="6451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28983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99" y="1111"/>
            <a:ext cx="10669571" cy="7560152"/>
          </a:xfrm>
          <a:prstGeom prst="rect">
            <a:avLst/>
          </a:prstGeom>
        </p:spPr>
      </p:pic>
      <p:sp>
        <p:nvSpPr>
          <p:cNvPr id="2" name="標題 1"/>
          <p:cNvSpPr>
            <a:spLocks noGrp="1"/>
          </p:cNvSpPr>
          <p:nvPr>
            <p:ph type="title"/>
          </p:nvPr>
        </p:nvSpPr>
        <p:spPr>
          <a:xfrm>
            <a:off x="450156" y="2844527"/>
            <a:ext cx="9624060" cy="1260211"/>
          </a:xfr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020" y="6538386"/>
            <a:ext cx="2049844" cy="631882"/>
          </a:xfrm>
          <a:prstGeom prst="rect">
            <a:avLst/>
          </a:prstGeom>
        </p:spPr>
      </p:pic>
    </p:spTree>
    <p:extLst>
      <p:ext uri="{BB962C8B-B14F-4D97-AF65-F5344CB8AC3E}">
        <p14:creationId xmlns:p14="http://schemas.microsoft.com/office/powerpoint/2010/main" val="42742250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7218908" y="7020991"/>
            <a:ext cx="2495127" cy="402567"/>
          </a:xfrm>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928802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8812"/>
            <a:ext cx="9089390" cy="1501751"/>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70813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5803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571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1659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9151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71" y="301050"/>
            <a:ext cx="3518055" cy="1281214"/>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313991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92884"/>
            <a:ext cx="6416040" cy="624855"/>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TW" altLang="en-US"/>
          </a:p>
        </p:txBody>
      </p:sp>
      <p:sp>
        <p:nvSpPr>
          <p:cNvPr id="4" name="文字版面配置區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7137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854" y="-1"/>
            <a:ext cx="10664546" cy="7581777"/>
          </a:xfrm>
          <a:prstGeom prst="rect">
            <a:avLst/>
          </a:prstGeom>
        </p:spPr>
      </p:pic>
      <p:sp>
        <p:nvSpPr>
          <p:cNvPr id="2" name="標題版面配置區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924D69C9-26FB-409F-BAB6-E218E84513F0}" type="datetimeFigureOut">
              <a:rPr lang="zh-TW" altLang="en-US" smtClean="0"/>
              <a:t>2017/1/19</a:t>
            </a:fld>
            <a:endParaRPr lang="zh-TW" altLang="en-US"/>
          </a:p>
        </p:txBody>
      </p:sp>
      <p:sp>
        <p:nvSpPr>
          <p:cNvPr id="5" name="頁尾版面配置區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3AAAEA7-8BCE-4301-A51E-CEE06A27A943}" type="slidenum">
              <a:rPr lang="zh-TW" altLang="en-US" smtClean="0"/>
              <a:t>‹#›</a:t>
            </a:fld>
            <a:endParaRPr lang="zh-TW" altLang="en-US"/>
          </a:p>
        </p:txBody>
      </p:sp>
      <p:pic>
        <p:nvPicPr>
          <p:cNvPr id="10" name="圖片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4133" y="180232"/>
            <a:ext cx="609078" cy="432048"/>
          </a:xfrm>
          <a:prstGeom prst="rect">
            <a:avLst/>
          </a:prstGeom>
        </p:spPr>
      </p:pic>
    </p:spTree>
    <p:extLst>
      <p:ext uri="{BB962C8B-B14F-4D97-AF65-F5344CB8AC3E}">
        <p14:creationId xmlns:p14="http://schemas.microsoft.com/office/powerpoint/2010/main" val="26961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38468;&#20214;.doc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38468;&#20214;.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38468;&#20214;.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38468;&#20214;.doc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10196" y="612279"/>
            <a:ext cx="9361040" cy="2232248"/>
          </a:xfrm>
        </p:spPr>
        <p:txBody>
          <a:bodyPr>
            <a:normAutofit fontScale="90000"/>
          </a:bodyPr>
          <a:lstStyle/>
          <a:p>
            <a:r>
              <a:rPr lang="en-US" altLang="zh-TW" dirty="0">
                <a:latin typeface="標楷體" panose="03000509000000000000" pitchFamily="65" charset="-120"/>
                <a:ea typeface="標楷體" panose="03000509000000000000" pitchFamily="65" charset="-120"/>
              </a:rPr>
              <a:t>106</a:t>
            </a:r>
            <a:r>
              <a:rPr lang="zh-TW" altLang="zh-TW" dirty="0">
                <a:latin typeface="標楷體" panose="03000509000000000000" pitchFamily="65" charset="-120"/>
                <a:ea typeface="標楷體" panose="03000509000000000000" pitchFamily="65" charset="-120"/>
              </a:rPr>
              <a:t>年度所區小型營繕工程委託規劃設計及監造技術服務開口契約</a:t>
            </a:r>
            <a:br>
              <a:rPr lang="zh-TW" altLang="zh-TW" dirty="0">
                <a:latin typeface="標楷體" panose="03000509000000000000" pitchFamily="65" charset="-120"/>
                <a:ea typeface="標楷體" panose="03000509000000000000" pitchFamily="65" charset="-120"/>
              </a:rPr>
            </a:br>
            <a:r>
              <a:rPr lang="zh-TW" altLang="zh-TW" dirty="0" smtClean="0">
                <a:latin typeface="標楷體" panose="03000509000000000000" pitchFamily="65" charset="-120"/>
                <a:ea typeface="標楷體" panose="03000509000000000000" pitchFamily="65" charset="-120"/>
              </a:rPr>
              <a:t>使用</a:t>
            </a:r>
            <a:r>
              <a:rPr lang="zh-TW" altLang="zh-TW" dirty="0">
                <a:latin typeface="標楷體" panose="03000509000000000000" pitchFamily="65" charset="-120"/>
                <a:ea typeface="標楷體" panose="03000509000000000000" pitchFamily="65" charset="-120"/>
              </a:rPr>
              <a:t>說明</a:t>
            </a:r>
            <a:endParaRPr lang="zh-TW" altLang="en-US" dirty="0">
              <a:solidFill>
                <a:srgbClr val="000099"/>
              </a:solidFill>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2898428" y="5508823"/>
            <a:ext cx="5616624" cy="1152128"/>
          </a:xfrm>
        </p:spPr>
        <p:txBody>
          <a:bodyPr>
            <a:normAutofit fontScale="92500" lnSpcReduction="10000"/>
          </a:bodyPr>
          <a:lstStyle/>
          <a:p>
            <a:r>
              <a:rPr lang="zh-TW" altLang="en-US" dirty="0" smtClean="0">
                <a:solidFill>
                  <a:schemeClr val="tx1"/>
                </a:solidFill>
                <a:latin typeface="標楷體" panose="03000509000000000000" pitchFamily="65" charset="-120"/>
                <a:ea typeface="標楷體" panose="03000509000000000000" pitchFamily="65" charset="-120"/>
              </a:rPr>
              <a:t>秘書室水電營繕科</a:t>
            </a:r>
            <a:endParaRPr lang="en-US" altLang="zh-TW" dirty="0" smtClean="0">
              <a:solidFill>
                <a:schemeClr val="tx1"/>
              </a:solidFill>
              <a:latin typeface="標楷體" panose="03000509000000000000" pitchFamily="65" charset="-120"/>
              <a:ea typeface="標楷體" panose="03000509000000000000" pitchFamily="65" charset="-120"/>
            </a:endParaRPr>
          </a:p>
          <a:p>
            <a:r>
              <a:rPr lang="zh-TW" altLang="en-US" dirty="0" smtClean="0">
                <a:solidFill>
                  <a:schemeClr val="tx1"/>
                </a:solidFill>
                <a:latin typeface="標楷體" panose="03000509000000000000" pitchFamily="65" charset="-120"/>
                <a:ea typeface="標楷體" panose="03000509000000000000" pitchFamily="65" charset="-120"/>
              </a:rPr>
              <a:t>張炳南</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a:xfrm>
            <a:off x="4266580" y="6876975"/>
            <a:ext cx="3024336" cy="402567"/>
          </a:xfrm>
        </p:spPr>
        <p:txBody>
          <a:bodyPr/>
          <a:lstStyle/>
          <a:p>
            <a:pPr algn="ctr"/>
            <a:fld id="{50B45A55-2A23-4ED8-8240-41A7C5E207BE}" type="datetime2">
              <a:rPr lang="zh-TW" altLang="en-US" sz="2800" smtClean="0">
                <a:solidFill>
                  <a:schemeClr val="tx1"/>
                </a:solidFill>
              </a:rPr>
              <a:pPr algn="ctr"/>
              <a:t>2017年1月19日</a:t>
            </a:fld>
            <a:endParaRPr lang="zh-TW" altLang="en-US" sz="2800" dirty="0">
              <a:solidFill>
                <a:schemeClr val="tx1"/>
              </a:solidFill>
            </a:endParaRPr>
          </a:p>
        </p:txBody>
      </p:sp>
      <p:sp>
        <p:nvSpPr>
          <p:cNvPr id="5" name="投影片編號版面配置區 4"/>
          <p:cNvSpPr>
            <a:spLocks noGrp="1"/>
          </p:cNvSpPr>
          <p:nvPr>
            <p:ph type="sldNum" sz="quarter" idx="12"/>
          </p:nvPr>
        </p:nvSpPr>
        <p:spPr/>
        <p:txBody>
          <a:bodyPr/>
          <a:lstStyle/>
          <a:p>
            <a:fld id="{CD0D42DB-AF63-49A1-9585-38579DDA99FC}" type="slidenum">
              <a:rPr lang="zh-TW" altLang="en-US" smtClean="0"/>
              <a:t>1</a:t>
            </a:fld>
            <a:endParaRPr lang="zh-TW" altLang="en-US" dirty="0"/>
          </a:p>
        </p:txBody>
      </p:sp>
    </p:spTree>
    <p:extLst>
      <p:ext uri="{BB962C8B-B14F-4D97-AF65-F5344CB8AC3E}">
        <p14:creationId xmlns:p14="http://schemas.microsoft.com/office/powerpoint/2010/main" val="339663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99"/>
                </a:solidFill>
                <a:latin typeface="標楷體" panose="03000509000000000000" pitchFamily="65" charset="-120"/>
                <a:ea typeface="標楷體" panose="03000509000000000000" pitchFamily="65" charset="-120"/>
              </a:rPr>
              <a:t>一、契約重點說明</a:t>
            </a:r>
            <a:endParaRPr lang="zh-TW" altLang="en-US" dirty="0"/>
          </a:p>
        </p:txBody>
      </p:sp>
      <p:sp>
        <p:nvSpPr>
          <p:cNvPr id="3" name="內容版面配置區 2"/>
          <p:cNvSpPr>
            <a:spLocks noGrp="1"/>
          </p:cNvSpPr>
          <p:nvPr>
            <p:ph idx="1"/>
          </p:nvPr>
        </p:nvSpPr>
        <p:spPr/>
        <p:txBody>
          <a:bodyPr>
            <a:normAutofit/>
          </a:bodyPr>
          <a:lstStyle/>
          <a:p>
            <a:pPr lvl="0">
              <a:buFont typeface="Wingdings" panose="05000000000000000000" pitchFamily="2" charset="2"/>
              <a:buChar char="l"/>
            </a:pPr>
            <a:r>
              <a:rPr lang="zh-TW" altLang="en-US" sz="4000" dirty="0" smtClean="0">
                <a:latin typeface="標楷體" panose="03000509000000000000" pitchFamily="65" charset="-120"/>
                <a:ea typeface="標楷體" panose="03000509000000000000" pitchFamily="65" charset="-120"/>
              </a:rPr>
              <a:t>驗收</a:t>
            </a:r>
            <a:endParaRPr lang="en-US" altLang="zh-TW" sz="40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zh-TW" sz="3500" dirty="0" smtClean="0">
                <a:latin typeface="標楷體" panose="03000509000000000000" pitchFamily="65" charset="-120"/>
                <a:ea typeface="標楷體" panose="03000509000000000000" pitchFamily="65" charset="-120"/>
              </a:rPr>
              <a:t>驗收</a:t>
            </a:r>
            <a:r>
              <a:rPr lang="zh-TW" altLang="zh-TW" sz="3500" dirty="0">
                <a:latin typeface="標楷體" panose="03000509000000000000" pitchFamily="65" charset="-120"/>
                <a:ea typeface="標楷體" panose="03000509000000000000" pitchFamily="65" charset="-120"/>
              </a:rPr>
              <a:t>時機：</a:t>
            </a:r>
          </a:p>
          <a:p>
            <a:pPr lvl="2">
              <a:buFont typeface="Wingdings" panose="05000000000000000000" pitchFamily="2" charset="2"/>
              <a:buChar char="Ø"/>
            </a:pPr>
            <a:r>
              <a:rPr lang="zh-TW" altLang="zh-TW" sz="3200" kern="100" dirty="0">
                <a:solidFill>
                  <a:srgbClr val="FF0000"/>
                </a:solidFill>
                <a:ea typeface="標楷體"/>
                <a:cs typeface="Times New Roman"/>
              </a:rPr>
              <a:t>於個別工程採購案驗收完成</a:t>
            </a:r>
            <a:r>
              <a:rPr lang="zh-TW" altLang="zh-TW" sz="3200" kern="100" dirty="0" smtClean="0">
                <a:solidFill>
                  <a:srgbClr val="FF0000"/>
                </a:solidFill>
                <a:ea typeface="標楷體"/>
                <a:cs typeface="Times New Roman"/>
              </a:rPr>
              <a:t>後</a:t>
            </a:r>
            <a:r>
              <a:rPr lang="en-US" altLang="zh-TW" sz="3200" kern="100" dirty="0" smtClean="0">
                <a:solidFill>
                  <a:srgbClr val="FF0000"/>
                </a:solidFill>
                <a:ea typeface="標楷體"/>
                <a:cs typeface="Times New Roman"/>
              </a:rPr>
              <a:t>(</a:t>
            </a:r>
            <a:r>
              <a:rPr lang="zh-TW" altLang="zh-TW" sz="3200" dirty="0">
                <a:latin typeface="標楷體" panose="03000509000000000000" pitchFamily="65" charset="-120"/>
                <a:ea typeface="標楷體" panose="03000509000000000000" pitchFamily="65" charset="-120"/>
              </a:rPr>
              <a:t>乙方完成履約事項</a:t>
            </a:r>
            <a:r>
              <a:rPr lang="zh-TW" altLang="zh-TW" sz="3200" dirty="0" smtClean="0">
                <a:latin typeface="標楷體" panose="03000509000000000000" pitchFamily="65" charset="-120"/>
                <a:ea typeface="標楷體" panose="03000509000000000000" pitchFamily="65" charset="-120"/>
              </a:rPr>
              <a:t>後</a:t>
            </a:r>
            <a:r>
              <a:rPr lang="en-US" altLang="zh-TW" sz="3200" kern="100" dirty="0" smtClean="0">
                <a:solidFill>
                  <a:srgbClr val="FF0000"/>
                </a:solidFill>
                <a:ea typeface="標楷體"/>
                <a:cs typeface="Times New Roman"/>
              </a:rPr>
              <a:t>)</a:t>
            </a:r>
            <a:r>
              <a:rPr lang="zh-TW" altLang="zh-TW" sz="3200" kern="100" dirty="0" smtClean="0">
                <a:solidFill>
                  <a:srgbClr val="FF0000"/>
                </a:solidFill>
                <a:ea typeface="標楷體"/>
                <a:cs typeface="Times New Roman"/>
              </a:rPr>
              <a:t>，</a:t>
            </a:r>
            <a:r>
              <a:rPr lang="zh-TW" altLang="zh-TW" sz="3200" kern="100" dirty="0">
                <a:solidFill>
                  <a:srgbClr val="FF0000"/>
                </a:solidFill>
                <a:ea typeface="標楷體"/>
                <a:cs typeface="Times New Roman"/>
              </a:rPr>
              <a:t>接續辦理個案勞務驗收，分批</a:t>
            </a:r>
            <a:r>
              <a:rPr lang="zh-TW" altLang="zh-TW" sz="3200" kern="100" dirty="0" smtClean="0">
                <a:solidFill>
                  <a:srgbClr val="FF0000"/>
                </a:solidFill>
                <a:ea typeface="標楷體"/>
                <a:cs typeface="Times New Roman"/>
              </a:rPr>
              <a:t>辦理</a:t>
            </a:r>
            <a:r>
              <a:rPr lang="zh-TW" altLang="zh-TW" sz="3000" dirty="0" smtClean="0">
                <a:latin typeface="標楷體" panose="03000509000000000000" pitchFamily="65" charset="-120"/>
                <a:ea typeface="標楷體" panose="03000509000000000000" pitchFamily="65" charset="-120"/>
              </a:rPr>
              <a:t>。</a:t>
            </a:r>
            <a:endParaRPr lang="zh-TW" altLang="zh-TW" sz="3000" dirty="0">
              <a:latin typeface="標楷體" panose="03000509000000000000" pitchFamily="65" charset="-120"/>
              <a:ea typeface="標楷體" panose="03000509000000000000" pitchFamily="65" charset="-120"/>
            </a:endParaRPr>
          </a:p>
          <a:p>
            <a:pPr lvl="0">
              <a:buFont typeface="Wingdings" panose="05000000000000000000" pitchFamily="2" charset="2"/>
              <a:buChar char="l"/>
            </a:pPr>
            <a:r>
              <a:rPr lang="zh-TW" altLang="zh-TW" sz="4000" dirty="0">
                <a:latin typeface="標楷體" panose="03000509000000000000" pitchFamily="65" charset="-120"/>
                <a:ea typeface="標楷體" panose="03000509000000000000" pitchFamily="65" charset="-120"/>
              </a:rPr>
              <a:t>驗收方式：</a:t>
            </a:r>
          </a:p>
          <a:p>
            <a:pPr lvl="1">
              <a:buFont typeface="Wingdings" panose="05000000000000000000" pitchFamily="2" charset="2"/>
              <a:buChar char="Ø"/>
            </a:pPr>
            <a:r>
              <a:rPr lang="zh-TW" altLang="zh-TW" sz="3500" dirty="0">
                <a:latin typeface="標楷體" panose="03000509000000000000" pitchFamily="65" charset="-120"/>
                <a:ea typeface="標楷體" panose="03000509000000000000" pitchFamily="65" charset="-120"/>
              </a:rPr>
              <a:t>得以書面或召開審查會議方式進行，審查會議紀錄等同驗收紀錄。</a:t>
            </a:r>
          </a:p>
          <a:p>
            <a:pPr>
              <a:buFont typeface="Wingdings" panose="05000000000000000000" pitchFamily="2" charset="2"/>
              <a:buChar char="l"/>
            </a:pPr>
            <a:endParaRPr lang="zh-TW" altLang="en-US" dirty="0"/>
          </a:p>
        </p:txBody>
      </p:sp>
    </p:spTree>
    <p:extLst>
      <p:ext uri="{BB962C8B-B14F-4D97-AF65-F5344CB8AC3E}">
        <p14:creationId xmlns:p14="http://schemas.microsoft.com/office/powerpoint/2010/main" val="3496443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99"/>
                </a:solidFill>
                <a:latin typeface="標楷體" panose="03000509000000000000" pitchFamily="65" charset="-120"/>
                <a:ea typeface="標楷體" panose="03000509000000000000" pitchFamily="65" charset="-120"/>
              </a:rPr>
              <a:t>一、契約重點說明</a:t>
            </a:r>
            <a:endParaRPr lang="zh-TW" altLang="en-US" sz="3200" dirty="0">
              <a:solidFill>
                <a:srgbClr val="000099"/>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22164" y="1476375"/>
            <a:ext cx="9924598" cy="5328704"/>
          </a:xfrm>
        </p:spPr>
        <p:txBody>
          <a:bodyPr>
            <a:normAutofit/>
          </a:bodyPr>
          <a:lstStyle/>
          <a:p>
            <a:pPr>
              <a:buFont typeface="Wingdings" panose="05000000000000000000" pitchFamily="2" charset="2"/>
              <a:buChar char="l"/>
            </a:pPr>
            <a:r>
              <a:rPr lang="zh-TW" altLang="en-US" dirty="0" smtClean="0">
                <a:latin typeface="標楷體" panose="03000509000000000000" pitchFamily="65" charset="-120"/>
                <a:ea typeface="標楷體" panose="03000509000000000000" pitchFamily="65" charset="-120"/>
              </a:rPr>
              <a:t>違約條款</a:t>
            </a:r>
            <a:r>
              <a:rPr lang="en-US" altLang="zh-TW" dirty="0" smtClean="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雙方合意決定</a:t>
            </a:r>
            <a:r>
              <a:rPr lang="zh-TW" altLang="en-US" dirty="0">
                <a:latin typeface="標楷體" panose="03000509000000000000" pitchFamily="65" charset="-120"/>
                <a:ea typeface="標楷體" panose="03000509000000000000" pitchFamily="65" charset="-120"/>
              </a:rPr>
              <a:t>工程需求採購會議日期</a:t>
            </a:r>
            <a:r>
              <a:rPr lang="zh-TW" altLang="en-US" dirty="0" smtClean="0">
                <a:latin typeface="標楷體" panose="03000509000000000000" pitchFamily="65" charset="-120"/>
                <a:ea typeface="標楷體" panose="03000509000000000000" pitchFamily="65" charset="-120"/>
              </a:rPr>
              <a:t>，若</a:t>
            </a:r>
            <a:r>
              <a:rPr lang="zh-TW" altLang="en-US" dirty="0">
                <a:latin typeface="標楷體" panose="03000509000000000000" pitchFamily="65" charset="-120"/>
                <a:ea typeface="標楷體" panose="03000509000000000000" pitchFamily="65" charset="-120"/>
              </a:rPr>
              <a:t>可歸責乙方因素以致缺席會議導致無法召開</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乙方負責人或負責人員無法出席，應指派其他人員與會</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，若超過</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次以上，從</a:t>
            </a:r>
            <a:r>
              <a:rPr lang="zh-TW" altLang="en-US" dirty="0">
                <a:solidFill>
                  <a:srgbClr val="FF0000"/>
                </a:solidFill>
                <a:latin typeface="標楷體" panose="03000509000000000000" pitchFamily="65" charset="-120"/>
                <a:ea typeface="標楷體" panose="03000509000000000000" pitchFamily="65" charset="-120"/>
              </a:rPr>
              <a:t>第</a:t>
            </a:r>
            <a:r>
              <a:rPr lang="en-US" altLang="zh-TW" dirty="0">
                <a:solidFill>
                  <a:srgbClr val="FF0000"/>
                </a:solidFill>
                <a:latin typeface="標楷體" panose="03000509000000000000" pitchFamily="65" charset="-120"/>
                <a:ea typeface="標楷體" panose="03000509000000000000" pitchFamily="65" charset="-120"/>
              </a:rPr>
              <a:t>2</a:t>
            </a:r>
            <a:r>
              <a:rPr lang="zh-TW" altLang="en-US" dirty="0">
                <a:solidFill>
                  <a:srgbClr val="FF0000"/>
                </a:solidFill>
                <a:latin typeface="標楷體" panose="03000509000000000000" pitchFamily="65" charset="-120"/>
                <a:ea typeface="標楷體" panose="03000509000000000000" pitchFamily="65" charset="-120"/>
              </a:rPr>
              <a:t>次起每次罰處乙方新台幣伍佰</a:t>
            </a:r>
            <a:r>
              <a:rPr lang="zh-TW" altLang="en-US" dirty="0" smtClean="0">
                <a:solidFill>
                  <a:srgbClr val="FF0000"/>
                </a:solidFill>
                <a:latin typeface="標楷體" panose="03000509000000000000" pitchFamily="65" charset="-120"/>
                <a:ea typeface="標楷體" panose="03000509000000000000" pitchFamily="65" charset="-120"/>
              </a:rPr>
              <a:t>元</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若</a:t>
            </a:r>
            <a:r>
              <a:rPr lang="zh-TW" altLang="en-US" dirty="0">
                <a:latin typeface="標楷體" panose="03000509000000000000" pitchFamily="65" charset="-120"/>
                <a:ea typeface="標楷體" panose="03000509000000000000" pitchFamily="65" charset="-120"/>
              </a:rPr>
              <a:t>同一工程個案因可歸責乙方因素導致缺席工程需求採購會議</a:t>
            </a:r>
            <a:r>
              <a:rPr lang="en-US" altLang="zh-TW" dirty="0">
                <a:solidFill>
                  <a:srgbClr val="FF0000"/>
                </a:solidFill>
                <a:latin typeface="標楷體" panose="03000509000000000000" pitchFamily="65" charset="-120"/>
                <a:ea typeface="標楷體" panose="03000509000000000000" pitchFamily="65" charset="-120"/>
              </a:rPr>
              <a:t>3</a:t>
            </a:r>
            <a:r>
              <a:rPr lang="zh-TW" altLang="en-US" dirty="0">
                <a:solidFill>
                  <a:srgbClr val="FF0000"/>
                </a:solidFill>
                <a:latin typeface="標楷體" panose="03000509000000000000" pitchFamily="65" charset="-120"/>
                <a:ea typeface="標楷體" panose="03000509000000000000" pitchFamily="65" charset="-120"/>
              </a:rPr>
              <a:t>次</a:t>
            </a:r>
            <a:r>
              <a:rPr lang="zh-TW" altLang="en-US" dirty="0">
                <a:latin typeface="標楷體" panose="03000509000000000000" pitchFamily="65" charset="-120"/>
                <a:ea typeface="標楷體" panose="03000509000000000000" pitchFamily="65" charset="-120"/>
              </a:rPr>
              <a:t>者，甲方得依契約第</a:t>
            </a:r>
            <a:r>
              <a:rPr lang="en-US" altLang="zh-TW" dirty="0">
                <a:solidFill>
                  <a:srgbClr val="FF0000"/>
                </a:solidFill>
                <a:latin typeface="標楷體" panose="03000509000000000000" pitchFamily="65" charset="-120"/>
                <a:ea typeface="標楷體" panose="03000509000000000000" pitchFamily="65" charset="-120"/>
              </a:rPr>
              <a:t>16</a:t>
            </a:r>
            <a:r>
              <a:rPr lang="zh-TW" altLang="en-US" dirty="0">
                <a:solidFill>
                  <a:srgbClr val="FF0000"/>
                </a:solidFill>
                <a:latin typeface="標楷體" panose="03000509000000000000" pitchFamily="65" charset="-120"/>
                <a:ea typeface="標楷體" panose="03000509000000000000" pitchFamily="65" charset="-120"/>
              </a:rPr>
              <a:t>條規定終止契約後並續依政府採購法第</a:t>
            </a:r>
            <a:r>
              <a:rPr lang="en-US" altLang="zh-TW" dirty="0">
                <a:solidFill>
                  <a:srgbClr val="FF0000"/>
                </a:solidFill>
                <a:latin typeface="標楷體" panose="03000509000000000000" pitchFamily="65" charset="-120"/>
                <a:ea typeface="標楷體" panose="03000509000000000000" pitchFamily="65" charset="-120"/>
              </a:rPr>
              <a:t>101</a:t>
            </a:r>
            <a:r>
              <a:rPr lang="zh-TW" altLang="en-US" dirty="0">
                <a:solidFill>
                  <a:srgbClr val="FF0000"/>
                </a:solidFill>
                <a:latin typeface="標楷體" panose="03000509000000000000" pitchFamily="65" charset="-120"/>
                <a:ea typeface="標楷體" panose="03000509000000000000" pitchFamily="65" charset="-120"/>
              </a:rPr>
              <a:t>條刊登政府採購公報</a:t>
            </a:r>
            <a:r>
              <a:rPr lang="zh-TW" altLang="en-US" dirty="0" smtClean="0">
                <a:latin typeface="標楷體" panose="03000509000000000000" pitchFamily="65" charset="-120"/>
                <a:ea typeface="標楷體" panose="03000509000000000000" pitchFamily="65" charset="-120"/>
              </a:rPr>
              <a:t>。</a:t>
            </a:r>
            <a:endParaRPr lang="zh-TW" altLang="en-US" dirty="0"/>
          </a:p>
        </p:txBody>
      </p:sp>
      <p:sp>
        <p:nvSpPr>
          <p:cNvPr id="4" name="日期版面配置區 3"/>
          <p:cNvSpPr>
            <a:spLocks noGrp="1"/>
          </p:cNvSpPr>
          <p:nvPr>
            <p:ph type="dt" sz="half" idx="10"/>
          </p:nvPr>
        </p:nvSpPr>
        <p:spPr/>
        <p:txBody>
          <a:bodyPr/>
          <a:lstStyle/>
          <a:p>
            <a:fld id="{E5B52B49-71C5-44C3-B60F-B10CCE699122}"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11</a:t>
            </a:fld>
            <a:endParaRPr lang="zh-TW" altLang="en-US"/>
          </a:p>
        </p:txBody>
      </p:sp>
    </p:spTree>
    <p:extLst>
      <p:ext uri="{BB962C8B-B14F-4D97-AF65-F5344CB8AC3E}">
        <p14:creationId xmlns:p14="http://schemas.microsoft.com/office/powerpoint/2010/main" val="190496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marL="742950" indent="-742950">
              <a:lnSpc>
                <a:spcPct val="170000"/>
              </a:lnSpc>
            </a:pPr>
            <a:r>
              <a:rPr lang="zh-TW" altLang="en-US" dirty="0" smtClean="0">
                <a:latin typeface="標楷體" panose="03000509000000000000" pitchFamily="65" charset="-120"/>
                <a:ea typeface="標楷體" panose="03000509000000000000" pitchFamily="65" charset="-120"/>
              </a:rPr>
              <a:t>二、</a:t>
            </a:r>
            <a:r>
              <a:rPr lang="zh-TW" altLang="en-US" sz="5400" dirty="0">
                <a:latin typeface="標楷體" panose="03000509000000000000" pitchFamily="65" charset="-120"/>
                <a:ea typeface="標楷體" panose="03000509000000000000" pitchFamily="65" charset="-120"/>
              </a:rPr>
              <a:t>契約執行程序</a:t>
            </a:r>
            <a:endParaRPr lang="en-US" altLang="zh-TW" sz="5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4670" y="1692399"/>
            <a:ext cx="9708574" cy="5472608"/>
          </a:xfrm>
        </p:spPr>
        <p:txBody>
          <a:bodyPr>
            <a:normAutofit/>
          </a:bodyPr>
          <a:lstStyle/>
          <a:p>
            <a:pPr>
              <a:buFont typeface="Wingdings" panose="05000000000000000000" pitchFamily="2" charset="2"/>
              <a:buChar char="l"/>
            </a:pPr>
            <a:r>
              <a:rPr lang="zh-TW" altLang="en-US" dirty="0">
                <a:latin typeface="標楷體" panose="03000509000000000000" pitchFamily="65" charset="-120"/>
                <a:ea typeface="標楷體" panose="03000509000000000000" pitchFamily="65" charset="-120"/>
              </a:rPr>
              <a:t>規劃部分</a:t>
            </a:r>
            <a:r>
              <a:rPr lang="en-US" altLang="zh-TW" dirty="0" smtClean="0">
                <a:latin typeface="標楷體" panose="03000509000000000000" pitchFamily="65" charset="-120"/>
                <a:ea typeface="標楷體" panose="03000509000000000000" pitchFamily="65" charset="-120"/>
              </a:rPr>
              <a:t>:</a:t>
            </a:r>
          </a:p>
          <a:p>
            <a:pPr lvl="1">
              <a:buFont typeface="Wingdings" panose="05000000000000000000" pitchFamily="2" charset="2"/>
              <a:buChar char="Ø"/>
            </a:pPr>
            <a:r>
              <a:rPr lang="zh-TW" altLang="zh-TW" dirty="0">
                <a:latin typeface="標楷體" panose="03000509000000000000" pitchFamily="65" charset="-120"/>
                <a:ea typeface="標楷體" panose="03000509000000000000" pitchFamily="65" charset="-120"/>
              </a:rPr>
              <a:t>乙方應依甲方通知</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通知格式詳</a:t>
            </a:r>
            <a:r>
              <a:rPr lang="zh-TW" altLang="zh-TW" dirty="0">
                <a:latin typeface="標楷體" panose="03000509000000000000" pitchFamily="65" charset="-120"/>
                <a:ea typeface="標楷體" panose="03000509000000000000" pitchFamily="65" charset="-120"/>
                <a:hlinkClick r:id="rId2" action="ppaction://hlinkfile"/>
              </a:rPr>
              <a:t>附件一</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參與工程需求採購會議</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當日並完成現勘並請</a:t>
            </a:r>
            <a:r>
              <a:rPr lang="zh-TW" altLang="zh-TW" dirty="0">
                <a:solidFill>
                  <a:srgbClr val="FF0000"/>
                </a:solidFill>
                <a:latin typeface="標楷體" panose="03000509000000000000" pitchFamily="65" charset="-120"/>
                <a:ea typeface="標楷體" panose="03000509000000000000" pitchFamily="65" charset="-120"/>
              </a:rPr>
              <a:t>製作簽到單</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，就修繕項目之現況、損壞（或修繕）原因及設施修繕需求進行瞭解或</a:t>
            </a:r>
            <a:r>
              <a:rPr lang="zh-TW" altLang="zh-TW" dirty="0" smtClean="0">
                <a:latin typeface="標楷體" panose="03000509000000000000" pitchFamily="65" charset="-120"/>
                <a:ea typeface="標楷體" panose="03000509000000000000" pitchFamily="65" charset="-120"/>
              </a:rPr>
              <a:t>訪談</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zh-TW" dirty="0" smtClean="0">
                <a:latin typeface="標楷體" panose="03000509000000000000" pitchFamily="65" charset="-120"/>
                <a:ea typeface="標楷體" panose="03000509000000000000" pitchFamily="65" charset="-120"/>
              </a:rPr>
              <a:t>本</a:t>
            </a:r>
            <a:r>
              <a:rPr lang="zh-TW" altLang="zh-TW" dirty="0">
                <a:latin typeface="標楷體" panose="03000509000000000000" pitchFamily="65" charset="-120"/>
                <a:ea typeface="標楷體" panose="03000509000000000000" pitchFamily="65" charset="-120"/>
              </a:rPr>
              <a:t>契約甲方通知</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例如以附件一格式或其他方式</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書面或傳真或電子郵件方式</a:t>
            </a:r>
            <a:r>
              <a:rPr lang="zh-TW" altLang="zh-TW" dirty="0" smtClean="0">
                <a:latin typeface="標楷體" panose="03000509000000000000" pitchFamily="65" charset="-120"/>
                <a:ea typeface="標楷體" panose="03000509000000000000" pitchFamily="65" charset="-120"/>
              </a:rPr>
              <a:t>辦理</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zh-TW" altLang="en-US" dirty="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448CDD99-F9F7-4844-834F-D13C344FAE35}"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12</a:t>
            </a:fld>
            <a:endParaRPr lang="zh-TW" altLang="en-US"/>
          </a:p>
        </p:txBody>
      </p:sp>
    </p:spTree>
    <p:extLst>
      <p:ext uri="{BB962C8B-B14F-4D97-AF65-F5344CB8AC3E}">
        <p14:creationId xmlns:p14="http://schemas.microsoft.com/office/powerpoint/2010/main" val="7731000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lvl="1">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並於該會議日次日起，乙方</a:t>
            </a:r>
            <a:r>
              <a:rPr lang="en-US" altLang="zh-TW" dirty="0">
                <a:solidFill>
                  <a:srgbClr val="FF0000"/>
                </a:solidFill>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日內提供工程需求採購意見書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附件二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送達甲方，由甲方確認本工程採購案是否符合契約工程範圍</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契約規定期限</a:t>
            </a:r>
            <a:r>
              <a:rPr lang="zh-TW" altLang="zh-TW" dirty="0" smtClean="0">
                <a:latin typeface="標楷體" panose="03000509000000000000" pitchFamily="65" charset="-120"/>
                <a:ea typeface="標楷體" panose="03000509000000000000" pitchFamily="65" charset="-120"/>
              </a:rPr>
              <a:t>皆</a:t>
            </a:r>
            <a:r>
              <a:rPr lang="zh-TW" altLang="zh-TW" dirty="0">
                <a:latin typeface="標楷體" panose="03000509000000000000" pitchFamily="65" charset="-120"/>
                <a:ea typeface="標楷體" panose="03000509000000000000" pitchFamily="65" charset="-120"/>
              </a:rPr>
              <a:t>為日曆</a:t>
            </a:r>
            <a:r>
              <a:rPr lang="zh-TW" altLang="zh-TW" dirty="0" smtClean="0">
                <a:latin typeface="標楷體" panose="03000509000000000000" pitchFamily="65" charset="-120"/>
                <a:ea typeface="標楷體" panose="03000509000000000000" pitchFamily="65" charset="-120"/>
              </a:rPr>
              <a:t>天</a:t>
            </a:r>
            <a:r>
              <a:rPr lang="zh-TW" altLang="en-US" dirty="0">
                <a:latin typeface="標楷體" panose="03000509000000000000" pitchFamily="65" charset="-120"/>
                <a:ea typeface="標楷體" panose="03000509000000000000" pitchFamily="65" charset="-120"/>
              </a:rPr>
              <a:t>。</a:t>
            </a:r>
          </a:p>
          <a:p>
            <a:pPr lvl="1">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工程需求採購會議召開以</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次為限，若仍須乙方出席會議提供服務，則另以諮詢會議名稱召開。</a:t>
            </a:r>
          </a:p>
          <a:p>
            <a:pPr>
              <a:buFont typeface="Wingdings" panose="05000000000000000000" pitchFamily="2" charset="2"/>
              <a:buChar char="l"/>
            </a:pPr>
            <a:endParaRPr lang="zh-TW" altLang="en-US" dirty="0"/>
          </a:p>
        </p:txBody>
      </p:sp>
      <p:sp>
        <p:nvSpPr>
          <p:cNvPr id="4" name="標題 1"/>
          <p:cNvSpPr>
            <a:spLocks noGrp="1"/>
          </p:cNvSpPr>
          <p:nvPr>
            <p:ph type="title"/>
          </p:nvPr>
        </p:nvSpPr>
        <p:spPr/>
        <p:txBody>
          <a:bodyPr>
            <a:normAutofit fontScale="90000"/>
          </a:bodyPr>
          <a:lstStyle/>
          <a:p>
            <a:pPr marL="742950" indent="-742950">
              <a:lnSpc>
                <a:spcPct val="170000"/>
              </a:lnSpc>
            </a:pPr>
            <a:r>
              <a:rPr lang="zh-TW" altLang="en-US" dirty="0" smtClean="0">
                <a:latin typeface="標楷體" panose="03000509000000000000" pitchFamily="65" charset="-120"/>
                <a:ea typeface="標楷體" panose="03000509000000000000" pitchFamily="65" charset="-120"/>
              </a:rPr>
              <a:t>二、</a:t>
            </a:r>
            <a:r>
              <a:rPr lang="zh-TW" altLang="en-US" sz="5400" dirty="0">
                <a:latin typeface="標楷體" panose="03000509000000000000" pitchFamily="65" charset="-120"/>
                <a:ea typeface="標楷體" panose="03000509000000000000" pitchFamily="65" charset="-120"/>
              </a:rPr>
              <a:t>契約執行程序</a:t>
            </a:r>
            <a:endParaRPr lang="en-US" altLang="zh-TW" sz="5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0090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500" dirty="0">
                <a:solidFill>
                  <a:prstClr val="black"/>
                </a:solidFill>
                <a:latin typeface="標楷體" panose="03000509000000000000" pitchFamily="65" charset="-120"/>
                <a:ea typeface="標楷體" panose="03000509000000000000" pitchFamily="65" charset="-120"/>
              </a:rPr>
              <a:t>二、</a:t>
            </a:r>
            <a:r>
              <a:rPr lang="zh-TW" altLang="en-US" sz="4900" dirty="0">
                <a:solidFill>
                  <a:prstClr val="black"/>
                </a:solidFill>
                <a:latin typeface="標楷體" panose="03000509000000000000" pitchFamily="65" charset="-120"/>
                <a:ea typeface="標楷體" panose="03000509000000000000" pitchFamily="65" charset="-120"/>
              </a:rPr>
              <a:t>契約執行程序</a:t>
            </a:r>
            <a:endParaRPr lang="zh-TW" altLang="en-US" dirty="0">
              <a:solidFill>
                <a:srgbClr val="000099"/>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94172" y="1548383"/>
            <a:ext cx="9721080" cy="4752528"/>
          </a:xfrm>
        </p:spPr>
        <p:txBody>
          <a:bodyPr>
            <a:normAutofit/>
          </a:bodyPr>
          <a:lstStyle/>
          <a:p>
            <a:pPr>
              <a:buFont typeface="Wingdings" panose="05000000000000000000" pitchFamily="2" charset="2"/>
              <a:buChar char="l"/>
            </a:pPr>
            <a:r>
              <a:rPr lang="zh-TW" altLang="zh-TW" sz="4000" dirty="0">
                <a:solidFill>
                  <a:srgbClr val="000000"/>
                </a:solidFill>
                <a:ea typeface="標楷體"/>
                <a:cs typeface="Times New Roman"/>
              </a:rPr>
              <a:t>設計</a:t>
            </a:r>
            <a:r>
              <a:rPr lang="zh-TW" altLang="zh-TW" sz="4000" dirty="0" smtClean="0">
                <a:solidFill>
                  <a:srgbClr val="000000"/>
                </a:solidFill>
                <a:ea typeface="標楷體"/>
                <a:cs typeface="Times New Roman"/>
              </a:rPr>
              <a:t>部分</a:t>
            </a:r>
            <a:endParaRPr lang="en-US" altLang="zh-TW" sz="4000" dirty="0" smtClean="0">
              <a:solidFill>
                <a:srgbClr val="000000"/>
              </a:solidFill>
              <a:ea typeface="標楷體"/>
              <a:cs typeface="Times New Roman"/>
            </a:endParaRPr>
          </a:p>
          <a:p>
            <a:pPr lvl="1">
              <a:buFont typeface="Wingdings" panose="05000000000000000000" pitchFamily="2" charset="2"/>
              <a:buChar char="Ø"/>
            </a:pPr>
            <a:r>
              <a:rPr lang="zh-TW" altLang="zh-TW" sz="3500" dirty="0">
                <a:solidFill>
                  <a:srgbClr val="000000"/>
                </a:solidFill>
                <a:ea typeface="標楷體"/>
                <a:cs typeface="Times New Roman"/>
              </a:rPr>
              <a:t>乙方收到甲方通知確認</a:t>
            </a:r>
            <a:r>
              <a:rPr lang="zh-TW" altLang="zh-TW" sz="3500" dirty="0" smtClean="0">
                <a:solidFill>
                  <a:srgbClr val="000000"/>
                </a:solidFill>
                <a:ea typeface="標楷體"/>
                <a:cs typeface="Times New Roman"/>
              </a:rPr>
              <a:t>屬</a:t>
            </a:r>
            <a:r>
              <a:rPr lang="zh-TW" altLang="en-US" sz="3500" dirty="0" smtClean="0">
                <a:solidFill>
                  <a:srgbClr val="000000"/>
                </a:solidFill>
                <a:ea typeface="標楷體"/>
                <a:cs typeface="Times New Roman"/>
              </a:rPr>
              <a:t>契約</a:t>
            </a:r>
            <a:r>
              <a:rPr lang="zh-TW" altLang="zh-TW" sz="3500" dirty="0" smtClean="0">
                <a:solidFill>
                  <a:srgbClr val="000000"/>
                </a:solidFill>
                <a:ea typeface="標楷體"/>
                <a:cs typeface="Times New Roman"/>
              </a:rPr>
              <a:t>範圍</a:t>
            </a:r>
            <a:r>
              <a:rPr lang="zh-TW" altLang="zh-TW" sz="3500" dirty="0">
                <a:solidFill>
                  <a:srgbClr val="000000"/>
                </a:solidFill>
                <a:ea typeface="標楷體"/>
                <a:cs typeface="Times New Roman"/>
              </a:rPr>
              <a:t>之小型工程修繕</a:t>
            </a:r>
            <a:r>
              <a:rPr lang="zh-TW" altLang="zh-TW" sz="3500" dirty="0" smtClean="0">
                <a:solidFill>
                  <a:srgbClr val="000000"/>
                </a:solidFill>
                <a:ea typeface="標楷體"/>
                <a:cs typeface="Times New Roman"/>
              </a:rPr>
              <a:t>案，</a:t>
            </a:r>
            <a:r>
              <a:rPr lang="zh-TW" altLang="zh-TW" sz="3500" dirty="0">
                <a:solidFill>
                  <a:srgbClr val="000000"/>
                </a:solidFill>
                <a:ea typeface="標楷體"/>
                <a:cs typeface="Times New Roman"/>
              </a:rPr>
              <a:t>應於甲方通知日次日起</a:t>
            </a:r>
            <a:r>
              <a:rPr lang="en-US" altLang="zh-TW" sz="3500" dirty="0">
                <a:solidFill>
                  <a:srgbClr val="000000"/>
                </a:solidFill>
                <a:ea typeface="標楷體"/>
                <a:cs typeface="Times New Roman"/>
              </a:rPr>
              <a:t> </a:t>
            </a:r>
            <a:r>
              <a:rPr lang="en-US" altLang="zh-TW" sz="3500" dirty="0">
                <a:solidFill>
                  <a:srgbClr val="FF0000"/>
                </a:solidFill>
                <a:ea typeface="標楷體"/>
                <a:cs typeface="Times New Roman"/>
              </a:rPr>
              <a:t>25</a:t>
            </a:r>
            <a:r>
              <a:rPr lang="en-US" altLang="zh-TW" sz="3500" dirty="0">
                <a:solidFill>
                  <a:srgbClr val="000000"/>
                </a:solidFill>
                <a:ea typeface="標楷體"/>
                <a:cs typeface="Times New Roman"/>
              </a:rPr>
              <a:t> </a:t>
            </a:r>
            <a:r>
              <a:rPr lang="zh-TW" altLang="zh-TW" sz="3500" dirty="0">
                <a:solidFill>
                  <a:srgbClr val="000000"/>
                </a:solidFill>
                <a:ea typeface="標楷體"/>
                <a:cs typeface="Times New Roman"/>
              </a:rPr>
              <a:t>日內完成設計工作並將成果送達甲方，以利甲方</a:t>
            </a:r>
            <a:r>
              <a:rPr lang="zh-TW" altLang="zh-TW" sz="3500" dirty="0" smtClean="0">
                <a:solidFill>
                  <a:srgbClr val="000000"/>
                </a:solidFill>
                <a:ea typeface="標楷體"/>
                <a:cs typeface="Times New Roman"/>
              </a:rPr>
              <a:t>審核</a:t>
            </a:r>
            <a:r>
              <a:rPr lang="zh-TW" altLang="en-US" sz="3500" dirty="0" smtClean="0">
                <a:solidFill>
                  <a:srgbClr val="000000"/>
                </a:solidFill>
                <a:ea typeface="標楷體"/>
                <a:cs typeface="Times New Roman"/>
              </a:rPr>
              <a:t>。</a:t>
            </a:r>
            <a:endParaRPr lang="en-US" altLang="zh-TW" sz="3500" dirty="0" smtClean="0">
              <a:solidFill>
                <a:srgbClr val="000000"/>
              </a:solidFill>
              <a:ea typeface="標楷體"/>
              <a:cs typeface="Times New Roman"/>
            </a:endParaRPr>
          </a:p>
          <a:p>
            <a:pPr lvl="1">
              <a:buFont typeface="Wingdings" panose="05000000000000000000" pitchFamily="2" charset="2"/>
              <a:buChar char="Ø"/>
            </a:pPr>
            <a:r>
              <a:rPr lang="zh-TW" altLang="zh-TW" sz="3500" dirty="0">
                <a:solidFill>
                  <a:srgbClr val="000000"/>
                </a:solidFill>
                <a:ea typeface="標楷體"/>
                <a:cs typeface="Times New Roman"/>
              </a:rPr>
              <a:t>甲方於收到細部設計成果後，原則上於</a:t>
            </a:r>
            <a:r>
              <a:rPr lang="en-US" altLang="zh-TW" sz="3500" dirty="0">
                <a:solidFill>
                  <a:srgbClr val="FF0000"/>
                </a:solidFill>
                <a:ea typeface="標楷體"/>
                <a:cs typeface="Times New Roman"/>
              </a:rPr>
              <a:t>7</a:t>
            </a:r>
            <a:r>
              <a:rPr lang="zh-TW" altLang="zh-TW" sz="3500" dirty="0">
                <a:solidFill>
                  <a:srgbClr val="000000"/>
                </a:solidFill>
                <a:ea typeface="標楷體"/>
                <a:cs typeface="Times New Roman"/>
              </a:rPr>
              <a:t>日內完成審核</a:t>
            </a:r>
            <a:r>
              <a:rPr lang="en-US" altLang="zh-TW" sz="3500" dirty="0">
                <a:solidFill>
                  <a:srgbClr val="000000"/>
                </a:solidFill>
                <a:ea typeface="標楷體"/>
                <a:cs typeface="Times New Roman"/>
              </a:rPr>
              <a:t>(</a:t>
            </a:r>
            <a:r>
              <a:rPr lang="zh-TW" altLang="zh-TW" sz="3500" dirty="0">
                <a:solidFill>
                  <a:srgbClr val="000000"/>
                </a:solidFill>
                <a:ea typeface="標楷體"/>
                <a:cs typeface="Times New Roman"/>
              </a:rPr>
              <a:t>若工程複雜時必要得開會審查</a:t>
            </a:r>
            <a:r>
              <a:rPr lang="en-US" altLang="zh-TW" sz="3500" dirty="0" smtClean="0">
                <a:solidFill>
                  <a:srgbClr val="000000"/>
                </a:solidFill>
                <a:ea typeface="標楷體"/>
                <a:cs typeface="Times New Roman"/>
              </a:rPr>
              <a:t>)</a:t>
            </a:r>
            <a:r>
              <a:rPr lang="zh-TW" altLang="en-US" sz="3500" dirty="0" smtClean="0">
                <a:solidFill>
                  <a:srgbClr val="000000"/>
                </a:solidFill>
                <a:ea typeface="標楷體"/>
                <a:cs typeface="Times New Roman"/>
              </a:rPr>
              <a:t>。</a:t>
            </a:r>
            <a:endParaRPr lang="en-US" altLang="zh-TW" sz="3500" dirty="0" smtClean="0">
              <a:latin typeface="標楷體" panose="03000509000000000000" pitchFamily="65" charset="-120"/>
              <a:ea typeface="標楷體" panose="03000509000000000000" pitchFamily="65" charset="-120"/>
            </a:endParaRPr>
          </a:p>
          <a:p>
            <a:endParaRPr lang="zh-TW" altLang="en-US" dirty="0"/>
          </a:p>
        </p:txBody>
      </p:sp>
      <p:sp>
        <p:nvSpPr>
          <p:cNvPr id="4" name="日期版面配置區 3"/>
          <p:cNvSpPr>
            <a:spLocks noGrp="1"/>
          </p:cNvSpPr>
          <p:nvPr>
            <p:ph type="dt" sz="half" idx="10"/>
          </p:nvPr>
        </p:nvSpPr>
        <p:spPr/>
        <p:txBody>
          <a:bodyPr/>
          <a:lstStyle/>
          <a:p>
            <a:fld id="{84B31628-6C99-41EA-8C63-46C3C4E1B769}"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14</a:t>
            </a:fld>
            <a:endParaRPr lang="zh-TW" altLang="en-US"/>
          </a:p>
        </p:txBody>
      </p:sp>
    </p:spTree>
    <p:extLst>
      <p:ext uri="{BB962C8B-B14F-4D97-AF65-F5344CB8AC3E}">
        <p14:creationId xmlns:p14="http://schemas.microsoft.com/office/powerpoint/2010/main" val="3887919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500" dirty="0">
                <a:solidFill>
                  <a:prstClr val="black"/>
                </a:solidFill>
                <a:latin typeface="標楷體" panose="03000509000000000000" pitchFamily="65" charset="-120"/>
                <a:ea typeface="標楷體" panose="03000509000000000000" pitchFamily="65" charset="-120"/>
              </a:rPr>
              <a:t>二、</a:t>
            </a:r>
            <a:r>
              <a:rPr lang="zh-TW" altLang="en-US" sz="4900" dirty="0">
                <a:solidFill>
                  <a:prstClr val="black"/>
                </a:solidFill>
                <a:latin typeface="標楷體" panose="03000509000000000000" pitchFamily="65" charset="-120"/>
                <a:ea typeface="標楷體" panose="03000509000000000000" pitchFamily="65" charset="-120"/>
              </a:rPr>
              <a:t>契約執行程序</a:t>
            </a:r>
            <a:endParaRPr lang="zh-TW" altLang="en-US" dirty="0">
              <a:solidFill>
                <a:srgbClr val="000099"/>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94172" y="1548383"/>
            <a:ext cx="9721080" cy="5472608"/>
          </a:xfrm>
        </p:spPr>
        <p:txBody>
          <a:bodyPr>
            <a:normAutofit fontScale="92500"/>
          </a:bodyPr>
          <a:lstStyle/>
          <a:p>
            <a:pPr>
              <a:buFont typeface="Wingdings" panose="05000000000000000000" pitchFamily="2" charset="2"/>
              <a:buChar char="l"/>
            </a:pPr>
            <a:r>
              <a:rPr lang="zh-TW" altLang="zh-TW" sz="4000" dirty="0">
                <a:solidFill>
                  <a:srgbClr val="000000"/>
                </a:solidFill>
                <a:ea typeface="標楷體"/>
                <a:cs typeface="Times New Roman"/>
              </a:rPr>
              <a:t>設計</a:t>
            </a:r>
            <a:r>
              <a:rPr lang="zh-TW" altLang="zh-TW" sz="4000" dirty="0" smtClean="0">
                <a:solidFill>
                  <a:srgbClr val="000000"/>
                </a:solidFill>
                <a:ea typeface="標楷體"/>
                <a:cs typeface="Times New Roman"/>
              </a:rPr>
              <a:t>部分</a:t>
            </a:r>
            <a:endParaRPr lang="en-US" altLang="zh-TW" sz="4000" dirty="0" smtClean="0">
              <a:solidFill>
                <a:srgbClr val="000000"/>
              </a:solidFill>
              <a:ea typeface="標楷體"/>
              <a:cs typeface="Times New Roman"/>
            </a:endParaRPr>
          </a:p>
          <a:p>
            <a:pPr lvl="1">
              <a:buFont typeface="Wingdings" panose="05000000000000000000" pitchFamily="2" charset="2"/>
              <a:buChar char="Ø"/>
            </a:pPr>
            <a:r>
              <a:rPr lang="zh-TW" altLang="zh-TW" sz="3600" dirty="0">
                <a:solidFill>
                  <a:srgbClr val="000000"/>
                </a:solidFill>
                <a:ea typeface="標楷體"/>
                <a:cs typeface="Times New Roman"/>
              </a:rPr>
              <a:t>細部設計經甲方審核後，若需修正，乙方應於第一次修正通知日次日起</a:t>
            </a:r>
            <a:r>
              <a:rPr lang="en-US" altLang="zh-TW" sz="3600" dirty="0">
                <a:solidFill>
                  <a:srgbClr val="FF0000"/>
                </a:solidFill>
                <a:ea typeface="標楷體"/>
                <a:cs typeface="Times New Roman"/>
              </a:rPr>
              <a:t>7</a:t>
            </a:r>
            <a:r>
              <a:rPr lang="zh-TW" altLang="zh-TW" sz="3600" dirty="0">
                <a:solidFill>
                  <a:srgbClr val="000000"/>
                </a:solidFill>
                <a:ea typeface="標楷體"/>
                <a:cs typeface="Times New Roman"/>
              </a:rPr>
              <a:t>日內完成修正並送達甲方</a:t>
            </a:r>
            <a:r>
              <a:rPr lang="zh-TW" altLang="zh-TW" sz="3600" dirty="0" smtClean="0">
                <a:solidFill>
                  <a:srgbClr val="000000"/>
                </a:solidFill>
                <a:ea typeface="標楷體"/>
                <a:cs typeface="Times New Roman"/>
              </a:rPr>
              <a:t>。</a:t>
            </a:r>
            <a:endParaRPr lang="en-US" altLang="zh-TW" sz="3600" dirty="0" smtClean="0">
              <a:solidFill>
                <a:srgbClr val="000000"/>
              </a:solidFill>
              <a:ea typeface="標楷體"/>
              <a:cs typeface="Times New Roman"/>
            </a:endParaRPr>
          </a:p>
          <a:p>
            <a:pPr lvl="1">
              <a:buFont typeface="Wingdings" panose="05000000000000000000" pitchFamily="2" charset="2"/>
              <a:buChar char="Ø"/>
            </a:pPr>
            <a:r>
              <a:rPr lang="zh-TW" altLang="zh-TW" sz="3600" dirty="0" smtClean="0">
                <a:solidFill>
                  <a:srgbClr val="000000"/>
                </a:solidFill>
                <a:ea typeface="標楷體"/>
                <a:cs typeface="Times New Roman"/>
              </a:rPr>
              <a:t>若</a:t>
            </a:r>
            <a:r>
              <a:rPr lang="zh-TW" altLang="zh-TW" sz="3600" dirty="0">
                <a:solidFill>
                  <a:srgbClr val="000000"/>
                </a:solidFill>
                <a:ea typeface="標楷體"/>
                <a:cs typeface="Times New Roman"/>
              </a:rPr>
              <a:t>甲方認定仍未完成修正，經甲方</a:t>
            </a:r>
            <a:r>
              <a:rPr lang="zh-TW" altLang="zh-TW" sz="3600" dirty="0" smtClean="0">
                <a:solidFill>
                  <a:srgbClr val="000000"/>
                </a:solidFill>
                <a:ea typeface="標楷體"/>
                <a:cs typeface="Times New Roman"/>
              </a:rPr>
              <a:t>通知日</a:t>
            </a:r>
            <a:r>
              <a:rPr lang="zh-TW" altLang="zh-TW" sz="3600" dirty="0">
                <a:solidFill>
                  <a:srgbClr val="000000"/>
                </a:solidFill>
                <a:ea typeface="標楷體"/>
                <a:cs typeface="Times New Roman"/>
              </a:rPr>
              <a:t>次日起</a:t>
            </a:r>
            <a:r>
              <a:rPr lang="en-US" altLang="zh-TW" sz="3600" dirty="0">
                <a:solidFill>
                  <a:srgbClr val="FF0000"/>
                </a:solidFill>
                <a:ea typeface="標楷體"/>
                <a:cs typeface="Times New Roman"/>
              </a:rPr>
              <a:t>5</a:t>
            </a:r>
            <a:r>
              <a:rPr lang="zh-TW" altLang="zh-TW" sz="3600" dirty="0">
                <a:solidFill>
                  <a:srgbClr val="000000"/>
                </a:solidFill>
                <a:ea typeface="標楷體"/>
                <a:cs typeface="Times New Roman"/>
              </a:rPr>
              <a:t>日內修正完成並送達甲方，若仍未完成修正，依甲方</a:t>
            </a:r>
            <a:r>
              <a:rPr lang="zh-TW" altLang="zh-TW" sz="3600" dirty="0">
                <a:solidFill>
                  <a:srgbClr val="FF0000"/>
                </a:solidFill>
                <a:ea typeface="標楷體"/>
                <a:cs typeface="Times New Roman"/>
              </a:rPr>
              <a:t>第一次修正通知日次日起算至完成修正</a:t>
            </a:r>
            <a:r>
              <a:rPr lang="en-US" altLang="zh-TW" sz="3600" dirty="0">
                <a:solidFill>
                  <a:srgbClr val="000000"/>
                </a:solidFill>
                <a:ea typeface="標楷體"/>
                <a:cs typeface="Times New Roman"/>
              </a:rPr>
              <a:t>(</a:t>
            </a:r>
            <a:r>
              <a:rPr lang="zh-TW" altLang="zh-TW" sz="3600" dirty="0">
                <a:solidFill>
                  <a:srgbClr val="000000"/>
                </a:solidFill>
                <a:ea typeface="標楷體"/>
                <a:cs typeface="Times New Roman"/>
              </a:rPr>
              <a:t>修正成果仍需甲方確認完成</a:t>
            </a:r>
            <a:r>
              <a:rPr lang="en-US" altLang="zh-TW" sz="3600" dirty="0">
                <a:solidFill>
                  <a:srgbClr val="000000"/>
                </a:solidFill>
                <a:ea typeface="標楷體"/>
                <a:cs typeface="Times New Roman"/>
              </a:rPr>
              <a:t>)</a:t>
            </a:r>
            <a:r>
              <a:rPr lang="zh-TW" altLang="zh-TW" sz="3600" dirty="0">
                <a:solidFill>
                  <a:srgbClr val="000000"/>
                </a:solidFill>
                <a:ea typeface="標楷體"/>
                <a:cs typeface="Times New Roman"/>
              </a:rPr>
              <a:t>送達甲方期間，以逾期論處，依契約第十三條辦理逾期罰款。契約規定處</a:t>
            </a:r>
            <a:r>
              <a:rPr lang="zh-TW" altLang="zh-TW" sz="3600" dirty="0">
                <a:solidFill>
                  <a:srgbClr val="FF0000"/>
                </a:solidFill>
                <a:ea typeface="標楷體"/>
                <a:cs typeface="Times New Roman"/>
              </a:rPr>
              <a:t>每日新台幣伍佰</a:t>
            </a:r>
            <a:r>
              <a:rPr lang="zh-TW" altLang="zh-TW" sz="3600" dirty="0" smtClean="0">
                <a:solidFill>
                  <a:srgbClr val="FF0000"/>
                </a:solidFill>
                <a:ea typeface="標楷體"/>
                <a:cs typeface="Times New Roman"/>
              </a:rPr>
              <a:t>元</a:t>
            </a:r>
            <a:r>
              <a:rPr lang="zh-TW" altLang="en-US" sz="3600" dirty="0" smtClean="0">
                <a:solidFill>
                  <a:srgbClr val="000000"/>
                </a:solidFill>
                <a:ea typeface="標楷體"/>
                <a:cs typeface="Times New Roman"/>
              </a:rPr>
              <a:t>。</a:t>
            </a:r>
            <a:endParaRPr lang="zh-TW" altLang="en-US" dirty="0"/>
          </a:p>
        </p:txBody>
      </p:sp>
      <p:sp>
        <p:nvSpPr>
          <p:cNvPr id="4" name="日期版面配置區 3"/>
          <p:cNvSpPr>
            <a:spLocks noGrp="1"/>
          </p:cNvSpPr>
          <p:nvPr>
            <p:ph type="dt" sz="half" idx="10"/>
          </p:nvPr>
        </p:nvSpPr>
        <p:spPr/>
        <p:txBody>
          <a:bodyPr/>
          <a:lstStyle/>
          <a:p>
            <a:fld id="{84B31628-6C99-41EA-8C63-46C3C4E1B769}"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15</a:t>
            </a:fld>
            <a:endParaRPr lang="zh-TW" altLang="en-US"/>
          </a:p>
        </p:txBody>
      </p:sp>
    </p:spTree>
    <p:extLst>
      <p:ext uri="{BB962C8B-B14F-4D97-AF65-F5344CB8AC3E}">
        <p14:creationId xmlns:p14="http://schemas.microsoft.com/office/powerpoint/2010/main" val="2932721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500" dirty="0">
                <a:solidFill>
                  <a:prstClr val="black"/>
                </a:solidFill>
                <a:latin typeface="標楷體" panose="03000509000000000000" pitchFamily="65" charset="-120"/>
                <a:ea typeface="標楷體" panose="03000509000000000000" pitchFamily="65" charset="-120"/>
              </a:rPr>
              <a:t>二、</a:t>
            </a:r>
            <a:r>
              <a:rPr lang="zh-TW" altLang="en-US" sz="4900" dirty="0">
                <a:solidFill>
                  <a:prstClr val="black"/>
                </a:solidFill>
                <a:latin typeface="標楷體" panose="03000509000000000000" pitchFamily="65" charset="-120"/>
                <a:ea typeface="標楷體" panose="03000509000000000000" pitchFamily="65" charset="-120"/>
              </a:rPr>
              <a:t>契約執行程序</a:t>
            </a:r>
            <a:endParaRPr lang="zh-TW" altLang="en-US" dirty="0">
              <a:solidFill>
                <a:srgbClr val="000099"/>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94172" y="1548383"/>
            <a:ext cx="9793088" cy="5544616"/>
          </a:xfrm>
        </p:spPr>
        <p:txBody>
          <a:bodyPr>
            <a:normAutofit fontScale="85000" lnSpcReduction="20000"/>
          </a:bodyPr>
          <a:lstStyle/>
          <a:p>
            <a:pPr>
              <a:buFont typeface="Wingdings" panose="05000000000000000000" pitchFamily="2" charset="2"/>
              <a:buChar char="l"/>
            </a:pPr>
            <a:r>
              <a:rPr lang="zh-TW" altLang="en-US" sz="4000" dirty="0" smtClean="0">
                <a:solidFill>
                  <a:srgbClr val="000000"/>
                </a:solidFill>
                <a:ea typeface="標楷體"/>
                <a:cs typeface="Times New Roman"/>
              </a:rPr>
              <a:t>監造</a:t>
            </a:r>
            <a:r>
              <a:rPr lang="zh-TW" altLang="zh-TW" sz="4000" dirty="0" smtClean="0">
                <a:solidFill>
                  <a:srgbClr val="000000"/>
                </a:solidFill>
                <a:ea typeface="標楷體"/>
                <a:cs typeface="Times New Roman"/>
              </a:rPr>
              <a:t>部分</a:t>
            </a:r>
            <a:endParaRPr lang="en-US" altLang="zh-TW" sz="4000" dirty="0" smtClean="0">
              <a:solidFill>
                <a:srgbClr val="000000"/>
              </a:solidFill>
              <a:ea typeface="標楷體"/>
              <a:cs typeface="Times New Roman"/>
            </a:endParaRPr>
          </a:p>
          <a:p>
            <a:pPr lvl="1">
              <a:buFont typeface="Wingdings" panose="05000000000000000000" pitchFamily="2" charset="2"/>
              <a:buChar char="Ø"/>
            </a:pPr>
            <a:r>
              <a:rPr lang="zh-TW" altLang="en-US" sz="3300" dirty="0" smtClean="0">
                <a:solidFill>
                  <a:srgbClr val="000000"/>
                </a:solidFill>
                <a:latin typeface="標楷體" panose="03000509000000000000" pitchFamily="65" charset="-120"/>
                <a:ea typeface="標楷體" panose="03000509000000000000" pitchFamily="65" charset="-120"/>
                <a:cs typeface="Times New Roman"/>
              </a:rPr>
              <a:t>承包商</a:t>
            </a:r>
            <a:r>
              <a:rPr lang="zh-TW" altLang="zh-TW" sz="3300" dirty="0" smtClean="0">
                <a:solidFill>
                  <a:srgbClr val="000000"/>
                </a:solidFill>
                <a:latin typeface="標楷體" panose="03000509000000000000" pitchFamily="65" charset="-120"/>
                <a:ea typeface="標楷體" panose="03000509000000000000" pitchFamily="65" charset="-120"/>
                <a:cs typeface="Times New Roman"/>
              </a:rPr>
              <a:t>申報</a:t>
            </a:r>
            <a:r>
              <a:rPr lang="zh-TW" altLang="zh-TW" sz="3300" dirty="0">
                <a:solidFill>
                  <a:srgbClr val="000000"/>
                </a:solidFill>
                <a:latin typeface="標楷體" panose="03000509000000000000" pitchFamily="65" charset="-120"/>
                <a:ea typeface="標楷體" panose="03000509000000000000" pitchFamily="65" charset="-120"/>
                <a:cs typeface="Times New Roman"/>
              </a:rPr>
              <a:t>開工</a:t>
            </a:r>
            <a:r>
              <a:rPr lang="en-US" altLang="zh-TW" sz="3300" dirty="0">
                <a:solidFill>
                  <a:srgbClr val="000000"/>
                </a:solidFill>
                <a:latin typeface="標楷體" panose="03000509000000000000" pitchFamily="65" charset="-120"/>
                <a:ea typeface="標楷體" panose="03000509000000000000" pitchFamily="65" charset="-120"/>
                <a:cs typeface="Times New Roman"/>
              </a:rPr>
              <a:t>(</a:t>
            </a:r>
            <a:r>
              <a:rPr lang="zh-TW" altLang="zh-TW" sz="3300" dirty="0">
                <a:solidFill>
                  <a:srgbClr val="000000"/>
                </a:solidFill>
                <a:latin typeface="標楷體" panose="03000509000000000000" pitchFamily="65" charset="-120"/>
                <a:ea typeface="標楷體" panose="03000509000000000000" pitchFamily="65" charset="-120"/>
                <a:cs typeface="Times New Roman"/>
              </a:rPr>
              <a:t>含保險承保及空污費申報相關事宜</a:t>
            </a:r>
            <a:r>
              <a:rPr lang="en-US" altLang="zh-TW" sz="3300" dirty="0">
                <a:solidFill>
                  <a:srgbClr val="000000"/>
                </a:solidFill>
                <a:latin typeface="標楷體" panose="03000509000000000000" pitchFamily="65" charset="-120"/>
                <a:ea typeface="標楷體" panose="03000509000000000000" pitchFamily="65" charset="-120"/>
                <a:cs typeface="Times New Roman"/>
              </a:rPr>
              <a:t>)</a:t>
            </a:r>
            <a:r>
              <a:rPr lang="zh-TW" altLang="zh-TW" sz="3300" dirty="0" smtClean="0">
                <a:solidFill>
                  <a:srgbClr val="000000"/>
                </a:solidFill>
                <a:latin typeface="標楷體" panose="03000509000000000000" pitchFamily="65" charset="-120"/>
                <a:ea typeface="標楷體" panose="03000509000000000000" pitchFamily="65" charset="-120"/>
                <a:cs typeface="Times New Roman"/>
              </a:rPr>
              <a:t>。</a:t>
            </a:r>
            <a:endParaRPr lang="en-US" altLang="zh-TW" sz="3300" dirty="0" smtClean="0">
              <a:solidFill>
                <a:srgbClr val="000000"/>
              </a:solidFill>
              <a:latin typeface="標楷體" panose="03000509000000000000" pitchFamily="65" charset="-120"/>
              <a:ea typeface="標楷體" panose="03000509000000000000" pitchFamily="65" charset="-120"/>
              <a:cs typeface="Times New Roman"/>
            </a:endParaRPr>
          </a:p>
          <a:p>
            <a:pPr lvl="1">
              <a:buFont typeface="Wingdings" panose="05000000000000000000" pitchFamily="2" charset="2"/>
              <a:buChar char="Ø"/>
            </a:pPr>
            <a:r>
              <a:rPr lang="zh-TW" altLang="zh-TW" sz="3300" dirty="0">
                <a:latin typeface="標楷體" panose="03000509000000000000" pitchFamily="65" charset="-120"/>
                <a:ea typeface="標楷體" panose="03000509000000000000" pitchFamily="65" charset="-120"/>
                <a:cs typeface="Times New Roman"/>
              </a:rPr>
              <a:t>開工前施工協調會</a:t>
            </a:r>
            <a:r>
              <a:rPr lang="zh-TW" altLang="en-US" sz="3300" dirty="0" smtClean="0">
                <a:solidFill>
                  <a:srgbClr val="000000"/>
                </a:solidFill>
                <a:latin typeface="標楷體" panose="03000509000000000000" pitchFamily="65" charset="-120"/>
                <a:ea typeface="標楷體" panose="03000509000000000000" pitchFamily="65" charset="-120"/>
                <a:cs typeface="Times New Roman"/>
              </a:rPr>
              <a:t>。</a:t>
            </a:r>
            <a:endParaRPr lang="en-US" altLang="zh-TW" sz="3300" dirty="0" smtClean="0">
              <a:solidFill>
                <a:srgbClr val="000000"/>
              </a:solidFill>
              <a:latin typeface="標楷體" panose="03000509000000000000" pitchFamily="65" charset="-120"/>
              <a:ea typeface="標楷體" panose="03000509000000000000" pitchFamily="65" charset="-120"/>
              <a:cs typeface="Times New Roman"/>
            </a:endParaRPr>
          </a:p>
          <a:p>
            <a:pPr lvl="1">
              <a:buFont typeface="Wingdings" panose="05000000000000000000" pitchFamily="2" charset="2"/>
              <a:buChar char="Ø"/>
            </a:pPr>
            <a:r>
              <a:rPr lang="zh-TW" altLang="zh-TW" sz="3300" dirty="0">
                <a:latin typeface="標楷體" panose="03000509000000000000" pitchFamily="65" charset="-120"/>
                <a:ea typeface="標楷體" panose="03000509000000000000" pitchFamily="65" charset="-120"/>
              </a:rPr>
              <a:t>提送整體品質及整體施工計畫書</a:t>
            </a:r>
            <a:r>
              <a:rPr lang="en-US" altLang="zh-TW" sz="3300" dirty="0">
                <a:latin typeface="標楷體" panose="03000509000000000000" pitchFamily="65" charset="-120"/>
                <a:ea typeface="標楷體" panose="03000509000000000000" pitchFamily="65" charset="-120"/>
              </a:rPr>
              <a:t>(</a:t>
            </a:r>
            <a:r>
              <a:rPr lang="zh-TW" altLang="zh-TW" sz="3300" dirty="0">
                <a:latin typeface="標楷體" panose="03000509000000000000" pitchFamily="65" charset="-120"/>
                <a:ea typeface="標楷體" panose="03000509000000000000" pitchFamily="65" charset="-120"/>
              </a:rPr>
              <a:t>含職安衛管理計畫</a:t>
            </a:r>
            <a:r>
              <a:rPr lang="en-US" altLang="zh-TW" sz="3300" dirty="0" smtClean="0">
                <a:latin typeface="標楷體" panose="03000509000000000000" pitchFamily="65" charset="-120"/>
                <a:ea typeface="標楷體" panose="03000509000000000000" pitchFamily="65" charset="-120"/>
              </a:rPr>
              <a:t>)</a:t>
            </a:r>
            <a:r>
              <a:rPr lang="zh-TW" altLang="en-US" sz="3300" dirty="0" smtClean="0">
                <a:latin typeface="標楷體" panose="03000509000000000000" pitchFamily="65" charset="-120"/>
                <a:ea typeface="標楷體" panose="03000509000000000000" pitchFamily="65" charset="-120"/>
              </a:rPr>
              <a:t>，要求乙方審查簽認。</a:t>
            </a:r>
            <a:endParaRPr lang="en-US" altLang="zh-TW" sz="33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zh-TW" sz="3300" dirty="0" smtClean="0">
                <a:latin typeface="標楷體" panose="03000509000000000000" pitchFamily="65" charset="-120"/>
                <a:ea typeface="標楷體" panose="03000509000000000000" pitchFamily="65" charset="-120"/>
              </a:rPr>
              <a:t>要求</a:t>
            </a:r>
            <a:r>
              <a:rPr lang="zh-TW" altLang="en-US" sz="3300" dirty="0" smtClean="0">
                <a:latin typeface="標楷體" panose="03000509000000000000" pitchFamily="65" charset="-120"/>
                <a:ea typeface="標楷體" panose="03000509000000000000" pitchFamily="65" charset="-120"/>
              </a:rPr>
              <a:t>承包商</a:t>
            </a:r>
            <a:r>
              <a:rPr lang="zh-TW" altLang="zh-TW" sz="3300" dirty="0" smtClean="0">
                <a:latin typeface="標楷體" panose="03000509000000000000" pitchFamily="65" charset="-120"/>
                <a:ea typeface="標楷體" panose="03000509000000000000" pitchFamily="65" charset="-120"/>
              </a:rPr>
              <a:t>進行</a:t>
            </a:r>
            <a:r>
              <a:rPr lang="zh-TW" altLang="zh-TW" sz="3300" dirty="0">
                <a:latin typeface="標楷體" panose="03000509000000000000" pitchFamily="65" charset="-120"/>
                <a:ea typeface="標楷體" panose="03000509000000000000" pitchFamily="65" charset="-120"/>
              </a:rPr>
              <a:t>材料檢驗</a:t>
            </a:r>
            <a:r>
              <a:rPr lang="en-US" altLang="zh-TW" sz="3300" dirty="0">
                <a:latin typeface="標楷體" panose="03000509000000000000" pitchFamily="65" charset="-120"/>
                <a:ea typeface="標楷體" panose="03000509000000000000" pitchFamily="65" charset="-120"/>
              </a:rPr>
              <a:t>(</a:t>
            </a:r>
            <a:r>
              <a:rPr lang="zh-TW" altLang="zh-TW" sz="3300" dirty="0" smtClean="0">
                <a:latin typeface="標楷體" panose="03000509000000000000" pitchFamily="65" charset="-120"/>
                <a:ea typeface="標楷體" panose="03000509000000000000" pitchFamily="65" charset="-120"/>
              </a:rPr>
              <a:t>會同</a:t>
            </a:r>
            <a:r>
              <a:rPr lang="zh-TW" altLang="en-US" sz="3300" dirty="0" smtClean="0">
                <a:latin typeface="標楷體" panose="03000509000000000000" pitchFamily="65" charset="-120"/>
                <a:ea typeface="標楷體" panose="03000509000000000000" pitchFamily="65" charset="-120"/>
              </a:rPr>
              <a:t>乙方</a:t>
            </a:r>
            <a:r>
              <a:rPr lang="zh-TW" altLang="zh-TW" sz="3300" dirty="0" smtClean="0">
                <a:latin typeface="標楷體" panose="03000509000000000000" pitchFamily="65" charset="-120"/>
                <a:ea typeface="標楷體" panose="03000509000000000000" pitchFamily="65" charset="-120"/>
              </a:rPr>
              <a:t>送</a:t>
            </a:r>
            <a:r>
              <a:rPr lang="zh-TW" altLang="zh-TW" sz="3300" dirty="0">
                <a:latin typeface="標楷體" panose="03000509000000000000" pitchFamily="65" charset="-120"/>
                <a:ea typeface="標楷體" panose="03000509000000000000" pitchFamily="65" charset="-120"/>
              </a:rPr>
              <a:t>驗</a:t>
            </a:r>
            <a:r>
              <a:rPr lang="en-US" altLang="zh-TW" sz="3300" dirty="0">
                <a:latin typeface="標楷體" panose="03000509000000000000" pitchFamily="65" charset="-120"/>
                <a:ea typeface="標楷體" panose="03000509000000000000" pitchFamily="65" charset="-120"/>
              </a:rPr>
              <a:t>)</a:t>
            </a:r>
            <a:r>
              <a:rPr lang="zh-TW" altLang="zh-TW" sz="3300" dirty="0">
                <a:latin typeface="標楷體" panose="03000509000000000000" pitchFamily="65" charset="-120"/>
                <a:ea typeface="標楷體" panose="03000509000000000000" pitchFamily="65" charset="-120"/>
              </a:rPr>
              <a:t>並留存</a:t>
            </a:r>
            <a:r>
              <a:rPr lang="zh-TW" altLang="zh-TW" sz="3300" dirty="0" smtClean="0">
                <a:latin typeface="標楷體" panose="03000509000000000000" pitchFamily="65" charset="-120"/>
                <a:ea typeface="標楷體" panose="03000509000000000000" pitchFamily="65" charset="-120"/>
              </a:rPr>
              <a:t>紀錄</a:t>
            </a:r>
            <a:r>
              <a:rPr lang="zh-TW" altLang="en-US" sz="3300" dirty="0" smtClean="0">
                <a:latin typeface="標楷體" panose="03000509000000000000" pitchFamily="65" charset="-120"/>
                <a:ea typeface="標楷體" panose="03000509000000000000" pitchFamily="65" charset="-120"/>
              </a:rPr>
              <a:t>。</a:t>
            </a:r>
            <a:endParaRPr lang="en-US" altLang="zh-TW" sz="33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zh-TW" sz="3300" dirty="0" smtClean="0">
                <a:latin typeface="標楷體" panose="03000509000000000000" pitchFamily="65" charset="-120"/>
                <a:ea typeface="標楷體" panose="03000509000000000000" pitchFamily="65" charset="-120"/>
              </a:rPr>
              <a:t>要求</a:t>
            </a:r>
            <a:r>
              <a:rPr lang="zh-TW" altLang="en-US" sz="3300" dirty="0" smtClean="0">
                <a:latin typeface="標楷體" panose="03000509000000000000" pitchFamily="65" charset="-120"/>
                <a:ea typeface="標楷體" panose="03000509000000000000" pitchFamily="65" charset="-120"/>
              </a:rPr>
              <a:t>乙方</a:t>
            </a:r>
            <a:r>
              <a:rPr lang="zh-TW" altLang="zh-TW" sz="3300" dirty="0" smtClean="0">
                <a:latin typeface="標楷體" panose="03000509000000000000" pitchFamily="65" charset="-120"/>
                <a:ea typeface="標楷體" panose="03000509000000000000" pitchFamily="65" charset="-120"/>
              </a:rPr>
              <a:t>材料</a:t>
            </a:r>
            <a:r>
              <a:rPr lang="zh-TW" altLang="zh-TW" sz="3300" dirty="0">
                <a:latin typeface="標楷體" panose="03000509000000000000" pitchFamily="65" charset="-120"/>
                <a:ea typeface="標楷體" panose="03000509000000000000" pitchFamily="65" charset="-120"/>
              </a:rPr>
              <a:t>抽驗及施工程序查驗並留存</a:t>
            </a:r>
            <a:r>
              <a:rPr lang="zh-TW" altLang="zh-TW" sz="3300" dirty="0" smtClean="0">
                <a:latin typeface="標楷體" panose="03000509000000000000" pitchFamily="65" charset="-120"/>
                <a:ea typeface="標楷體" panose="03000509000000000000" pitchFamily="65" charset="-120"/>
              </a:rPr>
              <a:t>紀錄</a:t>
            </a:r>
            <a:r>
              <a:rPr lang="zh-TW" altLang="en-US" sz="3300" dirty="0" smtClean="0">
                <a:latin typeface="標楷體" panose="03000509000000000000" pitchFamily="65" charset="-120"/>
                <a:ea typeface="標楷體" panose="03000509000000000000" pitchFamily="65" charset="-120"/>
              </a:rPr>
              <a:t>。</a:t>
            </a:r>
            <a:endParaRPr lang="en-US" altLang="zh-TW" sz="33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zh-TW" sz="3300" dirty="0">
                <a:latin typeface="標楷體" panose="03000509000000000000" pitchFamily="65" charset="-120"/>
                <a:ea typeface="標楷體" panose="03000509000000000000" pitchFamily="65" charset="-120"/>
              </a:rPr>
              <a:t>提報</a:t>
            </a:r>
            <a:r>
              <a:rPr lang="zh-TW" altLang="zh-TW" sz="3300" dirty="0" smtClean="0">
                <a:latin typeface="標楷體" panose="03000509000000000000" pitchFamily="65" charset="-120"/>
                <a:ea typeface="標楷體" panose="03000509000000000000" pitchFamily="65" charset="-120"/>
              </a:rPr>
              <a:t>竣工</a:t>
            </a:r>
            <a:r>
              <a:rPr lang="zh-TW" altLang="en-US" sz="3300" dirty="0" smtClean="0">
                <a:latin typeface="標楷體" panose="03000509000000000000" pitchFamily="65" charset="-120"/>
                <a:ea typeface="標楷體" panose="03000509000000000000" pitchFamily="65" charset="-120"/>
              </a:rPr>
              <a:t>及三方竣工勘驗。</a:t>
            </a:r>
            <a:endParaRPr lang="en-US" altLang="zh-TW" sz="33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zh-TW" sz="3300" dirty="0">
                <a:latin typeface="標楷體" panose="03000509000000000000" pitchFamily="65" charset="-120"/>
                <a:ea typeface="標楷體" panose="03000509000000000000" pitchFamily="65" charset="-120"/>
              </a:rPr>
              <a:t>工程</a:t>
            </a:r>
            <a:r>
              <a:rPr lang="zh-TW" altLang="zh-TW" sz="3300" dirty="0" smtClean="0">
                <a:latin typeface="標楷體" panose="03000509000000000000" pitchFamily="65" charset="-120"/>
                <a:ea typeface="標楷體" panose="03000509000000000000" pitchFamily="65" charset="-120"/>
              </a:rPr>
              <a:t>驗收</a:t>
            </a:r>
            <a:r>
              <a:rPr lang="zh-TW" altLang="en-US" sz="3300" dirty="0" smtClean="0">
                <a:latin typeface="標楷體" panose="03000509000000000000" pitchFamily="65" charset="-120"/>
                <a:ea typeface="標楷體" panose="03000509000000000000" pitchFamily="65" charset="-120"/>
              </a:rPr>
              <a:t>及結案。</a:t>
            </a:r>
            <a:endParaRPr lang="en-US" altLang="zh-TW" sz="33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sz="3300" dirty="0" smtClean="0">
                <a:latin typeface="標楷體" panose="03000509000000000000" pitchFamily="65" charset="-120"/>
                <a:ea typeface="標楷體" panose="03000509000000000000" pitchFamily="65" charset="-120"/>
              </a:rPr>
              <a:t>空污費</a:t>
            </a:r>
            <a:r>
              <a:rPr lang="zh-TW" altLang="en-US" sz="3300" dirty="0">
                <a:latin typeface="標楷體" panose="03000509000000000000" pitchFamily="65" charset="-120"/>
                <a:ea typeface="標楷體" panose="03000509000000000000" pitchFamily="65" charset="-120"/>
              </a:rPr>
              <a:t>向市政府申請</a:t>
            </a:r>
            <a:r>
              <a:rPr lang="zh-TW" altLang="en-US" sz="3300" dirty="0" smtClean="0">
                <a:latin typeface="標楷體" panose="03000509000000000000" pitchFamily="65" charset="-120"/>
                <a:ea typeface="標楷體" panose="03000509000000000000" pitchFamily="65" charset="-120"/>
              </a:rPr>
              <a:t>結案，甲方依憑證實報實銷給承包商。</a:t>
            </a:r>
            <a:endParaRPr lang="en-US" altLang="zh-TW" sz="33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zh-TW" sz="3300" dirty="0" smtClean="0">
                <a:latin typeface="標楷體" panose="03000509000000000000" pitchFamily="65" charset="-120"/>
                <a:ea typeface="標楷體" panose="03000509000000000000" pitchFamily="65" charset="-120"/>
              </a:rPr>
              <a:t>退還</a:t>
            </a:r>
            <a:r>
              <a:rPr lang="zh-TW" altLang="en-US" sz="3300" dirty="0" smtClean="0">
                <a:latin typeface="標楷體" panose="03000509000000000000" pitchFamily="65" charset="-120"/>
                <a:ea typeface="標楷體" panose="03000509000000000000" pitchFamily="65" charset="-120"/>
              </a:rPr>
              <a:t>承包商</a:t>
            </a:r>
            <a:r>
              <a:rPr lang="zh-TW" altLang="zh-TW" sz="3300" dirty="0" smtClean="0">
                <a:latin typeface="標楷體" panose="03000509000000000000" pitchFamily="65" charset="-120"/>
                <a:ea typeface="標楷體" panose="03000509000000000000" pitchFamily="65" charset="-120"/>
              </a:rPr>
              <a:t>履約保證金</a:t>
            </a:r>
            <a:r>
              <a:rPr lang="zh-TW" altLang="en-US" sz="3300" dirty="0" smtClean="0">
                <a:latin typeface="標楷體" panose="03000509000000000000" pitchFamily="65" charset="-120"/>
                <a:ea typeface="標楷體" panose="03000509000000000000" pitchFamily="65" charset="-120"/>
              </a:rPr>
              <a:t>。</a:t>
            </a:r>
            <a:endParaRPr lang="en-US" altLang="zh-TW" sz="33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zh-TW" sz="3300" dirty="0">
                <a:latin typeface="標楷體" panose="03000509000000000000" pitchFamily="65" charset="-120"/>
                <a:ea typeface="標楷體" panose="03000509000000000000" pitchFamily="65" charset="-120"/>
              </a:rPr>
              <a:t>技術服務</a:t>
            </a:r>
            <a:r>
              <a:rPr lang="zh-TW" altLang="zh-TW" sz="3300" dirty="0" smtClean="0">
                <a:latin typeface="標楷體" panose="03000509000000000000" pitchFamily="65" charset="-120"/>
                <a:ea typeface="標楷體" panose="03000509000000000000" pitchFamily="65" charset="-120"/>
              </a:rPr>
              <a:t>驗收</a:t>
            </a:r>
            <a:r>
              <a:rPr lang="zh-TW" altLang="en-US" sz="3300" dirty="0" smtClean="0">
                <a:latin typeface="標楷體" panose="03000509000000000000" pitchFamily="65" charset="-120"/>
                <a:ea typeface="標楷體" panose="03000509000000000000" pitchFamily="65" charset="-120"/>
              </a:rPr>
              <a:t>及結案。</a:t>
            </a:r>
            <a:endParaRPr lang="zh-TW" altLang="en-US" sz="3300" dirty="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84B31628-6C99-41EA-8C63-46C3C4E1B769}"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16</a:t>
            </a:fld>
            <a:endParaRPr lang="zh-TW" altLang="en-US"/>
          </a:p>
        </p:txBody>
      </p:sp>
    </p:spTree>
    <p:extLst>
      <p:ext uri="{BB962C8B-B14F-4D97-AF65-F5344CB8AC3E}">
        <p14:creationId xmlns:p14="http://schemas.microsoft.com/office/powerpoint/2010/main" val="163447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三</a:t>
            </a:r>
            <a:r>
              <a:rPr lang="zh-TW" altLang="en-US" dirty="0" smtClean="0">
                <a:latin typeface="標楷體" panose="03000509000000000000" pitchFamily="65" charset="-120"/>
                <a:ea typeface="標楷體" panose="03000509000000000000" pitchFamily="65" charset="-120"/>
              </a:rPr>
              <a:t>、購案流程</a:t>
            </a:r>
            <a:endParaRPr lang="zh-TW" altLang="en-US" sz="3200" dirty="0"/>
          </a:p>
        </p:txBody>
      </p:sp>
      <p:sp>
        <p:nvSpPr>
          <p:cNvPr id="3" name="內容版面配置區 2"/>
          <p:cNvSpPr>
            <a:spLocks noGrp="1"/>
          </p:cNvSpPr>
          <p:nvPr>
            <p:ph idx="1"/>
          </p:nvPr>
        </p:nvSpPr>
        <p:spPr/>
        <p:txBody>
          <a:bodyPr>
            <a:normAutofit/>
          </a:bodyPr>
          <a:lstStyle/>
          <a:p>
            <a:pPr marL="742950" indent="-742950">
              <a:buFont typeface="+mj-lt"/>
              <a:buAutoNum type="arabicPeriod"/>
            </a:pPr>
            <a:r>
              <a:rPr lang="zh-TW" altLang="zh-TW" sz="4000" dirty="0">
                <a:ea typeface="標楷體"/>
                <a:cs typeface="Times New Roman"/>
              </a:rPr>
              <a:t>甲方通知乙方參與工程需求採購會議。</a:t>
            </a:r>
            <a:r>
              <a:rPr lang="en-US" altLang="zh-TW" sz="4000" dirty="0">
                <a:solidFill>
                  <a:srgbClr val="000000"/>
                </a:solidFill>
                <a:ea typeface="標楷體"/>
                <a:cs typeface="Times New Roman"/>
              </a:rPr>
              <a:t>(</a:t>
            </a:r>
            <a:r>
              <a:rPr lang="zh-TW" altLang="zh-TW" sz="4000" dirty="0">
                <a:solidFill>
                  <a:srgbClr val="000000"/>
                </a:solidFill>
                <a:ea typeface="標楷體"/>
                <a:cs typeface="Times New Roman"/>
              </a:rPr>
              <a:t>通知格式詳</a:t>
            </a:r>
            <a:r>
              <a:rPr lang="zh-TW" altLang="zh-TW" sz="4000" dirty="0">
                <a:solidFill>
                  <a:srgbClr val="000000"/>
                </a:solidFill>
                <a:ea typeface="標楷體"/>
                <a:cs typeface="Times New Roman"/>
                <a:hlinkClick r:id="rId2" action="ppaction://hlinkfile"/>
              </a:rPr>
              <a:t>附件一</a:t>
            </a:r>
            <a:r>
              <a:rPr lang="en-US" altLang="zh-TW" sz="4000" dirty="0" smtClean="0">
                <a:solidFill>
                  <a:srgbClr val="000000"/>
                </a:solidFill>
                <a:ea typeface="標楷體"/>
                <a:cs typeface="Times New Roman"/>
              </a:rPr>
              <a:t>)</a:t>
            </a:r>
          </a:p>
          <a:p>
            <a:pPr marL="742950" indent="-742950">
              <a:buFont typeface="+mj-lt"/>
              <a:buAutoNum type="arabicPeriod"/>
            </a:pPr>
            <a:r>
              <a:rPr lang="zh-TW" altLang="zh-TW" sz="4000" dirty="0">
                <a:ea typeface="標楷體"/>
                <a:cs typeface="Times New Roman"/>
              </a:rPr>
              <a:t>該會議日次日起，乙方</a:t>
            </a:r>
            <a:r>
              <a:rPr lang="en-US" altLang="zh-TW" sz="4000" dirty="0">
                <a:ea typeface="標楷體"/>
                <a:cs typeface="Times New Roman"/>
              </a:rPr>
              <a:t>7</a:t>
            </a:r>
            <a:r>
              <a:rPr lang="zh-TW" altLang="zh-TW" sz="4000" dirty="0">
                <a:ea typeface="標楷體"/>
                <a:cs typeface="Times New Roman"/>
              </a:rPr>
              <a:t>日內提供工程需求採購意見書送達甲方。</a:t>
            </a:r>
            <a:r>
              <a:rPr lang="en-US" altLang="zh-TW" sz="4000" dirty="0">
                <a:solidFill>
                  <a:srgbClr val="000000"/>
                </a:solidFill>
                <a:ea typeface="標楷體"/>
                <a:cs typeface="Times New Roman"/>
              </a:rPr>
              <a:t>(</a:t>
            </a:r>
            <a:r>
              <a:rPr lang="zh-TW" altLang="zh-TW" sz="4000" dirty="0">
                <a:solidFill>
                  <a:srgbClr val="000000"/>
                </a:solidFill>
                <a:ea typeface="標楷體"/>
                <a:cs typeface="Times New Roman"/>
                <a:hlinkClick r:id="rId2" action="ppaction://hlinkfile"/>
              </a:rPr>
              <a:t>附件二</a:t>
            </a:r>
            <a:r>
              <a:rPr lang="en-US" altLang="zh-TW" sz="4000" dirty="0" smtClean="0">
                <a:solidFill>
                  <a:srgbClr val="000000"/>
                </a:solidFill>
                <a:ea typeface="標楷體"/>
                <a:cs typeface="Times New Roman"/>
              </a:rPr>
              <a:t>)</a:t>
            </a:r>
          </a:p>
          <a:p>
            <a:pPr marL="742950" indent="-742950">
              <a:buFont typeface="+mj-lt"/>
              <a:buAutoNum type="arabicPeriod"/>
            </a:pPr>
            <a:r>
              <a:rPr lang="zh-TW" altLang="zh-TW" sz="4000" dirty="0">
                <a:ea typeface="標楷體"/>
                <a:cs typeface="Times New Roman"/>
              </a:rPr>
              <a:t>確認本工程採購案是否符合開口契約工程範圍</a:t>
            </a:r>
            <a:r>
              <a:rPr lang="en-US" altLang="zh-TW" sz="4000" dirty="0">
                <a:solidFill>
                  <a:srgbClr val="000000"/>
                </a:solidFill>
                <a:ea typeface="標楷體"/>
                <a:cs typeface="Times New Roman"/>
              </a:rPr>
              <a:t>(</a:t>
            </a:r>
            <a:r>
              <a:rPr lang="zh-TW" altLang="zh-TW" sz="4000" dirty="0">
                <a:solidFill>
                  <a:srgbClr val="000000"/>
                </a:solidFill>
                <a:ea typeface="標楷體"/>
                <a:cs typeface="Times New Roman"/>
                <a:hlinkClick r:id="rId2" action="ppaction://hlinkfile"/>
              </a:rPr>
              <a:t>附件二</a:t>
            </a:r>
            <a:r>
              <a:rPr lang="en-US" altLang="zh-TW" sz="4000" dirty="0">
                <a:solidFill>
                  <a:srgbClr val="000000"/>
                </a:solidFill>
                <a:ea typeface="標楷體"/>
                <a:cs typeface="Times New Roman"/>
              </a:rPr>
              <a:t>)</a:t>
            </a:r>
            <a:r>
              <a:rPr lang="zh-TW" altLang="zh-TW" sz="4000" dirty="0">
                <a:ea typeface="標楷體"/>
                <a:cs typeface="Times New Roman"/>
              </a:rPr>
              <a:t>。</a:t>
            </a:r>
            <a:endParaRPr lang="en-US" altLang="zh-TW" dirty="0" smtClean="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0518481E-9B28-4467-BEE7-08C657DDBFE2}"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17</a:t>
            </a:fld>
            <a:endParaRPr lang="zh-TW" altLang="en-US"/>
          </a:p>
        </p:txBody>
      </p:sp>
    </p:spTree>
    <p:extLst>
      <p:ext uri="{BB962C8B-B14F-4D97-AF65-F5344CB8AC3E}">
        <p14:creationId xmlns:p14="http://schemas.microsoft.com/office/powerpoint/2010/main" val="7220413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000099"/>
                </a:solidFill>
                <a:latin typeface="標楷體" panose="03000509000000000000" pitchFamily="65" charset="-120"/>
                <a:ea typeface="標楷體" panose="03000509000000000000" pitchFamily="65" charset="-120"/>
              </a:rPr>
              <a:t>三</a:t>
            </a:r>
            <a:r>
              <a:rPr lang="zh-TW" altLang="en-US" dirty="0" smtClean="0">
                <a:solidFill>
                  <a:srgbClr val="000099"/>
                </a:solidFill>
                <a:latin typeface="標楷體" panose="03000509000000000000" pitchFamily="65" charset="-120"/>
                <a:ea typeface="標楷體" panose="03000509000000000000" pitchFamily="65" charset="-120"/>
              </a:rPr>
              <a:t>、購案流程</a:t>
            </a:r>
            <a:endParaRPr lang="zh-TW" altLang="en-US" sz="3200" dirty="0">
              <a:solidFill>
                <a:srgbClr val="000099"/>
              </a:solidFill>
            </a:endParaRPr>
          </a:p>
        </p:txBody>
      </p:sp>
      <p:sp>
        <p:nvSpPr>
          <p:cNvPr id="3" name="內容版面配置區 2"/>
          <p:cNvSpPr>
            <a:spLocks noGrp="1"/>
          </p:cNvSpPr>
          <p:nvPr>
            <p:ph idx="1"/>
          </p:nvPr>
        </p:nvSpPr>
        <p:spPr/>
        <p:txBody>
          <a:bodyPr>
            <a:normAutofit lnSpcReduction="10000"/>
          </a:bodyPr>
          <a:lstStyle/>
          <a:p>
            <a:pPr marL="742950" indent="-742950">
              <a:buFont typeface="+mj-lt"/>
              <a:buAutoNum type="arabicPeriod" startAt="4"/>
            </a:pPr>
            <a:r>
              <a:rPr lang="zh-TW" altLang="zh-TW" sz="4000" dirty="0">
                <a:ea typeface="標楷體"/>
                <a:cs typeface="Times New Roman"/>
              </a:rPr>
              <a:t>符合開口契約</a:t>
            </a:r>
            <a:r>
              <a:rPr lang="zh-TW" altLang="zh-TW" sz="4000" dirty="0" smtClean="0">
                <a:ea typeface="標楷體"/>
                <a:cs typeface="Times New Roman"/>
              </a:rPr>
              <a:t>範圍</a:t>
            </a:r>
            <a:r>
              <a:rPr lang="zh-TW" altLang="en-US" sz="4000" dirty="0" smtClean="0">
                <a:ea typeface="標楷體"/>
                <a:cs typeface="Times New Roman"/>
              </a:rPr>
              <a:t>至</a:t>
            </a:r>
            <a:r>
              <a:rPr lang="zh-TW" altLang="zh-TW" sz="4000" dirty="0" smtClean="0">
                <a:ea typeface="標楷體"/>
                <a:cs typeface="Times New Roman"/>
              </a:rPr>
              <a:t>採購</a:t>
            </a:r>
            <a:r>
              <a:rPr lang="zh-TW" altLang="zh-TW" sz="4000" dirty="0">
                <a:ea typeface="標楷體"/>
                <a:cs typeface="Times New Roman"/>
              </a:rPr>
              <a:t>管理系統申請委託技術服務購案呈</a:t>
            </a:r>
            <a:r>
              <a:rPr lang="zh-TW" altLang="zh-TW" sz="4000" dirty="0" smtClean="0">
                <a:ea typeface="標楷體"/>
                <a:cs typeface="Times New Roman"/>
              </a:rPr>
              <a:t>核</a:t>
            </a:r>
            <a:r>
              <a:rPr lang="zh-TW" altLang="en-US" sz="4000" dirty="0" smtClean="0">
                <a:ea typeface="標楷體"/>
                <a:cs typeface="Times New Roman"/>
              </a:rPr>
              <a:t>。</a:t>
            </a:r>
            <a:endParaRPr lang="en-US" altLang="zh-TW" sz="4000" dirty="0" smtClean="0">
              <a:ea typeface="標楷體"/>
              <a:cs typeface="Times New Roman"/>
            </a:endParaRPr>
          </a:p>
          <a:p>
            <a:pPr marL="742950" indent="-742950">
              <a:buFont typeface="+mj-lt"/>
              <a:buAutoNum type="arabicPeriod" startAt="4"/>
            </a:pPr>
            <a:r>
              <a:rPr lang="zh-TW" altLang="zh-TW" sz="4000" dirty="0">
                <a:ea typeface="標楷體"/>
                <a:cs typeface="Times New Roman"/>
              </a:rPr>
              <a:t>若不符合開口契約</a:t>
            </a:r>
            <a:r>
              <a:rPr lang="zh-TW" altLang="zh-TW" sz="4000" dirty="0" smtClean="0">
                <a:ea typeface="標楷體"/>
                <a:cs typeface="Times New Roman"/>
              </a:rPr>
              <a:t>範圍</a:t>
            </a:r>
            <a:r>
              <a:rPr lang="zh-TW" altLang="en-US" sz="4000" dirty="0" smtClean="0">
                <a:ea typeface="標楷體"/>
                <a:cs typeface="Times New Roman"/>
              </a:rPr>
              <a:t>，</a:t>
            </a:r>
            <a:r>
              <a:rPr lang="zh-TW" altLang="zh-TW" sz="4000" dirty="0" smtClean="0">
                <a:solidFill>
                  <a:srgbClr val="000000"/>
                </a:solidFill>
                <a:ea typeface="標楷體"/>
                <a:cs typeface="Times New Roman"/>
              </a:rPr>
              <a:t>另行</a:t>
            </a:r>
            <a:r>
              <a:rPr lang="zh-TW" altLang="zh-TW" sz="4000" dirty="0">
                <a:solidFill>
                  <a:srgbClr val="000000"/>
                </a:solidFill>
                <a:ea typeface="標楷體"/>
                <a:cs typeface="Times New Roman"/>
              </a:rPr>
              <a:t>簽辦支應出席費用給乙方，依中央政府各機關學校出席費及稿費支給要點第</a:t>
            </a:r>
            <a:r>
              <a:rPr lang="en-US" altLang="zh-TW" sz="4000" dirty="0">
                <a:solidFill>
                  <a:srgbClr val="000000"/>
                </a:solidFill>
                <a:ea typeface="標楷體"/>
                <a:cs typeface="Times New Roman"/>
              </a:rPr>
              <a:t>5</a:t>
            </a:r>
            <a:r>
              <a:rPr lang="zh-TW" altLang="zh-TW" sz="4000" dirty="0">
                <a:solidFill>
                  <a:srgbClr val="000000"/>
                </a:solidFill>
                <a:ea typeface="標楷體"/>
                <a:cs typeface="Times New Roman"/>
              </a:rPr>
              <a:t>點規定，以每次會議</a:t>
            </a:r>
            <a:r>
              <a:rPr lang="zh-TW" altLang="zh-TW" sz="4000" dirty="0">
                <a:solidFill>
                  <a:srgbClr val="FF0000"/>
                </a:solidFill>
                <a:ea typeface="標楷體"/>
                <a:cs typeface="Times New Roman"/>
              </a:rPr>
              <a:t>新台幣</a:t>
            </a:r>
            <a:r>
              <a:rPr lang="en-US" altLang="zh-TW" sz="4000" dirty="0">
                <a:solidFill>
                  <a:srgbClr val="FF0000"/>
                </a:solidFill>
                <a:ea typeface="標楷體"/>
                <a:cs typeface="Times New Roman"/>
              </a:rPr>
              <a:t>2</a:t>
            </a:r>
            <a:r>
              <a:rPr lang="zh-TW" altLang="zh-TW" sz="4000" dirty="0">
                <a:solidFill>
                  <a:srgbClr val="FF0000"/>
                </a:solidFill>
                <a:ea typeface="標楷體"/>
                <a:cs typeface="Times New Roman"/>
              </a:rPr>
              <a:t>千元支給出席費</a:t>
            </a:r>
            <a:r>
              <a:rPr lang="en-US" altLang="zh-TW" sz="4000" dirty="0">
                <a:solidFill>
                  <a:srgbClr val="000000"/>
                </a:solidFill>
                <a:ea typeface="標楷體"/>
                <a:cs typeface="Times New Roman"/>
              </a:rPr>
              <a:t>(</a:t>
            </a:r>
            <a:r>
              <a:rPr lang="zh-TW" altLang="zh-TW" sz="4000" dirty="0">
                <a:solidFill>
                  <a:srgbClr val="000000"/>
                </a:solidFill>
                <a:ea typeface="標楷體"/>
                <a:cs typeface="Times New Roman"/>
              </a:rPr>
              <a:t>即使乙方有</a:t>
            </a:r>
            <a:r>
              <a:rPr lang="en-US" altLang="zh-TW" sz="4000" dirty="0">
                <a:solidFill>
                  <a:srgbClr val="000000"/>
                </a:solidFill>
                <a:ea typeface="標楷體"/>
                <a:cs typeface="Times New Roman"/>
              </a:rPr>
              <a:t>2</a:t>
            </a:r>
            <a:r>
              <a:rPr lang="zh-TW" altLang="zh-TW" sz="4000" dirty="0">
                <a:solidFill>
                  <a:srgbClr val="000000"/>
                </a:solidFill>
                <a:ea typeface="標楷體"/>
                <a:cs typeface="Times New Roman"/>
              </a:rPr>
              <a:t>人出席仍只能支領新台幣</a:t>
            </a:r>
            <a:r>
              <a:rPr lang="en-US" altLang="zh-TW" sz="4000" dirty="0">
                <a:solidFill>
                  <a:srgbClr val="000000"/>
                </a:solidFill>
                <a:ea typeface="標楷體"/>
                <a:cs typeface="Times New Roman"/>
              </a:rPr>
              <a:t>2</a:t>
            </a:r>
            <a:r>
              <a:rPr lang="zh-TW" altLang="zh-TW" sz="4000" dirty="0">
                <a:solidFill>
                  <a:srgbClr val="000000"/>
                </a:solidFill>
                <a:ea typeface="標楷體"/>
                <a:cs typeface="Times New Roman"/>
              </a:rPr>
              <a:t>千元</a:t>
            </a:r>
            <a:r>
              <a:rPr lang="en-US" altLang="zh-TW" sz="4000" dirty="0" smtClean="0">
                <a:solidFill>
                  <a:srgbClr val="000000"/>
                </a:solidFill>
                <a:ea typeface="標楷體"/>
                <a:cs typeface="Times New Roman"/>
              </a:rPr>
              <a:t>)</a:t>
            </a:r>
            <a:r>
              <a:rPr lang="zh-TW" altLang="zh-TW" sz="4000" dirty="0" smtClean="0">
                <a:ea typeface="標楷體"/>
                <a:cs typeface="Times New Roman"/>
              </a:rPr>
              <a:t> 。</a:t>
            </a:r>
            <a:endParaRPr lang="en-US" altLang="zh-TW" dirty="0" smtClean="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0518481E-9B28-4467-BEE7-08C657DDBFE2}"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18</a:t>
            </a:fld>
            <a:endParaRPr lang="zh-TW" altLang="en-US"/>
          </a:p>
        </p:txBody>
      </p:sp>
    </p:spTree>
    <p:extLst>
      <p:ext uri="{BB962C8B-B14F-4D97-AF65-F5344CB8AC3E}">
        <p14:creationId xmlns:p14="http://schemas.microsoft.com/office/powerpoint/2010/main" val="1638693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000099"/>
                </a:solidFill>
                <a:latin typeface="標楷體" panose="03000509000000000000" pitchFamily="65" charset="-120"/>
                <a:ea typeface="標楷體" panose="03000509000000000000" pitchFamily="65" charset="-120"/>
              </a:rPr>
              <a:t>三</a:t>
            </a:r>
            <a:r>
              <a:rPr lang="zh-TW" altLang="en-US" dirty="0" smtClean="0">
                <a:solidFill>
                  <a:srgbClr val="000099"/>
                </a:solidFill>
                <a:latin typeface="標楷體" panose="03000509000000000000" pitchFamily="65" charset="-120"/>
                <a:ea typeface="標楷體" panose="03000509000000000000" pitchFamily="65" charset="-120"/>
              </a:rPr>
              <a:t>、購案流程</a:t>
            </a:r>
            <a:endParaRPr lang="zh-TW" altLang="en-US" sz="3200" dirty="0">
              <a:solidFill>
                <a:srgbClr val="000099"/>
              </a:solidFill>
            </a:endParaRPr>
          </a:p>
        </p:txBody>
      </p:sp>
      <p:sp>
        <p:nvSpPr>
          <p:cNvPr id="3" name="內容版面配置區 2"/>
          <p:cNvSpPr>
            <a:spLocks noGrp="1"/>
          </p:cNvSpPr>
          <p:nvPr>
            <p:ph idx="1"/>
          </p:nvPr>
        </p:nvSpPr>
        <p:spPr/>
        <p:txBody>
          <a:bodyPr>
            <a:normAutofit fontScale="92500"/>
          </a:bodyPr>
          <a:lstStyle/>
          <a:p>
            <a:pPr marL="742950" indent="-742950">
              <a:buFont typeface="+mj-lt"/>
              <a:buAutoNum type="arabicPeriod" startAt="6"/>
            </a:pPr>
            <a:r>
              <a:rPr lang="zh-TW" altLang="zh-TW" sz="4000" dirty="0">
                <a:ea typeface="標楷體"/>
                <a:cs typeface="Times New Roman"/>
              </a:rPr>
              <a:t>通知乙方該案符合開口契約工程範圍，乙方應於甲方</a:t>
            </a:r>
            <a:r>
              <a:rPr lang="zh-TW" altLang="zh-TW" sz="4000" dirty="0">
                <a:solidFill>
                  <a:srgbClr val="FF0000"/>
                </a:solidFill>
                <a:ea typeface="標楷體"/>
                <a:cs typeface="Times New Roman"/>
              </a:rPr>
              <a:t>通知日次日起</a:t>
            </a:r>
            <a:r>
              <a:rPr lang="en-US" altLang="zh-TW" sz="4000" dirty="0">
                <a:solidFill>
                  <a:srgbClr val="FF0000"/>
                </a:solidFill>
                <a:ea typeface="標楷體"/>
                <a:cs typeface="Times New Roman"/>
              </a:rPr>
              <a:t> 25 </a:t>
            </a:r>
            <a:r>
              <a:rPr lang="zh-TW" altLang="zh-TW" sz="4000" dirty="0">
                <a:solidFill>
                  <a:srgbClr val="FF0000"/>
                </a:solidFill>
                <a:ea typeface="標楷體"/>
                <a:cs typeface="Times New Roman"/>
              </a:rPr>
              <a:t>日</a:t>
            </a:r>
            <a:r>
              <a:rPr lang="zh-TW" altLang="zh-TW" sz="4000" dirty="0">
                <a:ea typeface="標楷體"/>
                <a:cs typeface="Times New Roman"/>
              </a:rPr>
              <a:t>內完成設計工作並將成果送達甲方</a:t>
            </a:r>
            <a:r>
              <a:rPr lang="zh-TW" altLang="en-US" sz="4000" dirty="0" smtClean="0">
                <a:ea typeface="標楷體"/>
                <a:cs typeface="Times New Roman"/>
              </a:rPr>
              <a:t>。</a:t>
            </a:r>
            <a:endParaRPr lang="en-US" altLang="zh-TW" sz="4000" dirty="0" smtClean="0">
              <a:ea typeface="標楷體"/>
              <a:cs typeface="Times New Roman"/>
            </a:endParaRPr>
          </a:p>
          <a:p>
            <a:pPr marL="742950" indent="-742950">
              <a:buFont typeface="+mj-lt"/>
              <a:buAutoNum type="arabicPeriod" startAt="6"/>
            </a:pPr>
            <a:r>
              <a:rPr lang="zh-TW" altLang="zh-TW" sz="4000" dirty="0">
                <a:ea typeface="標楷體"/>
                <a:cs typeface="Times New Roman"/>
              </a:rPr>
              <a:t>甲方於收到細部設計成果後，原則上於</a:t>
            </a:r>
            <a:r>
              <a:rPr lang="en-US" altLang="zh-TW" sz="4000" dirty="0">
                <a:ea typeface="標楷體"/>
                <a:cs typeface="Times New Roman"/>
              </a:rPr>
              <a:t>7</a:t>
            </a:r>
            <a:r>
              <a:rPr lang="zh-TW" altLang="zh-TW" sz="4000" dirty="0">
                <a:ea typeface="標楷體"/>
                <a:cs typeface="Times New Roman"/>
              </a:rPr>
              <a:t>日內完成審核</a:t>
            </a:r>
            <a:r>
              <a:rPr lang="en-US" altLang="zh-TW" sz="4000" dirty="0">
                <a:ea typeface="標楷體"/>
                <a:cs typeface="Times New Roman"/>
              </a:rPr>
              <a:t>(</a:t>
            </a:r>
            <a:r>
              <a:rPr lang="zh-TW" altLang="zh-TW" sz="4000" dirty="0">
                <a:ea typeface="標楷體"/>
                <a:cs typeface="Times New Roman"/>
              </a:rPr>
              <a:t>單位主管決行</a:t>
            </a:r>
            <a:r>
              <a:rPr lang="en-US" altLang="zh-TW" sz="4000" dirty="0" smtClean="0">
                <a:ea typeface="標楷體"/>
                <a:cs typeface="Times New Roman"/>
              </a:rPr>
              <a:t>)</a:t>
            </a:r>
            <a:r>
              <a:rPr lang="zh-TW" altLang="en-US" sz="4000" dirty="0" smtClean="0">
                <a:ea typeface="標楷體"/>
                <a:cs typeface="Times New Roman"/>
              </a:rPr>
              <a:t>。</a:t>
            </a:r>
            <a:endParaRPr lang="en-US" altLang="zh-TW" sz="4000" dirty="0" smtClean="0">
              <a:ea typeface="標楷體"/>
              <a:cs typeface="Times New Roman"/>
            </a:endParaRPr>
          </a:p>
          <a:p>
            <a:pPr marL="742950" indent="-742950">
              <a:buFont typeface="+mj-lt"/>
              <a:buAutoNum type="arabicPeriod" startAt="6"/>
            </a:pPr>
            <a:r>
              <a:rPr lang="zh-TW" altLang="zh-TW" sz="4000" dirty="0">
                <a:solidFill>
                  <a:srgbClr val="000000"/>
                </a:solidFill>
                <a:ea typeface="標楷體"/>
                <a:cs typeface="Times New Roman"/>
              </a:rPr>
              <a:t>設計成果審核完成後</a:t>
            </a:r>
            <a:r>
              <a:rPr lang="en-US" altLang="zh-TW" sz="4000" dirty="0">
                <a:solidFill>
                  <a:srgbClr val="000000"/>
                </a:solidFill>
                <a:ea typeface="標楷體"/>
                <a:cs typeface="Times New Roman"/>
              </a:rPr>
              <a:t>(</a:t>
            </a:r>
            <a:r>
              <a:rPr lang="zh-TW" altLang="zh-TW" sz="4000" dirty="0">
                <a:solidFill>
                  <a:srgbClr val="000000"/>
                </a:solidFill>
                <a:ea typeface="標楷體"/>
                <a:cs typeface="Times New Roman"/>
              </a:rPr>
              <a:t>詳如核定簽呈</a:t>
            </a:r>
            <a:r>
              <a:rPr lang="zh-TW" altLang="zh-TW" sz="4000" dirty="0" smtClean="0">
                <a:solidFill>
                  <a:srgbClr val="000000"/>
                </a:solidFill>
                <a:ea typeface="標楷體"/>
                <a:cs typeface="Times New Roman"/>
              </a:rPr>
              <a:t>範本</a:t>
            </a:r>
            <a:r>
              <a:rPr lang="zh-TW" altLang="en-US" sz="4000" dirty="0" smtClean="0">
                <a:solidFill>
                  <a:srgbClr val="000000"/>
                </a:solidFill>
                <a:ea typeface="標楷體"/>
                <a:cs typeface="Times New Roman"/>
              </a:rPr>
              <a:t>，</a:t>
            </a:r>
            <a:r>
              <a:rPr lang="zh-TW" altLang="zh-TW" sz="4000" dirty="0" smtClean="0">
                <a:solidFill>
                  <a:srgbClr val="000000"/>
                </a:solidFill>
                <a:ea typeface="標楷體"/>
                <a:cs typeface="Times New Roman"/>
                <a:hlinkClick r:id="rId2" action="ppaction://hlinkfile"/>
              </a:rPr>
              <a:t>附件</a:t>
            </a:r>
            <a:r>
              <a:rPr lang="zh-TW" altLang="zh-TW" sz="4000" dirty="0">
                <a:solidFill>
                  <a:srgbClr val="000000"/>
                </a:solidFill>
                <a:ea typeface="標楷體"/>
                <a:cs typeface="Times New Roman"/>
                <a:hlinkClick r:id="rId2" action="ppaction://hlinkfile"/>
              </a:rPr>
              <a:t>三</a:t>
            </a:r>
            <a:r>
              <a:rPr lang="en-US" altLang="zh-TW" sz="4000" dirty="0" smtClean="0">
                <a:solidFill>
                  <a:srgbClr val="000000"/>
                </a:solidFill>
                <a:ea typeface="標楷體"/>
                <a:cs typeface="Times New Roman"/>
              </a:rPr>
              <a:t>)</a:t>
            </a:r>
            <a:r>
              <a:rPr lang="zh-TW" altLang="zh-TW" sz="4000" dirty="0" smtClean="0">
                <a:solidFill>
                  <a:srgbClr val="000000"/>
                </a:solidFill>
                <a:ea typeface="標楷體"/>
                <a:cs typeface="Times New Roman"/>
              </a:rPr>
              <a:t>，</a:t>
            </a:r>
            <a:r>
              <a:rPr lang="zh-TW" altLang="en-US" sz="4000" dirty="0" smtClean="0">
                <a:solidFill>
                  <a:srgbClr val="000000"/>
                </a:solidFill>
                <a:ea typeface="標楷體"/>
                <a:cs typeface="Times New Roman"/>
              </a:rPr>
              <a:t>至</a:t>
            </a:r>
            <a:r>
              <a:rPr lang="zh-TW" altLang="zh-TW" sz="4000" dirty="0" smtClean="0">
                <a:solidFill>
                  <a:srgbClr val="000000"/>
                </a:solidFill>
                <a:ea typeface="標楷體"/>
                <a:cs typeface="Times New Roman"/>
              </a:rPr>
              <a:t>採購</a:t>
            </a:r>
            <a:r>
              <a:rPr lang="zh-TW" altLang="zh-TW" sz="4000" dirty="0">
                <a:solidFill>
                  <a:srgbClr val="000000"/>
                </a:solidFill>
                <a:ea typeface="標楷體"/>
                <a:cs typeface="Times New Roman"/>
              </a:rPr>
              <a:t>管理系統申請工程購案併同設計成果及工程案招標文件呈</a:t>
            </a:r>
            <a:r>
              <a:rPr lang="zh-TW" altLang="zh-TW" sz="4000" dirty="0" smtClean="0">
                <a:solidFill>
                  <a:srgbClr val="000000"/>
                </a:solidFill>
                <a:ea typeface="標楷體"/>
                <a:cs typeface="Times New Roman"/>
              </a:rPr>
              <a:t>核</a:t>
            </a:r>
            <a:r>
              <a:rPr lang="zh-TW" altLang="en-US" sz="4000" dirty="0" smtClean="0">
                <a:solidFill>
                  <a:srgbClr val="000000"/>
                </a:solidFill>
                <a:ea typeface="標楷體"/>
                <a:cs typeface="Times New Roman"/>
              </a:rPr>
              <a:t>。</a:t>
            </a:r>
            <a:endParaRPr lang="en-US" altLang="zh-TW" dirty="0" smtClean="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0518481E-9B28-4467-BEE7-08C657DDBFE2}"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19</a:t>
            </a:fld>
            <a:endParaRPr lang="zh-TW" altLang="en-US"/>
          </a:p>
        </p:txBody>
      </p:sp>
    </p:spTree>
    <p:extLst>
      <p:ext uri="{BB962C8B-B14F-4D97-AF65-F5344CB8AC3E}">
        <p14:creationId xmlns:p14="http://schemas.microsoft.com/office/powerpoint/2010/main" val="4070541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94172" y="756295"/>
            <a:ext cx="9624060" cy="1260211"/>
          </a:xfrm>
        </p:spPr>
        <p:txBody>
          <a:bodyPr/>
          <a:lstStyle/>
          <a:p>
            <a:r>
              <a:rPr lang="zh-TW" altLang="en-US" dirty="0" smtClean="0">
                <a:solidFill>
                  <a:srgbClr val="000099"/>
                </a:solidFill>
                <a:latin typeface="標楷體" panose="03000509000000000000" pitchFamily="65" charset="-120"/>
                <a:ea typeface="標楷體" panose="03000509000000000000" pitchFamily="65" charset="-120"/>
                <a:cs typeface="Times New Roman" panose="02020603050405020304" pitchFamily="18" charset="0"/>
              </a:rPr>
              <a:t>內容大綱</a:t>
            </a:r>
            <a:endParaRPr lang="zh-TW" altLang="en-US" dirty="0">
              <a:solidFill>
                <a:srgbClr val="000099"/>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242244" y="1908423"/>
            <a:ext cx="7560840" cy="4320480"/>
          </a:xfrm>
        </p:spPr>
        <p:txBody>
          <a:bodyPr>
            <a:normAutofit fontScale="85000" lnSpcReduction="20000"/>
          </a:bodyPr>
          <a:lstStyle/>
          <a:p>
            <a:pPr marL="742950" indent="-742950">
              <a:lnSpc>
                <a:spcPct val="170000"/>
              </a:lnSpc>
              <a:buFont typeface="+mj-ea"/>
              <a:buAutoNum type="ea1ChtPeriod"/>
            </a:pPr>
            <a:r>
              <a:rPr lang="zh-TW" altLang="en-US" sz="4800" dirty="0">
                <a:latin typeface="標楷體" panose="03000509000000000000" pitchFamily="65" charset="-120"/>
                <a:ea typeface="標楷體" panose="03000509000000000000" pitchFamily="65" charset="-120"/>
              </a:rPr>
              <a:t>契約重點</a:t>
            </a:r>
            <a:r>
              <a:rPr lang="zh-TW" altLang="en-US" sz="4800" dirty="0" smtClean="0">
                <a:latin typeface="標楷體" panose="03000509000000000000" pitchFamily="65" charset="-120"/>
                <a:ea typeface="標楷體" panose="03000509000000000000" pitchFamily="65" charset="-120"/>
              </a:rPr>
              <a:t>說明</a:t>
            </a:r>
            <a:endParaRPr lang="en-US" altLang="zh-TW" sz="4800" dirty="0" smtClean="0">
              <a:latin typeface="標楷體" panose="03000509000000000000" pitchFamily="65" charset="-120"/>
              <a:ea typeface="標楷體" panose="03000509000000000000" pitchFamily="65" charset="-120"/>
            </a:endParaRPr>
          </a:p>
          <a:p>
            <a:pPr marL="742950" indent="-742950">
              <a:lnSpc>
                <a:spcPct val="170000"/>
              </a:lnSpc>
              <a:buFont typeface="+mj-ea"/>
              <a:buAutoNum type="ea1ChtPeriod"/>
            </a:pPr>
            <a:r>
              <a:rPr lang="zh-TW" altLang="en-US" sz="4800" dirty="0">
                <a:latin typeface="標楷體" panose="03000509000000000000" pitchFamily="65" charset="-120"/>
                <a:ea typeface="標楷體" panose="03000509000000000000" pitchFamily="65" charset="-120"/>
              </a:rPr>
              <a:t>契約執行</a:t>
            </a:r>
            <a:r>
              <a:rPr lang="zh-TW" altLang="en-US" sz="4800" dirty="0" smtClean="0">
                <a:latin typeface="標楷體" panose="03000509000000000000" pitchFamily="65" charset="-120"/>
                <a:ea typeface="標楷體" panose="03000509000000000000" pitchFamily="65" charset="-120"/>
              </a:rPr>
              <a:t>程序</a:t>
            </a:r>
            <a:endParaRPr lang="en-US" altLang="zh-TW" sz="4800" dirty="0" smtClean="0">
              <a:latin typeface="標楷體" panose="03000509000000000000" pitchFamily="65" charset="-120"/>
              <a:ea typeface="標楷體" panose="03000509000000000000" pitchFamily="65" charset="-120"/>
            </a:endParaRPr>
          </a:p>
          <a:p>
            <a:pPr marL="742950" indent="-742950">
              <a:lnSpc>
                <a:spcPct val="170000"/>
              </a:lnSpc>
              <a:buFont typeface="+mj-ea"/>
              <a:buAutoNum type="ea1ChtPeriod"/>
            </a:pPr>
            <a:r>
              <a:rPr lang="zh-TW" altLang="en-US" sz="4800" dirty="0" smtClean="0">
                <a:latin typeface="標楷體" panose="03000509000000000000" pitchFamily="65" charset="-120"/>
                <a:ea typeface="標楷體" panose="03000509000000000000" pitchFamily="65" charset="-120"/>
              </a:rPr>
              <a:t>購案流程</a:t>
            </a:r>
            <a:endParaRPr lang="en-US" altLang="zh-TW" sz="4800" dirty="0" smtClean="0">
              <a:latin typeface="標楷體" panose="03000509000000000000" pitchFamily="65" charset="-120"/>
              <a:ea typeface="標楷體" panose="03000509000000000000" pitchFamily="65" charset="-120"/>
            </a:endParaRPr>
          </a:p>
          <a:p>
            <a:pPr marL="742950" indent="-742950">
              <a:lnSpc>
                <a:spcPct val="170000"/>
              </a:lnSpc>
              <a:buFont typeface="+mj-ea"/>
              <a:buAutoNum type="ea1ChtPeriod"/>
            </a:pPr>
            <a:r>
              <a:rPr lang="zh-TW" altLang="en-US" sz="4800" dirty="0" smtClean="0">
                <a:latin typeface="標楷體" panose="03000509000000000000" pitchFamily="65" charset="-120"/>
                <a:ea typeface="標楷體" panose="03000509000000000000" pitchFamily="65" charset="-120"/>
              </a:rPr>
              <a:t>流程圖</a:t>
            </a:r>
            <a:endParaRPr lang="en-US" altLang="zh-TW" sz="4800" dirty="0" smtClean="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8FC662B5-7983-463C-A304-9ABF3418A82D}"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2</a:t>
            </a:fld>
            <a:endParaRPr lang="zh-TW" altLang="en-US"/>
          </a:p>
        </p:txBody>
      </p:sp>
    </p:spTree>
    <p:extLst>
      <p:ext uri="{BB962C8B-B14F-4D97-AF65-F5344CB8AC3E}">
        <p14:creationId xmlns:p14="http://schemas.microsoft.com/office/powerpoint/2010/main" val="28763761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000099"/>
                </a:solidFill>
                <a:latin typeface="標楷體" panose="03000509000000000000" pitchFamily="65" charset="-120"/>
                <a:ea typeface="標楷體" panose="03000509000000000000" pitchFamily="65" charset="-120"/>
              </a:rPr>
              <a:t>三</a:t>
            </a:r>
            <a:r>
              <a:rPr lang="zh-TW" altLang="en-US" dirty="0" smtClean="0">
                <a:solidFill>
                  <a:srgbClr val="000099"/>
                </a:solidFill>
                <a:latin typeface="標楷體" panose="03000509000000000000" pitchFamily="65" charset="-120"/>
                <a:ea typeface="標楷體" panose="03000509000000000000" pitchFamily="65" charset="-120"/>
              </a:rPr>
              <a:t>、購案流程</a:t>
            </a:r>
            <a:endParaRPr lang="zh-TW" altLang="en-US" sz="3200" dirty="0">
              <a:solidFill>
                <a:srgbClr val="000099"/>
              </a:solidFill>
            </a:endParaRPr>
          </a:p>
        </p:txBody>
      </p:sp>
      <p:sp>
        <p:nvSpPr>
          <p:cNvPr id="3" name="內容版面配置區 2"/>
          <p:cNvSpPr>
            <a:spLocks noGrp="1"/>
          </p:cNvSpPr>
          <p:nvPr>
            <p:ph idx="1"/>
          </p:nvPr>
        </p:nvSpPr>
        <p:spPr/>
        <p:txBody>
          <a:bodyPr>
            <a:normAutofit/>
          </a:bodyPr>
          <a:lstStyle/>
          <a:p>
            <a:pPr marL="742950" indent="-742950">
              <a:buFont typeface="+mj-lt"/>
              <a:buAutoNum type="arabicPeriod" startAt="9"/>
            </a:pPr>
            <a:r>
              <a:rPr lang="zh-TW" altLang="zh-TW" sz="4000" dirty="0">
                <a:solidFill>
                  <a:srgbClr val="000000"/>
                </a:solidFill>
                <a:ea typeface="標楷體"/>
                <a:cs typeface="Times New Roman"/>
              </a:rPr>
              <a:t>核定後，進行工程招標</a:t>
            </a:r>
            <a:r>
              <a:rPr lang="en-US" altLang="zh-TW" sz="4000" dirty="0">
                <a:solidFill>
                  <a:srgbClr val="000000"/>
                </a:solidFill>
                <a:ea typeface="標楷體"/>
                <a:cs typeface="Times New Roman"/>
              </a:rPr>
              <a:t>(</a:t>
            </a:r>
            <a:r>
              <a:rPr lang="zh-TW" altLang="zh-TW" sz="4000" dirty="0">
                <a:solidFill>
                  <a:srgbClr val="000000"/>
                </a:solidFill>
                <a:ea typeface="標楷體"/>
                <a:cs typeface="Times New Roman"/>
              </a:rPr>
              <a:t>管理科辦理</a:t>
            </a:r>
            <a:r>
              <a:rPr lang="en-US" altLang="zh-TW" sz="4000" dirty="0">
                <a:solidFill>
                  <a:srgbClr val="000000"/>
                </a:solidFill>
                <a:ea typeface="標楷體"/>
                <a:cs typeface="Times New Roman"/>
              </a:rPr>
              <a:t>)</a:t>
            </a:r>
            <a:r>
              <a:rPr lang="zh-TW" altLang="en-US" sz="4000" dirty="0" smtClean="0">
                <a:ea typeface="標楷體"/>
                <a:cs typeface="Times New Roman"/>
              </a:rPr>
              <a:t>。</a:t>
            </a:r>
            <a:endParaRPr lang="en-US" altLang="zh-TW" sz="4000" dirty="0" smtClean="0">
              <a:ea typeface="標楷體"/>
              <a:cs typeface="Times New Roman"/>
            </a:endParaRPr>
          </a:p>
          <a:p>
            <a:pPr marL="742950" indent="-742950">
              <a:buFont typeface="+mj-lt"/>
              <a:buAutoNum type="arabicPeriod" startAt="9"/>
            </a:pPr>
            <a:r>
              <a:rPr lang="zh-TW" altLang="zh-TW" sz="4000" dirty="0">
                <a:solidFill>
                  <a:srgbClr val="000000"/>
                </a:solidFill>
                <a:ea typeface="標楷體"/>
                <a:cs typeface="Times New Roman"/>
              </a:rPr>
              <a:t>決標訂約後依合約規定申報開工</a:t>
            </a:r>
            <a:r>
              <a:rPr lang="en-US" altLang="zh-TW" sz="4000" dirty="0">
                <a:solidFill>
                  <a:srgbClr val="000000"/>
                </a:solidFill>
                <a:ea typeface="標楷體"/>
                <a:cs typeface="Times New Roman"/>
              </a:rPr>
              <a:t>(</a:t>
            </a:r>
            <a:r>
              <a:rPr lang="zh-TW" altLang="zh-TW" sz="4000" dirty="0">
                <a:solidFill>
                  <a:srgbClr val="000000"/>
                </a:solidFill>
                <a:ea typeface="標楷體"/>
                <a:cs typeface="Times New Roman"/>
              </a:rPr>
              <a:t>含保險承保及空污費申報相關事宜</a:t>
            </a:r>
            <a:r>
              <a:rPr lang="en-US" altLang="zh-TW" sz="4000" dirty="0">
                <a:solidFill>
                  <a:srgbClr val="000000"/>
                </a:solidFill>
                <a:ea typeface="標楷體"/>
                <a:cs typeface="Times New Roman"/>
              </a:rPr>
              <a:t>)</a:t>
            </a:r>
            <a:r>
              <a:rPr lang="zh-TW" altLang="en-US" sz="4000" dirty="0" smtClean="0">
                <a:ea typeface="標楷體"/>
                <a:cs typeface="Times New Roman"/>
              </a:rPr>
              <a:t>。</a:t>
            </a:r>
            <a:endParaRPr lang="en-US" altLang="zh-TW" sz="4000" dirty="0" smtClean="0">
              <a:ea typeface="標楷體"/>
              <a:cs typeface="Times New Roman"/>
            </a:endParaRPr>
          </a:p>
          <a:p>
            <a:pPr marL="742950" indent="-742950">
              <a:buFont typeface="+mj-lt"/>
              <a:buAutoNum type="arabicPeriod" startAt="9"/>
            </a:pPr>
            <a:r>
              <a:rPr lang="zh-TW" altLang="zh-TW" sz="4000" dirty="0">
                <a:solidFill>
                  <a:srgbClr val="000000"/>
                </a:solidFill>
                <a:ea typeface="標楷體"/>
                <a:cs typeface="Times New Roman"/>
              </a:rPr>
              <a:t>依工程契約規定辦理履約</a:t>
            </a:r>
            <a:r>
              <a:rPr lang="zh-TW" altLang="en-US" sz="4000" dirty="0" smtClean="0">
                <a:solidFill>
                  <a:srgbClr val="000000"/>
                </a:solidFill>
                <a:ea typeface="標楷體"/>
                <a:cs typeface="Times New Roman"/>
              </a:rPr>
              <a:t>。</a:t>
            </a:r>
            <a:endParaRPr lang="en-US" altLang="zh-TW" sz="4000" dirty="0" smtClean="0">
              <a:solidFill>
                <a:srgbClr val="000000"/>
              </a:solidFill>
              <a:ea typeface="標楷體"/>
              <a:cs typeface="Times New Roman"/>
            </a:endParaRPr>
          </a:p>
          <a:p>
            <a:pPr marL="742950" indent="-742950">
              <a:buFont typeface="+mj-lt"/>
              <a:buAutoNum type="arabicPeriod" startAt="9"/>
            </a:pPr>
            <a:r>
              <a:rPr lang="zh-TW" altLang="zh-TW" sz="4000" dirty="0">
                <a:solidFill>
                  <a:srgbClr val="000000"/>
                </a:solidFill>
                <a:ea typeface="標楷體"/>
                <a:cs typeface="Times New Roman"/>
              </a:rPr>
              <a:t>工程申報竣工</a:t>
            </a:r>
            <a:r>
              <a:rPr lang="en-US" altLang="zh-TW" sz="4000" dirty="0">
                <a:solidFill>
                  <a:srgbClr val="000000"/>
                </a:solidFill>
                <a:ea typeface="標楷體"/>
                <a:cs typeface="Times New Roman"/>
              </a:rPr>
              <a:t>(</a:t>
            </a:r>
            <a:r>
              <a:rPr lang="zh-TW" altLang="zh-TW" sz="4000" dirty="0">
                <a:solidFill>
                  <a:srgbClr val="000000"/>
                </a:solidFill>
                <a:ea typeface="標楷體"/>
                <a:cs typeface="Times New Roman"/>
              </a:rPr>
              <a:t>含工程承包商製作竣工書圖、結算明細表送技服廠商審核並送甲方</a:t>
            </a:r>
            <a:r>
              <a:rPr lang="en-US" altLang="zh-TW" sz="4000" dirty="0">
                <a:solidFill>
                  <a:srgbClr val="000000"/>
                </a:solidFill>
                <a:ea typeface="標楷體"/>
                <a:cs typeface="Times New Roman"/>
              </a:rPr>
              <a:t>)</a:t>
            </a:r>
            <a:endParaRPr lang="en-US" altLang="zh-TW" dirty="0" smtClean="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0518481E-9B28-4467-BEE7-08C657DDBFE2}"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20</a:t>
            </a:fld>
            <a:endParaRPr lang="zh-TW" altLang="en-US"/>
          </a:p>
        </p:txBody>
      </p:sp>
    </p:spTree>
    <p:extLst>
      <p:ext uri="{BB962C8B-B14F-4D97-AF65-F5344CB8AC3E}">
        <p14:creationId xmlns:p14="http://schemas.microsoft.com/office/powerpoint/2010/main" val="17034936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000099"/>
                </a:solidFill>
                <a:latin typeface="標楷體" panose="03000509000000000000" pitchFamily="65" charset="-120"/>
                <a:ea typeface="標楷體" panose="03000509000000000000" pitchFamily="65" charset="-120"/>
              </a:rPr>
              <a:t>三</a:t>
            </a:r>
            <a:r>
              <a:rPr lang="zh-TW" altLang="en-US" dirty="0" smtClean="0">
                <a:solidFill>
                  <a:srgbClr val="000099"/>
                </a:solidFill>
                <a:latin typeface="標楷體" panose="03000509000000000000" pitchFamily="65" charset="-120"/>
                <a:ea typeface="標楷體" panose="03000509000000000000" pitchFamily="65" charset="-120"/>
              </a:rPr>
              <a:t>、購案流程</a:t>
            </a:r>
            <a:endParaRPr lang="zh-TW" altLang="en-US" sz="3200" dirty="0">
              <a:solidFill>
                <a:srgbClr val="000099"/>
              </a:solidFill>
            </a:endParaRPr>
          </a:p>
        </p:txBody>
      </p:sp>
      <p:sp>
        <p:nvSpPr>
          <p:cNvPr id="3" name="內容版面配置區 2"/>
          <p:cNvSpPr>
            <a:spLocks noGrp="1"/>
          </p:cNvSpPr>
          <p:nvPr>
            <p:ph idx="1"/>
          </p:nvPr>
        </p:nvSpPr>
        <p:spPr/>
        <p:txBody>
          <a:bodyPr>
            <a:normAutofit/>
          </a:bodyPr>
          <a:lstStyle/>
          <a:p>
            <a:pPr marL="742950" indent="-742950">
              <a:buFont typeface="+mj-lt"/>
              <a:buAutoNum type="arabicPeriod" startAt="13"/>
            </a:pPr>
            <a:r>
              <a:rPr lang="zh-TW" altLang="zh-TW" sz="4000" dirty="0">
                <a:solidFill>
                  <a:srgbClr val="000000"/>
                </a:solidFill>
                <a:ea typeface="標楷體"/>
                <a:cs typeface="Times New Roman"/>
              </a:rPr>
              <a:t>工程申請竣工履</a:t>
            </a:r>
            <a:r>
              <a:rPr lang="zh-TW" altLang="zh-TW" sz="4000" dirty="0" smtClean="0">
                <a:solidFill>
                  <a:srgbClr val="000000"/>
                </a:solidFill>
                <a:ea typeface="標楷體"/>
                <a:cs typeface="Times New Roman"/>
              </a:rPr>
              <a:t>勘</a:t>
            </a:r>
            <a:r>
              <a:rPr lang="zh-TW" altLang="en-US" sz="4000" dirty="0" smtClean="0">
                <a:solidFill>
                  <a:srgbClr val="000000"/>
                </a:solidFill>
                <a:ea typeface="標楷體"/>
                <a:cs typeface="Times New Roman"/>
              </a:rPr>
              <a:t>。</a:t>
            </a:r>
            <a:endParaRPr lang="en-US" altLang="zh-TW" sz="4000" dirty="0" smtClean="0">
              <a:solidFill>
                <a:srgbClr val="000000"/>
              </a:solidFill>
              <a:ea typeface="標楷體"/>
              <a:cs typeface="Times New Roman"/>
            </a:endParaRPr>
          </a:p>
          <a:p>
            <a:pPr marL="742950" indent="-742950">
              <a:buFont typeface="+mj-lt"/>
              <a:buAutoNum type="arabicPeriod" startAt="13"/>
            </a:pPr>
            <a:r>
              <a:rPr lang="zh-TW" altLang="zh-TW" sz="4000" dirty="0">
                <a:solidFill>
                  <a:srgbClr val="000000"/>
                </a:solidFill>
                <a:ea typeface="標楷體"/>
                <a:cs typeface="Times New Roman"/>
              </a:rPr>
              <a:t>工程驗收</a:t>
            </a:r>
            <a:r>
              <a:rPr lang="zh-TW" altLang="en-US" sz="4000" dirty="0" smtClean="0">
                <a:ea typeface="標楷體"/>
                <a:cs typeface="Times New Roman"/>
              </a:rPr>
              <a:t>。</a:t>
            </a:r>
            <a:endParaRPr lang="en-US" altLang="zh-TW" sz="4000" dirty="0" smtClean="0">
              <a:ea typeface="標楷體"/>
              <a:cs typeface="Times New Roman"/>
            </a:endParaRPr>
          </a:p>
          <a:p>
            <a:pPr marL="742950" indent="-742950">
              <a:buFont typeface="+mj-lt"/>
              <a:buAutoNum type="arabicPeriod" startAt="13"/>
            </a:pPr>
            <a:r>
              <a:rPr lang="zh-TW" altLang="zh-TW" sz="4000" dirty="0">
                <a:solidFill>
                  <a:srgbClr val="000000"/>
                </a:solidFill>
                <a:ea typeface="標楷體"/>
                <a:cs typeface="Times New Roman"/>
              </a:rPr>
              <a:t>驗收合格後工程結案</a:t>
            </a:r>
            <a:r>
              <a:rPr lang="en-US" altLang="zh-TW" sz="4000" dirty="0">
                <a:solidFill>
                  <a:srgbClr val="000000"/>
                </a:solidFill>
                <a:ea typeface="標楷體"/>
                <a:cs typeface="Times New Roman"/>
              </a:rPr>
              <a:t>(</a:t>
            </a:r>
            <a:r>
              <a:rPr lang="zh-TW" altLang="zh-TW" sz="4000" dirty="0">
                <a:solidFill>
                  <a:srgbClr val="000000"/>
                </a:solidFill>
                <a:ea typeface="標楷體"/>
                <a:cs typeface="Times New Roman"/>
              </a:rPr>
              <a:t>含製作工程結算驗收證明書</a:t>
            </a:r>
            <a:r>
              <a:rPr lang="en-US" altLang="zh-TW" sz="4000" dirty="0">
                <a:solidFill>
                  <a:srgbClr val="000000"/>
                </a:solidFill>
                <a:ea typeface="標楷體"/>
                <a:cs typeface="Times New Roman"/>
              </a:rPr>
              <a:t>)</a:t>
            </a:r>
            <a:r>
              <a:rPr lang="zh-TW" altLang="en-US" sz="4000" dirty="0" smtClean="0">
                <a:solidFill>
                  <a:srgbClr val="000000"/>
                </a:solidFill>
                <a:ea typeface="標楷體"/>
                <a:cs typeface="Times New Roman"/>
              </a:rPr>
              <a:t>。</a:t>
            </a:r>
            <a:endParaRPr lang="en-US" altLang="zh-TW" sz="4000" dirty="0" smtClean="0">
              <a:solidFill>
                <a:srgbClr val="000000"/>
              </a:solidFill>
              <a:ea typeface="標楷體"/>
              <a:cs typeface="Times New Roman"/>
            </a:endParaRPr>
          </a:p>
          <a:p>
            <a:pPr marL="742950" indent="-742950">
              <a:buFont typeface="+mj-lt"/>
              <a:buAutoNum type="arabicPeriod" startAt="13"/>
            </a:pPr>
            <a:r>
              <a:rPr lang="zh-TW" altLang="zh-TW" sz="4000" dirty="0">
                <a:solidFill>
                  <a:srgbClr val="000000"/>
                </a:solidFill>
                <a:ea typeface="標楷體"/>
                <a:cs typeface="Times New Roman"/>
              </a:rPr>
              <a:t>空污費向市政府申請結案及履約保證金退還作業及空污費結案資料甲方實報核銷給乙</a:t>
            </a:r>
            <a:r>
              <a:rPr lang="zh-TW" altLang="zh-TW" sz="4000" dirty="0" smtClean="0">
                <a:solidFill>
                  <a:srgbClr val="000000"/>
                </a:solidFill>
                <a:ea typeface="標楷體"/>
                <a:cs typeface="Times New Roman"/>
              </a:rPr>
              <a:t>方</a:t>
            </a:r>
            <a:r>
              <a:rPr lang="zh-TW" altLang="en-US" sz="4000" dirty="0" smtClean="0">
                <a:solidFill>
                  <a:srgbClr val="000000"/>
                </a:solidFill>
                <a:ea typeface="標楷體"/>
                <a:cs typeface="Times New Roman"/>
              </a:rPr>
              <a:t>。</a:t>
            </a:r>
            <a:endParaRPr lang="en-US" altLang="zh-TW" dirty="0" smtClean="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0518481E-9B28-4467-BEE7-08C657DDBFE2}"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21</a:t>
            </a:fld>
            <a:endParaRPr lang="zh-TW" altLang="en-US"/>
          </a:p>
        </p:txBody>
      </p:sp>
    </p:spTree>
    <p:extLst>
      <p:ext uri="{BB962C8B-B14F-4D97-AF65-F5344CB8AC3E}">
        <p14:creationId xmlns:p14="http://schemas.microsoft.com/office/powerpoint/2010/main" val="2869516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solidFill>
                  <a:srgbClr val="000099"/>
                </a:solidFill>
                <a:latin typeface="標楷體" panose="03000509000000000000" pitchFamily="65" charset="-120"/>
                <a:ea typeface="標楷體" panose="03000509000000000000" pitchFamily="65" charset="-120"/>
              </a:rPr>
              <a:t>三</a:t>
            </a:r>
            <a:r>
              <a:rPr lang="zh-TW" altLang="en-US" dirty="0" smtClean="0">
                <a:solidFill>
                  <a:srgbClr val="000099"/>
                </a:solidFill>
                <a:latin typeface="標楷體" panose="03000509000000000000" pitchFamily="65" charset="-120"/>
                <a:ea typeface="標楷體" panose="03000509000000000000" pitchFamily="65" charset="-120"/>
              </a:rPr>
              <a:t>、購案流程</a:t>
            </a:r>
            <a:endParaRPr lang="zh-TW" altLang="en-US" sz="3200" dirty="0">
              <a:solidFill>
                <a:srgbClr val="000099"/>
              </a:solidFill>
            </a:endParaRPr>
          </a:p>
        </p:txBody>
      </p:sp>
      <p:sp>
        <p:nvSpPr>
          <p:cNvPr id="3" name="內容版面配置區 2"/>
          <p:cNvSpPr>
            <a:spLocks noGrp="1"/>
          </p:cNvSpPr>
          <p:nvPr>
            <p:ph idx="1"/>
          </p:nvPr>
        </p:nvSpPr>
        <p:spPr>
          <a:xfrm>
            <a:off x="522164" y="1908423"/>
            <a:ext cx="9624060" cy="3384488"/>
          </a:xfrm>
        </p:spPr>
        <p:txBody>
          <a:bodyPr>
            <a:normAutofit/>
          </a:bodyPr>
          <a:lstStyle/>
          <a:p>
            <a:pPr marL="742950" indent="-742950">
              <a:buFont typeface="+mj-lt"/>
              <a:buAutoNum type="arabicPeriod" startAt="17"/>
            </a:pPr>
            <a:r>
              <a:rPr lang="zh-TW" altLang="en-US" sz="4000" dirty="0" smtClean="0">
                <a:solidFill>
                  <a:srgbClr val="000000"/>
                </a:solidFill>
                <a:ea typeface="標楷體"/>
                <a:cs typeface="Times New Roman"/>
              </a:rPr>
              <a:t>退還承包商履約保證金。</a:t>
            </a:r>
            <a:endParaRPr lang="en-US" altLang="zh-TW" sz="4000" dirty="0" smtClean="0">
              <a:solidFill>
                <a:srgbClr val="000000"/>
              </a:solidFill>
              <a:ea typeface="標楷體"/>
              <a:cs typeface="Times New Roman"/>
            </a:endParaRPr>
          </a:p>
          <a:p>
            <a:pPr marL="742950" indent="-742950">
              <a:buFont typeface="+mj-lt"/>
              <a:buAutoNum type="arabicPeriod" startAt="17"/>
            </a:pPr>
            <a:r>
              <a:rPr lang="zh-TW" altLang="zh-TW" sz="4000" dirty="0" smtClean="0">
                <a:solidFill>
                  <a:srgbClr val="000000"/>
                </a:solidFill>
                <a:ea typeface="標楷體"/>
                <a:cs typeface="Times New Roman"/>
              </a:rPr>
              <a:t>技術</a:t>
            </a:r>
            <a:r>
              <a:rPr lang="zh-TW" altLang="zh-TW" sz="4000" dirty="0">
                <a:solidFill>
                  <a:srgbClr val="000000"/>
                </a:solidFill>
                <a:ea typeface="標楷體"/>
                <a:cs typeface="Times New Roman"/>
              </a:rPr>
              <a:t>服務驗收</a:t>
            </a:r>
            <a:r>
              <a:rPr lang="zh-TW" altLang="en-US" sz="4000" dirty="0" smtClean="0">
                <a:solidFill>
                  <a:srgbClr val="000000"/>
                </a:solidFill>
                <a:ea typeface="標楷體"/>
                <a:cs typeface="Times New Roman"/>
              </a:rPr>
              <a:t>。</a:t>
            </a:r>
            <a:endParaRPr lang="en-US" altLang="zh-TW" sz="4000" dirty="0" smtClean="0">
              <a:solidFill>
                <a:srgbClr val="000000"/>
              </a:solidFill>
              <a:ea typeface="標楷體"/>
              <a:cs typeface="Times New Roman"/>
            </a:endParaRPr>
          </a:p>
          <a:p>
            <a:pPr marL="742950" indent="-742950">
              <a:buFont typeface="+mj-lt"/>
              <a:buAutoNum type="arabicPeriod" startAt="17"/>
            </a:pPr>
            <a:r>
              <a:rPr lang="zh-TW" altLang="zh-TW" sz="4000" dirty="0">
                <a:solidFill>
                  <a:srgbClr val="000000"/>
                </a:solidFill>
                <a:ea typeface="標楷體"/>
                <a:cs typeface="Times New Roman"/>
              </a:rPr>
              <a:t>技術服務結案</a:t>
            </a:r>
            <a:r>
              <a:rPr lang="zh-TW" altLang="en-US" sz="4000" dirty="0" smtClean="0">
                <a:ea typeface="標楷體"/>
                <a:cs typeface="Times New Roman"/>
              </a:rPr>
              <a:t>。</a:t>
            </a:r>
            <a:endParaRPr lang="en-US" altLang="zh-TW" sz="4000" dirty="0" smtClean="0">
              <a:ea typeface="標楷體"/>
              <a:cs typeface="Times New Roman"/>
            </a:endParaRPr>
          </a:p>
        </p:txBody>
      </p:sp>
      <p:sp>
        <p:nvSpPr>
          <p:cNvPr id="4" name="日期版面配置區 3"/>
          <p:cNvSpPr>
            <a:spLocks noGrp="1"/>
          </p:cNvSpPr>
          <p:nvPr>
            <p:ph type="dt" sz="half" idx="10"/>
          </p:nvPr>
        </p:nvSpPr>
        <p:spPr/>
        <p:txBody>
          <a:bodyPr/>
          <a:lstStyle/>
          <a:p>
            <a:fld id="{0518481E-9B28-4467-BEE7-08C657DDBFE2}"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22</a:t>
            </a:fld>
            <a:endParaRPr lang="zh-TW" altLang="en-US"/>
          </a:p>
        </p:txBody>
      </p:sp>
    </p:spTree>
    <p:extLst>
      <p:ext uri="{BB962C8B-B14F-4D97-AF65-F5344CB8AC3E}">
        <p14:creationId xmlns:p14="http://schemas.microsoft.com/office/powerpoint/2010/main" val="4111693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smtClean="0">
                <a:solidFill>
                  <a:srgbClr val="000099"/>
                </a:solidFill>
                <a:latin typeface="標楷體" panose="03000509000000000000" pitchFamily="65" charset="-120"/>
                <a:ea typeface="標楷體" panose="03000509000000000000" pitchFamily="65" charset="-120"/>
              </a:rPr>
              <a:t>四、流程圖</a:t>
            </a:r>
            <a:endParaRPr lang="zh-TW" altLang="en-US" sz="3200" dirty="0">
              <a:solidFill>
                <a:srgbClr val="000099"/>
              </a:solidFill>
            </a:endParaRPr>
          </a:p>
        </p:txBody>
      </p:sp>
      <p:sp>
        <p:nvSpPr>
          <p:cNvPr id="4" name="日期版面配置區 3"/>
          <p:cNvSpPr>
            <a:spLocks noGrp="1"/>
          </p:cNvSpPr>
          <p:nvPr>
            <p:ph type="dt" sz="half" idx="10"/>
          </p:nvPr>
        </p:nvSpPr>
        <p:spPr/>
        <p:txBody>
          <a:bodyPr/>
          <a:lstStyle/>
          <a:p>
            <a:fld id="{0518481E-9B28-4467-BEE7-08C657DDBFE2}"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23</a:t>
            </a:fld>
            <a:endParaRPr lang="zh-TW" altLang="en-US"/>
          </a:p>
        </p:txBody>
      </p:sp>
      <p:sp>
        <p:nvSpPr>
          <p:cNvPr id="6" name="內容版面配置區 5"/>
          <p:cNvSpPr>
            <a:spLocks noGrp="1"/>
          </p:cNvSpPr>
          <p:nvPr>
            <p:ph idx="1"/>
          </p:nvPr>
        </p:nvSpPr>
        <p:spPr>
          <a:xfrm>
            <a:off x="882204" y="1764407"/>
            <a:ext cx="8700462" cy="3888544"/>
          </a:xfrm>
        </p:spPr>
        <p:txBody>
          <a:bodyPr/>
          <a:lstStyle/>
          <a:p>
            <a:pPr>
              <a:buFont typeface="Wingdings" panose="05000000000000000000" pitchFamily="2" charset="2"/>
              <a:buChar char="l"/>
            </a:pPr>
            <a:r>
              <a:rPr lang="zh-TW" altLang="en-US" dirty="0" smtClean="0">
                <a:latin typeface="標楷體" panose="03000509000000000000" pitchFamily="65" charset="-120"/>
                <a:ea typeface="標楷體" panose="03000509000000000000" pitchFamily="65" charset="-120"/>
                <a:hlinkClick r:id="rId2" action="ppaction://hlinkfile"/>
              </a:rPr>
              <a:t>流程圖</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166648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10596" y="1044327"/>
            <a:ext cx="6048672" cy="3600400"/>
          </a:xfrm>
        </p:spPr>
        <p:txBody>
          <a:bodyPr>
            <a:normAutofit/>
          </a:bodyPr>
          <a:lstStyle/>
          <a:p>
            <a:r>
              <a:rPr lang="zh-TW" altLang="en-US" sz="6600" dirty="0" smtClean="0">
                <a:solidFill>
                  <a:srgbClr val="6600CC"/>
                </a:solidFill>
                <a:latin typeface="標楷體" panose="03000509000000000000" pitchFamily="65" charset="-120"/>
                <a:ea typeface="標楷體" panose="03000509000000000000" pitchFamily="65" charset="-120"/>
                <a:cs typeface="Times New Roman" panose="02020603050405020304" pitchFamily="18" charset="0"/>
              </a:rPr>
              <a:t>夥伴辛苦了</a:t>
            </a:r>
            <a:r>
              <a:rPr lang="en-US" altLang="zh-TW" sz="6600" dirty="0" smtClean="0">
                <a:solidFill>
                  <a:srgbClr val="6600CC"/>
                </a:solidFill>
                <a:latin typeface="標楷體" panose="03000509000000000000" pitchFamily="65" charset="-120"/>
                <a:ea typeface="標楷體" panose="03000509000000000000" pitchFamily="65" charset="-120"/>
                <a:cs typeface="Times New Roman" panose="02020603050405020304" pitchFamily="18" charset="0"/>
              </a:rPr>
              <a:t>!</a:t>
            </a:r>
            <a:br>
              <a:rPr lang="en-US" altLang="zh-TW" sz="6600" dirty="0" smtClean="0">
                <a:solidFill>
                  <a:srgbClr val="6600CC"/>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6600" dirty="0">
                <a:solidFill>
                  <a:srgbClr val="6600CC"/>
                </a:solidFill>
                <a:latin typeface="標楷體" panose="03000509000000000000" pitchFamily="65" charset="-120"/>
                <a:ea typeface="標楷體" panose="03000509000000000000" pitchFamily="65" charset="-120"/>
                <a:cs typeface="Times New Roman" panose="02020603050405020304" pitchFamily="18" charset="0"/>
              </a:rPr>
              <a:t>感謝聆聽</a:t>
            </a:r>
            <a:r>
              <a:rPr lang="en-US" altLang="zh-TW" sz="6600" dirty="0" smtClean="0">
                <a:solidFill>
                  <a:srgbClr val="6600CC"/>
                </a:solidFill>
                <a:latin typeface="標楷體" panose="03000509000000000000" pitchFamily="65" charset="-120"/>
                <a:ea typeface="標楷體" panose="03000509000000000000" pitchFamily="65" charset="-120"/>
                <a:cs typeface="Times New Roman" panose="02020603050405020304" pitchFamily="18" charset="0"/>
              </a:rPr>
              <a:t/>
            </a:r>
            <a:br>
              <a:rPr lang="en-US" altLang="zh-TW" sz="6600" dirty="0" smtClean="0">
                <a:solidFill>
                  <a:srgbClr val="6600CC"/>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6600" dirty="0">
                <a:solidFill>
                  <a:srgbClr val="6600CC"/>
                </a:solidFill>
                <a:latin typeface="標楷體" panose="03000509000000000000" pitchFamily="65" charset="-120"/>
                <a:ea typeface="標楷體" panose="03000509000000000000" pitchFamily="65" charset="-120"/>
                <a:cs typeface="Times New Roman" panose="02020603050405020304" pitchFamily="18" charset="0"/>
              </a:rPr>
              <a:t>敬請指教</a:t>
            </a:r>
          </a:p>
        </p:txBody>
      </p:sp>
      <p:sp>
        <p:nvSpPr>
          <p:cNvPr id="3" name="日期版面配置區 2"/>
          <p:cNvSpPr>
            <a:spLocks noGrp="1"/>
          </p:cNvSpPr>
          <p:nvPr>
            <p:ph type="dt" sz="half" idx="10"/>
          </p:nvPr>
        </p:nvSpPr>
        <p:spPr/>
        <p:txBody>
          <a:bodyPr/>
          <a:lstStyle/>
          <a:p>
            <a:fld id="{16876EE5-1386-4245-A7EB-DA3CE82E58BA}" type="datetime2">
              <a:rPr lang="zh-TW" altLang="en-US" smtClean="0"/>
              <a:t>2017年1月19日</a:t>
            </a:fld>
            <a:endParaRPr lang="zh-TW" altLang="en-US"/>
          </a:p>
        </p:txBody>
      </p:sp>
      <p:sp>
        <p:nvSpPr>
          <p:cNvPr id="4" name="投影片編號版面配置區 3"/>
          <p:cNvSpPr>
            <a:spLocks noGrp="1"/>
          </p:cNvSpPr>
          <p:nvPr>
            <p:ph type="sldNum" sz="quarter" idx="12"/>
          </p:nvPr>
        </p:nvSpPr>
        <p:spPr/>
        <p:txBody>
          <a:bodyPr/>
          <a:lstStyle/>
          <a:p>
            <a:fld id="{B3AAAEA7-8BCE-4301-A51E-CEE06A27A943}" type="slidenum">
              <a:rPr lang="zh-TW" altLang="en-US" smtClean="0"/>
              <a:t>24</a:t>
            </a:fld>
            <a:endParaRPr lang="zh-TW" altLang="en-US"/>
          </a:p>
        </p:txBody>
      </p:sp>
      <p:sp>
        <p:nvSpPr>
          <p:cNvPr id="5" name="副標題 2"/>
          <p:cNvSpPr txBox="1">
            <a:spLocks/>
          </p:cNvSpPr>
          <p:nvPr/>
        </p:nvSpPr>
        <p:spPr>
          <a:xfrm>
            <a:off x="7146900" y="4759497"/>
            <a:ext cx="2736304" cy="720080"/>
          </a:xfrm>
          <a:prstGeom prst="rect">
            <a:avLst/>
          </a:prstGeom>
        </p:spPr>
        <p:txBody>
          <a:bodyPr>
            <a:normAutofit/>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zh-TW" altLang="en-US" dirty="0" smtClean="0">
                <a:solidFill>
                  <a:srgbClr val="7030A0"/>
                </a:solidFill>
                <a:latin typeface="標楷體" panose="03000509000000000000" pitchFamily="65" charset="-120"/>
                <a:ea typeface="標楷體" panose="03000509000000000000" pitchFamily="65" charset="-120"/>
              </a:rPr>
              <a:t>張炳南敬上</a:t>
            </a:r>
            <a:endParaRPr lang="en-US" altLang="zh-TW" dirty="0" smtClean="0">
              <a:solidFill>
                <a:srgbClr val="7030A0"/>
              </a:solidFill>
              <a:latin typeface="標楷體" panose="03000509000000000000" pitchFamily="65" charset="-120"/>
              <a:ea typeface="標楷體" panose="03000509000000000000" pitchFamily="65" charset="-120"/>
            </a:endParaRPr>
          </a:p>
          <a:p>
            <a:pPr marL="0" indent="0">
              <a:buNone/>
            </a:pPr>
            <a:endParaRPr lang="zh-TW" altLang="en-US" dirty="0">
              <a:solidFill>
                <a:srgbClr val="7030A0"/>
              </a:solidFill>
              <a:latin typeface="標楷體" panose="03000509000000000000" pitchFamily="65" charset="-120"/>
              <a:ea typeface="標楷體" panose="03000509000000000000" pitchFamily="65" charset="-120"/>
            </a:endParaRPr>
          </a:p>
        </p:txBody>
      </p:sp>
      <p:sp>
        <p:nvSpPr>
          <p:cNvPr id="6" name="日期版面配置區 3"/>
          <p:cNvSpPr txBox="1">
            <a:spLocks/>
          </p:cNvSpPr>
          <p:nvPr/>
        </p:nvSpPr>
        <p:spPr>
          <a:xfrm>
            <a:off x="7002884" y="5479577"/>
            <a:ext cx="3024336" cy="402567"/>
          </a:xfrm>
          <a:prstGeom prst="rect">
            <a:avLst/>
          </a:prstGeom>
        </p:spPr>
        <p:txBody>
          <a:bodyPr vert="horz" lIns="104306" tIns="52153" rIns="104306" bIns="52153" rtlCol="0" anchor="ctr"/>
          <a:lstStyle>
            <a:defPPr>
              <a:defRPr lang="zh-TW"/>
            </a:defPPr>
            <a:lvl1pPr marL="0" algn="l" defTabSz="1043056" rtl="0" eaLnBrk="1" latinLnBrk="0" hangingPunct="1">
              <a:defRPr sz="1400" kern="1200">
                <a:solidFill>
                  <a:schemeClr val="tx1">
                    <a:tint val="75000"/>
                  </a:schemeClr>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a:lstStyle>
          <a:p>
            <a:pPr algn="ctr"/>
            <a:fld id="{50B45A55-2A23-4ED8-8240-41A7C5E207BE}" type="datetime2">
              <a:rPr lang="zh-TW" altLang="en-US" sz="2800" smtClean="0">
                <a:solidFill>
                  <a:srgbClr val="7030A0"/>
                </a:solidFill>
              </a:rPr>
              <a:pPr algn="ctr"/>
              <a:t>2017年1月19日</a:t>
            </a:fld>
            <a:endParaRPr lang="zh-TW" altLang="en-US" sz="2800" dirty="0">
              <a:solidFill>
                <a:srgbClr val="7030A0"/>
              </a:solidFill>
            </a:endParaRPr>
          </a:p>
        </p:txBody>
      </p:sp>
    </p:spTree>
    <p:extLst>
      <p:ext uri="{BB962C8B-B14F-4D97-AF65-F5344CB8AC3E}">
        <p14:creationId xmlns:p14="http://schemas.microsoft.com/office/powerpoint/2010/main" val="1109151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99"/>
                </a:solidFill>
                <a:latin typeface="標楷體" panose="03000509000000000000" pitchFamily="65" charset="-120"/>
                <a:ea typeface="標楷體" panose="03000509000000000000" pitchFamily="65" charset="-120"/>
              </a:rPr>
              <a:t>一、契約重點說明</a:t>
            </a:r>
            <a:endParaRPr lang="zh-TW" altLang="en-US" dirty="0"/>
          </a:p>
        </p:txBody>
      </p:sp>
      <p:sp>
        <p:nvSpPr>
          <p:cNvPr id="3" name="內容版面配置區 2"/>
          <p:cNvSpPr>
            <a:spLocks noGrp="1"/>
          </p:cNvSpPr>
          <p:nvPr>
            <p:ph idx="1"/>
          </p:nvPr>
        </p:nvSpPr>
        <p:spPr>
          <a:xfrm>
            <a:off x="522164" y="1692399"/>
            <a:ext cx="9624060" cy="4990084"/>
          </a:xfrm>
        </p:spPr>
        <p:txBody>
          <a:bodyPr>
            <a:normAutofit/>
          </a:bodyPr>
          <a:lstStyle/>
          <a:p>
            <a:pPr>
              <a:buFont typeface="Wingdings" panose="05000000000000000000" pitchFamily="2" charset="2"/>
              <a:buChar char="l"/>
            </a:pPr>
            <a:endParaRPr lang="en-US" altLang="zh-TW" dirty="0" smtClean="0"/>
          </a:p>
          <a:p>
            <a:pPr>
              <a:buFont typeface="Wingdings" panose="05000000000000000000" pitchFamily="2" charset="2"/>
              <a:buChar char="l"/>
            </a:pPr>
            <a:r>
              <a:rPr lang="zh-TW" altLang="en-US" dirty="0">
                <a:latin typeface="標楷體" panose="03000509000000000000" pitchFamily="65" charset="-120"/>
                <a:ea typeface="標楷體" panose="03000509000000000000" pitchFamily="65" charset="-120"/>
              </a:rPr>
              <a:t>服務</a:t>
            </a:r>
            <a:r>
              <a:rPr lang="zh-TW" altLang="en-US" dirty="0" smtClean="0">
                <a:latin typeface="標楷體" panose="03000509000000000000" pitchFamily="65" charset="-120"/>
                <a:ea typeface="標楷體" panose="03000509000000000000" pitchFamily="65" charset="-120"/>
              </a:rPr>
              <a:t>費用</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建造</a:t>
            </a:r>
            <a:r>
              <a:rPr lang="zh-TW" altLang="en-US" dirty="0">
                <a:latin typeface="標楷體" panose="03000509000000000000" pitchFamily="65" charset="-120"/>
                <a:ea typeface="標楷體" panose="03000509000000000000" pitchFamily="65" charset="-120"/>
              </a:rPr>
              <a:t>費用百分比法。</a:t>
            </a:r>
          </a:p>
          <a:p>
            <a:pPr lvl="2">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服務</a:t>
            </a:r>
            <a:r>
              <a:rPr lang="zh-TW" altLang="en-US" dirty="0">
                <a:latin typeface="標楷體" panose="03000509000000000000" pitchFamily="65" charset="-120"/>
                <a:ea typeface="標楷體" panose="03000509000000000000" pitchFamily="65" charset="-120"/>
              </a:rPr>
              <a:t>費用為建造費用之</a:t>
            </a:r>
            <a:r>
              <a:rPr lang="zh-TW" altLang="en-US" dirty="0" smtClean="0">
                <a:latin typeface="標楷體" panose="03000509000000000000" pitchFamily="65" charset="-120"/>
                <a:ea typeface="標楷體" panose="03000509000000000000" pitchFamily="65" charset="-120"/>
              </a:rPr>
              <a:t>百分之</a:t>
            </a:r>
            <a:r>
              <a:rPr lang="en-US" altLang="zh-TW" u="sng" dirty="0" smtClean="0">
                <a:solidFill>
                  <a:srgbClr val="FF0000"/>
                </a:solidFill>
                <a:latin typeface="標楷體" panose="03000509000000000000" pitchFamily="65" charset="-120"/>
                <a:ea typeface="標楷體" panose="03000509000000000000" pitchFamily="65" charset="-120"/>
              </a:rPr>
              <a:t>7.3</a:t>
            </a:r>
            <a:r>
              <a:rPr lang="zh-TW" altLang="en-US" dirty="0" smtClean="0">
                <a:latin typeface="標楷體" panose="03000509000000000000" pitchFamily="65" charset="-120"/>
                <a:ea typeface="標楷體" panose="03000509000000000000" pitchFamily="65" charset="-120"/>
              </a:rPr>
              <a:t>；其</a:t>
            </a:r>
            <a:r>
              <a:rPr lang="zh-TW" altLang="en-US" dirty="0">
                <a:latin typeface="標楷體" panose="03000509000000000000" pitchFamily="65" charset="-120"/>
                <a:ea typeface="標楷體" panose="03000509000000000000" pitchFamily="65" charset="-120"/>
              </a:rPr>
              <a:t>各階段分配比率如下</a:t>
            </a:r>
            <a:r>
              <a:rPr lang="zh-TW" altLang="en-US" dirty="0"/>
              <a:t>：</a:t>
            </a:r>
          </a:p>
          <a:p>
            <a:pPr lvl="1">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建築物工程：規劃設計占</a:t>
            </a:r>
            <a:r>
              <a:rPr lang="en-US" altLang="zh-TW" dirty="0">
                <a:latin typeface="標楷體" panose="03000509000000000000" pitchFamily="65" charset="-120"/>
                <a:ea typeface="標楷體" panose="03000509000000000000" pitchFamily="65" charset="-120"/>
              </a:rPr>
              <a:t>45%</a:t>
            </a:r>
            <a:r>
              <a:rPr lang="zh-TW" altLang="en-US" dirty="0">
                <a:latin typeface="標楷體" panose="03000509000000000000" pitchFamily="65" charset="-120"/>
                <a:ea typeface="標楷體" panose="03000509000000000000" pitchFamily="65" charset="-120"/>
              </a:rPr>
              <a:t>，監造占</a:t>
            </a:r>
            <a:r>
              <a:rPr lang="en-US" altLang="zh-TW" dirty="0">
                <a:latin typeface="標楷體" panose="03000509000000000000" pitchFamily="65" charset="-120"/>
                <a:ea typeface="標楷體" panose="03000509000000000000" pitchFamily="65" charset="-120"/>
              </a:rPr>
              <a:t>55</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公共</a:t>
            </a:r>
            <a:r>
              <a:rPr lang="zh-TW" altLang="en-US" dirty="0" smtClean="0">
                <a:latin typeface="標楷體" panose="03000509000000000000" pitchFamily="65" charset="-120"/>
                <a:ea typeface="標楷體" panose="03000509000000000000" pitchFamily="65" charset="-120"/>
              </a:rPr>
              <a:t>工程：</a:t>
            </a:r>
            <a:r>
              <a:rPr lang="zh-TW" altLang="en-US" dirty="0">
                <a:latin typeface="標楷體" panose="03000509000000000000" pitchFamily="65" charset="-120"/>
                <a:ea typeface="標楷體" panose="03000509000000000000" pitchFamily="65" charset="-120"/>
              </a:rPr>
              <a:t>規劃設計占</a:t>
            </a:r>
            <a:r>
              <a:rPr lang="en-US" altLang="zh-TW" dirty="0">
                <a:latin typeface="標楷體" panose="03000509000000000000" pitchFamily="65" charset="-120"/>
                <a:ea typeface="標楷體" panose="03000509000000000000" pitchFamily="65" charset="-120"/>
              </a:rPr>
              <a:t>45%</a:t>
            </a:r>
            <a:r>
              <a:rPr lang="zh-TW" altLang="en-US" dirty="0">
                <a:latin typeface="標楷體" panose="03000509000000000000" pitchFamily="65" charset="-120"/>
                <a:ea typeface="標楷體" panose="03000509000000000000" pitchFamily="65" charset="-120"/>
              </a:rPr>
              <a:t>，監造占</a:t>
            </a:r>
            <a:r>
              <a:rPr lang="en-US" altLang="zh-TW" dirty="0">
                <a:latin typeface="標楷體" panose="03000509000000000000" pitchFamily="65" charset="-120"/>
                <a:ea typeface="標楷體" panose="03000509000000000000" pitchFamily="65" charset="-120"/>
              </a:rPr>
              <a:t>55</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zh-TW" altLang="en-US" dirty="0"/>
          </a:p>
        </p:txBody>
      </p:sp>
    </p:spTree>
    <p:extLst>
      <p:ext uri="{BB962C8B-B14F-4D97-AF65-F5344CB8AC3E}">
        <p14:creationId xmlns:p14="http://schemas.microsoft.com/office/powerpoint/2010/main" val="956427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99"/>
                </a:solidFill>
                <a:latin typeface="標楷體" panose="03000509000000000000" pitchFamily="65" charset="-120"/>
                <a:ea typeface="標楷體" panose="03000509000000000000" pitchFamily="65" charset="-120"/>
              </a:rPr>
              <a:t>一、契約重點說明</a:t>
            </a:r>
            <a:endParaRPr lang="zh-TW" altLang="en-US" dirty="0"/>
          </a:p>
        </p:txBody>
      </p:sp>
      <p:sp>
        <p:nvSpPr>
          <p:cNvPr id="3" name="內容版面配置區 2"/>
          <p:cNvSpPr>
            <a:spLocks noGrp="1"/>
          </p:cNvSpPr>
          <p:nvPr>
            <p:ph idx="1"/>
          </p:nvPr>
        </p:nvSpPr>
        <p:spPr/>
        <p:txBody>
          <a:bodyPr>
            <a:normAutofit fontScale="92500" lnSpcReduction="20000"/>
          </a:bodyPr>
          <a:lstStyle/>
          <a:p>
            <a:pPr>
              <a:buFont typeface="Wingdings" panose="05000000000000000000" pitchFamily="2" charset="2"/>
              <a:buChar char="l"/>
            </a:pPr>
            <a:r>
              <a:rPr lang="zh-TW" altLang="en-US" dirty="0" smtClean="0">
                <a:latin typeface="標楷體" panose="03000509000000000000" pitchFamily="65" charset="-120"/>
                <a:ea typeface="標楷體" panose="03000509000000000000" pitchFamily="65" charset="-120"/>
              </a:rPr>
              <a:t>服務費用給付條件</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zh-TW" kern="100" dirty="0">
                <a:solidFill>
                  <a:srgbClr val="FF0000"/>
                </a:solidFill>
                <a:ea typeface="標楷體"/>
                <a:cs typeface="Times New Roman"/>
              </a:rPr>
              <a:t>個案工程乙方完成規劃及設計階段，細部設計圖、工程預算書、數量計算表及施工說明書等成果經甲方審查通過並協助完成工程決標及工程竣工驗收合格後，再經該個案勞務驗收合格後，一次支付該個案之規劃設計及監造服務費</a:t>
            </a:r>
            <a:r>
              <a:rPr lang="zh-TW" altLang="zh-TW" kern="100" dirty="0" smtClean="0">
                <a:solidFill>
                  <a:srgbClr val="FF0000"/>
                </a:solidFill>
                <a:ea typeface="標楷體"/>
                <a:cs typeface="Times New Roman"/>
              </a:rPr>
              <a:t>。</a:t>
            </a:r>
            <a:endParaRPr lang="en-US" altLang="zh-TW" kern="100" dirty="0" smtClean="0">
              <a:solidFill>
                <a:srgbClr val="FF0000"/>
              </a:solidFill>
              <a:ea typeface="標楷體"/>
              <a:cs typeface="Times New Roman"/>
            </a:endParaRPr>
          </a:p>
          <a:p>
            <a:pPr lvl="1">
              <a:buFont typeface="Wingdings" panose="05000000000000000000" pitchFamily="2" charset="2"/>
              <a:buChar char="Ø"/>
            </a:pPr>
            <a:r>
              <a:rPr lang="zh-TW" altLang="zh-TW" kern="100" dirty="0">
                <a:solidFill>
                  <a:srgbClr val="FF0000"/>
                </a:solidFill>
                <a:ea typeface="標楷體"/>
                <a:cs typeface="Times New Roman"/>
              </a:rPr>
              <a:t>個案工程乙方完成規劃及設計階段，如細部設計圖、工程預算書、數量計算表及施工說明書等成果經甲方審查完成核可後，若因故甲方不辦理工程採購招標，屬不可歸責乙方之情事，建照費用依契約第五條十七規定計算後，依契約第三條二、</a:t>
            </a:r>
            <a:r>
              <a:rPr lang="en-US" altLang="zh-TW" kern="100" dirty="0">
                <a:solidFill>
                  <a:srgbClr val="FF0000"/>
                </a:solidFill>
                <a:ea typeface="標楷體"/>
                <a:cs typeface="Times New Roman"/>
              </a:rPr>
              <a:t>(</a:t>
            </a:r>
            <a:r>
              <a:rPr lang="zh-TW" altLang="zh-TW" kern="100" dirty="0">
                <a:solidFill>
                  <a:srgbClr val="FF0000"/>
                </a:solidFill>
                <a:ea typeface="標楷體"/>
                <a:cs typeface="Times New Roman"/>
              </a:rPr>
              <a:t>二</a:t>
            </a:r>
            <a:r>
              <a:rPr lang="en-US" altLang="zh-TW" kern="100" dirty="0">
                <a:solidFill>
                  <a:srgbClr val="FF0000"/>
                </a:solidFill>
                <a:ea typeface="標楷體"/>
                <a:cs typeface="Times New Roman"/>
              </a:rPr>
              <a:t>)1.</a:t>
            </a:r>
            <a:r>
              <a:rPr lang="zh-TW" altLang="zh-TW" kern="100" dirty="0">
                <a:solidFill>
                  <a:srgbClr val="FF0000"/>
                </a:solidFill>
                <a:ea typeface="標楷體"/>
                <a:cs typeface="Times New Roman"/>
              </a:rPr>
              <a:t>規劃設計費用</a:t>
            </a:r>
            <a:r>
              <a:rPr lang="en-US" altLang="zh-TW" kern="100" dirty="0">
                <a:solidFill>
                  <a:srgbClr val="FF0000"/>
                </a:solidFill>
                <a:ea typeface="標楷體"/>
                <a:cs typeface="Times New Roman"/>
              </a:rPr>
              <a:t>(45%)</a:t>
            </a:r>
            <a:r>
              <a:rPr lang="zh-TW" altLang="zh-TW" kern="100" dirty="0">
                <a:solidFill>
                  <a:srgbClr val="FF0000"/>
                </a:solidFill>
                <a:ea typeface="標楷體"/>
                <a:cs typeface="Times New Roman"/>
              </a:rPr>
              <a:t>一次給付給乙</a:t>
            </a:r>
            <a:r>
              <a:rPr lang="zh-TW" altLang="zh-TW" kern="100" dirty="0" smtClean="0">
                <a:solidFill>
                  <a:srgbClr val="FF0000"/>
                </a:solidFill>
                <a:ea typeface="標楷體"/>
                <a:cs typeface="Times New Roman"/>
              </a:rPr>
              <a:t>方</a:t>
            </a:r>
            <a:r>
              <a:rPr lang="zh-TW" altLang="zh-TW" kern="100" dirty="0">
                <a:solidFill>
                  <a:srgbClr val="FF0000"/>
                </a:solidFill>
                <a:ea typeface="標楷體"/>
                <a:cs typeface="Times New Roman"/>
              </a:rPr>
              <a:t>。</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zh-TW" altLang="en-US" dirty="0"/>
          </a:p>
        </p:txBody>
      </p:sp>
    </p:spTree>
    <p:extLst>
      <p:ext uri="{BB962C8B-B14F-4D97-AF65-F5344CB8AC3E}">
        <p14:creationId xmlns:p14="http://schemas.microsoft.com/office/powerpoint/2010/main" val="4080501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rgbClr val="000099"/>
                </a:solidFill>
                <a:latin typeface="標楷體" panose="03000509000000000000" pitchFamily="65" charset="-120"/>
                <a:ea typeface="標楷體" panose="03000509000000000000" pitchFamily="65" charset="-120"/>
              </a:rPr>
              <a:t>一</a:t>
            </a:r>
            <a:r>
              <a:rPr lang="zh-TW" altLang="en-US" dirty="0">
                <a:solidFill>
                  <a:srgbClr val="000099"/>
                </a:solidFill>
                <a:latin typeface="標楷體" panose="03000509000000000000" pitchFamily="65" charset="-120"/>
                <a:ea typeface="標楷體" panose="03000509000000000000" pitchFamily="65" charset="-120"/>
              </a:rPr>
              <a:t>、契約重點說明</a:t>
            </a:r>
          </a:p>
        </p:txBody>
      </p:sp>
      <p:sp>
        <p:nvSpPr>
          <p:cNvPr id="3" name="內容版面配置區 2"/>
          <p:cNvSpPr>
            <a:spLocks noGrp="1"/>
          </p:cNvSpPr>
          <p:nvPr>
            <p:ph idx="1"/>
          </p:nvPr>
        </p:nvSpPr>
        <p:spPr>
          <a:xfrm>
            <a:off x="534670" y="1764295"/>
            <a:ext cx="9924598" cy="5472720"/>
          </a:xfrm>
        </p:spPr>
        <p:txBody>
          <a:bodyPr>
            <a:normAutofit fontScale="92500" lnSpcReduction="10000"/>
          </a:bodyPr>
          <a:lstStyle/>
          <a:p>
            <a:pPr>
              <a:buFont typeface="Wingdings" panose="05000000000000000000" pitchFamily="2" charset="2"/>
              <a:buChar char="l"/>
            </a:pPr>
            <a:r>
              <a:rPr lang="zh-TW" altLang="en-US" dirty="0" smtClean="0">
                <a:latin typeface="標楷體" panose="03000509000000000000" pitchFamily="65" charset="-120"/>
                <a:ea typeface="標楷體" panose="03000509000000000000" pitchFamily="65" charset="-120"/>
              </a:rPr>
              <a:t>契約期限</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契約</a:t>
            </a:r>
            <a:r>
              <a:rPr lang="zh-TW" altLang="en-US" dirty="0">
                <a:latin typeface="標楷體" panose="03000509000000000000" pitchFamily="65" charset="-120"/>
                <a:ea typeface="標楷體" panose="03000509000000000000" pitchFamily="65" charset="-120"/>
              </a:rPr>
              <a:t>簽訂</a:t>
            </a: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(106/1/9)</a:t>
            </a:r>
            <a:r>
              <a:rPr lang="zh-TW" altLang="en-US" dirty="0" smtClean="0">
                <a:latin typeface="標楷體" panose="03000509000000000000" pitchFamily="65" charset="-120"/>
                <a:ea typeface="標楷體" panose="03000509000000000000" pitchFamily="65" charset="-120"/>
              </a:rPr>
              <a:t>起</a:t>
            </a:r>
            <a:r>
              <a:rPr lang="zh-TW" altLang="en-US" dirty="0">
                <a:latin typeface="標楷體" panose="03000509000000000000" pitchFamily="65" charset="-120"/>
                <a:ea typeface="標楷體" panose="03000509000000000000" pitchFamily="65" charset="-120"/>
              </a:rPr>
              <a:t>至民國</a:t>
            </a:r>
            <a:r>
              <a:rPr lang="en-US" altLang="zh-TW" dirty="0">
                <a:latin typeface="標楷體" panose="03000509000000000000" pitchFamily="65" charset="-120"/>
                <a:ea typeface="標楷體" panose="03000509000000000000" pitchFamily="65" charset="-120"/>
              </a:rPr>
              <a:t>106</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31</a:t>
            </a:r>
            <a:r>
              <a:rPr lang="zh-TW" altLang="en-US" dirty="0">
                <a:latin typeface="標楷體" panose="03000509000000000000" pitchFamily="65" charset="-120"/>
                <a:ea typeface="標楷體" panose="03000509000000000000" pitchFamily="65" charset="-120"/>
              </a:rPr>
              <a:t>日</a:t>
            </a:r>
            <a:r>
              <a:rPr lang="zh-TW" altLang="en-US" dirty="0" smtClean="0">
                <a:latin typeface="標楷體" panose="03000509000000000000" pitchFamily="65" charset="-120"/>
                <a:ea typeface="標楷體" panose="03000509000000000000" pitchFamily="65" charset="-120"/>
              </a:rPr>
              <a:t>止</a:t>
            </a:r>
            <a:r>
              <a:rPr lang="en-US" altLang="zh-TW"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工程監造部分乙方應提供至個案工程驗收合格日止，工程完工期程以不超過</a:t>
            </a:r>
            <a:r>
              <a:rPr lang="en-US" altLang="zh-TW" dirty="0">
                <a:latin typeface="標楷體" panose="03000509000000000000" pitchFamily="65" charset="-120"/>
                <a:ea typeface="標楷體" panose="03000509000000000000" pitchFamily="65" charset="-120"/>
              </a:rPr>
              <a:t>106</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31</a:t>
            </a:r>
            <a:r>
              <a:rPr lang="zh-TW" altLang="en-US" dirty="0">
                <a:latin typeface="標楷體" panose="03000509000000000000" pitchFamily="65" charset="-120"/>
                <a:ea typeface="標楷體" panose="03000509000000000000" pitchFamily="65" charset="-120"/>
              </a:rPr>
              <a:t>日止為原則。</a:t>
            </a:r>
            <a:r>
              <a:rPr lang="en-US" altLang="zh-TW" dirty="0" smtClean="0">
                <a:latin typeface="標楷體" panose="03000509000000000000" pitchFamily="65" charset="-120"/>
                <a:ea typeface="標楷體" panose="03000509000000000000" pitchFamily="65" charset="-120"/>
              </a:rPr>
              <a:t>)</a:t>
            </a:r>
          </a:p>
          <a:p>
            <a:pPr lvl="1">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核研</a:t>
            </a:r>
            <a:r>
              <a:rPr lang="zh-TW" altLang="en-US" dirty="0" smtClean="0">
                <a:latin typeface="標楷體" panose="03000509000000000000" pitchFamily="65" charset="-120"/>
                <a:ea typeface="標楷體" panose="03000509000000000000" pitchFamily="65" charset="-120"/>
              </a:rPr>
              <a:t>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以下簡稱甲方</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通知</a:t>
            </a:r>
            <a:r>
              <a:rPr lang="zh-TW" altLang="en-US" dirty="0">
                <a:latin typeface="標楷體" panose="03000509000000000000" pitchFamily="65" charset="-120"/>
                <a:ea typeface="標楷體" panose="03000509000000000000" pitchFamily="65" charset="-120"/>
              </a:rPr>
              <a:t>召開</a:t>
            </a:r>
            <a:r>
              <a:rPr lang="zh-TW" altLang="en-US" dirty="0">
                <a:solidFill>
                  <a:srgbClr val="FF0000"/>
                </a:solidFill>
                <a:latin typeface="標楷體" panose="03000509000000000000" pitchFamily="65" charset="-120"/>
                <a:ea typeface="標楷體" panose="03000509000000000000" pitchFamily="65" charset="-120"/>
              </a:rPr>
              <a:t>工程需求採購會議</a:t>
            </a:r>
            <a:r>
              <a:rPr lang="zh-TW" altLang="en-US" dirty="0">
                <a:latin typeface="標楷體" panose="03000509000000000000" pitchFamily="65" charset="-120"/>
                <a:ea typeface="標楷體" panose="03000509000000000000" pitchFamily="65" charset="-120"/>
              </a:rPr>
              <a:t>日為準</a:t>
            </a:r>
            <a:r>
              <a:rPr lang="zh-TW" altLang="en-US" dirty="0" smtClean="0">
                <a:latin typeface="標楷體" panose="03000509000000000000" pitchFamily="65" charset="-120"/>
                <a:ea typeface="標楷體" panose="03000509000000000000" pitchFamily="65" charset="-120"/>
              </a:rPr>
              <a:t>，應</a:t>
            </a:r>
            <a:r>
              <a:rPr lang="zh-TW" altLang="en-US" dirty="0">
                <a:latin typeface="標楷體" panose="03000509000000000000" pitchFamily="65" charset="-120"/>
                <a:ea typeface="標楷體" panose="03000509000000000000" pitchFamily="65" charset="-120"/>
              </a:rPr>
              <a:t>不超過</a:t>
            </a:r>
            <a:r>
              <a:rPr lang="zh-TW" altLang="en-US" dirty="0">
                <a:solidFill>
                  <a:srgbClr val="FF0000"/>
                </a:solidFill>
                <a:latin typeface="標楷體" panose="03000509000000000000" pitchFamily="65" charset="-120"/>
                <a:ea typeface="標楷體" panose="03000509000000000000" pitchFamily="65" charset="-120"/>
              </a:rPr>
              <a:t>民國</a:t>
            </a:r>
            <a:r>
              <a:rPr lang="en-US" altLang="zh-TW" dirty="0">
                <a:solidFill>
                  <a:srgbClr val="FF0000"/>
                </a:solidFill>
                <a:latin typeface="標楷體" panose="03000509000000000000" pitchFamily="65" charset="-120"/>
                <a:ea typeface="標楷體" panose="03000509000000000000" pitchFamily="65" charset="-120"/>
              </a:rPr>
              <a:t>106</a:t>
            </a:r>
            <a:r>
              <a:rPr lang="zh-TW" altLang="en-US" dirty="0">
                <a:solidFill>
                  <a:srgbClr val="FF0000"/>
                </a:solidFill>
                <a:latin typeface="標楷體" panose="03000509000000000000" pitchFamily="65" charset="-120"/>
                <a:ea typeface="標楷體" panose="03000509000000000000" pitchFamily="65" charset="-120"/>
              </a:rPr>
              <a:t>年</a:t>
            </a:r>
            <a:r>
              <a:rPr lang="en-US" altLang="zh-TW" dirty="0">
                <a:solidFill>
                  <a:srgbClr val="FF0000"/>
                </a:solidFill>
                <a:latin typeface="標楷體" panose="03000509000000000000" pitchFamily="65" charset="-120"/>
                <a:ea typeface="標楷體" panose="03000509000000000000" pitchFamily="65" charset="-120"/>
              </a:rPr>
              <a:t>10</a:t>
            </a:r>
            <a:r>
              <a:rPr lang="zh-TW" altLang="en-US" dirty="0">
                <a:solidFill>
                  <a:srgbClr val="FF0000"/>
                </a:solidFill>
                <a:latin typeface="標楷體" panose="03000509000000000000" pitchFamily="65" charset="-120"/>
                <a:ea typeface="標楷體" panose="03000509000000000000" pitchFamily="65" charset="-120"/>
              </a:rPr>
              <a:t>月</a:t>
            </a:r>
            <a:r>
              <a:rPr lang="en-US" altLang="zh-TW" dirty="0">
                <a:solidFill>
                  <a:srgbClr val="FF0000"/>
                </a:solidFill>
                <a:latin typeface="標楷體" panose="03000509000000000000" pitchFamily="65" charset="-120"/>
                <a:ea typeface="標楷體" panose="03000509000000000000" pitchFamily="65" charset="-120"/>
              </a:rPr>
              <a:t>15</a:t>
            </a:r>
            <a:r>
              <a:rPr lang="zh-TW" altLang="en-US" dirty="0">
                <a:solidFill>
                  <a:srgbClr val="FF0000"/>
                </a:solidFill>
                <a:latin typeface="標楷體" panose="03000509000000000000" pitchFamily="65" charset="-120"/>
                <a:ea typeface="標楷體" panose="03000509000000000000" pitchFamily="65" charset="-120"/>
              </a:rPr>
              <a:t>日</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若</a:t>
            </a:r>
            <a:r>
              <a:rPr lang="zh-TW" altLang="en-US" dirty="0">
                <a:latin typeface="標楷體" panose="03000509000000000000" pitchFamily="65" charset="-120"/>
                <a:ea typeface="標楷體" panose="03000509000000000000" pitchFamily="65" charset="-120"/>
              </a:rPr>
              <a:t>於履約期間，預估實際規劃設計監造服務費用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案個案工程結算實際服務費用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案個案工程結算實際服務費用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N-1</a:t>
            </a:r>
            <a:r>
              <a:rPr lang="zh-TW" altLang="en-US" dirty="0">
                <a:latin typeface="標楷體" panose="03000509000000000000" pitchFamily="65" charset="-120"/>
                <a:ea typeface="標楷體" panose="03000509000000000000" pitchFamily="65" charset="-120"/>
              </a:rPr>
              <a:t>案個案工程預估服務費用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N</a:t>
            </a:r>
            <a:r>
              <a:rPr lang="zh-TW" altLang="en-US" dirty="0">
                <a:latin typeface="標楷體" panose="03000509000000000000" pitchFamily="65" charset="-120"/>
                <a:ea typeface="標楷體" panose="03000509000000000000" pitchFamily="65" charset="-120"/>
              </a:rPr>
              <a:t>案個案工程預估服務費用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，若第</a:t>
            </a:r>
            <a:r>
              <a:rPr lang="en-US" altLang="zh-TW" dirty="0">
                <a:latin typeface="標楷體" panose="03000509000000000000" pitchFamily="65" charset="-120"/>
                <a:ea typeface="標楷體" panose="03000509000000000000" pitchFamily="65" charset="-120"/>
              </a:rPr>
              <a:t>N</a:t>
            </a:r>
            <a:r>
              <a:rPr lang="zh-TW" altLang="en-US" dirty="0">
                <a:latin typeface="標楷體" panose="03000509000000000000" pitchFamily="65" charset="-120"/>
                <a:ea typeface="標楷體" panose="03000509000000000000" pitchFamily="65" charset="-120"/>
              </a:rPr>
              <a:t>案加入後累計超過預算金額新台幣</a:t>
            </a:r>
            <a:r>
              <a:rPr lang="en-US" altLang="zh-TW" dirty="0">
                <a:latin typeface="標楷體" panose="03000509000000000000" pitchFamily="65" charset="-120"/>
                <a:ea typeface="標楷體" panose="03000509000000000000" pitchFamily="65" charset="-120"/>
              </a:rPr>
              <a:t>95</a:t>
            </a:r>
            <a:r>
              <a:rPr lang="zh-TW" altLang="en-US" dirty="0">
                <a:latin typeface="標楷體" panose="03000509000000000000" pitchFamily="65" charset="-120"/>
                <a:ea typeface="標楷體" panose="03000509000000000000" pitchFamily="65" charset="-120"/>
              </a:rPr>
              <a:t>萬元時，本契約即為終止，第</a:t>
            </a:r>
            <a:r>
              <a:rPr lang="en-US" altLang="zh-TW" dirty="0">
                <a:latin typeface="標楷體" panose="03000509000000000000" pitchFamily="65" charset="-120"/>
                <a:ea typeface="標楷體" panose="03000509000000000000" pitchFamily="65" charset="-120"/>
              </a:rPr>
              <a:t>N</a:t>
            </a:r>
            <a:r>
              <a:rPr lang="zh-TW" altLang="en-US" dirty="0">
                <a:latin typeface="標楷體" panose="03000509000000000000" pitchFamily="65" charset="-120"/>
                <a:ea typeface="標楷體" panose="03000509000000000000" pitchFamily="65" charset="-120"/>
              </a:rPr>
              <a:t>案不予</a:t>
            </a:r>
            <a:r>
              <a:rPr lang="zh-TW" altLang="en-US" dirty="0" smtClean="0">
                <a:latin typeface="標楷體" panose="03000509000000000000" pitchFamily="65" charset="-120"/>
                <a:ea typeface="標楷體" panose="03000509000000000000" pitchFamily="65" charset="-120"/>
              </a:rPr>
              <a:t>辦理。</a:t>
            </a:r>
            <a:endParaRPr lang="zh-TW" altLang="en-US" dirty="0"/>
          </a:p>
        </p:txBody>
      </p:sp>
      <p:sp>
        <p:nvSpPr>
          <p:cNvPr id="4" name="日期版面配置區 3"/>
          <p:cNvSpPr>
            <a:spLocks noGrp="1"/>
          </p:cNvSpPr>
          <p:nvPr>
            <p:ph type="dt" sz="half" idx="10"/>
          </p:nvPr>
        </p:nvSpPr>
        <p:spPr/>
        <p:txBody>
          <a:bodyPr/>
          <a:lstStyle/>
          <a:p>
            <a:fld id="{9B7C2D06-1D49-4A61-AC69-FA433BD6E409}"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5</a:t>
            </a:fld>
            <a:endParaRPr lang="zh-TW" altLang="en-US"/>
          </a:p>
        </p:txBody>
      </p:sp>
    </p:spTree>
    <p:extLst>
      <p:ext uri="{BB962C8B-B14F-4D97-AF65-F5344CB8AC3E}">
        <p14:creationId xmlns:p14="http://schemas.microsoft.com/office/powerpoint/2010/main" val="1585047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22164" y="324247"/>
            <a:ext cx="9624060" cy="1260211"/>
          </a:xfrm>
        </p:spPr>
        <p:txBody>
          <a:bodyPr/>
          <a:lstStyle/>
          <a:p>
            <a:r>
              <a:rPr lang="zh-TW" altLang="en-US" dirty="0">
                <a:solidFill>
                  <a:srgbClr val="000099"/>
                </a:solidFill>
                <a:latin typeface="標楷體" panose="03000509000000000000" pitchFamily="65" charset="-120"/>
                <a:ea typeface="標楷體" panose="03000509000000000000" pitchFamily="65" charset="-120"/>
              </a:rPr>
              <a:t>一、契約重點說明</a:t>
            </a:r>
            <a:endParaRPr lang="zh-TW" altLang="en-US" sz="3200" dirty="0">
              <a:solidFill>
                <a:srgbClr val="000099"/>
              </a:solidFill>
            </a:endParaRPr>
          </a:p>
        </p:txBody>
      </p:sp>
      <p:sp>
        <p:nvSpPr>
          <p:cNvPr id="3" name="內容版面配置區 2"/>
          <p:cNvSpPr>
            <a:spLocks noGrp="1"/>
          </p:cNvSpPr>
          <p:nvPr>
            <p:ph idx="1"/>
          </p:nvPr>
        </p:nvSpPr>
        <p:spPr>
          <a:xfrm>
            <a:off x="534670" y="1764295"/>
            <a:ext cx="9780582" cy="4464608"/>
          </a:xfrm>
        </p:spPr>
        <p:txBody>
          <a:bodyPr wrap="square">
            <a:normAutofit/>
          </a:bodyPr>
          <a:lstStyle/>
          <a:p>
            <a:pPr>
              <a:buFont typeface="Wingdings" panose="05000000000000000000" pitchFamily="2" charset="2"/>
              <a:buChar char="l"/>
            </a:pPr>
            <a:r>
              <a:rPr lang="zh-TW" altLang="en-US" dirty="0" smtClean="0">
                <a:latin typeface="標楷體" panose="03000509000000000000" pitchFamily="65" charset="-120"/>
                <a:ea typeface="標楷體" panose="03000509000000000000" pitchFamily="65" charset="-120"/>
              </a:rPr>
              <a:t>契約限制</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sz="3600" dirty="0" smtClean="0">
                <a:latin typeface="標楷體" panose="03000509000000000000" pitchFamily="65" charset="-120"/>
                <a:ea typeface="標楷體" panose="03000509000000000000" pitchFamily="65" charset="-120"/>
              </a:rPr>
              <a:t>須適用於工程採購金額為</a:t>
            </a:r>
            <a:r>
              <a:rPr lang="zh-TW" altLang="en-US" sz="3600" dirty="0" smtClean="0">
                <a:solidFill>
                  <a:srgbClr val="FF0000"/>
                </a:solidFill>
                <a:latin typeface="標楷體" panose="03000509000000000000" pitchFamily="65" charset="-120"/>
                <a:ea typeface="標楷體" panose="03000509000000000000" pitchFamily="65" charset="-120"/>
              </a:rPr>
              <a:t>逾新台幣</a:t>
            </a:r>
            <a:r>
              <a:rPr lang="en-US" altLang="zh-TW" sz="3600" dirty="0" smtClean="0">
                <a:solidFill>
                  <a:srgbClr val="FF0000"/>
                </a:solidFill>
                <a:latin typeface="標楷體" panose="03000509000000000000" pitchFamily="65" charset="-120"/>
                <a:ea typeface="標楷體" panose="03000509000000000000" pitchFamily="65" charset="-120"/>
              </a:rPr>
              <a:t>10</a:t>
            </a:r>
            <a:r>
              <a:rPr lang="zh-TW" altLang="en-US" sz="3600" dirty="0" smtClean="0">
                <a:solidFill>
                  <a:srgbClr val="FF0000"/>
                </a:solidFill>
                <a:latin typeface="標楷體" panose="03000509000000000000" pitchFamily="65" charset="-120"/>
                <a:ea typeface="標楷體" panose="03000509000000000000" pitchFamily="65" charset="-120"/>
              </a:rPr>
              <a:t>萬元至</a:t>
            </a:r>
            <a:r>
              <a:rPr lang="en-US" altLang="zh-TW" sz="3600" dirty="0" smtClean="0">
                <a:solidFill>
                  <a:srgbClr val="FF0000"/>
                </a:solidFill>
                <a:latin typeface="標楷體" panose="03000509000000000000" pitchFamily="65" charset="-120"/>
                <a:ea typeface="標楷體" panose="03000509000000000000" pitchFamily="65" charset="-120"/>
              </a:rPr>
              <a:t>100</a:t>
            </a:r>
            <a:r>
              <a:rPr lang="zh-TW" altLang="en-US" sz="3600" dirty="0" smtClean="0">
                <a:solidFill>
                  <a:srgbClr val="FF0000"/>
                </a:solidFill>
                <a:latin typeface="標楷體" panose="03000509000000000000" pitchFamily="65" charset="-120"/>
                <a:ea typeface="標楷體" panose="03000509000000000000" pitchFamily="65" charset="-120"/>
              </a:rPr>
              <a:t>萬元以下</a:t>
            </a:r>
            <a:r>
              <a:rPr lang="zh-TW" altLang="en-US" sz="3600" dirty="0" smtClean="0">
                <a:latin typeface="標楷體" panose="03000509000000000000" pitchFamily="65" charset="-120"/>
                <a:ea typeface="標楷體" panose="03000509000000000000" pitchFamily="65" charset="-120"/>
              </a:rPr>
              <a:t>之工程採購案件之技術服務案。</a:t>
            </a:r>
            <a:endParaRPr lang="en-US" altLang="zh-TW" sz="36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sz="3600" dirty="0" smtClean="0">
                <a:latin typeface="標楷體" panose="03000509000000000000" pitchFamily="65" charset="-120"/>
                <a:ea typeface="標楷體" panose="03000509000000000000" pitchFamily="65" charset="-120"/>
              </a:rPr>
              <a:t>需求</a:t>
            </a:r>
            <a:r>
              <a:rPr lang="zh-TW" altLang="en-US" sz="3600" dirty="0">
                <a:latin typeface="標楷體" panose="03000509000000000000" pitchFamily="65" charset="-120"/>
                <a:ea typeface="標楷體" panose="03000509000000000000" pitchFamily="65" charset="-120"/>
              </a:rPr>
              <a:t>單位不得為適用上述規定而以</a:t>
            </a:r>
            <a:r>
              <a:rPr lang="zh-TW" altLang="en-US" sz="3600" dirty="0">
                <a:solidFill>
                  <a:srgbClr val="FF0000"/>
                </a:solidFill>
                <a:latin typeface="標楷體" panose="03000509000000000000" pitchFamily="65" charset="-120"/>
                <a:ea typeface="標楷體" panose="03000509000000000000" pitchFamily="65" charset="-120"/>
              </a:rPr>
              <a:t>分批辦理未達公告金額工程採購</a:t>
            </a:r>
            <a:r>
              <a:rPr lang="zh-TW" altLang="en-US" sz="3600" dirty="0">
                <a:latin typeface="標楷體" panose="03000509000000000000" pitchFamily="65" charset="-120"/>
                <a:ea typeface="標楷體" panose="03000509000000000000" pitchFamily="65" charset="-120"/>
              </a:rPr>
              <a:t>，若有上述情形不同意需求單位繼續辦理</a:t>
            </a:r>
            <a:r>
              <a:rPr lang="zh-TW" altLang="en-US" sz="3600" dirty="0" smtClean="0">
                <a:latin typeface="標楷體" panose="03000509000000000000" pitchFamily="65" charset="-120"/>
                <a:ea typeface="標楷體" panose="03000509000000000000" pitchFamily="65" charset="-120"/>
              </a:rPr>
              <a:t>採購。</a:t>
            </a:r>
            <a:endParaRPr lang="zh-TW" altLang="en-US" sz="3600" dirty="0"/>
          </a:p>
        </p:txBody>
      </p:sp>
    </p:spTree>
    <p:extLst>
      <p:ext uri="{BB962C8B-B14F-4D97-AF65-F5344CB8AC3E}">
        <p14:creationId xmlns:p14="http://schemas.microsoft.com/office/powerpoint/2010/main" val="3082053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99"/>
                </a:solidFill>
                <a:latin typeface="標楷體" panose="03000509000000000000" pitchFamily="65" charset="-120"/>
                <a:ea typeface="標楷體" panose="03000509000000000000" pitchFamily="65" charset="-120"/>
              </a:rPr>
              <a:t>一、契約重點說明</a:t>
            </a:r>
            <a:endParaRPr lang="zh-TW" altLang="en-US" sz="3200" dirty="0">
              <a:solidFill>
                <a:srgbClr val="000099"/>
              </a:solidFill>
            </a:endParaRPr>
          </a:p>
        </p:txBody>
      </p:sp>
      <p:sp>
        <p:nvSpPr>
          <p:cNvPr id="3" name="內容版面配置區 2"/>
          <p:cNvSpPr>
            <a:spLocks noGrp="1"/>
          </p:cNvSpPr>
          <p:nvPr>
            <p:ph idx="1"/>
          </p:nvPr>
        </p:nvSpPr>
        <p:spPr>
          <a:xfrm>
            <a:off x="534670" y="1764295"/>
            <a:ext cx="9996606" cy="5256696"/>
          </a:xfrm>
        </p:spPr>
        <p:txBody>
          <a:bodyPr>
            <a:normAutofit lnSpcReduction="10000"/>
          </a:bodyPr>
          <a:lstStyle/>
          <a:p>
            <a:pPr>
              <a:buFont typeface="Wingdings" panose="05000000000000000000" pitchFamily="2" charset="2"/>
              <a:buChar char="l"/>
            </a:pPr>
            <a:r>
              <a:rPr lang="zh-TW" altLang="en-US" dirty="0" smtClean="0">
                <a:latin typeface="標楷體" panose="03000509000000000000" pitchFamily="65" charset="-120"/>
                <a:ea typeface="標楷體" panose="03000509000000000000" pitchFamily="65" charset="-120"/>
              </a:rPr>
              <a:t>契約</a:t>
            </a:r>
            <a:r>
              <a:rPr lang="zh-TW" altLang="en-US" dirty="0" smtClean="0">
                <a:latin typeface="標楷體" panose="03000509000000000000" pitchFamily="65" charset="-120"/>
                <a:ea typeface="標楷體" panose="03000509000000000000" pitchFamily="65" charset="-120"/>
              </a:rPr>
              <a:t>範圍</a:t>
            </a:r>
            <a:r>
              <a:rPr lang="en-US" altLang="zh-TW" sz="3500" dirty="0" smtClean="0">
                <a:latin typeface="標楷體" panose="03000509000000000000" pitchFamily="65" charset="-120"/>
                <a:ea typeface="標楷體" panose="03000509000000000000" pitchFamily="65" charset="-120"/>
              </a:rPr>
              <a:t>(</a:t>
            </a:r>
            <a:r>
              <a:rPr lang="zh-TW" altLang="zh-TW" sz="3500" kern="100" dirty="0">
                <a:solidFill>
                  <a:srgbClr val="FF0000"/>
                </a:solidFill>
                <a:ea typeface="標楷體"/>
                <a:cs typeface="Times New Roman"/>
              </a:rPr>
              <a:t>桃園市龍潭區核能研究所龍潭全所區、</a:t>
            </a:r>
            <a:r>
              <a:rPr lang="en-US" altLang="zh-TW" sz="3500" kern="100" dirty="0">
                <a:solidFill>
                  <a:srgbClr val="FF0000"/>
                </a:solidFill>
                <a:ea typeface="標楷體"/>
                <a:cs typeface="Times New Roman"/>
              </a:rPr>
              <a:t>628</a:t>
            </a:r>
            <a:r>
              <a:rPr lang="zh-TW" altLang="zh-TW" sz="3500" kern="100" dirty="0">
                <a:solidFill>
                  <a:srgbClr val="FF0000"/>
                </a:solidFill>
                <a:ea typeface="標楷體"/>
                <a:cs typeface="Times New Roman"/>
              </a:rPr>
              <a:t>館職務宿舍及環境試驗區</a:t>
            </a:r>
            <a:r>
              <a:rPr lang="en-US" altLang="zh-TW" sz="3500" kern="100" dirty="0">
                <a:solidFill>
                  <a:srgbClr val="FF0000"/>
                </a:solidFill>
                <a:ea typeface="標楷體"/>
                <a:cs typeface="Times New Roman"/>
              </a:rPr>
              <a:t>(</a:t>
            </a:r>
            <a:r>
              <a:rPr lang="zh-TW" altLang="zh-TW" sz="3500" kern="100" dirty="0">
                <a:solidFill>
                  <a:srgbClr val="FF0000"/>
                </a:solidFill>
                <a:ea typeface="標楷體"/>
                <a:cs typeface="Times New Roman"/>
              </a:rPr>
              <a:t>龍潭所區附近</a:t>
            </a:r>
            <a:r>
              <a:rPr lang="en-US" altLang="zh-TW" sz="3500" kern="100" dirty="0">
                <a:solidFill>
                  <a:srgbClr val="FF0000"/>
                </a:solidFill>
                <a:ea typeface="標楷體"/>
                <a:cs typeface="Times New Roman"/>
              </a:rPr>
              <a:t>)</a:t>
            </a:r>
            <a:r>
              <a:rPr lang="en-US" altLang="zh-TW" sz="3500" dirty="0" smtClean="0">
                <a:latin typeface="標楷體" panose="03000509000000000000" pitchFamily="65" charset="-120"/>
                <a:ea typeface="標楷體" panose="03000509000000000000" pitchFamily="65" charset="-120"/>
              </a:rPr>
              <a:t>)</a:t>
            </a:r>
            <a:endParaRPr lang="en-US" altLang="zh-TW" sz="3500"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工程</a:t>
            </a:r>
            <a:r>
              <a:rPr lang="zh-TW" altLang="en-US" dirty="0">
                <a:latin typeface="標楷體" panose="03000509000000000000" pitchFamily="65" charset="-120"/>
                <a:ea typeface="標楷體" panose="03000509000000000000" pitchFamily="65" charset="-120"/>
              </a:rPr>
              <a:t>採購金額逾新台幣</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萬元至未達公告金額建築物結構新建、修繕小型</a:t>
            </a:r>
            <a:r>
              <a:rPr lang="zh-TW" altLang="en-US" dirty="0" smtClean="0">
                <a:latin typeface="標楷體" panose="03000509000000000000" pitchFamily="65" charset="-120"/>
                <a:ea typeface="標楷體" panose="03000509000000000000" pitchFamily="65" charset="-120"/>
              </a:rPr>
              <a:t>工程</a:t>
            </a:r>
            <a:r>
              <a:rPr lang="en-US" altLang="zh-TW" dirty="0">
                <a:solidFill>
                  <a:srgbClr val="000000"/>
                </a:solidFill>
                <a:ea typeface="標楷體"/>
                <a:cs typeface="Times New Roman"/>
              </a:rPr>
              <a:t>(</a:t>
            </a:r>
            <a:r>
              <a:rPr lang="zh-TW" altLang="en-US" dirty="0" smtClean="0">
                <a:latin typeface="標楷體" panose="03000509000000000000" pitchFamily="65" charset="-120"/>
                <a:ea typeface="標楷體" panose="03000509000000000000" pitchFamily="65" charset="-120"/>
              </a:rPr>
              <a:t>含</a:t>
            </a:r>
            <a:r>
              <a:rPr lang="zh-TW" altLang="en-US" dirty="0">
                <a:latin typeface="標楷體" panose="03000509000000000000" pitchFamily="65" charset="-120"/>
                <a:ea typeface="標楷體" panose="03000509000000000000" pitchFamily="65" charset="-120"/>
              </a:rPr>
              <a:t>屋頂及外牆防水防漏、外牆修繕、給排水、消防系統改善、配合修繕之電力系統及消防改善等相關小型</a:t>
            </a:r>
            <a:r>
              <a:rPr lang="zh-TW" altLang="en-US" dirty="0" smtClean="0">
                <a:latin typeface="標楷體" panose="03000509000000000000" pitchFamily="65" charset="-120"/>
                <a:ea typeface="標楷體" panose="03000509000000000000" pitchFamily="65" charset="-120"/>
              </a:rPr>
              <a:t>工程</a:t>
            </a:r>
            <a:r>
              <a:rPr lang="en-US" altLang="zh-TW" dirty="0" smtClean="0">
                <a:solidFill>
                  <a:srgbClr val="000000"/>
                </a:solidFill>
                <a:ea typeface="標楷體"/>
                <a:cs typeface="Times New Roman"/>
              </a:rPr>
              <a:t>)</a:t>
            </a:r>
            <a:r>
              <a:rPr lang="zh-TW" altLang="en-US" dirty="0" smtClean="0">
                <a:solidFill>
                  <a:srgbClr val="000000"/>
                </a:solidFill>
                <a:ea typeface="標楷體"/>
                <a:cs typeface="Times New Roman"/>
              </a:rPr>
              <a:t>。</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zh-TW" dirty="0">
                <a:solidFill>
                  <a:srgbClr val="000000"/>
                </a:solidFill>
                <a:ea typeface="標楷體"/>
                <a:cs typeface="Times New Roman"/>
              </a:rPr>
              <a:t>工程採購金額逾新台幣</a:t>
            </a:r>
            <a:r>
              <a:rPr lang="en-US" altLang="zh-TW" dirty="0">
                <a:solidFill>
                  <a:srgbClr val="000000"/>
                </a:solidFill>
                <a:ea typeface="標楷體"/>
                <a:cs typeface="Times New Roman"/>
              </a:rPr>
              <a:t>10</a:t>
            </a:r>
            <a:r>
              <a:rPr lang="zh-TW" altLang="zh-TW" dirty="0">
                <a:solidFill>
                  <a:srgbClr val="000000"/>
                </a:solidFill>
                <a:ea typeface="標楷體"/>
                <a:cs typeface="Times New Roman"/>
              </a:rPr>
              <a:t>萬元至未達公告金額之室內裝修小型工程</a:t>
            </a:r>
            <a:r>
              <a:rPr lang="en-US" altLang="zh-TW" dirty="0">
                <a:solidFill>
                  <a:srgbClr val="000000"/>
                </a:solidFill>
                <a:ea typeface="標楷體"/>
                <a:cs typeface="Times New Roman"/>
              </a:rPr>
              <a:t>(</a:t>
            </a:r>
            <a:r>
              <a:rPr lang="zh-TW" altLang="zh-TW" dirty="0">
                <a:solidFill>
                  <a:srgbClr val="000000"/>
                </a:solidFill>
                <a:ea typeface="標楷體"/>
                <a:cs typeface="Times New Roman"/>
              </a:rPr>
              <a:t>含隔間牆、天花板、地板、門窗、油漆配合裝修之電力系統改善等相關室內裝修小型工程</a:t>
            </a:r>
            <a:r>
              <a:rPr lang="en-US" altLang="zh-TW" dirty="0" smtClean="0">
                <a:solidFill>
                  <a:srgbClr val="000000"/>
                </a:solidFill>
                <a:ea typeface="標楷體"/>
                <a:cs typeface="Times New Roman"/>
              </a:rPr>
              <a:t>)</a:t>
            </a:r>
            <a:r>
              <a:rPr lang="zh-TW" altLang="en-US" dirty="0" smtClean="0">
                <a:solidFill>
                  <a:srgbClr val="000000"/>
                </a:solidFill>
                <a:ea typeface="標楷體"/>
                <a:cs typeface="Times New Roman"/>
              </a:rPr>
              <a:t>。</a:t>
            </a:r>
            <a:endParaRPr lang="en-US" altLang="zh-TW" dirty="0" smtClean="0">
              <a:solidFill>
                <a:srgbClr val="000000"/>
              </a:solidFill>
              <a:ea typeface="標楷體"/>
              <a:cs typeface="Times New Roman"/>
            </a:endParaRPr>
          </a:p>
          <a:p>
            <a:pPr>
              <a:buFont typeface="Wingdings" panose="05000000000000000000" pitchFamily="2" charset="2"/>
              <a:buChar char="l"/>
            </a:pPr>
            <a:endParaRPr lang="en-US" altLang="zh-TW" dirty="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zh-TW" altLang="en-US" dirty="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F25DBEDA-FD89-4BB6-924B-F02B87C69758}"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7</a:t>
            </a:fld>
            <a:endParaRPr lang="zh-TW" altLang="en-US"/>
          </a:p>
        </p:txBody>
      </p:sp>
    </p:spTree>
    <p:extLst>
      <p:ext uri="{BB962C8B-B14F-4D97-AF65-F5344CB8AC3E}">
        <p14:creationId xmlns:p14="http://schemas.microsoft.com/office/powerpoint/2010/main" val="31715286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99"/>
                </a:solidFill>
                <a:latin typeface="標楷體" panose="03000509000000000000" pitchFamily="65" charset="-120"/>
                <a:ea typeface="標楷體" panose="03000509000000000000" pitchFamily="65" charset="-120"/>
              </a:rPr>
              <a:t>一、契約重點說明</a:t>
            </a:r>
            <a:endParaRPr lang="zh-TW" altLang="en-US" sz="3200" dirty="0">
              <a:solidFill>
                <a:srgbClr val="000099"/>
              </a:solidFill>
            </a:endParaRPr>
          </a:p>
        </p:txBody>
      </p:sp>
      <p:sp>
        <p:nvSpPr>
          <p:cNvPr id="3" name="內容版面配置區 2"/>
          <p:cNvSpPr>
            <a:spLocks noGrp="1"/>
          </p:cNvSpPr>
          <p:nvPr>
            <p:ph idx="1"/>
          </p:nvPr>
        </p:nvSpPr>
        <p:spPr>
          <a:xfrm>
            <a:off x="534670" y="1764295"/>
            <a:ext cx="9996606" cy="5256696"/>
          </a:xfrm>
        </p:spPr>
        <p:txBody>
          <a:bodyPr>
            <a:normAutofit/>
          </a:bodyPr>
          <a:lstStyle/>
          <a:p>
            <a:pPr>
              <a:buFont typeface="Wingdings" panose="05000000000000000000" pitchFamily="2" charset="2"/>
              <a:buChar char="l"/>
            </a:pPr>
            <a:r>
              <a:rPr lang="zh-TW" altLang="en-US" dirty="0" smtClean="0">
                <a:latin typeface="標楷體" panose="03000509000000000000" pitchFamily="65" charset="-120"/>
                <a:ea typeface="標楷體" panose="03000509000000000000" pitchFamily="65" charset="-120"/>
              </a:rPr>
              <a:t>契約範圍</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zh-TW" dirty="0" smtClean="0">
                <a:solidFill>
                  <a:srgbClr val="000000"/>
                </a:solidFill>
                <a:ea typeface="標楷體"/>
                <a:cs typeface="Times New Roman"/>
              </a:rPr>
              <a:t>工程</a:t>
            </a:r>
            <a:r>
              <a:rPr lang="zh-TW" altLang="zh-TW" dirty="0">
                <a:solidFill>
                  <a:srgbClr val="000000"/>
                </a:solidFill>
                <a:ea typeface="標楷體"/>
                <a:cs typeface="Times New Roman"/>
              </a:rPr>
              <a:t>採購金額逾新台幣</a:t>
            </a:r>
            <a:r>
              <a:rPr lang="en-US" altLang="zh-TW" dirty="0">
                <a:solidFill>
                  <a:srgbClr val="000000"/>
                </a:solidFill>
                <a:ea typeface="標楷體"/>
                <a:cs typeface="Times New Roman"/>
              </a:rPr>
              <a:t>10</a:t>
            </a:r>
            <a:r>
              <a:rPr lang="zh-TW" altLang="zh-TW" dirty="0">
                <a:solidFill>
                  <a:srgbClr val="000000"/>
                </a:solidFill>
                <a:ea typeface="標楷體"/>
                <a:cs typeface="Times New Roman"/>
              </a:rPr>
              <a:t>萬元至未達公告金額之所區內基礎設施維護修繕小型工程</a:t>
            </a:r>
            <a:r>
              <a:rPr lang="en-US" altLang="zh-TW" dirty="0">
                <a:solidFill>
                  <a:srgbClr val="000000"/>
                </a:solidFill>
                <a:ea typeface="標楷體"/>
                <a:cs typeface="Times New Roman"/>
              </a:rPr>
              <a:t>(</a:t>
            </a:r>
            <a:r>
              <a:rPr lang="zh-TW" altLang="zh-TW" dirty="0">
                <a:solidFill>
                  <a:srgbClr val="000000"/>
                </a:solidFill>
                <a:ea typeface="標楷體"/>
                <a:cs typeface="Times New Roman"/>
              </a:rPr>
              <a:t>含道路工程及交通工程、給排水設施整建、人行步道維護、圍籬圍欄及景觀工程等基礎設施</a:t>
            </a:r>
            <a:r>
              <a:rPr lang="en-US" altLang="zh-TW" dirty="0" smtClean="0">
                <a:solidFill>
                  <a:srgbClr val="000000"/>
                </a:solidFill>
                <a:ea typeface="標楷體"/>
                <a:cs typeface="Times New Roman"/>
              </a:rPr>
              <a:t>)</a:t>
            </a:r>
            <a:r>
              <a:rPr lang="zh-TW" altLang="en-US" dirty="0" smtClean="0">
                <a:solidFill>
                  <a:srgbClr val="000000"/>
                </a:solidFill>
                <a:ea typeface="標楷體"/>
                <a:cs typeface="Times New Roman"/>
              </a:rPr>
              <a:t>。</a:t>
            </a:r>
            <a:endParaRPr lang="en-US" altLang="zh-TW" dirty="0" smtClean="0">
              <a:solidFill>
                <a:srgbClr val="000000"/>
              </a:solidFill>
              <a:ea typeface="標楷體"/>
              <a:cs typeface="Times New Roman"/>
            </a:endParaRPr>
          </a:p>
          <a:p>
            <a:pPr lvl="1">
              <a:buFont typeface="Wingdings" panose="05000000000000000000" pitchFamily="2" charset="2"/>
              <a:buChar char="Ø"/>
            </a:pPr>
            <a:r>
              <a:rPr lang="zh-TW" altLang="en-US" dirty="0" smtClean="0">
                <a:ea typeface="標楷體"/>
                <a:cs typeface="Times New Roman"/>
              </a:rPr>
              <a:t>除外</a:t>
            </a:r>
            <a:endParaRPr lang="en-US" altLang="zh-TW" dirty="0" smtClean="0">
              <a:ea typeface="標楷體"/>
              <a:cs typeface="Times New Roman"/>
            </a:endParaRPr>
          </a:p>
          <a:p>
            <a:pPr lvl="2">
              <a:buFont typeface="Wingdings" panose="05000000000000000000" pitchFamily="2" charset="2"/>
              <a:buChar char="Ø"/>
            </a:pPr>
            <a:r>
              <a:rPr lang="zh-TW" altLang="zh-TW" dirty="0" smtClean="0">
                <a:ea typeface="標楷體"/>
                <a:cs typeface="Times New Roman"/>
              </a:rPr>
              <a:t>對於</a:t>
            </a:r>
            <a:r>
              <a:rPr lang="zh-TW" altLang="zh-TW" dirty="0">
                <a:ea typeface="標楷體"/>
                <a:cs typeface="Times New Roman"/>
              </a:rPr>
              <a:t>所區</a:t>
            </a:r>
            <a:r>
              <a:rPr lang="zh-TW" altLang="zh-TW" dirty="0">
                <a:solidFill>
                  <a:srgbClr val="FF0000"/>
                </a:solidFill>
                <a:ea typeface="標楷體"/>
                <a:cs typeface="Times New Roman"/>
              </a:rPr>
              <a:t>輻防相關設施、特殊實驗室等特殊性建築物</a:t>
            </a:r>
            <a:r>
              <a:rPr lang="en-US" altLang="zh-TW" dirty="0">
                <a:solidFill>
                  <a:srgbClr val="FF0000"/>
                </a:solidFill>
                <a:ea typeface="標楷體"/>
                <a:cs typeface="Times New Roman"/>
              </a:rPr>
              <a:t>(</a:t>
            </a:r>
            <a:r>
              <a:rPr lang="zh-TW" altLang="zh-TW" dirty="0">
                <a:solidFill>
                  <a:srgbClr val="FF0000"/>
                </a:solidFill>
                <a:ea typeface="標楷體"/>
                <a:cs typeface="Times New Roman"/>
              </a:rPr>
              <a:t>由甲方認定之建築物或特殊性質</a:t>
            </a:r>
            <a:r>
              <a:rPr lang="en-US" altLang="zh-TW" dirty="0">
                <a:solidFill>
                  <a:srgbClr val="FF0000"/>
                </a:solidFill>
                <a:ea typeface="標楷體"/>
                <a:cs typeface="Times New Roman"/>
              </a:rPr>
              <a:t>)</a:t>
            </a:r>
            <a:r>
              <a:rPr lang="zh-TW" altLang="zh-TW" dirty="0">
                <a:ea typeface="標楷體"/>
                <a:cs typeface="Times New Roman"/>
              </a:rPr>
              <a:t>之工程修繕，雖係屬採購金額新台幣逾</a:t>
            </a:r>
            <a:r>
              <a:rPr lang="en-US" altLang="zh-TW" dirty="0">
                <a:latin typeface="標楷體"/>
                <a:cs typeface="Times New Roman"/>
              </a:rPr>
              <a:t>10</a:t>
            </a:r>
            <a:r>
              <a:rPr lang="zh-TW" altLang="zh-TW" dirty="0">
                <a:ea typeface="標楷體"/>
                <a:cs typeface="Times New Roman"/>
              </a:rPr>
              <a:t>萬元至未達公告金額之工程採購，但甲方經認定因需要仍得交由其他廠商辦理技術</a:t>
            </a:r>
            <a:r>
              <a:rPr lang="zh-TW" altLang="zh-TW" dirty="0" smtClean="0">
                <a:ea typeface="標楷體"/>
                <a:cs typeface="Times New Roman"/>
              </a:rPr>
              <a:t>服務</a:t>
            </a:r>
            <a:r>
              <a:rPr lang="zh-TW" altLang="en-US" dirty="0" smtClean="0">
                <a:ea typeface="標楷體"/>
                <a:cs typeface="Times New Roman"/>
              </a:rPr>
              <a:t>。</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en-US" altLang="zh-TW" dirty="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zh-TW" altLang="en-US" dirty="0">
              <a:latin typeface="標楷體" panose="03000509000000000000" pitchFamily="65" charset="-120"/>
              <a:ea typeface="標楷體" panose="03000509000000000000" pitchFamily="65" charset="-120"/>
            </a:endParaRPr>
          </a:p>
        </p:txBody>
      </p:sp>
      <p:sp>
        <p:nvSpPr>
          <p:cNvPr id="4" name="日期版面配置區 3"/>
          <p:cNvSpPr>
            <a:spLocks noGrp="1"/>
          </p:cNvSpPr>
          <p:nvPr>
            <p:ph type="dt" sz="half" idx="10"/>
          </p:nvPr>
        </p:nvSpPr>
        <p:spPr/>
        <p:txBody>
          <a:bodyPr/>
          <a:lstStyle/>
          <a:p>
            <a:fld id="{F25DBEDA-FD89-4BB6-924B-F02B87C69758}" type="datetime2">
              <a:rPr lang="zh-TW" altLang="en-US" smtClean="0"/>
              <a:t>2017年1月19日</a:t>
            </a:fld>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8</a:t>
            </a:fld>
            <a:endParaRPr lang="zh-TW" altLang="en-US"/>
          </a:p>
        </p:txBody>
      </p:sp>
    </p:spTree>
    <p:extLst>
      <p:ext uri="{BB962C8B-B14F-4D97-AF65-F5344CB8AC3E}">
        <p14:creationId xmlns:p14="http://schemas.microsoft.com/office/powerpoint/2010/main" val="4108820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0099"/>
                </a:solidFill>
                <a:latin typeface="標楷體" panose="03000509000000000000" pitchFamily="65" charset="-120"/>
                <a:ea typeface="標楷體" panose="03000509000000000000" pitchFamily="65" charset="-120"/>
              </a:rPr>
              <a:t>一、契約重點說明</a:t>
            </a:r>
            <a:endParaRPr lang="zh-TW" altLang="en-US" dirty="0"/>
          </a:p>
        </p:txBody>
      </p:sp>
      <p:sp>
        <p:nvSpPr>
          <p:cNvPr id="3" name="內容版面配置區 2"/>
          <p:cNvSpPr>
            <a:spLocks noGrp="1"/>
          </p:cNvSpPr>
          <p:nvPr>
            <p:ph idx="1"/>
          </p:nvPr>
        </p:nvSpPr>
        <p:spPr/>
        <p:txBody>
          <a:bodyPr>
            <a:normAutofit lnSpcReduction="10000"/>
          </a:bodyPr>
          <a:lstStyle/>
          <a:p>
            <a:pPr>
              <a:buFont typeface="Wingdings" panose="05000000000000000000" pitchFamily="2" charset="2"/>
              <a:buChar char="l"/>
            </a:pPr>
            <a:r>
              <a:rPr lang="zh-TW" altLang="en-US" dirty="0">
                <a:latin typeface="標楷體" panose="03000509000000000000" pitchFamily="65" charset="-120"/>
                <a:ea typeface="標楷體" panose="03000509000000000000" pitchFamily="65" charset="-120"/>
              </a:rPr>
              <a:t>契約</a:t>
            </a:r>
            <a:r>
              <a:rPr lang="zh-TW" altLang="en-US" dirty="0" smtClean="0">
                <a:latin typeface="標楷體" panose="03000509000000000000" pitchFamily="65" charset="-120"/>
                <a:ea typeface="標楷體" panose="03000509000000000000" pitchFamily="65" charset="-120"/>
              </a:rPr>
              <a:t>義務</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smtClean="0">
                <a:latin typeface="標楷體" panose="03000509000000000000" pitchFamily="65" charset="-120"/>
                <a:ea typeface="標楷體" panose="03000509000000000000" pitchFamily="65" charset="-120"/>
              </a:rPr>
              <a:t>甲</a:t>
            </a:r>
            <a:r>
              <a:rPr lang="zh-TW" altLang="en-US" dirty="0">
                <a:latin typeface="標楷體" panose="03000509000000000000" pitchFamily="65" charset="-120"/>
                <a:ea typeface="標楷體" panose="03000509000000000000" pitchFamily="65" charset="-120"/>
              </a:rPr>
              <a:t>方確認該個案工程採購案不符合開口契約工程範圍，該次工程需求採購會議之出席費用，甲方應另行簽辦支應出席費用</a:t>
            </a:r>
            <a:r>
              <a:rPr lang="zh-TW" altLang="en-US" dirty="0" smtClean="0">
                <a:latin typeface="標楷體" panose="03000509000000000000" pitchFamily="65" charset="-120"/>
                <a:ea typeface="標楷體" panose="03000509000000000000" pitchFamily="65" charset="-120"/>
              </a:rPr>
              <a:t>給</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杜班工程技術顧問有限公司以下簡稱乙方</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依中央政府各機關學校出席費及稿費支給要點第</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點規定，以每次會議</a:t>
            </a:r>
            <a:r>
              <a:rPr lang="zh-TW" altLang="en-US" dirty="0">
                <a:solidFill>
                  <a:srgbClr val="FF0000"/>
                </a:solidFill>
                <a:latin typeface="標楷體" panose="03000509000000000000" pitchFamily="65" charset="-120"/>
                <a:ea typeface="標楷體" panose="03000509000000000000" pitchFamily="65" charset="-120"/>
              </a:rPr>
              <a:t>新台幣</a:t>
            </a:r>
            <a:r>
              <a:rPr lang="en-US" altLang="zh-TW" dirty="0">
                <a:solidFill>
                  <a:srgbClr val="FF0000"/>
                </a:solidFill>
                <a:latin typeface="標楷體" panose="03000509000000000000" pitchFamily="65" charset="-120"/>
                <a:ea typeface="標楷體" panose="03000509000000000000" pitchFamily="65" charset="-120"/>
              </a:rPr>
              <a:t>2</a:t>
            </a:r>
            <a:r>
              <a:rPr lang="zh-TW" altLang="en-US" dirty="0">
                <a:solidFill>
                  <a:srgbClr val="FF0000"/>
                </a:solidFill>
                <a:latin typeface="標楷體" panose="03000509000000000000" pitchFamily="65" charset="-120"/>
                <a:ea typeface="標楷體" panose="03000509000000000000" pitchFamily="65" charset="-120"/>
              </a:rPr>
              <a:t>千元支給出席費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即使乙方有</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人出席仍只能支領新台幣</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千元</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TW" altLang="en-US" dirty="0">
                <a:latin typeface="標楷體" panose="03000509000000000000" pitchFamily="65" charset="-120"/>
                <a:ea typeface="標楷體" panose="03000509000000000000" pitchFamily="65" charset="-120"/>
              </a:rPr>
              <a:t>設計成果</a:t>
            </a:r>
            <a:r>
              <a:rPr lang="zh-TW" altLang="en-US" dirty="0" smtClean="0">
                <a:latin typeface="標楷體" panose="03000509000000000000" pitchFamily="65" charset="-120"/>
                <a:ea typeface="標楷體" panose="03000509000000000000" pitchFamily="65" charset="-120"/>
              </a:rPr>
              <a:t>審查</a:t>
            </a:r>
            <a:endParaRPr lang="en-US" altLang="zh-TW" dirty="0" smtClean="0">
              <a:latin typeface="標楷體" panose="03000509000000000000" pitchFamily="65" charset="-120"/>
              <a:ea typeface="標楷體" panose="03000509000000000000" pitchFamily="65" charset="-120"/>
            </a:endParaRPr>
          </a:p>
          <a:p>
            <a:pPr lvl="2">
              <a:buFont typeface="Wingdings" panose="05000000000000000000" pitchFamily="2" charset="2"/>
              <a:buChar char="Ø"/>
            </a:pPr>
            <a:r>
              <a:rPr lang="zh-TW" altLang="en-US" sz="2800" dirty="0" smtClean="0">
                <a:solidFill>
                  <a:srgbClr val="000000"/>
                </a:solidFill>
                <a:ea typeface="標楷體"/>
                <a:cs typeface="Times New Roman"/>
              </a:rPr>
              <a:t>甲方</a:t>
            </a:r>
            <a:r>
              <a:rPr lang="zh-TW" altLang="zh-TW" sz="2800" dirty="0" smtClean="0">
                <a:solidFill>
                  <a:srgbClr val="000000"/>
                </a:solidFill>
                <a:ea typeface="標楷體"/>
                <a:cs typeface="Times New Roman"/>
              </a:rPr>
              <a:t>原則上</a:t>
            </a:r>
            <a:r>
              <a:rPr lang="zh-TW" altLang="zh-TW" sz="2800" dirty="0">
                <a:solidFill>
                  <a:srgbClr val="000000"/>
                </a:solidFill>
                <a:ea typeface="標楷體"/>
                <a:cs typeface="Times New Roman"/>
              </a:rPr>
              <a:t>於</a:t>
            </a:r>
            <a:r>
              <a:rPr lang="en-US" altLang="zh-TW" sz="2800" dirty="0">
                <a:solidFill>
                  <a:srgbClr val="000000"/>
                </a:solidFill>
                <a:ea typeface="標楷體"/>
                <a:cs typeface="Times New Roman"/>
              </a:rPr>
              <a:t>7</a:t>
            </a:r>
            <a:r>
              <a:rPr lang="zh-TW" altLang="zh-TW" sz="2800" dirty="0">
                <a:solidFill>
                  <a:srgbClr val="000000"/>
                </a:solidFill>
                <a:ea typeface="標楷體"/>
                <a:cs typeface="Times New Roman"/>
              </a:rPr>
              <a:t>日內完成</a:t>
            </a:r>
            <a:r>
              <a:rPr lang="zh-TW" altLang="zh-TW" sz="2800" dirty="0" smtClean="0">
                <a:solidFill>
                  <a:srgbClr val="000000"/>
                </a:solidFill>
                <a:ea typeface="標楷體"/>
                <a:cs typeface="Times New Roman"/>
              </a:rPr>
              <a:t>審核</a:t>
            </a:r>
            <a:r>
              <a:rPr lang="zh-TW" altLang="en-US" sz="2800" dirty="0" smtClean="0">
                <a:solidFill>
                  <a:srgbClr val="000000"/>
                </a:solidFill>
                <a:ea typeface="標楷體"/>
                <a:cs typeface="Times New Roman"/>
              </a:rPr>
              <a:t>。</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77482862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1949</Words>
  <Application>Microsoft Office PowerPoint</Application>
  <PresentationFormat>自訂</PresentationFormat>
  <Paragraphs>146</Paragraphs>
  <Slides>24</Slides>
  <Notes>0</Notes>
  <HiddenSlides>0</HiddenSlides>
  <MMClips>0</MMClips>
  <ScaleCrop>false</ScaleCrop>
  <HeadingPairs>
    <vt:vector size="4" baseType="variant">
      <vt:variant>
        <vt:lpstr>佈景主題</vt:lpstr>
      </vt:variant>
      <vt:variant>
        <vt:i4>1</vt:i4>
      </vt:variant>
      <vt:variant>
        <vt:lpstr>投影片標題</vt:lpstr>
      </vt:variant>
      <vt:variant>
        <vt:i4>24</vt:i4>
      </vt:variant>
    </vt:vector>
  </HeadingPairs>
  <TitlesOfParts>
    <vt:vector size="25" baseType="lpstr">
      <vt:lpstr>Office 佈景主題</vt:lpstr>
      <vt:lpstr>106年度所區小型營繕工程委託規劃設計及監造技術服務開口契約 使用說明</vt:lpstr>
      <vt:lpstr>內容大綱</vt:lpstr>
      <vt:lpstr>一、契約重點說明</vt:lpstr>
      <vt:lpstr>一、契約重點說明</vt:lpstr>
      <vt:lpstr>一、契約重點說明</vt:lpstr>
      <vt:lpstr>一、契約重點說明</vt:lpstr>
      <vt:lpstr>一、契約重點說明</vt:lpstr>
      <vt:lpstr>一、契約重點說明</vt:lpstr>
      <vt:lpstr>一、契約重點說明</vt:lpstr>
      <vt:lpstr>一、契約重點說明</vt:lpstr>
      <vt:lpstr>一、契約重點說明</vt:lpstr>
      <vt:lpstr>二、契約執行程序</vt:lpstr>
      <vt:lpstr>二、契約執行程序</vt:lpstr>
      <vt:lpstr>二、契約執行程序</vt:lpstr>
      <vt:lpstr>二、契約執行程序</vt:lpstr>
      <vt:lpstr>二、契約執行程序</vt:lpstr>
      <vt:lpstr>三、購案流程</vt:lpstr>
      <vt:lpstr>三、購案流程</vt:lpstr>
      <vt:lpstr>三、購案流程</vt:lpstr>
      <vt:lpstr>三、購案流程</vt:lpstr>
      <vt:lpstr>三、購案流程</vt:lpstr>
      <vt:lpstr>三、購案流程</vt:lpstr>
      <vt:lpstr>四、流程圖</vt:lpstr>
      <vt:lpstr>夥伴辛苦了! 感謝聆聽 敬請指教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孫筱玲</dc:creator>
  <cp:lastModifiedBy>張炳南</cp:lastModifiedBy>
  <cp:revision>41</cp:revision>
  <dcterms:created xsi:type="dcterms:W3CDTF">2016-03-02T01:31:29Z</dcterms:created>
  <dcterms:modified xsi:type="dcterms:W3CDTF">2017-01-18T23:55:28Z</dcterms:modified>
</cp:coreProperties>
</file>