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slides/slide99.xml" ContentType="application/vnd.openxmlformats-officedocument.presentationml.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98.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notesSlides/notesSlide18.xml" ContentType="application/vnd.openxmlformats-officedocument.presentationml.notes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103"/>
  </p:notesMasterIdLst>
  <p:handoutMasterIdLst>
    <p:handoutMasterId r:id="rId104"/>
  </p:handoutMasterIdLst>
  <p:sldIdLst>
    <p:sldId id="281" r:id="rId2"/>
    <p:sldId id="282" r:id="rId3"/>
    <p:sldId id="284" r:id="rId4"/>
    <p:sldId id="285" r:id="rId5"/>
    <p:sldId id="286" r:id="rId6"/>
    <p:sldId id="400" r:id="rId7"/>
    <p:sldId id="287" r:id="rId8"/>
    <p:sldId id="288" r:id="rId9"/>
    <p:sldId id="289" r:id="rId10"/>
    <p:sldId id="290" r:id="rId11"/>
    <p:sldId id="291" r:id="rId12"/>
    <p:sldId id="335" r:id="rId13"/>
    <p:sldId id="336" r:id="rId14"/>
    <p:sldId id="337" r:id="rId15"/>
    <p:sldId id="338" r:id="rId16"/>
    <p:sldId id="401" r:id="rId17"/>
    <p:sldId id="340" r:id="rId18"/>
    <p:sldId id="341" r:id="rId19"/>
    <p:sldId id="342" r:id="rId20"/>
    <p:sldId id="343" r:id="rId21"/>
    <p:sldId id="344" r:id="rId22"/>
    <p:sldId id="345" r:id="rId23"/>
    <p:sldId id="347" r:id="rId24"/>
    <p:sldId id="348" r:id="rId25"/>
    <p:sldId id="349" r:id="rId26"/>
    <p:sldId id="350" r:id="rId27"/>
    <p:sldId id="351" r:id="rId28"/>
    <p:sldId id="352" r:id="rId29"/>
    <p:sldId id="353" r:id="rId30"/>
    <p:sldId id="399" r:id="rId31"/>
    <p:sldId id="402" r:id="rId32"/>
    <p:sldId id="363" r:id="rId33"/>
    <p:sldId id="364" r:id="rId34"/>
    <p:sldId id="366" r:id="rId35"/>
    <p:sldId id="367" r:id="rId36"/>
    <p:sldId id="368" r:id="rId37"/>
    <p:sldId id="370" r:id="rId38"/>
    <p:sldId id="371" r:id="rId39"/>
    <p:sldId id="372" r:id="rId40"/>
    <p:sldId id="373" r:id="rId41"/>
    <p:sldId id="374" r:id="rId42"/>
    <p:sldId id="375" r:id="rId43"/>
    <p:sldId id="376" r:id="rId44"/>
    <p:sldId id="377" r:id="rId45"/>
    <p:sldId id="378" r:id="rId46"/>
    <p:sldId id="439" r:id="rId47"/>
    <p:sldId id="379" r:id="rId48"/>
    <p:sldId id="380" r:id="rId49"/>
    <p:sldId id="381" r:id="rId50"/>
    <p:sldId id="382" r:id="rId51"/>
    <p:sldId id="383" r:id="rId52"/>
    <p:sldId id="384" r:id="rId53"/>
    <p:sldId id="385" r:id="rId54"/>
    <p:sldId id="386" r:id="rId55"/>
    <p:sldId id="387" r:id="rId56"/>
    <p:sldId id="388" r:id="rId57"/>
    <p:sldId id="389" r:id="rId58"/>
    <p:sldId id="390" r:id="rId59"/>
    <p:sldId id="398" r:id="rId60"/>
    <p:sldId id="397" r:id="rId61"/>
    <p:sldId id="391" r:id="rId62"/>
    <p:sldId id="392" r:id="rId63"/>
    <p:sldId id="393" r:id="rId64"/>
    <p:sldId id="394" r:id="rId65"/>
    <p:sldId id="396" r:id="rId66"/>
    <p:sldId id="403" r:id="rId67"/>
    <p:sldId id="404" r:id="rId68"/>
    <p:sldId id="405" r:id="rId69"/>
    <p:sldId id="406" r:id="rId70"/>
    <p:sldId id="407" r:id="rId71"/>
    <p:sldId id="408" r:id="rId72"/>
    <p:sldId id="409" r:id="rId73"/>
    <p:sldId id="410" r:id="rId74"/>
    <p:sldId id="411" r:id="rId75"/>
    <p:sldId id="412" r:id="rId76"/>
    <p:sldId id="413" r:id="rId77"/>
    <p:sldId id="414" r:id="rId78"/>
    <p:sldId id="415" r:id="rId79"/>
    <p:sldId id="416" r:id="rId80"/>
    <p:sldId id="417" r:id="rId81"/>
    <p:sldId id="418" r:id="rId82"/>
    <p:sldId id="419" r:id="rId83"/>
    <p:sldId id="420" r:id="rId84"/>
    <p:sldId id="421" r:id="rId85"/>
    <p:sldId id="422" r:id="rId86"/>
    <p:sldId id="423" r:id="rId87"/>
    <p:sldId id="424" r:id="rId88"/>
    <p:sldId id="425" r:id="rId89"/>
    <p:sldId id="426" r:id="rId90"/>
    <p:sldId id="427" r:id="rId91"/>
    <p:sldId id="428" r:id="rId92"/>
    <p:sldId id="429" r:id="rId93"/>
    <p:sldId id="430" r:id="rId94"/>
    <p:sldId id="431" r:id="rId95"/>
    <p:sldId id="432" r:id="rId96"/>
    <p:sldId id="433" r:id="rId97"/>
    <p:sldId id="434" r:id="rId98"/>
    <p:sldId id="435" r:id="rId99"/>
    <p:sldId id="436" r:id="rId100"/>
    <p:sldId id="438" r:id="rId101"/>
    <p:sldId id="437" r:id="rId102"/>
  </p:sldIdLst>
  <p:sldSz cx="12188825" cy="6858000"/>
  <p:notesSz cx="6858000" cy="9144000"/>
  <p:defaultTextStyle>
    <a:defPPr>
      <a:defRPr lang="en-US"/>
    </a:defPPr>
    <a:lvl1pPr algn="l" defTabSz="1217613" rtl="0" fontAlgn="base">
      <a:spcBef>
        <a:spcPct val="0"/>
      </a:spcBef>
      <a:spcAft>
        <a:spcPct val="0"/>
      </a:spcAft>
      <a:defRPr kumimoji="1" sz="2400" kern="1200">
        <a:solidFill>
          <a:schemeClr val="tx1"/>
        </a:solidFill>
        <a:latin typeface="Arial" charset="0"/>
        <a:ea typeface="新細明體" charset="-120"/>
        <a:cs typeface="+mn-cs"/>
      </a:defRPr>
    </a:lvl1pPr>
    <a:lvl2pPr marL="608013" indent="-150813" algn="l" defTabSz="1217613" rtl="0" fontAlgn="base">
      <a:spcBef>
        <a:spcPct val="0"/>
      </a:spcBef>
      <a:spcAft>
        <a:spcPct val="0"/>
      </a:spcAft>
      <a:defRPr kumimoji="1" sz="2400" kern="1200">
        <a:solidFill>
          <a:schemeClr val="tx1"/>
        </a:solidFill>
        <a:latin typeface="Arial" charset="0"/>
        <a:ea typeface="新細明體" charset="-120"/>
        <a:cs typeface="+mn-cs"/>
      </a:defRPr>
    </a:lvl2pPr>
    <a:lvl3pPr marL="1217613" indent="-303213" algn="l" defTabSz="1217613" rtl="0" fontAlgn="base">
      <a:spcBef>
        <a:spcPct val="0"/>
      </a:spcBef>
      <a:spcAft>
        <a:spcPct val="0"/>
      </a:spcAft>
      <a:defRPr kumimoji="1" sz="2400" kern="1200">
        <a:solidFill>
          <a:schemeClr val="tx1"/>
        </a:solidFill>
        <a:latin typeface="Arial" charset="0"/>
        <a:ea typeface="新細明體" charset="-120"/>
        <a:cs typeface="+mn-cs"/>
      </a:defRPr>
    </a:lvl3pPr>
    <a:lvl4pPr marL="1827213" indent="-455613" algn="l" defTabSz="1217613" rtl="0" fontAlgn="base">
      <a:spcBef>
        <a:spcPct val="0"/>
      </a:spcBef>
      <a:spcAft>
        <a:spcPct val="0"/>
      </a:spcAft>
      <a:defRPr kumimoji="1" sz="2400" kern="1200">
        <a:solidFill>
          <a:schemeClr val="tx1"/>
        </a:solidFill>
        <a:latin typeface="Arial" charset="0"/>
        <a:ea typeface="新細明體" charset="-120"/>
        <a:cs typeface="+mn-cs"/>
      </a:defRPr>
    </a:lvl4pPr>
    <a:lvl5pPr marL="2436813" indent="-608013" algn="l" defTabSz="1217613" rtl="0" fontAlgn="base">
      <a:spcBef>
        <a:spcPct val="0"/>
      </a:spcBef>
      <a:spcAft>
        <a:spcPct val="0"/>
      </a:spcAft>
      <a:defRPr kumimoji="1" sz="2400" kern="1200">
        <a:solidFill>
          <a:schemeClr val="tx1"/>
        </a:solidFill>
        <a:latin typeface="Arial" charset="0"/>
        <a:ea typeface="新細明體" charset="-120"/>
        <a:cs typeface="+mn-cs"/>
      </a:defRPr>
    </a:lvl5pPr>
    <a:lvl6pPr marL="2286000" algn="l" defTabSz="914400" rtl="0" eaLnBrk="1" latinLnBrk="0" hangingPunct="1">
      <a:defRPr kumimoji="1" sz="2400" kern="1200">
        <a:solidFill>
          <a:schemeClr val="tx1"/>
        </a:solidFill>
        <a:latin typeface="Arial" charset="0"/>
        <a:ea typeface="新細明體" charset="-120"/>
        <a:cs typeface="+mn-cs"/>
      </a:defRPr>
    </a:lvl6pPr>
    <a:lvl7pPr marL="2743200" algn="l" defTabSz="914400" rtl="0" eaLnBrk="1" latinLnBrk="0" hangingPunct="1">
      <a:defRPr kumimoji="1" sz="2400" kern="1200">
        <a:solidFill>
          <a:schemeClr val="tx1"/>
        </a:solidFill>
        <a:latin typeface="Arial" charset="0"/>
        <a:ea typeface="新細明體" charset="-120"/>
        <a:cs typeface="+mn-cs"/>
      </a:defRPr>
    </a:lvl7pPr>
    <a:lvl8pPr marL="3200400" algn="l" defTabSz="914400" rtl="0" eaLnBrk="1" latinLnBrk="0" hangingPunct="1">
      <a:defRPr kumimoji="1" sz="2400" kern="1200">
        <a:solidFill>
          <a:schemeClr val="tx1"/>
        </a:solidFill>
        <a:latin typeface="Arial" charset="0"/>
        <a:ea typeface="新細明體" charset="-120"/>
        <a:cs typeface="+mn-cs"/>
      </a:defRPr>
    </a:lvl8pPr>
    <a:lvl9pPr marL="3657600" algn="l" defTabSz="914400" rtl="0" eaLnBrk="1" latinLnBrk="0" hangingPunct="1">
      <a:defRPr kumimoji="1" sz="2400" kern="1200">
        <a:solidFill>
          <a:schemeClr val="tx1"/>
        </a:solidFill>
        <a:latin typeface="Arial" charset="0"/>
        <a:ea typeface="新細明體"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574" autoAdjust="0"/>
    <p:restoredTop sz="94660"/>
  </p:normalViewPr>
  <p:slideViewPr>
    <p:cSldViewPr>
      <p:cViewPr>
        <p:scale>
          <a:sx n="100" d="100"/>
          <a:sy n="100" d="100"/>
        </p:scale>
        <p:origin x="-72" y="-72"/>
      </p:cViewPr>
      <p:guideLst>
        <p:guide orient="horz" pos="2160"/>
        <p:guide orient="horz" pos="945"/>
        <p:guide orient="horz" pos="3888"/>
        <p:guide orient="horz" pos="192"/>
        <p:guide orient="horz" pos="1072"/>
        <p:guide pos="3839"/>
        <p:guide pos="704"/>
        <p:guide pos="7102"/>
      </p:guideLst>
    </p:cSldViewPr>
  </p:slideViewPr>
  <p:notesTextViewPr>
    <p:cViewPr>
      <p:scale>
        <a:sx n="1" d="1"/>
        <a:sy n="1" d="1"/>
      </p:scale>
      <p:origin x="0" y="0"/>
    </p:cViewPr>
  </p:notesTextViewPr>
  <p:notesViewPr>
    <p:cSldViewPr>
      <p:cViewPr varScale="1">
        <p:scale>
          <a:sx n="55" d="100"/>
          <a:sy n="55" d="100"/>
        </p:scale>
        <p:origin x="3072" y="84"/>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theme" Target="theme/theme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notesMaster" Target="notesMasters/notesMaster1.xml"/><Relationship Id="rId108"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1218987" fontAlgn="auto" latinLnBrk="0">
              <a:spcBef>
                <a:spcPts val="0"/>
              </a:spcBef>
              <a:spcAft>
                <a:spcPts val="0"/>
              </a:spcAft>
              <a:defRPr kumimoji="0" lang="zh-TW" sz="1200">
                <a:solidFill>
                  <a:schemeClr val="tx2"/>
                </a:solidFill>
                <a:latin typeface="+mn-lt"/>
                <a:ea typeface="+mn-ea"/>
              </a:defRPr>
            </a:lvl1pPr>
          </a:lstStyle>
          <a:p>
            <a:pPr>
              <a:defRPr/>
            </a:pPr>
            <a:endParaRPr/>
          </a:p>
        </p:txBody>
      </p:sp>
      <p:sp>
        <p:nvSpPr>
          <p:cNvPr id="3" name="日期版面配置區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defTabSz="1218987" fontAlgn="auto" latinLnBrk="0">
              <a:spcBef>
                <a:spcPts val="0"/>
              </a:spcBef>
              <a:spcAft>
                <a:spcPts val="0"/>
              </a:spcAft>
              <a:defRPr kumimoji="0" lang="zh-TW" sz="1200">
                <a:solidFill>
                  <a:schemeClr val="tx2"/>
                </a:solidFill>
                <a:latin typeface="+mn-lt"/>
                <a:ea typeface="+mn-ea"/>
              </a:defRPr>
            </a:lvl1pPr>
          </a:lstStyle>
          <a:p>
            <a:pPr>
              <a:defRPr/>
            </a:pPr>
            <a:fld id="{E81B7148-1901-451D-8175-8FE6BE28BFA8}" type="datetimeFigureOut">
              <a:rPr lang="en-US" altLang="zh-TW"/>
              <a:pPr>
                <a:defRPr/>
              </a:pPr>
              <a:t>12/1/2016</a:t>
            </a:fld>
            <a:endParaRPr/>
          </a:p>
        </p:txBody>
      </p:sp>
      <p:sp>
        <p:nvSpPr>
          <p:cNvPr id="4" name="頁尾版面配置區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defTabSz="1218987" fontAlgn="auto" latinLnBrk="0">
              <a:spcBef>
                <a:spcPts val="0"/>
              </a:spcBef>
              <a:spcAft>
                <a:spcPts val="0"/>
              </a:spcAft>
              <a:defRPr kumimoji="0" lang="zh-TW" sz="1200">
                <a:solidFill>
                  <a:schemeClr val="tx2"/>
                </a:solidFill>
                <a:latin typeface="+mn-lt"/>
                <a:ea typeface="+mn-ea"/>
              </a:defRPr>
            </a:lvl1pPr>
          </a:lstStyle>
          <a:p>
            <a:pPr>
              <a:defRPr/>
            </a:pPr>
            <a:endParaRPr/>
          </a:p>
        </p:txBody>
      </p:sp>
      <p:sp>
        <p:nvSpPr>
          <p:cNvPr id="5" name="投影片編號版面配置區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defTabSz="1218987" fontAlgn="auto" latinLnBrk="0">
              <a:spcBef>
                <a:spcPts val="0"/>
              </a:spcBef>
              <a:spcAft>
                <a:spcPts val="0"/>
              </a:spcAft>
              <a:defRPr kumimoji="0" lang="zh-TW" sz="1200">
                <a:solidFill>
                  <a:schemeClr val="tx2"/>
                </a:solidFill>
                <a:latin typeface="+mn-lt"/>
                <a:ea typeface="+mn-ea"/>
              </a:defRPr>
            </a:lvl1pPr>
          </a:lstStyle>
          <a:p>
            <a:pPr>
              <a:defRPr/>
            </a:pPr>
            <a:fld id="{385DB97D-5066-4B48-98AD-A6568E75524F}" type="slidenum">
              <a:rPr lang="en-US" altLang="zh-TW"/>
              <a:pPr>
                <a:defRPr/>
              </a:pPr>
              <a:t>‹#›</a:t>
            </a:fld>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1218987" fontAlgn="auto" latinLnBrk="0">
              <a:spcBef>
                <a:spcPts val="0"/>
              </a:spcBef>
              <a:spcAft>
                <a:spcPts val="0"/>
              </a:spcAft>
              <a:defRPr kumimoji="0" lang="zh-TW" sz="1200">
                <a:solidFill>
                  <a:schemeClr val="tx2"/>
                </a:solidFill>
                <a:latin typeface="+mn-lt"/>
                <a:ea typeface="+mn-ea"/>
              </a:defRPr>
            </a:lvl1pPr>
          </a:lstStyle>
          <a:p>
            <a:pPr>
              <a:defRPr/>
            </a:pPr>
            <a:endParaRPr/>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defTabSz="1218987" fontAlgn="auto" latinLnBrk="0">
              <a:spcBef>
                <a:spcPts val="0"/>
              </a:spcBef>
              <a:spcAft>
                <a:spcPts val="0"/>
              </a:spcAft>
              <a:defRPr kumimoji="0" lang="zh-TW" sz="1200">
                <a:solidFill>
                  <a:schemeClr val="tx2"/>
                </a:solidFill>
                <a:latin typeface="+mn-lt"/>
                <a:ea typeface="+mn-ea"/>
              </a:defRPr>
            </a:lvl1pPr>
          </a:lstStyle>
          <a:p>
            <a:pPr>
              <a:defRPr/>
            </a:pPr>
            <a:fld id="{2211F1B9-070C-4A18-A7EA-16133A67CD54}" type="datetimeFigureOut">
              <a:rPr altLang="en-US"/>
              <a:pPr>
                <a:defRPr/>
              </a:pPr>
              <a:t>2016/12/1</a:t>
            </a:fld>
            <a:endParaRPr/>
          </a:p>
        </p:txBody>
      </p:sp>
      <p:sp>
        <p:nvSpPr>
          <p:cNvPr id="4" name="投影片圖像版面配置區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TW" noProof="0"/>
          </a:p>
        </p:txBody>
      </p:sp>
      <p:sp>
        <p:nvSpPr>
          <p:cNvPr id="5" name="備忘錄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TW" noProof="0"/>
              <a:t>按一下以編輯母片文字樣式</a:t>
            </a:r>
          </a:p>
          <a:p>
            <a:pPr lvl="1"/>
            <a:r>
              <a:rPr lang="zh-TW" noProof="0"/>
              <a:t>第二層</a:t>
            </a:r>
          </a:p>
          <a:p>
            <a:pPr lvl="2"/>
            <a:r>
              <a:rPr lang="zh-TW" noProof="0"/>
              <a:t>第三層</a:t>
            </a:r>
          </a:p>
          <a:p>
            <a:pPr lvl="3"/>
            <a:r>
              <a:rPr lang="zh-TW" noProof="0"/>
              <a:t>第四層</a:t>
            </a:r>
          </a:p>
          <a:p>
            <a:pPr lvl="4"/>
            <a:r>
              <a:rPr lang="zh-TW" noProof="0"/>
              <a:t>第五層</a:t>
            </a:r>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defTabSz="1218987" fontAlgn="auto" latinLnBrk="0">
              <a:spcBef>
                <a:spcPts val="0"/>
              </a:spcBef>
              <a:spcAft>
                <a:spcPts val="0"/>
              </a:spcAft>
              <a:defRPr kumimoji="0" lang="zh-TW" sz="1200">
                <a:solidFill>
                  <a:schemeClr val="tx2"/>
                </a:solidFill>
                <a:latin typeface="+mn-lt"/>
                <a:ea typeface="+mn-ea"/>
              </a:defRPr>
            </a:lvl1pPr>
          </a:lstStyle>
          <a:p>
            <a:pPr>
              <a:defRPr/>
            </a:pPr>
            <a:endParaRPr/>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defTabSz="1218987" fontAlgn="auto" latinLnBrk="0">
              <a:spcBef>
                <a:spcPts val="0"/>
              </a:spcBef>
              <a:spcAft>
                <a:spcPts val="0"/>
              </a:spcAft>
              <a:defRPr kumimoji="0" lang="zh-TW" sz="1200">
                <a:solidFill>
                  <a:schemeClr val="tx2"/>
                </a:solidFill>
                <a:latin typeface="+mn-lt"/>
                <a:ea typeface="+mn-ea"/>
              </a:defRPr>
            </a:lvl1pPr>
          </a:lstStyle>
          <a:p>
            <a:pPr>
              <a:defRPr/>
            </a:pPr>
            <a:fld id="{5F18B57F-D80A-4B72-9A2A-82F535E10819}" type="slidenum">
              <a:rPr lang="en-US" altLang="zh-TW"/>
              <a:pPr>
                <a:defRPr/>
              </a:pPr>
              <a:t>‹#›</a:t>
            </a:fld>
            <a:endParaRPr/>
          </a:p>
        </p:txBody>
      </p:sp>
    </p:spTree>
  </p:cSld>
  <p:clrMap bg1="lt1" tx1="dk1" bg2="lt2" tx2="dk2" accent1="accent1" accent2="accent2" accent3="accent3" accent4="accent4" accent5="accent5" accent6="accent6" hlink="hlink" folHlink="folHlink"/>
  <p:notesStyle>
    <a:lvl1pPr algn="l" defTabSz="1217613" rtl="0" eaLnBrk="0" fontAlgn="base" hangingPunct="0">
      <a:spcBef>
        <a:spcPct val="30000"/>
      </a:spcBef>
      <a:spcAft>
        <a:spcPct val="0"/>
      </a:spcAft>
      <a:defRPr lang="zh-TW" sz="1600" kern="1200">
        <a:solidFill>
          <a:schemeClr val="tx2"/>
        </a:solidFill>
        <a:latin typeface="+mn-lt"/>
        <a:ea typeface="+mn-ea"/>
        <a:cs typeface="+mn-cs"/>
      </a:defRPr>
    </a:lvl1pPr>
    <a:lvl2pPr marL="608013" algn="l" defTabSz="1217613" rtl="0" eaLnBrk="0" fontAlgn="base" hangingPunct="0">
      <a:spcBef>
        <a:spcPct val="30000"/>
      </a:spcBef>
      <a:spcAft>
        <a:spcPct val="0"/>
      </a:spcAft>
      <a:defRPr lang="zh-TW" sz="1600" kern="1200">
        <a:solidFill>
          <a:schemeClr val="tx2"/>
        </a:solidFill>
        <a:latin typeface="+mn-lt"/>
        <a:ea typeface="+mn-ea"/>
        <a:cs typeface="+mn-cs"/>
      </a:defRPr>
    </a:lvl2pPr>
    <a:lvl3pPr marL="1217613" algn="l" defTabSz="1217613" rtl="0" eaLnBrk="0" fontAlgn="base" hangingPunct="0">
      <a:spcBef>
        <a:spcPct val="30000"/>
      </a:spcBef>
      <a:spcAft>
        <a:spcPct val="0"/>
      </a:spcAft>
      <a:defRPr lang="zh-TW" sz="1600" kern="1200">
        <a:solidFill>
          <a:schemeClr val="tx2"/>
        </a:solidFill>
        <a:latin typeface="+mn-lt"/>
        <a:ea typeface="+mn-ea"/>
        <a:cs typeface="+mn-cs"/>
      </a:defRPr>
    </a:lvl3pPr>
    <a:lvl4pPr marL="1827213" algn="l" defTabSz="1217613" rtl="0" eaLnBrk="0" fontAlgn="base" hangingPunct="0">
      <a:spcBef>
        <a:spcPct val="30000"/>
      </a:spcBef>
      <a:spcAft>
        <a:spcPct val="0"/>
      </a:spcAft>
      <a:defRPr lang="zh-TW" sz="1600" kern="1200">
        <a:solidFill>
          <a:schemeClr val="tx2"/>
        </a:solidFill>
        <a:latin typeface="+mn-lt"/>
        <a:ea typeface="+mn-ea"/>
        <a:cs typeface="+mn-cs"/>
      </a:defRPr>
    </a:lvl4pPr>
    <a:lvl5pPr marL="2436813" algn="l" defTabSz="1217613" rtl="0" eaLnBrk="0" fontAlgn="base" hangingPunct="0">
      <a:spcBef>
        <a:spcPct val="30000"/>
      </a:spcBef>
      <a:spcAft>
        <a:spcPct val="0"/>
      </a:spcAft>
      <a:defRPr lang="zh-TW" sz="1600" kern="1200">
        <a:solidFill>
          <a:schemeClr val="tx2"/>
        </a:solidFill>
        <a:latin typeface="+mn-lt"/>
        <a:ea typeface="+mn-ea"/>
        <a:cs typeface="+mn-cs"/>
      </a:defRPr>
    </a:lvl5pPr>
    <a:lvl6pPr marL="3047467" algn="l" defTabSz="1218987" rtl="0" eaLnBrk="1" latinLnBrk="0" hangingPunct="1">
      <a:defRPr lang="zh-TW" sz="1600" kern="1200">
        <a:solidFill>
          <a:schemeClr val="tx1"/>
        </a:solidFill>
        <a:latin typeface="+mn-lt"/>
        <a:ea typeface="+mn-ea"/>
        <a:cs typeface="+mn-cs"/>
      </a:defRPr>
    </a:lvl6pPr>
    <a:lvl7pPr marL="3656960" algn="l" defTabSz="1218987" rtl="0" eaLnBrk="1" latinLnBrk="0" hangingPunct="1">
      <a:defRPr lang="zh-TW" sz="1600" kern="1200">
        <a:solidFill>
          <a:schemeClr val="tx1"/>
        </a:solidFill>
        <a:latin typeface="+mn-lt"/>
        <a:ea typeface="+mn-ea"/>
        <a:cs typeface="+mn-cs"/>
      </a:defRPr>
    </a:lvl7pPr>
    <a:lvl8pPr marL="4266453" algn="l" defTabSz="1218987" rtl="0" eaLnBrk="1" latinLnBrk="0" hangingPunct="1">
      <a:defRPr lang="zh-TW" sz="1600" kern="1200">
        <a:solidFill>
          <a:schemeClr val="tx1"/>
        </a:solidFill>
        <a:latin typeface="+mn-lt"/>
        <a:ea typeface="+mn-ea"/>
        <a:cs typeface="+mn-cs"/>
      </a:defRPr>
    </a:lvl8pPr>
    <a:lvl9pPr marL="4875947" algn="l" defTabSz="1218987" rtl="0" eaLnBrk="1" latinLnBrk="0" hangingPunct="1">
      <a:defRPr lang="zh-TW"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40962"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altLang="en-US" smtClean="0">
              <a:ea typeface="微軟正黑體" pitchFamily="34" charset="-120"/>
            </a:endParaRPr>
          </a:p>
        </p:txBody>
      </p:sp>
      <p:sp>
        <p:nvSpPr>
          <p:cNvPr id="40963"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1217613" fontAlgn="base">
              <a:spcBef>
                <a:spcPct val="0"/>
              </a:spcBef>
              <a:spcAft>
                <a:spcPct val="0"/>
              </a:spcAft>
            </a:pPr>
            <a:fld id="{21A9122E-9C57-45BB-A1BF-4B40AB080F2E}" type="slidenum">
              <a:rPr kumimoji="1" lang="en-US" altLang="zh-TW" smtClean="0">
                <a:solidFill>
                  <a:schemeClr val="tx1"/>
                </a:solidFill>
                <a:latin typeface="Times New Roman" pitchFamily="18" charset="0"/>
                <a:ea typeface="新細明體" charset="-120"/>
              </a:rPr>
              <a:pPr defTabSz="1217613" fontAlgn="base">
                <a:spcBef>
                  <a:spcPct val="0"/>
                </a:spcBef>
                <a:spcAft>
                  <a:spcPct val="0"/>
                </a:spcAft>
              </a:pPr>
              <a:t>24</a:t>
            </a:fld>
            <a:endParaRPr kumimoji="1" lang="en-US" altLang="zh-TW" smtClean="0">
              <a:solidFill>
                <a:schemeClr val="tx1"/>
              </a:solidFill>
              <a:latin typeface="Times New Roman" pitchFamily="18" charset="0"/>
              <a:ea typeface="新細明體" charset="-12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73730"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altLang="en-US" smtClean="0">
              <a:ea typeface="微軟正黑體" pitchFamily="34" charset="-120"/>
            </a:endParaRPr>
          </a:p>
        </p:txBody>
      </p:sp>
      <p:sp>
        <p:nvSpPr>
          <p:cNvPr id="73731"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1217613" fontAlgn="base">
              <a:spcBef>
                <a:spcPct val="0"/>
              </a:spcBef>
              <a:spcAft>
                <a:spcPct val="0"/>
              </a:spcAft>
            </a:pPr>
            <a:fld id="{E34BCB3F-A050-4832-9750-14E1D11FE2B1}" type="slidenum">
              <a:rPr kumimoji="1" lang="en-US" altLang="zh-TW" smtClean="0">
                <a:solidFill>
                  <a:schemeClr val="tx1"/>
                </a:solidFill>
                <a:latin typeface="Times New Roman" pitchFamily="18" charset="0"/>
                <a:ea typeface="新細明體" charset="-120"/>
              </a:rPr>
              <a:pPr defTabSz="1217613" fontAlgn="base">
                <a:spcBef>
                  <a:spcPct val="0"/>
                </a:spcBef>
                <a:spcAft>
                  <a:spcPct val="0"/>
                </a:spcAft>
              </a:pPr>
              <a:t>41</a:t>
            </a:fld>
            <a:endParaRPr kumimoji="1" lang="en-US" altLang="zh-TW" smtClean="0">
              <a:solidFill>
                <a:schemeClr val="tx1"/>
              </a:solidFill>
              <a:latin typeface="Times New Roman" pitchFamily="18" charset="0"/>
              <a:ea typeface="新細明體" charset="-12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75778"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altLang="en-US" smtClean="0">
              <a:ea typeface="微軟正黑體" pitchFamily="34" charset="-120"/>
            </a:endParaRPr>
          </a:p>
        </p:txBody>
      </p:sp>
      <p:sp>
        <p:nvSpPr>
          <p:cNvPr id="75779"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1217613" fontAlgn="base">
              <a:spcBef>
                <a:spcPct val="0"/>
              </a:spcBef>
              <a:spcAft>
                <a:spcPct val="0"/>
              </a:spcAft>
            </a:pPr>
            <a:fld id="{2B9B2497-80A4-485B-A9D3-935849B0D956}" type="slidenum">
              <a:rPr kumimoji="1" lang="en-US" altLang="zh-TW" smtClean="0">
                <a:solidFill>
                  <a:schemeClr val="tx1"/>
                </a:solidFill>
                <a:latin typeface="Times New Roman" pitchFamily="18" charset="0"/>
                <a:ea typeface="新細明體" charset="-120"/>
              </a:rPr>
              <a:pPr defTabSz="1217613" fontAlgn="base">
                <a:spcBef>
                  <a:spcPct val="0"/>
                </a:spcBef>
                <a:spcAft>
                  <a:spcPct val="0"/>
                </a:spcAft>
              </a:pPr>
              <a:t>42</a:t>
            </a:fld>
            <a:endParaRPr kumimoji="1" lang="en-US" altLang="zh-TW" smtClean="0">
              <a:solidFill>
                <a:schemeClr val="tx1"/>
              </a:solidFill>
              <a:latin typeface="Times New Roman" pitchFamily="18" charset="0"/>
              <a:ea typeface="新細明體" charset="-12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77826"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altLang="en-US" smtClean="0">
              <a:ea typeface="微軟正黑體" pitchFamily="34" charset="-120"/>
            </a:endParaRPr>
          </a:p>
        </p:txBody>
      </p:sp>
      <p:sp>
        <p:nvSpPr>
          <p:cNvPr id="77827"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1217613" fontAlgn="base">
              <a:spcBef>
                <a:spcPct val="0"/>
              </a:spcBef>
              <a:spcAft>
                <a:spcPct val="0"/>
              </a:spcAft>
            </a:pPr>
            <a:fld id="{3E4A91FB-82D4-463F-9632-76B029909973}" type="slidenum">
              <a:rPr kumimoji="1" lang="en-US" altLang="zh-TW" smtClean="0">
                <a:solidFill>
                  <a:schemeClr val="tx1"/>
                </a:solidFill>
                <a:latin typeface="Times New Roman" pitchFamily="18" charset="0"/>
                <a:ea typeface="新細明體" charset="-120"/>
              </a:rPr>
              <a:pPr defTabSz="1217613" fontAlgn="base">
                <a:spcBef>
                  <a:spcPct val="0"/>
                </a:spcBef>
                <a:spcAft>
                  <a:spcPct val="0"/>
                </a:spcAft>
              </a:pPr>
              <a:t>43</a:t>
            </a:fld>
            <a:endParaRPr kumimoji="1" lang="en-US" altLang="zh-TW" smtClean="0">
              <a:solidFill>
                <a:schemeClr val="tx1"/>
              </a:solidFill>
              <a:latin typeface="Times New Roman" pitchFamily="18" charset="0"/>
              <a:ea typeface="新細明體" charset="-12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79874"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altLang="en-US" smtClean="0">
              <a:ea typeface="微軟正黑體" pitchFamily="34" charset="-120"/>
            </a:endParaRPr>
          </a:p>
        </p:txBody>
      </p:sp>
      <p:sp>
        <p:nvSpPr>
          <p:cNvPr id="79875"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1217613" fontAlgn="base">
              <a:spcBef>
                <a:spcPct val="0"/>
              </a:spcBef>
              <a:spcAft>
                <a:spcPct val="0"/>
              </a:spcAft>
            </a:pPr>
            <a:fld id="{3D3234B3-2CD0-459E-9131-CFD07765F6EC}" type="slidenum">
              <a:rPr kumimoji="1" lang="en-US" altLang="zh-TW" smtClean="0">
                <a:solidFill>
                  <a:schemeClr val="tx1"/>
                </a:solidFill>
                <a:latin typeface="Times New Roman" pitchFamily="18" charset="0"/>
                <a:ea typeface="新細明體" charset="-120"/>
              </a:rPr>
              <a:pPr defTabSz="1217613" fontAlgn="base">
                <a:spcBef>
                  <a:spcPct val="0"/>
                </a:spcBef>
                <a:spcAft>
                  <a:spcPct val="0"/>
                </a:spcAft>
              </a:pPr>
              <a:t>44</a:t>
            </a:fld>
            <a:endParaRPr kumimoji="1" lang="en-US" altLang="zh-TW" smtClean="0">
              <a:solidFill>
                <a:schemeClr val="tx1"/>
              </a:solidFill>
              <a:latin typeface="Times New Roman" pitchFamily="18" charset="0"/>
              <a:ea typeface="新細明體" charset="-12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81922"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altLang="en-US" smtClean="0">
              <a:ea typeface="微軟正黑體" pitchFamily="34" charset="-120"/>
            </a:endParaRPr>
          </a:p>
        </p:txBody>
      </p:sp>
      <p:sp>
        <p:nvSpPr>
          <p:cNvPr id="81923"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1217613" fontAlgn="base">
              <a:spcBef>
                <a:spcPct val="0"/>
              </a:spcBef>
              <a:spcAft>
                <a:spcPct val="0"/>
              </a:spcAft>
            </a:pPr>
            <a:fld id="{A3F02774-EAA0-4AC2-945B-3812A73C5FBF}" type="slidenum">
              <a:rPr kumimoji="1" lang="en-US" altLang="zh-TW" smtClean="0">
                <a:solidFill>
                  <a:schemeClr val="tx1"/>
                </a:solidFill>
                <a:latin typeface="Times New Roman" pitchFamily="18" charset="0"/>
                <a:ea typeface="新細明體" charset="-120"/>
              </a:rPr>
              <a:pPr defTabSz="1217613" fontAlgn="base">
                <a:spcBef>
                  <a:spcPct val="0"/>
                </a:spcBef>
                <a:spcAft>
                  <a:spcPct val="0"/>
                </a:spcAft>
              </a:pPr>
              <a:t>45</a:t>
            </a:fld>
            <a:endParaRPr kumimoji="1" lang="en-US" altLang="zh-TW" smtClean="0">
              <a:solidFill>
                <a:schemeClr val="tx1"/>
              </a:solidFill>
              <a:latin typeface="Times New Roman" pitchFamily="18" charset="0"/>
              <a:ea typeface="新細明體" charset="-12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169987"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altLang="en-US" smtClean="0">
              <a:ea typeface="微軟正黑體" pitchFamily="34" charset="-120"/>
            </a:endParaRPr>
          </a:p>
        </p:txBody>
      </p:sp>
      <p:sp>
        <p:nvSpPr>
          <p:cNvPr id="169988" name="投影片編號版面配置區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3C22551F-BAA4-4D06-B1D4-879AB307EA8C}" type="slidenum">
              <a:rPr lang="en-US" altLang="zh-TW" sz="1200">
                <a:latin typeface="Times New Roman" pitchFamily="18" charset="0"/>
              </a:rPr>
              <a:pPr algn="r"/>
              <a:t>46</a:t>
            </a:fld>
            <a:endParaRPr lang="en-US" altLang="zh-TW" sz="1200">
              <a:latin typeface="Times New Roman"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83970"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altLang="en-US" smtClean="0">
              <a:ea typeface="微軟正黑體" pitchFamily="34" charset="-120"/>
            </a:endParaRPr>
          </a:p>
        </p:txBody>
      </p:sp>
      <p:sp>
        <p:nvSpPr>
          <p:cNvPr id="83971"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1217613" fontAlgn="base">
              <a:spcBef>
                <a:spcPct val="0"/>
              </a:spcBef>
              <a:spcAft>
                <a:spcPct val="0"/>
              </a:spcAft>
            </a:pPr>
            <a:fld id="{B593A0FA-43AF-4C6C-8945-CB7B7425690F}" type="slidenum">
              <a:rPr kumimoji="1" lang="en-US" altLang="zh-TW" smtClean="0">
                <a:solidFill>
                  <a:schemeClr val="tx1"/>
                </a:solidFill>
                <a:latin typeface="Times New Roman" pitchFamily="18" charset="0"/>
                <a:ea typeface="新細明體" charset="-120"/>
              </a:rPr>
              <a:pPr defTabSz="1217613" fontAlgn="base">
                <a:spcBef>
                  <a:spcPct val="0"/>
                </a:spcBef>
                <a:spcAft>
                  <a:spcPct val="0"/>
                </a:spcAft>
              </a:pPr>
              <a:t>47</a:t>
            </a:fld>
            <a:endParaRPr kumimoji="1" lang="en-US" altLang="zh-TW" smtClean="0">
              <a:solidFill>
                <a:schemeClr val="tx1"/>
              </a:solidFill>
              <a:latin typeface="Times New Roman" pitchFamily="18" charset="0"/>
              <a:ea typeface="新細明體" charset="-12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86018"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altLang="en-US" smtClean="0">
              <a:ea typeface="微軟正黑體" pitchFamily="34" charset="-120"/>
            </a:endParaRPr>
          </a:p>
        </p:txBody>
      </p:sp>
      <p:sp>
        <p:nvSpPr>
          <p:cNvPr id="86019"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1217613" fontAlgn="base">
              <a:spcBef>
                <a:spcPct val="0"/>
              </a:spcBef>
              <a:spcAft>
                <a:spcPct val="0"/>
              </a:spcAft>
            </a:pPr>
            <a:fld id="{A947E9A2-17D1-40CC-8DF7-8071B0EB3F78}" type="slidenum">
              <a:rPr kumimoji="1" lang="en-US" altLang="zh-TW" smtClean="0">
                <a:solidFill>
                  <a:schemeClr val="tx1"/>
                </a:solidFill>
                <a:latin typeface="Times New Roman" pitchFamily="18" charset="0"/>
                <a:ea typeface="新細明體" charset="-120"/>
              </a:rPr>
              <a:pPr defTabSz="1217613" fontAlgn="base">
                <a:spcBef>
                  <a:spcPct val="0"/>
                </a:spcBef>
                <a:spcAft>
                  <a:spcPct val="0"/>
                </a:spcAft>
              </a:pPr>
              <a:t>48</a:t>
            </a:fld>
            <a:endParaRPr kumimoji="1" lang="en-US" altLang="zh-TW" smtClean="0">
              <a:solidFill>
                <a:schemeClr val="tx1"/>
              </a:solidFill>
              <a:latin typeface="Times New Roman" pitchFamily="18" charset="0"/>
              <a:ea typeface="新細明體" charset="-12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88066"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altLang="en-US" smtClean="0">
              <a:ea typeface="微軟正黑體" pitchFamily="34" charset="-120"/>
            </a:endParaRPr>
          </a:p>
        </p:txBody>
      </p:sp>
      <p:sp>
        <p:nvSpPr>
          <p:cNvPr id="88067"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1217613" fontAlgn="base">
              <a:spcBef>
                <a:spcPct val="0"/>
              </a:spcBef>
              <a:spcAft>
                <a:spcPct val="0"/>
              </a:spcAft>
            </a:pPr>
            <a:fld id="{61319261-F989-446F-B215-CEAE1033F779}" type="slidenum">
              <a:rPr kumimoji="1" lang="en-US" altLang="zh-TW" smtClean="0">
                <a:solidFill>
                  <a:schemeClr val="tx1"/>
                </a:solidFill>
                <a:latin typeface="Times New Roman" pitchFamily="18" charset="0"/>
                <a:ea typeface="新細明體" charset="-120"/>
              </a:rPr>
              <a:pPr defTabSz="1217613" fontAlgn="base">
                <a:spcBef>
                  <a:spcPct val="0"/>
                </a:spcBef>
                <a:spcAft>
                  <a:spcPct val="0"/>
                </a:spcAft>
              </a:pPr>
              <a:t>49</a:t>
            </a:fld>
            <a:endParaRPr kumimoji="1" lang="en-US" altLang="zh-TW" smtClean="0">
              <a:solidFill>
                <a:schemeClr val="tx1"/>
              </a:solidFill>
              <a:latin typeface="Times New Roman" pitchFamily="18" charset="0"/>
              <a:ea typeface="新細明體" charset="-12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90114"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altLang="en-US" smtClean="0">
              <a:ea typeface="微軟正黑體" pitchFamily="34" charset="-120"/>
            </a:endParaRPr>
          </a:p>
        </p:txBody>
      </p:sp>
      <p:sp>
        <p:nvSpPr>
          <p:cNvPr id="90115"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1217613" fontAlgn="base">
              <a:spcBef>
                <a:spcPct val="0"/>
              </a:spcBef>
              <a:spcAft>
                <a:spcPct val="0"/>
              </a:spcAft>
            </a:pPr>
            <a:fld id="{1D33AFBF-EDA0-4EDE-BB9D-E9EC15FFFAF7}" type="slidenum">
              <a:rPr kumimoji="1" lang="en-US" altLang="zh-TW" smtClean="0">
                <a:solidFill>
                  <a:schemeClr val="tx1"/>
                </a:solidFill>
                <a:latin typeface="Times New Roman" pitchFamily="18" charset="0"/>
                <a:ea typeface="新細明體" charset="-120"/>
              </a:rPr>
              <a:pPr defTabSz="1217613" fontAlgn="base">
                <a:spcBef>
                  <a:spcPct val="0"/>
                </a:spcBef>
                <a:spcAft>
                  <a:spcPct val="0"/>
                </a:spcAft>
              </a:pPr>
              <a:t>50</a:t>
            </a:fld>
            <a:endParaRPr kumimoji="1" lang="en-US" altLang="zh-TW" smtClean="0">
              <a:solidFill>
                <a:schemeClr val="tx1"/>
              </a:solidFill>
              <a:latin typeface="Times New Roman" pitchFamily="18" charset="0"/>
              <a:ea typeface="新細明體" charset="-12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53250"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altLang="en-US" smtClean="0">
              <a:ea typeface="微軟正黑體" pitchFamily="34" charset="-120"/>
            </a:endParaRPr>
          </a:p>
        </p:txBody>
      </p:sp>
      <p:sp>
        <p:nvSpPr>
          <p:cNvPr id="53251"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1217613" fontAlgn="base">
              <a:spcBef>
                <a:spcPct val="0"/>
              </a:spcBef>
              <a:spcAft>
                <a:spcPct val="0"/>
              </a:spcAft>
            </a:pPr>
            <a:fld id="{3EABE1DB-AB4C-4A76-A7C1-4D4678CC9D87}" type="slidenum">
              <a:rPr kumimoji="1" lang="en-US" altLang="zh-TW" smtClean="0">
                <a:solidFill>
                  <a:schemeClr val="tx1"/>
                </a:solidFill>
                <a:latin typeface="Times New Roman" pitchFamily="18" charset="0"/>
                <a:ea typeface="新細明體" charset="-120"/>
              </a:rPr>
              <a:pPr defTabSz="1217613" fontAlgn="base">
                <a:spcBef>
                  <a:spcPct val="0"/>
                </a:spcBef>
                <a:spcAft>
                  <a:spcPct val="0"/>
                </a:spcAft>
              </a:pPr>
              <a:t>33</a:t>
            </a:fld>
            <a:endParaRPr kumimoji="1" lang="en-US" altLang="zh-TW" smtClean="0">
              <a:solidFill>
                <a:schemeClr val="tx1"/>
              </a:solidFill>
              <a:latin typeface="Times New Roman" pitchFamily="18" charset="0"/>
              <a:ea typeface="新細明體" charset="-12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93186"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altLang="en-US" smtClean="0">
              <a:ea typeface="微軟正黑體" pitchFamily="34" charset="-120"/>
            </a:endParaRPr>
          </a:p>
        </p:txBody>
      </p:sp>
      <p:sp>
        <p:nvSpPr>
          <p:cNvPr id="93187"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1217613" fontAlgn="base">
              <a:spcBef>
                <a:spcPct val="0"/>
              </a:spcBef>
              <a:spcAft>
                <a:spcPct val="0"/>
              </a:spcAft>
            </a:pPr>
            <a:fld id="{E8F18B63-0BF3-4B73-A2FB-BB6802EB2E92}" type="slidenum">
              <a:rPr kumimoji="1" lang="en-US" altLang="zh-TW" smtClean="0">
                <a:solidFill>
                  <a:schemeClr val="tx1"/>
                </a:solidFill>
                <a:latin typeface="Times New Roman" pitchFamily="18" charset="0"/>
                <a:ea typeface="新細明體" charset="-120"/>
              </a:rPr>
              <a:pPr defTabSz="1217613" fontAlgn="base">
                <a:spcBef>
                  <a:spcPct val="0"/>
                </a:spcBef>
                <a:spcAft>
                  <a:spcPct val="0"/>
                </a:spcAft>
              </a:pPr>
              <a:t>52</a:t>
            </a:fld>
            <a:endParaRPr kumimoji="1" lang="en-US" altLang="zh-TW" smtClean="0">
              <a:solidFill>
                <a:schemeClr val="tx1"/>
              </a:solidFill>
              <a:latin typeface="Times New Roman" pitchFamily="18" charset="0"/>
              <a:ea typeface="新細明體" charset="-12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95234"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altLang="en-US" smtClean="0">
              <a:ea typeface="微軟正黑體" pitchFamily="34" charset="-120"/>
            </a:endParaRPr>
          </a:p>
        </p:txBody>
      </p:sp>
      <p:sp>
        <p:nvSpPr>
          <p:cNvPr id="95235"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1217613" fontAlgn="base">
              <a:spcBef>
                <a:spcPct val="0"/>
              </a:spcBef>
              <a:spcAft>
                <a:spcPct val="0"/>
              </a:spcAft>
            </a:pPr>
            <a:fld id="{F9900F10-7A7D-4A06-9D8A-4AA2E8990B15}" type="slidenum">
              <a:rPr kumimoji="1" lang="en-US" altLang="zh-TW" smtClean="0">
                <a:solidFill>
                  <a:schemeClr val="tx1"/>
                </a:solidFill>
                <a:latin typeface="Times New Roman" pitchFamily="18" charset="0"/>
                <a:ea typeface="新細明體" charset="-120"/>
              </a:rPr>
              <a:pPr defTabSz="1217613" fontAlgn="base">
                <a:spcBef>
                  <a:spcPct val="0"/>
                </a:spcBef>
                <a:spcAft>
                  <a:spcPct val="0"/>
                </a:spcAft>
              </a:pPr>
              <a:t>53</a:t>
            </a:fld>
            <a:endParaRPr kumimoji="1" lang="en-US" altLang="zh-TW" smtClean="0">
              <a:solidFill>
                <a:schemeClr val="tx1"/>
              </a:solidFill>
              <a:latin typeface="Times New Roman" pitchFamily="18" charset="0"/>
              <a:ea typeface="新細明體" charset="-12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97282"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altLang="en-US" smtClean="0">
              <a:ea typeface="微軟正黑體" pitchFamily="34" charset="-120"/>
            </a:endParaRPr>
          </a:p>
        </p:txBody>
      </p:sp>
      <p:sp>
        <p:nvSpPr>
          <p:cNvPr id="97283"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1217613" fontAlgn="base">
              <a:spcBef>
                <a:spcPct val="0"/>
              </a:spcBef>
              <a:spcAft>
                <a:spcPct val="0"/>
              </a:spcAft>
            </a:pPr>
            <a:fld id="{10BA610B-AD2E-43EB-9542-7B630001B608}" type="slidenum">
              <a:rPr kumimoji="1" lang="en-US" altLang="zh-TW" smtClean="0">
                <a:solidFill>
                  <a:schemeClr val="tx1"/>
                </a:solidFill>
                <a:latin typeface="Times New Roman" pitchFamily="18" charset="0"/>
                <a:ea typeface="新細明體" charset="-120"/>
              </a:rPr>
              <a:pPr defTabSz="1217613" fontAlgn="base">
                <a:spcBef>
                  <a:spcPct val="0"/>
                </a:spcBef>
                <a:spcAft>
                  <a:spcPct val="0"/>
                </a:spcAft>
              </a:pPr>
              <a:t>54</a:t>
            </a:fld>
            <a:endParaRPr kumimoji="1" lang="en-US" altLang="zh-TW" smtClean="0">
              <a:solidFill>
                <a:schemeClr val="tx1"/>
              </a:solidFill>
              <a:latin typeface="Times New Roman" pitchFamily="18" charset="0"/>
              <a:ea typeface="新細明體" charset="-12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99330"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altLang="en-US" smtClean="0">
              <a:ea typeface="微軟正黑體" pitchFamily="34" charset="-120"/>
            </a:endParaRPr>
          </a:p>
        </p:txBody>
      </p:sp>
      <p:sp>
        <p:nvSpPr>
          <p:cNvPr id="99331"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1217613" fontAlgn="base">
              <a:spcBef>
                <a:spcPct val="0"/>
              </a:spcBef>
              <a:spcAft>
                <a:spcPct val="0"/>
              </a:spcAft>
            </a:pPr>
            <a:fld id="{CE645CFE-E276-4A99-A155-6ED9CADE048C}" type="slidenum">
              <a:rPr kumimoji="1" lang="en-US" altLang="zh-TW" smtClean="0">
                <a:solidFill>
                  <a:schemeClr val="tx1"/>
                </a:solidFill>
                <a:latin typeface="Times New Roman" pitchFamily="18" charset="0"/>
                <a:ea typeface="新細明體" charset="-120"/>
              </a:rPr>
              <a:pPr defTabSz="1217613" fontAlgn="base">
                <a:spcBef>
                  <a:spcPct val="0"/>
                </a:spcBef>
                <a:spcAft>
                  <a:spcPct val="0"/>
                </a:spcAft>
              </a:pPr>
              <a:t>55</a:t>
            </a:fld>
            <a:endParaRPr kumimoji="1" lang="en-US" altLang="zh-TW" smtClean="0">
              <a:solidFill>
                <a:schemeClr val="tx1"/>
              </a:solidFill>
              <a:latin typeface="Times New Roman" pitchFamily="18" charset="0"/>
              <a:ea typeface="新細明體" charset="-12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101378"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altLang="en-US" smtClean="0">
              <a:ea typeface="微軟正黑體" pitchFamily="34" charset="-120"/>
            </a:endParaRPr>
          </a:p>
        </p:txBody>
      </p:sp>
      <p:sp>
        <p:nvSpPr>
          <p:cNvPr id="101379"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1217613" fontAlgn="base">
              <a:spcBef>
                <a:spcPct val="0"/>
              </a:spcBef>
              <a:spcAft>
                <a:spcPct val="0"/>
              </a:spcAft>
            </a:pPr>
            <a:fld id="{9666F861-5E30-47D1-B3F1-507C3FD1A69A}" type="slidenum">
              <a:rPr kumimoji="1" lang="en-US" altLang="zh-TW" smtClean="0">
                <a:solidFill>
                  <a:schemeClr val="tx1"/>
                </a:solidFill>
                <a:latin typeface="Times New Roman" pitchFamily="18" charset="0"/>
                <a:ea typeface="新細明體" charset="-120"/>
              </a:rPr>
              <a:pPr defTabSz="1217613" fontAlgn="base">
                <a:spcBef>
                  <a:spcPct val="0"/>
                </a:spcBef>
                <a:spcAft>
                  <a:spcPct val="0"/>
                </a:spcAft>
              </a:pPr>
              <a:t>56</a:t>
            </a:fld>
            <a:endParaRPr kumimoji="1" lang="en-US" altLang="zh-TW" smtClean="0">
              <a:solidFill>
                <a:schemeClr val="tx1"/>
              </a:solidFill>
              <a:latin typeface="Times New Roman" pitchFamily="18" charset="0"/>
              <a:ea typeface="新細明體" charset="-12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103426"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altLang="en-US" smtClean="0">
              <a:ea typeface="微軟正黑體" pitchFamily="34" charset="-120"/>
            </a:endParaRPr>
          </a:p>
        </p:txBody>
      </p:sp>
      <p:sp>
        <p:nvSpPr>
          <p:cNvPr id="103427"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1217613" fontAlgn="base">
              <a:spcBef>
                <a:spcPct val="0"/>
              </a:spcBef>
              <a:spcAft>
                <a:spcPct val="0"/>
              </a:spcAft>
            </a:pPr>
            <a:fld id="{BF827D54-BC59-4584-9809-B3E0D16A9347}" type="slidenum">
              <a:rPr kumimoji="1" lang="en-US" altLang="zh-TW" smtClean="0">
                <a:solidFill>
                  <a:schemeClr val="tx1"/>
                </a:solidFill>
                <a:latin typeface="Times New Roman" pitchFamily="18" charset="0"/>
                <a:ea typeface="新細明體" charset="-120"/>
              </a:rPr>
              <a:pPr defTabSz="1217613" fontAlgn="base">
                <a:spcBef>
                  <a:spcPct val="0"/>
                </a:spcBef>
                <a:spcAft>
                  <a:spcPct val="0"/>
                </a:spcAft>
              </a:pPr>
              <a:t>57</a:t>
            </a:fld>
            <a:endParaRPr kumimoji="1" lang="en-US" altLang="zh-TW" smtClean="0">
              <a:solidFill>
                <a:schemeClr val="tx1"/>
              </a:solidFill>
              <a:latin typeface="Times New Roman" pitchFamily="18" charset="0"/>
              <a:ea typeface="新細明體" charset="-12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105474"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altLang="en-US" smtClean="0">
              <a:ea typeface="微軟正黑體" pitchFamily="34" charset="-120"/>
            </a:endParaRPr>
          </a:p>
        </p:txBody>
      </p:sp>
      <p:sp>
        <p:nvSpPr>
          <p:cNvPr id="105475"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1217613" fontAlgn="base">
              <a:spcBef>
                <a:spcPct val="0"/>
              </a:spcBef>
              <a:spcAft>
                <a:spcPct val="0"/>
              </a:spcAft>
            </a:pPr>
            <a:fld id="{CDFA78AD-2CBB-4A82-8598-E4092ED55CCD}" type="slidenum">
              <a:rPr kumimoji="1" lang="en-US" altLang="zh-TW" smtClean="0">
                <a:solidFill>
                  <a:schemeClr val="tx1"/>
                </a:solidFill>
                <a:latin typeface="Times New Roman" pitchFamily="18" charset="0"/>
                <a:ea typeface="新細明體" charset="-120"/>
              </a:rPr>
              <a:pPr defTabSz="1217613" fontAlgn="base">
                <a:spcBef>
                  <a:spcPct val="0"/>
                </a:spcBef>
                <a:spcAft>
                  <a:spcPct val="0"/>
                </a:spcAft>
              </a:pPr>
              <a:t>58</a:t>
            </a:fld>
            <a:endParaRPr kumimoji="1" lang="en-US" altLang="zh-TW" smtClean="0">
              <a:solidFill>
                <a:schemeClr val="tx1"/>
              </a:solidFill>
              <a:latin typeface="Times New Roman" pitchFamily="18" charset="0"/>
              <a:ea typeface="新細明體" charset="-12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109570"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altLang="en-US" smtClean="0">
              <a:ea typeface="微軟正黑體" pitchFamily="34" charset="-120"/>
            </a:endParaRPr>
          </a:p>
        </p:txBody>
      </p:sp>
      <p:sp>
        <p:nvSpPr>
          <p:cNvPr id="109571"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1217613" fontAlgn="base">
              <a:spcBef>
                <a:spcPct val="0"/>
              </a:spcBef>
              <a:spcAft>
                <a:spcPct val="0"/>
              </a:spcAft>
            </a:pPr>
            <a:fld id="{98BEFE58-BE38-49A9-AFE9-CBC1CBAD7B07}" type="slidenum">
              <a:rPr kumimoji="1" lang="en-US" altLang="zh-TW" smtClean="0">
                <a:solidFill>
                  <a:schemeClr val="tx1"/>
                </a:solidFill>
                <a:latin typeface="Times New Roman" pitchFamily="18" charset="0"/>
                <a:ea typeface="新細明體" charset="-120"/>
              </a:rPr>
              <a:pPr defTabSz="1217613" fontAlgn="base">
                <a:spcBef>
                  <a:spcPct val="0"/>
                </a:spcBef>
                <a:spcAft>
                  <a:spcPct val="0"/>
                </a:spcAft>
              </a:pPr>
              <a:t>61</a:t>
            </a:fld>
            <a:endParaRPr kumimoji="1" lang="en-US" altLang="zh-TW" smtClean="0">
              <a:solidFill>
                <a:schemeClr val="tx1"/>
              </a:solidFill>
              <a:latin typeface="Times New Roman" pitchFamily="18" charset="0"/>
              <a:ea typeface="新細明體" charset="-12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111618"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altLang="en-US" smtClean="0">
              <a:ea typeface="微軟正黑體" pitchFamily="34" charset="-120"/>
            </a:endParaRPr>
          </a:p>
        </p:txBody>
      </p:sp>
      <p:sp>
        <p:nvSpPr>
          <p:cNvPr id="111619"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1217613" fontAlgn="base">
              <a:spcBef>
                <a:spcPct val="0"/>
              </a:spcBef>
              <a:spcAft>
                <a:spcPct val="0"/>
              </a:spcAft>
            </a:pPr>
            <a:fld id="{58186FD6-09FE-4D08-A70B-E63ABADB9E04}" type="slidenum">
              <a:rPr kumimoji="1" lang="en-US" altLang="zh-TW" smtClean="0">
                <a:solidFill>
                  <a:schemeClr val="tx1"/>
                </a:solidFill>
                <a:latin typeface="Times New Roman" pitchFamily="18" charset="0"/>
                <a:ea typeface="新細明體" charset="-120"/>
              </a:rPr>
              <a:pPr defTabSz="1217613" fontAlgn="base">
                <a:spcBef>
                  <a:spcPct val="0"/>
                </a:spcBef>
                <a:spcAft>
                  <a:spcPct val="0"/>
                </a:spcAft>
              </a:pPr>
              <a:t>62</a:t>
            </a:fld>
            <a:endParaRPr kumimoji="1" lang="en-US" altLang="zh-TW" smtClean="0">
              <a:solidFill>
                <a:schemeClr val="tx1"/>
              </a:solidFill>
              <a:latin typeface="Times New Roman" pitchFamily="18" charset="0"/>
              <a:ea typeface="新細明體" charset="-12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113666"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altLang="en-US" smtClean="0">
              <a:ea typeface="微軟正黑體" pitchFamily="34" charset="-120"/>
            </a:endParaRPr>
          </a:p>
        </p:txBody>
      </p:sp>
      <p:sp>
        <p:nvSpPr>
          <p:cNvPr id="113667"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1217613" fontAlgn="base">
              <a:spcBef>
                <a:spcPct val="0"/>
              </a:spcBef>
              <a:spcAft>
                <a:spcPct val="0"/>
              </a:spcAft>
            </a:pPr>
            <a:fld id="{49B2991E-6E25-4DD7-BAF8-E6AFFE01FF18}" type="slidenum">
              <a:rPr kumimoji="1" lang="en-US" altLang="zh-TW" smtClean="0">
                <a:solidFill>
                  <a:schemeClr val="tx1"/>
                </a:solidFill>
                <a:latin typeface="Times New Roman" pitchFamily="18" charset="0"/>
                <a:ea typeface="新細明體" charset="-120"/>
              </a:rPr>
              <a:pPr defTabSz="1217613" fontAlgn="base">
                <a:spcBef>
                  <a:spcPct val="0"/>
                </a:spcBef>
                <a:spcAft>
                  <a:spcPct val="0"/>
                </a:spcAft>
              </a:pPr>
              <a:t>63</a:t>
            </a:fld>
            <a:endParaRPr kumimoji="1" lang="en-US" altLang="zh-TW" smtClean="0">
              <a:solidFill>
                <a:schemeClr val="tx1"/>
              </a:solidFill>
              <a:latin typeface="Times New Roman" pitchFamily="18" charset="0"/>
              <a:ea typeface="新細明體" charset="-12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57346"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altLang="en-US" smtClean="0">
              <a:ea typeface="微軟正黑體" pitchFamily="34" charset="-120"/>
            </a:endParaRPr>
          </a:p>
        </p:txBody>
      </p:sp>
      <p:sp>
        <p:nvSpPr>
          <p:cNvPr id="57347"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1217613" fontAlgn="base">
              <a:spcBef>
                <a:spcPct val="0"/>
              </a:spcBef>
              <a:spcAft>
                <a:spcPct val="0"/>
              </a:spcAft>
            </a:pPr>
            <a:fld id="{052B0ACF-913E-41B3-9ECE-8EAE20880F9C}" type="slidenum">
              <a:rPr kumimoji="1" lang="en-US" altLang="zh-TW" smtClean="0">
                <a:solidFill>
                  <a:schemeClr val="tx1"/>
                </a:solidFill>
                <a:latin typeface="Times New Roman" pitchFamily="18" charset="0"/>
                <a:ea typeface="新細明體" charset="-120"/>
              </a:rPr>
              <a:pPr defTabSz="1217613" fontAlgn="base">
                <a:spcBef>
                  <a:spcPct val="0"/>
                </a:spcBef>
                <a:spcAft>
                  <a:spcPct val="0"/>
                </a:spcAft>
              </a:pPr>
              <a:t>34</a:t>
            </a:fld>
            <a:endParaRPr kumimoji="1" lang="en-US" altLang="zh-TW" smtClean="0">
              <a:solidFill>
                <a:schemeClr val="tx1"/>
              </a:solidFill>
              <a:latin typeface="Times New Roman" pitchFamily="18" charset="0"/>
              <a:ea typeface="新細明體" charset="-12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115714"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altLang="en-US" smtClean="0">
              <a:ea typeface="微軟正黑體" pitchFamily="34" charset="-120"/>
            </a:endParaRPr>
          </a:p>
        </p:txBody>
      </p:sp>
      <p:sp>
        <p:nvSpPr>
          <p:cNvPr id="115715"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1217613" fontAlgn="base">
              <a:spcBef>
                <a:spcPct val="0"/>
              </a:spcBef>
              <a:spcAft>
                <a:spcPct val="0"/>
              </a:spcAft>
            </a:pPr>
            <a:fld id="{FE9DFAF3-BF9F-4889-8976-23ECF6B075D9}" type="slidenum">
              <a:rPr kumimoji="1" lang="en-US" altLang="zh-TW" smtClean="0">
                <a:solidFill>
                  <a:schemeClr val="tx1"/>
                </a:solidFill>
                <a:latin typeface="Times New Roman" pitchFamily="18" charset="0"/>
                <a:ea typeface="新細明體" charset="-120"/>
              </a:rPr>
              <a:pPr defTabSz="1217613" fontAlgn="base">
                <a:spcBef>
                  <a:spcPct val="0"/>
                </a:spcBef>
                <a:spcAft>
                  <a:spcPct val="0"/>
                </a:spcAft>
              </a:pPr>
              <a:t>64</a:t>
            </a:fld>
            <a:endParaRPr kumimoji="1" lang="en-US" altLang="zh-TW" smtClean="0">
              <a:solidFill>
                <a:schemeClr val="tx1"/>
              </a:solidFill>
              <a:latin typeface="Times New Roman" pitchFamily="18" charset="0"/>
              <a:ea typeface="新細明體" charset="-12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117762"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altLang="en-US" smtClean="0">
              <a:ea typeface="微軟正黑體" pitchFamily="34" charset="-120"/>
            </a:endParaRPr>
          </a:p>
        </p:txBody>
      </p:sp>
      <p:sp>
        <p:nvSpPr>
          <p:cNvPr id="117763"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1217613" fontAlgn="base">
              <a:spcBef>
                <a:spcPct val="0"/>
              </a:spcBef>
              <a:spcAft>
                <a:spcPct val="0"/>
              </a:spcAft>
            </a:pPr>
            <a:fld id="{B3122841-8A1C-40ED-9B4A-1D527631ECE0}" type="slidenum">
              <a:rPr kumimoji="1" lang="en-US" altLang="zh-TW" smtClean="0">
                <a:solidFill>
                  <a:schemeClr val="tx1"/>
                </a:solidFill>
                <a:latin typeface="Times New Roman" pitchFamily="18" charset="0"/>
                <a:ea typeface="新細明體" charset="-120"/>
              </a:rPr>
              <a:pPr defTabSz="1217613" fontAlgn="base">
                <a:spcBef>
                  <a:spcPct val="0"/>
                </a:spcBef>
                <a:spcAft>
                  <a:spcPct val="0"/>
                </a:spcAft>
              </a:pPr>
              <a:t>65</a:t>
            </a:fld>
            <a:endParaRPr kumimoji="1" lang="en-US" altLang="zh-TW" smtClean="0">
              <a:solidFill>
                <a:schemeClr val="tx1"/>
              </a:solidFill>
              <a:latin typeface="Times New Roman" pitchFamily="18" charset="0"/>
              <a:ea typeface="新細明體" charset="-12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151554"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altLang="en-US" smtClean="0">
              <a:ea typeface="微軟正黑體" pitchFamily="34" charset="-120"/>
            </a:endParaRPr>
          </a:p>
        </p:txBody>
      </p:sp>
      <p:sp>
        <p:nvSpPr>
          <p:cNvPr id="151555" name="投影片編號版面配置區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AEA9C41D-A13D-4F8C-A715-03397C3F5798}" type="slidenum">
              <a:rPr lang="en-US" altLang="zh-TW" sz="1200">
                <a:latin typeface="Times New Roman" pitchFamily="18" charset="0"/>
              </a:rPr>
              <a:pPr algn="r"/>
              <a:t>97</a:t>
            </a:fld>
            <a:endParaRPr lang="en-US" altLang="zh-TW" sz="1200">
              <a:latin typeface="Times New Roman" pitchFamily="18"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156674"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altLang="en-US" smtClean="0">
              <a:ea typeface="微軟正黑體" pitchFamily="34" charset="-120"/>
            </a:endParaRPr>
          </a:p>
        </p:txBody>
      </p:sp>
      <p:sp>
        <p:nvSpPr>
          <p:cNvPr id="156675" name="投影片編號版面配置區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281B3DF1-F25D-4F0E-9295-FCCF43AD6D78}" type="slidenum">
              <a:rPr lang="en-US" altLang="zh-TW" sz="1200">
                <a:latin typeface="Times New Roman" pitchFamily="18" charset="0"/>
              </a:rPr>
              <a:pPr algn="r"/>
              <a:t>101</a:t>
            </a:fld>
            <a:endParaRPr lang="en-US" altLang="zh-TW" sz="120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59394"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altLang="en-US" smtClean="0">
              <a:ea typeface="微軟正黑體" pitchFamily="34" charset="-120"/>
            </a:endParaRPr>
          </a:p>
        </p:txBody>
      </p:sp>
      <p:sp>
        <p:nvSpPr>
          <p:cNvPr id="59395"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1217613" fontAlgn="base">
              <a:spcBef>
                <a:spcPct val="0"/>
              </a:spcBef>
              <a:spcAft>
                <a:spcPct val="0"/>
              </a:spcAft>
            </a:pPr>
            <a:fld id="{09C7808B-97C5-4148-A65E-1557F42A8C36}" type="slidenum">
              <a:rPr kumimoji="1" lang="en-US" altLang="zh-TW" smtClean="0">
                <a:solidFill>
                  <a:schemeClr val="tx1"/>
                </a:solidFill>
                <a:latin typeface="Times New Roman" pitchFamily="18" charset="0"/>
                <a:ea typeface="新細明體" charset="-120"/>
              </a:rPr>
              <a:pPr defTabSz="1217613" fontAlgn="base">
                <a:spcBef>
                  <a:spcPct val="0"/>
                </a:spcBef>
                <a:spcAft>
                  <a:spcPct val="0"/>
                </a:spcAft>
              </a:pPr>
              <a:t>35</a:t>
            </a:fld>
            <a:endParaRPr kumimoji="1" lang="en-US" altLang="zh-TW" smtClean="0">
              <a:solidFill>
                <a:schemeClr val="tx1"/>
              </a:solidFill>
              <a:latin typeface="Times New Roman" pitchFamily="18" charset="0"/>
              <a:ea typeface="新細明體" charset="-12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61442"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altLang="en-US" smtClean="0">
              <a:ea typeface="微軟正黑體" pitchFamily="34" charset="-120"/>
            </a:endParaRPr>
          </a:p>
        </p:txBody>
      </p:sp>
      <p:sp>
        <p:nvSpPr>
          <p:cNvPr id="61443"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1217613" fontAlgn="base">
              <a:spcBef>
                <a:spcPct val="0"/>
              </a:spcBef>
              <a:spcAft>
                <a:spcPct val="0"/>
              </a:spcAft>
            </a:pPr>
            <a:fld id="{9AE6F264-9928-40DB-80DA-3E8E3B834E22}" type="slidenum">
              <a:rPr kumimoji="1" lang="en-US" altLang="zh-TW" smtClean="0">
                <a:solidFill>
                  <a:schemeClr val="tx1"/>
                </a:solidFill>
                <a:latin typeface="Times New Roman" pitchFamily="18" charset="0"/>
                <a:ea typeface="新細明體" charset="-120"/>
              </a:rPr>
              <a:pPr defTabSz="1217613" fontAlgn="base">
                <a:spcBef>
                  <a:spcPct val="0"/>
                </a:spcBef>
                <a:spcAft>
                  <a:spcPct val="0"/>
                </a:spcAft>
              </a:pPr>
              <a:t>36</a:t>
            </a:fld>
            <a:endParaRPr kumimoji="1" lang="en-US" altLang="zh-TW" smtClean="0">
              <a:solidFill>
                <a:schemeClr val="tx1"/>
              </a:solidFill>
              <a:latin typeface="Times New Roman" pitchFamily="18" charset="0"/>
              <a:ea typeface="新細明體" charset="-12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65538"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altLang="en-US" smtClean="0">
              <a:ea typeface="微軟正黑體" pitchFamily="34" charset="-120"/>
            </a:endParaRPr>
          </a:p>
        </p:txBody>
      </p:sp>
      <p:sp>
        <p:nvSpPr>
          <p:cNvPr id="65539"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1217613" fontAlgn="base">
              <a:spcBef>
                <a:spcPct val="0"/>
              </a:spcBef>
              <a:spcAft>
                <a:spcPct val="0"/>
              </a:spcAft>
            </a:pPr>
            <a:fld id="{4ADCE637-C040-4D56-BC0A-74E365367C72}" type="slidenum">
              <a:rPr kumimoji="1" lang="en-US" altLang="zh-TW" smtClean="0">
                <a:solidFill>
                  <a:schemeClr val="tx1"/>
                </a:solidFill>
                <a:latin typeface="Times New Roman" pitchFamily="18" charset="0"/>
                <a:ea typeface="新細明體" charset="-120"/>
              </a:rPr>
              <a:pPr defTabSz="1217613" fontAlgn="base">
                <a:spcBef>
                  <a:spcPct val="0"/>
                </a:spcBef>
                <a:spcAft>
                  <a:spcPct val="0"/>
                </a:spcAft>
              </a:pPr>
              <a:t>37</a:t>
            </a:fld>
            <a:endParaRPr kumimoji="1" lang="en-US" altLang="zh-TW" smtClean="0">
              <a:solidFill>
                <a:schemeClr val="tx1"/>
              </a:solidFill>
              <a:latin typeface="Times New Roman" pitchFamily="18" charset="0"/>
              <a:ea typeface="新細明體" charset="-12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67586"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altLang="en-US" smtClean="0">
              <a:ea typeface="微軟正黑體" pitchFamily="34" charset="-120"/>
            </a:endParaRPr>
          </a:p>
        </p:txBody>
      </p:sp>
      <p:sp>
        <p:nvSpPr>
          <p:cNvPr id="67587"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1217613" fontAlgn="base">
              <a:spcBef>
                <a:spcPct val="0"/>
              </a:spcBef>
              <a:spcAft>
                <a:spcPct val="0"/>
              </a:spcAft>
            </a:pPr>
            <a:fld id="{B6389D16-71F5-4DCE-9DC8-B6425FA43847}" type="slidenum">
              <a:rPr kumimoji="1" lang="en-US" altLang="zh-TW" smtClean="0">
                <a:solidFill>
                  <a:schemeClr val="tx1"/>
                </a:solidFill>
                <a:latin typeface="Times New Roman" pitchFamily="18" charset="0"/>
                <a:ea typeface="新細明體" charset="-120"/>
              </a:rPr>
              <a:pPr defTabSz="1217613" fontAlgn="base">
                <a:spcBef>
                  <a:spcPct val="0"/>
                </a:spcBef>
                <a:spcAft>
                  <a:spcPct val="0"/>
                </a:spcAft>
              </a:pPr>
              <a:t>38</a:t>
            </a:fld>
            <a:endParaRPr kumimoji="1" lang="en-US" altLang="zh-TW" smtClean="0">
              <a:solidFill>
                <a:schemeClr val="tx1"/>
              </a:solidFill>
              <a:latin typeface="Times New Roman" pitchFamily="18" charset="0"/>
              <a:ea typeface="新細明體" charset="-12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69634"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altLang="en-US" smtClean="0">
              <a:ea typeface="微軟正黑體" pitchFamily="34" charset="-120"/>
            </a:endParaRPr>
          </a:p>
        </p:txBody>
      </p:sp>
      <p:sp>
        <p:nvSpPr>
          <p:cNvPr id="69635"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1217613" fontAlgn="base">
              <a:spcBef>
                <a:spcPct val="0"/>
              </a:spcBef>
              <a:spcAft>
                <a:spcPct val="0"/>
              </a:spcAft>
            </a:pPr>
            <a:fld id="{7287D624-2238-46F5-80D2-7AC44382B6B7}" type="slidenum">
              <a:rPr kumimoji="1" lang="en-US" altLang="zh-TW" smtClean="0">
                <a:solidFill>
                  <a:schemeClr val="tx1"/>
                </a:solidFill>
                <a:latin typeface="Times New Roman" pitchFamily="18" charset="0"/>
                <a:ea typeface="新細明體" charset="-120"/>
              </a:rPr>
              <a:pPr defTabSz="1217613" fontAlgn="base">
                <a:spcBef>
                  <a:spcPct val="0"/>
                </a:spcBef>
                <a:spcAft>
                  <a:spcPct val="0"/>
                </a:spcAft>
              </a:pPr>
              <a:t>39</a:t>
            </a:fld>
            <a:endParaRPr kumimoji="1" lang="en-US" altLang="zh-TW" smtClean="0">
              <a:solidFill>
                <a:schemeClr val="tx1"/>
              </a:solidFill>
              <a:latin typeface="Times New Roman" pitchFamily="18" charset="0"/>
              <a:ea typeface="新細明體" charset="-12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71682"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altLang="en-US" smtClean="0">
              <a:ea typeface="微軟正黑體" pitchFamily="34" charset="-120"/>
            </a:endParaRPr>
          </a:p>
        </p:txBody>
      </p:sp>
      <p:sp>
        <p:nvSpPr>
          <p:cNvPr id="71683"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1217613" fontAlgn="base">
              <a:spcBef>
                <a:spcPct val="0"/>
              </a:spcBef>
              <a:spcAft>
                <a:spcPct val="0"/>
              </a:spcAft>
            </a:pPr>
            <a:fld id="{8B230D99-4CFB-457D-BA63-296237C81724}" type="slidenum">
              <a:rPr kumimoji="1" lang="en-US" altLang="zh-TW" smtClean="0">
                <a:solidFill>
                  <a:schemeClr val="tx1"/>
                </a:solidFill>
                <a:latin typeface="Times New Roman" pitchFamily="18" charset="0"/>
                <a:ea typeface="新細明體" charset="-120"/>
              </a:rPr>
              <a:pPr defTabSz="1217613" fontAlgn="base">
                <a:spcBef>
                  <a:spcPct val="0"/>
                </a:spcBef>
                <a:spcAft>
                  <a:spcPct val="0"/>
                </a:spcAft>
              </a:pPr>
              <a:t>40</a:t>
            </a:fld>
            <a:endParaRPr kumimoji="1" lang="en-US" altLang="zh-TW" smtClean="0">
              <a:solidFill>
                <a:schemeClr val="tx1"/>
              </a:solidFill>
              <a:latin typeface="Times New Roman" pitchFamily="18" charset="0"/>
              <a:ea typeface="新細明體" charset="-12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ctrTitle"/>
          </p:nvPr>
        </p:nvSpPr>
        <p:spPr>
          <a:xfrm>
            <a:off x="4672383" y="1498601"/>
            <a:ext cx="7008574" cy="3298825"/>
          </a:xfrm>
        </p:spPr>
        <p:txBody>
          <a:bodyPr>
            <a:normAutofit/>
          </a:bodyPr>
          <a:lstStyle>
            <a:lvl1pPr latinLnBrk="0">
              <a:lnSpc>
                <a:spcPct val="90000"/>
              </a:lnSpc>
              <a:defRPr lang="zh-TW" sz="5400" cap="none" baseline="0"/>
            </a:lvl1pPr>
          </a:lstStyle>
          <a:p>
            <a:r>
              <a:rPr lang="zh-TW" altLang="en-US" smtClean="0"/>
              <a:t>按一下以編輯母片標題樣式</a:t>
            </a:r>
            <a:endParaRPr lang="zh-TW"/>
          </a:p>
        </p:txBody>
      </p:sp>
      <p:sp>
        <p:nvSpPr>
          <p:cNvPr id="3" name="副標題 2"/>
          <p:cNvSpPr>
            <a:spLocks noGrp="1"/>
          </p:cNvSpPr>
          <p:nvPr>
            <p:ph type="subTitle" idx="1"/>
          </p:nvPr>
        </p:nvSpPr>
        <p:spPr>
          <a:xfrm>
            <a:off x="4672383" y="4927600"/>
            <a:ext cx="7008574" cy="1244600"/>
          </a:xfrm>
        </p:spPr>
        <p:txBody>
          <a:bodyPr>
            <a:normAutofit/>
          </a:bodyPr>
          <a:lstStyle>
            <a:lvl1pPr marL="0" indent="0" algn="l" latinLnBrk="0">
              <a:spcBef>
                <a:spcPts val="0"/>
              </a:spcBef>
              <a:buNone/>
              <a:defRPr lang="zh-TW" sz="2800" b="0">
                <a:solidFill>
                  <a:schemeClr val="tx1"/>
                </a:solidFill>
              </a:defRPr>
            </a:lvl1pPr>
            <a:lvl2pPr marL="609493" indent="0" algn="ctr" latinLnBrk="0">
              <a:buNone/>
              <a:defRPr lang="zh-TW">
                <a:solidFill>
                  <a:schemeClr val="tx1">
                    <a:tint val="75000"/>
                  </a:schemeClr>
                </a:solidFill>
              </a:defRPr>
            </a:lvl2pPr>
            <a:lvl3pPr marL="1218987" indent="0" algn="ctr" latinLnBrk="0">
              <a:buNone/>
              <a:defRPr lang="zh-TW">
                <a:solidFill>
                  <a:schemeClr val="tx1">
                    <a:tint val="75000"/>
                  </a:schemeClr>
                </a:solidFill>
              </a:defRPr>
            </a:lvl3pPr>
            <a:lvl4pPr marL="1828480" indent="0" algn="ctr" latinLnBrk="0">
              <a:buNone/>
              <a:defRPr lang="zh-TW">
                <a:solidFill>
                  <a:schemeClr val="tx1">
                    <a:tint val="75000"/>
                  </a:schemeClr>
                </a:solidFill>
              </a:defRPr>
            </a:lvl4pPr>
            <a:lvl5pPr marL="2437973" indent="0" algn="ctr" latinLnBrk="0">
              <a:buNone/>
              <a:defRPr lang="zh-TW">
                <a:solidFill>
                  <a:schemeClr val="tx1">
                    <a:tint val="75000"/>
                  </a:schemeClr>
                </a:solidFill>
              </a:defRPr>
            </a:lvl5pPr>
            <a:lvl6pPr marL="3047467" indent="0" algn="ctr" latinLnBrk="0">
              <a:buNone/>
              <a:defRPr lang="zh-TW">
                <a:solidFill>
                  <a:schemeClr val="tx1">
                    <a:tint val="75000"/>
                  </a:schemeClr>
                </a:solidFill>
              </a:defRPr>
            </a:lvl6pPr>
            <a:lvl7pPr marL="3656960" indent="0" algn="ctr" latinLnBrk="0">
              <a:buNone/>
              <a:defRPr lang="zh-TW">
                <a:solidFill>
                  <a:schemeClr val="tx1">
                    <a:tint val="75000"/>
                  </a:schemeClr>
                </a:solidFill>
              </a:defRPr>
            </a:lvl7pPr>
            <a:lvl8pPr marL="4266453" indent="0" algn="ctr" latinLnBrk="0">
              <a:buNone/>
              <a:defRPr lang="zh-TW">
                <a:solidFill>
                  <a:schemeClr val="tx1">
                    <a:tint val="75000"/>
                  </a:schemeClr>
                </a:solidFill>
              </a:defRPr>
            </a:lvl8pPr>
            <a:lvl9pPr marL="4875947" indent="0" algn="ctr" latinLnBrk="0">
              <a:buNone/>
              <a:defRPr lang="zh-TW">
                <a:solidFill>
                  <a:schemeClr val="tx1">
                    <a:tint val="75000"/>
                  </a:schemeClr>
                </a:solidFill>
              </a:defRPr>
            </a:lvl9pPr>
          </a:lstStyle>
          <a:p>
            <a:r>
              <a:rPr lang="zh-TW" altLang="en-US" smtClean="0"/>
              <a:t>按一下以編輯母片副標題樣式</a:t>
            </a:r>
            <a:endParaRPr lang="zh-TW"/>
          </a:p>
        </p:txBody>
      </p:sp>
    </p:spTree>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p>
        </p:txBody>
      </p:sp>
      <p:sp>
        <p:nvSpPr>
          <p:cNvPr id="4" name="日期版面配置區 3"/>
          <p:cNvSpPr>
            <a:spLocks noGrp="1"/>
          </p:cNvSpPr>
          <p:nvPr>
            <p:ph type="dt" sz="half" idx="10"/>
          </p:nvPr>
        </p:nvSpPr>
        <p:spPr/>
        <p:txBody>
          <a:bodyPr/>
          <a:lstStyle>
            <a:lvl1pPr>
              <a:defRPr/>
            </a:lvl1pPr>
          </a:lstStyle>
          <a:p>
            <a:pPr>
              <a:defRPr/>
            </a:pPr>
            <a:fld id="{AADE69FD-4326-4B05-A99B-7DBE07976310}" type="datetimeFigureOut">
              <a:rPr altLang="en-US"/>
              <a:pPr>
                <a:defRPr/>
              </a:pPr>
              <a:t>2016/12/1</a:t>
            </a:fld>
            <a:endParaRPr/>
          </a:p>
        </p:txBody>
      </p:sp>
      <p:sp>
        <p:nvSpPr>
          <p:cNvPr id="5" name="頁尾版面配置區 4"/>
          <p:cNvSpPr>
            <a:spLocks noGrp="1"/>
          </p:cNvSpPr>
          <p:nvPr>
            <p:ph type="ftr" sz="quarter" idx="11"/>
          </p:nvPr>
        </p:nvSpPr>
        <p:spPr/>
        <p:txBody>
          <a:bodyPr/>
          <a:lstStyle>
            <a:lvl1pPr>
              <a:defRPr/>
            </a:lvl1pPr>
          </a:lstStyle>
          <a:p>
            <a:pPr>
              <a:defRPr/>
            </a:pPr>
            <a:endParaRPr/>
          </a:p>
        </p:txBody>
      </p:sp>
      <p:sp>
        <p:nvSpPr>
          <p:cNvPr id="6" name="投影片編號版面配置區 5"/>
          <p:cNvSpPr>
            <a:spLocks noGrp="1"/>
          </p:cNvSpPr>
          <p:nvPr>
            <p:ph type="sldNum" sz="quarter" idx="12"/>
          </p:nvPr>
        </p:nvSpPr>
        <p:spPr/>
        <p:txBody>
          <a:bodyPr/>
          <a:lstStyle>
            <a:lvl1pPr>
              <a:defRPr/>
            </a:lvl1pPr>
          </a:lstStyle>
          <a:p>
            <a:pPr>
              <a:defRPr/>
            </a:pPr>
            <a:fld id="{16F22C53-8948-4906-B87D-053A2E0D41AF}" type="slidenum">
              <a:rPr lang="en-US" altLang="zh-TW"/>
              <a:pPr>
                <a:defRPr/>
              </a:pPr>
              <a:t>‹#›</a:t>
            </a:fld>
            <a:endParaRPr/>
          </a:p>
        </p:txBody>
      </p:sp>
    </p:spTree>
  </p:cSld>
  <p:clrMapOvr>
    <a:masterClrMapping/>
  </p:clrMapOvr>
  <p:transition spd="med">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9852633" y="274638"/>
            <a:ext cx="1422030" cy="5897561"/>
          </a:xfrm>
        </p:spPr>
        <p:txBody>
          <a:bodyPr vert="eaVert"/>
          <a:lstStyle/>
          <a:p>
            <a:r>
              <a:rPr lang="zh-TW" altLang="en-US" smtClean="0"/>
              <a:t>按一下以編輯母片標題樣式</a:t>
            </a:r>
            <a:endParaRPr lang="zh-TW"/>
          </a:p>
        </p:txBody>
      </p:sp>
      <p:sp>
        <p:nvSpPr>
          <p:cNvPr id="3" name="直排文字版面配置區 2"/>
          <p:cNvSpPr>
            <a:spLocks noGrp="1"/>
          </p:cNvSpPr>
          <p:nvPr>
            <p:ph type="body" orient="vert" idx="1"/>
          </p:nvPr>
        </p:nvSpPr>
        <p:spPr>
          <a:xfrm>
            <a:off x="1117309" y="274638"/>
            <a:ext cx="8532178" cy="5897561"/>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p>
        </p:txBody>
      </p:sp>
      <p:sp>
        <p:nvSpPr>
          <p:cNvPr id="4" name="日期版面配置區 3"/>
          <p:cNvSpPr>
            <a:spLocks noGrp="1"/>
          </p:cNvSpPr>
          <p:nvPr>
            <p:ph type="dt" sz="half" idx="10"/>
          </p:nvPr>
        </p:nvSpPr>
        <p:spPr/>
        <p:txBody>
          <a:bodyPr/>
          <a:lstStyle>
            <a:lvl1pPr>
              <a:defRPr/>
            </a:lvl1pPr>
          </a:lstStyle>
          <a:p>
            <a:pPr>
              <a:defRPr/>
            </a:pPr>
            <a:fld id="{A638AA92-ABD1-478C-8232-8E98F3BA1B1B}" type="datetimeFigureOut">
              <a:rPr altLang="en-US"/>
              <a:pPr>
                <a:defRPr/>
              </a:pPr>
              <a:t>2016/12/1</a:t>
            </a:fld>
            <a:endParaRPr/>
          </a:p>
        </p:txBody>
      </p:sp>
      <p:sp>
        <p:nvSpPr>
          <p:cNvPr id="5" name="頁尾版面配置區 4"/>
          <p:cNvSpPr>
            <a:spLocks noGrp="1"/>
          </p:cNvSpPr>
          <p:nvPr>
            <p:ph type="ftr" sz="quarter" idx="11"/>
          </p:nvPr>
        </p:nvSpPr>
        <p:spPr/>
        <p:txBody>
          <a:bodyPr/>
          <a:lstStyle>
            <a:lvl1pPr>
              <a:defRPr/>
            </a:lvl1pPr>
          </a:lstStyle>
          <a:p>
            <a:pPr>
              <a:defRPr/>
            </a:pPr>
            <a:endParaRPr/>
          </a:p>
        </p:txBody>
      </p:sp>
      <p:sp>
        <p:nvSpPr>
          <p:cNvPr id="6" name="投影片編號版面配置區 5"/>
          <p:cNvSpPr>
            <a:spLocks noGrp="1"/>
          </p:cNvSpPr>
          <p:nvPr>
            <p:ph type="sldNum" sz="quarter" idx="12"/>
          </p:nvPr>
        </p:nvSpPr>
        <p:spPr/>
        <p:txBody>
          <a:bodyPr/>
          <a:lstStyle>
            <a:lvl1pPr>
              <a:defRPr/>
            </a:lvl1pPr>
          </a:lstStyle>
          <a:p>
            <a:pPr>
              <a:defRPr/>
            </a:pPr>
            <a:fld id="{2FD040E5-7915-4B06-A574-8F088692E63F}" type="slidenum">
              <a:rPr lang="en-US" altLang="zh-TW"/>
              <a:pPr>
                <a:defRPr/>
              </a:pPr>
              <a:t>‹#›</a:t>
            </a:fld>
            <a:endParaRPr/>
          </a:p>
        </p:txBody>
      </p:sp>
    </p:spTree>
  </p:cSld>
  <p:clrMapOvr>
    <a:masterClrMapping/>
  </p:clrMapOvr>
  <p:transition spd="med">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p>
        </p:txBody>
      </p:sp>
      <p:sp>
        <p:nvSpPr>
          <p:cNvPr id="3" name="內容版面配置區 2"/>
          <p:cNvSpPr>
            <a:spLocks noGrp="1"/>
          </p:cNvSpPr>
          <p:nvPr>
            <p:ph idx="1"/>
          </p:nvPr>
        </p:nvSpPr>
        <p:spPr/>
        <p:txBody>
          <a:bodyPr/>
          <a:lstStyle>
            <a:lvl5pPr latinLnBrk="0">
              <a:defRPr lang="zh-TW"/>
            </a:lvl5pPr>
            <a:lvl6pPr latinLnBrk="0">
              <a:defRPr lang="zh-TW"/>
            </a:lvl6pPr>
            <a:lvl7pPr latinLnBrk="0">
              <a:defRPr lang="zh-TW" baseline="0"/>
            </a:lvl7pPr>
            <a:lvl8pPr latinLnBrk="0">
              <a:defRPr lang="zh-TW" baseline="0"/>
            </a:lvl8pPr>
            <a:lvl9pPr latinLnBrk="0">
              <a:defRPr lang="zh-TW" baseline="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p>
        </p:txBody>
      </p:sp>
      <p:sp>
        <p:nvSpPr>
          <p:cNvPr id="4" name="日期版面配置區 3"/>
          <p:cNvSpPr>
            <a:spLocks noGrp="1"/>
          </p:cNvSpPr>
          <p:nvPr>
            <p:ph type="dt" sz="half" idx="10"/>
          </p:nvPr>
        </p:nvSpPr>
        <p:spPr/>
        <p:txBody>
          <a:bodyPr/>
          <a:lstStyle>
            <a:lvl1pPr>
              <a:defRPr/>
            </a:lvl1pPr>
          </a:lstStyle>
          <a:p>
            <a:pPr>
              <a:defRPr/>
            </a:pPr>
            <a:fld id="{17875D42-3CB8-415F-AE6F-47F47AD371FB}" type="datetimeFigureOut">
              <a:rPr altLang="en-US"/>
              <a:pPr>
                <a:defRPr/>
              </a:pPr>
              <a:t>2016/12/1</a:t>
            </a:fld>
            <a:endParaRPr/>
          </a:p>
        </p:txBody>
      </p:sp>
      <p:sp>
        <p:nvSpPr>
          <p:cNvPr id="5" name="頁尾版面配置區 4"/>
          <p:cNvSpPr>
            <a:spLocks noGrp="1"/>
          </p:cNvSpPr>
          <p:nvPr>
            <p:ph type="ftr" sz="quarter" idx="11"/>
          </p:nvPr>
        </p:nvSpPr>
        <p:spPr/>
        <p:txBody>
          <a:bodyPr/>
          <a:lstStyle>
            <a:lvl1pPr>
              <a:defRPr/>
            </a:lvl1pPr>
          </a:lstStyle>
          <a:p>
            <a:pPr>
              <a:defRPr/>
            </a:pPr>
            <a:endParaRPr/>
          </a:p>
        </p:txBody>
      </p:sp>
      <p:sp>
        <p:nvSpPr>
          <p:cNvPr id="6" name="投影片編號版面配置區 5"/>
          <p:cNvSpPr>
            <a:spLocks noGrp="1"/>
          </p:cNvSpPr>
          <p:nvPr>
            <p:ph type="sldNum" sz="quarter" idx="12"/>
          </p:nvPr>
        </p:nvSpPr>
        <p:spPr/>
        <p:txBody>
          <a:bodyPr/>
          <a:lstStyle>
            <a:lvl1pPr>
              <a:defRPr/>
            </a:lvl1pPr>
          </a:lstStyle>
          <a:p>
            <a:pPr>
              <a:defRPr/>
            </a:pPr>
            <a:fld id="{079213F6-6C77-4F06-9649-575444092BF1}" type="slidenum">
              <a:rPr lang="en-US" altLang="zh-TW"/>
              <a:pPr>
                <a:defRPr/>
              </a:pPr>
              <a:t>‹#›</a:t>
            </a:fld>
            <a:endParaRPr/>
          </a:p>
        </p:txBody>
      </p:sp>
    </p:spTree>
  </p:cSld>
  <p:clrMapOvr>
    <a:masterClrMapping/>
  </p:clrMapOvr>
  <p:transition spd="med">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章節標題">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812589" y="4445000"/>
            <a:ext cx="7008574" cy="1930400"/>
          </a:xfrm>
        </p:spPr>
        <p:txBody>
          <a:bodyPr anchor="t">
            <a:normAutofit/>
          </a:bodyPr>
          <a:lstStyle>
            <a:lvl1pPr algn="l" latinLnBrk="0">
              <a:defRPr lang="zh-TW" sz="5400" b="0" cap="none" baseline="0"/>
            </a:lvl1pPr>
          </a:lstStyle>
          <a:p>
            <a:r>
              <a:rPr lang="zh-TW" altLang="en-US" smtClean="0"/>
              <a:t>按一下以編輯母片標題樣式</a:t>
            </a:r>
            <a:endParaRPr lang="zh-TW"/>
          </a:p>
        </p:txBody>
      </p:sp>
      <p:sp>
        <p:nvSpPr>
          <p:cNvPr id="3" name="文字版面配置區 2"/>
          <p:cNvSpPr>
            <a:spLocks noGrp="1"/>
          </p:cNvSpPr>
          <p:nvPr>
            <p:ph type="body" idx="1"/>
          </p:nvPr>
        </p:nvSpPr>
        <p:spPr>
          <a:xfrm>
            <a:off x="812589" y="3124200"/>
            <a:ext cx="7008574" cy="1296987"/>
          </a:xfrm>
        </p:spPr>
        <p:txBody>
          <a:bodyPr anchor="b">
            <a:normAutofit/>
          </a:bodyPr>
          <a:lstStyle>
            <a:lvl1pPr marL="0" indent="0" latinLnBrk="0">
              <a:spcBef>
                <a:spcPts val="0"/>
              </a:spcBef>
              <a:buNone/>
              <a:defRPr lang="zh-TW" sz="2800">
                <a:solidFill>
                  <a:schemeClr val="tx1"/>
                </a:solidFill>
              </a:defRPr>
            </a:lvl1pPr>
            <a:lvl2pPr marL="609493" indent="0" latinLnBrk="0">
              <a:buNone/>
              <a:defRPr lang="zh-TW" sz="2400">
                <a:solidFill>
                  <a:schemeClr val="tx1">
                    <a:tint val="75000"/>
                  </a:schemeClr>
                </a:solidFill>
              </a:defRPr>
            </a:lvl2pPr>
            <a:lvl3pPr marL="1218987" indent="0" latinLnBrk="0">
              <a:buNone/>
              <a:defRPr lang="zh-TW" sz="2100">
                <a:solidFill>
                  <a:schemeClr val="tx1">
                    <a:tint val="75000"/>
                  </a:schemeClr>
                </a:solidFill>
              </a:defRPr>
            </a:lvl3pPr>
            <a:lvl4pPr marL="1828480" indent="0" latinLnBrk="0">
              <a:buNone/>
              <a:defRPr lang="zh-TW" sz="1900">
                <a:solidFill>
                  <a:schemeClr val="tx1">
                    <a:tint val="75000"/>
                  </a:schemeClr>
                </a:solidFill>
              </a:defRPr>
            </a:lvl4pPr>
            <a:lvl5pPr marL="2437973" indent="0" latinLnBrk="0">
              <a:buNone/>
              <a:defRPr lang="zh-TW" sz="1900">
                <a:solidFill>
                  <a:schemeClr val="tx1">
                    <a:tint val="75000"/>
                  </a:schemeClr>
                </a:solidFill>
              </a:defRPr>
            </a:lvl5pPr>
            <a:lvl6pPr marL="3047467" indent="0" latinLnBrk="0">
              <a:buNone/>
              <a:defRPr lang="zh-TW" sz="1900">
                <a:solidFill>
                  <a:schemeClr val="tx1">
                    <a:tint val="75000"/>
                  </a:schemeClr>
                </a:solidFill>
              </a:defRPr>
            </a:lvl6pPr>
            <a:lvl7pPr marL="3656960" indent="0" latinLnBrk="0">
              <a:buNone/>
              <a:defRPr lang="zh-TW" sz="1900">
                <a:solidFill>
                  <a:schemeClr val="tx1">
                    <a:tint val="75000"/>
                  </a:schemeClr>
                </a:solidFill>
              </a:defRPr>
            </a:lvl7pPr>
            <a:lvl8pPr marL="4266453" indent="0" latinLnBrk="0">
              <a:buNone/>
              <a:defRPr lang="zh-TW" sz="1900">
                <a:solidFill>
                  <a:schemeClr val="tx1">
                    <a:tint val="75000"/>
                  </a:schemeClr>
                </a:solidFill>
              </a:defRPr>
            </a:lvl8pPr>
            <a:lvl9pPr marL="4875947" indent="0" latinLnBrk="0">
              <a:buNone/>
              <a:defRPr lang="zh-TW" sz="1900">
                <a:solidFill>
                  <a:schemeClr val="tx1">
                    <a:tint val="75000"/>
                  </a:schemeClr>
                </a:solidFill>
              </a:defRPr>
            </a:lvl9pPr>
          </a:lstStyle>
          <a:p>
            <a:pPr lvl="0"/>
            <a:r>
              <a:rPr lang="zh-TW" altLang="en-US" smtClean="0"/>
              <a:t>按一下以編輯母片文字樣式</a:t>
            </a:r>
          </a:p>
        </p:txBody>
      </p:sp>
    </p:spTree>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p>
        </p:txBody>
      </p:sp>
      <p:sp>
        <p:nvSpPr>
          <p:cNvPr id="3" name="內容版面配置區 2"/>
          <p:cNvSpPr>
            <a:spLocks noGrp="1"/>
          </p:cNvSpPr>
          <p:nvPr>
            <p:ph sz="half" idx="1"/>
          </p:nvPr>
        </p:nvSpPr>
        <p:spPr>
          <a:xfrm>
            <a:off x="1117309" y="1701800"/>
            <a:ext cx="4977104" cy="4470400"/>
          </a:xfrm>
        </p:spPr>
        <p:txBody>
          <a:bodyPr>
            <a:normAutofit/>
          </a:bodyPr>
          <a:lstStyle>
            <a:lvl1pPr latinLnBrk="0">
              <a:defRPr lang="zh-TW" sz="2400"/>
            </a:lvl1pPr>
            <a:lvl2pPr latinLnBrk="0">
              <a:defRPr lang="zh-TW" sz="2000"/>
            </a:lvl2pPr>
            <a:lvl3pPr latinLnBrk="0">
              <a:defRPr lang="zh-TW" sz="1800"/>
            </a:lvl3pPr>
            <a:lvl4pPr latinLnBrk="0">
              <a:defRPr lang="zh-TW" sz="1800"/>
            </a:lvl4pPr>
            <a:lvl5pPr marL="2011328" latinLnBrk="0">
              <a:defRPr lang="zh-TW" sz="1800"/>
            </a:lvl5pPr>
            <a:lvl6pPr marL="2011328" latinLnBrk="0">
              <a:defRPr lang="zh-TW" sz="1800"/>
            </a:lvl6pPr>
            <a:lvl7pPr marL="2011328" latinLnBrk="0">
              <a:defRPr lang="zh-TW" sz="1800"/>
            </a:lvl7pPr>
            <a:lvl8pPr marL="2011328" latinLnBrk="0">
              <a:defRPr lang="zh-TW" sz="1800"/>
            </a:lvl8pPr>
            <a:lvl9pPr marL="2011328" latinLnBrk="0">
              <a:defRPr lang="zh-TW"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p>
        </p:txBody>
      </p:sp>
      <p:sp>
        <p:nvSpPr>
          <p:cNvPr id="4" name="內容版面配置區 3"/>
          <p:cNvSpPr>
            <a:spLocks noGrp="1"/>
          </p:cNvSpPr>
          <p:nvPr>
            <p:ph sz="half" idx="2"/>
          </p:nvPr>
        </p:nvSpPr>
        <p:spPr>
          <a:xfrm>
            <a:off x="6297559" y="1701800"/>
            <a:ext cx="4977104" cy="4470400"/>
          </a:xfrm>
        </p:spPr>
        <p:txBody>
          <a:bodyPr>
            <a:normAutofit/>
          </a:bodyPr>
          <a:lstStyle>
            <a:lvl1pPr latinLnBrk="0">
              <a:defRPr lang="zh-TW" sz="2400"/>
            </a:lvl1pPr>
            <a:lvl2pPr latinLnBrk="0">
              <a:defRPr lang="zh-TW" sz="2000"/>
            </a:lvl2pPr>
            <a:lvl3pPr latinLnBrk="0">
              <a:defRPr lang="zh-TW" sz="1800"/>
            </a:lvl3pPr>
            <a:lvl4pPr latinLnBrk="0">
              <a:defRPr lang="zh-TW" sz="1800"/>
            </a:lvl4pPr>
            <a:lvl5pPr marL="2011328" latinLnBrk="0">
              <a:defRPr lang="zh-TW" sz="1800"/>
            </a:lvl5pPr>
            <a:lvl6pPr marL="2011328" latinLnBrk="0">
              <a:defRPr lang="zh-TW" sz="1800"/>
            </a:lvl6pPr>
            <a:lvl7pPr marL="2011328" latinLnBrk="0">
              <a:defRPr lang="zh-TW" sz="1800"/>
            </a:lvl7pPr>
            <a:lvl8pPr marL="2011328" latinLnBrk="0">
              <a:defRPr lang="zh-TW" sz="1800"/>
            </a:lvl8pPr>
            <a:lvl9pPr marL="2011328" latinLnBrk="0">
              <a:defRPr lang="zh-TW"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p>
        </p:txBody>
      </p:sp>
      <p:sp>
        <p:nvSpPr>
          <p:cNvPr id="5" name="日期版面配置區 4"/>
          <p:cNvSpPr>
            <a:spLocks noGrp="1"/>
          </p:cNvSpPr>
          <p:nvPr>
            <p:ph type="dt" sz="half" idx="10"/>
          </p:nvPr>
        </p:nvSpPr>
        <p:spPr/>
        <p:txBody>
          <a:bodyPr/>
          <a:lstStyle>
            <a:lvl1pPr>
              <a:defRPr/>
            </a:lvl1pPr>
          </a:lstStyle>
          <a:p>
            <a:pPr>
              <a:defRPr/>
            </a:pPr>
            <a:fld id="{966B19BE-6189-4380-820E-D93795937A2B}" type="datetimeFigureOut">
              <a:rPr altLang="en-US"/>
              <a:pPr>
                <a:defRPr/>
              </a:pPr>
              <a:t>2016/12/1</a:t>
            </a:fld>
            <a:endParaRPr/>
          </a:p>
        </p:txBody>
      </p:sp>
      <p:sp>
        <p:nvSpPr>
          <p:cNvPr id="6" name="頁尾版面配置區 5"/>
          <p:cNvSpPr>
            <a:spLocks noGrp="1"/>
          </p:cNvSpPr>
          <p:nvPr>
            <p:ph type="ftr" sz="quarter" idx="11"/>
          </p:nvPr>
        </p:nvSpPr>
        <p:spPr/>
        <p:txBody>
          <a:bodyPr/>
          <a:lstStyle>
            <a:lvl1pPr>
              <a:defRPr/>
            </a:lvl1pPr>
          </a:lstStyle>
          <a:p>
            <a:pPr>
              <a:defRPr/>
            </a:pPr>
            <a:endParaRPr/>
          </a:p>
        </p:txBody>
      </p:sp>
      <p:sp>
        <p:nvSpPr>
          <p:cNvPr id="7" name="投影片編號版面配置區 6"/>
          <p:cNvSpPr>
            <a:spLocks noGrp="1"/>
          </p:cNvSpPr>
          <p:nvPr>
            <p:ph type="sldNum" sz="quarter" idx="12"/>
          </p:nvPr>
        </p:nvSpPr>
        <p:spPr/>
        <p:txBody>
          <a:bodyPr/>
          <a:lstStyle>
            <a:lvl1pPr>
              <a:defRPr/>
            </a:lvl1pPr>
          </a:lstStyle>
          <a:p>
            <a:pPr>
              <a:defRPr/>
            </a:pPr>
            <a:fld id="{72AA463F-226B-4209-BC6E-3A4F117E6118}" type="slidenum">
              <a:rPr lang="en-US" altLang="zh-TW"/>
              <a:pPr>
                <a:defRPr/>
              </a:pPr>
              <a:t>‹#›</a:t>
            </a:fld>
            <a:endParaRPr/>
          </a:p>
        </p:txBody>
      </p:sp>
    </p:spTree>
  </p:cSld>
  <p:clrMapOvr>
    <a:masterClrMapping/>
  </p:clrMapOvr>
  <p:transition spd="med">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latinLnBrk="0">
              <a:defRPr lang="zh-TW"/>
            </a:lvl1pPr>
          </a:lstStyle>
          <a:p>
            <a:r>
              <a:rPr lang="zh-TW" altLang="en-US" smtClean="0"/>
              <a:t>按一下以編輯母片標題樣式</a:t>
            </a:r>
            <a:endParaRPr lang="zh-TW"/>
          </a:p>
        </p:txBody>
      </p:sp>
      <p:sp>
        <p:nvSpPr>
          <p:cNvPr id="3" name="文字版面配置區 2"/>
          <p:cNvSpPr>
            <a:spLocks noGrp="1"/>
          </p:cNvSpPr>
          <p:nvPr>
            <p:ph type="body" idx="1"/>
          </p:nvPr>
        </p:nvSpPr>
        <p:spPr>
          <a:xfrm>
            <a:off x="1121372" y="1608836"/>
            <a:ext cx="4973041" cy="512064"/>
          </a:xfrm>
        </p:spPr>
        <p:txBody>
          <a:bodyPr anchor="b">
            <a:noAutofit/>
          </a:bodyPr>
          <a:lstStyle>
            <a:lvl1pPr marL="0" indent="0" latinLnBrk="0">
              <a:spcBef>
                <a:spcPts val="0"/>
              </a:spcBef>
              <a:buNone/>
              <a:defRPr lang="zh-TW" sz="2400" b="1"/>
            </a:lvl1pPr>
            <a:lvl2pPr marL="609493" indent="0" latinLnBrk="0">
              <a:buNone/>
              <a:defRPr lang="zh-TW" sz="2700" b="1"/>
            </a:lvl2pPr>
            <a:lvl3pPr marL="1218987" indent="0" latinLnBrk="0">
              <a:buNone/>
              <a:defRPr lang="zh-TW" sz="2400" b="1"/>
            </a:lvl3pPr>
            <a:lvl4pPr marL="1828480" indent="0" latinLnBrk="0">
              <a:buNone/>
              <a:defRPr lang="zh-TW" sz="2100" b="1"/>
            </a:lvl4pPr>
            <a:lvl5pPr marL="2437973" indent="0" latinLnBrk="0">
              <a:buNone/>
              <a:defRPr lang="zh-TW" sz="2100" b="1"/>
            </a:lvl5pPr>
            <a:lvl6pPr marL="3047467" indent="0" latinLnBrk="0">
              <a:buNone/>
              <a:defRPr lang="zh-TW" sz="2100" b="1"/>
            </a:lvl6pPr>
            <a:lvl7pPr marL="3656960" indent="0" latinLnBrk="0">
              <a:buNone/>
              <a:defRPr lang="zh-TW" sz="2100" b="1"/>
            </a:lvl7pPr>
            <a:lvl8pPr marL="4266453" indent="0" latinLnBrk="0">
              <a:buNone/>
              <a:defRPr lang="zh-TW" sz="2100" b="1"/>
            </a:lvl8pPr>
            <a:lvl9pPr marL="4875947" indent="0" latinLnBrk="0">
              <a:buNone/>
              <a:defRPr lang="zh-TW" sz="2100" b="1"/>
            </a:lvl9pPr>
          </a:lstStyle>
          <a:p>
            <a:pPr lvl="0"/>
            <a:r>
              <a:rPr lang="zh-TW" altLang="en-US" smtClean="0"/>
              <a:t>按一下以編輯母片文字樣式</a:t>
            </a:r>
          </a:p>
        </p:txBody>
      </p:sp>
      <p:sp>
        <p:nvSpPr>
          <p:cNvPr id="4" name="內容版面配置區 3"/>
          <p:cNvSpPr>
            <a:spLocks noGrp="1"/>
          </p:cNvSpPr>
          <p:nvPr>
            <p:ph sz="half" idx="2"/>
          </p:nvPr>
        </p:nvSpPr>
        <p:spPr>
          <a:xfrm>
            <a:off x="1117309" y="2209800"/>
            <a:ext cx="4977104" cy="3962400"/>
          </a:xfrm>
        </p:spPr>
        <p:txBody>
          <a:bodyPr>
            <a:normAutofit/>
          </a:bodyPr>
          <a:lstStyle>
            <a:lvl1pPr latinLnBrk="0">
              <a:defRPr lang="zh-TW" sz="2000"/>
            </a:lvl1pPr>
            <a:lvl2pPr latinLnBrk="0">
              <a:defRPr lang="zh-TW" sz="1800"/>
            </a:lvl2pPr>
            <a:lvl3pPr latinLnBrk="0">
              <a:defRPr lang="zh-TW" sz="1800"/>
            </a:lvl3pPr>
            <a:lvl4pPr latinLnBrk="0">
              <a:defRPr lang="zh-TW" sz="1800"/>
            </a:lvl4pPr>
            <a:lvl5pPr marL="2011328" latinLnBrk="0">
              <a:defRPr lang="zh-TW" sz="1800"/>
            </a:lvl5pPr>
            <a:lvl6pPr marL="2011328" latinLnBrk="0">
              <a:defRPr lang="zh-TW" sz="1800"/>
            </a:lvl6pPr>
            <a:lvl7pPr marL="2011328" latinLnBrk="0">
              <a:defRPr lang="zh-TW" sz="1800"/>
            </a:lvl7pPr>
            <a:lvl8pPr marL="2011328" latinLnBrk="0">
              <a:defRPr lang="zh-TW" sz="1800"/>
            </a:lvl8pPr>
            <a:lvl9pPr marL="2011328" latinLnBrk="0">
              <a:defRPr lang="zh-TW"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p>
        </p:txBody>
      </p:sp>
      <p:sp>
        <p:nvSpPr>
          <p:cNvPr id="5" name="文字版面配置區 4"/>
          <p:cNvSpPr>
            <a:spLocks noGrp="1"/>
          </p:cNvSpPr>
          <p:nvPr>
            <p:ph type="body" sz="quarter" idx="3"/>
          </p:nvPr>
        </p:nvSpPr>
        <p:spPr>
          <a:xfrm>
            <a:off x="6301622" y="1608836"/>
            <a:ext cx="4973041" cy="512064"/>
          </a:xfrm>
        </p:spPr>
        <p:txBody>
          <a:bodyPr anchor="b">
            <a:noAutofit/>
          </a:bodyPr>
          <a:lstStyle>
            <a:lvl1pPr marL="0" indent="0" latinLnBrk="0">
              <a:spcBef>
                <a:spcPts val="0"/>
              </a:spcBef>
              <a:buNone/>
              <a:defRPr lang="zh-TW" sz="2400" b="1"/>
            </a:lvl1pPr>
            <a:lvl2pPr marL="609493" indent="0" latinLnBrk="0">
              <a:buNone/>
              <a:defRPr lang="zh-TW" sz="2700" b="1"/>
            </a:lvl2pPr>
            <a:lvl3pPr marL="1218987" indent="0" latinLnBrk="0">
              <a:buNone/>
              <a:defRPr lang="zh-TW" sz="2400" b="1"/>
            </a:lvl3pPr>
            <a:lvl4pPr marL="1828480" indent="0" latinLnBrk="0">
              <a:buNone/>
              <a:defRPr lang="zh-TW" sz="2100" b="1"/>
            </a:lvl4pPr>
            <a:lvl5pPr marL="2437973" indent="0" latinLnBrk="0">
              <a:buNone/>
              <a:defRPr lang="zh-TW" sz="2100" b="1"/>
            </a:lvl5pPr>
            <a:lvl6pPr marL="3047467" indent="0" latinLnBrk="0">
              <a:buNone/>
              <a:defRPr lang="zh-TW" sz="2100" b="1"/>
            </a:lvl6pPr>
            <a:lvl7pPr marL="3656960" indent="0" latinLnBrk="0">
              <a:buNone/>
              <a:defRPr lang="zh-TW" sz="2100" b="1"/>
            </a:lvl7pPr>
            <a:lvl8pPr marL="4266453" indent="0" latinLnBrk="0">
              <a:buNone/>
              <a:defRPr lang="zh-TW" sz="2100" b="1"/>
            </a:lvl8pPr>
            <a:lvl9pPr marL="4875947" indent="0" latinLnBrk="0">
              <a:buNone/>
              <a:defRPr lang="zh-TW" sz="2100" b="1"/>
            </a:lvl9pPr>
          </a:lstStyle>
          <a:p>
            <a:pPr lvl="0"/>
            <a:r>
              <a:rPr lang="zh-TW" altLang="en-US" smtClean="0"/>
              <a:t>按一下以編輯母片文字樣式</a:t>
            </a:r>
          </a:p>
        </p:txBody>
      </p:sp>
      <p:sp>
        <p:nvSpPr>
          <p:cNvPr id="6" name="內容版面配置區 5"/>
          <p:cNvSpPr>
            <a:spLocks noGrp="1"/>
          </p:cNvSpPr>
          <p:nvPr>
            <p:ph sz="quarter" idx="4"/>
          </p:nvPr>
        </p:nvSpPr>
        <p:spPr>
          <a:xfrm>
            <a:off x="6297559" y="2209800"/>
            <a:ext cx="4977104" cy="3962400"/>
          </a:xfrm>
        </p:spPr>
        <p:txBody>
          <a:bodyPr>
            <a:normAutofit/>
          </a:bodyPr>
          <a:lstStyle>
            <a:lvl1pPr latinLnBrk="0">
              <a:defRPr lang="zh-TW" sz="2000"/>
            </a:lvl1pPr>
            <a:lvl2pPr latinLnBrk="0">
              <a:defRPr lang="zh-TW" sz="1800"/>
            </a:lvl2pPr>
            <a:lvl3pPr latinLnBrk="0">
              <a:defRPr lang="zh-TW" sz="1800"/>
            </a:lvl3pPr>
            <a:lvl4pPr latinLnBrk="0">
              <a:defRPr lang="zh-TW" sz="1800"/>
            </a:lvl4pPr>
            <a:lvl5pPr marL="2011328" latinLnBrk="0">
              <a:defRPr lang="zh-TW" sz="1800"/>
            </a:lvl5pPr>
            <a:lvl6pPr marL="2011328" latinLnBrk="0">
              <a:defRPr lang="zh-TW" sz="1800"/>
            </a:lvl6pPr>
            <a:lvl7pPr marL="2011328" latinLnBrk="0">
              <a:defRPr lang="zh-TW" sz="1800"/>
            </a:lvl7pPr>
            <a:lvl8pPr marL="2011328" latinLnBrk="0">
              <a:defRPr lang="zh-TW" sz="1800"/>
            </a:lvl8pPr>
            <a:lvl9pPr marL="2011328" latinLnBrk="0">
              <a:defRPr lang="zh-TW"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p>
        </p:txBody>
      </p:sp>
      <p:sp>
        <p:nvSpPr>
          <p:cNvPr id="7" name="日期版面配置區 6"/>
          <p:cNvSpPr>
            <a:spLocks noGrp="1"/>
          </p:cNvSpPr>
          <p:nvPr>
            <p:ph type="dt" sz="half" idx="10"/>
          </p:nvPr>
        </p:nvSpPr>
        <p:spPr/>
        <p:txBody>
          <a:bodyPr/>
          <a:lstStyle>
            <a:lvl1pPr>
              <a:defRPr/>
            </a:lvl1pPr>
          </a:lstStyle>
          <a:p>
            <a:pPr>
              <a:defRPr/>
            </a:pPr>
            <a:fld id="{D475C786-FED0-49E7-B6E3-1FA82118E613}" type="datetimeFigureOut">
              <a:rPr altLang="en-US"/>
              <a:pPr>
                <a:defRPr/>
              </a:pPr>
              <a:t>2016/12/1</a:t>
            </a:fld>
            <a:endParaRPr/>
          </a:p>
        </p:txBody>
      </p:sp>
      <p:sp>
        <p:nvSpPr>
          <p:cNvPr id="8" name="頁尾版面配置區 7"/>
          <p:cNvSpPr>
            <a:spLocks noGrp="1"/>
          </p:cNvSpPr>
          <p:nvPr>
            <p:ph type="ftr" sz="quarter" idx="11"/>
          </p:nvPr>
        </p:nvSpPr>
        <p:spPr/>
        <p:txBody>
          <a:bodyPr/>
          <a:lstStyle>
            <a:lvl1pPr>
              <a:defRPr/>
            </a:lvl1pPr>
          </a:lstStyle>
          <a:p>
            <a:pPr>
              <a:defRPr/>
            </a:pPr>
            <a:endParaRPr/>
          </a:p>
        </p:txBody>
      </p:sp>
      <p:sp>
        <p:nvSpPr>
          <p:cNvPr id="9" name="投影片編號版面配置區 8"/>
          <p:cNvSpPr>
            <a:spLocks noGrp="1"/>
          </p:cNvSpPr>
          <p:nvPr>
            <p:ph type="sldNum" sz="quarter" idx="12"/>
          </p:nvPr>
        </p:nvSpPr>
        <p:spPr/>
        <p:txBody>
          <a:bodyPr/>
          <a:lstStyle>
            <a:lvl1pPr>
              <a:defRPr/>
            </a:lvl1pPr>
          </a:lstStyle>
          <a:p>
            <a:pPr>
              <a:defRPr/>
            </a:pPr>
            <a:fld id="{FE15C794-A5FE-410C-AA35-C2332629C85A}" type="slidenum">
              <a:rPr lang="en-US" altLang="zh-TW"/>
              <a:pPr>
                <a:defRPr/>
              </a:pPr>
              <a:t>‹#›</a:t>
            </a:fld>
            <a:endParaRPr/>
          </a:p>
        </p:txBody>
      </p:sp>
    </p:spTree>
  </p:cSld>
  <p:clrMapOvr>
    <a:masterClrMapping/>
  </p:clrMapOvr>
  <p:transition spd="med">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p>
        </p:txBody>
      </p:sp>
      <p:sp>
        <p:nvSpPr>
          <p:cNvPr id="3" name="日期版面配置區 2"/>
          <p:cNvSpPr>
            <a:spLocks noGrp="1"/>
          </p:cNvSpPr>
          <p:nvPr>
            <p:ph type="dt" sz="half" idx="10"/>
          </p:nvPr>
        </p:nvSpPr>
        <p:spPr/>
        <p:txBody>
          <a:bodyPr/>
          <a:lstStyle>
            <a:lvl1pPr>
              <a:defRPr/>
            </a:lvl1pPr>
          </a:lstStyle>
          <a:p>
            <a:pPr>
              <a:defRPr/>
            </a:pPr>
            <a:fld id="{7C0F848D-F5F6-4478-9904-CC5C3E64E804}" type="datetimeFigureOut">
              <a:rPr altLang="en-US"/>
              <a:pPr>
                <a:defRPr/>
              </a:pPr>
              <a:t>2016/12/1</a:t>
            </a:fld>
            <a:endParaRPr/>
          </a:p>
        </p:txBody>
      </p:sp>
      <p:sp>
        <p:nvSpPr>
          <p:cNvPr id="4" name="頁尾版面配置區 3"/>
          <p:cNvSpPr>
            <a:spLocks noGrp="1"/>
          </p:cNvSpPr>
          <p:nvPr>
            <p:ph type="ftr" sz="quarter" idx="11"/>
          </p:nvPr>
        </p:nvSpPr>
        <p:spPr/>
        <p:txBody>
          <a:bodyPr/>
          <a:lstStyle>
            <a:lvl1pPr>
              <a:defRPr/>
            </a:lvl1pPr>
          </a:lstStyle>
          <a:p>
            <a:pPr>
              <a:defRPr/>
            </a:pPr>
            <a:endParaRPr/>
          </a:p>
        </p:txBody>
      </p:sp>
      <p:sp>
        <p:nvSpPr>
          <p:cNvPr id="5" name="投影片編號版面配置區 4"/>
          <p:cNvSpPr>
            <a:spLocks noGrp="1"/>
          </p:cNvSpPr>
          <p:nvPr>
            <p:ph type="sldNum" sz="quarter" idx="12"/>
          </p:nvPr>
        </p:nvSpPr>
        <p:spPr/>
        <p:txBody>
          <a:bodyPr/>
          <a:lstStyle>
            <a:lvl1pPr>
              <a:defRPr/>
            </a:lvl1pPr>
          </a:lstStyle>
          <a:p>
            <a:pPr>
              <a:defRPr/>
            </a:pPr>
            <a:fld id="{3B9E1A0A-B5B3-4031-8A6B-B76E0E67E4AF}" type="slidenum">
              <a:rPr lang="en-US" altLang="zh-TW"/>
              <a:pPr>
                <a:defRPr/>
              </a:pPr>
              <a:t>‹#›</a:t>
            </a:fld>
            <a:endParaRPr/>
          </a:p>
        </p:txBody>
      </p:sp>
    </p:spTree>
  </p:cSld>
  <p:clrMapOvr>
    <a:masterClrMapping/>
  </p:clrMapOvr>
  <p:transition spd="med">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lvl1pPr>
              <a:defRPr/>
            </a:lvl1pPr>
          </a:lstStyle>
          <a:p>
            <a:pPr>
              <a:defRPr/>
            </a:pPr>
            <a:fld id="{52622E0B-259C-4585-B075-715EA7B1174D}" type="datetimeFigureOut">
              <a:rPr altLang="en-US"/>
              <a:pPr>
                <a:defRPr/>
              </a:pPr>
              <a:t>2016/12/1</a:t>
            </a:fld>
            <a:endParaRPr/>
          </a:p>
        </p:txBody>
      </p:sp>
      <p:sp>
        <p:nvSpPr>
          <p:cNvPr id="3" name="頁尾版面配置區 2"/>
          <p:cNvSpPr>
            <a:spLocks noGrp="1"/>
          </p:cNvSpPr>
          <p:nvPr>
            <p:ph type="ftr" sz="quarter" idx="11"/>
          </p:nvPr>
        </p:nvSpPr>
        <p:spPr/>
        <p:txBody>
          <a:bodyPr/>
          <a:lstStyle>
            <a:lvl1pPr>
              <a:defRPr/>
            </a:lvl1pPr>
          </a:lstStyle>
          <a:p>
            <a:pPr>
              <a:defRPr/>
            </a:pPr>
            <a:endParaRPr/>
          </a:p>
        </p:txBody>
      </p:sp>
      <p:sp>
        <p:nvSpPr>
          <p:cNvPr id="4" name="投影片編號版面配置區 3"/>
          <p:cNvSpPr>
            <a:spLocks noGrp="1"/>
          </p:cNvSpPr>
          <p:nvPr>
            <p:ph type="sldNum" sz="quarter" idx="12"/>
          </p:nvPr>
        </p:nvSpPr>
        <p:spPr/>
        <p:txBody>
          <a:bodyPr/>
          <a:lstStyle>
            <a:lvl1pPr>
              <a:defRPr/>
            </a:lvl1pPr>
          </a:lstStyle>
          <a:p>
            <a:pPr>
              <a:defRPr/>
            </a:pPr>
            <a:fld id="{5C435E8E-F8FB-4C01-97BA-5BD3B793200F}" type="slidenum">
              <a:rPr lang="en-US" altLang="zh-TW"/>
              <a:pPr>
                <a:defRPr/>
              </a:pPr>
              <a:t>‹#›</a:t>
            </a:fld>
            <a:endParaRPr/>
          </a:p>
        </p:txBody>
      </p:sp>
    </p:spTree>
  </p:cSld>
  <p:clrMapOvr>
    <a:masterClrMapping/>
  </p:clrMapOvr>
  <p:transition spd="med">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sp>
        <p:nvSpPr>
          <p:cNvPr id="5" name="矩形 7"/>
          <p:cNvSpPr/>
          <p:nvPr/>
        </p:nvSpPr>
        <p:spPr>
          <a:xfrm>
            <a:off x="3960813" y="0"/>
            <a:ext cx="7923212"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anchor="ctr"/>
          <a:lstStyle/>
          <a:p>
            <a:pPr algn="ctr" defTabSz="1218987" fontAlgn="auto">
              <a:spcBef>
                <a:spcPts val="0"/>
              </a:spcBef>
              <a:spcAft>
                <a:spcPts val="0"/>
              </a:spcAft>
              <a:defRPr/>
            </a:pPr>
            <a:endParaRPr kumimoji="0" lang="zh-TW"/>
          </a:p>
        </p:txBody>
      </p:sp>
      <p:sp>
        <p:nvSpPr>
          <p:cNvPr id="2" name="標題 1"/>
          <p:cNvSpPr>
            <a:spLocks noGrp="1"/>
          </p:cNvSpPr>
          <p:nvPr>
            <p:ph type="title"/>
          </p:nvPr>
        </p:nvSpPr>
        <p:spPr>
          <a:xfrm>
            <a:off x="304721" y="1701800"/>
            <a:ext cx="3351927" cy="2844800"/>
          </a:xfrm>
        </p:spPr>
        <p:txBody>
          <a:bodyPr>
            <a:normAutofit/>
          </a:bodyPr>
          <a:lstStyle>
            <a:lvl1pPr algn="l" latinLnBrk="0">
              <a:defRPr lang="zh-TW" sz="2000" b="1"/>
            </a:lvl1pPr>
          </a:lstStyle>
          <a:p>
            <a:r>
              <a:rPr lang="zh-TW" altLang="en-US" smtClean="0"/>
              <a:t>按一下以編輯母片標題樣式</a:t>
            </a:r>
            <a:endParaRPr lang="zh-TW"/>
          </a:p>
        </p:txBody>
      </p:sp>
      <p:sp>
        <p:nvSpPr>
          <p:cNvPr id="3" name="內容版面配置區 2"/>
          <p:cNvSpPr>
            <a:spLocks noGrp="1"/>
          </p:cNvSpPr>
          <p:nvPr>
            <p:ph idx="1"/>
          </p:nvPr>
        </p:nvSpPr>
        <p:spPr>
          <a:xfrm>
            <a:off x="4469236" y="482600"/>
            <a:ext cx="6805427" cy="5892800"/>
          </a:xfrm>
        </p:spPr>
        <p:txBody>
          <a:bodyPr>
            <a:normAutofit/>
          </a:bodyPr>
          <a:lstStyle>
            <a:lvl1pPr latinLnBrk="0">
              <a:defRPr lang="zh-TW" sz="2400"/>
            </a:lvl1pPr>
            <a:lvl2pPr latinLnBrk="0">
              <a:defRPr lang="zh-TW" sz="2000"/>
            </a:lvl2pPr>
            <a:lvl3pPr latinLnBrk="0">
              <a:defRPr lang="zh-TW" sz="1800"/>
            </a:lvl3pPr>
            <a:lvl4pPr latinLnBrk="0">
              <a:defRPr lang="zh-TW" sz="1800"/>
            </a:lvl4pPr>
            <a:lvl5pPr latinLnBrk="0">
              <a:defRPr lang="zh-TW" sz="1800"/>
            </a:lvl5pPr>
            <a:lvl6pPr latinLnBrk="0">
              <a:defRPr lang="zh-TW" sz="1800"/>
            </a:lvl6pPr>
            <a:lvl7pPr latinLnBrk="0">
              <a:defRPr lang="zh-TW" sz="1800"/>
            </a:lvl7pPr>
            <a:lvl8pPr latinLnBrk="0">
              <a:defRPr lang="zh-TW" sz="1800"/>
            </a:lvl8pPr>
            <a:lvl9pPr latinLnBrk="0">
              <a:defRPr lang="zh-TW"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p>
        </p:txBody>
      </p:sp>
      <p:sp>
        <p:nvSpPr>
          <p:cNvPr id="4" name="文字版面配置區 3"/>
          <p:cNvSpPr>
            <a:spLocks noGrp="1"/>
          </p:cNvSpPr>
          <p:nvPr>
            <p:ph type="body" sz="half" idx="2"/>
          </p:nvPr>
        </p:nvSpPr>
        <p:spPr>
          <a:xfrm>
            <a:off x="304721" y="4648200"/>
            <a:ext cx="3351927" cy="1727200"/>
          </a:xfrm>
        </p:spPr>
        <p:txBody>
          <a:bodyPr>
            <a:normAutofit/>
          </a:bodyPr>
          <a:lstStyle>
            <a:lvl1pPr marL="0" indent="0" latinLnBrk="0">
              <a:spcBef>
                <a:spcPts val="1200"/>
              </a:spcBef>
              <a:buNone/>
              <a:defRPr lang="zh-TW" sz="1600"/>
            </a:lvl1pPr>
            <a:lvl2pPr marL="609493" indent="0" latinLnBrk="0">
              <a:buNone/>
              <a:defRPr lang="zh-TW" sz="1600"/>
            </a:lvl2pPr>
            <a:lvl3pPr marL="1218987" indent="0" latinLnBrk="0">
              <a:buNone/>
              <a:defRPr lang="zh-TW" sz="1300"/>
            </a:lvl3pPr>
            <a:lvl4pPr marL="1828480" indent="0" latinLnBrk="0">
              <a:buNone/>
              <a:defRPr lang="zh-TW" sz="1200"/>
            </a:lvl4pPr>
            <a:lvl5pPr marL="2437973" indent="0" latinLnBrk="0">
              <a:buNone/>
              <a:defRPr lang="zh-TW" sz="1200"/>
            </a:lvl5pPr>
            <a:lvl6pPr marL="3047467" indent="0" latinLnBrk="0">
              <a:buNone/>
              <a:defRPr lang="zh-TW" sz="1200"/>
            </a:lvl6pPr>
            <a:lvl7pPr marL="3656960" indent="0" latinLnBrk="0">
              <a:buNone/>
              <a:defRPr lang="zh-TW" sz="1200"/>
            </a:lvl7pPr>
            <a:lvl8pPr marL="4266453" indent="0" latinLnBrk="0">
              <a:buNone/>
              <a:defRPr lang="zh-TW" sz="1200"/>
            </a:lvl8pPr>
            <a:lvl9pPr marL="4875947" indent="0" latinLnBrk="0">
              <a:buNone/>
              <a:defRPr lang="zh-TW" sz="1200"/>
            </a:lvl9pPr>
          </a:lstStyle>
          <a:p>
            <a:pPr lvl="0"/>
            <a:r>
              <a:rPr lang="zh-TW" altLang="en-US" smtClean="0"/>
              <a:t>按一下以編輯母片文字樣式</a:t>
            </a:r>
          </a:p>
        </p:txBody>
      </p:sp>
      <p:sp>
        <p:nvSpPr>
          <p:cNvPr id="6" name="日期版面配置區 4"/>
          <p:cNvSpPr>
            <a:spLocks noGrp="1"/>
          </p:cNvSpPr>
          <p:nvPr>
            <p:ph type="dt" sz="half" idx="10"/>
          </p:nvPr>
        </p:nvSpPr>
        <p:spPr/>
        <p:txBody>
          <a:bodyPr/>
          <a:lstStyle>
            <a:lvl1pPr>
              <a:defRPr/>
            </a:lvl1pPr>
          </a:lstStyle>
          <a:p>
            <a:pPr>
              <a:defRPr/>
            </a:pPr>
            <a:fld id="{460388A9-7B44-4423-8885-257AD56ACB31}" type="datetimeFigureOut">
              <a:rPr altLang="en-US"/>
              <a:pPr>
                <a:defRPr/>
              </a:pPr>
              <a:t>2016/12/1</a:t>
            </a:fld>
            <a:endParaRPr/>
          </a:p>
        </p:txBody>
      </p:sp>
      <p:sp>
        <p:nvSpPr>
          <p:cNvPr id="7" name="頁尾版面配置區 5"/>
          <p:cNvSpPr>
            <a:spLocks noGrp="1"/>
          </p:cNvSpPr>
          <p:nvPr>
            <p:ph type="ftr" sz="quarter" idx="11"/>
          </p:nvPr>
        </p:nvSpPr>
        <p:spPr/>
        <p:txBody>
          <a:bodyPr/>
          <a:lstStyle>
            <a:lvl1pPr>
              <a:defRPr/>
            </a:lvl1pPr>
          </a:lstStyle>
          <a:p>
            <a:pPr>
              <a:defRPr/>
            </a:pPr>
            <a:endParaRPr/>
          </a:p>
        </p:txBody>
      </p:sp>
      <p:sp>
        <p:nvSpPr>
          <p:cNvPr id="8" name="投影片編號版面配置區 6"/>
          <p:cNvSpPr>
            <a:spLocks noGrp="1"/>
          </p:cNvSpPr>
          <p:nvPr>
            <p:ph type="sldNum" sz="quarter" idx="12"/>
          </p:nvPr>
        </p:nvSpPr>
        <p:spPr/>
        <p:txBody>
          <a:bodyPr/>
          <a:lstStyle>
            <a:lvl1pPr>
              <a:defRPr/>
            </a:lvl1pPr>
          </a:lstStyle>
          <a:p>
            <a:pPr>
              <a:defRPr/>
            </a:pPr>
            <a:fld id="{01C0F6C0-0791-4887-8C15-83FA36CF2983}" type="slidenum">
              <a:rPr lang="en-US" altLang="zh-TW"/>
              <a:pPr>
                <a:defRPr/>
              </a:pPr>
              <a:t>‹#›</a:t>
            </a:fld>
            <a:endParaRPr/>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5" name="矩形 7"/>
          <p:cNvSpPr/>
          <p:nvPr/>
        </p:nvSpPr>
        <p:spPr>
          <a:xfrm>
            <a:off x="2082800" y="0"/>
            <a:ext cx="8023225"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anchor="ctr"/>
          <a:lstStyle/>
          <a:p>
            <a:pPr algn="ctr" defTabSz="1218987" fontAlgn="auto">
              <a:spcBef>
                <a:spcPts val="0"/>
              </a:spcBef>
              <a:spcAft>
                <a:spcPts val="0"/>
              </a:spcAft>
              <a:defRPr/>
            </a:pPr>
            <a:endParaRPr kumimoji="0" lang="zh-TW"/>
          </a:p>
        </p:txBody>
      </p:sp>
      <p:sp>
        <p:nvSpPr>
          <p:cNvPr id="2" name="標題 1"/>
          <p:cNvSpPr>
            <a:spLocks noGrp="1"/>
          </p:cNvSpPr>
          <p:nvPr>
            <p:ph type="title"/>
          </p:nvPr>
        </p:nvSpPr>
        <p:spPr>
          <a:xfrm>
            <a:off x="2437765" y="4800600"/>
            <a:ext cx="7313295" cy="762000"/>
          </a:xfrm>
        </p:spPr>
        <p:txBody>
          <a:bodyPr>
            <a:normAutofit/>
          </a:bodyPr>
          <a:lstStyle>
            <a:lvl1pPr algn="l" latinLnBrk="0">
              <a:defRPr lang="zh-TW" sz="2000" b="1"/>
            </a:lvl1pPr>
          </a:lstStyle>
          <a:p>
            <a:r>
              <a:rPr lang="zh-TW" altLang="en-US" smtClean="0"/>
              <a:t>按一下以編輯母片標題樣式</a:t>
            </a:r>
            <a:endParaRPr lang="zh-TW"/>
          </a:p>
        </p:txBody>
      </p:sp>
      <p:sp>
        <p:nvSpPr>
          <p:cNvPr id="3" name="圖片版面配置區 2"/>
          <p:cNvSpPr>
            <a:spLocks noGrp="1"/>
          </p:cNvSpPr>
          <p:nvPr>
            <p:ph type="pic" idx="1"/>
          </p:nvPr>
        </p:nvSpPr>
        <p:spPr>
          <a:xfrm>
            <a:off x="2437765" y="279401"/>
            <a:ext cx="7313295" cy="4448175"/>
          </a:xfrm>
        </p:spPr>
        <p:txBody>
          <a:bodyPr rtlCol="0">
            <a:normAutofit/>
          </a:bodyPr>
          <a:lstStyle>
            <a:lvl1pPr marL="0" indent="0" latinLnBrk="0">
              <a:buNone/>
              <a:defRPr lang="zh-TW" sz="2800"/>
            </a:lvl1pPr>
            <a:lvl2pPr marL="609493" indent="0" latinLnBrk="0">
              <a:buNone/>
              <a:defRPr lang="zh-TW" sz="3700"/>
            </a:lvl2pPr>
            <a:lvl3pPr marL="1218987" indent="0" latinLnBrk="0">
              <a:buNone/>
              <a:defRPr lang="zh-TW" sz="3200"/>
            </a:lvl3pPr>
            <a:lvl4pPr marL="1828480" indent="0" latinLnBrk="0">
              <a:buNone/>
              <a:defRPr lang="zh-TW" sz="2700"/>
            </a:lvl4pPr>
            <a:lvl5pPr marL="2437973" indent="0" latinLnBrk="0">
              <a:buNone/>
              <a:defRPr lang="zh-TW" sz="2700"/>
            </a:lvl5pPr>
            <a:lvl6pPr marL="3047467" indent="0" latinLnBrk="0">
              <a:buNone/>
              <a:defRPr lang="zh-TW" sz="2700"/>
            </a:lvl6pPr>
            <a:lvl7pPr marL="3656960" indent="0" latinLnBrk="0">
              <a:buNone/>
              <a:defRPr lang="zh-TW" sz="2700"/>
            </a:lvl7pPr>
            <a:lvl8pPr marL="4266453" indent="0" latinLnBrk="0">
              <a:buNone/>
              <a:defRPr lang="zh-TW" sz="2700"/>
            </a:lvl8pPr>
            <a:lvl9pPr marL="4875947" indent="0" latinLnBrk="0">
              <a:buNone/>
              <a:defRPr lang="zh-TW" sz="2700"/>
            </a:lvl9pPr>
          </a:lstStyle>
          <a:p>
            <a:pPr lvl="0"/>
            <a:r>
              <a:rPr lang="zh-TW" altLang="en-US" noProof="0" smtClean="0"/>
              <a:t>按一下圖示以新增圖片</a:t>
            </a:r>
            <a:endParaRPr lang="zh-TW" noProof="0"/>
          </a:p>
        </p:txBody>
      </p:sp>
      <p:sp>
        <p:nvSpPr>
          <p:cNvPr id="4" name="文字版面配置區 3"/>
          <p:cNvSpPr>
            <a:spLocks noGrp="1"/>
          </p:cNvSpPr>
          <p:nvPr>
            <p:ph type="body" sz="half" idx="2"/>
          </p:nvPr>
        </p:nvSpPr>
        <p:spPr>
          <a:xfrm>
            <a:off x="2437765" y="5562600"/>
            <a:ext cx="7313295" cy="812800"/>
          </a:xfrm>
        </p:spPr>
        <p:txBody>
          <a:bodyPr>
            <a:normAutofit/>
          </a:bodyPr>
          <a:lstStyle>
            <a:lvl1pPr marL="0" indent="0" latinLnBrk="0">
              <a:spcBef>
                <a:spcPts val="0"/>
              </a:spcBef>
              <a:buNone/>
              <a:defRPr lang="zh-TW" sz="1600"/>
            </a:lvl1pPr>
            <a:lvl2pPr marL="609493" indent="0" latinLnBrk="0">
              <a:buNone/>
              <a:defRPr lang="zh-TW" sz="1600"/>
            </a:lvl2pPr>
            <a:lvl3pPr marL="1218987" indent="0" latinLnBrk="0">
              <a:buNone/>
              <a:defRPr lang="zh-TW" sz="1300"/>
            </a:lvl3pPr>
            <a:lvl4pPr marL="1828480" indent="0" latinLnBrk="0">
              <a:buNone/>
              <a:defRPr lang="zh-TW" sz="1200"/>
            </a:lvl4pPr>
            <a:lvl5pPr marL="2437973" indent="0" latinLnBrk="0">
              <a:buNone/>
              <a:defRPr lang="zh-TW" sz="1200"/>
            </a:lvl5pPr>
            <a:lvl6pPr marL="3047467" indent="0" latinLnBrk="0">
              <a:buNone/>
              <a:defRPr lang="zh-TW" sz="1200"/>
            </a:lvl6pPr>
            <a:lvl7pPr marL="3656960" indent="0" latinLnBrk="0">
              <a:buNone/>
              <a:defRPr lang="zh-TW" sz="1200"/>
            </a:lvl7pPr>
            <a:lvl8pPr marL="4266453" indent="0" latinLnBrk="0">
              <a:buNone/>
              <a:defRPr lang="zh-TW" sz="1200"/>
            </a:lvl8pPr>
            <a:lvl9pPr marL="4875947" indent="0" latinLnBrk="0">
              <a:buNone/>
              <a:defRPr lang="zh-TW" sz="1200"/>
            </a:lvl9pPr>
          </a:lstStyle>
          <a:p>
            <a:pPr lvl="0"/>
            <a:r>
              <a:rPr lang="zh-TW" altLang="en-US" smtClean="0"/>
              <a:t>按一下以編輯母片文字樣式</a:t>
            </a:r>
          </a:p>
        </p:txBody>
      </p:sp>
      <p:sp>
        <p:nvSpPr>
          <p:cNvPr id="6" name="日期版面配置區 4"/>
          <p:cNvSpPr>
            <a:spLocks noGrp="1"/>
          </p:cNvSpPr>
          <p:nvPr>
            <p:ph type="dt" sz="half" idx="10"/>
          </p:nvPr>
        </p:nvSpPr>
        <p:spPr/>
        <p:txBody>
          <a:bodyPr/>
          <a:lstStyle>
            <a:lvl1pPr>
              <a:defRPr/>
            </a:lvl1pPr>
          </a:lstStyle>
          <a:p>
            <a:pPr>
              <a:defRPr/>
            </a:pPr>
            <a:fld id="{6930734C-EE6A-4AEB-AB4D-765E04B714BE}" type="datetimeFigureOut">
              <a:rPr altLang="en-US"/>
              <a:pPr>
                <a:defRPr/>
              </a:pPr>
              <a:t>2016/12/1</a:t>
            </a:fld>
            <a:endParaRPr/>
          </a:p>
        </p:txBody>
      </p:sp>
      <p:sp>
        <p:nvSpPr>
          <p:cNvPr id="7" name="頁尾版面配置區 5"/>
          <p:cNvSpPr>
            <a:spLocks noGrp="1"/>
          </p:cNvSpPr>
          <p:nvPr>
            <p:ph type="ftr" sz="quarter" idx="11"/>
          </p:nvPr>
        </p:nvSpPr>
        <p:spPr/>
        <p:txBody>
          <a:bodyPr/>
          <a:lstStyle>
            <a:lvl1pPr>
              <a:defRPr/>
            </a:lvl1pPr>
          </a:lstStyle>
          <a:p>
            <a:pPr>
              <a:defRPr/>
            </a:pPr>
            <a:endParaRPr/>
          </a:p>
        </p:txBody>
      </p:sp>
      <p:sp>
        <p:nvSpPr>
          <p:cNvPr id="8" name="投影片編號版面配置區 6"/>
          <p:cNvSpPr>
            <a:spLocks noGrp="1"/>
          </p:cNvSpPr>
          <p:nvPr>
            <p:ph type="sldNum" sz="quarter" idx="12"/>
          </p:nvPr>
        </p:nvSpPr>
        <p:spPr/>
        <p:txBody>
          <a:bodyPr/>
          <a:lstStyle>
            <a:lvl1pPr>
              <a:defRPr/>
            </a:lvl1pPr>
          </a:lstStyle>
          <a:p>
            <a:pPr>
              <a:defRPr/>
            </a:pPr>
            <a:fld id="{553F9DFC-A582-4D7A-BC61-CB3F0026B534}" type="slidenum">
              <a:rPr lang="en-US" altLang="zh-TW"/>
              <a:pPr>
                <a:defRPr/>
              </a:pPr>
              <a:t>‹#›</a:t>
            </a:fld>
            <a:endParaRPr/>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9" name="矩形 8"/>
          <p:cNvSpPr/>
          <p:nvPr/>
        </p:nvSpPr>
        <p:spPr>
          <a:xfrm>
            <a:off x="304800" y="-17463"/>
            <a:ext cx="11579225" cy="6858001"/>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anchor="ctr"/>
          <a:lstStyle/>
          <a:p>
            <a:pPr algn="ctr" defTabSz="1218987" fontAlgn="auto">
              <a:spcBef>
                <a:spcPts val="0"/>
              </a:spcBef>
              <a:spcAft>
                <a:spcPts val="0"/>
              </a:spcAft>
              <a:defRPr/>
            </a:pPr>
            <a:endParaRPr kumimoji="0" lang="zh-TW">
              <a:latin typeface="+mj-ea"/>
              <a:ea typeface="+mj-ea"/>
            </a:endParaRPr>
          </a:p>
        </p:txBody>
      </p:sp>
      <p:sp>
        <p:nvSpPr>
          <p:cNvPr id="1027" name="標題版面配置區 1"/>
          <p:cNvSpPr>
            <a:spLocks noGrp="1"/>
          </p:cNvSpPr>
          <p:nvPr>
            <p:ph type="title"/>
          </p:nvPr>
        </p:nvSpPr>
        <p:spPr bwMode="auto">
          <a:xfrm>
            <a:off x="1117600" y="76200"/>
            <a:ext cx="10156825" cy="1397000"/>
          </a:xfrm>
          <a:prstGeom prst="rect">
            <a:avLst/>
          </a:prstGeom>
          <a:noFill/>
          <a:ln w="9525">
            <a:noFill/>
            <a:miter lim="800000"/>
            <a:headEnd/>
            <a:tailEnd/>
          </a:ln>
        </p:spPr>
        <p:txBody>
          <a:bodyPr vert="horz" wrap="square" lIns="121899" tIns="60949" rIns="121899" bIns="60949" numCol="1" anchor="b" anchorCtr="0" compatLnSpc="1">
            <a:prstTxWarp prst="textNoShape">
              <a:avLst/>
            </a:prstTxWarp>
          </a:bodyPr>
          <a:lstStyle/>
          <a:p>
            <a:pPr lvl="0"/>
            <a:r>
              <a:rPr lang="zh-TW" smtClean="0"/>
              <a:t>按一下以編輯母片標題樣式</a:t>
            </a:r>
          </a:p>
        </p:txBody>
      </p:sp>
      <p:sp>
        <p:nvSpPr>
          <p:cNvPr id="1028" name="文字版面配置區 2"/>
          <p:cNvSpPr>
            <a:spLocks noGrp="1"/>
          </p:cNvSpPr>
          <p:nvPr>
            <p:ph type="body" idx="1"/>
          </p:nvPr>
        </p:nvSpPr>
        <p:spPr bwMode="auto">
          <a:xfrm>
            <a:off x="1117600" y="1701800"/>
            <a:ext cx="10156825" cy="4470400"/>
          </a:xfrm>
          <a:prstGeom prst="rect">
            <a:avLst/>
          </a:prstGeom>
          <a:noFill/>
          <a:ln w="9525">
            <a:noFill/>
            <a:miter lim="800000"/>
            <a:headEnd/>
            <a:tailEnd/>
          </a:ln>
        </p:spPr>
        <p:txBody>
          <a:bodyPr vert="horz" wrap="square" lIns="121899" tIns="60949" rIns="121899" bIns="60949" numCol="1" anchor="t" anchorCtr="0" compatLnSpc="1">
            <a:prstTxWarp prst="textNoShape">
              <a:avLst/>
            </a:prstTxWarp>
          </a:bodyPr>
          <a:lstStyle/>
          <a:p>
            <a:pPr lvl="0"/>
            <a:r>
              <a:rPr lang="zh-TW" smtClean="0"/>
              <a:t>按一下以編輯母片文字樣式</a:t>
            </a:r>
          </a:p>
          <a:p>
            <a:pPr lvl="1"/>
            <a:r>
              <a:rPr lang="zh-TW" smtClean="0"/>
              <a:t>第二層</a:t>
            </a:r>
          </a:p>
          <a:p>
            <a:pPr lvl="2"/>
            <a:r>
              <a:rPr lang="zh-TW" smtClean="0"/>
              <a:t>第三層</a:t>
            </a:r>
          </a:p>
          <a:p>
            <a:pPr lvl="3"/>
            <a:r>
              <a:rPr lang="zh-TW" smtClean="0"/>
              <a:t>第四層</a:t>
            </a:r>
          </a:p>
          <a:p>
            <a:pPr lvl="4"/>
            <a:r>
              <a:rPr lang="zh-TW" smtClean="0"/>
              <a:t>第五層</a:t>
            </a:r>
          </a:p>
        </p:txBody>
      </p:sp>
      <p:sp>
        <p:nvSpPr>
          <p:cNvPr id="4" name="日期版面配置區 3"/>
          <p:cNvSpPr>
            <a:spLocks noGrp="1"/>
          </p:cNvSpPr>
          <p:nvPr>
            <p:ph type="dt" sz="half" idx="2"/>
          </p:nvPr>
        </p:nvSpPr>
        <p:spPr>
          <a:xfrm>
            <a:off x="1117600" y="6400800"/>
            <a:ext cx="2741613" cy="320675"/>
          </a:xfrm>
          <a:prstGeom prst="rect">
            <a:avLst/>
          </a:prstGeom>
        </p:spPr>
        <p:txBody>
          <a:bodyPr vert="horz" lIns="121899" tIns="60949" rIns="121899" bIns="60949" rtlCol="0" anchor="b"/>
          <a:lstStyle>
            <a:lvl1pPr algn="l" defTabSz="1218987" fontAlgn="auto" latinLnBrk="0">
              <a:spcBef>
                <a:spcPts val="0"/>
              </a:spcBef>
              <a:spcAft>
                <a:spcPts val="0"/>
              </a:spcAft>
              <a:defRPr kumimoji="0" lang="zh-TW" sz="1200">
                <a:solidFill>
                  <a:schemeClr val="tx2">
                    <a:lumMod val="50000"/>
                    <a:lumOff val="50000"/>
                  </a:schemeClr>
                </a:solidFill>
                <a:latin typeface="+mj-ea"/>
                <a:ea typeface="+mj-ea"/>
              </a:defRPr>
            </a:lvl1pPr>
          </a:lstStyle>
          <a:p>
            <a:pPr>
              <a:defRPr/>
            </a:pPr>
            <a:fld id="{6875C5C4-9FEF-4F69-A6A9-B95B6C37549E}" type="datetimeFigureOut">
              <a:rPr lang="en-US" altLang="zh-TW"/>
              <a:pPr>
                <a:defRPr/>
              </a:pPr>
              <a:t>12/1/2016</a:t>
            </a:fld>
            <a:endParaRPr altLang="en-US" dirty="0"/>
          </a:p>
        </p:txBody>
      </p:sp>
      <p:sp>
        <p:nvSpPr>
          <p:cNvPr id="5" name="頁尾版面配置區 4"/>
          <p:cNvSpPr>
            <a:spLocks noGrp="1"/>
          </p:cNvSpPr>
          <p:nvPr>
            <p:ph type="ftr" sz="quarter" idx="3"/>
          </p:nvPr>
        </p:nvSpPr>
        <p:spPr>
          <a:xfrm>
            <a:off x="3908425" y="6400800"/>
            <a:ext cx="6215063" cy="320675"/>
          </a:xfrm>
          <a:prstGeom prst="rect">
            <a:avLst/>
          </a:prstGeom>
        </p:spPr>
        <p:txBody>
          <a:bodyPr vert="horz" lIns="121899" tIns="60949" rIns="121899" bIns="60949" rtlCol="0" anchor="b"/>
          <a:lstStyle>
            <a:lvl1pPr algn="ctr" defTabSz="1218987" fontAlgn="auto" latinLnBrk="0">
              <a:spcBef>
                <a:spcPts val="0"/>
              </a:spcBef>
              <a:spcAft>
                <a:spcPts val="0"/>
              </a:spcAft>
              <a:defRPr kumimoji="0" lang="zh-TW" sz="1200">
                <a:solidFill>
                  <a:schemeClr val="tx2">
                    <a:lumMod val="50000"/>
                    <a:lumOff val="50000"/>
                  </a:schemeClr>
                </a:solidFill>
                <a:latin typeface="+mj-ea"/>
                <a:ea typeface="+mj-ea"/>
              </a:defRPr>
            </a:lvl1pPr>
          </a:lstStyle>
          <a:p>
            <a:pPr>
              <a:defRPr/>
            </a:pPr>
            <a:endParaRPr altLang="en-US"/>
          </a:p>
        </p:txBody>
      </p:sp>
      <p:sp>
        <p:nvSpPr>
          <p:cNvPr id="6" name="投影片編號版面配置區 5"/>
          <p:cNvSpPr>
            <a:spLocks noGrp="1"/>
          </p:cNvSpPr>
          <p:nvPr>
            <p:ph type="sldNum" sz="quarter" idx="4"/>
          </p:nvPr>
        </p:nvSpPr>
        <p:spPr>
          <a:xfrm>
            <a:off x="10167938" y="6400800"/>
            <a:ext cx="1106487" cy="320675"/>
          </a:xfrm>
          <a:prstGeom prst="rect">
            <a:avLst/>
          </a:prstGeom>
        </p:spPr>
        <p:txBody>
          <a:bodyPr vert="horz" lIns="121899" tIns="60949" rIns="121899" bIns="60949" rtlCol="0" anchor="b"/>
          <a:lstStyle>
            <a:lvl1pPr algn="r" defTabSz="1218987" fontAlgn="auto" latinLnBrk="0">
              <a:spcBef>
                <a:spcPts val="0"/>
              </a:spcBef>
              <a:spcAft>
                <a:spcPts val="0"/>
              </a:spcAft>
              <a:defRPr kumimoji="0" lang="zh-TW" sz="1200">
                <a:solidFill>
                  <a:schemeClr val="tx2">
                    <a:lumMod val="50000"/>
                    <a:lumOff val="50000"/>
                  </a:schemeClr>
                </a:solidFill>
                <a:latin typeface="+mj-ea"/>
                <a:ea typeface="+mj-ea"/>
              </a:defRPr>
            </a:lvl1pPr>
          </a:lstStyle>
          <a:p>
            <a:pPr>
              <a:defRPr/>
            </a:pPr>
            <a:fld id="{626CF680-92F2-4511-B7F7-F0E749EA2671}" type="slidenum">
              <a:rPr lang="en-US" altLang="zh-TW"/>
              <a:pPr>
                <a:defRPr/>
              </a:pPr>
              <a:t>‹#›</a:t>
            </a:fld>
            <a:endParaRPr lang="en-US" altLang="zh-TW" dirty="0"/>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ransition spd="med">
    <p:fade/>
  </p:transition>
  <p:timing>
    <p:tnLst>
      <p:par>
        <p:cTn id="1" dur="indefinite" restart="never" nodeType="tmRoot"/>
      </p:par>
    </p:tnLst>
  </p:timing>
  <p:txStyles>
    <p:titleStyle>
      <a:lvl1pPr algn="l" defTabSz="1217613" rtl="0" eaLnBrk="0" fontAlgn="base" hangingPunct="0">
        <a:lnSpc>
          <a:spcPct val="85000"/>
        </a:lnSpc>
        <a:spcBef>
          <a:spcPct val="0"/>
        </a:spcBef>
        <a:spcAft>
          <a:spcPct val="0"/>
        </a:spcAft>
        <a:defRPr lang="zh-TW" sz="4400" kern="1200">
          <a:solidFill>
            <a:schemeClr val="tx1"/>
          </a:solidFill>
          <a:latin typeface="Arial" charset="0"/>
          <a:ea typeface="+mj-ea"/>
          <a:cs typeface="+mj-cs"/>
        </a:defRPr>
      </a:lvl1pPr>
      <a:lvl2pPr algn="l" defTabSz="1217613" rtl="0" eaLnBrk="0" fontAlgn="base" hangingPunct="0">
        <a:lnSpc>
          <a:spcPct val="85000"/>
        </a:lnSpc>
        <a:spcBef>
          <a:spcPct val="0"/>
        </a:spcBef>
        <a:spcAft>
          <a:spcPct val="0"/>
        </a:spcAft>
        <a:defRPr sz="4400">
          <a:solidFill>
            <a:schemeClr val="tx1"/>
          </a:solidFill>
          <a:latin typeface="Arial" charset="0"/>
        </a:defRPr>
      </a:lvl2pPr>
      <a:lvl3pPr algn="l" defTabSz="1217613" rtl="0" eaLnBrk="0" fontAlgn="base" hangingPunct="0">
        <a:lnSpc>
          <a:spcPct val="85000"/>
        </a:lnSpc>
        <a:spcBef>
          <a:spcPct val="0"/>
        </a:spcBef>
        <a:spcAft>
          <a:spcPct val="0"/>
        </a:spcAft>
        <a:defRPr sz="4400">
          <a:solidFill>
            <a:schemeClr val="tx1"/>
          </a:solidFill>
          <a:latin typeface="Arial" charset="0"/>
        </a:defRPr>
      </a:lvl3pPr>
      <a:lvl4pPr algn="l" defTabSz="1217613" rtl="0" eaLnBrk="0" fontAlgn="base" hangingPunct="0">
        <a:lnSpc>
          <a:spcPct val="85000"/>
        </a:lnSpc>
        <a:spcBef>
          <a:spcPct val="0"/>
        </a:spcBef>
        <a:spcAft>
          <a:spcPct val="0"/>
        </a:spcAft>
        <a:defRPr sz="4400">
          <a:solidFill>
            <a:schemeClr val="tx1"/>
          </a:solidFill>
          <a:latin typeface="Arial" charset="0"/>
        </a:defRPr>
      </a:lvl4pPr>
      <a:lvl5pPr algn="l" defTabSz="1217613" rtl="0" eaLnBrk="0" fontAlgn="base" hangingPunct="0">
        <a:lnSpc>
          <a:spcPct val="85000"/>
        </a:lnSpc>
        <a:spcBef>
          <a:spcPct val="0"/>
        </a:spcBef>
        <a:spcAft>
          <a:spcPct val="0"/>
        </a:spcAft>
        <a:defRPr sz="4400">
          <a:solidFill>
            <a:schemeClr val="tx1"/>
          </a:solidFill>
          <a:latin typeface="Arial" charset="0"/>
        </a:defRPr>
      </a:lvl5pPr>
      <a:lvl6pPr marL="457200" algn="l" defTabSz="1217613" rtl="0" fontAlgn="base">
        <a:lnSpc>
          <a:spcPct val="85000"/>
        </a:lnSpc>
        <a:spcBef>
          <a:spcPct val="0"/>
        </a:spcBef>
        <a:spcAft>
          <a:spcPct val="0"/>
        </a:spcAft>
        <a:defRPr sz="4400">
          <a:solidFill>
            <a:schemeClr val="tx1"/>
          </a:solidFill>
          <a:latin typeface="Arial" charset="0"/>
        </a:defRPr>
      </a:lvl6pPr>
      <a:lvl7pPr marL="914400" algn="l" defTabSz="1217613" rtl="0" fontAlgn="base">
        <a:lnSpc>
          <a:spcPct val="85000"/>
        </a:lnSpc>
        <a:spcBef>
          <a:spcPct val="0"/>
        </a:spcBef>
        <a:spcAft>
          <a:spcPct val="0"/>
        </a:spcAft>
        <a:defRPr sz="4400">
          <a:solidFill>
            <a:schemeClr val="tx1"/>
          </a:solidFill>
          <a:latin typeface="Arial" charset="0"/>
        </a:defRPr>
      </a:lvl7pPr>
      <a:lvl8pPr marL="1371600" algn="l" defTabSz="1217613" rtl="0" fontAlgn="base">
        <a:lnSpc>
          <a:spcPct val="85000"/>
        </a:lnSpc>
        <a:spcBef>
          <a:spcPct val="0"/>
        </a:spcBef>
        <a:spcAft>
          <a:spcPct val="0"/>
        </a:spcAft>
        <a:defRPr sz="4400">
          <a:solidFill>
            <a:schemeClr val="tx1"/>
          </a:solidFill>
          <a:latin typeface="Arial" charset="0"/>
        </a:defRPr>
      </a:lvl8pPr>
      <a:lvl9pPr marL="1828800" algn="l" defTabSz="1217613" rtl="0" fontAlgn="base">
        <a:lnSpc>
          <a:spcPct val="85000"/>
        </a:lnSpc>
        <a:spcBef>
          <a:spcPct val="0"/>
        </a:spcBef>
        <a:spcAft>
          <a:spcPct val="0"/>
        </a:spcAft>
        <a:defRPr sz="4400">
          <a:solidFill>
            <a:schemeClr val="tx1"/>
          </a:solidFill>
          <a:latin typeface="Arial" charset="0"/>
        </a:defRPr>
      </a:lvl9pPr>
    </p:titleStyle>
    <p:bodyStyle>
      <a:lvl1pPr marL="303213" indent="-303213" algn="l" defTabSz="1217613" rtl="0" eaLnBrk="0" fontAlgn="base" hangingPunct="0">
        <a:lnSpc>
          <a:spcPct val="95000"/>
        </a:lnSpc>
        <a:spcBef>
          <a:spcPts val="1863"/>
        </a:spcBef>
        <a:spcAft>
          <a:spcPct val="0"/>
        </a:spcAft>
        <a:buSzPct val="100000"/>
        <a:buFont typeface="Arial" charset="0"/>
        <a:buChar char="•"/>
        <a:defRPr lang="zh-TW" sz="2400" kern="1200">
          <a:solidFill>
            <a:schemeClr val="tx1"/>
          </a:solidFill>
          <a:latin typeface="Arial" charset="0"/>
          <a:ea typeface="+mj-ea"/>
          <a:cs typeface="+mn-cs"/>
        </a:defRPr>
      </a:lvl1pPr>
      <a:lvl2pPr marL="730250" indent="-303213" algn="l" defTabSz="1217613" rtl="0" eaLnBrk="0" fontAlgn="base" hangingPunct="0">
        <a:lnSpc>
          <a:spcPct val="95000"/>
        </a:lnSpc>
        <a:spcBef>
          <a:spcPts val="1063"/>
        </a:spcBef>
        <a:spcAft>
          <a:spcPct val="0"/>
        </a:spcAft>
        <a:buSzPct val="100000"/>
        <a:buFont typeface="Century Gothic" pitchFamily="34" charset="0"/>
        <a:buChar char="–"/>
        <a:defRPr lang="zh-TW" sz="2000" kern="1200">
          <a:solidFill>
            <a:schemeClr val="tx1"/>
          </a:solidFill>
          <a:latin typeface="Arial" charset="0"/>
          <a:ea typeface="+mj-ea"/>
          <a:cs typeface="+mn-cs"/>
        </a:defRPr>
      </a:lvl2pPr>
      <a:lvl3pPr marL="1157288" indent="-303213" algn="l" defTabSz="1217613" rtl="0" eaLnBrk="0" fontAlgn="base" hangingPunct="0">
        <a:lnSpc>
          <a:spcPct val="95000"/>
        </a:lnSpc>
        <a:spcBef>
          <a:spcPts val="1063"/>
        </a:spcBef>
        <a:spcAft>
          <a:spcPct val="0"/>
        </a:spcAft>
        <a:buSzPct val="100000"/>
        <a:buFont typeface="Century Gothic" pitchFamily="34" charset="0"/>
        <a:buChar char="–"/>
        <a:defRPr lang="zh-TW" kern="1200">
          <a:solidFill>
            <a:schemeClr val="tx1"/>
          </a:solidFill>
          <a:latin typeface="Arial" charset="0"/>
          <a:ea typeface="+mj-ea"/>
          <a:cs typeface="+mn-cs"/>
        </a:defRPr>
      </a:lvl3pPr>
      <a:lvl4pPr marL="1584325" indent="-303213" algn="l" defTabSz="1217613" rtl="0" eaLnBrk="0" fontAlgn="base" hangingPunct="0">
        <a:lnSpc>
          <a:spcPct val="95000"/>
        </a:lnSpc>
        <a:spcBef>
          <a:spcPts val="1063"/>
        </a:spcBef>
        <a:spcAft>
          <a:spcPct val="0"/>
        </a:spcAft>
        <a:buSzPct val="100000"/>
        <a:buFont typeface="Century Gothic" pitchFamily="34" charset="0"/>
        <a:buChar char="–"/>
        <a:defRPr lang="zh-TW" kern="1200">
          <a:solidFill>
            <a:schemeClr val="tx1"/>
          </a:solidFill>
          <a:latin typeface="Arial" charset="0"/>
          <a:ea typeface="+mj-ea"/>
          <a:cs typeface="+mn-cs"/>
        </a:defRPr>
      </a:lvl4pPr>
      <a:lvl5pPr marL="2009775" indent="-303213" algn="l" defTabSz="1217613" rtl="0" eaLnBrk="0" fontAlgn="base" hangingPunct="0">
        <a:lnSpc>
          <a:spcPct val="95000"/>
        </a:lnSpc>
        <a:spcBef>
          <a:spcPts val="1063"/>
        </a:spcBef>
        <a:spcAft>
          <a:spcPct val="0"/>
        </a:spcAft>
        <a:buSzPct val="100000"/>
        <a:buFont typeface="Century Gothic" pitchFamily="34" charset="0"/>
        <a:buChar char="–"/>
        <a:defRPr lang="zh-TW" kern="1200">
          <a:solidFill>
            <a:schemeClr val="tx1"/>
          </a:solidFill>
          <a:latin typeface="Arial" charset="0"/>
          <a:ea typeface="+mj-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lang="zh-TW"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lang="zh-TW" sz="1800" kern="120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lang="zh-TW" sz="1800" kern="120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lang="zh-TW" sz="1800" kern="1200">
          <a:solidFill>
            <a:schemeClr val="tx1"/>
          </a:solidFill>
          <a:latin typeface="+mn-lt"/>
          <a:ea typeface="+mn-ea"/>
          <a:cs typeface="+mn-cs"/>
        </a:defRPr>
      </a:lvl9pPr>
    </p:bodyStyle>
    <p:otherStyle>
      <a:defPPr>
        <a:defRPr lang="zh-TW"/>
      </a:defPPr>
      <a:lvl1pPr marL="0" algn="l" defTabSz="1218987" rtl="0" eaLnBrk="1" latinLnBrk="0" hangingPunct="1">
        <a:defRPr lang="zh-TW" sz="2400" kern="1200">
          <a:solidFill>
            <a:schemeClr val="tx1"/>
          </a:solidFill>
          <a:latin typeface="+mn-lt"/>
          <a:ea typeface="+mn-ea"/>
          <a:cs typeface="+mn-cs"/>
        </a:defRPr>
      </a:lvl1pPr>
      <a:lvl2pPr marL="609493" algn="l" defTabSz="1218987" rtl="0" eaLnBrk="1" latinLnBrk="0" hangingPunct="1">
        <a:defRPr lang="zh-TW" sz="2400" kern="1200">
          <a:solidFill>
            <a:schemeClr val="tx1"/>
          </a:solidFill>
          <a:latin typeface="+mn-lt"/>
          <a:ea typeface="+mn-ea"/>
          <a:cs typeface="+mn-cs"/>
        </a:defRPr>
      </a:lvl2pPr>
      <a:lvl3pPr marL="1218987" algn="l" defTabSz="1218987" rtl="0" eaLnBrk="1" latinLnBrk="0" hangingPunct="1">
        <a:defRPr lang="zh-TW" sz="2400" kern="1200">
          <a:solidFill>
            <a:schemeClr val="tx1"/>
          </a:solidFill>
          <a:latin typeface="+mn-lt"/>
          <a:ea typeface="+mn-ea"/>
          <a:cs typeface="+mn-cs"/>
        </a:defRPr>
      </a:lvl3pPr>
      <a:lvl4pPr marL="1828480" algn="l" defTabSz="1218987" rtl="0" eaLnBrk="1" latinLnBrk="0" hangingPunct="1">
        <a:defRPr lang="zh-TW" sz="2400" kern="1200">
          <a:solidFill>
            <a:schemeClr val="tx1"/>
          </a:solidFill>
          <a:latin typeface="+mn-lt"/>
          <a:ea typeface="+mn-ea"/>
          <a:cs typeface="+mn-cs"/>
        </a:defRPr>
      </a:lvl4pPr>
      <a:lvl5pPr marL="2437973" algn="l" defTabSz="1218987" rtl="0" eaLnBrk="1" latinLnBrk="0" hangingPunct="1">
        <a:defRPr lang="zh-TW" sz="2400" kern="1200">
          <a:solidFill>
            <a:schemeClr val="tx1"/>
          </a:solidFill>
          <a:latin typeface="+mn-lt"/>
          <a:ea typeface="+mn-ea"/>
          <a:cs typeface="+mn-cs"/>
        </a:defRPr>
      </a:lvl5pPr>
      <a:lvl6pPr marL="3047467" algn="l" defTabSz="1218987" rtl="0" eaLnBrk="1" latinLnBrk="0" hangingPunct="1">
        <a:defRPr lang="zh-TW" sz="2400" kern="1200">
          <a:solidFill>
            <a:schemeClr val="tx1"/>
          </a:solidFill>
          <a:latin typeface="+mn-lt"/>
          <a:ea typeface="+mn-ea"/>
          <a:cs typeface="+mn-cs"/>
        </a:defRPr>
      </a:lvl6pPr>
      <a:lvl7pPr marL="3656960" algn="l" defTabSz="1218987" rtl="0" eaLnBrk="1" latinLnBrk="0" hangingPunct="1">
        <a:defRPr lang="zh-TW" sz="2400" kern="1200">
          <a:solidFill>
            <a:schemeClr val="tx1"/>
          </a:solidFill>
          <a:latin typeface="+mn-lt"/>
          <a:ea typeface="+mn-ea"/>
          <a:cs typeface="+mn-cs"/>
        </a:defRPr>
      </a:lvl7pPr>
      <a:lvl8pPr marL="4266453" algn="l" defTabSz="1218987" rtl="0" eaLnBrk="1" latinLnBrk="0" hangingPunct="1">
        <a:defRPr lang="zh-TW" sz="2400" kern="1200">
          <a:solidFill>
            <a:schemeClr val="tx1"/>
          </a:solidFill>
          <a:latin typeface="+mn-lt"/>
          <a:ea typeface="+mn-ea"/>
          <a:cs typeface="+mn-cs"/>
        </a:defRPr>
      </a:lvl8pPr>
      <a:lvl9pPr marL="4875947" algn="l" defTabSz="1218987" rtl="0" eaLnBrk="1" latinLnBrk="0" hangingPunct="1">
        <a:defRPr lang="zh-TW"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標題 1"/>
          <p:cNvSpPr>
            <a:spLocks noGrp="1"/>
          </p:cNvSpPr>
          <p:nvPr>
            <p:ph type="ctrTitle"/>
          </p:nvPr>
        </p:nvSpPr>
        <p:spPr>
          <a:xfrm>
            <a:off x="4806950" y="1052513"/>
            <a:ext cx="4535488" cy="1909762"/>
          </a:xfrm>
        </p:spPr>
        <p:txBody>
          <a:bodyPr/>
          <a:lstStyle/>
          <a:p>
            <a:pPr eaLnBrk="1" hangingPunct="1"/>
            <a:r>
              <a:rPr altLang="en-US" sz="6600" smtClean="0">
                <a:latin typeface="標楷體" pitchFamily="65" charset="-120"/>
                <a:ea typeface="標楷體" pitchFamily="65" charset="-120"/>
              </a:rPr>
              <a:t>國家賠償法</a:t>
            </a:r>
          </a:p>
        </p:txBody>
      </p:sp>
      <p:sp>
        <p:nvSpPr>
          <p:cNvPr id="15362" name="副標題 2"/>
          <p:cNvSpPr>
            <a:spLocks noGrp="1"/>
          </p:cNvSpPr>
          <p:nvPr>
            <p:ph type="subTitle" idx="1"/>
          </p:nvPr>
        </p:nvSpPr>
        <p:spPr>
          <a:xfrm>
            <a:off x="5230813" y="4652963"/>
            <a:ext cx="4679950" cy="1482725"/>
          </a:xfrm>
        </p:spPr>
        <p:txBody>
          <a:bodyPr/>
          <a:lstStyle/>
          <a:p>
            <a:pPr eaLnBrk="1" hangingPunct="1">
              <a:lnSpc>
                <a:spcPct val="60000"/>
              </a:lnSpc>
              <a:spcBef>
                <a:spcPct val="0"/>
              </a:spcBef>
            </a:pPr>
            <a:r>
              <a:rPr altLang="en-US" sz="3300" smtClean="0">
                <a:latin typeface="標楷體" pitchFamily="65" charset="-120"/>
                <a:ea typeface="標楷體" pitchFamily="65" charset="-120"/>
              </a:rPr>
              <a:t>羅明通 博士</a:t>
            </a:r>
          </a:p>
          <a:p>
            <a:pPr eaLnBrk="1" hangingPunct="1">
              <a:lnSpc>
                <a:spcPct val="60000"/>
              </a:lnSpc>
              <a:spcBef>
                <a:spcPct val="0"/>
              </a:spcBef>
            </a:pPr>
            <a:endParaRPr altLang="en-US" sz="2600" smtClean="0">
              <a:latin typeface="標楷體" pitchFamily="65" charset="-120"/>
              <a:ea typeface="標楷體" pitchFamily="65" charset="-120"/>
            </a:endParaRPr>
          </a:p>
          <a:p>
            <a:pPr eaLnBrk="1" hangingPunct="1">
              <a:lnSpc>
                <a:spcPct val="60000"/>
              </a:lnSpc>
              <a:spcBef>
                <a:spcPct val="0"/>
              </a:spcBef>
            </a:pPr>
            <a:endParaRPr lang="en-US" altLang="zh-TW" sz="2600" smtClean="0">
              <a:latin typeface="標楷體" pitchFamily="65" charset="-120"/>
              <a:ea typeface="標楷體" pitchFamily="65" charset="-120"/>
            </a:endParaRPr>
          </a:p>
          <a:p>
            <a:pPr algn="r" eaLnBrk="1" hangingPunct="1">
              <a:lnSpc>
                <a:spcPct val="60000"/>
              </a:lnSpc>
              <a:spcBef>
                <a:spcPct val="0"/>
              </a:spcBef>
            </a:pPr>
            <a:r>
              <a:rPr altLang="en-US" sz="2600" smtClean="0">
                <a:latin typeface="標楷體" pitchFamily="65" charset="-120"/>
                <a:ea typeface="標楷體" pitchFamily="65" charset="-120"/>
              </a:rPr>
              <a:t>                               </a:t>
            </a:r>
            <a:r>
              <a:rPr lang="en-US" altLang="zh-TW" sz="2600" smtClean="0">
                <a:latin typeface="標楷體" pitchFamily="65" charset="-120"/>
                <a:ea typeface="標楷體" pitchFamily="65" charset="-120"/>
              </a:rPr>
              <a:t>105</a:t>
            </a:r>
            <a:r>
              <a:rPr altLang="en-US" sz="2600" smtClean="0">
                <a:latin typeface="標楷體" pitchFamily="65" charset="-120"/>
                <a:ea typeface="標楷體" pitchFamily="65" charset="-120"/>
              </a:rPr>
              <a:t>年</a:t>
            </a:r>
            <a:r>
              <a:rPr lang="en-US" altLang="zh-TW" sz="2600" smtClean="0">
                <a:latin typeface="標楷體" pitchFamily="65" charset="-120"/>
                <a:ea typeface="標楷體" pitchFamily="65" charset="-120"/>
              </a:rPr>
              <a:t>12</a:t>
            </a:r>
            <a:r>
              <a:rPr altLang="en-US" sz="2600" smtClean="0">
                <a:latin typeface="標楷體" pitchFamily="65" charset="-120"/>
                <a:ea typeface="標楷體" pitchFamily="65" charset="-120"/>
              </a:rPr>
              <a:t>月</a:t>
            </a:r>
            <a:r>
              <a:rPr lang="en-US" altLang="zh-TW" sz="2600" smtClean="0">
                <a:latin typeface="標楷體" pitchFamily="65" charset="-120"/>
                <a:ea typeface="標楷體" pitchFamily="65" charset="-120"/>
              </a:rPr>
              <a:t>5</a:t>
            </a:r>
            <a:r>
              <a:rPr altLang="en-US" sz="2600" smtClean="0">
                <a:latin typeface="標楷體" pitchFamily="65" charset="-120"/>
                <a:ea typeface="標楷體" pitchFamily="65" charset="-120"/>
              </a:rPr>
              <a:t>日原子能委員會</a:t>
            </a:r>
            <a:endParaRPr lang="en-US" altLang="zh-TW" sz="2600" smtClean="0">
              <a:latin typeface="標楷體" pitchFamily="65" charset="-120"/>
              <a:ea typeface="標楷體" pitchFamily="65" charset="-120"/>
            </a:endParaRPr>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547813" y="549275"/>
            <a:ext cx="9296400" cy="785813"/>
          </a:xfrm>
        </p:spPr>
        <p:txBody>
          <a:bodyPr rtlCol="0">
            <a:normAutofit fontScale="90000"/>
          </a:bodyPr>
          <a:lstStyle/>
          <a:p>
            <a:pPr defTabSz="1218987" eaLnBrk="1" fontAlgn="auto" hangingPunct="1">
              <a:spcAft>
                <a:spcPts val="0"/>
              </a:spcAft>
              <a:defRPr/>
            </a:pPr>
            <a:r>
              <a:rPr altLang="en-US" dirty="0">
                <a:latin typeface="標楷體" panose="03000509000000000000" pitchFamily="65" charset="-120"/>
                <a:ea typeface="標楷體" panose="03000509000000000000" pitchFamily="65" charset="-120"/>
              </a:rPr>
              <a:t>國家賠償法與第一次權利優先保護主義</a:t>
            </a:r>
          </a:p>
        </p:txBody>
      </p:sp>
      <p:sp>
        <p:nvSpPr>
          <p:cNvPr id="24578" name="Rectangle 3"/>
          <p:cNvSpPr>
            <a:spLocks noGrp="1" noChangeArrowheads="1"/>
          </p:cNvSpPr>
          <p:nvPr>
            <p:ph type="body" idx="1"/>
          </p:nvPr>
        </p:nvSpPr>
        <p:spPr/>
        <p:txBody>
          <a:bodyPr/>
          <a:lstStyle/>
          <a:p>
            <a:pPr eaLnBrk="1" hangingPunct="1">
              <a:lnSpc>
                <a:spcPct val="80000"/>
              </a:lnSpc>
              <a:buFont typeface="Wingdings" pitchFamily="2" charset="2"/>
              <a:buNone/>
            </a:pPr>
            <a:r>
              <a:rPr lang="en-US" altLang="zh-TW" smtClean="0">
                <a:latin typeface="標楷體" pitchFamily="65" charset="-120"/>
                <a:ea typeface="標楷體" pitchFamily="65" charset="-120"/>
              </a:rPr>
              <a:t>1. </a:t>
            </a:r>
            <a:r>
              <a:rPr altLang="en-US" smtClean="0">
                <a:latin typeface="標楷體" pitchFamily="65" charset="-120"/>
                <a:ea typeface="標楷體" pitchFamily="65" charset="-120"/>
              </a:rPr>
              <a:t>行政訴訟法第十二條：</a:t>
            </a:r>
          </a:p>
          <a:p>
            <a:pPr eaLnBrk="1" hangingPunct="1">
              <a:lnSpc>
                <a:spcPct val="80000"/>
              </a:lnSpc>
              <a:buFont typeface="Wingdings" pitchFamily="2" charset="2"/>
              <a:buNone/>
            </a:pPr>
            <a:r>
              <a:rPr altLang="en-US" smtClean="0">
                <a:latin typeface="標楷體" pitchFamily="65" charset="-120"/>
                <a:ea typeface="標楷體" pitchFamily="65" charset="-120"/>
              </a:rPr>
              <a:t>  </a:t>
            </a:r>
            <a:r>
              <a:rPr altLang="en-US" smtClean="0">
                <a:latin typeface="新細明體" charset="-120"/>
                <a:ea typeface="新細明體" charset="-120"/>
              </a:rPr>
              <a:t>「民事或刑事訴訟之裁判，以行政處分是否無效或違法為據者，應依行 </a:t>
            </a:r>
          </a:p>
          <a:p>
            <a:pPr eaLnBrk="1" hangingPunct="1">
              <a:lnSpc>
                <a:spcPct val="80000"/>
              </a:lnSpc>
              <a:buFont typeface="Wingdings" pitchFamily="2" charset="2"/>
              <a:buNone/>
            </a:pPr>
            <a:r>
              <a:rPr altLang="en-US" smtClean="0">
                <a:latin typeface="新細明體" charset="-120"/>
                <a:ea typeface="新細明體" charset="-120"/>
              </a:rPr>
              <a:t>       政爭訟程序確定之。</a:t>
            </a:r>
          </a:p>
          <a:p>
            <a:pPr eaLnBrk="1" hangingPunct="1">
              <a:lnSpc>
                <a:spcPct val="80000"/>
              </a:lnSpc>
              <a:buFont typeface="Wingdings" pitchFamily="2" charset="2"/>
              <a:buNone/>
            </a:pPr>
            <a:r>
              <a:rPr altLang="en-US" smtClean="0">
                <a:latin typeface="新細明體" charset="-120"/>
                <a:ea typeface="新細明體" charset="-120"/>
              </a:rPr>
              <a:t>     前項行政爭訟程序已經開始者，於其程序確定前，民事或刑事法院應停止其審判程序。」</a:t>
            </a:r>
          </a:p>
          <a:p>
            <a:pPr eaLnBrk="1" hangingPunct="1">
              <a:lnSpc>
                <a:spcPct val="80000"/>
              </a:lnSpc>
              <a:buFont typeface="Wingdings" pitchFamily="2" charset="2"/>
              <a:buNone/>
            </a:pPr>
            <a:r>
              <a:rPr altLang="en-US" sz="2000" smtClean="0">
                <a:latin typeface="標楷體" pitchFamily="65" charset="-120"/>
                <a:ea typeface="標楷體" pitchFamily="65" charset="-120"/>
              </a:rPr>
              <a:t> </a:t>
            </a:r>
            <a:r>
              <a:rPr lang="en-US" altLang="zh-TW" sz="2000" smtClean="0">
                <a:latin typeface="標楷體" pitchFamily="65" charset="-120"/>
                <a:ea typeface="新細明體" charset="-120"/>
              </a:rPr>
              <a:t>2.</a:t>
            </a:r>
            <a:r>
              <a:rPr altLang="en-US" sz="2000" smtClean="0">
                <a:latin typeface="標楷體" pitchFamily="65" charset="-120"/>
                <a:ea typeface="新細明體" charset="-120"/>
              </a:rPr>
              <a:t>因此，遲誤訴願期間因而無從依行政救濟程序確定行政處分之違法性者，將不能依國家賠償請求賠償，但對於事實行為請求國家賠償者，則無此問題。</a:t>
            </a:r>
          </a:p>
          <a:p>
            <a:pPr eaLnBrk="1" hangingPunct="1">
              <a:lnSpc>
                <a:spcPct val="80000"/>
              </a:lnSpc>
              <a:buFont typeface="Wingdings" pitchFamily="2" charset="2"/>
              <a:buNone/>
            </a:pPr>
            <a:r>
              <a:rPr altLang="en-US" sz="2000" smtClean="0">
                <a:latin typeface="微軟正黑體" pitchFamily="34" charset="-120"/>
                <a:ea typeface="新細明體" charset="-120"/>
              </a:rPr>
              <a:t>  </a:t>
            </a:r>
          </a:p>
        </p:txBody>
      </p:sp>
    </p:spTree>
  </p:cSld>
  <p:clrMapOvr>
    <a:masterClrMapping/>
  </p:clrMapOvr>
  <p:transition spd="med">
    <p:fade/>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Rectangle 2"/>
          <p:cNvSpPr>
            <a:spLocks noGrp="1" noChangeArrowheads="1"/>
          </p:cNvSpPr>
          <p:nvPr>
            <p:ph type="title" idx="4294967295"/>
          </p:nvPr>
        </p:nvSpPr>
        <p:spPr/>
        <p:txBody>
          <a:bodyPr/>
          <a:lstStyle/>
          <a:p>
            <a:pPr eaLnBrk="1" hangingPunct="1"/>
            <a:r>
              <a:rPr altLang="en-US" smtClean="0">
                <a:latin typeface="標楷體" pitchFamily="65" charset="-120"/>
                <a:ea typeface="標楷體" pitchFamily="65" charset="-120"/>
              </a:rPr>
              <a:t>裁量權濫用之判斷基準</a:t>
            </a:r>
            <a:r>
              <a:rPr lang="en-US" altLang="zh-TW" smtClean="0">
                <a:latin typeface="標楷體" pitchFamily="65" charset="-120"/>
                <a:ea typeface="標楷體" pitchFamily="65" charset="-120"/>
              </a:rPr>
              <a:t>(</a:t>
            </a:r>
            <a:r>
              <a:rPr altLang="en-US" smtClean="0">
                <a:latin typeface="標楷體" pitchFamily="65" charset="-120"/>
                <a:ea typeface="標楷體" pitchFamily="65" charset="-120"/>
              </a:rPr>
              <a:t>一</a:t>
            </a:r>
            <a:r>
              <a:rPr lang="en-US" altLang="zh-TW" smtClean="0">
                <a:latin typeface="標楷體" pitchFamily="65" charset="-120"/>
                <a:ea typeface="標楷體" pitchFamily="65" charset="-120"/>
              </a:rPr>
              <a:t>)</a:t>
            </a:r>
          </a:p>
        </p:txBody>
      </p:sp>
      <p:sp>
        <p:nvSpPr>
          <p:cNvPr id="154626" name="Rectangle 3"/>
          <p:cNvSpPr>
            <a:spLocks noGrp="1" noChangeArrowheads="1"/>
          </p:cNvSpPr>
          <p:nvPr>
            <p:ph type="body" idx="4294967295"/>
          </p:nvPr>
        </p:nvSpPr>
        <p:spPr>
          <a:xfrm>
            <a:off x="622300" y="1628775"/>
            <a:ext cx="11376025" cy="4968875"/>
          </a:xfrm>
        </p:spPr>
        <p:txBody>
          <a:bodyPr/>
          <a:lstStyle/>
          <a:p>
            <a:pPr marL="533400" indent="-533400" eaLnBrk="1" hangingPunct="1"/>
            <a:r>
              <a:rPr altLang="en-US" smtClean="0">
                <a:latin typeface="標楷體" pitchFamily="65" charset="-120"/>
                <a:ea typeface="標楷體" pitchFamily="65" charset="-120"/>
              </a:rPr>
              <a:t>裁量權濫用而違法之「法」：</a:t>
            </a:r>
          </a:p>
          <a:p>
            <a:pPr marL="533400" indent="-533400" eaLnBrk="1" hangingPunct="1">
              <a:buFont typeface="Arial" charset="0"/>
              <a:buNone/>
            </a:pPr>
            <a:r>
              <a:rPr lang="en-US" altLang="zh-TW" smtClean="0">
                <a:latin typeface="標楷體" pitchFamily="65" charset="-120"/>
                <a:ea typeface="標楷體" pitchFamily="65" charset="-120"/>
              </a:rPr>
              <a:t>1. </a:t>
            </a:r>
            <a:r>
              <a:rPr altLang="en-US" smtClean="0">
                <a:latin typeface="標楷體" pitchFamily="65" charset="-120"/>
                <a:ea typeface="標楷體" pitchFamily="65" charset="-120"/>
              </a:rPr>
              <a:t>明確性原則</a:t>
            </a:r>
            <a:r>
              <a:rPr lang="en-US" altLang="zh-TW" smtClean="0">
                <a:latin typeface="標楷體" pitchFamily="65" charset="-120"/>
                <a:ea typeface="標楷體" pitchFamily="65" charset="-120"/>
              </a:rPr>
              <a:t>(</a:t>
            </a:r>
            <a:r>
              <a:rPr altLang="en-US" smtClean="0">
                <a:latin typeface="標楷體" pitchFamily="65" charset="-120"/>
                <a:ea typeface="標楷體" pitchFamily="65" charset="-120"/>
              </a:rPr>
              <a:t>行政程序法第五條</a:t>
            </a:r>
            <a:r>
              <a:rPr lang="en-US" altLang="zh-TW" smtClean="0">
                <a:latin typeface="標楷體" pitchFamily="65" charset="-120"/>
                <a:ea typeface="標楷體" pitchFamily="65" charset="-120"/>
              </a:rPr>
              <a:t>)(</a:t>
            </a:r>
            <a:r>
              <a:rPr altLang="en-US" smtClean="0">
                <a:latin typeface="標楷體" pitchFamily="65" charset="-120"/>
                <a:ea typeface="標楷體" pitchFamily="65" charset="-120"/>
              </a:rPr>
              <a:t>釋字</a:t>
            </a:r>
            <a:r>
              <a:rPr lang="en-US" altLang="zh-TW" smtClean="0">
                <a:latin typeface="標楷體" pitchFamily="65" charset="-120"/>
                <a:ea typeface="標楷體" pitchFamily="65" charset="-120"/>
              </a:rPr>
              <a:t>402,432,445,479,491,524,535,538)</a:t>
            </a:r>
          </a:p>
          <a:p>
            <a:pPr marL="533400" indent="-533400" eaLnBrk="1" hangingPunct="1">
              <a:buFont typeface="Arial" charset="0"/>
              <a:buNone/>
            </a:pPr>
            <a:r>
              <a:rPr lang="en-US" altLang="zh-TW" smtClean="0">
                <a:latin typeface="標楷體" pitchFamily="65" charset="-120"/>
                <a:ea typeface="標楷體" pitchFamily="65" charset="-120"/>
              </a:rPr>
              <a:t>2. </a:t>
            </a:r>
            <a:r>
              <a:rPr altLang="en-US" smtClean="0">
                <a:latin typeface="標楷體" pitchFamily="65" charset="-120"/>
                <a:ea typeface="標楷體" pitchFamily="65" charset="-120"/>
              </a:rPr>
              <a:t>平等原則</a:t>
            </a:r>
            <a:r>
              <a:rPr lang="en-US" altLang="zh-TW" smtClean="0">
                <a:latin typeface="標楷體" pitchFamily="65" charset="-120"/>
                <a:ea typeface="標楷體" pitchFamily="65" charset="-120"/>
              </a:rPr>
              <a:t>(</a:t>
            </a:r>
            <a:r>
              <a:rPr altLang="en-US" smtClean="0">
                <a:latin typeface="標楷體" pitchFamily="65" charset="-120"/>
                <a:ea typeface="標楷體" pitchFamily="65" charset="-120"/>
              </a:rPr>
              <a:t>行政程序法第六條</a:t>
            </a:r>
            <a:r>
              <a:rPr lang="en-US" altLang="zh-TW" smtClean="0">
                <a:latin typeface="標楷體" pitchFamily="65" charset="-120"/>
                <a:ea typeface="標楷體" pitchFamily="65" charset="-120"/>
              </a:rPr>
              <a:t>) (</a:t>
            </a:r>
            <a:r>
              <a:rPr altLang="en-US" smtClean="0">
                <a:latin typeface="標楷體" pitchFamily="65" charset="-120"/>
                <a:ea typeface="標楷體" pitchFamily="65" charset="-120"/>
              </a:rPr>
              <a:t>釋字</a:t>
            </a:r>
            <a:r>
              <a:rPr lang="en-US" altLang="zh-TW" smtClean="0">
                <a:latin typeface="標楷體" pitchFamily="65" charset="-120"/>
                <a:ea typeface="標楷體" pitchFamily="65" charset="-120"/>
              </a:rPr>
              <a:t>211, 224, 318,340, 365, 410, 452, 457, 481, 485, 452,410, 457, 485)</a:t>
            </a:r>
          </a:p>
          <a:p>
            <a:pPr marL="533400" indent="-533400" eaLnBrk="1" hangingPunct="1">
              <a:buFont typeface="Arial" charset="0"/>
              <a:buNone/>
            </a:pPr>
            <a:r>
              <a:rPr lang="en-US" altLang="zh-TW" smtClean="0">
                <a:latin typeface="標楷體" pitchFamily="65" charset="-120"/>
                <a:ea typeface="標楷體" pitchFamily="65" charset="-120"/>
              </a:rPr>
              <a:t>3. </a:t>
            </a:r>
            <a:r>
              <a:rPr altLang="en-US" smtClean="0">
                <a:latin typeface="標楷體" pitchFamily="65" charset="-120"/>
                <a:ea typeface="標楷體" pitchFamily="65" charset="-120"/>
              </a:rPr>
              <a:t>比例原則</a:t>
            </a:r>
            <a:r>
              <a:rPr lang="en-US" altLang="zh-TW" smtClean="0">
                <a:latin typeface="標楷體" pitchFamily="65" charset="-120"/>
                <a:ea typeface="標楷體" pitchFamily="65" charset="-120"/>
              </a:rPr>
              <a:t>(</a:t>
            </a:r>
            <a:r>
              <a:rPr altLang="en-US" smtClean="0">
                <a:latin typeface="標楷體" pitchFamily="65" charset="-120"/>
                <a:ea typeface="標楷體" pitchFamily="65" charset="-120"/>
              </a:rPr>
              <a:t>行政程序法第七條</a:t>
            </a:r>
            <a:r>
              <a:rPr lang="en-US" altLang="zh-TW" smtClean="0">
                <a:latin typeface="標楷體" pitchFamily="65" charset="-120"/>
                <a:ea typeface="標楷體" pitchFamily="65" charset="-120"/>
              </a:rPr>
              <a:t>) (</a:t>
            </a:r>
            <a:r>
              <a:rPr altLang="en-US" smtClean="0">
                <a:latin typeface="標楷體" pitchFamily="65" charset="-120"/>
                <a:ea typeface="標楷體" pitchFamily="65" charset="-120"/>
              </a:rPr>
              <a:t>釋字</a:t>
            </a:r>
            <a:r>
              <a:rPr lang="en-US" altLang="zh-TW" smtClean="0">
                <a:latin typeface="標楷體" pitchFamily="65" charset="-120"/>
                <a:ea typeface="標楷體" pitchFamily="65" charset="-120"/>
              </a:rPr>
              <a:t>339, 409, 476, 487, 535, 542)     </a:t>
            </a:r>
          </a:p>
          <a:p>
            <a:pPr marL="533400" indent="-533400" eaLnBrk="1" hangingPunct="1">
              <a:buFont typeface="Arial" charset="0"/>
              <a:buNone/>
            </a:pPr>
            <a:r>
              <a:rPr lang="en-US" altLang="zh-TW" smtClean="0">
                <a:latin typeface="標楷體" pitchFamily="65" charset="-120"/>
                <a:ea typeface="標楷體" pitchFamily="65" charset="-120"/>
              </a:rPr>
              <a:t>4. </a:t>
            </a:r>
            <a:r>
              <a:rPr altLang="en-US" smtClean="0">
                <a:latin typeface="標楷體" pitchFamily="65" charset="-120"/>
                <a:ea typeface="標楷體" pitchFamily="65" charset="-120"/>
              </a:rPr>
              <a:t>誠信原則</a:t>
            </a:r>
            <a:r>
              <a:rPr lang="en-US" altLang="zh-TW" smtClean="0">
                <a:latin typeface="標楷體" pitchFamily="65" charset="-120"/>
                <a:ea typeface="標楷體" pitchFamily="65" charset="-120"/>
              </a:rPr>
              <a:t>(</a:t>
            </a:r>
            <a:r>
              <a:rPr altLang="en-US" smtClean="0">
                <a:latin typeface="標楷體" pitchFamily="65" charset="-120"/>
                <a:ea typeface="標楷體" pitchFamily="65" charset="-120"/>
              </a:rPr>
              <a:t>行政程序法第八條</a:t>
            </a:r>
            <a:r>
              <a:rPr lang="en-US" altLang="zh-TW" smtClean="0">
                <a:latin typeface="標楷體" pitchFamily="65" charset="-120"/>
                <a:ea typeface="標楷體" pitchFamily="65" charset="-120"/>
              </a:rPr>
              <a:t>)(</a:t>
            </a:r>
            <a:r>
              <a:rPr altLang="en-US" smtClean="0">
                <a:latin typeface="標楷體" pitchFamily="65" charset="-120"/>
                <a:ea typeface="標楷體" pitchFamily="65" charset="-120"/>
              </a:rPr>
              <a:t>釋字</a:t>
            </a:r>
            <a:r>
              <a:rPr lang="en-US" altLang="zh-TW" smtClean="0">
                <a:latin typeface="標楷體" pitchFamily="65" charset="-120"/>
                <a:ea typeface="標楷體" pitchFamily="65" charset="-120"/>
              </a:rPr>
              <a:t>342)</a:t>
            </a:r>
          </a:p>
          <a:p>
            <a:pPr marL="533400" indent="-533400" eaLnBrk="1" hangingPunct="1">
              <a:buFont typeface="Arial" charset="0"/>
              <a:buNone/>
            </a:pPr>
            <a:r>
              <a:rPr lang="en-US" altLang="zh-TW" smtClean="0">
                <a:latin typeface="微軟正黑體" pitchFamily="34" charset="-120"/>
              </a:rPr>
              <a:t>   </a:t>
            </a:r>
          </a:p>
          <a:p>
            <a:pPr marL="533400" indent="-533400" eaLnBrk="1" hangingPunct="1">
              <a:buFont typeface="Arial" charset="0"/>
              <a:buNone/>
            </a:pPr>
            <a:r>
              <a:rPr lang="en-US" altLang="zh-TW" sz="2000" smtClean="0">
                <a:latin typeface="微軟正黑體" pitchFamily="34" charset="-120"/>
              </a:rPr>
              <a:t>   </a:t>
            </a:r>
          </a:p>
        </p:txBody>
      </p:sp>
    </p:spTree>
  </p:cSld>
  <p:clrMapOvr>
    <a:masterClrMapping/>
  </p:clrMapOvr>
  <p:transition spd="med">
    <p:fade/>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投影片編號版面配置區 5"/>
          <p:cNvSpPr txBox="1">
            <a:spLocks noGrp="1"/>
          </p:cNvSpPr>
          <p:nvPr/>
        </p:nvSpPr>
        <p:spPr bwMode="auto">
          <a:xfrm>
            <a:off x="10167938" y="6400800"/>
            <a:ext cx="1106487" cy="320675"/>
          </a:xfrm>
          <a:prstGeom prst="rect">
            <a:avLst/>
          </a:prstGeom>
          <a:noFill/>
          <a:ln w="9525">
            <a:noFill/>
            <a:miter lim="800000"/>
            <a:headEnd/>
            <a:tailEnd/>
          </a:ln>
        </p:spPr>
        <p:txBody>
          <a:bodyPr lIns="121899" tIns="60949" rIns="121899" bIns="60949" anchor="b"/>
          <a:lstStyle/>
          <a:p>
            <a:pPr algn="r">
              <a:spcBef>
                <a:spcPct val="50000"/>
              </a:spcBef>
            </a:pPr>
            <a:fld id="{D205E562-4016-4EED-BDCE-053ED24D949A}" type="slidenum">
              <a:rPr kumimoji="0" lang="en-US" altLang="zh-TW" sz="1400">
                <a:latin typeface="Times New Roman" pitchFamily="18" charset="0"/>
              </a:rPr>
              <a:pPr algn="r">
                <a:spcBef>
                  <a:spcPct val="50000"/>
                </a:spcBef>
              </a:pPr>
              <a:t>101</a:t>
            </a:fld>
            <a:endParaRPr kumimoji="0" lang="en-US" altLang="zh-TW" sz="1400">
              <a:latin typeface="Times New Roman" pitchFamily="18" charset="0"/>
            </a:endParaRPr>
          </a:p>
        </p:txBody>
      </p:sp>
      <p:sp>
        <p:nvSpPr>
          <p:cNvPr id="155650" name="Rectangle 3"/>
          <p:cNvSpPr>
            <a:spLocks noGrp="1" noChangeArrowheads="1"/>
          </p:cNvSpPr>
          <p:nvPr>
            <p:ph type="body" idx="4294967295"/>
          </p:nvPr>
        </p:nvSpPr>
        <p:spPr>
          <a:xfrm>
            <a:off x="981075" y="1628775"/>
            <a:ext cx="10158413" cy="4470400"/>
          </a:xfrm>
        </p:spPr>
        <p:txBody>
          <a:bodyPr/>
          <a:lstStyle/>
          <a:p>
            <a:pPr algn="ctr" eaLnBrk="1" hangingPunct="1">
              <a:buFontTx/>
              <a:buNone/>
            </a:pPr>
            <a:endParaRPr lang="en-US" altLang="zh-TW" sz="5400" smtClean="0">
              <a:solidFill>
                <a:srgbClr val="002060"/>
              </a:solidFill>
              <a:latin typeface="標楷體" pitchFamily="65" charset="-120"/>
              <a:ea typeface="標楷體" pitchFamily="65" charset="-120"/>
            </a:endParaRPr>
          </a:p>
          <a:p>
            <a:pPr algn="ctr" eaLnBrk="1" hangingPunct="1">
              <a:buFontTx/>
              <a:buNone/>
            </a:pPr>
            <a:r>
              <a:rPr altLang="en-US" sz="5400" smtClean="0">
                <a:solidFill>
                  <a:srgbClr val="002060"/>
                </a:solidFill>
                <a:latin typeface="標楷體" pitchFamily="65" charset="-120"/>
                <a:ea typeface="標楷體" pitchFamily="65" charset="-120"/>
              </a:rPr>
              <a:t>敬請指正</a:t>
            </a:r>
          </a:p>
        </p:txBody>
      </p:sp>
    </p:spTree>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a:xfrm>
            <a:off x="333375" y="333375"/>
            <a:ext cx="11449050" cy="911225"/>
          </a:xfrm>
        </p:spPr>
        <p:txBody>
          <a:bodyPr/>
          <a:lstStyle/>
          <a:p>
            <a:pPr eaLnBrk="1" hangingPunct="1"/>
            <a:r>
              <a:rPr lang="en-US" altLang="zh-TW" smtClean="0">
                <a:latin typeface="微軟正黑體" pitchFamily="34" charset="-120"/>
              </a:rPr>
              <a:t>     </a:t>
            </a:r>
            <a:r>
              <a:rPr altLang="en-US" sz="4000" smtClean="0">
                <a:latin typeface="標楷體" pitchFamily="65" charset="-120"/>
                <a:ea typeface="標楷體" pitchFamily="65" charset="-120"/>
              </a:rPr>
              <a:t>國家對於公務員及其他應負責任之人之求償權</a:t>
            </a:r>
          </a:p>
        </p:txBody>
      </p:sp>
      <p:sp>
        <p:nvSpPr>
          <p:cNvPr id="25602" name="Rectangle 3"/>
          <p:cNvSpPr>
            <a:spLocks noGrp="1" noChangeArrowheads="1"/>
          </p:cNvSpPr>
          <p:nvPr>
            <p:ph type="body" idx="1"/>
          </p:nvPr>
        </p:nvSpPr>
        <p:spPr/>
        <p:txBody>
          <a:bodyPr/>
          <a:lstStyle/>
          <a:p>
            <a:pPr eaLnBrk="1" hangingPunct="1">
              <a:buFont typeface="Wingdings" pitchFamily="2" charset="2"/>
              <a:buNone/>
            </a:pPr>
            <a:r>
              <a:rPr lang="en-US" altLang="zh-TW" smtClean="0">
                <a:latin typeface="微軟正黑體" pitchFamily="34" charset="-120"/>
              </a:rPr>
              <a:t> </a:t>
            </a:r>
            <a:r>
              <a:rPr altLang="en-US" smtClean="0">
                <a:latin typeface="標楷體" pitchFamily="65" charset="-120"/>
                <a:ea typeface="標楷體" pitchFamily="65" charset="-120"/>
              </a:rPr>
              <a:t>國家賠償法第二條第第三項</a:t>
            </a:r>
            <a:r>
              <a:rPr lang="en-US" altLang="zh-TW" smtClean="0">
                <a:latin typeface="標楷體" pitchFamily="65" charset="-120"/>
                <a:ea typeface="標楷體" pitchFamily="65" charset="-120"/>
              </a:rPr>
              <a:t>:</a:t>
            </a:r>
          </a:p>
          <a:p>
            <a:pPr eaLnBrk="1" hangingPunct="1">
              <a:buFont typeface="Wingdings" pitchFamily="2" charset="2"/>
              <a:buNone/>
            </a:pPr>
            <a:r>
              <a:rPr altLang="en-US" smtClean="0">
                <a:latin typeface="新細明體" charset="-120"/>
                <a:ea typeface="新細明體" charset="-120"/>
              </a:rPr>
              <a:t>「前項情形，公務員有故意或重大過失，賠償義務機關對之有求償  權。」  </a:t>
            </a:r>
          </a:p>
          <a:p>
            <a:pPr eaLnBrk="1" hangingPunct="1">
              <a:buFont typeface="Wingdings" pitchFamily="2" charset="2"/>
              <a:buNone/>
            </a:pPr>
            <a:r>
              <a:rPr altLang="en-US" smtClean="0">
                <a:latin typeface="標楷體" pitchFamily="65" charset="-120"/>
                <a:ea typeface="標楷體" pitchFamily="65" charset="-120"/>
              </a:rPr>
              <a:t> 國家賠償法第三條第二項：</a:t>
            </a:r>
          </a:p>
          <a:p>
            <a:pPr eaLnBrk="1" hangingPunct="1">
              <a:buFont typeface="Wingdings" pitchFamily="2" charset="2"/>
              <a:buNone/>
            </a:pPr>
            <a:r>
              <a:rPr altLang="en-US" smtClean="0">
                <a:latin typeface="標楷體" pitchFamily="65" charset="-120"/>
                <a:ea typeface="標楷體" pitchFamily="65" charset="-120"/>
              </a:rPr>
              <a:t> </a:t>
            </a:r>
            <a:r>
              <a:rPr altLang="en-US" smtClean="0">
                <a:latin typeface="新細明體" charset="-120"/>
                <a:ea typeface="新細明體" charset="-120"/>
              </a:rPr>
              <a:t>「前項情形，就損害原因有應負責任之人時，賠償義務機關對之有求償權。」                                                                                                                                                                                                                                                                                                                                               </a:t>
            </a:r>
          </a:p>
        </p:txBody>
      </p:sp>
    </p:spTree>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026"/>
          <p:cNvSpPr>
            <a:spLocks noGrp="1" noChangeArrowheads="1"/>
          </p:cNvSpPr>
          <p:nvPr>
            <p:ph type="title" idx="4294967295"/>
          </p:nvPr>
        </p:nvSpPr>
        <p:spPr>
          <a:xfrm>
            <a:off x="477838" y="1268413"/>
            <a:ext cx="11017250" cy="3455987"/>
          </a:xfrm>
        </p:spPr>
        <p:txBody>
          <a:bodyPr/>
          <a:lstStyle/>
          <a:p>
            <a:pPr eaLnBrk="1" hangingPunct="1"/>
            <a:r>
              <a:rPr lang="en-US" altLang="zh-TW" sz="5400" smtClean="0">
                <a:latin typeface="標楷體" pitchFamily="65" charset="-120"/>
                <a:ea typeface="標楷體" pitchFamily="65" charset="-120"/>
              </a:rPr>
              <a:t>           </a:t>
            </a:r>
            <a:r>
              <a:rPr altLang="en-US" sz="4000" smtClean="0">
                <a:latin typeface="標楷體" pitchFamily="65" charset="-120"/>
                <a:ea typeface="標楷體" pitchFamily="65" charset="-120"/>
              </a:rPr>
              <a:t/>
            </a:r>
            <a:br>
              <a:rPr altLang="en-US" sz="4000" smtClean="0">
                <a:latin typeface="標楷體" pitchFamily="65" charset="-120"/>
                <a:ea typeface="標楷體" pitchFamily="65" charset="-120"/>
              </a:rPr>
            </a:br>
            <a:r>
              <a:rPr altLang="en-US" sz="4000" smtClean="0">
                <a:latin typeface="標楷體" pitchFamily="65" charset="-120"/>
                <a:ea typeface="標楷體" pitchFamily="65" charset="-120"/>
              </a:rPr>
              <a:t> </a:t>
            </a:r>
            <a:br>
              <a:rPr altLang="en-US" sz="4000" smtClean="0">
                <a:latin typeface="標楷體" pitchFamily="65" charset="-120"/>
                <a:ea typeface="標楷體" pitchFamily="65" charset="-120"/>
              </a:rPr>
            </a:br>
            <a:r>
              <a:rPr altLang="en-US" sz="5400" smtClean="0">
                <a:latin typeface="標楷體" pitchFamily="65" charset="-120"/>
                <a:ea typeface="標楷體" pitchFamily="65" charset="-120"/>
              </a:rPr>
              <a:t>國家行為之體系及公權力之範圍</a:t>
            </a:r>
            <a:r>
              <a:rPr lang="en-US" altLang="zh-TW" sz="4000" smtClean="0">
                <a:latin typeface="標楷體" pitchFamily="65" charset="-120"/>
                <a:ea typeface="標楷體" pitchFamily="65" charset="-120"/>
              </a:rPr>
              <a:t/>
            </a:r>
            <a:br>
              <a:rPr lang="en-US" altLang="zh-TW" sz="4000" smtClean="0">
                <a:latin typeface="標楷體" pitchFamily="65" charset="-120"/>
                <a:ea typeface="標楷體" pitchFamily="65" charset="-120"/>
              </a:rPr>
            </a:br>
            <a:r>
              <a:rPr lang="en-US" altLang="zh-TW" sz="4000" smtClean="0">
                <a:latin typeface="標楷體" pitchFamily="65" charset="-120"/>
                <a:ea typeface="標楷體" pitchFamily="65" charset="-120"/>
              </a:rPr>
              <a:t/>
            </a:r>
            <a:br>
              <a:rPr lang="en-US" altLang="zh-TW" sz="4000" smtClean="0">
                <a:latin typeface="標楷體" pitchFamily="65" charset="-120"/>
                <a:ea typeface="標楷體" pitchFamily="65" charset="-120"/>
              </a:rPr>
            </a:br>
            <a:r>
              <a:rPr lang="en-US" altLang="zh-TW" sz="4000" smtClean="0">
                <a:latin typeface="標楷體" pitchFamily="65" charset="-120"/>
                <a:ea typeface="標楷體" pitchFamily="65" charset="-120"/>
              </a:rPr>
              <a:t/>
            </a:r>
            <a:br>
              <a:rPr lang="en-US" altLang="zh-TW" sz="4000" smtClean="0">
                <a:latin typeface="標楷體" pitchFamily="65" charset="-120"/>
                <a:ea typeface="標楷體" pitchFamily="65" charset="-120"/>
              </a:rPr>
            </a:br>
            <a:endParaRPr altLang="en-US" sz="2400" smtClean="0">
              <a:latin typeface="標楷體" pitchFamily="65" charset="-120"/>
              <a:ea typeface="標楷體" pitchFamily="65" charset="-120"/>
            </a:endParaRPr>
          </a:p>
        </p:txBody>
      </p:sp>
    </p:spTree>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subTitle" idx="1"/>
          </p:nvPr>
        </p:nvSpPr>
        <p:spPr>
          <a:xfrm>
            <a:off x="1990725" y="476250"/>
            <a:ext cx="8280400" cy="5832475"/>
          </a:xfrm>
        </p:spPr>
        <p:txBody>
          <a:bodyPr/>
          <a:lstStyle/>
          <a:p>
            <a:pPr eaLnBrk="1" hangingPunct="1">
              <a:spcBef>
                <a:spcPct val="0"/>
              </a:spcBef>
            </a:pPr>
            <a:r>
              <a:rPr lang="en-US" altLang="zh-TW" sz="3600" smtClean="0">
                <a:latin typeface="微軟正黑體" pitchFamily="34" charset="-120"/>
              </a:rPr>
              <a:t>           </a:t>
            </a:r>
          </a:p>
          <a:p>
            <a:pPr eaLnBrk="1" hangingPunct="1">
              <a:spcBef>
                <a:spcPct val="0"/>
              </a:spcBef>
            </a:pPr>
            <a:r>
              <a:rPr lang="en-US" altLang="zh-TW" sz="3600" smtClean="0">
                <a:latin typeface="微軟正黑體" pitchFamily="34" charset="-120"/>
              </a:rPr>
              <a:t>          </a:t>
            </a:r>
            <a:r>
              <a:rPr altLang="en-US" sz="3600" smtClean="0">
                <a:latin typeface="微軟正黑體" pitchFamily="34" charset="-120"/>
                <a:ea typeface="微軟正黑體" pitchFamily="34" charset="-120"/>
              </a:rPr>
              <a:t>國家行為之體系及法律性質</a:t>
            </a:r>
          </a:p>
        </p:txBody>
      </p:sp>
      <p:sp>
        <p:nvSpPr>
          <p:cNvPr id="158723" name="Line 3"/>
          <p:cNvSpPr>
            <a:spLocks noChangeShapeType="1"/>
          </p:cNvSpPr>
          <p:nvPr/>
        </p:nvSpPr>
        <p:spPr bwMode="auto">
          <a:xfrm>
            <a:off x="4581525" y="2492375"/>
            <a:ext cx="0" cy="720725"/>
          </a:xfrm>
          <a:prstGeom prst="line">
            <a:avLst/>
          </a:prstGeom>
          <a:noFill/>
          <a:ln w="9525">
            <a:solidFill>
              <a:schemeClr val="tx1"/>
            </a:solidFill>
            <a:round/>
            <a:headEnd/>
            <a:tailEnd/>
          </a:ln>
          <a:effectLst/>
          <a:extLst>
            <a:ext uri="{909E8E84-426E-40DD-AFC4-6F175D3DCCD1}"/>
            <a:ext uri="{AF507438-7753-43E0-B8FC-AC1667EBCBE1}"/>
          </a:extLst>
        </p:spPr>
        <p:txBody>
          <a:bodyPr/>
          <a:lstStyle/>
          <a:p>
            <a:pPr algn="r" defTabSz="1218987" fontAlgn="auto">
              <a:spcBef>
                <a:spcPts val="0"/>
              </a:spcBef>
              <a:spcAft>
                <a:spcPts val="0"/>
              </a:spcAft>
              <a:defRPr/>
            </a:pPr>
            <a:endParaRPr kumimoji="0" lang="zh-TW" altLang="en-US">
              <a:effectLst>
                <a:outerShdw blurRad="38100" dist="38100" dir="2700000" algn="tl">
                  <a:srgbClr val="000000">
                    <a:alpha val="43137"/>
                  </a:srgbClr>
                </a:outerShdw>
              </a:effectLst>
              <a:latin typeface="+mn-lt"/>
              <a:ea typeface="+mn-ea"/>
            </a:endParaRPr>
          </a:p>
        </p:txBody>
      </p:sp>
      <p:sp>
        <p:nvSpPr>
          <p:cNvPr id="158724" name="Line 4"/>
          <p:cNvSpPr>
            <a:spLocks noChangeShapeType="1"/>
          </p:cNvSpPr>
          <p:nvPr/>
        </p:nvSpPr>
        <p:spPr bwMode="auto">
          <a:xfrm>
            <a:off x="4006850" y="2924175"/>
            <a:ext cx="574675" cy="0"/>
          </a:xfrm>
          <a:prstGeom prst="line">
            <a:avLst/>
          </a:prstGeom>
          <a:noFill/>
          <a:ln w="9525">
            <a:solidFill>
              <a:schemeClr val="tx1"/>
            </a:solidFill>
            <a:round/>
            <a:headEnd/>
            <a:tailEnd/>
          </a:ln>
          <a:effectLst/>
          <a:extLst>
            <a:ext uri="{909E8E84-426E-40DD-AFC4-6F175D3DCCD1}"/>
            <a:ext uri="{AF507438-7753-43E0-B8FC-AC1667EBCBE1}"/>
          </a:extLst>
        </p:spPr>
        <p:txBody>
          <a:bodyPr/>
          <a:lstStyle/>
          <a:p>
            <a:pPr algn="r" defTabSz="1218987" fontAlgn="auto">
              <a:spcBef>
                <a:spcPts val="0"/>
              </a:spcBef>
              <a:spcAft>
                <a:spcPts val="0"/>
              </a:spcAft>
              <a:defRPr/>
            </a:pPr>
            <a:endParaRPr kumimoji="0" lang="zh-TW" altLang="en-US">
              <a:effectLst>
                <a:outerShdw blurRad="38100" dist="38100" dir="2700000" algn="tl">
                  <a:srgbClr val="000000">
                    <a:alpha val="43137"/>
                  </a:srgbClr>
                </a:outerShdw>
              </a:effectLst>
              <a:latin typeface="+mn-lt"/>
              <a:ea typeface="+mn-ea"/>
            </a:endParaRPr>
          </a:p>
        </p:txBody>
      </p:sp>
      <p:sp>
        <p:nvSpPr>
          <p:cNvPr id="158725" name="Line 5"/>
          <p:cNvSpPr>
            <a:spLocks noChangeShapeType="1"/>
          </p:cNvSpPr>
          <p:nvPr/>
        </p:nvSpPr>
        <p:spPr bwMode="auto">
          <a:xfrm>
            <a:off x="4581525" y="2492375"/>
            <a:ext cx="360363" cy="0"/>
          </a:xfrm>
          <a:prstGeom prst="line">
            <a:avLst/>
          </a:prstGeom>
          <a:noFill/>
          <a:ln w="9525">
            <a:solidFill>
              <a:schemeClr val="tx1"/>
            </a:solidFill>
            <a:round/>
            <a:headEnd/>
            <a:tailEnd/>
          </a:ln>
          <a:effectLst/>
          <a:extLst>
            <a:ext uri="{909E8E84-426E-40DD-AFC4-6F175D3DCCD1}"/>
            <a:ext uri="{AF507438-7753-43E0-B8FC-AC1667EBCBE1}"/>
          </a:extLst>
        </p:spPr>
        <p:txBody>
          <a:bodyPr/>
          <a:lstStyle/>
          <a:p>
            <a:pPr algn="r" defTabSz="1218987" fontAlgn="auto">
              <a:spcBef>
                <a:spcPts val="0"/>
              </a:spcBef>
              <a:spcAft>
                <a:spcPts val="0"/>
              </a:spcAft>
              <a:defRPr/>
            </a:pPr>
            <a:endParaRPr kumimoji="0" lang="zh-TW" altLang="en-US">
              <a:effectLst>
                <a:outerShdw blurRad="38100" dist="38100" dir="2700000" algn="tl">
                  <a:srgbClr val="000000">
                    <a:alpha val="43137"/>
                  </a:srgbClr>
                </a:outerShdw>
              </a:effectLst>
              <a:latin typeface="+mn-lt"/>
              <a:ea typeface="+mn-ea"/>
            </a:endParaRPr>
          </a:p>
        </p:txBody>
      </p:sp>
      <p:sp>
        <p:nvSpPr>
          <p:cNvPr id="27653" name="Text Box 6"/>
          <p:cNvSpPr txBox="1">
            <a:spLocks noChangeArrowheads="1"/>
          </p:cNvSpPr>
          <p:nvPr/>
        </p:nvSpPr>
        <p:spPr bwMode="auto">
          <a:xfrm>
            <a:off x="4870450" y="2205038"/>
            <a:ext cx="2317750" cy="519112"/>
          </a:xfrm>
          <a:prstGeom prst="rect">
            <a:avLst/>
          </a:prstGeom>
          <a:noFill/>
          <a:ln w="9525">
            <a:noFill/>
            <a:miter lim="800000"/>
            <a:headEnd/>
            <a:tailEnd/>
          </a:ln>
        </p:spPr>
        <p:txBody>
          <a:bodyPr wrap="none">
            <a:spAutoFit/>
          </a:bodyPr>
          <a:lstStyle/>
          <a:p>
            <a:r>
              <a:rPr lang="zh-TW" altLang="en-US" sz="2800"/>
              <a:t>官方高權行政</a:t>
            </a:r>
          </a:p>
        </p:txBody>
      </p:sp>
      <p:sp>
        <p:nvSpPr>
          <p:cNvPr id="158727" name="Line 7"/>
          <p:cNvSpPr>
            <a:spLocks noChangeShapeType="1"/>
          </p:cNvSpPr>
          <p:nvPr/>
        </p:nvSpPr>
        <p:spPr bwMode="auto">
          <a:xfrm>
            <a:off x="4581525" y="3213100"/>
            <a:ext cx="360363" cy="0"/>
          </a:xfrm>
          <a:prstGeom prst="line">
            <a:avLst/>
          </a:prstGeom>
          <a:noFill/>
          <a:ln w="9525">
            <a:solidFill>
              <a:schemeClr val="tx1"/>
            </a:solidFill>
            <a:round/>
            <a:headEnd/>
            <a:tailEnd/>
          </a:ln>
          <a:effectLst/>
          <a:extLst>
            <a:ext uri="{909E8E84-426E-40DD-AFC4-6F175D3DCCD1}"/>
            <a:ext uri="{AF507438-7753-43E0-B8FC-AC1667EBCBE1}"/>
          </a:extLst>
        </p:spPr>
        <p:txBody>
          <a:bodyPr/>
          <a:lstStyle/>
          <a:p>
            <a:pPr algn="r" defTabSz="1218987" fontAlgn="auto">
              <a:spcBef>
                <a:spcPts val="0"/>
              </a:spcBef>
              <a:spcAft>
                <a:spcPts val="0"/>
              </a:spcAft>
              <a:defRPr/>
            </a:pPr>
            <a:endParaRPr kumimoji="0" lang="zh-TW" altLang="en-US">
              <a:effectLst>
                <a:outerShdw blurRad="38100" dist="38100" dir="2700000" algn="tl">
                  <a:srgbClr val="000000">
                    <a:alpha val="43137"/>
                  </a:srgbClr>
                </a:outerShdw>
              </a:effectLst>
              <a:latin typeface="+mn-lt"/>
              <a:ea typeface="+mn-ea"/>
            </a:endParaRPr>
          </a:p>
        </p:txBody>
      </p:sp>
      <p:sp>
        <p:nvSpPr>
          <p:cNvPr id="27655" name="Text Box 8"/>
          <p:cNvSpPr txBox="1">
            <a:spLocks noChangeArrowheads="1"/>
          </p:cNvSpPr>
          <p:nvPr/>
        </p:nvSpPr>
        <p:spPr bwMode="auto">
          <a:xfrm>
            <a:off x="2278063" y="2636838"/>
            <a:ext cx="1606550" cy="519112"/>
          </a:xfrm>
          <a:prstGeom prst="rect">
            <a:avLst/>
          </a:prstGeom>
          <a:noFill/>
          <a:ln w="9525">
            <a:noFill/>
            <a:miter lim="800000"/>
            <a:headEnd/>
            <a:tailEnd/>
          </a:ln>
        </p:spPr>
        <p:txBody>
          <a:bodyPr wrap="none">
            <a:spAutoFit/>
          </a:bodyPr>
          <a:lstStyle/>
          <a:p>
            <a:r>
              <a:rPr lang="zh-TW" altLang="en-US" sz="2800"/>
              <a:t>高權行政</a:t>
            </a:r>
          </a:p>
        </p:txBody>
      </p:sp>
      <p:sp>
        <p:nvSpPr>
          <p:cNvPr id="27656" name="Text Box 9"/>
          <p:cNvSpPr txBox="1">
            <a:spLocks noChangeArrowheads="1"/>
          </p:cNvSpPr>
          <p:nvPr/>
        </p:nvSpPr>
        <p:spPr bwMode="auto">
          <a:xfrm>
            <a:off x="4870450" y="2946400"/>
            <a:ext cx="2317750" cy="519113"/>
          </a:xfrm>
          <a:prstGeom prst="rect">
            <a:avLst/>
          </a:prstGeom>
          <a:noFill/>
          <a:ln w="9525">
            <a:noFill/>
            <a:miter lim="800000"/>
            <a:headEnd/>
            <a:tailEnd/>
          </a:ln>
        </p:spPr>
        <p:txBody>
          <a:bodyPr wrap="none">
            <a:spAutoFit/>
          </a:bodyPr>
          <a:lstStyle/>
          <a:p>
            <a:r>
              <a:rPr lang="zh-TW" altLang="en-US" sz="2800"/>
              <a:t>類似高權行政</a:t>
            </a:r>
          </a:p>
        </p:txBody>
      </p:sp>
      <p:sp>
        <p:nvSpPr>
          <p:cNvPr id="158730" name="Line 10"/>
          <p:cNvSpPr>
            <a:spLocks noChangeShapeType="1"/>
          </p:cNvSpPr>
          <p:nvPr/>
        </p:nvSpPr>
        <p:spPr bwMode="auto">
          <a:xfrm>
            <a:off x="7173913" y="3213100"/>
            <a:ext cx="360362" cy="0"/>
          </a:xfrm>
          <a:prstGeom prst="line">
            <a:avLst/>
          </a:prstGeom>
          <a:noFill/>
          <a:ln w="9525">
            <a:solidFill>
              <a:schemeClr val="tx1"/>
            </a:solidFill>
            <a:round/>
            <a:headEnd/>
            <a:tailEnd/>
          </a:ln>
          <a:effectLst/>
          <a:extLst>
            <a:ext uri="{909E8E84-426E-40DD-AFC4-6F175D3DCCD1}"/>
            <a:ext uri="{AF507438-7753-43E0-B8FC-AC1667EBCBE1}"/>
          </a:extLst>
        </p:spPr>
        <p:txBody>
          <a:bodyPr/>
          <a:lstStyle/>
          <a:p>
            <a:pPr algn="r" defTabSz="1218987" fontAlgn="auto">
              <a:spcBef>
                <a:spcPts val="0"/>
              </a:spcBef>
              <a:spcAft>
                <a:spcPts val="0"/>
              </a:spcAft>
              <a:defRPr/>
            </a:pPr>
            <a:endParaRPr kumimoji="0" lang="zh-TW" altLang="en-US">
              <a:effectLst>
                <a:outerShdw blurRad="38100" dist="38100" dir="2700000" algn="tl">
                  <a:srgbClr val="000000">
                    <a:alpha val="43137"/>
                  </a:srgbClr>
                </a:outerShdw>
              </a:effectLst>
              <a:latin typeface="+mn-lt"/>
              <a:ea typeface="+mn-ea"/>
            </a:endParaRPr>
          </a:p>
        </p:txBody>
      </p:sp>
      <p:sp>
        <p:nvSpPr>
          <p:cNvPr id="158731" name="Line 11"/>
          <p:cNvSpPr>
            <a:spLocks noChangeShapeType="1"/>
          </p:cNvSpPr>
          <p:nvPr/>
        </p:nvSpPr>
        <p:spPr bwMode="auto">
          <a:xfrm>
            <a:off x="7534275" y="3213100"/>
            <a:ext cx="0" cy="720725"/>
          </a:xfrm>
          <a:prstGeom prst="line">
            <a:avLst/>
          </a:prstGeom>
          <a:noFill/>
          <a:ln w="9525">
            <a:solidFill>
              <a:schemeClr val="tx1"/>
            </a:solidFill>
            <a:round/>
            <a:headEnd/>
            <a:tailEnd/>
          </a:ln>
          <a:effectLst/>
          <a:extLst>
            <a:ext uri="{909E8E84-426E-40DD-AFC4-6F175D3DCCD1}"/>
            <a:ext uri="{AF507438-7753-43E0-B8FC-AC1667EBCBE1}"/>
          </a:extLst>
        </p:spPr>
        <p:txBody>
          <a:bodyPr/>
          <a:lstStyle/>
          <a:p>
            <a:pPr algn="r" defTabSz="1218987" fontAlgn="auto">
              <a:spcBef>
                <a:spcPts val="0"/>
              </a:spcBef>
              <a:spcAft>
                <a:spcPts val="0"/>
              </a:spcAft>
              <a:defRPr/>
            </a:pPr>
            <a:endParaRPr kumimoji="0" lang="zh-TW" altLang="en-US">
              <a:effectLst>
                <a:outerShdw blurRad="38100" dist="38100" dir="2700000" algn="tl">
                  <a:srgbClr val="000000">
                    <a:alpha val="43137"/>
                  </a:srgbClr>
                </a:outerShdw>
              </a:effectLst>
              <a:latin typeface="+mn-lt"/>
              <a:ea typeface="+mn-ea"/>
            </a:endParaRPr>
          </a:p>
        </p:txBody>
      </p:sp>
      <p:sp>
        <p:nvSpPr>
          <p:cNvPr id="158732" name="Line 12"/>
          <p:cNvSpPr>
            <a:spLocks noChangeShapeType="1"/>
          </p:cNvSpPr>
          <p:nvPr/>
        </p:nvSpPr>
        <p:spPr bwMode="auto">
          <a:xfrm>
            <a:off x="7534275" y="3573463"/>
            <a:ext cx="360363" cy="0"/>
          </a:xfrm>
          <a:prstGeom prst="line">
            <a:avLst/>
          </a:prstGeom>
          <a:noFill/>
          <a:ln w="9525">
            <a:solidFill>
              <a:schemeClr val="tx1"/>
            </a:solidFill>
            <a:round/>
            <a:headEnd/>
            <a:tailEnd/>
          </a:ln>
          <a:effectLst/>
          <a:extLst>
            <a:ext uri="{909E8E84-426E-40DD-AFC4-6F175D3DCCD1}"/>
            <a:ext uri="{AF507438-7753-43E0-B8FC-AC1667EBCBE1}"/>
          </a:extLst>
        </p:spPr>
        <p:txBody>
          <a:bodyPr/>
          <a:lstStyle/>
          <a:p>
            <a:pPr algn="r" defTabSz="1218987" fontAlgn="auto">
              <a:spcBef>
                <a:spcPts val="0"/>
              </a:spcBef>
              <a:spcAft>
                <a:spcPts val="0"/>
              </a:spcAft>
              <a:defRPr/>
            </a:pPr>
            <a:endParaRPr kumimoji="0" lang="zh-TW" altLang="en-US">
              <a:effectLst>
                <a:outerShdw blurRad="38100" dist="38100" dir="2700000" algn="tl">
                  <a:srgbClr val="000000">
                    <a:alpha val="43137"/>
                  </a:srgbClr>
                </a:outerShdw>
              </a:effectLst>
              <a:latin typeface="+mn-lt"/>
              <a:ea typeface="+mn-ea"/>
            </a:endParaRPr>
          </a:p>
        </p:txBody>
      </p:sp>
      <p:sp>
        <p:nvSpPr>
          <p:cNvPr id="27660" name="Text Box 13"/>
          <p:cNvSpPr txBox="1">
            <a:spLocks noChangeArrowheads="1"/>
          </p:cNvSpPr>
          <p:nvPr/>
        </p:nvSpPr>
        <p:spPr bwMode="auto">
          <a:xfrm>
            <a:off x="7894638" y="3284538"/>
            <a:ext cx="1606550" cy="519112"/>
          </a:xfrm>
          <a:prstGeom prst="rect">
            <a:avLst/>
          </a:prstGeom>
          <a:noFill/>
          <a:ln w="9525">
            <a:noFill/>
            <a:miter lim="800000"/>
            <a:headEnd/>
            <a:tailEnd/>
          </a:ln>
        </p:spPr>
        <p:txBody>
          <a:bodyPr wrap="none">
            <a:spAutoFit/>
          </a:bodyPr>
          <a:lstStyle/>
          <a:p>
            <a:r>
              <a:rPr lang="zh-TW" altLang="en-US" sz="2800"/>
              <a:t>給付行政</a:t>
            </a:r>
          </a:p>
        </p:txBody>
      </p:sp>
      <p:sp>
        <p:nvSpPr>
          <p:cNvPr id="158734" name="Line 14"/>
          <p:cNvSpPr>
            <a:spLocks noChangeShapeType="1"/>
          </p:cNvSpPr>
          <p:nvPr/>
        </p:nvSpPr>
        <p:spPr bwMode="auto">
          <a:xfrm flipH="1">
            <a:off x="7173913" y="3933825"/>
            <a:ext cx="360362" cy="0"/>
          </a:xfrm>
          <a:prstGeom prst="line">
            <a:avLst/>
          </a:prstGeom>
          <a:noFill/>
          <a:ln w="9525">
            <a:solidFill>
              <a:schemeClr val="tx1"/>
            </a:solidFill>
            <a:round/>
            <a:headEnd/>
            <a:tailEnd/>
          </a:ln>
          <a:effectLst/>
          <a:extLst>
            <a:ext uri="{909E8E84-426E-40DD-AFC4-6F175D3DCCD1}"/>
            <a:ext uri="{AF507438-7753-43E0-B8FC-AC1667EBCBE1}"/>
          </a:extLst>
        </p:spPr>
        <p:txBody>
          <a:bodyPr/>
          <a:lstStyle/>
          <a:p>
            <a:pPr algn="r" defTabSz="1218987" fontAlgn="auto">
              <a:spcBef>
                <a:spcPts val="0"/>
              </a:spcBef>
              <a:spcAft>
                <a:spcPts val="0"/>
              </a:spcAft>
              <a:defRPr/>
            </a:pPr>
            <a:endParaRPr kumimoji="0" lang="zh-TW" altLang="en-US">
              <a:effectLst>
                <a:outerShdw blurRad="38100" dist="38100" dir="2700000" algn="tl">
                  <a:srgbClr val="000000">
                    <a:alpha val="43137"/>
                  </a:srgbClr>
                </a:outerShdw>
              </a:effectLst>
              <a:latin typeface="+mn-lt"/>
              <a:ea typeface="+mn-ea"/>
            </a:endParaRPr>
          </a:p>
        </p:txBody>
      </p:sp>
      <p:sp>
        <p:nvSpPr>
          <p:cNvPr id="27662" name="Text Box 15"/>
          <p:cNvSpPr txBox="1">
            <a:spLocks noChangeArrowheads="1"/>
          </p:cNvSpPr>
          <p:nvPr/>
        </p:nvSpPr>
        <p:spPr bwMode="auto">
          <a:xfrm>
            <a:off x="4941888" y="3644900"/>
            <a:ext cx="2317750" cy="519113"/>
          </a:xfrm>
          <a:prstGeom prst="rect">
            <a:avLst/>
          </a:prstGeom>
          <a:noFill/>
          <a:ln w="9525">
            <a:noFill/>
            <a:miter lim="800000"/>
            <a:headEnd/>
            <a:tailEnd/>
          </a:ln>
        </p:spPr>
        <p:txBody>
          <a:bodyPr wrap="none">
            <a:spAutoFit/>
          </a:bodyPr>
          <a:lstStyle/>
          <a:p>
            <a:r>
              <a:rPr lang="zh-TW" altLang="en-US" sz="2800"/>
              <a:t>行政私法行為</a:t>
            </a:r>
          </a:p>
        </p:txBody>
      </p:sp>
      <p:sp>
        <p:nvSpPr>
          <p:cNvPr id="158736" name="Line 16"/>
          <p:cNvSpPr>
            <a:spLocks noChangeShapeType="1"/>
          </p:cNvSpPr>
          <p:nvPr/>
        </p:nvSpPr>
        <p:spPr bwMode="auto">
          <a:xfrm flipH="1">
            <a:off x="4581525" y="3933825"/>
            <a:ext cx="360363" cy="0"/>
          </a:xfrm>
          <a:prstGeom prst="line">
            <a:avLst/>
          </a:prstGeom>
          <a:noFill/>
          <a:ln w="9525">
            <a:solidFill>
              <a:schemeClr val="tx1"/>
            </a:solidFill>
            <a:round/>
            <a:headEnd/>
            <a:tailEnd/>
          </a:ln>
          <a:effectLst/>
          <a:extLst>
            <a:ext uri="{909E8E84-426E-40DD-AFC4-6F175D3DCCD1}"/>
            <a:ext uri="{AF507438-7753-43E0-B8FC-AC1667EBCBE1}"/>
          </a:extLst>
        </p:spPr>
        <p:txBody>
          <a:bodyPr/>
          <a:lstStyle/>
          <a:p>
            <a:pPr algn="r" defTabSz="1218987" fontAlgn="auto">
              <a:spcBef>
                <a:spcPts val="0"/>
              </a:spcBef>
              <a:spcAft>
                <a:spcPts val="0"/>
              </a:spcAft>
              <a:defRPr/>
            </a:pPr>
            <a:endParaRPr kumimoji="0" lang="zh-TW" altLang="en-US">
              <a:effectLst>
                <a:outerShdw blurRad="38100" dist="38100" dir="2700000" algn="tl">
                  <a:srgbClr val="000000">
                    <a:alpha val="43137"/>
                  </a:srgbClr>
                </a:outerShdw>
              </a:effectLst>
              <a:latin typeface="+mn-lt"/>
              <a:ea typeface="+mn-ea"/>
            </a:endParaRPr>
          </a:p>
        </p:txBody>
      </p:sp>
      <p:sp>
        <p:nvSpPr>
          <p:cNvPr id="158737" name="Line 17"/>
          <p:cNvSpPr>
            <a:spLocks noChangeShapeType="1"/>
          </p:cNvSpPr>
          <p:nvPr/>
        </p:nvSpPr>
        <p:spPr bwMode="auto">
          <a:xfrm>
            <a:off x="4581525" y="3933825"/>
            <a:ext cx="0" cy="1727200"/>
          </a:xfrm>
          <a:prstGeom prst="line">
            <a:avLst/>
          </a:prstGeom>
          <a:noFill/>
          <a:ln w="9525">
            <a:solidFill>
              <a:schemeClr val="tx1"/>
            </a:solidFill>
            <a:round/>
            <a:headEnd/>
            <a:tailEnd/>
          </a:ln>
          <a:effectLst/>
          <a:extLst>
            <a:ext uri="{909E8E84-426E-40DD-AFC4-6F175D3DCCD1}"/>
            <a:ext uri="{AF507438-7753-43E0-B8FC-AC1667EBCBE1}"/>
          </a:extLst>
        </p:spPr>
        <p:txBody>
          <a:bodyPr/>
          <a:lstStyle/>
          <a:p>
            <a:pPr algn="r" defTabSz="1218987" fontAlgn="auto">
              <a:spcBef>
                <a:spcPts val="0"/>
              </a:spcBef>
              <a:spcAft>
                <a:spcPts val="0"/>
              </a:spcAft>
              <a:defRPr/>
            </a:pPr>
            <a:endParaRPr kumimoji="0" lang="zh-TW" altLang="en-US">
              <a:effectLst>
                <a:outerShdw blurRad="38100" dist="38100" dir="2700000" algn="tl">
                  <a:srgbClr val="000000">
                    <a:alpha val="43137"/>
                  </a:srgbClr>
                </a:outerShdw>
              </a:effectLst>
              <a:latin typeface="+mn-lt"/>
              <a:ea typeface="+mn-ea"/>
            </a:endParaRPr>
          </a:p>
        </p:txBody>
      </p:sp>
      <p:sp>
        <p:nvSpPr>
          <p:cNvPr id="158738" name="Line 18"/>
          <p:cNvSpPr>
            <a:spLocks noChangeShapeType="1"/>
          </p:cNvSpPr>
          <p:nvPr/>
        </p:nvSpPr>
        <p:spPr bwMode="auto">
          <a:xfrm flipH="1">
            <a:off x="3862388" y="4868863"/>
            <a:ext cx="935037" cy="0"/>
          </a:xfrm>
          <a:prstGeom prst="line">
            <a:avLst/>
          </a:prstGeom>
          <a:noFill/>
          <a:ln w="9525">
            <a:solidFill>
              <a:schemeClr val="tx1"/>
            </a:solidFill>
            <a:round/>
            <a:headEnd/>
            <a:tailEnd/>
          </a:ln>
          <a:effectLst/>
          <a:extLst>
            <a:ext uri="{909E8E84-426E-40DD-AFC4-6F175D3DCCD1}"/>
            <a:ext uri="{AF507438-7753-43E0-B8FC-AC1667EBCBE1}"/>
          </a:extLst>
        </p:spPr>
        <p:txBody>
          <a:bodyPr/>
          <a:lstStyle/>
          <a:p>
            <a:pPr algn="r" defTabSz="1218987" fontAlgn="auto">
              <a:spcBef>
                <a:spcPts val="0"/>
              </a:spcBef>
              <a:spcAft>
                <a:spcPts val="0"/>
              </a:spcAft>
              <a:defRPr/>
            </a:pPr>
            <a:endParaRPr kumimoji="0" lang="zh-TW" altLang="en-US">
              <a:effectLst>
                <a:outerShdw blurRad="38100" dist="38100" dir="2700000" algn="tl">
                  <a:srgbClr val="000000">
                    <a:alpha val="43137"/>
                  </a:srgbClr>
                </a:outerShdw>
              </a:effectLst>
              <a:latin typeface="+mn-lt"/>
              <a:ea typeface="+mn-ea"/>
            </a:endParaRPr>
          </a:p>
        </p:txBody>
      </p:sp>
      <p:sp>
        <p:nvSpPr>
          <p:cNvPr id="158739" name="Line 19"/>
          <p:cNvSpPr>
            <a:spLocks noChangeShapeType="1"/>
          </p:cNvSpPr>
          <p:nvPr/>
        </p:nvSpPr>
        <p:spPr bwMode="auto">
          <a:xfrm>
            <a:off x="4581525" y="5661025"/>
            <a:ext cx="433388" cy="0"/>
          </a:xfrm>
          <a:prstGeom prst="line">
            <a:avLst/>
          </a:prstGeom>
          <a:noFill/>
          <a:ln w="9525">
            <a:solidFill>
              <a:schemeClr val="tx1"/>
            </a:solidFill>
            <a:round/>
            <a:headEnd/>
            <a:tailEnd/>
          </a:ln>
          <a:effectLst/>
          <a:extLst>
            <a:ext uri="{909E8E84-426E-40DD-AFC4-6F175D3DCCD1}"/>
            <a:ext uri="{AF507438-7753-43E0-B8FC-AC1667EBCBE1}"/>
          </a:extLst>
        </p:spPr>
        <p:txBody>
          <a:bodyPr/>
          <a:lstStyle/>
          <a:p>
            <a:pPr algn="r" defTabSz="1218987" fontAlgn="auto">
              <a:spcBef>
                <a:spcPts val="0"/>
              </a:spcBef>
              <a:spcAft>
                <a:spcPts val="0"/>
              </a:spcAft>
              <a:defRPr/>
            </a:pPr>
            <a:endParaRPr kumimoji="0" lang="zh-TW" altLang="en-US">
              <a:effectLst>
                <a:outerShdw blurRad="38100" dist="38100" dir="2700000" algn="tl">
                  <a:srgbClr val="000000">
                    <a:alpha val="43137"/>
                  </a:srgbClr>
                </a:outerShdw>
              </a:effectLst>
              <a:latin typeface="+mn-lt"/>
              <a:ea typeface="+mn-ea"/>
            </a:endParaRPr>
          </a:p>
        </p:txBody>
      </p:sp>
      <p:sp>
        <p:nvSpPr>
          <p:cNvPr id="27667" name="Text Box 20"/>
          <p:cNvSpPr txBox="1">
            <a:spLocks noChangeArrowheads="1"/>
          </p:cNvSpPr>
          <p:nvPr/>
        </p:nvSpPr>
        <p:spPr bwMode="auto">
          <a:xfrm>
            <a:off x="2206625" y="4581525"/>
            <a:ext cx="1606550" cy="519113"/>
          </a:xfrm>
          <a:prstGeom prst="rect">
            <a:avLst/>
          </a:prstGeom>
          <a:noFill/>
          <a:ln w="9525">
            <a:noFill/>
            <a:miter lim="800000"/>
            <a:headEnd/>
            <a:tailEnd/>
          </a:ln>
        </p:spPr>
        <p:txBody>
          <a:bodyPr wrap="none">
            <a:spAutoFit/>
          </a:bodyPr>
          <a:lstStyle/>
          <a:p>
            <a:r>
              <a:rPr lang="zh-TW" altLang="en-US" sz="2800"/>
              <a:t>國庫行政</a:t>
            </a:r>
          </a:p>
        </p:txBody>
      </p:sp>
      <p:sp>
        <p:nvSpPr>
          <p:cNvPr id="27668" name="Text Box 21"/>
          <p:cNvSpPr txBox="1">
            <a:spLocks noChangeArrowheads="1"/>
          </p:cNvSpPr>
          <p:nvPr/>
        </p:nvSpPr>
        <p:spPr bwMode="auto">
          <a:xfrm>
            <a:off x="4941888" y="4581525"/>
            <a:ext cx="2317750" cy="519113"/>
          </a:xfrm>
          <a:prstGeom prst="rect">
            <a:avLst/>
          </a:prstGeom>
          <a:noFill/>
          <a:ln w="9525">
            <a:noFill/>
            <a:miter lim="800000"/>
            <a:headEnd/>
            <a:tailEnd/>
          </a:ln>
        </p:spPr>
        <p:txBody>
          <a:bodyPr wrap="none">
            <a:spAutoFit/>
          </a:bodyPr>
          <a:lstStyle/>
          <a:p>
            <a:r>
              <a:rPr lang="zh-TW" altLang="en-US" sz="2800"/>
              <a:t>行政輔助行為</a:t>
            </a:r>
          </a:p>
        </p:txBody>
      </p:sp>
      <p:sp>
        <p:nvSpPr>
          <p:cNvPr id="27669" name="Text Box 22"/>
          <p:cNvSpPr txBox="1">
            <a:spLocks noChangeArrowheads="1"/>
          </p:cNvSpPr>
          <p:nvPr/>
        </p:nvSpPr>
        <p:spPr bwMode="auto">
          <a:xfrm>
            <a:off x="4994275" y="5341938"/>
            <a:ext cx="4689475" cy="519112"/>
          </a:xfrm>
          <a:prstGeom prst="rect">
            <a:avLst/>
          </a:prstGeom>
          <a:noFill/>
          <a:ln w="9525">
            <a:noFill/>
            <a:miter lim="800000"/>
            <a:headEnd/>
            <a:tailEnd/>
          </a:ln>
        </p:spPr>
        <p:txBody>
          <a:bodyPr wrap="none">
            <a:spAutoFit/>
          </a:bodyPr>
          <a:lstStyle/>
          <a:p>
            <a:r>
              <a:rPr lang="zh-TW" altLang="en-US" sz="2800"/>
              <a:t>行政營利行為</a:t>
            </a:r>
            <a:r>
              <a:rPr lang="en-US" altLang="zh-TW" sz="2800"/>
              <a:t>(</a:t>
            </a:r>
            <a:r>
              <a:rPr lang="zh-TW" altLang="en-US" sz="2800"/>
              <a:t>狹義國庫行政</a:t>
            </a:r>
            <a:r>
              <a:rPr lang="en-US" altLang="zh-TW" sz="2800"/>
              <a:t>)</a:t>
            </a:r>
          </a:p>
        </p:txBody>
      </p:sp>
      <p:sp>
        <p:nvSpPr>
          <p:cNvPr id="27670" name="Text Box 23"/>
          <p:cNvSpPr txBox="1">
            <a:spLocks noChangeArrowheads="1"/>
          </p:cNvSpPr>
          <p:nvPr/>
        </p:nvSpPr>
        <p:spPr bwMode="auto">
          <a:xfrm>
            <a:off x="2185988" y="5197475"/>
            <a:ext cx="1624012" cy="519113"/>
          </a:xfrm>
          <a:prstGeom prst="rect">
            <a:avLst/>
          </a:prstGeom>
          <a:noFill/>
          <a:ln w="9525">
            <a:noFill/>
            <a:miter lim="800000"/>
            <a:headEnd/>
            <a:tailEnd/>
          </a:ln>
        </p:spPr>
        <p:txBody>
          <a:bodyPr wrap="none">
            <a:spAutoFit/>
          </a:bodyPr>
          <a:lstStyle/>
          <a:p>
            <a:r>
              <a:rPr lang="en-US" altLang="zh-TW" sz="2800"/>
              <a:t>(</a:t>
            </a:r>
            <a:r>
              <a:rPr lang="zh-TW" altLang="en-US"/>
              <a:t>私法性質</a:t>
            </a:r>
            <a:r>
              <a:rPr lang="en-US" altLang="zh-TW"/>
              <a:t>)</a:t>
            </a:r>
          </a:p>
        </p:txBody>
      </p:sp>
      <p:sp>
        <p:nvSpPr>
          <p:cNvPr id="27671" name="Text Box 24"/>
          <p:cNvSpPr txBox="1">
            <a:spLocks noChangeArrowheads="1"/>
          </p:cNvSpPr>
          <p:nvPr/>
        </p:nvSpPr>
        <p:spPr bwMode="auto">
          <a:xfrm>
            <a:off x="2206625" y="3141663"/>
            <a:ext cx="1844675" cy="519112"/>
          </a:xfrm>
          <a:prstGeom prst="rect">
            <a:avLst/>
          </a:prstGeom>
          <a:noFill/>
          <a:ln w="9525">
            <a:noFill/>
            <a:miter lim="800000"/>
            <a:headEnd/>
            <a:tailEnd/>
          </a:ln>
        </p:spPr>
        <p:txBody>
          <a:bodyPr wrap="none">
            <a:spAutoFit/>
          </a:bodyPr>
          <a:lstStyle/>
          <a:p>
            <a:r>
              <a:rPr lang="en-US" altLang="zh-TW" sz="2800"/>
              <a:t>(</a:t>
            </a:r>
            <a:r>
              <a:rPr lang="zh-TW" altLang="en-US" sz="2800"/>
              <a:t>公法性質</a:t>
            </a:r>
            <a:r>
              <a:rPr lang="en-US" altLang="zh-TW" sz="2800"/>
              <a:t>)</a:t>
            </a:r>
          </a:p>
        </p:txBody>
      </p:sp>
      <p:sp>
        <p:nvSpPr>
          <p:cNvPr id="158745" name="Line 25"/>
          <p:cNvSpPr>
            <a:spLocks noChangeShapeType="1"/>
          </p:cNvSpPr>
          <p:nvPr/>
        </p:nvSpPr>
        <p:spPr bwMode="auto">
          <a:xfrm flipH="1">
            <a:off x="3933825" y="4868863"/>
            <a:ext cx="360363" cy="0"/>
          </a:xfrm>
          <a:prstGeom prst="line">
            <a:avLst/>
          </a:prstGeom>
          <a:noFill/>
          <a:ln w="9525">
            <a:solidFill>
              <a:schemeClr val="tx1"/>
            </a:solidFill>
            <a:miter lim="800000"/>
            <a:headEnd/>
            <a:tailEnd/>
          </a:ln>
          <a:effectLst/>
          <a:extLst>
            <a:ext uri="{909E8E84-426E-40DD-AFC4-6F175D3DCCD1}"/>
            <a:ext uri="{AF507438-7753-43E0-B8FC-AC1667EBCBE1}"/>
          </a:extLst>
        </p:spPr>
        <p:txBody>
          <a:bodyPr wrap="none"/>
          <a:lstStyle/>
          <a:p>
            <a:pPr algn="r" defTabSz="1218987" fontAlgn="auto">
              <a:spcBef>
                <a:spcPts val="0"/>
              </a:spcBef>
              <a:spcAft>
                <a:spcPts val="0"/>
              </a:spcAft>
              <a:defRPr/>
            </a:pPr>
            <a:endParaRPr kumimoji="0" lang="zh-TW" altLang="en-US">
              <a:effectLst>
                <a:outerShdw blurRad="38100" dist="38100" dir="2700000" algn="tl">
                  <a:srgbClr val="000000">
                    <a:alpha val="43137"/>
                  </a:srgbClr>
                </a:outerShdw>
              </a:effectLst>
              <a:latin typeface="+mn-lt"/>
              <a:ea typeface="+mn-ea"/>
            </a:endParaRPr>
          </a:p>
        </p:txBody>
      </p:sp>
      <p:sp>
        <p:nvSpPr>
          <p:cNvPr id="158747" name="Line 27"/>
          <p:cNvSpPr>
            <a:spLocks noChangeShapeType="1"/>
          </p:cNvSpPr>
          <p:nvPr/>
        </p:nvSpPr>
        <p:spPr bwMode="auto">
          <a:xfrm>
            <a:off x="4222750" y="4868863"/>
            <a:ext cx="719138" cy="0"/>
          </a:xfrm>
          <a:prstGeom prst="line">
            <a:avLst/>
          </a:prstGeom>
          <a:noFill/>
          <a:ln w="9525">
            <a:solidFill>
              <a:schemeClr val="tx1"/>
            </a:solidFill>
            <a:miter lim="800000"/>
            <a:headEnd/>
            <a:tailEnd/>
          </a:ln>
          <a:effectLst/>
          <a:extLst>
            <a:ext uri="{909E8E84-426E-40DD-AFC4-6F175D3DCCD1}"/>
            <a:ext uri="{AF507438-7753-43E0-B8FC-AC1667EBCBE1}"/>
          </a:extLst>
        </p:spPr>
        <p:txBody>
          <a:bodyPr wrap="none"/>
          <a:lstStyle/>
          <a:p>
            <a:pPr algn="r" defTabSz="1218987" fontAlgn="auto">
              <a:spcBef>
                <a:spcPts val="0"/>
              </a:spcBef>
              <a:spcAft>
                <a:spcPts val="0"/>
              </a:spcAft>
              <a:defRPr/>
            </a:pPr>
            <a:endParaRPr kumimoji="0" lang="zh-TW" altLang="en-US">
              <a:effectLst>
                <a:outerShdw blurRad="38100" dist="38100" dir="2700000" algn="tl">
                  <a:srgbClr val="000000">
                    <a:alpha val="43137"/>
                  </a:srgbClr>
                </a:outerShdw>
              </a:effectLst>
              <a:latin typeface="+mn-lt"/>
              <a:ea typeface="+mn-ea"/>
            </a:endParaRPr>
          </a:p>
        </p:txBody>
      </p:sp>
      <p:sp>
        <p:nvSpPr>
          <p:cNvPr id="158749" name="Line 29"/>
          <p:cNvSpPr>
            <a:spLocks noChangeShapeType="1"/>
          </p:cNvSpPr>
          <p:nvPr/>
        </p:nvSpPr>
        <p:spPr bwMode="auto">
          <a:xfrm>
            <a:off x="4365625" y="4868863"/>
            <a:ext cx="431800" cy="0"/>
          </a:xfrm>
          <a:prstGeom prst="line">
            <a:avLst/>
          </a:prstGeom>
          <a:noFill/>
          <a:ln w="9525">
            <a:solidFill>
              <a:schemeClr val="tx1"/>
            </a:solidFill>
            <a:miter lim="800000"/>
            <a:headEnd/>
            <a:tailEnd/>
          </a:ln>
          <a:effectLst/>
          <a:extLst>
            <a:ext uri="{909E8E84-426E-40DD-AFC4-6F175D3DCCD1}"/>
            <a:ext uri="{AF507438-7753-43E0-B8FC-AC1667EBCBE1}"/>
          </a:extLst>
        </p:spPr>
        <p:txBody>
          <a:bodyPr wrap="none"/>
          <a:lstStyle/>
          <a:p>
            <a:pPr algn="r" defTabSz="1218987" fontAlgn="auto">
              <a:spcBef>
                <a:spcPts val="0"/>
              </a:spcBef>
              <a:spcAft>
                <a:spcPts val="0"/>
              </a:spcAft>
              <a:defRPr/>
            </a:pPr>
            <a:endParaRPr kumimoji="0" lang="zh-TW" altLang="en-US">
              <a:effectLst>
                <a:outerShdw blurRad="38100" dist="38100" dir="2700000" algn="tl">
                  <a:srgbClr val="000000">
                    <a:alpha val="43137"/>
                  </a:srgbClr>
                </a:outerShdw>
              </a:effectLst>
              <a:latin typeface="+mn-lt"/>
              <a:ea typeface="+mn-ea"/>
            </a:endParaRPr>
          </a:p>
        </p:txBody>
      </p:sp>
      <p:sp>
        <p:nvSpPr>
          <p:cNvPr id="158750" name="Line 30"/>
          <p:cNvSpPr>
            <a:spLocks noChangeShapeType="1"/>
          </p:cNvSpPr>
          <p:nvPr/>
        </p:nvSpPr>
        <p:spPr bwMode="auto">
          <a:xfrm>
            <a:off x="4149725" y="4868863"/>
            <a:ext cx="0" cy="0"/>
          </a:xfrm>
          <a:prstGeom prst="line">
            <a:avLst/>
          </a:prstGeom>
          <a:noFill/>
          <a:ln w="9525">
            <a:solidFill>
              <a:schemeClr val="tx1"/>
            </a:solidFill>
            <a:miter lim="800000"/>
            <a:headEnd/>
            <a:tailEnd/>
          </a:ln>
          <a:effectLst/>
          <a:extLst>
            <a:ext uri="{909E8E84-426E-40DD-AFC4-6F175D3DCCD1}"/>
            <a:ext uri="{AF507438-7753-43E0-B8FC-AC1667EBCBE1}"/>
          </a:extLst>
        </p:spPr>
        <p:txBody>
          <a:bodyPr wrap="none"/>
          <a:lstStyle/>
          <a:p>
            <a:pPr algn="r" defTabSz="1218987" fontAlgn="auto">
              <a:spcBef>
                <a:spcPts val="0"/>
              </a:spcBef>
              <a:spcAft>
                <a:spcPts val="0"/>
              </a:spcAft>
              <a:defRPr/>
            </a:pPr>
            <a:endParaRPr kumimoji="0" lang="zh-TW" altLang="en-US">
              <a:effectLst>
                <a:outerShdw blurRad="38100" dist="38100" dir="2700000" algn="tl">
                  <a:srgbClr val="000000">
                    <a:alpha val="43137"/>
                  </a:srgbClr>
                </a:outerShdw>
              </a:effectLst>
              <a:latin typeface="+mn-lt"/>
              <a:ea typeface="+mn-ea"/>
            </a:endParaRPr>
          </a:p>
        </p:txBody>
      </p:sp>
      <p:sp>
        <p:nvSpPr>
          <p:cNvPr id="158751" name="Text Box 31"/>
          <p:cNvSpPr txBox="1">
            <a:spLocks noChangeArrowheads="1"/>
          </p:cNvSpPr>
          <p:nvPr/>
        </p:nvSpPr>
        <p:spPr bwMode="auto">
          <a:xfrm flipH="1">
            <a:off x="2478088" y="6165850"/>
            <a:ext cx="520700" cy="461963"/>
          </a:xfrm>
          <a:prstGeom prst="rect">
            <a:avLst/>
          </a:prstGeom>
          <a:noFill/>
          <a:ln>
            <a:noFill/>
          </a:ln>
          <a:effectLst/>
          <a:extLst>
            <a:ext uri="{909E8E84-426E-40DD-AFC4-6F175D3DCCD1}"/>
            <a:ext uri="{91240B29-F687-4F45-9708-019B960494DF}"/>
            <a:ext uri="{AF507438-7753-43E0-B8FC-AC1667EBCBE1}"/>
          </a:extLst>
        </p:spPr>
        <p:txBody>
          <a:bodyPr>
            <a:spAutoFit/>
          </a:bodyPr>
          <a:lstStyle/>
          <a:p>
            <a:pPr algn="r" defTabSz="1218987" fontAlgn="auto">
              <a:spcBef>
                <a:spcPct val="50000"/>
              </a:spcBef>
              <a:spcAft>
                <a:spcPts val="0"/>
              </a:spcAft>
              <a:defRPr/>
            </a:pPr>
            <a:endParaRPr kumimoji="0" lang="zh-TW" altLang="zh-TW">
              <a:effectLst>
                <a:outerShdw blurRad="38100" dist="38100" dir="2700000" algn="tl">
                  <a:srgbClr val="000000"/>
                </a:outerShdw>
              </a:effectLst>
              <a:latin typeface="+mn-lt"/>
              <a:ea typeface="+mn-ea"/>
            </a:endParaRPr>
          </a:p>
        </p:txBody>
      </p:sp>
      <p:sp>
        <p:nvSpPr>
          <p:cNvPr id="158752" name="Text Box 32"/>
          <p:cNvSpPr txBox="1">
            <a:spLocks noChangeArrowheads="1"/>
          </p:cNvSpPr>
          <p:nvPr/>
        </p:nvSpPr>
        <p:spPr bwMode="auto">
          <a:xfrm>
            <a:off x="2062163" y="5949950"/>
            <a:ext cx="7848600" cy="457200"/>
          </a:xfrm>
          <a:prstGeom prst="rect">
            <a:avLst/>
          </a:prstGeom>
          <a:noFill/>
          <a:ln>
            <a:noFill/>
          </a:ln>
          <a:effectLst/>
          <a:extLst>
            <a:ext uri="{909E8E84-426E-40DD-AFC4-6F175D3DCCD1}"/>
            <a:ext uri="{91240B29-F687-4F45-9708-019B960494DF}"/>
            <a:ext uri="{AF507438-7753-43E0-B8FC-AC1667EBCBE1}"/>
          </a:extLst>
        </p:spPr>
        <p:txBody>
          <a:bodyPr>
            <a:spAutoFit/>
          </a:bodyPr>
          <a:lstStyle/>
          <a:p>
            <a:pPr defTabSz="1218987" fontAlgn="auto">
              <a:spcBef>
                <a:spcPct val="50000"/>
              </a:spcBef>
              <a:spcAft>
                <a:spcPts val="0"/>
              </a:spcAft>
              <a:defRPr/>
            </a:pPr>
            <a:r>
              <a:rPr kumimoji="0" lang="en-US" altLang="zh-TW" dirty="0">
                <a:effectLst>
                  <a:outerShdw blurRad="38100" dist="38100" dir="2700000" algn="tl">
                    <a:srgbClr val="000000"/>
                  </a:outerShdw>
                </a:effectLst>
                <a:latin typeface="+mn-lt"/>
                <a:ea typeface="+mn-ea"/>
              </a:rPr>
              <a:t> *</a:t>
            </a:r>
            <a:r>
              <a:rPr kumimoji="0" lang="zh-TW" altLang="en-US" dirty="0">
                <a:effectLst>
                  <a:outerShdw blurRad="38100" dist="38100" dir="2700000" algn="tl">
                    <a:srgbClr val="000000"/>
                  </a:outerShdw>
                </a:effectLst>
                <a:latin typeface="+mn-lt"/>
                <a:ea typeface="+mn-ea"/>
              </a:rPr>
              <a:t>廣義之國庫行政又稱「私經濟行政」</a:t>
            </a:r>
            <a:r>
              <a:rPr kumimoji="0" lang="en-US" altLang="zh-TW" dirty="0">
                <a:effectLst>
                  <a:outerShdw blurRad="38100" dist="38100" dir="2700000" algn="tl">
                    <a:srgbClr val="000000"/>
                  </a:outerShdw>
                </a:effectLst>
                <a:latin typeface="+mn-lt"/>
                <a:ea typeface="+mn-ea"/>
              </a:rPr>
              <a:t>(</a:t>
            </a:r>
            <a:r>
              <a:rPr kumimoji="0" lang="zh-TW" altLang="en-US" dirty="0">
                <a:effectLst>
                  <a:outerShdw blurRad="38100" dist="38100" dir="2700000" algn="tl">
                    <a:srgbClr val="000000"/>
                  </a:outerShdw>
                </a:effectLst>
                <a:latin typeface="+mn-lt"/>
                <a:ea typeface="+mn-ea"/>
              </a:rPr>
              <a:t>日本學者所使用</a:t>
            </a:r>
            <a:r>
              <a:rPr kumimoji="0" lang="en-US" altLang="zh-TW" dirty="0">
                <a:effectLst>
                  <a:outerShdw blurRad="38100" dist="38100" dir="2700000" algn="tl">
                    <a:srgbClr val="000000"/>
                  </a:outerShdw>
                </a:effectLst>
                <a:latin typeface="+mn-lt"/>
                <a:ea typeface="+mn-ea"/>
              </a:rPr>
              <a:t>)</a:t>
            </a:r>
          </a:p>
        </p:txBody>
      </p:sp>
      <p:sp>
        <p:nvSpPr>
          <p:cNvPr id="158753" name="Text Box 33"/>
          <p:cNvSpPr txBox="1">
            <a:spLocks noChangeArrowheads="1"/>
          </p:cNvSpPr>
          <p:nvPr/>
        </p:nvSpPr>
        <p:spPr bwMode="auto">
          <a:xfrm>
            <a:off x="2062163" y="4221163"/>
            <a:ext cx="2087562" cy="396875"/>
          </a:xfrm>
          <a:prstGeom prst="rect">
            <a:avLst/>
          </a:prstGeom>
          <a:noFill/>
          <a:ln>
            <a:noFill/>
          </a:ln>
          <a:effectLst/>
          <a:extLst>
            <a:ext uri="{909E8E84-426E-40DD-AFC4-6F175D3DCCD1}"/>
            <a:ext uri="{91240B29-F687-4F45-9708-019B960494DF}"/>
            <a:ext uri="{AF507438-7753-43E0-B8FC-AC1667EBCBE1}"/>
          </a:extLst>
        </p:spPr>
        <p:txBody>
          <a:bodyPr>
            <a:spAutoFit/>
          </a:bodyPr>
          <a:lstStyle/>
          <a:p>
            <a:pPr defTabSz="1218987" fontAlgn="auto">
              <a:spcBef>
                <a:spcPct val="50000"/>
              </a:spcBef>
              <a:spcAft>
                <a:spcPts val="0"/>
              </a:spcAft>
              <a:defRPr/>
            </a:pPr>
            <a:r>
              <a:rPr kumimoji="0" lang="zh-TW" altLang="en-US" sz="2000">
                <a:effectLst>
                  <a:outerShdw blurRad="38100" dist="38100" dir="2700000" algn="tl">
                    <a:srgbClr val="000000"/>
                  </a:outerShdw>
                </a:effectLst>
                <a:latin typeface="+mn-lt"/>
                <a:ea typeface="+mn-ea"/>
              </a:rPr>
              <a:t>（廣義之國庫）</a:t>
            </a:r>
          </a:p>
        </p:txBody>
      </p:sp>
    </p:spTree>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body" idx="1"/>
          </p:nvPr>
        </p:nvSpPr>
        <p:spPr>
          <a:xfrm>
            <a:off x="1198563" y="260350"/>
            <a:ext cx="9144000" cy="6337300"/>
          </a:xfrm>
        </p:spPr>
        <p:txBody>
          <a:bodyPr/>
          <a:lstStyle/>
          <a:p>
            <a:pPr lvl="4" eaLnBrk="1" hangingPunct="1">
              <a:buFont typeface="Wingdings" pitchFamily="2" charset="2"/>
              <a:buNone/>
            </a:pPr>
            <a:endParaRPr altLang="zh-TW" smtClean="0">
              <a:latin typeface="微軟正黑體" pitchFamily="34" charset="-120"/>
            </a:endParaRPr>
          </a:p>
        </p:txBody>
      </p:sp>
      <p:sp>
        <p:nvSpPr>
          <p:cNvPr id="159747" name="Line 3"/>
          <p:cNvSpPr>
            <a:spLocks noChangeShapeType="1"/>
          </p:cNvSpPr>
          <p:nvPr/>
        </p:nvSpPr>
        <p:spPr bwMode="auto">
          <a:xfrm>
            <a:off x="2493963" y="836613"/>
            <a:ext cx="288925" cy="0"/>
          </a:xfrm>
          <a:prstGeom prst="line">
            <a:avLst/>
          </a:prstGeom>
          <a:noFill/>
          <a:ln w="9525">
            <a:solidFill>
              <a:schemeClr val="tx1"/>
            </a:solidFill>
            <a:round/>
            <a:headEnd/>
            <a:tailEnd/>
          </a:ln>
          <a:effectLst/>
          <a:extLst>
            <a:ext uri="{909E8E84-426E-40DD-AFC4-6F175D3DCCD1}"/>
            <a:ext uri="{AF507438-7753-43E0-B8FC-AC1667EBCBE1}"/>
          </a:extLst>
        </p:spPr>
        <p:txBody>
          <a:bodyPr/>
          <a:lstStyle/>
          <a:p>
            <a:pPr algn="r" defTabSz="1218987" fontAlgn="auto">
              <a:spcBef>
                <a:spcPts val="0"/>
              </a:spcBef>
              <a:spcAft>
                <a:spcPts val="0"/>
              </a:spcAft>
              <a:defRPr/>
            </a:pPr>
            <a:endParaRPr kumimoji="0" lang="zh-TW" altLang="en-US">
              <a:effectLst>
                <a:outerShdw blurRad="38100" dist="38100" dir="2700000" algn="tl">
                  <a:srgbClr val="000000">
                    <a:alpha val="43137"/>
                  </a:srgbClr>
                </a:outerShdw>
              </a:effectLst>
              <a:latin typeface="+mn-lt"/>
              <a:ea typeface="+mn-ea"/>
            </a:endParaRPr>
          </a:p>
        </p:txBody>
      </p:sp>
      <p:sp>
        <p:nvSpPr>
          <p:cNvPr id="159748" name="Line 4"/>
          <p:cNvSpPr>
            <a:spLocks noChangeShapeType="1"/>
          </p:cNvSpPr>
          <p:nvPr/>
        </p:nvSpPr>
        <p:spPr bwMode="auto">
          <a:xfrm>
            <a:off x="2493963" y="836613"/>
            <a:ext cx="0" cy="2952750"/>
          </a:xfrm>
          <a:prstGeom prst="line">
            <a:avLst/>
          </a:prstGeom>
          <a:noFill/>
          <a:ln w="9525">
            <a:solidFill>
              <a:schemeClr val="tx1"/>
            </a:solidFill>
            <a:round/>
            <a:headEnd/>
            <a:tailEnd/>
          </a:ln>
          <a:effectLst/>
          <a:extLst>
            <a:ext uri="{909E8E84-426E-40DD-AFC4-6F175D3DCCD1}"/>
            <a:ext uri="{AF507438-7753-43E0-B8FC-AC1667EBCBE1}"/>
          </a:extLst>
        </p:spPr>
        <p:txBody>
          <a:bodyPr/>
          <a:lstStyle/>
          <a:p>
            <a:pPr algn="r" defTabSz="1218987" fontAlgn="auto">
              <a:spcBef>
                <a:spcPts val="0"/>
              </a:spcBef>
              <a:spcAft>
                <a:spcPts val="0"/>
              </a:spcAft>
              <a:defRPr/>
            </a:pPr>
            <a:endParaRPr kumimoji="0" lang="zh-TW" altLang="en-US">
              <a:effectLst>
                <a:outerShdw blurRad="38100" dist="38100" dir="2700000" algn="tl">
                  <a:srgbClr val="000000">
                    <a:alpha val="43137"/>
                  </a:srgbClr>
                </a:outerShdw>
              </a:effectLst>
              <a:latin typeface="+mn-lt"/>
              <a:ea typeface="+mn-ea"/>
            </a:endParaRPr>
          </a:p>
        </p:txBody>
      </p:sp>
      <p:sp>
        <p:nvSpPr>
          <p:cNvPr id="28676" name="Text Box 5"/>
          <p:cNvSpPr txBox="1">
            <a:spLocks noChangeArrowheads="1"/>
          </p:cNvSpPr>
          <p:nvPr/>
        </p:nvSpPr>
        <p:spPr bwMode="auto">
          <a:xfrm>
            <a:off x="1768475" y="908050"/>
            <a:ext cx="615950" cy="2965450"/>
          </a:xfrm>
          <a:prstGeom prst="rect">
            <a:avLst/>
          </a:prstGeom>
          <a:noFill/>
          <a:ln w="9525">
            <a:noFill/>
            <a:miter lim="800000"/>
            <a:headEnd/>
            <a:tailEnd/>
          </a:ln>
        </p:spPr>
        <p:txBody>
          <a:bodyPr vert="eaVert" wrap="none">
            <a:spAutoFit/>
          </a:bodyPr>
          <a:lstStyle/>
          <a:p>
            <a:r>
              <a:rPr lang="zh-TW" altLang="en-US" sz="2800"/>
              <a:t>行使公權力之行為</a:t>
            </a:r>
          </a:p>
        </p:txBody>
      </p:sp>
      <p:sp>
        <p:nvSpPr>
          <p:cNvPr id="159750" name="Line 6"/>
          <p:cNvSpPr>
            <a:spLocks noChangeShapeType="1"/>
          </p:cNvSpPr>
          <p:nvPr/>
        </p:nvSpPr>
        <p:spPr bwMode="auto">
          <a:xfrm>
            <a:off x="2349500" y="2349500"/>
            <a:ext cx="360363" cy="0"/>
          </a:xfrm>
          <a:prstGeom prst="line">
            <a:avLst/>
          </a:prstGeom>
          <a:noFill/>
          <a:ln w="9525">
            <a:solidFill>
              <a:schemeClr val="tx1"/>
            </a:solidFill>
            <a:round/>
            <a:headEnd/>
            <a:tailEnd/>
          </a:ln>
          <a:effectLst/>
          <a:extLst>
            <a:ext uri="{909E8E84-426E-40DD-AFC4-6F175D3DCCD1}"/>
            <a:ext uri="{AF507438-7753-43E0-B8FC-AC1667EBCBE1}"/>
          </a:extLst>
        </p:spPr>
        <p:txBody>
          <a:bodyPr/>
          <a:lstStyle/>
          <a:p>
            <a:pPr algn="r" defTabSz="1218987" fontAlgn="auto">
              <a:spcBef>
                <a:spcPts val="0"/>
              </a:spcBef>
              <a:spcAft>
                <a:spcPts val="0"/>
              </a:spcAft>
              <a:defRPr/>
            </a:pPr>
            <a:endParaRPr kumimoji="0" lang="zh-TW" altLang="en-US">
              <a:effectLst>
                <a:outerShdw blurRad="38100" dist="38100" dir="2700000" algn="tl">
                  <a:srgbClr val="000000">
                    <a:alpha val="43137"/>
                  </a:srgbClr>
                </a:outerShdw>
              </a:effectLst>
              <a:latin typeface="+mn-lt"/>
              <a:ea typeface="+mn-ea"/>
            </a:endParaRPr>
          </a:p>
        </p:txBody>
      </p:sp>
      <p:sp>
        <p:nvSpPr>
          <p:cNvPr id="28678" name="Text Box 7"/>
          <p:cNvSpPr txBox="1">
            <a:spLocks noChangeArrowheads="1"/>
          </p:cNvSpPr>
          <p:nvPr/>
        </p:nvSpPr>
        <p:spPr bwMode="auto">
          <a:xfrm>
            <a:off x="2781300" y="620713"/>
            <a:ext cx="1606550" cy="519112"/>
          </a:xfrm>
          <a:prstGeom prst="rect">
            <a:avLst/>
          </a:prstGeom>
          <a:noFill/>
          <a:ln w="9525">
            <a:noFill/>
            <a:miter lim="800000"/>
            <a:headEnd/>
            <a:tailEnd/>
          </a:ln>
        </p:spPr>
        <p:txBody>
          <a:bodyPr wrap="none">
            <a:spAutoFit/>
          </a:bodyPr>
          <a:lstStyle/>
          <a:p>
            <a:r>
              <a:rPr lang="zh-TW" altLang="en-US" sz="2800"/>
              <a:t>適法行為</a:t>
            </a:r>
          </a:p>
        </p:txBody>
      </p:sp>
      <p:sp>
        <p:nvSpPr>
          <p:cNvPr id="28679" name="Text Box 8"/>
          <p:cNvSpPr txBox="1">
            <a:spLocks noChangeArrowheads="1"/>
          </p:cNvSpPr>
          <p:nvPr/>
        </p:nvSpPr>
        <p:spPr bwMode="auto">
          <a:xfrm>
            <a:off x="2709863" y="1844675"/>
            <a:ext cx="2317750" cy="946150"/>
          </a:xfrm>
          <a:prstGeom prst="rect">
            <a:avLst/>
          </a:prstGeom>
          <a:noFill/>
          <a:ln w="9525">
            <a:noFill/>
            <a:miter lim="800000"/>
            <a:headEnd/>
            <a:tailEnd/>
          </a:ln>
        </p:spPr>
        <p:txBody>
          <a:bodyPr wrap="none">
            <a:spAutoFit/>
          </a:bodyPr>
          <a:lstStyle/>
          <a:p>
            <a:r>
              <a:rPr lang="zh-TW" altLang="en-US" sz="2800"/>
              <a:t>違法並有故意</a:t>
            </a:r>
          </a:p>
          <a:p>
            <a:r>
              <a:rPr lang="zh-TW" altLang="en-US" sz="2800"/>
              <a:t>或過失之行為</a:t>
            </a:r>
          </a:p>
        </p:txBody>
      </p:sp>
      <p:sp>
        <p:nvSpPr>
          <p:cNvPr id="159753" name="Line 9"/>
          <p:cNvSpPr>
            <a:spLocks noChangeShapeType="1"/>
          </p:cNvSpPr>
          <p:nvPr/>
        </p:nvSpPr>
        <p:spPr bwMode="auto">
          <a:xfrm>
            <a:off x="4438650" y="836613"/>
            <a:ext cx="360363" cy="0"/>
          </a:xfrm>
          <a:prstGeom prst="line">
            <a:avLst/>
          </a:prstGeom>
          <a:noFill/>
          <a:ln w="9525">
            <a:solidFill>
              <a:schemeClr val="tx1"/>
            </a:solidFill>
            <a:round/>
            <a:headEnd/>
            <a:tailEnd/>
          </a:ln>
          <a:effectLst/>
          <a:extLst>
            <a:ext uri="{909E8E84-426E-40DD-AFC4-6F175D3DCCD1}"/>
            <a:ext uri="{AF507438-7753-43E0-B8FC-AC1667EBCBE1}"/>
          </a:extLst>
        </p:spPr>
        <p:txBody>
          <a:bodyPr/>
          <a:lstStyle/>
          <a:p>
            <a:pPr algn="r" defTabSz="1218987" fontAlgn="auto">
              <a:spcBef>
                <a:spcPts val="0"/>
              </a:spcBef>
              <a:spcAft>
                <a:spcPts val="0"/>
              </a:spcAft>
              <a:defRPr/>
            </a:pPr>
            <a:endParaRPr kumimoji="0" lang="zh-TW" altLang="en-US">
              <a:effectLst>
                <a:outerShdw blurRad="38100" dist="38100" dir="2700000" algn="tl">
                  <a:srgbClr val="000000">
                    <a:alpha val="43137"/>
                  </a:srgbClr>
                </a:outerShdw>
              </a:effectLst>
              <a:latin typeface="+mn-lt"/>
              <a:ea typeface="+mn-ea"/>
            </a:endParaRPr>
          </a:p>
        </p:txBody>
      </p:sp>
      <p:sp>
        <p:nvSpPr>
          <p:cNvPr id="159754" name="Line 10"/>
          <p:cNvSpPr>
            <a:spLocks noChangeShapeType="1"/>
          </p:cNvSpPr>
          <p:nvPr/>
        </p:nvSpPr>
        <p:spPr bwMode="auto">
          <a:xfrm>
            <a:off x="4438650" y="836613"/>
            <a:ext cx="0" cy="504825"/>
          </a:xfrm>
          <a:prstGeom prst="line">
            <a:avLst/>
          </a:prstGeom>
          <a:noFill/>
          <a:ln w="9525">
            <a:solidFill>
              <a:schemeClr val="tx1"/>
            </a:solidFill>
            <a:round/>
            <a:headEnd/>
            <a:tailEnd/>
          </a:ln>
          <a:effectLst/>
          <a:extLst>
            <a:ext uri="{909E8E84-426E-40DD-AFC4-6F175D3DCCD1}"/>
            <a:ext uri="{AF507438-7753-43E0-B8FC-AC1667EBCBE1}"/>
          </a:extLst>
        </p:spPr>
        <p:txBody>
          <a:bodyPr/>
          <a:lstStyle/>
          <a:p>
            <a:pPr algn="r" defTabSz="1218987" fontAlgn="auto">
              <a:spcBef>
                <a:spcPts val="0"/>
              </a:spcBef>
              <a:spcAft>
                <a:spcPts val="0"/>
              </a:spcAft>
              <a:defRPr/>
            </a:pPr>
            <a:endParaRPr kumimoji="0" lang="zh-TW" altLang="en-US">
              <a:effectLst>
                <a:outerShdw blurRad="38100" dist="38100" dir="2700000" algn="tl">
                  <a:srgbClr val="000000">
                    <a:alpha val="43137"/>
                  </a:srgbClr>
                </a:outerShdw>
              </a:effectLst>
              <a:latin typeface="+mn-lt"/>
              <a:ea typeface="+mn-ea"/>
            </a:endParaRPr>
          </a:p>
        </p:txBody>
      </p:sp>
      <p:sp>
        <p:nvSpPr>
          <p:cNvPr id="28682" name="Text Box 11"/>
          <p:cNvSpPr txBox="1">
            <a:spLocks noChangeArrowheads="1"/>
          </p:cNvSpPr>
          <p:nvPr/>
        </p:nvSpPr>
        <p:spPr bwMode="auto">
          <a:xfrm>
            <a:off x="4799013" y="549275"/>
            <a:ext cx="3028950" cy="519113"/>
          </a:xfrm>
          <a:prstGeom prst="rect">
            <a:avLst/>
          </a:prstGeom>
          <a:noFill/>
          <a:ln w="9525">
            <a:noFill/>
            <a:miter lim="800000"/>
            <a:headEnd/>
            <a:tailEnd/>
          </a:ln>
        </p:spPr>
        <p:txBody>
          <a:bodyPr wrap="none">
            <a:spAutoFit/>
          </a:bodyPr>
          <a:lstStyle/>
          <a:p>
            <a:r>
              <a:rPr lang="zh-TW" altLang="en-US" sz="2800"/>
              <a:t>依徵收之規定補償</a:t>
            </a:r>
          </a:p>
        </p:txBody>
      </p:sp>
      <p:sp>
        <p:nvSpPr>
          <p:cNvPr id="159756" name="Line 12"/>
          <p:cNvSpPr>
            <a:spLocks noChangeShapeType="1"/>
          </p:cNvSpPr>
          <p:nvPr/>
        </p:nvSpPr>
        <p:spPr bwMode="auto">
          <a:xfrm>
            <a:off x="4438650" y="1341438"/>
            <a:ext cx="358775" cy="0"/>
          </a:xfrm>
          <a:prstGeom prst="line">
            <a:avLst/>
          </a:prstGeom>
          <a:noFill/>
          <a:ln w="9525">
            <a:solidFill>
              <a:schemeClr val="tx1"/>
            </a:solidFill>
            <a:round/>
            <a:headEnd/>
            <a:tailEnd/>
          </a:ln>
          <a:effectLst/>
          <a:extLst>
            <a:ext uri="{909E8E84-426E-40DD-AFC4-6F175D3DCCD1}"/>
            <a:ext uri="{AF507438-7753-43E0-B8FC-AC1667EBCBE1}"/>
          </a:extLst>
        </p:spPr>
        <p:txBody>
          <a:bodyPr/>
          <a:lstStyle/>
          <a:p>
            <a:pPr algn="r" defTabSz="1218987" fontAlgn="auto">
              <a:spcBef>
                <a:spcPts val="0"/>
              </a:spcBef>
              <a:spcAft>
                <a:spcPts val="0"/>
              </a:spcAft>
              <a:defRPr/>
            </a:pPr>
            <a:endParaRPr kumimoji="0" lang="zh-TW" altLang="en-US">
              <a:effectLst>
                <a:outerShdw blurRad="38100" dist="38100" dir="2700000" algn="tl">
                  <a:srgbClr val="000000">
                    <a:alpha val="43137"/>
                  </a:srgbClr>
                </a:outerShdw>
              </a:effectLst>
              <a:latin typeface="+mn-lt"/>
              <a:ea typeface="+mn-ea"/>
            </a:endParaRPr>
          </a:p>
        </p:txBody>
      </p:sp>
      <p:sp>
        <p:nvSpPr>
          <p:cNvPr id="28684" name="Text Box 13"/>
          <p:cNvSpPr txBox="1">
            <a:spLocks noChangeArrowheads="1"/>
          </p:cNvSpPr>
          <p:nvPr/>
        </p:nvSpPr>
        <p:spPr bwMode="auto">
          <a:xfrm>
            <a:off x="4799013" y="1052513"/>
            <a:ext cx="2673350" cy="519112"/>
          </a:xfrm>
          <a:prstGeom prst="rect">
            <a:avLst/>
          </a:prstGeom>
          <a:noFill/>
          <a:ln w="9525">
            <a:noFill/>
            <a:miter lim="800000"/>
            <a:headEnd/>
            <a:tailEnd/>
          </a:ln>
        </p:spPr>
        <p:txBody>
          <a:bodyPr wrap="none">
            <a:spAutoFit/>
          </a:bodyPr>
          <a:lstStyle/>
          <a:p>
            <a:r>
              <a:rPr lang="zh-TW" altLang="en-US" sz="2800"/>
              <a:t>依信賴保護補償</a:t>
            </a:r>
          </a:p>
        </p:txBody>
      </p:sp>
      <p:sp>
        <p:nvSpPr>
          <p:cNvPr id="159758" name="Line 14"/>
          <p:cNvSpPr>
            <a:spLocks noChangeShapeType="1"/>
          </p:cNvSpPr>
          <p:nvPr/>
        </p:nvSpPr>
        <p:spPr bwMode="auto">
          <a:xfrm>
            <a:off x="5086350" y="2060575"/>
            <a:ext cx="215900" cy="0"/>
          </a:xfrm>
          <a:prstGeom prst="line">
            <a:avLst/>
          </a:prstGeom>
          <a:noFill/>
          <a:ln w="9525">
            <a:solidFill>
              <a:schemeClr val="tx1"/>
            </a:solidFill>
            <a:round/>
            <a:headEnd/>
            <a:tailEnd/>
          </a:ln>
          <a:effectLst/>
          <a:extLst>
            <a:ext uri="{909E8E84-426E-40DD-AFC4-6F175D3DCCD1}"/>
            <a:ext uri="{AF507438-7753-43E0-B8FC-AC1667EBCBE1}"/>
          </a:extLst>
        </p:spPr>
        <p:txBody>
          <a:bodyPr/>
          <a:lstStyle/>
          <a:p>
            <a:pPr algn="r" defTabSz="1218987" fontAlgn="auto">
              <a:spcBef>
                <a:spcPts val="0"/>
              </a:spcBef>
              <a:spcAft>
                <a:spcPts val="0"/>
              </a:spcAft>
              <a:defRPr/>
            </a:pPr>
            <a:endParaRPr kumimoji="0" lang="zh-TW" altLang="en-US">
              <a:effectLst>
                <a:outerShdw blurRad="38100" dist="38100" dir="2700000" algn="tl">
                  <a:srgbClr val="000000">
                    <a:alpha val="43137"/>
                  </a:srgbClr>
                </a:outerShdw>
              </a:effectLst>
              <a:latin typeface="+mn-lt"/>
              <a:ea typeface="+mn-ea"/>
            </a:endParaRPr>
          </a:p>
        </p:txBody>
      </p:sp>
      <p:sp>
        <p:nvSpPr>
          <p:cNvPr id="159759" name="Line 15"/>
          <p:cNvSpPr>
            <a:spLocks noChangeShapeType="1"/>
          </p:cNvSpPr>
          <p:nvPr/>
        </p:nvSpPr>
        <p:spPr bwMode="auto">
          <a:xfrm>
            <a:off x="5086350" y="2060575"/>
            <a:ext cx="0" cy="503238"/>
          </a:xfrm>
          <a:prstGeom prst="line">
            <a:avLst/>
          </a:prstGeom>
          <a:noFill/>
          <a:ln w="9525">
            <a:solidFill>
              <a:schemeClr val="tx1"/>
            </a:solidFill>
            <a:round/>
            <a:headEnd/>
            <a:tailEnd/>
          </a:ln>
          <a:effectLst/>
          <a:extLst>
            <a:ext uri="{909E8E84-426E-40DD-AFC4-6F175D3DCCD1}"/>
            <a:ext uri="{AF507438-7753-43E0-B8FC-AC1667EBCBE1}"/>
          </a:extLst>
        </p:spPr>
        <p:txBody>
          <a:bodyPr/>
          <a:lstStyle/>
          <a:p>
            <a:pPr algn="r" defTabSz="1218987" fontAlgn="auto">
              <a:spcBef>
                <a:spcPts val="0"/>
              </a:spcBef>
              <a:spcAft>
                <a:spcPts val="0"/>
              </a:spcAft>
              <a:defRPr/>
            </a:pPr>
            <a:endParaRPr kumimoji="0" lang="zh-TW" altLang="en-US">
              <a:effectLst>
                <a:outerShdw blurRad="38100" dist="38100" dir="2700000" algn="tl">
                  <a:srgbClr val="000000">
                    <a:alpha val="43137"/>
                  </a:srgbClr>
                </a:outerShdw>
              </a:effectLst>
              <a:latin typeface="+mn-lt"/>
              <a:ea typeface="+mn-ea"/>
            </a:endParaRPr>
          </a:p>
        </p:txBody>
      </p:sp>
      <p:sp>
        <p:nvSpPr>
          <p:cNvPr id="159760" name="Line 16"/>
          <p:cNvSpPr>
            <a:spLocks noChangeShapeType="1"/>
          </p:cNvSpPr>
          <p:nvPr/>
        </p:nvSpPr>
        <p:spPr bwMode="auto">
          <a:xfrm>
            <a:off x="5086350" y="2565400"/>
            <a:ext cx="215900" cy="0"/>
          </a:xfrm>
          <a:prstGeom prst="line">
            <a:avLst/>
          </a:prstGeom>
          <a:noFill/>
          <a:ln w="9525">
            <a:solidFill>
              <a:schemeClr val="tx1"/>
            </a:solidFill>
            <a:round/>
            <a:headEnd/>
            <a:tailEnd/>
          </a:ln>
          <a:effectLst/>
          <a:extLst>
            <a:ext uri="{909E8E84-426E-40DD-AFC4-6F175D3DCCD1}"/>
            <a:ext uri="{AF507438-7753-43E0-B8FC-AC1667EBCBE1}"/>
          </a:extLst>
        </p:spPr>
        <p:txBody>
          <a:bodyPr/>
          <a:lstStyle/>
          <a:p>
            <a:pPr algn="r" defTabSz="1218987" fontAlgn="auto">
              <a:spcBef>
                <a:spcPts val="0"/>
              </a:spcBef>
              <a:spcAft>
                <a:spcPts val="0"/>
              </a:spcAft>
              <a:defRPr/>
            </a:pPr>
            <a:endParaRPr kumimoji="0" lang="zh-TW" altLang="en-US">
              <a:effectLst>
                <a:outerShdw blurRad="38100" dist="38100" dir="2700000" algn="tl">
                  <a:srgbClr val="000000">
                    <a:alpha val="43137"/>
                  </a:srgbClr>
                </a:outerShdw>
              </a:effectLst>
              <a:latin typeface="+mn-lt"/>
              <a:ea typeface="+mn-ea"/>
            </a:endParaRPr>
          </a:p>
        </p:txBody>
      </p:sp>
      <p:sp>
        <p:nvSpPr>
          <p:cNvPr id="28688" name="Text Box 17"/>
          <p:cNvSpPr txBox="1">
            <a:spLocks noChangeArrowheads="1"/>
          </p:cNvSpPr>
          <p:nvPr/>
        </p:nvSpPr>
        <p:spPr bwMode="auto">
          <a:xfrm>
            <a:off x="5230813" y="1700213"/>
            <a:ext cx="3960812" cy="519112"/>
          </a:xfrm>
          <a:prstGeom prst="rect">
            <a:avLst/>
          </a:prstGeom>
          <a:noFill/>
          <a:ln w="9525">
            <a:noFill/>
            <a:miter lim="800000"/>
            <a:headEnd/>
            <a:tailEnd/>
          </a:ln>
        </p:spPr>
        <p:txBody>
          <a:bodyPr wrap="none">
            <a:spAutoFit/>
          </a:bodyPr>
          <a:lstStyle/>
          <a:p>
            <a:r>
              <a:rPr lang="zh-TW" altLang="en-US" sz="2800"/>
              <a:t>公務員責任</a:t>
            </a:r>
            <a:r>
              <a:rPr lang="en-US" altLang="zh-TW" sz="2800"/>
              <a:t>(</a:t>
            </a:r>
            <a:r>
              <a:rPr lang="zh-TW" altLang="en-US" sz="2800"/>
              <a:t>民法</a:t>
            </a:r>
            <a:r>
              <a:rPr lang="en-US" altLang="zh-TW" sz="2800"/>
              <a:t>186 </a:t>
            </a:r>
            <a:r>
              <a:rPr lang="zh-TW" altLang="en-US" sz="2800"/>
              <a:t>條</a:t>
            </a:r>
            <a:r>
              <a:rPr lang="en-US" altLang="zh-TW" sz="2800"/>
              <a:t>)</a:t>
            </a:r>
          </a:p>
        </p:txBody>
      </p:sp>
      <p:sp>
        <p:nvSpPr>
          <p:cNvPr id="28689" name="Text Box 18"/>
          <p:cNvSpPr txBox="1">
            <a:spLocks noChangeArrowheads="1"/>
          </p:cNvSpPr>
          <p:nvPr/>
        </p:nvSpPr>
        <p:spPr bwMode="auto">
          <a:xfrm>
            <a:off x="5230813" y="2276475"/>
            <a:ext cx="4333875" cy="519113"/>
          </a:xfrm>
          <a:prstGeom prst="rect">
            <a:avLst/>
          </a:prstGeom>
          <a:noFill/>
          <a:ln w="9525">
            <a:noFill/>
            <a:miter lim="800000"/>
            <a:headEnd/>
            <a:tailEnd/>
          </a:ln>
        </p:spPr>
        <p:txBody>
          <a:bodyPr wrap="none">
            <a:spAutoFit/>
          </a:bodyPr>
          <a:lstStyle/>
          <a:p>
            <a:r>
              <a:rPr lang="zh-TW" altLang="en-US" sz="2800"/>
              <a:t>國家賠償責任</a:t>
            </a:r>
            <a:r>
              <a:rPr lang="en-US" altLang="zh-TW" sz="2800"/>
              <a:t>(</a:t>
            </a:r>
            <a:r>
              <a:rPr lang="zh-TW" altLang="en-US" sz="2800"/>
              <a:t>國家賠償法</a:t>
            </a:r>
            <a:r>
              <a:rPr lang="en-US" altLang="zh-TW" sz="2800"/>
              <a:t>)</a:t>
            </a:r>
          </a:p>
        </p:txBody>
      </p:sp>
      <p:sp>
        <p:nvSpPr>
          <p:cNvPr id="159763" name="Line 19"/>
          <p:cNvSpPr>
            <a:spLocks noChangeShapeType="1"/>
          </p:cNvSpPr>
          <p:nvPr/>
        </p:nvSpPr>
        <p:spPr bwMode="auto">
          <a:xfrm>
            <a:off x="2493963" y="3789363"/>
            <a:ext cx="288925" cy="0"/>
          </a:xfrm>
          <a:prstGeom prst="line">
            <a:avLst/>
          </a:prstGeom>
          <a:noFill/>
          <a:ln w="9525">
            <a:solidFill>
              <a:schemeClr val="tx1"/>
            </a:solidFill>
            <a:round/>
            <a:headEnd/>
            <a:tailEnd/>
          </a:ln>
          <a:effectLst/>
          <a:extLst>
            <a:ext uri="{909E8E84-426E-40DD-AFC4-6F175D3DCCD1}"/>
            <a:ext uri="{AF507438-7753-43E0-B8FC-AC1667EBCBE1}"/>
          </a:extLst>
        </p:spPr>
        <p:txBody>
          <a:bodyPr/>
          <a:lstStyle/>
          <a:p>
            <a:pPr algn="r" defTabSz="1218987" fontAlgn="auto">
              <a:spcBef>
                <a:spcPts val="0"/>
              </a:spcBef>
              <a:spcAft>
                <a:spcPts val="0"/>
              </a:spcAft>
              <a:defRPr/>
            </a:pPr>
            <a:endParaRPr kumimoji="0" lang="zh-TW" altLang="en-US">
              <a:effectLst>
                <a:outerShdw blurRad="38100" dist="38100" dir="2700000" algn="tl">
                  <a:srgbClr val="000000">
                    <a:alpha val="43137"/>
                  </a:srgbClr>
                </a:outerShdw>
              </a:effectLst>
              <a:latin typeface="+mn-lt"/>
              <a:ea typeface="+mn-ea"/>
            </a:endParaRPr>
          </a:p>
        </p:txBody>
      </p:sp>
      <p:sp>
        <p:nvSpPr>
          <p:cNvPr id="28691" name="Text Box 20"/>
          <p:cNvSpPr txBox="1">
            <a:spLocks noChangeArrowheads="1"/>
          </p:cNvSpPr>
          <p:nvPr/>
        </p:nvSpPr>
        <p:spPr bwMode="auto">
          <a:xfrm>
            <a:off x="2709863" y="3284538"/>
            <a:ext cx="2317750" cy="946150"/>
          </a:xfrm>
          <a:prstGeom prst="rect">
            <a:avLst/>
          </a:prstGeom>
          <a:noFill/>
          <a:ln w="9525">
            <a:noFill/>
            <a:miter lim="800000"/>
            <a:headEnd/>
            <a:tailEnd/>
          </a:ln>
        </p:spPr>
        <p:txBody>
          <a:bodyPr wrap="none">
            <a:spAutoFit/>
          </a:bodyPr>
          <a:lstStyle/>
          <a:p>
            <a:r>
              <a:rPr lang="zh-TW" altLang="en-US" sz="2800"/>
              <a:t>違法但無故意</a:t>
            </a:r>
          </a:p>
          <a:p>
            <a:r>
              <a:rPr lang="zh-TW" altLang="en-US" sz="2800"/>
              <a:t>或過失之行為</a:t>
            </a:r>
          </a:p>
        </p:txBody>
      </p:sp>
      <p:sp>
        <p:nvSpPr>
          <p:cNvPr id="159765" name="Line 21"/>
          <p:cNvSpPr>
            <a:spLocks noChangeShapeType="1"/>
          </p:cNvSpPr>
          <p:nvPr/>
        </p:nvSpPr>
        <p:spPr bwMode="auto">
          <a:xfrm>
            <a:off x="5086350" y="3500438"/>
            <a:ext cx="0" cy="1368425"/>
          </a:xfrm>
          <a:prstGeom prst="line">
            <a:avLst/>
          </a:prstGeom>
          <a:noFill/>
          <a:ln w="9525">
            <a:solidFill>
              <a:schemeClr val="tx1"/>
            </a:solidFill>
            <a:round/>
            <a:headEnd/>
            <a:tailEnd/>
          </a:ln>
          <a:effectLst/>
          <a:extLst>
            <a:ext uri="{909E8E84-426E-40DD-AFC4-6F175D3DCCD1}"/>
            <a:ext uri="{AF507438-7753-43E0-B8FC-AC1667EBCBE1}"/>
          </a:extLst>
        </p:spPr>
        <p:txBody>
          <a:bodyPr/>
          <a:lstStyle/>
          <a:p>
            <a:pPr algn="r" defTabSz="1218987" fontAlgn="auto">
              <a:spcBef>
                <a:spcPts val="0"/>
              </a:spcBef>
              <a:spcAft>
                <a:spcPts val="0"/>
              </a:spcAft>
              <a:defRPr/>
            </a:pPr>
            <a:endParaRPr kumimoji="0" lang="zh-TW" altLang="en-US">
              <a:effectLst>
                <a:outerShdw blurRad="38100" dist="38100" dir="2700000" algn="tl">
                  <a:srgbClr val="000000">
                    <a:alpha val="43137"/>
                  </a:srgbClr>
                </a:outerShdw>
              </a:effectLst>
              <a:latin typeface="+mn-lt"/>
              <a:ea typeface="+mn-ea"/>
            </a:endParaRPr>
          </a:p>
        </p:txBody>
      </p:sp>
      <p:sp>
        <p:nvSpPr>
          <p:cNvPr id="159766" name="Line 22"/>
          <p:cNvSpPr>
            <a:spLocks noChangeShapeType="1"/>
          </p:cNvSpPr>
          <p:nvPr/>
        </p:nvSpPr>
        <p:spPr bwMode="auto">
          <a:xfrm>
            <a:off x="5086350" y="3500438"/>
            <a:ext cx="144463" cy="0"/>
          </a:xfrm>
          <a:prstGeom prst="line">
            <a:avLst/>
          </a:prstGeom>
          <a:noFill/>
          <a:ln w="9525">
            <a:solidFill>
              <a:schemeClr val="tx1"/>
            </a:solidFill>
            <a:round/>
            <a:headEnd/>
            <a:tailEnd/>
          </a:ln>
          <a:effectLst/>
          <a:extLst>
            <a:ext uri="{909E8E84-426E-40DD-AFC4-6F175D3DCCD1}"/>
            <a:ext uri="{AF507438-7753-43E0-B8FC-AC1667EBCBE1}"/>
          </a:extLst>
        </p:spPr>
        <p:txBody>
          <a:bodyPr/>
          <a:lstStyle/>
          <a:p>
            <a:pPr algn="r" defTabSz="1218987" fontAlgn="auto">
              <a:spcBef>
                <a:spcPts val="0"/>
              </a:spcBef>
              <a:spcAft>
                <a:spcPts val="0"/>
              </a:spcAft>
              <a:defRPr/>
            </a:pPr>
            <a:endParaRPr kumimoji="0" lang="zh-TW" altLang="en-US">
              <a:effectLst>
                <a:outerShdw blurRad="38100" dist="38100" dir="2700000" algn="tl">
                  <a:srgbClr val="000000">
                    <a:alpha val="43137"/>
                  </a:srgbClr>
                </a:outerShdw>
              </a:effectLst>
              <a:latin typeface="+mn-lt"/>
              <a:ea typeface="+mn-ea"/>
            </a:endParaRPr>
          </a:p>
        </p:txBody>
      </p:sp>
      <p:sp>
        <p:nvSpPr>
          <p:cNvPr id="159767" name="Line 23"/>
          <p:cNvSpPr>
            <a:spLocks noChangeShapeType="1"/>
          </p:cNvSpPr>
          <p:nvPr/>
        </p:nvSpPr>
        <p:spPr bwMode="auto">
          <a:xfrm flipV="1">
            <a:off x="5086350" y="4868863"/>
            <a:ext cx="215900" cy="0"/>
          </a:xfrm>
          <a:prstGeom prst="line">
            <a:avLst/>
          </a:prstGeom>
          <a:noFill/>
          <a:ln w="9525">
            <a:solidFill>
              <a:schemeClr val="tx1"/>
            </a:solidFill>
            <a:round/>
            <a:headEnd/>
            <a:tailEnd/>
          </a:ln>
          <a:effectLst/>
          <a:extLst>
            <a:ext uri="{909E8E84-426E-40DD-AFC4-6F175D3DCCD1}"/>
            <a:ext uri="{AF507438-7753-43E0-B8FC-AC1667EBCBE1}"/>
          </a:extLst>
        </p:spPr>
        <p:txBody>
          <a:bodyPr/>
          <a:lstStyle/>
          <a:p>
            <a:pPr algn="r" defTabSz="1218987" fontAlgn="auto">
              <a:spcBef>
                <a:spcPts val="0"/>
              </a:spcBef>
              <a:spcAft>
                <a:spcPts val="0"/>
              </a:spcAft>
              <a:defRPr/>
            </a:pPr>
            <a:endParaRPr kumimoji="0" lang="zh-TW" altLang="en-US">
              <a:effectLst>
                <a:outerShdw blurRad="38100" dist="38100" dir="2700000" algn="tl">
                  <a:srgbClr val="000000">
                    <a:alpha val="43137"/>
                  </a:srgbClr>
                </a:outerShdw>
              </a:effectLst>
              <a:latin typeface="+mn-lt"/>
              <a:ea typeface="+mn-ea"/>
            </a:endParaRPr>
          </a:p>
        </p:txBody>
      </p:sp>
      <p:sp>
        <p:nvSpPr>
          <p:cNvPr id="28695" name="Text Box 24"/>
          <p:cNvSpPr txBox="1">
            <a:spLocks noChangeArrowheads="1"/>
          </p:cNvSpPr>
          <p:nvPr/>
        </p:nvSpPr>
        <p:spPr bwMode="auto">
          <a:xfrm>
            <a:off x="5157788" y="3213100"/>
            <a:ext cx="1962150" cy="519113"/>
          </a:xfrm>
          <a:prstGeom prst="rect">
            <a:avLst/>
          </a:prstGeom>
          <a:noFill/>
          <a:ln w="9525">
            <a:noFill/>
            <a:miter lim="800000"/>
            <a:headEnd/>
            <a:tailEnd/>
          </a:ln>
        </p:spPr>
        <p:txBody>
          <a:bodyPr wrap="none">
            <a:spAutoFit/>
          </a:bodyPr>
          <a:lstStyle/>
          <a:p>
            <a:r>
              <a:rPr lang="zh-TW" altLang="en-US" sz="2800"/>
              <a:t>有特別規定</a:t>
            </a:r>
          </a:p>
        </p:txBody>
      </p:sp>
      <p:sp>
        <p:nvSpPr>
          <p:cNvPr id="28696" name="Text Box 25"/>
          <p:cNvSpPr txBox="1">
            <a:spLocks noChangeArrowheads="1"/>
          </p:cNvSpPr>
          <p:nvPr/>
        </p:nvSpPr>
        <p:spPr bwMode="auto">
          <a:xfrm>
            <a:off x="5230813" y="4581525"/>
            <a:ext cx="2317750" cy="519113"/>
          </a:xfrm>
          <a:prstGeom prst="rect">
            <a:avLst/>
          </a:prstGeom>
          <a:noFill/>
          <a:ln w="9525">
            <a:noFill/>
            <a:miter lim="800000"/>
            <a:headEnd/>
            <a:tailEnd/>
          </a:ln>
        </p:spPr>
        <p:txBody>
          <a:bodyPr wrap="none">
            <a:spAutoFit/>
          </a:bodyPr>
          <a:lstStyle/>
          <a:p>
            <a:r>
              <a:rPr lang="zh-TW" altLang="en-US" sz="2800"/>
              <a:t>無特別規定者</a:t>
            </a:r>
          </a:p>
        </p:txBody>
      </p:sp>
      <p:sp>
        <p:nvSpPr>
          <p:cNvPr id="159770" name="Line 26"/>
          <p:cNvSpPr>
            <a:spLocks noChangeShapeType="1"/>
          </p:cNvSpPr>
          <p:nvPr/>
        </p:nvSpPr>
        <p:spPr bwMode="auto">
          <a:xfrm>
            <a:off x="7173913" y="3429000"/>
            <a:ext cx="144462" cy="0"/>
          </a:xfrm>
          <a:prstGeom prst="line">
            <a:avLst/>
          </a:prstGeom>
          <a:noFill/>
          <a:ln w="9525">
            <a:solidFill>
              <a:schemeClr val="tx1"/>
            </a:solidFill>
            <a:round/>
            <a:headEnd/>
            <a:tailEnd/>
          </a:ln>
          <a:effectLst/>
          <a:extLst>
            <a:ext uri="{909E8E84-426E-40DD-AFC4-6F175D3DCCD1}"/>
            <a:ext uri="{AF507438-7753-43E0-B8FC-AC1667EBCBE1}"/>
          </a:extLst>
        </p:spPr>
        <p:txBody>
          <a:bodyPr/>
          <a:lstStyle/>
          <a:p>
            <a:pPr algn="r" defTabSz="1218987" fontAlgn="auto">
              <a:spcBef>
                <a:spcPts val="0"/>
              </a:spcBef>
              <a:spcAft>
                <a:spcPts val="0"/>
              </a:spcAft>
              <a:defRPr/>
            </a:pPr>
            <a:endParaRPr kumimoji="0" lang="zh-TW" altLang="en-US">
              <a:effectLst>
                <a:outerShdw blurRad="38100" dist="38100" dir="2700000" algn="tl">
                  <a:srgbClr val="000000">
                    <a:alpha val="43137"/>
                  </a:srgbClr>
                </a:outerShdw>
              </a:effectLst>
              <a:latin typeface="+mn-lt"/>
              <a:ea typeface="+mn-ea"/>
            </a:endParaRPr>
          </a:p>
        </p:txBody>
      </p:sp>
      <p:sp>
        <p:nvSpPr>
          <p:cNvPr id="159771" name="Line 27"/>
          <p:cNvSpPr>
            <a:spLocks noChangeShapeType="1"/>
          </p:cNvSpPr>
          <p:nvPr/>
        </p:nvSpPr>
        <p:spPr bwMode="auto">
          <a:xfrm>
            <a:off x="7173913" y="3429000"/>
            <a:ext cx="0" cy="863600"/>
          </a:xfrm>
          <a:prstGeom prst="line">
            <a:avLst/>
          </a:prstGeom>
          <a:noFill/>
          <a:ln w="9525">
            <a:solidFill>
              <a:schemeClr val="tx1"/>
            </a:solidFill>
            <a:round/>
            <a:headEnd/>
            <a:tailEnd/>
          </a:ln>
          <a:effectLst/>
          <a:extLst>
            <a:ext uri="{909E8E84-426E-40DD-AFC4-6F175D3DCCD1}"/>
            <a:ext uri="{AF507438-7753-43E0-B8FC-AC1667EBCBE1}"/>
          </a:extLst>
        </p:spPr>
        <p:txBody>
          <a:bodyPr/>
          <a:lstStyle/>
          <a:p>
            <a:pPr algn="r" defTabSz="1218987" fontAlgn="auto">
              <a:spcBef>
                <a:spcPts val="0"/>
              </a:spcBef>
              <a:spcAft>
                <a:spcPts val="0"/>
              </a:spcAft>
              <a:defRPr/>
            </a:pPr>
            <a:endParaRPr kumimoji="0" lang="zh-TW" altLang="en-US">
              <a:effectLst>
                <a:outerShdw blurRad="38100" dist="38100" dir="2700000" algn="tl">
                  <a:srgbClr val="000000">
                    <a:alpha val="43137"/>
                  </a:srgbClr>
                </a:outerShdw>
              </a:effectLst>
              <a:latin typeface="+mn-lt"/>
              <a:ea typeface="+mn-ea"/>
            </a:endParaRPr>
          </a:p>
        </p:txBody>
      </p:sp>
      <p:sp>
        <p:nvSpPr>
          <p:cNvPr id="159772" name="Line 28"/>
          <p:cNvSpPr>
            <a:spLocks noChangeShapeType="1"/>
          </p:cNvSpPr>
          <p:nvPr/>
        </p:nvSpPr>
        <p:spPr bwMode="auto">
          <a:xfrm flipH="1">
            <a:off x="7246938" y="3789363"/>
            <a:ext cx="71437" cy="0"/>
          </a:xfrm>
          <a:prstGeom prst="line">
            <a:avLst/>
          </a:prstGeom>
          <a:noFill/>
          <a:ln w="9525">
            <a:solidFill>
              <a:schemeClr val="tx1"/>
            </a:solidFill>
            <a:round/>
            <a:headEnd/>
            <a:tailEnd/>
          </a:ln>
          <a:effectLst/>
          <a:extLst>
            <a:ext uri="{909E8E84-426E-40DD-AFC4-6F175D3DCCD1}"/>
            <a:ext uri="{AF507438-7753-43E0-B8FC-AC1667EBCBE1}"/>
          </a:extLst>
        </p:spPr>
        <p:txBody>
          <a:bodyPr/>
          <a:lstStyle/>
          <a:p>
            <a:pPr algn="r" defTabSz="1218987" fontAlgn="auto">
              <a:spcBef>
                <a:spcPts val="0"/>
              </a:spcBef>
              <a:spcAft>
                <a:spcPts val="0"/>
              </a:spcAft>
              <a:defRPr/>
            </a:pPr>
            <a:endParaRPr kumimoji="0" lang="zh-TW" altLang="en-US">
              <a:effectLst>
                <a:outerShdw blurRad="38100" dist="38100" dir="2700000" algn="tl">
                  <a:srgbClr val="000000">
                    <a:alpha val="43137"/>
                  </a:srgbClr>
                </a:outerShdw>
              </a:effectLst>
              <a:latin typeface="+mn-lt"/>
              <a:ea typeface="+mn-ea"/>
            </a:endParaRPr>
          </a:p>
        </p:txBody>
      </p:sp>
      <p:sp>
        <p:nvSpPr>
          <p:cNvPr id="28700" name="Text Box 29"/>
          <p:cNvSpPr txBox="1">
            <a:spLocks noChangeArrowheads="1"/>
          </p:cNvSpPr>
          <p:nvPr/>
        </p:nvSpPr>
        <p:spPr bwMode="auto">
          <a:xfrm>
            <a:off x="7369175" y="3167063"/>
            <a:ext cx="1962150" cy="396875"/>
          </a:xfrm>
          <a:prstGeom prst="rect">
            <a:avLst/>
          </a:prstGeom>
          <a:noFill/>
          <a:ln w="9525">
            <a:noFill/>
            <a:miter lim="800000"/>
            <a:headEnd/>
            <a:tailEnd/>
          </a:ln>
        </p:spPr>
        <p:txBody>
          <a:bodyPr wrap="none">
            <a:spAutoFit/>
          </a:bodyPr>
          <a:lstStyle/>
          <a:p>
            <a:r>
              <a:rPr lang="zh-TW" altLang="en-US" sz="2000">
                <a:latin typeface="新細明體" charset="-120"/>
              </a:rPr>
              <a:t>土地法第六八條</a:t>
            </a:r>
          </a:p>
        </p:txBody>
      </p:sp>
      <p:sp>
        <p:nvSpPr>
          <p:cNvPr id="28701" name="Text Box 30"/>
          <p:cNvSpPr txBox="1">
            <a:spLocks noChangeArrowheads="1"/>
          </p:cNvSpPr>
          <p:nvPr/>
        </p:nvSpPr>
        <p:spPr bwMode="auto">
          <a:xfrm>
            <a:off x="7373938" y="3590925"/>
            <a:ext cx="1454150" cy="396875"/>
          </a:xfrm>
          <a:prstGeom prst="rect">
            <a:avLst/>
          </a:prstGeom>
          <a:noFill/>
          <a:ln w="9525">
            <a:noFill/>
            <a:miter lim="800000"/>
            <a:headEnd/>
            <a:tailEnd/>
          </a:ln>
        </p:spPr>
        <p:txBody>
          <a:bodyPr wrap="none">
            <a:spAutoFit/>
          </a:bodyPr>
          <a:lstStyle/>
          <a:p>
            <a:r>
              <a:rPr lang="zh-TW" altLang="en-US" sz="2000">
                <a:latin typeface="新細明體" charset="-120"/>
              </a:rPr>
              <a:t>冤獄賠償法</a:t>
            </a:r>
          </a:p>
        </p:txBody>
      </p:sp>
      <p:sp>
        <p:nvSpPr>
          <p:cNvPr id="159775" name="Line 31"/>
          <p:cNvSpPr>
            <a:spLocks noChangeShapeType="1"/>
          </p:cNvSpPr>
          <p:nvPr/>
        </p:nvSpPr>
        <p:spPr bwMode="auto">
          <a:xfrm>
            <a:off x="7246938" y="4292600"/>
            <a:ext cx="144462" cy="0"/>
          </a:xfrm>
          <a:prstGeom prst="line">
            <a:avLst/>
          </a:prstGeom>
          <a:noFill/>
          <a:ln w="9525">
            <a:solidFill>
              <a:schemeClr val="tx1"/>
            </a:solidFill>
            <a:round/>
            <a:headEnd/>
            <a:tailEnd/>
          </a:ln>
          <a:effectLst/>
          <a:extLst>
            <a:ext uri="{909E8E84-426E-40DD-AFC4-6F175D3DCCD1}"/>
            <a:ext uri="{AF507438-7753-43E0-B8FC-AC1667EBCBE1}"/>
          </a:extLst>
        </p:spPr>
        <p:txBody>
          <a:bodyPr/>
          <a:lstStyle/>
          <a:p>
            <a:pPr algn="r" defTabSz="1218987" fontAlgn="auto">
              <a:spcBef>
                <a:spcPts val="0"/>
              </a:spcBef>
              <a:spcAft>
                <a:spcPts val="0"/>
              </a:spcAft>
              <a:defRPr/>
            </a:pPr>
            <a:endParaRPr kumimoji="0" lang="zh-TW" altLang="en-US">
              <a:effectLst>
                <a:outerShdw blurRad="38100" dist="38100" dir="2700000" algn="tl">
                  <a:srgbClr val="000000">
                    <a:alpha val="43137"/>
                  </a:srgbClr>
                </a:outerShdw>
              </a:effectLst>
              <a:latin typeface="+mn-lt"/>
              <a:ea typeface="+mn-ea"/>
            </a:endParaRPr>
          </a:p>
        </p:txBody>
      </p:sp>
      <p:sp>
        <p:nvSpPr>
          <p:cNvPr id="28703" name="Text Box 32"/>
          <p:cNvSpPr txBox="1">
            <a:spLocks noChangeArrowheads="1"/>
          </p:cNvSpPr>
          <p:nvPr/>
        </p:nvSpPr>
        <p:spPr bwMode="auto">
          <a:xfrm>
            <a:off x="7354888" y="4068763"/>
            <a:ext cx="3203575" cy="701675"/>
          </a:xfrm>
          <a:prstGeom prst="rect">
            <a:avLst/>
          </a:prstGeom>
          <a:noFill/>
          <a:ln w="9525">
            <a:noFill/>
            <a:miter lim="800000"/>
            <a:headEnd/>
            <a:tailEnd/>
          </a:ln>
        </p:spPr>
        <p:txBody>
          <a:bodyPr>
            <a:spAutoFit/>
          </a:bodyPr>
          <a:lstStyle/>
          <a:p>
            <a:r>
              <a:rPr lang="zh-TW" altLang="en-US" sz="2000">
                <a:latin typeface="新細明體" charset="-120"/>
              </a:rPr>
              <a:t>原子能法第二九條及核子損害賠償法第</a:t>
            </a:r>
            <a:r>
              <a:rPr lang="en-US" altLang="zh-TW" sz="2000">
                <a:latin typeface="新細明體" charset="-120"/>
              </a:rPr>
              <a:t>18  </a:t>
            </a:r>
            <a:r>
              <a:rPr lang="zh-TW" altLang="en-US" sz="2000">
                <a:latin typeface="新細明體" charset="-120"/>
              </a:rPr>
              <a:t>條</a:t>
            </a:r>
          </a:p>
        </p:txBody>
      </p:sp>
      <p:sp>
        <p:nvSpPr>
          <p:cNvPr id="159777" name="Line 33"/>
          <p:cNvSpPr>
            <a:spLocks noChangeShapeType="1"/>
          </p:cNvSpPr>
          <p:nvPr/>
        </p:nvSpPr>
        <p:spPr bwMode="auto">
          <a:xfrm>
            <a:off x="7462838" y="4868863"/>
            <a:ext cx="288925" cy="0"/>
          </a:xfrm>
          <a:prstGeom prst="line">
            <a:avLst/>
          </a:prstGeom>
          <a:noFill/>
          <a:ln w="9525">
            <a:solidFill>
              <a:schemeClr val="tx1"/>
            </a:solidFill>
            <a:round/>
            <a:headEnd/>
            <a:tailEnd/>
          </a:ln>
          <a:effectLst/>
          <a:extLst>
            <a:ext uri="{909E8E84-426E-40DD-AFC4-6F175D3DCCD1}"/>
            <a:ext uri="{AF507438-7753-43E0-B8FC-AC1667EBCBE1}"/>
          </a:extLst>
        </p:spPr>
        <p:txBody>
          <a:bodyPr/>
          <a:lstStyle/>
          <a:p>
            <a:pPr algn="r" defTabSz="1218987" fontAlgn="auto">
              <a:spcBef>
                <a:spcPts val="0"/>
              </a:spcBef>
              <a:spcAft>
                <a:spcPts val="0"/>
              </a:spcAft>
              <a:defRPr/>
            </a:pPr>
            <a:endParaRPr kumimoji="0" lang="zh-TW" altLang="en-US">
              <a:effectLst>
                <a:outerShdw blurRad="38100" dist="38100" dir="2700000" algn="tl">
                  <a:srgbClr val="000000">
                    <a:alpha val="43137"/>
                  </a:srgbClr>
                </a:outerShdw>
              </a:effectLst>
              <a:latin typeface="+mn-lt"/>
              <a:ea typeface="+mn-ea"/>
            </a:endParaRPr>
          </a:p>
        </p:txBody>
      </p:sp>
      <p:sp>
        <p:nvSpPr>
          <p:cNvPr id="28705" name="Text Box 34"/>
          <p:cNvSpPr txBox="1">
            <a:spLocks noChangeArrowheads="1"/>
          </p:cNvSpPr>
          <p:nvPr/>
        </p:nvSpPr>
        <p:spPr bwMode="auto">
          <a:xfrm>
            <a:off x="7678738" y="4557713"/>
            <a:ext cx="2646362" cy="830262"/>
          </a:xfrm>
          <a:prstGeom prst="rect">
            <a:avLst/>
          </a:prstGeom>
          <a:noFill/>
          <a:ln w="9525">
            <a:noFill/>
            <a:miter lim="800000"/>
            <a:headEnd/>
            <a:tailEnd/>
          </a:ln>
        </p:spPr>
        <p:txBody>
          <a:bodyPr wrap="none">
            <a:spAutoFit/>
          </a:bodyPr>
          <a:lstStyle/>
          <a:p>
            <a:r>
              <a:rPr lang="zh-TW" altLang="en-US"/>
              <a:t>依特別犧牲或準徵</a:t>
            </a:r>
          </a:p>
          <a:p>
            <a:r>
              <a:rPr lang="zh-TW" altLang="en-US"/>
              <a:t>收侵害補償</a:t>
            </a:r>
          </a:p>
        </p:txBody>
      </p:sp>
      <p:sp>
        <p:nvSpPr>
          <p:cNvPr id="28706" name="Text Box 35"/>
          <p:cNvSpPr txBox="1">
            <a:spLocks noChangeArrowheads="1"/>
          </p:cNvSpPr>
          <p:nvPr/>
        </p:nvSpPr>
        <p:spPr bwMode="auto">
          <a:xfrm>
            <a:off x="1990725" y="5661025"/>
            <a:ext cx="184150" cy="457200"/>
          </a:xfrm>
          <a:prstGeom prst="rect">
            <a:avLst/>
          </a:prstGeom>
          <a:noFill/>
          <a:ln w="9525">
            <a:noFill/>
            <a:miter lim="800000"/>
            <a:headEnd/>
            <a:tailEnd/>
          </a:ln>
        </p:spPr>
        <p:txBody>
          <a:bodyPr wrap="none">
            <a:spAutoFit/>
          </a:bodyPr>
          <a:lstStyle/>
          <a:p>
            <a:endParaRPr lang="zh-TW" altLang="en-US"/>
          </a:p>
        </p:txBody>
      </p:sp>
    </p:spTree>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body" idx="1"/>
          </p:nvPr>
        </p:nvSpPr>
        <p:spPr>
          <a:xfrm>
            <a:off x="1979613" y="260350"/>
            <a:ext cx="8229600" cy="5865813"/>
          </a:xfrm>
        </p:spPr>
        <p:txBody>
          <a:bodyPr/>
          <a:lstStyle/>
          <a:p>
            <a:pPr eaLnBrk="1" hangingPunct="1">
              <a:buFont typeface="Wingdings" pitchFamily="2" charset="2"/>
              <a:buNone/>
            </a:pPr>
            <a:endParaRPr altLang="zh-TW" smtClean="0">
              <a:latin typeface="微軟正黑體" pitchFamily="34" charset="-120"/>
            </a:endParaRPr>
          </a:p>
        </p:txBody>
      </p:sp>
      <p:sp>
        <p:nvSpPr>
          <p:cNvPr id="29698" name="Text Box 3"/>
          <p:cNvSpPr txBox="1">
            <a:spLocks noChangeArrowheads="1"/>
          </p:cNvSpPr>
          <p:nvPr/>
        </p:nvSpPr>
        <p:spPr bwMode="auto">
          <a:xfrm>
            <a:off x="2344738" y="1557338"/>
            <a:ext cx="615950" cy="2605087"/>
          </a:xfrm>
          <a:prstGeom prst="rect">
            <a:avLst/>
          </a:prstGeom>
          <a:noFill/>
          <a:ln w="9525">
            <a:noFill/>
            <a:miter lim="800000"/>
            <a:headEnd/>
            <a:tailEnd/>
          </a:ln>
        </p:spPr>
        <p:txBody>
          <a:bodyPr vert="eaVert" wrap="none">
            <a:spAutoFit/>
          </a:bodyPr>
          <a:lstStyle/>
          <a:p>
            <a:r>
              <a:rPr lang="zh-TW" altLang="en-US" sz="2800"/>
              <a:t>國庫行政之行為</a:t>
            </a:r>
          </a:p>
        </p:txBody>
      </p:sp>
      <p:sp>
        <p:nvSpPr>
          <p:cNvPr id="160772" name="Line 4"/>
          <p:cNvSpPr>
            <a:spLocks noChangeShapeType="1"/>
          </p:cNvSpPr>
          <p:nvPr/>
        </p:nvSpPr>
        <p:spPr bwMode="auto">
          <a:xfrm>
            <a:off x="2854325" y="2852738"/>
            <a:ext cx="287338" cy="0"/>
          </a:xfrm>
          <a:prstGeom prst="line">
            <a:avLst/>
          </a:prstGeom>
          <a:noFill/>
          <a:ln w="9525">
            <a:solidFill>
              <a:schemeClr val="tx1"/>
            </a:solidFill>
            <a:round/>
            <a:headEnd/>
            <a:tailEnd/>
          </a:ln>
          <a:effectLst/>
          <a:extLst>
            <a:ext uri="{909E8E84-426E-40DD-AFC4-6F175D3DCCD1}"/>
            <a:ext uri="{AF507438-7753-43E0-B8FC-AC1667EBCBE1}"/>
          </a:extLst>
        </p:spPr>
        <p:txBody>
          <a:bodyPr/>
          <a:lstStyle/>
          <a:p>
            <a:pPr algn="r" defTabSz="1218987" fontAlgn="auto">
              <a:spcBef>
                <a:spcPts val="0"/>
              </a:spcBef>
              <a:spcAft>
                <a:spcPts val="0"/>
              </a:spcAft>
              <a:defRPr/>
            </a:pPr>
            <a:endParaRPr kumimoji="0" lang="zh-TW" altLang="en-US">
              <a:effectLst>
                <a:outerShdw blurRad="38100" dist="38100" dir="2700000" algn="tl">
                  <a:srgbClr val="000000">
                    <a:alpha val="43137"/>
                  </a:srgbClr>
                </a:outerShdw>
              </a:effectLst>
              <a:latin typeface="+mn-lt"/>
              <a:ea typeface="+mn-ea"/>
            </a:endParaRPr>
          </a:p>
        </p:txBody>
      </p:sp>
      <p:sp>
        <p:nvSpPr>
          <p:cNvPr id="29700" name="Text Box 5"/>
          <p:cNvSpPr txBox="1">
            <a:spLocks noChangeArrowheads="1"/>
          </p:cNvSpPr>
          <p:nvPr/>
        </p:nvSpPr>
        <p:spPr bwMode="auto">
          <a:xfrm>
            <a:off x="3209925" y="1700213"/>
            <a:ext cx="615950" cy="2246312"/>
          </a:xfrm>
          <a:prstGeom prst="rect">
            <a:avLst/>
          </a:prstGeom>
          <a:noFill/>
          <a:ln w="9525">
            <a:noFill/>
            <a:miter lim="800000"/>
            <a:headEnd/>
            <a:tailEnd/>
          </a:ln>
        </p:spPr>
        <p:txBody>
          <a:bodyPr vert="eaVert" wrap="none">
            <a:spAutoFit/>
          </a:bodyPr>
          <a:lstStyle/>
          <a:p>
            <a:r>
              <a:rPr lang="zh-TW" altLang="en-US" sz="2800"/>
              <a:t>依私法之規定</a:t>
            </a:r>
          </a:p>
        </p:txBody>
      </p:sp>
      <p:sp>
        <p:nvSpPr>
          <p:cNvPr id="160774" name="Line 6"/>
          <p:cNvSpPr>
            <a:spLocks noChangeShapeType="1"/>
          </p:cNvSpPr>
          <p:nvPr/>
        </p:nvSpPr>
        <p:spPr bwMode="auto">
          <a:xfrm>
            <a:off x="3862388" y="1916113"/>
            <a:ext cx="431800" cy="0"/>
          </a:xfrm>
          <a:prstGeom prst="line">
            <a:avLst/>
          </a:prstGeom>
          <a:noFill/>
          <a:ln w="9525">
            <a:solidFill>
              <a:schemeClr val="tx1"/>
            </a:solidFill>
            <a:round/>
            <a:headEnd/>
            <a:tailEnd/>
          </a:ln>
          <a:effectLst/>
          <a:extLst>
            <a:ext uri="{909E8E84-426E-40DD-AFC4-6F175D3DCCD1}"/>
            <a:ext uri="{AF507438-7753-43E0-B8FC-AC1667EBCBE1}"/>
          </a:extLst>
        </p:spPr>
        <p:txBody>
          <a:bodyPr/>
          <a:lstStyle/>
          <a:p>
            <a:pPr algn="r" defTabSz="1218987" fontAlgn="auto">
              <a:spcBef>
                <a:spcPts val="0"/>
              </a:spcBef>
              <a:spcAft>
                <a:spcPts val="0"/>
              </a:spcAft>
              <a:defRPr/>
            </a:pPr>
            <a:endParaRPr kumimoji="0" lang="zh-TW" altLang="en-US">
              <a:effectLst>
                <a:outerShdw blurRad="38100" dist="38100" dir="2700000" algn="tl">
                  <a:srgbClr val="000000">
                    <a:alpha val="43137"/>
                  </a:srgbClr>
                </a:outerShdw>
              </a:effectLst>
              <a:latin typeface="+mn-lt"/>
              <a:ea typeface="+mn-ea"/>
            </a:endParaRPr>
          </a:p>
        </p:txBody>
      </p:sp>
      <p:sp>
        <p:nvSpPr>
          <p:cNvPr id="160775" name="Line 7"/>
          <p:cNvSpPr>
            <a:spLocks noChangeShapeType="1"/>
          </p:cNvSpPr>
          <p:nvPr/>
        </p:nvSpPr>
        <p:spPr bwMode="auto">
          <a:xfrm>
            <a:off x="3862388" y="1916113"/>
            <a:ext cx="0" cy="1800225"/>
          </a:xfrm>
          <a:prstGeom prst="line">
            <a:avLst/>
          </a:prstGeom>
          <a:noFill/>
          <a:ln w="9525">
            <a:solidFill>
              <a:schemeClr val="tx1"/>
            </a:solidFill>
            <a:round/>
            <a:headEnd/>
            <a:tailEnd/>
          </a:ln>
          <a:effectLst/>
          <a:extLst>
            <a:ext uri="{909E8E84-426E-40DD-AFC4-6F175D3DCCD1}"/>
            <a:ext uri="{AF507438-7753-43E0-B8FC-AC1667EBCBE1}"/>
          </a:extLst>
        </p:spPr>
        <p:txBody>
          <a:bodyPr/>
          <a:lstStyle/>
          <a:p>
            <a:pPr algn="r" defTabSz="1218987" fontAlgn="auto">
              <a:spcBef>
                <a:spcPts val="0"/>
              </a:spcBef>
              <a:spcAft>
                <a:spcPts val="0"/>
              </a:spcAft>
              <a:defRPr/>
            </a:pPr>
            <a:endParaRPr kumimoji="0" lang="zh-TW" altLang="en-US">
              <a:effectLst>
                <a:outerShdw blurRad="38100" dist="38100" dir="2700000" algn="tl">
                  <a:srgbClr val="000000">
                    <a:alpha val="43137"/>
                  </a:srgbClr>
                </a:outerShdw>
              </a:effectLst>
              <a:latin typeface="+mn-lt"/>
              <a:ea typeface="+mn-ea"/>
            </a:endParaRPr>
          </a:p>
        </p:txBody>
      </p:sp>
      <p:sp>
        <p:nvSpPr>
          <p:cNvPr id="160776" name="Line 8"/>
          <p:cNvSpPr>
            <a:spLocks noChangeShapeType="1"/>
          </p:cNvSpPr>
          <p:nvPr/>
        </p:nvSpPr>
        <p:spPr bwMode="auto">
          <a:xfrm>
            <a:off x="3862388" y="3716338"/>
            <a:ext cx="431800" cy="0"/>
          </a:xfrm>
          <a:prstGeom prst="line">
            <a:avLst/>
          </a:prstGeom>
          <a:noFill/>
          <a:ln w="9525">
            <a:solidFill>
              <a:schemeClr val="tx1"/>
            </a:solidFill>
            <a:round/>
            <a:headEnd/>
            <a:tailEnd/>
          </a:ln>
          <a:effectLst/>
          <a:extLst>
            <a:ext uri="{909E8E84-426E-40DD-AFC4-6F175D3DCCD1}"/>
            <a:ext uri="{AF507438-7753-43E0-B8FC-AC1667EBCBE1}"/>
          </a:extLst>
        </p:spPr>
        <p:txBody>
          <a:bodyPr/>
          <a:lstStyle/>
          <a:p>
            <a:pPr algn="r" defTabSz="1218987" fontAlgn="auto">
              <a:spcBef>
                <a:spcPts val="0"/>
              </a:spcBef>
              <a:spcAft>
                <a:spcPts val="0"/>
              </a:spcAft>
              <a:defRPr/>
            </a:pPr>
            <a:endParaRPr kumimoji="0" lang="zh-TW" altLang="en-US">
              <a:effectLst>
                <a:outerShdw blurRad="38100" dist="38100" dir="2700000" algn="tl">
                  <a:srgbClr val="000000">
                    <a:alpha val="43137"/>
                  </a:srgbClr>
                </a:outerShdw>
              </a:effectLst>
              <a:latin typeface="+mn-lt"/>
              <a:ea typeface="+mn-ea"/>
            </a:endParaRPr>
          </a:p>
        </p:txBody>
      </p:sp>
      <p:sp>
        <p:nvSpPr>
          <p:cNvPr id="29704" name="Text Box 9"/>
          <p:cNvSpPr txBox="1">
            <a:spLocks noChangeArrowheads="1"/>
          </p:cNvSpPr>
          <p:nvPr/>
        </p:nvSpPr>
        <p:spPr bwMode="auto">
          <a:xfrm>
            <a:off x="4222750" y="1628775"/>
            <a:ext cx="1606550" cy="519113"/>
          </a:xfrm>
          <a:prstGeom prst="rect">
            <a:avLst/>
          </a:prstGeom>
          <a:noFill/>
          <a:ln w="9525">
            <a:noFill/>
            <a:miter lim="800000"/>
            <a:headEnd/>
            <a:tailEnd/>
          </a:ln>
        </p:spPr>
        <p:txBody>
          <a:bodyPr wrap="none">
            <a:spAutoFit/>
          </a:bodyPr>
          <a:lstStyle/>
          <a:p>
            <a:r>
              <a:rPr lang="zh-TW" altLang="en-US" sz="2800"/>
              <a:t>侵權行為</a:t>
            </a:r>
          </a:p>
        </p:txBody>
      </p:sp>
      <p:sp>
        <p:nvSpPr>
          <p:cNvPr id="29705" name="Text Box 10"/>
          <p:cNvSpPr txBox="1">
            <a:spLocks noChangeArrowheads="1"/>
          </p:cNvSpPr>
          <p:nvPr/>
        </p:nvSpPr>
        <p:spPr bwMode="auto">
          <a:xfrm>
            <a:off x="4222750" y="3429000"/>
            <a:ext cx="1606550" cy="519113"/>
          </a:xfrm>
          <a:prstGeom prst="rect">
            <a:avLst/>
          </a:prstGeom>
          <a:noFill/>
          <a:ln w="9525">
            <a:noFill/>
            <a:miter lim="800000"/>
            <a:headEnd/>
            <a:tailEnd/>
          </a:ln>
        </p:spPr>
        <p:txBody>
          <a:bodyPr wrap="none">
            <a:spAutoFit/>
          </a:bodyPr>
          <a:lstStyle/>
          <a:p>
            <a:r>
              <a:rPr lang="zh-TW" altLang="en-US" sz="2800"/>
              <a:t>契約行為</a:t>
            </a:r>
          </a:p>
        </p:txBody>
      </p:sp>
      <p:sp>
        <p:nvSpPr>
          <p:cNvPr id="160779" name="Line 11"/>
          <p:cNvSpPr>
            <a:spLocks noChangeShapeType="1"/>
          </p:cNvSpPr>
          <p:nvPr/>
        </p:nvSpPr>
        <p:spPr bwMode="auto">
          <a:xfrm>
            <a:off x="5949950" y="1125538"/>
            <a:ext cx="0" cy="1366837"/>
          </a:xfrm>
          <a:prstGeom prst="line">
            <a:avLst/>
          </a:prstGeom>
          <a:noFill/>
          <a:ln w="9525">
            <a:solidFill>
              <a:schemeClr val="tx1"/>
            </a:solidFill>
            <a:round/>
            <a:headEnd/>
            <a:tailEnd/>
          </a:ln>
          <a:effectLst/>
          <a:extLst>
            <a:ext uri="{909E8E84-426E-40DD-AFC4-6F175D3DCCD1}"/>
            <a:ext uri="{AF507438-7753-43E0-B8FC-AC1667EBCBE1}"/>
          </a:extLst>
        </p:spPr>
        <p:txBody>
          <a:bodyPr/>
          <a:lstStyle/>
          <a:p>
            <a:pPr algn="r" defTabSz="1218987" fontAlgn="auto">
              <a:spcBef>
                <a:spcPts val="0"/>
              </a:spcBef>
              <a:spcAft>
                <a:spcPts val="0"/>
              </a:spcAft>
              <a:defRPr/>
            </a:pPr>
            <a:endParaRPr kumimoji="0" lang="zh-TW" altLang="en-US">
              <a:effectLst>
                <a:outerShdw blurRad="38100" dist="38100" dir="2700000" algn="tl">
                  <a:srgbClr val="000000">
                    <a:alpha val="43137"/>
                  </a:srgbClr>
                </a:outerShdw>
              </a:effectLst>
              <a:latin typeface="+mn-lt"/>
              <a:ea typeface="+mn-ea"/>
            </a:endParaRPr>
          </a:p>
        </p:txBody>
      </p:sp>
      <p:sp>
        <p:nvSpPr>
          <p:cNvPr id="160780" name="Line 12"/>
          <p:cNvSpPr>
            <a:spLocks noChangeShapeType="1"/>
          </p:cNvSpPr>
          <p:nvPr/>
        </p:nvSpPr>
        <p:spPr bwMode="auto">
          <a:xfrm>
            <a:off x="5949950" y="1125538"/>
            <a:ext cx="215900" cy="0"/>
          </a:xfrm>
          <a:prstGeom prst="line">
            <a:avLst/>
          </a:prstGeom>
          <a:noFill/>
          <a:ln w="9525">
            <a:solidFill>
              <a:schemeClr val="tx1"/>
            </a:solidFill>
            <a:round/>
            <a:headEnd/>
            <a:tailEnd/>
          </a:ln>
          <a:effectLst/>
          <a:extLst>
            <a:ext uri="{909E8E84-426E-40DD-AFC4-6F175D3DCCD1}"/>
            <a:ext uri="{AF507438-7753-43E0-B8FC-AC1667EBCBE1}"/>
          </a:extLst>
        </p:spPr>
        <p:txBody>
          <a:bodyPr/>
          <a:lstStyle/>
          <a:p>
            <a:pPr algn="r" defTabSz="1218987" fontAlgn="auto">
              <a:spcBef>
                <a:spcPts val="0"/>
              </a:spcBef>
              <a:spcAft>
                <a:spcPts val="0"/>
              </a:spcAft>
              <a:defRPr/>
            </a:pPr>
            <a:endParaRPr kumimoji="0" lang="zh-TW" altLang="en-US">
              <a:effectLst>
                <a:outerShdw blurRad="38100" dist="38100" dir="2700000" algn="tl">
                  <a:srgbClr val="000000">
                    <a:alpha val="43137"/>
                  </a:srgbClr>
                </a:outerShdw>
              </a:effectLst>
              <a:latin typeface="+mn-lt"/>
              <a:ea typeface="+mn-ea"/>
            </a:endParaRPr>
          </a:p>
        </p:txBody>
      </p:sp>
      <p:sp>
        <p:nvSpPr>
          <p:cNvPr id="160781" name="Line 13"/>
          <p:cNvSpPr>
            <a:spLocks noChangeShapeType="1"/>
          </p:cNvSpPr>
          <p:nvPr/>
        </p:nvSpPr>
        <p:spPr bwMode="auto">
          <a:xfrm>
            <a:off x="5949950" y="2492375"/>
            <a:ext cx="215900" cy="0"/>
          </a:xfrm>
          <a:prstGeom prst="line">
            <a:avLst/>
          </a:prstGeom>
          <a:noFill/>
          <a:ln w="9525">
            <a:solidFill>
              <a:schemeClr val="tx1"/>
            </a:solidFill>
            <a:round/>
            <a:headEnd/>
            <a:tailEnd/>
          </a:ln>
          <a:effectLst/>
          <a:extLst>
            <a:ext uri="{909E8E84-426E-40DD-AFC4-6F175D3DCCD1}"/>
            <a:ext uri="{AF507438-7753-43E0-B8FC-AC1667EBCBE1}"/>
          </a:extLst>
        </p:spPr>
        <p:txBody>
          <a:bodyPr/>
          <a:lstStyle/>
          <a:p>
            <a:pPr algn="r" defTabSz="1218987" fontAlgn="auto">
              <a:spcBef>
                <a:spcPts val="0"/>
              </a:spcBef>
              <a:spcAft>
                <a:spcPts val="0"/>
              </a:spcAft>
              <a:defRPr/>
            </a:pPr>
            <a:endParaRPr kumimoji="0" lang="zh-TW" altLang="en-US">
              <a:effectLst>
                <a:outerShdw blurRad="38100" dist="38100" dir="2700000" algn="tl">
                  <a:srgbClr val="000000">
                    <a:alpha val="43137"/>
                  </a:srgbClr>
                </a:outerShdw>
              </a:effectLst>
              <a:latin typeface="+mn-lt"/>
              <a:ea typeface="+mn-ea"/>
            </a:endParaRPr>
          </a:p>
        </p:txBody>
      </p:sp>
      <p:sp>
        <p:nvSpPr>
          <p:cNvPr id="29709" name="Text Box 14"/>
          <p:cNvSpPr txBox="1">
            <a:spLocks noChangeArrowheads="1"/>
          </p:cNvSpPr>
          <p:nvPr/>
        </p:nvSpPr>
        <p:spPr bwMode="auto">
          <a:xfrm>
            <a:off x="6238875" y="836613"/>
            <a:ext cx="3387725" cy="946150"/>
          </a:xfrm>
          <a:prstGeom prst="rect">
            <a:avLst/>
          </a:prstGeom>
          <a:noFill/>
          <a:ln w="9525">
            <a:noFill/>
            <a:miter lim="800000"/>
            <a:headEnd/>
            <a:tailEnd/>
          </a:ln>
        </p:spPr>
        <p:txBody>
          <a:bodyPr wrap="none">
            <a:spAutoFit/>
          </a:bodyPr>
          <a:lstStyle/>
          <a:p>
            <a:r>
              <a:rPr lang="zh-TW" altLang="en-US" sz="2800"/>
              <a:t>公務員責任</a:t>
            </a:r>
          </a:p>
          <a:p>
            <a:r>
              <a:rPr lang="en-US" altLang="zh-TW" sz="2800"/>
              <a:t>(</a:t>
            </a:r>
            <a:r>
              <a:rPr lang="zh-TW" altLang="en-US" sz="2800"/>
              <a:t>適用民法第</a:t>
            </a:r>
            <a:r>
              <a:rPr lang="en-US" altLang="zh-TW" sz="2800"/>
              <a:t>184</a:t>
            </a:r>
            <a:r>
              <a:rPr lang="zh-TW" altLang="en-US" sz="2800"/>
              <a:t>條）</a:t>
            </a:r>
          </a:p>
        </p:txBody>
      </p:sp>
      <p:sp>
        <p:nvSpPr>
          <p:cNvPr id="29710" name="Text Box 15"/>
          <p:cNvSpPr txBox="1">
            <a:spLocks noChangeArrowheads="1"/>
          </p:cNvSpPr>
          <p:nvPr/>
        </p:nvSpPr>
        <p:spPr bwMode="auto">
          <a:xfrm>
            <a:off x="6165850" y="2205038"/>
            <a:ext cx="4614863" cy="946150"/>
          </a:xfrm>
          <a:prstGeom prst="rect">
            <a:avLst/>
          </a:prstGeom>
          <a:noFill/>
          <a:ln w="9525">
            <a:noFill/>
            <a:miter lim="800000"/>
            <a:headEnd/>
            <a:tailEnd/>
          </a:ln>
        </p:spPr>
        <p:txBody>
          <a:bodyPr wrap="none">
            <a:spAutoFit/>
          </a:bodyPr>
          <a:lstStyle/>
          <a:p>
            <a:r>
              <a:rPr lang="zh-TW" altLang="en-US" sz="2800"/>
              <a:t>國家責任</a:t>
            </a:r>
          </a:p>
          <a:p>
            <a:r>
              <a:rPr lang="en-US" altLang="zh-TW" sz="2800"/>
              <a:t>(</a:t>
            </a:r>
            <a:r>
              <a:rPr lang="zh-TW" altLang="en-US" sz="2800"/>
              <a:t>適用民法第</a:t>
            </a:r>
            <a:r>
              <a:rPr lang="en-US" altLang="zh-TW" sz="2800"/>
              <a:t>28</a:t>
            </a:r>
            <a:r>
              <a:rPr lang="zh-TW" altLang="en-US" sz="2800"/>
              <a:t>條及第</a:t>
            </a:r>
            <a:r>
              <a:rPr lang="en-US" altLang="zh-TW" sz="2800"/>
              <a:t>188</a:t>
            </a:r>
            <a:r>
              <a:rPr lang="zh-TW" altLang="en-US" sz="2800"/>
              <a:t>條</a:t>
            </a:r>
            <a:r>
              <a:rPr lang="en-US" altLang="zh-TW" sz="2800"/>
              <a:t>)</a:t>
            </a:r>
          </a:p>
        </p:txBody>
      </p:sp>
      <p:sp>
        <p:nvSpPr>
          <p:cNvPr id="160784" name="Line 16"/>
          <p:cNvSpPr>
            <a:spLocks noChangeShapeType="1"/>
          </p:cNvSpPr>
          <p:nvPr/>
        </p:nvSpPr>
        <p:spPr bwMode="auto">
          <a:xfrm>
            <a:off x="5807075" y="3716338"/>
            <a:ext cx="358775" cy="0"/>
          </a:xfrm>
          <a:prstGeom prst="line">
            <a:avLst/>
          </a:prstGeom>
          <a:noFill/>
          <a:ln w="9525">
            <a:solidFill>
              <a:schemeClr val="tx1"/>
            </a:solidFill>
            <a:round/>
            <a:headEnd/>
            <a:tailEnd/>
          </a:ln>
          <a:effectLst/>
          <a:extLst>
            <a:ext uri="{909E8E84-426E-40DD-AFC4-6F175D3DCCD1}"/>
            <a:ext uri="{AF507438-7753-43E0-B8FC-AC1667EBCBE1}"/>
          </a:extLst>
        </p:spPr>
        <p:txBody>
          <a:bodyPr/>
          <a:lstStyle/>
          <a:p>
            <a:pPr algn="r" defTabSz="1218987" fontAlgn="auto">
              <a:spcBef>
                <a:spcPts val="0"/>
              </a:spcBef>
              <a:spcAft>
                <a:spcPts val="0"/>
              </a:spcAft>
              <a:defRPr/>
            </a:pPr>
            <a:endParaRPr kumimoji="0" lang="zh-TW" altLang="en-US">
              <a:effectLst>
                <a:outerShdw blurRad="38100" dist="38100" dir="2700000" algn="tl">
                  <a:srgbClr val="000000">
                    <a:alpha val="43137"/>
                  </a:srgbClr>
                </a:outerShdw>
              </a:effectLst>
              <a:latin typeface="+mn-lt"/>
              <a:ea typeface="+mn-ea"/>
            </a:endParaRPr>
          </a:p>
        </p:txBody>
      </p:sp>
      <p:sp>
        <p:nvSpPr>
          <p:cNvPr id="29712" name="Text Box 17"/>
          <p:cNvSpPr txBox="1">
            <a:spLocks noChangeArrowheads="1"/>
          </p:cNvSpPr>
          <p:nvPr/>
        </p:nvSpPr>
        <p:spPr bwMode="auto">
          <a:xfrm>
            <a:off x="6238875" y="3500438"/>
            <a:ext cx="3151188" cy="946150"/>
          </a:xfrm>
          <a:prstGeom prst="rect">
            <a:avLst/>
          </a:prstGeom>
          <a:noFill/>
          <a:ln w="9525">
            <a:noFill/>
            <a:miter lim="800000"/>
            <a:headEnd/>
            <a:tailEnd/>
          </a:ln>
        </p:spPr>
        <p:txBody>
          <a:bodyPr wrap="none">
            <a:spAutoFit/>
          </a:bodyPr>
          <a:lstStyle/>
          <a:p>
            <a:r>
              <a:rPr lang="zh-TW" altLang="en-US" sz="2800"/>
              <a:t>國家責任</a:t>
            </a:r>
          </a:p>
          <a:p>
            <a:r>
              <a:rPr lang="en-US" altLang="zh-TW" sz="2800"/>
              <a:t>(</a:t>
            </a:r>
            <a:r>
              <a:rPr lang="zh-TW" altLang="en-US" sz="2800"/>
              <a:t>適用民法第</a:t>
            </a:r>
            <a:r>
              <a:rPr lang="en-US" altLang="zh-TW" sz="2800"/>
              <a:t>224</a:t>
            </a:r>
            <a:r>
              <a:rPr lang="zh-TW" altLang="en-US" sz="2800"/>
              <a:t>條</a:t>
            </a:r>
            <a:r>
              <a:rPr lang="en-US" altLang="zh-TW" sz="2800"/>
              <a:t>)</a:t>
            </a:r>
          </a:p>
        </p:txBody>
      </p:sp>
      <p:sp>
        <p:nvSpPr>
          <p:cNvPr id="160786" name="Line 18"/>
          <p:cNvSpPr>
            <a:spLocks noChangeShapeType="1"/>
          </p:cNvSpPr>
          <p:nvPr/>
        </p:nvSpPr>
        <p:spPr bwMode="auto">
          <a:xfrm flipH="1">
            <a:off x="5878513" y="1916113"/>
            <a:ext cx="71437" cy="0"/>
          </a:xfrm>
          <a:prstGeom prst="line">
            <a:avLst/>
          </a:prstGeom>
          <a:noFill/>
          <a:ln w="9525">
            <a:solidFill>
              <a:schemeClr val="tx1"/>
            </a:solidFill>
            <a:miter lim="800000"/>
            <a:headEnd/>
            <a:tailEnd/>
          </a:ln>
          <a:effectLst/>
          <a:extLst>
            <a:ext uri="{909E8E84-426E-40DD-AFC4-6F175D3DCCD1}"/>
            <a:ext uri="{AF507438-7753-43E0-B8FC-AC1667EBCBE1}"/>
          </a:extLst>
        </p:spPr>
        <p:txBody>
          <a:bodyPr wrap="none"/>
          <a:lstStyle/>
          <a:p>
            <a:pPr algn="r" defTabSz="1218987" fontAlgn="auto">
              <a:spcBef>
                <a:spcPts val="0"/>
              </a:spcBef>
              <a:spcAft>
                <a:spcPts val="0"/>
              </a:spcAft>
              <a:defRPr/>
            </a:pPr>
            <a:endParaRPr kumimoji="0" lang="zh-TW" altLang="en-US">
              <a:effectLst>
                <a:outerShdw blurRad="38100" dist="38100" dir="2700000" algn="tl">
                  <a:srgbClr val="000000">
                    <a:alpha val="43137"/>
                  </a:srgbClr>
                </a:outerShdw>
              </a:effectLst>
              <a:latin typeface="+mn-lt"/>
              <a:ea typeface="+mn-ea"/>
            </a:endParaRPr>
          </a:p>
        </p:txBody>
      </p:sp>
    </p:spTree>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p:cNvSpPr>
          <p:nvPr>
            <p:ph type="title" idx="4294967295"/>
          </p:nvPr>
        </p:nvSpPr>
        <p:spPr/>
        <p:txBody>
          <a:bodyPr/>
          <a:lstStyle/>
          <a:p>
            <a:pPr eaLnBrk="1" hangingPunct="1"/>
            <a:r>
              <a:rPr altLang="en-US" smtClean="0">
                <a:ea typeface="新細明體" charset="-120"/>
              </a:rPr>
              <a:t>國家以私法人人格負賠償責任之相關條文</a:t>
            </a:r>
          </a:p>
        </p:txBody>
      </p:sp>
      <p:sp>
        <p:nvSpPr>
          <p:cNvPr id="30722" name="Rectangle 3"/>
          <p:cNvSpPr>
            <a:spLocks noGrp="1"/>
          </p:cNvSpPr>
          <p:nvPr>
            <p:ph type="body" idx="4294967295"/>
          </p:nvPr>
        </p:nvSpPr>
        <p:spPr/>
        <p:txBody>
          <a:bodyPr/>
          <a:lstStyle/>
          <a:p>
            <a:pPr eaLnBrk="1" hangingPunct="1">
              <a:lnSpc>
                <a:spcPct val="75000"/>
              </a:lnSpc>
              <a:buFont typeface="Arial" charset="0"/>
              <a:buNone/>
            </a:pPr>
            <a:r>
              <a:rPr altLang="en-US" sz="2000" smtClean="0">
                <a:ea typeface="新細明體" charset="-120"/>
              </a:rPr>
              <a:t>民法第</a:t>
            </a:r>
            <a:r>
              <a:rPr lang="en-US" altLang="zh-TW" sz="2000" smtClean="0">
                <a:ea typeface="新細明體" charset="-120"/>
              </a:rPr>
              <a:t>184</a:t>
            </a:r>
            <a:r>
              <a:rPr altLang="en-US" sz="2000" smtClean="0">
                <a:ea typeface="新細明體" charset="-120"/>
              </a:rPr>
              <a:t>條第</a:t>
            </a:r>
            <a:r>
              <a:rPr lang="en-US" altLang="zh-TW" sz="2000" smtClean="0">
                <a:ea typeface="新細明體" charset="-120"/>
              </a:rPr>
              <a:t>1</a:t>
            </a:r>
            <a:r>
              <a:rPr altLang="en-US" sz="2000" smtClean="0">
                <a:ea typeface="新細明體" charset="-120"/>
              </a:rPr>
              <a:t>項：</a:t>
            </a:r>
          </a:p>
          <a:p>
            <a:pPr eaLnBrk="1" hangingPunct="1">
              <a:lnSpc>
                <a:spcPct val="75000"/>
              </a:lnSpc>
              <a:buFont typeface="Arial" charset="0"/>
              <a:buNone/>
            </a:pPr>
            <a:r>
              <a:rPr altLang="en-US" sz="2000" smtClean="0">
                <a:ea typeface="新細明體" charset="-120"/>
              </a:rPr>
              <a:t>   「因故意或過失，不法侵害他人權利者，負損害賠償責任。」</a:t>
            </a:r>
          </a:p>
          <a:p>
            <a:pPr eaLnBrk="1" hangingPunct="1">
              <a:lnSpc>
                <a:spcPct val="75000"/>
              </a:lnSpc>
              <a:buFont typeface="Arial" charset="0"/>
              <a:buNone/>
            </a:pPr>
            <a:r>
              <a:rPr altLang="en-US" sz="2000" smtClean="0">
                <a:ea typeface="新細明體" charset="-120"/>
              </a:rPr>
              <a:t>民法</a:t>
            </a:r>
            <a:r>
              <a:rPr lang="en-US" altLang="zh-TW" sz="2000" smtClean="0">
                <a:ea typeface="新細明體" charset="-120"/>
              </a:rPr>
              <a:t>28</a:t>
            </a:r>
            <a:r>
              <a:rPr altLang="en-US" sz="2000" smtClean="0">
                <a:ea typeface="新細明體" charset="-120"/>
              </a:rPr>
              <a:t>條第</a:t>
            </a:r>
            <a:r>
              <a:rPr lang="en-US" altLang="zh-TW" sz="2000" smtClean="0">
                <a:ea typeface="新細明體" charset="-120"/>
              </a:rPr>
              <a:t>1</a:t>
            </a:r>
            <a:r>
              <a:rPr altLang="en-US" sz="2000" smtClean="0">
                <a:ea typeface="新細明體" charset="-120"/>
              </a:rPr>
              <a:t>項：</a:t>
            </a:r>
          </a:p>
          <a:p>
            <a:pPr eaLnBrk="1" hangingPunct="1">
              <a:lnSpc>
                <a:spcPct val="75000"/>
              </a:lnSpc>
              <a:buFont typeface="Arial" charset="0"/>
              <a:buNone/>
            </a:pPr>
            <a:r>
              <a:rPr altLang="en-US" sz="2000" smtClean="0">
                <a:ea typeface="新細明體" charset="-120"/>
              </a:rPr>
              <a:t>    「法人對於董事或其他有代表權之人因執行職務所加於他人之損害，與該行為之人連帶負損害賠償責任。」</a:t>
            </a:r>
          </a:p>
          <a:p>
            <a:pPr eaLnBrk="1" hangingPunct="1">
              <a:lnSpc>
                <a:spcPct val="75000"/>
              </a:lnSpc>
              <a:buFont typeface="Arial" charset="0"/>
              <a:buNone/>
            </a:pPr>
            <a:r>
              <a:rPr altLang="en-US" sz="2000" smtClean="0">
                <a:ea typeface="新細明體" charset="-120"/>
              </a:rPr>
              <a:t>民法第</a:t>
            </a:r>
            <a:r>
              <a:rPr lang="en-US" altLang="zh-TW" sz="2000" smtClean="0">
                <a:ea typeface="新細明體" charset="-120"/>
              </a:rPr>
              <a:t>188</a:t>
            </a:r>
            <a:r>
              <a:rPr altLang="en-US" sz="2000" smtClean="0">
                <a:ea typeface="新細明體" charset="-120"/>
              </a:rPr>
              <a:t>條第</a:t>
            </a:r>
            <a:r>
              <a:rPr lang="en-US" altLang="zh-TW" sz="2000" smtClean="0">
                <a:ea typeface="新細明體" charset="-120"/>
              </a:rPr>
              <a:t>1</a:t>
            </a:r>
            <a:r>
              <a:rPr altLang="en-US" sz="2000" smtClean="0">
                <a:ea typeface="新細明體" charset="-120"/>
              </a:rPr>
              <a:t>項：</a:t>
            </a:r>
          </a:p>
          <a:p>
            <a:pPr eaLnBrk="1" hangingPunct="1">
              <a:lnSpc>
                <a:spcPct val="75000"/>
              </a:lnSpc>
              <a:buFont typeface="Arial" charset="0"/>
              <a:buNone/>
            </a:pPr>
            <a:r>
              <a:rPr altLang="en-US" sz="2000" smtClean="0">
                <a:ea typeface="新細明體" charset="-120"/>
              </a:rPr>
              <a:t>   「受僱人因執行職務，不法侵害他人之權利者，由僱用人與行為人連帶負損害賠償責任。 」</a:t>
            </a:r>
          </a:p>
          <a:p>
            <a:pPr eaLnBrk="1" hangingPunct="1">
              <a:lnSpc>
                <a:spcPct val="75000"/>
              </a:lnSpc>
              <a:buFont typeface="Arial" charset="0"/>
              <a:buNone/>
            </a:pPr>
            <a:r>
              <a:rPr altLang="en-US" sz="2000" smtClean="0">
                <a:ea typeface="新細明體" charset="-120"/>
              </a:rPr>
              <a:t>民法第</a:t>
            </a:r>
            <a:r>
              <a:rPr lang="en-US" altLang="zh-TW" sz="2000" smtClean="0">
                <a:ea typeface="新細明體" charset="-120"/>
              </a:rPr>
              <a:t>224</a:t>
            </a:r>
            <a:r>
              <a:rPr altLang="en-US" sz="2000" smtClean="0">
                <a:ea typeface="新細明體" charset="-120"/>
              </a:rPr>
              <a:t>條本文：</a:t>
            </a:r>
          </a:p>
          <a:p>
            <a:pPr eaLnBrk="1" hangingPunct="1">
              <a:lnSpc>
                <a:spcPct val="75000"/>
              </a:lnSpc>
              <a:buFont typeface="Arial" charset="0"/>
              <a:buNone/>
            </a:pPr>
            <a:r>
              <a:rPr altLang="en-US" sz="2000" smtClean="0">
                <a:ea typeface="新細明體" charset="-120"/>
              </a:rPr>
              <a:t>   「債務人之代理人或使用人關於債之履行有故意或過失時，債務人應與自已之故意或過失負同一責任。」</a:t>
            </a:r>
          </a:p>
          <a:p>
            <a:pPr eaLnBrk="1" hangingPunct="1">
              <a:lnSpc>
                <a:spcPct val="75000"/>
              </a:lnSpc>
              <a:buFont typeface="Arial" charset="0"/>
              <a:buNone/>
            </a:pPr>
            <a:endParaRPr altLang="en-US" sz="2000" smtClean="0">
              <a:ea typeface="新細明體" charset="-120"/>
            </a:endParaRPr>
          </a:p>
          <a:p>
            <a:pPr eaLnBrk="1" hangingPunct="1">
              <a:lnSpc>
                <a:spcPct val="75000"/>
              </a:lnSpc>
              <a:buFont typeface="Arial" charset="0"/>
              <a:buNone/>
            </a:pPr>
            <a:r>
              <a:rPr altLang="en-US" sz="2000" smtClean="0">
                <a:ea typeface="新細明體" charset="-120"/>
              </a:rPr>
              <a:t>      </a:t>
            </a:r>
            <a:r>
              <a:rPr altLang="en-US" sz="2000" u="sng" smtClean="0">
                <a:ea typeface="新細明體" charset="-120"/>
              </a:rPr>
              <a:t> </a:t>
            </a:r>
          </a:p>
        </p:txBody>
      </p:sp>
    </p:spTree>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body" idx="1"/>
          </p:nvPr>
        </p:nvSpPr>
        <p:spPr>
          <a:xfrm>
            <a:off x="406400" y="333375"/>
            <a:ext cx="11376025" cy="6335713"/>
          </a:xfrm>
        </p:spPr>
        <p:txBody>
          <a:bodyPr rtlCol="0">
            <a:normAutofit fontScale="92500" lnSpcReduction="10000"/>
          </a:bodyPr>
          <a:lstStyle/>
          <a:p>
            <a:pPr marL="304747" indent="-304747" defTabSz="1218987" eaLnBrk="1" fontAlgn="auto" hangingPunct="1">
              <a:lnSpc>
                <a:spcPct val="90000"/>
              </a:lnSpc>
              <a:spcBef>
                <a:spcPts val="1866"/>
              </a:spcBef>
              <a:spcAft>
                <a:spcPts val="0"/>
              </a:spcAft>
              <a:buFont typeface="Wingdings" panose="05000000000000000000" pitchFamily="2" charset="2"/>
              <a:buNone/>
              <a:defRPr/>
            </a:pPr>
            <a:endParaRPr lang="en-US" altLang="zh-TW" sz="3000" dirty="0" smtClean="0">
              <a:latin typeface="標楷體" panose="03000509000000000000" pitchFamily="65" charset="-120"/>
              <a:ea typeface="標楷體" panose="03000509000000000000" pitchFamily="65" charset="-120"/>
            </a:endParaRPr>
          </a:p>
          <a:p>
            <a:pPr marL="304747" indent="-304747" defTabSz="1218987" eaLnBrk="1" fontAlgn="auto" hangingPunct="1">
              <a:lnSpc>
                <a:spcPct val="90000"/>
              </a:lnSpc>
              <a:spcBef>
                <a:spcPts val="1866"/>
              </a:spcBef>
              <a:spcAft>
                <a:spcPts val="0"/>
              </a:spcAft>
              <a:buFont typeface="Wingdings" panose="05000000000000000000" pitchFamily="2" charset="2"/>
              <a:buNone/>
              <a:defRPr/>
            </a:pPr>
            <a:r>
              <a:rPr altLang="en-US" sz="3000" dirty="0" smtClean="0">
                <a:latin typeface="標楷體" panose="03000509000000000000" pitchFamily="65" charset="-120"/>
                <a:ea typeface="標楷體" panose="03000509000000000000" pitchFamily="65" charset="-120"/>
              </a:rPr>
              <a:t>最高法院</a:t>
            </a:r>
            <a:r>
              <a:rPr altLang="en-US" sz="3000" dirty="0">
                <a:latin typeface="標楷體" panose="03000509000000000000" pitchFamily="65" charset="-120"/>
                <a:ea typeface="標楷體" panose="03000509000000000000" pitchFamily="65" charset="-120"/>
              </a:rPr>
              <a:t>八十年台上字第五二五號判決：</a:t>
            </a:r>
            <a:r>
              <a:rPr altLang="en-US" sz="1200" dirty="0">
                <a:latin typeface="標楷體" panose="03000509000000000000" pitchFamily="65" charset="-120"/>
                <a:ea typeface="標楷體" panose="03000509000000000000" pitchFamily="65" charset="-120"/>
              </a:rPr>
              <a:t>   </a:t>
            </a:r>
            <a:endParaRPr lang="en-US" altLang="zh-TW" sz="1200" dirty="0" smtClean="0">
              <a:latin typeface="標楷體" panose="03000509000000000000" pitchFamily="65" charset="-120"/>
              <a:ea typeface="標楷體" panose="03000509000000000000" pitchFamily="65" charset="-120"/>
            </a:endParaRPr>
          </a:p>
          <a:p>
            <a:pPr marL="304747" indent="-304747" defTabSz="1218987" eaLnBrk="1" fontAlgn="auto" hangingPunct="1">
              <a:lnSpc>
                <a:spcPct val="90000"/>
              </a:lnSpc>
              <a:spcBef>
                <a:spcPts val="1866"/>
              </a:spcBef>
              <a:spcAft>
                <a:spcPts val="0"/>
              </a:spcAft>
              <a:buFont typeface="Wingdings" panose="05000000000000000000" pitchFamily="2" charset="2"/>
              <a:buNone/>
              <a:defRPr/>
            </a:pPr>
            <a:endParaRPr altLang="en-US" sz="2000" dirty="0">
              <a:latin typeface="標楷體" panose="03000509000000000000" pitchFamily="65" charset="-120"/>
              <a:ea typeface="標楷體" panose="03000509000000000000" pitchFamily="65" charset="-120"/>
            </a:endParaRPr>
          </a:p>
          <a:p>
            <a:pPr marL="304747" indent="-304747" defTabSz="1218987" eaLnBrk="1" fontAlgn="auto" hangingPunct="1">
              <a:lnSpc>
                <a:spcPct val="90000"/>
              </a:lnSpc>
              <a:spcBef>
                <a:spcPts val="1866"/>
              </a:spcBef>
              <a:spcAft>
                <a:spcPts val="0"/>
              </a:spcAft>
              <a:buFont typeface="Wingdings" panose="05000000000000000000" pitchFamily="2" charset="2"/>
              <a:buNone/>
              <a:defRPr/>
            </a:pPr>
            <a:r>
              <a:rPr altLang="en-US" sz="3200" smtClean="0">
                <a:latin typeface="標楷體" panose="03000509000000000000" pitchFamily="65" charset="-120"/>
                <a:ea typeface="標楷體" panose="03000509000000000000" pitchFamily="65" charset="-120"/>
              </a:rPr>
              <a:t>「</a:t>
            </a:r>
            <a:r>
              <a:rPr altLang="en-US" sz="3200" dirty="0">
                <a:latin typeface="標楷體" panose="03000509000000000000" pitchFamily="65" charset="-120"/>
                <a:ea typeface="標楷體" panose="03000509000000000000" pitchFamily="65" charset="-120"/>
              </a:rPr>
              <a:t>所謂行使公權力，係指公務員居於國家機關</a:t>
            </a:r>
            <a:r>
              <a:rPr altLang="en-US" sz="3200" dirty="0" smtClean="0">
                <a:latin typeface="標楷體" panose="03000509000000000000" pitchFamily="65" charset="-120"/>
                <a:ea typeface="標楷體" panose="03000509000000000000" pitchFamily="65" charset="-120"/>
              </a:rPr>
              <a:t>之地位</a:t>
            </a:r>
            <a:r>
              <a:rPr altLang="en-US" sz="3200" dirty="0">
                <a:latin typeface="標楷體" panose="03000509000000000000" pitchFamily="65" charset="-120"/>
                <a:ea typeface="標楷體" panose="03000509000000000000" pitchFamily="65" charset="-120"/>
              </a:rPr>
              <a:t>，行使統治權作用之行為而言。並包括</a:t>
            </a:r>
            <a:r>
              <a:rPr altLang="en-US" sz="3200" dirty="0" smtClean="0">
                <a:latin typeface="標楷體" panose="03000509000000000000" pitchFamily="65" charset="-120"/>
                <a:ea typeface="標楷體" panose="03000509000000000000" pitchFamily="65" charset="-120"/>
              </a:rPr>
              <a:t>運用</a:t>
            </a:r>
            <a:r>
              <a:rPr altLang="en-US" sz="3200" dirty="0">
                <a:latin typeface="標楷體" panose="03000509000000000000" pitchFamily="65" charset="-120"/>
                <a:ea typeface="標楷體" panose="03000509000000000000" pitchFamily="65" charset="-120"/>
              </a:rPr>
              <a:t>命令及強制等手段干預人民自由及權利之</a:t>
            </a:r>
            <a:r>
              <a:rPr altLang="en-US" sz="3200" dirty="0" smtClean="0">
                <a:latin typeface="標楷體" panose="03000509000000000000" pitchFamily="65" charset="-120"/>
                <a:ea typeface="標楷體" panose="03000509000000000000" pitchFamily="65" charset="-120"/>
              </a:rPr>
              <a:t>行為</a:t>
            </a:r>
            <a:r>
              <a:rPr altLang="en-US" sz="3200" dirty="0">
                <a:latin typeface="標楷體" panose="03000509000000000000" pitchFamily="65" charset="-120"/>
                <a:ea typeface="標楷體" panose="03000509000000000000" pitchFamily="65" charset="-120"/>
              </a:rPr>
              <a:t>，</a:t>
            </a:r>
            <a:r>
              <a:rPr altLang="en-US" sz="3200" u="sng" dirty="0">
                <a:latin typeface="標楷體" panose="03000509000000000000" pitchFamily="65" charset="-120"/>
                <a:ea typeface="標楷體" panose="03000509000000000000" pitchFamily="65" charset="-120"/>
              </a:rPr>
              <a:t>以及提供給付、服務、救濟、照顧等</a:t>
            </a:r>
            <a:r>
              <a:rPr altLang="en-US" sz="3200" u="sng" dirty="0" smtClean="0">
                <a:latin typeface="標楷體" panose="03000509000000000000" pitchFamily="65" charset="-120"/>
                <a:ea typeface="標楷體" panose="03000509000000000000" pitchFamily="65" charset="-120"/>
              </a:rPr>
              <a:t>方法，</a:t>
            </a:r>
            <a:r>
              <a:rPr altLang="en-US" sz="3200" u="sng" dirty="0">
                <a:latin typeface="標楷體" panose="03000509000000000000" pitchFamily="65" charset="-120"/>
                <a:ea typeface="標楷體" panose="03000509000000000000" pitchFamily="65" charset="-120"/>
              </a:rPr>
              <a:t>增進公共及社會成員之利益，以達成國家</a:t>
            </a:r>
            <a:r>
              <a:rPr altLang="en-US" sz="3200" u="sng" dirty="0" smtClean="0">
                <a:latin typeface="標楷體" panose="03000509000000000000" pitchFamily="65" charset="-120"/>
                <a:ea typeface="標楷體" panose="03000509000000000000" pitchFamily="65" charset="-120"/>
              </a:rPr>
              <a:t>任務</a:t>
            </a:r>
            <a:r>
              <a:rPr altLang="en-US" sz="3200" u="sng" dirty="0">
                <a:latin typeface="標楷體" panose="03000509000000000000" pitchFamily="65" charset="-120"/>
                <a:ea typeface="標楷體" panose="03000509000000000000" pitchFamily="65" charset="-120"/>
              </a:rPr>
              <a:t>之行為</a:t>
            </a:r>
            <a:r>
              <a:rPr altLang="en-US" sz="3200" dirty="0">
                <a:latin typeface="標楷體" panose="03000509000000000000" pitchFamily="65" charset="-120"/>
                <a:ea typeface="標楷體" panose="03000509000000000000" pitchFamily="65" charset="-120"/>
              </a:rPr>
              <a:t>。如國家機關立於私法主體之地位</a:t>
            </a:r>
            <a:r>
              <a:rPr altLang="en-US" sz="3200" dirty="0" smtClean="0">
                <a:latin typeface="標楷體" panose="03000509000000000000" pitchFamily="65" charset="-120"/>
                <a:ea typeface="標楷體" panose="03000509000000000000" pitchFamily="65" charset="-120"/>
              </a:rPr>
              <a:t>，從事</a:t>
            </a:r>
            <a:r>
              <a:rPr altLang="en-US" sz="3200" dirty="0">
                <a:latin typeface="標楷體" panose="03000509000000000000" pitchFamily="65" charset="-120"/>
                <a:ea typeface="標楷體" panose="03000509000000000000" pitchFamily="65" charset="-120"/>
              </a:rPr>
              <a:t>一般行政之補助行為，如購買行政業務</a:t>
            </a:r>
            <a:r>
              <a:rPr altLang="en-US" sz="3200" dirty="0" smtClean="0">
                <a:latin typeface="標楷體" panose="03000509000000000000" pitchFamily="65" charset="-120"/>
                <a:ea typeface="標楷體" panose="03000509000000000000" pitchFamily="65" charset="-120"/>
              </a:rPr>
              <a:t>所需</a:t>
            </a:r>
            <a:r>
              <a:rPr altLang="en-US" sz="3200" dirty="0">
                <a:latin typeface="標楷體" panose="03000509000000000000" pitchFamily="65" charset="-120"/>
                <a:ea typeface="標楷體" panose="03000509000000000000" pitchFamily="65" charset="-120"/>
              </a:rPr>
              <a:t>之物品或處理行政業務相關之物品，自與</a:t>
            </a:r>
            <a:r>
              <a:rPr altLang="en-US" sz="3200" dirty="0" smtClean="0">
                <a:latin typeface="標楷體" panose="03000509000000000000" pitchFamily="65" charset="-120"/>
                <a:ea typeface="標楷體" panose="03000509000000000000" pitchFamily="65" charset="-120"/>
              </a:rPr>
              <a:t>公權力</a:t>
            </a:r>
            <a:r>
              <a:rPr altLang="en-US" sz="3200" dirty="0">
                <a:latin typeface="標楷體" panose="03000509000000000000" pitchFamily="65" charset="-120"/>
                <a:ea typeface="標楷體" panose="03000509000000000000" pitchFamily="65" charset="-120"/>
              </a:rPr>
              <a:t>之行使有間，不生國家賠償法適用之</a:t>
            </a:r>
            <a:r>
              <a:rPr altLang="en-US" sz="3200" dirty="0" smtClean="0">
                <a:latin typeface="標楷體" panose="03000509000000000000" pitchFamily="65" charset="-120"/>
                <a:ea typeface="標楷體" panose="03000509000000000000" pitchFamily="65" charset="-120"/>
              </a:rPr>
              <a:t>問題。</a:t>
            </a:r>
            <a:r>
              <a:rPr altLang="en-US" sz="3200" dirty="0">
                <a:latin typeface="標楷體" panose="03000509000000000000" pitchFamily="65" charset="-120"/>
                <a:ea typeface="標楷體" panose="03000509000000000000" pitchFamily="65" charset="-120"/>
              </a:rPr>
              <a:t>」  </a:t>
            </a:r>
            <a:endParaRPr lang="en-US" altLang="zh-TW" sz="3200" dirty="0" smtClean="0">
              <a:latin typeface="標楷體" panose="03000509000000000000" pitchFamily="65" charset="-120"/>
              <a:ea typeface="標楷體" panose="03000509000000000000" pitchFamily="65" charset="-120"/>
            </a:endParaRPr>
          </a:p>
          <a:p>
            <a:pPr marL="304747" indent="-304747" defTabSz="1218987" eaLnBrk="1" fontAlgn="auto" hangingPunct="1">
              <a:lnSpc>
                <a:spcPct val="90000"/>
              </a:lnSpc>
              <a:spcBef>
                <a:spcPts val="1866"/>
              </a:spcBef>
              <a:spcAft>
                <a:spcPts val="0"/>
              </a:spcAft>
              <a:buFont typeface="Wingdings" panose="05000000000000000000" pitchFamily="2" charset="2"/>
              <a:buNone/>
              <a:defRPr/>
            </a:pPr>
            <a:r>
              <a:rPr altLang="en-US" sz="2200" dirty="0" smtClean="0">
                <a:latin typeface="標楷體" panose="03000509000000000000" pitchFamily="65" charset="-120"/>
                <a:ea typeface="標楷體" panose="03000509000000000000" pitchFamily="65" charset="-120"/>
              </a:rPr>
              <a:t>     司法</a:t>
            </a:r>
            <a:r>
              <a:rPr altLang="en-US" sz="2200" dirty="0">
                <a:latin typeface="標楷體" panose="03000509000000000000" pitchFamily="65" charset="-120"/>
                <a:ea typeface="標楷體" panose="03000509000000000000" pitchFamily="65" charset="-120"/>
              </a:rPr>
              <a:t>院公報第三三卷第七期五一頁</a:t>
            </a:r>
          </a:p>
          <a:p>
            <a:pPr marL="304747" indent="-304747" defTabSz="1218987" eaLnBrk="1" fontAlgn="auto" hangingPunct="1">
              <a:lnSpc>
                <a:spcPct val="90000"/>
              </a:lnSpc>
              <a:spcBef>
                <a:spcPts val="1866"/>
              </a:spcBef>
              <a:spcAft>
                <a:spcPts val="0"/>
              </a:spcAft>
              <a:buFont typeface="Wingdings" panose="05000000000000000000" pitchFamily="2" charset="2"/>
              <a:buNone/>
              <a:defRPr/>
            </a:pPr>
            <a:r>
              <a:rPr altLang="en-US" sz="1800" dirty="0">
                <a:latin typeface="+mj-ea"/>
              </a:rPr>
              <a:t>          </a:t>
            </a:r>
          </a:p>
          <a:p>
            <a:pPr marL="304747" indent="-304747" defTabSz="1218987" eaLnBrk="1" fontAlgn="auto" hangingPunct="1">
              <a:lnSpc>
                <a:spcPct val="90000"/>
              </a:lnSpc>
              <a:spcBef>
                <a:spcPts val="1866"/>
              </a:spcBef>
              <a:spcAft>
                <a:spcPts val="0"/>
              </a:spcAft>
              <a:buFont typeface="Wingdings" panose="05000000000000000000" pitchFamily="2" charset="2"/>
              <a:buNone/>
              <a:defRPr/>
            </a:pPr>
            <a:endParaRPr altLang="en-US" sz="1800" dirty="0">
              <a:latin typeface="+mj-ea"/>
            </a:endParaRPr>
          </a:p>
          <a:p>
            <a:pPr marL="304747" indent="-304747" defTabSz="1218987" eaLnBrk="1" fontAlgn="auto" hangingPunct="1">
              <a:lnSpc>
                <a:spcPct val="90000"/>
              </a:lnSpc>
              <a:spcBef>
                <a:spcPts val="1866"/>
              </a:spcBef>
              <a:spcAft>
                <a:spcPts val="0"/>
              </a:spcAft>
              <a:buFont typeface="Wingdings" panose="05000000000000000000" pitchFamily="2" charset="2"/>
              <a:buNone/>
              <a:defRPr/>
            </a:pPr>
            <a:r>
              <a:rPr altLang="en-US" sz="1000" dirty="0">
                <a:latin typeface="+mj-ea"/>
              </a:rPr>
              <a:t>           </a:t>
            </a:r>
          </a:p>
        </p:txBody>
      </p:sp>
    </p:spTree>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a:xfrm>
            <a:off x="1839913" y="417513"/>
            <a:ext cx="8637587" cy="1066800"/>
          </a:xfrm>
        </p:spPr>
        <p:txBody>
          <a:bodyPr/>
          <a:lstStyle/>
          <a:p>
            <a:pPr eaLnBrk="1" hangingPunct="1"/>
            <a:r>
              <a:rPr altLang="en-US" sz="3200" smtClean="0">
                <a:latin typeface="標楷體" pitchFamily="65" charset="-120"/>
                <a:ea typeface="標楷體" pitchFamily="65" charset="-120"/>
              </a:rPr>
              <a:t>類似高權行政</a:t>
            </a:r>
            <a:r>
              <a:rPr lang="en-US" altLang="zh-TW" sz="3200" smtClean="0">
                <a:latin typeface="標楷體" pitchFamily="65" charset="-120"/>
                <a:ea typeface="標楷體" pitchFamily="65" charset="-120"/>
              </a:rPr>
              <a:t>(</a:t>
            </a:r>
            <a:r>
              <a:rPr altLang="en-US" sz="3200" smtClean="0">
                <a:latin typeface="標楷體" pitchFamily="65" charset="-120"/>
                <a:ea typeface="標楷體" pitchFamily="65" charset="-120"/>
              </a:rPr>
              <a:t>單純統治之行政行為</a:t>
            </a:r>
            <a:r>
              <a:rPr lang="en-US" altLang="zh-TW" sz="3200" smtClean="0">
                <a:latin typeface="標楷體" pitchFamily="65" charset="-120"/>
                <a:ea typeface="標楷體" pitchFamily="65" charset="-120"/>
              </a:rPr>
              <a:t>)</a:t>
            </a:r>
            <a:r>
              <a:rPr altLang="en-US" sz="3200" smtClean="0">
                <a:latin typeface="標楷體" pitchFamily="65" charset="-120"/>
                <a:ea typeface="標楷體" pitchFamily="65" charset="-120"/>
              </a:rPr>
              <a:t>內涵</a:t>
            </a:r>
            <a:r>
              <a:rPr altLang="en-US" sz="3200" smtClean="0">
                <a:latin typeface="微軟正黑體" pitchFamily="34" charset="-120"/>
                <a:ea typeface="微軟正黑體" pitchFamily="34" charset="-120"/>
              </a:rPr>
              <a:t/>
            </a:r>
            <a:br>
              <a:rPr altLang="en-US" sz="3200" smtClean="0">
                <a:latin typeface="微軟正黑體" pitchFamily="34" charset="-120"/>
                <a:ea typeface="微軟正黑體" pitchFamily="34" charset="-120"/>
              </a:rPr>
            </a:br>
            <a:endParaRPr altLang="en-US" sz="3200" smtClean="0">
              <a:latin typeface="微軟正黑體" pitchFamily="34" charset="-120"/>
              <a:ea typeface="微軟正黑體" pitchFamily="34" charset="-120"/>
            </a:endParaRPr>
          </a:p>
        </p:txBody>
      </p:sp>
      <p:sp>
        <p:nvSpPr>
          <p:cNvPr id="12291" name="Rectangle 3"/>
          <p:cNvSpPr>
            <a:spLocks noGrp="1" noChangeArrowheads="1"/>
          </p:cNvSpPr>
          <p:nvPr>
            <p:ph type="body" idx="1"/>
          </p:nvPr>
        </p:nvSpPr>
        <p:spPr>
          <a:xfrm>
            <a:off x="1846263" y="1341438"/>
            <a:ext cx="8208962" cy="4114800"/>
          </a:xfrm>
        </p:spPr>
        <p:txBody>
          <a:bodyPr rtlCol="0">
            <a:normAutofit lnSpcReduction="10000"/>
          </a:bodyPr>
          <a:lstStyle/>
          <a:p>
            <a:pPr marL="304747" indent="-304747" defTabSz="1218987" eaLnBrk="1" fontAlgn="auto" hangingPunct="1">
              <a:lnSpc>
                <a:spcPct val="90000"/>
              </a:lnSpc>
              <a:spcBef>
                <a:spcPts val="1866"/>
              </a:spcBef>
              <a:spcAft>
                <a:spcPts val="0"/>
              </a:spcAft>
              <a:buFont typeface="Wingdings" panose="05000000000000000000" pitchFamily="2" charset="2"/>
              <a:buNone/>
              <a:defRPr/>
            </a:pPr>
            <a:r>
              <a:rPr altLang="en-US" sz="2800" dirty="0">
                <a:latin typeface="標楷體" panose="03000509000000000000" pitchFamily="65" charset="-120"/>
                <a:ea typeface="標楷體" panose="03000509000000000000" pitchFamily="65" charset="-120"/>
              </a:rPr>
              <a:t>「</a:t>
            </a:r>
            <a:r>
              <a:rPr altLang="en-US" dirty="0">
                <a:latin typeface="標楷體" panose="03000509000000000000" pitchFamily="65" charset="-120"/>
                <a:ea typeface="標楷體" panose="03000509000000000000" pitchFamily="65" charset="-120"/>
              </a:rPr>
              <a:t>係指不運用命令及強制之手段，而以提供給付、服務 、救濟、照顧、教養、保護 或輔助等方法增進公共及社會成員之利益，以達成國家任務之行為。例如，實施社會保險，對於老弱殘廢給予救濟與扶助，設立學校等推廣教育文化之行為，公共設施如道路、廣場、綠地及上下水道、橋樑之建設與提供利用等。」</a:t>
            </a:r>
          </a:p>
          <a:p>
            <a:pPr marL="304747" indent="-304747" defTabSz="1218987" eaLnBrk="1" fontAlgn="auto" hangingPunct="1">
              <a:lnSpc>
                <a:spcPct val="90000"/>
              </a:lnSpc>
              <a:spcBef>
                <a:spcPts val="1866"/>
              </a:spcBef>
              <a:spcAft>
                <a:spcPts val="0"/>
              </a:spcAft>
              <a:buFont typeface="Wingdings" panose="05000000000000000000" pitchFamily="2" charset="2"/>
              <a:buNone/>
              <a:defRPr/>
            </a:pPr>
            <a:r>
              <a:rPr altLang="en-US" dirty="0">
                <a:latin typeface="標楷體" panose="03000509000000000000" pitchFamily="65" charset="-120"/>
                <a:ea typeface="標楷體" panose="03000509000000000000" pitchFamily="65" charset="-120"/>
              </a:rPr>
              <a:t>    </a:t>
            </a:r>
            <a:r>
              <a:rPr altLang="en-US" sz="2000" dirty="0">
                <a:latin typeface="標楷體" panose="03000509000000000000" pitchFamily="65" charset="-120"/>
                <a:ea typeface="標楷體" panose="03000509000000000000" pitchFamily="65" charset="-120"/>
              </a:rPr>
              <a:t>*廖義男，國家賠償法，增訂版，第</a:t>
            </a:r>
            <a:r>
              <a:rPr lang="en-US" altLang="zh-TW" sz="2000" dirty="0">
                <a:latin typeface="標楷體" panose="03000509000000000000" pitchFamily="65" charset="-120"/>
                <a:ea typeface="標楷體" panose="03000509000000000000" pitchFamily="65" charset="-120"/>
              </a:rPr>
              <a:t>31</a:t>
            </a:r>
            <a:r>
              <a:rPr altLang="en-US" sz="2000" dirty="0">
                <a:latin typeface="標楷體" panose="03000509000000000000" pitchFamily="65" charset="-120"/>
                <a:ea typeface="標楷體" panose="03000509000000000000" pitchFamily="65" charset="-120"/>
              </a:rPr>
              <a:t>頁。</a:t>
            </a:r>
          </a:p>
          <a:p>
            <a:pPr marL="304747" indent="-304747" defTabSz="1218987" eaLnBrk="1" fontAlgn="auto" hangingPunct="1">
              <a:lnSpc>
                <a:spcPct val="90000"/>
              </a:lnSpc>
              <a:spcBef>
                <a:spcPts val="1866"/>
              </a:spcBef>
              <a:spcAft>
                <a:spcPts val="0"/>
              </a:spcAft>
              <a:buFont typeface="Arial" pitchFamily="34" charset="0"/>
              <a:buChar char="•"/>
              <a:defRPr/>
            </a:pPr>
            <a:endParaRPr altLang="en-US" sz="2000" dirty="0">
              <a:latin typeface="標楷體" panose="03000509000000000000" pitchFamily="65" charset="-120"/>
              <a:ea typeface="標楷體" panose="03000509000000000000" pitchFamily="65" charset="-120"/>
            </a:endParaRPr>
          </a:p>
          <a:p>
            <a:pPr marL="304747" indent="-304747" defTabSz="1218987" eaLnBrk="1" fontAlgn="auto" hangingPunct="1">
              <a:lnSpc>
                <a:spcPct val="90000"/>
              </a:lnSpc>
              <a:spcBef>
                <a:spcPts val="1866"/>
              </a:spcBef>
              <a:spcAft>
                <a:spcPts val="0"/>
              </a:spcAft>
              <a:buFont typeface="Wingdings" panose="05000000000000000000" pitchFamily="2" charset="2"/>
              <a:buNone/>
              <a:defRPr/>
            </a:pPr>
            <a:r>
              <a:rPr altLang="en-US" dirty="0">
                <a:latin typeface="標楷體" panose="03000509000000000000" pitchFamily="65" charset="-120"/>
                <a:ea typeface="標楷體" panose="03000509000000000000" pitchFamily="65" charset="-120"/>
              </a:rPr>
              <a:t>    </a:t>
            </a:r>
            <a:r>
              <a:rPr lang="en-US" altLang="zh-TW" dirty="0">
                <a:latin typeface="標楷體" panose="03000509000000000000" pitchFamily="65" charset="-120"/>
                <a:ea typeface="標楷體" panose="03000509000000000000" pitchFamily="65" charset="-120"/>
              </a:rPr>
              <a:t>(</a:t>
            </a:r>
            <a:r>
              <a:rPr altLang="en-US" dirty="0">
                <a:latin typeface="標楷體" panose="03000509000000000000" pitchFamily="65" charset="-120"/>
                <a:ea typeface="標楷體" panose="03000509000000000000" pitchFamily="65" charset="-120"/>
              </a:rPr>
              <a:t>釋字</a:t>
            </a:r>
            <a:r>
              <a:rPr lang="en-US" altLang="zh-TW" dirty="0" smtClean="0">
                <a:latin typeface="標楷體" panose="03000509000000000000" pitchFamily="65" charset="-120"/>
                <a:ea typeface="標楷體" panose="03000509000000000000" pitchFamily="65" charset="-120"/>
              </a:rPr>
              <a:t>466</a:t>
            </a:r>
            <a:r>
              <a:rPr altLang="en-US" dirty="0" smtClean="0">
                <a:latin typeface="標楷體" panose="03000509000000000000" pitchFamily="65" charset="-120"/>
                <a:ea typeface="標楷體" panose="03000509000000000000" pitchFamily="65" charset="-120"/>
              </a:rPr>
              <a:t>號</a:t>
            </a:r>
            <a:r>
              <a:rPr altLang="en-US" dirty="0">
                <a:latin typeface="標楷體" panose="03000509000000000000" pitchFamily="65" charset="-120"/>
                <a:ea typeface="標楷體" panose="03000509000000000000" pitchFamily="65" charset="-120"/>
              </a:rPr>
              <a:t>亦認為社會保險係公法契約</a:t>
            </a:r>
            <a:r>
              <a:rPr lang="en-US" altLang="zh-TW" dirty="0">
                <a:latin typeface="標楷體" panose="03000509000000000000" pitchFamily="65" charset="-120"/>
                <a:ea typeface="標楷體" panose="03000509000000000000" pitchFamily="65" charset="-120"/>
              </a:rPr>
              <a:t>)</a:t>
            </a:r>
          </a:p>
          <a:p>
            <a:pPr marL="304747" indent="-304747" defTabSz="1218987" eaLnBrk="1" fontAlgn="auto" hangingPunct="1">
              <a:lnSpc>
                <a:spcPct val="90000"/>
              </a:lnSpc>
              <a:spcBef>
                <a:spcPts val="1866"/>
              </a:spcBef>
              <a:spcAft>
                <a:spcPts val="0"/>
              </a:spcAft>
              <a:buFont typeface="Wingdings" panose="05000000000000000000" pitchFamily="2" charset="2"/>
              <a:buNone/>
              <a:defRPr/>
            </a:pPr>
            <a:r>
              <a:rPr lang="en-US" altLang="zh-TW" dirty="0">
                <a:latin typeface="+mj-ea"/>
              </a:rPr>
              <a:t>       </a:t>
            </a:r>
            <a:endParaRPr lang="en-US" altLang="zh-TW" sz="2000" dirty="0">
              <a:latin typeface="+mj-ea"/>
            </a:endParaRPr>
          </a:p>
          <a:p>
            <a:pPr marL="304747" indent="-304747" defTabSz="1218987" eaLnBrk="1" fontAlgn="auto" hangingPunct="1">
              <a:lnSpc>
                <a:spcPct val="90000"/>
              </a:lnSpc>
              <a:spcBef>
                <a:spcPts val="1866"/>
              </a:spcBef>
              <a:spcAft>
                <a:spcPts val="0"/>
              </a:spcAft>
              <a:buFont typeface="Wingdings" panose="05000000000000000000" pitchFamily="2" charset="2"/>
              <a:buNone/>
              <a:defRPr/>
            </a:pPr>
            <a:endParaRPr lang="en-US" altLang="zh-TW" dirty="0">
              <a:latin typeface="+mj-ea"/>
            </a:endParaRPr>
          </a:p>
        </p:txBody>
      </p:sp>
    </p:spTree>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p:nvPr>
        </p:nvSpPr>
        <p:spPr>
          <a:xfrm>
            <a:off x="1839913" y="842963"/>
            <a:ext cx="8637587" cy="641350"/>
          </a:xfrm>
        </p:spPr>
        <p:txBody>
          <a:bodyPr/>
          <a:lstStyle/>
          <a:p>
            <a:pPr eaLnBrk="1" hangingPunct="1"/>
            <a:r>
              <a:rPr altLang="en-US" sz="3600" smtClean="0">
                <a:latin typeface="微軟正黑體" pitchFamily="34" charset="-120"/>
                <a:ea typeface="微軟正黑體" pitchFamily="34" charset="-120"/>
              </a:rPr>
              <a:t>公法契約與私法契約之區別</a:t>
            </a:r>
            <a:r>
              <a:rPr lang="en-US" altLang="zh-TW" sz="3600" smtClean="0">
                <a:latin typeface="微軟正黑體" pitchFamily="34" charset="-120"/>
              </a:rPr>
              <a:t>(</a:t>
            </a:r>
            <a:r>
              <a:rPr altLang="en-US" sz="3600" smtClean="0">
                <a:latin typeface="微軟正黑體" pitchFamily="34" charset="-120"/>
                <a:ea typeface="微軟正黑體" pitchFamily="34" charset="-120"/>
              </a:rPr>
              <a:t>一</a:t>
            </a:r>
            <a:r>
              <a:rPr lang="en-US" altLang="zh-TW" sz="3600" smtClean="0">
                <a:latin typeface="微軟正黑體" pitchFamily="34" charset="-120"/>
              </a:rPr>
              <a:t>)</a:t>
            </a:r>
          </a:p>
        </p:txBody>
      </p:sp>
      <p:sp>
        <p:nvSpPr>
          <p:cNvPr id="33794" name="Rectangle 3"/>
          <p:cNvSpPr>
            <a:spLocks noGrp="1" noChangeArrowheads="1"/>
          </p:cNvSpPr>
          <p:nvPr>
            <p:ph type="body" idx="1"/>
          </p:nvPr>
        </p:nvSpPr>
        <p:spPr>
          <a:xfrm>
            <a:off x="1117600" y="1701800"/>
            <a:ext cx="10448925" cy="4470400"/>
          </a:xfrm>
        </p:spPr>
        <p:txBody>
          <a:bodyPr/>
          <a:lstStyle/>
          <a:p>
            <a:pPr eaLnBrk="1" hangingPunct="1">
              <a:lnSpc>
                <a:spcPct val="80000"/>
              </a:lnSpc>
              <a:buFont typeface="Wingdings" pitchFamily="2" charset="2"/>
              <a:buNone/>
            </a:pPr>
            <a:r>
              <a:rPr lang="en-US" altLang="zh-TW" sz="2000" smtClean="0">
                <a:latin typeface="微軟正黑體" pitchFamily="34" charset="-120"/>
              </a:rPr>
              <a:t> </a:t>
            </a:r>
            <a:r>
              <a:rPr altLang="en-US" sz="2800" smtClean="0">
                <a:latin typeface="微軟正黑體" pitchFamily="34" charset="-120"/>
                <a:ea typeface="微軟正黑體" pitchFamily="34" charset="-120"/>
              </a:rPr>
              <a:t>法國行政法─ 以下列兩要件判別之</a:t>
            </a:r>
          </a:p>
          <a:p>
            <a:pPr eaLnBrk="1" hangingPunct="1">
              <a:lnSpc>
                <a:spcPct val="80000"/>
              </a:lnSpc>
              <a:buFont typeface="Wingdings" pitchFamily="2" charset="2"/>
              <a:buNone/>
            </a:pPr>
            <a:r>
              <a:rPr altLang="en-US" sz="2000" smtClean="0">
                <a:latin typeface="微軟正黑體" pitchFamily="34" charset="-120"/>
                <a:ea typeface="微軟正黑體" pitchFamily="34" charset="-120"/>
              </a:rPr>
              <a:t>    </a:t>
            </a:r>
            <a:r>
              <a:rPr lang="en-US" altLang="zh-TW" sz="2000" smtClean="0">
                <a:latin typeface="微軟正黑體" pitchFamily="34" charset="-120"/>
              </a:rPr>
              <a:t>(1)  </a:t>
            </a:r>
            <a:r>
              <a:rPr altLang="en-US" smtClean="0">
                <a:latin typeface="微軟正黑體" pitchFamily="34" charset="-120"/>
                <a:ea typeface="標楷體" pitchFamily="65" charset="-120"/>
              </a:rPr>
              <a:t>契約係以公共利益為目的，例如公立醫院之委託經營。</a:t>
            </a:r>
          </a:p>
          <a:p>
            <a:pPr eaLnBrk="1" hangingPunct="1">
              <a:lnSpc>
                <a:spcPct val="80000"/>
              </a:lnSpc>
              <a:buFont typeface="Wingdings" pitchFamily="2" charset="2"/>
              <a:buNone/>
            </a:pPr>
            <a:r>
              <a:rPr altLang="en-US" sz="2000" smtClean="0">
                <a:latin typeface="微軟正黑體" pitchFamily="34" charset="-120"/>
                <a:ea typeface="微軟正黑體" pitchFamily="34" charset="-120"/>
              </a:rPr>
              <a:t>    </a:t>
            </a:r>
            <a:r>
              <a:rPr lang="en-US" altLang="zh-TW" sz="2000" smtClean="0">
                <a:latin typeface="微軟正黑體" pitchFamily="34" charset="-120"/>
              </a:rPr>
              <a:t>(2)  </a:t>
            </a:r>
            <a:r>
              <a:rPr altLang="en-US" smtClean="0">
                <a:latin typeface="微軟正黑體" pitchFamily="34" charset="-120"/>
                <a:ea typeface="標楷體" pitchFamily="65" charset="-120"/>
              </a:rPr>
              <a:t>契約包含普通法外條款</a:t>
            </a:r>
            <a:r>
              <a:rPr lang="en-US" altLang="zh-TW" smtClean="0">
                <a:latin typeface="微軟正黑體" pitchFamily="34" charset="-120"/>
                <a:ea typeface="標楷體" pitchFamily="65" charset="-120"/>
              </a:rPr>
              <a:t>(les clause exorbitantes du</a:t>
            </a:r>
            <a:r>
              <a:rPr altLang="en-US" smtClean="0">
                <a:latin typeface="微軟正黑體" pitchFamily="34" charset="-120"/>
                <a:ea typeface="標楷體" pitchFamily="65" charset="-120"/>
              </a:rPr>
              <a:t> </a:t>
            </a:r>
            <a:r>
              <a:rPr lang="en-US" altLang="zh-TW" smtClean="0">
                <a:latin typeface="微軟正黑體" pitchFamily="34" charset="-120"/>
                <a:ea typeface="標楷體" pitchFamily="65" charset="-120"/>
              </a:rPr>
              <a:t>droit commum)</a:t>
            </a:r>
          </a:p>
          <a:p>
            <a:pPr eaLnBrk="1" hangingPunct="1">
              <a:lnSpc>
                <a:spcPct val="80000"/>
              </a:lnSpc>
              <a:buFont typeface="Wingdings" pitchFamily="2" charset="2"/>
              <a:buNone/>
            </a:pPr>
            <a:r>
              <a:rPr altLang="en-US" smtClean="0">
                <a:latin typeface="微軟正黑體" pitchFamily="34" charset="-120"/>
                <a:ea typeface="標楷體" pitchFamily="65" charset="-120"/>
              </a:rPr>
              <a:t>       </a:t>
            </a:r>
            <a:r>
              <a:rPr lang="en-US" altLang="zh-TW" smtClean="0">
                <a:latin typeface="微軟正黑體" pitchFamily="34" charset="-120"/>
                <a:ea typeface="標楷體" pitchFamily="65" charset="-120"/>
              </a:rPr>
              <a:t> </a:t>
            </a:r>
            <a:r>
              <a:rPr altLang="en-US" smtClean="0">
                <a:latin typeface="微軟正黑體" pitchFamily="34" charset="-120"/>
                <a:ea typeface="標楷體" pitchFamily="65" charset="-120"/>
              </a:rPr>
              <a:t> 或稱例外於普通法條款，指私法契約中不可能出現的不公平條款，例如</a:t>
            </a:r>
            <a:endParaRPr lang="en-US" altLang="zh-TW" smtClean="0">
              <a:latin typeface="微軟正黑體" pitchFamily="34" charset="-120"/>
              <a:ea typeface="標楷體" pitchFamily="65" charset="-120"/>
            </a:endParaRPr>
          </a:p>
          <a:p>
            <a:pPr eaLnBrk="1" hangingPunct="1">
              <a:lnSpc>
                <a:spcPct val="80000"/>
              </a:lnSpc>
              <a:buFont typeface="Wingdings" pitchFamily="2" charset="2"/>
              <a:buNone/>
            </a:pPr>
            <a:r>
              <a:rPr altLang="en-US" smtClean="0">
                <a:latin typeface="微軟正黑體" pitchFamily="34" charset="-120"/>
                <a:ea typeface="標楷體" pitchFamily="65" charset="-120"/>
              </a:rPr>
              <a:t>         政府單方解約權。</a:t>
            </a:r>
          </a:p>
          <a:p>
            <a:pPr eaLnBrk="1" hangingPunct="1">
              <a:lnSpc>
                <a:spcPct val="80000"/>
              </a:lnSpc>
              <a:buFont typeface="Wingdings" pitchFamily="2" charset="2"/>
              <a:buNone/>
            </a:pPr>
            <a:r>
              <a:rPr altLang="en-US" sz="2000" smtClean="0">
                <a:latin typeface="微軟正黑體" pitchFamily="34" charset="-120"/>
                <a:ea typeface="微軟正黑體" pitchFamily="34" charset="-120"/>
              </a:rPr>
              <a:t>          *</a:t>
            </a:r>
            <a:r>
              <a:rPr altLang="en-US" sz="1800" smtClean="0">
                <a:latin typeface="微軟正黑體" pitchFamily="34" charset="-120"/>
                <a:ea typeface="微軟正黑體" pitchFamily="34" charset="-120"/>
              </a:rPr>
              <a:t>引自陳淳文，公法契約與私法契約之劃分─法國法概述，</a:t>
            </a:r>
          </a:p>
          <a:p>
            <a:pPr eaLnBrk="1" hangingPunct="1">
              <a:lnSpc>
                <a:spcPct val="80000"/>
              </a:lnSpc>
              <a:buFont typeface="Wingdings" pitchFamily="2" charset="2"/>
              <a:buNone/>
            </a:pPr>
            <a:r>
              <a:rPr altLang="en-US" sz="1800" smtClean="0">
                <a:latin typeface="微軟正黑體" pitchFamily="34" charset="-120"/>
                <a:ea typeface="微軟正黑體" pitchFamily="34" charset="-120"/>
              </a:rPr>
              <a:t>              收於 行政契約與新行政法，頁</a:t>
            </a:r>
            <a:r>
              <a:rPr lang="en-US" altLang="zh-TW" sz="1800" smtClean="0">
                <a:latin typeface="微軟正黑體" pitchFamily="34" charset="-120"/>
              </a:rPr>
              <a:t>131,154-159 </a:t>
            </a:r>
          </a:p>
          <a:p>
            <a:pPr eaLnBrk="1" hangingPunct="1">
              <a:lnSpc>
                <a:spcPct val="80000"/>
              </a:lnSpc>
              <a:buFont typeface="Wingdings" pitchFamily="2" charset="2"/>
              <a:buNone/>
            </a:pPr>
            <a:endParaRPr lang="en-US" altLang="zh-TW" sz="1800" smtClean="0">
              <a:latin typeface="微軟正黑體" pitchFamily="34" charset="-120"/>
            </a:endParaRPr>
          </a:p>
          <a:p>
            <a:pPr eaLnBrk="1" hangingPunct="1">
              <a:lnSpc>
                <a:spcPct val="80000"/>
              </a:lnSpc>
              <a:buFont typeface="Wingdings" pitchFamily="2" charset="2"/>
              <a:buNone/>
            </a:pPr>
            <a:endParaRPr lang="en-US" altLang="zh-TW" sz="2000" smtClean="0">
              <a:latin typeface="微軟正黑體" pitchFamily="34" charset="-120"/>
            </a:endParaRPr>
          </a:p>
        </p:txBody>
      </p:sp>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title"/>
          </p:nvPr>
        </p:nvSpPr>
        <p:spPr>
          <a:xfrm>
            <a:off x="1128713" y="115888"/>
            <a:ext cx="10158412" cy="852487"/>
          </a:xfrm>
        </p:spPr>
        <p:txBody>
          <a:bodyPr/>
          <a:lstStyle/>
          <a:p>
            <a:pPr eaLnBrk="1" hangingPunct="1"/>
            <a:r>
              <a:rPr lang="en-US" altLang="zh-TW" smtClean="0">
                <a:latin typeface="微軟正黑體" pitchFamily="34" charset="-120"/>
              </a:rPr>
              <a:t> </a:t>
            </a:r>
            <a:r>
              <a:rPr altLang="en-US" smtClean="0">
                <a:latin typeface="標楷體" pitchFamily="65" charset="-120"/>
                <a:ea typeface="標楷體" pitchFamily="65" charset="-120"/>
              </a:rPr>
              <a:t>課程大綱</a:t>
            </a:r>
          </a:p>
        </p:txBody>
      </p:sp>
      <p:sp>
        <p:nvSpPr>
          <p:cNvPr id="16386" name="Rectangle 3"/>
          <p:cNvSpPr>
            <a:spLocks noGrp="1" noChangeArrowheads="1"/>
          </p:cNvSpPr>
          <p:nvPr>
            <p:ph type="body" idx="1"/>
          </p:nvPr>
        </p:nvSpPr>
        <p:spPr>
          <a:xfrm>
            <a:off x="1117600" y="1125538"/>
            <a:ext cx="10156825" cy="5472112"/>
          </a:xfrm>
        </p:spPr>
        <p:txBody>
          <a:bodyPr/>
          <a:lstStyle/>
          <a:p>
            <a:pPr marL="609600" indent="-609600" eaLnBrk="1" hangingPunct="1">
              <a:buFont typeface="Arial" charset="0"/>
              <a:buNone/>
            </a:pPr>
            <a:r>
              <a:rPr lang="en-US" altLang="zh-TW" sz="3200" smtClean="0">
                <a:latin typeface="標楷體" pitchFamily="65" charset="-120"/>
                <a:ea typeface="標楷體" pitchFamily="65" charset="-120"/>
              </a:rPr>
              <a:t>1. </a:t>
            </a:r>
            <a:r>
              <a:rPr altLang="en-US" sz="3200" smtClean="0">
                <a:latin typeface="標楷體" pitchFamily="65" charset="-120"/>
                <a:ea typeface="標楷體" pitchFamily="65" charset="-120"/>
              </a:rPr>
              <a:t>國家賠償法概說</a:t>
            </a:r>
            <a:endParaRPr lang="en-US" altLang="zh-TW" sz="3200" smtClean="0">
              <a:latin typeface="標楷體" pitchFamily="65" charset="-120"/>
              <a:ea typeface="標楷體" pitchFamily="65" charset="-120"/>
            </a:endParaRPr>
          </a:p>
          <a:p>
            <a:pPr marL="609600" indent="-609600" eaLnBrk="1" hangingPunct="1">
              <a:buFont typeface="Arial" charset="0"/>
              <a:buAutoNum type="arabicPeriod" startAt="2"/>
            </a:pPr>
            <a:r>
              <a:rPr altLang="en-US" sz="3200" smtClean="0">
                <a:latin typeface="標楷體" pitchFamily="65" charset="-120"/>
                <a:ea typeface="標楷體" pitchFamily="65" charset="-120"/>
              </a:rPr>
              <a:t>國家行為之體系與公權力之範圍</a:t>
            </a:r>
          </a:p>
          <a:p>
            <a:pPr marL="609600" indent="-609600" eaLnBrk="1" hangingPunct="1">
              <a:buFont typeface="Arial" charset="0"/>
              <a:buAutoNum type="arabicPeriod" startAt="2"/>
            </a:pPr>
            <a:r>
              <a:rPr altLang="en-US" sz="3200" smtClean="0">
                <a:latin typeface="標楷體" pitchFamily="65" charset="-120"/>
                <a:ea typeface="標楷體" pitchFamily="65" charset="-120"/>
              </a:rPr>
              <a:t>公權力積極作為之國家賠償責任</a:t>
            </a:r>
          </a:p>
          <a:p>
            <a:pPr marL="609600" indent="-609600" eaLnBrk="1" hangingPunct="1">
              <a:buFont typeface="Arial" charset="0"/>
              <a:buAutoNum type="arabicPeriod" startAt="2"/>
            </a:pPr>
            <a:r>
              <a:rPr altLang="en-US" sz="3200" smtClean="0">
                <a:latin typeface="標楷體" pitchFamily="65" charset="-120"/>
                <a:ea typeface="標楷體" pitchFamily="65" charset="-120"/>
              </a:rPr>
              <a:t>公權力消極不作為之國家賠償責任</a:t>
            </a:r>
          </a:p>
          <a:p>
            <a:pPr marL="609600" indent="-609600" eaLnBrk="1" hangingPunct="1">
              <a:buFont typeface="Arial" charset="0"/>
              <a:buNone/>
            </a:pPr>
            <a:r>
              <a:rPr lang="en-US" altLang="zh-TW" sz="3200" smtClean="0">
                <a:latin typeface="標楷體" pitchFamily="65" charset="-120"/>
                <a:ea typeface="標楷體" pitchFamily="65" charset="-120"/>
              </a:rPr>
              <a:t>5. </a:t>
            </a:r>
            <a:r>
              <a:rPr altLang="en-US" sz="3200" smtClean="0">
                <a:latin typeface="標楷體" pitchFamily="65" charset="-120"/>
                <a:ea typeface="標楷體" pitchFamily="65" charset="-120"/>
              </a:rPr>
              <a:t>公共設施設置或管理有欠缺之國家賠償</a:t>
            </a:r>
            <a:endParaRPr lang="en-US" altLang="zh-TW" sz="3200" smtClean="0">
              <a:latin typeface="標楷體" pitchFamily="65" charset="-120"/>
              <a:ea typeface="標楷體" pitchFamily="65" charset="-120"/>
            </a:endParaRPr>
          </a:p>
          <a:p>
            <a:pPr marL="609600" indent="-609600" eaLnBrk="1" hangingPunct="1">
              <a:buFont typeface="Arial" charset="0"/>
              <a:buNone/>
            </a:pPr>
            <a:endParaRPr altLang="en-US" sz="2600" smtClean="0">
              <a:latin typeface="微軟正黑體" pitchFamily="34" charset="-120"/>
              <a:ea typeface="標楷體" pitchFamily="65" charset="-120"/>
            </a:endParaRPr>
          </a:p>
          <a:p>
            <a:pPr marL="609600" indent="-609600" eaLnBrk="1" hangingPunct="1">
              <a:buFont typeface="Arial" charset="0"/>
              <a:buNone/>
            </a:pPr>
            <a:endParaRPr altLang="en-US" sz="2600" smtClean="0">
              <a:latin typeface="微軟正黑體" pitchFamily="34" charset="-120"/>
              <a:ea typeface="標楷體" pitchFamily="65" charset="-120"/>
            </a:endParaRPr>
          </a:p>
          <a:p>
            <a:pPr marL="609600" indent="-609600" eaLnBrk="1" hangingPunct="1">
              <a:buFont typeface="Arial" charset="0"/>
              <a:buNone/>
            </a:pPr>
            <a:endParaRPr lang="en-US" altLang="zh-TW" sz="2600" smtClean="0">
              <a:latin typeface="微軟正黑體" pitchFamily="34" charset="-120"/>
              <a:ea typeface="標楷體" pitchFamily="65" charset="-120"/>
            </a:endParaRPr>
          </a:p>
        </p:txBody>
      </p:sp>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title"/>
          </p:nvPr>
        </p:nvSpPr>
        <p:spPr>
          <a:xfrm>
            <a:off x="1839913" y="842963"/>
            <a:ext cx="8637587" cy="641350"/>
          </a:xfrm>
        </p:spPr>
        <p:txBody>
          <a:bodyPr/>
          <a:lstStyle/>
          <a:p>
            <a:pPr eaLnBrk="1" hangingPunct="1"/>
            <a:r>
              <a:rPr altLang="en-US" sz="3600" smtClean="0">
                <a:latin typeface="微軟正黑體" pitchFamily="34" charset="-120"/>
                <a:ea typeface="微軟正黑體" pitchFamily="34" charset="-120"/>
              </a:rPr>
              <a:t>公法契約與私法契約之區別</a:t>
            </a:r>
            <a:r>
              <a:rPr lang="en-US" altLang="zh-TW" sz="3600" smtClean="0">
                <a:latin typeface="微軟正黑體" pitchFamily="34" charset="-120"/>
              </a:rPr>
              <a:t>(</a:t>
            </a:r>
            <a:r>
              <a:rPr altLang="en-US" sz="3600" smtClean="0">
                <a:latin typeface="微軟正黑體" pitchFamily="34" charset="-120"/>
                <a:ea typeface="微軟正黑體" pitchFamily="34" charset="-120"/>
              </a:rPr>
              <a:t>二</a:t>
            </a:r>
            <a:r>
              <a:rPr lang="en-US" altLang="zh-TW" sz="3600" smtClean="0">
                <a:latin typeface="微軟正黑體" pitchFamily="34" charset="-120"/>
              </a:rPr>
              <a:t>)</a:t>
            </a:r>
          </a:p>
        </p:txBody>
      </p:sp>
      <p:sp>
        <p:nvSpPr>
          <p:cNvPr id="14339" name="Rectangle 3"/>
          <p:cNvSpPr>
            <a:spLocks noGrp="1" noChangeArrowheads="1"/>
          </p:cNvSpPr>
          <p:nvPr>
            <p:ph type="body" idx="1"/>
          </p:nvPr>
        </p:nvSpPr>
        <p:spPr/>
        <p:txBody>
          <a:bodyPr rtlCol="0">
            <a:normAutofit lnSpcReduction="10000"/>
          </a:bodyPr>
          <a:lstStyle/>
          <a:p>
            <a:pPr marL="304747" indent="-304747" defTabSz="1218987" eaLnBrk="1" fontAlgn="auto" hangingPunct="1">
              <a:lnSpc>
                <a:spcPct val="80000"/>
              </a:lnSpc>
              <a:spcBef>
                <a:spcPts val="1866"/>
              </a:spcBef>
              <a:spcAft>
                <a:spcPts val="0"/>
              </a:spcAft>
              <a:buFont typeface="Wingdings" panose="05000000000000000000" pitchFamily="2" charset="2"/>
              <a:buNone/>
              <a:defRPr/>
            </a:pPr>
            <a:r>
              <a:rPr altLang="en-US" dirty="0" smtClean="0">
                <a:latin typeface="標楷體" panose="03000509000000000000" pitchFamily="65" charset="-120"/>
                <a:ea typeface="標楷體" panose="03000509000000000000" pitchFamily="65" charset="-120"/>
              </a:rPr>
              <a:t>德國行政法─ 以下列兩要件判別之</a:t>
            </a:r>
          </a:p>
          <a:p>
            <a:pPr marL="304747" indent="-304747" defTabSz="1218987" eaLnBrk="1" fontAlgn="auto" hangingPunct="1">
              <a:spcBef>
                <a:spcPts val="1866"/>
              </a:spcBef>
              <a:spcAft>
                <a:spcPts val="0"/>
              </a:spcAft>
              <a:buFont typeface="Wingdings" panose="05000000000000000000" pitchFamily="2" charset="2"/>
              <a:buNone/>
              <a:defRPr/>
            </a:pPr>
            <a:r>
              <a:rPr altLang="en-US" sz="2800" dirty="0">
                <a:latin typeface="標楷體" panose="03000509000000000000" pitchFamily="65" charset="-120"/>
                <a:ea typeface="標楷體" panose="03000509000000000000" pitchFamily="65" charset="-120"/>
              </a:rPr>
              <a:t>   </a:t>
            </a:r>
            <a:r>
              <a:rPr lang="en-US" altLang="zh-TW" dirty="0">
                <a:latin typeface="標楷體" panose="03000509000000000000" pitchFamily="65" charset="-120"/>
                <a:ea typeface="標楷體" panose="03000509000000000000" pitchFamily="65" charset="-120"/>
              </a:rPr>
              <a:t>(1) </a:t>
            </a:r>
            <a:r>
              <a:rPr altLang="en-US" dirty="0">
                <a:latin typeface="標楷體" panose="03000509000000000000" pitchFamily="65" charset="-120"/>
                <a:ea typeface="標楷體" panose="03000509000000000000" pitchFamily="65" charset="-120"/>
              </a:rPr>
              <a:t>契約標的 </a:t>
            </a:r>
            <a:r>
              <a:rPr lang="en-US" altLang="zh-TW" dirty="0">
                <a:latin typeface="標楷體" panose="03000509000000000000" pitchFamily="65" charset="-120"/>
                <a:ea typeface="標楷體" panose="03000509000000000000" pitchFamily="65" charset="-120"/>
              </a:rPr>
              <a:t>(</a:t>
            </a:r>
            <a:r>
              <a:rPr lang="en-US" altLang="zh-TW" dirty="0" err="1">
                <a:latin typeface="標楷體" panose="03000509000000000000" pitchFamily="65" charset="-120"/>
                <a:ea typeface="標楷體" panose="03000509000000000000" pitchFamily="65" charset="-120"/>
              </a:rPr>
              <a:t>Vertragsgegenstand</a:t>
            </a:r>
            <a:r>
              <a:rPr lang="en-US" altLang="zh-TW" dirty="0">
                <a:latin typeface="標楷體" panose="03000509000000000000" pitchFamily="65" charset="-120"/>
                <a:ea typeface="標楷體" panose="03000509000000000000" pitchFamily="65" charset="-120"/>
              </a:rPr>
              <a:t>)</a:t>
            </a:r>
            <a:r>
              <a:rPr altLang="en-US" dirty="0">
                <a:latin typeface="標楷體" panose="03000509000000000000" pitchFamily="65" charset="-120"/>
                <a:ea typeface="標楷體" panose="03000509000000000000" pitchFamily="65" charset="-120"/>
              </a:rPr>
              <a:t>，即契約規律現象</a:t>
            </a:r>
          </a:p>
          <a:p>
            <a:pPr marL="304747" indent="-304747" defTabSz="1218987" eaLnBrk="1" fontAlgn="auto" hangingPunct="1">
              <a:spcBef>
                <a:spcPts val="1866"/>
              </a:spcBef>
              <a:spcAft>
                <a:spcPts val="0"/>
              </a:spcAft>
              <a:buFont typeface="Wingdings" panose="05000000000000000000" pitchFamily="2" charset="2"/>
              <a:buNone/>
              <a:defRPr/>
            </a:pPr>
            <a:r>
              <a:rPr altLang="en-US" dirty="0">
                <a:latin typeface="標楷體" panose="03000509000000000000" pitchFamily="65" charset="-120"/>
                <a:ea typeface="標楷體" panose="03000509000000000000" pitchFamily="65" charset="-120"/>
              </a:rPr>
              <a:t>        </a:t>
            </a:r>
            <a:r>
              <a:rPr lang="en-US" altLang="zh-TW" dirty="0">
                <a:latin typeface="標楷體" panose="03000509000000000000" pitchFamily="65" charset="-120"/>
                <a:ea typeface="標楷體" panose="03000509000000000000" pitchFamily="65" charset="-120"/>
              </a:rPr>
              <a:t>(</a:t>
            </a:r>
            <a:r>
              <a:rPr altLang="en-US" dirty="0">
                <a:latin typeface="標楷體" panose="03000509000000000000" pitchFamily="65" charset="-120"/>
                <a:ea typeface="標楷體" panose="03000509000000000000" pitchFamily="65" charset="-120"/>
              </a:rPr>
              <a:t>德國行政法學界通說</a:t>
            </a:r>
            <a:r>
              <a:rPr lang="en-US" altLang="zh-TW" dirty="0">
                <a:latin typeface="標楷體" panose="03000509000000000000" pitchFamily="65" charset="-120"/>
                <a:ea typeface="標楷體" panose="03000509000000000000" pitchFamily="65" charset="-120"/>
              </a:rPr>
              <a:t>)</a:t>
            </a:r>
          </a:p>
          <a:p>
            <a:pPr marL="304747" indent="-304747" defTabSz="1218987" eaLnBrk="1" fontAlgn="auto" hangingPunct="1">
              <a:spcBef>
                <a:spcPts val="1866"/>
              </a:spcBef>
              <a:spcAft>
                <a:spcPts val="0"/>
              </a:spcAft>
              <a:buFont typeface="Wingdings" panose="05000000000000000000" pitchFamily="2" charset="2"/>
              <a:buNone/>
              <a:defRPr/>
            </a:pPr>
            <a:r>
              <a:rPr lang="en-US" altLang="zh-TW" dirty="0">
                <a:latin typeface="標楷體" panose="03000509000000000000" pitchFamily="65" charset="-120"/>
                <a:ea typeface="標楷體" panose="03000509000000000000" pitchFamily="65" charset="-120"/>
              </a:rPr>
              <a:t>   (2) </a:t>
            </a:r>
            <a:r>
              <a:rPr altLang="en-US" dirty="0">
                <a:latin typeface="標楷體" panose="03000509000000000000" pitchFamily="65" charset="-120"/>
                <a:ea typeface="標楷體" panose="03000509000000000000" pitchFamily="65" charset="-120"/>
              </a:rPr>
              <a:t>契約之目的 </a:t>
            </a:r>
            <a:r>
              <a:rPr lang="en-US" altLang="zh-TW" dirty="0">
                <a:latin typeface="標楷體" panose="03000509000000000000" pitchFamily="65" charset="-120"/>
                <a:ea typeface="標楷體" panose="03000509000000000000" pitchFamily="65" charset="-120"/>
              </a:rPr>
              <a:t>(</a:t>
            </a:r>
            <a:r>
              <a:rPr lang="en-US" altLang="zh-TW" dirty="0" err="1">
                <a:latin typeface="標楷體" panose="03000509000000000000" pitchFamily="65" charset="-120"/>
                <a:ea typeface="標楷體" panose="03000509000000000000" pitchFamily="65" charset="-120"/>
              </a:rPr>
              <a:t>Vertragszweck</a:t>
            </a:r>
            <a:r>
              <a:rPr lang="en-US" altLang="zh-TW" dirty="0">
                <a:latin typeface="標楷體" panose="03000509000000000000" pitchFamily="65" charset="-120"/>
                <a:ea typeface="標楷體" panose="03000509000000000000" pitchFamily="65" charset="-120"/>
              </a:rPr>
              <a:t>)</a:t>
            </a:r>
            <a:r>
              <a:rPr altLang="en-US" dirty="0">
                <a:latin typeface="標楷體" panose="03000509000000000000" pitchFamily="65" charset="-120"/>
                <a:ea typeface="標楷體" panose="03000509000000000000" pitchFamily="65" charset="-120"/>
              </a:rPr>
              <a:t>，即公職務之直接實現</a:t>
            </a:r>
          </a:p>
          <a:p>
            <a:pPr marL="304747" indent="-304747" defTabSz="1218987" eaLnBrk="1" fontAlgn="auto" hangingPunct="1">
              <a:spcBef>
                <a:spcPts val="1866"/>
              </a:spcBef>
              <a:spcAft>
                <a:spcPts val="0"/>
              </a:spcAft>
              <a:buFont typeface="Wingdings" panose="05000000000000000000" pitchFamily="2" charset="2"/>
              <a:buNone/>
              <a:defRPr/>
            </a:pPr>
            <a:r>
              <a:rPr altLang="en-US" dirty="0">
                <a:latin typeface="標楷體" panose="03000509000000000000" pitchFamily="65" charset="-120"/>
                <a:ea typeface="標楷體" panose="03000509000000000000" pitchFamily="65" charset="-120"/>
              </a:rPr>
              <a:t>        </a:t>
            </a:r>
            <a:r>
              <a:rPr lang="en-US" altLang="zh-TW" dirty="0">
                <a:latin typeface="標楷體" panose="03000509000000000000" pitchFamily="65" charset="-120"/>
                <a:ea typeface="標楷體" panose="03000509000000000000" pitchFamily="65" charset="-120"/>
              </a:rPr>
              <a:t>(</a:t>
            </a:r>
            <a:r>
              <a:rPr altLang="en-US" dirty="0">
                <a:latin typeface="標楷體" panose="03000509000000000000" pitchFamily="65" charset="-120"/>
                <a:ea typeface="標楷體" panose="03000509000000000000" pitchFamily="65" charset="-120"/>
              </a:rPr>
              <a:t>德國行政法院及聯邦最高法院之見解</a:t>
            </a:r>
            <a:r>
              <a:rPr lang="en-US" altLang="zh-TW" dirty="0">
                <a:latin typeface="標楷體" panose="03000509000000000000" pitchFamily="65" charset="-120"/>
                <a:ea typeface="標楷體" panose="03000509000000000000" pitchFamily="65" charset="-120"/>
              </a:rPr>
              <a:t>)         </a:t>
            </a:r>
          </a:p>
          <a:p>
            <a:pPr marL="304747" indent="-304747" defTabSz="1218987" eaLnBrk="1" fontAlgn="auto" hangingPunct="1">
              <a:spcBef>
                <a:spcPts val="1866"/>
              </a:spcBef>
              <a:spcAft>
                <a:spcPts val="0"/>
              </a:spcAft>
              <a:buFont typeface="Wingdings" panose="05000000000000000000" pitchFamily="2" charset="2"/>
              <a:buNone/>
              <a:defRPr/>
            </a:pPr>
            <a:r>
              <a:rPr lang="en-US" altLang="zh-TW" sz="3600" dirty="0">
                <a:latin typeface="標楷體" panose="03000509000000000000" pitchFamily="65" charset="-120"/>
                <a:ea typeface="標楷體" panose="03000509000000000000" pitchFamily="65" charset="-120"/>
              </a:rPr>
              <a:t>   *</a:t>
            </a:r>
            <a:r>
              <a:rPr altLang="en-US" sz="2000" dirty="0">
                <a:latin typeface="標楷體" panose="03000509000000000000" pitchFamily="65" charset="-120"/>
                <a:ea typeface="標楷體" panose="03000509000000000000" pitchFamily="65" charset="-120"/>
              </a:rPr>
              <a:t>羅明通，國家賠償法上公權力概念之比較研究，第</a:t>
            </a:r>
            <a:r>
              <a:rPr lang="en-US" altLang="zh-TW" sz="2000" dirty="0">
                <a:latin typeface="標楷體" panose="03000509000000000000" pitchFamily="65" charset="-120"/>
                <a:ea typeface="標楷體" panose="03000509000000000000" pitchFamily="65" charset="-120"/>
              </a:rPr>
              <a:t>176</a:t>
            </a:r>
            <a:r>
              <a:rPr altLang="en-US" sz="2000" dirty="0">
                <a:latin typeface="標楷體" panose="03000509000000000000" pitchFamily="65" charset="-120"/>
                <a:ea typeface="標楷體" panose="03000509000000000000" pitchFamily="65" charset="-120"/>
              </a:rPr>
              <a:t>頁，轉引日</a:t>
            </a:r>
          </a:p>
          <a:p>
            <a:pPr marL="304747" indent="-304747" defTabSz="1218987" eaLnBrk="1" fontAlgn="auto" hangingPunct="1">
              <a:spcBef>
                <a:spcPts val="1866"/>
              </a:spcBef>
              <a:spcAft>
                <a:spcPts val="0"/>
              </a:spcAft>
              <a:buFont typeface="Wingdings" panose="05000000000000000000" pitchFamily="2" charset="2"/>
              <a:buNone/>
              <a:defRPr/>
            </a:pPr>
            <a:r>
              <a:rPr altLang="en-US" sz="2000" dirty="0">
                <a:latin typeface="標楷體" panose="03000509000000000000" pitchFamily="65" charset="-120"/>
                <a:ea typeface="標楷體" panose="03000509000000000000" pitchFamily="65" charset="-120"/>
              </a:rPr>
              <a:t>                       本學者藤原淳一郎之分析。</a:t>
            </a:r>
          </a:p>
          <a:p>
            <a:pPr marL="304747" indent="-304747" defTabSz="1218987" eaLnBrk="1" fontAlgn="auto" hangingPunct="1">
              <a:spcBef>
                <a:spcPts val="1866"/>
              </a:spcBef>
              <a:spcAft>
                <a:spcPts val="0"/>
              </a:spcAft>
              <a:buFont typeface="Wingdings" panose="05000000000000000000" pitchFamily="2" charset="2"/>
              <a:buNone/>
              <a:defRPr/>
            </a:pPr>
            <a:r>
              <a:rPr altLang="en-US" sz="2000" dirty="0">
                <a:latin typeface="標楷體" panose="03000509000000000000" pitchFamily="65" charset="-120"/>
                <a:ea typeface="標楷體" panose="03000509000000000000" pitchFamily="65" charset="-120"/>
              </a:rPr>
              <a:t>     * 有關公法契約與私法契約之區別，請詳見 行政契約與新行政法</a:t>
            </a:r>
          </a:p>
          <a:p>
            <a:pPr marL="304747" indent="-304747" defTabSz="1218987" eaLnBrk="1" fontAlgn="auto" hangingPunct="1">
              <a:spcBef>
                <a:spcPts val="1866"/>
              </a:spcBef>
              <a:spcAft>
                <a:spcPts val="0"/>
              </a:spcAft>
              <a:buFont typeface="Wingdings" panose="05000000000000000000" pitchFamily="2" charset="2"/>
              <a:buNone/>
              <a:defRPr/>
            </a:pPr>
            <a:endParaRPr lang="en-US" altLang="zh-TW" sz="2000" dirty="0">
              <a:latin typeface="+mj-ea"/>
            </a:endParaRPr>
          </a:p>
        </p:txBody>
      </p:sp>
    </p:spTree>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1839913" y="965200"/>
            <a:ext cx="8637587" cy="519113"/>
          </a:xfrm>
        </p:spPr>
        <p:txBody>
          <a:bodyPr/>
          <a:lstStyle/>
          <a:p>
            <a:pPr eaLnBrk="1" hangingPunct="1"/>
            <a:r>
              <a:rPr altLang="en-US" sz="2800" smtClean="0">
                <a:latin typeface="微軟正黑體" pitchFamily="34" charset="-120"/>
                <a:ea typeface="微軟正黑體" pitchFamily="34" charset="-120"/>
              </a:rPr>
              <a:t>公法契約、行政私法契約與行政輔助契約之差異</a:t>
            </a:r>
          </a:p>
        </p:txBody>
      </p:sp>
      <p:sp>
        <p:nvSpPr>
          <p:cNvPr id="35842" name="Rectangle 3"/>
          <p:cNvSpPr>
            <a:spLocks noGrp="1" noChangeArrowheads="1"/>
          </p:cNvSpPr>
          <p:nvPr>
            <p:ph type="body" idx="1"/>
          </p:nvPr>
        </p:nvSpPr>
        <p:spPr/>
        <p:txBody>
          <a:bodyPr/>
          <a:lstStyle/>
          <a:p>
            <a:pPr eaLnBrk="1" hangingPunct="1">
              <a:lnSpc>
                <a:spcPct val="80000"/>
              </a:lnSpc>
              <a:buFont typeface="Wingdings" pitchFamily="2" charset="2"/>
              <a:buNone/>
            </a:pPr>
            <a:r>
              <a:rPr altLang="en-US" smtClean="0">
                <a:latin typeface="微軟正黑體" pitchFamily="34" charset="-120"/>
                <a:ea typeface="標楷體" pitchFamily="65" charset="-120"/>
              </a:rPr>
              <a:t>公法契約</a:t>
            </a:r>
            <a:r>
              <a:rPr altLang="en-US" smtClean="0">
                <a:latin typeface="微軟正黑體" pitchFamily="34" charset="-120"/>
                <a:ea typeface="微軟正黑體" pitchFamily="34" charset="-120"/>
              </a:rPr>
              <a:t>：</a:t>
            </a:r>
            <a:r>
              <a:rPr altLang="en-US" smtClean="0">
                <a:latin typeface="微軟正黑體" pitchFamily="34" charset="-120"/>
                <a:ea typeface="標楷體" pitchFamily="65" charset="-120"/>
              </a:rPr>
              <a:t>係以契約方式直接對公眾提供國家之給付或實現國家之行政目的，所以應符合公共利益及直接實現國家職務之目的，例如國家與醫院訂立之社會保險契約</a:t>
            </a:r>
            <a:r>
              <a:rPr altLang="en-US" smtClean="0">
                <a:latin typeface="微軟正黑體" pitchFamily="34" charset="-120"/>
                <a:ea typeface="微軟正黑體" pitchFamily="34" charset="-120"/>
              </a:rPr>
              <a:t>。</a:t>
            </a:r>
          </a:p>
          <a:p>
            <a:pPr eaLnBrk="1" hangingPunct="1">
              <a:lnSpc>
                <a:spcPct val="80000"/>
              </a:lnSpc>
              <a:buFont typeface="Wingdings" pitchFamily="2" charset="2"/>
              <a:buNone/>
            </a:pPr>
            <a:r>
              <a:rPr altLang="en-US" smtClean="0">
                <a:latin typeface="微軟正黑體" pitchFamily="34" charset="-120"/>
                <a:ea typeface="標楷體" pitchFamily="65" charset="-120"/>
              </a:rPr>
              <a:t>行政私法契約</a:t>
            </a:r>
            <a:r>
              <a:rPr altLang="en-US" smtClean="0">
                <a:latin typeface="微軟正黑體" pitchFamily="34" charset="-120"/>
                <a:ea typeface="微軟正黑體" pitchFamily="34" charset="-120"/>
              </a:rPr>
              <a:t>：</a:t>
            </a:r>
            <a:r>
              <a:rPr altLang="en-US" smtClean="0">
                <a:latin typeface="微軟正黑體" pitchFamily="34" charset="-120"/>
                <a:ea typeface="標楷體" pitchFamily="65" charset="-120"/>
              </a:rPr>
              <a:t>雖在對人民實現國家救濟照顧之給付目的，但契約之對像即係受益之對像，並非以契約當事人以外之社會之不特定人為對象。例如自來水及電力之供應契約。</a:t>
            </a:r>
          </a:p>
          <a:p>
            <a:pPr eaLnBrk="1" hangingPunct="1">
              <a:lnSpc>
                <a:spcPct val="80000"/>
              </a:lnSpc>
              <a:buFont typeface="Wingdings" pitchFamily="2" charset="2"/>
              <a:buNone/>
            </a:pPr>
            <a:r>
              <a:rPr altLang="en-US" smtClean="0">
                <a:latin typeface="微軟正黑體" pitchFamily="34" charset="-120"/>
                <a:ea typeface="標楷體" pitchFamily="65" charset="-120"/>
              </a:rPr>
              <a:t>行政輔助行為之契約</a:t>
            </a:r>
            <a:r>
              <a:rPr altLang="en-US" smtClean="0">
                <a:latin typeface="微軟正黑體" pitchFamily="34" charset="-120"/>
                <a:ea typeface="華康儷中黑"/>
                <a:cs typeface="華康儷中黑"/>
              </a:rPr>
              <a:t>：</a:t>
            </a:r>
            <a:r>
              <a:rPr altLang="en-US" smtClean="0">
                <a:latin typeface="微軟正黑體" pitchFamily="34" charset="-120"/>
                <a:ea typeface="標楷體" pitchFamily="65" charset="-120"/>
              </a:rPr>
              <a:t>係國家為遂行其任務，而支付代價例如購買文具、租用房舍及提供設備等以使公務得以執行，契約執行之直接目的係為機關本身，與公共工程執行之直接目的係為公眾有所不同。</a:t>
            </a:r>
          </a:p>
          <a:p>
            <a:pPr eaLnBrk="1" hangingPunct="1">
              <a:lnSpc>
                <a:spcPct val="80000"/>
              </a:lnSpc>
              <a:buFont typeface="Wingdings" pitchFamily="2" charset="2"/>
              <a:buNone/>
            </a:pPr>
            <a:endParaRPr lang="en-US" altLang="zh-TW" smtClean="0">
              <a:latin typeface="微軟正黑體" pitchFamily="34" charset="-120"/>
              <a:ea typeface="標楷體" pitchFamily="65" charset="-120"/>
            </a:endParaRPr>
          </a:p>
        </p:txBody>
      </p:sp>
    </p:spTree>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ChangeArrowheads="1"/>
          </p:cNvSpPr>
          <p:nvPr>
            <p:ph type="title"/>
          </p:nvPr>
        </p:nvSpPr>
        <p:spPr>
          <a:xfrm>
            <a:off x="1485900" y="476250"/>
            <a:ext cx="8991600" cy="1008063"/>
          </a:xfrm>
        </p:spPr>
        <p:txBody>
          <a:bodyPr/>
          <a:lstStyle/>
          <a:p>
            <a:pPr eaLnBrk="1" hangingPunct="1"/>
            <a:r>
              <a:rPr altLang="en-US" sz="4000" smtClean="0">
                <a:latin typeface="標楷體" pitchFamily="65" charset="-120"/>
                <a:ea typeface="標楷體" pitchFamily="65" charset="-120"/>
              </a:rPr>
              <a:t>事實行為 ─ 公權力或國庫行為之判斷</a:t>
            </a:r>
          </a:p>
        </p:txBody>
      </p:sp>
      <p:sp>
        <p:nvSpPr>
          <p:cNvPr id="36866" name="Rectangle 3"/>
          <p:cNvSpPr>
            <a:spLocks noGrp="1" noChangeArrowheads="1"/>
          </p:cNvSpPr>
          <p:nvPr>
            <p:ph type="body" idx="1"/>
          </p:nvPr>
        </p:nvSpPr>
        <p:spPr>
          <a:xfrm>
            <a:off x="693738" y="1700213"/>
            <a:ext cx="10953750" cy="4470400"/>
          </a:xfrm>
        </p:spPr>
        <p:txBody>
          <a:bodyPr/>
          <a:lstStyle/>
          <a:p>
            <a:pPr eaLnBrk="1" hangingPunct="1">
              <a:lnSpc>
                <a:spcPct val="80000"/>
              </a:lnSpc>
              <a:buFont typeface="Wingdings" pitchFamily="2" charset="2"/>
              <a:buNone/>
            </a:pPr>
            <a:r>
              <a:rPr altLang="en-US" sz="2800" smtClean="0">
                <a:latin typeface="標楷體" pitchFamily="65" charset="-120"/>
                <a:ea typeface="標楷體" pitchFamily="65" charset="-120"/>
              </a:rPr>
              <a:t>以行為內涵及所欲達成之目的為判斷基準</a:t>
            </a:r>
            <a:r>
              <a:rPr lang="en-US" altLang="zh-TW" sz="2800" smtClean="0">
                <a:latin typeface="標楷體" pitchFamily="65" charset="-120"/>
                <a:ea typeface="標楷體" pitchFamily="65" charset="-120"/>
              </a:rPr>
              <a:t>:</a:t>
            </a:r>
          </a:p>
          <a:p>
            <a:pPr eaLnBrk="1" hangingPunct="1">
              <a:lnSpc>
                <a:spcPct val="80000"/>
              </a:lnSpc>
              <a:buFont typeface="Wingdings" pitchFamily="2" charset="2"/>
              <a:buNone/>
            </a:pPr>
            <a:r>
              <a:rPr lang="en-US" altLang="zh-TW" sz="2800" smtClean="0">
                <a:latin typeface="標楷體" pitchFamily="65" charset="-120"/>
                <a:ea typeface="標楷體" pitchFamily="65" charset="-120"/>
              </a:rPr>
              <a:t>  (1) </a:t>
            </a:r>
            <a:r>
              <a:rPr altLang="en-US" sz="2800" smtClean="0">
                <a:latin typeface="標楷體" pitchFamily="65" charset="-120"/>
                <a:ea typeface="標楷體" pitchFamily="65" charset="-120"/>
              </a:rPr>
              <a:t>本質上具有強制之力量者為公權力行為。</a:t>
            </a:r>
            <a:endParaRPr lang="en-US" altLang="zh-TW" sz="2800" smtClean="0">
              <a:latin typeface="標楷體" pitchFamily="65" charset="-120"/>
              <a:ea typeface="標楷體" pitchFamily="65" charset="-120"/>
            </a:endParaRPr>
          </a:p>
          <a:p>
            <a:pPr eaLnBrk="1" hangingPunct="1">
              <a:lnSpc>
                <a:spcPct val="80000"/>
              </a:lnSpc>
              <a:buFont typeface="Wingdings" pitchFamily="2" charset="2"/>
              <a:buNone/>
            </a:pPr>
            <a:r>
              <a:rPr altLang="en-US" sz="2800" smtClean="0">
                <a:latin typeface="標楷體" pitchFamily="65" charset="-120"/>
                <a:ea typeface="標楷體" pitchFamily="65" charset="-120"/>
              </a:rPr>
              <a:t>      例如警察駕駛之巡邏車輛肇事及對精神病患之強制治療。</a:t>
            </a:r>
          </a:p>
          <a:p>
            <a:pPr eaLnBrk="1" hangingPunct="1">
              <a:lnSpc>
                <a:spcPct val="80000"/>
              </a:lnSpc>
              <a:buFont typeface="Wingdings" pitchFamily="2" charset="2"/>
              <a:buNone/>
            </a:pPr>
            <a:r>
              <a:rPr altLang="en-US" sz="2800" smtClean="0">
                <a:latin typeface="標楷體" pitchFamily="65" charset="-120"/>
                <a:ea typeface="標楷體" pitchFamily="65" charset="-120"/>
              </a:rPr>
              <a:t>  </a:t>
            </a:r>
            <a:r>
              <a:rPr lang="en-US" altLang="zh-TW" sz="2800" smtClean="0">
                <a:latin typeface="標楷體" pitchFamily="65" charset="-120"/>
                <a:ea typeface="標楷體" pitchFamily="65" charset="-120"/>
              </a:rPr>
              <a:t>(2) </a:t>
            </a:r>
            <a:r>
              <a:rPr altLang="en-US" sz="2800" smtClean="0">
                <a:latin typeface="標楷體" pitchFamily="65" charset="-120"/>
                <a:ea typeface="標楷體" pitchFamily="65" charset="-120"/>
              </a:rPr>
              <a:t>本質上係直接實現國家給付、照顧人民生命、身體及財產</a:t>
            </a:r>
            <a:endParaRPr lang="en-US" altLang="zh-TW" sz="2800" smtClean="0">
              <a:latin typeface="標楷體" pitchFamily="65" charset="-120"/>
              <a:ea typeface="標楷體" pitchFamily="65" charset="-120"/>
            </a:endParaRPr>
          </a:p>
          <a:p>
            <a:pPr eaLnBrk="1" hangingPunct="1">
              <a:lnSpc>
                <a:spcPct val="80000"/>
              </a:lnSpc>
              <a:buFont typeface="Wingdings" pitchFamily="2" charset="2"/>
              <a:buNone/>
            </a:pPr>
            <a:r>
              <a:rPr altLang="en-US" sz="2800" smtClean="0">
                <a:latin typeface="標楷體" pitchFamily="65" charset="-120"/>
                <a:ea typeface="標楷體" pitchFamily="65" charset="-120"/>
              </a:rPr>
              <a:t>      之行政之目的之作為或不作為，例如消防、建築之勘驗、</a:t>
            </a:r>
            <a:endParaRPr lang="en-US" altLang="zh-TW" sz="2800" smtClean="0">
              <a:latin typeface="標楷體" pitchFamily="65" charset="-120"/>
              <a:ea typeface="標楷體" pitchFamily="65" charset="-120"/>
            </a:endParaRPr>
          </a:p>
          <a:p>
            <a:pPr algn="ctr" eaLnBrk="1" hangingPunct="1">
              <a:lnSpc>
                <a:spcPct val="80000"/>
              </a:lnSpc>
              <a:buFont typeface="Wingdings" pitchFamily="2" charset="2"/>
              <a:buNone/>
            </a:pPr>
            <a:r>
              <a:rPr altLang="en-US" sz="2800" smtClean="0">
                <a:latin typeface="標楷體" pitchFamily="65" charset="-120"/>
                <a:ea typeface="標楷體" pitchFamily="65" charset="-120"/>
              </a:rPr>
              <a:t>      公共衛生之維護及藥物之管制、社會保險及教育活動均屬之。</a:t>
            </a:r>
            <a:endParaRPr lang="en-US" altLang="zh-TW" sz="2800" smtClean="0">
              <a:latin typeface="標楷體" pitchFamily="65" charset="-120"/>
              <a:ea typeface="標楷體" pitchFamily="65" charset="-120"/>
            </a:endParaRPr>
          </a:p>
          <a:p>
            <a:pPr eaLnBrk="1" hangingPunct="1">
              <a:lnSpc>
                <a:spcPct val="80000"/>
              </a:lnSpc>
              <a:buFont typeface="Wingdings" pitchFamily="2" charset="2"/>
              <a:buNone/>
            </a:pPr>
            <a:r>
              <a:rPr altLang="en-US" sz="2800" smtClean="0">
                <a:latin typeface="標楷體" pitchFamily="65" charset="-120"/>
                <a:ea typeface="標楷體" pitchFamily="65" charset="-120"/>
              </a:rPr>
              <a:t>      </a:t>
            </a:r>
            <a:r>
              <a:rPr lang="en-US" altLang="zh-TW" smtClean="0">
                <a:latin typeface="標楷體" pitchFamily="65" charset="-120"/>
                <a:ea typeface="標楷體" pitchFamily="65" charset="-120"/>
              </a:rPr>
              <a:t>(</a:t>
            </a:r>
            <a:r>
              <a:rPr altLang="en-US" smtClean="0">
                <a:latin typeface="標楷體" pitchFamily="65" charset="-120"/>
                <a:ea typeface="標楷體" pitchFamily="65" charset="-120"/>
              </a:rPr>
              <a:t>釋字</a:t>
            </a:r>
            <a:r>
              <a:rPr lang="en-US" altLang="zh-TW" smtClean="0">
                <a:latin typeface="標楷體" pitchFamily="65" charset="-120"/>
                <a:ea typeface="標楷體" pitchFamily="65" charset="-120"/>
              </a:rPr>
              <a:t>466,469</a:t>
            </a:r>
            <a:r>
              <a:rPr altLang="en-US" smtClean="0">
                <a:latin typeface="標楷體" pitchFamily="65" charset="-120"/>
                <a:ea typeface="標楷體" pitchFamily="65" charset="-120"/>
              </a:rPr>
              <a:t>解釋文及理由書參照</a:t>
            </a:r>
            <a:r>
              <a:rPr lang="en-US" altLang="zh-TW" smtClean="0">
                <a:latin typeface="標楷體" pitchFamily="65" charset="-120"/>
                <a:ea typeface="標楷體" pitchFamily="65" charset="-120"/>
              </a:rPr>
              <a:t>)</a:t>
            </a:r>
          </a:p>
          <a:p>
            <a:pPr eaLnBrk="1" hangingPunct="1">
              <a:lnSpc>
                <a:spcPct val="80000"/>
              </a:lnSpc>
              <a:buFont typeface="Wingdings" pitchFamily="2" charset="2"/>
              <a:buNone/>
            </a:pPr>
            <a:endParaRPr lang="en-US" altLang="zh-TW" smtClean="0">
              <a:latin typeface="微軟正黑體" pitchFamily="34" charset="-120"/>
            </a:endParaRPr>
          </a:p>
        </p:txBody>
      </p:sp>
    </p:spTree>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ChangeArrowheads="1"/>
          </p:cNvSpPr>
          <p:nvPr>
            <p:ph type="title" idx="4294967295"/>
          </p:nvPr>
        </p:nvSpPr>
        <p:spPr>
          <a:xfrm>
            <a:off x="1522413" y="765175"/>
            <a:ext cx="8637587" cy="762000"/>
          </a:xfrm>
        </p:spPr>
        <p:txBody>
          <a:bodyPr/>
          <a:lstStyle/>
          <a:p>
            <a:pPr eaLnBrk="1" hangingPunct="1"/>
            <a:r>
              <a:rPr lang="en-US" altLang="zh-TW" smtClean="0">
                <a:latin typeface="微軟正黑體" pitchFamily="34" charset="-120"/>
              </a:rPr>
              <a:t> </a:t>
            </a:r>
            <a:endParaRPr lang="en-US" altLang="zh-TW" sz="4000" smtClean="0">
              <a:latin typeface="微軟正黑體" pitchFamily="34" charset="-120"/>
            </a:endParaRPr>
          </a:p>
        </p:txBody>
      </p:sp>
      <p:sp>
        <p:nvSpPr>
          <p:cNvPr id="18435" name="Rectangle 3"/>
          <p:cNvSpPr>
            <a:spLocks noGrp="1" noChangeArrowheads="1"/>
          </p:cNvSpPr>
          <p:nvPr>
            <p:ph type="body" idx="4294967295"/>
          </p:nvPr>
        </p:nvSpPr>
        <p:spPr>
          <a:xfrm>
            <a:off x="622300" y="333375"/>
            <a:ext cx="11017250" cy="6335713"/>
          </a:xfrm>
        </p:spPr>
        <p:txBody>
          <a:bodyPr rtlCol="0">
            <a:normAutofit lnSpcReduction="10000"/>
          </a:bodyPr>
          <a:lstStyle/>
          <a:p>
            <a:pPr marL="609600" indent="-609600" defTabSz="1218987" eaLnBrk="1" fontAlgn="auto" hangingPunct="1">
              <a:lnSpc>
                <a:spcPct val="80000"/>
              </a:lnSpc>
              <a:spcBef>
                <a:spcPts val="1866"/>
              </a:spcBef>
              <a:spcAft>
                <a:spcPts val="0"/>
              </a:spcAft>
              <a:buFont typeface="Arial" pitchFamily="34" charset="0"/>
              <a:buNone/>
              <a:defRPr/>
            </a:pPr>
            <a:r>
              <a:rPr lang="en-US" altLang="zh-TW" sz="2000" dirty="0">
                <a:latin typeface="標楷體" panose="03000509000000000000" pitchFamily="65" charset="-120"/>
                <a:ea typeface="標楷體" panose="03000509000000000000" pitchFamily="65" charset="-120"/>
              </a:rPr>
              <a:t> </a:t>
            </a:r>
            <a:r>
              <a:rPr altLang="en-US" sz="2000" dirty="0" smtClean="0">
                <a:latin typeface="標楷體" panose="03000509000000000000" pitchFamily="65" charset="-120"/>
                <a:ea typeface="標楷體" panose="03000509000000000000" pitchFamily="65" charset="-120"/>
              </a:rPr>
              <a:t>        </a:t>
            </a:r>
            <a:r>
              <a:rPr altLang="en-US" sz="4300" dirty="0" smtClean="0">
                <a:latin typeface="標楷體" panose="03000509000000000000" pitchFamily="65" charset="-120"/>
                <a:ea typeface="標楷體" panose="03000509000000000000" pitchFamily="65" charset="-120"/>
              </a:rPr>
              <a:t>政府</a:t>
            </a:r>
            <a:r>
              <a:rPr altLang="en-US" sz="4300" dirty="0">
                <a:latin typeface="標楷體" panose="03000509000000000000" pitchFamily="65" charset="-120"/>
                <a:ea typeface="標楷體" panose="03000509000000000000" pitchFamily="65" charset="-120"/>
              </a:rPr>
              <a:t>採購行為之類型及性質</a:t>
            </a:r>
          </a:p>
          <a:p>
            <a:pPr marL="609600" indent="-609600" defTabSz="1218987" eaLnBrk="1" fontAlgn="auto" hangingPunct="1">
              <a:lnSpc>
                <a:spcPct val="80000"/>
              </a:lnSpc>
              <a:spcBef>
                <a:spcPts val="1866"/>
              </a:spcBef>
              <a:spcAft>
                <a:spcPts val="0"/>
              </a:spcAft>
              <a:buFont typeface="Arial" pitchFamily="34" charset="0"/>
              <a:buNone/>
              <a:defRPr/>
            </a:pPr>
            <a:endParaRPr altLang="en-US" sz="3600" dirty="0">
              <a:latin typeface="標楷體" panose="03000509000000000000" pitchFamily="65" charset="-120"/>
              <a:ea typeface="標楷體" panose="03000509000000000000" pitchFamily="65" charset="-120"/>
            </a:endParaRPr>
          </a:p>
          <a:p>
            <a:pPr marL="609600" indent="-609600" defTabSz="1218987" eaLnBrk="1" fontAlgn="auto" hangingPunct="1">
              <a:lnSpc>
                <a:spcPct val="80000"/>
              </a:lnSpc>
              <a:spcBef>
                <a:spcPts val="1866"/>
              </a:spcBef>
              <a:spcAft>
                <a:spcPts val="0"/>
              </a:spcAft>
              <a:buFont typeface="Arial" pitchFamily="34" charset="0"/>
              <a:buNone/>
              <a:defRPr/>
            </a:pPr>
            <a:r>
              <a:rPr altLang="en-US" dirty="0">
                <a:latin typeface="標楷體" panose="03000509000000000000" pitchFamily="65" charset="-120"/>
                <a:ea typeface="標楷體" panose="03000509000000000000" pitchFamily="65" charset="-120"/>
              </a:rPr>
              <a:t>                          </a:t>
            </a:r>
            <a:r>
              <a:rPr altLang="en-US" sz="2800" dirty="0" smtClean="0">
                <a:latin typeface="標楷體" panose="03000509000000000000" pitchFamily="65" charset="-120"/>
                <a:ea typeface="標楷體" panose="03000509000000000000" pitchFamily="65" charset="-120"/>
              </a:rPr>
              <a:t>機關</a:t>
            </a:r>
            <a:r>
              <a:rPr altLang="en-US" sz="2800" dirty="0">
                <a:latin typeface="標楷體" panose="03000509000000000000" pitchFamily="65" charset="-120"/>
                <a:ea typeface="標楷體" panose="03000509000000000000" pitchFamily="65" charset="-120"/>
              </a:rPr>
              <a:t>自行使用─行政輔助行為契約</a:t>
            </a:r>
            <a:r>
              <a:rPr altLang="en-US" sz="3200" dirty="0">
                <a:latin typeface="標楷體" panose="03000509000000000000" pitchFamily="65" charset="-120"/>
                <a:ea typeface="標楷體" panose="03000509000000000000" pitchFamily="65" charset="-120"/>
              </a:rPr>
              <a:t> </a:t>
            </a:r>
          </a:p>
          <a:p>
            <a:pPr marL="609600" indent="-609600" defTabSz="1218987" eaLnBrk="1" fontAlgn="auto" hangingPunct="1">
              <a:lnSpc>
                <a:spcPct val="80000"/>
              </a:lnSpc>
              <a:spcBef>
                <a:spcPts val="1866"/>
              </a:spcBef>
              <a:spcAft>
                <a:spcPts val="0"/>
              </a:spcAft>
              <a:buFont typeface="Arial" pitchFamily="34" charset="0"/>
              <a:buNone/>
              <a:defRPr/>
            </a:pPr>
            <a:r>
              <a:rPr altLang="en-US" dirty="0">
                <a:latin typeface="標楷體" panose="03000509000000000000" pitchFamily="65" charset="-120"/>
                <a:ea typeface="標楷體" panose="03000509000000000000" pitchFamily="65" charset="-120"/>
              </a:rPr>
              <a:t>                          </a:t>
            </a:r>
            <a:r>
              <a:rPr lang="en-US" altLang="zh-TW" sz="2800" dirty="0" smtClean="0">
                <a:latin typeface="標楷體" panose="03000509000000000000" pitchFamily="65" charset="-120"/>
                <a:ea typeface="標楷體" panose="03000509000000000000" pitchFamily="65" charset="-120"/>
              </a:rPr>
              <a:t>(</a:t>
            </a:r>
            <a:r>
              <a:rPr altLang="en-US" sz="2800" dirty="0" smtClean="0">
                <a:latin typeface="標楷體" panose="03000509000000000000" pitchFamily="65" charset="-120"/>
                <a:ea typeface="標楷體" panose="03000509000000000000" pitchFamily="65" charset="-120"/>
              </a:rPr>
              <a:t>例如</a:t>
            </a:r>
            <a:r>
              <a:rPr altLang="en-US" sz="2800" dirty="0">
                <a:latin typeface="標楷體" panose="03000509000000000000" pitchFamily="65" charset="-120"/>
                <a:ea typeface="標楷體" panose="03000509000000000000" pitchFamily="65" charset="-120"/>
              </a:rPr>
              <a:t>為機關員工衣服之採購</a:t>
            </a:r>
            <a:r>
              <a:rPr lang="en-US" altLang="zh-TW" sz="2800" dirty="0">
                <a:latin typeface="標楷體" panose="03000509000000000000" pitchFamily="65" charset="-120"/>
                <a:ea typeface="標楷體" panose="03000509000000000000" pitchFamily="65" charset="-120"/>
              </a:rPr>
              <a:t>) </a:t>
            </a:r>
          </a:p>
          <a:p>
            <a:pPr marL="609600" indent="-609600" defTabSz="1218987" eaLnBrk="1" fontAlgn="auto" hangingPunct="1">
              <a:lnSpc>
                <a:spcPct val="80000"/>
              </a:lnSpc>
              <a:spcBef>
                <a:spcPts val="1866"/>
              </a:spcBef>
              <a:spcAft>
                <a:spcPts val="0"/>
              </a:spcAft>
              <a:buFont typeface="Arial" pitchFamily="34" charset="0"/>
              <a:buNone/>
              <a:defRPr/>
            </a:pPr>
            <a:endParaRPr lang="en-US" altLang="zh-TW" sz="2800" dirty="0">
              <a:latin typeface="標楷體" panose="03000509000000000000" pitchFamily="65" charset="-120"/>
              <a:ea typeface="標楷體" panose="03000509000000000000" pitchFamily="65" charset="-120"/>
            </a:endParaRPr>
          </a:p>
          <a:p>
            <a:pPr marL="609600" indent="-609600" defTabSz="1218987" eaLnBrk="1" fontAlgn="auto" hangingPunct="1">
              <a:lnSpc>
                <a:spcPct val="80000"/>
              </a:lnSpc>
              <a:spcBef>
                <a:spcPts val="1866"/>
              </a:spcBef>
              <a:spcAft>
                <a:spcPts val="0"/>
              </a:spcAft>
              <a:buFont typeface="Arial" pitchFamily="34" charset="0"/>
              <a:buNone/>
              <a:defRPr/>
            </a:pPr>
            <a:r>
              <a:rPr lang="en-US" altLang="zh-TW" dirty="0">
                <a:latin typeface="標楷體" panose="03000509000000000000" pitchFamily="65" charset="-120"/>
                <a:ea typeface="標楷體" panose="03000509000000000000" pitchFamily="65" charset="-120"/>
              </a:rPr>
              <a:t> </a:t>
            </a:r>
            <a:r>
              <a:rPr altLang="en-US" sz="3200" dirty="0">
                <a:latin typeface="標楷體" panose="03000509000000000000" pitchFamily="65" charset="-120"/>
                <a:ea typeface="標楷體" panose="03000509000000000000" pitchFamily="65" charset="-120"/>
              </a:rPr>
              <a:t>政府採購行為</a:t>
            </a:r>
            <a:r>
              <a:rPr altLang="en-US" sz="2800" dirty="0">
                <a:latin typeface="標楷體" panose="03000509000000000000" pitchFamily="65" charset="-120"/>
                <a:ea typeface="標楷體" panose="03000509000000000000" pitchFamily="65" charset="-120"/>
              </a:rPr>
              <a:t>  </a:t>
            </a:r>
            <a:endParaRPr altLang="en-US" dirty="0">
              <a:latin typeface="標楷體" panose="03000509000000000000" pitchFamily="65" charset="-120"/>
              <a:ea typeface="標楷體" panose="03000509000000000000" pitchFamily="65" charset="-120"/>
            </a:endParaRPr>
          </a:p>
          <a:p>
            <a:pPr marL="609600" indent="-609600" defTabSz="1218987" eaLnBrk="1" fontAlgn="auto" hangingPunct="1">
              <a:lnSpc>
                <a:spcPct val="80000"/>
              </a:lnSpc>
              <a:spcBef>
                <a:spcPts val="1866"/>
              </a:spcBef>
              <a:spcAft>
                <a:spcPts val="0"/>
              </a:spcAft>
              <a:buFont typeface="Arial" pitchFamily="34" charset="0"/>
              <a:buNone/>
              <a:defRPr/>
            </a:pPr>
            <a:endParaRPr altLang="en-US" dirty="0">
              <a:latin typeface="標楷體" panose="03000509000000000000" pitchFamily="65" charset="-120"/>
              <a:ea typeface="標楷體" panose="03000509000000000000" pitchFamily="65" charset="-120"/>
            </a:endParaRPr>
          </a:p>
          <a:p>
            <a:pPr marL="609600" indent="-609600" defTabSz="1218987" eaLnBrk="1" fontAlgn="auto" hangingPunct="1">
              <a:lnSpc>
                <a:spcPct val="80000"/>
              </a:lnSpc>
              <a:spcBef>
                <a:spcPts val="1866"/>
              </a:spcBef>
              <a:spcAft>
                <a:spcPts val="0"/>
              </a:spcAft>
              <a:buFont typeface="Arial" pitchFamily="34" charset="0"/>
              <a:buNone/>
              <a:defRPr/>
            </a:pPr>
            <a:r>
              <a:rPr altLang="en-US" dirty="0">
                <a:latin typeface="標楷體" panose="03000509000000000000" pitchFamily="65" charset="-120"/>
                <a:ea typeface="標楷體" panose="03000509000000000000" pitchFamily="65" charset="-120"/>
              </a:rPr>
              <a:t>                          </a:t>
            </a:r>
            <a:r>
              <a:rPr altLang="en-US" sz="3000" dirty="0" smtClean="0">
                <a:latin typeface="標楷體" panose="03000509000000000000" pitchFamily="65" charset="-120"/>
                <a:ea typeface="標楷體" panose="03000509000000000000" pitchFamily="65" charset="-120"/>
              </a:rPr>
              <a:t>直接</a:t>
            </a:r>
            <a:r>
              <a:rPr altLang="en-US" sz="3000" dirty="0">
                <a:latin typeface="標楷體" panose="03000509000000000000" pitchFamily="65" charset="-120"/>
                <a:ea typeface="標楷體" panose="03000509000000000000" pitchFamily="65" charset="-120"/>
              </a:rPr>
              <a:t>為公共利益─公法契約行為</a:t>
            </a:r>
          </a:p>
          <a:p>
            <a:pPr marL="609600" indent="-609600" defTabSz="1218987" eaLnBrk="1" fontAlgn="auto" hangingPunct="1">
              <a:lnSpc>
                <a:spcPct val="80000"/>
              </a:lnSpc>
              <a:spcBef>
                <a:spcPts val="1866"/>
              </a:spcBef>
              <a:spcAft>
                <a:spcPts val="0"/>
              </a:spcAft>
              <a:buFont typeface="Arial" pitchFamily="34" charset="0"/>
              <a:buNone/>
              <a:defRPr/>
            </a:pPr>
            <a:r>
              <a:rPr altLang="en-US" sz="2200" dirty="0">
                <a:latin typeface="標楷體" panose="03000509000000000000" pitchFamily="65" charset="-120"/>
                <a:ea typeface="標楷體" panose="03000509000000000000" pitchFamily="65" charset="-120"/>
              </a:rPr>
              <a:t>                           </a:t>
            </a:r>
            <a:r>
              <a:rPr lang="en-US" altLang="zh-TW" sz="2600" dirty="0" smtClean="0">
                <a:latin typeface="標楷體" panose="03000509000000000000" pitchFamily="65" charset="-120"/>
                <a:ea typeface="標楷體" panose="03000509000000000000" pitchFamily="65" charset="-120"/>
              </a:rPr>
              <a:t>(</a:t>
            </a:r>
            <a:r>
              <a:rPr altLang="en-US" sz="2600" dirty="0">
                <a:latin typeface="標楷體" panose="03000509000000000000" pitchFamily="65" charset="-120"/>
                <a:ea typeface="標楷體" panose="03000509000000000000" pitchFamily="65" charset="-120"/>
              </a:rPr>
              <a:t>例如道路工程之採購</a:t>
            </a:r>
            <a:r>
              <a:rPr lang="en-US" altLang="zh-TW" sz="2600" dirty="0">
                <a:latin typeface="標楷體" panose="03000509000000000000" pitchFamily="65" charset="-120"/>
                <a:ea typeface="標楷體" panose="03000509000000000000" pitchFamily="65" charset="-120"/>
              </a:rPr>
              <a:t>) (</a:t>
            </a:r>
            <a:r>
              <a:rPr altLang="en-US" sz="2600" dirty="0">
                <a:latin typeface="標楷體" panose="03000509000000000000" pitchFamily="65" charset="-120"/>
                <a:ea typeface="標楷體" panose="03000509000000000000" pitchFamily="65" charset="-120"/>
              </a:rPr>
              <a:t>以契約達成</a:t>
            </a:r>
            <a:r>
              <a:rPr altLang="en-US" sz="2600" dirty="0" smtClean="0">
                <a:latin typeface="標楷體" panose="03000509000000000000" pitchFamily="65" charset="-120"/>
                <a:ea typeface="標楷體" panose="03000509000000000000" pitchFamily="65" charset="-120"/>
              </a:rPr>
              <a:t>對公眾</a:t>
            </a:r>
            <a:r>
              <a:rPr altLang="en-US" sz="2600" dirty="0">
                <a:latin typeface="標楷體" panose="03000509000000000000" pitchFamily="65" charset="-120"/>
                <a:ea typeface="標楷體" panose="03000509000000000000" pitchFamily="65" charset="-120"/>
              </a:rPr>
              <a:t>給付</a:t>
            </a:r>
            <a:r>
              <a:rPr lang="en-US" altLang="zh-TW" sz="2600" dirty="0">
                <a:latin typeface="標楷體" panose="03000509000000000000" pitchFamily="65" charset="-120"/>
                <a:ea typeface="標楷體" panose="03000509000000000000" pitchFamily="65" charset="-120"/>
              </a:rPr>
              <a:t>)</a:t>
            </a:r>
          </a:p>
          <a:p>
            <a:pPr marL="609600" indent="-609600" defTabSz="1218987" eaLnBrk="1" fontAlgn="auto" hangingPunct="1">
              <a:lnSpc>
                <a:spcPct val="80000"/>
              </a:lnSpc>
              <a:spcBef>
                <a:spcPts val="1866"/>
              </a:spcBef>
              <a:spcAft>
                <a:spcPts val="0"/>
              </a:spcAft>
              <a:buFont typeface="Arial" pitchFamily="34" charset="0"/>
              <a:buNone/>
              <a:defRPr/>
            </a:pPr>
            <a:endParaRPr lang="en-US" altLang="zh-TW" dirty="0">
              <a:latin typeface="標楷體" panose="03000509000000000000" pitchFamily="65" charset="-120"/>
              <a:ea typeface="標楷體" panose="03000509000000000000" pitchFamily="65" charset="-120"/>
            </a:endParaRPr>
          </a:p>
          <a:p>
            <a:pPr marL="609600" indent="-609600" defTabSz="1218987" eaLnBrk="1" fontAlgn="auto" hangingPunct="1">
              <a:lnSpc>
                <a:spcPct val="80000"/>
              </a:lnSpc>
              <a:spcBef>
                <a:spcPts val="1866"/>
              </a:spcBef>
              <a:spcAft>
                <a:spcPts val="0"/>
              </a:spcAft>
              <a:buFont typeface="Arial" pitchFamily="34" charset="0"/>
              <a:buNone/>
              <a:defRPr/>
            </a:pPr>
            <a:r>
              <a:rPr altLang="en-US" sz="1800" dirty="0">
                <a:latin typeface="標楷體" panose="03000509000000000000" pitchFamily="65" charset="-120"/>
                <a:ea typeface="標楷體" panose="03000509000000000000" pitchFamily="65" charset="-120"/>
              </a:rPr>
              <a:t>　</a:t>
            </a:r>
            <a:r>
              <a:rPr altLang="en-US" sz="2800" dirty="0">
                <a:latin typeface="標楷體" panose="03000509000000000000" pitchFamily="65" charset="-120"/>
                <a:ea typeface="標楷體" panose="03000509000000000000" pitchFamily="65" charset="-120"/>
              </a:rPr>
              <a:t>結論：政府採購法無法以單一性質定性</a:t>
            </a:r>
          </a:p>
        </p:txBody>
      </p:sp>
      <p:sp>
        <p:nvSpPr>
          <p:cNvPr id="192516" name="Line 4"/>
          <p:cNvSpPr>
            <a:spLocks noChangeShapeType="1"/>
          </p:cNvSpPr>
          <p:nvPr/>
        </p:nvSpPr>
        <p:spPr bwMode="auto">
          <a:xfrm>
            <a:off x="3846513" y="2420938"/>
            <a:ext cx="0" cy="1676400"/>
          </a:xfrm>
          <a:prstGeom prst="line">
            <a:avLst/>
          </a:prstGeom>
          <a:noFill/>
          <a:ln w="9525">
            <a:solidFill>
              <a:schemeClr val="tx1"/>
            </a:solidFill>
            <a:miter lim="800000"/>
            <a:headEnd/>
            <a:tailEnd/>
          </a:ln>
          <a:effectLst/>
          <a:extLst>
            <a:ext uri="{909E8E84-426E-40DD-AFC4-6F175D3DCCD1}"/>
            <a:ext uri="{AF507438-7753-43E0-B8FC-AC1667EBCBE1}"/>
          </a:extLst>
        </p:spPr>
        <p:txBody>
          <a:bodyPr wrap="none"/>
          <a:lstStyle/>
          <a:p>
            <a:pPr algn="r" defTabSz="1218987" fontAlgn="auto">
              <a:spcBef>
                <a:spcPts val="0"/>
              </a:spcBef>
              <a:spcAft>
                <a:spcPts val="0"/>
              </a:spcAft>
              <a:defRPr/>
            </a:pPr>
            <a:endParaRPr kumimoji="0" lang="zh-TW" altLang="en-US">
              <a:effectLst>
                <a:outerShdw blurRad="38100" dist="38100" dir="2700000" algn="tl">
                  <a:srgbClr val="000000">
                    <a:alpha val="43137"/>
                  </a:srgbClr>
                </a:outerShdw>
              </a:effectLst>
              <a:latin typeface="+mn-lt"/>
              <a:ea typeface="+mn-ea"/>
            </a:endParaRPr>
          </a:p>
        </p:txBody>
      </p:sp>
      <p:sp>
        <p:nvSpPr>
          <p:cNvPr id="192517" name="Line 5"/>
          <p:cNvSpPr>
            <a:spLocks noChangeShapeType="1"/>
          </p:cNvSpPr>
          <p:nvPr/>
        </p:nvSpPr>
        <p:spPr bwMode="auto">
          <a:xfrm>
            <a:off x="3846513" y="4402138"/>
            <a:ext cx="533400" cy="0"/>
          </a:xfrm>
          <a:prstGeom prst="line">
            <a:avLst/>
          </a:prstGeom>
          <a:noFill/>
          <a:ln w="9525">
            <a:solidFill>
              <a:schemeClr val="tx1"/>
            </a:solidFill>
            <a:miter lim="800000"/>
            <a:headEnd/>
            <a:tailEnd/>
          </a:ln>
          <a:effectLst/>
          <a:extLst>
            <a:ext uri="{909E8E84-426E-40DD-AFC4-6F175D3DCCD1}"/>
            <a:ext uri="{AF507438-7753-43E0-B8FC-AC1667EBCBE1}"/>
          </a:extLst>
        </p:spPr>
        <p:txBody>
          <a:bodyPr wrap="none"/>
          <a:lstStyle/>
          <a:p>
            <a:pPr algn="r" defTabSz="1218987" fontAlgn="auto">
              <a:spcBef>
                <a:spcPts val="0"/>
              </a:spcBef>
              <a:spcAft>
                <a:spcPts val="0"/>
              </a:spcAft>
              <a:defRPr/>
            </a:pPr>
            <a:endParaRPr kumimoji="0" lang="zh-TW" altLang="en-US">
              <a:effectLst>
                <a:outerShdw blurRad="38100" dist="38100" dir="2700000" algn="tl">
                  <a:srgbClr val="000000">
                    <a:alpha val="43137"/>
                  </a:srgbClr>
                </a:outerShdw>
              </a:effectLst>
              <a:latin typeface="+mn-lt"/>
              <a:ea typeface="+mn-ea"/>
            </a:endParaRPr>
          </a:p>
        </p:txBody>
      </p:sp>
      <p:sp>
        <p:nvSpPr>
          <p:cNvPr id="192518" name="Line 6"/>
          <p:cNvSpPr>
            <a:spLocks noChangeShapeType="1"/>
          </p:cNvSpPr>
          <p:nvPr/>
        </p:nvSpPr>
        <p:spPr bwMode="auto">
          <a:xfrm>
            <a:off x="3846513" y="2420938"/>
            <a:ext cx="457200" cy="0"/>
          </a:xfrm>
          <a:prstGeom prst="line">
            <a:avLst/>
          </a:prstGeom>
          <a:noFill/>
          <a:ln w="9525">
            <a:solidFill>
              <a:schemeClr val="tx1"/>
            </a:solidFill>
            <a:miter lim="800000"/>
            <a:headEnd/>
            <a:tailEnd/>
          </a:ln>
          <a:effectLst/>
          <a:extLst>
            <a:ext uri="{909E8E84-426E-40DD-AFC4-6F175D3DCCD1}"/>
            <a:ext uri="{AF507438-7753-43E0-B8FC-AC1667EBCBE1}"/>
          </a:extLst>
        </p:spPr>
        <p:txBody>
          <a:bodyPr wrap="none"/>
          <a:lstStyle/>
          <a:p>
            <a:pPr algn="r" defTabSz="1218987" fontAlgn="auto">
              <a:spcBef>
                <a:spcPts val="0"/>
              </a:spcBef>
              <a:spcAft>
                <a:spcPts val="0"/>
              </a:spcAft>
              <a:defRPr/>
            </a:pPr>
            <a:endParaRPr kumimoji="0" lang="zh-TW" altLang="en-US">
              <a:effectLst>
                <a:outerShdw blurRad="38100" dist="38100" dir="2700000" algn="tl">
                  <a:srgbClr val="000000">
                    <a:alpha val="43137"/>
                  </a:srgbClr>
                </a:outerShdw>
              </a:effectLst>
              <a:latin typeface="+mn-lt"/>
              <a:ea typeface="+mn-ea"/>
            </a:endParaRPr>
          </a:p>
        </p:txBody>
      </p:sp>
      <p:sp>
        <p:nvSpPr>
          <p:cNvPr id="192520" name="Line 8"/>
          <p:cNvSpPr>
            <a:spLocks noChangeShapeType="1"/>
          </p:cNvSpPr>
          <p:nvPr/>
        </p:nvSpPr>
        <p:spPr bwMode="auto">
          <a:xfrm>
            <a:off x="3846513" y="4097338"/>
            <a:ext cx="0" cy="304800"/>
          </a:xfrm>
          <a:prstGeom prst="line">
            <a:avLst/>
          </a:prstGeom>
          <a:noFill/>
          <a:ln w="9525">
            <a:solidFill>
              <a:schemeClr val="tx1"/>
            </a:solidFill>
            <a:miter lim="800000"/>
            <a:headEnd/>
            <a:tailEnd/>
          </a:ln>
          <a:effectLst/>
          <a:extLst>
            <a:ext uri="{909E8E84-426E-40DD-AFC4-6F175D3DCCD1}"/>
            <a:ext uri="{AF507438-7753-43E0-B8FC-AC1667EBCBE1}"/>
          </a:extLst>
        </p:spPr>
        <p:txBody>
          <a:bodyPr wrap="none"/>
          <a:lstStyle/>
          <a:p>
            <a:pPr algn="r" defTabSz="1218987" fontAlgn="auto">
              <a:spcBef>
                <a:spcPts val="0"/>
              </a:spcBef>
              <a:spcAft>
                <a:spcPts val="0"/>
              </a:spcAft>
              <a:defRPr/>
            </a:pPr>
            <a:endParaRPr kumimoji="0" lang="zh-TW" altLang="en-US">
              <a:effectLst>
                <a:outerShdw blurRad="38100" dist="38100" dir="2700000" algn="tl">
                  <a:srgbClr val="000000">
                    <a:alpha val="43137"/>
                  </a:srgbClr>
                </a:outerShdw>
              </a:effectLst>
              <a:latin typeface="+mn-lt"/>
              <a:ea typeface="+mn-ea"/>
            </a:endParaRPr>
          </a:p>
        </p:txBody>
      </p:sp>
      <p:sp>
        <p:nvSpPr>
          <p:cNvPr id="192524" name="Line 12"/>
          <p:cNvSpPr>
            <a:spLocks noChangeShapeType="1"/>
          </p:cNvSpPr>
          <p:nvPr/>
        </p:nvSpPr>
        <p:spPr bwMode="auto">
          <a:xfrm>
            <a:off x="3717925" y="1341438"/>
            <a:ext cx="0" cy="0"/>
          </a:xfrm>
          <a:prstGeom prst="line">
            <a:avLst/>
          </a:prstGeom>
          <a:noFill/>
          <a:ln w="9525">
            <a:solidFill>
              <a:schemeClr val="tx1"/>
            </a:solidFill>
            <a:miter lim="800000"/>
            <a:headEnd/>
            <a:tailEnd/>
          </a:ln>
          <a:effectLst/>
          <a:extLst>
            <a:ext uri="{909E8E84-426E-40DD-AFC4-6F175D3DCCD1}"/>
            <a:ext uri="{AF507438-7753-43E0-B8FC-AC1667EBCBE1}"/>
          </a:extLst>
        </p:spPr>
        <p:txBody>
          <a:bodyPr wrap="none"/>
          <a:lstStyle/>
          <a:p>
            <a:pPr algn="r" defTabSz="1218987" fontAlgn="auto">
              <a:spcBef>
                <a:spcPts val="0"/>
              </a:spcBef>
              <a:spcAft>
                <a:spcPts val="0"/>
              </a:spcAft>
              <a:defRPr/>
            </a:pPr>
            <a:endParaRPr kumimoji="0" lang="zh-TW" altLang="en-US">
              <a:effectLst>
                <a:outerShdw blurRad="38100" dist="38100" dir="2700000" algn="tl">
                  <a:srgbClr val="000000">
                    <a:alpha val="43137"/>
                  </a:srgbClr>
                </a:outerShdw>
              </a:effectLst>
              <a:latin typeface="+mn-lt"/>
              <a:ea typeface="+mn-ea"/>
            </a:endParaRPr>
          </a:p>
        </p:txBody>
      </p:sp>
      <p:sp>
        <p:nvSpPr>
          <p:cNvPr id="192525" name="Line 13"/>
          <p:cNvSpPr>
            <a:spLocks noChangeShapeType="1"/>
          </p:cNvSpPr>
          <p:nvPr/>
        </p:nvSpPr>
        <p:spPr bwMode="auto">
          <a:xfrm>
            <a:off x="3717925" y="1341438"/>
            <a:ext cx="0" cy="0"/>
          </a:xfrm>
          <a:prstGeom prst="line">
            <a:avLst/>
          </a:prstGeom>
          <a:noFill/>
          <a:ln w="9525">
            <a:solidFill>
              <a:schemeClr val="tx1"/>
            </a:solidFill>
            <a:miter lim="800000"/>
            <a:headEnd/>
            <a:tailEnd/>
          </a:ln>
          <a:effectLst/>
          <a:extLst>
            <a:ext uri="{909E8E84-426E-40DD-AFC4-6F175D3DCCD1}"/>
            <a:ext uri="{AF507438-7753-43E0-B8FC-AC1667EBCBE1}"/>
          </a:extLst>
        </p:spPr>
        <p:txBody>
          <a:bodyPr wrap="none"/>
          <a:lstStyle/>
          <a:p>
            <a:pPr algn="r" defTabSz="1218987" fontAlgn="auto">
              <a:spcBef>
                <a:spcPts val="0"/>
              </a:spcBef>
              <a:spcAft>
                <a:spcPts val="0"/>
              </a:spcAft>
              <a:defRPr/>
            </a:pPr>
            <a:endParaRPr kumimoji="0" lang="zh-TW" altLang="en-US">
              <a:effectLst>
                <a:outerShdw blurRad="38100" dist="38100" dir="2700000" algn="tl">
                  <a:srgbClr val="000000">
                    <a:alpha val="43137"/>
                  </a:srgbClr>
                </a:outerShdw>
              </a:effectLst>
              <a:latin typeface="+mn-lt"/>
              <a:ea typeface="+mn-ea"/>
            </a:endParaRPr>
          </a:p>
        </p:txBody>
      </p:sp>
    </p:spTree>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投影片編號版面配置區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defTabSz="1217613" fontAlgn="base">
              <a:spcBef>
                <a:spcPct val="50000"/>
              </a:spcBef>
              <a:spcAft>
                <a:spcPct val="0"/>
              </a:spcAft>
            </a:pPr>
            <a:fld id="{CBD69359-890A-4B2B-B097-6DE406F0834C}" type="slidenum">
              <a:rPr lang="en-US" altLang="zh-TW" sz="1400" smtClean="0">
                <a:solidFill>
                  <a:schemeClr val="tx1"/>
                </a:solidFill>
                <a:latin typeface="Times New Roman" pitchFamily="18" charset="0"/>
                <a:ea typeface="新細明體" charset="-120"/>
              </a:rPr>
              <a:pPr defTabSz="1217613" fontAlgn="base">
                <a:spcBef>
                  <a:spcPct val="50000"/>
                </a:spcBef>
                <a:spcAft>
                  <a:spcPct val="0"/>
                </a:spcAft>
              </a:pPr>
              <a:t>24</a:t>
            </a:fld>
            <a:endParaRPr lang="en-US" altLang="zh-TW" sz="1400" smtClean="0">
              <a:solidFill>
                <a:schemeClr val="tx1"/>
              </a:solidFill>
              <a:latin typeface="Times New Roman" pitchFamily="18" charset="0"/>
              <a:ea typeface="新細明體" charset="-120"/>
            </a:endParaRPr>
          </a:p>
        </p:txBody>
      </p:sp>
      <p:sp>
        <p:nvSpPr>
          <p:cNvPr id="419842" name="Rectangle 2"/>
          <p:cNvSpPr>
            <a:spLocks noGrp="1" noChangeArrowheads="1"/>
          </p:cNvSpPr>
          <p:nvPr>
            <p:ph type="title"/>
          </p:nvPr>
        </p:nvSpPr>
        <p:spPr>
          <a:xfrm>
            <a:off x="657225" y="115888"/>
            <a:ext cx="10440988" cy="1628775"/>
          </a:xfrm>
        </p:spPr>
        <p:txBody>
          <a:bodyPr rtlCol="0">
            <a:noAutofit/>
          </a:bodyPr>
          <a:lstStyle/>
          <a:p>
            <a:pPr defTabSz="1218987" eaLnBrk="1" fontAlgn="auto" hangingPunct="1">
              <a:spcAft>
                <a:spcPts val="0"/>
              </a:spcAft>
              <a:defRPr/>
            </a:pPr>
            <a:r>
              <a:rPr lang="en-US" altLang="zh-TW" sz="4000" dirty="0">
                <a:effectLst>
                  <a:outerShdw blurRad="38100" dist="38100" dir="2700000" algn="tl">
                    <a:srgbClr val="000000"/>
                  </a:outerShdw>
                </a:effectLst>
                <a:latin typeface="+mj-ea"/>
              </a:rPr>
              <a:t/>
            </a:r>
            <a:br>
              <a:rPr lang="en-US" altLang="zh-TW" sz="4000" dirty="0">
                <a:effectLst>
                  <a:outerShdw blurRad="38100" dist="38100" dir="2700000" algn="tl">
                    <a:srgbClr val="000000"/>
                  </a:outerShdw>
                </a:effectLst>
                <a:latin typeface="+mj-ea"/>
              </a:rPr>
            </a:br>
            <a:r>
              <a:rPr altLang="en-US" dirty="0">
                <a:latin typeface="標楷體" panose="03000509000000000000" pitchFamily="65" charset="-120"/>
                <a:ea typeface="標楷體" panose="03000509000000000000" pitchFamily="65" charset="-120"/>
              </a:rPr>
              <a:t>　　法國、德國法及我國對採購行為定性</a:t>
            </a:r>
            <a:r>
              <a:rPr altLang="en-US" sz="4000" dirty="0">
                <a:effectLst>
                  <a:outerShdw blurRad="38100" dist="38100" dir="2700000" algn="tl">
                    <a:srgbClr val="000000"/>
                  </a:outerShdw>
                </a:effectLst>
                <a:latin typeface="+mj-ea"/>
              </a:rPr>
              <a:t/>
            </a:r>
            <a:br>
              <a:rPr altLang="en-US" sz="4000" dirty="0">
                <a:effectLst>
                  <a:outerShdw blurRad="38100" dist="38100" dir="2700000" algn="tl">
                    <a:srgbClr val="000000"/>
                  </a:outerShdw>
                </a:effectLst>
                <a:latin typeface="+mj-ea"/>
              </a:rPr>
            </a:br>
            <a:endParaRPr altLang="en-US" sz="4000" dirty="0">
              <a:effectLst>
                <a:outerShdw blurRad="38100" dist="38100" dir="2700000" algn="tl">
                  <a:srgbClr val="000000"/>
                </a:outerShdw>
              </a:effectLst>
              <a:latin typeface="+mj-ea"/>
            </a:endParaRPr>
          </a:p>
        </p:txBody>
      </p:sp>
      <p:sp>
        <p:nvSpPr>
          <p:cNvPr id="419843" name="Rectangle 3"/>
          <p:cNvSpPr>
            <a:spLocks noGrp="1" noChangeArrowheads="1"/>
          </p:cNvSpPr>
          <p:nvPr>
            <p:ph type="body" idx="1"/>
          </p:nvPr>
        </p:nvSpPr>
        <p:spPr>
          <a:xfrm>
            <a:off x="657225" y="1412875"/>
            <a:ext cx="10837863" cy="4114800"/>
          </a:xfrm>
        </p:spPr>
        <p:txBody>
          <a:bodyPr>
            <a:normAutofit/>
          </a:bodyPr>
          <a:lstStyle/>
          <a:p>
            <a:pPr marL="609600" indent="-609600" eaLnBrk="1" hangingPunct="1">
              <a:lnSpc>
                <a:spcPct val="90000"/>
              </a:lnSpc>
              <a:buFont typeface="Arial" charset="0"/>
              <a:buNone/>
            </a:pPr>
            <a:r>
              <a:rPr altLang="en-US" sz="2800" smtClean="0">
                <a:effectLst>
                  <a:outerShdw blurRad="38100" dist="38100" dir="2700000" algn="tl">
                    <a:srgbClr val="C0C0C0"/>
                  </a:outerShdw>
                </a:effectLst>
                <a:latin typeface="微軟正黑體" pitchFamily="34" charset="-120"/>
                <a:ea typeface="微軟正黑體" pitchFamily="34" charset="-120"/>
              </a:rPr>
              <a:t>　</a:t>
            </a:r>
            <a:r>
              <a:rPr altLang="en-US" sz="2800" smtClean="0">
                <a:effectLst>
                  <a:outerShdw blurRad="38100" dist="38100" dir="2700000" algn="tl">
                    <a:srgbClr val="C0C0C0"/>
                  </a:outerShdw>
                </a:effectLst>
                <a:latin typeface="標楷體" pitchFamily="65" charset="-120"/>
                <a:ea typeface="標楷體" pitchFamily="65" charset="-120"/>
              </a:rPr>
              <a:t>　</a:t>
            </a:r>
          </a:p>
          <a:p>
            <a:pPr marL="609600" indent="-609600" eaLnBrk="1" hangingPunct="1">
              <a:lnSpc>
                <a:spcPct val="90000"/>
              </a:lnSpc>
              <a:buFontTx/>
              <a:buAutoNum type="arabicPeriod"/>
            </a:pPr>
            <a:r>
              <a:rPr altLang="en-US" sz="2800" smtClean="0">
                <a:latin typeface="標楷體" pitchFamily="65" charset="-120"/>
                <a:ea typeface="標楷體" pitchFamily="65" charset="-120"/>
              </a:rPr>
              <a:t>「公共工程契約是典型行政契約」，引自陳淳文，公法與私法契約之劃分─法國法概述， 收於行政契約與新行政法，第</a:t>
            </a:r>
            <a:r>
              <a:rPr lang="en-US" altLang="zh-TW" sz="2800" smtClean="0">
                <a:latin typeface="標楷體" pitchFamily="65" charset="-120"/>
                <a:ea typeface="標楷體" pitchFamily="65" charset="-120"/>
              </a:rPr>
              <a:t>161</a:t>
            </a:r>
            <a:r>
              <a:rPr altLang="en-US" sz="2800" smtClean="0">
                <a:latin typeface="標楷體" pitchFamily="65" charset="-120"/>
                <a:ea typeface="標楷體" pitchFamily="65" charset="-120"/>
              </a:rPr>
              <a:t>頁。</a:t>
            </a:r>
          </a:p>
          <a:p>
            <a:pPr marL="609600" indent="-609600" eaLnBrk="1" hangingPunct="1">
              <a:lnSpc>
                <a:spcPct val="90000"/>
              </a:lnSpc>
              <a:buFontTx/>
              <a:buAutoNum type="arabicPeriod" startAt="2"/>
            </a:pPr>
            <a:r>
              <a:rPr altLang="en-US" sz="2800" smtClean="0">
                <a:latin typeface="標楷體" pitchFamily="65" charset="-120"/>
                <a:ea typeface="標楷體" pitchFamily="65" charset="-120"/>
              </a:rPr>
              <a:t>德國採用私法上民事救濟途徑，定性為私法行為。</a:t>
            </a:r>
          </a:p>
          <a:p>
            <a:pPr marL="609600" indent="-609600" eaLnBrk="1" hangingPunct="1">
              <a:lnSpc>
                <a:spcPct val="90000"/>
              </a:lnSpc>
              <a:buFontTx/>
              <a:buAutoNum type="arabicPeriod" startAt="3"/>
            </a:pPr>
            <a:r>
              <a:rPr altLang="en-US" sz="2800" smtClean="0">
                <a:latin typeface="標楷體" pitchFamily="65" charset="-120"/>
                <a:ea typeface="標楷體" pitchFamily="65" charset="-120"/>
              </a:rPr>
              <a:t>我國採購法在決標前及促參簽約前為公權力行為；採購行為依政府採購法第</a:t>
            </a:r>
            <a:r>
              <a:rPr lang="en-US" altLang="zh-TW" sz="2800" smtClean="0">
                <a:latin typeface="標楷體" pitchFamily="65" charset="-120"/>
                <a:ea typeface="標楷體" pitchFamily="65" charset="-120"/>
              </a:rPr>
              <a:t>85</a:t>
            </a:r>
            <a:r>
              <a:rPr altLang="en-US" sz="2800" smtClean="0">
                <a:latin typeface="標楷體" pitchFamily="65" charset="-120"/>
                <a:ea typeface="標楷體" pitchFamily="65" charset="-120"/>
              </a:rPr>
              <a:t>條第</a:t>
            </a:r>
            <a:r>
              <a:rPr lang="en-US" altLang="zh-TW" sz="2800" smtClean="0">
                <a:latin typeface="標楷體" pitchFamily="65" charset="-120"/>
                <a:ea typeface="標楷體" pitchFamily="65" charset="-120"/>
              </a:rPr>
              <a:t>3</a:t>
            </a:r>
            <a:r>
              <a:rPr altLang="en-US" sz="2800" smtClean="0">
                <a:latin typeface="標楷體" pitchFamily="65" charset="-120"/>
                <a:ea typeface="標楷體" pitchFamily="65" charset="-120"/>
              </a:rPr>
              <a:t>項無國家賠償之適用。</a:t>
            </a:r>
          </a:p>
          <a:p>
            <a:pPr marL="609600" indent="-609600" eaLnBrk="1" hangingPunct="1">
              <a:lnSpc>
                <a:spcPct val="90000"/>
              </a:lnSpc>
              <a:buFontTx/>
              <a:buAutoNum type="arabicPeriod" startAt="2"/>
            </a:pPr>
            <a:endParaRPr altLang="en-US" sz="2800" smtClean="0">
              <a:latin typeface="微軟正黑體" pitchFamily="34" charset="-120"/>
              <a:ea typeface="微軟正黑體" pitchFamily="34" charset="-120"/>
            </a:endParaRPr>
          </a:p>
          <a:p>
            <a:pPr marL="609600" indent="-609600" eaLnBrk="1" hangingPunct="1">
              <a:lnSpc>
                <a:spcPct val="90000"/>
              </a:lnSpc>
            </a:pPr>
            <a:endParaRPr altLang="en-US" sz="2800" smtClean="0">
              <a:latin typeface="微軟正黑體" pitchFamily="34" charset="-120"/>
              <a:ea typeface="微軟正黑體" pitchFamily="34" charset="-120"/>
            </a:endParaRPr>
          </a:p>
          <a:p>
            <a:pPr marL="609600" indent="-609600" eaLnBrk="1" hangingPunct="1">
              <a:lnSpc>
                <a:spcPct val="90000"/>
              </a:lnSpc>
              <a:buFont typeface="Arial" charset="0"/>
              <a:buNone/>
            </a:pPr>
            <a:endParaRPr lang="en-US" altLang="zh-TW" sz="2800" smtClean="0">
              <a:latin typeface="微軟正黑體" pitchFamily="34" charset="-120"/>
            </a:endParaRPr>
          </a:p>
        </p:txBody>
      </p:sp>
    </p:spTree>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p:txBody>
          <a:bodyPr/>
          <a:lstStyle/>
          <a:p>
            <a:pPr eaLnBrk="1" hangingPunct="1"/>
            <a:r>
              <a:rPr altLang="en-US" smtClean="0">
                <a:latin typeface="標楷體" pitchFamily="65" charset="-120"/>
                <a:ea typeface="標楷體" pitchFamily="65" charset="-120"/>
              </a:rPr>
              <a:t>行政院公共工程委員會函釋</a:t>
            </a:r>
          </a:p>
        </p:txBody>
      </p:sp>
      <p:sp>
        <p:nvSpPr>
          <p:cNvPr id="41986" name="Rectangle 3"/>
          <p:cNvSpPr>
            <a:spLocks noGrp="1" noChangeArrowheads="1"/>
          </p:cNvSpPr>
          <p:nvPr>
            <p:ph type="body" idx="1"/>
          </p:nvPr>
        </p:nvSpPr>
        <p:spPr/>
        <p:txBody>
          <a:bodyPr/>
          <a:lstStyle/>
          <a:p>
            <a:pPr eaLnBrk="1" hangingPunct="1">
              <a:buFont typeface="Wingdings" pitchFamily="2" charset="2"/>
              <a:buNone/>
            </a:pPr>
            <a:r>
              <a:rPr lang="en-US" altLang="zh-TW" smtClean="0">
                <a:latin typeface="標楷體" pitchFamily="65" charset="-120"/>
                <a:ea typeface="標楷體" pitchFamily="65" charset="-120"/>
              </a:rPr>
              <a:t> </a:t>
            </a:r>
            <a:r>
              <a:rPr altLang="en-US" sz="2800" smtClean="0">
                <a:latin typeface="標楷體" pitchFamily="65" charset="-120"/>
                <a:ea typeface="標楷體" pitchFamily="65" charset="-120"/>
              </a:rPr>
              <a:t>行政院公共工程委員會八十九年八月十七日</a:t>
            </a:r>
          </a:p>
          <a:p>
            <a:pPr eaLnBrk="1" hangingPunct="1">
              <a:buFont typeface="Wingdings" pitchFamily="2" charset="2"/>
              <a:buNone/>
            </a:pPr>
            <a:r>
              <a:rPr altLang="en-US" sz="2800" smtClean="0">
                <a:latin typeface="標楷體" pitchFamily="65" charset="-120"/>
                <a:ea typeface="標楷體" pitchFamily="65" charset="-120"/>
              </a:rPr>
              <a:t> </a:t>
            </a:r>
            <a:r>
              <a:rPr lang="en-US" altLang="zh-TW" sz="2800" smtClean="0">
                <a:latin typeface="標楷體" pitchFamily="65" charset="-120"/>
                <a:ea typeface="標楷體" pitchFamily="65" charset="-120"/>
              </a:rPr>
              <a:t>(</a:t>
            </a:r>
            <a:r>
              <a:rPr altLang="en-US" sz="2800" smtClean="0">
                <a:latin typeface="標楷體" pitchFamily="65" charset="-120"/>
                <a:ea typeface="標楷體" pitchFamily="65" charset="-120"/>
              </a:rPr>
              <a:t>八九</a:t>
            </a:r>
            <a:r>
              <a:rPr lang="en-US" altLang="zh-TW" sz="2800" smtClean="0">
                <a:latin typeface="標楷體" pitchFamily="65" charset="-120"/>
                <a:ea typeface="標楷體" pitchFamily="65" charset="-120"/>
              </a:rPr>
              <a:t>)</a:t>
            </a:r>
            <a:r>
              <a:rPr altLang="en-US" sz="2800" smtClean="0">
                <a:latin typeface="標楷體" pitchFamily="65" charset="-120"/>
                <a:ea typeface="標楷體" pitchFamily="65" charset="-120"/>
              </a:rPr>
              <a:t>工程法字第八九０二三七四一號函：</a:t>
            </a:r>
          </a:p>
          <a:p>
            <a:pPr eaLnBrk="1" hangingPunct="1">
              <a:buFont typeface="Wingdings" pitchFamily="2" charset="2"/>
              <a:buNone/>
            </a:pPr>
            <a:endParaRPr altLang="en-US" sz="2800" smtClean="0">
              <a:latin typeface="標楷體" pitchFamily="65" charset="-120"/>
              <a:ea typeface="標楷體" pitchFamily="65" charset="-120"/>
            </a:endParaRPr>
          </a:p>
          <a:p>
            <a:pPr eaLnBrk="1" hangingPunct="1">
              <a:buFont typeface="Wingdings" pitchFamily="2" charset="2"/>
              <a:buNone/>
            </a:pPr>
            <a:r>
              <a:rPr altLang="en-US" smtClean="0">
                <a:latin typeface="標楷體" pitchFamily="65" charset="-120"/>
                <a:ea typeface="標楷體" pitchFamily="65" charset="-120"/>
              </a:rPr>
              <a:t> 「採購行為，其性質屬私經濟行政，非屬行 政程序法第二條第一項所規範之行政行為，不適用行政程序法。」</a:t>
            </a:r>
          </a:p>
        </p:txBody>
      </p:sp>
    </p:spTree>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ChangeArrowheads="1"/>
          </p:cNvSpPr>
          <p:nvPr>
            <p:ph type="title"/>
          </p:nvPr>
        </p:nvSpPr>
        <p:spPr>
          <a:xfrm>
            <a:off x="1341438" y="904875"/>
            <a:ext cx="9136062" cy="579438"/>
          </a:xfrm>
        </p:spPr>
        <p:txBody>
          <a:bodyPr/>
          <a:lstStyle/>
          <a:p>
            <a:pPr eaLnBrk="1" hangingPunct="1"/>
            <a:r>
              <a:rPr altLang="en-US" sz="4000" smtClean="0">
                <a:latin typeface="標楷體" pitchFamily="65" charset="-120"/>
                <a:ea typeface="標楷體" pitchFamily="65" charset="-120"/>
              </a:rPr>
              <a:t>行政法院對於履約爭議法律性質之見解</a:t>
            </a:r>
          </a:p>
        </p:txBody>
      </p:sp>
      <p:sp>
        <p:nvSpPr>
          <p:cNvPr id="43010" name="Rectangle 3"/>
          <p:cNvSpPr>
            <a:spLocks noGrp="1" noChangeArrowheads="1"/>
          </p:cNvSpPr>
          <p:nvPr>
            <p:ph type="body" idx="1"/>
          </p:nvPr>
        </p:nvSpPr>
        <p:spPr/>
        <p:txBody>
          <a:bodyPr/>
          <a:lstStyle/>
          <a:p>
            <a:pPr eaLnBrk="1" hangingPunct="1">
              <a:lnSpc>
                <a:spcPct val="90000"/>
              </a:lnSpc>
              <a:buFont typeface="Wingdings" pitchFamily="2" charset="2"/>
              <a:buNone/>
            </a:pPr>
            <a:r>
              <a:rPr altLang="en-US" smtClean="0">
                <a:latin typeface="微軟正黑體" pitchFamily="34" charset="-120"/>
                <a:ea typeface="微軟正黑體" pitchFamily="34" charset="-120"/>
              </a:rPr>
              <a:t>台北高等政法院九十年度訴字第二七二號裁定：</a:t>
            </a:r>
          </a:p>
          <a:p>
            <a:pPr eaLnBrk="1" hangingPunct="1">
              <a:lnSpc>
                <a:spcPct val="90000"/>
              </a:lnSpc>
              <a:buFont typeface="Wingdings" pitchFamily="2" charset="2"/>
              <a:buNone/>
            </a:pPr>
            <a:r>
              <a:rPr altLang="en-US" smtClean="0">
                <a:latin typeface="微軟正黑體" pitchFamily="34" charset="-120"/>
                <a:ea typeface="標楷體" pitchFamily="65" charset="-120"/>
              </a:rPr>
              <a:t>「本件兩造簽訂之</a:t>
            </a:r>
            <a:r>
              <a:rPr lang="en-US" altLang="zh-TW" smtClean="0">
                <a:latin typeface="微軟正黑體" pitchFamily="34" charset="-120"/>
                <a:ea typeface="標楷體" pitchFamily="65" charset="-120"/>
              </a:rPr>
              <a:t>….</a:t>
            </a:r>
            <a:r>
              <a:rPr altLang="en-US" smtClean="0">
                <a:latin typeface="微軟正黑體" pitchFamily="34" charset="-120"/>
                <a:ea typeface="標楷體" pitchFamily="65" charset="-120"/>
              </a:rPr>
              <a:t>購置警用手槍</a:t>
            </a:r>
            <a:r>
              <a:rPr lang="en-US" altLang="zh-TW" smtClean="0">
                <a:latin typeface="微軟正黑體" pitchFamily="34" charset="-120"/>
                <a:ea typeface="標楷體" pitchFamily="65" charset="-120"/>
              </a:rPr>
              <a:t>…</a:t>
            </a:r>
            <a:r>
              <a:rPr altLang="en-US" smtClean="0">
                <a:latin typeface="微軟正黑體" pitchFamily="34" charset="-120"/>
                <a:ea typeface="標楷體" pitchFamily="65" charset="-120"/>
              </a:rPr>
              <a:t>合約書</a:t>
            </a:r>
            <a:r>
              <a:rPr lang="en-US" altLang="zh-TW" smtClean="0">
                <a:latin typeface="微軟正黑體" pitchFamily="34" charset="-120"/>
                <a:ea typeface="標楷體" pitchFamily="65" charset="-120"/>
              </a:rPr>
              <a:t>…</a:t>
            </a:r>
            <a:r>
              <a:rPr altLang="en-US" smtClean="0">
                <a:latin typeface="微軟正黑體" pitchFamily="34" charset="-120"/>
                <a:ea typeface="標楷體" pitchFamily="65" charset="-120"/>
              </a:rPr>
              <a:t>有兩造不爭之該合約書影本附卷可稽，顯見被告處於與私人相當之法律地位，為推行行政事務之需要，以私法方式取得物質，屬私經濟行政中之私法形態之輔助行為，應受私法自治原則之支配，針對此類行為所生之爭議，係基於私法關係所為之買賣爭執，揆諸首揭說明，乃屬民事訴訟程序訴請普通法院裁判之範疇。」</a:t>
            </a:r>
          </a:p>
          <a:p>
            <a:pPr eaLnBrk="1" hangingPunct="1">
              <a:lnSpc>
                <a:spcPct val="90000"/>
              </a:lnSpc>
              <a:buFont typeface="Wingdings" pitchFamily="2" charset="2"/>
              <a:buNone/>
            </a:pPr>
            <a:r>
              <a:rPr altLang="en-US" smtClean="0">
                <a:latin typeface="微軟正黑體" pitchFamily="34" charset="-120"/>
                <a:ea typeface="標楷體" pitchFamily="65" charset="-120"/>
              </a:rPr>
              <a:t>　</a:t>
            </a:r>
            <a:endParaRPr altLang="en-US" sz="2000" smtClean="0">
              <a:latin typeface="微軟正黑體" pitchFamily="34" charset="-120"/>
              <a:ea typeface="微軟正黑體" pitchFamily="34" charset="-120"/>
            </a:endParaRPr>
          </a:p>
        </p:txBody>
      </p:sp>
    </p:spTree>
  </p:cSld>
  <p:clrMapOvr>
    <a:masterClrMapping/>
  </p:clrMapOvr>
  <p:transition spd="med">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ChangeArrowheads="1"/>
          </p:cNvSpPr>
          <p:nvPr>
            <p:ph type="title"/>
          </p:nvPr>
        </p:nvSpPr>
        <p:spPr>
          <a:xfrm>
            <a:off x="1839913" y="842963"/>
            <a:ext cx="8637587" cy="641350"/>
          </a:xfrm>
        </p:spPr>
        <p:txBody>
          <a:bodyPr/>
          <a:lstStyle/>
          <a:p>
            <a:pPr eaLnBrk="1" hangingPunct="1"/>
            <a:r>
              <a:rPr lang="en-US" altLang="zh-TW" sz="3600" smtClean="0">
                <a:latin typeface="微軟正黑體" pitchFamily="34" charset="-120"/>
              </a:rPr>
              <a:t>  </a:t>
            </a:r>
          </a:p>
        </p:txBody>
      </p:sp>
      <p:sp>
        <p:nvSpPr>
          <p:cNvPr id="44034" name="Rectangle 3"/>
          <p:cNvSpPr>
            <a:spLocks noGrp="1" noChangeArrowheads="1"/>
          </p:cNvSpPr>
          <p:nvPr>
            <p:ph type="body" idx="1"/>
          </p:nvPr>
        </p:nvSpPr>
        <p:spPr>
          <a:xfrm>
            <a:off x="1198563" y="620713"/>
            <a:ext cx="10296525" cy="5616575"/>
          </a:xfrm>
        </p:spPr>
        <p:txBody>
          <a:bodyPr/>
          <a:lstStyle/>
          <a:p>
            <a:pPr marL="609600" indent="-609600" eaLnBrk="1" hangingPunct="1">
              <a:lnSpc>
                <a:spcPct val="80000"/>
              </a:lnSpc>
              <a:buFont typeface="Arial" charset="0"/>
              <a:buNone/>
            </a:pPr>
            <a:r>
              <a:rPr altLang="en-US" sz="4000" smtClean="0">
                <a:latin typeface="標楷體" pitchFamily="65" charset="-120"/>
                <a:ea typeface="標楷體" pitchFamily="65" charset="-120"/>
              </a:rPr>
              <a:t>政府採購行為現行之公法及私法救濟程序 </a:t>
            </a:r>
          </a:p>
          <a:p>
            <a:pPr marL="609600" indent="-609600" eaLnBrk="1" hangingPunct="1">
              <a:lnSpc>
                <a:spcPct val="80000"/>
              </a:lnSpc>
              <a:buFont typeface="Arial" charset="0"/>
              <a:buNone/>
            </a:pPr>
            <a:r>
              <a:rPr altLang="en-US" sz="4000" smtClean="0">
                <a:latin typeface="標楷體" pitchFamily="65" charset="-120"/>
                <a:ea typeface="標楷體" pitchFamily="65" charset="-120"/>
              </a:rPr>
              <a:t>    ─ 採二階段理論</a:t>
            </a:r>
          </a:p>
          <a:p>
            <a:pPr marL="609600" indent="-609600" eaLnBrk="1" hangingPunct="1">
              <a:lnSpc>
                <a:spcPct val="80000"/>
              </a:lnSpc>
              <a:buFont typeface="Arial" charset="0"/>
              <a:buNone/>
            </a:pPr>
            <a:endParaRPr altLang="en-US" sz="2800" smtClean="0">
              <a:latin typeface="標楷體" pitchFamily="65" charset="-120"/>
              <a:ea typeface="標楷體" pitchFamily="65" charset="-120"/>
            </a:endParaRPr>
          </a:p>
          <a:p>
            <a:pPr marL="609600" indent="-609600" eaLnBrk="1" hangingPunct="1">
              <a:lnSpc>
                <a:spcPct val="80000"/>
              </a:lnSpc>
              <a:buFont typeface="Arial" charset="0"/>
              <a:buNone/>
            </a:pPr>
            <a:r>
              <a:rPr altLang="en-US" sz="2800" smtClean="0">
                <a:latin typeface="標楷體" pitchFamily="65" charset="-120"/>
                <a:ea typeface="標楷體" pitchFamily="65" charset="-120"/>
              </a:rPr>
              <a:t>    </a:t>
            </a:r>
            <a:r>
              <a:rPr lang="en-US" altLang="zh-TW" sz="2800" smtClean="0">
                <a:latin typeface="標楷體" pitchFamily="65" charset="-120"/>
                <a:ea typeface="標楷體" pitchFamily="65" charset="-120"/>
              </a:rPr>
              <a:t>(1) </a:t>
            </a:r>
            <a:r>
              <a:rPr altLang="en-US" sz="2800" smtClean="0">
                <a:latin typeface="標楷體" pitchFamily="65" charset="-120"/>
                <a:ea typeface="標楷體" pitchFamily="65" charset="-120"/>
              </a:rPr>
              <a:t>招標審標決標及不良廠商之爭議屬公法之行政救濟途徑</a:t>
            </a:r>
            <a:endParaRPr lang="en-US" altLang="zh-TW" sz="2800" smtClean="0">
              <a:latin typeface="標楷體" pitchFamily="65" charset="-120"/>
              <a:ea typeface="標楷體" pitchFamily="65" charset="-120"/>
            </a:endParaRPr>
          </a:p>
          <a:p>
            <a:pPr marL="609600" indent="-609600" eaLnBrk="1" hangingPunct="1">
              <a:lnSpc>
                <a:spcPct val="80000"/>
              </a:lnSpc>
              <a:buFont typeface="Arial" charset="0"/>
              <a:buNone/>
            </a:pPr>
            <a:r>
              <a:rPr altLang="en-US" sz="2800" smtClean="0">
                <a:latin typeface="標楷體" pitchFamily="65" charset="-120"/>
                <a:ea typeface="標楷體" pitchFamily="65" charset="-120"/>
              </a:rPr>
              <a:t>        </a:t>
            </a:r>
            <a:r>
              <a:rPr lang="en-US" altLang="zh-TW" sz="2800" smtClean="0">
                <a:latin typeface="標楷體" pitchFamily="65" charset="-120"/>
                <a:ea typeface="標楷體" pitchFamily="65" charset="-120"/>
              </a:rPr>
              <a:t>(</a:t>
            </a:r>
            <a:r>
              <a:rPr altLang="en-US" sz="2800" smtClean="0">
                <a:latin typeface="標楷體" pitchFamily="65" charset="-120"/>
                <a:ea typeface="標楷體" pitchFamily="65" charset="-120"/>
              </a:rPr>
              <a:t>政府採購法第七十四條</a:t>
            </a:r>
            <a:r>
              <a:rPr lang="en-US" altLang="zh-TW" sz="2800" smtClean="0">
                <a:latin typeface="標楷體" pitchFamily="65" charset="-120"/>
                <a:ea typeface="標楷體" pitchFamily="65" charset="-120"/>
              </a:rPr>
              <a:t>)</a:t>
            </a:r>
          </a:p>
          <a:p>
            <a:pPr marL="609600" indent="-609600" eaLnBrk="1" hangingPunct="1">
              <a:lnSpc>
                <a:spcPct val="80000"/>
              </a:lnSpc>
              <a:buFont typeface="Arial" charset="0"/>
              <a:buNone/>
            </a:pPr>
            <a:r>
              <a:rPr lang="en-US" altLang="zh-TW" sz="2800" smtClean="0">
                <a:latin typeface="標楷體" pitchFamily="65" charset="-120"/>
                <a:ea typeface="標楷體" pitchFamily="65" charset="-120"/>
              </a:rPr>
              <a:t>    (2) </a:t>
            </a:r>
            <a:r>
              <a:rPr altLang="en-US" sz="2800" smtClean="0">
                <a:latin typeface="標楷體" pitchFamily="65" charset="-120"/>
                <a:ea typeface="標楷體" pitchFamily="65" charset="-120"/>
              </a:rPr>
              <a:t>履約階段爭議屬私法之民事救濟途徑</a:t>
            </a:r>
            <a:endParaRPr lang="en-US" altLang="zh-TW" sz="2800" smtClean="0">
              <a:latin typeface="標楷體" pitchFamily="65" charset="-120"/>
              <a:ea typeface="標楷體" pitchFamily="65" charset="-120"/>
            </a:endParaRPr>
          </a:p>
          <a:p>
            <a:pPr marL="609600" indent="-609600" eaLnBrk="1" hangingPunct="1">
              <a:lnSpc>
                <a:spcPct val="80000"/>
              </a:lnSpc>
              <a:buFont typeface="Arial" charset="0"/>
              <a:buNone/>
            </a:pPr>
            <a:r>
              <a:rPr altLang="en-US" sz="2800" smtClean="0">
                <a:latin typeface="標楷體" pitchFamily="65" charset="-120"/>
                <a:ea typeface="標楷體" pitchFamily="65" charset="-120"/>
              </a:rPr>
              <a:t>        </a:t>
            </a:r>
            <a:r>
              <a:rPr lang="en-US" altLang="zh-TW" sz="2800" smtClean="0">
                <a:latin typeface="標楷體" pitchFamily="65" charset="-120"/>
                <a:ea typeface="標楷體" pitchFamily="65" charset="-120"/>
              </a:rPr>
              <a:t>(</a:t>
            </a:r>
            <a:r>
              <a:rPr altLang="en-US" sz="2800" smtClean="0">
                <a:latin typeface="標楷體" pitchFamily="65" charset="-120"/>
                <a:ea typeface="標楷體" pitchFamily="65" charset="-120"/>
              </a:rPr>
              <a:t>政府採購法第八十五條之一</a:t>
            </a:r>
            <a:r>
              <a:rPr lang="en-US" altLang="zh-TW" sz="2800" smtClean="0">
                <a:latin typeface="標楷體" pitchFamily="65" charset="-120"/>
                <a:ea typeface="標楷體" pitchFamily="65" charset="-120"/>
              </a:rPr>
              <a:t>)</a:t>
            </a:r>
          </a:p>
          <a:p>
            <a:pPr marL="609600" indent="-609600" eaLnBrk="1" hangingPunct="1">
              <a:lnSpc>
                <a:spcPct val="80000"/>
              </a:lnSpc>
              <a:buFont typeface="Arial" charset="0"/>
              <a:buNone/>
            </a:pPr>
            <a:r>
              <a:rPr lang="en-US" altLang="zh-TW" sz="2800" smtClean="0">
                <a:latin typeface="微軟正黑體" pitchFamily="34" charset="-120"/>
              </a:rPr>
              <a:t> </a:t>
            </a:r>
          </a:p>
        </p:txBody>
      </p:sp>
    </p:spTree>
  </p:cSld>
  <p:clrMapOvr>
    <a:masterClrMapping/>
  </p:clrMapOvr>
  <p:transition spd="med">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title"/>
          </p:nvPr>
        </p:nvSpPr>
        <p:spPr>
          <a:xfrm>
            <a:off x="1098550" y="260350"/>
            <a:ext cx="9932988" cy="1152525"/>
          </a:xfrm>
        </p:spPr>
        <p:txBody>
          <a:bodyPr/>
          <a:lstStyle/>
          <a:p>
            <a:pPr eaLnBrk="1" hangingPunct="1"/>
            <a:r>
              <a:rPr lang="en-US" altLang="zh-TW" sz="4000" smtClean="0">
                <a:latin typeface="標楷體" pitchFamily="65" charset="-120"/>
                <a:ea typeface="標楷體" pitchFamily="65" charset="-120"/>
              </a:rPr>
              <a:t>  </a:t>
            </a:r>
            <a:r>
              <a:rPr altLang="en-US" sz="4000" smtClean="0">
                <a:latin typeface="標楷體" pitchFamily="65" charset="-120"/>
                <a:ea typeface="標楷體" pitchFamily="65" charset="-120"/>
              </a:rPr>
              <a:t>救濟程序之審判權應以立法機關所定為準</a:t>
            </a:r>
          </a:p>
        </p:txBody>
      </p:sp>
      <p:sp>
        <p:nvSpPr>
          <p:cNvPr id="45058" name="Rectangle 3"/>
          <p:cNvSpPr>
            <a:spLocks noGrp="1" noChangeArrowheads="1"/>
          </p:cNvSpPr>
          <p:nvPr>
            <p:ph type="body" idx="1"/>
          </p:nvPr>
        </p:nvSpPr>
        <p:spPr>
          <a:xfrm>
            <a:off x="622300" y="1700213"/>
            <a:ext cx="11160125" cy="4470400"/>
          </a:xfrm>
        </p:spPr>
        <p:txBody>
          <a:bodyPr/>
          <a:lstStyle/>
          <a:p>
            <a:pPr marL="609600" indent="-609600" eaLnBrk="1" hangingPunct="1">
              <a:buFont typeface="Arial" charset="0"/>
              <a:buNone/>
            </a:pPr>
            <a:r>
              <a:rPr altLang="en-US" sz="2800" smtClean="0">
                <a:latin typeface="標楷體" pitchFamily="65" charset="-120"/>
                <a:ea typeface="標楷體" pitchFamily="65" charset="-120"/>
              </a:rPr>
              <a:t>大法官釋字</a:t>
            </a:r>
            <a:r>
              <a:rPr lang="en-US" altLang="zh-TW" sz="2800" smtClean="0">
                <a:latin typeface="標楷體" pitchFamily="65" charset="-120"/>
                <a:ea typeface="標楷體" pitchFamily="65" charset="-120"/>
              </a:rPr>
              <a:t>540</a:t>
            </a:r>
            <a:r>
              <a:rPr altLang="en-US" sz="2800" smtClean="0">
                <a:latin typeface="標楷體" pitchFamily="65" charset="-120"/>
                <a:ea typeface="標楷體" pitchFamily="65" charset="-120"/>
              </a:rPr>
              <a:t>號：</a:t>
            </a:r>
            <a:endParaRPr lang="en-US" altLang="zh-TW" sz="2800" smtClean="0">
              <a:latin typeface="標楷體" pitchFamily="65" charset="-120"/>
              <a:ea typeface="標楷體" pitchFamily="65" charset="-120"/>
            </a:endParaRPr>
          </a:p>
          <a:p>
            <a:pPr marL="609600" indent="-609600" eaLnBrk="1" hangingPunct="1">
              <a:buFont typeface="Arial" charset="0"/>
              <a:buNone/>
            </a:pPr>
            <a:r>
              <a:rPr lang="en-US" altLang="zh-TW" sz="2800" smtClean="0">
                <a:latin typeface="標楷體" pitchFamily="65" charset="-120"/>
                <a:ea typeface="標楷體" pitchFamily="65" charset="-120"/>
              </a:rPr>
              <a:t>  </a:t>
            </a:r>
            <a:r>
              <a:rPr altLang="en-US" sz="2800" smtClean="0">
                <a:latin typeface="標楷體" pitchFamily="65" charset="-120"/>
                <a:ea typeface="標楷體" pitchFamily="65" charset="-120"/>
              </a:rPr>
              <a:t>「</a:t>
            </a:r>
            <a:r>
              <a:rPr altLang="en-US" smtClean="0">
                <a:latin typeface="標楷體" pitchFamily="65" charset="-120"/>
                <a:ea typeface="標楷體" pitchFamily="65" charset="-120"/>
              </a:rPr>
              <a:t>國家為達成行政上之任務得選擇以公法上行為或私法上行為作為實施之手段，其因各該行為所生爭執之處理，屬於公法性質者歸行政法院，屬於私法性質者歸普通法院，</a:t>
            </a:r>
            <a:r>
              <a:rPr altLang="en-US" u="sng" smtClean="0">
                <a:latin typeface="標楷體" pitchFamily="65" charset="-120"/>
                <a:ea typeface="標楷體" pitchFamily="65" charset="-120"/>
              </a:rPr>
              <a:t>惟立法機關亦得依職權衡酌事件之性質、既有訴訟制度之功能及公益之考量，就審判權歸屬或解決紛爭程序另為適當之設計，此種情形一經定為法律</a:t>
            </a:r>
            <a:r>
              <a:rPr altLang="en-US" smtClean="0">
                <a:latin typeface="標楷體" pitchFamily="65" charset="-120"/>
                <a:ea typeface="標楷體" pitchFamily="65" charset="-120"/>
              </a:rPr>
              <a:t>，即有拘束全國機關及人民之效力，各級審判機關自亦有遵守之義務。</a:t>
            </a:r>
            <a:r>
              <a:rPr altLang="en-US" sz="2000" smtClean="0">
                <a:latin typeface="標楷體" pitchFamily="65" charset="-120"/>
                <a:ea typeface="標楷體" pitchFamily="65" charset="-120"/>
              </a:rPr>
              <a:t>」</a:t>
            </a:r>
            <a:r>
              <a:rPr lang="en-US" altLang="zh-TW" sz="2000" smtClean="0">
                <a:latin typeface="標楷體" pitchFamily="65" charset="-120"/>
                <a:ea typeface="標楷體" pitchFamily="65" charset="-120"/>
              </a:rPr>
              <a:t>(</a:t>
            </a:r>
            <a:r>
              <a:rPr altLang="en-US" sz="2000" smtClean="0">
                <a:latin typeface="標楷體" pitchFamily="65" charset="-120"/>
                <a:ea typeface="標楷體" pitchFamily="65" charset="-120"/>
              </a:rPr>
              <a:t>釋字四六六號相同意旨</a:t>
            </a:r>
            <a:r>
              <a:rPr lang="en-US" altLang="zh-TW" sz="2000" smtClean="0">
                <a:latin typeface="標楷體" pitchFamily="65" charset="-120"/>
                <a:ea typeface="標楷體" pitchFamily="65" charset="-120"/>
              </a:rPr>
              <a:t>)</a:t>
            </a:r>
          </a:p>
        </p:txBody>
      </p:sp>
    </p:spTree>
  </p:cSld>
  <p:clrMapOvr>
    <a:masterClrMapping/>
  </p:clrMapOvr>
  <p:transition spd="med">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ChangeArrowheads="1"/>
          </p:cNvSpPr>
          <p:nvPr>
            <p:ph type="body" idx="1"/>
          </p:nvPr>
        </p:nvSpPr>
        <p:spPr>
          <a:xfrm>
            <a:off x="549275" y="533400"/>
            <a:ext cx="10585450" cy="5775325"/>
          </a:xfrm>
        </p:spPr>
        <p:txBody>
          <a:bodyPr/>
          <a:lstStyle/>
          <a:p>
            <a:pPr marL="609600" indent="-609600" eaLnBrk="1" hangingPunct="1">
              <a:lnSpc>
                <a:spcPct val="90000"/>
              </a:lnSpc>
              <a:buFont typeface="Arial" charset="0"/>
              <a:buNone/>
            </a:pPr>
            <a:r>
              <a:rPr lang="en-US" altLang="zh-TW" sz="4000" smtClean="0">
                <a:latin typeface="標楷體" pitchFamily="65" charset="-120"/>
                <a:ea typeface="標楷體" pitchFamily="65" charset="-120"/>
              </a:rPr>
              <a:t>    </a:t>
            </a:r>
            <a:r>
              <a:rPr altLang="en-US" sz="4000" smtClean="0">
                <a:latin typeface="標楷體" pitchFamily="65" charset="-120"/>
                <a:ea typeface="標楷體" pitchFamily="65" charset="-120"/>
              </a:rPr>
              <a:t>履約爭議與決標爭議之區別基準點</a:t>
            </a:r>
            <a:endParaRPr lang="en-US" altLang="zh-TW" sz="4000" smtClean="0">
              <a:latin typeface="標楷體" pitchFamily="65" charset="-120"/>
              <a:ea typeface="標楷體" pitchFamily="65" charset="-120"/>
            </a:endParaRPr>
          </a:p>
          <a:p>
            <a:pPr marL="609600" indent="-609600" eaLnBrk="1" hangingPunct="1">
              <a:lnSpc>
                <a:spcPct val="90000"/>
              </a:lnSpc>
              <a:buFont typeface="Arial" charset="0"/>
              <a:buNone/>
            </a:pPr>
            <a:r>
              <a:rPr lang="en-US" altLang="zh-TW" sz="4000" smtClean="0">
                <a:latin typeface="標楷體" pitchFamily="65" charset="-120"/>
                <a:ea typeface="標楷體" pitchFamily="65" charset="-120"/>
              </a:rPr>
              <a:t>             (</a:t>
            </a:r>
            <a:r>
              <a:rPr altLang="en-US" sz="4000" smtClean="0">
                <a:latin typeface="標楷體" pitchFamily="65" charset="-120"/>
                <a:ea typeface="標楷體" pitchFamily="65" charset="-120"/>
              </a:rPr>
              <a:t>最低價決標</a:t>
            </a:r>
            <a:r>
              <a:rPr lang="en-US" altLang="zh-TW" sz="4000" smtClean="0">
                <a:latin typeface="標楷體" pitchFamily="65" charset="-120"/>
                <a:ea typeface="標楷體" pitchFamily="65" charset="-120"/>
              </a:rPr>
              <a:t>)</a:t>
            </a:r>
          </a:p>
          <a:p>
            <a:pPr marL="609600" indent="-609600" eaLnBrk="1" hangingPunct="1">
              <a:lnSpc>
                <a:spcPct val="90000"/>
              </a:lnSpc>
              <a:buFont typeface="Arial" charset="0"/>
              <a:buNone/>
            </a:pPr>
            <a:r>
              <a:rPr lang="en-US" altLang="zh-TW" sz="2800" smtClean="0">
                <a:latin typeface="標楷體" pitchFamily="65" charset="-120"/>
                <a:ea typeface="標楷體" pitchFamily="65" charset="-120"/>
              </a:rPr>
              <a:t> 1. </a:t>
            </a:r>
            <a:r>
              <a:rPr altLang="en-US" smtClean="0">
                <a:latin typeface="新細明體" charset="-120"/>
                <a:ea typeface="新細明體" charset="-120"/>
              </a:rPr>
              <a:t>以簽約為承攬契約之開始。最高法院八十四年度台上字</a:t>
            </a:r>
            <a:r>
              <a:rPr lang="en-US" altLang="zh-TW" smtClean="0">
                <a:latin typeface="新細明體" charset="-120"/>
                <a:ea typeface="新細明體" charset="-120"/>
              </a:rPr>
              <a:t>848</a:t>
            </a:r>
            <a:r>
              <a:rPr altLang="en-US" smtClean="0">
                <a:latin typeface="新細明體" charset="-120"/>
                <a:ea typeface="新細明體" charset="-120"/>
              </a:rPr>
              <a:t>號判決</a:t>
            </a:r>
            <a:r>
              <a:rPr altLang="en-US" smtClean="0">
                <a:latin typeface="標楷體" pitchFamily="65" charset="-120"/>
                <a:ea typeface="標楷體" pitchFamily="65" charset="-120"/>
              </a:rPr>
              <a:t>： 「決標後上訴人與得標廠商所成立者係招標契約，得標廠 商僅取得與上訴人訂立承攬契約之權利，必上 訴人與得標廠商另行簽訂工程承攬契約，其承攬關係始行成立。」</a:t>
            </a:r>
            <a:endParaRPr lang="en-US" altLang="zh-TW" smtClean="0">
              <a:latin typeface="標楷體" pitchFamily="65" charset="-120"/>
              <a:ea typeface="標楷體" pitchFamily="65" charset="-120"/>
            </a:endParaRPr>
          </a:p>
          <a:p>
            <a:pPr marL="609600" indent="-609600" eaLnBrk="1" hangingPunct="1">
              <a:lnSpc>
                <a:spcPct val="90000"/>
              </a:lnSpc>
              <a:buFont typeface="Arial" charset="0"/>
              <a:buNone/>
            </a:pPr>
            <a:r>
              <a:rPr lang="en-US" altLang="zh-TW" smtClean="0">
                <a:latin typeface="標楷體" pitchFamily="65" charset="-120"/>
                <a:ea typeface="標楷體" pitchFamily="65" charset="-120"/>
              </a:rPr>
              <a:t> 2. </a:t>
            </a:r>
            <a:r>
              <a:rPr altLang="en-US" smtClean="0">
                <a:latin typeface="新細明體" charset="-120"/>
                <a:ea typeface="新細明體" charset="-120"/>
              </a:rPr>
              <a:t>於決標時成立，書面契約僅為補充而已。最高法院九十年度台上字 </a:t>
            </a:r>
            <a:r>
              <a:rPr lang="en-US" altLang="zh-TW" smtClean="0">
                <a:latin typeface="新細明體" charset="-120"/>
                <a:ea typeface="新細明體" charset="-120"/>
              </a:rPr>
              <a:t>1262 </a:t>
            </a:r>
            <a:r>
              <a:rPr altLang="en-US" smtClean="0">
                <a:latin typeface="新細明體" charset="-120"/>
                <a:ea typeface="新細明體" charset="-120"/>
              </a:rPr>
              <a:t>號判決：</a:t>
            </a:r>
            <a:r>
              <a:rPr altLang="en-US" smtClean="0">
                <a:latin typeface="標楷體" pitchFamily="65" charset="-120"/>
                <a:ea typeface="標楷體" pitchFamily="65" charset="-120"/>
              </a:rPr>
              <a:t>「上訴人得標時，雙方意思表示即達成合致。」</a:t>
            </a:r>
          </a:p>
          <a:p>
            <a:pPr marL="609600" indent="-609600" eaLnBrk="1" hangingPunct="1">
              <a:lnSpc>
                <a:spcPct val="90000"/>
              </a:lnSpc>
              <a:buFont typeface="Arial" charset="0"/>
              <a:buNone/>
            </a:pPr>
            <a:r>
              <a:rPr altLang="en-US" smtClean="0">
                <a:latin typeface="標楷體" pitchFamily="65" charset="-120"/>
                <a:ea typeface="標楷體" pitchFamily="65" charset="-120"/>
              </a:rPr>
              <a:t>     </a:t>
            </a:r>
            <a:r>
              <a:rPr altLang="en-US" smtClean="0">
                <a:latin typeface="新細明體" charset="-120"/>
                <a:ea typeface="新細明體" charset="-120"/>
              </a:rPr>
              <a:t>最高法院八十二年度台上字第</a:t>
            </a:r>
            <a:r>
              <a:rPr lang="en-US" altLang="zh-TW" smtClean="0">
                <a:latin typeface="新細明體" charset="-120"/>
                <a:ea typeface="新細明體" charset="-120"/>
              </a:rPr>
              <a:t>1810</a:t>
            </a:r>
            <a:r>
              <a:rPr altLang="en-US" smtClean="0">
                <a:latin typeface="新細明體" charset="-120"/>
                <a:ea typeface="新細明體" charset="-120"/>
              </a:rPr>
              <a:t>號判決亦稱</a:t>
            </a:r>
            <a:r>
              <a:rPr altLang="en-US" smtClean="0">
                <a:latin typeface="標楷體" pitchFamily="65" charset="-120"/>
                <a:ea typeface="標楷體" pitchFamily="65" charset="-120"/>
              </a:rPr>
              <a:t>：「承攬契約於決標時業已成立」</a:t>
            </a:r>
            <a:r>
              <a:rPr lang="en-US" altLang="zh-TW" smtClean="0">
                <a:latin typeface="標楷體" pitchFamily="65" charset="-120"/>
                <a:ea typeface="標楷體" pitchFamily="65" charset="-120"/>
              </a:rPr>
              <a:t>(</a:t>
            </a:r>
            <a:r>
              <a:rPr altLang="en-US" smtClean="0">
                <a:latin typeface="標楷體" pitchFamily="65" charset="-120"/>
                <a:ea typeface="標楷體" pitchFamily="65" charset="-120"/>
              </a:rPr>
              <a:t>此見解為通說）</a:t>
            </a:r>
          </a:p>
          <a:p>
            <a:pPr marL="609600" indent="-609600" eaLnBrk="1" hangingPunct="1">
              <a:lnSpc>
                <a:spcPct val="90000"/>
              </a:lnSpc>
              <a:buFont typeface="Arial" charset="0"/>
              <a:buNone/>
            </a:pPr>
            <a:r>
              <a:rPr altLang="en-US" smtClean="0">
                <a:latin typeface="標楷體" pitchFamily="65" charset="-120"/>
                <a:ea typeface="標楷體" pitchFamily="65" charset="-120"/>
              </a:rPr>
              <a:t>      </a:t>
            </a:r>
            <a:endParaRPr altLang="en-US" smtClean="0">
              <a:latin typeface="微軟正黑體" pitchFamily="34" charset="-120"/>
              <a:ea typeface="華康儷中黑"/>
              <a:cs typeface="華康儷中黑"/>
            </a:endParaRPr>
          </a:p>
        </p:txBody>
      </p:sp>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p:txBody>
          <a:bodyPr/>
          <a:lstStyle/>
          <a:p>
            <a:pPr eaLnBrk="1" hangingPunct="1"/>
            <a:r>
              <a:rPr altLang="en-US" smtClean="0">
                <a:latin typeface="標楷體" pitchFamily="65" charset="-120"/>
                <a:ea typeface="標楷體" pitchFamily="65" charset="-120"/>
              </a:rPr>
              <a:t>國家賠償法之起源及演進</a:t>
            </a:r>
          </a:p>
        </p:txBody>
      </p:sp>
      <p:sp>
        <p:nvSpPr>
          <p:cNvPr id="8195" name="Rectangle 3"/>
          <p:cNvSpPr>
            <a:spLocks noGrp="1" noChangeArrowheads="1"/>
          </p:cNvSpPr>
          <p:nvPr>
            <p:ph type="body" idx="1"/>
          </p:nvPr>
        </p:nvSpPr>
        <p:spPr/>
        <p:txBody>
          <a:bodyPr rtlCol="0">
            <a:normAutofit lnSpcReduction="10000"/>
          </a:bodyPr>
          <a:lstStyle/>
          <a:p>
            <a:pPr marL="609600" indent="-609600" defTabSz="1218987" eaLnBrk="1" fontAlgn="auto" hangingPunct="1">
              <a:spcBef>
                <a:spcPts val="1866"/>
              </a:spcBef>
              <a:spcAft>
                <a:spcPts val="0"/>
              </a:spcAft>
              <a:buFont typeface="Arial" pitchFamily="34" charset="0"/>
              <a:buNone/>
              <a:defRPr/>
            </a:pPr>
            <a:r>
              <a:rPr lang="en-US" altLang="zh-TW" dirty="0" smtClean="0">
                <a:latin typeface="標楷體" panose="03000509000000000000" pitchFamily="65" charset="-120"/>
                <a:ea typeface="標楷體" panose="03000509000000000000" pitchFamily="65" charset="-120"/>
              </a:rPr>
              <a:t>1. </a:t>
            </a:r>
            <a:r>
              <a:rPr altLang="en-US" dirty="0" smtClean="0">
                <a:latin typeface="標楷體" panose="03000509000000000000" pitchFamily="65" charset="-120"/>
                <a:ea typeface="標楷體" panose="03000509000000000000" pitchFamily="65" charset="-120"/>
              </a:rPr>
              <a:t>高權行為無責任時期</a:t>
            </a:r>
          </a:p>
          <a:p>
            <a:pPr marL="609600" indent="-609600" defTabSz="1218987" eaLnBrk="1" fontAlgn="auto" hangingPunct="1">
              <a:spcBef>
                <a:spcPts val="1866"/>
              </a:spcBef>
              <a:spcAft>
                <a:spcPts val="0"/>
              </a:spcAft>
              <a:buFont typeface="Arial" pitchFamily="34" charset="0"/>
              <a:buNone/>
              <a:defRPr/>
            </a:pPr>
            <a:r>
              <a:rPr altLang="en-US" dirty="0" smtClean="0">
                <a:latin typeface="標楷體" panose="03000509000000000000" pitchFamily="65" charset="-120"/>
                <a:ea typeface="標楷體" panose="03000509000000000000" pitchFamily="65" charset="-120"/>
              </a:rPr>
              <a:t>     </a:t>
            </a:r>
            <a:r>
              <a:rPr altLang="en-US" dirty="0">
                <a:latin typeface="標楷體" panose="03000509000000000000" pitchFamily="65" charset="-120"/>
                <a:ea typeface="標楷體" panose="03000509000000000000" pitchFamily="65" charset="-120"/>
              </a:rPr>
              <a:t>國庫論起源於羅馬時代</a:t>
            </a:r>
            <a:r>
              <a:rPr lang="en-US" altLang="zh-TW" dirty="0">
                <a:latin typeface="標楷體" panose="03000509000000000000" pitchFamily="65" charset="-120"/>
                <a:ea typeface="標楷體" panose="03000509000000000000" pitchFamily="65" charset="-120"/>
              </a:rPr>
              <a:t>(</a:t>
            </a:r>
            <a:r>
              <a:rPr altLang="en-US" dirty="0">
                <a:latin typeface="標楷體" panose="03000509000000000000" pitchFamily="65" charset="-120"/>
                <a:ea typeface="標楷體" panose="03000509000000000000" pitchFamily="65" charset="-120"/>
              </a:rPr>
              <a:t>國庫之拉丁文 </a:t>
            </a:r>
            <a:r>
              <a:rPr lang="en-US" altLang="zh-TW" dirty="0" err="1">
                <a:latin typeface="標楷體" panose="03000509000000000000" pitchFamily="65" charset="-120"/>
                <a:ea typeface="標楷體" panose="03000509000000000000" pitchFamily="65" charset="-120"/>
              </a:rPr>
              <a:t>fiscus</a:t>
            </a:r>
            <a:r>
              <a:rPr lang="en-US" altLang="zh-TW" dirty="0">
                <a:latin typeface="標楷體" panose="03000509000000000000" pitchFamily="65" charset="-120"/>
                <a:ea typeface="標楷體" panose="03000509000000000000" pitchFamily="65" charset="-120"/>
              </a:rPr>
              <a:t>; </a:t>
            </a:r>
            <a:r>
              <a:rPr altLang="en-US" dirty="0">
                <a:latin typeface="標楷體" panose="03000509000000000000" pitchFamily="65" charset="-120"/>
                <a:ea typeface="標楷體" panose="03000509000000000000" pitchFamily="65" charset="-120"/>
              </a:rPr>
              <a:t>德文 </a:t>
            </a:r>
            <a:r>
              <a:rPr lang="en-US" altLang="zh-TW" dirty="0" err="1">
                <a:latin typeface="標楷體" panose="03000509000000000000" pitchFamily="65" charset="-120"/>
                <a:ea typeface="標楷體" panose="03000509000000000000" pitchFamily="65" charset="-120"/>
              </a:rPr>
              <a:t>Fiskus</a:t>
            </a:r>
            <a:r>
              <a:rPr lang="en-US" altLang="zh-TW" dirty="0">
                <a:latin typeface="標楷體" panose="03000509000000000000" pitchFamily="65" charset="-120"/>
                <a:ea typeface="標楷體" panose="03000509000000000000" pitchFamily="65" charset="-120"/>
              </a:rPr>
              <a:t>)</a:t>
            </a:r>
            <a:r>
              <a:rPr altLang="en-US" dirty="0" smtClean="0">
                <a:latin typeface="標楷體" panose="03000509000000000000" pitchFamily="65" charset="-120"/>
                <a:ea typeface="標楷體" panose="03000509000000000000" pitchFamily="65" charset="-120"/>
              </a:rPr>
              <a:t>，</a:t>
            </a:r>
            <a:endParaRPr lang="en-US" altLang="zh-TW" dirty="0" smtClean="0">
              <a:latin typeface="標楷體" panose="03000509000000000000" pitchFamily="65" charset="-120"/>
              <a:ea typeface="標楷體" panose="03000509000000000000" pitchFamily="65" charset="-120"/>
            </a:endParaRPr>
          </a:p>
          <a:p>
            <a:pPr marL="609600" indent="-609600" defTabSz="1218987" eaLnBrk="1" fontAlgn="auto" hangingPunct="1">
              <a:spcBef>
                <a:spcPts val="1866"/>
              </a:spcBef>
              <a:spcAft>
                <a:spcPts val="0"/>
              </a:spcAft>
              <a:buFont typeface="Arial" pitchFamily="34" charset="0"/>
              <a:buNone/>
              <a:defRPr/>
            </a:pPr>
            <a:r>
              <a:rPr altLang="en-US" dirty="0">
                <a:latin typeface="標楷體" panose="03000509000000000000" pitchFamily="65" charset="-120"/>
                <a:ea typeface="標楷體" panose="03000509000000000000" pitchFamily="65" charset="-120"/>
              </a:rPr>
              <a:t> </a:t>
            </a:r>
            <a:r>
              <a:rPr altLang="en-US" dirty="0" smtClean="0">
                <a:latin typeface="標楷體" panose="03000509000000000000" pitchFamily="65" charset="-120"/>
                <a:ea typeface="標楷體" panose="03000509000000000000" pitchFamily="65" charset="-120"/>
              </a:rPr>
              <a:t>    文藝復興</a:t>
            </a:r>
            <a:r>
              <a:rPr altLang="en-US" dirty="0">
                <a:latin typeface="標楷體" panose="03000509000000000000" pitchFamily="65" charset="-120"/>
                <a:ea typeface="標楷體" panose="03000509000000000000" pitchFamily="65" charset="-120"/>
              </a:rPr>
              <a:t>時期繼受之。</a:t>
            </a:r>
          </a:p>
          <a:p>
            <a:pPr marL="609600" indent="-609600" defTabSz="1218987" eaLnBrk="1" fontAlgn="auto" hangingPunct="1">
              <a:spcBef>
                <a:spcPts val="1866"/>
              </a:spcBef>
              <a:spcAft>
                <a:spcPts val="0"/>
              </a:spcAft>
              <a:buFont typeface="Arial" pitchFamily="34" charset="0"/>
              <a:buNone/>
              <a:defRPr/>
            </a:pPr>
            <a:r>
              <a:rPr lang="en-US" altLang="zh-TW" dirty="0" smtClean="0">
                <a:latin typeface="標楷體" panose="03000509000000000000" pitchFamily="65" charset="-120"/>
                <a:ea typeface="標楷體" panose="03000509000000000000" pitchFamily="65" charset="-120"/>
              </a:rPr>
              <a:t>2.  </a:t>
            </a:r>
            <a:r>
              <a:rPr altLang="en-US" dirty="0" smtClean="0">
                <a:latin typeface="標楷體" panose="03000509000000000000" pitchFamily="65" charset="-120"/>
                <a:ea typeface="標楷體" panose="03000509000000000000" pitchFamily="65" charset="-120"/>
              </a:rPr>
              <a:t>高權行為賠償責任之建立</a:t>
            </a:r>
          </a:p>
          <a:p>
            <a:pPr marL="609600" indent="-609600" defTabSz="1218987" eaLnBrk="1" fontAlgn="auto" hangingPunct="1">
              <a:spcBef>
                <a:spcPts val="1866"/>
              </a:spcBef>
              <a:spcAft>
                <a:spcPts val="0"/>
              </a:spcAft>
              <a:buFont typeface="Arial" pitchFamily="34" charset="0"/>
              <a:buNone/>
              <a:defRPr/>
            </a:pPr>
            <a:r>
              <a:rPr lang="en-US" altLang="zh-TW" dirty="0" smtClean="0">
                <a:latin typeface="標楷體" panose="03000509000000000000" pitchFamily="65" charset="-120"/>
                <a:ea typeface="標楷體" panose="03000509000000000000" pitchFamily="65" charset="-120"/>
              </a:rPr>
              <a:t>3.  </a:t>
            </a:r>
            <a:r>
              <a:rPr altLang="en-US" dirty="0" smtClean="0">
                <a:latin typeface="標楷體" panose="03000509000000000000" pitchFamily="65" charset="-120"/>
                <a:ea typeface="標楷體" panose="03000509000000000000" pitchFamily="65" charset="-120"/>
              </a:rPr>
              <a:t>國家賠償制度之演進</a:t>
            </a:r>
          </a:p>
          <a:p>
            <a:pPr marL="609600" indent="-609600" defTabSz="1218987" eaLnBrk="1" fontAlgn="auto" hangingPunct="1">
              <a:spcBef>
                <a:spcPts val="1866"/>
              </a:spcBef>
              <a:spcAft>
                <a:spcPts val="0"/>
              </a:spcAft>
              <a:buFont typeface="Arial" pitchFamily="34" charset="0"/>
              <a:buNone/>
              <a:defRPr/>
            </a:pPr>
            <a:r>
              <a:rPr altLang="en-US" dirty="0" smtClean="0">
                <a:latin typeface="標楷體" panose="03000509000000000000" pitchFamily="65" charset="-120"/>
                <a:ea typeface="標楷體" panose="03000509000000000000" pitchFamily="65" charset="-120"/>
              </a:rPr>
              <a:t>     </a:t>
            </a:r>
            <a:r>
              <a:rPr altLang="en-US" dirty="0">
                <a:latin typeface="標楷體" panose="03000509000000000000" pitchFamily="65" charset="-120"/>
                <a:ea typeface="標楷體" panose="03000509000000000000" pitchFamily="65" charset="-120"/>
              </a:rPr>
              <a:t> 從侵害行政擴及於給付行政</a:t>
            </a:r>
            <a:r>
              <a:rPr lang="en-US" altLang="zh-TW" dirty="0">
                <a:latin typeface="標楷體" panose="03000509000000000000" pitchFamily="65" charset="-120"/>
                <a:ea typeface="標楷體" panose="03000509000000000000" pitchFamily="65" charset="-120"/>
              </a:rPr>
              <a:t>(</a:t>
            </a:r>
            <a:r>
              <a:rPr altLang="en-US" dirty="0">
                <a:latin typeface="標楷體" panose="03000509000000000000" pitchFamily="65" charset="-120"/>
                <a:ea typeface="標楷體" panose="03000509000000000000" pitchFamily="65" charset="-120"/>
              </a:rPr>
              <a:t>部分</a:t>
            </a:r>
            <a:r>
              <a:rPr lang="en-US" altLang="zh-TW" dirty="0">
                <a:latin typeface="標楷體" panose="03000509000000000000" pitchFamily="65" charset="-120"/>
                <a:ea typeface="標楷體" panose="03000509000000000000" pitchFamily="65" charset="-120"/>
              </a:rPr>
              <a:t>)</a:t>
            </a:r>
          </a:p>
          <a:p>
            <a:pPr marL="609600" indent="-609600" defTabSz="1218987" eaLnBrk="1" fontAlgn="auto" hangingPunct="1">
              <a:spcBef>
                <a:spcPts val="1866"/>
              </a:spcBef>
              <a:spcAft>
                <a:spcPts val="0"/>
              </a:spcAft>
              <a:buFont typeface="Arial" pitchFamily="34" charset="0"/>
              <a:buNone/>
              <a:defRPr/>
            </a:pPr>
            <a:r>
              <a:rPr lang="en-US" altLang="zh-TW" dirty="0">
                <a:latin typeface="標楷體" panose="03000509000000000000" pitchFamily="65" charset="-120"/>
                <a:ea typeface="標楷體" panose="03000509000000000000" pitchFamily="65" charset="-120"/>
              </a:rPr>
              <a:t>      </a:t>
            </a:r>
            <a:r>
              <a:rPr altLang="en-US" dirty="0">
                <a:latin typeface="標楷體" panose="03000509000000000000" pitchFamily="65" charset="-120"/>
                <a:ea typeface="標楷體" panose="03000509000000000000" pitchFamily="65" charset="-120"/>
              </a:rPr>
              <a:t>從過失責任擴及於無過失責任</a:t>
            </a:r>
          </a:p>
          <a:p>
            <a:pPr marL="609600" indent="-609600" defTabSz="1218987" eaLnBrk="1" fontAlgn="auto" hangingPunct="1">
              <a:spcBef>
                <a:spcPts val="1866"/>
              </a:spcBef>
              <a:spcAft>
                <a:spcPts val="0"/>
              </a:spcAft>
              <a:buFont typeface="Arial" pitchFamily="34" charset="0"/>
              <a:buNone/>
              <a:defRPr/>
            </a:pPr>
            <a:r>
              <a:rPr altLang="en-US" dirty="0">
                <a:latin typeface="標楷體" panose="03000509000000000000" pitchFamily="65" charset="-120"/>
                <a:ea typeface="標楷體" panose="03000509000000000000" pitchFamily="65" charset="-120"/>
              </a:rPr>
              <a:t>      從代位責任擴及於國家自己責任</a:t>
            </a:r>
          </a:p>
          <a:p>
            <a:pPr marL="609600" indent="-609600" defTabSz="1218987" eaLnBrk="1" fontAlgn="auto" hangingPunct="1">
              <a:spcBef>
                <a:spcPts val="1866"/>
              </a:spcBef>
              <a:spcAft>
                <a:spcPts val="0"/>
              </a:spcAft>
              <a:buFont typeface="Wingdings" panose="05000000000000000000" pitchFamily="2" charset="2"/>
              <a:buAutoNum type="arabicPeriod" startAt="2"/>
              <a:defRPr/>
            </a:pPr>
            <a:endParaRPr altLang="en-US" dirty="0">
              <a:latin typeface="+mj-ea"/>
            </a:endParaRPr>
          </a:p>
          <a:p>
            <a:pPr marL="609600" indent="-609600" defTabSz="1218987" eaLnBrk="1" fontAlgn="auto" hangingPunct="1">
              <a:spcBef>
                <a:spcPts val="1866"/>
              </a:spcBef>
              <a:spcAft>
                <a:spcPts val="0"/>
              </a:spcAft>
              <a:buFont typeface="Wingdings" panose="05000000000000000000" pitchFamily="2" charset="2"/>
              <a:buAutoNum type="arabicPeriod"/>
              <a:defRPr/>
            </a:pPr>
            <a:endParaRPr altLang="en-US" dirty="0" smtClean="0">
              <a:latin typeface="+mj-ea"/>
            </a:endParaRPr>
          </a:p>
          <a:p>
            <a:pPr marL="609600" indent="-609600" defTabSz="1218987" eaLnBrk="1" fontAlgn="auto" hangingPunct="1">
              <a:spcBef>
                <a:spcPts val="1866"/>
              </a:spcBef>
              <a:spcAft>
                <a:spcPts val="0"/>
              </a:spcAft>
              <a:buFont typeface="Wingdings" panose="05000000000000000000" pitchFamily="2" charset="2"/>
              <a:buAutoNum type="arabicPeriod"/>
              <a:defRPr/>
            </a:pPr>
            <a:endParaRPr altLang="en-US" dirty="0" smtClean="0">
              <a:latin typeface="+mj-ea"/>
            </a:endParaRPr>
          </a:p>
          <a:p>
            <a:pPr marL="609600" indent="-609600" defTabSz="1218987" eaLnBrk="1" fontAlgn="auto" hangingPunct="1">
              <a:spcBef>
                <a:spcPts val="1866"/>
              </a:spcBef>
              <a:spcAft>
                <a:spcPts val="0"/>
              </a:spcAft>
              <a:buFont typeface="Wingdings" panose="05000000000000000000" pitchFamily="2" charset="2"/>
              <a:buAutoNum type="arabicPeriod"/>
              <a:defRPr/>
            </a:pPr>
            <a:endParaRPr lang="en-US" altLang="zh-TW" dirty="0" smtClean="0">
              <a:latin typeface="+mj-ea"/>
            </a:endParaRPr>
          </a:p>
        </p:txBody>
      </p:sp>
    </p:spTree>
  </p:cSld>
  <p:clrMapOvr>
    <a:masterClrMapping/>
  </p:clrMapOvr>
  <p:transition spd="med">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標題 1"/>
          <p:cNvSpPr>
            <a:spLocks noGrp="1"/>
          </p:cNvSpPr>
          <p:nvPr>
            <p:ph type="title"/>
          </p:nvPr>
        </p:nvSpPr>
        <p:spPr/>
        <p:txBody>
          <a:bodyPr/>
          <a:lstStyle/>
          <a:p>
            <a:pPr eaLnBrk="1" hangingPunct="1"/>
            <a:r>
              <a:rPr altLang="en-US" sz="3200" smtClean="0">
                <a:latin typeface="標楷體" pitchFamily="65" charset="-120"/>
                <a:ea typeface="標楷體" pitchFamily="65" charset="-120"/>
              </a:rPr>
              <a:t>最高行政法院 </a:t>
            </a:r>
            <a:r>
              <a:rPr lang="en-US" altLang="zh-TW" sz="3200" smtClean="0">
                <a:latin typeface="標楷體" pitchFamily="65" charset="-120"/>
                <a:ea typeface="標楷體" pitchFamily="65" charset="-120"/>
              </a:rPr>
              <a:t>93 </a:t>
            </a:r>
            <a:r>
              <a:rPr altLang="en-US" sz="3200" smtClean="0">
                <a:latin typeface="標楷體" pitchFamily="65" charset="-120"/>
                <a:ea typeface="標楷體" pitchFamily="65" charset="-120"/>
              </a:rPr>
              <a:t>年 </a:t>
            </a:r>
            <a:r>
              <a:rPr lang="en-US" altLang="zh-TW" sz="3200" smtClean="0">
                <a:latin typeface="標楷體" pitchFamily="65" charset="-120"/>
                <a:ea typeface="標楷體" pitchFamily="65" charset="-120"/>
              </a:rPr>
              <a:t>2 </a:t>
            </a:r>
            <a:r>
              <a:rPr altLang="en-US" sz="3200" smtClean="0">
                <a:latin typeface="標楷體" pitchFamily="65" charset="-120"/>
                <a:ea typeface="標楷體" pitchFamily="65" charset="-120"/>
              </a:rPr>
              <a:t>月份庭長法官聯席會議（二）</a:t>
            </a:r>
          </a:p>
        </p:txBody>
      </p:sp>
      <p:graphicFrame>
        <p:nvGraphicFramePr>
          <p:cNvPr id="4" name="內容版面配置區 3"/>
          <p:cNvGraphicFramePr>
            <a:graphicFrameLocks noGrp="1"/>
          </p:cNvGraphicFramePr>
          <p:nvPr>
            <p:ph idx="1"/>
          </p:nvPr>
        </p:nvGraphicFramePr>
        <p:xfrm>
          <a:off x="406400" y="1989138"/>
          <a:ext cx="11161713" cy="2397125"/>
        </p:xfrm>
        <a:graphic>
          <a:graphicData uri="http://schemas.openxmlformats.org/drawingml/2006/table">
            <a:tbl>
              <a:tblPr/>
              <a:tblGrid>
                <a:gridCol w="1116123"/>
                <a:gridCol w="10045117"/>
              </a:tblGrid>
              <a:tr h="2396336">
                <a:tc>
                  <a:txBody>
                    <a:bodyPr/>
                    <a:lstStyle/>
                    <a:p>
                      <a:pPr algn="r"/>
                      <a:r>
                        <a:rPr lang="zh-TW" altLang="en-US" dirty="0" smtClean="0">
                          <a:effectLst/>
                          <a:latin typeface="標楷體" panose="03000509000000000000" pitchFamily="65" charset="-120"/>
                          <a:ea typeface="標楷體" panose="03000509000000000000" pitchFamily="65" charset="-120"/>
                        </a:rPr>
                        <a:t>決議：</a:t>
                      </a:r>
                      <a:r>
                        <a:rPr lang="zh-TW" altLang="en-US" dirty="0">
                          <a:effectLst/>
                          <a:latin typeface="標楷體" panose="03000509000000000000" pitchFamily="65" charset="-120"/>
                          <a:ea typeface="標楷體" panose="03000509000000000000" pitchFamily="65" charset="-120"/>
                        </a:rPr>
                        <a:t>　　</a:t>
                      </a:r>
                      <a:endParaRPr lang="zh-TW" altLang="en-US" dirty="0">
                        <a:latin typeface="標楷體" panose="03000509000000000000" pitchFamily="65" charset="-120"/>
                        <a:ea typeface="標楷體" panose="03000509000000000000" pitchFamily="65" charset="-120"/>
                      </a:endParaRPr>
                    </a:p>
                  </a:txBody>
                  <a:tcPr>
                    <a:lnL>
                      <a:noFill/>
                    </a:lnL>
                    <a:lnR>
                      <a:noFill/>
                    </a:lnR>
                    <a:lnT>
                      <a:noFill/>
                    </a:lnT>
                    <a:lnB>
                      <a:noFill/>
                    </a:lnB>
                  </a:tcPr>
                </a:tc>
                <a:tc>
                  <a:txBody>
                    <a:bodyPr/>
                    <a:lstStyle/>
                    <a:p>
                      <a:pPr algn="l"/>
                      <a:r>
                        <a:rPr lang="zh-TW" altLang="en-US" dirty="0">
                          <a:latin typeface="標楷體" panose="03000509000000000000" pitchFamily="65" charset="-120"/>
                          <a:ea typeface="標楷體" panose="03000509000000000000" pitchFamily="65" charset="-120"/>
                        </a:rPr>
                        <a:t>採丙說。沒收押標金部分，係因採購契約履約問題所生之爭議，屬私權</a:t>
                      </a:r>
                      <a:r>
                        <a:rPr lang="zh-TW" altLang="en-US" dirty="0" smtClean="0">
                          <a:latin typeface="標楷體" panose="03000509000000000000" pitchFamily="65" charset="-120"/>
                          <a:ea typeface="標楷體" panose="03000509000000000000" pitchFamily="65" charset="-120"/>
                        </a:rPr>
                        <a:t>糾紛</a:t>
                      </a:r>
                      <a:r>
                        <a:rPr lang="zh-TW" altLang="en-US" dirty="0">
                          <a:latin typeface="標楷體" panose="03000509000000000000" pitchFamily="65" charset="-120"/>
                          <a:ea typeface="標楷體" panose="03000509000000000000" pitchFamily="65" charset="-120"/>
                        </a:rPr>
                        <a:t>而非公法爭議，行政法院無審判權，應以裁定駁回。</a:t>
                      </a:r>
                      <a:r>
                        <a:rPr lang="zh-TW" altLang="en-US" u="sng" dirty="0">
                          <a:latin typeface="標楷體" panose="03000509000000000000" pitchFamily="65" charset="-120"/>
                          <a:ea typeface="標楷體" panose="03000509000000000000" pitchFamily="65" charset="-120"/>
                        </a:rPr>
                        <a:t>通知廠商將列為</a:t>
                      </a:r>
                      <a:r>
                        <a:rPr lang="zh-TW" altLang="en-US" u="sng" dirty="0" smtClean="0">
                          <a:latin typeface="標楷體" panose="03000509000000000000" pitchFamily="65" charset="-120"/>
                          <a:ea typeface="標楷體" panose="03000509000000000000" pitchFamily="65" charset="-120"/>
                        </a:rPr>
                        <a:t>不良</a:t>
                      </a:r>
                      <a:r>
                        <a:rPr lang="zh-TW" altLang="en-US" u="sng" dirty="0">
                          <a:latin typeface="標楷體" panose="03000509000000000000" pitchFamily="65" charset="-120"/>
                          <a:ea typeface="標楷體" panose="03000509000000000000" pitchFamily="65" charset="-120"/>
                        </a:rPr>
                        <a:t>廠商於政府採購公報部分，則係行政機關依採購法第一○一條規定</a:t>
                      </a:r>
                      <a:r>
                        <a:rPr lang="zh-TW" altLang="en-US" u="sng" dirty="0" smtClean="0">
                          <a:latin typeface="標楷體" panose="03000509000000000000" pitchFamily="65" charset="-120"/>
                          <a:ea typeface="標楷體" panose="03000509000000000000" pitchFamily="65" charset="-120"/>
                        </a:rPr>
                        <a:t>所為處分</a:t>
                      </a:r>
                      <a:r>
                        <a:rPr lang="zh-TW" altLang="en-US" dirty="0">
                          <a:latin typeface="標楷體" panose="03000509000000000000" pitchFamily="65" charset="-120"/>
                          <a:ea typeface="標楷體" panose="03000509000000000000" pitchFamily="65" charset="-120"/>
                        </a:rPr>
                        <a:t>，屬公法事件，受訴法院應為實體判決。</a:t>
                      </a:r>
                    </a:p>
                  </a:txBody>
                  <a:tcPr anchor="ctr">
                    <a:lnL>
                      <a:noFill/>
                    </a:lnL>
                    <a:lnR>
                      <a:noFill/>
                    </a:lnR>
                    <a:lnT>
                      <a:noFill/>
                    </a:lnT>
                    <a:lnB>
                      <a:noFill/>
                    </a:lnB>
                  </a:tcPr>
                </a:tc>
              </a:tr>
            </a:tbl>
          </a:graphicData>
        </a:graphic>
      </p:graphicFrame>
    </p:spTree>
  </p:cSld>
  <p:clrMapOvr>
    <a:masterClrMapping/>
  </p:clrMapOvr>
  <p:transition spd="med">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p:cNvSpPr>
          <p:nvPr>
            <p:ph type="title" idx="4294967295"/>
          </p:nvPr>
        </p:nvSpPr>
        <p:spPr/>
        <p:txBody>
          <a:bodyPr/>
          <a:lstStyle/>
          <a:p>
            <a:r>
              <a:rPr altLang="en-US" smtClean="0">
                <a:ea typeface="新細明體" charset="-120"/>
              </a:rPr>
              <a:t>因採購程序失誤所生之賠償責任</a:t>
            </a:r>
          </a:p>
        </p:txBody>
      </p:sp>
      <p:sp>
        <p:nvSpPr>
          <p:cNvPr id="50178" name="Rectangle 3"/>
          <p:cNvSpPr>
            <a:spLocks noGrp="1"/>
          </p:cNvSpPr>
          <p:nvPr>
            <p:ph type="body" idx="4294967295"/>
          </p:nvPr>
        </p:nvSpPr>
        <p:spPr/>
        <p:txBody>
          <a:bodyPr/>
          <a:lstStyle/>
          <a:p>
            <a:pPr>
              <a:buFont typeface="Arial" charset="0"/>
              <a:buNone/>
            </a:pPr>
            <a:r>
              <a:rPr altLang="en-US" smtClean="0">
                <a:ea typeface="新細明體" charset="-120"/>
              </a:rPr>
              <a:t>政府採購法第</a:t>
            </a:r>
            <a:r>
              <a:rPr lang="en-US" altLang="zh-TW" smtClean="0">
                <a:ea typeface="新細明體" charset="-120"/>
              </a:rPr>
              <a:t>85</a:t>
            </a:r>
            <a:r>
              <a:rPr altLang="en-US" smtClean="0">
                <a:ea typeface="新細明體" charset="-120"/>
              </a:rPr>
              <a:t>條第</a:t>
            </a:r>
            <a:r>
              <a:rPr lang="en-US" altLang="zh-TW" smtClean="0">
                <a:ea typeface="新細明體" charset="-120"/>
              </a:rPr>
              <a:t>3</a:t>
            </a:r>
            <a:r>
              <a:rPr altLang="en-US" smtClean="0">
                <a:ea typeface="新細明體" charset="-120"/>
              </a:rPr>
              <a:t>項：</a:t>
            </a:r>
          </a:p>
          <a:p>
            <a:pPr>
              <a:buFont typeface="Arial" charset="0"/>
              <a:buNone/>
            </a:pPr>
            <a:r>
              <a:rPr altLang="en-US" smtClean="0">
                <a:ea typeface="新細明體" charset="-120"/>
              </a:rPr>
              <a:t>「第一項情形，機關得向招標機關請求償付準備投標</a:t>
            </a:r>
            <a:r>
              <a:rPr lang="en-US" altLang="zh-TW" smtClean="0">
                <a:ea typeface="新細明體" charset="-120"/>
              </a:rPr>
              <a:t>﹑</a:t>
            </a:r>
            <a:r>
              <a:rPr altLang="en-US" smtClean="0">
                <a:ea typeface="新細明體" charset="-120"/>
              </a:rPr>
              <a:t>異議及申訴所支出之費用。」</a:t>
            </a:r>
          </a:p>
        </p:txBody>
      </p:sp>
    </p:spTree>
  </p:cSld>
  <p:clrMapOvr>
    <a:masterClrMapping/>
  </p:clrMapOvr>
  <p:transition spd="med">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1026"/>
          <p:cNvSpPr>
            <a:spLocks noGrp="1" noChangeArrowheads="1"/>
          </p:cNvSpPr>
          <p:nvPr>
            <p:ph type="title" idx="4294967295"/>
          </p:nvPr>
        </p:nvSpPr>
        <p:spPr>
          <a:xfrm>
            <a:off x="477838" y="1268413"/>
            <a:ext cx="11017250" cy="3455987"/>
          </a:xfrm>
        </p:spPr>
        <p:txBody>
          <a:bodyPr/>
          <a:lstStyle/>
          <a:p>
            <a:pPr eaLnBrk="1" hangingPunct="1"/>
            <a:r>
              <a:rPr lang="en-US" altLang="zh-TW" sz="5400" smtClean="0">
                <a:latin typeface="標楷體" pitchFamily="65" charset="-120"/>
                <a:ea typeface="標楷體" pitchFamily="65" charset="-120"/>
              </a:rPr>
              <a:t>           </a:t>
            </a:r>
            <a:r>
              <a:rPr altLang="en-US" sz="4000" smtClean="0">
                <a:latin typeface="標楷體" pitchFamily="65" charset="-120"/>
                <a:ea typeface="標楷體" pitchFamily="65" charset="-120"/>
              </a:rPr>
              <a:t/>
            </a:r>
            <a:br>
              <a:rPr altLang="en-US" sz="4000" smtClean="0">
                <a:latin typeface="標楷體" pitchFamily="65" charset="-120"/>
                <a:ea typeface="標楷體" pitchFamily="65" charset="-120"/>
              </a:rPr>
            </a:br>
            <a:r>
              <a:rPr altLang="en-US" sz="4000" smtClean="0">
                <a:latin typeface="標楷體" pitchFamily="65" charset="-120"/>
                <a:ea typeface="標楷體" pitchFamily="65" charset="-120"/>
              </a:rPr>
              <a:t> </a:t>
            </a:r>
            <a:br>
              <a:rPr altLang="en-US" sz="4000" smtClean="0">
                <a:latin typeface="標楷體" pitchFamily="65" charset="-120"/>
                <a:ea typeface="標楷體" pitchFamily="65" charset="-120"/>
              </a:rPr>
            </a:br>
            <a:r>
              <a:rPr altLang="en-US" sz="5400" smtClean="0">
                <a:latin typeface="標楷體" pitchFamily="65" charset="-120"/>
                <a:ea typeface="標楷體" pitchFamily="65" charset="-120"/>
              </a:rPr>
              <a:t>公權力不作為之國家賠償責任</a:t>
            </a:r>
            <a:r>
              <a:rPr lang="en-US" altLang="zh-TW" sz="4000" smtClean="0">
                <a:latin typeface="標楷體" pitchFamily="65" charset="-120"/>
                <a:ea typeface="標楷體" pitchFamily="65" charset="-120"/>
              </a:rPr>
              <a:t/>
            </a:r>
            <a:br>
              <a:rPr lang="en-US" altLang="zh-TW" sz="4000" smtClean="0">
                <a:latin typeface="標楷體" pitchFamily="65" charset="-120"/>
                <a:ea typeface="標楷體" pitchFamily="65" charset="-120"/>
              </a:rPr>
            </a:br>
            <a:r>
              <a:rPr lang="en-US" altLang="zh-TW" sz="4000" smtClean="0">
                <a:latin typeface="標楷體" pitchFamily="65" charset="-120"/>
                <a:ea typeface="標楷體" pitchFamily="65" charset="-120"/>
              </a:rPr>
              <a:t/>
            </a:r>
            <a:br>
              <a:rPr lang="en-US" altLang="zh-TW" sz="4000" smtClean="0">
                <a:latin typeface="標楷體" pitchFamily="65" charset="-120"/>
                <a:ea typeface="標楷體" pitchFamily="65" charset="-120"/>
              </a:rPr>
            </a:br>
            <a:endParaRPr altLang="en-US" sz="2400" smtClean="0">
              <a:latin typeface="標楷體" pitchFamily="65" charset="-120"/>
              <a:ea typeface="標楷體" pitchFamily="65" charset="-120"/>
            </a:endParaRPr>
          </a:p>
        </p:txBody>
      </p:sp>
    </p:spTree>
  </p:cSld>
  <p:clrMapOvr>
    <a:masterClrMapping/>
  </p:clrMapOvr>
  <p:transition spd="med">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投影片編號版面配置區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defTabSz="1217613" fontAlgn="base">
              <a:spcBef>
                <a:spcPct val="50000"/>
              </a:spcBef>
              <a:spcAft>
                <a:spcPct val="0"/>
              </a:spcAft>
            </a:pPr>
            <a:fld id="{EDFDC1C3-C315-4FE1-974A-176F30D9CE32}" type="slidenum">
              <a:rPr lang="en-US" altLang="zh-TW" sz="1400" smtClean="0">
                <a:solidFill>
                  <a:schemeClr val="tx1"/>
                </a:solidFill>
                <a:latin typeface="Times New Roman" pitchFamily="18" charset="0"/>
                <a:ea typeface="新細明體" charset="-120"/>
              </a:rPr>
              <a:pPr defTabSz="1217613" fontAlgn="base">
                <a:spcBef>
                  <a:spcPct val="50000"/>
                </a:spcBef>
                <a:spcAft>
                  <a:spcPct val="0"/>
                </a:spcAft>
              </a:pPr>
              <a:t>33</a:t>
            </a:fld>
            <a:endParaRPr lang="en-US" altLang="zh-TW" sz="1400" smtClean="0">
              <a:solidFill>
                <a:schemeClr val="tx1"/>
              </a:solidFill>
              <a:latin typeface="Times New Roman" pitchFamily="18" charset="0"/>
              <a:ea typeface="新細明體" charset="-120"/>
            </a:endParaRPr>
          </a:p>
        </p:txBody>
      </p:sp>
      <p:sp>
        <p:nvSpPr>
          <p:cNvPr id="52226" name="Rectangle 2"/>
          <p:cNvSpPr>
            <a:spLocks noGrp="1" noChangeArrowheads="1"/>
          </p:cNvSpPr>
          <p:nvPr>
            <p:ph type="title"/>
          </p:nvPr>
        </p:nvSpPr>
        <p:spPr/>
        <p:txBody>
          <a:bodyPr/>
          <a:lstStyle/>
          <a:p>
            <a:pPr eaLnBrk="1" hangingPunct="1"/>
            <a:r>
              <a:rPr altLang="en-US" smtClean="0">
                <a:latin typeface="標楷體" pitchFamily="65" charset="-120"/>
                <a:ea typeface="標楷體" pitchFamily="65" charset="-120"/>
              </a:rPr>
              <a:t>國家賠償法第</a:t>
            </a:r>
            <a:r>
              <a:rPr lang="en-US" altLang="zh-TW" smtClean="0">
                <a:latin typeface="標楷體" pitchFamily="65" charset="-120"/>
                <a:ea typeface="標楷體" pitchFamily="65" charset="-120"/>
              </a:rPr>
              <a:t>2</a:t>
            </a:r>
            <a:r>
              <a:rPr altLang="en-US" smtClean="0">
                <a:latin typeface="標楷體" pitchFamily="65" charset="-120"/>
                <a:ea typeface="標楷體" pitchFamily="65" charset="-120"/>
              </a:rPr>
              <a:t>條第</a:t>
            </a:r>
            <a:r>
              <a:rPr lang="en-US" altLang="zh-TW" smtClean="0">
                <a:latin typeface="標楷體" pitchFamily="65" charset="-120"/>
                <a:ea typeface="標楷體" pitchFamily="65" charset="-120"/>
              </a:rPr>
              <a:t>2</a:t>
            </a:r>
            <a:r>
              <a:rPr altLang="en-US" smtClean="0">
                <a:latin typeface="標楷體" pitchFamily="65" charset="-120"/>
                <a:ea typeface="標楷體" pitchFamily="65" charset="-120"/>
              </a:rPr>
              <a:t>項後段</a:t>
            </a:r>
          </a:p>
        </p:txBody>
      </p:sp>
      <p:sp>
        <p:nvSpPr>
          <p:cNvPr id="52227" name="Rectangle 3"/>
          <p:cNvSpPr>
            <a:spLocks noGrp="1" noChangeArrowheads="1"/>
          </p:cNvSpPr>
          <p:nvPr>
            <p:ph type="body" idx="1"/>
          </p:nvPr>
        </p:nvSpPr>
        <p:spPr>
          <a:xfrm>
            <a:off x="1117600" y="1981200"/>
            <a:ext cx="9548813" cy="4114800"/>
          </a:xfrm>
        </p:spPr>
        <p:txBody>
          <a:bodyPr/>
          <a:lstStyle/>
          <a:p>
            <a:pPr eaLnBrk="1" hangingPunct="1">
              <a:buFontTx/>
              <a:buNone/>
            </a:pPr>
            <a:r>
              <a:rPr altLang="en-US" sz="2800" smtClean="0">
                <a:latin typeface="標楷體" pitchFamily="65" charset="-120"/>
                <a:ea typeface="標楷體" pitchFamily="65" charset="-120"/>
              </a:rPr>
              <a:t>「公務員怠於執行職務，致人民自由權利遭受損害者亦同。」</a:t>
            </a:r>
          </a:p>
        </p:txBody>
      </p:sp>
    </p:spTree>
  </p:cSld>
  <p:clrMapOvr>
    <a:masterClrMapping/>
  </p:clrMapOvr>
  <p:transition spd="med">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投影片編號版面配置區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defTabSz="1217613" fontAlgn="base">
              <a:spcBef>
                <a:spcPct val="50000"/>
              </a:spcBef>
              <a:spcAft>
                <a:spcPct val="0"/>
              </a:spcAft>
            </a:pPr>
            <a:fld id="{10126FA2-7FD5-499B-AE67-21A5F11BBE10}" type="slidenum">
              <a:rPr lang="en-US" altLang="zh-TW" sz="1400" smtClean="0">
                <a:solidFill>
                  <a:schemeClr val="tx1"/>
                </a:solidFill>
                <a:latin typeface="Times New Roman" pitchFamily="18" charset="0"/>
                <a:ea typeface="新細明體" charset="-120"/>
              </a:rPr>
              <a:pPr defTabSz="1217613" fontAlgn="base">
                <a:spcBef>
                  <a:spcPct val="50000"/>
                </a:spcBef>
                <a:spcAft>
                  <a:spcPct val="0"/>
                </a:spcAft>
              </a:pPr>
              <a:t>34</a:t>
            </a:fld>
            <a:endParaRPr lang="en-US" altLang="zh-TW" sz="1400" smtClean="0">
              <a:solidFill>
                <a:schemeClr val="tx1"/>
              </a:solidFill>
              <a:latin typeface="Times New Roman" pitchFamily="18" charset="0"/>
              <a:ea typeface="新細明體" charset="-120"/>
            </a:endParaRPr>
          </a:p>
        </p:txBody>
      </p:sp>
      <p:sp>
        <p:nvSpPr>
          <p:cNvPr id="56322" name="Rectangle 2"/>
          <p:cNvSpPr>
            <a:spLocks noGrp="1" noChangeArrowheads="1"/>
          </p:cNvSpPr>
          <p:nvPr>
            <p:ph type="title"/>
          </p:nvPr>
        </p:nvSpPr>
        <p:spPr/>
        <p:txBody>
          <a:bodyPr/>
          <a:lstStyle/>
          <a:p>
            <a:pPr eaLnBrk="1" hangingPunct="1"/>
            <a:r>
              <a:rPr altLang="en-US" smtClean="0">
                <a:latin typeface="標楷體" pitchFamily="65" charset="-120"/>
                <a:ea typeface="標楷體" pitchFamily="65" charset="-120"/>
              </a:rPr>
              <a:t>違法之判斷</a:t>
            </a:r>
          </a:p>
        </p:txBody>
      </p:sp>
      <p:sp>
        <p:nvSpPr>
          <p:cNvPr id="56323" name="Rectangle 3"/>
          <p:cNvSpPr>
            <a:spLocks noGrp="1" noChangeArrowheads="1"/>
          </p:cNvSpPr>
          <p:nvPr>
            <p:ph type="body" idx="1"/>
          </p:nvPr>
        </p:nvSpPr>
        <p:spPr>
          <a:xfrm>
            <a:off x="981075" y="1981200"/>
            <a:ext cx="9685338" cy="4114800"/>
          </a:xfrm>
        </p:spPr>
        <p:txBody>
          <a:bodyPr/>
          <a:lstStyle/>
          <a:p>
            <a:pPr marL="609600" indent="-609600" eaLnBrk="1" hangingPunct="1">
              <a:buFont typeface="Arial" charset="0"/>
              <a:buNone/>
            </a:pPr>
            <a:r>
              <a:rPr altLang="en-US" smtClean="0">
                <a:latin typeface="標楷體" pitchFamily="65" charset="-120"/>
                <a:ea typeface="標楷體" pitchFamily="65" charset="-120"/>
              </a:rPr>
              <a:t>怠於執行職務之違法須符合二個條件：</a:t>
            </a:r>
          </a:p>
          <a:p>
            <a:pPr marL="609600" indent="-609600" eaLnBrk="1" hangingPunct="1">
              <a:buFontTx/>
              <a:buAutoNum type="arabicPeriod"/>
            </a:pPr>
            <a:r>
              <a:rPr altLang="en-US" smtClean="0">
                <a:latin typeface="標楷體" pitchFamily="65" charset="-120"/>
                <a:ea typeface="標楷體" pitchFamily="65" charset="-120"/>
              </a:rPr>
              <a:t>須政府機關對人民有應執行之公法上職務義務存在；</a:t>
            </a:r>
          </a:p>
          <a:p>
            <a:pPr marL="609600" indent="-609600" eaLnBrk="1" hangingPunct="1">
              <a:buFont typeface="Arial" charset="0"/>
              <a:buNone/>
            </a:pPr>
            <a:r>
              <a:rPr lang="en-US" altLang="zh-TW" smtClean="0">
                <a:latin typeface="標楷體" pitchFamily="65" charset="-120"/>
                <a:ea typeface="標楷體" pitchFamily="65" charset="-120"/>
              </a:rPr>
              <a:t>2.  </a:t>
            </a:r>
            <a:r>
              <a:rPr altLang="en-US" smtClean="0">
                <a:latin typeface="標楷體" pitchFamily="65" charset="-120"/>
                <a:ea typeface="標楷體" pitchFamily="65" charset="-120"/>
              </a:rPr>
              <a:t>須政府機關未執行前開職務已構成違反法令、法律一般原則或構成裁量權濫用之違法，換言之，政府機關之裁量權已收縮至零。</a:t>
            </a:r>
          </a:p>
        </p:txBody>
      </p:sp>
    </p:spTree>
  </p:cSld>
  <p:clrMapOvr>
    <a:masterClrMapping/>
  </p:clrMapOvr>
  <p:transition spd="med">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投影片編號版面配置區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defTabSz="1217613" fontAlgn="base">
              <a:spcBef>
                <a:spcPct val="50000"/>
              </a:spcBef>
              <a:spcAft>
                <a:spcPct val="0"/>
              </a:spcAft>
            </a:pPr>
            <a:fld id="{308CA3D2-00FF-4DD4-B430-275D8A15606E}" type="slidenum">
              <a:rPr lang="en-US" altLang="zh-TW" sz="1400" smtClean="0">
                <a:solidFill>
                  <a:schemeClr val="tx1"/>
                </a:solidFill>
                <a:latin typeface="Times New Roman" pitchFamily="18" charset="0"/>
                <a:ea typeface="新細明體" charset="-120"/>
              </a:rPr>
              <a:pPr defTabSz="1217613" fontAlgn="base">
                <a:spcBef>
                  <a:spcPct val="50000"/>
                </a:spcBef>
                <a:spcAft>
                  <a:spcPct val="0"/>
                </a:spcAft>
              </a:pPr>
              <a:t>35</a:t>
            </a:fld>
            <a:endParaRPr lang="en-US" altLang="zh-TW" sz="1400" smtClean="0">
              <a:solidFill>
                <a:schemeClr val="tx1"/>
              </a:solidFill>
              <a:latin typeface="Times New Roman" pitchFamily="18" charset="0"/>
              <a:ea typeface="新細明體" charset="-120"/>
            </a:endParaRPr>
          </a:p>
        </p:txBody>
      </p:sp>
      <p:sp>
        <p:nvSpPr>
          <p:cNvPr id="58370" name="Rectangle 2"/>
          <p:cNvSpPr>
            <a:spLocks noGrp="1" noChangeArrowheads="1"/>
          </p:cNvSpPr>
          <p:nvPr>
            <p:ph type="title"/>
          </p:nvPr>
        </p:nvSpPr>
        <p:spPr/>
        <p:txBody>
          <a:bodyPr/>
          <a:lstStyle/>
          <a:p>
            <a:pPr eaLnBrk="1" hangingPunct="1"/>
            <a:r>
              <a:rPr lang="en-US" altLang="zh-TW" smtClean="0">
                <a:latin typeface="標楷體" pitchFamily="65" charset="-120"/>
                <a:ea typeface="標楷體" pitchFamily="65" charset="-120"/>
              </a:rPr>
              <a:t>  </a:t>
            </a:r>
            <a:r>
              <a:rPr altLang="en-US" smtClean="0">
                <a:latin typeface="標楷體" pitchFamily="65" charset="-120"/>
                <a:ea typeface="標楷體" pitchFamily="65" charset="-120"/>
              </a:rPr>
              <a:t>公權利與反射利益之意義</a:t>
            </a:r>
          </a:p>
        </p:txBody>
      </p:sp>
      <p:sp>
        <p:nvSpPr>
          <p:cNvPr id="58371" name="Rectangle 3"/>
          <p:cNvSpPr>
            <a:spLocks noGrp="1" noChangeArrowheads="1"/>
          </p:cNvSpPr>
          <p:nvPr>
            <p:ph type="body" idx="1"/>
          </p:nvPr>
        </p:nvSpPr>
        <p:spPr>
          <a:xfrm>
            <a:off x="1117600" y="1981200"/>
            <a:ext cx="10377488" cy="4114800"/>
          </a:xfrm>
        </p:spPr>
        <p:txBody>
          <a:bodyPr/>
          <a:lstStyle/>
          <a:p>
            <a:pPr eaLnBrk="1" hangingPunct="1">
              <a:buFontTx/>
              <a:buNone/>
            </a:pPr>
            <a:r>
              <a:rPr altLang="en-US" smtClean="0">
                <a:solidFill>
                  <a:schemeClr val="tx2"/>
                </a:solidFill>
                <a:latin typeface="標楷體" pitchFamily="65" charset="-120"/>
                <a:ea typeface="標楷體" pitchFamily="65" charset="-120"/>
              </a:rPr>
              <a:t>公權利</a:t>
            </a:r>
            <a:r>
              <a:rPr lang="en-US" altLang="zh-TW" smtClean="0">
                <a:latin typeface="標楷體" pitchFamily="65" charset="-120"/>
                <a:ea typeface="標楷體" pitchFamily="65" charset="-120"/>
              </a:rPr>
              <a:t>(public law right)(offentliche recht): </a:t>
            </a:r>
            <a:r>
              <a:rPr altLang="en-US" smtClean="0">
                <a:latin typeface="標楷體" pitchFamily="65" charset="-120"/>
                <a:ea typeface="標楷體" pitchFamily="65" charset="-120"/>
              </a:rPr>
              <a:t>人民在公法上得請求國家為給付之主觀公法上權利，即 </a:t>
            </a:r>
            <a:r>
              <a:rPr lang="en-US" altLang="zh-TW" smtClean="0">
                <a:latin typeface="標楷體" pitchFamily="65" charset="-120"/>
                <a:ea typeface="標楷體" pitchFamily="65" charset="-120"/>
              </a:rPr>
              <a:t>A right to claim</a:t>
            </a:r>
            <a:r>
              <a:rPr altLang="en-US" smtClean="0">
                <a:latin typeface="標楷體" pitchFamily="65" charset="-120"/>
                <a:ea typeface="標楷體" pitchFamily="65" charset="-120"/>
              </a:rPr>
              <a:t>，又稱公權力介入請求權</a:t>
            </a:r>
            <a:r>
              <a:rPr lang="en-US" altLang="zh-TW" smtClean="0">
                <a:latin typeface="標楷體" pitchFamily="65" charset="-120"/>
                <a:ea typeface="標楷體" pitchFamily="65" charset="-120"/>
              </a:rPr>
              <a:t>(</a:t>
            </a:r>
            <a:r>
              <a:rPr altLang="en-US" smtClean="0">
                <a:latin typeface="標楷體" pitchFamily="65" charset="-120"/>
                <a:ea typeface="標楷體" pitchFamily="65" charset="-120"/>
              </a:rPr>
              <a:t>給付之訴或課予義務之訴</a:t>
            </a:r>
            <a:r>
              <a:rPr lang="en-US" altLang="zh-TW" smtClean="0">
                <a:latin typeface="標楷體" pitchFamily="65" charset="-120"/>
                <a:ea typeface="標楷體" pitchFamily="65" charset="-120"/>
              </a:rPr>
              <a:t>)</a:t>
            </a:r>
            <a:r>
              <a:rPr altLang="en-US" smtClean="0">
                <a:latin typeface="標楷體" pitchFamily="65" charset="-120"/>
                <a:ea typeface="標楷體" pitchFamily="65" charset="-120"/>
              </a:rPr>
              <a:t>。</a:t>
            </a:r>
            <a:endParaRPr lang="en-US" altLang="zh-TW" smtClean="0">
              <a:latin typeface="標楷體" pitchFamily="65" charset="-120"/>
              <a:ea typeface="標楷體" pitchFamily="65" charset="-120"/>
            </a:endParaRPr>
          </a:p>
          <a:p>
            <a:pPr eaLnBrk="1" hangingPunct="1">
              <a:buFontTx/>
              <a:buNone/>
            </a:pPr>
            <a:endParaRPr altLang="en-US" smtClean="0">
              <a:latin typeface="標楷體" pitchFamily="65" charset="-120"/>
              <a:ea typeface="標楷體" pitchFamily="65" charset="-120"/>
            </a:endParaRPr>
          </a:p>
          <a:p>
            <a:pPr eaLnBrk="1" hangingPunct="1">
              <a:buFontTx/>
              <a:buNone/>
            </a:pPr>
            <a:r>
              <a:rPr altLang="en-US" smtClean="0">
                <a:solidFill>
                  <a:schemeClr val="tx2"/>
                </a:solidFill>
                <a:latin typeface="標楷體" pitchFamily="65" charset="-120"/>
                <a:ea typeface="標楷體" pitchFamily="65" charset="-120"/>
              </a:rPr>
              <a:t>反射利益</a:t>
            </a:r>
            <a:r>
              <a:rPr altLang="en-US" smtClean="0">
                <a:latin typeface="標楷體" pitchFamily="65" charset="-120"/>
                <a:ea typeface="標楷體" pitchFamily="65" charset="-120"/>
              </a:rPr>
              <a:t>：國家依法律作為或不作為時，人民雖享有利益，但該利益僅係反射效果，人民不能起訴請求，此利益即係稱為反射利益。</a:t>
            </a:r>
          </a:p>
        </p:txBody>
      </p:sp>
    </p:spTree>
  </p:cSld>
  <p:clrMapOvr>
    <a:masterClrMapping/>
  </p:clrMapOvr>
  <p:transition spd="med">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投影片編號版面配置區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defTabSz="1217613" fontAlgn="base">
              <a:spcBef>
                <a:spcPct val="50000"/>
              </a:spcBef>
              <a:spcAft>
                <a:spcPct val="0"/>
              </a:spcAft>
            </a:pPr>
            <a:fld id="{5C0F6F67-34DF-497F-BC1C-908F6F26EDB0}" type="slidenum">
              <a:rPr lang="en-US" altLang="zh-TW" sz="1400" smtClean="0">
                <a:solidFill>
                  <a:schemeClr val="tx1"/>
                </a:solidFill>
                <a:latin typeface="Times New Roman" pitchFamily="18" charset="0"/>
                <a:ea typeface="新細明體" charset="-120"/>
              </a:rPr>
              <a:pPr defTabSz="1217613" fontAlgn="base">
                <a:spcBef>
                  <a:spcPct val="50000"/>
                </a:spcBef>
                <a:spcAft>
                  <a:spcPct val="0"/>
                </a:spcAft>
              </a:pPr>
              <a:t>36</a:t>
            </a:fld>
            <a:endParaRPr lang="en-US" altLang="zh-TW" sz="1400" smtClean="0">
              <a:solidFill>
                <a:schemeClr val="tx1"/>
              </a:solidFill>
              <a:latin typeface="Times New Roman" pitchFamily="18" charset="0"/>
              <a:ea typeface="新細明體" charset="-120"/>
            </a:endParaRPr>
          </a:p>
        </p:txBody>
      </p:sp>
      <p:sp>
        <p:nvSpPr>
          <p:cNvPr id="429058" name="Rectangle 2"/>
          <p:cNvSpPr>
            <a:spLocks noGrp="1" noChangeArrowheads="1"/>
          </p:cNvSpPr>
          <p:nvPr>
            <p:ph type="title"/>
          </p:nvPr>
        </p:nvSpPr>
        <p:spPr>
          <a:xfrm>
            <a:off x="1117600" y="279400"/>
            <a:ext cx="10156825" cy="1397000"/>
          </a:xfrm>
        </p:spPr>
        <p:txBody>
          <a:bodyPr rtlCol="0">
            <a:normAutofit/>
          </a:bodyPr>
          <a:lstStyle/>
          <a:p>
            <a:pPr defTabSz="1218987" eaLnBrk="1" fontAlgn="auto" hangingPunct="1">
              <a:spcAft>
                <a:spcPts val="0"/>
              </a:spcAft>
              <a:defRPr/>
            </a:pPr>
            <a:r>
              <a:rPr altLang="en-US" sz="4000" dirty="0">
                <a:latin typeface="標楷體" panose="03000509000000000000" pitchFamily="65" charset="-120"/>
                <a:ea typeface="標楷體" panose="03000509000000000000" pitchFamily="65" charset="-120"/>
              </a:rPr>
              <a:t>國家作為義務之類型</a:t>
            </a:r>
            <a:r>
              <a:rPr altLang="en-US" sz="4000" dirty="0">
                <a:effectLst>
                  <a:outerShdw blurRad="38100" dist="38100" dir="2700000" algn="tl">
                    <a:srgbClr val="000000"/>
                  </a:outerShdw>
                </a:effectLst>
                <a:latin typeface="+mj-ea"/>
              </a:rPr>
              <a:t/>
            </a:r>
            <a:br>
              <a:rPr altLang="en-US" sz="4000" dirty="0">
                <a:effectLst>
                  <a:outerShdw blurRad="38100" dist="38100" dir="2700000" algn="tl">
                    <a:srgbClr val="000000"/>
                  </a:outerShdw>
                </a:effectLst>
                <a:latin typeface="+mj-ea"/>
              </a:rPr>
            </a:br>
            <a:endParaRPr altLang="en-US" sz="4000" dirty="0">
              <a:effectLst>
                <a:outerShdw blurRad="38100" dist="38100" dir="2700000" algn="tl">
                  <a:srgbClr val="000000"/>
                </a:outerShdw>
              </a:effectLst>
              <a:latin typeface="+mj-ea"/>
            </a:endParaRPr>
          </a:p>
        </p:txBody>
      </p:sp>
      <p:sp>
        <p:nvSpPr>
          <p:cNvPr id="60419" name="Rectangle 3"/>
          <p:cNvSpPr>
            <a:spLocks noGrp="1" noChangeArrowheads="1"/>
          </p:cNvSpPr>
          <p:nvPr>
            <p:ph type="body" idx="1"/>
          </p:nvPr>
        </p:nvSpPr>
        <p:spPr>
          <a:xfrm>
            <a:off x="1117600" y="1484313"/>
            <a:ext cx="9801225" cy="4916487"/>
          </a:xfrm>
        </p:spPr>
        <p:txBody>
          <a:bodyPr/>
          <a:lstStyle/>
          <a:p>
            <a:pPr eaLnBrk="1" hangingPunct="1">
              <a:lnSpc>
                <a:spcPct val="80000"/>
              </a:lnSpc>
              <a:buFontTx/>
              <a:buNone/>
            </a:pPr>
            <a:r>
              <a:rPr lang="en-US" altLang="zh-TW" sz="2800" smtClean="0">
                <a:latin typeface="標楷體" pitchFamily="65" charset="-120"/>
                <a:ea typeface="標楷體" pitchFamily="65" charset="-120"/>
              </a:rPr>
              <a:t>1. </a:t>
            </a:r>
            <a:r>
              <a:rPr altLang="en-US" sz="2800" smtClean="0">
                <a:latin typeface="標楷體" pitchFamily="65" charset="-120"/>
                <a:ea typeface="標楷體" pitchFamily="65" charset="-120"/>
              </a:rPr>
              <a:t>法令明文規定機關執行職務之義務（</a:t>
            </a:r>
            <a:r>
              <a:rPr lang="en-US" altLang="zh-TW" sz="2800" smtClean="0">
                <a:latin typeface="標楷體" pitchFamily="65" charset="-120"/>
                <a:ea typeface="標楷體" pitchFamily="65" charset="-120"/>
              </a:rPr>
              <a:t>statutory duty)</a:t>
            </a:r>
            <a:r>
              <a:rPr altLang="en-US" sz="2800" smtClean="0">
                <a:latin typeface="標楷體" pitchFamily="65" charset="-120"/>
                <a:ea typeface="標楷體" pitchFamily="65" charset="-120"/>
              </a:rPr>
              <a:t>，例如老人年金之給付。</a:t>
            </a:r>
          </a:p>
          <a:p>
            <a:pPr eaLnBrk="1" hangingPunct="1">
              <a:lnSpc>
                <a:spcPct val="80000"/>
              </a:lnSpc>
              <a:buFontTx/>
              <a:buNone/>
            </a:pPr>
            <a:endParaRPr altLang="en-US" sz="2800" smtClean="0">
              <a:latin typeface="標楷體" pitchFamily="65" charset="-120"/>
              <a:ea typeface="標楷體" pitchFamily="65" charset="-120"/>
            </a:endParaRPr>
          </a:p>
          <a:p>
            <a:pPr eaLnBrk="1" hangingPunct="1">
              <a:lnSpc>
                <a:spcPct val="80000"/>
              </a:lnSpc>
              <a:buFontTx/>
              <a:buNone/>
            </a:pPr>
            <a:r>
              <a:rPr lang="en-US" altLang="zh-TW" sz="2800" smtClean="0">
                <a:latin typeface="標楷體" pitchFamily="65" charset="-120"/>
                <a:ea typeface="標楷體" pitchFamily="65" charset="-120"/>
              </a:rPr>
              <a:t>2. </a:t>
            </a:r>
            <a:r>
              <a:rPr altLang="en-US" sz="2800" smtClean="0">
                <a:latin typeface="標楷體" pitchFamily="65" charset="-120"/>
                <a:ea typeface="標楷體" pitchFamily="65" charset="-120"/>
              </a:rPr>
              <a:t>機關依其法定權限行使其裁量權</a:t>
            </a:r>
            <a:r>
              <a:rPr lang="en-US" altLang="zh-TW" sz="2800" smtClean="0">
                <a:latin typeface="標楷體" pitchFamily="65" charset="-120"/>
                <a:ea typeface="標楷體" pitchFamily="65" charset="-120"/>
              </a:rPr>
              <a:t>(discretionary power) </a:t>
            </a:r>
            <a:r>
              <a:rPr altLang="en-US" sz="2800" smtClean="0">
                <a:latin typeface="標楷體" pitchFamily="65" charset="-120"/>
                <a:ea typeface="標楷體" pitchFamily="65" charset="-120"/>
              </a:rPr>
              <a:t>而決定行使或不行使其職務，例如衛生署對藥物之管制，此為反射利益及公權區別問題之所在。</a:t>
            </a:r>
          </a:p>
          <a:p>
            <a:pPr eaLnBrk="1" hangingPunct="1">
              <a:lnSpc>
                <a:spcPct val="80000"/>
              </a:lnSpc>
              <a:buFontTx/>
              <a:buNone/>
            </a:pPr>
            <a:endParaRPr altLang="en-US" sz="2800" smtClean="0">
              <a:latin typeface="標楷體" pitchFamily="65" charset="-120"/>
              <a:ea typeface="標楷體" pitchFamily="65" charset="-120"/>
            </a:endParaRPr>
          </a:p>
          <a:p>
            <a:pPr eaLnBrk="1" hangingPunct="1">
              <a:lnSpc>
                <a:spcPct val="80000"/>
              </a:lnSpc>
              <a:buFontTx/>
              <a:buNone/>
            </a:pPr>
            <a:r>
              <a:rPr lang="en-US" altLang="zh-TW" sz="2800" smtClean="0">
                <a:latin typeface="標楷體" pitchFamily="65" charset="-120"/>
                <a:ea typeface="標楷體" pitchFamily="65" charset="-120"/>
              </a:rPr>
              <a:t>3. </a:t>
            </a:r>
            <a:r>
              <a:rPr altLang="en-US" sz="2800" smtClean="0">
                <a:latin typeface="標楷體" pitchFamily="65" charset="-120"/>
                <a:ea typeface="標楷體" pitchFamily="65" charset="-120"/>
              </a:rPr>
              <a:t>法令機關權限之行使並未具體規定</a:t>
            </a:r>
            <a:r>
              <a:rPr lang="en-US" altLang="zh-TW" sz="2800" smtClean="0">
                <a:latin typeface="標楷體" pitchFamily="65" charset="-120"/>
                <a:ea typeface="標楷體" pitchFamily="65" charset="-120"/>
              </a:rPr>
              <a:t>(common  law power)  </a:t>
            </a:r>
            <a:r>
              <a:rPr altLang="en-US" sz="2800" smtClean="0">
                <a:latin typeface="標楷體" pitchFamily="65" charset="-120"/>
                <a:ea typeface="標楷體" pitchFamily="65" charset="-120"/>
              </a:rPr>
              <a:t>例如應否進行撤僑或應否簽定條約等，此為政治責任問題，而無賠償責任。又稱統治行為。</a:t>
            </a:r>
          </a:p>
          <a:p>
            <a:pPr eaLnBrk="1" hangingPunct="1">
              <a:lnSpc>
                <a:spcPct val="80000"/>
              </a:lnSpc>
              <a:buFontTx/>
              <a:buNone/>
            </a:pPr>
            <a:endParaRPr altLang="en-US" sz="2800" smtClean="0">
              <a:latin typeface="微軟正黑體" pitchFamily="34" charset="-120"/>
              <a:ea typeface="微軟正黑體" pitchFamily="34" charset="-120"/>
            </a:endParaRPr>
          </a:p>
          <a:p>
            <a:pPr eaLnBrk="1" hangingPunct="1">
              <a:lnSpc>
                <a:spcPct val="80000"/>
              </a:lnSpc>
              <a:buFontTx/>
              <a:buNone/>
            </a:pPr>
            <a:endParaRPr lang="en-US" altLang="zh-TW" smtClean="0">
              <a:latin typeface="微軟正黑體" pitchFamily="34" charset="-120"/>
            </a:endParaRPr>
          </a:p>
        </p:txBody>
      </p:sp>
    </p:spTree>
  </p:cSld>
  <p:clrMapOvr>
    <a:masterClrMapping/>
  </p:clrMapOvr>
  <p:transition spd="med">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投影片編號版面配置區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defTabSz="1217613" fontAlgn="base">
              <a:spcBef>
                <a:spcPct val="50000"/>
              </a:spcBef>
              <a:spcAft>
                <a:spcPct val="0"/>
              </a:spcAft>
            </a:pPr>
            <a:fld id="{EA38E0ED-5733-4762-9A57-9815A8C71528}" type="slidenum">
              <a:rPr lang="en-US" altLang="zh-TW" sz="1400" smtClean="0">
                <a:solidFill>
                  <a:schemeClr val="tx1"/>
                </a:solidFill>
                <a:latin typeface="Times New Roman" pitchFamily="18" charset="0"/>
                <a:ea typeface="新細明體" charset="-120"/>
              </a:rPr>
              <a:pPr defTabSz="1217613" fontAlgn="base">
                <a:spcBef>
                  <a:spcPct val="50000"/>
                </a:spcBef>
                <a:spcAft>
                  <a:spcPct val="0"/>
                </a:spcAft>
              </a:pPr>
              <a:t>37</a:t>
            </a:fld>
            <a:endParaRPr lang="en-US" altLang="zh-TW" sz="1400" smtClean="0">
              <a:solidFill>
                <a:schemeClr val="tx1"/>
              </a:solidFill>
              <a:latin typeface="Times New Roman" pitchFamily="18" charset="0"/>
              <a:ea typeface="新細明體" charset="-120"/>
            </a:endParaRPr>
          </a:p>
        </p:txBody>
      </p:sp>
      <p:sp>
        <p:nvSpPr>
          <p:cNvPr id="64514" name="Rectangle 2"/>
          <p:cNvSpPr>
            <a:spLocks noGrp="1" noChangeArrowheads="1"/>
          </p:cNvSpPr>
          <p:nvPr>
            <p:ph type="title"/>
          </p:nvPr>
        </p:nvSpPr>
        <p:spPr>
          <a:xfrm>
            <a:off x="1917700" y="1484313"/>
            <a:ext cx="8637588" cy="3025775"/>
          </a:xfrm>
        </p:spPr>
        <p:txBody>
          <a:bodyPr/>
          <a:lstStyle/>
          <a:p>
            <a:pPr eaLnBrk="1" hangingPunct="1"/>
            <a:r>
              <a:rPr lang="en-US" altLang="zh-TW" sz="3600" smtClean="0">
                <a:latin typeface="標楷體" pitchFamily="65" charset="-120"/>
                <a:ea typeface="標楷體" pitchFamily="65" charset="-120"/>
              </a:rPr>
              <a:t>─</a:t>
            </a:r>
            <a:r>
              <a:rPr altLang="en-US" sz="3600" smtClean="0">
                <a:latin typeface="標楷體" pitchFamily="65" charset="-120"/>
                <a:ea typeface="標楷體" pitchFamily="65" charset="-120"/>
              </a:rPr>
              <a:t>有關第二類型不作為之爭議</a:t>
            </a:r>
            <a:br>
              <a:rPr altLang="en-US" sz="3600" smtClean="0">
                <a:latin typeface="標楷體" pitchFamily="65" charset="-120"/>
                <a:ea typeface="標楷體" pitchFamily="65" charset="-120"/>
              </a:rPr>
            </a:br>
            <a:r>
              <a:rPr altLang="en-US" sz="3600" smtClean="0">
                <a:latin typeface="標楷體" pitchFamily="65" charset="-120"/>
                <a:ea typeface="標楷體" pitchFamily="65" charset="-120"/>
              </a:rPr>
              <a:t/>
            </a:r>
            <a:br>
              <a:rPr altLang="en-US" sz="3600" smtClean="0">
                <a:latin typeface="標楷體" pitchFamily="65" charset="-120"/>
                <a:ea typeface="標楷體" pitchFamily="65" charset="-120"/>
              </a:rPr>
            </a:br>
            <a:r>
              <a:rPr altLang="en-US" sz="3600" smtClean="0">
                <a:latin typeface="標楷體" pitchFamily="65" charset="-120"/>
                <a:ea typeface="標楷體" pitchFamily="65" charset="-120"/>
              </a:rPr>
              <a:t>  </a:t>
            </a:r>
            <a:r>
              <a:rPr altLang="en-US" sz="2800" smtClean="0">
                <a:latin typeface="標楷體" pitchFamily="65" charset="-120"/>
                <a:ea typeface="標楷體" pitchFamily="65" charset="-120"/>
              </a:rPr>
              <a:t>第一類型是法定義務，不生爭議。</a:t>
            </a:r>
            <a:br>
              <a:rPr altLang="en-US" sz="2800" smtClean="0">
                <a:latin typeface="標楷體" pitchFamily="65" charset="-120"/>
                <a:ea typeface="標楷體" pitchFamily="65" charset="-120"/>
              </a:rPr>
            </a:br>
            <a:r>
              <a:rPr altLang="en-US" sz="2800" smtClean="0">
                <a:latin typeface="標楷體" pitchFamily="65" charset="-120"/>
                <a:ea typeface="標楷體" pitchFamily="65" charset="-120"/>
              </a:rPr>
              <a:t>   第三類型是國家統治權之行使，不生爭議。</a:t>
            </a:r>
            <a:r>
              <a:rPr altLang="en-US" sz="2800" smtClean="0">
                <a:latin typeface="微軟正黑體" pitchFamily="34" charset="-120"/>
                <a:ea typeface="微軟正黑體" pitchFamily="34" charset="-120"/>
              </a:rPr>
              <a:t/>
            </a:r>
            <a:br>
              <a:rPr altLang="en-US" sz="2800" smtClean="0">
                <a:latin typeface="微軟正黑體" pitchFamily="34" charset="-120"/>
                <a:ea typeface="微軟正黑體" pitchFamily="34" charset="-120"/>
              </a:rPr>
            </a:br>
            <a:r>
              <a:rPr altLang="en-US" sz="3200" smtClean="0">
                <a:latin typeface="微軟正黑體" pitchFamily="34" charset="-120"/>
                <a:ea typeface="微軟正黑體" pitchFamily="34" charset="-120"/>
              </a:rPr>
              <a:t> </a:t>
            </a:r>
            <a:r>
              <a:rPr altLang="en-US" sz="3600" smtClean="0">
                <a:latin typeface="微軟正黑體" pitchFamily="34" charset="-120"/>
                <a:ea typeface="微軟正黑體" pitchFamily="34" charset="-120"/>
              </a:rPr>
              <a:t>       </a:t>
            </a:r>
          </a:p>
        </p:txBody>
      </p:sp>
    </p:spTree>
  </p:cSld>
  <p:clrMapOvr>
    <a:masterClrMapping/>
  </p:clrMapOvr>
  <p:transition spd="med">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投影片編號版面配置區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defTabSz="1217613" fontAlgn="base">
              <a:spcBef>
                <a:spcPct val="50000"/>
              </a:spcBef>
              <a:spcAft>
                <a:spcPct val="0"/>
              </a:spcAft>
            </a:pPr>
            <a:fld id="{87645CE6-5B55-4BE7-8806-89FEF1E1EB44}" type="slidenum">
              <a:rPr lang="en-US" altLang="zh-TW" sz="1400" smtClean="0">
                <a:solidFill>
                  <a:schemeClr val="tx1"/>
                </a:solidFill>
                <a:latin typeface="Times New Roman" pitchFamily="18" charset="0"/>
                <a:ea typeface="新細明體" charset="-120"/>
              </a:rPr>
              <a:pPr defTabSz="1217613" fontAlgn="base">
                <a:spcBef>
                  <a:spcPct val="50000"/>
                </a:spcBef>
                <a:spcAft>
                  <a:spcPct val="0"/>
                </a:spcAft>
              </a:pPr>
              <a:t>38</a:t>
            </a:fld>
            <a:endParaRPr lang="en-US" altLang="zh-TW" sz="1400" smtClean="0">
              <a:solidFill>
                <a:schemeClr val="tx1"/>
              </a:solidFill>
              <a:latin typeface="Times New Roman" pitchFamily="18" charset="0"/>
              <a:ea typeface="新細明體" charset="-120"/>
            </a:endParaRPr>
          </a:p>
        </p:txBody>
      </p:sp>
      <p:sp>
        <p:nvSpPr>
          <p:cNvPr id="66562" name="Rectangle 2"/>
          <p:cNvSpPr>
            <a:spLocks noGrp="1" noChangeArrowheads="1"/>
          </p:cNvSpPr>
          <p:nvPr>
            <p:ph type="body" idx="1"/>
          </p:nvPr>
        </p:nvSpPr>
        <p:spPr>
          <a:xfrm>
            <a:off x="1054100" y="692150"/>
            <a:ext cx="10220325" cy="5364163"/>
          </a:xfrm>
        </p:spPr>
        <p:txBody>
          <a:bodyPr/>
          <a:lstStyle/>
          <a:p>
            <a:pPr marL="609600" indent="-609600" eaLnBrk="1" hangingPunct="1">
              <a:lnSpc>
                <a:spcPct val="80000"/>
              </a:lnSpc>
              <a:buFont typeface="Arial" charset="0"/>
              <a:buNone/>
            </a:pPr>
            <a:r>
              <a:rPr altLang="en-US" sz="4100" b="1" smtClean="0">
                <a:solidFill>
                  <a:srgbClr val="002060"/>
                </a:solidFill>
                <a:latin typeface="標楷體" pitchFamily="65" charset="-120"/>
                <a:ea typeface="標楷體" pitchFamily="65" charset="-120"/>
              </a:rPr>
              <a:t>第二類型問題之所在</a:t>
            </a:r>
          </a:p>
          <a:p>
            <a:pPr marL="609600" indent="-609600" eaLnBrk="1" hangingPunct="1">
              <a:lnSpc>
                <a:spcPct val="80000"/>
              </a:lnSpc>
              <a:buFont typeface="Arial" charset="0"/>
              <a:buNone/>
            </a:pPr>
            <a:endParaRPr altLang="en-US" sz="2800" b="1" smtClean="0">
              <a:solidFill>
                <a:schemeClr val="tx2"/>
              </a:solidFill>
              <a:latin typeface="標楷體" pitchFamily="65" charset="-120"/>
              <a:ea typeface="標楷體" pitchFamily="65" charset="-120"/>
            </a:endParaRPr>
          </a:p>
          <a:p>
            <a:pPr marL="609600" indent="-609600" eaLnBrk="1" hangingPunct="1">
              <a:lnSpc>
                <a:spcPct val="80000"/>
              </a:lnSpc>
              <a:buFont typeface="Arial" charset="0"/>
              <a:buNone/>
            </a:pPr>
            <a:r>
              <a:rPr lang="en-US" altLang="zh-TW" sz="2800" smtClean="0">
                <a:latin typeface="標楷體" pitchFamily="65" charset="-120"/>
                <a:ea typeface="標楷體" pitchFamily="65" charset="-120"/>
              </a:rPr>
              <a:t>1.</a:t>
            </a:r>
            <a:r>
              <a:rPr altLang="en-US" sz="2800" smtClean="0">
                <a:latin typeface="標楷體" pitchFamily="65" charset="-120"/>
                <a:ea typeface="標楷體" pitchFamily="65" charset="-120"/>
              </a:rPr>
              <a:t>機關對人民是否有執行職務之作為義務？</a:t>
            </a:r>
          </a:p>
          <a:p>
            <a:pPr marL="609600" indent="-609600" eaLnBrk="1" hangingPunct="1">
              <a:lnSpc>
                <a:spcPct val="80000"/>
              </a:lnSpc>
              <a:buFont typeface="Arial" charset="0"/>
              <a:buNone/>
            </a:pPr>
            <a:r>
              <a:rPr altLang="en-US" sz="2800" smtClean="0">
                <a:latin typeface="標楷體" pitchFamily="65" charset="-120"/>
                <a:ea typeface="標楷體" pitchFamily="65" charset="-120"/>
              </a:rPr>
              <a:t>   說明：機關依法令行使其權限，人民所取得者究係反射利益？抑或賦與人民請求之權利？如係公務員行使其權限或權力，如何可能對人民負有作為之義務？</a:t>
            </a:r>
          </a:p>
          <a:p>
            <a:pPr marL="609600" indent="-609600" eaLnBrk="1" hangingPunct="1">
              <a:lnSpc>
                <a:spcPct val="80000"/>
              </a:lnSpc>
              <a:buFont typeface="Arial" charset="0"/>
              <a:buNone/>
            </a:pPr>
            <a:r>
              <a:rPr lang="en-US" altLang="zh-TW" sz="2800" smtClean="0">
                <a:latin typeface="標楷體" pitchFamily="65" charset="-120"/>
                <a:ea typeface="標楷體" pitchFamily="65" charset="-120"/>
              </a:rPr>
              <a:t>2.</a:t>
            </a:r>
            <a:r>
              <a:rPr altLang="en-US" sz="2800" smtClean="0">
                <a:latin typeface="標楷體" pitchFamily="65" charset="-120"/>
                <a:ea typeface="標楷體" pitchFamily="65" charset="-120"/>
              </a:rPr>
              <a:t>機關有無濫用裁量權？</a:t>
            </a:r>
          </a:p>
          <a:p>
            <a:pPr marL="609600" indent="-609600" eaLnBrk="1" hangingPunct="1">
              <a:lnSpc>
                <a:spcPct val="80000"/>
              </a:lnSpc>
              <a:buFont typeface="Arial" charset="0"/>
              <a:buNone/>
            </a:pPr>
            <a:r>
              <a:rPr altLang="en-US" sz="2800" smtClean="0">
                <a:latin typeface="標楷體" pitchFamily="65" charset="-120"/>
                <a:ea typeface="標楷體" pitchFamily="65" charset="-120"/>
              </a:rPr>
              <a:t>   說明：機關縱負有法律上作為之義務，但既仍有選擇不作為之裁量權，如何能構成裁量濫用之違法？</a:t>
            </a:r>
          </a:p>
          <a:p>
            <a:pPr marL="609600" indent="-609600" eaLnBrk="1" hangingPunct="1">
              <a:lnSpc>
                <a:spcPct val="80000"/>
              </a:lnSpc>
              <a:buFont typeface="Arial" charset="0"/>
              <a:buNone/>
            </a:pPr>
            <a:r>
              <a:rPr altLang="en-US" sz="2800" smtClean="0">
                <a:latin typeface="微軟正黑體" pitchFamily="34" charset="-120"/>
                <a:ea typeface="微軟正黑體" pitchFamily="34" charset="-120"/>
              </a:rPr>
              <a:t> </a:t>
            </a:r>
          </a:p>
        </p:txBody>
      </p:sp>
    </p:spTree>
  </p:cSld>
  <p:clrMapOvr>
    <a:masterClrMapping/>
  </p:clrMapOvr>
  <p:transition spd="med">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投影片編號版面配置區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defTabSz="1217613" fontAlgn="base">
              <a:spcBef>
                <a:spcPct val="50000"/>
              </a:spcBef>
              <a:spcAft>
                <a:spcPct val="0"/>
              </a:spcAft>
            </a:pPr>
            <a:fld id="{A192ECE1-FB22-4A5A-A516-2A8D723B1D2B}" type="slidenum">
              <a:rPr lang="en-US" altLang="zh-TW" sz="1400" smtClean="0">
                <a:solidFill>
                  <a:schemeClr val="tx1"/>
                </a:solidFill>
                <a:latin typeface="Times New Roman" pitchFamily="18" charset="0"/>
                <a:ea typeface="新細明體" charset="-120"/>
              </a:rPr>
              <a:pPr defTabSz="1217613" fontAlgn="base">
                <a:spcBef>
                  <a:spcPct val="50000"/>
                </a:spcBef>
                <a:spcAft>
                  <a:spcPct val="0"/>
                </a:spcAft>
              </a:pPr>
              <a:t>39</a:t>
            </a:fld>
            <a:endParaRPr lang="en-US" altLang="zh-TW" sz="1400" smtClean="0">
              <a:solidFill>
                <a:schemeClr val="tx1"/>
              </a:solidFill>
              <a:latin typeface="Times New Roman" pitchFamily="18" charset="0"/>
              <a:ea typeface="新細明體" charset="-120"/>
            </a:endParaRPr>
          </a:p>
        </p:txBody>
      </p:sp>
      <p:sp>
        <p:nvSpPr>
          <p:cNvPr id="68610" name="Rectangle 2"/>
          <p:cNvSpPr>
            <a:spLocks noGrp="1" noChangeArrowheads="1"/>
          </p:cNvSpPr>
          <p:nvPr>
            <p:ph type="title"/>
          </p:nvPr>
        </p:nvSpPr>
        <p:spPr>
          <a:xfrm>
            <a:off x="1117600" y="295275"/>
            <a:ext cx="10156825" cy="1397000"/>
          </a:xfrm>
        </p:spPr>
        <p:txBody>
          <a:bodyPr/>
          <a:lstStyle/>
          <a:p>
            <a:pPr eaLnBrk="1" hangingPunct="1"/>
            <a:r>
              <a:rPr altLang="en-US" sz="4000" smtClean="0">
                <a:latin typeface="標楷體" pitchFamily="65" charset="-120"/>
                <a:ea typeface="標楷體" pitchFamily="65" charset="-120"/>
              </a:rPr>
              <a:t>國家不作為責任建立之難題</a:t>
            </a:r>
            <a:r>
              <a:rPr altLang="en-US" sz="4000" smtClean="0">
                <a:latin typeface="微軟正黑體" pitchFamily="34" charset="-120"/>
                <a:ea typeface="微軟正黑體" pitchFamily="34" charset="-120"/>
              </a:rPr>
              <a:t/>
            </a:r>
            <a:br>
              <a:rPr altLang="en-US" sz="4000" smtClean="0">
                <a:latin typeface="微軟正黑體" pitchFamily="34" charset="-120"/>
                <a:ea typeface="微軟正黑體" pitchFamily="34" charset="-120"/>
              </a:rPr>
            </a:br>
            <a:endParaRPr altLang="en-US" sz="4000" smtClean="0">
              <a:latin typeface="微軟正黑體" pitchFamily="34" charset="-120"/>
              <a:ea typeface="微軟正黑體" pitchFamily="34" charset="-120"/>
            </a:endParaRPr>
          </a:p>
        </p:txBody>
      </p:sp>
      <p:sp>
        <p:nvSpPr>
          <p:cNvPr id="68611" name="Rectangle 3"/>
          <p:cNvSpPr>
            <a:spLocks noGrp="1" noChangeArrowheads="1"/>
          </p:cNvSpPr>
          <p:nvPr>
            <p:ph type="body" idx="1"/>
          </p:nvPr>
        </p:nvSpPr>
        <p:spPr>
          <a:xfrm>
            <a:off x="909638" y="1989138"/>
            <a:ext cx="10514012" cy="4411662"/>
          </a:xfrm>
        </p:spPr>
        <p:txBody>
          <a:bodyPr/>
          <a:lstStyle/>
          <a:p>
            <a:pPr eaLnBrk="1" hangingPunct="1">
              <a:buFontTx/>
              <a:buNone/>
            </a:pPr>
            <a:r>
              <a:rPr lang="en-US" altLang="zh-TW" smtClean="0">
                <a:latin typeface="標楷體" pitchFamily="65" charset="-120"/>
                <a:ea typeface="標楷體" pitchFamily="65" charset="-120"/>
              </a:rPr>
              <a:t>1  </a:t>
            </a:r>
            <a:r>
              <a:rPr altLang="en-US" smtClean="0">
                <a:latin typeface="標楷體" pitchFamily="65" charset="-120"/>
                <a:ea typeface="標楷體" pitchFamily="65" charset="-120"/>
              </a:rPr>
              <a:t>如何論證政府機關對人民負有執行其職務之法律義務之存在？即如何克服反射利益之理論？</a:t>
            </a:r>
          </a:p>
          <a:p>
            <a:pPr eaLnBrk="1" hangingPunct="1">
              <a:buFontTx/>
              <a:buNone/>
            </a:pPr>
            <a:r>
              <a:rPr lang="en-US" altLang="zh-TW" smtClean="0">
                <a:latin typeface="標楷體" pitchFamily="65" charset="-120"/>
                <a:ea typeface="標楷體" pitchFamily="65" charset="-120"/>
              </a:rPr>
              <a:t>2. </a:t>
            </a:r>
            <a:r>
              <a:rPr altLang="en-US" smtClean="0">
                <a:latin typeface="標楷體" pitchFamily="65" charset="-120"/>
                <a:ea typeface="標楷體" pitchFamily="65" charset="-120"/>
              </a:rPr>
              <a:t>如何論證政府機關不行使職務為裁量權之濫用？即如何克服便宜主義及自由裁量之問題？</a:t>
            </a:r>
          </a:p>
          <a:p>
            <a:pPr eaLnBrk="1" hangingPunct="1">
              <a:buFontTx/>
              <a:buNone/>
            </a:pPr>
            <a:r>
              <a:rPr lang="en-US" altLang="zh-TW" smtClean="0">
                <a:latin typeface="標楷體" pitchFamily="65" charset="-120"/>
                <a:ea typeface="標楷體" pitchFamily="65" charset="-120"/>
              </a:rPr>
              <a:t>3. </a:t>
            </a:r>
            <a:r>
              <a:rPr altLang="en-US" smtClean="0">
                <a:latin typeface="標楷體" pitchFamily="65" charset="-120"/>
                <a:ea typeface="標楷體" pitchFamily="65" charset="-120"/>
              </a:rPr>
              <a:t>如何論證政府機關之裁量權已收縮至零而唯有執行之職務之單一選擇，並因其決定不行使而構成違法？</a:t>
            </a:r>
          </a:p>
          <a:p>
            <a:pPr eaLnBrk="1" hangingPunct="1">
              <a:buFontTx/>
              <a:buNone/>
            </a:pPr>
            <a:endParaRPr lang="en-US" altLang="zh-TW" smtClean="0">
              <a:latin typeface="微軟正黑體" pitchFamily="34" charset="-120"/>
            </a:endParaRPr>
          </a:p>
        </p:txBody>
      </p:sp>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838200" y="404813"/>
            <a:ext cx="9063038" cy="1008062"/>
          </a:xfrm>
        </p:spPr>
        <p:txBody>
          <a:bodyPr rtlCol="0">
            <a:normAutofit fontScale="90000"/>
          </a:bodyPr>
          <a:lstStyle/>
          <a:p>
            <a:pPr defTabSz="1218987" eaLnBrk="1" fontAlgn="auto" hangingPunct="1">
              <a:spcAft>
                <a:spcPts val="0"/>
              </a:spcAft>
              <a:defRPr/>
            </a:pPr>
            <a:r>
              <a:rPr altLang="en-US" dirty="0">
                <a:latin typeface="標楷體" panose="03000509000000000000" pitchFamily="65" charset="-120"/>
                <a:ea typeface="標楷體" panose="03000509000000000000" pitchFamily="65" charset="-120"/>
              </a:rPr>
              <a:t>憲法第二十四條與國家賠償法第一條</a:t>
            </a:r>
          </a:p>
        </p:txBody>
      </p:sp>
      <p:sp>
        <p:nvSpPr>
          <p:cNvPr id="18434" name="Rectangle 3"/>
          <p:cNvSpPr>
            <a:spLocks noGrp="1" noChangeArrowheads="1"/>
          </p:cNvSpPr>
          <p:nvPr>
            <p:ph type="body" idx="1"/>
          </p:nvPr>
        </p:nvSpPr>
        <p:spPr/>
        <p:txBody>
          <a:bodyPr/>
          <a:lstStyle/>
          <a:p>
            <a:pPr eaLnBrk="1" hangingPunct="1">
              <a:lnSpc>
                <a:spcPct val="80000"/>
              </a:lnSpc>
              <a:buFont typeface="Wingdings" pitchFamily="2" charset="2"/>
              <a:buNone/>
            </a:pPr>
            <a:r>
              <a:rPr altLang="en-US" smtClean="0">
                <a:latin typeface="標楷體" pitchFamily="65" charset="-120"/>
                <a:ea typeface="標楷體" pitchFamily="65" charset="-120"/>
              </a:rPr>
              <a:t> </a:t>
            </a:r>
            <a:r>
              <a:rPr altLang="en-US" u="sng" smtClean="0">
                <a:latin typeface="標楷體" pitchFamily="65" charset="-120"/>
                <a:ea typeface="標楷體" pitchFamily="65" charset="-120"/>
              </a:rPr>
              <a:t>公法人人格</a:t>
            </a:r>
            <a:r>
              <a:rPr altLang="en-US" smtClean="0">
                <a:latin typeface="標楷體" pitchFamily="65" charset="-120"/>
                <a:ea typeface="標楷體" pitchFamily="65" charset="-120"/>
              </a:rPr>
              <a:t>之責任：</a:t>
            </a:r>
          </a:p>
          <a:p>
            <a:pPr eaLnBrk="1" hangingPunct="1">
              <a:lnSpc>
                <a:spcPct val="80000"/>
              </a:lnSpc>
              <a:buFont typeface="Wingdings" pitchFamily="2" charset="2"/>
              <a:buNone/>
            </a:pPr>
            <a:r>
              <a:rPr altLang="en-US" smtClean="0">
                <a:latin typeface="標楷體" pitchFamily="65" charset="-120"/>
                <a:ea typeface="標楷體" pitchFamily="65" charset="-120"/>
              </a:rPr>
              <a:t>    憲法第二十四條：</a:t>
            </a:r>
          </a:p>
          <a:p>
            <a:pPr eaLnBrk="1" hangingPunct="1">
              <a:lnSpc>
                <a:spcPct val="80000"/>
              </a:lnSpc>
              <a:buFont typeface="Wingdings" pitchFamily="2" charset="2"/>
              <a:buNone/>
            </a:pPr>
            <a:r>
              <a:rPr altLang="en-US" smtClean="0">
                <a:latin typeface="微軟正黑體" pitchFamily="34" charset="-120"/>
                <a:ea typeface="微軟正黑體" pitchFamily="34" charset="-120"/>
              </a:rPr>
              <a:t>  </a:t>
            </a:r>
            <a:r>
              <a:rPr altLang="en-US" smtClean="0">
                <a:latin typeface="新細明體" charset="-120"/>
                <a:ea typeface="新細明體" charset="-120"/>
              </a:rPr>
              <a:t>「凡公務員違法侵害人民之自由或權利者，除依法律受懲戒外，應負刑事或民事責任。被害人民就其所受損害，並得依法律向國家請求賠償。」</a:t>
            </a:r>
          </a:p>
          <a:p>
            <a:pPr eaLnBrk="1" hangingPunct="1">
              <a:lnSpc>
                <a:spcPct val="80000"/>
              </a:lnSpc>
              <a:buFont typeface="Wingdings" pitchFamily="2" charset="2"/>
              <a:buNone/>
            </a:pPr>
            <a:r>
              <a:rPr altLang="en-US" smtClean="0">
                <a:latin typeface="微軟正黑體" pitchFamily="34" charset="-120"/>
                <a:ea typeface="微軟正黑體" pitchFamily="34" charset="-120"/>
              </a:rPr>
              <a:t>   </a:t>
            </a:r>
            <a:r>
              <a:rPr altLang="en-US" smtClean="0">
                <a:latin typeface="標楷體" pitchFamily="65" charset="-120"/>
                <a:ea typeface="標楷體" pitchFamily="65" charset="-120"/>
              </a:rPr>
              <a:t>國家賠償法第一條</a:t>
            </a:r>
            <a:r>
              <a:rPr altLang="en-US" smtClean="0">
                <a:latin typeface="微軟正黑體" pitchFamily="34" charset="-120"/>
                <a:ea typeface="華康儷細黑"/>
                <a:cs typeface="華康儷細黑"/>
              </a:rPr>
              <a:t>：</a:t>
            </a:r>
          </a:p>
          <a:p>
            <a:pPr eaLnBrk="1" hangingPunct="1">
              <a:lnSpc>
                <a:spcPct val="80000"/>
              </a:lnSpc>
              <a:buFont typeface="Wingdings" pitchFamily="2" charset="2"/>
              <a:buNone/>
            </a:pPr>
            <a:r>
              <a:rPr altLang="en-US" smtClean="0">
                <a:latin typeface="微軟正黑體" pitchFamily="34" charset="-120"/>
                <a:ea typeface="微軟正黑體" pitchFamily="34" charset="-120"/>
              </a:rPr>
              <a:t> </a:t>
            </a:r>
            <a:r>
              <a:rPr altLang="en-US" smtClean="0">
                <a:latin typeface="新細明體" charset="-120"/>
                <a:ea typeface="新細明體" charset="-120"/>
              </a:rPr>
              <a:t>「本法依中華民國憲法第二十四條制定之。」</a:t>
            </a:r>
          </a:p>
          <a:p>
            <a:pPr eaLnBrk="1" hangingPunct="1">
              <a:lnSpc>
                <a:spcPct val="80000"/>
              </a:lnSpc>
              <a:buFont typeface="Wingdings" pitchFamily="2" charset="2"/>
              <a:buNone/>
            </a:pPr>
            <a:endParaRPr altLang="en-US" smtClean="0">
              <a:latin typeface="新細明體" charset="-120"/>
              <a:ea typeface="新細明體" charset="-120"/>
            </a:endParaRPr>
          </a:p>
          <a:p>
            <a:pPr eaLnBrk="1" hangingPunct="1">
              <a:lnSpc>
                <a:spcPct val="80000"/>
              </a:lnSpc>
              <a:buFont typeface="Wingdings" pitchFamily="2" charset="2"/>
              <a:buNone/>
            </a:pPr>
            <a:endParaRPr altLang="en-US" smtClean="0">
              <a:latin typeface="新細明體" charset="-120"/>
              <a:ea typeface="新細明體" charset="-120"/>
            </a:endParaRPr>
          </a:p>
        </p:txBody>
      </p:sp>
    </p:spTree>
  </p:cSld>
  <p:clrMapOvr>
    <a:masterClrMapping/>
  </p:clrMapOvr>
  <p:transition spd="med">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投影片編號版面配置區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defTabSz="1217613" fontAlgn="base">
              <a:spcBef>
                <a:spcPct val="50000"/>
              </a:spcBef>
              <a:spcAft>
                <a:spcPct val="0"/>
              </a:spcAft>
            </a:pPr>
            <a:fld id="{9F6D0456-73A1-488B-9362-863E02830650}" type="slidenum">
              <a:rPr lang="en-US" altLang="zh-TW" sz="1400" smtClean="0">
                <a:solidFill>
                  <a:schemeClr val="tx1"/>
                </a:solidFill>
                <a:latin typeface="Times New Roman" pitchFamily="18" charset="0"/>
                <a:ea typeface="新細明體" charset="-120"/>
              </a:rPr>
              <a:pPr defTabSz="1217613" fontAlgn="base">
                <a:spcBef>
                  <a:spcPct val="50000"/>
                </a:spcBef>
                <a:spcAft>
                  <a:spcPct val="0"/>
                </a:spcAft>
              </a:pPr>
              <a:t>40</a:t>
            </a:fld>
            <a:endParaRPr lang="en-US" altLang="zh-TW" sz="1400" smtClean="0">
              <a:solidFill>
                <a:schemeClr val="tx1"/>
              </a:solidFill>
              <a:latin typeface="Times New Roman" pitchFamily="18" charset="0"/>
              <a:ea typeface="新細明體" charset="-120"/>
            </a:endParaRPr>
          </a:p>
        </p:txBody>
      </p:sp>
      <p:sp>
        <p:nvSpPr>
          <p:cNvPr id="70658" name="Rectangle 2"/>
          <p:cNvSpPr>
            <a:spLocks noGrp="1" noChangeArrowheads="1"/>
          </p:cNvSpPr>
          <p:nvPr>
            <p:ph type="title"/>
          </p:nvPr>
        </p:nvSpPr>
        <p:spPr/>
        <p:txBody>
          <a:bodyPr/>
          <a:lstStyle/>
          <a:p>
            <a:pPr eaLnBrk="1" hangingPunct="1"/>
            <a:r>
              <a:rPr altLang="en-US" smtClean="0">
                <a:latin typeface="標楷體" pitchFamily="65" charset="-120"/>
                <a:ea typeface="標楷體" pitchFamily="65" charset="-120"/>
              </a:rPr>
              <a:t>生存權─ 當代憲法保障之核心</a:t>
            </a:r>
          </a:p>
        </p:txBody>
      </p:sp>
      <p:sp>
        <p:nvSpPr>
          <p:cNvPr id="70659" name="Rectangle 3"/>
          <p:cNvSpPr>
            <a:spLocks noGrp="1" noChangeArrowheads="1"/>
          </p:cNvSpPr>
          <p:nvPr>
            <p:ph type="body" idx="1"/>
          </p:nvPr>
        </p:nvSpPr>
        <p:spPr>
          <a:xfrm>
            <a:off x="1522413" y="1981200"/>
            <a:ext cx="9144000" cy="4114800"/>
          </a:xfrm>
        </p:spPr>
        <p:txBody>
          <a:bodyPr/>
          <a:lstStyle/>
          <a:p>
            <a:pPr eaLnBrk="1" hangingPunct="1">
              <a:buFontTx/>
              <a:buNone/>
            </a:pPr>
            <a:r>
              <a:rPr altLang="en-US" sz="3600" smtClean="0">
                <a:latin typeface="標楷體" pitchFamily="65" charset="-120"/>
                <a:ea typeface="標楷體" pitchFamily="65" charset="-120"/>
              </a:rPr>
              <a:t>生存權之保護結構：</a:t>
            </a:r>
          </a:p>
          <a:p>
            <a:pPr eaLnBrk="1" hangingPunct="1">
              <a:buFontTx/>
              <a:buNone/>
            </a:pPr>
            <a:r>
              <a:rPr altLang="en-US" sz="3600" smtClean="0">
                <a:latin typeface="標楷體" pitchFamily="65" charset="-120"/>
                <a:ea typeface="標楷體" pitchFamily="65" charset="-120"/>
              </a:rPr>
              <a:t> </a:t>
            </a:r>
            <a:r>
              <a:rPr lang="en-US" altLang="zh-TW" sz="3600" smtClean="0">
                <a:latin typeface="標楷體" pitchFamily="65" charset="-120"/>
                <a:ea typeface="標楷體" pitchFamily="65" charset="-120"/>
              </a:rPr>
              <a:t>1. </a:t>
            </a:r>
            <a:r>
              <a:rPr altLang="en-US" sz="3600" smtClean="0">
                <a:latin typeface="標楷體" pitchFamily="65" charset="-120"/>
                <a:ea typeface="標楷體" pitchFamily="65" charset="-120"/>
              </a:rPr>
              <a:t>生命權</a:t>
            </a:r>
            <a:endParaRPr altLang="en-US" smtClean="0">
              <a:latin typeface="標楷體" pitchFamily="65" charset="-120"/>
              <a:ea typeface="標楷體" pitchFamily="65" charset="-120"/>
            </a:endParaRPr>
          </a:p>
          <a:p>
            <a:pPr eaLnBrk="1" hangingPunct="1">
              <a:buFontTx/>
              <a:buNone/>
            </a:pPr>
            <a:r>
              <a:rPr altLang="en-US" sz="3600" smtClean="0">
                <a:latin typeface="標楷體" pitchFamily="65" charset="-120"/>
                <a:ea typeface="標楷體" pitchFamily="65" charset="-120"/>
              </a:rPr>
              <a:t> </a:t>
            </a:r>
            <a:r>
              <a:rPr lang="en-US" altLang="zh-TW" sz="3600" smtClean="0">
                <a:latin typeface="標楷體" pitchFamily="65" charset="-120"/>
                <a:ea typeface="標楷體" pitchFamily="65" charset="-120"/>
              </a:rPr>
              <a:t>2. </a:t>
            </a:r>
            <a:r>
              <a:rPr altLang="en-US" sz="3600" smtClean="0">
                <a:latin typeface="標楷體" pitchFamily="65" charset="-120"/>
                <a:ea typeface="標楷體" pitchFamily="65" charset="-120"/>
              </a:rPr>
              <a:t>基本維生物質之給付請求權</a:t>
            </a:r>
          </a:p>
          <a:p>
            <a:pPr eaLnBrk="1" hangingPunct="1">
              <a:buFontTx/>
              <a:buNone/>
            </a:pPr>
            <a:r>
              <a:rPr altLang="en-US" sz="3600" smtClean="0">
                <a:latin typeface="標楷體" pitchFamily="65" charset="-120"/>
                <a:ea typeface="標楷體" pitchFamily="65" charset="-120"/>
              </a:rPr>
              <a:t> </a:t>
            </a:r>
            <a:r>
              <a:rPr lang="en-US" altLang="zh-TW" sz="3600" smtClean="0">
                <a:latin typeface="標楷體" pitchFamily="65" charset="-120"/>
                <a:ea typeface="標楷體" pitchFamily="65" charset="-120"/>
              </a:rPr>
              <a:t>3. </a:t>
            </a:r>
            <a:r>
              <a:rPr altLang="en-US" sz="3600" smtClean="0">
                <a:latin typeface="標楷體" pitchFamily="65" charset="-120"/>
                <a:ea typeface="標楷體" pitchFamily="65" charset="-120"/>
              </a:rPr>
              <a:t>合乎人性尊嚴之生存條件</a:t>
            </a:r>
            <a:endParaRPr altLang="en-US" smtClean="0">
              <a:latin typeface="標楷體" pitchFamily="65" charset="-120"/>
              <a:ea typeface="標楷體" pitchFamily="65" charset="-120"/>
            </a:endParaRPr>
          </a:p>
          <a:p>
            <a:pPr eaLnBrk="1" hangingPunct="1">
              <a:buFontTx/>
              <a:buNone/>
            </a:pPr>
            <a:r>
              <a:rPr altLang="en-US" smtClean="0">
                <a:latin typeface="標楷體" pitchFamily="65" charset="-120"/>
                <a:ea typeface="標楷體" pitchFamily="65" charset="-120"/>
              </a:rPr>
              <a:t>　＊</a:t>
            </a:r>
            <a:r>
              <a:rPr altLang="en-US" sz="2800" smtClean="0">
                <a:latin typeface="標楷體" pitchFamily="65" charset="-120"/>
                <a:ea typeface="標楷體" pitchFamily="65" charset="-120"/>
              </a:rPr>
              <a:t>引自　蔡維音　社會國之法理基礎　頁</a:t>
            </a:r>
            <a:r>
              <a:rPr lang="en-US" altLang="zh-TW" sz="2800" smtClean="0">
                <a:latin typeface="標楷體" pitchFamily="65" charset="-120"/>
                <a:ea typeface="標楷體" pitchFamily="65" charset="-120"/>
              </a:rPr>
              <a:t>86</a:t>
            </a:r>
          </a:p>
        </p:txBody>
      </p:sp>
    </p:spTree>
  </p:cSld>
  <p:clrMapOvr>
    <a:masterClrMapping/>
  </p:clrMapOvr>
  <p:transition spd="med">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投影片編號版面配置區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defTabSz="1217613" fontAlgn="base">
              <a:spcBef>
                <a:spcPct val="50000"/>
              </a:spcBef>
              <a:spcAft>
                <a:spcPct val="0"/>
              </a:spcAft>
            </a:pPr>
            <a:fld id="{D82EE384-8F8F-4E3A-A08A-BBE84BB48833}" type="slidenum">
              <a:rPr lang="en-US" altLang="zh-TW" sz="1400" smtClean="0">
                <a:solidFill>
                  <a:schemeClr val="tx1"/>
                </a:solidFill>
                <a:latin typeface="Times New Roman" pitchFamily="18" charset="0"/>
                <a:ea typeface="新細明體" charset="-120"/>
              </a:rPr>
              <a:pPr defTabSz="1217613" fontAlgn="base">
                <a:spcBef>
                  <a:spcPct val="50000"/>
                </a:spcBef>
                <a:spcAft>
                  <a:spcPct val="0"/>
                </a:spcAft>
              </a:pPr>
              <a:t>41</a:t>
            </a:fld>
            <a:endParaRPr lang="en-US" altLang="zh-TW" sz="1400" smtClean="0">
              <a:solidFill>
                <a:schemeClr val="tx1"/>
              </a:solidFill>
              <a:latin typeface="Times New Roman" pitchFamily="18" charset="0"/>
              <a:ea typeface="新細明體" charset="-120"/>
            </a:endParaRPr>
          </a:p>
        </p:txBody>
      </p:sp>
      <p:sp>
        <p:nvSpPr>
          <p:cNvPr id="82947" name="Rectangle 2"/>
          <p:cNvSpPr>
            <a:spLocks noGrp="1" noChangeArrowheads="1"/>
          </p:cNvSpPr>
          <p:nvPr>
            <p:ph type="body" idx="1"/>
          </p:nvPr>
        </p:nvSpPr>
        <p:spPr>
          <a:xfrm>
            <a:off x="1846263" y="692150"/>
            <a:ext cx="8208962" cy="4114800"/>
          </a:xfrm>
        </p:spPr>
        <p:txBody>
          <a:bodyPr rtlCol="0">
            <a:normAutofit fontScale="92500" lnSpcReduction="20000"/>
          </a:bodyPr>
          <a:lstStyle/>
          <a:p>
            <a:pPr marL="609600" indent="-609600" defTabSz="1218987" eaLnBrk="1" fontAlgn="auto" hangingPunct="1">
              <a:lnSpc>
                <a:spcPct val="80000"/>
              </a:lnSpc>
              <a:spcBef>
                <a:spcPts val="1866"/>
              </a:spcBef>
              <a:spcAft>
                <a:spcPts val="0"/>
              </a:spcAft>
              <a:buFont typeface="Arial" pitchFamily="34" charset="0"/>
              <a:buNone/>
              <a:defRPr/>
            </a:pPr>
            <a:r>
              <a:rPr lang="en-US" altLang="zh-TW" sz="2800" dirty="0">
                <a:latin typeface="標楷體" panose="03000509000000000000" pitchFamily="65" charset="-120"/>
                <a:ea typeface="標楷體" panose="03000509000000000000" pitchFamily="65" charset="-120"/>
              </a:rPr>
              <a:t>  </a:t>
            </a:r>
            <a:r>
              <a:rPr altLang="en-US" sz="4000" dirty="0">
                <a:latin typeface="標楷體" panose="03000509000000000000" pitchFamily="65" charset="-120"/>
                <a:ea typeface="標楷體" panose="03000509000000000000" pitchFamily="65" charset="-120"/>
              </a:rPr>
              <a:t>二十世紀下半葉以來之行政法</a:t>
            </a:r>
          </a:p>
          <a:p>
            <a:pPr marL="609600" indent="-609600" defTabSz="1218987" eaLnBrk="1" fontAlgn="auto" hangingPunct="1">
              <a:lnSpc>
                <a:spcPct val="80000"/>
              </a:lnSpc>
              <a:spcBef>
                <a:spcPts val="1866"/>
              </a:spcBef>
              <a:spcAft>
                <a:spcPts val="0"/>
              </a:spcAft>
              <a:buFont typeface="Arial" pitchFamily="34" charset="0"/>
              <a:buNone/>
              <a:defRPr/>
            </a:pPr>
            <a:endParaRPr altLang="en-US" sz="4000" dirty="0">
              <a:latin typeface="標楷體" panose="03000509000000000000" pitchFamily="65" charset="-120"/>
              <a:ea typeface="標楷體" panose="03000509000000000000" pitchFamily="65" charset="-120"/>
            </a:endParaRPr>
          </a:p>
          <a:p>
            <a:pPr marL="609600" indent="-609600" defTabSz="1218987" eaLnBrk="1" fontAlgn="auto" hangingPunct="1">
              <a:lnSpc>
                <a:spcPct val="80000"/>
              </a:lnSpc>
              <a:spcBef>
                <a:spcPts val="1866"/>
              </a:spcBef>
              <a:spcAft>
                <a:spcPts val="0"/>
              </a:spcAft>
              <a:buFont typeface="Arial" pitchFamily="34" charset="0"/>
              <a:buNone/>
              <a:defRPr/>
            </a:pPr>
            <a:r>
              <a:rPr lang="en-US" altLang="zh-TW" sz="2800" dirty="0">
                <a:latin typeface="標楷體" panose="03000509000000000000" pitchFamily="65" charset="-120"/>
                <a:ea typeface="標楷體" panose="03000509000000000000" pitchFamily="65" charset="-120"/>
              </a:rPr>
              <a:t>1.   </a:t>
            </a:r>
            <a:r>
              <a:rPr altLang="en-US" sz="2800" dirty="0">
                <a:latin typeface="標楷體" panose="03000509000000000000" pitchFamily="65" charset="-120"/>
                <a:ea typeface="標楷體" panose="03000509000000000000" pitchFamily="65" charset="-120"/>
              </a:rPr>
              <a:t>行政法之重心從</a:t>
            </a:r>
            <a:r>
              <a:rPr altLang="en-US" sz="2800" u="sng" dirty="0">
                <a:latin typeface="標楷體" panose="03000509000000000000" pitchFamily="65" charset="-120"/>
                <a:ea typeface="標楷體" panose="03000509000000000000" pitchFamily="65" charset="-120"/>
              </a:rPr>
              <a:t>自由、平等及財產權</a:t>
            </a:r>
            <a:r>
              <a:rPr altLang="en-US" sz="2800" dirty="0">
                <a:latin typeface="標楷體" panose="03000509000000000000" pitchFamily="65" charset="-120"/>
                <a:ea typeface="標楷體" panose="03000509000000000000" pitchFamily="65" charset="-120"/>
              </a:rPr>
              <a:t>之保</a:t>
            </a:r>
          </a:p>
          <a:p>
            <a:pPr marL="609600" indent="-609600" defTabSz="1218987" eaLnBrk="1" fontAlgn="auto" hangingPunct="1">
              <a:lnSpc>
                <a:spcPct val="80000"/>
              </a:lnSpc>
              <a:spcBef>
                <a:spcPts val="1866"/>
              </a:spcBef>
              <a:spcAft>
                <a:spcPts val="0"/>
              </a:spcAft>
              <a:buFont typeface="Arial" pitchFamily="34" charset="0"/>
              <a:buNone/>
              <a:defRPr/>
            </a:pPr>
            <a:r>
              <a:rPr altLang="en-US" sz="2800" dirty="0">
                <a:latin typeface="標楷體" panose="03000509000000000000" pitchFamily="65" charset="-120"/>
                <a:ea typeface="標楷體" panose="03000509000000000000" pitchFamily="65" charset="-120"/>
              </a:rPr>
              <a:t>      障向</a:t>
            </a:r>
            <a:r>
              <a:rPr altLang="en-US" sz="2800" u="sng" dirty="0">
                <a:latin typeface="標楷體" panose="03000509000000000000" pitchFamily="65" charset="-120"/>
                <a:ea typeface="標楷體" panose="03000509000000000000" pitchFamily="65" charset="-120"/>
              </a:rPr>
              <a:t>生存權</a:t>
            </a:r>
            <a:r>
              <a:rPr altLang="en-US" sz="2800" dirty="0">
                <a:latin typeface="標楷體" panose="03000509000000000000" pitchFamily="65" charset="-120"/>
                <a:ea typeface="標楷體" panose="03000509000000000000" pitchFamily="65" charset="-120"/>
              </a:rPr>
              <a:t>之保障移行</a:t>
            </a:r>
          </a:p>
          <a:p>
            <a:pPr marL="609600" indent="-609600" defTabSz="1218987" eaLnBrk="1" fontAlgn="auto" hangingPunct="1">
              <a:lnSpc>
                <a:spcPct val="80000"/>
              </a:lnSpc>
              <a:spcBef>
                <a:spcPts val="1866"/>
              </a:spcBef>
              <a:spcAft>
                <a:spcPts val="0"/>
              </a:spcAft>
              <a:buFont typeface="Arial" pitchFamily="34" charset="0"/>
              <a:buNone/>
              <a:defRPr/>
            </a:pPr>
            <a:r>
              <a:rPr lang="en-US" altLang="zh-TW" sz="2800" dirty="0">
                <a:latin typeface="標楷體" panose="03000509000000000000" pitchFamily="65" charset="-120"/>
                <a:ea typeface="標楷體" panose="03000509000000000000" pitchFamily="65" charset="-120"/>
              </a:rPr>
              <a:t>2.   </a:t>
            </a:r>
            <a:r>
              <a:rPr altLang="en-US" sz="2800" dirty="0">
                <a:latin typeface="標楷體" panose="03000509000000000000" pitchFamily="65" charset="-120"/>
                <a:ea typeface="標楷體" panose="03000509000000000000" pitchFamily="65" charset="-120"/>
              </a:rPr>
              <a:t>公權力之內涵從權力本質擴張及於國家對</a:t>
            </a:r>
          </a:p>
          <a:p>
            <a:pPr marL="609600" indent="-609600" defTabSz="1218987" eaLnBrk="1" fontAlgn="auto" hangingPunct="1">
              <a:lnSpc>
                <a:spcPct val="80000"/>
              </a:lnSpc>
              <a:spcBef>
                <a:spcPts val="1866"/>
              </a:spcBef>
              <a:spcAft>
                <a:spcPts val="0"/>
              </a:spcAft>
              <a:buFont typeface="Arial" pitchFamily="34" charset="0"/>
              <a:buNone/>
              <a:defRPr/>
            </a:pPr>
            <a:r>
              <a:rPr altLang="en-US" sz="2800" dirty="0">
                <a:latin typeface="標楷體" panose="03000509000000000000" pitchFamily="65" charset="-120"/>
                <a:ea typeface="標楷體" panose="03000509000000000000" pitchFamily="65" charset="-120"/>
              </a:rPr>
              <a:t>      人民之法律義務</a:t>
            </a:r>
          </a:p>
          <a:p>
            <a:pPr marL="609600" indent="-609600" defTabSz="1218987" eaLnBrk="1" fontAlgn="auto" hangingPunct="1">
              <a:lnSpc>
                <a:spcPct val="80000"/>
              </a:lnSpc>
              <a:spcBef>
                <a:spcPts val="1866"/>
              </a:spcBef>
              <a:spcAft>
                <a:spcPts val="0"/>
              </a:spcAft>
              <a:buFont typeface="Arial" pitchFamily="34" charset="0"/>
              <a:buNone/>
              <a:defRPr/>
            </a:pPr>
            <a:r>
              <a:rPr lang="en-US" altLang="zh-TW" sz="2800" dirty="0">
                <a:latin typeface="標楷體" panose="03000509000000000000" pitchFamily="65" charset="-120"/>
                <a:ea typeface="標楷體" panose="03000509000000000000" pitchFamily="65" charset="-120"/>
              </a:rPr>
              <a:t>3.   </a:t>
            </a:r>
            <a:r>
              <a:rPr altLang="en-US" sz="2800" dirty="0">
                <a:latin typeface="標楷體" panose="03000509000000000000" pitchFamily="65" charset="-120"/>
                <a:ea typeface="標楷體" panose="03000509000000000000" pitchFamily="65" charset="-120"/>
              </a:rPr>
              <a:t>反射利益理論之重新檢視</a:t>
            </a:r>
          </a:p>
          <a:p>
            <a:pPr marL="609600" indent="-609600" defTabSz="1218987" eaLnBrk="1" fontAlgn="auto" hangingPunct="1">
              <a:lnSpc>
                <a:spcPct val="80000"/>
              </a:lnSpc>
              <a:spcBef>
                <a:spcPts val="1866"/>
              </a:spcBef>
              <a:spcAft>
                <a:spcPts val="0"/>
              </a:spcAft>
              <a:buFont typeface="Arial" pitchFamily="34" charset="0"/>
              <a:buNone/>
              <a:defRPr/>
            </a:pPr>
            <a:r>
              <a:rPr lang="en-US" altLang="zh-TW" sz="2800" dirty="0">
                <a:latin typeface="標楷體" panose="03000509000000000000" pitchFamily="65" charset="-120"/>
                <a:ea typeface="標楷體" panose="03000509000000000000" pitchFamily="65" charset="-120"/>
              </a:rPr>
              <a:t>4.   </a:t>
            </a:r>
            <a:r>
              <a:rPr altLang="en-US" sz="2800" dirty="0">
                <a:latin typeface="標楷體" panose="03000509000000000000" pitchFamily="65" charset="-120"/>
                <a:ea typeface="標楷體" panose="03000509000000000000" pitchFamily="65" charset="-120"/>
              </a:rPr>
              <a:t>裁量收縮理論之運用</a:t>
            </a:r>
          </a:p>
        </p:txBody>
      </p:sp>
    </p:spTree>
  </p:cSld>
  <p:clrMapOvr>
    <a:masterClrMapping/>
  </p:clrMapOvr>
  <p:transition spd="med">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投影片編號版面配置區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defTabSz="1217613" fontAlgn="base">
              <a:spcBef>
                <a:spcPct val="50000"/>
              </a:spcBef>
              <a:spcAft>
                <a:spcPct val="0"/>
              </a:spcAft>
            </a:pPr>
            <a:fld id="{C35D535D-BD5D-4E6F-AF1A-250392C12CD4}" type="slidenum">
              <a:rPr lang="en-US" altLang="zh-TW" sz="1400" smtClean="0">
                <a:solidFill>
                  <a:schemeClr val="tx1"/>
                </a:solidFill>
                <a:latin typeface="Times New Roman" pitchFamily="18" charset="0"/>
                <a:ea typeface="新細明體" charset="-120"/>
              </a:rPr>
              <a:pPr defTabSz="1217613" fontAlgn="base">
                <a:spcBef>
                  <a:spcPct val="50000"/>
                </a:spcBef>
                <a:spcAft>
                  <a:spcPct val="0"/>
                </a:spcAft>
              </a:pPr>
              <a:t>42</a:t>
            </a:fld>
            <a:endParaRPr lang="en-US" altLang="zh-TW" sz="1400" smtClean="0">
              <a:solidFill>
                <a:schemeClr val="tx1"/>
              </a:solidFill>
              <a:latin typeface="Times New Roman" pitchFamily="18" charset="0"/>
              <a:ea typeface="新細明體" charset="-120"/>
            </a:endParaRPr>
          </a:p>
        </p:txBody>
      </p:sp>
      <p:sp>
        <p:nvSpPr>
          <p:cNvPr id="74754" name="Rectangle 2"/>
          <p:cNvSpPr>
            <a:spLocks noGrp="1" noChangeArrowheads="1"/>
          </p:cNvSpPr>
          <p:nvPr>
            <p:ph type="title"/>
          </p:nvPr>
        </p:nvSpPr>
        <p:spPr/>
        <p:txBody>
          <a:bodyPr/>
          <a:lstStyle/>
          <a:p>
            <a:pPr eaLnBrk="1" hangingPunct="1"/>
            <a:r>
              <a:rPr altLang="en-US" sz="4000" smtClean="0">
                <a:latin typeface="標楷體" pitchFamily="65" charset="-120"/>
                <a:ea typeface="標楷體" pitchFamily="65" charset="-120"/>
              </a:rPr>
              <a:t>反射利益理論之克服</a:t>
            </a:r>
          </a:p>
        </p:txBody>
      </p:sp>
      <p:sp>
        <p:nvSpPr>
          <p:cNvPr id="74755" name="Rectangle 3"/>
          <p:cNvSpPr>
            <a:spLocks noGrp="1" noChangeArrowheads="1"/>
          </p:cNvSpPr>
          <p:nvPr>
            <p:ph type="body" idx="1"/>
          </p:nvPr>
        </p:nvSpPr>
        <p:spPr/>
        <p:txBody>
          <a:bodyPr/>
          <a:lstStyle/>
          <a:p>
            <a:pPr eaLnBrk="1" hangingPunct="1"/>
            <a:r>
              <a:rPr altLang="en-US" smtClean="0">
                <a:latin typeface="標楷體" pitchFamily="65" charset="-120"/>
                <a:ea typeface="標楷體" pitchFamily="65" charset="-120"/>
              </a:rPr>
              <a:t>反射利益公權化</a:t>
            </a:r>
          </a:p>
          <a:p>
            <a:pPr eaLnBrk="1" hangingPunct="1">
              <a:buFontTx/>
              <a:buNone/>
            </a:pPr>
            <a:r>
              <a:rPr altLang="en-US" smtClean="0">
                <a:latin typeface="標楷體" pitchFamily="65" charset="-120"/>
                <a:ea typeface="標楷體" pitchFamily="65" charset="-120"/>
              </a:rPr>
              <a:t>   日本學者原田尚彥主此說</a:t>
            </a:r>
          </a:p>
          <a:p>
            <a:pPr eaLnBrk="1" hangingPunct="1"/>
            <a:r>
              <a:rPr altLang="en-US" smtClean="0">
                <a:latin typeface="標楷體" pitchFamily="65" charset="-120"/>
                <a:ea typeface="標楷體" pitchFamily="65" charset="-120"/>
              </a:rPr>
              <a:t>依國家行政之類型判斷保護規範之性質</a:t>
            </a:r>
          </a:p>
          <a:p>
            <a:pPr eaLnBrk="1" hangingPunct="1">
              <a:buFontTx/>
              <a:buNone/>
            </a:pPr>
            <a:r>
              <a:rPr altLang="en-US" smtClean="0">
                <a:latin typeface="標楷體" pitchFamily="65" charset="-120"/>
                <a:ea typeface="標楷體" pitchFamily="65" charset="-120"/>
              </a:rPr>
              <a:t>   日本學者阿部泰隆主此說，為實務所採</a:t>
            </a:r>
          </a:p>
        </p:txBody>
      </p:sp>
    </p:spTree>
  </p:cSld>
  <p:clrMapOvr>
    <a:masterClrMapping/>
  </p:clrMapOvr>
  <p:transition spd="med">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投影片編號版面配置區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defTabSz="1217613" fontAlgn="base">
              <a:spcBef>
                <a:spcPct val="50000"/>
              </a:spcBef>
              <a:spcAft>
                <a:spcPct val="0"/>
              </a:spcAft>
            </a:pPr>
            <a:fld id="{BF86AE7D-04DF-44D7-B48D-F98BB39B2B69}" type="slidenum">
              <a:rPr lang="en-US" altLang="zh-TW" sz="1400" smtClean="0">
                <a:solidFill>
                  <a:schemeClr val="tx1"/>
                </a:solidFill>
                <a:latin typeface="Times New Roman" pitchFamily="18" charset="0"/>
                <a:ea typeface="新細明體" charset="-120"/>
              </a:rPr>
              <a:pPr defTabSz="1217613" fontAlgn="base">
                <a:spcBef>
                  <a:spcPct val="50000"/>
                </a:spcBef>
                <a:spcAft>
                  <a:spcPct val="0"/>
                </a:spcAft>
              </a:pPr>
              <a:t>43</a:t>
            </a:fld>
            <a:endParaRPr lang="en-US" altLang="zh-TW" sz="1400" smtClean="0">
              <a:solidFill>
                <a:schemeClr val="tx1"/>
              </a:solidFill>
              <a:latin typeface="Times New Roman" pitchFamily="18" charset="0"/>
              <a:ea typeface="新細明體" charset="-120"/>
            </a:endParaRPr>
          </a:p>
        </p:txBody>
      </p:sp>
      <p:sp>
        <p:nvSpPr>
          <p:cNvPr id="76802" name="Rectangle 2"/>
          <p:cNvSpPr>
            <a:spLocks noGrp="1" noChangeArrowheads="1"/>
          </p:cNvSpPr>
          <p:nvPr>
            <p:ph type="title"/>
          </p:nvPr>
        </p:nvSpPr>
        <p:spPr>
          <a:xfrm>
            <a:off x="1414463" y="404813"/>
            <a:ext cx="8753475" cy="868362"/>
          </a:xfrm>
        </p:spPr>
        <p:txBody>
          <a:bodyPr/>
          <a:lstStyle/>
          <a:p>
            <a:pPr eaLnBrk="1" hangingPunct="1"/>
            <a:r>
              <a:rPr altLang="en-US" sz="4000" smtClean="0">
                <a:latin typeface="標楷體" pitchFamily="65" charset="-120"/>
                <a:ea typeface="標楷體" pitchFamily="65" charset="-120"/>
              </a:rPr>
              <a:t>依保護規範目的判斷公權或反射利益</a:t>
            </a:r>
          </a:p>
        </p:txBody>
      </p:sp>
      <p:sp>
        <p:nvSpPr>
          <p:cNvPr id="76803" name="Rectangle 3"/>
          <p:cNvSpPr>
            <a:spLocks noGrp="1" noChangeArrowheads="1"/>
          </p:cNvSpPr>
          <p:nvPr>
            <p:ph type="body" idx="1"/>
          </p:nvPr>
        </p:nvSpPr>
        <p:spPr/>
        <p:txBody>
          <a:bodyPr/>
          <a:lstStyle/>
          <a:p>
            <a:pPr eaLnBrk="1" hangingPunct="1">
              <a:lnSpc>
                <a:spcPct val="75000"/>
              </a:lnSpc>
              <a:buFontTx/>
              <a:buNone/>
            </a:pPr>
            <a:r>
              <a:rPr altLang="en-US" sz="1700" smtClean="0">
                <a:latin typeface="標楷體" pitchFamily="65" charset="-120"/>
                <a:ea typeface="標楷體" pitchFamily="65" charset="-120"/>
              </a:rPr>
              <a:t>國家行為之類型與人民生命身體有關者：</a:t>
            </a:r>
          </a:p>
          <a:p>
            <a:pPr eaLnBrk="1" hangingPunct="1">
              <a:lnSpc>
                <a:spcPct val="75000"/>
              </a:lnSpc>
              <a:buFontTx/>
              <a:buNone/>
            </a:pPr>
            <a:r>
              <a:rPr altLang="en-US" sz="1700" smtClean="0">
                <a:latin typeface="標楷體" pitchFamily="65" charset="-120"/>
                <a:ea typeface="標楷體" pitchFamily="65" charset="-120"/>
              </a:rPr>
              <a:t>管</a:t>
            </a:r>
          </a:p>
          <a:p>
            <a:pPr eaLnBrk="1" hangingPunct="1">
              <a:lnSpc>
                <a:spcPct val="75000"/>
              </a:lnSpc>
              <a:buFontTx/>
              <a:buNone/>
            </a:pPr>
            <a:r>
              <a:rPr altLang="en-US" sz="1700" smtClean="0">
                <a:latin typeface="標楷體" pitchFamily="65" charset="-120"/>
                <a:ea typeface="標楷體" pitchFamily="65" charset="-120"/>
              </a:rPr>
              <a:t>   </a:t>
            </a:r>
            <a:r>
              <a:rPr lang="en-US" altLang="zh-TW" sz="1700" smtClean="0">
                <a:latin typeface="標楷體" pitchFamily="65" charset="-120"/>
                <a:ea typeface="標楷體" pitchFamily="65" charset="-120"/>
              </a:rPr>
              <a:t>2. </a:t>
            </a:r>
            <a:r>
              <a:rPr altLang="en-US" sz="1700" smtClean="0">
                <a:latin typeface="標楷體" pitchFamily="65" charset="-120"/>
                <a:ea typeface="標楷體" pitchFamily="65" charset="-120"/>
              </a:rPr>
              <a:t>食品衛生行政</a:t>
            </a:r>
          </a:p>
          <a:p>
            <a:pPr eaLnBrk="1" hangingPunct="1">
              <a:lnSpc>
                <a:spcPct val="75000"/>
              </a:lnSpc>
              <a:buFontTx/>
              <a:buNone/>
            </a:pPr>
            <a:r>
              <a:rPr altLang="en-US" sz="1700" smtClean="0">
                <a:latin typeface="標楷體" pitchFamily="65" charset="-120"/>
                <a:ea typeface="標楷體" pitchFamily="65" charset="-120"/>
              </a:rPr>
              <a:t>   </a:t>
            </a:r>
            <a:r>
              <a:rPr lang="en-US" altLang="zh-TW" sz="1700" smtClean="0">
                <a:latin typeface="標楷體" pitchFamily="65" charset="-120"/>
                <a:ea typeface="標楷體" pitchFamily="65" charset="-120"/>
              </a:rPr>
              <a:t>3. </a:t>
            </a:r>
            <a:r>
              <a:rPr altLang="en-US" sz="1700" smtClean="0">
                <a:latin typeface="標楷體" pitchFamily="65" charset="-120"/>
                <a:ea typeface="標楷體" pitchFamily="65" charset="-120"/>
              </a:rPr>
              <a:t>建築消防規制行政</a:t>
            </a:r>
          </a:p>
          <a:p>
            <a:pPr eaLnBrk="1" hangingPunct="1">
              <a:lnSpc>
                <a:spcPct val="75000"/>
              </a:lnSpc>
              <a:buFontTx/>
              <a:buNone/>
            </a:pPr>
            <a:r>
              <a:rPr altLang="en-US" sz="1700" smtClean="0">
                <a:latin typeface="標楷體" pitchFamily="65" charset="-120"/>
                <a:ea typeface="標楷體" pitchFamily="65" charset="-120"/>
              </a:rPr>
              <a:t>   </a:t>
            </a:r>
            <a:r>
              <a:rPr lang="en-US" altLang="zh-TW" sz="1700" smtClean="0">
                <a:latin typeface="標楷體" pitchFamily="65" charset="-120"/>
                <a:ea typeface="標楷體" pitchFamily="65" charset="-120"/>
              </a:rPr>
              <a:t>4. </a:t>
            </a:r>
            <a:r>
              <a:rPr altLang="en-US" sz="1700" smtClean="0">
                <a:latin typeface="標楷體" pitchFamily="65" charset="-120"/>
                <a:ea typeface="標楷體" pitchFamily="65" charset="-120"/>
              </a:rPr>
              <a:t>水土保持行政</a:t>
            </a:r>
          </a:p>
          <a:p>
            <a:pPr eaLnBrk="1" hangingPunct="1">
              <a:lnSpc>
                <a:spcPct val="75000"/>
              </a:lnSpc>
              <a:buFontTx/>
              <a:buNone/>
            </a:pPr>
            <a:r>
              <a:rPr altLang="en-US" sz="1700" smtClean="0">
                <a:latin typeface="標楷體" pitchFamily="65" charset="-120"/>
                <a:ea typeface="標楷體" pitchFamily="65" charset="-120"/>
              </a:rPr>
              <a:t>   </a:t>
            </a:r>
            <a:r>
              <a:rPr lang="en-US" altLang="zh-TW" sz="1700" smtClean="0">
                <a:latin typeface="標楷體" pitchFamily="65" charset="-120"/>
                <a:ea typeface="標楷體" pitchFamily="65" charset="-120"/>
              </a:rPr>
              <a:t>5.  </a:t>
            </a:r>
            <a:r>
              <a:rPr altLang="en-US" sz="1700" smtClean="0">
                <a:latin typeface="標楷體" pitchFamily="65" charset="-120"/>
                <a:ea typeface="標楷體" pitchFamily="65" charset="-120"/>
              </a:rPr>
              <a:t>廢棄物處理行政</a:t>
            </a:r>
          </a:p>
          <a:p>
            <a:pPr eaLnBrk="1" hangingPunct="1">
              <a:lnSpc>
                <a:spcPct val="75000"/>
              </a:lnSpc>
              <a:buFontTx/>
              <a:buNone/>
            </a:pPr>
            <a:r>
              <a:rPr altLang="en-US" sz="1700" smtClean="0">
                <a:latin typeface="標楷體" pitchFamily="65" charset="-120"/>
                <a:ea typeface="標楷體" pitchFamily="65" charset="-120"/>
              </a:rPr>
              <a:t>   </a:t>
            </a:r>
            <a:r>
              <a:rPr lang="en-US" altLang="zh-TW" sz="1700" smtClean="0">
                <a:latin typeface="標楷體" pitchFamily="65" charset="-120"/>
                <a:ea typeface="標楷體" pitchFamily="65" charset="-120"/>
              </a:rPr>
              <a:t>6. </a:t>
            </a:r>
            <a:r>
              <a:rPr altLang="en-US" sz="1700" smtClean="0">
                <a:latin typeface="標楷體" pitchFamily="65" charset="-120"/>
                <a:ea typeface="標楷體" pitchFamily="65" charset="-120"/>
              </a:rPr>
              <a:t>交通行政 </a:t>
            </a:r>
            <a:r>
              <a:rPr lang="en-US" altLang="zh-TW" sz="1700" smtClean="0">
                <a:latin typeface="標楷體" pitchFamily="65" charset="-120"/>
                <a:ea typeface="標楷體" pitchFamily="65" charset="-120"/>
              </a:rPr>
              <a:t> </a:t>
            </a:r>
          </a:p>
          <a:p>
            <a:pPr eaLnBrk="1" hangingPunct="1">
              <a:lnSpc>
                <a:spcPct val="75000"/>
              </a:lnSpc>
              <a:buFontTx/>
              <a:buNone/>
            </a:pPr>
            <a:r>
              <a:rPr altLang="en-US" sz="1700" smtClean="0">
                <a:latin typeface="標楷體" pitchFamily="65" charset="-120"/>
                <a:ea typeface="標楷體" pitchFamily="65" charset="-120"/>
              </a:rPr>
              <a:t>   </a:t>
            </a:r>
            <a:r>
              <a:rPr lang="en-US" altLang="zh-TW" sz="1700" smtClean="0">
                <a:latin typeface="標楷體" pitchFamily="65" charset="-120"/>
                <a:ea typeface="標楷體" pitchFamily="65" charset="-120"/>
              </a:rPr>
              <a:t>7. </a:t>
            </a:r>
            <a:r>
              <a:rPr altLang="en-US" sz="1700" smtClean="0">
                <a:latin typeface="標楷體" pitchFamily="65" charset="-120"/>
                <a:ea typeface="標楷體" pitchFamily="65" charset="-120"/>
              </a:rPr>
              <a:t>核子放射性物料管理行政（放射性物料管理局組織條例第</a:t>
            </a:r>
            <a:r>
              <a:rPr lang="en-US" altLang="zh-TW" sz="1700" smtClean="0">
                <a:latin typeface="標楷體" pitchFamily="65" charset="-120"/>
                <a:ea typeface="標楷體" pitchFamily="65" charset="-120"/>
              </a:rPr>
              <a:t>2</a:t>
            </a:r>
            <a:r>
              <a:rPr altLang="en-US" sz="1700" smtClean="0">
                <a:latin typeface="標楷體" pitchFamily="65" charset="-120"/>
                <a:ea typeface="標楷體" pitchFamily="65" charset="-120"/>
              </a:rPr>
              <a:t>條內容參</a:t>
            </a:r>
          </a:p>
          <a:p>
            <a:pPr eaLnBrk="1" hangingPunct="1">
              <a:lnSpc>
                <a:spcPct val="75000"/>
              </a:lnSpc>
              <a:buFontTx/>
              <a:buNone/>
            </a:pPr>
            <a:r>
              <a:rPr altLang="en-US" sz="1700" smtClean="0">
                <a:latin typeface="標楷體" pitchFamily="65" charset="-120"/>
                <a:ea typeface="標楷體" pitchFamily="65" charset="-120"/>
              </a:rPr>
              <a:t>      照）</a:t>
            </a:r>
          </a:p>
          <a:p>
            <a:pPr eaLnBrk="1" hangingPunct="1">
              <a:lnSpc>
                <a:spcPct val="75000"/>
              </a:lnSpc>
              <a:buFontTx/>
              <a:buNone/>
            </a:pPr>
            <a:r>
              <a:rPr altLang="en-US" sz="1700" smtClean="0">
                <a:latin typeface="微軟正黑體" pitchFamily="34" charset="-120"/>
                <a:ea typeface="微軟正黑體" pitchFamily="34" charset="-120"/>
              </a:rPr>
              <a:t>      </a:t>
            </a:r>
          </a:p>
        </p:txBody>
      </p:sp>
    </p:spTree>
  </p:cSld>
  <p:clrMapOvr>
    <a:masterClrMapping/>
  </p:clrMapOvr>
  <p:transition spd="med">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投影片編號版面配置區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defTabSz="1217613" fontAlgn="base">
              <a:spcBef>
                <a:spcPct val="50000"/>
              </a:spcBef>
              <a:spcAft>
                <a:spcPct val="0"/>
              </a:spcAft>
            </a:pPr>
            <a:fld id="{3E70E253-2957-4FD6-905D-83BD1FCDD176}" type="slidenum">
              <a:rPr lang="en-US" altLang="zh-TW" sz="1400" smtClean="0">
                <a:solidFill>
                  <a:schemeClr val="tx1"/>
                </a:solidFill>
                <a:latin typeface="Times New Roman" pitchFamily="18" charset="0"/>
                <a:ea typeface="新細明體" charset="-120"/>
              </a:rPr>
              <a:pPr defTabSz="1217613" fontAlgn="base">
                <a:spcBef>
                  <a:spcPct val="50000"/>
                </a:spcBef>
                <a:spcAft>
                  <a:spcPct val="0"/>
                </a:spcAft>
              </a:pPr>
              <a:t>44</a:t>
            </a:fld>
            <a:endParaRPr lang="en-US" altLang="zh-TW" sz="1400" smtClean="0">
              <a:solidFill>
                <a:schemeClr val="tx1"/>
              </a:solidFill>
              <a:latin typeface="Times New Roman" pitchFamily="18" charset="0"/>
              <a:ea typeface="新細明體" charset="-120"/>
            </a:endParaRPr>
          </a:p>
        </p:txBody>
      </p:sp>
      <p:sp>
        <p:nvSpPr>
          <p:cNvPr id="78850" name="Rectangle 2"/>
          <p:cNvSpPr>
            <a:spLocks noGrp="1" noChangeArrowheads="1"/>
          </p:cNvSpPr>
          <p:nvPr>
            <p:ph type="title"/>
          </p:nvPr>
        </p:nvSpPr>
        <p:spPr>
          <a:xfrm>
            <a:off x="1839913" y="293688"/>
            <a:ext cx="8637587" cy="1190625"/>
          </a:xfrm>
        </p:spPr>
        <p:txBody>
          <a:bodyPr/>
          <a:lstStyle/>
          <a:p>
            <a:pPr eaLnBrk="1" hangingPunct="1"/>
            <a:r>
              <a:rPr altLang="en-US" sz="3600" smtClean="0">
                <a:latin typeface="標楷體" pitchFamily="65" charset="-120"/>
                <a:ea typeface="標楷體" pitchFamily="65" charset="-120"/>
              </a:rPr>
              <a:t>台北地院八十三年度國字第一八號判決</a:t>
            </a:r>
            <a:br>
              <a:rPr altLang="en-US" sz="3600" smtClean="0">
                <a:latin typeface="標楷體" pitchFamily="65" charset="-120"/>
                <a:ea typeface="標楷體" pitchFamily="65" charset="-120"/>
              </a:rPr>
            </a:br>
            <a:r>
              <a:rPr altLang="en-US" sz="3600" smtClean="0">
                <a:latin typeface="標楷體" pitchFamily="65" charset="-120"/>
                <a:ea typeface="標楷體" pitchFamily="65" charset="-120"/>
              </a:rPr>
              <a:t>    ─ </a:t>
            </a:r>
            <a:r>
              <a:rPr altLang="en-US" sz="2800" smtClean="0">
                <a:latin typeface="標楷體" pitchFamily="65" charset="-120"/>
                <a:ea typeface="標楷體" pitchFamily="65" charset="-120"/>
              </a:rPr>
              <a:t>有關反射利益公權化部分</a:t>
            </a:r>
          </a:p>
        </p:txBody>
      </p:sp>
      <p:sp>
        <p:nvSpPr>
          <p:cNvPr id="78851" name="Rectangle 3"/>
          <p:cNvSpPr>
            <a:spLocks noGrp="1" noChangeArrowheads="1"/>
          </p:cNvSpPr>
          <p:nvPr>
            <p:ph type="body" idx="1"/>
          </p:nvPr>
        </p:nvSpPr>
        <p:spPr>
          <a:xfrm>
            <a:off x="1485900" y="1981200"/>
            <a:ext cx="9180513" cy="4114800"/>
          </a:xfrm>
        </p:spPr>
        <p:txBody>
          <a:bodyPr/>
          <a:lstStyle/>
          <a:p>
            <a:pPr eaLnBrk="1" hangingPunct="1">
              <a:buFont typeface="Arial" charset="0"/>
              <a:buNone/>
            </a:pPr>
            <a:r>
              <a:rPr lang="en-US" altLang="zh-TW" smtClean="0">
                <a:latin typeface="標楷體" pitchFamily="65" charset="-120"/>
                <a:ea typeface="標楷體" pitchFamily="65" charset="-120"/>
              </a:rPr>
              <a:t> </a:t>
            </a:r>
            <a:r>
              <a:rPr altLang="en-US" smtClean="0">
                <a:latin typeface="標楷體" pitchFamily="65" charset="-120"/>
                <a:ea typeface="標楷體" pitchFamily="65" charset="-120"/>
              </a:rPr>
              <a:t>「然在現代社會福利國家中，國家具有保育行政之給付義務，亦不容以所謂的反射利益為辭，阻礙人民公法上之請求權。蓋現代社會福利國家中，人民有積極的自由塑造、發展其生活及參與公共事務之權利，國家不只是不能違法侵害人民權利，其更應使人民有達成福祉國家之期待，故人民具有公權力發動請求權。而個人生命、健康、安全或生活環境等私益，乃係行政活動本來應保護之利益，自不容以反射利益為由，阻礙人民對國家賠償責任之請求。」</a:t>
            </a:r>
            <a:r>
              <a:rPr lang="en-US" altLang="zh-TW" smtClean="0">
                <a:latin typeface="標楷體" pitchFamily="65" charset="-120"/>
                <a:ea typeface="標楷體" pitchFamily="65" charset="-120"/>
              </a:rPr>
              <a:t>(</a:t>
            </a:r>
            <a:r>
              <a:rPr altLang="en-US" smtClean="0">
                <a:latin typeface="標楷體" pitchFamily="65" charset="-120"/>
                <a:ea typeface="標楷體" pitchFamily="65" charset="-120"/>
              </a:rPr>
              <a:t>判決書第十九頁</a:t>
            </a:r>
            <a:r>
              <a:rPr lang="en-US" altLang="zh-TW" smtClean="0">
                <a:latin typeface="標楷體" pitchFamily="65" charset="-120"/>
                <a:ea typeface="標楷體" pitchFamily="65" charset="-120"/>
              </a:rPr>
              <a:t>)</a:t>
            </a:r>
            <a:endParaRPr altLang="en-US" smtClean="0">
              <a:latin typeface="標楷體" pitchFamily="65" charset="-120"/>
              <a:ea typeface="標楷體" pitchFamily="65" charset="-120"/>
            </a:endParaRPr>
          </a:p>
        </p:txBody>
      </p:sp>
    </p:spTree>
  </p:cSld>
  <p:clrMapOvr>
    <a:masterClrMapping/>
  </p:clrMapOvr>
  <p:transition spd="med">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投影片編號版面配置區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defTabSz="1217613" fontAlgn="base">
              <a:spcBef>
                <a:spcPct val="50000"/>
              </a:spcBef>
              <a:spcAft>
                <a:spcPct val="0"/>
              </a:spcAft>
            </a:pPr>
            <a:fld id="{3BA9E4AE-92DC-48DA-A8F4-FCA486F9CCD5}" type="slidenum">
              <a:rPr lang="en-US" altLang="zh-TW" sz="1400" smtClean="0">
                <a:solidFill>
                  <a:schemeClr val="tx1"/>
                </a:solidFill>
                <a:latin typeface="Times New Roman" pitchFamily="18" charset="0"/>
                <a:ea typeface="新細明體" charset="-120"/>
              </a:rPr>
              <a:pPr defTabSz="1217613" fontAlgn="base">
                <a:spcBef>
                  <a:spcPct val="50000"/>
                </a:spcBef>
                <a:spcAft>
                  <a:spcPct val="0"/>
                </a:spcAft>
              </a:pPr>
              <a:t>45</a:t>
            </a:fld>
            <a:endParaRPr lang="en-US" altLang="zh-TW" sz="1400" smtClean="0">
              <a:solidFill>
                <a:schemeClr val="tx1"/>
              </a:solidFill>
              <a:latin typeface="Times New Roman" pitchFamily="18" charset="0"/>
              <a:ea typeface="新細明體" charset="-120"/>
            </a:endParaRPr>
          </a:p>
        </p:txBody>
      </p:sp>
      <p:sp>
        <p:nvSpPr>
          <p:cNvPr id="80898" name="Rectangle 2"/>
          <p:cNvSpPr>
            <a:spLocks noGrp="1" noChangeArrowheads="1"/>
          </p:cNvSpPr>
          <p:nvPr>
            <p:ph type="title"/>
          </p:nvPr>
        </p:nvSpPr>
        <p:spPr>
          <a:xfrm>
            <a:off x="1839913" y="293688"/>
            <a:ext cx="8637587" cy="1190625"/>
          </a:xfrm>
        </p:spPr>
        <p:txBody>
          <a:bodyPr/>
          <a:lstStyle/>
          <a:p>
            <a:pPr eaLnBrk="1" hangingPunct="1"/>
            <a:r>
              <a:rPr altLang="en-US" sz="3600" smtClean="0">
                <a:latin typeface="標楷體" pitchFamily="65" charset="-120"/>
                <a:ea typeface="標楷體" pitchFamily="65" charset="-120"/>
              </a:rPr>
              <a:t>台北地院八十三年度國字第一八號判決</a:t>
            </a:r>
            <a:br>
              <a:rPr altLang="en-US" sz="3600" smtClean="0">
                <a:latin typeface="標楷體" pitchFamily="65" charset="-120"/>
                <a:ea typeface="標楷體" pitchFamily="65" charset="-120"/>
              </a:rPr>
            </a:br>
            <a:r>
              <a:rPr altLang="en-US" sz="3600" smtClean="0">
                <a:latin typeface="標楷體" pitchFamily="65" charset="-120"/>
                <a:ea typeface="標楷體" pitchFamily="65" charset="-120"/>
              </a:rPr>
              <a:t>    ─ </a:t>
            </a:r>
            <a:r>
              <a:rPr altLang="en-US" sz="2800" smtClean="0">
                <a:latin typeface="標楷體" pitchFamily="65" charset="-120"/>
                <a:ea typeface="標楷體" pitchFamily="65" charset="-120"/>
              </a:rPr>
              <a:t>有關裁量收縮論部分</a:t>
            </a:r>
          </a:p>
        </p:txBody>
      </p:sp>
      <p:sp>
        <p:nvSpPr>
          <p:cNvPr id="80899" name="Rectangle 3"/>
          <p:cNvSpPr>
            <a:spLocks noGrp="1" noChangeArrowheads="1"/>
          </p:cNvSpPr>
          <p:nvPr>
            <p:ph type="body" idx="1"/>
          </p:nvPr>
        </p:nvSpPr>
        <p:spPr>
          <a:xfrm>
            <a:off x="981075" y="1628775"/>
            <a:ext cx="10293350" cy="4895850"/>
          </a:xfrm>
        </p:spPr>
        <p:txBody>
          <a:bodyPr/>
          <a:lstStyle/>
          <a:p>
            <a:pPr eaLnBrk="1" hangingPunct="1">
              <a:lnSpc>
                <a:spcPct val="80000"/>
              </a:lnSpc>
              <a:buFont typeface="Arial" charset="0"/>
              <a:buNone/>
            </a:pPr>
            <a:r>
              <a:rPr lang="en-US" altLang="zh-TW" smtClean="0">
                <a:latin typeface="標楷體" pitchFamily="65" charset="-120"/>
                <a:ea typeface="標楷體" pitchFamily="65" charset="-120"/>
              </a:rPr>
              <a:t> </a:t>
            </a:r>
          </a:p>
          <a:p>
            <a:pPr eaLnBrk="1" hangingPunct="1">
              <a:lnSpc>
                <a:spcPct val="80000"/>
              </a:lnSpc>
              <a:buFont typeface="Arial" charset="0"/>
              <a:buNone/>
            </a:pPr>
            <a:r>
              <a:rPr altLang="en-US" smtClean="0">
                <a:latin typeface="標楷體" pitchFamily="65" charset="-120"/>
                <a:ea typeface="標楷體" pitchFamily="65" charset="-120"/>
              </a:rPr>
              <a:t>「行政權之行使原本具有自由性，質言之，公務員是否執行職務及如何執行職務，常有裁量之餘地，此乃所謂</a:t>
            </a:r>
            <a:r>
              <a:rPr lang="en-US" altLang="zh-TW" smtClean="0">
                <a:latin typeface="標楷體" pitchFamily="65" charset="-120"/>
                <a:ea typeface="標楷體" pitchFamily="65" charset="-120"/>
              </a:rPr>
              <a:t>『</a:t>
            </a:r>
            <a:r>
              <a:rPr altLang="en-US" smtClean="0">
                <a:latin typeface="標楷體" pitchFamily="65" charset="-120"/>
                <a:ea typeface="標楷體" pitchFamily="65" charset="-120"/>
              </a:rPr>
              <a:t>行政便宜原則</a:t>
            </a:r>
            <a:r>
              <a:rPr lang="en-US" altLang="zh-TW" smtClean="0">
                <a:latin typeface="標楷體" pitchFamily="65" charset="-120"/>
                <a:ea typeface="標楷體" pitchFamily="65" charset="-120"/>
              </a:rPr>
              <a:t>』</a:t>
            </a:r>
            <a:r>
              <a:rPr altLang="en-US" smtClean="0">
                <a:latin typeface="標楷體" pitchFamily="65" charset="-120"/>
                <a:ea typeface="標楷體" pitchFamily="65" charset="-120"/>
              </a:rPr>
              <a:t>，然在國民之生命、身體、健康正遭受迫在眉睫之危險時，行政機關之裁量權，亦因客觀危急狀況而收縮到零，此項裁量收縮理論已分別於德國之雪橇事件</a:t>
            </a:r>
            <a:r>
              <a:rPr lang="en-US" altLang="zh-TW" smtClean="0">
                <a:latin typeface="標楷體" pitchFamily="65" charset="-120"/>
                <a:ea typeface="標楷體" pitchFamily="65" charset="-120"/>
              </a:rPr>
              <a:t>(Rodefall)</a:t>
            </a:r>
            <a:r>
              <a:rPr altLang="en-US" smtClean="0">
                <a:latin typeface="標楷體" pitchFamily="65" charset="-120"/>
                <a:ea typeface="標楷體" pitchFamily="65" charset="-120"/>
              </a:rPr>
              <a:t>、地雷事件</a:t>
            </a:r>
            <a:r>
              <a:rPr lang="en-US" altLang="zh-TW" smtClean="0">
                <a:latin typeface="標楷體" pitchFamily="65" charset="-120"/>
                <a:ea typeface="標楷體" pitchFamily="65" charset="-120"/>
              </a:rPr>
              <a:t>(Minenfall)</a:t>
            </a:r>
            <a:r>
              <a:rPr altLang="en-US" smtClean="0">
                <a:latin typeface="標楷體" pitchFamily="65" charset="-120"/>
                <a:ea typeface="標楷體" pitchFamily="65" charset="-120"/>
              </a:rPr>
              <a:t>、帶鋸事件判決</a:t>
            </a:r>
            <a:r>
              <a:rPr lang="en-US" altLang="zh-TW" smtClean="0">
                <a:latin typeface="標楷體" pitchFamily="65" charset="-120"/>
                <a:ea typeface="標楷體" pitchFamily="65" charset="-120"/>
              </a:rPr>
              <a:t>(Bandsaegen-Urteil)</a:t>
            </a:r>
            <a:r>
              <a:rPr altLang="en-US" smtClean="0">
                <a:latin typeface="標楷體" pitchFamily="65" charset="-120"/>
                <a:ea typeface="標楷體" pitchFamily="65" charset="-120"/>
              </a:rPr>
              <a:t>及日本之</a:t>
            </a:r>
            <a:r>
              <a:rPr lang="en-US" altLang="zh-TW" smtClean="0">
                <a:latin typeface="標楷體" pitchFamily="65" charset="-120"/>
                <a:ea typeface="標楷體" pitchFamily="65" charset="-120"/>
              </a:rPr>
              <a:t>『</a:t>
            </a:r>
            <a:r>
              <a:rPr altLang="en-US" smtClean="0">
                <a:latin typeface="標楷體" pitchFamily="65" charset="-120"/>
                <a:ea typeface="標楷體" pitchFamily="65" charset="-120"/>
              </a:rPr>
              <a:t>千葉縣野犬咬死幼童訴訟</a:t>
            </a:r>
            <a:r>
              <a:rPr lang="en-US" altLang="zh-TW" smtClean="0">
                <a:latin typeface="標楷體" pitchFamily="65" charset="-120"/>
                <a:ea typeface="標楷體" pitchFamily="65" charset="-120"/>
              </a:rPr>
              <a:t>』『</a:t>
            </a:r>
            <a:r>
              <a:rPr altLang="en-US" smtClean="0">
                <a:latin typeface="標楷體" pitchFamily="65" charset="-120"/>
                <a:ea typeface="標楷體" pitchFamily="65" charset="-120"/>
              </a:rPr>
              <a:t>東京</a:t>
            </a:r>
            <a:r>
              <a:rPr lang="en-US" altLang="zh-TW" smtClean="0">
                <a:latin typeface="標楷體" pitchFamily="65" charset="-120"/>
                <a:ea typeface="標楷體" pitchFamily="65" charset="-120"/>
              </a:rPr>
              <a:t>SMON </a:t>
            </a:r>
            <a:r>
              <a:rPr altLang="en-US" smtClean="0">
                <a:latin typeface="標楷體" pitchFamily="65" charset="-120"/>
                <a:ea typeface="標楷體" pitchFamily="65" charset="-120"/>
              </a:rPr>
              <a:t>藥害訴訟第一審判決</a:t>
            </a:r>
            <a:r>
              <a:rPr lang="en-US" altLang="zh-TW" smtClean="0">
                <a:latin typeface="標楷體" pitchFamily="65" charset="-120"/>
                <a:ea typeface="標楷體" pitchFamily="65" charset="-120"/>
              </a:rPr>
              <a:t>』『</a:t>
            </a:r>
            <a:r>
              <a:rPr altLang="en-US" smtClean="0">
                <a:latin typeface="標楷體" pitchFamily="65" charset="-120"/>
                <a:ea typeface="標楷體" pitchFamily="65" charset="-120"/>
              </a:rPr>
              <a:t>食用河豚中毒死亡訴訟</a:t>
            </a:r>
            <a:r>
              <a:rPr lang="en-US" altLang="zh-TW" smtClean="0">
                <a:latin typeface="標楷體" pitchFamily="65" charset="-120"/>
                <a:ea typeface="標楷體" pitchFamily="65" charset="-120"/>
              </a:rPr>
              <a:t>』</a:t>
            </a:r>
            <a:r>
              <a:rPr altLang="en-US" smtClean="0">
                <a:latin typeface="標楷體" pitchFamily="65" charset="-120"/>
                <a:ea typeface="標楷體" pitchFamily="65" charset="-120"/>
              </a:rPr>
              <a:t>及</a:t>
            </a:r>
            <a:r>
              <a:rPr lang="en-US" altLang="zh-TW" smtClean="0">
                <a:latin typeface="標楷體" pitchFamily="65" charset="-120"/>
                <a:ea typeface="標楷體" pitchFamily="65" charset="-120"/>
              </a:rPr>
              <a:t>『</a:t>
            </a:r>
            <a:r>
              <a:rPr altLang="en-US" smtClean="0">
                <a:latin typeface="標楷體" pitchFamily="65" charset="-120"/>
                <a:ea typeface="標楷體" pitchFamily="65" charset="-120"/>
              </a:rPr>
              <a:t>大東錳金屬職業病訴訟</a:t>
            </a:r>
            <a:r>
              <a:rPr lang="en-US" altLang="zh-TW" smtClean="0">
                <a:latin typeface="標楷體" pitchFamily="65" charset="-120"/>
                <a:ea typeface="標楷體" pitchFamily="65" charset="-120"/>
              </a:rPr>
              <a:t>』</a:t>
            </a:r>
            <a:r>
              <a:rPr altLang="en-US" smtClean="0">
                <a:latin typeface="標楷體" pitchFamily="65" charset="-120"/>
                <a:ea typeface="標楷體" pitchFamily="65" charset="-120"/>
              </a:rPr>
              <a:t>等案例所引用，並已為彼邦之司法實務所採</a:t>
            </a:r>
            <a:r>
              <a:rPr lang="en-US" altLang="zh-TW" smtClean="0">
                <a:latin typeface="標楷體" pitchFamily="65" charset="-120"/>
                <a:ea typeface="標楷體" pitchFamily="65" charset="-120"/>
              </a:rPr>
              <a:t>…</a:t>
            </a:r>
            <a:r>
              <a:rPr altLang="en-US" smtClean="0">
                <a:latin typeface="標楷體" pitchFamily="65" charset="-120"/>
                <a:ea typeface="標楷體" pitchFamily="65" charset="-120"/>
              </a:rPr>
              <a:t>因此，對於行政不作為事件，率皆以</a:t>
            </a:r>
            <a:r>
              <a:rPr lang="en-US" altLang="zh-TW" smtClean="0">
                <a:latin typeface="標楷體" pitchFamily="65" charset="-120"/>
                <a:ea typeface="標楷體" pitchFamily="65" charset="-120"/>
              </a:rPr>
              <a:t>『</a:t>
            </a:r>
            <a:r>
              <a:rPr altLang="en-US" smtClean="0">
                <a:latin typeface="標楷體" pitchFamily="65" charset="-120"/>
                <a:ea typeface="標楷體" pitchFamily="65" charset="-120"/>
              </a:rPr>
              <a:t>反射利益論</a:t>
            </a:r>
            <a:r>
              <a:rPr lang="en-US" altLang="zh-TW" smtClean="0">
                <a:latin typeface="標楷體" pitchFamily="65" charset="-120"/>
                <a:ea typeface="標楷體" pitchFamily="65" charset="-120"/>
              </a:rPr>
              <a:t>』</a:t>
            </a:r>
            <a:r>
              <a:rPr altLang="en-US" smtClean="0">
                <a:latin typeface="標楷體" pitchFamily="65" charset="-120"/>
                <a:ea typeface="標楷體" pitchFamily="65" charset="-120"/>
              </a:rPr>
              <a:t>與</a:t>
            </a:r>
            <a:r>
              <a:rPr lang="en-US" altLang="zh-TW" smtClean="0">
                <a:latin typeface="標楷體" pitchFamily="65" charset="-120"/>
                <a:ea typeface="標楷體" pitchFamily="65" charset="-120"/>
              </a:rPr>
              <a:t>『</a:t>
            </a:r>
            <a:r>
              <a:rPr altLang="en-US" smtClean="0">
                <a:latin typeface="標楷體" pitchFamily="65" charset="-120"/>
                <a:ea typeface="標楷體" pitchFamily="65" charset="-120"/>
              </a:rPr>
              <a:t>自由裁量論</a:t>
            </a:r>
            <a:r>
              <a:rPr lang="en-US" altLang="zh-TW" smtClean="0">
                <a:latin typeface="標楷體" pitchFamily="65" charset="-120"/>
                <a:ea typeface="標楷體" pitchFamily="65" charset="-120"/>
              </a:rPr>
              <a:t>』</a:t>
            </a:r>
            <a:r>
              <a:rPr altLang="en-US" smtClean="0">
                <a:latin typeface="標楷體" pitchFamily="65" charset="-120"/>
                <a:ea typeface="標楷體" pitchFamily="65" charset="-120"/>
              </a:rPr>
              <a:t>而輕易否定國家賠償成立之可能性，將使國家賠償法第二條第二項後段</a:t>
            </a:r>
            <a:r>
              <a:rPr lang="en-US" altLang="zh-TW" smtClean="0">
                <a:latin typeface="標楷體" pitchFamily="65" charset="-120"/>
                <a:ea typeface="標楷體" pitchFamily="65" charset="-120"/>
              </a:rPr>
              <a:t>『</a:t>
            </a:r>
            <a:r>
              <a:rPr altLang="en-US" smtClean="0">
                <a:latin typeface="標楷體" pitchFamily="65" charset="-120"/>
                <a:ea typeface="標楷體" pitchFamily="65" charset="-120"/>
              </a:rPr>
              <a:t>公務員怠於執行職務</a:t>
            </a:r>
            <a:r>
              <a:rPr lang="en-US" altLang="zh-TW" smtClean="0">
                <a:latin typeface="標楷體" pitchFamily="65" charset="-120"/>
                <a:ea typeface="標楷體" pitchFamily="65" charset="-120"/>
              </a:rPr>
              <a:t>』</a:t>
            </a:r>
            <a:r>
              <a:rPr altLang="en-US" smtClean="0">
                <a:latin typeface="標楷體" pitchFamily="65" charset="-120"/>
                <a:ea typeface="標楷體" pitchFamily="65" charset="-120"/>
              </a:rPr>
              <a:t>條款形同具文。」</a:t>
            </a:r>
            <a:r>
              <a:rPr lang="en-US" altLang="zh-TW" smtClean="0">
                <a:latin typeface="標楷體" pitchFamily="65" charset="-120"/>
                <a:ea typeface="標楷體" pitchFamily="65" charset="-120"/>
              </a:rPr>
              <a:t>(</a:t>
            </a:r>
            <a:r>
              <a:rPr altLang="en-US" smtClean="0">
                <a:latin typeface="標楷體" pitchFamily="65" charset="-120"/>
                <a:ea typeface="標楷體" pitchFamily="65" charset="-120"/>
              </a:rPr>
              <a:t>判決書第十八至第十九頁</a:t>
            </a:r>
            <a:r>
              <a:rPr lang="en-US" altLang="zh-TW" smtClean="0">
                <a:latin typeface="標楷體" pitchFamily="65" charset="-120"/>
                <a:ea typeface="標楷體" pitchFamily="65" charset="-120"/>
              </a:rPr>
              <a:t>)</a:t>
            </a:r>
          </a:p>
          <a:p>
            <a:pPr eaLnBrk="1" hangingPunct="1">
              <a:buFontTx/>
              <a:buNone/>
            </a:pPr>
            <a:endParaRPr altLang="en-US" smtClean="0">
              <a:latin typeface="新細明體" charset="-120"/>
              <a:ea typeface="微軟正黑體" pitchFamily="34" charset="-120"/>
            </a:endParaRPr>
          </a:p>
        </p:txBody>
      </p:sp>
    </p:spTree>
  </p:cSld>
  <p:clrMapOvr>
    <a:masterClrMapping/>
  </p:clrMapOvr>
  <p:transition spd="med">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投影片編號版面配置區 5"/>
          <p:cNvSpPr txBox="1">
            <a:spLocks noGrp="1"/>
          </p:cNvSpPr>
          <p:nvPr/>
        </p:nvSpPr>
        <p:spPr bwMode="auto">
          <a:xfrm>
            <a:off x="10167938" y="6400800"/>
            <a:ext cx="1106487" cy="320675"/>
          </a:xfrm>
          <a:prstGeom prst="rect">
            <a:avLst/>
          </a:prstGeom>
          <a:noFill/>
          <a:ln w="9525">
            <a:noFill/>
            <a:miter lim="800000"/>
            <a:headEnd/>
            <a:tailEnd/>
          </a:ln>
        </p:spPr>
        <p:txBody>
          <a:bodyPr lIns="121899" tIns="60949" rIns="121899" bIns="60949" anchor="b"/>
          <a:lstStyle/>
          <a:p>
            <a:pPr algn="r">
              <a:spcBef>
                <a:spcPct val="50000"/>
              </a:spcBef>
            </a:pPr>
            <a:fld id="{CF9D5EA2-86E2-43EE-B05A-5FFE1D4185B6}" type="slidenum">
              <a:rPr kumimoji="0" lang="en-US" altLang="zh-TW" sz="1400">
                <a:latin typeface="Times New Roman" pitchFamily="18" charset="0"/>
              </a:rPr>
              <a:pPr algn="r">
                <a:spcBef>
                  <a:spcPct val="50000"/>
                </a:spcBef>
              </a:pPr>
              <a:t>46</a:t>
            </a:fld>
            <a:endParaRPr kumimoji="0" lang="en-US" altLang="zh-TW" sz="1400">
              <a:latin typeface="Times New Roman" pitchFamily="18" charset="0"/>
            </a:endParaRPr>
          </a:p>
        </p:txBody>
      </p:sp>
      <p:sp>
        <p:nvSpPr>
          <p:cNvPr id="168963" name="Rectangle 2"/>
          <p:cNvSpPr>
            <a:spLocks noGrp="1" noChangeArrowheads="1"/>
          </p:cNvSpPr>
          <p:nvPr>
            <p:ph type="body" idx="4294967295"/>
          </p:nvPr>
        </p:nvSpPr>
        <p:spPr>
          <a:xfrm>
            <a:off x="622300" y="260350"/>
            <a:ext cx="10652125" cy="6461125"/>
          </a:xfrm>
        </p:spPr>
        <p:txBody>
          <a:bodyPr/>
          <a:lstStyle/>
          <a:p>
            <a:pPr eaLnBrk="1" hangingPunct="1">
              <a:buFontTx/>
              <a:buNone/>
            </a:pPr>
            <a:endParaRPr lang="en-US" altLang="zh-TW" sz="3100" smtClean="0">
              <a:latin typeface="標楷體" pitchFamily="65" charset="-120"/>
              <a:ea typeface="標楷體" pitchFamily="65" charset="-120"/>
            </a:endParaRPr>
          </a:p>
          <a:p>
            <a:pPr eaLnBrk="1" hangingPunct="1">
              <a:buFontTx/>
              <a:buNone/>
            </a:pPr>
            <a:r>
              <a:rPr altLang="en-US" sz="3100" smtClean="0">
                <a:latin typeface="標楷體" pitchFamily="65" charset="-120"/>
                <a:ea typeface="標楷體" pitchFamily="65" charset="-120"/>
              </a:rPr>
              <a:t>最高法院七十二年度台上字第七○四號判決：</a:t>
            </a:r>
          </a:p>
          <a:p>
            <a:pPr eaLnBrk="1" hangingPunct="1">
              <a:buFont typeface="Arial" charset="0"/>
              <a:buNone/>
            </a:pPr>
            <a:r>
              <a:rPr altLang="en-US" smtClean="0">
                <a:latin typeface="標楷體" pitchFamily="65" charset="-120"/>
                <a:ea typeface="標楷體" pitchFamily="65" charset="-120"/>
              </a:rPr>
              <a:t>「查國家賠償法第二條第二項後段所謂公務員怠於執行職務，係指公務員對於被害人個人有應執行之職務而怠於執行者而言。換言之，</a:t>
            </a:r>
            <a:r>
              <a:rPr altLang="en-US" u="sng" smtClean="0">
                <a:latin typeface="標楷體" pitchFamily="65" charset="-120"/>
                <a:ea typeface="標楷體" pitchFamily="65" charset="-120"/>
              </a:rPr>
              <a:t>被害人對於公務員為特定之職務行為，有公法上請求權存在，經請求其執行而竟怠於執行，致自由或權利遭受損害者，始得依上開規定，請求國家負損害賠償責任。若公務員對於公共職務之執行，雖可使一般人民享有反射利益，人民對於公務員仍不得請求為該職務之行為者，縱公務員怠於執行該公共職務，人民尚無公法上請求權可資行使，以資保護其反射利益，自不得依上開規定請求國家賠償損害</a:t>
            </a:r>
            <a:r>
              <a:rPr altLang="en-US" smtClean="0">
                <a:latin typeface="標楷體" pitchFamily="65" charset="-120"/>
                <a:ea typeface="標楷體" pitchFamily="65" charset="-120"/>
              </a:rPr>
              <a:t>。本件被上訴人未寬籌經費開闢計劃道路，既係計劃設置之公共設施而尚未設置，屬於公共職務之執行問題，上訴人尚無請求被上訴人各別無執行之公法上權利，要難以被上訴人所屬公務員怠於執行職務而請求其負損害賠償責任。」（此判決因釋字第</a:t>
            </a:r>
            <a:r>
              <a:rPr lang="en-US" altLang="zh-TW" smtClean="0">
                <a:latin typeface="標楷體" pitchFamily="65" charset="-120"/>
                <a:ea typeface="標楷體" pitchFamily="65" charset="-120"/>
              </a:rPr>
              <a:t>469O</a:t>
            </a:r>
            <a:r>
              <a:rPr altLang="en-US" smtClean="0">
                <a:latin typeface="標楷體" pitchFamily="65" charset="-120"/>
                <a:ea typeface="標楷體" pitchFamily="65" charset="-120"/>
              </a:rPr>
              <a:t>號解釋之產生而失其效力）</a:t>
            </a:r>
          </a:p>
          <a:p>
            <a:pPr eaLnBrk="1" hangingPunct="1">
              <a:buFontTx/>
              <a:buNone/>
            </a:pPr>
            <a:endParaRPr altLang="en-US" sz="3000" u="sng" smtClean="0">
              <a:latin typeface="標楷體" pitchFamily="65" charset="-120"/>
              <a:ea typeface="標楷體" pitchFamily="65" charset="-120"/>
            </a:endParaRPr>
          </a:p>
        </p:txBody>
      </p:sp>
    </p:spTree>
  </p:cSld>
  <p:clrMapOvr>
    <a:masterClrMapping/>
  </p:clrMapOvr>
  <p:transition spd="med">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投影片編號版面配置區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defTabSz="1217613" fontAlgn="base">
              <a:spcBef>
                <a:spcPct val="50000"/>
              </a:spcBef>
              <a:spcAft>
                <a:spcPct val="0"/>
              </a:spcAft>
            </a:pPr>
            <a:fld id="{5B84A098-784B-4FD8-8EEA-00E0C3490DF4}" type="slidenum">
              <a:rPr lang="en-US" altLang="zh-TW" sz="1400" smtClean="0">
                <a:solidFill>
                  <a:schemeClr val="tx1"/>
                </a:solidFill>
                <a:latin typeface="Times New Roman" pitchFamily="18" charset="0"/>
                <a:ea typeface="新細明體" charset="-120"/>
              </a:rPr>
              <a:pPr defTabSz="1217613" fontAlgn="base">
                <a:spcBef>
                  <a:spcPct val="50000"/>
                </a:spcBef>
                <a:spcAft>
                  <a:spcPct val="0"/>
                </a:spcAft>
              </a:pPr>
              <a:t>47</a:t>
            </a:fld>
            <a:endParaRPr lang="en-US" altLang="zh-TW" sz="1400" smtClean="0">
              <a:solidFill>
                <a:schemeClr val="tx1"/>
              </a:solidFill>
              <a:latin typeface="Times New Roman" pitchFamily="18" charset="0"/>
              <a:ea typeface="新細明體" charset="-120"/>
            </a:endParaRPr>
          </a:p>
        </p:txBody>
      </p:sp>
      <p:sp>
        <p:nvSpPr>
          <p:cNvPr id="82946" name="Rectangle 2"/>
          <p:cNvSpPr>
            <a:spLocks noGrp="1" noChangeArrowheads="1"/>
          </p:cNvSpPr>
          <p:nvPr>
            <p:ph type="title"/>
          </p:nvPr>
        </p:nvSpPr>
        <p:spPr>
          <a:xfrm>
            <a:off x="1117600" y="0"/>
            <a:ext cx="10156825" cy="1068388"/>
          </a:xfrm>
        </p:spPr>
        <p:txBody>
          <a:bodyPr/>
          <a:lstStyle/>
          <a:p>
            <a:pPr eaLnBrk="1" hangingPunct="1"/>
            <a:r>
              <a:rPr altLang="en-US" smtClean="0">
                <a:latin typeface="標楷體" pitchFamily="65" charset="-120"/>
                <a:ea typeface="標楷體" pitchFamily="65" charset="-120"/>
              </a:rPr>
              <a:t>大法官釋字第</a:t>
            </a:r>
            <a:r>
              <a:rPr lang="en-US" altLang="zh-TW" smtClean="0">
                <a:latin typeface="標楷體" pitchFamily="65" charset="-120"/>
                <a:ea typeface="標楷體" pitchFamily="65" charset="-120"/>
              </a:rPr>
              <a:t>469</a:t>
            </a:r>
            <a:r>
              <a:rPr altLang="en-US" smtClean="0">
                <a:latin typeface="標楷體" pitchFamily="65" charset="-120"/>
                <a:ea typeface="標楷體" pitchFamily="65" charset="-120"/>
              </a:rPr>
              <a:t>號解釋文 </a:t>
            </a:r>
          </a:p>
        </p:txBody>
      </p:sp>
      <p:sp>
        <p:nvSpPr>
          <p:cNvPr id="82947" name="Rectangle 3"/>
          <p:cNvSpPr>
            <a:spLocks noGrp="1" noChangeArrowheads="1"/>
          </p:cNvSpPr>
          <p:nvPr>
            <p:ph type="body" idx="1"/>
          </p:nvPr>
        </p:nvSpPr>
        <p:spPr>
          <a:xfrm>
            <a:off x="909638" y="1268413"/>
            <a:ext cx="10514012" cy="6032500"/>
          </a:xfrm>
        </p:spPr>
        <p:txBody>
          <a:bodyPr/>
          <a:lstStyle/>
          <a:p>
            <a:pPr eaLnBrk="1" hangingPunct="1">
              <a:lnSpc>
                <a:spcPct val="90000"/>
              </a:lnSpc>
              <a:buFont typeface="Arial" charset="0"/>
              <a:buNone/>
            </a:pPr>
            <a:r>
              <a:rPr altLang="en-US" smtClean="0">
                <a:latin typeface="標楷體" pitchFamily="65" charset="-120"/>
                <a:ea typeface="標楷體" pitchFamily="65" charset="-120"/>
              </a:rPr>
              <a:t>「法律規定內容非僅屬授予國家機關推行公共事務之權限</a:t>
            </a:r>
            <a:r>
              <a:rPr lang="en-US" altLang="zh-TW" smtClean="0">
                <a:latin typeface="標楷體" pitchFamily="65" charset="-120"/>
                <a:ea typeface="標楷體" pitchFamily="65" charset="-120"/>
              </a:rPr>
              <a:t>,</a:t>
            </a:r>
            <a:r>
              <a:rPr altLang="en-US" smtClean="0">
                <a:latin typeface="標楷體" pitchFamily="65" charset="-120"/>
                <a:ea typeface="標楷體" pitchFamily="65" charset="-120"/>
              </a:rPr>
              <a:t>而</a:t>
            </a:r>
            <a:r>
              <a:rPr altLang="en-US" u="sng" smtClean="0">
                <a:latin typeface="標楷體" pitchFamily="65" charset="-120"/>
                <a:ea typeface="標楷體" pitchFamily="65" charset="-120"/>
              </a:rPr>
              <a:t>其目的係為保護人民生命、身體及財產等法益</a:t>
            </a:r>
            <a:r>
              <a:rPr lang="en-US" altLang="zh-TW" u="sng" smtClean="0">
                <a:latin typeface="標楷體" pitchFamily="65" charset="-120"/>
                <a:ea typeface="標楷體" pitchFamily="65" charset="-120"/>
              </a:rPr>
              <a:t>,</a:t>
            </a:r>
            <a:r>
              <a:rPr altLang="en-US" smtClean="0">
                <a:latin typeface="標楷體" pitchFamily="65" charset="-120"/>
                <a:ea typeface="標楷體" pitchFamily="65" charset="-120"/>
              </a:rPr>
              <a:t>且法律對主管機應執行職務行使公權力之事項規定明確</a:t>
            </a:r>
            <a:r>
              <a:rPr lang="en-US" altLang="zh-TW" smtClean="0">
                <a:latin typeface="標楷體" pitchFamily="65" charset="-120"/>
                <a:ea typeface="標楷體" pitchFamily="65" charset="-120"/>
              </a:rPr>
              <a:t>,</a:t>
            </a:r>
            <a:r>
              <a:rPr altLang="en-US" smtClean="0">
                <a:latin typeface="標楷體" pitchFamily="65" charset="-120"/>
                <a:ea typeface="標楷體" pitchFamily="65" charset="-120"/>
              </a:rPr>
              <a:t>該管機關公務員依此規定對可得特定之人負作為義務</a:t>
            </a:r>
            <a:r>
              <a:rPr altLang="en-US" u="sng" smtClean="0">
                <a:latin typeface="標楷體" pitchFamily="65" charset="-120"/>
                <a:ea typeface="標楷體" pitchFamily="65" charset="-120"/>
              </a:rPr>
              <a:t>已無不作為之裁定量餘地</a:t>
            </a:r>
            <a:r>
              <a:rPr lang="en-US" altLang="zh-TW" smtClean="0">
                <a:latin typeface="標楷體" pitchFamily="65" charset="-120"/>
                <a:ea typeface="標楷體" pitchFamily="65" charset="-120"/>
              </a:rPr>
              <a:t>,</a:t>
            </a:r>
            <a:r>
              <a:rPr altLang="en-US" smtClean="0">
                <a:latin typeface="標楷體" pitchFamily="65" charset="-120"/>
                <a:ea typeface="標楷體" pitchFamily="65" charset="-120"/>
              </a:rPr>
              <a:t>猶因故意或過失怠於執行職務</a:t>
            </a:r>
            <a:r>
              <a:rPr lang="en-US" altLang="zh-TW" smtClean="0">
                <a:latin typeface="標楷體" pitchFamily="65" charset="-120"/>
                <a:ea typeface="標楷體" pitchFamily="65" charset="-120"/>
              </a:rPr>
              <a:t>,</a:t>
            </a:r>
            <a:r>
              <a:rPr altLang="en-US" smtClean="0">
                <a:latin typeface="標楷體" pitchFamily="65" charset="-120"/>
                <a:ea typeface="標楷體" pitchFamily="65" charset="-120"/>
              </a:rPr>
              <a:t>致特定人之自由或權利遭受損害</a:t>
            </a:r>
            <a:r>
              <a:rPr lang="en-US" altLang="zh-TW" smtClean="0">
                <a:latin typeface="標楷體" pitchFamily="65" charset="-120"/>
                <a:ea typeface="標楷體" pitchFamily="65" charset="-120"/>
              </a:rPr>
              <a:t>,</a:t>
            </a:r>
            <a:r>
              <a:rPr altLang="en-US" smtClean="0">
                <a:latin typeface="標楷體" pitchFamily="65" charset="-120"/>
                <a:ea typeface="標楷體" pitchFamily="65" charset="-120"/>
              </a:rPr>
              <a:t>被害人得依國家賠償法第二條第二項後段</a:t>
            </a:r>
            <a:r>
              <a:rPr lang="en-US" altLang="zh-TW" smtClean="0">
                <a:latin typeface="標楷體" pitchFamily="65" charset="-120"/>
                <a:ea typeface="標楷體" pitchFamily="65" charset="-120"/>
              </a:rPr>
              <a:t>,</a:t>
            </a:r>
            <a:r>
              <a:rPr altLang="en-US" smtClean="0">
                <a:latin typeface="標楷體" pitchFamily="65" charset="-120"/>
                <a:ea typeface="標楷體" pitchFamily="65" charset="-120"/>
              </a:rPr>
              <a:t>向國家請求損害賠償。最高法院七十二年台上字第七０四號判例謂：</a:t>
            </a:r>
            <a:r>
              <a:rPr lang="en-US" altLang="zh-TW" smtClean="0">
                <a:latin typeface="標楷體" pitchFamily="65" charset="-120"/>
                <a:ea typeface="標楷體" pitchFamily="65" charset="-120"/>
              </a:rPr>
              <a:t>『</a:t>
            </a:r>
            <a:r>
              <a:rPr altLang="en-US" smtClean="0">
                <a:latin typeface="標楷體" pitchFamily="65" charset="-120"/>
                <a:ea typeface="標楷體" pitchFamily="65" charset="-120"/>
              </a:rPr>
              <a:t>國家賠償法第二條第二項後段所謂公務員怠於執行職務，係指公務員對於被害人有應執行職務而怠於執行者而言。換言之，被害人對於公務員為特定職務為特定職務行為，有公法上請求權存在，經請求其執行而怠於執行，雖可使一般人民享有反射利益，人民對於公務員仍不得請求為該職務之行為者，縱公務員怠於執行該職務，人民尚無公法上請求權可資行使，以資保護其利益，自不得依上開規定請求國家賠償損害</a:t>
            </a:r>
            <a:r>
              <a:rPr lang="en-US" altLang="zh-TW" smtClean="0">
                <a:latin typeface="標楷體" pitchFamily="65" charset="-120"/>
                <a:ea typeface="標楷體" pitchFamily="65" charset="-120"/>
              </a:rPr>
              <a:t>』</a:t>
            </a:r>
            <a:r>
              <a:rPr altLang="en-US" smtClean="0">
                <a:latin typeface="標楷體" pitchFamily="65" charset="-120"/>
                <a:ea typeface="標楷體" pitchFamily="65" charset="-120"/>
              </a:rPr>
              <a:t>。對於符合一定要件，而有公法上請求權，經由法定程序請求公務員作為而怠於執行職務者，自有其適用，惟與首開意旨不符部分，則係對人民請求國家賠償增列法律所無之限制，有違憲法保障人民權利之意旨，應不予援用。」 </a:t>
            </a:r>
          </a:p>
          <a:p>
            <a:pPr eaLnBrk="1" hangingPunct="1">
              <a:lnSpc>
                <a:spcPct val="90000"/>
              </a:lnSpc>
              <a:buFont typeface="Arial" charset="0"/>
              <a:buNone/>
            </a:pPr>
            <a:endParaRPr altLang="en-US" smtClean="0">
              <a:latin typeface="微軟正黑體" pitchFamily="34" charset="-120"/>
              <a:ea typeface="微軟正黑體" pitchFamily="34" charset="-120"/>
            </a:endParaRPr>
          </a:p>
          <a:p>
            <a:pPr eaLnBrk="1" hangingPunct="1">
              <a:lnSpc>
                <a:spcPct val="90000"/>
              </a:lnSpc>
              <a:buFontTx/>
              <a:buNone/>
            </a:pPr>
            <a:endParaRPr lang="en-US" altLang="zh-TW" smtClean="0">
              <a:latin typeface="微軟正黑體" pitchFamily="34" charset="-120"/>
            </a:endParaRPr>
          </a:p>
        </p:txBody>
      </p:sp>
    </p:spTree>
  </p:cSld>
  <p:clrMapOvr>
    <a:masterClrMapping/>
  </p:clrMapOvr>
  <p:transition spd="med">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投影片編號版面配置區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defTabSz="1217613" fontAlgn="base">
              <a:spcBef>
                <a:spcPct val="50000"/>
              </a:spcBef>
              <a:spcAft>
                <a:spcPct val="0"/>
              </a:spcAft>
            </a:pPr>
            <a:fld id="{9FEDB417-76D1-4B08-880C-1738D8B677A9}" type="slidenum">
              <a:rPr lang="en-US" altLang="zh-TW" sz="1400" smtClean="0">
                <a:solidFill>
                  <a:schemeClr val="tx1"/>
                </a:solidFill>
                <a:latin typeface="Times New Roman" pitchFamily="18" charset="0"/>
                <a:ea typeface="新細明體" charset="-120"/>
              </a:rPr>
              <a:pPr defTabSz="1217613" fontAlgn="base">
                <a:spcBef>
                  <a:spcPct val="50000"/>
                </a:spcBef>
                <a:spcAft>
                  <a:spcPct val="0"/>
                </a:spcAft>
              </a:pPr>
              <a:t>48</a:t>
            </a:fld>
            <a:endParaRPr lang="en-US" altLang="zh-TW" sz="1400" smtClean="0">
              <a:solidFill>
                <a:schemeClr val="tx1"/>
              </a:solidFill>
              <a:latin typeface="Times New Roman" pitchFamily="18" charset="0"/>
              <a:ea typeface="新細明體" charset="-120"/>
            </a:endParaRPr>
          </a:p>
        </p:txBody>
      </p:sp>
      <p:sp>
        <p:nvSpPr>
          <p:cNvPr id="84994" name="Rectangle 2"/>
          <p:cNvSpPr>
            <a:spLocks noGrp="1" noChangeArrowheads="1"/>
          </p:cNvSpPr>
          <p:nvPr>
            <p:ph type="title"/>
          </p:nvPr>
        </p:nvSpPr>
        <p:spPr>
          <a:xfrm>
            <a:off x="1839913" y="293688"/>
            <a:ext cx="8637587" cy="1190625"/>
          </a:xfrm>
        </p:spPr>
        <p:txBody>
          <a:bodyPr/>
          <a:lstStyle/>
          <a:p>
            <a:pPr eaLnBrk="1" hangingPunct="1"/>
            <a:r>
              <a:rPr lang="en-US" altLang="zh-TW" sz="3600" smtClean="0">
                <a:latin typeface="標楷體" pitchFamily="65" charset="-120"/>
                <a:ea typeface="標楷體" pitchFamily="65" charset="-120"/>
              </a:rPr>
              <a:t>   </a:t>
            </a:r>
            <a:r>
              <a:rPr altLang="en-US" sz="3600" smtClean="0">
                <a:latin typeface="標楷體" pitchFamily="65" charset="-120"/>
                <a:ea typeface="標楷體" pitchFamily="65" charset="-120"/>
              </a:rPr>
              <a:t>大法官釋字第</a:t>
            </a:r>
            <a:r>
              <a:rPr lang="en-US" altLang="zh-TW" sz="3600" smtClean="0">
                <a:latin typeface="標楷體" pitchFamily="65" charset="-120"/>
                <a:ea typeface="標楷體" pitchFamily="65" charset="-120"/>
              </a:rPr>
              <a:t>469</a:t>
            </a:r>
            <a:r>
              <a:rPr altLang="en-US" sz="3600" smtClean="0">
                <a:latin typeface="標楷體" pitchFamily="65" charset="-120"/>
                <a:ea typeface="標楷體" pitchFamily="65" charset="-120"/>
              </a:rPr>
              <a:t>號解釋理由書</a:t>
            </a:r>
            <a:br>
              <a:rPr altLang="en-US" sz="3600" smtClean="0">
                <a:latin typeface="標楷體" pitchFamily="65" charset="-120"/>
                <a:ea typeface="標楷體" pitchFamily="65" charset="-120"/>
              </a:rPr>
            </a:br>
            <a:r>
              <a:rPr altLang="en-US" sz="3600" smtClean="0">
                <a:latin typeface="標楷體" pitchFamily="65" charset="-120"/>
                <a:ea typeface="標楷體" pitchFamily="65" charset="-120"/>
              </a:rPr>
              <a:t>       ─ 有關「裁量收縮至零」</a:t>
            </a:r>
          </a:p>
        </p:txBody>
      </p:sp>
      <p:sp>
        <p:nvSpPr>
          <p:cNvPr id="84995" name="Rectangle 3"/>
          <p:cNvSpPr>
            <a:spLocks noGrp="1" noChangeArrowheads="1"/>
          </p:cNvSpPr>
          <p:nvPr>
            <p:ph type="body" idx="1"/>
          </p:nvPr>
        </p:nvSpPr>
        <p:spPr>
          <a:xfrm>
            <a:off x="1522413" y="1981200"/>
            <a:ext cx="9144000" cy="4114800"/>
          </a:xfrm>
        </p:spPr>
        <p:txBody>
          <a:bodyPr/>
          <a:lstStyle/>
          <a:p>
            <a:pPr eaLnBrk="1" hangingPunct="1">
              <a:buFontTx/>
              <a:buNone/>
            </a:pPr>
            <a:r>
              <a:rPr lang="en-US" altLang="zh-TW" smtClean="0">
                <a:latin typeface="微軟正黑體" pitchFamily="34" charset="-120"/>
              </a:rPr>
              <a:t> </a:t>
            </a:r>
            <a:r>
              <a:rPr lang="en-US" altLang="zh-TW" smtClean="0">
                <a:latin typeface="標楷體" pitchFamily="65" charset="-120"/>
                <a:ea typeface="標楷體" pitchFamily="65" charset="-120"/>
              </a:rPr>
              <a:t> </a:t>
            </a:r>
            <a:r>
              <a:rPr altLang="en-US" smtClean="0">
                <a:latin typeface="標楷體" pitchFamily="65" charset="-120"/>
                <a:ea typeface="標楷體" pitchFamily="65" charset="-120"/>
              </a:rPr>
              <a:t>「</a:t>
            </a:r>
            <a:r>
              <a:rPr lang="en-US" altLang="zh-TW" smtClean="0">
                <a:latin typeface="標楷體" pitchFamily="65" charset="-120"/>
                <a:ea typeface="標楷體" pitchFamily="65" charset="-120"/>
              </a:rPr>
              <a:t>…</a:t>
            </a:r>
            <a:r>
              <a:rPr altLang="en-US" smtClean="0">
                <a:latin typeface="標楷體" pitchFamily="65" charset="-120"/>
                <a:ea typeface="標楷體" pitchFamily="65" charset="-120"/>
              </a:rPr>
              <a:t>性質上仍屬適當與否之行政裁量問題，既未達違法之程度，亦無在個別事件中因各種情況之考量，例如：</a:t>
            </a:r>
            <a:r>
              <a:rPr altLang="en-US" u="sng" smtClean="0">
                <a:latin typeface="標楷體" pitchFamily="65" charset="-120"/>
                <a:ea typeface="標楷體" pitchFamily="65" charset="-120"/>
              </a:rPr>
              <a:t>斟酌人民權益所受侵害之危險迫切程度、公務員對於損害之發生是否可得預見、侵害之防止是否須仰賴公權力之行使始可達成目的而非個人之努力可能避免等因素，已致無可裁量之情事者</a:t>
            </a:r>
            <a:r>
              <a:rPr altLang="en-US" smtClean="0">
                <a:latin typeface="標楷體" pitchFamily="65" charset="-120"/>
                <a:ea typeface="標楷體" pitchFamily="65" charset="-120"/>
              </a:rPr>
              <a:t>，自無成立國家賠償之餘地</a:t>
            </a:r>
            <a:r>
              <a:rPr lang="en-US" altLang="zh-TW" smtClean="0">
                <a:latin typeface="標楷體" pitchFamily="65" charset="-120"/>
                <a:ea typeface="標楷體" pitchFamily="65" charset="-120"/>
              </a:rPr>
              <a:t>…</a:t>
            </a:r>
            <a:r>
              <a:rPr altLang="en-US" smtClean="0">
                <a:latin typeface="標楷體" pitchFamily="65" charset="-120"/>
                <a:ea typeface="標楷體" pitchFamily="65" charset="-120"/>
              </a:rPr>
              <a:t>」</a:t>
            </a:r>
          </a:p>
        </p:txBody>
      </p:sp>
    </p:spTree>
  </p:cSld>
  <p:clrMapOvr>
    <a:masterClrMapping/>
  </p:clrMapOvr>
  <p:transition spd="med">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投影片編號版面配置區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defTabSz="1217613" fontAlgn="base">
              <a:spcBef>
                <a:spcPct val="50000"/>
              </a:spcBef>
              <a:spcAft>
                <a:spcPct val="0"/>
              </a:spcAft>
            </a:pPr>
            <a:fld id="{C11074EE-4C60-428D-A23F-EC47C9D20AA5}" type="slidenum">
              <a:rPr lang="en-US" altLang="zh-TW" sz="1400" smtClean="0">
                <a:solidFill>
                  <a:schemeClr val="tx1"/>
                </a:solidFill>
                <a:latin typeface="Times New Roman" pitchFamily="18" charset="0"/>
                <a:ea typeface="新細明體" charset="-120"/>
              </a:rPr>
              <a:pPr defTabSz="1217613" fontAlgn="base">
                <a:spcBef>
                  <a:spcPct val="50000"/>
                </a:spcBef>
                <a:spcAft>
                  <a:spcPct val="0"/>
                </a:spcAft>
              </a:pPr>
              <a:t>49</a:t>
            </a:fld>
            <a:endParaRPr lang="en-US" altLang="zh-TW" sz="1400" smtClean="0">
              <a:solidFill>
                <a:schemeClr val="tx1"/>
              </a:solidFill>
              <a:latin typeface="Times New Roman" pitchFamily="18" charset="0"/>
              <a:ea typeface="新細明體" charset="-120"/>
            </a:endParaRPr>
          </a:p>
        </p:txBody>
      </p:sp>
      <p:sp>
        <p:nvSpPr>
          <p:cNvPr id="105475" name="Rectangle 2"/>
          <p:cNvSpPr>
            <a:spLocks noGrp="1" noChangeArrowheads="1"/>
          </p:cNvSpPr>
          <p:nvPr>
            <p:ph type="title"/>
          </p:nvPr>
        </p:nvSpPr>
        <p:spPr>
          <a:xfrm>
            <a:off x="1270000" y="260350"/>
            <a:ext cx="9207500" cy="1223963"/>
          </a:xfrm>
        </p:spPr>
        <p:txBody>
          <a:bodyPr rtlCol="0">
            <a:normAutofit fontScale="90000"/>
          </a:bodyPr>
          <a:lstStyle/>
          <a:p>
            <a:pPr defTabSz="1218987" eaLnBrk="1" fontAlgn="auto" hangingPunct="1">
              <a:spcAft>
                <a:spcPts val="0"/>
              </a:spcAft>
              <a:defRPr/>
            </a:pPr>
            <a:r>
              <a:rPr lang="en-US" altLang="zh-TW" sz="4800" dirty="0">
                <a:latin typeface="標楷體" panose="03000509000000000000" pitchFamily="65" charset="-120"/>
                <a:ea typeface="標楷體" panose="03000509000000000000" pitchFamily="65" charset="-120"/>
              </a:rPr>
              <a:t/>
            </a:r>
            <a:br>
              <a:rPr lang="en-US" altLang="zh-TW" sz="4800" dirty="0">
                <a:latin typeface="標楷體" panose="03000509000000000000" pitchFamily="65" charset="-120"/>
                <a:ea typeface="標楷體" panose="03000509000000000000" pitchFamily="65" charset="-120"/>
              </a:rPr>
            </a:br>
            <a:r>
              <a:rPr lang="en-US" altLang="zh-TW" dirty="0">
                <a:latin typeface="標楷體" panose="03000509000000000000" pitchFamily="65" charset="-120"/>
                <a:ea typeface="標楷體" panose="03000509000000000000" pitchFamily="65" charset="-120"/>
              </a:rPr>
              <a:t> </a:t>
            </a:r>
            <a:r>
              <a:rPr altLang="en-US" dirty="0">
                <a:latin typeface="標楷體" panose="03000509000000000000" pitchFamily="65" charset="-120"/>
                <a:ea typeface="標楷體" panose="03000509000000000000" pitchFamily="65" charset="-120"/>
              </a:rPr>
              <a:t>判斷公權與反射利益之區別標準之觀察</a:t>
            </a:r>
          </a:p>
        </p:txBody>
      </p:sp>
      <p:sp>
        <p:nvSpPr>
          <p:cNvPr id="87043" name="Rectangle 3"/>
          <p:cNvSpPr>
            <a:spLocks noGrp="1" noChangeArrowheads="1"/>
          </p:cNvSpPr>
          <p:nvPr>
            <p:ph type="body" idx="1"/>
          </p:nvPr>
        </p:nvSpPr>
        <p:spPr/>
        <p:txBody>
          <a:bodyPr/>
          <a:lstStyle/>
          <a:p>
            <a:pPr marL="990600" lvl="1" indent="-533400" eaLnBrk="1" hangingPunct="1">
              <a:lnSpc>
                <a:spcPct val="85000"/>
              </a:lnSpc>
              <a:buFontTx/>
              <a:buAutoNum type="arabicPeriod"/>
            </a:pPr>
            <a:r>
              <a:rPr altLang="en-US" smtClean="0">
                <a:latin typeface="標楷體" pitchFamily="65" charset="-120"/>
                <a:ea typeface="標楷體" pitchFamily="65" charset="-120"/>
              </a:rPr>
              <a:t>交通設施之瑕疵</a:t>
            </a:r>
          </a:p>
          <a:p>
            <a:pPr marL="990600" lvl="1" indent="-533400" eaLnBrk="1" hangingPunct="1">
              <a:lnSpc>
                <a:spcPct val="85000"/>
              </a:lnSpc>
              <a:buFontTx/>
              <a:buAutoNum type="arabicPeriod"/>
            </a:pPr>
            <a:r>
              <a:rPr altLang="en-US" smtClean="0">
                <a:latin typeface="標楷體" pitchFamily="65" charset="-120"/>
                <a:ea typeface="標楷體" pitchFamily="65" charset="-120"/>
              </a:rPr>
              <a:t>金融監理之疏誤</a:t>
            </a:r>
          </a:p>
          <a:p>
            <a:pPr marL="990600" lvl="1" indent="-533400" eaLnBrk="1" hangingPunct="1">
              <a:lnSpc>
                <a:spcPct val="85000"/>
              </a:lnSpc>
              <a:buFontTx/>
              <a:buAutoNum type="arabicPeriod"/>
            </a:pPr>
            <a:r>
              <a:rPr altLang="en-US" smtClean="0">
                <a:latin typeface="標楷體" pitchFamily="65" charset="-120"/>
                <a:ea typeface="標楷體" pitchFamily="65" charset="-120"/>
              </a:rPr>
              <a:t>疫情控管之延誤</a:t>
            </a:r>
          </a:p>
          <a:p>
            <a:pPr marL="990600" lvl="1" indent="-533400" eaLnBrk="1" hangingPunct="1">
              <a:lnSpc>
                <a:spcPct val="85000"/>
              </a:lnSpc>
              <a:buFontTx/>
              <a:buAutoNum type="arabicPeriod"/>
            </a:pPr>
            <a:r>
              <a:rPr altLang="en-US" smtClean="0">
                <a:latin typeface="標楷體" pitchFamily="65" charset="-120"/>
                <a:ea typeface="標楷體" pitchFamily="65" charset="-120"/>
              </a:rPr>
              <a:t>藥物管制之漏失</a:t>
            </a:r>
          </a:p>
          <a:p>
            <a:pPr marL="990600" lvl="1" indent="-533400" eaLnBrk="1" hangingPunct="1">
              <a:lnSpc>
                <a:spcPct val="85000"/>
              </a:lnSpc>
              <a:buFontTx/>
              <a:buAutoNum type="arabicPeriod"/>
            </a:pPr>
            <a:r>
              <a:rPr altLang="en-US" smtClean="0">
                <a:latin typeface="標楷體" pitchFamily="65" charset="-120"/>
                <a:ea typeface="標楷體" pitchFamily="65" charset="-120"/>
              </a:rPr>
              <a:t>建管執行之誤差</a:t>
            </a:r>
          </a:p>
          <a:p>
            <a:pPr marL="990600" lvl="1" indent="-533400" eaLnBrk="1" hangingPunct="1">
              <a:lnSpc>
                <a:spcPct val="85000"/>
              </a:lnSpc>
              <a:buFontTx/>
              <a:buAutoNum type="arabicPeriod"/>
            </a:pPr>
            <a:r>
              <a:rPr altLang="en-US" smtClean="0">
                <a:latin typeface="標楷體" pitchFamily="65" charset="-120"/>
                <a:ea typeface="標楷體" pitchFamily="65" charset="-120"/>
              </a:rPr>
              <a:t>消防檢查之缺失</a:t>
            </a:r>
          </a:p>
          <a:p>
            <a:pPr marL="990600" lvl="1" indent="-533400" eaLnBrk="1" hangingPunct="1">
              <a:lnSpc>
                <a:spcPct val="85000"/>
              </a:lnSpc>
              <a:buFontTx/>
              <a:buAutoNum type="arabicPeriod"/>
            </a:pPr>
            <a:r>
              <a:rPr altLang="en-US" smtClean="0">
                <a:latin typeface="標楷體" pitchFamily="65" charset="-120"/>
                <a:ea typeface="標楷體" pitchFamily="65" charset="-120"/>
              </a:rPr>
              <a:t>放射性物料管理之疏誤</a:t>
            </a:r>
          </a:p>
          <a:p>
            <a:pPr marL="990600" lvl="1" indent="-533400" eaLnBrk="1" hangingPunct="1">
              <a:lnSpc>
                <a:spcPct val="85000"/>
              </a:lnSpc>
              <a:buFontTx/>
              <a:buNone/>
            </a:pPr>
            <a:endParaRPr altLang="en-US" smtClean="0">
              <a:latin typeface="標楷體" pitchFamily="65" charset="-120"/>
              <a:ea typeface="新細明體" charset="-120"/>
            </a:endParaRPr>
          </a:p>
          <a:p>
            <a:pPr marL="990600" lvl="1" indent="-533400" eaLnBrk="1" hangingPunct="1">
              <a:lnSpc>
                <a:spcPct val="85000"/>
              </a:lnSpc>
              <a:buFont typeface="Century Gothic" pitchFamily="34" charset="0"/>
              <a:buNone/>
            </a:pPr>
            <a:endParaRPr altLang="en-US" smtClean="0">
              <a:latin typeface="標楷體" pitchFamily="65" charset="-120"/>
              <a:ea typeface="新細明體" charset="-120"/>
            </a:endParaRPr>
          </a:p>
          <a:p>
            <a:pPr marL="990600" lvl="1" indent="-533400" eaLnBrk="1" hangingPunct="1">
              <a:lnSpc>
                <a:spcPct val="85000"/>
              </a:lnSpc>
              <a:buFont typeface="Century Gothic" pitchFamily="34" charset="0"/>
              <a:buNone/>
            </a:pPr>
            <a:r>
              <a:rPr lang="en-US" altLang="zh-TW" smtClean="0">
                <a:latin typeface="標楷體" pitchFamily="65" charset="-120"/>
                <a:ea typeface="新細明體" charset="-120"/>
              </a:rPr>
              <a:t>※</a:t>
            </a:r>
            <a:r>
              <a:rPr altLang="en-US" smtClean="0">
                <a:latin typeface="標楷體" pitchFamily="65" charset="-120"/>
                <a:ea typeface="新細明體" charset="-120"/>
              </a:rPr>
              <a:t>以上除金融監理疏誤於各國均認反射利益外，</a:t>
            </a:r>
            <a:endParaRPr lang="en-US" altLang="zh-TW" smtClean="0">
              <a:latin typeface="標楷體" pitchFamily="65" charset="-120"/>
              <a:ea typeface="新細明體" charset="-120"/>
            </a:endParaRPr>
          </a:p>
          <a:p>
            <a:pPr marL="990600" lvl="1" indent="-533400" eaLnBrk="1" hangingPunct="1">
              <a:lnSpc>
                <a:spcPct val="85000"/>
              </a:lnSpc>
              <a:buFont typeface="Century Gothic" pitchFamily="34" charset="0"/>
              <a:buNone/>
            </a:pPr>
            <a:r>
              <a:rPr altLang="en-US" smtClean="0">
                <a:latin typeface="標楷體" pitchFamily="65" charset="-120"/>
                <a:ea typeface="新細明體" charset="-120"/>
              </a:rPr>
              <a:t>  其餘均屬人民之公權利而有國家賠償法之適用。</a:t>
            </a:r>
          </a:p>
          <a:p>
            <a:pPr marL="990600" lvl="1" indent="-533400" eaLnBrk="1" hangingPunct="1">
              <a:lnSpc>
                <a:spcPct val="85000"/>
              </a:lnSpc>
              <a:buFontTx/>
              <a:buAutoNum type="arabicPeriod"/>
            </a:pPr>
            <a:endParaRPr lang="en-US" altLang="zh-TW" smtClean="0">
              <a:latin typeface="微軟正黑體" pitchFamily="34" charset="-120"/>
              <a:ea typeface="新細明體" charset="-120"/>
            </a:endParaRPr>
          </a:p>
        </p:txBody>
      </p:sp>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3"/>
          <p:cNvSpPr>
            <a:spLocks noGrp="1" noChangeArrowheads="1"/>
          </p:cNvSpPr>
          <p:nvPr>
            <p:ph type="body" idx="1"/>
          </p:nvPr>
        </p:nvSpPr>
        <p:spPr>
          <a:xfrm>
            <a:off x="1701800" y="1773238"/>
            <a:ext cx="8208963" cy="10910887"/>
          </a:xfrm>
        </p:spPr>
        <p:txBody>
          <a:bodyPr/>
          <a:lstStyle/>
          <a:p>
            <a:pPr marL="609600" indent="-609600" eaLnBrk="1" hangingPunct="1">
              <a:buFont typeface="Arial" charset="0"/>
              <a:buNone/>
            </a:pPr>
            <a:r>
              <a:rPr lang="en-US" altLang="zh-TW" smtClean="0">
                <a:latin typeface="標楷體" pitchFamily="65" charset="-120"/>
                <a:ea typeface="標楷體" pitchFamily="65" charset="-120"/>
              </a:rPr>
              <a:t>1.  </a:t>
            </a:r>
            <a:r>
              <a:rPr altLang="en-US" smtClean="0">
                <a:latin typeface="標楷體" pitchFamily="65" charset="-120"/>
                <a:ea typeface="標楷體" pitchFamily="65" charset="-120"/>
              </a:rPr>
              <a:t>國家賠法第二條第二項</a:t>
            </a:r>
          </a:p>
          <a:p>
            <a:pPr marL="609600" indent="-609600" eaLnBrk="1" hangingPunct="1">
              <a:buFont typeface="Arial" charset="0"/>
              <a:buNone/>
            </a:pPr>
            <a:r>
              <a:rPr altLang="en-US" smtClean="0">
                <a:latin typeface="標楷體" pitchFamily="65" charset="-120"/>
                <a:ea typeface="標楷體" pitchFamily="65" charset="-120"/>
              </a:rPr>
              <a:t>     </a:t>
            </a:r>
            <a:r>
              <a:rPr lang="en-US" altLang="zh-TW" smtClean="0">
                <a:latin typeface="標楷體" pitchFamily="65" charset="-120"/>
                <a:ea typeface="標楷體" pitchFamily="65" charset="-120"/>
              </a:rPr>
              <a:t>(a) </a:t>
            </a:r>
            <a:r>
              <a:rPr altLang="en-US" smtClean="0">
                <a:latin typeface="標楷體" pitchFamily="65" charset="-120"/>
                <a:ea typeface="標楷體" pitchFamily="65" charset="-120"/>
              </a:rPr>
              <a:t>前段為國家之</a:t>
            </a:r>
            <a:r>
              <a:rPr altLang="en-US" u="sng" smtClean="0">
                <a:latin typeface="標楷體" pitchFamily="65" charset="-120"/>
                <a:ea typeface="標楷體" pitchFamily="65" charset="-120"/>
              </a:rPr>
              <a:t>積極侵害行為</a:t>
            </a:r>
          </a:p>
          <a:p>
            <a:pPr marL="609600" indent="-609600" eaLnBrk="1" hangingPunct="1">
              <a:buFont typeface="Arial" charset="0"/>
              <a:buNone/>
            </a:pPr>
            <a:r>
              <a:rPr altLang="en-US" smtClean="0">
                <a:latin typeface="標楷體" pitchFamily="65" charset="-120"/>
                <a:ea typeface="標楷體" pitchFamily="65" charset="-120"/>
              </a:rPr>
              <a:t>     </a:t>
            </a:r>
            <a:r>
              <a:rPr lang="en-US" altLang="zh-TW" smtClean="0">
                <a:latin typeface="標楷體" pitchFamily="65" charset="-120"/>
                <a:ea typeface="標楷體" pitchFamily="65" charset="-120"/>
              </a:rPr>
              <a:t>(b) </a:t>
            </a:r>
            <a:r>
              <a:rPr altLang="en-US" smtClean="0">
                <a:latin typeface="標楷體" pitchFamily="65" charset="-120"/>
                <a:ea typeface="標楷體" pitchFamily="65" charset="-120"/>
              </a:rPr>
              <a:t>後段為國家之</a:t>
            </a:r>
            <a:r>
              <a:rPr altLang="en-US" u="sng" smtClean="0">
                <a:latin typeface="標楷體" pitchFamily="65" charset="-120"/>
                <a:ea typeface="標楷體" pitchFamily="65" charset="-120"/>
              </a:rPr>
              <a:t>消極不作為造成侵害之結果</a:t>
            </a:r>
          </a:p>
          <a:p>
            <a:pPr marL="609600" indent="-609600" eaLnBrk="1" hangingPunct="1">
              <a:buFont typeface="Arial" charset="0"/>
              <a:buNone/>
            </a:pPr>
            <a:r>
              <a:rPr lang="en-US" altLang="zh-TW" smtClean="0">
                <a:latin typeface="標楷體" pitchFamily="65" charset="-120"/>
                <a:ea typeface="標楷體" pitchFamily="65" charset="-120"/>
              </a:rPr>
              <a:t>2.   </a:t>
            </a:r>
            <a:r>
              <a:rPr altLang="en-US" smtClean="0">
                <a:latin typeface="標楷體" pitchFamily="65" charset="-120"/>
                <a:ea typeface="標楷體" pitchFamily="65" charset="-120"/>
              </a:rPr>
              <a:t>國家賠償法第三條第一項</a:t>
            </a:r>
          </a:p>
          <a:p>
            <a:pPr marL="609600" indent="-609600" eaLnBrk="1" hangingPunct="1">
              <a:buFont typeface="Arial" charset="0"/>
              <a:buNone/>
            </a:pPr>
            <a:r>
              <a:rPr altLang="en-US" smtClean="0">
                <a:latin typeface="標楷體" pitchFamily="65" charset="-120"/>
                <a:ea typeface="標楷體" pitchFamily="65" charset="-120"/>
              </a:rPr>
              <a:t>     公有公共設施之</a:t>
            </a:r>
            <a:r>
              <a:rPr altLang="en-US" u="sng" smtClean="0">
                <a:latin typeface="標楷體" pitchFamily="65" charset="-120"/>
                <a:ea typeface="標楷體" pitchFamily="65" charset="-120"/>
              </a:rPr>
              <a:t>物之危險責任─無過失責任</a:t>
            </a:r>
          </a:p>
          <a:p>
            <a:pPr marL="609600" indent="-609600" eaLnBrk="1" hangingPunct="1">
              <a:buFont typeface="Arial" charset="0"/>
              <a:buNone/>
            </a:pPr>
            <a:endParaRPr lang="en-US" altLang="zh-TW" smtClean="0">
              <a:latin typeface="微軟正黑體" pitchFamily="34" charset="-120"/>
            </a:endParaRPr>
          </a:p>
        </p:txBody>
      </p:sp>
      <p:sp>
        <p:nvSpPr>
          <p:cNvPr id="19458" name="文字方塊 2"/>
          <p:cNvSpPr txBox="1">
            <a:spLocks noChangeArrowheads="1"/>
          </p:cNvSpPr>
          <p:nvPr/>
        </p:nvSpPr>
        <p:spPr bwMode="auto">
          <a:xfrm>
            <a:off x="1414463" y="692150"/>
            <a:ext cx="7488237" cy="708025"/>
          </a:xfrm>
          <a:prstGeom prst="rect">
            <a:avLst/>
          </a:prstGeom>
          <a:noFill/>
          <a:ln w="9525">
            <a:noFill/>
            <a:miter lim="800000"/>
            <a:headEnd/>
            <a:tailEnd/>
          </a:ln>
        </p:spPr>
        <p:txBody>
          <a:bodyPr>
            <a:spAutoFit/>
          </a:bodyPr>
          <a:lstStyle/>
          <a:p>
            <a:pPr marL="609600" indent="-609600"/>
            <a:r>
              <a:rPr kumimoji="0" lang="zh-TW" altLang="en-US" sz="4000">
                <a:latin typeface="標楷體" pitchFamily="65" charset="-120"/>
                <a:ea typeface="標楷體" pitchFamily="65" charset="-120"/>
              </a:rPr>
              <a:t>國家賠償法之實體責任規定</a:t>
            </a:r>
          </a:p>
        </p:txBody>
      </p:sp>
    </p:spTree>
  </p:cSld>
  <p:clrMapOvr>
    <a:masterClrMapping/>
  </p:clrMapOvr>
  <p:transition spd="med">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投影片編號版面配置區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defTabSz="1217613" fontAlgn="base">
              <a:spcBef>
                <a:spcPct val="50000"/>
              </a:spcBef>
              <a:spcAft>
                <a:spcPct val="0"/>
              </a:spcAft>
            </a:pPr>
            <a:fld id="{26324528-10C7-474E-95B4-7BCE32F45DC0}" type="slidenum">
              <a:rPr lang="en-US" altLang="zh-TW" sz="1400" smtClean="0">
                <a:solidFill>
                  <a:schemeClr val="tx1"/>
                </a:solidFill>
                <a:latin typeface="Times New Roman" pitchFamily="18" charset="0"/>
                <a:ea typeface="新細明體" charset="-120"/>
              </a:rPr>
              <a:pPr defTabSz="1217613" fontAlgn="base">
                <a:spcBef>
                  <a:spcPct val="50000"/>
                </a:spcBef>
                <a:spcAft>
                  <a:spcPct val="0"/>
                </a:spcAft>
              </a:pPr>
              <a:t>50</a:t>
            </a:fld>
            <a:endParaRPr lang="en-US" altLang="zh-TW" sz="1400" smtClean="0">
              <a:solidFill>
                <a:schemeClr val="tx1"/>
              </a:solidFill>
              <a:latin typeface="Times New Roman" pitchFamily="18" charset="0"/>
              <a:ea typeface="新細明體" charset="-120"/>
            </a:endParaRPr>
          </a:p>
        </p:txBody>
      </p:sp>
      <p:sp>
        <p:nvSpPr>
          <p:cNvPr id="89090" name="Rectangle 2"/>
          <p:cNvSpPr>
            <a:spLocks noGrp="1" noChangeArrowheads="1"/>
          </p:cNvSpPr>
          <p:nvPr>
            <p:ph type="title"/>
          </p:nvPr>
        </p:nvSpPr>
        <p:spPr/>
        <p:txBody>
          <a:bodyPr/>
          <a:lstStyle/>
          <a:p>
            <a:pPr eaLnBrk="1" hangingPunct="1"/>
            <a:r>
              <a:rPr altLang="en-US" sz="4000" smtClean="0">
                <a:latin typeface="標楷體" pitchFamily="65" charset="-120"/>
                <a:ea typeface="標楷體" pitchFamily="65" charset="-120"/>
              </a:rPr>
              <a:t>公務員過失判斷及國家直接責任</a:t>
            </a:r>
          </a:p>
        </p:txBody>
      </p:sp>
      <p:sp>
        <p:nvSpPr>
          <p:cNvPr id="89091" name="Rectangle 3"/>
          <p:cNvSpPr>
            <a:spLocks noGrp="1" noChangeArrowheads="1"/>
          </p:cNvSpPr>
          <p:nvPr>
            <p:ph type="body" idx="1"/>
          </p:nvPr>
        </p:nvSpPr>
        <p:spPr>
          <a:xfrm>
            <a:off x="909638" y="1981200"/>
            <a:ext cx="10585450" cy="4419600"/>
          </a:xfrm>
        </p:spPr>
        <p:txBody>
          <a:bodyPr/>
          <a:lstStyle/>
          <a:p>
            <a:pPr marL="609600" indent="-609600" eaLnBrk="1" hangingPunct="1">
              <a:lnSpc>
                <a:spcPct val="80000"/>
              </a:lnSpc>
              <a:buFontTx/>
              <a:buAutoNum type="arabicPeriod"/>
            </a:pPr>
            <a:r>
              <a:rPr altLang="en-US" sz="2800" smtClean="0">
                <a:latin typeface="標楷體" pitchFamily="65" charset="-120"/>
                <a:ea typeface="標楷體" pitchFamily="65" charset="-120"/>
              </a:rPr>
              <a:t>立法初始，採代位責任理論，人民必須證明有特定公務有故意或過失。</a:t>
            </a:r>
          </a:p>
          <a:p>
            <a:pPr marL="609600" indent="-609600" eaLnBrk="1" hangingPunct="1">
              <a:lnSpc>
                <a:spcPct val="80000"/>
              </a:lnSpc>
              <a:buFontTx/>
              <a:buAutoNum type="arabicPeriod"/>
            </a:pPr>
            <a:r>
              <a:rPr altLang="en-US" sz="2800" smtClean="0">
                <a:latin typeface="標楷體" pitchFamily="65" charset="-120"/>
                <a:ea typeface="標楷體" pitchFamily="65" charset="-120"/>
              </a:rPr>
              <a:t>德國、日本及我國實務上已採國家直接責任說，就公務員之故意或過失，採去個別化及機關有責性</a:t>
            </a:r>
            <a:r>
              <a:rPr lang="en-US" altLang="zh-TW" sz="2800" smtClean="0">
                <a:latin typeface="標楷體" pitchFamily="65" charset="-120"/>
                <a:ea typeface="標楷體" pitchFamily="65" charset="-120"/>
              </a:rPr>
              <a:t>(</a:t>
            </a:r>
            <a:r>
              <a:rPr altLang="en-US" sz="2800" smtClean="0">
                <a:latin typeface="標楷體" pitchFamily="65" charset="-120"/>
                <a:ea typeface="標楷體" pitchFamily="65" charset="-120"/>
              </a:rPr>
              <a:t>機關組織過失</a:t>
            </a:r>
            <a:r>
              <a:rPr lang="en-US" altLang="zh-TW" sz="2800" smtClean="0">
                <a:latin typeface="標楷體" pitchFamily="65" charset="-120"/>
                <a:ea typeface="標楷體" pitchFamily="65" charset="-120"/>
              </a:rPr>
              <a:t>)</a:t>
            </a:r>
            <a:r>
              <a:rPr altLang="en-US" sz="2800" smtClean="0">
                <a:latin typeface="標楷體" pitchFamily="65" charset="-120"/>
                <a:ea typeface="標楷體" pitchFamily="65" charset="-120"/>
              </a:rPr>
              <a:t>之見解。</a:t>
            </a:r>
          </a:p>
          <a:p>
            <a:pPr marL="609600" indent="-609600" eaLnBrk="1" hangingPunct="1">
              <a:lnSpc>
                <a:spcPct val="80000"/>
              </a:lnSpc>
              <a:buFontTx/>
              <a:buAutoNum type="arabicPeriod"/>
            </a:pPr>
            <a:r>
              <a:rPr altLang="en-US" sz="2800" smtClean="0">
                <a:latin typeface="標楷體" pitchFamily="65" charset="-120"/>
                <a:ea typeface="標楷體" pitchFamily="65" charset="-120"/>
              </a:rPr>
              <a:t>就公務員個人部分，欠缺專業知識、適用法令與解釋法令錯誤、裁量逾越或濫用及工作過度負荷遲延均推定有過失。</a:t>
            </a:r>
          </a:p>
          <a:p>
            <a:pPr marL="609600" indent="-609600" eaLnBrk="1" hangingPunct="1">
              <a:lnSpc>
                <a:spcPct val="80000"/>
              </a:lnSpc>
              <a:buFontTx/>
              <a:buAutoNum type="arabicPeriod"/>
            </a:pPr>
            <a:r>
              <a:rPr altLang="en-US" sz="2800" smtClean="0">
                <a:latin typeface="標楷體" pitchFamily="65" charset="-120"/>
                <a:ea typeface="標楷體" pitchFamily="65" charset="-120"/>
              </a:rPr>
              <a:t>就機關有責性部分，預算編列不足、監督不足、編制不當及代理制度不健全均視為機關過失。</a:t>
            </a:r>
          </a:p>
          <a:p>
            <a:pPr marL="609600" indent="-609600" eaLnBrk="1" hangingPunct="1">
              <a:lnSpc>
                <a:spcPct val="80000"/>
              </a:lnSpc>
              <a:buFontTx/>
              <a:buAutoNum type="arabicPeriod"/>
            </a:pPr>
            <a:endParaRPr altLang="en-US" sz="2800" smtClean="0">
              <a:latin typeface="微軟正黑體" pitchFamily="34" charset="-120"/>
              <a:ea typeface="微軟正黑體" pitchFamily="34" charset="-120"/>
            </a:endParaRPr>
          </a:p>
          <a:p>
            <a:pPr marL="609600" indent="-609600" eaLnBrk="1" hangingPunct="1">
              <a:lnSpc>
                <a:spcPct val="80000"/>
              </a:lnSpc>
              <a:buFontTx/>
              <a:buAutoNum type="arabicPeriod"/>
            </a:pPr>
            <a:endParaRPr lang="en-US" altLang="zh-TW" sz="2800" smtClean="0">
              <a:latin typeface="微軟正黑體" pitchFamily="34" charset="-120"/>
            </a:endParaRPr>
          </a:p>
        </p:txBody>
      </p:sp>
    </p:spTree>
  </p:cSld>
  <p:clrMapOvr>
    <a:masterClrMapping/>
  </p:clrMapOvr>
  <p:transition spd="med">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1026"/>
          <p:cNvSpPr>
            <a:spLocks noGrp="1" noChangeArrowheads="1"/>
          </p:cNvSpPr>
          <p:nvPr>
            <p:ph type="title" idx="4294967295"/>
          </p:nvPr>
        </p:nvSpPr>
        <p:spPr>
          <a:xfrm>
            <a:off x="477838" y="1196975"/>
            <a:ext cx="11233150" cy="4176713"/>
          </a:xfrm>
        </p:spPr>
        <p:txBody>
          <a:bodyPr/>
          <a:lstStyle/>
          <a:p>
            <a:pPr eaLnBrk="1" hangingPunct="1"/>
            <a:r>
              <a:rPr lang="en-US" altLang="zh-TW" sz="5400" smtClean="0">
                <a:latin typeface="標楷體" pitchFamily="65" charset="-120"/>
                <a:ea typeface="標楷體" pitchFamily="65" charset="-120"/>
              </a:rPr>
              <a:t>           </a:t>
            </a:r>
            <a:r>
              <a:rPr altLang="en-US" sz="4000" smtClean="0">
                <a:latin typeface="標楷體" pitchFamily="65" charset="-120"/>
                <a:ea typeface="標楷體" pitchFamily="65" charset="-120"/>
              </a:rPr>
              <a:t/>
            </a:r>
            <a:br>
              <a:rPr altLang="en-US" sz="4000" smtClean="0">
                <a:latin typeface="標楷體" pitchFamily="65" charset="-120"/>
                <a:ea typeface="標楷體" pitchFamily="65" charset="-120"/>
              </a:rPr>
            </a:br>
            <a:r>
              <a:rPr altLang="en-US" sz="4000" smtClean="0">
                <a:latin typeface="標楷體" pitchFamily="65" charset="-120"/>
                <a:ea typeface="標楷體" pitchFamily="65" charset="-120"/>
              </a:rPr>
              <a:t> </a:t>
            </a:r>
            <a:br>
              <a:rPr altLang="en-US" sz="4000" smtClean="0">
                <a:latin typeface="標楷體" pitchFamily="65" charset="-120"/>
                <a:ea typeface="標楷體" pitchFamily="65" charset="-120"/>
              </a:rPr>
            </a:br>
            <a:r>
              <a:rPr lang="en-US" altLang="zh-TW" sz="3600" smtClean="0">
                <a:latin typeface="標楷體" pitchFamily="65" charset="-120"/>
                <a:ea typeface="標楷體" pitchFamily="65" charset="-120"/>
              </a:rPr>
              <a:t/>
            </a:r>
            <a:br>
              <a:rPr lang="en-US" altLang="zh-TW" sz="3600" smtClean="0">
                <a:latin typeface="標楷體" pitchFamily="65" charset="-120"/>
                <a:ea typeface="標楷體" pitchFamily="65" charset="-120"/>
              </a:rPr>
            </a:br>
            <a:r>
              <a:rPr altLang="en-US" sz="4800" smtClean="0">
                <a:latin typeface="標楷體" pitchFamily="65" charset="-120"/>
                <a:ea typeface="標楷體" pitchFamily="65" charset="-120"/>
              </a:rPr>
              <a:t>公共設施設置或管理欠缺之國家賠償責任</a:t>
            </a:r>
            <a:br>
              <a:rPr altLang="en-US" sz="4800" smtClean="0">
                <a:latin typeface="標楷體" pitchFamily="65" charset="-120"/>
                <a:ea typeface="標楷體" pitchFamily="65" charset="-120"/>
              </a:rPr>
            </a:br>
            <a:r>
              <a:rPr lang="en-US" altLang="zh-TW" sz="4000" smtClean="0">
                <a:latin typeface="標楷體" pitchFamily="65" charset="-120"/>
                <a:ea typeface="標楷體" pitchFamily="65" charset="-120"/>
              </a:rPr>
              <a:t/>
            </a:r>
            <a:br>
              <a:rPr lang="en-US" altLang="zh-TW" sz="4000" smtClean="0">
                <a:latin typeface="標楷體" pitchFamily="65" charset="-120"/>
                <a:ea typeface="標楷體" pitchFamily="65" charset="-120"/>
              </a:rPr>
            </a:br>
            <a:r>
              <a:rPr lang="en-US" altLang="zh-TW" sz="4000" smtClean="0">
                <a:latin typeface="標楷體" pitchFamily="65" charset="-120"/>
                <a:ea typeface="標楷體" pitchFamily="65" charset="-120"/>
              </a:rPr>
              <a:t/>
            </a:r>
            <a:br>
              <a:rPr lang="en-US" altLang="zh-TW" sz="4000" smtClean="0">
                <a:latin typeface="標楷體" pitchFamily="65" charset="-120"/>
                <a:ea typeface="標楷體" pitchFamily="65" charset="-120"/>
              </a:rPr>
            </a:br>
            <a:endParaRPr altLang="en-US" sz="2400" smtClean="0">
              <a:latin typeface="標楷體" pitchFamily="65" charset="-120"/>
              <a:ea typeface="標楷體" pitchFamily="65" charset="-120"/>
            </a:endParaRPr>
          </a:p>
        </p:txBody>
      </p:sp>
    </p:spTree>
  </p:cSld>
  <p:clrMapOvr>
    <a:masterClrMapping/>
  </p:clrMapOvr>
  <p:transition spd="med">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投影片編號版面配置區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defTabSz="1217613" fontAlgn="base">
              <a:spcBef>
                <a:spcPct val="50000"/>
              </a:spcBef>
              <a:spcAft>
                <a:spcPct val="0"/>
              </a:spcAft>
            </a:pPr>
            <a:fld id="{BB962A04-F535-4419-96A0-6F731702AFED}" type="slidenum">
              <a:rPr lang="en-US" altLang="zh-TW" sz="1400" smtClean="0">
                <a:solidFill>
                  <a:schemeClr val="tx1"/>
                </a:solidFill>
                <a:latin typeface="Times New Roman" pitchFamily="18" charset="0"/>
                <a:ea typeface="新細明體" charset="-120"/>
              </a:rPr>
              <a:pPr defTabSz="1217613" fontAlgn="base">
                <a:spcBef>
                  <a:spcPct val="50000"/>
                </a:spcBef>
                <a:spcAft>
                  <a:spcPct val="0"/>
                </a:spcAft>
              </a:pPr>
              <a:t>52</a:t>
            </a:fld>
            <a:endParaRPr lang="en-US" altLang="zh-TW" sz="1400" smtClean="0">
              <a:solidFill>
                <a:schemeClr val="tx1"/>
              </a:solidFill>
              <a:latin typeface="Times New Roman" pitchFamily="18" charset="0"/>
              <a:ea typeface="新細明體" charset="-120"/>
            </a:endParaRPr>
          </a:p>
        </p:txBody>
      </p:sp>
      <p:sp>
        <p:nvSpPr>
          <p:cNvPr id="92162" name="Rectangle 2"/>
          <p:cNvSpPr>
            <a:spLocks noGrp="1" noChangeArrowheads="1"/>
          </p:cNvSpPr>
          <p:nvPr>
            <p:ph type="title"/>
          </p:nvPr>
        </p:nvSpPr>
        <p:spPr/>
        <p:txBody>
          <a:bodyPr/>
          <a:lstStyle/>
          <a:p>
            <a:pPr eaLnBrk="1" hangingPunct="1"/>
            <a:r>
              <a:rPr altLang="en-US" smtClean="0">
                <a:latin typeface="標楷體" pitchFamily="65" charset="-120"/>
                <a:ea typeface="標楷體" pitchFamily="65" charset="-120"/>
              </a:rPr>
              <a:t>國家賠償法第</a:t>
            </a:r>
            <a:r>
              <a:rPr lang="en-US" altLang="zh-TW" smtClean="0">
                <a:latin typeface="標楷體" pitchFamily="65" charset="-120"/>
                <a:ea typeface="標楷體" pitchFamily="65" charset="-120"/>
              </a:rPr>
              <a:t>3</a:t>
            </a:r>
            <a:r>
              <a:rPr altLang="en-US" smtClean="0">
                <a:latin typeface="標楷體" pitchFamily="65" charset="-120"/>
                <a:ea typeface="標楷體" pitchFamily="65" charset="-120"/>
              </a:rPr>
              <a:t>條第</a:t>
            </a:r>
            <a:r>
              <a:rPr lang="en-US" altLang="zh-TW" smtClean="0">
                <a:latin typeface="標楷體" pitchFamily="65" charset="-120"/>
                <a:ea typeface="標楷體" pitchFamily="65" charset="-120"/>
              </a:rPr>
              <a:t>1</a:t>
            </a:r>
            <a:r>
              <a:rPr altLang="en-US" smtClean="0">
                <a:latin typeface="標楷體" pitchFamily="65" charset="-120"/>
                <a:ea typeface="標楷體" pitchFamily="65" charset="-120"/>
              </a:rPr>
              <a:t>項</a:t>
            </a:r>
          </a:p>
        </p:txBody>
      </p:sp>
      <p:sp>
        <p:nvSpPr>
          <p:cNvPr id="92163" name="Rectangle 3"/>
          <p:cNvSpPr>
            <a:spLocks noGrp="1" noChangeArrowheads="1"/>
          </p:cNvSpPr>
          <p:nvPr>
            <p:ph type="body" idx="1"/>
          </p:nvPr>
        </p:nvSpPr>
        <p:spPr>
          <a:xfrm>
            <a:off x="838200" y="1701800"/>
            <a:ext cx="10436225" cy="4470400"/>
          </a:xfrm>
        </p:spPr>
        <p:txBody>
          <a:bodyPr/>
          <a:lstStyle/>
          <a:p>
            <a:pPr eaLnBrk="1" hangingPunct="1">
              <a:buFontTx/>
              <a:buNone/>
            </a:pPr>
            <a:r>
              <a:rPr altLang="en-US" sz="3200" smtClean="0">
                <a:latin typeface="標楷體" pitchFamily="65" charset="-120"/>
                <a:ea typeface="標楷體" pitchFamily="65" charset="-120"/>
              </a:rPr>
              <a:t>「公有公共設施因設置或管理有欠缺，致人民生命、身體或財產受損害者，國家應負損害賠償責任。」</a:t>
            </a:r>
          </a:p>
        </p:txBody>
      </p:sp>
    </p:spTree>
  </p:cSld>
  <p:clrMapOvr>
    <a:masterClrMapping/>
  </p:clrMapOvr>
  <p:transition spd="med">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投影片編號版面配置區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defTabSz="1217613" fontAlgn="base">
              <a:spcBef>
                <a:spcPct val="50000"/>
              </a:spcBef>
              <a:spcAft>
                <a:spcPct val="0"/>
              </a:spcAft>
            </a:pPr>
            <a:fld id="{6D6B15A4-FED4-463D-8A7A-738CAE7125E8}" type="slidenum">
              <a:rPr lang="en-US" altLang="zh-TW" sz="1400" smtClean="0">
                <a:solidFill>
                  <a:schemeClr val="tx1"/>
                </a:solidFill>
                <a:latin typeface="Times New Roman" pitchFamily="18" charset="0"/>
                <a:ea typeface="新細明體" charset="-120"/>
              </a:rPr>
              <a:pPr defTabSz="1217613" fontAlgn="base">
                <a:spcBef>
                  <a:spcPct val="50000"/>
                </a:spcBef>
                <a:spcAft>
                  <a:spcPct val="0"/>
                </a:spcAft>
              </a:pPr>
              <a:t>53</a:t>
            </a:fld>
            <a:endParaRPr lang="en-US" altLang="zh-TW" sz="1400" smtClean="0">
              <a:solidFill>
                <a:schemeClr val="tx1"/>
              </a:solidFill>
              <a:latin typeface="Times New Roman" pitchFamily="18" charset="0"/>
              <a:ea typeface="新細明體" charset="-120"/>
            </a:endParaRPr>
          </a:p>
        </p:txBody>
      </p:sp>
      <p:sp>
        <p:nvSpPr>
          <p:cNvPr id="94210" name="Rectangle 2"/>
          <p:cNvSpPr>
            <a:spLocks noGrp="1" noChangeArrowheads="1"/>
          </p:cNvSpPr>
          <p:nvPr>
            <p:ph type="title"/>
          </p:nvPr>
        </p:nvSpPr>
        <p:spPr/>
        <p:txBody>
          <a:bodyPr/>
          <a:lstStyle/>
          <a:p>
            <a:pPr eaLnBrk="1" hangingPunct="1"/>
            <a:r>
              <a:rPr altLang="en-US" smtClean="0">
                <a:latin typeface="標楷體" pitchFamily="65" charset="-120"/>
                <a:ea typeface="標楷體" pitchFamily="65" charset="-120"/>
              </a:rPr>
              <a:t>本條立法之法理背景</a:t>
            </a:r>
          </a:p>
        </p:txBody>
      </p:sp>
      <p:sp>
        <p:nvSpPr>
          <p:cNvPr id="94211" name="Rectangle 3"/>
          <p:cNvSpPr>
            <a:spLocks noGrp="1" noChangeArrowheads="1"/>
          </p:cNvSpPr>
          <p:nvPr>
            <p:ph type="body" idx="1"/>
          </p:nvPr>
        </p:nvSpPr>
        <p:spPr>
          <a:xfrm>
            <a:off x="765175" y="1701800"/>
            <a:ext cx="11017250" cy="4470400"/>
          </a:xfrm>
        </p:spPr>
        <p:txBody>
          <a:bodyPr/>
          <a:lstStyle/>
          <a:p>
            <a:pPr marL="609600" indent="-609600" eaLnBrk="1" hangingPunct="1">
              <a:buFontTx/>
              <a:buAutoNum type="arabicPeriod"/>
            </a:pPr>
            <a:r>
              <a:rPr altLang="en-US" sz="2800" smtClean="0">
                <a:latin typeface="標楷體" pitchFamily="65" charset="-120"/>
                <a:ea typeface="標楷體" pitchFamily="65" charset="-120"/>
              </a:rPr>
              <a:t>國家對人民有生存照顧之義務。</a:t>
            </a:r>
          </a:p>
          <a:p>
            <a:pPr marL="609600" indent="-609600" eaLnBrk="1" hangingPunct="1">
              <a:buFontTx/>
              <a:buAutoNum type="arabicPeriod"/>
            </a:pPr>
            <a:r>
              <a:rPr altLang="en-US" sz="2800" smtClean="0">
                <a:latin typeface="標楷體" pitchFamily="65" charset="-120"/>
                <a:ea typeface="標楷體" pitchFamily="65" charset="-120"/>
              </a:rPr>
              <a:t>國家對公共設施有防止危險發生之義務。</a:t>
            </a:r>
          </a:p>
          <a:p>
            <a:pPr marL="609600" indent="-609600" eaLnBrk="1" hangingPunct="1">
              <a:buFontTx/>
              <a:buAutoNum type="arabicPeriod"/>
            </a:pPr>
            <a:r>
              <a:rPr altLang="en-US" sz="2800" smtClean="0">
                <a:latin typeface="標楷體" pitchFamily="65" charset="-120"/>
                <a:ea typeface="標楷體" pitchFamily="65" charset="-120"/>
              </a:rPr>
              <a:t>國家對交通設施有交通安全之義務。</a:t>
            </a:r>
          </a:p>
          <a:p>
            <a:pPr marL="609600" indent="-609600" eaLnBrk="1" hangingPunct="1">
              <a:buFont typeface="Arial" charset="0"/>
              <a:buNone/>
            </a:pPr>
            <a:endParaRPr altLang="en-US" sz="2800" smtClean="0">
              <a:latin typeface="標楷體" pitchFamily="65" charset="-120"/>
              <a:ea typeface="標楷體" pitchFamily="65" charset="-120"/>
            </a:endParaRPr>
          </a:p>
          <a:p>
            <a:pPr marL="609600" indent="-609600" eaLnBrk="1" hangingPunct="1">
              <a:buFont typeface="Arial" charset="0"/>
              <a:buNone/>
            </a:pPr>
            <a:r>
              <a:rPr altLang="en-US" sz="2800" smtClean="0">
                <a:latin typeface="標楷體" pitchFamily="65" charset="-120"/>
                <a:ea typeface="標楷體" pitchFamily="65" charset="-120"/>
              </a:rPr>
              <a:t>日本國家賠償法第二條規定：「因道路河川或其他公共營造物之設置或管理有瑕疵，致使他人受損害時</a:t>
            </a:r>
            <a:r>
              <a:rPr lang="en-US" altLang="zh-TW" sz="2800" smtClean="0">
                <a:latin typeface="標楷體" pitchFamily="65" charset="-120"/>
                <a:ea typeface="標楷體" pitchFamily="65" charset="-120"/>
              </a:rPr>
              <a:t>…</a:t>
            </a:r>
            <a:r>
              <a:rPr altLang="en-US" sz="2800" smtClean="0">
                <a:latin typeface="標楷體" pitchFamily="65" charset="-120"/>
                <a:ea typeface="標楷體" pitchFamily="65" charset="-120"/>
              </a:rPr>
              <a:t>應負賠償責任」。</a:t>
            </a:r>
          </a:p>
        </p:txBody>
      </p:sp>
    </p:spTree>
  </p:cSld>
  <p:clrMapOvr>
    <a:masterClrMapping/>
  </p:clrMapOvr>
  <p:transition spd="med">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投影片編號版面配置區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defTabSz="1217613" fontAlgn="base">
              <a:spcBef>
                <a:spcPct val="50000"/>
              </a:spcBef>
              <a:spcAft>
                <a:spcPct val="0"/>
              </a:spcAft>
            </a:pPr>
            <a:fld id="{ABF1ABA6-383F-4A0C-9C0E-0CAFD073F1CA}" type="slidenum">
              <a:rPr lang="en-US" altLang="zh-TW" sz="1400" smtClean="0">
                <a:solidFill>
                  <a:schemeClr val="tx1"/>
                </a:solidFill>
                <a:latin typeface="Times New Roman" pitchFamily="18" charset="0"/>
                <a:ea typeface="新細明體" charset="-120"/>
              </a:rPr>
              <a:pPr defTabSz="1217613" fontAlgn="base">
                <a:spcBef>
                  <a:spcPct val="50000"/>
                </a:spcBef>
                <a:spcAft>
                  <a:spcPct val="0"/>
                </a:spcAft>
              </a:pPr>
              <a:t>54</a:t>
            </a:fld>
            <a:endParaRPr lang="en-US" altLang="zh-TW" sz="1400" smtClean="0">
              <a:solidFill>
                <a:schemeClr val="tx1"/>
              </a:solidFill>
              <a:latin typeface="Times New Roman" pitchFamily="18" charset="0"/>
              <a:ea typeface="新細明體" charset="-120"/>
            </a:endParaRPr>
          </a:p>
        </p:txBody>
      </p:sp>
      <p:sp>
        <p:nvSpPr>
          <p:cNvPr id="96258" name="Rectangle 2"/>
          <p:cNvSpPr>
            <a:spLocks noGrp="1" noChangeArrowheads="1"/>
          </p:cNvSpPr>
          <p:nvPr>
            <p:ph type="title"/>
          </p:nvPr>
        </p:nvSpPr>
        <p:spPr/>
        <p:txBody>
          <a:bodyPr/>
          <a:lstStyle/>
          <a:p>
            <a:pPr eaLnBrk="1" hangingPunct="1"/>
            <a:r>
              <a:rPr altLang="en-US" smtClean="0">
                <a:latin typeface="標楷體" pitchFamily="65" charset="-120"/>
                <a:ea typeface="標楷體" pitchFamily="65" charset="-120"/>
              </a:rPr>
              <a:t>本條立法目的</a:t>
            </a:r>
          </a:p>
        </p:txBody>
      </p:sp>
      <p:sp>
        <p:nvSpPr>
          <p:cNvPr id="96259" name="Rectangle 3"/>
          <p:cNvSpPr>
            <a:spLocks noGrp="1" noChangeArrowheads="1"/>
          </p:cNvSpPr>
          <p:nvPr>
            <p:ph type="body" idx="1"/>
          </p:nvPr>
        </p:nvSpPr>
        <p:spPr>
          <a:xfrm>
            <a:off x="838200" y="1981200"/>
            <a:ext cx="10436225" cy="4740275"/>
          </a:xfrm>
        </p:spPr>
        <p:txBody>
          <a:bodyPr/>
          <a:lstStyle/>
          <a:p>
            <a:pPr eaLnBrk="1" hangingPunct="1">
              <a:lnSpc>
                <a:spcPct val="80000"/>
              </a:lnSpc>
              <a:buFontTx/>
              <a:buNone/>
            </a:pPr>
            <a:r>
              <a:rPr altLang="en-US" sz="2800" smtClean="0">
                <a:latin typeface="標楷體" pitchFamily="65" charset="-120"/>
                <a:ea typeface="標楷體" pitchFamily="65" charset="-120"/>
              </a:rPr>
              <a:t>最高法院</a:t>
            </a:r>
            <a:r>
              <a:rPr lang="en-US" altLang="zh-TW" sz="2800" smtClean="0">
                <a:latin typeface="標楷體" pitchFamily="65" charset="-120"/>
                <a:ea typeface="標楷體" pitchFamily="65" charset="-120"/>
              </a:rPr>
              <a:t>96</a:t>
            </a:r>
            <a:r>
              <a:rPr altLang="en-US" sz="2800" smtClean="0">
                <a:latin typeface="標楷體" pitchFamily="65" charset="-120"/>
                <a:ea typeface="標楷體" pitchFamily="65" charset="-120"/>
              </a:rPr>
              <a:t>年台上字第</a:t>
            </a:r>
            <a:r>
              <a:rPr lang="en-US" altLang="zh-TW" sz="2800" smtClean="0">
                <a:latin typeface="標楷體" pitchFamily="65" charset="-120"/>
                <a:ea typeface="標楷體" pitchFamily="65" charset="-120"/>
              </a:rPr>
              <a:t>2495</a:t>
            </a:r>
            <a:r>
              <a:rPr altLang="en-US" sz="2800" smtClean="0">
                <a:latin typeface="標楷體" pitchFamily="65" charset="-120"/>
                <a:ea typeface="標楷體" pitchFamily="65" charset="-120"/>
              </a:rPr>
              <a:t>號</a:t>
            </a:r>
            <a:endParaRPr lang="en-US" altLang="zh-TW" sz="2800" smtClean="0">
              <a:latin typeface="標楷體" pitchFamily="65" charset="-120"/>
              <a:ea typeface="標楷體" pitchFamily="65" charset="-120"/>
            </a:endParaRPr>
          </a:p>
          <a:p>
            <a:pPr eaLnBrk="1" hangingPunct="1">
              <a:lnSpc>
                <a:spcPct val="80000"/>
              </a:lnSpc>
              <a:buFontTx/>
              <a:buNone/>
            </a:pPr>
            <a:r>
              <a:rPr altLang="en-US" sz="2800" smtClean="0">
                <a:latin typeface="微軟正黑體" pitchFamily="34" charset="-120"/>
                <a:ea typeface="標楷體" pitchFamily="65" charset="-120"/>
              </a:rPr>
              <a:t>「國家機關因公有公共設施之設置或管理有欠缺，致人民生命、身體或財產受損害時，負無過失賠償責任。惟對於損害原因應負責任之人，有求償權，此觀國家賠償法第三條規定自明。</a:t>
            </a:r>
            <a:r>
              <a:rPr altLang="en-US" sz="2800" u="sng" smtClean="0">
                <a:latin typeface="微軟正黑體" pitchFamily="34" charset="-120"/>
                <a:ea typeface="標楷體" pitchFamily="65" charset="-120"/>
              </a:rPr>
              <a:t>其立法目的在於以國家之財力，就公共設施之設置或管理欠缺所造成人民之損害，給予賠償，原不以國家機關有可歸責之原因為必要。</a:t>
            </a:r>
            <a:r>
              <a:rPr altLang="en-US" sz="2800" smtClean="0">
                <a:latin typeface="微軟正黑體" pitchFamily="34" charset="-120"/>
                <a:ea typeface="標楷體" pitchFamily="65" charset="-120"/>
              </a:rPr>
              <a:t>僅於另有應負責任之人，賦與國家機關對之有求償權而已。因此，若國家機關對於損害之發生，同屬應負責任之人，在其應負責任範圍內，即應自負其責，尚不得藉由契約之約定轉嫁己責於他人，以規避國家機關應負之賠償責任。」</a:t>
            </a:r>
          </a:p>
        </p:txBody>
      </p:sp>
    </p:spTree>
  </p:cSld>
  <p:clrMapOvr>
    <a:masterClrMapping/>
  </p:clrMapOvr>
  <p:transition spd="med">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投影片編號版面配置區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defTabSz="1217613" fontAlgn="base">
              <a:spcBef>
                <a:spcPct val="50000"/>
              </a:spcBef>
              <a:spcAft>
                <a:spcPct val="0"/>
              </a:spcAft>
            </a:pPr>
            <a:fld id="{C444E5C4-76E9-48F7-B974-9C635DF66BE2}" type="slidenum">
              <a:rPr lang="en-US" altLang="zh-TW" sz="1400" smtClean="0">
                <a:solidFill>
                  <a:schemeClr val="tx1"/>
                </a:solidFill>
                <a:latin typeface="Times New Roman" pitchFamily="18" charset="0"/>
                <a:ea typeface="新細明體" charset="-120"/>
              </a:rPr>
              <a:pPr defTabSz="1217613" fontAlgn="base">
                <a:spcBef>
                  <a:spcPct val="50000"/>
                </a:spcBef>
                <a:spcAft>
                  <a:spcPct val="0"/>
                </a:spcAft>
              </a:pPr>
              <a:t>55</a:t>
            </a:fld>
            <a:endParaRPr lang="en-US" altLang="zh-TW" sz="1400" smtClean="0">
              <a:solidFill>
                <a:schemeClr val="tx1"/>
              </a:solidFill>
              <a:latin typeface="Times New Roman" pitchFamily="18" charset="0"/>
              <a:ea typeface="新細明體" charset="-120"/>
            </a:endParaRPr>
          </a:p>
        </p:txBody>
      </p:sp>
      <p:sp>
        <p:nvSpPr>
          <p:cNvPr id="98306" name="Rectangle 2"/>
          <p:cNvSpPr>
            <a:spLocks noGrp="1" noChangeArrowheads="1"/>
          </p:cNvSpPr>
          <p:nvPr>
            <p:ph type="title"/>
          </p:nvPr>
        </p:nvSpPr>
        <p:spPr/>
        <p:txBody>
          <a:bodyPr/>
          <a:lstStyle/>
          <a:p>
            <a:pPr eaLnBrk="1" hangingPunct="1"/>
            <a:r>
              <a:rPr altLang="en-US" smtClean="0">
                <a:latin typeface="標楷體" pitchFamily="65" charset="-120"/>
                <a:ea typeface="標楷體" pitchFamily="65" charset="-120"/>
              </a:rPr>
              <a:t>機關負擔無過失賠償責任</a:t>
            </a:r>
          </a:p>
        </p:txBody>
      </p:sp>
      <p:sp>
        <p:nvSpPr>
          <p:cNvPr id="98307" name="Rectangle 3"/>
          <p:cNvSpPr>
            <a:spLocks noGrp="1" noChangeArrowheads="1"/>
          </p:cNvSpPr>
          <p:nvPr>
            <p:ph type="body" idx="1"/>
          </p:nvPr>
        </p:nvSpPr>
        <p:spPr>
          <a:xfrm>
            <a:off x="1701800" y="1981200"/>
            <a:ext cx="9572625" cy="4114800"/>
          </a:xfrm>
        </p:spPr>
        <p:txBody>
          <a:bodyPr/>
          <a:lstStyle/>
          <a:p>
            <a:pPr eaLnBrk="1" hangingPunct="1">
              <a:buFontTx/>
              <a:buNone/>
            </a:pPr>
            <a:r>
              <a:rPr altLang="en-US" sz="2800" smtClean="0">
                <a:latin typeface="標楷體" pitchFamily="65" charset="-120"/>
                <a:ea typeface="標楷體" pitchFamily="65" charset="-120"/>
              </a:rPr>
              <a:t>最高法院</a:t>
            </a:r>
            <a:r>
              <a:rPr lang="en-US" altLang="zh-TW" sz="2800" smtClean="0">
                <a:latin typeface="標楷體" pitchFamily="65" charset="-120"/>
                <a:ea typeface="標楷體" pitchFamily="65" charset="-120"/>
              </a:rPr>
              <a:t>85</a:t>
            </a:r>
            <a:r>
              <a:rPr altLang="en-US" sz="2800" smtClean="0">
                <a:latin typeface="標楷體" pitchFamily="65" charset="-120"/>
                <a:ea typeface="標楷體" pitchFamily="65" charset="-120"/>
              </a:rPr>
              <a:t>年台上字第</a:t>
            </a:r>
            <a:r>
              <a:rPr lang="en-US" altLang="zh-TW" sz="2800" smtClean="0">
                <a:latin typeface="標楷體" pitchFamily="65" charset="-120"/>
                <a:ea typeface="標楷體" pitchFamily="65" charset="-120"/>
              </a:rPr>
              <a:t>2776</a:t>
            </a:r>
            <a:r>
              <a:rPr altLang="en-US" sz="2800" smtClean="0">
                <a:latin typeface="標楷體" pitchFamily="65" charset="-120"/>
                <a:ea typeface="標楷體" pitchFamily="65" charset="-120"/>
              </a:rPr>
              <a:t>號判例</a:t>
            </a:r>
          </a:p>
          <a:p>
            <a:pPr eaLnBrk="1" hangingPunct="1">
              <a:buFontTx/>
              <a:buNone/>
            </a:pPr>
            <a:r>
              <a:rPr altLang="en-US" smtClean="0">
                <a:latin typeface="標楷體" pitchFamily="65" charset="-120"/>
                <a:ea typeface="標楷體" pitchFamily="65" charset="-120"/>
              </a:rPr>
              <a:t>「國家賠償法第三條所定之國家賠償責任，係採</a:t>
            </a:r>
            <a:r>
              <a:rPr altLang="en-US" u="sng" smtClean="0">
                <a:latin typeface="標楷體" pitchFamily="65" charset="-120"/>
                <a:ea typeface="標楷體" pitchFamily="65" charset="-120"/>
              </a:rPr>
              <a:t>無過失主義</a:t>
            </a:r>
            <a:r>
              <a:rPr altLang="en-US" smtClean="0">
                <a:latin typeface="標楷體" pitchFamily="65" charset="-120"/>
                <a:ea typeface="標楷體" pitchFamily="65" charset="-120"/>
              </a:rPr>
              <a:t>，即以該公共設施之設置或管理有欠缺，並因此欠缺致人民受有損害為其構成要件，非以管理或設置機關有過失為必要。」</a:t>
            </a:r>
          </a:p>
          <a:p>
            <a:pPr eaLnBrk="1" hangingPunct="1">
              <a:buFontTx/>
              <a:buNone/>
            </a:pPr>
            <a:r>
              <a:rPr lang="en-US" altLang="zh-TW" smtClean="0">
                <a:latin typeface="標楷體" pitchFamily="65" charset="-120"/>
                <a:ea typeface="標楷體" pitchFamily="65" charset="-120"/>
              </a:rPr>
              <a:t>(</a:t>
            </a:r>
            <a:r>
              <a:rPr altLang="en-US" smtClean="0">
                <a:latin typeface="標楷體" pitchFamily="65" charset="-120"/>
                <a:ea typeface="標楷體" pitchFamily="65" charset="-120"/>
              </a:rPr>
              <a:t>最高法院</a:t>
            </a:r>
            <a:r>
              <a:rPr lang="en-US" altLang="zh-TW" smtClean="0">
                <a:latin typeface="標楷體" pitchFamily="65" charset="-120"/>
                <a:ea typeface="標楷體" pitchFamily="65" charset="-120"/>
              </a:rPr>
              <a:t>98</a:t>
            </a:r>
            <a:r>
              <a:rPr altLang="en-US" smtClean="0">
                <a:latin typeface="標楷體" pitchFamily="65" charset="-120"/>
                <a:ea typeface="標楷體" pitchFamily="65" charset="-120"/>
              </a:rPr>
              <a:t>年台上字第</a:t>
            </a:r>
            <a:r>
              <a:rPr lang="en-US" altLang="zh-TW" smtClean="0">
                <a:latin typeface="標楷體" pitchFamily="65" charset="-120"/>
                <a:ea typeface="標楷體" pitchFamily="65" charset="-120"/>
              </a:rPr>
              <a:t>1130</a:t>
            </a:r>
            <a:r>
              <a:rPr altLang="en-US" smtClean="0">
                <a:latin typeface="標楷體" pitchFamily="65" charset="-120"/>
                <a:ea typeface="標楷體" pitchFamily="65" charset="-120"/>
              </a:rPr>
              <a:t>號判決意旨同，學說上亦稱為危險責任</a:t>
            </a:r>
            <a:r>
              <a:rPr lang="en-US" altLang="zh-TW" smtClean="0">
                <a:latin typeface="微軟正黑體" pitchFamily="34" charset="-120"/>
              </a:rPr>
              <a:t>)</a:t>
            </a:r>
          </a:p>
        </p:txBody>
      </p:sp>
    </p:spTree>
  </p:cSld>
  <p:clrMapOvr>
    <a:masterClrMapping/>
  </p:clrMapOvr>
  <p:transition spd="med">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投影片編號版面配置區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defTabSz="1217613" fontAlgn="base">
              <a:spcBef>
                <a:spcPct val="50000"/>
              </a:spcBef>
              <a:spcAft>
                <a:spcPct val="0"/>
              </a:spcAft>
            </a:pPr>
            <a:fld id="{16A7FFC9-6A86-4EDC-B38A-7ECAAD29ADEE}" type="slidenum">
              <a:rPr lang="en-US" altLang="zh-TW" sz="1400" smtClean="0">
                <a:solidFill>
                  <a:schemeClr val="tx1"/>
                </a:solidFill>
                <a:latin typeface="Times New Roman" pitchFamily="18" charset="0"/>
                <a:ea typeface="新細明體" charset="-120"/>
              </a:rPr>
              <a:pPr defTabSz="1217613" fontAlgn="base">
                <a:spcBef>
                  <a:spcPct val="50000"/>
                </a:spcBef>
                <a:spcAft>
                  <a:spcPct val="0"/>
                </a:spcAft>
              </a:pPr>
              <a:t>56</a:t>
            </a:fld>
            <a:endParaRPr lang="en-US" altLang="zh-TW" sz="1400" smtClean="0">
              <a:solidFill>
                <a:schemeClr val="tx1"/>
              </a:solidFill>
              <a:latin typeface="Times New Roman" pitchFamily="18" charset="0"/>
              <a:ea typeface="新細明體" charset="-120"/>
            </a:endParaRPr>
          </a:p>
        </p:txBody>
      </p:sp>
      <p:sp>
        <p:nvSpPr>
          <p:cNvPr id="100354" name="Rectangle 2"/>
          <p:cNvSpPr>
            <a:spLocks noGrp="1" noChangeArrowheads="1"/>
          </p:cNvSpPr>
          <p:nvPr>
            <p:ph type="title"/>
          </p:nvPr>
        </p:nvSpPr>
        <p:spPr/>
        <p:txBody>
          <a:bodyPr/>
          <a:lstStyle/>
          <a:p>
            <a:pPr eaLnBrk="1" hangingPunct="1"/>
            <a:r>
              <a:rPr lang="en-US" altLang="zh-TW" smtClean="0">
                <a:latin typeface="標楷體" pitchFamily="65" charset="-120"/>
                <a:ea typeface="標楷體" pitchFamily="65" charset="-120"/>
              </a:rPr>
              <a:t>【</a:t>
            </a:r>
            <a:r>
              <a:rPr altLang="en-US" smtClean="0">
                <a:latin typeface="標楷體" pitchFamily="65" charset="-120"/>
                <a:ea typeface="標楷體" pitchFamily="65" charset="-120"/>
              </a:rPr>
              <a:t>欠缺</a:t>
            </a:r>
            <a:r>
              <a:rPr lang="en-US" altLang="zh-TW" smtClean="0">
                <a:latin typeface="標楷體" pitchFamily="65" charset="-120"/>
                <a:ea typeface="標楷體" pitchFamily="65" charset="-120"/>
              </a:rPr>
              <a:t>】</a:t>
            </a:r>
            <a:r>
              <a:rPr altLang="en-US" smtClean="0">
                <a:latin typeface="標楷體" pitchFamily="65" charset="-120"/>
                <a:ea typeface="標楷體" pitchFamily="65" charset="-120"/>
              </a:rPr>
              <a:t>之意義</a:t>
            </a:r>
          </a:p>
        </p:txBody>
      </p:sp>
      <p:sp>
        <p:nvSpPr>
          <p:cNvPr id="100355" name="Rectangle 3"/>
          <p:cNvSpPr>
            <a:spLocks noGrp="1" noChangeArrowheads="1"/>
          </p:cNvSpPr>
          <p:nvPr>
            <p:ph type="body" idx="1"/>
          </p:nvPr>
        </p:nvSpPr>
        <p:spPr>
          <a:xfrm>
            <a:off x="927100" y="1989138"/>
            <a:ext cx="10639425" cy="4114800"/>
          </a:xfrm>
        </p:spPr>
        <p:txBody>
          <a:bodyPr/>
          <a:lstStyle/>
          <a:p>
            <a:pPr eaLnBrk="1" hangingPunct="1">
              <a:buFont typeface="Arial" charset="0"/>
              <a:buNone/>
            </a:pPr>
            <a:r>
              <a:rPr altLang="en-US" sz="2800" smtClean="0">
                <a:latin typeface="標楷體" pitchFamily="65" charset="-120"/>
                <a:ea typeface="標楷體" pitchFamily="65" charset="-120"/>
              </a:rPr>
              <a:t>臺灣高等法院</a:t>
            </a:r>
            <a:r>
              <a:rPr lang="en-US" altLang="zh-TW" sz="2800" smtClean="0">
                <a:latin typeface="標楷體" pitchFamily="65" charset="-120"/>
                <a:ea typeface="標楷體" pitchFamily="65" charset="-120"/>
              </a:rPr>
              <a:t>97</a:t>
            </a:r>
            <a:r>
              <a:rPr altLang="en-US" sz="2800" smtClean="0">
                <a:latin typeface="標楷體" pitchFamily="65" charset="-120"/>
                <a:ea typeface="標楷體" pitchFamily="65" charset="-120"/>
              </a:rPr>
              <a:t>年度重上國字第</a:t>
            </a:r>
            <a:r>
              <a:rPr lang="en-US" altLang="zh-TW" sz="2800" smtClean="0">
                <a:latin typeface="標楷體" pitchFamily="65" charset="-120"/>
                <a:ea typeface="標楷體" pitchFamily="65" charset="-120"/>
              </a:rPr>
              <a:t>9</a:t>
            </a:r>
            <a:r>
              <a:rPr altLang="en-US" sz="2800" smtClean="0">
                <a:latin typeface="標楷體" pitchFamily="65" charset="-120"/>
                <a:ea typeface="標楷體" pitchFamily="65" charset="-120"/>
              </a:rPr>
              <a:t>號判決 </a:t>
            </a:r>
          </a:p>
          <a:p>
            <a:pPr eaLnBrk="1" hangingPunct="1">
              <a:buFontTx/>
              <a:buNone/>
            </a:pPr>
            <a:r>
              <a:rPr altLang="en-US" smtClean="0">
                <a:latin typeface="標楷體" pitchFamily="65" charset="-120"/>
                <a:ea typeface="標楷體" pitchFamily="65" charset="-120"/>
              </a:rPr>
              <a:t>   「按公有公共設施設置或管理有欠缺，致人民生命、身體或財產受損害者，國家應負損害賠償責任，國家賠償法第</a:t>
            </a:r>
            <a:r>
              <a:rPr lang="en-US" altLang="zh-TW" smtClean="0">
                <a:latin typeface="標楷體" pitchFamily="65" charset="-120"/>
                <a:ea typeface="標楷體" pitchFamily="65" charset="-120"/>
              </a:rPr>
              <a:t>3</a:t>
            </a:r>
            <a:r>
              <a:rPr altLang="en-US" smtClean="0">
                <a:latin typeface="標楷體" pitchFamily="65" charset="-120"/>
                <a:ea typeface="標楷體" pitchFamily="65" charset="-120"/>
              </a:rPr>
              <a:t>條 第</a:t>
            </a:r>
            <a:r>
              <a:rPr lang="en-US" altLang="zh-TW" smtClean="0">
                <a:latin typeface="標楷體" pitchFamily="65" charset="-120"/>
                <a:ea typeface="標楷體" pitchFamily="65" charset="-120"/>
              </a:rPr>
              <a:t>1</a:t>
            </a:r>
            <a:r>
              <a:rPr altLang="en-US" smtClean="0">
                <a:latin typeface="標楷體" pitchFamily="65" charset="-120"/>
                <a:ea typeface="標楷體" pitchFamily="65" charset="-120"/>
              </a:rPr>
              <a:t>項定有明文。而所謂</a:t>
            </a:r>
            <a:r>
              <a:rPr lang="en-US" altLang="zh-TW" smtClean="0">
                <a:latin typeface="標楷體" pitchFamily="65" charset="-120"/>
                <a:ea typeface="標楷體" pitchFamily="65" charset="-120"/>
              </a:rPr>
              <a:t>『</a:t>
            </a:r>
            <a:r>
              <a:rPr altLang="en-US" smtClean="0">
                <a:latin typeface="標楷體" pitchFamily="65" charset="-120"/>
                <a:ea typeface="標楷體" pitchFamily="65" charset="-120"/>
              </a:rPr>
              <a:t>設置或管理有欠缺</a:t>
            </a:r>
            <a:r>
              <a:rPr lang="en-US" altLang="zh-TW" smtClean="0">
                <a:latin typeface="標楷體" pitchFamily="65" charset="-120"/>
                <a:ea typeface="標楷體" pitchFamily="65" charset="-120"/>
              </a:rPr>
              <a:t>』</a:t>
            </a:r>
            <a:r>
              <a:rPr altLang="en-US" smtClean="0">
                <a:latin typeface="標楷體" pitchFamily="65" charset="-120"/>
                <a:ea typeface="標楷體" pitchFamily="65" charset="-120"/>
              </a:rPr>
              <a:t>，係專指公共設施之物本身</a:t>
            </a:r>
            <a:r>
              <a:rPr altLang="en-US" u="sng" smtClean="0">
                <a:latin typeface="標楷體" pitchFamily="65" charset="-120"/>
                <a:ea typeface="標楷體" pitchFamily="65" charset="-120"/>
              </a:rPr>
              <a:t>有瑕疵</a:t>
            </a:r>
            <a:r>
              <a:rPr altLang="en-US" smtClean="0">
                <a:latin typeface="標楷體" pitchFamily="65" charset="-120"/>
                <a:ea typeface="標楷體" pitchFamily="65" charset="-120"/>
              </a:rPr>
              <a:t>，致公共設施</a:t>
            </a:r>
            <a:r>
              <a:rPr altLang="en-US" u="sng" smtClean="0">
                <a:latin typeface="標楷體" pitchFamily="65" charset="-120"/>
                <a:ea typeface="標楷體" pitchFamily="65" charset="-120"/>
              </a:rPr>
              <a:t>不具備通常應有之狀態 、作用或功能，以致缺乏安全性</a:t>
            </a:r>
            <a:r>
              <a:rPr altLang="en-US" smtClean="0">
                <a:latin typeface="標楷體" pitchFamily="65" charset="-120"/>
                <a:ea typeface="標楷體" pitchFamily="65" charset="-120"/>
              </a:rPr>
              <a:t>而言。 」</a:t>
            </a:r>
            <a:endParaRPr lang="en-US" altLang="zh-TW" smtClean="0">
              <a:latin typeface="標楷體" pitchFamily="65" charset="-120"/>
              <a:ea typeface="標楷體" pitchFamily="65" charset="-120"/>
            </a:endParaRPr>
          </a:p>
          <a:p>
            <a:pPr eaLnBrk="1" hangingPunct="1">
              <a:buFontTx/>
              <a:buNone/>
            </a:pPr>
            <a:r>
              <a:rPr lang="en-US" altLang="zh-TW" smtClean="0">
                <a:latin typeface="標楷體" pitchFamily="65" charset="-120"/>
                <a:ea typeface="標楷體" pitchFamily="65" charset="-120"/>
              </a:rPr>
              <a:t>        (</a:t>
            </a:r>
            <a:r>
              <a:rPr altLang="en-US" smtClean="0">
                <a:latin typeface="標楷體" pitchFamily="65" charset="-120"/>
                <a:ea typeface="標楷體" pitchFamily="65" charset="-120"/>
              </a:rPr>
              <a:t>最高法院</a:t>
            </a:r>
            <a:r>
              <a:rPr lang="en-US" altLang="zh-TW" smtClean="0">
                <a:latin typeface="標楷體" pitchFamily="65" charset="-120"/>
                <a:ea typeface="標楷體" pitchFamily="65" charset="-120"/>
              </a:rPr>
              <a:t>73</a:t>
            </a:r>
            <a:r>
              <a:rPr altLang="en-US" smtClean="0">
                <a:latin typeface="標楷體" pitchFamily="65" charset="-120"/>
                <a:ea typeface="標楷體" pitchFamily="65" charset="-120"/>
              </a:rPr>
              <a:t>年台上字第</a:t>
            </a:r>
            <a:r>
              <a:rPr lang="en-US" altLang="zh-TW" smtClean="0">
                <a:latin typeface="標楷體" pitchFamily="65" charset="-120"/>
                <a:ea typeface="標楷體" pitchFamily="65" charset="-120"/>
              </a:rPr>
              <a:t>3938</a:t>
            </a:r>
            <a:r>
              <a:rPr altLang="en-US" smtClean="0">
                <a:latin typeface="標楷體" pitchFamily="65" charset="-120"/>
                <a:ea typeface="標楷體" pitchFamily="65" charset="-120"/>
              </a:rPr>
              <a:t>號判例亦同</a:t>
            </a:r>
            <a:r>
              <a:rPr lang="en-US" altLang="zh-TW" smtClean="0">
                <a:latin typeface="標楷體" pitchFamily="65" charset="-120"/>
                <a:ea typeface="標楷體" pitchFamily="65" charset="-120"/>
              </a:rPr>
              <a:t>) </a:t>
            </a:r>
          </a:p>
        </p:txBody>
      </p:sp>
    </p:spTree>
  </p:cSld>
  <p:clrMapOvr>
    <a:masterClrMapping/>
  </p:clrMapOvr>
  <p:transition spd="med">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投影片編號版面配置區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defTabSz="1217613" fontAlgn="base">
              <a:spcBef>
                <a:spcPct val="50000"/>
              </a:spcBef>
              <a:spcAft>
                <a:spcPct val="0"/>
              </a:spcAft>
            </a:pPr>
            <a:fld id="{FECB9491-E0C0-40C8-AD98-233F2DE61606}" type="slidenum">
              <a:rPr lang="en-US" altLang="zh-TW" sz="1400" smtClean="0">
                <a:solidFill>
                  <a:schemeClr val="tx1"/>
                </a:solidFill>
                <a:latin typeface="Times New Roman" pitchFamily="18" charset="0"/>
                <a:ea typeface="新細明體" charset="-120"/>
              </a:rPr>
              <a:pPr defTabSz="1217613" fontAlgn="base">
                <a:spcBef>
                  <a:spcPct val="50000"/>
                </a:spcBef>
                <a:spcAft>
                  <a:spcPct val="0"/>
                </a:spcAft>
              </a:pPr>
              <a:t>57</a:t>
            </a:fld>
            <a:endParaRPr lang="en-US" altLang="zh-TW" sz="1400" smtClean="0">
              <a:solidFill>
                <a:schemeClr val="tx1"/>
              </a:solidFill>
              <a:latin typeface="Times New Roman" pitchFamily="18" charset="0"/>
              <a:ea typeface="新細明體" charset="-120"/>
            </a:endParaRPr>
          </a:p>
        </p:txBody>
      </p:sp>
      <p:sp>
        <p:nvSpPr>
          <p:cNvPr id="102402" name="Rectangle 2"/>
          <p:cNvSpPr>
            <a:spLocks noGrp="1" noChangeArrowheads="1"/>
          </p:cNvSpPr>
          <p:nvPr>
            <p:ph type="title"/>
          </p:nvPr>
        </p:nvSpPr>
        <p:spPr/>
        <p:txBody>
          <a:bodyPr/>
          <a:lstStyle/>
          <a:p>
            <a:pPr eaLnBrk="1" hangingPunct="1"/>
            <a:r>
              <a:rPr lang="en-US" altLang="zh-TW" smtClean="0">
                <a:latin typeface="標楷體" pitchFamily="65" charset="-120"/>
                <a:ea typeface="標楷體" pitchFamily="65" charset="-120"/>
              </a:rPr>
              <a:t>【</a:t>
            </a:r>
            <a:r>
              <a:rPr altLang="en-US" smtClean="0">
                <a:latin typeface="標楷體" pitchFamily="65" charset="-120"/>
                <a:ea typeface="標楷體" pitchFamily="65" charset="-120"/>
              </a:rPr>
              <a:t>欠缺</a:t>
            </a:r>
            <a:r>
              <a:rPr lang="en-US" altLang="zh-TW" smtClean="0">
                <a:latin typeface="標楷體" pitchFamily="65" charset="-120"/>
                <a:ea typeface="標楷體" pitchFamily="65" charset="-120"/>
              </a:rPr>
              <a:t>】</a:t>
            </a:r>
            <a:r>
              <a:rPr altLang="en-US" smtClean="0">
                <a:latin typeface="標楷體" pitchFamily="65" charset="-120"/>
                <a:ea typeface="標楷體" pitchFamily="65" charset="-120"/>
              </a:rPr>
              <a:t>意義之統合觀察</a:t>
            </a:r>
          </a:p>
        </p:txBody>
      </p:sp>
      <p:sp>
        <p:nvSpPr>
          <p:cNvPr id="102403" name="Rectangle 3"/>
          <p:cNvSpPr>
            <a:spLocks noGrp="1" noChangeArrowheads="1"/>
          </p:cNvSpPr>
          <p:nvPr>
            <p:ph type="body" idx="1"/>
          </p:nvPr>
        </p:nvSpPr>
        <p:spPr>
          <a:xfrm>
            <a:off x="1341438" y="1981200"/>
            <a:ext cx="9648825" cy="4114800"/>
          </a:xfrm>
        </p:spPr>
        <p:txBody>
          <a:bodyPr/>
          <a:lstStyle/>
          <a:p>
            <a:pPr marL="609600" indent="-609600" eaLnBrk="1" hangingPunct="1">
              <a:lnSpc>
                <a:spcPct val="90000"/>
              </a:lnSpc>
              <a:buFontTx/>
              <a:buAutoNum type="arabicPeriod"/>
            </a:pPr>
            <a:r>
              <a:rPr altLang="en-US" sz="2800" smtClean="0">
                <a:latin typeface="標楷體" pitchFamily="65" charset="-120"/>
                <a:ea typeface="標楷體" pitchFamily="65" charset="-120"/>
              </a:rPr>
              <a:t>欠缺或瑕疵之定義應隨科學技術與社會環境而適時調整。</a:t>
            </a:r>
          </a:p>
          <a:p>
            <a:pPr marL="609600" indent="-609600" eaLnBrk="1" hangingPunct="1">
              <a:lnSpc>
                <a:spcPct val="90000"/>
              </a:lnSpc>
              <a:buFontTx/>
              <a:buAutoNum type="arabicPeriod"/>
            </a:pPr>
            <a:r>
              <a:rPr altLang="en-US" sz="2800" smtClean="0">
                <a:latin typeface="標楷體" pitchFamily="65" charset="-120"/>
                <a:ea typeface="標楷體" pitchFamily="65" charset="-120"/>
              </a:rPr>
              <a:t>政府機關如對防止損害之發生已盡相當之注意，或已採取防止損害發生臨時緊急必要性之措施，則管理即無欠缺。</a:t>
            </a:r>
            <a:r>
              <a:rPr lang="en-US" altLang="zh-TW" sz="2800" smtClean="0">
                <a:latin typeface="標楷體" pitchFamily="65" charset="-120"/>
                <a:ea typeface="標楷體" pitchFamily="65" charset="-120"/>
              </a:rPr>
              <a:t>(</a:t>
            </a:r>
            <a:r>
              <a:rPr altLang="en-US" sz="2800" smtClean="0">
                <a:latin typeface="標楷體" pitchFamily="65" charset="-120"/>
                <a:ea typeface="標楷體" pitchFamily="65" charset="-120"/>
              </a:rPr>
              <a:t>最高法院</a:t>
            </a:r>
            <a:r>
              <a:rPr lang="en-US" altLang="zh-TW" sz="2800" smtClean="0">
                <a:latin typeface="標楷體" pitchFamily="65" charset="-120"/>
                <a:ea typeface="標楷體" pitchFamily="65" charset="-120"/>
              </a:rPr>
              <a:t>92</a:t>
            </a:r>
            <a:r>
              <a:rPr altLang="en-US" sz="2800" smtClean="0">
                <a:latin typeface="標楷體" pitchFamily="65" charset="-120"/>
                <a:ea typeface="標楷體" pitchFamily="65" charset="-120"/>
              </a:rPr>
              <a:t>年度台上字</a:t>
            </a:r>
            <a:r>
              <a:rPr lang="en-US" altLang="zh-TW" sz="2800" smtClean="0">
                <a:latin typeface="標楷體" pitchFamily="65" charset="-120"/>
                <a:ea typeface="標楷體" pitchFamily="65" charset="-120"/>
              </a:rPr>
              <a:t>2672</a:t>
            </a:r>
            <a:r>
              <a:rPr altLang="en-US" sz="2800" smtClean="0">
                <a:latin typeface="標楷體" pitchFamily="65" charset="-120"/>
                <a:ea typeface="標楷體" pitchFamily="65" charset="-120"/>
              </a:rPr>
              <a:t>號判決參照</a:t>
            </a:r>
            <a:r>
              <a:rPr lang="en-US" altLang="zh-TW" sz="2800" smtClean="0">
                <a:latin typeface="標楷體" pitchFamily="65" charset="-120"/>
                <a:ea typeface="標楷體" pitchFamily="65" charset="-120"/>
              </a:rPr>
              <a:t>)</a:t>
            </a:r>
            <a:endParaRPr altLang="en-US" sz="2800" smtClean="0">
              <a:latin typeface="標楷體" pitchFamily="65" charset="-120"/>
              <a:ea typeface="標楷體" pitchFamily="65" charset="-120"/>
            </a:endParaRPr>
          </a:p>
          <a:p>
            <a:pPr marL="609600" indent="-609600" eaLnBrk="1" hangingPunct="1">
              <a:lnSpc>
                <a:spcPct val="90000"/>
              </a:lnSpc>
              <a:buFontTx/>
              <a:buAutoNum type="arabicPeriod"/>
            </a:pPr>
            <a:r>
              <a:rPr altLang="en-US" sz="2800" smtClean="0">
                <a:latin typeface="標楷體" pitchFamily="65" charset="-120"/>
                <a:ea typeface="標楷體" pitchFamily="65" charset="-120"/>
              </a:rPr>
              <a:t>純屬天然災害或不可抗力者不構成欠缺。</a:t>
            </a:r>
          </a:p>
          <a:p>
            <a:pPr marL="609600" indent="-609600" eaLnBrk="1" hangingPunct="1">
              <a:lnSpc>
                <a:spcPct val="90000"/>
              </a:lnSpc>
              <a:buFontTx/>
              <a:buAutoNum type="arabicPeriod"/>
            </a:pPr>
            <a:r>
              <a:rPr altLang="en-US" sz="2800" smtClean="0">
                <a:latin typeface="標楷體" pitchFamily="65" charset="-120"/>
                <a:ea typeface="標楷體" pitchFamily="65" charset="-120"/>
              </a:rPr>
              <a:t>預算不足或未編列不得為不構成欠缺之理由。</a:t>
            </a:r>
          </a:p>
          <a:p>
            <a:pPr marL="609600" indent="-609600" eaLnBrk="1" hangingPunct="1">
              <a:lnSpc>
                <a:spcPct val="90000"/>
              </a:lnSpc>
              <a:buFontTx/>
              <a:buAutoNum type="arabicPeriod"/>
            </a:pPr>
            <a:r>
              <a:rPr altLang="en-US" sz="2800" smtClean="0">
                <a:latin typeface="標楷體" pitchFamily="65" charset="-120"/>
                <a:ea typeface="標楷體" pitchFamily="65" charset="-120"/>
              </a:rPr>
              <a:t>有過失相抵之適用，依比例定其賠償金額。</a:t>
            </a:r>
          </a:p>
        </p:txBody>
      </p:sp>
    </p:spTree>
  </p:cSld>
  <p:clrMapOvr>
    <a:masterClrMapping/>
  </p:clrMapOvr>
  <p:transition spd="med">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投影片編號版面配置區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defTabSz="1217613" fontAlgn="base">
              <a:spcBef>
                <a:spcPct val="50000"/>
              </a:spcBef>
              <a:spcAft>
                <a:spcPct val="0"/>
              </a:spcAft>
            </a:pPr>
            <a:fld id="{80EE66DD-0C29-49FC-BD15-FCFF21F7B6D5}" type="slidenum">
              <a:rPr lang="en-US" altLang="zh-TW" sz="1400" smtClean="0">
                <a:solidFill>
                  <a:schemeClr val="tx1"/>
                </a:solidFill>
                <a:latin typeface="Times New Roman" pitchFamily="18" charset="0"/>
                <a:ea typeface="新細明體" charset="-120"/>
              </a:rPr>
              <a:pPr defTabSz="1217613" fontAlgn="base">
                <a:spcBef>
                  <a:spcPct val="50000"/>
                </a:spcBef>
                <a:spcAft>
                  <a:spcPct val="0"/>
                </a:spcAft>
              </a:pPr>
              <a:t>58</a:t>
            </a:fld>
            <a:endParaRPr lang="en-US" altLang="zh-TW" sz="1400" smtClean="0">
              <a:solidFill>
                <a:schemeClr val="tx1"/>
              </a:solidFill>
              <a:latin typeface="Times New Roman" pitchFamily="18" charset="0"/>
              <a:ea typeface="新細明體" charset="-120"/>
            </a:endParaRPr>
          </a:p>
        </p:txBody>
      </p:sp>
      <p:sp>
        <p:nvSpPr>
          <p:cNvPr id="104450" name="Rectangle 2"/>
          <p:cNvSpPr>
            <a:spLocks noGrp="1" noChangeArrowheads="1"/>
          </p:cNvSpPr>
          <p:nvPr>
            <p:ph type="title"/>
          </p:nvPr>
        </p:nvSpPr>
        <p:spPr/>
        <p:txBody>
          <a:bodyPr/>
          <a:lstStyle/>
          <a:p>
            <a:pPr eaLnBrk="1" hangingPunct="1"/>
            <a:r>
              <a:rPr altLang="en-US" smtClean="0">
                <a:latin typeface="標楷體" pitchFamily="65" charset="-120"/>
                <a:ea typeface="標楷體" pitchFamily="65" charset="-120"/>
              </a:rPr>
              <a:t>公共設施範圍之意義</a:t>
            </a:r>
          </a:p>
        </p:txBody>
      </p:sp>
      <p:sp>
        <p:nvSpPr>
          <p:cNvPr id="104451" name="Rectangle 3"/>
          <p:cNvSpPr>
            <a:spLocks noGrp="1" noChangeArrowheads="1"/>
          </p:cNvSpPr>
          <p:nvPr>
            <p:ph type="body" idx="1"/>
          </p:nvPr>
        </p:nvSpPr>
        <p:spPr>
          <a:xfrm>
            <a:off x="909638" y="1981200"/>
            <a:ext cx="9577387" cy="4114800"/>
          </a:xfrm>
        </p:spPr>
        <p:txBody>
          <a:bodyPr/>
          <a:lstStyle/>
          <a:p>
            <a:pPr eaLnBrk="1" hangingPunct="1">
              <a:buFontTx/>
              <a:buNone/>
            </a:pPr>
            <a:r>
              <a:rPr altLang="en-US" sz="2800" smtClean="0">
                <a:latin typeface="標楷體" pitchFamily="65" charset="-120"/>
                <a:ea typeface="標楷體" pitchFamily="65" charset="-120"/>
              </a:rPr>
              <a:t>最高法院</a:t>
            </a:r>
            <a:r>
              <a:rPr lang="en-US" altLang="zh-TW" sz="2800" smtClean="0">
                <a:latin typeface="標楷體" pitchFamily="65" charset="-120"/>
                <a:ea typeface="標楷體" pitchFamily="65" charset="-120"/>
              </a:rPr>
              <a:t>99</a:t>
            </a:r>
            <a:r>
              <a:rPr altLang="en-US" sz="2800" smtClean="0">
                <a:latin typeface="標楷體" pitchFamily="65" charset="-120"/>
                <a:ea typeface="標楷體" pitchFamily="65" charset="-120"/>
              </a:rPr>
              <a:t>年台上字第</a:t>
            </a:r>
            <a:r>
              <a:rPr lang="en-US" altLang="zh-TW" sz="2800" smtClean="0">
                <a:latin typeface="標楷體" pitchFamily="65" charset="-120"/>
                <a:ea typeface="標楷體" pitchFamily="65" charset="-120"/>
              </a:rPr>
              <a:t>428</a:t>
            </a:r>
            <a:r>
              <a:rPr altLang="en-US" sz="2800" smtClean="0">
                <a:latin typeface="標楷體" pitchFamily="65" charset="-120"/>
                <a:ea typeface="標楷體" pitchFamily="65" charset="-120"/>
              </a:rPr>
              <a:t>號判決</a:t>
            </a:r>
          </a:p>
          <a:p>
            <a:pPr eaLnBrk="1" hangingPunct="1">
              <a:buFontTx/>
              <a:buNone/>
            </a:pPr>
            <a:r>
              <a:rPr altLang="en-US" sz="2800" smtClean="0">
                <a:latin typeface="標楷體" pitchFamily="65" charset="-120"/>
                <a:ea typeface="標楷體" pitchFamily="65" charset="-120"/>
              </a:rPr>
              <a:t>「所謂</a:t>
            </a:r>
            <a:r>
              <a:rPr lang="en-US" altLang="zh-TW" sz="2800" smtClean="0">
                <a:latin typeface="標楷體" pitchFamily="65" charset="-120"/>
                <a:ea typeface="標楷體" pitchFamily="65" charset="-120"/>
              </a:rPr>
              <a:t>『</a:t>
            </a:r>
            <a:r>
              <a:rPr altLang="en-US" sz="2800" smtClean="0">
                <a:latin typeface="標楷體" pitchFamily="65" charset="-120"/>
                <a:ea typeface="標楷體" pitchFamily="65" charset="-120"/>
              </a:rPr>
              <a:t>公有公共設施</a:t>
            </a:r>
            <a:r>
              <a:rPr lang="en-US" altLang="zh-TW" sz="2800" smtClean="0">
                <a:latin typeface="標楷體" pitchFamily="65" charset="-120"/>
                <a:ea typeface="標楷體" pitchFamily="65" charset="-120"/>
              </a:rPr>
              <a:t>』</a:t>
            </a:r>
            <a:r>
              <a:rPr altLang="en-US" sz="2800" smtClean="0">
                <a:latin typeface="標楷體" pitchFamily="65" charset="-120"/>
                <a:ea typeface="標楷體" pitchFamily="65" charset="-120"/>
              </a:rPr>
              <a:t>，揆之最高法院</a:t>
            </a:r>
            <a:r>
              <a:rPr lang="en-US" altLang="zh-TW" sz="2800" smtClean="0">
                <a:latin typeface="標楷體" pitchFamily="65" charset="-120"/>
                <a:ea typeface="標楷體" pitchFamily="65" charset="-120"/>
              </a:rPr>
              <a:t>94</a:t>
            </a:r>
            <a:r>
              <a:rPr altLang="en-US" sz="2800" smtClean="0">
                <a:latin typeface="標楷體" pitchFamily="65" charset="-120"/>
                <a:ea typeface="標楷體" pitchFamily="65" charset="-120"/>
              </a:rPr>
              <a:t>年台上字第</a:t>
            </a:r>
            <a:r>
              <a:rPr lang="en-US" altLang="zh-TW" sz="2800" smtClean="0">
                <a:latin typeface="標楷體" pitchFamily="65" charset="-120"/>
                <a:ea typeface="標楷體" pitchFamily="65" charset="-120"/>
              </a:rPr>
              <a:t>2327</a:t>
            </a:r>
            <a:r>
              <a:rPr altLang="en-US" sz="2800" smtClean="0">
                <a:latin typeface="標楷體" pitchFamily="65" charset="-120"/>
                <a:ea typeface="標楷體" pitchFamily="65" charset="-120"/>
              </a:rPr>
              <a:t>號判例意旨，以供公共使用或供公務使用之設施， </a:t>
            </a:r>
            <a:r>
              <a:rPr altLang="en-US" sz="2800" u="sng" smtClean="0">
                <a:latin typeface="標楷體" pitchFamily="65" charset="-120"/>
                <a:ea typeface="標楷體" pitchFamily="65" charset="-120"/>
              </a:rPr>
              <a:t>事實上處於國家或地方自治團體管理狀態者而言</a:t>
            </a:r>
            <a:r>
              <a:rPr altLang="en-US" sz="2800" smtClean="0">
                <a:latin typeface="標楷體" pitchFamily="65" charset="-120"/>
                <a:ea typeface="標楷體" pitchFamily="65" charset="-120"/>
              </a:rPr>
              <a:t>，即國家機關須有以該設施提供為公共或公務目的使用之意思或行為，始足當之。」</a:t>
            </a:r>
            <a:r>
              <a:rPr lang="en-US" altLang="zh-TW" sz="2800" smtClean="0">
                <a:latin typeface="標楷體" pitchFamily="65" charset="-120"/>
                <a:ea typeface="標楷體" pitchFamily="65" charset="-120"/>
              </a:rPr>
              <a:t>(</a:t>
            </a:r>
            <a:r>
              <a:rPr altLang="en-US" sz="2800" smtClean="0">
                <a:latin typeface="標楷體" pitchFamily="65" charset="-120"/>
                <a:ea typeface="標楷體" pitchFamily="65" charset="-120"/>
              </a:rPr>
              <a:t>工業區之設施屬之</a:t>
            </a:r>
            <a:r>
              <a:rPr lang="en-US" altLang="zh-TW" sz="2800" smtClean="0">
                <a:latin typeface="標楷體" pitchFamily="65" charset="-120"/>
                <a:ea typeface="標楷體" pitchFamily="65" charset="-120"/>
              </a:rPr>
              <a:t>)</a:t>
            </a:r>
          </a:p>
          <a:p>
            <a:pPr eaLnBrk="1" hangingPunct="1">
              <a:buFontTx/>
              <a:buNone/>
            </a:pPr>
            <a:endParaRPr lang="en-US" altLang="zh-TW" smtClean="0">
              <a:latin typeface="微軟正黑體" pitchFamily="34" charset="-120"/>
            </a:endParaRPr>
          </a:p>
        </p:txBody>
      </p:sp>
    </p:spTree>
  </p:cSld>
  <p:clrMapOvr>
    <a:masterClrMapping/>
  </p:clrMapOvr>
  <p:transition spd="med">
    <p:fad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標題 1"/>
          <p:cNvSpPr>
            <a:spLocks noGrp="1"/>
          </p:cNvSpPr>
          <p:nvPr>
            <p:ph type="title"/>
          </p:nvPr>
        </p:nvSpPr>
        <p:spPr/>
        <p:txBody>
          <a:bodyPr/>
          <a:lstStyle/>
          <a:p>
            <a:pPr eaLnBrk="1" hangingPunct="1"/>
            <a:r>
              <a:rPr altLang="en-US" smtClean="0">
                <a:latin typeface="標楷體" pitchFamily="65" charset="-120"/>
                <a:ea typeface="標楷體" pitchFamily="65" charset="-120"/>
              </a:rPr>
              <a:t>公共設施範圍之意義</a:t>
            </a:r>
            <a:endParaRPr altLang="en-US" smtClean="0">
              <a:latin typeface="微軟正黑體" pitchFamily="34" charset="-120"/>
              <a:ea typeface="微軟正黑體" pitchFamily="34" charset="-120"/>
            </a:endParaRPr>
          </a:p>
        </p:txBody>
      </p:sp>
      <p:sp>
        <p:nvSpPr>
          <p:cNvPr id="106498" name="內容版面配置區 2"/>
          <p:cNvSpPr>
            <a:spLocks noGrp="1"/>
          </p:cNvSpPr>
          <p:nvPr>
            <p:ph idx="1"/>
          </p:nvPr>
        </p:nvSpPr>
        <p:spPr/>
        <p:txBody>
          <a:bodyPr/>
          <a:lstStyle/>
          <a:p>
            <a:pPr marL="0" indent="0" eaLnBrk="1" hangingPunct="1">
              <a:buFont typeface="Arial" charset="0"/>
              <a:buNone/>
            </a:pPr>
            <a:r>
              <a:rPr altLang="en-US" sz="2800" smtClean="0">
                <a:latin typeface="標楷體" pitchFamily="65" charset="-120"/>
                <a:ea typeface="標楷體" pitchFamily="65" charset="-120"/>
              </a:rPr>
              <a:t>最高法院</a:t>
            </a:r>
            <a:r>
              <a:rPr lang="en-US" altLang="zh-TW" sz="2800" smtClean="0">
                <a:latin typeface="標楷體" pitchFamily="65" charset="-120"/>
                <a:ea typeface="標楷體" pitchFamily="65" charset="-120"/>
              </a:rPr>
              <a:t>96</a:t>
            </a:r>
            <a:r>
              <a:rPr altLang="en-US" sz="2800" smtClean="0">
                <a:latin typeface="標楷體" pitchFamily="65" charset="-120"/>
                <a:ea typeface="標楷體" pitchFamily="65" charset="-120"/>
              </a:rPr>
              <a:t>年台上字第</a:t>
            </a:r>
            <a:r>
              <a:rPr lang="en-US" altLang="zh-TW" sz="2800" smtClean="0">
                <a:latin typeface="標楷體" pitchFamily="65" charset="-120"/>
                <a:ea typeface="標楷體" pitchFamily="65" charset="-120"/>
              </a:rPr>
              <a:t>434</a:t>
            </a:r>
            <a:r>
              <a:rPr altLang="en-US" sz="2800" smtClean="0">
                <a:latin typeface="標楷體" pitchFamily="65" charset="-120"/>
                <a:ea typeface="標楷體" pitchFamily="65" charset="-120"/>
              </a:rPr>
              <a:t>號裁定</a:t>
            </a:r>
          </a:p>
          <a:p>
            <a:pPr marL="0" indent="0" eaLnBrk="1" hangingPunct="1">
              <a:buFont typeface="Arial" charset="0"/>
              <a:buNone/>
            </a:pPr>
            <a:r>
              <a:rPr altLang="en-US" sz="2800" smtClean="0">
                <a:latin typeface="標楷體" pitchFamily="65" charset="-120"/>
                <a:ea typeface="標楷體" pitchFamily="65" charset="-120"/>
              </a:rPr>
              <a:t>「國家賠償法第三條第一項所謂之</a:t>
            </a:r>
            <a:r>
              <a:rPr lang="en-US" altLang="zh-TW" sz="2800" smtClean="0">
                <a:latin typeface="標楷體" pitchFamily="65" charset="-120"/>
                <a:ea typeface="標楷體" pitchFamily="65" charset="-120"/>
              </a:rPr>
              <a:t>『</a:t>
            </a:r>
            <a:r>
              <a:rPr altLang="en-US" sz="2800" smtClean="0">
                <a:latin typeface="標楷體" pitchFamily="65" charset="-120"/>
                <a:ea typeface="標楷體" pitchFamily="65" charset="-120"/>
              </a:rPr>
              <a:t>公有公共設施</a:t>
            </a:r>
            <a:r>
              <a:rPr lang="en-US" altLang="zh-TW" sz="2800" smtClean="0">
                <a:latin typeface="標楷體" pitchFamily="65" charset="-120"/>
                <a:ea typeface="標楷體" pitchFamily="65" charset="-120"/>
              </a:rPr>
              <a:t>』</a:t>
            </a:r>
            <a:r>
              <a:rPr altLang="en-US" sz="2800" smtClean="0">
                <a:latin typeface="標楷體" pitchFamily="65" charset="-120"/>
                <a:ea typeface="標楷體" pitchFamily="65" charset="-120"/>
              </a:rPr>
              <a:t>，係指已設置完成並開始供公眾使用之設施而言，施工中之建築物或工作物，固非此之</a:t>
            </a:r>
            <a:r>
              <a:rPr lang="en-US" altLang="zh-TW" sz="2800" smtClean="0">
                <a:latin typeface="標楷體" pitchFamily="65" charset="-120"/>
                <a:ea typeface="標楷體" pitchFamily="65" charset="-120"/>
              </a:rPr>
              <a:t>『</a:t>
            </a:r>
            <a:r>
              <a:rPr altLang="en-US" sz="2800" smtClean="0">
                <a:latin typeface="標楷體" pitchFamily="65" charset="-120"/>
                <a:ea typeface="標楷體" pitchFamily="65" charset="-120"/>
              </a:rPr>
              <a:t>公有公共設施</a:t>
            </a:r>
            <a:r>
              <a:rPr lang="en-US" altLang="zh-TW" sz="2800" smtClean="0">
                <a:latin typeface="標楷體" pitchFamily="65" charset="-120"/>
                <a:ea typeface="標楷體" pitchFamily="65" charset="-120"/>
              </a:rPr>
              <a:t>』</a:t>
            </a:r>
            <a:r>
              <a:rPr altLang="en-US" sz="2800" smtClean="0">
                <a:latin typeface="標楷體" pitchFamily="65" charset="-120"/>
                <a:ea typeface="標楷體" pitchFamily="65" charset="-120"/>
              </a:rPr>
              <a:t>。然施工中不能認為公共設施者，應係指新建工程尚未完工開放供一般民眾使用，或舊有之公共設施因修繕或擴建暫時封閉不供公眾使用之情形而言。</a:t>
            </a:r>
            <a:r>
              <a:rPr altLang="en-US" sz="2800" u="sng" smtClean="0">
                <a:latin typeface="標楷體" pitchFamily="65" charset="-120"/>
                <a:ea typeface="標楷體" pitchFamily="65" charset="-120"/>
              </a:rPr>
              <a:t>如舊有公共設施並未封閉，一面修繕或擴建，一面仍供使用者，則仍有國家賠償法之適用</a:t>
            </a:r>
            <a:r>
              <a:rPr altLang="en-US" sz="2800" smtClean="0">
                <a:latin typeface="標楷體" pitchFamily="65" charset="-120"/>
                <a:ea typeface="標楷體" pitchFamily="65" charset="-120"/>
              </a:rPr>
              <a:t>。系爭道路早經設置供公眾使用，既未因本件改善及拓寬工程而封閉，其工程縱未完工，依上說明，仍屬「公有公共設施」，而有國家賠償法之適用。」</a:t>
            </a:r>
          </a:p>
        </p:txBody>
      </p:sp>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p:cNvSpPr>
          <p:nvPr>
            <p:ph type="title" idx="4294967295"/>
          </p:nvPr>
        </p:nvSpPr>
        <p:spPr/>
        <p:txBody>
          <a:bodyPr/>
          <a:lstStyle/>
          <a:p>
            <a:pPr eaLnBrk="1" hangingPunct="1"/>
            <a:r>
              <a:rPr altLang="en-US" smtClean="0">
                <a:ea typeface="新細明體" charset="-120"/>
              </a:rPr>
              <a:t>國家賠償責任之構成要件</a:t>
            </a:r>
          </a:p>
        </p:txBody>
      </p:sp>
      <p:sp>
        <p:nvSpPr>
          <p:cNvPr id="20482" name="Rectangle 3"/>
          <p:cNvSpPr>
            <a:spLocks noGrp="1"/>
          </p:cNvSpPr>
          <p:nvPr>
            <p:ph type="body" idx="4294967295"/>
          </p:nvPr>
        </p:nvSpPr>
        <p:spPr/>
        <p:txBody>
          <a:bodyPr/>
          <a:lstStyle/>
          <a:p>
            <a:pPr eaLnBrk="1" hangingPunct="1"/>
            <a:r>
              <a:rPr altLang="en-US" sz="2000" smtClean="0">
                <a:ea typeface="新細明體" charset="-120"/>
              </a:rPr>
              <a:t>國家賠法第二條第二項前段國家之積極行為：</a:t>
            </a:r>
          </a:p>
          <a:p>
            <a:pPr eaLnBrk="1" hangingPunct="1">
              <a:buFont typeface="Arial" charset="0"/>
              <a:buNone/>
            </a:pPr>
            <a:r>
              <a:rPr altLang="en-US" sz="2000" smtClean="0">
                <a:ea typeface="新細明體" charset="-120"/>
              </a:rPr>
              <a:t>    「</a:t>
            </a:r>
            <a:r>
              <a:rPr altLang="en-US" sz="2000" smtClean="0">
                <a:ea typeface="標楷體" pitchFamily="65" charset="-120"/>
              </a:rPr>
              <a:t>務員於執行職務行使公權力時，因故意或過失不法侵害人民之自由或</a:t>
            </a:r>
          </a:p>
          <a:p>
            <a:pPr eaLnBrk="1" hangingPunct="1">
              <a:buFont typeface="Arial" charset="0"/>
              <a:buNone/>
            </a:pPr>
            <a:r>
              <a:rPr altLang="en-US" sz="2000" smtClean="0">
                <a:ea typeface="標楷體" pitchFamily="65" charset="-120"/>
              </a:rPr>
              <a:t>       權利時，國家應負損害賠償責任。」</a:t>
            </a:r>
          </a:p>
          <a:p>
            <a:pPr eaLnBrk="1" hangingPunct="1"/>
            <a:r>
              <a:rPr altLang="en-US" sz="2000" smtClean="0">
                <a:ea typeface="新細明體" charset="-120"/>
              </a:rPr>
              <a:t>國家賠法第二條第二項前段國家之消極行為：</a:t>
            </a:r>
          </a:p>
          <a:p>
            <a:pPr eaLnBrk="1" hangingPunct="1">
              <a:buFont typeface="Arial" charset="0"/>
              <a:buNone/>
            </a:pPr>
            <a:r>
              <a:rPr altLang="en-US" sz="2000" smtClean="0">
                <a:ea typeface="新細明體" charset="-120"/>
              </a:rPr>
              <a:t>    </a:t>
            </a:r>
            <a:r>
              <a:rPr altLang="en-US" sz="2000" smtClean="0">
                <a:ea typeface="標楷體" pitchFamily="65" charset="-120"/>
              </a:rPr>
              <a:t>「公務員怠於執行職務，致人民之自由或權利遭受損害時，亦同。</a:t>
            </a:r>
            <a:r>
              <a:rPr altLang="en-US" sz="2000" smtClean="0">
                <a:ea typeface="新細明體" charset="-120"/>
              </a:rPr>
              <a:t>」</a:t>
            </a:r>
          </a:p>
          <a:p>
            <a:pPr eaLnBrk="1" hangingPunct="1"/>
            <a:r>
              <a:rPr altLang="en-US" sz="2000" smtClean="0">
                <a:ea typeface="新細明體" charset="-120"/>
              </a:rPr>
              <a:t>國家賠法第三條之無過失責任：</a:t>
            </a:r>
          </a:p>
          <a:p>
            <a:pPr eaLnBrk="1" hangingPunct="1">
              <a:buFont typeface="Arial" charset="0"/>
              <a:buNone/>
            </a:pPr>
            <a:r>
              <a:rPr altLang="en-US" sz="2000" smtClean="0">
                <a:ea typeface="新細明體" charset="-120"/>
              </a:rPr>
              <a:t>    「</a:t>
            </a:r>
            <a:r>
              <a:rPr altLang="en-US" sz="2000" smtClean="0">
                <a:ea typeface="標楷體" pitchFamily="65" charset="-120"/>
              </a:rPr>
              <a:t>公有公共設施因設置或管理之欠缺，致人民之自由或權利遭受損害時，國家應負損害賠償責任。」</a:t>
            </a:r>
          </a:p>
          <a:p>
            <a:pPr eaLnBrk="1" hangingPunct="1">
              <a:buFont typeface="Arial" charset="0"/>
              <a:buNone/>
            </a:pPr>
            <a:r>
              <a:rPr altLang="en-US" sz="2000" smtClean="0">
                <a:ea typeface="新細明體" charset="-120"/>
              </a:rPr>
              <a:t> </a:t>
            </a:r>
          </a:p>
        </p:txBody>
      </p:sp>
    </p:spTree>
  </p:cSld>
  <p:clrMapOvr>
    <a:masterClrMapping/>
  </p:clrMapOvr>
  <p:transition spd="med">
    <p:fad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標題 1"/>
          <p:cNvSpPr>
            <a:spLocks noGrp="1"/>
          </p:cNvSpPr>
          <p:nvPr>
            <p:ph type="title"/>
          </p:nvPr>
        </p:nvSpPr>
        <p:spPr/>
        <p:txBody>
          <a:bodyPr/>
          <a:lstStyle/>
          <a:p>
            <a:pPr eaLnBrk="1" hangingPunct="1"/>
            <a:r>
              <a:rPr altLang="en-US" smtClean="0">
                <a:latin typeface="標楷體" pitchFamily="65" charset="-120"/>
                <a:ea typeface="標楷體" pitchFamily="65" charset="-120"/>
              </a:rPr>
              <a:t>公共設施範圍之意義</a:t>
            </a:r>
            <a:endParaRPr altLang="en-US" smtClean="0">
              <a:latin typeface="微軟正黑體" pitchFamily="34" charset="-120"/>
              <a:ea typeface="微軟正黑體" pitchFamily="34" charset="-120"/>
            </a:endParaRPr>
          </a:p>
        </p:txBody>
      </p:sp>
      <p:sp>
        <p:nvSpPr>
          <p:cNvPr id="107522" name="內容版面配置區 2"/>
          <p:cNvSpPr>
            <a:spLocks noGrp="1"/>
          </p:cNvSpPr>
          <p:nvPr>
            <p:ph idx="1"/>
          </p:nvPr>
        </p:nvSpPr>
        <p:spPr/>
        <p:txBody>
          <a:bodyPr/>
          <a:lstStyle/>
          <a:p>
            <a:pPr marL="0" indent="0" eaLnBrk="1" hangingPunct="1">
              <a:buFont typeface="Arial" charset="0"/>
              <a:buNone/>
            </a:pPr>
            <a:r>
              <a:rPr altLang="en-US" sz="2800" smtClean="0">
                <a:latin typeface="標楷體" pitchFamily="65" charset="-120"/>
                <a:ea typeface="標楷體" pitchFamily="65" charset="-120"/>
              </a:rPr>
              <a:t>臺灣高等法院</a:t>
            </a:r>
            <a:r>
              <a:rPr lang="en-US" altLang="zh-TW" sz="2800" smtClean="0">
                <a:latin typeface="標楷體" pitchFamily="65" charset="-120"/>
                <a:ea typeface="標楷體" pitchFamily="65" charset="-120"/>
              </a:rPr>
              <a:t>102</a:t>
            </a:r>
            <a:r>
              <a:rPr altLang="en-US" sz="2800" smtClean="0">
                <a:latin typeface="標楷體" pitchFamily="65" charset="-120"/>
                <a:ea typeface="標楷體" pitchFamily="65" charset="-120"/>
              </a:rPr>
              <a:t>年度上國字第</a:t>
            </a:r>
            <a:r>
              <a:rPr lang="en-US" altLang="zh-TW" sz="2800" smtClean="0">
                <a:latin typeface="標楷體" pitchFamily="65" charset="-120"/>
                <a:ea typeface="標楷體" pitchFamily="65" charset="-120"/>
              </a:rPr>
              <a:t>26</a:t>
            </a:r>
            <a:r>
              <a:rPr altLang="en-US" sz="2800" smtClean="0">
                <a:latin typeface="標楷體" pitchFamily="65" charset="-120"/>
                <a:ea typeface="標楷體" pitchFamily="65" charset="-120"/>
              </a:rPr>
              <a:t>號判決 </a:t>
            </a:r>
          </a:p>
          <a:p>
            <a:pPr marL="0" indent="0" eaLnBrk="1" hangingPunct="1">
              <a:buFont typeface="Arial" charset="0"/>
              <a:buNone/>
            </a:pPr>
            <a:r>
              <a:rPr altLang="en-US" sz="2800" smtClean="0">
                <a:latin typeface="標楷體" pitchFamily="65" charset="-120"/>
                <a:ea typeface="標楷體" pitchFamily="65" charset="-120"/>
              </a:rPr>
              <a:t>「次按有服從特別權力關係義務之人，其本身亦屬人民，故於其執行公務時，因公有公共設施之設置或管理有欠缺而受損害者，亦應得依國家賠償法之規定請求國家賠償（最高法院</a:t>
            </a:r>
            <a:r>
              <a:rPr lang="en-US" altLang="zh-TW" sz="2800" smtClean="0">
                <a:latin typeface="標楷體" pitchFamily="65" charset="-120"/>
                <a:ea typeface="標楷體" pitchFamily="65" charset="-120"/>
              </a:rPr>
              <a:t>93</a:t>
            </a:r>
            <a:r>
              <a:rPr altLang="en-US" sz="2800" smtClean="0">
                <a:latin typeface="標楷體" pitchFamily="65" charset="-120"/>
                <a:ea typeface="標楷體" pitchFamily="65" charset="-120"/>
              </a:rPr>
              <a:t>年度台上字第</a:t>
            </a:r>
            <a:r>
              <a:rPr lang="en-US" altLang="zh-TW" sz="2800" smtClean="0">
                <a:latin typeface="標楷體" pitchFamily="65" charset="-120"/>
                <a:ea typeface="標楷體" pitchFamily="65" charset="-120"/>
              </a:rPr>
              <a:t>92</a:t>
            </a:r>
            <a:r>
              <a:rPr altLang="en-US" sz="2800" smtClean="0">
                <a:latin typeface="標楷體" pitchFamily="65" charset="-120"/>
                <a:ea typeface="標楷體" pitchFamily="65" charset="-120"/>
              </a:rPr>
              <a:t>號判決意旨參照）。再</a:t>
            </a:r>
            <a:r>
              <a:rPr altLang="en-US" sz="2800" u="sng" smtClean="0">
                <a:latin typeface="標楷體" pitchFamily="65" charset="-120"/>
                <a:ea typeface="標楷體" pitchFamily="65" charset="-120"/>
              </a:rPr>
              <a:t>公共設施係指供公共目的使用之設施而言，非以專供公眾使用者為限</a:t>
            </a:r>
            <a:r>
              <a:rPr altLang="en-US" sz="2800" smtClean="0">
                <a:latin typeface="標楷體" pitchFamily="65" charset="-120"/>
                <a:ea typeface="標楷體" pitchFamily="65" charset="-120"/>
              </a:rPr>
              <a:t>；禁止公眾使用之軍事設施如係供公共目的使用，亦屬公共設施，其因軍事設施之設置或管理有欠缺而造成之損害，亦應有國家賠償法第</a:t>
            </a:r>
            <a:r>
              <a:rPr lang="en-US" altLang="zh-TW" sz="2800" smtClean="0">
                <a:latin typeface="標楷體" pitchFamily="65" charset="-120"/>
                <a:ea typeface="標楷體" pitchFamily="65" charset="-120"/>
              </a:rPr>
              <a:t>3</a:t>
            </a:r>
            <a:r>
              <a:rPr altLang="en-US" sz="2800" smtClean="0">
                <a:latin typeface="標楷體" pitchFamily="65" charset="-120"/>
                <a:ea typeface="標楷體" pitchFamily="65" charset="-120"/>
              </a:rPr>
              <a:t>條第</a:t>
            </a:r>
            <a:r>
              <a:rPr lang="en-US" altLang="zh-TW" sz="2800" smtClean="0">
                <a:latin typeface="標楷體" pitchFamily="65" charset="-120"/>
                <a:ea typeface="標楷體" pitchFamily="65" charset="-120"/>
              </a:rPr>
              <a:t>1</a:t>
            </a:r>
            <a:r>
              <a:rPr altLang="en-US" sz="2800" smtClean="0">
                <a:latin typeface="標楷體" pitchFamily="65" charset="-120"/>
                <a:ea typeface="標楷體" pitchFamily="65" charset="-120"/>
              </a:rPr>
              <a:t>項規定之適用。」</a:t>
            </a:r>
          </a:p>
        </p:txBody>
      </p:sp>
    </p:spTree>
  </p:cSld>
  <p:clrMapOvr>
    <a:masterClrMapping/>
  </p:clrMapOvr>
  <p:transition spd="med">
    <p:fad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投影片編號版面配置區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defTabSz="1217613" fontAlgn="base">
              <a:spcBef>
                <a:spcPct val="50000"/>
              </a:spcBef>
              <a:spcAft>
                <a:spcPct val="0"/>
              </a:spcAft>
            </a:pPr>
            <a:fld id="{77B7C273-8726-46AE-8101-F435400A8B2B}" type="slidenum">
              <a:rPr lang="en-US" altLang="zh-TW" sz="1400" smtClean="0">
                <a:solidFill>
                  <a:schemeClr val="tx1"/>
                </a:solidFill>
                <a:latin typeface="Times New Roman" pitchFamily="18" charset="0"/>
                <a:ea typeface="新細明體" charset="-120"/>
              </a:rPr>
              <a:pPr defTabSz="1217613" fontAlgn="base">
                <a:spcBef>
                  <a:spcPct val="50000"/>
                </a:spcBef>
                <a:spcAft>
                  <a:spcPct val="0"/>
                </a:spcAft>
              </a:pPr>
              <a:t>61</a:t>
            </a:fld>
            <a:endParaRPr lang="en-US" altLang="zh-TW" sz="1400" smtClean="0">
              <a:solidFill>
                <a:schemeClr val="tx1"/>
              </a:solidFill>
              <a:latin typeface="Times New Roman" pitchFamily="18" charset="0"/>
              <a:ea typeface="新細明體" charset="-120"/>
            </a:endParaRPr>
          </a:p>
        </p:txBody>
      </p:sp>
      <p:sp>
        <p:nvSpPr>
          <p:cNvPr id="108546" name="Rectangle 2"/>
          <p:cNvSpPr>
            <a:spLocks noGrp="1" noChangeArrowheads="1"/>
          </p:cNvSpPr>
          <p:nvPr>
            <p:ph type="title"/>
          </p:nvPr>
        </p:nvSpPr>
        <p:spPr/>
        <p:txBody>
          <a:bodyPr/>
          <a:lstStyle/>
          <a:p>
            <a:pPr eaLnBrk="1" hangingPunct="1"/>
            <a:r>
              <a:rPr altLang="en-US" smtClean="0">
                <a:latin typeface="標楷體" pitchFamily="65" charset="-120"/>
                <a:ea typeface="標楷體" pitchFamily="65" charset="-120"/>
              </a:rPr>
              <a:t>公有公共設施範圍之統合觀察</a:t>
            </a:r>
          </a:p>
        </p:txBody>
      </p:sp>
      <p:sp>
        <p:nvSpPr>
          <p:cNvPr id="108547" name="Rectangle 3"/>
          <p:cNvSpPr>
            <a:spLocks noGrp="1" noChangeArrowheads="1"/>
          </p:cNvSpPr>
          <p:nvPr>
            <p:ph type="body" idx="1"/>
          </p:nvPr>
        </p:nvSpPr>
        <p:spPr>
          <a:xfrm>
            <a:off x="981075" y="1879600"/>
            <a:ext cx="10293350" cy="4521200"/>
          </a:xfrm>
        </p:spPr>
        <p:txBody>
          <a:bodyPr/>
          <a:lstStyle/>
          <a:p>
            <a:pPr marL="609600" indent="-609600" eaLnBrk="1" hangingPunct="1">
              <a:lnSpc>
                <a:spcPct val="80000"/>
              </a:lnSpc>
              <a:buFontTx/>
              <a:buAutoNum type="arabicPeriod"/>
            </a:pPr>
            <a:r>
              <a:rPr altLang="en-US" sz="2800" smtClean="0">
                <a:latin typeface="標楷體" pitchFamily="65" charset="-120"/>
                <a:ea typeface="標楷體" pitchFamily="65" charset="-120"/>
              </a:rPr>
              <a:t>最高法院認為建造完成並供公共使用，即屬公共設施，不以驗收合格並點交為必要。</a:t>
            </a:r>
            <a:r>
              <a:rPr lang="en-US" altLang="zh-TW" sz="2800" smtClean="0">
                <a:latin typeface="標楷體" pitchFamily="65" charset="-120"/>
                <a:ea typeface="標楷體" pitchFamily="65" charset="-120"/>
              </a:rPr>
              <a:t>(</a:t>
            </a:r>
            <a:r>
              <a:rPr altLang="en-US" sz="2800" smtClean="0">
                <a:latin typeface="標楷體" pitchFamily="65" charset="-120"/>
                <a:ea typeface="標楷體" pitchFamily="65" charset="-120"/>
              </a:rPr>
              <a:t>最高法院</a:t>
            </a:r>
            <a:r>
              <a:rPr lang="en-US" altLang="zh-TW" sz="2800" smtClean="0">
                <a:latin typeface="標楷體" pitchFamily="65" charset="-120"/>
                <a:ea typeface="標楷體" pitchFamily="65" charset="-120"/>
              </a:rPr>
              <a:t>75</a:t>
            </a:r>
            <a:r>
              <a:rPr altLang="en-US" sz="2800" smtClean="0">
                <a:latin typeface="標楷體" pitchFamily="65" charset="-120"/>
                <a:ea typeface="標楷體" pitchFamily="65" charset="-120"/>
              </a:rPr>
              <a:t>年台上字第</a:t>
            </a:r>
            <a:r>
              <a:rPr lang="en-US" altLang="zh-TW" sz="2800" smtClean="0">
                <a:latin typeface="標楷體" pitchFamily="65" charset="-120"/>
                <a:ea typeface="標楷體" pitchFamily="65" charset="-120"/>
              </a:rPr>
              <a:t>2089</a:t>
            </a:r>
            <a:r>
              <a:rPr altLang="en-US" sz="2800" smtClean="0">
                <a:latin typeface="標楷體" pitchFamily="65" charset="-120"/>
                <a:ea typeface="標楷體" pitchFamily="65" charset="-120"/>
              </a:rPr>
              <a:t>號判決</a:t>
            </a:r>
            <a:r>
              <a:rPr lang="en-US" altLang="zh-TW" sz="2800" smtClean="0">
                <a:latin typeface="標楷體" pitchFamily="65" charset="-120"/>
                <a:ea typeface="標楷體" pitchFamily="65" charset="-120"/>
              </a:rPr>
              <a:t>)</a:t>
            </a:r>
          </a:p>
          <a:p>
            <a:pPr marL="609600" indent="-609600" eaLnBrk="1" hangingPunct="1">
              <a:lnSpc>
                <a:spcPct val="80000"/>
              </a:lnSpc>
              <a:buFontTx/>
              <a:buAutoNum type="arabicPeriod"/>
            </a:pPr>
            <a:r>
              <a:rPr altLang="en-US" sz="2800" smtClean="0">
                <a:latin typeface="標楷體" pitchFamily="65" charset="-120"/>
                <a:ea typeface="標楷體" pitchFamily="65" charset="-120"/>
              </a:rPr>
              <a:t>所稱之公有，依最高法院之見解，不以所有權之歸屬為構成要件，而以行政主體事實上有管理權即為已足。</a:t>
            </a:r>
          </a:p>
          <a:p>
            <a:pPr marL="609600" indent="-609600" eaLnBrk="1" hangingPunct="1">
              <a:lnSpc>
                <a:spcPct val="80000"/>
              </a:lnSpc>
              <a:buFontTx/>
              <a:buAutoNum type="arabicPeriod"/>
            </a:pPr>
            <a:r>
              <a:rPr altLang="en-US" sz="2800" smtClean="0">
                <a:latin typeface="標楷體" pitchFamily="65" charset="-120"/>
                <a:ea typeface="標楷體" pitchFamily="65" charset="-120"/>
              </a:rPr>
              <a:t>所稱之公共使用，並非指任何人皆得使用或專供公眾使用，只要可得確定之公眾或某一特定團體之公眾所得使用，具有公開性，即可謂供公家使用。民眾洽公之機關大樓即屬之，宿舍不屬之。</a:t>
            </a:r>
          </a:p>
          <a:p>
            <a:pPr marL="609600" indent="-609600" eaLnBrk="1" hangingPunct="1">
              <a:lnSpc>
                <a:spcPct val="80000"/>
              </a:lnSpc>
              <a:buFontTx/>
              <a:buAutoNum type="arabicPeriod"/>
            </a:pPr>
            <a:r>
              <a:rPr altLang="en-US" sz="2800" smtClean="0">
                <a:latin typeface="標楷體" pitchFamily="65" charset="-120"/>
                <a:ea typeface="標楷體" pitchFamily="65" charset="-120"/>
              </a:rPr>
              <a:t>公共設施包含河川、道路及取代人力技術性設施。</a:t>
            </a:r>
          </a:p>
        </p:txBody>
      </p:sp>
    </p:spTree>
  </p:cSld>
  <p:clrMapOvr>
    <a:masterClrMapping/>
  </p:clrMapOvr>
  <p:transition spd="med">
    <p:fad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投影片編號版面配置區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defTabSz="1217613" fontAlgn="base">
              <a:spcBef>
                <a:spcPct val="50000"/>
              </a:spcBef>
              <a:spcAft>
                <a:spcPct val="0"/>
              </a:spcAft>
            </a:pPr>
            <a:fld id="{68FDD6C1-7EB5-4D7D-891B-04EBA15438BE}" type="slidenum">
              <a:rPr lang="en-US" altLang="zh-TW" sz="1400" smtClean="0">
                <a:solidFill>
                  <a:schemeClr val="tx1"/>
                </a:solidFill>
                <a:latin typeface="Times New Roman" pitchFamily="18" charset="0"/>
                <a:ea typeface="新細明體" charset="-120"/>
              </a:rPr>
              <a:pPr defTabSz="1217613" fontAlgn="base">
                <a:spcBef>
                  <a:spcPct val="50000"/>
                </a:spcBef>
                <a:spcAft>
                  <a:spcPct val="0"/>
                </a:spcAft>
              </a:pPr>
              <a:t>62</a:t>
            </a:fld>
            <a:endParaRPr lang="en-US" altLang="zh-TW" sz="1400" smtClean="0">
              <a:solidFill>
                <a:schemeClr val="tx1"/>
              </a:solidFill>
              <a:latin typeface="Times New Roman" pitchFamily="18" charset="0"/>
              <a:ea typeface="新細明體" charset="-120"/>
            </a:endParaRPr>
          </a:p>
        </p:txBody>
      </p:sp>
      <p:sp>
        <p:nvSpPr>
          <p:cNvPr id="110594" name="Rectangle 3"/>
          <p:cNvSpPr>
            <a:spLocks noGrp="1" noChangeArrowheads="1"/>
          </p:cNvSpPr>
          <p:nvPr>
            <p:ph type="body" idx="1"/>
          </p:nvPr>
        </p:nvSpPr>
        <p:spPr>
          <a:xfrm>
            <a:off x="1557338" y="765175"/>
            <a:ext cx="8929687" cy="5330825"/>
          </a:xfrm>
        </p:spPr>
        <p:txBody>
          <a:bodyPr/>
          <a:lstStyle/>
          <a:p>
            <a:pPr eaLnBrk="1" hangingPunct="1">
              <a:buFontTx/>
              <a:buNone/>
            </a:pPr>
            <a:r>
              <a:rPr lang="en-US" altLang="zh-TW" sz="2800" smtClean="0">
                <a:latin typeface="標楷體" pitchFamily="65" charset="-120"/>
                <a:ea typeface="標楷體" pitchFamily="65" charset="-120"/>
              </a:rPr>
              <a:t>5.</a:t>
            </a:r>
            <a:r>
              <a:rPr altLang="en-US" sz="2800" smtClean="0">
                <a:latin typeface="標楷體" pitchFamily="65" charset="-120"/>
                <a:ea typeface="標楷體" pitchFamily="65" charset="-120"/>
              </a:rPr>
              <a:t>公營事業例如台電之廠房非公有公共設施。因屬私法人組織形態之私經濟行為。</a:t>
            </a:r>
          </a:p>
          <a:p>
            <a:pPr eaLnBrk="1" hangingPunct="1">
              <a:buFontTx/>
              <a:buNone/>
            </a:pPr>
            <a:r>
              <a:rPr lang="en-US" altLang="zh-TW" sz="2800" smtClean="0">
                <a:latin typeface="標楷體" pitchFamily="65" charset="-120"/>
                <a:ea typeface="標楷體" pitchFamily="65" charset="-120"/>
              </a:rPr>
              <a:t>6. BOT</a:t>
            </a:r>
            <a:r>
              <a:rPr altLang="en-US" sz="2800" smtClean="0">
                <a:latin typeface="標楷體" pitchFamily="65" charset="-120"/>
                <a:ea typeface="標楷體" pitchFamily="65" charset="-120"/>
              </a:rPr>
              <a:t>之公共建設移轉政府所有後，應有國家賠償法之適用。</a:t>
            </a:r>
          </a:p>
        </p:txBody>
      </p:sp>
    </p:spTree>
  </p:cSld>
  <p:clrMapOvr>
    <a:masterClrMapping/>
  </p:clrMapOvr>
  <p:transition spd="med">
    <p:fad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投影片編號版面配置區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defTabSz="1217613" fontAlgn="base">
              <a:spcBef>
                <a:spcPct val="50000"/>
              </a:spcBef>
              <a:spcAft>
                <a:spcPct val="0"/>
              </a:spcAft>
            </a:pPr>
            <a:fld id="{CECADC05-F874-495E-A177-530466B41279}" type="slidenum">
              <a:rPr lang="en-US" altLang="zh-TW" sz="1400" smtClean="0">
                <a:solidFill>
                  <a:schemeClr val="tx1"/>
                </a:solidFill>
                <a:latin typeface="Times New Roman" pitchFamily="18" charset="0"/>
                <a:ea typeface="新細明體" charset="-120"/>
              </a:rPr>
              <a:pPr defTabSz="1217613" fontAlgn="base">
                <a:spcBef>
                  <a:spcPct val="50000"/>
                </a:spcBef>
                <a:spcAft>
                  <a:spcPct val="0"/>
                </a:spcAft>
              </a:pPr>
              <a:t>63</a:t>
            </a:fld>
            <a:endParaRPr lang="en-US" altLang="zh-TW" sz="1400" smtClean="0">
              <a:solidFill>
                <a:schemeClr val="tx1"/>
              </a:solidFill>
              <a:latin typeface="Times New Roman" pitchFamily="18" charset="0"/>
              <a:ea typeface="新細明體" charset="-120"/>
            </a:endParaRPr>
          </a:p>
        </p:txBody>
      </p:sp>
      <p:sp>
        <p:nvSpPr>
          <p:cNvPr id="112642" name="Rectangle 2"/>
          <p:cNvSpPr>
            <a:spLocks noGrp="1" noChangeArrowheads="1"/>
          </p:cNvSpPr>
          <p:nvPr>
            <p:ph type="title"/>
          </p:nvPr>
        </p:nvSpPr>
        <p:spPr/>
        <p:txBody>
          <a:bodyPr/>
          <a:lstStyle/>
          <a:p>
            <a:pPr eaLnBrk="1" hangingPunct="1"/>
            <a:r>
              <a:rPr altLang="en-US" smtClean="0">
                <a:latin typeface="標楷體" pitchFamily="65" charset="-120"/>
                <a:ea typeface="標楷體" pitchFamily="65" charset="-120"/>
              </a:rPr>
              <a:t>因果關係</a:t>
            </a:r>
          </a:p>
        </p:txBody>
      </p:sp>
      <p:sp>
        <p:nvSpPr>
          <p:cNvPr id="112643" name="Rectangle 3"/>
          <p:cNvSpPr>
            <a:spLocks noGrp="1" noChangeArrowheads="1"/>
          </p:cNvSpPr>
          <p:nvPr>
            <p:ph type="body" idx="1"/>
          </p:nvPr>
        </p:nvSpPr>
        <p:spPr>
          <a:xfrm>
            <a:off x="1522413" y="1981200"/>
            <a:ext cx="9396412" cy="4114800"/>
          </a:xfrm>
        </p:spPr>
        <p:txBody>
          <a:bodyPr/>
          <a:lstStyle/>
          <a:p>
            <a:pPr eaLnBrk="1" hangingPunct="1">
              <a:lnSpc>
                <a:spcPct val="90000"/>
              </a:lnSpc>
              <a:buFontTx/>
              <a:buNone/>
            </a:pPr>
            <a:r>
              <a:rPr lang="en-US" altLang="zh-TW" sz="3200" smtClean="0">
                <a:latin typeface="標楷體" pitchFamily="65" charset="-120"/>
                <a:ea typeface="標楷體" pitchFamily="65" charset="-120"/>
              </a:rPr>
              <a:t> </a:t>
            </a:r>
            <a:r>
              <a:rPr altLang="en-US" sz="3200" smtClean="0">
                <a:latin typeface="標楷體" pitchFamily="65" charset="-120"/>
                <a:ea typeface="標楷體" pitchFamily="65" charset="-120"/>
              </a:rPr>
              <a:t>臺灣高等法院</a:t>
            </a:r>
            <a:r>
              <a:rPr lang="en-US" altLang="zh-TW" sz="3200" smtClean="0">
                <a:latin typeface="標楷體" pitchFamily="65" charset="-120"/>
                <a:ea typeface="標楷體" pitchFamily="65" charset="-120"/>
              </a:rPr>
              <a:t>98</a:t>
            </a:r>
            <a:r>
              <a:rPr altLang="en-US" sz="3200" smtClean="0">
                <a:latin typeface="標楷體" pitchFamily="65" charset="-120"/>
                <a:ea typeface="標楷體" pitchFamily="65" charset="-120"/>
              </a:rPr>
              <a:t>年度上國易字第</a:t>
            </a:r>
            <a:r>
              <a:rPr lang="en-US" altLang="zh-TW" sz="3200" smtClean="0">
                <a:latin typeface="標楷體" pitchFamily="65" charset="-120"/>
                <a:ea typeface="標楷體" pitchFamily="65" charset="-120"/>
              </a:rPr>
              <a:t>22</a:t>
            </a:r>
            <a:r>
              <a:rPr altLang="en-US" sz="3200" smtClean="0">
                <a:latin typeface="標楷體" pitchFamily="65" charset="-120"/>
                <a:ea typeface="標楷體" pitchFamily="65" charset="-120"/>
              </a:rPr>
              <a:t>號</a:t>
            </a:r>
          </a:p>
          <a:p>
            <a:pPr eaLnBrk="1" hangingPunct="1">
              <a:lnSpc>
                <a:spcPct val="90000"/>
              </a:lnSpc>
              <a:buFontTx/>
              <a:buNone/>
            </a:pPr>
            <a:r>
              <a:rPr altLang="en-US" smtClean="0">
                <a:latin typeface="標楷體" pitchFamily="65" charset="-120"/>
                <a:ea typeface="標楷體" pitchFamily="65" charset="-120"/>
              </a:rPr>
              <a:t>「被害人或有請求權之人應證明「權利之損害」與「工作物設置保管」間應有合理關連或蓋然性，倘權利之 損害與工作物之設置或保管間並無合理關連，自不能僅以損 害之發生與工作物有空間上之關係，任令工作物所有人負擔賠償責任。 」</a:t>
            </a:r>
          </a:p>
          <a:p>
            <a:pPr eaLnBrk="1" hangingPunct="1">
              <a:lnSpc>
                <a:spcPct val="90000"/>
              </a:lnSpc>
              <a:buFontTx/>
              <a:buNone/>
            </a:pPr>
            <a:r>
              <a:rPr altLang="en-US" smtClean="0">
                <a:latin typeface="標楷體" pitchFamily="65" charset="-120"/>
                <a:ea typeface="標楷體" pitchFamily="65" charset="-120"/>
              </a:rPr>
              <a:t>小林村之困難在於引水工程是否導致土石流？</a:t>
            </a:r>
          </a:p>
        </p:txBody>
      </p:sp>
    </p:spTree>
  </p:cSld>
  <p:clrMapOvr>
    <a:masterClrMapping/>
  </p:clrMapOvr>
  <p:transition spd="med">
    <p:fad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投影片編號版面配置區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defTabSz="1217613" fontAlgn="base">
              <a:spcBef>
                <a:spcPct val="50000"/>
              </a:spcBef>
              <a:spcAft>
                <a:spcPct val="0"/>
              </a:spcAft>
            </a:pPr>
            <a:fld id="{358EE217-923F-48F2-803B-BDF779286F65}" type="slidenum">
              <a:rPr lang="en-US" altLang="zh-TW" sz="1400" smtClean="0">
                <a:solidFill>
                  <a:schemeClr val="tx1"/>
                </a:solidFill>
                <a:latin typeface="Times New Roman" pitchFamily="18" charset="0"/>
                <a:ea typeface="新細明體" charset="-120"/>
              </a:rPr>
              <a:pPr defTabSz="1217613" fontAlgn="base">
                <a:spcBef>
                  <a:spcPct val="50000"/>
                </a:spcBef>
                <a:spcAft>
                  <a:spcPct val="0"/>
                </a:spcAft>
              </a:pPr>
              <a:t>64</a:t>
            </a:fld>
            <a:endParaRPr lang="en-US" altLang="zh-TW" sz="1400" smtClean="0">
              <a:solidFill>
                <a:schemeClr val="tx1"/>
              </a:solidFill>
              <a:latin typeface="Times New Roman" pitchFamily="18" charset="0"/>
              <a:ea typeface="新細明體" charset="-120"/>
            </a:endParaRPr>
          </a:p>
        </p:txBody>
      </p:sp>
      <p:sp>
        <p:nvSpPr>
          <p:cNvPr id="114690" name="Rectangle 2"/>
          <p:cNvSpPr>
            <a:spLocks noGrp="1" noChangeArrowheads="1"/>
          </p:cNvSpPr>
          <p:nvPr>
            <p:ph type="title"/>
          </p:nvPr>
        </p:nvSpPr>
        <p:spPr/>
        <p:txBody>
          <a:bodyPr/>
          <a:lstStyle/>
          <a:p>
            <a:pPr eaLnBrk="1" hangingPunct="1"/>
            <a:r>
              <a:rPr altLang="en-US" smtClean="0">
                <a:latin typeface="標楷體" pitchFamily="65" charset="-120"/>
                <a:ea typeface="標楷體" pitchFamily="65" charset="-120"/>
              </a:rPr>
              <a:t>相當因果關係</a:t>
            </a:r>
          </a:p>
        </p:txBody>
      </p:sp>
      <p:sp>
        <p:nvSpPr>
          <p:cNvPr id="114691" name="Rectangle 3"/>
          <p:cNvSpPr>
            <a:spLocks noGrp="1" noChangeArrowheads="1"/>
          </p:cNvSpPr>
          <p:nvPr>
            <p:ph type="body" idx="1"/>
          </p:nvPr>
        </p:nvSpPr>
        <p:spPr>
          <a:xfrm>
            <a:off x="1522413" y="1981200"/>
            <a:ext cx="9144000" cy="4114800"/>
          </a:xfrm>
        </p:spPr>
        <p:txBody>
          <a:bodyPr/>
          <a:lstStyle/>
          <a:p>
            <a:pPr eaLnBrk="1" hangingPunct="1">
              <a:lnSpc>
                <a:spcPct val="90000"/>
              </a:lnSpc>
              <a:buFontTx/>
              <a:buNone/>
            </a:pPr>
            <a:r>
              <a:rPr altLang="en-US" smtClean="0">
                <a:latin typeface="標楷體" pitchFamily="65" charset="-120"/>
                <a:ea typeface="標楷體" pitchFamily="65" charset="-120"/>
              </a:rPr>
              <a:t>最高法院</a:t>
            </a:r>
            <a:r>
              <a:rPr lang="en-US" altLang="zh-TW" smtClean="0">
                <a:latin typeface="標楷體" pitchFamily="65" charset="-120"/>
                <a:ea typeface="標楷體" pitchFamily="65" charset="-120"/>
              </a:rPr>
              <a:t>81</a:t>
            </a:r>
            <a:r>
              <a:rPr altLang="en-US" smtClean="0">
                <a:latin typeface="標楷體" pitchFamily="65" charset="-120"/>
                <a:ea typeface="標楷體" pitchFamily="65" charset="-120"/>
              </a:rPr>
              <a:t>年台上字第</a:t>
            </a:r>
            <a:r>
              <a:rPr lang="en-US" altLang="zh-TW" smtClean="0">
                <a:latin typeface="標楷體" pitchFamily="65" charset="-120"/>
                <a:ea typeface="標楷體" pitchFamily="65" charset="-120"/>
              </a:rPr>
              <a:t>7</a:t>
            </a:r>
            <a:r>
              <a:rPr altLang="en-US" smtClean="0">
                <a:latin typeface="標楷體" pitchFamily="65" charset="-120"/>
                <a:ea typeface="標楷體" pitchFamily="65" charset="-120"/>
              </a:rPr>
              <a:t>號判決</a:t>
            </a:r>
          </a:p>
          <a:p>
            <a:pPr eaLnBrk="1" hangingPunct="1">
              <a:lnSpc>
                <a:spcPct val="90000"/>
              </a:lnSpc>
              <a:buFontTx/>
              <a:buNone/>
            </a:pPr>
            <a:r>
              <a:rPr altLang="en-US" smtClean="0">
                <a:latin typeface="標楷體" pitchFamily="65" charset="-120"/>
                <a:ea typeface="標楷體" pitchFamily="65" charset="-120"/>
              </a:rPr>
              <a:t>「原審謂手球門架之放置與損害之發生無相當因果關係，即與經驗法則有違。」</a:t>
            </a:r>
          </a:p>
          <a:p>
            <a:pPr eaLnBrk="1" hangingPunct="1">
              <a:lnSpc>
                <a:spcPct val="90000"/>
              </a:lnSpc>
              <a:buFontTx/>
              <a:buNone/>
            </a:pPr>
            <a:r>
              <a:rPr altLang="en-US" smtClean="0">
                <a:latin typeface="標楷體" pitchFamily="65" charset="-120"/>
                <a:ea typeface="標楷體" pitchFamily="65" charset="-120"/>
              </a:rPr>
              <a:t>最高法院</a:t>
            </a:r>
            <a:r>
              <a:rPr lang="en-US" altLang="zh-TW" smtClean="0">
                <a:latin typeface="標楷體" pitchFamily="65" charset="-120"/>
                <a:ea typeface="標楷體" pitchFamily="65" charset="-120"/>
              </a:rPr>
              <a:t>23</a:t>
            </a:r>
            <a:r>
              <a:rPr altLang="en-US" smtClean="0">
                <a:latin typeface="標楷體" pitchFamily="65" charset="-120"/>
                <a:ea typeface="標楷體" pitchFamily="65" charset="-120"/>
              </a:rPr>
              <a:t>年上字第</a:t>
            </a:r>
            <a:r>
              <a:rPr lang="en-US" altLang="zh-TW" smtClean="0">
                <a:latin typeface="標楷體" pitchFamily="65" charset="-120"/>
                <a:ea typeface="標楷體" pitchFamily="65" charset="-120"/>
              </a:rPr>
              <a:t>107</a:t>
            </a:r>
            <a:r>
              <a:rPr altLang="en-US" smtClean="0">
                <a:latin typeface="標楷體" pitchFamily="65" charset="-120"/>
                <a:ea typeface="標楷體" pitchFamily="65" charset="-120"/>
              </a:rPr>
              <a:t>號判決</a:t>
            </a:r>
          </a:p>
          <a:p>
            <a:pPr eaLnBrk="1" hangingPunct="1">
              <a:lnSpc>
                <a:spcPct val="90000"/>
              </a:lnSpc>
              <a:buFontTx/>
              <a:buNone/>
            </a:pPr>
            <a:r>
              <a:rPr altLang="en-US" smtClean="0">
                <a:latin typeface="標楷體" pitchFamily="65" charset="-120"/>
                <a:ea typeface="標楷體" pitchFamily="65" charset="-120"/>
              </a:rPr>
              <a:t> 「有此行為，通常即足生此種損害者，是為有相當因果關係。無此行為，必不生此損害；有此行為，通常亦不生此種損害者，即無相當因果關係。」</a:t>
            </a:r>
          </a:p>
          <a:p>
            <a:pPr eaLnBrk="1" hangingPunct="1">
              <a:lnSpc>
                <a:spcPct val="90000"/>
              </a:lnSpc>
              <a:buFontTx/>
              <a:buNone/>
            </a:pPr>
            <a:endParaRPr altLang="en-US" smtClean="0">
              <a:latin typeface="微軟正黑體" pitchFamily="34" charset="-120"/>
              <a:ea typeface="微軟正黑體" pitchFamily="34" charset="-120"/>
            </a:endParaRPr>
          </a:p>
          <a:p>
            <a:pPr eaLnBrk="1" hangingPunct="1">
              <a:lnSpc>
                <a:spcPct val="90000"/>
              </a:lnSpc>
              <a:buFontTx/>
              <a:buNone/>
            </a:pPr>
            <a:endParaRPr lang="en-US" altLang="zh-TW" smtClean="0">
              <a:latin typeface="微軟正黑體" pitchFamily="34" charset="-120"/>
            </a:endParaRPr>
          </a:p>
        </p:txBody>
      </p:sp>
    </p:spTree>
  </p:cSld>
  <p:clrMapOvr>
    <a:masterClrMapping/>
  </p:clrMapOvr>
  <p:transition spd="med">
    <p:fade/>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投影片編號版面配置區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defTabSz="1217613" fontAlgn="base">
              <a:spcBef>
                <a:spcPct val="50000"/>
              </a:spcBef>
              <a:spcAft>
                <a:spcPct val="0"/>
              </a:spcAft>
            </a:pPr>
            <a:fld id="{91B2A875-9203-4334-BAAE-37145AAB36E4}" type="slidenum">
              <a:rPr lang="en-US" altLang="zh-TW" sz="1400" smtClean="0">
                <a:solidFill>
                  <a:schemeClr val="tx1"/>
                </a:solidFill>
                <a:latin typeface="Times New Roman" pitchFamily="18" charset="0"/>
                <a:ea typeface="新細明體" charset="-120"/>
              </a:rPr>
              <a:pPr defTabSz="1217613" fontAlgn="base">
                <a:spcBef>
                  <a:spcPct val="50000"/>
                </a:spcBef>
                <a:spcAft>
                  <a:spcPct val="0"/>
                </a:spcAft>
              </a:pPr>
              <a:t>65</a:t>
            </a:fld>
            <a:endParaRPr lang="en-US" altLang="zh-TW" sz="1400" smtClean="0">
              <a:solidFill>
                <a:schemeClr val="tx1"/>
              </a:solidFill>
              <a:latin typeface="Times New Roman" pitchFamily="18" charset="0"/>
              <a:ea typeface="新細明體" charset="-120"/>
            </a:endParaRPr>
          </a:p>
        </p:txBody>
      </p:sp>
      <p:sp>
        <p:nvSpPr>
          <p:cNvPr id="116738" name="Rectangle 3"/>
          <p:cNvSpPr>
            <a:spLocks noGrp="1" noChangeArrowheads="1"/>
          </p:cNvSpPr>
          <p:nvPr>
            <p:ph type="body" idx="1"/>
          </p:nvPr>
        </p:nvSpPr>
        <p:spPr>
          <a:xfrm>
            <a:off x="981075" y="1628775"/>
            <a:ext cx="10158413" cy="4470400"/>
          </a:xfrm>
        </p:spPr>
        <p:txBody>
          <a:bodyPr/>
          <a:lstStyle/>
          <a:p>
            <a:pPr algn="ctr" eaLnBrk="1" hangingPunct="1">
              <a:buFontTx/>
              <a:buNone/>
            </a:pPr>
            <a:r>
              <a:rPr altLang="en-US" sz="5400" smtClean="0">
                <a:solidFill>
                  <a:srgbClr val="002060"/>
                </a:solidFill>
                <a:latin typeface="標楷體" pitchFamily="65" charset="-120"/>
                <a:ea typeface="標楷體" pitchFamily="65" charset="-120"/>
              </a:rPr>
              <a:t>公務員之違法與圖利他人之關係</a:t>
            </a:r>
          </a:p>
        </p:txBody>
      </p:sp>
    </p:spTree>
  </p:cSld>
  <p:clrMapOvr>
    <a:masterClrMapping/>
  </p:clrMapOvr>
  <p:transition spd="med">
    <p:fad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3"/>
          <p:cNvSpPr>
            <a:spLocks noGrp="1" noChangeArrowheads="1"/>
          </p:cNvSpPr>
          <p:nvPr>
            <p:ph type="body" idx="4294967295"/>
          </p:nvPr>
        </p:nvSpPr>
        <p:spPr>
          <a:xfrm>
            <a:off x="1990725" y="1557338"/>
            <a:ext cx="8208963" cy="4114800"/>
          </a:xfrm>
        </p:spPr>
        <p:txBody>
          <a:bodyPr/>
          <a:lstStyle/>
          <a:p>
            <a:pPr marL="609600" indent="-609600" eaLnBrk="1" hangingPunct="1">
              <a:buFont typeface="Arial" charset="0"/>
              <a:buNone/>
            </a:pPr>
            <a:r>
              <a:rPr lang="en-US" altLang="zh-TW" sz="4000" smtClean="0">
                <a:latin typeface="標楷體" pitchFamily="65" charset="-120"/>
                <a:ea typeface="標楷體" pitchFamily="65" charset="-120"/>
              </a:rPr>
              <a:t>1.</a:t>
            </a:r>
            <a:r>
              <a:rPr altLang="en-US" sz="4000" smtClean="0">
                <a:latin typeface="標楷體" pitchFamily="65" charset="-120"/>
                <a:ea typeface="標楷體" pitchFamily="65" charset="-120"/>
              </a:rPr>
              <a:t>「法」之內涵</a:t>
            </a:r>
            <a:endParaRPr lang="en-US" altLang="zh-TW" sz="4000" smtClean="0">
              <a:latin typeface="標楷體" pitchFamily="65" charset="-120"/>
              <a:ea typeface="標楷體" pitchFamily="65" charset="-120"/>
            </a:endParaRPr>
          </a:p>
          <a:p>
            <a:pPr marL="609600" indent="-609600" eaLnBrk="1" hangingPunct="1">
              <a:buFont typeface="Arial" charset="0"/>
              <a:buNone/>
            </a:pPr>
            <a:r>
              <a:rPr lang="en-US" altLang="zh-TW" sz="4000" smtClean="0">
                <a:latin typeface="標楷體" pitchFamily="65" charset="-120"/>
                <a:ea typeface="標楷體" pitchFamily="65" charset="-120"/>
              </a:rPr>
              <a:t>2.</a:t>
            </a:r>
            <a:r>
              <a:rPr altLang="en-US" sz="4000" smtClean="0">
                <a:latin typeface="標楷體" pitchFamily="65" charset="-120"/>
                <a:ea typeface="標楷體" pitchFamily="65" charset="-120"/>
              </a:rPr>
              <a:t>「法」與歷史之變遷</a:t>
            </a:r>
            <a:endParaRPr lang="en-US" altLang="zh-TW" sz="4000" smtClean="0">
              <a:latin typeface="標楷體" pitchFamily="65" charset="-120"/>
              <a:ea typeface="標楷體" pitchFamily="65" charset="-120"/>
            </a:endParaRPr>
          </a:p>
          <a:p>
            <a:pPr marL="609600" indent="-609600" eaLnBrk="1" hangingPunct="1">
              <a:buFont typeface="Arial" charset="0"/>
              <a:buNone/>
            </a:pPr>
            <a:r>
              <a:rPr lang="en-US" altLang="zh-TW" sz="4000" smtClean="0">
                <a:latin typeface="標楷體" pitchFamily="65" charset="-120"/>
                <a:ea typeface="標楷體" pitchFamily="65" charset="-120"/>
              </a:rPr>
              <a:t>3.</a:t>
            </a:r>
            <a:r>
              <a:rPr altLang="en-US" sz="4000" smtClean="0">
                <a:latin typeface="標楷體" pitchFamily="65" charset="-120"/>
                <a:ea typeface="標楷體" pitchFamily="65" charset="-120"/>
              </a:rPr>
              <a:t>「不法」之強度</a:t>
            </a:r>
            <a:endParaRPr lang="en-US" altLang="zh-TW" sz="4000" smtClean="0">
              <a:latin typeface="標楷體" pitchFamily="65" charset="-120"/>
              <a:ea typeface="標楷體" pitchFamily="65" charset="-120"/>
            </a:endParaRPr>
          </a:p>
          <a:p>
            <a:pPr marL="609600" indent="-609600" eaLnBrk="1" hangingPunct="1">
              <a:buFont typeface="Arial" charset="0"/>
              <a:buNone/>
            </a:pPr>
            <a:r>
              <a:rPr lang="en-US" altLang="zh-TW" sz="4000" smtClean="0">
                <a:latin typeface="標楷體" pitchFamily="65" charset="-120"/>
                <a:ea typeface="標楷體" pitchFamily="65" charset="-120"/>
              </a:rPr>
              <a:t>4.</a:t>
            </a:r>
            <a:r>
              <a:rPr altLang="en-US" sz="4000" smtClean="0">
                <a:latin typeface="標楷體" pitchFamily="65" charset="-120"/>
                <a:ea typeface="標楷體" pitchFamily="65" charset="-120"/>
              </a:rPr>
              <a:t>「不法」之意義</a:t>
            </a:r>
          </a:p>
        </p:txBody>
      </p:sp>
    </p:spTree>
  </p:cSld>
  <p:clrMapOvr>
    <a:masterClrMapping/>
  </p:clrMapOvr>
  <p:transition spd="med">
    <p:fad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2"/>
          <p:cNvSpPr>
            <a:spLocks noGrp="1" noChangeArrowheads="1"/>
          </p:cNvSpPr>
          <p:nvPr>
            <p:ph type="title" idx="4294967295"/>
          </p:nvPr>
        </p:nvSpPr>
        <p:spPr>
          <a:xfrm>
            <a:off x="1839913" y="569913"/>
            <a:ext cx="8637587" cy="914400"/>
          </a:xfrm>
        </p:spPr>
        <p:txBody>
          <a:bodyPr/>
          <a:lstStyle/>
          <a:p>
            <a:pPr eaLnBrk="1" hangingPunct="1"/>
            <a:r>
              <a:rPr lang="en-US" altLang="zh-TW" sz="5400" smtClean="0">
                <a:latin typeface="微軟正黑體" pitchFamily="34" charset="-120"/>
              </a:rPr>
              <a:t>          </a:t>
            </a:r>
            <a:r>
              <a:rPr altLang="en-US" smtClean="0">
                <a:latin typeface="微軟正黑體" pitchFamily="34" charset="-120"/>
                <a:ea typeface="標楷體" pitchFamily="65" charset="-120"/>
              </a:rPr>
              <a:t>法之內涵</a:t>
            </a:r>
            <a:r>
              <a:rPr altLang="en-US" sz="4000" smtClean="0">
                <a:latin typeface="微軟正黑體" pitchFamily="34" charset="-120"/>
                <a:ea typeface="微軟正黑體" pitchFamily="34" charset="-120"/>
              </a:rPr>
              <a:t>  </a:t>
            </a:r>
            <a:r>
              <a:rPr altLang="en-US" sz="5400" smtClean="0">
                <a:latin typeface="微軟正黑體" pitchFamily="34" charset="-120"/>
                <a:ea typeface="微軟正黑體" pitchFamily="34" charset="-120"/>
              </a:rPr>
              <a:t> </a:t>
            </a:r>
          </a:p>
        </p:txBody>
      </p:sp>
      <p:sp>
        <p:nvSpPr>
          <p:cNvPr id="119810" name="Rectangle 3"/>
          <p:cNvSpPr>
            <a:spLocks noGrp="1" noChangeArrowheads="1"/>
          </p:cNvSpPr>
          <p:nvPr>
            <p:ph type="body" idx="4294967295"/>
          </p:nvPr>
        </p:nvSpPr>
        <p:spPr>
          <a:xfrm>
            <a:off x="1979613" y="2057400"/>
            <a:ext cx="8229600" cy="4114800"/>
          </a:xfrm>
        </p:spPr>
        <p:txBody>
          <a:bodyPr/>
          <a:lstStyle/>
          <a:p>
            <a:pPr marL="609600" indent="-609600" eaLnBrk="1" hangingPunct="1">
              <a:buFont typeface="Arial" charset="0"/>
              <a:buNone/>
            </a:pPr>
            <a:r>
              <a:rPr lang="en-US" altLang="zh-TW" smtClean="0">
                <a:latin typeface="微軟正黑體" pitchFamily="34" charset="-120"/>
              </a:rPr>
              <a:t> </a:t>
            </a:r>
            <a:r>
              <a:rPr lang="en-US" altLang="zh-TW" sz="3600" smtClean="0">
                <a:latin typeface="微軟正黑體" pitchFamily="34" charset="-120"/>
                <a:ea typeface="標楷體" pitchFamily="65" charset="-120"/>
              </a:rPr>
              <a:t>1. </a:t>
            </a:r>
            <a:r>
              <a:rPr altLang="en-US" sz="3600" smtClean="0">
                <a:latin typeface="微軟正黑體" pitchFamily="34" charset="-120"/>
                <a:ea typeface="標楷體" pitchFamily="65" charset="-120"/>
              </a:rPr>
              <a:t>刑法之「法」：依罪刑法定原則，以實定法（含法規命令）為法之內容。</a:t>
            </a:r>
          </a:p>
          <a:p>
            <a:pPr marL="609600" indent="-609600" eaLnBrk="1" hangingPunct="1">
              <a:buFont typeface="Arial" charset="0"/>
              <a:buNone/>
            </a:pPr>
            <a:r>
              <a:rPr altLang="en-US" sz="3600" smtClean="0">
                <a:latin typeface="微軟正黑體" pitchFamily="34" charset="-120"/>
                <a:ea typeface="標楷體" pitchFamily="65" charset="-120"/>
              </a:rPr>
              <a:t> </a:t>
            </a:r>
            <a:r>
              <a:rPr lang="en-US" altLang="zh-TW" sz="3600" smtClean="0">
                <a:latin typeface="微軟正黑體" pitchFamily="34" charset="-120"/>
                <a:ea typeface="標楷體" pitchFamily="65" charset="-120"/>
              </a:rPr>
              <a:t>2.</a:t>
            </a:r>
            <a:r>
              <a:rPr altLang="en-US" sz="3600" smtClean="0">
                <a:latin typeface="微軟正黑體" pitchFamily="34" charset="-120"/>
                <a:ea typeface="標楷體" pitchFamily="65" charset="-120"/>
              </a:rPr>
              <a:t>行政法</a:t>
            </a:r>
            <a:r>
              <a:rPr lang="en-US" altLang="zh-TW" sz="3600" smtClean="0">
                <a:latin typeface="微軟正黑體" pitchFamily="34" charset="-120"/>
                <a:ea typeface="標楷體" pitchFamily="65" charset="-120"/>
              </a:rPr>
              <a:t>(</a:t>
            </a:r>
            <a:r>
              <a:rPr altLang="en-US" sz="3600" smtClean="0">
                <a:latin typeface="微軟正黑體" pitchFamily="34" charset="-120"/>
                <a:ea typeface="標楷體" pitchFamily="65" charset="-120"/>
              </a:rPr>
              <a:t>憲法</a:t>
            </a:r>
            <a:r>
              <a:rPr lang="en-US" altLang="zh-TW" sz="3600" smtClean="0">
                <a:latin typeface="微軟正黑體" pitchFamily="34" charset="-120"/>
                <a:ea typeface="標楷體" pitchFamily="65" charset="-120"/>
              </a:rPr>
              <a:t>)</a:t>
            </a:r>
            <a:r>
              <a:rPr altLang="en-US" sz="3600" smtClean="0">
                <a:latin typeface="微軟正黑體" pitchFamily="34" charset="-120"/>
                <a:ea typeface="標楷體" pitchFamily="65" charset="-120"/>
              </a:rPr>
              <a:t>之「法」： 實定法令及憲法與行政法之基本法律原則。</a:t>
            </a:r>
          </a:p>
          <a:p>
            <a:pPr marL="609600" indent="-609600" eaLnBrk="1" hangingPunct="1">
              <a:buFont typeface="Arial" charset="0"/>
              <a:buNone/>
            </a:pPr>
            <a:r>
              <a:rPr altLang="en-US" sz="3600" smtClean="0">
                <a:latin typeface="微軟正黑體" pitchFamily="34" charset="-120"/>
                <a:ea typeface="標楷體" pitchFamily="65" charset="-120"/>
              </a:rPr>
              <a:t> </a:t>
            </a:r>
            <a:r>
              <a:rPr lang="en-US" altLang="zh-TW" sz="3600" smtClean="0">
                <a:latin typeface="微軟正黑體" pitchFamily="34" charset="-120"/>
                <a:ea typeface="標楷體" pitchFamily="65" charset="-120"/>
              </a:rPr>
              <a:t>3.</a:t>
            </a:r>
            <a:r>
              <a:rPr altLang="en-US" sz="3600" smtClean="0">
                <a:latin typeface="微軟正黑體" pitchFamily="34" charset="-120"/>
                <a:ea typeface="標楷體" pitchFamily="65" charset="-120"/>
              </a:rPr>
              <a:t>民事法之「法」：包含實定法令及習慣與法理。</a:t>
            </a:r>
          </a:p>
          <a:p>
            <a:pPr marL="609600" indent="-609600" eaLnBrk="1" hangingPunct="1">
              <a:buFont typeface="Arial" charset="0"/>
              <a:buNone/>
            </a:pPr>
            <a:endParaRPr altLang="en-US" sz="3600" smtClean="0">
              <a:latin typeface="微軟正黑體" pitchFamily="34" charset="-120"/>
              <a:ea typeface="標楷體" pitchFamily="65" charset="-120"/>
            </a:endParaRPr>
          </a:p>
          <a:p>
            <a:pPr marL="609600" indent="-609600" eaLnBrk="1" hangingPunct="1">
              <a:buFont typeface="Arial" charset="0"/>
              <a:buNone/>
            </a:pPr>
            <a:endParaRPr altLang="en-US" sz="3600" smtClean="0">
              <a:latin typeface="微軟正黑體" pitchFamily="34" charset="-120"/>
              <a:ea typeface="標楷體" pitchFamily="65" charset="-120"/>
            </a:endParaRPr>
          </a:p>
          <a:p>
            <a:pPr marL="609600" indent="-609600" eaLnBrk="1" hangingPunct="1">
              <a:buFont typeface="Arial" charset="0"/>
              <a:buNone/>
            </a:pPr>
            <a:endParaRPr altLang="en-US" sz="3600" smtClean="0">
              <a:latin typeface="微軟正黑體" pitchFamily="34" charset="-120"/>
              <a:ea typeface="微軟正黑體" pitchFamily="34" charset="-120"/>
            </a:endParaRPr>
          </a:p>
          <a:p>
            <a:pPr marL="609600" indent="-609600" eaLnBrk="1" hangingPunct="1"/>
            <a:endParaRPr altLang="en-US" sz="3600" smtClean="0">
              <a:latin typeface="微軟正黑體" pitchFamily="34" charset="-120"/>
              <a:ea typeface="微軟正黑體" pitchFamily="34" charset="-120"/>
            </a:endParaRPr>
          </a:p>
          <a:p>
            <a:pPr marL="609600" indent="-609600" eaLnBrk="1" hangingPunct="1"/>
            <a:endParaRPr altLang="en-US" sz="3600" smtClean="0">
              <a:latin typeface="微軟正黑體" pitchFamily="34" charset="-120"/>
              <a:ea typeface="微軟正黑體" pitchFamily="34" charset="-120"/>
            </a:endParaRPr>
          </a:p>
          <a:p>
            <a:pPr marL="609600" indent="-609600" eaLnBrk="1" hangingPunct="1"/>
            <a:endParaRPr altLang="en-US" smtClean="0">
              <a:latin typeface="微軟正黑體" pitchFamily="34" charset="-120"/>
              <a:ea typeface="微軟正黑體" pitchFamily="34" charset="-120"/>
            </a:endParaRPr>
          </a:p>
          <a:p>
            <a:pPr marL="609600" indent="-609600" eaLnBrk="1" hangingPunct="1"/>
            <a:endParaRPr lang="en-US" altLang="zh-TW" smtClean="0">
              <a:latin typeface="微軟正黑體" pitchFamily="34" charset="-120"/>
            </a:endParaRPr>
          </a:p>
        </p:txBody>
      </p:sp>
    </p:spTree>
  </p:cSld>
  <p:clrMapOvr>
    <a:masterClrMapping/>
  </p:clrMapOvr>
  <p:transition spd="med">
    <p:fad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3"/>
          <p:cNvSpPr>
            <a:spLocks noGrp="1" noChangeArrowheads="1"/>
          </p:cNvSpPr>
          <p:nvPr>
            <p:ph type="body" idx="4294967295"/>
          </p:nvPr>
        </p:nvSpPr>
        <p:spPr>
          <a:xfrm>
            <a:off x="1414463" y="692150"/>
            <a:ext cx="9575800" cy="5689600"/>
          </a:xfrm>
        </p:spPr>
        <p:txBody>
          <a:bodyPr/>
          <a:lstStyle/>
          <a:p>
            <a:pPr eaLnBrk="1" hangingPunct="1">
              <a:lnSpc>
                <a:spcPct val="90000"/>
              </a:lnSpc>
              <a:buFont typeface="Wingdings" pitchFamily="2" charset="2"/>
              <a:buNone/>
            </a:pPr>
            <a:r>
              <a:rPr lang="en-US" altLang="zh-TW" sz="4400" smtClean="0">
                <a:latin typeface="標楷體" pitchFamily="65" charset="-120"/>
                <a:ea typeface="標楷體" pitchFamily="65" charset="-120"/>
              </a:rPr>
              <a:t>        </a:t>
            </a:r>
            <a:r>
              <a:rPr altLang="en-US" sz="4400" smtClean="0">
                <a:latin typeface="標楷體" pitchFamily="65" charset="-120"/>
                <a:ea typeface="標楷體" pitchFamily="65" charset="-120"/>
              </a:rPr>
              <a:t>法與歷史之變遷</a:t>
            </a:r>
            <a:endParaRPr lang="en-US" altLang="zh-TW" sz="4400" smtClean="0">
              <a:latin typeface="標楷體" pitchFamily="65" charset="-120"/>
              <a:ea typeface="標楷體" pitchFamily="65" charset="-120"/>
            </a:endParaRPr>
          </a:p>
          <a:p>
            <a:pPr eaLnBrk="1" hangingPunct="1">
              <a:lnSpc>
                <a:spcPct val="90000"/>
              </a:lnSpc>
              <a:buFont typeface="Wingdings" pitchFamily="2" charset="2"/>
              <a:buNone/>
            </a:pPr>
            <a:endParaRPr altLang="en-US" sz="4400" smtClean="0">
              <a:latin typeface="標楷體" pitchFamily="65" charset="-120"/>
              <a:ea typeface="標楷體" pitchFamily="65" charset="-120"/>
            </a:endParaRPr>
          </a:p>
          <a:p>
            <a:pPr eaLnBrk="1" hangingPunct="1">
              <a:lnSpc>
                <a:spcPct val="90000"/>
              </a:lnSpc>
              <a:buFont typeface="Wingdings" pitchFamily="2" charset="2"/>
              <a:buNone/>
            </a:pPr>
            <a:r>
              <a:rPr altLang="en-US" sz="2800" smtClean="0">
                <a:latin typeface="標楷體" pitchFamily="65" charset="-120"/>
                <a:ea typeface="標楷體" pitchFamily="65" charset="-120"/>
              </a:rPr>
              <a:t>警察國 ─ 行政便宜主義及自由裁量論 </a:t>
            </a:r>
          </a:p>
          <a:p>
            <a:pPr eaLnBrk="1" hangingPunct="1">
              <a:lnSpc>
                <a:spcPct val="90000"/>
              </a:lnSpc>
              <a:buFont typeface="Wingdings" pitchFamily="2" charset="2"/>
              <a:buNone/>
            </a:pPr>
            <a:r>
              <a:rPr altLang="en-US" sz="2800" smtClean="0">
                <a:latin typeface="標楷體" pitchFamily="65" charset="-120"/>
                <a:ea typeface="標楷體" pitchFamily="65" charset="-120"/>
              </a:rPr>
              <a:t>形式法治國 ─ 依法行政原則</a:t>
            </a:r>
            <a:r>
              <a:rPr lang="en-US" altLang="zh-TW" sz="2800" smtClean="0">
                <a:latin typeface="標楷體" pitchFamily="65" charset="-120"/>
                <a:ea typeface="標楷體" pitchFamily="65" charset="-120"/>
              </a:rPr>
              <a:t>(</a:t>
            </a:r>
            <a:r>
              <a:rPr altLang="en-US" sz="2800" smtClean="0">
                <a:latin typeface="標楷體" pitchFamily="65" charset="-120"/>
                <a:ea typeface="標楷體" pitchFamily="65" charset="-120"/>
              </a:rPr>
              <a:t>實定法</a:t>
            </a:r>
            <a:r>
              <a:rPr lang="en-US" altLang="zh-TW" sz="2800" smtClean="0">
                <a:latin typeface="標楷體" pitchFamily="65" charset="-120"/>
                <a:ea typeface="標楷體" pitchFamily="65" charset="-120"/>
              </a:rPr>
              <a:t>)</a:t>
            </a:r>
          </a:p>
          <a:p>
            <a:pPr eaLnBrk="1" hangingPunct="1">
              <a:lnSpc>
                <a:spcPct val="90000"/>
              </a:lnSpc>
              <a:buFont typeface="Wingdings" pitchFamily="2" charset="2"/>
              <a:buNone/>
            </a:pPr>
            <a:r>
              <a:rPr altLang="en-US" sz="2800" smtClean="0">
                <a:latin typeface="標楷體" pitchFamily="65" charset="-120"/>
                <a:ea typeface="標楷體" pitchFamily="65" charset="-120"/>
              </a:rPr>
              <a:t>實質法治國 ─ 依法行政原則</a:t>
            </a:r>
            <a:r>
              <a:rPr lang="en-US" altLang="zh-TW" sz="2800" smtClean="0">
                <a:latin typeface="標楷體" pitchFamily="65" charset="-120"/>
                <a:ea typeface="標楷體" pitchFamily="65" charset="-120"/>
              </a:rPr>
              <a:t>(</a:t>
            </a:r>
            <a:r>
              <a:rPr altLang="en-US" sz="2800" smtClean="0">
                <a:latin typeface="標楷體" pitchFamily="65" charset="-120"/>
                <a:ea typeface="標楷體" pitchFamily="65" charset="-120"/>
              </a:rPr>
              <a:t>實質之法</a:t>
            </a:r>
            <a:r>
              <a:rPr lang="en-US" altLang="zh-TW" sz="2800" smtClean="0">
                <a:latin typeface="標楷體" pitchFamily="65" charset="-120"/>
                <a:ea typeface="標楷體" pitchFamily="65" charset="-120"/>
              </a:rPr>
              <a:t>)</a:t>
            </a:r>
          </a:p>
          <a:p>
            <a:pPr eaLnBrk="1" hangingPunct="1">
              <a:lnSpc>
                <a:spcPct val="90000"/>
              </a:lnSpc>
              <a:buFont typeface="Wingdings" pitchFamily="2" charset="2"/>
              <a:buNone/>
            </a:pPr>
            <a:r>
              <a:rPr altLang="en-US" sz="2800" smtClean="0">
                <a:latin typeface="標楷體" pitchFamily="65" charset="-120"/>
                <a:ea typeface="標楷體" pitchFamily="65" charset="-120"/>
              </a:rPr>
              <a:t>社會國 ─ 以生存權之保障為核心，強調公權力介入請求權</a:t>
            </a:r>
          </a:p>
          <a:p>
            <a:pPr eaLnBrk="1" hangingPunct="1">
              <a:lnSpc>
                <a:spcPct val="90000"/>
              </a:lnSpc>
              <a:buFont typeface="Wingdings" pitchFamily="2" charset="2"/>
              <a:buNone/>
            </a:pPr>
            <a:r>
              <a:rPr altLang="en-US" smtClean="0">
                <a:latin typeface="微軟正黑體" pitchFamily="34" charset="-120"/>
                <a:ea typeface="微軟正黑體" pitchFamily="34" charset="-120"/>
              </a:rPr>
              <a:t>     </a:t>
            </a:r>
          </a:p>
          <a:p>
            <a:pPr eaLnBrk="1" hangingPunct="1">
              <a:lnSpc>
                <a:spcPct val="90000"/>
              </a:lnSpc>
              <a:buFont typeface="Wingdings" pitchFamily="2" charset="2"/>
              <a:buNone/>
            </a:pPr>
            <a:endParaRPr lang="en-US" altLang="zh-TW" smtClean="0">
              <a:latin typeface="微軟正黑體" pitchFamily="34" charset="-120"/>
            </a:endParaRPr>
          </a:p>
        </p:txBody>
      </p:sp>
    </p:spTree>
  </p:cSld>
  <p:clrMapOvr>
    <a:masterClrMapping/>
  </p:clrMapOvr>
  <p:transition spd="med">
    <p:fad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2"/>
          <p:cNvSpPr>
            <a:spLocks noGrp="1" noChangeArrowheads="1"/>
          </p:cNvSpPr>
          <p:nvPr>
            <p:ph type="title" idx="4294967295"/>
          </p:nvPr>
        </p:nvSpPr>
        <p:spPr>
          <a:xfrm>
            <a:off x="1270000" y="376238"/>
            <a:ext cx="10156825" cy="852487"/>
          </a:xfrm>
        </p:spPr>
        <p:txBody>
          <a:bodyPr/>
          <a:lstStyle/>
          <a:p>
            <a:pPr eaLnBrk="1" hangingPunct="1"/>
            <a:r>
              <a:rPr lang="en-US" altLang="zh-TW" smtClean="0">
                <a:latin typeface="標楷體" pitchFamily="65" charset="-120"/>
                <a:ea typeface="標楷體" pitchFamily="65" charset="-120"/>
              </a:rPr>
              <a:t>         </a:t>
            </a:r>
            <a:r>
              <a:rPr altLang="en-US" smtClean="0">
                <a:latin typeface="標楷體" pitchFamily="65" charset="-120"/>
                <a:ea typeface="標楷體" pitchFamily="65" charset="-120"/>
              </a:rPr>
              <a:t>不法之強度</a:t>
            </a:r>
          </a:p>
        </p:txBody>
      </p:sp>
      <p:sp>
        <p:nvSpPr>
          <p:cNvPr id="121858" name="Rectangle 3"/>
          <p:cNvSpPr>
            <a:spLocks noGrp="1" noChangeArrowheads="1"/>
          </p:cNvSpPr>
          <p:nvPr>
            <p:ph type="body" idx="4294967295"/>
          </p:nvPr>
        </p:nvSpPr>
        <p:spPr>
          <a:xfrm>
            <a:off x="1117600" y="1473200"/>
            <a:ext cx="10156825" cy="4699000"/>
          </a:xfrm>
        </p:spPr>
        <p:txBody>
          <a:bodyPr/>
          <a:lstStyle/>
          <a:p>
            <a:pPr eaLnBrk="1" hangingPunct="1">
              <a:lnSpc>
                <a:spcPct val="90000"/>
              </a:lnSpc>
              <a:buFont typeface="Wingdings" pitchFamily="2" charset="2"/>
              <a:buNone/>
            </a:pPr>
            <a:r>
              <a:rPr lang="en-US" altLang="zh-TW" smtClean="0">
                <a:latin typeface="標楷體" pitchFamily="65" charset="-120"/>
                <a:ea typeface="標楷體" pitchFamily="65" charset="-120"/>
              </a:rPr>
              <a:t> </a:t>
            </a:r>
            <a:r>
              <a:rPr altLang="en-US" smtClean="0">
                <a:latin typeface="標楷體" pitchFamily="65" charset="-120"/>
                <a:ea typeface="標楷體" pitchFamily="65" charset="-120"/>
              </a:rPr>
              <a:t>「不法」依其強度及國家人格之性質可分為：</a:t>
            </a:r>
          </a:p>
          <a:p>
            <a:pPr eaLnBrk="1" hangingPunct="1">
              <a:lnSpc>
                <a:spcPct val="90000"/>
              </a:lnSpc>
              <a:buFont typeface="Wingdings" pitchFamily="2" charset="2"/>
              <a:buNone/>
            </a:pPr>
            <a:r>
              <a:rPr altLang="en-US" smtClean="0">
                <a:latin typeface="標楷體" pitchFamily="65" charset="-120"/>
                <a:ea typeface="標楷體" pitchFamily="65" charset="-120"/>
              </a:rPr>
              <a:t> </a:t>
            </a:r>
            <a:r>
              <a:rPr lang="en-US" altLang="zh-TW" smtClean="0">
                <a:latin typeface="標楷體" pitchFamily="65" charset="-120"/>
                <a:ea typeface="標楷體" pitchFamily="65" charset="-120"/>
              </a:rPr>
              <a:t>1 </a:t>
            </a:r>
            <a:r>
              <a:rPr altLang="en-US" smtClean="0">
                <a:latin typeface="標楷體" pitchFamily="65" charset="-120"/>
                <a:ea typeface="標楷體" pitchFamily="65" charset="-120"/>
              </a:rPr>
              <a:t>民事之不法，係以國庫人格為之。</a:t>
            </a:r>
          </a:p>
          <a:p>
            <a:pPr eaLnBrk="1" hangingPunct="1">
              <a:lnSpc>
                <a:spcPct val="90000"/>
              </a:lnSpc>
              <a:buFont typeface="Wingdings" pitchFamily="2" charset="2"/>
              <a:buNone/>
            </a:pPr>
            <a:r>
              <a:rPr altLang="en-US" smtClean="0">
                <a:latin typeface="標楷體" pitchFamily="65" charset="-120"/>
                <a:ea typeface="標楷體" pitchFamily="65" charset="-120"/>
              </a:rPr>
              <a:t> </a:t>
            </a:r>
            <a:r>
              <a:rPr lang="en-US" altLang="zh-TW" smtClean="0">
                <a:latin typeface="標楷體" pitchFamily="65" charset="-120"/>
                <a:ea typeface="標楷體" pitchFamily="65" charset="-120"/>
              </a:rPr>
              <a:t>2 </a:t>
            </a:r>
            <a:r>
              <a:rPr altLang="en-US" smtClean="0">
                <a:latin typeface="標楷體" pitchFamily="65" charset="-120"/>
                <a:ea typeface="標楷體" pitchFamily="65" charset="-120"/>
              </a:rPr>
              <a:t>行政之不法，係以高權人格</a:t>
            </a:r>
            <a:r>
              <a:rPr lang="en-US" altLang="zh-TW" smtClean="0">
                <a:latin typeface="標楷體" pitchFamily="65" charset="-120"/>
                <a:ea typeface="標楷體" pitchFamily="65" charset="-120"/>
              </a:rPr>
              <a:t>(</a:t>
            </a:r>
            <a:r>
              <a:rPr altLang="en-US" smtClean="0">
                <a:latin typeface="標楷體" pitchFamily="65" charset="-120"/>
                <a:ea typeface="標楷體" pitchFamily="65" charset="-120"/>
              </a:rPr>
              <a:t>即公法人人格或公</a:t>
            </a:r>
          </a:p>
          <a:p>
            <a:pPr eaLnBrk="1" hangingPunct="1">
              <a:lnSpc>
                <a:spcPct val="90000"/>
              </a:lnSpc>
              <a:buFont typeface="Wingdings" pitchFamily="2" charset="2"/>
              <a:buNone/>
            </a:pPr>
            <a:r>
              <a:rPr altLang="en-US" smtClean="0">
                <a:latin typeface="標楷體" pitchFamily="65" charset="-120"/>
                <a:ea typeface="標楷體" pitchFamily="65" charset="-120"/>
              </a:rPr>
              <a:t>　權力人格</a:t>
            </a:r>
            <a:r>
              <a:rPr lang="en-US" altLang="zh-TW" smtClean="0">
                <a:latin typeface="標楷體" pitchFamily="65" charset="-120"/>
                <a:ea typeface="標楷體" pitchFamily="65" charset="-120"/>
              </a:rPr>
              <a:t>)</a:t>
            </a:r>
            <a:r>
              <a:rPr altLang="en-US" smtClean="0">
                <a:latin typeface="標楷體" pitchFamily="65" charset="-120"/>
                <a:ea typeface="標楷體" pitchFamily="65" charset="-120"/>
              </a:rPr>
              <a:t>為之，通稱為違法。</a:t>
            </a:r>
          </a:p>
          <a:p>
            <a:pPr eaLnBrk="1" hangingPunct="1">
              <a:lnSpc>
                <a:spcPct val="90000"/>
              </a:lnSpc>
              <a:buFont typeface="Wingdings" pitchFamily="2" charset="2"/>
              <a:buNone/>
            </a:pPr>
            <a:r>
              <a:rPr altLang="en-US" smtClean="0">
                <a:latin typeface="標楷體" pitchFamily="65" charset="-120"/>
                <a:ea typeface="標楷體" pitchFamily="65" charset="-120"/>
              </a:rPr>
              <a:t> </a:t>
            </a:r>
            <a:r>
              <a:rPr lang="en-US" altLang="zh-TW" smtClean="0">
                <a:latin typeface="標楷體" pitchFamily="65" charset="-120"/>
                <a:ea typeface="標楷體" pitchFamily="65" charset="-120"/>
              </a:rPr>
              <a:t>3 </a:t>
            </a:r>
            <a:r>
              <a:rPr altLang="en-US" smtClean="0">
                <a:latin typeface="標楷體" pitchFamily="65" charset="-120"/>
                <a:ea typeface="標楷體" pitchFamily="65" charset="-120"/>
              </a:rPr>
              <a:t>刑事之不法：高權人格與國庫人格均有。例如圖利罪與背信罪即分屬不同國家人格之行為。通稱為違法。</a:t>
            </a:r>
            <a:endParaRPr lang="en-US" altLang="zh-TW" smtClean="0">
              <a:latin typeface="標楷體" pitchFamily="65" charset="-120"/>
              <a:ea typeface="標楷體" pitchFamily="65" charset="-120"/>
            </a:endParaRPr>
          </a:p>
          <a:p>
            <a:pPr eaLnBrk="1" hangingPunct="1">
              <a:lnSpc>
                <a:spcPct val="90000"/>
              </a:lnSpc>
              <a:buFont typeface="Wingdings" pitchFamily="2" charset="2"/>
              <a:buNone/>
            </a:pPr>
            <a:endParaRPr altLang="en-US" smtClean="0">
              <a:latin typeface="標楷體" pitchFamily="65" charset="-120"/>
              <a:ea typeface="標楷體" pitchFamily="65" charset="-120"/>
            </a:endParaRPr>
          </a:p>
          <a:p>
            <a:pPr eaLnBrk="1" hangingPunct="1">
              <a:lnSpc>
                <a:spcPct val="90000"/>
              </a:lnSpc>
              <a:buFont typeface="Wingdings" pitchFamily="2" charset="2"/>
              <a:buNone/>
            </a:pPr>
            <a:r>
              <a:rPr lang="en-US" altLang="zh-TW" smtClean="0">
                <a:latin typeface="標楷體" pitchFamily="65" charset="-120"/>
                <a:ea typeface="標楷體" pitchFamily="65" charset="-120"/>
              </a:rPr>
              <a:t>※</a:t>
            </a:r>
            <a:r>
              <a:rPr altLang="en-US" smtClean="0">
                <a:latin typeface="標楷體" pitchFamily="65" charset="-120"/>
                <a:ea typeface="標楷體" pitchFamily="65" charset="-120"/>
              </a:rPr>
              <a:t>不法按其強度及性質適用於民法、刑法及行政法。</a:t>
            </a:r>
          </a:p>
          <a:p>
            <a:pPr eaLnBrk="1" hangingPunct="1">
              <a:lnSpc>
                <a:spcPct val="90000"/>
              </a:lnSpc>
              <a:buFont typeface="Wingdings" pitchFamily="2" charset="2"/>
              <a:buNone/>
            </a:pPr>
            <a:r>
              <a:rPr altLang="en-US" sz="1800" smtClean="0">
                <a:latin typeface="微軟正黑體" pitchFamily="34" charset="-120"/>
                <a:ea typeface="標楷體" pitchFamily="65" charset="-120"/>
              </a:rPr>
              <a:t> </a:t>
            </a:r>
            <a:r>
              <a:rPr altLang="en-US" sz="1600" smtClean="0">
                <a:latin typeface="微軟正黑體" pitchFamily="34" charset="-120"/>
                <a:ea typeface="標楷體" pitchFamily="65" charset="-120"/>
              </a:rPr>
              <a:t> </a:t>
            </a:r>
          </a:p>
        </p:txBody>
      </p:sp>
      <p:sp>
        <p:nvSpPr>
          <p:cNvPr id="121859" name="Rectangle 4"/>
          <p:cNvSpPr>
            <a:spLocks noChangeArrowheads="1"/>
          </p:cNvSpPr>
          <p:nvPr/>
        </p:nvSpPr>
        <p:spPr bwMode="auto">
          <a:xfrm>
            <a:off x="9861550" y="1962150"/>
            <a:ext cx="184150" cy="701675"/>
          </a:xfrm>
          <a:prstGeom prst="rect">
            <a:avLst/>
          </a:prstGeom>
          <a:noFill/>
          <a:ln w="9525">
            <a:noFill/>
            <a:miter lim="800000"/>
            <a:headEnd/>
            <a:tailEnd/>
          </a:ln>
        </p:spPr>
        <p:txBody>
          <a:bodyPr wrap="none">
            <a:spAutoFit/>
          </a:bodyPr>
          <a:lstStyle/>
          <a:p>
            <a:pPr>
              <a:spcBef>
                <a:spcPct val="20000"/>
              </a:spcBef>
              <a:buClr>
                <a:srgbClr val="CCFF33"/>
              </a:buClr>
              <a:buSzPct val="70000"/>
              <a:buFont typeface="Wingdings" pitchFamily="2" charset="2"/>
              <a:buNone/>
            </a:pPr>
            <a:endParaRPr lang="zh-TW" altLang="zh-TW" sz="4000">
              <a:ea typeface="全真中圓體"/>
              <a:cs typeface="全真中圓體"/>
            </a:endParaRPr>
          </a:p>
        </p:txBody>
      </p:sp>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839913" y="842963"/>
            <a:ext cx="8637587" cy="641350"/>
          </a:xfrm>
        </p:spPr>
        <p:txBody>
          <a:bodyPr rtlCol="0">
            <a:normAutofit fontScale="90000"/>
          </a:bodyPr>
          <a:lstStyle/>
          <a:p>
            <a:pPr defTabSz="1218987" eaLnBrk="1" fontAlgn="auto" hangingPunct="1">
              <a:spcAft>
                <a:spcPts val="0"/>
              </a:spcAft>
              <a:defRPr/>
            </a:pPr>
            <a:r>
              <a:rPr altLang="en-US" dirty="0">
                <a:latin typeface="標楷體" panose="03000509000000000000" pitchFamily="65" charset="-120"/>
                <a:ea typeface="標楷體" panose="03000509000000000000" pitchFamily="65" charset="-120"/>
              </a:rPr>
              <a:t>國家賠償法適用期間之起算點及時效</a:t>
            </a:r>
          </a:p>
        </p:txBody>
      </p:sp>
      <p:sp>
        <p:nvSpPr>
          <p:cNvPr id="21506" name="Rectangle 3"/>
          <p:cNvSpPr>
            <a:spLocks noGrp="1" noChangeArrowheads="1"/>
          </p:cNvSpPr>
          <p:nvPr>
            <p:ph type="body" idx="1"/>
          </p:nvPr>
        </p:nvSpPr>
        <p:spPr>
          <a:xfrm>
            <a:off x="1117600" y="1982788"/>
            <a:ext cx="10156825" cy="4470400"/>
          </a:xfrm>
        </p:spPr>
        <p:txBody>
          <a:bodyPr/>
          <a:lstStyle/>
          <a:p>
            <a:pPr marL="609600" indent="-609600" eaLnBrk="1" hangingPunct="1">
              <a:buFont typeface="Arial" charset="0"/>
              <a:buNone/>
            </a:pPr>
            <a:r>
              <a:rPr lang="en-US" altLang="zh-TW" smtClean="0">
                <a:latin typeface="標楷體" pitchFamily="65" charset="-120"/>
                <a:ea typeface="標楷體" pitchFamily="65" charset="-120"/>
              </a:rPr>
              <a:t>1.   </a:t>
            </a:r>
            <a:r>
              <a:rPr altLang="en-US" smtClean="0">
                <a:latin typeface="標楷體" pitchFamily="65" charset="-120"/>
                <a:ea typeface="標楷體" pitchFamily="65" charset="-120"/>
              </a:rPr>
              <a:t>國家賠償法第十七條：</a:t>
            </a:r>
          </a:p>
          <a:p>
            <a:pPr marL="609600" indent="-609600" eaLnBrk="1" hangingPunct="1">
              <a:buFont typeface="Arial" charset="0"/>
              <a:buNone/>
            </a:pPr>
            <a:r>
              <a:rPr altLang="en-US" smtClean="0">
                <a:latin typeface="微軟正黑體" pitchFamily="34" charset="-120"/>
                <a:ea typeface="微軟正黑體" pitchFamily="34" charset="-120"/>
              </a:rPr>
              <a:t>     </a:t>
            </a:r>
            <a:r>
              <a:rPr altLang="en-US" smtClean="0">
                <a:latin typeface="新細明體" charset="-120"/>
                <a:ea typeface="新細明體" charset="-120"/>
              </a:rPr>
              <a:t>「</a:t>
            </a:r>
            <a:r>
              <a:rPr altLang="en-US" smtClean="0">
                <a:latin typeface="標楷體" pitchFamily="65" charset="-120"/>
                <a:ea typeface="標楷體" pitchFamily="65" charset="-120"/>
              </a:rPr>
              <a:t>本法自中華民國七十年七月一日施行。」</a:t>
            </a:r>
          </a:p>
          <a:p>
            <a:pPr marL="609600" indent="-609600" eaLnBrk="1" hangingPunct="1">
              <a:buFont typeface="Arial" charset="0"/>
              <a:buNone/>
            </a:pPr>
            <a:r>
              <a:rPr lang="en-US" altLang="zh-TW" smtClean="0">
                <a:latin typeface="標楷體" pitchFamily="65" charset="-120"/>
                <a:ea typeface="標楷體" pitchFamily="65" charset="-120"/>
              </a:rPr>
              <a:t>2.   </a:t>
            </a:r>
            <a:r>
              <a:rPr altLang="en-US" smtClean="0">
                <a:latin typeface="標楷體" pitchFamily="65" charset="-120"/>
                <a:ea typeface="標楷體" pitchFamily="65" charset="-120"/>
              </a:rPr>
              <a:t>國家賠償法第八條第一項：</a:t>
            </a:r>
          </a:p>
          <a:p>
            <a:pPr marL="609600" indent="-609600" eaLnBrk="1" hangingPunct="1">
              <a:buFont typeface="Arial" charset="0"/>
              <a:buNone/>
            </a:pPr>
            <a:r>
              <a:rPr altLang="en-US" smtClean="0">
                <a:latin typeface="微軟正黑體" pitchFamily="34" charset="-120"/>
                <a:ea typeface="微軟正黑體" pitchFamily="34" charset="-120"/>
              </a:rPr>
              <a:t>     </a:t>
            </a:r>
            <a:r>
              <a:rPr altLang="en-US" smtClean="0">
                <a:latin typeface="新細明體" charset="-120"/>
                <a:ea typeface="新細明體" charset="-120"/>
              </a:rPr>
              <a:t>「</a:t>
            </a:r>
            <a:r>
              <a:rPr altLang="en-US" smtClean="0">
                <a:latin typeface="標楷體" pitchFamily="65" charset="-120"/>
                <a:ea typeface="標楷體" pitchFamily="65" charset="-120"/>
              </a:rPr>
              <a:t>賠償請求權，自請求權人知有損害時起，因</a:t>
            </a:r>
          </a:p>
          <a:p>
            <a:pPr marL="609600" indent="-609600" eaLnBrk="1" hangingPunct="1">
              <a:buFont typeface="Arial" charset="0"/>
              <a:buNone/>
            </a:pPr>
            <a:r>
              <a:rPr altLang="en-US" smtClean="0">
                <a:latin typeface="標楷體" pitchFamily="65" charset="-120"/>
                <a:ea typeface="標楷體" pitchFamily="65" charset="-120"/>
              </a:rPr>
              <a:t>         二年間不行使而消滅；自員損害發生時起，  </a:t>
            </a:r>
          </a:p>
          <a:p>
            <a:pPr marL="609600" indent="-609600" eaLnBrk="1" hangingPunct="1">
              <a:buFont typeface="Arial" charset="0"/>
              <a:buNone/>
            </a:pPr>
            <a:r>
              <a:rPr altLang="en-US" smtClean="0">
                <a:latin typeface="標楷體" pitchFamily="65" charset="-120"/>
                <a:ea typeface="標楷體" pitchFamily="65" charset="-120"/>
              </a:rPr>
              <a:t>         逾五年者亦同。</a:t>
            </a:r>
            <a:r>
              <a:rPr altLang="en-US" smtClean="0">
                <a:latin typeface="新細明體" charset="-120"/>
                <a:ea typeface="新細明體" charset="-120"/>
              </a:rPr>
              <a:t>」</a:t>
            </a:r>
          </a:p>
        </p:txBody>
      </p:sp>
    </p:spTree>
  </p:cSld>
  <p:clrMapOvr>
    <a:masterClrMapping/>
  </p:clrMapOvr>
  <p:transition spd="med">
    <p:fad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2"/>
          <p:cNvSpPr>
            <a:spLocks noGrp="1" noChangeArrowheads="1"/>
          </p:cNvSpPr>
          <p:nvPr>
            <p:ph type="title" idx="4294967295"/>
          </p:nvPr>
        </p:nvSpPr>
        <p:spPr/>
        <p:txBody>
          <a:bodyPr/>
          <a:lstStyle/>
          <a:p>
            <a:pPr eaLnBrk="1" hangingPunct="1"/>
            <a:r>
              <a:rPr lang="en-US" altLang="zh-TW" smtClean="0">
                <a:latin typeface="標楷體" pitchFamily="65" charset="-120"/>
                <a:ea typeface="標楷體" pitchFamily="65" charset="-120"/>
              </a:rPr>
              <a:t>            </a:t>
            </a:r>
            <a:r>
              <a:rPr altLang="en-US" smtClean="0">
                <a:latin typeface="標楷體" pitchFamily="65" charset="-120"/>
                <a:ea typeface="標楷體" pitchFamily="65" charset="-120"/>
              </a:rPr>
              <a:t>不法之意義</a:t>
            </a:r>
          </a:p>
        </p:txBody>
      </p:sp>
      <p:sp>
        <p:nvSpPr>
          <p:cNvPr id="122882" name="Rectangle 3"/>
          <p:cNvSpPr>
            <a:spLocks noGrp="1" noChangeArrowheads="1"/>
          </p:cNvSpPr>
          <p:nvPr>
            <p:ph type="body" idx="4294967295"/>
          </p:nvPr>
        </p:nvSpPr>
        <p:spPr>
          <a:xfrm>
            <a:off x="333375" y="1701800"/>
            <a:ext cx="11522075" cy="4470400"/>
          </a:xfrm>
        </p:spPr>
        <p:txBody>
          <a:bodyPr/>
          <a:lstStyle/>
          <a:p>
            <a:pPr marL="609600" indent="-609600" eaLnBrk="1" hangingPunct="1">
              <a:buFont typeface="Arial" charset="0"/>
              <a:buNone/>
            </a:pPr>
            <a:r>
              <a:rPr lang="en-US" altLang="zh-TW" sz="3200" smtClean="0">
                <a:latin typeface="標楷體" pitchFamily="65" charset="-120"/>
                <a:ea typeface="標楷體" pitchFamily="65" charset="-120"/>
              </a:rPr>
              <a:t> 1.</a:t>
            </a:r>
            <a:r>
              <a:rPr altLang="en-US" sz="3200" smtClean="0">
                <a:latin typeface="標楷體" pitchFamily="65" charset="-120"/>
                <a:ea typeface="標楷體" pitchFamily="65" charset="-120"/>
              </a:rPr>
              <a:t>刑法之不法：依罪刑法定原則，以實定法（含法規命令）為違反為限。</a:t>
            </a:r>
          </a:p>
          <a:p>
            <a:pPr marL="609600" indent="-609600" eaLnBrk="1" hangingPunct="1">
              <a:buFont typeface="Arial" charset="0"/>
              <a:buNone/>
            </a:pPr>
            <a:r>
              <a:rPr altLang="en-US" sz="3200" smtClean="0">
                <a:latin typeface="標楷體" pitchFamily="65" charset="-120"/>
                <a:ea typeface="標楷體" pitchFamily="65" charset="-120"/>
              </a:rPr>
              <a:t> </a:t>
            </a:r>
            <a:r>
              <a:rPr lang="en-US" altLang="zh-TW" sz="3200" smtClean="0">
                <a:latin typeface="標楷體" pitchFamily="65" charset="-120"/>
                <a:ea typeface="標楷體" pitchFamily="65" charset="-120"/>
              </a:rPr>
              <a:t>2.</a:t>
            </a:r>
            <a:r>
              <a:rPr altLang="en-US" sz="3200" smtClean="0">
                <a:latin typeface="標楷體" pitchFamily="65" charset="-120"/>
                <a:ea typeface="標楷體" pitchFamily="65" charset="-120"/>
              </a:rPr>
              <a:t>行政法</a:t>
            </a:r>
            <a:r>
              <a:rPr lang="en-US" altLang="zh-TW" sz="3200" smtClean="0">
                <a:latin typeface="標楷體" pitchFamily="65" charset="-120"/>
                <a:ea typeface="標楷體" pitchFamily="65" charset="-120"/>
              </a:rPr>
              <a:t>(</a:t>
            </a:r>
            <a:r>
              <a:rPr altLang="en-US" sz="3200" smtClean="0">
                <a:latin typeface="標楷體" pitchFamily="65" charset="-120"/>
                <a:ea typeface="標楷體" pitchFamily="65" charset="-120"/>
              </a:rPr>
              <a:t>憲法</a:t>
            </a:r>
            <a:r>
              <a:rPr lang="en-US" altLang="zh-TW" sz="3200" smtClean="0">
                <a:latin typeface="標楷體" pitchFamily="65" charset="-120"/>
                <a:ea typeface="標楷體" pitchFamily="65" charset="-120"/>
              </a:rPr>
              <a:t>)</a:t>
            </a:r>
            <a:r>
              <a:rPr altLang="en-US" sz="3200" smtClean="0">
                <a:latin typeface="標楷體" pitchFamily="65" charset="-120"/>
                <a:ea typeface="標楷體" pitchFamily="65" charset="-120"/>
              </a:rPr>
              <a:t>之不法：指實定法與行政法之基本法律原則之違反。</a:t>
            </a:r>
          </a:p>
          <a:p>
            <a:pPr marL="609600" indent="-609600" eaLnBrk="1" hangingPunct="1">
              <a:buFont typeface="Arial" charset="0"/>
              <a:buNone/>
            </a:pPr>
            <a:r>
              <a:rPr altLang="en-US" sz="3200" smtClean="0">
                <a:latin typeface="標楷體" pitchFamily="65" charset="-120"/>
                <a:ea typeface="標楷體" pitchFamily="65" charset="-120"/>
              </a:rPr>
              <a:t> </a:t>
            </a:r>
            <a:r>
              <a:rPr lang="en-US" altLang="zh-TW" sz="3200" smtClean="0">
                <a:latin typeface="標楷體" pitchFamily="65" charset="-120"/>
                <a:ea typeface="標楷體" pitchFamily="65" charset="-120"/>
              </a:rPr>
              <a:t>3.</a:t>
            </a:r>
            <a:r>
              <a:rPr altLang="en-US" sz="3200" smtClean="0">
                <a:latin typeface="標楷體" pitchFamily="65" charset="-120"/>
                <a:ea typeface="標楷體" pitchFamily="65" charset="-120"/>
              </a:rPr>
              <a:t>民事法之不法：包含實定法及習慣與法理之違反。</a:t>
            </a:r>
          </a:p>
          <a:p>
            <a:pPr marL="609600" indent="-609600" eaLnBrk="1" hangingPunct="1">
              <a:buFont typeface="Arial" charset="0"/>
              <a:buNone/>
            </a:pPr>
            <a:endParaRPr altLang="en-US" sz="3600" smtClean="0">
              <a:latin typeface="微軟正黑體" pitchFamily="34" charset="-120"/>
              <a:ea typeface="微軟正黑體" pitchFamily="34" charset="-120"/>
            </a:endParaRPr>
          </a:p>
          <a:p>
            <a:pPr marL="609600" indent="-609600" eaLnBrk="1" hangingPunct="1">
              <a:buFont typeface="Arial" charset="0"/>
              <a:buNone/>
            </a:pPr>
            <a:endParaRPr lang="en-US" altLang="zh-TW" smtClean="0">
              <a:latin typeface="微軟正黑體" pitchFamily="34" charset="-120"/>
            </a:endParaRPr>
          </a:p>
        </p:txBody>
      </p:sp>
    </p:spTree>
  </p:cSld>
  <p:clrMapOvr>
    <a:masterClrMapping/>
  </p:clrMapOvr>
  <p:transition spd="med">
    <p:fad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1026"/>
          <p:cNvSpPr>
            <a:spLocks noGrp="1" noChangeArrowheads="1"/>
          </p:cNvSpPr>
          <p:nvPr>
            <p:ph type="title" idx="4294967295"/>
          </p:nvPr>
        </p:nvSpPr>
        <p:spPr>
          <a:xfrm>
            <a:off x="549275" y="549275"/>
            <a:ext cx="11090275" cy="5616575"/>
          </a:xfrm>
        </p:spPr>
        <p:txBody>
          <a:bodyPr/>
          <a:lstStyle/>
          <a:p>
            <a:pPr eaLnBrk="1" hangingPunct="1"/>
            <a:r>
              <a:rPr altLang="en-US" sz="4900" smtClean="0">
                <a:latin typeface="標楷體" pitchFamily="65" charset="-120"/>
                <a:ea typeface="標楷體" pitchFamily="65" charset="-120"/>
              </a:rPr>
              <a:t>          不法交錯之舉例  </a:t>
            </a:r>
            <a:r>
              <a:rPr lang="en-US" altLang="zh-TW" sz="4900" smtClean="0">
                <a:latin typeface="標楷體" pitchFamily="65" charset="-120"/>
                <a:ea typeface="標楷體" pitchFamily="65" charset="-120"/>
              </a:rPr>
              <a:t/>
            </a:r>
            <a:br>
              <a:rPr lang="en-US" altLang="zh-TW" sz="4900" smtClean="0">
                <a:latin typeface="標楷體" pitchFamily="65" charset="-120"/>
                <a:ea typeface="標楷體" pitchFamily="65" charset="-120"/>
              </a:rPr>
            </a:br>
            <a:r>
              <a:rPr lang="en-US" altLang="zh-TW" sz="4900" smtClean="0">
                <a:latin typeface="標楷體" pitchFamily="65" charset="-120"/>
                <a:ea typeface="標楷體" pitchFamily="65" charset="-120"/>
              </a:rPr>
              <a:t/>
            </a:r>
            <a:br>
              <a:rPr lang="en-US" altLang="zh-TW" sz="4900" smtClean="0">
                <a:latin typeface="標楷體" pitchFamily="65" charset="-120"/>
                <a:ea typeface="標楷體" pitchFamily="65" charset="-120"/>
              </a:rPr>
            </a:br>
            <a:r>
              <a:rPr lang="en-US" altLang="zh-TW" sz="4900" smtClean="0">
                <a:latin typeface="標楷體" pitchFamily="65" charset="-120"/>
                <a:ea typeface="標楷體" pitchFamily="65" charset="-120"/>
              </a:rPr>
              <a:t/>
            </a:r>
            <a:br>
              <a:rPr lang="en-US" altLang="zh-TW" sz="4900" smtClean="0">
                <a:latin typeface="標楷體" pitchFamily="65" charset="-120"/>
                <a:ea typeface="標楷體" pitchFamily="65" charset="-120"/>
              </a:rPr>
            </a:br>
            <a:r>
              <a:rPr lang="en-US" altLang="zh-TW" sz="4900" smtClean="0">
                <a:latin typeface="標楷體" pitchFamily="65" charset="-120"/>
                <a:ea typeface="標楷體" pitchFamily="65" charset="-120"/>
              </a:rPr>
              <a:t/>
            </a:r>
            <a:br>
              <a:rPr lang="en-US" altLang="zh-TW" sz="4900" smtClean="0">
                <a:latin typeface="標楷體" pitchFamily="65" charset="-120"/>
                <a:ea typeface="標楷體" pitchFamily="65" charset="-120"/>
              </a:rPr>
            </a:br>
            <a:r>
              <a:rPr altLang="en-US" sz="3600" smtClean="0">
                <a:latin typeface="標楷體" pitchFamily="65" charset="-120"/>
                <a:ea typeface="標楷體" pitchFamily="65" charset="-120"/>
              </a:rPr>
              <a:t>於招標階段，在招標文件之契約草本上以規格限制競爭，就民事言，顯失「公平合理」；就行政法言，屬於違反政府採購法第二十六條之「違背法令」；就刑法言，亦屬「違背法令」之行為，可能構成圖利罪。</a:t>
            </a:r>
            <a:r>
              <a:rPr altLang="en-US" smtClean="0">
                <a:latin typeface="微軟正黑體" pitchFamily="34" charset="-120"/>
                <a:ea typeface="微軟正黑體" pitchFamily="34" charset="-120"/>
              </a:rPr>
              <a:t/>
            </a:r>
            <a:br>
              <a:rPr altLang="en-US" smtClean="0">
                <a:latin typeface="微軟正黑體" pitchFamily="34" charset="-120"/>
                <a:ea typeface="微軟正黑體" pitchFamily="34" charset="-120"/>
              </a:rPr>
            </a:br>
            <a:endParaRPr altLang="en-US" smtClean="0">
              <a:latin typeface="微軟正黑體" pitchFamily="34" charset="-120"/>
              <a:ea typeface="微軟正黑體" pitchFamily="34" charset="-120"/>
            </a:endParaRPr>
          </a:p>
        </p:txBody>
      </p:sp>
    </p:spTree>
  </p:cSld>
  <p:clrMapOvr>
    <a:masterClrMapping/>
  </p:clrMapOvr>
  <p:transition spd="med">
    <p:fad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2"/>
          <p:cNvSpPr>
            <a:spLocks noGrp="1" noChangeArrowheads="1"/>
          </p:cNvSpPr>
          <p:nvPr>
            <p:ph type="title" idx="4294967295"/>
          </p:nvPr>
        </p:nvSpPr>
        <p:spPr>
          <a:xfrm>
            <a:off x="1839913" y="782638"/>
            <a:ext cx="8637587" cy="701675"/>
          </a:xfrm>
        </p:spPr>
        <p:txBody>
          <a:bodyPr/>
          <a:lstStyle/>
          <a:p>
            <a:pPr eaLnBrk="1" hangingPunct="1"/>
            <a:r>
              <a:rPr altLang="en-US" sz="4000" smtClean="0">
                <a:latin typeface="標楷體" pitchFamily="65" charset="-120"/>
                <a:ea typeface="標楷體" pitchFamily="65" charset="-120"/>
              </a:rPr>
              <a:t>圖利罪修正生效前最高法院見解</a:t>
            </a:r>
            <a:r>
              <a:rPr lang="en-US" altLang="zh-TW" sz="4000" smtClean="0">
                <a:latin typeface="標楷體" pitchFamily="65" charset="-120"/>
                <a:ea typeface="標楷體" pitchFamily="65" charset="-120"/>
              </a:rPr>
              <a:t>(</a:t>
            </a:r>
            <a:r>
              <a:rPr altLang="en-US" sz="4000" smtClean="0">
                <a:latin typeface="標楷體" pitchFamily="65" charset="-120"/>
                <a:ea typeface="標楷體" pitchFamily="65" charset="-120"/>
              </a:rPr>
              <a:t>一</a:t>
            </a:r>
            <a:r>
              <a:rPr lang="en-US" altLang="zh-TW" sz="4000" smtClean="0">
                <a:latin typeface="標楷體" pitchFamily="65" charset="-120"/>
                <a:ea typeface="標楷體" pitchFamily="65" charset="-120"/>
              </a:rPr>
              <a:t>)</a:t>
            </a:r>
          </a:p>
        </p:txBody>
      </p:sp>
      <p:sp>
        <p:nvSpPr>
          <p:cNvPr id="124930" name="Rectangle 3"/>
          <p:cNvSpPr>
            <a:spLocks noGrp="1" noChangeArrowheads="1"/>
          </p:cNvSpPr>
          <p:nvPr>
            <p:ph type="body" idx="4294967295"/>
          </p:nvPr>
        </p:nvSpPr>
        <p:spPr/>
        <p:txBody>
          <a:bodyPr/>
          <a:lstStyle/>
          <a:p>
            <a:pPr eaLnBrk="1" hangingPunct="1">
              <a:buFont typeface="Wingdings" pitchFamily="2" charset="2"/>
              <a:buNone/>
            </a:pPr>
            <a:r>
              <a:rPr altLang="en-US" sz="2800" smtClean="0">
                <a:latin typeface="標楷體" pitchFamily="65" charset="-120"/>
                <a:ea typeface="標楷體" pitchFamily="65" charset="-120"/>
              </a:rPr>
              <a:t>最高法院八十三年度台上字第二六五四號判決：</a:t>
            </a:r>
          </a:p>
          <a:p>
            <a:pPr eaLnBrk="1" hangingPunct="1">
              <a:buFont typeface="Wingdings" pitchFamily="2" charset="2"/>
              <a:buNone/>
            </a:pPr>
            <a:r>
              <a:rPr altLang="en-US" sz="2800" smtClean="0">
                <a:latin typeface="標楷體" pitchFamily="65" charset="-120"/>
                <a:ea typeface="標楷體" pitchFamily="65" charset="-120"/>
              </a:rPr>
              <a:t>「至是否有圖利行為，則應視其行為有無違反執行職務時所應遵守之法令，或</a:t>
            </a:r>
            <a:r>
              <a:rPr altLang="en-US" sz="2800" u="sng" smtClean="0">
                <a:latin typeface="標楷體" pitchFamily="65" charset="-120"/>
                <a:ea typeface="標楷體" pitchFamily="65" charset="-120"/>
              </a:rPr>
              <a:t>有無濫用裁量權，致影響裁量決定之公平性與正確性而論</a:t>
            </a:r>
            <a:r>
              <a:rPr altLang="en-US" sz="2800" smtClean="0">
                <a:latin typeface="標楷體" pitchFamily="65" charset="-120"/>
                <a:ea typeface="標楷體" pitchFamily="65" charset="-120"/>
              </a:rPr>
              <a:t>。若公務員之行為，客觀上並無違反執行職務時所應遵守之法令，或</a:t>
            </a:r>
            <a:r>
              <a:rPr altLang="en-US" sz="2800" u="sng" smtClean="0">
                <a:latin typeface="標楷體" pitchFamily="65" charset="-120"/>
                <a:ea typeface="標楷體" pitchFamily="65" charset="-120"/>
              </a:rPr>
              <a:t>不足以證明其濫用裁量權致影響裁量決定之公平性及正確性</a:t>
            </a:r>
            <a:r>
              <a:rPr altLang="en-US" sz="2800" smtClean="0">
                <a:latin typeface="標楷體" pitchFamily="65" charset="-120"/>
                <a:ea typeface="標楷體" pitchFamily="65" charset="-120"/>
              </a:rPr>
              <a:t>之情形， 尚不能以其對於他人有利，即認有圖利他人而應以圖利罪相繩。」</a:t>
            </a:r>
          </a:p>
          <a:p>
            <a:pPr eaLnBrk="1" hangingPunct="1">
              <a:buFont typeface="Wingdings" pitchFamily="2" charset="2"/>
              <a:buNone/>
            </a:pPr>
            <a:r>
              <a:rPr altLang="en-US" sz="2800" smtClean="0">
                <a:latin typeface="標楷體" pitchFamily="65" charset="-120"/>
                <a:ea typeface="標楷體" pitchFamily="65" charset="-120"/>
              </a:rPr>
              <a:t>   </a:t>
            </a:r>
            <a:r>
              <a:rPr lang="en-US" altLang="zh-TW" smtClean="0">
                <a:latin typeface="標楷體" pitchFamily="65" charset="-120"/>
                <a:ea typeface="標楷體" pitchFamily="65" charset="-120"/>
              </a:rPr>
              <a:t>(83.5.11)</a:t>
            </a:r>
          </a:p>
        </p:txBody>
      </p:sp>
    </p:spTree>
  </p:cSld>
  <p:clrMapOvr>
    <a:masterClrMapping/>
  </p:clrMapOvr>
  <p:transition spd="med">
    <p:fad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2"/>
          <p:cNvSpPr>
            <a:spLocks noGrp="1" noChangeArrowheads="1"/>
          </p:cNvSpPr>
          <p:nvPr>
            <p:ph type="title" idx="4294967295"/>
          </p:nvPr>
        </p:nvSpPr>
        <p:spPr>
          <a:xfrm>
            <a:off x="1839913" y="782638"/>
            <a:ext cx="8637587" cy="701675"/>
          </a:xfrm>
        </p:spPr>
        <p:txBody>
          <a:bodyPr/>
          <a:lstStyle/>
          <a:p>
            <a:pPr eaLnBrk="1" hangingPunct="1"/>
            <a:r>
              <a:rPr altLang="en-US" sz="4000" smtClean="0">
                <a:latin typeface="標楷體" pitchFamily="65" charset="-120"/>
                <a:ea typeface="標楷體" pitchFamily="65" charset="-120"/>
              </a:rPr>
              <a:t>圖利罪修正生效前最高法院見解</a:t>
            </a:r>
            <a:r>
              <a:rPr lang="en-US" altLang="zh-TW" sz="4000" smtClean="0">
                <a:latin typeface="標楷體" pitchFamily="65" charset="-120"/>
                <a:ea typeface="標楷體" pitchFamily="65" charset="-120"/>
              </a:rPr>
              <a:t>(</a:t>
            </a:r>
            <a:r>
              <a:rPr altLang="en-US" sz="4000" smtClean="0">
                <a:latin typeface="標楷體" pitchFamily="65" charset="-120"/>
                <a:ea typeface="標楷體" pitchFamily="65" charset="-120"/>
              </a:rPr>
              <a:t>二</a:t>
            </a:r>
            <a:r>
              <a:rPr lang="en-US" altLang="zh-TW" sz="4000" smtClean="0">
                <a:latin typeface="標楷體" pitchFamily="65" charset="-120"/>
                <a:ea typeface="標楷體" pitchFamily="65" charset="-120"/>
              </a:rPr>
              <a:t>)</a:t>
            </a:r>
          </a:p>
        </p:txBody>
      </p:sp>
      <p:sp>
        <p:nvSpPr>
          <p:cNvPr id="125954" name="Rectangle 3"/>
          <p:cNvSpPr>
            <a:spLocks noGrp="1" noChangeArrowheads="1"/>
          </p:cNvSpPr>
          <p:nvPr>
            <p:ph type="body" idx="4294967295"/>
          </p:nvPr>
        </p:nvSpPr>
        <p:spPr/>
        <p:txBody>
          <a:bodyPr/>
          <a:lstStyle/>
          <a:p>
            <a:pPr eaLnBrk="1" hangingPunct="1">
              <a:buFont typeface="Wingdings" pitchFamily="2" charset="2"/>
              <a:buNone/>
            </a:pPr>
            <a:r>
              <a:rPr altLang="en-US" sz="2800" smtClean="0">
                <a:latin typeface="標楷體" pitchFamily="65" charset="-120"/>
                <a:ea typeface="標楷體" pitchFamily="65" charset="-120"/>
              </a:rPr>
              <a:t>最高法院八十六年度台上字第九七一號判決：</a:t>
            </a:r>
          </a:p>
          <a:p>
            <a:pPr eaLnBrk="1" hangingPunct="1">
              <a:buFont typeface="Wingdings" pitchFamily="2" charset="2"/>
              <a:buNone/>
            </a:pPr>
            <a:endParaRPr altLang="en-US" sz="2800" smtClean="0">
              <a:latin typeface="標楷體" pitchFamily="65" charset="-120"/>
              <a:ea typeface="標楷體" pitchFamily="65" charset="-120"/>
            </a:endParaRPr>
          </a:p>
          <a:p>
            <a:pPr eaLnBrk="1" hangingPunct="1">
              <a:buFont typeface="Wingdings" pitchFamily="2" charset="2"/>
              <a:buNone/>
            </a:pPr>
            <a:r>
              <a:rPr altLang="en-US" sz="2800" smtClean="0">
                <a:latin typeface="標楷體" pitchFamily="65" charset="-120"/>
                <a:ea typeface="標楷體" pitchFamily="65" charset="-120"/>
              </a:rPr>
              <a:t> 「該徵購條件既係由擔任總經理之卜正明所核定，則卜某事後是否有權裁決變更該條件，</a:t>
            </a:r>
            <a:r>
              <a:rPr altLang="en-US" sz="2800" u="sng" smtClean="0">
                <a:latin typeface="標楷體" pitchFamily="65" charset="-120"/>
                <a:ea typeface="標楷體" pitchFamily="65" charset="-120"/>
              </a:rPr>
              <a:t>是否為其行政裁量權之行使，僅屬是否妥當之問題，而無不法</a:t>
            </a:r>
            <a:r>
              <a:rPr altLang="en-US" sz="2800" smtClean="0">
                <a:latin typeface="標楷體" pitchFamily="65" charset="-120"/>
                <a:ea typeface="標楷體" pitchFamily="65" charset="-120"/>
              </a:rPr>
              <a:t>？此與待證事實有關，尚非無深入研究之餘地。」</a:t>
            </a:r>
            <a:r>
              <a:rPr lang="en-US" altLang="zh-TW" smtClean="0">
                <a:latin typeface="標楷體" pitchFamily="65" charset="-120"/>
                <a:ea typeface="標楷體" pitchFamily="65" charset="-120"/>
              </a:rPr>
              <a:t>(86.2.27.)</a:t>
            </a:r>
          </a:p>
        </p:txBody>
      </p:sp>
    </p:spTree>
  </p:cSld>
  <p:clrMapOvr>
    <a:masterClrMapping/>
  </p:clrMapOvr>
  <p:transition spd="med">
    <p:fad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Rectangle 2"/>
          <p:cNvSpPr>
            <a:spLocks noGrp="1" noChangeArrowheads="1"/>
          </p:cNvSpPr>
          <p:nvPr>
            <p:ph type="title" idx="4294967295"/>
          </p:nvPr>
        </p:nvSpPr>
        <p:spPr>
          <a:xfrm>
            <a:off x="1839913" y="782638"/>
            <a:ext cx="8637587" cy="701675"/>
          </a:xfrm>
        </p:spPr>
        <p:txBody>
          <a:bodyPr/>
          <a:lstStyle/>
          <a:p>
            <a:pPr eaLnBrk="1" hangingPunct="1"/>
            <a:r>
              <a:rPr altLang="en-US" sz="4000" smtClean="0">
                <a:latin typeface="標楷體" pitchFamily="65" charset="-120"/>
                <a:ea typeface="標楷體" pitchFamily="65" charset="-120"/>
              </a:rPr>
              <a:t>圖利罪修正生效前最高法院見解</a:t>
            </a:r>
            <a:r>
              <a:rPr lang="en-US" altLang="zh-TW" sz="4000" smtClean="0">
                <a:latin typeface="標楷體" pitchFamily="65" charset="-120"/>
                <a:ea typeface="標楷體" pitchFamily="65" charset="-120"/>
              </a:rPr>
              <a:t>(</a:t>
            </a:r>
            <a:r>
              <a:rPr altLang="en-US" sz="4000" smtClean="0">
                <a:latin typeface="標楷體" pitchFamily="65" charset="-120"/>
                <a:ea typeface="標楷體" pitchFamily="65" charset="-120"/>
              </a:rPr>
              <a:t>三</a:t>
            </a:r>
            <a:r>
              <a:rPr lang="en-US" altLang="zh-TW" sz="4000" smtClean="0">
                <a:latin typeface="標楷體" pitchFamily="65" charset="-120"/>
                <a:ea typeface="標楷體" pitchFamily="65" charset="-120"/>
              </a:rPr>
              <a:t>)</a:t>
            </a:r>
          </a:p>
        </p:txBody>
      </p:sp>
      <p:sp>
        <p:nvSpPr>
          <p:cNvPr id="126978" name="Rectangle 3"/>
          <p:cNvSpPr>
            <a:spLocks noGrp="1" noChangeArrowheads="1"/>
          </p:cNvSpPr>
          <p:nvPr>
            <p:ph type="body" idx="4294967295"/>
          </p:nvPr>
        </p:nvSpPr>
        <p:spPr/>
        <p:txBody>
          <a:bodyPr/>
          <a:lstStyle/>
          <a:p>
            <a:pPr eaLnBrk="1" hangingPunct="1">
              <a:lnSpc>
                <a:spcPct val="90000"/>
              </a:lnSpc>
              <a:buFont typeface="Wingdings" pitchFamily="2" charset="2"/>
              <a:buNone/>
            </a:pPr>
            <a:r>
              <a:rPr altLang="en-US" sz="2800" smtClean="0">
                <a:latin typeface="標楷體" pitchFamily="65" charset="-120"/>
                <a:ea typeface="標楷體" pitchFamily="65" charset="-120"/>
              </a:rPr>
              <a:t>最高法院八十六 年度台上字第七六五五號判決：</a:t>
            </a:r>
          </a:p>
          <a:p>
            <a:pPr eaLnBrk="1" hangingPunct="1">
              <a:lnSpc>
                <a:spcPct val="90000"/>
              </a:lnSpc>
              <a:buFont typeface="Wingdings" pitchFamily="2" charset="2"/>
              <a:buNone/>
            </a:pPr>
            <a:r>
              <a:rPr altLang="en-US" sz="2800" smtClean="0">
                <a:latin typeface="標楷體" pitchFamily="65" charset="-120"/>
                <a:ea typeface="標楷體" pitchFamily="65" charset="-120"/>
              </a:rPr>
              <a:t>「對刑事被告如何量定其刑及是否宣告緩刑，為求個案裁判之妥當性，法律固賦與法官裁量權，但此項</a:t>
            </a:r>
            <a:r>
              <a:rPr altLang="en-US" sz="2800" u="sng" smtClean="0">
                <a:latin typeface="標楷體" pitchFamily="65" charset="-120"/>
                <a:ea typeface="標楷體" pitchFamily="65" charset="-120"/>
              </a:rPr>
              <a:t>裁量權之行使，並非得以任意或自由為之，仍應受一般法律原則之拘束，即必須符合所適用法律授權之目的，並受法律秩序之理念、法律感情及慣例等所規範</a:t>
            </a:r>
            <a:r>
              <a:rPr altLang="en-US" sz="2800" smtClean="0">
                <a:latin typeface="標楷體" pitchFamily="65" charset="-120"/>
                <a:ea typeface="標楷體" pitchFamily="65" charset="-120"/>
              </a:rPr>
              <a:t>，若故意失出，尤其違反比例原則、平等原則時，得認係濫用權力而為違法。」</a:t>
            </a:r>
            <a:r>
              <a:rPr lang="en-US" altLang="zh-TW" smtClean="0">
                <a:latin typeface="標楷體" pitchFamily="65" charset="-120"/>
                <a:ea typeface="標楷體" pitchFamily="65" charset="-120"/>
              </a:rPr>
              <a:t>(86.12.31.)</a:t>
            </a:r>
          </a:p>
        </p:txBody>
      </p:sp>
    </p:spTree>
  </p:cSld>
  <p:clrMapOvr>
    <a:masterClrMapping/>
  </p:clrMapOvr>
  <p:transition spd="med">
    <p:fade/>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Rectangle 2"/>
          <p:cNvSpPr>
            <a:spLocks noGrp="1" noChangeArrowheads="1"/>
          </p:cNvSpPr>
          <p:nvPr>
            <p:ph type="title" idx="4294967295"/>
          </p:nvPr>
        </p:nvSpPr>
        <p:spPr>
          <a:xfrm>
            <a:off x="1839913" y="782638"/>
            <a:ext cx="8637587" cy="701675"/>
          </a:xfrm>
        </p:spPr>
        <p:txBody>
          <a:bodyPr/>
          <a:lstStyle/>
          <a:p>
            <a:pPr eaLnBrk="1" hangingPunct="1"/>
            <a:r>
              <a:rPr altLang="en-US" sz="4000" smtClean="0">
                <a:latin typeface="標楷體" pitchFamily="65" charset="-120"/>
                <a:ea typeface="標楷體" pitchFamily="65" charset="-120"/>
              </a:rPr>
              <a:t>圖利罪修正生效前最高法院見解</a:t>
            </a:r>
            <a:r>
              <a:rPr lang="en-US" altLang="zh-TW" sz="4000" smtClean="0">
                <a:latin typeface="標楷體" pitchFamily="65" charset="-120"/>
                <a:ea typeface="標楷體" pitchFamily="65" charset="-120"/>
              </a:rPr>
              <a:t>(</a:t>
            </a:r>
            <a:r>
              <a:rPr altLang="en-US" sz="4000" smtClean="0">
                <a:latin typeface="標楷體" pitchFamily="65" charset="-120"/>
                <a:ea typeface="標楷體" pitchFamily="65" charset="-120"/>
              </a:rPr>
              <a:t>四</a:t>
            </a:r>
            <a:r>
              <a:rPr lang="en-US" altLang="zh-TW" sz="4000" smtClean="0">
                <a:latin typeface="標楷體" pitchFamily="65" charset="-120"/>
                <a:ea typeface="標楷體" pitchFamily="65" charset="-120"/>
              </a:rPr>
              <a:t>)</a:t>
            </a:r>
          </a:p>
        </p:txBody>
      </p:sp>
      <p:sp>
        <p:nvSpPr>
          <p:cNvPr id="128002" name="Rectangle 3"/>
          <p:cNvSpPr>
            <a:spLocks noGrp="1" noChangeArrowheads="1"/>
          </p:cNvSpPr>
          <p:nvPr>
            <p:ph type="body" idx="4294967295"/>
          </p:nvPr>
        </p:nvSpPr>
        <p:spPr/>
        <p:txBody>
          <a:bodyPr/>
          <a:lstStyle/>
          <a:p>
            <a:pPr eaLnBrk="1" hangingPunct="1">
              <a:buFont typeface="Wingdings" pitchFamily="2" charset="2"/>
              <a:buNone/>
            </a:pPr>
            <a:r>
              <a:rPr altLang="en-US" sz="2800" smtClean="0">
                <a:latin typeface="標楷體" pitchFamily="65" charset="-120"/>
                <a:ea typeface="標楷體" pitchFamily="65" charset="-120"/>
              </a:rPr>
              <a:t>最高法院八十七年度台上字第二０八三號判決：</a:t>
            </a:r>
          </a:p>
          <a:p>
            <a:pPr eaLnBrk="1" hangingPunct="1">
              <a:buFont typeface="Wingdings" pitchFamily="2" charset="2"/>
              <a:buNone/>
            </a:pPr>
            <a:endParaRPr altLang="en-US" sz="2800" smtClean="0">
              <a:latin typeface="標楷體" pitchFamily="65" charset="-120"/>
              <a:ea typeface="標楷體" pitchFamily="65" charset="-120"/>
            </a:endParaRPr>
          </a:p>
          <a:p>
            <a:pPr eaLnBrk="1" hangingPunct="1">
              <a:buFont typeface="Wingdings" pitchFamily="2" charset="2"/>
              <a:buNone/>
            </a:pPr>
            <a:r>
              <a:rPr altLang="en-US" sz="2800" smtClean="0">
                <a:latin typeface="標楷體" pitchFamily="65" charset="-120"/>
                <a:ea typeface="標楷體" pitchFamily="65" charset="-120"/>
              </a:rPr>
              <a:t>「至是否為圖利之行為，則應視其行為客觀上有無違反執行職務所應遵守之法律規範，或</a:t>
            </a:r>
            <a:r>
              <a:rPr altLang="en-US" sz="2800" u="sng" smtClean="0">
                <a:latin typeface="標楷體" pitchFamily="65" charset="-120"/>
                <a:ea typeface="標楷體" pitchFamily="65" charset="-120"/>
              </a:rPr>
              <a:t>有無濫用、超越其裁量權，致影響裁量權決定之公平性與正確性而論</a:t>
            </a:r>
            <a:r>
              <a:rPr altLang="en-US" sz="2800" smtClean="0">
                <a:latin typeface="標楷體" pitchFamily="65" charset="-120"/>
                <a:ea typeface="標楷體" pitchFamily="65" charset="-120"/>
              </a:rPr>
              <a:t>。」</a:t>
            </a:r>
            <a:r>
              <a:rPr lang="en-US" altLang="zh-TW" sz="2800" smtClean="0">
                <a:latin typeface="標楷體" pitchFamily="65" charset="-120"/>
                <a:ea typeface="標楷體" pitchFamily="65" charset="-120"/>
              </a:rPr>
              <a:t>(87.6.11.)</a:t>
            </a:r>
          </a:p>
        </p:txBody>
      </p:sp>
    </p:spTree>
  </p:cSld>
  <p:clrMapOvr>
    <a:masterClrMapping/>
  </p:clrMapOvr>
  <p:transition spd="med">
    <p:fade/>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Rectangle 2"/>
          <p:cNvSpPr>
            <a:spLocks noGrp="1" noChangeArrowheads="1"/>
          </p:cNvSpPr>
          <p:nvPr>
            <p:ph type="title" idx="4294967295"/>
          </p:nvPr>
        </p:nvSpPr>
        <p:spPr>
          <a:xfrm>
            <a:off x="1839913" y="782638"/>
            <a:ext cx="8637587" cy="701675"/>
          </a:xfrm>
        </p:spPr>
        <p:txBody>
          <a:bodyPr/>
          <a:lstStyle/>
          <a:p>
            <a:pPr eaLnBrk="1" hangingPunct="1"/>
            <a:r>
              <a:rPr altLang="en-US" sz="4000" smtClean="0">
                <a:latin typeface="標楷體" pitchFamily="65" charset="-120"/>
                <a:ea typeface="標楷體" pitchFamily="65" charset="-120"/>
              </a:rPr>
              <a:t>圖利罪修正生效前最高法院見解</a:t>
            </a:r>
            <a:r>
              <a:rPr lang="en-US" altLang="zh-TW" sz="4000" smtClean="0">
                <a:latin typeface="標楷體" pitchFamily="65" charset="-120"/>
                <a:ea typeface="標楷體" pitchFamily="65" charset="-120"/>
              </a:rPr>
              <a:t>(</a:t>
            </a:r>
            <a:r>
              <a:rPr altLang="en-US" sz="4000" smtClean="0">
                <a:latin typeface="標楷體" pitchFamily="65" charset="-120"/>
                <a:ea typeface="標楷體" pitchFamily="65" charset="-120"/>
              </a:rPr>
              <a:t>五</a:t>
            </a:r>
            <a:r>
              <a:rPr lang="en-US" altLang="zh-TW" sz="4000" smtClean="0">
                <a:latin typeface="標楷體" pitchFamily="65" charset="-120"/>
                <a:ea typeface="標楷體" pitchFamily="65" charset="-120"/>
              </a:rPr>
              <a:t>)</a:t>
            </a:r>
          </a:p>
        </p:txBody>
      </p:sp>
      <p:sp>
        <p:nvSpPr>
          <p:cNvPr id="129026" name="Rectangle 3"/>
          <p:cNvSpPr>
            <a:spLocks noGrp="1" noChangeArrowheads="1"/>
          </p:cNvSpPr>
          <p:nvPr>
            <p:ph type="body" idx="4294967295"/>
          </p:nvPr>
        </p:nvSpPr>
        <p:spPr/>
        <p:txBody>
          <a:bodyPr/>
          <a:lstStyle/>
          <a:p>
            <a:pPr eaLnBrk="1" hangingPunct="1">
              <a:buFont typeface="Wingdings" pitchFamily="2" charset="2"/>
              <a:buNone/>
            </a:pPr>
            <a:r>
              <a:rPr altLang="en-US" sz="3200" smtClean="0">
                <a:latin typeface="標楷體" pitchFamily="65" charset="-120"/>
                <a:ea typeface="標楷體" pitchFamily="65" charset="-120"/>
              </a:rPr>
              <a:t>最高法院八十九 年度台上字第一０一九號判決：</a:t>
            </a:r>
          </a:p>
          <a:p>
            <a:pPr eaLnBrk="1" hangingPunct="1">
              <a:buFont typeface="Wingdings" pitchFamily="2" charset="2"/>
              <a:buNone/>
            </a:pPr>
            <a:r>
              <a:rPr altLang="en-US" sz="3200" smtClean="0">
                <a:latin typeface="標楷體" pitchFamily="65" charset="-120"/>
                <a:ea typeface="標楷體" pitchFamily="65" charset="-120"/>
              </a:rPr>
              <a:t>「貪污治罪條例第六條第一項第四款</a:t>
            </a:r>
            <a:r>
              <a:rPr lang="en-US" altLang="zh-TW" sz="3200" smtClean="0">
                <a:latin typeface="標楷體" pitchFamily="65" charset="-120"/>
                <a:ea typeface="標楷體" pitchFamily="65" charset="-120"/>
              </a:rPr>
              <a:t>…</a:t>
            </a:r>
            <a:r>
              <a:rPr altLang="en-US" sz="3200" smtClean="0">
                <a:latin typeface="標楷體" pitchFamily="65" charset="-120"/>
                <a:ea typeface="標楷體" pitchFamily="65" charset="-120"/>
              </a:rPr>
              <a:t>以行為人有為自己或第三人圖得不法利益之犯意，並顯現於外之積極行為為要件。若公務員之行為，客觀上並無違反執行職務時所應遵守之法令，</a:t>
            </a:r>
            <a:r>
              <a:rPr altLang="en-US" sz="3200" u="sng" smtClean="0">
                <a:latin typeface="標楷體" pitchFamily="65" charset="-120"/>
                <a:ea typeface="標楷體" pitchFamily="65" charset="-120"/>
              </a:rPr>
              <a:t>又無濫用裁量權致影響公平性正確性時</a:t>
            </a:r>
            <a:r>
              <a:rPr altLang="en-US" sz="3200" smtClean="0">
                <a:latin typeface="標楷體" pitchFamily="65" charset="-120"/>
                <a:ea typeface="標楷體" pitchFamily="65" charset="-120"/>
              </a:rPr>
              <a:t>，自不能僅以其所為失當，即認其自始有圖利之犯行。」</a:t>
            </a:r>
            <a:r>
              <a:rPr lang="en-US" altLang="zh-TW" sz="2000" smtClean="0">
                <a:latin typeface="標楷體" pitchFamily="65" charset="-120"/>
                <a:ea typeface="標楷體" pitchFamily="65" charset="-120"/>
              </a:rPr>
              <a:t>(89.2.25.)</a:t>
            </a:r>
          </a:p>
          <a:p>
            <a:pPr eaLnBrk="1" hangingPunct="1">
              <a:buFont typeface="Wingdings" pitchFamily="2" charset="2"/>
              <a:buNone/>
            </a:pPr>
            <a:endParaRPr lang="en-US" altLang="zh-TW" sz="1600" smtClean="0">
              <a:latin typeface="微軟正黑體" pitchFamily="34" charset="-120"/>
            </a:endParaRPr>
          </a:p>
        </p:txBody>
      </p:sp>
    </p:spTree>
  </p:cSld>
  <p:clrMapOvr>
    <a:masterClrMapping/>
  </p:clrMapOvr>
  <p:transition spd="med">
    <p:fade/>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2"/>
          <p:cNvSpPr>
            <a:spLocks noGrp="1" noChangeArrowheads="1"/>
          </p:cNvSpPr>
          <p:nvPr>
            <p:ph type="title" idx="4294967295"/>
          </p:nvPr>
        </p:nvSpPr>
        <p:spPr>
          <a:xfrm>
            <a:off x="1839913" y="782638"/>
            <a:ext cx="8637587" cy="701675"/>
          </a:xfrm>
        </p:spPr>
        <p:txBody>
          <a:bodyPr/>
          <a:lstStyle/>
          <a:p>
            <a:pPr eaLnBrk="1" hangingPunct="1"/>
            <a:r>
              <a:rPr altLang="en-US" sz="4000" smtClean="0">
                <a:latin typeface="標楷體" pitchFamily="65" charset="-120"/>
                <a:ea typeface="標楷體" pitchFamily="65" charset="-120"/>
              </a:rPr>
              <a:t>圖利罪修正生效前最高法院見解</a:t>
            </a:r>
            <a:r>
              <a:rPr lang="en-US" altLang="zh-TW" sz="4000" smtClean="0">
                <a:latin typeface="標楷體" pitchFamily="65" charset="-120"/>
                <a:ea typeface="標楷體" pitchFamily="65" charset="-120"/>
              </a:rPr>
              <a:t>(</a:t>
            </a:r>
            <a:r>
              <a:rPr altLang="en-US" sz="4000" smtClean="0">
                <a:latin typeface="標楷體" pitchFamily="65" charset="-120"/>
                <a:ea typeface="標楷體" pitchFamily="65" charset="-120"/>
              </a:rPr>
              <a:t>六</a:t>
            </a:r>
            <a:r>
              <a:rPr lang="en-US" altLang="zh-TW" sz="4000" smtClean="0">
                <a:latin typeface="標楷體" pitchFamily="65" charset="-120"/>
                <a:ea typeface="標楷體" pitchFamily="65" charset="-120"/>
              </a:rPr>
              <a:t>)</a:t>
            </a:r>
          </a:p>
        </p:txBody>
      </p:sp>
      <p:sp>
        <p:nvSpPr>
          <p:cNvPr id="130050" name="Rectangle 3"/>
          <p:cNvSpPr>
            <a:spLocks noGrp="1" noChangeArrowheads="1"/>
          </p:cNvSpPr>
          <p:nvPr>
            <p:ph type="body" idx="4294967295"/>
          </p:nvPr>
        </p:nvSpPr>
        <p:spPr/>
        <p:txBody>
          <a:bodyPr/>
          <a:lstStyle/>
          <a:p>
            <a:pPr eaLnBrk="1" hangingPunct="1">
              <a:buFont typeface="Wingdings" pitchFamily="2" charset="2"/>
              <a:buNone/>
            </a:pPr>
            <a:r>
              <a:rPr altLang="en-US" sz="2800" smtClean="0">
                <a:latin typeface="標楷體" pitchFamily="65" charset="-120"/>
                <a:ea typeface="標楷體" pitchFamily="65" charset="-120"/>
              </a:rPr>
              <a:t>最高法院八十九年度台上字第一二六一號判決：</a:t>
            </a:r>
          </a:p>
          <a:p>
            <a:pPr eaLnBrk="1" hangingPunct="1">
              <a:buFont typeface="Wingdings" pitchFamily="2" charset="2"/>
              <a:buNone/>
            </a:pPr>
            <a:r>
              <a:rPr altLang="en-US" sz="2800" smtClean="0">
                <a:latin typeface="標楷體" pitchFamily="65" charset="-120"/>
                <a:ea typeface="標楷體" pitchFamily="65" charset="-120"/>
              </a:rPr>
              <a:t>「公務員執行公務時，國家固賦予適度之裁量權，惟</a:t>
            </a:r>
            <a:r>
              <a:rPr altLang="en-US" sz="2800" u="sng" smtClean="0">
                <a:latin typeface="標楷體" pitchFamily="65" charset="-120"/>
                <a:ea typeface="標楷體" pitchFamily="65" charset="-120"/>
              </a:rPr>
              <a:t>此項裁量權之行使，仍應受適合性、必需性與比例原則之限制，並非得由公務員以主觀之意志恣意為之</a:t>
            </a:r>
            <a:r>
              <a:rPr altLang="en-US" sz="2800" smtClean="0">
                <a:latin typeface="標楷體" pitchFamily="65" charset="-120"/>
                <a:ea typeface="標楷體" pitchFamily="65" charset="-120"/>
              </a:rPr>
              <a:t>，倘違反上開原則，故意失出或失入濫用裁量權，而圖私人不法益時，仍不能免於圖利罪責 。」</a:t>
            </a:r>
            <a:r>
              <a:rPr lang="en-US" altLang="zh-TW" smtClean="0">
                <a:latin typeface="標楷體" pitchFamily="65" charset="-120"/>
                <a:ea typeface="標楷體" pitchFamily="65" charset="-120"/>
              </a:rPr>
              <a:t>(89.3.9.) </a:t>
            </a:r>
          </a:p>
        </p:txBody>
      </p:sp>
    </p:spTree>
  </p:cSld>
  <p:clrMapOvr>
    <a:masterClrMapping/>
  </p:clrMapOvr>
  <p:transition spd="med">
    <p:fade/>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Rectangle 2"/>
          <p:cNvSpPr>
            <a:spLocks noGrp="1" noChangeArrowheads="1"/>
          </p:cNvSpPr>
          <p:nvPr>
            <p:ph type="title" idx="4294967295"/>
          </p:nvPr>
        </p:nvSpPr>
        <p:spPr>
          <a:xfrm>
            <a:off x="1839913" y="782638"/>
            <a:ext cx="8637587" cy="701675"/>
          </a:xfrm>
        </p:spPr>
        <p:txBody>
          <a:bodyPr/>
          <a:lstStyle/>
          <a:p>
            <a:pPr eaLnBrk="1" hangingPunct="1"/>
            <a:r>
              <a:rPr altLang="en-US" sz="4000" smtClean="0">
                <a:latin typeface="標楷體" pitchFamily="65" charset="-120"/>
                <a:ea typeface="標楷體" pitchFamily="65" charset="-120"/>
              </a:rPr>
              <a:t>圖利罪修正生效前最高法院見解</a:t>
            </a:r>
            <a:r>
              <a:rPr lang="en-US" altLang="zh-TW" sz="4000" smtClean="0">
                <a:latin typeface="標楷體" pitchFamily="65" charset="-120"/>
                <a:ea typeface="標楷體" pitchFamily="65" charset="-120"/>
              </a:rPr>
              <a:t>(</a:t>
            </a:r>
            <a:r>
              <a:rPr altLang="en-US" sz="4000" smtClean="0">
                <a:latin typeface="標楷體" pitchFamily="65" charset="-120"/>
                <a:ea typeface="標楷體" pitchFamily="65" charset="-120"/>
              </a:rPr>
              <a:t>七</a:t>
            </a:r>
            <a:r>
              <a:rPr lang="en-US" altLang="zh-TW" sz="4000" smtClean="0">
                <a:latin typeface="標楷體" pitchFamily="65" charset="-120"/>
                <a:ea typeface="標楷體" pitchFamily="65" charset="-120"/>
              </a:rPr>
              <a:t>)</a:t>
            </a:r>
          </a:p>
        </p:txBody>
      </p:sp>
      <p:sp>
        <p:nvSpPr>
          <p:cNvPr id="131074" name="Rectangle 3"/>
          <p:cNvSpPr>
            <a:spLocks noGrp="1" noChangeArrowheads="1"/>
          </p:cNvSpPr>
          <p:nvPr>
            <p:ph type="body" idx="4294967295"/>
          </p:nvPr>
        </p:nvSpPr>
        <p:spPr/>
        <p:txBody>
          <a:bodyPr/>
          <a:lstStyle/>
          <a:p>
            <a:pPr eaLnBrk="1" hangingPunct="1">
              <a:lnSpc>
                <a:spcPct val="90000"/>
              </a:lnSpc>
              <a:buFont typeface="Wingdings" pitchFamily="2" charset="2"/>
              <a:buNone/>
            </a:pPr>
            <a:r>
              <a:rPr altLang="en-US" sz="3200" smtClean="0">
                <a:latin typeface="標楷體" pitchFamily="65" charset="-120"/>
                <a:ea typeface="標楷體" pitchFamily="65" charset="-120"/>
              </a:rPr>
              <a:t>最高法院九十年度台上字第六七九六號判決：</a:t>
            </a:r>
          </a:p>
          <a:p>
            <a:pPr eaLnBrk="1" hangingPunct="1">
              <a:lnSpc>
                <a:spcPct val="90000"/>
              </a:lnSpc>
              <a:buFont typeface="Wingdings" pitchFamily="2" charset="2"/>
              <a:buNone/>
            </a:pPr>
            <a:r>
              <a:rPr altLang="en-US" sz="4400" smtClean="0">
                <a:latin typeface="標楷體" pitchFamily="65" charset="-120"/>
                <a:ea typeface="標楷體" pitchFamily="65" charset="-120"/>
              </a:rPr>
              <a:t>「</a:t>
            </a:r>
            <a:r>
              <a:rPr altLang="en-US" sz="3200" smtClean="0">
                <a:latin typeface="標楷體" pitchFamily="65" charset="-120"/>
                <a:ea typeface="標楷體" pitchFamily="65" charset="-120"/>
              </a:rPr>
              <a:t>內政部</a:t>
            </a:r>
            <a:r>
              <a:rPr lang="en-US" altLang="zh-TW" sz="3200" smtClean="0">
                <a:latin typeface="標楷體" pitchFamily="65" charset="-120"/>
                <a:ea typeface="標楷體" pitchFamily="65" charset="-120"/>
              </a:rPr>
              <a:t>…</a:t>
            </a:r>
            <a:r>
              <a:rPr altLang="en-US" sz="3200" smtClean="0">
                <a:latin typeface="標楷體" pitchFamily="65" charset="-120"/>
                <a:ea typeface="標楷體" pitchFamily="65" charset="-120"/>
              </a:rPr>
              <a:t>號函固謂可由承辦單位依職權認定核處，其</a:t>
            </a:r>
            <a:r>
              <a:rPr altLang="en-US" sz="3200" u="sng" smtClean="0">
                <a:latin typeface="標楷體" pitchFamily="65" charset="-120"/>
                <a:ea typeface="標楷體" pitchFamily="65" charset="-120"/>
              </a:rPr>
              <a:t>裁量權之行使，仍不得逾越經驗法則或論理法則</a:t>
            </a:r>
            <a:r>
              <a:rPr lang="en-US" altLang="zh-TW" sz="3200" smtClean="0">
                <a:latin typeface="標楷體" pitchFamily="65" charset="-120"/>
                <a:ea typeface="標楷體" pitchFamily="65" charset="-120"/>
              </a:rPr>
              <a:t>…</a:t>
            </a:r>
            <a:r>
              <a:rPr altLang="en-US" sz="3200" smtClean="0">
                <a:latin typeface="標楷體" pitchFamily="65" charset="-120"/>
                <a:ea typeface="標楷體" pitchFamily="65" charset="-120"/>
              </a:rPr>
              <a:t>即依職權認定各該停車空間均屬室內停車位，其長度符合建築技術規則</a:t>
            </a:r>
            <a:r>
              <a:rPr lang="en-US" altLang="zh-TW" sz="3200" smtClean="0">
                <a:latin typeface="標楷體" pitchFamily="65" charset="-120"/>
                <a:ea typeface="標楷體" pitchFamily="65" charset="-120"/>
              </a:rPr>
              <a:t>…</a:t>
            </a:r>
            <a:r>
              <a:rPr altLang="en-US" sz="3200" smtClean="0">
                <a:latin typeface="標楷體" pitchFamily="65" charset="-120"/>
                <a:ea typeface="標楷體" pitchFamily="65" charset="-120"/>
              </a:rPr>
              <a:t>據以核發執照，其裁量權之行使，是否並未逾越經驗法則或論理法則，或法律授權之目的，亦非全無斟酌之餘地。</a:t>
            </a:r>
            <a:r>
              <a:rPr altLang="en-US" sz="4400" smtClean="0">
                <a:latin typeface="標楷體" pitchFamily="65" charset="-120"/>
                <a:ea typeface="標楷體" pitchFamily="65" charset="-120"/>
              </a:rPr>
              <a:t>」</a:t>
            </a:r>
            <a:r>
              <a:rPr lang="en-US" altLang="zh-TW" smtClean="0">
                <a:latin typeface="標楷體" pitchFamily="65" charset="-120"/>
                <a:ea typeface="標楷體" pitchFamily="65" charset="-120"/>
              </a:rPr>
              <a:t>(91.11.8.)</a:t>
            </a:r>
          </a:p>
        </p:txBody>
      </p:sp>
    </p:spTree>
  </p:cSld>
  <p:clrMapOvr>
    <a:masterClrMapping/>
  </p:clrMapOvr>
  <p:transition spd="med">
    <p:fade/>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Rectangle 2"/>
          <p:cNvSpPr>
            <a:spLocks noGrp="1" noChangeArrowheads="1"/>
          </p:cNvSpPr>
          <p:nvPr>
            <p:ph type="title" idx="4294967295"/>
          </p:nvPr>
        </p:nvSpPr>
        <p:spPr>
          <a:xfrm>
            <a:off x="1012825" y="0"/>
            <a:ext cx="10364788" cy="1431925"/>
          </a:xfrm>
        </p:spPr>
        <p:txBody>
          <a:bodyPr/>
          <a:lstStyle/>
          <a:p>
            <a:pPr eaLnBrk="1" hangingPunct="1"/>
            <a:r>
              <a:rPr lang="en-US" altLang="zh-TW" smtClean="0">
                <a:latin typeface="微軟正黑體" pitchFamily="34" charset="-120"/>
              </a:rPr>
              <a:t>  </a:t>
            </a:r>
            <a:r>
              <a:rPr altLang="en-US" smtClean="0">
                <a:latin typeface="標楷體" pitchFamily="65" charset="-120"/>
                <a:ea typeface="標楷體" pitchFamily="65" charset="-120"/>
              </a:rPr>
              <a:t>圖利罪修正前法務部對裁量權之見解</a:t>
            </a:r>
          </a:p>
        </p:txBody>
      </p:sp>
      <p:sp>
        <p:nvSpPr>
          <p:cNvPr id="132098" name="Rectangle 3"/>
          <p:cNvSpPr>
            <a:spLocks noGrp="1" noChangeArrowheads="1"/>
          </p:cNvSpPr>
          <p:nvPr>
            <p:ph type="body" idx="4294967295"/>
          </p:nvPr>
        </p:nvSpPr>
        <p:spPr>
          <a:xfrm>
            <a:off x="477838" y="1701800"/>
            <a:ext cx="11449050" cy="4470400"/>
          </a:xfrm>
        </p:spPr>
        <p:txBody>
          <a:bodyPr/>
          <a:lstStyle/>
          <a:p>
            <a:pPr eaLnBrk="1" hangingPunct="1">
              <a:buFont typeface="Wingdings" pitchFamily="2" charset="2"/>
              <a:buNone/>
            </a:pPr>
            <a:r>
              <a:rPr lang="en-US" altLang="zh-TW" sz="2800" smtClean="0">
                <a:latin typeface="標楷體" pitchFamily="65" charset="-120"/>
                <a:ea typeface="標楷體" pitchFamily="65" charset="-120"/>
              </a:rPr>
              <a:t> </a:t>
            </a:r>
            <a:r>
              <a:rPr altLang="en-US" sz="2800" smtClean="0">
                <a:latin typeface="標楷體" pitchFamily="65" charset="-120"/>
                <a:ea typeface="標楷體" pitchFamily="65" charset="-120"/>
              </a:rPr>
              <a:t>「</a:t>
            </a:r>
            <a:r>
              <a:rPr altLang="en-US" sz="2800" u="sng" smtClean="0">
                <a:latin typeface="標楷體" pitchFamily="65" charset="-120"/>
                <a:ea typeface="標楷體" pitchFamily="65" charset="-120"/>
              </a:rPr>
              <a:t>行政裁量乃法律許可行政機關行使職權時得為之自由判斷</a:t>
            </a:r>
            <a:r>
              <a:rPr altLang="en-US" sz="2800" smtClean="0">
                <a:latin typeface="標楷體" pitchFamily="65" charset="-120"/>
                <a:ea typeface="標楷體" pitchFamily="65" charset="-120"/>
              </a:rPr>
              <a:t>。逾期罰款之條款既已明定於工程合約中，</a:t>
            </a:r>
            <a:r>
              <a:rPr lang="en-US" altLang="zh-TW" sz="2800" smtClean="0">
                <a:latin typeface="標楷體" pitchFamily="65" charset="-120"/>
                <a:ea typeface="標楷體" pitchFamily="65" charset="-120"/>
              </a:rPr>
              <a:t>….</a:t>
            </a:r>
            <a:r>
              <a:rPr altLang="en-US" sz="2800" smtClean="0">
                <a:latin typeface="標楷體" pitchFamily="65" charset="-120"/>
                <a:ea typeface="標楷體" pitchFamily="65" charset="-120"/>
              </a:rPr>
              <a:t>苟無法令明文授權丙得酌情減少罰款，則丙之所為顯已構成圖利罪。」</a:t>
            </a:r>
            <a:endParaRPr lang="en-US" altLang="zh-TW" sz="2800" smtClean="0">
              <a:latin typeface="標楷體" pitchFamily="65" charset="-120"/>
              <a:ea typeface="標楷體" pitchFamily="65" charset="-120"/>
            </a:endParaRPr>
          </a:p>
          <a:p>
            <a:pPr eaLnBrk="1" hangingPunct="1">
              <a:buFont typeface="Wingdings" pitchFamily="2" charset="2"/>
              <a:buNone/>
            </a:pPr>
            <a:r>
              <a:rPr lang="en-US" altLang="zh-TW" sz="2200" smtClean="0">
                <a:latin typeface="標楷體" pitchFamily="65" charset="-120"/>
                <a:ea typeface="標楷體" pitchFamily="65" charset="-120"/>
              </a:rPr>
              <a:t>(</a:t>
            </a:r>
            <a:r>
              <a:rPr altLang="en-US" sz="2200" smtClean="0">
                <a:latin typeface="標楷體" pitchFamily="65" charset="-120"/>
                <a:ea typeface="標楷體" pitchFamily="65" charset="-120"/>
              </a:rPr>
              <a:t>法務部公報第二０一期，民國八十六年三月，第一二七頁，法務部檢察司研究意見</a:t>
            </a:r>
            <a:r>
              <a:rPr lang="en-US" altLang="zh-TW" sz="2200" smtClean="0">
                <a:latin typeface="標楷體" pitchFamily="65" charset="-120"/>
                <a:ea typeface="標楷體" pitchFamily="65" charset="-120"/>
              </a:rPr>
              <a:t>)</a:t>
            </a:r>
          </a:p>
        </p:txBody>
      </p:sp>
    </p:spTree>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839913" y="842963"/>
            <a:ext cx="8637587" cy="641350"/>
          </a:xfrm>
        </p:spPr>
        <p:txBody>
          <a:bodyPr rtlCol="0">
            <a:normAutofit fontScale="90000"/>
          </a:bodyPr>
          <a:lstStyle/>
          <a:p>
            <a:pPr defTabSz="1218987" eaLnBrk="1" fontAlgn="auto" hangingPunct="1">
              <a:spcAft>
                <a:spcPts val="0"/>
              </a:spcAft>
              <a:defRPr/>
            </a:pPr>
            <a:r>
              <a:rPr altLang="en-US" dirty="0">
                <a:latin typeface="標楷體" panose="03000509000000000000" pitchFamily="65" charset="-120"/>
                <a:ea typeface="標楷體" panose="03000509000000000000" pitchFamily="65" charset="-120"/>
              </a:rPr>
              <a:t>國家賠償法協議先行與請求權競合</a:t>
            </a:r>
          </a:p>
        </p:txBody>
      </p:sp>
      <p:sp>
        <p:nvSpPr>
          <p:cNvPr id="12291" name="Rectangle 3"/>
          <p:cNvSpPr>
            <a:spLocks noGrp="1" noChangeArrowheads="1"/>
          </p:cNvSpPr>
          <p:nvPr>
            <p:ph type="body" idx="1"/>
          </p:nvPr>
        </p:nvSpPr>
        <p:spPr/>
        <p:txBody>
          <a:bodyPr>
            <a:normAutofit/>
          </a:bodyPr>
          <a:lstStyle/>
          <a:p>
            <a:pPr marL="609600" indent="-609600" eaLnBrk="1" hangingPunct="1">
              <a:lnSpc>
                <a:spcPct val="75000"/>
              </a:lnSpc>
              <a:buFont typeface="Arial" charset="0"/>
              <a:buNone/>
            </a:pPr>
            <a:r>
              <a:rPr lang="en-US" altLang="zh-TW" sz="2200" smtClean="0">
                <a:latin typeface="標楷體" pitchFamily="65" charset="-120"/>
                <a:ea typeface="標楷體" pitchFamily="65" charset="-120"/>
              </a:rPr>
              <a:t>1. </a:t>
            </a:r>
            <a:r>
              <a:rPr altLang="en-US" sz="2200" smtClean="0">
                <a:latin typeface="標楷體" pitchFamily="65" charset="-120"/>
                <a:ea typeface="標楷體" pitchFamily="65" charset="-120"/>
              </a:rPr>
              <a:t>書面協議先行</a:t>
            </a:r>
          </a:p>
          <a:p>
            <a:pPr marL="609600" indent="-609600" eaLnBrk="1" hangingPunct="1">
              <a:lnSpc>
                <a:spcPct val="75000"/>
              </a:lnSpc>
              <a:buFont typeface="Arial" charset="0"/>
              <a:buNone/>
            </a:pPr>
            <a:r>
              <a:rPr altLang="en-US" sz="2200" smtClean="0">
                <a:latin typeface="標楷體" pitchFamily="65" charset="-120"/>
                <a:ea typeface="標楷體" pitchFamily="65" charset="-120"/>
              </a:rPr>
              <a:t>     國家賠償法第十條第一項：</a:t>
            </a:r>
          </a:p>
          <a:p>
            <a:pPr marL="609600" indent="-609600" eaLnBrk="1" hangingPunct="1">
              <a:lnSpc>
                <a:spcPct val="75000"/>
              </a:lnSpc>
              <a:buFont typeface="Arial" charset="0"/>
              <a:buNone/>
            </a:pPr>
            <a:r>
              <a:rPr altLang="en-US" sz="2200" smtClean="0">
                <a:latin typeface="標楷體" pitchFamily="65" charset="-120"/>
                <a:ea typeface="標楷體" pitchFamily="65" charset="-120"/>
              </a:rPr>
              <a:t>    </a:t>
            </a:r>
            <a:r>
              <a:rPr altLang="en-US" sz="2200" smtClean="0">
                <a:latin typeface="新細明體" charset="-120"/>
                <a:ea typeface="新細明體" charset="-120"/>
              </a:rPr>
              <a:t>「依本法請求損害賠償時，應先以書面向賠償義</a:t>
            </a:r>
          </a:p>
          <a:p>
            <a:pPr marL="609600" indent="-609600" eaLnBrk="1" hangingPunct="1">
              <a:lnSpc>
                <a:spcPct val="75000"/>
              </a:lnSpc>
              <a:buFont typeface="Arial" charset="0"/>
              <a:buNone/>
            </a:pPr>
            <a:r>
              <a:rPr altLang="en-US" sz="2200" smtClean="0">
                <a:latin typeface="新細明體" charset="-120"/>
                <a:ea typeface="新細明體" charset="-120"/>
              </a:rPr>
              <a:t>        務機關請求之。」</a:t>
            </a:r>
          </a:p>
          <a:p>
            <a:pPr marL="609600" indent="-609600" eaLnBrk="1" hangingPunct="1">
              <a:lnSpc>
                <a:spcPct val="75000"/>
              </a:lnSpc>
              <a:buFont typeface="Wingdings" pitchFamily="2" charset="2"/>
              <a:buAutoNum type="arabicPeriod" startAt="2"/>
            </a:pPr>
            <a:r>
              <a:rPr altLang="en-US" sz="2200" smtClean="0">
                <a:latin typeface="標楷體" pitchFamily="65" charset="-120"/>
                <a:ea typeface="標楷體" pitchFamily="65" charset="-120"/>
              </a:rPr>
              <a:t>請求權競合</a:t>
            </a:r>
          </a:p>
          <a:p>
            <a:pPr marL="609600" indent="-609600" eaLnBrk="1" hangingPunct="1">
              <a:lnSpc>
                <a:spcPct val="75000"/>
              </a:lnSpc>
              <a:buFont typeface="Arial" charset="0"/>
              <a:buNone/>
            </a:pPr>
            <a:r>
              <a:rPr altLang="en-US" sz="2200" smtClean="0">
                <a:latin typeface="標楷體" pitchFamily="65" charset="-120"/>
                <a:ea typeface="標楷體" pitchFamily="65" charset="-120"/>
              </a:rPr>
              <a:t>     </a:t>
            </a:r>
            <a:r>
              <a:rPr lang="en-US" altLang="zh-TW" sz="2200" smtClean="0">
                <a:latin typeface="標楷體" pitchFamily="65" charset="-120"/>
                <a:ea typeface="標楷體" pitchFamily="65" charset="-120"/>
              </a:rPr>
              <a:t>(a) </a:t>
            </a:r>
            <a:r>
              <a:rPr altLang="en-US" sz="2200" smtClean="0">
                <a:latin typeface="標楷體" pitchFamily="65" charset="-120"/>
                <a:ea typeface="標楷體" pitchFamily="65" charset="-120"/>
              </a:rPr>
              <a:t>國家賠償法第二條及第三條可能會有請求權競合</a:t>
            </a:r>
          </a:p>
          <a:p>
            <a:pPr marL="609600" indent="-609600" eaLnBrk="1" hangingPunct="1">
              <a:lnSpc>
                <a:spcPct val="75000"/>
              </a:lnSpc>
              <a:buFont typeface="Arial" charset="0"/>
              <a:buNone/>
            </a:pPr>
            <a:r>
              <a:rPr altLang="en-US" sz="2200" smtClean="0">
                <a:latin typeface="標楷體" pitchFamily="65" charset="-120"/>
                <a:ea typeface="標楷體" pitchFamily="65" charset="-120"/>
              </a:rPr>
              <a:t>     </a:t>
            </a:r>
            <a:r>
              <a:rPr lang="en-US" altLang="zh-TW" sz="2200" smtClean="0">
                <a:latin typeface="標楷體" pitchFamily="65" charset="-120"/>
                <a:ea typeface="標楷體" pitchFamily="65" charset="-120"/>
              </a:rPr>
              <a:t>(b) </a:t>
            </a:r>
            <a:r>
              <a:rPr altLang="en-US" sz="2200" smtClean="0">
                <a:latin typeface="標楷體" pitchFamily="65" charset="-120"/>
                <a:ea typeface="標楷體" pitchFamily="65" charset="-120"/>
              </a:rPr>
              <a:t>國家賠償訴訟與民法之損害賠償訴訟不能有請求權競合</a:t>
            </a:r>
          </a:p>
          <a:p>
            <a:pPr marL="609600" indent="-609600" eaLnBrk="1" hangingPunct="1">
              <a:lnSpc>
                <a:spcPct val="75000"/>
              </a:lnSpc>
              <a:buFont typeface="Arial" charset="0"/>
              <a:buNone/>
            </a:pPr>
            <a:r>
              <a:rPr altLang="en-US" sz="2200" smtClean="0">
                <a:latin typeface="標楷體" pitchFamily="65" charset="-120"/>
                <a:ea typeface="標楷體" pitchFamily="65" charset="-120"/>
              </a:rPr>
              <a:t>     </a:t>
            </a:r>
            <a:r>
              <a:rPr lang="en-US" altLang="zh-TW" sz="2200" smtClean="0">
                <a:latin typeface="標楷體" pitchFamily="65" charset="-120"/>
                <a:ea typeface="標楷體" pitchFamily="65" charset="-120"/>
              </a:rPr>
              <a:t>(c) </a:t>
            </a:r>
            <a:r>
              <a:rPr altLang="en-US" sz="2200" smtClean="0">
                <a:latin typeface="標楷體" pitchFamily="65" charset="-120"/>
                <a:ea typeface="標楷體" pitchFamily="65" charset="-120"/>
              </a:rPr>
              <a:t>民法第一八六條係就公法上之損害對公務員求償</a:t>
            </a:r>
          </a:p>
          <a:p>
            <a:pPr marL="609600" indent="-609600" eaLnBrk="1" hangingPunct="1">
              <a:lnSpc>
                <a:spcPct val="75000"/>
              </a:lnSpc>
              <a:buFont typeface="Arial" charset="0"/>
              <a:buNone/>
            </a:pPr>
            <a:r>
              <a:rPr altLang="en-US" sz="2200" smtClean="0">
                <a:latin typeface="微軟正黑體" pitchFamily="34" charset="-120"/>
                <a:ea typeface="微軟正黑體" pitchFamily="34" charset="-120"/>
              </a:rPr>
              <a:t>    </a:t>
            </a:r>
          </a:p>
        </p:txBody>
      </p:sp>
    </p:spTree>
  </p:cSld>
  <p:clrMapOvr>
    <a:masterClrMapping/>
  </p:clrMapOvr>
  <p:transition spd="med">
    <p:fade/>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idx="4294967295"/>
          </p:nvPr>
        </p:nvSpPr>
        <p:spPr>
          <a:xfrm>
            <a:off x="1903413" y="914400"/>
            <a:ext cx="9475787" cy="641350"/>
          </a:xfrm>
        </p:spPr>
        <p:txBody>
          <a:bodyPr rtlCol="0">
            <a:normAutofit fontScale="90000"/>
          </a:bodyPr>
          <a:lstStyle/>
          <a:p>
            <a:pPr defTabSz="1218987" eaLnBrk="1" fontAlgn="auto" hangingPunct="1">
              <a:spcAft>
                <a:spcPts val="0"/>
              </a:spcAft>
              <a:defRPr/>
            </a:pPr>
            <a:r>
              <a:rPr altLang="en-US" dirty="0">
                <a:latin typeface="標楷體" panose="03000509000000000000" pitchFamily="65" charset="-120"/>
                <a:ea typeface="標楷體" panose="03000509000000000000" pitchFamily="65" charset="-120"/>
              </a:rPr>
              <a:t>貪汚治罪條例有關圖利罪之舊法</a:t>
            </a:r>
          </a:p>
        </p:txBody>
      </p:sp>
      <p:sp>
        <p:nvSpPr>
          <p:cNvPr id="133122" name="Rectangle 3"/>
          <p:cNvSpPr>
            <a:spLocks noGrp="1" noChangeArrowheads="1"/>
          </p:cNvSpPr>
          <p:nvPr>
            <p:ph type="body" idx="4294967295"/>
          </p:nvPr>
        </p:nvSpPr>
        <p:spPr>
          <a:xfrm>
            <a:off x="1889125" y="1773238"/>
            <a:ext cx="9047163" cy="4114800"/>
          </a:xfrm>
        </p:spPr>
        <p:txBody>
          <a:bodyPr/>
          <a:lstStyle/>
          <a:p>
            <a:pPr eaLnBrk="1" hangingPunct="1">
              <a:lnSpc>
                <a:spcPct val="90000"/>
              </a:lnSpc>
              <a:buFont typeface="Wingdings" pitchFamily="2" charset="2"/>
              <a:buNone/>
            </a:pPr>
            <a:r>
              <a:rPr altLang="en-US" smtClean="0">
                <a:latin typeface="標楷體" pitchFamily="65" charset="-120"/>
                <a:ea typeface="標楷體" pitchFamily="65" charset="-120"/>
              </a:rPr>
              <a:t>貪汚治罪條例第六條第一項第四、五款</a:t>
            </a:r>
          </a:p>
          <a:p>
            <a:pPr eaLnBrk="1" hangingPunct="1">
              <a:lnSpc>
                <a:spcPct val="90000"/>
              </a:lnSpc>
              <a:buFont typeface="Wingdings" pitchFamily="2" charset="2"/>
              <a:buNone/>
            </a:pPr>
            <a:endParaRPr altLang="en-US" sz="1800" smtClean="0">
              <a:latin typeface="標楷體" pitchFamily="65" charset="-120"/>
              <a:ea typeface="標楷體" pitchFamily="65" charset="-120"/>
            </a:endParaRPr>
          </a:p>
          <a:p>
            <a:pPr eaLnBrk="1" hangingPunct="1">
              <a:lnSpc>
                <a:spcPct val="90000"/>
              </a:lnSpc>
              <a:buFont typeface="Wingdings" pitchFamily="2" charset="2"/>
              <a:buNone/>
            </a:pPr>
            <a:r>
              <a:rPr altLang="en-US" sz="1800" smtClean="0">
                <a:latin typeface="標楷體" pitchFamily="65" charset="-120"/>
                <a:ea typeface="標楷體" pitchFamily="65" charset="-120"/>
              </a:rPr>
              <a:t>九十年十一月七日修正公布前</a:t>
            </a:r>
          </a:p>
          <a:p>
            <a:pPr eaLnBrk="1" hangingPunct="1">
              <a:lnSpc>
                <a:spcPct val="90000"/>
              </a:lnSpc>
              <a:buFont typeface="Wingdings" pitchFamily="2" charset="2"/>
              <a:buNone/>
            </a:pPr>
            <a:r>
              <a:rPr altLang="en-US" smtClean="0">
                <a:latin typeface="標楷體" pitchFamily="65" charset="-120"/>
                <a:ea typeface="標楷體" pitchFamily="65" charset="-120"/>
              </a:rPr>
              <a:t>第六條  有下列行為之一者</a:t>
            </a:r>
            <a:r>
              <a:rPr lang="en-US" altLang="zh-TW" smtClean="0">
                <a:latin typeface="標楷體" pitchFamily="65" charset="-120"/>
                <a:ea typeface="標楷體" pitchFamily="65" charset="-120"/>
              </a:rPr>
              <a:t>,</a:t>
            </a:r>
            <a:r>
              <a:rPr altLang="en-US" smtClean="0">
                <a:latin typeface="標楷體" pitchFamily="65" charset="-120"/>
                <a:ea typeface="標楷體" pitchFamily="65" charset="-120"/>
              </a:rPr>
              <a:t>處五年以上有期 </a:t>
            </a:r>
          </a:p>
          <a:p>
            <a:pPr eaLnBrk="1" hangingPunct="1">
              <a:lnSpc>
                <a:spcPct val="90000"/>
              </a:lnSpc>
              <a:buFont typeface="Wingdings" pitchFamily="2" charset="2"/>
              <a:buNone/>
            </a:pPr>
            <a:r>
              <a:rPr altLang="en-US" smtClean="0">
                <a:latin typeface="標楷體" pitchFamily="65" charset="-120"/>
                <a:ea typeface="標楷體" pitchFamily="65" charset="-120"/>
              </a:rPr>
              <a:t>            徒刑</a:t>
            </a:r>
            <a:r>
              <a:rPr lang="en-US" altLang="zh-TW" smtClean="0">
                <a:latin typeface="標楷體" pitchFamily="65" charset="-120"/>
                <a:ea typeface="標楷體" pitchFamily="65" charset="-120"/>
              </a:rPr>
              <a:t>,</a:t>
            </a:r>
            <a:r>
              <a:rPr altLang="en-US" smtClean="0">
                <a:latin typeface="標楷體" pitchFamily="65" charset="-120"/>
                <a:ea typeface="標楷體" pitchFamily="65" charset="-120"/>
              </a:rPr>
              <a:t>得併科新台幣三千萬元以下罰金</a:t>
            </a:r>
            <a:r>
              <a:rPr lang="en-US" altLang="zh-TW" smtClean="0">
                <a:latin typeface="標楷體" pitchFamily="65" charset="-120"/>
                <a:ea typeface="標楷體" pitchFamily="65" charset="-120"/>
              </a:rPr>
              <a:t>:</a:t>
            </a:r>
          </a:p>
          <a:p>
            <a:pPr eaLnBrk="1" hangingPunct="1">
              <a:lnSpc>
                <a:spcPct val="90000"/>
              </a:lnSpc>
              <a:buFont typeface="Wingdings" pitchFamily="2" charset="2"/>
              <a:buNone/>
            </a:pPr>
            <a:r>
              <a:rPr lang="en-US" altLang="zh-TW" smtClean="0">
                <a:latin typeface="標楷體" pitchFamily="65" charset="-120"/>
                <a:ea typeface="標楷體" pitchFamily="65" charset="-120"/>
              </a:rPr>
              <a:t>      </a:t>
            </a:r>
            <a:r>
              <a:rPr altLang="en-US" smtClean="0">
                <a:latin typeface="標楷體" pitchFamily="65" charset="-120"/>
                <a:ea typeface="標楷體" pitchFamily="65" charset="-120"/>
              </a:rPr>
              <a:t>四、對於主管或監督之事務，直接或間接</a:t>
            </a:r>
          </a:p>
          <a:p>
            <a:pPr eaLnBrk="1" hangingPunct="1">
              <a:lnSpc>
                <a:spcPct val="90000"/>
              </a:lnSpc>
              <a:buFont typeface="Wingdings" pitchFamily="2" charset="2"/>
              <a:buNone/>
            </a:pPr>
            <a:r>
              <a:rPr altLang="en-US" smtClean="0">
                <a:latin typeface="標楷體" pitchFamily="65" charset="-120"/>
                <a:ea typeface="標楷體" pitchFamily="65" charset="-120"/>
              </a:rPr>
              <a:t>            圖私人不法之利益者</a:t>
            </a:r>
          </a:p>
          <a:p>
            <a:pPr eaLnBrk="1" hangingPunct="1">
              <a:lnSpc>
                <a:spcPct val="90000"/>
              </a:lnSpc>
              <a:buFont typeface="Wingdings" pitchFamily="2" charset="2"/>
              <a:buNone/>
            </a:pPr>
            <a:r>
              <a:rPr altLang="en-US" smtClean="0">
                <a:latin typeface="標楷體" pitchFamily="65" charset="-120"/>
                <a:ea typeface="標楷體" pitchFamily="65" charset="-120"/>
              </a:rPr>
              <a:t>     五、對於非主管或監督之事務，利用職權機</a:t>
            </a:r>
          </a:p>
          <a:p>
            <a:pPr eaLnBrk="1" hangingPunct="1">
              <a:lnSpc>
                <a:spcPct val="90000"/>
              </a:lnSpc>
              <a:buFont typeface="Wingdings" pitchFamily="2" charset="2"/>
              <a:buNone/>
            </a:pPr>
            <a:r>
              <a:rPr altLang="en-US" smtClean="0">
                <a:latin typeface="標楷體" pitchFamily="65" charset="-120"/>
                <a:ea typeface="標楷體" pitchFamily="65" charset="-120"/>
              </a:rPr>
              <a:t>             會或身分圖私人不法利益者。</a:t>
            </a:r>
          </a:p>
        </p:txBody>
      </p:sp>
    </p:spTree>
  </p:cSld>
  <p:clrMapOvr>
    <a:masterClrMapping/>
  </p:clrMapOvr>
  <p:transition spd="med">
    <p:fade/>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idx="4294967295"/>
          </p:nvPr>
        </p:nvSpPr>
        <p:spPr>
          <a:xfrm>
            <a:off x="1839913" y="842963"/>
            <a:ext cx="8637587" cy="641350"/>
          </a:xfrm>
        </p:spPr>
        <p:txBody>
          <a:bodyPr rtlCol="0">
            <a:normAutofit fontScale="90000"/>
          </a:bodyPr>
          <a:lstStyle/>
          <a:p>
            <a:pPr defTabSz="1218987" eaLnBrk="1" fontAlgn="auto" hangingPunct="1">
              <a:spcAft>
                <a:spcPts val="0"/>
              </a:spcAft>
              <a:defRPr/>
            </a:pPr>
            <a:r>
              <a:rPr altLang="en-US" dirty="0">
                <a:latin typeface="標楷體" panose="03000509000000000000" pitchFamily="65" charset="-120"/>
                <a:ea typeface="標楷體" panose="03000509000000000000" pitchFamily="65" charset="-120"/>
              </a:rPr>
              <a:t>貪汚治罪條例有關圖利罪之新法</a:t>
            </a:r>
          </a:p>
        </p:txBody>
      </p:sp>
      <p:sp>
        <p:nvSpPr>
          <p:cNvPr id="134146" name="Rectangle 3"/>
          <p:cNvSpPr>
            <a:spLocks noGrp="1" noChangeArrowheads="1"/>
          </p:cNvSpPr>
          <p:nvPr>
            <p:ph type="body" idx="4294967295"/>
          </p:nvPr>
        </p:nvSpPr>
        <p:spPr>
          <a:xfrm>
            <a:off x="1701800" y="1700213"/>
            <a:ext cx="8431213" cy="4356100"/>
          </a:xfrm>
        </p:spPr>
        <p:txBody>
          <a:bodyPr/>
          <a:lstStyle/>
          <a:p>
            <a:pPr eaLnBrk="1" hangingPunct="1">
              <a:lnSpc>
                <a:spcPct val="90000"/>
              </a:lnSpc>
              <a:buFont typeface="Wingdings" pitchFamily="2" charset="2"/>
              <a:buNone/>
            </a:pPr>
            <a:r>
              <a:rPr altLang="en-US" sz="1800" smtClean="0">
                <a:latin typeface="標楷體" pitchFamily="65" charset="-120"/>
                <a:ea typeface="標楷體" pitchFamily="65" charset="-120"/>
              </a:rPr>
              <a:t>九十年十一月七日修正公布之現行條文</a:t>
            </a:r>
            <a:r>
              <a:rPr lang="en-US" altLang="zh-TW" sz="1800" smtClean="0">
                <a:latin typeface="標楷體" pitchFamily="65" charset="-120"/>
                <a:ea typeface="標楷體" pitchFamily="65" charset="-120"/>
              </a:rPr>
              <a:t>(</a:t>
            </a:r>
            <a:r>
              <a:rPr altLang="en-US" sz="1800" smtClean="0">
                <a:latin typeface="標楷體" pitchFamily="65" charset="-120"/>
                <a:ea typeface="標楷體" pitchFamily="65" charset="-120"/>
              </a:rPr>
              <a:t>十一月九日生效</a:t>
            </a:r>
            <a:r>
              <a:rPr lang="en-US" altLang="zh-TW" sz="1800" smtClean="0">
                <a:latin typeface="標楷體" pitchFamily="65" charset="-120"/>
                <a:ea typeface="標楷體" pitchFamily="65" charset="-120"/>
              </a:rPr>
              <a:t>)</a:t>
            </a:r>
          </a:p>
          <a:p>
            <a:pPr eaLnBrk="1" hangingPunct="1">
              <a:lnSpc>
                <a:spcPct val="90000"/>
              </a:lnSpc>
              <a:buFont typeface="Wingdings" pitchFamily="2" charset="2"/>
              <a:buNone/>
            </a:pPr>
            <a:r>
              <a:rPr altLang="en-US" smtClean="0">
                <a:latin typeface="標楷體" pitchFamily="65" charset="-120"/>
                <a:ea typeface="標楷體" pitchFamily="65" charset="-120"/>
              </a:rPr>
              <a:t>第六條  有下列行為之一者</a:t>
            </a:r>
            <a:r>
              <a:rPr lang="en-US" altLang="zh-TW" smtClean="0">
                <a:latin typeface="標楷體" pitchFamily="65" charset="-120"/>
                <a:ea typeface="標楷體" pitchFamily="65" charset="-120"/>
              </a:rPr>
              <a:t>,</a:t>
            </a:r>
            <a:r>
              <a:rPr altLang="en-US" smtClean="0">
                <a:latin typeface="標楷體" pitchFamily="65" charset="-120"/>
                <a:ea typeface="標楷體" pitchFamily="65" charset="-120"/>
              </a:rPr>
              <a:t>處五年以上有期 </a:t>
            </a:r>
          </a:p>
          <a:p>
            <a:pPr eaLnBrk="1" hangingPunct="1">
              <a:lnSpc>
                <a:spcPct val="90000"/>
              </a:lnSpc>
              <a:buFont typeface="Wingdings" pitchFamily="2" charset="2"/>
              <a:buNone/>
            </a:pPr>
            <a:r>
              <a:rPr altLang="en-US" smtClean="0">
                <a:latin typeface="標楷體" pitchFamily="65" charset="-120"/>
                <a:ea typeface="標楷體" pitchFamily="65" charset="-120"/>
              </a:rPr>
              <a:t>            徒刑</a:t>
            </a:r>
            <a:r>
              <a:rPr lang="en-US" altLang="zh-TW" smtClean="0">
                <a:latin typeface="標楷體" pitchFamily="65" charset="-120"/>
                <a:ea typeface="標楷體" pitchFamily="65" charset="-120"/>
              </a:rPr>
              <a:t>,</a:t>
            </a:r>
            <a:r>
              <a:rPr altLang="en-US" smtClean="0">
                <a:latin typeface="標楷體" pitchFamily="65" charset="-120"/>
                <a:ea typeface="標楷體" pitchFamily="65" charset="-120"/>
              </a:rPr>
              <a:t>得併科新台幣三千萬元以下罰金</a:t>
            </a:r>
            <a:r>
              <a:rPr lang="en-US" altLang="zh-TW" smtClean="0">
                <a:latin typeface="標楷體" pitchFamily="65" charset="-120"/>
                <a:ea typeface="標楷體" pitchFamily="65" charset="-120"/>
              </a:rPr>
              <a:t>:</a:t>
            </a:r>
          </a:p>
          <a:p>
            <a:pPr eaLnBrk="1" hangingPunct="1">
              <a:lnSpc>
                <a:spcPct val="90000"/>
              </a:lnSpc>
              <a:buFont typeface="Wingdings" pitchFamily="2" charset="2"/>
              <a:buNone/>
            </a:pPr>
            <a:r>
              <a:rPr lang="en-US" altLang="zh-TW" smtClean="0">
                <a:latin typeface="標楷體" pitchFamily="65" charset="-120"/>
                <a:ea typeface="標楷體" pitchFamily="65" charset="-120"/>
              </a:rPr>
              <a:t>      </a:t>
            </a:r>
            <a:r>
              <a:rPr altLang="en-US" smtClean="0">
                <a:latin typeface="標楷體" pitchFamily="65" charset="-120"/>
                <a:ea typeface="標楷體" pitchFamily="65" charset="-120"/>
              </a:rPr>
              <a:t>四、對於主管或監督之事務，</a:t>
            </a:r>
            <a:r>
              <a:rPr altLang="en-US" u="sng" smtClean="0">
                <a:latin typeface="標楷體" pitchFamily="65" charset="-120"/>
                <a:ea typeface="標楷體" pitchFamily="65" charset="-120"/>
              </a:rPr>
              <a:t>明知違背法令</a:t>
            </a:r>
            <a:r>
              <a:rPr altLang="en-US" smtClean="0">
                <a:latin typeface="標楷體" pitchFamily="65" charset="-120"/>
                <a:ea typeface="標楷體" pitchFamily="65" charset="-120"/>
              </a:rPr>
              <a:t>， </a:t>
            </a:r>
          </a:p>
          <a:p>
            <a:pPr eaLnBrk="1" hangingPunct="1">
              <a:lnSpc>
                <a:spcPct val="90000"/>
              </a:lnSpc>
              <a:buFont typeface="Wingdings" pitchFamily="2" charset="2"/>
              <a:buNone/>
            </a:pPr>
            <a:r>
              <a:rPr altLang="en-US" smtClean="0">
                <a:latin typeface="標楷體" pitchFamily="65" charset="-120"/>
                <a:ea typeface="標楷體" pitchFamily="65" charset="-120"/>
              </a:rPr>
              <a:t>             直接或間接圖自己或其他私人不法利益，</a:t>
            </a:r>
          </a:p>
          <a:p>
            <a:pPr eaLnBrk="1" hangingPunct="1">
              <a:lnSpc>
                <a:spcPct val="90000"/>
              </a:lnSpc>
              <a:buFont typeface="Wingdings" pitchFamily="2" charset="2"/>
              <a:buNone/>
            </a:pPr>
            <a:r>
              <a:rPr altLang="en-US" smtClean="0">
                <a:latin typeface="標楷體" pitchFamily="65" charset="-120"/>
                <a:ea typeface="標楷體" pitchFamily="65" charset="-120"/>
              </a:rPr>
              <a:t>             </a:t>
            </a:r>
            <a:r>
              <a:rPr altLang="en-US" u="sng" smtClean="0">
                <a:latin typeface="標楷體" pitchFamily="65" charset="-120"/>
                <a:ea typeface="標楷體" pitchFamily="65" charset="-120"/>
              </a:rPr>
              <a:t>因而獲得利益者</a:t>
            </a:r>
            <a:r>
              <a:rPr altLang="en-US" smtClean="0">
                <a:latin typeface="標楷體" pitchFamily="65" charset="-120"/>
                <a:ea typeface="標楷體" pitchFamily="65" charset="-120"/>
              </a:rPr>
              <a:t>。</a:t>
            </a:r>
          </a:p>
          <a:p>
            <a:pPr eaLnBrk="1" hangingPunct="1">
              <a:lnSpc>
                <a:spcPct val="90000"/>
              </a:lnSpc>
              <a:buFont typeface="Wingdings" pitchFamily="2" charset="2"/>
              <a:buNone/>
            </a:pPr>
            <a:r>
              <a:rPr altLang="en-US" smtClean="0">
                <a:latin typeface="標楷體" pitchFamily="65" charset="-120"/>
                <a:ea typeface="標楷體" pitchFamily="65" charset="-120"/>
              </a:rPr>
              <a:t>     五、對於非主管或監督之事務，</a:t>
            </a:r>
            <a:r>
              <a:rPr altLang="en-US" u="sng" smtClean="0">
                <a:latin typeface="標楷體" pitchFamily="65" charset="-120"/>
                <a:ea typeface="標楷體" pitchFamily="65" charset="-120"/>
              </a:rPr>
              <a:t>明知違背法令</a:t>
            </a:r>
            <a:r>
              <a:rPr altLang="en-US" smtClean="0">
                <a:latin typeface="標楷體" pitchFamily="65" charset="-120"/>
                <a:ea typeface="標楷體" pitchFamily="65" charset="-120"/>
              </a:rPr>
              <a:t>，</a:t>
            </a:r>
          </a:p>
          <a:p>
            <a:pPr eaLnBrk="1" hangingPunct="1">
              <a:lnSpc>
                <a:spcPct val="90000"/>
              </a:lnSpc>
              <a:buFont typeface="Wingdings" pitchFamily="2" charset="2"/>
              <a:buNone/>
            </a:pPr>
            <a:r>
              <a:rPr altLang="en-US" smtClean="0">
                <a:latin typeface="標楷體" pitchFamily="65" charset="-120"/>
                <a:ea typeface="標楷體" pitchFamily="65" charset="-120"/>
              </a:rPr>
              <a:t>            利用職權機會或身分圖自己或其他私人不法</a:t>
            </a:r>
          </a:p>
          <a:p>
            <a:pPr eaLnBrk="1" hangingPunct="1">
              <a:lnSpc>
                <a:spcPct val="90000"/>
              </a:lnSpc>
              <a:buFont typeface="Wingdings" pitchFamily="2" charset="2"/>
              <a:buNone/>
            </a:pPr>
            <a:r>
              <a:rPr altLang="en-US" smtClean="0">
                <a:latin typeface="標楷體" pitchFamily="65" charset="-120"/>
                <a:ea typeface="標楷體" pitchFamily="65" charset="-120"/>
              </a:rPr>
              <a:t>            利益，</a:t>
            </a:r>
            <a:r>
              <a:rPr altLang="en-US" u="sng" smtClean="0">
                <a:latin typeface="標楷體" pitchFamily="65" charset="-120"/>
                <a:ea typeface="標楷體" pitchFamily="65" charset="-120"/>
              </a:rPr>
              <a:t>因而獲得利益者</a:t>
            </a:r>
            <a:r>
              <a:rPr altLang="en-US" smtClean="0">
                <a:latin typeface="標楷體" pitchFamily="65" charset="-120"/>
                <a:ea typeface="標楷體" pitchFamily="65" charset="-120"/>
              </a:rPr>
              <a:t>。</a:t>
            </a:r>
          </a:p>
          <a:p>
            <a:pPr eaLnBrk="1" hangingPunct="1">
              <a:lnSpc>
                <a:spcPct val="90000"/>
              </a:lnSpc>
              <a:buFont typeface="Wingdings" pitchFamily="2" charset="2"/>
              <a:buNone/>
            </a:pPr>
            <a:endParaRPr altLang="en-US" sz="1600" smtClean="0">
              <a:latin typeface="標楷體" pitchFamily="65" charset="-120"/>
              <a:ea typeface="標楷體" pitchFamily="65" charset="-120"/>
            </a:endParaRPr>
          </a:p>
          <a:p>
            <a:pPr eaLnBrk="1" hangingPunct="1">
              <a:lnSpc>
                <a:spcPct val="90000"/>
              </a:lnSpc>
              <a:buFont typeface="Wingdings" pitchFamily="2" charset="2"/>
              <a:buNone/>
            </a:pPr>
            <a:endParaRPr lang="en-US" altLang="zh-TW" sz="1800" smtClean="0">
              <a:latin typeface="標楷體" pitchFamily="65" charset="-120"/>
              <a:ea typeface="標楷體" pitchFamily="65" charset="-120"/>
            </a:endParaRPr>
          </a:p>
        </p:txBody>
      </p:sp>
      <p:sp>
        <p:nvSpPr>
          <p:cNvPr id="134147" name="Rectangle 5"/>
          <p:cNvSpPr>
            <a:spLocks noChangeArrowheads="1"/>
          </p:cNvSpPr>
          <p:nvPr/>
        </p:nvSpPr>
        <p:spPr bwMode="auto">
          <a:xfrm>
            <a:off x="5938838" y="3306763"/>
            <a:ext cx="311150" cy="244475"/>
          </a:xfrm>
          <a:prstGeom prst="rect">
            <a:avLst/>
          </a:prstGeom>
          <a:noFill/>
          <a:ln w="9525">
            <a:noFill/>
            <a:miter lim="800000"/>
            <a:headEnd/>
            <a:tailEnd/>
          </a:ln>
        </p:spPr>
        <p:txBody>
          <a:bodyPr wrap="none" anchor="ctr">
            <a:spAutoFit/>
          </a:bodyPr>
          <a:lstStyle/>
          <a:p>
            <a:pPr algn="r"/>
            <a:r>
              <a:rPr lang="zh-TW" altLang="en-US" sz="1000">
                <a:latin typeface="Times New Roman" pitchFamily="18" charset="0"/>
              </a:rPr>
              <a:t>」</a:t>
            </a:r>
          </a:p>
        </p:txBody>
      </p:sp>
    </p:spTree>
  </p:cSld>
  <p:clrMapOvr>
    <a:masterClrMapping/>
  </p:clrMapOvr>
  <p:transition spd="med">
    <p:fade/>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3"/>
          <p:cNvSpPr>
            <a:spLocks noGrp="1" noChangeArrowheads="1"/>
          </p:cNvSpPr>
          <p:nvPr>
            <p:ph type="body" idx="4294967295"/>
          </p:nvPr>
        </p:nvSpPr>
        <p:spPr>
          <a:xfrm>
            <a:off x="1557338" y="549275"/>
            <a:ext cx="9432925" cy="5507038"/>
          </a:xfrm>
        </p:spPr>
        <p:txBody>
          <a:bodyPr/>
          <a:lstStyle/>
          <a:p>
            <a:pPr eaLnBrk="1" hangingPunct="1">
              <a:lnSpc>
                <a:spcPct val="85000"/>
              </a:lnSpc>
              <a:buFont typeface="Wingdings" pitchFamily="2" charset="2"/>
              <a:buNone/>
            </a:pPr>
            <a:r>
              <a:rPr lang="en-US" altLang="zh-TW" sz="3200" smtClean="0">
                <a:latin typeface="標楷體" pitchFamily="65" charset="-120"/>
                <a:ea typeface="標楷體" pitchFamily="65" charset="-120"/>
              </a:rPr>
              <a:t>      </a:t>
            </a:r>
            <a:r>
              <a:rPr altLang="en-US" sz="4400" smtClean="0">
                <a:latin typeface="標楷體" pitchFamily="65" charset="-120"/>
                <a:ea typeface="標楷體" pitchFamily="65" charset="-120"/>
              </a:rPr>
              <a:t>圖利罪於</a:t>
            </a:r>
            <a:r>
              <a:rPr lang="en-US" altLang="zh-TW" sz="4400" smtClean="0">
                <a:latin typeface="標楷體" pitchFamily="65" charset="-120"/>
                <a:ea typeface="標楷體" pitchFamily="65" charset="-120"/>
              </a:rPr>
              <a:t>90</a:t>
            </a:r>
            <a:r>
              <a:rPr altLang="en-US" sz="4400" smtClean="0">
                <a:latin typeface="標楷體" pitchFamily="65" charset="-120"/>
                <a:ea typeface="標楷體" pitchFamily="65" charset="-120"/>
              </a:rPr>
              <a:t>年修正後與舊法之比較</a:t>
            </a:r>
          </a:p>
          <a:p>
            <a:pPr eaLnBrk="1" hangingPunct="1">
              <a:lnSpc>
                <a:spcPct val="85000"/>
              </a:lnSpc>
              <a:buFont typeface="Wingdings" pitchFamily="2" charset="2"/>
              <a:buNone/>
            </a:pPr>
            <a:endParaRPr altLang="en-US" sz="3600" smtClean="0">
              <a:latin typeface="標楷體" pitchFamily="65" charset="-120"/>
              <a:ea typeface="標楷體" pitchFamily="65" charset="-120"/>
            </a:endParaRPr>
          </a:p>
          <a:p>
            <a:pPr eaLnBrk="1" hangingPunct="1">
              <a:lnSpc>
                <a:spcPct val="85000"/>
              </a:lnSpc>
              <a:buFont typeface="Wingdings" pitchFamily="2" charset="2"/>
              <a:buNone/>
            </a:pPr>
            <a:r>
              <a:rPr lang="en-US" altLang="zh-TW" smtClean="0">
                <a:latin typeface="標楷體" pitchFamily="65" charset="-120"/>
                <a:ea typeface="標楷體" pitchFamily="65" charset="-120"/>
              </a:rPr>
              <a:t>1. </a:t>
            </a:r>
            <a:r>
              <a:rPr altLang="en-US" smtClean="0">
                <a:latin typeface="標楷體" pitchFamily="65" charset="-120"/>
                <a:ea typeface="標楷體" pitchFamily="65" charset="-120"/>
              </a:rPr>
              <a:t>犯意部分：新法明定以</a:t>
            </a:r>
            <a:r>
              <a:rPr altLang="en-US" u="sng" smtClean="0">
                <a:latin typeface="標楷體" pitchFamily="65" charset="-120"/>
                <a:ea typeface="標楷體" pitchFamily="65" charset="-120"/>
              </a:rPr>
              <a:t>明知</a:t>
            </a:r>
            <a:r>
              <a:rPr altLang="en-US" smtClean="0">
                <a:latin typeface="標楷體" pitchFamily="65" charset="-120"/>
                <a:ea typeface="標楷體" pitchFamily="65" charset="-120"/>
              </a:rPr>
              <a:t>為限，舊法未規定。</a:t>
            </a:r>
            <a:endParaRPr lang="en-US" altLang="zh-TW" smtClean="0">
              <a:latin typeface="標楷體" pitchFamily="65" charset="-120"/>
              <a:ea typeface="標楷體" pitchFamily="65" charset="-120"/>
            </a:endParaRPr>
          </a:p>
          <a:p>
            <a:pPr eaLnBrk="1" hangingPunct="1">
              <a:lnSpc>
                <a:spcPct val="85000"/>
              </a:lnSpc>
              <a:buFont typeface="Wingdings" pitchFamily="2" charset="2"/>
              <a:buNone/>
            </a:pPr>
            <a:endParaRPr altLang="en-US" smtClean="0">
              <a:latin typeface="標楷體" pitchFamily="65" charset="-120"/>
              <a:ea typeface="標楷體" pitchFamily="65" charset="-120"/>
            </a:endParaRPr>
          </a:p>
          <a:p>
            <a:pPr eaLnBrk="1" hangingPunct="1">
              <a:lnSpc>
                <a:spcPct val="85000"/>
              </a:lnSpc>
              <a:buFont typeface="Wingdings" pitchFamily="2" charset="2"/>
              <a:buNone/>
            </a:pPr>
            <a:r>
              <a:rPr lang="en-US" altLang="zh-TW" smtClean="0">
                <a:latin typeface="標楷體" pitchFamily="65" charset="-120"/>
                <a:ea typeface="標楷體" pitchFamily="65" charset="-120"/>
              </a:rPr>
              <a:t>2. </a:t>
            </a:r>
            <a:r>
              <a:rPr altLang="en-US" smtClean="0">
                <a:latin typeface="標楷體" pitchFamily="65" charset="-120"/>
                <a:ea typeface="標楷體" pitchFamily="65" charset="-120"/>
              </a:rPr>
              <a:t>違法之判斷部分：新法明定</a:t>
            </a:r>
            <a:r>
              <a:rPr altLang="en-US" u="sng" smtClean="0">
                <a:latin typeface="標楷體" pitchFamily="65" charset="-120"/>
                <a:ea typeface="標楷體" pitchFamily="65" charset="-120"/>
              </a:rPr>
              <a:t>違背法令</a:t>
            </a:r>
            <a:r>
              <a:rPr altLang="en-US" smtClean="0">
                <a:latin typeface="標楷體" pitchFamily="65" charset="-120"/>
                <a:ea typeface="標楷體" pitchFamily="65" charset="-120"/>
              </a:rPr>
              <a:t>，舊法未規定。</a:t>
            </a:r>
            <a:endParaRPr lang="en-US" altLang="zh-TW" smtClean="0">
              <a:latin typeface="標楷體" pitchFamily="65" charset="-120"/>
              <a:ea typeface="標楷體" pitchFamily="65" charset="-120"/>
            </a:endParaRPr>
          </a:p>
          <a:p>
            <a:pPr eaLnBrk="1" hangingPunct="1">
              <a:lnSpc>
                <a:spcPct val="85000"/>
              </a:lnSpc>
              <a:buFont typeface="Wingdings" pitchFamily="2" charset="2"/>
              <a:buNone/>
            </a:pPr>
            <a:endParaRPr altLang="en-US" smtClean="0">
              <a:latin typeface="標楷體" pitchFamily="65" charset="-120"/>
              <a:ea typeface="標楷體" pitchFamily="65" charset="-120"/>
            </a:endParaRPr>
          </a:p>
          <a:p>
            <a:pPr eaLnBrk="1" hangingPunct="1">
              <a:lnSpc>
                <a:spcPct val="85000"/>
              </a:lnSpc>
              <a:buFont typeface="Wingdings" pitchFamily="2" charset="2"/>
              <a:buNone/>
            </a:pPr>
            <a:r>
              <a:rPr lang="en-US" altLang="zh-TW" smtClean="0">
                <a:latin typeface="標楷體" pitchFamily="65" charset="-120"/>
                <a:ea typeface="標楷體" pitchFamily="65" charset="-120"/>
              </a:rPr>
              <a:t>3. </a:t>
            </a:r>
            <a:r>
              <a:rPr altLang="en-US" smtClean="0">
                <a:latin typeface="標楷體" pitchFamily="65" charset="-120"/>
                <a:ea typeface="標楷體" pitchFamily="65" charset="-120"/>
              </a:rPr>
              <a:t>犯罪結果部分：新法明定以獲得</a:t>
            </a:r>
            <a:r>
              <a:rPr altLang="en-US" u="sng" smtClean="0">
                <a:latin typeface="標楷體" pitchFamily="65" charset="-120"/>
                <a:ea typeface="標楷體" pitchFamily="65" charset="-120"/>
              </a:rPr>
              <a:t>不法利益</a:t>
            </a:r>
            <a:r>
              <a:rPr altLang="en-US" smtClean="0">
                <a:latin typeface="標楷體" pitchFamily="65" charset="-120"/>
                <a:ea typeface="標楷體" pitchFamily="65" charset="-120"/>
              </a:rPr>
              <a:t>為限，採結果犯理論，</a:t>
            </a:r>
            <a:endParaRPr lang="en-US" altLang="zh-TW" smtClean="0">
              <a:latin typeface="標楷體" pitchFamily="65" charset="-120"/>
              <a:ea typeface="標楷體" pitchFamily="65" charset="-120"/>
            </a:endParaRPr>
          </a:p>
          <a:p>
            <a:pPr eaLnBrk="1" hangingPunct="1">
              <a:lnSpc>
                <a:spcPct val="85000"/>
              </a:lnSpc>
              <a:buFont typeface="Wingdings" pitchFamily="2" charset="2"/>
              <a:buNone/>
            </a:pPr>
            <a:r>
              <a:rPr altLang="en-US" smtClean="0">
                <a:latin typeface="標楷體" pitchFamily="65" charset="-120"/>
                <a:ea typeface="標楷體" pitchFamily="65" charset="-120"/>
              </a:rPr>
              <a:t>                 刪除未遂犯規定，舊法有圖利未遂之處罰。</a:t>
            </a:r>
          </a:p>
        </p:txBody>
      </p:sp>
    </p:spTree>
  </p:cSld>
  <p:clrMapOvr>
    <a:masterClrMapping/>
  </p:clrMapOvr>
  <p:transition spd="med">
    <p:fade/>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2"/>
          <p:cNvSpPr>
            <a:spLocks noGrp="1" noChangeArrowheads="1"/>
          </p:cNvSpPr>
          <p:nvPr>
            <p:ph type="title" idx="4294967295"/>
          </p:nvPr>
        </p:nvSpPr>
        <p:spPr>
          <a:xfrm>
            <a:off x="1827213" y="260350"/>
            <a:ext cx="8637587" cy="1431925"/>
          </a:xfrm>
        </p:spPr>
        <p:txBody>
          <a:bodyPr/>
          <a:lstStyle/>
          <a:p>
            <a:pPr eaLnBrk="1" hangingPunct="1"/>
            <a:r>
              <a:rPr altLang="en-US" smtClean="0">
                <a:latin typeface="標楷體" pitchFamily="65" charset="-120"/>
                <a:ea typeface="標楷體" pitchFamily="65" charset="-120"/>
              </a:rPr>
              <a:t>圖利罪之修正說明</a:t>
            </a:r>
            <a:r>
              <a:rPr lang="en-US" altLang="zh-TW" smtClean="0">
                <a:latin typeface="標楷體" pitchFamily="65" charset="-120"/>
                <a:ea typeface="標楷體" pitchFamily="65" charset="-120"/>
              </a:rPr>
              <a:t>(</a:t>
            </a:r>
            <a:r>
              <a:rPr altLang="en-US" smtClean="0">
                <a:latin typeface="標楷體" pitchFamily="65" charset="-120"/>
                <a:ea typeface="標楷體" pitchFamily="65" charset="-120"/>
              </a:rPr>
              <a:t>一</a:t>
            </a:r>
            <a:r>
              <a:rPr lang="en-US" altLang="zh-TW" smtClean="0">
                <a:latin typeface="標楷體" pitchFamily="65" charset="-120"/>
                <a:ea typeface="標楷體" pitchFamily="65" charset="-120"/>
              </a:rPr>
              <a:t>)</a:t>
            </a:r>
            <a:br>
              <a:rPr lang="en-US" altLang="zh-TW" smtClean="0">
                <a:latin typeface="標楷體" pitchFamily="65" charset="-120"/>
                <a:ea typeface="標楷體" pitchFamily="65" charset="-120"/>
              </a:rPr>
            </a:br>
            <a:r>
              <a:rPr lang="en-US" altLang="zh-TW" smtClean="0">
                <a:latin typeface="標楷體" pitchFamily="65" charset="-120"/>
                <a:ea typeface="標楷體" pitchFamily="65" charset="-120"/>
              </a:rPr>
              <a:t>     </a:t>
            </a:r>
            <a:r>
              <a:rPr lang="en-US" altLang="zh-TW" sz="2800" smtClean="0">
                <a:latin typeface="標楷體" pitchFamily="65" charset="-120"/>
                <a:ea typeface="標楷體" pitchFamily="65" charset="-120"/>
              </a:rPr>
              <a:t>─ </a:t>
            </a:r>
            <a:r>
              <a:rPr altLang="en-US" sz="2800" smtClean="0">
                <a:latin typeface="標楷體" pitchFamily="65" charset="-120"/>
                <a:ea typeface="標楷體" pitchFamily="65" charset="-120"/>
              </a:rPr>
              <a:t>說明在裁量權範圍內之事項圖利罪之關係</a:t>
            </a:r>
          </a:p>
        </p:txBody>
      </p:sp>
      <p:sp>
        <p:nvSpPr>
          <p:cNvPr id="136194" name="Rectangle 3"/>
          <p:cNvSpPr>
            <a:spLocks noGrp="1" noChangeArrowheads="1"/>
          </p:cNvSpPr>
          <p:nvPr>
            <p:ph type="body" idx="4294967295"/>
          </p:nvPr>
        </p:nvSpPr>
        <p:spPr>
          <a:xfrm>
            <a:off x="1827213" y="1828800"/>
            <a:ext cx="8208962" cy="4114800"/>
          </a:xfrm>
        </p:spPr>
        <p:txBody>
          <a:bodyPr/>
          <a:lstStyle/>
          <a:p>
            <a:pPr eaLnBrk="1" hangingPunct="1">
              <a:lnSpc>
                <a:spcPct val="90000"/>
              </a:lnSpc>
              <a:buFont typeface="Wingdings" pitchFamily="2" charset="2"/>
              <a:buNone/>
            </a:pPr>
            <a:r>
              <a:rPr altLang="en-US" smtClean="0">
                <a:latin typeface="標楷體" pitchFamily="65" charset="-120"/>
                <a:ea typeface="標楷體" pitchFamily="65" charset="-120"/>
              </a:rPr>
              <a:t>「按現代福利國家之理想，公務員執行職務給予人民利益本屬正當之事，而圖利行為之處罰，係在規範公務員圖私人不法利益之行為， 惟有具體指明執行職務違背法令，方能進一步判斷是否有給予不法利益之意圖。否則，公務員執行職務，完全依法令規定為之，而使人民獲得利益者，將有觸犯圖利罪之虞，公務員勢必無法勇於任事，為人民 謀求福利。況依目前審判</a:t>
            </a:r>
          </a:p>
          <a:p>
            <a:pPr eaLnBrk="1" hangingPunct="1">
              <a:lnSpc>
                <a:spcPct val="90000"/>
              </a:lnSpc>
              <a:buFont typeface="Wingdings" pitchFamily="2" charset="2"/>
              <a:buNone/>
            </a:pPr>
            <a:endParaRPr lang="en-US" altLang="zh-TW" smtClean="0">
              <a:latin typeface="微軟正黑體" pitchFamily="34" charset="-120"/>
            </a:endParaRPr>
          </a:p>
        </p:txBody>
      </p:sp>
    </p:spTree>
  </p:cSld>
  <p:clrMapOvr>
    <a:masterClrMapping/>
  </p:clrMapOvr>
  <p:transition spd="med">
    <p:fade/>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Rectangle 2"/>
          <p:cNvSpPr>
            <a:spLocks noGrp="1" noChangeArrowheads="1"/>
          </p:cNvSpPr>
          <p:nvPr>
            <p:ph type="title" idx="4294967295"/>
          </p:nvPr>
        </p:nvSpPr>
        <p:spPr>
          <a:xfrm>
            <a:off x="549275" y="188913"/>
            <a:ext cx="11161713" cy="5327650"/>
          </a:xfrm>
        </p:spPr>
        <p:txBody>
          <a:bodyPr/>
          <a:lstStyle/>
          <a:p>
            <a:pPr eaLnBrk="1" hangingPunct="1"/>
            <a:r>
              <a:rPr altLang="en-US" sz="3200" smtClean="0">
                <a:latin typeface="標楷體" pitchFamily="65" charset="-120"/>
                <a:ea typeface="標楷體" pitchFamily="65" charset="-120"/>
              </a:rPr>
              <a:t>「實務通說均認為圖利罪之成立，必須該圖利行為違反執行職務時所應遵守之法令始足當之，惟此項違背法令之要件並未規定於法文之內，一般公務員並不瞭解，極易誤認為給人民方便及利益即有圖利之嫌，在行政裁量時，只顧防弊而忽略興利。另一方面，間有少數基層之偵查人員對圖利罪之構成要件之內涵未能充分認知，執法偏差，徒增公務員之訟累。</a:t>
            </a:r>
            <a:r>
              <a:rPr altLang="en-US" sz="3200" u="sng" smtClean="0">
                <a:latin typeface="標楷體" pitchFamily="65" charset="-120"/>
                <a:ea typeface="標楷體" pitchFamily="65" charset="-120"/>
              </a:rPr>
              <a:t>如能在條文中加列</a:t>
            </a:r>
            <a:r>
              <a:rPr lang="en-US" altLang="zh-TW" sz="3200" u="sng" smtClean="0">
                <a:latin typeface="標楷體" pitchFamily="65" charset="-120"/>
                <a:ea typeface="標楷體" pitchFamily="65" charset="-120"/>
              </a:rPr>
              <a:t>『</a:t>
            </a:r>
            <a:r>
              <a:rPr altLang="en-US" sz="3200" u="sng" smtClean="0">
                <a:latin typeface="標楷體" pitchFamily="65" charset="-120"/>
                <a:ea typeface="標楷體" pitchFamily="65" charset="-120"/>
              </a:rPr>
              <a:t>違背法令</a:t>
            </a:r>
            <a:r>
              <a:rPr lang="en-US" altLang="zh-TW" sz="3200" u="sng" smtClean="0">
                <a:latin typeface="標楷體" pitchFamily="65" charset="-120"/>
                <a:ea typeface="標楷體" pitchFamily="65" charset="-120"/>
              </a:rPr>
              <a:t>』</a:t>
            </a:r>
            <a:r>
              <a:rPr altLang="en-US" sz="3200" u="sng" smtClean="0">
                <a:latin typeface="標楷體" pitchFamily="65" charset="-120"/>
                <a:ea typeface="標楷體" pitchFamily="65" charset="-120"/>
              </a:rPr>
              <a:t>之要件，當可使公務員行政裁量權範圍內之事項與非法圖利行為之區分更為明確。</a:t>
            </a:r>
            <a:r>
              <a:rPr altLang="en-US" sz="3200" smtClean="0">
                <a:latin typeface="標楷體" pitchFamily="65" charset="-120"/>
                <a:ea typeface="標楷體" pitchFamily="65" charset="-120"/>
              </a:rPr>
              <a:t>」</a:t>
            </a:r>
          </a:p>
        </p:txBody>
      </p:sp>
    </p:spTree>
  </p:cSld>
  <p:clrMapOvr>
    <a:masterClrMapping/>
  </p:clrMapOvr>
  <p:transition spd="med">
    <p:fade/>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2"/>
          <p:cNvSpPr>
            <a:spLocks noGrp="1" noChangeArrowheads="1"/>
          </p:cNvSpPr>
          <p:nvPr>
            <p:ph type="title" idx="4294967295"/>
          </p:nvPr>
        </p:nvSpPr>
        <p:spPr>
          <a:xfrm>
            <a:off x="1811338" y="211138"/>
            <a:ext cx="8637587" cy="1431925"/>
          </a:xfrm>
        </p:spPr>
        <p:txBody>
          <a:bodyPr/>
          <a:lstStyle/>
          <a:p>
            <a:pPr eaLnBrk="1" hangingPunct="1"/>
            <a:r>
              <a:rPr altLang="en-US" smtClean="0">
                <a:latin typeface="標楷體" pitchFamily="65" charset="-120"/>
                <a:ea typeface="標楷體" pitchFamily="65" charset="-120"/>
              </a:rPr>
              <a:t>圖利罪之修正說明</a:t>
            </a:r>
            <a:r>
              <a:rPr lang="en-US" altLang="zh-TW" smtClean="0">
                <a:latin typeface="標楷體" pitchFamily="65" charset="-120"/>
                <a:ea typeface="標楷體" pitchFamily="65" charset="-120"/>
              </a:rPr>
              <a:t>(</a:t>
            </a:r>
            <a:r>
              <a:rPr altLang="en-US" smtClean="0">
                <a:latin typeface="標楷體" pitchFamily="65" charset="-120"/>
                <a:ea typeface="標楷體" pitchFamily="65" charset="-120"/>
              </a:rPr>
              <a:t>二</a:t>
            </a:r>
            <a:r>
              <a:rPr lang="en-US" altLang="zh-TW" smtClean="0">
                <a:latin typeface="標楷體" pitchFamily="65" charset="-120"/>
                <a:ea typeface="標楷體" pitchFamily="65" charset="-120"/>
              </a:rPr>
              <a:t>)</a:t>
            </a:r>
            <a:br>
              <a:rPr lang="en-US" altLang="zh-TW" smtClean="0">
                <a:latin typeface="標楷體" pitchFamily="65" charset="-120"/>
                <a:ea typeface="標楷體" pitchFamily="65" charset="-120"/>
              </a:rPr>
            </a:br>
            <a:r>
              <a:rPr lang="en-US" altLang="zh-TW" smtClean="0">
                <a:latin typeface="標楷體" pitchFamily="65" charset="-120"/>
                <a:ea typeface="標楷體" pitchFamily="65" charset="-120"/>
              </a:rPr>
              <a:t>    </a:t>
            </a:r>
            <a:r>
              <a:rPr lang="en-US" altLang="zh-TW" sz="2800" smtClean="0">
                <a:latin typeface="標楷體" pitchFamily="65" charset="-120"/>
                <a:ea typeface="標楷體" pitchFamily="65" charset="-120"/>
              </a:rPr>
              <a:t>─ </a:t>
            </a:r>
            <a:r>
              <a:rPr altLang="en-US" sz="2800" smtClean="0">
                <a:latin typeface="標楷體" pitchFamily="65" charset="-120"/>
                <a:ea typeface="標楷體" pitchFamily="65" charset="-120"/>
              </a:rPr>
              <a:t>明白指出「法令」之範圍</a:t>
            </a:r>
          </a:p>
        </p:txBody>
      </p:sp>
      <p:sp>
        <p:nvSpPr>
          <p:cNvPr id="138242" name="Rectangle 3"/>
          <p:cNvSpPr>
            <a:spLocks noGrp="1" noChangeArrowheads="1"/>
          </p:cNvSpPr>
          <p:nvPr>
            <p:ph type="body" idx="4294967295"/>
          </p:nvPr>
        </p:nvSpPr>
        <p:spPr>
          <a:xfrm>
            <a:off x="477838" y="1701800"/>
            <a:ext cx="11304587" cy="4470400"/>
          </a:xfrm>
        </p:spPr>
        <p:txBody>
          <a:bodyPr/>
          <a:lstStyle/>
          <a:p>
            <a:pPr eaLnBrk="1" hangingPunct="1">
              <a:buFont typeface="Wingdings" pitchFamily="2" charset="2"/>
              <a:buNone/>
            </a:pPr>
            <a:r>
              <a:rPr lang="en-US" altLang="zh-TW" sz="3600" smtClean="0">
                <a:latin typeface="標楷體" pitchFamily="65" charset="-120"/>
                <a:ea typeface="標楷體" pitchFamily="65" charset="-120"/>
              </a:rPr>
              <a:t> </a:t>
            </a:r>
          </a:p>
          <a:p>
            <a:pPr eaLnBrk="1" hangingPunct="1">
              <a:buFont typeface="Wingdings" pitchFamily="2" charset="2"/>
              <a:buNone/>
            </a:pPr>
            <a:r>
              <a:rPr altLang="en-US" sz="3600" smtClean="0">
                <a:latin typeface="標楷體" pitchFamily="65" charset="-120"/>
                <a:ea typeface="標楷體" pitchFamily="65" charset="-120"/>
              </a:rPr>
              <a:t>「前項所稱</a:t>
            </a:r>
            <a:r>
              <a:rPr lang="en-US" altLang="zh-TW" sz="3600" smtClean="0">
                <a:latin typeface="標楷體" pitchFamily="65" charset="-120"/>
                <a:ea typeface="標楷體" pitchFamily="65" charset="-120"/>
              </a:rPr>
              <a:t>『</a:t>
            </a:r>
            <a:r>
              <a:rPr altLang="en-US" sz="3600" smtClean="0">
                <a:latin typeface="標楷體" pitchFamily="65" charset="-120"/>
                <a:ea typeface="標楷體" pitchFamily="65" charset="-120"/>
              </a:rPr>
              <a:t>違背法令</a:t>
            </a:r>
            <a:r>
              <a:rPr lang="en-US" altLang="zh-TW" sz="3600" smtClean="0">
                <a:latin typeface="標楷體" pitchFamily="65" charset="-120"/>
                <a:ea typeface="標楷體" pitchFamily="65" charset="-120"/>
              </a:rPr>
              <a:t>』</a:t>
            </a:r>
            <a:r>
              <a:rPr altLang="en-US" sz="3600" smtClean="0">
                <a:latin typeface="標楷體" pitchFamily="65" charset="-120"/>
                <a:ea typeface="標楷體" pitchFamily="65" charset="-120"/>
              </a:rPr>
              <a:t>，該 </a:t>
            </a:r>
            <a:r>
              <a:rPr lang="en-US" altLang="zh-TW" sz="3600" smtClean="0">
                <a:latin typeface="標楷體" pitchFamily="65" charset="-120"/>
                <a:ea typeface="標楷體" pitchFamily="65" charset="-120"/>
              </a:rPr>
              <a:t>『</a:t>
            </a:r>
            <a:r>
              <a:rPr altLang="en-US" sz="3600" smtClean="0">
                <a:latin typeface="標楷體" pitchFamily="65" charset="-120"/>
                <a:ea typeface="標楷體" pitchFamily="65" charset="-120"/>
              </a:rPr>
              <a:t>法令</a:t>
            </a:r>
            <a:r>
              <a:rPr lang="en-US" altLang="zh-TW" sz="3600" smtClean="0">
                <a:latin typeface="標楷體" pitchFamily="65" charset="-120"/>
                <a:ea typeface="標楷體" pitchFamily="65" charset="-120"/>
              </a:rPr>
              <a:t>』</a:t>
            </a:r>
            <a:r>
              <a:rPr altLang="en-US" sz="3600" smtClean="0">
                <a:latin typeface="標楷體" pitchFamily="65" charset="-120"/>
                <a:ea typeface="標楷體" pitchFamily="65" charset="-120"/>
              </a:rPr>
              <a:t>係指包括法律、法律授權之法規命令、 職權命令、自治條例、自治規則、委辦規則等，</a:t>
            </a:r>
            <a:r>
              <a:rPr altLang="en-US" sz="3600" u="sng" smtClean="0">
                <a:latin typeface="標楷體" pitchFamily="65" charset="-120"/>
                <a:ea typeface="標楷體" pitchFamily="65" charset="-120"/>
              </a:rPr>
              <a:t>對多數不特定人民就一般事項所作對外發生法律效果之規定。」</a:t>
            </a:r>
          </a:p>
        </p:txBody>
      </p:sp>
    </p:spTree>
  </p:cSld>
  <p:clrMapOvr>
    <a:masterClrMapping/>
  </p:clrMapOvr>
  <p:transition spd="med">
    <p:fade/>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2"/>
          <p:cNvSpPr>
            <a:spLocks noGrp="1" noChangeArrowheads="1"/>
          </p:cNvSpPr>
          <p:nvPr>
            <p:ph type="title" idx="4294967295"/>
          </p:nvPr>
        </p:nvSpPr>
        <p:spPr>
          <a:xfrm>
            <a:off x="2062163" y="269875"/>
            <a:ext cx="8637587" cy="1431925"/>
          </a:xfrm>
        </p:spPr>
        <p:txBody>
          <a:bodyPr/>
          <a:lstStyle/>
          <a:p>
            <a:pPr eaLnBrk="1" hangingPunct="1"/>
            <a:r>
              <a:rPr altLang="en-US" smtClean="0">
                <a:latin typeface="標楷體" pitchFamily="65" charset="-120"/>
                <a:ea typeface="標楷體" pitchFamily="65" charset="-120"/>
              </a:rPr>
              <a:t>圖利罪之修正說明</a:t>
            </a:r>
            <a:r>
              <a:rPr lang="en-US" altLang="zh-TW" smtClean="0">
                <a:latin typeface="標楷體" pitchFamily="65" charset="-120"/>
                <a:ea typeface="標楷體" pitchFamily="65" charset="-120"/>
              </a:rPr>
              <a:t>(</a:t>
            </a:r>
            <a:r>
              <a:rPr altLang="en-US" smtClean="0">
                <a:latin typeface="標楷體" pitchFamily="65" charset="-120"/>
                <a:ea typeface="標楷體" pitchFamily="65" charset="-120"/>
              </a:rPr>
              <a:t>三</a:t>
            </a:r>
            <a:r>
              <a:rPr lang="en-US" altLang="zh-TW" smtClean="0">
                <a:latin typeface="標楷體" pitchFamily="65" charset="-120"/>
                <a:ea typeface="標楷體" pitchFamily="65" charset="-120"/>
              </a:rPr>
              <a:t>)</a:t>
            </a:r>
            <a:br>
              <a:rPr lang="en-US" altLang="zh-TW" smtClean="0">
                <a:latin typeface="標楷體" pitchFamily="65" charset="-120"/>
                <a:ea typeface="標楷體" pitchFamily="65" charset="-120"/>
              </a:rPr>
            </a:br>
            <a:r>
              <a:rPr lang="en-US" altLang="zh-TW" smtClean="0">
                <a:latin typeface="標楷體" pitchFamily="65" charset="-120"/>
                <a:ea typeface="標楷體" pitchFamily="65" charset="-120"/>
              </a:rPr>
              <a:t>   ─ </a:t>
            </a:r>
            <a:r>
              <a:rPr altLang="en-US" sz="3200" smtClean="0">
                <a:latin typeface="標楷體" pitchFamily="65" charset="-120"/>
                <a:ea typeface="標楷體" pitchFamily="65" charset="-120"/>
              </a:rPr>
              <a:t>增列</a:t>
            </a:r>
            <a:r>
              <a:rPr altLang="en-US" sz="2800" smtClean="0">
                <a:latin typeface="標楷體" pitchFamily="65" charset="-120"/>
                <a:ea typeface="標楷體" pitchFamily="65" charset="-120"/>
              </a:rPr>
              <a:t>「明知」違背法令圖利之主觀要件</a:t>
            </a:r>
          </a:p>
        </p:txBody>
      </p:sp>
      <p:sp>
        <p:nvSpPr>
          <p:cNvPr id="139266" name="Rectangle 3"/>
          <p:cNvSpPr>
            <a:spLocks noGrp="1" noChangeArrowheads="1"/>
          </p:cNvSpPr>
          <p:nvPr>
            <p:ph type="body" idx="4294967295"/>
          </p:nvPr>
        </p:nvSpPr>
        <p:spPr>
          <a:xfrm>
            <a:off x="909638" y="1701800"/>
            <a:ext cx="10364787" cy="4470400"/>
          </a:xfrm>
        </p:spPr>
        <p:txBody>
          <a:bodyPr/>
          <a:lstStyle/>
          <a:p>
            <a:pPr eaLnBrk="1" hangingPunct="1">
              <a:buFont typeface="Wingdings" pitchFamily="2" charset="2"/>
              <a:buNone/>
            </a:pPr>
            <a:r>
              <a:rPr lang="en-US" altLang="zh-TW" smtClean="0">
                <a:latin typeface="微軟正黑體" pitchFamily="34" charset="-120"/>
              </a:rPr>
              <a:t> </a:t>
            </a:r>
            <a:endParaRPr lang="en-US" altLang="zh-TW" sz="2800" smtClean="0">
              <a:latin typeface="標楷體" pitchFamily="65" charset="-120"/>
              <a:ea typeface="標楷體" pitchFamily="65" charset="-120"/>
            </a:endParaRPr>
          </a:p>
          <a:p>
            <a:pPr eaLnBrk="1" hangingPunct="1">
              <a:buFont typeface="Wingdings" pitchFamily="2" charset="2"/>
              <a:buNone/>
            </a:pPr>
            <a:r>
              <a:rPr lang="en-US" altLang="zh-TW" sz="2800" smtClean="0">
                <a:latin typeface="標楷體" pitchFamily="65" charset="-120"/>
                <a:ea typeface="標楷體" pitchFamily="65" charset="-120"/>
              </a:rPr>
              <a:t> </a:t>
            </a:r>
            <a:r>
              <a:rPr altLang="en-US" sz="2800" smtClean="0">
                <a:latin typeface="標楷體" pitchFamily="65" charset="-120"/>
                <a:ea typeface="標楷體" pitchFamily="65" charset="-120"/>
              </a:rPr>
              <a:t>「我國現行法令之種類及內容眾多，非一般公務員所能盡悉，對其行為是否違背法令未能明瞭下，一概以圖利罪相繩，似有欠週延，故為使責任明確化， 且配合刑法第二百二十三條亦以公務員明知為構成要件，而於圖利罪增列以</a:t>
            </a:r>
            <a:r>
              <a:rPr altLang="en-US" sz="2800" u="sng" smtClean="0">
                <a:latin typeface="標楷體" pitchFamily="65" charset="-120"/>
                <a:ea typeface="標楷體" pitchFamily="65" charset="-120"/>
              </a:rPr>
              <a:t>明知</a:t>
            </a:r>
            <a:r>
              <a:rPr altLang="en-US" sz="2800" smtClean="0">
                <a:latin typeface="標楷體" pitchFamily="65" charset="-120"/>
                <a:ea typeface="標楷體" pitchFamily="65" charset="-120"/>
              </a:rPr>
              <a:t>違背法令為成立犯罪之主觀要件。」</a:t>
            </a:r>
          </a:p>
        </p:txBody>
      </p:sp>
    </p:spTree>
  </p:cSld>
  <p:clrMapOvr>
    <a:masterClrMapping/>
  </p:clrMapOvr>
  <p:transition spd="med">
    <p:fade/>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Rectangle 2"/>
          <p:cNvSpPr>
            <a:spLocks noGrp="1" noChangeArrowheads="1"/>
          </p:cNvSpPr>
          <p:nvPr>
            <p:ph type="title" idx="4294967295"/>
          </p:nvPr>
        </p:nvSpPr>
        <p:spPr>
          <a:xfrm>
            <a:off x="1522413" y="171450"/>
            <a:ext cx="9540875" cy="1676400"/>
          </a:xfrm>
        </p:spPr>
        <p:txBody>
          <a:bodyPr/>
          <a:lstStyle/>
          <a:p>
            <a:pPr eaLnBrk="1" hangingPunct="1"/>
            <a:r>
              <a:rPr lang="en-US" altLang="zh-TW" sz="2800" smtClean="0">
                <a:latin typeface="標楷體" pitchFamily="65" charset="-120"/>
                <a:ea typeface="標楷體" pitchFamily="65" charset="-120"/>
              </a:rPr>
              <a:t/>
            </a:r>
            <a:br>
              <a:rPr lang="en-US" altLang="zh-TW" sz="2800" smtClean="0">
                <a:latin typeface="標楷體" pitchFamily="65" charset="-120"/>
                <a:ea typeface="標楷體" pitchFamily="65" charset="-120"/>
              </a:rPr>
            </a:br>
            <a:r>
              <a:rPr altLang="en-US" smtClean="0">
                <a:latin typeface="標楷體" pitchFamily="65" charset="-120"/>
                <a:ea typeface="標楷體" pitchFamily="65" charset="-120"/>
              </a:rPr>
              <a:t>圖利罪修正說明</a:t>
            </a:r>
            <a:r>
              <a:rPr lang="en-US" altLang="zh-TW" smtClean="0">
                <a:latin typeface="標楷體" pitchFamily="65" charset="-120"/>
                <a:ea typeface="標楷體" pitchFamily="65" charset="-120"/>
              </a:rPr>
              <a:t>(</a:t>
            </a:r>
            <a:r>
              <a:rPr altLang="en-US" smtClean="0">
                <a:latin typeface="標楷體" pitchFamily="65" charset="-120"/>
                <a:ea typeface="標楷體" pitchFamily="65" charset="-120"/>
              </a:rPr>
              <a:t>四</a:t>
            </a:r>
            <a:r>
              <a:rPr lang="en-US" altLang="zh-TW" smtClean="0">
                <a:latin typeface="標楷體" pitchFamily="65" charset="-120"/>
                <a:ea typeface="標楷體" pitchFamily="65" charset="-120"/>
              </a:rPr>
              <a:t>)</a:t>
            </a:r>
            <a:br>
              <a:rPr lang="en-US" altLang="zh-TW" smtClean="0">
                <a:latin typeface="標楷體" pitchFamily="65" charset="-120"/>
                <a:ea typeface="標楷體" pitchFamily="65" charset="-120"/>
              </a:rPr>
            </a:br>
            <a:r>
              <a:rPr lang="en-US" altLang="zh-TW" smtClean="0">
                <a:latin typeface="標楷體" pitchFamily="65" charset="-120"/>
                <a:ea typeface="標楷體" pitchFamily="65" charset="-120"/>
              </a:rPr>
              <a:t>─ </a:t>
            </a:r>
            <a:r>
              <a:rPr altLang="en-US" sz="3200" smtClean="0">
                <a:latin typeface="標楷體" pitchFamily="65" charset="-120"/>
                <a:ea typeface="標楷體" pitchFamily="65" charset="-120"/>
              </a:rPr>
              <a:t>說明「違背法令」與「不法利益」併存之理由</a:t>
            </a:r>
          </a:p>
        </p:txBody>
      </p:sp>
      <p:sp>
        <p:nvSpPr>
          <p:cNvPr id="140290" name="Rectangle 3"/>
          <p:cNvSpPr>
            <a:spLocks noGrp="1" noChangeArrowheads="1"/>
          </p:cNvSpPr>
          <p:nvPr>
            <p:ph type="body" idx="4294967295"/>
          </p:nvPr>
        </p:nvSpPr>
        <p:spPr>
          <a:xfrm>
            <a:off x="1054100" y="1879600"/>
            <a:ext cx="10369550" cy="4470400"/>
          </a:xfrm>
        </p:spPr>
        <p:txBody>
          <a:bodyPr/>
          <a:lstStyle/>
          <a:p>
            <a:pPr eaLnBrk="1" hangingPunct="1">
              <a:buFont typeface="Wingdings" pitchFamily="2" charset="2"/>
              <a:buNone/>
            </a:pPr>
            <a:r>
              <a:rPr altLang="en-US" sz="2800" smtClean="0">
                <a:latin typeface="標楷體" pitchFamily="65" charset="-120"/>
                <a:ea typeface="標楷體" pitchFamily="65" charset="-120"/>
              </a:rPr>
              <a:t>立法說明：</a:t>
            </a:r>
          </a:p>
          <a:p>
            <a:pPr eaLnBrk="1" hangingPunct="1">
              <a:buFont typeface="Wingdings" pitchFamily="2" charset="2"/>
              <a:buNone/>
            </a:pPr>
            <a:r>
              <a:rPr altLang="en-US" sz="2800" smtClean="0">
                <a:latin typeface="標楷體" pitchFamily="65" charset="-120"/>
                <a:ea typeface="標楷體" pitchFamily="65" charset="-120"/>
              </a:rPr>
              <a:t>  本條將「違背法令」與「圖自己或其他私人不法之利益」之「不法」並列，乃因從以往偵審審務案例之見解觀察，</a:t>
            </a:r>
            <a:r>
              <a:rPr altLang="en-US" sz="2800" u="sng" smtClean="0">
                <a:latin typeface="標楷體" pitchFamily="65" charset="-120"/>
                <a:ea typeface="標楷體" pitchFamily="65" charset="-120"/>
              </a:rPr>
              <a:t>對於公務員因違背法令之行為所生之利益是否即當然為不法利益，仍有歧異之看法</a:t>
            </a:r>
            <a:r>
              <a:rPr altLang="en-US" sz="2800" smtClean="0">
                <a:latin typeface="標楷體" pitchFamily="65" charset="-120"/>
                <a:ea typeface="標楷體" pitchFamily="65" charset="-120"/>
              </a:rPr>
              <a:t>，可見公務員違背法令與不法利益間之關係，仍未見釐清。實務上對違背法令與不法利益之不法內涵所作之判斷既不完全一致，二者即仍有併存之必要，以免日後適用上產生窒礙。」</a:t>
            </a:r>
          </a:p>
          <a:p>
            <a:pPr eaLnBrk="1" hangingPunct="1">
              <a:buFont typeface="Wingdings" pitchFamily="2" charset="2"/>
              <a:buNone/>
            </a:pPr>
            <a:endParaRPr lang="en-US" altLang="zh-TW" smtClean="0">
              <a:latin typeface="微軟正黑體" pitchFamily="34" charset="-120"/>
            </a:endParaRPr>
          </a:p>
        </p:txBody>
      </p:sp>
    </p:spTree>
  </p:cSld>
  <p:clrMapOvr>
    <a:masterClrMapping/>
  </p:clrMapOvr>
  <p:transition spd="med">
    <p:fade/>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Rectangle 2"/>
          <p:cNvSpPr>
            <a:spLocks noGrp="1" noChangeArrowheads="1"/>
          </p:cNvSpPr>
          <p:nvPr>
            <p:ph type="title" idx="4294967295"/>
          </p:nvPr>
        </p:nvSpPr>
        <p:spPr/>
        <p:txBody>
          <a:bodyPr/>
          <a:lstStyle/>
          <a:p>
            <a:pPr eaLnBrk="1" hangingPunct="1"/>
            <a:r>
              <a:rPr altLang="en-US" smtClean="0">
                <a:latin typeface="標楷體" pitchFamily="65" charset="-120"/>
                <a:ea typeface="標楷體" pitchFamily="65" charset="-120"/>
              </a:rPr>
              <a:t>直接故意與間接故意之區別</a:t>
            </a:r>
          </a:p>
        </p:txBody>
      </p:sp>
      <p:sp>
        <p:nvSpPr>
          <p:cNvPr id="141314" name="Rectangle 3"/>
          <p:cNvSpPr>
            <a:spLocks noGrp="1" noChangeArrowheads="1"/>
          </p:cNvSpPr>
          <p:nvPr>
            <p:ph type="body" idx="4294967295"/>
          </p:nvPr>
        </p:nvSpPr>
        <p:spPr/>
        <p:txBody>
          <a:bodyPr/>
          <a:lstStyle/>
          <a:p>
            <a:pPr eaLnBrk="1" hangingPunct="1">
              <a:lnSpc>
                <a:spcPct val="90000"/>
              </a:lnSpc>
              <a:buFont typeface="Wingdings" pitchFamily="2" charset="2"/>
              <a:buNone/>
            </a:pPr>
            <a:r>
              <a:rPr lang="en-US" altLang="zh-TW" sz="2000" smtClean="0">
                <a:latin typeface="微軟正黑體" pitchFamily="34" charset="-120"/>
              </a:rPr>
              <a:t>   </a:t>
            </a:r>
            <a:r>
              <a:rPr altLang="en-US" sz="3200" smtClean="0">
                <a:latin typeface="標楷體" pitchFamily="65" charset="-120"/>
                <a:ea typeface="標楷體" pitchFamily="65" charset="-120"/>
              </a:rPr>
              <a:t>直接故意</a:t>
            </a:r>
            <a:r>
              <a:rPr lang="en-US" altLang="zh-TW" sz="3200" smtClean="0">
                <a:latin typeface="標楷體" pitchFamily="65" charset="-120"/>
                <a:ea typeface="標楷體" pitchFamily="65" charset="-120"/>
              </a:rPr>
              <a:t>(</a:t>
            </a:r>
            <a:r>
              <a:rPr altLang="en-US" sz="3200" smtClean="0">
                <a:latin typeface="標楷體" pitchFamily="65" charset="-120"/>
                <a:ea typeface="標楷體" pitchFamily="65" charset="-120"/>
              </a:rPr>
              <a:t>即圖利罪之</a:t>
            </a:r>
            <a:r>
              <a:rPr altLang="en-US" sz="2000" smtClean="0">
                <a:latin typeface="標楷體" pitchFamily="65" charset="-120"/>
                <a:ea typeface="標楷體" pitchFamily="65" charset="-120"/>
              </a:rPr>
              <a:t>「</a:t>
            </a:r>
            <a:r>
              <a:rPr altLang="en-US" sz="3200" smtClean="0">
                <a:latin typeface="標楷體" pitchFamily="65" charset="-120"/>
                <a:ea typeface="標楷體" pitchFamily="65" charset="-120"/>
              </a:rPr>
              <a:t>明知</a:t>
            </a:r>
            <a:r>
              <a:rPr altLang="en-US" sz="2000" smtClean="0">
                <a:latin typeface="標楷體" pitchFamily="65" charset="-120"/>
                <a:ea typeface="標楷體" pitchFamily="65" charset="-120"/>
              </a:rPr>
              <a:t>」</a:t>
            </a:r>
            <a:r>
              <a:rPr lang="en-US" altLang="zh-TW" sz="2000" smtClean="0">
                <a:latin typeface="標楷體" pitchFamily="65" charset="-120"/>
                <a:ea typeface="標楷體" pitchFamily="65" charset="-120"/>
              </a:rPr>
              <a:t>)</a:t>
            </a:r>
            <a:r>
              <a:rPr altLang="en-US" sz="3200" smtClean="0">
                <a:latin typeface="標楷體" pitchFamily="65" charset="-120"/>
                <a:ea typeface="標楷體" pitchFamily="65" charset="-120"/>
              </a:rPr>
              <a:t>：  </a:t>
            </a:r>
          </a:p>
          <a:p>
            <a:pPr eaLnBrk="1" hangingPunct="1">
              <a:lnSpc>
                <a:spcPct val="90000"/>
              </a:lnSpc>
              <a:buFont typeface="Wingdings" pitchFamily="2" charset="2"/>
              <a:buNone/>
            </a:pPr>
            <a:r>
              <a:rPr altLang="en-US" smtClean="0">
                <a:latin typeface="標楷體" pitchFamily="65" charset="-120"/>
                <a:ea typeface="標楷體" pitchFamily="65" charset="-120"/>
              </a:rPr>
              <a:t>   刑法第十三條第一項：「行為人對於構成犯罪之事實，</a:t>
            </a:r>
            <a:r>
              <a:rPr altLang="en-US" u="sng" smtClean="0">
                <a:latin typeface="標楷體" pitchFamily="65" charset="-120"/>
                <a:ea typeface="標楷體" pitchFamily="65" charset="-120"/>
              </a:rPr>
              <a:t>明知並有意使其發生者</a:t>
            </a:r>
            <a:r>
              <a:rPr altLang="en-US" smtClean="0">
                <a:latin typeface="標楷體" pitchFamily="65" charset="-120"/>
                <a:ea typeface="標楷體" pitchFamily="65" charset="-120"/>
              </a:rPr>
              <a:t>， 為故意。」  </a:t>
            </a:r>
          </a:p>
          <a:p>
            <a:pPr eaLnBrk="1" hangingPunct="1">
              <a:lnSpc>
                <a:spcPct val="90000"/>
              </a:lnSpc>
              <a:buFont typeface="Wingdings" pitchFamily="2" charset="2"/>
              <a:buNone/>
            </a:pPr>
            <a:r>
              <a:rPr altLang="en-US" smtClean="0">
                <a:latin typeface="標楷體" pitchFamily="65" charset="-120"/>
                <a:ea typeface="標楷體" pitchFamily="65" charset="-120"/>
              </a:rPr>
              <a:t> </a:t>
            </a:r>
            <a:r>
              <a:rPr altLang="en-US" sz="3200" smtClean="0">
                <a:latin typeface="標楷體" pitchFamily="65" charset="-120"/>
                <a:ea typeface="標楷體" pitchFamily="65" charset="-120"/>
              </a:rPr>
              <a:t>間接故意：   </a:t>
            </a:r>
            <a:endParaRPr altLang="en-US" smtClean="0">
              <a:latin typeface="標楷體" pitchFamily="65" charset="-120"/>
              <a:ea typeface="標楷體" pitchFamily="65" charset="-120"/>
            </a:endParaRPr>
          </a:p>
          <a:p>
            <a:pPr eaLnBrk="1" hangingPunct="1">
              <a:lnSpc>
                <a:spcPct val="90000"/>
              </a:lnSpc>
              <a:buFont typeface="Wingdings" pitchFamily="2" charset="2"/>
              <a:buNone/>
            </a:pPr>
            <a:r>
              <a:rPr altLang="en-US" smtClean="0">
                <a:latin typeface="標楷體" pitchFamily="65" charset="-120"/>
                <a:ea typeface="標楷體" pitchFamily="65" charset="-120"/>
              </a:rPr>
              <a:t>   刑法第十三條第二項：「行為人對於構成   犯罪之事實，預見其發生而其發生並不違反其本意者，以故意論。」                                                                                                                                                                                                                                                                                                                                                                                                                                                                                                                                                                                                                                                                                                                                                                                                                                                                                                                                                                                                                                                                                                                                                                                                                                                                                                                                                                                                   </a:t>
            </a:r>
          </a:p>
        </p:txBody>
      </p:sp>
    </p:spTree>
  </p:cSld>
  <p:clrMapOvr>
    <a:masterClrMapping/>
  </p:clrMapOvr>
  <p:transition spd="med">
    <p:fade/>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050"/>
          <p:cNvSpPr>
            <a:spLocks noGrp="1" noChangeArrowheads="1"/>
          </p:cNvSpPr>
          <p:nvPr>
            <p:ph type="title" idx="4294967295"/>
          </p:nvPr>
        </p:nvSpPr>
        <p:spPr>
          <a:xfrm>
            <a:off x="1341438" y="293688"/>
            <a:ext cx="9217025" cy="1190625"/>
          </a:xfrm>
        </p:spPr>
        <p:txBody>
          <a:bodyPr rtlCol="0">
            <a:normAutofit fontScale="90000"/>
          </a:bodyPr>
          <a:lstStyle/>
          <a:p>
            <a:pPr defTabSz="1218987" eaLnBrk="1" fontAlgn="auto" hangingPunct="1">
              <a:spcAft>
                <a:spcPts val="0"/>
              </a:spcAft>
              <a:defRPr/>
            </a:pPr>
            <a:r>
              <a:rPr altLang="en-US" dirty="0">
                <a:latin typeface="標楷體" panose="03000509000000000000" pitchFamily="65" charset="-120"/>
                <a:ea typeface="標楷體" panose="03000509000000000000" pitchFamily="65" charset="-120"/>
              </a:rPr>
              <a:t>檢察機關辦理貪污案件應行注意事項</a:t>
            </a:r>
            <a:r>
              <a:rPr lang="en-US" altLang="zh-TW" dirty="0">
                <a:latin typeface="標楷體" panose="03000509000000000000" pitchFamily="65" charset="-120"/>
                <a:ea typeface="標楷體" panose="03000509000000000000" pitchFamily="65" charset="-120"/>
              </a:rPr>
              <a:t>(</a:t>
            </a:r>
            <a:r>
              <a:rPr altLang="en-US" dirty="0">
                <a:latin typeface="標楷體" panose="03000509000000000000" pitchFamily="65" charset="-120"/>
                <a:ea typeface="標楷體" panose="03000509000000000000" pitchFamily="65" charset="-120"/>
              </a:rPr>
              <a:t>一</a:t>
            </a:r>
            <a:r>
              <a:rPr lang="en-US" altLang="zh-TW" dirty="0">
                <a:latin typeface="標楷體" panose="03000509000000000000" pitchFamily="65" charset="-120"/>
                <a:ea typeface="標楷體" panose="03000509000000000000" pitchFamily="65" charset="-120"/>
              </a:rPr>
              <a:t>) </a:t>
            </a:r>
            <a:r>
              <a:rPr lang="en-US" altLang="zh-TW" sz="3600" dirty="0">
                <a:latin typeface="標楷體" panose="03000509000000000000" pitchFamily="65" charset="-120"/>
                <a:ea typeface="標楷體" panose="03000509000000000000" pitchFamily="65" charset="-120"/>
              </a:rPr>
              <a:t>─ </a:t>
            </a:r>
            <a:r>
              <a:rPr altLang="en-US" sz="3600" dirty="0">
                <a:latin typeface="標楷體" panose="03000509000000000000" pitchFamily="65" charset="-120"/>
                <a:ea typeface="標楷體" panose="03000509000000000000" pitchFamily="65" charset="-120"/>
              </a:rPr>
              <a:t>有關明知之定義</a:t>
            </a:r>
          </a:p>
        </p:txBody>
      </p:sp>
      <p:sp>
        <p:nvSpPr>
          <p:cNvPr id="142338" name="Rectangle 2051"/>
          <p:cNvSpPr>
            <a:spLocks noGrp="1" noChangeArrowheads="1"/>
          </p:cNvSpPr>
          <p:nvPr>
            <p:ph type="body" idx="4294967295"/>
          </p:nvPr>
        </p:nvSpPr>
        <p:spPr>
          <a:xfrm>
            <a:off x="477838" y="1701800"/>
            <a:ext cx="11161712" cy="4470400"/>
          </a:xfrm>
        </p:spPr>
        <p:txBody>
          <a:bodyPr/>
          <a:lstStyle/>
          <a:p>
            <a:pPr eaLnBrk="1" hangingPunct="1"/>
            <a:r>
              <a:rPr altLang="en-US" sz="3200" smtClean="0">
                <a:latin typeface="標楷體" pitchFamily="65" charset="-120"/>
                <a:ea typeface="標楷體" pitchFamily="65" charset="-120"/>
              </a:rPr>
              <a:t>以直接故意為限</a:t>
            </a:r>
          </a:p>
          <a:p>
            <a:pPr eaLnBrk="1" hangingPunct="1"/>
            <a:r>
              <a:rPr altLang="en-US" sz="3200" smtClean="0">
                <a:latin typeface="標楷體" pitchFamily="65" charset="-120"/>
                <a:ea typeface="標楷體" pitchFamily="65" charset="-120"/>
              </a:rPr>
              <a:t>判斷有無直接故意應</a:t>
            </a:r>
            <a:r>
              <a:rPr altLang="en-US" sz="3200" u="sng" smtClean="0">
                <a:latin typeface="標楷體" pitchFamily="65" charset="-120"/>
                <a:ea typeface="標楷體" pitchFamily="65" charset="-120"/>
              </a:rPr>
              <a:t>查明有無動機及調查是否明知違背法令</a:t>
            </a:r>
          </a:p>
          <a:p>
            <a:pPr eaLnBrk="1" hangingPunct="1"/>
            <a:r>
              <a:rPr altLang="en-US" sz="3200" smtClean="0">
                <a:latin typeface="標楷體" pitchFamily="65" charset="-120"/>
                <a:ea typeface="標楷體" pitchFamily="65" charset="-120"/>
              </a:rPr>
              <a:t>公務員已善盡注意義務，基於誠信之判斷，認為採取之決定係最有利於該機關之經營判斷法則，不宜遽認為有圖利之故意。</a:t>
            </a:r>
          </a:p>
        </p:txBody>
      </p:sp>
    </p:spTree>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3"/>
          <p:cNvSpPr>
            <a:spLocks noGrp="1" noChangeArrowheads="1"/>
          </p:cNvSpPr>
          <p:nvPr>
            <p:ph type="body" idx="1"/>
          </p:nvPr>
        </p:nvSpPr>
        <p:spPr>
          <a:xfrm>
            <a:off x="1117600" y="1701800"/>
            <a:ext cx="10593388" cy="4470400"/>
          </a:xfrm>
        </p:spPr>
        <p:txBody>
          <a:bodyPr/>
          <a:lstStyle/>
          <a:p>
            <a:pPr eaLnBrk="1" hangingPunct="1">
              <a:lnSpc>
                <a:spcPct val="90000"/>
              </a:lnSpc>
              <a:buFont typeface="Wingdings" pitchFamily="2" charset="2"/>
              <a:buNone/>
            </a:pPr>
            <a:r>
              <a:rPr lang="en-US" altLang="zh-TW" smtClean="0">
                <a:latin typeface="標楷體" pitchFamily="65" charset="-120"/>
                <a:ea typeface="標楷體" pitchFamily="65" charset="-120"/>
              </a:rPr>
              <a:t>   </a:t>
            </a:r>
            <a:r>
              <a:rPr altLang="en-US" smtClean="0">
                <a:latin typeface="標楷體" pitchFamily="65" charset="-120"/>
                <a:ea typeface="標楷體" pitchFamily="65" charset="-120"/>
              </a:rPr>
              <a:t>民法</a:t>
            </a:r>
            <a:r>
              <a:rPr lang="en-US" altLang="zh-TW" smtClean="0">
                <a:latin typeface="標楷體" pitchFamily="65" charset="-120"/>
                <a:ea typeface="標楷體" pitchFamily="65" charset="-120"/>
              </a:rPr>
              <a:t>186</a:t>
            </a:r>
            <a:r>
              <a:rPr altLang="en-US" smtClean="0">
                <a:latin typeface="標楷體" pitchFamily="65" charset="-120"/>
                <a:ea typeface="標楷體" pitchFamily="65" charset="-120"/>
              </a:rPr>
              <a:t>條</a:t>
            </a:r>
            <a:r>
              <a:rPr lang="en-US" altLang="zh-TW" smtClean="0">
                <a:latin typeface="標楷體" pitchFamily="65" charset="-120"/>
                <a:ea typeface="標楷體" pitchFamily="65" charset="-120"/>
              </a:rPr>
              <a:t>:</a:t>
            </a:r>
          </a:p>
          <a:p>
            <a:pPr eaLnBrk="1" hangingPunct="1">
              <a:lnSpc>
                <a:spcPct val="90000"/>
              </a:lnSpc>
              <a:buFont typeface="Wingdings" pitchFamily="2" charset="2"/>
              <a:buNone/>
            </a:pPr>
            <a:r>
              <a:rPr lang="en-US" altLang="zh-TW" smtClean="0">
                <a:latin typeface="標楷體" pitchFamily="65" charset="-120"/>
                <a:ea typeface="標楷體" pitchFamily="65" charset="-120"/>
              </a:rPr>
              <a:t> </a:t>
            </a:r>
            <a:r>
              <a:rPr altLang="en-US" smtClean="0">
                <a:latin typeface="新細明體" charset="-120"/>
                <a:ea typeface="新細明體" charset="-120"/>
              </a:rPr>
              <a:t>「公務員因故意或過失違背對於第三人應執行之職務，致第三人受損害者，負賠償責任。其因過失者，以被害人不能依他項方法受賠償時為限，負其責任。</a:t>
            </a:r>
          </a:p>
          <a:p>
            <a:pPr eaLnBrk="1" hangingPunct="1">
              <a:lnSpc>
                <a:spcPct val="90000"/>
              </a:lnSpc>
              <a:buFont typeface="Wingdings" pitchFamily="2" charset="2"/>
              <a:buNone/>
            </a:pPr>
            <a:r>
              <a:rPr altLang="en-US" smtClean="0">
                <a:latin typeface="新細明體" charset="-120"/>
                <a:ea typeface="新細明體" charset="-120"/>
              </a:rPr>
              <a:t>    前項情形，如被害人得依法律上之救濟方法，除去其損害，而因故意或過失不為之者，公務員不負賠償責任。」</a:t>
            </a:r>
          </a:p>
          <a:p>
            <a:pPr eaLnBrk="1" hangingPunct="1">
              <a:lnSpc>
                <a:spcPct val="90000"/>
              </a:lnSpc>
              <a:buFont typeface="Wingdings" pitchFamily="2" charset="2"/>
              <a:buNone/>
            </a:pPr>
            <a:r>
              <a:rPr lang="en-US" altLang="zh-TW" smtClean="0">
                <a:latin typeface="標楷體" pitchFamily="65" charset="-120"/>
                <a:ea typeface="標楷體" pitchFamily="65" charset="-120"/>
              </a:rPr>
              <a:t>※</a:t>
            </a:r>
            <a:r>
              <a:rPr altLang="en-US" smtClean="0">
                <a:latin typeface="標楷體" pitchFamily="65" charset="-120"/>
                <a:ea typeface="標楷體" pitchFamily="65" charset="-120"/>
              </a:rPr>
              <a:t>故僅有因公務員之故意行為，才能直接請求公務員賠償。</a:t>
            </a:r>
          </a:p>
        </p:txBody>
      </p:sp>
      <p:sp>
        <p:nvSpPr>
          <p:cNvPr id="208900" name="Text Box 4"/>
          <p:cNvSpPr txBox="1">
            <a:spLocks noChangeArrowheads="1"/>
          </p:cNvSpPr>
          <p:nvPr/>
        </p:nvSpPr>
        <p:spPr bwMode="auto">
          <a:xfrm>
            <a:off x="2133600" y="1052513"/>
            <a:ext cx="6913563" cy="369887"/>
          </a:xfrm>
          <a:prstGeom prst="rect">
            <a:avLst/>
          </a:prstGeom>
          <a:noFill/>
          <a:ln>
            <a:noFill/>
          </a:ln>
          <a:effectLst/>
          <a:extLst>
            <a:ext uri="{909E8E84-426E-40DD-AFC4-6F175D3DCCD1}"/>
            <a:ext uri="{91240B29-F687-4F45-9708-019B960494DF}"/>
            <a:ext uri="{AF507438-7753-43E0-B8FC-AC1667EBCBE1}"/>
          </a:extLst>
        </p:spPr>
        <p:txBody>
          <a:bodyPr>
            <a:spAutoFit/>
          </a:bodyPr>
          <a:lstStyle/>
          <a:p>
            <a:pPr algn="r" defTabSz="1218987" fontAlgn="auto">
              <a:spcBef>
                <a:spcPct val="50000"/>
              </a:spcBef>
              <a:spcAft>
                <a:spcPts val="0"/>
              </a:spcAft>
              <a:defRPr/>
            </a:pPr>
            <a:endParaRPr kumimoji="0" lang="zh-TW" altLang="zh-TW">
              <a:effectLst>
                <a:outerShdw blurRad="38100" dist="38100" dir="2700000" algn="tl">
                  <a:srgbClr val="000000"/>
                </a:outerShdw>
              </a:effectLst>
              <a:latin typeface="+mn-lt"/>
              <a:ea typeface="+mn-ea"/>
            </a:endParaRPr>
          </a:p>
        </p:txBody>
      </p:sp>
      <p:sp>
        <p:nvSpPr>
          <p:cNvPr id="23555" name="Text Box 5"/>
          <p:cNvSpPr txBox="1">
            <a:spLocks noChangeArrowheads="1"/>
          </p:cNvSpPr>
          <p:nvPr/>
        </p:nvSpPr>
        <p:spPr bwMode="auto">
          <a:xfrm>
            <a:off x="2133600" y="692150"/>
            <a:ext cx="7273925" cy="701675"/>
          </a:xfrm>
          <a:prstGeom prst="rect">
            <a:avLst/>
          </a:prstGeom>
          <a:noFill/>
          <a:ln w="9525">
            <a:noFill/>
            <a:miter lim="800000"/>
            <a:headEnd/>
            <a:tailEnd/>
          </a:ln>
        </p:spPr>
        <p:txBody>
          <a:bodyPr>
            <a:spAutoFit/>
          </a:bodyPr>
          <a:lstStyle/>
          <a:p>
            <a:pPr>
              <a:spcBef>
                <a:spcPct val="50000"/>
              </a:spcBef>
            </a:pPr>
            <a:r>
              <a:rPr kumimoji="0" lang="en-US" altLang="zh-TW">
                <a:latin typeface="標楷體" pitchFamily="65" charset="-120"/>
                <a:ea typeface="標楷體" pitchFamily="65" charset="-120"/>
              </a:rPr>
              <a:t> </a:t>
            </a:r>
            <a:r>
              <a:rPr kumimoji="0" lang="zh-TW" altLang="en-US" sz="4000">
                <a:latin typeface="標楷體" pitchFamily="65" charset="-120"/>
                <a:ea typeface="標楷體" pitchFamily="65" charset="-120"/>
              </a:rPr>
              <a:t>民法第</a:t>
            </a:r>
            <a:r>
              <a:rPr kumimoji="0" lang="en-US" altLang="zh-TW" sz="4000">
                <a:latin typeface="標楷體" pitchFamily="65" charset="-120"/>
                <a:ea typeface="標楷體" pitchFamily="65" charset="-120"/>
              </a:rPr>
              <a:t>186</a:t>
            </a:r>
            <a:r>
              <a:rPr kumimoji="0" lang="zh-TW" altLang="en-US" sz="4000">
                <a:latin typeface="標楷體" pitchFamily="65" charset="-120"/>
                <a:ea typeface="標楷體" pitchFamily="65" charset="-120"/>
              </a:rPr>
              <a:t>條與國家賠償法關係</a:t>
            </a:r>
          </a:p>
        </p:txBody>
      </p:sp>
    </p:spTree>
  </p:cSld>
  <p:clrMapOvr>
    <a:masterClrMapping/>
  </p:clrMapOvr>
  <p:transition spd="med">
    <p:fade/>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idx="4294967295"/>
          </p:nvPr>
        </p:nvSpPr>
        <p:spPr>
          <a:xfrm>
            <a:off x="1557338" y="293688"/>
            <a:ext cx="9361487" cy="1190625"/>
          </a:xfrm>
        </p:spPr>
        <p:txBody>
          <a:bodyPr rtlCol="0">
            <a:normAutofit fontScale="90000"/>
          </a:bodyPr>
          <a:lstStyle/>
          <a:p>
            <a:pPr defTabSz="1218987" eaLnBrk="1" fontAlgn="auto" hangingPunct="1">
              <a:spcAft>
                <a:spcPts val="0"/>
              </a:spcAft>
              <a:defRPr/>
            </a:pPr>
            <a:r>
              <a:rPr altLang="en-US" dirty="0">
                <a:latin typeface="標楷體" panose="03000509000000000000" pitchFamily="65" charset="-120"/>
                <a:ea typeface="標楷體" panose="03000509000000000000" pitchFamily="65" charset="-120"/>
              </a:rPr>
              <a:t>檢察機關辦理貪污案件應行注意事項</a:t>
            </a:r>
            <a:r>
              <a:rPr lang="en-US" altLang="zh-TW" dirty="0">
                <a:latin typeface="標楷體" panose="03000509000000000000" pitchFamily="65" charset="-120"/>
                <a:ea typeface="標楷體" panose="03000509000000000000" pitchFamily="65" charset="-120"/>
              </a:rPr>
              <a:t>(</a:t>
            </a:r>
            <a:r>
              <a:rPr altLang="en-US" dirty="0">
                <a:latin typeface="標楷體" panose="03000509000000000000" pitchFamily="65" charset="-120"/>
                <a:ea typeface="標楷體" panose="03000509000000000000" pitchFamily="65" charset="-120"/>
              </a:rPr>
              <a:t>二</a:t>
            </a:r>
            <a:r>
              <a:rPr lang="en-US" altLang="zh-TW" dirty="0">
                <a:latin typeface="標楷體" panose="03000509000000000000" pitchFamily="65" charset="-120"/>
                <a:ea typeface="標楷體" panose="03000509000000000000" pitchFamily="65" charset="-120"/>
              </a:rPr>
              <a:t>) </a:t>
            </a:r>
            <a:r>
              <a:rPr lang="en-US" altLang="zh-TW" sz="3600" dirty="0">
                <a:latin typeface="標楷體" panose="03000509000000000000" pitchFamily="65" charset="-120"/>
                <a:ea typeface="標楷體" panose="03000509000000000000" pitchFamily="65" charset="-120"/>
              </a:rPr>
              <a:t>─ </a:t>
            </a:r>
            <a:r>
              <a:rPr altLang="en-US" sz="3600" dirty="0">
                <a:latin typeface="標楷體" panose="03000509000000000000" pitchFamily="65" charset="-120"/>
                <a:ea typeface="標楷體" panose="03000509000000000000" pitchFamily="65" charset="-120"/>
              </a:rPr>
              <a:t>有關法令之定義</a:t>
            </a:r>
          </a:p>
        </p:txBody>
      </p:sp>
      <p:sp>
        <p:nvSpPr>
          <p:cNvPr id="143362" name="Rectangle 3"/>
          <p:cNvSpPr>
            <a:spLocks noGrp="1" noChangeArrowheads="1"/>
          </p:cNvSpPr>
          <p:nvPr>
            <p:ph type="body" idx="4294967295"/>
          </p:nvPr>
        </p:nvSpPr>
        <p:spPr/>
        <p:txBody>
          <a:bodyPr/>
          <a:lstStyle/>
          <a:p>
            <a:pPr eaLnBrk="1" hangingPunct="1">
              <a:buFont typeface="Wingdings" pitchFamily="2" charset="2"/>
              <a:buNone/>
            </a:pPr>
            <a:r>
              <a:rPr altLang="en-US" smtClean="0">
                <a:latin typeface="標楷體" pitchFamily="65" charset="-120"/>
                <a:ea typeface="標楷體" pitchFamily="65" charset="-120"/>
              </a:rPr>
              <a:t>前項所稱之法令，係指包含</a:t>
            </a:r>
            <a:r>
              <a:rPr lang="en-US" altLang="zh-TW" smtClean="0">
                <a:latin typeface="標楷體" pitchFamily="65" charset="-120"/>
                <a:ea typeface="標楷體" pitchFamily="65" charset="-120"/>
              </a:rPr>
              <a:t>:</a:t>
            </a:r>
          </a:p>
          <a:p>
            <a:pPr eaLnBrk="1" hangingPunct="1">
              <a:buFont typeface="Wingdings" pitchFamily="2" charset="2"/>
              <a:buNone/>
            </a:pPr>
            <a:r>
              <a:rPr lang="en-US" altLang="zh-TW" smtClean="0">
                <a:latin typeface="標楷體" pitchFamily="65" charset="-120"/>
                <a:ea typeface="標楷體" pitchFamily="65" charset="-120"/>
              </a:rPr>
              <a:t>   1.</a:t>
            </a:r>
            <a:r>
              <a:rPr altLang="en-US" smtClean="0">
                <a:latin typeface="標楷體" pitchFamily="65" charset="-120"/>
                <a:ea typeface="標楷體" pitchFamily="65" charset="-120"/>
              </a:rPr>
              <a:t>法律</a:t>
            </a:r>
          </a:p>
          <a:p>
            <a:pPr eaLnBrk="1" hangingPunct="1">
              <a:buFont typeface="Wingdings" pitchFamily="2" charset="2"/>
              <a:buNone/>
            </a:pPr>
            <a:r>
              <a:rPr altLang="en-US" smtClean="0">
                <a:latin typeface="標楷體" pitchFamily="65" charset="-120"/>
                <a:ea typeface="標楷體" pitchFamily="65" charset="-120"/>
              </a:rPr>
              <a:t>   </a:t>
            </a:r>
            <a:r>
              <a:rPr lang="en-US" altLang="zh-TW" smtClean="0">
                <a:latin typeface="標楷體" pitchFamily="65" charset="-120"/>
                <a:ea typeface="標楷體" pitchFamily="65" charset="-120"/>
              </a:rPr>
              <a:t>2.</a:t>
            </a:r>
            <a:r>
              <a:rPr altLang="en-US" smtClean="0">
                <a:latin typeface="標楷體" pitchFamily="65" charset="-120"/>
                <a:ea typeface="標楷體" pitchFamily="65" charset="-120"/>
              </a:rPr>
              <a:t>法律授權之法規命令</a:t>
            </a:r>
          </a:p>
          <a:p>
            <a:pPr eaLnBrk="1" hangingPunct="1">
              <a:buFont typeface="Wingdings" pitchFamily="2" charset="2"/>
              <a:buNone/>
            </a:pPr>
            <a:r>
              <a:rPr altLang="en-US" smtClean="0">
                <a:latin typeface="標楷體" pitchFamily="65" charset="-120"/>
                <a:ea typeface="標楷體" pitchFamily="65" charset="-120"/>
              </a:rPr>
              <a:t>   </a:t>
            </a:r>
            <a:r>
              <a:rPr lang="en-US" altLang="zh-TW" smtClean="0">
                <a:latin typeface="標楷體" pitchFamily="65" charset="-120"/>
                <a:ea typeface="標楷體" pitchFamily="65" charset="-120"/>
              </a:rPr>
              <a:t>3.</a:t>
            </a:r>
            <a:r>
              <a:rPr altLang="en-US" smtClean="0">
                <a:latin typeface="標楷體" pitchFamily="65" charset="-120"/>
                <a:ea typeface="標楷體" pitchFamily="65" charset="-120"/>
              </a:rPr>
              <a:t>職權命令</a:t>
            </a:r>
          </a:p>
          <a:p>
            <a:pPr eaLnBrk="1" hangingPunct="1">
              <a:buFont typeface="Wingdings" pitchFamily="2" charset="2"/>
              <a:buNone/>
            </a:pPr>
            <a:r>
              <a:rPr altLang="en-US" smtClean="0">
                <a:latin typeface="標楷體" pitchFamily="65" charset="-120"/>
                <a:ea typeface="標楷體" pitchFamily="65" charset="-120"/>
              </a:rPr>
              <a:t>   </a:t>
            </a:r>
            <a:r>
              <a:rPr lang="en-US" altLang="zh-TW" smtClean="0">
                <a:latin typeface="標楷體" pitchFamily="65" charset="-120"/>
                <a:ea typeface="標楷體" pitchFamily="65" charset="-120"/>
              </a:rPr>
              <a:t>4.</a:t>
            </a:r>
            <a:r>
              <a:rPr altLang="en-US" smtClean="0">
                <a:latin typeface="標楷體" pitchFamily="65" charset="-120"/>
                <a:ea typeface="標楷體" pitchFamily="65" charset="-120"/>
              </a:rPr>
              <a:t>自治條例、自治規則、委辦規則</a:t>
            </a:r>
          </a:p>
          <a:p>
            <a:pPr eaLnBrk="1" hangingPunct="1">
              <a:buFont typeface="Wingdings" pitchFamily="2" charset="2"/>
              <a:buNone/>
            </a:pPr>
            <a:r>
              <a:rPr altLang="en-US" smtClean="0">
                <a:latin typeface="標楷體" pitchFamily="65" charset="-120"/>
                <a:ea typeface="標楷體" pitchFamily="65" charset="-120"/>
              </a:rPr>
              <a:t>   </a:t>
            </a:r>
            <a:r>
              <a:rPr lang="en-US" altLang="zh-TW" smtClean="0">
                <a:latin typeface="標楷體" pitchFamily="65" charset="-120"/>
                <a:ea typeface="標楷體" pitchFamily="65" charset="-120"/>
              </a:rPr>
              <a:t>5.</a:t>
            </a:r>
            <a:r>
              <a:rPr altLang="en-US" smtClean="0">
                <a:latin typeface="標楷體" pitchFamily="65" charset="-120"/>
                <a:ea typeface="標楷體" pitchFamily="65" charset="-120"/>
              </a:rPr>
              <a:t>對多數不特定人民就一般事項所作對外產生法律效果之規定。</a:t>
            </a:r>
          </a:p>
          <a:p>
            <a:pPr eaLnBrk="1" hangingPunct="1"/>
            <a:endParaRPr lang="en-US" altLang="zh-TW" smtClean="0">
              <a:latin typeface="微軟正黑體" pitchFamily="34" charset="-120"/>
            </a:endParaRPr>
          </a:p>
        </p:txBody>
      </p:sp>
    </p:spTree>
  </p:cSld>
  <p:clrMapOvr>
    <a:masterClrMapping/>
  </p:clrMapOvr>
  <p:transition spd="med">
    <p:fade/>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idx="4294967295"/>
          </p:nvPr>
        </p:nvSpPr>
        <p:spPr>
          <a:xfrm>
            <a:off x="1485900" y="333375"/>
            <a:ext cx="9150350" cy="1190625"/>
          </a:xfrm>
        </p:spPr>
        <p:txBody>
          <a:bodyPr rtlCol="0">
            <a:normAutofit fontScale="90000"/>
          </a:bodyPr>
          <a:lstStyle/>
          <a:p>
            <a:pPr defTabSz="1218987" eaLnBrk="1" fontAlgn="auto" hangingPunct="1">
              <a:spcAft>
                <a:spcPts val="0"/>
              </a:spcAft>
              <a:defRPr/>
            </a:pPr>
            <a:r>
              <a:rPr altLang="en-US" dirty="0">
                <a:latin typeface="標楷體" panose="03000509000000000000" pitchFamily="65" charset="-120"/>
                <a:ea typeface="標楷體" panose="03000509000000000000" pitchFamily="65" charset="-120"/>
              </a:rPr>
              <a:t>檢察機關辦理貪污案件應行注意事項</a:t>
            </a:r>
            <a:r>
              <a:rPr lang="en-US" altLang="zh-TW" dirty="0">
                <a:latin typeface="標楷體" panose="03000509000000000000" pitchFamily="65" charset="-120"/>
                <a:ea typeface="標楷體" panose="03000509000000000000" pitchFamily="65" charset="-120"/>
              </a:rPr>
              <a:t>(</a:t>
            </a:r>
            <a:r>
              <a:rPr altLang="en-US" dirty="0">
                <a:latin typeface="標楷體" panose="03000509000000000000" pitchFamily="65" charset="-120"/>
                <a:ea typeface="標楷體" panose="03000509000000000000" pitchFamily="65" charset="-120"/>
              </a:rPr>
              <a:t>三</a:t>
            </a:r>
            <a:r>
              <a:rPr lang="en-US" altLang="zh-TW" dirty="0">
                <a:latin typeface="標楷體" panose="03000509000000000000" pitchFamily="65" charset="-120"/>
                <a:ea typeface="標楷體" panose="03000509000000000000" pitchFamily="65" charset="-120"/>
              </a:rPr>
              <a:t>) </a:t>
            </a:r>
            <a:r>
              <a:rPr lang="en-US" altLang="zh-TW" sz="3600" dirty="0">
                <a:latin typeface="標楷體" panose="03000509000000000000" pitchFamily="65" charset="-120"/>
                <a:ea typeface="標楷體" panose="03000509000000000000" pitchFamily="65" charset="-120"/>
              </a:rPr>
              <a:t>─ </a:t>
            </a:r>
            <a:r>
              <a:rPr altLang="en-US" sz="3600" dirty="0">
                <a:latin typeface="標楷體" panose="03000509000000000000" pitchFamily="65" charset="-120"/>
                <a:ea typeface="標楷體" panose="03000509000000000000" pitchFamily="65" charset="-120"/>
              </a:rPr>
              <a:t>有關裁量之規定</a:t>
            </a:r>
          </a:p>
        </p:txBody>
      </p:sp>
      <p:sp>
        <p:nvSpPr>
          <p:cNvPr id="46083" name="Rectangle 3"/>
          <p:cNvSpPr>
            <a:spLocks noGrp="1" noChangeArrowheads="1"/>
          </p:cNvSpPr>
          <p:nvPr>
            <p:ph type="body" idx="4294967295"/>
          </p:nvPr>
        </p:nvSpPr>
        <p:spPr>
          <a:xfrm>
            <a:off x="1117600" y="1701800"/>
            <a:ext cx="10593388" cy="4751388"/>
          </a:xfrm>
        </p:spPr>
        <p:txBody>
          <a:bodyPr rtlCol="0">
            <a:normAutofit fontScale="92500" lnSpcReduction="10000"/>
          </a:bodyPr>
          <a:lstStyle/>
          <a:p>
            <a:pPr marL="609600" indent="-609600" defTabSz="1218987" eaLnBrk="1" fontAlgn="auto" hangingPunct="1">
              <a:spcBef>
                <a:spcPts val="1866"/>
              </a:spcBef>
              <a:spcAft>
                <a:spcPts val="0"/>
              </a:spcAft>
              <a:buFont typeface="Arial" pitchFamily="34" charset="0"/>
              <a:buNone/>
              <a:defRPr/>
            </a:pPr>
            <a:r>
              <a:rPr lang="en-US" altLang="zh-TW" sz="2800" dirty="0" smtClean="0">
                <a:latin typeface="標楷體" panose="03000509000000000000" pitchFamily="65" charset="-120"/>
                <a:ea typeface="標楷體" panose="03000509000000000000" pitchFamily="65" charset="-120"/>
              </a:rPr>
              <a:t>1.</a:t>
            </a:r>
            <a:r>
              <a:rPr altLang="en-US" sz="2800" dirty="0" smtClean="0">
                <a:latin typeface="標楷體" panose="03000509000000000000" pitchFamily="65" charset="-120"/>
                <a:ea typeface="標楷體" panose="03000509000000000000" pitchFamily="65" charset="-120"/>
              </a:rPr>
              <a:t>故意違反</a:t>
            </a:r>
            <a:r>
              <a:rPr altLang="en-US" sz="2800" u="sng" dirty="0" smtClean="0">
                <a:latin typeface="標楷體" panose="03000509000000000000" pitchFamily="65" charset="-120"/>
                <a:ea typeface="標楷體" panose="03000509000000000000" pitchFamily="65" charset="-120"/>
              </a:rPr>
              <a:t>法令所定之裁量範圍</a:t>
            </a:r>
            <a:r>
              <a:rPr altLang="en-US" sz="2800" dirty="0" smtClean="0">
                <a:latin typeface="標楷體" panose="03000509000000000000" pitchFamily="65" charset="-120"/>
                <a:ea typeface="標楷體" panose="03000509000000000000" pitchFamily="65" charset="-120"/>
              </a:rPr>
              <a:t>   </a:t>
            </a:r>
            <a:endParaRPr lang="en-US" altLang="zh-TW" sz="2800" dirty="0">
              <a:latin typeface="標楷體" panose="03000509000000000000" pitchFamily="65" charset="-120"/>
              <a:ea typeface="標楷體" panose="03000509000000000000" pitchFamily="65" charset="-120"/>
            </a:endParaRPr>
          </a:p>
          <a:p>
            <a:pPr marL="609600" indent="-609600" defTabSz="1218987" eaLnBrk="1" fontAlgn="auto" hangingPunct="1">
              <a:spcBef>
                <a:spcPts val="1866"/>
              </a:spcBef>
              <a:spcAft>
                <a:spcPts val="0"/>
              </a:spcAft>
              <a:buFont typeface="Arial" pitchFamily="34" charset="0"/>
              <a:buNone/>
              <a:defRPr/>
            </a:pPr>
            <a:endParaRPr altLang="en-US" sz="2800" dirty="0" smtClean="0">
              <a:latin typeface="標楷體" panose="03000509000000000000" pitchFamily="65" charset="-120"/>
              <a:ea typeface="標楷體" panose="03000509000000000000" pitchFamily="65" charset="-120"/>
            </a:endParaRPr>
          </a:p>
          <a:p>
            <a:pPr marL="609600" indent="-609600" defTabSz="1218987" eaLnBrk="1" fontAlgn="auto" hangingPunct="1">
              <a:spcBef>
                <a:spcPts val="1866"/>
              </a:spcBef>
              <a:spcAft>
                <a:spcPts val="0"/>
              </a:spcAft>
              <a:buFont typeface="Arial" pitchFamily="34" charset="0"/>
              <a:buNone/>
              <a:defRPr/>
            </a:pPr>
            <a:r>
              <a:rPr lang="en-US" altLang="zh-TW" sz="2800" dirty="0" smtClean="0">
                <a:latin typeface="標楷體" panose="03000509000000000000" pitchFamily="65" charset="-120"/>
                <a:ea typeface="標楷體" panose="03000509000000000000" pitchFamily="65" charset="-120"/>
              </a:rPr>
              <a:t>2.</a:t>
            </a:r>
            <a:r>
              <a:rPr altLang="en-US" sz="2800" u="sng" dirty="0" smtClean="0">
                <a:latin typeface="標楷體" panose="03000509000000000000" pitchFamily="65" charset="-120"/>
                <a:ea typeface="標楷體" panose="03000509000000000000" pitchFamily="65" charset="-120"/>
              </a:rPr>
              <a:t>不宜以濫用裁量權</a:t>
            </a:r>
            <a:r>
              <a:rPr altLang="en-US" sz="2800" dirty="0" smtClean="0">
                <a:latin typeface="標楷體" panose="03000509000000000000" pitchFamily="65" charset="-120"/>
                <a:ea typeface="標楷體" panose="03000509000000000000" pitchFamily="65" charset="-120"/>
              </a:rPr>
              <a:t>為由認其違背法令。</a:t>
            </a:r>
            <a:endParaRPr lang="en-US" altLang="zh-TW" sz="2800" dirty="0" smtClean="0">
              <a:latin typeface="標楷體" panose="03000509000000000000" pitchFamily="65" charset="-120"/>
              <a:ea typeface="標楷體" panose="03000509000000000000" pitchFamily="65" charset="-120"/>
            </a:endParaRPr>
          </a:p>
          <a:p>
            <a:pPr marL="609600" indent="-609600" defTabSz="1218987" eaLnBrk="1" fontAlgn="auto" hangingPunct="1">
              <a:spcBef>
                <a:spcPts val="1866"/>
              </a:spcBef>
              <a:spcAft>
                <a:spcPts val="0"/>
              </a:spcAft>
              <a:buFont typeface="Arial" pitchFamily="34" charset="0"/>
              <a:buNone/>
              <a:defRPr/>
            </a:pPr>
            <a:endParaRPr altLang="en-US" sz="2800" dirty="0" smtClean="0">
              <a:latin typeface="標楷體" panose="03000509000000000000" pitchFamily="65" charset="-120"/>
              <a:ea typeface="標楷體" panose="03000509000000000000" pitchFamily="65" charset="-120"/>
            </a:endParaRPr>
          </a:p>
          <a:p>
            <a:pPr marL="609600" indent="-609600" defTabSz="1218987" eaLnBrk="1" fontAlgn="auto" hangingPunct="1">
              <a:spcBef>
                <a:spcPts val="1866"/>
              </a:spcBef>
              <a:spcAft>
                <a:spcPts val="0"/>
              </a:spcAft>
              <a:buFont typeface="Arial" pitchFamily="34" charset="0"/>
              <a:buNone/>
              <a:defRPr/>
            </a:pPr>
            <a:r>
              <a:rPr lang="en-US" altLang="zh-TW" sz="2800" dirty="0" smtClean="0">
                <a:latin typeface="標楷體" panose="03000509000000000000" pitchFamily="65" charset="-120"/>
                <a:ea typeface="標楷體" panose="03000509000000000000" pitchFamily="65" charset="-120"/>
              </a:rPr>
              <a:t>3.</a:t>
            </a:r>
            <a:r>
              <a:rPr altLang="en-US" sz="2800" dirty="0" smtClean="0">
                <a:latin typeface="標楷體" panose="03000509000000000000" pitchFamily="65" charset="-120"/>
                <a:ea typeface="標楷體" panose="03000509000000000000" pitchFamily="65" charset="-120"/>
              </a:rPr>
              <a:t>為確定是否違背法令，宜主動函詢主管機關或相關機關有關被告行使裁量權之法令根據及範圍。</a:t>
            </a:r>
            <a:endParaRPr lang="en-US" altLang="zh-TW" sz="2800" dirty="0" smtClean="0">
              <a:latin typeface="標楷體" panose="03000509000000000000" pitchFamily="65" charset="-120"/>
              <a:ea typeface="標楷體" panose="03000509000000000000" pitchFamily="65" charset="-120"/>
            </a:endParaRPr>
          </a:p>
          <a:p>
            <a:pPr marL="609600" indent="-609600" defTabSz="1218987" eaLnBrk="1" fontAlgn="auto" hangingPunct="1">
              <a:spcBef>
                <a:spcPts val="1866"/>
              </a:spcBef>
              <a:spcAft>
                <a:spcPts val="0"/>
              </a:spcAft>
              <a:buFont typeface="Arial" pitchFamily="34" charset="0"/>
              <a:buNone/>
              <a:defRPr/>
            </a:pPr>
            <a:endParaRPr altLang="en-US" sz="2800" dirty="0" smtClean="0">
              <a:latin typeface="標楷體" panose="03000509000000000000" pitchFamily="65" charset="-120"/>
              <a:ea typeface="標楷體" panose="03000509000000000000" pitchFamily="65" charset="-120"/>
            </a:endParaRPr>
          </a:p>
          <a:p>
            <a:pPr marL="609600" indent="-609600" defTabSz="1218987" eaLnBrk="1" fontAlgn="auto" hangingPunct="1">
              <a:spcBef>
                <a:spcPts val="1866"/>
              </a:spcBef>
              <a:spcAft>
                <a:spcPts val="0"/>
              </a:spcAft>
              <a:buFont typeface="Arial" pitchFamily="34" charset="0"/>
              <a:buNone/>
              <a:defRPr/>
            </a:pPr>
            <a:r>
              <a:rPr lang="en-US" altLang="zh-TW" sz="2800" dirty="0" smtClean="0">
                <a:latin typeface="標楷體" panose="03000509000000000000" pitchFamily="65" charset="-120"/>
                <a:ea typeface="標楷體" panose="03000509000000000000" pitchFamily="65" charset="-120"/>
              </a:rPr>
              <a:t>4.</a:t>
            </a:r>
            <a:r>
              <a:rPr altLang="en-US" sz="2800" dirty="0" smtClean="0">
                <a:latin typeface="標楷體" panose="03000509000000000000" pitchFamily="65" charset="-120"/>
                <a:ea typeface="標楷體" panose="03000509000000000000" pitchFamily="65" charset="-120"/>
              </a:rPr>
              <a:t>就涉及專業部分，應徵詢專家及主管機關就爭議部分問題之意見俾便判斷行政疏失或違法行為之參考。</a:t>
            </a:r>
          </a:p>
          <a:p>
            <a:pPr marL="609600" indent="-609600" defTabSz="1218987" eaLnBrk="1" fontAlgn="auto" hangingPunct="1">
              <a:spcBef>
                <a:spcPts val="1866"/>
              </a:spcBef>
              <a:spcAft>
                <a:spcPts val="0"/>
              </a:spcAft>
              <a:buFont typeface="Arial" pitchFamily="34" charset="0"/>
              <a:buNone/>
              <a:defRPr/>
            </a:pPr>
            <a:endParaRPr lang="en-US" altLang="zh-TW" dirty="0" smtClean="0">
              <a:latin typeface="+mj-ea"/>
            </a:endParaRPr>
          </a:p>
        </p:txBody>
      </p:sp>
    </p:spTree>
  </p:cSld>
  <p:clrMapOvr>
    <a:masterClrMapping/>
  </p:clrMapOvr>
  <p:transition spd="med">
    <p:fade/>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050"/>
          <p:cNvSpPr>
            <a:spLocks noGrp="1" noChangeArrowheads="1"/>
          </p:cNvSpPr>
          <p:nvPr>
            <p:ph type="title" idx="4294967295"/>
          </p:nvPr>
        </p:nvSpPr>
        <p:spPr>
          <a:xfrm>
            <a:off x="471488" y="188913"/>
            <a:ext cx="11449050" cy="1190625"/>
          </a:xfrm>
        </p:spPr>
        <p:txBody>
          <a:bodyPr rtlCol="0">
            <a:normAutofit fontScale="90000"/>
          </a:bodyPr>
          <a:lstStyle/>
          <a:p>
            <a:pPr defTabSz="1218987" eaLnBrk="1" fontAlgn="auto" hangingPunct="1">
              <a:spcAft>
                <a:spcPts val="0"/>
              </a:spcAft>
              <a:defRPr/>
            </a:pPr>
            <a:r>
              <a:rPr altLang="en-US" dirty="0">
                <a:latin typeface="標楷體" panose="03000509000000000000" pitchFamily="65" charset="-120"/>
                <a:ea typeface="標楷體" panose="03000509000000000000" pitchFamily="65" charset="-120"/>
              </a:rPr>
              <a:t>偵辦圖利案件調查事項檢查表</a:t>
            </a:r>
            <a:r>
              <a:rPr altLang="en-US" dirty="0" smtClean="0">
                <a:latin typeface="標楷體" panose="03000509000000000000" pitchFamily="65" charset="-120"/>
                <a:ea typeface="標楷體" panose="03000509000000000000" pitchFamily="65" charset="-120"/>
              </a:rPr>
              <a:t>有關</a:t>
            </a:r>
            <a:r>
              <a:rPr altLang="en-US" dirty="0">
                <a:latin typeface="標楷體" panose="03000509000000000000" pitchFamily="65" charset="-120"/>
                <a:ea typeface="標楷體" panose="03000509000000000000" pitchFamily="65" charset="-120"/>
              </a:rPr>
              <a:t>故意及裁量部分</a:t>
            </a:r>
          </a:p>
        </p:txBody>
      </p:sp>
      <p:sp>
        <p:nvSpPr>
          <p:cNvPr id="145410" name="Rectangle 2051"/>
          <p:cNvSpPr>
            <a:spLocks noGrp="1" noChangeArrowheads="1"/>
          </p:cNvSpPr>
          <p:nvPr>
            <p:ph type="body" idx="4294967295"/>
          </p:nvPr>
        </p:nvSpPr>
        <p:spPr/>
        <p:txBody>
          <a:bodyPr/>
          <a:lstStyle/>
          <a:p>
            <a:pPr eaLnBrk="1" hangingPunct="1"/>
            <a:r>
              <a:rPr altLang="en-US" sz="2800" smtClean="0">
                <a:latin typeface="標楷體" pitchFamily="65" charset="-120"/>
                <a:ea typeface="標楷體" pitchFamily="65" charset="-120"/>
              </a:rPr>
              <a:t>有無調查公務員圖利之動機</a:t>
            </a:r>
          </a:p>
          <a:p>
            <a:pPr eaLnBrk="1" hangingPunct="1"/>
            <a:r>
              <a:rPr altLang="en-US" sz="2800" smtClean="0">
                <a:latin typeface="標楷體" pitchFamily="65" charset="-120"/>
                <a:ea typeface="標楷體" pitchFamily="65" charset="-120"/>
              </a:rPr>
              <a:t>圖利故意之調查</a:t>
            </a:r>
          </a:p>
          <a:p>
            <a:pPr eaLnBrk="1" hangingPunct="1"/>
            <a:r>
              <a:rPr altLang="en-US" sz="2800" smtClean="0">
                <a:latin typeface="標楷體" pitchFamily="65" charset="-120"/>
                <a:ea typeface="標楷體" pitchFamily="65" charset="-120"/>
              </a:rPr>
              <a:t>違背法令之調查</a:t>
            </a:r>
          </a:p>
          <a:p>
            <a:pPr eaLnBrk="1" hangingPunct="1">
              <a:buFont typeface="Wingdings" pitchFamily="2" charset="2"/>
              <a:buNone/>
            </a:pPr>
            <a:r>
              <a:rPr altLang="en-US" sz="2800" smtClean="0">
                <a:latin typeface="標楷體" pitchFamily="65" charset="-120"/>
                <a:ea typeface="標楷體" pitchFamily="65" charset="-120"/>
              </a:rPr>
              <a:t>   ─  裁量權行使之法令根據及範圍</a:t>
            </a:r>
          </a:p>
          <a:p>
            <a:pPr eaLnBrk="1" hangingPunct="1">
              <a:buFont typeface="Wingdings" pitchFamily="2" charset="2"/>
              <a:buNone/>
            </a:pPr>
            <a:r>
              <a:rPr altLang="en-US" sz="2800" smtClean="0">
                <a:latin typeface="標楷體" pitchFamily="65" charset="-120"/>
                <a:ea typeface="標楷體" pitchFamily="65" charset="-120"/>
              </a:rPr>
              <a:t>   ─  明知違背法令之認定</a:t>
            </a:r>
          </a:p>
          <a:p>
            <a:pPr eaLnBrk="1" hangingPunct="1"/>
            <a:endParaRPr altLang="en-US" smtClean="0">
              <a:latin typeface="微軟正黑體" pitchFamily="34" charset="-120"/>
              <a:ea typeface="微軟正黑體" pitchFamily="34" charset="-120"/>
            </a:endParaRPr>
          </a:p>
          <a:p>
            <a:pPr eaLnBrk="1" hangingPunct="1"/>
            <a:endParaRPr altLang="en-US" smtClean="0">
              <a:latin typeface="微軟正黑體" pitchFamily="34" charset="-120"/>
              <a:ea typeface="微軟正黑體" pitchFamily="34" charset="-120"/>
            </a:endParaRPr>
          </a:p>
          <a:p>
            <a:pPr eaLnBrk="1" hangingPunct="1"/>
            <a:endParaRPr altLang="en-US" smtClean="0">
              <a:latin typeface="微軟正黑體" pitchFamily="34" charset="-120"/>
              <a:ea typeface="微軟正黑體" pitchFamily="34" charset="-120"/>
            </a:endParaRPr>
          </a:p>
          <a:p>
            <a:pPr eaLnBrk="1" hangingPunct="1">
              <a:buFont typeface="Wingdings" pitchFamily="2" charset="2"/>
              <a:buNone/>
            </a:pPr>
            <a:endParaRPr lang="en-US" altLang="zh-TW" smtClean="0">
              <a:latin typeface="微軟正黑體" pitchFamily="34" charset="-120"/>
            </a:endParaRPr>
          </a:p>
        </p:txBody>
      </p:sp>
    </p:spTree>
  </p:cSld>
  <p:clrMapOvr>
    <a:masterClrMapping/>
  </p:clrMapOvr>
  <p:transition spd="med">
    <p:fade/>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Rectangle 3"/>
          <p:cNvSpPr>
            <a:spLocks noGrp="1" noChangeArrowheads="1"/>
          </p:cNvSpPr>
          <p:nvPr>
            <p:ph type="body" idx="4294967295"/>
          </p:nvPr>
        </p:nvSpPr>
        <p:spPr>
          <a:xfrm>
            <a:off x="1054100" y="908050"/>
            <a:ext cx="9793288" cy="5329238"/>
          </a:xfrm>
        </p:spPr>
        <p:txBody>
          <a:bodyPr/>
          <a:lstStyle/>
          <a:p>
            <a:pPr eaLnBrk="1" hangingPunct="1">
              <a:lnSpc>
                <a:spcPct val="90000"/>
              </a:lnSpc>
              <a:buFont typeface="Wingdings" pitchFamily="2" charset="2"/>
              <a:buNone/>
            </a:pPr>
            <a:r>
              <a:rPr lang="en-US" altLang="zh-TW" sz="6000" smtClean="0">
                <a:latin typeface="標楷體" pitchFamily="65" charset="-120"/>
                <a:ea typeface="標楷體" pitchFamily="65" charset="-120"/>
              </a:rPr>
              <a:t>    </a:t>
            </a:r>
          </a:p>
          <a:p>
            <a:pPr eaLnBrk="1" hangingPunct="1">
              <a:lnSpc>
                <a:spcPct val="90000"/>
              </a:lnSpc>
              <a:buFont typeface="Wingdings" pitchFamily="2" charset="2"/>
              <a:buNone/>
            </a:pPr>
            <a:r>
              <a:rPr altLang="en-US" sz="6000" smtClean="0">
                <a:latin typeface="標楷體" pitchFamily="65" charset="-120"/>
                <a:ea typeface="標楷體" pitchFamily="65" charset="-120"/>
              </a:rPr>
              <a:t>裁量權之濫用與國家賠償及</a:t>
            </a:r>
            <a:endParaRPr lang="en-US" altLang="zh-TW" sz="6000" smtClean="0">
              <a:latin typeface="標楷體" pitchFamily="65" charset="-120"/>
              <a:ea typeface="標楷體" pitchFamily="65" charset="-120"/>
            </a:endParaRPr>
          </a:p>
          <a:p>
            <a:pPr eaLnBrk="1" hangingPunct="1">
              <a:lnSpc>
                <a:spcPct val="90000"/>
              </a:lnSpc>
              <a:buFont typeface="Wingdings" pitchFamily="2" charset="2"/>
              <a:buNone/>
            </a:pPr>
            <a:r>
              <a:rPr altLang="en-US" sz="6000" smtClean="0">
                <a:latin typeface="標楷體" pitchFamily="65" charset="-120"/>
                <a:ea typeface="標楷體" pitchFamily="65" charset="-120"/>
              </a:rPr>
              <a:t>刑法圖利罪之構成之關係</a:t>
            </a:r>
          </a:p>
        </p:txBody>
      </p:sp>
    </p:spTree>
  </p:cSld>
  <p:clrMapOvr>
    <a:masterClrMapping/>
  </p:clrMapOvr>
  <p:transition spd="med">
    <p:fade/>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Rectangle 3"/>
          <p:cNvSpPr>
            <a:spLocks noGrp="1" noChangeArrowheads="1"/>
          </p:cNvSpPr>
          <p:nvPr>
            <p:ph type="body" idx="4294967295"/>
          </p:nvPr>
        </p:nvSpPr>
        <p:spPr/>
        <p:txBody>
          <a:bodyPr/>
          <a:lstStyle/>
          <a:p>
            <a:pPr marL="609600" indent="-609600" eaLnBrk="1" hangingPunct="1">
              <a:buFont typeface="Arial" charset="0"/>
              <a:buNone/>
            </a:pPr>
            <a:r>
              <a:rPr lang="en-US" altLang="zh-TW" sz="3200" smtClean="0">
                <a:latin typeface="標楷體" pitchFamily="65" charset="-120"/>
                <a:ea typeface="標楷體" pitchFamily="65" charset="-120"/>
              </a:rPr>
              <a:t>1. </a:t>
            </a:r>
            <a:r>
              <a:rPr altLang="en-US" sz="3200" smtClean="0">
                <a:latin typeface="標楷體" pitchFamily="65" charset="-120"/>
                <a:ea typeface="標楷體" pitchFamily="65" charset="-120"/>
              </a:rPr>
              <a:t>裁量之意義</a:t>
            </a:r>
          </a:p>
          <a:p>
            <a:pPr marL="609600" indent="-609600" eaLnBrk="1" hangingPunct="1">
              <a:buFont typeface="Arial" charset="0"/>
              <a:buNone/>
            </a:pPr>
            <a:r>
              <a:rPr lang="en-US" altLang="zh-TW" sz="3200" smtClean="0">
                <a:latin typeface="標楷體" pitchFamily="65" charset="-120"/>
                <a:ea typeface="標楷體" pitchFamily="65" charset="-120"/>
              </a:rPr>
              <a:t>2. </a:t>
            </a:r>
            <a:r>
              <a:rPr altLang="en-US" sz="3200" smtClean="0">
                <a:latin typeface="標楷體" pitchFamily="65" charset="-120"/>
                <a:ea typeface="標楷體" pitchFamily="65" charset="-120"/>
              </a:rPr>
              <a:t>裁量權行使之不當與違法之區別</a:t>
            </a:r>
          </a:p>
          <a:p>
            <a:pPr marL="609600" indent="-609600" eaLnBrk="1" hangingPunct="1">
              <a:buFont typeface="Arial" charset="0"/>
              <a:buNone/>
            </a:pPr>
            <a:r>
              <a:rPr lang="en-US" altLang="zh-TW" sz="3200" smtClean="0">
                <a:latin typeface="標楷體" pitchFamily="65" charset="-120"/>
                <a:ea typeface="標楷體" pitchFamily="65" charset="-120"/>
              </a:rPr>
              <a:t>3. </a:t>
            </a:r>
            <a:r>
              <a:rPr altLang="en-US" sz="3200" smtClean="0">
                <a:latin typeface="標楷體" pitchFamily="65" charset="-120"/>
                <a:ea typeface="標楷體" pitchFamily="65" charset="-120"/>
              </a:rPr>
              <a:t>法律有關裁量權行使違法之規定</a:t>
            </a:r>
          </a:p>
          <a:p>
            <a:pPr marL="609600" indent="-609600" eaLnBrk="1" hangingPunct="1">
              <a:buFont typeface="Arial" charset="0"/>
              <a:buNone/>
            </a:pPr>
            <a:r>
              <a:rPr lang="en-US" altLang="zh-TW" sz="3200" smtClean="0">
                <a:latin typeface="標楷體" pitchFamily="65" charset="-120"/>
                <a:ea typeface="標楷體" pitchFamily="65" charset="-120"/>
              </a:rPr>
              <a:t>4. </a:t>
            </a:r>
            <a:r>
              <a:rPr altLang="en-US" sz="3200" smtClean="0">
                <a:latin typeface="標楷體" pitchFamily="65" charset="-120"/>
                <a:ea typeface="標楷體" pitchFamily="65" charset="-120"/>
              </a:rPr>
              <a:t>行政法院有關裁量權濫用之判決</a:t>
            </a:r>
          </a:p>
          <a:p>
            <a:pPr marL="609600" indent="-609600" eaLnBrk="1" hangingPunct="1">
              <a:buFont typeface="Arial" charset="0"/>
              <a:buNone/>
            </a:pPr>
            <a:r>
              <a:rPr lang="en-US" altLang="zh-TW" sz="3200" smtClean="0">
                <a:latin typeface="標楷體" pitchFamily="65" charset="-120"/>
                <a:ea typeface="標楷體" pitchFamily="65" charset="-120"/>
              </a:rPr>
              <a:t>5. </a:t>
            </a:r>
            <a:r>
              <a:rPr altLang="en-US" sz="3200" smtClean="0">
                <a:latin typeface="標楷體" pitchFamily="65" charset="-120"/>
                <a:ea typeface="標楷體" pitchFamily="65" charset="-120"/>
              </a:rPr>
              <a:t>行政法違法之內涵及與刑事圖利罪之關係</a:t>
            </a:r>
          </a:p>
        </p:txBody>
      </p:sp>
    </p:spTree>
  </p:cSld>
  <p:clrMapOvr>
    <a:masterClrMapping/>
  </p:clrMapOvr>
  <p:transition spd="med">
    <p:fade/>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Rectangle 2"/>
          <p:cNvSpPr>
            <a:spLocks noGrp="1" noChangeArrowheads="1"/>
          </p:cNvSpPr>
          <p:nvPr>
            <p:ph type="title" idx="4294967295"/>
          </p:nvPr>
        </p:nvSpPr>
        <p:spPr/>
        <p:txBody>
          <a:bodyPr/>
          <a:lstStyle/>
          <a:p>
            <a:pPr eaLnBrk="1" hangingPunct="1"/>
            <a:r>
              <a:rPr altLang="en-US" smtClean="0">
                <a:latin typeface="標楷體" pitchFamily="65" charset="-120"/>
                <a:ea typeface="標楷體" pitchFamily="65" charset="-120"/>
              </a:rPr>
              <a:t>「裁量」之意義</a:t>
            </a:r>
          </a:p>
        </p:txBody>
      </p:sp>
      <p:sp>
        <p:nvSpPr>
          <p:cNvPr id="148482" name="Rectangle 3"/>
          <p:cNvSpPr>
            <a:spLocks noGrp="1" noChangeArrowheads="1"/>
          </p:cNvSpPr>
          <p:nvPr>
            <p:ph type="body" idx="4294967295"/>
          </p:nvPr>
        </p:nvSpPr>
        <p:spPr>
          <a:xfrm>
            <a:off x="1270000" y="2060575"/>
            <a:ext cx="10004425" cy="4114800"/>
          </a:xfrm>
        </p:spPr>
        <p:txBody>
          <a:bodyPr/>
          <a:lstStyle/>
          <a:p>
            <a:pPr eaLnBrk="1" hangingPunct="1">
              <a:buFont typeface="Wingdings" pitchFamily="2" charset="2"/>
              <a:buNone/>
            </a:pPr>
            <a:r>
              <a:rPr lang="en-US" altLang="zh-TW" sz="2800" smtClean="0">
                <a:latin typeface="標楷體" pitchFamily="65" charset="-120"/>
                <a:ea typeface="標楷體" pitchFamily="65" charset="-120"/>
              </a:rPr>
              <a:t>1.</a:t>
            </a:r>
            <a:r>
              <a:rPr altLang="en-US" sz="2800" smtClean="0">
                <a:latin typeface="標楷體" pitchFamily="65" charset="-120"/>
                <a:ea typeface="標楷體" pitchFamily="65" charset="-120"/>
              </a:rPr>
              <a:t>裁量又稱「法效果裁量」，乃指：依據法令，在具體案件事實符合法規範構成要件之情形時，行政機關仍有決定是否賦與法效果（決定裁量），或自可執行之數種法律效果態樣中</a:t>
            </a:r>
            <a:r>
              <a:rPr lang="en-US" altLang="zh-TW" sz="2800" smtClean="0">
                <a:latin typeface="標楷體" pitchFamily="65" charset="-120"/>
                <a:ea typeface="標楷體" pitchFamily="65" charset="-120"/>
              </a:rPr>
              <a:t>,</a:t>
            </a:r>
            <a:r>
              <a:rPr altLang="en-US" sz="2800" smtClean="0">
                <a:latin typeface="標楷體" pitchFamily="65" charset="-120"/>
                <a:ea typeface="標楷體" pitchFamily="65" charset="-120"/>
              </a:rPr>
              <a:t>自行選擇其一之法律效果之權限（稱選擇裁量）。</a:t>
            </a:r>
          </a:p>
          <a:p>
            <a:pPr eaLnBrk="1" hangingPunct="1">
              <a:buFont typeface="Wingdings" pitchFamily="2" charset="2"/>
              <a:buNone/>
            </a:pPr>
            <a:r>
              <a:rPr lang="en-US" altLang="zh-TW" sz="2800" smtClean="0">
                <a:latin typeface="標楷體" pitchFamily="65" charset="-120"/>
                <a:ea typeface="標楷體" pitchFamily="65" charset="-120"/>
              </a:rPr>
              <a:t>2.</a:t>
            </a:r>
            <a:r>
              <a:rPr altLang="en-US" sz="2800" smtClean="0">
                <a:latin typeface="標楷體" pitchFamily="65" charset="-120"/>
                <a:ea typeface="標楷體" pitchFamily="65" charset="-120"/>
              </a:rPr>
              <a:t>所稱之「決定裁量」原則是指只有二種選擇之裁量，凡法律條文中稱「得」者均屬之。所稱「選擇裁量」，指有兩種以上之裁量，例如有關罰則規定即屬之。</a:t>
            </a:r>
          </a:p>
          <a:p>
            <a:pPr eaLnBrk="1" hangingPunct="1">
              <a:buFont typeface="Wingdings" pitchFamily="2" charset="2"/>
              <a:buNone/>
            </a:pPr>
            <a:endParaRPr lang="en-US" altLang="zh-TW" smtClean="0">
              <a:latin typeface="微軟正黑體" pitchFamily="34" charset="-120"/>
            </a:endParaRPr>
          </a:p>
        </p:txBody>
      </p:sp>
    </p:spTree>
  </p:cSld>
  <p:clrMapOvr>
    <a:masterClrMapping/>
  </p:clrMapOvr>
  <p:transition spd="med">
    <p:fade/>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Rectangle 2"/>
          <p:cNvSpPr>
            <a:spLocks noGrp="1" noChangeArrowheads="1"/>
          </p:cNvSpPr>
          <p:nvPr>
            <p:ph type="title" idx="4294967295"/>
          </p:nvPr>
        </p:nvSpPr>
        <p:spPr/>
        <p:txBody>
          <a:bodyPr/>
          <a:lstStyle/>
          <a:p>
            <a:pPr eaLnBrk="1" hangingPunct="1"/>
            <a:r>
              <a:rPr altLang="en-US" smtClean="0">
                <a:latin typeface="標楷體" pitchFamily="65" charset="-120"/>
                <a:ea typeface="標楷體" pitchFamily="65" charset="-120"/>
              </a:rPr>
              <a:t>裁量權「違法」與「不當」</a:t>
            </a:r>
          </a:p>
        </p:txBody>
      </p:sp>
      <p:sp>
        <p:nvSpPr>
          <p:cNvPr id="149506" name="Rectangle 3"/>
          <p:cNvSpPr>
            <a:spLocks noGrp="1" noChangeArrowheads="1"/>
          </p:cNvSpPr>
          <p:nvPr>
            <p:ph type="body" idx="4294967295"/>
          </p:nvPr>
        </p:nvSpPr>
        <p:spPr/>
        <p:txBody>
          <a:bodyPr/>
          <a:lstStyle/>
          <a:p>
            <a:pPr eaLnBrk="1" hangingPunct="1">
              <a:buFont typeface="Wingdings" pitchFamily="2" charset="2"/>
              <a:buNone/>
            </a:pPr>
            <a:r>
              <a:rPr lang="en-US" altLang="zh-TW" smtClean="0">
                <a:latin typeface="標楷體" pitchFamily="65" charset="-120"/>
                <a:ea typeface="標楷體" pitchFamily="65" charset="-120"/>
              </a:rPr>
              <a:t>1.</a:t>
            </a:r>
            <a:r>
              <a:rPr altLang="en-US" smtClean="0">
                <a:latin typeface="標楷體" pitchFamily="65" charset="-120"/>
                <a:ea typeface="標楷體" pitchFamily="65" charset="-120"/>
              </a:rPr>
              <a:t>違法與不當之差別：</a:t>
            </a:r>
          </a:p>
          <a:p>
            <a:pPr eaLnBrk="1" hangingPunct="1">
              <a:buFont typeface="Wingdings" pitchFamily="2" charset="2"/>
              <a:buNone/>
            </a:pPr>
            <a:r>
              <a:rPr altLang="en-US" smtClean="0">
                <a:latin typeface="標楷體" pitchFamily="65" charset="-120"/>
                <a:ea typeface="標楷體" pitchFamily="65" charset="-120"/>
              </a:rPr>
              <a:t>　</a:t>
            </a:r>
            <a:r>
              <a:rPr altLang="en-US" smtClean="0">
                <a:latin typeface="新細明體" charset="-120"/>
                <a:ea typeface="新細明體" charset="-120"/>
              </a:rPr>
              <a:t>裁量權之行使時所造成之損害與欲達成之目的間雖失均衡但非顯著，即仍屬不當之範圍而非違法。</a:t>
            </a:r>
          </a:p>
          <a:p>
            <a:pPr eaLnBrk="1" hangingPunct="1">
              <a:buFont typeface="Wingdings" pitchFamily="2" charset="2"/>
              <a:buNone/>
            </a:pPr>
            <a:r>
              <a:rPr lang="en-US" altLang="zh-TW" smtClean="0">
                <a:latin typeface="標楷體" pitchFamily="65" charset="-120"/>
                <a:ea typeface="標楷體" pitchFamily="65" charset="-120"/>
              </a:rPr>
              <a:t>2. </a:t>
            </a:r>
            <a:r>
              <a:rPr altLang="en-US" smtClean="0">
                <a:latin typeface="標楷體" pitchFamily="65" charset="-120"/>
                <a:ea typeface="標楷體" pitchFamily="65" charset="-120"/>
              </a:rPr>
              <a:t>違法與不當之行政救濟差異</a:t>
            </a:r>
          </a:p>
          <a:p>
            <a:pPr eaLnBrk="1" hangingPunct="1">
              <a:buFont typeface="Wingdings" pitchFamily="2" charset="2"/>
              <a:buNone/>
            </a:pPr>
            <a:r>
              <a:rPr altLang="en-US" smtClean="0">
                <a:latin typeface="標楷體" pitchFamily="65" charset="-120"/>
                <a:ea typeface="標楷體" pitchFamily="65" charset="-120"/>
              </a:rPr>
              <a:t>　</a:t>
            </a:r>
            <a:r>
              <a:rPr altLang="en-US" smtClean="0">
                <a:latin typeface="新細明體" charset="-120"/>
                <a:ea typeface="新細明體" charset="-120"/>
              </a:rPr>
              <a:t>行政訴訟法第四條以違法之行政處分為限；訴願法第一條之救濟則包含違法或不當之行政處分</a:t>
            </a:r>
          </a:p>
        </p:txBody>
      </p:sp>
    </p:spTree>
  </p:cSld>
  <p:clrMapOvr>
    <a:masterClrMapping/>
  </p:clrMapOvr>
  <p:transition spd="med">
    <p:fade/>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Rectangle 2"/>
          <p:cNvSpPr>
            <a:spLocks noGrp="1" noChangeArrowheads="1"/>
          </p:cNvSpPr>
          <p:nvPr>
            <p:ph type="title" idx="4294967295"/>
          </p:nvPr>
        </p:nvSpPr>
        <p:spPr/>
        <p:txBody>
          <a:bodyPr/>
          <a:lstStyle/>
          <a:p>
            <a:pPr eaLnBrk="1" hangingPunct="1"/>
            <a:r>
              <a:rPr altLang="en-US" smtClean="0">
                <a:latin typeface="標楷體" pitchFamily="65" charset="-120"/>
                <a:ea typeface="標楷體" pitchFamily="65" charset="-120"/>
              </a:rPr>
              <a:t>逾越權限與濫用權力之區別</a:t>
            </a:r>
          </a:p>
        </p:txBody>
      </p:sp>
      <p:sp>
        <p:nvSpPr>
          <p:cNvPr id="150530" name="Rectangle 3"/>
          <p:cNvSpPr>
            <a:spLocks noGrp="1" noChangeArrowheads="1"/>
          </p:cNvSpPr>
          <p:nvPr>
            <p:ph type="body" idx="4294967295"/>
          </p:nvPr>
        </p:nvSpPr>
        <p:spPr>
          <a:xfrm>
            <a:off x="1117600" y="1700213"/>
            <a:ext cx="10156825" cy="4395787"/>
          </a:xfrm>
        </p:spPr>
        <p:txBody>
          <a:bodyPr/>
          <a:lstStyle/>
          <a:p>
            <a:pPr eaLnBrk="1" hangingPunct="1">
              <a:lnSpc>
                <a:spcPct val="80000"/>
              </a:lnSpc>
              <a:buFontTx/>
              <a:buNone/>
            </a:pPr>
            <a:r>
              <a:rPr altLang="en-US" sz="2800" smtClean="0">
                <a:latin typeface="標楷體" pitchFamily="65" charset="-120"/>
                <a:ea typeface="標楷體" pitchFamily="65" charset="-120"/>
              </a:rPr>
              <a:t>最高行政法院</a:t>
            </a:r>
            <a:r>
              <a:rPr lang="en-US" altLang="zh-TW" sz="2800" smtClean="0">
                <a:latin typeface="標楷體" pitchFamily="65" charset="-120"/>
                <a:ea typeface="標楷體" pitchFamily="65" charset="-120"/>
              </a:rPr>
              <a:t>94</a:t>
            </a:r>
            <a:r>
              <a:rPr altLang="en-US" sz="2800" smtClean="0">
                <a:latin typeface="標楷體" pitchFamily="65" charset="-120"/>
                <a:ea typeface="標楷體" pitchFamily="65" charset="-120"/>
              </a:rPr>
              <a:t>年判字第</a:t>
            </a:r>
            <a:r>
              <a:rPr lang="en-US" altLang="zh-TW" sz="2800" smtClean="0">
                <a:latin typeface="標楷體" pitchFamily="65" charset="-120"/>
                <a:ea typeface="標楷體" pitchFamily="65" charset="-120"/>
              </a:rPr>
              <a:t>1800</a:t>
            </a:r>
            <a:r>
              <a:rPr altLang="en-US" sz="2800" smtClean="0">
                <a:latin typeface="標楷體" pitchFamily="65" charset="-120"/>
                <a:ea typeface="標楷體" pitchFamily="65" charset="-120"/>
              </a:rPr>
              <a:t>號</a:t>
            </a:r>
          </a:p>
          <a:p>
            <a:pPr eaLnBrk="1" hangingPunct="1">
              <a:lnSpc>
                <a:spcPct val="80000"/>
              </a:lnSpc>
              <a:buFontTx/>
              <a:buNone/>
            </a:pPr>
            <a:r>
              <a:rPr altLang="en-US" sz="2600" smtClean="0">
                <a:latin typeface="標楷體" pitchFamily="65" charset="-120"/>
                <a:ea typeface="標楷體" pitchFamily="65" charset="-120"/>
              </a:rPr>
              <a:t>  </a:t>
            </a:r>
            <a:r>
              <a:rPr altLang="en-US" smtClean="0">
                <a:latin typeface="標楷體" pitchFamily="65" charset="-120"/>
                <a:ea typeface="標楷體" pitchFamily="65" charset="-120"/>
              </a:rPr>
              <a:t>「行政裁量決定之要求，在裁量決定過程必須符合法規授權之目的，若意此要求，則可能構成</a:t>
            </a:r>
            <a:r>
              <a:rPr altLang="en-US" u="sng" smtClean="0">
                <a:latin typeface="標楷體" pitchFamily="65" charset="-120"/>
                <a:ea typeface="標楷體" pitchFamily="65" charset="-120"/>
              </a:rPr>
              <a:t>裁量濫用</a:t>
            </a:r>
            <a:r>
              <a:rPr altLang="en-US" smtClean="0">
                <a:latin typeface="標楷體" pitchFamily="65" charset="-120"/>
                <a:ea typeface="標楷體" pitchFamily="65" charset="-120"/>
              </a:rPr>
              <a:t>；另裁量決定結果必須維持法規範圍內，若不注意此要求，則可能構成</a:t>
            </a:r>
            <a:r>
              <a:rPr altLang="en-US" u="sng" smtClean="0">
                <a:latin typeface="標楷體" pitchFamily="65" charset="-120"/>
                <a:ea typeface="標楷體" pitchFamily="65" charset="-120"/>
              </a:rPr>
              <a:t>裁量逾越</a:t>
            </a:r>
            <a:r>
              <a:rPr altLang="en-US" smtClean="0">
                <a:latin typeface="標楷體" pitchFamily="65" charset="-120"/>
                <a:ea typeface="標楷體" pitchFamily="65" charset="-120"/>
              </a:rPr>
              <a:t>，均屬裁量錯誤，為司法審查之範圍。當事人主張確切之證據，尚不得遽爾認定裁量濫用。」</a:t>
            </a:r>
          </a:p>
          <a:p>
            <a:pPr eaLnBrk="1" hangingPunct="1">
              <a:lnSpc>
                <a:spcPct val="80000"/>
              </a:lnSpc>
              <a:buFontTx/>
              <a:buNone/>
            </a:pPr>
            <a:endParaRPr altLang="en-US" smtClean="0">
              <a:latin typeface="微軟正黑體" pitchFamily="34" charset="-120"/>
              <a:ea typeface="標楷體" pitchFamily="65" charset="-120"/>
            </a:endParaRPr>
          </a:p>
          <a:p>
            <a:pPr eaLnBrk="1" hangingPunct="1">
              <a:lnSpc>
                <a:spcPct val="80000"/>
              </a:lnSpc>
              <a:buFontTx/>
              <a:buNone/>
            </a:pPr>
            <a:endParaRPr altLang="en-US" sz="2000" smtClean="0">
              <a:latin typeface="微軟正黑體" pitchFamily="34" charset="-120"/>
              <a:ea typeface="細明體" pitchFamily="49" charset="-120"/>
            </a:endParaRPr>
          </a:p>
        </p:txBody>
      </p:sp>
    </p:spTree>
  </p:cSld>
  <p:clrMapOvr>
    <a:masterClrMapping/>
  </p:clrMapOvr>
  <p:transition spd="med">
    <p:fade/>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Rectangle 2"/>
          <p:cNvSpPr>
            <a:spLocks noGrp="1" noChangeArrowheads="1"/>
          </p:cNvSpPr>
          <p:nvPr>
            <p:ph type="title" idx="4294967295"/>
          </p:nvPr>
        </p:nvSpPr>
        <p:spPr/>
        <p:txBody>
          <a:bodyPr/>
          <a:lstStyle/>
          <a:p>
            <a:pPr eaLnBrk="1" hangingPunct="1"/>
            <a:r>
              <a:rPr altLang="en-US" smtClean="0">
                <a:latin typeface="標楷體" pitchFamily="65" charset="-120"/>
                <a:ea typeface="標楷體" pitchFamily="65" charset="-120"/>
              </a:rPr>
              <a:t>法律有關裁量權行使違法之規定</a:t>
            </a:r>
          </a:p>
        </p:txBody>
      </p:sp>
      <p:sp>
        <p:nvSpPr>
          <p:cNvPr id="152578" name="Rectangle 3"/>
          <p:cNvSpPr>
            <a:spLocks noGrp="1" noChangeArrowheads="1"/>
          </p:cNvSpPr>
          <p:nvPr>
            <p:ph type="body" idx="4294967295"/>
          </p:nvPr>
        </p:nvSpPr>
        <p:spPr/>
        <p:txBody>
          <a:bodyPr/>
          <a:lstStyle/>
          <a:p>
            <a:pPr eaLnBrk="1" hangingPunct="1">
              <a:lnSpc>
                <a:spcPct val="90000"/>
              </a:lnSpc>
              <a:buFont typeface="Wingdings" pitchFamily="2" charset="2"/>
              <a:buNone/>
            </a:pPr>
            <a:r>
              <a:rPr lang="en-US" altLang="zh-TW" smtClean="0">
                <a:latin typeface="標楷體" pitchFamily="65" charset="-120"/>
                <a:ea typeface="標楷體" pitchFamily="65" charset="-120"/>
              </a:rPr>
              <a:t>   </a:t>
            </a:r>
            <a:r>
              <a:rPr altLang="en-US" smtClean="0">
                <a:latin typeface="標楷體" pitchFamily="65" charset="-120"/>
                <a:ea typeface="標楷體" pitchFamily="65" charset="-120"/>
              </a:rPr>
              <a:t>行政程序法第十條：</a:t>
            </a:r>
          </a:p>
          <a:p>
            <a:pPr eaLnBrk="1" hangingPunct="1">
              <a:lnSpc>
                <a:spcPct val="90000"/>
              </a:lnSpc>
              <a:buFont typeface="Wingdings" pitchFamily="2" charset="2"/>
              <a:buNone/>
            </a:pPr>
            <a:r>
              <a:rPr altLang="en-US" smtClean="0">
                <a:latin typeface="新細明體" charset="-120"/>
                <a:ea typeface="新細明體" charset="-120"/>
              </a:rPr>
              <a:t> 「行政機關行使裁量權，不得逾越法定之裁量範圍，並應符合法規授權之目的。」</a:t>
            </a:r>
          </a:p>
          <a:p>
            <a:pPr eaLnBrk="1" hangingPunct="1">
              <a:lnSpc>
                <a:spcPct val="90000"/>
              </a:lnSpc>
              <a:buFont typeface="Wingdings" pitchFamily="2" charset="2"/>
              <a:buNone/>
            </a:pPr>
            <a:r>
              <a:rPr altLang="en-US" smtClean="0">
                <a:latin typeface="新細明體" charset="-120"/>
                <a:ea typeface="新細明體" charset="-120"/>
              </a:rPr>
              <a:t>   行政訴訟法第四條第二項：</a:t>
            </a:r>
          </a:p>
          <a:p>
            <a:pPr eaLnBrk="1" hangingPunct="1">
              <a:lnSpc>
                <a:spcPct val="90000"/>
              </a:lnSpc>
              <a:buFont typeface="Wingdings" pitchFamily="2" charset="2"/>
              <a:buNone/>
            </a:pPr>
            <a:r>
              <a:rPr altLang="en-US" smtClean="0">
                <a:latin typeface="新細明體" charset="-120"/>
                <a:ea typeface="新細明體" charset="-120"/>
              </a:rPr>
              <a:t> 　「逾越權限或濫用權利之行政處分，以違法論。」   </a:t>
            </a:r>
          </a:p>
          <a:p>
            <a:pPr eaLnBrk="1" hangingPunct="1">
              <a:lnSpc>
                <a:spcPct val="90000"/>
              </a:lnSpc>
              <a:buFont typeface="Wingdings" pitchFamily="2" charset="2"/>
              <a:buNone/>
            </a:pPr>
            <a:r>
              <a:rPr altLang="en-US" smtClean="0">
                <a:latin typeface="標楷體" pitchFamily="65" charset="-120"/>
                <a:ea typeface="標楷體" pitchFamily="65" charset="-120"/>
              </a:rPr>
              <a:t>　行政訴訟法第二百零一條：</a:t>
            </a:r>
          </a:p>
          <a:p>
            <a:pPr eaLnBrk="1" hangingPunct="1">
              <a:lnSpc>
                <a:spcPct val="90000"/>
              </a:lnSpc>
              <a:buFont typeface="Wingdings" pitchFamily="2" charset="2"/>
              <a:buNone/>
            </a:pPr>
            <a:r>
              <a:rPr altLang="en-US" smtClean="0">
                <a:latin typeface="新細明體" charset="-120"/>
                <a:ea typeface="新細明體" charset="-120"/>
              </a:rPr>
              <a:t>　「行政機關依裁量權所為之行政處分，以其作為或不作為</a:t>
            </a:r>
          </a:p>
          <a:p>
            <a:pPr eaLnBrk="1" hangingPunct="1">
              <a:lnSpc>
                <a:spcPct val="90000"/>
              </a:lnSpc>
              <a:buFont typeface="Wingdings" pitchFamily="2" charset="2"/>
              <a:buNone/>
            </a:pPr>
            <a:r>
              <a:rPr altLang="en-US" smtClean="0">
                <a:latin typeface="新細明體" charset="-120"/>
                <a:ea typeface="新細明體" charset="-120"/>
              </a:rPr>
              <a:t>　　逾越權限或濫用權力為限，行政法院得予撤銷。」</a:t>
            </a:r>
          </a:p>
          <a:p>
            <a:pPr eaLnBrk="1" hangingPunct="1">
              <a:lnSpc>
                <a:spcPct val="90000"/>
              </a:lnSpc>
              <a:buFont typeface="Wingdings" pitchFamily="2" charset="2"/>
              <a:buNone/>
            </a:pPr>
            <a:endParaRPr altLang="en-US" smtClean="0">
              <a:latin typeface="微軟正黑體" pitchFamily="34" charset="-120"/>
              <a:ea typeface="標楷體" pitchFamily="65" charset="-120"/>
            </a:endParaRPr>
          </a:p>
          <a:p>
            <a:pPr eaLnBrk="1" hangingPunct="1">
              <a:lnSpc>
                <a:spcPct val="90000"/>
              </a:lnSpc>
              <a:buFont typeface="Wingdings" pitchFamily="2" charset="2"/>
              <a:buNone/>
            </a:pPr>
            <a:endParaRPr altLang="en-US" smtClean="0">
              <a:latin typeface="微軟正黑體" pitchFamily="34" charset="-120"/>
              <a:ea typeface="標楷體" pitchFamily="65" charset="-120"/>
            </a:endParaRPr>
          </a:p>
          <a:p>
            <a:pPr eaLnBrk="1" hangingPunct="1">
              <a:lnSpc>
                <a:spcPct val="90000"/>
              </a:lnSpc>
              <a:buFont typeface="Wingdings" pitchFamily="2" charset="2"/>
              <a:buNone/>
            </a:pPr>
            <a:endParaRPr lang="en-US" altLang="zh-TW" smtClean="0">
              <a:latin typeface="微軟正黑體" pitchFamily="34" charset="-120"/>
            </a:endParaRPr>
          </a:p>
        </p:txBody>
      </p:sp>
    </p:spTree>
  </p:cSld>
  <p:clrMapOvr>
    <a:masterClrMapping/>
  </p:clrMapOvr>
  <p:transition spd="med">
    <p:fade/>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Rectangle 2"/>
          <p:cNvSpPr>
            <a:spLocks noGrp="1" noChangeArrowheads="1"/>
          </p:cNvSpPr>
          <p:nvPr>
            <p:ph type="title" idx="4294967295"/>
          </p:nvPr>
        </p:nvSpPr>
        <p:spPr/>
        <p:txBody>
          <a:bodyPr/>
          <a:lstStyle/>
          <a:p>
            <a:pPr eaLnBrk="1" hangingPunct="1"/>
            <a:r>
              <a:rPr altLang="en-US" smtClean="0">
                <a:latin typeface="標楷體" pitchFamily="65" charset="-120"/>
                <a:ea typeface="標楷體" pitchFamily="65" charset="-120"/>
              </a:rPr>
              <a:t>行政法院有關裁量權濫用判決</a:t>
            </a:r>
          </a:p>
        </p:txBody>
      </p:sp>
      <p:sp>
        <p:nvSpPr>
          <p:cNvPr id="153602" name="Rectangle 3"/>
          <p:cNvSpPr>
            <a:spLocks noGrp="1" noChangeArrowheads="1"/>
          </p:cNvSpPr>
          <p:nvPr>
            <p:ph type="body" idx="4294967295"/>
          </p:nvPr>
        </p:nvSpPr>
        <p:spPr>
          <a:xfrm>
            <a:off x="765175" y="1701800"/>
            <a:ext cx="10509250" cy="4470400"/>
          </a:xfrm>
        </p:spPr>
        <p:txBody>
          <a:bodyPr/>
          <a:lstStyle/>
          <a:p>
            <a:pPr eaLnBrk="1" hangingPunct="1">
              <a:buFont typeface="Wingdings" pitchFamily="2" charset="2"/>
              <a:buNone/>
            </a:pPr>
            <a:r>
              <a:rPr lang="en-US" altLang="zh-TW" smtClean="0">
                <a:latin typeface="標楷體" pitchFamily="65" charset="-120"/>
                <a:ea typeface="標楷體" pitchFamily="65" charset="-120"/>
              </a:rPr>
              <a:t>  </a:t>
            </a:r>
            <a:r>
              <a:rPr altLang="en-US" smtClean="0">
                <a:latin typeface="標楷體" pitchFamily="65" charset="-120"/>
                <a:ea typeface="標楷體" pitchFamily="65" charset="-120"/>
              </a:rPr>
              <a:t>行政法院七十一年度判字第</a:t>
            </a:r>
            <a:r>
              <a:rPr lang="en-US" altLang="zh-TW" smtClean="0">
                <a:latin typeface="標楷體" pitchFamily="65" charset="-120"/>
                <a:ea typeface="標楷體" pitchFamily="65" charset="-120"/>
              </a:rPr>
              <a:t>563</a:t>
            </a:r>
            <a:r>
              <a:rPr altLang="en-US" smtClean="0">
                <a:latin typeface="標楷體" pitchFamily="65" charset="-120"/>
                <a:ea typeface="標楷體" pitchFamily="65" charset="-120"/>
              </a:rPr>
              <a:t>號判決</a:t>
            </a:r>
          </a:p>
          <a:p>
            <a:pPr eaLnBrk="1" hangingPunct="1">
              <a:buFont typeface="Wingdings" pitchFamily="2" charset="2"/>
              <a:buNone/>
            </a:pPr>
            <a:r>
              <a:rPr altLang="en-US" smtClean="0">
                <a:latin typeface="標楷體" pitchFamily="65" charset="-120"/>
                <a:ea typeface="標楷體" pitchFamily="65" charset="-120"/>
              </a:rPr>
              <a:t> </a:t>
            </a:r>
          </a:p>
          <a:p>
            <a:pPr eaLnBrk="1" hangingPunct="1">
              <a:buFont typeface="Wingdings" pitchFamily="2" charset="2"/>
              <a:buNone/>
            </a:pPr>
            <a:r>
              <a:rPr altLang="en-US" smtClean="0">
                <a:latin typeface="標楷體" pitchFamily="65" charset="-120"/>
                <a:ea typeface="標楷體" pitchFamily="65" charset="-120"/>
              </a:rPr>
              <a:t>  「行政裁量權之行使，倘有違背法令、誤認事實、違反目的、違背平等原則或比例原則等情形之一者，揆諸行政訴訟法第一條第二項之規定仍不失為違法。」（新法移置於第四條第二項）</a:t>
            </a:r>
          </a:p>
          <a:p>
            <a:pPr eaLnBrk="1" hangingPunct="1">
              <a:buFont typeface="Wingdings" pitchFamily="2" charset="2"/>
              <a:buNone/>
            </a:pPr>
            <a:endParaRPr lang="en-US" altLang="zh-TW" smtClean="0">
              <a:latin typeface="微軟正黑體" pitchFamily="34" charset="-120"/>
              <a:ea typeface="標楷體" pitchFamily="65" charset="-120"/>
            </a:endParaRPr>
          </a:p>
        </p:txBody>
      </p:sp>
    </p:spTree>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Books_16x9">
  <a:themeElements>
    <a:clrScheme name="Books_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Books_16x9">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spDef>
      <a:spPr>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5000"/>
          </a:lnSpc>
          <a:defRPr/>
        </a:defPPr>
      </a:lstStyle>
    </a:txDef>
  </a:objectDefaults>
  <a:extraClrSchemeLst/>
</a:theme>
</file>

<file path=ppt/theme/theme2.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Books16x9">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Books16x9">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藍色書架簡報 (寬螢幕)</Template>
  <TotalTime>2851</TotalTime>
  <Words>12745</Words>
  <Application>Microsoft Office PowerPoint</Application>
  <PresentationFormat>自訂</PresentationFormat>
  <Paragraphs>606</Paragraphs>
  <Slides>101</Slides>
  <Notes>33</Notes>
  <HiddenSlides>0</HiddenSlides>
  <MMClips>0</MMClips>
  <ScaleCrop>false</ScaleCrop>
  <HeadingPairs>
    <vt:vector size="6" baseType="variant">
      <vt:variant>
        <vt:lpstr>使用字型</vt:lpstr>
      </vt:variant>
      <vt:variant>
        <vt:i4>11</vt:i4>
      </vt:variant>
      <vt:variant>
        <vt:lpstr>簡報設計範本</vt:lpstr>
      </vt:variant>
      <vt:variant>
        <vt:i4>12</vt:i4>
      </vt:variant>
      <vt:variant>
        <vt:lpstr>投影片標題</vt:lpstr>
      </vt:variant>
      <vt:variant>
        <vt:i4>101</vt:i4>
      </vt:variant>
    </vt:vector>
  </HeadingPairs>
  <TitlesOfParts>
    <vt:vector size="124" baseType="lpstr">
      <vt:lpstr>Arial</vt:lpstr>
      <vt:lpstr>新細明體</vt:lpstr>
      <vt:lpstr>Century Gothic</vt:lpstr>
      <vt:lpstr>微軟正黑體</vt:lpstr>
      <vt:lpstr>標楷體</vt:lpstr>
      <vt:lpstr>Wingdings</vt:lpstr>
      <vt:lpstr>華康儷細黑</vt:lpstr>
      <vt:lpstr>華康儷中黑</vt:lpstr>
      <vt:lpstr>Times New Roman</vt:lpstr>
      <vt:lpstr>全真中圓體</vt:lpstr>
      <vt:lpstr>細明體</vt:lpstr>
      <vt:lpstr>Books_16x9</vt:lpstr>
      <vt:lpstr>Books_16x9</vt:lpstr>
      <vt:lpstr>Books_16x9</vt:lpstr>
      <vt:lpstr>Books_16x9</vt:lpstr>
      <vt:lpstr>Books_16x9</vt:lpstr>
      <vt:lpstr>Books_16x9</vt:lpstr>
      <vt:lpstr>Books_16x9</vt:lpstr>
      <vt:lpstr>Books_16x9</vt:lpstr>
      <vt:lpstr>Books_16x9</vt:lpstr>
      <vt:lpstr>Books_16x9</vt:lpstr>
      <vt:lpstr>Books_16x9</vt:lpstr>
      <vt:lpstr>Books_16x9</vt:lpstr>
      <vt:lpstr>國家賠償法</vt:lpstr>
      <vt:lpstr> 課程大綱</vt:lpstr>
      <vt:lpstr>國家賠償法之起源及演進</vt:lpstr>
      <vt:lpstr>憲法第二十四條與國家賠償法第一條</vt:lpstr>
      <vt:lpstr>投影片 5</vt:lpstr>
      <vt:lpstr>國家賠償責任之構成要件</vt:lpstr>
      <vt:lpstr>國家賠償法適用期間之起算點及時效</vt:lpstr>
      <vt:lpstr>國家賠償法協議先行與請求權競合</vt:lpstr>
      <vt:lpstr>投影片 9</vt:lpstr>
      <vt:lpstr>國家賠償法與第一次權利優先保護主義</vt:lpstr>
      <vt:lpstr>     國家對於公務員及其他應負責任之人之求償權</vt:lpstr>
      <vt:lpstr>              國家行為之體系及公權力之範圍   </vt:lpstr>
      <vt:lpstr>投影片 13</vt:lpstr>
      <vt:lpstr>投影片 14</vt:lpstr>
      <vt:lpstr>投影片 15</vt:lpstr>
      <vt:lpstr>國家以私法人人格負賠償責任之相關條文</vt:lpstr>
      <vt:lpstr>投影片 17</vt:lpstr>
      <vt:lpstr>類似高權行政(單純統治之行政行為)內涵 </vt:lpstr>
      <vt:lpstr>公法契約與私法契約之區別(一)</vt:lpstr>
      <vt:lpstr>公法契約與私法契約之區別(二)</vt:lpstr>
      <vt:lpstr>公法契約、行政私法契約與行政輔助契約之差異</vt:lpstr>
      <vt:lpstr>事實行為 ─ 公權力或國庫行為之判斷</vt:lpstr>
      <vt:lpstr> </vt:lpstr>
      <vt:lpstr> 　　法國、德國法及我國對採購行為定性 </vt:lpstr>
      <vt:lpstr>行政院公共工程委員會函釋</vt:lpstr>
      <vt:lpstr>行政法院對於履約爭議法律性質之見解</vt:lpstr>
      <vt:lpstr>  </vt:lpstr>
      <vt:lpstr>  救濟程序之審判權應以立法機關所定為準</vt:lpstr>
      <vt:lpstr>投影片 29</vt:lpstr>
      <vt:lpstr>最高行政法院 93 年 2 月份庭長法官聯席會議（二）</vt:lpstr>
      <vt:lpstr>因採購程序失誤所生之賠償責任</vt:lpstr>
      <vt:lpstr>              公權力不作為之國家賠償責任  </vt:lpstr>
      <vt:lpstr>國家賠償法第2條第2項後段</vt:lpstr>
      <vt:lpstr>違法之判斷</vt:lpstr>
      <vt:lpstr>  公權利與反射利益之意義</vt:lpstr>
      <vt:lpstr>國家作為義務之類型 </vt:lpstr>
      <vt:lpstr>─有關第二類型不作為之爭議    第一類型是法定義務，不生爭議。    第三類型是國家統治權之行使，不生爭議。         </vt:lpstr>
      <vt:lpstr>投影片 38</vt:lpstr>
      <vt:lpstr>國家不作為責任建立之難題 </vt:lpstr>
      <vt:lpstr>生存權─ 當代憲法保障之核心</vt:lpstr>
      <vt:lpstr>投影片 41</vt:lpstr>
      <vt:lpstr>反射利益理論之克服</vt:lpstr>
      <vt:lpstr>依保護規範目的判斷公權或反射利益</vt:lpstr>
      <vt:lpstr>台北地院八十三年度國字第一八號判決     ─ 有關反射利益公權化部分</vt:lpstr>
      <vt:lpstr>台北地院八十三年度國字第一八號判決     ─ 有關裁量收縮論部分</vt:lpstr>
      <vt:lpstr>投影片 46</vt:lpstr>
      <vt:lpstr>大法官釋字第469號解釋文 </vt:lpstr>
      <vt:lpstr>   大法官釋字第469號解釋理由書        ─ 有關「裁量收縮至零」</vt:lpstr>
      <vt:lpstr>  判斷公權與反射利益之區別標準之觀察</vt:lpstr>
      <vt:lpstr>公務員過失判斷及國家直接責任</vt:lpstr>
      <vt:lpstr>               公共設施設置或管理欠缺之國家賠償責任   </vt:lpstr>
      <vt:lpstr>國家賠償法第3條第1項</vt:lpstr>
      <vt:lpstr>本條立法之法理背景</vt:lpstr>
      <vt:lpstr>本條立法目的</vt:lpstr>
      <vt:lpstr>機關負擔無過失賠償責任</vt:lpstr>
      <vt:lpstr>【欠缺】之意義</vt:lpstr>
      <vt:lpstr>【欠缺】意義之統合觀察</vt:lpstr>
      <vt:lpstr>公共設施範圍之意義</vt:lpstr>
      <vt:lpstr>公共設施範圍之意義</vt:lpstr>
      <vt:lpstr>公共設施範圍之意義</vt:lpstr>
      <vt:lpstr>公有公共設施範圍之統合觀察</vt:lpstr>
      <vt:lpstr>投影片 62</vt:lpstr>
      <vt:lpstr>因果關係</vt:lpstr>
      <vt:lpstr>相當因果關係</vt:lpstr>
      <vt:lpstr>投影片 65</vt:lpstr>
      <vt:lpstr>投影片 66</vt:lpstr>
      <vt:lpstr>          法之內涵   </vt:lpstr>
      <vt:lpstr>投影片 68</vt:lpstr>
      <vt:lpstr>         不法之強度</vt:lpstr>
      <vt:lpstr>            不法之意義</vt:lpstr>
      <vt:lpstr>          不法交錯之舉例      於招標階段，在招標文件之契約草本上以規格限制競爭，就民事言，顯失「公平合理」；就行政法言，屬於違反政府採購法第二十六條之「違背法令」；就刑法言，亦屬「違背法令」之行為，可能構成圖利罪。 </vt:lpstr>
      <vt:lpstr>圖利罪修正生效前最高法院見解(一)</vt:lpstr>
      <vt:lpstr>圖利罪修正生效前最高法院見解(二)</vt:lpstr>
      <vt:lpstr>圖利罪修正生效前最高法院見解(三)</vt:lpstr>
      <vt:lpstr>圖利罪修正生效前最高法院見解(四)</vt:lpstr>
      <vt:lpstr>圖利罪修正生效前最高法院見解(五)</vt:lpstr>
      <vt:lpstr>圖利罪修正生效前最高法院見解(六)</vt:lpstr>
      <vt:lpstr>圖利罪修正生效前最高法院見解(七)</vt:lpstr>
      <vt:lpstr>  圖利罪修正前法務部對裁量權之見解</vt:lpstr>
      <vt:lpstr>貪汚治罪條例有關圖利罪之舊法</vt:lpstr>
      <vt:lpstr>貪汚治罪條例有關圖利罪之新法</vt:lpstr>
      <vt:lpstr>投影片 82</vt:lpstr>
      <vt:lpstr>圖利罪之修正說明(一)      ─ 說明在裁量權範圍內之事項圖利罪之關係</vt:lpstr>
      <vt:lpstr>「實務通說均認為圖利罪之成立，必須該圖利行為違反執行職務時所應遵守之法令始足當之，惟此項違背法令之要件並未規定於法文之內，一般公務員並不瞭解，極易誤認為給人民方便及利益即有圖利之嫌，在行政裁量時，只顧防弊而忽略興利。另一方面，間有少數基層之偵查人員對圖利罪之構成要件之內涵未能充分認知，執法偏差，徒增公務員之訟累。如能在條文中加列『違背法令』之要件，當可使公務員行政裁量權範圍內之事項與非法圖利行為之區分更為明確。」</vt:lpstr>
      <vt:lpstr>圖利罪之修正說明(二)     ─ 明白指出「法令」之範圍</vt:lpstr>
      <vt:lpstr>圖利罪之修正說明(三)    ─ 增列「明知」違背法令圖利之主觀要件</vt:lpstr>
      <vt:lpstr> 圖利罪修正說明(四) ─ 說明「違背法令」與「不法利益」併存之理由</vt:lpstr>
      <vt:lpstr>直接故意與間接故意之區別</vt:lpstr>
      <vt:lpstr>檢察機關辦理貪污案件應行注意事項(一) ─ 有關明知之定義</vt:lpstr>
      <vt:lpstr>檢察機關辦理貪污案件應行注意事項(二) ─ 有關法令之定義</vt:lpstr>
      <vt:lpstr>檢察機關辦理貪污案件應行注意事項(三) ─ 有關裁量之規定</vt:lpstr>
      <vt:lpstr>偵辦圖利案件調查事項檢查表有關故意及裁量部分</vt:lpstr>
      <vt:lpstr>投影片 93</vt:lpstr>
      <vt:lpstr>投影片 94</vt:lpstr>
      <vt:lpstr>「裁量」之意義</vt:lpstr>
      <vt:lpstr>裁量權「違法」與「不當」</vt:lpstr>
      <vt:lpstr>逾越權限與濫用權力之區別</vt:lpstr>
      <vt:lpstr>法律有關裁量權行使違法之規定</vt:lpstr>
      <vt:lpstr>行政法院有關裁量權濫用判決</vt:lpstr>
      <vt:lpstr>裁量權濫用之判斷基準(一)</vt:lpstr>
      <vt:lpstr>投影片 101</vt:lpstr>
    </vt:vector>
  </TitlesOfParts>
  <Manager/>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國家賠償法</dc:title>
  <dc:creator/>
  <cp:keywords/>
  <cp:lastModifiedBy/>
  <cp:revision>10</cp:revision>
  <dcterms:created xsi:type="dcterms:W3CDTF">2015-10-25T17:32:58Z</dcterms:created>
  <dcterms:modified xsi:type="dcterms:W3CDTF">2016-12-01T10:16:14Z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TC027879409991</vt:lpwstr>
  </property>
</Properties>
</file>