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4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9" r:id="rId4"/>
    <p:sldId id="274" r:id="rId5"/>
    <p:sldId id="27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69" d="100"/>
          <a:sy n="69" d="100"/>
        </p:scale>
        <p:origin x="-84" y="-40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BEA74EB7-856E-45FD-83F0-5F7C6F3E4372}" type="datetimeFigureOut">
              <a:rPr lang="en-US" altLang="zh-TW"/>
              <a:t>12/2/2014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14886E15-F82A-4596-A46C-375C6D3981E1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C61B0E40-8125-41F8-BB6C-139D8D531A4F}" type="datetimeFigureOut">
              <a:t>2014/12/2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BF105DB2-FD3E-441D-8B7E-7AE83ECE27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1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9542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5535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484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446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9443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6994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7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4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2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3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3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1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0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780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89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altLang="zh-TW" smtClean="0"/>
              <a:pPr/>
              <a:t>12/2/2014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48390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功能新增說明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講師：林志勇 </a:t>
            </a:r>
            <a:endParaRPr lang="en-US" altLang="zh-TW" dirty="0"/>
          </a:p>
          <a:p>
            <a:r>
              <a:rPr lang="zh-TW" altLang="en-US" dirty="0" smtClean="0"/>
              <a:t>日期：</a:t>
            </a:r>
            <a:r>
              <a:rPr lang="en-US" altLang="zh-TW" dirty="0" smtClean="0"/>
              <a:t>2014/12/3</a:t>
            </a:r>
            <a:endParaRPr lang="zh-TW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功能說明（續）</a:t>
            </a:r>
            <a:endParaRPr 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決行後有稿没送發文，而送檔案室之公文</a:t>
            </a:r>
            <a:r>
              <a:rPr lang="zh-TW" altLang="en-US" b="1" dirty="0" smtClean="0"/>
              <a:t>，將顯示</a:t>
            </a:r>
            <a:r>
              <a:rPr lang="zh-TW" altLang="en-US" b="1" dirty="0"/>
              <a:t>提示訊息，提醒承辦人是否不發文歸檔。</a:t>
            </a:r>
            <a:endParaRPr lang="en-US" altLang="zh-TW" b="1" dirty="0" smtClean="0"/>
          </a:p>
          <a:p>
            <a:pPr marL="777240" lvl="1" indent="-457200">
              <a:buFont typeface="+mj-lt"/>
              <a:buAutoNum type="arabicParenR"/>
            </a:pPr>
            <a:r>
              <a:rPr lang="zh-TW" altLang="en-US" dirty="0"/>
              <a:t>提示訊息如下圖</a:t>
            </a:r>
            <a:r>
              <a:rPr lang="zh-TW" altLang="en-US" dirty="0" smtClean="0"/>
              <a:t>：按下</a:t>
            </a:r>
            <a:r>
              <a:rPr lang="en-US" altLang="zh-TW" dirty="0"/>
              <a:t>【</a:t>
            </a:r>
            <a:r>
              <a:rPr lang="zh-TW" altLang="en-US" dirty="0"/>
              <a:t>確定</a:t>
            </a:r>
            <a:r>
              <a:rPr lang="en-US" altLang="zh-TW" dirty="0"/>
              <a:t>】</a:t>
            </a:r>
            <a:r>
              <a:rPr lang="zh-TW" altLang="en-US" dirty="0"/>
              <a:t>，公文不會送出；若按下</a:t>
            </a:r>
            <a:r>
              <a:rPr lang="en-US" altLang="zh-TW" dirty="0"/>
              <a:t>【</a:t>
            </a:r>
            <a:r>
              <a:rPr lang="zh-TW" altLang="en-US" dirty="0"/>
              <a:t>取消</a:t>
            </a:r>
            <a:r>
              <a:rPr lang="en-US" altLang="zh-TW" dirty="0"/>
              <a:t>】</a:t>
            </a:r>
            <a:r>
              <a:rPr lang="zh-TW" altLang="en-US" dirty="0"/>
              <a:t>，則公文按照預排流程往下傳送給總檔案室</a:t>
            </a:r>
            <a:r>
              <a:rPr lang="zh-TW" altLang="en-US" dirty="0" smtClean="0"/>
              <a:t>。</a:t>
            </a:r>
            <a:endParaRPr lang="en-US" altLang="zh-TW" b="1" dirty="0" smtClean="0"/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3501008"/>
            <a:ext cx="9444891" cy="222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8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功能說明（續）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20" y="1676400"/>
            <a:ext cx="6408712" cy="45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8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功能說明（續）</a:t>
            </a:r>
            <a:endParaRPr 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單位收文的公文 </a:t>
            </a:r>
            <a:r>
              <a:rPr lang="en-US" altLang="zh-TW" b="1" dirty="0"/>
              <a:t>( </a:t>
            </a:r>
            <a:r>
              <a:rPr lang="zh-TW" altLang="en-US" b="1" dirty="0"/>
              <a:t>現為 </a:t>
            </a:r>
            <a:r>
              <a:rPr lang="en-US" altLang="zh-TW" b="1" dirty="0"/>
              <a:t>U </a:t>
            </a:r>
            <a:r>
              <a:rPr lang="zh-TW" altLang="en-US" b="1" dirty="0"/>
              <a:t>編號 </a:t>
            </a:r>
            <a:r>
              <a:rPr lang="en-US" altLang="zh-TW" b="1" dirty="0"/>
              <a:t>) </a:t>
            </a:r>
            <a:r>
              <a:rPr lang="zh-TW" altLang="en-US" b="1" dirty="0"/>
              <a:t>，需點「單位存查」結案，若誤點檔案室存查</a:t>
            </a:r>
            <a:r>
              <a:rPr lang="zh-TW" altLang="en-US" b="1" dirty="0" smtClean="0"/>
              <a:t>，將顯示</a:t>
            </a:r>
            <a:r>
              <a:rPr lang="zh-TW" altLang="en-US" b="1" dirty="0"/>
              <a:t>提醒訊息提醒承辦人－本文為單位文是否應單位存查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4" y="2924944"/>
            <a:ext cx="6480720" cy="368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6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功能說明（續）</a:t>
            </a:r>
            <a:endParaRPr 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公文明細中</a:t>
            </a:r>
            <a:r>
              <a:rPr lang="zh-TW" altLang="en-US" b="1" dirty="0" smtClean="0"/>
              <a:t>，可</a:t>
            </a:r>
            <a:r>
              <a:rPr lang="zh-TW" altLang="en-US" b="1" dirty="0"/>
              <a:t>列出該文之覆閱長官以及 是否已覆閱之</a:t>
            </a:r>
            <a:r>
              <a:rPr lang="zh-TW" altLang="en-US" b="1" dirty="0" smtClean="0"/>
              <a:t>紀錄。</a:t>
            </a:r>
            <a:endParaRPr lang="en-US" altLang="zh-TW" b="1" dirty="0" smtClean="0"/>
          </a:p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2564904"/>
            <a:ext cx="10009112" cy="231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功能說明（續）</a:t>
            </a:r>
            <a:endParaRPr 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登記桌可查閱單位各承辦人之掃描影像檔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996952"/>
            <a:ext cx="10217132" cy="228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2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功能說明（續）</a:t>
            </a:r>
            <a:endParaRPr 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公文承辦人調換單位後</a:t>
            </a:r>
            <a:r>
              <a:rPr lang="zh-TW" altLang="en-US" b="1" dirty="0" smtClean="0"/>
              <a:t>，提供</a:t>
            </a:r>
            <a:r>
              <a:rPr lang="zh-TW" altLang="en-US" b="1" dirty="0"/>
              <a:t>查詢權限可查詢以往辦理之</a:t>
            </a:r>
            <a:r>
              <a:rPr lang="zh-TW" altLang="en-US" b="1" dirty="0" smtClean="0"/>
              <a:t>公文。</a:t>
            </a:r>
            <a:endParaRPr lang="en-US" altLang="zh-TW" dirty="0" smtClean="0"/>
          </a:p>
          <a:p>
            <a:pPr marL="777240" lvl="1" indent="-457200">
              <a:buFont typeface="+mj-lt"/>
              <a:buAutoNum type="arabicParenR"/>
            </a:pPr>
            <a:r>
              <a:rPr lang="zh-TW" altLang="en-US" dirty="0" smtClean="0"/>
              <a:t>若</a:t>
            </a:r>
            <a:r>
              <a:rPr lang="zh-TW" altLang="en-US" dirty="0"/>
              <a:t>有勾選「轉調單位」，則收創日期必須填寫，系統會根據所填的收創日期查找這個時間區間是否有轉調單位的</a:t>
            </a:r>
            <a:r>
              <a:rPr lang="zh-TW" altLang="en-US" dirty="0" smtClean="0"/>
              <a:t>公文；若</a:t>
            </a:r>
            <a:r>
              <a:rPr lang="zh-TW" altLang="en-US" dirty="0"/>
              <a:t>該時間區間沒有調單位的公文，則出現以下訊息：</a:t>
            </a:r>
          </a:p>
          <a:p>
            <a:pPr marL="777240" lvl="1" indent="-457200">
              <a:buFont typeface="+mj-lt"/>
              <a:buAutoNum type="arabicParenR"/>
            </a:pP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60" y="3429000"/>
            <a:ext cx="5904656" cy="32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2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功能說明（續）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9963" lvl="1" indent="-342900">
              <a:buFont typeface="+mj-lt"/>
              <a:buAutoNum type="arabicParenR" startAt="2"/>
            </a:pPr>
            <a:r>
              <a:rPr lang="zh-TW" altLang="zh-TW" dirty="0"/>
              <a:t>若有，則承辦單位可下拉選擇轉調單位：</a:t>
            </a:r>
          </a:p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72" y="2492896"/>
            <a:ext cx="7697240" cy="41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功能說明（續）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lvl="1" indent="-457200">
              <a:buFont typeface="+mj-lt"/>
              <a:buAutoNum type="arabicParenR" startAt="3"/>
            </a:pPr>
            <a:r>
              <a:rPr lang="zh-TW" altLang="zh-TW" dirty="0"/>
              <a:t>按下【查詢】，可查出之前調單位自己所承辦的公文：</a:t>
            </a:r>
          </a:p>
          <a:p>
            <a:pPr marL="457200" indent="-457200">
              <a:buFont typeface="+mj-lt"/>
              <a:buAutoNum type="arabicParenR"/>
            </a:pP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2780928"/>
            <a:ext cx="1000911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318548" y="3610351"/>
            <a:ext cx="1728192" cy="1584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558908" y="3610351"/>
            <a:ext cx="216024" cy="1584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1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功能說明（續）</a:t>
            </a:r>
            <a:endParaRPr 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紙本來文掃描的公文檔案</a:t>
            </a:r>
            <a:r>
              <a:rPr lang="en-US" altLang="zh-TW" b="1" dirty="0"/>
              <a:t>,</a:t>
            </a:r>
            <a:r>
              <a:rPr lang="zh-TW" altLang="en-US" b="1" dirty="0"/>
              <a:t>可上傳至公布欄</a:t>
            </a:r>
            <a:r>
              <a:rPr lang="zh-TW" altLang="en-US" b="1" dirty="0" smtClean="0"/>
              <a:t>。</a:t>
            </a:r>
            <a:endParaRPr lang="en-US" altLang="zh-TW" dirty="0" smtClean="0"/>
          </a:p>
          <a:p>
            <a:pPr marL="777240" lvl="1" indent="-457200">
              <a:buFont typeface="+mj-lt"/>
              <a:buAutoNum type="arabicParenR"/>
            </a:pPr>
            <a:r>
              <a:rPr lang="zh-TW" altLang="en-US" dirty="0" smtClean="0"/>
              <a:t>此份文為紙</a:t>
            </a:r>
            <a:r>
              <a:rPr lang="zh-TW" altLang="en-US" dirty="0"/>
              <a:t>本來文掃描公文：</a:t>
            </a:r>
            <a:endParaRPr lang="zh-TW" altLang="en-US" dirty="0" smtClean="0"/>
          </a:p>
          <a:p>
            <a:pPr marL="777240" lvl="1" indent="-457200">
              <a:buFont typeface="+mj-lt"/>
              <a:buAutoNum type="arabicParenR"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3068960"/>
            <a:ext cx="9631678" cy="21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37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功能說明（續）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9963" lvl="1" indent="-342900">
              <a:buFont typeface="+mj-lt"/>
              <a:buAutoNum type="arabicParenR" startAt="2"/>
            </a:pPr>
            <a:r>
              <a:rPr lang="zh-TW" altLang="en-US" dirty="0" smtClean="0"/>
              <a:t>勾</a:t>
            </a:r>
            <a:r>
              <a:rPr lang="zh-TW" altLang="en-US" dirty="0"/>
              <a:t>選公文文</a:t>
            </a:r>
            <a:r>
              <a:rPr lang="zh-TW" altLang="en-US" dirty="0" smtClean="0"/>
              <a:t>號，即可按</a:t>
            </a:r>
            <a:r>
              <a:rPr lang="en-US" altLang="zh-TW" dirty="0"/>
              <a:t>【</a:t>
            </a:r>
            <a:r>
              <a:rPr lang="zh-TW" altLang="en-US" dirty="0"/>
              <a:t>轉發公佈欄</a:t>
            </a:r>
            <a:r>
              <a:rPr lang="en-US" altLang="zh-TW" dirty="0" smtClean="0"/>
              <a:t>】</a:t>
            </a:r>
            <a:r>
              <a:rPr lang="zh-TW" altLang="en-US" dirty="0"/>
              <a:t>。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2636912"/>
            <a:ext cx="7919235" cy="36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4805686"/>
            <a:ext cx="6983880" cy="164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14492" y="3429000"/>
            <a:ext cx="14401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318548" y="6093296"/>
            <a:ext cx="144016" cy="155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7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新增功能項目</a:t>
            </a:r>
            <a:endParaRPr lang="zh-TW" dirty="0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1800" dirty="0"/>
              <a:t>於承會辦待辦區（其他功能）新增－核批決行後之公文（含附件）</a:t>
            </a:r>
            <a:r>
              <a:rPr lang="en-US" altLang="zh-TW" sz="1800" dirty="0"/>
              <a:t>e-mail </a:t>
            </a:r>
            <a:r>
              <a:rPr lang="zh-TW" altLang="zh-TW" sz="1800" dirty="0"/>
              <a:t>轉發至使用者個人電子信箱</a:t>
            </a:r>
            <a:r>
              <a:rPr lang="zh-TW" altLang="zh-TW" sz="1800" dirty="0" smtClean="0"/>
              <a:t>。</a:t>
            </a:r>
            <a:endParaRPr lang="en-US" altLang="zh-TW" sz="1800" dirty="0" smtClean="0"/>
          </a:p>
          <a:p>
            <a:r>
              <a:rPr lang="zh-TW" altLang="zh-TW" sz="1800" dirty="0" smtClean="0"/>
              <a:t>會</a:t>
            </a:r>
            <a:r>
              <a:rPr lang="zh-TW" altLang="zh-TW" sz="1800" dirty="0"/>
              <a:t>辦公文如登記桌錯指承辦人，於簽稿會核單之紀錄不顯示，以免誤判為會辦</a:t>
            </a:r>
            <a:r>
              <a:rPr lang="zh-TW" altLang="zh-TW" sz="1800" dirty="0" smtClean="0"/>
              <a:t>。</a:t>
            </a:r>
            <a:endParaRPr lang="en-US" altLang="zh-TW" sz="1800" dirty="0" smtClean="0"/>
          </a:p>
          <a:p>
            <a:r>
              <a:rPr lang="zh-TW" altLang="zh-TW" sz="1800" dirty="0"/>
              <a:t>決行後有稿没送發文，而送檔案室之公文，需顯示提示訊息，提醒承辦人是否不發文歸檔</a:t>
            </a:r>
            <a:r>
              <a:rPr lang="zh-TW" altLang="zh-TW" sz="1800" dirty="0" smtClean="0"/>
              <a:t>。</a:t>
            </a:r>
            <a:endParaRPr lang="en-US" altLang="zh-TW" sz="1800" dirty="0" smtClean="0"/>
          </a:p>
          <a:p>
            <a:r>
              <a:rPr lang="zh-TW" altLang="zh-TW" sz="1800" dirty="0"/>
              <a:t>單位收文的公文</a:t>
            </a:r>
            <a:r>
              <a:rPr lang="en-US" altLang="zh-TW" sz="1800" dirty="0"/>
              <a:t> ( </a:t>
            </a:r>
            <a:r>
              <a:rPr lang="zh-TW" altLang="zh-TW" sz="1800" dirty="0"/>
              <a:t>現為</a:t>
            </a:r>
            <a:r>
              <a:rPr lang="en-US" altLang="zh-TW" sz="1800" dirty="0"/>
              <a:t> U </a:t>
            </a:r>
            <a:r>
              <a:rPr lang="zh-TW" altLang="zh-TW" sz="1800" dirty="0"/>
              <a:t>編號</a:t>
            </a:r>
            <a:r>
              <a:rPr lang="en-US" altLang="zh-TW" sz="1800" dirty="0"/>
              <a:t> ) </a:t>
            </a:r>
            <a:r>
              <a:rPr lang="zh-TW" altLang="zh-TW" sz="1800" dirty="0"/>
              <a:t>，需點「單位存查」結案，若誤點檔案室存查，需顯示提醒訊息提醒承辦人－本文為單位文是否應單位存查</a:t>
            </a:r>
            <a:r>
              <a:rPr lang="zh-TW" altLang="zh-TW" sz="1800" dirty="0" smtClean="0"/>
              <a:t>。</a:t>
            </a:r>
            <a:endParaRPr lang="en-US" altLang="zh-TW" sz="1800" dirty="0" smtClean="0"/>
          </a:p>
          <a:p>
            <a:r>
              <a:rPr lang="zh-TW" altLang="zh-TW" sz="1800" dirty="0"/>
              <a:t>公文明細中，應可列出該文之覆閱長官以及 是否已覆閱之紀錄</a:t>
            </a:r>
            <a:r>
              <a:rPr lang="zh-TW" altLang="zh-TW" sz="1800" dirty="0" smtClean="0"/>
              <a:t>。</a:t>
            </a:r>
            <a:endParaRPr lang="en-US" altLang="zh-TW" sz="1800" dirty="0" smtClean="0"/>
          </a:p>
          <a:p>
            <a:r>
              <a:rPr lang="zh-TW" altLang="zh-TW" sz="1800" dirty="0"/>
              <a:t>登記桌可查閱單位各承辦人之掃描影像</a:t>
            </a:r>
            <a:r>
              <a:rPr lang="zh-TW" altLang="zh-TW" sz="1800" dirty="0" smtClean="0"/>
              <a:t>檔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r>
              <a:rPr lang="zh-TW" altLang="zh-TW" sz="1800" dirty="0"/>
              <a:t>公文承辦人調換單位後，應提供查詢權限可查詢以往辦理之公文。</a:t>
            </a:r>
            <a:endParaRPr lang="en-US" altLang="zh-TW" sz="1800" dirty="0" smtClean="0"/>
          </a:p>
          <a:p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72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功能說明（續）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lvl="1" indent="-457200">
              <a:buFont typeface="+mj-lt"/>
              <a:buAutoNum type="arabicParenR" startAt="3"/>
            </a:pPr>
            <a:r>
              <a:rPr lang="zh-TW" altLang="en-US" dirty="0" smtClean="0"/>
              <a:t>從</a:t>
            </a:r>
            <a:r>
              <a:rPr lang="zh-TW" altLang="en-US" dirty="0"/>
              <a:t>公佈欄上可瀏覽或下載該份公文的本文檔案以及</a:t>
            </a:r>
            <a:r>
              <a:rPr lang="zh-TW" altLang="en-US" dirty="0" smtClean="0"/>
              <a:t>附件。</a:t>
            </a:r>
            <a:endParaRPr lang="zh-TW" altLang="zh-TW" dirty="0"/>
          </a:p>
          <a:p>
            <a:pPr marL="457200" indent="-457200">
              <a:buFont typeface="+mj-lt"/>
              <a:buAutoNum type="arabicParenR"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3" y="2708920"/>
            <a:ext cx="846506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2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功能說明（續）</a:t>
            </a:r>
            <a:endParaRPr 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案件編目著錄時，若主併文填寫密件編號，應一併註記被併文之密件編號。</a:t>
            </a:r>
            <a:endParaRPr lang="en-US" altLang="zh-TW" dirty="0" smtClean="0"/>
          </a:p>
          <a:p>
            <a:pPr marL="777240" lvl="1" indent="-457200">
              <a:buFont typeface="+mj-lt"/>
              <a:buAutoNum type="arabicParenR"/>
            </a:pPr>
            <a:r>
              <a:rPr lang="zh-TW" altLang="en-US" dirty="0" smtClean="0"/>
              <a:t>於</a:t>
            </a:r>
            <a:r>
              <a:rPr lang="zh-TW" altLang="en-US" dirty="0"/>
              <a:t>主併文編目時取密件編號：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56" y="3068960"/>
            <a:ext cx="4467225" cy="240982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4150302"/>
            <a:ext cx="44577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功能說明（續）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9963" lvl="1" indent="-342900">
              <a:buFont typeface="+mj-lt"/>
              <a:buAutoNum type="arabicParenR" startAt="2"/>
            </a:pPr>
            <a:r>
              <a:rPr lang="zh-TW" altLang="en-US" dirty="0" smtClean="0"/>
              <a:t>接著</a:t>
            </a:r>
            <a:r>
              <a:rPr lang="zh-TW" altLang="en-US" dirty="0"/>
              <a:t>按</a:t>
            </a:r>
            <a:r>
              <a:rPr lang="en-US" altLang="zh-TW" dirty="0"/>
              <a:t>【</a:t>
            </a:r>
            <a:r>
              <a:rPr lang="zh-TW" altLang="en-US" dirty="0"/>
              <a:t>存檔</a:t>
            </a:r>
            <a:r>
              <a:rPr lang="en-US" altLang="zh-TW" dirty="0"/>
              <a:t>】</a:t>
            </a:r>
            <a:r>
              <a:rPr lang="zh-TW" altLang="en-US" dirty="0"/>
              <a:t>，畫面顯示“存檔作業完成”。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2674495"/>
            <a:ext cx="803561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0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功能說明（續）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lvl="1" indent="-457200">
              <a:buFont typeface="+mj-lt"/>
              <a:buAutoNum type="arabicParenR" startAt="3"/>
            </a:pPr>
            <a:r>
              <a:rPr lang="zh-TW" altLang="en-US" dirty="0" smtClean="0"/>
              <a:t>於</a:t>
            </a:r>
            <a:r>
              <a:rPr lang="zh-TW" altLang="en-US" dirty="0"/>
              <a:t>“併文資訊”點選被併文號後按</a:t>
            </a:r>
            <a:r>
              <a:rPr lang="en-US" altLang="zh-TW" dirty="0"/>
              <a:t>【</a:t>
            </a:r>
            <a:r>
              <a:rPr lang="zh-TW" altLang="en-US" dirty="0"/>
              <a:t>併文資料</a:t>
            </a:r>
            <a:r>
              <a:rPr lang="en-US" altLang="zh-TW" dirty="0"/>
              <a:t>】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pPr marL="457200" indent="-457200">
              <a:buFont typeface="+mj-lt"/>
              <a:buAutoNum type="arabicParenR"/>
            </a:pP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7" y="2708920"/>
            <a:ext cx="7776865" cy="331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8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功能說明（續）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1520" lvl="1" indent="-457200">
              <a:buFont typeface="+mj-lt"/>
              <a:buAutoNum type="arabicParenR" startAt="4"/>
            </a:pPr>
            <a:r>
              <a:rPr lang="zh-TW" altLang="en-US" dirty="0" smtClean="0"/>
              <a:t>可</a:t>
            </a:r>
            <a:r>
              <a:rPr lang="zh-TW" altLang="en-US" dirty="0"/>
              <a:t>看到被併文號也已取得相同的密件編號。</a:t>
            </a:r>
            <a:endParaRPr lang="zh-TW" altLang="zh-TW" dirty="0"/>
          </a:p>
          <a:p>
            <a:pPr marL="457200" indent="-457200">
              <a:buFont typeface="+mj-lt"/>
              <a:buAutoNum type="arabicParenR"/>
            </a:pP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8" y="2492896"/>
            <a:ext cx="6408712" cy="424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5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Q&amp;A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6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新增功能項目（續）</a:t>
            </a:r>
            <a:endParaRPr lang="zh-TW" dirty="0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1800" dirty="0"/>
              <a:t>紙本來文掃描的公文檔案</a:t>
            </a:r>
            <a:r>
              <a:rPr lang="en-US" altLang="zh-TW" sz="1800" dirty="0"/>
              <a:t>,</a:t>
            </a:r>
            <a:r>
              <a:rPr lang="zh-TW" altLang="zh-TW" sz="1800" dirty="0"/>
              <a:t>可上傳至公布欄</a:t>
            </a:r>
            <a:r>
              <a:rPr lang="zh-TW" altLang="zh-TW" sz="1800" dirty="0" smtClean="0"/>
              <a:t>。</a:t>
            </a:r>
            <a:endParaRPr lang="en-US" altLang="zh-TW" sz="1800" dirty="0" smtClean="0"/>
          </a:p>
          <a:p>
            <a:r>
              <a:rPr lang="zh-TW" altLang="zh-TW" sz="1800" dirty="0"/>
              <a:t>案件編目著錄時，若主併文填寫密件編號，應一併註記被併文之密件編號</a:t>
            </a:r>
            <a:r>
              <a:rPr lang="zh-TW" altLang="zh-TW" sz="1800" dirty="0" smtClean="0"/>
              <a:t>。</a:t>
            </a:r>
            <a:endParaRPr lang="en-US" altLang="zh-TW" sz="1800" dirty="0" smtClean="0"/>
          </a:p>
          <a:p>
            <a:endParaRPr lang="en-US" altLang="zh-TW" sz="1800" dirty="0" smtClean="0"/>
          </a:p>
          <a:p>
            <a:endParaRPr lang="zh-TW" altLang="zh-TW" sz="1800" dirty="0"/>
          </a:p>
        </p:txBody>
      </p:sp>
    </p:spTree>
    <p:extLst>
      <p:ext uri="{BB962C8B-B14F-4D97-AF65-F5344CB8AC3E}">
        <p14:creationId xmlns:p14="http://schemas.microsoft.com/office/powerpoint/2010/main" val="32913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功能說明</a:t>
            </a:r>
            <a:endParaRPr 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latin typeface="+mn-ea"/>
                <a:ea typeface="+mn-ea"/>
              </a:rPr>
              <a:t>於承會辦待辦區（其他功能）新增－核批決行後之公文（含附件）</a:t>
            </a:r>
            <a:r>
              <a:rPr lang="en-US" altLang="zh-TW" b="1" dirty="0">
                <a:latin typeface="+mn-ea"/>
                <a:ea typeface="+mn-ea"/>
              </a:rPr>
              <a:t>e-mail </a:t>
            </a:r>
            <a:r>
              <a:rPr lang="zh-TW" altLang="zh-TW" b="1" dirty="0">
                <a:latin typeface="+mn-ea"/>
                <a:ea typeface="+mn-ea"/>
              </a:rPr>
              <a:t>轉發至使用者個人電子信箱</a:t>
            </a:r>
            <a:r>
              <a:rPr lang="zh-TW" altLang="zh-TW" b="1" dirty="0" smtClean="0">
                <a:latin typeface="+mn-ea"/>
                <a:ea typeface="+mn-ea"/>
              </a:rPr>
              <a:t>。</a:t>
            </a:r>
            <a:endParaRPr lang="en-US" altLang="zh-TW" b="1" dirty="0" smtClean="0">
              <a:latin typeface="+mn-ea"/>
              <a:ea typeface="+mn-ea"/>
            </a:endParaRPr>
          </a:p>
          <a:p>
            <a:pPr marL="777240" lvl="1" indent="-457200">
              <a:buFont typeface="+mj-lt"/>
              <a:buAutoNum type="arabicParenR"/>
            </a:pPr>
            <a:r>
              <a:rPr lang="zh-TW" altLang="zh-TW" dirty="0">
                <a:latin typeface="+mn-ea"/>
                <a:ea typeface="+mn-ea"/>
              </a:rPr>
              <a:t>勾選</a:t>
            </a:r>
            <a:r>
              <a:rPr lang="en-US" altLang="zh-TW" dirty="0">
                <a:latin typeface="+mn-ea"/>
                <a:ea typeface="+mn-ea"/>
              </a:rPr>
              <a:t> 1 </a:t>
            </a:r>
            <a:r>
              <a:rPr lang="zh-TW" altLang="zh-TW" dirty="0">
                <a:latin typeface="+mn-ea"/>
                <a:ea typeface="+mn-ea"/>
              </a:rPr>
              <a:t>筆公文，承會辦待辦區→其他功能→【轉發電子郵件】按鈕。</a:t>
            </a:r>
            <a:endParaRPr lang="en-US" altLang="zh-TW" b="1" dirty="0">
              <a:latin typeface="+mn-ea"/>
              <a:ea typeface="+mn-ea"/>
            </a:endParaRP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3159040"/>
            <a:ext cx="7200800" cy="307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4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功能說明（續）</a:t>
            </a:r>
            <a:endParaRPr 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77240" lvl="1" indent="-457200">
              <a:buFont typeface="+mj-lt"/>
              <a:buAutoNum type="arabicParenR" startAt="2"/>
            </a:pPr>
            <a:r>
              <a:rPr lang="zh-TW" altLang="zh-TW" sz="1800" dirty="0"/>
              <a:t>功能執行完畢會提示訊息</a:t>
            </a:r>
            <a:r>
              <a:rPr lang="zh-TW" altLang="zh-TW" sz="1800" dirty="0" smtClean="0"/>
              <a:t>：</a:t>
            </a:r>
            <a:endParaRPr lang="en-US" altLang="zh-TW" sz="1800" b="1" dirty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2492896"/>
            <a:ext cx="8885581" cy="208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功能說明（續）</a:t>
            </a:r>
            <a:endParaRPr 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會辦公文如登記桌錯指承辦人，於簽稿會核單之紀錄不顯示，以免誤判為會</a:t>
            </a:r>
            <a:r>
              <a:rPr lang="zh-TW" altLang="en-US" b="1" dirty="0" smtClean="0"/>
              <a:t>辦</a:t>
            </a:r>
            <a:r>
              <a:rPr lang="zh-TW" altLang="zh-TW" b="1" dirty="0" smtClean="0"/>
              <a:t>。</a:t>
            </a:r>
            <a:endParaRPr lang="en-US" altLang="zh-TW" b="1" dirty="0" smtClean="0"/>
          </a:p>
          <a:p>
            <a:pPr marL="777240" lvl="1" indent="-457200">
              <a:buFont typeface="+mj-lt"/>
              <a:buAutoNum type="arabicParenR"/>
            </a:pPr>
            <a:r>
              <a:rPr lang="zh-TW" altLang="en-US" dirty="0" smtClean="0"/>
              <a:t>登記</a:t>
            </a:r>
            <a:r>
              <a:rPr lang="zh-TW" altLang="en-US" dirty="0"/>
              <a:t>桌待辦區新增一按鈕</a:t>
            </a:r>
            <a:r>
              <a:rPr lang="en-US" altLang="zh-TW" dirty="0"/>
              <a:t>【</a:t>
            </a:r>
            <a:r>
              <a:rPr lang="zh-TW" altLang="en-US" dirty="0"/>
              <a:t>取消錯誤會辦人</a:t>
            </a:r>
            <a:r>
              <a:rPr lang="en-US" altLang="zh-TW" dirty="0"/>
              <a:t>】</a:t>
            </a:r>
            <a:r>
              <a:rPr lang="zh-TW" altLang="en-US" dirty="0"/>
              <a:t>，此功能只提供給會辦公文使用</a:t>
            </a:r>
            <a:r>
              <a:rPr lang="zh-TW" altLang="en-US" dirty="0" smtClean="0"/>
              <a:t>。</a:t>
            </a:r>
            <a:endParaRPr lang="en-US" altLang="zh-TW" b="1" dirty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3356992"/>
            <a:ext cx="8626027" cy="253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7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功能說明（續）</a:t>
            </a:r>
            <a:endParaRPr 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77240" lvl="1" indent="-457200">
              <a:buFont typeface="+mj-lt"/>
              <a:buAutoNum type="arabicParenR" startAt="2"/>
            </a:pPr>
            <a:r>
              <a:rPr lang="zh-TW" altLang="en-US" dirty="0" smtClean="0"/>
              <a:t>以</a:t>
            </a:r>
            <a:r>
              <a:rPr lang="zh-TW" altLang="en-US" dirty="0"/>
              <a:t>測試文號：</a:t>
            </a:r>
            <a:r>
              <a:rPr lang="en-US" altLang="zh-TW" dirty="0"/>
              <a:t>1030160D00008</a:t>
            </a:r>
            <a:r>
              <a:rPr lang="zh-TW" altLang="en-US" dirty="0"/>
              <a:t>為例，原本有設定會辦人</a:t>
            </a:r>
            <a:r>
              <a:rPr lang="zh-TW" altLang="en-US" dirty="0" smtClean="0"/>
              <a:t>李</a:t>
            </a:r>
            <a:r>
              <a:rPr lang="en-US" altLang="zh-TW" dirty="0" smtClean="0"/>
              <a:t>O</a:t>
            </a:r>
            <a:r>
              <a:rPr lang="zh-TW" altLang="en-US" dirty="0" smtClean="0"/>
              <a:t>鳳，</a:t>
            </a:r>
            <a:r>
              <a:rPr lang="zh-TW" altLang="en-US" dirty="0"/>
              <a:t>簽稿會核單會印出</a:t>
            </a:r>
            <a:r>
              <a:rPr lang="zh-TW" altLang="en-US" dirty="0" smtClean="0"/>
              <a:t>。</a:t>
            </a:r>
            <a:endParaRPr lang="en-US" altLang="zh-TW" b="1" dirty="0"/>
          </a:p>
          <a:p>
            <a:endParaRPr lang="zh-TW" altLang="en-US" dirty="0"/>
          </a:p>
        </p:txBody>
      </p:sp>
      <p:pic>
        <p:nvPicPr>
          <p:cNvPr id="4098" name="Picture 2" descr="110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8" y="2869846"/>
            <a:ext cx="615419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7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功能說明（續）</a:t>
            </a:r>
            <a:endParaRPr 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77240" lvl="1" indent="-457200">
              <a:buFont typeface="+mj-lt"/>
              <a:buAutoNum type="arabicParenR" startAt="3"/>
            </a:pPr>
            <a:r>
              <a:rPr lang="zh-TW" altLang="en-US" dirty="0" smtClean="0"/>
              <a:t>承辦人將</a:t>
            </a:r>
            <a:r>
              <a:rPr lang="zh-TW" altLang="en-US" dirty="0"/>
              <a:t>公文退回給登記桌後，登記桌執行</a:t>
            </a:r>
            <a:r>
              <a:rPr lang="en-US" altLang="zh-TW" dirty="0"/>
              <a:t>【</a:t>
            </a:r>
            <a:r>
              <a:rPr lang="zh-TW" altLang="en-US" dirty="0"/>
              <a:t>取消錯誤會辦人</a:t>
            </a:r>
            <a:r>
              <a:rPr lang="en-US" altLang="zh-TW" dirty="0"/>
              <a:t>】</a:t>
            </a:r>
            <a:r>
              <a:rPr lang="zh-TW" altLang="en-US" dirty="0"/>
              <a:t>，如下圖所示</a:t>
            </a:r>
            <a:r>
              <a:rPr lang="zh-TW" altLang="en-US" dirty="0" smtClean="0"/>
              <a:t>：</a:t>
            </a:r>
            <a:r>
              <a:rPr lang="zh-TW" altLang="zh-TW" dirty="0"/>
              <a:t>（按下【確定】設定完畢）</a:t>
            </a:r>
          </a:p>
          <a:p>
            <a:pPr marL="777240" lvl="1" indent="-457200">
              <a:buFont typeface="+mj-lt"/>
              <a:buAutoNum type="arabicParenR" startAt="3"/>
            </a:pP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8" y="2780928"/>
            <a:ext cx="5760640" cy="397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958508" y="4653136"/>
            <a:ext cx="144016" cy="172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958508" y="3933056"/>
            <a:ext cx="144016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958508" y="4365104"/>
            <a:ext cx="14401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2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功能說明（續）</a:t>
            </a:r>
            <a:endParaRPr 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77240" lvl="1" indent="-457200">
              <a:buFont typeface="+mj-lt"/>
              <a:buAutoNum type="arabicParenR" startAt="4"/>
            </a:pPr>
            <a:r>
              <a:rPr lang="zh-TW" altLang="en-US" dirty="0" smtClean="0"/>
              <a:t>取消</a:t>
            </a:r>
            <a:r>
              <a:rPr lang="zh-TW" altLang="en-US" dirty="0"/>
              <a:t>錯誤會辦人後，在簽稿會核單就不會印出。</a:t>
            </a:r>
          </a:p>
        </p:txBody>
      </p:sp>
      <p:pic>
        <p:nvPicPr>
          <p:cNvPr id="6146" name="Picture 2" descr="1105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12" y="2492896"/>
            <a:ext cx="6624736" cy="370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7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D85E5DE-FD81-49B5-BF4A-9F6573D6D7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886</Words>
  <Application>Microsoft Office PowerPoint</Application>
  <PresentationFormat>自訂</PresentationFormat>
  <Paragraphs>62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離子</vt:lpstr>
      <vt:lpstr>功能新增說明</vt:lpstr>
      <vt:lpstr>新增功能項目</vt:lpstr>
      <vt:lpstr>新增功能項目（續）</vt:lpstr>
      <vt:lpstr>功能說明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功能說明（續）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2014-12-01T17:17:50Z</dcterms:created>
  <dcterms:modified xsi:type="dcterms:W3CDTF">2014-12-02T06:04:13Z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