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7"/>
  </p:notesMasterIdLst>
  <p:handoutMasterIdLst>
    <p:handoutMasterId r:id="rId58"/>
  </p:handoutMasterIdLst>
  <p:sldIdLst>
    <p:sldId id="274" r:id="rId2"/>
    <p:sldId id="275" r:id="rId3"/>
    <p:sldId id="308" r:id="rId4"/>
    <p:sldId id="277" r:id="rId5"/>
    <p:sldId id="278" r:id="rId6"/>
    <p:sldId id="279" r:id="rId7"/>
    <p:sldId id="280" r:id="rId8"/>
    <p:sldId id="281" r:id="rId9"/>
    <p:sldId id="307" r:id="rId10"/>
    <p:sldId id="283" r:id="rId11"/>
    <p:sldId id="282" r:id="rId12"/>
    <p:sldId id="284" r:id="rId13"/>
    <p:sldId id="285" r:id="rId14"/>
    <p:sldId id="286" r:id="rId15"/>
    <p:sldId id="287" r:id="rId16"/>
    <p:sldId id="288" r:id="rId17"/>
    <p:sldId id="333" r:id="rId18"/>
    <p:sldId id="289" r:id="rId19"/>
    <p:sldId id="290" r:id="rId20"/>
    <p:sldId id="306" r:id="rId21"/>
    <p:sldId id="325" r:id="rId22"/>
    <p:sldId id="309" r:id="rId23"/>
    <p:sldId id="326" r:id="rId24"/>
    <p:sldId id="327" r:id="rId25"/>
    <p:sldId id="328" r:id="rId26"/>
    <p:sldId id="329" r:id="rId27"/>
    <p:sldId id="330" r:id="rId28"/>
    <p:sldId id="291" r:id="rId29"/>
    <p:sldId id="292" r:id="rId30"/>
    <p:sldId id="293" r:id="rId31"/>
    <p:sldId id="294" r:id="rId32"/>
    <p:sldId id="332" r:id="rId33"/>
    <p:sldId id="295" r:id="rId34"/>
    <p:sldId id="296" r:id="rId35"/>
    <p:sldId id="297" r:id="rId36"/>
    <p:sldId id="298" r:id="rId37"/>
    <p:sldId id="299" r:id="rId38"/>
    <p:sldId id="300" r:id="rId39"/>
    <p:sldId id="312" r:id="rId40"/>
    <p:sldId id="311" r:id="rId41"/>
    <p:sldId id="313" r:id="rId42"/>
    <p:sldId id="314" r:id="rId43"/>
    <p:sldId id="331" r:id="rId44"/>
    <p:sldId id="319" r:id="rId45"/>
    <p:sldId id="320" r:id="rId46"/>
    <p:sldId id="321" r:id="rId47"/>
    <p:sldId id="324" r:id="rId48"/>
    <p:sldId id="323" r:id="rId49"/>
    <p:sldId id="322" r:id="rId50"/>
    <p:sldId id="303" r:id="rId51"/>
    <p:sldId id="304" r:id="rId52"/>
    <p:sldId id="305" r:id="rId53"/>
    <p:sldId id="310" r:id="rId54"/>
    <p:sldId id="301" r:id="rId55"/>
    <p:sldId id="302" r:id="rId56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DFFA"/>
    <a:srgbClr val="CC00FF"/>
    <a:srgbClr val="FF0000"/>
    <a:srgbClr val="0000FF"/>
    <a:srgbClr val="CCFF66"/>
    <a:srgbClr val="FF3300"/>
    <a:srgbClr val="FFFF99"/>
    <a:srgbClr val="FF99CC"/>
    <a:srgbClr val="33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61" autoAdjust="0"/>
  </p:normalViewPr>
  <p:slideViewPr>
    <p:cSldViewPr>
      <p:cViewPr varScale="1">
        <p:scale>
          <a:sx n="92" d="100"/>
          <a:sy n="92" d="100"/>
        </p:scale>
        <p:origin x="-11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45972-797E-4E5C-8D2F-4780C4B58E06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78851EE-D685-4D82-93E5-5F747D6EEF32}">
      <dgm:prSet phldrT="[文字]"/>
      <dgm:spPr/>
      <dgm:t>
        <a:bodyPr/>
        <a:lstStyle/>
        <a:p>
          <a:r>
            <a:rPr lang="en-US" altLang="zh-TW" dirty="0" smtClean="0"/>
            <a:t>1</a:t>
          </a:r>
          <a:endParaRPr lang="zh-TW" altLang="en-US" dirty="0"/>
        </a:p>
      </dgm:t>
    </dgm:pt>
    <dgm:pt modelId="{07C39B4F-89FC-46CE-81DB-22C601122589}" type="par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4D0D78D4-6669-4DB9-964A-C7B610681C1A}" type="sib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ADA24096-398E-4C22-B0B9-F21855A4C717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行政院來函統一規定：稱謂語與期望目的語均不空一格。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8CE686-E2C0-4E43-9A06-8B625822C971}" type="par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31D59A89-A9B4-4C54-B0CD-802AD87888BB}" type="sib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955B2ADC-2C9B-44F5-A8DD-3E67AD105D0F}">
      <dgm:prSet phldrT="[文字]"/>
      <dgm:spPr/>
      <dgm:t>
        <a:bodyPr/>
        <a:lstStyle/>
        <a:p>
          <a:r>
            <a:rPr lang="en-US" altLang="zh-TW" dirty="0" smtClean="0"/>
            <a:t>3</a:t>
          </a:r>
          <a:endParaRPr lang="zh-TW" altLang="en-US" dirty="0"/>
        </a:p>
      </dgm:t>
    </dgm:pt>
    <dgm:pt modelId="{FDA52AF0-7A08-43A2-98CC-DC62860995CD}" type="par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174FBA33-C0C7-42DB-90BE-FC6D22447BA7}" type="sib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9CBB6DA3-50B2-48BE-B92E-1E30D0B311E4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政府文書參考規範規定：字型，中文採楷書，英文及阿拉伯數字採</a:t>
          </a:r>
          <a:r>
            <a:rPr lang="en-US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Times New Roman 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字體。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81DE77-9C29-43B9-A56C-2F628414241E}" type="par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1A92826E-0BB4-4B4F-94D3-A593D40908CA}" type="sib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B9344003-BBB1-4893-B2B8-23DAFA6B319B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文書處理手冊規定：書函不如函正式，有關各機關間行文及機關答復民眾之公文，仍宜使用函。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EB2E28-6FDA-4487-A03E-A6A91B6D5FD5}" type="sib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59E6CA34-F289-4C1B-80FD-FC0E3D6A21E4}" type="par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A8BC7A0F-FEE8-47A3-B98C-C0EAA3AC8ABD}">
      <dgm:prSet phldrT="[文字]"/>
      <dgm:spPr/>
      <dgm:t>
        <a:bodyPr/>
        <a:lstStyle/>
        <a:p>
          <a:r>
            <a:rPr lang="en-US" altLang="zh-TW" dirty="0" smtClean="0"/>
            <a:t>2</a:t>
          </a:r>
          <a:endParaRPr lang="zh-TW" altLang="en-US" dirty="0"/>
        </a:p>
      </dgm:t>
    </dgm:pt>
    <dgm:pt modelId="{3F2F0F46-1371-4118-BB44-A4784F645E59}" type="sib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A5D675A5-88F0-48B0-93D6-D4E703590052}" type="par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3CA000E1-F397-4571-9DD0-CF79588E8127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6C7E8E-C5E7-4D75-95E3-97045B582688}" type="par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5635B634-1296-4F97-80B9-4AC856C80007}" type="sib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0A68F254-1FA6-4FFD-9C32-A1E9F15C255D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EDE81B-4F6E-4C94-8D50-45B6C5744536}" type="par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88C037FD-999B-437B-AD3A-EFE1A9F4D9D5}" type="sib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266434E4-D84B-4BF3-A7C8-E8C75914CBEB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105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日院授發檔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資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1050008178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A738718-4E25-4E6A-B21A-1A6971C1FCF3}" type="par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102C0865-5906-4589-9F5C-03223787B623}" type="sib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0AF0A5F0-488F-46F5-8DF8-B2FA687E737B}">
      <dgm:prSet phldrT="[文字]" custT="1"/>
      <dgm:spPr/>
      <dgm:t>
        <a:bodyPr/>
        <a:lstStyle/>
        <a:p>
          <a:pPr algn="r"/>
          <a:r>
            <a:rPr lang="en-US" altLang="zh-TW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4AE0E1-F2ED-4F28-B312-1301E9C0A95B}" type="par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9F1367A6-C02C-4A10-8A2D-70619F82A7EB}" type="sib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51EC9C5D-774B-422F-BF15-CA27F6B31574}">
      <dgm:prSet phldrT="[文字]" custT="1"/>
      <dgm:spPr/>
      <dgm:t>
        <a:bodyPr/>
        <a:lstStyle/>
        <a:p>
          <a:pPr algn="l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檔案格式為公文電子交換附件檔案優先採用格式。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555A51-883B-44FD-8055-2D5B30E46F82}" type="par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D5135FFB-201E-4824-A34A-EE5765CBB0C2}" type="sib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B74D1F26-687E-4F15-927B-26C50885AEA5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39C658-78F6-44C3-B7DB-EBD7A84E1A93}" type="par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791D69E-80CD-47AC-AFBD-8924595B5424}" type="sib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28CBCA6-30A2-4175-B095-2B8F3D651A02}" type="pres">
      <dgm:prSet presAssocID="{ACA45972-797E-4E5C-8D2F-4780C4B58E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9AA932-840A-42CD-9F3E-C214AA2E8AB0}" type="pres">
      <dgm:prSet presAssocID="{878851EE-D685-4D82-93E5-5F747D6EEF32}" presName="linNode" presStyleCnt="0"/>
      <dgm:spPr/>
      <dgm:t>
        <a:bodyPr/>
        <a:lstStyle/>
        <a:p>
          <a:endParaRPr lang="zh-TW" altLang="en-US"/>
        </a:p>
      </dgm:t>
    </dgm:pt>
    <dgm:pt modelId="{A41DAB9C-7911-4B69-91C8-153F6DDE1222}" type="pres">
      <dgm:prSet presAssocID="{878851EE-D685-4D82-93E5-5F747D6EEF32}" presName="parentText" presStyleLbl="node1" presStyleIdx="0" presStyleCnt="4" custScaleX="2960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5A58F4-8093-4289-8F8C-891CF673AC3B}" type="pres">
      <dgm:prSet presAssocID="{878851EE-D685-4D82-93E5-5F747D6EEF32}" presName="descendantText" presStyleLbl="alignAccFollowNode1" presStyleIdx="0" presStyleCnt="4" custScaleX="139250" custScaleY="123733" custLinFactNeighborX="838" custLinFactNeighborY="-8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A51256-717F-4E64-8E10-EDC9100A104A}" type="pres">
      <dgm:prSet presAssocID="{4D0D78D4-6669-4DB9-964A-C7B610681C1A}" presName="sp" presStyleCnt="0"/>
      <dgm:spPr/>
      <dgm:t>
        <a:bodyPr/>
        <a:lstStyle/>
        <a:p>
          <a:endParaRPr lang="zh-TW" altLang="en-US"/>
        </a:p>
      </dgm:t>
    </dgm:pt>
    <dgm:pt modelId="{62B42C50-2025-4F28-8D25-CBE79403919C}" type="pres">
      <dgm:prSet presAssocID="{A8BC7A0F-FEE8-47A3-B98C-C0EAA3AC8ABD}" presName="linNode" presStyleCnt="0"/>
      <dgm:spPr/>
      <dgm:t>
        <a:bodyPr/>
        <a:lstStyle/>
        <a:p>
          <a:endParaRPr lang="zh-TW" altLang="en-US"/>
        </a:p>
      </dgm:t>
    </dgm:pt>
    <dgm:pt modelId="{778E01AE-65C8-40EB-9349-9D7D8B7CEC09}" type="pres">
      <dgm:prSet presAssocID="{A8BC7A0F-FEE8-47A3-B98C-C0EAA3AC8ABD}" presName="parentText" presStyleLbl="node1" presStyleIdx="1" presStyleCnt="4" custScaleX="29332" custLinFactNeighborX="-208" custLinFactNeighborY="233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D31E4B-8A8E-4316-9A38-D4B560186C60}" type="pres">
      <dgm:prSet presAssocID="{A8BC7A0F-FEE8-47A3-B98C-C0EAA3AC8ABD}" presName="descendantText" presStyleLbl="alignAccFollowNode1" presStyleIdx="1" presStyleCnt="4" custScaleX="139828" custScaleY="1277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5BAC5-8195-4D5D-B86B-845C1453680B}" type="pres">
      <dgm:prSet presAssocID="{3F2F0F46-1371-4118-BB44-A4784F645E59}" presName="sp" presStyleCnt="0"/>
      <dgm:spPr/>
      <dgm:t>
        <a:bodyPr/>
        <a:lstStyle/>
        <a:p>
          <a:endParaRPr lang="zh-TW" altLang="en-US"/>
        </a:p>
      </dgm:t>
    </dgm:pt>
    <dgm:pt modelId="{5AD5D9F9-B8DB-4557-8DE2-5BF78DED4314}" type="pres">
      <dgm:prSet presAssocID="{955B2ADC-2C9B-44F5-A8DD-3E67AD105D0F}" presName="linNode" presStyleCnt="0"/>
      <dgm:spPr/>
      <dgm:t>
        <a:bodyPr/>
        <a:lstStyle/>
        <a:p>
          <a:endParaRPr lang="zh-TW" altLang="en-US"/>
        </a:p>
      </dgm:t>
    </dgm:pt>
    <dgm:pt modelId="{2FD3575E-9420-4207-A05F-1F88F6CC0D2C}" type="pres">
      <dgm:prSet presAssocID="{955B2ADC-2C9B-44F5-A8DD-3E67AD105D0F}" presName="parentText" presStyleLbl="node1" presStyleIdx="2" presStyleCnt="4" custScaleX="2933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A024FD-4A4B-4043-8FE5-72A065107DB9}" type="pres">
      <dgm:prSet presAssocID="{955B2ADC-2C9B-44F5-A8DD-3E67AD105D0F}" presName="descendantText" presStyleLbl="alignAccFollowNode1" presStyleIdx="2" presStyleCnt="4" custScaleX="139114" custScaleY="123347" custLinFactNeighborX="886" custLinFactNeighborY="94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4B7CDD-F4B1-4A4E-9824-F4BCA79AFD72}" type="pres">
      <dgm:prSet presAssocID="{174FBA33-C0C7-42DB-90BE-FC6D22447BA7}" presName="sp" presStyleCnt="0"/>
      <dgm:spPr/>
    </dgm:pt>
    <dgm:pt modelId="{5DE33B81-0D45-422F-81D4-DB12ADA095FB}" type="pres">
      <dgm:prSet presAssocID="{0AF0A5F0-488F-46F5-8DF8-B2FA687E737B}" presName="linNode" presStyleCnt="0"/>
      <dgm:spPr/>
    </dgm:pt>
    <dgm:pt modelId="{91BCCF68-B15E-4E01-AF6D-91C327B5EBD0}" type="pres">
      <dgm:prSet presAssocID="{0AF0A5F0-488F-46F5-8DF8-B2FA687E737B}" presName="parentText" presStyleLbl="node1" presStyleIdx="3" presStyleCnt="4" custFlipHor="1" custScaleX="303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701BCF-6442-43F8-9D08-93E95A508B7C}" type="pres">
      <dgm:prSet presAssocID="{0AF0A5F0-488F-46F5-8DF8-B2FA687E737B}" presName="descendantText" presStyleLbl="alignAccFollowNode1" presStyleIdx="3" presStyleCnt="4" custScaleX="1583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5C8D907-C5F6-4660-8463-C4984F51613C}" type="presOf" srcId="{ADA24096-398E-4C22-B0B9-F21855A4C717}" destId="{755A58F4-8093-4289-8F8C-891CF673AC3B}" srcOrd="0" destOrd="0" presId="urn:microsoft.com/office/officeart/2005/8/layout/vList5"/>
    <dgm:cxn modelId="{22774CF9-7835-4F78-9483-B786CDB4F304}" type="presOf" srcId="{3CA000E1-F397-4571-9DD0-CF79588E8127}" destId="{755A58F4-8093-4289-8F8C-891CF673AC3B}" srcOrd="0" destOrd="1" presId="urn:microsoft.com/office/officeart/2005/8/layout/vList5"/>
    <dgm:cxn modelId="{3A6895B0-6E49-4D8E-8C3F-CA0F47722763}" srcId="{878851EE-D685-4D82-93E5-5F747D6EEF32}" destId="{ADA24096-398E-4C22-B0B9-F21855A4C717}" srcOrd="0" destOrd="0" parTransId="{2D8CE686-E2C0-4E43-9A06-8B625822C971}" sibTransId="{31D59A89-A9B4-4C54-B0CD-802AD87888BB}"/>
    <dgm:cxn modelId="{1204058C-6322-4F5E-A017-ECB2F625282E}" srcId="{955B2ADC-2C9B-44F5-A8DD-3E67AD105D0F}" destId="{266434E4-D84B-4BF3-A7C8-E8C75914CBEB}" srcOrd="1" destOrd="0" parTransId="{BA738718-4E25-4E6A-B21A-1A6971C1FCF3}" sibTransId="{102C0865-5906-4589-9F5C-03223787B623}"/>
    <dgm:cxn modelId="{91D13FC3-8AAF-420D-9A9F-9D7E6040965F}" type="presOf" srcId="{266434E4-D84B-4BF3-A7C8-E8C75914CBEB}" destId="{98A024FD-4A4B-4043-8FE5-72A065107DB9}" srcOrd="0" destOrd="1" presId="urn:microsoft.com/office/officeart/2005/8/layout/vList5"/>
    <dgm:cxn modelId="{E425C83E-3B97-4DF4-9CBC-9EDDBC0C275E}" srcId="{ACA45972-797E-4E5C-8D2F-4780C4B58E06}" destId="{A8BC7A0F-FEE8-47A3-B98C-C0EAA3AC8ABD}" srcOrd="1" destOrd="0" parTransId="{A5D675A5-88F0-48B0-93D6-D4E703590052}" sibTransId="{3F2F0F46-1371-4118-BB44-A4784F645E59}"/>
    <dgm:cxn modelId="{ADFBF53D-70E4-439F-98D5-465587436EE0}" type="presOf" srcId="{955B2ADC-2C9B-44F5-A8DD-3E67AD105D0F}" destId="{2FD3575E-9420-4207-A05F-1F88F6CC0D2C}" srcOrd="0" destOrd="0" presId="urn:microsoft.com/office/officeart/2005/8/layout/vList5"/>
    <dgm:cxn modelId="{ED6253B1-0D49-4D88-A062-C65AB1369A44}" type="presOf" srcId="{B74D1F26-687E-4F15-927B-26C50885AEA5}" destId="{39701BCF-6442-43F8-9D08-93E95A508B7C}" srcOrd="0" destOrd="1" presId="urn:microsoft.com/office/officeart/2005/8/layout/vList5"/>
    <dgm:cxn modelId="{178990C5-05A3-4EA1-A55E-C66D59C22CD2}" type="presOf" srcId="{878851EE-D685-4D82-93E5-5F747D6EEF32}" destId="{A41DAB9C-7911-4B69-91C8-153F6DDE1222}" srcOrd="0" destOrd="0" presId="urn:microsoft.com/office/officeart/2005/8/layout/vList5"/>
    <dgm:cxn modelId="{6D4C2207-9D81-4C3E-B879-7C755B520100}" srcId="{ACA45972-797E-4E5C-8D2F-4780C4B58E06}" destId="{0AF0A5F0-488F-46F5-8DF8-B2FA687E737B}" srcOrd="3" destOrd="0" parTransId="{EF4AE0E1-F2ED-4F28-B312-1301E9C0A95B}" sibTransId="{9F1367A6-C02C-4A10-8A2D-70619F82A7EB}"/>
    <dgm:cxn modelId="{557F7AD9-9338-4D18-82BD-EF0613DB7A28}" type="presOf" srcId="{51EC9C5D-774B-422F-BF15-CA27F6B31574}" destId="{39701BCF-6442-43F8-9D08-93E95A508B7C}" srcOrd="0" destOrd="0" presId="urn:microsoft.com/office/officeart/2005/8/layout/vList5"/>
    <dgm:cxn modelId="{3C391EF8-192D-4103-B7D0-EF195B5FBE73}" srcId="{0AF0A5F0-488F-46F5-8DF8-B2FA687E737B}" destId="{B74D1F26-687E-4F15-927B-26C50885AEA5}" srcOrd="1" destOrd="0" parTransId="{2739C658-78F6-44C3-B7DB-EBD7A84E1A93}" sibTransId="{2791D69E-80CD-47AC-AFBD-8924595B5424}"/>
    <dgm:cxn modelId="{CCFABD58-9EAA-4382-905D-59EA2A1D4421}" type="presOf" srcId="{0A68F254-1FA6-4FFD-9C32-A1E9F15C255D}" destId="{8AD31E4B-8A8E-4316-9A38-D4B560186C60}" srcOrd="0" destOrd="1" presId="urn:microsoft.com/office/officeart/2005/8/layout/vList5"/>
    <dgm:cxn modelId="{AA7D0A2D-0CE8-4ACC-A245-B9D54648A6B7}" srcId="{ACA45972-797E-4E5C-8D2F-4780C4B58E06}" destId="{955B2ADC-2C9B-44F5-A8DD-3E67AD105D0F}" srcOrd="2" destOrd="0" parTransId="{FDA52AF0-7A08-43A2-98CC-DC62860995CD}" sibTransId="{174FBA33-C0C7-42DB-90BE-FC6D22447BA7}"/>
    <dgm:cxn modelId="{E2144A61-7F36-4E72-8052-54924EC7A12C}" srcId="{878851EE-D685-4D82-93E5-5F747D6EEF32}" destId="{3CA000E1-F397-4571-9DD0-CF79588E8127}" srcOrd="1" destOrd="0" parTransId="{076C7E8E-C5E7-4D75-95E3-97045B582688}" sibTransId="{5635B634-1296-4F97-80B9-4AC856C80007}"/>
    <dgm:cxn modelId="{1CEE5E5C-CE31-4C60-B30D-B20617D4DECD}" type="presOf" srcId="{A8BC7A0F-FEE8-47A3-B98C-C0EAA3AC8ABD}" destId="{778E01AE-65C8-40EB-9349-9D7D8B7CEC09}" srcOrd="0" destOrd="0" presId="urn:microsoft.com/office/officeart/2005/8/layout/vList5"/>
    <dgm:cxn modelId="{D54BD333-0213-4ACA-8A3B-7DB8BB49A17E}" type="presOf" srcId="{B9344003-BBB1-4893-B2B8-23DAFA6B319B}" destId="{8AD31E4B-8A8E-4316-9A38-D4B560186C60}" srcOrd="0" destOrd="0" presId="urn:microsoft.com/office/officeart/2005/8/layout/vList5"/>
    <dgm:cxn modelId="{74357EE2-0159-4FD3-9A21-68FF4F8B1181}" srcId="{955B2ADC-2C9B-44F5-A8DD-3E67AD105D0F}" destId="{9CBB6DA3-50B2-48BE-B92E-1E30D0B311E4}" srcOrd="0" destOrd="0" parTransId="{2681DE77-9C29-43B9-A56C-2F628414241E}" sibTransId="{1A92826E-0BB4-4B4F-94D3-A593D40908CA}"/>
    <dgm:cxn modelId="{C8D39309-110C-4C1B-9D7C-19D14692182D}" srcId="{A8BC7A0F-FEE8-47A3-B98C-C0EAA3AC8ABD}" destId="{B9344003-BBB1-4893-B2B8-23DAFA6B319B}" srcOrd="0" destOrd="0" parTransId="{59E6CA34-F289-4C1B-80FD-FC0E3D6A21E4}" sibTransId="{1FEB2E28-6FDA-4487-A03E-A6A91B6D5FD5}"/>
    <dgm:cxn modelId="{774F615B-E490-447F-A29F-6CC752F94B1F}" srcId="{0AF0A5F0-488F-46F5-8DF8-B2FA687E737B}" destId="{51EC9C5D-774B-422F-BF15-CA27F6B31574}" srcOrd="0" destOrd="0" parTransId="{FC555A51-883B-44FD-8055-2D5B30E46F82}" sibTransId="{D5135FFB-201E-4824-A34A-EE5765CBB0C2}"/>
    <dgm:cxn modelId="{170F72D8-8003-4F7F-8FE9-63EAC5713330}" srcId="{A8BC7A0F-FEE8-47A3-B98C-C0EAA3AC8ABD}" destId="{0A68F254-1FA6-4FFD-9C32-A1E9F15C255D}" srcOrd="1" destOrd="0" parTransId="{F7EDE81B-4F6E-4C94-8D50-45B6C5744536}" sibTransId="{88C037FD-999B-437B-AD3A-EFE1A9F4D9D5}"/>
    <dgm:cxn modelId="{94526DA6-652F-4E7B-97C9-5625FEFE0A1E}" srcId="{ACA45972-797E-4E5C-8D2F-4780C4B58E06}" destId="{878851EE-D685-4D82-93E5-5F747D6EEF32}" srcOrd="0" destOrd="0" parTransId="{07C39B4F-89FC-46CE-81DB-22C601122589}" sibTransId="{4D0D78D4-6669-4DB9-964A-C7B610681C1A}"/>
    <dgm:cxn modelId="{891E3151-3C3D-4420-B13E-CF0FADBEA985}" type="presOf" srcId="{0AF0A5F0-488F-46F5-8DF8-B2FA687E737B}" destId="{91BCCF68-B15E-4E01-AF6D-91C327B5EBD0}" srcOrd="0" destOrd="0" presId="urn:microsoft.com/office/officeart/2005/8/layout/vList5"/>
    <dgm:cxn modelId="{36797256-BA6D-48BA-849D-C606D7AAE64E}" type="presOf" srcId="{9CBB6DA3-50B2-48BE-B92E-1E30D0B311E4}" destId="{98A024FD-4A4B-4043-8FE5-72A065107DB9}" srcOrd="0" destOrd="0" presId="urn:microsoft.com/office/officeart/2005/8/layout/vList5"/>
    <dgm:cxn modelId="{178D25FB-AFCF-426B-B6ED-8FDC7DBEFF7E}" type="presOf" srcId="{ACA45972-797E-4E5C-8D2F-4780C4B58E06}" destId="{228CBCA6-30A2-4175-B095-2B8F3D651A02}" srcOrd="0" destOrd="0" presId="urn:microsoft.com/office/officeart/2005/8/layout/vList5"/>
    <dgm:cxn modelId="{77B5BB63-C0FC-4346-B771-E6A601AE11DD}" type="presParOf" srcId="{228CBCA6-30A2-4175-B095-2B8F3D651A02}" destId="{4B9AA932-840A-42CD-9F3E-C214AA2E8AB0}" srcOrd="0" destOrd="0" presId="urn:microsoft.com/office/officeart/2005/8/layout/vList5"/>
    <dgm:cxn modelId="{58AB89A5-2A0A-4630-9972-326E51C7954E}" type="presParOf" srcId="{4B9AA932-840A-42CD-9F3E-C214AA2E8AB0}" destId="{A41DAB9C-7911-4B69-91C8-153F6DDE1222}" srcOrd="0" destOrd="0" presId="urn:microsoft.com/office/officeart/2005/8/layout/vList5"/>
    <dgm:cxn modelId="{D5F4E3D7-3ABD-4CDE-8C36-90ECA707F638}" type="presParOf" srcId="{4B9AA932-840A-42CD-9F3E-C214AA2E8AB0}" destId="{755A58F4-8093-4289-8F8C-891CF673AC3B}" srcOrd="1" destOrd="0" presId="urn:microsoft.com/office/officeart/2005/8/layout/vList5"/>
    <dgm:cxn modelId="{CA362F27-D58A-4F33-9E46-51C54196EB04}" type="presParOf" srcId="{228CBCA6-30A2-4175-B095-2B8F3D651A02}" destId="{3BA51256-717F-4E64-8E10-EDC9100A104A}" srcOrd="1" destOrd="0" presId="urn:microsoft.com/office/officeart/2005/8/layout/vList5"/>
    <dgm:cxn modelId="{9CF03A16-826A-49CB-9841-470026522540}" type="presParOf" srcId="{228CBCA6-30A2-4175-B095-2B8F3D651A02}" destId="{62B42C50-2025-4F28-8D25-CBE79403919C}" srcOrd="2" destOrd="0" presId="urn:microsoft.com/office/officeart/2005/8/layout/vList5"/>
    <dgm:cxn modelId="{7CC511B2-2479-41F7-89A1-A2F880351767}" type="presParOf" srcId="{62B42C50-2025-4F28-8D25-CBE79403919C}" destId="{778E01AE-65C8-40EB-9349-9D7D8B7CEC09}" srcOrd="0" destOrd="0" presId="urn:microsoft.com/office/officeart/2005/8/layout/vList5"/>
    <dgm:cxn modelId="{20618FD0-387A-44B9-8B8A-D54C0F567352}" type="presParOf" srcId="{62B42C50-2025-4F28-8D25-CBE79403919C}" destId="{8AD31E4B-8A8E-4316-9A38-D4B560186C60}" srcOrd="1" destOrd="0" presId="urn:microsoft.com/office/officeart/2005/8/layout/vList5"/>
    <dgm:cxn modelId="{A3244C31-2F8A-47E4-8E70-A9397C89F5EF}" type="presParOf" srcId="{228CBCA6-30A2-4175-B095-2B8F3D651A02}" destId="{F005BAC5-8195-4D5D-B86B-845C1453680B}" srcOrd="3" destOrd="0" presId="urn:microsoft.com/office/officeart/2005/8/layout/vList5"/>
    <dgm:cxn modelId="{66B8584B-08A1-4984-84E9-F8A8C9744D90}" type="presParOf" srcId="{228CBCA6-30A2-4175-B095-2B8F3D651A02}" destId="{5AD5D9F9-B8DB-4557-8DE2-5BF78DED4314}" srcOrd="4" destOrd="0" presId="urn:microsoft.com/office/officeart/2005/8/layout/vList5"/>
    <dgm:cxn modelId="{4AA3AEC2-4137-4439-8300-14137BFFD830}" type="presParOf" srcId="{5AD5D9F9-B8DB-4557-8DE2-5BF78DED4314}" destId="{2FD3575E-9420-4207-A05F-1F88F6CC0D2C}" srcOrd="0" destOrd="0" presId="urn:microsoft.com/office/officeart/2005/8/layout/vList5"/>
    <dgm:cxn modelId="{8705BA58-77D9-476E-BF90-FB7AA85392F8}" type="presParOf" srcId="{5AD5D9F9-B8DB-4557-8DE2-5BF78DED4314}" destId="{98A024FD-4A4B-4043-8FE5-72A065107DB9}" srcOrd="1" destOrd="0" presId="urn:microsoft.com/office/officeart/2005/8/layout/vList5"/>
    <dgm:cxn modelId="{7444772E-E24C-4236-8ABE-5E6658452194}" type="presParOf" srcId="{228CBCA6-30A2-4175-B095-2B8F3D651A02}" destId="{284B7CDD-F4B1-4A4E-9824-F4BCA79AFD72}" srcOrd="5" destOrd="0" presId="urn:microsoft.com/office/officeart/2005/8/layout/vList5"/>
    <dgm:cxn modelId="{616EA289-2F8F-4CB4-AC6F-B6843DF5B602}" type="presParOf" srcId="{228CBCA6-30A2-4175-B095-2B8F3D651A02}" destId="{5DE33B81-0D45-422F-81D4-DB12ADA095FB}" srcOrd="6" destOrd="0" presId="urn:microsoft.com/office/officeart/2005/8/layout/vList5"/>
    <dgm:cxn modelId="{1C8DC368-67AE-43B5-9670-DB3001F1614D}" type="presParOf" srcId="{5DE33B81-0D45-422F-81D4-DB12ADA095FB}" destId="{91BCCF68-B15E-4E01-AF6D-91C327B5EBD0}" srcOrd="0" destOrd="0" presId="urn:microsoft.com/office/officeart/2005/8/layout/vList5"/>
    <dgm:cxn modelId="{3F104B22-74FE-4932-9AB5-FBBA53B13422}" type="presParOf" srcId="{5DE33B81-0D45-422F-81D4-DB12ADA095FB}" destId="{39701BCF-6442-43F8-9D08-93E95A508B7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A58F4-8093-4289-8F8C-891CF673AC3B}">
      <dsp:nvSpPr>
        <dsp:cNvPr id="0" name=""/>
        <dsp:cNvSpPr/>
      </dsp:nvSpPr>
      <dsp:spPr>
        <a:xfrm rot="5400000">
          <a:off x="4025585" y="-3130019"/>
          <a:ext cx="1073208" cy="73337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行政院來函統一規定：稱謂語與期望目的語均不空一格。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895322" y="52634"/>
        <a:ext cx="7281345" cy="968428"/>
      </dsp:txXfrm>
    </dsp:sp>
    <dsp:sp modelId="{A41DAB9C-7911-4B69-91C8-153F6DDE1222}">
      <dsp:nvSpPr>
        <dsp:cNvPr id="0" name=""/>
        <dsp:cNvSpPr/>
      </dsp:nvSpPr>
      <dsp:spPr>
        <a:xfrm>
          <a:off x="364" y="1888"/>
          <a:ext cx="877036" cy="10841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5300" kern="1200" dirty="0" smtClean="0"/>
            <a:t>1</a:t>
          </a:r>
          <a:endParaRPr lang="zh-TW" altLang="en-US" sz="5300" kern="1200" dirty="0"/>
        </a:p>
      </dsp:txBody>
      <dsp:txXfrm>
        <a:off x="43177" y="44701"/>
        <a:ext cx="791410" cy="998571"/>
      </dsp:txXfrm>
    </dsp:sp>
    <dsp:sp modelId="{8AD31E4B-8A8E-4316-9A38-D4B560186C60}">
      <dsp:nvSpPr>
        <dsp:cNvPr id="0" name=""/>
        <dsp:cNvSpPr/>
      </dsp:nvSpPr>
      <dsp:spPr>
        <a:xfrm rot="5400000">
          <a:off x="3993014" y="-1984254"/>
          <a:ext cx="1107885" cy="7356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文書處理手冊規定：書函不如函正式，有關各機關間行文及機關答復民眾之公文，仍宜使用函。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868465" y="1194377"/>
        <a:ext cx="7302902" cy="999721"/>
      </dsp:txXfrm>
    </dsp:sp>
    <dsp:sp modelId="{778E01AE-65C8-40EB-9349-9D7D8B7CEC09}">
      <dsp:nvSpPr>
        <dsp:cNvPr id="0" name=""/>
        <dsp:cNvSpPr/>
      </dsp:nvSpPr>
      <dsp:spPr>
        <a:xfrm>
          <a:off x="0" y="1177466"/>
          <a:ext cx="868100" cy="10841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5300" kern="1200" dirty="0" smtClean="0"/>
            <a:t>2</a:t>
          </a:r>
          <a:endParaRPr lang="zh-TW" altLang="en-US" sz="5300" kern="1200" dirty="0"/>
        </a:p>
      </dsp:txBody>
      <dsp:txXfrm>
        <a:off x="42377" y="1219843"/>
        <a:ext cx="783346" cy="999443"/>
      </dsp:txXfrm>
    </dsp:sp>
    <dsp:sp modelId="{98A024FD-4A4B-4043-8FE5-72A065107DB9}">
      <dsp:nvSpPr>
        <dsp:cNvPr id="0" name=""/>
        <dsp:cNvSpPr/>
      </dsp:nvSpPr>
      <dsp:spPr>
        <a:xfrm rot="5400000">
          <a:off x="4023917" y="-736987"/>
          <a:ext cx="1069860" cy="73265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政府文書參考規範規定：字型，中文採楷書，英文及阿拉伯數字採</a:t>
          </a:r>
          <a:r>
            <a:rPr lang="en-US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Times New Roman 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字體。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105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日院授發檔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資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1050008178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895561" y="2443595"/>
        <a:ext cx="7274347" cy="965408"/>
      </dsp:txXfrm>
    </dsp:sp>
    <dsp:sp modelId="{2FD3575E-9420-4207-A05F-1F88F6CC0D2C}">
      <dsp:nvSpPr>
        <dsp:cNvPr id="0" name=""/>
        <dsp:cNvSpPr/>
      </dsp:nvSpPr>
      <dsp:spPr>
        <a:xfrm>
          <a:off x="364" y="2302390"/>
          <a:ext cx="868948" cy="10841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5300" kern="1200" dirty="0" smtClean="0"/>
            <a:t>3</a:t>
          </a:r>
          <a:endParaRPr lang="zh-TW" altLang="en-US" sz="5300" kern="1200" dirty="0"/>
        </a:p>
      </dsp:txBody>
      <dsp:txXfrm>
        <a:off x="42783" y="2344809"/>
        <a:ext cx="784110" cy="999359"/>
      </dsp:txXfrm>
    </dsp:sp>
    <dsp:sp modelId="{39701BCF-6442-43F8-9D08-93E95A508B7C}">
      <dsp:nvSpPr>
        <dsp:cNvPr id="0" name=""/>
        <dsp:cNvSpPr/>
      </dsp:nvSpPr>
      <dsp:spPr>
        <a:xfrm rot="5400000">
          <a:off x="4081589" y="269472"/>
          <a:ext cx="867358" cy="742684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檔案格式為公文電子交換附件檔案優先採用格式。</a:t>
          </a:r>
          <a:endParaRPr lang="zh-TW" altLang="en-US" sz="18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801844" y="3591559"/>
        <a:ext cx="7384508" cy="782676"/>
      </dsp:txXfrm>
    </dsp:sp>
    <dsp:sp modelId="{91BCCF68-B15E-4E01-AF6D-91C327B5EBD0}">
      <dsp:nvSpPr>
        <dsp:cNvPr id="0" name=""/>
        <dsp:cNvSpPr/>
      </dsp:nvSpPr>
      <dsp:spPr>
        <a:xfrm flipH="1">
          <a:off x="364" y="3440798"/>
          <a:ext cx="801479" cy="10841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5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9489" y="3479923"/>
        <a:ext cx="723229" cy="1005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35A50A05-FB99-431D-A6DB-D9B3EB86ABF8}" type="datetimeFigureOut">
              <a:rPr lang="zh-TW" altLang="en-US"/>
              <a:pPr>
                <a:defRPr/>
              </a:pPr>
              <a:t>2016/11/16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4C5CF14A-5BBF-4609-8D6A-DDBF1A9600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8562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B19519C2-30BD-403E-BC77-534E2B48B8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3374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AA1A58-73F7-49CE-B5FF-674372489F25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FD19FC-10CD-4114-81A7-E1E9948206FB}" type="slidenum">
              <a:rPr lang="en-US" altLang="zh-TW"/>
              <a:pPr algn="r" eaLnBrk="1" hangingPunct="1"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TW" smtClean="0"/>
              <a:t>1</a:t>
            </a:r>
            <a:endParaRPr lang="zh-TW" altLang="en-US" smtClean="0"/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78D3E79-F121-4C3C-A26D-DC8D309EB001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9519C2-30BD-403E-BC77-534E2B48B804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62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 shadeToTitle="1">
        <a:gradFill rotWithShape="0">
          <a:gsLst>
            <a:gs pos="0">
              <a:schemeClr val="bg1"/>
            </a:gs>
            <a:gs pos="100000">
              <a:srgbClr val="FFC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-INERC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949950"/>
            <a:ext cx="8636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132138" y="6140450"/>
            <a:ext cx="37401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000" b="1" smtClean="0">
                <a:solidFill>
                  <a:srgbClr val="0066FF"/>
                </a:solidFill>
                <a:ea typeface="標楷體" pitchFamily="65" charset="-120"/>
              </a:rPr>
              <a:t>行政院原子能委員會核能研究所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08500"/>
            <a:ext cx="6400800" cy="1031875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4A2B48C-94F8-4A4C-A844-4D9B5EBF72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9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4D5B0-F346-4120-A33B-7BD5E87CC7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321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62750" y="188913"/>
            <a:ext cx="2057400" cy="59372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90550" y="188913"/>
            <a:ext cx="6019800" cy="59372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9A0C-0B66-4CD8-BFB0-73018E75C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188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590550" y="188913"/>
            <a:ext cx="8229600" cy="59372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E608D-8001-47ED-BA36-D367000E22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0157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9838" y="188913"/>
            <a:ext cx="7077075" cy="936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90550" y="1341438"/>
            <a:ext cx="8229600" cy="4784725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48DF-7ABA-4311-8A05-BEB80DADC6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075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9838" y="188913"/>
            <a:ext cx="7077075" cy="936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590550" y="1341438"/>
            <a:ext cx="4038600" cy="4784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81550" y="1341438"/>
            <a:ext cx="4038600" cy="4784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0F3F-19A8-4A1F-A6EB-5E4C705B60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027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ED9CF-A4E6-40B5-A7F4-DBFB085BB5F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771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42290-34C2-4B2E-9F6F-A1D70B4128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9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9055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8155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4CE62-8EB1-402A-B086-4CC64D2854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931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C9CC-5EE7-43C3-A699-717FE654C9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221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29798-5718-4A7F-A442-36EDF6A8C6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884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CD70-FAF1-4047-8A2C-96177B54E7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83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EFFEE-F1DB-4AB8-A6D9-A423F7E3B4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896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C6379-D636-490F-9FE2-A32B7A024C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612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50000">
              <a:schemeClr val="bg1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9838" y="188913"/>
            <a:ext cx="7077075" cy="9366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341438"/>
            <a:ext cx="82296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9563" y="6453188"/>
            <a:ext cx="21336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4BF537-EE13-4B3E-ADDF-B18C0F8426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07950" y="1125538"/>
            <a:ext cx="896461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07950" y="6308725"/>
            <a:ext cx="896461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33" name="Picture 9" descr="C-INERC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935038" cy="66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26988" y="6524625"/>
            <a:ext cx="2673350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400" b="1" smtClean="0">
                <a:solidFill>
                  <a:srgbClr val="0066FF"/>
                </a:solidFill>
                <a:ea typeface="標楷體" pitchFamily="65" charset="-120"/>
              </a:rPr>
              <a:t>行政院原子能委員會核能研究所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2.docx"/><Relationship Id="rId5" Type="http://schemas.openxmlformats.org/officeDocument/2006/relationships/oleObject" Target="../embeddings/oleObject2.bin"/><Relationship Id="rId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slide" Target="slide14.xml"/><Relationship Id="rId5" Type="http://schemas.openxmlformats.org/officeDocument/2006/relationships/image" Target="../media/image24.emf"/><Relationship Id="rId4" Type="http://schemas.openxmlformats.org/officeDocument/2006/relationships/package" Target="../embeddings/Microsoft_Word_Document3.docx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Document4.doc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7.emf"/><Relationship Id="rId4" Type="http://schemas.openxmlformats.org/officeDocument/2006/relationships/package" Target="../embeddings/Microsoft_Word_Document5.doc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8.emf"/><Relationship Id="rId4" Type="http://schemas.openxmlformats.org/officeDocument/2006/relationships/package" Target="../embeddings/Microsoft_Word_Document6.doc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emf"/><Relationship Id="rId4" Type="http://schemas.openxmlformats.org/officeDocument/2006/relationships/package" Target="../embeddings/Microsoft_Word_Document7.docx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0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slide" Target="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slide" Target="slide11.xml"/><Relationship Id="rId5" Type="http://schemas.openxmlformats.org/officeDocument/2006/relationships/image" Target="../media/image54.emf"/><Relationship Id="rId4" Type="http://schemas.openxmlformats.org/officeDocument/2006/relationships/package" Target="../embeddings/Microsoft_Word_Document8.docx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Word_Document1.doc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5084763"/>
            <a:ext cx="7994650" cy="960437"/>
          </a:xfrm>
        </p:spPr>
        <p:txBody>
          <a:bodyPr/>
          <a:lstStyle/>
          <a:p>
            <a:pPr algn="l" eaLnBrk="1" hangingPunct="1">
              <a:lnSpc>
                <a:spcPct val="105000"/>
              </a:lnSpc>
              <a:tabLst>
                <a:tab pos="0" algn="l"/>
                <a:tab pos="982663" algn="l"/>
                <a:tab pos="1343025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zh-TW" altLang="en-US" sz="2800" b="1" spc="300" dirty="0" smtClean="0">
                <a:solidFill>
                  <a:schemeClr val="accent6">
                    <a:lumMod val="75000"/>
                  </a:schemeClr>
                </a:solidFill>
              </a:rPr>
              <a:t>秘書室文書科</a:t>
            </a:r>
            <a:endParaRPr lang="en-US" altLang="zh-TW" sz="2800" b="1" spc="3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5000"/>
              </a:lnSpc>
              <a:tabLst>
                <a:tab pos="0" algn="l"/>
                <a:tab pos="982663" algn="l"/>
                <a:tab pos="1343025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altLang="zh-TW" sz="1000" b="1" dirty="0" smtClean="0">
              <a:latin typeface="Times New Roman" pitchFamily="18" charset="0"/>
            </a:endParaRPr>
          </a:p>
        </p:txBody>
      </p:sp>
      <p:sp>
        <p:nvSpPr>
          <p:cNvPr id="5123" name="標題 5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991475" cy="1655763"/>
          </a:xfrm>
          <a:gradFill rotWithShape="1">
            <a:gsLst>
              <a:gs pos="0">
                <a:srgbClr val="BEF397"/>
              </a:gs>
              <a:gs pos="32001">
                <a:srgbClr val="D5F6C0"/>
              </a:gs>
              <a:gs pos="100000">
                <a:srgbClr val="EAFAE0"/>
              </a:gs>
            </a:gsLst>
            <a:lin ang="13500000" scaled="1"/>
          </a:gradFill>
          <a:ln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4800" dirty="0" smtClean="0"/>
              <a:t>公文線上簽核系統使用說明</a:t>
            </a:r>
          </a:p>
        </p:txBody>
      </p:sp>
      <p:sp>
        <p:nvSpPr>
          <p:cNvPr id="5" name="標題 5"/>
          <p:cNvSpPr txBox="1">
            <a:spLocks/>
          </p:cNvSpPr>
          <p:nvPr/>
        </p:nvSpPr>
        <p:spPr bwMode="auto">
          <a:xfrm>
            <a:off x="830263" y="981075"/>
            <a:ext cx="83137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7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4800" kern="0" dirty="0" smtClean="0"/>
              <a:t>105</a:t>
            </a:r>
            <a:r>
              <a:rPr lang="zh-TW" altLang="en-US" sz="4800" kern="0" dirty="0" smtClean="0"/>
              <a:t>年新進人員講習</a:t>
            </a:r>
            <a:r>
              <a:rPr lang="en-US" altLang="zh-TW" sz="4800" kern="0" dirty="0" smtClean="0"/>
              <a:t/>
            </a:r>
            <a:br>
              <a:rPr lang="en-US" altLang="zh-TW" sz="4800" kern="0" dirty="0" smtClean="0"/>
            </a:br>
            <a:endParaRPr lang="zh-TW" altLang="en-US" sz="4800" kern="0" dirty="0" smtClean="0"/>
          </a:p>
        </p:txBody>
      </p:sp>
      <p:sp>
        <p:nvSpPr>
          <p:cNvPr id="2" name="文字方塊 1"/>
          <p:cNvSpPr txBox="1"/>
          <p:nvPr/>
        </p:nvSpPr>
        <p:spPr>
          <a:xfrm>
            <a:off x="3131840" y="414908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105</a:t>
            </a:r>
            <a:r>
              <a:rPr lang="zh-TW" altLang="en-US" sz="4000" dirty="0" smtClean="0"/>
              <a:t>年</a:t>
            </a:r>
            <a:r>
              <a:rPr lang="en-US" altLang="zh-TW" sz="4000" dirty="0" smtClean="0"/>
              <a:t> 11</a:t>
            </a:r>
            <a:r>
              <a:rPr lang="zh-TW" altLang="en-US" sz="4000" dirty="0" smtClean="0"/>
              <a:t>月</a:t>
            </a:r>
            <a:r>
              <a:rPr lang="en-US" altLang="zh-TW" sz="4000" dirty="0" smtClean="0"/>
              <a:t>17</a:t>
            </a:r>
            <a:r>
              <a:rPr lang="zh-TW" altLang="en-US" sz="4000" dirty="0" smtClean="0"/>
              <a:t>日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07200806"/>
      </p:ext>
    </p:extLst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/>
              <a:t>二、系統簡介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介面 </a:t>
            </a:r>
          </a:p>
        </p:txBody>
      </p:sp>
      <p:pic>
        <p:nvPicPr>
          <p:cNvPr id="13315" name="內容版面配置區 5" descr="2012-09-06_1034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628775"/>
            <a:ext cx="9051925" cy="37496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182314-09C5-424C-84BD-428106928780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7" name="圓角矩形 6"/>
          <p:cNvSpPr/>
          <p:nvPr/>
        </p:nvSpPr>
        <p:spPr bwMode="auto">
          <a:xfrm>
            <a:off x="4716463" y="1706563"/>
            <a:ext cx="4103687" cy="714375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6300788" y="1052513"/>
            <a:ext cx="1655762" cy="434975"/>
          </a:xfrm>
          <a:prstGeom prst="wedgeRoundRectCallout">
            <a:avLst>
              <a:gd name="adj1" fmla="val 1753"/>
              <a:gd name="adj2" fmla="val 12112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常用功能區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34925" y="2565400"/>
            <a:ext cx="1368425" cy="2447925"/>
          </a:xfrm>
          <a:prstGeom prst="roundRect">
            <a:avLst>
              <a:gd name="adj" fmla="val 6524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179388" y="1844675"/>
            <a:ext cx="1658937" cy="431800"/>
          </a:xfrm>
          <a:prstGeom prst="wedgeRoundRectCallout">
            <a:avLst>
              <a:gd name="adj1" fmla="val -575"/>
              <a:gd name="adj2" fmla="val 14605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功能選單區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1476375" y="2555875"/>
            <a:ext cx="7343775" cy="2386013"/>
          </a:xfrm>
          <a:prstGeom prst="roundRect">
            <a:avLst>
              <a:gd name="adj" fmla="val 4161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7019925" y="5084763"/>
            <a:ext cx="1800225" cy="360362"/>
          </a:xfrm>
          <a:prstGeom prst="wedgeRoundRectCallout">
            <a:avLst>
              <a:gd name="adj1" fmla="val -44741"/>
              <a:gd name="adj2" fmla="val -11791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主要作業區</a:t>
            </a:r>
          </a:p>
        </p:txBody>
      </p:sp>
      <p:sp>
        <p:nvSpPr>
          <p:cNvPr id="13" name="圓角矩形 12"/>
          <p:cNvSpPr/>
          <p:nvPr/>
        </p:nvSpPr>
        <p:spPr bwMode="auto">
          <a:xfrm rot="10800000" flipV="1">
            <a:off x="34925" y="5084763"/>
            <a:ext cx="4968875" cy="357187"/>
          </a:xfrm>
          <a:prstGeom prst="roundRect">
            <a:avLst>
              <a:gd name="adj" fmla="val 6524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4284663" y="5732463"/>
            <a:ext cx="1655762" cy="360362"/>
          </a:xfrm>
          <a:prstGeom prst="wedgeRoundRectCallout">
            <a:avLst>
              <a:gd name="adj1" fmla="val -44059"/>
              <a:gd name="adj2" fmla="val -12458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公文檢視區</a:t>
            </a:r>
          </a:p>
        </p:txBody>
      </p:sp>
    </p:spTree>
    <p:extLst>
      <p:ext uri="{BB962C8B-B14F-4D97-AF65-F5344CB8AC3E}">
        <p14:creationId xmlns:p14="http://schemas.microsoft.com/office/powerpoint/2010/main" val="228568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二、</a:t>
            </a:r>
            <a:r>
              <a:rPr lang="zh-TW" altLang="en-US" dirty="0"/>
              <a:t>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憑證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辦理公文需使用自然人憑證</a:t>
            </a:r>
            <a:r>
              <a:rPr lang="en-US" altLang="zh-TW" dirty="0" smtClean="0"/>
              <a:t>(</a:t>
            </a:r>
            <a:r>
              <a:rPr lang="zh-TW" altLang="en-US" dirty="0" smtClean="0"/>
              <a:t>向戶政機關申請，費用可辦理結報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zh-TW" altLang="en-US" dirty="0" smtClean="0"/>
              <a:t>初次使用公文系統，須於公文系統註冊個人憑證資訊。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請至「</a:t>
            </a:r>
            <a:r>
              <a:rPr lang="zh-TW" altLang="en-US" dirty="0" smtClean="0">
                <a:solidFill>
                  <a:srgbClr val="FF0000"/>
                </a:solidFill>
              </a:rPr>
              <a:t>我的設定</a:t>
            </a:r>
            <a:r>
              <a:rPr lang="zh-TW" altLang="en-US" dirty="0" smtClean="0"/>
              <a:t>」，選擇</a:t>
            </a:r>
            <a:r>
              <a:rPr lang="en-US" altLang="zh-TW" dirty="0" smtClean="0"/>
              <a:t>﹝</a:t>
            </a:r>
            <a:r>
              <a:rPr lang="zh-TW" altLang="en-US" dirty="0" smtClean="0"/>
              <a:t>憑證管理</a:t>
            </a:r>
            <a:r>
              <a:rPr lang="en-US" altLang="zh-TW" dirty="0" smtClean="0"/>
              <a:t>﹞</a:t>
            </a:r>
            <a:r>
              <a:rPr lang="zh-TW" altLang="en-US" dirty="0" smtClean="0"/>
              <a:t>頁籤，進行憑證更新註冊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2" action="ppaction://hlinksldjump"/>
              </a:rPr>
              <a:t>附表一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其他相關操作及教學手冊置於下載區，請參閱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3" action="ppaction://hlinksldjump"/>
              </a:rPr>
              <a:t>附表二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DBBD8-8954-4EDA-AF1D-156808C60158}" type="slidenum">
              <a:rPr lang="en-US" altLang="zh-TW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 altLang="zh-TW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1403648" y="55015"/>
            <a:ext cx="7344816" cy="762000"/>
          </a:xfrm>
        </p:spPr>
        <p:txBody>
          <a:bodyPr/>
          <a:lstStyle/>
          <a:p>
            <a:pPr algn="l"/>
            <a:r>
              <a:rPr lang="zh-TW" altLang="en-US" sz="4000" dirty="0"/>
              <a:t>二</a:t>
            </a:r>
            <a:r>
              <a:rPr lang="zh-TW" altLang="en-US" sz="4000" dirty="0" smtClean="0"/>
              <a:t>、系統</a:t>
            </a:r>
            <a:r>
              <a:rPr lang="zh-TW" altLang="en-US" sz="4000" dirty="0"/>
              <a:t>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創簽稿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請於首頁點選右上方</a:t>
            </a:r>
            <a:r>
              <a:rPr lang="en-US" altLang="zh-TW" dirty="0">
                <a:solidFill>
                  <a:srgbClr val="FF0000"/>
                </a:solidFill>
              </a:rPr>
              <a:t>【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創稿</a:t>
            </a:r>
            <a:r>
              <a:rPr lang="en-US" altLang="zh-TW" dirty="0">
                <a:solidFill>
                  <a:srgbClr val="FF0000"/>
                </a:solidFill>
              </a:rPr>
              <a:t>】</a:t>
            </a:r>
            <a:r>
              <a:rPr lang="zh-TW" altLang="en-US" dirty="0" smtClean="0"/>
              <a:t>按鈕開啟公文製作軟體，進行公文繕打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8F1C6E-0B6A-4517-BB2F-1A910F686343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17413" name="圖片 4" descr="2012-09-17_1118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89646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64163" y="2420938"/>
            <a:ext cx="576262" cy="576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5651500" y="3284538"/>
            <a:ext cx="2449513" cy="433387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創簽</a:t>
            </a:r>
            <a:r>
              <a:rPr lang="en-US" altLang="zh-TW" sz="2000" dirty="0"/>
              <a:t>/</a:t>
            </a:r>
            <a:r>
              <a:rPr lang="zh-TW" altLang="en-US" sz="2000" dirty="0"/>
              <a:t>創搞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53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/>
              <a:t>二、</a:t>
            </a:r>
            <a:r>
              <a:rPr lang="zh-TW" altLang="en-US" sz="4000" dirty="0"/>
              <a:t>系統簡介</a:t>
            </a:r>
            <a:r>
              <a:rPr lang="en-US" altLang="zh-TW" sz="4000" dirty="0"/>
              <a:t>-</a:t>
            </a:r>
            <a:r>
              <a:rPr lang="zh-TW" altLang="en-US" sz="4000" dirty="0"/>
              <a:t>創簽稿</a:t>
            </a:r>
            <a:endParaRPr lang="zh-TW" altLang="en-US" sz="4000" dirty="0" smtClean="0"/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563563" y="1025016"/>
            <a:ext cx="8382000" cy="5250880"/>
          </a:xfrm>
        </p:spPr>
        <p:txBody>
          <a:bodyPr/>
          <a:lstStyle/>
          <a:p>
            <a:r>
              <a:rPr lang="zh-TW" altLang="en-US" sz="2800" dirty="0" smtClean="0"/>
              <a:t>選擇公文格式，點選</a:t>
            </a:r>
            <a:r>
              <a:rPr lang="en-US" altLang="zh-TW" sz="2800" dirty="0" smtClean="0"/>
              <a:t>【</a:t>
            </a:r>
            <a:r>
              <a:rPr lang="zh-TW" altLang="en-US" sz="2800" dirty="0" smtClean="0"/>
              <a:t>確定</a:t>
            </a:r>
            <a:r>
              <a:rPr lang="en-US" altLang="zh-TW" sz="2800" dirty="0" smtClean="0"/>
              <a:t>】</a:t>
            </a:r>
            <a:r>
              <a:rPr lang="zh-TW" altLang="en-US" sz="2800" dirty="0" smtClean="0"/>
              <a:t>開啟編輯畫面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C1AB6-6ED2-4438-A287-57ECE0251088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18437" name="圖片 5" descr="2012-09-17_1122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9" y="1628800"/>
            <a:ext cx="9144001" cy="47679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33388" y="3343275"/>
            <a:ext cx="8642350" cy="614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5508625" y="4797425"/>
            <a:ext cx="2089150" cy="433388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選擇公文格式</a:t>
            </a:r>
          </a:p>
        </p:txBody>
      </p:sp>
      <p:sp>
        <p:nvSpPr>
          <p:cNvPr id="9" name="矩形 8"/>
          <p:cNvSpPr/>
          <p:nvPr/>
        </p:nvSpPr>
        <p:spPr>
          <a:xfrm>
            <a:off x="7451725" y="1773238"/>
            <a:ext cx="496888" cy="379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5508625" y="1773238"/>
            <a:ext cx="1719263" cy="433387"/>
          </a:xfrm>
          <a:prstGeom prst="wedgeRectCallout">
            <a:avLst>
              <a:gd name="adj1" fmla="val 62954"/>
              <a:gd name="adj2" fmla="val 1153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確定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33388" y="2581275"/>
            <a:ext cx="8642350" cy="250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755576" y="1916832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9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107554" y="116632"/>
            <a:ext cx="7077075" cy="936625"/>
          </a:xfrm>
        </p:spPr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26E478-BD86-407C-942D-2B1243C08CC9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1115615" y="908720"/>
            <a:ext cx="7128793" cy="461665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公文繕打注意事項及重要文書規定如</a:t>
            </a:r>
            <a:r>
              <a:rPr lang="zh-TW" altLang="en-US" sz="2400" dirty="0" smtClean="0">
                <a:solidFill>
                  <a:srgbClr val="FF0000"/>
                </a:solidFill>
                <a:hlinkClick r:id="rId3" action="ppaction://hlinksldjump"/>
              </a:rPr>
              <a:t>附表三</a:t>
            </a:r>
            <a:r>
              <a:rPr lang="zh-TW" altLang="en-US" sz="2400" dirty="0" smtClean="0">
                <a:solidFill>
                  <a:srgbClr val="FF0000"/>
                </a:solidFill>
              </a:rPr>
              <a:t>、四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12360" y="63093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4" action="ppaction://hlinksldjump"/>
              </a:rPr>
              <a:t>返回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  <a:hlinkClick r:id="rId4" action="ppaction://hlinksldjump"/>
              </a:rPr>
              <a:t>21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61553" y="2190599"/>
            <a:ext cx="514503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內容版面配置區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296641"/>
              </p:ext>
            </p:extLst>
          </p:nvPr>
        </p:nvGraphicFramePr>
        <p:xfrm>
          <a:off x="1179898" y="1386542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0" name="文件" r:id="rId6" imgW="5271734" imgH="4340364" progId="Word.Document.12">
                  <p:embed/>
                </p:oleObj>
              </mc:Choice>
              <mc:Fallback>
                <p:oleObj name="文件" r:id="rId6" imgW="5271734" imgH="4340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9898" y="1386542"/>
                        <a:ext cx="6465888" cy="5322888"/>
                      </a:xfrm>
                      <a:prstGeom prst="rect">
                        <a:avLst/>
                      </a:prstGeom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6372201" y="1916832"/>
            <a:ext cx="1296144" cy="43924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812360" y="2243582"/>
            <a:ext cx="1008112" cy="219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861418" y="2343989"/>
            <a:ext cx="909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文面有</a:t>
            </a:r>
            <a:r>
              <a:rPr lang="zh-TW" altLang="en-US" dirty="0" smtClean="0">
                <a:solidFill>
                  <a:srgbClr val="FF0000"/>
                </a:solidFill>
              </a:rPr>
              <a:t>紅線</a:t>
            </a:r>
            <a:r>
              <a:rPr lang="zh-TW" altLang="en-US" dirty="0" smtClean="0"/>
              <a:t>標示者，一定要輸入資料方能存檔</a:t>
            </a:r>
            <a:endParaRPr lang="zh-TW" altLang="en-US" dirty="0"/>
          </a:p>
        </p:txBody>
      </p:sp>
      <p:sp>
        <p:nvSpPr>
          <p:cNvPr id="14" name="橢圓 13"/>
          <p:cNvSpPr/>
          <p:nvPr/>
        </p:nvSpPr>
        <p:spPr>
          <a:xfrm>
            <a:off x="2051720" y="530120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3779912" y="4869160"/>
            <a:ext cx="1584176" cy="360040"/>
          </a:xfrm>
          <a:prstGeom prst="wedgeRectCallout">
            <a:avLst>
              <a:gd name="adj1" fmla="val -53902"/>
              <a:gd name="adj2" fmla="val 1630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923928" y="48691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用點選方式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7" name="橢圓 16"/>
          <p:cNvSpPr/>
          <p:nvPr/>
        </p:nvSpPr>
        <p:spPr>
          <a:xfrm>
            <a:off x="4427983" y="1902567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0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正副本受文者設定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40C45-E18F-4762-BBAC-77DE92A6AF03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9221" name="圖片 4" descr="2012-09-17_114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4363"/>
            <a:ext cx="8964613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7" descr="2012-09-17_114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84438"/>
            <a:ext cx="889317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10244" name="內容版面配置區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784725"/>
          </a:xfrm>
        </p:spPr>
        <p:txBody>
          <a:bodyPr/>
          <a:lstStyle/>
          <a:p>
            <a:pPr eaLnBrk="1" hangingPunct="1"/>
            <a:r>
              <a:rPr lang="ar-SA" altLang="zh-TW" dirty="0" smtClean="0"/>
              <a:t>公文內容繕打完畢，</a:t>
            </a:r>
            <a:r>
              <a:rPr lang="ar-SA" altLang="zh-TW" dirty="0"/>
              <a:t>須將公文【登錄取號】</a:t>
            </a:r>
            <a:r>
              <a:rPr lang="ar-SA" altLang="zh-TW" dirty="0" smtClean="0"/>
              <a:t>，</a:t>
            </a:r>
            <a:r>
              <a:rPr lang="ar-SA" altLang="zh-TW" dirty="0" smtClean="0">
                <a:solidFill>
                  <a:srgbClr val="FF0000"/>
                </a:solidFill>
              </a:rPr>
              <a:t>已取號的公文才會成為正式之公文並管制時效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zh-TW" altLang="en-US" dirty="0" smtClean="0">
                <a:solidFill>
                  <a:srgbClr val="0000FF"/>
                </a:solidFill>
              </a:rPr>
              <a:t>未取號者僅為草稿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98605-8FB7-4A8A-87CF-67296EAB5D38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10246" name="圖片 9" descr="2012-09-17_114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65214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下箭號 8"/>
          <p:cNvSpPr/>
          <p:nvPr/>
        </p:nvSpPr>
        <p:spPr>
          <a:xfrm rot="3082626">
            <a:off x="5980907" y="2704306"/>
            <a:ext cx="863600" cy="143986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9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</a:t>
            </a:r>
            <a:r>
              <a:rPr lang="zh-TW" altLang="en-US" dirty="0" smtClean="0"/>
              <a:t>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創</a:t>
            </a:r>
            <a:r>
              <a:rPr lang="zh-TW" altLang="en-US" dirty="0"/>
              <a:t>簽稿</a:t>
            </a:r>
            <a:endParaRPr lang="zh-TW" altLang="en-US" dirty="0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583094" y="1180653"/>
            <a:ext cx="8229600" cy="4784725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夾帶</a:t>
            </a:r>
            <a:r>
              <a:rPr lang="zh-TW" altLang="en-US" dirty="0" smtClean="0">
                <a:solidFill>
                  <a:srgbClr val="FF0000"/>
                </a:solidFill>
              </a:rPr>
              <a:t>附件：</a:t>
            </a:r>
            <a:r>
              <a:rPr lang="zh-TW" altLang="en-US" sz="2000" dirty="0" smtClean="0"/>
              <a:t>如</a:t>
            </a:r>
            <a:r>
              <a:rPr lang="zh-TW" altLang="en-US" sz="2000" dirty="0"/>
              <a:t>選擇之附件種類為「 </a:t>
            </a:r>
            <a:r>
              <a:rPr lang="zh-TW" altLang="en-US" sz="2000" dirty="0">
                <a:solidFill>
                  <a:srgbClr val="3EDFFA"/>
                </a:solidFill>
              </a:rPr>
              <a:t>發文附件」（標簽顏色為藍色</a:t>
            </a:r>
            <a:r>
              <a:rPr lang="zh-TW" altLang="en-US" sz="2000" dirty="0"/>
              <a:t>）表示於發文時會隨公文送出；選擇之附件種類為：「</a:t>
            </a:r>
            <a:r>
              <a:rPr lang="zh-TW" altLang="en-US" sz="2000" dirty="0">
                <a:solidFill>
                  <a:srgbClr val="CC00FF"/>
                </a:solidFill>
              </a:rPr>
              <a:t>會簽附件」（標簽顏色為紫色）</a:t>
            </a:r>
            <a:r>
              <a:rPr lang="zh-TW" altLang="en-US" sz="2000" dirty="0"/>
              <a:t>，表示為內部簽辦公文供參考之資料，不隨文</a:t>
            </a:r>
            <a:r>
              <a:rPr lang="zh-TW" altLang="en-US" sz="2000" dirty="0" smtClean="0"/>
              <a:t>發送</a:t>
            </a:r>
            <a:endParaRPr lang="en-US" altLang="zh-TW" sz="2000" dirty="0" smtClean="0"/>
          </a:p>
          <a:p>
            <a:pPr eaLnBrk="1" hangingPunct="1"/>
            <a:endParaRPr lang="zh-TW" altLang="en-US" dirty="0" smtClean="0"/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162EE-885D-431B-B0EB-7900C84733D8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grpSp>
        <p:nvGrpSpPr>
          <p:cNvPr id="5" name="群組 4"/>
          <p:cNvGrpSpPr/>
          <p:nvPr/>
        </p:nvGrpSpPr>
        <p:grpSpPr>
          <a:xfrm>
            <a:off x="202632" y="2557708"/>
            <a:ext cx="6552728" cy="3470776"/>
            <a:chOff x="162913" y="2766536"/>
            <a:chExt cx="6552728" cy="3470776"/>
          </a:xfrm>
        </p:grpSpPr>
        <p:pic>
          <p:nvPicPr>
            <p:cNvPr id="9" name="圖片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2913" y="2766536"/>
              <a:ext cx="6552728" cy="3470776"/>
            </a:xfrm>
            <a:prstGeom prst="rect">
              <a:avLst/>
            </a:prstGeom>
          </p:spPr>
        </p:pic>
        <p:grpSp>
          <p:nvGrpSpPr>
            <p:cNvPr id="3" name="群組 2"/>
            <p:cNvGrpSpPr/>
            <p:nvPr/>
          </p:nvGrpSpPr>
          <p:grpSpPr>
            <a:xfrm>
              <a:off x="3223253" y="3034413"/>
              <a:ext cx="1690665" cy="718623"/>
              <a:chOff x="3223253" y="3034413"/>
              <a:chExt cx="1690665" cy="718623"/>
            </a:xfrm>
          </p:grpSpPr>
          <p:sp>
            <p:nvSpPr>
              <p:cNvPr id="2" name="橢圓 1"/>
              <p:cNvSpPr/>
              <p:nvPr/>
            </p:nvSpPr>
            <p:spPr>
              <a:xfrm>
                <a:off x="3223253" y="3392996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/>
              <p:cNvSpPr/>
              <p:nvPr/>
            </p:nvSpPr>
            <p:spPr>
              <a:xfrm>
                <a:off x="4481870" y="3034413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5067129" y="2825585"/>
            <a:ext cx="3600400" cy="3420380"/>
            <a:chOff x="5079638" y="2816932"/>
            <a:chExt cx="3600400" cy="3420380"/>
          </a:xfrm>
        </p:grpSpPr>
        <p:pic>
          <p:nvPicPr>
            <p:cNvPr id="8" name="圖片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79638" y="2816932"/>
              <a:ext cx="3600400" cy="3420380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 flipV="1">
              <a:off x="6330102" y="3933056"/>
              <a:ext cx="70195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30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</a:t>
            </a:r>
            <a:r>
              <a:rPr lang="zh-TW" altLang="en-US" dirty="0" smtClean="0"/>
              <a:t>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創</a:t>
            </a:r>
            <a:r>
              <a:rPr lang="zh-TW" altLang="en-US" dirty="0"/>
              <a:t>簽稿</a:t>
            </a:r>
            <a:endParaRPr lang="zh-TW" altLang="en-US" dirty="0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設定傳送</a:t>
            </a:r>
            <a:r>
              <a:rPr lang="ar-SA" altLang="zh-TW" dirty="0" smtClean="0"/>
              <a:t>點選【瀏覽設定流程】按鈕，設定會辦、陳核、送發文、送歸檔等公文流程並執行傳送</a:t>
            </a:r>
            <a:endParaRPr lang="zh-TW" altLang="en-US" dirty="0" smtClean="0"/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162EE-885D-431B-B0EB-7900C84733D8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11269" name="圖片 4" descr="2012-09-17_1149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482850"/>
            <a:ext cx="853281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0F1DB-6E52-4602-AB25-F62B9E4287CA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12292" name="內容版面配置區 6" descr="2012-09-17_1153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980728"/>
            <a:ext cx="6140450" cy="5322888"/>
          </a:xfrm>
        </p:spPr>
      </p:pic>
      <p:sp>
        <p:nvSpPr>
          <p:cNvPr id="12293" name="文字方塊 5"/>
          <p:cNvSpPr txBox="1">
            <a:spLocks noChangeArrowheads="1"/>
          </p:cNvSpPr>
          <p:nvPr/>
        </p:nvSpPr>
        <p:spPr bwMode="auto">
          <a:xfrm>
            <a:off x="6443663" y="2598738"/>
            <a:ext cx="25923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zh-TW" sz="2300" b="1">
                <a:latin typeface="Tw Cen MT" pitchFamily="34" charset="0"/>
                <a:ea typeface="微軟正黑體" pitchFamily="34" charset="-120"/>
              </a:rPr>
              <a:t>順會：</a:t>
            </a:r>
            <a:r>
              <a:rPr kumimoji="0" lang="zh-TW" altLang="zh-TW" sz="2300">
                <a:latin typeface="Tw Cen MT" pitchFamily="34" charset="0"/>
                <a:ea typeface="微軟正黑體" pitchFamily="34" charset="-120"/>
              </a:rPr>
              <a:t>依據承辦人設定之流程順序會辦公文。</a:t>
            </a:r>
          </a:p>
          <a:p>
            <a:pPr eaLnBrk="1" hangingPunct="1"/>
            <a:endParaRPr kumimoji="0" lang="en-US" altLang="zh-TW" sz="230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r>
              <a:rPr kumimoji="0" lang="zh-TW" altLang="zh-TW" sz="2300" b="1">
                <a:latin typeface="Tw Cen MT" pitchFamily="34" charset="0"/>
                <a:ea typeface="微軟正黑體" pitchFamily="34" charset="-120"/>
              </a:rPr>
              <a:t>分會：</a:t>
            </a:r>
            <a:r>
              <a:rPr kumimoji="0" lang="zh-TW" altLang="zh-TW" sz="2300">
                <a:latin typeface="Tw Cen MT" pitchFamily="34" charset="0"/>
                <a:ea typeface="微軟正黑體" pitchFamily="34" charset="-120"/>
              </a:rPr>
              <a:t>依據承辦人設定之所有處室同時間進行會辦。</a:t>
            </a:r>
          </a:p>
          <a:p>
            <a:pPr eaLnBrk="1" hangingPunct="1"/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21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46" y="4645675"/>
            <a:ext cx="60594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43204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 smtClean="0"/>
              <a:t>簡報大綱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659563" y="6453188"/>
            <a:ext cx="2133600" cy="36036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A8F00F9-563C-44F2-A197-A972F6345AFF}" type="slidenum">
              <a:rPr lang="zh-TW" altLang="en-US" sz="1200" smtClean="0">
                <a:latin typeface="Arial" pitchFamily="34" charset="0"/>
                <a:ea typeface="標楷體" pitchFamily="65" charset="-120"/>
              </a:rPr>
              <a:pPr eaLnBrk="1" hangingPunct="1">
                <a:spcBef>
                  <a:spcPct val="50000"/>
                </a:spcBef>
                <a:buFontTx/>
                <a:buNone/>
              </a:pPr>
              <a:t>2</a:t>
            </a:fld>
            <a:endParaRPr lang="en-US" altLang="zh-TW" sz="1200" smtClean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8" name="投影片編號版面配置區 5"/>
          <p:cNvSpPr txBox="1">
            <a:spLocks noGrp="1"/>
          </p:cNvSpPr>
          <p:nvPr/>
        </p:nvSpPr>
        <p:spPr bwMode="auto">
          <a:xfrm>
            <a:off x="6659563" y="6453188"/>
            <a:ext cx="2133600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C745785B-C236-4FCC-BA9D-D2F9367B7824}" type="slidenum">
              <a:rPr lang="zh-TW" altLang="en-US" sz="1200" b="0">
                <a:latin typeface="+mn-lt"/>
                <a:ea typeface="新細明體" pitchFamily="18" charset="-120"/>
              </a:rPr>
              <a:pPr algn="r">
                <a:spcBef>
                  <a:spcPct val="0"/>
                </a:spcBef>
                <a:defRPr/>
              </a:pPr>
              <a:t>2</a:t>
            </a:fld>
            <a:endParaRPr lang="en-US" altLang="zh-TW" sz="1200" b="0">
              <a:latin typeface="+mn-lt"/>
              <a:ea typeface="新細明體" pitchFamily="18" charset="-120"/>
            </a:endParaRPr>
          </a:p>
        </p:txBody>
      </p:sp>
      <p:sp>
        <p:nvSpPr>
          <p:cNvPr id="15" name="圓角矩形 6"/>
          <p:cNvSpPr/>
          <p:nvPr/>
        </p:nvSpPr>
        <p:spPr>
          <a:xfrm>
            <a:off x="1445996" y="980728"/>
            <a:ext cx="6080125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16" name="立方體 15"/>
          <p:cNvSpPr/>
          <p:nvPr/>
        </p:nvSpPr>
        <p:spPr>
          <a:xfrm>
            <a:off x="1011021" y="980728"/>
            <a:ext cx="869950" cy="638175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1" dirty="0">
                <a:solidFill>
                  <a:srgbClr val="FFFFFF"/>
                </a:solidFill>
              </a:rPr>
              <a:t>一</a:t>
            </a:r>
          </a:p>
        </p:txBody>
      </p:sp>
      <p:sp>
        <p:nvSpPr>
          <p:cNvPr id="4105" name="文字方塊 7"/>
          <p:cNvSpPr txBox="1">
            <a:spLocks noChangeArrowheads="1"/>
          </p:cNvSpPr>
          <p:nvPr/>
        </p:nvSpPr>
        <p:spPr bwMode="auto">
          <a:xfrm>
            <a:off x="2073414" y="1038890"/>
            <a:ext cx="5135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本所公文處理流程說明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3" name="立方體 15"/>
          <p:cNvSpPr/>
          <p:nvPr/>
        </p:nvSpPr>
        <p:spPr>
          <a:xfrm>
            <a:off x="947091" y="2142688"/>
            <a:ext cx="869950" cy="638175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>
                <a:solidFill>
                  <a:srgbClr val="FFFFFF"/>
                </a:solidFill>
              </a:rPr>
              <a:t>二</a:t>
            </a:r>
          </a:p>
        </p:txBody>
      </p:sp>
      <p:sp>
        <p:nvSpPr>
          <p:cNvPr id="5" name="立方體 15"/>
          <p:cNvSpPr/>
          <p:nvPr/>
        </p:nvSpPr>
        <p:spPr>
          <a:xfrm rot="21416296">
            <a:off x="930669" y="3235753"/>
            <a:ext cx="869950" cy="638175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>
                <a:solidFill>
                  <a:srgbClr val="FFFFFF"/>
                </a:solidFill>
              </a:rPr>
              <a:t>三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1782383" y="2109548"/>
            <a:ext cx="7029477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0" name="文字方塊 7"/>
          <p:cNvSpPr txBox="1">
            <a:spLocks noChangeArrowheads="1"/>
          </p:cNvSpPr>
          <p:nvPr/>
        </p:nvSpPr>
        <p:spPr bwMode="auto">
          <a:xfrm>
            <a:off x="2032446" y="2156181"/>
            <a:ext cx="6211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公文線上簽核及管理系統簡介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21" name="文字方塊 5"/>
          <p:cNvSpPr txBox="1">
            <a:spLocks noChangeArrowheads="1"/>
          </p:cNvSpPr>
          <p:nvPr/>
        </p:nvSpPr>
        <p:spPr bwMode="auto">
          <a:xfrm>
            <a:off x="2100263" y="3807773"/>
            <a:ext cx="5253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</a:rPr>
              <a:t>簽、便簽函稿、書函稿、紙本核章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</a:endParaRPr>
          </a:p>
        </p:txBody>
      </p:sp>
      <p:sp>
        <p:nvSpPr>
          <p:cNvPr id="25" name="圓角矩形 6"/>
          <p:cNvSpPr/>
          <p:nvPr/>
        </p:nvSpPr>
        <p:spPr>
          <a:xfrm>
            <a:off x="1858169" y="3137360"/>
            <a:ext cx="6056589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4" name="文字方塊 7"/>
          <p:cNvSpPr txBox="1">
            <a:spLocks noChangeArrowheads="1"/>
          </p:cNvSpPr>
          <p:nvPr/>
        </p:nvSpPr>
        <p:spPr bwMode="auto">
          <a:xfrm>
            <a:off x="2073414" y="3222998"/>
            <a:ext cx="562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常用公文格式說明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17" name="立方體 15"/>
          <p:cNvSpPr/>
          <p:nvPr/>
        </p:nvSpPr>
        <p:spPr>
          <a:xfrm rot="21416296">
            <a:off x="896010" y="5540009"/>
            <a:ext cx="869950" cy="638175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 smtClean="0">
                <a:solidFill>
                  <a:srgbClr val="FFFFFF"/>
                </a:solidFill>
              </a:rPr>
              <a:t>五</a:t>
            </a:r>
            <a:endParaRPr kumimoji="0" lang="zh-TW" altLang="en-US" sz="2000" b="0" dirty="0">
              <a:solidFill>
                <a:srgbClr val="FFFFFF"/>
              </a:solidFill>
            </a:endParaRPr>
          </a:p>
        </p:txBody>
      </p:sp>
      <p:sp>
        <p:nvSpPr>
          <p:cNvPr id="22" name="圓角矩形 6"/>
          <p:cNvSpPr/>
          <p:nvPr/>
        </p:nvSpPr>
        <p:spPr>
          <a:xfrm>
            <a:off x="2071187" y="5615652"/>
            <a:ext cx="6056589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3" name="文字方塊 7"/>
          <p:cNvSpPr txBox="1">
            <a:spLocks noChangeArrowheads="1"/>
          </p:cNvSpPr>
          <p:nvPr/>
        </p:nvSpPr>
        <p:spPr bwMode="auto">
          <a:xfrm>
            <a:off x="2073414" y="5661248"/>
            <a:ext cx="562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遇</a:t>
            </a: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問題如何解決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26" name="立方體 15"/>
          <p:cNvSpPr/>
          <p:nvPr/>
        </p:nvSpPr>
        <p:spPr>
          <a:xfrm rot="21416296">
            <a:off x="914892" y="4668499"/>
            <a:ext cx="869950" cy="573907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 smtClean="0">
                <a:solidFill>
                  <a:srgbClr val="FFFFFF"/>
                </a:solidFill>
              </a:rPr>
              <a:t>四</a:t>
            </a:r>
            <a:endParaRPr kumimoji="0" lang="zh-TW" altLang="en-US" sz="2000" b="0" dirty="0">
              <a:solidFill>
                <a:srgbClr val="FFFFFF"/>
              </a:solidFill>
            </a:endParaRPr>
          </a:p>
        </p:txBody>
      </p:sp>
      <p:sp>
        <p:nvSpPr>
          <p:cNvPr id="28" name="文字方塊 7"/>
          <p:cNvSpPr txBox="1">
            <a:spLocks noChangeArrowheads="1"/>
          </p:cNvSpPr>
          <p:nvPr/>
        </p:nvSpPr>
        <p:spPr bwMode="auto">
          <a:xfrm>
            <a:off x="2052479" y="4618899"/>
            <a:ext cx="562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特殊功能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憑證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0F1DB-6E52-4602-AB25-F62B9E4287CA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graphicFrame>
        <p:nvGraphicFramePr>
          <p:cNvPr id="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130133"/>
              </p:ext>
            </p:extLst>
          </p:nvPr>
        </p:nvGraphicFramePr>
        <p:xfrm>
          <a:off x="827584" y="1340768"/>
          <a:ext cx="6552728" cy="478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0" name="文件" r:id="rId4" imgW="5501190" imgH="5025685" progId="Word.Document.12">
                  <p:embed/>
                </p:oleObj>
              </mc:Choice>
              <mc:Fallback>
                <p:oleObj name="文件" r:id="rId4" imgW="5501190" imgH="50256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1340768"/>
                        <a:ext cx="6552728" cy="478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7452320" y="2132856"/>
            <a:ext cx="136815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596336" y="2204864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憑證</a:t>
            </a:r>
            <a:r>
              <a:rPr lang="en-US" altLang="zh-TW" dirty="0" smtClean="0"/>
              <a:t>PIN</a:t>
            </a:r>
            <a:r>
              <a:rPr lang="zh-TW" altLang="en-US" dirty="0" smtClean="0"/>
              <a:t>碼：初設值為</a:t>
            </a:r>
            <a:r>
              <a:rPr lang="zh-TW" altLang="en-US" dirty="0" smtClean="0">
                <a:solidFill>
                  <a:srgbClr val="FF0000"/>
                </a:solidFill>
              </a:rPr>
              <a:t>出生年月日</a:t>
            </a:r>
            <a:r>
              <a:rPr lang="en-US" altLang="zh-TW" dirty="0" smtClean="0">
                <a:solidFill>
                  <a:srgbClr val="FF0000"/>
                </a:solidFill>
              </a:rPr>
              <a:t>6</a:t>
            </a:r>
            <a:r>
              <a:rPr lang="zh-TW" altLang="en-US" dirty="0" smtClean="0">
                <a:solidFill>
                  <a:srgbClr val="FF0000"/>
                </a:solidFill>
              </a:rPr>
              <a:t>碼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092280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hlinkClick r:id="rId6" action="ppaction://hlinksldjump"/>
              </a:rPr>
              <a:t>返</a:t>
            </a:r>
            <a:r>
              <a:rPr lang="en-US" altLang="zh-TW" dirty="0" smtClean="0">
                <a:hlinkClick r:id="rId6" action="ppaction://hlinksldjump"/>
              </a:rPr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55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1116013" y="115888"/>
            <a:ext cx="7499350" cy="9366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-1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修改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「承辦作業」</a:t>
            </a:r>
            <a:r>
              <a:rPr lang="en-US" altLang="zh-TW" dirty="0" smtClean="0">
                <a:solidFill>
                  <a:srgbClr val="FF0000"/>
                </a:solidFill>
              </a:rPr>
              <a:t>/『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稿查詢作業</a:t>
            </a:r>
            <a:r>
              <a:rPr lang="en-US" altLang="zh-TW" dirty="0" smtClean="0">
                <a:solidFill>
                  <a:srgbClr val="FF0000"/>
                </a:solidFill>
              </a:rPr>
              <a:t>』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zh-TW" altLang="en-US" dirty="0" smtClean="0"/>
              <a:t>提供</a:t>
            </a:r>
            <a:r>
              <a:rPr lang="ar-SA" altLang="zh-TW" dirty="0" smtClean="0"/>
              <a:t>針對公文查詢、修改、複製、刪除、登錄取號、設定傳送流程、</a:t>
            </a:r>
            <a:r>
              <a:rPr lang="zh-TW" altLang="en-US" dirty="0" smtClean="0"/>
              <a:t>預覽</a:t>
            </a:r>
            <a:r>
              <a:rPr lang="ar-SA" altLang="zh-TW" dirty="0" smtClean="0"/>
              <a:t>列印</a:t>
            </a:r>
            <a:r>
              <a:rPr lang="zh-TW" altLang="en-US" dirty="0" smtClean="0"/>
              <a:t>等功能</a:t>
            </a:r>
            <a:endParaRPr lang="en-US" altLang="zh-TW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》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選取一筆欲修改之公文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0B86D-2CD6-4A79-9178-18154FA7B1A5}" type="slidenum">
              <a:rPr lang="en-US" altLang="zh-TW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72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566734" y="1180653"/>
            <a:ext cx="8229600" cy="4784725"/>
          </a:xfrm>
        </p:spPr>
        <p:txBody>
          <a:bodyPr/>
          <a:lstStyle/>
          <a:p>
            <a:r>
              <a:rPr lang="zh-TW" altLang="en-US" dirty="0"/>
              <a:t>未取號者僅為</a:t>
            </a:r>
            <a:r>
              <a:rPr lang="zh-TW" altLang="en-US" dirty="0" smtClean="0"/>
              <a:t>草稿，內容如需修改，要點</a:t>
            </a:r>
            <a:r>
              <a:rPr lang="zh-TW" altLang="en-US" dirty="0" smtClean="0">
                <a:solidFill>
                  <a:srgbClr val="FF0000"/>
                </a:solidFill>
              </a:rPr>
              <a:t>修改</a:t>
            </a:r>
            <a:r>
              <a:rPr lang="zh-TW" altLang="en-US" dirty="0" smtClean="0"/>
              <a:t>鈕</a:t>
            </a:r>
            <a:endParaRPr lang="en-US" altLang="zh-TW" dirty="0" smtClean="0"/>
          </a:p>
          <a:p>
            <a:r>
              <a:rPr lang="zh-TW" altLang="en-US" dirty="0" smtClean="0"/>
              <a:t>取號後之線上公文，如需修改可直接點該文號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162EE-885D-431B-B0EB-7900C84733D8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8" y="2276872"/>
            <a:ext cx="8352928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55576" y="4653136"/>
            <a:ext cx="698477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339752" y="328498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899592" y="3392996"/>
            <a:ext cx="93610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2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096715" y="116632"/>
            <a:ext cx="7499350" cy="9080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-2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複製</a:t>
            </a:r>
          </a:p>
        </p:txBody>
      </p:sp>
      <p:pic>
        <p:nvPicPr>
          <p:cNvPr id="34819" name="內容版面配置區 4" descr="2012-09-17_1334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541588"/>
            <a:ext cx="7499350" cy="261620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D724F-5040-4789-8758-24665AA664E9}" type="slidenum">
              <a:rPr lang="en-US" altLang="zh-TW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827088" y="4795838"/>
            <a:ext cx="2592387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900113" y="5299075"/>
            <a:ext cx="1871662" cy="433388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3779838" y="2541588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5400000">
            <a:off x="6011863" y="1276350"/>
            <a:ext cx="936625" cy="790575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203575" y="1455738"/>
            <a:ext cx="1873250" cy="433387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複製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4006850" y="3752850"/>
            <a:ext cx="2159000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6300192" y="3740007"/>
            <a:ext cx="2303463" cy="647700"/>
          </a:xfrm>
          <a:prstGeom prst="wedgeRectCallout">
            <a:avLst>
              <a:gd name="adj1" fmla="val -69296"/>
              <a:gd name="adj2" fmla="val 147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設定複製給自己或其他承辦人</a:t>
            </a:r>
          </a:p>
        </p:txBody>
      </p:sp>
      <p:sp>
        <p:nvSpPr>
          <p:cNvPr id="16" name="矩形 15"/>
          <p:cNvSpPr/>
          <p:nvPr/>
        </p:nvSpPr>
        <p:spPr>
          <a:xfrm>
            <a:off x="3779838" y="4518025"/>
            <a:ext cx="576262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3779838" y="5013325"/>
            <a:ext cx="1871662" cy="433388"/>
          </a:xfrm>
          <a:prstGeom prst="wedgeRectCallout">
            <a:avLst>
              <a:gd name="adj1" fmla="val -63285"/>
              <a:gd name="adj2" fmla="val -1280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執行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977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7499350" cy="86518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-3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刪除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》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CC0066"/>
              </a:buClr>
              <a:buFont typeface="Verdana"/>
              <a:buChar char="◦"/>
              <a:defRPr/>
            </a:pPr>
            <a:r>
              <a:rPr lang="ar-SA" altLang="zh-TW" sz="3200" dirty="0" smtClean="0"/>
              <a:t>將未登錄取號的創簽</a:t>
            </a:r>
            <a:r>
              <a:rPr lang="en-US" altLang="zh-TW" sz="3200" dirty="0" smtClean="0"/>
              <a:t>/</a:t>
            </a:r>
            <a:r>
              <a:rPr lang="ar-SA" altLang="zh-TW" sz="3200" dirty="0" smtClean="0"/>
              <a:t>稿</a:t>
            </a:r>
            <a:r>
              <a:rPr lang="ar-SA" altLang="zh-TW" sz="3200" dirty="0" smtClean="0">
                <a:solidFill>
                  <a:srgbClr val="FF0000"/>
                </a:solidFill>
              </a:rPr>
              <a:t>草稿</a:t>
            </a:r>
            <a:r>
              <a:rPr lang="ar-SA" altLang="zh-TW" sz="3200" dirty="0" smtClean="0"/>
              <a:t>從系統中刪除</a:t>
            </a:r>
            <a:r>
              <a:rPr lang="zh-TW" altLang="en-US" sz="3200" dirty="0" smtClean="0"/>
              <a:t>，</a:t>
            </a:r>
            <a:r>
              <a:rPr lang="zh-TW" altLang="en-US" sz="3200" dirty="0" smtClean="0">
                <a:solidFill>
                  <a:srgbClr val="FF0000"/>
                </a:solidFill>
              </a:rPr>
              <a:t>已登錄取號之公文需以銷案方式處理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選取欲刪除之公文草稿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，完成刪除動作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D3994-D1CC-4527-B6FE-A8BD178C557C}" type="slidenum">
              <a:rPr lang="en-US" altLang="zh-TW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3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499350" cy="86518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-3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刪除</a:t>
            </a:r>
          </a:p>
        </p:txBody>
      </p:sp>
      <p:pic>
        <p:nvPicPr>
          <p:cNvPr id="36867" name="內容版面配置區 4" descr="2012-09-17_1343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2566988"/>
            <a:ext cx="7499350" cy="256222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9F5E8-F8A3-4E24-92DF-2F99209330AD}" type="slidenum">
              <a:rPr lang="en-US" altLang="zh-TW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476375" y="4889500"/>
            <a:ext cx="7343775" cy="107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900113" y="5299075"/>
            <a:ext cx="1871662" cy="433388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3892550" y="2565400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891828" y="1674413"/>
            <a:ext cx="1871662" cy="433387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刪除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971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1403350" y="115888"/>
            <a:ext cx="7499350" cy="9366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-4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銷案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銷案</a:t>
            </a:r>
            <a:r>
              <a:rPr lang="en-US" altLang="zh-TW" dirty="0" smtClean="0"/>
              <a:t>》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CC0066"/>
              </a:buClr>
              <a:buFont typeface="Verdana"/>
              <a:buChar char="◦"/>
              <a:defRPr/>
            </a:pPr>
            <a:r>
              <a:rPr lang="ar-SA" altLang="zh-TW" sz="3200" dirty="0" smtClean="0">
                <a:solidFill>
                  <a:srgbClr val="FF0000"/>
                </a:solidFill>
              </a:rPr>
              <a:t>公文創稿取號後</a:t>
            </a:r>
            <a:r>
              <a:rPr lang="ar-SA" altLang="zh-TW" sz="3200" dirty="0" smtClean="0"/>
              <a:t>，主管告知不發或欲刪除已登錄取號之公文，須以【銷案】方式處理</a:t>
            </a:r>
            <a:endParaRPr lang="en-US" altLang="zh-TW" sz="3200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altLang="zh-TW" dirty="0" smtClean="0"/>
              <a:t>選取欲銷案之公文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請至「其他功能」點選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銷案</a:t>
            </a:r>
            <a:r>
              <a:rPr lang="en-US" altLang="zh-TW" dirty="0" smtClean="0"/>
              <a:t>】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altLang="zh-TW" dirty="0" smtClean="0"/>
              <a:t>輸入銷案</a:t>
            </a:r>
            <a:r>
              <a:rPr lang="en-US" altLang="zh-TW" dirty="0" smtClean="0"/>
              <a:t>/</a:t>
            </a:r>
            <a:r>
              <a:rPr lang="ar-SA" altLang="zh-TW" dirty="0" smtClean="0"/>
              <a:t>退文</a:t>
            </a:r>
            <a:r>
              <a:rPr lang="en-US" altLang="zh-TW" dirty="0" smtClean="0"/>
              <a:t>/</a:t>
            </a:r>
            <a:r>
              <a:rPr lang="ar-SA" altLang="zh-TW" dirty="0" smtClean="0"/>
              <a:t>移文原因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altLang="zh-TW" dirty="0" smtClean="0"/>
              <a:t>點選【確定】完成銷案</a:t>
            </a:r>
            <a:endParaRPr lang="zh-TW" altLang="en-US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1B8F8-8201-4B1F-9398-BBA769AE5218}" type="slidenum">
              <a:rPr lang="en-US" altLang="zh-TW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15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1109663" y="115888"/>
            <a:ext cx="7499350" cy="86518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、創簽稿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-4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銷案</a:t>
            </a:r>
          </a:p>
        </p:txBody>
      </p:sp>
      <p:pic>
        <p:nvPicPr>
          <p:cNvPr id="38915" name="內容版面配置區 4" descr="2012-09-17_1346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2589213"/>
            <a:ext cx="7499350" cy="25177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EBB2B-1548-478D-9332-26352E94C1B3}" type="slidenum">
              <a:rPr lang="en-US" altLang="zh-TW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403350" y="4756150"/>
            <a:ext cx="7626350" cy="125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539750" y="3860800"/>
            <a:ext cx="3095625" cy="433388"/>
          </a:xfrm>
          <a:prstGeom prst="wedgeRectCallout">
            <a:avLst>
              <a:gd name="adj1" fmla="val -35029"/>
              <a:gd name="adj2" fmla="val 1283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選取一筆已取號之公文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6875463" y="2673350"/>
            <a:ext cx="93503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859338" y="2781300"/>
            <a:ext cx="1873250" cy="433388"/>
          </a:xfrm>
          <a:prstGeom prst="wedgeRectCallout">
            <a:avLst>
              <a:gd name="adj1" fmla="val 49424"/>
              <a:gd name="adj2" fmla="val -1085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銷案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0" name="矩形圖說文字 9"/>
          <p:cNvSpPr/>
          <p:nvPr/>
        </p:nvSpPr>
        <p:spPr>
          <a:xfrm>
            <a:off x="5795963" y="1555750"/>
            <a:ext cx="2663825" cy="433388"/>
          </a:xfrm>
          <a:prstGeom prst="wedgeRectCallout">
            <a:avLst>
              <a:gd name="adj1" fmla="val 4564"/>
              <a:gd name="adj2" fmla="val 11215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滑鼠移至「其他功能」</a:t>
            </a:r>
          </a:p>
        </p:txBody>
      </p:sp>
      <p:pic>
        <p:nvPicPr>
          <p:cNvPr id="38928" name="內容版面配置區 4" descr="2012-09-17_1347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902200"/>
            <a:ext cx="51054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右箭號 11"/>
          <p:cNvSpPr/>
          <p:nvPr/>
        </p:nvSpPr>
        <p:spPr>
          <a:xfrm rot="5400000">
            <a:off x="6588125" y="4005263"/>
            <a:ext cx="1152525" cy="863600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924300" y="5589588"/>
            <a:ext cx="4608513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圖說文字 13"/>
          <p:cNvSpPr/>
          <p:nvPr/>
        </p:nvSpPr>
        <p:spPr>
          <a:xfrm>
            <a:off x="5651500" y="6092825"/>
            <a:ext cx="1584325" cy="433388"/>
          </a:xfrm>
          <a:prstGeom prst="wedgeRectCallout">
            <a:avLst>
              <a:gd name="adj1" fmla="val 9600"/>
              <a:gd name="adj2" fmla="val -1053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輸入原因</a:t>
            </a:r>
          </a:p>
        </p:txBody>
      </p:sp>
      <p:sp>
        <p:nvSpPr>
          <p:cNvPr id="15" name="矩形 14"/>
          <p:cNvSpPr/>
          <p:nvPr/>
        </p:nvSpPr>
        <p:spPr>
          <a:xfrm>
            <a:off x="3995738" y="5084763"/>
            <a:ext cx="495300" cy="352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圖說文字 15"/>
          <p:cNvSpPr/>
          <p:nvPr/>
        </p:nvSpPr>
        <p:spPr>
          <a:xfrm>
            <a:off x="1979613" y="5229225"/>
            <a:ext cx="1728787" cy="433388"/>
          </a:xfrm>
          <a:prstGeom prst="wedgeRectCallout">
            <a:avLst>
              <a:gd name="adj1" fmla="val 68579"/>
              <a:gd name="adj2" fmla="val -306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確定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1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總收文室將公文送至承辦單位，單位登記桌指定承辦人後，承辦人須至「待辦區作業」</a:t>
            </a:r>
            <a:r>
              <a:rPr lang="en-US" altLang="zh-TW" dirty="0" smtClean="0"/>
              <a:t>/『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進行公文簽收簽辦操作</a:t>
            </a:r>
            <a:endParaRPr lang="en-US" altLang="zh-TW" dirty="0" smtClean="0"/>
          </a:p>
          <a:p>
            <a:pPr marL="342900" lvl="1" indent="-342900">
              <a:buClr>
                <a:srgbClr val="CC0066"/>
              </a:buClr>
              <a:defRPr/>
            </a:pPr>
            <a:r>
              <a:rPr lang="zh-TW" altLang="en-US" sz="3200" dirty="0" smtClean="0">
                <a:solidFill>
                  <a:srgbClr val="FF0000"/>
                </a:solidFill>
              </a:rPr>
              <a:t>線上</a:t>
            </a:r>
            <a:r>
              <a:rPr lang="zh-TW" altLang="en-US" sz="3200" dirty="0" smtClean="0"/>
              <a:t>簽核公文簽收簽辦流程</a:t>
            </a:r>
            <a:endParaRPr lang="en-US" altLang="zh-TW" sz="3200" dirty="0" smtClean="0"/>
          </a:p>
          <a:p>
            <a:pPr lvl="1" eaLnBrk="1" hangingPunct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線上簽核公文進入待辦區後，系統自動簽收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50BAA1-4138-4147-A299-782E69888365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13317" name="圖片 4" descr="2012-09-17_115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" y="4365624"/>
            <a:ext cx="89646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3995936" y="5062537"/>
            <a:ext cx="720080" cy="2386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6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63725"/>
            <a:ext cx="8382000" cy="355758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26E2A-6D89-4581-870A-55A859B2D9F6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928688" y="2060575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547813" y="2492375"/>
            <a:ext cx="2160587" cy="433388"/>
          </a:xfrm>
          <a:prstGeom prst="wedgeRectCallout">
            <a:avLst>
              <a:gd name="adj1" fmla="val -49004"/>
              <a:gd name="adj2" fmla="val -1118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增加簽稿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484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8" y="4742924"/>
            <a:ext cx="209708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146607" y="1308798"/>
            <a:ext cx="2250498" cy="1416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9F7E6991-BEEF-48C3-A627-5924B5939EE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568" y="1219200"/>
            <a:ext cx="8498095" cy="4876800"/>
          </a:xfrm>
        </p:spPr>
        <p:txBody>
          <a:bodyPr/>
          <a:lstStyle/>
          <a:p>
            <a:pPr marL="381000" indent="-381000" eaLnBrk="1" hangingPunct="1">
              <a:buFont typeface="Wingdings" pitchFamily="2" charset="2"/>
              <a:buNone/>
            </a:pPr>
            <a:endParaRPr lang="en-US" altLang="zh-TW" sz="4800" dirty="0" smtClean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en-US" altLang="zh-TW" sz="2400" dirty="0" smtClean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>
          <a:xfrm>
            <a:off x="1171575" y="116632"/>
            <a:ext cx="7385050" cy="762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 smtClean="0"/>
              <a:t>一、公文處理流程說明</a:t>
            </a:r>
            <a:r>
              <a:rPr lang="en-US" altLang="zh-TW" dirty="0" smtClean="0"/>
              <a:t>-1</a:t>
            </a:r>
          </a:p>
        </p:txBody>
      </p:sp>
      <p:grpSp>
        <p:nvGrpSpPr>
          <p:cNvPr id="247828" name="Group 20"/>
          <p:cNvGrpSpPr>
            <a:grpSpLocks/>
          </p:cNvGrpSpPr>
          <p:nvPr/>
        </p:nvGrpSpPr>
        <p:grpSpPr bwMode="auto">
          <a:xfrm>
            <a:off x="2343175" y="1165529"/>
            <a:ext cx="1977993" cy="1066800"/>
            <a:chOff x="1536" y="768"/>
            <a:chExt cx="1104" cy="672"/>
          </a:xfrm>
        </p:grpSpPr>
        <p:sp>
          <p:nvSpPr>
            <p:cNvPr id="7193" name="Oval 21"/>
            <p:cNvSpPr>
              <a:spLocks noChangeArrowheads="1"/>
            </p:cNvSpPr>
            <p:nvPr/>
          </p:nvSpPr>
          <p:spPr bwMode="auto">
            <a:xfrm>
              <a:off x="1536" y="768"/>
              <a:ext cx="1104" cy="672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680" y="912"/>
              <a:ext cx="816" cy="3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標楷體"/>
                  <a:ea typeface="標楷體"/>
                </a:rPr>
                <a:t>創稿</a:t>
              </a:r>
            </a:p>
          </p:txBody>
        </p:sp>
      </p:grpSp>
      <p:grpSp>
        <p:nvGrpSpPr>
          <p:cNvPr id="247831" name="Group 23"/>
          <p:cNvGrpSpPr>
            <a:grpSpLocks/>
          </p:cNvGrpSpPr>
          <p:nvPr/>
        </p:nvGrpSpPr>
        <p:grpSpPr bwMode="auto">
          <a:xfrm>
            <a:off x="5307013" y="1125538"/>
            <a:ext cx="1752600" cy="1066800"/>
            <a:chOff x="3744" y="768"/>
            <a:chExt cx="1104" cy="672"/>
          </a:xfrm>
        </p:grpSpPr>
        <p:sp>
          <p:nvSpPr>
            <p:cNvPr id="7191" name="Oval 24"/>
            <p:cNvSpPr>
              <a:spLocks noChangeArrowheads="1"/>
            </p:cNvSpPr>
            <p:nvPr/>
          </p:nvSpPr>
          <p:spPr bwMode="auto">
            <a:xfrm>
              <a:off x="3744" y="768"/>
              <a:ext cx="1104" cy="672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2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36" y="912"/>
              <a:ext cx="816" cy="3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FFFF"/>
                  </a:solidFill>
                  <a:latin typeface="標楷體"/>
                  <a:ea typeface="標楷體"/>
                </a:rPr>
                <a:t>來文</a:t>
              </a:r>
            </a:p>
          </p:txBody>
        </p:sp>
      </p:grpSp>
      <p:sp>
        <p:nvSpPr>
          <p:cNvPr id="247834" name="AutoShape 26"/>
          <p:cNvSpPr>
            <a:spLocks noChangeArrowheads="1"/>
          </p:cNvSpPr>
          <p:nvPr/>
        </p:nvSpPr>
        <p:spPr bwMode="auto">
          <a:xfrm>
            <a:off x="2755925" y="2420938"/>
            <a:ext cx="1066800" cy="127784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rgbClr val="FFFF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35" name="AutoShape 27"/>
          <p:cNvSpPr>
            <a:spLocks noChangeArrowheads="1"/>
          </p:cNvSpPr>
          <p:nvPr/>
        </p:nvSpPr>
        <p:spPr bwMode="auto">
          <a:xfrm rot="5120027">
            <a:off x="2199101" y="4334113"/>
            <a:ext cx="1676400" cy="762000"/>
          </a:xfrm>
          <a:prstGeom prst="curvedUpArrow">
            <a:avLst>
              <a:gd name="adj1" fmla="val 19769"/>
              <a:gd name="adj2" fmla="val 63769"/>
              <a:gd name="adj3" fmla="val 33333"/>
            </a:avLst>
          </a:prstGeom>
          <a:solidFill>
            <a:srgbClr val="00FF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47836" name="Group 28"/>
          <p:cNvGrpSpPr>
            <a:grpSpLocks/>
          </p:cNvGrpSpPr>
          <p:nvPr/>
        </p:nvGrpSpPr>
        <p:grpSpPr bwMode="auto">
          <a:xfrm>
            <a:off x="3492500" y="5084763"/>
            <a:ext cx="2743200" cy="1219200"/>
            <a:chOff x="2448" y="3456"/>
            <a:chExt cx="1728" cy="768"/>
          </a:xfrm>
        </p:grpSpPr>
        <p:sp>
          <p:nvSpPr>
            <p:cNvPr id="7189" name="AutoShape 29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18900000" scaled="1"/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7838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sp>
        <p:nvSpPr>
          <p:cNvPr id="247839" name="Line 31"/>
          <p:cNvSpPr>
            <a:spLocks noChangeShapeType="1"/>
          </p:cNvSpPr>
          <p:nvPr/>
        </p:nvSpPr>
        <p:spPr bwMode="auto">
          <a:xfrm>
            <a:off x="6373813" y="2268538"/>
            <a:ext cx="0" cy="3048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0" name="WordArt 32"/>
          <p:cNvSpPr>
            <a:spLocks noChangeArrowheads="1" noChangeShapeType="1" noTextEdit="1"/>
          </p:cNvSpPr>
          <p:nvPr/>
        </p:nvSpPr>
        <p:spPr bwMode="auto">
          <a:xfrm>
            <a:off x="5840413" y="2573338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收文</a:t>
            </a:r>
          </a:p>
        </p:txBody>
      </p:sp>
      <p:sp>
        <p:nvSpPr>
          <p:cNvPr id="247841" name="Line 33"/>
          <p:cNvSpPr>
            <a:spLocks noChangeShapeType="1"/>
          </p:cNvSpPr>
          <p:nvPr/>
        </p:nvSpPr>
        <p:spPr bwMode="auto">
          <a:xfrm>
            <a:off x="6373813" y="3106738"/>
            <a:ext cx="0" cy="3048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2" name="WordArt 34"/>
          <p:cNvSpPr>
            <a:spLocks noChangeArrowheads="1" noChangeShapeType="1" noTextEdit="1"/>
          </p:cNvSpPr>
          <p:nvPr/>
        </p:nvSpPr>
        <p:spPr bwMode="auto">
          <a:xfrm>
            <a:off x="5840413" y="3487738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分文</a:t>
            </a:r>
          </a:p>
        </p:txBody>
      </p:sp>
      <p:sp>
        <p:nvSpPr>
          <p:cNvPr id="247843" name="AutoShape 35"/>
          <p:cNvSpPr>
            <a:spLocks noChangeArrowheads="1"/>
          </p:cNvSpPr>
          <p:nvPr/>
        </p:nvSpPr>
        <p:spPr bwMode="auto">
          <a:xfrm rot="243478">
            <a:off x="6030912" y="4152900"/>
            <a:ext cx="685800" cy="1143000"/>
          </a:xfrm>
          <a:prstGeom prst="curvedLeftArrow">
            <a:avLst>
              <a:gd name="adj1" fmla="val 13472"/>
              <a:gd name="adj2" fmla="val 54028"/>
              <a:gd name="adj3" fmla="val 25694"/>
            </a:avLst>
          </a:prstGeom>
          <a:solidFill>
            <a:srgbClr val="FF00FF"/>
          </a:solidFill>
          <a:ln w="12700" cap="sq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7844" name="WordArt 36"/>
          <p:cNvSpPr>
            <a:spLocks noChangeArrowheads="1" noChangeShapeType="1" noTextEdit="1"/>
          </p:cNvSpPr>
          <p:nvPr/>
        </p:nvSpPr>
        <p:spPr bwMode="auto">
          <a:xfrm>
            <a:off x="1208248" y="3165380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自辦</a:t>
            </a:r>
          </a:p>
        </p:txBody>
      </p:sp>
      <p:sp>
        <p:nvSpPr>
          <p:cNvPr id="247845" name="WordArt 37"/>
          <p:cNvSpPr>
            <a:spLocks noChangeArrowheads="1" noChangeShapeType="1" noTextEdit="1"/>
          </p:cNvSpPr>
          <p:nvPr/>
        </p:nvSpPr>
        <p:spPr bwMode="auto">
          <a:xfrm>
            <a:off x="3965575" y="3100406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交辦</a:t>
            </a:r>
          </a:p>
        </p:txBody>
      </p:sp>
      <p:sp>
        <p:nvSpPr>
          <p:cNvPr id="247846" name="WordArt 38"/>
          <p:cNvSpPr>
            <a:spLocks noChangeArrowheads="1" noChangeShapeType="1" noTextEdit="1"/>
          </p:cNvSpPr>
          <p:nvPr/>
        </p:nvSpPr>
        <p:spPr bwMode="auto">
          <a:xfrm>
            <a:off x="3851275" y="4076700"/>
            <a:ext cx="15240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99CC00"/>
                  </a:solidFill>
                  <a:round/>
                  <a:headEnd type="none" w="sm" len="sm"/>
                  <a:tailEnd type="none" w="sm" len="sm"/>
                </a:ln>
                <a:solidFill>
                  <a:srgbClr val="99CC00"/>
                </a:solidFill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47847" name="Line 39"/>
          <p:cNvSpPr>
            <a:spLocks noChangeShapeType="1"/>
          </p:cNvSpPr>
          <p:nvPr/>
        </p:nvSpPr>
        <p:spPr bwMode="auto">
          <a:xfrm>
            <a:off x="4697413" y="4783138"/>
            <a:ext cx="0" cy="5334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27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4610100"/>
            <a:ext cx="1296615" cy="15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2678" y="1383774"/>
            <a:ext cx="2238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年度</a:t>
            </a:r>
            <a:r>
              <a:rPr lang="en-US" altLang="zh-TW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+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/>
                <a:ea typeface="標楷體"/>
              </a:rPr>
              <a:t>單位代碼</a:t>
            </a:r>
            <a:r>
              <a:rPr lang="en-US" altLang="zh-TW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+5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碼流水號</a:t>
            </a:r>
            <a:endParaRPr lang="en-US" altLang="zh-TW" sz="2000" b="1" dirty="0" smtClean="0">
              <a:solidFill>
                <a:srgbClr val="000000"/>
              </a:solidFill>
              <a:latin typeface="標楷體"/>
              <a:ea typeface="標楷體"/>
            </a:endParaRPr>
          </a:p>
          <a:p>
            <a:r>
              <a:rPr lang="zh-TW" altLang="en-US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例</a:t>
            </a:r>
            <a:r>
              <a:rPr lang="en-US" altLang="zh-TW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:</a:t>
            </a:r>
            <a:r>
              <a:rPr lang="en-US" altLang="zh-TW" sz="2000" b="1" i="1" dirty="0" smtClean="0">
                <a:solidFill>
                  <a:srgbClr val="0000FF"/>
                </a:solidFill>
                <a:latin typeface="標楷體"/>
                <a:ea typeface="標楷體"/>
              </a:rPr>
              <a:t>1040163</a:t>
            </a:r>
            <a:r>
              <a:rPr lang="en-US" altLang="zh-TW" sz="2000" b="1" i="1" u="sng" dirty="0" smtClean="0">
                <a:solidFill>
                  <a:srgbClr val="FF0000"/>
                </a:solidFill>
                <a:latin typeface="標楷體"/>
                <a:ea typeface="標楷體"/>
              </a:rPr>
              <a:t>D</a:t>
            </a:r>
            <a:r>
              <a:rPr lang="en-US" altLang="zh-TW" sz="2000" b="1" i="1" dirty="0" smtClean="0">
                <a:solidFill>
                  <a:srgbClr val="0000FF"/>
                </a:solidFill>
                <a:latin typeface="標楷體"/>
                <a:ea typeface="標楷體"/>
              </a:rPr>
              <a:t>00131</a:t>
            </a:r>
            <a:r>
              <a:rPr lang="en-US" altLang="zh-TW" sz="2000" b="1" i="1" dirty="0" smtClean="0">
                <a:solidFill>
                  <a:srgbClr val="C00000"/>
                </a:solidFill>
                <a:latin typeface="標楷體"/>
                <a:ea typeface="標楷體"/>
              </a:rPr>
              <a:t>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2" y="1244600"/>
            <a:ext cx="1900685" cy="109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135813" y="1383774"/>
            <a:ext cx="1900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00"/>
                </a:solidFill>
                <a:latin typeface="標楷體"/>
                <a:ea typeface="標楷體"/>
              </a:rPr>
              <a:t>所收文</a:t>
            </a:r>
            <a:r>
              <a:rPr lang="en-US" altLang="zh-TW" b="1" dirty="0" smtClean="0">
                <a:solidFill>
                  <a:srgbClr val="000000"/>
                </a:solidFill>
                <a:latin typeface="標楷體"/>
                <a:ea typeface="標楷體"/>
              </a:rPr>
              <a:t>:</a:t>
            </a:r>
            <a:r>
              <a:rPr lang="zh-TW" altLang="en-US" b="1" dirty="0" smtClean="0">
                <a:solidFill>
                  <a:srgbClr val="000000"/>
                </a:solidFill>
                <a:latin typeface="標楷體"/>
                <a:ea typeface="標楷體"/>
              </a:rPr>
              <a:t>年度</a:t>
            </a:r>
            <a:r>
              <a:rPr lang="en-US" altLang="zh-TW" b="1" dirty="0" smtClean="0">
                <a:solidFill>
                  <a:srgbClr val="000000"/>
                </a:solidFill>
                <a:latin typeface="標楷體"/>
                <a:ea typeface="標楷體"/>
              </a:rPr>
              <a:t>+7</a:t>
            </a:r>
            <a:r>
              <a:rPr lang="zh-TW" altLang="en-US" b="1" dirty="0" smtClean="0">
                <a:solidFill>
                  <a:srgbClr val="000000"/>
                </a:solidFill>
                <a:latin typeface="標楷體"/>
                <a:ea typeface="標楷體"/>
              </a:rPr>
              <a:t>碼流水號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例</a:t>
            </a:r>
            <a:r>
              <a:rPr lang="en-US" altLang="zh-TW" sz="2000" b="1" dirty="0" smtClean="0">
                <a:solidFill>
                  <a:srgbClr val="000000"/>
                </a:solidFill>
                <a:latin typeface="標楷體"/>
                <a:ea typeface="標楷體"/>
              </a:rPr>
              <a:t>:</a:t>
            </a:r>
            <a:r>
              <a:rPr lang="en-US" altLang="zh-TW" sz="2000" b="1" dirty="0" smtClean="0">
                <a:solidFill>
                  <a:srgbClr val="C00000"/>
                </a:solidFill>
                <a:latin typeface="標楷體"/>
                <a:ea typeface="標楷體"/>
              </a:rPr>
              <a:t>1040001125</a:t>
            </a:r>
            <a:endParaRPr lang="zh-TW" altLang="en-US" sz="2000" b="1" dirty="0">
              <a:solidFill>
                <a:srgbClr val="C00000"/>
              </a:solidFill>
              <a:latin typeface="標楷體"/>
              <a:ea typeface="標楷體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924944"/>
            <a:ext cx="1531930" cy="7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135813" y="3030538"/>
            <a:ext cx="190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00"/>
                </a:solidFill>
              </a:rPr>
              <a:t>單位收文</a:t>
            </a:r>
            <a:r>
              <a:rPr lang="en-US" altLang="zh-TW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TW" dirty="0" smtClean="0">
                <a:solidFill>
                  <a:srgbClr val="000000"/>
                </a:solidFill>
              </a:rPr>
              <a:t>1040163</a:t>
            </a:r>
            <a:r>
              <a:rPr lang="en-US" altLang="zh-TW" u="sng" dirty="0" smtClean="0">
                <a:solidFill>
                  <a:srgbClr val="FF0000"/>
                </a:solidFill>
              </a:rPr>
              <a:t>U</a:t>
            </a:r>
            <a:r>
              <a:rPr lang="en-US" altLang="zh-TW" dirty="0" smtClean="0">
                <a:solidFill>
                  <a:srgbClr val="000000"/>
                </a:solidFill>
              </a:rPr>
              <a:t>00121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29135" y="4754484"/>
            <a:ext cx="216024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  <a:latin typeface="+mn-ea"/>
                <a:ea typeface="+mn-ea"/>
              </a:rPr>
              <a:t>1</a:t>
            </a:r>
            <a:r>
              <a:rPr lang="en-US" altLang="zh-TW" sz="2800" b="1" dirty="0" smtClean="0">
                <a:latin typeface="+mn-ea"/>
                <a:ea typeface="+mn-ea"/>
              </a:rPr>
              <a:t>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先簽後稿</a:t>
            </a:r>
            <a:endParaRPr lang="en-US" altLang="zh-TW" sz="28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en-US" altLang="zh-TW" sz="2800" b="1" dirty="0" smtClean="0">
                <a:solidFill>
                  <a:srgbClr val="C00000"/>
                </a:solidFill>
                <a:latin typeface="+mn-ea"/>
                <a:ea typeface="+mn-ea"/>
              </a:rPr>
              <a:t>2.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簽稿併陳</a:t>
            </a:r>
            <a:endParaRPr lang="en-US" altLang="zh-TW" sz="28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en-US" altLang="zh-TW" sz="2800" b="1" dirty="0" smtClean="0">
                <a:solidFill>
                  <a:srgbClr val="C00000"/>
                </a:solidFill>
                <a:latin typeface="+mn-ea"/>
                <a:ea typeface="+mn-ea"/>
              </a:rPr>
              <a:t>3.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以稿代簽</a:t>
            </a:r>
            <a:endParaRPr lang="zh-TW" altLang="en-US" sz="28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8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紙本</a:t>
            </a:r>
            <a:r>
              <a:rPr lang="zh-TW" altLang="en-US" dirty="0" smtClean="0"/>
              <a:t>簽核公文簽收簽辦流程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選取待簽收之公文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，完成簽收操作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簽辦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  <a:endParaRPr lang="en-US" altLang="zh-TW" dirty="0" smtClean="0"/>
          </a:p>
          <a:p>
            <a:pPr lvl="1"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9801F-69BE-4C62-AF89-ED2A9BCD3216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pic>
        <p:nvPicPr>
          <p:cNvPr id="16389" name="圖片 4" descr="2012-09-17_1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644900"/>
            <a:ext cx="896461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5" descr="2012-09-17_1306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86350"/>
            <a:ext cx="896461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042988" y="3644900"/>
            <a:ext cx="576262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835150" y="3860800"/>
            <a:ext cx="1657350" cy="433388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簽收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1979613" y="5056188"/>
            <a:ext cx="576262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2771775" y="5272088"/>
            <a:ext cx="1655763" cy="433387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簽辦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68313" y="4292600"/>
            <a:ext cx="35877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5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8128000" cy="346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選擇公文格式後，開始繕打公文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公文繕打完畢存檔，印出公文紙本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設定傳送流程將公文送回登記桌，並將紙本一併送交登記桌辦理</a:t>
            </a:r>
            <a:r>
              <a:rPr lang="en-US" altLang="zh-TW" dirty="0" smtClean="0"/>
              <a:t>(</a:t>
            </a:r>
            <a:r>
              <a:rPr lang="zh-TW" altLang="en-US" b="1" dirty="0" smtClean="0">
                <a:solidFill>
                  <a:srgbClr val="FF0000"/>
                </a:solidFill>
              </a:rPr>
              <a:t>傳送流程不要設自己單位的</a:t>
            </a:r>
            <a:r>
              <a:rPr lang="en-US" altLang="zh-TW" b="1" dirty="0" smtClean="0">
                <a:solidFill>
                  <a:srgbClr val="FF0000"/>
                </a:solidFill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主管</a:t>
            </a:r>
            <a:r>
              <a:rPr lang="en-US" altLang="zh-TW" dirty="0" smtClean="0"/>
              <a:t>)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47FEA-92D1-46B7-B1BC-B0C8963D9F0D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3491880" y="3501008"/>
            <a:ext cx="576263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037855" y="4221088"/>
            <a:ext cx="2060575" cy="433387"/>
          </a:xfrm>
          <a:prstGeom prst="wedgeRectCallout">
            <a:avLst>
              <a:gd name="adj1" fmla="val -32069"/>
              <a:gd name="adj2" fmla="val -923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回登記桌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7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1296988" y="44450"/>
            <a:ext cx="7499350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二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、系統簡介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先簽後稿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0113" y="1076325"/>
            <a:ext cx="8002587" cy="4800600"/>
          </a:xfrm>
        </p:spPr>
        <p:txBody>
          <a:bodyPr>
            <a:normAutofit/>
          </a:bodyPr>
          <a:lstStyle/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altLang="zh-TW" dirty="0" smtClean="0"/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請於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勾選欲併文之簽、稿公文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在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其它功能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併文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，開啟視窗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選擇併文，然後點選文號，未決行之稿為主併文簽為被併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存檔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，完成公文併文處理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327C6-E662-4764-A0F9-788FDE88676A}" type="slidenum">
              <a:rPr lang="en-US" altLang="zh-TW"/>
              <a:pPr>
                <a:defRPr/>
              </a:pPr>
              <a:t>32</a:t>
            </a:fld>
            <a:endParaRPr lang="en-US" altLang="zh-TW"/>
          </a:p>
        </p:txBody>
      </p:sp>
      <p:pic>
        <p:nvPicPr>
          <p:cNvPr id="33797" name="圖片 4" descr="2012-09-17_150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18013"/>
            <a:ext cx="8964612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68313" y="5300663"/>
            <a:ext cx="431800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84213" y="5949950"/>
            <a:ext cx="1223962" cy="433388"/>
          </a:xfrm>
          <a:prstGeom prst="wedgeRectCallout">
            <a:avLst>
              <a:gd name="adj1" fmla="val -35484"/>
              <a:gd name="adj2" fmla="val -11830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7581900" y="5489575"/>
            <a:ext cx="12239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572000" y="4365625"/>
            <a:ext cx="2736850" cy="43180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5508625" y="5416550"/>
            <a:ext cx="1871663" cy="43180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併文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1908175" y="1141770"/>
            <a:ext cx="4320009" cy="415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078830" y="1141770"/>
            <a:ext cx="38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簽已決行後再創稿</a:t>
            </a:r>
            <a:r>
              <a:rPr lang="en-US" altLang="zh-TW" dirty="0" smtClean="0"/>
              <a:t>(</a:t>
            </a:r>
            <a:r>
              <a:rPr lang="zh-TW" altLang="en-US" dirty="0" smtClean="0"/>
              <a:t>函稿、書函稿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86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256F78-7E99-4C5D-B408-860753663BC4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  <p:graphicFrame>
        <p:nvGraphicFramePr>
          <p:cNvPr id="19460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91640"/>
              </p:ext>
            </p:extLst>
          </p:nvPr>
        </p:nvGraphicFramePr>
        <p:xfrm>
          <a:off x="2220898" y="1052736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4" name="文件" r:id="rId4" imgW="5271734" imgH="4340364" progId="Word.Document.12">
                  <p:embed/>
                </p:oleObj>
              </mc:Choice>
              <mc:Fallback>
                <p:oleObj name="文件" r:id="rId4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898" y="1052736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橢圓 4"/>
          <p:cNvSpPr/>
          <p:nvPr/>
        </p:nvSpPr>
        <p:spPr>
          <a:xfrm>
            <a:off x="2953544" y="4869160"/>
            <a:ext cx="15160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23528" y="1772816"/>
            <a:ext cx="1800200" cy="252376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</a:t>
            </a:r>
            <a:r>
              <a:rPr lang="zh-TW" altLang="en-US" sz="2000" b="1" dirty="0" smtClean="0"/>
              <a:t>上對下指示、交辦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</a:t>
            </a:r>
            <a:r>
              <a:rPr lang="zh-TW" altLang="en-US" sz="2000" b="1" dirty="0" smtClean="0"/>
              <a:t>下對上請求、報告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3</a:t>
            </a:r>
            <a:r>
              <a:rPr lang="zh-TW" altLang="en-US" sz="2000" b="1" dirty="0" smtClean="0"/>
              <a:t>同級機關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4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對民眾之申請、答復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17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書函稿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0E1E-9D87-4021-8EBD-D81C7BF35869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graphicFrame>
        <p:nvGraphicFramePr>
          <p:cNvPr id="20484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10259"/>
              </p:ext>
            </p:extLst>
          </p:nvPr>
        </p:nvGraphicFramePr>
        <p:xfrm>
          <a:off x="1835696" y="1052736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8" name="文件" r:id="rId4" imgW="5271734" imgH="4340364" progId="Word.Document.12">
                  <p:embed/>
                </p:oleObj>
              </mc:Choice>
              <mc:Fallback>
                <p:oleObj name="文件" r:id="rId4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052736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橢圓 7"/>
          <p:cNvSpPr/>
          <p:nvPr/>
        </p:nvSpPr>
        <p:spPr>
          <a:xfrm>
            <a:off x="2483768" y="5013325"/>
            <a:ext cx="1516063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23528" y="1772816"/>
            <a:ext cx="1440160" cy="221599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</a:t>
            </a:r>
            <a:r>
              <a:rPr lang="zh-TW" altLang="en-US" sz="2000" b="1" dirty="0" smtClean="0"/>
              <a:t>答復簡單案情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</a:t>
            </a:r>
            <a:r>
              <a:rPr lang="zh-TW" altLang="en-US" sz="2000" b="1" dirty="0" smtClean="0"/>
              <a:t>寄送普通文件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3</a:t>
            </a:r>
            <a:r>
              <a:rPr lang="zh-TW" altLang="en-US" sz="2000" b="1" dirty="0" smtClean="0"/>
              <a:t>性質不如函正式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84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DE2BA9-3345-49E9-A780-2262C3E66E39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  <p:graphicFrame>
        <p:nvGraphicFramePr>
          <p:cNvPr id="21509" name="內容版面配置區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756719"/>
              </p:ext>
            </p:extLst>
          </p:nvPr>
        </p:nvGraphicFramePr>
        <p:xfrm>
          <a:off x="1619672" y="980728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52" name="文件" r:id="rId4" imgW="5271734" imgH="4340364" progId="Word.Document.12">
                  <p:embed/>
                </p:oleObj>
              </mc:Choice>
              <mc:Fallback>
                <p:oleObj name="文件" r:id="rId4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980728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51520" y="2060848"/>
            <a:ext cx="1440160" cy="129266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案情較複雜之請示、建議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11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便簽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5E2B37-CC4E-4DDA-9AA2-7835004BDA96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1438275" y="5013325"/>
            <a:ext cx="1516063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253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756848"/>
              </p:ext>
            </p:extLst>
          </p:nvPr>
        </p:nvGraphicFramePr>
        <p:xfrm>
          <a:off x="1763688" y="1196752"/>
          <a:ext cx="6465888" cy="532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76" name="文件" r:id="rId4" imgW="5271734" imgH="4340364" progId="Word.Document.12">
                  <p:embed/>
                </p:oleObj>
              </mc:Choice>
              <mc:Fallback>
                <p:oleObj name="文件" r:id="rId4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196752"/>
                        <a:ext cx="6465888" cy="532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51520" y="2060848"/>
            <a:ext cx="1440160" cy="160043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1.</a:t>
            </a:r>
            <a:r>
              <a:rPr lang="zh-TW" altLang="en-US" sz="2000" b="1" dirty="0" smtClean="0"/>
              <a:t>案情較簡單之請示、說明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2.</a:t>
            </a:r>
            <a:r>
              <a:rPr lang="zh-TW" altLang="en-US" sz="2000" b="1" dirty="0" smtClean="0"/>
              <a:t>意見答覆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28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1032C2DC-CB01-46B9-9A3F-C9834874E590}" type="slidenum">
              <a:rPr lang="en-US" altLang="zh-TW"/>
              <a:pPr>
                <a:defRPr/>
              </a:pPr>
              <a:t>37</a:t>
            </a:fld>
            <a:endParaRPr lang="en-US" altLang="zh-TW"/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7544" y="1721644"/>
            <a:ext cx="8229600" cy="4449762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23556" name="Oval 1028"/>
          <p:cNvSpPr>
            <a:spLocks noChangeArrowheads="1"/>
          </p:cNvSpPr>
          <p:nvPr/>
        </p:nvSpPr>
        <p:spPr bwMode="auto">
          <a:xfrm>
            <a:off x="1981200" y="3200400"/>
            <a:ext cx="2743200" cy="1295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7" name="Rectangle 1029"/>
          <p:cNvSpPr>
            <a:spLocks noChangeArrowheads="1"/>
          </p:cNvSpPr>
          <p:nvPr/>
        </p:nvSpPr>
        <p:spPr bwMode="auto">
          <a:xfrm>
            <a:off x="1447800" y="3505200"/>
            <a:ext cx="7086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8" name="Text Box 1030"/>
          <p:cNvSpPr txBox="1">
            <a:spLocks noChangeArrowheads="1"/>
          </p:cNvSpPr>
          <p:nvPr/>
        </p:nvSpPr>
        <p:spPr bwMode="auto">
          <a:xfrm>
            <a:off x="1066800" y="31242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科員○○○</a:t>
            </a:r>
          </a:p>
        </p:txBody>
      </p:sp>
      <p:sp>
        <p:nvSpPr>
          <p:cNvPr id="23559" name="Text Box 1031"/>
          <p:cNvSpPr txBox="1">
            <a:spLocks noChangeArrowheads="1"/>
          </p:cNvSpPr>
          <p:nvPr/>
        </p:nvSpPr>
        <p:spPr bwMode="auto">
          <a:xfrm>
            <a:off x="990600" y="38862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科長○○○</a:t>
            </a:r>
          </a:p>
        </p:txBody>
      </p:sp>
      <p:sp>
        <p:nvSpPr>
          <p:cNvPr id="23560" name="Text Box 1032"/>
          <p:cNvSpPr txBox="1">
            <a:spLocks noChangeArrowheads="1"/>
          </p:cNvSpPr>
          <p:nvPr/>
        </p:nvSpPr>
        <p:spPr bwMode="auto">
          <a:xfrm>
            <a:off x="990600" y="46482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 ○○○</a:t>
            </a: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2667000" y="30480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1000</a:t>
            </a:r>
          </a:p>
        </p:txBody>
      </p:sp>
      <p:sp>
        <p:nvSpPr>
          <p:cNvPr id="23562" name="Text Box 1034"/>
          <p:cNvSpPr txBox="1">
            <a:spLocks noChangeArrowheads="1"/>
          </p:cNvSpPr>
          <p:nvPr/>
        </p:nvSpPr>
        <p:spPr bwMode="auto">
          <a:xfrm>
            <a:off x="2667000" y="45720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1020</a:t>
            </a:r>
          </a:p>
        </p:txBody>
      </p:sp>
      <p:sp>
        <p:nvSpPr>
          <p:cNvPr id="23563" name="Text Box 1035"/>
          <p:cNvSpPr txBox="1">
            <a:spLocks noChangeArrowheads="1"/>
          </p:cNvSpPr>
          <p:nvPr/>
        </p:nvSpPr>
        <p:spPr bwMode="auto">
          <a:xfrm flipV="1">
            <a:off x="1676400" y="54864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 sz="1400">
              <a:latin typeface="Times New Roman" pitchFamily="18" charset="0"/>
            </a:endParaRPr>
          </a:p>
        </p:txBody>
      </p:sp>
      <p:sp>
        <p:nvSpPr>
          <p:cNvPr id="23564" name="Text Box 1036"/>
          <p:cNvSpPr txBox="1">
            <a:spLocks noChangeArrowheads="1"/>
          </p:cNvSpPr>
          <p:nvPr/>
        </p:nvSpPr>
        <p:spPr bwMode="auto">
          <a:xfrm>
            <a:off x="838200" y="22860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>
                <a:latin typeface="Times New Roman" pitchFamily="18" charset="0"/>
              </a:rPr>
              <a:t>擬辦：陳閱後文存參。</a:t>
            </a:r>
          </a:p>
        </p:txBody>
      </p:sp>
      <p:sp>
        <p:nvSpPr>
          <p:cNvPr id="23565" name="Text Box 1037"/>
          <p:cNvSpPr txBox="1">
            <a:spLocks noChangeArrowheads="1"/>
          </p:cNvSpPr>
          <p:nvPr/>
        </p:nvSpPr>
        <p:spPr bwMode="auto">
          <a:xfrm>
            <a:off x="2667000" y="3810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1010</a:t>
            </a:r>
          </a:p>
        </p:txBody>
      </p:sp>
      <p:sp>
        <p:nvSpPr>
          <p:cNvPr id="23566" name="Text Box 1038"/>
          <p:cNvSpPr txBox="1">
            <a:spLocks noChangeArrowheads="1"/>
          </p:cNvSpPr>
          <p:nvPr/>
        </p:nvSpPr>
        <p:spPr bwMode="auto">
          <a:xfrm>
            <a:off x="4038600" y="1905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審核位置</a:t>
            </a:r>
          </a:p>
        </p:txBody>
      </p:sp>
      <p:sp>
        <p:nvSpPr>
          <p:cNvPr id="23567" name="Text Box 1039"/>
          <p:cNvSpPr txBox="1">
            <a:spLocks noChangeArrowheads="1"/>
          </p:cNvSpPr>
          <p:nvPr/>
        </p:nvSpPr>
        <p:spPr bwMode="auto">
          <a:xfrm>
            <a:off x="6667500" y="1919287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批示位置</a:t>
            </a:r>
          </a:p>
        </p:txBody>
      </p:sp>
      <p:sp>
        <p:nvSpPr>
          <p:cNvPr id="23568" name="Oval 1040"/>
          <p:cNvSpPr>
            <a:spLocks noChangeArrowheads="1"/>
          </p:cNvSpPr>
          <p:nvPr/>
        </p:nvSpPr>
        <p:spPr bwMode="auto">
          <a:xfrm>
            <a:off x="6096000" y="2667000"/>
            <a:ext cx="2057400" cy="13716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69" name="Line 1041"/>
          <p:cNvSpPr>
            <a:spLocks noChangeShapeType="1"/>
          </p:cNvSpPr>
          <p:nvPr/>
        </p:nvSpPr>
        <p:spPr bwMode="auto">
          <a:xfrm>
            <a:off x="3276600" y="1828800"/>
            <a:ext cx="0" cy="4262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70" name="Text Box 1042"/>
          <p:cNvSpPr txBox="1">
            <a:spLocks noChangeArrowheads="1"/>
          </p:cNvSpPr>
          <p:nvPr/>
        </p:nvSpPr>
        <p:spPr bwMode="auto">
          <a:xfrm>
            <a:off x="1066800" y="18288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>
                <a:latin typeface="Times New Roman" pitchFamily="18" charset="0"/>
              </a:rPr>
              <a:t>承辦單位位置</a:t>
            </a:r>
          </a:p>
        </p:txBody>
      </p:sp>
      <p:sp>
        <p:nvSpPr>
          <p:cNvPr id="23571" name="Text Box 1043"/>
          <p:cNvSpPr txBox="1">
            <a:spLocks noChangeArrowheads="1"/>
          </p:cNvSpPr>
          <p:nvPr/>
        </p:nvSpPr>
        <p:spPr bwMode="auto">
          <a:xfrm>
            <a:off x="3581400" y="2819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主任秘書</a:t>
            </a:r>
          </a:p>
        </p:txBody>
      </p:sp>
      <p:sp>
        <p:nvSpPr>
          <p:cNvPr id="23572" name="Text Box 1044"/>
          <p:cNvSpPr txBox="1">
            <a:spLocks noChangeArrowheads="1"/>
          </p:cNvSpPr>
          <p:nvPr/>
        </p:nvSpPr>
        <p:spPr bwMode="auto">
          <a:xfrm>
            <a:off x="3581400" y="35052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3" name="Text Box 1045"/>
          <p:cNvSpPr txBox="1">
            <a:spLocks noChangeArrowheads="1"/>
          </p:cNvSpPr>
          <p:nvPr/>
        </p:nvSpPr>
        <p:spPr bwMode="auto">
          <a:xfrm>
            <a:off x="3581400" y="4343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4" name="Text Box 1046"/>
          <p:cNvSpPr txBox="1">
            <a:spLocks noChangeArrowheads="1"/>
          </p:cNvSpPr>
          <p:nvPr/>
        </p:nvSpPr>
        <p:spPr bwMode="auto">
          <a:xfrm>
            <a:off x="5105400" y="27432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10.30</a:t>
            </a:r>
          </a:p>
        </p:txBody>
      </p:sp>
      <p:sp>
        <p:nvSpPr>
          <p:cNvPr id="23575" name="Text Box 1047"/>
          <p:cNvSpPr txBox="1">
            <a:spLocks noChangeArrowheads="1"/>
          </p:cNvSpPr>
          <p:nvPr/>
        </p:nvSpPr>
        <p:spPr bwMode="auto">
          <a:xfrm>
            <a:off x="5105400" y="3429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1040</a:t>
            </a:r>
          </a:p>
        </p:txBody>
      </p:sp>
      <p:sp>
        <p:nvSpPr>
          <p:cNvPr id="23576" name="Text Box 1048"/>
          <p:cNvSpPr txBox="1">
            <a:spLocks noChangeArrowheads="1"/>
          </p:cNvSpPr>
          <p:nvPr/>
        </p:nvSpPr>
        <p:spPr bwMode="auto">
          <a:xfrm>
            <a:off x="5105400" y="42672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1050</a:t>
            </a:r>
          </a:p>
        </p:txBody>
      </p:sp>
      <p:sp>
        <p:nvSpPr>
          <p:cNvPr id="23577" name="Text Box 1049"/>
          <p:cNvSpPr txBox="1">
            <a:spLocks noChangeArrowheads="1"/>
          </p:cNvSpPr>
          <p:nvPr/>
        </p:nvSpPr>
        <p:spPr bwMode="auto">
          <a:xfrm>
            <a:off x="7772400" y="4267200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 smtClean="0">
                <a:latin typeface="Times New Roman" pitchFamily="18" charset="0"/>
              </a:rPr>
              <a:t>1122</a:t>
            </a:r>
            <a:endParaRPr lang="en-US" altLang="zh-TW" sz="1400" dirty="0">
              <a:latin typeface="Times New Roman" pitchFamily="18" charset="0"/>
            </a:endParaRPr>
          </a:p>
          <a:p>
            <a:pPr eaLnBrk="1" hangingPunct="1"/>
            <a:r>
              <a:rPr lang="en-US" altLang="zh-TW" sz="1400" dirty="0">
                <a:latin typeface="Times New Roman" pitchFamily="18" charset="0"/>
              </a:rPr>
              <a:t>1100</a:t>
            </a:r>
          </a:p>
        </p:txBody>
      </p:sp>
      <p:sp>
        <p:nvSpPr>
          <p:cNvPr id="23578" name="Text Box 1050"/>
          <p:cNvSpPr txBox="1">
            <a:spLocks noChangeArrowheads="1"/>
          </p:cNvSpPr>
          <p:nvPr/>
        </p:nvSpPr>
        <p:spPr bwMode="auto">
          <a:xfrm>
            <a:off x="6248400" y="4343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所長</a:t>
            </a:r>
          </a:p>
        </p:txBody>
      </p:sp>
      <p:sp>
        <p:nvSpPr>
          <p:cNvPr id="23579" name="Text Box 1051"/>
          <p:cNvSpPr txBox="1">
            <a:spLocks noChangeArrowheads="1"/>
          </p:cNvSpPr>
          <p:nvPr/>
        </p:nvSpPr>
        <p:spPr bwMode="auto">
          <a:xfrm>
            <a:off x="6553200" y="3200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400">
                <a:latin typeface="Times New Roman" pitchFamily="18" charset="0"/>
              </a:rPr>
              <a:t>批示語</a:t>
            </a:r>
          </a:p>
        </p:txBody>
      </p:sp>
      <p:sp>
        <p:nvSpPr>
          <p:cNvPr id="23580" name="Line 1052"/>
          <p:cNvSpPr>
            <a:spLocks noChangeShapeType="1"/>
          </p:cNvSpPr>
          <p:nvPr/>
        </p:nvSpPr>
        <p:spPr bwMode="auto">
          <a:xfrm>
            <a:off x="5791200" y="1828800"/>
            <a:ext cx="0" cy="426449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8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</a:t>
            </a:r>
            <a:r>
              <a:rPr lang="zh-TW" altLang="en-US" dirty="0"/>
              <a:t>、常用公文</a:t>
            </a:r>
            <a:r>
              <a:rPr lang="zh-TW" altLang="en-US" dirty="0" smtClean="0"/>
              <a:t>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紙本核章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97577" y="1048395"/>
            <a:ext cx="4453880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由上往下；由左至右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</a:t>
            </a:r>
            <a:r>
              <a:rPr lang="zh-TW" altLang="en-US" dirty="0"/>
              <a:t>常用公文</a:t>
            </a:r>
            <a:r>
              <a:rPr lang="zh-TW" altLang="en-US" dirty="0" smtClean="0"/>
              <a:t>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紙本核章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E95B3-12C5-41FC-ADB7-9D1A85268783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268760"/>
            <a:ext cx="7785100" cy="4824536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41278"/>
              </p:ext>
            </p:extLst>
          </p:nvPr>
        </p:nvGraphicFramePr>
        <p:xfrm>
          <a:off x="1763688" y="1397000"/>
          <a:ext cx="4968551" cy="48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9" name="Document" r:id="rId5" imgW="6387005" imgH="9454187" progId="Word.Document.8">
                  <p:embed/>
                </p:oleObj>
              </mc:Choice>
              <mc:Fallback>
                <p:oleObj name="Document" r:id="rId5" imgW="6387005" imgH="945418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3688" y="1397000"/>
                        <a:ext cx="4968551" cy="4840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61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7499350" cy="936625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-1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設定隱藏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96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CC0421A-F256-4601-AD68-C11F40941910}" type="slidenum">
              <a:rPr lang="en-US" altLang="zh-TW" sz="1200" smtClean="0">
                <a:solidFill>
                  <a:srgbClr val="B5A788"/>
                </a:solidFill>
                <a:latin typeface="Arial" charset="0"/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zh-TW" sz="1200" smtClean="0">
              <a:solidFill>
                <a:srgbClr val="B5A788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2970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7600" y="2246313"/>
            <a:ext cx="5275263" cy="320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987425" y="1125538"/>
            <a:ext cx="7632700" cy="52625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長官將該筆公文退承辦人，承辦人於「待辦區作業」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承會辦作業，點該文號進入公文製作畫面，於意見輸入區輸入新意見存檔。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於簽核意見區按下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鈕，在“意見設定”頁籤可以看見自己寫過的意見，在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欄位勾選，按下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確定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後，勾選的意見就可以隱藏起來。（若要取消隱藏，則再把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欄位的勾勾拿掉即可）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Tx/>
              <a:buAutoNum type="arabicPeriod" startAt="2"/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注意：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公文出單位後則無法再使用隠藏功能。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Tx/>
              <a:buAutoNum type="arabicPeriod" startAt="2"/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案情複雜者，勿於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簽核意見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區輸入意見，請使用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便簽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辦理。</a:t>
            </a:r>
          </a:p>
        </p:txBody>
      </p:sp>
    </p:spTree>
    <p:extLst>
      <p:ext uri="{BB962C8B-B14F-4D97-AF65-F5344CB8AC3E}">
        <p14:creationId xmlns:p14="http://schemas.microsoft.com/office/powerpoint/2010/main" val="6770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7CD95DD9-8452-439D-9A7E-E64068C7CB73}" type="slidenum">
              <a:rPr lang="en-US" altLang="zh-TW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 rot="5408951">
            <a:off x="4252119" y="4220369"/>
            <a:ext cx="1131888" cy="1066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08 w 21600"/>
              <a:gd name="T13" fmla="*/ 15177 h 21600"/>
              <a:gd name="T14" fmla="*/ 19392 w 21600"/>
              <a:gd name="T15" fmla="*/ 19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195" y="6711"/>
                </a:lnTo>
                <a:lnTo>
                  <a:pt x="9419" y="6711"/>
                </a:lnTo>
                <a:lnTo>
                  <a:pt x="9419" y="15177"/>
                </a:lnTo>
                <a:lnTo>
                  <a:pt x="4165" y="15177"/>
                </a:lnTo>
                <a:lnTo>
                  <a:pt x="4165" y="13205"/>
                </a:lnTo>
                <a:lnTo>
                  <a:pt x="0" y="17402"/>
                </a:lnTo>
                <a:lnTo>
                  <a:pt x="4165" y="21600"/>
                </a:lnTo>
                <a:lnTo>
                  <a:pt x="4165" y="19628"/>
                </a:lnTo>
                <a:lnTo>
                  <a:pt x="17435" y="19628"/>
                </a:lnTo>
                <a:lnTo>
                  <a:pt x="17435" y="21600"/>
                </a:lnTo>
                <a:lnTo>
                  <a:pt x="21600" y="17402"/>
                </a:lnTo>
                <a:lnTo>
                  <a:pt x="17435" y="13205"/>
                </a:lnTo>
                <a:lnTo>
                  <a:pt x="17435" y="15177"/>
                </a:lnTo>
                <a:lnTo>
                  <a:pt x="12181" y="15177"/>
                </a:lnTo>
                <a:lnTo>
                  <a:pt x="12181" y="6711"/>
                </a:lnTo>
                <a:lnTo>
                  <a:pt x="13405" y="671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3203575" y="1125538"/>
            <a:ext cx="2592388" cy="1074737"/>
            <a:chOff x="2448" y="3456"/>
            <a:chExt cx="1728" cy="768"/>
          </a:xfrm>
        </p:grpSpPr>
        <p:sp>
          <p:nvSpPr>
            <p:cNvPr id="8214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18900000" scaled="1"/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61850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7" name="Group 6"/>
          <p:cNvGrpSpPr>
            <a:grpSpLocks/>
          </p:cNvGrpSpPr>
          <p:nvPr/>
        </p:nvGrpSpPr>
        <p:grpSpPr bwMode="auto">
          <a:xfrm>
            <a:off x="3149600" y="2541588"/>
            <a:ext cx="2743200" cy="1535112"/>
            <a:chOff x="2496" y="1104"/>
            <a:chExt cx="1728" cy="768"/>
          </a:xfrm>
        </p:grpSpPr>
        <p:sp>
          <p:nvSpPr>
            <p:cNvPr id="8210" name="AutoShape 7"/>
            <p:cNvSpPr>
              <a:spLocks noChangeArrowheads="1"/>
            </p:cNvSpPr>
            <p:nvPr/>
          </p:nvSpPr>
          <p:spPr bwMode="auto">
            <a:xfrm>
              <a:off x="2496" y="1104"/>
              <a:ext cx="1728" cy="768"/>
            </a:xfrm>
            <a:prstGeom prst="flowChartPreparation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>
              <a:off x="2496" y="1488"/>
              <a:ext cx="1680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61850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880" y="1152"/>
              <a:ext cx="816" cy="28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核</a:t>
              </a:r>
              <a:r>
                <a:rPr lang="en-US" altLang="zh-TW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  <p:sp>
          <p:nvSpPr>
            <p:cNvPr id="5141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784" y="1536"/>
              <a:ext cx="1152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 smtClean="0">
                  <a:ln w="9525" cap="sq">
                    <a:solidFill>
                      <a:srgbClr val="66FF33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66FF33"/>
                  </a:solidFill>
                  <a:latin typeface="標楷體"/>
                  <a:ea typeface="標楷體"/>
                </a:rPr>
                <a:t>組室主管</a:t>
              </a:r>
              <a:endParaRPr lang="en-US" altLang="zh-TW" sz="3600" kern="10" dirty="0" smtClean="0">
                <a:ln w="9525" cap="sq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solidFill>
                  <a:srgbClr val="66FF33"/>
                </a:solidFill>
                <a:latin typeface="標楷體"/>
                <a:ea typeface="標楷體"/>
              </a:endParaRPr>
            </a:p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 smtClean="0">
                  <a:ln w="9525" cap="sq">
                    <a:solidFill>
                      <a:srgbClr val="66FF33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66FF33"/>
                  </a:solidFill>
                  <a:latin typeface="標楷體"/>
                  <a:ea typeface="標楷體"/>
                </a:rPr>
                <a:t>所部主管</a:t>
              </a:r>
              <a:endParaRPr lang="zh-TW" altLang="en-US" sz="3600" kern="10" dirty="0">
                <a:ln w="9525" cap="sq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solidFill>
                  <a:srgbClr val="66FF33"/>
                </a:solidFill>
                <a:latin typeface="標楷體"/>
                <a:ea typeface="標楷體"/>
              </a:endParaRPr>
            </a:p>
          </p:txBody>
        </p:sp>
      </p:grpSp>
      <p:grpSp>
        <p:nvGrpSpPr>
          <p:cNvPr id="8198" name="Group 11"/>
          <p:cNvGrpSpPr>
            <a:grpSpLocks/>
          </p:cNvGrpSpPr>
          <p:nvPr/>
        </p:nvGrpSpPr>
        <p:grpSpPr bwMode="auto">
          <a:xfrm>
            <a:off x="5364163" y="4187825"/>
            <a:ext cx="2303462" cy="930275"/>
            <a:chOff x="3696" y="2064"/>
            <a:chExt cx="1728" cy="768"/>
          </a:xfrm>
        </p:grpSpPr>
        <p:sp>
          <p:nvSpPr>
            <p:cNvPr id="8208" name="AutoShape 12"/>
            <p:cNvSpPr>
              <a:spLocks noChangeArrowheads="1"/>
            </p:cNvSpPr>
            <p:nvPr/>
          </p:nvSpPr>
          <p:spPr bwMode="auto">
            <a:xfrm>
              <a:off x="3696" y="2064"/>
              <a:ext cx="1728" cy="768"/>
            </a:xfrm>
            <a:prstGeom prst="flowChartPreparation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6185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080" y="2256"/>
              <a:ext cx="960" cy="43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會</a:t>
              </a:r>
              <a:r>
                <a:rPr lang="en-US" altLang="zh-TW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9" name="Group 14"/>
          <p:cNvGrpSpPr>
            <a:grpSpLocks/>
          </p:cNvGrpSpPr>
          <p:nvPr/>
        </p:nvGrpSpPr>
        <p:grpSpPr bwMode="auto">
          <a:xfrm>
            <a:off x="3276600" y="5300663"/>
            <a:ext cx="2592388" cy="1152525"/>
            <a:chOff x="2352" y="3264"/>
            <a:chExt cx="2112" cy="816"/>
          </a:xfrm>
        </p:grpSpPr>
        <p:sp>
          <p:nvSpPr>
            <p:cNvPr id="8206" name="AutoShape 15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8207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chemeClr val="folHlink"/>
                  </a:solidFill>
                  <a:latin typeface="標楷體"/>
                  <a:ea typeface="標楷體"/>
                </a:rPr>
                <a:t>判行</a:t>
              </a:r>
            </a:p>
          </p:txBody>
        </p:sp>
      </p:grpSp>
      <p:sp>
        <p:nvSpPr>
          <p:cNvPr id="8200" name="AutoShape 17"/>
          <p:cNvSpPr>
            <a:spLocks noChangeArrowheads="1"/>
          </p:cNvSpPr>
          <p:nvPr/>
        </p:nvSpPr>
        <p:spPr bwMode="auto">
          <a:xfrm rot="-5529757">
            <a:off x="847725" y="2401888"/>
            <a:ext cx="4838700" cy="2286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 w 21600"/>
              <a:gd name="T13" fmla="*/ 0 h 21600"/>
              <a:gd name="T14" fmla="*/ 21503 w 21600"/>
              <a:gd name="T15" fmla="*/ 98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93" y="8097"/>
                </a:moveTo>
                <a:cubicBezTo>
                  <a:pt x="5290" y="5414"/>
                  <a:pt x="7901" y="3662"/>
                  <a:pt x="10800" y="3662"/>
                </a:cubicBezTo>
                <a:cubicBezTo>
                  <a:pt x="13698" y="3662"/>
                  <a:pt x="16309" y="5414"/>
                  <a:pt x="17406" y="8097"/>
                </a:cubicBezTo>
                <a:lnTo>
                  <a:pt x="20795" y="6710"/>
                </a:lnTo>
                <a:cubicBezTo>
                  <a:pt x="19135" y="2651"/>
                  <a:pt x="15185" y="0"/>
                  <a:pt x="10799" y="0"/>
                </a:cubicBezTo>
                <a:cubicBezTo>
                  <a:pt x="6414" y="0"/>
                  <a:pt x="2464" y="2651"/>
                  <a:pt x="804" y="6710"/>
                </a:cubicBezTo>
                <a:lnTo>
                  <a:pt x="4193" y="8097"/>
                </a:lnTo>
                <a:close/>
              </a:path>
            </a:pathLst>
          </a:custGeom>
          <a:solidFill>
            <a:srgbClr val="FF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01" name="WordArt 18"/>
          <p:cNvSpPr>
            <a:spLocks noChangeArrowheads="1" noChangeShapeType="1" noTextEdit="1"/>
          </p:cNvSpPr>
          <p:nvPr/>
        </p:nvSpPr>
        <p:spPr bwMode="auto">
          <a:xfrm rot="5400000">
            <a:off x="-715962" y="3605213"/>
            <a:ext cx="4552950" cy="457200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zh-TW" altLang="en-US" sz="3600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標楷體"/>
                <a:ea typeface="標楷體"/>
              </a:rPr>
              <a:t>承辦人員應主動負起催辦、追蹤與聯繫責任</a:t>
            </a:r>
          </a:p>
        </p:txBody>
      </p:sp>
      <p:sp>
        <p:nvSpPr>
          <p:cNvPr id="8202" name="AutoShape 19"/>
          <p:cNvSpPr>
            <a:spLocks noChangeArrowheads="1"/>
          </p:cNvSpPr>
          <p:nvPr/>
        </p:nvSpPr>
        <p:spPr bwMode="auto">
          <a:xfrm>
            <a:off x="4140200" y="21336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8203" name="WordArt 20"/>
          <p:cNvSpPr>
            <a:spLocks noChangeArrowheads="1" noChangeShapeType="1" noTextEdit="1"/>
          </p:cNvSpPr>
          <p:nvPr/>
        </p:nvSpPr>
        <p:spPr bwMode="auto">
          <a:xfrm>
            <a:off x="2386013" y="1528763"/>
            <a:ext cx="457200" cy="40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4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過</a:t>
            </a:r>
          </a:p>
        </p:txBody>
      </p:sp>
      <p:sp>
        <p:nvSpPr>
          <p:cNvPr id="8204" name="WordArt 21"/>
          <p:cNvSpPr>
            <a:spLocks noChangeArrowheads="1" noChangeShapeType="1" noTextEdit="1"/>
          </p:cNvSpPr>
          <p:nvPr/>
        </p:nvSpPr>
        <p:spPr bwMode="auto">
          <a:xfrm>
            <a:off x="2386013" y="4714841"/>
            <a:ext cx="457200" cy="40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4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程</a:t>
            </a:r>
          </a:p>
        </p:txBody>
      </p:sp>
      <p:sp>
        <p:nvSpPr>
          <p:cNvPr id="8205" name="Rectangle 22"/>
          <p:cNvSpPr>
            <a:spLocks noChangeArrowheads="1"/>
          </p:cNvSpPr>
          <p:nvPr/>
        </p:nvSpPr>
        <p:spPr bwMode="auto">
          <a:xfrm>
            <a:off x="1560513" y="115888"/>
            <a:ext cx="698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b="1" dirty="0">
                <a:solidFill>
                  <a:schemeClr val="accent2"/>
                </a:solidFill>
                <a:latin typeface="+mn-lt"/>
              </a:rPr>
              <a:t>一、公文處理流程說明</a:t>
            </a:r>
            <a:r>
              <a:rPr lang="en-US" altLang="zh-TW" sz="4000" b="1" dirty="0">
                <a:solidFill>
                  <a:schemeClr val="accent2"/>
                </a:solidFill>
                <a:latin typeface="+mn-lt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3362312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7499350" cy="936625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-1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設定隱藏</a:t>
            </a:r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7245CCC-FC90-4E5F-9D6F-B59ACEE1EC88}" type="slidenum">
              <a:rPr lang="en-US" altLang="zh-TW" sz="1200" smtClean="0">
                <a:solidFill>
                  <a:srgbClr val="B5A788"/>
                </a:solidFill>
                <a:latin typeface="Arial" charset="0"/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zh-TW" sz="1200" smtClean="0">
              <a:solidFill>
                <a:srgbClr val="B5A788"/>
              </a:solidFill>
              <a:latin typeface="Arial" charset="0"/>
              <a:ea typeface="新細明體" charset="-120"/>
            </a:endParaRP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7600" y="2246313"/>
            <a:ext cx="5275263" cy="320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557338"/>
            <a:ext cx="548163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6818312" y="2564904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5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7499350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、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特殊功能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--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2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轉發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e-mail 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174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D88D3AB-C2C2-4496-A2A4-C7DE9AAEDB6E}" type="slidenum">
              <a:rPr lang="en-US" altLang="zh-TW" sz="1200" smtClean="0">
                <a:solidFill>
                  <a:srgbClr val="B5A788"/>
                </a:solidFill>
                <a:latin typeface="Arial" charset="0"/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zh-TW" sz="1200" smtClean="0">
              <a:solidFill>
                <a:srgbClr val="B5A788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12" name="內容版面配置區 1"/>
          <p:cNvSpPr txBox="1">
            <a:spLocks/>
          </p:cNvSpPr>
          <p:nvPr/>
        </p:nvSpPr>
        <p:spPr>
          <a:xfrm>
            <a:off x="823913" y="1052513"/>
            <a:ext cx="7564437" cy="4195762"/>
          </a:xfrm>
          <a:prstGeom prst="rect">
            <a:avLst/>
          </a:prstGeom>
        </p:spPr>
        <p:txBody>
          <a:bodyPr>
            <a:normAutofit/>
          </a:bodyPr>
          <a:lstStyle>
            <a:lvl1pPr marL="342797" indent="-342797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727" indent="-285664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7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2657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599720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6783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5248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0908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7971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5034" indent="-228531" algn="l" defTabSz="457063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fontAlgn="auto">
              <a:buClr>
                <a:srgbClr val="1E5155">
                  <a:lumMod val="40000"/>
                  <a:lumOff val="60000"/>
                </a:srgbClr>
              </a:buClr>
              <a:buFont typeface="Wingdings 3" charset="2"/>
              <a:buNone/>
              <a:defRPr/>
            </a:pPr>
            <a:r>
              <a:rPr kumimoji="0" lang="zh-TW" altLang="zh-TW" b="1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待辦區（其他功能）新增－核批決行後之公文（含附件）</a:t>
            </a:r>
            <a:r>
              <a:rPr kumimoji="0" lang="en-US" altLang="zh-TW" b="1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e-mail </a:t>
            </a:r>
            <a:r>
              <a:rPr kumimoji="0" lang="zh-TW" altLang="zh-TW" b="1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轉發至使用者個人電子信箱。</a:t>
            </a:r>
            <a:endParaRPr kumimoji="0" lang="en-US" altLang="zh-TW" b="1" dirty="0" smtClean="0">
              <a:solidFill>
                <a:sysClr val="window" lastClr="FFFFFF"/>
              </a:solidFill>
              <a:latin typeface="新細明體"/>
              <a:ea typeface="新細明體"/>
            </a:endParaRPr>
          </a:p>
          <a:p>
            <a:pPr marL="777240" lvl="1" indent="-457200" fontAlgn="auto">
              <a:buClr>
                <a:srgbClr val="1E5155">
                  <a:lumMod val="40000"/>
                  <a:lumOff val="60000"/>
                </a:srgbClr>
              </a:buClr>
              <a:buFont typeface="+mj-lt"/>
              <a:buAutoNum type="arabicParenR"/>
              <a:defRPr/>
            </a:pPr>
            <a:r>
              <a:rPr kumimoji="0" lang="zh-TW" altLang="zh-TW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選</a:t>
            </a:r>
            <a:r>
              <a:rPr kumimoji="0" lang="en-US" altLang="zh-TW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 1 </a:t>
            </a:r>
            <a:r>
              <a:rPr kumimoji="0" lang="zh-TW" altLang="zh-TW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筆公辦待辦區→其他功能→【轉發電子郵件】按鈕。</a:t>
            </a:r>
            <a:endParaRPr kumimoji="0" lang="en-US" altLang="zh-TW" b="1" dirty="0" smtClean="0">
              <a:solidFill>
                <a:sysClr val="window" lastClr="FFFFFF"/>
              </a:solidFill>
              <a:latin typeface="新細明體"/>
              <a:ea typeface="新細明體"/>
            </a:endParaRPr>
          </a:p>
          <a:p>
            <a:pPr fontAlgn="auto">
              <a:buClr>
                <a:srgbClr val="1E5155">
                  <a:lumMod val="40000"/>
                  <a:lumOff val="60000"/>
                </a:srgbClr>
              </a:buClr>
              <a:defRPr/>
            </a:pPr>
            <a:endParaRPr kumimoji="0" lang="zh-TW" altLang="en-US" dirty="0">
              <a:solidFill>
                <a:sysClr val="window" lastClr="FFFFFF"/>
              </a:solidFill>
              <a:latin typeface="Century Gothic" panose="020B0502020202020204"/>
              <a:ea typeface="新細明體"/>
            </a:endParaRPr>
          </a:p>
        </p:txBody>
      </p:sp>
      <p:sp>
        <p:nvSpPr>
          <p:cNvPr id="14" name="內容版面配置區 1"/>
          <p:cNvSpPr>
            <a:spLocks noGrp="1"/>
          </p:cNvSpPr>
          <p:nvPr>
            <p:ph idx="1"/>
          </p:nvPr>
        </p:nvSpPr>
        <p:spPr>
          <a:xfrm>
            <a:off x="611188" y="1027113"/>
            <a:ext cx="7416800" cy="4194175"/>
          </a:xfrm>
        </p:spPr>
        <p:txBody>
          <a:bodyPr/>
          <a:lstStyle/>
          <a:p>
            <a:pPr>
              <a:defRPr/>
            </a:pPr>
            <a:r>
              <a:rPr lang="zh-TW" altLang="zh-TW" b="1" dirty="0">
                <a:latin typeface="+mn-ea"/>
              </a:rPr>
              <a:t>於承會辦待辦區（其他功能）新增－核批決行後之公文（含附件）</a:t>
            </a:r>
            <a:r>
              <a:rPr lang="en-US" altLang="zh-TW" b="1" dirty="0">
                <a:latin typeface="+mn-ea"/>
              </a:rPr>
              <a:t>e-mail </a:t>
            </a:r>
            <a:r>
              <a:rPr lang="zh-TW" altLang="zh-TW" b="1" dirty="0">
                <a:latin typeface="+mn-ea"/>
              </a:rPr>
              <a:t>轉發至使用者個人電子信箱</a:t>
            </a:r>
            <a:r>
              <a:rPr lang="zh-TW" altLang="zh-TW" b="1" dirty="0" smtClean="0">
                <a:latin typeface="+mn-ea"/>
              </a:rPr>
              <a:t>。</a:t>
            </a:r>
            <a:r>
              <a:rPr lang="zh-TW" altLang="zh-TW" dirty="0" smtClean="0">
                <a:latin typeface="+mn-ea"/>
              </a:rPr>
              <a:t>勾</a:t>
            </a:r>
            <a:r>
              <a:rPr lang="zh-TW" altLang="zh-TW" dirty="0">
                <a:latin typeface="+mn-ea"/>
              </a:rPr>
              <a:t>選</a:t>
            </a:r>
            <a:r>
              <a:rPr lang="en-US" altLang="zh-TW" dirty="0">
                <a:latin typeface="+mn-ea"/>
              </a:rPr>
              <a:t> 1 </a:t>
            </a:r>
            <a:r>
              <a:rPr lang="zh-TW" altLang="zh-TW" dirty="0">
                <a:latin typeface="+mn-ea"/>
              </a:rPr>
              <a:t>筆公文，承會辦待辦區→其他功能→【轉發電子郵件】按鈕。</a:t>
            </a:r>
            <a:endParaRPr lang="en-US" altLang="zh-TW" b="1" dirty="0">
              <a:latin typeface="+mn-ea"/>
            </a:endParaRPr>
          </a:p>
          <a:p>
            <a:pPr>
              <a:defRPr/>
            </a:pPr>
            <a:endParaRPr lang="zh-TW" altLang="en-US" dirty="0"/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644900"/>
            <a:ext cx="540702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4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258888" y="115888"/>
            <a:ext cx="7499350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四、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特殊功能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--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3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送件抽回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1038225" y="1074738"/>
            <a:ext cx="7499350" cy="4225925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《</a:t>
            </a:r>
            <a:r>
              <a:rPr lang="zh-TW" altLang="en-US" dirty="0" smtClean="0"/>
              <a:t>送件抽回</a:t>
            </a:r>
            <a:r>
              <a:rPr lang="en-US" altLang="zh-TW" dirty="0" smtClean="0"/>
              <a:t>》</a:t>
            </a:r>
          </a:p>
          <a:p>
            <a:pPr eaLnBrk="1" hangingPunct="1"/>
            <a:r>
              <a:rPr lang="zh-TW" altLang="en-US" dirty="0" smtClean="0"/>
              <a:t>提供對已傳送的公文可以將其抽回辦理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/>
            </a:pPr>
            <a:r>
              <a:rPr lang="zh-TW" altLang="en-US" dirty="0" smtClean="0"/>
              <a:t>於</a:t>
            </a:r>
            <a:r>
              <a:rPr lang="zh-TW" altLang="en-US" dirty="0"/>
              <a:t>「待辦區作業」</a:t>
            </a:r>
            <a:r>
              <a:rPr lang="en-US" altLang="zh-TW" dirty="0"/>
              <a:t>-</a:t>
            </a:r>
            <a:r>
              <a:rPr lang="zh-TW" altLang="en-US" dirty="0"/>
              <a:t>承會辦作業點選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篩選條件</a:t>
            </a:r>
            <a:r>
              <a:rPr lang="en-US" altLang="zh-TW" dirty="0" smtClean="0"/>
              <a:t>】/【</a:t>
            </a:r>
            <a:r>
              <a:rPr lang="zh-TW" altLang="en-US" dirty="0" smtClean="0"/>
              <a:t>已送出未簽收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按鈕，查出可抽回之公文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/>
            </a:pPr>
            <a:r>
              <a:rPr lang="zh-TW" altLang="en-US" dirty="0" smtClean="0"/>
              <a:t>勾選欲抽回之公文的資料，</a:t>
            </a:r>
            <a:r>
              <a:rPr lang="zh-TW" altLang="en-US" dirty="0"/>
              <a:t>點選「其他功能」</a:t>
            </a:r>
            <a:r>
              <a:rPr lang="en-US" altLang="zh-TW" dirty="0" smtClean="0"/>
              <a:t>-【</a:t>
            </a:r>
            <a:r>
              <a:rPr lang="zh-TW" altLang="en-US" dirty="0" smtClean="0"/>
              <a:t>送件抽回</a:t>
            </a:r>
            <a:r>
              <a:rPr lang="en-US" altLang="zh-TW" dirty="0" smtClean="0"/>
              <a:t>】</a:t>
            </a:r>
          </a:p>
          <a:p>
            <a:pPr marL="971550" lvl="1" indent="-514350" eaLnBrk="1" hangingPunct="1">
              <a:buFont typeface="標楷體" pitchFamily="65" charset="-120"/>
              <a:buAutoNum type="arabicPeriod"/>
            </a:pPr>
            <a:r>
              <a:rPr lang="zh-TW" altLang="en-US" dirty="0" smtClean="0"/>
              <a:t>重新點選一次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，即可查到該份公文</a:t>
            </a:r>
          </a:p>
          <a:p>
            <a:pPr eaLnBrk="1" hangingPunct="1"/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27CBB-6F58-4FD0-BD29-0B73077A02A1}" type="slidenum">
              <a:rPr lang="en-US" altLang="zh-TW"/>
              <a:pPr>
                <a:defRPr/>
              </a:pPr>
              <a:t>42</a:t>
            </a:fld>
            <a:endParaRPr lang="en-US" altLang="zh-TW"/>
          </a:p>
        </p:txBody>
      </p:sp>
      <p:pic>
        <p:nvPicPr>
          <p:cNvPr id="32773" name="圖片 4" descr="2012-09-17_145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724400"/>
            <a:ext cx="89995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50825" y="5445125"/>
            <a:ext cx="15843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2051050" y="5300663"/>
            <a:ext cx="2736850" cy="433387"/>
          </a:xfrm>
          <a:prstGeom prst="wedgeRectCallout">
            <a:avLst>
              <a:gd name="adj1" fmla="val -63942"/>
              <a:gd name="adj2" fmla="val 179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已送出未簽收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0" name="矩形圖說文字 9"/>
          <p:cNvSpPr/>
          <p:nvPr/>
        </p:nvSpPr>
        <p:spPr>
          <a:xfrm>
            <a:off x="1403350" y="4652963"/>
            <a:ext cx="2736850" cy="433387"/>
          </a:xfrm>
          <a:prstGeom prst="wedgeRectCallout">
            <a:avLst>
              <a:gd name="adj1" fmla="val -66547"/>
              <a:gd name="adj2" fmla="val 50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滑鼠移至「篩選條件」</a:t>
            </a:r>
          </a:p>
        </p:txBody>
      </p:sp>
      <p:sp>
        <p:nvSpPr>
          <p:cNvPr id="2" name="橢圓 1"/>
          <p:cNvSpPr/>
          <p:nvPr/>
        </p:nvSpPr>
        <p:spPr>
          <a:xfrm>
            <a:off x="7668344" y="4652963"/>
            <a:ext cx="792088" cy="433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94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249363" y="3175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-4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轉紙本公文</a:t>
            </a:r>
          </a:p>
        </p:txBody>
      </p:sp>
      <p:pic>
        <p:nvPicPr>
          <p:cNvPr id="54275" name="內容版面配置區 4" descr="2012-09-17_1531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2455863"/>
            <a:ext cx="7499350" cy="27844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D9778-B72F-43B1-9F69-3D1401402CF7}" type="slidenum">
              <a:rPr lang="en-US" altLang="zh-TW"/>
              <a:pPr>
                <a:defRPr/>
              </a:pPr>
              <a:t>43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755650" y="2852738"/>
            <a:ext cx="43180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971550" y="3284538"/>
            <a:ext cx="1512888" cy="433387"/>
          </a:xfrm>
          <a:prstGeom prst="wedgeRectCallout">
            <a:avLst>
              <a:gd name="adj1" fmla="val -39266"/>
              <a:gd name="adj2" fmla="val -102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7524750" y="4603750"/>
            <a:ext cx="12239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643438" y="2060575"/>
            <a:ext cx="2736850" cy="43180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4932363" y="4437063"/>
            <a:ext cx="2390775" cy="43180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轉紙本公文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051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1403350" y="115888"/>
            <a:ext cx="7499350" cy="792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-5</a:t>
            </a:r>
            <a:r>
              <a:rPr lang="zh-TW" altLang="en-US" u="sng" dirty="0" smtClean="0">
                <a:solidFill>
                  <a:schemeClr val="tx2">
                    <a:satMod val="130000"/>
                  </a:schemeClr>
                </a:solidFill>
              </a:rPr>
              <a:t>展期</a:t>
            </a:r>
            <a:r>
              <a:rPr lang="zh-TW" altLang="en-US" u="sng" dirty="0">
                <a:solidFill>
                  <a:schemeClr val="tx2">
                    <a:satMod val="130000"/>
                  </a:schemeClr>
                </a:solidFill>
              </a:rPr>
              <a:t>申請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、核批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EX</a:t>
            </a:r>
            <a:r>
              <a:rPr lang="zh-TW" altLang="en-US" smtClean="0"/>
              <a:t>：公文展期申請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操作步驟：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至「表單作業」點選</a:t>
            </a:r>
            <a:r>
              <a:rPr lang="en-US" altLang="zh-TW" smtClean="0"/>
              <a:t>『</a:t>
            </a:r>
            <a:r>
              <a:rPr lang="zh-TW" altLang="en-US" smtClean="0"/>
              <a:t>公文展期申請</a:t>
            </a:r>
            <a:r>
              <a:rPr lang="en-US" altLang="zh-TW" smtClean="0"/>
              <a:t>』</a:t>
            </a:r>
          </a:p>
          <a:p>
            <a:pPr lvl="1" eaLnBrk="1" hangingPunct="1"/>
            <a:r>
              <a:rPr lang="zh-TW" altLang="en-US" smtClean="0"/>
              <a:t>輸入公文文號，點選</a:t>
            </a:r>
            <a:r>
              <a:rPr lang="en-US" altLang="zh-TW" smtClean="0"/>
              <a:t>【</a:t>
            </a:r>
            <a:r>
              <a:rPr lang="zh-TW" altLang="en-US" smtClean="0"/>
              <a:t>查詢</a:t>
            </a:r>
            <a:r>
              <a:rPr lang="en-US" altLang="zh-TW" smtClean="0"/>
              <a:t>】</a:t>
            </a:r>
          </a:p>
          <a:p>
            <a:pPr lvl="1" eaLnBrk="1" hangingPunct="1"/>
            <a:r>
              <a:rPr lang="zh-TW" altLang="en-US" smtClean="0"/>
              <a:t>輸入展期天數與申請原因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點選</a:t>
            </a:r>
            <a:r>
              <a:rPr lang="en-US" altLang="zh-TW" smtClean="0"/>
              <a:t>【</a:t>
            </a:r>
            <a:r>
              <a:rPr lang="zh-TW" altLang="en-US" smtClean="0"/>
              <a:t>申請</a:t>
            </a:r>
            <a:r>
              <a:rPr lang="en-US" altLang="zh-TW" smtClean="0"/>
              <a:t>】</a:t>
            </a:r>
            <a:r>
              <a:rPr lang="zh-TW" altLang="en-US" smtClean="0"/>
              <a:t>完成展期申請作業，表單將送至科長核批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B2E40-DBA6-461F-BC5D-06F7FEDB0DF0}" type="slidenum">
              <a:rPr lang="en-US" altLang="zh-TW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87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1476375" y="44450"/>
            <a:ext cx="7499350" cy="863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-5</a:t>
            </a:r>
            <a:r>
              <a:rPr lang="zh-TW" altLang="en-US" u="sng" dirty="0" smtClean="0">
                <a:solidFill>
                  <a:schemeClr val="tx2">
                    <a:satMod val="130000"/>
                  </a:schemeClr>
                </a:solidFill>
              </a:rPr>
              <a:t>展期申請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、核批</a:t>
            </a:r>
          </a:p>
        </p:txBody>
      </p:sp>
      <p:pic>
        <p:nvPicPr>
          <p:cNvPr id="38915" name="內容版面配置區 6" descr="2012-09-17_1602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2735263"/>
            <a:ext cx="7499350" cy="22256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0FBAF-8891-4489-9083-0F462A9E4815}" type="slidenum">
              <a:rPr lang="en-US" altLang="zh-TW"/>
              <a:pPr>
                <a:defRPr/>
              </a:pPr>
              <a:t>45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1685925" y="3860800"/>
            <a:ext cx="93662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1685893" y="4336400"/>
            <a:ext cx="2808287" cy="503238"/>
          </a:xfrm>
          <a:prstGeom prst="wedgeRectCallout">
            <a:avLst>
              <a:gd name="adj1" fmla="val -39266"/>
              <a:gd name="adj2" fmla="val -102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『</a:t>
            </a:r>
            <a:r>
              <a:rPr lang="zh-TW" altLang="en-US" sz="2000" dirty="0"/>
              <a:t>公文展期申請</a:t>
            </a:r>
            <a:r>
              <a:rPr lang="en-US" altLang="zh-TW" sz="2000" dirty="0"/>
              <a:t>』</a:t>
            </a:r>
            <a:endParaRPr lang="zh-TW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3130550" y="2890838"/>
            <a:ext cx="18716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3779838" y="1916113"/>
            <a:ext cx="1800225" cy="504825"/>
          </a:xfrm>
          <a:prstGeom prst="wedgeRectCallout">
            <a:avLst>
              <a:gd name="adj1" fmla="val -37763"/>
              <a:gd name="adj2" fmla="val 960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輸入公文文號</a:t>
            </a:r>
          </a:p>
        </p:txBody>
      </p:sp>
      <p:sp>
        <p:nvSpPr>
          <p:cNvPr id="12" name="矩形 11"/>
          <p:cNvSpPr/>
          <p:nvPr/>
        </p:nvSpPr>
        <p:spPr>
          <a:xfrm>
            <a:off x="2625725" y="2633663"/>
            <a:ext cx="504825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971550" y="1700213"/>
            <a:ext cx="1800225" cy="504825"/>
          </a:xfrm>
          <a:prstGeom prst="wedgeRectCallout">
            <a:avLst>
              <a:gd name="adj1" fmla="val -253"/>
              <a:gd name="adj2" fmla="val 877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查詢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2825750"/>
            <a:ext cx="19748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900113" y="-100013"/>
            <a:ext cx="7499350" cy="11430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chemeClr val="tx1"/>
                </a:solidFill>
              </a:rPr>
              <a:t>四、特殊功能</a:t>
            </a:r>
            <a:r>
              <a:rPr lang="en-US" altLang="zh-TW" dirty="0" smtClean="0">
                <a:solidFill>
                  <a:schemeClr val="tx1"/>
                </a:solidFill>
              </a:rPr>
              <a:t>-</a:t>
            </a:r>
            <a:r>
              <a:rPr lang="en-US" altLang="zh-TW" dirty="0">
                <a:solidFill>
                  <a:schemeClr val="tx1"/>
                </a:solidFill>
              </a:rPr>
              <a:t>5</a:t>
            </a:r>
            <a:r>
              <a:rPr lang="zh-TW" altLang="en-US" dirty="0">
                <a:solidFill>
                  <a:schemeClr val="tx1"/>
                </a:solidFill>
              </a:rPr>
              <a:t>展期申請、</a:t>
            </a:r>
            <a:r>
              <a:rPr lang="zh-TW" altLang="en-US" u="sng" dirty="0">
                <a:solidFill>
                  <a:schemeClr val="tx1"/>
                </a:solidFill>
              </a:rPr>
              <a:t>核</a:t>
            </a:r>
            <a:r>
              <a:rPr lang="zh-TW" altLang="en-US" u="sng" dirty="0" smtClean="0">
                <a:solidFill>
                  <a:schemeClr val="tx1"/>
                </a:solidFill>
              </a:rPr>
              <a:t>批</a:t>
            </a:r>
          </a:p>
        </p:txBody>
      </p:sp>
      <p:pic>
        <p:nvPicPr>
          <p:cNvPr id="39939" name="內容版面配置區 4" descr="2012-09-12_1746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500313"/>
            <a:ext cx="8382000" cy="228441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581400" y="6305550"/>
            <a:ext cx="2133600" cy="476250"/>
          </a:xfrm>
        </p:spPr>
        <p:txBody>
          <a:bodyPr/>
          <a:lstStyle/>
          <a:p>
            <a:pPr algn="r">
              <a:defRPr/>
            </a:pPr>
            <a:fld id="{8300D2CE-7C92-4284-89A1-2AC8EB1F9D21}" type="slidenum">
              <a:rPr lang="en-US" altLang="zh-TW" smtClean="0"/>
              <a:pPr algn="r">
                <a:defRPr/>
              </a:pPr>
              <a:t>46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 flipH="1" flipV="1">
            <a:off x="684213" y="4537075"/>
            <a:ext cx="431800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84213" y="5084763"/>
            <a:ext cx="2735262" cy="504825"/>
          </a:xfrm>
          <a:prstGeom prst="wedgeRectCallout">
            <a:avLst>
              <a:gd name="adj1" fmla="val -35098"/>
              <a:gd name="adj2" fmla="val -1191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選取一筆待批核表單</a:t>
            </a:r>
          </a:p>
        </p:txBody>
      </p:sp>
      <p:sp>
        <p:nvSpPr>
          <p:cNvPr id="8" name="矩形 7"/>
          <p:cNvSpPr/>
          <p:nvPr/>
        </p:nvSpPr>
        <p:spPr>
          <a:xfrm flipH="1" flipV="1">
            <a:off x="2051050" y="2420938"/>
            <a:ext cx="1081088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2843213" y="1412875"/>
            <a:ext cx="3097212" cy="720725"/>
          </a:xfrm>
          <a:prstGeom prst="wedgeRectCallout">
            <a:avLst>
              <a:gd name="adj1" fmla="val -43563"/>
              <a:gd name="adj2" fmla="val 971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同意</a:t>
            </a:r>
            <a:r>
              <a:rPr lang="en-US" altLang="zh-TW" sz="2000" dirty="0"/>
              <a:t>】</a:t>
            </a:r>
            <a:r>
              <a:rPr lang="zh-TW" altLang="en-US" sz="2000" dirty="0"/>
              <a:t>或</a:t>
            </a:r>
            <a:r>
              <a:rPr lang="en-US" altLang="zh-TW" sz="2000" dirty="0"/>
              <a:t>【</a:t>
            </a:r>
            <a:r>
              <a:rPr lang="zh-TW" altLang="en-US" sz="2000" dirty="0"/>
              <a:t>不同意</a:t>
            </a:r>
            <a:r>
              <a:rPr lang="en-US" altLang="zh-TW" sz="2000" dirty="0"/>
              <a:t>】</a:t>
            </a:r>
            <a:r>
              <a:rPr lang="zh-TW" altLang="en-US" sz="2000" dirty="0"/>
              <a:t>完成表單批示</a:t>
            </a:r>
            <a:endParaRPr lang="en-US" altLang="zh-TW" sz="2000" dirty="0"/>
          </a:p>
        </p:txBody>
      </p:sp>
      <p:sp>
        <p:nvSpPr>
          <p:cNvPr id="39949" name="文字方塊 1"/>
          <p:cNvSpPr txBox="1">
            <a:spLocks noChangeArrowheads="1"/>
          </p:cNvSpPr>
          <p:nvPr/>
        </p:nvSpPr>
        <p:spPr bwMode="auto">
          <a:xfrm>
            <a:off x="539750" y="1341438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b="1">
                <a:latin typeface="Arial" charset="0"/>
                <a:ea typeface="新細明體" charset="-120"/>
              </a:rPr>
              <a:t>表單核批</a:t>
            </a:r>
          </a:p>
        </p:txBody>
      </p:sp>
    </p:spTree>
    <p:extLst>
      <p:ext uri="{BB962C8B-B14F-4D97-AF65-F5344CB8AC3E}">
        <p14:creationId xmlns:p14="http://schemas.microsoft.com/office/powerpoint/2010/main" val="15013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91512" cy="792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-6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虛擬列印</a:t>
            </a:r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F67A09E-6E99-4C6A-8414-03225D94BC0B}" type="slidenum">
              <a:rPr lang="en-US" altLang="zh-TW" sz="1200" smtClean="0">
                <a:solidFill>
                  <a:srgbClr val="B5A788"/>
                </a:solidFill>
                <a:latin typeface="Arial" charset="0"/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zh-TW" sz="1200" smtClean="0">
              <a:solidFill>
                <a:srgbClr val="B5A788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116013" y="1052513"/>
            <a:ext cx="7499350" cy="480060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zh-TW" altLang="zh-TW" sz="2400" kern="100" dirty="0" smtClean="0">
                <a:latin typeface="+mn-ea"/>
              </a:rPr>
              <a:t>將公文簽稿轉成</a:t>
            </a:r>
            <a:r>
              <a:rPr lang="en-US" altLang="zh-TW" sz="2400" kern="100" dirty="0" smtClean="0">
                <a:latin typeface="+mn-ea"/>
              </a:rPr>
              <a:t>PDF</a:t>
            </a:r>
            <a:r>
              <a:rPr lang="zh-TW" altLang="zh-TW" sz="2400" kern="100" dirty="0" smtClean="0">
                <a:latin typeface="+mn-ea"/>
              </a:rPr>
              <a:t>檔方式：</a:t>
            </a:r>
          </a:p>
          <a:p>
            <a:pPr>
              <a:spcAft>
                <a:spcPts val="0"/>
              </a:spcAft>
              <a:defRPr/>
            </a:pPr>
            <a:r>
              <a:rPr lang="zh-TW" altLang="en-US" sz="2400" kern="100" dirty="0" smtClean="0">
                <a:latin typeface="+mn-ea"/>
              </a:rPr>
              <a:t>上網搜尋</a:t>
            </a:r>
            <a:r>
              <a:rPr lang="en-US" altLang="zh-TW" sz="2400" kern="100" dirty="0" smtClean="0">
                <a:latin typeface="+mn-ea"/>
              </a:rPr>
              <a:t> –</a:t>
            </a:r>
            <a:r>
              <a:rPr lang="zh-TW" altLang="zh-TW" sz="2400" kern="100" dirty="0" smtClean="0">
                <a:latin typeface="+mn-ea"/>
              </a:rPr>
              <a:t>免費軟體</a:t>
            </a:r>
            <a:r>
              <a:rPr lang="en-US" altLang="zh-TW" sz="2400" kern="100" dirty="0" smtClean="0">
                <a:latin typeface="+mn-ea"/>
              </a:rPr>
              <a:t>-PDF Creator</a:t>
            </a:r>
          </a:p>
          <a:p>
            <a:pPr>
              <a:spcAft>
                <a:spcPts val="0"/>
              </a:spcAft>
              <a:defRPr/>
            </a:pPr>
            <a:r>
              <a:rPr lang="zh-TW" altLang="en-US" sz="2400" kern="100" dirty="0" smtClean="0">
                <a:latin typeface="+mn-ea"/>
              </a:rPr>
              <a:t>安裝程式後會新增一台</a:t>
            </a:r>
            <a:r>
              <a:rPr lang="en-US" altLang="zh-TW" sz="2400" kern="100" dirty="0" smtClean="0">
                <a:latin typeface="+mn-ea"/>
              </a:rPr>
              <a:t> </a:t>
            </a:r>
            <a:r>
              <a:rPr lang="en-US" altLang="zh-TW" sz="2400" kern="100" dirty="0">
                <a:latin typeface="+mn-ea"/>
              </a:rPr>
              <a:t>【PDF creator】</a:t>
            </a:r>
            <a:r>
              <a:rPr lang="zh-TW" altLang="en-US" sz="2400" kern="100" dirty="0" smtClean="0">
                <a:latin typeface="+mn-ea"/>
              </a:rPr>
              <a:t>虛擬印表機，列印的資料</a:t>
            </a:r>
            <a:r>
              <a:rPr lang="zh-TW" altLang="en-US" sz="2400" kern="100" dirty="0">
                <a:latin typeface="+mn-ea"/>
              </a:rPr>
              <a:t>只要</a:t>
            </a:r>
            <a:r>
              <a:rPr lang="zh-TW" altLang="en-US" sz="2400" kern="100" dirty="0" smtClean="0">
                <a:latin typeface="+mn-ea"/>
              </a:rPr>
              <a:t>選該擇</a:t>
            </a:r>
            <a:r>
              <a:rPr lang="zh-TW" altLang="en-US" sz="2400" kern="100" dirty="0">
                <a:latin typeface="+mn-ea"/>
              </a:rPr>
              <a:t>虛擬</a:t>
            </a:r>
            <a:r>
              <a:rPr lang="zh-TW" altLang="en-US" sz="2400" kern="100" dirty="0" smtClean="0">
                <a:latin typeface="+mn-ea"/>
              </a:rPr>
              <a:t>印表機，資料即可列印成</a:t>
            </a:r>
            <a:r>
              <a:rPr lang="en-US" altLang="zh-TW" sz="2400" kern="100" dirty="0" smtClean="0">
                <a:latin typeface="+mn-ea"/>
              </a:rPr>
              <a:t>PDF</a:t>
            </a:r>
            <a:r>
              <a:rPr lang="zh-TW" altLang="en-US" sz="2400" kern="100" dirty="0" smtClean="0">
                <a:latin typeface="+mn-ea"/>
              </a:rPr>
              <a:t>電子檔文件</a:t>
            </a:r>
            <a:endParaRPr lang="zh-TW" altLang="zh-TW" sz="2400" kern="100" dirty="0" smtClean="0">
              <a:latin typeface="+mn-ea"/>
            </a:endParaRPr>
          </a:p>
        </p:txBody>
      </p:sp>
      <p:sp>
        <p:nvSpPr>
          <p:cNvPr id="45062" name="Oval 3"/>
          <p:cNvSpPr>
            <a:spLocks noChangeArrowheads="1"/>
          </p:cNvSpPr>
          <p:nvPr/>
        </p:nvSpPr>
        <p:spPr bwMode="auto">
          <a:xfrm>
            <a:off x="2863850" y="4221163"/>
            <a:ext cx="8001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charset="0"/>
              <a:ea typeface="新細明體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1007"/>
            <a:ext cx="6192688" cy="267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1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91512" cy="7921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-6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建立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個人受文者清單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步驟</a:t>
            </a:r>
            <a:r>
              <a:rPr lang="en-US" altLang="zh-TW" smtClean="0"/>
              <a:t>1</a:t>
            </a:r>
            <a:r>
              <a:rPr lang="zh-TW" altLang="en-US" smtClean="0"/>
              <a:t>：點選</a:t>
            </a:r>
            <a:r>
              <a:rPr lang="en-US" altLang="zh-TW" smtClean="0"/>
              <a:t>【</a:t>
            </a:r>
            <a:r>
              <a:rPr lang="zh-TW" altLang="en-US" smtClean="0"/>
              <a:t>自行輸入</a:t>
            </a:r>
            <a:r>
              <a:rPr lang="en-US" altLang="zh-TW" smtClean="0"/>
              <a:t>】</a:t>
            </a:r>
            <a:r>
              <a:rPr lang="zh-TW" altLang="en-US" smtClean="0"/>
              <a:t>頁籤，輸入搜尋關鍵字。</a:t>
            </a:r>
          </a:p>
          <a:p>
            <a:pPr eaLnBrk="1" hangingPunct="1"/>
            <a:r>
              <a:rPr lang="zh-TW" altLang="en-US" smtClean="0"/>
              <a:t> 步驟</a:t>
            </a:r>
            <a:r>
              <a:rPr lang="en-US" altLang="zh-TW" smtClean="0"/>
              <a:t>2</a:t>
            </a:r>
            <a:r>
              <a:rPr lang="zh-TW" altLang="en-US" smtClean="0"/>
              <a:t>：點二下即可完成。</a:t>
            </a:r>
          </a:p>
          <a:p>
            <a:pPr eaLnBrk="1" hangingPunct="1"/>
            <a:r>
              <a:rPr lang="zh-TW" altLang="en-US" smtClean="0"/>
              <a:t> 步驟</a:t>
            </a:r>
            <a:r>
              <a:rPr lang="en-US" altLang="zh-TW" smtClean="0"/>
              <a:t>3</a:t>
            </a:r>
            <a:r>
              <a:rPr lang="zh-TW" altLang="en-US" smtClean="0"/>
              <a:t>：欲加入常用的受文者於全選欄用游標點一下即會出現勾勾，點選右上方受文者處理</a:t>
            </a:r>
            <a:r>
              <a:rPr lang="en-US" altLang="zh-TW" smtClean="0"/>
              <a:t>/</a:t>
            </a:r>
            <a:r>
              <a:rPr lang="zh-TW" altLang="en-US" smtClean="0"/>
              <a:t>加入常用（單筆），系統顯示設定成功訊息，並按下</a:t>
            </a:r>
            <a:r>
              <a:rPr lang="en-US" altLang="zh-TW" smtClean="0"/>
              <a:t>【</a:t>
            </a:r>
            <a:r>
              <a:rPr lang="zh-TW" altLang="en-US" smtClean="0"/>
              <a:t>確定</a:t>
            </a:r>
            <a:r>
              <a:rPr lang="en-US" altLang="zh-TW" smtClean="0"/>
              <a:t>】</a:t>
            </a:r>
            <a:r>
              <a:rPr lang="zh-TW" altLang="en-US" smtClean="0"/>
              <a:t>即完成。</a:t>
            </a:r>
          </a:p>
          <a:p>
            <a:pPr eaLnBrk="1" hangingPunct="1"/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D36AC-667C-4E1C-8E3F-FFE9E459E4E2}" type="slidenum">
              <a:rPr lang="en-US" altLang="zh-TW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20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137525" cy="7921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四、特殊功能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-6</a:t>
            </a:r>
            <a:r>
              <a:rPr lang="zh-TW" altLang="en-US" dirty="0" smtClean="0">
                <a:solidFill>
                  <a:schemeClr val="tx2">
                    <a:satMod val="130000"/>
                  </a:schemeClr>
                </a:solidFill>
              </a:rPr>
              <a:t>建立</a:t>
            </a:r>
            <a:r>
              <a:rPr lang="zh-TW" altLang="en-US" dirty="0">
                <a:solidFill>
                  <a:schemeClr val="tx2">
                    <a:satMod val="130000"/>
                  </a:schemeClr>
                </a:solidFill>
              </a:rPr>
              <a:t>個人受文者清單</a:t>
            </a:r>
            <a:endParaRPr lang="zh-TW" altLang="en-US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C298-4594-463C-92BA-F294C411B0A8}" type="slidenum">
              <a:rPr lang="en-US" altLang="zh-TW"/>
              <a:pPr>
                <a:defRPr/>
              </a:pPr>
              <a:t>49</a:t>
            </a:fld>
            <a:endParaRPr lang="en-US" altLang="zh-TW"/>
          </a:p>
        </p:txBody>
      </p:sp>
      <p:grpSp>
        <p:nvGrpSpPr>
          <p:cNvPr id="6" name="群組 5"/>
          <p:cNvGrpSpPr/>
          <p:nvPr/>
        </p:nvGrpSpPr>
        <p:grpSpPr>
          <a:xfrm>
            <a:off x="1040427" y="1700808"/>
            <a:ext cx="6912768" cy="4536504"/>
            <a:chOff x="1010250" y="1196752"/>
            <a:chExt cx="6912768" cy="4536504"/>
          </a:xfrm>
        </p:grpSpPr>
        <p:pic>
          <p:nvPicPr>
            <p:cNvPr id="7" name="圖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10250" y="1196752"/>
              <a:ext cx="6912768" cy="4536504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4788024" y="2708920"/>
              <a:ext cx="792088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7812360" y="63093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3" action="ppaction://hlinksldjump"/>
              </a:rPr>
              <a:t>到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  <a:hlinkClick r:id="rId3" action="ppaction://hlinksldjump"/>
              </a:rPr>
              <a:t>54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61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8F47819C-3766-45B0-88DB-BD1321E2ACF1}" type="slidenum">
              <a:rPr lang="en-US" altLang="zh-TW"/>
              <a:pPr>
                <a:defRPr/>
              </a:pPr>
              <a:t>5</a:t>
            </a:fld>
            <a:endParaRPr lang="en-US" altLang="zh-TW"/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2655888" y="1268413"/>
            <a:ext cx="3382962" cy="990600"/>
            <a:chOff x="2352" y="3264"/>
            <a:chExt cx="2112" cy="816"/>
          </a:xfrm>
        </p:grpSpPr>
        <p:sp>
          <p:nvSpPr>
            <p:cNvPr id="9237" name="AutoShape 3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chemeClr val="folHlink"/>
                  </a:solidFill>
                  <a:latin typeface="標楷體"/>
                  <a:ea typeface="標楷體"/>
                </a:rPr>
                <a:t>判行</a:t>
              </a:r>
            </a:p>
          </p:txBody>
        </p:sp>
      </p:grp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2152650" y="4664075"/>
            <a:ext cx="1752600" cy="762000"/>
            <a:chOff x="1968" y="2928"/>
            <a:chExt cx="1104" cy="480"/>
          </a:xfrm>
        </p:grpSpPr>
        <p:sp>
          <p:nvSpPr>
            <p:cNvPr id="9235" name="AutoShape 6"/>
            <p:cNvSpPr>
              <a:spLocks noChangeArrowheads="1"/>
            </p:cNvSpPr>
            <p:nvPr/>
          </p:nvSpPr>
          <p:spPr bwMode="auto">
            <a:xfrm>
              <a:off x="1968" y="2928"/>
              <a:ext cx="1104" cy="480"/>
            </a:xfrm>
            <a:prstGeom prst="flowChartProcess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66FF33"/>
                </a:gs>
              </a:gsLst>
              <a:lin ang="5400000" scaled="1"/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112" y="302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存查</a:t>
              </a:r>
            </a:p>
          </p:txBody>
        </p:sp>
      </p:grp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4210050" y="4664075"/>
            <a:ext cx="1676400" cy="762000"/>
            <a:chOff x="3264" y="2928"/>
            <a:chExt cx="1056" cy="480"/>
          </a:xfrm>
        </p:grpSpPr>
        <p:sp>
          <p:nvSpPr>
            <p:cNvPr id="9233" name="AutoShape 9"/>
            <p:cNvSpPr>
              <a:spLocks noChangeArrowheads="1"/>
            </p:cNvSpPr>
            <p:nvPr/>
          </p:nvSpPr>
          <p:spPr bwMode="auto">
            <a:xfrm>
              <a:off x="3264" y="2928"/>
              <a:ext cx="1056" cy="480"/>
            </a:xfrm>
            <a:prstGeom prst="flowChartProcess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00FFCC"/>
                </a:gs>
              </a:gsLst>
              <a:lin ang="5400000" scaled="1"/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408" y="302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發文</a:t>
              </a:r>
            </a:p>
          </p:txBody>
        </p:sp>
      </p:grpSp>
      <p:grpSp>
        <p:nvGrpSpPr>
          <p:cNvPr id="9222" name="Group 12"/>
          <p:cNvGrpSpPr>
            <a:grpSpLocks/>
          </p:cNvGrpSpPr>
          <p:nvPr/>
        </p:nvGrpSpPr>
        <p:grpSpPr bwMode="auto">
          <a:xfrm>
            <a:off x="2152650" y="5883275"/>
            <a:ext cx="3886200" cy="609600"/>
            <a:chOff x="1968" y="3696"/>
            <a:chExt cx="2448" cy="384"/>
          </a:xfrm>
        </p:grpSpPr>
        <p:sp>
          <p:nvSpPr>
            <p:cNvPr id="9231" name="AutoShape 13"/>
            <p:cNvSpPr>
              <a:spLocks noChangeArrowheads="1"/>
            </p:cNvSpPr>
            <p:nvPr/>
          </p:nvSpPr>
          <p:spPr bwMode="auto">
            <a:xfrm>
              <a:off x="1968" y="3696"/>
              <a:ext cx="2448" cy="384"/>
            </a:xfrm>
            <a:prstGeom prst="flowChartTerminator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FFFF66"/>
                </a:gs>
              </a:gsLst>
              <a:lin ang="5400000" scaled="1"/>
            </a:gradFill>
            <a:ln w="12700" cap="sq">
              <a:solidFill>
                <a:srgbClr val="FF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2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496" y="3744"/>
              <a:ext cx="1488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FF00FF"/>
                    </a:solidFill>
                    <a:round/>
                    <a:headEnd type="none" w="sm" len="sm"/>
                    <a:tailEnd type="none" w="sm" len="sm"/>
                  </a:ln>
                  <a:latin typeface="標楷體"/>
                  <a:ea typeface="標楷體"/>
                </a:rPr>
                <a:t>結案歸檔</a:t>
              </a:r>
            </a:p>
          </p:txBody>
        </p:sp>
      </p:grpSp>
      <p:grpSp>
        <p:nvGrpSpPr>
          <p:cNvPr id="9223" name="Group 15"/>
          <p:cNvGrpSpPr>
            <a:grpSpLocks/>
          </p:cNvGrpSpPr>
          <p:nvPr/>
        </p:nvGrpSpPr>
        <p:grpSpPr bwMode="auto">
          <a:xfrm>
            <a:off x="2771775" y="2736850"/>
            <a:ext cx="3048000" cy="1152525"/>
            <a:chOff x="3216" y="1056"/>
            <a:chExt cx="1104" cy="384"/>
          </a:xfrm>
        </p:grpSpPr>
        <p:sp>
          <p:nvSpPr>
            <p:cNvPr id="9229" name="AutoShape 16" descr="花束"/>
            <p:cNvSpPr>
              <a:spLocks noChangeArrowheads="1"/>
            </p:cNvSpPr>
            <p:nvPr/>
          </p:nvSpPr>
          <p:spPr bwMode="auto">
            <a:xfrm>
              <a:off x="3216" y="1056"/>
              <a:ext cx="1104" cy="384"/>
            </a:xfrm>
            <a:prstGeom prst="flowChartProcess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0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3360" y="110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3333FF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3333CC"/>
                  </a:solidFill>
                  <a:latin typeface="標楷體"/>
                  <a:ea typeface="標楷體"/>
                </a:rPr>
                <a:t>承辦人</a:t>
              </a:r>
            </a:p>
          </p:txBody>
        </p:sp>
      </p:grpSp>
      <p:sp>
        <p:nvSpPr>
          <p:cNvPr id="9224" name="Line 24"/>
          <p:cNvSpPr>
            <a:spLocks noChangeShapeType="1"/>
          </p:cNvSpPr>
          <p:nvPr/>
        </p:nvSpPr>
        <p:spPr bwMode="auto">
          <a:xfrm>
            <a:off x="4403725" y="2273300"/>
            <a:ext cx="0" cy="381000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9225" name="Line 27"/>
          <p:cNvSpPr>
            <a:spLocks noChangeShapeType="1"/>
          </p:cNvSpPr>
          <p:nvPr/>
        </p:nvSpPr>
        <p:spPr bwMode="auto">
          <a:xfrm flipH="1">
            <a:off x="5048250" y="4005263"/>
            <a:ext cx="0" cy="658812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9226" name="AutoShape 30"/>
          <p:cNvSpPr>
            <a:spLocks/>
          </p:cNvSpPr>
          <p:nvPr/>
        </p:nvSpPr>
        <p:spPr bwMode="auto">
          <a:xfrm rot="5368058">
            <a:off x="3943350" y="4702175"/>
            <a:ext cx="381000" cy="1828800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9227" name="Rectangle 31"/>
          <p:cNvSpPr>
            <a:spLocks noChangeArrowheads="1"/>
          </p:cNvSpPr>
          <p:nvPr/>
        </p:nvSpPr>
        <p:spPr bwMode="auto">
          <a:xfrm>
            <a:off x="1677076" y="188640"/>
            <a:ext cx="676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zh-TW" altLang="en-US" sz="4000" b="1" dirty="0">
                <a:solidFill>
                  <a:schemeClr val="accent2"/>
                </a:solidFill>
                <a:latin typeface="+mn-lt"/>
              </a:rPr>
              <a:t>一、公文處理流程說明</a:t>
            </a:r>
            <a:r>
              <a:rPr lang="en-US" altLang="zh-TW" sz="4000" b="1" dirty="0">
                <a:solidFill>
                  <a:schemeClr val="accent2"/>
                </a:solidFill>
                <a:latin typeface="+mn-lt"/>
              </a:rPr>
              <a:t>-3</a:t>
            </a:r>
          </a:p>
        </p:txBody>
      </p:sp>
      <p:sp>
        <p:nvSpPr>
          <p:cNvPr id="9228" name="Line 27"/>
          <p:cNvSpPr>
            <a:spLocks noChangeShapeType="1"/>
          </p:cNvSpPr>
          <p:nvPr/>
        </p:nvSpPr>
        <p:spPr bwMode="auto">
          <a:xfrm flipH="1">
            <a:off x="3217863" y="4005263"/>
            <a:ext cx="0" cy="658812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4" name="AutoShape 30"/>
          <p:cNvSpPr>
            <a:spLocks/>
          </p:cNvSpPr>
          <p:nvPr/>
        </p:nvSpPr>
        <p:spPr bwMode="auto">
          <a:xfrm>
            <a:off x="6038850" y="2555166"/>
            <a:ext cx="638154" cy="1807995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728528" y="3085203"/>
            <a:ext cx="2019936" cy="1384995"/>
          </a:xfrm>
          <a:prstGeom prst="rect">
            <a:avLst/>
          </a:prstGeom>
          <a:solidFill>
            <a:srgbClr val="FFC0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逾期前</a:t>
            </a:r>
            <a:r>
              <a:rPr lang="en-US" altLang="zh-TW" sz="2800" b="1" dirty="0" smtClean="0">
                <a:solidFill>
                  <a:srgbClr val="00B050"/>
                </a:solidFill>
                <a:latin typeface="+mn-lt"/>
              </a:rPr>
              <a:t>2</a:t>
            </a:r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天</a:t>
            </a:r>
            <a:r>
              <a:rPr lang="en-US" altLang="zh-TW" sz="2800" b="1" dirty="0" smtClean="0">
                <a:solidFill>
                  <a:srgbClr val="00B050"/>
                </a:solidFill>
                <a:latin typeface="+mn-lt"/>
              </a:rPr>
              <a:t>E-mail</a:t>
            </a:r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提醒</a:t>
            </a:r>
            <a:endParaRPr lang="en-US" altLang="zh-TW" sz="2800" b="1" dirty="0" smtClean="0">
              <a:solidFill>
                <a:srgbClr val="00B050"/>
              </a:solidFill>
              <a:latin typeface="+mn-lt"/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  <a:latin typeface="+mn-lt"/>
              </a:rPr>
              <a:t>逾期稽催</a:t>
            </a:r>
            <a:endParaRPr lang="zh-TW" altLang="en-US" sz="2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4446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2881313" y="14288"/>
            <a:ext cx="6400800" cy="762000"/>
          </a:xfrm>
        </p:spPr>
        <p:txBody>
          <a:bodyPr/>
          <a:lstStyle/>
          <a:p>
            <a:pPr algn="l"/>
            <a:r>
              <a:rPr lang="zh-TW" altLang="en-US" smtClean="0"/>
              <a:t>附表一、憑證註冊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24F56-1F5E-4283-A972-84B465A25789}" type="slidenum">
              <a:rPr lang="en-US" altLang="zh-TW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en-US" altLang="zh-TW">
              <a:solidFill>
                <a:schemeClr val="tx1"/>
              </a:solidFill>
            </a:endParaRPr>
          </a:p>
        </p:txBody>
      </p:sp>
      <p:pic>
        <p:nvPicPr>
          <p:cNvPr id="15364" name="圖片 3" descr="2012-08-14_1853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622425"/>
            <a:ext cx="8891587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319588"/>
            <a:ext cx="449421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下箭號 7"/>
          <p:cNvSpPr/>
          <p:nvPr/>
        </p:nvSpPr>
        <p:spPr>
          <a:xfrm rot="19434042">
            <a:off x="3065463" y="3495675"/>
            <a:ext cx="647700" cy="72072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037973" y="6309320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4" action="ppaction://hlinksldjump"/>
              </a:rPr>
              <a:t>返回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14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2881313" y="14288"/>
            <a:ext cx="6400800" cy="762000"/>
          </a:xfrm>
        </p:spPr>
        <p:txBody>
          <a:bodyPr/>
          <a:lstStyle/>
          <a:p>
            <a:pPr algn="l"/>
            <a:r>
              <a:rPr lang="zh-TW" altLang="en-US" smtClean="0"/>
              <a:t>附表二</a:t>
            </a:r>
            <a:r>
              <a:rPr lang="en-US" altLang="zh-TW" smtClean="0"/>
              <a:t> </a:t>
            </a:r>
            <a:r>
              <a:rPr lang="zh-TW" altLang="en-US" smtClean="0"/>
              <a:t>、操作手冊</a:t>
            </a:r>
          </a:p>
        </p:txBody>
      </p:sp>
      <p:sp>
        <p:nvSpPr>
          <p:cNvPr id="8" name="向下箭號 7"/>
          <p:cNvSpPr/>
          <p:nvPr/>
        </p:nvSpPr>
        <p:spPr>
          <a:xfrm rot="19434042">
            <a:off x="3065463" y="3495675"/>
            <a:ext cx="647700" cy="72072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6389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23104"/>
              </p:ext>
            </p:extLst>
          </p:nvPr>
        </p:nvGraphicFramePr>
        <p:xfrm>
          <a:off x="900113" y="1373188"/>
          <a:ext cx="7343775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4" name="文件" r:id="rId4" imgW="5271734" imgH="4111924" progId="Word.Document.12">
                  <p:embed/>
                </p:oleObj>
              </mc:Choice>
              <mc:Fallback>
                <p:oleObj name="文件" r:id="rId4" imgW="5271734" imgH="411192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373188"/>
                        <a:ext cx="7343775" cy="411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5795963" y="1557338"/>
            <a:ext cx="792162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948264" y="6151349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6" action="ppaction://hlinksldjump"/>
              </a:rPr>
              <a:t>返回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</a:rPr>
              <a:t>1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11560" y="6103694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7" action="ppaction://hlinksldjump"/>
              </a:rPr>
              <a:t>返回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</a:rPr>
              <a:t>2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88016" y="2522794"/>
            <a:ext cx="6408694" cy="851263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59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附表三、創稿注意事項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395536" y="1124744"/>
            <a:ext cx="8424862" cy="4968552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公文繕打注意事項</a:t>
            </a:r>
            <a:endParaRPr lang="en-US" altLang="zh-TW" sz="1800" dirty="0" smtClean="0"/>
          </a:p>
          <a:p>
            <a:pPr lvl="1">
              <a:defRPr/>
            </a:pPr>
            <a:r>
              <a:rPr lang="zh-TW" altLang="en-US" dirty="0" smtClean="0"/>
              <a:t>公文編號 一、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en-US" altLang="zh-TW" dirty="0" smtClean="0"/>
              <a:t>(1) …</a:t>
            </a:r>
            <a:br>
              <a:rPr lang="en-US" altLang="zh-TW" dirty="0" smtClean="0"/>
            </a:br>
            <a:r>
              <a:rPr lang="zh-TW" altLang="en-US" dirty="0" smtClean="0"/>
              <a:t>必須使用公文製作上</a:t>
            </a:r>
            <a:r>
              <a:rPr lang="en-US" altLang="zh-TW" dirty="0" smtClean="0">
                <a:solidFill>
                  <a:srgbClr val="FF0000"/>
                </a:solidFill>
              </a:rPr>
              <a:t>[</a:t>
            </a:r>
            <a:r>
              <a:rPr lang="zh-TW" altLang="en-US" b="1" dirty="0" smtClean="0">
                <a:solidFill>
                  <a:srgbClr val="FF0000"/>
                </a:solidFill>
              </a:rPr>
              <a:t>公文編號</a:t>
            </a:r>
            <a:r>
              <a:rPr lang="en-US" altLang="zh-TW" dirty="0" smtClean="0">
                <a:solidFill>
                  <a:srgbClr val="FF0000"/>
                </a:solidFill>
              </a:rPr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設定，</a:t>
            </a:r>
            <a:r>
              <a:rPr lang="zh-TW" altLang="en-US" dirty="0" smtClean="0"/>
              <a:t>不可以手動輸入，以免影響公文發文格式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線上簽核公文於傳送時須使用</a:t>
            </a:r>
            <a:r>
              <a:rPr lang="zh-TW" altLang="en-US" dirty="0" smtClean="0">
                <a:solidFill>
                  <a:srgbClr val="FF0000"/>
                </a:solidFill>
              </a:rPr>
              <a:t>自然人憑證</a:t>
            </a:r>
            <a:r>
              <a:rPr lang="zh-TW" altLang="en-US" dirty="0" smtClean="0"/>
              <a:t>加簽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公文於登錄取號時設定公文類別為線上簽核公文或紙本簽核公文，且於</a:t>
            </a:r>
            <a:r>
              <a:rPr lang="zh-TW" altLang="en-US" dirty="0" smtClean="0">
                <a:solidFill>
                  <a:srgbClr val="FF0000"/>
                </a:solidFill>
              </a:rPr>
              <a:t>登錄取號後</a:t>
            </a:r>
            <a:r>
              <a:rPr lang="zh-TW" altLang="en-US" dirty="0" smtClean="0"/>
              <a:t>開始計算公文時效</a:t>
            </a:r>
            <a:endParaRPr lang="en-US" altLang="zh-TW" dirty="0" smtClean="0"/>
          </a:p>
          <a:p>
            <a:pPr lvl="1" eaLnBrk="1" hangingPunct="1">
              <a:defRPr/>
            </a:pPr>
            <a:r>
              <a:rPr lang="zh-TW" altLang="en-US" dirty="0" smtClean="0"/>
              <a:t>附件夾帶</a:t>
            </a:r>
            <a:r>
              <a:rPr lang="en-US" altLang="zh-TW" dirty="0" smtClean="0"/>
              <a:t>:</a:t>
            </a:r>
            <a:r>
              <a:rPr lang="zh-TW" altLang="en-US" dirty="0" smtClean="0"/>
              <a:t>紫紅色</a:t>
            </a:r>
            <a:r>
              <a:rPr lang="en-US" altLang="zh-TW" dirty="0" smtClean="0"/>
              <a:t>(</a:t>
            </a:r>
            <a:r>
              <a:rPr lang="zh-TW" altLang="en-US" dirty="0" smtClean="0"/>
              <a:t>簽稿附件</a:t>
            </a:r>
            <a:r>
              <a:rPr lang="en-US" altLang="zh-TW" dirty="0" smtClean="0"/>
              <a:t>);</a:t>
            </a:r>
            <a:r>
              <a:rPr lang="zh-TW" altLang="en-US" dirty="0" smtClean="0"/>
              <a:t>淡藍色為發文附件。</a:t>
            </a:r>
            <a:endParaRPr lang="en-US" altLang="zh-TW" dirty="0" smtClean="0"/>
          </a:p>
          <a:p>
            <a:pPr marL="742950" lvl="2" indent="-342900">
              <a:buClr>
                <a:srgbClr val="CC0066"/>
              </a:buClr>
              <a:defRPr/>
            </a:pPr>
            <a:r>
              <a:rPr lang="zh-TW" altLang="en-US" sz="2800" dirty="0" smtClean="0"/>
              <a:t>附件以正本為限，</a:t>
            </a:r>
            <a:r>
              <a:rPr lang="zh-TW" altLang="en-US" sz="2800" dirty="0" smtClean="0">
                <a:solidFill>
                  <a:srgbClr val="FF0000"/>
                </a:solidFill>
              </a:rPr>
              <a:t>副本如需附件需註明含附件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742950" lvl="2" indent="-342900">
              <a:buClr>
                <a:srgbClr val="CC0066"/>
              </a:buClr>
              <a:defRPr/>
            </a:pPr>
            <a:r>
              <a:rPr lang="zh-TW" altLang="en-US" sz="2800" dirty="0" smtClean="0"/>
              <a:t>各機關推動</a:t>
            </a:r>
            <a:r>
              <a:rPr lang="en-US" altLang="zh-TW" sz="2800" dirty="0" smtClean="0"/>
              <a:t>ODF</a:t>
            </a:r>
            <a:r>
              <a:rPr lang="zh-TW" altLang="en-US" sz="2800" dirty="0" smtClean="0"/>
              <a:t>格式，</a:t>
            </a:r>
            <a:r>
              <a:rPr lang="zh-TW" altLang="en-US" sz="2800" dirty="0" smtClean="0">
                <a:solidFill>
                  <a:srgbClr val="FF0000"/>
                </a:solidFill>
              </a:rPr>
              <a:t>請下載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Livreoffice</a:t>
            </a:r>
            <a:r>
              <a:rPr lang="zh-TW" altLang="en-US" sz="2800" dirty="0" smtClean="0">
                <a:solidFill>
                  <a:srgbClr val="FF0000"/>
                </a:solidFill>
              </a:rPr>
              <a:t>程式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en-US" sz="2800" dirty="0">
                <a:solidFill>
                  <a:srgbClr val="FF0000"/>
                </a:solidFill>
              </a:rPr>
              <a:t>本所首頁</a:t>
            </a:r>
            <a:r>
              <a:rPr lang="en-US" altLang="zh-TW" sz="2800" dirty="0">
                <a:solidFill>
                  <a:srgbClr val="FF0000"/>
                </a:solidFill>
              </a:rPr>
              <a:t>ODF</a:t>
            </a:r>
            <a:r>
              <a:rPr lang="zh-TW" altLang="en-US" sz="2800" dirty="0">
                <a:solidFill>
                  <a:srgbClr val="FF0000"/>
                </a:solidFill>
              </a:rPr>
              <a:t>專區</a:t>
            </a:r>
            <a:r>
              <a:rPr lang="en-US" altLang="zh-TW" sz="2800">
                <a:solidFill>
                  <a:srgbClr val="FF0000"/>
                </a:solidFill>
              </a:rPr>
              <a:t>)</a:t>
            </a:r>
            <a:r>
              <a:rPr lang="zh-TW" altLang="en-US" sz="2800" smtClean="0"/>
              <a:t>，</a:t>
            </a:r>
            <a:r>
              <a:rPr lang="zh-TW" altLang="en-US" sz="2800" dirty="0" smtClean="0"/>
              <a:t>否則來文附件</a:t>
            </a:r>
            <a:r>
              <a:rPr lang="zh-TW" altLang="en-US" sz="2800" smtClean="0"/>
              <a:t>無法開啟。</a:t>
            </a:r>
            <a:endParaRPr lang="en-US" altLang="zh-TW" sz="2800" dirty="0" smtClean="0"/>
          </a:p>
          <a:p>
            <a:pPr lvl="2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/>
          </a:p>
          <a:p>
            <a:pPr lvl="1">
              <a:defRPr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AC966-6FCC-4DBD-AE01-CEAE86EFC95B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7037973" y="6309320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2" action="ppaction://hlinksldjump"/>
              </a:rPr>
              <a:t>返回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92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418145"/>
              </p:ext>
            </p:extLst>
          </p:nvPr>
        </p:nvGraphicFramePr>
        <p:xfrm>
          <a:off x="508081" y="1469681"/>
          <a:ext cx="8229057" cy="452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附表四       重要文書規定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72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/>
              <a:t>四、遇問題如何</a:t>
            </a:r>
            <a:r>
              <a:rPr lang="zh-TW" altLang="en-US" dirty="0" smtClean="0"/>
              <a:t>解決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E95B3-12C5-41FC-ADB7-9D1A85268783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196752"/>
            <a:ext cx="7785100" cy="496855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83568" y="1121730"/>
            <a:ext cx="7488832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438" lvl="1" indent="-360363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1.</a:t>
            </a:r>
            <a:r>
              <a:rPr lang="zh-TW" altLang="en-US" kern="0" dirty="0" smtClean="0">
                <a:solidFill>
                  <a:srgbClr val="4708B8"/>
                </a:solidFill>
              </a:rPr>
              <a:t>參考系統</a:t>
            </a:r>
            <a:r>
              <a:rPr lang="en-US" altLang="zh-TW" kern="0" dirty="0">
                <a:solidFill>
                  <a:srgbClr val="FF0000"/>
                </a:solidFill>
              </a:rPr>
              <a:t>【</a:t>
            </a:r>
            <a:r>
              <a:rPr lang="zh-TW" altLang="en-US" kern="0" dirty="0" smtClean="0">
                <a:solidFill>
                  <a:srgbClr val="FF0000"/>
                </a:solidFill>
                <a:hlinkClick r:id="rId3" action="ppaction://hlinksldjump"/>
              </a:rPr>
              <a:t>下載區</a:t>
            </a:r>
            <a:r>
              <a:rPr lang="en-US" altLang="zh-TW" kern="0" dirty="0">
                <a:solidFill>
                  <a:srgbClr val="FF0000"/>
                </a:solidFill>
              </a:rPr>
              <a:t>】</a:t>
            </a:r>
            <a:r>
              <a:rPr lang="zh-TW" altLang="en-US" kern="0" dirty="0" smtClean="0">
                <a:solidFill>
                  <a:srgbClr val="4708B8"/>
                </a:solidFill>
              </a:rPr>
              <a:t>之操作手冊、困難排除、及</a:t>
            </a:r>
            <a:r>
              <a:rPr lang="en-US" altLang="zh-TW" kern="0" dirty="0" smtClean="0">
                <a:solidFill>
                  <a:srgbClr val="4708B8"/>
                </a:solidFill>
              </a:rPr>
              <a:t>QA</a:t>
            </a:r>
            <a:r>
              <a:rPr lang="zh-TW" altLang="en-US" kern="0" dirty="0" smtClean="0">
                <a:solidFill>
                  <a:srgbClr val="4708B8"/>
                </a:solidFill>
              </a:rPr>
              <a:t>等。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2.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請問同辦公室用過系統之同事。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3.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請問行政官。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4.</a:t>
            </a:r>
            <a:r>
              <a:rPr lang="zh-TW" altLang="en-US" kern="0" dirty="0" smtClean="0">
                <a:solidFill>
                  <a:srgbClr val="4708B8"/>
                </a:solidFill>
              </a:rPr>
              <a:t>打電話</a:t>
            </a:r>
            <a:r>
              <a:rPr lang="en-US" altLang="zh-TW" kern="0" dirty="0" smtClean="0">
                <a:solidFill>
                  <a:srgbClr val="4708B8"/>
                </a:solidFill>
              </a:rPr>
              <a:t>:</a:t>
            </a:r>
          </a:p>
          <a:p>
            <a:pPr lvl="1">
              <a:defRPr/>
            </a:pPr>
            <a:r>
              <a:rPr lang="zh-TW" altLang="en-US" kern="0" dirty="0" smtClean="0">
                <a:solidFill>
                  <a:srgbClr val="008000"/>
                </a:solidFill>
              </a:rPr>
              <a:t>憑證設定及網路問題</a:t>
            </a:r>
            <a:r>
              <a:rPr lang="en-US" altLang="zh-TW" kern="0" dirty="0" smtClean="0">
                <a:solidFill>
                  <a:srgbClr val="008000"/>
                </a:solidFill>
              </a:rPr>
              <a:t>:</a:t>
            </a:r>
            <a:r>
              <a:rPr lang="zh-TW" altLang="en-US" kern="0" dirty="0" smtClean="0">
                <a:solidFill>
                  <a:srgbClr val="008000"/>
                </a:solidFill>
              </a:rPr>
              <a:t>綜計組客服人員</a:t>
            </a:r>
            <a:r>
              <a:rPr lang="en-US" altLang="zh-TW" kern="0" dirty="0" smtClean="0">
                <a:solidFill>
                  <a:srgbClr val="008000"/>
                </a:solidFill>
              </a:rPr>
              <a:t>3199</a:t>
            </a:r>
            <a:r>
              <a:rPr lang="zh-TW" altLang="en-US" kern="0" dirty="0" smtClean="0">
                <a:solidFill>
                  <a:srgbClr val="008000"/>
                </a:solidFill>
              </a:rPr>
              <a:t>。</a:t>
            </a:r>
            <a:endParaRPr lang="en-US" altLang="zh-TW" kern="0" dirty="0" smtClean="0">
              <a:solidFill>
                <a:srgbClr val="008000"/>
              </a:solidFill>
            </a:endParaRPr>
          </a:p>
          <a:p>
            <a:pPr lvl="1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系統操作流程問題</a:t>
            </a:r>
            <a:r>
              <a:rPr lang="en-US" altLang="zh-TW" kern="0" dirty="0" smtClean="0">
                <a:solidFill>
                  <a:srgbClr val="C00000"/>
                </a:solidFill>
              </a:rPr>
              <a:t>:</a:t>
            </a:r>
            <a:r>
              <a:rPr lang="zh-TW" altLang="en-US" kern="0" dirty="0" smtClean="0">
                <a:solidFill>
                  <a:srgbClr val="C00000"/>
                </a:solidFill>
              </a:rPr>
              <a:t>秘書室文書科</a:t>
            </a:r>
            <a:endParaRPr lang="en-US" altLang="zh-TW" kern="0" dirty="0" smtClean="0">
              <a:solidFill>
                <a:srgbClr val="C00000"/>
              </a:solidFill>
            </a:endParaRPr>
          </a:p>
          <a:p>
            <a:pPr lvl="2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孔良秀</a:t>
            </a:r>
            <a:r>
              <a:rPr lang="en-US" altLang="zh-TW" kern="0" dirty="0" smtClean="0">
                <a:solidFill>
                  <a:srgbClr val="C00000"/>
                </a:solidFill>
              </a:rPr>
              <a:t>2359</a:t>
            </a:r>
            <a:r>
              <a:rPr lang="zh-TW" altLang="en-US" kern="0" dirty="0" smtClean="0">
                <a:solidFill>
                  <a:srgbClr val="C00000"/>
                </a:solidFill>
              </a:rPr>
              <a:t>；傅鋆</a:t>
            </a:r>
            <a:r>
              <a:rPr lang="en-US" altLang="zh-TW" kern="0" dirty="0" smtClean="0">
                <a:solidFill>
                  <a:srgbClr val="C00000"/>
                </a:solidFill>
              </a:rPr>
              <a:t>:2302</a:t>
            </a:r>
            <a:r>
              <a:rPr lang="zh-TW" altLang="en-US" kern="0" dirty="0" smtClean="0">
                <a:solidFill>
                  <a:srgbClr val="C00000"/>
                </a:solidFill>
              </a:rPr>
              <a:t>；李素鳳</a:t>
            </a:r>
            <a:r>
              <a:rPr lang="en-US" altLang="zh-TW" kern="0" dirty="0" smtClean="0">
                <a:solidFill>
                  <a:srgbClr val="C00000"/>
                </a:solidFill>
              </a:rPr>
              <a:t>2316</a:t>
            </a:r>
          </a:p>
          <a:p>
            <a:pPr lvl="1">
              <a:defRPr/>
            </a:pPr>
            <a:endParaRPr lang="en-US" altLang="zh-TW" kern="0" dirty="0" smtClean="0"/>
          </a:p>
          <a:p>
            <a:pPr lvl="1">
              <a:defRPr/>
            </a:pPr>
            <a:endParaRPr lang="en-US" altLang="zh-TW" kern="0" dirty="0" smtClean="0"/>
          </a:p>
        </p:txBody>
      </p:sp>
    </p:spTree>
    <p:extLst>
      <p:ext uri="{BB962C8B-B14F-4D97-AF65-F5344CB8AC3E}">
        <p14:creationId xmlns:p14="http://schemas.microsoft.com/office/powerpoint/2010/main" val="29288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92897"/>
            <a:ext cx="7772400" cy="1914004"/>
          </a:xfrm>
        </p:spPr>
        <p:txBody>
          <a:bodyPr/>
          <a:lstStyle/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zh-TW" altLang="en-US" sz="5000" spc="600" dirty="0" smtClean="0">
                <a:solidFill>
                  <a:schemeClr val="accent6">
                    <a:lumMod val="75000"/>
                  </a:schemeClr>
                </a:solidFill>
              </a:rPr>
              <a:t>課程結束</a:t>
            </a:r>
            <a:r>
              <a:rPr lang="en-US" altLang="zh-TW" sz="5000" spc="60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zh-TW" altLang="en-US" sz="5000" spc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656797-17E6-4125-9D36-671CD6303DCD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31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1403648" y="116633"/>
            <a:ext cx="7077075" cy="864096"/>
          </a:xfrm>
        </p:spPr>
        <p:txBody>
          <a:bodyPr/>
          <a:lstStyle/>
          <a:p>
            <a:pPr algn="l"/>
            <a:r>
              <a:rPr lang="zh-TW" altLang="en-US" sz="4000" dirty="0" smtClean="0"/>
              <a:t>二、系統簡介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位置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395536" y="1196752"/>
            <a:ext cx="8569325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7525" lvl="2" indent="-342900">
              <a:buClr>
                <a:srgbClr val="CC0066"/>
              </a:buClr>
            </a:pPr>
            <a:r>
              <a:rPr lang="zh-TW" altLang="en-US" sz="2400" dirty="0" smtClean="0"/>
              <a:t>進入本所網頁首頁，</a:t>
            </a:r>
            <a:r>
              <a:rPr lang="zh-TW" altLang="en-US" sz="2400" dirty="0" smtClean="0">
                <a:solidFill>
                  <a:srgbClr val="FF0000"/>
                </a:solidFill>
              </a:rPr>
              <a:t>公文管理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3C7BB-72D6-40AB-9081-2BDED816CE7B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23596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4" y="1916832"/>
            <a:ext cx="76644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1979712" y="3429000"/>
            <a:ext cx="792088" cy="72008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7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1618791" y="188640"/>
            <a:ext cx="7077075" cy="792088"/>
          </a:xfrm>
        </p:spPr>
        <p:txBody>
          <a:bodyPr/>
          <a:lstStyle/>
          <a:p>
            <a:pPr algn="l"/>
            <a:r>
              <a:rPr lang="zh-TW" altLang="en-US" dirty="0" smtClean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登入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395288" y="981075"/>
            <a:ext cx="8569325" cy="53228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DF335-1436-4EDB-B78A-63964E8C080A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9" name="文字方塊 8"/>
          <p:cNvSpPr txBox="1"/>
          <p:nvPr/>
        </p:nvSpPr>
        <p:spPr>
          <a:xfrm>
            <a:off x="5994399" y="1431925"/>
            <a:ext cx="2735263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zh-TW" altLang="en-US" sz="2800" dirty="0">
                <a:latin typeface="+mj-ea"/>
                <a:ea typeface="+mj-ea"/>
              </a:rPr>
              <a:t>第一次登入</a:t>
            </a:r>
            <a:r>
              <a:rPr lang="en-US" altLang="zh-TW" sz="2800" dirty="0">
                <a:latin typeface="+mj-ea"/>
                <a:ea typeface="+mj-ea"/>
              </a:rPr>
              <a:t>:</a:t>
            </a:r>
            <a:endParaRPr lang="zh-TW" altLang="en-US" sz="2800" dirty="0">
              <a:latin typeface="+mj-ea"/>
              <a:ea typeface="+mj-ea"/>
            </a:endParaRPr>
          </a:p>
          <a:p>
            <a:pPr marL="0" lvl="1">
              <a:defRPr/>
            </a:pPr>
            <a:r>
              <a:rPr lang="zh-TW" altLang="en-US" sz="2800" dirty="0">
                <a:latin typeface="+mj-ea"/>
                <a:ea typeface="+mj-ea"/>
              </a:rPr>
              <a:t>輸入帳號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latin typeface="+mj-ea"/>
                <a:ea typeface="+mj-ea"/>
              </a:rPr>
              <a:t>識別證號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、密碼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空白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，點選</a:t>
            </a:r>
            <a:r>
              <a:rPr lang="en-US" altLang="zh-TW" sz="2800" dirty="0">
                <a:latin typeface="+mj-ea"/>
                <a:ea typeface="+mj-ea"/>
              </a:rPr>
              <a:t>【</a:t>
            </a:r>
            <a:r>
              <a:rPr lang="zh-TW" altLang="en-US" sz="2800" dirty="0">
                <a:solidFill>
                  <a:srgbClr val="008000"/>
                </a:solidFill>
                <a:latin typeface="+mj-ea"/>
                <a:ea typeface="+mj-ea"/>
              </a:rPr>
              <a:t>密碼變更</a:t>
            </a:r>
            <a:r>
              <a:rPr lang="en-US" altLang="zh-TW" sz="2800" dirty="0">
                <a:latin typeface="+mj-ea"/>
                <a:ea typeface="+mj-ea"/>
              </a:rPr>
              <a:t>】</a:t>
            </a:r>
            <a:r>
              <a:rPr lang="zh-TW" altLang="en-US" sz="2800" dirty="0">
                <a:latin typeface="+mj-ea"/>
                <a:ea typeface="+mj-ea"/>
              </a:rPr>
              <a:t>舊密碼為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空白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，設定後重新輸入帳號、密碼，進入公文系統。</a:t>
            </a:r>
            <a:endParaRPr lang="en-US" altLang="zh-TW" sz="2800" dirty="0">
              <a:latin typeface="+mj-ea"/>
              <a:ea typeface="+mj-ea"/>
            </a:endParaRP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31925"/>
            <a:ext cx="5472113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3043238" y="3863975"/>
            <a:ext cx="300037" cy="274638"/>
          </a:xfrm>
          <a:prstGeom prst="ellipse">
            <a:avLst/>
          </a:prstGeom>
          <a:solidFill>
            <a:schemeClr val="bg1">
              <a:alpha val="9000"/>
            </a:schemeClr>
          </a:solidFill>
          <a:ln w="349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7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077075" cy="936625"/>
          </a:xfrm>
        </p:spPr>
        <p:txBody>
          <a:bodyPr/>
          <a:lstStyle/>
          <a:p>
            <a:pPr algn="l"/>
            <a:r>
              <a:rPr lang="zh-TW" altLang="en-US" sz="4000" dirty="0" smtClean="0"/>
              <a:t>二、系統簡介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登入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CF7D6-CE69-40CD-ACB6-E36F0B04D9EF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graphicFrame>
        <p:nvGraphicFramePr>
          <p:cNvPr id="12292" name="內容版面配置區 5"/>
          <p:cNvGraphicFramePr>
            <a:graphicFrameLocks noGrp="1" noChangeAspect="1"/>
          </p:cNvGraphicFramePr>
          <p:nvPr>
            <p:ph idx="1"/>
          </p:nvPr>
        </p:nvGraphicFramePr>
        <p:xfrm>
          <a:off x="1352550" y="981075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5" name="文件" r:id="rId4" imgW="5271734" imgH="4340364" progId="Word.Document.12">
                  <p:embed/>
                </p:oleObj>
              </mc:Choice>
              <mc:Fallback>
                <p:oleObj name="文件" r:id="rId4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981075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6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二、</a:t>
            </a:r>
            <a:r>
              <a:rPr lang="zh-TW" altLang="en-US" dirty="0"/>
              <a:t>系統簡介</a:t>
            </a:r>
            <a:r>
              <a:rPr lang="en-US" altLang="zh-TW" dirty="0"/>
              <a:t>-</a:t>
            </a:r>
            <a:r>
              <a:rPr lang="zh-TW" altLang="en-US" dirty="0"/>
              <a:t>介面 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29798-5718-4A7F-A442-36EDF6A8C6D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96752"/>
            <a:ext cx="8128000" cy="512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ER">
  <a:themeElements>
    <a:clrScheme name="I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ER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INER</Template>
  <TotalTime>3516</TotalTime>
  <Words>2392</Words>
  <Application>Microsoft Office PowerPoint</Application>
  <PresentationFormat>如螢幕大小 (4:3)</PresentationFormat>
  <Paragraphs>355</Paragraphs>
  <Slides>55</Slides>
  <Notes>3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55</vt:i4>
      </vt:variant>
    </vt:vector>
  </HeadingPairs>
  <TitlesOfParts>
    <vt:vector size="58" baseType="lpstr">
      <vt:lpstr>INER</vt:lpstr>
      <vt:lpstr>文件</vt:lpstr>
      <vt:lpstr>Document</vt:lpstr>
      <vt:lpstr>公文線上簽核系統使用說明</vt:lpstr>
      <vt:lpstr>簡報大綱</vt:lpstr>
      <vt:lpstr>一、公文處理流程說明-1</vt:lpstr>
      <vt:lpstr>PowerPoint 簡報</vt:lpstr>
      <vt:lpstr>PowerPoint 簡報</vt:lpstr>
      <vt:lpstr>二、系統簡介-位置</vt:lpstr>
      <vt:lpstr>二、系統簡介-登入</vt:lpstr>
      <vt:lpstr>二、系統簡介-登入</vt:lpstr>
      <vt:lpstr>二、系統簡介-介面 </vt:lpstr>
      <vt:lpstr>二、系統簡介-介面 </vt:lpstr>
      <vt:lpstr>二、系統簡介-憑證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二、系統簡介-憑證</vt:lpstr>
      <vt:lpstr>二、創簽稿-1修改</vt:lpstr>
      <vt:lpstr>二、系統簡介-創簽稿</vt:lpstr>
      <vt:lpstr>二、創簽稿-2複製</vt:lpstr>
      <vt:lpstr>二、創簽稿-3刪除</vt:lpstr>
      <vt:lpstr>二、創簽稿-3刪除</vt:lpstr>
      <vt:lpstr>二、創簽稿-4銷案</vt:lpstr>
      <vt:lpstr>二、創簽稿-4銷案</vt:lpstr>
      <vt:lpstr>二、系統簡介-函覆</vt:lpstr>
      <vt:lpstr>二、系統簡介-函覆</vt:lpstr>
      <vt:lpstr>二、系統簡介-函覆</vt:lpstr>
      <vt:lpstr>二、系統簡介-函覆</vt:lpstr>
      <vt:lpstr>二 、系統簡介-先簽後稿</vt:lpstr>
      <vt:lpstr>三、常用公文格式-函稿</vt:lpstr>
      <vt:lpstr>三、常用公文格式-書函稿</vt:lpstr>
      <vt:lpstr>三、常用公文格式-簽</vt:lpstr>
      <vt:lpstr>三、常用公文格式-便簽</vt:lpstr>
      <vt:lpstr>三、常用公文格式-紙本核章</vt:lpstr>
      <vt:lpstr>三、常用公文格式-紙本核章</vt:lpstr>
      <vt:lpstr>四、特殊功能-1設定隱藏</vt:lpstr>
      <vt:lpstr>四、特殊功能-1設定隱藏</vt:lpstr>
      <vt:lpstr>四 、特殊功能--2轉發e-mail </vt:lpstr>
      <vt:lpstr>四、特殊功能--3送件抽回</vt:lpstr>
      <vt:lpstr>四、特殊功能-4轉紙本公文</vt:lpstr>
      <vt:lpstr>四、特殊功能-5展期申請、核批</vt:lpstr>
      <vt:lpstr>四、特殊功能-5展期申請、核批</vt:lpstr>
      <vt:lpstr>四、特殊功能-5展期申請、核批</vt:lpstr>
      <vt:lpstr>四、特殊功能-6虛擬列印</vt:lpstr>
      <vt:lpstr>四、特殊功能-6建立個人受文者清單</vt:lpstr>
      <vt:lpstr>四、特殊功能-6建立個人受文者清單</vt:lpstr>
      <vt:lpstr>附表一、憑證註冊</vt:lpstr>
      <vt:lpstr>附表二 、操作手冊</vt:lpstr>
      <vt:lpstr>附表三、創稿注意事項</vt:lpstr>
      <vt:lpstr>附表四       重要文書規定</vt:lpstr>
      <vt:lpstr>四、遇問題如何解決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i0413李素鳳</dc:creator>
  <cp:lastModifiedBy>李素鳳</cp:lastModifiedBy>
  <cp:revision>285</cp:revision>
  <cp:lastPrinted>2012-09-24T05:38:19Z</cp:lastPrinted>
  <dcterms:created xsi:type="dcterms:W3CDTF">2008-11-27T06:37:11Z</dcterms:created>
  <dcterms:modified xsi:type="dcterms:W3CDTF">2016-11-16T06:11:07Z</dcterms:modified>
</cp:coreProperties>
</file>