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2" r:id="rId3"/>
    <p:sldId id="276" r:id="rId4"/>
    <p:sldId id="310" r:id="rId5"/>
    <p:sldId id="257" r:id="rId6"/>
    <p:sldId id="258" r:id="rId7"/>
    <p:sldId id="259" r:id="rId8"/>
    <p:sldId id="260" r:id="rId9"/>
    <p:sldId id="308" r:id="rId10"/>
    <p:sldId id="262" r:id="rId11"/>
    <p:sldId id="261" r:id="rId12"/>
    <p:sldId id="275" r:id="rId13"/>
    <p:sldId id="325" r:id="rId14"/>
    <p:sldId id="279" r:id="rId15"/>
    <p:sldId id="278" r:id="rId16"/>
    <p:sldId id="277" r:id="rId17"/>
    <p:sldId id="285" r:id="rId18"/>
    <p:sldId id="324" r:id="rId19"/>
    <p:sldId id="265" r:id="rId20"/>
    <p:sldId id="326" r:id="rId21"/>
    <p:sldId id="321" r:id="rId22"/>
    <p:sldId id="263" r:id="rId23"/>
    <p:sldId id="281" r:id="rId24"/>
    <p:sldId id="280" r:id="rId25"/>
    <p:sldId id="299" r:id="rId26"/>
    <p:sldId id="282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7" r:id="rId36"/>
    <p:sldId id="322" r:id="rId37"/>
    <p:sldId id="317" r:id="rId38"/>
    <p:sldId id="327" r:id="rId39"/>
    <p:sldId id="331" r:id="rId40"/>
    <p:sldId id="329" r:id="rId41"/>
    <p:sldId id="328" r:id="rId42"/>
    <p:sldId id="330" r:id="rId43"/>
    <p:sldId id="295" r:id="rId44"/>
    <p:sldId id="309" r:id="rId45"/>
    <p:sldId id="296" r:id="rId46"/>
    <p:sldId id="274" r:id="rId4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FB51915-FC3B-4ABE-97AE-802776BE3600}">
          <p14:sldIdLst>
            <p14:sldId id="256"/>
            <p14:sldId id="312"/>
            <p14:sldId id="276"/>
            <p14:sldId id="310"/>
            <p14:sldId id="257"/>
            <p14:sldId id="258"/>
            <p14:sldId id="259"/>
            <p14:sldId id="260"/>
            <p14:sldId id="308"/>
            <p14:sldId id="262"/>
            <p14:sldId id="261"/>
            <p14:sldId id="275"/>
            <p14:sldId id="325"/>
            <p14:sldId id="279"/>
            <p14:sldId id="278"/>
            <p14:sldId id="277"/>
            <p14:sldId id="285"/>
            <p14:sldId id="324"/>
            <p14:sldId id="265"/>
            <p14:sldId id="326"/>
            <p14:sldId id="321"/>
            <p14:sldId id="263"/>
            <p14:sldId id="281"/>
            <p14:sldId id="280"/>
            <p14:sldId id="299"/>
            <p14:sldId id="282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87"/>
            <p14:sldId id="322"/>
            <p14:sldId id="317"/>
            <p14:sldId id="327"/>
            <p14:sldId id="331"/>
            <p14:sldId id="329"/>
            <p14:sldId id="328"/>
            <p14:sldId id="330"/>
            <p14:sldId id="295"/>
            <p14:sldId id="309"/>
            <p14:sldId id="296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00"/>
    <a:srgbClr val="FFFF00"/>
    <a:srgbClr val="66FFFF"/>
    <a:srgbClr val="CCECFF"/>
    <a:srgbClr val="CCFFFF"/>
    <a:srgbClr val="FFCCFF"/>
    <a:srgbClr val="000066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0929"/>
  </p:normalViewPr>
  <p:slideViewPr>
    <p:cSldViewPr>
      <p:cViewPr varScale="1">
        <p:scale>
          <a:sx n="82" d="100"/>
          <a:sy n="82" d="100"/>
        </p:scale>
        <p:origin x="-82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5.xml"/><Relationship Id="rId21" Type="http://schemas.openxmlformats.org/officeDocument/2006/relationships/slide" Target="slides/slide2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93043495805328"/>
          <c:y val="0.33499007194615643"/>
          <c:w val="0.693925921110225"/>
          <c:h val="0.46109543825266253"/>
        </c:manualLayout>
      </c:layout>
      <c:pie3D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9999FF"/>
            </a:solidFill>
            <a:ln w="21089">
              <a:solidFill>
                <a:srgbClr val="000000"/>
              </a:solidFill>
              <a:prstDash val="solid"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8080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108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4654593123191503"/>
                  <c:y val="7.6095825059955075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5388830384349"/>
                  <c:y val="4.8844477681219217E-2"/>
                </c:manualLayout>
              </c:layout>
              <c:tx>
                <c:rich>
                  <a:bodyPr/>
                  <a:lstStyle/>
                  <a:p>
                    <a:pPr>
                      <a:defRPr sz="1495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30%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735688260913113E-2"/>
                  <c:y val="-0.26828283349235421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defRPr>
                    </a:pPr>
                    <a:r>
                      <a:rPr lang="en-US" altLang="zh-TW" sz="1993"/>
                      <a:t>35%</a:t>
                    </a:r>
                  </a:p>
                </c:rich>
              </c:tx>
              <c:numFmt formatCode="0.0%" sourceLinked="0"/>
              <c:spPr>
                <a:noFill/>
                <a:ln w="4217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4217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68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Sheet1!$B$7:$B$9</c:f>
              <c:strCache>
                <c:ptCount val="3"/>
                <c:pt idx="0">
                  <c:v>一科</c:v>
                </c:pt>
                <c:pt idx="1">
                  <c:v>二科</c:v>
                </c:pt>
                <c:pt idx="2">
                  <c:v>三科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4217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68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76C79-C388-4B0C-B66B-311CDFB38C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4424AC-5CE4-46BC-8B8F-8F09424CA71D}">
      <dgm:prSet phldrT="[文字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薪水</a:t>
          </a:r>
          <a:endParaRPr lang="zh-TW" altLang="en-US" b="1" dirty="0">
            <a:solidFill>
              <a:schemeClr val="bg1"/>
            </a:solidFill>
          </a:endParaRPr>
        </a:p>
      </dgm:t>
    </dgm:pt>
    <dgm:pt modelId="{52747910-239D-4FBD-A32D-E4F904B6DDE7}" type="parTrans" cxnId="{69E39AEA-4144-47DF-A46E-9763249D1C99}">
      <dgm:prSet/>
      <dgm:spPr/>
      <dgm:t>
        <a:bodyPr/>
        <a:lstStyle/>
        <a:p>
          <a:endParaRPr lang="zh-TW" altLang="en-US"/>
        </a:p>
      </dgm:t>
    </dgm:pt>
    <dgm:pt modelId="{FB022C55-4458-4AA4-94A2-02EA8CCD9489}" type="sibTrans" cxnId="{69E39AEA-4144-47DF-A46E-9763249D1C9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57122-F4D8-4542-A400-FBD637803501}">
      <dgm:prSet phldrT="[文字]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 dirty="0"/>
        </a:p>
      </dgm:t>
    </dgm:pt>
    <dgm:pt modelId="{481950BB-B7DA-4150-B0D0-B5E8F929FA15}" type="par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95C9B682-6BEF-4EE5-A784-E763B6F8C651}" type="sibTrans" cxnId="{685FC9E9-1498-48F7-A299-29819CC11A1A}">
      <dgm:prSet/>
      <dgm:spPr/>
      <dgm:t>
        <a:bodyPr/>
        <a:lstStyle/>
        <a:p>
          <a:endParaRPr lang="zh-TW" altLang="en-US"/>
        </a:p>
      </dgm:t>
    </dgm:pt>
    <dgm:pt modelId="{19F19C17-914D-409E-9359-13D3CD2A8E35}">
      <dgm:prSet phldrT="[文字]" custT="1"/>
      <dgm:spPr>
        <a:solidFill>
          <a:srgbClr val="FF0000"/>
        </a:solidFill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D95398-B054-47A1-B2CB-E53D1BBF385F}" type="parTrans" cxnId="{7DABA839-1DFB-4861-9E56-87630805BCE8}">
      <dgm:prSet/>
      <dgm:spPr/>
      <dgm:t>
        <a:bodyPr/>
        <a:lstStyle/>
        <a:p>
          <a:endParaRPr lang="zh-TW" altLang="en-US"/>
        </a:p>
      </dgm:t>
    </dgm:pt>
    <dgm:pt modelId="{72D7925E-29C1-4D3F-8744-0C6EF026E9F9}" type="sibTrans" cxnId="{7DABA839-1DFB-4861-9E56-87630805BCE8}">
      <dgm:prSet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1A6173-5B44-445E-A5A2-5DFB04755024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pPr marL="457200" indent="-457200" algn="l" rtl="0" fontAlgn="base">
            <a:spcBef>
              <a:spcPct val="0"/>
            </a:spcBef>
            <a:spcAft>
              <a:spcPct val="0"/>
            </a:spcAft>
            <a:buFont typeface="Wingdings" panose="05000000000000000000" pitchFamily="2" charset="2"/>
            <a:buChar char="l"/>
          </a:pPr>
          <a:r>
            <a:rPr kumimoji="1" lang="zh-TW" altLang="en-US" sz="3200" b="1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預算執行階段</a:t>
          </a:r>
          <a:endParaRPr kumimoji="1" lang="en-US" altLang="zh-TW" sz="3200" b="1" kern="1200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91B7041-2706-460B-8861-F4F6A5802D7B}" type="par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4195002-18D8-4199-A606-FA6F2D3BAFD4}" type="sibTrans" cxnId="{40770EFC-DC7A-4E8A-A0B5-E07CFDC20D20}">
      <dgm:prSet/>
      <dgm:spPr/>
      <dgm:t>
        <a:bodyPr/>
        <a:lstStyle/>
        <a:p>
          <a:endParaRPr lang="zh-TW" altLang="en-US"/>
        </a:p>
      </dgm:t>
    </dgm:pt>
    <dgm:pt modelId="{82F0C05C-909F-44EA-8E02-A962A8F8D560}">
      <dgm:prSet phldrT="[文字]" custT="1"/>
      <dgm:spPr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文具紙張、耗材、維修</a:t>
          </a:r>
          <a:r>
            <a: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…)</a:t>
          </a:r>
          <a:endParaRPr lang="zh-TW" altLang="en-US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1ED577-65E1-45F3-9904-C56D2A11BB18}" type="parTrans" cxnId="{AA02D5C2-ECAC-4F17-8B00-B177F05072D1}">
      <dgm:prSet/>
      <dgm:spPr/>
      <dgm:t>
        <a:bodyPr/>
        <a:lstStyle/>
        <a:p>
          <a:endParaRPr lang="zh-TW" altLang="en-US"/>
        </a:p>
      </dgm:t>
    </dgm:pt>
    <dgm:pt modelId="{C050CBB1-3993-4256-B81A-8E2109A25156}" type="sibTrans" cxnId="{AA02D5C2-ECAC-4F17-8B00-B177F05072D1}">
      <dgm:prSet custT="1"/>
      <dgm:spPr>
        <a:solidFill>
          <a:srgbClr val="FF0000"/>
        </a:solidFill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BFF904C-C483-47AF-9480-1ADE1477F7D6}">
      <dgm:prSet phldrT="[文字]" custT="1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en-US" altLang="zh-TW" sz="2000" b="1" dirty="0" smtClean="0">
              <a:solidFill>
                <a:srgbClr val="C00000"/>
              </a:solidFill>
            </a:rPr>
            <a:t>(</a:t>
          </a:r>
          <a:r>
            <a:rPr lang="zh-TW" altLang="en-US" sz="2000" b="1" dirty="0" smtClean="0">
              <a:solidFill>
                <a:srgbClr val="C00000"/>
              </a:solidFill>
            </a:rPr>
            <a:t>補助性質</a:t>
          </a:r>
          <a:r>
            <a:rPr lang="en-US" altLang="zh-TW" sz="2000" b="1" dirty="0" smtClean="0">
              <a:solidFill>
                <a:srgbClr val="C00000"/>
              </a:solidFill>
            </a:rPr>
            <a:t>)</a:t>
          </a:r>
          <a:endParaRPr lang="zh-TW" altLang="en-US" sz="2000" b="1" dirty="0">
            <a:solidFill>
              <a:srgbClr val="C00000"/>
            </a:solidFill>
          </a:endParaRPr>
        </a:p>
      </dgm:t>
    </dgm:pt>
    <dgm:pt modelId="{36EAFA65-4D3B-4413-84B6-828C76D3AF59}" type="par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0F8C9C51-800D-4E14-9D3B-BC7C238415A8}" type="sibTrans" cxnId="{7074A237-538B-45FE-A8C9-30302D2EB222}">
      <dgm:prSet/>
      <dgm:spPr/>
      <dgm:t>
        <a:bodyPr/>
        <a:lstStyle/>
        <a:p>
          <a:endParaRPr lang="zh-TW" altLang="en-US"/>
        </a:p>
      </dgm:t>
    </dgm:pt>
    <dgm:pt modelId="{34CDB7EC-D348-47C8-BAFB-A3D4C047498B}">
      <dgm:prSet phldrT="[文字]" custT="1"/>
      <dgm:spPr>
        <a:solidFill>
          <a:srgbClr val="FFFF66"/>
        </a:solidFill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代收款</a:t>
          </a:r>
          <a: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F2B027-6E4B-493D-89BB-970AB3CA9472}" type="parTrans" cxnId="{4DEFF877-C9A2-45AC-B453-D57C0F43D81A}">
      <dgm:prSet/>
      <dgm:spPr/>
      <dgm:t>
        <a:bodyPr/>
        <a:lstStyle/>
        <a:p>
          <a:endParaRPr lang="zh-TW" altLang="en-US"/>
        </a:p>
      </dgm:t>
    </dgm:pt>
    <dgm:pt modelId="{44A192EA-EB16-4F77-85DB-CF2F9E1587D5}" type="sibTrans" cxnId="{4DEFF877-C9A2-45AC-B453-D57C0F43D81A}">
      <dgm:prSet custT="1"/>
      <dgm:spPr>
        <a:solidFill>
          <a:srgbClr val="FFFF66"/>
        </a:solidFill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中央預算</a:t>
          </a:r>
          <a:endParaRPr lang="zh-TW" altLang="en-US" sz="2800" b="1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6A68D5-9392-4278-85D9-9D3082BFB341}" type="pres">
      <dgm:prSet presAssocID="{A3A76C79-C388-4B0C-B66B-311CDFB38C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4D31D1A-2CBA-405E-9270-72F347A6662D}" type="pres">
      <dgm:prSet presAssocID="{EC4424AC-5CE4-46BC-8B8F-8F09424CA71D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2E3BA70-444D-4DB4-BB47-3C7F31DCD1A8}" type="pres">
      <dgm:prSet presAssocID="{EC4424AC-5CE4-46BC-8B8F-8F09424CA71D}" presName="Parent1" presStyleLbl="node1" presStyleIdx="0" presStyleCnt="8" custScaleX="131377" custLinFactY="100000" custLinFactNeighborX="80105" custLinFactNeighborY="1643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227A06-5A86-4B8D-BEA6-6C67B07D03AE}" type="pres">
      <dgm:prSet presAssocID="{EC4424AC-5CE4-46BC-8B8F-8F09424CA71D}" presName="Childtext1" presStyleLbl="revTx" presStyleIdx="0" presStyleCnt="4" custAng="193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BF55C0-1202-483C-A110-6A8851A9DC4E}" type="pres">
      <dgm:prSet presAssocID="{EC4424AC-5CE4-46BC-8B8F-8F09424CA71D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97A5CB1-570E-459C-AAF5-95A6FE991136}" type="pres">
      <dgm:prSet presAssocID="{EC4424AC-5CE4-46BC-8B8F-8F09424CA71D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6494DC08-59A4-4692-AB94-1EDB946EE930}" type="pres">
      <dgm:prSet presAssocID="{FB022C55-4458-4AA4-94A2-02EA8CCD9489}" presName="Accent1Text" presStyleLbl="node1" presStyleIdx="1" presStyleCnt="8" custScaleX="230733" custScaleY="85244" custLinFactX="100000" custLinFactY="78124" custLinFactNeighborX="159118" custLinFactNeighborY="100000"/>
      <dgm:spPr/>
      <dgm:t>
        <a:bodyPr/>
        <a:lstStyle/>
        <a:p>
          <a:endParaRPr lang="zh-TW" altLang="en-US"/>
        </a:p>
      </dgm:t>
    </dgm:pt>
    <dgm:pt modelId="{675BD43F-1AB4-484F-AD81-5269E9B66671}" type="pres">
      <dgm:prSet presAssocID="{FB022C55-4458-4AA4-94A2-02EA8CCD948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6FB49A5-FD04-40D4-8AB6-C8124273C4F5}" type="pres">
      <dgm:prSet presAssocID="{19F19C17-914D-409E-9359-13D3CD2A8E35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D2829F80-E618-4F5E-B37C-9672670B5CDC}" type="pres">
      <dgm:prSet presAssocID="{19F19C17-914D-409E-9359-13D3CD2A8E35}" presName="Parent1" presStyleLbl="node1" presStyleIdx="2" presStyleCnt="8" custScaleX="158502" custScaleY="72490" custLinFactX="-66553" custLinFactNeighborX="-100000" custLinFactNeighborY="893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877FEB-4C9F-4A75-8C52-CDBED0EF147E}" type="pres">
      <dgm:prSet presAssocID="{19F19C17-914D-409E-9359-13D3CD2A8E35}" presName="Childtext1" presStyleLbl="revTx" presStyleIdx="1" presStyleCnt="4" custScaleX="220402" custScaleY="61531" custLinFactNeighborX="-72423" custLinFactNeighborY="-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EFFA44-DB20-4C28-8F0E-CB32F4F5068F}" type="pres">
      <dgm:prSet presAssocID="{19F19C17-914D-409E-9359-13D3CD2A8E35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DA18CC0-C382-4A28-A06A-F7D330F60C61}" type="pres">
      <dgm:prSet presAssocID="{19F19C17-914D-409E-9359-13D3CD2A8E35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3C71DD81-9940-47CE-BABF-F99B6EE1BB71}" type="pres">
      <dgm:prSet presAssocID="{72D7925E-29C1-4D3F-8744-0C6EF026E9F9}" presName="Accent1Text" presStyleLbl="node1" presStyleIdx="3" presStyleCnt="8" custScaleX="126937" custLinFactX="25402" custLinFactY="79507" custLinFactNeighborX="100000" custLinFactNeighborY="100000"/>
      <dgm:spPr/>
      <dgm:t>
        <a:bodyPr/>
        <a:lstStyle/>
        <a:p>
          <a:endParaRPr lang="zh-TW" altLang="en-US"/>
        </a:p>
      </dgm:t>
    </dgm:pt>
    <dgm:pt modelId="{DA983ED3-5967-4E3B-B9D8-8797DA7033E6}" type="pres">
      <dgm:prSet presAssocID="{72D7925E-29C1-4D3F-8744-0C6EF026E9F9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51D4FBD0-4706-4179-A318-A4EABCF38A6E}" type="pres">
      <dgm:prSet presAssocID="{82F0C05C-909F-44EA-8E02-A962A8F8D560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85F819C-11F3-427A-B494-1E54B3AC2B86}" type="pres">
      <dgm:prSet presAssocID="{82F0C05C-909F-44EA-8E02-A962A8F8D560}" presName="Parent1" presStyleLbl="node1" presStyleIdx="4" presStyleCnt="8" custScaleX="200674" custScaleY="107083" custLinFactX="-29593" custLinFactNeighborX="-100000" custLinFactNeighborY="80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9E1A7-E214-472D-BA00-650993F01E3E}" type="pres">
      <dgm:prSet presAssocID="{82F0C05C-909F-44EA-8E02-A962A8F8D560}" presName="Childtext1" presStyleLbl="revTx" presStyleIdx="2" presStyleCnt="4" custScaleX="74636" custScaleY="69064" custLinFactNeighborX="23740" custLinFactNeighborY="4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2DBB1C-EECF-497D-8CF1-F5ACBC2802FF}" type="pres">
      <dgm:prSet presAssocID="{82F0C05C-909F-44EA-8E02-A962A8F8D560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FFD0017-825B-4862-B43F-E54B8D79A392}" type="pres">
      <dgm:prSet presAssocID="{82F0C05C-909F-44EA-8E02-A962A8F8D560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EB3D426D-F74B-4F78-9D17-386A7BAC56AE}" type="pres">
      <dgm:prSet presAssocID="{C050CBB1-3993-4256-B81A-8E2109A25156}" presName="Accent1Text" presStyleLbl="node1" presStyleIdx="5" presStyleCnt="8" custLinFactX="-95453" custLinFactNeighborX="-100000" custLinFactNeighborY="57632"/>
      <dgm:spPr/>
      <dgm:t>
        <a:bodyPr/>
        <a:lstStyle/>
        <a:p>
          <a:endParaRPr lang="zh-TW" altLang="en-US"/>
        </a:p>
      </dgm:t>
    </dgm:pt>
    <dgm:pt modelId="{99C43407-DEAC-4722-AE80-70646D48EE6C}" type="pres">
      <dgm:prSet presAssocID="{C050CBB1-3993-4256-B81A-8E2109A25156}" presName="spaceBetweenRectangles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94E14B3-F7C8-412F-AD5B-90FE257316ED}" type="pres">
      <dgm:prSet presAssocID="{34CDB7EC-D348-47C8-BAFB-A3D4C047498B}" presName="composite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82843AF2-2500-4FA8-9434-145B47438F38}" type="pres">
      <dgm:prSet presAssocID="{34CDB7EC-D348-47C8-BAFB-A3D4C047498B}" presName="Parent1" presStyleLbl="node1" presStyleIdx="6" presStyleCnt="8" custScaleX="258147" custScaleY="87683" custLinFactX="88631" custLinFactY="-100000" custLinFactNeighborX="100000" custLinFactNeighborY="-14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00B2EF-BF3D-42D4-9113-39C080C96721}" type="pres">
      <dgm:prSet presAssocID="{34CDB7EC-D348-47C8-BAFB-A3D4C047498B}" presName="Childtext1" presStyleLbl="revTx" presStyleIdx="3" presStyleCnt="4" custFlipVert="1" custScaleX="53833" custScaleY="44733">
        <dgm:presLayoutVars>
          <dgm:chMax val="0"/>
          <dgm:chPref val="0"/>
          <dgm:bulletEnabled val="1"/>
        </dgm:presLayoutVars>
      </dgm:prSet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BF922E15-DC34-4D24-95C0-433EC45BA1E3}" type="pres">
      <dgm:prSet presAssocID="{34CDB7EC-D348-47C8-BAFB-A3D4C047498B}" presName="BalanceSpacing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F009BBD1-FA77-4D65-86B3-4278A764BED0}" type="pres">
      <dgm:prSet presAssocID="{34CDB7EC-D348-47C8-BAFB-A3D4C047498B}" presName="BalanceSpacing1" presStyleCnt="0"/>
      <dgm:spPr>
        <a:scene3d>
          <a:camera prst="orthographicFront"/>
          <a:lightRig rig="threePt" dir="t"/>
        </a:scene3d>
        <a:sp3d>
          <a:bevelT w="152400"/>
        </a:sp3d>
      </dgm:spPr>
      <dgm:t>
        <a:bodyPr/>
        <a:lstStyle/>
        <a:p>
          <a:endParaRPr lang="zh-TW" altLang="en-US"/>
        </a:p>
      </dgm:t>
    </dgm:pt>
    <dgm:pt modelId="{7825495B-1250-4F2F-8630-C42B00F5069C}" type="pres">
      <dgm:prSet presAssocID="{44A192EA-EB16-4F77-85DB-CF2F9E1587D5}" presName="Accent1Text" presStyleLbl="node1" presStyleIdx="7" presStyleCnt="8" custScaleX="243912" custScaleY="82678" custLinFactX="-100000" custLinFactY="-100000" custLinFactNeighborX="-100106" custLinFactNeighborY="-138012"/>
      <dgm:spPr/>
      <dgm:t>
        <a:bodyPr/>
        <a:lstStyle/>
        <a:p>
          <a:endParaRPr lang="zh-TW" altLang="en-US"/>
        </a:p>
      </dgm:t>
    </dgm:pt>
  </dgm:ptLst>
  <dgm:cxnLst>
    <dgm:cxn modelId="{EAF4EF38-1FC8-4526-8C3A-644DCEF77DEB}" type="presOf" srcId="{72D7925E-29C1-4D3F-8744-0C6EF026E9F9}" destId="{3C71DD81-9940-47CE-BABF-F99B6EE1BB71}" srcOrd="0" destOrd="0" presId="urn:microsoft.com/office/officeart/2008/layout/AlternatingHexagons"/>
    <dgm:cxn modelId="{51E590DC-F14E-4C23-94DA-54D5B2E93CE4}" type="presOf" srcId="{44A192EA-EB16-4F77-85DB-CF2F9E1587D5}" destId="{7825495B-1250-4F2F-8630-C42B00F5069C}" srcOrd="0" destOrd="0" presId="urn:microsoft.com/office/officeart/2008/layout/AlternatingHexagons"/>
    <dgm:cxn modelId="{01758393-AD2E-4A00-BF6B-E4AAEE514D49}" type="presOf" srcId="{451A6173-5B44-445E-A5A2-5DFB04755024}" destId="{3D877FEB-4C9F-4A75-8C52-CDBED0EF147E}" srcOrd="0" destOrd="0" presId="urn:microsoft.com/office/officeart/2008/layout/AlternatingHexagons"/>
    <dgm:cxn modelId="{02ACF34F-34F3-4093-B6F9-BBEAD3AE503F}" type="presOf" srcId="{34CDB7EC-D348-47C8-BAFB-A3D4C047498B}" destId="{82843AF2-2500-4FA8-9434-145B47438F38}" srcOrd="0" destOrd="0" presId="urn:microsoft.com/office/officeart/2008/layout/AlternatingHexagons"/>
    <dgm:cxn modelId="{801C749E-DA0C-4635-B2CF-BEBEB2D13D4E}" type="presOf" srcId="{FB022C55-4458-4AA4-94A2-02EA8CCD9489}" destId="{6494DC08-59A4-4692-AB94-1EDB946EE930}" srcOrd="0" destOrd="0" presId="urn:microsoft.com/office/officeart/2008/layout/AlternatingHexagons"/>
    <dgm:cxn modelId="{7074A237-538B-45FE-A8C9-30302D2EB222}" srcId="{82F0C05C-909F-44EA-8E02-A962A8F8D560}" destId="{3BFF904C-C483-47AF-9480-1ADE1477F7D6}" srcOrd="0" destOrd="0" parTransId="{36EAFA65-4D3B-4413-84B6-828C76D3AF59}" sibTransId="{0F8C9C51-800D-4E14-9D3B-BC7C238415A8}"/>
    <dgm:cxn modelId="{40770EFC-DC7A-4E8A-A0B5-E07CFDC20D20}" srcId="{19F19C17-914D-409E-9359-13D3CD2A8E35}" destId="{451A6173-5B44-445E-A5A2-5DFB04755024}" srcOrd="0" destOrd="0" parTransId="{191B7041-2706-460B-8861-F4F6A5802D7B}" sibTransId="{84195002-18D8-4199-A606-FA6F2D3BAFD4}"/>
    <dgm:cxn modelId="{C4F16D4D-A66B-4A34-82AD-4FC60CEC228A}" type="presOf" srcId="{3BFF904C-C483-47AF-9480-1ADE1477F7D6}" destId="{A4F9E1A7-E214-472D-BA00-650993F01E3E}" srcOrd="0" destOrd="0" presId="urn:microsoft.com/office/officeart/2008/layout/AlternatingHexagons"/>
    <dgm:cxn modelId="{2E007A03-67D8-40BF-9F62-290A12FF7A48}" type="presOf" srcId="{EC4424AC-5CE4-46BC-8B8F-8F09424CA71D}" destId="{52E3BA70-444D-4DB4-BB47-3C7F31DCD1A8}" srcOrd="0" destOrd="0" presId="urn:microsoft.com/office/officeart/2008/layout/AlternatingHexagons"/>
    <dgm:cxn modelId="{AA02D5C2-ECAC-4F17-8B00-B177F05072D1}" srcId="{A3A76C79-C388-4B0C-B66B-311CDFB38CB1}" destId="{82F0C05C-909F-44EA-8E02-A962A8F8D560}" srcOrd="2" destOrd="0" parTransId="{211ED577-65E1-45F3-9904-C56D2A11BB18}" sibTransId="{C050CBB1-3993-4256-B81A-8E2109A25156}"/>
    <dgm:cxn modelId="{AAA275E1-A78B-4D48-9FE2-4E1FDC2D787C}" type="presOf" srcId="{A3A76C79-C388-4B0C-B66B-311CDFB38CB1}" destId="{726A68D5-9392-4278-85D9-9D3082BFB341}" srcOrd="0" destOrd="0" presId="urn:microsoft.com/office/officeart/2008/layout/AlternatingHexagons"/>
    <dgm:cxn modelId="{38C6FA59-5E3E-4C12-A2CE-B2DE2E40CA45}" type="presOf" srcId="{82F0C05C-909F-44EA-8E02-A962A8F8D560}" destId="{F85F819C-11F3-427A-B494-1E54B3AC2B86}" srcOrd="0" destOrd="0" presId="urn:microsoft.com/office/officeart/2008/layout/AlternatingHexagons"/>
    <dgm:cxn modelId="{B409C5D9-E8B1-4B0C-BAE8-C0D321F6BBAD}" type="presOf" srcId="{19F19C17-914D-409E-9359-13D3CD2A8E35}" destId="{D2829F80-E618-4F5E-B37C-9672670B5CDC}" srcOrd="0" destOrd="0" presId="urn:microsoft.com/office/officeart/2008/layout/AlternatingHexagons"/>
    <dgm:cxn modelId="{BFB6A85E-D15F-4CC4-8446-4B567B66AA5D}" type="presOf" srcId="{3BF57122-F4D8-4542-A400-FBD637803501}" destId="{2A227A06-5A86-4B8D-BEA6-6C67B07D03AE}" srcOrd="0" destOrd="0" presId="urn:microsoft.com/office/officeart/2008/layout/AlternatingHexagons"/>
    <dgm:cxn modelId="{4DEFF877-C9A2-45AC-B453-D57C0F43D81A}" srcId="{A3A76C79-C388-4B0C-B66B-311CDFB38CB1}" destId="{34CDB7EC-D348-47C8-BAFB-A3D4C047498B}" srcOrd="3" destOrd="0" parTransId="{6FF2B027-6E4B-493D-89BB-970AB3CA9472}" sibTransId="{44A192EA-EB16-4F77-85DB-CF2F9E1587D5}"/>
    <dgm:cxn modelId="{7DABA839-1DFB-4861-9E56-87630805BCE8}" srcId="{A3A76C79-C388-4B0C-B66B-311CDFB38CB1}" destId="{19F19C17-914D-409E-9359-13D3CD2A8E35}" srcOrd="1" destOrd="0" parTransId="{A9D95398-B054-47A1-B2CB-E53D1BBF385F}" sibTransId="{72D7925E-29C1-4D3F-8744-0C6EF026E9F9}"/>
    <dgm:cxn modelId="{C9CD844F-D49D-4232-91AE-85F9906B426B}" type="presOf" srcId="{C050CBB1-3993-4256-B81A-8E2109A25156}" destId="{EB3D426D-F74B-4F78-9D17-386A7BAC56AE}" srcOrd="0" destOrd="0" presId="urn:microsoft.com/office/officeart/2008/layout/AlternatingHexagons"/>
    <dgm:cxn modelId="{69E39AEA-4144-47DF-A46E-9763249D1C99}" srcId="{A3A76C79-C388-4B0C-B66B-311CDFB38CB1}" destId="{EC4424AC-5CE4-46BC-8B8F-8F09424CA71D}" srcOrd="0" destOrd="0" parTransId="{52747910-239D-4FBD-A32D-E4F904B6DDE7}" sibTransId="{FB022C55-4458-4AA4-94A2-02EA8CCD9489}"/>
    <dgm:cxn modelId="{685FC9E9-1498-48F7-A299-29819CC11A1A}" srcId="{EC4424AC-5CE4-46BC-8B8F-8F09424CA71D}" destId="{3BF57122-F4D8-4542-A400-FBD637803501}" srcOrd="0" destOrd="0" parTransId="{481950BB-B7DA-4150-B0D0-B5E8F929FA15}" sibTransId="{95C9B682-6BEF-4EE5-A784-E763B6F8C651}"/>
    <dgm:cxn modelId="{199152F0-A9B6-40F8-8A9E-647AE837A85B}" type="presParOf" srcId="{726A68D5-9392-4278-85D9-9D3082BFB341}" destId="{54D31D1A-2CBA-405E-9270-72F347A6662D}" srcOrd="0" destOrd="0" presId="urn:microsoft.com/office/officeart/2008/layout/AlternatingHexagons"/>
    <dgm:cxn modelId="{3047F69E-A645-49FC-B436-AD849AABCCE8}" type="presParOf" srcId="{54D31D1A-2CBA-405E-9270-72F347A6662D}" destId="{52E3BA70-444D-4DB4-BB47-3C7F31DCD1A8}" srcOrd="0" destOrd="0" presId="urn:microsoft.com/office/officeart/2008/layout/AlternatingHexagons"/>
    <dgm:cxn modelId="{6926E4E2-DCB4-4C54-B478-59D6C55A9BE0}" type="presParOf" srcId="{54D31D1A-2CBA-405E-9270-72F347A6662D}" destId="{2A227A06-5A86-4B8D-BEA6-6C67B07D03AE}" srcOrd="1" destOrd="0" presId="urn:microsoft.com/office/officeart/2008/layout/AlternatingHexagons"/>
    <dgm:cxn modelId="{6F1F5D10-7FAE-42EF-B8B8-80E2C2C07BB8}" type="presParOf" srcId="{54D31D1A-2CBA-405E-9270-72F347A6662D}" destId="{CCBF55C0-1202-483C-A110-6A8851A9DC4E}" srcOrd="2" destOrd="0" presId="urn:microsoft.com/office/officeart/2008/layout/AlternatingHexagons"/>
    <dgm:cxn modelId="{D12CFC54-4A6B-4872-8B2F-3AB641BBE01D}" type="presParOf" srcId="{54D31D1A-2CBA-405E-9270-72F347A6662D}" destId="{D97A5CB1-570E-459C-AAF5-95A6FE991136}" srcOrd="3" destOrd="0" presId="urn:microsoft.com/office/officeart/2008/layout/AlternatingHexagons"/>
    <dgm:cxn modelId="{41EAD991-02AA-4D4D-9E91-EAFEEDE2BBA7}" type="presParOf" srcId="{54D31D1A-2CBA-405E-9270-72F347A6662D}" destId="{6494DC08-59A4-4692-AB94-1EDB946EE930}" srcOrd="4" destOrd="0" presId="urn:microsoft.com/office/officeart/2008/layout/AlternatingHexagons"/>
    <dgm:cxn modelId="{3264D1B4-15E5-4998-8692-26BD50A9C971}" type="presParOf" srcId="{726A68D5-9392-4278-85D9-9D3082BFB341}" destId="{675BD43F-1AB4-484F-AD81-5269E9B66671}" srcOrd="1" destOrd="0" presId="urn:microsoft.com/office/officeart/2008/layout/AlternatingHexagons"/>
    <dgm:cxn modelId="{349FA6F9-17DA-4315-B02A-E5E0805FDA02}" type="presParOf" srcId="{726A68D5-9392-4278-85D9-9D3082BFB341}" destId="{86FB49A5-FD04-40D4-8AB6-C8124273C4F5}" srcOrd="2" destOrd="0" presId="urn:microsoft.com/office/officeart/2008/layout/AlternatingHexagons"/>
    <dgm:cxn modelId="{962A5B95-C5E3-406C-A966-4109C08B295F}" type="presParOf" srcId="{86FB49A5-FD04-40D4-8AB6-C8124273C4F5}" destId="{D2829F80-E618-4F5E-B37C-9672670B5CDC}" srcOrd="0" destOrd="0" presId="urn:microsoft.com/office/officeart/2008/layout/AlternatingHexagons"/>
    <dgm:cxn modelId="{2F4C5AA9-E559-4A79-9E29-426E5F356849}" type="presParOf" srcId="{86FB49A5-FD04-40D4-8AB6-C8124273C4F5}" destId="{3D877FEB-4C9F-4A75-8C52-CDBED0EF147E}" srcOrd="1" destOrd="0" presId="urn:microsoft.com/office/officeart/2008/layout/AlternatingHexagons"/>
    <dgm:cxn modelId="{399432BF-F54F-47CE-AB93-EBFA000C87E9}" type="presParOf" srcId="{86FB49A5-FD04-40D4-8AB6-C8124273C4F5}" destId="{9AEFFA44-DB20-4C28-8F0E-CB32F4F5068F}" srcOrd="2" destOrd="0" presId="urn:microsoft.com/office/officeart/2008/layout/AlternatingHexagons"/>
    <dgm:cxn modelId="{0F76DB5D-C08F-4511-8F5D-B83F9C7C686A}" type="presParOf" srcId="{86FB49A5-FD04-40D4-8AB6-C8124273C4F5}" destId="{5DA18CC0-C382-4A28-A06A-F7D330F60C61}" srcOrd="3" destOrd="0" presId="urn:microsoft.com/office/officeart/2008/layout/AlternatingHexagons"/>
    <dgm:cxn modelId="{DE75461F-7738-4F44-BBEC-D0ECAB96E2C8}" type="presParOf" srcId="{86FB49A5-FD04-40D4-8AB6-C8124273C4F5}" destId="{3C71DD81-9940-47CE-BABF-F99B6EE1BB71}" srcOrd="4" destOrd="0" presId="urn:microsoft.com/office/officeart/2008/layout/AlternatingHexagons"/>
    <dgm:cxn modelId="{57FCF876-2013-444A-AFB2-ED9DCC6FB37F}" type="presParOf" srcId="{726A68D5-9392-4278-85D9-9D3082BFB341}" destId="{DA983ED3-5967-4E3B-B9D8-8797DA7033E6}" srcOrd="3" destOrd="0" presId="urn:microsoft.com/office/officeart/2008/layout/AlternatingHexagons"/>
    <dgm:cxn modelId="{34A77C70-20F8-4937-B3F9-D826833945BD}" type="presParOf" srcId="{726A68D5-9392-4278-85D9-9D3082BFB341}" destId="{51D4FBD0-4706-4179-A318-A4EABCF38A6E}" srcOrd="4" destOrd="0" presId="urn:microsoft.com/office/officeart/2008/layout/AlternatingHexagons"/>
    <dgm:cxn modelId="{7789139E-1286-4823-A476-2425FE26405E}" type="presParOf" srcId="{51D4FBD0-4706-4179-A318-A4EABCF38A6E}" destId="{F85F819C-11F3-427A-B494-1E54B3AC2B86}" srcOrd="0" destOrd="0" presId="urn:microsoft.com/office/officeart/2008/layout/AlternatingHexagons"/>
    <dgm:cxn modelId="{9BC11A17-EBCD-4847-8ECC-86F29531180B}" type="presParOf" srcId="{51D4FBD0-4706-4179-A318-A4EABCF38A6E}" destId="{A4F9E1A7-E214-472D-BA00-650993F01E3E}" srcOrd="1" destOrd="0" presId="urn:microsoft.com/office/officeart/2008/layout/AlternatingHexagons"/>
    <dgm:cxn modelId="{0EF24C81-5A0E-45C1-8A0E-6470C64EA890}" type="presParOf" srcId="{51D4FBD0-4706-4179-A318-A4EABCF38A6E}" destId="{862DBB1C-EECF-497D-8CF1-F5ACBC2802FF}" srcOrd="2" destOrd="0" presId="urn:microsoft.com/office/officeart/2008/layout/AlternatingHexagons"/>
    <dgm:cxn modelId="{41749B7D-6D84-46BC-A99A-E80377739AA0}" type="presParOf" srcId="{51D4FBD0-4706-4179-A318-A4EABCF38A6E}" destId="{8FFD0017-825B-4862-B43F-E54B8D79A392}" srcOrd="3" destOrd="0" presId="urn:microsoft.com/office/officeart/2008/layout/AlternatingHexagons"/>
    <dgm:cxn modelId="{DDC9A6DB-B48E-43C4-A639-AA0B641B76E5}" type="presParOf" srcId="{51D4FBD0-4706-4179-A318-A4EABCF38A6E}" destId="{EB3D426D-F74B-4F78-9D17-386A7BAC56AE}" srcOrd="4" destOrd="0" presId="urn:microsoft.com/office/officeart/2008/layout/AlternatingHexagons"/>
    <dgm:cxn modelId="{967C148E-B5FB-4C4E-82D0-DD4D93CDDC2F}" type="presParOf" srcId="{726A68D5-9392-4278-85D9-9D3082BFB341}" destId="{99C43407-DEAC-4722-AE80-70646D48EE6C}" srcOrd="5" destOrd="0" presId="urn:microsoft.com/office/officeart/2008/layout/AlternatingHexagons"/>
    <dgm:cxn modelId="{C4AC3C62-210C-4A3F-8635-E01958D32012}" type="presParOf" srcId="{726A68D5-9392-4278-85D9-9D3082BFB341}" destId="{894E14B3-F7C8-412F-AD5B-90FE257316ED}" srcOrd="6" destOrd="0" presId="urn:microsoft.com/office/officeart/2008/layout/AlternatingHexagons"/>
    <dgm:cxn modelId="{4C0828A2-EB60-435C-A9DF-ABFED776A9F4}" type="presParOf" srcId="{894E14B3-F7C8-412F-AD5B-90FE257316ED}" destId="{82843AF2-2500-4FA8-9434-145B47438F38}" srcOrd="0" destOrd="0" presId="urn:microsoft.com/office/officeart/2008/layout/AlternatingHexagons"/>
    <dgm:cxn modelId="{5BD83506-43A2-4C8B-BA6F-2D1668C91BC3}" type="presParOf" srcId="{894E14B3-F7C8-412F-AD5B-90FE257316ED}" destId="{1A00B2EF-BF3D-42D4-9113-39C080C96721}" srcOrd="1" destOrd="0" presId="urn:microsoft.com/office/officeart/2008/layout/AlternatingHexagons"/>
    <dgm:cxn modelId="{206F088C-A5C8-4078-8561-AD9F7D35402C}" type="presParOf" srcId="{894E14B3-F7C8-412F-AD5B-90FE257316ED}" destId="{BF922E15-DC34-4D24-95C0-433EC45BA1E3}" srcOrd="2" destOrd="0" presId="urn:microsoft.com/office/officeart/2008/layout/AlternatingHexagons"/>
    <dgm:cxn modelId="{69B6F41C-A166-4F7F-A8C8-BA531AB2D87D}" type="presParOf" srcId="{894E14B3-F7C8-412F-AD5B-90FE257316ED}" destId="{F009BBD1-FA77-4D65-86B3-4278A764BED0}" srcOrd="3" destOrd="0" presId="urn:microsoft.com/office/officeart/2008/layout/AlternatingHexagons"/>
    <dgm:cxn modelId="{C801CB54-6339-42C3-A8E3-ED8D704E89CB}" type="presParOf" srcId="{894E14B3-F7C8-412F-AD5B-90FE257316ED}" destId="{7825495B-1250-4F2F-8630-C42B00F5069C}" srcOrd="4" destOrd="0" presId="urn:microsoft.com/office/officeart/2008/layout/AlternatingHexagons"/>
  </dgm:cxnLst>
  <dgm:bg>
    <a:effectLst>
      <a:innerShdw blurRad="114300">
        <a:prstClr val="black"/>
      </a:innerShdw>
      <a:softEdge rad="1397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07F8A-9D95-4C43-969A-B6E298A7CF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B49687-97AA-4832-B516-9B45D77AE504}">
      <dgm:prSet phldrT="[文字]"/>
      <dgm:spPr/>
      <dgm:t>
        <a:bodyPr/>
        <a:lstStyle/>
        <a:p>
          <a:r>
            <a:rPr lang="zh-TW" altLang="en-US" b="1" dirty="0" smtClean="0"/>
            <a:t>申請</a:t>
          </a:r>
          <a:endParaRPr lang="zh-TW" altLang="en-US" b="1" dirty="0"/>
        </a:p>
      </dgm:t>
    </dgm:pt>
    <dgm:pt modelId="{76493983-75DB-4B10-A895-6CDD0C4600D6}" type="par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1DF09944-3271-4082-B8B9-3983FD5EE061}" type="sibTrans" cxnId="{E097ABCD-0CA6-4183-80EA-014819ECAC5E}">
      <dgm:prSet/>
      <dgm:spPr/>
      <dgm:t>
        <a:bodyPr/>
        <a:lstStyle/>
        <a:p>
          <a:endParaRPr lang="zh-TW" altLang="en-US"/>
        </a:p>
      </dgm:t>
    </dgm:pt>
    <dgm:pt modelId="{8DF81C6B-5FA6-4988-95FE-409766723FF0}">
      <dgm:prSet phldrT="[文字]"/>
      <dgm:spPr>
        <a:solidFill>
          <a:srgbClr val="FFCCFF"/>
        </a:solidFill>
      </dgm:spPr>
      <dgm:t>
        <a:bodyPr/>
        <a:lstStyle/>
        <a:p>
          <a:r>
            <a:rPr lang="zh-TW" altLang="en-US" b="1" dirty="0" smtClean="0">
              <a:solidFill>
                <a:srgbClr val="000066"/>
              </a:solidFill>
            </a:rPr>
            <a:t>驗收</a:t>
          </a:r>
          <a:endParaRPr lang="zh-TW" altLang="en-US" b="1" dirty="0">
            <a:solidFill>
              <a:srgbClr val="000066"/>
            </a:solidFill>
          </a:endParaRPr>
        </a:p>
      </dgm:t>
    </dgm:pt>
    <dgm:pt modelId="{B049C611-15B5-4180-B103-9D95C9AC798C}" type="par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646D1230-4DC4-40E2-A99D-6D81183EA361}" type="sibTrans" cxnId="{6F19CA01-BF4F-43D6-B8F6-C2A63B958E08}">
      <dgm:prSet/>
      <dgm:spPr/>
      <dgm:t>
        <a:bodyPr/>
        <a:lstStyle/>
        <a:p>
          <a:endParaRPr lang="zh-TW" altLang="en-US"/>
        </a:p>
      </dgm:t>
    </dgm:pt>
    <dgm:pt modelId="{DF59EB2E-7809-46CF-9686-FD5738DFEA42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b="1" dirty="0" smtClean="0"/>
            <a:t>結報</a:t>
          </a:r>
          <a:endParaRPr lang="zh-TW" altLang="en-US" b="1" dirty="0"/>
        </a:p>
      </dgm:t>
    </dgm:pt>
    <dgm:pt modelId="{F5D5D310-1A67-471B-94AF-4C58D1131D33}" type="par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249E4F59-F85C-4113-94F5-E51AE136F562}" type="sibTrans" cxnId="{F94C5B8B-FE35-40F9-8E47-568B53F81B90}">
      <dgm:prSet/>
      <dgm:spPr/>
      <dgm:t>
        <a:bodyPr/>
        <a:lstStyle/>
        <a:p>
          <a:endParaRPr lang="zh-TW" altLang="en-US"/>
        </a:p>
      </dgm:t>
    </dgm:pt>
    <dgm:pt modelId="{FD65A89F-7C95-4C9B-A608-F344C3A9ADF1}" type="pres">
      <dgm:prSet presAssocID="{8EB07F8A-9D95-4C43-969A-B6E298A7CF84}" presName="CompostProcess" presStyleCnt="0">
        <dgm:presLayoutVars>
          <dgm:dir/>
          <dgm:resizeHandles val="exact"/>
        </dgm:presLayoutVars>
      </dgm:prSet>
      <dgm:spPr/>
    </dgm:pt>
    <dgm:pt modelId="{D8B09364-4EA3-4223-B54D-6B0092DAEA11}" type="pres">
      <dgm:prSet presAssocID="{8EB07F8A-9D95-4C43-969A-B6E298A7CF84}" presName="arrow" presStyleLbl="bgShp" presStyleIdx="0" presStyleCnt="1" custLinFactNeighborX="-1527" custLinFactNeighborY="-9219"/>
      <dgm:spPr/>
    </dgm:pt>
    <dgm:pt modelId="{824A69A8-C5D4-486D-BA9D-6A5004E2EC82}" type="pres">
      <dgm:prSet presAssocID="{8EB07F8A-9D95-4C43-969A-B6E298A7CF84}" presName="linearProcess" presStyleCnt="0"/>
      <dgm:spPr/>
    </dgm:pt>
    <dgm:pt modelId="{6E3230D8-4671-4DDA-B1D6-521C27780D3D}" type="pres">
      <dgm:prSet presAssocID="{4EB49687-97AA-4832-B516-9B45D77AE5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0E23A3-5B3B-44A5-9A22-F2AAC442EBC4}" type="pres">
      <dgm:prSet presAssocID="{1DF09944-3271-4082-B8B9-3983FD5EE061}" presName="sibTrans" presStyleCnt="0"/>
      <dgm:spPr/>
    </dgm:pt>
    <dgm:pt modelId="{2D230D42-2AD1-43A7-A5AF-40E91A57C69F}" type="pres">
      <dgm:prSet presAssocID="{8DF81C6B-5FA6-4988-95FE-409766723F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5F192F-AF32-4DB0-9F5D-87453EDF636B}" type="pres">
      <dgm:prSet presAssocID="{646D1230-4DC4-40E2-A99D-6D81183EA361}" presName="sibTrans" presStyleCnt="0"/>
      <dgm:spPr/>
    </dgm:pt>
    <dgm:pt modelId="{8FB8D16D-E385-40CE-989B-23BA9DF77D70}" type="pres">
      <dgm:prSet presAssocID="{DF59EB2E-7809-46CF-9686-FD5738DFE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088E2E-9520-4F04-BFF5-DC1D7D741703}" type="presOf" srcId="{DF59EB2E-7809-46CF-9686-FD5738DFEA42}" destId="{8FB8D16D-E385-40CE-989B-23BA9DF77D70}" srcOrd="0" destOrd="0" presId="urn:microsoft.com/office/officeart/2005/8/layout/hProcess9"/>
    <dgm:cxn modelId="{E097ABCD-0CA6-4183-80EA-014819ECAC5E}" srcId="{8EB07F8A-9D95-4C43-969A-B6E298A7CF84}" destId="{4EB49687-97AA-4832-B516-9B45D77AE504}" srcOrd="0" destOrd="0" parTransId="{76493983-75DB-4B10-A895-6CDD0C4600D6}" sibTransId="{1DF09944-3271-4082-B8B9-3983FD5EE061}"/>
    <dgm:cxn modelId="{6F19CA01-BF4F-43D6-B8F6-C2A63B958E08}" srcId="{8EB07F8A-9D95-4C43-969A-B6E298A7CF84}" destId="{8DF81C6B-5FA6-4988-95FE-409766723FF0}" srcOrd="1" destOrd="0" parTransId="{B049C611-15B5-4180-B103-9D95C9AC798C}" sibTransId="{646D1230-4DC4-40E2-A99D-6D81183EA361}"/>
    <dgm:cxn modelId="{F94C5B8B-FE35-40F9-8E47-568B53F81B90}" srcId="{8EB07F8A-9D95-4C43-969A-B6E298A7CF84}" destId="{DF59EB2E-7809-46CF-9686-FD5738DFEA42}" srcOrd="2" destOrd="0" parTransId="{F5D5D310-1A67-471B-94AF-4C58D1131D33}" sibTransId="{249E4F59-F85C-4113-94F5-E51AE136F562}"/>
    <dgm:cxn modelId="{4C193758-5BB0-4AAD-B2B8-00AB3515EF9C}" type="presOf" srcId="{4EB49687-97AA-4832-B516-9B45D77AE504}" destId="{6E3230D8-4671-4DDA-B1D6-521C27780D3D}" srcOrd="0" destOrd="0" presId="urn:microsoft.com/office/officeart/2005/8/layout/hProcess9"/>
    <dgm:cxn modelId="{0863CD5B-88C4-4286-B834-C5D053810F3D}" type="presOf" srcId="{8DF81C6B-5FA6-4988-95FE-409766723FF0}" destId="{2D230D42-2AD1-43A7-A5AF-40E91A57C69F}" srcOrd="0" destOrd="0" presId="urn:microsoft.com/office/officeart/2005/8/layout/hProcess9"/>
    <dgm:cxn modelId="{158CB8F5-01F8-48D0-A1E5-95EFA0D4EC0B}" type="presOf" srcId="{8EB07F8A-9D95-4C43-969A-B6E298A7CF84}" destId="{FD65A89F-7C95-4C9B-A608-F344C3A9ADF1}" srcOrd="0" destOrd="0" presId="urn:microsoft.com/office/officeart/2005/8/layout/hProcess9"/>
    <dgm:cxn modelId="{2BC8D2CB-4976-4915-8E4B-D2259F29B699}" type="presParOf" srcId="{FD65A89F-7C95-4C9B-A608-F344C3A9ADF1}" destId="{D8B09364-4EA3-4223-B54D-6B0092DAEA11}" srcOrd="0" destOrd="0" presId="urn:microsoft.com/office/officeart/2005/8/layout/hProcess9"/>
    <dgm:cxn modelId="{38ECC14D-C964-49C0-8797-76AAC4F5045C}" type="presParOf" srcId="{FD65A89F-7C95-4C9B-A608-F344C3A9ADF1}" destId="{824A69A8-C5D4-486D-BA9D-6A5004E2EC82}" srcOrd="1" destOrd="0" presId="urn:microsoft.com/office/officeart/2005/8/layout/hProcess9"/>
    <dgm:cxn modelId="{0D481A37-A0B8-43DB-ACAB-2859686DBE7F}" type="presParOf" srcId="{824A69A8-C5D4-486D-BA9D-6A5004E2EC82}" destId="{6E3230D8-4671-4DDA-B1D6-521C27780D3D}" srcOrd="0" destOrd="0" presId="urn:microsoft.com/office/officeart/2005/8/layout/hProcess9"/>
    <dgm:cxn modelId="{719EC41A-7FA5-44C0-A275-44EF228A8E81}" type="presParOf" srcId="{824A69A8-C5D4-486D-BA9D-6A5004E2EC82}" destId="{760E23A3-5B3B-44A5-9A22-F2AAC442EBC4}" srcOrd="1" destOrd="0" presId="urn:microsoft.com/office/officeart/2005/8/layout/hProcess9"/>
    <dgm:cxn modelId="{0A4A06C6-C693-4A41-BF0E-207CA531BF37}" type="presParOf" srcId="{824A69A8-C5D4-486D-BA9D-6A5004E2EC82}" destId="{2D230D42-2AD1-43A7-A5AF-40E91A57C69F}" srcOrd="2" destOrd="0" presId="urn:microsoft.com/office/officeart/2005/8/layout/hProcess9"/>
    <dgm:cxn modelId="{714E6C59-652A-4FA2-81EE-AC9227F78DB3}" type="presParOf" srcId="{824A69A8-C5D4-486D-BA9D-6A5004E2EC82}" destId="{615F192F-AF32-4DB0-9F5D-87453EDF636B}" srcOrd="3" destOrd="0" presId="urn:microsoft.com/office/officeart/2005/8/layout/hProcess9"/>
    <dgm:cxn modelId="{E40FE80B-54D8-479D-8566-84C445C0F2AB}" type="presParOf" srcId="{824A69A8-C5D4-486D-BA9D-6A5004E2EC82}" destId="{8FB8D16D-E385-40CE-989B-23BA9DF77D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3BA70-444D-4DB4-BB47-3C7F31DCD1A8}">
      <dsp:nvSpPr>
        <dsp:cNvPr id="0" name=""/>
        <dsp:cNvSpPr/>
      </dsp:nvSpPr>
      <dsp:spPr>
        <a:xfrm rot="5400000">
          <a:off x="4863466" y="3953892"/>
          <a:ext cx="1551793" cy="1773668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1" kern="1200" dirty="0" smtClean="0">
              <a:solidFill>
                <a:schemeClr val="bg1"/>
              </a:solidFill>
            </a:rPr>
            <a:t>薪水</a:t>
          </a:r>
          <a:endParaRPr lang="zh-TW" altLang="en-US" sz="3500" b="1" kern="1200" dirty="0">
            <a:solidFill>
              <a:schemeClr val="bg1"/>
            </a:solidFill>
          </a:endParaRPr>
        </a:p>
      </dsp:txBody>
      <dsp:txXfrm rot="-5400000">
        <a:off x="5048140" y="4323461"/>
        <a:ext cx="1182446" cy="1034529"/>
      </dsp:txXfrm>
    </dsp:sp>
    <dsp:sp modelId="{2A227A06-5A86-4B8D-BEA6-6C67B07D03AE}">
      <dsp:nvSpPr>
        <dsp:cNvPr id="0" name=""/>
        <dsp:cNvSpPr/>
      </dsp:nvSpPr>
      <dsp:spPr>
        <a:xfrm rot="1939439">
          <a:off x="5273894" y="312073"/>
          <a:ext cx="1731801" cy="93107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 dirty="0"/>
        </a:p>
      </dsp:txBody>
      <dsp:txXfrm>
        <a:off x="5273894" y="312073"/>
        <a:ext cx="1731801" cy="931076"/>
      </dsp:txXfrm>
    </dsp:sp>
    <dsp:sp modelId="{6494DC08-59A4-4692-AB94-1EDB946EE930}">
      <dsp:nvSpPr>
        <dsp:cNvPr id="0" name=""/>
        <dsp:cNvSpPr/>
      </dsp:nvSpPr>
      <dsp:spPr>
        <a:xfrm rot="5400000">
          <a:off x="5936675" y="1984211"/>
          <a:ext cx="1322810" cy="311503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/>
            </a:gs>
            <a:gs pos="100000">
              <a:schemeClr val="accent2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差旅費</a:t>
          </a:r>
          <a:endParaRPr lang="en-US" altLang="zh-TW" sz="2800" b="1" kern="1200" dirty="0" smtClean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559735" y="3100791"/>
        <a:ext cx="2076690" cy="881874"/>
      </dsp:txXfrm>
    </dsp:sp>
    <dsp:sp modelId="{D2829F80-E618-4F5E-B37C-9672670B5CDC}">
      <dsp:nvSpPr>
        <dsp:cNvPr id="0" name=""/>
        <dsp:cNvSpPr/>
      </dsp:nvSpPr>
      <dsp:spPr>
        <a:xfrm rot="5400000">
          <a:off x="1519523" y="2411691"/>
          <a:ext cx="1124895" cy="2139872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79000"/>
            </a:prstClr>
          </a:outerShdw>
          <a:softEdge rad="215900"/>
        </a:effectLst>
        <a:scene3d>
          <a:camera prst="orthographicFront"/>
          <a:lightRig rig="threePt" dir="t"/>
        </a:scene3d>
        <a:sp3d extrusionH="254000" contourW="76200">
          <a:bevelT w="1524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設備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368680" y="3106663"/>
        <a:ext cx="1426582" cy="749930"/>
      </dsp:txXfrm>
    </dsp:sp>
    <dsp:sp modelId="{3D877FEB-4C9F-4A75-8C52-CDBED0EF147E}">
      <dsp:nvSpPr>
        <dsp:cNvPr id="0" name=""/>
        <dsp:cNvSpPr/>
      </dsp:nvSpPr>
      <dsp:spPr>
        <a:xfrm>
          <a:off x="0" y="1806452"/>
          <a:ext cx="3693798" cy="5729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457200" lvl="0" indent="-457200" algn="l" defTabSz="14224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anose="05000000000000000000" pitchFamily="2" charset="2"/>
            <a:buChar char="l"/>
          </a:pPr>
          <a:r>
            <a:rPr kumimoji="1" lang="zh-TW" altLang="en-US" sz="3200" b="1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預算執行階段</a:t>
          </a:r>
          <a:endParaRPr kumimoji="1" lang="en-US" altLang="zh-TW" sz="3200" b="1" kern="1200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0" y="1806452"/>
        <a:ext cx="3693798" cy="572900"/>
      </dsp:txXfrm>
    </dsp:sp>
    <dsp:sp modelId="{3C71DD81-9940-47CE-BABF-F99B6EE1BB71}">
      <dsp:nvSpPr>
        <dsp:cNvPr id="0" name=""/>
        <dsp:cNvSpPr/>
      </dsp:nvSpPr>
      <dsp:spPr>
        <a:xfrm rot="5400000">
          <a:off x="6705707" y="3983864"/>
          <a:ext cx="1551793" cy="17137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accent3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加班費</a:t>
          </a:r>
          <a:endParaRPr lang="zh-TW" altLang="en-US" sz="2800" b="1" kern="1200" dirty="0">
            <a:solidFill>
              <a:schemeClr val="accent3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6910362" y="4323462"/>
        <a:ext cx="1142484" cy="1034529"/>
      </dsp:txXfrm>
    </dsp:sp>
    <dsp:sp modelId="{F85F819C-11F3-427A-B494-1E54B3AC2B86}">
      <dsp:nvSpPr>
        <dsp:cNvPr id="0" name=""/>
        <dsp:cNvSpPr/>
      </dsp:nvSpPr>
      <dsp:spPr>
        <a:xfrm rot="5400000">
          <a:off x="1977460" y="3364673"/>
          <a:ext cx="1661707" cy="27092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77000">
              <a:srgbClr val="FF3E40"/>
            </a:gs>
            <a:gs pos="0">
              <a:srgbClr val="FF0000"/>
            </a:gs>
            <a:gs pos="100000">
              <a:srgbClr val="FF7C80"/>
            </a:gs>
          </a:gsLst>
          <a:path path="shape">
            <a:fillToRect l="50000" t="50000" r="50000" b="50000"/>
          </a:path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74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業務費</a:t>
          </a:r>
          <a:endParaRPr lang="en-US" altLang="zh-TW" sz="2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文具紙張、耗材、維修</a:t>
          </a:r>
          <a:r>
            <a:rPr lang="en-US" altLang="zh-TW" sz="2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…)</a:t>
          </a:r>
          <a:endParaRPr lang="zh-TW" altLang="en-US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05241" y="4165380"/>
        <a:ext cx="1806146" cy="1107805"/>
      </dsp:txXfrm>
    </dsp:sp>
    <dsp:sp modelId="{A4F9E1A7-E214-472D-BA00-650993F01E3E}">
      <dsp:nvSpPr>
        <dsp:cNvPr id="0" name=""/>
        <dsp:cNvSpPr/>
      </dsp:nvSpPr>
      <dsp:spPr>
        <a:xfrm>
          <a:off x="5904651" y="3528390"/>
          <a:ext cx="1292547" cy="6430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C00000"/>
              </a:solidFill>
            </a:rPr>
            <a:t>(</a:t>
          </a:r>
          <a:r>
            <a:rPr lang="zh-TW" altLang="en-US" sz="2000" b="1" kern="1200" dirty="0" smtClean="0">
              <a:solidFill>
                <a:srgbClr val="C00000"/>
              </a:solidFill>
            </a:rPr>
            <a:t>補助性質</a:t>
          </a:r>
          <a:r>
            <a:rPr lang="en-US" altLang="zh-TW" sz="2000" b="1" kern="1200" dirty="0" smtClean="0">
              <a:solidFill>
                <a:srgbClr val="C00000"/>
              </a:solidFill>
            </a:rPr>
            <a:t>)</a:t>
          </a:r>
          <a:endParaRPr lang="zh-TW" altLang="en-US" sz="2000" b="1" kern="1200" dirty="0">
            <a:solidFill>
              <a:srgbClr val="C00000"/>
            </a:solidFill>
          </a:endParaRPr>
        </a:p>
      </dsp:txBody>
      <dsp:txXfrm>
        <a:off x="5904651" y="3528390"/>
        <a:ext cx="1292547" cy="643038"/>
      </dsp:txXfrm>
    </dsp:sp>
    <dsp:sp modelId="{EB3D426D-F74B-4F78-9D17-386A7BAC56AE}">
      <dsp:nvSpPr>
        <dsp:cNvPr id="0" name=""/>
        <dsp:cNvSpPr/>
      </dsp:nvSpPr>
      <dsp:spPr>
        <a:xfrm rot="5400000">
          <a:off x="-100866" y="3686192"/>
          <a:ext cx="1551793" cy="1350060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委辦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10384" y="3827147"/>
        <a:ext cx="929292" cy="1068151"/>
      </dsp:txXfrm>
    </dsp:sp>
    <dsp:sp modelId="{82843AF2-2500-4FA8-9434-145B47438F38}">
      <dsp:nvSpPr>
        <dsp:cNvPr id="0" name=""/>
        <dsp:cNvSpPr/>
      </dsp:nvSpPr>
      <dsp:spPr>
        <a:xfrm rot="5400000">
          <a:off x="5692374" y="-630189"/>
          <a:ext cx="1360659" cy="3485140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rgbClr val="FFC000">
              <a:alpha val="40000"/>
            </a:srgbClr>
          </a:glow>
          <a:outerShdw blurRad="50800" dist="50800" dir="5400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 w="1524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代收款</a:t>
          </a:r>
          <a: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成本分析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,</a:t>
          </a:r>
          <a:r>
            <a:rPr lang="zh-TW" altLang="en-US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合約書</a:t>
          </a:r>
          <a:r>
            <a:rPr lang="en-US" altLang="zh-TW" sz="20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5210991" y="658828"/>
        <a:ext cx="2323426" cy="907106"/>
      </dsp:txXfrm>
    </dsp:sp>
    <dsp:sp modelId="{1A00B2EF-BF3D-42D4-9113-39C080C96721}">
      <dsp:nvSpPr>
        <dsp:cNvPr id="0" name=""/>
        <dsp:cNvSpPr/>
      </dsp:nvSpPr>
      <dsp:spPr>
        <a:xfrm flipV="1">
          <a:off x="1806104" y="4630763"/>
          <a:ext cx="902207" cy="41649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1524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495B-1250-4F2F-8630-C42B00F5069C}">
      <dsp:nvSpPr>
        <dsp:cNvPr id="0" name=""/>
        <dsp:cNvSpPr/>
      </dsp:nvSpPr>
      <dsp:spPr>
        <a:xfrm rot="5400000">
          <a:off x="1941088" y="-500922"/>
          <a:ext cx="1282991" cy="3292959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tx2"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  <a:softEdge rad="0"/>
        </a:effectLst>
        <a:scene3d>
          <a:camera prst="orthographicFront"/>
          <a:lightRig rig="threePt" dir="t"/>
        </a:scene3d>
        <a:sp3d>
          <a:bevelT w="1524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中央預算</a:t>
          </a:r>
          <a:endParaRPr lang="zh-TW" altLang="en-US" sz="2800" b="1" kern="1200" dirty="0">
            <a:solidFill>
              <a:srgbClr val="000066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484931" y="717894"/>
        <a:ext cx="2195306" cy="855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9364-4EA3-4223-B54D-6B0092DAEA11}">
      <dsp:nvSpPr>
        <dsp:cNvPr id="0" name=""/>
        <dsp:cNvSpPr/>
      </dsp:nvSpPr>
      <dsp:spPr>
        <a:xfrm>
          <a:off x="464794" y="0"/>
          <a:ext cx="6370081" cy="36161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230D8-4671-4DDA-B1D6-521C27780D3D}">
      <dsp:nvSpPr>
        <dsp:cNvPr id="0" name=""/>
        <dsp:cNvSpPr/>
      </dsp:nvSpPr>
      <dsp:spPr>
        <a:xfrm>
          <a:off x="23419" y="1084852"/>
          <a:ext cx="2248263" cy="1446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申請</a:t>
          </a:r>
          <a:endParaRPr lang="zh-TW" altLang="en-US" sz="4600" b="1" kern="1200" dirty="0"/>
        </a:p>
      </dsp:txBody>
      <dsp:txXfrm>
        <a:off x="94030" y="1155463"/>
        <a:ext cx="2107041" cy="1305248"/>
      </dsp:txXfrm>
    </dsp:sp>
    <dsp:sp modelId="{2D230D42-2AD1-43A7-A5AF-40E91A57C69F}">
      <dsp:nvSpPr>
        <dsp:cNvPr id="0" name=""/>
        <dsp:cNvSpPr/>
      </dsp:nvSpPr>
      <dsp:spPr>
        <a:xfrm>
          <a:off x="2622974" y="1084852"/>
          <a:ext cx="2248263" cy="144647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solidFill>
                <a:srgbClr val="000066"/>
              </a:solidFill>
            </a:rPr>
            <a:t>驗收</a:t>
          </a:r>
          <a:endParaRPr lang="zh-TW" altLang="en-US" sz="4600" b="1" kern="1200" dirty="0">
            <a:solidFill>
              <a:srgbClr val="000066"/>
            </a:solidFill>
          </a:endParaRPr>
        </a:p>
      </dsp:txBody>
      <dsp:txXfrm>
        <a:off x="2693585" y="1155463"/>
        <a:ext cx="2107041" cy="1305248"/>
      </dsp:txXfrm>
    </dsp:sp>
    <dsp:sp modelId="{8FB8D16D-E385-40CE-989B-23BA9DF77D70}">
      <dsp:nvSpPr>
        <dsp:cNvPr id="0" name=""/>
        <dsp:cNvSpPr/>
      </dsp:nvSpPr>
      <dsp:spPr>
        <a:xfrm>
          <a:off x="5222529" y="1084852"/>
          <a:ext cx="2248263" cy="144647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/>
            <a:t>結報</a:t>
          </a:r>
          <a:endParaRPr lang="zh-TW" altLang="en-US" sz="4600" b="1" kern="1200" dirty="0"/>
        </a:p>
      </dsp:txBody>
      <dsp:txXfrm>
        <a:off x="5293140" y="1155463"/>
        <a:ext cx="2107041" cy="1305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D5EC8F1E-F7EF-45F0-94EE-421D7F56C1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338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225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en-US" altLang="zh-TW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26575"/>
            <a:ext cx="292258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841F9F25-98A0-4357-B326-14B81560632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8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060D3-023C-4C51-92E3-E80756C19B8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872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D79AF-6BDD-41EC-A3E4-720EDD365F59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6656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6F531-8502-4C9A-898B-6BD348857D72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5723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0DCBC-AC4E-4193-B067-D49FA857E65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91128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0451A-3514-44AE-AAE5-16F410F86BFF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016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913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4D424-1666-425D-A981-922497F11C58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156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82026-39A6-44B3-819D-C31B1BC2F7C7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55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60A8-711C-4515-B07F-A7E9478DBCE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7431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EF2A8-2FF0-4802-BBDB-3FB293D307F3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979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53582-FD52-4CC1-9695-A72C01338958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3006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315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0AC6A-4CC0-4368-A26E-69581AFFEF59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6763"/>
            <a:ext cx="490696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752975"/>
            <a:ext cx="4997450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126" tIns="46063" rIns="92126" bIns="4606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7297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8BBC-2019-4C04-965B-A8B1C19A69B3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39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D13B0-3B20-4EAA-B00C-4E54C19232F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468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549EF-92CE-46F8-B286-4813889E853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987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FEF54-7554-4D87-847F-CAF4118CBFAC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F23DC-AF8A-4602-B0C2-8AD0C022D6FF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521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0D96-50F2-4A98-8C86-22B71CAB8DB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9760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63DCC-B3D1-46DD-A381-5B1E38D35A65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396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F03B-5C04-4261-83E6-566F91EBE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8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1E984-FCE1-4096-84BC-9B37541A83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35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8114-F06D-4D6A-9F2A-2C5D251DC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5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3C21C-7A9F-4C59-8A25-6C5D7B26B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51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50D-E095-4819-98D4-2804C174A8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7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B780-37A6-44AD-97DB-B3BB21C850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E80-662B-4C18-A28C-54DCABD7E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14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EA77-F169-4EBD-B438-42F21139EB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0B57A-3229-4E7D-9547-8A5432B0A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D06C-095E-413A-A8BC-7EB8E0E3E2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4D78-BB7B-4DD0-8245-F1C1900809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24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3E451-C8DD-4C64-ACD0-F4F1F2F4C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57200" y="1524000"/>
            <a:ext cx="8305800" cy="2514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99FF6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057400"/>
            <a:ext cx="57150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主計</a:t>
            </a:r>
            <a:r>
              <a:rPr lang="zh-TW" altLang="en-US" dirty="0">
                <a:ea typeface="標楷體" pitchFamily="65" charset="-120"/>
              </a:rPr>
              <a:t>業務宣導</a:t>
            </a:r>
            <a:r>
              <a:rPr lang="zh-TW" altLang="en-US" dirty="0" smtClean="0">
                <a:ea typeface="標楷體" pitchFamily="65" charset="-120"/>
              </a:rPr>
              <a:t>簡報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>
                <a:ea typeface="標楷體" pitchFamily="65" charset="-120"/>
              </a:rPr>
              <a:t>新進人員講習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3000" y="53340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 smtClean="0">
                <a:ea typeface="標楷體" pitchFamily="65" charset="-120"/>
              </a:rPr>
              <a:t>中華民國</a:t>
            </a:r>
            <a:r>
              <a:rPr lang="en-US" altLang="zh-TW" sz="2800" dirty="0" smtClean="0">
                <a:ea typeface="標楷體" pitchFamily="65" charset="-120"/>
              </a:rPr>
              <a:t>105</a:t>
            </a:r>
            <a:r>
              <a:rPr lang="zh-TW" altLang="en-US" sz="2800" dirty="0" smtClean="0">
                <a:ea typeface="標楷體" pitchFamily="65" charset="-120"/>
              </a:rPr>
              <a:t>年</a:t>
            </a:r>
            <a:r>
              <a:rPr lang="en-US" altLang="zh-TW" sz="2800" dirty="0" smtClean="0">
                <a:ea typeface="標楷體" pitchFamily="65" charset="-120"/>
              </a:rPr>
              <a:t>11</a:t>
            </a:r>
            <a:r>
              <a:rPr lang="zh-TW" altLang="en-US" sz="2800" dirty="0" smtClean="0">
                <a:ea typeface="標楷體" pitchFamily="65" charset="-120"/>
              </a:rPr>
              <a:t>月</a:t>
            </a:r>
            <a:r>
              <a:rPr lang="en-US" altLang="zh-TW" sz="2800" dirty="0" smtClean="0">
                <a:ea typeface="標楷體" pitchFamily="65" charset="-120"/>
              </a:rPr>
              <a:t>17</a:t>
            </a:r>
            <a:r>
              <a:rPr lang="zh-TW" altLang="en-US" sz="2800" dirty="0" smtClean="0">
                <a:ea typeface="標楷體" pitchFamily="65" charset="-120"/>
              </a:rPr>
              <a:t>日</a:t>
            </a:r>
            <a:endParaRPr lang="zh-TW" altLang="en-US" sz="28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990600" y="304800"/>
            <a:ext cx="6934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(1)</a:t>
            </a:r>
            <a:r>
              <a:rPr lang="zh-TW" altLang="en-US" dirty="0" smtClean="0">
                <a:ea typeface="標楷體" pitchFamily="65" charset="-120"/>
              </a:rPr>
              <a:t>公出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kumimoji="0" lang="zh-TW" altLang="en-US" dirty="0">
                <a:ea typeface="標楷體" pitchFamily="65" charset="-120"/>
              </a:rPr>
              <a:t>本所內</a:t>
            </a:r>
            <a:r>
              <a:rPr kumimoji="0" lang="zh-TW" altLang="en-US" dirty="0" smtClean="0">
                <a:ea typeface="標楷體" pitchFamily="65" charset="-120"/>
              </a:rPr>
              <a:t>規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派差點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台北市境以南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（含新店）至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新竹縣市以北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（含竹東）地區，以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處理。其餘地區屬公差。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公出應事先申請核准，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只得報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支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Clr>
                <a:srgbClr val="FF3300"/>
              </a:buClr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(2)</a:t>
            </a:r>
            <a:r>
              <a:rPr lang="zh-TW" altLang="en-US" sz="3600" dirty="0" smtClean="0">
                <a:ea typeface="標楷體" pitchFamily="65" charset="-120"/>
              </a:rPr>
              <a:t>公差</a:t>
            </a:r>
            <a:r>
              <a:rPr lang="en-US" altLang="zh-TW" sz="3600" dirty="0">
                <a:ea typeface="標楷體" pitchFamily="65" charset="-120"/>
              </a:rPr>
              <a:t>—</a:t>
            </a:r>
            <a:r>
              <a:rPr lang="zh-TW" altLang="en-US" sz="3600" dirty="0" smtClean="0">
                <a:ea typeface="標楷體" pitchFamily="65" charset="-120"/>
              </a:rPr>
              <a:t>國內出差旅費報支要點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2840" cy="50292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派差地點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公出範圍以外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之地區，以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處理。</a:t>
            </a: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應</a:t>
            </a:r>
            <a:r>
              <a:rPr lang="zh-TW" altLang="en-US" sz="2800" b="1" dirty="0">
                <a:ea typeface="標楷體" pitchFamily="65" charset="-120"/>
              </a:rPr>
              <a:t>視實際需要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核實</a:t>
            </a:r>
            <a:r>
              <a:rPr lang="zh-TW" altLang="en-US" sz="2800" dirty="0" smtClean="0">
                <a:ea typeface="標楷體" pitchFamily="65" charset="-120"/>
              </a:rPr>
              <a:t>執行公差，以日為單位，最少為半日差，</a:t>
            </a:r>
            <a:r>
              <a:rPr lang="zh-TW" altLang="en-US" sz="2800" b="1" dirty="0" smtClean="0">
                <a:ea typeface="標楷體" pitchFamily="65" charset="-120"/>
              </a:rPr>
              <a:t>往返行程，以不超過一日為原則</a:t>
            </a:r>
            <a:r>
              <a:rPr lang="zh-TW" altLang="en-US" sz="2800" dirty="0" smtClean="0"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應事先申請核准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公差若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提早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結束，應即返所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上班</a:t>
            </a:r>
            <a:r>
              <a:rPr lang="zh-TW" altLang="en-US" sz="2800" b="1" dirty="0" smtClean="0">
                <a:ea typeface="標楷體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公差報支項目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住宿費</a:t>
            </a:r>
            <a:r>
              <a:rPr lang="zh-TW" altLang="en-US" sz="2800" dirty="0" smtClean="0"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雜費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出差事畢，應於十五日內填寫出差旅費報告表，連同有關單據一併結報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住宿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38864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ea typeface="標楷體" pitchFamily="65" charset="-120"/>
              </a:rPr>
              <a:t>住宿費標準 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>
              <a:ea typeface="標楷體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25000"/>
              </a:spcBef>
              <a:buClr>
                <a:srgbClr val="FF3300"/>
              </a:buClr>
              <a:buNone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ea typeface="標楷體" pitchFamily="65" charset="-120"/>
              </a:rPr>
              <a:t>住宿</a:t>
            </a:r>
            <a:r>
              <a:rPr lang="zh-TW" altLang="en-US" sz="2400" b="1" dirty="0">
                <a:ea typeface="標楷體" pitchFamily="65" charset="-120"/>
              </a:rPr>
              <a:t>費注意事項</a:t>
            </a:r>
            <a:r>
              <a:rPr lang="en-US" altLang="zh-TW" sz="2400" b="1" dirty="0">
                <a:ea typeface="標楷體" pitchFamily="65" charset="-12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距</a:t>
            </a:r>
            <a:r>
              <a:rPr lang="zh-TW" altLang="en-US" sz="2300" dirty="0">
                <a:ea typeface="標楷體" pitchFamily="65" charset="-120"/>
              </a:rPr>
              <a:t>出差地</a:t>
            </a:r>
            <a:r>
              <a:rPr lang="en-US" altLang="zh-TW" sz="2300" b="1" dirty="0">
                <a:ea typeface="標楷體" pitchFamily="65" charset="-120"/>
              </a:rPr>
              <a:t>60</a:t>
            </a:r>
            <a:r>
              <a:rPr lang="zh-TW" altLang="en-US" sz="2300" b="1" dirty="0">
                <a:ea typeface="標楷體" pitchFamily="65" charset="-120"/>
              </a:rPr>
              <a:t>公里以上，且有</a:t>
            </a:r>
            <a:r>
              <a:rPr lang="zh-TW" altLang="en-US" sz="2300" b="1" dirty="0">
                <a:solidFill>
                  <a:srgbClr val="C00000"/>
                </a:solidFill>
                <a:ea typeface="標楷體" pitchFamily="65" charset="-120"/>
              </a:rPr>
              <a:t>住宿事實</a:t>
            </a:r>
            <a:r>
              <a:rPr lang="zh-TW" altLang="en-US" sz="2300" b="1" dirty="0">
                <a:ea typeface="標楷體" pitchFamily="65" charset="-120"/>
              </a:rPr>
              <a:t>始得報支。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zh-TW" sz="23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據覈實報</a:t>
            </a:r>
            <a:r>
              <a:rPr lang="zh-TW" altLang="zh-TW" sz="23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  <a:r>
              <a:rPr lang="zh-TW" altLang="en-US" sz="2300" dirty="0" smtClean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超過者，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以最高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數額結報。多日住宿合開單據者，請於單據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住宿日期。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300" dirty="0" smtClean="0">
                <a:ea typeface="標楷體" pitchFamily="65" charset="-120"/>
              </a:rPr>
              <a:t>在</a:t>
            </a:r>
            <a:r>
              <a:rPr lang="zh-TW" altLang="en-US" sz="2300" dirty="0">
                <a:ea typeface="標楷體" pitchFamily="65" charset="-120"/>
              </a:rPr>
              <a:t>同一地點出差超過 </a:t>
            </a:r>
            <a:r>
              <a:rPr lang="en-US" altLang="zh-TW" sz="2300" dirty="0">
                <a:ea typeface="標楷體" pitchFamily="65" charset="-120"/>
              </a:rPr>
              <a:t>1 </a:t>
            </a:r>
            <a:r>
              <a:rPr lang="zh-TW" altLang="en-US" sz="2300" dirty="0">
                <a:ea typeface="標楷體" pitchFamily="65" charset="-120"/>
              </a:rPr>
              <a:t>個月之住宿費，超過</a:t>
            </a:r>
            <a:r>
              <a:rPr lang="en-US" altLang="zh-TW" sz="2300" dirty="0">
                <a:ea typeface="標楷體" pitchFamily="65" charset="-120"/>
              </a:rPr>
              <a:t>1</a:t>
            </a:r>
            <a:r>
              <a:rPr lang="zh-TW" altLang="en-US" sz="2300" dirty="0">
                <a:ea typeface="標楷體" pitchFamily="65" charset="-120"/>
              </a:rPr>
              <a:t>個月</a:t>
            </a:r>
            <a:r>
              <a:rPr lang="zh-TW" altLang="en-US" sz="2300" dirty="0" smtClean="0">
                <a:ea typeface="標楷體" pitchFamily="65" charset="-120"/>
              </a:rPr>
              <a:t>部分</a:t>
            </a:r>
            <a:r>
              <a:rPr lang="zh-TW" altLang="en-US" sz="2300" dirty="0">
                <a:ea typeface="標楷體" pitchFamily="65" charset="-120"/>
              </a:rPr>
              <a:t>打 </a:t>
            </a:r>
            <a:r>
              <a:rPr lang="en-US" altLang="zh-TW" sz="2300" dirty="0">
                <a:ea typeface="標楷體" pitchFamily="65" charset="-120"/>
              </a:rPr>
              <a:t>8 </a:t>
            </a:r>
            <a:r>
              <a:rPr lang="zh-TW" altLang="en-US" sz="2300" dirty="0">
                <a:ea typeface="標楷體" pitchFamily="65" charset="-120"/>
              </a:rPr>
              <a:t>折，超過 </a:t>
            </a:r>
            <a:r>
              <a:rPr lang="en-US" altLang="zh-TW" sz="2300" dirty="0">
                <a:ea typeface="標楷體" pitchFamily="65" charset="-120"/>
              </a:rPr>
              <a:t>2 </a:t>
            </a:r>
            <a:r>
              <a:rPr lang="zh-TW" altLang="en-US" sz="2300" dirty="0">
                <a:ea typeface="標楷體" pitchFamily="65" charset="-120"/>
              </a:rPr>
              <a:t>個月部分打 </a:t>
            </a:r>
            <a:r>
              <a:rPr lang="en-US" altLang="zh-TW" sz="2300" dirty="0">
                <a:ea typeface="標楷體" pitchFamily="65" charset="-120"/>
              </a:rPr>
              <a:t>7 </a:t>
            </a:r>
            <a:r>
              <a:rPr lang="zh-TW" altLang="en-US" sz="2300" dirty="0" smtClean="0">
                <a:ea typeface="標楷體" pitchFamily="65" charset="-120"/>
              </a:rPr>
              <a:t>折。 </a:t>
            </a:r>
            <a:endParaRPr lang="zh-TW" altLang="en-US" sz="2300" dirty="0">
              <a:ea typeface="標楷體" pitchFamily="65" charset="-12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13504"/>
              </p:ext>
            </p:extLst>
          </p:nvPr>
        </p:nvGraphicFramePr>
        <p:xfrm>
          <a:off x="949887" y="1772816"/>
          <a:ext cx="7704856" cy="22219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1628"/>
                <a:gridCol w="2933228"/>
              </a:tblGrid>
              <a:tr h="576064"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等                                 級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u="none" dirty="0" smtClean="0">
                          <a:solidFill>
                            <a:schemeClr val="tx1"/>
                          </a:solidFill>
                          <a:ea typeface="標楷體" pitchFamily="65" charset="-120"/>
                        </a:rPr>
                        <a:t>檢據列支最高數額</a:t>
                      </a:r>
                      <a:endParaRPr lang="zh-TW" alt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簡任級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含薦任九職等年功俸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每日上限</a:t>
                      </a:r>
                      <a:r>
                        <a:rPr lang="en-US" altLang="zh-TW" sz="2400" b="1" dirty="0" smtClean="0">
                          <a:ea typeface="標楷體" pitchFamily="65" charset="-120"/>
                        </a:rPr>
                        <a:t>1,800</a:t>
                      </a:r>
                      <a:r>
                        <a:rPr lang="zh-TW" altLang="en-US" sz="2400" b="1" dirty="0" smtClean="0">
                          <a:ea typeface="標楷體" pitchFamily="65" charset="-120"/>
                        </a:rPr>
                        <a:t>元 </a:t>
                      </a:r>
                      <a:endParaRPr lang="en-US" altLang="zh-TW" sz="2400" b="1" dirty="0" smtClean="0"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薦任級以下</a:t>
                      </a:r>
                      <a:endParaRPr lang="en-US" altLang="zh-TW" sz="2400" b="0" dirty="0" smtClean="0">
                        <a:ea typeface="標楷體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含約聘雇</a:t>
                      </a:r>
                      <a:r>
                        <a:rPr lang="zh-TW" altLang="en-US" sz="2400" b="0" dirty="0" smtClean="0">
                          <a:latin typeface="新細明體"/>
                          <a:ea typeface="新細明體"/>
                        </a:rPr>
                        <a:t>、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技工</a:t>
                      </a:r>
                      <a:r>
                        <a:rPr lang="zh-TW" altLang="en-US" sz="24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、駕駛、工友 </a:t>
                      </a:r>
                      <a:r>
                        <a:rPr lang="en-US" altLang="zh-TW" sz="2400" b="0" dirty="0" smtClean="0"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0" dirty="0" smtClean="0">
                          <a:ea typeface="標楷體" pitchFamily="65" charset="-120"/>
                        </a:rPr>
                        <a:t> 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每日上限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1,600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4339"/>
          <a:stretch/>
        </p:blipFill>
        <p:spPr>
          <a:xfrm>
            <a:off x="461442" y="1118681"/>
            <a:ext cx="7632848" cy="53285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0" y="980728"/>
            <a:ext cx="4032448" cy="2456360"/>
          </a:xfrm>
          <a:prstGeom prst="rect">
            <a:avLst/>
          </a:prstGeom>
          <a:noFill/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檢據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旅行業代收轉付收據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4" y="2883093"/>
            <a:ext cx="3312368" cy="375610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491880" y="2996951"/>
            <a:ext cx="2304256" cy="35283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代收轉付收據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無法證明住宿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日</a:t>
            </a:r>
            <a:r>
              <a:rPr lang="zh-TW" altLang="en-US" sz="1800" b="1" dirty="0">
                <a:solidFill>
                  <a:schemeClr val="bg1"/>
                </a:solidFill>
                <a:latin typeface="標楷體"/>
                <a:ea typeface="標楷體"/>
              </a:rPr>
              <a:t>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/>
                <a:ea typeface="標楷體"/>
              </a:rPr>
              <a:t>，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同仁於入住旅館時，請旅館出具入住證明；或將代收轉付收據交由旅館蓋章證明。以確認實際住宿日期</a:t>
            </a:r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095766" y="1118681"/>
            <a:ext cx="2356554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249669" y="5436729"/>
            <a:ext cx="13681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544200" y="2672918"/>
            <a:ext cx="548080" cy="324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2420144" y="4437112"/>
            <a:ext cx="720080" cy="324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6062780" y="4294395"/>
            <a:ext cx="11295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3"/>
          </p:cNvCxnSpPr>
          <p:nvPr/>
        </p:nvCxnSpPr>
        <p:spPr>
          <a:xfrm flipV="1">
            <a:off x="5406882" y="4663171"/>
            <a:ext cx="821320" cy="1071384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421107" y="5198863"/>
            <a:ext cx="1869765" cy="604180"/>
          </a:xfrm>
          <a:prstGeom prst="straightConnector1">
            <a:avLst/>
          </a:prstGeom>
          <a:ln w="41275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26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雜費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495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雜費</a:t>
            </a:r>
            <a:r>
              <a:rPr lang="en-US" altLang="zh-TW" sz="2800" dirty="0" smtClean="0">
                <a:ea typeface="標楷體" pitchFamily="65" charset="-120"/>
              </a:rPr>
              <a:t>(</a:t>
            </a:r>
            <a:r>
              <a:rPr lang="zh-TW" altLang="en-US" sz="2800" dirty="0" smtClean="0">
                <a:ea typeface="標楷體" pitchFamily="65" charset="-120"/>
              </a:rPr>
              <a:t>不分職等</a:t>
            </a:r>
            <a:r>
              <a:rPr lang="en-US" altLang="zh-TW" sz="2800" dirty="0" smtClean="0"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/>
                <a:ea typeface="標楷體"/>
              </a:rPr>
              <a:t>，</a:t>
            </a:r>
            <a:r>
              <a:rPr lang="zh-TW" altLang="en-US" sz="2800" dirty="0" smtClean="0">
                <a:ea typeface="標楷體" pitchFamily="65" charset="-120"/>
              </a:rPr>
              <a:t>一律 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每日</a:t>
            </a:r>
            <a:r>
              <a:rPr lang="en-US" altLang="zh-TW" sz="2800" b="1" dirty="0" smtClean="0">
                <a:solidFill>
                  <a:srgbClr val="C00000"/>
                </a:solidFill>
                <a:ea typeface="標楷體" pitchFamily="65" charset="-120"/>
              </a:rPr>
              <a:t>400</a:t>
            </a:r>
            <a:r>
              <a:rPr lang="zh-TW" altLang="en-US" sz="2800" b="1" dirty="0" smtClean="0">
                <a:solidFill>
                  <a:srgbClr val="C00000"/>
                </a:solidFill>
                <a:ea typeface="標楷體" pitchFamily="65" charset="-120"/>
              </a:rPr>
              <a:t>元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如購買車票之手續費、以個人手機聯繫公務之電話費等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…)</a:t>
            </a:r>
            <a:r>
              <a:rPr lang="zh-TW" altLang="en-US" sz="2800" dirty="0" smtClean="0">
                <a:latin typeface="標楷體"/>
                <a:ea typeface="標楷體"/>
              </a:rPr>
              <a:t>，其金額小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數量頻繁，</a:t>
            </a:r>
            <a:r>
              <a:rPr lang="zh-TW" altLang="en-US" sz="2800" dirty="0" smtClean="0">
                <a:latin typeface="標楷體"/>
                <a:ea typeface="標楷體"/>
              </a:rPr>
              <a:t>為利於行政成本及效能</a:t>
            </a:r>
            <a:r>
              <a:rPr lang="zh-TW" altLang="en-US" sz="2800" dirty="0">
                <a:latin typeface="標楷體"/>
                <a:ea typeface="標楷體"/>
              </a:rPr>
              <a:t>之提升</a:t>
            </a:r>
            <a:r>
              <a:rPr lang="zh-TW" altLang="en-US" sz="2800" dirty="0" smtClean="0">
                <a:latin typeface="標楷體"/>
                <a:ea typeface="標楷體"/>
              </a:rPr>
              <a:t>，以數額報支方式處理，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/>
                <a:ea typeface="標楷體"/>
              </a:rPr>
              <a:t>免檢據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800" dirty="0" smtClean="0">
                <a:ea typeface="標楷體" pitchFamily="65" charset="-120"/>
              </a:rPr>
              <a:t>半日</a:t>
            </a:r>
            <a:r>
              <a:rPr lang="zh-TW" altLang="en-US" sz="2800" dirty="0">
                <a:ea typeface="標楷體" pitchFamily="65" charset="-120"/>
              </a:rPr>
              <a:t>差者，</a:t>
            </a:r>
            <a:r>
              <a:rPr lang="zh-TW" altLang="en-US" sz="2800" dirty="0" smtClean="0">
                <a:ea typeface="標楷體" pitchFamily="65" charset="-120"/>
              </a:rPr>
              <a:t>以數額</a:t>
            </a:r>
            <a:r>
              <a:rPr lang="zh-TW" altLang="en-US" sz="2800" dirty="0">
                <a:ea typeface="標楷體" pitchFamily="65" charset="-120"/>
              </a:rPr>
              <a:t>的 </a:t>
            </a:r>
            <a:r>
              <a:rPr lang="en-US" altLang="zh-TW" sz="2800" dirty="0">
                <a:ea typeface="標楷體" pitchFamily="65" charset="-120"/>
              </a:rPr>
              <a:t>1/2 </a:t>
            </a:r>
            <a:r>
              <a:rPr lang="zh-TW" altLang="en-US" sz="2800" dirty="0">
                <a:ea typeface="標楷體" pitchFamily="65" charset="-120"/>
              </a:rPr>
              <a:t>報支。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>
                <a:ea typeface="標楷體" pitchFamily="65" charset="-120"/>
              </a:rPr>
              <a:t>     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</a:p>
        </p:txBody>
      </p:sp>
      <p:pic>
        <p:nvPicPr>
          <p:cNvPr id="54277" name="Picture 1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526" y="1143000"/>
            <a:ext cx="8073970" cy="54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交通費報支注意事項</a:t>
            </a:r>
            <a:r>
              <a:rPr lang="en-US" altLang="zh-TW" sz="2400" dirty="0">
                <a:ea typeface="標楷體" pitchFamily="65" charset="-120"/>
              </a:rPr>
              <a:t>:</a:t>
            </a:r>
          </a:p>
          <a:p>
            <a:pPr marL="625475" indent="-625475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1</a:t>
            </a:r>
            <a:r>
              <a:rPr lang="en-US" altLang="zh-TW" sz="2400" b="1" dirty="0" smtClean="0">
                <a:ea typeface="標楷體" pitchFamily="65" charset="-120"/>
              </a:rPr>
              <a:t>.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高鐵、飛機及船舶者外</a:t>
            </a:r>
            <a:r>
              <a:rPr lang="zh-TW" altLang="en-US" sz="2400" b="1" dirty="0" smtClean="0">
                <a:latin typeface="標楷體"/>
                <a:ea typeface="標楷體"/>
              </a:rPr>
              <a:t>，其餘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檢單據，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但要依實際路程計算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路程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本所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為起算點，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到出差地點止</a:t>
            </a:r>
            <a:r>
              <a:rPr lang="zh-TW" altLang="en-US" sz="2400" dirty="0">
                <a:ea typeface="標楷體" pitchFamily="65" charset="-120"/>
              </a:rPr>
              <a:t>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但居住地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   距出差點較近者，以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居住地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起算</a:t>
            </a:r>
            <a:r>
              <a:rPr lang="zh-TW" altLang="en-US" sz="2400" b="1" dirty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dirty="0">
                <a:ea typeface="標楷體" pitchFamily="65" charset="-120"/>
              </a:rPr>
              <a:t>例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台北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以台北起算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     </a:t>
            </a:r>
            <a:r>
              <a:rPr lang="zh-TW" altLang="en-US" sz="2400" dirty="0" smtClean="0">
                <a:ea typeface="標楷體" pitchFamily="65" charset="-120"/>
              </a:rPr>
              <a:t>新竹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住所</a:t>
            </a:r>
            <a:r>
              <a:rPr lang="en-US" altLang="zh-TW" sz="2400" dirty="0">
                <a:ea typeface="標楷體" pitchFamily="65" charset="-120"/>
              </a:rPr>
              <a:t>)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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基 隆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(</a:t>
            </a:r>
            <a:r>
              <a:rPr lang="zh-TW" altLang="en-US" sz="2400" dirty="0">
                <a:ea typeface="標楷體" pitchFamily="65" charset="-120"/>
                <a:sym typeface="Wingdings 3" pitchFamily="18" charset="2"/>
              </a:rPr>
              <a:t>差點</a:t>
            </a:r>
            <a:r>
              <a:rPr lang="en-US" altLang="zh-TW" sz="2400" dirty="0">
                <a:ea typeface="標楷體" pitchFamily="65" charset="-120"/>
                <a:sym typeface="Wingdings 3" pitchFamily="18" charset="2"/>
              </a:rPr>
              <a:t>) :</a:t>
            </a:r>
            <a:r>
              <a:rPr lang="en-US" altLang="zh-TW" sz="2400" b="1" dirty="0">
                <a:ea typeface="標楷體" pitchFamily="65" charset="-120"/>
                <a:sym typeface="Wingdings 3" pitchFamily="18" charset="2"/>
              </a:rPr>
              <a:t> </a:t>
            </a:r>
            <a:r>
              <a:rPr lang="zh-TW" altLang="en-US" sz="2400" b="1" dirty="0">
                <a:ea typeface="標楷體" pitchFamily="65" charset="-120"/>
                <a:sym typeface="Wingdings 3" pitchFamily="18" charset="2"/>
              </a:rPr>
              <a:t>以本所起算</a:t>
            </a:r>
            <a:endParaRPr lang="zh-TW" altLang="en-US" sz="24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3.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計算原則</a:t>
            </a:r>
            <a:r>
              <a:rPr lang="en-US" altLang="zh-TW" sz="2400" dirty="0">
                <a:ea typeface="標楷體" pitchFamily="65" charset="-120"/>
              </a:rPr>
              <a:t>: </a:t>
            </a:r>
            <a:r>
              <a:rPr lang="zh-TW" altLang="en-US" sz="2400" dirty="0">
                <a:ea typeface="標楷體" pitchFamily="65" charset="-120"/>
              </a:rPr>
              <a:t>以</a:t>
            </a:r>
            <a:r>
              <a:rPr lang="zh-TW" altLang="en-US" sz="2400" b="1" dirty="0">
                <a:solidFill>
                  <a:srgbClr val="C00000"/>
                </a:solidFill>
                <a:ea typeface="標楷體" pitchFamily="65" charset="-120"/>
              </a:rPr>
              <a:t>順路、最直接、最節省</a:t>
            </a:r>
            <a:r>
              <a:rPr lang="zh-TW" altLang="en-US" sz="2400" dirty="0">
                <a:ea typeface="標楷體" pitchFamily="65" charset="-120"/>
              </a:rPr>
              <a:t>的方式為之。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</a:t>
            </a:r>
            <a:r>
              <a:rPr lang="en-US" altLang="zh-TW" sz="2400" b="1" dirty="0">
                <a:ea typeface="標楷體" pitchFamily="65" charset="-120"/>
              </a:rPr>
              <a:t>4.</a:t>
            </a:r>
            <a:r>
              <a:rPr lang="en-US" altLang="zh-TW" sz="2400" dirty="0">
                <a:ea typeface="標楷體" pitchFamily="65" charset="-120"/>
              </a:rPr>
              <a:t> </a:t>
            </a:r>
            <a:r>
              <a:rPr lang="zh-TW" altLang="en-US" sz="2400" dirty="0">
                <a:ea typeface="標楷體" pitchFamily="65" charset="-120"/>
              </a:rPr>
              <a:t>計算方式</a:t>
            </a:r>
            <a:r>
              <a:rPr lang="en-US" altLang="zh-TW" sz="2400" dirty="0">
                <a:ea typeface="標楷體" pitchFamily="65" charset="-120"/>
              </a:rPr>
              <a:t>:</a:t>
            </a:r>
            <a:r>
              <a:rPr lang="zh-TW" altLang="en-US" sz="2400" dirty="0">
                <a:ea typeface="標楷體" pitchFamily="65" charset="-120"/>
              </a:rPr>
              <a:t>以搭乘飛機、汽車、火車、高鐵、捷運、</a:t>
            </a:r>
          </a:p>
          <a:p>
            <a:pPr marL="722313" indent="-722313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ea typeface="標楷體" pitchFamily="65" charset="-120"/>
              </a:rPr>
              <a:t>         船舶等</a:t>
            </a:r>
            <a:r>
              <a:rPr lang="zh-TW" altLang="en-US" sz="2400" dirty="0">
                <a:ea typeface="標楷體" pitchFamily="65" charset="-120"/>
              </a:rPr>
              <a:t>票價，</a:t>
            </a:r>
            <a:r>
              <a:rPr lang="zh-TW" altLang="en-US" sz="2400" b="1" dirty="0">
                <a:ea typeface="標楷體" pitchFamily="65" charset="-120"/>
              </a:rPr>
              <a:t>依路段按實報支</a:t>
            </a:r>
            <a:r>
              <a:rPr lang="zh-TW" altLang="en-US" sz="2400" dirty="0">
                <a:ea typeface="標楷體" pitchFamily="65" charset="-120"/>
              </a:rPr>
              <a:t>，</a:t>
            </a:r>
            <a:r>
              <a:rPr lang="zh-TW" altLang="en-US" sz="2400" b="1" dirty="0">
                <a:ea typeface="標楷體" pitchFamily="65" charset="-120"/>
              </a:rPr>
              <a:t>並於結報單上註明。</a:t>
            </a: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>
                <a:ea typeface="標楷體" pitchFamily="65" charset="-120"/>
              </a:rPr>
              <a:t>        </a:t>
            </a:r>
            <a:r>
              <a:rPr lang="zh-TW" altLang="en-US" sz="2400" b="1" dirty="0" smtClean="0">
                <a:ea typeface="標楷體" pitchFamily="65" charset="-120"/>
              </a:rPr>
              <a:t>例如</a:t>
            </a:r>
            <a:r>
              <a:rPr lang="en-US" altLang="zh-TW" sz="2400" b="1" dirty="0" smtClean="0">
                <a:ea typeface="標楷體" pitchFamily="65" charset="-120"/>
              </a:rPr>
              <a:t>:</a:t>
            </a:r>
            <a:r>
              <a:rPr lang="zh-TW" altLang="en-US" sz="2400" b="1" dirty="0" smtClean="0">
                <a:ea typeface="標楷體" pitchFamily="65" charset="-120"/>
              </a:rPr>
              <a:t>本</a:t>
            </a:r>
            <a:r>
              <a:rPr lang="zh-TW" altLang="en-US" sz="2400" b="1" dirty="0">
                <a:ea typeface="標楷體" pitchFamily="65" charset="-120"/>
              </a:rPr>
              <a:t>所 </a:t>
            </a:r>
            <a:r>
              <a:rPr lang="en-US" altLang="zh-TW" sz="2400" b="1" dirty="0" smtClean="0">
                <a:ea typeface="標楷體" pitchFamily="65" charset="-120"/>
              </a:rPr>
              <a:t>----- </a:t>
            </a:r>
            <a:r>
              <a:rPr lang="zh-TW" altLang="en-US" sz="2400" b="1" dirty="0" smtClean="0">
                <a:ea typeface="標楷體" pitchFamily="65" charset="-120"/>
              </a:rPr>
              <a:t>龍潭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台北車站 </a:t>
            </a:r>
            <a:r>
              <a:rPr lang="en-US" altLang="zh-TW" sz="2400" b="1" dirty="0" smtClean="0">
                <a:ea typeface="標楷體" pitchFamily="65" charset="-120"/>
              </a:rPr>
              <a:t>---</a:t>
            </a:r>
            <a:r>
              <a:rPr lang="zh-TW" altLang="en-US" sz="2400" b="1" dirty="0" smtClean="0">
                <a:ea typeface="標楷體" pitchFamily="65" charset="-120"/>
              </a:rPr>
              <a:t>基隆</a:t>
            </a:r>
            <a:r>
              <a:rPr lang="en-US" altLang="zh-TW" sz="2400" b="1" dirty="0" smtClean="0">
                <a:ea typeface="標楷體" pitchFamily="65" charset="-120"/>
              </a:rPr>
              <a:t>------</a:t>
            </a:r>
            <a:r>
              <a:rPr lang="zh-TW" altLang="en-US" sz="2400" b="1" dirty="0" smtClean="0">
                <a:ea typeface="標楷體" pitchFamily="65" charset="-120"/>
              </a:rPr>
              <a:t>核二</a:t>
            </a:r>
            <a:endParaRPr lang="en-US" altLang="zh-TW" sz="2400" b="1" dirty="0" smtClean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                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>
                <a:ea typeface="標楷體" pitchFamily="65" charset="-120"/>
              </a:rPr>
              <a:t>客運</a:t>
            </a:r>
            <a:r>
              <a:rPr lang="en-US" altLang="zh-TW" sz="1600" b="1" dirty="0" smtClean="0">
                <a:ea typeface="標楷體" pitchFamily="65" charset="-120"/>
              </a:rPr>
              <a:t>)24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>
                <a:ea typeface="標楷體" pitchFamily="65" charset="-120"/>
              </a:rPr>
              <a:t>+  </a:t>
            </a:r>
            <a:r>
              <a:rPr lang="en-US" altLang="zh-TW" sz="1600" b="1" dirty="0" smtClean="0">
                <a:ea typeface="標楷體" pitchFamily="65" charset="-120"/>
              </a:rPr>
              <a:t>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)79</a:t>
            </a:r>
            <a:r>
              <a:rPr lang="zh-TW" altLang="en-US" sz="1600" b="1" dirty="0" smtClean="0">
                <a:ea typeface="標楷體" pitchFamily="65" charset="-120"/>
              </a:rPr>
              <a:t>元 </a:t>
            </a:r>
            <a:r>
              <a:rPr lang="en-US" altLang="zh-TW" sz="1600" b="1" dirty="0" smtClean="0">
                <a:ea typeface="標楷體" pitchFamily="65" charset="-120"/>
              </a:rPr>
              <a:t>+ (</a:t>
            </a:r>
            <a:r>
              <a:rPr lang="zh-TW" altLang="en-US" sz="1600" b="1" dirty="0" smtClean="0">
                <a:ea typeface="標楷體" pitchFamily="65" charset="-120"/>
              </a:rPr>
              <a:t>國光客運</a:t>
            </a:r>
            <a:r>
              <a:rPr lang="en-US" altLang="zh-TW" sz="1600" b="1" dirty="0" smtClean="0">
                <a:ea typeface="標楷體" pitchFamily="65" charset="-120"/>
              </a:rPr>
              <a:t>)53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r>
              <a:rPr lang="en-US" altLang="zh-TW" sz="1600" b="1" dirty="0" smtClean="0">
                <a:ea typeface="標楷體" pitchFamily="65" charset="-120"/>
              </a:rPr>
              <a:t>+(</a:t>
            </a:r>
            <a:r>
              <a:rPr lang="zh-TW" altLang="en-US" sz="1600" b="1" dirty="0" smtClean="0">
                <a:ea typeface="標楷體" pitchFamily="65" charset="-120"/>
              </a:rPr>
              <a:t>基隆客運</a:t>
            </a:r>
            <a:r>
              <a:rPr lang="en-US" altLang="zh-TW" sz="1600" b="1" dirty="0" smtClean="0">
                <a:ea typeface="標楷體" pitchFamily="65" charset="-120"/>
              </a:rPr>
              <a:t>)45= 201</a:t>
            </a:r>
            <a:r>
              <a:rPr lang="zh-TW" altLang="en-US" sz="1600" b="1" dirty="0" smtClean="0">
                <a:ea typeface="標楷體" pitchFamily="65" charset="-120"/>
              </a:rPr>
              <a:t>元</a:t>
            </a:r>
            <a:endParaRPr lang="zh-TW" altLang="en-US" sz="1600" b="1" dirty="0"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000" b="1" dirty="0">
                <a:ea typeface="標楷體" pitchFamily="65" charset="-120"/>
              </a:rPr>
              <a:t>       </a:t>
            </a:r>
            <a:r>
              <a:rPr lang="zh-TW" altLang="en-US" sz="2000" b="1" dirty="0" smtClean="0">
                <a:ea typeface="標楷體" pitchFamily="65" charset="-120"/>
              </a:rPr>
              <a:t>              </a:t>
            </a:r>
            <a:r>
              <a:rPr lang="en-US" altLang="zh-TW" sz="2000" b="1" dirty="0" smtClean="0">
                <a:ea typeface="標楷體" pitchFamily="65" charset="-120"/>
              </a:rPr>
              <a:t>201</a:t>
            </a:r>
            <a:r>
              <a:rPr lang="zh-TW" altLang="en-US" sz="2000" b="1" dirty="0" smtClean="0">
                <a:ea typeface="標楷體" pitchFamily="65" charset="-120"/>
              </a:rPr>
              <a:t>元 </a:t>
            </a:r>
            <a:r>
              <a:rPr lang="en-US" altLang="zh-TW" sz="2000" b="1" dirty="0">
                <a:ea typeface="標楷體" pitchFamily="65" charset="-120"/>
              </a:rPr>
              <a:t>x  2 (</a:t>
            </a:r>
            <a:r>
              <a:rPr lang="zh-TW" altLang="en-US" sz="2000" b="1" dirty="0">
                <a:ea typeface="標楷體" pitchFamily="65" charset="-120"/>
              </a:rPr>
              <a:t>來回</a:t>
            </a:r>
            <a:r>
              <a:rPr lang="en-US" altLang="zh-TW" sz="2000" b="1" dirty="0">
                <a:ea typeface="標楷體" pitchFamily="65" charset="-120"/>
              </a:rPr>
              <a:t>)  =  </a:t>
            </a:r>
            <a:r>
              <a:rPr lang="en-US" altLang="zh-TW" sz="2000" b="1" dirty="0" smtClean="0">
                <a:ea typeface="標楷體" pitchFamily="65" charset="-120"/>
              </a:rPr>
              <a:t>402</a:t>
            </a:r>
            <a:r>
              <a:rPr lang="zh-TW" altLang="en-US" sz="2000" b="1" dirty="0" smtClean="0">
                <a:ea typeface="標楷體" pitchFamily="65" charset="-120"/>
              </a:rPr>
              <a:t>元     </a:t>
            </a:r>
            <a:endParaRPr lang="zh-TW" altLang="en-US" sz="2000" b="1" dirty="0">
              <a:ea typeface="標楷體" pitchFamily="65" charset="-12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1)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1412776"/>
            <a:ext cx="7723956" cy="4584994"/>
          </a:xfrm>
        </p:spPr>
        <p:txBody>
          <a:bodyPr/>
          <a:lstStyle/>
          <a:p>
            <a:pPr marL="486000" indent="-486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ea typeface="標楷體" pitchFamily="65" charset="-120"/>
              </a:rPr>
              <a:t>5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搭乘公務車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spcAft>
                <a:spcPts val="600"/>
              </a:spcAft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6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</a:t>
            </a:r>
            <a:r>
              <a:rPr lang="zh-TW" altLang="en-US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飛機、</a:t>
            </a:r>
            <a:r>
              <a:rPr lang="zh-TW" altLang="en-US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高鐵、船舶者 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僅限經濟艙或標準位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事先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於差勤系統註明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奉准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後始可搭乘，並應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縮短行程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於執行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公務當日出發，結束當日返回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，另應以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據覈實報支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手機票證方式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搭乘高鐵者，可於搭乘日出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站時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櫃取得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或透由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網路下載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購票證明，並於該證明</a:t>
            </a:r>
            <a:r>
              <a:rPr lang="zh-TW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後作為報支憑證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85775" indent="-485775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>
                <a:ea typeface="標楷體" pitchFamily="65" charset="-120"/>
              </a:rPr>
              <a:t>7</a:t>
            </a: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預購車票之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手續費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屬雜費項目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，已含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在雜費中支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給，</a:t>
            </a:r>
            <a:r>
              <a:rPr lang="zh-TW" altLang="en-US" sz="26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不得再行報支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(2)</a:t>
            </a:r>
            <a:r>
              <a:rPr lang="zh-TW" altLang="en-US" dirty="0" smtClean="0">
                <a:ea typeface="標楷體" pitchFamily="65" charset="-120"/>
              </a:rPr>
              <a:t>公差</a:t>
            </a:r>
            <a:r>
              <a:rPr lang="en-US" altLang="zh-TW" dirty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交通</a:t>
            </a:r>
            <a:r>
              <a:rPr lang="zh-TW" altLang="en-US" dirty="0" smtClean="0">
                <a:ea typeface="標楷體" pitchFamily="65" charset="-120"/>
              </a:rPr>
              <a:t>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2)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561" y="1556792"/>
            <a:ext cx="7016815" cy="4536504"/>
          </a:xfrm>
        </p:spPr>
        <p:txBody>
          <a:bodyPr/>
          <a:lstStyle/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除因業務需要，事前經機關核准者外，其搭計程車費不得報支。</a:t>
            </a: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5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駕駛自用汽（機）車出差者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，其交通費得按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公民營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客運汽車最高等級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。但不得另行報支油料、過路（橋）、停車等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。如發生事故</a:t>
            </a:r>
            <a:r>
              <a:rPr lang="zh-TW" altLang="en-US" sz="2800" dirty="0" smtClean="0">
                <a:latin typeface="標楷體"/>
                <a:ea typeface="標楷體"/>
              </a:rPr>
              <a:t>，不得以公款支付修理費用及第三者之損害賠償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乘自用車除自用車駕駛人外其，餘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搭便車者不得報支交通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360363" indent="-360363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7193"/>
          <a:stretch/>
        </p:blipFill>
        <p:spPr>
          <a:xfrm>
            <a:off x="589620" y="1268760"/>
            <a:ext cx="7817168" cy="5237527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4300"/>
            <a:ext cx="7772400" cy="9144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國內旅費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交通費結報案例</a:t>
            </a:r>
            <a:endParaRPr lang="en-US" altLang="zh-TW" sz="40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976483" y="1988840"/>
            <a:ext cx="4369296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本案結報時為誤勾選搭大眾運輸工具，實際為自行開車，修正交通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zh-TW" sz="1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zh-TW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同路段公民營客運汽車最高等級</a:t>
            </a:r>
            <a:r>
              <a:rPr lang="zh-TW" altLang="zh-TW" sz="1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之票價報支</a:t>
            </a:r>
            <a:r>
              <a:rPr lang="zh-TW" altLang="en-US" sz="1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139952" y="3741001"/>
            <a:ext cx="2520280" cy="552095"/>
          </a:xfrm>
          <a:prstGeom prst="wedgeRoundRectCallout">
            <a:avLst>
              <a:gd name="adj1" fmla="val -90557"/>
              <a:gd name="adj2" fmla="val 2902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不能結報火車費用，只能客運車費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4794173" y="5733256"/>
            <a:ext cx="2232248" cy="552095"/>
          </a:xfrm>
          <a:prstGeom prst="wedgeRoundRectCallout">
            <a:avLst>
              <a:gd name="adj1" fmla="val -89249"/>
              <a:gd name="adj2" fmla="val 6073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修正為自行開車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3976483" y="4707695"/>
            <a:ext cx="3331821" cy="552095"/>
          </a:xfrm>
          <a:prstGeom prst="wedgeRoundRectCallout">
            <a:avLst>
              <a:gd name="adj1" fmla="val -63319"/>
              <a:gd name="adj2" fmla="val 1453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於備註或空白處註記搭車行程、車種、金額，以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利審核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273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09600" y="152400"/>
            <a:ext cx="7620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訓練</a:t>
            </a:r>
            <a:r>
              <a:rPr lang="zh-TW" altLang="en-US" sz="4000" dirty="0">
                <a:ea typeface="標楷體" pitchFamily="65" charset="-120"/>
              </a:rPr>
              <a:t>講習報支規定</a:t>
            </a:r>
            <a:r>
              <a:rPr lang="zh-TW" altLang="en-US" sz="40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奉派參加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訓練講習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性質之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研習會、座談會、研討會、檢討會、觀摩會、說明會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等屬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公出地點範圍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公差地點範圍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得報支住宿費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</a:rPr>
              <a:t>起，返程交通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不支給雜費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訓練機構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提供住宿者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1.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不支給住宿費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放棄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不得報支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住宿費。</a:t>
            </a:r>
            <a:endParaRPr lang="en-US" altLang="zh-TW" sz="2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奉派參加研討會並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發表論文者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，差點屬公差地點範圍者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得以</a:t>
            </a: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出差方式派遣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，支領住宿費、交通費及雜費。</a:t>
            </a:r>
            <a:endParaRPr lang="zh-TW" altLang="en-US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53687184"/>
              </p:ext>
            </p:extLst>
          </p:nvPr>
        </p:nvGraphicFramePr>
        <p:xfrm>
          <a:off x="323528" y="69269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51520" y="62068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經費預算來源</a:t>
            </a:r>
            <a:endParaRPr lang="zh-TW" altLang="en-US" sz="3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300668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工作所需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30285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報酬、差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旅</a:t>
            </a:r>
          </a:p>
        </p:txBody>
      </p:sp>
    </p:spTree>
    <p:extLst>
      <p:ext uri="{BB962C8B-B14F-4D97-AF65-F5344CB8AC3E}">
        <p14:creationId xmlns:p14="http://schemas.microsoft.com/office/powerpoint/2010/main" val="642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" b="26819"/>
          <a:stretch/>
        </p:blipFill>
        <p:spPr>
          <a:xfrm>
            <a:off x="683568" y="404664"/>
            <a:ext cx="7920880" cy="6192688"/>
          </a:xfrm>
          <a:prstGeom prst="rect">
            <a:avLst/>
          </a:prstGeom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990600" y="0"/>
            <a:ext cx="7086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國內訓練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講習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交通費報支案例</a:t>
            </a:r>
            <a:endParaRPr lang="en-US" altLang="zh-TW" sz="32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5868144" y="3501008"/>
            <a:ext cx="2520280" cy="2808312"/>
          </a:xfrm>
          <a:prstGeom prst="wedgeRoundRectCallout">
            <a:avLst>
              <a:gd name="adj1" fmla="val -70877"/>
              <a:gd name="adj2" fmla="val 113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受訓日期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日三天，僅得結報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日去程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日返程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4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17323" y="195618"/>
            <a:ext cx="6858000" cy="998984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66"/>
                </a:solidFill>
                <a:ea typeface="標楷體" pitchFamily="65" charset="-120"/>
              </a:rPr>
              <a:t>國內出差旅費彙整說明</a:t>
            </a:r>
            <a:endParaRPr lang="zh-TW" altLang="zh-TW" sz="3200" dirty="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9780"/>
              </p:ext>
            </p:extLst>
          </p:nvPr>
        </p:nvGraphicFramePr>
        <p:xfrm>
          <a:off x="1156333" y="2574355"/>
          <a:ext cx="6871301" cy="3169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2942"/>
                <a:gridCol w="2448272"/>
                <a:gridCol w="864096"/>
                <a:gridCol w="1311731"/>
                <a:gridCol w="137426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國內差旅費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交通費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雜費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住宿費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1A065A"/>
                          </a:solidFill>
                        </a:rPr>
                        <a:t>膳費</a:t>
                      </a:r>
                      <a:endParaRPr lang="zh-TW" altLang="en-US" b="1" dirty="0">
                        <a:solidFill>
                          <a:srgbClr val="1A065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公出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公差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以機關或住家較近者為出發地</a:t>
                      </a:r>
                      <a:r>
                        <a:rPr lang="en-US" altLang="zh-TW" dirty="0" smtClean="0">
                          <a:solidFill>
                            <a:srgbClr val="0033CC"/>
                          </a:solidFill>
                        </a:rPr>
                        <a:t>,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訓練</a:t>
                      </a:r>
                      <a:endParaRPr lang="zh-TW" altLang="en-US" sz="2000" b="1" dirty="0">
                        <a:solidFill>
                          <a:srgbClr val="00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起，返程交通費</a:t>
                      </a:r>
                      <a:endParaRPr lang="zh-TW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33CC"/>
                          </a:solidFill>
                        </a:rPr>
                        <a:t>不超過限額內</a:t>
                      </a:r>
                      <a:r>
                        <a:rPr lang="zh-TW" altLang="en-US" b="1" dirty="0" smtClean="0">
                          <a:solidFill>
                            <a:srgbClr val="0033CC"/>
                          </a:solidFill>
                        </a:rPr>
                        <a:t>核實檢據結報</a:t>
                      </a:r>
                      <a:endParaRPr lang="zh-TW" altLang="en-US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83568" y="1408306"/>
            <a:ext cx="7294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差旅費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補助性質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，公差天數、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地點、交通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方式、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、請假內容</a:t>
            </a:r>
            <a:r>
              <a:rPr kumimoji="1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均需核實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國內差旅費項目擇要摘錄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如附表。</a:t>
            </a:r>
            <a:endParaRPr kumimoji="1"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5805264"/>
            <a:ext cx="729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國內外出差及訓練等詳細相關規定，詳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出差旅費及訓練執行簡報</a:t>
            </a:r>
            <a:r>
              <a:rPr lang="en-US" altLang="zh-TW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及解釋彙編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/>
            <a:endParaRPr lang="zh-TW" altLang="en-US" sz="24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7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53400" cy="5181600"/>
          </a:xfrm>
        </p:spPr>
        <p:txBody>
          <a:bodyPr/>
          <a:lstStyle/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國外公差應依</a:t>
            </a:r>
            <a:r>
              <a:rPr lang="zh-TW" altLang="en-US" sz="2400" b="1" dirty="0">
                <a:ea typeface="標楷體" pitchFamily="65" charset="-120"/>
              </a:rPr>
              <a:t>出國計畫</a:t>
            </a:r>
            <a:r>
              <a:rPr lang="zh-TW" altLang="en-US" sz="2400" dirty="0">
                <a:ea typeface="標楷體" pitchFamily="65" charset="-120"/>
              </a:rPr>
              <a:t>及</a:t>
            </a:r>
            <a:r>
              <a:rPr lang="zh-TW" altLang="en-US" sz="2400" b="1" dirty="0">
                <a:ea typeface="標楷體" pitchFamily="65" charset="-120"/>
              </a:rPr>
              <a:t>預算</a:t>
            </a:r>
            <a:r>
              <a:rPr lang="zh-TW" altLang="en-US" sz="2400" dirty="0">
                <a:ea typeface="標楷體" pitchFamily="65" charset="-120"/>
              </a:rPr>
              <a:t>執行</a:t>
            </a:r>
            <a:r>
              <a:rPr lang="zh-TW" altLang="en-US" sz="2400" b="1" dirty="0">
                <a:ea typeface="標楷體" pitchFamily="65" charset="-120"/>
              </a:rPr>
              <a:t>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並事先簽奉核准</a:t>
            </a:r>
            <a:r>
              <a:rPr lang="zh-TW" altLang="en-US" sz="2400" dirty="0">
                <a:ea typeface="標楷體" pitchFamily="65" charset="-120"/>
              </a:rPr>
              <a:t>， 在國外差旅費項下支應，</a:t>
            </a:r>
            <a:r>
              <a:rPr lang="zh-TW" altLang="en-US" sz="2400" u="sng" dirty="0">
                <a:ea typeface="標楷體" pitchFamily="65" charset="-120"/>
              </a:rPr>
              <a:t>不得超支</a:t>
            </a:r>
            <a:r>
              <a:rPr lang="zh-TW" altLang="en-US" sz="2400" dirty="0" smtClean="0">
                <a:ea typeface="標楷體" pitchFamily="65" charset="-120"/>
              </a:rPr>
              <a:t>。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 smtClean="0">
                <a:ea typeface="標楷體" pitchFamily="65" charset="-120"/>
              </a:rPr>
              <a:t>須辦理簽證之國家</a:t>
            </a:r>
            <a:r>
              <a:rPr lang="en-US" altLang="zh-TW" sz="2400" dirty="0" smtClean="0">
                <a:ea typeface="標楷體" pitchFamily="65" charset="-120"/>
              </a:rPr>
              <a:t>(</a:t>
            </a:r>
            <a:r>
              <a:rPr lang="zh-TW" altLang="en-US" sz="2400" dirty="0" smtClean="0">
                <a:ea typeface="標楷體" pitchFamily="65" charset="-120"/>
              </a:rPr>
              <a:t>如美簽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  <a:r>
              <a:rPr lang="zh-TW" altLang="en-US" sz="2400" dirty="0" smtClean="0">
                <a:ea typeface="標楷體" pitchFamily="65" charset="-120"/>
              </a:rPr>
              <a:t>，應俟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itchFamily="65" charset="-120"/>
              </a:rPr>
              <a:t>取得簽證後再辦理機票採購等</a:t>
            </a:r>
            <a:r>
              <a:rPr lang="zh-TW" altLang="en-US" sz="2400" dirty="0" smtClean="0">
                <a:ea typeface="標楷體" pitchFamily="65" charset="-120"/>
              </a:rPr>
              <a:t>後續事宜。</a:t>
            </a:r>
            <a:endParaRPr lang="zh-TW" altLang="en-US" sz="2400" dirty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dirty="0">
                <a:ea typeface="標楷體" pitchFamily="65" charset="-120"/>
              </a:rPr>
              <a:t>國外差旅費包括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endParaRPr lang="en-US" altLang="zh-TW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交通費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搭乘飛機、船舶及長途大眾陸運工具所需費用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檢據覈實報支。</a:t>
            </a:r>
            <a:endParaRPr lang="en-US" altLang="zh-TW" sz="24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70%)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、膳食費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0%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及零用費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日支數額之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10%)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免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檢據。</a:t>
            </a:r>
            <a:endParaRPr lang="en-US" altLang="zh-TW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623888" indent="-3587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辦公費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出國之手續費、保險費、行政費、禮品交際費及雜費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 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檢據覈實報支</a:t>
            </a:r>
            <a:r>
              <a:rPr lang="zh-TW" altLang="en-US" sz="2400" b="1" dirty="0">
                <a:solidFill>
                  <a:srgbClr val="000000"/>
                </a:solidFill>
                <a:latin typeface="新細明體"/>
                <a:ea typeface="新細明體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/>
              <a:ea typeface="新細明體"/>
            </a:endParaRPr>
          </a:p>
          <a:p>
            <a:pPr marL="0" indent="0">
              <a:spcAft>
                <a:spcPct val="20000"/>
              </a:spcAft>
              <a:buClr>
                <a:srgbClr val="FF3300"/>
              </a:buClr>
              <a:buNone/>
            </a:pPr>
            <a:endParaRPr lang="en-US" altLang="zh-TW" sz="2400" dirty="0" smtClean="0">
              <a:ea typeface="標楷體" pitchFamily="65" charset="-120"/>
            </a:endParaRPr>
          </a:p>
          <a:p>
            <a:pPr marL="287338" indent="-287338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交通費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340768"/>
            <a:ext cx="7920880" cy="5112568"/>
          </a:xfrm>
        </p:spPr>
        <p:txBody>
          <a:bodyPr/>
          <a:lstStyle/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"/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交通費</a:t>
            </a:r>
            <a:r>
              <a:rPr lang="en-US" altLang="zh-TW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包括飛機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 船舶及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長途大眾陸運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指不同城市間之交通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同城市內之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市區車費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已含在零用費內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不得再行報支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  <a:p>
            <a:pPr>
              <a:lnSpc>
                <a:spcPts val="2400"/>
              </a:lnSpc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飛機艙等之限制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商務艙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職等以上人員領有該職等全額主管加給人員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上述其餘人員乘坐經濟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座艙；不得報支豪華經濟艙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機票結報</a:t>
            </a:r>
            <a:r>
              <a:rPr lang="zh-TW" altLang="en-US" sz="2400" b="1" dirty="0" smtClean="0">
                <a:latin typeface="標楷體"/>
                <a:ea typeface="標楷體"/>
              </a:rPr>
              <a:t>，應檢附下列單據</a:t>
            </a:r>
            <a:r>
              <a:rPr lang="zh-TW" altLang="en-US" sz="2400" b="1" dirty="0" smtClean="0">
                <a:latin typeface="新細明體"/>
                <a:ea typeface="新細明體"/>
              </a:rPr>
              <a:t>：</a:t>
            </a:r>
            <a:endParaRPr lang="en-US" altLang="zh-TW" sz="2400" b="1" dirty="0" smtClean="0">
              <a:latin typeface="新細明體"/>
              <a:ea typeface="新細明體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機票票根或電子機票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購票證明或旅行業代收轉付收據或其他足資證明支付票款之文件</a:t>
            </a:r>
            <a:r>
              <a:rPr lang="zh-TW" altLang="en-US" sz="2400" dirty="0" smtClean="0">
                <a:latin typeface="新細明體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66750" indent="-306388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登機證存根或護照影本或航空公司開立之搭機證明或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網路下載列印電子登機證紙本並簽名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360363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新細明體"/>
              <a:ea typeface="新細明體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None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10000"/>
              </a:spcBef>
              <a:spcAft>
                <a:spcPct val="10000"/>
              </a:spcAft>
              <a:buClr>
                <a:srgbClr val="FF3300"/>
              </a:buClr>
              <a:buFont typeface="Wingdings" pitchFamily="2" charset="2"/>
              <a:buNone/>
            </a:pPr>
            <a:endPara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  <a:noFill/>
        </p:spPr>
        <p:txBody>
          <a:bodyPr/>
          <a:lstStyle/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、膳食費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及零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用費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開會</a:t>
            </a: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訪問城市之日支標準報支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邀請函所載地址為準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。如一日跨多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個出差點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以留宿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之出差城市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報支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出席國際會議主辦單位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指定旅館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檢附證明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，住宿費得檢據報支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，但生活費應扣除日支生活費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數額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5200" lvl="1" indent="-3429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與民間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企業共同赴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國外考察、參展，經主辦單位安排旅館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，住宿費超過日支生活費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者，亦得覈實檢據，但最高以日支生活費數額為限。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生活費應扣除日支生活費數額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70% 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990600" y="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02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生活費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續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064896" cy="4824536"/>
          </a:xfrm>
        </p:spPr>
        <p:txBody>
          <a:bodyPr/>
          <a:lstStyle/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膳食費：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％、晚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費或住宿費檢據報支者或對方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有供膳者，應自生活費中扣除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提供早餐者扣除日支生活費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；提供午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晚餐者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，各扣除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8%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用費：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市區火車票費、市區公共汽車票費、市區捷運車票費、個人信用卡手續費、洗衣費、小費及其他與生活有關之各項費用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匯率計算方式：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檢附結匯水單。</a:t>
            </a:r>
          </a:p>
          <a:p>
            <a:pPr lvl="1" algn="just">
              <a:spcAft>
                <a:spcPct val="2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未辦理結匯者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出國前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如逢假日往前順推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臺灣銀行即期賣出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參考匯價（檢附匯率表）。</a:t>
            </a:r>
          </a:p>
          <a:p>
            <a:pPr algn="just">
              <a:spcAft>
                <a:spcPct val="20000"/>
              </a:spcAft>
              <a:buClr>
                <a:srgbClr val="FF3300"/>
              </a:buClr>
              <a:buFont typeface="Wingdings" pitchFamily="2" charset="2"/>
              <a:buChar char="v"/>
            </a:pP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56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5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雜費</a:t>
            </a:r>
            <a:r>
              <a:rPr lang="en-U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按出差日數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每日新臺幣六百元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為限額，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檢據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於總額度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600=3,000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結報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報支內容包括</a:t>
            </a:r>
            <a:r>
              <a:rPr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計程車費、租車費、禮品費、交際費等</a:t>
            </a:r>
            <a:r>
              <a:rPr lang="zh-TW" altLang="en-US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其中禮品交際費用係指與國外人員之禮品交際，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請於結報單據中敘明饋贈對象並注意回程於免稅店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或飛機上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購置禮品饋贈對象之合理性。</a:t>
            </a:r>
            <a:endParaRPr lang="zh-TW" altLang="en-US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差費預借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請於出國前二星期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填寫預借款單黏貼於憑證上並影印奉准簽呈及經費需求表</a:t>
            </a:r>
            <a:r>
              <a:rPr lang="zh-TW" altLang="en-US" b="1" dirty="0" smtClean="0">
                <a:latin typeface="新細明體"/>
                <a:ea typeface="新細明體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00"/>
              </a:lnSpc>
              <a:spcBef>
                <a:spcPct val="40000"/>
              </a:spcBef>
              <a:spcAft>
                <a:spcPct val="4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差旅費報支應於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差畢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日內結報。</a:t>
            </a:r>
          </a:p>
          <a:p>
            <a:pPr marL="360363" indent="-360363" algn="just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出差人員應本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誠信原則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辦理結報，並於差費報告表上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示負責。</a:t>
            </a:r>
            <a:endParaRPr lang="zh-TW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2.</a:t>
            </a:r>
            <a:r>
              <a:rPr lang="zh-TW" altLang="en-US" dirty="0" smtClean="0">
                <a:ea typeface="標楷體" pitchFamily="65" charset="-120"/>
              </a:rPr>
              <a:t>國外差旅費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其他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未覈實報支出差旅費刑事責任</a:t>
            </a: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案件</a:t>
            </a:r>
            <a:endParaRPr lang="en-US" altLang="zh-TW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○○市政府○工程處工務所○技工及○工程員，負責○抽水站新建工程機電部分監工及主驗，以辦理該工程舌閥及蝶閥材質取樣送驗為由，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日；卻當日來回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。又以辦理抽水機試車為由，申請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赴他縣市出差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日，卻延後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日出差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。事後填寫出差旅費報告表，○技工支領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2,100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、○工程員支領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2,900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。涉嫌觸犯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款之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等罪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人於偵查中自白，犯罪所得均未滿五萬元，偵查中繳回全部所得財物，向法院請求予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緩刑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之宣告。行政責任部分該處核定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各記過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1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縣政府○○局會計室○主任，會同政風室主任、總務室主任、技士、課員等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人，搭乘公務車赴他縣緊急採購防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SARS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清潔消毒用品，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當日夜間返回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。會計室○主任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明知出差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天未住宿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；卻填寫出差旅費報告表支領當日膳雜費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元、旅館費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元及次日膳雜費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1,200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。於調查時自動繳還國庫，案經管轄法院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2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○○署○組長、○編審，於週六、週日赴花蓮參加教育訓練及臺南地區督導業務，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均未住宿於當日返回臺北；惟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人均分別報支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天住宿費及半天膳雜費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，○組長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4,239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，○編審浮報差旅費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2,238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。案經檢察官偵查，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人假日出差，事後均未報領加班費或補休，分別以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向法院聲請簡易判決及緩起訴處分。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307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8131" name="Rectangle 307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簡報大綱</a:t>
            </a:r>
          </a:p>
        </p:txBody>
      </p:sp>
      <p:sp>
        <p:nvSpPr>
          <p:cNvPr id="48132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62056" cy="4412704"/>
          </a:xfrm>
        </p:spPr>
        <p:txBody>
          <a:bodyPr/>
          <a:lstStyle/>
          <a:p>
            <a:pPr marL="742950" indent="-742950">
              <a:spcBef>
                <a:spcPct val="30000"/>
              </a:spcBef>
              <a:spcAft>
                <a:spcPct val="25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主計室</a:t>
            </a:r>
            <a:r>
              <a:rPr lang="zh-TW" altLang="en-US" dirty="0">
                <a:ea typeface="標楷體" pitchFamily="65" charset="-120"/>
              </a:rPr>
              <a:t>業務職掌</a:t>
            </a:r>
          </a:p>
          <a:p>
            <a:pPr marL="742950" indent="-742950">
              <a:spcBef>
                <a:spcPts val="600"/>
              </a:spcBef>
              <a:spcAft>
                <a:spcPct val="10000"/>
              </a:spcAft>
              <a:buFont typeface="+mj-ea"/>
              <a:buAutoNum type="ea1Cht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差旅費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錯誤案例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驗收、結報注意事項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ea typeface="標楷體" pitchFamily="65" charset="-120"/>
              </a:rPr>
              <a:t>購案</a:t>
            </a:r>
            <a:r>
              <a:rPr lang="zh-TW" altLang="en-US" dirty="0" smtClean="0">
                <a:ea typeface="標楷體" pitchFamily="65" charset="-120"/>
              </a:rPr>
              <a:t>申請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dirty="0" smtClean="0"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驗收注意事項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1143000" lvl="1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報注意事項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742950" indent="-742950">
              <a:spcAft>
                <a:spcPct val="20000"/>
              </a:spcAft>
              <a:buFont typeface="+mj-ea"/>
              <a:buAutoNum type="ea1ChtPeriod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3" name="Picture 3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內政部○○署○○服務站○前主任奉派出差實際住宿費是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向旅館索取空白收據，自行在收據上填寫住宿費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元申請差旅費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次浮報計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元。案經檢察官依依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利用職務上機會詐取財物罪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提起公訴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4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0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302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未實際出差詐領出差旅費刑事責任案件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○○鄉公所工務課○課長填寫出差報告單，於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日出差赴臺北參加內政部○○署專案會議，後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因故未及參加會議；惟仍填具出差旅費報告表支領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日差旅費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2,096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元，於偵查期間自動繳還國庫，案經管轄法院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依貪污治罪條例第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○○縣政府環保局○稽查員，奉派出差參加研討會未參與及會同稽查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未全程參與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；卻填寫出差旅費報告表支領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3,170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元出差旅費用。於調查時自動繳還國庫，案經管轄法院依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貪污治罪條例第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款規定，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利用職務上之機會詐取財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，判決處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年，減為有期徒刑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6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重複申請詐領出差旅費刑事責任案件。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○機關預算委員會○專門委員，任職○○會主任秘書期間，陪同民意代表赴臺灣南部及金門等地參訪，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明知其差旅費係由○○部專案核銷，仍利用職權詐領差旅費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1,000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，案經管轄法院判決處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個月，褫奪公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>
                <a:ea typeface="標楷體" pitchFamily="65" charset="-120"/>
              </a:rPr>
              <a:t>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機關同仁奉派出差辦理廠驗及檢驗作業，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搭乘承商之交通車並接受廠商支付商務旅館旅費等招待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，卻仍向服務機關申報前揭費用新台幣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3,458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員偵查中自白坦承犯行並自動繳交犯罪所得，法院因此認為被告一時失慮事後深具悔意，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判處有期徒刑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個月，緩刑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年，並褫奪公權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3.</a:t>
            </a:r>
            <a:r>
              <a:rPr lang="zh-TW" altLang="en-US" dirty="0" smtClean="0">
                <a:ea typeface="標楷體" pitchFamily="65" charset="-120"/>
              </a:rPr>
              <a:t> 差旅費</a:t>
            </a:r>
            <a:r>
              <a:rPr lang="en-US" altLang="zh-TW" dirty="0" smtClean="0">
                <a:ea typeface="標楷體" pitchFamily="65" charset="-120"/>
              </a:rPr>
              <a:t>—</a:t>
            </a:r>
            <a:r>
              <a:rPr lang="zh-TW" altLang="en-US" dirty="0">
                <a:ea typeface="標楷體" pitchFamily="65" charset="-120"/>
              </a:rPr>
              <a:t>判決案例</a:t>
            </a:r>
            <a:r>
              <a:rPr lang="en-US" altLang="zh-TW" dirty="0" smtClean="0">
                <a:ea typeface="標楷體" pitchFamily="65" charset="-120"/>
              </a:rPr>
              <a:t>8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三、經費動支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104569391"/>
              </p:ext>
            </p:extLst>
          </p:nvPr>
        </p:nvGraphicFramePr>
        <p:xfrm>
          <a:off x="934135" y="1155123"/>
          <a:ext cx="7494213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直線接點 11"/>
          <p:cNvCxnSpPr/>
          <p:nvPr/>
        </p:nvCxnSpPr>
        <p:spPr>
          <a:xfrm flipH="1">
            <a:off x="971600" y="4503760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971600" y="4272928"/>
            <a:ext cx="1944217" cy="1053202"/>
            <a:chOff x="971600" y="4272928"/>
            <a:chExt cx="1944217" cy="1053202"/>
          </a:xfrm>
        </p:grpSpPr>
        <p:sp>
          <p:nvSpPr>
            <p:cNvPr id="9" name="文字方塊 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中央</a:t>
              </a:r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預算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代收款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14" name="直線接點 13"/>
            <p:cNvCxnSpPr>
              <a:endCxn id="1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>
            <a:off x="971600" y="5517232"/>
            <a:ext cx="1944217" cy="1053202"/>
            <a:chOff x="971600" y="4272928"/>
            <a:chExt cx="1944217" cy="105320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文字方塊 18"/>
            <p:cNvSpPr txBox="1"/>
            <p:nvPr/>
          </p:nvSpPr>
          <p:spPr>
            <a:xfrm>
              <a:off x="1436422" y="4272928"/>
              <a:ext cx="143560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經常門</a:t>
              </a:r>
              <a:endParaRPr lang="zh-TW" altLang="en-US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36423" y="4864465"/>
              <a:ext cx="147939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smtClean="0">
                  <a:solidFill>
                    <a:srgbClr val="00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資本門</a:t>
              </a:r>
              <a:r>
                <a:rPr lang="zh-TW" altLang="en-US" dirty="0" smtClean="0"/>
                <a:t>　</a:t>
              </a:r>
              <a:endParaRPr lang="zh-TW" altLang="en-US" dirty="0"/>
            </a:p>
          </p:txBody>
        </p:sp>
        <p:cxnSp>
          <p:nvCxnSpPr>
            <p:cNvPr id="21" name="直線接點 20"/>
            <p:cNvCxnSpPr>
              <a:endCxn id="20" idx="1"/>
            </p:cNvCxnSpPr>
            <p:nvPr/>
          </p:nvCxnSpPr>
          <p:spPr>
            <a:xfrm>
              <a:off x="971600" y="4864465"/>
              <a:ext cx="464823" cy="230833"/>
            </a:xfrm>
            <a:prstGeom prst="line">
              <a:avLst/>
            </a:prstGeom>
            <a:grpFill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2" name="直線接點 21"/>
          <p:cNvCxnSpPr/>
          <p:nvPr/>
        </p:nvCxnSpPr>
        <p:spPr>
          <a:xfrm flipH="1">
            <a:off x="1000963" y="5748464"/>
            <a:ext cx="464822" cy="3607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896308" y="5260984"/>
            <a:ext cx="1827820" cy="830997"/>
          </a:xfrm>
          <a:prstGeom prst="rect">
            <a:avLst/>
          </a:prstGeom>
          <a:solidFill>
            <a:srgbClr val="C00000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依合約規範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執行驗收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96308" y="4264300"/>
            <a:ext cx="1827820" cy="830997"/>
          </a:xfrm>
          <a:prstGeom prst="rect">
            <a:avLst/>
          </a:prstGeom>
          <a:solidFill>
            <a:srgbClr val="C00000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確認廠商</a:t>
            </a:r>
            <a:endParaRPr lang="en-US" altLang="zh-TW" b="1" dirty="0" smtClean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FF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履約完成</a:t>
            </a:r>
            <a:endParaRPr lang="zh-TW" altLang="en-US" b="1" dirty="0">
              <a:solidFill>
                <a:srgbClr val="FF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88224" y="4156366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廠商開立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發票或收據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9785" y="5147900"/>
            <a:ext cx="1872208" cy="83099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所得稅代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扣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6109169"/>
            <a:ext cx="1872208" cy="46166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7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77168"/>
              </p:ext>
            </p:extLst>
          </p:nvPr>
        </p:nvGraphicFramePr>
        <p:xfrm>
          <a:off x="655834" y="1168802"/>
          <a:ext cx="787660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199"/>
                <a:gridCol w="6209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階段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執行方式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起案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發債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採購管理系統起案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簽呈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國外出差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、辦理研討會、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更換證照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altLang="zh-TW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表單系統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來賓蒞所參訪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演講、積彭講座等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</a:rPr>
                        <a:t>申請</a:t>
                      </a:r>
                      <a:endParaRPr lang="en-US" altLang="zh-TW" sz="2000" b="1" dirty="0" smtClean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zh-TW" altLang="en-US" sz="2000" dirty="0" smtClean="0"/>
                        <a:t>購案招標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萬元購案以上 由</a:t>
                      </a:r>
                      <a:r>
                        <a:rPr lang="zh-TW" altLang="en-US" sz="2000" u="sng" dirty="0" smtClean="0"/>
                        <a:t>秘書室</a:t>
                      </a:r>
                      <a:r>
                        <a:rPr lang="zh-TW" altLang="en-US" sz="2000" dirty="0" smtClean="0"/>
                        <a:t>辦理招標。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開口合約 由</a:t>
                      </a:r>
                      <a:r>
                        <a:rPr lang="zh-TW" altLang="en-US" sz="2000" u="sng" dirty="0" smtClean="0"/>
                        <a:t>單位自行</a:t>
                      </a:r>
                      <a:r>
                        <a:rPr lang="zh-TW" altLang="en-US" sz="2000" dirty="0" smtClean="0"/>
                        <a:t>傳真廠商簽訂合約。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履約驗收</a:t>
                      </a:r>
                    </a:p>
                    <a:p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由單位自行辦理驗收。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工程案</a:t>
                      </a:r>
                      <a:r>
                        <a:rPr lang="en-US" altLang="zh-TW" sz="2000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</a:rPr>
                        <a:t>萬以上 由秘書室營繕科協驗。</a:t>
                      </a:r>
                      <a:endParaRPr lang="zh-TW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結報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集中採購或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萬元以上購案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委辦費案件除外</a:t>
                      </a:r>
                      <a:r>
                        <a:rPr lang="en-US" altLang="zh-TW" sz="2000" dirty="0" smtClean="0"/>
                        <a:t>) </a:t>
                      </a:r>
                      <a:r>
                        <a:rPr lang="zh-TW" altLang="en-US" sz="2000" dirty="0" smtClean="0"/>
                        <a:t>由秘書室辦理結報。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2.10</a:t>
                      </a:r>
                      <a:r>
                        <a:rPr lang="zh-TW" altLang="en-US" sz="2000" dirty="0" smtClean="0"/>
                        <a:t>萬元以下小額購案及</a:t>
                      </a:r>
                      <a:r>
                        <a:rPr lang="en-US" altLang="zh-TW" sz="2000" dirty="0" smtClean="0"/>
                        <a:t>10</a:t>
                      </a:r>
                      <a:r>
                        <a:rPr lang="zh-TW" altLang="en-US" sz="2000" dirty="0" smtClean="0"/>
                        <a:t>萬元以上之委辦費案件 由單位自行結報。</a:t>
                      </a:r>
                    </a:p>
                    <a:p>
                      <a:pPr marL="174625" indent="-174625"/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簽呈及表單等其他發債由單位自行結報。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655834" y="5949280"/>
            <a:ext cx="7948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預算執行各階段相關規定及案例，詳</a:t>
            </a:r>
            <a:r>
              <a:rPr lang="zh-TW" altLang="en-US" sz="24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預算執行簡報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主計室網站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實務案例</a:t>
            </a:r>
            <a:r>
              <a:rPr lang="en-US" altLang="zh-TW" sz="2000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zh-TW" altLang="en-US" sz="4000" dirty="0" smtClean="0">
                <a:ea typeface="標楷體" pitchFamily="65" charset="-120"/>
              </a:rPr>
              <a:t>三、經費動支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8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請購理由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計畫名稱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預算支用計畫代號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致。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耐用年限超過二年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組裝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符合上項規定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列支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中央預算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設備內容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資本門控管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中設備序號內容不符，請事先辦理設備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奉核後再辦理採購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維修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成本超過原設備價值之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，應評估是否符合經濟效益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經費申請</a:t>
            </a:r>
            <a:r>
              <a:rPr lang="zh-TW" altLang="zh-TW" dirty="0" smtClean="0">
                <a:ea typeface="標楷體" pitchFamily="65" charset="-120"/>
              </a:rPr>
              <a:t>注意事項</a:t>
            </a:r>
            <a:endParaRPr lang="en-US" altLang="zh-TW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6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經費申請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51" y="1124743"/>
            <a:ext cx="7509196" cy="433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4267380" y="1916832"/>
            <a:ext cx="864096" cy="593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678954" y="4158441"/>
            <a:ext cx="3044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51666" y="2510063"/>
            <a:ext cx="247762" cy="165951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033603" y="2598185"/>
            <a:ext cx="2376264" cy="738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代號與請購理由中之計畫名稱應一致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12292" y="4518481"/>
            <a:ext cx="141117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七角星形 15"/>
          <p:cNvSpPr/>
          <p:nvPr/>
        </p:nvSpPr>
        <p:spPr>
          <a:xfrm>
            <a:off x="-97587" y="1493314"/>
            <a:ext cx="2381384" cy="2236748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採購申請單之預估金額不能高過預算分析之金額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560839" cy="15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/>
          <p:cNvSpPr/>
          <p:nvPr/>
        </p:nvSpPr>
        <p:spPr>
          <a:xfrm>
            <a:off x="3234181" y="3009600"/>
            <a:ext cx="1008112" cy="567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1"/>
          </p:cNvCxnSpPr>
          <p:nvPr/>
        </p:nvCxnSpPr>
        <p:spPr>
          <a:xfrm flipH="1" flipV="1">
            <a:off x="2283803" y="2931782"/>
            <a:ext cx="950378" cy="404485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520658" y="5260267"/>
            <a:ext cx="95393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endCxn id="20" idx="7"/>
          </p:cNvCxnSpPr>
          <p:nvPr/>
        </p:nvCxnSpPr>
        <p:spPr>
          <a:xfrm flipH="1">
            <a:off x="6334893" y="4878521"/>
            <a:ext cx="757387" cy="455563"/>
          </a:xfrm>
          <a:prstGeom prst="straightConnector1">
            <a:avLst/>
          </a:prstGeom>
          <a:ln w="41275" cmpd="sng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45393" y="5065819"/>
            <a:ext cx="41044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單價超過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萬元，以業務費勻支，應敘明其符合之理由：耐用年限小於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年。否則應以設備費勻支。</a:t>
            </a:r>
          </a:p>
        </p:txBody>
      </p:sp>
      <p:sp>
        <p:nvSpPr>
          <p:cNvPr id="31" name="橢圓 30"/>
          <p:cNvSpPr/>
          <p:nvPr/>
        </p:nvSpPr>
        <p:spPr>
          <a:xfrm>
            <a:off x="5098728" y="1984277"/>
            <a:ext cx="689638" cy="45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符合採購法規定，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同性質或同廠商之購案不得拆案以規避採購法規定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併案辦理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集中採購項目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如：辦公設備、文具、化學藥品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不論金額大小，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均送秘書室辦理採購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如因屬緊急情況、或影響安全、或其他特殊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之情形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，必須以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辦理者，應敘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取具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家以上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廠商估價單，或敘明僅有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家之理由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萬以下購案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議比價紀錄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填入採購說明內，以落實議比價制度，健全採購程序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245269"/>
            <a:ext cx="7772400" cy="1143000"/>
          </a:xfrm>
        </p:spPr>
        <p:txBody>
          <a:bodyPr/>
          <a:lstStyle/>
          <a:p>
            <a:r>
              <a:rPr lang="en-US" altLang="zh-TW" sz="4200" dirty="0" smtClean="0">
                <a:ea typeface="標楷體" pitchFamily="65" charset="-120"/>
              </a:rPr>
              <a:t>1.</a:t>
            </a:r>
            <a:r>
              <a:rPr lang="zh-TW" altLang="en-US" sz="4200" dirty="0" smtClean="0">
                <a:ea typeface="標楷體" pitchFamily="65" charset="-120"/>
              </a:rPr>
              <a:t>經費申請</a:t>
            </a:r>
            <a:r>
              <a:rPr lang="zh-TW" altLang="zh-TW" sz="4200" dirty="0" smtClean="0">
                <a:ea typeface="標楷體" pitchFamily="65" charset="-120"/>
              </a:rPr>
              <a:t>注意事項</a:t>
            </a:r>
            <a:r>
              <a:rPr lang="en-US" altLang="zh-TW" sz="4200" dirty="0">
                <a:ea typeface="標楷體" pitchFamily="65" charset="-120"/>
              </a:rPr>
              <a:t>(</a:t>
            </a:r>
            <a:r>
              <a:rPr lang="zh-TW" altLang="en-US" sz="4200" dirty="0">
                <a:ea typeface="標楷體" pitchFamily="65" charset="-120"/>
              </a:rPr>
              <a:t>續</a:t>
            </a:r>
            <a:r>
              <a:rPr lang="en-US" altLang="zh-TW" sz="4200" dirty="0">
                <a:ea typeface="標楷體" pitchFamily="65" charset="-120"/>
              </a:rPr>
              <a:t>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9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85800" y="533400"/>
            <a:ext cx="73152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0099"/>
                </a:solidFill>
                <a:ea typeface="標楷體" pitchFamily="65" charset="-120"/>
              </a:rPr>
              <a:t>一、主 </a:t>
            </a:r>
            <a:r>
              <a:rPr lang="zh-TW" altLang="en-US" sz="4000" b="1" dirty="0">
                <a:solidFill>
                  <a:srgbClr val="000099"/>
                </a:solidFill>
                <a:ea typeface="標楷體" pitchFamily="65" charset="-120"/>
              </a:rPr>
              <a:t>計 室 業 務 職 掌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63046"/>
              </p:ext>
            </p:extLst>
          </p:nvPr>
        </p:nvGraphicFramePr>
        <p:xfrm>
          <a:off x="1454448" y="2123166"/>
          <a:ext cx="5997575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7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057400" y="2895600"/>
            <a:ext cx="4800600" cy="26670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14600" y="1600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本室現有人員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sz="28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940152" y="2658495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二科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行政人員共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14754" y="2667000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一科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人員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人、約僱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人共</a:t>
            </a:r>
            <a:r>
              <a:rPr lang="en-US" altLang="zh-TW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>
              <a:solidFill>
                <a:srgbClr val="006666"/>
              </a:solidFill>
              <a:ea typeface="標楷體" pitchFamily="65" charset="-12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33954" y="4797152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chemeClr val="accent2"/>
                </a:solidFill>
                <a:ea typeface="標楷體" pitchFamily="65" charset="-120"/>
              </a:rPr>
              <a:t>三科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:</a:t>
            </a:r>
          </a:p>
          <a:p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行政人員</a:t>
            </a:r>
            <a:r>
              <a:rPr lang="en-US" altLang="zh-TW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、技術員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人、專支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, 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共</a:t>
            </a:r>
            <a:r>
              <a:rPr lang="en-US" altLang="zh-TW" dirty="0">
                <a:solidFill>
                  <a:srgbClr val="006666"/>
                </a:solidFill>
                <a:ea typeface="標楷體" pitchFamily="65" charset="-120"/>
              </a:rPr>
              <a:t>7</a:t>
            </a:r>
            <a:r>
              <a:rPr lang="zh-TW" altLang="en-US" dirty="0">
                <a:solidFill>
                  <a:srgbClr val="006666"/>
                </a:solidFill>
                <a:ea typeface="標楷體" pitchFamily="65" charset="-120"/>
              </a:rPr>
              <a:t>人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24200" y="2209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896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50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收到廠商交貨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應按採購明細所載規格數量檢視清點，如有不合格者，應立即通知廠商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改正或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依契約完成履約後，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應於廠商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送貨單簽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章並註明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，以釐清是否逾期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驗收方式為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取得報告書者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，請於報告書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上註明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契約規範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以確認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是否完成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論著刊登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於國內或國外期刊，應先至本所</a:t>
            </a: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論著管理系統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載明刊登國內期刊或國外期刊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由本所審查委員審核並由所部長官批示核可。驗收結報時，應列印論著申請單及刊登資料，始得辦理後續結報事宜。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履約過程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中，如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、減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施作，應簽會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秘書室、主計室及政風室並奉所部長官核可後，移請秘書室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6008" y="1484784"/>
            <a:ext cx="7615708" cy="475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購案須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，應確定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，且廠商應於事故發生或消失後，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儘速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向機關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申請展延履約期限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。機關得審酌其情形後，以書面同意延長履約期限，且不計算逾期違約金，毋需契約變更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寄發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驗收通知單予監辦單位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主計室、政風室、採購單位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秘書室。為避免漏發或發錯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，請於驗收當日或前一天請再電話通知監辦單位承辦人到場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與契約規定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者，經檢討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政府採購法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項規定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「減價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」收受者，應於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驗收後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，簽會秘書室、主計室及政風室並奉所部長官核可後，移請秘書室辦理結報事宜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6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申請人或承辦人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為該案之</a:t>
            </a: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2.</a:t>
            </a:r>
            <a:r>
              <a:rPr lang="zh-TW" altLang="en-US" sz="4000" dirty="0" smtClean="0">
                <a:ea typeface="標楷體" pitchFamily="65" charset="-120"/>
              </a:rPr>
              <a:t>履約</a:t>
            </a:r>
            <a:r>
              <a:rPr lang="zh-TW" altLang="zh-TW" sz="4000" dirty="0" smtClean="0">
                <a:ea typeface="標楷體" pitchFamily="65" charset="-120"/>
              </a:rPr>
              <a:t>驗收注意事項</a:t>
            </a:r>
            <a:r>
              <a:rPr lang="en-US" altLang="zh-TW" sz="4000" dirty="0">
                <a:ea typeface="標楷體" pitchFamily="65" charset="-120"/>
              </a:rPr>
              <a:t>(</a:t>
            </a:r>
            <a:r>
              <a:rPr lang="zh-TW" altLang="en-US" sz="4000" dirty="0" smtClean="0">
                <a:ea typeface="標楷體" pitchFamily="65" charset="-120"/>
              </a:rPr>
              <a:t>續</a:t>
            </a:r>
            <a:r>
              <a:rPr lang="en-US" altLang="zh-TW" sz="4000" dirty="0" smtClean="0">
                <a:ea typeface="標楷體" pitchFamily="65" charset="-120"/>
              </a:rPr>
              <a:t>)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93144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410" y="1556792"/>
            <a:ext cx="7810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3" y="332656"/>
            <a:ext cx="7772400" cy="72008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2.</a:t>
            </a:r>
            <a:r>
              <a:rPr lang="zh-TW" altLang="en-US" sz="3600" dirty="0" smtClean="0">
                <a:ea typeface="標楷體" pitchFamily="65" charset="-120"/>
              </a:rPr>
              <a:t>履約驗收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-</a:t>
            </a:r>
            <a:r>
              <a:rPr lang="zh-TW" altLang="en-US" sz="3600" dirty="0" smtClean="0">
                <a:ea typeface="標楷體" pitchFamily="65" charset="-120"/>
              </a:rPr>
              <a:t>案例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3397"/>
            <a:ext cx="7992888" cy="543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 7"/>
          <p:cNvSpPr/>
          <p:nvPr/>
        </p:nvSpPr>
        <p:spPr>
          <a:xfrm>
            <a:off x="6804248" y="1847073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463988" y="2708920"/>
            <a:ext cx="41044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b="1" dirty="0"/>
              <a:t>小額</a:t>
            </a:r>
            <a:r>
              <a:rPr lang="zh-TW" altLang="en-US" sz="1800" b="1" dirty="0" smtClean="0"/>
              <a:t>採購奉</a:t>
            </a:r>
            <a:r>
              <a:rPr lang="zh-TW" altLang="en-US" sz="1800" b="1" dirty="0"/>
              <a:t>准後</a:t>
            </a:r>
            <a:r>
              <a:rPr lang="zh-TW" altLang="en-US" sz="1800" b="1" dirty="0" smtClean="0"/>
              <a:t>，通知廠商從</a:t>
            </a:r>
            <a:r>
              <a:rPr lang="zh-TW" altLang="en-US" sz="1800" b="1" dirty="0"/>
              <a:t>通知日起開始</a:t>
            </a:r>
            <a:r>
              <a:rPr lang="zh-TW" altLang="en-US" sz="1800" b="1" dirty="0" smtClean="0"/>
              <a:t>履約，</a:t>
            </a:r>
            <a:r>
              <a:rPr lang="zh-TW" altLang="en-US" sz="1800" b="1" dirty="0"/>
              <a:t>履約期限</a:t>
            </a:r>
            <a:r>
              <a:rPr lang="zh-TW" altLang="en-US" sz="1800" b="1" dirty="0" smtClean="0"/>
              <a:t>為計算是否逾期之依據，履約期限有延長，不可逕行修改，應專簽敘明理由，由原核定層級長官批示。</a:t>
            </a:r>
            <a:endParaRPr lang="zh-TW" altLang="en-US" sz="1800" b="1" dirty="0"/>
          </a:p>
        </p:txBody>
      </p:sp>
      <p:cxnSp>
        <p:nvCxnSpPr>
          <p:cNvPr id="19" name="直線單箭頭接點 18"/>
          <p:cNvCxnSpPr>
            <a:stCxn id="8" idx="3"/>
          </p:cNvCxnSpPr>
          <p:nvPr/>
        </p:nvCxnSpPr>
        <p:spPr>
          <a:xfrm flipH="1">
            <a:off x="6472918" y="2264672"/>
            <a:ext cx="594963" cy="426475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5270665" y="5085184"/>
            <a:ext cx="1800200" cy="48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5921253" y="4365104"/>
            <a:ext cx="1" cy="720080"/>
          </a:xfrm>
          <a:prstGeom prst="straightConnector1">
            <a:avLst/>
          </a:prstGeom>
          <a:ln w="4127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0754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08893" y="1408306"/>
            <a:ext cx="7272808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驗收合格後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再請廠商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內容無誤後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辦理結報付款。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如廠商送貨時就附發票，請於移送單上註明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上未註明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貨品名稱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時，應由經手人加註中文說明並蓋章。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或收據黏貼於黏貼憑證上：電子發票及三聯式發票注意打上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本所統編：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02717206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。三聯式發票應將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扣抵聯及收執聯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一併黏貼於憑證上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向國外採購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如無法取得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正式收據，僅能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透過網路上列印收據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，應於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列印之收據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u="sng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支付品名並經相關人員簽名或蓋章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單據如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遺失，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應檢具原立據人加蓋印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章證明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與原本相符之影本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，並由承辦人註明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無法提出原本之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4000" dirty="0" smtClean="0">
                <a:ea typeface="標楷體" pitchFamily="65" charset="-120"/>
              </a:rPr>
              <a:t>3.</a:t>
            </a:r>
            <a:r>
              <a:rPr lang="zh-TW" altLang="en-US" sz="4000" dirty="0" smtClean="0">
                <a:ea typeface="標楷體" pitchFamily="65" charset="-120"/>
              </a:rPr>
              <a:t>結報</a:t>
            </a:r>
            <a:r>
              <a:rPr lang="zh-TW" altLang="zh-TW" sz="4000" dirty="0" smtClean="0">
                <a:ea typeface="標楷體" pitchFamily="65" charset="-120"/>
              </a:rPr>
              <a:t>注意事項</a:t>
            </a:r>
            <a:endParaRPr lang="en-US" altLang="zh-TW" sz="40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因特殊情形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不能取得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原始憑證時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應由經手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人填列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證明單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，書明不能取得原因，據以請款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填寫廠商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移送單一式二份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受款人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須與發票抬頭一致；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銀行帳戶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應填寫至分行，最好檢附廠商入帳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存簿封面影本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，以避免入錯帳。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報金額少於發票或收據金額時，請註明實付金額並由經辦人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檢附合約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列相關資料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如：性能測試資料、原廠證明文件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元亦屬之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最後一次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驗收證明書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全案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1)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50613" y="265306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7311" y="1700808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驗收紀錄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驗收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證明書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之點驗保管或證明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應與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驗收通知單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所指派之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主驗人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黏貼憑證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經手人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採購申請單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請購人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主驗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不得由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專支人員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蓋章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結報案件請先送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秘書室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財產列管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；軟體部分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再送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綜計組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列管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講師鐘點費、出席費、私立學校收據、執行業務所得（律師、建築師收據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等），請先會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出納科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代扣所得稅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銀錢收據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（領據且直接給付現金者）應貼千分之四之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印花稅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lnSpc>
                <a:spcPts val="2400"/>
              </a:lnSpc>
              <a:spcAft>
                <a:spcPct val="30000"/>
              </a:spcAft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採購案件，請</a:t>
            </a:r>
            <a:r>
              <a:rPr lang="zh-TW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因預算執行率之因素，而以保固或切結書方式替代未完成部分，先行辦理驗收結報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93412" y="245269"/>
            <a:ext cx="7983043" cy="1143000"/>
          </a:xfrm>
        </p:spPr>
        <p:txBody>
          <a:bodyPr/>
          <a:lstStyle/>
          <a:p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結報</a:t>
            </a:r>
            <a:r>
              <a:rPr lang="zh-TW" altLang="zh-TW" sz="3600" dirty="0" smtClean="0">
                <a:ea typeface="標楷體" pitchFamily="65" charset="-120"/>
              </a:rPr>
              <a:t>注意事項</a:t>
            </a:r>
            <a:r>
              <a:rPr lang="en-US" altLang="zh-TW" sz="3600" dirty="0" smtClean="0">
                <a:ea typeface="標楷體" pitchFamily="65" charset="-120"/>
              </a:rPr>
              <a:t>(</a:t>
            </a:r>
            <a:r>
              <a:rPr lang="zh-TW" altLang="en-US" sz="3600" dirty="0" smtClean="0">
                <a:ea typeface="標楷體" pitchFamily="65" charset="-120"/>
              </a:rPr>
              <a:t>續</a:t>
            </a:r>
            <a:r>
              <a:rPr lang="en-US" altLang="zh-TW" sz="3600" dirty="0" smtClean="0">
                <a:ea typeface="標楷體" pitchFamily="65" charset="-120"/>
              </a:rPr>
              <a:t>2)</a:t>
            </a:r>
            <a:endParaRPr lang="en-US" altLang="zh-TW" sz="3600" dirty="0"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1" y="272256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00200" y="1905000"/>
            <a:ext cx="5840413" cy="2209800"/>
          </a:xfrm>
          <a:prstGeom prst="ellipse">
            <a:avLst/>
          </a:prstGeom>
          <a:solidFill>
            <a:srgbClr val="FFF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19400" y="2057400"/>
            <a:ext cx="414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簡報完畢</a:t>
            </a:r>
          </a:p>
          <a:p>
            <a:r>
              <a:rPr lang="zh-TW" altLang="zh-TW" sz="6000" b="1">
                <a:solidFill>
                  <a:srgbClr val="FF0066"/>
                </a:solidFill>
                <a:latin typeface="Arial" charset="0"/>
                <a:ea typeface="標楷體" pitchFamily="65" charset="-120"/>
              </a:rPr>
              <a:t>敬請指教</a:t>
            </a:r>
            <a:endParaRPr lang="zh-TW" altLang="zh-TW" sz="6000">
              <a:ea typeface="標楷體" pitchFamily="65" charset="-120"/>
            </a:endParaRP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035050" y="4686300"/>
          <a:ext cx="18780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4" name="PhotoImpact" r:id="rId4" imgW="2958730" imgH="2971429" progId="PI3.Image">
                  <p:embed/>
                </p:oleObj>
              </mc:Choice>
              <mc:Fallback>
                <p:oleObj name="PhotoImpact" r:id="rId4" imgW="2958730" imgH="2971429" progId="PI3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686300"/>
                        <a:ext cx="1878013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AutoShape 110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一科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pic>
        <p:nvPicPr>
          <p:cNvPr id="3185" name="Picture 1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21067"/>
              </p:ext>
            </p:extLst>
          </p:nvPr>
        </p:nvGraphicFramePr>
        <p:xfrm>
          <a:off x="723900" y="1412776"/>
          <a:ext cx="7880548" cy="4482384"/>
        </p:xfrm>
        <a:graphic>
          <a:graphicData uri="http://schemas.openxmlformats.org/drawingml/2006/table">
            <a:tbl>
              <a:tblPr/>
              <a:tblGrid>
                <a:gridCol w="4506098"/>
                <a:gridCol w="2331066"/>
                <a:gridCol w="1043384"/>
              </a:tblGrid>
              <a:tr h="51280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工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作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項</a:t>
                      </a:r>
                      <a:r>
                        <a:rPr kumimoji="1" lang="zh-TW" altLang="en-US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</a:t>
                      </a: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員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電話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747"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督導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計室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業務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主任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劉淑貞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2400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rowSpan="7"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b="1" kern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概算、預算、決算</a:t>
                      </a:r>
                      <a:r>
                        <a:rPr kumimoji="1" lang="zh-TW" sz="2600" b="1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編製</a:t>
                      </a: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付款、轉帳憑單編製。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收支帳務處理及報表編製。 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baseline="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財產帳務及審核作業 </a:t>
                      </a:r>
                      <a:endParaRPr kumimoji="1" lang="en-US" altLang="zh-TW" sz="2600" kern="1200" baseline="0" dirty="0" smtClean="0">
                        <a:solidFill>
                          <a:srgbClr val="9900CC"/>
                        </a:solidFill>
                        <a:effectLst/>
                        <a:latin typeface="Calibri"/>
                        <a:ea typeface="標楷體"/>
                        <a:cs typeface="Arial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技轉等案件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成本分析</a:t>
                      </a:r>
                      <a:r>
                        <a:rPr kumimoji="1" lang="zh-TW" altLang="en-US" sz="2600" b="1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會辦</a:t>
                      </a:r>
                      <a:r>
                        <a:rPr kumimoji="1" lang="zh-TW" altLang="en-US" sz="2600" kern="1200" baseline="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baseline="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just" fontAlgn="base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kumimoji="1" lang="zh-TW" sz="2600" kern="1200" dirty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其他有關</a:t>
                      </a:r>
                      <a:r>
                        <a:rPr kumimoji="1" lang="zh-TW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事項</a:t>
                      </a:r>
                      <a:r>
                        <a:rPr kumimoji="1" lang="zh-TW" altLang="en-US" sz="2600" kern="1200" dirty="0" smtClean="0">
                          <a:solidFill>
                            <a:srgbClr val="9900CC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。</a:t>
                      </a:r>
                      <a:endParaRPr lang="zh-TW" sz="2600" kern="100" dirty="0">
                        <a:solidFill>
                          <a:srgbClr val="9900CC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科長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鐘麗玉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2405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專員 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崔小霞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2416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黃淑娟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22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科員</a:t>
                      </a: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 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林竹芳</a:t>
                      </a:r>
                      <a:endParaRPr kumimoji="1" lang="en-US" altLang="zh-TW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2418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 蕭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靖玄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0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辦事員</a:t>
                      </a:r>
                      <a:r>
                        <a:rPr kumimoji="1"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林</a:t>
                      </a: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修麒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242</a:t>
                      </a:r>
                      <a:r>
                        <a:rPr lang="en-US" sz="2600" kern="12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8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zh-TW" alt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約僱  洪文斌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kumimoji="1" lang="en-US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24</a:t>
                      </a:r>
                      <a:r>
                        <a:rPr kumimoji="1" lang="en-US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Arial"/>
                        </a:rPr>
                        <a:t>17</a:t>
                      </a:r>
                      <a:endParaRPr lang="zh-TW" sz="2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0023" marR="70023" marT="35011" marB="350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533400" y="0"/>
            <a:ext cx="8001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二科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416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29825"/>
              </p:ext>
            </p:extLst>
          </p:nvPr>
        </p:nvGraphicFramePr>
        <p:xfrm>
          <a:off x="533400" y="1447800"/>
          <a:ext cx="8001000" cy="4602164"/>
        </p:xfrm>
        <a:graphic>
          <a:graphicData uri="http://schemas.openxmlformats.org/drawingml/2006/table">
            <a:tbl>
              <a:tblPr/>
              <a:tblGrid>
                <a:gridCol w="4572000"/>
                <a:gridCol w="2362200"/>
                <a:gridCol w="1066800"/>
              </a:tblGrid>
              <a:tr h="600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 rowSpan="6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核簽。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中央預算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辦理經費流用及保留案件之申請編報。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現金及財物盤點之查核。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陳秋微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秘書 廖秀慧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慕登雲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</a:t>
                      </a:r>
                      <a:r>
                        <a:rPr kumimoji="1" lang="zh-TW" altLang="en-US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邱惠雯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黃瓊鋗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邱美惠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AutoShape 56"/>
          <p:cNvSpPr>
            <a:spLocks noChangeArrowheads="1"/>
          </p:cNvSpPr>
          <p:nvPr/>
        </p:nvSpPr>
        <p:spPr bwMode="auto">
          <a:xfrm>
            <a:off x="533400" y="0"/>
            <a:ext cx="79248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業務</a:t>
            </a:r>
            <a:r>
              <a:rPr lang="zh-TW" altLang="en-US" dirty="0" smtClean="0">
                <a:ea typeface="標楷體" pitchFamily="65" charset="-120"/>
              </a:rPr>
              <a:t>職掌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三科</a:t>
            </a:r>
            <a:r>
              <a:rPr lang="en-US" altLang="zh-TW" dirty="0" smtClean="0">
                <a:ea typeface="標楷體" pitchFamily="65" charset="-120"/>
              </a:rPr>
              <a:t>)</a:t>
            </a:r>
            <a:endParaRPr lang="zh-TW" altLang="en-US" dirty="0">
              <a:ea typeface="標楷體" pitchFamily="65" charset="-120"/>
            </a:endParaRPr>
          </a:p>
        </p:txBody>
      </p:sp>
      <p:graphicFrame>
        <p:nvGraphicFramePr>
          <p:cNvPr id="5278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21692"/>
              </p:ext>
            </p:extLst>
          </p:nvPr>
        </p:nvGraphicFramePr>
        <p:xfrm>
          <a:off x="533400" y="1447800"/>
          <a:ext cx="8153400" cy="5134611"/>
        </p:xfrm>
        <a:graphic>
          <a:graphicData uri="http://schemas.openxmlformats.org/drawingml/2006/table">
            <a:tbl>
              <a:tblPr/>
              <a:tblGrid>
                <a:gridCol w="4953000"/>
                <a:gridCol w="2209800"/>
                <a:gridCol w="990600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 作 項 目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rowSpan="7">
                  <a:txBody>
                    <a:bodyPr/>
                    <a:lstStyle>
                      <a:lvl1pPr marL="282575" indent="-2825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473075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計畫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收入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及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經費動支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代收款購案監標、監驗。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</a:t>
                      </a:r>
                      <a:r>
                        <a:rPr kumimoji="1" lang="zh-TW" altLang="en-US" sz="2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經費結報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審核。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代收款及保管款帳務處理、憑証整理及報表編製。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本室主計人事之相關事宜。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marL="282575" marR="0" lvl="0" indent="-2825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其他有關事項。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科長 蕭宇君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專員 馬美玉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于菊蘭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劉澤生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科員 王麗妤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技術員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羅玉珍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 marL="11430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 marL="13335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 marL="15240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專支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彭瑞鳳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90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sz="3600" dirty="0" smtClean="0">
                <a:ea typeface="標楷體" pitchFamily="65" charset="-120"/>
              </a:rPr>
              <a:t>主計室業務宣導及溝通窗口</a:t>
            </a:r>
            <a:endParaRPr lang="zh-TW" altLang="en-US" sz="3600" dirty="0"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81800" cy="3400400"/>
          </a:xfrm>
        </p:spPr>
        <p:txBody>
          <a:bodyPr/>
          <a:lstStyle/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主計室網站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業務職掌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、法令規章、實務案例等</a:t>
            </a:r>
            <a:endParaRPr lang="en-US" altLang="zh-TW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專人服務電話：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  <a:cs typeface="+mn-cs"/>
              </a:rPr>
              <a:t>2423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  <a:cs typeface="+mn-cs"/>
              </a:rPr>
              <a:t>于菊蘭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lvl="1" indent="-342900" eaLnBrk="1" hangingPunct="1">
              <a:spcAft>
                <a:spcPct val="10000"/>
              </a:spcAft>
              <a:buClr>
                <a:srgbClr val="FF3300"/>
              </a:buClr>
              <a:buFont typeface="Wingdings" pitchFamily="2" charset="2"/>
              <a:buChar char="v"/>
            </a:pPr>
            <a:r>
              <a:rPr lang="zh-TW" altLang="en-US" dirty="0">
                <a:latin typeface="標楷體" pitchFamily="65" charset="-120"/>
                <a:ea typeface="標楷體" pitchFamily="65" charset="-120"/>
                <a:cs typeface="+mn-cs"/>
              </a:rPr>
              <a:t>單一窗口信箱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+mn-cs"/>
              </a:rPr>
              <a:t>ac0164@iner.gov.tw</a:t>
            </a:r>
            <a:endParaRPr lang="en-US" altLang="zh-TW" b="1" dirty="0"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990600" y="228600"/>
            <a:ext cx="68580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endParaRPr lang="zh-TW" altLang="zh-TW" sz="48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</a:rPr>
              <a:t>二、</a:t>
            </a:r>
            <a:r>
              <a:rPr lang="en-US" altLang="zh-TW" dirty="0" smtClean="0">
                <a:ea typeface="標楷體" pitchFamily="65" charset="-120"/>
              </a:rPr>
              <a:t>1.</a:t>
            </a:r>
            <a:r>
              <a:rPr lang="zh-TW" altLang="en-US" dirty="0" smtClean="0">
                <a:ea typeface="標楷體" pitchFamily="65" charset="-120"/>
              </a:rPr>
              <a:t>國內</a:t>
            </a:r>
            <a:r>
              <a:rPr lang="zh-TW" altLang="en-US" dirty="0">
                <a:ea typeface="標楷體" pitchFamily="65" charset="-120"/>
              </a:rPr>
              <a:t>差旅費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6019800" cy="340040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3600" dirty="0" smtClean="0">
                <a:ea typeface="標楷體" pitchFamily="65" charset="-120"/>
              </a:rPr>
              <a:t>(1) </a:t>
            </a:r>
            <a:r>
              <a:rPr lang="zh-TW" altLang="en-US" sz="4000" dirty="0">
                <a:ea typeface="標楷體" pitchFamily="65" charset="-120"/>
              </a:rPr>
              <a:t>公出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(2)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公差</a:t>
            </a:r>
          </a:p>
          <a:p>
            <a:pPr marL="0" indent="0">
              <a:lnSpc>
                <a:spcPct val="120000"/>
              </a:lnSpc>
              <a:buClr>
                <a:srgbClr val="FF3300"/>
              </a:buClr>
              <a:buNone/>
            </a:pPr>
            <a:r>
              <a:rPr lang="en-US" altLang="zh-TW" sz="4000" dirty="0" smtClean="0">
                <a:ea typeface="標楷體" pitchFamily="65" charset="-120"/>
              </a:rPr>
              <a:t>(3)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zh-TW" altLang="en-US" sz="4000" dirty="0">
                <a:ea typeface="標楷體" pitchFamily="65" charset="-120"/>
              </a:rPr>
              <a:t>訓練</a:t>
            </a:r>
            <a:r>
              <a:rPr lang="zh-TW" altLang="en-US" sz="4000" dirty="0" smtClean="0">
                <a:ea typeface="標楷體" pitchFamily="65" charset="-120"/>
              </a:rPr>
              <a:t>講習</a:t>
            </a:r>
            <a:endParaRPr lang="en-US" altLang="zh-TW" sz="4000" dirty="0" smtClean="0">
              <a:ea typeface="標楷體" pitchFamily="65" charset="-12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85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0000E5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7580</TotalTime>
  <Words>4972</Words>
  <Application>Microsoft Office PowerPoint</Application>
  <PresentationFormat>如螢幕大小 (4:3)</PresentationFormat>
  <Paragraphs>382</Paragraphs>
  <Slides>46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8" baseType="lpstr">
      <vt:lpstr>預設簡報設計</vt:lpstr>
      <vt:lpstr>PhotoImpact</vt:lpstr>
      <vt:lpstr>主計業務宣導簡報 新進人員講習</vt:lpstr>
      <vt:lpstr>PowerPoint 簡報</vt:lpstr>
      <vt:lpstr>簡報大綱</vt:lpstr>
      <vt:lpstr>一、主 計 室 業 務 職 掌</vt:lpstr>
      <vt:lpstr>業務職掌 (一科)</vt:lpstr>
      <vt:lpstr>業務職掌 (二科)</vt:lpstr>
      <vt:lpstr>業務職掌 (三科)</vt:lpstr>
      <vt:lpstr>主計室業務宣導及溝通窗口</vt:lpstr>
      <vt:lpstr>二、1.國內差旅費</vt:lpstr>
      <vt:lpstr>(1)公出—本所內規</vt:lpstr>
      <vt:lpstr>(2)公差—國內出差旅費報支要點</vt:lpstr>
      <vt:lpstr>(2)公差—住宿費</vt:lpstr>
      <vt:lpstr>住宿檢據案例-旅行業代收轉付收據</vt:lpstr>
      <vt:lpstr>(2)公差—雜費</vt:lpstr>
      <vt:lpstr>(2)公差—交通費</vt:lpstr>
      <vt:lpstr>(2)公差—交通費(續1)</vt:lpstr>
      <vt:lpstr>(2)公差—交通費(續2)</vt:lpstr>
      <vt:lpstr>國內旅費--交通費結報案例</vt:lpstr>
      <vt:lpstr>(3)訓練講習報支規定 </vt:lpstr>
      <vt:lpstr>國內訓練/講習--交通費報支案例</vt:lpstr>
      <vt:lpstr>PowerPoint 簡報</vt:lpstr>
      <vt:lpstr>二、2.國外差旅費</vt:lpstr>
      <vt:lpstr>2.國外差旅費—交通費</vt:lpstr>
      <vt:lpstr>2.國外差旅費—生活費</vt:lpstr>
      <vt:lpstr>2.國外差旅費—生活費(續)</vt:lpstr>
      <vt:lpstr>2.國外差旅費—其他</vt:lpstr>
      <vt:lpstr>3. 差旅費—判決案例1</vt:lpstr>
      <vt:lpstr>3. 差旅費—判決案例2</vt:lpstr>
      <vt:lpstr>3. 差旅費—判決案例3</vt:lpstr>
      <vt:lpstr>3. 差旅費—判決案例4</vt:lpstr>
      <vt:lpstr>3. 差旅費—判決案例5</vt:lpstr>
      <vt:lpstr>3. 差旅費—判決案例6</vt:lpstr>
      <vt:lpstr>3. 差旅費—判決案例7</vt:lpstr>
      <vt:lpstr>3. 差旅費—判決案例8</vt:lpstr>
      <vt:lpstr>三、經費動支注意事項</vt:lpstr>
      <vt:lpstr>三、經費動支注意事項</vt:lpstr>
      <vt:lpstr>1.經費申請注意事項</vt:lpstr>
      <vt:lpstr>經費申請注意事項-案例</vt:lpstr>
      <vt:lpstr>1.經費申請注意事項(續)</vt:lpstr>
      <vt:lpstr>2.履約驗收注意事項</vt:lpstr>
      <vt:lpstr>2.履約驗收注意事項(續)</vt:lpstr>
      <vt:lpstr>2.履約驗收注意事項-案例</vt:lpstr>
      <vt:lpstr>3.結報注意事項</vt:lpstr>
      <vt:lpstr>3.結報注意事項(續1)</vt:lpstr>
      <vt:lpstr>3.結報注意事項(續2)</vt:lpstr>
      <vt:lpstr>PowerPoint 簡報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會計業務宣導簡報</dc:title>
  <dc:creator>i0509_吳金玉</dc:creator>
  <cp:lastModifiedBy>陳秋微</cp:lastModifiedBy>
  <cp:revision>357</cp:revision>
  <dcterms:created xsi:type="dcterms:W3CDTF">2005-02-18T00:19:19Z</dcterms:created>
  <dcterms:modified xsi:type="dcterms:W3CDTF">2016-11-14T09:51:30Z</dcterms:modified>
</cp:coreProperties>
</file>