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768" r:id="rId2"/>
  </p:sldMasterIdLst>
  <p:notesMasterIdLst>
    <p:notesMasterId r:id="rId16"/>
  </p:notesMasterIdLst>
  <p:handoutMasterIdLst>
    <p:handoutMasterId r:id="rId17"/>
  </p:handoutMasterIdLst>
  <p:sldIdLst>
    <p:sldId id="256" r:id="rId3"/>
    <p:sldId id="337" r:id="rId4"/>
    <p:sldId id="362" r:id="rId5"/>
    <p:sldId id="364" r:id="rId6"/>
    <p:sldId id="345" r:id="rId7"/>
    <p:sldId id="365" r:id="rId8"/>
    <p:sldId id="366" r:id="rId9"/>
    <p:sldId id="367" r:id="rId10"/>
    <p:sldId id="368" r:id="rId11"/>
    <p:sldId id="370" r:id="rId12"/>
    <p:sldId id="369" r:id="rId13"/>
    <p:sldId id="356" r:id="rId14"/>
    <p:sldId id="358" r:id="rId15"/>
  </p:sldIdLst>
  <p:sldSz cx="9144000" cy="6858000" type="screen4x3"/>
  <p:notesSz cx="6797675" cy="9928225"/>
  <p:embeddedFontLst>
    <p:embeddedFont>
      <p:font typeface="微軟正黑體" panose="020B0604030504040204" pitchFamily="34" charset="-120"/>
      <p:regular r:id="rId18"/>
      <p:bold r:id="rId19"/>
    </p:embeddedFont>
    <p:embeddedFont>
      <p:font typeface="Calibri" panose="020F0502020204030204" pitchFamily="34" charset="0"/>
      <p:regular r:id="rId20"/>
      <p:bold r:id="rId21"/>
      <p:italic r:id="rId22"/>
      <p:boldItalic r:id="rId23"/>
    </p:embeddedFont>
  </p:embeddedFontLst>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p:scale>
          <a:sx n="124" d="100"/>
          <a:sy n="124" d="100"/>
        </p:scale>
        <p:origin x="-48" y="41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10" Type="http://schemas.openxmlformats.org/officeDocument/2006/relationships/slide" Target="slides/slide8.xml"/><Relationship Id="rId19"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6967"/>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49688" y="0"/>
            <a:ext cx="2946400" cy="496967"/>
          </a:xfrm>
          <a:prstGeom prst="rect">
            <a:avLst/>
          </a:prstGeom>
        </p:spPr>
        <p:txBody>
          <a:bodyPr vert="horz" lIns="91440" tIns="45720" rIns="91440" bIns="45720" rtlCol="0"/>
          <a:lstStyle>
            <a:lvl1pPr algn="r">
              <a:defRPr sz="1200"/>
            </a:lvl1pPr>
          </a:lstStyle>
          <a:p>
            <a:fld id="{D3A10242-5432-4F9F-89DB-B0C397BC4F84}" type="datetimeFigureOut">
              <a:rPr lang="zh-TW" altLang="en-US" smtClean="0"/>
              <a:pPr/>
              <a:t>2016/10/4</a:t>
            </a:fld>
            <a:endParaRPr lang="zh-TW" altLang="en-US"/>
          </a:p>
        </p:txBody>
      </p:sp>
      <p:sp>
        <p:nvSpPr>
          <p:cNvPr id="4" name="頁尾版面配置區 3"/>
          <p:cNvSpPr>
            <a:spLocks noGrp="1"/>
          </p:cNvSpPr>
          <p:nvPr>
            <p:ph type="ftr" sz="quarter" idx="2"/>
          </p:nvPr>
        </p:nvSpPr>
        <p:spPr>
          <a:xfrm>
            <a:off x="0" y="9429671"/>
            <a:ext cx="2946400" cy="496966"/>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49688" y="9429671"/>
            <a:ext cx="2946400" cy="496966"/>
          </a:xfrm>
          <a:prstGeom prst="rect">
            <a:avLst/>
          </a:prstGeom>
        </p:spPr>
        <p:txBody>
          <a:bodyPr vert="horz" lIns="91440" tIns="45720" rIns="91440" bIns="45720" rtlCol="0" anchor="b"/>
          <a:lstStyle>
            <a:lvl1pPr algn="r">
              <a:defRPr sz="1200"/>
            </a:lvl1pPr>
          </a:lstStyle>
          <a:p>
            <a:fld id="{2E2A7AC7-B481-46EA-9544-51A93B9834E3}" type="slidenum">
              <a:rPr lang="zh-TW" altLang="en-US" smtClean="0"/>
              <a:pPr/>
              <a:t>‹#›</a:t>
            </a:fld>
            <a:endParaRPr lang="zh-TW" altLang="en-US"/>
          </a:p>
        </p:txBody>
      </p:sp>
    </p:spTree>
    <p:extLst>
      <p:ext uri="{BB962C8B-B14F-4D97-AF65-F5344CB8AC3E}">
        <p14:creationId xmlns:p14="http://schemas.microsoft.com/office/powerpoint/2010/main" val="40294115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0"/>
            <a:ext cx="2945659" cy="496411"/>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0444" y="0"/>
            <a:ext cx="2945659" cy="496411"/>
          </a:xfrm>
          <a:prstGeom prst="rect">
            <a:avLst/>
          </a:prstGeom>
        </p:spPr>
        <p:txBody>
          <a:bodyPr vert="horz" lIns="91440" tIns="45720" rIns="91440" bIns="45720" rtlCol="0"/>
          <a:lstStyle>
            <a:lvl1pPr algn="r">
              <a:defRPr sz="1200"/>
            </a:lvl1pPr>
          </a:lstStyle>
          <a:p>
            <a:fld id="{AC3D1443-3583-4D59-9362-6428E22EFFB2}" type="datetimeFigureOut">
              <a:rPr lang="zh-TW" altLang="en-US" smtClean="0"/>
              <a:pPr/>
              <a:t>2016/10/4</a:t>
            </a:fld>
            <a:endParaRPr lang="zh-TW" altLang="en-US"/>
          </a:p>
        </p:txBody>
      </p:sp>
      <p:sp>
        <p:nvSpPr>
          <p:cNvPr id="4" name="投影片圖像版面配置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1" y="9430091"/>
            <a:ext cx="2945659" cy="496411"/>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44" y="9430091"/>
            <a:ext cx="2945659" cy="496411"/>
          </a:xfrm>
          <a:prstGeom prst="rect">
            <a:avLst/>
          </a:prstGeom>
        </p:spPr>
        <p:txBody>
          <a:bodyPr vert="horz" lIns="91440" tIns="45720" rIns="91440" bIns="45720" rtlCol="0" anchor="b"/>
          <a:lstStyle>
            <a:lvl1pPr algn="r">
              <a:defRPr sz="1200"/>
            </a:lvl1pPr>
          </a:lstStyle>
          <a:p>
            <a:fld id="{564641F1-9EB4-4F04-A1C2-BD6120F0A91B}" type="slidenum">
              <a:rPr lang="zh-TW" altLang="en-US" smtClean="0"/>
              <a:pPr/>
              <a:t>‹#›</a:t>
            </a:fld>
            <a:endParaRPr lang="zh-TW" altLang="en-US"/>
          </a:p>
        </p:txBody>
      </p:sp>
    </p:spTree>
    <p:extLst>
      <p:ext uri="{BB962C8B-B14F-4D97-AF65-F5344CB8AC3E}">
        <p14:creationId xmlns:p14="http://schemas.microsoft.com/office/powerpoint/2010/main" val="1349340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21D0B3-F208-4F48-9D77-E82C29B948F3}" type="slidenum">
              <a:rPr lang="en-US" altLang="zh-TW" smtClean="0">
                <a:latin typeface="Arial" charset="0"/>
              </a:rPr>
              <a:pPr fontAlgn="base">
                <a:spcBef>
                  <a:spcPct val="0"/>
                </a:spcBef>
                <a:spcAft>
                  <a:spcPct val="0"/>
                </a:spcAft>
                <a:defRPr/>
              </a:pPr>
              <a:t>2</a:t>
            </a:fld>
            <a:endParaRPr lang="en-US" altLang="zh-TW" smtClean="0">
              <a:latin typeface="Arial" charset="0"/>
            </a:endParaRPr>
          </a:p>
        </p:txBody>
      </p:sp>
      <p:sp>
        <p:nvSpPr>
          <p:cNvPr id="79875" name="Rectangle 7"/>
          <p:cNvSpPr txBox="1">
            <a:spLocks noGrp="1" noChangeArrowheads="1"/>
          </p:cNvSpPr>
          <p:nvPr/>
        </p:nvSpPr>
        <p:spPr bwMode="auto">
          <a:xfrm>
            <a:off x="3850443" y="9430091"/>
            <a:ext cx="2945659" cy="496411"/>
          </a:xfrm>
          <a:prstGeom prst="rect">
            <a:avLst/>
          </a:prstGeom>
          <a:noFill/>
          <a:ln w="9525">
            <a:noFill/>
            <a:miter lim="800000"/>
            <a:headEnd/>
            <a:tailEnd/>
          </a:ln>
        </p:spPr>
        <p:txBody>
          <a:bodyPr anchor="b"/>
          <a:lstStyle/>
          <a:p>
            <a:pPr algn="r"/>
            <a:fld id="{3A5B2702-1E78-4506-8BEC-697332A979AD}" type="slidenum">
              <a:rPr lang="en-US" altLang="zh-TW" sz="1200"/>
              <a:pPr algn="r"/>
              <a:t>2</a:t>
            </a:fld>
            <a:endParaRPr lang="en-US" altLang="zh-TW" sz="1200"/>
          </a:p>
        </p:txBody>
      </p:sp>
      <p:sp>
        <p:nvSpPr>
          <p:cNvPr id="79876" name="Rectangle 7"/>
          <p:cNvSpPr txBox="1">
            <a:spLocks noGrp="1" noChangeArrowheads="1"/>
          </p:cNvSpPr>
          <p:nvPr/>
        </p:nvSpPr>
        <p:spPr bwMode="auto">
          <a:xfrm>
            <a:off x="3850443" y="9430091"/>
            <a:ext cx="2945659" cy="496411"/>
          </a:xfrm>
          <a:prstGeom prst="rect">
            <a:avLst/>
          </a:prstGeom>
          <a:noFill/>
          <a:ln w="9525">
            <a:noFill/>
            <a:miter lim="800000"/>
            <a:headEnd/>
            <a:tailEnd/>
          </a:ln>
        </p:spPr>
        <p:txBody>
          <a:bodyPr anchor="b"/>
          <a:lstStyle/>
          <a:p>
            <a:pPr algn="r"/>
            <a:fld id="{B324E12D-544E-4C1B-BF01-0E4728198EBC}" type="slidenum">
              <a:rPr kumimoji="0" altLang="zh-TW" sz="1200" noProof="1">
                <a:cs typeface="Arial" charset="0"/>
              </a:rPr>
              <a:pPr algn="r"/>
              <a:t>2</a:t>
            </a:fld>
            <a:endParaRPr kumimoji="0" lang="zh-TW" altLang="zh-TW" sz="1200" noProof="1">
              <a:cs typeface="Arial" charset="0"/>
            </a:endParaRPr>
          </a:p>
        </p:txBody>
      </p:sp>
      <p:sp>
        <p:nvSpPr>
          <p:cNvPr id="79877" name="Rectangle 7"/>
          <p:cNvSpPr txBox="1">
            <a:spLocks noGrp="1" noChangeArrowheads="1"/>
          </p:cNvSpPr>
          <p:nvPr/>
        </p:nvSpPr>
        <p:spPr bwMode="auto">
          <a:xfrm>
            <a:off x="3853590" y="9435262"/>
            <a:ext cx="2944085" cy="492964"/>
          </a:xfrm>
          <a:prstGeom prst="rect">
            <a:avLst/>
          </a:prstGeom>
          <a:noFill/>
          <a:ln w="9525">
            <a:noFill/>
            <a:miter lim="800000"/>
            <a:headEnd/>
            <a:tailEnd/>
          </a:ln>
        </p:spPr>
        <p:txBody>
          <a:bodyPr lIns="94824" tIns="47416" rIns="94824" bIns="47416" anchor="b"/>
          <a:lstStyle/>
          <a:p>
            <a:pPr algn="r" defTabSz="947738"/>
            <a:fld id="{DFEE458D-6748-4EB9-A459-E5C16352D81B}" type="slidenum">
              <a:rPr kumimoji="0" lang="en-GB" altLang="zh-TW" sz="1300">
                <a:cs typeface="Arial" charset="0"/>
              </a:rPr>
              <a:pPr algn="r" defTabSz="947738"/>
              <a:t>2</a:t>
            </a:fld>
            <a:endParaRPr kumimoji="0" lang="en-GB" altLang="zh-TW" sz="1300">
              <a:cs typeface="Arial" charset="0"/>
            </a:endParaRPr>
          </a:p>
        </p:txBody>
      </p:sp>
      <p:sp>
        <p:nvSpPr>
          <p:cNvPr id="79878" name="Rectangle 2"/>
          <p:cNvSpPr>
            <a:spLocks noGrp="1" noRot="1" noChangeAspect="1" noChangeArrowheads="1" noTextEdit="1"/>
          </p:cNvSpPr>
          <p:nvPr>
            <p:ph type="sldImg"/>
          </p:nvPr>
        </p:nvSpPr>
        <p:spPr bwMode="auto">
          <a:xfrm>
            <a:off x="917575" y="744538"/>
            <a:ext cx="4964113" cy="3724275"/>
          </a:xfrm>
          <a:noFill/>
          <a:ln>
            <a:solidFill>
              <a:srgbClr val="000000"/>
            </a:solidFill>
            <a:miter lim="800000"/>
            <a:headEnd/>
            <a:tailEnd/>
          </a:ln>
        </p:spPr>
      </p:sp>
      <p:sp>
        <p:nvSpPr>
          <p:cNvPr id="79879" name="Rectangle 3"/>
          <p:cNvSpPr>
            <a:spLocks noGrp="1" noChangeArrowheads="1"/>
          </p:cNvSpPr>
          <p:nvPr>
            <p:ph type="body" idx="1"/>
          </p:nvPr>
        </p:nvSpPr>
        <p:spPr bwMode="auto">
          <a:xfrm>
            <a:off x="906357" y="4715907"/>
            <a:ext cx="4984962" cy="4467701"/>
          </a:xfrm>
          <a:noFill/>
        </p:spPr>
        <p:txBody>
          <a:bodyPr lIns="94824" tIns="47416" rIns="94824" bIns="47416"/>
          <a:lstStyle/>
          <a:p>
            <a:pPr eaLnBrk="1" hangingPunct="1"/>
            <a:endParaRPr lang="zh-TW" altLang="zh-TW" noProof="1"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21D0B3-F208-4F48-9D77-E82C29B948F3}" type="slidenum">
              <a:rPr lang="en-US" altLang="zh-TW" smtClean="0">
                <a:latin typeface="Arial" charset="0"/>
              </a:rPr>
              <a:pPr fontAlgn="base">
                <a:spcBef>
                  <a:spcPct val="0"/>
                </a:spcBef>
                <a:spcAft>
                  <a:spcPct val="0"/>
                </a:spcAft>
                <a:defRPr/>
              </a:pPr>
              <a:t>12</a:t>
            </a:fld>
            <a:endParaRPr lang="en-US" altLang="zh-TW" smtClean="0">
              <a:latin typeface="Arial" charset="0"/>
            </a:endParaRPr>
          </a:p>
        </p:txBody>
      </p:sp>
      <p:sp>
        <p:nvSpPr>
          <p:cNvPr id="79875" name="Rectangle 7"/>
          <p:cNvSpPr txBox="1">
            <a:spLocks noGrp="1" noChangeArrowheads="1"/>
          </p:cNvSpPr>
          <p:nvPr/>
        </p:nvSpPr>
        <p:spPr bwMode="auto">
          <a:xfrm>
            <a:off x="3850443" y="9430091"/>
            <a:ext cx="2945659" cy="496411"/>
          </a:xfrm>
          <a:prstGeom prst="rect">
            <a:avLst/>
          </a:prstGeom>
          <a:noFill/>
          <a:ln w="9525">
            <a:noFill/>
            <a:miter lim="800000"/>
            <a:headEnd/>
            <a:tailEnd/>
          </a:ln>
        </p:spPr>
        <p:txBody>
          <a:bodyPr anchor="b"/>
          <a:lstStyle/>
          <a:p>
            <a:pPr algn="r"/>
            <a:fld id="{3A5B2702-1E78-4506-8BEC-697332A979AD}" type="slidenum">
              <a:rPr lang="en-US" altLang="zh-TW" sz="1200"/>
              <a:pPr algn="r"/>
              <a:t>12</a:t>
            </a:fld>
            <a:endParaRPr lang="en-US" altLang="zh-TW" sz="1200"/>
          </a:p>
        </p:txBody>
      </p:sp>
      <p:sp>
        <p:nvSpPr>
          <p:cNvPr id="79876" name="Rectangle 7"/>
          <p:cNvSpPr txBox="1">
            <a:spLocks noGrp="1" noChangeArrowheads="1"/>
          </p:cNvSpPr>
          <p:nvPr/>
        </p:nvSpPr>
        <p:spPr bwMode="auto">
          <a:xfrm>
            <a:off x="3850443" y="9430091"/>
            <a:ext cx="2945659" cy="496411"/>
          </a:xfrm>
          <a:prstGeom prst="rect">
            <a:avLst/>
          </a:prstGeom>
          <a:noFill/>
          <a:ln w="9525">
            <a:noFill/>
            <a:miter lim="800000"/>
            <a:headEnd/>
            <a:tailEnd/>
          </a:ln>
        </p:spPr>
        <p:txBody>
          <a:bodyPr anchor="b"/>
          <a:lstStyle/>
          <a:p>
            <a:pPr algn="r"/>
            <a:fld id="{B324E12D-544E-4C1B-BF01-0E4728198EBC}" type="slidenum">
              <a:rPr kumimoji="0" altLang="zh-TW" sz="1200" noProof="1">
                <a:cs typeface="Arial" charset="0"/>
              </a:rPr>
              <a:pPr algn="r"/>
              <a:t>12</a:t>
            </a:fld>
            <a:endParaRPr kumimoji="0" lang="zh-TW" altLang="zh-TW" sz="1200" noProof="1">
              <a:cs typeface="Arial" charset="0"/>
            </a:endParaRPr>
          </a:p>
        </p:txBody>
      </p:sp>
      <p:sp>
        <p:nvSpPr>
          <p:cNvPr id="79877" name="Rectangle 7"/>
          <p:cNvSpPr txBox="1">
            <a:spLocks noGrp="1" noChangeArrowheads="1"/>
          </p:cNvSpPr>
          <p:nvPr/>
        </p:nvSpPr>
        <p:spPr bwMode="auto">
          <a:xfrm>
            <a:off x="3853590" y="9435262"/>
            <a:ext cx="2944085" cy="492964"/>
          </a:xfrm>
          <a:prstGeom prst="rect">
            <a:avLst/>
          </a:prstGeom>
          <a:noFill/>
          <a:ln w="9525">
            <a:noFill/>
            <a:miter lim="800000"/>
            <a:headEnd/>
            <a:tailEnd/>
          </a:ln>
        </p:spPr>
        <p:txBody>
          <a:bodyPr lIns="94824" tIns="47416" rIns="94824" bIns="47416" anchor="b"/>
          <a:lstStyle/>
          <a:p>
            <a:pPr algn="r" defTabSz="947738"/>
            <a:fld id="{DFEE458D-6748-4EB9-A459-E5C16352D81B}" type="slidenum">
              <a:rPr kumimoji="0" lang="en-GB" altLang="zh-TW" sz="1300">
                <a:cs typeface="Arial" charset="0"/>
              </a:rPr>
              <a:pPr algn="r" defTabSz="947738"/>
              <a:t>12</a:t>
            </a:fld>
            <a:endParaRPr kumimoji="0" lang="en-GB" altLang="zh-TW" sz="1300">
              <a:cs typeface="Arial" charset="0"/>
            </a:endParaRPr>
          </a:p>
        </p:txBody>
      </p:sp>
      <p:sp>
        <p:nvSpPr>
          <p:cNvPr id="79878" name="Rectangle 2"/>
          <p:cNvSpPr>
            <a:spLocks noGrp="1" noRot="1" noChangeAspect="1" noChangeArrowheads="1" noTextEdit="1"/>
          </p:cNvSpPr>
          <p:nvPr>
            <p:ph type="sldImg"/>
          </p:nvPr>
        </p:nvSpPr>
        <p:spPr bwMode="auto">
          <a:xfrm>
            <a:off x="917575" y="744538"/>
            <a:ext cx="4964113" cy="3724275"/>
          </a:xfrm>
          <a:noFill/>
          <a:ln>
            <a:solidFill>
              <a:srgbClr val="000000"/>
            </a:solidFill>
            <a:miter lim="800000"/>
            <a:headEnd/>
            <a:tailEnd/>
          </a:ln>
        </p:spPr>
      </p:sp>
      <p:sp>
        <p:nvSpPr>
          <p:cNvPr id="79879" name="Rectangle 3"/>
          <p:cNvSpPr>
            <a:spLocks noGrp="1" noChangeArrowheads="1"/>
          </p:cNvSpPr>
          <p:nvPr>
            <p:ph type="body" idx="1"/>
          </p:nvPr>
        </p:nvSpPr>
        <p:spPr bwMode="auto">
          <a:xfrm>
            <a:off x="906357" y="4715907"/>
            <a:ext cx="4984962" cy="4467701"/>
          </a:xfrm>
          <a:noFill/>
        </p:spPr>
        <p:txBody>
          <a:bodyPr lIns="94824" tIns="47416" rIns="94824" bIns="47416"/>
          <a:lstStyle/>
          <a:p>
            <a:pPr eaLnBrk="1" hangingPunct="1"/>
            <a:endParaRPr lang="zh-TW" altLang="zh-TW" noProof="1"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64641F1-9EB4-4F04-A1C2-BD6120F0A91B}" type="slidenum">
              <a:rPr lang="zh-TW" altLang="en-US" smtClean="0">
                <a:solidFill>
                  <a:prstClr val="black"/>
                </a:solidFill>
              </a:rPr>
              <a:pPr/>
              <a:t>13</a:t>
            </a:fld>
            <a:endParaRPr lang="zh-TW" altLang="en-US">
              <a:solidFill>
                <a:prstClr val="black"/>
              </a:solidFill>
            </a:endParaRPr>
          </a:p>
        </p:txBody>
      </p:sp>
    </p:spTree>
    <p:extLst>
      <p:ext uri="{BB962C8B-B14F-4D97-AF65-F5344CB8AC3E}">
        <p14:creationId xmlns:p14="http://schemas.microsoft.com/office/powerpoint/2010/main" val="4141781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2016/10/4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2016/10/4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2016/10/4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2016/10/4</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1592692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2016/10/4</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7711910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2016/10/4</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9159809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2016/10/4</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8285272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2016/10/4</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0585947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2016/10/4</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2963073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2016/10/4</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93640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2016/10/4</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278676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2016/10/4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2016/10/4</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4466885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2016/10/4</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332113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2016/10/4</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502665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2016/10/4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5BBEAD13-0566-4C6C-97E7-55F17F24B09F}" type="datetimeFigureOut">
              <a:rPr lang="zh-TW" altLang="en-US" smtClean="0"/>
              <a:pPr/>
              <a:t>2016/10/4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5BBEAD13-0566-4C6C-97E7-55F17F24B09F}" type="datetimeFigureOut">
              <a:rPr lang="zh-TW" altLang="en-US" smtClean="0"/>
              <a:pPr/>
              <a:t>2016/10/4</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5BBEAD13-0566-4C6C-97E7-55F17F24B09F}" type="datetimeFigureOut">
              <a:rPr lang="zh-TW" altLang="en-US" smtClean="0"/>
              <a:pPr/>
              <a:t>2016/10/4</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5BBEAD13-0566-4C6C-97E7-55F17F24B09F}" type="datetimeFigureOut">
              <a:rPr lang="zh-TW" altLang="en-US" smtClean="0"/>
              <a:pPr/>
              <a:t>2016/10/4</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BBEAD13-0566-4C6C-97E7-55F17F24B09F}" type="datetimeFigureOut">
              <a:rPr lang="zh-TW" altLang="en-US" smtClean="0"/>
              <a:pPr/>
              <a:t>2016/10/4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BBEAD13-0566-4C6C-97E7-55F17F24B09F}" type="datetimeFigureOut">
              <a:rPr lang="zh-TW" altLang="en-US" smtClean="0"/>
              <a:pPr/>
              <a:t>2016/10/4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2000" r="-2000"/>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BEAD13-0566-4C6C-97E7-55F17F24B09F}" type="datetimeFigureOut">
              <a:rPr lang="zh-TW" altLang="en-US" smtClean="0"/>
              <a:pPr/>
              <a:t>2016/10/4</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A0BB7-265A-403C-9275-D587AB510EDC}"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2000" r="-2000"/>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BEAD13-0566-4C6C-97E7-55F17F24B09F}" type="datetimeFigureOut">
              <a:rPr lang="zh-TW" altLang="en-US" smtClean="0">
                <a:solidFill>
                  <a:prstClr val="black">
                    <a:tint val="75000"/>
                  </a:prstClr>
                </a:solidFill>
              </a:rPr>
              <a:pPr/>
              <a:t>2016/10/4</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970456753"/>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ac2074\Desktop\圖片4.png"/>
          <p:cNvPicPr>
            <a:picLocks noChangeAspect="1" noChangeArrowheads="1"/>
          </p:cNvPicPr>
          <p:nvPr/>
        </p:nvPicPr>
        <p:blipFill>
          <a:blip r:embed="rId2" cstate="print"/>
          <a:srcRect/>
          <a:stretch>
            <a:fillRect/>
          </a:stretch>
        </p:blipFill>
        <p:spPr bwMode="auto">
          <a:xfrm>
            <a:off x="0" y="0"/>
            <a:ext cx="9144000" cy="6901997"/>
          </a:xfrm>
          <a:prstGeom prst="rect">
            <a:avLst/>
          </a:prstGeom>
          <a:noFill/>
        </p:spPr>
      </p:pic>
      <p:sp>
        <p:nvSpPr>
          <p:cNvPr id="2" name="標題 1"/>
          <p:cNvSpPr>
            <a:spLocks noGrp="1"/>
          </p:cNvSpPr>
          <p:nvPr>
            <p:ph type="ctrTitle"/>
          </p:nvPr>
        </p:nvSpPr>
        <p:spPr>
          <a:xfrm>
            <a:off x="107504" y="2348880"/>
            <a:ext cx="8928992" cy="1683618"/>
          </a:xfrm>
        </p:spPr>
        <p:txBody>
          <a:bodyPr>
            <a:normAutofit/>
          </a:bodyPr>
          <a:lstStyle/>
          <a:p>
            <a:r>
              <a:rPr lang="zh-TW" altLang="en-US" sz="3600" b="1" spc="300" dirty="0" smtClean="0">
                <a:solidFill>
                  <a:srgbClr val="C00000"/>
                </a:solidFill>
                <a:latin typeface="微軟正黑體" pitchFamily="34" charset="-120"/>
                <a:ea typeface="微軟正黑體" pitchFamily="34" charset="-120"/>
              </a:rPr>
              <a:t>行政座談</a:t>
            </a:r>
            <a:r>
              <a:rPr lang="en-US" altLang="zh-TW" sz="3600" b="1" spc="300" dirty="0">
                <a:solidFill>
                  <a:srgbClr val="C00000"/>
                </a:solidFill>
                <a:latin typeface="微軟正黑體" pitchFamily="34" charset="-120"/>
                <a:ea typeface="微軟正黑體" pitchFamily="34" charset="-120"/>
              </a:rPr>
              <a:t/>
            </a:r>
            <a:br>
              <a:rPr lang="en-US" altLang="zh-TW" sz="3600" b="1" spc="300" dirty="0">
                <a:solidFill>
                  <a:srgbClr val="C00000"/>
                </a:solidFill>
                <a:latin typeface="微軟正黑體" pitchFamily="34" charset="-120"/>
                <a:ea typeface="微軟正黑體" pitchFamily="34" charset="-120"/>
              </a:rPr>
            </a:br>
            <a:r>
              <a:rPr lang="zh-TW" altLang="en-US" sz="3600" b="1" spc="300" dirty="0" smtClean="0">
                <a:solidFill>
                  <a:srgbClr val="C00000"/>
                </a:solidFill>
                <a:latin typeface="微軟正黑體" pitchFamily="34" charset="-120"/>
                <a:ea typeface="微軟正黑體" pitchFamily="34" charset="-120"/>
              </a:rPr>
              <a:t>政風室案例分享暨宣導事項</a:t>
            </a:r>
            <a:endParaRPr lang="zh-TW" altLang="en-US" sz="3600" b="1" spc="300" dirty="0">
              <a:solidFill>
                <a:srgbClr val="C00000"/>
              </a:solidFill>
              <a:latin typeface="微軟正黑體" pitchFamily="34" charset="-120"/>
              <a:ea typeface="微軟正黑體" pitchFamily="34" charset="-120"/>
            </a:endParaRPr>
          </a:p>
        </p:txBody>
      </p:sp>
      <p:sp>
        <p:nvSpPr>
          <p:cNvPr id="3" name="副標題 2"/>
          <p:cNvSpPr>
            <a:spLocks noGrp="1"/>
          </p:cNvSpPr>
          <p:nvPr>
            <p:ph type="subTitle" idx="1"/>
          </p:nvPr>
        </p:nvSpPr>
        <p:spPr>
          <a:xfrm>
            <a:off x="1382486" y="4240358"/>
            <a:ext cx="6400800" cy="1561728"/>
          </a:xfrm>
        </p:spPr>
        <p:txBody>
          <a:bodyPr/>
          <a:lstStyle/>
          <a:p>
            <a:r>
              <a:rPr lang="zh-TW" altLang="en-US" sz="2800" b="1" dirty="0" smtClean="0">
                <a:solidFill>
                  <a:schemeClr val="tx1"/>
                </a:solidFill>
                <a:latin typeface="微軟正黑體" pitchFamily="34" charset="-120"/>
                <a:ea typeface="微軟正黑體" pitchFamily="34" charset="-120"/>
              </a:rPr>
              <a:t>政風室</a:t>
            </a:r>
            <a:endParaRPr lang="en-US" altLang="zh-TW" sz="2800" b="1" dirty="0" smtClean="0">
              <a:solidFill>
                <a:schemeClr val="tx1"/>
              </a:solidFill>
              <a:latin typeface="微軟正黑體" pitchFamily="34" charset="-120"/>
              <a:ea typeface="微軟正黑體" pitchFamily="34" charset="-120"/>
            </a:endParaRPr>
          </a:p>
          <a:p>
            <a:r>
              <a:rPr lang="zh-TW" altLang="en-US" sz="2800" b="1" dirty="0">
                <a:solidFill>
                  <a:schemeClr val="tx1"/>
                </a:solidFill>
                <a:latin typeface="微軟正黑體" pitchFamily="34" charset="-120"/>
                <a:ea typeface="微軟正黑體" pitchFamily="34" charset="-120"/>
              </a:rPr>
              <a:t>代理主任張榮豪</a:t>
            </a:r>
          </a:p>
        </p:txBody>
      </p:sp>
    </p:spTree>
    <p:extLst>
      <p:ext uri="{BB962C8B-B14F-4D97-AF65-F5344CB8AC3E}">
        <p14:creationId xmlns:p14="http://schemas.microsoft.com/office/powerpoint/2010/main" val="1768154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half" idx="1"/>
          </p:nvPr>
        </p:nvSpPr>
        <p:spPr>
          <a:xfrm>
            <a:off x="457200" y="1600200"/>
            <a:ext cx="8291264" cy="4781128"/>
          </a:xfrm>
        </p:spPr>
        <p:txBody>
          <a:bodyPr>
            <a:noAutofit/>
          </a:bodyPr>
          <a:lstStyle/>
          <a:p>
            <a:pPr>
              <a:spcAft>
                <a:spcPts val="1200"/>
              </a:spcAft>
            </a:pPr>
            <a:r>
              <a:rPr lang="zh-TW" altLang="en-US" sz="2200" dirty="0">
                <a:latin typeface="微軟正黑體" panose="020B0604030504040204" pitchFamily="34" charset="-120"/>
                <a:ea typeface="微軟正黑體" panose="020B0604030504040204" pitchFamily="34" charset="-120"/>
              </a:rPr>
              <a:t>肇因分析：</a:t>
            </a:r>
            <a:r>
              <a:rPr lang="zh-TW" altLang="zh-TW" sz="2200" dirty="0">
                <a:latin typeface="微軟正黑體" panose="020B0604030504040204" pitchFamily="34" charset="-120"/>
                <a:ea typeface="微軟正黑體" panose="020B0604030504040204" pitchFamily="34" charset="-120"/>
              </a:rPr>
              <a:t>本案於申請會辦本室時提出</a:t>
            </a:r>
            <a:r>
              <a:rPr lang="zh-TW" altLang="en-US" sz="2200" dirty="0">
                <a:latin typeface="微軟正黑體" panose="020B0604030504040204" pitchFamily="34" charset="-120"/>
                <a:ea typeface="微軟正黑體" panose="020B0604030504040204" pitchFamily="34" charset="-120"/>
              </a:rPr>
              <a:t>下列</a:t>
            </a:r>
            <a:r>
              <a:rPr lang="zh-TW" altLang="zh-TW" sz="2200" dirty="0">
                <a:latin typeface="微軟正黑體" panose="020B0604030504040204" pitchFamily="34" charset="-120"/>
                <a:ea typeface="微軟正黑體" panose="020B0604030504040204" pitchFamily="34" charset="-120"/>
              </a:rPr>
              <a:t>意見移請</a:t>
            </a:r>
            <a:r>
              <a:rPr lang="zh-TW" altLang="en-US" sz="2200" dirty="0">
                <a:latin typeface="微軟正黑體" panose="020B0604030504040204" pitchFamily="34" charset="-120"/>
                <a:ea typeface="微軟正黑體" panose="020B0604030504040204" pitchFamily="34" charset="-120"/>
              </a:rPr>
              <a:t>申請單位</a:t>
            </a:r>
            <a:r>
              <a:rPr lang="zh-TW" altLang="zh-TW" sz="2200" dirty="0">
                <a:latin typeface="微軟正黑體" panose="020B0604030504040204" pitchFamily="34" charset="-120"/>
                <a:ea typeface="微軟正黑體" panose="020B0604030504040204" pitchFamily="34" charset="-120"/>
              </a:rPr>
              <a:t>參考：</a:t>
            </a:r>
            <a:endParaRPr lang="en-US" altLang="zh-TW" sz="2200" dirty="0">
              <a:latin typeface="微軟正黑體" panose="020B0604030504040204" pitchFamily="34" charset="-120"/>
              <a:ea typeface="微軟正黑體" panose="020B0604030504040204" pitchFamily="34" charset="-120"/>
            </a:endParaRPr>
          </a:p>
          <a:p>
            <a:pPr marL="630238" indent="-360363">
              <a:spcAft>
                <a:spcPts val="1200"/>
              </a:spcAft>
              <a:buFont typeface="+mj-lt"/>
              <a:buAutoNum type="arabicPeriod"/>
            </a:pPr>
            <a:r>
              <a:rPr lang="zh-TW" altLang="zh-TW" sz="2200" dirty="0">
                <a:latin typeface="微軟正黑體" panose="020B0604030504040204" pitchFamily="34" charset="-120"/>
                <a:ea typeface="微軟正黑體" panose="020B0604030504040204" pitchFamily="34" charset="-120"/>
              </a:rPr>
              <a:t>本案採購金額未達公告金額，請確認是否需初驗程序。</a:t>
            </a:r>
            <a:endParaRPr lang="en-US" altLang="zh-TW" sz="2200" dirty="0">
              <a:latin typeface="微軟正黑體" panose="020B0604030504040204" pitchFamily="34" charset="-120"/>
              <a:ea typeface="微軟正黑體" panose="020B0604030504040204" pitchFamily="34" charset="-120"/>
            </a:endParaRPr>
          </a:p>
          <a:p>
            <a:pPr marL="630238" indent="-360363">
              <a:spcAft>
                <a:spcPts val="1200"/>
              </a:spcAft>
              <a:buFont typeface="+mj-lt"/>
              <a:buAutoNum type="arabicPeriod"/>
            </a:pPr>
            <a:r>
              <a:rPr lang="zh-TW" altLang="zh-TW" sz="2200" dirty="0">
                <a:latin typeface="微軟正黑體" panose="020B0604030504040204" pitchFamily="34" charset="-120"/>
                <a:ea typeface="微軟正黑體" panose="020B0604030504040204" pitchFamily="34" charset="-120"/>
              </a:rPr>
              <a:t>自我檢核表未檢附兩家廠商報價單之理由記載「詢價不易」，惟本申請案附有多家廠商報價單。</a:t>
            </a:r>
            <a:endParaRPr lang="en-US" altLang="zh-TW" sz="2200" dirty="0">
              <a:latin typeface="微軟正黑體" panose="020B0604030504040204" pitchFamily="34" charset="-120"/>
              <a:ea typeface="微軟正黑體" panose="020B0604030504040204" pitchFamily="34" charset="-120"/>
            </a:endParaRPr>
          </a:p>
          <a:p>
            <a:pPr marL="630238" indent="-360363">
              <a:spcAft>
                <a:spcPts val="1200"/>
              </a:spcAft>
              <a:buFont typeface="+mj-lt"/>
              <a:buAutoNum type="arabicPeriod"/>
            </a:pPr>
            <a:r>
              <a:rPr lang="zh-TW" altLang="zh-TW" sz="2200" dirty="0">
                <a:latin typeface="微軟正黑體" panose="020B0604030504040204" pitchFamily="34" charset="-120"/>
                <a:ea typeface="微軟正黑體" panose="020B0604030504040204" pitchFamily="34" charset="-120"/>
              </a:rPr>
              <a:t>自我檢核表漏未勾選同等品提出時機。</a:t>
            </a:r>
            <a:endParaRPr lang="en-US" altLang="zh-TW" sz="2200" dirty="0">
              <a:latin typeface="微軟正黑體" panose="020B0604030504040204" pitchFamily="34" charset="-120"/>
              <a:ea typeface="微軟正黑體" panose="020B0604030504040204" pitchFamily="34" charset="-120"/>
            </a:endParaRPr>
          </a:p>
          <a:p>
            <a:pPr marL="630238" indent="-360363">
              <a:spcAft>
                <a:spcPts val="1200"/>
              </a:spcAft>
              <a:buFont typeface="+mj-lt"/>
              <a:buAutoNum type="arabicPeriod"/>
            </a:pPr>
            <a:r>
              <a:rPr lang="zh-TW" altLang="zh-TW" sz="2200" dirty="0">
                <a:latin typeface="微軟正黑體" panose="020B0604030504040204" pitchFamily="34" charset="-120"/>
                <a:ea typeface="微軟正黑體" panose="020B0604030504040204" pitchFamily="34" charset="-120"/>
              </a:rPr>
              <a:t>未依「本所辦理採購作業注意事項」三、（十五）規定填寫『</a:t>
            </a:r>
            <a:r>
              <a:rPr lang="zh-TW" altLang="zh-TW" sz="2200" dirty="0" smtClean="0">
                <a:latin typeface="微軟正黑體" panose="020B0604030504040204" pitchFamily="34" charset="-120"/>
                <a:ea typeface="微軟正黑體" panose="020B0604030504040204" pitchFamily="34" charset="-120"/>
              </a:rPr>
              <a:t>可否委</a:t>
            </a:r>
            <a:r>
              <a:rPr lang="zh-TW" altLang="zh-TW" sz="2200" dirty="0">
                <a:latin typeface="微軟正黑體" panose="020B0604030504040204" pitchFamily="34" charset="-120"/>
                <a:ea typeface="微軟正黑體" panose="020B0604030504040204" pitchFamily="34" charset="-120"/>
              </a:rPr>
              <a:t>由土木包工業施作之專業工程項目自我檢核表』</a:t>
            </a:r>
            <a:r>
              <a:rPr lang="zh-TW" altLang="zh-TW" sz="2200" dirty="0" smtClean="0">
                <a:latin typeface="微軟正黑體" panose="020B0604030504040204" pitchFamily="34" charset="-120"/>
                <a:ea typeface="微軟正黑體" panose="020B0604030504040204" pitchFamily="34" charset="-120"/>
              </a:rPr>
              <a:t>。</a:t>
            </a:r>
            <a:endParaRPr lang="en-US" altLang="zh-TW" sz="2200" dirty="0" smtClean="0">
              <a:latin typeface="微軟正黑體" panose="020B0604030504040204" pitchFamily="34" charset="-120"/>
              <a:ea typeface="微軟正黑體" panose="020B0604030504040204" pitchFamily="34" charset="-120"/>
            </a:endParaRPr>
          </a:p>
          <a:p>
            <a:pPr marL="630238" indent="-360363">
              <a:spcAft>
                <a:spcPts val="1200"/>
              </a:spcAft>
              <a:buFont typeface="+mj-lt"/>
              <a:buAutoNum type="arabicPeriod"/>
            </a:pPr>
            <a:r>
              <a:rPr lang="zh-TW" altLang="zh-TW" sz="2200" dirty="0" smtClean="0">
                <a:latin typeface="微軟正黑體" panose="020B0604030504040204" pitchFamily="34" charset="-120"/>
                <a:ea typeface="微軟正黑體" panose="020B0604030504040204" pitchFamily="34" charset="-120"/>
              </a:rPr>
              <a:t>部分</a:t>
            </a:r>
            <a:r>
              <a:rPr lang="zh-TW" altLang="zh-TW" sz="2200" dirty="0">
                <a:latin typeface="微軟正黑體" panose="020B0604030504040204" pitchFamily="34" charset="-120"/>
                <a:ea typeface="微軟正黑體" panose="020B0604030504040204" pitchFamily="34" charset="-120"/>
              </a:rPr>
              <a:t>採購項目訂定「顏色由本所指定」，</a:t>
            </a:r>
            <a:r>
              <a:rPr lang="zh-TW" altLang="zh-TW" sz="2200" dirty="0">
                <a:solidFill>
                  <a:srgbClr val="FF0000"/>
                </a:solidFill>
                <a:latin typeface="微軟正黑體" panose="020B0604030504040204" pitchFamily="34" charset="-120"/>
                <a:ea typeface="微軟正黑體" panose="020B0604030504040204" pitchFamily="34" charset="-120"/>
              </a:rPr>
              <a:t>採購標的原則應具體明確</a:t>
            </a:r>
            <a:r>
              <a:rPr lang="zh-TW" altLang="zh-TW" sz="2200" dirty="0" smtClean="0">
                <a:latin typeface="微軟正黑體" panose="020B0604030504040204" pitchFamily="34" charset="-120"/>
                <a:ea typeface="微軟正黑體" panose="020B0604030504040204" pitchFamily="34" charset="-120"/>
              </a:rPr>
              <a:t>，如</a:t>
            </a:r>
            <a:r>
              <a:rPr lang="zh-TW" altLang="zh-TW" sz="2200" dirty="0">
                <a:latin typeface="微軟正黑體" panose="020B0604030504040204" pitchFamily="34" charset="-120"/>
                <a:ea typeface="微軟正黑體" panose="020B0604030504040204" pitchFamily="34" charset="-120"/>
              </a:rPr>
              <a:t>有實務執行上之困難，建請留存相關指定紀錄，以作為後續</a:t>
            </a:r>
            <a:r>
              <a:rPr lang="zh-TW" altLang="zh-TW" sz="2200" dirty="0" smtClean="0">
                <a:latin typeface="微軟正黑體" panose="020B0604030504040204" pitchFamily="34" charset="-120"/>
                <a:ea typeface="微軟正黑體" panose="020B0604030504040204" pitchFamily="34" charset="-120"/>
              </a:rPr>
              <a:t>驗收之</a:t>
            </a:r>
            <a:r>
              <a:rPr lang="zh-TW" altLang="zh-TW" sz="2200" dirty="0">
                <a:latin typeface="微軟正黑體" panose="020B0604030504040204" pitchFamily="34" charset="-120"/>
                <a:ea typeface="微軟正黑體" panose="020B0604030504040204" pitchFamily="34" charset="-120"/>
              </a:rPr>
              <a:t>依據。</a:t>
            </a:r>
            <a:endParaRPr lang="en-US" altLang="zh-TW" sz="2200" dirty="0">
              <a:latin typeface="微軟正黑體" panose="020B0604030504040204" pitchFamily="34" charset="-120"/>
              <a:ea typeface="微軟正黑體" panose="020B0604030504040204" pitchFamily="34" charset="-120"/>
            </a:endParaRPr>
          </a:p>
          <a:p>
            <a:endParaRPr lang="zh-TW" altLang="en-US" sz="2200" dirty="0"/>
          </a:p>
        </p:txBody>
      </p:sp>
      <p:sp>
        <p:nvSpPr>
          <p:cNvPr id="5" name="標題 1"/>
          <p:cNvSpPr>
            <a:spLocks noGrp="1"/>
          </p:cNvSpPr>
          <p:nvPr>
            <p:ph type="title"/>
          </p:nvPr>
        </p:nvSpPr>
        <p:spPr/>
        <p:txBody>
          <a:bodyPr>
            <a:normAutofit fontScale="90000"/>
          </a:bodyPr>
          <a:lstStyle/>
          <a:p>
            <a:r>
              <a:rPr lang="en-US" altLang="zh-TW" sz="4000" b="1" dirty="0" smtClean="0"/>
              <a:t>(</a:t>
            </a:r>
            <a:r>
              <a:rPr lang="zh-TW" altLang="en-US" sz="4000" b="1" dirty="0" smtClean="0"/>
              <a:t>四</a:t>
            </a:r>
            <a:r>
              <a:rPr lang="en-US" altLang="zh-TW" sz="4000" b="1" dirty="0" smtClean="0"/>
              <a:t>)</a:t>
            </a:r>
            <a:r>
              <a:rPr lang="zh-TW" altLang="en-US" sz="4000" b="1" dirty="0"/>
              <a:t>採購精進案</a:t>
            </a:r>
            <a:r>
              <a:rPr lang="zh-TW" altLang="en-US" sz="4000" b="1" dirty="0" smtClean="0"/>
              <a:t>─</a:t>
            </a:r>
            <a:r>
              <a:rPr lang="en-US" altLang="zh-TW" sz="4000" b="1" dirty="0"/>
              <a:t>061</a:t>
            </a:r>
            <a:r>
              <a:rPr lang="zh-TW" altLang="zh-TW" sz="4000" b="1" dirty="0"/>
              <a:t>、</a:t>
            </a:r>
            <a:r>
              <a:rPr lang="en-US" altLang="zh-TW" sz="4000" b="1" dirty="0"/>
              <a:t>060</a:t>
            </a:r>
            <a:r>
              <a:rPr lang="zh-TW" altLang="zh-TW" sz="4000" b="1" dirty="0"/>
              <a:t>、</a:t>
            </a:r>
            <a:r>
              <a:rPr lang="en-US" altLang="zh-TW" sz="4000" b="1" dirty="0"/>
              <a:t>063</a:t>
            </a:r>
            <a:r>
              <a:rPr lang="zh-TW" altLang="zh-TW" sz="4000" b="1" dirty="0"/>
              <a:t>館修繕工程（</a:t>
            </a:r>
            <a:r>
              <a:rPr lang="en-US" altLang="zh-TW" sz="4000" b="1" dirty="0"/>
              <a:t>NE1050619</a:t>
            </a:r>
            <a:r>
              <a:rPr lang="zh-TW" altLang="zh-TW" sz="4000" b="1" dirty="0"/>
              <a:t>）</a:t>
            </a:r>
            <a:r>
              <a:rPr lang="zh-TW" altLang="en-US" sz="4000" b="1" dirty="0" smtClean="0"/>
              <a:t>為</a:t>
            </a:r>
            <a:r>
              <a:rPr lang="zh-TW" altLang="en-US" sz="4000" b="1" dirty="0"/>
              <a:t>例</a:t>
            </a:r>
          </a:p>
        </p:txBody>
      </p:sp>
    </p:spTree>
    <p:extLst>
      <p:ext uri="{BB962C8B-B14F-4D97-AF65-F5344CB8AC3E}">
        <p14:creationId xmlns:p14="http://schemas.microsoft.com/office/powerpoint/2010/main" val="262894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sz="4000" b="1" dirty="0"/>
              <a:t>(</a:t>
            </a:r>
            <a:r>
              <a:rPr lang="zh-TW" altLang="en-US" sz="4000" b="1" dirty="0"/>
              <a:t>四</a:t>
            </a:r>
            <a:r>
              <a:rPr lang="en-US" altLang="zh-TW" sz="4000" b="1" dirty="0"/>
              <a:t>)</a:t>
            </a:r>
            <a:r>
              <a:rPr lang="zh-TW" altLang="en-US" sz="4000" b="1" dirty="0"/>
              <a:t>採購精進案─</a:t>
            </a:r>
            <a:r>
              <a:rPr lang="en-US" altLang="zh-TW" sz="4000" b="1" dirty="0"/>
              <a:t>061</a:t>
            </a:r>
            <a:r>
              <a:rPr lang="zh-TW" altLang="zh-TW" sz="4000" b="1" dirty="0"/>
              <a:t>、</a:t>
            </a:r>
            <a:r>
              <a:rPr lang="en-US" altLang="zh-TW" sz="4000" b="1" dirty="0"/>
              <a:t>060</a:t>
            </a:r>
            <a:r>
              <a:rPr lang="zh-TW" altLang="zh-TW" sz="4000" b="1" dirty="0"/>
              <a:t>、</a:t>
            </a:r>
            <a:r>
              <a:rPr lang="en-US" altLang="zh-TW" sz="4000" b="1" dirty="0"/>
              <a:t>063</a:t>
            </a:r>
            <a:r>
              <a:rPr lang="zh-TW" altLang="zh-TW" sz="4000" b="1" dirty="0"/>
              <a:t>館修繕工程（</a:t>
            </a:r>
            <a:r>
              <a:rPr lang="en-US" altLang="zh-TW" sz="4000" b="1" dirty="0"/>
              <a:t>NE1050619</a:t>
            </a:r>
            <a:r>
              <a:rPr lang="zh-TW" altLang="zh-TW" sz="4000" b="1" dirty="0"/>
              <a:t>）</a:t>
            </a:r>
            <a:r>
              <a:rPr lang="zh-TW" altLang="en-US" sz="4000" b="1" dirty="0" smtClean="0"/>
              <a:t>為</a:t>
            </a:r>
            <a:r>
              <a:rPr lang="zh-TW" altLang="en-US" sz="4000" b="1" dirty="0"/>
              <a:t>例</a:t>
            </a:r>
          </a:p>
        </p:txBody>
      </p:sp>
      <p:sp>
        <p:nvSpPr>
          <p:cNvPr id="3" name="內容版面配置區 2"/>
          <p:cNvSpPr>
            <a:spLocks noGrp="1"/>
          </p:cNvSpPr>
          <p:nvPr>
            <p:ph sz="half" idx="1"/>
          </p:nvPr>
        </p:nvSpPr>
        <p:spPr>
          <a:xfrm>
            <a:off x="457200" y="1600200"/>
            <a:ext cx="8003232" cy="4525963"/>
          </a:xfrm>
        </p:spPr>
        <p:txBody>
          <a:bodyPr>
            <a:normAutofit/>
          </a:bodyPr>
          <a:lstStyle/>
          <a:p>
            <a:pPr marL="360363" indent="-360363"/>
            <a:r>
              <a:rPr lang="zh-TW" altLang="en-US" dirty="0">
                <a:latin typeface="微軟正黑體" panose="020B0604030504040204" pitchFamily="34" charset="-120"/>
                <a:ea typeface="微軟正黑體" panose="020B0604030504040204" pitchFamily="34" charset="-120"/>
              </a:rPr>
              <a:t>本案爭點</a:t>
            </a:r>
            <a:r>
              <a:rPr lang="zh-TW" altLang="en-US" dirty="0" smtClean="0">
                <a:latin typeface="微軟正黑體" panose="020B0604030504040204" pitchFamily="34" charset="-120"/>
                <a:ea typeface="微軟正黑體" panose="020B0604030504040204" pitchFamily="34" charset="-120"/>
              </a:rPr>
              <a:t>：</a:t>
            </a:r>
            <a:endParaRPr lang="en-US" altLang="zh-TW" dirty="0" smtClean="0">
              <a:latin typeface="微軟正黑體" panose="020B0604030504040204" pitchFamily="34" charset="-120"/>
              <a:ea typeface="微軟正黑體" panose="020B0604030504040204" pitchFamily="34" charset="-120"/>
            </a:endParaRPr>
          </a:p>
          <a:p>
            <a:pPr marL="0" indent="0">
              <a:buNone/>
            </a:pPr>
            <a:r>
              <a:rPr lang="zh-TW" altLang="en-US" dirty="0">
                <a:latin typeface="微軟正黑體" panose="020B0604030504040204" pitchFamily="34" charset="-120"/>
                <a:ea typeface="微軟正黑體" panose="020B0604030504040204" pitchFamily="34" charset="-120"/>
              </a:rPr>
              <a:t> </a:t>
            </a:r>
            <a:r>
              <a:rPr lang="zh-TW" altLang="en-US" dirty="0" smtClean="0">
                <a:latin typeface="微軟正黑體" panose="020B0604030504040204" pitchFamily="34" charset="-120"/>
                <a:ea typeface="微軟正黑體" panose="020B0604030504040204" pitchFamily="34" charset="-120"/>
              </a:rPr>
              <a:t>   </a:t>
            </a:r>
            <a:r>
              <a:rPr lang="en-US" altLang="zh-TW" dirty="0" smtClean="0">
                <a:latin typeface="微軟正黑體" panose="020B0604030504040204" pitchFamily="34" charset="-120"/>
                <a:ea typeface="微軟正黑體" panose="020B0604030504040204" pitchFamily="34" charset="-120"/>
              </a:rPr>
              <a:t>1</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未詳實填報自我檢核表及落實本所內規。</a:t>
            </a:r>
            <a:r>
              <a:rPr lang="en-US" altLang="zh-TW" dirty="0">
                <a:latin typeface="微軟正黑體" panose="020B0604030504040204" pitchFamily="34" charset="-120"/>
                <a:ea typeface="微軟正黑體" panose="020B0604030504040204" pitchFamily="34" charset="-120"/>
              </a:rPr>
              <a:t/>
            </a:r>
            <a:br>
              <a:rPr lang="en-US" altLang="zh-TW" dirty="0">
                <a:latin typeface="微軟正黑體" panose="020B0604030504040204" pitchFamily="34" charset="-120"/>
                <a:ea typeface="微軟正黑體" panose="020B0604030504040204" pitchFamily="34" charset="-120"/>
              </a:rPr>
            </a:br>
            <a:r>
              <a:rPr lang="en-US" altLang="zh-TW" dirty="0" smtClean="0">
                <a:latin typeface="微軟正黑體" panose="020B0604030504040204" pitchFamily="34" charset="-120"/>
                <a:ea typeface="微軟正黑體" panose="020B0604030504040204" pitchFamily="34" charset="-120"/>
              </a:rPr>
              <a:t>    2</a:t>
            </a:r>
            <a:r>
              <a:rPr lang="en-US" altLang="zh-TW" dirty="0">
                <a:latin typeface="微軟正黑體" panose="020B0604030504040204" pitchFamily="34" charset="-120"/>
                <a:ea typeface="微軟正黑體" panose="020B0604030504040204" pitchFamily="34" charset="-120"/>
              </a:rPr>
              <a:t>. </a:t>
            </a:r>
            <a:r>
              <a:rPr lang="zh-TW" altLang="en-US" dirty="0">
                <a:latin typeface="微軟正黑體" panose="020B0604030504040204" pitchFamily="34" charset="-120"/>
                <a:ea typeface="微軟正黑體" panose="020B0604030504040204" pitchFamily="34" charset="-120"/>
              </a:rPr>
              <a:t>購案規範不明確。</a:t>
            </a:r>
            <a:endParaRPr lang="en-US" altLang="zh-TW" dirty="0">
              <a:latin typeface="微軟正黑體" panose="020B0604030504040204" pitchFamily="34" charset="-120"/>
              <a:ea typeface="微軟正黑體" panose="020B0604030504040204" pitchFamily="34" charset="-120"/>
            </a:endParaRPr>
          </a:p>
          <a:p>
            <a:pPr algn="just" eaLnBrk="0" hangingPunct="0">
              <a:spcAft>
                <a:spcPts val="1200"/>
              </a:spcAft>
            </a:pPr>
            <a:r>
              <a:rPr lang="zh-TW" altLang="en-US" dirty="0" smtClean="0">
                <a:latin typeface="微軟正黑體" panose="020B0604030504040204" pitchFamily="34" charset="-120"/>
                <a:ea typeface="微軟正黑體" panose="020B0604030504040204" pitchFamily="34" charset="-120"/>
              </a:rPr>
              <a:t>改正作為：</a:t>
            </a:r>
            <a:r>
              <a:rPr lang="zh-TW" altLang="zh-TW" dirty="0">
                <a:latin typeface="微軟正黑體" panose="020B0604030504040204" pitchFamily="34" charset="-120"/>
                <a:ea typeface="微軟正黑體" panose="020B0604030504040204" pitchFamily="34" charset="-120"/>
              </a:rPr>
              <a:t>本室提供意見均獲</a:t>
            </a:r>
            <a:r>
              <a:rPr lang="zh-TW" altLang="zh-TW" dirty="0" smtClean="0">
                <a:latin typeface="微軟正黑體" panose="020B0604030504040204" pitchFamily="34" charset="-120"/>
                <a:ea typeface="微軟正黑體" panose="020B0604030504040204" pitchFamily="34" charset="-120"/>
              </a:rPr>
              <a:t>採納</a:t>
            </a:r>
            <a:r>
              <a:rPr lang="zh-TW" altLang="en-US" dirty="0" smtClean="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申請單位</a:t>
            </a:r>
            <a:r>
              <a:rPr lang="zh-TW" altLang="zh-TW" dirty="0" smtClean="0">
                <a:latin typeface="微軟正黑體" panose="020B0604030504040204" pitchFamily="34" charset="-120"/>
                <a:ea typeface="微軟正黑體" panose="020B0604030504040204" pitchFamily="34" charset="-120"/>
              </a:rPr>
              <a:t>修正</a:t>
            </a:r>
            <a:r>
              <a:rPr lang="zh-TW" altLang="zh-TW" dirty="0">
                <a:latin typeface="微軟正黑體" panose="020B0604030504040204" pitchFamily="34" charset="-120"/>
                <a:ea typeface="微軟正黑體" panose="020B0604030504040204" pitchFamily="34" charset="-120"/>
              </a:rPr>
              <a:t>原申請</a:t>
            </a:r>
            <a:r>
              <a:rPr lang="zh-TW" altLang="zh-TW" dirty="0" smtClean="0">
                <a:latin typeface="微軟正黑體" panose="020B0604030504040204" pitchFamily="34" charset="-120"/>
                <a:ea typeface="微軟正黑體" panose="020B0604030504040204" pitchFamily="34" charset="-120"/>
              </a:rPr>
              <a:t>案</a:t>
            </a:r>
            <a:r>
              <a:rPr lang="zh-TW" altLang="en-US" dirty="0" smtClean="0">
                <a:latin typeface="微軟正黑體" panose="020B0604030504040204" pitchFamily="34" charset="-120"/>
                <a:ea typeface="微軟正黑體" panose="020B0604030504040204" pitchFamily="34" charset="-120"/>
              </a:rPr>
              <a:t>，並將於履約時</a:t>
            </a:r>
            <a:r>
              <a:rPr lang="zh-TW" altLang="zh-TW" dirty="0" smtClean="0">
                <a:latin typeface="微軟正黑體" panose="020B0604030504040204" pitchFamily="34" charset="-120"/>
                <a:ea typeface="微軟正黑體" panose="020B0604030504040204" pitchFamily="34" charset="-120"/>
              </a:rPr>
              <a:t>注意</a:t>
            </a:r>
            <a:r>
              <a:rPr lang="zh-TW" altLang="zh-TW" dirty="0">
                <a:latin typeface="微軟正黑體" panose="020B0604030504040204" pitchFamily="34" charset="-120"/>
                <a:ea typeface="微軟正黑體" panose="020B0604030504040204" pitchFamily="34" charset="-120"/>
              </a:rPr>
              <a:t>保留各使用單位相關紀錄或</a:t>
            </a:r>
            <a:r>
              <a:rPr lang="zh-TW" altLang="zh-TW" dirty="0" smtClean="0">
                <a:latin typeface="微軟正黑體" panose="020B0604030504040204" pitchFamily="34" charset="-120"/>
                <a:ea typeface="微軟正黑體" panose="020B0604030504040204" pitchFamily="34" charset="-120"/>
              </a:rPr>
              <a:t>文件</a:t>
            </a:r>
            <a:r>
              <a:rPr lang="zh-TW" altLang="en-US" dirty="0" smtClean="0">
                <a:latin typeface="微軟正黑體" panose="020B0604030504040204" pitchFamily="34" charset="-120"/>
                <a:ea typeface="微軟正黑體" panose="020B0604030504040204" pitchFamily="34" charset="-120"/>
              </a:rPr>
              <a:t>作為</a:t>
            </a:r>
            <a:r>
              <a:rPr lang="zh-TW" altLang="zh-TW" dirty="0" smtClean="0">
                <a:latin typeface="微軟正黑體" panose="020B0604030504040204" pitchFamily="34" charset="-120"/>
                <a:ea typeface="微軟正黑體" panose="020B0604030504040204" pitchFamily="34" charset="-120"/>
              </a:rPr>
              <a:t>證明</a:t>
            </a:r>
            <a:r>
              <a:rPr lang="zh-TW" altLang="zh-TW" dirty="0">
                <a:latin typeface="微軟正黑體" panose="020B0604030504040204" pitchFamily="34" charset="-120"/>
                <a:ea typeface="微軟正黑體" panose="020B0604030504040204" pitchFamily="34" charset="-120"/>
              </a:rPr>
              <a:t>之依據。</a:t>
            </a:r>
            <a:endParaRPr lang="en-US" altLang="zh-TW" dirty="0" smtClean="0">
              <a:latin typeface="微軟正黑體" panose="020B0604030504040204" pitchFamily="34" charset="-120"/>
              <a:ea typeface="微軟正黑體" panose="020B0604030504040204" pitchFamily="34" charset="-120"/>
            </a:endParaRPr>
          </a:p>
          <a:p>
            <a:pPr algn="just" eaLnBrk="0" hangingPunct="0"/>
            <a:r>
              <a:rPr lang="zh-TW" altLang="en-US" dirty="0" smtClean="0">
                <a:latin typeface="微軟正黑體" panose="020B0604030504040204" pitchFamily="34" charset="-120"/>
                <a:ea typeface="微軟正黑體" panose="020B0604030504040204" pitchFamily="34" charset="-120"/>
              </a:rPr>
              <a:t>預防作為：</a:t>
            </a:r>
            <a:r>
              <a:rPr lang="zh-TW" altLang="zh-TW" dirty="0">
                <a:latin typeface="微軟正黑體" panose="020B0604030504040204" pitchFamily="34" charset="-120"/>
                <a:ea typeface="微軟正黑體" panose="020B0604030504040204" pitchFamily="34" charset="-120"/>
              </a:rPr>
              <a:t>申請案之採購明細表亦為契約文件，宜訂定清楚以減少廠商疑義，並可避免爾後履約、驗收發生爭議。 </a:t>
            </a:r>
            <a:r>
              <a:rPr lang="zh-TW" altLang="zh-TW" dirty="0" smtClean="0">
                <a:latin typeface="微軟正黑體" panose="020B0604030504040204" pitchFamily="34" charset="-120"/>
                <a:ea typeface="微軟正黑體" panose="020B0604030504040204" pitchFamily="34" charset="-120"/>
              </a:rPr>
              <a:t> </a:t>
            </a:r>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1995504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
          <p:cNvGrpSpPr>
            <a:grpSpLocks/>
          </p:cNvGrpSpPr>
          <p:nvPr/>
        </p:nvGrpSpPr>
        <p:grpSpPr bwMode="auto">
          <a:xfrm>
            <a:off x="0" y="3311525"/>
            <a:ext cx="9144000" cy="1676400"/>
            <a:chOff x="0" y="2086"/>
            <a:chExt cx="5760" cy="1056"/>
          </a:xfrm>
        </p:grpSpPr>
        <p:sp>
          <p:nvSpPr>
            <p:cNvPr id="6155" name="Rectangle 3"/>
            <p:cNvSpPr>
              <a:spLocks noChangeArrowheads="1"/>
            </p:cNvSpPr>
            <p:nvPr/>
          </p:nvSpPr>
          <p:spPr bwMode="gray">
            <a:xfrm>
              <a:off x="0" y="2325"/>
              <a:ext cx="5760" cy="817"/>
            </a:xfrm>
            <a:prstGeom prst="rect">
              <a:avLst/>
            </a:prstGeom>
            <a:gradFill rotWithShape="1">
              <a:gsLst>
                <a:gs pos="0">
                  <a:srgbClr val="DDDDDD"/>
                </a:gs>
                <a:gs pos="100000">
                  <a:srgbClr val="FFFFFF"/>
                </a:gs>
              </a:gsLst>
              <a:lin ang="5400000" scaled="1"/>
            </a:gradFill>
            <a:ln w="9525">
              <a:noFill/>
              <a:miter lim="800000"/>
              <a:headEnd/>
              <a:tailEnd/>
            </a:ln>
          </p:spPr>
          <p:txBody>
            <a:bodyPr wrap="none" lIns="90000" tIns="90000" rIns="72000" bIns="90000" anchor="ctr"/>
            <a:lstStyle/>
            <a:p>
              <a:pPr algn="ctr" eaLnBrk="0" hangingPunct="0"/>
              <a:endParaRPr kumimoji="0" lang="zh-TW" altLang="zh-TW" noProof="1">
                <a:cs typeface="Arial" charset="0"/>
              </a:endParaRPr>
            </a:p>
          </p:txBody>
        </p:sp>
        <p:sp>
          <p:nvSpPr>
            <p:cNvPr id="6156" name="Rectangle 25"/>
            <p:cNvSpPr>
              <a:spLocks noChangeArrowheads="1"/>
            </p:cNvSpPr>
            <p:nvPr/>
          </p:nvSpPr>
          <p:spPr bwMode="gray">
            <a:xfrm flipV="1">
              <a:off x="0" y="2086"/>
              <a:ext cx="5760" cy="246"/>
            </a:xfrm>
            <a:prstGeom prst="rect">
              <a:avLst/>
            </a:prstGeom>
            <a:gradFill rotWithShape="1">
              <a:gsLst>
                <a:gs pos="0">
                  <a:srgbClr val="DBDBDB"/>
                </a:gs>
                <a:gs pos="100000">
                  <a:srgbClr val="FFFFFF"/>
                </a:gs>
              </a:gsLst>
              <a:lin ang="5400000" scaled="1"/>
            </a:gradFill>
            <a:ln w="9525">
              <a:noFill/>
              <a:miter lim="800000"/>
              <a:headEnd/>
              <a:tailEnd/>
            </a:ln>
          </p:spPr>
          <p:txBody>
            <a:bodyPr rot="10800000" wrap="none" lIns="90000" tIns="90000" rIns="72000" bIns="90000" anchor="ctr"/>
            <a:lstStyle/>
            <a:p>
              <a:pPr algn="ctr" eaLnBrk="0" hangingPunct="0"/>
              <a:endParaRPr kumimoji="0" lang="zh-TW" altLang="zh-TW" noProof="1">
                <a:cs typeface="Arial" charset="0"/>
              </a:endParaRPr>
            </a:p>
          </p:txBody>
        </p:sp>
      </p:grpSp>
      <p:sp>
        <p:nvSpPr>
          <p:cNvPr id="6147" name="Rectangle 5"/>
          <p:cNvSpPr>
            <a:spLocks noChangeArrowheads="1"/>
          </p:cNvSpPr>
          <p:nvPr/>
        </p:nvSpPr>
        <p:spPr bwMode="gray">
          <a:xfrm>
            <a:off x="179388" y="1773238"/>
            <a:ext cx="4175125" cy="2300287"/>
          </a:xfrm>
          <a:prstGeom prst="rect">
            <a:avLst/>
          </a:prstGeom>
          <a:noFill/>
          <a:ln w="12700">
            <a:noFill/>
            <a:miter lim="800000"/>
            <a:headEnd/>
            <a:tailEnd/>
          </a:ln>
        </p:spPr>
        <p:txBody>
          <a:bodyPr lIns="108000" tIns="108000" rIns="144000" bIns="72000"/>
          <a:lstStyle/>
          <a:p>
            <a:pPr marL="190500" indent="-190500">
              <a:spcAft>
                <a:spcPts val="1400"/>
              </a:spcAft>
              <a:buClr>
                <a:srgbClr val="292929"/>
              </a:buClr>
              <a:buFont typeface="Wingdings" pitchFamily="2" charset="2"/>
              <a:buNone/>
            </a:pPr>
            <a:endParaRPr kumimoji="0" lang="zh-TW" altLang="zh-TW" noProof="1"/>
          </a:p>
        </p:txBody>
      </p:sp>
      <p:sp>
        <p:nvSpPr>
          <p:cNvPr id="6148" name="Rectangle 95"/>
          <p:cNvSpPr txBox="1">
            <a:spLocks noChangeArrowheads="1"/>
          </p:cNvSpPr>
          <p:nvPr/>
        </p:nvSpPr>
        <p:spPr bwMode="auto">
          <a:xfrm>
            <a:off x="971550" y="476250"/>
            <a:ext cx="7872413" cy="1000125"/>
          </a:xfrm>
          <a:prstGeom prst="rect">
            <a:avLst/>
          </a:prstGeom>
          <a:noFill/>
          <a:ln w="9525">
            <a:noFill/>
            <a:miter lim="800000"/>
            <a:headEnd/>
            <a:tailEnd/>
          </a:ln>
        </p:spPr>
        <p:txBody>
          <a:bodyPr lIns="0" tIns="0" rIns="0" bIns="0" anchor="ctr"/>
          <a:lstStyle/>
          <a:p>
            <a:pPr eaLnBrk="0" hangingPunct="0">
              <a:lnSpc>
                <a:spcPct val="90000"/>
              </a:lnSpc>
            </a:pPr>
            <a:endParaRPr lang="zh-TW" altLang="en-US" sz="3200" b="1" dirty="0">
              <a:solidFill>
                <a:schemeClr val="tx2"/>
              </a:solidFill>
            </a:endParaRPr>
          </a:p>
        </p:txBody>
      </p:sp>
      <p:sp>
        <p:nvSpPr>
          <p:cNvPr id="14" name="Freihandform 13"/>
          <p:cNvSpPr/>
          <p:nvPr/>
        </p:nvSpPr>
        <p:spPr>
          <a:xfrm>
            <a:off x="4135438" y="2184400"/>
            <a:ext cx="1325562" cy="2833688"/>
          </a:xfrm>
          <a:custGeom>
            <a:avLst/>
            <a:gdLst>
              <a:gd name="connsiteX0" fmla="*/ 0 w 1270000"/>
              <a:gd name="connsiteY0" fmla="*/ 3086100 h 3086100"/>
              <a:gd name="connsiteX1" fmla="*/ 914400 w 1270000"/>
              <a:gd name="connsiteY1" fmla="*/ 0 h 3086100"/>
              <a:gd name="connsiteX2" fmla="*/ 1270000 w 1270000"/>
              <a:gd name="connsiteY2" fmla="*/ 2794000 h 3086100"/>
              <a:gd name="connsiteX3" fmla="*/ 0 w 1270000"/>
              <a:gd name="connsiteY3" fmla="*/ 3086100 h 3086100"/>
              <a:gd name="connsiteX0" fmla="*/ 0 w 5283200"/>
              <a:gd name="connsiteY0" fmla="*/ 3086100 h 3086100"/>
              <a:gd name="connsiteX1" fmla="*/ 914400 w 5283200"/>
              <a:gd name="connsiteY1" fmla="*/ 0 h 3086100"/>
              <a:gd name="connsiteX2" fmla="*/ 5283200 w 5283200"/>
              <a:gd name="connsiteY2" fmla="*/ 2844800 h 3086100"/>
              <a:gd name="connsiteX3" fmla="*/ 0 w 5283200"/>
              <a:gd name="connsiteY3" fmla="*/ 3086100 h 3086100"/>
              <a:gd name="connsiteX0" fmla="*/ 0 w 1257300"/>
              <a:gd name="connsiteY0" fmla="*/ 3086100 h 3086100"/>
              <a:gd name="connsiteX1" fmla="*/ 914400 w 1257300"/>
              <a:gd name="connsiteY1" fmla="*/ 0 h 3086100"/>
              <a:gd name="connsiteX2" fmla="*/ 1257300 w 1257300"/>
              <a:gd name="connsiteY2" fmla="*/ 2806700 h 3086100"/>
              <a:gd name="connsiteX3" fmla="*/ 0 w 1257300"/>
              <a:gd name="connsiteY3" fmla="*/ 3086100 h 3086100"/>
              <a:gd name="connsiteX0" fmla="*/ 0 w 1257300"/>
              <a:gd name="connsiteY0" fmla="*/ 3117104 h 3117104"/>
              <a:gd name="connsiteX1" fmla="*/ 914400 w 1257300"/>
              <a:gd name="connsiteY1" fmla="*/ 0 h 3117104"/>
              <a:gd name="connsiteX2" fmla="*/ 1257300 w 1257300"/>
              <a:gd name="connsiteY2" fmla="*/ 2806700 h 3117104"/>
              <a:gd name="connsiteX3" fmla="*/ 0 w 1257300"/>
              <a:gd name="connsiteY3" fmla="*/ 3117104 h 3117104"/>
              <a:gd name="connsiteX0" fmla="*/ 0 w 1331764"/>
              <a:gd name="connsiteY0" fmla="*/ 3290545 h 3290545"/>
              <a:gd name="connsiteX1" fmla="*/ 988864 w 1331764"/>
              <a:gd name="connsiteY1" fmla="*/ 0 h 3290545"/>
              <a:gd name="connsiteX2" fmla="*/ 1331764 w 1331764"/>
              <a:gd name="connsiteY2" fmla="*/ 2806700 h 3290545"/>
              <a:gd name="connsiteX3" fmla="*/ 0 w 1331764"/>
              <a:gd name="connsiteY3" fmla="*/ 3290545 h 3290545"/>
              <a:gd name="connsiteX0" fmla="*/ 0 w 1331764"/>
              <a:gd name="connsiteY0" fmla="*/ 3290545 h 3290545"/>
              <a:gd name="connsiteX1" fmla="*/ 988864 w 1331764"/>
              <a:gd name="connsiteY1" fmla="*/ 0 h 3290545"/>
              <a:gd name="connsiteX2" fmla="*/ 1331764 w 1331764"/>
              <a:gd name="connsiteY2" fmla="*/ 2904978 h 3290545"/>
              <a:gd name="connsiteX3" fmla="*/ 0 w 1331764"/>
              <a:gd name="connsiteY3" fmla="*/ 3290545 h 3290545"/>
              <a:gd name="connsiteX0" fmla="*/ 0 w 1331764"/>
              <a:gd name="connsiteY0" fmla="*/ 3290545 h 3290545"/>
              <a:gd name="connsiteX1" fmla="*/ 988864 w 1331764"/>
              <a:gd name="connsiteY1" fmla="*/ 0 h 3290545"/>
              <a:gd name="connsiteX2" fmla="*/ 1331764 w 1331764"/>
              <a:gd name="connsiteY2" fmla="*/ 2926038 h 3290545"/>
              <a:gd name="connsiteX3" fmla="*/ 0 w 1331764"/>
              <a:gd name="connsiteY3" fmla="*/ 3290545 h 3290545"/>
              <a:gd name="connsiteX0" fmla="*/ 0 w 1310911"/>
              <a:gd name="connsiteY0" fmla="*/ 3290545 h 3290545"/>
              <a:gd name="connsiteX1" fmla="*/ 988864 w 1310911"/>
              <a:gd name="connsiteY1" fmla="*/ 0 h 3290545"/>
              <a:gd name="connsiteX2" fmla="*/ 1310911 w 1310911"/>
              <a:gd name="connsiteY2" fmla="*/ 2915543 h 3290545"/>
              <a:gd name="connsiteX3" fmla="*/ 0 w 1310911"/>
              <a:gd name="connsiteY3" fmla="*/ 3290545 h 3290545"/>
              <a:gd name="connsiteX0" fmla="*/ 0 w 1310911"/>
              <a:gd name="connsiteY0" fmla="*/ 3157942 h 3157942"/>
              <a:gd name="connsiteX1" fmla="*/ 928534 w 1310911"/>
              <a:gd name="connsiteY1" fmla="*/ 0 h 3157942"/>
              <a:gd name="connsiteX2" fmla="*/ 1310911 w 1310911"/>
              <a:gd name="connsiteY2" fmla="*/ 2782940 h 3157942"/>
              <a:gd name="connsiteX3" fmla="*/ 0 w 1310911"/>
              <a:gd name="connsiteY3" fmla="*/ 3157942 h 3157942"/>
              <a:gd name="connsiteX0" fmla="*/ 0 w 1241475"/>
              <a:gd name="connsiteY0" fmla="*/ 3323352 h 3323352"/>
              <a:gd name="connsiteX1" fmla="*/ 859098 w 1241475"/>
              <a:gd name="connsiteY1" fmla="*/ 0 h 3323352"/>
              <a:gd name="connsiteX2" fmla="*/ 1241475 w 1241475"/>
              <a:gd name="connsiteY2" fmla="*/ 2782940 h 3323352"/>
              <a:gd name="connsiteX3" fmla="*/ 0 w 1241475"/>
              <a:gd name="connsiteY3" fmla="*/ 3323352 h 3323352"/>
              <a:gd name="connsiteX0" fmla="*/ 0 w 1241475"/>
              <a:gd name="connsiteY0" fmla="*/ 3323352 h 3323352"/>
              <a:gd name="connsiteX1" fmla="*/ 859098 w 1241475"/>
              <a:gd name="connsiteY1" fmla="*/ 0 h 3323352"/>
              <a:gd name="connsiteX2" fmla="*/ 1241475 w 1241475"/>
              <a:gd name="connsiteY2" fmla="*/ 2837055 h 3323352"/>
              <a:gd name="connsiteX3" fmla="*/ 0 w 1241475"/>
              <a:gd name="connsiteY3" fmla="*/ 3323352 h 3323352"/>
              <a:gd name="connsiteX0" fmla="*/ 0 w 1312174"/>
              <a:gd name="connsiteY0" fmla="*/ 3323352 h 3323352"/>
              <a:gd name="connsiteX1" fmla="*/ 859098 w 1312174"/>
              <a:gd name="connsiteY1" fmla="*/ 0 h 3323352"/>
              <a:gd name="connsiteX2" fmla="*/ 1312174 w 1312174"/>
              <a:gd name="connsiteY2" fmla="*/ 2782940 h 3323352"/>
              <a:gd name="connsiteX3" fmla="*/ 0 w 1312174"/>
              <a:gd name="connsiteY3" fmla="*/ 3323352 h 3323352"/>
              <a:gd name="connsiteX0" fmla="*/ 0 w 1312174"/>
              <a:gd name="connsiteY0" fmla="*/ 3323352 h 3323352"/>
              <a:gd name="connsiteX1" fmla="*/ 859098 w 1312174"/>
              <a:gd name="connsiteY1" fmla="*/ 0 h 3323352"/>
              <a:gd name="connsiteX2" fmla="*/ 1312174 w 1312174"/>
              <a:gd name="connsiteY2" fmla="*/ 2999725 h 3323352"/>
              <a:gd name="connsiteX3" fmla="*/ 0 w 1312174"/>
              <a:gd name="connsiteY3" fmla="*/ 3323352 h 3323352"/>
              <a:gd name="connsiteX0" fmla="*/ 0 w 1312174"/>
              <a:gd name="connsiteY0" fmla="*/ 3323352 h 3323352"/>
              <a:gd name="connsiteX1" fmla="*/ 859098 w 1312174"/>
              <a:gd name="connsiteY1" fmla="*/ 0 h 3323352"/>
              <a:gd name="connsiteX2" fmla="*/ 1312174 w 1312174"/>
              <a:gd name="connsiteY2" fmla="*/ 2821571 h 3323352"/>
              <a:gd name="connsiteX3" fmla="*/ 0 w 1312174"/>
              <a:gd name="connsiteY3" fmla="*/ 3323352 h 3323352"/>
              <a:gd name="connsiteX0" fmla="*/ 0 w 1312174"/>
              <a:gd name="connsiteY0" fmla="*/ 2821571 h 2821571"/>
              <a:gd name="connsiteX1" fmla="*/ 859098 w 1312174"/>
              <a:gd name="connsiteY1" fmla="*/ 0 h 2821571"/>
              <a:gd name="connsiteX2" fmla="*/ 1312174 w 1312174"/>
              <a:gd name="connsiteY2" fmla="*/ 2821571 h 2821571"/>
              <a:gd name="connsiteX3" fmla="*/ 0 w 1312174"/>
              <a:gd name="connsiteY3" fmla="*/ 2821571 h 2821571"/>
              <a:gd name="connsiteX0" fmla="*/ 0 w 1312174"/>
              <a:gd name="connsiteY0" fmla="*/ 3187049 h 3187049"/>
              <a:gd name="connsiteX1" fmla="*/ 859098 w 1312174"/>
              <a:gd name="connsiteY1" fmla="*/ 0 h 3187049"/>
              <a:gd name="connsiteX2" fmla="*/ 1312174 w 1312174"/>
              <a:gd name="connsiteY2" fmla="*/ 2821571 h 3187049"/>
              <a:gd name="connsiteX3" fmla="*/ 0 w 1312174"/>
              <a:gd name="connsiteY3" fmla="*/ 3187049 h 3187049"/>
            </a:gdLst>
            <a:ahLst/>
            <a:cxnLst>
              <a:cxn ang="0">
                <a:pos x="connsiteX0" y="connsiteY0"/>
              </a:cxn>
              <a:cxn ang="0">
                <a:pos x="connsiteX1" y="connsiteY1"/>
              </a:cxn>
              <a:cxn ang="0">
                <a:pos x="connsiteX2" y="connsiteY2"/>
              </a:cxn>
              <a:cxn ang="0">
                <a:pos x="connsiteX3" y="connsiteY3"/>
              </a:cxn>
            </a:cxnLst>
            <a:rect l="l" t="t" r="r" b="b"/>
            <a:pathLst>
              <a:path w="1312174" h="3187049">
                <a:moveTo>
                  <a:pt x="0" y="3187049"/>
                </a:moveTo>
                <a:lnTo>
                  <a:pt x="859098" y="0"/>
                </a:lnTo>
                <a:lnTo>
                  <a:pt x="1312174" y="2821571"/>
                </a:lnTo>
                <a:lnTo>
                  <a:pt x="0" y="3187049"/>
                </a:lnTo>
                <a:close/>
              </a:path>
            </a:pathLst>
          </a:custGeom>
          <a:gradFill flip="none" rotWithShape="1">
            <a:gsLst>
              <a:gs pos="0">
                <a:schemeClr val="tx1">
                  <a:lumMod val="65000"/>
                  <a:lumOff val="35000"/>
                </a:schemeClr>
              </a:gs>
              <a:gs pos="100000">
                <a:schemeClr val="bg1">
                  <a:lumMod val="75000"/>
                </a:schemeClr>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de-DE"/>
          </a:p>
        </p:txBody>
      </p:sp>
      <p:sp>
        <p:nvSpPr>
          <p:cNvPr id="15" name="Freihandform 14"/>
          <p:cNvSpPr/>
          <p:nvPr/>
        </p:nvSpPr>
        <p:spPr>
          <a:xfrm>
            <a:off x="4298950" y="2384425"/>
            <a:ext cx="1173163" cy="2479675"/>
          </a:xfrm>
          <a:custGeom>
            <a:avLst/>
            <a:gdLst>
              <a:gd name="connsiteX0" fmla="*/ 0 w 1270000"/>
              <a:gd name="connsiteY0" fmla="*/ 3086100 h 3086100"/>
              <a:gd name="connsiteX1" fmla="*/ 914400 w 1270000"/>
              <a:gd name="connsiteY1" fmla="*/ 0 h 3086100"/>
              <a:gd name="connsiteX2" fmla="*/ 1270000 w 1270000"/>
              <a:gd name="connsiteY2" fmla="*/ 2794000 h 3086100"/>
              <a:gd name="connsiteX3" fmla="*/ 0 w 1270000"/>
              <a:gd name="connsiteY3" fmla="*/ 3086100 h 3086100"/>
              <a:gd name="connsiteX0" fmla="*/ 0 w 5283200"/>
              <a:gd name="connsiteY0" fmla="*/ 3086100 h 3086100"/>
              <a:gd name="connsiteX1" fmla="*/ 914400 w 5283200"/>
              <a:gd name="connsiteY1" fmla="*/ 0 h 3086100"/>
              <a:gd name="connsiteX2" fmla="*/ 5283200 w 5283200"/>
              <a:gd name="connsiteY2" fmla="*/ 2844800 h 3086100"/>
              <a:gd name="connsiteX3" fmla="*/ 0 w 5283200"/>
              <a:gd name="connsiteY3" fmla="*/ 3086100 h 3086100"/>
              <a:gd name="connsiteX0" fmla="*/ 0 w 1257300"/>
              <a:gd name="connsiteY0" fmla="*/ 3086100 h 3086100"/>
              <a:gd name="connsiteX1" fmla="*/ 914400 w 1257300"/>
              <a:gd name="connsiteY1" fmla="*/ 0 h 3086100"/>
              <a:gd name="connsiteX2" fmla="*/ 1257300 w 1257300"/>
              <a:gd name="connsiteY2" fmla="*/ 2806700 h 3086100"/>
              <a:gd name="connsiteX3" fmla="*/ 0 w 1257300"/>
              <a:gd name="connsiteY3" fmla="*/ 3086100 h 3086100"/>
              <a:gd name="connsiteX0" fmla="*/ 0 w 1257300"/>
              <a:gd name="connsiteY0" fmla="*/ 3117104 h 3117104"/>
              <a:gd name="connsiteX1" fmla="*/ 914400 w 1257300"/>
              <a:gd name="connsiteY1" fmla="*/ 0 h 3117104"/>
              <a:gd name="connsiteX2" fmla="*/ 1257300 w 1257300"/>
              <a:gd name="connsiteY2" fmla="*/ 2806700 h 3117104"/>
              <a:gd name="connsiteX3" fmla="*/ 0 w 1257300"/>
              <a:gd name="connsiteY3" fmla="*/ 3117104 h 3117104"/>
              <a:gd name="connsiteX0" fmla="*/ 0 w 1331764"/>
              <a:gd name="connsiteY0" fmla="*/ 3290545 h 3290545"/>
              <a:gd name="connsiteX1" fmla="*/ 988864 w 1331764"/>
              <a:gd name="connsiteY1" fmla="*/ 0 h 3290545"/>
              <a:gd name="connsiteX2" fmla="*/ 1331764 w 1331764"/>
              <a:gd name="connsiteY2" fmla="*/ 2806700 h 3290545"/>
              <a:gd name="connsiteX3" fmla="*/ 0 w 1331764"/>
              <a:gd name="connsiteY3" fmla="*/ 3290545 h 3290545"/>
              <a:gd name="connsiteX0" fmla="*/ 0 w 1331764"/>
              <a:gd name="connsiteY0" fmla="*/ 3290545 h 3290545"/>
              <a:gd name="connsiteX1" fmla="*/ 988864 w 1331764"/>
              <a:gd name="connsiteY1" fmla="*/ 0 h 3290545"/>
              <a:gd name="connsiteX2" fmla="*/ 1331764 w 1331764"/>
              <a:gd name="connsiteY2" fmla="*/ 2904978 h 3290545"/>
              <a:gd name="connsiteX3" fmla="*/ 0 w 1331764"/>
              <a:gd name="connsiteY3" fmla="*/ 3290545 h 3290545"/>
              <a:gd name="connsiteX0" fmla="*/ 0 w 1331764"/>
              <a:gd name="connsiteY0" fmla="*/ 3290545 h 3290545"/>
              <a:gd name="connsiteX1" fmla="*/ 988864 w 1331764"/>
              <a:gd name="connsiteY1" fmla="*/ 0 h 3290545"/>
              <a:gd name="connsiteX2" fmla="*/ 1331764 w 1331764"/>
              <a:gd name="connsiteY2" fmla="*/ 2926038 h 3290545"/>
              <a:gd name="connsiteX3" fmla="*/ 0 w 1331764"/>
              <a:gd name="connsiteY3" fmla="*/ 3290545 h 3290545"/>
              <a:gd name="connsiteX0" fmla="*/ 0 w 1310911"/>
              <a:gd name="connsiteY0" fmla="*/ 3290545 h 3290545"/>
              <a:gd name="connsiteX1" fmla="*/ 988864 w 1310911"/>
              <a:gd name="connsiteY1" fmla="*/ 0 h 3290545"/>
              <a:gd name="connsiteX2" fmla="*/ 1310911 w 1310911"/>
              <a:gd name="connsiteY2" fmla="*/ 2915543 h 3290545"/>
              <a:gd name="connsiteX3" fmla="*/ 0 w 1310911"/>
              <a:gd name="connsiteY3" fmla="*/ 3290545 h 3290545"/>
              <a:gd name="connsiteX0" fmla="*/ 0 w 1310911"/>
              <a:gd name="connsiteY0" fmla="*/ 3157942 h 3157942"/>
              <a:gd name="connsiteX1" fmla="*/ 928534 w 1310911"/>
              <a:gd name="connsiteY1" fmla="*/ 0 h 3157942"/>
              <a:gd name="connsiteX2" fmla="*/ 1310911 w 1310911"/>
              <a:gd name="connsiteY2" fmla="*/ 2782940 h 3157942"/>
              <a:gd name="connsiteX3" fmla="*/ 0 w 1310911"/>
              <a:gd name="connsiteY3" fmla="*/ 3157942 h 3157942"/>
              <a:gd name="connsiteX0" fmla="*/ 0 w 1241475"/>
              <a:gd name="connsiteY0" fmla="*/ 3323352 h 3323352"/>
              <a:gd name="connsiteX1" fmla="*/ 859098 w 1241475"/>
              <a:gd name="connsiteY1" fmla="*/ 0 h 3323352"/>
              <a:gd name="connsiteX2" fmla="*/ 1241475 w 1241475"/>
              <a:gd name="connsiteY2" fmla="*/ 2782940 h 3323352"/>
              <a:gd name="connsiteX3" fmla="*/ 0 w 1241475"/>
              <a:gd name="connsiteY3" fmla="*/ 3323352 h 3323352"/>
              <a:gd name="connsiteX0" fmla="*/ 0 w 1241475"/>
              <a:gd name="connsiteY0" fmla="*/ 3323352 h 3323352"/>
              <a:gd name="connsiteX1" fmla="*/ 859098 w 1241475"/>
              <a:gd name="connsiteY1" fmla="*/ 0 h 3323352"/>
              <a:gd name="connsiteX2" fmla="*/ 1241475 w 1241475"/>
              <a:gd name="connsiteY2" fmla="*/ 2837055 h 3323352"/>
              <a:gd name="connsiteX3" fmla="*/ 0 w 1241475"/>
              <a:gd name="connsiteY3" fmla="*/ 3323352 h 3323352"/>
              <a:gd name="connsiteX0" fmla="*/ 0 w 1312174"/>
              <a:gd name="connsiteY0" fmla="*/ 3323352 h 3323352"/>
              <a:gd name="connsiteX1" fmla="*/ 859098 w 1312174"/>
              <a:gd name="connsiteY1" fmla="*/ 0 h 3323352"/>
              <a:gd name="connsiteX2" fmla="*/ 1312174 w 1312174"/>
              <a:gd name="connsiteY2" fmla="*/ 2782940 h 3323352"/>
              <a:gd name="connsiteX3" fmla="*/ 0 w 1312174"/>
              <a:gd name="connsiteY3" fmla="*/ 3323352 h 3323352"/>
              <a:gd name="connsiteX0" fmla="*/ 0 w 1312174"/>
              <a:gd name="connsiteY0" fmla="*/ 3323352 h 3323352"/>
              <a:gd name="connsiteX1" fmla="*/ 859098 w 1312174"/>
              <a:gd name="connsiteY1" fmla="*/ 0 h 3323352"/>
              <a:gd name="connsiteX2" fmla="*/ 1312174 w 1312174"/>
              <a:gd name="connsiteY2" fmla="*/ 2999725 h 3323352"/>
              <a:gd name="connsiteX3" fmla="*/ 0 w 1312174"/>
              <a:gd name="connsiteY3" fmla="*/ 3323352 h 3323352"/>
              <a:gd name="connsiteX0" fmla="*/ 0 w 1312174"/>
              <a:gd name="connsiteY0" fmla="*/ 3323352 h 3323352"/>
              <a:gd name="connsiteX1" fmla="*/ 859098 w 1312174"/>
              <a:gd name="connsiteY1" fmla="*/ 0 h 3323352"/>
              <a:gd name="connsiteX2" fmla="*/ 1312174 w 1312174"/>
              <a:gd name="connsiteY2" fmla="*/ 2821571 h 3323352"/>
              <a:gd name="connsiteX3" fmla="*/ 0 w 1312174"/>
              <a:gd name="connsiteY3" fmla="*/ 3323352 h 3323352"/>
              <a:gd name="connsiteX0" fmla="*/ 0 w 1312174"/>
              <a:gd name="connsiteY0" fmla="*/ 2821571 h 2821571"/>
              <a:gd name="connsiteX1" fmla="*/ 859098 w 1312174"/>
              <a:gd name="connsiteY1" fmla="*/ 0 h 2821571"/>
              <a:gd name="connsiteX2" fmla="*/ 1312174 w 1312174"/>
              <a:gd name="connsiteY2" fmla="*/ 2821571 h 2821571"/>
              <a:gd name="connsiteX3" fmla="*/ 0 w 1312174"/>
              <a:gd name="connsiteY3" fmla="*/ 2821571 h 2821571"/>
              <a:gd name="connsiteX0" fmla="*/ 0 w 1312174"/>
              <a:gd name="connsiteY0" fmla="*/ 3187049 h 3187049"/>
              <a:gd name="connsiteX1" fmla="*/ 859098 w 1312174"/>
              <a:gd name="connsiteY1" fmla="*/ 0 h 3187049"/>
              <a:gd name="connsiteX2" fmla="*/ 1312174 w 1312174"/>
              <a:gd name="connsiteY2" fmla="*/ 2821571 h 3187049"/>
              <a:gd name="connsiteX3" fmla="*/ 0 w 1312174"/>
              <a:gd name="connsiteY3" fmla="*/ 3187049 h 3187049"/>
              <a:gd name="connsiteX0" fmla="*/ 0 w 1312174"/>
              <a:gd name="connsiteY0" fmla="*/ 2788011 h 2788011"/>
              <a:gd name="connsiteX1" fmla="*/ 771876 w 1312174"/>
              <a:gd name="connsiteY1" fmla="*/ 0 h 2788011"/>
              <a:gd name="connsiteX2" fmla="*/ 1312174 w 1312174"/>
              <a:gd name="connsiteY2" fmla="*/ 2422533 h 2788011"/>
              <a:gd name="connsiteX3" fmla="*/ 0 w 1312174"/>
              <a:gd name="connsiteY3" fmla="*/ 2788011 h 2788011"/>
              <a:gd name="connsiteX0" fmla="*/ 0 w 1161026"/>
              <a:gd name="connsiteY0" fmla="*/ 2788011 h 2788011"/>
              <a:gd name="connsiteX1" fmla="*/ 771876 w 1161026"/>
              <a:gd name="connsiteY1" fmla="*/ 0 h 2788011"/>
              <a:gd name="connsiteX2" fmla="*/ 1161026 w 1161026"/>
              <a:gd name="connsiteY2" fmla="*/ 2447314 h 2788011"/>
              <a:gd name="connsiteX3" fmla="*/ 0 w 1161026"/>
              <a:gd name="connsiteY3" fmla="*/ 2788011 h 2788011"/>
            </a:gdLst>
            <a:ahLst/>
            <a:cxnLst>
              <a:cxn ang="0">
                <a:pos x="connsiteX0" y="connsiteY0"/>
              </a:cxn>
              <a:cxn ang="0">
                <a:pos x="connsiteX1" y="connsiteY1"/>
              </a:cxn>
              <a:cxn ang="0">
                <a:pos x="connsiteX2" y="connsiteY2"/>
              </a:cxn>
              <a:cxn ang="0">
                <a:pos x="connsiteX3" y="connsiteY3"/>
              </a:cxn>
            </a:cxnLst>
            <a:rect l="l" t="t" r="r" b="b"/>
            <a:pathLst>
              <a:path w="1161026" h="2788011">
                <a:moveTo>
                  <a:pt x="0" y="2788011"/>
                </a:moveTo>
                <a:lnTo>
                  <a:pt x="771876" y="0"/>
                </a:lnTo>
                <a:lnTo>
                  <a:pt x="1161026" y="2447314"/>
                </a:lnTo>
                <a:lnTo>
                  <a:pt x="0" y="2788011"/>
                </a:lnTo>
                <a:close/>
              </a:path>
            </a:pathLst>
          </a:custGeom>
          <a:solidFill>
            <a:schemeClr val="bg1">
              <a:lumMod val="50000"/>
              <a:alpha val="3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de-DE"/>
          </a:p>
        </p:txBody>
      </p:sp>
      <p:sp>
        <p:nvSpPr>
          <p:cNvPr id="16" name="Rechteck 15"/>
          <p:cNvSpPr/>
          <p:nvPr/>
        </p:nvSpPr>
        <p:spPr>
          <a:xfrm>
            <a:off x="5343710" y="2265345"/>
            <a:ext cx="3683065" cy="2445047"/>
          </a:xfrm>
          <a:prstGeom prst="rect">
            <a:avLst/>
          </a:prstGeom>
          <a:solidFill>
            <a:schemeClr val="bg1"/>
          </a:solidFill>
          <a:ln w="85725" cap="rnd" cmpd="thickThin">
            <a:solidFill>
              <a:schemeClr val="bg1">
                <a:lumMod val="75000"/>
              </a:schemeClr>
            </a:solidFill>
            <a:bevel/>
          </a:ln>
          <a:effectLst>
            <a:outerShdw blurRad="165100" dist="127000" dir="9000000" sy="23000" kx="1200000" algn="br" rotWithShape="0">
              <a:prstClr val="black">
                <a:alpha val="27000"/>
              </a:prstClr>
            </a:outerShdw>
          </a:effectLst>
          <a:scene3d>
            <a:camera prst="perspectiveFront" fov="7200000">
              <a:rot lat="36514" lon="19803347" rev="600000"/>
            </a:camera>
            <a:lightRig rig="flood" dir="t">
              <a:rot lat="0" lon="0" rev="13800000"/>
            </a:lightRig>
          </a:scene3d>
          <a:sp3d extrusionH="76200" prstMaterial="plastic">
            <a:bevelT w="0" h="0" prst="divot"/>
            <a:bevelB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de-DE" sz="2400" b="1" dirty="0">
              <a:solidFill>
                <a:schemeClr val="tx1">
                  <a:lumMod val="95000"/>
                  <a:lumOff val="5000"/>
                </a:schemeClr>
              </a:solidFill>
              <a:cs typeface="Times New Roman" pitchFamily="18" charset="0"/>
            </a:endParaRPr>
          </a:p>
        </p:txBody>
      </p:sp>
      <p:sp>
        <p:nvSpPr>
          <p:cNvPr id="6152" name="WordArt 13"/>
          <p:cNvSpPr>
            <a:spLocks noChangeArrowheads="1" noChangeShapeType="1" noTextEdit="1"/>
          </p:cNvSpPr>
          <p:nvPr/>
        </p:nvSpPr>
        <p:spPr bwMode="auto">
          <a:xfrm rot="-481763">
            <a:off x="5667375" y="2886075"/>
            <a:ext cx="2474913" cy="1295400"/>
          </a:xfrm>
          <a:prstGeom prst="rect">
            <a:avLst/>
          </a:prstGeom>
        </p:spPr>
        <p:txBody>
          <a:bodyPr wrap="none" fromWordArt="1">
            <a:prstTxWarp prst="textFadeRight">
              <a:avLst>
                <a:gd name="adj" fmla="val 14583"/>
              </a:avLst>
            </a:prstTxWarp>
          </a:bodyPr>
          <a:lstStyle/>
          <a:p>
            <a:pPr algn="ctr"/>
            <a:r>
              <a:rPr lang="zh-TW" altLang="en-US" sz="3600" kern="10" dirty="0" smtClean="0">
                <a:ln w="9525">
                  <a:noFill/>
                  <a:round/>
                  <a:headEnd/>
                  <a:tailEnd/>
                </a:ln>
                <a:latin typeface="新細明體"/>
                <a:ea typeface="新細明體"/>
              </a:rPr>
              <a:t>結語</a:t>
            </a:r>
            <a:endParaRPr lang="zh-TW" altLang="en-US" sz="3600" kern="10" dirty="0">
              <a:ln w="9525">
                <a:noFill/>
                <a:round/>
                <a:headEnd/>
                <a:tailEnd/>
              </a:ln>
              <a:latin typeface="新細明體"/>
              <a:ea typeface="新細明體"/>
            </a:endParaRPr>
          </a:p>
        </p:txBody>
      </p:sp>
      <p:sp>
        <p:nvSpPr>
          <p:cNvPr id="6153" name="Text Box 17"/>
          <p:cNvSpPr txBox="1">
            <a:spLocks noChangeArrowheads="1"/>
          </p:cNvSpPr>
          <p:nvPr/>
        </p:nvSpPr>
        <p:spPr bwMode="auto">
          <a:xfrm>
            <a:off x="179388" y="6237288"/>
            <a:ext cx="2428875" cy="276225"/>
          </a:xfrm>
          <a:prstGeom prst="rect">
            <a:avLst/>
          </a:prstGeom>
          <a:noFill/>
          <a:ln w="9525">
            <a:noFill/>
            <a:miter lim="800000"/>
            <a:headEnd/>
            <a:tailEnd/>
          </a:ln>
        </p:spPr>
        <p:txBody>
          <a:bodyPr>
            <a:spAutoFit/>
          </a:bodyPr>
          <a:lstStyle/>
          <a:p>
            <a:endParaRPr kumimoji="0" lang="zh-TW" altLang="en-GB" sz="1200" dirty="0">
              <a:solidFill>
                <a:schemeClr val="folHlink"/>
              </a:solidFill>
              <a:cs typeface="Arial" charset="0"/>
            </a:endParaRPr>
          </a:p>
        </p:txBody>
      </p:sp>
      <p:sp>
        <p:nvSpPr>
          <p:cNvPr id="12" name="投影片編號版面配置區 11"/>
          <p:cNvSpPr>
            <a:spLocks noGrp="1"/>
          </p:cNvSpPr>
          <p:nvPr>
            <p:ph type="sldNum" sz="quarter" idx="11"/>
          </p:nvPr>
        </p:nvSpPr>
        <p:spPr>
          <a:xfrm>
            <a:off x="6553200" y="6356350"/>
            <a:ext cx="2133600" cy="365125"/>
          </a:xfrm>
        </p:spPr>
        <p:txBody>
          <a:bodyPr rtlCol="0" anchor="ctr"/>
          <a:lstStyle/>
          <a:p>
            <a:pPr>
              <a:defRPr/>
            </a:pPr>
            <a:fld id="{7DFCCAB9-6DC4-4980-A300-D15647A35A7A}" type="slidenum">
              <a:rPr kumimoji="1" lang="zh-TW" altLang="en-US">
                <a:solidFill>
                  <a:schemeClr val="tx1">
                    <a:tint val="75000"/>
                  </a:schemeClr>
                </a:solidFill>
                <a:latin typeface="Arial" charset="0"/>
                <a:ea typeface="新細明體" charset="-120"/>
              </a:rPr>
              <a:pPr>
                <a:defRPr/>
              </a:pPr>
              <a:t>12</a:t>
            </a:fld>
            <a:endParaRPr kumimoji="1" lang="zh-TW" altLang="en-US">
              <a:solidFill>
                <a:schemeClr val="tx1">
                  <a:tint val="75000"/>
                </a:schemeClr>
              </a:solidFill>
              <a:latin typeface="Arial" charset="0"/>
              <a:ea typeface="新細明體" charset="-120"/>
            </a:endParaRPr>
          </a:p>
        </p:txBody>
      </p:sp>
    </p:spTree>
  </p:cSld>
  <p:clrMapOvr>
    <a:masterClrMapping/>
  </p:clrMapOvr>
  <p:transition>
    <p:pull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104政風處簡報檔\正确或~1.JPG"/>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LineDrawing/>
                    </a14:imgEffect>
                  </a14:imgLayer>
                </a14:imgProps>
              </a:ext>
              <a:ext uri="{28A0092B-C50C-407E-A947-70E740481C1C}">
                <a14:useLocalDpi xmlns:a14="http://schemas.microsoft.com/office/drawing/2010/main" val="0"/>
              </a:ext>
            </a:extLst>
          </a:blip>
          <a:srcRect/>
          <a:stretch>
            <a:fillRect/>
          </a:stretch>
        </p:blipFill>
        <p:spPr bwMode="auto">
          <a:xfrm>
            <a:off x="6479704" y="0"/>
            <a:ext cx="2664296" cy="3212358"/>
          </a:xfrm>
          <a:prstGeom prst="rect">
            <a:avLst/>
          </a:prstGeom>
          <a:noFill/>
          <a:extLst>
            <a:ext uri="{909E8E84-426E-40DD-AFC4-6F175D3DCCD1}">
              <a14:hiddenFill xmlns:a14="http://schemas.microsoft.com/office/drawing/2010/main">
                <a:solidFill>
                  <a:srgbClr val="FFFFFF"/>
                </a:solidFill>
              </a14:hiddenFill>
            </a:ext>
          </a:extLst>
        </p:spPr>
      </p:pic>
      <p:sp>
        <p:nvSpPr>
          <p:cNvPr id="4" name="內容版面配置區 2"/>
          <p:cNvSpPr>
            <a:spLocks noGrp="1"/>
          </p:cNvSpPr>
          <p:nvPr>
            <p:ph idx="1"/>
          </p:nvPr>
        </p:nvSpPr>
        <p:spPr>
          <a:xfrm>
            <a:off x="827584" y="1124744"/>
            <a:ext cx="6816250" cy="4590272"/>
          </a:xfrm>
        </p:spPr>
        <p:txBody>
          <a:bodyPr>
            <a:noAutofit/>
          </a:bodyPr>
          <a:lstStyle/>
          <a:p>
            <a:pPr marL="0" lvl="0" indent="0" algn="just" eaLnBrk="0" hangingPunct="0">
              <a:lnSpc>
                <a:spcPct val="150000"/>
              </a:lnSpc>
              <a:buNone/>
            </a:pPr>
            <a:r>
              <a:rPr lang="zh-TW" altLang="en-US" sz="2200" dirty="0" smtClean="0">
                <a:latin typeface="Times New Roman" pitchFamily="18" charset="0"/>
                <a:ea typeface="微軟正黑體" pitchFamily="34" charset="-120"/>
                <a:cs typeface="Times New Roman" pitchFamily="18" charset="0"/>
              </a:rPr>
              <a:t>本室擔負在機關主辦防貪、反貪與肅貪之核心業務，以防貪與反貪為主，肅貪為輔，相關法令規範請同仁切實遵守，避免</a:t>
            </a:r>
            <a:r>
              <a:rPr lang="zh-TW" altLang="en-US" sz="2200" dirty="0">
                <a:latin typeface="Times New Roman" pitchFamily="18" charset="0"/>
                <a:ea typeface="微軟正黑體" pitchFamily="34" charset="-120"/>
                <a:cs typeface="Times New Roman" pitchFamily="18" charset="0"/>
              </a:rPr>
              <a:t>因一時</a:t>
            </a:r>
            <a:r>
              <a:rPr lang="zh-TW" altLang="en-US" sz="2200" dirty="0" smtClean="0">
                <a:latin typeface="Times New Roman" pitchFamily="18" charset="0"/>
                <a:ea typeface="微軟正黑體" pitchFamily="34" charset="-120"/>
                <a:cs typeface="Times New Roman" pitchFamily="18" charset="0"/>
              </a:rPr>
              <a:t>貪圖方便誤</a:t>
            </a:r>
            <a:r>
              <a:rPr lang="zh-TW" altLang="en-US" sz="2200" dirty="0">
                <a:latin typeface="Times New Roman" pitchFamily="18" charset="0"/>
                <a:ea typeface="微軟正黑體" pitchFamily="34" charset="-120"/>
                <a:cs typeface="Times New Roman" pitchFamily="18" charset="0"/>
              </a:rPr>
              <a:t>蹈法網，或因疏失致生違失</a:t>
            </a:r>
            <a:r>
              <a:rPr lang="zh-TW" altLang="en-US" sz="2200" dirty="0" smtClean="0">
                <a:latin typeface="Times New Roman" pitchFamily="18" charset="0"/>
                <a:ea typeface="微軟正黑體" pitchFamily="34" charset="-120"/>
                <a:cs typeface="Times New Roman" pitchFamily="18" charset="0"/>
              </a:rPr>
              <a:t>責任，對於本所相關法規命令若有無法認同或了解，或認有改善建議均可提出洽本室或各主管組室，請勿自認無須遵守亦無礙工作進行。相關規定猶如在道路上設管制、在門上設門禁，均有其必要性，硬要跳窗或闖越管制站的話，可能會受傷。</a:t>
            </a:r>
            <a:endParaRPr lang="en-US" altLang="zh-TW" sz="2200" dirty="0" smtClean="0">
              <a:latin typeface="Times New Roman" pitchFamily="18" charset="0"/>
              <a:ea typeface="微軟正黑體" pitchFamily="34" charset="-120"/>
              <a:cs typeface="Times New Roman" pitchFamily="18" charset="0"/>
            </a:endParaRPr>
          </a:p>
          <a:p>
            <a:pPr marL="0" lvl="0" indent="0" algn="just" eaLnBrk="0" hangingPunct="0">
              <a:lnSpc>
                <a:spcPct val="150000"/>
              </a:lnSpc>
              <a:buNone/>
            </a:pPr>
            <a:endParaRPr lang="zh-TW" altLang="en-US" sz="2200" dirty="0">
              <a:latin typeface="Times New Roman" pitchFamily="18" charset="0"/>
              <a:ea typeface="微軟正黑體" pitchFamily="34" charset="-120"/>
              <a:cs typeface="Times New Roman" pitchFamily="18" charset="0"/>
            </a:endParaRPr>
          </a:p>
        </p:txBody>
      </p:sp>
    </p:spTree>
    <p:extLst>
      <p:ext uri="{BB962C8B-B14F-4D97-AF65-F5344CB8AC3E}">
        <p14:creationId xmlns:p14="http://schemas.microsoft.com/office/powerpoint/2010/main" val="19092849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
          <p:cNvGrpSpPr>
            <a:grpSpLocks/>
          </p:cNvGrpSpPr>
          <p:nvPr/>
        </p:nvGrpSpPr>
        <p:grpSpPr bwMode="auto">
          <a:xfrm>
            <a:off x="0" y="3311525"/>
            <a:ext cx="9144000" cy="1676400"/>
            <a:chOff x="0" y="2086"/>
            <a:chExt cx="5760" cy="1056"/>
          </a:xfrm>
        </p:grpSpPr>
        <p:sp>
          <p:nvSpPr>
            <p:cNvPr id="6155" name="Rectangle 3"/>
            <p:cNvSpPr>
              <a:spLocks noChangeArrowheads="1"/>
            </p:cNvSpPr>
            <p:nvPr/>
          </p:nvSpPr>
          <p:spPr bwMode="gray">
            <a:xfrm>
              <a:off x="0" y="2325"/>
              <a:ext cx="5760" cy="817"/>
            </a:xfrm>
            <a:prstGeom prst="rect">
              <a:avLst/>
            </a:prstGeom>
            <a:gradFill rotWithShape="1">
              <a:gsLst>
                <a:gs pos="0">
                  <a:srgbClr val="DDDDDD"/>
                </a:gs>
                <a:gs pos="100000">
                  <a:srgbClr val="FFFFFF"/>
                </a:gs>
              </a:gsLst>
              <a:lin ang="5400000" scaled="1"/>
            </a:gradFill>
            <a:ln w="9525">
              <a:noFill/>
              <a:miter lim="800000"/>
              <a:headEnd/>
              <a:tailEnd/>
            </a:ln>
          </p:spPr>
          <p:txBody>
            <a:bodyPr wrap="none" lIns="90000" tIns="90000" rIns="72000" bIns="90000" anchor="ctr"/>
            <a:lstStyle/>
            <a:p>
              <a:pPr algn="ctr" eaLnBrk="0" hangingPunct="0"/>
              <a:endParaRPr kumimoji="0" lang="zh-TW" altLang="zh-TW" noProof="1">
                <a:cs typeface="Arial" charset="0"/>
              </a:endParaRPr>
            </a:p>
          </p:txBody>
        </p:sp>
        <p:sp>
          <p:nvSpPr>
            <p:cNvPr id="6156" name="Rectangle 25"/>
            <p:cNvSpPr>
              <a:spLocks noChangeArrowheads="1"/>
            </p:cNvSpPr>
            <p:nvPr/>
          </p:nvSpPr>
          <p:spPr bwMode="gray">
            <a:xfrm flipV="1">
              <a:off x="0" y="2086"/>
              <a:ext cx="5760" cy="246"/>
            </a:xfrm>
            <a:prstGeom prst="rect">
              <a:avLst/>
            </a:prstGeom>
            <a:gradFill rotWithShape="1">
              <a:gsLst>
                <a:gs pos="0">
                  <a:srgbClr val="DBDBDB"/>
                </a:gs>
                <a:gs pos="100000">
                  <a:srgbClr val="FFFFFF"/>
                </a:gs>
              </a:gsLst>
              <a:lin ang="5400000" scaled="1"/>
            </a:gradFill>
            <a:ln w="9525">
              <a:noFill/>
              <a:miter lim="800000"/>
              <a:headEnd/>
              <a:tailEnd/>
            </a:ln>
          </p:spPr>
          <p:txBody>
            <a:bodyPr rot="10800000" wrap="none" lIns="90000" tIns="90000" rIns="72000" bIns="90000" anchor="ctr"/>
            <a:lstStyle/>
            <a:p>
              <a:pPr algn="ctr" eaLnBrk="0" hangingPunct="0"/>
              <a:endParaRPr kumimoji="0" lang="zh-TW" altLang="zh-TW" noProof="1">
                <a:cs typeface="Arial" charset="0"/>
              </a:endParaRPr>
            </a:p>
          </p:txBody>
        </p:sp>
      </p:grpSp>
      <p:sp>
        <p:nvSpPr>
          <p:cNvPr id="6147" name="Rectangle 5"/>
          <p:cNvSpPr>
            <a:spLocks noChangeArrowheads="1"/>
          </p:cNvSpPr>
          <p:nvPr/>
        </p:nvSpPr>
        <p:spPr bwMode="gray">
          <a:xfrm>
            <a:off x="179388" y="1773238"/>
            <a:ext cx="4175125" cy="2300287"/>
          </a:xfrm>
          <a:prstGeom prst="rect">
            <a:avLst/>
          </a:prstGeom>
          <a:noFill/>
          <a:ln w="12700">
            <a:noFill/>
            <a:miter lim="800000"/>
            <a:headEnd/>
            <a:tailEnd/>
          </a:ln>
        </p:spPr>
        <p:txBody>
          <a:bodyPr lIns="108000" tIns="108000" rIns="144000" bIns="72000"/>
          <a:lstStyle/>
          <a:p>
            <a:pPr marL="190500" indent="-190500">
              <a:spcAft>
                <a:spcPts val="1400"/>
              </a:spcAft>
              <a:buClr>
                <a:srgbClr val="292929"/>
              </a:buClr>
              <a:buFont typeface="Wingdings" pitchFamily="2" charset="2"/>
              <a:buNone/>
            </a:pPr>
            <a:endParaRPr kumimoji="0" lang="zh-TW" altLang="zh-TW" noProof="1"/>
          </a:p>
        </p:txBody>
      </p:sp>
      <p:sp>
        <p:nvSpPr>
          <p:cNvPr id="6148" name="Rectangle 95"/>
          <p:cNvSpPr txBox="1">
            <a:spLocks noChangeArrowheads="1"/>
          </p:cNvSpPr>
          <p:nvPr/>
        </p:nvSpPr>
        <p:spPr bwMode="auto">
          <a:xfrm>
            <a:off x="971550" y="476250"/>
            <a:ext cx="7872413" cy="1000125"/>
          </a:xfrm>
          <a:prstGeom prst="rect">
            <a:avLst/>
          </a:prstGeom>
          <a:noFill/>
          <a:ln w="9525">
            <a:noFill/>
            <a:miter lim="800000"/>
            <a:headEnd/>
            <a:tailEnd/>
          </a:ln>
        </p:spPr>
        <p:txBody>
          <a:bodyPr lIns="0" tIns="0" rIns="0" bIns="0" anchor="ctr"/>
          <a:lstStyle/>
          <a:p>
            <a:pPr eaLnBrk="0" hangingPunct="0">
              <a:lnSpc>
                <a:spcPct val="90000"/>
              </a:lnSpc>
            </a:pPr>
            <a:endParaRPr lang="zh-TW" altLang="en-US" sz="3200" b="1" dirty="0">
              <a:solidFill>
                <a:schemeClr val="tx2"/>
              </a:solidFill>
            </a:endParaRPr>
          </a:p>
        </p:txBody>
      </p:sp>
      <p:sp>
        <p:nvSpPr>
          <p:cNvPr id="14" name="Freihandform 13"/>
          <p:cNvSpPr/>
          <p:nvPr/>
        </p:nvSpPr>
        <p:spPr>
          <a:xfrm>
            <a:off x="4135438" y="2184400"/>
            <a:ext cx="1325562" cy="2833688"/>
          </a:xfrm>
          <a:custGeom>
            <a:avLst/>
            <a:gdLst>
              <a:gd name="connsiteX0" fmla="*/ 0 w 1270000"/>
              <a:gd name="connsiteY0" fmla="*/ 3086100 h 3086100"/>
              <a:gd name="connsiteX1" fmla="*/ 914400 w 1270000"/>
              <a:gd name="connsiteY1" fmla="*/ 0 h 3086100"/>
              <a:gd name="connsiteX2" fmla="*/ 1270000 w 1270000"/>
              <a:gd name="connsiteY2" fmla="*/ 2794000 h 3086100"/>
              <a:gd name="connsiteX3" fmla="*/ 0 w 1270000"/>
              <a:gd name="connsiteY3" fmla="*/ 3086100 h 3086100"/>
              <a:gd name="connsiteX0" fmla="*/ 0 w 5283200"/>
              <a:gd name="connsiteY0" fmla="*/ 3086100 h 3086100"/>
              <a:gd name="connsiteX1" fmla="*/ 914400 w 5283200"/>
              <a:gd name="connsiteY1" fmla="*/ 0 h 3086100"/>
              <a:gd name="connsiteX2" fmla="*/ 5283200 w 5283200"/>
              <a:gd name="connsiteY2" fmla="*/ 2844800 h 3086100"/>
              <a:gd name="connsiteX3" fmla="*/ 0 w 5283200"/>
              <a:gd name="connsiteY3" fmla="*/ 3086100 h 3086100"/>
              <a:gd name="connsiteX0" fmla="*/ 0 w 1257300"/>
              <a:gd name="connsiteY0" fmla="*/ 3086100 h 3086100"/>
              <a:gd name="connsiteX1" fmla="*/ 914400 w 1257300"/>
              <a:gd name="connsiteY1" fmla="*/ 0 h 3086100"/>
              <a:gd name="connsiteX2" fmla="*/ 1257300 w 1257300"/>
              <a:gd name="connsiteY2" fmla="*/ 2806700 h 3086100"/>
              <a:gd name="connsiteX3" fmla="*/ 0 w 1257300"/>
              <a:gd name="connsiteY3" fmla="*/ 3086100 h 3086100"/>
              <a:gd name="connsiteX0" fmla="*/ 0 w 1257300"/>
              <a:gd name="connsiteY0" fmla="*/ 3117104 h 3117104"/>
              <a:gd name="connsiteX1" fmla="*/ 914400 w 1257300"/>
              <a:gd name="connsiteY1" fmla="*/ 0 h 3117104"/>
              <a:gd name="connsiteX2" fmla="*/ 1257300 w 1257300"/>
              <a:gd name="connsiteY2" fmla="*/ 2806700 h 3117104"/>
              <a:gd name="connsiteX3" fmla="*/ 0 w 1257300"/>
              <a:gd name="connsiteY3" fmla="*/ 3117104 h 3117104"/>
              <a:gd name="connsiteX0" fmla="*/ 0 w 1331764"/>
              <a:gd name="connsiteY0" fmla="*/ 3290545 h 3290545"/>
              <a:gd name="connsiteX1" fmla="*/ 988864 w 1331764"/>
              <a:gd name="connsiteY1" fmla="*/ 0 h 3290545"/>
              <a:gd name="connsiteX2" fmla="*/ 1331764 w 1331764"/>
              <a:gd name="connsiteY2" fmla="*/ 2806700 h 3290545"/>
              <a:gd name="connsiteX3" fmla="*/ 0 w 1331764"/>
              <a:gd name="connsiteY3" fmla="*/ 3290545 h 3290545"/>
              <a:gd name="connsiteX0" fmla="*/ 0 w 1331764"/>
              <a:gd name="connsiteY0" fmla="*/ 3290545 h 3290545"/>
              <a:gd name="connsiteX1" fmla="*/ 988864 w 1331764"/>
              <a:gd name="connsiteY1" fmla="*/ 0 h 3290545"/>
              <a:gd name="connsiteX2" fmla="*/ 1331764 w 1331764"/>
              <a:gd name="connsiteY2" fmla="*/ 2904978 h 3290545"/>
              <a:gd name="connsiteX3" fmla="*/ 0 w 1331764"/>
              <a:gd name="connsiteY3" fmla="*/ 3290545 h 3290545"/>
              <a:gd name="connsiteX0" fmla="*/ 0 w 1331764"/>
              <a:gd name="connsiteY0" fmla="*/ 3290545 h 3290545"/>
              <a:gd name="connsiteX1" fmla="*/ 988864 w 1331764"/>
              <a:gd name="connsiteY1" fmla="*/ 0 h 3290545"/>
              <a:gd name="connsiteX2" fmla="*/ 1331764 w 1331764"/>
              <a:gd name="connsiteY2" fmla="*/ 2926038 h 3290545"/>
              <a:gd name="connsiteX3" fmla="*/ 0 w 1331764"/>
              <a:gd name="connsiteY3" fmla="*/ 3290545 h 3290545"/>
              <a:gd name="connsiteX0" fmla="*/ 0 w 1310911"/>
              <a:gd name="connsiteY0" fmla="*/ 3290545 h 3290545"/>
              <a:gd name="connsiteX1" fmla="*/ 988864 w 1310911"/>
              <a:gd name="connsiteY1" fmla="*/ 0 h 3290545"/>
              <a:gd name="connsiteX2" fmla="*/ 1310911 w 1310911"/>
              <a:gd name="connsiteY2" fmla="*/ 2915543 h 3290545"/>
              <a:gd name="connsiteX3" fmla="*/ 0 w 1310911"/>
              <a:gd name="connsiteY3" fmla="*/ 3290545 h 3290545"/>
              <a:gd name="connsiteX0" fmla="*/ 0 w 1310911"/>
              <a:gd name="connsiteY0" fmla="*/ 3157942 h 3157942"/>
              <a:gd name="connsiteX1" fmla="*/ 928534 w 1310911"/>
              <a:gd name="connsiteY1" fmla="*/ 0 h 3157942"/>
              <a:gd name="connsiteX2" fmla="*/ 1310911 w 1310911"/>
              <a:gd name="connsiteY2" fmla="*/ 2782940 h 3157942"/>
              <a:gd name="connsiteX3" fmla="*/ 0 w 1310911"/>
              <a:gd name="connsiteY3" fmla="*/ 3157942 h 3157942"/>
              <a:gd name="connsiteX0" fmla="*/ 0 w 1241475"/>
              <a:gd name="connsiteY0" fmla="*/ 3323352 h 3323352"/>
              <a:gd name="connsiteX1" fmla="*/ 859098 w 1241475"/>
              <a:gd name="connsiteY1" fmla="*/ 0 h 3323352"/>
              <a:gd name="connsiteX2" fmla="*/ 1241475 w 1241475"/>
              <a:gd name="connsiteY2" fmla="*/ 2782940 h 3323352"/>
              <a:gd name="connsiteX3" fmla="*/ 0 w 1241475"/>
              <a:gd name="connsiteY3" fmla="*/ 3323352 h 3323352"/>
              <a:gd name="connsiteX0" fmla="*/ 0 w 1241475"/>
              <a:gd name="connsiteY0" fmla="*/ 3323352 h 3323352"/>
              <a:gd name="connsiteX1" fmla="*/ 859098 w 1241475"/>
              <a:gd name="connsiteY1" fmla="*/ 0 h 3323352"/>
              <a:gd name="connsiteX2" fmla="*/ 1241475 w 1241475"/>
              <a:gd name="connsiteY2" fmla="*/ 2837055 h 3323352"/>
              <a:gd name="connsiteX3" fmla="*/ 0 w 1241475"/>
              <a:gd name="connsiteY3" fmla="*/ 3323352 h 3323352"/>
              <a:gd name="connsiteX0" fmla="*/ 0 w 1312174"/>
              <a:gd name="connsiteY0" fmla="*/ 3323352 h 3323352"/>
              <a:gd name="connsiteX1" fmla="*/ 859098 w 1312174"/>
              <a:gd name="connsiteY1" fmla="*/ 0 h 3323352"/>
              <a:gd name="connsiteX2" fmla="*/ 1312174 w 1312174"/>
              <a:gd name="connsiteY2" fmla="*/ 2782940 h 3323352"/>
              <a:gd name="connsiteX3" fmla="*/ 0 w 1312174"/>
              <a:gd name="connsiteY3" fmla="*/ 3323352 h 3323352"/>
              <a:gd name="connsiteX0" fmla="*/ 0 w 1312174"/>
              <a:gd name="connsiteY0" fmla="*/ 3323352 h 3323352"/>
              <a:gd name="connsiteX1" fmla="*/ 859098 w 1312174"/>
              <a:gd name="connsiteY1" fmla="*/ 0 h 3323352"/>
              <a:gd name="connsiteX2" fmla="*/ 1312174 w 1312174"/>
              <a:gd name="connsiteY2" fmla="*/ 2999725 h 3323352"/>
              <a:gd name="connsiteX3" fmla="*/ 0 w 1312174"/>
              <a:gd name="connsiteY3" fmla="*/ 3323352 h 3323352"/>
              <a:gd name="connsiteX0" fmla="*/ 0 w 1312174"/>
              <a:gd name="connsiteY0" fmla="*/ 3323352 h 3323352"/>
              <a:gd name="connsiteX1" fmla="*/ 859098 w 1312174"/>
              <a:gd name="connsiteY1" fmla="*/ 0 h 3323352"/>
              <a:gd name="connsiteX2" fmla="*/ 1312174 w 1312174"/>
              <a:gd name="connsiteY2" fmla="*/ 2821571 h 3323352"/>
              <a:gd name="connsiteX3" fmla="*/ 0 w 1312174"/>
              <a:gd name="connsiteY3" fmla="*/ 3323352 h 3323352"/>
              <a:gd name="connsiteX0" fmla="*/ 0 w 1312174"/>
              <a:gd name="connsiteY0" fmla="*/ 2821571 h 2821571"/>
              <a:gd name="connsiteX1" fmla="*/ 859098 w 1312174"/>
              <a:gd name="connsiteY1" fmla="*/ 0 h 2821571"/>
              <a:gd name="connsiteX2" fmla="*/ 1312174 w 1312174"/>
              <a:gd name="connsiteY2" fmla="*/ 2821571 h 2821571"/>
              <a:gd name="connsiteX3" fmla="*/ 0 w 1312174"/>
              <a:gd name="connsiteY3" fmla="*/ 2821571 h 2821571"/>
              <a:gd name="connsiteX0" fmla="*/ 0 w 1312174"/>
              <a:gd name="connsiteY0" fmla="*/ 3187049 h 3187049"/>
              <a:gd name="connsiteX1" fmla="*/ 859098 w 1312174"/>
              <a:gd name="connsiteY1" fmla="*/ 0 h 3187049"/>
              <a:gd name="connsiteX2" fmla="*/ 1312174 w 1312174"/>
              <a:gd name="connsiteY2" fmla="*/ 2821571 h 3187049"/>
              <a:gd name="connsiteX3" fmla="*/ 0 w 1312174"/>
              <a:gd name="connsiteY3" fmla="*/ 3187049 h 3187049"/>
            </a:gdLst>
            <a:ahLst/>
            <a:cxnLst>
              <a:cxn ang="0">
                <a:pos x="connsiteX0" y="connsiteY0"/>
              </a:cxn>
              <a:cxn ang="0">
                <a:pos x="connsiteX1" y="connsiteY1"/>
              </a:cxn>
              <a:cxn ang="0">
                <a:pos x="connsiteX2" y="connsiteY2"/>
              </a:cxn>
              <a:cxn ang="0">
                <a:pos x="connsiteX3" y="connsiteY3"/>
              </a:cxn>
            </a:cxnLst>
            <a:rect l="l" t="t" r="r" b="b"/>
            <a:pathLst>
              <a:path w="1312174" h="3187049">
                <a:moveTo>
                  <a:pt x="0" y="3187049"/>
                </a:moveTo>
                <a:lnTo>
                  <a:pt x="859098" y="0"/>
                </a:lnTo>
                <a:lnTo>
                  <a:pt x="1312174" y="2821571"/>
                </a:lnTo>
                <a:lnTo>
                  <a:pt x="0" y="3187049"/>
                </a:lnTo>
                <a:close/>
              </a:path>
            </a:pathLst>
          </a:custGeom>
          <a:gradFill flip="none" rotWithShape="1">
            <a:gsLst>
              <a:gs pos="0">
                <a:schemeClr val="tx1">
                  <a:lumMod val="65000"/>
                  <a:lumOff val="35000"/>
                </a:schemeClr>
              </a:gs>
              <a:gs pos="100000">
                <a:schemeClr val="bg1">
                  <a:lumMod val="75000"/>
                </a:schemeClr>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de-DE"/>
          </a:p>
        </p:txBody>
      </p:sp>
      <p:sp>
        <p:nvSpPr>
          <p:cNvPr id="15" name="Freihandform 14"/>
          <p:cNvSpPr/>
          <p:nvPr/>
        </p:nvSpPr>
        <p:spPr>
          <a:xfrm>
            <a:off x="4298950" y="2384425"/>
            <a:ext cx="1173163" cy="2479675"/>
          </a:xfrm>
          <a:custGeom>
            <a:avLst/>
            <a:gdLst>
              <a:gd name="connsiteX0" fmla="*/ 0 w 1270000"/>
              <a:gd name="connsiteY0" fmla="*/ 3086100 h 3086100"/>
              <a:gd name="connsiteX1" fmla="*/ 914400 w 1270000"/>
              <a:gd name="connsiteY1" fmla="*/ 0 h 3086100"/>
              <a:gd name="connsiteX2" fmla="*/ 1270000 w 1270000"/>
              <a:gd name="connsiteY2" fmla="*/ 2794000 h 3086100"/>
              <a:gd name="connsiteX3" fmla="*/ 0 w 1270000"/>
              <a:gd name="connsiteY3" fmla="*/ 3086100 h 3086100"/>
              <a:gd name="connsiteX0" fmla="*/ 0 w 5283200"/>
              <a:gd name="connsiteY0" fmla="*/ 3086100 h 3086100"/>
              <a:gd name="connsiteX1" fmla="*/ 914400 w 5283200"/>
              <a:gd name="connsiteY1" fmla="*/ 0 h 3086100"/>
              <a:gd name="connsiteX2" fmla="*/ 5283200 w 5283200"/>
              <a:gd name="connsiteY2" fmla="*/ 2844800 h 3086100"/>
              <a:gd name="connsiteX3" fmla="*/ 0 w 5283200"/>
              <a:gd name="connsiteY3" fmla="*/ 3086100 h 3086100"/>
              <a:gd name="connsiteX0" fmla="*/ 0 w 1257300"/>
              <a:gd name="connsiteY0" fmla="*/ 3086100 h 3086100"/>
              <a:gd name="connsiteX1" fmla="*/ 914400 w 1257300"/>
              <a:gd name="connsiteY1" fmla="*/ 0 h 3086100"/>
              <a:gd name="connsiteX2" fmla="*/ 1257300 w 1257300"/>
              <a:gd name="connsiteY2" fmla="*/ 2806700 h 3086100"/>
              <a:gd name="connsiteX3" fmla="*/ 0 w 1257300"/>
              <a:gd name="connsiteY3" fmla="*/ 3086100 h 3086100"/>
              <a:gd name="connsiteX0" fmla="*/ 0 w 1257300"/>
              <a:gd name="connsiteY0" fmla="*/ 3117104 h 3117104"/>
              <a:gd name="connsiteX1" fmla="*/ 914400 w 1257300"/>
              <a:gd name="connsiteY1" fmla="*/ 0 h 3117104"/>
              <a:gd name="connsiteX2" fmla="*/ 1257300 w 1257300"/>
              <a:gd name="connsiteY2" fmla="*/ 2806700 h 3117104"/>
              <a:gd name="connsiteX3" fmla="*/ 0 w 1257300"/>
              <a:gd name="connsiteY3" fmla="*/ 3117104 h 3117104"/>
              <a:gd name="connsiteX0" fmla="*/ 0 w 1331764"/>
              <a:gd name="connsiteY0" fmla="*/ 3290545 h 3290545"/>
              <a:gd name="connsiteX1" fmla="*/ 988864 w 1331764"/>
              <a:gd name="connsiteY1" fmla="*/ 0 h 3290545"/>
              <a:gd name="connsiteX2" fmla="*/ 1331764 w 1331764"/>
              <a:gd name="connsiteY2" fmla="*/ 2806700 h 3290545"/>
              <a:gd name="connsiteX3" fmla="*/ 0 w 1331764"/>
              <a:gd name="connsiteY3" fmla="*/ 3290545 h 3290545"/>
              <a:gd name="connsiteX0" fmla="*/ 0 w 1331764"/>
              <a:gd name="connsiteY0" fmla="*/ 3290545 h 3290545"/>
              <a:gd name="connsiteX1" fmla="*/ 988864 w 1331764"/>
              <a:gd name="connsiteY1" fmla="*/ 0 h 3290545"/>
              <a:gd name="connsiteX2" fmla="*/ 1331764 w 1331764"/>
              <a:gd name="connsiteY2" fmla="*/ 2904978 h 3290545"/>
              <a:gd name="connsiteX3" fmla="*/ 0 w 1331764"/>
              <a:gd name="connsiteY3" fmla="*/ 3290545 h 3290545"/>
              <a:gd name="connsiteX0" fmla="*/ 0 w 1331764"/>
              <a:gd name="connsiteY0" fmla="*/ 3290545 h 3290545"/>
              <a:gd name="connsiteX1" fmla="*/ 988864 w 1331764"/>
              <a:gd name="connsiteY1" fmla="*/ 0 h 3290545"/>
              <a:gd name="connsiteX2" fmla="*/ 1331764 w 1331764"/>
              <a:gd name="connsiteY2" fmla="*/ 2926038 h 3290545"/>
              <a:gd name="connsiteX3" fmla="*/ 0 w 1331764"/>
              <a:gd name="connsiteY3" fmla="*/ 3290545 h 3290545"/>
              <a:gd name="connsiteX0" fmla="*/ 0 w 1310911"/>
              <a:gd name="connsiteY0" fmla="*/ 3290545 h 3290545"/>
              <a:gd name="connsiteX1" fmla="*/ 988864 w 1310911"/>
              <a:gd name="connsiteY1" fmla="*/ 0 h 3290545"/>
              <a:gd name="connsiteX2" fmla="*/ 1310911 w 1310911"/>
              <a:gd name="connsiteY2" fmla="*/ 2915543 h 3290545"/>
              <a:gd name="connsiteX3" fmla="*/ 0 w 1310911"/>
              <a:gd name="connsiteY3" fmla="*/ 3290545 h 3290545"/>
              <a:gd name="connsiteX0" fmla="*/ 0 w 1310911"/>
              <a:gd name="connsiteY0" fmla="*/ 3157942 h 3157942"/>
              <a:gd name="connsiteX1" fmla="*/ 928534 w 1310911"/>
              <a:gd name="connsiteY1" fmla="*/ 0 h 3157942"/>
              <a:gd name="connsiteX2" fmla="*/ 1310911 w 1310911"/>
              <a:gd name="connsiteY2" fmla="*/ 2782940 h 3157942"/>
              <a:gd name="connsiteX3" fmla="*/ 0 w 1310911"/>
              <a:gd name="connsiteY3" fmla="*/ 3157942 h 3157942"/>
              <a:gd name="connsiteX0" fmla="*/ 0 w 1241475"/>
              <a:gd name="connsiteY0" fmla="*/ 3323352 h 3323352"/>
              <a:gd name="connsiteX1" fmla="*/ 859098 w 1241475"/>
              <a:gd name="connsiteY1" fmla="*/ 0 h 3323352"/>
              <a:gd name="connsiteX2" fmla="*/ 1241475 w 1241475"/>
              <a:gd name="connsiteY2" fmla="*/ 2782940 h 3323352"/>
              <a:gd name="connsiteX3" fmla="*/ 0 w 1241475"/>
              <a:gd name="connsiteY3" fmla="*/ 3323352 h 3323352"/>
              <a:gd name="connsiteX0" fmla="*/ 0 w 1241475"/>
              <a:gd name="connsiteY0" fmla="*/ 3323352 h 3323352"/>
              <a:gd name="connsiteX1" fmla="*/ 859098 w 1241475"/>
              <a:gd name="connsiteY1" fmla="*/ 0 h 3323352"/>
              <a:gd name="connsiteX2" fmla="*/ 1241475 w 1241475"/>
              <a:gd name="connsiteY2" fmla="*/ 2837055 h 3323352"/>
              <a:gd name="connsiteX3" fmla="*/ 0 w 1241475"/>
              <a:gd name="connsiteY3" fmla="*/ 3323352 h 3323352"/>
              <a:gd name="connsiteX0" fmla="*/ 0 w 1312174"/>
              <a:gd name="connsiteY0" fmla="*/ 3323352 h 3323352"/>
              <a:gd name="connsiteX1" fmla="*/ 859098 w 1312174"/>
              <a:gd name="connsiteY1" fmla="*/ 0 h 3323352"/>
              <a:gd name="connsiteX2" fmla="*/ 1312174 w 1312174"/>
              <a:gd name="connsiteY2" fmla="*/ 2782940 h 3323352"/>
              <a:gd name="connsiteX3" fmla="*/ 0 w 1312174"/>
              <a:gd name="connsiteY3" fmla="*/ 3323352 h 3323352"/>
              <a:gd name="connsiteX0" fmla="*/ 0 w 1312174"/>
              <a:gd name="connsiteY0" fmla="*/ 3323352 h 3323352"/>
              <a:gd name="connsiteX1" fmla="*/ 859098 w 1312174"/>
              <a:gd name="connsiteY1" fmla="*/ 0 h 3323352"/>
              <a:gd name="connsiteX2" fmla="*/ 1312174 w 1312174"/>
              <a:gd name="connsiteY2" fmla="*/ 2999725 h 3323352"/>
              <a:gd name="connsiteX3" fmla="*/ 0 w 1312174"/>
              <a:gd name="connsiteY3" fmla="*/ 3323352 h 3323352"/>
              <a:gd name="connsiteX0" fmla="*/ 0 w 1312174"/>
              <a:gd name="connsiteY0" fmla="*/ 3323352 h 3323352"/>
              <a:gd name="connsiteX1" fmla="*/ 859098 w 1312174"/>
              <a:gd name="connsiteY1" fmla="*/ 0 h 3323352"/>
              <a:gd name="connsiteX2" fmla="*/ 1312174 w 1312174"/>
              <a:gd name="connsiteY2" fmla="*/ 2821571 h 3323352"/>
              <a:gd name="connsiteX3" fmla="*/ 0 w 1312174"/>
              <a:gd name="connsiteY3" fmla="*/ 3323352 h 3323352"/>
              <a:gd name="connsiteX0" fmla="*/ 0 w 1312174"/>
              <a:gd name="connsiteY0" fmla="*/ 2821571 h 2821571"/>
              <a:gd name="connsiteX1" fmla="*/ 859098 w 1312174"/>
              <a:gd name="connsiteY1" fmla="*/ 0 h 2821571"/>
              <a:gd name="connsiteX2" fmla="*/ 1312174 w 1312174"/>
              <a:gd name="connsiteY2" fmla="*/ 2821571 h 2821571"/>
              <a:gd name="connsiteX3" fmla="*/ 0 w 1312174"/>
              <a:gd name="connsiteY3" fmla="*/ 2821571 h 2821571"/>
              <a:gd name="connsiteX0" fmla="*/ 0 w 1312174"/>
              <a:gd name="connsiteY0" fmla="*/ 3187049 h 3187049"/>
              <a:gd name="connsiteX1" fmla="*/ 859098 w 1312174"/>
              <a:gd name="connsiteY1" fmla="*/ 0 h 3187049"/>
              <a:gd name="connsiteX2" fmla="*/ 1312174 w 1312174"/>
              <a:gd name="connsiteY2" fmla="*/ 2821571 h 3187049"/>
              <a:gd name="connsiteX3" fmla="*/ 0 w 1312174"/>
              <a:gd name="connsiteY3" fmla="*/ 3187049 h 3187049"/>
              <a:gd name="connsiteX0" fmla="*/ 0 w 1312174"/>
              <a:gd name="connsiteY0" fmla="*/ 2788011 h 2788011"/>
              <a:gd name="connsiteX1" fmla="*/ 771876 w 1312174"/>
              <a:gd name="connsiteY1" fmla="*/ 0 h 2788011"/>
              <a:gd name="connsiteX2" fmla="*/ 1312174 w 1312174"/>
              <a:gd name="connsiteY2" fmla="*/ 2422533 h 2788011"/>
              <a:gd name="connsiteX3" fmla="*/ 0 w 1312174"/>
              <a:gd name="connsiteY3" fmla="*/ 2788011 h 2788011"/>
              <a:gd name="connsiteX0" fmla="*/ 0 w 1161026"/>
              <a:gd name="connsiteY0" fmla="*/ 2788011 h 2788011"/>
              <a:gd name="connsiteX1" fmla="*/ 771876 w 1161026"/>
              <a:gd name="connsiteY1" fmla="*/ 0 h 2788011"/>
              <a:gd name="connsiteX2" fmla="*/ 1161026 w 1161026"/>
              <a:gd name="connsiteY2" fmla="*/ 2447314 h 2788011"/>
              <a:gd name="connsiteX3" fmla="*/ 0 w 1161026"/>
              <a:gd name="connsiteY3" fmla="*/ 2788011 h 2788011"/>
            </a:gdLst>
            <a:ahLst/>
            <a:cxnLst>
              <a:cxn ang="0">
                <a:pos x="connsiteX0" y="connsiteY0"/>
              </a:cxn>
              <a:cxn ang="0">
                <a:pos x="connsiteX1" y="connsiteY1"/>
              </a:cxn>
              <a:cxn ang="0">
                <a:pos x="connsiteX2" y="connsiteY2"/>
              </a:cxn>
              <a:cxn ang="0">
                <a:pos x="connsiteX3" y="connsiteY3"/>
              </a:cxn>
            </a:cxnLst>
            <a:rect l="l" t="t" r="r" b="b"/>
            <a:pathLst>
              <a:path w="1161026" h="2788011">
                <a:moveTo>
                  <a:pt x="0" y="2788011"/>
                </a:moveTo>
                <a:lnTo>
                  <a:pt x="771876" y="0"/>
                </a:lnTo>
                <a:lnTo>
                  <a:pt x="1161026" y="2447314"/>
                </a:lnTo>
                <a:lnTo>
                  <a:pt x="0" y="2788011"/>
                </a:lnTo>
                <a:close/>
              </a:path>
            </a:pathLst>
          </a:custGeom>
          <a:solidFill>
            <a:schemeClr val="bg1">
              <a:lumMod val="50000"/>
              <a:alpha val="3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de-DE"/>
          </a:p>
        </p:txBody>
      </p:sp>
      <p:sp>
        <p:nvSpPr>
          <p:cNvPr id="16" name="Rechteck 15"/>
          <p:cNvSpPr/>
          <p:nvPr/>
        </p:nvSpPr>
        <p:spPr>
          <a:xfrm>
            <a:off x="5343710" y="2265345"/>
            <a:ext cx="3683065" cy="2445047"/>
          </a:xfrm>
          <a:prstGeom prst="rect">
            <a:avLst/>
          </a:prstGeom>
          <a:solidFill>
            <a:schemeClr val="bg1"/>
          </a:solidFill>
          <a:ln w="85725" cap="rnd" cmpd="thickThin">
            <a:solidFill>
              <a:schemeClr val="bg1">
                <a:lumMod val="75000"/>
              </a:schemeClr>
            </a:solidFill>
            <a:bevel/>
          </a:ln>
          <a:effectLst>
            <a:outerShdw blurRad="165100" dist="127000" dir="9000000" sy="23000" kx="1200000" algn="br" rotWithShape="0">
              <a:prstClr val="black">
                <a:alpha val="27000"/>
              </a:prstClr>
            </a:outerShdw>
          </a:effectLst>
          <a:scene3d>
            <a:camera prst="perspectiveFront" fov="7200000">
              <a:rot lat="36514" lon="19803347" rev="600000"/>
            </a:camera>
            <a:lightRig rig="flood" dir="t">
              <a:rot lat="0" lon="0" rev="13800000"/>
            </a:lightRig>
          </a:scene3d>
          <a:sp3d extrusionH="76200" prstMaterial="plastic">
            <a:bevelT w="0" h="0" prst="divot"/>
            <a:bevelB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de-DE" sz="2400" b="1" dirty="0">
              <a:solidFill>
                <a:schemeClr val="tx1">
                  <a:lumMod val="95000"/>
                  <a:lumOff val="5000"/>
                </a:schemeClr>
              </a:solidFill>
              <a:cs typeface="Times New Roman" pitchFamily="18" charset="0"/>
            </a:endParaRPr>
          </a:p>
        </p:txBody>
      </p:sp>
      <p:sp>
        <p:nvSpPr>
          <p:cNvPr id="6152" name="WordArt 13"/>
          <p:cNvSpPr>
            <a:spLocks noChangeArrowheads="1" noChangeShapeType="1" noTextEdit="1"/>
          </p:cNvSpPr>
          <p:nvPr/>
        </p:nvSpPr>
        <p:spPr bwMode="auto">
          <a:xfrm rot="-481763">
            <a:off x="5667375" y="2886075"/>
            <a:ext cx="2474913" cy="1295400"/>
          </a:xfrm>
          <a:prstGeom prst="rect">
            <a:avLst/>
          </a:prstGeom>
        </p:spPr>
        <p:txBody>
          <a:bodyPr wrap="none" fromWordArt="1">
            <a:prstTxWarp prst="textFadeRight">
              <a:avLst>
                <a:gd name="adj" fmla="val 14583"/>
              </a:avLst>
            </a:prstTxWarp>
          </a:bodyPr>
          <a:lstStyle/>
          <a:p>
            <a:pPr algn="ctr"/>
            <a:r>
              <a:rPr lang="zh-TW" altLang="en-US" sz="3600" kern="10" dirty="0" smtClean="0">
                <a:ln w="9525">
                  <a:noFill/>
                  <a:round/>
                  <a:headEnd/>
                  <a:tailEnd/>
                </a:ln>
                <a:latin typeface="新細明體"/>
                <a:ea typeface="新細明體"/>
              </a:rPr>
              <a:t>前言</a:t>
            </a:r>
            <a:endParaRPr lang="zh-TW" altLang="en-US" sz="3600" kern="10" dirty="0">
              <a:ln w="9525">
                <a:noFill/>
                <a:round/>
                <a:headEnd/>
                <a:tailEnd/>
              </a:ln>
              <a:latin typeface="新細明體"/>
              <a:ea typeface="新細明體"/>
            </a:endParaRPr>
          </a:p>
        </p:txBody>
      </p:sp>
      <p:sp>
        <p:nvSpPr>
          <p:cNvPr id="6153" name="Text Box 17"/>
          <p:cNvSpPr txBox="1">
            <a:spLocks noChangeArrowheads="1"/>
          </p:cNvSpPr>
          <p:nvPr/>
        </p:nvSpPr>
        <p:spPr bwMode="auto">
          <a:xfrm>
            <a:off x="179388" y="6237288"/>
            <a:ext cx="2428875" cy="276225"/>
          </a:xfrm>
          <a:prstGeom prst="rect">
            <a:avLst/>
          </a:prstGeom>
          <a:noFill/>
          <a:ln w="9525">
            <a:noFill/>
            <a:miter lim="800000"/>
            <a:headEnd/>
            <a:tailEnd/>
          </a:ln>
        </p:spPr>
        <p:txBody>
          <a:bodyPr>
            <a:spAutoFit/>
          </a:bodyPr>
          <a:lstStyle/>
          <a:p>
            <a:endParaRPr kumimoji="0" lang="zh-TW" altLang="en-GB" sz="1200" dirty="0">
              <a:solidFill>
                <a:schemeClr val="folHlink"/>
              </a:solidFill>
              <a:cs typeface="Arial" charset="0"/>
            </a:endParaRPr>
          </a:p>
        </p:txBody>
      </p:sp>
      <p:sp>
        <p:nvSpPr>
          <p:cNvPr id="12" name="投影片編號版面配置區 11"/>
          <p:cNvSpPr>
            <a:spLocks noGrp="1"/>
          </p:cNvSpPr>
          <p:nvPr>
            <p:ph type="sldNum" sz="quarter" idx="11"/>
          </p:nvPr>
        </p:nvSpPr>
        <p:spPr>
          <a:xfrm>
            <a:off x="6553200" y="6356350"/>
            <a:ext cx="2133600" cy="365125"/>
          </a:xfrm>
        </p:spPr>
        <p:txBody>
          <a:bodyPr rtlCol="0" anchor="ctr"/>
          <a:lstStyle/>
          <a:p>
            <a:pPr>
              <a:defRPr/>
            </a:pPr>
            <a:fld id="{7DFCCAB9-6DC4-4980-A300-D15647A35A7A}" type="slidenum">
              <a:rPr kumimoji="1" lang="zh-TW" altLang="en-US">
                <a:solidFill>
                  <a:schemeClr val="tx1">
                    <a:tint val="75000"/>
                  </a:schemeClr>
                </a:solidFill>
                <a:latin typeface="Arial" charset="0"/>
                <a:ea typeface="新細明體" charset="-120"/>
              </a:rPr>
              <a:pPr>
                <a:defRPr/>
              </a:pPr>
              <a:t>2</a:t>
            </a:fld>
            <a:endParaRPr kumimoji="1" lang="zh-TW" altLang="en-US">
              <a:solidFill>
                <a:schemeClr val="tx1">
                  <a:tint val="75000"/>
                </a:schemeClr>
              </a:solidFill>
              <a:latin typeface="Arial" charset="0"/>
              <a:ea typeface="新細明體" charset="-120"/>
            </a:endParaRPr>
          </a:p>
        </p:txBody>
      </p:sp>
    </p:spTree>
  </p:cSld>
  <p:clrMapOvr>
    <a:masterClrMapping/>
  </p:clrMapOvr>
  <p:transition>
    <p:pull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b="1" dirty="0" smtClean="0"/>
              <a:t>(</a:t>
            </a:r>
            <a:r>
              <a:rPr lang="zh-TW" altLang="en-US" b="1" dirty="0" smtClean="0"/>
              <a:t>一</a:t>
            </a:r>
            <a:r>
              <a:rPr lang="en-US" altLang="zh-TW" b="1" dirty="0" smtClean="0"/>
              <a:t>)</a:t>
            </a:r>
            <a:r>
              <a:rPr lang="zh-TW" altLang="en-US" b="1" dirty="0" smtClean="0"/>
              <a:t>採購預警案</a:t>
            </a:r>
            <a:r>
              <a:rPr lang="en-US" altLang="zh-TW" b="1" dirty="0" smtClean="0"/>
              <a:t>-</a:t>
            </a:r>
            <a:r>
              <a:rPr lang="zh-TW" altLang="en-US" b="1" dirty="0" smtClean="0"/>
              <a:t>試用機採購為例</a:t>
            </a:r>
            <a:endParaRPr lang="zh-TW" altLang="en-US" dirty="0"/>
          </a:p>
        </p:txBody>
      </p:sp>
      <p:sp>
        <p:nvSpPr>
          <p:cNvPr id="3" name="內容版面配置區 2"/>
          <p:cNvSpPr>
            <a:spLocks noGrp="1"/>
          </p:cNvSpPr>
          <p:nvPr>
            <p:ph sz="half" idx="1"/>
          </p:nvPr>
        </p:nvSpPr>
        <p:spPr>
          <a:xfrm>
            <a:off x="457200" y="1484784"/>
            <a:ext cx="8075240" cy="4641379"/>
          </a:xfrm>
        </p:spPr>
        <p:txBody>
          <a:bodyPr>
            <a:normAutofit fontScale="85000" lnSpcReduction="10000"/>
          </a:bodyPr>
          <a:lstStyle/>
          <a:p>
            <a:pPr algn="just"/>
            <a:r>
              <a:rPr lang="zh-TW" altLang="en-US" dirty="0">
                <a:latin typeface="微軟正黑體" panose="020B0604030504040204" pitchFamily="34" charset="-120"/>
                <a:ea typeface="微軟正黑體" panose="020B0604030504040204" pitchFamily="34" charset="-120"/>
              </a:rPr>
              <a:t>標案</a:t>
            </a:r>
            <a:r>
              <a:rPr lang="zh-TW" altLang="en-US" dirty="0" smtClean="0">
                <a:latin typeface="微軟正黑體" panose="020B0604030504040204" pitchFamily="34" charset="-120"/>
                <a:ea typeface="微軟正黑體" panose="020B0604030504040204" pitchFamily="34" charset="-120"/>
              </a:rPr>
              <a:t>背景：此為</a:t>
            </a:r>
            <a:r>
              <a:rPr lang="en-US" altLang="zh-TW" dirty="0" smtClean="0">
                <a:latin typeface="微軟正黑體" panose="020B0604030504040204" pitchFamily="34" charset="-120"/>
                <a:ea typeface="微軟正黑體" panose="020B0604030504040204" pitchFamily="34" charset="-120"/>
              </a:rPr>
              <a:t>NS1050295</a:t>
            </a:r>
            <a:r>
              <a:rPr lang="zh-TW" altLang="en-US" dirty="0" smtClean="0">
                <a:latin typeface="微軟正黑體" panose="020B0604030504040204" pitchFamily="34" charset="-120"/>
                <a:ea typeface="微軟正黑體" panose="020B0604030504040204" pitchFamily="34" charset="-120"/>
              </a:rPr>
              <a:t>採購案，業者於</a:t>
            </a:r>
            <a:r>
              <a:rPr lang="en-US" altLang="zh-TW" dirty="0" smtClean="0">
                <a:latin typeface="微軟正黑體" panose="020B0604030504040204" pitchFamily="34" charset="-120"/>
                <a:ea typeface="微軟正黑體" panose="020B0604030504040204" pitchFamily="34" charset="-120"/>
              </a:rPr>
              <a:t>104</a:t>
            </a:r>
            <a:r>
              <a:rPr lang="zh-TW" altLang="en-US" dirty="0" smtClean="0">
                <a:latin typeface="微軟正黑體" panose="020B0604030504040204" pitchFamily="34" charset="-120"/>
                <a:ea typeface="微軟正黑體" panose="020B0604030504040204" pitchFamily="34" charset="-120"/>
              </a:rPr>
              <a:t>年中提供新型儀器設備借計畫主持人試用，但試用期間長達半年以上，迄今年</a:t>
            </a:r>
            <a:r>
              <a:rPr lang="en-US" altLang="zh-TW" dirty="0" smtClean="0">
                <a:latin typeface="微軟正黑體" panose="020B0604030504040204" pitchFamily="34" charset="-120"/>
                <a:ea typeface="微軟正黑體" panose="020B0604030504040204" pitchFamily="34" charset="-120"/>
              </a:rPr>
              <a:t>3</a:t>
            </a:r>
            <a:r>
              <a:rPr lang="zh-TW" altLang="en-US" dirty="0" smtClean="0">
                <a:latin typeface="微軟正黑體" panose="020B0604030504040204" pitchFamily="34" charset="-120"/>
                <a:ea typeface="微軟正黑體" panose="020B0604030504040204" pitchFamily="34" charset="-120"/>
              </a:rPr>
              <a:t>月始提出購案請購該功能之設備，採購案進行中，本室發現有異，中止該項購案。</a:t>
            </a:r>
            <a:endParaRPr lang="en-US" altLang="zh-TW" dirty="0" smtClean="0">
              <a:latin typeface="微軟正黑體" panose="020B0604030504040204" pitchFamily="34" charset="-120"/>
              <a:ea typeface="微軟正黑體" panose="020B0604030504040204" pitchFamily="34" charset="-120"/>
            </a:endParaRPr>
          </a:p>
          <a:p>
            <a:pPr algn="just"/>
            <a:r>
              <a:rPr lang="zh-TW" altLang="en-US" dirty="0">
                <a:latin typeface="微軟正黑體" panose="020B0604030504040204" pitchFamily="34" charset="-120"/>
                <a:ea typeface="微軟正黑體" panose="020B0604030504040204" pitchFamily="34" charset="-120"/>
              </a:rPr>
              <a:t>肇因分析：購案內容之規格疑有限制競爭，訪價單非承辦人自行取得，購案中應檢附之</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規格訂定檢核表</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所列之市場調查相關廠牌規格型號有疑慮</a:t>
            </a:r>
            <a:r>
              <a:rPr lang="zh-TW" altLang="en-US" dirty="0" smtClean="0">
                <a:latin typeface="微軟正黑體" panose="020B0604030504040204" pitchFamily="34" charset="-120"/>
                <a:ea typeface="微軟正黑體" panose="020B0604030504040204" pitchFamily="34" charset="-120"/>
              </a:rPr>
              <a:t>。試用</a:t>
            </a:r>
            <a:r>
              <a:rPr lang="zh-TW" altLang="en-US" dirty="0">
                <a:latin typeface="微軟正黑體" panose="020B0604030504040204" pitchFamily="34" charset="-120"/>
                <a:ea typeface="微軟正黑體" panose="020B0604030504040204" pitchFamily="34" charset="-120"/>
              </a:rPr>
              <a:t>價值數百萬之儀器設備未經組長核可，與廠商對於該試用機器之權利義務未為相關書面約定，且財產清查盤點未</a:t>
            </a:r>
            <a:r>
              <a:rPr lang="zh-TW" altLang="en-US" dirty="0" smtClean="0">
                <a:latin typeface="微軟正黑體" panose="020B0604030504040204" pitchFamily="34" charset="-120"/>
                <a:ea typeface="微軟正黑體" panose="020B0604030504040204" pitchFamily="34" charset="-120"/>
              </a:rPr>
              <a:t>落實。</a:t>
            </a:r>
            <a:endParaRPr lang="en-US" altLang="zh-TW" dirty="0">
              <a:latin typeface="微軟正黑體" panose="020B0604030504040204" pitchFamily="34" charset="-120"/>
              <a:ea typeface="微軟正黑體" panose="020B0604030504040204" pitchFamily="34" charset="-120"/>
            </a:endParaRPr>
          </a:p>
          <a:p>
            <a:pPr algn="just"/>
            <a:r>
              <a:rPr lang="zh-TW" altLang="en-US" dirty="0">
                <a:latin typeface="微軟正黑體" panose="020B0604030504040204" pitchFamily="34" charset="-120"/>
                <a:ea typeface="微軟正黑體" panose="020B0604030504040204" pitchFamily="34" charset="-120"/>
              </a:rPr>
              <a:t>本案爭點</a:t>
            </a:r>
            <a:r>
              <a:rPr lang="zh-TW" altLang="en-US" dirty="0" smtClean="0">
                <a:latin typeface="微軟正黑體" panose="020B0604030504040204" pitchFamily="34" charset="-120"/>
                <a:ea typeface="微軟正黑體" panose="020B0604030504040204" pitchFamily="34" charset="-120"/>
              </a:rPr>
              <a:t>：</a:t>
            </a:r>
            <a:endParaRPr lang="en-US" altLang="zh-TW" dirty="0" smtClean="0">
              <a:latin typeface="微軟正黑體" panose="020B0604030504040204" pitchFamily="34" charset="-120"/>
              <a:ea typeface="微軟正黑體" panose="020B0604030504040204" pitchFamily="34" charset="-120"/>
            </a:endParaRPr>
          </a:p>
          <a:p>
            <a:pPr marL="0" indent="0" algn="just">
              <a:buNone/>
            </a:pPr>
            <a:r>
              <a:rPr lang="en-US" altLang="zh-TW" dirty="0" smtClean="0">
                <a:latin typeface="微軟正黑體" panose="020B0604030504040204" pitchFamily="34" charset="-120"/>
                <a:ea typeface="微軟正黑體" panose="020B0604030504040204" pitchFamily="34" charset="-120"/>
              </a:rPr>
              <a:t>1</a:t>
            </a:r>
            <a:r>
              <a:rPr lang="zh-TW" altLang="en-US" dirty="0">
                <a:latin typeface="微軟正黑體" panose="020B0604030504040204" pitchFamily="34" charset="-120"/>
                <a:ea typeface="微軟正黑體" panose="020B0604030504040204" pitchFamily="34" charset="-120"/>
              </a:rPr>
              <a:t>、試用機該依何種程序進行？</a:t>
            </a:r>
            <a:endParaRPr lang="en-US" altLang="zh-TW" dirty="0">
              <a:latin typeface="微軟正黑體" panose="020B0604030504040204" pitchFamily="34" charset="-120"/>
              <a:ea typeface="微軟正黑體" panose="020B0604030504040204" pitchFamily="34" charset="-120"/>
            </a:endParaRPr>
          </a:p>
          <a:p>
            <a:pPr marL="0" indent="0" algn="just">
              <a:buNone/>
            </a:pPr>
            <a:r>
              <a:rPr lang="en-US" altLang="zh-TW" dirty="0" smtClean="0">
                <a:latin typeface="微軟正黑體" panose="020B0604030504040204" pitchFamily="34" charset="-120"/>
                <a:ea typeface="微軟正黑體" panose="020B0604030504040204" pitchFamily="34" charset="-120"/>
              </a:rPr>
              <a:t>2</a:t>
            </a:r>
            <a:r>
              <a:rPr lang="zh-TW" altLang="en-US" dirty="0">
                <a:latin typeface="微軟正黑體" panose="020B0604030504040204" pitchFamily="34" charset="-120"/>
                <a:ea typeface="微軟正黑體" panose="020B0604030504040204" pitchFamily="34" charset="-120"/>
              </a:rPr>
              <a:t>、試用後之後續採購行為如何避免違反採購法第</a:t>
            </a:r>
            <a:r>
              <a:rPr lang="en-US" altLang="zh-TW" dirty="0">
                <a:latin typeface="微軟正黑體" panose="020B0604030504040204" pitchFamily="34" charset="-120"/>
                <a:ea typeface="微軟正黑體" panose="020B0604030504040204" pitchFamily="34" charset="-120"/>
              </a:rPr>
              <a:t>6</a:t>
            </a:r>
            <a:r>
              <a:rPr lang="zh-TW" altLang="en-US" dirty="0">
                <a:latin typeface="微軟正黑體" panose="020B0604030504040204" pitchFamily="34" charset="-120"/>
                <a:ea typeface="微軟正黑體" panose="020B0604030504040204" pitchFamily="34" charset="-120"/>
              </a:rPr>
              <a:t>條？</a:t>
            </a:r>
            <a:endParaRPr lang="en-US" altLang="zh-TW" dirty="0">
              <a:latin typeface="微軟正黑體" panose="020B0604030504040204" pitchFamily="34" charset="-120"/>
              <a:ea typeface="微軟正黑體" panose="020B0604030504040204" pitchFamily="34" charset="-120"/>
            </a:endParaRPr>
          </a:p>
          <a:p>
            <a:pPr algn="just"/>
            <a:endParaRPr lang="en-US" altLang="zh-TW" dirty="0" smtClean="0"/>
          </a:p>
          <a:p>
            <a:pPr algn="just"/>
            <a:endParaRPr lang="zh-TW" altLang="en-US" dirty="0"/>
          </a:p>
        </p:txBody>
      </p:sp>
    </p:spTree>
    <p:extLst>
      <p:ext uri="{BB962C8B-B14F-4D97-AF65-F5344CB8AC3E}">
        <p14:creationId xmlns:p14="http://schemas.microsoft.com/office/powerpoint/2010/main" val="36987252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b="1" dirty="0" smtClean="0"/>
              <a:t>(</a:t>
            </a:r>
            <a:r>
              <a:rPr lang="zh-TW" altLang="en-US" b="1" dirty="0" smtClean="0"/>
              <a:t>一</a:t>
            </a:r>
            <a:r>
              <a:rPr lang="en-US" altLang="zh-TW" b="1" dirty="0" smtClean="0"/>
              <a:t>)</a:t>
            </a:r>
            <a:r>
              <a:rPr lang="zh-TW" altLang="en-US" b="1" dirty="0" smtClean="0"/>
              <a:t>採購預警案</a:t>
            </a:r>
            <a:r>
              <a:rPr lang="en-US" altLang="zh-TW" b="1" dirty="0" smtClean="0"/>
              <a:t>-</a:t>
            </a:r>
            <a:r>
              <a:rPr lang="zh-TW" altLang="en-US" b="1" dirty="0"/>
              <a:t>試用機採購為</a:t>
            </a:r>
            <a:r>
              <a:rPr lang="zh-TW" altLang="en-US" b="1" dirty="0" smtClean="0"/>
              <a:t>例</a:t>
            </a:r>
            <a:endParaRPr lang="zh-TW" altLang="en-US" dirty="0"/>
          </a:p>
        </p:txBody>
      </p:sp>
      <p:sp>
        <p:nvSpPr>
          <p:cNvPr id="3" name="內容版面配置區 2"/>
          <p:cNvSpPr>
            <a:spLocks noGrp="1"/>
          </p:cNvSpPr>
          <p:nvPr>
            <p:ph sz="half" idx="1"/>
          </p:nvPr>
        </p:nvSpPr>
        <p:spPr>
          <a:xfrm>
            <a:off x="457200" y="1340768"/>
            <a:ext cx="8075240" cy="4896544"/>
          </a:xfrm>
        </p:spPr>
        <p:txBody>
          <a:bodyPr>
            <a:normAutofit lnSpcReduction="10000"/>
          </a:bodyPr>
          <a:lstStyle/>
          <a:p>
            <a:pPr algn="just"/>
            <a:r>
              <a:rPr lang="zh-TW" altLang="en-US" dirty="0" smtClean="0">
                <a:latin typeface="微軟正黑體" panose="020B0604030504040204" pitchFamily="34" charset="-120"/>
                <a:ea typeface="微軟正黑體" panose="020B0604030504040204" pitchFamily="34" charset="-120"/>
              </a:rPr>
              <a:t>改正作為：</a:t>
            </a:r>
            <a:endParaRPr lang="en-US" altLang="zh-TW" dirty="0" smtClean="0">
              <a:latin typeface="微軟正黑體" panose="020B0604030504040204" pitchFamily="34" charset="-120"/>
              <a:ea typeface="微軟正黑體" panose="020B0604030504040204" pitchFamily="34" charset="-120"/>
            </a:endParaRPr>
          </a:p>
          <a:p>
            <a:pPr marL="514350" indent="-514350" algn="just">
              <a:buFont typeface="+mj-lt"/>
              <a:buAutoNum type="arabicPeriod"/>
            </a:pPr>
            <a:r>
              <a:rPr lang="zh-TW" altLang="en-US" dirty="0" smtClean="0">
                <a:latin typeface="微軟正黑體" panose="020B0604030504040204" pitchFamily="34" charset="-120"/>
                <a:ea typeface="微軟正黑體" panose="020B0604030504040204" pitchFamily="34" charset="-120"/>
              </a:rPr>
              <a:t>中止該項有疑慮之購案</a:t>
            </a: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避免同仁涉犯圖利罪嫌。</a:t>
            </a:r>
            <a:endParaRPr lang="en-US" altLang="zh-TW" dirty="0" smtClean="0">
              <a:latin typeface="微軟正黑體" panose="020B0604030504040204" pitchFamily="34" charset="-120"/>
              <a:ea typeface="微軟正黑體" panose="020B0604030504040204" pitchFamily="34" charset="-120"/>
            </a:endParaRPr>
          </a:p>
          <a:p>
            <a:pPr marL="514350" indent="-514350" algn="just">
              <a:buFont typeface="+mj-lt"/>
              <a:buAutoNum type="arabicPeriod"/>
            </a:pPr>
            <a:r>
              <a:rPr lang="zh-TW" altLang="en-US" dirty="0" smtClean="0">
                <a:latin typeface="微軟正黑體" panose="020B0604030504040204" pitchFamily="34" charset="-120"/>
                <a:ea typeface="微軟正黑體" panose="020B0604030504040204" pitchFamily="34" charset="-120"/>
              </a:rPr>
              <a:t>該試用機已因該委託研究案結束後，短期內亦無使用需求</a:t>
            </a: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避免購入後又因使用率低遭議浪費公帑，節省採購金額</a:t>
            </a:r>
            <a:r>
              <a:rPr lang="en-US" altLang="zh-TW" dirty="0" smtClean="0">
                <a:latin typeface="微軟正黑體" panose="020B0604030504040204" pitchFamily="34" charset="-120"/>
                <a:ea typeface="微軟正黑體" panose="020B0604030504040204" pitchFamily="34" charset="-120"/>
              </a:rPr>
              <a:t>286</a:t>
            </a:r>
            <a:r>
              <a:rPr lang="zh-TW" altLang="en-US" dirty="0" smtClean="0">
                <a:latin typeface="微軟正黑體" panose="020B0604030504040204" pitchFamily="34" charset="-120"/>
                <a:ea typeface="微軟正黑體" panose="020B0604030504040204" pitchFamily="34" charset="-120"/>
              </a:rPr>
              <a:t>萬元。</a:t>
            </a:r>
            <a:endParaRPr lang="en-US" altLang="zh-TW" dirty="0" smtClean="0">
              <a:latin typeface="微軟正黑體" panose="020B0604030504040204" pitchFamily="34" charset="-120"/>
              <a:ea typeface="微軟正黑體" panose="020B0604030504040204" pitchFamily="34" charset="-120"/>
            </a:endParaRPr>
          </a:p>
          <a:p>
            <a:pPr algn="just"/>
            <a:r>
              <a:rPr lang="zh-TW" altLang="en-US" dirty="0" smtClean="0">
                <a:latin typeface="微軟正黑體" panose="020B0604030504040204" pitchFamily="34" charset="-120"/>
                <a:ea typeface="微軟正黑體" panose="020B0604030504040204" pitchFamily="34" charset="-120"/>
              </a:rPr>
              <a:t>預防作為：</a:t>
            </a:r>
            <a:endParaRPr lang="en-US" altLang="zh-TW" dirty="0" smtClean="0">
              <a:latin typeface="微軟正黑體" panose="020B0604030504040204" pitchFamily="34" charset="-120"/>
              <a:ea typeface="微軟正黑體" panose="020B0604030504040204" pitchFamily="34" charset="-120"/>
            </a:endParaRPr>
          </a:p>
          <a:p>
            <a:pPr marL="360363" indent="0" algn="just">
              <a:buNone/>
            </a:pPr>
            <a:r>
              <a:rPr lang="zh-TW" altLang="en-US" dirty="0" smtClean="0">
                <a:latin typeface="微軟正黑體" panose="020B0604030504040204" pitchFamily="34" charset="-120"/>
                <a:ea typeface="微軟正黑體" panose="020B0604030504040204" pitchFamily="34" charset="-120"/>
              </a:rPr>
              <a:t>訂</a:t>
            </a:r>
            <a:r>
              <a:rPr lang="zh-TW" altLang="en-US" dirty="0">
                <a:latin typeface="微軟正黑體" panose="020B0604030504040204" pitchFamily="34" charset="-120"/>
                <a:ea typeface="微軟正黑體" panose="020B0604030504040204" pitchFamily="34" charset="-120"/>
              </a:rPr>
              <a:t>定「核能研究所試用展示機應注意事項」</a:t>
            </a: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     </a:t>
            </a: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俾利本所研發人員實際試用新型儀器設備有所遵循依據，並釐清本所對該試用機之相關保管責任，亦能保護後續進行購案之同仁。</a:t>
            </a:r>
            <a:endParaRPr lang="en-US" altLang="zh-TW" dirty="0" smtClean="0">
              <a:latin typeface="微軟正黑體" panose="020B0604030504040204" pitchFamily="34" charset="-120"/>
              <a:ea typeface="微軟正黑體" panose="020B0604030504040204" pitchFamily="34" charset="-120"/>
            </a:endParaRPr>
          </a:p>
          <a:p>
            <a:pPr marL="514350" indent="-514350" algn="just">
              <a:buFont typeface="+mj-lt"/>
              <a:buAutoNum type="arabicPeriod"/>
            </a:pPr>
            <a:endParaRPr lang="en-US" altLang="zh-TW" dirty="0" smtClean="0">
              <a:latin typeface="微軟正黑體" panose="020B0604030504040204" pitchFamily="34" charset="-120"/>
              <a:ea typeface="微軟正黑體" panose="020B0604030504040204" pitchFamily="34" charset="-120"/>
            </a:endParaRPr>
          </a:p>
          <a:p>
            <a:pPr marL="514350" indent="-514350" algn="just">
              <a:buFont typeface="+mj-lt"/>
              <a:buAutoNum type="arabicPeriod"/>
            </a:pPr>
            <a:endParaRPr lang="en-US" altLang="zh-TW" dirty="0" smtClean="0"/>
          </a:p>
          <a:p>
            <a:pPr algn="just"/>
            <a:endParaRPr lang="zh-TW" altLang="en-US" dirty="0"/>
          </a:p>
        </p:txBody>
      </p:sp>
    </p:spTree>
    <p:extLst>
      <p:ext uri="{BB962C8B-B14F-4D97-AF65-F5344CB8AC3E}">
        <p14:creationId xmlns:p14="http://schemas.microsoft.com/office/powerpoint/2010/main" val="30777687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sz="4000" b="1" dirty="0"/>
              <a:t>(</a:t>
            </a:r>
            <a:r>
              <a:rPr lang="zh-TW" altLang="en-US" sz="4000" b="1" dirty="0"/>
              <a:t>二</a:t>
            </a:r>
            <a:r>
              <a:rPr lang="en-US" altLang="zh-TW" sz="4000" b="1" dirty="0"/>
              <a:t>)</a:t>
            </a:r>
            <a:r>
              <a:rPr lang="zh-TW" altLang="en-US" sz="4000" b="1" dirty="0" smtClean="0"/>
              <a:t>採購精進案─</a:t>
            </a:r>
            <a:r>
              <a:rPr lang="zh-TW" altLang="en-US" sz="4000" b="1" dirty="0"/>
              <a:t>以</a:t>
            </a:r>
            <a:r>
              <a:rPr lang="en-US" altLang="zh-TW" sz="4000" b="1" dirty="0"/>
              <a:t>005</a:t>
            </a:r>
            <a:r>
              <a:rPr lang="zh-TW" altLang="zh-TW" sz="4000" b="1" dirty="0"/>
              <a:t>館等周邊修繕工程</a:t>
            </a:r>
            <a:r>
              <a:rPr lang="zh-TW" altLang="en-US" sz="4000" b="1" dirty="0" smtClean="0"/>
              <a:t>案（</a:t>
            </a:r>
            <a:r>
              <a:rPr lang="en-US" altLang="zh-TW" sz="4000" b="1" dirty="0" smtClean="0"/>
              <a:t>NE1050472)</a:t>
            </a:r>
            <a:r>
              <a:rPr lang="zh-TW" altLang="en-US" sz="4000" b="1" dirty="0" smtClean="0"/>
              <a:t>為例</a:t>
            </a:r>
            <a:endParaRPr lang="zh-TW" altLang="en-US" sz="4000" b="1" dirty="0"/>
          </a:p>
        </p:txBody>
      </p:sp>
      <p:sp>
        <p:nvSpPr>
          <p:cNvPr id="3" name="內容版面配置區 2"/>
          <p:cNvSpPr>
            <a:spLocks noGrp="1"/>
          </p:cNvSpPr>
          <p:nvPr>
            <p:ph sz="half" idx="1"/>
          </p:nvPr>
        </p:nvSpPr>
        <p:spPr>
          <a:xfrm>
            <a:off x="467544" y="1412776"/>
            <a:ext cx="8003232" cy="4680520"/>
          </a:xfrm>
        </p:spPr>
        <p:txBody>
          <a:bodyPr>
            <a:noAutofit/>
          </a:bodyPr>
          <a:lstStyle/>
          <a:p>
            <a:pPr>
              <a:spcAft>
                <a:spcPts val="1200"/>
              </a:spcAft>
            </a:pPr>
            <a:r>
              <a:rPr lang="zh-TW" altLang="en-US" sz="2400" dirty="0" smtClean="0">
                <a:latin typeface="微軟正黑體" panose="020B0604030504040204" pitchFamily="34" charset="-120"/>
                <a:ea typeface="微軟正黑體" panose="020B0604030504040204" pitchFamily="34" charset="-120"/>
              </a:rPr>
              <a:t>購案背景：因</a:t>
            </a:r>
            <a:r>
              <a:rPr lang="en-US" altLang="zh-TW" sz="2400" dirty="0" smtClean="0">
                <a:latin typeface="微軟正黑體" panose="020B0604030504040204" pitchFamily="34" charset="-120"/>
                <a:ea typeface="微軟正黑體" panose="020B0604030504040204" pitchFamily="34" charset="-120"/>
              </a:rPr>
              <a:t>005</a:t>
            </a:r>
            <a:r>
              <a:rPr lang="zh-TW" altLang="en-US" sz="2400" dirty="0" smtClean="0">
                <a:latin typeface="微軟正黑體" panose="020B0604030504040204" pitchFamily="34" charset="-120"/>
                <a:ea typeface="微軟正黑體" panose="020B0604030504040204" pitchFamily="34" charset="-120"/>
              </a:rPr>
              <a:t>周邊排水管及電線管路破損，</a:t>
            </a:r>
            <a:r>
              <a:rPr lang="en-US" altLang="zh-TW" sz="2400" dirty="0" smtClean="0">
                <a:latin typeface="微軟正黑體" panose="020B0604030504040204" pitchFamily="34" charset="-120"/>
                <a:ea typeface="微軟正黑體" panose="020B0604030504040204" pitchFamily="34" charset="-120"/>
              </a:rPr>
              <a:t>027</a:t>
            </a:r>
            <a:r>
              <a:rPr lang="zh-TW" altLang="en-US" sz="2400" dirty="0" smtClean="0">
                <a:latin typeface="微軟正黑體" panose="020B0604030504040204" pitchFamily="34" charset="-120"/>
                <a:ea typeface="微軟正黑體" panose="020B0604030504040204" pitchFamily="34" charset="-120"/>
              </a:rPr>
              <a:t>周邊停車場標線老舊脫落，</a:t>
            </a:r>
            <a:r>
              <a:rPr lang="en-US" altLang="zh-TW" sz="2400" dirty="0" smtClean="0">
                <a:latin typeface="微軟正黑體" panose="020B0604030504040204" pitchFamily="34" charset="-120"/>
                <a:ea typeface="微軟正黑體" panose="020B0604030504040204" pitchFamily="34" charset="-120"/>
              </a:rPr>
              <a:t>019</a:t>
            </a:r>
            <a:r>
              <a:rPr lang="zh-TW" altLang="en-US" sz="2400" dirty="0" smtClean="0">
                <a:latin typeface="微軟正黑體" panose="020B0604030504040204" pitchFamily="34" charset="-120"/>
                <a:ea typeface="微軟正黑體" panose="020B0604030504040204" pitchFamily="34" charset="-120"/>
              </a:rPr>
              <a:t>館人行道局部破損嚴重，</a:t>
            </a:r>
            <a:r>
              <a:rPr lang="en-US" altLang="zh-TW" sz="2400" dirty="0" smtClean="0">
                <a:latin typeface="微軟正黑體" panose="020B0604030504040204" pitchFamily="34" charset="-120"/>
                <a:ea typeface="微軟正黑體" panose="020B0604030504040204" pitchFamily="34" charset="-120"/>
              </a:rPr>
              <a:t>069</a:t>
            </a:r>
            <a:r>
              <a:rPr lang="zh-TW" altLang="en-US" sz="2400" dirty="0" smtClean="0">
                <a:latin typeface="微軟正黑體" panose="020B0604030504040204" pitchFamily="34" charset="-120"/>
                <a:ea typeface="微軟正黑體" panose="020B0604030504040204" pitchFamily="34" charset="-120"/>
              </a:rPr>
              <a:t>館前局部道路老舊破損及消防管線漏水，為維護使用安全及美化周邊環境，進行修繕工程。</a:t>
            </a:r>
            <a:endParaRPr lang="en-US" altLang="zh-TW" sz="2400" dirty="0" smtClean="0">
              <a:latin typeface="微軟正黑體" panose="020B0604030504040204" pitchFamily="34" charset="-120"/>
              <a:ea typeface="微軟正黑體" panose="020B0604030504040204" pitchFamily="34" charset="-120"/>
            </a:endParaRPr>
          </a:p>
          <a:p>
            <a:pPr algn="just" eaLnBrk="0" hangingPunct="0">
              <a:spcAft>
                <a:spcPts val="1200"/>
              </a:spcAft>
            </a:pPr>
            <a:r>
              <a:rPr lang="zh-TW" altLang="en-US" sz="2400" dirty="0" smtClean="0">
                <a:latin typeface="微軟正黑體" panose="020B0604030504040204" pitchFamily="34" charset="-120"/>
                <a:ea typeface="微軟正黑體" panose="020B0604030504040204" pitchFamily="34" charset="-120"/>
              </a:rPr>
              <a:t>肇因分析：</a:t>
            </a:r>
            <a:r>
              <a:rPr lang="zh-TW" altLang="zh-TW" sz="2400" dirty="0" smtClean="0">
                <a:latin typeface="微軟正黑體" panose="020B0604030504040204" pitchFamily="34" charset="-120"/>
                <a:ea typeface="微軟正黑體" panose="020B0604030504040204" pitchFamily="34" charset="-120"/>
              </a:rPr>
              <a:t>本案為未達公告金額之採購案，監辦單位得採書面監辦。本案於驗收後發現有不符契約部分，未經監辦單位書面監辦，申請單位即簽辦減價收受，且複驗紀錄驗收結果勾選「與契約相符」，顯與政府採購法第</a:t>
            </a:r>
            <a:r>
              <a:rPr lang="en-US" altLang="zh-TW" sz="2400" dirty="0" smtClean="0">
                <a:latin typeface="微軟正黑體" panose="020B0604030504040204" pitchFamily="34" charset="-120"/>
                <a:ea typeface="微軟正黑體" panose="020B0604030504040204" pitchFamily="34" charset="-120"/>
              </a:rPr>
              <a:t>72</a:t>
            </a:r>
            <a:r>
              <a:rPr lang="zh-TW" altLang="zh-TW" sz="2400" dirty="0" smtClean="0">
                <a:latin typeface="微軟正黑體" panose="020B0604030504040204" pitchFamily="34" charset="-120"/>
                <a:ea typeface="微軟正黑體" panose="020B0604030504040204" pitchFamily="34" charset="-120"/>
              </a:rPr>
              <a:t>條第</a:t>
            </a:r>
            <a:r>
              <a:rPr lang="en-US" altLang="zh-TW" sz="2400" dirty="0" smtClean="0">
                <a:latin typeface="微軟正黑體" panose="020B0604030504040204" pitchFamily="34" charset="-120"/>
                <a:ea typeface="微軟正黑體" panose="020B0604030504040204" pitchFamily="34" charset="-120"/>
              </a:rPr>
              <a:t>2</a:t>
            </a:r>
            <a:r>
              <a:rPr lang="zh-TW" altLang="zh-TW" sz="2400" dirty="0" smtClean="0">
                <a:latin typeface="微軟正黑體" panose="020B0604030504040204" pitchFamily="34" charset="-120"/>
                <a:ea typeface="微軟正黑體" panose="020B0604030504040204" pitchFamily="34" charset="-120"/>
              </a:rPr>
              <a:t>項規定不符。</a:t>
            </a:r>
            <a:endParaRPr lang="en-US" altLang="zh-TW" sz="2400" dirty="0" smtClean="0">
              <a:latin typeface="微軟正黑體" panose="020B0604030504040204" pitchFamily="34" charset="-120"/>
              <a:ea typeface="微軟正黑體" panose="020B0604030504040204" pitchFamily="34" charset="-120"/>
            </a:endParaRPr>
          </a:p>
          <a:p>
            <a:r>
              <a:rPr lang="zh-TW" altLang="en-US" sz="2400" dirty="0" smtClean="0">
                <a:latin typeface="微軟正黑體" panose="020B0604030504040204" pitchFamily="34" charset="-120"/>
                <a:ea typeface="微軟正黑體" panose="020B0604030504040204" pitchFamily="34" charset="-120"/>
              </a:rPr>
              <a:t>本案爭點：</a:t>
            </a:r>
            <a:r>
              <a:rPr lang="en-US" altLang="zh-TW" sz="2400" dirty="0" smtClean="0">
                <a:latin typeface="微軟正黑體" panose="020B0604030504040204" pitchFamily="34" charset="-120"/>
                <a:ea typeface="微軟正黑體" panose="020B0604030504040204" pitchFamily="34" charset="-120"/>
              </a:rPr>
              <a:t>1</a:t>
            </a:r>
            <a:r>
              <a:rPr lang="zh-TW" altLang="en-US" sz="2400" dirty="0" smtClean="0">
                <a:latin typeface="微軟正黑體" panose="020B0604030504040204" pitchFamily="34" charset="-120"/>
                <a:ea typeface="微軟正黑體" panose="020B0604030504040204" pitchFamily="34" charset="-120"/>
              </a:rPr>
              <a:t>、未經監驗即簽辦減價收受？</a:t>
            </a:r>
            <a:endParaRPr lang="en-US" altLang="zh-TW" sz="2400" dirty="0" smtClean="0">
              <a:latin typeface="微軟正黑體" panose="020B0604030504040204" pitchFamily="34" charset="-120"/>
              <a:ea typeface="微軟正黑體" panose="020B0604030504040204" pitchFamily="34" charset="-120"/>
            </a:endParaRPr>
          </a:p>
          <a:p>
            <a:pPr marL="2420938" indent="-2420938">
              <a:buNone/>
            </a:pPr>
            <a:r>
              <a:rPr lang="zh-TW" altLang="en-US" sz="2400" dirty="0" smtClean="0">
                <a:latin typeface="微軟正黑體" panose="020B0604030504040204" pitchFamily="34" charset="-120"/>
                <a:ea typeface="微軟正黑體" panose="020B0604030504040204" pitchFamily="34" charset="-120"/>
              </a:rPr>
              <a:t>                         </a:t>
            </a:r>
            <a:r>
              <a:rPr lang="en-US" altLang="zh-TW" sz="2400" dirty="0" smtClean="0">
                <a:latin typeface="微軟正黑體" panose="020B0604030504040204" pitchFamily="34" charset="-120"/>
                <a:ea typeface="微軟正黑體" panose="020B0604030504040204" pitchFamily="34" charset="-120"/>
              </a:rPr>
              <a:t>2</a:t>
            </a:r>
            <a:r>
              <a:rPr lang="zh-TW" altLang="en-US" sz="2400" dirty="0" smtClean="0">
                <a:latin typeface="微軟正黑體" panose="020B0604030504040204" pitchFamily="34" charset="-120"/>
                <a:ea typeface="微軟正黑體" panose="020B0604030504040204" pitchFamily="34" charset="-120"/>
              </a:rPr>
              <a:t>、驗收結果「與契約相符」，卻</a:t>
            </a:r>
            <a:r>
              <a:rPr lang="zh-TW" altLang="en-US" sz="2400" dirty="0">
                <a:latin typeface="微軟正黑體" panose="020B0604030504040204" pitchFamily="34" charset="-120"/>
                <a:ea typeface="微軟正黑體" panose="020B0604030504040204" pitchFamily="34" charset="-120"/>
              </a:rPr>
              <a:t>簽辦減價收受？</a:t>
            </a:r>
            <a:endParaRPr lang="en-US" altLang="zh-TW" sz="2400" dirty="0">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sz="4000" b="1" dirty="0"/>
              <a:t>(</a:t>
            </a:r>
            <a:r>
              <a:rPr lang="zh-TW" altLang="en-US" sz="4000" b="1" dirty="0"/>
              <a:t>二</a:t>
            </a:r>
            <a:r>
              <a:rPr lang="en-US" altLang="zh-TW" sz="4000" b="1" dirty="0"/>
              <a:t>)</a:t>
            </a:r>
            <a:r>
              <a:rPr lang="zh-TW" altLang="en-US" sz="4000" b="1" dirty="0" smtClean="0"/>
              <a:t>採購精進案─</a:t>
            </a:r>
            <a:r>
              <a:rPr lang="zh-TW" altLang="en-US" sz="4000" b="1" dirty="0"/>
              <a:t>以</a:t>
            </a:r>
            <a:r>
              <a:rPr lang="en-US" altLang="zh-TW" sz="4000" b="1" dirty="0"/>
              <a:t>005</a:t>
            </a:r>
            <a:r>
              <a:rPr lang="zh-TW" altLang="zh-TW" sz="4000" b="1" dirty="0"/>
              <a:t>館等周邊修繕工程</a:t>
            </a:r>
            <a:r>
              <a:rPr lang="zh-TW" altLang="en-US" sz="4000" b="1" dirty="0"/>
              <a:t>案（</a:t>
            </a:r>
            <a:r>
              <a:rPr lang="en-US" altLang="zh-TW" sz="4000" b="1" dirty="0"/>
              <a:t>NE1050472)</a:t>
            </a:r>
            <a:r>
              <a:rPr lang="zh-TW" altLang="en-US" sz="4000" b="1" dirty="0"/>
              <a:t>為例</a:t>
            </a:r>
          </a:p>
        </p:txBody>
      </p:sp>
      <p:sp>
        <p:nvSpPr>
          <p:cNvPr id="3" name="內容版面配置區 2"/>
          <p:cNvSpPr>
            <a:spLocks noGrp="1"/>
          </p:cNvSpPr>
          <p:nvPr>
            <p:ph sz="half" idx="1"/>
          </p:nvPr>
        </p:nvSpPr>
        <p:spPr>
          <a:xfrm>
            <a:off x="457200" y="1600200"/>
            <a:ext cx="8003232" cy="4525963"/>
          </a:xfrm>
        </p:spPr>
        <p:txBody>
          <a:bodyPr>
            <a:normAutofit lnSpcReduction="10000"/>
          </a:bodyPr>
          <a:lstStyle/>
          <a:p>
            <a:pPr algn="just" eaLnBrk="0" hangingPunct="0">
              <a:spcAft>
                <a:spcPts val="1200"/>
              </a:spcAft>
            </a:pPr>
            <a:r>
              <a:rPr lang="zh-TW" altLang="en-US" dirty="0" smtClean="0">
                <a:latin typeface="微軟正黑體" panose="020B0604030504040204" pitchFamily="34" charset="-120"/>
                <a:ea typeface="微軟正黑體" panose="020B0604030504040204" pitchFamily="34" charset="-120"/>
              </a:rPr>
              <a:t>改正作為：</a:t>
            </a:r>
            <a:r>
              <a:rPr lang="zh-TW" altLang="zh-TW" dirty="0">
                <a:latin typeface="微軟正黑體" panose="020B0604030504040204" pitchFamily="34" charset="-120"/>
                <a:ea typeface="微軟正黑體" panose="020B0604030504040204" pitchFamily="34" charset="-120"/>
              </a:rPr>
              <a:t>本室口頭導正請申請</a:t>
            </a:r>
            <a:r>
              <a:rPr lang="zh-TW" altLang="zh-TW" dirty="0" smtClean="0">
                <a:latin typeface="微軟正黑體" panose="020B0604030504040204" pitchFamily="34" charset="-120"/>
                <a:ea typeface="微軟正黑體" panose="020B0604030504040204" pitchFamily="34" charset="-120"/>
              </a:rPr>
              <a:t>單位確認</a:t>
            </a:r>
            <a:r>
              <a:rPr lang="zh-TW" altLang="zh-TW" dirty="0">
                <a:latin typeface="微軟正黑體" panose="020B0604030504040204" pitchFamily="34" charset="-120"/>
                <a:ea typeface="微軟正黑體" panose="020B0604030504040204" pitchFamily="34" charset="-120"/>
              </a:rPr>
              <a:t>複驗紀錄驗收結果勾</a:t>
            </a:r>
            <a:r>
              <a:rPr lang="zh-TW" altLang="zh-TW" dirty="0" smtClean="0">
                <a:latin typeface="微軟正黑體" panose="020B0604030504040204" pitchFamily="34" charset="-120"/>
                <a:ea typeface="微軟正黑體" panose="020B0604030504040204" pitchFamily="34" charset="-120"/>
              </a:rPr>
              <a:t>選誤</a:t>
            </a:r>
            <a:r>
              <a:rPr lang="zh-TW" altLang="zh-TW" dirty="0">
                <a:latin typeface="微軟正黑體" panose="020B0604030504040204" pitchFamily="34" charset="-120"/>
                <a:ea typeface="微軟正黑體" panose="020B0604030504040204" pitchFamily="34" charset="-120"/>
              </a:rPr>
              <a:t>繕，經更正為「與契約不符」，並將相關驗收文件先行傳送監辦單位書面審核監辦後，續辦減價收受。</a:t>
            </a:r>
            <a:endParaRPr lang="en-US" altLang="zh-TW" dirty="0" smtClean="0">
              <a:latin typeface="微軟正黑體" panose="020B0604030504040204" pitchFamily="34" charset="-120"/>
              <a:ea typeface="微軟正黑體" panose="020B0604030504040204" pitchFamily="34" charset="-120"/>
            </a:endParaRPr>
          </a:p>
          <a:p>
            <a:pPr algn="just" eaLnBrk="0" hangingPunct="0"/>
            <a:r>
              <a:rPr lang="zh-TW" altLang="en-US" dirty="0" smtClean="0">
                <a:latin typeface="微軟正黑體" panose="020B0604030504040204" pitchFamily="34" charset="-120"/>
                <a:ea typeface="微軟正黑體" panose="020B0604030504040204" pitchFamily="34" charset="-120"/>
              </a:rPr>
              <a:t>預防作為：本所為提升結報效率，將驗收文件併同結報憑證等資料傳送監辦單位；惟遇有驗收結果與契約不符情形，擬簽辦減價收受，應先完成監辦驗收後，申請單位再將</a:t>
            </a:r>
            <a:r>
              <a:rPr lang="zh-TW" altLang="en-US" dirty="0">
                <a:latin typeface="微軟正黑體" panose="020B0604030504040204" pitchFamily="34" charset="-120"/>
                <a:ea typeface="微軟正黑體" panose="020B0604030504040204" pitchFamily="34" charset="-120"/>
              </a:rPr>
              <a:t>該</a:t>
            </a:r>
            <a:r>
              <a:rPr lang="zh-TW" altLang="en-US" dirty="0" smtClean="0">
                <a:latin typeface="微軟正黑體" panose="020B0604030504040204" pitchFamily="34" charset="-120"/>
                <a:ea typeface="微軟正黑體" panose="020B0604030504040204" pitchFamily="34" charset="-120"/>
              </a:rPr>
              <a:t>驗收紀錄，作為減價收受簽辦附件，經會辦採購單位及監辦單位後陳核。</a:t>
            </a:r>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2441361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sz="4000" b="1" dirty="0" smtClean="0"/>
              <a:t>(</a:t>
            </a:r>
            <a:r>
              <a:rPr lang="zh-TW" altLang="en-US" sz="4000" b="1" dirty="0" smtClean="0"/>
              <a:t>三</a:t>
            </a:r>
            <a:r>
              <a:rPr lang="en-US" altLang="zh-TW" sz="4000" b="1" dirty="0" smtClean="0"/>
              <a:t>)</a:t>
            </a:r>
            <a:r>
              <a:rPr lang="zh-TW" altLang="en-US" sz="4000" b="1" dirty="0"/>
              <a:t>採購精進案</a:t>
            </a:r>
            <a:r>
              <a:rPr lang="zh-TW" altLang="en-US" sz="4000" b="1" dirty="0" smtClean="0"/>
              <a:t>─</a:t>
            </a:r>
            <a:r>
              <a:rPr lang="zh-TW" altLang="zh-TW" sz="4000" b="1" dirty="0"/>
              <a:t>緊急柴油發電機供油系統及管路維護更新（</a:t>
            </a:r>
            <a:r>
              <a:rPr lang="en-US" altLang="zh-TW" sz="4000" b="1" dirty="0"/>
              <a:t>NS1050838</a:t>
            </a:r>
            <a:r>
              <a:rPr lang="zh-TW" altLang="zh-TW" sz="4000" b="1" dirty="0"/>
              <a:t>）</a:t>
            </a:r>
            <a:r>
              <a:rPr lang="zh-TW" altLang="en-US" sz="4000" b="1" dirty="0" smtClean="0"/>
              <a:t>為</a:t>
            </a:r>
            <a:r>
              <a:rPr lang="zh-TW" altLang="en-US" sz="4000" b="1" dirty="0"/>
              <a:t>例</a:t>
            </a:r>
          </a:p>
        </p:txBody>
      </p:sp>
      <p:sp>
        <p:nvSpPr>
          <p:cNvPr id="3" name="內容版面配置區 2"/>
          <p:cNvSpPr>
            <a:spLocks noGrp="1"/>
          </p:cNvSpPr>
          <p:nvPr>
            <p:ph sz="half" idx="1"/>
          </p:nvPr>
        </p:nvSpPr>
        <p:spPr>
          <a:xfrm>
            <a:off x="457200" y="1600200"/>
            <a:ext cx="8003232" cy="4637112"/>
          </a:xfrm>
        </p:spPr>
        <p:txBody>
          <a:bodyPr>
            <a:normAutofit fontScale="77500" lnSpcReduction="20000"/>
          </a:bodyPr>
          <a:lstStyle/>
          <a:p>
            <a:pPr>
              <a:spcAft>
                <a:spcPts val="1200"/>
              </a:spcAft>
            </a:pPr>
            <a:r>
              <a:rPr lang="zh-TW" altLang="en-US" dirty="0" smtClean="0">
                <a:latin typeface="微軟正黑體" panose="020B0604030504040204" pitchFamily="34" charset="-120"/>
                <a:ea typeface="微軟正黑體" panose="020B0604030504040204" pitchFamily="34" charset="-120"/>
              </a:rPr>
              <a:t>購案背景：</a:t>
            </a:r>
            <a:r>
              <a:rPr lang="zh-TW" altLang="en-US" dirty="0">
                <a:latin typeface="微軟正黑體" panose="020B0604030504040204" pitchFamily="34" charset="-120"/>
                <a:ea typeface="微軟正黑體" panose="020B0604030504040204" pitchFamily="34" charset="-120"/>
              </a:rPr>
              <a:t>為執行核醫藥物生產，空壓機系統需</a:t>
            </a:r>
            <a:r>
              <a:rPr lang="en-US" altLang="zh-TW" dirty="0">
                <a:latin typeface="微軟正黑體" panose="020B0604030504040204" pitchFamily="34" charset="-120"/>
                <a:ea typeface="微軟正黑體" panose="020B0604030504040204" pitchFamily="34" charset="-120"/>
              </a:rPr>
              <a:t>24</a:t>
            </a:r>
            <a:r>
              <a:rPr lang="zh-TW" altLang="en-US" dirty="0">
                <a:latin typeface="微軟正黑體" panose="020B0604030504040204" pitchFamily="34" charset="-120"/>
                <a:ea typeface="微軟正黑體" panose="020B0604030504040204" pitchFamily="34" charset="-120"/>
              </a:rPr>
              <a:t>小時連續運轉不能斷電</a:t>
            </a:r>
            <a:r>
              <a:rPr lang="zh-TW" altLang="en-US" dirty="0" smtClean="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本案器材為空壓機系統附屬之緊急電源供應設備，其管路配件已使用</a:t>
            </a:r>
            <a:r>
              <a:rPr lang="en-US" altLang="zh-TW" dirty="0">
                <a:latin typeface="微軟正黑體" panose="020B0604030504040204" pitchFamily="34" charset="-120"/>
                <a:ea typeface="微軟正黑體" panose="020B0604030504040204" pitchFamily="34" charset="-120"/>
              </a:rPr>
              <a:t>20</a:t>
            </a:r>
            <a:r>
              <a:rPr lang="zh-TW" altLang="en-US" dirty="0">
                <a:latin typeface="微軟正黑體" panose="020B0604030504040204" pitchFamily="34" charset="-120"/>
                <a:ea typeface="微軟正黑體" panose="020B0604030504040204" pitchFamily="34" charset="-120"/>
              </a:rPr>
              <a:t>餘年，因</a:t>
            </a:r>
            <a:r>
              <a:rPr lang="zh-TW" altLang="en-US" dirty="0" smtClean="0">
                <a:latin typeface="微軟正黑體" panose="020B0604030504040204" pitchFamily="34" charset="-120"/>
                <a:ea typeface="微軟正黑體" panose="020B0604030504040204" pitchFamily="34" charset="-120"/>
              </a:rPr>
              <a:t>腐蝕漏</a:t>
            </a:r>
            <a:r>
              <a:rPr lang="zh-TW" altLang="en-US" dirty="0">
                <a:latin typeface="微軟正黑體" panose="020B0604030504040204" pitchFamily="34" charset="-120"/>
                <a:ea typeface="微軟正黑體" panose="020B0604030504040204" pitchFamily="34" charset="-120"/>
              </a:rPr>
              <a:t>油嚴重影響公安問題，需緊急維修</a:t>
            </a:r>
            <a:r>
              <a:rPr lang="zh-TW" altLang="en-US" dirty="0" smtClean="0">
                <a:latin typeface="微軟正黑體" panose="020B0604030504040204" pitchFamily="34" charset="-120"/>
                <a:ea typeface="微軟正黑體" panose="020B0604030504040204" pitchFamily="34" charset="-120"/>
              </a:rPr>
              <a:t>更換。</a:t>
            </a:r>
            <a:endParaRPr lang="en-US" altLang="zh-TW" dirty="0" smtClean="0">
              <a:latin typeface="微軟正黑體" panose="020B0604030504040204" pitchFamily="34" charset="-120"/>
              <a:ea typeface="微軟正黑體" panose="020B0604030504040204" pitchFamily="34" charset="-120"/>
            </a:endParaRPr>
          </a:p>
          <a:p>
            <a:pPr>
              <a:spcAft>
                <a:spcPts val="1200"/>
              </a:spcAft>
            </a:pPr>
            <a:r>
              <a:rPr lang="zh-TW" altLang="en-US" dirty="0">
                <a:latin typeface="微軟正黑體" panose="020B0604030504040204" pitchFamily="34" charset="-120"/>
                <a:ea typeface="微軟正黑體" panose="020B0604030504040204" pitchFamily="34" charset="-120"/>
              </a:rPr>
              <a:t>肇因分析</a:t>
            </a:r>
            <a:r>
              <a:rPr lang="zh-TW" altLang="en-US" dirty="0" smtClean="0">
                <a:latin typeface="微軟正黑體" panose="020B0604030504040204" pitchFamily="34" charset="-120"/>
                <a:ea typeface="微軟正黑體" panose="020B0604030504040204" pitchFamily="34" charset="-120"/>
              </a:rPr>
              <a:t>：</a:t>
            </a:r>
            <a:r>
              <a:rPr lang="zh-TW" altLang="zh-TW" dirty="0">
                <a:latin typeface="微軟正黑體" panose="020B0604030504040204" pitchFamily="34" charset="-120"/>
                <a:ea typeface="微軟正黑體" panose="020B0604030504040204" pitchFamily="34" charset="-120"/>
              </a:rPr>
              <a:t>本</a:t>
            </a:r>
            <a:r>
              <a:rPr lang="zh-TW" altLang="zh-TW" dirty="0" smtClean="0">
                <a:latin typeface="微軟正黑體" panose="020B0604030504040204" pitchFamily="34" charset="-120"/>
                <a:ea typeface="微軟正黑體" panose="020B0604030504040204" pitchFamily="34" charset="-120"/>
              </a:rPr>
              <a:t>案第</a:t>
            </a:r>
            <a:r>
              <a:rPr lang="en-US" altLang="zh-TW" dirty="0">
                <a:latin typeface="微軟正黑體" panose="020B0604030504040204" pitchFamily="34" charset="-120"/>
                <a:ea typeface="微軟正黑體" panose="020B0604030504040204" pitchFamily="34" charset="-120"/>
              </a:rPr>
              <a:t>1</a:t>
            </a:r>
            <a:r>
              <a:rPr lang="zh-TW" altLang="zh-TW" dirty="0">
                <a:latin typeface="微軟正黑體" panose="020B0604030504040204" pitchFamily="34" charset="-120"/>
                <a:ea typeface="微軟正黑體" panose="020B0604030504040204" pitchFamily="34" charset="-120"/>
              </a:rPr>
              <a:t>次開標</a:t>
            </a:r>
            <a:r>
              <a:rPr lang="en-US" altLang="zh-TW" dirty="0">
                <a:latin typeface="微軟正黑體" panose="020B0604030504040204" pitchFamily="34" charset="-120"/>
                <a:ea typeface="微軟正黑體" panose="020B0604030504040204" pitchFamily="34" charset="-120"/>
              </a:rPr>
              <a:t>1</a:t>
            </a:r>
            <a:r>
              <a:rPr lang="zh-TW" altLang="zh-TW" dirty="0">
                <a:latin typeface="微軟正黑體" panose="020B0604030504040204" pitchFamily="34" charset="-120"/>
                <a:ea typeface="微軟正黑體" panose="020B0604030504040204" pitchFamily="34" charset="-120"/>
              </a:rPr>
              <a:t>家廠商</a:t>
            </a:r>
            <a:r>
              <a:rPr lang="zh-TW" altLang="zh-TW" dirty="0" smtClean="0">
                <a:latin typeface="微軟正黑體" panose="020B0604030504040204" pitchFamily="34" charset="-120"/>
                <a:ea typeface="微軟正黑體" panose="020B0604030504040204" pitchFamily="34" charset="-120"/>
              </a:rPr>
              <a:t>投標</a:t>
            </a:r>
            <a:r>
              <a:rPr lang="zh-TW" altLang="en-US" dirty="0" smtClean="0">
                <a:latin typeface="微軟正黑體" panose="020B0604030504040204" pitchFamily="34" charset="-120"/>
                <a:ea typeface="微軟正黑體" panose="020B0604030504040204" pitchFamily="34" charset="-120"/>
              </a:rPr>
              <a:t>，簽准改採限制性招標，惟廠商</a:t>
            </a:r>
            <a:r>
              <a:rPr lang="zh-TW" altLang="zh-TW" dirty="0" smtClean="0">
                <a:latin typeface="微軟正黑體" panose="020B0604030504040204" pitchFamily="34" charset="-120"/>
                <a:ea typeface="微軟正黑體" panose="020B0604030504040204" pitchFamily="34" charset="-120"/>
              </a:rPr>
              <a:t>未</a:t>
            </a:r>
            <a:r>
              <a:rPr lang="zh-TW" altLang="zh-TW" dirty="0">
                <a:latin typeface="微軟正黑體" panose="020B0604030504040204" pitchFamily="34" charset="-120"/>
                <a:ea typeface="微軟正黑體" panose="020B0604030504040204" pitchFamily="34" charset="-120"/>
              </a:rPr>
              <a:t>檢附履約能力證明文件資格不符廢標；第</a:t>
            </a:r>
            <a:r>
              <a:rPr lang="en-US" altLang="zh-TW" dirty="0">
                <a:latin typeface="微軟正黑體" panose="020B0604030504040204" pitchFamily="34" charset="-120"/>
                <a:ea typeface="微軟正黑體" panose="020B0604030504040204" pitchFamily="34" charset="-120"/>
              </a:rPr>
              <a:t>2</a:t>
            </a:r>
            <a:r>
              <a:rPr lang="zh-TW" altLang="zh-TW" dirty="0">
                <a:latin typeface="微軟正黑體" panose="020B0604030504040204" pitchFamily="34" charset="-120"/>
                <a:ea typeface="微軟正黑體" panose="020B0604030504040204" pitchFamily="34" charset="-120"/>
              </a:rPr>
              <a:t>次開標</a:t>
            </a:r>
            <a:r>
              <a:rPr lang="en-US" altLang="zh-TW" dirty="0">
                <a:latin typeface="微軟正黑體" panose="020B0604030504040204" pitchFamily="34" charset="-120"/>
                <a:ea typeface="微軟正黑體" panose="020B0604030504040204" pitchFamily="34" charset="-120"/>
              </a:rPr>
              <a:t>2</a:t>
            </a:r>
            <a:r>
              <a:rPr lang="zh-TW" altLang="zh-TW" dirty="0">
                <a:latin typeface="微軟正黑體" panose="020B0604030504040204" pitchFamily="34" charset="-120"/>
                <a:ea typeface="微軟正黑體" panose="020B0604030504040204" pitchFamily="34" charset="-120"/>
              </a:rPr>
              <a:t>家廠商投標，</a:t>
            </a:r>
            <a:r>
              <a:rPr lang="en-US" altLang="zh-TW" dirty="0">
                <a:latin typeface="微軟正黑體" panose="020B0604030504040204" pitchFamily="34" charset="-120"/>
                <a:ea typeface="微軟正黑體" panose="020B0604030504040204" pitchFamily="34" charset="-120"/>
              </a:rPr>
              <a:t>1</a:t>
            </a:r>
            <a:r>
              <a:rPr lang="zh-TW" altLang="zh-TW" dirty="0">
                <a:latin typeface="微軟正黑體" panose="020B0604030504040204" pitchFamily="34" charset="-120"/>
                <a:ea typeface="微軟正黑體" panose="020B0604030504040204" pitchFamily="34" charset="-120"/>
              </a:rPr>
              <a:t>家未檢附履約能力證明文件資格不符，另</a:t>
            </a:r>
            <a:r>
              <a:rPr lang="en-US" altLang="zh-TW" dirty="0">
                <a:latin typeface="微軟正黑體" panose="020B0604030504040204" pitchFamily="34" charset="-120"/>
                <a:ea typeface="微軟正黑體" panose="020B0604030504040204" pitchFamily="34" charset="-120"/>
              </a:rPr>
              <a:t>1</a:t>
            </a:r>
            <a:r>
              <a:rPr lang="zh-TW" altLang="zh-TW" dirty="0" smtClean="0">
                <a:latin typeface="微軟正黑體" panose="020B0604030504040204" pitchFamily="34" charset="-120"/>
                <a:ea typeface="微軟正黑體" panose="020B0604030504040204" pitchFamily="34" charset="-120"/>
              </a:rPr>
              <a:t>家</a:t>
            </a:r>
            <a:r>
              <a:rPr lang="zh-TW" altLang="en-US" dirty="0" smtClean="0">
                <a:latin typeface="微軟正黑體" panose="020B0604030504040204" pitchFamily="34" charset="-120"/>
                <a:ea typeface="微軟正黑體" panose="020B0604030504040204" pitchFamily="34" charset="-120"/>
              </a:rPr>
              <a:t>經審標</a:t>
            </a:r>
            <a:r>
              <a:rPr lang="zh-TW" altLang="zh-TW" dirty="0" smtClean="0">
                <a:latin typeface="微軟正黑體" panose="020B0604030504040204" pitchFamily="34" charset="-120"/>
                <a:ea typeface="微軟正黑體" panose="020B0604030504040204" pitchFamily="34" charset="-120"/>
              </a:rPr>
              <a:t>合格</a:t>
            </a:r>
            <a:r>
              <a:rPr lang="zh-TW" altLang="zh-TW" dirty="0">
                <a:latin typeface="微軟正黑體" panose="020B0604030504040204" pitchFamily="34" charset="-120"/>
                <a:ea typeface="微軟正黑體" panose="020B0604030504040204" pitchFamily="34" charset="-120"/>
              </a:rPr>
              <a:t>，且報價低於底價決標</a:t>
            </a:r>
            <a:r>
              <a:rPr lang="zh-TW" altLang="zh-TW" dirty="0" smtClean="0">
                <a:latin typeface="微軟正黑體" panose="020B0604030504040204" pitchFamily="34" charset="-120"/>
                <a:ea typeface="微軟正黑體" panose="020B0604030504040204" pitchFamily="34" charset="-120"/>
              </a:rPr>
              <a:t>。</a:t>
            </a:r>
            <a:r>
              <a:rPr lang="en-US" altLang="zh-TW" dirty="0" smtClean="0">
                <a:latin typeface="微軟正黑體" panose="020B0604030504040204" pitchFamily="34" charset="-120"/>
                <a:ea typeface="微軟正黑體" panose="020B0604030504040204" pitchFamily="34" charset="-120"/>
              </a:rPr>
              <a:t/>
            </a:r>
            <a:br>
              <a:rPr lang="en-US" altLang="zh-TW" dirty="0" smtClean="0">
                <a:latin typeface="微軟正黑體" panose="020B0604030504040204" pitchFamily="34" charset="-120"/>
                <a:ea typeface="微軟正黑體" panose="020B0604030504040204" pitchFamily="34" charset="-120"/>
              </a:rPr>
            </a:br>
            <a:r>
              <a:rPr lang="zh-TW" altLang="zh-TW" dirty="0" smtClean="0">
                <a:latin typeface="微軟正黑體" panose="020B0604030504040204" pitchFamily="34" charset="-120"/>
                <a:ea typeface="微軟正黑體" panose="020B0604030504040204" pitchFamily="34" charset="-120"/>
              </a:rPr>
              <a:t>於</a:t>
            </a:r>
            <a:r>
              <a:rPr lang="zh-TW" altLang="zh-TW" dirty="0">
                <a:latin typeface="微軟正黑體" panose="020B0604030504040204" pitchFamily="34" charset="-120"/>
                <a:ea typeface="微軟正黑體" panose="020B0604030504040204" pitchFamily="34" charset="-120"/>
              </a:rPr>
              <a:t>決標後訂約陳核階段，本</a:t>
            </a:r>
            <a:r>
              <a:rPr lang="zh-TW" altLang="zh-TW" dirty="0" smtClean="0">
                <a:latin typeface="微軟正黑體" panose="020B0604030504040204" pitchFamily="34" charset="-120"/>
                <a:ea typeface="微軟正黑體" panose="020B0604030504040204" pitchFamily="34" charset="-120"/>
              </a:rPr>
              <a:t>室發現</a:t>
            </a:r>
            <a:r>
              <a:rPr lang="zh-TW" altLang="zh-TW" dirty="0">
                <a:latin typeface="微軟正黑體" panose="020B0604030504040204" pitchFamily="34" charset="-120"/>
                <a:ea typeface="微軟正黑體" panose="020B0604030504040204" pitchFamily="34" charset="-120"/>
              </a:rPr>
              <a:t>採購明細表規定</a:t>
            </a:r>
            <a:r>
              <a:rPr lang="zh-TW" altLang="zh-TW" dirty="0" smtClean="0">
                <a:latin typeface="微軟正黑體" panose="020B0604030504040204" pitchFamily="34" charset="-120"/>
                <a:ea typeface="微軟正黑體" panose="020B0604030504040204" pitchFamily="34" charset="-120"/>
              </a:rPr>
              <a:t>「廠商</a:t>
            </a:r>
            <a:r>
              <a:rPr lang="zh-TW" altLang="zh-TW" dirty="0">
                <a:latin typeface="微軟正黑體" panose="020B0604030504040204" pitchFamily="34" charset="-120"/>
                <a:ea typeface="微軟正黑體" panose="020B0604030504040204" pitchFamily="34" charset="-120"/>
              </a:rPr>
              <a:t>投標時須檢附與本案相關工作之結算驗收證明文件」，惟</a:t>
            </a:r>
            <a:r>
              <a:rPr lang="zh-TW" altLang="zh-TW" dirty="0" smtClean="0">
                <a:latin typeface="微軟正黑體" panose="020B0604030504040204" pitchFamily="34" charset="-120"/>
                <a:ea typeface="微軟正黑體" panose="020B0604030504040204" pitchFamily="34" charset="-120"/>
              </a:rPr>
              <a:t>查</a:t>
            </a:r>
            <a:r>
              <a:rPr lang="zh-TW" altLang="en-US" dirty="0" smtClean="0">
                <a:latin typeface="微軟正黑體" panose="020B0604030504040204" pitchFamily="34" charset="-120"/>
                <a:ea typeface="微軟正黑體" panose="020B0604030504040204" pitchFamily="34" charset="-120"/>
              </a:rPr>
              <a:t>決標廠商</a:t>
            </a:r>
            <a:r>
              <a:rPr lang="zh-TW" altLang="zh-TW" dirty="0" smtClean="0">
                <a:latin typeface="微軟正黑體" panose="020B0604030504040204" pitchFamily="34" charset="-120"/>
                <a:ea typeface="微軟正黑體" panose="020B0604030504040204" pitchFamily="34" charset="-120"/>
              </a:rPr>
              <a:t>投標</a:t>
            </a:r>
            <a:r>
              <a:rPr lang="zh-TW" altLang="zh-TW" dirty="0">
                <a:latin typeface="微軟正黑體" panose="020B0604030504040204" pitchFamily="34" charset="-120"/>
                <a:ea typeface="微軟正黑體" panose="020B0604030504040204" pitchFamily="34" charset="-120"/>
              </a:rPr>
              <a:t>文件檢附之</a:t>
            </a:r>
            <a:r>
              <a:rPr lang="zh-TW" altLang="zh-TW" dirty="0" smtClean="0">
                <a:latin typeface="微軟正黑體" panose="020B0604030504040204" pitchFamily="34" charset="-120"/>
                <a:ea typeface="微軟正黑體" panose="020B0604030504040204" pitchFamily="34" charset="-120"/>
              </a:rPr>
              <a:t>承</a:t>
            </a:r>
            <a:r>
              <a:rPr lang="zh-TW" altLang="en-US" dirty="0" smtClean="0">
                <a:latin typeface="微軟正黑體" panose="020B0604030504040204" pitchFamily="34" charset="-120"/>
                <a:ea typeface="微軟正黑體" panose="020B0604030504040204" pitchFamily="34" charset="-120"/>
              </a:rPr>
              <a:t>做</a:t>
            </a:r>
            <a:r>
              <a:rPr lang="zh-TW" altLang="zh-TW" dirty="0" smtClean="0">
                <a:latin typeface="微軟正黑體" panose="020B0604030504040204" pitchFamily="34" charset="-120"/>
                <a:ea typeface="微軟正黑體" panose="020B0604030504040204" pitchFamily="34" charset="-120"/>
              </a:rPr>
              <a:t>能力</a:t>
            </a:r>
            <a:r>
              <a:rPr lang="zh-TW" altLang="zh-TW" dirty="0">
                <a:latin typeface="微軟正黑體" panose="020B0604030504040204" pitchFamily="34" charset="-120"/>
                <a:ea typeface="微軟正黑體" panose="020B0604030504040204" pitchFamily="34" charset="-120"/>
              </a:rPr>
              <a:t>證明係曾經承做工作所開立之發票影本及報價單，是否符合前述「結算驗收證明文件」之規定，移</a:t>
            </a:r>
            <a:r>
              <a:rPr lang="zh-TW" altLang="zh-TW" dirty="0" smtClean="0">
                <a:latin typeface="微軟正黑體" panose="020B0604030504040204" pitchFamily="34" charset="-120"/>
                <a:ea typeface="微軟正黑體" panose="020B0604030504040204" pitchFamily="34" charset="-120"/>
              </a:rPr>
              <a:t>請</a:t>
            </a:r>
            <a:r>
              <a:rPr lang="zh-TW" altLang="en-US" dirty="0" smtClean="0">
                <a:latin typeface="微軟正黑體" panose="020B0604030504040204" pitchFamily="34" charset="-120"/>
                <a:ea typeface="微軟正黑體" panose="020B0604030504040204" pitchFamily="34" charset="-120"/>
              </a:rPr>
              <a:t>採購單位</a:t>
            </a:r>
            <a:r>
              <a:rPr lang="zh-TW" altLang="zh-TW" dirty="0" smtClean="0">
                <a:latin typeface="微軟正黑體" panose="020B0604030504040204" pitchFamily="34" charset="-120"/>
                <a:ea typeface="微軟正黑體" panose="020B0604030504040204" pitchFamily="34" charset="-120"/>
              </a:rPr>
              <a:t>及</a:t>
            </a:r>
            <a:r>
              <a:rPr lang="zh-TW" altLang="en-US" dirty="0" smtClean="0">
                <a:latin typeface="微軟正黑體" panose="020B0604030504040204" pitchFamily="34" charset="-120"/>
                <a:ea typeface="微軟正黑體" panose="020B0604030504040204" pitchFamily="34" charset="-120"/>
              </a:rPr>
              <a:t>申請單位</a:t>
            </a:r>
            <a:r>
              <a:rPr lang="zh-TW" altLang="zh-TW" dirty="0" smtClean="0">
                <a:latin typeface="微軟正黑體" panose="020B0604030504040204" pitchFamily="34" charset="-120"/>
                <a:ea typeface="微軟正黑體" panose="020B0604030504040204" pitchFamily="34" charset="-120"/>
              </a:rPr>
              <a:t>釐</a:t>
            </a:r>
            <a:r>
              <a:rPr lang="zh-TW" altLang="zh-TW" dirty="0">
                <a:latin typeface="微軟正黑體" panose="020B0604030504040204" pitchFamily="34" charset="-120"/>
                <a:ea typeface="微軟正黑體" panose="020B0604030504040204" pitchFamily="34" charset="-120"/>
              </a:rPr>
              <a:t>清說明。</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本案爭點</a:t>
            </a:r>
            <a:r>
              <a:rPr lang="zh-TW" altLang="en-US" dirty="0" smtClean="0">
                <a:latin typeface="微軟正黑體" panose="020B0604030504040204" pitchFamily="34" charset="-120"/>
                <a:ea typeface="微軟正黑體" panose="020B0604030504040204" pitchFamily="34" charset="-120"/>
              </a:rPr>
              <a:t>：</a:t>
            </a:r>
            <a:r>
              <a:rPr lang="zh-TW" altLang="zh-TW" dirty="0" smtClean="0">
                <a:latin typeface="微軟正黑體" panose="020B0604030504040204" pitchFamily="34" charset="-120"/>
                <a:ea typeface="微軟正黑體" panose="020B0604030504040204" pitchFamily="34" charset="-120"/>
              </a:rPr>
              <a:t>「</a:t>
            </a:r>
            <a:r>
              <a:rPr lang="zh-TW" altLang="zh-TW" dirty="0">
                <a:latin typeface="微軟正黑體" panose="020B0604030504040204" pitchFamily="34" charset="-120"/>
                <a:ea typeface="微軟正黑體" panose="020B0604030504040204" pitchFamily="34" charset="-120"/>
              </a:rPr>
              <a:t>結算驗收證明文件</a:t>
            </a:r>
            <a:r>
              <a:rPr lang="zh-TW"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係指政府採購法第</a:t>
            </a:r>
            <a:r>
              <a:rPr lang="en-US" altLang="zh-TW" dirty="0" smtClean="0">
                <a:latin typeface="微軟正黑體" panose="020B0604030504040204" pitchFamily="34" charset="-120"/>
                <a:ea typeface="微軟正黑體" panose="020B0604030504040204" pitchFamily="34" charset="-120"/>
              </a:rPr>
              <a:t>73</a:t>
            </a:r>
            <a:r>
              <a:rPr lang="zh-TW" altLang="en-US" dirty="0" smtClean="0">
                <a:latin typeface="微軟正黑體" panose="020B0604030504040204" pitchFamily="34" charset="-120"/>
                <a:ea typeface="微軟正黑體" panose="020B0604030504040204" pitchFamily="34" charset="-120"/>
              </a:rPr>
              <a:t>條之「結算驗收證明書」仰或承做能力證明</a:t>
            </a:r>
            <a:r>
              <a:rPr lang="en-US" altLang="zh-TW" dirty="0" smtClean="0">
                <a:latin typeface="微軟正黑體" panose="020B0604030504040204" pitchFamily="34" charset="-120"/>
                <a:ea typeface="微軟正黑體" panose="020B0604030504040204" pitchFamily="34" charset="-120"/>
              </a:rPr>
              <a:t>?</a:t>
            </a:r>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1157583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sz="4000" b="1" dirty="0" smtClean="0"/>
              <a:t>(</a:t>
            </a:r>
            <a:r>
              <a:rPr lang="zh-TW" altLang="en-US" sz="4000" b="1" dirty="0" smtClean="0"/>
              <a:t>三</a:t>
            </a:r>
            <a:r>
              <a:rPr lang="en-US" altLang="zh-TW" sz="4000" b="1" dirty="0" smtClean="0"/>
              <a:t>)</a:t>
            </a:r>
            <a:r>
              <a:rPr lang="zh-TW" altLang="en-US" sz="4000" b="1" dirty="0"/>
              <a:t>採購精進案─</a:t>
            </a:r>
            <a:r>
              <a:rPr lang="zh-TW" altLang="zh-TW" sz="4000" b="1" dirty="0"/>
              <a:t>緊急柴油發電機供油系統及管路維護更新（</a:t>
            </a:r>
            <a:r>
              <a:rPr lang="en-US" altLang="zh-TW" sz="4000" b="1" dirty="0"/>
              <a:t>NS1050838</a:t>
            </a:r>
            <a:r>
              <a:rPr lang="zh-TW" altLang="zh-TW" sz="4000" b="1" dirty="0"/>
              <a:t>）</a:t>
            </a:r>
            <a:r>
              <a:rPr lang="zh-TW" altLang="en-US" sz="4000" b="1" dirty="0"/>
              <a:t>為例</a:t>
            </a:r>
          </a:p>
        </p:txBody>
      </p:sp>
      <p:sp>
        <p:nvSpPr>
          <p:cNvPr id="3" name="內容版面配置區 2"/>
          <p:cNvSpPr>
            <a:spLocks noGrp="1"/>
          </p:cNvSpPr>
          <p:nvPr>
            <p:ph sz="half" idx="1"/>
          </p:nvPr>
        </p:nvSpPr>
        <p:spPr>
          <a:xfrm>
            <a:off x="457200" y="1600200"/>
            <a:ext cx="8003232" cy="4525963"/>
          </a:xfrm>
        </p:spPr>
        <p:txBody>
          <a:bodyPr>
            <a:normAutofit/>
          </a:bodyPr>
          <a:lstStyle/>
          <a:p>
            <a:pPr algn="just" eaLnBrk="0" hangingPunct="0">
              <a:spcAft>
                <a:spcPts val="1200"/>
              </a:spcAft>
            </a:pPr>
            <a:r>
              <a:rPr lang="zh-TW" altLang="en-US" dirty="0" smtClean="0">
                <a:latin typeface="微軟正黑體" panose="020B0604030504040204" pitchFamily="34" charset="-120"/>
                <a:ea typeface="微軟正黑體" panose="020B0604030504040204" pitchFamily="34" charset="-120"/>
              </a:rPr>
              <a:t>改正作為：</a:t>
            </a:r>
            <a:r>
              <a:rPr lang="zh-TW" altLang="zh-TW" dirty="0">
                <a:latin typeface="微軟正黑體" panose="020B0604030504040204" pitchFamily="34" charset="-120"/>
                <a:ea typeface="微軟正黑體" panose="020B0604030504040204" pitchFamily="34" charset="-120"/>
              </a:rPr>
              <a:t>廠商資格</a:t>
            </a:r>
            <a:r>
              <a:rPr lang="zh-TW" altLang="zh-TW" dirty="0" smtClean="0">
                <a:latin typeface="微軟正黑體" panose="020B0604030504040204" pitchFamily="34" charset="-120"/>
                <a:ea typeface="微軟正黑體" panose="020B0604030504040204" pitchFamily="34" charset="-120"/>
              </a:rPr>
              <a:t>係實質</a:t>
            </a:r>
            <a:r>
              <a:rPr lang="zh-TW" altLang="zh-TW" dirty="0">
                <a:latin typeface="微軟正黑體" panose="020B0604030504040204" pitchFamily="34" charset="-120"/>
                <a:ea typeface="微軟正黑體" panose="020B0604030504040204" pitchFamily="34" charset="-120"/>
              </a:rPr>
              <a:t>事項之審查</a:t>
            </a:r>
            <a:r>
              <a:rPr lang="zh-TW" altLang="zh-TW" dirty="0" smtClean="0">
                <a:latin typeface="微軟正黑體" panose="020B0604030504040204" pitchFamily="34" charset="-120"/>
                <a:ea typeface="微軟正黑體" panose="020B0604030504040204" pitchFamily="34" charset="-120"/>
              </a:rPr>
              <a:t>，案</a:t>
            </a:r>
            <a:r>
              <a:rPr lang="zh-TW" altLang="en-US" dirty="0" smtClean="0">
                <a:latin typeface="微軟正黑體" panose="020B0604030504040204" pitchFamily="34" charset="-120"/>
                <a:ea typeface="微軟正黑體" panose="020B0604030504040204" pitchFamily="34" charset="-120"/>
              </a:rPr>
              <a:t>經採購</a:t>
            </a:r>
            <a:r>
              <a:rPr lang="zh-TW" altLang="en-US" dirty="0">
                <a:latin typeface="微軟正黑體" panose="020B0604030504040204" pitchFamily="34" charset="-120"/>
                <a:ea typeface="微軟正黑體" panose="020B0604030504040204" pitchFamily="34" charset="-120"/>
              </a:rPr>
              <a:t>單位</a:t>
            </a:r>
            <a:r>
              <a:rPr lang="zh-TW" altLang="zh-TW" dirty="0">
                <a:latin typeface="微軟正黑體" panose="020B0604030504040204" pitchFamily="34" charset="-120"/>
                <a:ea typeface="微軟正黑體" panose="020B0604030504040204" pitchFamily="34" charset="-120"/>
              </a:rPr>
              <a:t>及</a:t>
            </a:r>
            <a:r>
              <a:rPr lang="zh-TW" altLang="en-US" dirty="0">
                <a:latin typeface="微軟正黑體" panose="020B0604030504040204" pitchFamily="34" charset="-120"/>
                <a:ea typeface="微軟正黑體" panose="020B0604030504040204" pitchFamily="34" charset="-120"/>
              </a:rPr>
              <a:t>申請</a:t>
            </a:r>
            <a:r>
              <a:rPr lang="zh-TW" altLang="en-US" dirty="0" smtClean="0">
                <a:latin typeface="微軟正黑體" panose="020B0604030504040204" pitchFamily="34" charset="-120"/>
                <a:ea typeface="微軟正黑體" panose="020B0604030504040204" pitchFamily="34" charset="-120"/>
              </a:rPr>
              <a:t>單位</a:t>
            </a:r>
            <a:r>
              <a:rPr lang="zh-TW" altLang="zh-TW" dirty="0" smtClean="0">
                <a:latin typeface="微軟正黑體" panose="020B0604030504040204" pitchFamily="34" charset="-120"/>
                <a:ea typeface="微軟正黑體" panose="020B0604030504040204" pitchFamily="34" charset="-120"/>
              </a:rPr>
              <a:t>回復</a:t>
            </a:r>
            <a:r>
              <a:rPr lang="zh-TW" altLang="zh-TW" dirty="0">
                <a:latin typeface="微軟正黑體" panose="020B0604030504040204" pitchFamily="34" charset="-120"/>
                <a:ea typeface="微軟正黑體" panose="020B0604030504040204" pitchFamily="34" charset="-120"/>
              </a:rPr>
              <a:t>說明，本室予以尊重。 </a:t>
            </a:r>
            <a:endParaRPr lang="en-US" altLang="zh-TW" dirty="0" smtClean="0">
              <a:latin typeface="微軟正黑體" panose="020B0604030504040204" pitchFamily="34" charset="-120"/>
              <a:ea typeface="微軟正黑體" panose="020B0604030504040204" pitchFamily="34" charset="-120"/>
            </a:endParaRPr>
          </a:p>
          <a:p>
            <a:pPr algn="just" eaLnBrk="0" hangingPunct="0"/>
            <a:r>
              <a:rPr lang="zh-TW" altLang="en-US" dirty="0" smtClean="0">
                <a:latin typeface="微軟正黑體" panose="020B0604030504040204" pitchFamily="34" charset="-120"/>
                <a:ea typeface="微軟正黑體" panose="020B0604030504040204" pitchFamily="34" charset="-120"/>
              </a:rPr>
              <a:t>預防作為：</a:t>
            </a:r>
            <a:r>
              <a:rPr lang="zh-TW" altLang="zh-TW" dirty="0" smtClean="0">
                <a:latin typeface="微軟正黑體" panose="020B0604030504040204" pitchFamily="34" charset="-120"/>
                <a:ea typeface="微軟正黑體" panose="020B0604030504040204" pitchFamily="34" charset="-120"/>
              </a:rPr>
              <a:t>建請爾後採購案件宜針對購案特性，訂定明確並妥適之廠商資格</a:t>
            </a:r>
            <a:r>
              <a:rPr lang="zh-TW" altLang="en-US" dirty="0" smtClean="0">
                <a:latin typeface="微軟正黑體" panose="020B0604030504040204" pitchFamily="34" charset="-120"/>
                <a:ea typeface="微軟正黑體" panose="020B0604030504040204" pitchFamily="34" charset="-120"/>
              </a:rPr>
              <a:t>，以避免有限制競爭之疑義</a:t>
            </a:r>
            <a:r>
              <a:rPr lang="zh-TW" altLang="zh-TW" dirty="0" smtClean="0">
                <a:latin typeface="微軟正黑體" panose="020B0604030504040204" pitchFamily="34" charset="-120"/>
                <a:ea typeface="微軟正黑體" panose="020B0604030504040204" pitchFamily="34" charset="-120"/>
              </a:rPr>
              <a:t>。 </a:t>
            </a:r>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3208845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sz="4000" b="1" dirty="0" smtClean="0"/>
              <a:t>(</a:t>
            </a:r>
            <a:r>
              <a:rPr lang="zh-TW" altLang="en-US" sz="4000" b="1" dirty="0" smtClean="0"/>
              <a:t>四</a:t>
            </a:r>
            <a:r>
              <a:rPr lang="en-US" altLang="zh-TW" sz="4000" b="1" dirty="0" smtClean="0"/>
              <a:t>)</a:t>
            </a:r>
            <a:r>
              <a:rPr lang="zh-TW" altLang="en-US" sz="4000" b="1" dirty="0"/>
              <a:t>採購精進案</a:t>
            </a:r>
            <a:r>
              <a:rPr lang="zh-TW" altLang="en-US" sz="4000" b="1" dirty="0" smtClean="0"/>
              <a:t>─</a:t>
            </a:r>
            <a:r>
              <a:rPr lang="en-US" altLang="zh-TW" sz="4000" b="1" dirty="0"/>
              <a:t>061</a:t>
            </a:r>
            <a:r>
              <a:rPr lang="zh-TW" altLang="zh-TW" sz="4000" b="1" dirty="0"/>
              <a:t>、</a:t>
            </a:r>
            <a:r>
              <a:rPr lang="en-US" altLang="zh-TW" sz="4000" b="1" dirty="0"/>
              <a:t>060</a:t>
            </a:r>
            <a:r>
              <a:rPr lang="zh-TW" altLang="zh-TW" sz="4000" b="1" dirty="0"/>
              <a:t>、</a:t>
            </a:r>
            <a:r>
              <a:rPr lang="en-US" altLang="zh-TW" sz="4000" b="1" dirty="0"/>
              <a:t>063</a:t>
            </a:r>
            <a:r>
              <a:rPr lang="zh-TW" altLang="zh-TW" sz="4000" b="1" dirty="0"/>
              <a:t>館修繕工程（</a:t>
            </a:r>
            <a:r>
              <a:rPr lang="en-US" altLang="zh-TW" sz="4000" b="1" dirty="0"/>
              <a:t>NE1050619</a:t>
            </a:r>
            <a:r>
              <a:rPr lang="zh-TW" altLang="zh-TW" sz="4000" b="1" dirty="0"/>
              <a:t>）</a:t>
            </a:r>
            <a:r>
              <a:rPr lang="zh-TW" altLang="en-US" sz="4000" b="1" dirty="0" smtClean="0"/>
              <a:t>為</a:t>
            </a:r>
            <a:r>
              <a:rPr lang="zh-TW" altLang="en-US" sz="4000" b="1" dirty="0"/>
              <a:t>例</a:t>
            </a:r>
          </a:p>
        </p:txBody>
      </p:sp>
      <p:sp>
        <p:nvSpPr>
          <p:cNvPr id="3" name="內容版面配置區 2"/>
          <p:cNvSpPr>
            <a:spLocks noGrp="1"/>
          </p:cNvSpPr>
          <p:nvPr>
            <p:ph sz="half" idx="1"/>
          </p:nvPr>
        </p:nvSpPr>
        <p:spPr>
          <a:xfrm>
            <a:off x="457200" y="1484784"/>
            <a:ext cx="8003232" cy="4781128"/>
          </a:xfrm>
        </p:spPr>
        <p:txBody>
          <a:bodyPr>
            <a:normAutofit fontScale="25000" lnSpcReduction="20000"/>
          </a:bodyPr>
          <a:lstStyle/>
          <a:p>
            <a:pPr>
              <a:spcAft>
                <a:spcPts val="1200"/>
              </a:spcAft>
            </a:pPr>
            <a:r>
              <a:rPr lang="zh-TW" altLang="en-US" sz="11200" dirty="0">
                <a:latin typeface="微軟正黑體" panose="020B0604030504040204" pitchFamily="34" charset="-120"/>
                <a:ea typeface="微軟正黑體" panose="020B0604030504040204" pitchFamily="34" charset="-120"/>
              </a:rPr>
              <a:t>購案背景</a:t>
            </a:r>
            <a:r>
              <a:rPr lang="zh-TW" altLang="en-US" sz="11200" dirty="0" smtClean="0">
                <a:latin typeface="微軟正黑體" panose="020B0604030504040204" pitchFamily="34" charset="-120"/>
                <a:ea typeface="微軟正黑體" panose="020B0604030504040204" pitchFamily="34" charset="-120"/>
              </a:rPr>
              <a:t>：</a:t>
            </a:r>
            <a:endParaRPr lang="en-US" altLang="zh-TW" sz="11200" dirty="0" smtClean="0">
              <a:latin typeface="微軟正黑體" panose="020B0604030504040204" pitchFamily="34" charset="-120"/>
              <a:ea typeface="微軟正黑體" panose="020B0604030504040204" pitchFamily="34" charset="-120"/>
            </a:endParaRPr>
          </a:p>
          <a:p>
            <a:pPr marL="630238" indent="-360363">
              <a:spcAft>
                <a:spcPts val="1200"/>
              </a:spcAft>
              <a:buFont typeface="+mj-lt"/>
              <a:buAutoNum type="arabicPeriod"/>
            </a:pPr>
            <a:r>
              <a:rPr lang="en-US" altLang="zh-TW" sz="11200" dirty="0" smtClean="0">
                <a:latin typeface="微軟正黑體" panose="020B0604030504040204" pitchFamily="34" charset="-120"/>
                <a:ea typeface="微軟正黑體" panose="020B0604030504040204" pitchFamily="34" charset="-120"/>
              </a:rPr>
              <a:t>060</a:t>
            </a:r>
            <a:r>
              <a:rPr lang="zh-TW" altLang="en-US" sz="11200" dirty="0">
                <a:latin typeface="微軟正黑體" panose="020B0604030504040204" pitchFamily="34" charset="-120"/>
                <a:ea typeface="微軟正黑體" panose="020B0604030504040204" pitchFamily="34" charset="-120"/>
              </a:rPr>
              <a:t>館</a:t>
            </a:r>
            <a:r>
              <a:rPr lang="en-US" altLang="zh-TW" sz="11200" dirty="0">
                <a:latin typeface="微軟正黑體" panose="020B0604030504040204" pitchFamily="34" charset="-120"/>
                <a:ea typeface="微軟正黑體" panose="020B0604030504040204" pitchFamily="34" charset="-120"/>
              </a:rPr>
              <a:t>205</a:t>
            </a:r>
            <a:r>
              <a:rPr lang="zh-TW" altLang="en-US" sz="11200" dirty="0">
                <a:latin typeface="微軟正黑體" panose="020B0604030504040204" pitchFamily="34" charset="-120"/>
                <a:ea typeface="微軟正黑體" panose="020B0604030504040204" pitchFamily="34" charset="-120"/>
              </a:rPr>
              <a:t>室因人員調整須將現有隔間調整以利人員進駐</a:t>
            </a:r>
            <a:r>
              <a:rPr lang="zh-TW" altLang="en-US" sz="11200" dirty="0" smtClean="0">
                <a:latin typeface="微軟正黑體" panose="020B0604030504040204" pitchFamily="34" charset="-120"/>
                <a:ea typeface="微軟正黑體" panose="020B0604030504040204" pitchFamily="34" charset="-120"/>
              </a:rPr>
              <a:t>。</a:t>
            </a:r>
            <a:endParaRPr lang="en-US" altLang="zh-TW" sz="11200" dirty="0" smtClean="0">
              <a:latin typeface="微軟正黑體" panose="020B0604030504040204" pitchFamily="34" charset="-120"/>
              <a:ea typeface="微軟正黑體" panose="020B0604030504040204" pitchFamily="34" charset="-120"/>
            </a:endParaRPr>
          </a:p>
          <a:p>
            <a:pPr marL="630238" indent="-360363">
              <a:spcAft>
                <a:spcPts val="1200"/>
              </a:spcAft>
              <a:buFont typeface="+mj-lt"/>
              <a:buAutoNum type="arabicPeriod"/>
            </a:pPr>
            <a:r>
              <a:rPr lang="en-US" altLang="zh-TW" sz="11200" dirty="0" smtClean="0">
                <a:latin typeface="微軟正黑體" panose="020B0604030504040204" pitchFamily="34" charset="-120"/>
                <a:ea typeface="微軟正黑體" panose="020B0604030504040204" pitchFamily="34" charset="-120"/>
              </a:rPr>
              <a:t>060</a:t>
            </a:r>
            <a:r>
              <a:rPr lang="zh-TW" altLang="en-US" sz="11200" dirty="0">
                <a:latin typeface="微軟正黑體" panose="020B0604030504040204" pitchFamily="34" charset="-120"/>
                <a:ea typeface="微軟正黑體" panose="020B0604030504040204" pitchFamily="34" charset="-120"/>
              </a:rPr>
              <a:t>館圖書館因機密資料室不敷使用及無人員討論室須將現有隔間調整以方便資料整理及同仁使用</a:t>
            </a:r>
            <a:r>
              <a:rPr lang="zh-TW" altLang="en-US" sz="11200" dirty="0" smtClean="0">
                <a:latin typeface="微軟正黑體" panose="020B0604030504040204" pitchFamily="34" charset="-120"/>
                <a:ea typeface="微軟正黑體" panose="020B0604030504040204" pitchFamily="34" charset="-120"/>
              </a:rPr>
              <a:t>。</a:t>
            </a:r>
            <a:endParaRPr lang="en-US" altLang="zh-TW" sz="11200" dirty="0" smtClean="0">
              <a:latin typeface="微軟正黑體" panose="020B0604030504040204" pitchFamily="34" charset="-120"/>
              <a:ea typeface="微軟正黑體" panose="020B0604030504040204" pitchFamily="34" charset="-120"/>
            </a:endParaRPr>
          </a:p>
          <a:p>
            <a:pPr marL="630238" indent="-360363">
              <a:spcAft>
                <a:spcPts val="1200"/>
              </a:spcAft>
              <a:buFont typeface="+mj-lt"/>
              <a:buAutoNum type="arabicPeriod"/>
            </a:pPr>
            <a:r>
              <a:rPr lang="en-US" altLang="zh-TW" sz="11200" dirty="0" smtClean="0">
                <a:latin typeface="微軟正黑體" panose="020B0604030504040204" pitchFamily="34" charset="-120"/>
                <a:ea typeface="微軟正黑體" panose="020B0604030504040204" pitchFamily="34" charset="-120"/>
              </a:rPr>
              <a:t>061</a:t>
            </a:r>
            <a:r>
              <a:rPr lang="zh-TW" altLang="en-US" sz="11200" dirty="0">
                <a:latin typeface="微軟正黑體" panose="020B0604030504040204" pitchFamily="34" charset="-120"/>
                <a:ea typeface="微軟正黑體" panose="020B0604030504040204" pitchFamily="34" charset="-120"/>
              </a:rPr>
              <a:t>館開標資料室須將現有氣窗修改成鋁窗以利資料保存</a:t>
            </a:r>
            <a:r>
              <a:rPr lang="zh-TW" altLang="en-US" sz="11200" dirty="0" smtClean="0">
                <a:latin typeface="微軟正黑體" panose="020B0604030504040204" pitchFamily="34" charset="-120"/>
                <a:ea typeface="微軟正黑體" panose="020B0604030504040204" pitchFamily="34" charset="-120"/>
              </a:rPr>
              <a:t>。</a:t>
            </a:r>
            <a:endParaRPr lang="en-US" altLang="zh-TW" sz="11200" dirty="0" smtClean="0">
              <a:latin typeface="微軟正黑體" panose="020B0604030504040204" pitchFamily="34" charset="-120"/>
              <a:ea typeface="微軟正黑體" panose="020B0604030504040204" pitchFamily="34" charset="-120"/>
            </a:endParaRPr>
          </a:p>
          <a:p>
            <a:pPr marL="630238" indent="-360363">
              <a:spcAft>
                <a:spcPts val="1200"/>
              </a:spcAft>
              <a:buFont typeface="+mj-lt"/>
              <a:buAutoNum type="arabicPeriod"/>
            </a:pPr>
            <a:r>
              <a:rPr lang="en-US" altLang="zh-TW" sz="11200" dirty="0" smtClean="0">
                <a:latin typeface="微軟正黑體" panose="020B0604030504040204" pitchFamily="34" charset="-120"/>
                <a:ea typeface="微軟正黑體" panose="020B0604030504040204" pitchFamily="34" charset="-120"/>
              </a:rPr>
              <a:t>063</a:t>
            </a:r>
            <a:r>
              <a:rPr lang="zh-TW" altLang="en-US" sz="11200" dirty="0">
                <a:latin typeface="微軟正黑體" panose="020B0604030504040204" pitchFamily="34" charset="-120"/>
                <a:ea typeface="微軟正黑體" panose="020B0604030504040204" pitchFamily="34" charset="-120"/>
              </a:rPr>
              <a:t>館由於使用及貴賓、廠商進出頻繁部分設施已老舊及破損嚴重影響本所形象亦須修繕以維觀瞻。</a:t>
            </a:r>
            <a:endParaRPr lang="en-US" altLang="zh-TW" sz="11200" dirty="0">
              <a:latin typeface="微軟正黑體" panose="020B0604030504040204" pitchFamily="34" charset="-120"/>
              <a:ea typeface="微軟正黑體" panose="020B0604030504040204" pitchFamily="34" charset="-120"/>
            </a:endParaRPr>
          </a:p>
          <a:p>
            <a:pPr marL="0" indent="0" algn="just">
              <a:buNone/>
            </a:pPr>
            <a:endParaRPr lang="zh-TW" altLang="en-US" dirty="0"/>
          </a:p>
        </p:txBody>
      </p:sp>
    </p:spTree>
    <p:extLst>
      <p:ext uri="{BB962C8B-B14F-4D97-AF65-F5344CB8AC3E}">
        <p14:creationId xmlns:p14="http://schemas.microsoft.com/office/powerpoint/2010/main" val="7466565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9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1821</TotalTime>
  <Words>1379</Words>
  <Application>Microsoft Office PowerPoint</Application>
  <PresentationFormat>如螢幕大小 (4:3)</PresentationFormat>
  <Paragraphs>63</Paragraphs>
  <Slides>13</Slides>
  <Notes>3</Notes>
  <HiddenSlides>0</HiddenSlides>
  <MMClips>0</MMClips>
  <ScaleCrop>false</ScaleCrop>
  <HeadingPairs>
    <vt:vector size="6" baseType="variant">
      <vt:variant>
        <vt:lpstr>使用字型</vt:lpstr>
      </vt:variant>
      <vt:variant>
        <vt:i4>6</vt:i4>
      </vt:variant>
      <vt:variant>
        <vt:lpstr>佈景主題</vt:lpstr>
      </vt:variant>
      <vt:variant>
        <vt:i4>2</vt:i4>
      </vt:variant>
      <vt:variant>
        <vt:lpstr>投影片標題</vt:lpstr>
      </vt:variant>
      <vt:variant>
        <vt:i4>13</vt:i4>
      </vt:variant>
    </vt:vector>
  </HeadingPairs>
  <TitlesOfParts>
    <vt:vector size="21" baseType="lpstr">
      <vt:lpstr>Arial</vt:lpstr>
      <vt:lpstr>新細明體</vt:lpstr>
      <vt:lpstr>微軟正黑體</vt:lpstr>
      <vt:lpstr>Calibri</vt:lpstr>
      <vt:lpstr>Wingdings</vt:lpstr>
      <vt:lpstr>Times New Roman</vt:lpstr>
      <vt:lpstr>Office 佈景主題</vt:lpstr>
      <vt:lpstr>9_Office 佈景主題</vt:lpstr>
      <vt:lpstr>行政座談 政風室案例分享暨宣導事項</vt:lpstr>
      <vt:lpstr>PowerPoint 簡報</vt:lpstr>
      <vt:lpstr>(一)採購預警案-試用機採購為例</vt:lpstr>
      <vt:lpstr>(一)採購預警案-試用機採購為例</vt:lpstr>
      <vt:lpstr>(二)採購精進案─以005館等周邊修繕工程案（NE1050472)為例</vt:lpstr>
      <vt:lpstr>(二)採購精進案─以005館等周邊修繕工程案（NE1050472)為例</vt:lpstr>
      <vt:lpstr>(三)採購精進案─緊急柴油發電機供油系統及管路維護更新（NS1050838）為例</vt:lpstr>
      <vt:lpstr>(三)採購精進案─緊急柴油發電機供油系統及管路維護更新（NS1050838）為例</vt:lpstr>
      <vt:lpstr>(四)採購精進案─061、060、063館修繕工程（NE1050619）為例</vt:lpstr>
      <vt:lpstr>(四)採購精進案─061、060、063館修繕工程（NE1050619）為例</vt:lpstr>
      <vt:lpstr>(四)採購精進案─061、060、063館修繕工程（NE1050619）為例</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公務員申領小額補貼款項 專案法紀宣導參考教材</dc:title>
  <dc:creator>user</dc:creator>
  <cp:lastModifiedBy>mcLiao</cp:lastModifiedBy>
  <cp:revision>243</cp:revision>
  <dcterms:created xsi:type="dcterms:W3CDTF">2015-06-05T01:50:32Z</dcterms:created>
  <dcterms:modified xsi:type="dcterms:W3CDTF">2016-10-04T08:29:02Z</dcterms:modified>
</cp:coreProperties>
</file>