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58" r:id="rId26"/>
  </p:sldIdLst>
  <p:sldSz cx="10693400" cy="7561263"/>
  <p:notesSz cx="6858000" cy="9144000"/>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152" y="528"/>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747300" cy="7561263"/>
          </a:xfrm>
          <a:prstGeom prst="rect">
            <a:avLst/>
          </a:prstGeom>
        </p:spPr>
      </p:pic>
      <p:sp>
        <p:nvSpPr>
          <p:cNvPr id="2" name="標題 1"/>
          <p:cNvSpPr>
            <a:spLocks noGrp="1"/>
          </p:cNvSpPr>
          <p:nvPr>
            <p:ph type="ctrTitle"/>
          </p:nvPr>
        </p:nvSpPr>
        <p:spPr>
          <a:xfrm>
            <a:off x="830718" y="61227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32723" y="2548102"/>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99" y="1111"/>
            <a:ext cx="10669571" cy="7560152"/>
          </a:xfrm>
          <a:prstGeom prst="rect">
            <a:avLst/>
          </a:prstGeom>
        </p:spPr>
      </p:pic>
      <p:sp>
        <p:nvSpPr>
          <p:cNvPr id="2" name="標題 1"/>
          <p:cNvSpPr>
            <a:spLocks noGrp="1"/>
          </p:cNvSpPr>
          <p:nvPr>
            <p:ph type="title"/>
          </p:nvPr>
        </p:nvSpPr>
        <p:spPr>
          <a:xfrm>
            <a:off x="450156" y="284452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020" y="6538386"/>
            <a:ext cx="2049844" cy="631882"/>
          </a:xfrm>
          <a:prstGeom prst="rect">
            <a:avLst/>
          </a:prstGeom>
        </p:spPr>
      </p:pic>
    </p:spTree>
    <p:extLst>
      <p:ext uri="{BB962C8B-B14F-4D97-AF65-F5344CB8AC3E}">
        <p14:creationId xmlns:p14="http://schemas.microsoft.com/office/powerpoint/2010/main" val="42742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2016/10/5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854" y="-1"/>
            <a:ext cx="10664546" cy="7581777"/>
          </a:xfrm>
          <a:prstGeom prst="rect">
            <a:avLst/>
          </a:prstGeom>
        </p:spPr>
      </p:pic>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2016/10/5</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pic>
        <p:nvPicPr>
          <p:cNvPr id="10" name="圖片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4133" y="180232"/>
            <a:ext cx="609078" cy="432048"/>
          </a:xfrm>
          <a:prstGeom prst="rect">
            <a:avLst/>
          </a:prstGeom>
        </p:spPr>
      </p:pic>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0718" y="756295"/>
            <a:ext cx="9089390" cy="1476755"/>
          </a:xfrm>
        </p:spPr>
        <p:txBody>
          <a:bodyPr/>
          <a:lstStyle/>
          <a:p>
            <a:r>
              <a:rPr lang="zh-TW" altLang="en-US" dirty="0" smtClean="0"/>
              <a:t>行政人員座談會</a:t>
            </a:r>
            <a:endParaRPr lang="zh-TW" altLang="en-US" dirty="0"/>
          </a:p>
        </p:txBody>
      </p:sp>
      <p:sp>
        <p:nvSpPr>
          <p:cNvPr id="3" name="副標題 2"/>
          <p:cNvSpPr>
            <a:spLocks noGrp="1"/>
          </p:cNvSpPr>
          <p:nvPr>
            <p:ph type="subTitle" idx="1"/>
          </p:nvPr>
        </p:nvSpPr>
        <p:spPr>
          <a:xfrm>
            <a:off x="2106340" y="5628940"/>
            <a:ext cx="6549276" cy="1320043"/>
          </a:xfrm>
        </p:spPr>
        <p:txBody>
          <a:bodyPr>
            <a:normAutofit lnSpcReduction="10000"/>
          </a:bodyPr>
          <a:lstStyle/>
          <a:p>
            <a:r>
              <a:rPr lang="zh-TW" altLang="en-US" dirty="0" smtClean="0"/>
              <a:t>報告單位</a:t>
            </a:r>
            <a:r>
              <a:rPr lang="en-US" altLang="zh-TW" dirty="0" smtClean="0"/>
              <a:t>:</a:t>
            </a:r>
            <a:r>
              <a:rPr lang="zh-TW" altLang="en-US" dirty="0" smtClean="0"/>
              <a:t>秘書室</a:t>
            </a:r>
            <a:endParaRPr lang="en-US" altLang="zh-TW" dirty="0" smtClean="0"/>
          </a:p>
          <a:p>
            <a:r>
              <a:rPr lang="en-US" altLang="zh-TW" dirty="0" smtClean="0"/>
              <a:t>105</a:t>
            </a:r>
            <a:r>
              <a:rPr lang="zh-TW" altLang="en-US" dirty="0" smtClean="0"/>
              <a:t>年</a:t>
            </a:r>
            <a:r>
              <a:rPr lang="en-US" altLang="zh-TW" dirty="0" smtClean="0"/>
              <a:t>9</a:t>
            </a:r>
            <a:r>
              <a:rPr lang="zh-TW" altLang="en-US" dirty="0" smtClean="0"/>
              <a:t>月</a:t>
            </a:r>
            <a:r>
              <a:rPr lang="en-US" altLang="zh-TW" dirty="0" smtClean="0"/>
              <a:t>27</a:t>
            </a:r>
            <a:r>
              <a:rPr lang="zh-TW" altLang="en-US" dirty="0" smtClean="0"/>
              <a:t>日</a:t>
            </a:r>
            <a:endParaRPr lang="zh-TW" altLang="en-US" dirty="0"/>
          </a:p>
        </p:txBody>
      </p:sp>
    </p:spTree>
    <p:extLst>
      <p:ext uri="{BB962C8B-B14F-4D97-AF65-F5344CB8AC3E}">
        <p14:creationId xmlns:p14="http://schemas.microsoft.com/office/powerpoint/2010/main" val="167887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180232"/>
            <a:ext cx="9624060" cy="1008111"/>
          </a:xfrm>
        </p:spPr>
        <p:txBody>
          <a:bodyPr/>
          <a:lstStyle/>
          <a:p>
            <a:r>
              <a:rPr lang="zh-TW" altLang="en-US" dirty="0">
                <a:latin typeface="新細明體" panose="02020500000000000000" pitchFamily="18" charset="-120"/>
                <a:ea typeface="新細明體" panose="02020500000000000000" pitchFamily="18" charset="-120"/>
              </a:rPr>
              <a:t>未積極辦理</a:t>
            </a:r>
            <a:r>
              <a:rPr lang="zh-TW" altLang="en-US" dirty="0" smtClean="0">
                <a:latin typeface="新細明體" panose="02020500000000000000" pitchFamily="18" charset="-120"/>
                <a:ea typeface="新細明體" panose="02020500000000000000" pitchFamily="18" charset="-120"/>
              </a:rPr>
              <a:t>驗收</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續</a:t>
            </a:r>
            <a:endParaRPr lang="zh-TW" altLang="en-US" dirty="0">
              <a:latin typeface="新細明體" panose="02020500000000000000" pitchFamily="18" charset="-120"/>
              <a:ea typeface="新細明體" panose="02020500000000000000" pitchFamily="18" charset="-120"/>
            </a:endParaRPr>
          </a:p>
        </p:txBody>
      </p:sp>
      <p:sp>
        <p:nvSpPr>
          <p:cNvPr id="4" name="文字方塊 3"/>
          <p:cNvSpPr txBox="1"/>
          <p:nvPr/>
        </p:nvSpPr>
        <p:spPr>
          <a:xfrm>
            <a:off x="594172" y="1332359"/>
            <a:ext cx="9577064" cy="5570756"/>
          </a:xfrm>
          <a:prstGeom prst="rect">
            <a:avLst/>
          </a:prstGeom>
          <a:noFill/>
        </p:spPr>
        <p:txBody>
          <a:bodyPr wrap="square" rtlCol="0">
            <a:spAutoFit/>
          </a:bodyPr>
          <a:lstStyle/>
          <a:p>
            <a:pPr algn="ctr"/>
            <a:r>
              <a:rPr lang="zh-TW" altLang="en-US" sz="3600" dirty="0" smtClean="0">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處理過程</a:t>
            </a:r>
            <a:endParaRPr lang="en-US" altLang="zh-TW" sz="3600" dirty="0" smtClean="0">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endParaRPr>
          </a:p>
          <a:p>
            <a:pPr marL="457200" indent="-457200">
              <a:buFont typeface="Wingdings" panose="05000000000000000000" pitchFamily="2" charset="2"/>
              <a:buChar char="l"/>
            </a:pPr>
            <a:r>
              <a:rPr lang="zh-TW" altLang="en-US" sz="3200" dirty="0" smtClean="0">
                <a:latin typeface="標楷體" panose="03000509000000000000" pitchFamily="65" charset="-120"/>
                <a:ea typeface="標楷體" panose="03000509000000000000" pitchFamily="65" charset="-120"/>
              </a:rPr>
              <a:t>使用單位同仁要求廠商</a:t>
            </a:r>
            <a:r>
              <a:rPr lang="en-US" altLang="zh-TW" sz="3200" dirty="0" smtClean="0">
                <a:latin typeface="標楷體" panose="03000509000000000000" pitchFamily="65" charset="-120"/>
                <a:ea typeface="標楷體" panose="03000509000000000000" pitchFamily="65" charset="-120"/>
              </a:rPr>
              <a:t>9/5</a:t>
            </a:r>
            <a:r>
              <a:rPr lang="zh-TW" altLang="en-US" sz="3200" dirty="0" smtClean="0">
                <a:latin typeface="標楷體" panose="03000509000000000000" pitchFamily="65" charset="-120"/>
                <a:ea typeface="標楷體" panose="03000509000000000000" pitchFamily="65" charset="-120"/>
              </a:rPr>
              <a:t>再次至現場測試主機，測試結果為達到溫度設定後進入待機模式。</a:t>
            </a:r>
            <a:endParaRPr lang="en-US" altLang="zh-TW" sz="32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3200" dirty="0" smtClean="0">
                <a:latin typeface="標楷體" panose="03000509000000000000" pitchFamily="65" charset="-120"/>
                <a:ea typeface="標楷體" panose="03000509000000000000" pitchFamily="65" charset="-120"/>
              </a:rPr>
              <a:t>協請本所營繕空調小組人員幫忙確認，空調小組認此待機模式為正常情況，非使用單位同仁聲稱必須一直運轉。</a:t>
            </a:r>
            <a:endParaRPr lang="en-US" altLang="zh-TW" sz="32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3200" dirty="0" smtClean="0">
                <a:latin typeface="標楷體" panose="03000509000000000000" pitchFamily="65" charset="-120"/>
                <a:ea typeface="標楷體" panose="03000509000000000000" pitchFamily="65" charset="-120"/>
              </a:rPr>
              <a:t>使用單位同仁仍堅持應連續運轉</a:t>
            </a:r>
            <a:r>
              <a:rPr lang="en-US" altLang="zh-TW" sz="3200" dirty="0" smtClean="0">
                <a:latin typeface="標楷體" panose="03000509000000000000" pitchFamily="65" charset="-120"/>
                <a:ea typeface="標楷體" panose="03000509000000000000" pitchFamily="65" charset="-120"/>
              </a:rPr>
              <a:t>8</a:t>
            </a:r>
            <a:r>
              <a:rPr lang="zh-TW" altLang="en-US" sz="3200" dirty="0" smtClean="0">
                <a:latin typeface="標楷體" panose="03000509000000000000" pitchFamily="65" charset="-120"/>
                <a:ea typeface="標楷體" panose="03000509000000000000" pitchFamily="65" charset="-120"/>
              </a:rPr>
              <a:t>小時，廠商提出異議。</a:t>
            </a:r>
            <a:endParaRPr lang="en-US" altLang="zh-TW" sz="32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3200" dirty="0" smtClean="0">
                <a:latin typeface="標楷體" panose="03000509000000000000" pitchFamily="65" charset="-120"/>
                <a:ea typeface="標楷體" panose="03000509000000000000" pitchFamily="65" charset="-120"/>
              </a:rPr>
              <a:t>使用單位</a:t>
            </a:r>
            <a:r>
              <a:rPr lang="en-US" altLang="zh-TW" sz="3200" dirty="0" smtClean="0">
                <a:latin typeface="標楷體" panose="03000509000000000000" pitchFamily="65" charset="-120"/>
                <a:ea typeface="標楷體" panose="03000509000000000000" pitchFamily="65" charset="-120"/>
              </a:rPr>
              <a:t>9/6</a:t>
            </a:r>
            <a:r>
              <a:rPr lang="zh-TW" altLang="en-US" sz="3200" dirty="0" smtClean="0">
                <a:latin typeface="標楷體" panose="03000509000000000000" pitchFamily="65" charset="-120"/>
                <a:ea typeface="標楷體" panose="03000509000000000000" pitchFamily="65" charset="-120"/>
              </a:rPr>
              <a:t> </a:t>
            </a:r>
            <a:r>
              <a:rPr lang="en-US" altLang="zh-TW" sz="3200" dirty="0" smtClean="0">
                <a:latin typeface="標楷體" panose="03000509000000000000" pitchFamily="65" charset="-120"/>
                <a:ea typeface="標楷體" panose="03000509000000000000" pitchFamily="65" charset="-120"/>
              </a:rPr>
              <a:t>mail</a:t>
            </a:r>
            <a:r>
              <a:rPr lang="zh-TW" altLang="en-US" sz="3200" dirty="0" smtClean="0">
                <a:latin typeface="標楷體" panose="03000509000000000000" pitchFamily="65" charset="-120"/>
                <a:ea typeface="標楷體" panose="03000509000000000000" pitchFamily="65" charset="-120"/>
              </a:rPr>
              <a:t>通知廠商</a:t>
            </a:r>
            <a:r>
              <a:rPr lang="en-US" altLang="zh-TW" sz="3200" dirty="0" smtClean="0">
                <a:latin typeface="標楷體" panose="03000509000000000000" pitchFamily="65" charset="-120"/>
                <a:ea typeface="標楷體" panose="03000509000000000000" pitchFamily="65" charset="-120"/>
              </a:rPr>
              <a:t>9/9</a:t>
            </a:r>
            <a:r>
              <a:rPr lang="zh-TW" altLang="en-US" sz="3200" dirty="0" smtClean="0">
                <a:latin typeface="標楷體" panose="03000509000000000000" pitchFamily="65" charset="-120"/>
                <a:ea typeface="標楷體" panose="03000509000000000000" pitchFamily="65" charset="-120"/>
              </a:rPr>
              <a:t>至本所召開協調會。</a:t>
            </a:r>
            <a:endParaRPr lang="en-US" altLang="zh-TW" sz="32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3200" dirty="0" smtClean="0">
                <a:latin typeface="標楷體" panose="03000509000000000000" pitchFamily="65" charset="-120"/>
                <a:ea typeface="標楷體" panose="03000509000000000000" pitchFamily="65" charset="-120"/>
              </a:rPr>
              <a:t>廠商於</a:t>
            </a:r>
            <a:r>
              <a:rPr lang="en-US" altLang="zh-TW" sz="3200" dirty="0" smtClean="0">
                <a:latin typeface="標楷體" panose="03000509000000000000" pitchFamily="65" charset="-120"/>
                <a:ea typeface="標楷體" panose="03000509000000000000" pitchFamily="65" charset="-120"/>
              </a:rPr>
              <a:t>9/6</a:t>
            </a:r>
            <a:r>
              <a:rPr lang="zh-TW" altLang="en-US" sz="3200" dirty="0" smtClean="0">
                <a:latin typeface="標楷體" panose="03000509000000000000" pitchFamily="65" charset="-120"/>
                <a:ea typeface="標楷體" panose="03000509000000000000" pitchFamily="65" charset="-120"/>
              </a:rPr>
              <a:t>發函至本所不克參加此協調會，請本所直接進入驗收程序。</a:t>
            </a:r>
            <a:endParaRPr lang="en-US" altLang="zh-TW" sz="32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9849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0674" y="216164"/>
            <a:ext cx="9624060" cy="1044187"/>
          </a:xfrm>
        </p:spPr>
        <p:txBody>
          <a:bodyPr/>
          <a:lstStyle/>
          <a:p>
            <a:r>
              <a:rPr lang="zh-TW" altLang="en-US" dirty="0" smtClean="0">
                <a:latin typeface="新細明體" panose="02020500000000000000" pitchFamily="18" charset="-120"/>
                <a:ea typeface="新細明體" panose="02020500000000000000" pitchFamily="18" charset="-120"/>
              </a:rPr>
              <a:t>應注意事項</a:t>
            </a:r>
            <a:endParaRPr lang="zh-TW" altLang="en-US" dirty="0">
              <a:latin typeface="新細明體" panose="02020500000000000000" pitchFamily="18" charset="-120"/>
              <a:ea typeface="新細明體" panose="02020500000000000000" pitchFamily="18" charset="-120"/>
            </a:endParaRPr>
          </a:p>
        </p:txBody>
      </p:sp>
      <p:sp>
        <p:nvSpPr>
          <p:cNvPr id="5" name="文字方塊 4"/>
          <p:cNvSpPr txBox="1"/>
          <p:nvPr/>
        </p:nvSpPr>
        <p:spPr>
          <a:xfrm>
            <a:off x="592638" y="1260351"/>
            <a:ext cx="9794621" cy="5755422"/>
          </a:xfrm>
          <a:prstGeom prst="rect">
            <a:avLst/>
          </a:prstGeom>
          <a:noFill/>
        </p:spPr>
        <p:txBody>
          <a:bodyPr wrap="square" rtlCol="0">
            <a:spAutoFit/>
          </a:bodyPr>
          <a:lstStyle/>
          <a:p>
            <a:pPr marL="442913" indent="-442913"/>
            <a:r>
              <a:rPr lang="zh-TW" altLang="en-US" sz="28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得標廠商履約要件一律依雙方簽訂之契約執行。</a:t>
            </a:r>
            <a:endParaRPr lang="en-US" altLang="zh-TW" sz="3200" dirty="0" smtClean="0">
              <a:latin typeface="標楷體" panose="03000509000000000000" pitchFamily="65" charset="-120"/>
              <a:ea typeface="標楷體" panose="03000509000000000000" pitchFamily="65" charset="-120"/>
            </a:endParaRPr>
          </a:p>
          <a:p>
            <a:pPr marL="442913" indent="-442913"/>
            <a:r>
              <a:rPr lang="zh-TW" altLang="en-US" sz="3200" dirty="0" smtClean="0">
                <a:latin typeface="標楷體" panose="03000509000000000000" pitchFamily="65" charset="-120"/>
                <a:ea typeface="標楷體" panose="03000509000000000000" pitchFamily="65" charset="-120"/>
              </a:rPr>
              <a:t>★廠商申請完成履約，使用單位同仁應檢視契約規定逐項點收</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廠商有需測試項目應一併完成，始得認定履約完成。</a:t>
            </a:r>
            <a:endParaRPr lang="en-US" altLang="zh-TW" sz="3200" dirty="0" smtClean="0">
              <a:latin typeface="標楷體" panose="03000509000000000000" pitchFamily="65" charset="-120"/>
              <a:ea typeface="標楷體" panose="03000509000000000000" pitchFamily="65" charset="-120"/>
            </a:endParaRPr>
          </a:p>
          <a:p>
            <a:pPr marL="442913" indent="-442913"/>
            <a:r>
              <a:rPr lang="zh-TW" altLang="en-US" sz="3200" dirty="0" smtClean="0">
                <a:latin typeface="標楷體" panose="03000509000000000000" pitchFamily="65" charset="-120"/>
                <a:ea typeface="標楷體" panose="03000509000000000000" pitchFamily="65" charset="-120"/>
              </a:rPr>
              <a:t>★使用單位同仁不得要求廠商提供非合約規定項目或贈品。</a:t>
            </a:r>
            <a:endParaRPr lang="en-US" altLang="zh-TW" sz="3200" dirty="0" smtClean="0">
              <a:latin typeface="標楷體" panose="03000509000000000000" pitchFamily="65" charset="-120"/>
              <a:ea typeface="標楷體" panose="03000509000000000000" pitchFamily="65" charset="-120"/>
            </a:endParaRPr>
          </a:p>
          <a:p>
            <a:pPr marL="442913" indent="-442913"/>
            <a:r>
              <a:rPr lang="zh-TW" altLang="en-US" sz="3200" dirty="0" smtClean="0">
                <a:latin typeface="標楷體" panose="03000509000000000000" pitchFamily="65" charset="-120"/>
                <a:ea typeface="標楷體" panose="03000509000000000000" pitchFamily="65" charset="-120"/>
              </a:rPr>
              <a:t>★廠商履約完成後應依政府採購法施行細則</a:t>
            </a:r>
            <a:r>
              <a:rPr lang="en-US" altLang="zh-TW" sz="3200" dirty="0" smtClean="0">
                <a:latin typeface="標楷體" panose="03000509000000000000" pitchFamily="65" charset="-120"/>
                <a:ea typeface="標楷體" panose="03000509000000000000" pitchFamily="65" charset="-120"/>
              </a:rPr>
              <a:t>92</a:t>
            </a:r>
            <a:r>
              <a:rPr lang="zh-TW" altLang="en-US" sz="3200" dirty="0" smtClean="0">
                <a:latin typeface="標楷體" panose="03000509000000000000" pitchFamily="65" charset="-120"/>
                <a:ea typeface="標楷體" panose="03000509000000000000" pitchFamily="65" charset="-120"/>
              </a:rPr>
              <a:t>條辦理</a:t>
            </a:r>
            <a:r>
              <a:rPr lang="zh-TW" altLang="en-US" sz="3200" dirty="0" smtClean="0">
                <a:solidFill>
                  <a:srgbClr val="000000"/>
                </a:solidFill>
                <a:latin typeface="標楷體" panose="03000509000000000000" pitchFamily="65" charset="-120"/>
                <a:ea typeface="標楷體" panose="03000509000000000000" pitchFamily="65" charset="-120"/>
              </a:rPr>
              <a:t>初</a:t>
            </a:r>
            <a:r>
              <a:rPr lang="zh-TW" altLang="en-US" sz="3200" dirty="0">
                <a:solidFill>
                  <a:srgbClr val="000000"/>
                </a:solidFill>
                <a:latin typeface="標楷體" panose="03000509000000000000" pitchFamily="65" charset="-120"/>
                <a:ea typeface="標楷體" panose="03000509000000000000" pitchFamily="65" charset="-120"/>
              </a:rPr>
              <a:t>驗及</a:t>
            </a:r>
            <a:r>
              <a:rPr lang="zh-TW" altLang="en-US" sz="3200" dirty="0" smtClean="0">
                <a:solidFill>
                  <a:srgbClr val="000000"/>
                </a:solidFill>
                <a:latin typeface="標楷體" panose="03000509000000000000" pitchFamily="65" charset="-120"/>
                <a:ea typeface="標楷體" panose="03000509000000000000" pitchFamily="65" charset="-120"/>
              </a:rPr>
              <a:t>驗收：</a:t>
            </a:r>
            <a:endParaRPr lang="en-US" altLang="zh-TW" sz="3200" dirty="0">
              <a:solidFill>
                <a:srgbClr val="000000"/>
              </a:solidFill>
              <a:latin typeface="標楷體" panose="03000509000000000000" pitchFamily="65" charset="-120"/>
              <a:ea typeface="標楷體" panose="03000509000000000000" pitchFamily="65" charset="-120"/>
            </a:endParaRPr>
          </a:p>
          <a:p>
            <a:pPr marL="623888" indent="-263525">
              <a:buFont typeface="Wingdings" panose="05000000000000000000" pitchFamily="2" charset="2"/>
              <a:buChar char="n"/>
            </a:pPr>
            <a:r>
              <a:rPr lang="zh-TW" altLang="en-US" sz="2800" dirty="0">
                <a:solidFill>
                  <a:srgbClr val="000000"/>
                </a:solidFill>
                <a:latin typeface="標楷體" panose="03000509000000000000" pitchFamily="65" charset="-120"/>
                <a:ea typeface="標楷體" panose="03000509000000000000" pitchFamily="65" charset="-120"/>
              </a:rPr>
              <a:t>交貨日後</a:t>
            </a:r>
            <a:r>
              <a:rPr lang="en-US" altLang="zh-TW" sz="2800" dirty="0">
                <a:solidFill>
                  <a:srgbClr val="000000"/>
                </a:solidFill>
                <a:latin typeface="標楷體" panose="03000509000000000000" pitchFamily="65" charset="-120"/>
                <a:ea typeface="標楷體" panose="03000509000000000000" pitchFamily="65" charset="-120"/>
              </a:rPr>
              <a:t>7</a:t>
            </a:r>
            <a:r>
              <a:rPr lang="zh-TW" altLang="en-US" sz="2800" dirty="0">
                <a:solidFill>
                  <a:srgbClr val="000000"/>
                </a:solidFill>
                <a:latin typeface="標楷體" panose="03000509000000000000" pitchFamily="65" charset="-120"/>
                <a:ea typeface="標楷體" panose="03000509000000000000" pitchFamily="65" charset="-120"/>
              </a:rPr>
              <a:t>日內確認完成履約</a:t>
            </a: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竣工履勘，</a:t>
            </a:r>
            <a:r>
              <a:rPr lang="en-US" altLang="zh-TW" sz="2800" dirty="0">
                <a:solidFill>
                  <a:srgbClr val="000000"/>
                </a:solidFill>
                <a:latin typeface="標楷體" panose="03000509000000000000" pitchFamily="65" charset="-120"/>
                <a:ea typeface="標楷體" panose="03000509000000000000" pitchFamily="65" charset="-120"/>
              </a:rPr>
              <a:t>30</a:t>
            </a:r>
            <a:r>
              <a:rPr lang="zh-TW" altLang="en-US" sz="2800" dirty="0">
                <a:solidFill>
                  <a:srgbClr val="000000"/>
                </a:solidFill>
                <a:latin typeface="標楷體" panose="03000509000000000000" pitchFamily="65" charset="-120"/>
                <a:ea typeface="標楷體" panose="03000509000000000000" pitchFamily="65" charset="-120"/>
              </a:rPr>
              <a:t>日內辦理初驗，初驗合格後</a:t>
            </a:r>
            <a:r>
              <a:rPr lang="en-US" altLang="zh-TW" sz="2800" dirty="0">
                <a:solidFill>
                  <a:srgbClr val="000000"/>
                </a:solidFill>
                <a:latin typeface="標楷體" panose="03000509000000000000" pitchFamily="65" charset="-120"/>
                <a:ea typeface="標楷體" panose="03000509000000000000" pitchFamily="65" charset="-120"/>
              </a:rPr>
              <a:t>20</a:t>
            </a:r>
            <a:r>
              <a:rPr lang="zh-TW" altLang="en-US" sz="2800" dirty="0">
                <a:solidFill>
                  <a:srgbClr val="000000"/>
                </a:solidFill>
                <a:latin typeface="標楷體" panose="03000509000000000000" pitchFamily="65" charset="-120"/>
                <a:ea typeface="標楷體" panose="03000509000000000000" pitchFamily="65" charset="-120"/>
              </a:rPr>
              <a:t>日辦理驗收。</a:t>
            </a: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有初驗程序者</a:t>
            </a:r>
            <a:r>
              <a:rPr lang="en-US" altLang="zh-TW" sz="2800" dirty="0">
                <a:solidFill>
                  <a:srgbClr val="000000"/>
                </a:solidFill>
                <a:latin typeface="標楷體" panose="03000509000000000000" pitchFamily="65" charset="-120"/>
                <a:ea typeface="標楷體" panose="03000509000000000000" pitchFamily="65" charset="-120"/>
              </a:rPr>
              <a:t>100</a:t>
            </a:r>
            <a:r>
              <a:rPr lang="zh-TW" altLang="en-US" sz="2800" dirty="0">
                <a:solidFill>
                  <a:srgbClr val="000000"/>
                </a:solidFill>
                <a:latin typeface="標楷體" panose="03000509000000000000" pitchFamily="65" charset="-120"/>
                <a:ea typeface="標楷體" panose="03000509000000000000" pitchFamily="65" charset="-120"/>
              </a:rPr>
              <a:t>萬以上</a:t>
            </a: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  </a:t>
            </a:r>
            <a:endParaRPr lang="en-US" altLang="zh-TW" sz="2800" dirty="0">
              <a:solidFill>
                <a:srgbClr val="000000"/>
              </a:solidFill>
              <a:latin typeface="標楷體" panose="03000509000000000000" pitchFamily="65" charset="-120"/>
              <a:ea typeface="標楷體" panose="03000509000000000000" pitchFamily="65" charset="-120"/>
            </a:endParaRPr>
          </a:p>
          <a:p>
            <a:pPr marL="623888" indent="-263525">
              <a:buFont typeface="Wingdings" panose="05000000000000000000" pitchFamily="2" charset="2"/>
              <a:buChar char="n"/>
            </a:pPr>
            <a:r>
              <a:rPr lang="zh-TW" altLang="en-US" sz="2800" dirty="0">
                <a:solidFill>
                  <a:srgbClr val="000000"/>
                </a:solidFill>
                <a:latin typeface="標楷體" panose="03000509000000000000" pitchFamily="65" charset="-120"/>
                <a:ea typeface="標楷體" panose="03000509000000000000" pitchFamily="65" charset="-120"/>
              </a:rPr>
              <a:t>交貨日後</a:t>
            </a:r>
            <a:r>
              <a:rPr lang="en-US" altLang="zh-TW" sz="2800" dirty="0">
                <a:solidFill>
                  <a:srgbClr val="000000"/>
                </a:solidFill>
                <a:latin typeface="標楷體" panose="03000509000000000000" pitchFamily="65" charset="-120"/>
                <a:ea typeface="標楷體" panose="03000509000000000000" pitchFamily="65" charset="-120"/>
              </a:rPr>
              <a:t>7</a:t>
            </a:r>
            <a:r>
              <a:rPr lang="zh-TW" altLang="en-US" sz="2800" dirty="0">
                <a:solidFill>
                  <a:srgbClr val="000000"/>
                </a:solidFill>
                <a:latin typeface="標楷體" panose="03000509000000000000" pitchFamily="65" charset="-120"/>
                <a:ea typeface="標楷體" panose="03000509000000000000" pitchFamily="65" charset="-120"/>
              </a:rPr>
              <a:t>日內確認完成履約</a:t>
            </a: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竣工履勘，</a:t>
            </a:r>
            <a:r>
              <a:rPr lang="en-US" altLang="zh-TW" sz="2800" dirty="0">
                <a:solidFill>
                  <a:srgbClr val="000000"/>
                </a:solidFill>
                <a:latin typeface="標楷體" panose="03000509000000000000" pitchFamily="65" charset="-120"/>
                <a:ea typeface="標楷體" panose="03000509000000000000" pitchFamily="65" charset="-120"/>
              </a:rPr>
              <a:t>30</a:t>
            </a:r>
            <a:r>
              <a:rPr lang="zh-TW" altLang="en-US" sz="2800" dirty="0">
                <a:solidFill>
                  <a:srgbClr val="000000"/>
                </a:solidFill>
                <a:latin typeface="標楷體" panose="03000509000000000000" pitchFamily="65" charset="-120"/>
                <a:ea typeface="標楷體" panose="03000509000000000000" pitchFamily="65" charset="-120"/>
              </a:rPr>
              <a:t>日內辦理驗收。</a:t>
            </a: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無初驗程序者未達</a:t>
            </a:r>
            <a:r>
              <a:rPr lang="en-US" altLang="zh-TW" sz="2800" dirty="0">
                <a:solidFill>
                  <a:srgbClr val="000000"/>
                </a:solidFill>
                <a:latin typeface="標楷體" panose="03000509000000000000" pitchFamily="65" charset="-120"/>
                <a:ea typeface="標楷體" panose="03000509000000000000" pitchFamily="65" charset="-120"/>
              </a:rPr>
              <a:t>100</a:t>
            </a:r>
            <a:r>
              <a:rPr lang="zh-TW" altLang="en-US" sz="2800" dirty="0">
                <a:solidFill>
                  <a:srgbClr val="000000"/>
                </a:solidFill>
                <a:latin typeface="標楷體" panose="03000509000000000000" pitchFamily="65" charset="-120"/>
                <a:ea typeface="標楷體" panose="03000509000000000000" pitchFamily="65" charset="-120"/>
              </a:rPr>
              <a:t>萬</a:t>
            </a: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  </a:t>
            </a:r>
            <a:endParaRPr lang="en-US" altLang="zh-TW" sz="28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4387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252239"/>
            <a:ext cx="9624060" cy="1101566"/>
          </a:xfrm>
        </p:spPr>
        <p:txBody>
          <a:bodyPr/>
          <a:lstStyle/>
          <a:p>
            <a:r>
              <a:rPr lang="zh-TW" altLang="en-US" dirty="0">
                <a:latin typeface="新細明體" panose="02020500000000000000" pitchFamily="18" charset="-120"/>
                <a:ea typeface="新細明體" panose="02020500000000000000" pitchFamily="18" charset="-120"/>
              </a:rPr>
              <a:t>應</a:t>
            </a:r>
            <a:r>
              <a:rPr lang="zh-TW" altLang="en-US" dirty="0" smtClean="0">
                <a:latin typeface="新細明體" panose="02020500000000000000" pitchFamily="18" charset="-120"/>
                <a:ea typeface="新細明體" panose="02020500000000000000" pitchFamily="18" charset="-120"/>
              </a:rPr>
              <a:t>注意事項</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續</a:t>
            </a:r>
            <a:endParaRPr lang="zh-TW" altLang="en-US" dirty="0">
              <a:latin typeface="新細明體" panose="02020500000000000000" pitchFamily="18" charset="-120"/>
              <a:ea typeface="新細明體" panose="02020500000000000000" pitchFamily="18" charset="-120"/>
            </a:endParaRPr>
          </a:p>
        </p:txBody>
      </p:sp>
      <p:sp>
        <p:nvSpPr>
          <p:cNvPr id="4" name="文字方塊 3"/>
          <p:cNvSpPr txBox="1"/>
          <p:nvPr/>
        </p:nvSpPr>
        <p:spPr>
          <a:xfrm>
            <a:off x="1183626" y="3524957"/>
            <a:ext cx="8522716" cy="3046988"/>
          </a:xfrm>
          <a:prstGeom prst="rect">
            <a:avLst/>
          </a:prstGeom>
          <a:noFill/>
          <a:ln w="25400">
            <a:solidFill>
              <a:srgbClr val="7030A0"/>
            </a:solidFill>
          </a:ln>
        </p:spPr>
        <p:txBody>
          <a:bodyPr wrap="square" rtlCol="0">
            <a:spAutoFit/>
          </a:bodyPr>
          <a:lstStyle/>
          <a:p>
            <a:pPr marL="442913" indent="-442913">
              <a:buFont typeface="Wingdings" panose="05000000000000000000" pitchFamily="2" charset="2"/>
              <a:buChar char="Ø"/>
            </a:pPr>
            <a:r>
              <a:rPr lang="zh-TW" altLang="en-US" sz="3200" b="1" dirty="0">
                <a:solidFill>
                  <a:srgbClr val="7030A0"/>
                </a:solidFill>
                <a:latin typeface="標楷體" panose="03000509000000000000" pitchFamily="65" charset="-120"/>
                <a:ea typeface="標楷體" panose="03000509000000000000" pitchFamily="65" charset="-120"/>
              </a:rPr>
              <a:t>工程會</a:t>
            </a:r>
            <a:r>
              <a:rPr lang="en-US" altLang="zh-TW" sz="3200" b="1" dirty="0">
                <a:solidFill>
                  <a:srgbClr val="7030A0"/>
                </a:solidFill>
                <a:latin typeface="標楷體" panose="03000509000000000000" pitchFamily="65" charset="-120"/>
                <a:ea typeface="標楷體" panose="03000509000000000000" pitchFamily="65" charset="-120"/>
              </a:rPr>
              <a:t>97.10.23</a:t>
            </a:r>
            <a:r>
              <a:rPr lang="zh-TW" altLang="en-US" sz="3200" b="1" dirty="0">
                <a:solidFill>
                  <a:srgbClr val="7030A0"/>
                </a:solidFill>
                <a:latin typeface="標楷體" panose="03000509000000000000" pitchFamily="65" charset="-120"/>
                <a:ea typeface="標楷體" panose="03000509000000000000" pitchFamily="65" charset="-120"/>
              </a:rPr>
              <a:t> </a:t>
            </a:r>
            <a:r>
              <a:rPr lang="en-US" altLang="zh-TW" sz="3200" b="1" dirty="0">
                <a:solidFill>
                  <a:srgbClr val="7030A0"/>
                </a:solidFill>
                <a:latin typeface="標楷體" panose="03000509000000000000" pitchFamily="65" charset="-120"/>
                <a:ea typeface="標楷體" panose="03000509000000000000" pitchFamily="65" charset="-120"/>
              </a:rPr>
              <a:t>09700438151</a:t>
            </a:r>
            <a:r>
              <a:rPr lang="zh-TW" altLang="en-US" sz="3200" b="1" dirty="0">
                <a:solidFill>
                  <a:srgbClr val="7030A0"/>
                </a:solidFill>
                <a:latin typeface="標楷體" panose="03000509000000000000" pitchFamily="65" charset="-120"/>
                <a:ea typeface="標楷體" panose="03000509000000000000" pitchFamily="65" charset="-120"/>
              </a:rPr>
              <a:t>號解釋函</a:t>
            </a:r>
            <a:r>
              <a:rPr lang="zh-TW" altLang="en-US" sz="3200" dirty="0">
                <a:solidFill>
                  <a:srgbClr val="7030A0"/>
                </a:solidFill>
                <a:latin typeface="標楷體" panose="03000509000000000000" pitchFamily="65" charset="-120"/>
                <a:ea typeface="標楷體" panose="03000509000000000000" pitchFamily="65" charset="-120"/>
              </a:rPr>
              <a:t>：</a:t>
            </a:r>
            <a:endParaRPr lang="en-US" altLang="zh-TW" sz="3200" dirty="0">
              <a:solidFill>
                <a:srgbClr val="7030A0"/>
              </a:solidFill>
              <a:latin typeface="標楷體" panose="03000509000000000000" pitchFamily="65" charset="-120"/>
              <a:ea typeface="標楷體" panose="03000509000000000000" pitchFamily="65" charset="-120"/>
            </a:endParaRPr>
          </a:p>
          <a:p>
            <a:pPr marL="360363" indent="-360363"/>
            <a:r>
              <a:rPr lang="en-US" altLang="zh-TW" sz="3200" dirty="0">
                <a:solidFill>
                  <a:srgbClr val="000000"/>
                </a:solidFill>
                <a:latin typeface="標楷體" panose="03000509000000000000" pitchFamily="65" charset="-120"/>
                <a:ea typeface="標楷體" panose="03000509000000000000" pitchFamily="65" charset="-120"/>
              </a:rPr>
              <a:t>  </a:t>
            </a:r>
            <a:r>
              <a:rPr lang="zh-TW" altLang="en-US" sz="3200" dirty="0" smtClean="0">
                <a:solidFill>
                  <a:srgbClr val="000000"/>
                </a:solidFill>
                <a:latin typeface="標楷體" panose="03000509000000000000" pitchFamily="65" charset="-120"/>
                <a:ea typeface="標楷體" panose="03000509000000000000" pitchFamily="65" charset="-120"/>
              </a:rPr>
              <a:t>機關</a:t>
            </a:r>
            <a:r>
              <a:rPr lang="zh-TW" altLang="en-US" sz="3200" dirty="0">
                <a:solidFill>
                  <a:srgbClr val="000000"/>
                </a:solidFill>
                <a:latin typeface="標楷體" panose="03000509000000000000" pitchFamily="65" charset="-120"/>
                <a:ea typeface="標楷體" panose="03000509000000000000" pitchFamily="65" charset="-120"/>
              </a:rPr>
              <a:t>如拖延驗收程序，致廠商未能依限及相關</a:t>
            </a:r>
            <a:r>
              <a:rPr lang="zh-TW" altLang="en-US" sz="3200" dirty="0" smtClean="0">
                <a:solidFill>
                  <a:srgbClr val="000000"/>
                </a:solidFill>
                <a:latin typeface="標楷體" panose="03000509000000000000" pitchFamily="65" charset="-120"/>
                <a:ea typeface="標楷體" panose="03000509000000000000" pitchFamily="65" charset="-120"/>
              </a:rPr>
              <a:t>規定完成</a:t>
            </a:r>
            <a:r>
              <a:rPr lang="zh-TW" altLang="en-US" sz="3200" dirty="0">
                <a:solidFill>
                  <a:srgbClr val="000000"/>
                </a:solidFill>
                <a:latin typeface="標楷體" panose="03000509000000000000" pitchFamily="65" charset="-120"/>
                <a:ea typeface="標楷體" panose="03000509000000000000" pitchFamily="65" charset="-120"/>
              </a:rPr>
              <a:t>領款程序，機關應依採購人員倫理準則</a:t>
            </a:r>
            <a:r>
              <a:rPr lang="en-US" altLang="zh-TW" sz="3200" dirty="0">
                <a:solidFill>
                  <a:srgbClr val="000000"/>
                </a:solidFill>
                <a:latin typeface="標楷體" panose="03000509000000000000" pitchFamily="65" charset="-120"/>
                <a:ea typeface="標楷體" panose="03000509000000000000" pitchFamily="65" charset="-120"/>
              </a:rPr>
              <a:t>12</a:t>
            </a:r>
            <a:r>
              <a:rPr lang="zh-TW" altLang="en-US" sz="3200" dirty="0">
                <a:solidFill>
                  <a:srgbClr val="000000"/>
                </a:solidFill>
                <a:latin typeface="標楷體" panose="03000509000000000000" pitchFamily="65" charset="-120"/>
                <a:ea typeface="標楷體" panose="03000509000000000000" pitchFamily="65" charset="-120"/>
              </a:rPr>
              <a:t>條、</a:t>
            </a:r>
            <a:r>
              <a:rPr lang="en-US" altLang="zh-TW" sz="3200" dirty="0" smtClean="0">
                <a:solidFill>
                  <a:srgbClr val="000000"/>
                </a:solidFill>
                <a:latin typeface="標楷體" panose="03000509000000000000" pitchFamily="65" charset="-120"/>
                <a:ea typeface="標楷體" panose="03000509000000000000" pitchFamily="65" charset="-120"/>
              </a:rPr>
              <a:t>13</a:t>
            </a:r>
            <a:r>
              <a:rPr lang="zh-TW" altLang="en-US" sz="3200" dirty="0" smtClean="0">
                <a:solidFill>
                  <a:srgbClr val="000000"/>
                </a:solidFill>
                <a:latin typeface="標楷體" panose="03000509000000000000" pitchFamily="65" charset="-120"/>
                <a:ea typeface="標楷體" panose="03000509000000000000" pitchFamily="65" charset="-120"/>
              </a:rPr>
              <a:t>條</a:t>
            </a:r>
            <a:r>
              <a:rPr lang="zh-TW" altLang="en-US" sz="3200" dirty="0">
                <a:solidFill>
                  <a:srgbClr val="000000"/>
                </a:solidFill>
                <a:latin typeface="標楷體" panose="03000509000000000000" pitchFamily="65" charset="-120"/>
                <a:ea typeface="標楷體" panose="03000509000000000000" pitchFamily="65" charset="-120"/>
              </a:rPr>
              <a:t>規定追究相關人員疏失責任。包括公務人員服務法</a:t>
            </a:r>
            <a:r>
              <a:rPr lang="zh-TW" altLang="en-US" sz="3200" dirty="0" smtClean="0">
                <a:solidFill>
                  <a:srgbClr val="000000"/>
                </a:solidFill>
                <a:latin typeface="標楷體" panose="03000509000000000000" pitchFamily="65" charset="-120"/>
                <a:ea typeface="標楷體" panose="03000509000000000000" pitchFamily="65" charset="-120"/>
              </a:rPr>
              <a:t>、公務員</a:t>
            </a:r>
            <a:r>
              <a:rPr lang="zh-TW" altLang="en-US" sz="3200" dirty="0">
                <a:solidFill>
                  <a:srgbClr val="000000"/>
                </a:solidFill>
                <a:latin typeface="標楷體" panose="03000509000000000000" pitchFamily="65" charset="-120"/>
                <a:ea typeface="標楷體" panose="03000509000000000000" pitchFamily="65" charset="-120"/>
              </a:rPr>
              <a:t>懲戒法、 公務人員考績法等相關責任。</a:t>
            </a:r>
          </a:p>
        </p:txBody>
      </p:sp>
      <p:sp>
        <p:nvSpPr>
          <p:cNvPr id="3" name="矩形 2"/>
          <p:cNvSpPr/>
          <p:nvPr/>
        </p:nvSpPr>
        <p:spPr>
          <a:xfrm>
            <a:off x="1674292" y="1397976"/>
            <a:ext cx="8064896" cy="2062103"/>
          </a:xfrm>
          <a:prstGeom prst="rect">
            <a:avLst/>
          </a:prstGeom>
        </p:spPr>
        <p:txBody>
          <a:bodyPr wrap="square">
            <a:spAutoFit/>
          </a:bodyPr>
          <a:lstStyle/>
          <a:p>
            <a:r>
              <a:rPr lang="zh-TW" altLang="en-US" sz="3200" b="1" dirty="0" smtClean="0">
                <a:solidFill>
                  <a:srgbClr val="7030A0"/>
                </a:solidFill>
                <a:latin typeface="標楷體" panose="03000509000000000000" pitchFamily="65" charset="-120"/>
                <a:ea typeface="標楷體" panose="03000509000000000000" pitchFamily="65" charset="-120"/>
              </a:rPr>
              <a:t>無故</a:t>
            </a:r>
            <a:r>
              <a:rPr lang="en-US" altLang="zh-TW" sz="3200" b="1" dirty="0">
                <a:solidFill>
                  <a:srgbClr val="7030A0"/>
                </a:solidFill>
                <a:latin typeface="標楷體" panose="03000509000000000000" pitchFamily="65" charset="-120"/>
                <a:ea typeface="標楷體" panose="03000509000000000000" pitchFamily="65" charset="-120"/>
              </a:rPr>
              <a:t>(</a:t>
            </a:r>
            <a:r>
              <a:rPr lang="zh-TW" altLang="en-US" sz="3200" b="1" dirty="0">
                <a:solidFill>
                  <a:srgbClr val="7030A0"/>
                </a:solidFill>
                <a:latin typeface="標楷體" panose="03000509000000000000" pitchFamily="65" charset="-120"/>
                <a:ea typeface="標楷體" panose="03000509000000000000" pitchFamily="65" charset="-120"/>
              </a:rPr>
              <a:t>無原因</a:t>
            </a:r>
            <a:r>
              <a:rPr lang="en-US" altLang="zh-TW" sz="3200" b="1" dirty="0">
                <a:solidFill>
                  <a:srgbClr val="7030A0"/>
                </a:solidFill>
                <a:latin typeface="標楷體" panose="03000509000000000000" pitchFamily="65" charset="-120"/>
                <a:ea typeface="標楷體" panose="03000509000000000000" pitchFamily="65" charset="-120"/>
              </a:rPr>
              <a:t>)</a:t>
            </a:r>
            <a:r>
              <a:rPr lang="zh-TW" altLang="en-US" sz="3200" b="1" dirty="0">
                <a:solidFill>
                  <a:srgbClr val="7030A0"/>
                </a:solidFill>
                <a:latin typeface="標楷體" panose="03000509000000000000" pitchFamily="65" charset="-120"/>
                <a:ea typeface="標楷體" panose="03000509000000000000" pitchFamily="65" charset="-120"/>
              </a:rPr>
              <a:t>未依規定辦理驗收，廠商提出異議</a:t>
            </a:r>
            <a:r>
              <a:rPr lang="zh-TW" altLang="en-US" sz="3200" b="1" dirty="0" smtClean="0">
                <a:solidFill>
                  <a:srgbClr val="7030A0"/>
                </a:solidFill>
                <a:latin typeface="標楷體" panose="03000509000000000000" pitchFamily="65" charset="-120"/>
                <a:ea typeface="標楷體" panose="03000509000000000000" pitchFamily="65" charset="-120"/>
              </a:rPr>
              <a:t>，經查明非歸責廠商</a:t>
            </a:r>
            <a:r>
              <a:rPr lang="zh-TW" altLang="en-US" sz="3200" b="1" dirty="0" smtClean="0">
                <a:solidFill>
                  <a:srgbClr val="7030A0"/>
                </a:solidFill>
                <a:latin typeface="新細明體"/>
                <a:ea typeface="新細明體"/>
              </a:rPr>
              <a:t>，</a:t>
            </a:r>
            <a:r>
              <a:rPr lang="zh-TW" altLang="en-US" sz="3200" b="1" dirty="0" smtClean="0">
                <a:solidFill>
                  <a:srgbClr val="7030A0"/>
                </a:solidFill>
                <a:latin typeface="標楷體" panose="03000509000000000000" pitchFamily="65" charset="-120"/>
                <a:ea typeface="標楷體" panose="03000509000000000000" pitchFamily="65" charset="-120"/>
              </a:rPr>
              <a:t>使用</a:t>
            </a:r>
            <a:r>
              <a:rPr lang="zh-TW" altLang="en-US" sz="3200" b="1" dirty="0">
                <a:solidFill>
                  <a:srgbClr val="7030A0"/>
                </a:solidFill>
                <a:latin typeface="標楷體" panose="03000509000000000000" pitchFamily="65" charset="-120"/>
                <a:ea typeface="標楷體" panose="03000509000000000000" pitchFamily="65" charset="-120"/>
              </a:rPr>
              <a:t>單位同仁將會有工程會</a:t>
            </a:r>
            <a:r>
              <a:rPr lang="en-US" altLang="zh-TW" sz="3200" b="1" dirty="0">
                <a:solidFill>
                  <a:srgbClr val="7030A0"/>
                </a:solidFill>
                <a:latin typeface="標楷體" panose="03000509000000000000" pitchFamily="65" charset="-120"/>
                <a:ea typeface="標楷體" panose="03000509000000000000" pitchFamily="65" charset="-120"/>
              </a:rPr>
              <a:t>97.10.23</a:t>
            </a:r>
            <a:r>
              <a:rPr lang="zh-TW" altLang="en-US" sz="3200" b="1" dirty="0">
                <a:solidFill>
                  <a:srgbClr val="7030A0"/>
                </a:solidFill>
                <a:latin typeface="標楷體" panose="03000509000000000000" pitchFamily="65" charset="-120"/>
                <a:ea typeface="標楷體" panose="03000509000000000000" pitchFamily="65" charset="-120"/>
              </a:rPr>
              <a:t> </a:t>
            </a:r>
            <a:r>
              <a:rPr lang="en-US" altLang="zh-TW" sz="3200" b="1" dirty="0">
                <a:solidFill>
                  <a:srgbClr val="7030A0"/>
                </a:solidFill>
                <a:latin typeface="標楷體" panose="03000509000000000000" pitchFamily="65" charset="-120"/>
                <a:ea typeface="標楷體" panose="03000509000000000000" pitchFamily="65" charset="-120"/>
              </a:rPr>
              <a:t>09700438151</a:t>
            </a:r>
            <a:r>
              <a:rPr lang="zh-TW" altLang="en-US" sz="3200" b="1" dirty="0">
                <a:solidFill>
                  <a:srgbClr val="7030A0"/>
                </a:solidFill>
                <a:latin typeface="標楷體" panose="03000509000000000000" pitchFamily="65" charset="-120"/>
                <a:ea typeface="標楷體" panose="03000509000000000000" pitchFamily="65" charset="-120"/>
              </a:rPr>
              <a:t>號解釋函所述之相關責任。</a:t>
            </a:r>
          </a:p>
        </p:txBody>
      </p:sp>
      <p:sp>
        <p:nvSpPr>
          <p:cNvPr id="5" name="爆炸 2 4"/>
          <p:cNvSpPr/>
          <p:nvPr/>
        </p:nvSpPr>
        <p:spPr>
          <a:xfrm>
            <a:off x="414153" y="1347121"/>
            <a:ext cx="1404156" cy="151216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切記</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410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180232"/>
            <a:ext cx="9624060" cy="864095"/>
          </a:xfrm>
        </p:spPr>
        <p:txBody>
          <a:bodyPr>
            <a:normAutofit fontScale="90000"/>
          </a:bodyPr>
          <a:lstStyle/>
          <a:p>
            <a:r>
              <a:rPr lang="zh-TW" altLang="en-US" dirty="0" smtClean="0">
                <a:latin typeface="+mj-ea"/>
              </a:rPr>
              <a:t>案例二：規格未明確</a:t>
            </a:r>
            <a:endParaRPr lang="zh-TW" altLang="en-US" dirty="0">
              <a:latin typeface="+mj-ea"/>
            </a:endParaRPr>
          </a:p>
        </p:txBody>
      </p:sp>
      <p:sp>
        <p:nvSpPr>
          <p:cNvPr id="4" name="矩形 3"/>
          <p:cNvSpPr/>
          <p:nvPr/>
        </p:nvSpPr>
        <p:spPr>
          <a:xfrm>
            <a:off x="613946" y="1049563"/>
            <a:ext cx="9073008" cy="2800767"/>
          </a:xfrm>
          <a:prstGeom prst="rect">
            <a:avLst/>
          </a:prstGeom>
        </p:spPr>
        <p:txBody>
          <a:bodyPr wrap="square">
            <a:spAutoFit/>
          </a:bodyPr>
          <a:lstStyle/>
          <a:p>
            <a:pPr lvl="0">
              <a:spcBef>
                <a:spcPct val="20000"/>
              </a:spcBef>
            </a:pPr>
            <a:r>
              <a:rPr lang="zh-TW" altLang="en-US" sz="3600" b="1" dirty="0">
                <a:solidFill>
                  <a:prstClr val="black"/>
                </a:solidFill>
              </a:rPr>
              <a:t>案由</a:t>
            </a:r>
            <a:r>
              <a:rPr lang="en-US" altLang="zh-TW" sz="3600" b="1" dirty="0">
                <a:solidFill>
                  <a:prstClr val="black"/>
                </a:solidFill>
              </a:rPr>
              <a:t>:</a:t>
            </a:r>
          </a:p>
          <a:p>
            <a:pPr marL="360363" indent="-360363"/>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☆本案係冰水主機維修，採購明細中未提出廠牌型號，維修項目之管件未寫明係幾分管或型號？致多次退回使用單位修正影響計畫進度。 </a:t>
            </a:r>
            <a:endParaRPr lang="en-US" altLang="zh-TW"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60363" indent="-360363"/>
            <a:r>
              <a:rPr lang="en-US" altLang="zh-TW"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後由使用單位同仁親赴管理科，並由管理科秘書及科長協助逐項填寫後完成。</a:t>
            </a:r>
            <a:endParaRPr lang="en-US" altLang="zh-TW" sz="2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72" y="4068662"/>
            <a:ext cx="4219009" cy="27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983596" y="6990018"/>
            <a:ext cx="1440160" cy="461665"/>
          </a:xfrm>
          <a:prstGeom prst="rect">
            <a:avLst/>
          </a:prstGeom>
          <a:noFill/>
        </p:spPr>
        <p:txBody>
          <a:bodyPr wrap="square" rtlCol="0">
            <a:spAutoFit/>
          </a:bodyPr>
          <a:lstStyle/>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更正前</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9" name="文字方塊 8"/>
          <p:cNvSpPr txBox="1"/>
          <p:nvPr/>
        </p:nvSpPr>
        <p:spPr>
          <a:xfrm>
            <a:off x="6282804" y="6911585"/>
            <a:ext cx="1440160" cy="461665"/>
          </a:xfrm>
          <a:prstGeom prst="rect">
            <a:avLst/>
          </a:prstGeom>
          <a:noFill/>
        </p:spPr>
        <p:txBody>
          <a:bodyPr wrap="square" rtlCol="0">
            <a:spAutoFit/>
          </a:bodyPr>
          <a:lstStyle/>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更正後</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grpSp>
        <p:nvGrpSpPr>
          <p:cNvPr id="16" name="群組 15"/>
          <p:cNvGrpSpPr/>
          <p:nvPr/>
        </p:nvGrpSpPr>
        <p:grpSpPr>
          <a:xfrm>
            <a:off x="5286145" y="3927554"/>
            <a:ext cx="5089702" cy="2877412"/>
            <a:chOff x="5286145" y="3927554"/>
            <a:chExt cx="5089702" cy="2877412"/>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145" y="3927554"/>
              <a:ext cx="4176464" cy="287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橢圓 5"/>
            <p:cNvSpPr/>
            <p:nvPr/>
          </p:nvSpPr>
          <p:spPr>
            <a:xfrm>
              <a:off x="7146900" y="5220791"/>
              <a:ext cx="86409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cxnSp>
          <p:nvCxnSpPr>
            <p:cNvPr id="8" name="直線單箭頭接點 7"/>
            <p:cNvCxnSpPr/>
            <p:nvPr/>
          </p:nvCxnSpPr>
          <p:spPr>
            <a:xfrm flipH="1" flipV="1">
              <a:off x="8010996" y="5580831"/>
              <a:ext cx="360040" cy="432048"/>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8406572" y="5611241"/>
              <a:ext cx="1969275" cy="830997"/>
            </a:xfrm>
            <a:prstGeom prst="rect">
              <a:avLst/>
            </a:prstGeom>
            <a:noFill/>
            <a:ln w="22225">
              <a:solidFill>
                <a:srgbClr val="7030A0"/>
              </a:solidFill>
            </a:ln>
          </p:spPr>
          <p:txBody>
            <a:bodyPr wrap="square" rtlCol="0">
              <a:spAutoFit/>
            </a:bodyPr>
            <a:lstStyle/>
            <a:p>
              <a:r>
                <a:rPr lang="zh-TW" altLang="en-US" sz="2400" b="1" dirty="0" smtClean="0">
                  <a:solidFill>
                    <a:srgbClr val="7030A0"/>
                  </a:solidFill>
                  <a:latin typeface="標楷體" panose="03000509000000000000" pitchFamily="65" charset="-120"/>
                  <a:ea typeface="標楷體" panose="03000509000000000000" pitchFamily="65" charset="-120"/>
                </a:rPr>
                <a:t>增加管件尺寸 型號等</a:t>
              </a:r>
              <a:r>
                <a:rPr lang="en-US" altLang="zh-TW" sz="2400" b="1" dirty="0" smtClean="0">
                  <a:solidFill>
                    <a:srgbClr val="7030A0"/>
                  </a:solidFill>
                  <a:latin typeface="標楷體" panose="03000509000000000000" pitchFamily="65" charset="-120"/>
                  <a:ea typeface="標楷體" panose="03000509000000000000" pitchFamily="65" charset="-120"/>
                </a:rPr>
                <a:t>)</a:t>
              </a:r>
              <a:endParaRPr lang="zh-TW" altLang="en-US" sz="2400" b="1" dirty="0">
                <a:solidFill>
                  <a:srgbClr val="7030A0"/>
                </a:solidFill>
                <a:latin typeface="標楷體" panose="03000509000000000000" pitchFamily="65" charset="-120"/>
                <a:ea typeface="標楷體" panose="03000509000000000000" pitchFamily="65" charset="-120"/>
              </a:endParaRPr>
            </a:p>
          </p:txBody>
        </p:sp>
        <p:cxnSp>
          <p:nvCxnSpPr>
            <p:cNvPr id="14" name="直線單箭頭接點 13"/>
            <p:cNvCxnSpPr>
              <a:endCxn id="13" idx="1"/>
            </p:cNvCxnSpPr>
            <p:nvPr/>
          </p:nvCxnSpPr>
          <p:spPr>
            <a:xfrm flipV="1">
              <a:off x="6642844" y="6026740"/>
              <a:ext cx="1763728" cy="634211"/>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7722964" y="4747631"/>
              <a:ext cx="936104" cy="936104"/>
            </a:xfrm>
            <a:prstGeom prst="straightConnector1">
              <a:avLst/>
            </a:prstGeom>
            <a:ln w="41275">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364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38385"/>
          </a:xfrm>
        </p:spPr>
        <p:txBody>
          <a:bodyPr/>
          <a:lstStyle/>
          <a:p>
            <a:r>
              <a:rPr lang="zh-TW" altLang="en-US" dirty="0">
                <a:latin typeface="新細明體" panose="02020500000000000000" pitchFamily="18" charset="-120"/>
                <a:ea typeface="新細明體" panose="02020500000000000000" pitchFamily="18" charset="-120"/>
              </a:rPr>
              <a:t>規格未</a:t>
            </a:r>
            <a:r>
              <a:rPr lang="zh-TW" altLang="en-US" dirty="0" smtClean="0">
                <a:latin typeface="新細明體" panose="02020500000000000000" pitchFamily="18" charset="-120"/>
                <a:ea typeface="新細明體" panose="02020500000000000000" pitchFamily="18" charset="-120"/>
              </a:rPr>
              <a:t>明確</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續</a:t>
            </a:r>
            <a:endParaRPr lang="zh-TW" altLang="en-US" dirty="0">
              <a:latin typeface="新細明體" panose="02020500000000000000" pitchFamily="18" charset="-120"/>
              <a:ea typeface="新細明體" panose="02020500000000000000" pitchFamily="18" charset="-12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708" y="1764407"/>
            <a:ext cx="338854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228" y="1812424"/>
            <a:ext cx="3168650" cy="372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738188" y="1283482"/>
            <a:ext cx="3600400" cy="523220"/>
          </a:xfrm>
          <a:prstGeom prst="rect">
            <a:avLst/>
          </a:prstGeom>
          <a:noFill/>
        </p:spPr>
        <p:txBody>
          <a:bodyPr wrap="square" rtlCol="0">
            <a:spAutoFit/>
          </a:bodyPr>
          <a:lstStyle/>
          <a:p>
            <a:r>
              <a:rPr lang="zh-TW" altLang="en-US" sz="2800" b="1" dirty="0" smtClean="0">
                <a:solidFill>
                  <a:srgbClr val="7030A0"/>
                </a:solidFill>
                <a:latin typeface="標楷體" panose="03000509000000000000" pitchFamily="65" charset="-120"/>
                <a:ea typeface="標楷體" panose="03000509000000000000" pitchFamily="65" charset="-120"/>
              </a:rPr>
              <a:t>水電營繕科退回意見</a:t>
            </a:r>
            <a:r>
              <a:rPr lang="en-US" altLang="zh-TW" sz="2800" b="1" dirty="0" smtClean="0">
                <a:solidFill>
                  <a:srgbClr val="7030A0"/>
                </a:solidFill>
                <a:latin typeface="標楷體" panose="03000509000000000000" pitchFamily="65" charset="-120"/>
                <a:ea typeface="標楷體" panose="03000509000000000000" pitchFamily="65" charset="-120"/>
              </a:rPr>
              <a:t>:</a:t>
            </a:r>
            <a:endParaRPr lang="zh-TW" altLang="en-US" sz="2800" b="1" dirty="0">
              <a:solidFill>
                <a:srgbClr val="7030A0"/>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5182567" y="1241187"/>
            <a:ext cx="3600400" cy="523220"/>
          </a:xfrm>
          <a:prstGeom prst="rect">
            <a:avLst/>
          </a:prstGeom>
          <a:noFill/>
        </p:spPr>
        <p:txBody>
          <a:bodyPr wrap="square" rtlCol="0">
            <a:spAutoFit/>
          </a:bodyPr>
          <a:lstStyle/>
          <a:p>
            <a:r>
              <a:rPr lang="zh-TW" altLang="en-US" sz="2800" b="1" dirty="0" smtClean="0">
                <a:solidFill>
                  <a:srgbClr val="7030A0"/>
                </a:solidFill>
                <a:latin typeface="標楷體" panose="03000509000000000000" pitchFamily="65" charset="-120"/>
                <a:ea typeface="標楷體" panose="03000509000000000000" pitchFamily="65" charset="-120"/>
              </a:rPr>
              <a:t>管理科退回意見</a:t>
            </a:r>
            <a:r>
              <a:rPr lang="en-US" altLang="zh-TW" sz="2800" b="1" dirty="0" smtClean="0">
                <a:solidFill>
                  <a:srgbClr val="7030A0"/>
                </a:solidFill>
                <a:latin typeface="標楷體" panose="03000509000000000000" pitchFamily="65" charset="-120"/>
                <a:ea typeface="標楷體" panose="03000509000000000000" pitchFamily="65" charset="-120"/>
              </a:rPr>
              <a:t>:</a:t>
            </a:r>
            <a:endParaRPr lang="zh-TW" altLang="en-US" sz="2800" b="1" dirty="0">
              <a:solidFill>
                <a:srgbClr val="7030A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771879" y="5724847"/>
            <a:ext cx="9001000" cy="1384995"/>
          </a:xfrm>
          <a:prstGeom prst="rect">
            <a:avLst/>
          </a:prstGeom>
          <a:noFill/>
        </p:spPr>
        <p:txBody>
          <a:bodyPr wrap="square" rtlCol="0">
            <a:spAutoFit/>
          </a:bodyPr>
          <a:lstStyle/>
          <a:p>
            <a:pPr marL="342900" indent="-342900">
              <a:buFont typeface="Wingdings" panose="05000000000000000000" pitchFamily="2" charset="2"/>
              <a:buChar char="u"/>
            </a:pPr>
            <a:r>
              <a:rPr lang="zh-TW" altLang="en-US" sz="2800" b="1" dirty="0" smtClean="0">
                <a:solidFill>
                  <a:srgbClr val="7030A0"/>
                </a:solidFill>
                <a:latin typeface="標楷體" panose="03000509000000000000" pitchFamily="65" charset="-120"/>
                <a:ea typeface="標楷體" panose="03000509000000000000" pitchFamily="65" charset="-120"/>
              </a:rPr>
              <a:t>使用單位將回覆營繕科意見直接寫上退回意見上</a:t>
            </a:r>
            <a:r>
              <a:rPr lang="en-US" altLang="zh-TW" sz="2800" b="1" dirty="0" smtClean="0">
                <a:solidFill>
                  <a:srgbClr val="7030A0"/>
                </a:solidFill>
                <a:latin typeface="標楷體" panose="03000509000000000000" pitchFamily="65" charset="-120"/>
                <a:ea typeface="標楷體" panose="03000509000000000000" pitchFamily="65" charset="-120"/>
              </a:rPr>
              <a:t>?</a:t>
            </a:r>
          </a:p>
          <a:p>
            <a:pPr marL="342900" indent="-342900">
              <a:buFont typeface="Wingdings" panose="05000000000000000000" pitchFamily="2" charset="2"/>
              <a:buChar char="u"/>
            </a:pPr>
            <a:r>
              <a:rPr lang="zh-TW" altLang="en-US" sz="2800" b="1" dirty="0">
                <a:solidFill>
                  <a:srgbClr val="7030A0"/>
                </a:solidFill>
                <a:latin typeface="標楷體" panose="03000509000000000000" pitchFamily="65" charset="-120"/>
                <a:ea typeface="標楷體" panose="03000509000000000000" pitchFamily="65" charset="-120"/>
              </a:rPr>
              <a:t>回覆營繕科資料不</a:t>
            </a:r>
            <a:r>
              <a:rPr lang="zh-TW" altLang="en-US" sz="2800" b="1" dirty="0" smtClean="0">
                <a:solidFill>
                  <a:srgbClr val="7030A0"/>
                </a:solidFill>
                <a:latin typeface="標楷體" panose="03000509000000000000" pitchFamily="65" charset="-120"/>
                <a:ea typeface="標楷體" panose="03000509000000000000" pitchFamily="65" charset="-120"/>
              </a:rPr>
              <a:t>完整，又無法親持修改，管理科再次退回</a:t>
            </a:r>
            <a:endParaRPr lang="zh-TW" altLang="en-US" sz="2800" b="1" dirty="0">
              <a:solidFill>
                <a:srgbClr val="7030A0"/>
              </a:solidFill>
              <a:latin typeface="標楷體" panose="03000509000000000000" pitchFamily="65" charset="-120"/>
              <a:ea typeface="標楷體" panose="03000509000000000000" pitchFamily="65" charset="-120"/>
            </a:endParaRPr>
          </a:p>
        </p:txBody>
      </p:sp>
      <p:cxnSp>
        <p:nvCxnSpPr>
          <p:cNvPr id="6" name="直線單箭頭接點 5"/>
          <p:cNvCxnSpPr/>
          <p:nvPr/>
        </p:nvCxnSpPr>
        <p:spPr>
          <a:xfrm flipH="1" flipV="1">
            <a:off x="2898428" y="2700511"/>
            <a:ext cx="2088232" cy="316835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H="1" flipV="1">
            <a:off x="3942545" y="3492600"/>
            <a:ext cx="1044115" cy="23762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4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885542"/>
          </a:xfrm>
        </p:spPr>
        <p:txBody>
          <a:bodyPr/>
          <a:lstStyle/>
          <a:p>
            <a:r>
              <a:rPr lang="zh-TW" altLang="en-US" dirty="0">
                <a:latin typeface="新細明體" panose="02020500000000000000" pitchFamily="18" charset="-120"/>
                <a:ea typeface="新細明體" panose="02020500000000000000" pitchFamily="18" charset="-120"/>
              </a:rPr>
              <a:t>規格未明確</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續</a:t>
            </a:r>
          </a:p>
        </p:txBody>
      </p:sp>
      <p:sp>
        <p:nvSpPr>
          <p:cNvPr id="4" name="文字方塊 3"/>
          <p:cNvSpPr txBox="1"/>
          <p:nvPr/>
        </p:nvSpPr>
        <p:spPr>
          <a:xfrm>
            <a:off x="5218304" y="1689201"/>
            <a:ext cx="4752528" cy="4832092"/>
          </a:xfrm>
          <a:prstGeom prst="rect">
            <a:avLst/>
          </a:prstGeom>
          <a:noFill/>
        </p:spPr>
        <p:txBody>
          <a:bodyPr wrap="square" rtlCol="0">
            <a:spAutoFit/>
          </a:bodyPr>
          <a:lstStyle/>
          <a:p>
            <a:pPr marL="457200" indent="-457200">
              <a:buFont typeface="Wingdings" panose="05000000000000000000" pitchFamily="2" charset="2"/>
              <a:buChar char="p"/>
            </a:pP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以估價廠商回覆之</a:t>
            </a:r>
            <a:r>
              <a:rPr lang="en-US" altLang="zh-TW"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mail</a:t>
            </a: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資料作為答覆營繕及管理科之意見？</a:t>
            </a:r>
            <a:endParaRPr lang="en-US" altLang="zh-TW"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應將</a:t>
            </a:r>
            <a:r>
              <a:rPr lang="zh-TW" altLang="en-US" sz="2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估價廠商提供之詳細</a:t>
            </a: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規格，逐項修正於採購明細表</a:t>
            </a:r>
            <a:r>
              <a:rPr lang="zh-TW" altLang="en-US" sz="2800" dirty="0" smtClean="0">
                <a:effectLst>
                  <a:outerShdw blurRad="38100" dist="38100" dir="2700000" algn="tl">
                    <a:srgbClr val="000000">
                      <a:alpha val="43137"/>
                    </a:srgbClr>
                  </a:outerShdw>
                </a:effectLst>
                <a:latin typeface="標楷體"/>
                <a:ea typeface="標楷體"/>
              </a:rPr>
              <a:t>；以利參與</a:t>
            </a: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公開招標廠商知道本案欲維修之內容與要求？</a:t>
            </a:r>
            <a:r>
              <a:rPr lang="zh-TW" altLang="en-US" sz="2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以此案例</a:t>
            </a:r>
            <a:r>
              <a:rPr lang="zh-TW" altLang="en-US" sz="2800" b="1" dirty="0" smtClean="0">
                <a:solidFill>
                  <a:srgbClr val="7030A0"/>
                </a:solidFill>
                <a:effectLst>
                  <a:outerShdw blurRad="38100" dist="38100" dir="2700000" algn="tl">
                    <a:srgbClr val="000000">
                      <a:alpha val="43137"/>
                    </a:srgbClr>
                  </a:outerShdw>
                </a:effectLst>
                <a:latin typeface="新細明體"/>
                <a:ea typeface="新細明體"/>
              </a:rPr>
              <a:t>，</a:t>
            </a:r>
            <a:r>
              <a:rPr lang="zh-TW" altLang="en-US" sz="2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只有</a:t>
            </a:r>
            <a:r>
              <a:rPr lang="zh-TW" altLang="en-US" sz="28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現場勘查</a:t>
            </a:r>
            <a:r>
              <a:rPr lang="zh-TW" altLang="en-US" sz="2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過之廠商可以了解</a:t>
            </a:r>
            <a:r>
              <a:rPr lang="zh-TW" altLang="en-US" sz="2800" b="1" dirty="0" smtClean="0">
                <a:solidFill>
                  <a:srgbClr val="7030A0"/>
                </a:solidFill>
                <a:effectLst>
                  <a:outerShdw blurRad="38100" dist="38100" dir="2700000" algn="tl">
                    <a:srgbClr val="000000">
                      <a:alpha val="43137"/>
                    </a:srgbClr>
                  </a:outerShdw>
                </a:effectLst>
                <a:latin typeface="新細明體"/>
                <a:ea typeface="新細明體"/>
              </a:rPr>
              <a:t>，</a:t>
            </a:r>
            <a:r>
              <a:rPr lang="zh-TW" altLang="en-US" sz="2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才有可能報價</a:t>
            </a:r>
            <a:r>
              <a:rPr lang="zh-TW" altLang="en-US" sz="28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與</a:t>
            </a:r>
            <a:r>
              <a:rPr lang="zh-TW" altLang="en-US" sz="2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投標！</a:t>
            </a:r>
            <a:endParaRPr lang="zh-TW" altLang="en-US" sz="28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pSp>
        <p:nvGrpSpPr>
          <p:cNvPr id="13" name="群組 12"/>
          <p:cNvGrpSpPr/>
          <p:nvPr/>
        </p:nvGrpSpPr>
        <p:grpSpPr>
          <a:xfrm>
            <a:off x="378148" y="1408725"/>
            <a:ext cx="4819963" cy="5112568"/>
            <a:chOff x="512763" y="1620391"/>
            <a:chExt cx="4819963" cy="403244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620391"/>
              <a:ext cx="418586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橢圓形圖說文字 6"/>
            <p:cNvSpPr/>
            <p:nvPr/>
          </p:nvSpPr>
          <p:spPr>
            <a:xfrm>
              <a:off x="3116734" y="1620391"/>
              <a:ext cx="2215992" cy="1584176"/>
            </a:xfrm>
            <a:prstGeom prst="wedgeEllipseCallout">
              <a:avLst>
                <a:gd name="adj1" fmla="val -111488"/>
                <a:gd name="adj2" fmla="val 6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latin typeface="標楷體" panose="03000509000000000000" pitchFamily="65" charset="-120"/>
                  <a:ea typeface="標楷體" panose="03000509000000000000" pitchFamily="65" charset="-120"/>
                </a:rPr>
                <a:t>以廠商</a:t>
              </a:r>
              <a:r>
                <a:rPr lang="en-US" altLang="zh-TW" dirty="0" smtClean="0">
                  <a:latin typeface="標楷體" panose="03000509000000000000" pitchFamily="65" charset="-120"/>
                  <a:ea typeface="標楷體" panose="03000509000000000000" pitchFamily="65" charset="-120"/>
                </a:rPr>
                <a:t>mail</a:t>
              </a:r>
              <a:r>
                <a:rPr lang="zh-TW" altLang="en-US" dirty="0" smtClean="0">
                  <a:latin typeface="標楷體" panose="03000509000000000000" pitchFamily="65" charset="-120"/>
                  <a:ea typeface="標楷體" panose="03000509000000000000" pitchFamily="65" charset="-120"/>
                </a:rPr>
                <a:t>資料當作回覆文件並蓋章</a:t>
              </a:r>
              <a:endParaRPr lang="zh-TW" altLang="en-US" dirty="0">
                <a:latin typeface="標楷體" panose="03000509000000000000" pitchFamily="65" charset="-120"/>
                <a:ea typeface="標楷體" panose="03000509000000000000" pitchFamily="65" charset="-120"/>
              </a:endParaRPr>
            </a:p>
          </p:txBody>
        </p:sp>
        <p:cxnSp>
          <p:nvCxnSpPr>
            <p:cNvPr id="9" name="直線單箭頭接點 8"/>
            <p:cNvCxnSpPr/>
            <p:nvPr/>
          </p:nvCxnSpPr>
          <p:spPr>
            <a:xfrm>
              <a:off x="2384971" y="2071314"/>
              <a:ext cx="1224136" cy="51115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078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94172" y="252239"/>
            <a:ext cx="9624060" cy="957550"/>
          </a:xfrm>
        </p:spPr>
        <p:txBody>
          <a:bodyPr/>
          <a:lstStyle/>
          <a:p>
            <a:r>
              <a:rPr lang="zh-TW" altLang="en-US" dirty="0">
                <a:latin typeface="新細明體" panose="02020500000000000000" pitchFamily="18" charset="-120"/>
                <a:ea typeface="新細明體" panose="02020500000000000000" pitchFamily="18" charset="-120"/>
              </a:rPr>
              <a:t>規格未明確</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續</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978" y="1620391"/>
            <a:ext cx="432048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橢圓形圖說文字 9"/>
          <p:cNvSpPr/>
          <p:nvPr/>
        </p:nvSpPr>
        <p:spPr>
          <a:xfrm>
            <a:off x="5715724" y="1309370"/>
            <a:ext cx="2871335" cy="2183229"/>
          </a:xfrm>
          <a:prstGeom prst="wedgeEllipseCallout">
            <a:avLst>
              <a:gd name="adj1" fmla="val -61078"/>
              <a:gd name="adj2" fmla="val 7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其他履約事項、型號、尺寸由管理科協助繕打修正</a:t>
            </a:r>
            <a:endParaRPr lang="zh-TW" altLang="en-US" sz="2400" dirty="0">
              <a:latin typeface="標楷體" panose="03000509000000000000" pitchFamily="65" charset="-120"/>
              <a:ea typeface="標楷體" panose="03000509000000000000" pitchFamily="65" charset="-120"/>
            </a:endParaRPr>
          </a:p>
        </p:txBody>
      </p:sp>
      <p:sp>
        <p:nvSpPr>
          <p:cNvPr id="11" name="文字方塊 10"/>
          <p:cNvSpPr txBox="1"/>
          <p:nvPr/>
        </p:nvSpPr>
        <p:spPr>
          <a:xfrm>
            <a:off x="5945336" y="3829924"/>
            <a:ext cx="3600400" cy="1077218"/>
          </a:xfrm>
          <a:prstGeom prst="rect">
            <a:avLst/>
          </a:prstGeom>
          <a:noFill/>
        </p:spPr>
        <p:txBody>
          <a:bodyPr wrap="square" rtlCol="0">
            <a:spAutoFit/>
          </a:bodyPr>
          <a:lstStyle/>
          <a:p>
            <a:r>
              <a:rPr lang="zh-TW" altLang="en-US" sz="3200" dirty="0" smtClean="0">
                <a:latin typeface="標楷體" panose="03000509000000000000" pitchFamily="65" charset="-120"/>
                <a:ea typeface="標楷體" panose="03000509000000000000" pitchFamily="65" charset="-120"/>
              </a:rPr>
              <a:t>本案才順利快速完成招標訂約程序</a:t>
            </a:r>
            <a:endParaRPr lang="zh-TW" altLang="en-US" sz="3200" dirty="0">
              <a:latin typeface="標楷體" panose="03000509000000000000" pitchFamily="65" charset="-120"/>
              <a:ea typeface="標楷體" panose="03000509000000000000" pitchFamily="65" charset="-120"/>
            </a:endParaRPr>
          </a:p>
        </p:txBody>
      </p:sp>
      <p:sp>
        <p:nvSpPr>
          <p:cNvPr id="12" name="向右箭號 11"/>
          <p:cNvSpPr/>
          <p:nvPr/>
        </p:nvSpPr>
        <p:spPr>
          <a:xfrm>
            <a:off x="5562724" y="4224517"/>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94993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802"/>
            <a:ext cx="9624060" cy="957550"/>
          </a:xfrm>
        </p:spPr>
        <p:txBody>
          <a:bodyPr/>
          <a:lstStyle/>
          <a:p>
            <a:r>
              <a:rPr lang="zh-TW" altLang="en-US" dirty="0">
                <a:latin typeface="新細明體" panose="02020500000000000000" pitchFamily="18" charset="-120"/>
                <a:ea typeface="新細明體" panose="02020500000000000000" pitchFamily="18" charset="-120"/>
              </a:rPr>
              <a:t>應注意事項</a:t>
            </a:r>
          </a:p>
        </p:txBody>
      </p:sp>
      <p:sp>
        <p:nvSpPr>
          <p:cNvPr id="5" name="文字方塊 4"/>
          <p:cNvSpPr txBox="1"/>
          <p:nvPr/>
        </p:nvSpPr>
        <p:spPr>
          <a:xfrm>
            <a:off x="1170236" y="1332359"/>
            <a:ext cx="9073008" cy="5632311"/>
          </a:xfrm>
          <a:prstGeom prst="rect">
            <a:avLst/>
          </a:prstGeom>
          <a:noFill/>
        </p:spPr>
        <p:txBody>
          <a:bodyPr wrap="square" rtlCol="0">
            <a:spAutoFit/>
          </a:bodyPr>
          <a:lstStyle/>
          <a:p>
            <a:pPr marL="342900" indent="-342900">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政府採購錯誤行為態樣：</a:t>
            </a:r>
            <a:r>
              <a:rPr lang="zh-TW" altLang="en-US" sz="3600" b="1" dirty="0" smtClean="0">
                <a:solidFill>
                  <a:srgbClr val="7030A0"/>
                </a:solidFill>
                <a:latin typeface="標楷體" panose="03000509000000000000" pitchFamily="65" charset="-120"/>
                <a:ea typeface="標楷體" panose="03000509000000000000" pitchFamily="65" charset="-120"/>
              </a:rPr>
              <a:t>招標文件過簡</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360363" indent="-360363"/>
            <a:r>
              <a:rPr lang="zh-TW" altLang="en-US" sz="3600" dirty="0" smtClean="0">
                <a:latin typeface="標楷體" panose="03000509000000000000" pitchFamily="65" charset="-120"/>
                <a:ea typeface="標楷體" panose="03000509000000000000" pitchFamily="65" charset="-120"/>
              </a:rPr>
              <a:t>  例如：未載明驗收條件等</a:t>
            </a:r>
            <a:endParaRPr lang="en-US" altLang="zh-TW" sz="3600" dirty="0" smtClean="0">
              <a:latin typeface="標楷體" panose="03000509000000000000" pitchFamily="65" charset="-120"/>
              <a:ea typeface="標楷體" panose="03000509000000000000" pitchFamily="65" charset="-120"/>
            </a:endParaRPr>
          </a:p>
          <a:p>
            <a:pPr marL="360363" indent="-360363">
              <a:buFont typeface="Wingdings" panose="05000000000000000000" pitchFamily="2" charset="2"/>
              <a:buChar char="Ø"/>
            </a:pPr>
            <a:r>
              <a:rPr lang="zh-TW" altLang="en-US" sz="3600" dirty="0">
                <a:latin typeface="標楷體" panose="03000509000000000000" pitchFamily="65" charset="-120"/>
                <a:ea typeface="標楷體" panose="03000509000000000000" pitchFamily="65" charset="-120"/>
              </a:rPr>
              <a:t>政府採購錯誤行為態樣</a:t>
            </a:r>
            <a:r>
              <a:rPr lang="zh-TW" altLang="en-US" sz="3600" dirty="0" smtClean="0">
                <a:latin typeface="標楷體" panose="03000509000000000000" pitchFamily="65" charset="-120"/>
                <a:ea typeface="標楷體" panose="03000509000000000000" pitchFamily="65" charset="-120"/>
              </a:rPr>
              <a:t>：</a:t>
            </a:r>
            <a:r>
              <a:rPr lang="zh-TW" altLang="en-US" sz="3600" b="1" dirty="0" smtClean="0">
                <a:solidFill>
                  <a:srgbClr val="7030A0"/>
                </a:solidFill>
                <a:latin typeface="標楷體" panose="03000509000000000000" pitchFamily="65" charset="-120"/>
                <a:ea typeface="標楷體" panose="03000509000000000000" pitchFamily="65" charset="-120"/>
              </a:rPr>
              <a:t>以不具經驗之人員辦理採購。</a:t>
            </a:r>
            <a:endParaRPr lang="en-US" altLang="zh-TW" sz="3600" b="1" dirty="0" smtClean="0">
              <a:solidFill>
                <a:srgbClr val="7030A0"/>
              </a:solidFill>
              <a:latin typeface="標楷體" panose="03000509000000000000" pitchFamily="65" charset="-120"/>
              <a:ea typeface="標楷體" panose="03000509000000000000" pitchFamily="65" charset="-120"/>
            </a:endParaRPr>
          </a:p>
          <a:p>
            <a:pPr marL="360363" indent="-360363">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使用單位承辦人員不諳採購法，應事先請教單位審案人員</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各單位皆有設置</a:t>
            </a:r>
            <a:r>
              <a:rPr lang="en-US" altLang="zh-TW" sz="3600" dirty="0" smtClean="0">
                <a:latin typeface="標楷體" panose="03000509000000000000" pitchFamily="65" charset="-120"/>
                <a:ea typeface="標楷體" panose="03000509000000000000" pitchFamily="65" charset="-120"/>
              </a:rPr>
              <a:t>1-2</a:t>
            </a:r>
            <a:r>
              <a:rPr lang="zh-TW" altLang="en-US" sz="3600" dirty="0" smtClean="0">
                <a:latin typeface="標楷體" panose="03000509000000000000" pitchFamily="65" charset="-120"/>
                <a:ea typeface="標楷體" panose="03000509000000000000" pitchFamily="65" charset="-120"/>
              </a:rPr>
              <a:t>人</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a:t>
            </a:r>
            <a:endParaRPr lang="en-US" altLang="zh-TW" sz="3600" dirty="0" smtClean="0">
              <a:latin typeface="標楷體" panose="03000509000000000000" pitchFamily="65" charset="-120"/>
              <a:ea typeface="標楷體" panose="03000509000000000000" pitchFamily="65" charset="-120"/>
            </a:endParaRPr>
          </a:p>
          <a:p>
            <a:pPr marL="360363" indent="-360363">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以往辦理採購案件，規格填寫不明確</a:t>
            </a:r>
            <a:r>
              <a:rPr lang="zh-TW" altLang="en-US" sz="3600" dirty="0" smtClean="0">
                <a:latin typeface="新細明體"/>
                <a:ea typeface="新細明體"/>
              </a:rPr>
              <a:t>，</a:t>
            </a:r>
            <a:r>
              <a:rPr lang="zh-TW" altLang="en-US" sz="3600" dirty="0" smtClean="0">
                <a:latin typeface="標楷體" panose="03000509000000000000" pitchFamily="65" charset="-120"/>
                <a:ea typeface="標楷體" panose="03000509000000000000" pitchFamily="65" charset="-120"/>
              </a:rPr>
              <a:t>不代表可適用目前規定，可依樣畫葫蘆。</a:t>
            </a:r>
            <a:endParaRPr lang="en-US" altLang="zh-TW" sz="3600" dirty="0" smtClean="0">
              <a:latin typeface="標楷體" panose="03000509000000000000" pitchFamily="65" charset="-120"/>
              <a:ea typeface="標楷體" panose="03000509000000000000" pitchFamily="65" charset="-120"/>
            </a:endParaRPr>
          </a:p>
          <a:p>
            <a:pPr marL="360363" indent="-360363">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計畫時程緊迫</a:t>
            </a:r>
            <a:r>
              <a:rPr lang="zh-TW" altLang="en-US" sz="3600" dirty="0" smtClean="0">
                <a:latin typeface="新細明體"/>
                <a:ea typeface="新細明體"/>
              </a:rPr>
              <a:t>，</a:t>
            </a:r>
            <a:r>
              <a:rPr lang="zh-TW" altLang="en-US" sz="3600" dirty="0" smtClean="0">
                <a:latin typeface="標楷體" panose="03000509000000000000" pitchFamily="65" charset="-120"/>
                <a:ea typeface="標楷體" panose="03000509000000000000" pitchFamily="65" charset="-120"/>
              </a:rPr>
              <a:t>應派人親持不可採退案方式處理。</a:t>
            </a:r>
            <a:endParaRPr lang="en-US" altLang="zh-TW" sz="36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7984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6054" y="108224"/>
            <a:ext cx="9624060" cy="1016817"/>
          </a:xfrm>
        </p:spPr>
        <p:txBody>
          <a:bodyPr/>
          <a:lstStyle/>
          <a:p>
            <a:r>
              <a:rPr lang="zh-TW" altLang="en-US" dirty="0" smtClean="0">
                <a:latin typeface="新細明體" panose="02020500000000000000" pitchFamily="18" charset="-120"/>
                <a:ea typeface="新細明體" panose="02020500000000000000" pitchFamily="18" charset="-120"/>
              </a:rPr>
              <a:t>案例三：陪標</a:t>
            </a:r>
            <a:endParaRPr lang="zh-TW" altLang="en-US" dirty="0">
              <a:latin typeface="新細明體" panose="02020500000000000000" pitchFamily="18" charset="-120"/>
              <a:ea typeface="新細明體" panose="02020500000000000000" pitchFamily="18" charset="-120"/>
            </a:endParaRPr>
          </a:p>
        </p:txBody>
      </p:sp>
      <p:sp>
        <p:nvSpPr>
          <p:cNvPr id="4" name="文字方塊 3"/>
          <p:cNvSpPr txBox="1"/>
          <p:nvPr/>
        </p:nvSpPr>
        <p:spPr>
          <a:xfrm>
            <a:off x="738187" y="1125041"/>
            <a:ext cx="9433049" cy="3231654"/>
          </a:xfrm>
          <a:prstGeom prst="rect">
            <a:avLst/>
          </a:prstGeom>
          <a:noFill/>
        </p:spPr>
        <p:txBody>
          <a:bodyPr wrap="square" rtlCol="0">
            <a:spAutoFit/>
          </a:bodyPr>
          <a:lstStyle/>
          <a:p>
            <a:pPr lvl="0">
              <a:spcBef>
                <a:spcPct val="20000"/>
              </a:spcBef>
            </a:pPr>
            <a:r>
              <a:rPr lang="zh-TW" altLang="en-US" sz="3600" b="1" dirty="0" smtClean="0">
                <a:solidFill>
                  <a:prstClr val="black"/>
                </a:solidFill>
              </a:rPr>
              <a:t>案由</a:t>
            </a:r>
            <a:r>
              <a:rPr lang="zh-TW" altLang="en-US" sz="3600" b="1" dirty="0">
                <a:solidFill>
                  <a:prstClr val="black"/>
                </a:solidFill>
              </a:rPr>
              <a:t>一</a:t>
            </a:r>
            <a:r>
              <a:rPr lang="en-US" altLang="zh-TW" sz="3600" b="1" dirty="0" smtClean="0">
                <a:solidFill>
                  <a:prstClr val="black"/>
                </a:solidFill>
              </a:rPr>
              <a:t>:</a:t>
            </a:r>
            <a:endParaRPr lang="en-US" altLang="zh-TW" sz="3600" b="1" dirty="0">
              <a:solidFill>
                <a:prstClr val="black"/>
              </a:solidFill>
            </a:endParaRPr>
          </a:p>
          <a:p>
            <a:pPr marL="360363" indent="-360363"/>
            <a:r>
              <a:rPr lang="zh-TW" altLang="en-US" sz="2800" dirty="0" smtClean="0">
                <a:latin typeface="標楷體" panose="03000509000000000000" pitchFamily="65" charset="-120"/>
                <a:ea typeface="標楷體" panose="03000509000000000000" pitchFamily="65" charset="-120"/>
              </a:rPr>
              <a:t>★公開招標案件，第一次開標，三家廠商投標，外標封型式合格進入審規階段，其中二家明顯未檢附基本證件：公司登記、納稅證明、押標金</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等，造成異常關聯之情況 。</a:t>
            </a:r>
            <a:endParaRPr lang="en-US" altLang="zh-TW" sz="2800" dirty="0" smtClean="0">
              <a:latin typeface="標楷體" panose="03000509000000000000" pitchFamily="65" charset="-120"/>
              <a:ea typeface="標楷體" panose="03000509000000000000" pitchFamily="65" charset="-120"/>
            </a:endParaRPr>
          </a:p>
          <a:p>
            <a:pPr marL="360363" indent="-360363"/>
            <a:r>
              <a:rPr lang="zh-TW" altLang="en-US" sz="2800" dirty="0" smtClean="0">
                <a:latin typeface="標楷體" panose="03000509000000000000" pitchFamily="65" charset="-120"/>
                <a:ea typeface="標楷體" panose="03000509000000000000" pitchFamily="65" charset="-120"/>
              </a:rPr>
              <a:t>★本案使用單位提出其他規格要求：「甲級電氣承裝業」及履約證明文件，其中一家投標廠商甚至無</a:t>
            </a:r>
            <a:r>
              <a:rPr lang="zh-TW" altLang="en-US" sz="2800" dirty="0">
                <a:latin typeface="標楷體" panose="03000509000000000000" pitchFamily="65" charset="-120"/>
                <a:ea typeface="標楷體" panose="03000509000000000000" pitchFamily="65" charset="-120"/>
              </a:rPr>
              <a:t>「甲級電氣承裝業</a:t>
            </a:r>
            <a:r>
              <a:rPr lang="zh-TW" altLang="en-US" sz="2800" dirty="0" smtClean="0">
                <a:latin typeface="標楷體" panose="03000509000000000000" pitchFamily="65" charset="-120"/>
                <a:ea typeface="標楷體" panose="03000509000000000000" pitchFamily="65" charset="-120"/>
              </a:rPr>
              <a:t>」資格，陪標之意圖甚為明顯。</a:t>
            </a:r>
            <a:endParaRPr lang="zh-TW" altLang="en-US" sz="2800" dirty="0">
              <a:latin typeface="標楷體" panose="03000509000000000000" pitchFamily="65" charset="-120"/>
              <a:ea typeface="標楷體" panose="03000509000000000000" pitchFamily="65" charset="-120"/>
            </a:endParaRPr>
          </a:p>
        </p:txBody>
      </p:sp>
      <p:grpSp>
        <p:nvGrpSpPr>
          <p:cNvPr id="11" name="群組 10"/>
          <p:cNvGrpSpPr/>
          <p:nvPr/>
        </p:nvGrpSpPr>
        <p:grpSpPr>
          <a:xfrm>
            <a:off x="738187" y="4356695"/>
            <a:ext cx="8568953" cy="2675278"/>
            <a:chOff x="738187" y="4356695"/>
            <a:chExt cx="8568953" cy="267527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 y="4511693"/>
              <a:ext cx="3209925"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500" y="4716735"/>
              <a:ext cx="5760640" cy="67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橢圓 4"/>
            <p:cNvSpPr/>
            <p:nvPr/>
          </p:nvSpPr>
          <p:spPr>
            <a:xfrm>
              <a:off x="7218908" y="4356695"/>
              <a:ext cx="1800200" cy="1415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p:cNvCxnSpPr>
              <a:stCxn id="8" idx="8"/>
            </p:cNvCxnSpPr>
            <p:nvPr/>
          </p:nvCxnSpPr>
          <p:spPr>
            <a:xfrm flipV="1">
              <a:off x="7161083" y="5220792"/>
              <a:ext cx="777905" cy="463592"/>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橢圓形圖說文字 7"/>
            <p:cNvSpPr/>
            <p:nvPr/>
          </p:nvSpPr>
          <p:spPr>
            <a:xfrm>
              <a:off x="4194572" y="5389829"/>
              <a:ext cx="3024336" cy="1512168"/>
            </a:xfrm>
            <a:prstGeom prst="wedgeEllipseCallout">
              <a:avLst>
                <a:gd name="adj1" fmla="val 48088"/>
                <a:gd name="adj2" fmla="val -305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公司證、繳稅證明等基本資格都未附</a:t>
              </a:r>
              <a:endParaRPr lang="zh-TW" altLang="en-US" sz="2400" dirty="0">
                <a:latin typeface="標楷體" panose="03000509000000000000" pitchFamily="65" charset="-120"/>
                <a:ea typeface="標楷體" panose="03000509000000000000" pitchFamily="65" charset="-120"/>
              </a:endParaRPr>
            </a:p>
          </p:txBody>
        </p:sp>
      </p:grpSp>
      <p:cxnSp>
        <p:nvCxnSpPr>
          <p:cNvPr id="14" name="直線單箭頭接點 13"/>
          <p:cNvCxnSpPr/>
          <p:nvPr/>
        </p:nvCxnSpPr>
        <p:spPr>
          <a:xfrm flipV="1">
            <a:off x="2401317" y="5220792"/>
            <a:ext cx="1361207" cy="842276"/>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32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8148" y="180231"/>
            <a:ext cx="9624060" cy="1029558"/>
          </a:xfrm>
        </p:spPr>
        <p:txBody>
          <a:bodyPr/>
          <a:lstStyle/>
          <a:p>
            <a:r>
              <a:rPr lang="zh-TW" altLang="en-US" dirty="0">
                <a:latin typeface="新細明體" panose="02020500000000000000" pitchFamily="18" charset="-120"/>
                <a:ea typeface="新細明體" panose="02020500000000000000" pitchFamily="18" charset="-120"/>
              </a:rPr>
              <a:t>陪標</a:t>
            </a:r>
            <a:r>
              <a:rPr lang="en-US" altLang="zh-TW" dirty="0">
                <a:latin typeface="新細明體" panose="02020500000000000000" pitchFamily="18" charset="-120"/>
                <a:ea typeface="新細明體" panose="02020500000000000000" pitchFamily="18" charset="-120"/>
              </a:rPr>
              <a:t>-</a:t>
            </a:r>
            <a:r>
              <a:rPr lang="zh-TW" altLang="en-US" dirty="0">
                <a:latin typeface="新細明體" panose="02020500000000000000" pitchFamily="18" charset="-120"/>
                <a:ea typeface="新細明體" panose="02020500000000000000" pitchFamily="18" charset="-120"/>
              </a:rPr>
              <a:t>續</a:t>
            </a:r>
          </a:p>
        </p:txBody>
      </p:sp>
      <p:grpSp>
        <p:nvGrpSpPr>
          <p:cNvPr id="20" name="群組 19"/>
          <p:cNvGrpSpPr/>
          <p:nvPr/>
        </p:nvGrpSpPr>
        <p:grpSpPr>
          <a:xfrm>
            <a:off x="5455537" y="2565419"/>
            <a:ext cx="4839192" cy="4715335"/>
            <a:chOff x="5455537" y="2556494"/>
            <a:chExt cx="4839192" cy="4715335"/>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537" y="3247765"/>
              <a:ext cx="4608686" cy="1850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475" y="5378636"/>
              <a:ext cx="4803254" cy="1893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876" y="2815717"/>
              <a:ext cx="272073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1752" y="5098317"/>
              <a:ext cx="2168025" cy="89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橢圓 7"/>
            <p:cNvSpPr/>
            <p:nvPr/>
          </p:nvSpPr>
          <p:spPr>
            <a:xfrm>
              <a:off x="7366147" y="2556494"/>
              <a:ext cx="1728192" cy="11233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7366148" y="5004767"/>
              <a:ext cx="1728192"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 name="群組 15"/>
          <p:cNvGrpSpPr/>
          <p:nvPr/>
        </p:nvGrpSpPr>
        <p:grpSpPr>
          <a:xfrm>
            <a:off x="704815" y="3187784"/>
            <a:ext cx="4464496" cy="4098246"/>
            <a:chOff x="710304" y="3204568"/>
            <a:chExt cx="4464496" cy="4098246"/>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304" y="3269407"/>
              <a:ext cx="4464496" cy="4033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579" y="3418666"/>
              <a:ext cx="23717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406" y="5278127"/>
              <a:ext cx="24193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單箭頭接點 4"/>
            <p:cNvCxnSpPr/>
            <p:nvPr/>
          </p:nvCxnSpPr>
          <p:spPr>
            <a:xfrm flipV="1">
              <a:off x="2956494" y="5526957"/>
              <a:ext cx="792088" cy="59279"/>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2942552" y="3461792"/>
              <a:ext cx="819972" cy="155"/>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8" name="橢圓 17"/>
            <p:cNvSpPr/>
            <p:nvPr/>
          </p:nvSpPr>
          <p:spPr>
            <a:xfrm>
              <a:off x="1242244" y="3204568"/>
              <a:ext cx="1728192"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1242244" y="5190192"/>
              <a:ext cx="1728192"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 name="矩形 9"/>
          <p:cNvSpPr/>
          <p:nvPr/>
        </p:nvSpPr>
        <p:spPr>
          <a:xfrm>
            <a:off x="693129" y="938280"/>
            <a:ext cx="8897481" cy="1938992"/>
          </a:xfrm>
          <a:prstGeom prst="rect">
            <a:avLst/>
          </a:prstGeom>
        </p:spPr>
        <p:txBody>
          <a:bodyPr wrap="square">
            <a:spAutoFit/>
          </a:bodyPr>
          <a:lstStyle/>
          <a:p>
            <a:pPr lvl="0">
              <a:spcBef>
                <a:spcPct val="20000"/>
              </a:spcBef>
            </a:pPr>
            <a:r>
              <a:rPr lang="zh-TW" altLang="en-US" sz="3600" b="1" dirty="0" smtClean="0">
                <a:solidFill>
                  <a:prstClr val="black"/>
                </a:solidFill>
              </a:rPr>
              <a:t>案由二</a:t>
            </a:r>
            <a:r>
              <a:rPr lang="en-US" altLang="zh-TW" sz="3600" b="1" dirty="0" smtClean="0">
                <a:solidFill>
                  <a:prstClr val="black"/>
                </a:solidFill>
              </a:rPr>
              <a:t>:</a:t>
            </a:r>
            <a:endParaRPr lang="en-US" altLang="zh-TW" sz="32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360363" indent="-360363"/>
            <a:r>
              <a:rPr lang="zh-TW" altLang="en-US" sz="2800" dirty="0">
                <a:latin typeface="標楷體" panose="03000509000000000000" pitchFamily="65" charset="-120"/>
                <a:ea typeface="標楷體" panose="03000509000000000000" pitchFamily="65" charset="-120"/>
              </a:rPr>
              <a:t>★公開招標案件，第一次開標，三家廠商投標，外標封</a:t>
            </a:r>
            <a:r>
              <a:rPr lang="zh-TW" altLang="en-US" sz="2800" dirty="0" smtClean="0">
                <a:latin typeface="標楷體" panose="03000509000000000000" pitchFamily="65" charset="-120"/>
                <a:ea typeface="標楷體" panose="03000509000000000000" pitchFamily="65" charset="-120"/>
              </a:rPr>
              <a:t>型式有二家不合格掛號函件連號，剪開標封後押標金聯號</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等，</a:t>
            </a:r>
            <a:r>
              <a:rPr lang="zh-TW" altLang="en-US" sz="2800" dirty="0">
                <a:latin typeface="標楷體" panose="03000509000000000000" pitchFamily="65" charset="-120"/>
                <a:ea typeface="標楷體" panose="03000509000000000000" pitchFamily="65" charset="-120"/>
              </a:rPr>
              <a:t>造成異常關聯之情況 。</a:t>
            </a:r>
            <a:endParaRPr lang="en-US" altLang="zh-TW" sz="2800" dirty="0">
              <a:latin typeface="標楷體" panose="03000509000000000000" pitchFamily="65" charset="-120"/>
              <a:ea typeface="標楷體" panose="03000509000000000000" pitchFamily="65" charset="-120"/>
            </a:endParaRPr>
          </a:p>
        </p:txBody>
      </p:sp>
      <p:sp>
        <p:nvSpPr>
          <p:cNvPr id="21" name="圓角矩形 20"/>
          <p:cNvSpPr/>
          <p:nvPr/>
        </p:nvSpPr>
        <p:spPr>
          <a:xfrm>
            <a:off x="3474492" y="4416962"/>
            <a:ext cx="2952328" cy="743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連號：</a:t>
            </a:r>
            <a:r>
              <a:rPr lang="en-US" altLang="zh-TW" sz="2400" dirty="0" smtClean="0">
                <a:latin typeface="標楷體" panose="03000509000000000000" pitchFamily="65" charset="-120"/>
                <a:ea typeface="標楷體" panose="03000509000000000000" pitchFamily="65" charset="-120"/>
              </a:rPr>
              <a:t>8096</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8095</a:t>
            </a:r>
          </a:p>
          <a:p>
            <a:pPr algn="ct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9123</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9122</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462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515684" y="324247"/>
            <a:ext cx="9624060" cy="1260211"/>
          </a:xfrm>
        </p:spPr>
        <p:txBody>
          <a:bodyPr/>
          <a:lstStyle/>
          <a:p>
            <a:r>
              <a:rPr lang="zh-TW" altLang="en-US" dirty="0" smtClean="0"/>
              <a:t>案例說明</a:t>
            </a:r>
            <a:endParaRPr lang="zh-TW" altLang="en-US" dirty="0"/>
          </a:p>
        </p:txBody>
      </p:sp>
      <p:sp>
        <p:nvSpPr>
          <p:cNvPr id="9" name="內容版面配置區 8"/>
          <p:cNvSpPr>
            <a:spLocks noGrp="1"/>
          </p:cNvSpPr>
          <p:nvPr>
            <p:ph idx="1"/>
          </p:nvPr>
        </p:nvSpPr>
        <p:spPr>
          <a:xfrm>
            <a:off x="594172" y="1332360"/>
            <a:ext cx="5112568" cy="2808312"/>
          </a:xfrm>
        </p:spPr>
        <p:txBody>
          <a:bodyPr>
            <a:normAutofit/>
          </a:bodyPr>
          <a:lstStyle/>
          <a:p>
            <a:pPr marL="0" indent="0" algn="dist">
              <a:buNone/>
            </a:pPr>
            <a:r>
              <a:rPr lang="zh-TW" altLang="en-US" sz="2800" dirty="0" smtClean="0">
                <a:latin typeface="標楷體" panose="03000509000000000000" pitchFamily="65" charset="-120"/>
                <a:ea typeface="標楷體" panose="03000509000000000000" pitchFamily="65" charset="-120"/>
              </a:rPr>
              <a:t>本</a:t>
            </a:r>
            <a:r>
              <a:rPr lang="en-US" altLang="zh-TW" sz="2800" dirty="0" smtClean="0">
                <a:latin typeface="標楷體" panose="03000509000000000000" pitchFamily="65" charset="-120"/>
                <a:ea typeface="標楷體" panose="03000509000000000000" pitchFamily="65" charset="-120"/>
              </a:rPr>
              <a:t>(105)</a:t>
            </a:r>
            <a:r>
              <a:rPr lang="zh-TW" altLang="en-US" sz="2800" dirty="0" smtClean="0">
                <a:latin typeface="標楷體" panose="03000509000000000000" pitchFamily="65" charset="-120"/>
                <a:ea typeface="標楷體" panose="03000509000000000000" pitchFamily="65" charset="-120"/>
              </a:rPr>
              <a:t>年</a:t>
            </a:r>
            <a:r>
              <a:rPr lang="en-US" altLang="zh-TW" sz="2800" dirty="0" smtClean="0">
                <a:latin typeface="標楷體" panose="03000509000000000000" pitchFamily="65" charset="-120"/>
                <a:ea typeface="標楷體" panose="03000509000000000000" pitchFamily="65" charset="-120"/>
              </a:rPr>
              <a:t>8</a:t>
            </a:r>
            <a:r>
              <a:rPr lang="zh-TW" altLang="en-US" sz="2800" dirty="0" smtClean="0">
                <a:latin typeface="標楷體" panose="03000509000000000000" pitchFamily="65" charset="-120"/>
                <a:ea typeface="標楷體" panose="03000509000000000000" pitchFamily="65" charset="-120"/>
              </a:rPr>
              <a:t>月職安會巡視所區時發現，</a:t>
            </a:r>
            <a:r>
              <a:rPr lang="en-US" altLang="zh-TW" sz="2800" dirty="0" smtClean="0">
                <a:latin typeface="標楷體" panose="03000509000000000000" pitchFamily="65" charset="-120"/>
                <a:ea typeface="標楷體" panose="03000509000000000000" pitchFamily="65" charset="-120"/>
              </a:rPr>
              <a:t>008</a:t>
            </a:r>
            <a:r>
              <a:rPr lang="zh-TW" altLang="en-US" sz="2800" dirty="0" smtClean="0">
                <a:latin typeface="標楷體" panose="03000509000000000000" pitchFamily="65" charset="-120"/>
                <a:ea typeface="標楷體" panose="03000509000000000000" pitchFamily="65" charset="-120"/>
              </a:rPr>
              <a:t>館前高壓水泥塔柱傾斜，本所為防止塔柱傾斜危及人身及建物安全，將鋼索固定於榕樹盤根上。</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如附圖</a:t>
            </a:r>
            <a:r>
              <a:rPr lang="en-US" altLang="zh-TW" sz="2800" dirty="0" smtClean="0">
                <a:latin typeface="標楷體" panose="03000509000000000000" pitchFamily="65" charset="-120"/>
                <a:ea typeface="標楷體" panose="03000509000000000000" pitchFamily="65" charset="-120"/>
              </a:rPr>
              <a:t>)</a:t>
            </a:r>
          </a:p>
          <a:p>
            <a:endParaRPr lang="en-US" altLang="zh-TW" dirty="0" smtClean="0"/>
          </a:p>
          <a:p>
            <a:endParaRPr lang="zh-TW" altLang="en-US" dirty="0"/>
          </a:p>
        </p:txBody>
      </p:sp>
      <p:pic>
        <p:nvPicPr>
          <p:cNvPr id="1026" name="Picture 2" descr="C:\Users\i0133\Desktop\IMG_17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748" y="1514078"/>
            <a:ext cx="4392488" cy="2554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0133\Desktop\IMG_17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172" y="4284687"/>
            <a:ext cx="4608512" cy="269175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0133\Desktop\IMG_17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7834" y="4284687"/>
            <a:ext cx="4374316" cy="271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650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6678" y="19448"/>
            <a:ext cx="9624060" cy="1096888"/>
          </a:xfrm>
        </p:spPr>
        <p:txBody>
          <a:bodyPr/>
          <a:lstStyle/>
          <a:p>
            <a:r>
              <a:rPr lang="zh-TW" altLang="en-US" dirty="0">
                <a:latin typeface="新細明體" panose="02020500000000000000" pitchFamily="18" charset="-120"/>
                <a:ea typeface="新細明體" panose="02020500000000000000" pitchFamily="18" charset="-120"/>
              </a:rPr>
              <a:t>陪</a:t>
            </a:r>
            <a:r>
              <a:rPr lang="zh-TW" altLang="en-US" dirty="0" smtClean="0">
                <a:latin typeface="新細明體" panose="02020500000000000000" pitchFamily="18" charset="-120"/>
                <a:ea typeface="新細明體" panose="02020500000000000000" pitchFamily="18" charset="-120"/>
              </a:rPr>
              <a:t>標</a:t>
            </a:r>
            <a:r>
              <a:rPr lang="en-US" altLang="zh-TW" dirty="0" smtClean="0">
                <a:latin typeface="新細明體" panose="02020500000000000000" pitchFamily="18" charset="-120"/>
                <a:ea typeface="新細明體" panose="02020500000000000000" pitchFamily="18" charset="-120"/>
              </a:rPr>
              <a:t>-</a:t>
            </a:r>
            <a:r>
              <a:rPr lang="zh-TW" altLang="en-US" dirty="0" smtClean="0">
                <a:latin typeface="新細明體" panose="02020500000000000000" pitchFamily="18" charset="-120"/>
                <a:ea typeface="新細明體" panose="02020500000000000000" pitchFamily="18" charset="-120"/>
              </a:rPr>
              <a:t>續</a:t>
            </a:r>
            <a:endParaRPr lang="zh-TW" altLang="en-US" dirty="0">
              <a:latin typeface="新細明體" panose="02020500000000000000" pitchFamily="18" charset="-120"/>
              <a:ea typeface="新細明體" panose="02020500000000000000" pitchFamily="18" charset="-120"/>
            </a:endParaRPr>
          </a:p>
        </p:txBody>
      </p:sp>
      <p:sp>
        <p:nvSpPr>
          <p:cNvPr id="4" name="文字方塊 3"/>
          <p:cNvSpPr txBox="1"/>
          <p:nvPr/>
        </p:nvSpPr>
        <p:spPr>
          <a:xfrm>
            <a:off x="789337" y="1044327"/>
            <a:ext cx="9217024" cy="6050887"/>
          </a:xfrm>
          <a:prstGeom prst="rect">
            <a:avLst/>
          </a:prstGeom>
          <a:noFill/>
        </p:spPr>
        <p:txBody>
          <a:bodyPr wrap="square" rtlCol="0">
            <a:spAutoFit/>
          </a:bodyPr>
          <a:lstStyle/>
          <a:p>
            <a:pPr algn="ctr"/>
            <a:r>
              <a:rPr lang="zh-TW" altLang="en-US" sz="3600" dirty="0" smtClean="0">
                <a:latin typeface="新細明體" panose="02020500000000000000" pitchFamily="18" charset="-120"/>
                <a:ea typeface="新細明體" panose="02020500000000000000" pitchFamily="18" charset="-120"/>
              </a:rPr>
              <a:t>處理過程</a:t>
            </a:r>
            <a:endParaRPr lang="en-US" altLang="zh-TW" sz="3600" dirty="0" smtClean="0">
              <a:latin typeface="新細明體" panose="02020500000000000000" pitchFamily="18" charset="-120"/>
              <a:ea typeface="新細明體" panose="02020500000000000000" pitchFamily="18" charset="-120"/>
            </a:endParaRPr>
          </a:p>
          <a:p>
            <a:pPr lvl="0">
              <a:spcBef>
                <a:spcPct val="20000"/>
              </a:spcBef>
            </a:pPr>
            <a:r>
              <a:rPr lang="zh-TW" altLang="en-US" sz="3600" b="1" dirty="0" smtClean="0">
                <a:solidFill>
                  <a:prstClr val="black"/>
                </a:solidFill>
              </a:rPr>
              <a:t>案由一</a:t>
            </a:r>
            <a:r>
              <a:rPr lang="en-US" altLang="zh-TW" sz="3600" b="1" dirty="0" smtClean="0">
                <a:solidFill>
                  <a:prstClr val="black"/>
                </a:solidFill>
              </a:rPr>
              <a:t>:</a:t>
            </a:r>
            <a:endParaRPr lang="en-US" altLang="zh-TW" sz="28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dirty="0" smtClean="0">
                <a:latin typeface="標楷體" panose="03000509000000000000" pitchFamily="65" charset="-120"/>
                <a:ea typeface="標楷體" panose="03000509000000000000" pitchFamily="65" charset="-120"/>
              </a:rPr>
              <a:t>請投標廠商提出說明並查詢相關資料例如是否有甲級電氣承裝業資格證明、公司負責人及股東是否相同</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等，並就相關資料簽奉核可移政風室辦理後續事宜。</a:t>
            </a:r>
            <a:endParaRPr lang="en-US" altLang="zh-TW" sz="28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l"/>
            </a:pPr>
            <a:r>
              <a:rPr lang="zh-TW" altLang="en-US" sz="2800" dirty="0" smtClean="0">
                <a:latin typeface="標楷體" panose="03000509000000000000" pitchFamily="65" charset="-120"/>
                <a:ea typeface="標楷體" panose="03000509000000000000" pitchFamily="65" charset="-120"/>
              </a:rPr>
              <a:t>重新辦理第二次招標作業。</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案由二：</a:t>
            </a:r>
            <a:endParaRPr lang="en-US" altLang="zh-TW" sz="28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u"/>
            </a:pPr>
            <a:r>
              <a:rPr lang="zh-TW" altLang="en-US" sz="2800" dirty="0" smtClean="0">
                <a:latin typeface="標楷體" panose="03000509000000000000" pitchFamily="65" charset="-120"/>
                <a:ea typeface="標楷體" panose="03000509000000000000" pitchFamily="65" charset="-120"/>
              </a:rPr>
              <a:t>押</a:t>
            </a:r>
            <a:r>
              <a:rPr lang="zh-TW" altLang="en-US" sz="2800" dirty="0">
                <a:latin typeface="標楷體" panose="03000509000000000000" pitchFamily="65" charset="-120"/>
                <a:ea typeface="標楷體" panose="03000509000000000000" pitchFamily="65" charset="-120"/>
              </a:rPr>
              <a:t>標金及</a:t>
            </a:r>
            <a:r>
              <a:rPr lang="zh-TW" altLang="en-US" sz="2800" dirty="0" smtClean="0">
                <a:latin typeface="標楷體" panose="03000509000000000000" pitchFamily="65" charset="-120"/>
                <a:ea typeface="標楷體" panose="03000509000000000000" pitchFamily="65" charset="-120"/>
              </a:rPr>
              <a:t>郵戳連號明確以及筆跡類似等相關事證，簽奉核可移請政風室續辦。</a:t>
            </a:r>
            <a:endParaRPr lang="en-US" altLang="zh-TW" sz="28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u"/>
            </a:pPr>
            <a:r>
              <a:rPr lang="zh-TW" altLang="en-US" sz="2800" dirty="0">
                <a:latin typeface="標楷體" panose="03000509000000000000" pitchFamily="65" charset="-120"/>
                <a:ea typeface="標楷體" panose="03000509000000000000" pitchFamily="65" charset="-120"/>
              </a:rPr>
              <a:t>政風</a:t>
            </a:r>
            <a:r>
              <a:rPr lang="zh-TW" altLang="en-US" sz="2800" dirty="0" smtClean="0">
                <a:latin typeface="標楷體" panose="03000509000000000000" pitchFamily="65" charset="-120"/>
                <a:ea typeface="標楷體" panose="03000509000000000000" pitchFamily="65" charset="-120"/>
              </a:rPr>
              <a:t>室簽奉核可移請檢察署，本室續辦沒收押標金繳交國庫事宜。</a:t>
            </a:r>
            <a:endParaRPr lang="en-US" altLang="zh-TW" sz="28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u"/>
            </a:pPr>
            <a:r>
              <a:rPr lang="zh-TW" altLang="en-US" sz="2800" dirty="0">
                <a:latin typeface="標楷體" panose="03000509000000000000" pitchFamily="65" charset="-120"/>
                <a:ea typeface="標楷體" panose="03000509000000000000" pitchFamily="65" charset="-120"/>
              </a:rPr>
              <a:t>重新辦理招標</a:t>
            </a:r>
            <a:r>
              <a:rPr lang="zh-TW" altLang="en-US" sz="2800" dirty="0" smtClean="0">
                <a:latin typeface="標楷體" panose="03000509000000000000" pitchFamily="65" charset="-120"/>
                <a:ea typeface="標楷體" panose="03000509000000000000" pitchFamily="65" charset="-120"/>
              </a:rPr>
              <a:t>作業，直到第四次開</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招標，廠商才到場比減價格並決標，嚴重延誤購案時程。</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78358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8808" y="108223"/>
            <a:ext cx="9624060" cy="1101566"/>
          </a:xfrm>
        </p:spPr>
        <p:txBody>
          <a:bodyPr/>
          <a:lstStyle/>
          <a:p>
            <a:r>
              <a:rPr lang="zh-TW" altLang="en-US" dirty="0">
                <a:latin typeface="新細明體" panose="02020500000000000000" pitchFamily="18" charset="-120"/>
                <a:ea typeface="新細明體" panose="02020500000000000000" pitchFamily="18" charset="-120"/>
              </a:rPr>
              <a:t>應注意事項</a:t>
            </a:r>
          </a:p>
        </p:txBody>
      </p:sp>
      <p:sp>
        <p:nvSpPr>
          <p:cNvPr id="4" name="文字方塊 3"/>
          <p:cNvSpPr txBox="1"/>
          <p:nvPr/>
        </p:nvSpPr>
        <p:spPr>
          <a:xfrm>
            <a:off x="1139039" y="1110452"/>
            <a:ext cx="8515312" cy="3046988"/>
          </a:xfrm>
          <a:prstGeom prst="rect">
            <a:avLst/>
          </a:prstGeom>
          <a:noFill/>
        </p:spPr>
        <p:txBody>
          <a:bodyPr wrap="square" rtlCol="0">
            <a:spAutoFit/>
          </a:bodyPr>
          <a:lstStyle/>
          <a:p>
            <a:pPr marL="342900" indent="-342900">
              <a:buFont typeface="Wingdings" panose="05000000000000000000" pitchFamily="2" charset="2"/>
              <a:buChar char="Ø"/>
            </a:pPr>
            <a:r>
              <a:rPr lang="zh-TW" altLang="en-US" sz="3200" dirty="0" smtClean="0">
                <a:latin typeface="標楷體" panose="03000509000000000000" pitchFamily="65" charset="-120"/>
                <a:ea typeface="標楷體" panose="03000509000000000000" pitchFamily="65" charset="-120"/>
              </a:rPr>
              <a:t>投標廠商陪標行為，屬採購法</a:t>
            </a:r>
            <a:r>
              <a:rPr lang="en-US" altLang="zh-TW" sz="3200" dirty="0" smtClean="0">
                <a:latin typeface="標楷體" panose="03000509000000000000" pitchFamily="65" charset="-120"/>
                <a:ea typeface="標楷體" panose="03000509000000000000" pitchFamily="65" charset="-120"/>
              </a:rPr>
              <a:t>§50</a:t>
            </a:r>
            <a:r>
              <a:rPr lang="zh-TW" altLang="en-US" sz="3200" dirty="0" smtClean="0">
                <a:latin typeface="標楷體" panose="03000509000000000000" pitchFamily="65" charset="-120"/>
                <a:ea typeface="標楷體" panose="03000509000000000000" pitchFamily="65" charset="-120"/>
              </a:rPr>
              <a:t>條重大異常關聯，採購單位必須移請政風室辦理後續事宜，例如：移檢察署偵辦。</a:t>
            </a:r>
            <a:endParaRPr lang="en-US" altLang="zh-TW" sz="3200"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en-US" sz="3200" dirty="0" smtClean="0">
                <a:latin typeface="標楷體" panose="03000509000000000000" pitchFamily="65" charset="-120"/>
                <a:ea typeface="標楷體" panose="03000509000000000000" pitchFamily="65" charset="-120"/>
              </a:rPr>
              <a:t>有繳交押</a:t>
            </a:r>
            <a:r>
              <a:rPr lang="zh-TW" altLang="en-US" sz="3200" dirty="0">
                <a:latin typeface="標楷體" panose="03000509000000000000" pitchFamily="65" charset="-120"/>
                <a:ea typeface="標楷體" panose="03000509000000000000" pitchFamily="65" charset="-120"/>
              </a:rPr>
              <a:t>標金</a:t>
            </a:r>
            <a:r>
              <a:rPr lang="zh-TW" altLang="en-US" sz="3200" dirty="0" smtClean="0">
                <a:latin typeface="標楷體" panose="03000509000000000000" pitchFamily="65" charset="-120"/>
                <a:ea typeface="標楷體" panose="03000509000000000000" pitchFamily="65" charset="-120"/>
              </a:rPr>
              <a:t>者必須沒收</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追繳押標金。</a:t>
            </a:r>
            <a:endParaRPr lang="en-US" altLang="zh-TW" sz="3200"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en-US" sz="3200" dirty="0" smtClean="0">
                <a:latin typeface="標楷體" panose="03000509000000000000" pitchFamily="65" charset="-120"/>
                <a:ea typeface="標楷體" panose="03000509000000000000" pitchFamily="65" charset="-120"/>
              </a:rPr>
              <a:t>重新</a:t>
            </a:r>
            <a:r>
              <a:rPr lang="zh-TW" altLang="en-US" sz="3200" dirty="0">
                <a:latin typeface="標楷體" panose="03000509000000000000" pitchFamily="65" charset="-120"/>
                <a:ea typeface="標楷體" panose="03000509000000000000" pitchFamily="65" charset="-120"/>
              </a:rPr>
              <a:t>辦理招標</a:t>
            </a:r>
            <a:r>
              <a:rPr lang="zh-TW" altLang="en-US" sz="3200" dirty="0" smtClean="0">
                <a:latin typeface="標楷體" panose="03000509000000000000" pitchFamily="65" charset="-120"/>
                <a:ea typeface="標楷體" panose="03000509000000000000" pitchFamily="65" charset="-120"/>
              </a:rPr>
              <a:t>作業，影響購案時程。</a:t>
            </a:r>
            <a:endParaRPr lang="en-US" altLang="zh-TW" sz="3200" dirty="0" smtClean="0">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Ø"/>
            </a:pPr>
            <a:r>
              <a:rPr lang="zh-TW" altLang="en-US" sz="3200" dirty="0" smtClean="0">
                <a:latin typeface="標楷體" panose="03000509000000000000" pitchFamily="65" charset="-120"/>
                <a:ea typeface="標楷體" panose="03000509000000000000" pitchFamily="65" charset="-120"/>
              </a:rPr>
              <a:t>屬審計部列入抽查案件之型態。</a:t>
            </a:r>
            <a:endParaRPr lang="zh-TW" altLang="en-US" sz="3200" dirty="0">
              <a:latin typeface="標楷體" panose="03000509000000000000" pitchFamily="65" charset="-120"/>
              <a:ea typeface="標楷體" panose="03000509000000000000" pitchFamily="65" charset="-120"/>
            </a:endParaRPr>
          </a:p>
        </p:txBody>
      </p:sp>
      <p:sp>
        <p:nvSpPr>
          <p:cNvPr id="5" name="爆炸 2 4"/>
          <p:cNvSpPr/>
          <p:nvPr/>
        </p:nvSpPr>
        <p:spPr>
          <a:xfrm>
            <a:off x="594173" y="4308988"/>
            <a:ext cx="2808312" cy="14401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切記</a:t>
            </a:r>
            <a:endParaRPr lang="zh-TW" altLang="en-US" sz="3600" dirty="0">
              <a:latin typeface="標楷體" panose="03000509000000000000" pitchFamily="65" charset="-120"/>
              <a:ea typeface="標楷體" panose="03000509000000000000" pitchFamily="65" charset="-120"/>
            </a:endParaRPr>
          </a:p>
        </p:txBody>
      </p:sp>
      <p:sp>
        <p:nvSpPr>
          <p:cNvPr id="6" name="文字方塊 5"/>
          <p:cNvSpPr txBox="1"/>
          <p:nvPr/>
        </p:nvSpPr>
        <p:spPr>
          <a:xfrm>
            <a:off x="3391699" y="4473708"/>
            <a:ext cx="6707529" cy="954107"/>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勿因購案時程問題，通知廠商參與投標！</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勿請估價廠商</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設計單位</a:t>
            </a:r>
            <a:r>
              <a:rPr lang="zh-TW" altLang="en-US" sz="2800" dirty="0" smtClean="0">
                <a:latin typeface="新細明體"/>
                <a:ea typeface="新細明體"/>
              </a:rPr>
              <a:t>，</a:t>
            </a:r>
            <a:r>
              <a:rPr lang="zh-TW" altLang="en-US" sz="2800" dirty="0" smtClean="0">
                <a:latin typeface="標楷體" panose="03000509000000000000" pitchFamily="65" charset="-120"/>
                <a:ea typeface="標楷體" panose="03000509000000000000" pitchFamily="65" charset="-120"/>
              </a:rPr>
              <a:t>請廠商陪標！</a:t>
            </a:r>
            <a:endParaRPr lang="zh-TW" altLang="en-US" sz="2800" dirty="0">
              <a:latin typeface="標楷體" panose="03000509000000000000" pitchFamily="65" charset="-120"/>
              <a:ea typeface="標楷體" panose="03000509000000000000" pitchFamily="65" charset="-120"/>
            </a:endParaRPr>
          </a:p>
        </p:txBody>
      </p:sp>
      <p:sp>
        <p:nvSpPr>
          <p:cNvPr id="7" name="圓角矩形 6"/>
          <p:cNvSpPr/>
          <p:nvPr/>
        </p:nvSpPr>
        <p:spPr>
          <a:xfrm>
            <a:off x="954212" y="6111599"/>
            <a:ext cx="1656185"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dirty="0" smtClean="0">
                <a:latin typeface="標楷體" panose="03000509000000000000" pitchFamily="65" charset="-120"/>
                <a:ea typeface="標楷體" panose="03000509000000000000" pitchFamily="65" charset="-120"/>
              </a:rPr>
              <a:t>後果</a:t>
            </a:r>
            <a:endParaRPr lang="zh-TW" altLang="en-US" sz="3600" dirty="0">
              <a:latin typeface="標楷體" panose="03000509000000000000" pitchFamily="65" charset="-120"/>
              <a:ea typeface="標楷體" panose="03000509000000000000" pitchFamily="65" charset="-120"/>
            </a:endParaRPr>
          </a:p>
        </p:txBody>
      </p:sp>
      <p:sp>
        <p:nvSpPr>
          <p:cNvPr id="8" name="向右箭號 7"/>
          <p:cNvSpPr/>
          <p:nvPr/>
        </p:nvSpPr>
        <p:spPr>
          <a:xfrm>
            <a:off x="2610397" y="6219611"/>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3184414" y="5743137"/>
            <a:ext cx="6914813" cy="1384995"/>
          </a:xfrm>
          <a:prstGeom prst="rect">
            <a:avLst/>
          </a:prstGeom>
          <a:noFill/>
          <a:ln w="28575">
            <a:solidFill>
              <a:srgbClr val="7030A0"/>
            </a:solidFill>
          </a:ln>
        </p:spPr>
        <p:txBody>
          <a:bodyPr wrap="square" rtlCol="0">
            <a:spAutoFit/>
          </a:bodyPr>
          <a:lstStyle/>
          <a:p>
            <a:pPr marL="179388" indent="-179388">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檢察官調查後屬實 可能會判刑</a:t>
            </a:r>
            <a:r>
              <a:rPr lang="en-US" altLang="zh-TW" sz="2800" dirty="0" smtClean="0">
                <a:latin typeface="標楷體" panose="03000509000000000000" pitchFamily="65" charset="-120"/>
                <a:ea typeface="標楷體" panose="03000509000000000000" pitchFamily="65" charset="-120"/>
              </a:rPr>
              <a:t>~~</a:t>
            </a:r>
          </a:p>
          <a:p>
            <a:pPr marL="179388" indent="-179388">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依採購法</a:t>
            </a:r>
            <a:r>
              <a:rPr lang="en-US" altLang="zh-TW" sz="2800" dirty="0" smtClean="0">
                <a:latin typeface="標楷體" panose="03000509000000000000" pitchFamily="65" charset="-120"/>
                <a:ea typeface="標楷體" panose="03000509000000000000" pitchFamily="65" charset="-120"/>
              </a:rPr>
              <a:t>101</a:t>
            </a:r>
            <a:r>
              <a:rPr lang="zh-TW" altLang="en-US" sz="2800" dirty="0" smtClean="0">
                <a:latin typeface="標楷體" panose="03000509000000000000" pitchFamily="65" charset="-120"/>
                <a:ea typeface="標楷體" panose="03000509000000000000" pitchFamily="65" charset="-120"/>
              </a:rPr>
              <a:t>條刊登公告，</a:t>
            </a:r>
            <a:r>
              <a:rPr lang="zh-TW" altLang="en-US" sz="2800" dirty="0">
                <a:latin typeface="標楷體" panose="03000509000000000000" pitchFamily="65" charset="-120"/>
                <a:ea typeface="標楷體" panose="03000509000000000000" pitchFamily="65" charset="-120"/>
              </a:rPr>
              <a:t>列為不良</a:t>
            </a:r>
            <a:r>
              <a:rPr lang="zh-TW" altLang="en-US" sz="2800" dirty="0" smtClean="0">
                <a:latin typeface="標楷體" panose="03000509000000000000" pitchFamily="65" charset="-120"/>
                <a:ea typeface="標楷體" panose="03000509000000000000" pitchFamily="65" charset="-120"/>
              </a:rPr>
              <a:t>廠商</a:t>
            </a:r>
            <a:endParaRPr lang="en-US" altLang="zh-TW" sz="2800" dirty="0" smtClean="0">
              <a:latin typeface="標楷體" panose="03000509000000000000" pitchFamily="65" charset="-120"/>
              <a:ea typeface="標楷體" panose="03000509000000000000" pitchFamily="65" charset="-120"/>
            </a:endParaRPr>
          </a:p>
          <a:p>
            <a:pPr marL="179388" indent="-179388">
              <a:buFont typeface="Arial" panose="020B0604020202020204" pitchFamily="34" charset="0"/>
              <a:buChar char="•"/>
            </a:pPr>
            <a:r>
              <a:rPr lang="zh-TW" altLang="en-US" sz="2800" dirty="0" smtClean="0">
                <a:latin typeface="標楷體" panose="03000509000000000000" pitchFamily="65" charset="-120"/>
                <a:ea typeface="標楷體" panose="03000509000000000000" pitchFamily="65" charset="-120"/>
              </a:rPr>
              <a:t>造成購案時程延宕 欲速則不達</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58518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smtClean="0"/>
              <a:t>案例說明</a:t>
            </a:r>
            <a:endParaRPr lang="zh-TW" altLang="en-US" dirty="0"/>
          </a:p>
        </p:txBody>
      </p:sp>
      <p:sp>
        <p:nvSpPr>
          <p:cNvPr id="9" name="內容版面配置區 8"/>
          <p:cNvSpPr>
            <a:spLocks noGrp="1"/>
          </p:cNvSpPr>
          <p:nvPr>
            <p:ph idx="1"/>
          </p:nvPr>
        </p:nvSpPr>
        <p:spPr>
          <a:xfrm>
            <a:off x="522164" y="1548383"/>
            <a:ext cx="9624060" cy="5616624"/>
          </a:xfrm>
        </p:spPr>
        <p:txBody>
          <a:bodyPr>
            <a:normAutofit lnSpcReduction="10000"/>
          </a:bodyPr>
          <a:lstStyle/>
          <a:p>
            <a:pPr>
              <a:buFont typeface="Wingdings" panose="05000000000000000000" pitchFamily="2" charset="2"/>
              <a:buChar char="n"/>
            </a:pPr>
            <a:r>
              <a:rPr lang="en-US" altLang="zh-TW" sz="3200" b="1" dirty="0" smtClean="0">
                <a:latin typeface="新細明體" panose="02020500000000000000" pitchFamily="18" charset="-120"/>
                <a:ea typeface="新細明體" panose="02020500000000000000" pitchFamily="18" charset="-120"/>
              </a:rPr>
              <a:t>054</a:t>
            </a:r>
            <a:r>
              <a:rPr lang="zh-TW" altLang="en-US" sz="3200" b="1" dirty="0" smtClean="0">
                <a:latin typeface="新細明體" panose="02020500000000000000" pitchFamily="18" charset="-120"/>
                <a:ea typeface="新細明體" panose="02020500000000000000" pitchFamily="18" charset="-120"/>
              </a:rPr>
              <a:t>館地坪整修工程採購案件</a:t>
            </a:r>
            <a:endParaRPr lang="en-US" altLang="zh-TW" sz="3200" b="1" dirty="0" smtClean="0">
              <a:latin typeface="新細明體" panose="02020500000000000000" pitchFamily="18" charset="-120"/>
              <a:ea typeface="新細明體" panose="02020500000000000000" pitchFamily="18" charset="-120"/>
            </a:endParaRPr>
          </a:p>
          <a:p>
            <a:pPr marL="1708150" lvl="1" indent="-1347788">
              <a:buNone/>
            </a:pPr>
            <a:r>
              <a:rPr lang="en-US" altLang="zh-TW" sz="2800" b="1" dirty="0">
                <a:latin typeface="新細明體" panose="02020500000000000000" pitchFamily="18" charset="-120"/>
                <a:ea typeface="新細明體" panose="02020500000000000000" pitchFamily="18" charset="-120"/>
              </a:rPr>
              <a:t>【</a:t>
            </a:r>
            <a:r>
              <a:rPr lang="zh-TW" altLang="en-US" sz="2800" b="1" dirty="0">
                <a:latin typeface="新細明體" panose="02020500000000000000" pitchFamily="18" charset="-120"/>
                <a:ea typeface="新細明體" panose="02020500000000000000" pitchFamily="18" charset="-120"/>
              </a:rPr>
              <a:t>案由</a:t>
            </a:r>
            <a:r>
              <a:rPr lang="en-US" altLang="zh-TW" sz="2800" b="1" dirty="0">
                <a:latin typeface="新細明體" panose="02020500000000000000" pitchFamily="18" charset="-120"/>
                <a:ea typeface="新細明體" panose="02020500000000000000" pitchFamily="18" charset="-120"/>
              </a:rPr>
              <a:t>】</a:t>
            </a:r>
            <a:r>
              <a:rPr lang="zh-TW" altLang="en-US" sz="2800" dirty="0" smtClean="0">
                <a:latin typeface="新細明體" panose="02020500000000000000" pitchFamily="18" charset="-120"/>
                <a:ea typeface="新細明體" panose="02020500000000000000" pitchFamily="18" charset="-120"/>
              </a:rPr>
              <a:t>使用單位抱怨，只是小額工程採購案件，為何要求如同百萬以上購案，疑審查有刁難之嫌。</a:t>
            </a:r>
            <a:endParaRPr lang="en-US" altLang="zh-TW" sz="2800" dirty="0" smtClean="0">
              <a:latin typeface="新細明體" panose="02020500000000000000" pitchFamily="18" charset="-120"/>
              <a:ea typeface="新細明體" panose="02020500000000000000" pitchFamily="18" charset="-120"/>
            </a:endParaRPr>
          </a:p>
          <a:p>
            <a:pPr marL="520700" lvl="1" indent="-160338">
              <a:buNone/>
            </a:pPr>
            <a:r>
              <a:rPr lang="en-US" altLang="zh-TW" sz="2800" b="1" dirty="0" smtClean="0">
                <a:latin typeface="新細明體" panose="02020500000000000000" pitchFamily="18" charset="-120"/>
                <a:ea typeface="新細明體" panose="02020500000000000000" pitchFamily="18" charset="-120"/>
              </a:rPr>
              <a:t>【</a:t>
            </a:r>
            <a:r>
              <a:rPr lang="zh-TW" altLang="en-US" sz="2800" b="1" dirty="0">
                <a:latin typeface="新細明體" panose="02020500000000000000" pitchFamily="18" charset="-120"/>
                <a:ea typeface="新細明體" panose="02020500000000000000" pitchFamily="18" charset="-120"/>
              </a:rPr>
              <a:t>處理</a:t>
            </a:r>
            <a:r>
              <a:rPr lang="zh-TW" altLang="en-US" sz="2800" b="1" dirty="0" smtClean="0">
                <a:latin typeface="新細明體" panose="02020500000000000000" pitchFamily="18" charset="-120"/>
                <a:ea typeface="新細明體" panose="02020500000000000000" pitchFamily="18" charset="-120"/>
              </a:rPr>
              <a:t>概要</a:t>
            </a:r>
            <a:r>
              <a:rPr lang="en-US" altLang="zh-TW" sz="2800" b="1" dirty="0" smtClean="0">
                <a:latin typeface="新細明體" panose="02020500000000000000" pitchFamily="18" charset="-120"/>
                <a:ea typeface="新細明體" panose="02020500000000000000" pitchFamily="18" charset="-120"/>
              </a:rPr>
              <a:t>】</a:t>
            </a:r>
            <a:endParaRPr lang="en-US" altLang="zh-TW" sz="2800" dirty="0" smtClean="0">
              <a:latin typeface="新細明體" panose="02020500000000000000" pitchFamily="18" charset="-120"/>
              <a:ea typeface="新細明體" panose="02020500000000000000" pitchFamily="18" charset="-120"/>
            </a:endParaRPr>
          </a:p>
          <a:p>
            <a:pPr lvl="2"/>
            <a:r>
              <a:rPr lang="zh-TW" altLang="en-US" sz="2800" dirty="0" smtClean="0">
                <a:latin typeface="新細明體" panose="02020500000000000000" pitchFamily="18" charset="-120"/>
                <a:ea typeface="新細明體" panose="02020500000000000000" pitchFamily="18" charset="-120"/>
              </a:rPr>
              <a:t>本科提出審查意見，使用單位來電諮詢，經過逐條解釋並建議回復方式及補充資料，使用單位表示感謝。</a:t>
            </a:r>
            <a:endParaRPr lang="en-US" altLang="zh-TW" sz="2800" dirty="0" smtClean="0">
              <a:latin typeface="新細明體" panose="02020500000000000000" pitchFamily="18" charset="-120"/>
              <a:ea typeface="新細明體" panose="02020500000000000000" pitchFamily="18" charset="-120"/>
            </a:endParaRPr>
          </a:p>
          <a:p>
            <a:pPr lvl="2"/>
            <a:r>
              <a:rPr lang="zh-TW" altLang="en-US" sz="2800" dirty="0" smtClean="0">
                <a:latin typeface="新細明體" panose="02020500000000000000" pitchFamily="18" charset="-120"/>
                <a:ea typeface="新細明體" panose="02020500000000000000" pitchFamily="18" charset="-120"/>
              </a:rPr>
              <a:t>主</a:t>
            </a:r>
            <a:r>
              <a:rPr lang="zh-TW" altLang="en-US" sz="2800" dirty="0">
                <a:latin typeface="新細明體" panose="02020500000000000000" pitchFamily="18" charset="-120"/>
                <a:ea typeface="新細明體" panose="02020500000000000000" pitchFamily="18" charset="-120"/>
              </a:rPr>
              <a:t>秘召集主計、政風、管理科、水電營繕科等</a:t>
            </a:r>
            <a:r>
              <a:rPr lang="zh-TW" altLang="en-US" sz="2800" dirty="0" smtClean="0">
                <a:latin typeface="新細明體" panose="02020500000000000000" pitchFamily="18" charset="-120"/>
                <a:ea typeface="新細明體" panose="02020500000000000000" pitchFamily="18" charset="-120"/>
              </a:rPr>
              <a:t>相關人員，</a:t>
            </a:r>
            <a:r>
              <a:rPr lang="zh-TW" altLang="en-US" sz="2800" dirty="0">
                <a:latin typeface="新細明體" panose="02020500000000000000" pitchFamily="18" charset="-120"/>
                <a:ea typeface="新細明體" panose="02020500000000000000" pitchFamily="18" charset="-120"/>
              </a:rPr>
              <a:t>對於審案相關事宜進行討論。</a:t>
            </a:r>
            <a:endParaRPr lang="en-US" altLang="zh-TW" sz="2800" dirty="0">
              <a:latin typeface="新細明體" panose="02020500000000000000" pitchFamily="18" charset="-120"/>
              <a:ea typeface="新細明體" panose="02020500000000000000" pitchFamily="18" charset="-120"/>
            </a:endParaRPr>
          </a:p>
          <a:p>
            <a:pPr lvl="2"/>
            <a:r>
              <a:rPr lang="zh-TW" altLang="en-US" sz="2800" dirty="0" smtClean="0">
                <a:latin typeface="新細明體" panose="02020500000000000000" pitchFamily="18" charset="-120"/>
                <a:ea typeface="新細明體" panose="02020500000000000000" pitchFamily="18" charset="-120"/>
              </a:rPr>
              <a:t>於修繕購案審查時，一併向使用單位說明，相關審查意見與案件金額大小無關，工程採購均須具備。</a:t>
            </a:r>
            <a:endParaRPr lang="en-US" altLang="zh-TW" sz="2800" dirty="0" smtClean="0">
              <a:latin typeface="新細明體" panose="02020500000000000000" pitchFamily="18" charset="-120"/>
              <a:ea typeface="新細明體" panose="02020500000000000000" pitchFamily="18" charset="-120"/>
            </a:endParaRPr>
          </a:p>
          <a:p>
            <a:pPr marL="1042988" lvl="2" indent="-682625">
              <a:buNone/>
            </a:pPr>
            <a:r>
              <a:rPr lang="en-US" altLang="zh-TW" sz="2800" b="1" dirty="0" smtClean="0">
                <a:latin typeface="新細明體" panose="02020500000000000000" pitchFamily="18" charset="-120"/>
                <a:ea typeface="新細明體" panose="02020500000000000000" pitchFamily="18" charset="-120"/>
              </a:rPr>
              <a:t>【</a:t>
            </a:r>
            <a:r>
              <a:rPr lang="zh-TW" altLang="en-US" sz="2800" b="1" dirty="0" smtClean="0">
                <a:latin typeface="新細明體" panose="02020500000000000000" pitchFamily="18" charset="-120"/>
                <a:ea typeface="新細明體" panose="02020500000000000000" pitchFamily="18" charset="-120"/>
              </a:rPr>
              <a:t>注意事項</a:t>
            </a:r>
            <a:r>
              <a:rPr lang="en-US" altLang="zh-TW" sz="2800" b="1" dirty="0" smtClean="0">
                <a:latin typeface="新細明體" panose="02020500000000000000" pitchFamily="18" charset="-120"/>
                <a:ea typeface="新細明體" panose="02020500000000000000" pitchFamily="18" charset="-120"/>
              </a:rPr>
              <a:t>】</a:t>
            </a:r>
            <a:r>
              <a:rPr lang="zh-TW" altLang="en-US" sz="2800" b="1" dirty="0" smtClean="0">
                <a:latin typeface="新細明體" panose="02020500000000000000" pitchFamily="18" charset="-120"/>
                <a:ea typeface="新細明體" panose="02020500000000000000" pitchFamily="18" charset="-120"/>
              </a:rPr>
              <a:t>如附工程</a:t>
            </a:r>
            <a:r>
              <a:rPr lang="zh-TW" altLang="en-US" sz="2800" b="1" dirty="0">
                <a:latin typeface="新細明體" panose="02020500000000000000" pitchFamily="18" charset="-120"/>
                <a:ea typeface="新細明體" panose="02020500000000000000" pitchFamily="18" charset="-120"/>
              </a:rPr>
              <a:t>採購審案原則說明</a:t>
            </a:r>
            <a:endParaRPr lang="en-US" altLang="zh-TW" sz="2800" b="1" dirty="0">
              <a:latin typeface="新細明體" panose="02020500000000000000" pitchFamily="18" charset="-120"/>
              <a:ea typeface="新細明體" panose="02020500000000000000" pitchFamily="18" charset="-120"/>
            </a:endParaRPr>
          </a:p>
          <a:p>
            <a:pPr lvl="2"/>
            <a:endParaRPr lang="zh-TW" altLang="en-US" sz="24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9473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latin typeface="新細明體" panose="02020500000000000000" pitchFamily="18" charset="-120"/>
                <a:ea typeface="新細明體" panose="02020500000000000000" pitchFamily="18" charset="-120"/>
              </a:rPr>
              <a:t>工程採購審案原則說明</a:t>
            </a:r>
            <a:endParaRPr lang="zh-TW" altLang="en-US" sz="4400" dirty="0">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a:xfrm>
            <a:off x="522164" y="1548383"/>
            <a:ext cx="9361040" cy="5400600"/>
          </a:xfrm>
        </p:spPr>
        <p:txBody>
          <a:bodyPr>
            <a:normAutofit lnSpcReduction="10000"/>
          </a:bodyPr>
          <a:lstStyle/>
          <a:p>
            <a:pPr marL="514350" indent="-514350">
              <a:buFont typeface="+mj-lt"/>
              <a:buAutoNum type="arabicPeriod"/>
            </a:pPr>
            <a:r>
              <a:rPr lang="zh-TW" altLang="en-US" sz="2800" b="1" dirty="0" smtClean="0">
                <a:latin typeface="新細明體" panose="02020500000000000000" pitchFamily="18" charset="-120"/>
                <a:ea typeface="新細明體" panose="02020500000000000000" pitchFamily="18" charset="-120"/>
              </a:rPr>
              <a:t>符合相關法令及建案規定</a:t>
            </a:r>
            <a:endParaRPr lang="en-US" altLang="zh-TW" sz="2800" b="1"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採購法、建築法、營造業法</a:t>
            </a:r>
            <a:r>
              <a:rPr lang="en-US" altLang="zh-TW" sz="2800" dirty="0" smtClean="0">
                <a:latin typeface="新細明體" panose="02020500000000000000" pitchFamily="18" charset="-120"/>
                <a:ea typeface="新細明體" panose="02020500000000000000" pitchFamily="18" charset="-120"/>
              </a:rPr>
              <a:t>…</a:t>
            </a:r>
            <a:r>
              <a:rPr lang="zh-TW" altLang="en-US" sz="2800" dirty="0" smtClean="0">
                <a:latin typeface="新細明體" panose="02020500000000000000" pitchFamily="18" charset="-120"/>
                <a:ea typeface="新細明體" panose="02020500000000000000" pitchFamily="18" charset="-120"/>
              </a:rPr>
              <a:t>等</a:t>
            </a:r>
            <a:endParaRPr lang="en-US" altLang="zh-TW" sz="2800"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所內相關規定，如檢附附件、核章等</a:t>
            </a:r>
            <a:endParaRPr lang="en-US" altLang="zh-TW" sz="2800" dirty="0" smtClean="0">
              <a:latin typeface="新細明體" panose="02020500000000000000" pitchFamily="18" charset="-120"/>
              <a:ea typeface="新細明體" panose="02020500000000000000" pitchFamily="18" charset="-120"/>
            </a:endParaRPr>
          </a:p>
          <a:p>
            <a:pPr marL="514350" indent="-514350">
              <a:buFont typeface="+mj-lt"/>
              <a:buAutoNum type="arabicPeriod"/>
            </a:pPr>
            <a:r>
              <a:rPr lang="zh-TW" altLang="en-US" sz="2800" b="1" dirty="0" smtClean="0">
                <a:latin typeface="新細明體" panose="02020500000000000000" pitchFamily="18" charset="-120"/>
                <a:ea typeface="新細明體" panose="02020500000000000000" pitchFamily="18" charset="-120"/>
              </a:rPr>
              <a:t>明確採購案件內容</a:t>
            </a:r>
            <a:endParaRPr lang="en-US" altLang="zh-TW" sz="2800" b="1"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履約期限、驗收、保固等規定</a:t>
            </a:r>
            <a:endParaRPr lang="en-US" altLang="zh-TW" sz="2800"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相關圖說、規格、材質、數量及施工說明等</a:t>
            </a:r>
            <a:endParaRPr lang="en-US" altLang="zh-TW" sz="2800" dirty="0" smtClean="0">
              <a:latin typeface="新細明體" panose="02020500000000000000" pitchFamily="18" charset="-120"/>
              <a:ea typeface="新細明體" panose="02020500000000000000" pitchFamily="18" charset="-120"/>
            </a:endParaRPr>
          </a:p>
          <a:p>
            <a:pPr marL="514350" indent="-514350">
              <a:buFont typeface="+mj-lt"/>
              <a:buAutoNum type="arabicPeriod"/>
            </a:pPr>
            <a:r>
              <a:rPr lang="zh-TW" altLang="en-US" sz="2800" b="1" dirty="0">
                <a:latin typeface="新細明體" panose="02020500000000000000" pitchFamily="18" charset="-120"/>
                <a:ea typeface="新細明體" panose="02020500000000000000" pitchFamily="18" charset="-120"/>
              </a:rPr>
              <a:t>假設工程</a:t>
            </a:r>
            <a:r>
              <a:rPr lang="zh-TW" altLang="en-US" sz="2800" b="1" dirty="0" smtClean="0">
                <a:latin typeface="新細明體" panose="02020500000000000000" pitchFamily="18" charset="-120"/>
                <a:ea typeface="新細明體" panose="02020500000000000000" pitchFamily="18" charset="-120"/>
              </a:rPr>
              <a:t>及勞安衛項目</a:t>
            </a:r>
            <a:endParaRPr lang="en-US" altLang="zh-TW" sz="2800" b="1"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告示牌、安全圍籬、施工架、警示帶、警告標誌等假設工程</a:t>
            </a:r>
            <a:endParaRPr lang="en-US" altLang="zh-TW" sz="2800"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安全帽、安全鞋、安全索等護具</a:t>
            </a:r>
            <a:endParaRPr lang="en-US" altLang="zh-TW" sz="2800"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環境</a:t>
            </a:r>
            <a:r>
              <a:rPr lang="zh-TW" altLang="en-US" sz="2800" dirty="0">
                <a:latin typeface="新細明體" panose="02020500000000000000" pitchFamily="18" charset="-120"/>
                <a:ea typeface="新細明體" panose="02020500000000000000" pitchFamily="18" charset="-120"/>
              </a:rPr>
              <a:t>清潔</a:t>
            </a:r>
            <a:endParaRPr lang="en-US" altLang="zh-TW" sz="2800" dirty="0" smtClean="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3182240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latin typeface="新細明體" panose="02020500000000000000" pitchFamily="18" charset="-120"/>
                <a:ea typeface="新細明體" panose="02020500000000000000" pitchFamily="18" charset="-120"/>
              </a:rPr>
              <a:t>工程採購審案原則說明</a:t>
            </a:r>
            <a:r>
              <a:rPr lang="en-US" altLang="zh-TW" sz="4400" dirty="0" smtClean="0">
                <a:latin typeface="新細明體" panose="02020500000000000000" pitchFamily="18" charset="-120"/>
                <a:ea typeface="新細明體" panose="02020500000000000000" pitchFamily="18" charset="-120"/>
              </a:rPr>
              <a:t>(</a:t>
            </a:r>
            <a:r>
              <a:rPr lang="zh-TW" altLang="en-US" sz="4400" dirty="0" smtClean="0">
                <a:latin typeface="新細明體" panose="02020500000000000000" pitchFamily="18" charset="-120"/>
                <a:ea typeface="新細明體" panose="02020500000000000000" pitchFamily="18" charset="-120"/>
              </a:rPr>
              <a:t>續</a:t>
            </a:r>
            <a:r>
              <a:rPr lang="en-US" altLang="zh-TW" sz="4400" dirty="0" smtClean="0">
                <a:latin typeface="新細明體" panose="02020500000000000000" pitchFamily="18" charset="-120"/>
                <a:ea typeface="新細明體" panose="02020500000000000000" pitchFamily="18" charset="-120"/>
              </a:rPr>
              <a:t>)</a:t>
            </a:r>
            <a:endParaRPr lang="zh-TW" altLang="en-US" sz="4400" dirty="0">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a:xfrm>
            <a:off x="522164" y="1620391"/>
            <a:ext cx="9624060" cy="5400600"/>
          </a:xfrm>
        </p:spPr>
        <p:txBody>
          <a:bodyPr>
            <a:normAutofit/>
          </a:bodyPr>
          <a:lstStyle/>
          <a:p>
            <a:pPr marL="514350" indent="-514350">
              <a:buFont typeface="+mj-lt"/>
              <a:buAutoNum type="arabicPeriod" startAt="4"/>
            </a:pPr>
            <a:r>
              <a:rPr lang="zh-TW" altLang="en-US" sz="2800" b="1" dirty="0" smtClean="0">
                <a:latin typeface="新細明體" panose="02020500000000000000" pitchFamily="18" charset="-120"/>
                <a:ea typeface="新細明體" panose="02020500000000000000" pitchFamily="18" charset="-120"/>
              </a:rPr>
              <a:t>依照廢棄物</a:t>
            </a:r>
            <a:r>
              <a:rPr lang="zh-TW" altLang="en-US" sz="2800" b="1" dirty="0">
                <a:latin typeface="新細明體" panose="02020500000000000000" pitchFamily="18" charset="-120"/>
                <a:ea typeface="新細明體" panose="02020500000000000000" pitchFamily="18" charset="-120"/>
              </a:rPr>
              <a:t>清</a:t>
            </a:r>
            <a:r>
              <a:rPr lang="zh-TW" altLang="en-US" sz="2800" b="1" dirty="0" smtClean="0">
                <a:latin typeface="新細明體" panose="02020500000000000000" pitchFamily="18" charset="-120"/>
                <a:ea typeface="新細明體" panose="02020500000000000000" pitchFamily="18" charset="-120"/>
              </a:rPr>
              <a:t>運相關規定</a:t>
            </a:r>
            <a:endParaRPr lang="en-US" altLang="zh-TW" sz="2800" b="1"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本科要求須編列費用及合法棄置證明</a:t>
            </a:r>
            <a:endParaRPr lang="en-US" altLang="zh-TW" sz="2800"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廢棄物</a:t>
            </a:r>
            <a:r>
              <a:rPr lang="zh-TW" altLang="en-US" sz="2800" dirty="0">
                <a:latin typeface="新細明體" panose="02020500000000000000" pitchFamily="18" charset="-120"/>
                <a:ea typeface="新細明體" panose="02020500000000000000" pitchFamily="18" charset="-120"/>
              </a:rPr>
              <a:t>放行則依職安會規定</a:t>
            </a:r>
            <a:endParaRPr lang="en-US" altLang="zh-TW" sz="2800" dirty="0" smtClean="0">
              <a:latin typeface="新細明體" panose="02020500000000000000" pitchFamily="18" charset="-120"/>
              <a:ea typeface="新細明體" panose="02020500000000000000" pitchFamily="18" charset="-120"/>
            </a:endParaRPr>
          </a:p>
          <a:p>
            <a:pPr marL="514350" indent="-514350">
              <a:buFont typeface="+mj-lt"/>
              <a:buAutoNum type="arabicPeriod" startAt="5"/>
            </a:pPr>
            <a:r>
              <a:rPr lang="zh-TW" altLang="en-US" sz="2800" b="1" dirty="0" smtClean="0">
                <a:latin typeface="新細明體" panose="02020500000000000000" pitchFamily="18" charset="-120"/>
                <a:ea typeface="新細明體" panose="02020500000000000000" pitchFamily="18" charset="-120"/>
              </a:rPr>
              <a:t>空污費</a:t>
            </a:r>
            <a:r>
              <a:rPr lang="zh-TW" altLang="en-US" sz="2800" b="1" dirty="0">
                <a:latin typeface="新細明體" panose="02020500000000000000" pitchFamily="18" charset="-120"/>
                <a:ea typeface="新細明體" panose="02020500000000000000" pitchFamily="18" charset="-120"/>
              </a:rPr>
              <a:t>及</a:t>
            </a:r>
            <a:r>
              <a:rPr lang="zh-TW" altLang="en-US" sz="2800" b="1" dirty="0" smtClean="0">
                <a:latin typeface="新細明體" panose="02020500000000000000" pitchFamily="18" charset="-120"/>
                <a:ea typeface="新細明體" panose="02020500000000000000" pitchFamily="18" charset="-120"/>
              </a:rPr>
              <a:t>空污防</a:t>
            </a:r>
            <a:r>
              <a:rPr lang="zh-TW" altLang="en-US" sz="2800" b="1" dirty="0">
                <a:latin typeface="新細明體" panose="02020500000000000000" pitchFamily="18" charset="-120"/>
                <a:ea typeface="新細明體" panose="02020500000000000000" pitchFamily="18" charset="-120"/>
              </a:rPr>
              <a:t>制</a:t>
            </a:r>
            <a:r>
              <a:rPr lang="zh-TW" altLang="en-US" sz="2800" b="1" dirty="0" smtClean="0">
                <a:latin typeface="新細明體" panose="02020500000000000000" pitchFamily="18" charset="-120"/>
                <a:ea typeface="新細明體" panose="02020500000000000000" pitchFamily="18" charset="-120"/>
              </a:rPr>
              <a:t>設施費</a:t>
            </a:r>
            <a:endParaRPr lang="en-US" altLang="zh-TW" sz="2800" b="1"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需包含空汙防制設施費，並加以相關說明，否則若受罰，本所無法繳納罰款</a:t>
            </a:r>
            <a:endParaRPr lang="en-US" altLang="zh-TW" sz="2800" dirty="0" smtClean="0">
              <a:latin typeface="新細明體" panose="02020500000000000000" pitchFamily="18" charset="-120"/>
              <a:ea typeface="新細明體" panose="02020500000000000000" pitchFamily="18" charset="-120"/>
            </a:endParaRPr>
          </a:p>
          <a:p>
            <a:pPr lvl="1"/>
            <a:r>
              <a:rPr lang="zh-TW" altLang="en-US" sz="2800" dirty="0">
                <a:latin typeface="新細明體" panose="02020500000000000000" pitchFamily="18" charset="-120"/>
                <a:ea typeface="新細明體" panose="02020500000000000000" pitchFamily="18" charset="-120"/>
              </a:rPr>
              <a:t>爾後空污費交請承攬廠商負責</a:t>
            </a:r>
            <a:r>
              <a:rPr lang="zh-TW" altLang="en-US" sz="2800" dirty="0" smtClean="0">
                <a:latin typeface="新細明體" panose="02020500000000000000" pitchFamily="18" charset="-120"/>
                <a:ea typeface="新細明體" panose="02020500000000000000" pitchFamily="18" charset="-120"/>
              </a:rPr>
              <a:t>繳納，履約時提出表那證明，並於結清後另案檢據核銷</a:t>
            </a:r>
            <a:endParaRPr lang="en-US" altLang="zh-TW" sz="2800" dirty="0" smtClean="0">
              <a:latin typeface="新細明體" panose="02020500000000000000" pitchFamily="18" charset="-120"/>
              <a:ea typeface="新細明體" panose="02020500000000000000" pitchFamily="18" charset="-120"/>
            </a:endParaRPr>
          </a:p>
          <a:p>
            <a:pPr marL="514350" indent="-514350">
              <a:buFont typeface="+mj-lt"/>
              <a:buAutoNum type="arabicPeriod" startAt="6"/>
            </a:pPr>
            <a:r>
              <a:rPr lang="zh-TW" altLang="en-US" sz="2800" b="1" dirty="0" smtClean="0">
                <a:latin typeface="新細明體" panose="02020500000000000000" pitchFamily="18" charset="-120"/>
                <a:ea typeface="新細明體" panose="02020500000000000000" pitchFamily="18" charset="-120"/>
              </a:rPr>
              <a:t>專業工程技術及特性</a:t>
            </a:r>
            <a:endParaRPr lang="en-US" altLang="zh-TW" sz="2800" b="1" dirty="0" smtClean="0">
              <a:latin typeface="新細明體" panose="02020500000000000000" pitchFamily="18" charset="-120"/>
              <a:ea typeface="新細明體" panose="02020500000000000000" pitchFamily="18" charset="-120"/>
            </a:endParaRPr>
          </a:p>
          <a:p>
            <a:pPr lvl="1"/>
            <a:r>
              <a:rPr lang="zh-TW" altLang="en-US" sz="2800" dirty="0" smtClean="0">
                <a:latin typeface="新細明體" panose="02020500000000000000" pitchFamily="18" charset="-120"/>
                <a:ea typeface="新細明體" panose="02020500000000000000" pitchFamily="18" charset="-120"/>
              </a:rPr>
              <a:t>依工程專業技術特型及個案特殊需求而定，無法制式化</a:t>
            </a:r>
            <a:endParaRPr lang="zh-TW" altLang="en-US" sz="2800" dirty="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2811701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38588" y="2556495"/>
            <a:ext cx="5951652" cy="1764267"/>
          </a:xfrm>
        </p:spPr>
        <p:txBody>
          <a:bodyPr/>
          <a:lstStyle/>
          <a:p>
            <a:r>
              <a:rPr lang="zh-TW" altLang="en-US" dirty="0" smtClean="0"/>
              <a:t>報告完畢</a:t>
            </a:r>
            <a:r>
              <a:rPr lang="en-US" altLang="zh-TW" dirty="0" smtClean="0"/>
              <a:t/>
            </a:r>
            <a:br>
              <a:rPr lang="en-US" altLang="zh-TW" dirty="0" smtClean="0"/>
            </a:br>
            <a:r>
              <a:rPr lang="zh-TW" altLang="en-US" dirty="0" smtClean="0"/>
              <a:t>感謝聆聽</a:t>
            </a:r>
            <a:endParaRPr lang="zh-TW" altLang="en-US" dirty="0"/>
          </a:p>
        </p:txBody>
      </p:sp>
    </p:spTree>
    <p:extLst>
      <p:ext uri="{BB962C8B-B14F-4D97-AF65-F5344CB8AC3E}">
        <p14:creationId xmlns:p14="http://schemas.microsoft.com/office/powerpoint/2010/main" val="204665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新細明體" panose="02020500000000000000" pitchFamily="18" charset="-120"/>
                <a:ea typeface="新細明體" panose="02020500000000000000" pitchFamily="18" charset="-120"/>
              </a:rPr>
              <a:t>應注意事項</a:t>
            </a:r>
            <a:endParaRPr lang="zh-TW" altLang="en-US" sz="4000" dirty="0">
              <a:latin typeface="新細明體" panose="02020500000000000000" pitchFamily="18" charset="-120"/>
              <a:ea typeface="新細明體" panose="02020500000000000000" pitchFamily="18" charset="-120"/>
            </a:endParaRPr>
          </a:p>
        </p:txBody>
      </p:sp>
      <p:sp>
        <p:nvSpPr>
          <p:cNvPr id="3" name="內容版面配置區 2"/>
          <p:cNvSpPr>
            <a:spLocks noGrp="1"/>
          </p:cNvSpPr>
          <p:nvPr>
            <p:ph idx="1"/>
          </p:nvPr>
        </p:nvSpPr>
        <p:spPr>
          <a:xfrm>
            <a:off x="666180" y="1260351"/>
            <a:ext cx="9624060" cy="4608512"/>
          </a:xfrm>
        </p:spPr>
        <p:txBody>
          <a:bodyPr>
            <a:normAutofit/>
          </a:bodyPr>
          <a:lstStyle/>
          <a:p>
            <a:endParaRPr lang="en-US" altLang="zh-TW" sz="4000" dirty="0"/>
          </a:p>
          <a:p>
            <a:pPr marL="0" indent="0">
              <a:buNone/>
            </a:pPr>
            <a:r>
              <a:rPr lang="zh-TW" altLang="en-US" dirty="0" smtClean="0">
                <a:latin typeface="新細明體" panose="02020500000000000000" pitchFamily="18" charset="-120"/>
                <a:ea typeface="新細明體" panose="02020500000000000000" pitchFamily="18" charset="-120"/>
              </a:rPr>
              <a:t>一、設施裝設地點，應考量周邊環境適當性。</a:t>
            </a:r>
            <a:endParaRPr lang="en-US" altLang="zh-TW" dirty="0" smtClean="0">
              <a:latin typeface="新細明體" panose="02020500000000000000" pitchFamily="18" charset="-120"/>
              <a:ea typeface="新細明體" panose="02020500000000000000" pitchFamily="18" charset="-120"/>
            </a:endParaRPr>
          </a:p>
          <a:p>
            <a:pPr marL="0" indent="0">
              <a:buNone/>
            </a:pPr>
            <a:r>
              <a:rPr lang="zh-TW" altLang="en-US" dirty="0" smtClean="0">
                <a:latin typeface="新細明體" panose="02020500000000000000" pitchFamily="18" charset="-120"/>
                <a:ea typeface="新細明體" panose="02020500000000000000" pitchFamily="18" charset="-120"/>
              </a:rPr>
              <a:t>二、地</a:t>
            </a:r>
            <a:r>
              <a:rPr lang="zh-TW" altLang="en-US" dirty="0">
                <a:latin typeface="新細明體" panose="02020500000000000000" pitchFamily="18" charset="-120"/>
                <a:ea typeface="新細明體" panose="02020500000000000000" pitchFamily="18" charset="-120"/>
              </a:rPr>
              <a:t>錨</a:t>
            </a:r>
            <a:r>
              <a:rPr lang="zh-TW" altLang="en-US" dirty="0" smtClean="0">
                <a:latin typeface="新細明體" panose="02020500000000000000" pitchFamily="18" charset="-120"/>
                <a:ea typeface="新細明體" panose="02020500000000000000" pitchFamily="18" charset="-120"/>
              </a:rPr>
              <a:t>設置：</a:t>
            </a:r>
            <a:endParaRPr lang="en-US" altLang="zh-TW" dirty="0" smtClean="0">
              <a:latin typeface="新細明體" panose="02020500000000000000" pitchFamily="18" charset="-120"/>
              <a:ea typeface="新細明體" panose="02020500000000000000" pitchFamily="18" charset="-120"/>
            </a:endParaRPr>
          </a:p>
          <a:p>
            <a:pPr marL="0" indent="0">
              <a:buNone/>
            </a:pPr>
            <a:r>
              <a:rPr lang="zh-TW" altLang="en-US" dirty="0" smtClean="0">
                <a:latin typeface="新細明體" panose="02020500000000000000" pitchFamily="18" charset="-120"/>
                <a:ea typeface="新細明體" panose="02020500000000000000" pitchFamily="18" charset="-120"/>
              </a:rPr>
              <a:t>     （一）應考慮</a:t>
            </a:r>
            <a:r>
              <a:rPr lang="zh-TW" altLang="en-US" dirty="0">
                <a:latin typeface="新細明體" panose="02020500000000000000" pitchFamily="18" charset="-120"/>
                <a:ea typeface="新細明體" panose="02020500000000000000" pitchFamily="18" charset="-120"/>
              </a:rPr>
              <a:t>土壤</a:t>
            </a:r>
            <a:r>
              <a:rPr lang="zh-TW" altLang="en-US" dirty="0" smtClean="0">
                <a:latin typeface="新細明體" panose="02020500000000000000" pitchFamily="18" charset="-120"/>
                <a:ea typeface="新細明體" panose="02020500000000000000" pitchFamily="18" charset="-120"/>
              </a:rPr>
              <a:t>深度及特性。</a:t>
            </a:r>
            <a:endParaRPr lang="en-US" altLang="zh-TW" dirty="0" smtClean="0">
              <a:latin typeface="新細明體" panose="02020500000000000000" pitchFamily="18" charset="-120"/>
              <a:ea typeface="新細明體" panose="02020500000000000000" pitchFamily="18" charset="-120"/>
            </a:endParaRPr>
          </a:p>
          <a:p>
            <a:pPr marL="0" indent="0">
              <a:buNone/>
            </a:pPr>
            <a:r>
              <a:rPr lang="zh-TW" altLang="en-US" dirty="0" smtClean="0">
                <a:latin typeface="新細明體" panose="02020500000000000000" pitchFamily="18" charset="-120"/>
                <a:ea typeface="新細明體" panose="02020500000000000000" pitchFamily="18" charset="-120"/>
              </a:rPr>
              <a:t>     （二）應以</a:t>
            </a:r>
            <a:r>
              <a:rPr lang="en-US" altLang="zh-TW" dirty="0" smtClean="0">
                <a:latin typeface="新細明體" panose="02020500000000000000" pitchFamily="18" charset="-120"/>
                <a:ea typeface="新細明體" panose="02020500000000000000" pitchFamily="18" charset="-120"/>
              </a:rPr>
              <a:t>RC</a:t>
            </a:r>
            <a:r>
              <a:rPr lang="zh-TW" altLang="en-US" dirty="0" smtClean="0">
                <a:latin typeface="新細明體" panose="02020500000000000000" pitchFamily="18" charset="-120"/>
                <a:ea typeface="新細明體" panose="02020500000000000000" pitchFamily="18" charset="-120"/>
              </a:rPr>
              <a:t>水泥地為地錨優先設置點。</a:t>
            </a:r>
            <a:endParaRPr lang="en-US" altLang="zh-TW" dirty="0" smtClean="0">
              <a:latin typeface="新細明體" panose="02020500000000000000" pitchFamily="18" charset="-120"/>
              <a:ea typeface="新細明體" panose="02020500000000000000" pitchFamily="18" charset="-120"/>
            </a:endParaRPr>
          </a:p>
          <a:p>
            <a:pPr marL="0" indent="0">
              <a:buNone/>
            </a:pPr>
            <a:r>
              <a:rPr lang="zh-TW" altLang="en-US" dirty="0" smtClean="0">
                <a:latin typeface="新細明體" panose="02020500000000000000" pitchFamily="18" charset="-120"/>
                <a:ea typeface="新細明體" panose="02020500000000000000" pitchFamily="18" charset="-120"/>
              </a:rPr>
              <a:t>三、鋼索直徑尺寸，應符合建物拉力之需求。</a:t>
            </a:r>
            <a:endParaRPr lang="en-US" altLang="zh-TW" dirty="0" smtClean="0">
              <a:latin typeface="新細明體" panose="02020500000000000000" pitchFamily="18" charset="-120"/>
              <a:ea typeface="新細明體" panose="02020500000000000000" pitchFamily="18" charset="-120"/>
            </a:endParaRPr>
          </a:p>
          <a:p>
            <a:endParaRPr lang="zh-TW" altLang="en-US" dirty="0"/>
          </a:p>
        </p:txBody>
      </p:sp>
    </p:spTree>
    <p:extLst>
      <p:ext uri="{BB962C8B-B14F-4D97-AF65-F5344CB8AC3E}">
        <p14:creationId xmlns:p14="http://schemas.microsoft.com/office/powerpoint/2010/main" val="4094120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sz="5400" dirty="0"/>
              <a:t>逾期公文稽</a:t>
            </a:r>
            <a:r>
              <a:rPr lang="zh-TW" altLang="en-US" sz="5400" dirty="0" smtClean="0"/>
              <a:t>催</a:t>
            </a:r>
            <a:r>
              <a:rPr lang="en-US" altLang="zh-TW" sz="5400" dirty="0" smtClean="0"/>
              <a:t>-</a:t>
            </a:r>
            <a:r>
              <a:rPr lang="zh-TW" altLang="en-US" dirty="0" smtClean="0"/>
              <a:t>案例一</a:t>
            </a:r>
            <a:endParaRPr lang="zh-TW" altLang="en-US" dirty="0"/>
          </a:p>
        </p:txBody>
      </p:sp>
      <p:sp>
        <p:nvSpPr>
          <p:cNvPr id="9" name="內容版面配置區 8"/>
          <p:cNvSpPr>
            <a:spLocks noGrp="1"/>
          </p:cNvSpPr>
          <p:nvPr>
            <p:ph idx="1"/>
          </p:nvPr>
        </p:nvSpPr>
        <p:spPr>
          <a:xfrm>
            <a:off x="522164" y="1332359"/>
            <a:ext cx="9624060" cy="1944328"/>
          </a:xfrm>
        </p:spPr>
        <p:txBody>
          <a:bodyPr>
            <a:normAutofit/>
          </a:bodyPr>
          <a:lstStyle/>
          <a:p>
            <a:pPr marL="0" lvl="0" indent="0">
              <a:buNone/>
            </a:pPr>
            <a:r>
              <a:rPr lang="zh-TW" altLang="en-US" sz="3600" b="1" dirty="0" smtClean="0">
                <a:solidFill>
                  <a:prstClr val="black"/>
                </a:solidFill>
              </a:rPr>
              <a:t>案由</a:t>
            </a:r>
            <a:r>
              <a:rPr lang="en-US" altLang="zh-TW" sz="3600" b="1" dirty="0" smtClean="0">
                <a:solidFill>
                  <a:prstClr val="black"/>
                </a:solidFill>
              </a:rPr>
              <a:t>:</a:t>
            </a:r>
          </a:p>
          <a:p>
            <a:pPr marL="0" lvl="0" indent="0">
              <a:buNone/>
            </a:pPr>
            <a:r>
              <a:rPr lang="zh-TW" altLang="en-US" sz="3000" dirty="0" smtClean="0">
                <a:solidFill>
                  <a:prstClr val="black"/>
                </a:solidFill>
              </a:rPr>
              <a:t>創</a:t>
            </a:r>
            <a:r>
              <a:rPr lang="zh-TW" altLang="en-US" sz="3000" dirty="0">
                <a:solidFill>
                  <a:prstClr val="black"/>
                </a:solidFill>
              </a:rPr>
              <a:t>簽取號後，經長官指示不需執行，同仁誤認長官無決行</a:t>
            </a:r>
            <a:r>
              <a:rPr lang="zh-TW" altLang="en-US" sz="3000" dirty="0" smtClean="0">
                <a:solidFill>
                  <a:prstClr val="black"/>
                </a:solidFill>
              </a:rPr>
              <a:t>，則</a:t>
            </a:r>
            <a:r>
              <a:rPr lang="zh-TW" altLang="en-US" sz="3000" dirty="0">
                <a:solidFill>
                  <a:prstClr val="black"/>
                </a:solidFill>
              </a:rPr>
              <a:t>不需處理。</a:t>
            </a:r>
            <a:endParaRPr lang="en-US" altLang="zh-TW" sz="3000" dirty="0">
              <a:solidFill>
                <a:prstClr val="black"/>
              </a:solidFill>
            </a:endParaRPr>
          </a:p>
          <a:p>
            <a:endParaRPr lang="en-US" altLang="zh-TW" dirty="0" smtClean="0"/>
          </a:p>
          <a:p>
            <a:endParaRPr lang="en-US" altLang="zh-TW" dirty="0" smtClean="0"/>
          </a:p>
          <a:p>
            <a:endParaRPr lang="zh-TW"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947" y="2700511"/>
            <a:ext cx="527367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644" y="5075769"/>
            <a:ext cx="4561978" cy="170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內容版面配置區 8"/>
          <p:cNvSpPr txBox="1">
            <a:spLocks/>
          </p:cNvSpPr>
          <p:nvPr/>
        </p:nvSpPr>
        <p:spPr>
          <a:xfrm>
            <a:off x="594173" y="4946103"/>
            <a:ext cx="2376264" cy="648072"/>
          </a:xfrm>
          <a:prstGeom prst="rect">
            <a:avLst/>
          </a:prstGeom>
          <a:solidFill>
            <a:schemeClr val="accent4">
              <a:lumMod val="20000"/>
              <a:lumOff val="80000"/>
            </a:schemeClr>
          </a:solidFill>
          <a:ln w="12700">
            <a:noFill/>
          </a:ln>
        </p:spPr>
        <p:txBody>
          <a:bodyPr vert="horz" lIns="104306" tIns="52153" rIns="104306" bIns="52153" rtlCol="0">
            <a:normAutofit/>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zh-TW" altLang="en-US" sz="3200" b="1" dirty="0" smtClean="0">
                <a:solidFill>
                  <a:prstClr val="black"/>
                </a:solidFill>
              </a:rPr>
              <a:t>應處理方式</a:t>
            </a:r>
            <a:r>
              <a:rPr lang="en-US" altLang="zh-TW" sz="3200" b="1" dirty="0" smtClean="0">
                <a:solidFill>
                  <a:prstClr val="black"/>
                </a:solidFill>
              </a:rPr>
              <a:t>:</a:t>
            </a:r>
            <a:endParaRPr lang="en-US" altLang="zh-TW" sz="2600" dirty="0" smtClean="0">
              <a:solidFill>
                <a:prstClr val="black"/>
              </a:solidFill>
            </a:endParaRPr>
          </a:p>
          <a:p>
            <a:endParaRPr lang="en-US" altLang="zh-TW" dirty="0" smtClean="0"/>
          </a:p>
          <a:p>
            <a:endParaRPr lang="en-US" altLang="zh-TW" dirty="0" smtClean="0"/>
          </a:p>
          <a:p>
            <a:endParaRPr lang="zh-TW" altLang="en-US" dirty="0"/>
          </a:p>
        </p:txBody>
      </p:sp>
      <p:sp>
        <p:nvSpPr>
          <p:cNvPr id="11" name="內容版面配置區 8"/>
          <p:cNvSpPr txBox="1">
            <a:spLocks/>
          </p:cNvSpPr>
          <p:nvPr/>
        </p:nvSpPr>
        <p:spPr>
          <a:xfrm>
            <a:off x="594171" y="5596270"/>
            <a:ext cx="4032447" cy="936104"/>
          </a:xfrm>
          <a:prstGeom prst="rect">
            <a:avLst/>
          </a:prstGeom>
          <a:ln w="12700">
            <a:noFill/>
          </a:ln>
        </p:spPr>
        <p:txBody>
          <a:bodyPr vert="horz" lIns="104306" tIns="52153" rIns="104306" bIns="52153" rtlCol="0">
            <a:normAutofit/>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zh-TW" altLang="en-US" sz="3200" b="1" u="sng" dirty="0" smtClean="0">
                <a:solidFill>
                  <a:prstClr val="black"/>
                </a:solidFill>
              </a:rPr>
              <a:t>承辦人直接辦理銷案</a:t>
            </a:r>
            <a:endParaRPr lang="en-US" altLang="zh-TW" sz="2600" u="sng" dirty="0" smtClean="0">
              <a:solidFill>
                <a:prstClr val="black"/>
              </a:solidFill>
            </a:endParaRPr>
          </a:p>
          <a:p>
            <a:endParaRPr lang="en-US" altLang="zh-TW" dirty="0" smtClean="0"/>
          </a:p>
          <a:p>
            <a:endParaRPr lang="en-US" altLang="zh-TW" dirty="0" smtClean="0"/>
          </a:p>
          <a:p>
            <a:endParaRPr lang="zh-TW" altLang="en-US" dirty="0"/>
          </a:p>
        </p:txBody>
      </p:sp>
      <p:sp>
        <p:nvSpPr>
          <p:cNvPr id="3" name="向右箭號 2"/>
          <p:cNvSpPr/>
          <p:nvPr/>
        </p:nvSpPr>
        <p:spPr>
          <a:xfrm>
            <a:off x="1962324" y="3060551"/>
            <a:ext cx="2520280" cy="1872208"/>
          </a:xfrm>
          <a:prstGeom prst="rightArrow">
            <a:avLst>
              <a:gd name="adj1" fmla="val 611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簽稿尚未完成</a:t>
            </a:r>
            <a:endParaRPr lang="zh-TW" altLang="en-US" dirty="0"/>
          </a:p>
        </p:txBody>
      </p:sp>
      <p:sp>
        <p:nvSpPr>
          <p:cNvPr id="4" name="矩形 3"/>
          <p:cNvSpPr/>
          <p:nvPr/>
        </p:nvSpPr>
        <p:spPr>
          <a:xfrm>
            <a:off x="6642844" y="5652839"/>
            <a:ext cx="288032"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642844" y="6300911"/>
            <a:ext cx="288032"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274692" y="5696442"/>
            <a:ext cx="288032" cy="12954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5283076" y="5825982"/>
            <a:ext cx="288032"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60812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sz="5400" dirty="0"/>
              <a:t>逾期公文稽</a:t>
            </a:r>
            <a:r>
              <a:rPr lang="zh-TW" altLang="en-US" sz="5400" dirty="0" smtClean="0"/>
              <a:t>催</a:t>
            </a:r>
            <a:r>
              <a:rPr lang="en-US" altLang="zh-TW" sz="5400" dirty="0" smtClean="0"/>
              <a:t>-</a:t>
            </a:r>
            <a:r>
              <a:rPr lang="zh-TW" altLang="en-US" dirty="0" smtClean="0"/>
              <a:t>案例二</a:t>
            </a:r>
            <a:endParaRPr lang="zh-TW" altLang="en-US" dirty="0"/>
          </a:p>
        </p:txBody>
      </p:sp>
      <p:sp>
        <p:nvSpPr>
          <p:cNvPr id="9" name="內容版面配置區 8"/>
          <p:cNvSpPr>
            <a:spLocks noGrp="1"/>
          </p:cNvSpPr>
          <p:nvPr>
            <p:ph idx="1"/>
          </p:nvPr>
        </p:nvSpPr>
        <p:spPr>
          <a:xfrm>
            <a:off x="450156" y="1332359"/>
            <a:ext cx="9624060" cy="1944328"/>
          </a:xfrm>
        </p:spPr>
        <p:txBody>
          <a:bodyPr>
            <a:normAutofit fontScale="92500"/>
          </a:bodyPr>
          <a:lstStyle/>
          <a:p>
            <a:pPr marL="0" lvl="0" indent="0">
              <a:buNone/>
            </a:pPr>
            <a:r>
              <a:rPr lang="zh-TW" altLang="en-US" sz="3600" b="1" dirty="0" smtClean="0">
                <a:solidFill>
                  <a:prstClr val="black"/>
                </a:solidFill>
              </a:rPr>
              <a:t>案由</a:t>
            </a:r>
            <a:r>
              <a:rPr lang="en-US" altLang="zh-TW" sz="3600" b="1" dirty="0" smtClean="0">
                <a:solidFill>
                  <a:prstClr val="black"/>
                </a:solidFill>
              </a:rPr>
              <a:t>:</a:t>
            </a:r>
          </a:p>
          <a:p>
            <a:pPr marL="0" indent="0">
              <a:buNone/>
            </a:pPr>
            <a:r>
              <a:rPr lang="zh-TW" altLang="en-US" sz="3200" dirty="0"/>
              <a:t>創簽取號後，等待資料蒐集或彙整，同仁不知</a:t>
            </a:r>
            <a:r>
              <a:rPr lang="zh-TW" altLang="en-US" sz="3200" u="sng" dirty="0">
                <a:solidFill>
                  <a:srgbClr val="FF0000"/>
                </a:solidFill>
              </a:rPr>
              <a:t>創簽</a:t>
            </a:r>
            <a:r>
              <a:rPr lang="zh-TW" altLang="en-US" sz="3200" dirty="0"/>
              <a:t>亦屬稽催</a:t>
            </a:r>
            <a:r>
              <a:rPr lang="zh-TW" altLang="en-US" sz="3200" dirty="0" smtClean="0"/>
              <a:t>之公文</a:t>
            </a:r>
            <a:r>
              <a:rPr lang="en-US" altLang="zh-TW" sz="3200" dirty="0"/>
              <a:t>—</a:t>
            </a:r>
            <a:r>
              <a:rPr lang="zh-TW" altLang="en-US" sz="3200" dirty="0"/>
              <a:t>普通件辦理時限</a:t>
            </a:r>
            <a:r>
              <a:rPr lang="en-US" altLang="zh-TW" sz="3200" dirty="0"/>
              <a:t>6</a:t>
            </a:r>
            <a:r>
              <a:rPr lang="zh-TW" altLang="en-US" sz="3200" dirty="0"/>
              <a:t>日、速件</a:t>
            </a:r>
            <a:r>
              <a:rPr lang="en-US" altLang="zh-TW" sz="3200" dirty="0"/>
              <a:t>3</a:t>
            </a:r>
            <a:r>
              <a:rPr lang="zh-TW" altLang="en-US" sz="3200" dirty="0"/>
              <a:t>日、最速件</a:t>
            </a:r>
            <a:r>
              <a:rPr lang="en-US" altLang="zh-TW" sz="3200" dirty="0"/>
              <a:t>1</a:t>
            </a:r>
            <a:r>
              <a:rPr lang="zh-TW" altLang="en-US" sz="3200" dirty="0"/>
              <a:t>日</a:t>
            </a:r>
            <a:r>
              <a:rPr lang="zh-TW" altLang="en-US" sz="3000" dirty="0" smtClean="0">
                <a:solidFill>
                  <a:prstClr val="black"/>
                </a:solidFill>
              </a:rPr>
              <a:t>。</a:t>
            </a:r>
            <a:endParaRPr lang="en-US" altLang="zh-TW" sz="3000" dirty="0">
              <a:solidFill>
                <a:prstClr val="black"/>
              </a:solidFill>
            </a:endParaRPr>
          </a:p>
          <a:p>
            <a:endParaRPr lang="en-US" altLang="zh-TW" dirty="0" smtClean="0"/>
          </a:p>
          <a:p>
            <a:endParaRPr lang="en-US" altLang="zh-TW" dirty="0" smtClean="0"/>
          </a:p>
          <a:p>
            <a:endParaRPr lang="zh-TW" altLang="en-US" dirty="0"/>
          </a:p>
        </p:txBody>
      </p:sp>
      <p:sp>
        <p:nvSpPr>
          <p:cNvPr id="10" name="內容版面配置區 8"/>
          <p:cNvSpPr txBox="1">
            <a:spLocks/>
          </p:cNvSpPr>
          <p:nvPr/>
        </p:nvSpPr>
        <p:spPr>
          <a:xfrm>
            <a:off x="593578" y="5868863"/>
            <a:ext cx="9649071" cy="1281298"/>
          </a:xfrm>
          <a:prstGeom prst="rect">
            <a:avLst/>
          </a:prstGeom>
        </p:spPr>
        <p:txBody>
          <a:bodyPr vert="horz" lIns="104306" tIns="52153" rIns="104306" bIns="52153" rtlCol="0">
            <a:normAutofit fontScale="85000" lnSpcReduction="10000"/>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altLang="zh-TW" sz="3200" b="1" dirty="0" smtClean="0"/>
              <a:t>1.</a:t>
            </a:r>
            <a:r>
              <a:rPr lang="zh-TW" altLang="en-US" sz="3200" b="1" dirty="0" smtClean="0"/>
              <a:t>遇類似情況先不要取號。</a:t>
            </a:r>
            <a:endParaRPr lang="en-US" altLang="zh-TW" sz="3200" b="1" dirty="0" smtClean="0"/>
          </a:p>
          <a:p>
            <a:pPr marL="0" indent="0">
              <a:buNone/>
            </a:pPr>
            <a:r>
              <a:rPr lang="en-US" altLang="zh-TW" sz="3200" b="1" dirty="0" smtClean="0"/>
              <a:t>2.</a:t>
            </a:r>
            <a:r>
              <a:rPr lang="zh-TW" altLang="en-US" sz="3200" b="1" dirty="0" smtClean="0"/>
              <a:t>如已取號，則請先銷</a:t>
            </a:r>
            <a:r>
              <a:rPr lang="zh-TW" altLang="en-US" sz="3200" b="1" dirty="0"/>
              <a:t>號或辦理展期，待資料</a:t>
            </a:r>
            <a:r>
              <a:rPr lang="zh-TW" altLang="en-US" sz="3200" b="1" dirty="0" smtClean="0"/>
              <a:t>備齊</a:t>
            </a:r>
            <a:r>
              <a:rPr lang="zh-TW" altLang="en-US" sz="3200" b="1" dirty="0"/>
              <a:t>後再行辦理</a:t>
            </a:r>
            <a:r>
              <a:rPr lang="zh-TW" altLang="en-US" sz="2600" dirty="0" smtClean="0">
                <a:solidFill>
                  <a:prstClr val="black"/>
                </a:solidFill>
              </a:rPr>
              <a:t>。</a:t>
            </a:r>
            <a:endParaRPr lang="en-US" altLang="zh-TW" sz="2600" dirty="0" smtClean="0">
              <a:solidFill>
                <a:prstClr val="black"/>
              </a:solidFill>
            </a:endParaRPr>
          </a:p>
          <a:p>
            <a:endParaRPr lang="en-US" altLang="zh-TW" dirty="0" smtClean="0"/>
          </a:p>
          <a:p>
            <a:endParaRPr lang="en-US" altLang="zh-TW" dirty="0" smtClean="0"/>
          </a:p>
          <a:p>
            <a:endParaRPr lang="zh-TW" alt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530" y="3115545"/>
            <a:ext cx="6336704" cy="266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562724" y="4485489"/>
            <a:ext cx="360040" cy="170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6701257" y="4485489"/>
            <a:ext cx="418133" cy="170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下箭號 6"/>
          <p:cNvSpPr/>
          <p:nvPr/>
        </p:nvSpPr>
        <p:spPr>
          <a:xfrm>
            <a:off x="5058668" y="3172648"/>
            <a:ext cx="1116124" cy="1263725"/>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創簽</a:t>
            </a:r>
            <a:endParaRPr lang="zh-TW" altLang="en-US" dirty="0">
              <a:solidFill>
                <a:schemeClr val="tx1"/>
              </a:solidFill>
            </a:endParaRPr>
          </a:p>
        </p:txBody>
      </p:sp>
      <p:sp>
        <p:nvSpPr>
          <p:cNvPr id="17" name="向下箭號 16"/>
          <p:cNvSpPr/>
          <p:nvPr/>
        </p:nvSpPr>
        <p:spPr>
          <a:xfrm>
            <a:off x="6402788" y="3099302"/>
            <a:ext cx="1433204" cy="1410419"/>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rPr>
              <a:t>資料備齊送出</a:t>
            </a:r>
            <a:endParaRPr lang="zh-TW" altLang="en-US" dirty="0">
              <a:solidFill>
                <a:schemeClr val="tx1"/>
              </a:solidFill>
            </a:endParaRPr>
          </a:p>
        </p:txBody>
      </p:sp>
      <p:sp>
        <p:nvSpPr>
          <p:cNvPr id="18" name="內容版面配置區 8"/>
          <p:cNvSpPr txBox="1">
            <a:spLocks/>
          </p:cNvSpPr>
          <p:nvPr/>
        </p:nvSpPr>
        <p:spPr>
          <a:xfrm>
            <a:off x="617366" y="5136322"/>
            <a:ext cx="2376264" cy="648072"/>
          </a:xfrm>
          <a:prstGeom prst="rect">
            <a:avLst/>
          </a:prstGeom>
          <a:solidFill>
            <a:schemeClr val="accent4">
              <a:lumMod val="20000"/>
              <a:lumOff val="80000"/>
            </a:schemeClr>
          </a:solidFill>
          <a:ln w="12700">
            <a:noFill/>
          </a:ln>
        </p:spPr>
        <p:txBody>
          <a:bodyPr vert="horz" lIns="104306" tIns="52153" rIns="104306" bIns="52153" rtlCol="0">
            <a:normAutofit/>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zh-TW" altLang="en-US" sz="3200" b="1" dirty="0" smtClean="0">
                <a:solidFill>
                  <a:prstClr val="black"/>
                </a:solidFill>
              </a:rPr>
              <a:t>應處理方式</a:t>
            </a:r>
            <a:r>
              <a:rPr lang="en-US" altLang="zh-TW" sz="3200" b="1" dirty="0" smtClean="0">
                <a:solidFill>
                  <a:prstClr val="black"/>
                </a:solidFill>
              </a:rPr>
              <a:t>:</a:t>
            </a:r>
            <a:endParaRPr lang="en-US" altLang="zh-TW" sz="2600" dirty="0" smtClean="0">
              <a:solidFill>
                <a:prstClr val="black"/>
              </a:solidFill>
            </a:endParaRPr>
          </a:p>
          <a:p>
            <a:endParaRPr lang="en-US" altLang="zh-TW" dirty="0" smtClean="0"/>
          </a:p>
          <a:p>
            <a:endParaRPr lang="en-US" altLang="zh-TW" dirty="0" smtClean="0"/>
          </a:p>
          <a:p>
            <a:endParaRPr lang="zh-TW" altLang="en-US" dirty="0"/>
          </a:p>
        </p:txBody>
      </p:sp>
      <p:sp>
        <p:nvSpPr>
          <p:cNvPr id="2" name="矩形 1"/>
          <p:cNvSpPr/>
          <p:nvPr/>
        </p:nvSpPr>
        <p:spPr>
          <a:xfrm>
            <a:off x="4050556" y="4655662"/>
            <a:ext cx="288032" cy="61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138257" y="4838598"/>
            <a:ext cx="288032" cy="61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138257" y="4990998"/>
            <a:ext cx="288032" cy="61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4141209" y="5144199"/>
            <a:ext cx="288032" cy="61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4161177" y="5295798"/>
            <a:ext cx="288032" cy="61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4795085" y="5448198"/>
            <a:ext cx="288032" cy="61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4138257" y="5471068"/>
            <a:ext cx="288032" cy="61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4108517" y="5613196"/>
            <a:ext cx="288032" cy="610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6169765" y="4540038"/>
            <a:ext cx="288032" cy="110369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7362924" y="4541639"/>
            <a:ext cx="288032" cy="90655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p:cNvSpPr/>
          <p:nvPr/>
        </p:nvSpPr>
        <p:spPr>
          <a:xfrm>
            <a:off x="9163124" y="3550253"/>
            <a:ext cx="288032" cy="15837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22167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sz="5400" dirty="0"/>
              <a:t>逾期公文稽</a:t>
            </a:r>
            <a:r>
              <a:rPr lang="zh-TW" altLang="en-US" sz="5400" dirty="0" smtClean="0"/>
              <a:t>催</a:t>
            </a:r>
            <a:r>
              <a:rPr lang="en-US" altLang="zh-TW" sz="5400" dirty="0" smtClean="0"/>
              <a:t>-</a:t>
            </a:r>
            <a:r>
              <a:rPr lang="zh-TW" altLang="en-US" dirty="0" smtClean="0"/>
              <a:t>案例三</a:t>
            </a:r>
            <a:endParaRPr lang="zh-TW" altLang="en-US" dirty="0"/>
          </a:p>
        </p:txBody>
      </p:sp>
      <p:sp>
        <p:nvSpPr>
          <p:cNvPr id="9" name="內容版面配置區 8"/>
          <p:cNvSpPr>
            <a:spLocks noGrp="1"/>
          </p:cNvSpPr>
          <p:nvPr>
            <p:ph idx="1"/>
          </p:nvPr>
        </p:nvSpPr>
        <p:spPr>
          <a:xfrm>
            <a:off x="522164" y="1332359"/>
            <a:ext cx="9624060" cy="1584176"/>
          </a:xfrm>
        </p:spPr>
        <p:txBody>
          <a:bodyPr>
            <a:normAutofit fontScale="92500" lnSpcReduction="10000"/>
          </a:bodyPr>
          <a:lstStyle/>
          <a:p>
            <a:pPr marL="0" lvl="0" indent="0">
              <a:buNone/>
            </a:pPr>
            <a:r>
              <a:rPr lang="zh-TW" altLang="en-US" sz="3600" b="1" dirty="0" smtClean="0">
                <a:solidFill>
                  <a:prstClr val="black"/>
                </a:solidFill>
              </a:rPr>
              <a:t>案由</a:t>
            </a:r>
            <a:r>
              <a:rPr lang="en-US" altLang="zh-TW" sz="3600" b="1" dirty="0" smtClean="0">
                <a:solidFill>
                  <a:prstClr val="black"/>
                </a:solidFill>
              </a:rPr>
              <a:t>:</a:t>
            </a:r>
          </a:p>
          <a:p>
            <a:pPr marL="0" indent="0">
              <a:buNone/>
            </a:pPr>
            <a:r>
              <a:rPr lang="zh-TW" altLang="en-US" sz="3200" dirty="0" smtClean="0"/>
              <a:t>紙本公文經</a:t>
            </a:r>
            <a:r>
              <a:rPr lang="zh-TW" altLang="en-US" sz="3200" dirty="0"/>
              <a:t>長官批示後回到承辦人處，同仁</a:t>
            </a:r>
            <a:r>
              <a:rPr lang="zh-TW" altLang="en-US" sz="3200" dirty="0" smtClean="0"/>
              <a:t>誤認公文即</a:t>
            </a:r>
            <a:r>
              <a:rPr lang="zh-TW" altLang="en-US" sz="3200" dirty="0"/>
              <a:t>已</a:t>
            </a:r>
            <a:r>
              <a:rPr lang="zh-TW" altLang="en-US" sz="3200" dirty="0" smtClean="0"/>
              <a:t>結案。</a:t>
            </a:r>
            <a:endParaRPr lang="en-US" altLang="zh-TW" sz="3000" dirty="0">
              <a:solidFill>
                <a:prstClr val="black"/>
              </a:solidFill>
            </a:endParaRPr>
          </a:p>
          <a:p>
            <a:endParaRPr lang="en-US" altLang="zh-TW" dirty="0" smtClean="0"/>
          </a:p>
          <a:p>
            <a:endParaRPr lang="en-US" altLang="zh-TW" dirty="0" smtClean="0"/>
          </a:p>
          <a:p>
            <a:endParaRPr lang="zh-TW" altLang="en-US" dirty="0"/>
          </a:p>
        </p:txBody>
      </p:sp>
      <p:sp>
        <p:nvSpPr>
          <p:cNvPr id="10" name="內容版面配置區 8"/>
          <p:cNvSpPr txBox="1">
            <a:spLocks/>
          </p:cNvSpPr>
          <p:nvPr/>
        </p:nvSpPr>
        <p:spPr>
          <a:xfrm>
            <a:off x="666180" y="5796855"/>
            <a:ext cx="9549779" cy="1363153"/>
          </a:xfrm>
          <a:prstGeom prst="rect">
            <a:avLst/>
          </a:prstGeom>
        </p:spPr>
        <p:txBody>
          <a:bodyPr vert="horz" lIns="104306" tIns="52153" rIns="104306" bIns="52153" rtlCol="0">
            <a:normAutofit/>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zh-TW" altLang="en-US" sz="2400" b="1" dirty="0" smtClean="0"/>
              <a:t>紙</a:t>
            </a:r>
            <a:r>
              <a:rPr lang="zh-TW" altLang="en-US" sz="2400" b="1" dirty="0"/>
              <a:t>本公文仍應完成線上流程→決行註記</a:t>
            </a:r>
            <a:r>
              <a:rPr lang="en-US" altLang="zh-TW" sz="2400" b="1" dirty="0"/>
              <a:t>(</a:t>
            </a:r>
            <a:r>
              <a:rPr lang="zh-TW" altLang="en-US" sz="2400" b="1" dirty="0"/>
              <a:t>請單位登記</a:t>
            </a:r>
            <a:r>
              <a:rPr lang="zh-TW" altLang="en-US" sz="2400" b="1" dirty="0" smtClean="0"/>
              <a:t>桌協助</a:t>
            </a:r>
            <a:r>
              <a:rPr lang="zh-TW" altLang="en-US" sz="2400" b="1" dirty="0"/>
              <a:t>代為註記</a:t>
            </a:r>
            <a:r>
              <a:rPr lang="en-US" altLang="zh-TW" sz="2400" b="1" dirty="0"/>
              <a:t>)</a:t>
            </a:r>
            <a:r>
              <a:rPr lang="zh-TW" altLang="en-US" sz="2400" b="1" dirty="0"/>
              <a:t>→發文或歸檔</a:t>
            </a:r>
            <a:r>
              <a:rPr lang="en-US" altLang="zh-TW" sz="2400" b="1" dirty="0"/>
              <a:t>(</a:t>
            </a:r>
            <a:r>
              <a:rPr lang="zh-TW" altLang="en-US" sz="2400" b="1" dirty="0"/>
              <a:t>單位存查</a:t>
            </a:r>
            <a:r>
              <a:rPr lang="en-US" altLang="zh-TW" sz="2400" b="1" dirty="0"/>
              <a:t>)</a:t>
            </a:r>
            <a:r>
              <a:rPr lang="zh-TW" altLang="en-US" sz="2400" b="1" dirty="0"/>
              <a:t>方才結案</a:t>
            </a:r>
            <a:endParaRPr lang="en-US" altLang="zh-TW" sz="2600" dirty="0" smtClean="0">
              <a:solidFill>
                <a:prstClr val="black"/>
              </a:solidFill>
            </a:endParaRPr>
          </a:p>
          <a:p>
            <a:endParaRPr lang="en-US" altLang="zh-TW" dirty="0" smtClean="0"/>
          </a:p>
          <a:p>
            <a:endParaRPr lang="en-US" altLang="zh-TW" dirty="0" smtClean="0"/>
          </a:p>
          <a:p>
            <a:endParaRPr lang="zh-TW" altLang="en-US" dirty="0"/>
          </a:p>
        </p:txBody>
      </p:sp>
      <p:sp>
        <p:nvSpPr>
          <p:cNvPr id="18" name="內容版面配置區 8"/>
          <p:cNvSpPr txBox="1">
            <a:spLocks/>
          </p:cNvSpPr>
          <p:nvPr/>
        </p:nvSpPr>
        <p:spPr>
          <a:xfrm>
            <a:off x="666180" y="5148783"/>
            <a:ext cx="2376264" cy="648072"/>
          </a:xfrm>
          <a:prstGeom prst="rect">
            <a:avLst/>
          </a:prstGeom>
          <a:solidFill>
            <a:schemeClr val="accent4">
              <a:lumMod val="20000"/>
              <a:lumOff val="80000"/>
            </a:schemeClr>
          </a:solidFill>
          <a:ln w="12700">
            <a:noFill/>
          </a:ln>
        </p:spPr>
        <p:txBody>
          <a:bodyPr vert="horz" lIns="104306" tIns="52153" rIns="104306" bIns="52153" rtlCol="0">
            <a:normAutofit/>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Font typeface="Arial" panose="020B0604020202020204" pitchFamily="34" charset="0"/>
              <a:buNone/>
            </a:pPr>
            <a:r>
              <a:rPr lang="zh-TW" altLang="en-US" sz="3200" b="1" dirty="0" smtClean="0">
                <a:solidFill>
                  <a:prstClr val="black"/>
                </a:solidFill>
              </a:rPr>
              <a:t>應處理方式</a:t>
            </a:r>
            <a:r>
              <a:rPr lang="en-US" altLang="zh-TW" sz="3200" b="1" dirty="0" smtClean="0">
                <a:solidFill>
                  <a:prstClr val="black"/>
                </a:solidFill>
              </a:rPr>
              <a:t>:</a:t>
            </a:r>
            <a:endParaRPr lang="en-US" altLang="zh-TW" sz="2600" dirty="0" smtClean="0">
              <a:solidFill>
                <a:prstClr val="black"/>
              </a:solidFill>
            </a:endParaRPr>
          </a:p>
          <a:p>
            <a:endParaRPr lang="en-US" altLang="zh-TW" dirty="0" smtClean="0"/>
          </a:p>
          <a:p>
            <a:endParaRPr lang="en-US" altLang="zh-TW" dirty="0" smtClean="0"/>
          </a:p>
          <a:p>
            <a:endParaRPr lang="zh-TW" alt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604" y="2484487"/>
            <a:ext cx="4752528" cy="315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向右箭號 1"/>
          <p:cNvSpPr/>
          <p:nvPr/>
        </p:nvSpPr>
        <p:spPr>
          <a:xfrm>
            <a:off x="2754412" y="2469678"/>
            <a:ext cx="2160240" cy="2916324"/>
          </a:xfrm>
          <a:prstGeom prst="rightArrow">
            <a:avLst>
              <a:gd name="adj1" fmla="val 80701"/>
              <a:gd name="adj2" fmla="val 49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本文是線上創稿，但承辦人以列印成紙本方式傳會並陳核完畢。</a:t>
            </a:r>
            <a:endParaRPr lang="zh-TW" altLang="en-US" dirty="0"/>
          </a:p>
        </p:txBody>
      </p:sp>
      <p:sp>
        <p:nvSpPr>
          <p:cNvPr id="3" name="矩形 2"/>
          <p:cNvSpPr/>
          <p:nvPr/>
        </p:nvSpPr>
        <p:spPr>
          <a:xfrm>
            <a:off x="8449119" y="4680731"/>
            <a:ext cx="216024"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8385495" y="4863132"/>
            <a:ext cx="216024"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459856" y="4913523"/>
            <a:ext cx="216024"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8449119" y="5101927"/>
            <a:ext cx="216024"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8429883" y="4787439"/>
            <a:ext cx="216024"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6750856" y="3312579"/>
            <a:ext cx="216024" cy="7200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44868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5400" dirty="0"/>
              <a:t>逾期公文稽催</a:t>
            </a:r>
            <a:r>
              <a:rPr lang="zh-TW" altLang="en-US" dirty="0" smtClean="0"/>
              <a:t>應注意事項</a:t>
            </a:r>
            <a:endParaRPr lang="zh-TW" altLang="en-US" sz="4000" dirty="0"/>
          </a:p>
        </p:txBody>
      </p:sp>
      <p:sp>
        <p:nvSpPr>
          <p:cNvPr id="3" name="內容版面配置區 2"/>
          <p:cNvSpPr>
            <a:spLocks noGrp="1"/>
          </p:cNvSpPr>
          <p:nvPr>
            <p:ph idx="1"/>
          </p:nvPr>
        </p:nvSpPr>
        <p:spPr>
          <a:xfrm>
            <a:off x="534670" y="1620391"/>
            <a:ext cx="9624060" cy="5328592"/>
          </a:xfrm>
        </p:spPr>
        <p:txBody>
          <a:bodyPr>
            <a:normAutofit/>
          </a:bodyPr>
          <a:lstStyle/>
          <a:p>
            <a:pPr>
              <a:buFont typeface="Wingdings" panose="05000000000000000000" pitchFamily="2" charset="2"/>
              <a:buChar char="l"/>
            </a:pPr>
            <a:r>
              <a:rPr lang="zh-TW" altLang="en-US" sz="4000" dirty="0" smtClean="0"/>
              <a:t>稽催方式</a:t>
            </a:r>
            <a:r>
              <a:rPr lang="en-US" altLang="zh-TW" sz="4000" dirty="0" smtClean="0"/>
              <a:t>:</a:t>
            </a:r>
            <a:endParaRPr lang="en-US" altLang="zh-TW" sz="4000" dirty="0"/>
          </a:p>
          <a:p>
            <a:pPr marL="521528" lvl="1" indent="0">
              <a:buNone/>
            </a:pPr>
            <a:r>
              <a:rPr lang="en-US" altLang="zh-TW" sz="3000" dirty="0" smtClean="0"/>
              <a:t>1.</a:t>
            </a:r>
            <a:r>
              <a:rPr lang="zh-TW" altLang="en-US" sz="3000" dirty="0" smtClean="0"/>
              <a:t>公文系統</a:t>
            </a:r>
            <a:r>
              <a:rPr lang="zh-TW" altLang="zh-TW" sz="3000" dirty="0" smtClean="0"/>
              <a:t>自動以</a:t>
            </a:r>
            <a:r>
              <a:rPr lang="en-US" altLang="zh-TW" sz="3000" dirty="0"/>
              <a:t>e-mail</a:t>
            </a:r>
            <a:r>
              <a:rPr lang="zh-TW" altLang="zh-TW" sz="3000" dirty="0"/>
              <a:t>通知承辦人及單位</a:t>
            </a:r>
            <a:r>
              <a:rPr lang="zh-TW" altLang="zh-TW" sz="3000" dirty="0" smtClean="0"/>
              <a:t>主管</a:t>
            </a:r>
            <a:r>
              <a:rPr lang="zh-TW" altLang="en-US" sz="3000" dirty="0" smtClean="0"/>
              <a:t>。</a:t>
            </a:r>
            <a:endParaRPr lang="en-US" altLang="zh-TW" sz="3000" dirty="0" smtClean="0"/>
          </a:p>
          <a:p>
            <a:pPr marL="521528" lvl="1" indent="0">
              <a:buNone/>
            </a:pPr>
            <a:r>
              <a:rPr lang="en-US" altLang="zh-TW" sz="3000" dirty="0" smtClean="0">
                <a:solidFill>
                  <a:prstClr val="black"/>
                </a:solidFill>
              </a:rPr>
              <a:t>2.</a:t>
            </a:r>
            <a:r>
              <a:rPr lang="zh-TW" altLang="en-US" sz="3000" dirty="0" smtClean="0">
                <a:solidFill>
                  <a:prstClr val="black"/>
                </a:solidFill>
              </a:rPr>
              <a:t>文書科</a:t>
            </a:r>
            <a:r>
              <a:rPr lang="zh-TW" altLang="zh-TW" sz="3000" dirty="0" smtClean="0">
                <a:solidFill>
                  <a:prstClr val="black"/>
                </a:solidFill>
              </a:rPr>
              <a:t>每週</a:t>
            </a:r>
            <a:r>
              <a:rPr lang="zh-TW" altLang="zh-TW" sz="3000" dirty="0" smtClean="0"/>
              <a:t>列印</a:t>
            </a:r>
            <a:r>
              <a:rPr lang="zh-TW" altLang="en-US" sz="3000" dirty="0" smtClean="0"/>
              <a:t>「</a:t>
            </a:r>
            <a:r>
              <a:rPr lang="zh-TW" altLang="zh-TW" sz="3000" dirty="0" smtClean="0"/>
              <a:t>逾期</a:t>
            </a:r>
            <a:r>
              <a:rPr lang="en-US" altLang="zh-TW" sz="3000" dirty="0"/>
              <a:t>10</a:t>
            </a:r>
            <a:r>
              <a:rPr lang="zh-TW" altLang="zh-TW" sz="3000" dirty="0"/>
              <a:t>日</a:t>
            </a:r>
            <a:r>
              <a:rPr lang="zh-TW" altLang="zh-TW" sz="3000" dirty="0" smtClean="0"/>
              <a:t>以上</a:t>
            </a:r>
            <a:r>
              <a:rPr lang="zh-TW" altLang="en-US" sz="3000" dirty="0" smtClean="0"/>
              <a:t>」</a:t>
            </a:r>
            <a:r>
              <a:rPr lang="zh-TW" altLang="zh-TW" sz="3000" dirty="0" smtClean="0"/>
              <a:t>公文清單</a:t>
            </a:r>
            <a:r>
              <a:rPr lang="zh-TW" altLang="zh-TW" sz="3000" dirty="0"/>
              <a:t>稽催</a:t>
            </a:r>
            <a:r>
              <a:rPr lang="zh-TW" altLang="en-US" sz="3000" dirty="0" smtClean="0"/>
              <a:t>。</a:t>
            </a:r>
            <a:endParaRPr lang="en-US" altLang="zh-TW" sz="3000" dirty="0"/>
          </a:p>
          <a:p>
            <a:pPr>
              <a:buFont typeface="Wingdings" panose="05000000000000000000" pitchFamily="2" charset="2"/>
              <a:buChar char="l"/>
            </a:pPr>
            <a:r>
              <a:rPr lang="zh-TW" altLang="en-US" sz="4000" dirty="0"/>
              <a:t>稽</a:t>
            </a:r>
            <a:r>
              <a:rPr lang="zh-TW" altLang="en-US" sz="4000" dirty="0" smtClean="0"/>
              <a:t>催公文種類</a:t>
            </a:r>
            <a:r>
              <a:rPr lang="en-US" altLang="zh-TW" sz="4000" dirty="0" smtClean="0"/>
              <a:t>:</a:t>
            </a:r>
          </a:p>
          <a:p>
            <a:pPr marL="0" indent="0">
              <a:buNone/>
            </a:pPr>
            <a:r>
              <a:rPr lang="zh-TW" altLang="en-US" sz="4000" dirty="0"/>
              <a:t> </a:t>
            </a:r>
            <a:r>
              <a:rPr lang="zh-TW" altLang="en-US" sz="4000" dirty="0" smtClean="0"/>
              <a:t>   </a:t>
            </a:r>
            <a:r>
              <a:rPr lang="zh-TW" altLang="en-US" sz="3000" dirty="0" smtClean="0"/>
              <a:t>包含</a:t>
            </a:r>
            <a:r>
              <a:rPr lang="zh-TW" altLang="en-US" sz="3000" dirty="0"/>
              <a:t>外來</a:t>
            </a:r>
            <a:r>
              <a:rPr lang="zh-TW" altLang="en-US" sz="3000" dirty="0" smtClean="0"/>
              <a:t>收文、自</a:t>
            </a:r>
            <a:r>
              <a:rPr lang="zh-TW" altLang="en-US" sz="3000" dirty="0"/>
              <a:t>創簽、稿、公告、通知</a:t>
            </a:r>
            <a:r>
              <a:rPr lang="zh-TW" altLang="en-US" sz="3000" dirty="0" smtClean="0"/>
              <a:t>等 均屬之。</a:t>
            </a:r>
            <a:endParaRPr lang="en-US" altLang="zh-TW" sz="3000" dirty="0" smtClean="0"/>
          </a:p>
          <a:p>
            <a:pPr>
              <a:buFont typeface="Wingdings" panose="05000000000000000000" pitchFamily="2" charset="2"/>
              <a:buChar char="l"/>
            </a:pPr>
            <a:r>
              <a:rPr lang="zh-TW" altLang="en-US" sz="4000" dirty="0" smtClean="0"/>
              <a:t>公文</a:t>
            </a:r>
            <a:r>
              <a:rPr lang="zh-TW" altLang="en-US" sz="4000" dirty="0"/>
              <a:t>時效計算方式</a:t>
            </a:r>
            <a:r>
              <a:rPr lang="en-US" altLang="zh-TW" sz="4000" dirty="0" smtClean="0"/>
              <a:t>:</a:t>
            </a:r>
          </a:p>
          <a:p>
            <a:pPr marL="0" indent="0">
              <a:buNone/>
            </a:pPr>
            <a:r>
              <a:rPr lang="zh-TW" altLang="en-US" sz="2800" dirty="0" smtClean="0"/>
              <a:t>     </a:t>
            </a:r>
            <a:r>
              <a:rPr lang="zh-TW" altLang="en-US" sz="3000" dirty="0" smtClean="0"/>
              <a:t>公文</a:t>
            </a:r>
            <a:r>
              <a:rPr lang="zh-TW" altLang="en-US" sz="3000" dirty="0"/>
              <a:t>一經登錄取號即列入公文時效計算</a:t>
            </a:r>
            <a:r>
              <a:rPr lang="zh-TW" altLang="en-US" sz="3000" dirty="0" smtClean="0"/>
              <a:t>。</a:t>
            </a:r>
            <a:endParaRPr lang="en-US" altLang="zh-TW" sz="3000" dirty="0" smtClean="0"/>
          </a:p>
          <a:p>
            <a:pPr marL="0" indent="0">
              <a:buNone/>
            </a:pPr>
            <a:r>
              <a:rPr lang="zh-TW" altLang="en-US" sz="3000" dirty="0"/>
              <a:t> </a:t>
            </a:r>
            <a:r>
              <a:rPr lang="zh-TW" altLang="en-US" sz="3000" dirty="0" smtClean="0"/>
              <a:t>    自</a:t>
            </a:r>
            <a:r>
              <a:rPr lang="zh-TW" altLang="en-US" sz="3000" dirty="0"/>
              <a:t>取號</a:t>
            </a:r>
            <a:r>
              <a:rPr lang="zh-TW" altLang="en-US" sz="3000" dirty="0" smtClean="0"/>
              <a:t>起計算到發文、歸檔</a:t>
            </a:r>
            <a:r>
              <a:rPr lang="en-US" altLang="zh-TW" sz="3000" dirty="0"/>
              <a:t>(</a:t>
            </a:r>
            <a:r>
              <a:rPr lang="zh-TW" altLang="en-US" sz="3000" dirty="0"/>
              <a:t>或單位存查</a:t>
            </a:r>
            <a:r>
              <a:rPr lang="en-US" altLang="zh-TW" sz="3000" dirty="0" smtClean="0"/>
              <a:t>)</a:t>
            </a:r>
            <a:r>
              <a:rPr lang="zh-TW" altLang="en-US" sz="3000" dirty="0" smtClean="0"/>
              <a:t>結案為止。</a:t>
            </a:r>
            <a:endParaRPr lang="en-US" altLang="zh-TW" sz="3000" dirty="0" smtClean="0"/>
          </a:p>
          <a:p>
            <a:endParaRPr lang="en-US" altLang="zh-TW" sz="4000" dirty="0"/>
          </a:p>
          <a:p>
            <a:endParaRPr lang="zh-TW" altLang="en-US" dirty="0"/>
          </a:p>
        </p:txBody>
      </p:sp>
    </p:spTree>
    <p:extLst>
      <p:ext uri="{BB962C8B-B14F-4D97-AF65-F5344CB8AC3E}">
        <p14:creationId xmlns:p14="http://schemas.microsoft.com/office/powerpoint/2010/main" val="3426514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4"/>
          <p:cNvSpPr>
            <a:spLocks noGrp="1"/>
          </p:cNvSpPr>
          <p:nvPr>
            <p:ph type="sldNum" sz="quarter" idx="11"/>
          </p:nvPr>
        </p:nvSpPr>
        <p:spPr>
          <a:noFill/>
        </p:spPr>
        <p:txBody>
          <a:bodyPr/>
          <a:lstStyle>
            <a:lvl1pPr eaLnBrk="0" hangingPunct="0">
              <a:defRPr kumimoji="1">
                <a:solidFill>
                  <a:schemeClr val="tx1"/>
                </a:solidFill>
                <a:latin typeface="Arial" charset="0"/>
                <a:ea typeface="新細明體" pitchFamily="18" charset="-120"/>
              </a:defRPr>
            </a:lvl1pPr>
            <a:lvl2pPr marL="847334" indent="-325898" eaLnBrk="0" hangingPunct="0">
              <a:defRPr kumimoji="1">
                <a:solidFill>
                  <a:schemeClr val="tx1"/>
                </a:solidFill>
                <a:latin typeface="Arial" charset="0"/>
                <a:ea typeface="新細明體" pitchFamily="18" charset="-120"/>
              </a:defRPr>
            </a:lvl2pPr>
            <a:lvl3pPr marL="1303590" indent="-260718" eaLnBrk="0" hangingPunct="0">
              <a:defRPr kumimoji="1">
                <a:solidFill>
                  <a:schemeClr val="tx1"/>
                </a:solidFill>
                <a:latin typeface="Arial" charset="0"/>
                <a:ea typeface="新細明體" pitchFamily="18" charset="-120"/>
              </a:defRPr>
            </a:lvl3pPr>
            <a:lvl4pPr marL="1825026" indent="-260718" eaLnBrk="0" hangingPunct="0">
              <a:defRPr kumimoji="1">
                <a:solidFill>
                  <a:schemeClr val="tx1"/>
                </a:solidFill>
                <a:latin typeface="Arial" charset="0"/>
                <a:ea typeface="新細明體" pitchFamily="18" charset="-120"/>
              </a:defRPr>
            </a:lvl4pPr>
            <a:lvl5pPr marL="2346462" indent="-260718" eaLnBrk="0" hangingPunct="0">
              <a:defRPr kumimoji="1">
                <a:solidFill>
                  <a:schemeClr val="tx1"/>
                </a:solidFill>
                <a:latin typeface="Arial" charset="0"/>
                <a:ea typeface="新細明體" pitchFamily="18" charset="-120"/>
              </a:defRPr>
            </a:lvl5pPr>
            <a:lvl6pPr marL="2867898" indent="-260718" eaLnBrk="0" fontAlgn="base" hangingPunct="0">
              <a:spcBef>
                <a:spcPct val="0"/>
              </a:spcBef>
              <a:spcAft>
                <a:spcPct val="0"/>
              </a:spcAft>
              <a:defRPr kumimoji="1">
                <a:solidFill>
                  <a:schemeClr val="tx1"/>
                </a:solidFill>
                <a:latin typeface="Arial" charset="0"/>
                <a:ea typeface="新細明體" pitchFamily="18" charset="-120"/>
              </a:defRPr>
            </a:lvl6pPr>
            <a:lvl7pPr marL="3389333" indent="-260718" eaLnBrk="0" fontAlgn="base" hangingPunct="0">
              <a:spcBef>
                <a:spcPct val="0"/>
              </a:spcBef>
              <a:spcAft>
                <a:spcPct val="0"/>
              </a:spcAft>
              <a:defRPr kumimoji="1">
                <a:solidFill>
                  <a:schemeClr val="tx1"/>
                </a:solidFill>
                <a:latin typeface="Arial" charset="0"/>
                <a:ea typeface="新細明體" pitchFamily="18" charset="-120"/>
              </a:defRPr>
            </a:lvl7pPr>
            <a:lvl8pPr marL="3910770" indent="-260718" eaLnBrk="0" fontAlgn="base" hangingPunct="0">
              <a:spcBef>
                <a:spcPct val="0"/>
              </a:spcBef>
              <a:spcAft>
                <a:spcPct val="0"/>
              </a:spcAft>
              <a:defRPr kumimoji="1">
                <a:solidFill>
                  <a:schemeClr val="tx1"/>
                </a:solidFill>
                <a:latin typeface="Arial" charset="0"/>
                <a:ea typeface="新細明體" pitchFamily="18" charset="-120"/>
              </a:defRPr>
            </a:lvl8pPr>
            <a:lvl9pPr marL="4432206" indent="-260718"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00C7DFC6-8315-49D5-956B-6C831D922167}" type="slidenum">
              <a:rPr lang="en-US" altLang="zh-TW"/>
              <a:pPr eaLnBrk="1" hangingPunct="1"/>
              <a:t>8</a:t>
            </a:fld>
            <a:endParaRPr lang="en-US" altLang="zh-TW" dirty="0"/>
          </a:p>
        </p:txBody>
      </p:sp>
      <p:sp>
        <p:nvSpPr>
          <p:cNvPr id="7171" name="Rectangle 5"/>
          <p:cNvSpPr>
            <a:spLocks noGrp="1" noChangeArrowheads="1"/>
          </p:cNvSpPr>
          <p:nvPr>
            <p:ph type="title"/>
          </p:nvPr>
        </p:nvSpPr>
        <p:spPr>
          <a:xfrm>
            <a:off x="1121428" y="111911"/>
            <a:ext cx="8276246" cy="1182448"/>
          </a:xfrm>
        </p:spPr>
        <p:txBody>
          <a:bodyPr>
            <a:normAutofit/>
          </a:bodyPr>
          <a:lstStyle/>
          <a:p>
            <a:r>
              <a:rPr lang="zh-TW" altLang="en-US" sz="6000" dirty="0" smtClean="0"/>
              <a:t>公文傳送</a:t>
            </a:r>
            <a:r>
              <a:rPr lang="en-US" altLang="zh-TW" sz="6000" dirty="0" smtClean="0"/>
              <a:t>-</a:t>
            </a:r>
            <a:r>
              <a:rPr lang="zh-TW" altLang="en-US" sz="6000" smtClean="0"/>
              <a:t>案例</a:t>
            </a:r>
            <a:endParaRPr lang="zh-TW" altLang="en-US" sz="6000" b="1" dirty="0"/>
          </a:p>
        </p:txBody>
      </p:sp>
      <p:sp>
        <p:nvSpPr>
          <p:cNvPr id="7172" name="Text Box 45"/>
          <p:cNvSpPr txBox="1">
            <a:spLocks noChangeArrowheads="1"/>
          </p:cNvSpPr>
          <p:nvPr/>
        </p:nvSpPr>
        <p:spPr bwMode="auto">
          <a:xfrm>
            <a:off x="776014" y="1741540"/>
            <a:ext cx="210675" cy="42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4287" tIns="52144" rIns="104287" bIns="52144">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endParaRPr lang="zh-TW" altLang="zh-TW"/>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385" y="2249403"/>
            <a:ext cx="3850428" cy="3436639"/>
          </a:xfrm>
          <a:prstGeom prst="rect">
            <a:avLst/>
          </a:prstGeom>
        </p:spPr>
      </p:pic>
      <p:sp>
        <p:nvSpPr>
          <p:cNvPr id="11" name="圓角矩形 4"/>
          <p:cNvSpPr/>
          <p:nvPr/>
        </p:nvSpPr>
        <p:spPr>
          <a:xfrm>
            <a:off x="881351" y="1338841"/>
            <a:ext cx="9633989" cy="80701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04287" tIns="104287" rIns="104287" bIns="104287" numCol="1" spcCol="1449" anchor="ctr" anchorCtr="0">
            <a:noAutofit/>
          </a:bodyPr>
          <a:lstStyle/>
          <a:p>
            <a:pPr lvl="0"/>
            <a:r>
              <a:rPr lang="zh-TW" altLang="en-US" sz="2000" b="1" dirty="0" smtClean="0">
                <a:solidFill>
                  <a:schemeClr val="tx1"/>
                </a:solidFill>
              </a:rPr>
              <a:t>● </a:t>
            </a:r>
            <a:r>
              <a:rPr lang="zh-TW" altLang="en-US" sz="3200" b="1" dirty="0" smtClean="0">
                <a:solidFill>
                  <a:schemeClr val="tx1"/>
                </a:solidFill>
              </a:rPr>
              <a:t>文件傳送對象未</a:t>
            </a:r>
            <a:r>
              <a:rPr lang="zh-TW" altLang="en-US" sz="3200" b="1" dirty="0">
                <a:solidFill>
                  <a:schemeClr val="tx1"/>
                </a:solidFill>
              </a:rPr>
              <a:t>明確</a:t>
            </a:r>
            <a:r>
              <a:rPr lang="zh-TW" altLang="en-US" sz="3200" b="1" dirty="0" smtClean="0">
                <a:solidFill>
                  <a:schemeClr val="tx1"/>
                </a:solidFill>
              </a:rPr>
              <a:t>填寫造成</a:t>
            </a:r>
            <a:r>
              <a:rPr lang="zh-TW" altLang="en-US" sz="3200" b="1" dirty="0">
                <a:solidFill>
                  <a:schemeClr val="tx1"/>
                </a:solidFill>
              </a:rPr>
              <a:t>誤傳及</a:t>
            </a:r>
            <a:r>
              <a:rPr lang="zh-TW" altLang="en-US" sz="3200" b="1" dirty="0" smtClean="0">
                <a:solidFill>
                  <a:schemeClr val="tx1"/>
                </a:solidFill>
              </a:rPr>
              <a:t>傳送作業困擾</a:t>
            </a:r>
            <a:endParaRPr lang="zh-TW" altLang="en-US" sz="3200" b="1" dirty="0">
              <a:solidFill>
                <a:schemeClr val="tx1"/>
              </a:solidFill>
            </a:endParaRPr>
          </a:p>
        </p:txBody>
      </p:sp>
      <p:sp>
        <p:nvSpPr>
          <p:cNvPr id="14" name="圓角矩形 4"/>
          <p:cNvSpPr/>
          <p:nvPr/>
        </p:nvSpPr>
        <p:spPr>
          <a:xfrm>
            <a:off x="1133444" y="5868862"/>
            <a:ext cx="8545752" cy="108012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04287" tIns="104287" rIns="104287" bIns="104287" numCol="1" spcCol="1449" anchor="ctr" anchorCtr="0">
            <a:noAutofit/>
          </a:bodyPr>
          <a:lstStyle/>
          <a:p>
            <a:pPr lvl="0"/>
            <a:r>
              <a:rPr lang="zh-TW" altLang="en-US" sz="3200" b="1" dirty="0">
                <a:solidFill>
                  <a:srgbClr val="FF0000"/>
                </a:solidFill>
              </a:rPr>
              <a:t>應注意事項</a:t>
            </a:r>
            <a:r>
              <a:rPr lang="en-US" altLang="zh-TW" sz="3200" b="1" dirty="0">
                <a:solidFill>
                  <a:srgbClr val="FF0000"/>
                </a:solidFill>
              </a:rPr>
              <a:t>:</a:t>
            </a:r>
          </a:p>
          <a:p>
            <a:pPr lvl="0"/>
            <a:r>
              <a:rPr lang="zh-TW" altLang="en-US" sz="3200" b="1" dirty="0">
                <a:solidFill>
                  <a:schemeClr val="tx1"/>
                </a:solidFill>
              </a:rPr>
              <a:t>請同仁傳送公文時明確填寫收件者</a:t>
            </a:r>
            <a:r>
              <a:rPr lang="en-US" altLang="zh-TW" sz="3200" b="1" dirty="0">
                <a:solidFill>
                  <a:schemeClr val="tx1"/>
                </a:solidFill>
              </a:rPr>
              <a:t>(</a:t>
            </a:r>
            <a:r>
              <a:rPr lang="zh-TW" altLang="en-US" sz="3200" b="1" dirty="0">
                <a:solidFill>
                  <a:schemeClr val="tx1"/>
                </a:solidFill>
              </a:rPr>
              <a:t>或單位</a:t>
            </a:r>
            <a:r>
              <a:rPr lang="en-US" altLang="zh-TW" sz="3200" b="1" dirty="0">
                <a:solidFill>
                  <a:schemeClr val="tx1"/>
                </a:solidFill>
              </a:rPr>
              <a:t>)</a:t>
            </a:r>
            <a:endParaRPr lang="zh-TW" altLang="en-US" sz="3200" b="1" dirty="0">
              <a:solidFill>
                <a:schemeClr val="tx1"/>
              </a:solidFill>
            </a:endParaRPr>
          </a:p>
        </p:txBody>
      </p:sp>
      <p:sp>
        <p:nvSpPr>
          <p:cNvPr id="4" name="橢圓 3"/>
          <p:cNvSpPr/>
          <p:nvPr/>
        </p:nvSpPr>
        <p:spPr>
          <a:xfrm>
            <a:off x="1314252" y="2916535"/>
            <a:ext cx="3240360" cy="720080"/>
          </a:xfrm>
          <a:prstGeom prst="ellipse">
            <a:avLst/>
          </a:prstGeom>
          <a:noFill/>
          <a:ln>
            <a:solidFill>
              <a:srgbClr val="BF27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913" y="4138628"/>
            <a:ext cx="276818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277733" y="3420591"/>
            <a:ext cx="645031"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248" y="2145859"/>
            <a:ext cx="4660177" cy="3460792"/>
          </a:xfrm>
          <a:prstGeom prst="rect">
            <a:avLst/>
          </a:prstGeom>
        </p:spPr>
      </p:pic>
      <p:sp>
        <p:nvSpPr>
          <p:cNvPr id="6" name="向右箭號 5"/>
          <p:cNvSpPr/>
          <p:nvPr/>
        </p:nvSpPr>
        <p:spPr>
          <a:xfrm>
            <a:off x="5277733" y="3132559"/>
            <a:ext cx="748380" cy="743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rPr>
              <a:t>案例一</a:t>
            </a:r>
            <a:endParaRPr lang="zh-TW" altLang="en-US" sz="1200" dirty="0">
              <a:solidFill>
                <a:schemeClr val="tx1"/>
              </a:solidFill>
            </a:endParaRPr>
          </a:p>
        </p:txBody>
      </p:sp>
      <p:sp>
        <p:nvSpPr>
          <p:cNvPr id="15" name="向右箭號 14"/>
          <p:cNvSpPr/>
          <p:nvPr/>
        </p:nvSpPr>
        <p:spPr>
          <a:xfrm>
            <a:off x="5277732" y="3888643"/>
            <a:ext cx="744167" cy="769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rPr>
              <a:t>案例二</a:t>
            </a:r>
            <a:endParaRPr lang="zh-TW" altLang="en-US" sz="1200" dirty="0">
              <a:solidFill>
                <a:schemeClr val="tx1"/>
              </a:solidFill>
            </a:endParaRPr>
          </a:p>
        </p:txBody>
      </p:sp>
      <p:sp>
        <p:nvSpPr>
          <p:cNvPr id="16" name="向右箭號 15"/>
          <p:cNvSpPr/>
          <p:nvPr/>
        </p:nvSpPr>
        <p:spPr>
          <a:xfrm>
            <a:off x="5277732" y="4718151"/>
            <a:ext cx="744168" cy="680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rPr>
              <a:t>案例三</a:t>
            </a:r>
            <a:endParaRPr lang="zh-TW" altLang="en-US" sz="1200" dirty="0">
              <a:solidFill>
                <a:schemeClr val="tx1"/>
              </a:solidFill>
            </a:endParaRPr>
          </a:p>
        </p:txBody>
      </p:sp>
      <p:sp>
        <p:nvSpPr>
          <p:cNvPr id="18" name="矩形 17"/>
          <p:cNvSpPr/>
          <p:nvPr/>
        </p:nvSpPr>
        <p:spPr>
          <a:xfrm>
            <a:off x="6072554" y="3305907"/>
            <a:ext cx="3954666" cy="582735"/>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6072554" y="4733085"/>
            <a:ext cx="3954666" cy="582735"/>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6072554" y="4150350"/>
            <a:ext cx="3954666" cy="360546"/>
          </a:xfrm>
          <a:prstGeom prst="rect">
            <a:avLst/>
          </a:prstGeom>
          <a:no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365344" y="4853261"/>
            <a:ext cx="1512168" cy="1015601"/>
          </a:xfrm>
          <a:prstGeom prst="roundRect">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經電話詢問確認</a:t>
            </a:r>
            <a:r>
              <a:rPr lang="zh-TW" altLang="en-US" b="1" dirty="0">
                <a:solidFill>
                  <a:schemeClr val="tx1"/>
                </a:solidFill>
              </a:rPr>
              <a:t>應</a:t>
            </a:r>
            <a:r>
              <a:rPr lang="zh-TW" altLang="en-US" b="1" dirty="0" smtClean="0">
                <a:solidFill>
                  <a:schemeClr val="tx1"/>
                </a:solidFill>
              </a:rPr>
              <a:t>退此單位</a:t>
            </a:r>
            <a:endParaRPr lang="zh-TW" altLang="en-US" b="1" dirty="0">
              <a:solidFill>
                <a:schemeClr val="tx1"/>
              </a:solidFill>
            </a:endParaRPr>
          </a:p>
        </p:txBody>
      </p:sp>
      <p:cxnSp>
        <p:nvCxnSpPr>
          <p:cNvPr id="19" name="直線單箭頭接點 18"/>
          <p:cNvCxnSpPr/>
          <p:nvPr/>
        </p:nvCxnSpPr>
        <p:spPr>
          <a:xfrm flipV="1">
            <a:off x="986689" y="4658537"/>
            <a:ext cx="471579" cy="194725"/>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887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498666" y="180231"/>
            <a:ext cx="9624060" cy="1101566"/>
          </a:xfrm>
        </p:spPr>
        <p:txBody>
          <a:bodyPr/>
          <a:lstStyle/>
          <a:p>
            <a:r>
              <a:rPr lang="zh-TW" altLang="en-US" dirty="0">
                <a:latin typeface="+mj-ea"/>
              </a:rPr>
              <a:t>案例</a:t>
            </a:r>
            <a:r>
              <a:rPr lang="zh-TW" altLang="en-US" dirty="0" smtClean="0">
                <a:latin typeface="+mj-ea"/>
              </a:rPr>
              <a:t>一：未積極辦理驗收</a:t>
            </a:r>
            <a:endParaRPr lang="zh-TW" altLang="en-US" dirty="0">
              <a:latin typeface="+mj-ea"/>
            </a:endParaRPr>
          </a:p>
        </p:txBody>
      </p:sp>
      <p:sp>
        <p:nvSpPr>
          <p:cNvPr id="4" name="文字方塊 3"/>
          <p:cNvSpPr txBox="1"/>
          <p:nvPr/>
        </p:nvSpPr>
        <p:spPr>
          <a:xfrm>
            <a:off x="1108464" y="1260351"/>
            <a:ext cx="8630724" cy="1938992"/>
          </a:xfrm>
          <a:prstGeom prst="rect">
            <a:avLst/>
          </a:prstGeom>
          <a:noFill/>
        </p:spPr>
        <p:txBody>
          <a:bodyPr wrap="square" rtlCol="0">
            <a:spAutoFit/>
          </a:bodyPr>
          <a:lstStyle/>
          <a:p>
            <a:pPr lvl="0">
              <a:spcBef>
                <a:spcPct val="20000"/>
              </a:spcBef>
            </a:pPr>
            <a:r>
              <a:rPr lang="zh-TW" altLang="en-US" sz="3600" b="1" dirty="0">
                <a:solidFill>
                  <a:prstClr val="black"/>
                </a:solidFill>
              </a:rPr>
              <a:t>案由</a:t>
            </a:r>
            <a:r>
              <a:rPr lang="en-US" altLang="zh-TW" sz="3600" b="1" dirty="0">
                <a:solidFill>
                  <a:prstClr val="black"/>
                </a:solidFill>
              </a:rPr>
              <a:t>:</a:t>
            </a:r>
          </a:p>
          <a:p>
            <a:r>
              <a:rPr lang="zh-TW" altLang="en-US" sz="2800" dirty="0" smtClean="0">
                <a:latin typeface="標楷體" panose="03000509000000000000" pitchFamily="65" charset="-120"/>
                <a:ea typeface="標楷體" panose="03000509000000000000" pitchFamily="65" charset="-120"/>
              </a:rPr>
              <a:t>廠商</a:t>
            </a:r>
            <a:r>
              <a:rPr lang="en-US" altLang="zh-TW" sz="2800" dirty="0" smtClean="0">
                <a:latin typeface="標楷體" panose="03000509000000000000" pitchFamily="65" charset="-120"/>
                <a:ea typeface="標楷體" panose="03000509000000000000" pitchFamily="65" charset="-120"/>
              </a:rPr>
              <a:t>8/30</a:t>
            </a:r>
            <a:r>
              <a:rPr lang="zh-TW" altLang="en-US" sz="2800" dirty="0" smtClean="0">
                <a:latin typeface="標楷體" panose="03000509000000000000" pitchFamily="65" charset="-120"/>
                <a:ea typeface="標楷體" panose="03000509000000000000" pitchFamily="65" charset="-120"/>
              </a:rPr>
              <a:t>檢附合約規定檢修更新項目申請完成履約，本所同仁提出性能測試無法達到標準連續運轉</a:t>
            </a:r>
            <a:r>
              <a:rPr lang="en-US" altLang="zh-TW" sz="2800" dirty="0" smtClean="0">
                <a:latin typeface="標楷體" panose="03000509000000000000" pitchFamily="65" charset="-120"/>
                <a:ea typeface="標楷體" panose="03000509000000000000" pitchFamily="65" charset="-120"/>
              </a:rPr>
              <a:t>8</a:t>
            </a:r>
            <a:r>
              <a:rPr lang="zh-TW" altLang="en-US" sz="2800" dirty="0" smtClean="0">
                <a:latin typeface="標楷體" panose="03000509000000000000" pitchFamily="65" charset="-120"/>
                <a:ea typeface="標楷體" panose="03000509000000000000" pitchFamily="65" charset="-120"/>
              </a:rPr>
              <a:t>小時，不予以接受履約完成。</a:t>
            </a:r>
            <a:endParaRPr lang="zh-TW" altLang="en-US" sz="2800" dirty="0">
              <a:latin typeface="標楷體" panose="03000509000000000000" pitchFamily="65" charset="-120"/>
              <a:ea typeface="標楷體" panose="03000509000000000000" pitchFamily="65" charset="-120"/>
            </a:endParaRPr>
          </a:p>
        </p:txBody>
      </p:sp>
      <p:grpSp>
        <p:nvGrpSpPr>
          <p:cNvPr id="11" name="群組 10"/>
          <p:cNvGrpSpPr/>
          <p:nvPr/>
        </p:nvGrpSpPr>
        <p:grpSpPr>
          <a:xfrm>
            <a:off x="795457" y="3220249"/>
            <a:ext cx="8422821" cy="3783611"/>
            <a:chOff x="812310" y="3060551"/>
            <a:chExt cx="8422821" cy="378361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10" y="3060551"/>
              <a:ext cx="4966437" cy="378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428" y="4788743"/>
              <a:ext cx="6336703"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橢圓 4"/>
            <p:cNvSpPr/>
            <p:nvPr/>
          </p:nvSpPr>
          <p:spPr>
            <a:xfrm>
              <a:off x="1098228" y="6228903"/>
              <a:ext cx="439248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p:cNvCxnSpPr/>
            <p:nvPr/>
          </p:nvCxnSpPr>
          <p:spPr>
            <a:xfrm flipV="1">
              <a:off x="5058668" y="5328803"/>
              <a:ext cx="432048" cy="900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橢圓形圖說文字 12"/>
          <p:cNvSpPr/>
          <p:nvPr/>
        </p:nvSpPr>
        <p:spPr>
          <a:xfrm>
            <a:off x="5922764" y="2772519"/>
            <a:ext cx="3816424" cy="2088232"/>
          </a:xfrm>
          <a:prstGeom prst="wedgeEllipseCallout">
            <a:avLst>
              <a:gd name="adj1" fmla="val -28457"/>
              <a:gd name="adj2" fmla="val 62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合約並未規定連續運轉</a:t>
            </a:r>
            <a:r>
              <a:rPr lang="en-US" altLang="zh-TW" sz="2800" dirty="0" smtClean="0">
                <a:latin typeface="標楷體" panose="03000509000000000000" pitchFamily="65" charset="-120"/>
                <a:ea typeface="標楷體" panose="03000509000000000000" pitchFamily="65" charset="-120"/>
              </a:rPr>
              <a:t>8</a:t>
            </a:r>
            <a:r>
              <a:rPr lang="zh-TW" altLang="en-US" sz="2800" dirty="0" smtClean="0">
                <a:latin typeface="標楷體" panose="03000509000000000000" pitchFamily="65" charset="-120"/>
                <a:ea typeface="標楷體" panose="03000509000000000000" pitchFamily="65" charset="-120"/>
              </a:rPr>
              <a:t>小時，同仁要求之依據為何</a:t>
            </a:r>
            <a:r>
              <a:rPr lang="en-US"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6002954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2057</Words>
  <Application>Microsoft Office PowerPoint</Application>
  <PresentationFormat>自訂</PresentationFormat>
  <Paragraphs>168</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行政人員座談會</vt:lpstr>
      <vt:lpstr>案例說明</vt:lpstr>
      <vt:lpstr>應注意事項</vt:lpstr>
      <vt:lpstr>逾期公文稽催-案例一</vt:lpstr>
      <vt:lpstr>逾期公文稽催-案例二</vt:lpstr>
      <vt:lpstr>逾期公文稽催-案例三</vt:lpstr>
      <vt:lpstr>逾期公文稽催應注意事項</vt:lpstr>
      <vt:lpstr>公文傳送-案例</vt:lpstr>
      <vt:lpstr>案例一：未積極辦理驗收</vt:lpstr>
      <vt:lpstr>未積極辦理驗收-續</vt:lpstr>
      <vt:lpstr>應注意事項</vt:lpstr>
      <vt:lpstr>應注意事項-續</vt:lpstr>
      <vt:lpstr>案例二：規格未明確</vt:lpstr>
      <vt:lpstr>規格未明確-續</vt:lpstr>
      <vt:lpstr>規格未明確-續</vt:lpstr>
      <vt:lpstr>規格未明確-續</vt:lpstr>
      <vt:lpstr>應注意事項</vt:lpstr>
      <vt:lpstr>案例三：陪標</vt:lpstr>
      <vt:lpstr>陪標-續</vt:lpstr>
      <vt:lpstr>陪標-續</vt:lpstr>
      <vt:lpstr>應注意事項</vt:lpstr>
      <vt:lpstr>案例說明</vt:lpstr>
      <vt:lpstr>工程採購審案原則說明</vt:lpstr>
      <vt:lpstr>工程採購審案原則說明(續)</vt:lpstr>
      <vt:lpstr>報告完畢 感謝聆聽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asus</cp:lastModifiedBy>
  <cp:revision>36</cp:revision>
  <dcterms:created xsi:type="dcterms:W3CDTF">2016-03-02T01:31:29Z</dcterms:created>
  <dcterms:modified xsi:type="dcterms:W3CDTF">2016-10-05T03:55:09Z</dcterms:modified>
</cp:coreProperties>
</file>