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65" r:id="rId3"/>
    <p:sldMasterId id="2147483845" r:id="rId4"/>
  </p:sldMasterIdLst>
  <p:notesMasterIdLst>
    <p:notesMasterId r:id="rId51"/>
  </p:notesMasterIdLst>
  <p:handoutMasterIdLst>
    <p:handoutMasterId r:id="rId52"/>
  </p:handoutMasterIdLst>
  <p:sldIdLst>
    <p:sldId id="337" r:id="rId5"/>
    <p:sldId id="258" r:id="rId6"/>
    <p:sldId id="328" r:id="rId7"/>
    <p:sldId id="332" r:id="rId8"/>
    <p:sldId id="261" r:id="rId9"/>
    <p:sldId id="262" r:id="rId10"/>
    <p:sldId id="333" r:id="rId11"/>
    <p:sldId id="339" r:id="rId12"/>
    <p:sldId id="264" r:id="rId13"/>
    <p:sldId id="265" r:id="rId14"/>
    <p:sldId id="349" r:id="rId15"/>
    <p:sldId id="267" r:id="rId16"/>
    <p:sldId id="335" r:id="rId17"/>
    <p:sldId id="299" r:id="rId18"/>
    <p:sldId id="344" r:id="rId19"/>
    <p:sldId id="310" r:id="rId20"/>
    <p:sldId id="269" r:id="rId21"/>
    <p:sldId id="354" r:id="rId22"/>
    <p:sldId id="347" r:id="rId23"/>
    <p:sldId id="271" r:id="rId24"/>
    <p:sldId id="272" r:id="rId25"/>
    <p:sldId id="311" r:id="rId26"/>
    <p:sldId id="273" r:id="rId27"/>
    <p:sldId id="350" r:id="rId28"/>
    <p:sldId id="275" r:id="rId29"/>
    <p:sldId id="276" r:id="rId30"/>
    <p:sldId id="277" r:id="rId31"/>
    <p:sldId id="334" r:id="rId32"/>
    <p:sldId id="279" r:id="rId33"/>
    <p:sldId id="355" r:id="rId34"/>
    <p:sldId id="316" r:id="rId35"/>
    <p:sldId id="317" r:id="rId36"/>
    <p:sldId id="285" r:id="rId37"/>
    <p:sldId id="308" r:id="rId38"/>
    <p:sldId id="287" r:id="rId39"/>
    <p:sldId id="289" r:id="rId40"/>
    <p:sldId id="291" r:id="rId41"/>
    <p:sldId id="292" r:id="rId42"/>
    <p:sldId id="352" r:id="rId43"/>
    <p:sldId id="293" r:id="rId44"/>
    <p:sldId id="294" r:id="rId45"/>
    <p:sldId id="325" r:id="rId46"/>
    <p:sldId id="324" r:id="rId47"/>
    <p:sldId id="326" r:id="rId48"/>
    <p:sldId id="295" r:id="rId49"/>
    <p:sldId id="296" r:id="rId50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orient="horz" pos="1207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pos="2880">
          <p15:clr>
            <a:srgbClr val="A4A3A4"/>
          </p15:clr>
        </p15:guide>
        <p15:guide id="5" pos="204">
          <p15:clr>
            <a:srgbClr val="A4A3A4"/>
          </p15:clr>
        </p15:guide>
        <p15:guide id="6" pos="5602">
          <p15:clr>
            <a:srgbClr val="A4A3A4"/>
          </p15:clr>
        </p15:guide>
        <p15:guide id="7" pos="5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FF33"/>
    <a:srgbClr val="FFFFCC"/>
    <a:srgbClr val="FFFF99"/>
    <a:srgbClr val="003366"/>
    <a:srgbClr val="000099"/>
    <a:srgbClr val="FFCC66"/>
    <a:srgbClr val="00FFFF"/>
    <a:srgbClr val="FF99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75" autoAdjust="0"/>
    <p:restoredTop sz="94812" autoAdjust="0"/>
  </p:normalViewPr>
  <p:slideViewPr>
    <p:cSldViewPr>
      <p:cViewPr varScale="1">
        <p:scale>
          <a:sx n="69" d="100"/>
          <a:sy n="69" d="100"/>
        </p:scale>
        <p:origin x="1388" y="68"/>
      </p:cViewPr>
      <p:guideLst>
        <p:guide orient="horz" pos="3657"/>
        <p:guide orient="horz" pos="1207"/>
        <p:guide orient="horz" pos="4156"/>
        <p:guide pos="2880"/>
        <p:guide pos="204"/>
        <p:guide pos="5602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89357-1CA1-46A2-A05A-36BEF5286AB6}" type="doc">
      <dgm:prSet loTypeId="urn:microsoft.com/office/officeart/2005/8/layout/vList5" loCatId="list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9915342-D60F-42D8-A572-7E00886DB42C}">
      <dgm:prSet phldrT="[文字]" custT="1"/>
      <dgm:spPr>
        <a:xfrm>
          <a:off x="0" y="1290798"/>
          <a:ext cx="2799671" cy="725441"/>
        </a:xfrm>
        <a:solidFill>
          <a:srgbClr val="DAEDE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zh-TW" altLang="en-US" sz="32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開場活動</a:t>
          </a:r>
          <a:endParaRPr lang="zh-TW" altLang="en-US" sz="3200" b="1" dirty="0">
            <a:solidFill>
              <a:srgbClr val="C0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8CF5690A-BDEA-41B6-B24C-718873D9DF02}" type="parTrans" cxnId="{6281FDDC-2C64-443D-92F7-8A866FE22CA9}">
      <dgm:prSet/>
      <dgm:spPr/>
      <dgm:t>
        <a:bodyPr/>
        <a:lstStyle/>
        <a:p>
          <a:endParaRPr lang="zh-TW" altLang="en-US"/>
        </a:p>
      </dgm:t>
    </dgm:pt>
    <dgm:pt modelId="{6E42143F-48F6-45F2-906A-63D76B5DBBE2}" type="sibTrans" cxnId="{6281FDDC-2C64-443D-92F7-8A866FE22CA9}">
      <dgm:prSet/>
      <dgm:spPr/>
      <dgm:t>
        <a:bodyPr/>
        <a:lstStyle/>
        <a:p>
          <a:endParaRPr lang="zh-TW" altLang="en-US"/>
        </a:p>
      </dgm:t>
    </dgm:pt>
    <dgm:pt modelId="{A468E426-84F0-43CC-A9EE-8BB91F9F1C34}">
      <dgm:prSet phldrT="[文字]"/>
      <dgm:spPr>
        <a:xfrm>
          <a:off x="0" y="3048102"/>
          <a:ext cx="2799671" cy="725441"/>
        </a:xfrm>
        <a:solidFill>
          <a:srgbClr val="DAEDEF">
            <a:hueOff val="2605619"/>
            <a:satOff val="8957"/>
            <a:lumOff val="-4298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zh-TW" altLang="en-US" b="1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  <a:cs typeface="+mn-cs"/>
            </a:rPr>
            <a:t>典禮階段</a:t>
          </a:r>
          <a:endParaRPr lang="zh-TW" altLang="en-US" b="1" dirty="0">
            <a:solidFill>
              <a:srgbClr val="FFC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4565A0CB-9924-4531-85A0-CA54AD5BC1F9}" type="parTrans" cxnId="{738C4F88-5906-4FA4-A753-1F015BC0B8C7}">
      <dgm:prSet/>
      <dgm:spPr/>
      <dgm:t>
        <a:bodyPr/>
        <a:lstStyle/>
        <a:p>
          <a:endParaRPr lang="zh-TW" altLang="en-US"/>
        </a:p>
      </dgm:t>
    </dgm:pt>
    <dgm:pt modelId="{18BDBB07-03B6-4C24-8C5F-E8A72FC81EA0}" type="sibTrans" cxnId="{738C4F88-5906-4FA4-A753-1F015BC0B8C7}">
      <dgm:prSet/>
      <dgm:spPr/>
      <dgm:t>
        <a:bodyPr/>
        <a:lstStyle/>
        <a:p>
          <a:endParaRPr lang="zh-TW" altLang="en-US"/>
        </a:p>
      </dgm:t>
    </dgm:pt>
    <dgm:pt modelId="{714C12F6-13F0-43ED-8169-F39F1DE7D48D}">
      <dgm:prSet phldrT="[文字]"/>
      <dgm:spPr>
        <a:xfrm rot="5400000">
          <a:off x="4998090" y="922226"/>
          <a:ext cx="580353" cy="4977192"/>
        </a:xfrm>
        <a:solidFill>
          <a:srgbClr val="DAEDEF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altLang="zh-TW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10</a:t>
          </a:r>
          <a:r>
            <a:rPr lang="zh-TW" alt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00-10</a:t>
          </a:r>
          <a:r>
            <a:rPr lang="zh-TW" alt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50</a:t>
          </a:r>
          <a:endParaRPr lang="zh-TW" alt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新細明體"/>
            <a:cs typeface="+mn-cs"/>
          </a:endParaRPr>
        </a:p>
      </dgm:t>
    </dgm:pt>
    <dgm:pt modelId="{B90D78A0-2E4A-420E-BE22-D341C76576D8}" type="parTrans" cxnId="{8260E82C-D1F5-4069-8D13-17F8FC62376B}">
      <dgm:prSet/>
      <dgm:spPr/>
      <dgm:t>
        <a:bodyPr/>
        <a:lstStyle/>
        <a:p>
          <a:endParaRPr lang="zh-TW" altLang="en-US"/>
        </a:p>
      </dgm:t>
    </dgm:pt>
    <dgm:pt modelId="{88A376CD-5529-4C2F-B376-01525C75B3D1}" type="sibTrans" cxnId="{8260E82C-D1F5-4069-8D13-17F8FC62376B}">
      <dgm:prSet/>
      <dgm:spPr/>
      <dgm:t>
        <a:bodyPr/>
        <a:lstStyle/>
        <a:p>
          <a:endParaRPr lang="zh-TW" altLang="en-US"/>
        </a:p>
      </dgm:t>
    </dgm:pt>
    <dgm:pt modelId="{E393F9C6-42AC-4F90-987C-0131E978E1D4}">
      <dgm:prSet phldrT="[文字]"/>
      <dgm:spPr>
        <a:xfrm>
          <a:off x="0" y="3809816"/>
          <a:ext cx="2799671" cy="725441"/>
        </a:xfrm>
        <a:solidFill>
          <a:srgbClr val="DAEDEF">
            <a:hueOff val="3257024"/>
            <a:satOff val="11196"/>
            <a:lumOff val="-5372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zh-TW" altLang="en-US" b="1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  <a:cs typeface="+mn-cs"/>
            </a:rPr>
            <a:t>表演活動</a:t>
          </a:r>
          <a:endParaRPr lang="zh-TW" altLang="en-US" b="1" dirty="0">
            <a:solidFill>
              <a:srgbClr val="FFC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C98B14EB-FCC6-458B-8914-109FB6422A63}" type="parTrans" cxnId="{70788EEB-088A-4ADD-8389-FAF70A81CB3C}">
      <dgm:prSet/>
      <dgm:spPr/>
      <dgm:t>
        <a:bodyPr/>
        <a:lstStyle/>
        <a:p>
          <a:endParaRPr lang="zh-TW" altLang="en-US"/>
        </a:p>
      </dgm:t>
    </dgm:pt>
    <dgm:pt modelId="{C874BF30-B9BC-4AB5-BC40-A21F1DD55E40}" type="sibTrans" cxnId="{70788EEB-088A-4ADD-8389-FAF70A81CB3C}">
      <dgm:prSet/>
      <dgm:spPr/>
      <dgm:t>
        <a:bodyPr/>
        <a:lstStyle/>
        <a:p>
          <a:endParaRPr lang="zh-TW" altLang="en-US"/>
        </a:p>
      </dgm:t>
    </dgm:pt>
    <dgm:pt modelId="{01FD3468-51E8-4536-B196-A9FF40D858ED}">
      <dgm:prSet phldrT="[文字]"/>
      <dgm:spPr>
        <a:xfrm rot="5400000">
          <a:off x="4998090" y="1683940"/>
          <a:ext cx="580353" cy="4977192"/>
        </a:xfrm>
        <a:solidFill>
          <a:srgbClr val="DAEDEF">
            <a:tint val="40000"/>
            <a:alpha val="90000"/>
            <a:hueOff val="3245083"/>
            <a:satOff val="-23015"/>
            <a:lumOff val="-1309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altLang="zh-TW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10</a:t>
          </a:r>
          <a:r>
            <a:rPr lang="zh-TW" alt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50-11</a:t>
          </a:r>
          <a:r>
            <a:rPr lang="zh-TW" altLang="en-US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35</a:t>
          </a:r>
          <a:endParaRPr lang="zh-TW" alt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新細明體"/>
            <a:cs typeface="+mn-cs"/>
          </a:endParaRPr>
        </a:p>
      </dgm:t>
    </dgm:pt>
    <dgm:pt modelId="{EFD2A39F-DB4C-496A-982A-7608875FA3C8}" type="parTrans" cxnId="{DFA40C4B-E0BB-4C76-90A3-136BA4906261}">
      <dgm:prSet/>
      <dgm:spPr/>
      <dgm:t>
        <a:bodyPr/>
        <a:lstStyle/>
        <a:p>
          <a:endParaRPr lang="zh-TW" altLang="en-US"/>
        </a:p>
      </dgm:t>
    </dgm:pt>
    <dgm:pt modelId="{2C311D2C-4593-4974-B60B-A8B5CF08F3B1}" type="sibTrans" cxnId="{DFA40C4B-E0BB-4C76-90A3-136BA4906261}">
      <dgm:prSet/>
      <dgm:spPr/>
      <dgm:t>
        <a:bodyPr/>
        <a:lstStyle/>
        <a:p>
          <a:endParaRPr lang="zh-TW" altLang="en-US"/>
        </a:p>
      </dgm:t>
    </dgm:pt>
    <dgm:pt modelId="{388EC978-D7DF-4358-BC4B-1BC114B2DCF3}">
      <dgm:prSet phldrT="[文字]" custT="1"/>
      <dgm:spPr>
        <a:xfrm>
          <a:off x="72007" y="2016233"/>
          <a:ext cx="2799671" cy="725441"/>
        </a:xfrm>
        <a:solidFill>
          <a:srgbClr val="DAEDEF">
            <a:hueOff val="1302810"/>
            <a:satOff val="4478"/>
            <a:lumOff val="-2149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zh-TW" altLang="en-US" sz="28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  <a:cs typeface="+mn-cs"/>
            </a:rPr>
            <a:t>表演活動</a:t>
          </a:r>
          <a:r>
            <a:rPr lang="en-US" altLang="zh-TW" sz="28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  <a:cs typeface="+mn-cs"/>
            </a:rPr>
            <a:t>(</a:t>
          </a:r>
          <a:r>
            <a:rPr lang="zh-TW" altLang="en-US" sz="28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  <a:cs typeface="+mn-cs"/>
            </a:rPr>
            <a:t>序幕</a:t>
          </a:r>
          <a:r>
            <a:rPr lang="en-US" altLang="zh-TW" sz="36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  <a:cs typeface="+mn-cs"/>
            </a:rPr>
            <a:t>)</a:t>
          </a:r>
          <a:endParaRPr lang="zh-TW" altLang="en-US" sz="3600" b="1" dirty="0">
            <a:solidFill>
              <a:srgbClr val="000066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8475ABD3-E173-4EC5-A7E3-C5C133704088}" type="parTrans" cxnId="{A97D1369-F1BE-48B5-8A8B-CA2057B80BD3}">
      <dgm:prSet/>
      <dgm:spPr/>
      <dgm:t>
        <a:bodyPr/>
        <a:lstStyle/>
        <a:p>
          <a:endParaRPr lang="zh-TW" altLang="en-US"/>
        </a:p>
      </dgm:t>
    </dgm:pt>
    <dgm:pt modelId="{32787ED8-1CBA-4691-80E6-833BF50EA353}" type="sibTrans" cxnId="{A97D1369-F1BE-48B5-8A8B-CA2057B80BD3}">
      <dgm:prSet/>
      <dgm:spPr/>
      <dgm:t>
        <a:bodyPr/>
        <a:lstStyle/>
        <a:p>
          <a:endParaRPr lang="zh-TW" altLang="en-US"/>
        </a:p>
      </dgm:t>
    </dgm:pt>
    <dgm:pt modelId="{FB66C9D2-F639-461D-A8FE-07046680CCC7}">
      <dgm:prSet phldrT="[文字]" custT="1"/>
      <dgm:spPr>
        <a:xfrm>
          <a:off x="2776629" y="1290798"/>
          <a:ext cx="2799671" cy="725441"/>
        </a:xfrm>
        <a:solidFill>
          <a:srgbClr val="DAEDEF">
            <a:hueOff val="651405"/>
            <a:satOff val="2239"/>
            <a:lumOff val="-10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altLang="zh-TW" sz="32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09:00-09:30</a:t>
          </a:r>
          <a:endParaRPr lang="zh-TW" altLang="en-US" sz="3200" b="1" dirty="0">
            <a:solidFill>
              <a:srgbClr val="C00000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A4E2B3B7-8751-48DF-9FFE-B964E0CABA0C}" type="parTrans" cxnId="{7107FC73-19C5-4135-BF8F-C284D3D048A5}">
      <dgm:prSet/>
      <dgm:spPr/>
      <dgm:t>
        <a:bodyPr/>
        <a:lstStyle/>
        <a:p>
          <a:endParaRPr lang="zh-TW" altLang="en-US"/>
        </a:p>
      </dgm:t>
    </dgm:pt>
    <dgm:pt modelId="{D13A41EC-CF2E-40D7-BE04-CDDF48D8267F}" type="sibTrans" cxnId="{7107FC73-19C5-4135-BF8F-C284D3D048A5}">
      <dgm:prSet/>
      <dgm:spPr/>
      <dgm:t>
        <a:bodyPr/>
        <a:lstStyle/>
        <a:p>
          <a:endParaRPr lang="zh-TW" altLang="en-US"/>
        </a:p>
      </dgm:t>
    </dgm:pt>
    <dgm:pt modelId="{0BCD8300-C962-441F-885E-768B87A6CEBA}">
      <dgm:prSet phldrT="[文字]" custT="1"/>
      <dgm:spPr>
        <a:xfrm>
          <a:off x="2776629" y="2160240"/>
          <a:ext cx="2799671" cy="725441"/>
        </a:xfrm>
        <a:solidFill>
          <a:srgbClr val="DAEDEF">
            <a:hueOff val="1954215"/>
            <a:satOff val="6718"/>
            <a:lumOff val="-3223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altLang="zh-TW" sz="2800" dirty="0" smtClean="0">
              <a:solidFill>
                <a:srgbClr val="000066"/>
              </a:solidFill>
              <a:latin typeface="Arial"/>
              <a:ea typeface="新細明體"/>
              <a:cs typeface="+mn-cs"/>
            </a:rPr>
            <a:t>09</a:t>
          </a:r>
          <a:r>
            <a:rPr lang="zh-TW" altLang="en-US" sz="2800" dirty="0" smtClean="0">
              <a:solidFill>
                <a:srgbClr val="000066"/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sz="2800" dirty="0" smtClean="0">
              <a:solidFill>
                <a:srgbClr val="000066"/>
              </a:solidFill>
              <a:latin typeface="Arial"/>
              <a:ea typeface="新細明體"/>
              <a:cs typeface="+mn-cs"/>
            </a:rPr>
            <a:t>30-10</a:t>
          </a:r>
          <a:r>
            <a:rPr lang="zh-TW" altLang="en-US" sz="2800" dirty="0" smtClean="0">
              <a:solidFill>
                <a:srgbClr val="000066"/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sz="2800" dirty="0" smtClean="0">
              <a:solidFill>
                <a:srgbClr val="000066"/>
              </a:solidFill>
              <a:latin typeface="Arial"/>
              <a:ea typeface="新細明體"/>
              <a:cs typeface="+mn-cs"/>
            </a:rPr>
            <a:t>00</a:t>
          </a:r>
          <a:endParaRPr lang="zh-TW" altLang="en-US" sz="2800" b="1" dirty="0">
            <a:solidFill>
              <a:srgbClr val="000066"/>
            </a:solidFill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FA5429D4-363A-46D6-A38A-9B8E5FDD494D}" type="parTrans" cxnId="{4818A50D-0920-4D55-85C0-C4915DDF73E0}">
      <dgm:prSet/>
      <dgm:spPr/>
      <dgm:t>
        <a:bodyPr/>
        <a:lstStyle/>
        <a:p>
          <a:endParaRPr lang="zh-TW" altLang="en-US"/>
        </a:p>
      </dgm:t>
    </dgm:pt>
    <dgm:pt modelId="{056F70D7-C556-4ACB-B960-0FB5DC75933F}" type="sibTrans" cxnId="{4818A50D-0920-4D55-85C0-C4915DDF73E0}">
      <dgm:prSet/>
      <dgm:spPr/>
      <dgm:t>
        <a:bodyPr/>
        <a:lstStyle/>
        <a:p>
          <a:endParaRPr lang="zh-TW" altLang="en-US"/>
        </a:p>
      </dgm:t>
    </dgm:pt>
    <dgm:pt modelId="{8D0B152C-BC6E-4F63-9A3B-D6C337C41AD1}" type="pres">
      <dgm:prSet presAssocID="{5EA89357-1CA1-46A2-A05A-36BEF5286A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9BBA446-7C61-4EDF-A6F0-B75F8721383E}" type="pres">
      <dgm:prSet presAssocID="{59915342-D60F-42D8-A572-7E00886DB42C}" presName="linNode" presStyleCnt="0"/>
      <dgm:spPr/>
    </dgm:pt>
    <dgm:pt modelId="{1D4AF7B3-A45B-4E48-98FC-69CF1FD17813}" type="pres">
      <dgm:prSet presAssocID="{59915342-D60F-42D8-A572-7E00886DB42C}" presName="parentText" presStyleLbl="node1" presStyleIdx="0" presStyleCnt="6" custLinFactY="77761" custLinFactNeighborX="0" custLinFactNeighborY="1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0099488-9694-44A4-AC4F-6A3073725026}" type="pres">
      <dgm:prSet presAssocID="{6E42143F-48F6-45F2-906A-63D76B5DBBE2}" presName="sp" presStyleCnt="0"/>
      <dgm:spPr/>
    </dgm:pt>
    <dgm:pt modelId="{52EE97A4-2150-40E3-BFF4-B2F095B1A039}" type="pres">
      <dgm:prSet presAssocID="{FB66C9D2-F639-461D-A8FE-07046680CCC7}" presName="linNode" presStyleCnt="0"/>
      <dgm:spPr/>
    </dgm:pt>
    <dgm:pt modelId="{6D941041-F106-4392-AB4C-39A5F2B5BAB7}" type="pres">
      <dgm:prSet presAssocID="{FB66C9D2-F639-461D-A8FE-07046680CCC7}" presName="parentText" presStyleLbl="node1" presStyleIdx="1" presStyleCnt="6" custLinFactNeighborX="99177" custLinFactNeighborY="7276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7D0C8D4-83A0-4144-A4C2-080AF6F24EF6}" type="pres">
      <dgm:prSet presAssocID="{D13A41EC-CF2E-40D7-BE04-CDDF48D8267F}" presName="sp" presStyleCnt="0"/>
      <dgm:spPr/>
    </dgm:pt>
    <dgm:pt modelId="{659BB122-65FD-4BA4-9D8B-B7B01733374E}" type="pres">
      <dgm:prSet presAssocID="{388EC978-D7DF-4358-BC4B-1BC114B2DCF3}" presName="linNode" presStyleCnt="0"/>
      <dgm:spPr/>
    </dgm:pt>
    <dgm:pt modelId="{3B50C06E-B811-4DEC-82A5-2EA3EA8F258B}" type="pres">
      <dgm:prSet presAssocID="{388EC978-D7DF-4358-BC4B-1BC114B2DCF3}" presName="parentText" presStyleLbl="node1" presStyleIdx="2" presStyleCnt="6" custLinFactNeighborX="2572" custLinFactNeighborY="9067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E1C19A6-D0E0-40F3-806E-2A840410274D}" type="pres">
      <dgm:prSet presAssocID="{32787ED8-1CBA-4691-80E6-833BF50EA353}" presName="sp" presStyleCnt="0"/>
      <dgm:spPr/>
    </dgm:pt>
    <dgm:pt modelId="{E5E0B94C-0A0E-4B3A-8339-13BA78DA74DB}" type="pres">
      <dgm:prSet presAssocID="{0BCD8300-C962-441F-885E-768B87A6CEBA}" presName="linNode" presStyleCnt="0"/>
      <dgm:spPr/>
    </dgm:pt>
    <dgm:pt modelId="{36715204-59B8-45BF-9F97-C75FDB033B38}" type="pres">
      <dgm:prSet presAssocID="{0BCD8300-C962-441F-885E-768B87A6CEBA}" presName="parentText" presStyleLbl="node1" presStyleIdx="3" presStyleCnt="6" custLinFactNeighborX="99177" custLinFactNeighborY="-1432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990C4FA-0E41-4473-A5E1-64356C043A97}" type="pres">
      <dgm:prSet presAssocID="{056F70D7-C556-4ACB-B960-0FB5DC75933F}" presName="sp" presStyleCnt="0"/>
      <dgm:spPr/>
    </dgm:pt>
    <dgm:pt modelId="{17E30AB2-403D-475D-8754-1C2C74143A9C}" type="pres">
      <dgm:prSet presAssocID="{A468E426-84F0-43CC-A9EE-8BB91F9F1C34}" presName="linNode" presStyleCnt="0"/>
      <dgm:spPr/>
    </dgm:pt>
    <dgm:pt modelId="{47E4B93B-47F9-4B1E-8BB5-1A4C7084B28E}" type="pres">
      <dgm:prSet presAssocID="{A468E426-84F0-43CC-A9EE-8BB91F9F1C34}" presName="parentText" presStyleLbl="node1" presStyleIdx="4" presStyleCnt="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1462DC7-630A-494A-871B-73793F6E7D49}" type="pres">
      <dgm:prSet presAssocID="{A468E426-84F0-43CC-A9EE-8BB91F9F1C34}" presName="descendantText" presStyleLbl="alignAccFollowNode1" presStyleIdx="0" presStyleCnt="2" custScaleX="70875" custScaleY="10364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  <dgm:pt modelId="{60339DCD-405E-4D82-A5BE-005E8BB9F621}" type="pres">
      <dgm:prSet presAssocID="{18BDBB07-03B6-4C24-8C5F-E8A72FC81EA0}" presName="sp" presStyleCnt="0"/>
      <dgm:spPr/>
    </dgm:pt>
    <dgm:pt modelId="{AA014197-D06E-418E-B979-844A3D5BC694}" type="pres">
      <dgm:prSet presAssocID="{E393F9C6-42AC-4F90-987C-0131E978E1D4}" presName="linNode" presStyleCnt="0"/>
      <dgm:spPr/>
    </dgm:pt>
    <dgm:pt modelId="{2247B6F8-6360-4897-B426-CEC8D5C58F79}" type="pres">
      <dgm:prSet presAssocID="{E393F9C6-42AC-4F90-987C-0131E978E1D4}" presName="parentText" presStyleLbl="node1" presStyleIdx="5" presStyleCnt="6" custLinFactY="100000" custLinFactNeighborX="-1378" custLinFactNeighborY="11653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C0EEE18-1BE4-448C-AB98-BD9B31CA57F4}" type="pres">
      <dgm:prSet presAssocID="{E393F9C6-42AC-4F90-987C-0131E978E1D4}" presName="descendantText" presStyleLbl="alignAccFollowNode1" presStyleIdx="1" presStyleCnt="2" custScaleX="6974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D09DCD2-0AD3-4F61-8208-0BB43B647D52}" type="presOf" srcId="{A468E426-84F0-43CC-A9EE-8BB91F9F1C34}" destId="{47E4B93B-47F9-4B1E-8BB5-1A4C7084B28E}" srcOrd="0" destOrd="0" presId="urn:microsoft.com/office/officeart/2005/8/layout/vList5"/>
    <dgm:cxn modelId="{738C4F88-5906-4FA4-A753-1F015BC0B8C7}" srcId="{5EA89357-1CA1-46A2-A05A-36BEF5286AB6}" destId="{A468E426-84F0-43CC-A9EE-8BB91F9F1C34}" srcOrd="4" destOrd="0" parTransId="{4565A0CB-9924-4531-85A0-CA54AD5BC1F9}" sibTransId="{18BDBB07-03B6-4C24-8C5F-E8A72FC81EA0}"/>
    <dgm:cxn modelId="{6281FDDC-2C64-443D-92F7-8A866FE22CA9}" srcId="{5EA89357-1CA1-46A2-A05A-36BEF5286AB6}" destId="{59915342-D60F-42D8-A572-7E00886DB42C}" srcOrd="0" destOrd="0" parTransId="{8CF5690A-BDEA-41B6-B24C-718873D9DF02}" sibTransId="{6E42143F-48F6-45F2-906A-63D76B5DBBE2}"/>
    <dgm:cxn modelId="{70788EEB-088A-4ADD-8389-FAF70A81CB3C}" srcId="{5EA89357-1CA1-46A2-A05A-36BEF5286AB6}" destId="{E393F9C6-42AC-4F90-987C-0131E978E1D4}" srcOrd="5" destOrd="0" parTransId="{C98B14EB-FCC6-458B-8914-109FB6422A63}" sibTransId="{C874BF30-B9BC-4AB5-BC40-A21F1DD55E40}"/>
    <dgm:cxn modelId="{9BF2F27F-A892-41C2-AE27-3E066BE86670}" type="presOf" srcId="{388EC978-D7DF-4358-BC4B-1BC114B2DCF3}" destId="{3B50C06E-B811-4DEC-82A5-2EA3EA8F258B}" srcOrd="0" destOrd="0" presId="urn:microsoft.com/office/officeart/2005/8/layout/vList5"/>
    <dgm:cxn modelId="{190E35B5-4C7E-419F-A294-5FD6D98F931C}" type="presOf" srcId="{01FD3468-51E8-4536-B196-A9FF40D858ED}" destId="{DC0EEE18-1BE4-448C-AB98-BD9B31CA57F4}" srcOrd="0" destOrd="0" presId="urn:microsoft.com/office/officeart/2005/8/layout/vList5"/>
    <dgm:cxn modelId="{B6D87DAD-769B-4A63-A9FB-3A0F0874F4A7}" type="presOf" srcId="{714C12F6-13F0-43ED-8169-F39F1DE7D48D}" destId="{D1462DC7-630A-494A-871B-73793F6E7D49}" srcOrd="0" destOrd="0" presId="urn:microsoft.com/office/officeart/2005/8/layout/vList5"/>
    <dgm:cxn modelId="{4818A50D-0920-4D55-85C0-C4915DDF73E0}" srcId="{5EA89357-1CA1-46A2-A05A-36BEF5286AB6}" destId="{0BCD8300-C962-441F-885E-768B87A6CEBA}" srcOrd="3" destOrd="0" parTransId="{FA5429D4-363A-46D6-A38A-9B8E5FDD494D}" sibTransId="{056F70D7-C556-4ACB-B960-0FB5DC75933F}"/>
    <dgm:cxn modelId="{7107FC73-19C5-4135-BF8F-C284D3D048A5}" srcId="{5EA89357-1CA1-46A2-A05A-36BEF5286AB6}" destId="{FB66C9D2-F639-461D-A8FE-07046680CCC7}" srcOrd="1" destOrd="0" parTransId="{A4E2B3B7-8751-48DF-9FFE-B964E0CABA0C}" sibTransId="{D13A41EC-CF2E-40D7-BE04-CDDF48D8267F}"/>
    <dgm:cxn modelId="{584C48BB-60BE-4C1F-9522-FC7CEB3D9413}" type="presOf" srcId="{0BCD8300-C962-441F-885E-768B87A6CEBA}" destId="{36715204-59B8-45BF-9F97-C75FDB033B38}" srcOrd="0" destOrd="0" presId="urn:microsoft.com/office/officeart/2005/8/layout/vList5"/>
    <dgm:cxn modelId="{A97D1369-F1BE-48B5-8A8B-CA2057B80BD3}" srcId="{5EA89357-1CA1-46A2-A05A-36BEF5286AB6}" destId="{388EC978-D7DF-4358-BC4B-1BC114B2DCF3}" srcOrd="2" destOrd="0" parTransId="{8475ABD3-E173-4EC5-A7E3-C5C133704088}" sibTransId="{32787ED8-1CBA-4691-80E6-833BF50EA353}"/>
    <dgm:cxn modelId="{67886F6B-9D95-44D2-85FD-A3404B3F6358}" type="presOf" srcId="{FB66C9D2-F639-461D-A8FE-07046680CCC7}" destId="{6D941041-F106-4392-AB4C-39A5F2B5BAB7}" srcOrd="0" destOrd="0" presId="urn:microsoft.com/office/officeart/2005/8/layout/vList5"/>
    <dgm:cxn modelId="{174A4946-2247-447E-A3C6-EC28852CAC0B}" type="presOf" srcId="{59915342-D60F-42D8-A572-7E00886DB42C}" destId="{1D4AF7B3-A45B-4E48-98FC-69CF1FD17813}" srcOrd="0" destOrd="0" presId="urn:microsoft.com/office/officeart/2005/8/layout/vList5"/>
    <dgm:cxn modelId="{ECF978DF-8BB4-471C-A567-B257A1161B6D}" type="presOf" srcId="{5EA89357-1CA1-46A2-A05A-36BEF5286AB6}" destId="{8D0B152C-BC6E-4F63-9A3B-D6C337C41AD1}" srcOrd="0" destOrd="0" presId="urn:microsoft.com/office/officeart/2005/8/layout/vList5"/>
    <dgm:cxn modelId="{59B8B449-40EF-43C5-92A7-B60E94B9DF8F}" type="presOf" srcId="{E393F9C6-42AC-4F90-987C-0131E978E1D4}" destId="{2247B6F8-6360-4897-B426-CEC8D5C58F79}" srcOrd="0" destOrd="0" presId="urn:microsoft.com/office/officeart/2005/8/layout/vList5"/>
    <dgm:cxn modelId="{DFA40C4B-E0BB-4C76-90A3-136BA4906261}" srcId="{E393F9C6-42AC-4F90-987C-0131E978E1D4}" destId="{01FD3468-51E8-4536-B196-A9FF40D858ED}" srcOrd="0" destOrd="0" parTransId="{EFD2A39F-DB4C-496A-982A-7608875FA3C8}" sibTransId="{2C311D2C-4593-4974-B60B-A8B5CF08F3B1}"/>
    <dgm:cxn modelId="{8260E82C-D1F5-4069-8D13-17F8FC62376B}" srcId="{A468E426-84F0-43CC-A9EE-8BB91F9F1C34}" destId="{714C12F6-13F0-43ED-8169-F39F1DE7D48D}" srcOrd="0" destOrd="0" parTransId="{B90D78A0-2E4A-420E-BE22-D341C76576D8}" sibTransId="{88A376CD-5529-4C2F-B376-01525C75B3D1}"/>
    <dgm:cxn modelId="{A2FB04B3-7A7D-4317-9025-005C0B255AFC}" type="presParOf" srcId="{8D0B152C-BC6E-4F63-9A3B-D6C337C41AD1}" destId="{D9BBA446-7C61-4EDF-A6F0-B75F8721383E}" srcOrd="0" destOrd="0" presId="urn:microsoft.com/office/officeart/2005/8/layout/vList5"/>
    <dgm:cxn modelId="{6D3C1046-D56F-43AC-A66D-84857F5476E3}" type="presParOf" srcId="{D9BBA446-7C61-4EDF-A6F0-B75F8721383E}" destId="{1D4AF7B3-A45B-4E48-98FC-69CF1FD17813}" srcOrd="0" destOrd="0" presId="urn:microsoft.com/office/officeart/2005/8/layout/vList5"/>
    <dgm:cxn modelId="{AA5B8DBE-D48B-415E-A9DD-6775C7AE81F6}" type="presParOf" srcId="{8D0B152C-BC6E-4F63-9A3B-D6C337C41AD1}" destId="{50099488-9694-44A4-AC4F-6A3073725026}" srcOrd="1" destOrd="0" presId="urn:microsoft.com/office/officeart/2005/8/layout/vList5"/>
    <dgm:cxn modelId="{44E0DF83-F28B-4974-8BE0-423B6A5DEC4E}" type="presParOf" srcId="{8D0B152C-BC6E-4F63-9A3B-D6C337C41AD1}" destId="{52EE97A4-2150-40E3-BFF4-B2F095B1A039}" srcOrd="2" destOrd="0" presId="urn:microsoft.com/office/officeart/2005/8/layout/vList5"/>
    <dgm:cxn modelId="{A558BE21-85E4-4054-9D88-3177C382A7B7}" type="presParOf" srcId="{52EE97A4-2150-40E3-BFF4-B2F095B1A039}" destId="{6D941041-F106-4392-AB4C-39A5F2B5BAB7}" srcOrd="0" destOrd="0" presId="urn:microsoft.com/office/officeart/2005/8/layout/vList5"/>
    <dgm:cxn modelId="{E5C55CB5-9C78-4592-83F1-A742D4AC4BBF}" type="presParOf" srcId="{8D0B152C-BC6E-4F63-9A3B-D6C337C41AD1}" destId="{67D0C8D4-83A0-4144-A4C2-080AF6F24EF6}" srcOrd="3" destOrd="0" presId="urn:microsoft.com/office/officeart/2005/8/layout/vList5"/>
    <dgm:cxn modelId="{166C9441-8A53-4D70-B7F1-6AF75E2D1465}" type="presParOf" srcId="{8D0B152C-BC6E-4F63-9A3B-D6C337C41AD1}" destId="{659BB122-65FD-4BA4-9D8B-B7B01733374E}" srcOrd="4" destOrd="0" presId="urn:microsoft.com/office/officeart/2005/8/layout/vList5"/>
    <dgm:cxn modelId="{13D73795-BD6B-4A14-992F-08F9B20F0A56}" type="presParOf" srcId="{659BB122-65FD-4BA4-9D8B-B7B01733374E}" destId="{3B50C06E-B811-4DEC-82A5-2EA3EA8F258B}" srcOrd="0" destOrd="0" presId="urn:microsoft.com/office/officeart/2005/8/layout/vList5"/>
    <dgm:cxn modelId="{6812F7DA-0ACE-43C6-B6A7-1A6922BACBCB}" type="presParOf" srcId="{8D0B152C-BC6E-4F63-9A3B-D6C337C41AD1}" destId="{1E1C19A6-D0E0-40F3-806E-2A840410274D}" srcOrd="5" destOrd="0" presId="urn:microsoft.com/office/officeart/2005/8/layout/vList5"/>
    <dgm:cxn modelId="{252469E1-E069-4761-9528-838CF37CFBEA}" type="presParOf" srcId="{8D0B152C-BC6E-4F63-9A3B-D6C337C41AD1}" destId="{E5E0B94C-0A0E-4B3A-8339-13BA78DA74DB}" srcOrd="6" destOrd="0" presId="urn:microsoft.com/office/officeart/2005/8/layout/vList5"/>
    <dgm:cxn modelId="{5E3D029B-B821-4542-8492-D9E340F0175B}" type="presParOf" srcId="{E5E0B94C-0A0E-4B3A-8339-13BA78DA74DB}" destId="{36715204-59B8-45BF-9F97-C75FDB033B38}" srcOrd="0" destOrd="0" presId="urn:microsoft.com/office/officeart/2005/8/layout/vList5"/>
    <dgm:cxn modelId="{BEF81E3E-3EE0-4E10-BFDA-AC2CDCF33E23}" type="presParOf" srcId="{8D0B152C-BC6E-4F63-9A3B-D6C337C41AD1}" destId="{E990C4FA-0E41-4473-A5E1-64356C043A97}" srcOrd="7" destOrd="0" presId="urn:microsoft.com/office/officeart/2005/8/layout/vList5"/>
    <dgm:cxn modelId="{CF522F95-CA52-410D-A0C0-CD7EC22C6727}" type="presParOf" srcId="{8D0B152C-BC6E-4F63-9A3B-D6C337C41AD1}" destId="{17E30AB2-403D-475D-8754-1C2C74143A9C}" srcOrd="8" destOrd="0" presId="urn:microsoft.com/office/officeart/2005/8/layout/vList5"/>
    <dgm:cxn modelId="{BD6544BB-6D53-4991-8BD9-B8F06EA61DA3}" type="presParOf" srcId="{17E30AB2-403D-475D-8754-1C2C74143A9C}" destId="{47E4B93B-47F9-4B1E-8BB5-1A4C7084B28E}" srcOrd="0" destOrd="0" presId="urn:microsoft.com/office/officeart/2005/8/layout/vList5"/>
    <dgm:cxn modelId="{059302CD-F036-498F-A931-4F74E5E0F812}" type="presParOf" srcId="{17E30AB2-403D-475D-8754-1C2C74143A9C}" destId="{D1462DC7-630A-494A-871B-73793F6E7D49}" srcOrd="1" destOrd="0" presId="urn:microsoft.com/office/officeart/2005/8/layout/vList5"/>
    <dgm:cxn modelId="{9CE36A66-FF26-4BBE-B179-F3EB3ED18161}" type="presParOf" srcId="{8D0B152C-BC6E-4F63-9A3B-D6C337C41AD1}" destId="{60339DCD-405E-4D82-A5BE-005E8BB9F621}" srcOrd="9" destOrd="0" presId="urn:microsoft.com/office/officeart/2005/8/layout/vList5"/>
    <dgm:cxn modelId="{DFEB7000-CCFB-404B-B6A6-46266B89F6F2}" type="presParOf" srcId="{8D0B152C-BC6E-4F63-9A3B-D6C337C41AD1}" destId="{AA014197-D06E-418E-B979-844A3D5BC694}" srcOrd="10" destOrd="0" presId="urn:microsoft.com/office/officeart/2005/8/layout/vList5"/>
    <dgm:cxn modelId="{E0E5BEE2-8B39-4051-A882-1D59B8DCAB0C}" type="presParOf" srcId="{AA014197-D06E-418E-B979-844A3D5BC694}" destId="{2247B6F8-6360-4897-B426-CEC8D5C58F79}" srcOrd="0" destOrd="0" presId="urn:microsoft.com/office/officeart/2005/8/layout/vList5"/>
    <dgm:cxn modelId="{86916C5D-2BE0-49EC-978B-D6140C54B58D}" type="presParOf" srcId="{AA014197-D06E-418E-B979-844A3D5BC694}" destId="{DC0EEE18-1BE4-448C-AB98-BD9B31CA57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AF7B3-A45B-4E48-98FC-69CF1FD17813}">
      <dsp:nvSpPr>
        <dsp:cNvPr id="0" name=""/>
        <dsp:cNvSpPr/>
      </dsp:nvSpPr>
      <dsp:spPr>
        <a:xfrm>
          <a:off x="738226" y="1598011"/>
          <a:ext cx="2851516" cy="898098"/>
        </a:xfrm>
        <a:prstGeom prst="roundRect">
          <a:avLst/>
        </a:prstGeom>
        <a:solidFill>
          <a:srgbClr val="DAEDEF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開場活動</a:t>
          </a:r>
          <a:endParaRPr lang="zh-TW" altLang="en-US" sz="3200" b="1" kern="1200" dirty="0">
            <a:solidFill>
              <a:srgbClr val="C0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782068" y="1641853"/>
        <a:ext cx="2763832" cy="810414"/>
      </dsp:txXfrm>
    </dsp:sp>
    <dsp:sp modelId="{6D941041-F106-4392-AB4C-39A5F2B5BAB7}">
      <dsp:nvSpPr>
        <dsp:cNvPr id="0" name=""/>
        <dsp:cNvSpPr/>
      </dsp:nvSpPr>
      <dsp:spPr>
        <a:xfrm>
          <a:off x="3566274" y="1598011"/>
          <a:ext cx="2851516" cy="898098"/>
        </a:xfrm>
        <a:prstGeom prst="roundRect">
          <a:avLst/>
        </a:prstGeom>
        <a:solidFill>
          <a:srgbClr val="DAEDEF">
            <a:hueOff val="651405"/>
            <a:satOff val="2239"/>
            <a:lumOff val="-10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+mn-cs"/>
            </a:rPr>
            <a:t>09:00-09:30</a:t>
          </a:r>
          <a:endParaRPr lang="zh-TW" altLang="en-US" sz="3200" b="1" kern="1200" dirty="0">
            <a:solidFill>
              <a:srgbClr val="C00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3610116" y="1641853"/>
        <a:ext cx="2763832" cy="810414"/>
      </dsp:txXfrm>
    </dsp:sp>
    <dsp:sp modelId="{3B50C06E-B811-4DEC-82A5-2EA3EA8F258B}">
      <dsp:nvSpPr>
        <dsp:cNvPr id="0" name=""/>
        <dsp:cNvSpPr/>
      </dsp:nvSpPr>
      <dsp:spPr>
        <a:xfrm>
          <a:off x="811567" y="2701882"/>
          <a:ext cx="2851516" cy="898098"/>
        </a:xfrm>
        <a:prstGeom prst="roundRect">
          <a:avLst/>
        </a:prstGeom>
        <a:solidFill>
          <a:srgbClr val="DAEDEF">
            <a:hueOff val="1302810"/>
            <a:satOff val="4478"/>
            <a:lumOff val="-2149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  <a:cs typeface="+mn-cs"/>
            </a:rPr>
            <a:t>表演活動</a:t>
          </a:r>
          <a:r>
            <a:rPr lang="en-US" altLang="zh-TW" sz="2800" b="1" kern="1200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  <a:cs typeface="+mn-cs"/>
            </a:rPr>
            <a:t>(</a:t>
          </a:r>
          <a:r>
            <a:rPr lang="zh-TW" altLang="en-US" sz="2800" b="1" kern="1200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  <a:cs typeface="+mn-cs"/>
            </a:rPr>
            <a:t>序幕</a:t>
          </a:r>
          <a:r>
            <a:rPr lang="en-US" altLang="zh-TW" sz="3600" b="1" kern="1200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  <a:cs typeface="+mn-cs"/>
            </a:rPr>
            <a:t>)</a:t>
          </a:r>
          <a:endParaRPr lang="zh-TW" altLang="en-US" sz="3600" b="1" kern="1200" dirty="0">
            <a:solidFill>
              <a:srgbClr val="000066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855409" y="2745724"/>
        <a:ext cx="2763832" cy="810414"/>
      </dsp:txXfrm>
    </dsp:sp>
    <dsp:sp modelId="{36715204-59B8-45BF-9F97-C75FDB033B38}">
      <dsp:nvSpPr>
        <dsp:cNvPr id="0" name=""/>
        <dsp:cNvSpPr/>
      </dsp:nvSpPr>
      <dsp:spPr>
        <a:xfrm>
          <a:off x="3566274" y="2701882"/>
          <a:ext cx="2851516" cy="898098"/>
        </a:xfrm>
        <a:prstGeom prst="roundRect">
          <a:avLst/>
        </a:prstGeom>
        <a:solidFill>
          <a:srgbClr val="DAEDEF">
            <a:hueOff val="1954215"/>
            <a:satOff val="6718"/>
            <a:lumOff val="-3223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rgbClr val="000066"/>
              </a:solidFill>
              <a:latin typeface="Arial"/>
              <a:ea typeface="新細明體"/>
              <a:cs typeface="+mn-cs"/>
            </a:rPr>
            <a:t>09</a:t>
          </a:r>
          <a:r>
            <a:rPr lang="zh-TW" altLang="en-US" sz="2800" kern="1200" dirty="0" smtClean="0">
              <a:solidFill>
                <a:srgbClr val="000066"/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sz="2800" kern="1200" dirty="0" smtClean="0">
              <a:solidFill>
                <a:srgbClr val="000066"/>
              </a:solidFill>
              <a:latin typeface="Arial"/>
              <a:ea typeface="新細明體"/>
              <a:cs typeface="+mn-cs"/>
            </a:rPr>
            <a:t>30-10</a:t>
          </a:r>
          <a:r>
            <a:rPr lang="zh-TW" altLang="en-US" sz="2800" kern="1200" dirty="0" smtClean="0">
              <a:solidFill>
                <a:srgbClr val="000066"/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sz="2800" kern="1200" dirty="0" smtClean="0">
              <a:solidFill>
                <a:srgbClr val="000066"/>
              </a:solidFill>
              <a:latin typeface="Arial"/>
              <a:ea typeface="新細明體"/>
              <a:cs typeface="+mn-cs"/>
            </a:rPr>
            <a:t>00</a:t>
          </a:r>
          <a:endParaRPr lang="zh-TW" altLang="en-US" sz="2800" b="1" kern="1200" dirty="0">
            <a:solidFill>
              <a:srgbClr val="000066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3610116" y="2745724"/>
        <a:ext cx="2763832" cy="810414"/>
      </dsp:txXfrm>
    </dsp:sp>
    <dsp:sp modelId="{D1462DC7-630A-494A-871B-73793F6E7D49}">
      <dsp:nvSpPr>
        <dsp:cNvPr id="0" name=""/>
        <dsp:cNvSpPr/>
      </dsp:nvSpPr>
      <dsp:spPr>
        <a:xfrm rot="5400000">
          <a:off x="5013879" y="2426150"/>
          <a:ext cx="744638" cy="3592911"/>
        </a:xfrm>
        <a:prstGeom prst="round2SameRect">
          <a:avLst/>
        </a:prstGeom>
        <a:solidFill>
          <a:srgbClr val="DAEDEF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10</a:t>
          </a:r>
          <a:r>
            <a:rPr lang="zh-TW" altLang="en-US" sz="3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sz="3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00-10</a:t>
          </a:r>
          <a:r>
            <a:rPr lang="zh-TW" altLang="en-US" sz="3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sz="3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50</a:t>
          </a:r>
          <a:endParaRPr lang="zh-TW" altLang="en-US" sz="3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新細明體"/>
            <a:cs typeface="+mn-cs"/>
          </a:endParaRPr>
        </a:p>
      </dsp:txBody>
      <dsp:txXfrm rot="-5400000">
        <a:off x="3589743" y="3886636"/>
        <a:ext cx="3556561" cy="671938"/>
      </dsp:txXfrm>
    </dsp:sp>
    <dsp:sp modelId="{47E4B93B-47F9-4B1E-8BB5-1A4C7084B28E}">
      <dsp:nvSpPr>
        <dsp:cNvPr id="0" name=""/>
        <dsp:cNvSpPr/>
      </dsp:nvSpPr>
      <dsp:spPr>
        <a:xfrm>
          <a:off x="738226" y="3773557"/>
          <a:ext cx="2851516" cy="898098"/>
        </a:xfrm>
        <a:prstGeom prst="roundRect">
          <a:avLst/>
        </a:prstGeom>
        <a:solidFill>
          <a:srgbClr val="DAEDEF">
            <a:hueOff val="2605619"/>
            <a:satOff val="8957"/>
            <a:lumOff val="-42981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  <a:cs typeface="+mn-cs"/>
            </a:rPr>
            <a:t>典禮階段</a:t>
          </a:r>
          <a:endParaRPr lang="zh-TW" altLang="en-US" sz="4200" b="1" kern="1200" dirty="0">
            <a:solidFill>
              <a:srgbClr val="FFC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782068" y="3817399"/>
        <a:ext cx="2763832" cy="810414"/>
      </dsp:txXfrm>
    </dsp:sp>
    <dsp:sp modelId="{DC0EEE18-1BE4-448C-AB98-BD9B31CA57F4}">
      <dsp:nvSpPr>
        <dsp:cNvPr id="0" name=""/>
        <dsp:cNvSpPr/>
      </dsp:nvSpPr>
      <dsp:spPr>
        <a:xfrm rot="5400000">
          <a:off x="4998418" y="3397695"/>
          <a:ext cx="718478" cy="3535830"/>
        </a:xfrm>
        <a:prstGeom prst="round2SameRect">
          <a:avLst/>
        </a:prstGeom>
        <a:solidFill>
          <a:srgbClr val="DAEDEF">
            <a:tint val="40000"/>
            <a:alpha val="90000"/>
            <a:hueOff val="3245083"/>
            <a:satOff val="-23015"/>
            <a:lumOff val="-1309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10</a:t>
          </a:r>
          <a:r>
            <a:rPr lang="zh-TW" altLang="en-US" sz="3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sz="3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50-11</a:t>
          </a:r>
          <a:r>
            <a:rPr lang="zh-TW" altLang="en-US" sz="3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：</a:t>
          </a:r>
          <a:r>
            <a:rPr lang="en-US" altLang="zh-TW" sz="33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新細明體"/>
              <a:cs typeface="+mn-cs"/>
            </a:rPr>
            <a:t>35</a:t>
          </a:r>
          <a:endParaRPr lang="zh-TW" altLang="en-US" sz="33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新細明體"/>
            <a:cs typeface="+mn-cs"/>
          </a:endParaRPr>
        </a:p>
      </dsp:txBody>
      <dsp:txXfrm rot="-5400000">
        <a:off x="3589743" y="4841444"/>
        <a:ext cx="3500757" cy="648332"/>
      </dsp:txXfrm>
    </dsp:sp>
    <dsp:sp modelId="{2247B6F8-6360-4897-B426-CEC8D5C58F79}">
      <dsp:nvSpPr>
        <dsp:cNvPr id="0" name=""/>
        <dsp:cNvSpPr/>
      </dsp:nvSpPr>
      <dsp:spPr>
        <a:xfrm>
          <a:off x="668370" y="4718103"/>
          <a:ext cx="2851516" cy="898098"/>
        </a:xfrm>
        <a:prstGeom prst="roundRect">
          <a:avLst/>
        </a:prstGeom>
        <a:solidFill>
          <a:srgbClr val="DAEDEF">
            <a:hueOff val="3257024"/>
            <a:satOff val="11196"/>
            <a:lumOff val="-5372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l">
            <a:rot lat="0" lon="0" rev="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  <a:sp3d extrusionH="28000" prstMaterial="matte"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>
              <a:solidFill>
                <a:srgbClr val="FFC000"/>
              </a:solidFill>
              <a:latin typeface="標楷體" pitchFamily="65" charset="-120"/>
              <a:ea typeface="標楷體" pitchFamily="65" charset="-120"/>
              <a:cs typeface="+mn-cs"/>
            </a:rPr>
            <a:t>表演活動</a:t>
          </a:r>
          <a:endParaRPr lang="zh-TW" altLang="en-US" sz="4200" b="1" kern="1200" dirty="0">
            <a:solidFill>
              <a:srgbClr val="FFC000"/>
            </a:solidFill>
            <a:latin typeface="標楷體" pitchFamily="65" charset="-120"/>
            <a:ea typeface="標楷體" pitchFamily="65" charset="-120"/>
            <a:cs typeface="+mn-cs"/>
          </a:endParaRPr>
        </a:p>
      </dsp:txBody>
      <dsp:txXfrm>
        <a:off x="712212" y="4761945"/>
        <a:ext cx="2763832" cy="810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2EB0BDA-9643-4E49-8AD9-34116150D5C5}" type="datetimeFigureOut">
              <a:rPr lang="zh-TW" altLang="en-US"/>
              <a:pPr>
                <a:defRPr/>
              </a:pPr>
              <a:t>2016/10/3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FA0E020-4FE9-49E7-B612-9F8571C2E7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7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762FCC-7653-4527-A8BB-EF59FF180BA0}" type="datetimeFigureOut">
              <a:rPr lang="zh-TW" altLang="en-US"/>
              <a:pPr>
                <a:defRPr/>
              </a:pPr>
              <a:t>2016/10/3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421829F-58D8-49F6-84DB-2A7158F246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051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21829F-58D8-49F6-84DB-2A7158F246F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08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AB302CE-AD3A-4009-8357-F68624C48B8E}" type="slidenum">
              <a:rPr lang="en-US" altLang="zh-TW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3B812EE-E0A8-4F55-9CC9-B4FDC8F29306}" type="slidenum">
              <a:rPr lang="en-US" altLang="zh-TW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10F60C7-2216-4280-929F-63056DFD4CA8}" type="slidenum">
              <a:rPr lang="en-US" altLang="zh-TW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21829F-58D8-49F6-84DB-2A7158F246F0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02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A2D17C2-38CC-49AF-B866-3D46054929F4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85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B7AF64C-1872-4EC4-872A-46165953452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C877EDC-7B39-4F44-BC82-6D832BA178B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2915D-8593-4D0B-81E5-0FC475966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443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2C526-EB59-46A4-907E-5C1447EAAD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609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1978-B1CD-4107-9BBD-6FE47AA236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7569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TW" altLang="en-US" noProof="1" smtClean="0"/>
              <a:t>按一下以編輯母片標題樣式</a:t>
            </a:r>
            <a:endParaRPr lang="en-US" noProof="1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noProof="1" smtClean="0"/>
              <a:t>按一下以編輯母片副標題樣式</a:t>
            </a:r>
            <a:endParaRPr lang="en-US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6DAE97C4-730F-46FD-9AFE-7AFBF63A62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770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noProof="1" smtClean="0"/>
              <a:t>按一下以編輯母片標題樣式</a:t>
            </a:r>
            <a:endParaRPr lang="en-US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en-US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7D5AD10D-0EF1-4E8E-89FA-1D7F238C61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282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TW" altLang="en-US" noProof="1" smtClean="0"/>
              <a:t>按一下以編輯母片標題樣式</a:t>
            </a:r>
            <a:endParaRPr lang="en-US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en-US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4E2AFE70-1FC4-4395-A6D7-DD9233A48C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31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 smtClean="0"/>
              <a:t>按一下以編輯母片標題樣式</a:t>
            </a:r>
            <a:endParaRPr lang="en-US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en-US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en-US" noProof="1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FB594321-B19C-4397-8EE7-043E500C52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32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noProof="1" smtClean="0"/>
              <a:t>按一下以編輯母片標題樣式</a:t>
            </a:r>
            <a:endParaRPr lang="en-US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en-US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noProof="1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en-US" noProof="1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B5175BDB-AFC4-46E9-8E47-5D825D1F9C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8926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noProof="1" smtClean="0"/>
              <a:t>按一下以編輯母片標題樣式</a:t>
            </a:r>
            <a:endParaRPr lang="en-US" noProof="1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46B60F8A-3E5F-4360-9F05-99D66D0CD2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0101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5BFCAB6D-062D-404F-B568-1ED4B8887B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019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>
                <a:latin typeface="標楷體" pitchFamily="65" charset="-120"/>
                <a:ea typeface="標楷體" pitchFamily="65" charset="-120"/>
              </a:defRPr>
            </a:lvl1pPr>
            <a:lvl2pPr>
              <a:defRPr sz="2800">
                <a:latin typeface="標楷體" pitchFamily="65" charset="-120"/>
                <a:ea typeface="標楷體" pitchFamily="65" charset="-120"/>
              </a:defRPr>
            </a:lvl2pPr>
            <a:lvl3pPr>
              <a:defRPr sz="2400">
                <a:latin typeface="標楷體" pitchFamily="65" charset="-120"/>
                <a:ea typeface="標楷體" pitchFamily="65" charset="-120"/>
              </a:defRPr>
            </a:lvl3pPr>
            <a:lvl4pPr>
              <a:defRPr sz="2000">
                <a:latin typeface="標楷體" pitchFamily="65" charset="-120"/>
                <a:ea typeface="標楷體" pitchFamily="65" charset="-120"/>
              </a:defRPr>
            </a:lvl4pPr>
            <a:lvl5pPr>
              <a:defRPr sz="2000">
                <a:latin typeface="標楷體" pitchFamily="65" charset="-120"/>
                <a:ea typeface="標楷體" pitchFamily="65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en-US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1200">
                <a:latin typeface="標楷體" pitchFamily="65" charset="-120"/>
                <a:ea typeface="標楷體" pitchFamily="65" charset="-120"/>
              </a:defRPr>
            </a:lvl2pPr>
            <a:lvl3pPr marL="914400" indent="0">
              <a:buNone/>
              <a:defRPr sz="1000">
                <a:latin typeface="標楷體" pitchFamily="65" charset="-120"/>
                <a:ea typeface="標楷體" pitchFamily="65" charset="-120"/>
              </a:defRPr>
            </a:lvl3pPr>
            <a:lvl4pPr marL="1371600" indent="0">
              <a:buNone/>
              <a:defRPr sz="900">
                <a:latin typeface="標楷體" pitchFamily="65" charset="-120"/>
                <a:ea typeface="標楷體" pitchFamily="65" charset="-120"/>
              </a:defRPr>
            </a:lvl4pPr>
            <a:lvl5pPr marL="1828800" indent="0">
              <a:buNone/>
              <a:defRPr sz="900">
                <a:latin typeface="標楷體" pitchFamily="65" charset="-120"/>
                <a:ea typeface="標楷體" pitchFamily="65" charset="-120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en-US" noProof="1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/>
          <a:lstStyle>
            <a:lvl1pPr algn="ctr">
              <a:defRPr sz="3600" b="0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noProof="1" smtClean="0"/>
              <a:t>按一下以編輯母片標題樣式</a:t>
            </a:r>
            <a:endParaRPr lang="en-US" noProof="1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EF239B95-6DA5-40FF-998D-943698D0BC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762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E23B-4B26-4BD2-9397-AB68E0D702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890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TW" altLang="en-US" noProof="1" smtClean="0"/>
              <a:t>按一下以編輯母片標題樣式</a:t>
            </a:r>
            <a:endParaRPr lang="en-US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en-US" noProof="1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88B5A300-BD8C-4C60-80AE-9736DA133F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3472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 smtClean="0"/>
              <a:t>按一下以編輯母片標題樣式</a:t>
            </a:r>
            <a:endParaRPr lang="en-US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en-US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181B6761-3778-423B-87B1-C4E2F5DD20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1711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lang="zh-TW" altLang="en-US" noProof="1" smtClean="0"/>
              <a:t>按一下以編輯母片標題樣式</a:t>
            </a:r>
            <a:endParaRPr lang="en-US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en-US" noProof="1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7CABD331-290D-4D97-ACA9-90E7653A30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4421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noProof="1" smtClean="0"/>
              <a:t>按一下以編輯母片文字樣式</a:t>
            </a:r>
          </a:p>
          <a:p>
            <a:pPr lvl="1"/>
            <a:r>
              <a:rPr lang="zh-TW" altLang="en-US" noProof="1" smtClean="0"/>
              <a:t>第二層</a:t>
            </a:r>
          </a:p>
          <a:p>
            <a:pPr lvl="2"/>
            <a:r>
              <a:rPr lang="zh-TW" altLang="en-US" noProof="1" smtClean="0"/>
              <a:t>第三層</a:t>
            </a:r>
          </a:p>
          <a:p>
            <a:pPr lvl="3"/>
            <a:r>
              <a:rPr lang="zh-TW" altLang="en-US" noProof="1" smtClean="0"/>
              <a:t>第四層</a:t>
            </a:r>
          </a:p>
          <a:p>
            <a:pPr lvl="4"/>
            <a:r>
              <a:rPr lang="zh-TW" altLang="en-US" noProof="1" smtClean="0"/>
              <a:t>第五層</a:t>
            </a:r>
            <a:endParaRPr lang="zh-TW" altLang="en-US" noProof="1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kumimoji="1"/>
            </a:lvl1pPr>
          </a:lstStyle>
          <a:p>
            <a:pPr>
              <a:defRPr/>
            </a:pPr>
            <a:fld id="{F50AF8FD-D920-41FC-B4C7-F9FE763DFA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2142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E01AF55-2F43-4D49-97F4-51EB39FB22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4539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28E24C2-7A94-453A-80E2-C5EEF229DD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0554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BF38EEF-8FEB-4C7A-B4AB-E74C38F4E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340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89D88DD-71C5-45CB-8450-FD6C4221B6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86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8B1413E-70A8-4D62-804E-00325047AD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236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CAE2780-E81F-4791-886C-89D619C668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58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B604-F1BE-462A-A2C9-447ABA07F7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3904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E6B2DAC-D94B-41A6-B6CE-5EEF53C324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22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867C2CD-11AE-40C6-BD17-489A294301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2534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055AE15-2250-4411-8805-E9DA8F25D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149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6F19532-7BC5-4192-BC7E-FEE9C27C09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6526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63DCAAB-5D30-4D83-BCAA-979C233F5F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7449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fld id="{F6F2C2F5-21C6-4EF3-AB87-EC7C020DC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311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fld id="{0F796C54-0A15-46A2-8896-C3D3627044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8931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fld id="{BB6A1DA9-7EBF-4F16-A8AE-03B4B8A478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3963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fld id="{6C959104-5F0D-45EE-9DE9-88F73B057C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2053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fld id="{D09A43A5-BB49-4274-88E8-2F926F76C9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57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838D-2FD3-4662-9E4E-D03F137E6B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3125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fld id="{794040D0-3805-40DC-8756-C0F9BA5A9A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328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fld id="{870BE899-F929-4EFD-BA2C-91F213900C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7623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fld id="{8D62180B-D452-4698-9C9A-7E3C3594AC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143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fld id="{265C8446-8BDD-42C4-A799-F2E6A7A465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7048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fld id="{0280F65A-3530-4007-91C9-09BC65009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117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charset="-120"/>
              </a:defRPr>
            </a:lvl1pPr>
          </a:lstStyle>
          <a:p>
            <a:pPr>
              <a:defRPr/>
            </a:pPr>
            <a:fld id="{5ADE733A-3BAB-42F1-B890-55369E1CB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276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BA91-21B3-4765-9733-EF29C67149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925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EF7E-73B3-4131-A64F-070E4FBB90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952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E572F-F653-45B6-9697-A641AF766A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733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D0F0-54B0-4AD7-A08F-DB0B293685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282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37DF-E2C6-491B-8970-2A6246C222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90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B53DA4B-C0E4-4405-8F26-72B7285A2A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圖片 6" descr="圖片2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7"/>
          <p:cNvPicPr>
            <a:picLocks noChangeAspect="1" noChangeArrowheads="1"/>
          </p:cNvPicPr>
          <p:nvPr/>
        </p:nvPicPr>
        <p:blipFill>
          <a:blip r:embed="rId15" cstate="print">
            <a:lum bright="12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0" y="4914900"/>
            <a:ext cx="2476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0949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7" name="圖片 8"/>
          <p:cNvPicPr>
            <a:picLocks noChangeAspect="1" noChangeArrowheads="1"/>
          </p:cNvPicPr>
          <p:nvPr/>
        </p:nvPicPr>
        <p:blipFill>
          <a:blip r:embed="rId16" cstate="email">
            <a:lum bright="34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標題版面配置區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9" name="文字版面配置區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kumimoji="0" sz="120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46941205-9B43-4839-824C-576061DB69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63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013" y="4919663"/>
            <a:ext cx="26939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標楷體" pitchFamily="65" charset="-120"/>
          <a:ea typeface="標楷體" pitchFamily="65" charset="-120"/>
          <a:cs typeface="標楷體" pitchFamily="65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標楷體" pitchFamily="65" charset="-120"/>
          <a:ea typeface="標楷體" pitchFamily="65" charset="-120"/>
          <a:cs typeface="微軟正黑體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標楷體" pitchFamily="65" charset="-120"/>
          <a:ea typeface="標楷體" pitchFamily="65" charset="-120"/>
          <a:cs typeface="微軟正黑體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標楷體" pitchFamily="65" charset="-120"/>
          <a:ea typeface="標楷體" pitchFamily="65" charset="-120"/>
          <a:cs typeface="微軟正黑體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標楷體" pitchFamily="65" charset="-120"/>
          <a:ea typeface="標楷體" pitchFamily="65" charset="-120"/>
          <a:cs typeface="微軟正黑體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D956B27-6D03-48F4-B620-61BC6F7AFF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759824F-2F56-4708-ACA8-FA2FF654B5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圖片 6" descr="圖片2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9.png"/><Relationship Id="rId10" Type="http://schemas.microsoft.com/office/2007/relationships/hdphoto" Target="../media/hdphoto2.wdp"/><Relationship Id="rId4" Type="http://schemas.microsoft.com/office/2007/relationships/hdphoto" Target="../media/hdphoto5.wdp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gi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48.pn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microsoft.com/office/2007/relationships/hdphoto" Target="../media/hdphoto8.wdp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9.wdp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H:\03第104年國慶籌備會編排組編排組\涼感巾樣式\LOGO-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1" r="52271" b="53564"/>
          <a:stretch>
            <a:fillRect/>
          </a:stretch>
        </p:blipFill>
        <p:spPr bwMode="auto">
          <a:xfrm>
            <a:off x="2815059" y="2409428"/>
            <a:ext cx="34131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42875" y="404813"/>
            <a:ext cx="8893175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TW" alt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標楷體"/>
                <a:ea typeface="標楷體"/>
              </a:rPr>
              <a:t>中華民國</a:t>
            </a:r>
            <a:r>
              <a:rPr lang="en-US" altLang="zh-TW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標楷體"/>
                <a:ea typeface="標楷體"/>
              </a:rPr>
              <a:t>105</a:t>
            </a:r>
            <a:r>
              <a:rPr lang="zh-TW" alt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標楷體"/>
                <a:ea typeface="標楷體"/>
              </a:rPr>
              <a:t>年國慶大會南、北廣場</a:t>
            </a:r>
          </a:p>
          <a:p>
            <a:pPr algn="ctr">
              <a:defRPr/>
            </a:pPr>
            <a:r>
              <a:rPr lang="zh-TW" alt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標楷體"/>
                <a:ea typeface="標楷體"/>
              </a:rPr>
              <a:t>觀禮單位領隊協調會議</a:t>
            </a:r>
          </a:p>
        </p:txBody>
      </p:sp>
      <p:sp>
        <p:nvSpPr>
          <p:cNvPr id="5" name="文字方塊 13"/>
          <p:cNvSpPr txBox="1">
            <a:spLocks noChangeArrowheads="1"/>
          </p:cNvSpPr>
          <p:nvPr/>
        </p:nvSpPr>
        <p:spPr bwMode="auto">
          <a:xfrm>
            <a:off x="1799059" y="4581128"/>
            <a:ext cx="52212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60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台灣有你真好</a:t>
            </a:r>
          </a:p>
        </p:txBody>
      </p:sp>
      <p:sp>
        <p:nvSpPr>
          <p:cNvPr id="54279" name="Rectangle 12"/>
          <p:cNvSpPr>
            <a:spLocks noChangeArrowheads="1"/>
          </p:cNvSpPr>
          <p:nvPr/>
        </p:nvSpPr>
        <p:spPr bwMode="auto">
          <a:xfrm>
            <a:off x="755576" y="5824538"/>
            <a:ext cx="7572375" cy="646112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002060"/>
                </a:solidFill>
              </a:rPr>
              <a:t>報告人：大會處編排組組長  郭福助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84213" y="2205038"/>
            <a:ext cx="7775575" cy="32305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統一規劃並律定各單位集結地</a:t>
            </a:r>
            <a:endParaRPr lang="zh-TW" altLang="en-US" sz="4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點，避免觀禮人員渭集同一區</a:t>
            </a:r>
            <a:endParaRPr lang="zh-TW" altLang="en-US" sz="4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域延宕進場時間</a:t>
            </a: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63492" name="Oval 6"/>
          <p:cNvSpPr>
            <a:spLocks noChangeArrowheads="1"/>
          </p:cNvSpPr>
          <p:nvPr/>
        </p:nvSpPr>
        <p:spPr bwMode="auto">
          <a:xfrm>
            <a:off x="1476375" y="620713"/>
            <a:ext cx="6191250" cy="1152525"/>
          </a:xfrm>
          <a:prstGeom prst="ellipse">
            <a:avLst/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solidFill>
                  <a:srgbClr val="FFFF00"/>
                </a:solidFill>
                <a:ea typeface="標楷體" pitchFamily="65" charset="-120"/>
              </a:rPr>
              <a:t>參、集結位置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矩形 409"/>
          <p:cNvSpPr/>
          <p:nvPr/>
        </p:nvSpPr>
        <p:spPr>
          <a:xfrm>
            <a:off x="3175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971550" y="44450"/>
            <a:ext cx="7200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集結進場位置</a:t>
            </a: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示意</a:t>
            </a:r>
            <a:r>
              <a:rPr lang="zh-TW" altLang="en-US" sz="3600" b="1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圖</a:t>
            </a:r>
          </a:p>
        </p:txBody>
      </p:sp>
      <p:sp>
        <p:nvSpPr>
          <p:cNvPr id="64516" name="Freeform 3"/>
          <p:cNvSpPr>
            <a:spLocks/>
          </p:cNvSpPr>
          <p:nvPr/>
        </p:nvSpPr>
        <p:spPr bwMode="auto">
          <a:xfrm>
            <a:off x="2749550" y="2636838"/>
            <a:ext cx="695325" cy="1063625"/>
          </a:xfrm>
          <a:custGeom>
            <a:avLst/>
            <a:gdLst>
              <a:gd name="T0" fmla="*/ 0 w 428"/>
              <a:gd name="T1" fmla="*/ 0 h 634"/>
              <a:gd name="T2" fmla="*/ 0 w 428"/>
              <a:gd name="T3" fmla="*/ 2147483647 h 634"/>
              <a:gd name="T4" fmla="*/ 2147483647 w 428"/>
              <a:gd name="T5" fmla="*/ 2147483647 h 634"/>
              <a:gd name="T6" fmla="*/ 2147483647 w 428"/>
              <a:gd name="T7" fmla="*/ 0 h 634"/>
              <a:gd name="T8" fmla="*/ 0 w 428"/>
              <a:gd name="T9" fmla="*/ 0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634"/>
              <a:gd name="T17" fmla="*/ 428 w 428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634">
                <a:moveTo>
                  <a:pt x="0" y="0"/>
                </a:moveTo>
                <a:lnTo>
                  <a:pt x="0" y="634"/>
                </a:lnTo>
                <a:lnTo>
                  <a:pt x="416" y="63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687388" y="733425"/>
            <a:ext cx="7553325" cy="60086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3617913" y="1358900"/>
            <a:ext cx="623887" cy="12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2759075" y="1370013"/>
            <a:ext cx="703263" cy="11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1666875" y="1347788"/>
            <a:ext cx="858838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1041400" y="1347788"/>
            <a:ext cx="468313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22" name="Rectangle 9"/>
          <p:cNvSpPr>
            <a:spLocks noChangeArrowheads="1"/>
          </p:cNvSpPr>
          <p:nvPr/>
        </p:nvSpPr>
        <p:spPr bwMode="auto">
          <a:xfrm>
            <a:off x="3617913" y="1589088"/>
            <a:ext cx="623887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23" name="Rectangle 10"/>
          <p:cNvSpPr>
            <a:spLocks noChangeArrowheads="1"/>
          </p:cNvSpPr>
          <p:nvPr/>
        </p:nvSpPr>
        <p:spPr bwMode="auto">
          <a:xfrm>
            <a:off x="3617913" y="1911350"/>
            <a:ext cx="623887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24" name="Rectangle 11"/>
          <p:cNvSpPr>
            <a:spLocks noChangeArrowheads="1"/>
          </p:cNvSpPr>
          <p:nvPr/>
        </p:nvSpPr>
        <p:spPr bwMode="auto">
          <a:xfrm>
            <a:off x="3617913" y="2233613"/>
            <a:ext cx="623887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25" name="Rectangle 12"/>
          <p:cNvSpPr>
            <a:spLocks noChangeArrowheads="1"/>
          </p:cNvSpPr>
          <p:nvPr/>
        </p:nvSpPr>
        <p:spPr bwMode="auto">
          <a:xfrm>
            <a:off x="3616325" y="2654300"/>
            <a:ext cx="623888" cy="38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526" name="Line 13"/>
          <p:cNvSpPr>
            <a:spLocks noChangeShapeType="1"/>
          </p:cNvSpPr>
          <p:nvPr/>
        </p:nvSpPr>
        <p:spPr bwMode="auto">
          <a:xfrm>
            <a:off x="3617913" y="392430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7" name="Line 14"/>
          <p:cNvSpPr>
            <a:spLocks noChangeShapeType="1"/>
          </p:cNvSpPr>
          <p:nvPr/>
        </p:nvSpPr>
        <p:spPr bwMode="auto">
          <a:xfrm>
            <a:off x="3617913" y="3924300"/>
            <a:ext cx="140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8" name="Line 15"/>
          <p:cNvSpPr>
            <a:spLocks noChangeShapeType="1"/>
          </p:cNvSpPr>
          <p:nvPr/>
        </p:nvSpPr>
        <p:spPr bwMode="auto">
          <a:xfrm>
            <a:off x="3617913" y="4327525"/>
            <a:ext cx="124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29" name="Line 16"/>
          <p:cNvSpPr>
            <a:spLocks noChangeShapeType="1"/>
          </p:cNvSpPr>
          <p:nvPr/>
        </p:nvSpPr>
        <p:spPr bwMode="auto">
          <a:xfrm>
            <a:off x="5022850" y="3924300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30" name="Line 17"/>
          <p:cNvSpPr>
            <a:spLocks noChangeShapeType="1"/>
          </p:cNvSpPr>
          <p:nvPr/>
        </p:nvSpPr>
        <p:spPr bwMode="auto">
          <a:xfrm flipH="1">
            <a:off x="4867275" y="4167188"/>
            <a:ext cx="155575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31" name="Line 18"/>
          <p:cNvSpPr>
            <a:spLocks noChangeShapeType="1"/>
          </p:cNvSpPr>
          <p:nvPr/>
        </p:nvSpPr>
        <p:spPr bwMode="auto">
          <a:xfrm>
            <a:off x="3617913" y="4586288"/>
            <a:ext cx="344487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32" name="Line 19"/>
          <p:cNvSpPr>
            <a:spLocks noChangeShapeType="1"/>
          </p:cNvSpPr>
          <p:nvPr/>
        </p:nvSpPr>
        <p:spPr bwMode="auto">
          <a:xfrm>
            <a:off x="4362450" y="4721225"/>
            <a:ext cx="124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33" name="Arc 20"/>
          <p:cNvSpPr>
            <a:spLocks/>
          </p:cNvSpPr>
          <p:nvPr/>
        </p:nvSpPr>
        <p:spPr bwMode="auto">
          <a:xfrm>
            <a:off x="4867275" y="4568825"/>
            <a:ext cx="77788" cy="161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34" name="Line 21"/>
          <p:cNvSpPr>
            <a:spLocks noChangeShapeType="1"/>
          </p:cNvSpPr>
          <p:nvPr/>
        </p:nvSpPr>
        <p:spPr bwMode="auto">
          <a:xfrm flipH="1">
            <a:off x="4710113" y="4730750"/>
            <a:ext cx="23495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35" name="Line 22"/>
          <p:cNvSpPr>
            <a:spLocks noChangeShapeType="1"/>
          </p:cNvSpPr>
          <p:nvPr/>
        </p:nvSpPr>
        <p:spPr bwMode="auto">
          <a:xfrm>
            <a:off x="4710113" y="4891088"/>
            <a:ext cx="77787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36" name="Line 23"/>
          <p:cNvSpPr>
            <a:spLocks noChangeShapeType="1"/>
          </p:cNvSpPr>
          <p:nvPr/>
        </p:nvSpPr>
        <p:spPr bwMode="auto">
          <a:xfrm>
            <a:off x="4008438" y="5454650"/>
            <a:ext cx="155575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37" name="Rectangle 24"/>
          <p:cNvSpPr>
            <a:spLocks noChangeArrowheads="1"/>
          </p:cNvSpPr>
          <p:nvPr/>
        </p:nvSpPr>
        <p:spPr bwMode="auto">
          <a:xfrm>
            <a:off x="4164013" y="5975350"/>
            <a:ext cx="1014412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38" name="Rectangle 25"/>
          <p:cNvSpPr>
            <a:spLocks noChangeArrowheads="1"/>
          </p:cNvSpPr>
          <p:nvPr/>
        </p:nvSpPr>
        <p:spPr bwMode="auto">
          <a:xfrm>
            <a:off x="3617913" y="3271838"/>
            <a:ext cx="62388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南廣場</a:t>
            </a:r>
          </a:p>
        </p:txBody>
      </p:sp>
      <p:sp>
        <p:nvSpPr>
          <p:cNvPr id="64539" name="Rectangle 26"/>
          <p:cNvSpPr>
            <a:spLocks noChangeArrowheads="1"/>
          </p:cNvSpPr>
          <p:nvPr/>
        </p:nvSpPr>
        <p:spPr bwMode="auto">
          <a:xfrm>
            <a:off x="4398963" y="1911350"/>
            <a:ext cx="623887" cy="112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40" name="Rectangle 27"/>
          <p:cNvSpPr>
            <a:spLocks noChangeArrowheads="1"/>
          </p:cNvSpPr>
          <p:nvPr/>
        </p:nvSpPr>
        <p:spPr bwMode="auto">
          <a:xfrm>
            <a:off x="4398963" y="3279775"/>
            <a:ext cx="62388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介壽公園</a:t>
            </a:r>
          </a:p>
        </p:txBody>
      </p:sp>
      <p:sp>
        <p:nvSpPr>
          <p:cNvPr id="64541" name="Rectangle 28"/>
          <p:cNvSpPr>
            <a:spLocks noChangeArrowheads="1"/>
          </p:cNvSpPr>
          <p:nvPr/>
        </p:nvSpPr>
        <p:spPr bwMode="auto">
          <a:xfrm>
            <a:off x="3617913" y="1133475"/>
            <a:ext cx="623887" cy="12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42" name="Rectangle 29"/>
          <p:cNvSpPr>
            <a:spLocks noChangeArrowheads="1"/>
          </p:cNvSpPr>
          <p:nvPr/>
        </p:nvSpPr>
        <p:spPr bwMode="auto">
          <a:xfrm>
            <a:off x="4398963" y="1266825"/>
            <a:ext cx="1238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43" name="Rectangle 30"/>
          <p:cNvSpPr>
            <a:spLocks noChangeArrowheads="1"/>
          </p:cNvSpPr>
          <p:nvPr/>
        </p:nvSpPr>
        <p:spPr bwMode="auto">
          <a:xfrm>
            <a:off x="4632325" y="1589088"/>
            <a:ext cx="134938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44" name="Rectangle 31"/>
          <p:cNvSpPr>
            <a:spLocks noChangeArrowheads="1"/>
          </p:cNvSpPr>
          <p:nvPr/>
        </p:nvSpPr>
        <p:spPr bwMode="auto">
          <a:xfrm>
            <a:off x="4392613" y="1036638"/>
            <a:ext cx="125412" cy="12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45" name="Rectangle 32"/>
          <p:cNvSpPr>
            <a:spLocks noChangeArrowheads="1"/>
          </p:cNvSpPr>
          <p:nvPr/>
        </p:nvSpPr>
        <p:spPr bwMode="auto">
          <a:xfrm>
            <a:off x="4632325" y="1316038"/>
            <a:ext cx="146050" cy="15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46" name="Rectangle 33"/>
          <p:cNvSpPr>
            <a:spLocks noChangeArrowheads="1"/>
          </p:cNvSpPr>
          <p:nvPr/>
        </p:nvSpPr>
        <p:spPr bwMode="auto">
          <a:xfrm>
            <a:off x="4632325" y="1025525"/>
            <a:ext cx="155575" cy="14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47" name="Rectangle 34"/>
          <p:cNvSpPr>
            <a:spLocks noChangeArrowheads="1"/>
          </p:cNvSpPr>
          <p:nvPr/>
        </p:nvSpPr>
        <p:spPr bwMode="auto">
          <a:xfrm>
            <a:off x="4899025" y="1589088"/>
            <a:ext cx="123825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48" name="Rectangle 35"/>
          <p:cNvSpPr>
            <a:spLocks noChangeArrowheads="1"/>
          </p:cNvSpPr>
          <p:nvPr/>
        </p:nvSpPr>
        <p:spPr bwMode="auto">
          <a:xfrm>
            <a:off x="4903788" y="1289050"/>
            <a:ext cx="119062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49" name="Rectangle 36"/>
          <p:cNvSpPr>
            <a:spLocks noChangeArrowheads="1"/>
          </p:cNvSpPr>
          <p:nvPr/>
        </p:nvSpPr>
        <p:spPr bwMode="auto">
          <a:xfrm>
            <a:off x="4867275" y="1025525"/>
            <a:ext cx="150813" cy="13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50" name="Rectangle 37"/>
          <p:cNvSpPr>
            <a:spLocks noChangeArrowheads="1"/>
          </p:cNvSpPr>
          <p:nvPr/>
        </p:nvSpPr>
        <p:spPr bwMode="auto">
          <a:xfrm>
            <a:off x="2759075" y="2233613"/>
            <a:ext cx="703263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51" name="Rectangle 38"/>
          <p:cNvSpPr>
            <a:spLocks noChangeArrowheads="1"/>
          </p:cNvSpPr>
          <p:nvPr/>
        </p:nvSpPr>
        <p:spPr bwMode="auto">
          <a:xfrm>
            <a:off x="2759075" y="2039938"/>
            <a:ext cx="703263" cy="11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52" name="Rectangle 39"/>
          <p:cNvSpPr>
            <a:spLocks noChangeArrowheads="1"/>
          </p:cNvSpPr>
          <p:nvPr/>
        </p:nvSpPr>
        <p:spPr bwMode="auto">
          <a:xfrm>
            <a:off x="2759075" y="1127125"/>
            <a:ext cx="703263" cy="13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53" name="Rectangle 40"/>
          <p:cNvSpPr>
            <a:spLocks noChangeArrowheads="1"/>
          </p:cNvSpPr>
          <p:nvPr/>
        </p:nvSpPr>
        <p:spPr bwMode="auto">
          <a:xfrm>
            <a:off x="2759075" y="944563"/>
            <a:ext cx="696913" cy="7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54" name="Rectangle 41"/>
          <p:cNvSpPr>
            <a:spLocks noChangeArrowheads="1"/>
          </p:cNvSpPr>
          <p:nvPr/>
        </p:nvSpPr>
        <p:spPr bwMode="auto">
          <a:xfrm>
            <a:off x="3617913" y="944563"/>
            <a:ext cx="623887" cy="80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55" name="Rectangle 42"/>
          <p:cNvSpPr>
            <a:spLocks noChangeArrowheads="1"/>
          </p:cNvSpPr>
          <p:nvPr/>
        </p:nvSpPr>
        <p:spPr bwMode="auto">
          <a:xfrm>
            <a:off x="2759075" y="3924300"/>
            <a:ext cx="703263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司法大廈</a:t>
            </a:r>
          </a:p>
        </p:txBody>
      </p:sp>
      <p:sp>
        <p:nvSpPr>
          <p:cNvPr id="64556" name="Line 43"/>
          <p:cNvSpPr>
            <a:spLocks noChangeShapeType="1"/>
          </p:cNvSpPr>
          <p:nvPr/>
        </p:nvSpPr>
        <p:spPr bwMode="auto">
          <a:xfrm>
            <a:off x="2749550" y="4591050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57" name="Line 44"/>
          <p:cNvSpPr>
            <a:spLocks noChangeShapeType="1"/>
          </p:cNvSpPr>
          <p:nvPr/>
        </p:nvSpPr>
        <p:spPr bwMode="auto">
          <a:xfrm flipV="1">
            <a:off x="2736850" y="4562475"/>
            <a:ext cx="646113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58" name="Line 45"/>
          <p:cNvSpPr>
            <a:spLocks noChangeShapeType="1"/>
          </p:cNvSpPr>
          <p:nvPr/>
        </p:nvSpPr>
        <p:spPr bwMode="auto">
          <a:xfrm flipV="1">
            <a:off x="2744788" y="4903788"/>
            <a:ext cx="79851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59" name="Freeform 46"/>
          <p:cNvSpPr>
            <a:spLocks/>
          </p:cNvSpPr>
          <p:nvPr/>
        </p:nvSpPr>
        <p:spPr bwMode="auto">
          <a:xfrm>
            <a:off x="2759075" y="5053013"/>
            <a:ext cx="6350" cy="663575"/>
          </a:xfrm>
          <a:custGeom>
            <a:avLst/>
            <a:gdLst>
              <a:gd name="T0" fmla="*/ 0 w 4"/>
              <a:gd name="T1" fmla="*/ 0 h 396"/>
              <a:gd name="T2" fmla="*/ 2147483647 w 4"/>
              <a:gd name="T3" fmla="*/ 2147483647 h 396"/>
              <a:gd name="T4" fmla="*/ 0 60000 65536"/>
              <a:gd name="T5" fmla="*/ 0 60000 65536"/>
              <a:gd name="T6" fmla="*/ 0 w 4"/>
              <a:gd name="T7" fmla="*/ 0 h 396"/>
              <a:gd name="T8" fmla="*/ 4 w 4"/>
              <a:gd name="T9" fmla="*/ 396 h 3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96">
                <a:moveTo>
                  <a:pt x="0" y="0"/>
                </a:moveTo>
                <a:lnTo>
                  <a:pt x="4" y="3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60" name="Line 47"/>
          <p:cNvSpPr>
            <a:spLocks noChangeShapeType="1"/>
          </p:cNvSpPr>
          <p:nvPr/>
        </p:nvSpPr>
        <p:spPr bwMode="auto">
          <a:xfrm>
            <a:off x="2759075" y="5053013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61" name="Line 48"/>
          <p:cNvSpPr>
            <a:spLocks noChangeShapeType="1"/>
          </p:cNvSpPr>
          <p:nvPr/>
        </p:nvSpPr>
        <p:spPr bwMode="auto">
          <a:xfrm>
            <a:off x="3149600" y="5053013"/>
            <a:ext cx="312738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62" name="Line 49"/>
          <p:cNvSpPr>
            <a:spLocks noChangeShapeType="1"/>
          </p:cNvSpPr>
          <p:nvPr/>
        </p:nvSpPr>
        <p:spPr bwMode="auto">
          <a:xfrm flipV="1">
            <a:off x="3309938" y="5037138"/>
            <a:ext cx="328612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63" name="Line 50"/>
          <p:cNvSpPr>
            <a:spLocks noChangeShapeType="1"/>
          </p:cNvSpPr>
          <p:nvPr/>
        </p:nvSpPr>
        <p:spPr bwMode="auto">
          <a:xfrm>
            <a:off x="3309938" y="5053013"/>
            <a:ext cx="77787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64" name="Line 51"/>
          <p:cNvSpPr>
            <a:spLocks noChangeShapeType="1"/>
          </p:cNvSpPr>
          <p:nvPr/>
        </p:nvSpPr>
        <p:spPr bwMode="auto">
          <a:xfrm flipV="1">
            <a:off x="3387725" y="5119688"/>
            <a:ext cx="2984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65" name="Line 52"/>
          <p:cNvSpPr>
            <a:spLocks noChangeShapeType="1"/>
          </p:cNvSpPr>
          <p:nvPr/>
        </p:nvSpPr>
        <p:spPr bwMode="auto">
          <a:xfrm flipV="1">
            <a:off x="3441700" y="5197475"/>
            <a:ext cx="280988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66" name="Line 53"/>
          <p:cNvSpPr>
            <a:spLocks noChangeShapeType="1"/>
          </p:cNvSpPr>
          <p:nvPr/>
        </p:nvSpPr>
        <p:spPr bwMode="auto">
          <a:xfrm>
            <a:off x="3441700" y="5213350"/>
            <a:ext cx="77788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67" name="Line 54"/>
          <p:cNvSpPr>
            <a:spLocks noChangeShapeType="1"/>
          </p:cNvSpPr>
          <p:nvPr/>
        </p:nvSpPr>
        <p:spPr bwMode="auto">
          <a:xfrm>
            <a:off x="3519488" y="5294313"/>
            <a:ext cx="26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68" name="Line 55"/>
          <p:cNvSpPr>
            <a:spLocks noChangeShapeType="1"/>
          </p:cNvSpPr>
          <p:nvPr/>
        </p:nvSpPr>
        <p:spPr bwMode="auto">
          <a:xfrm flipV="1">
            <a:off x="3970338" y="5053013"/>
            <a:ext cx="817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69" name="Line 56"/>
          <p:cNvSpPr>
            <a:spLocks noChangeShapeType="1"/>
          </p:cNvSpPr>
          <p:nvPr/>
        </p:nvSpPr>
        <p:spPr bwMode="auto">
          <a:xfrm>
            <a:off x="4008438" y="5454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70" name="Line 57"/>
          <p:cNvSpPr>
            <a:spLocks noChangeShapeType="1"/>
          </p:cNvSpPr>
          <p:nvPr/>
        </p:nvSpPr>
        <p:spPr bwMode="auto">
          <a:xfrm flipV="1">
            <a:off x="4008438" y="5213350"/>
            <a:ext cx="8588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71" name="Line 58"/>
          <p:cNvSpPr>
            <a:spLocks noChangeShapeType="1"/>
          </p:cNvSpPr>
          <p:nvPr/>
        </p:nvSpPr>
        <p:spPr bwMode="auto">
          <a:xfrm>
            <a:off x="4867275" y="5213350"/>
            <a:ext cx="233363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72" name="Line 59"/>
          <p:cNvSpPr>
            <a:spLocks noChangeShapeType="1"/>
          </p:cNvSpPr>
          <p:nvPr/>
        </p:nvSpPr>
        <p:spPr bwMode="auto">
          <a:xfrm>
            <a:off x="3462338" y="5454650"/>
            <a:ext cx="388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73" name="Line 60"/>
          <p:cNvSpPr>
            <a:spLocks noChangeShapeType="1"/>
          </p:cNvSpPr>
          <p:nvPr/>
        </p:nvSpPr>
        <p:spPr bwMode="auto">
          <a:xfrm>
            <a:off x="3462338" y="5454650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74" name="Line 61"/>
          <p:cNvSpPr>
            <a:spLocks noChangeShapeType="1"/>
          </p:cNvSpPr>
          <p:nvPr/>
        </p:nvSpPr>
        <p:spPr bwMode="auto">
          <a:xfrm>
            <a:off x="3614738" y="5467350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75" name="Line 62"/>
          <p:cNvSpPr>
            <a:spLocks noChangeShapeType="1"/>
          </p:cNvSpPr>
          <p:nvPr/>
        </p:nvSpPr>
        <p:spPr bwMode="auto">
          <a:xfrm>
            <a:off x="3851275" y="5454650"/>
            <a:ext cx="157163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76" name="Line 63"/>
          <p:cNvSpPr>
            <a:spLocks noChangeShapeType="1"/>
          </p:cNvSpPr>
          <p:nvPr/>
        </p:nvSpPr>
        <p:spPr bwMode="auto">
          <a:xfrm flipH="1">
            <a:off x="1666875" y="57372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77" name="Freeform 64"/>
          <p:cNvSpPr>
            <a:spLocks/>
          </p:cNvSpPr>
          <p:nvPr/>
        </p:nvSpPr>
        <p:spPr bwMode="auto">
          <a:xfrm>
            <a:off x="2514600" y="5730875"/>
            <a:ext cx="2359025" cy="47625"/>
          </a:xfrm>
          <a:custGeom>
            <a:avLst/>
            <a:gdLst>
              <a:gd name="T0" fmla="*/ 0 w 1448"/>
              <a:gd name="T1" fmla="*/ 0 h 5"/>
              <a:gd name="T2" fmla="*/ 2147483647 w 1448"/>
              <a:gd name="T3" fmla="*/ 2147483647 h 5"/>
              <a:gd name="T4" fmla="*/ 0 60000 65536"/>
              <a:gd name="T5" fmla="*/ 0 60000 65536"/>
              <a:gd name="T6" fmla="*/ 0 w 1448"/>
              <a:gd name="T7" fmla="*/ 0 h 5"/>
              <a:gd name="T8" fmla="*/ 1448 w 1448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8" h="5">
                <a:moveTo>
                  <a:pt x="0" y="0"/>
                </a:moveTo>
                <a:lnTo>
                  <a:pt x="1448" y="5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78" name="Line 65"/>
          <p:cNvSpPr>
            <a:spLocks noChangeShapeType="1"/>
          </p:cNvSpPr>
          <p:nvPr/>
        </p:nvSpPr>
        <p:spPr bwMode="auto">
          <a:xfrm flipH="1">
            <a:off x="4867275" y="5567363"/>
            <a:ext cx="544513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79" name="Rectangle 66"/>
          <p:cNvSpPr>
            <a:spLocks noChangeArrowheads="1"/>
          </p:cNvSpPr>
          <p:nvPr/>
        </p:nvSpPr>
        <p:spPr bwMode="auto">
          <a:xfrm>
            <a:off x="2603500" y="5999163"/>
            <a:ext cx="140493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80" name="Rectangle 67"/>
          <p:cNvSpPr>
            <a:spLocks noChangeArrowheads="1"/>
          </p:cNvSpPr>
          <p:nvPr/>
        </p:nvSpPr>
        <p:spPr bwMode="auto">
          <a:xfrm>
            <a:off x="2135188" y="1589088"/>
            <a:ext cx="390525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81" name="Rectangle 68"/>
          <p:cNvSpPr>
            <a:spLocks noChangeArrowheads="1"/>
          </p:cNvSpPr>
          <p:nvPr/>
        </p:nvSpPr>
        <p:spPr bwMode="auto">
          <a:xfrm>
            <a:off x="2135188" y="1911350"/>
            <a:ext cx="390525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82" name="Rectangle 69"/>
          <p:cNvSpPr>
            <a:spLocks noChangeArrowheads="1"/>
          </p:cNvSpPr>
          <p:nvPr/>
        </p:nvSpPr>
        <p:spPr bwMode="auto">
          <a:xfrm>
            <a:off x="2135188" y="2233613"/>
            <a:ext cx="390525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83" name="Rectangle 70"/>
          <p:cNvSpPr>
            <a:spLocks noChangeArrowheads="1"/>
          </p:cNvSpPr>
          <p:nvPr/>
        </p:nvSpPr>
        <p:spPr bwMode="auto">
          <a:xfrm>
            <a:off x="2135188" y="2628900"/>
            <a:ext cx="390525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84" name="Rectangle 71"/>
          <p:cNvSpPr>
            <a:spLocks noChangeArrowheads="1"/>
          </p:cNvSpPr>
          <p:nvPr/>
        </p:nvSpPr>
        <p:spPr bwMode="auto">
          <a:xfrm>
            <a:off x="2135188" y="3200400"/>
            <a:ext cx="390525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85" name="Line 72"/>
          <p:cNvSpPr>
            <a:spLocks noChangeShapeType="1"/>
          </p:cNvSpPr>
          <p:nvPr/>
        </p:nvSpPr>
        <p:spPr bwMode="auto">
          <a:xfrm>
            <a:off x="1666875" y="1589088"/>
            <a:ext cx="311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86" name="Line 73"/>
          <p:cNvSpPr>
            <a:spLocks noChangeShapeType="1"/>
          </p:cNvSpPr>
          <p:nvPr/>
        </p:nvSpPr>
        <p:spPr bwMode="auto">
          <a:xfrm>
            <a:off x="1666875" y="1589088"/>
            <a:ext cx="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87" name="Line 74"/>
          <p:cNvSpPr>
            <a:spLocks noChangeShapeType="1"/>
          </p:cNvSpPr>
          <p:nvPr/>
        </p:nvSpPr>
        <p:spPr bwMode="auto">
          <a:xfrm>
            <a:off x="1666875" y="1670050"/>
            <a:ext cx="155575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88" name="Line 75"/>
          <p:cNvSpPr>
            <a:spLocks noChangeShapeType="1"/>
          </p:cNvSpPr>
          <p:nvPr/>
        </p:nvSpPr>
        <p:spPr bwMode="auto">
          <a:xfrm>
            <a:off x="1822450" y="1751013"/>
            <a:ext cx="15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89" name="Line 76"/>
          <p:cNvSpPr>
            <a:spLocks noChangeShapeType="1"/>
          </p:cNvSpPr>
          <p:nvPr/>
        </p:nvSpPr>
        <p:spPr bwMode="auto">
          <a:xfrm>
            <a:off x="1978025" y="158908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90" name="Line 77"/>
          <p:cNvSpPr>
            <a:spLocks noChangeShapeType="1"/>
          </p:cNvSpPr>
          <p:nvPr/>
        </p:nvSpPr>
        <p:spPr bwMode="auto">
          <a:xfrm>
            <a:off x="1701800" y="2155825"/>
            <a:ext cx="31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91" name="Line 78"/>
          <p:cNvSpPr>
            <a:spLocks noChangeShapeType="1"/>
          </p:cNvSpPr>
          <p:nvPr/>
        </p:nvSpPr>
        <p:spPr bwMode="auto">
          <a:xfrm>
            <a:off x="1706563" y="2071688"/>
            <a:ext cx="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92" name="Line 79"/>
          <p:cNvSpPr>
            <a:spLocks noChangeShapeType="1"/>
          </p:cNvSpPr>
          <p:nvPr/>
        </p:nvSpPr>
        <p:spPr bwMode="auto">
          <a:xfrm>
            <a:off x="2017713" y="19970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93" name="Line 80"/>
          <p:cNvSpPr>
            <a:spLocks noChangeShapeType="1"/>
          </p:cNvSpPr>
          <p:nvPr/>
        </p:nvSpPr>
        <p:spPr bwMode="auto">
          <a:xfrm flipV="1">
            <a:off x="1697038" y="1990725"/>
            <a:ext cx="155575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94" name="Line 81"/>
          <p:cNvSpPr>
            <a:spLocks noChangeShapeType="1"/>
          </p:cNvSpPr>
          <p:nvPr/>
        </p:nvSpPr>
        <p:spPr bwMode="auto">
          <a:xfrm>
            <a:off x="1855788" y="1995488"/>
            <a:ext cx="15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95" name="Rectangle 82"/>
          <p:cNvSpPr>
            <a:spLocks noChangeArrowheads="1"/>
          </p:cNvSpPr>
          <p:nvPr/>
        </p:nvSpPr>
        <p:spPr bwMode="auto">
          <a:xfrm>
            <a:off x="1009650" y="1584325"/>
            <a:ext cx="523875" cy="11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96" name="Rectangle 83"/>
          <p:cNvSpPr>
            <a:spLocks noChangeArrowheads="1"/>
          </p:cNvSpPr>
          <p:nvPr/>
        </p:nvSpPr>
        <p:spPr bwMode="auto">
          <a:xfrm>
            <a:off x="1041400" y="1751013"/>
            <a:ext cx="157163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97" name="Rectangle 84"/>
          <p:cNvSpPr>
            <a:spLocks noChangeArrowheads="1"/>
          </p:cNvSpPr>
          <p:nvPr/>
        </p:nvSpPr>
        <p:spPr bwMode="auto">
          <a:xfrm>
            <a:off x="1041400" y="1992313"/>
            <a:ext cx="468313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598" name="Line 85"/>
          <p:cNvSpPr>
            <a:spLocks noChangeShapeType="1"/>
          </p:cNvSpPr>
          <p:nvPr/>
        </p:nvSpPr>
        <p:spPr bwMode="auto">
          <a:xfrm>
            <a:off x="1276350" y="1751013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99" name="Line 86"/>
          <p:cNvSpPr>
            <a:spLocks noChangeShapeType="1"/>
          </p:cNvSpPr>
          <p:nvPr/>
        </p:nvSpPr>
        <p:spPr bwMode="auto">
          <a:xfrm>
            <a:off x="1276350" y="1751013"/>
            <a:ext cx="15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00" name="Line 87"/>
          <p:cNvSpPr>
            <a:spLocks noChangeShapeType="1"/>
          </p:cNvSpPr>
          <p:nvPr/>
        </p:nvSpPr>
        <p:spPr bwMode="auto">
          <a:xfrm>
            <a:off x="1276350" y="1911350"/>
            <a:ext cx="15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01" name="Freeform 88"/>
          <p:cNvSpPr>
            <a:spLocks/>
          </p:cNvSpPr>
          <p:nvPr/>
        </p:nvSpPr>
        <p:spPr bwMode="auto">
          <a:xfrm>
            <a:off x="1431925" y="1751013"/>
            <a:ext cx="234950" cy="160337"/>
          </a:xfrm>
          <a:custGeom>
            <a:avLst/>
            <a:gdLst>
              <a:gd name="T0" fmla="*/ 0 w 144"/>
              <a:gd name="T1" fmla="*/ 0 h 96"/>
              <a:gd name="T2" fmla="*/ 2147483647 w 144"/>
              <a:gd name="T3" fmla="*/ 2147483647 h 96"/>
              <a:gd name="T4" fmla="*/ 0 w 144"/>
              <a:gd name="T5" fmla="*/ 2147483647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0" y="0"/>
                </a:moveTo>
                <a:cubicBezTo>
                  <a:pt x="72" y="16"/>
                  <a:pt x="144" y="32"/>
                  <a:pt x="144" y="48"/>
                </a:cubicBezTo>
                <a:cubicBezTo>
                  <a:pt x="144" y="64"/>
                  <a:pt x="16" y="88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02" name="Rectangle 89"/>
          <p:cNvSpPr>
            <a:spLocks noChangeArrowheads="1"/>
          </p:cNvSpPr>
          <p:nvPr/>
        </p:nvSpPr>
        <p:spPr bwMode="auto">
          <a:xfrm>
            <a:off x="1041400" y="2314575"/>
            <a:ext cx="468313" cy="16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03" name="Rectangle 90"/>
          <p:cNvSpPr>
            <a:spLocks noChangeArrowheads="1"/>
          </p:cNvSpPr>
          <p:nvPr/>
        </p:nvSpPr>
        <p:spPr bwMode="auto">
          <a:xfrm>
            <a:off x="1690688" y="2236788"/>
            <a:ext cx="317500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04" name="Rectangle 91"/>
          <p:cNvSpPr>
            <a:spLocks noChangeArrowheads="1"/>
          </p:cNvSpPr>
          <p:nvPr/>
        </p:nvSpPr>
        <p:spPr bwMode="auto">
          <a:xfrm>
            <a:off x="1685925" y="2622550"/>
            <a:ext cx="327025" cy="41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05" name="Rectangle 92"/>
          <p:cNvSpPr>
            <a:spLocks noChangeArrowheads="1"/>
          </p:cNvSpPr>
          <p:nvPr/>
        </p:nvSpPr>
        <p:spPr bwMode="auto">
          <a:xfrm>
            <a:off x="1666875" y="3200400"/>
            <a:ext cx="334963" cy="471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06" name="Rectangle 93"/>
          <p:cNvSpPr>
            <a:spLocks noChangeArrowheads="1"/>
          </p:cNvSpPr>
          <p:nvPr/>
        </p:nvSpPr>
        <p:spPr bwMode="auto">
          <a:xfrm>
            <a:off x="1036638" y="2613025"/>
            <a:ext cx="461962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台憲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    兵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北隊</a:t>
            </a:r>
          </a:p>
        </p:txBody>
      </p:sp>
      <p:sp>
        <p:nvSpPr>
          <p:cNvPr id="64607" name="Rectangle 94"/>
          <p:cNvSpPr>
            <a:spLocks noChangeArrowheads="1"/>
          </p:cNvSpPr>
          <p:nvPr/>
        </p:nvSpPr>
        <p:spPr bwMode="auto">
          <a:xfrm>
            <a:off x="1041400" y="3200400"/>
            <a:ext cx="468313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08" name="Rectangle 95"/>
          <p:cNvSpPr>
            <a:spLocks noChangeArrowheads="1"/>
          </p:cNvSpPr>
          <p:nvPr/>
        </p:nvSpPr>
        <p:spPr bwMode="auto">
          <a:xfrm>
            <a:off x="1708150" y="3924300"/>
            <a:ext cx="296863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09" name="Rectangle 96"/>
          <p:cNvSpPr>
            <a:spLocks noChangeArrowheads="1"/>
          </p:cNvSpPr>
          <p:nvPr/>
        </p:nvSpPr>
        <p:spPr bwMode="auto">
          <a:xfrm>
            <a:off x="1041400" y="3924300"/>
            <a:ext cx="468313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10" name="Line 97"/>
          <p:cNvSpPr>
            <a:spLocks noChangeShapeType="1"/>
          </p:cNvSpPr>
          <p:nvPr/>
        </p:nvSpPr>
        <p:spPr bwMode="auto">
          <a:xfrm>
            <a:off x="1708150" y="4160838"/>
            <a:ext cx="42703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11" name="Line 98"/>
          <p:cNvSpPr>
            <a:spLocks noChangeShapeType="1"/>
          </p:cNvSpPr>
          <p:nvPr/>
        </p:nvSpPr>
        <p:spPr bwMode="auto">
          <a:xfrm>
            <a:off x="1712913" y="4168775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12" name="Line 99"/>
          <p:cNvSpPr>
            <a:spLocks noChangeShapeType="1"/>
          </p:cNvSpPr>
          <p:nvPr/>
        </p:nvSpPr>
        <p:spPr bwMode="auto">
          <a:xfrm>
            <a:off x="1712913" y="4324350"/>
            <a:ext cx="812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13" name="Line 100"/>
          <p:cNvSpPr>
            <a:spLocks noChangeShapeType="1"/>
          </p:cNvSpPr>
          <p:nvPr/>
        </p:nvSpPr>
        <p:spPr bwMode="auto">
          <a:xfrm flipV="1">
            <a:off x="2135188" y="3924300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14" name="Line 101"/>
          <p:cNvSpPr>
            <a:spLocks noChangeShapeType="1"/>
          </p:cNvSpPr>
          <p:nvPr/>
        </p:nvSpPr>
        <p:spPr bwMode="auto">
          <a:xfrm>
            <a:off x="2525713" y="392430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15" name="Rectangle 102"/>
          <p:cNvSpPr>
            <a:spLocks noChangeArrowheads="1"/>
          </p:cNvSpPr>
          <p:nvPr/>
        </p:nvSpPr>
        <p:spPr bwMode="auto">
          <a:xfrm>
            <a:off x="1666875" y="4568825"/>
            <a:ext cx="860425" cy="48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16" name="Rectangle 103"/>
          <p:cNvSpPr>
            <a:spLocks noChangeArrowheads="1"/>
          </p:cNvSpPr>
          <p:nvPr/>
        </p:nvSpPr>
        <p:spPr bwMode="auto">
          <a:xfrm>
            <a:off x="1042988" y="4560888"/>
            <a:ext cx="468312" cy="493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17" name="Rectangle 104"/>
          <p:cNvSpPr>
            <a:spLocks noChangeArrowheads="1"/>
          </p:cNvSpPr>
          <p:nvPr/>
        </p:nvSpPr>
        <p:spPr bwMode="auto">
          <a:xfrm>
            <a:off x="1041400" y="5229225"/>
            <a:ext cx="476250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18" name="Rectangle 105"/>
          <p:cNvSpPr>
            <a:spLocks noChangeArrowheads="1"/>
          </p:cNvSpPr>
          <p:nvPr/>
        </p:nvSpPr>
        <p:spPr bwMode="auto">
          <a:xfrm>
            <a:off x="5335588" y="1025525"/>
            <a:ext cx="725487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19" name="Rectangle 106"/>
          <p:cNvSpPr>
            <a:spLocks noChangeArrowheads="1"/>
          </p:cNvSpPr>
          <p:nvPr/>
        </p:nvSpPr>
        <p:spPr bwMode="auto">
          <a:xfrm>
            <a:off x="5335588" y="1163638"/>
            <a:ext cx="733425" cy="7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20" name="Rectangle 107"/>
          <p:cNvSpPr>
            <a:spLocks noChangeArrowheads="1"/>
          </p:cNvSpPr>
          <p:nvPr/>
        </p:nvSpPr>
        <p:spPr bwMode="auto">
          <a:xfrm flipV="1">
            <a:off x="6350000" y="1025525"/>
            <a:ext cx="546100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21" name="Rectangle 108"/>
          <p:cNvSpPr>
            <a:spLocks noChangeArrowheads="1"/>
          </p:cNvSpPr>
          <p:nvPr/>
        </p:nvSpPr>
        <p:spPr bwMode="auto">
          <a:xfrm>
            <a:off x="7051675" y="1025525"/>
            <a:ext cx="242888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22" name="Rectangle 109"/>
          <p:cNvSpPr>
            <a:spLocks noChangeArrowheads="1"/>
          </p:cNvSpPr>
          <p:nvPr/>
        </p:nvSpPr>
        <p:spPr bwMode="auto">
          <a:xfrm>
            <a:off x="7442200" y="1025525"/>
            <a:ext cx="295275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23" name="Rectangle 110"/>
          <p:cNvSpPr>
            <a:spLocks noChangeArrowheads="1"/>
          </p:cNvSpPr>
          <p:nvPr/>
        </p:nvSpPr>
        <p:spPr bwMode="auto">
          <a:xfrm>
            <a:off x="5335588" y="1427163"/>
            <a:ext cx="701675" cy="80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24" name="Line 111"/>
          <p:cNvSpPr>
            <a:spLocks noChangeShapeType="1"/>
          </p:cNvSpPr>
          <p:nvPr/>
        </p:nvSpPr>
        <p:spPr bwMode="auto">
          <a:xfrm>
            <a:off x="5303838" y="3910013"/>
            <a:ext cx="73342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25" name="Line 112"/>
          <p:cNvSpPr>
            <a:spLocks noChangeShapeType="1"/>
          </p:cNvSpPr>
          <p:nvPr/>
        </p:nvSpPr>
        <p:spPr bwMode="auto">
          <a:xfrm>
            <a:off x="6037263" y="392430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26" name="Line 113"/>
          <p:cNvSpPr>
            <a:spLocks noChangeShapeType="1"/>
          </p:cNvSpPr>
          <p:nvPr/>
        </p:nvSpPr>
        <p:spPr bwMode="auto">
          <a:xfrm>
            <a:off x="5335588" y="4167188"/>
            <a:ext cx="233362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27" name="Line 114"/>
          <p:cNvSpPr>
            <a:spLocks noChangeShapeType="1"/>
          </p:cNvSpPr>
          <p:nvPr/>
        </p:nvSpPr>
        <p:spPr bwMode="auto">
          <a:xfrm>
            <a:off x="5568950" y="4327525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28" name="Line 115"/>
          <p:cNvSpPr>
            <a:spLocks noChangeShapeType="1"/>
          </p:cNvSpPr>
          <p:nvPr/>
        </p:nvSpPr>
        <p:spPr bwMode="auto">
          <a:xfrm>
            <a:off x="5562600" y="4568825"/>
            <a:ext cx="474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29" name="Line 116"/>
          <p:cNvSpPr>
            <a:spLocks noChangeShapeType="1"/>
          </p:cNvSpPr>
          <p:nvPr/>
        </p:nvSpPr>
        <p:spPr bwMode="auto">
          <a:xfrm>
            <a:off x="6037263" y="4568825"/>
            <a:ext cx="31273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30" name="Line 117"/>
          <p:cNvSpPr>
            <a:spLocks noChangeShapeType="1"/>
          </p:cNvSpPr>
          <p:nvPr/>
        </p:nvSpPr>
        <p:spPr bwMode="auto">
          <a:xfrm flipH="1">
            <a:off x="5022850" y="4554538"/>
            <a:ext cx="546100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31" name="Line 118"/>
          <p:cNvSpPr>
            <a:spLocks noChangeShapeType="1"/>
          </p:cNvSpPr>
          <p:nvPr/>
        </p:nvSpPr>
        <p:spPr bwMode="auto">
          <a:xfrm>
            <a:off x="5022850" y="4972050"/>
            <a:ext cx="301625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32" name="Line 119"/>
          <p:cNvSpPr>
            <a:spLocks noChangeShapeType="1"/>
          </p:cNvSpPr>
          <p:nvPr/>
        </p:nvSpPr>
        <p:spPr bwMode="auto">
          <a:xfrm flipV="1">
            <a:off x="5256213" y="5240338"/>
            <a:ext cx="890587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33" name="Oval 120"/>
          <p:cNvSpPr>
            <a:spLocks noChangeArrowheads="1"/>
          </p:cNvSpPr>
          <p:nvPr/>
        </p:nvSpPr>
        <p:spPr bwMode="auto">
          <a:xfrm>
            <a:off x="5022850" y="4291013"/>
            <a:ext cx="312738" cy="322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門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634" name="Line 121"/>
          <p:cNvSpPr>
            <a:spLocks noChangeShapeType="1"/>
          </p:cNvSpPr>
          <p:nvPr/>
        </p:nvSpPr>
        <p:spPr bwMode="auto">
          <a:xfrm flipV="1">
            <a:off x="5413375" y="5697538"/>
            <a:ext cx="31115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35" name="Line 122"/>
          <p:cNvSpPr>
            <a:spLocks noChangeShapeType="1"/>
          </p:cNvSpPr>
          <p:nvPr/>
        </p:nvSpPr>
        <p:spPr bwMode="auto">
          <a:xfrm>
            <a:off x="6248400" y="6180138"/>
            <a:ext cx="725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36" name="Line 123"/>
          <p:cNvSpPr>
            <a:spLocks noChangeShapeType="1"/>
          </p:cNvSpPr>
          <p:nvPr/>
        </p:nvSpPr>
        <p:spPr bwMode="auto">
          <a:xfrm>
            <a:off x="6505575" y="5375275"/>
            <a:ext cx="468313" cy="804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37" name="Rectangle 124"/>
          <p:cNvSpPr>
            <a:spLocks noChangeArrowheads="1"/>
          </p:cNvSpPr>
          <p:nvPr/>
        </p:nvSpPr>
        <p:spPr bwMode="auto">
          <a:xfrm>
            <a:off x="6350000" y="1347788"/>
            <a:ext cx="554038" cy="12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38" name="Rectangle 125"/>
          <p:cNvSpPr>
            <a:spLocks noChangeArrowheads="1"/>
          </p:cNvSpPr>
          <p:nvPr/>
        </p:nvSpPr>
        <p:spPr bwMode="auto">
          <a:xfrm>
            <a:off x="7059613" y="1347788"/>
            <a:ext cx="215900" cy="12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39" name="Rectangle 126"/>
          <p:cNvSpPr>
            <a:spLocks noChangeArrowheads="1"/>
          </p:cNvSpPr>
          <p:nvPr/>
        </p:nvSpPr>
        <p:spPr bwMode="auto">
          <a:xfrm>
            <a:off x="7435850" y="1330325"/>
            <a:ext cx="319088" cy="14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40" name="Rectangle 127"/>
          <p:cNvSpPr>
            <a:spLocks noChangeArrowheads="1"/>
          </p:cNvSpPr>
          <p:nvPr/>
        </p:nvSpPr>
        <p:spPr bwMode="auto">
          <a:xfrm>
            <a:off x="6350000" y="1608138"/>
            <a:ext cx="546100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41" name="Line 128"/>
          <p:cNvSpPr>
            <a:spLocks noChangeShapeType="1"/>
          </p:cNvSpPr>
          <p:nvPr/>
        </p:nvSpPr>
        <p:spPr bwMode="auto">
          <a:xfrm>
            <a:off x="5335588" y="2393950"/>
            <a:ext cx="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42" name="Line 129"/>
          <p:cNvSpPr>
            <a:spLocks noChangeShapeType="1"/>
          </p:cNvSpPr>
          <p:nvPr/>
        </p:nvSpPr>
        <p:spPr bwMode="auto">
          <a:xfrm>
            <a:off x="5335588" y="2393950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43" name="Line 130"/>
          <p:cNvSpPr>
            <a:spLocks noChangeShapeType="1"/>
          </p:cNvSpPr>
          <p:nvPr/>
        </p:nvSpPr>
        <p:spPr bwMode="auto">
          <a:xfrm>
            <a:off x="6037263" y="239395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44" name="Line 131"/>
          <p:cNvSpPr>
            <a:spLocks noChangeShapeType="1"/>
          </p:cNvSpPr>
          <p:nvPr/>
        </p:nvSpPr>
        <p:spPr bwMode="auto">
          <a:xfrm>
            <a:off x="5335588" y="3005138"/>
            <a:ext cx="62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45" name="Line 132"/>
          <p:cNvSpPr>
            <a:spLocks noChangeShapeType="1"/>
          </p:cNvSpPr>
          <p:nvPr/>
        </p:nvSpPr>
        <p:spPr bwMode="auto">
          <a:xfrm>
            <a:off x="5311775" y="3279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46" name="Line 133"/>
          <p:cNvSpPr>
            <a:spLocks noChangeShapeType="1"/>
          </p:cNvSpPr>
          <p:nvPr/>
        </p:nvSpPr>
        <p:spPr bwMode="auto">
          <a:xfrm>
            <a:off x="5292725" y="3678238"/>
            <a:ext cx="74453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47" name="Arc 134"/>
          <p:cNvSpPr>
            <a:spLocks/>
          </p:cNvSpPr>
          <p:nvPr/>
        </p:nvSpPr>
        <p:spPr bwMode="auto">
          <a:xfrm flipH="1">
            <a:off x="5959475" y="2795588"/>
            <a:ext cx="77788" cy="200025"/>
          </a:xfrm>
          <a:custGeom>
            <a:avLst/>
            <a:gdLst>
              <a:gd name="T0" fmla="*/ 0 w 21600"/>
              <a:gd name="T1" fmla="*/ 0 h 26559"/>
              <a:gd name="T2" fmla="*/ 2147483647 w 21600"/>
              <a:gd name="T3" fmla="*/ 2147483647 h 26559"/>
              <a:gd name="T4" fmla="*/ 0 w 21600"/>
              <a:gd name="T5" fmla="*/ 2147483647 h 26559"/>
              <a:gd name="T6" fmla="*/ 0 60000 65536"/>
              <a:gd name="T7" fmla="*/ 0 60000 65536"/>
              <a:gd name="T8" fmla="*/ 0 60000 65536"/>
              <a:gd name="T9" fmla="*/ 0 w 21600"/>
              <a:gd name="T10" fmla="*/ 0 h 26559"/>
              <a:gd name="T11" fmla="*/ 21600 w 21600"/>
              <a:gd name="T12" fmla="*/ 26559 h 26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55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69"/>
                  <a:pt x="21406" y="24933"/>
                  <a:pt x="21023" y="26559"/>
                </a:cubicBezTo>
              </a:path>
              <a:path w="21600" h="2655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69"/>
                  <a:pt x="21406" y="24933"/>
                  <a:pt x="21023" y="2655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48" name="Line 135"/>
          <p:cNvSpPr>
            <a:spLocks noChangeShapeType="1"/>
          </p:cNvSpPr>
          <p:nvPr/>
        </p:nvSpPr>
        <p:spPr bwMode="auto">
          <a:xfrm flipV="1">
            <a:off x="6037263" y="34417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49" name="Arc 136"/>
          <p:cNvSpPr>
            <a:spLocks/>
          </p:cNvSpPr>
          <p:nvPr/>
        </p:nvSpPr>
        <p:spPr bwMode="auto">
          <a:xfrm rot="10800000">
            <a:off x="5959475" y="3279775"/>
            <a:ext cx="77788" cy="161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50" name="Line 137"/>
          <p:cNvSpPr>
            <a:spLocks noChangeShapeType="1"/>
          </p:cNvSpPr>
          <p:nvPr/>
        </p:nvSpPr>
        <p:spPr bwMode="auto">
          <a:xfrm>
            <a:off x="6350000" y="1992313"/>
            <a:ext cx="0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51" name="Line 138"/>
          <p:cNvSpPr>
            <a:spLocks noChangeShapeType="1"/>
          </p:cNvSpPr>
          <p:nvPr/>
        </p:nvSpPr>
        <p:spPr bwMode="auto">
          <a:xfrm>
            <a:off x="6350000" y="1992313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52" name="Line 139"/>
          <p:cNvSpPr>
            <a:spLocks noChangeShapeType="1"/>
          </p:cNvSpPr>
          <p:nvPr/>
        </p:nvSpPr>
        <p:spPr bwMode="auto">
          <a:xfrm flipV="1">
            <a:off x="6505575" y="2878138"/>
            <a:ext cx="390525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53" name="Arc 140"/>
          <p:cNvSpPr>
            <a:spLocks/>
          </p:cNvSpPr>
          <p:nvPr/>
        </p:nvSpPr>
        <p:spPr bwMode="auto">
          <a:xfrm>
            <a:off x="6350000" y="2797175"/>
            <a:ext cx="155575" cy="161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54" name="Line 141"/>
          <p:cNvSpPr>
            <a:spLocks noChangeShapeType="1"/>
          </p:cNvSpPr>
          <p:nvPr/>
        </p:nvSpPr>
        <p:spPr bwMode="auto">
          <a:xfrm>
            <a:off x="6350000" y="3441700"/>
            <a:ext cx="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55" name="Line 142"/>
          <p:cNvSpPr>
            <a:spLocks noChangeShapeType="1"/>
          </p:cNvSpPr>
          <p:nvPr/>
        </p:nvSpPr>
        <p:spPr bwMode="auto">
          <a:xfrm>
            <a:off x="6350000" y="4327525"/>
            <a:ext cx="1390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56" name="Arc 143"/>
          <p:cNvSpPr>
            <a:spLocks/>
          </p:cNvSpPr>
          <p:nvPr/>
        </p:nvSpPr>
        <p:spPr bwMode="auto">
          <a:xfrm flipV="1">
            <a:off x="6350000" y="3360738"/>
            <a:ext cx="155575" cy="809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57" name="Line 144"/>
          <p:cNvSpPr>
            <a:spLocks noChangeShapeType="1"/>
          </p:cNvSpPr>
          <p:nvPr/>
        </p:nvSpPr>
        <p:spPr bwMode="auto">
          <a:xfrm>
            <a:off x="6505575" y="3119438"/>
            <a:ext cx="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58" name="Line 145"/>
          <p:cNvSpPr>
            <a:spLocks noChangeShapeType="1"/>
          </p:cNvSpPr>
          <p:nvPr/>
        </p:nvSpPr>
        <p:spPr bwMode="auto">
          <a:xfrm flipV="1">
            <a:off x="6505575" y="3038475"/>
            <a:ext cx="390525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59" name="Line 146"/>
          <p:cNvSpPr>
            <a:spLocks noChangeShapeType="1"/>
          </p:cNvSpPr>
          <p:nvPr/>
        </p:nvSpPr>
        <p:spPr bwMode="auto">
          <a:xfrm>
            <a:off x="6505575" y="3200400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60" name="Line 147"/>
          <p:cNvSpPr>
            <a:spLocks noChangeShapeType="1"/>
          </p:cNvSpPr>
          <p:nvPr/>
        </p:nvSpPr>
        <p:spPr bwMode="auto">
          <a:xfrm>
            <a:off x="7051675" y="30384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61" name="Line 148"/>
          <p:cNvSpPr>
            <a:spLocks noChangeShapeType="1"/>
          </p:cNvSpPr>
          <p:nvPr/>
        </p:nvSpPr>
        <p:spPr bwMode="auto">
          <a:xfrm flipV="1">
            <a:off x="7051675" y="2959100"/>
            <a:ext cx="23495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62" name="Line 149"/>
          <p:cNvSpPr>
            <a:spLocks noChangeShapeType="1"/>
          </p:cNvSpPr>
          <p:nvPr/>
        </p:nvSpPr>
        <p:spPr bwMode="auto">
          <a:xfrm>
            <a:off x="7051675" y="3200400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63" name="Line 150"/>
          <p:cNvSpPr>
            <a:spLocks noChangeShapeType="1"/>
          </p:cNvSpPr>
          <p:nvPr/>
        </p:nvSpPr>
        <p:spPr bwMode="auto">
          <a:xfrm>
            <a:off x="7286625" y="29591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64" name="Line 151"/>
          <p:cNvSpPr>
            <a:spLocks noChangeShapeType="1"/>
          </p:cNvSpPr>
          <p:nvPr/>
        </p:nvSpPr>
        <p:spPr bwMode="auto">
          <a:xfrm>
            <a:off x="7442200" y="29591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65" name="Line 152"/>
          <p:cNvSpPr>
            <a:spLocks noChangeShapeType="1"/>
          </p:cNvSpPr>
          <p:nvPr/>
        </p:nvSpPr>
        <p:spPr bwMode="auto">
          <a:xfrm flipV="1">
            <a:off x="7442200" y="2878138"/>
            <a:ext cx="312738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66" name="Line 153"/>
          <p:cNvSpPr>
            <a:spLocks noChangeShapeType="1"/>
          </p:cNvSpPr>
          <p:nvPr/>
        </p:nvSpPr>
        <p:spPr bwMode="auto">
          <a:xfrm>
            <a:off x="7442200" y="3200400"/>
            <a:ext cx="31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67" name="Line 154"/>
          <p:cNvSpPr>
            <a:spLocks noChangeShapeType="1"/>
          </p:cNvSpPr>
          <p:nvPr/>
        </p:nvSpPr>
        <p:spPr bwMode="auto">
          <a:xfrm>
            <a:off x="7754938" y="287813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68" name="Oval 155"/>
          <p:cNvSpPr>
            <a:spLocks noChangeArrowheads="1"/>
          </p:cNvSpPr>
          <p:nvPr/>
        </p:nvSpPr>
        <p:spPr bwMode="auto">
          <a:xfrm>
            <a:off x="6037263" y="2878138"/>
            <a:ext cx="312737" cy="4016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69" name="Line 156"/>
          <p:cNvSpPr>
            <a:spLocks noChangeShapeType="1"/>
          </p:cNvSpPr>
          <p:nvPr/>
        </p:nvSpPr>
        <p:spPr bwMode="auto">
          <a:xfrm flipV="1">
            <a:off x="6427788" y="4568825"/>
            <a:ext cx="134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70" name="Line 157"/>
          <p:cNvSpPr>
            <a:spLocks noChangeShapeType="1"/>
          </p:cNvSpPr>
          <p:nvPr/>
        </p:nvSpPr>
        <p:spPr bwMode="auto">
          <a:xfrm>
            <a:off x="6427788" y="4568825"/>
            <a:ext cx="233362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71" name="Line 158"/>
          <p:cNvSpPr>
            <a:spLocks noChangeShapeType="1"/>
          </p:cNvSpPr>
          <p:nvPr/>
        </p:nvSpPr>
        <p:spPr bwMode="auto">
          <a:xfrm>
            <a:off x="6661150" y="4972050"/>
            <a:ext cx="547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72" name="Line 159"/>
          <p:cNvSpPr>
            <a:spLocks noChangeShapeType="1"/>
          </p:cNvSpPr>
          <p:nvPr/>
        </p:nvSpPr>
        <p:spPr bwMode="auto">
          <a:xfrm flipV="1">
            <a:off x="6818313" y="5132388"/>
            <a:ext cx="58420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73" name="Line 160"/>
          <p:cNvSpPr>
            <a:spLocks noChangeShapeType="1"/>
          </p:cNvSpPr>
          <p:nvPr/>
        </p:nvSpPr>
        <p:spPr bwMode="auto">
          <a:xfrm>
            <a:off x="6818313" y="5294313"/>
            <a:ext cx="468312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74" name="Line 161"/>
          <p:cNvSpPr>
            <a:spLocks noChangeShapeType="1"/>
          </p:cNvSpPr>
          <p:nvPr/>
        </p:nvSpPr>
        <p:spPr bwMode="auto">
          <a:xfrm>
            <a:off x="7208838" y="4568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75" name="Rectangle 162"/>
          <p:cNvSpPr>
            <a:spLocks noChangeArrowheads="1"/>
          </p:cNvSpPr>
          <p:nvPr/>
        </p:nvSpPr>
        <p:spPr bwMode="auto">
          <a:xfrm>
            <a:off x="7051675" y="1589088"/>
            <a:ext cx="234950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76" name="Rectangle 163"/>
          <p:cNvSpPr>
            <a:spLocks noChangeArrowheads="1"/>
          </p:cNvSpPr>
          <p:nvPr/>
        </p:nvSpPr>
        <p:spPr bwMode="auto">
          <a:xfrm>
            <a:off x="7442200" y="1589088"/>
            <a:ext cx="312738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677" name="Line 164"/>
          <p:cNvSpPr>
            <a:spLocks noChangeShapeType="1"/>
          </p:cNvSpPr>
          <p:nvPr/>
        </p:nvSpPr>
        <p:spPr bwMode="auto">
          <a:xfrm>
            <a:off x="7051675" y="1992313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78" name="Line 165"/>
          <p:cNvSpPr>
            <a:spLocks noChangeShapeType="1"/>
          </p:cNvSpPr>
          <p:nvPr/>
        </p:nvSpPr>
        <p:spPr bwMode="auto">
          <a:xfrm>
            <a:off x="7051675" y="1992313"/>
            <a:ext cx="0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79" name="Line 166"/>
          <p:cNvSpPr>
            <a:spLocks noChangeShapeType="1"/>
          </p:cNvSpPr>
          <p:nvPr/>
        </p:nvSpPr>
        <p:spPr bwMode="auto">
          <a:xfrm flipV="1">
            <a:off x="7051675" y="2716213"/>
            <a:ext cx="23495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80" name="Line 167"/>
          <p:cNvSpPr>
            <a:spLocks noChangeShapeType="1"/>
          </p:cNvSpPr>
          <p:nvPr/>
        </p:nvSpPr>
        <p:spPr bwMode="auto">
          <a:xfrm>
            <a:off x="7286625" y="1992313"/>
            <a:ext cx="0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81" name="Line 168"/>
          <p:cNvSpPr>
            <a:spLocks noChangeShapeType="1"/>
          </p:cNvSpPr>
          <p:nvPr/>
        </p:nvSpPr>
        <p:spPr bwMode="auto">
          <a:xfrm>
            <a:off x="7442200" y="1992313"/>
            <a:ext cx="0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82" name="Line 169"/>
          <p:cNvSpPr>
            <a:spLocks noChangeShapeType="1"/>
          </p:cNvSpPr>
          <p:nvPr/>
        </p:nvSpPr>
        <p:spPr bwMode="auto">
          <a:xfrm>
            <a:off x="7442200" y="1992313"/>
            <a:ext cx="31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83" name="Line 170"/>
          <p:cNvSpPr>
            <a:spLocks noChangeShapeType="1"/>
          </p:cNvSpPr>
          <p:nvPr/>
        </p:nvSpPr>
        <p:spPr bwMode="auto">
          <a:xfrm flipV="1">
            <a:off x="7442200" y="2636838"/>
            <a:ext cx="312738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84" name="Line 171"/>
          <p:cNvSpPr>
            <a:spLocks noChangeShapeType="1"/>
          </p:cNvSpPr>
          <p:nvPr/>
        </p:nvSpPr>
        <p:spPr bwMode="auto">
          <a:xfrm>
            <a:off x="7754938" y="1992313"/>
            <a:ext cx="0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85" name="Line 172"/>
          <p:cNvSpPr>
            <a:spLocks noChangeShapeType="1"/>
          </p:cNvSpPr>
          <p:nvPr/>
        </p:nvSpPr>
        <p:spPr bwMode="auto">
          <a:xfrm>
            <a:off x="687388" y="1108075"/>
            <a:ext cx="3127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86" name="Line 173"/>
          <p:cNvSpPr>
            <a:spLocks noChangeShapeType="1"/>
          </p:cNvSpPr>
          <p:nvPr/>
        </p:nvSpPr>
        <p:spPr bwMode="auto">
          <a:xfrm flipH="1">
            <a:off x="842963" y="946150"/>
            <a:ext cx="0" cy="322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87" name="Rectangle 174"/>
          <p:cNvSpPr>
            <a:spLocks noChangeArrowheads="1"/>
          </p:cNvSpPr>
          <p:nvPr/>
        </p:nvSpPr>
        <p:spPr bwMode="auto">
          <a:xfrm>
            <a:off x="765175" y="785813"/>
            <a:ext cx="15716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16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</a:t>
            </a:r>
            <a:endParaRPr lang="en-US" altLang="zh-TW" sz="1600" b="1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688" name="Line 175"/>
          <p:cNvSpPr>
            <a:spLocks noChangeShapeType="1"/>
          </p:cNvSpPr>
          <p:nvPr/>
        </p:nvSpPr>
        <p:spPr bwMode="auto">
          <a:xfrm>
            <a:off x="1020763" y="1905000"/>
            <a:ext cx="3175" cy="1012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89" name="Line 177"/>
          <p:cNvSpPr>
            <a:spLocks noChangeShapeType="1"/>
          </p:cNvSpPr>
          <p:nvPr/>
        </p:nvSpPr>
        <p:spPr bwMode="auto">
          <a:xfrm>
            <a:off x="1020763" y="3213100"/>
            <a:ext cx="39687" cy="18367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90" name="Line 178"/>
          <p:cNvSpPr>
            <a:spLocks noChangeShapeType="1"/>
          </p:cNvSpPr>
          <p:nvPr/>
        </p:nvSpPr>
        <p:spPr bwMode="auto">
          <a:xfrm flipV="1">
            <a:off x="4857750" y="5249863"/>
            <a:ext cx="1304925" cy="5270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91" name="Freeform 180"/>
          <p:cNvSpPr>
            <a:spLocks/>
          </p:cNvSpPr>
          <p:nvPr/>
        </p:nvSpPr>
        <p:spPr bwMode="auto">
          <a:xfrm>
            <a:off x="4225925" y="1911350"/>
            <a:ext cx="1092200" cy="1588"/>
          </a:xfrm>
          <a:custGeom>
            <a:avLst/>
            <a:gdLst>
              <a:gd name="T0" fmla="*/ 0 w 672"/>
              <a:gd name="T1" fmla="*/ 0 h 1"/>
              <a:gd name="T2" fmla="*/ 2147483647 w 672"/>
              <a:gd name="T3" fmla="*/ 2147483647 h 1"/>
              <a:gd name="T4" fmla="*/ 0 60000 65536"/>
              <a:gd name="T5" fmla="*/ 0 60000 65536"/>
              <a:gd name="T6" fmla="*/ 0 w 672"/>
              <a:gd name="T7" fmla="*/ 0 h 1"/>
              <a:gd name="T8" fmla="*/ 672 w 67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2" h="1">
                <a:moveTo>
                  <a:pt x="0" y="0"/>
                </a:moveTo>
                <a:lnTo>
                  <a:pt x="672" y="1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92" name="Line 181"/>
          <p:cNvSpPr>
            <a:spLocks noChangeShapeType="1"/>
          </p:cNvSpPr>
          <p:nvPr/>
        </p:nvSpPr>
        <p:spPr bwMode="auto">
          <a:xfrm>
            <a:off x="5324475" y="1909763"/>
            <a:ext cx="3175" cy="333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93" name="Line 182"/>
          <p:cNvSpPr>
            <a:spLocks noChangeShapeType="1"/>
          </p:cNvSpPr>
          <p:nvPr/>
        </p:nvSpPr>
        <p:spPr bwMode="auto">
          <a:xfrm>
            <a:off x="6015038" y="1982788"/>
            <a:ext cx="3175" cy="2587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94" name="Line 183"/>
          <p:cNvSpPr>
            <a:spLocks noChangeShapeType="1"/>
          </p:cNvSpPr>
          <p:nvPr/>
        </p:nvSpPr>
        <p:spPr bwMode="auto">
          <a:xfrm flipH="1">
            <a:off x="6899275" y="1990725"/>
            <a:ext cx="4763" cy="8905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95" name="Line 184"/>
          <p:cNvSpPr>
            <a:spLocks noChangeShapeType="1"/>
          </p:cNvSpPr>
          <p:nvPr/>
        </p:nvSpPr>
        <p:spPr bwMode="auto">
          <a:xfrm>
            <a:off x="6505575" y="3351213"/>
            <a:ext cx="37147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96" name="Line 185"/>
          <p:cNvSpPr>
            <a:spLocks noChangeShapeType="1"/>
          </p:cNvSpPr>
          <p:nvPr/>
        </p:nvSpPr>
        <p:spPr bwMode="auto">
          <a:xfrm>
            <a:off x="6881813" y="3360738"/>
            <a:ext cx="887412" cy="650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97" name="Line 186"/>
          <p:cNvSpPr>
            <a:spLocks noChangeShapeType="1"/>
          </p:cNvSpPr>
          <p:nvPr/>
        </p:nvSpPr>
        <p:spPr bwMode="auto">
          <a:xfrm>
            <a:off x="7750175" y="3409950"/>
            <a:ext cx="17463" cy="9477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98" name="Line 187"/>
          <p:cNvSpPr>
            <a:spLocks noChangeShapeType="1"/>
          </p:cNvSpPr>
          <p:nvPr/>
        </p:nvSpPr>
        <p:spPr bwMode="auto">
          <a:xfrm flipV="1">
            <a:off x="6350000" y="4335463"/>
            <a:ext cx="1420813" cy="22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699" name="Line 188"/>
          <p:cNvSpPr>
            <a:spLocks noChangeShapeType="1"/>
          </p:cNvSpPr>
          <p:nvPr/>
        </p:nvSpPr>
        <p:spPr bwMode="auto">
          <a:xfrm>
            <a:off x="6350000" y="4335463"/>
            <a:ext cx="300038" cy="6286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00" name="Line 189"/>
          <p:cNvSpPr>
            <a:spLocks noChangeShapeType="1"/>
          </p:cNvSpPr>
          <p:nvPr/>
        </p:nvSpPr>
        <p:spPr bwMode="auto">
          <a:xfrm flipV="1">
            <a:off x="6361113" y="4976813"/>
            <a:ext cx="319087" cy="841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01" name="Line 191"/>
          <p:cNvSpPr>
            <a:spLocks noChangeShapeType="1"/>
          </p:cNvSpPr>
          <p:nvPr/>
        </p:nvSpPr>
        <p:spPr bwMode="auto">
          <a:xfrm flipV="1">
            <a:off x="2146300" y="2247900"/>
            <a:ext cx="2387600" cy="158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02" name="Line 192"/>
          <p:cNvSpPr>
            <a:spLocks noChangeShapeType="1"/>
          </p:cNvSpPr>
          <p:nvPr/>
        </p:nvSpPr>
        <p:spPr bwMode="auto">
          <a:xfrm>
            <a:off x="4525963" y="2238375"/>
            <a:ext cx="55562" cy="1857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03" name="Line 193"/>
          <p:cNvSpPr>
            <a:spLocks noChangeShapeType="1"/>
          </p:cNvSpPr>
          <p:nvPr/>
        </p:nvSpPr>
        <p:spPr bwMode="auto">
          <a:xfrm flipH="1">
            <a:off x="5314950" y="2392363"/>
            <a:ext cx="1588" cy="6127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04" name="Line 194"/>
          <p:cNvSpPr>
            <a:spLocks noChangeShapeType="1"/>
          </p:cNvSpPr>
          <p:nvPr/>
        </p:nvSpPr>
        <p:spPr bwMode="auto">
          <a:xfrm flipH="1" flipV="1">
            <a:off x="5032375" y="4968875"/>
            <a:ext cx="61913" cy="15081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05" name="Line 195"/>
          <p:cNvSpPr>
            <a:spLocks noChangeShapeType="1"/>
          </p:cNvSpPr>
          <p:nvPr/>
        </p:nvSpPr>
        <p:spPr bwMode="auto">
          <a:xfrm flipH="1">
            <a:off x="5568950" y="4329113"/>
            <a:ext cx="0" cy="2397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06" name="Line 196"/>
          <p:cNvSpPr>
            <a:spLocks noChangeShapeType="1"/>
          </p:cNvSpPr>
          <p:nvPr/>
        </p:nvSpPr>
        <p:spPr bwMode="auto">
          <a:xfrm>
            <a:off x="2506663" y="4554538"/>
            <a:ext cx="904875" cy="1428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07" name="Line 199"/>
          <p:cNvSpPr>
            <a:spLocks noChangeShapeType="1"/>
          </p:cNvSpPr>
          <p:nvPr/>
        </p:nvSpPr>
        <p:spPr bwMode="auto">
          <a:xfrm>
            <a:off x="2525713" y="3917950"/>
            <a:ext cx="0" cy="6048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08" name="Rectangle 202"/>
          <p:cNvSpPr>
            <a:spLocks noChangeArrowheads="1"/>
          </p:cNvSpPr>
          <p:nvPr/>
        </p:nvSpPr>
        <p:spPr bwMode="auto">
          <a:xfrm>
            <a:off x="908050" y="2060575"/>
            <a:ext cx="793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4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09" name="Rectangle 203"/>
          <p:cNvSpPr>
            <a:spLocks noChangeArrowheads="1"/>
          </p:cNvSpPr>
          <p:nvPr/>
        </p:nvSpPr>
        <p:spPr bwMode="auto">
          <a:xfrm>
            <a:off x="2740025" y="2638425"/>
            <a:ext cx="700088" cy="1081088"/>
          </a:xfrm>
          <a:prstGeom prst="rect">
            <a:avLst/>
          </a:prstGeom>
          <a:solidFill>
            <a:srgbClr val="CCFF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10" name="Line 204"/>
          <p:cNvSpPr>
            <a:spLocks noChangeShapeType="1"/>
          </p:cNvSpPr>
          <p:nvPr/>
        </p:nvSpPr>
        <p:spPr bwMode="auto">
          <a:xfrm>
            <a:off x="2743200" y="2622550"/>
            <a:ext cx="0" cy="4016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11" name="Line 205"/>
          <p:cNvSpPr>
            <a:spLocks noChangeShapeType="1"/>
          </p:cNvSpPr>
          <p:nvPr/>
        </p:nvSpPr>
        <p:spPr bwMode="auto">
          <a:xfrm>
            <a:off x="2720975" y="2625725"/>
            <a:ext cx="736600" cy="3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12" name="Line 206"/>
          <p:cNvSpPr>
            <a:spLocks noChangeShapeType="1"/>
          </p:cNvSpPr>
          <p:nvPr/>
        </p:nvSpPr>
        <p:spPr bwMode="auto">
          <a:xfrm>
            <a:off x="2741613" y="3276600"/>
            <a:ext cx="4762" cy="43338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13" name="Line 207"/>
          <p:cNvSpPr>
            <a:spLocks noChangeShapeType="1"/>
          </p:cNvSpPr>
          <p:nvPr/>
        </p:nvSpPr>
        <p:spPr bwMode="auto">
          <a:xfrm flipV="1">
            <a:off x="2732088" y="3698875"/>
            <a:ext cx="708025" cy="63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14" name="Line 208"/>
          <p:cNvSpPr>
            <a:spLocks noChangeShapeType="1"/>
          </p:cNvSpPr>
          <p:nvPr/>
        </p:nvSpPr>
        <p:spPr bwMode="auto">
          <a:xfrm flipH="1">
            <a:off x="3432175" y="3284538"/>
            <a:ext cx="3175" cy="42386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15" name="Rectangle 209"/>
          <p:cNvSpPr>
            <a:spLocks noChangeArrowheads="1"/>
          </p:cNvSpPr>
          <p:nvPr/>
        </p:nvSpPr>
        <p:spPr bwMode="auto">
          <a:xfrm>
            <a:off x="3781425" y="4049713"/>
            <a:ext cx="4921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716" name="Rectangle 210"/>
          <p:cNvSpPr>
            <a:spLocks noChangeArrowheads="1"/>
          </p:cNvSpPr>
          <p:nvPr/>
        </p:nvSpPr>
        <p:spPr bwMode="auto">
          <a:xfrm>
            <a:off x="1092200" y="1787525"/>
            <a:ext cx="762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17" name="Text Box 211"/>
          <p:cNvSpPr txBox="1">
            <a:spLocks noChangeArrowheads="1"/>
          </p:cNvSpPr>
          <p:nvPr/>
        </p:nvSpPr>
        <p:spPr bwMode="auto">
          <a:xfrm>
            <a:off x="963613" y="1730375"/>
            <a:ext cx="3063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國民大會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18" name="Rectangle 212"/>
          <p:cNvSpPr>
            <a:spLocks noChangeArrowheads="1"/>
          </p:cNvSpPr>
          <p:nvPr/>
        </p:nvSpPr>
        <p:spPr bwMode="auto">
          <a:xfrm>
            <a:off x="1111250" y="1577975"/>
            <a:ext cx="3444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北市警局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19" name="Rectangle 213"/>
          <p:cNvSpPr>
            <a:spLocks noChangeArrowheads="1"/>
          </p:cNvSpPr>
          <p:nvPr/>
        </p:nvSpPr>
        <p:spPr bwMode="auto">
          <a:xfrm>
            <a:off x="1331913" y="1798638"/>
            <a:ext cx="2016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中山堂</a:t>
            </a:r>
          </a:p>
        </p:txBody>
      </p:sp>
      <p:sp>
        <p:nvSpPr>
          <p:cNvPr id="64720" name="Rectangle 214"/>
          <p:cNvSpPr>
            <a:spLocks noChangeArrowheads="1"/>
          </p:cNvSpPr>
          <p:nvPr/>
        </p:nvSpPr>
        <p:spPr bwMode="auto">
          <a:xfrm>
            <a:off x="1158875" y="3581400"/>
            <a:ext cx="15716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21" name="Rectangle 215"/>
          <p:cNvSpPr>
            <a:spLocks noChangeArrowheads="1"/>
          </p:cNvSpPr>
          <p:nvPr/>
        </p:nvSpPr>
        <p:spPr bwMode="auto">
          <a:xfrm>
            <a:off x="1198563" y="3925888"/>
            <a:ext cx="82550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22" name="Rectangle 216"/>
          <p:cNvSpPr>
            <a:spLocks noChangeArrowheads="1"/>
          </p:cNvSpPr>
          <p:nvPr/>
        </p:nvSpPr>
        <p:spPr bwMode="auto">
          <a:xfrm>
            <a:off x="1122363" y="4178300"/>
            <a:ext cx="2381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23" name="Rectangle 217"/>
          <p:cNvSpPr>
            <a:spLocks noChangeArrowheads="1"/>
          </p:cNvSpPr>
          <p:nvPr/>
        </p:nvSpPr>
        <p:spPr bwMode="auto">
          <a:xfrm>
            <a:off x="2984500" y="2765425"/>
            <a:ext cx="1809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	</a:t>
            </a:r>
          </a:p>
        </p:txBody>
      </p:sp>
      <p:sp>
        <p:nvSpPr>
          <p:cNvPr id="64724" name="Rectangle 218"/>
          <p:cNvSpPr>
            <a:spLocks noChangeArrowheads="1"/>
          </p:cNvSpPr>
          <p:nvPr/>
        </p:nvSpPr>
        <p:spPr bwMode="auto">
          <a:xfrm flipH="1">
            <a:off x="2546350" y="2974975"/>
            <a:ext cx="1651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內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區</a:t>
            </a:r>
            <a:endParaRPr lang="zh-TW" altLang="en-US" sz="1000" b="1">
              <a:solidFill>
                <a:srgbClr val="FF00FF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rgbClr val="FF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25" name="Rectangle 220"/>
          <p:cNvSpPr>
            <a:spLocks noChangeArrowheads="1"/>
          </p:cNvSpPr>
          <p:nvPr/>
        </p:nvSpPr>
        <p:spPr bwMode="auto">
          <a:xfrm>
            <a:off x="2967038" y="2828925"/>
            <a:ext cx="220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府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26" name="Rectangle 221"/>
          <p:cNvSpPr>
            <a:spLocks noChangeArrowheads="1"/>
          </p:cNvSpPr>
          <p:nvPr/>
        </p:nvSpPr>
        <p:spPr bwMode="auto">
          <a:xfrm>
            <a:off x="2925763" y="2647950"/>
            <a:ext cx="1206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27" name="Rectangle 222"/>
          <p:cNvSpPr>
            <a:spLocks noChangeArrowheads="1"/>
          </p:cNvSpPr>
          <p:nvPr/>
        </p:nvSpPr>
        <p:spPr bwMode="auto">
          <a:xfrm>
            <a:off x="3141663" y="2798763"/>
            <a:ext cx="2095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28" name="Rectangle 223"/>
          <p:cNvSpPr>
            <a:spLocks noChangeArrowheads="1"/>
          </p:cNvSpPr>
          <p:nvPr/>
        </p:nvSpPr>
        <p:spPr bwMode="auto">
          <a:xfrm>
            <a:off x="2243138" y="2659063"/>
            <a:ext cx="152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29" name="Rectangle 224"/>
          <p:cNvSpPr>
            <a:spLocks noChangeArrowheads="1"/>
          </p:cNvSpPr>
          <p:nvPr/>
        </p:nvSpPr>
        <p:spPr bwMode="auto">
          <a:xfrm>
            <a:off x="3695700" y="3048000"/>
            <a:ext cx="10017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凱達格蘭大道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30" name="Rectangle 225"/>
          <p:cNvSpPr>
            <a:spLocks noChangeArrowheads="1"/>
          </p:cNvSpPr>
          <p:nvPr/>
        </p:nvSpPr>
        <p:spPr bwMode="auto">
          <a:xfrm>
            <a:off x="3751263" y="2797175"/>
            <a:ext cx="382587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北廣場</a:t>
            </a:r>
          </a:p>
        </p:txBody>
      </p:sp>
      <p:sp>
        <p:nvSpPr>
          <p:cNvPr id="64731" name="Rectangle 226"/>
          <p:cNvSpPr>
            <a:spLocks noChangeArrowheads="1"/>
          </p:cNvSpPr>
          <p:nvPr/>
        </p:nvSpPr>
        <p:spPr bwMode="auto">
          <a:xfrm>
            <a:off x="3711575" y="3989388"/>
            <a:ext cx="4683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北一女</a:t>
            </a:r>
          </a:p>
        </p:txBody>
      </p:sp>
      <p:sp>
        <p:nvSpPr>
          <p:cNvPr id="64732" name="Rectangle 227"/>
          <p:cNvSpPr>
            <a:spLocks noChangeArrowheads="1"/>
          </p:cNvSpPr>
          <p:nvPr/>
        </p:nvSpPr>
        <p:spPr bwMode="auto">
          <a:xfrm>
            <a:off x="4514850" y="3924300"/>
            <a:ext cx="3825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氣象局</a:t>
            </a:r>
          </a:p>
        </p:txBody>
      </p:sp>
      <p:sp>
        <p:nvSpPr>
          <p:cNvPr id="64733" name="Rectangle 228"/>
          <p:cNvSpPr>
            <a:spLocks noChangeArrowheads="1"/>
          </p:cNvSpPr>
          <p:nvPr/>
        </p:nvSpPr>
        <p:spPr bwMode="auto">
          <a:xfrm>
            <a:off x="4030663" y="4206875"/>
            <a:ext cx="46196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北師院</a:t>
            </a:r>
          </a:p>
        </p:txBody>
      </p:sp>
      <p:sp>
        <p:nvSpPr>
          <p:cNvPr id="64734" name="Rectangle 229"/>
          <p:cNvSpPr>
            <a:spLocks noChangeArrowheads="1"/>
          </p:cNvSpPr>
          <p:nvPr/>
        </p:nvSpPr>
        <p:spPr bwMode="auto">
          <a:xfrm>
            <a:off x="3883025" y="4706938"/>
            <a:ext cx="733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中興 寓 所</a:t>
            </a:r>
          </a:p>
        </p:txBody>
      </p:sp>
      <p:sp>
        <p:nvSpPr>
          <p:cNvPr id="64735" name="Rectangle 230"/>
          <p:cNvSpPr>
            <a:spLocks noChangeArrowheads="1"/>
          </p:cNvSpPr>
          <p:nvPr/>
        </p:nvSpPr>
        <p:spPr bwMode="auto">
          <a:xfrm>
            <a:off x="3689350" y="4411663"/>
            <a:ext cx="122872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愛國西路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36" name="Rectangle 231"/>
          <p:cNvSpPr>
            <a:spLocks noChangeArrowheads="1"/>
          </p:cNvSpPr>
          <p:nvPr/>
        </p:nvSpPr>
        <p:spPr bwMode="auto">
          <a:xfrm>
            <a:off x="2011363" y="2614613"/>
            <a:ext cx="155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街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37" name="Rectangle 232"/>
          <p:cNvSpPr>
            <a:spLocks noChangeArrowheads="1"/>
          </p:cNvSpPr>
          <p:nvPr/>
        </p:nvSpPr>
        <p:spPr bwMode="auto">
          <a:xfrm>
            <a:off x="1417638" y="5041900"/>
            <a:ext cx="10715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廣 州 街</a:t>
            </a:r>
          </a:p>
        </p:txBody>
      </p:sp>
      <p:sp>
        <p:nvSpPr>
          <p:cNvPr id="64738" name="Rectangle 233"/>
          <p:cNvSpPr>
            <a:spLocks noChangeArrowheads="1"/>
          </p:cNvSpPr>
          <p:nvPr/>
        </p:nvSpPr>
        <p:spPr bwMode="auto">
          <a:xfrm>
            <a:off x="1860550" y="5514975"/>
            <a:ext cx="6540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植物園</a:t>
            </a:r>
          </a:p>
        </p:txBody>
      </p:sp>
      <p:sp>
        <p:nvSpPr>
          <p:cNvPr id="64739" name="Rectangle 234"/>
          <p:cNvSpPr>
            <a:spLocks noChangeArrowheads="1"/>
          </p:cNvSpPr>
          <p:nvPr/>
        </p:nvSpPr>
        <p:spPr bwMode="auto">
          <a:xfrm>
            <a:off x="2779713" y="5424488"/>
            <a:ext cx="717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歷史博物館</a:t>
            </a:r>
          </a:p>
        </p:txBody>
      </p:sp>
      <p:sp>
        <p:nvSpPr>
          <p:cNvPr id="64740" name="Rectangle 235"/>
          <p:cNvSpPr>
            <a:spLocks noChangeArrowheads="1"/>
          </p:cNvSpPr>
          <p:nvPr/>
        </p:nvSpPr>
        <p:spPr bwMode="auto">
          <a:xfrm>
            <a:off x="3503613" y="5434013"/>
            <a:ext cx="762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41" name="Rectangle 236"/>
          <p:cNvSpPr>
            <a:spLocks noChangeArrowheads="1"/>
          </p:cNvSpPr>
          <p:nvPr/>
        </p:nvSpPr>
        <p:spPr bwMode="auto">
          <a:xfrm>
            <a:off x="3743325" y="5492750"/>
            <a:ext cx="76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    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二分局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42" name="Rectangle 237"/>
          <p:cNvSpPr>
            <a:spLocks noChangeArrowheads="1"/>
          </p:cNvSpPr>
          <p:nvPr/>
        </p:nvSpPr>
        <p:spPr bwMode="auto">
          <a:xfrm>
            <a:off x="1589088" y="5857875"/>
            <a:ext cx="2065337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南            海            路</a:t>
            </a:r>
          </a:p>
        </p:txBody>
      </p:sp>
      <p:sp>
        <p:nvSpPr>
          <p:cNvPr id="64743" name="Line 238"/>
          <p:cNvSpPr>
            <a:spLocks noChangeShapeType="1"/>
          </p:cNvSpPr>
          <p:nvPr/>
        </p:nvSpPr>
        <p:spPr bwMode="auto">
          <a:xfrm flipV="1">
            <a:off x="7286625" y="6180138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44" name="Rectangle 239"/>
          <p:cNvSpPr>
            <a:spLocks noChangeArrowheads="1"/>
          </p:cNvSpPr>
          <p:nvPr/>
        </p:nvSpPr>
        <p:spPr bwMode="auto">
          <a:xfrm>
            <a:off x="3462338" y="6180138"/>
            <a:ext cx="234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和     平    西    路</a:t>
            </a:r>
          </a:p>
        </p:txBody>
      </p:sp>
      <p:sp>
        <p:nvSpPr>
          <p:cNvPr id="64745" name="Rectangle 240"/>
          <p:cNvSpPr>
            <a:spLocks noChangeArrowheads="1"/>
          </p:cNvSpPr>
          <p:nvPr/>
        </p:nvSpPr>
        <p:spPr bwMode="auto">
          <a:xfrm>
            <a:off x="6427788" y="4408488"/>
            <a:ext cx="633412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愛 國 東 路</a:t>
            </a:r>
          </a:p>
        </p:txBody>
      </p:sp>
      <p:sp>
        <p:nvSpPr>
          <p:cNvPr id="64746" name="Rectangle 241"/>
          <p:cNvSpPr>
            <a:spLocks noChangeArrowheads="1"/>
          </p:cNvSpPr>
          <p:nvPr/>
        </p:nvSpPr>
        <p:spPr bwMode="auto">
          <a:xfrm>
            <a:off x="6248400" y="4721225"/>
            <a:ext cx="2651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47" name="Rectangle 242"/>
          <p:cNvSpPr>
            <a:spLocks noChangeArrowheads="1"/>
          </p:cNvSpPr>
          <p:nvPr/>
        </p:nvSpPr>
        <p:spPr bwMode="auto">
          <a:xfrm>
            <a:off x="6505575" y="5294313"/>
            <a:ext cx="31273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斯</a:t>
            </a:r>
          </a:p>
        </p:txBody>
      </p:sp>
      <p:sp>
        <p:nvSpPr>
          <p:cNvPr id="64748" name="Rectangle 243"/>
          <p:cNvSpPr>
            <a:spLocks noChangeArrowheads="1"/>
          </p:cNvSpPr>
          <p:nvPr/>
        </p:nvSpPr>
        <p:spPr bwMode="auto">
          <a:xfrm>
            <a:off x="6661150" y="5454650"/>
            <a:ext cx="2032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福</a:t>
            </a:r>
          </a:p>
        </p:txBody>
      </p:sp>
      <p:sp>
        <p:nvSpPr>
          <p:cNvPr id="64749" name="Rectangle 244"/>
          <p:cNvSpPr>
            <a:spLocks noChangeArrowheads="1"/>
          </p:cNvSpPr>
          <p:nvPr/>
        </p:nvSpPr>
        <p:spPr bwMode="auto">
          <a:xfrm>
            <a:off x="6818313" y="5697538"/>
            <a:ext cx="2333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路</a:t>
            </a:r>
          </a:p>
        </p:txBody>
      </p:sp>
      <p:sp>
        <p:nvSpPr>
          <p:cNvPr id="64750" name="Rectangle 245"/>
          <p:cNvSpPr>
            <a:spLocks noChangeArrowheads="1"/>
          </p:cNvSpPr>
          <p:nvPr/>
        </p:nvSpPr>
        <p:spPr bwMode="auto">
          <a:xfrm>
            <a:off x="3425825" y="5108575"/>
            <a:ext cx="23336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八巷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51" name="Rectangle 246"/>
          <p:cNvSpPr>
            <a:spLocks noChangeArrowheads="1"/>
          </p:cNvSpPr>
          <p:nvPr/>
        </p:nvSpPr>
        <p:spPr bwMode="auto">
          <a:xfrm>
            <a:off x="3462338" y="5481638"/>
            <a:ext cx="762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會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52" name="Rectangle 247"/>
          <p:cNvSpPr>
            <a:spLocks noChangeArrowheads="1"/>
          </p:cNvSpPr>
          <p:nvPr/>
        </p:nvSpPr>
        <p:spPr bwMode="auto">
          <a:xfrm>
            <a:off x="3529013" y="5334000"/>
            <a:ext cx="2524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十一巷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53" name="Rectangle 248"/>
          <p:cNvSpPr>
            <a:spLocks noChangeArrowheads="1"/>
          </p:cNvSpPr>
          <p:nvPr/>
        </p:nvSpPr>
        <p:spPr bwMode="auto">
          <a:xfrm>
            <a:off x="4057650" y="5256213"/>
            <a:ext cx="1714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七</a:t>
            </a:r>
          </a:p>
        </p:txBody>
      </p:sp>
      <p:sp>
        <p:nvSpPr>
          <p:cNvPr id="64754" name="Rectangle 249"/>
          <p:cNvSpPr>
            <a:spLocks noChangeArrowheads="1"/>
          </p:cNvSpPr>
          <p:nvPr/>
        </p:nvSpPr>
        <p:spPr bwMode="auto">
          <a:xfrm>
            <a:off x="4621213" y="5097463"/>
            <a:ext cx="1714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巷</a:t>
            </a:r>
          </a:p>
        </p:txBody>
      </p:sp>
      <p:sp>
        <p:nvSpPr>
          <p:cNvPr id="64755" name="Rectangle 250"/>
          <p:cNvSpPr>
            <a:spLocks noChangeArrowheads="1"/>
          </p:cNvSpPr>
          <p:nvPr/>
        </p:nvSpPr>
        <p:spPr bwMode="auto">
          <a:xfrm>
            <a:off x="4211638" y="5518150"/>
            <a:ext cx="6048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國貿局</a:t>
            </a:r>
          </a:p>
        </p:txBody>
      </p:sp>
      <p:sp>
        <p:nvSpPr>
          <p:cNvPr id="64756" name="Rectangle 251"/>
          <p:cNvSpPr>
            <a:spLocks noChangeArrowheads="1"/>
          </p:cNvSpPr>
          <p:nvPr/>
        </p:nvSpPr>
        <p:spPr bwMode="auto">
          <a:xfrm>
            <a:off x="4953000" y="5213350"/>
            <a:ext cx="120650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湖</a:t>
            </a:r>
          </a:p>
        </p:txBody>
      </p:sp>
      <p:sp>
        <p:nvSpPr>
          <p:cNvPr id="64757" name="Rectangle 252"/>
          <p:cNvSpPr>
            <a:spLocks noChangeArrowheads="1"/>
          </p:cNvSpPr>
          <p:nvPr/>
        </p:nvSpPr>
        <p:spPr bwMode="auto">
          <a:xfrm>
            <a:off x="5022850" y="5368925"/>
            <a:ext cx="144463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口</a:t>
            </a:r>
          </a:p>
        </p:txBody>
      </p:sp>
      <p:sp>
        <p:nvSpPr>
          <p:cNvPr id="64758" name="Rectangle 253"/>
          <p:cNvSpPr>
            <a:spLocks noChangeArrowheads="1"/>
          </p:cNvSpPr>
          <p:nvPr/>
        </p:nvSpPr>
        <p:spPr bwMode="auto">
          <a:xfrm>
            <a:off x="5100638" y="5527675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街</a:t>
            </a:r>
          </a:p>
        </p:txBody>
      </p:sp>
      <p:sp>
        <p:nvSpPr>
          <p:cNvPr id="64759" name="Line 254"/>
          <p:cNvSpPr>
            <a:spLocks noChangeShapeType="1"/>
          </p:cNvSpPr>
          <p:nvPr/>
        </p:nvSpPr>
        <p:spPr bwMode="auto">
          <a:xfrm>
            <a:off x="5260975" y="4810125"/>
            <a:ext cx="317500" cy="668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60" name="Line 255"/>
          <p:cNvSpPr>
            <a:spLocks noChangeShapeType="1"/>
          </p:cNvSpPr>
          <p:nvPr/>
        </p:nvSpPr>
        <p:spPr bwMode="auto">
          <a:xfrm>
            <a:off x="5416550" y="4710113"/>
            <a:ext cx="355600" cy="712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61" name="Line 256"/>
          <p:cNvSpPr>
            <a:spLocks noChangeShapeType="1"/>
          </p:cNvSpPr>
          <p:nvPr/>
        </p:nvSpPr>
        <p:spPr bwMode="auto">
          <a:xfrm flipV="1">
            <a:off x="5881688" y="5375275"/>
            <a:ext cx="62388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62" name="Line 257"/>
          <p:cNvSpPr>
            <a:spLocks noChangeShapeType="1"/>
          </p:cNvSpPr>
          <p:nvPr/>
        </p:nvSpPr>
        <p:spPr bwMode="auto">
          <a:xfrm flipV="1">
            <a:off x="5580063" y="6378575"/>
            <a:ext cx="6270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63" name="Line 258"/>
          <p:cNvSpPr>
            <a:spLocks noChangeShapeType="1"/>
          </p:cNvSpPr>
          <p:nvPr/>
        </p:nvSpPr>
        <p:spPr bwMode="auto">
          <a:xfrm>
            <a:off x="5724525" y="5697538"/>
            <a:ext cx="312738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64" name="Line 259"/>
          <p:cNvSpPr>
            <a:spLocks noChangeShapeType="1"/>
          </p:cNvSpPr>
          <p:nvPr/>
        </p:nvSpPr>
        <p:spPr bwMode="auto">
          <a:xfrm>
            <a:off x="5881688" y="5616575"/>
            <a:ext cx="366712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765" name="Rectangle 260"/>
          <p:cNvSpPr>
            <a:spLocks noChangeArrowheads="1"/>
          </p:cNvSpPr>
          <p:nvPr/>
        </p:nvSpPr>
        <p:spPr bwMode="auto">
          <a:xfrm>
            <a:off x="6427788" y="3522663"/>
            <a:ext cx="1135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中正紀念堂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66" name="Rectangle 261"/>
          <p:cNvSpPr>
            <a:spLocks noChangeArrowheads="1"/>
          </p:cNvSpPr>
          <p:nvPr/>
        </p:nvSpPr>
        <p:spPr bwMode="auto">
          <a:xfrm>
            <a:off x="5508625" y="3446463"/>
            <a:ext cx="26511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外交部</a:t>
            </a:r>
          </a:p>
        </p:txBody>
      </p:sp>
      <p:sp>
        <p:nvSpPr>
          <p:cNvPr id="64767" name="Rectangle 262"/>
          <p:cNvSpPr>
            <a:spLocks noChangeArrowheads="1"/>
          </p:cNvSpPr>
          <p:nvPr/>
        </p:nvSpPr>
        <p:spPr bwMode="auto">
          <a:xfrm>
            <a:off x="5491163" y="2587625"/>
            <a:ext cx="4683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 dirty="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台北</a:t>
            </a:r>
            <a:r>
              <a:rPr lang="zh-TW" altLang="en-US" sz="1000" b="1" i="1" dirty="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賓館</a:t>
            </a:r>
          </a:p>
        </p:txBody>
      </p:sp>
      <p:sp>
        <p:nvSpPr>
          <p:cNvPr id="64768" name="Rectangle 263"/>
          <p:cNvSpPr>
            <a:spLocks noChangeArrowheads="1"/>
          </p:cNvSpPr>
          <p:nvPr/>
        </p:nvSpPr>
        <p:spPr bwMode="auto">
          <a:xfrm>
            <a:off x="5862638" y="3897313"/>
            <a:ext cx="1825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國圖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家館</a:t>
            </a:r>
            <a:endParaRPr lang="zh-TW" altLang="en-US" sz="8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69" name="Text Box 264"/>
          <p:cNvSpPr txBox="1">
            <a:spLocks noChangeArrowheads="1"/>
          </p:cNvSpPr>
          <p:nvPr/>
        </p:nvSpPr>
        <p:spPr bwMode="auto">
          <a:xfrm>
            <a:off x="5099050" y="49498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公</a:t>
            </a:r>
          </a:p>
        </p:txBody>
      </p:sp>
      <p:sp>
        <p:nvSpPr>
          <p:cNvPr id="64770" name="Text Box 265"/>
          <p:cNvSpPr txBox="1">
            <a:spLocks noChangeArrowheads="1"/>
          </p:cNvSpPr>
          <p:nvPr/>
        </p:nvSpPr>
        <p:spPr bwMode="auto">
          <a:xfrm>
            <a:off x="5186363" y="5130800"/>
            <a:ext cx="263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賣</a:t>
            </a:r>
          </a:p>
        </p:txBody>
      </p:sp>
      <p:sp>
        <p:nvSpPr>
          <p:cNvPr id="64771" name="Text Box 266"/>
          <p:cNvSpPr txBox="1">
            <a:spLocks noChangeArrowheads="1"/>
          </p:cNvSpPr>
          <p:nvPr/>
        </p:nvSpPr>
        <p:spPr bwMode="auto">
          <a:xfrm>
            <a:off x="5284788" y="5300663"/>
            <a:ext cx="2270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局</a:t>
            </a:r>
            <a:endParaRPr lang="zh-TW" altLang="en-US" sz="9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72" name="Text Box 267"/>
          <p:cNvSpPr txBox="1">
            <a:spLocks noChangeArrowheads="1"/>
          </p:cNvSpPr>
          <p:nvPr/>
        </p:nvSpPr>
        <p:spPr bwMode="auto">
          <a:xfrm>
            <a:off x="5300663" y="4752975"/>
            <a:ext cx="234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南</a:t>
            </a:r>
          </a:p>
        </p:txBody>
      </p:sp>
      <p:sp>
        <p:nvSpPr>
          <p:cNvPr id="64773" name="Text Box 268"/>
          <p:cNvSpPr txBox="1">
            <a:spLocks noChangeArrowheads="1"/>
          </p:cNvSpPr>
          <p:nvPr/>
        </p:nvSpPr>
        <p:spPr bwMode="auto">
          <a:xfrm>
            <a:off x="5392738" y="4954588"/>
            <a:ext cx="20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昌</a:t>
            </a:r>
          </a:p>
        </p:txBody>
      </p:sp>
      <p:sp>
        <p:nvSpPr>
          <p:cNvPr id="64774" name="Text Box 269"/>
          <p:cNvSpPr txBox="1">
            <a:spLocks noChangeArrowheads="1"/>
          </p:cNvSpPr>
          <p:nvPr/>
        </p:nvSpPr>
        <p:spPr bwMode="auto">
          <a:xfrm>
            <a:off x="5494338" y="5157788"/>
            <a:ext cx="2174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街</a:t>
            </a:r>
          </a:p>
        </p:txBody>
      </p:sp>
      <p:sp>
        <p:nvSpPr>
          <p:cNvPr id="64775" name="Text Box 270"/>
          <p:cNvSpPr txBox="1">
            <a:spLocks noChangeArrowheads="1"/>
          </p:cNvSpPr>
          <p:nvPr/>
        </p:nvSpPr>
        <p:spPr bwMode="auto">
          <a:xfrm>
            <a:off x="5605463" y="4664075"/>
            <a:ext cx="31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財</a:t>
            </a:r>
          </a:p>
        </p:txBody>
      </p:sp>
      <p:sp>
        <p:nvSpPr>
          <p:cNvPr id="64776" name="Text Box 271"/>
          <p:cNvSpPr txBox="1">
            <a:spLocks noChangeArrowheads="1"/>
          </p:cNvSpPr>
          <p:nvPr/>
        </p:nvSpPr>
        <p:spPr bwMode="auto">
          <a:xfrm>
            <a:off x="5702300" y="483235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政</a:t>
            </a:r>
          </a:p>
        </p:txBody>
      </p:sp>
      <p:sp>
        <p:nvSpPr>
          <p:cNvPr id="64777" name="Text Box 272"/>
          <p:cNvSpPr txBox="1">
            <a:spLocks noChangeArrowheads="1"/>
          </p:cNvSpPr>
          <p:nvPr/>
        </p:nvSpPr>
        <p:spPr bwMode="auto">
          <a:xfrm>
            <a:off x="5791200" y="5008563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部</a:t>
            </a:r>
          </a:p>
        </p:txBody>
      </p:sp>
      <p:sp>
        <p:nvSpPr>
          <p:cNvPr id="64778" name="Text Box 273"/>
          <p:cNvSpPr txBox="1">
            <a:spLocks noChangeArrowheads="1"/>
          </p:cNvSpPr>
          <p:nvPr/>
        </p:nvSpPr>
        <p:spPr bwMode="auto">
          <a:xfrm>
            <a:off x="5335588" y="2193925"/>
            <a:ext cx="246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常</a:t>
            </a:r>
          </a:p>
        </p:txBody>
      </p:sp>
      <p:sp>
        <p:nvSpPr>
          <p:cNvPr id="64779" name="Text Box 274"/>
          <p:cNvSpPr txBox="1">
            <a:spLocks noChangeArrowheads="1"/>
          </p:cNvSpPr>
          <p:nvPr/>
        </p:nvSpPr>
        <p:spPr bwMode="auto">
          <a:xfrm>
            <a:off x="5411788" y="2239963"/>
            <a:ext cx="188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80" name="Text Box 275"/>
          <p:cNvSpPr txBox="1">
            <a:spLocks noChangeArrowheads="1"/>
          </p:cNvSpPr>
          <p:nvPr/>
        </p:nvSpPr>
        <p:spPr bwMode="auto">
          <a:xfrm>
            <a:off x="5529263" y="2187575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德</a:t>
            </a:r>
          </a:p>
        </p:txBody>
      </p:sp>
      <p:sp>
        <p:nvSpPr>
          <p:cNvPr id="64781" name="Text Box 276"/>
          <p:cNvSpPr txBox="1">
            <a:spLocks noChangeArrowheads="1"/>
          </p:cNvSpPr>
          <p:nvPr/>
        </p:nvSpPr>
        <p:spPr bwMode="auto">
          <a:xfrm>
            <a:off x="5738813" y="2192338"/>
            <a:ext cx="3175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街</a:t>
            </a:r>
          </a:p>
        </p:txBody>
      </p:sp>
      <p:sp>
        <p:nvSpPr>
          <p:cNvPr id="64782" name="Text Box 277"/>
          <p:cNvSpPr txBox="1">
            <a:spLocks noChangeArrowheads="1"/>
          </p:cNvSpPr>
          <p:nvPr/>
        </p:nvSpPr>
        <p:spPr bwMode="auto">
          <a:xfrm>
            <a:off x="5516563" y="1512888"/>
            <a:ext cx="3365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台大醫院</a:t>
            </a:r>
          </a:p>
        </p:txBody>
      </p:sp>
      <p:sp>
        <p:nvSpPr>
          <p:cNvPr id="64783" name="Text Box 278"/>
          <p:cNvSpPr txBox="1">
            <a:spLocks noChangeArrowheads="1"/>
          </p:cNvSpPr>
          <p:nvPr/>
        </p:nvSpPr>
        <p:spPr bwMode="auto">
          <a:xfrm>
            <a:off x="4297363" y="2489200"/>
            <a:ext cx="830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二二八紀念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公      園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84" name="Text Box 279"/>
          <p:cNvSpPr txBox="1">
            <a:spLocks noChangeArrowheads="1"/>
          </p:cNvSpPr>
          <p:nvPr/>
        </p:nvSpPr>
        <p:spPr bwMode="auto">
          <a:xfrm>
            <a:off x="4038600" y="765175"/>
            <a:ext cx="2025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忠      孝     西      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85" name="Text Box 280"/>
          <p:cNvSpPr txBox="1">
            <a:spLocks noChangeArrowheads="1"/>
          </p:cNvSpPr>
          <p:nvPr/>
        </p:nvSpPr>
        <p:spPr bwMode="auto">
          <a:xfrm>
            <a:off x="2759075" y="955675"/>
            <a:ext cx="714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開  封  街</a:t>
            </a:r>
            <a:endParaRPr lang="zh-TW" altLang="en-US" sz="8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86" name="Text Box 281"/>
          <p:cNvSpPr txBox="1">
            <a:spLocks noChangeArrowheads="1"/>
          </p:cNvSpPr>
          <p:nvPr/>
        </p:nvSpPr>
        <p:spPr bwMode="auto">
          <a:xfrm>
            <a:off x="2736850" y="1196975"/>
            <a:ext cx="733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漢  口  街</a:t>
            </a:r>
          </a:p>
        </p:txBody>
      </p:sp>
      <p:sp>
        <p:nvSpPr>
          <p:cNvPr id="64787" name="Text Box 282"/>
          <p:cNvSpPr txBox="1">
            <a:spLocks noChangeArrowheads="1"/>
          </p:cNvSpPr>
          <p:nvPr/>
        </p:nvSpPr>
        <p:spPr bwMode="auto">
          <a:xfrm>
            <a:off x="2722563" y="1419225"/>
            <a:ext cx="787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武    昌    街</a:t>
            </a:r>
          </a:p>
        </p:txBody>
      </p:sp>
      <p:sp>
        <p:nvSpPr>
          <p:cNvPr id="64788" name="Text Box 283"/>
          <p:cNvSpPr txBox="1">
            <a:spLocks noChangeArrowheads="1"/>
          </p:cNvSpPr>
          <p:nvPr/>
        </p:nvSpPr>
        <p:spPr bwMode="auto">
          <a:xfrm>
            <a:off x="3581400" y="1719263"/>
            <a:ext cx="5905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襄  陽  路</a:t>
            </a:r>
          </a:p>
        </p:txBody>
      </p:sp>
      <p:sp>
        <p:nvSpPr>
          <p:cNvPr id="64789" name="Text Box 284"/>
          <p:cNvSpPr txBox="1">
            <a:spLocks noChangeArrowheads="1"/>
          </p:cNvSpPr>
          <p:nvPr/>
        </p:nvSpPr>
        <p:spPr bwMode="auto">
          <a:xfrm>
            <a:off x="4471988" y="1104900"/>
            <a:ext cx="722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許 昌 街</a:t>
            </a:r>
          </a:p>
        </p:txBody>
      </p:sp>
      <p:sp>
        <p:nvSpPr>
          <p:cNvPr id="64790" name="Text Box 285"/>
          <p:cNvSpPr txBox="1">
            <a:spLocks noChangeArrowheads="1"/>
          </p:cNvSpPr>
          <p:nvPr/>
        </p:nvSpPr>
        <p:spPr bwMode="auto">
          <a:xfrm>
            <a:off x="4521200" y="1408113"/>
            <a:ext cx="6270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信 陽 街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91" name="Text Box 286"/>
          <p:cNvSpPr txBox="1">
            <a:spLocks noChangeArrowheads="1"/>
          </p:cNvSpPr>
          <p:nvPr/>
        </p:nvSpPr>
        <p:spPr bwMode="auto">
          <a:xfrm>
            <a:off x="4433888" y="1271588"/>
            <a:ext cx="3063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館 前 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92" name="Text Box 287"/>
          <p:cNvSpPr txBox="1">
            <a:spLocks noChangeArrowheads="1"/>
          </p:cNvSpPr>
          <p:nvPr/>
        </p:nvSpPr>
        <p:spPr bwMode="auto">
          <a:xfrm>
            <a:off x="4686300" y="1446213"/>
            <a:ext cx="306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南陽街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93" name="Text Box 288"/>
          <p:cNvSpPr txBox="1">
            <a:spLocks noChangeArrowheads="1"/>
          </p:cNvSpPr>
          <p:nvPr/>
        </p:nvSpPr>
        <p:spPr bwMode="auto">
          <a:xfrm>
            <a:off x="4987925" y="2925763"/>
            <a:ext cx="3365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公 園 路</a:t>
            </a:r>
          </a:p>
        </p:txBody>
      </p:sp>
      <p:sp>
        <p:nvSpPr>
          <p:cNvPr id="64794" name="Text Box 289"/>
          <p:cNvSpPr txBox="1">
            <a:spLocks noChangeArrowheads="1"/>
          </p:cNvSpPr>
          <p:nvPr/>
        </p:nvSpPr>
        <p:spPr bwMode="auto">
          <a:xfrm>
            <a:off x="1668463" y="2730500"/>
            <a:ext cx="3365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中 衛 區</a:t>
            </a:r>
            <a:endParaRPr lang="zh-TW" altLang="en-US" sz="1000" b="1">
              <a:solidFill>
                <a:srgbClr val="CC00CC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95" name="Text Box 290"/>
          <p:cNvSpPr txBox="1">
            <a:spLocks noChangeArrowheads="1"/>
          </p:cNvSpPr>
          <p:nvPr/>
        </p:nvSpPr>
        <p:spPr bwMode="auto">
          <a:xfrm>
            <a:off x="6223000" y="7667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忠    孝    東    路</a:t>
            </a:r>
          </a:p>
        </p:txBody>
      </p:sp>
      <p:sp>
        <p:nvSpPr>
          <p:cNvPr id="64796" name="Text Box 291"/>
          <p:cNvSpPr txBox="1">
            <a:spLocks noChangeArrowheads="1"/>
          </p:cNvSpPr>
          <p:nvPr/>
        </p:nvSpPr>
        <p:spPr bwMode="auto">
          <a:xfrm>
            <a:off x="6272213" y="1401763"/>
            <a:ext cx="6238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濟  南  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797" name="Text Box 292"/>
          <p:cNvSpPr txBox="1">
            <a:spLocks noChangeArrowheads="1"/>
          </p:cNvSpPr>
          <p:nvPr/>
        </p:nvSpPr>
        <p:spPr bwMode="auto">
          <a:xfrm>
            <a:off x="6591300" y="1173163"/>
            <a:ext cx="8175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青  島  東  路</a:t>
            </a:r>
          </a:p>
        </p:txBody>
      </p:sp>
      <p:sp>
        <p:nvSpPr>
          <p:cNvPr id="64798" name="Text Box 293"/>
          <p:cNvSpPr txBox="1">
            <a:spLocks noChangeArrowheads="1"/>
          </p:cNvSpPr>
          <p:nvPr/>
        </p:nvSpPr>
        <p:spPr bwMode="auto">
          <a:xfrm>
            <a:off x="5335588" y="1192213"/>
            <a:ext cx="7604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青  島  西  路</a:t>
            </a:r>
          </a:p>
        </p:txBody>
      </p:sp>
      <p:sp>
        <p:nvSpPr>
          <p:cNvPr id="64799" name="Text Box 294"/>
          <p:cNvSpPr txBox="1">
            <a:spLocks noChangeArrowheads="1"/>
          </p:cNvSpPr>
          <p:nvPr/>
        </p:nvSpPr>
        <p:spPr bwMode="auto">
          <a:xfrm>
            <a:off x="6227763" y="1600200"/>
            <a:ext cx="633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教育部</a:t>
            </a:r>
          </a:p>
        </p:txBody>
      </p:sp>
      <p:sp>
        <p:nvSpPr>
          <p:cNvPr id="64800" name="Text Box 295"/>
          <p:cNvSpPr txBox="1">
            <a:spLocks noChangeArrowheads="1"/>
          </p:cNvSpPr>
          <p:nvPr/>
        </p:nvSpPr>
        <p:spPr bwMode="auto">
          <a:xfrm>
            <a:off x="6192838" y="1768475"/>
            <a:ext cx="823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徐  州  路</a:t>
            </a:r>
          </a:p>
        </p:txBody>
      </p:sp>
      <p:sp>
        <p:nvSpPr>
          <p:cNvPr id="64801" name="Text Box 296"/>
          <p:cNvSpPr txBox="1">
            <a:spLocks noChangeArrowheads="1"/>
          </p:cNvSpPr>
          <p:nvPr/>
        </p:nvSpPr>
        <p:spPr bwMode="auto">
          <a:xfrm>
            <a:off x="6813550" y="1741488"/>
            <a:ext cx="3365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林  森  南  路</a:t>
            </a:r>
          </a:p>
        </p:txBody>
      </p:sp>
      <p:sp>
        <p:nvSpPr>
          <p:cNvPr id="64802" name="Text Box 297"/>
          <p:cNvSpPr txBox="1">
            <a:spLocks noChangeArrowheads="1"/>
          </p:cNvSpPr>
          <p:nvPr/>
        </p:nvSpPr>
        <p:spPr bwMode="auto">
          <a:xfrm>
            <a:off x="7212013" y="1684338"/>
            <a:ext cx="336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紹  興  南  路</a:t>
            </a:r>
          </a:p>
        </p:txBody>
      </p:sp>
      <p:sp>
        <p:nvSpPr>
          <p:cNvPr id="64803" name="Text Box 298"/>
          <p:cNvSpPr txBox="1">
            <a:spLocks noChangeArrowheads="1"/>
          </p:cNvSpPr>
          <p:nvPr/>
        </p:nvSpPr>
        <p:spPr bwMode="auto">
          <a:xfrm>
            <a:off x="7704138" y="3435350"/>
            <a:ext cx="336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杭州南路</a:t>
            </a:r>
          </a:p>
        </p:txBody>
      </p:sp>
      <p:sp>
        <p:nvSpPr>
          <p:cNvPr id="64804" name="Text Box 299"/>
          <p:cNvSpPr txBox="1">
            <a:spLocks noChangeArrowheads="1"/>
          </p:cNvSpPr>
          <p:nvPr/>
        </p:nvSpPr>
        <p:spPr bwMode="auto">
          <a:xfrm>
            <a:off x="6983413" y="2762250"/>
            <a:ext cx="460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仁</a:t>
            </a:r>
            <a:endParaRPr lang="zh-TW" altLang="en-US" sz="12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05" name="Text Box 300"/>
          <p:cNvSpPr txBox="1">
            <a:spLocks noChangeArrowheads="1"/>
          </p:cNvSpPr>
          <p:nvPr/>
        </p:nvSpPr>
        <p:spPr bwMode="auto">
          <a:xfrm>
            <a:off x="7210425" y="27146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愛</a:t>
            </a:r>
          </a:p>
        </p:txBody>
      </p:sp>
      <p:sp>
        <p:nvSpPr>
          <p:cNvPr id="64806" name="Text Box 301"/>
          <p:cNvSpPr txBox="1">
            <a:spLocks noChangeArrowheads="1"/>
          </p:cNvSpPr>
          <p:nvPr/>
        </p:nvSpPr>
        <p:spPr bwMode="auto">
          <a:xfrm>
            <a:off x="7370763" y="267970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路</a:t>
            </a:r>
          </a:p>
        </p:txBody>
      </p:sp>
      <p:sp>
        <p:nvSpPr>
          <p:cNvPr id="64807" name="Text Box 302"/>
          <p:cNvSpPr txBox="1">
            <a:spLocks noChangeArrowheads="1"/>
          </p:cNvSpPr>
          <p:nvPr/>
        </p:nvSpPr>
        <p:spPr bwMode="auto">
          <a:xfrm>
            <a:off x="6958013" y="3160713"/>
            <a:ext cx="792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信 義  路</a:t>
            </a:r>
          </a:p>
        </p:txBody>
      </p:sp>
      <p:sp>
        <p:nvSpPr>
          <p:cNvPr id="64808" name="Text Box 303"/>
          <p:cNvSpPr txBox="1">
            <a:spLocks noChangeArrowheads="1"/>
          </p:cNvSpPr>
          <p:nvPr/>
        </p:nvSpPr>
        <p:spPr bwMode="auto">
          <a:xfrm>
            <a:off x="6027738" y="2816225"/>
            <a:ext cx="3365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景福門</a:t>
            </a:r>
          </a:p>
        </p:txBody>
      </p:sp>
      <p:sp>
        <p:nvSpPr>
          <p:cNvPr id="64809" name="Text Box 304"/>
          <p:cNvSpPr txBox="1">
            <a:spLocks noChangeArrowheads="1"/>
          </p:cNvSpPr>
          <p:nvPr/>
        </p:nvSpPr>
        <p:spPr bwMode="auto">
          <a:xfrm>
            <a:off x="2740025" y="2654300"/>
            <a:ext cx="3365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1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1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警衛區</a:t>
            </a:r>
            <a:r>
              <a:rPr lang="zh-TW" altLang="en-US" sz="1000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000" b="1">
              <a:solidFill>
                <a:srgbClr val="FF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10" name="Text Box 305"/>
          <p:cNvSpPr txBox="1">
            <a:spLocks noChangeArrowheads="1"/>
          </p:cNvSpPr>
          <p:nvPr/>
        </p:nvSpPr>
        <p:spPr bwMode="auto">
          <a:xfrm>
            <a:off x="3122613" y="2632075"/>
            <a:ext cx="33813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警衛區</a:t>
            </a:r>
            <a:r>
              <a:rPr lang="zh-TW" altLang="en-US" sz="1000" b="1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sp>
        <p:nvSpPr>
          <p:cNvPr id="64811" name="Line 306"/>
          <p:cNvSpPr>
            <a:spLocks noChangeShapeType="1"/>
          </p:cNvSpPr>
          <p:nvPr/>
        </p:nvSpPr>
        <p:spPr bwMode="auto">
          <a:xfrm flipV="1">
            <a:off x="6148388" y="5062538"/>
            <a:ext cx="215900" cy="2016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12" name="Line 307"/>
          <p:cNvSpPr>
            <a:spLocks noChangeShapeType="1"/>
          </p:cNvSpPr>
          <p:nvPr/>
        </p:nvSpPr>
        <p:spPr bwMode="auto">
          <a:xfrm flipV="1">
            <a:off x="5991225" y="1981200"/>
            <a:ext cx="896938" cy="31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13" name="Line 308"/>
          <p:cNvSpPr>
            <a:spLocks noChangeShapeType="1"/>
          </p:cNvSpPr>
          <p:nvPr/>
        </p:nvSpPr>
        <p:spPr bwMode="auto">
          <a:xfrm>
            <a:off x="5299075" y="2228850"/>
            <a:ext cx="7286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14" name="Line 310"/>
          <p:cNvSpPr>
            <a:spLocks noChangeShapeType="1"/>
          </p:cNvSpPr>
          <p:nvPr/>
        </p:nvSpPr>
        <p:spPr bwMode="auto">
          <a:xfrm>
            <a:off x="2135188" y="3924300"/>
            <a:ext cx="41116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15" name="Line 312"/>
          <p:cNvSpPr>
            <a:spLocks noChangeShapeType="1"/>
          </p:cNvSpPr>
          <p:nvPr/>
        </p:nvSpPr>
        <p:spPr bwMode="auto">
          <a:xfrm>
            <a:off x="5303838" y="3275013"/>
            <a:ext cx="0" cy="892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16" name="Line 313"/>
          <p:cNvSpPr>
            <a:spLocks noChangeShapeType="1"/>
          </p:cNvSpPr>
          <p:nvPr/>
        </p:nvSpPr>
        <p:spPr bwMode="auto">
          <a:xfrm flipV="1">
            <a:off x="4575175" y="2405063"/>
            <a:ext cx="742950" cy="158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17" name="Line 314"/>
          <p:cNvSpPr>
            <a:spLocks noChangeShapeType="1"/>
          </p:cNvSpPr>
          <p:nvPr/>
        </p:nvSpPr>
        <p:spPr bwMode="auto">
          <a:xfrm flipH="1">
            <a:off x="3446463" y="2627313"/>
            <a:ext cx="3175" cy="3683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18" name="Line 315"/>
          <p:cNvSpPr>
            <a:spLocks noChangeShapeType="1"/>
          </p:cNvSpPr>
          <p:nvPr/>
        </p:nvSpPr>
        <p:spPr bwMode="auto">
          <a:xfrm flipH="1">
            <a:off x="3400425" y="3021013"/>
            <a:ext cx="82550" cy="952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19" name="Line 316"/>
          <p:cNvSpPr>
            <a:spLocks noChangeShapeType="1"/>
          </p:cNvSpPr>
          <p:nvPr/>
        </p:nvSpPr>
        <p:spPr bwMode="auto">
          <a:xfrm flipH="1" flipV="1">
            <a:off x="3400425" y="3017838"/>
            <a:ext cx="93663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20" name="Line 317"/>
          <p:cNvSpPr>
            <a:spLocks noChangeShapeType="1"/>
          </p:cNvSpPr>
          <p:nvPr/>
        </p:nvSpPr>
        <p:spPr bwMode="auto">
          <a:xfrm flipH="1">
            <a:off x="3400425" y="3148013"/>
            <a:ext cx="82550" cy="952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21" name="Line 318"/>
          <p:cNvSpPr>
            <a:spLocks noChangeShapeType="1"/>
          </p:cNvSpPr>
          <p:nvPr/>
        </p:nvSpPr>
        <p:spPr bwMode="auto">
          <a:xfrm flipH="1" flipV="1">
            <a:off x="3400425" y="3144838"/>
            <a:ext cx="93663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22" name="Line 319"/>
          <p:cNvSpPr>
            <a:spLocks noChangeShapeType="1"/>
          </p:cNvSpPr>
          <p:nvPr/>
        </p:nvSpPr>
        <p:spPr bwMode="auto">
          <a:xfrm flipH="1">
            <a:off x="2693988" y="3052763"/>
            <a:ext cx="82550" cy="952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23" name="Line 320"/>
          <p:cNvSpPr>
            <a:spLocks noChangeShapeType="1"/>
          </p:cNvSpPr>
          <p:nvPr/>
        </p:nvSpPr>
        <p:spPr bwMode="auto">
          <a:xfrm flipH="1" flipV="1">
            <a:off x="2693988" y="3049588"/>
            <a:ext cx="93662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24" name="Line 321"/>
          <p:cNvSpPr>
            <a:spLocks noChangeShapeType="1"/>
          </p:cNvSpPr>
          <p:nvPr/>
        </p:nvSpPr>
        <p:spPr bwMode="auto">
          <a:xfrm flipH="1">
            <a:off x="2693988" y="3173413"/>
            <a:ext cx="82550" cy="952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25" name="Line 322"/>
          <p:cNvSpPr>
            <a:spLocks noChangeShapeType="1"/>
          </p:cNvSpPr>
          <p:nvPr/>
        </p:nvSpPr>
        <p:spPr bwMode="auto">
          <a:xfrm flipH="1" flipV="1">
            <a:off x="2693988" y="3170238"/>
            <a:ext cx="93662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26" name="Text Box 323"/>
          <p:cNvSpPr txBox="1">
            <a:spLocks noChangeArrowheads="1"/>
          </p:cNvSpPr>
          <p:nvPr/>
        </p:nvSpPr>
        <p:spPr bwMode="auto">
          <a:xfrm>
            <a:off x="6453188" y="2136775"/>
            <a:ext cx="3365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新台大醫院</a:t>
            </a:r>
          </a:p>
        </p:txBody>
      </p:sp>
      <p:sp>
        <p:nvSpPr>
          <p:cNvPr id="64827" name="Text Box 324"/>
          <p:cNvSpPr txBox="1">
            <a:spLocks noChangeArrowheads="1"/>
          </p:cNvSpPr>
          <p:nvPr/>
        </p:nvSpPr>
        <p:spPr bwMode="auto">
          <a:xfrm>
            <a:off x="6284913" y="1287463"/>
            <a:ext cx="5429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立法院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28" name="Text Box 325"/>
          <p:cNvSpPr txBox="1">
            <a:spLocks noChangeArrowheads="1"/>
          </p:cNvSpPr>
          <p:nvPr/>
        </p:nvSpPr>
        <p:spPr bwMode="auto">
          <a:xfrm>
            <a:off x="6251575" y="1011238"/>
            <a:ext cx="595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監察院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29" name="Rectangle 326"/>
          <p:cNvSpPr>
            <a:spLocks noChangeArrowheads="1"/>
          </p:cNvSpPr>
          <p:nvPr/>
        </p:nvSpPr>
        <p:spPr bwMode="auto">
          <a:xfrm>
            <a:off x="2768600" y="1611313"/>
            <a:ext cx="666750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830" name="Text Box 327"/>
          <p:cNvSpPr txBox="1">
            <a:spLocks noChangeArrowheads="1"/>
          </p:cNvSpPr>
          <p:nvPr/>
        </p:nvSpPr>
        <p:spPr bwMode="auto">
          <a:xfrm>
            <a:off x="2879725" y="1878013"/>
            <a:ext cx="531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沅陵街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31" name="Text Box 328"/>
          <p:cNvSpPr txBox="1">
            <a:spLocks noChangeArrowheads="1"/>
          </p:cNvSpPr>
          <p:nvPr/>
        </p:nvSpPr>
        <p:spPr bwMode="auto">
          <a:xfrm>
            <a:off x="2693988" y="2070100"/>
            <a:ext cx="803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衡 陽  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32" name="Text Box 329"/>
          <p:cNvSpPr txBox="1">
            <a:spLocks noChangeArrowheads="1"/>
          </p:cNvSpPr>
          <p:nvPr/>
        </p:nvSpPr>
        <p:spPr bwMode="auto">
          <a:xfrm>
            <a:off x="3622675" y="2457450"/>
            <a:ext cx="581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寶慶路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33" name="Text Box 330"/>
          <p:cNvSpPr txBox="1">
            <a:spLocks noChangeArrowheads="1"/>
          </p:cNvSpPr>
          <p:nvPr/>
        </p:nvSpPr>
        <p:spPr bwMode="auto">
          <a:xfrm>
            <a:off x="2125663" y="26638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博愛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大樓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34" name="Line 331"/>
          <p:cNvSpPr>
            <a:spLocks noChangeShapeType="1"/>
          </p:cNvSpPr>
          <p:nvPr/>
        </p:nvSpPr>
        <p:spPr bwMode="auto">
          <a:xfrm>
            <a:off x="2143125" y="2249488"/>
            <a:ext cx="3175" cy="16748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35" name="Line 332"/>
          <p:cNvSpPr>
            <a:spLocks noChangeShapeType="1"/>
          </p:cNvSpPr>
          <p:nvPr/>
        </p:nvSpPr>
        <p:spPr bwMode="auto">
          <a:xfrm>
            <a:off x="6888163" y="3206750"/>
            <a:ext cx="22225" cy="1730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36" name="Line 333"/>
          <p:cNvSpPr>
            <a:spLocks noChangeShapeType="1"/>
          </p:cNvSpPr>
          <p:nvPr/>
        </p:nvSpPr>
        <p:spPr bwMode="auto">
          <a:xfrm flipH="1">
            <a:off x="6851650" y="2924175"/>
            <a:ext cx="104775" cy="889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37" name="Line 334"/>
          <p:cNvSpPr>
            <a:spLocks noChangeShapeType="1"/>
          </p:cNvSpPr>
          <p:nvPr/>
        </p:nvSpPr>
        <p:spPr bwMode="auto">
          <a:xfrm flipH="1" flipV="1">
            <a:off x="6856413" y="2930525"/>
            <a:ext cx="109537" cy="1095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38" name="Line 335"/>
          <p:cNvSpPr>
            <a:spLocks noChangeShapeType="1"/>
          </p:cNvSpPr>
          <p:nvPr/>
        </p:nvSpPr>
        <p:spPr bwMode="auto">
          <a:xfrm flipH="1">
            <a:off x="6861175" y="3059113"/>
            <a:ext cx="95250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39" name="Line 336"/>
          <p:cNvSpPr>
            <a:spLocks noChangeShapeType="1"/>
          </p:cNvSpPr>
          <p:nvPr/>
        </p:nvSpPr>
        <p:spPr bwMode="auto">
          <a:xfrm flipH="1" flipV="1">
            <a:off x="6856413" y="3063875"/>
            <a:ext cx="109537" cy="1111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40" name="Line 337"/>
          <p:cNvSpPr>
            <a:spLocks noChangeShapeType="1"/>
          </p:cNvSpPr>
          <p:nvPr/>
        </p:nvSpPr>
        <p:spPr bwMode="auto">
          <a:xfrm flipH="1">
            <a:off x="5873750" y="3017838"/>
            <a:ext cx="93663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41" name="Line 338"/>
          <p:cNvSpPr>
            <a:spLocks noChangeShapeType="1"/>
          </p:cNvSpPr>
          <p:nvPr/>
        </p:nvSpPr>
        <p:spPr bwMode="auto">
          <a:xfrm flipH="1" flipV="1">
            <a:off x="5868988" y="3022600"/>
            <a:ext cx="107950" cy="1095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42" name="Line 339"/>
          <p:cNvSpPr>
            <a:spLocks noChangeShapeType="1"/>
          </p:cNvSpPr>
          <p:nvPr/>
        </p:nvSpPr>
        <p:spPr bwMode="auto">
          <a:xfrm flipH="1">
            <a:off x="5873750" y="3151188"/>
            <a:ext cx="93663" cy="101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43" name="Line 340"/>
          <p:cNvSpPr>
            <a:spLocks noChangeShapeType="1"/>
          </p:cNvSpPr>
          <p:nvPr/>
        </p:nvSpPr>
        <p:spPr bwMode="auto">
          <a:xfrm flipH="1" flipV="1">
            <a:off x="5868988" y="3155950"/>
            <a:ext cx="107950" cy="1111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44" name="Line 345"/>
          <p:cNvSpPr>
            <a:spLocks noChangeShapeType="1"/>
          </p:cNvSpPr>
          <p:nvPr/>
        </p:nvSpPr>
        <p:spPr bwMode="auto">
          <a:xfrm flipH="1">
            <a:off x="981075" y="2967038"/>
            <a:ext cx="95250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45" name="Line 346"/>
          <p:cNvSpPr>
            <a:spLocks noChangeShapeType="1"/>
          </p:cNvSpPr>
          <p:nvPr/>
        </p:nvSpPr>
        <p:spPr bwMode="auto">
          <a:xfrm flipH="1" flipV="1">
            <a:off x="976313" y="2971800"/>
            <a:ext cx="109537" cy="1111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46" name="Line 347"/>
          <p:cNvSpPr>
            <a:spLocks noChangeShapeType="1"/>
          </p:cNvSpPr>
          <p:nvPr/>
        </p:nvSpPr>
        <p:spPr bwMode="auto">
          <a:xfrm flipH="1">
            <a:off x="981075" y="3100388"/>
            <a:ext cx="95250" cy="101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47" name="Line 348"/>
          <p:cNvSpPr>
            <a:spLocks noChangeShapeType="1"/>
          </p:cNvSpPr>
          <p:nvPr/>
        </p:nvSpPr>
        <p:spPr bwMode="auto">
          <a:xfrm flipH="1" flipV="1">
            <a:off x="976313" y="3106738"/>
            <a:ext cx="109537" cy="1095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48" name="Text Box 349"/>
          <p:cNvSpPr txBox="1">
            <a:spLocks noChangeArrowheads="1"/>
          </p:cNvSpPr>
          <p:nvPr/>
        </p:nvSpPr>
        <p:spPr bwMode="auto">
          <a:xfrm>
            <a:off x="1004888" y="2798763"/>
            <a:ext cx="3365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中 衛 區</a:t>
            </a:r>
            <a:endParaRPr lang="zh-TW" altLang="en-US" sz="1000" b="1">
              <a:solidFill>
                <a:srgbClr val="FF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49" name="Text Box 350"/>
          <p:cNvSpPr txBox="1">
            <a:spLocks noChangeArrowheads="1"/>
          </p:cNvSpPr>
          <p:nvPr/>
        </p:nvSpPr>
        <p:spPr bwMode="auto">
          <a:xfrm>
            <a:off x="5846763" y="2774950"/>
            <a:ext cx="33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中衛區</a:t>
            </a:r>
            <a:endParaRPr lang="zh-TW" altLang="en-US" sz="1000" b="1">
              <a:solidFill>
                <a:srgbClr val="CC00CC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50" name="Text Box 352"/>
          <p:cNvSpPr txBox="1">
            <a:spLocks noChangeArrowheads="1"/>
          </p:cNvSpPr>
          <p:nvPr/>
        </p:nvSpPr>
        <p:spPr bwMode="auto">
          <a:xfrm>
            <a:off x="6745288" y="5086350"/>
            <a:ext cx="336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51" name="Text Box 353"/>
          <p:cNvSpPr txBox="1">
            <a:spLocks noChangeArrowheads="1"/>
          </p:cNvSpPr>
          <p:nvPr/>
        </p:nvSpPr>
        <p:spPr bwMode="auto">
          <a:xfrm>
            <a:off x="6570663" y="2789238"/>
            <a:ext cx="3365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中衛區</a:t>
            </a:r>
            <a:endParaRPr lang="zh-TW" altLang="en-US" sz="1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852" name="Text Box 354"/>
          <p:cNvSpPr txBox="1">
            <a:spLocks noChangeArrowheads="1"/>
          </p:cNvSpPr>
          <p:nvPr/>
        </p:nvSpPr>
        <p:spPr bwMode="auto">
          <a:xfrm>
            <a:off x="3797300" y="3665538"/>
            <a:ext cx="565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貴陽街</a:t>
            </a:r>
          </a:p>
        </p:txBody>
      </p:sp>
      <p:sp>
        <p:nvSpPr>
          <p:cNvPr id="64853" name="Text Box 355"/>
          <p:cNvSpPr txBox="1">
            <a:spLocks noChangeArrowheads="1"/>
          </p:cNvSpPr>
          <p:nvPr/>
        </p:nvSpPr>
        <p:spPr bwMode="auto">
          <a:xfrm>
            <a:off x="2457450" y="2598738"/>
            <a:ext cx="3349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博愛路</a:t>
            </a:r>
          </a:p>
        </p:txBody>
      </p:sp>
      <p:sp>
        <p:nvSpPr>
          <p:cNvPr id="64854" name="Text Box 356"/>
          <p:cNvSpPr txBox="1">
            <a:spLocks noChangeArrowheads="1"/>
          </p:cNvSpPr>
          <p:nvPr/>
        </p:nvSpPr>
        <p:spPr bwMode="auto">
          <a:xfrm>
            <a:off x="3360738" y="2892425"/>
            <a:ext cx="336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重慶南路</a:t>
            </a:r>
          </a:p>
        </p:txBody>
      </p:sp>
      <p:sp>
        <p:nvSpPr>
          <p:cNvPr id="64855" name="Text Box 357"/>
          <p:cNvSpPr txBox="1">
            <a:spLocks noChangeArrowheads="1"/>
          </p:cNvSpPr>
          <p:nvPr/>
        </p:nvSpPr>
        <p:spPr bwMode="auto">
          <a:xfrm>
            <a:off x="4148138" y="2374900"/>
            <a:ext cx="33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懷寧街</a:t>
            </a:r>
          </a:p>
        </p:txBody>
      </p:sp>
      <p:sp>
        <p:nvSpPr>
          <p:cNvPr id="64856" name="Text Box 358"/>
          <p:cNvSpPr txBox="1">
            <a:spLocks noChangeArrowheads="1"/>
          </p:cNvSpPr>
          <p:nvPr/>
        </p:nvSpPr>
        <p:spPr bwMode="auto">
          <a:xfrm>
            <a:off x="2206625" y="3194050"/>
            <a:ext cx="3381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國吏館</a:t>
            </a:r>
          </a:p>
        </p:txBody>
      </p:sp>
      <p:sp>
        <p:nvSpPr>
          <p:cNvPr id="64857" name="Text Box 359"/>
          <p:cNvSpPr txBox="1">
            <a:spLocks noChangeArrowheads="1"/>
          </p:cNvSpPr>
          <p:nvPr/>
        </p:nvSpPr>
        <p:spPr bwMode="auto">
          <a:xfrm>
            <a:off x="6030913" y="1619250"/>
            <a:ext cx="3365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 山 南 路</a:t>
            </a:r>
          </a:p>
        </p:txBody>
      </p:sp>
      <p:sp>
        <p:nvSpPr>
          <p:cNvPr id="64858" name="Rectangle 360"/>
          <p:cNvSpPr>
            <a:spLocks noChangeArrowheads="1"/>
          </p:cNvSpPr>
          <p:nvPr/>
        </p:nvSpPr>
        <p:spPr bwMode="auto">
          <a:xfrm>
            <a:off x="4787900" y="6354763"/>
            <a:ext cx="124142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859" name="Rectangle 361"/>
          <p:cNvSpPr>
            <a:spLocks noChangeArrowheads="1"/>
          </p:cNvSpPr>
          <p:nvPr/>
        </p:nvSpPr>
        <p:spPr bwMode="auto">
          <a:xfrm>
            <a:off x="3227388" y="6369050"/>
            <a:ext cx="1404937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860" name="Rectangle 362"/>
          <p:cNvSpPr>
            <a:spLocks noChangeArrowheads="1"/>
          </p:cNvSpPr>
          <p:nvPr/>
        </p:nvSpPr>
        <p:spPr bwMode="auto">
          <a:xfrm>
            <a:off x="2586038" y="6351588"/>
            <a:ext cx="485775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861" name="Rectangle 363"/>
          <p:cNvSpPr>
            <a:spLocks noChangeArrowheads="1"/>
          </p:cNvSpPr>
          <p:nvPr/>
        </p:nvSpPr>
        <p:spPr bwMode="auto">
          <a:xfrm>
            <a:off x="6350000" y="6365875"/>
            <a:ext cx="711200" cy="16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862" name="AutoShape 364"/>
          <p:cNvSpPr>
            <a:spLocks noChangeArrowheads="1"/>
          </p:cNvSpPr>
          <p:nvPr/>
        </p:nvSpPr>
        <p:spPr bwMode="auto">
          <a:xfrm flipH="1" flipV="1">
            <a:off x="1687513" y="5997575"/>
            <a:ext cx="760412" cy="185738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863" name="Line 365"/>
          <p:cNvSpPr>
            <a:spLocks noChangeShapeType="1"/>
          </p:cNvSpPr>
          <p:nvPr/>
        </p:nvSpPr>
        <p:spPr bwMode="auto">
          <a:xfrm flipH="1">
            <a:off x="1651000" y="6230938"/>
            <a:ext cx="3175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64" name="Line 366"/>
          <p:cNvSpPr>
            <a:spLocks noChangeShapeType="1"/>
          </p:cNvSpPr>
          <p:nvPr/>
        </p:nvSpPr>
        <p:spPr bwMode="auto">
          <a:xfrm>
            <a:off x="1655763" y="6502400"/>
            <a:ext cx="779462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65" name="Line 367"/>
          <p:cNvSpPr>
            <a:spLocks noChangeShapeType="1"/>
          </p:cNvSpPr>
          <p:nvPr/>
        </p:nvSpPr>
        <p:spPr bwMode="auto">
          <a:xfrm>
            <a:off x="1682750" y="6232525"/>
            <a:ext cx="747713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66" name="Line 368"/>
          <p:cNvSpPr>
            <a:spLocks noChangeShapeType="1"/>
          </p:cNvSpPr>
          <p:nvPr/>
        </p:nvSpPr>
        <p:spPr bwMode="auto">
          <a:xfrm flipH="1">
            <a:off x="2436813" y="6380163"/>
            <a:ext cx="15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67" name="Line 369"/>
          <p:cNvSpPr>
            <a:spLocks noChangeShapeType="1"/>
          </p:cNvSpPr>
          <p:nvPr/>
        </p:nvSpPr>
        <p:spPr bwMode="auto">
          <a:xfrm flipH="1">
            <a:off x="1028700" y="6046788"/>
            <a:ext cx="635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68" name="Line 370"/>
          <p:cNvSpPr>
            <a:spLocks noChangeShapeType="1"/>
          </p:cNvSpPr>
          <p:nvPr/>
        </p:nvSpPr>
        <p:spPr bwMode="auto">
          <a:xfrm>
            <a:off x="1025525" y="6224588"/>
            <a:ext cx="508000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69" name="Line 371"/>
          <p:cNvSpPr>
            <a:spLocks noChangeShapeType="1"/>
          </p:cNvSpPr>
          <p:nvPr/>
        </p:nvSpPr>
        <p:spPr bwMode="auto">
          <a:xfrm>
            <a:off x="1089025" y="6042025"/>
            <a:ext cx="522288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70" name="Line 372"/>
          <p:cNvSpPr>
            <a:spLocks noChangeShapeType="1"/>
          </p:cNvSpPr>
          <p:nvPr/>
        </p:nvSpPr>
        <p:spPr bwMode="auto">
          <a:xfrm flipH="1">
            <a:off x="1535113" y="6234113"/>
            <a:ext cx="7620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71" name="Text Box 373"/>
          <p:cNvSpPr txBox="1">
            <a:spLocks noChangeArrowheads="1"/>
          </p:cNvSpPr>
          <p:nvPr/>
        </p:nvSpPr>
        <p:spPr bwMode="auto">
          <a:xfrm>
            <a:off x="747713" y="3506788"/>
            <a:ext cx="3365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              華              路</a:t>
            </a:r>
          </a:p>
        </p:txBody>
      </p:sp>
      <p:sp>
        <p:nvSpPr>
          <p:cNvPr id="64872" name="Text Box 374"/>
          <p:cNvSpPr txBox="1">
            <a:spLocks noChangeArrowheads="1"/>
          </p:cNvSpPr>
          <p:nvPr/>
        </p:nvSpPr>
        <p:spPr bwMode="auto">
          <a:xfrm>
            <a:off x="1454150" y="3333750"/>
            <a:ext cx="336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延平南 路</a:t>
            </a:r>
          </a:p>
        </p:txBody>
      </p:sp>
      <p:sp>
        <p:nvSpPr>
          <p:cNvPr id="64873" name="Text Box 375"/>
          <p:cNvSpPr txBox="1">
            <a:spLocks noChangeArrowheads="1"/>
          </p:cNvSpPr>
          <p:nvPr/>
        </p:nvSpPr>
        <p:spPr bwMode="auto">
          <a:xfrm>
            <a:off x="2736850" y="2233613"/>
            <a:ext cx="70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台灣銀行</a:t>
            </a:r>
          </a:p>
        </p:txBody>
      </p:sp>
      <p:sp>
        <p:nvSpPr>
          <p:cNvPr id="64874" name="Text Box 376"/>
          <p:cNvSpPr txBox="1">
            <a:spLocks noChangeArrowheads="1"/>
          </p:cNvSpPr>
          <p:nvPr/>
        </p:nvSpPr>
        <p:spPr bwMode="auto">
          <a:xfrm>
            <a:off x="3567113" y="2239963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聯合大樓</a:t>
            </a:r>
          </a:p>
        </p:txBody>
      </p:sp>
      <p:sp>
        <p:nvSpPr>
          <p:cNvPr id="64875" name="Rectangle 377"/>
          <p:cNvSpPr>
            <a:spLocks noChangeArrowheads="1"/>
          </p:cNvSpPr>
          <p:nvPr/>
        </p:nvSpPr>
        <p:spPr bwMode="auto">
          <a:xfrm>
            <a:off x="1666875" y="1106488"/>
            <a:ext cx="858838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876" name="Rectangle 378"/>
          <p:cNvSpPr>
            <a:spLocks noChangeArrowheads="1"/>
          </p:cNvSpPr>
          <p:nvPr/>
        </p:nvSpPr>
        <p:spPr bwMode="auto">
          <a:xfrm>
            <a:off x="1041400" y="1106488"/>
            <a:ext cx="468313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4877" name="Line 379"/>
          <p:cNvSpPr>
            <a:spLocks noChangeShapeType="1"/>
          </p:cNvSpPr>
          <p:nvPr/>
        </p:nvSpPr>
        <p:spPr bwMode="auto">
          <a:xfrm>
            <a:off x="5413375" y="585787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78" name="Text Box 380"/>
          <p:cNvSpPr txBox="1">
            <a:spLocks noChangeArrowheads="1"/>
          </p:cNvSpPr>
          <p:nvPr/>
        </p:nvSpPr>
        <p:spPr bwMode="auto">
          <a:xfrm>
            <a:off x="6361113" y="5053013"/>
            <a:ext cx="336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羅</a:t>
            </a:r>
          </a:p>
        </p:txBody>
      </p:sp>
      <p:sp>
        <p:nvSpPr>
          <p:cNvPr id="64879" name="Text Box 381"/>
          <p:cNvSpPr txBox="1">
            <a:spLocks noChangeArrowheads="1"/>
          </p:cNvSpPr>
          <p:nvPr/>
        </p:nvSpPr>
        <p:spPr bwMode="auto">
          <a:xfrm>
            <a:off x="5260975" y="5622925"/>
            <a:ext cx="33655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南</a:t>
            </a:r>
          </a:p>
        </p:txBody>
      </p:sp>
      <p:sp>
        <p:nvSpPr>
          <p:cNvPr id="64880" name="Text Box 382"/>
          <p:cNvSpPr txBox="1">
            <a:spLocks noChangeArrowheads="1"/>
          </p:cNvSpPr>
          <p:nvPr/>
        </p:nvSpPr>
        <p:spPr bwMode="auto">
          <a:xfrm>
            <a:off x="5557838" y="5465763"/>
            <a:ext cx="3365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海</a:t>
            </a:r>
          </a:p>
        </p:txBody>
      </p:sp>
      <p:sp>
        <p:nvSpPr>
          <p:cNvPr id="64881" name="Text Box 383"/>
          <p:cNvSpPr txBox="1">
            <a:spLocks noChangeArrowheads="1"/>
          </p:cNvSpPr>
          <p:nvPr/>
        </p:nvSpPr>
        <p:spPr bwMode="auto">
          <a:xfrm>
            <a:off x="5886450" y="5375275"/>
            <a:ext cx="3365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路</a:t>
            </a:r>
          </a:p>
        </p:txBody>
      </p:sp>
      <p:sp>
        <p:nvSpPr>
          <p:cNvPr id="64882" name="Freeform 384"/>
          <p:cNvSpPr>
            <a:spLocks/>
          </p:cNvSpPr>
          <p:nvPr/>
        </p:nvSpPr>
        <p:spPr bwMode="auto">
          <a:xfrm>
            <a:off x="1666875" y="5213350"/>
            <a:ext cx="6350" cy="517525"/>
          </a:xfrm>
          <a:custGeom>
            <a:avLst/>
            <a:gdLst>
              <a:gd name="T0" fmla="*/ 0 w 4"/>
              <a:gd name="T1" fmla="*/ 0 h 308"/>
              <a:gd name="T2" fmla="*/ 2147483647 w 4"/>
              <a:gd name="T3" fmla="*/ 2147483647 h 308"/>
              <a:gd name="T4" fmla="*/ 0 60000 65536"/>
              <a:gd name="T5" fmla="*/ 0 60000 65536"/>
              <a:gd name="T6" fmla="*/ 0 w 4"/>
              <a:gd name="T7" fmla="*/ 0 h 308"/>
              <a:gd name="T8" fmla="*/ 4 w 4"/>
              <a:gd name="T9" fmla="*/ 308 h 3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08">
                <a:moveTo>
                  <a:pt x="0" y="0"/>
                </a:moveTo>
                <a:lnTo>
                  <a:pt x="4" y="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83" name="Oval 385"/>
          <p:cNvSpPr>
            <a:spLocks noChangeArrowheads="1"/>
          </p:cNvSpPr>
          <p:nvPr/>
        </p:nvSpPr>
        <p:spPr bwMode="auto">
          <a:xfrm>
            <a:off x="1995488" y="2362200"/>
            <a:ext cx="293687" cy="304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sp>
        <p:nvSpPr>
          <p:cNvPr id="64884" name="Oval 386"/>
          <p:cNvSpPr>
            <a:spLocks noChangeArrowheads="1"/>
          </p:cNvSpPr>
          <p:nvPr/>
        </p:nvSpPr>
        <p:spPr bwMode="auto">
          <a:xfrm>
            <a:off x="3395663" y="2111375"/>
            <a:ext cx="295275" cy="3016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sp>
        <p:nvSpPr>
          <p:cNvPr id="64885" name="Oval 387"/>
          <p:cNvSpPr>
            <a:spLocks noChangeArrowheads="1"/>
          </p:cNvSpPr>
          <p:nvPr/>
        </p:nvSpPr>
        <p:spPr bwMode="auto">
          <a:xfrm>
            <a:off x="5024438" y="2387600"/>
            <a:ext cx="293687" cy="3032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sp>
        <p:nvSpPr>
          <p:cNvPr id="64886" name="Oval 388"/>
          <p:cNvSpPr>
            <a:spLocks noChangeArrowheads="1"/>
          </p:cNvSpPr>
          <p:nvPr/>
        </p:nvSpPr>
        <p:spPr bwMode="auto">
          <a:xfrm>
            <a:off x="5062538" y="3662363"/>
            <a:ext cx="295275" cy="3032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sp>
        <p:nvSpPr>
          <p:cNvPr id="64887" name="Oval 389"/>
          <p:cNvSpPr>
            <a:spLocks noChangeArrowheads="1"/>
          </p:cNvSpPr>
          <p:nvPr/>
        </p:nvSpPr>
        <p:spPr bwMode="auto">
          <a:xfrm>
            <a:off x="5321300" y="4308475"/>
            <a:ext cx="295275" cy="304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</a:t>
            </a:r>
          </a:p>
        </p:txBody>
      </p:sp>
      <p:sp>
        <p:nvSpPr>
          <p:cNvPr id="64888" name="Oval 390"/>
          <p:cNvSpPr>
            <a:spLocks noChangeArrowheads="1"/>
          </p:cNvSpPr>
          <p:nvPr/>
        </p:nvSpPr>
        <p:spPr bwMode="auto">
          <a:xfrm>
            <a:off x="3846513" y="5286375"/>
            <a:ext cx="293687" cy="3032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</a:t>
            </a:r>
          </a:p>
        </p:txBody>
      </p:sp>
      <p:sp>
        <p:nvSpPr>
          <p:cNvPr id="64889" name="Oval 391"/>
          <p:cNvSpPr>
            <a:spLocks noChangeArrowheads="1"/>
          </p:cNvSpPr>
          <p:nvPr/>
        </p:nvSpPr>
        <p:spPr bwMode="auto">
          <a:xfrm>
            <a:off x="1979613" y="3646488"/>
            <a:ext cx="295275" cy="3032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</a:t>
            </a:r>
          </a:p>
        </p:txBody>
      </p:sp>
      <p:sp>
        <p:nvSpPr>
          <p:cNvPr id="64890" name="Line 469"/>
          <p:cNvSpPr>
            <a:spLocks noChangeShapeType="1"/>
          </p:cNvSpPr>
          <p:nvPr/>
        </p:nvSpPr>
        <p:spPr bwMode="auto">
          <a:xfrm flipV="1">
            <a:off x="5297488" y="2990850"/>
            <a:ext cx="663575" cy="476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91" name="Line 470"/>
          <p:cNvSpPr>
            <a:spLocks noChangeShapeType="1"/>
          </p:cNvSpPr>
          <p:nvPr/>
        </p:nvSpPr>
        <p:spPr bwMode="auto">
          <a:xfrm flipV="1">
            <a:off x="5303838" y="3294063"/>
            <a:ext cx="663575" cy="476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92" name="Line 472"/>
          <p:cNvSpPr>
            <a:spLocks noChangeShapeType="1"/>
          </p:cNvSpPr>
          <p:nvPr/>
        </p:nvSpPr>
        <p:spPr bwMode="auto">
          <a:xfrm>
            <a:off x="2517775" y="5054600"/>
            <a:ext cx="11113" cy="682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93" name="Oval 474"/>
          <p:cNvSpPr>
            <a:spLocks noChangeArrowheads="1"/>
          </p:cNvSpPr>
          <p:nvPr/>
        </p:nvSpPr>
        <p:spPr bwMode="auto">
          <a:xfrm>
            <a:off x="5608638" y="2989263"/>
            <a:ext cx="292100" cy="304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sp>
        <p:nvSpPr>
          <p:cNvPr id="64894" name="Text Box 475"/>
          <p:cNvSpPr txBox="1">
            <a:spLocks noChangeArrowheads="1"/>
          </p:cNvSpPr>
          <p:nvPr/>
        </p:nvSpPr>
        <p:spPr bwMode="auto">
          <a:xfrm>
            <a:off x="684213" y="2571750"/>
            <a:ext cx="3365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地區治安機關</a:t>
            </a:r>
            <a:endParaRPr lang="zh-TW" altLang="en-US" sz="1000" b="1">
              <a:solidFill>
                <a:srgbClr val="FF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4895" name="Line 476"/>
          <p:cNvSpPr>
            <a:spLocks noChangeShapeType="1"/>
          </p:cNvSpPr>
          <p:nvPr/>
        </p:nvSpPr>
        <p:spPr bwMode="auto">
          <a:xfrm>
            <a:off x="1009650" y="1905000"/>
            <a:ext cx="3230563" cy="4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896" name="Line 196"/>
          <p:cNvSpPr>
            <a:spLocks noChangeShapeType="1"/>
          </p:cNvSpPr>
          <p:nvPr/>
        </p:nvSpPr>
        <p:spPr bwMode="auto">
          <a:xfrm>
            <a:off x="3425825" y="4578350"/>
            <a:ext cx="487363" cy="9429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97" name="Line 196"/>
          <p:cNvSpPr>
            <a:spLocks noChangeShapeType="1"/>
          </p:cNvSpPr>
          <p:nvPr/>
        </p:nvSpPr>
        <p:spPr bwMode="auto">
          <a:xfrm flipV="1">
            <a:off x="3873500" y="5119688"/>
            <a:ext cx="1227138" cy="4016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98" name="Line 196"/>
          <p:cNvSpPr>
            <a:spLocks noChangeShapeType="1"/>
          </p:cNvSpPr>
          <p:nvPr/>
        </p:nvSpPr>
        <p:spPr bwMode="auto">
          <a:xfrm flipV="1">
            <a:off x="5022850" y="4586288"/>
            <a:ext cx="546100" cy="4000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899" name="Line 196"/>
          <p:cNvSpPr>
            <a:spLocks noChangeShapeType="1"/>
          </p:cNvSpPr>
          <p:nvPr/>
        </p:nvSpPr>
        <p:spPr bwMode="auto">
          <a:xfrm>
            <a:off x="5316538" y="4160838"/>
            <a:ext cx="274637" cy="1746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900" name="Line 141"/>
          <p:cNvSpPr>
            <a:spLocks noChangeShapeType="1"/>
          </p:cNvSpPr>
          <p:nvPr/>
        </p:nvSpPr>
        <p:spPr bwMode="auto">
          <a:xfrm>
            <a:off x="2506663" y="5219700"/>
            <a:ext cx="79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901" name="Line 141"/>
          <p:cNvSpPr>
            <a:spLocks noChangeShapeType="1"/>
          </p:cNvSpPr>
          <p:nvPr/>
        </p:nvSpPr>
        <p:spPr bwMode="auto">
          <a:xfrm flipV="1">
            <a:off x="1697038" y="5240338"/>
            <a:ext cx="80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902" name="Line 187"/>
          <p:cNvSpPr>
            <a:spLocks noChangeShapeType="1"/>
          </p:cNvSpPr>
          <p:nvPr/>
        </p:nvSpPr>
        <p:spPr bwMode="auto">
          <a:xfrm flipV="1">
            <a:off x="1090613" y="5040313"/>
            <a:ext cx="1420812" cy="22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916" name="圓角矩形圖說文字 119"/>
          <p:cNvSpPr>
            <a:spLocks noChangeArrowheads="1"/>
          </p:cNvSpPr>
          <p:nvPr/>
        </p:nvSpPr>
        <p:spPr bwMode="auto">
          <a:xfrm>
            <a:off x="765175" y="5478504"/>
            <a:ext cx="2540794" cy="1082676"/>
          </a:xfrm>
          <a:prstGeom prst="wedgeRoundRectCallout">
            <a:avLst>
              <a:gd name="adj1" fmla="val 3145"/>
              <a:gd name="adj2" fmla="val -196680"/>
              <a:gd name="adj3" fmla="val 16667"/>
            </a:avLst>
          </a:prstGeom>
          <a:solidFill>
            <a:srgbClr val="FFFF00"/>
          </a:solidFill>
          <a:ln w="25400" algn="ctr">
            <a:solidFill>
              <a:srgbClr val="32588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tabLst>
                <a:tab pos="84138" algn="l"/>
              </a:tabLst>
            </a:pPr>
            <a:r>
              <a:rPr lang="zh-TW" altLang="en-US" sz="20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中央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單位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buNone/>
              <a:tabLst>
                <a:tab pos="84138" algn="l"/>
              </a:tabLst>
            </a:pP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0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1700"/>
              </a:lnSpc>
              <a:spcBef>
                <a:spcPct val="0"/>
              </a:spcBef>
              <a:buNone/>
              <a:tabLst>
                <a:tab pos="84138" algn="l"/>
              </a:tabLst>
            </a:pP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31</a:t>
            </a:r>
          </a:p>
          <a:p>
            <a:pPr eaLnBrk="1" hangingPunct="1">
              <a:lnSpc>
                <a:spcPts val="1700"/>
              </a:lnSpc>
              <a:spcBef>
                <a:spcPct val="0"/>
              </a:spcBef>
              <a:buNone/>
              <a:tabLst>
                <a:tab pos="84138" algn="l"/>
              </a:tabLst>
            </a:pPr>
            <a:r>
              <a:rPr lang="zh-TW" altLang="en-US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0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37</a:t>
            </a:r>
            <a:endParaRPr lang="zh-TW" altLang="en-US" sz="20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1" name="圓角矩形圖說文字 410"/>
          <p:cNvSpPr/>
          <p:nvPr/>
        </p:nvSpPr>
        <p:spPr>
          <a:xfrm>
            <a:off x="6413440" y="4239793"/>
            <a:ext cx="1680839" cy="939612"/>
          </a:xfrm>
          <a:prstGeom prst="wedgeRoundRectCallout">
            <a:avLst>
              <a:gd name="adj1" fmla="val -111995"/>
              <a:gd name="adj2" fmla="val -83455"/>
              <a:gd name="adj3" fmla="val 16667"/>
            </a:avLst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僑委會</a:t>
            </a:r>
            <a:endParaRPr lang="en-US" altLang="zh-TW" sz="28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外交部</a:t>
            </a:r>
            <a:endParaRPr lang="en-US" altLang="zh-TW" sz="20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2" name="圓角矩形圖說文字 411"/>
          <p:cNvSpPr/>
          <p:nvPr/>
        </p:nvSpPr>
        <p:spPr>
          <a:xfrm>
            <a:off x="6284913" y="3099594"/>
            <a:ext cx="1955800" cy="931466"/>
          </a:xfrm>
          <a:prstGeom prst="wedgeRoundRectCallout">
            <a:avLst>
              <a:gd name="adj1" fmla="val -63272"/>
              <a:gd name="adj2" fmla="val -56035"/>
              <a:gd name="adj3" fmla="val 16667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警察專校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民進黨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黨部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4" name="圓角矩形圖說文字 413"/>
          <p:cNvSpPr/>
          <p:nvPr/>
        </p:nvSpPr>
        <p:spPr>
          <a:xfrm>
            <a:off x="6030913" y="5572918"/>
            <a:ext cx="2097087" cy="887413"/>
          </a:xfrm>
          <a:prstGeom prst="wedgeRoundRectCallout">
            <a:avLst>
              <a:gd name="adj1" fmla="val -73564"/>
              <a:gd name="adj2" fmla="val -167135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委員單位</a:t>
            </a:r>
            <a:endParaRPr lang="en-US" altLang="zh-TW" sz="32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經濟部</a:t>
            </a:r>
            <a:endParaRPr lang="en-US" altLang="zh-TW" sz="32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6" name="圓角矩形圖說文字 415"/>
          <p:cNvSpPr/>
          <p:nvPr/>
        </p:nvSpPr>
        <p:spPr>
          <a:xfrm>
            <a:off x="3843991" y="5936923"/>
            <a:ext cx="1624946" cy="563562"/>
          </a:xfrm>
          <a:prstGeom prst="wedgeRoundRectCallout">
            <a:avLst>
              <a:gd name="adj1" fmla="val -36318"/>
              <a:gd name="adj2" fmla="val -124833"/>
              <a:gd name="adj3" fmla="val 16667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農委會</a:t>
            </a:r>
            <a:endParaRPr lang="en-US" altLang="zh-TW" sz="3200" b="1" dirty="0" smtClean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圓角矩形圖說文字 1"/>
          <p:cNvSpPr/>
          <p:nvPr/>
        </p:nvSpPr>
        <p:spPr>
          <a:xfrm>
            <a:off x="1018145" y="844272"/>
            <a:ext cx="1774268" cy="821333"/>
          </a:xfrm>
          <a:prstGeom prst="wedgeRoundRectCallout">
            <a:avLst>
              <a:gd name="adj1" fmla="val 85076"/>
              <a:gd name="adj2" fmla="val 1106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中央單位</a:t>
            </a:r>
            <a:r>
              <a:rPr lang="en-US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、</a:t>
            </a:r>
            <a:r>
              <a:rPr lang="en-US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34</a:t>
            </a:r>
          </a:p>
        </p:txBody>
      </p:sp>
      <p:sp>
        <p:nvSpPr>
          <p:cNvPr id="4" name="圓角矩形圖說文字 3"/>
          <p:cNvSpPr/>
          <p:nvPr/>
        </p:nvSpPr>
        <p:spPr>
          <a:xfrm>
            <a:off x="6088529" y="884298"/>
            <a:ext cx="2064642" cy="1222315"/>
          </a:xfrm>
          <a:prstGeom prst="wedgeRoundRectCallout">
            <a:avLst>
              <a:gd name="adj1" fmla="val -84251"/>
              <a:gd name="adj2" fmla="val 780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  <a:tabLst>
                <a:tab pos="84138" algn="l"/>
              </a:tabLst>
            </a:pP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中央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單位</a:t>
            </a: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lnSpc>
                <a:spcPts val="1700"/>
              </a:lnSpc>
              <a:tabLst>
                <a:tab pos="84138" algn="l"/>
              </a:tabLst>
            </a:pP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24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32</a:t>
            </a:r>
            <a:r>
              <a:rPr lang="zh-TW" altLang="en-US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33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399" name="圓角矩形圖說文字 398"/>
          <p:cNvSpPr/>
          <p:nvPr/>
        </p:nvSpPr>
        <p:spPr>
          <a:xfrm>
            <a:off x="3186642" y="803156"/>
            <a:ext cx="2114021" cy="992426"/>
          </a:xfrm>
          <a:prstGeom prst="wedgeRoundRectCallout">
            <a:avLst>
              <a:gd name="adj1" fmla="val -34070"/>
              <a:gd name="adj2" fmla="val 80103"/>
              <a:gd name="adj3" fmla="val 16667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地方縣市政府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北基鄰里長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58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84213" y="2205038"/>
            <a:ext cx="7775575" cy="30241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統一規劃並律定各單位</a:t>
            </a: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進、退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場行進路線</a:t>
            </a: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，避免觀禮人員渭</a:t>
            </a:r>
            <a:endParaRPr lang="zh-TW" altLang="en-US" sz="4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集同一</a:t>
            </a: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路線</a:t>
            </a: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延宕進</a:t>
            </a: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、退</a:t>
            </a: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場時間</a:t>
            </a:r>
            <a:endParaRPr lang="zh-TW" altLang="en-US" sz="4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5540" name="Oval 5"/>
          <p:cNvSpPr>
            <a:spLocks noChangeArrowheads="1"/>
          </p:cNvSpPr>
          <p:nvPr/>
        </p:nvSpPr>
        <p:spPr bwMode="auto">
          <a:xfrm>
            <a:off x="1476375" y="620713"/>
            <a:ext cx="6191250" cy="1152525"/>
          </a:xfrm>
          <a:prstGeom prst="ellipse">
            <a:avLst/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solidFill>
                  <a:srgbClr val="FFFF00"/>
                </a:solidFill>
                <a:ea typeface="標楷體" pitchFamily="65" charset="-120"/>
              </a:rPr>
              <a:t>肆、行進路線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矩形 4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6563" name="Line 158"/>
          <p:cNvSpPr>
            <a:spLocks noChangeShapeType="1"/>
          </p:cNvSpPr>
          <p:nvPr/>
        </p:nvSpPr>
        <p:spPr bwMode="auto">
          <a:xfrm flipH="1">
            <a:off x="2651125" y="5087938"/>
            <a:ext cx="11113" cy="47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4" name="Freeform 463"/>
          <p:cNvSpPr>
            <a:spLocks/>
          </p:cNvSpPr>
          <p:nvPr/>
        </p:nvSpPr>
        <p:spPr bwMode="auto">
          <a:xfrm>
            <a:off x="2295525" y="2281238"/>
            <a:ext cx="3797300" cy="3105150"/>
          </a:xfrm>
          <a:custGeom>
            <a:avLst/>
            <a:gdLst>
              <a:gd name="T0" fmla="*/ 0 w 10170"/>
              <a:gd name="T1" fmla="*/ 0 h 15861"/>
              <a:gd name="T2" fmla="*/ 2147483647 w 10170"/>
              <a:gd name="T3" fmla="*/ 2147483647 h 15861"/>
              <a:gd name="T4" fmla="*/ 2147483647 w 10170"/>
              <a:gd name="T5" fmla="*/ 2147483647 h 15861"/>
              <a:gd name="T6" fmla="*/ 2147483647 w 10170"/>
              <a:gd name="T7" fmla="*/ 2147483647 h 15861"/>
              <a:gd name="T8" fmla="*/ 2147483647 w 10170"/>
              <a:gd name="T9" fmla="*/ 2147483647 h 15861"/>
              <a:gd name="T10" fmla="*/ 2147483647 w 10170"/>
              <a:gd name="T11" fmla="*/ 2147483647 h 15861"/>
              <a:gd name="T12" fmla="*/ 2147483647 w 10170"/>
              <a:gd name="T13" fmla="*/ 2147483647 h 15861"/>
              <a:gd name="T14" fmla="*/ 2147483647 w 10170"/>
              <a:gd name="T15" fmla="*/ 2147483647 h 15861"/>
              <a:gd name="T16" fmla="*/ 2147483647 w 10170"/>
              <a:gd name="T17" fmla="*/ 2147483647 h 15861"/>
              <a:gd name="T18" fmla="*/ 2147483647 w 10170"/>
              <a:gd name="T19" fmla="*/ 2147483647 h 15861"/>
              <a:gd name="T20" fmla="*/ 2147483647 w 10170"/>
              <a:gd name="T21" fmla="*/ 2147483647 h 15861"/>
              <a:gd name="T22" fmla="*/ 2147483647 w 10170"/>
              <a:gd name="T23" fmla="*/ 2147483647 h 15861"/>
              <a:gd name="T24" fmla="*/ 2147483647 w 10170"/>
              <a:gd name="T25" fmla="*/ 2147483647 h 15861"/>
              <a:gd name="T26" fmla="*/ 2147483647 w 10170"/>
              <a:gd name="T27" fmla="*/ 2147483647 h 15861"/>
              <a:gd name="T28" fmla="*/ 2147483647 w 10170"/>
              <a:gd name="T29" fmla="*/ 2147483647 h 15861"/>
              <a:gd name="T30" fmla="*/ 2147483647 w 10170"/>
              <a:gd name="T31" fmla="*/ 2147483647 h 15861"/>
              <a:gd name="T32" fmla="*/ 2147483647 w 10170"/>
              <a:gd name="T33" fmla="*/ 2147483647 h 15861"/>
              <a:gd name="T34" fmla="*/ 2147483647 w 10170"/>
              <a:gd name="T35" fmla="*/ 2147483647 h 15861"/>
              <a:gd name="T36" fmla="*/ 2147483647 w 10170"/>
              <a:gd name="T37" fmla="*/ 2147483647 h 15861"/>
              <a:gd name="T38" fmla="*/ 2147483647 w 10170"/>
              <a:gd name="T39" fmla="*/ 2147483647 h 15861"/>
              <a:gd name="T40" fmla="*/ 2147483647 w 10170"/>
              <a:gd name="T41" fmla="*/ 2147483647 h 15861"/>
              <a:gd name="T42" fmla="*/ 2147483647 w 10170"/>
              <a:gd name="T43" fmla="*/ 2147483647 h 15861"/>
              <a:gd name="T44" fmla="*/ 2147483647 w 10170"/>
              <a:gd name="T45" fmla="*/ 2147483647 h 15861"/>
              <a:gd name="T46" fmla="*/ 2147483647 w 10170"/>
              <a:gd name="T47" fmla="*/ 2147483647 h 15861"/>
              <a:gd name="T48" fmla="*/ 2147483647 w 10170"/>
              <a:gd name="T49" fmla="*/ 2147483647 h 15861"/>
              <a:gd name="T50" fmla="*/ 0 w 10170"/>
              <a:gd name="T51" fmla="*/ 0 h 158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170"/>
              <a:gd name="T79" fmla="*/ 0 h 15861"/>
              <a:gd name="T80" fmla="*/ 10170 w 10170"/>
              <a:gd name="T81" fmla="*/ 15861 h 158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170" h="15861">
                <a:moveTo>
                  <a:pt x="0" y="0"/>
                </a:moveTo>
                <a:lnTo>
                  <a:pt x="6094" y="119"/>
                </a:lnTo>
                <a:lnTo>
                  <a:pt x="6477" y="857"/>
                </a:lnTo>
                <a:lnTo>
                  <a:pt x="8336" y="749"/>
                </a:lnTo>
                <a:cubicBezTo>
                  <a:pt x="8312" y="1676"/>
                  <a:pt x="8332" y="2712"/>
                  <a:pt x="8294" y="3639"/>
                </a:cubicBezTo>
                <a:lnTo>
                  <a:pt x="10170" y="3666"/>
                </a:lnTo>
                <a:cubicBezTo>
                  <a:pt x="10161" y="4146"/>
                  <a:pt x="10151" y="4627"/>
                  <a:pt x="10142" y="5107"/>
                </a:cubicBezTo>
                <a:lnTo>
                  <a:pt x="8280" y="5053"/>
                </a:lnTo>
                <a:cubicBezTo>
                  <a:pt x="8322" y="6474"/>
                  <a:pt x="8223" y="7868"/>
                  <a:pt x="8265" y="9289"/>
                </a:cubicBezTo>
                <a:lnTo>
                  <a:pt x="8940" y="10018"/>
                </a:lnTo>
                <a:cubicBezTo>
                  <a:pt x="8944" y="11209"/>
                  <a:pt x="8946" y="11077"/>
                  <a:pt x="7519" y="13159"/>
                </a:cubicBezTo>
                <a:cubicBezTo>
                  <a:pt x="7520" y="13340"/>
                  <a:pt x="9363" y="10400"/>
                  <a:pt x="8944" y="11106"/>
                </a:cubicBezTo>
                <a:cubicBezTo>
                  <a:pt x="8955" y="11110"/>
                  <a:pt x="7807" y="12727"/>
                  <a:pt x="7585" y="13186"/>
                </a:cubicBezTo>
                <a:cubicBezTo>
                  <a:pt x="7363" y="13645"/>
                  <a:pt x="7536" y="13821"/>
                  <a:pt x="7614" y="13861"/>
                </a:cubicBezTo>
                <a:cubicBezTo>
                  <a:pt x="7692" y="13902"/>
                  <a:pt x="7615" y="13942"/>
                  <a:pt x="7259" y="14212"/>
                </a:cubicBezTo>
                <a:cubicBezTo>
                  <a:pt x="6903" y="14482"/>
                  <a:pt x="5079" y="15309"/>
                  <a:pt x="4683" y="15561"/>
                </a:cubicBezTo>
                <a:cubicBezTo>
                  <a:pt x="4208" y="16254"/>
                  <a:pt x="4515" y="15562"/>
                  <a:pt x="4414" y="15346"/>
                </a:cubicBezTo>
                <a:cubicBezTo>
                  <a:pt x="4313" y="15130"/>
                  <a:pt x="4253" y="14977"/>
                  <a:pt x="4074" y="14266"/>
                </a:cubicBezTo>
                <a:cubicBezTo>
                  <a:pt x="3895" y="13555"/>
                  <a:pt x="3399" y="11781"/>
                  <a:pt x="3239" y="11268"/>
                </a:cubicBezTo>
                <a:cubicBezTo>
                  <a:pt x="3079" y="10755"/>
                  <a:pt x="3119" y="11227"/>
                  <a:pt x="3013" y="11214"/>
                </a:cubicBezTo>
                <a:cubicBezTo>
                  <a:pt x="2907" y="11201"/>
                  <a:pt x="2852" y="11142"/>
                  <a:pt x="2602" y="11187"/>
                </a:cubicBezTo>
                <a:cubicBezTo>
                  <a:pt x="2352" y="11232"/>
                  <a:pt x="1766" y="11178"/>
                  <a:pt x="1512" y="11214"/>
                </a:cubicBezTo>
                <a:cubicBezTo>
                  <a:pt x="1258" y="11250"/>
                  <a:pt x="1199" y="11688"/>
                  <a:pt x="1077" y="11161"/>
                </a:cubicBezTo>
                <a:lnTo>
                  <a:pt x="1077" y="8213"/>
                </a:lnTo>
                <a:lnTo>
                  <a:pt x="15" y="8121"/>
                </a:lnTo>
                <a:cubicBezTo>
                  <a:pt x="-32" y="5405"/>
                  <a:pt x="47" y="2716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565" name="Line 2"/>
          <p:cNvSpPr>
            <a:spLocks noChangeShapeType="1"/>
          </p:cNvSpPr>
          <p:nvPr/>
        </p:nvSpPr>
        <p:spPr bwMode="auto">
          <a:xfrm>
            <a:off x="3733800" y="4478338"/>
            <a:ext cx="336550" cy="671512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6" name="Freeform 8"/>
          <p:cNvSpPr>
            <a:spLocks/>
          </p:cNvSpPr>
          <p:nvPr/>
        </p:nvSpPr>
        <p:spPr bwMode="auto">
          <a:xfrm>
            <a:off x="2886075" y="2649538"/>
            <a:ext cx="679450" cy="1006475"/>
          </a:xfrm>
          <a:custGeom>
            <a:avLst/>
            <a:gdLst>
              <a:gd name="T0" fmla="*/ 0 w 428"/>
              <a:gd name="T1" fmla="*/ 0 h 634"/>
              <a:gd name="T2" fmla="*/ 0 w 428"/>
              <a:gd name="T3" fmla="*/ 2147483647 h 634"/>
              <a:gd name="T4" fmla="*/ 2147483647 w 428"/>
              <a:gd name="T5" fmla="*/ 2147483647 h 634"/>
              <a:gd name="T6" fmla="*/ 2147483647 w 428"/>
              <a:gd name="T7" fmla="*/ 0 h 634"/>
              <a:gd name="T8" fmla="*/ 0 w 428"/>
              <a:gd name="T9" fmla="*/ 0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634"/>
              <a:gd name="T17" fmla="*/ 428 w 428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634">
                <a:moveTo>
                  <a:pt x="0" y="0"/>
                </a:moveTo>
                <a:lnTo>
                  <a:pt x="0" y="634"/>
                </a:lnTo>
                <a:lnTo>
                  <a:pt x="416" y="63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7" name="Rectangle 9"/>
          <p:cNvSpPr>
            <a:spLocks noChangeArrowheads="1"/>
          </p:cNvSpPr>
          <p:nvPr/>
        </p:nvSpPr>
        <p:spPr bwMode="auto">
          <a:xfrm>
            <a:off x="365125" y="836613"/>
            <a:ext cx="8429625" cy="5684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68" name="Rectangle 10"/>
          <p:cNvSpPr>
            <a:spLocks noChangeArrowheads="1"/>
          </p:cNvSpPr>
          <p:nvPr/>
        </p:nvSpPr>
        <p:spPr bwMode="auto">
          <a:xfrm>
            <a:off x="3733800" y="1441450"/>
            <a:ext cx="609600" cy="12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69" name="Rectangle 11"/>
          <p:cNvSpPr>
            <a:spLocks noChangeArrowheads="1"/>
          </p:cNvSpPr>
          <p:nvPr/>
        </p:nvSpPr>
        <p:spPr bwMode="auto">
          <a:xfrm>
            <a:off x="2895600" y="1450975"/>
            <a:ext cx="685800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70" name="Rectangle 12"/>
          <p:cNvSpPr>
            <a:spLocks noChangeArrowheads="1"/>
          </p:cNvSpPr>
          <p:nvPr/>
        </p:nvSpPr>
        <p:spPr bwMode="auto">
          <a:xfrm>
            <a:off x="1828800" y="1430338"/>
            <a:ext cx="838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71" name="Rectangle 13"/>
          <p:cNvSpPr>
            <a:spLocks noChangeArrowheads="1"/>
          </p:cNvSpPr>
          <p:nvPr/>
        </p:nvSpPr>
        <p:spPr bwMode="auto">
          <a:xfrm>
            <a:off x="1219200" y="14303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72" name="Rectangle 14"/>
          <p:cNvSpPr>
            <a:spLocks noChangeArrowheads="1"/>
          </p:cNvSpPr>
          <p:nvPr/>
        </p:nvSpPr>
        <p:spPr bwMode="auto">
          <a:xfrm>
            <a:off x="593725" y="1666875"/>
            <a:ext cx="403225" cy="12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73" name="Rectangle 15"/>
          <p:cNvSpPr>
            <a:spLocks noChangeArrowheads="1"/>
          </p:cNvSpPr>
          <p:nvPr/>
        </p:nvSpPr>
        <p:spPr bwMode="auto">
          <a:xfrm>
            <a:off x="600075" y="1993900"/>
            <a:ext cx="396875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74" name="Rectangle 16"/>
          <p:cNvSpPr>
            <a:spLocks noChangeArrowheads="1"/>
          </p:cNvSpPr>
          <p:nvPr/>
        </p:nvSpPr>
        <p:spPr bwMode="auto">
          <a:xfrm>
            <a:off x="608013" y="2330450"/>
            <a:ext cx="388937" cy="15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75" name="Rectangle 17"/>
          <p:cNvSpPr>
            <a:spLocks noChangeArrowheads="1"/>
          </p:cNvSpPr>
          <p:nvPr/>
        </p:nvSpPr>
        <p:spPr bwMode="auto">
          <a:xfrm>
            <a:off x="606425" y="2589213"/>
            <a:ext cx="3905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76" name="Rectangle 18"/>
          <p:cNvSpPr>
            <a:spLocks noChangeArrowheads="1"/>
          </p:cNvSpPr>
          <p:nvPr/>
        </p:nvSpPr>
        <p:spPr bwMode="auto">
          <a:xfrm>
            <a:off x="608013" y="2925763"/>
            <a:ext cx="388937" cy="17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77" name="Rectangle 19"/>
          <p:cNvSpPr>
            <a:spLocks noChangeArrowheads="1"/>
          </p:cNvSpPr>
          <p:nvPr/>
        </p:nvSpPr>
        <p:spPr bwMode="auto">
          <a:xfrm>
            <a:off x="615950" y="3319463"/>
            <a:ext cx="381000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78" name="Rectangle 20"/>
          <p:cNvSpPr>
            <a:spLocks noChangeArrowheads="1"/>
          </p:cNvSpPr>
          <p:nvPr/>
        </p:nvSpPr>
        <p:spPr bwMode="auto">
          <a:xfrm>
            <a:off x="609600" y="3571875"/>
            <a:ext cx="387350" cy="21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79" name="Rectangle 21"/>
          <p:cNvSpPr>
            <a:spLocks noChangeArrowheads="1"/>
          </p:cNvSpPr>
          <p:nvPr/>
        </p:nvSpPr>
        <p:spPr bwMode="auto">
          <a:xfrm>
            <a:off x="608013" y="3921125"/>
            <a:ext cx="388937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80" name="Rectangle 22"/>
          <p:cNvSpPr>
            <a:spLocks noChangeArrowheads="1"/>
          </p:cNvSpPr>
          <p:nvPr/>
        </p:nvSpPr>
        <p:spPr bwMode="auto">
          <a:xfrm>
            <a:off x="606425" y="4233863"/>
            <a:ext cx="390525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81" name="Rectangle 23"/>
          <p:cNvSpPr>
            <a:spLocks noChangeArrowheads="1"/>
          </p:cNvSpPr>
          <p:nvPr/>
        </p:nvSpPr>
        <p:spPr bwMode="auto">
          <a:xfrm>
            <a:off x="3733800" y="1658938"/>
            <a:ext cx="609600" cy="18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82" name="Rectangle 24"/>
          <p:cNvSpPr>
            <a:spLocks noChangeArrowheads="1"/>
          </p:cNvSpPr>
          <p:nvPr/>
        </p:nvSpPr>
        <p:spPr bwMode="auto">
          <a:xfrm>
            <a:off x="3733800" y="1963738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83" name="Rectangle 25"/>
          <p:cNvSpPr>
            <a:spLocks noChangeArrowheads="1"/>
          </p:cNvSpPr>
          <p:nvPr/>
        </p:nvSpPr>
        <p:spPr bwMode="auto">
          <a:xfrm>
            <a:off x="3733800" y="2268538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84" name="Rectangle 26"/>
          <p:cNvSpPr>
            <a:spLocks noChangeArrowheads="1"/>
          </p:cNvSpPr>
          <p:nvPr/>
        </p:nvSpPr>
        <p:spPr bwMode="auto">
          <a:xfrm>
            <a:off x="3732213" y="2667000"/>
            <a:ext cx="6096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585" name="Line 27"/>
          <p:cNvSpPr>
            <a:spLocks noChangeShapeType="1"/>
          </p:cNvSpPr>
          <p:nvPr/>
        </p:nvSpPr>
        <p:spPr bwMode="auto">
          <a:xfrm>
            <a:off x="3733800" y="38687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86" name="Line 28"/>
          <p:cNvSpPr>
            <a:spLocks noChangeShapeType="1"/>
          </p:cNvSpPr>
          <p:nvPr/>
        </p:nvSpPr>
        <p:spPr bwMode="auto">
          <a:xfrm>
            <a:off x="3733800" y="38687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87" name="Line 29"/>
          <p:cNvSpPr>
            <a:spLocks noChangeShapeType="1"/>
          </p:cNvSpPr>
          <p:nvPr/>
        </p:nvSpPr>
        <p:spPr bwMode="auto">
          <a:xfrm>
            <a:off x="3733800" y="42497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88" name="Line 30"/>
          <p:cNvSpPr>
            <a:spLocks noChangeShapeType="1"/>
          </p:cNvSpPr>
          <p:nvPr/>
        </p:nvSpPr>
        <p:spPr bwMode="auto">
          <a:xfrm>
            <a:off x="5105400" y="3868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89" name="Line 31"/>
          <p:cNvSpPr>
            <a:spLocks noChangeShapeType="1"/>
          </p:cNvSpPr>
          <p:nvPr/>
        </p:nvSpPr>
        <p:spPr bwMode="auto">
          <a:xfrm flipH="1">
            <a:off x="4953000" y="4097338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90" name="Line 32"/>
          <p:cNvSpPr>
            <a:spLocks noChangeShapeType="1"/>
          </p:cNvSpPr>
          <p:nvPr/>
        </p:nvSpPr>
        <p:spPr bwMode="auto">
          <a:xfrm>
            <a:off x="3733800" y="4478338"/>
            <a:ext cx="12192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91" name="Arc 33"/>
          <p:cNvSpPr>
            <a:spLocks/>
          </p:cNvSpPr>
          <p:nvPr/>
        </p:nvSpPr>
        <p:spPr bwMode="auto">
          <a:xfrm>
            <a:off x="4967288" y="4476750"/>
            <a:ext cx="762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92" name="Line 34"/>
          <p:cNvSpPr>
            <a:spLocks noChangeShapeType="1"/>
          </p:cNvSpPr>
          <p:nvPr/>
        </p:nvSpPr>
        <p:spPr bwMode="auto">
          <a:xfrm flipH="1">
            <a:off x="4800600" y="4630738"/>
            <a:ext cx="228600" cy="152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93" name="Line 35"/>
          <p:cNvSpPr>
            <a:spLocks noChangeShapeType="1"/>
          </p:cNvSpPr>
          <p:nvPr/>
        </p:nvSpPr>
        <p:spPr bwMode="auto">
          <a:xfrm>
            <a:off x="4800600" y="4783138"/>
            <a:ext cx="76200" cy="152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94" name="Line 36"/>
          <p:cNvSpPr>
            <a:spLocks noChangeShapeType="1"/>
          </p:cNvSpPr>
          <p:nvPr/>
        </p:nvSpPr>
        <p:spPr bwMode="auto">
          <a:xfrm>
            <a:off x="4114800" y="53165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95" name="Rectangle 37"/>
          <p:cNvSpPr>
            <a:spLocks noChangeArrowheads="1"/>
          </p:cNvSpPr>
          <p:nvPr/>
        </p:nvSpPr>
        <p:spPr bwMode="auto">
          <a:xfrm>
            <a:off x="4267200" y="5808663"/>
            <a:ext cx="9906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96" name="Rectangle 38"/>
          <p:cNvSpPr>
            <a:spLocks noChangeArrowheads="1"/>
          </p:cNvSpPr>
          <p:nvPr/>
        </p:nvSpPr>
        <p:spPr bwMode="auto">
          <a:xfrm>
            <a:off x="3733800" y="3251200"/>
            <a:ext cx="6096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南廣場</a:t>
            </a:r>
          </a:p>
        </p:txBody>
      </p:sp>
      <p:sp>
        <p:nvSpPr>
          <p:cNvPr id="66597" name="Rectangle 39"/>
          <p:cNvSpPr>
            <a:spLocks noChangeArrowheads="1"/>
          </p:cNvSpPr>
          <p:nvPr/>
        </p:nvSpPr>
        <p:spPr bwMode="auto">
          <a:xfrm>
            <a:off x="4495800" y="1963738"/>
            <a:ext cx="609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598" name="Rectangle 40"/>
          <p:cNvSpPr>
            <a:spLocks noChangeArrowheads="1"/>
          </p:cNvSpPr>
          <p:nvPr/>
        </p:nvSpPr>
        <p:spPr bwMode="auto">
          <a:xfrm>
            <a:off x="4495800" y="3259138"/>
            <a:ext cx="6096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介壽公園</a:t>
            </a:r>
          </a:p>
        </p:txBody>
      </p:sp>
      <p:sp>
        <p:nvSpPr>
          <p:cNvPr id="66599" name="Rectangle 41"/>
          <p:cNvSpPr>
            <a:spLocks noChangeArrowheads="1"/>
          </p:cNvSpPr>
          <p:nvPr/>
        </p:nvSpPr>
        <p:spPr bwMode="auto">
          <a:xfrm>
            <a:off x="3733800" y="1227138"/>
            <a:ext cx="609600" cy="12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00" name="Rectangle 42"/>
          <p:cNvSpPr>
            <a:spLocks noChangeArrowheads="1"/>
          </p:cNvSpPr>
          <p:nvPr/>
        </p:nvSpPr>
        <p:spPr bwMode="auto">
          <a:xfrm>
            <a:off x="4495800" y="1354138"/>
            <a:ext cx="122238" cy="54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01" name="Rectangle 43"/>
          <p:cNvSpPr>
            <a:spLocks noChangeArrowheads="1"/>
          </p:cNvSpPr>
          <p:nvPr/>
        </p:nvSpPr>
        <p:spPr bwMode="auto">
          <a:xfrm>
            <a:off x="4724400" y="1658938"/>
            <a:ext cx="13176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02" name="Rectangle 44"/>
          <p:cNvSpPr>
            <a:spLocks noChangeArrowheads="1"/>
          </p:cNvSpPr>
          <p:nvPr/>
        </p:nvSpPr>
        <p:spPr bwMode="auto">
          <a:xfrm>
            <a:off x="4491038" y="1136650"/>
            <a:ext cx="122237" cy="12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03" name="Rectangle 45"/>
          <p:cNvSpPr>
            <a:spLocks noChangeArrowheads="1"/>
          </p:cNvSpPr>
          <p:nvPr/>
        </p:nvSpPr>
        <p:spPr bwMode="auto">
          <a:xfrm>
            <a:off x="4724400" y="1400175"/>
            <a:ext cx="142875" cy="14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04" name="Rectangle 46"/>
          <p:cNvSpPr>
            <a:spLocks noChangeArrowheads="1"/>
          </p:cNvSpPr>
          <p:nvPr/>
        </p:nvSpPr>
        <p:spPr bwMode="auto">
          <a:xfrm>
            <a:off x="4724400" y="1125538"/>
            <a:ext cx="152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05" name="Rectangle 47"/>
          <p:cNvSpPr>
            <a:spLocks noChangeArrowheads="1"/>
          </p:cNvSpPr>
          <p:nvPr/>
        </p:nvSpPr>
        <p:spPr bwMode="auto">
          <a:xfrm>
            <a:off x="4984750" y="1658938"/>
            <a:ext cx="12065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06" name="Rectangle 48"/>
          <p:cNvSpPr>
            <a:spLocks noChangeArrowheads="1"/>
          </p:cNvSpPr>
          <p:nvPr/>
        </p:nvSpPr>
        <p:spPr bwMode="auto">
          <a:xfrm>
            <a:off x="4989513" y="1374775"/>
            <a:ext cx="115887" cy="17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07" name="Rectangle 49"/>
          <p:cNvSpPr>
            <a:spLocks noChangeArrowheads="1"/>
          </p:cNvSpPr>
          <p:nvPr/>
        </p:nvSpPr>
        <p:spPr bwMode="auto">
          <a:xfrm>
            <a:off x="4953000" y="1125538"/>
            <a:ext cx="147638" cy="13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08" name="Rectangle 50"/>
          <p:cNvSpPr>
            <a:spLocks noChangeArrowheads="1"/>
          </p:cNvSpPr>
          <p:nvPr/>
        </p:nvSpPr>
        <p:spPr bwMode="auto">
          <a:xfrm>
            <a:off x="2895600" y="2268538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09" name="Rectangle 51"/>
          <p:cNvSpPr>
            <a:spLocks noChangeArrowheads="1"/>
          </p:cNvSpPr>
          <p:nvPr/>
        </p:nvSpPr>
        <p:spPr bwMode="auto">
          <a:xfrm>
            <a:off x="2895600" y="2085975"/>
            <a:ext cx="685800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10" name="Rectangle 52"/>
          <p:cNvSpPr>
            <a:spLocks noChangeArrowheads="1"/>
          </p:cNvSpPr>
          <p:nvPr/>
        </p:nvSpPr>
        <p:spPr bwMode="auto">
          <a:xfrm>
            <a:off x="2895600" y="1222375"/>
            <a:ext cx="685800" cy="13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11" name="Rectangle 53"/>
          <p:cNvSpPr>
            <a:spLocks noChangeArrowheads="1"/>
          </p:cNvSpPr>
          <p:nvPr/>
        </p:nvSpPr>
        <p:spPr bwMode="auto">
          <a:xfrm>
            <a:off x="2895600" y="1049338"/>
            <a:ext cx="681038" cy="74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12" name="Rectangle 54"/>
          <p:cNvSpPr>
            <a:spLocks noChangeArrowheads="1"/>
          </p:cNvSpPr>
          <p:nvPr/>
        </p:nvSpPr>
        <p:spPr bwMode="auto">
          <a:xfrm>
            <a:off x="3733800" y="1049338"/>
            <a:ext cx="609600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13" name="Rectangle 55"/>
          <p:cNvSpPr>
            <a:spLocks noChangeArrowheads="1"/>
          </p:cNvSpPr>
          <p:nvPr/>
        </p:nvSpPr>
        <p:spPr bwMode="auto">
          <a:xfrm>
            <a:off x="2895600" y="3868738"/>
            <a:ext cx="685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司法大廈</a:t>
            </a:r>
          </a:p>
        </p:txBody>
      </p:sp>
      <p:sp>
        <p:nvSpPr>
          <p:cNvPr id="66614" name="Line 56"/>
          <p:cNvSpPr>
            <a:spLocks noChangeShapeType="1"/>
          </p:cNvSpPr>
          <p:nvPr/>
        </p:nvSpPr>
        <p:spPr bwMode="auto">
          <a:xfrm>
            <a:off x="2886075" y="4498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15" name="Line 57"/>
          <p:cNvSpPr>
            <a:spLocks noChangeShapeType="1"/>
          </p:cNvSpPr>
          <p:nvPr/>
        </p:nvSpPr>
        <p:spPr bwMode="auto">
          <a:xfrm flipV="1">
            <a:off x="2873375" y="4471988"/>
            <a:ext cx="63182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16" name="Line 58"/>
          <p:cNvSpPr>
            <a:spLocks noChangeShapeType="1"/>
          </p:cNvSpPr>
          <p:nvPr/>
        </p:nvSpPr>
        <p:spPr bwMode="auto">
          <a:xfrm flipV="1">
            <a:off x="2881313" y="4794250"/>
            <a:ext cx="7794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17" name="Freeform 59"/>
          <p:cNvSpPr>
            <a:spLocks/>
          </p:cNvSpPr>
          <p:nvPr/>
        </p:nvSpPr>
        <p:spPr bwMode="auto">
          <a:xfrm>
            <a:off x="2895600" y="4935538"/>
            <a:ext cx="6350" cy="628650"/>
          </a:xfrm>
          <a:custGeom>
            <a:avLst/>
            <a:gdLst>
              <a:gd name="T0" fmla="*/ 0 w 4"/>
              <a:gd name="T1" fmla="*/ 0 h 396"/>
              <a:gd name="T2" fmla="*/ 2147483647 w 4"/>
              <a:gd name="T3" fmla="*/ 2147483647 h 396"/>
              <a:gd name="T4" fmla="*/ 0 60000 65536"/>
              <a:gd name="T5" fmla="*/ 0 60000 65536"/>
              <a:gd name="T6" fmla="*/ 0 w 4"/>
              <a:gd name="T7" fmla="*/ 0 h 396"/>
              <a:gd name="T8" fmla="*/ 4 w 4"/>
              <a:gd name="T9" fmla="*/ 396 h 3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96">
                <a:moveTo>
                  <a:pt x="0" y="0"/>
                </a:moveTo>
                <a:lnTo>
                  <a:pt x="4" y="3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18" name="Line 60"/>
          <p:cNvSpPr>
            <a:spLocks noChangeShapeType="1"/>
          </p:cNvSpPr>
          <p:nvPr/>
        </p:nvSpPr>
        <p:spPr bwMode="auto">
          <a:xfrm>
            <a:off x="2895600" y="49355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19" name="Line 61"/>
          <p:cNvSpPr>
            <a:spLocks noChangeShapeType="1"/>
          </p:cNvSpPr>
          <p:nvPr/>
        </p:nvSpPr>
        <p:spPr bwMode="auto">
          <a:xfrm>
            <a:off x="3276600" y="493553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20" name="Line 62"/>
          <p:cNvSpPr>
            <a:spLocks noChangeShapeType="1"/>
          </p:cNvSpPr>
          <p:nvPr/>
        </p:nvSpPr>
        <p:spPr bwMode="auto">
          <a:xfrm flipV="1">
            <a:off x="3433763" y="4921250"/>
            <a:ext cx="3206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21" name="Line 63"/>
          <p:cNvSpPr>
            <a:spLocks noChangeShapeType="1"/>
          </p:cNvSpPr>
          <p:nvPr/>
        </p:nvSpPr>
        <p:spPr bwMode="auto">
          <a:xfrm>
            <a:off x="3433763" y="493553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22" name="Line 64"/>
          <p:cNvSpPr>
            <a:spLocks noChangeShapeType="1"/>
          </p:cNvSpPr>
          <p:nvPr/>
        </p:nvSpPr>
        <p:spPr bwMode="auto">
          <a:xfrm flipV="1">
            <a:off x="3509963" y="4999038"/>
            <a:ext cx="2905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23" name="Line 65"/>
          <p:cNvSpPr>
            <a:spLocks noChangeShapeType="1"/>
          </p:cNvSpPr>
          <p:nvPr/>
        </p:nvSpPr>
        <p:spPr bwMode="auto">
          <a:xfrm flipV="1">
            <a:off x="3562350" y="5072063"/>
            <a:ext cx="274638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24" name="Line 66"/>
          <p:cNvSpPr>
            <a:spLocks noChangeShapeType="1"/>
          </p:cNvSpPr>
          <p:nvPr/>
        </p:nvSpPr>
        <p:spPr bwMode="auto">
          <a:xfrm>
            <a:off x="3562350" y="508793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25" name="Line 67"/>
          <p:cNvSpPr>
            <a:spLocks noChangeShapeType="1"/>
          </p:cNvSpPr>
          <p:nvPr/>
        </p:nvSpPr>
        <p:spPr bwMode="auto">
          <a:xfrm>
            <a:off x="3638550" y="5164138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26" name="Line 68"/>
          <p:cNvSpPr>
            <a:spLocks noChangeShapeType="1"/>
          </p:cNvSpPr>
          <p:nvPr/>
        </p:nvSpPr>
        <p:spPr bwMode="auto">
          <a:xfrm flipV="1">
            <a:off x="4078288" y="4935538"/>
            <a:ext cx="798512" cy="227012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27" name="Line 69"/>
          <p:cNvSpPr>
            <a:spLocks noChangeShapeType="1"/>
          </p:cNvSpPr>
          <p:nvPr/>
        </p:nvSpPr>
        <p:spPr bwMode="auto">
          <a:xfrm>
            <a:off x="4114800" y="5316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28" name="Line 70"/>
          <p:cNvSpPr>
            <a:spLocks noChangeShapeType="1"/>
          </p:cNvSpPr>
          <p:nvPr/>
        </p:nvSpPr>
        <p:spPr bwMode="auto">
          <a:xfrm flipV="1">
            <a:off x="4114800" y="5087938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29" name="Line 71"/>
          <p:cNvSpPr>
            <a:spLocks noChangeShapeType="1"/>
          </p:cNvSpPr>
          <p:nvPr/>
        </p:nvSpPr>
        <p:spPr bwMode="auto">
          <a:xfrm>
            <a:off x="4953000" y="5087938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30" name="Line 72"/>
          <p:cNvSpPr>
            <a:spLocks noChangeShapeType="1"/>
          </p:cNvSpPr>
          <p:nvPr/>
        </p:nvSpPr>
        <p:spPr bwMode="auto">
          <a:xfrm>
            <a:off x="3581400" y="53165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31" name="Line 73"/>
          <p:cNvSpPr>
            <a:spLocks noChangeShapeType="1"/>
          </p:cNvSpPr>
          <p:nvPr/>
        </p:nvSpPr>
        <p:spPr bwMode="auto">
          <a:xfrm>
            <a:off x="3581400" y="53165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32" name="Line 74"/>
          <p:cNvSpPr>
            <a:spLocks noChangeShapeType="1"/>
          </p:cNvSpPr>
          <p:nvPr/>
        </p:nvSpPr>
        <p:spPr bwMode="auto">
          <a:xfrm>
            <a:off x="3730625" y="53276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33" name="Line 75"/>
          <p:cNvSpPr>
            <a:spLocks noChangeShapeType="1"/>
          </p:cNvSpPr>
          <p:nvPr/>
        </p:nvSpPr>
        <p:spPr bwMode="auto">
          <a:xfrm>
            <a:off x="3962400" y="53165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34" name="Line 76"/>
          <p:cNvSpPr>
            <a:spLocks noChangeShapeType="1"/>
          </p:cNvSpPr>
          <p:nvPr/>
        </p:nvSpPr>
        <p:spPr bwMode="auto">
          <a:xfrm flipH="1">
            <a:off x="1828800" y="558323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35" name="Line 77"/>
          <p:cNvSpPr>
            <a:spLocks noChangeShapeType="1"/>
          </p:cNvSpPr>
          <p:nvPr/>
        </p:nvSpPr>
        <p:spPr bwMode="auto">
          <a:xfrm flipH="1">
            <a:off x="4953000" y="5422900"/>
            <a:ext cx="531813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36" name="Rectangle 78"/>
          <p:cNvSpPr>
            <a:spLocks noChangeArrowheads="1"/>
          </p:cNvSpPr>
          <p:nvPr/>
        </p:nvSpPr>
        <p:spPr bwMode="auto">
          <a:xfrm>
            <a:off x="2743200" y="5830888"/>
            <a:ext cx="137160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37" name="Rectangle 79"/>
          <p:cNvSpPr>
            <a:spLocks noChangeArrowheads="1"/>
          </p:cNvSpPr>
          <p:nvPr/>
        </p:nvSpPr>
        <p:spPr bwMode="auto">
          <a:xfrm>
            <a:off x="2309813" y="1651000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38" name="Rectangle 80"/>
          <p:cNvSpPr>
            <a:spLocks noChangeArrowheads="1"/>
          </p:cNvSpPr>
          <p:nvPr/>
        </p:nvSpPr>
        <p:spPr bwMode="auto">
          <a:xfrm>
            <a:off x="2286000" y="1963738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39" name="Rectangle 81"/>
          <p:cNvSpPr>
            <a:spLocks noChangeArrowheads="1"/>
          </p:cNvSpPr>
          <p:nvPr/>
        </p:nvSpPr>
        <p:spPr bwMode="auto">
          <a:xfrm>
            <a:off x="2286000" y="2268538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40" name="Rectangle 82"/>
          <p:cNvSpPr>
            <a:spLocks noChangeArrowheads="1"/>
          </p:cNvSpPr>
          <p:nvPr/>
        </p:nvSpPr>
        <p:spPr bwMode="auto">
          <a:xfrm>
            <a:off x="2286000" y="26431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41" name="Rectangle 83"/>
          <p:cNvSpPr>
            <a:spLocks noChangeArrowheads="1"/>
          </p:cNvSpPr>
          <p:nvPr/>
        </p:nvSpPr>
        <p:spPr bwMode="auto">
          <a:xfrm>
            <a:off x="2286000" y="3182938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42" name="Line 84"/>
          <p:cNvSpPr>
            <a:spLocks noChangeShapeType="1"/>
          </p:cNvSpPr>
          <p:nvPr/>
        </p:nvSpPr>
        <p:spPr bwMode="auto">
          <a:xfrm>
            <a:off x="1828800" y="1658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43" name="Line 85"/>
          <p:cNvSpPr>
            <a:spLocks noChangeShapeType="1"/>
          </p:cNvSpPr>
          <p:nvPr/>
        </p:nvSpPr>
        <p:spPr bwMode="auto">
          <a:xfrm>
            <a:off x="1828800" y="16589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44" name="Line 86"/>
          <p:cNvSpPr>
            <a:spLocks noChangeShapeType="1"/>
          </p:cNvSpPr>
          <p:nvPr/>
        </p:nvSpPr>
        <p:spPr bwMode="auto">
          <a:xfrm>
            <a:off x="1828800" y="1735138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45" name="Line 87"/>
          <p:cNvSpPr>
            <a:spLocks noChangeShapeType="1"/>
          </p:cNvSpPr>
          <p:nvPr/>
        </p:nvSpPr>
        <p:spPr bwMode="auto">
          <a:xfrm>
            <a:off x="1981200" y="18113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46" name="Line 88"/>
          <p:cNvSpPr>
            <a:spLocks noChangeShapeType="1"/>
          </p:cNvSpPr>
          <p:nvPr/>
        </p:nvSpPr>
        <p:spPr bwMode="auto">
          <a:xfrm>
            <a:off x="2133600" y="16589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47" name="Line 89"/>
          <p:cNvSpPr>
            <a:spLocks noChangeShapeType="1"/>
          </p:cNvSpPr>
          <p:nvPr/>
        </p:nvSpPr>
        <p:spPr bwMode="auto">
          <a:xfrm>
            <a:off x="1863725" y="2195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48" name="Line 90"/>
          <p:cNvSpPr>
            <a:spLocks noChangeShapeType="1"/>
          </p:cNvSpPr>
          <p:nvPr/>
        </p:nvSpPr>
        <p:spPr bwMode="auto">
          <a:xfrm>
            <a:off x="1868488" y="21161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49" name="Line 91"/>
          <p:cNvSpPr>
            <a:spLocks noChangeShapeType="1"/>
          </p:cNvSpPr>
          <p:nvPr/>
        </p:nvSpPr>
        <p:spPr bwMode="auto">
          <a:xfrm>
            <a:off x="2171700" y="2044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50" name="Line 92"/>
          <p:cNvSpPr>
            <a:spLocks noChangeShapeType="1"/>
          </p:cNvSpPr>
          <p:nvPr/>
        </p:nvSpPr>
        <p:spPr bwMode="auto">
          <a:xfrm flipV="1">
            <a:off x="1858963" y="203835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51" name="Line 93"/>
          <p:cNvSpPr>
            <a:spLocks noChangeShapeType="1"/>
          </p:cNvSpPr>
          <p:nvPr/>
        </p:nvSpPr>
        <p:spPr bwMode="auto">
          <a:xfrm>
            <a:off x="2012950" y="20431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52" name="Rectangle 94"/>
          <p:cNvSpPr>
            <a:spLocks noChangeArrowheads="1"/>
          </p:cNvSpPr>
          <p:nvPr/>
        </p:nvSpPr>
        <p:spPr bwMode="auto">
          <a:xfrm>
            <a:off x="1187450" y="1654175"/>
            <a:ext cx="511175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53" name="Rectangle 95"/>
          <p:cNvSpPr>
            <a:spLocks noChangeArrowheads="1"/>
          </p:cNvSpPr>
          <p:nvPr/>
        </p:nvSpPr>
        <p:spPr bwMode="auto">
          <a:xfrm>
            <a:off x="1219200" y="1811338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54" name="Rectangle 96"/>
          <p:cNvSpPr>
            <a:spLocks noChangeArrowheads="1"/>
          </p:cNvSpPr>
          <p:nvPr/>
        </p:nvSpPr>
        <p:spPr bwMode="auto">
          <a:xfrm>
            <a:off x="1219200" y="20399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55" name="Line 97"/>
          <p:cNvSpPr>
            <a:spLocks noChangeShapeType="1"/>
          </p:cNvSpPr>
          <p:nvPr/>
        </p:nvSpPr>
        <p:spPr bwMode="auto">
          <a:xfrm>
            <a:off x="1447800" y="1811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56" name="Line 98"/>
          <p:cNvSpPr>
            <a:spLocks noChangeShapeType="1"/>
          </p:cNvSpPr>
          <p:nvPr/>
        </p:nvSpPr>
        <p:spPr bwMode="auto">
          <a:xfrm>
            <a:off x="1447800" y="18113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57" name="Line 99"/>
          <p:cNvSpPr>
            <a:spLocks noChangeShapeType="1"/>
          </p:cNvSpPr>
          <p:nvPr/>
        </p:nvSpPr>
        <p:spPr bwMode="auto">
          <a:xfrm>
            <a:off x="1447800" y="19637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58" name="Freeform 100"/>
          <p:cNvSpPr>
            <a:spLocks/>
          </p:cNvSpPr>
          <p:nvPr/>
        </p:nvSpPr>
        <p:spPr bwMode="auto">
          <a:xfrm>
            <a:off x="1600200" y="1811338"/>
            <a:ext cx="228600" cy="152400"/>
          </a:xfrm>
          <a:custGeom>
            <a:avLst/>
            <a:gdLst>
              <a:gd name="T0" fmla="*/ 0 w 144"/>
              <a:gd name="T1" fmla="*/ 0 h 96"/>
              <a:gd name="T2" fmla="*/ 2147483647 w 144"/>
              <a:gd name="T3" fmla="*/ 2147483647 h 96"/>
              <a:gd name="T4" fmla="*/ 0 w 144"/>
              <a:gd name="T5" fmla="*/ 2147483647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0" y="0"/>
                </a:moveTo>
                <a:cubicBezTo>
                  <a:pt x="72" y="16"/>
                  <a:pt x="144" y="32"/>
                  <a:pt x="144" y="48"/>
                </a:cubicBezTo>
                <a:cubicBezTo>
                  <a:pt x="144" y="64"/>
                  <a:pt x="16" y="88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59" name="Rectangle 101"/>
          <p:cNvSpPr>
            <a:spLocks noChangeArrowheads="1"/>
          </p:cNvSpPr>
          <p:nvPr/>
        </p:nvSpPr>
        <p:spPr bwMode="auto">
          <a:xfrm>
            <a:off x="1219200" y="23447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60" name="Rectangle 102"/>
          <p:cNvSpPr>
            <a:spLocks noChangeArrowheads="1"/>
          </p:cNvSpPr>
          <p:nvPr/>
        </p:nvSpPr>
        <p:spPr bwMode="auto">
          <a:xfrm>
            <a:off x="1852613" y="2271713"/>
            <a:ext cx="309562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61" name="Rectangle 103"/>
          <p:cNvSpPr>
            <a:spLocks noChangeArrowheads="1"/>
          </p:cNvSpPr>
          <p:nvPr/>
        </p:nvSpPr>
        <p:spPr bwMode="auto">
          <a:xfrm>
            <a:off x="1847850" y="2636838"/>
            <a:ext cx="319088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62" name="Rectangle 104"/>
          <p:cNvSpPr>
            <a:spLocks noChangeArrowheads="1"/>
          </p:cNvSpPr>
          <p:nvPr/>
        </p:nvSpPr>
        <p:spPr bwMode="auto">
          <a:xfrm>
            <a:off x="1828800" y="3182938"/>
            <a:ext cx="327025" cy="44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63" name="Rectangle 105"/>
          <p:cNvSpPr>
            <a:spLocks noChangeArrowheads="1"/>
          </p:cNvSpPr>
          <p:nvPr/>
        </p:nvSpPr>
        <p:spPr bwMode="auto">
          <a:xfrm>
            <a:off x="1214438" y="2627313"/>
            <a:ext cx="450850" cy="414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台憲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兵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北隊</a:t>
            </a:r>
          </a:p>
        </p:txBody>
      </p:sp>
      <p:sp>
        <p:nvSpPr>
          <p:cNvPr id="66664" name="Rectangle 106"/>
          <p:cNvSpPr>
            <a:spLocks noChangeArrowheads="1"/>
          </p:cNvSpPr>
          <p:nvPr/>
        </p:nvSpPr>
        <p:spPr bwMode="auto">
          <a:xfrm>
            <a:off x="1219200" y="31829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65" name="Rectangle 107"/>
          <p:cNvSpPr>
            <a:spLocks noChangeArrowheads="1"/>
          </p:cNvSpPr>
          <p:nvPr/>
        </p:nvSpPr>
        <p:spPr bwMode="auto">
          <a:xfrm>
            <a:off x="1870075" y="3868738"/>
            <a:ext cx="288925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66" name="Rectangle 108"/>
          <p:cNvSpPr>
            <a:spLocks noChangeArrowheads="1"/>
          </p:cNvSpPr>
          <p:nvPr/>
        </p:nvSpPr>
        <p:spPr bwMode="auto">
          <a:xfrm>
            <a:off x="1219200" y="386873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67" name="Line 109"/>
          <p:cNvSpPr>
            <a:spLocks noChangeShapeType="1"/>
          </p:cNvSpPr>
          <p:nvPr/>
        </p:nvSpPr>
        <p:spPr bwMode="auto">
          <a:xfrm>
            <a:off x="1870075" y="4092575"/>
            <a:ext cx="4159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68" name="Line 110"/>
          <p:cNvSpPr>
            <a:spLocks noChangeShapeType="1"/>
          </p:cNvSpPr>
          <p:nvPr/>
        </p:nvSpPr>
        <p:spPr bwMode="auto">
          <a:xfrm>
            <a:off x="1874838" y="4098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69" name="Line 111"/>
          <p:cNvSpPr>
            <a:spLocks noChangeShapeType="1"/>
          </p:cNvSpPr>
          <p:nvPr/>
        </p:nvSpPr>
        <p:spPr bwMode="auto">
          <a:xfrm>
            <a:off x="1881188" y="4254500"/>
            <a:ext cx="7921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70" name="Line 112"/>
          <p:cNvSpPr>
            <a:spLocks noChangeShapeType="1"/>
          </p:cNvSpPr>
          <p:nvPr/>
        </p:nvSpPr>
        <p:spPr bwMode="auto">
          <a:xfrm flipV="1">
            <a:off x="2286000" y="3868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71" name="Line 113"/>
          <p:cNvSpPr>
            <a:spLocks noChangeShapeType="1"/>
          </p:cNvSpPr>
          <p:nvPr/>
        </p:nvSpPr>
        <p:spPr bwMode="auto">
          <a:xfrm>
            <a:off x="2667000" y="38687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72" name="Rectangle 114"/>
          <p:cNvSpPr>
            <a:spLocks noChangeArrowheads="1"/>
          </p:cNvSpPr>
          <p:nvPr/>
        </p:nvSpPr>
        <p:spPr bwMode="auto">
          <a:xfrm>
            <a:off x="1828800" y="4478338"/>
            <a:ext cx="839788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73" name="Rectangle 115"/>
          <p:cNvSpPr>
            <a:spLocks noChangeArrowheads="1"/>
          </p:cNvSpPr>
          <p:nvPr/>
        </p:nvSpPr>
        <p:spPr bwMode="auto">
          <a:xfrm>
            <a:off x="1220788" y="44704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74" name="Rectangle 116"/>
          <p:cNvSpPr>
            <a:spLocks noChangeArrowheads="1"/>
          </p:cNvSpPr>
          <p:nvPr/>
        </p:nvSpPr>
        <p:spPr bwMode="auto">
          <a:xfrm>
            <a:off x="1219200" y="5102225"/>
            <a:ext cx="465138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75" name="Rectangle 117"/>
          <p:cNvSpPr>
            <a:spLocks noChangeArrowheads="1"/>
          </p:cNvSpPr>
          <p:nvPr/>
        </p:nvSpPr>
        <p:spPr bwMode="auto">
          <a:xfrm>
            <a:off x="617538" y="4492625"/>
            <a:ext cx="379412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76" name="Rectangle 118"/>
          <p:cNvSpPr>
            <a:spLocks noChangeArrowheads="1"/>
          </p:cNvSpPr>
          <p:nvPr/>
        </p:nvSpPr>
        <p:spPr bwMode="auto">
          <a:xfrm>
            <a:off x="628650" y="5110163"/>
            <a:ext cx="368300" cy="48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77" name="Rectangle 119"/>
          <p:cNvSpPr>
            <a:spLocks noChangeArrowheads="1"/>
          </p:cNvSpPr>
          <p:nvPr/>
        </p:nvSpPr>
        <p:spPr bwMode="auto">
          <a:xfrm>
            <a:off x="630238" y="5818188"/>
            <a:ext cx="366712" cy="17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78" name="Rectangle 120"/>
          <p:cNvSpPr>
            <a:spLocks noChangeArrowheads="1"/>
          </p:cNvSpPr>
          <p:nvPr/>
        </p:nvSpPr>
        <p:spPr bwMode="auto">
          <a:xfrm>
            <a:off x="5410200" y="1125538"/>
            <a:ext cx="709613" cy="100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79" name="Rectangle 121"/>
          <p:cNvSpPr>
            <a:spLocks noChangeArrowheads="1"/>
          </p:cNvSpPr>
          <p:nvPr/>
        </p:nvSpPr>
        <p:spPr bwMode="auto">
          <a:xfrm>
            <a:off x="5410200" y="1255713"/>
            <a:ext cx="715963" cy="74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80" name="Rectangle 122"/>
          <p:cNvSpPr>
            <a:spLocks noChangeArrowheads="1"/>
          </p:cNvSpPr>
          <p:nvPr/>
        </p:nvSpPr>
        <p:spPr bwMode="auto">
          <a:xfrm flipV="1">
            <a:off x="6400800" y="1125538"/>
            <a:ext cx="533400" cy="188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81" name="Rectangle 123"/>
          <p:cNvSpPr>
            <a:spLocks noChangeArrowheads="1"/>
          </p:cNvSpPr>
          <p:nvPr/>
        </p:nvSpPr>
        <p:spPr bwMode="auto">
          <a:xfrm>
            <a:off x="7086600" y="1125538"/>
            <a:ext cx="236538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82" name="Rectangle 124"/>
          <p:cNvSpPr>
            <a:spLocks noChangeArrowheads="1"/>
          </p:cNvSpPr>
          <p:nvPr/>
        </p:nvSpPr>
        <p:spPr bwMode="auto">
          <a:xfrm>
            <a:off x="7467600" y="1125538"/>
            <a:ext cx="288925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83" name="Rectangle 125"/>
          <p:cNvSpPr>
            <a:spLocks noChangeArrowheads="1"/>
          </p:cNvSpPr>
          <p:nvPr/>
        </p:nvSpPr>
        <p:spPr bwMode="auto">
          <a:xfrm>
            <a:off x="7916863" y="1125538"/>
            <a:ext cx="312737" cy="17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84" name="Rectangle 126"/>
          <p:cNvSpPr>
            <a:spLocks noChangeArrowheads="1"/>
          </p:cNvSpPr>
          <p:nvPr/>
        </p:nvSpPr>
        <p:spPr bwMode="auto">
          <a:xfrm>
            <a:off x="5410200" y="1504950"/>
            <a:ext cx="685800" cy="763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85" name="Line 127"/>
          <p:cNvSpPr>
            <a:spLocks noChangeShapeType="1"/>
          </p:cNvSpPr>
          <p:nvPr/>
        </p:nvSpPr>
        <p:spPr bwMode="auto">
          <a:xfrm>
            <a:off x="5380038" y="3854450"/>
            <a:ext cx="7159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86" name="Line 128"/>
          <p:cNvSpPr>
            <a:spLocks noChangeShapeType="1"/>
          </p:cNvSpPr>
          <p:nvPr/>
        </p:nvSpPr>
        <p:spPr bwMode="auto">
          <a:xfrm>
            <a:off x="6096000" y="38687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87" name="Line 129"/>
          <p:cNvSpPr>
            <a:spLocks noChangeShapeType="1"/>
          </p:cNvSpPr>
          <p:nvPr/>
        </p:nvSpPr>
        <p:spPr bwMode="auto">
          <a:xfrm>
            <a:off x="5410200" y="409733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88" name="Line 130"/>
          <p:cNvSpPr>
            <a:spLocks noChangeShapeType="1"/>
          </p:cNvSpPr>
          <p:nvPr/>
        </p:nvSpPr>
        <p:spPr bwMode="auto">
          <a:xfrm>
            <a:off x="5638800" y="42497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89" name="Line 131"/>
          <p:cNvSpPr>
            <a:spLocks noChangeShapeType="1"/>
          </p:cNvSpPr>
          <p:nvPr/>
        </p:nvSpPr>
        <p:spPr bwMode="auto">
          <a:xfrm>
            <a:off x="5632450" y="44783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90" name="Line 132"/>
          <p:cNvSpPr>
            <a:spLocks noChangeShapeType="1"/>
          </p:cNvSpPr>
          <p:nvPr/>
        </p:nvSpPr>
        <p:spPr bwMode="auto">
          <a:xfrm>
            <a:off x="6096000" y="4478338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91" name="Line 133"/>
          <p:cNvSpPr>
            <a:spLocks noChangeShapeType="1"/>
          </p:cNvSpPr>
          <p:nvPr/>
        </p:nvSpPr>
        <p:spPr bwMode="auto">
          <a:xfrm flipH="1">
            <a:off x="5105400" y="446405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92" name="Line 134"/>
          <p:cNvSpPr>
            <a:spLocks noChangeShapeType="1"/>
          </p:cNvSpPr>
          <p:nvPr/>
        </p:nvSpPr>
        <p:spPr bwMode="auto">
          <a:xfrm>
            <a:off x="5105400" y="4859338"/>
            <a:ext cx="295275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93" name="Line 135"/>
          <p:cNvSpPr>
            <a:spLocks noChangeShapeType="1"/>
          </p:cNvSpPr>
          <p:nvPr/>
        </p:nvSpPr>
        <p:spPr bwMode="auto">
          <a:xfrm flipV="1">
            <a:off x="5334000" y="5113338"/>
            <a:ext cx="86836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94" name="Oval 136"/>
          <p:cNvSpPr>
            <a:spLocks noChangeArrowheads="1"/>
          </p:cNvSpPr>
          <p:nvPr/>
        </p:nvSpPr>
        <p:spPr bwMode="auto">
          <a:xfrm>
            <a:off x="5105400" y="4214813"/>
            <a:ext cx="304800" cy="304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695" name="Line 137"/>
          <p:cNvSpPr>
            <a:spLocks noChangeShapeType="1"/>
          </p:cNvSpPr>
          <p:nvPr/>
        </p:nvSpPr>
        <p:spPr bwMode="auto">
          <a:xfrm flipV="1">
            <a:off x="5486400" y="5545138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96" name="Line 138"/>
          <p:cNvSpPr>
            <a:spLocks noChangeShapeType="1"/>
          </p:cNvSpPr>
          <p:nvPr/>
        </p:nvSpPr>
        <p:spPr bwMode="auto">
          <a:xfrm>
            <a:off x="6302375" y="6002338"/>
            <a:ext cx="70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97" name="Line 139"/>
          <p:cNvSpPr>
            <a:spLocks noChangeShapeType="1"/>
          </p:cNvSpPr>
          <p:nvPr/>
        </p:nvSpPr>
        <p:spPr bwMode="auto">
          <a:xfrm>
            <a:off x="6553200" y="5240338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698" name="Rectangle 140"/>
          <p:cNvSpPr>
            <a:spLocks noChangeArrowheads="1"/>
          </p:cNvSpPr>
          <p:nvPr/>
        </p:nvSpPr>
        <p:spPr bwMode="auto">
          <a:xfrm>
            <a:off x="6400800" y="1430338"/>
            <a:ext cx="541338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699" name="Rectangle 141"/>
          <p:cNvSpPr>
            <a:spLocks noChangeArrowheads="1"/>
          </p:cNvSpPr>
          <p:nvPr/>
        </p:nvSpPr>
        <p:spPr bwMode="auto">
          <a:xfrm>
            <a:off x="7094538" y="1430338"/>
            <a:ext cx="20955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700" name="Rectangle 142"/>
          <p:cNvSpPr>
            <a:spLocks noChangeArrowheads="1"/>
          </p:cNvSpPr>
          <p:nvPr/>
        </p:nvSpPr>
        <p:spPr bwMode="auto">
          <a:xfrm>
            <a:off x="7461250" y="1414463"/>
            <a:ext cx="31115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701" name="Rectangle 143"/>
          <p:cNvSpPr>
            <a:spLocks noChangeArrowheads="1"/>
          </p:cNvSpPr>
          <p:nvPr/>
        </p:nvSpPr>
        <p:spPr bwMode="auto">
          <a:xfrm>
            <a:off x="7908925" y="1422400"/>
            <a:ext cx="320675" cy="122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702" name="Rectangle 144"/>
          <p:cNvSpPr>
            <a:spLocks noChangeArrowheads="1"/>
          </p:cNvSpPr>
          <p:nvPr/>
        </p:nvSpPr>
        <p:spPr bwMode="auto">
          <a:xfrm>
            <a:off x="6400800" y="1676400"/>
            <a:ext cx="533400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703" name="Line 145"/>
          <p:cNvSpPr>
            <a:spLocks noChangeShapeType="1"/>
          </p:cNvSpPr>
          <p:nvPr/>
        </p:nvSpPr>
        <p:spPr bwMode="auto">
          <a:xfrm>
            <a:off x="5410200" y="242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04" name="Line 146"/>
          <p:cNvSpPr>
            <a:spLocks noChangeShapeType="1"/>
          </p:cNvSpPr>
          <p:nvPr/>
        </p:nvSpPr>
        <p:spPr bwMode="auto">
          <a:xfrm>
            <a:off x="5410200" y="24209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05" name="Line 147"/>
          <p:cNvSpPr>
            <a:spLocks noChangeShapeType="1"/>
          </p:cNvSpPr>
          <p:nvPr/>
        </p:nvSpPr>
        <p:spPr bwMode="auto">
          <a:xfrm>
            <a:off x="6096000" y="2420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06" name="Line 148"/>
          <p:cNvSpPr>
            <a:spLocks noChangeShapeType="1"/>
          </p:cNvSpPr>
          <p:nvPr/>
        </p:nvSpPr>
        <p:spPr bwMode="auto">
          <a:xfrm>
            <a:off x="5410200" y="29987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07" name="Line 149"/>
          <p:cNvSpPr>
            <a:spLocks noChangeShapeType="1"/>
          </p:cNvSpPr>
          <p:nvPr/>
        </p:nvSpPr>
        <p:spPr bwMode="auto">
          <a:xfrm>
            <a:off x="5387975" y="3259138"/>
            <a:ext cx="63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08" name="Line 150"/>
          <p:cNvSpPr>
            <a:spLocks noChangeShapeType="1"/>
          </p:cNvSpPr>
          <p:nvPr/>
        </p:nvSpPr>
        <p:spPr bwMode="auto">
          <a:xfrm>
            <a:off x="5368925" y="3635375"/>
            <a:ext cx="7270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09" name="Arc 151"/>
          <p:cNvSpPr>
            <a:spLocks/>
          </p:cNvSpPr>
          <p:nvPr/>
        </p:nvSpPr>
        <p:spPr bwMode="auto">
          <a:xfrm flipH="1">
            <a:off x="6019800" y="2800350"/>
            <a:ext cx="76200" cy="188913"/>
          </a:xfrm>
          <a:custGeom>
            <a:avLst/>
            <a:gdLst>
              <a:gd name="T0" fmla="*/ 0 w 21600"/>
              <a:gd name="T1" fmla="*/ 0 h 26559"/>
              <a:gd name="T2" fmla="*/ 2147483647 w 21600"/>
              <a:gd name="T3" fmla="*/ 2147483647 h 26559"/>
              <a:gd name="T4" fmla="*/ 0 w 21600"/>
              <a:gd name="T5" fmla="*/ 2147483647 h 26559"/>
              <a:gd name="T6" fmla="*/ 0 60000 65536"/>
              <a:gd name="T7" fmla="*/ 0 60000 65536"/>
              <a:gd name="T8" fmla="*/ 0 60000 65536"/>
              <a:gd name="T9" fmla="*/ 0 w 21600"/>
              <a:gd name="T10" fmla="*/ 0 h 26559"/>
              <a:gd name="T11" fmla="*/ 21600 w 21600"/>
              <a:gd name="T12" fmla="*/ 26559 h 26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55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69"/>
                  <a:pt x="21406" y="24933"/>
                  <a:pt x="21023" y="26559"/>
                </a:cubicBezTo>
              </a:path>
              <a:path w="21600" h="2655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69"/>
                  <a:pt x="21406" y="24933"/>
                  <a:pt x="21023" y="2655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10" name="Line 152"/>
          <p:cNvSpPr>
            <a:spLocks noChangeShapeType="1"/>
          </p:cNvSpPr>
          <p:nvPr/>
        </p:nvSpPr>
        <p:spPr bwMode="auto">
          <a:xfrm flipV="1">
            <a:off x="6096000" y="34115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11" name="Arc 153"/>
          <p:cNvSpPr>
            <a:spLocks/>
          </p:cNvSpPr>
          <p:nvPr/>
        </p:nvSpPr>
        <p:spPr bwMode="auto">
          <a:xfrm rot="10800000">
            <a:off x="6019800" y="3259138"/>
            <a:ext cx="762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12" name="Line 154"/>
          <p:cNvSpPr>
            <a:spLocks noChangeShapeType="1"/>
          </p:cNvSpPr>
          <p:nvPr/>
        </p:nvSpPr>
        <p:spPr bwMode="auto">
          <a:xfrm>
            <a:off x="6400800" y="20399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13" name="Line 155"/>
          <p:cNvSpPr>
            <a:spLocks noChangeShapeType="1"/>
          </p:cNvSpPr>
          <p:nvPr/>
        </p:nvSpPr>
        <p:spPr bwMode="auto">
          <a:xfrm>
            <a:off x="6400800" y="20399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14" name="Line 156"/>
          <p:cNvSpPr>
            <a:spLocks noChangeShapeType="1"/>
          </p:cNvSpPr>
          <p:nvPr/>
        </p:nvSpPr>
        <p:spPr bwMode="auto">
          <a:xfrm flipV="1">
            <a:off x="6553200" y="2878138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15" name="Arc 157"/>
          <p:cNvSpPr>
            <a:spLocks/>
          </p:cNvSpPr>
          <p:nvPr/>
        </p:nvSpPr>
        <p:spPr bwMode="auto">
          <a:xfrm>
            <a:off x="6400800" y="2801938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16" name="Line 158"/>
          <p:cNvSpPr>
            <a:spLocks noChangeShapeType="1"/>
          </p:cNvSpPr>
          <p:nvPr/>
        </p:nvSpPr>
        <p:spPr bwMode="auto">
          <a:xfrm>
            <a:off x="6400800" y="34115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17" name="Line 159"/>
          <p:cNvSpPr>
            <a:spLocks noChangeShapeType="1"/>
          </p:cNvSpPr>
          <p:nvPr/>
        </p:nvSpPr>
        <p:spPr bwMode="auto">
          <a:xfrm>
            <a:off x="6400800" y="4249738"/>
            <a:ext cx="1357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18" name="Arc 160"/>
          <p:cNvSpPr>
            <a:spLocks/>
          </p:cNvSpPr>
          <p:nvPr/>
        </p:nvSpPr>
        <p:spPr bwMode="auto">
          <a:xfrm flipV="1">
            <a:off x="6400800" y="3335338"/>
            <a:ext cx="1524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19" name="Line 161"/>
          <p:cNvSpPr>
            <a:spLocks noChangeShapeType="1"/>
          </p:cNvSpPr>
          <p:nvPr/>
        </p:nvSpPr>
        <p:spPr bwMode="auto">
          <a:xfrm>
            <a:off x="6553200" y="31067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20" name="Line 162"/>
          <p:cNvSpPr>
            <a:spLocks noChangeShapeType="1"/>
          </p:cNvSpPr>
          <p:nvPr/>
        </p:nvSpPr>
        <p:spPr bwMode="auto">
          <a:xfrm flipV="1">
            <a:off x="6553200" y="3030538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21" name="Line 163"/>
          <p:cNvSpPr>
            <a:spLocks noChangeShapeType="1"/>
          </p:cNvSpPr>
          <p:nvPr/>
        </p:nvSpPr>
        <p:spPr bwMode="auto">
          <a:xfrm>
            <a:off x="6553200" y="31829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22" name="Line 164"/>
          <p:cNvSpPr>
            <a:spLocks noChangeShapeType="1"/>
          </p:cNvSpPr>
          <p:nvPr/>
        </p:nvSpPr>
        <p:spPr bwMode="auto">
          <a:xfrm>
            <a:off x="7086600" y="30305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23" name="Line 165"/>
          <p:cNvSpPr>
            <a:spLocks noChangeShapeType="1"/>
          </p:cNvSpPr>
          <p:nvPr/>
        </p:nvSpPr>
        <p:spPr bwMode="auto">
          <a:xfrm flipV="1">
            <a:off x="7086600" y="29543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24" name="Line 166"/>
          <p:cNvSpPr>
            <a:spLocks noChangeShapeType="1"/>
          </p:cNvSpPr>
          <p:nvPr/>
        </p:nvSpPr>
        <p:spPr bwMode="auto">
          <a:xfrm>
            <a:off x="7086600" y="31829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25" name="Line 167"/>
          <p:cNvSpPr>
            <a:spLocks noChangeShapeType="1"/>
          </p:cNvSpPr>
          <p:nvPr/>
        </p:nvSpPr>
        <p:spPr bwMode="auto">
          <a:xfrm>
            <a:off x="7315200" y="2954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26" name="Line 168"/>
          <p:cNvSpPr>
            <a:spLocks noChangeShapeType="1"/>
          </p:cNvSpPr>
          <p:nvPr/>
        </p:nvSpPr>
        <p:spPr bwMode="auto">
          <a:xfrm>
            <a:off x="7467600" y="2954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27" name="Line 169"/>
          <p:cNvSpPr>
            <a:spLocks noChangeShapeType="1"/>
          </p:cNvSpPr>
          <p:nvPr/>
        </p:nvSpPr>
        <p:spPr bwMode="auto">
          <a:xfrm flipV="1">
            <a:off x="7467600" y="28781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28" name="Line 170"/>
          <p:cNvSpPr>
            <a:spLocks noChangeShapeType="1"/>
          </p:cNvSpPr>
          <p:nvPr/>
        </p:nvSpPr>
        <p:spPr bwMode="auto">
          <a:xfrm>
            <a:off x="7467600" y="3182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29" name="Line 171"/>
          <p:cNvSpPr>
            <a:spLocks noChangeShapeType="1"/>
          </p:cNvSpPr>
          <p:nvPr/>
        </p:nvSpPr>
        <p:spPr bwMode="auto">
          <a:xfrm>
            <a:off x="7772400" y="2878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30" name="Oval 172"/>
          <p:cNvSpPr>
            <a:spLocks noChangeArrowheads="1"/>
          </p:cNvSpPr>
          <p:nvPr/>
        </p:nvSpPr>
        <p:spPr bwMode="auto">
          <a:xfrm>
            <a:off x="6096000" y="2878138"/>
            <a:ext cx="304800" cy="3810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731" name="Line 173"/>
          <p:cNvSpPr>
            <a:spLocks noChangeShapeType="1"/>
          </p:cNvSpPr>
          <p:nvPr/>
        </p:nvSpPr>
        <p:spPr bwMode="auto">
          <a:xfrm flipV="1">
            <a:off x="6477000" y="4478338"/>
            <a:ext cx="1309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32" name="Line 174"/>
          <p:cNvSpPr>
            <a:spLocks noChangeShapeType="1"/>
          </p:cNvSpPr>
          <p:nvPr/>
        </p:nvSpPr>
        <p:spPr bwMode="auto">
          <a:xfrm>
            <a:off x="6477000" y="44783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33" name="Line 175"/>
          <p:cNvSpPr>
            <a:spLocks noChangeShapeType="1"/>
          </p:cNvSpPr>
          <p:nvPr/>
        </p:nvSpPr>
        <p:spPr bwMode="auto">
          <a:xfrm>
            <a:off x="6705600" y="48593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34" name="Line 176"/>
          <p:cNvSpPr>
            <a:spLocks noChangeShapeType="1"/>
          </p:cNvSpPr>
          <p:nvPr/>
        </p:nvSpPr>
        <p:spPr bwMode="auto">
          <a:xfrm flipV="1">
            <a:off x="6858000" y="5011738"/>
            <a:ext cx="5715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35" name="Line 177"/>
          <p:cNvSpPr>
            <a:spLocks noChangeShapeType="1"/>
          </p:cNvSpPr>
          <p:nvPr/>
        </p:nvSpPr>
        <p:spPr bwMode="auto">
          <a:xfrm>
            <a:off x="6858000" y="5164138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36" name="Line 178"/>
          <p:cNvSpPr>
            <a:spLocks noChangeShapeType="1"/>
          </p:cNvSpPr>
          <p:nvPr/>
        </p:nvSpPr>
        <p:spPr bwMode="auto">
          <a:xfrm>
            <a:off x="7239000" y="4478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37" name="Rectangle 179"/>
          <p:cNvSpPr>
            <a:spLocks noChangeArrowheads="1"/>
          </p:cNvSpPr>
          <p:nvPr/>
        </p:nvSpPr>
        <p:spPr bwMode="auto">
          <a:xfrm>
            <a:off x="7086600" y="1658938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738" name="Rectangle 180"/>
          <p:cNvSpPr>
            <a:spLocks noChangeArrowheads="1"/>
          </p:cNvSpPr>
          <p:nvPr/>
        </p:nvSpPr>
        <p:spPr bwMode="auto">
          <a:xfrm>
            <a:off x="7467600" y="1658938"/>
            <a:ext cx="30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739" name="Line 181"/>
          <p:cNvSpPr>
            <a:spLocks noChangeShapeType="1"/>
          </p:cNvSpPr>
          <p:nvPr/>
        </p:nvSpPr>
        <p:spPr bwMode="auto">
          <a:xfrm>
            <a:off x="7086600" y="20399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40" name="Line 182"/>
          <p:cNvSpPr>
            <a:spLocks noChangeShapeType="1"/>
          </p:cNvSpPr>
          <p:nvPr/>
        </p:nvSpPr>
        <p:spPr bwMode="auto">
          <a:xfrm>
            <a:off x="7086600" y="20399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41" name="Line 183"/>
          <p:cNvSpPr>
            <a:spLocks noChangeShapeType="1"/>
          </p:cNvSpPr>
          <p:nvPr/>
        </p:nvSpPr>
        <p:spPr bwMode="auto">
          <a:xfrm flipV="1">
            <a:off x="7086600" y="27257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42" name="Line 184"/>
          <p:cNvSpPr>
            <a:spLocks noChangeShapeType="1"/>
          </p:cNvSpPr>
          <p:nvPr/>
        </p:nvSpPr>
        <p:spPr bwMode="auto">
          <a:xfrm>
            <a:off x="7315200" y="20399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43" name="Line 185"/>
          <p:cNvSpPr>
            <a:spLocks noChangeShapeType="1"/>
          </p:cNvSpPr>
          <p:nvPr/>
        </p:nvSpPr>
        <p:spPr bwMode="auto">
          <a:xfrm>
            <a:off x="7467600" y="20399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44" name="Line 186"/>
          <p:cNvSpPr>
            <a:spLocks noChangeShapeType="1"/>
          </p:cNvSpPr>
          <p:nvPr/>
        </p:nvSpPr>
        <p:spPr bwMode="auto">
          <a:xfrm>
            <a:off x="7467600" y="2039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45" name="Line 187"/>
          <p:cNvSpPr>
            <a:spLocks noChangeShapeType="1"/>
          </p:cNvSpPr>
          <p:nvPr/>
        </p:nvSpPr>
        <p:spPr bwMode="auto">
          <a:xfrm flipV="1">
            <a:off x="7467600" y="26495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46" name="Line 188"/>
          <p:cNvSpPr>
            <a:spLocks noChangeShapeType="1"/>
          </p:cNvSpPr>
          <p:nvPr/>
        </p:nvSpPr>
        <p:spPr bwMode="auto">
          <a:xfrm>
            <a:off x="7772400" y="20399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47" name="Rectangle 189"/>
          <p:cNvSpPr>
            <a:spLocks noChangeArrowheads="1"/>
          </p:cNvSpPr>
          <p:nvPr/>
        </p:nvSpPr>
        <p:spPr bwMode="auto">
          <a:xfrm>
            <a:off x="7924800" y="1658938"/>
            <a:ext cx="30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748" name="Line 190"/>
          <p:cNvSpPr>
            <a:spLocks noChangeShapeType="1"/>
          </p:cNvSpPr>
          <p:nvPr/>
        </p:nvSpPr>
        <p:spPr bwMode="auto">
          <a:xfrm>
            <a:off x="7924800" y="20399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49" name="Line 191"/>
          <p:cNvSpPr>
            <a:spLocks noChangeShapeType="1"/>
          </p:cNvSpPr>
          <p:nvPr/>
        </p:nvSpPr>
        <p:spPr bwMode="auto">
          <a:xfrm>
            <a:off x="7924800" y="2039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50" name="Line 192"/>
          <p:cNvSpPr>
            <a:spLocks noChangeShapeType="1"/>
          </p:cNvSpPr>
          <p:nvPr/>
        </p:nvSpPr>
        <p:spPr bwMode="auto">
          <a:xfrm flipV="1">
            <a:off x="7924800" y="25733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51" name="Line 193"/>
          <p:cNvSpPr>
            <a:spLocks noChangeShapeType="1"/>
          </p:cNvSpPr>
          <p:nvPr/>
        </p:nvSpPr>
        <p:spPr bwMode="auto">
          <a:xfrm>
            <a:off x="8229600" y="2039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52" name="Line 194"/>
          <p:cNvSpPr>
            <a:spLocks noChangeShapeType="1"/>
          </p:cNvSpPr>
          <p:nvPr/>
        </p:nvSpPr>
        <p:spPr bwMode="auto">
          <a:xfrm flipV="1">
            <a:off x="7924800" y="28019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53" name="Line 195"/>
          <p:cNvSpPr>
            <a:spLocks noChangeShapeType="1"/>
          </p:cNvSpPr>
          <p:nvPr/>
        </p:nvSpPr>
        <p:spPr bwMode="auto">
          <a:xfrm>
            <a:off x="7924800" y="2878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54" name="Line 196"/>
          <p:cNvSpPr>
            <a:spLocks noChangeShapeType="1"/>
          </p:cNvSpPr>
          <p:nvPr/>
        </p:nvSpPr>
        <p:spPr bwMode="auto">
          <a:xfrm>
            <a:off x="7924800" y="3182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55" name="Line 197"/>
          <p:cNvSpPr>
            <a:spLocks noChangeShapeType="1"/>
          </p:cNvSpPr>
          <p:nvPr/>
        </p:nvSpPr>
        <p:spPr bwMode="auto">
          <a:xfrm>
            <a:off x="8229600" y="2801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56" name="Line 198"/>
          <p:cNvSpPr>
            <a:spLocks noChangeShapeType="1"/>
          </p:cNvSpPr>
          <p:nvPr/>
        </p:nvSpPr>
        <p:spPr bwMode="auto">
          <a:xfrm>
            <a:off x="7959725" y="3400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57" name="Line 199"/>
          <p:cNvSpPr>
            <a:spLocks noChangeShapeType="1"/>
          </p:cNvSpPr>
          <p:nvPr/>
        </p:nvSpPr>
        <p:spPr bwMode="auto">
          <a:xfrm>
            <a:off x="7961313" y="3411538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58" name="Line 200"/>
          <p:cNvSpPr>
            <a:spLocks noChangeShapeType="1"/>
          </p:cNvSpPr>
          <p:nvPr/>
        </p:nvSpPr>
        <p:spPr bwMode="auto">
          <a:xfrm>
            <a:off x="7966075" y="4240213"/>
            <a:ext cx="2635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59" name="Line 201"/>
          <p:cNvSpPr>
            <a:spLocks noChangeShapeType="1"/>
          </p:cNvSpPr>
          <p:nvPr/>
        </p:nvSpPr>
        <p:spPr bwMode="auto">
          <a:xfrm>
            <a:off x="8229600" y="34115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60" name="Line 204"/>
          <p:cNvSpPr>
            <a:spLocks noChangeShapeType="1"/>
          </p:cNvSpPr>
          <p:nvPr/>
        </p:nvSpPr>
        <p:spPr bwMode="auto">
          <a:xfrm>
            <a:off x="1198563" y="3195638"/>
            <a:ext cx="9525" cy="173355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61" name="Line 205"/>
          <p:cNvSpPr>
            <a:spLocks noChangeShapeType="1"/>
          </p:cNvSpPr>
          <p:nvPr/>
        </p:nvSpPr>
        <p:spPr bwMode="auto">
          <a:xfrm flipV="1">
            <a:off x="4945063" y="5122863"/>
            <a:ext cx="1273175" cy="498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62" name="Freeform 207"/>
          <p:cNvSpPr>
            <a:spLocks/>
          </p:cNvSpPr>
          <p:nvPr/>
        </p:nvSpPr>
        <p:spPr bwMode="auto">
          <a:xfrm>
            <a:off x="4327525" y="1973263"/>
            <a:ext cx="1066800" cy="1587"/>
          </a:xfrm>
          <a:custGeom>
            <a:avLst/>
            <a:gdLst>
              <a:gd name="T0" fmla="*/ 0 w 672"/>
              <a:gd name="T1" fmla="*/ 0 h 1"/>
              <a:gd name="T2" fmla="*/ 2147483647 w 672"/>
              <a:gd name="T3" fmla="*/ 2147483647 h 1"/>
              <a:gd name="T4" fmla="*/ 0 60000 65536"/>
              <a:gd name="T5" fmla="*/ 0 60000 65536"/>
              <a:gd name="T6" fmla="*/ 0 w 672"/>
              <a:gd name="T7" fmla="*/ 0 h 1"/>
              <a:gd name="T8" fmla="*/ 672 w 67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2" h="1">
                <a:moveTo>
                  <a:pt x="0" y="0"/>
                </a:moveTo>
                <a:lnTo>
                  <a:pt x="672" y="1"/>
                </a:lnTo>
              </a:path>
            </a:pathLst>
          </a:cu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63" name="Line 208"/>
          <p:cNvSpPr>
            <a:spLocks noChangeShapeType="1"/>
          </p:cNvSpPr>
          <p:nvPr/>
        </p:nvSpPr>
        <p:spPr bwMode="auto">
          <a:xfrm>
            <a:off x="5408613" y="1957388"/>
            <a:ext cx="1587" cy="319087"/>
          </a:xfrm>
          <a:custGeom>
            <a:avLst/>
            <a:gdLst>
              <a:gd name="T0" fmla="*/ 0 w 1"/>
              <a:gd name="T1" fmla="*/ 0 h 201"/>
              <a:gd name="T2" fmla="*/ 2147483647 w 1"/>
              <a:gd name="T3" fmla="*/ 2147483647 h 201"/>
              <a:gd name="T4" fmla="*/ 0 60000 65536"/>
              <a:gd name="T5" fmla="*/ 0 60000 65536"/>
              <a:gd name="T6" fmla="*/ 0 w 1"/>
              <a:gd name="T7" fmla="*/ 0 h 201"/>
              <a:gd name="T8" fmla="*/ 1 w 1"/>
              <a:gd name="T9" fmla="*/ 201 h 2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01">
                <a:moveTo>
                  <a:pt x="0" y="0"/>
                </a:moveTo>
                <a:lnTo>
                  <a:pt x="1" y="201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64" name="Line 209"/>
          <p:cNvSpPr>
            <a:spLocks noChangeShapeType="1"/>
          </p:cNvSpPr>
          <p:nvPr/>
        </p:nvSpPr>
        <p:spPr bwMode="auto">
          <a:xfrm>
            <a:off x="6084888" y="2057400"/>
            <a:ext cx="1587" cy="239713"/>
          </a:xfrm>
          <a:custGeom>
            <a:avLst/>
            <a:gdLst>
              <a:gd name="T0" fmla="*/ 2147483647 w 1"/>
              <a:gd name="T1" fmla="*/ 0 h 151"/>
              <a:gd name="T2" fmla="*/ 0 w 1"/>
              <a:gd name="T3" fmla="*/ 2147483647 h 151"/>
              <a:gd name="T4" fmla="*/ 0 60000 65536"/>
              <a:gd name="T5" fmla="*/ 0 60000 65536"/>
              <a:gd name="T6" fmla="*/ 0 w 1"/>
              <a:gd name="T7" fmla="*/ 0 h 151"/>
              <a:gd name="T8" fmla="*/ 1 w 1"/>
              <a:gd name="T9" fmla="*/ 151 h 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1">
                <a:moveTo>
                  <a:pt x="1" y="0"/>
                </a:moveTo>
                <a:lnTo>
                  <a:pt x="0" y="151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65" name="Line 210"/>
          <p:cNvSpPr>
            <a:spLocks noChangeShapeType="1"/>
          </p:cNvSpPr>
          <p:nvPr/>
        </p:nvSpPr>
        <p:spPr bwMode="auto">
          <a:xfrm>
            <a:off x="6915150" y="2041525"/>
            <a:ext cx="1588" cy="820738"/>
          </a:xfrm>
          <a:custGeom>
            <a:avLst/>
            <a:gdLst>
              <a:gd name="T0" fmla="*/ 0 w 1"/>
              <a:gd name="T1" fmla="*/ 0 h 517"/>
              <a:gd name="T2" fmla="*/ 2147483647 w 1"/>
              <a:gd name="T3" fmla="*/ 2147483647 h 517"/>
              <a:gd name="T4" fmla="*/ 0 60000 65536"/>
              <a:gd name="T5" fmla="*/ 0 60000 65536"/>
              <a:gd name="T6" fmla="*/ 0 w 1"/>
              <a:gd name="T7" fmla="*/ 0 h 517"/>
              <a:gd name="T8" fmla="*/ 1 w 1"/>
              <a:gd name="T9" fmla="*/ 517 h 5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17">
                <a:moveTo>
                  <a:pt x="0" y="0"/>
                </a:moveTo>
                <a:lnTo>
                  <a:pt x="1" y="517"/>
                </a:lnTo>
              </a:path>
            </a:pathLst>
          </a:cu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66" name="Line 211"/>
          <p:cNvSpPr>
            <a:spLocks noChangeShapeType="1"/>
          </p:cNvSpPr>
          <p:nvPr/>
        </p:nvSpPr>
        <p:spPr bwMode="auto">
          <a:xfrm>
            <a:off x="6553200" y="3325813"/>
            <a:ext cx="36195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67" name="Line 212"/>
          <p:cNvSpPr>
            <a:spLocks noChangeShapeType="1"/>
          </p:cNvSpPr>
          <p:nvPr/>
        </p:nvSpPr>
        <p:spPr bwMode="auto">
          <a:xfrm>
            <a:off x="6919913" y="3335338"/>
            <a:ext cx="866775" cy="61912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68" name="Line 213"/>
          <p:cNvSpPr>
            <a:spLocks noChangeShapeType="1"/>
          </p:cNvSpPr>
          <p:nvPr/>
        </p:nvSpPr>
        <p:spPr bwMode="auto">
          <a:xfrm>
            <a:off x="7761288" y="3365500"/>
            <a:ext cx="17462" cy="914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69" name="Line 215"/>
          <p:cNvSpPr>
            <a:spLocks noChangeShapeType="1"/>
          </p:cNvSpPr>
          <p:nvPr/>
        </p:nvSpPr>
        <p:spPr bwMode="auto">
          <a:xfrm>
            <a:off x="6400800" y="4244975"/>
            <a:ext cx="300038" cy="642938"/>
          </a:xfrm>
          <a:custGeom>
            <a:avLst/>
            <a:gdLst>
              <a:gd name="T0" fmla="*/ 0 w 198"/>
              <a:gd name="T1" fmla="*/ 0 h 396"/>
              <a:gd name="T2" fmla="*/ 2147483647 w 198"/>
              <a:gd name="T3" fmla="*/ 2147483647 h 396"/>
              <a:gd name="T4" fmla="*/ 0 60000 65536"/>
              <a:gd name="T5" fmla="*/ 0 60000 65536"/>
              <a:gd name="T6" fmla="*/ 0 w 198"/>
              <a:gd name="T7" fmla="*/ 0 h 396"/>
              <a:gd name="T8" fmla="*/ 198 w 198"/>
              <a:gd name="T9" fmla="*/ 396 h 3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8" h="396">
                <a:moveTo>
                  <a:pt x="0" y="0"/>
                </a:moveTo>
                <a:lnTo>
                  <a:pt x="198" y="396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70" name="Line 216"/>
          <p:cNvSpPr>
            <a:spLocks noChangeShapeType="1"/>
          </p:cNvSpPr>
          <p:nvPr/>
        </p:nvSpPr>
        <p:spPr bwMode="auto">
          <a:xfrm flipV="1">
            <a:off x="6411913" y="4864100"/>
            <a:ext cx="311150" cy="7937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71" name="Line 218"/>
          <p:cNvSpPr>
            <a:spLocks noChangeShapeType="1"/>
          </p:cNvSpPr>
          <p:nvPr/>
        </p:nvSpPr>
        <p:spPr bwMode="auto">
          <a:xfrm>
            <a:off x="2263775" y="2270125"/>
            <a:ext cx="2236788" cy="12700"/>
          </a:xfrm>
          <a:custGeom>
            <a:avLst/>
            <a:gdLst>
              <a:gd name="T0" fmla="*/ 0 w 1409"/>
              <a:gd name="T1" fmla="*/ 0 h 8"/>
              <a:gd name="T2" fmla="*/ 2147483647 w 1409"/>
              <a:gd name="T3" fmla="*/ 2147483647 h 8"/>
              <a:gd name="T4" fmla="*/ 0 60000 65536"/>
              <a:gd name="T5" fmla="*/ 0 60000 65536"/>
              <a:gd name="T6" fmla="*/ 0 w 1409"/>
              <a:gd name="T7" fmla="*/ 0 h 8"/>
              <a:gd name="T8" fmla="*/ 1409 w 1409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9" h="8">
                <a:moveTo>
                  <a:pt x="0" y="0"/>
                </a:moveTo>
                <a:lnTo>
                  <a:pt x="1409" y="8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72" name="Line 219"/>
          <p:cNvSpPr>
            <a:spLocks noChangeShapeType="1"/>
          </p:cNvSpPr>
          <p:nvPr/>
        </p:nvSpPr>
        <p:spPr bwMode="auto">
          <a:xfrm>
            <a:off x="4500563" y="2276475"/>
            <a:ext cx="174625" cy="1730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73" name="Line 220"/>
          <p:cNvSpPr>
            <a:spLocks noChangeShapeType="1"/>
          </p:cNvSpPr>
          <p:nvPr/>
        </p:nvSpPr>
        <p:spPr bwMode="auto">
          <a:xfrm flipH="1">
            <a:off x="5391150" y="2419350"/>
            <a:ext cx="1588" cy="5794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74" name="Line 221"/>
          <p:cNvSpPr>
            <a:spLocks noChangeShapeType="1"/>
          </p:cNvSpPr>
          <p:nvPr/>
        </p:nvSpPr>
        <p:spPr bwMode="auto">
          <a:xfrm flipV="1">
            <a:off x="5373688" y="4090988"/>
            <a:ext cx="258762" cy="153987"/>
          </a:xfrm>
          <a:custGeom>
            <a:avLst/>
            <a:gdLst>
              <a:gd name="T0" fmla="*/ 2147483647 w 177"/>
              <a:gd name="T1" fmla="*/ 0 h 10"/>
              <a:gd name="T2" fmla="*/ 0 w 177"/>
              <a:gd name="T3" fmla="*/ 2147483647 h 10"/>
              <a:gd name="T4" fmla="*/ 0 60000 65536"/>
              <a:gd name="T5" fmla="*/ 0 60000 65536"/>
              <a:gd name="T6" fmla="*/ 0 w 177"/>
              <a:gd name="T7" fmla="*/ 0 h 10"/>
              <a:gd name="T8" fmla="*/ 177 w 177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7" h="10">
                <a:moveTo>
                  <a:pt x="177" y="0"/>
                </a:moveTo>
                <a:lnTo>
                  <a:pt x="0" y="10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75" name="Line 222"/>
          <p:cNvSpPr>
            <a:spLocks noChangeShapeType="1"/>
          </p:cNvSpPr>
          <p:nvPr/>
        </p:nvSpPr>
        <p:spPr bwMode="auto">
          <a:xfrm>
            <a:off x="5105400" y="4471988"/>
            <a:ext cx="511175" cy="387350"/>
          </a:xfrm>
          <a:custGeom>
            <a:avLst/>
            <a:gdLst>
              <a:gd name="T0" fmla="*/ 2147483647 w 108"/>
              <a:gd name="T1" fmla="*/ 0 h 96"/>
              <a:gd name="T2" fmla="*/ 0 w 108"/>
              <a:gd name="T3" fmla="*/ 2147483647 h 96"/>
              <a:gd name="T4" fmla="*/ 0 60000 65536"/>
              <a:gd name="T5" fmla="*/ 0 60000 65536"/>
              <a:gd name="T6" fmla="*/ 0 w 108"/>
              <a:gd name="T7" fmla="*/ 0 h 96"/>
              <a:gd name="T8" fmla="*/ 108 w 10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8" h="96">
                <a:moveTo>
                  <a:pt x="108" y="0"/>
                </a:moveTo>
                <a:lnTo>
                  <a:pt x="0" y="96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76" name="Line 227"/>
          <p:cNvSpPr>
            <a:spLocks noChangeShapeType="1"/>
          </p:cNvSpPr>
          <p:nvPr/>
        </p:nvSpPr>
        <p:spPr bwMode="auto">
          <a:xfrm>
            <a:off x="2651125" y="4470400"/>
            <a:ext cx="854075" cy="79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77" name="Rectangle 229"/>
          <p:cNvSpPr>
            <a:spLocks noChangeArrowheads="1"/>
          </p:cNvSpPr>
          <p:nvPr/>
        </p:nvSpPr>
        <p:spPr bwMode="auto">
          <a:xfrm>
            <a:off x="1089025" y="2105025"/>
            <a:ext cx="7620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4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78" name="Rectangle 230"/>
          <p:cNvSpPr>
            <a:spLocks noChangeArrowheads="1"/>
          </p:cNvSpPr>
          <p:nvPr/>
        </p:nvSpPr>
        <p:spPr bwMode="auto">
          <a:xfrm>
            <a:off x="2876550" y="2651125"/>
            <a:ext cx="684213" cy="1023938"/>
          </a:xfrm>
          <a:prstGeom prst="rect">
            <a:avLst/>
          </a:prstGeom>
          <a:solidFill>
            <a:srgbClr val="CCFF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79" name="Line 231"/>
          <p:cNvSpPr>
            <a:spLocks noChangeShapeType="1"/>
          </p:cNvSpPr>
          <p:nvPr/>
        </p:nvSpPr>
        <p:spPr bwMode="auto">
          <a:xfrm>
            <a:off x="2879725" y="2636838"/>
            <a:ext cx="6350" cy="102076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80" name="Line 232"/>
          <p:cNvSpPr>
            <a:spLocks noChangeShapeType="1"/>
          </p:cNvSpPr>
          <p:nvPr/>
        </p:nvSpPr>
        <p:spPr bwMode="auto">
          <a:xfrm>
            <a:off x="2859088" y="2640013"/>
            <a:ext cx="719137" cy="3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81" name="Line 234"/>
          <p:cNvSpPr>
            <a:spLocks noChangeShapeType="1"/>
          </p:cNvSpPr>
          <p:nvPr/>
        </p:nvSpPr>
        <p:spPr bwMode="auto">
          <a:xfrm flipV="1">
            <a:off x="2868613" y="3654425"/>
            <a:ext cx="692150" cy="63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82" name="Line 235"/>
          <p:cNvSpPr>
            <a:spLocks noChangeShapeType="1"/>
          </p:cNvSpPr>
          <p:nvPr/>
        </p:nvSpPr>
        <p:spPr bwMode="auto">
          <a:xfrm flipH="1">
            <a:off x="3552825" y="2636838"/>
            <a:ext cx="11113" cy="10271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783" name="Rectangle 236"/>
          <p:cNvSpPr>
            <a:spLocks noChangeArrowheads="1"/>
          </p:cNvSpPr>
          <p:nvPr/>
        </p:nvSpPr>
        <p:spPr bwMode="auto">
          <a:xfrm>
            <a:off x="3894138" y="3986213"/>
            <a:ext cx="4794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784" name="Rectangle 237"/>
          <p:cNvSpPr>
            <a:spLocks noChangeArrowheads="1"/>
          </p:cNvSpPr>
          <p:nvPr/>
        </p:nvSpPr>
        <p:spPr bwMode="auto">
          <a:xfrm>
            <a:off x="1268413" y="1846263"/>
            <a:ext cx="7461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85" name="Rectangle 239"/>
          <p:cNvSpPr>
            <a:spLocks noChangeArrowheads="1"/>
          </p:cNvSpPr>
          <p:nvPr/>
        </p:nvSpPr>
        <p:spPr bwMode="auto">
          <a:xfrm>
            <a:off x="1287463" y="1647825"/>
            <a:ext cx="3349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北市警局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86" name="Rectangle 240"/>
          <p:cNvSpPr>
            <a:spLocks noChangeArrowheads="1"/>
          </p:cNvSpPr>
          <p:nvPr/>
        </p:nvSpPr>
        <p:spPr bwMode="auto">
          <a:xfrm>
            <a:off x="1501775" y="1857375"/>
            <a:ext cx="19685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中山堂</a:t>
            </a:r>
          </a:p>
        </p:txBody>
      </p:sp>
      <p:sp>
        <p:nvSpPr>
          <p:cNvPr id="66787" name="Rectangle 242"/>
          <p:cNvSpPr>
            <a:spLocks noChangeArrowheads="1"/>
          </p:cNvSpPr>
          <p:nvPr/>
        </p:nvSpPr>
        <p:spPr bwMode="auto">
          <a:xfrm>
            <a:off x="1371600" y="387032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88" name="Rectangle 243"/>
          <p:cNvSpPr>
            <a:spLocks noChangeArrowheads="1"/>
          </p:cNvSpPr>
          <p:nvPr/>
        </p:nvSpPr>
        <p:spPr bwMode="auto">
          <a:xfrm>
            <a:off x="1296988" y="4108450"/>
            <a:ext cx="233362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89" name="Rectangle 244"/>
          <p:cNvSpPr>
            <a:spLocks noChangeArrowheads="1"/>
          </p:cNvSpPr>
          <p:nvPr/>
        </p:nvSpPr>
        <p:spPr bwMode="auto">
          <a:xfrm>
            <a:off x="806450" y="3289300"/>
            <a:ext cx="19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90" name="Rectangle 245"/>
          <p:cNvSpPr>
            <a:spLocks noChangeArrowheads="1"/>
          </p:cNvSpPr>
          <p:nvPr/>
        </p:nvSpPr>
        <p:spPr bwMode="auto">
          <a:xfrm>
            <a:off x="798513" y="4051300"/>
            <a:ext cx="1984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91" name="Rectangle 246"/>
          <p:cNvSpPr>
            <a:spLocks noChangeArrowheads="1"/>
          </p:cNvSpPr>
          <p:nvPr/>
        </p:nvSpPr>
        <p:spPr bwMode="auto">
          <a:xfrm>
            <a:off x="3116263" y="2771775"/>
            <a:ext cx="1762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</p:txBody>
      </p:sp>
      <p:sp>
        <p:nvSpPr>
          <p:cNvPr id="66792" name="Rectangle 248"/>
          <p:cNvSpPr>
            <a:spLocks noChangeArrowheads="1"/>
          </p:cNvSpPr>
          <p:nvPr/>
        </p:nvSpPr>
        <p:spPr bwMode="auto">
          <a:xfrm>
            <a:off x="3098800" y="2832100"/>
            <a:ext cx="215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府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93" name="Rectangle 249"/>
          <p:cNvSpPr>
            <a:spLocks noChangeArrowheads="1"/>
          </p:cNvSpPr>
          <p:nvPr/>
        </p:nvSpPr>
        <p:spPr bwMode="auto">
          <a:xfrm>
            <a:off x="3057525" y="2660650"/>
            <a:ext cx="1190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94" name="Rectangle 250"/>
          <p:cNvSpPr>
            <a:spLocks noChangeArrowheads="1"/>
          </p:cNvSpPr>
          <p:nvPr/>
        </p:nvSpPr>
        <p:spPr bwMode="auto">
          <a:xfrm>
            <a:off x="3268663" y="2803525"/>
            <a:ext cx="2047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95" name="Rectangle 251"/>
          <p:cNvSpPr>
            <a:spLocks noChangeArrowheads="1"/>
          </p:cNvSpPr>
          <p:nvPr/>
        </p:nvSpPr>
        <p:spPr bwMode="auto">
          <a:xfrm>
            <a:off x="2392363" y="2671763"/>
            <a:ext cx="147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796" name="Rectangle 253"/>
          <p:cNvSpPr>
            <a:spLocks noChangeArrowheads="1"/>
          </p:cNvSpPr>
          <p:nvPr/>
        </p:nvSpPr>
        <p:spPr bwMode="auto">
          <a:xfrm>
            <a:off x="3863975" y="2801938"/>
            <a:ext cx="3730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北廣場</a:t>
            </a:r>
          </a:p>
        </p:txBody>
      </p:sp>
      <p:sp>
        <p:nvSpPr>
          <p:cNvPr id="66797" name="Rectangle 254"/>
          <p:cNvSpPr>
            <a:spLocks noChangeArrowheads="1"/>
          </p:cNvSpPr>
          <p:nvPr/>
        </p:nvSpPr>
        <p:spPr bwMode="auto">
          <a:xfrm>
            <a:off x="3825875" y="3929063"/>
            <a:ext cx="457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北一女</a:t>
            </a:r>
          </a:p>
        </p:txBody>
      </p:sp>
      <p:sp>
        <p:nvSpPr>
          <p:cNvPr id="66798" name="Rectangle 255"/>
          <p:cNvSpPr>
            <a:spLocks noChangeArrowheads="1"/>
          </p:cNvSpPr>
          <p:nvPr/>
        </p:nvSpPr>
        <p:spPr bwMode="auto">
          <a:xfrm>
            <a:off x="4610100" y="3868738"/>
            <a:ext cx="373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氣象局</a:t>
            </a:r>
          </a:p>
        </p:txBody>
      </p:sp>
      <p:sp>
        <p:nvSpPr>
          <p:cNvPr id="66799" name="Rectangle 256"/>
          <p:cNvSpPr>
            <a:spLocks noChangeArrowheads="1"/>
          </p:cNvSpPr>
          <p:nvPr/>
        </p:nvSpPr>
        <p:spPr bwMode="auto">
          <a:xfrm>
            <a:off x="4137025" y="4135438"/>
            <a:ext cx="4508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北師院</a:t>
            </a:r>
          </a:p>
        </p:txBody>
      </p:sp>
      <p:sp>
        <p:nvSpPr>
          <p:cNvPr id="66800" name="Rectangle 257"/>
          <p:cNvSpPr>
            <a:spLocks noChangeArrowheads="1"/>
          </p:cNvSpPr>
          <p:nvPr/>
        </p:nvSpPr>
        <p:spPr bwMode="auto">
          <a:xfrm>
            <a:off x="3059113" y="4292600"/>
            <a:ext cx="1858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愛國西路</a:t>
            </a:r>
          </a:p>
        </p:txBody>
      </p:sp>
      <p:sp>
        <p:nvSpPr>
          <p:cNvPr id="66801" name="Rectangle 258"/>
          <p:cNvSpPr>
            <a:spLocks noChangeArrowheads="1"/>
          </p:cNvSpPr>
          <p:nvPr/>
        </p:nvSpPr>
        <p:spPr bwMode="auto">
          <a:xfrm>
            <a:off x="2132013" y="2138363"/>
            <a:ext cx="1524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02" name="Rectangle 259"/>
          <p:cNvSpPr>
            <a:spLocks noChangeArrowheads="1"/>
          </p:cNvSpPr>
          <p:nvPr/>
        </p:nvSpPr>
        <p:spPr bwMode="auto">
          <a:xfrm>
            <a:off x="1585913" y="4926013"/>
            <a:ext cx="10461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廣 州 街</a:t>
            </a:r>
          </a:p>
        </p:txBody>
      </p:sp>
      <p:sp>
        <p:nvSpPr>
          <p:cNvPr id="66803" name="Rectangle 260"/>
          <p:cNvSpPr>
            <a:spLocks noChangeArrowheads="1"/>
          </p:cNvSpPr>
          <p:nvPr/>
        </p:nvSpPr>
        <p:spPr bwMode="auto">
          <a:xfrm>
            <a:off x="2124075" y="5335588"/>
            <a:ext cx="6397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植物園</a:t>
            </a:r>
          </a:p>
        </p:txBody>
      </p:sp>
      <p:sp>
        <p:nvSpPr>
          <p:cNvPr id="66804" name="Rectangle 261"/>
          <p:cNvSpPr>
            <a:spLocks noChangeArrowheads="1"/>
          </p:cNvSpPr>
          <p:nvPr/>
        </p:nvSpPr>
        <p:spPr bwMode="auto">
          <a:xfrm>
            <a:off x="2916238" y="5287963"/>
            <a:ext cx="70008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歷史博物館</a:t>
            </a:r>
          </a:p>
        </p:txBody>
      </p:sp>
      <p:sp>
        <p:nvSpPr>
          <p:cNvPr id="66805" name="Rectangle 262"/>
          <p:cNvSpPr>
            <a:spLocks noChangeArrowheads="1"/>
          </p:cNvSpPr>
          <p:nvPr/>
        </p:nvSpPr>
        <p:spPr bwMode="auto">
          <a:xfrm>
            <a:off x="3622675" y="5295900"/>
            <a:ext cx="746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06" name="Rectangle 263"/>
          <p:cNvSpPr>
            <a:spLocks noChangeArrowheads="1"/>
          </p:cNvSpPr>
          <p:nvPr/>
        </p:nvSpPr>
        <p:spPr bwMode="auto">
          <a:xfrm>
            <a:off x="3856038" y="5351463"/>
            <a:ext cx="746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二分局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07" name="Rectangle 264"/>
          <p:cNvSpPr>
            <a:spLocks noChangeArrowheads="1"/>
          </p:cNvSpPr>
          <p:nvPr/>
        </p:nvSpPr>
        <p:spPr bwMode="auto">
          <a:xfrm>
            <a:off x="1773238" y="5661025"/>
            <a:ext cx="20193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            海            路</a:t>
            </a:r>
          </a:p>
        </p:txBody>
      </p:sp>
      <p:sp>
        <p:nvSpPr>
          <p:cNvPr id="66808" name="Line 265"/>
          <p:cNvSpPr>
            <a:spLocks noChangeShapeType="1"/>
          </p:cNvSpPr>
          <p:nvPr/>
        </p:nvSpPr>
        <p:spPr bwMode="auto">
          <a:xfrm flipV="1">
            <a:off x="7315200" y="600233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09" name="Rectangle 266"/>
          <p:cNvSpPr>
            <a:spLocks noChangeArrowheads="1"/>
          </p:cNvSpPr>
          <p:nvPr/>
        </p:nvSpPr>
        <p:spPr bwMode="auto">
          <a:xfrm>
            <a:off x="3581400" y="6002338"/>
            <a:ext cx="2286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和     平    西    路</a:t>
            </a:r>
          </a:p>
        </p:txBody>
      </p:sp>
      <p:sp>
        <p:nvSpPr>
          <p:cNvPr id="66810" name="Rectangle 267"/>
          <p:cNvSpPr>
            <a:spLocks noChangeArrowheads="1"/>
          </p:cNvSpPr>
          <p:nvPr/>
        </p:nvSpPr>
        <p:spPr bwMode="auto">
          <a:xfrm>
            <a:off x="6477000" y="4325938"/>
            <a:ext cx="6191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愛 國 東 路</a:t>
            </a:r>
          </a:p>
        </p:txBody>
      </p:sp>
      <p:sp>
        <p:nvSpPr>
          <p:cNvPr id="66811" name="Rectangle 268"/>
          <p:cNvSpPr>
            <a:spLocks noChangeArrowheads="1"/>
          </p:cNvSpPr>
          <p:nvPr/>
        </p:nvSpPr>
        <p:spPr bwMode="auto">
          <a:xfrm>
            <a:off x="6302375" y="4622800"/>
            <a:ext cx="2587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12" name="Rectangle 269"/>
          <p:cNvSpPr>
            <a:spLocks noChangeArrowheads="1"/>
          </p:cNvSpPr>
          <p:nvPr/>
        </p:nvSpPr>
        <p:spPr bwMode="auto">
          <a:xfrm>
            <a:off x="6553200" y="5164138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斯</a:t>
            </a:r>
          </a:p>
        </p:txBody>
      </p:sp>
      <p:sp>
        <p:nvSpPr>
          <p:cNvPr id="66813" name="Rectangle 270"/>
          <p:cNvSpPr>
            <a:spLocks noChangeArrowheads="1"/>
          </p:cNvSpPr>
          <p:nvPr/>
        </p:nvSpPr>
        <p:spPr bwMode="auto">
          <a:xfrm>
            <a:off x="6705600" y="5316538"/>
            <a:ext cx="198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福</a:t>
            </a:r>
          </a:p>
        </p:txBody>
      </p:sp>
      <p:sp>
        <p:nvSpPr>
          <p:cNvPr id="66814" name="Rectangle 271"/>
          <p:cNvSpPr>
            <a:spLocks noChangeArrowheads="1"/>
          </p:cNvSpPr>
          <p:nvPr/>
        </p:nvSpPr>
        <p:spPr bwMode="auto">
          <a:xfrm>
            <a:off x="6858000" y="554513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路</a:t>
            </a:r>
          </a:p>
        </p:txBody>
      </p:sp>
      <p:sp>
        <p:nvSpPr>
          <p:cNvPr id="66815" name="Rectangle 272"/>
          <p:cNvSpPr>
            <a:spLocks noChangeArrowheads="1"/>
          </p:cNvSpPr>
          <p:nvPr/>
        </p:nvSpPr>
        <p:spPr bwMode="auto">
          <a:xfrm>
            <a:off x="3546475" y="4987925"/>
            <a:ext cx="228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八巷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16" name="Rectangle 273"/>
          <p:cNvSpPr>
            <a:spLocks noChangeArrowheads="1"/>
          </p:cNvSpPr>
          <p:nvPr/>
        </p:nvSpPr>
        <p:spPr bwMode="auto">
          <a:xfrm>
            <a:off x="3622675" y="5405438"/>
            <a:ext cx="6191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會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17" name="Rectangle 274"/>
          <p:cNvSpPr>
            <a:spLocks noChangeArrowheads="1"/>
          </p:cNvSpPr>
          <p:nvPr/>
        </p:nvSpPr>
        <p:spPr bwMode="auto">
          <a:xfrm>
            <a:off x="3646488" y="5202238"/>
            <a:ext cx="2476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十一巷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18" name="Rectangle 275"/>
          <p:cNvSpPr>
            <a:spLocks noChangeArrowheads="1"/>
          </p:cNvSpPr>
          <p:nvPr/>
        </p:nvSpPr>
        <p:spPr bwMode="auto">
          <a:xfrm>
            <a:off x="4164013" y="5127625"/>
            <a:ext cx="16668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七</a:t>
            </a:r>
          </a:p>
        </p:txBody>
      </p:sp>
      <p:sp>
        <p:nvSpPr>
          <p:cNvPr id="66819" name="Rectangle 276"/>
          <p:cNvSpPr>
            <a:spLocks noChangeArrowheads="1"/>
          </p:cNvSpPr>
          <p:nvPr/>
        </p:nvSpPr>
        <p:spPr bwMode="auto">
          <a:xfrm>
            <a:off x="4713288" y="4978400"/>
            <a:ext cx="16827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巷</a:t>
            </a:r>
          </a:p>
        </p:txBody>
      </p:sp>
      <p:sp>
        <p:nvSpPr>
          <p:cNvPr id="66820" name="Rectangle 277"/>
          <p:cNvSpPr>
            <a:spLocks noChangeArrowheads="1"/>
          </p:cNvSpPr>
          <p:nvPr/>
        </p:nvSpPr>
        <p:spPr bwMode="auto">
          <a:xfrm>
            <a:off x="4313238" y="5376863"/>
            <a:ext cx="590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國貿局</a:t>
            </a:r>
          </a:p>
        </p:txBody>
      </p:sp>
      <p:sp>
        <p:nvSpPr>
          <p:cNvPr id="66821" name="Rectangle 278"/>
          <p:cNvSpPr>
            <a:spLocks noChangeArrowheads="1"/>
          </p:cNvSpPr>
          <p:nvPr/>
        </p:nvSpPr>
        <p:spPr bwMode="auto">
          <a:xfrm>
            <a:off x="5037138" y="5087938"/>
            <a:ext cx="117475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湖</a:t>
            </a:r>
          </a:p>
        </p:txBody>
      </p:sp>
      <p:sp>
        <p:nvSpPr>
          <p:cNvPr id="66822" name="Rectangle 279"/>
          <p:cNvSpPr>
            <a:spLocks noChangeArrowheads="1"/>
          </p:cNvSpPr>
          <p:nvPr/>
        </p:nvSpPr>
        <p:spPr bwMode="auto">
          <a:xfrm>
            <a:off x="5105400" y="5235575"/>
            <a:ext cx="141288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口</a:t>
            </a:r>
          </a:p>
        </p:txBody>
      </p:sp>
      <p:sp>
        <p:nvSpPr>
          <p:cNvPr id="66823" name="Rectangle 280"/>
          <p:cNvSpPr>
            <a:spLocks noChangeArrowheads="1"/>
          </p:cNvSpPr>
          <p:nvPr/>
        </p:nvSpPr>
        <p:spPr bwMode="auto">
          <a:xfrm>
            <a:off x="5181600" y="5384800"/>
            <a:ext cx="8731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</a:p>
        </p:txBody>
      </p:sp>
      <p:sp>
        <p:nvSpPr>
          <p:cNvPr id="66824" name="Line 281"/>
          <p:cNvSpPr>
            <a:spLocks noChangeShapeType="1"/>
          </p:cNvSpPr>
          <p:nvPr/>
        </p:nvSpPr>
        <p:spPr bwMode="auto">
          <a:xfrm>
            <a:off x="5332413" y="4684713"/>
            <a:ext cx="315912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25" name="Line 282"/>
          <p:cNvSpPr>
            <a:spLocks noChangeShapeType="1"/>
          </p:cNvSpPr>
          <p:nvPr/>
        </p:nvSpPr>
        <p:spPr bwMode="auto">
          <a:xfrm>
            <a:off x="5472113" y="4573588"/>
            <a:ext cx="357187" cy="70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26" name="Line 283"/>
          <p:cNvSpPr>
            <a:spLocks noChangeShapeType="1"/>
          </p:cNvSpPr>
          <p:nvPr/>
        </p:nvSpPr>
        <p:spPr bwMode="auto">
          <a:xfrm flipV="1">
            <a:off x="5943600" y="524033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27" name="Line 284"/>
          <p:cNvSpPr>
            <a:spLocks noChangeShapeType="1"/>
          </p:cNvSpPr>
          <p:nvPr/>
        </p:nvSpPr>
        <p:spPr bwMode="auto">
          <a:xfrm flipV="1">
            <a:off x="5483225" y="6002338"/>
            <a:ext cx="6127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28" name="Line 285"/>
          <p:cNvSpPr>
            <a:spLocks noChangeShapeType="1"/>
          </p:cNvSpPr>
          <p:nvPr/>
        </p:nvSpPr>
        <p:spPr bwMode="auto">
          <a:xfrm>
            <a:off x="5791200" y="5545138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29" name="Line 286"/>
          <p:cNvSpPr>
            <a:spLocks noChangeShapeType="1"/>
          </p:cNvSpPr>
          <p:nvPr/>
        </p:nvSpPr>
        <p:spPr bwMode="auto">
          <a:xfrm>
            <a:off x="5943600" y="5468938"/>
            <a:ext cx="35877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30" name="Rectangle 287"/>
          <p:cNvSpPr>
            <a:spLocks noChangeArrowheads="1"/>
          </p:cNvSpPr>
          <p:nvPr/>
        </p:nvSpPr>
        <p:spPr bwMode="auto">
          <a:xfrm>
            <a:off x="6477000" y="3625850"/>
            <a:ext cx="11080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中正紀念堂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31" name="Rectangle 288"/>
          <p:cNvSpPr>
            <a:spLocks noChangeArrowheads="1"/>
          </p:cNvSpPr>
          <p:nvPr/>
        </p:nvSpPr>
        <p:spPr bwMode="auto">
          <a:xfrm>
            <a:off x="5580063" y="3416300"/>
            <a:ext cx="2587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外交部</a:t>
            </a:r>
          </a:p>
        </p:txBody>
      </p:sp>
      <p:sp>
        <p:nvSpPr>
          <p:cNvPr id="66832" name="Rectangle 289"/>
          <p:cNvSpPr>
            <a:spLocks noChangeArrowheads="1"/>
          </p:cNvSpPr>
          <p:nvPr/>
        </p:nvSpPr>
        <p:spPr bwMode="auto">
          <a:xfrm>
            <a:off x="5562600" y="26035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台北賓館</a:t>
            </a:r>
          </a:p>
        </p:txBody>
      </p:sp>
      <p:sp>
        <p:nvSpPr>
          <p:cNvPr id="66833" name="Rectangle 290"/>
          <p:cNvSpPr>
            <a:spLocks noChangeArrowheads="1"/>
          </p:cNvSpPr>
          <p:nvPr/>
        </p:nvSpPr>
        <p:spPr bwMode="auto">
          <a:xfrm>
            <a:off x="5926138" y="3843338"/>
            <a:ext cx="177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家館</a:t>
            </a:r>
          </a:p>
        </p:txBody>
      </p:sp>
      <p:sp>
        <p:nvSpPr>
          <p:cNvPr id="66834" name="Text Box 291"/>
          <p:cNvSpPr txBox="1">
            <a:spLocks noChangeArrowheads="1"/>
          </p:cNvSpPr>
          <p:nvPr/>
        </p:nvSpPr>
        <p:spPr bwMode="auto">
          <a:xfrm>
            <a:off x="5176838" y="483235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</a:t>
            </a:r>
          </a:p>
        </p:txBody>
      </p:sp>
      <p:sp>
        <p:nvSpPr>
          <p:cNvPr id="66835" name="Text Box 292"/>
          <p:cNvSpPr txBox="1">
            <a:spLocks noChangeArrowheads="1"/>
          </p:cNvSpPr>
          <p:nvPr/>
        </p:nvSpPr>
        <p:spPr bwMode="auto">
          <a:xfrm>
            <a:off x="5265738" y="50038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賣</a:t>
            </a:r>
          </a:p>
        </p:txBody>
      </p:sp>
      <p:sp>
        <p:nvSpPr>
          <p:cNvPr id="66836" name="Text Box 293"/>
          <p:cNvSpPr txBox="1">
            <a:spLocks noChangeArrowheads="1"/>
          </p:cNvSpPr>
          <p:nvPr/>
        </p:nvSpPr>
        <p:spPr bwMode="auto">
          <a:xfrm>
            <a:off x="5360988" y="5164138"/>
            <a:ext cx="222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局</a:t>
            </a:r>
            <a:endParaRPr lang="zh-TW" altLang="en-US" sz="9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37" name="Text Box 294"/>
          <p:cNvSpPr txBox="1">
            <a:spLocks noChangeArrowheads="1"/>
          </p:cNvSpPr>
          <p:nvPr/>
        </p:nvSpPr>
        <p:spPr bwMode="auto">
          <a:xfrm>
            <a:off x="5376863" y="4646613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</a:t>
            </a:r>
          </a:p>
        </p:txBody>
      </p:sp>
      <p:sp>
        <p:nvSpPr>
          <p:cNvPr id="66838" name="Text Box 295"/>
          <p:cNvSpPr txBox="1">
            <a:spLocks noChangeArrowheads="1"/>
          </p:cNvSpPr>
          <p:nvPr/>
        </p:nvSpPr>
        <p:spPr bwMode="auto">
          <a:xfrm>
            <a:off x="5467350" y="4837113"/>
            <a:ext cx="198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昌</a:t>
            </a:r>
          </a:p>
        </p:txBody>
      </p:sp>
      <p:sp>
        <p:nvSpPr>
          <p:cNvPr id="66839" name="Text Box 296"/>
          <p:cNvSpPr txBox="1">
            <a:spLocks noChangeArrowheads="1"/>
          </p:cNvSpPr>
          <p:nvPr/>
        </p:nvSpPr>
        <p:spPr bwMode="auto">
          <a:xfrm>
            <a:off x="5565775" y="5029200"/>
            <a:ext cx="212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</a:p>
        </p:txBody>
      </p:sp>
      <p:sp>
        <p:nvSpPr>
          <p:cNvPr id="66840" name="Text Box 297"/>
          <p:cNvSpPr txBox="1">
            <a:spLocks noChangeArrowheads="1"/>
          </p:cNvSpPr>
          <p:nvPr/>
        </p:nvSpPr>
        <p:spPr bwMode="auto">
          <a:xfrm>
            <a:off x="5673725" y="456247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財</a:t>
            </a:r>
          </a:p>
        </p:txBody>
      </p:sp>
      <p:sp>
        <p:nvSpPr>
          <p:cNvPr id="66841" name="Text Box 298"/>
          <p:cNvSpPr txBox="1">
            <a:spLocks noChangeArrowheads="1"/>
          </p:cNvSpPr>
          <p:nvPr/>
        </p:nvSpPr>
        <p:spPr bwMode="auto">
          <a:xfrm>
            <a:off x="5765800" y="47212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政</a:t>
            </a:r>
          </a:p>
        </p:txBody>
      </p:sp>
      <p:sp>
        <p:nvSpPr>
          <p:cNvPr id="66842" name="Text Box 299"/>
          <p:cNvSpPr txBox="1">
            <a:spLocks noChangeArrowheads="1"/>
          </p:cNvSpPr>
          <p:nvPr/>
        </p:nvSpPr>
        <p:spPr bwMode="auto">
          <a:xfrm>
            <a:off x="5856288" y="4887913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部</a:t>
            </a:r>
          </a:p>
        </p:txBody>
      </p:sp>
      <p:sp>
        <p:nvSpPr>
          <p:cNvPr id="66843" name="Text Box 300"/>
          <p:cNvSpPr txBox="1">
            <a:spLocks noChangeArrowheads="1"/>
          </p:cNvSpPr>
          <p:nvPr/>
        </p:nvSpPr>
        <p:spPr bwMode="auto">
          <a:xfrm>
            <a:off x="5410200" y="222567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常</a:t>
            </a:r>
          </a:p>
        </p:txBody>
      </p:sp>
      <p:sp>
        <p:nvSpPr>
          <p:cNvPr id="66844" name="Text Box 301"/>
          <p:cNvSpPr txBox="1">
            <a:spLocks noChangeArrowheads="1"/>
          </p:cNvSpPr>
          <p:nvPr/>
        </p:nvSpPr>
        <p:spPr bwMode="auto">
          <a:xfrm>
            <a:off x="5484813" y="22685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45" name="Text Box 302"/>
          <p:cNvSpPr txBox="1">
            <a:spLocks noChangeArrowheads="1"/>
          </p:cNvSpPr>
          <p:nvPr/>
        </p:nvSpPr>
        <p:spPr bwMode="auto">
          <a:xfrm>
            <a:off x="5600700" y="22193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德</a:t>
            </a:r>
          </a:p>
        </p:txBody>
      </p:sp>
      <p:sp>
        <p:nvSpPr>
          <p:cNvPr id="66846" name="Text Box 303"/>
          <p:cNvSpPr txBox="1">
            <a:spLocks noChangeArrowheads="1"/>
          </p:cNvSpPr>
          <p:nvPr/>
        </p:nvSpPr>
        <p:spPr bwMode="auto">
          <a:xfrm>
            <a:off x="5803900" y="222250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</a:p>
        </p:txBody>
      </p:sp>
      <p:sp>
        <p:nvSpPr>
          <p:cNvPr id="66847" name="Text Box 304"/>
          <p:cNvSpPr txBox="1">
            <a:spLocks noChangeArrowheads="1"/>
          </p:cNvSpPr>
          <p:nvPr/>
        </p:nvSpPr>
        <p:spPr bwMode="auto">
          <a:xfrm>
            <a:off x="5583238" y="1568450"/>
            <a:ext cx="336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台大醫院</a:t>
            </a:r>
          </a:p>
        </p:txBody>
      </p:sp>
      <p:sp>
        <p:nvSpPr>
          <p:cNvPr id="66848" name="Text Box 305"/>
          <p:cNvSpPr txBox="1">
            <a:spLocks noChangeArrowheads="1"/>
          </p:cNvSpPr>
          <p:nvPr/>
        </p:nvSpPr>
        <p:spPr bwMode="auto">
          <a:xfrm>
            <a:off x="4397375" y="2466975"/>
            <a:ext cx="8112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二二八紀念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      園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49" name="Text Box 306"/>
          <p:cNvSpPr txBox="1">
            <a:spLocks noChangeArrowheads="1"/>
          </p:cNvSpPr>
          <p:nvPr/>
        </p:nvSpPr>
        <p:spPr bwMode="auto">
          <a:xfrm>
            <a:off x="4144963" y="873125"/>
            <a:ext cx="197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忠      孝     西      路</a:t>
            </a:r>
          </a:p>
        </p:txBody>
      </p:sp>
      <p:sp>
        <p:nvSpPr>
          <p:cNvPr id="66850" name="Text Box 307"/>
          <p:cNvSpPr txBox="1">
            <a:spLocks noChangeArrowheads="1"/>
          </p:cNvSpPr>
          <p:nvPr/>
        </p:nvSpPr>
        <p:spPr bwMode="auto">
          <a:xfrm>
            <a:off x="2895600" y="1054100"/>
            <a:ext cx="696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開  封  街</a:t>
            </a:r>
          </a:p>
        </p:txBody>
      </p:sp>
      <p:sp>
        <p:nvSpPr>
          <p:cNvPr id="66851" name="Text Box 308"/>
          <p:cNvSpPr txBox="1">
            <a:spLocks noChangeArrowheads="1"/>
          </p:cNvSpPr>
          <p:nvPr/>
        </p:nvSpPr>
        <p:spPr bwMode="auto">
          <a:xfrm>
            <a:off x="2873375" y="1282700"/>
            <a:ext cx="7159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漢  口  街</a:t>
            </a:r>
          </a:p>
        </p:txBody>
      </p:sp>
      <p:sp>
        <p:nvSpPr>
          <p:cNvPr id="66852" name="Text Box 309"/>
          <p:cNvSpPr txBox="1">
            <a:spLocks noChangeArrowheads="1"/>
          </p:cNvSpPr>
          <p:nvPr/>
        </p:nvSpPr>
        <p:spPr bwMode="auto">
          <a:xfrm>
            <a:off x="2860675" y="1492250"/>
            <a:ext cx="9191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武   昌   街</a:t>
            </a:r>
          </a:p>
        </p:txBody>
      </p:sp>
      <p:sp>
        <p:nvSpPr>
          <p:cNvPr id="66853" name="Text Box 310"/>
          <p:cNvSpPr txBox="1">
            <a:spLocks noChangeArrowheads="1"/>
          </p:cNvSpPr>
          <p:nvPr/>
        </p:nvSpPr>
        <p:spPr bwMode="auto">
          <a:xfrm>
            <a:off x="3649663" y="1806575"/>
            <a:ext cx="692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襄  陽  路</a:t>
            </a:r>
          </a:p>
        </p:txBody>
      </p:sp>
      <p:sp>
        <p:nvSpPr>
          <p:cNvPr id="66854" name="Text Box 311"/>
          <p:cNvSpPr txBox="1">
            <a:spLocks noChangeArrowheads="1"/>
          </p:cNvSpPr>
          <p:nvPr/>
        </p:nvSpPr>
        <p:spPr bwMode="auto">
          <a:xfrm>
            <a:off x="4567238" y="1195388"/>
            <a:ext cx="7064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許 昌 街</a:t>
            </a:r>
          </a:p>
        </p:txBody>
      </p:sp>
      <p:sp>
        <p:nvSpPr>
          <p:cNvPr id="66855" name="Text Box 312"/>
          <p:cNvSpPr txBox="1">
            <a:spLocks noChangeArrowheads="1"/>
          </p:cNvSpPr>
          <p:nvPr/>
        </p:nvSpPr>
        <p:spPr bwMode="auto">
          <a:xfrm>
            <a:off x="4616450" y="1482725"/>
            <a:ext cx="6111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信 陽 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56" name="Text Box 313"/>
          <p:cNvSpPr txBox="1">
            <a:spLocks noChangeArrowheads="1"/>
          </p:cNvSpPr>
          <p:nvPr/>
        </p:nvSpPr>
        <p:spPr bwMode="auto">
          <a:xfrm>
            <a:off x="4525963" y="1358900"/>
            <a:ext cx="306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館 前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57" name="Text Box 314"/>
          <p:cNvSpPr txBox="1">
            <a:spLocks noChangeArrowheads="1"/>
          </p:cNvSpPr>
          <p:nvPr/>
        </p:nvSpPr>
        <p:spPr bwMode="auto">
          <a:xfrm>
            <a:off x="4773613" y="1524000"/>
            <a:ext cx="306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南陽街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58" name="Text Box 315"/>
          <p:cNvSpPr txBox="1">
            <a:spLocks noChangeArrowheads="1"/>
          </p:cNvSpPr>
          <p:nvPr/>
        </p:nvSpPr>
        <p:spPr bwMode="auto">
          <a:xfrm>
            <a:off x="5065713" y="2571750"/>
            <a:ext cx="339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 園 路</a:t>
            </a:r>
          </a:p>
        </p:txBody>
      </p:sp>
      <p:sp>
        <p:nvSpPr>
          <p:cNvPr id="66859" name="Text Box 318"/>
          <p:cNvSpPr txBox="1">
            <a:spLocks noChangeArrowheads="1"/>
          </p:cNvSpPr>
          <p:nvPr/>
        </p:nvSpPr>
        <p:spPr bwMode="auto">
          <a:xfrm>
            <a:off x="6276975" y="874713"/>
            <a:ext cx="1860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忠    孝    東    路</a:t>
            </a:r>
          </a:p>
        </p:txBody>
      </p:sp>
      <p:sp>
        <p:nvSpPr>
          <p:cNvPr id="66860" name="Text Box 319"/>
          <p:cNvSpPr txBox="1">
            <a:spLocks noChangeArrowheads="1"/>
          </p:cNvSpPr>
          <p:nvPr/>
        </p:nvSpPr>
        <p:spPr bwMode="auto">
          <a:xfrm>
            <a:off x="6324600" y="1476375"/>
            <a:ext cx="874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濟  南 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61" name="Text Box 320"/>
          <p:cNvSpPr txBox="1">
            <a:spLocks noChangeArrowheads="1"/>
          </p:cNvSpPr>
          <p:nvPr/>
        </p:nvSpPr>
        <p:spPr bwMode="auto">
          <a:xfrm>
            <a:off x="6637338" y="1260475"/>
            <a:ext cx="958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青  島  東  路</a:t>
            </a:r>
          </a:p>
        </p:txBody>
      </p:sp>
      <p:sp>
        <p:nvSpPr>
          <p:cNvPr id="66862" name="Text Box 321"/>
          <p:cNvSpPr txBox="1">
            <a:spLocks noChangeArrowheads="1"/>
          </p:cNvSpPr>
          <p:nvPr/>
        </p:nvSpPr>
        <p:spPr bwMode="auto">
          <a:xfrm>
            <a:off x="5364163" y="1268413"/>
            <a:ext cx="962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青  島  西  路</a:t>
            </a:r>
          </a:p>
        </p:txBody>
      </p:sp>
      <p:sp>
        <p:nvSpPr>
          <p:cNvPr id="66863" name="Text Box 322"/>
          <p:cNvSpPr txBox="1">
            <a:spLocks noChangeArrowheads="1"/>
          </p:cNvSpPr>
          <p:nvPr/>
        </p:nvSpPr>
        <p:spPr bwMode="auto">
          <a:xfrm>
            <a:off x="6281738" y="1663700"/>
            <a:ext cx="619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教育部</a:t>
            </a:r>
          </a:p>
        </p:txBody>
      </p:sp>
      <p:sp>
        <p:nvSpPr>
          <p:cNvPr id="66864" name="Text Box 323"/>
          <p:cNvSpPr txBox="1">
            <a:spLocks noChangeArrowheads="1"/>
          </p:cNvSpPr>
          <p:nvPr/>
        </p:nvSpPr>
        <p:spPr bwMode="auto">
          <a:xfrm>
            <a:off x="6248400" y="1820863"/>
            <a:ext cx="895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徐  州  路</a:t>
            </a:r>
          </a:p>
        </p:txBody>
      </p:sp>
      <p:sp>
        <p:nvSpPr>
          <p:cNvPr id="66865" name="Text Box 324"/>
          <p:cNvSpPr txBox="1">
            <a:spLocks noChangeArrowheads="1"/>
          </p:cNvSpPr>
          <p:nvPr/>
        </p:nvSpPr>
        <p:spPr bwMode="auto">
          <a:xfrm>
            <a:off x="6875463" y="1700213"/>
            <a:ext cx="336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林  森  南  路</a:t>
            </a:r>
          </a:p>
        </p:txBody>
      </p:sp>
      <p:sp>
        <p:nvSpPr>
          <p:cNvPr id="66866" name="Text Box 325"/>
          <p:cNvSpPr txBox="1">
            <a:spLocks noChangeArrowheads="1"/>
          </p:cNvSpPr>
          <p:nvPr/>
        </p:nvSpPr>
        <p:spPr bwMode="auto">
          <a:xfrm>
            <a:off x="7237413" y="1749425"/>
            <a:ext cx="3365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紹  興  南  路</a:t>
            </a:r>
          </a:p>
        </p:txBody>
      </p:sp>
      <p:sp>
        <p:nvSpPr>
          <p:cNvPr id="66867" name="Text Box 326"/>
          <p:cNvSpPr txBox="1">
            <a:spLocks noChangeArrowheads="1"/>
          </p:cNvSpPr>
          <p:nvPr/>
        </p:nvSpPr>
        <p:spPr bwMode="auto">
          <a:xfrm>
            <a:off x="7705725" y="1625600"/>
            <a:ext cx="336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杭   州   南   路</a:t>
            </a:r>
          </a:p>
        </p:txBody>
      </p:sp>
      <p:sp>
        <p:nvSpPr>
          <p:cNvPr id="66868" name="Text Box 327"/>
          <p:cNvSpPr txBox="1">
            <a:spLocks noChangeArrowheads="1"/>
          </p:cNvSpPr>
          <p:nvPr/>
        </p:nvSpPr>
        <p:spPr bwMode="auto">
          <a:xfrm>
            <a:off x="8229600" y="3259138"/>
            <a:ext cx="336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金 山 南 路</a:t>
            </a:r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69" name="Text Box 328"/>
          <p:cNvSpPr txBox="1">
            <a:spLocks noChangeArrowheads="1"/>
          </p:cNvSpPr>
          <p:nvPr/>
        </p:nvSpPr>
        <p:spPr bwMode="auto">
          <a:xfrm>
            <a:off x="7019925" y="2762250"/>
            <a:ext cx="449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仁</a:t>
            </a:r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70" name="Text Box 329"/>
          <p:cNvSpPr txBox="1">
            <a:spLocks noChangeArrowheads="1"/>
          </p:cNvSpPr>
          <p:nvPr/>
        </p:nvSpPr>
        <p:spPr bwMode="auto">
          <a:xfrm>
            <a:off x="7256463" y="271145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愛</a:t>
            </a:r>
          </a:p>
        </p:txBody>
      </p:sp>
      <p:sp>
        <p:nvSpPr>
          <p:cNvPr id="66871" name="Text Box 330"/>
          <p:cNvSpPr txBox="1">
            <a:spLocks noChangeArrowheads="1"/>
          </p:cNvSpPr>
          <p:nvPr/>
        </p:nvSpPr>
        <p:spPr bwMode="auto">
          <a:xfrm>
            <a:off x="7932738" y="2595563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路</a:t>
            </a:r>
          </a:p>
        </p:txBody>
      </p:sp>
      <p:sp>
        <p:nvSpPr>
          <p:cNvPr id="66872" name="Text Box 332"/>
          <p:cNvSpPr txBox="1">
            <a:spLocks noChangeArrowheads="1"/>
          </p:cNvSpPr>
          <p:nvPr/>
        </p:nvSpPr>
        <p:spPr bwMode="auto">
          <a:xfrm>
            <a:off x="6081713" y="2819400"/>
            <a:ext cx="33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景福門</a:t>
            </a:r>
          </a:p>
        </p:txBody>
      </p:sp>
      <p:sp>
        <p:nvSpPr>
          <p:cNvPr id="66873" name="Line 335"/>
          <p:cNvSpPr>
            <a:spLocks noChangeShapeType="1"/>
          </p:cNvSpPr>
          <p:nvPr/>
        </p:nvSpPr>
        <p:spPr bwMode="auto">
          <a:xfrm flipV="1">
            <a:off x="6203950" y="4945063"/>
            <a:ext cx="211138" cy="1905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74" name="Line 336"/>
          <p:cNvSpPr>
            <a:spLocks noChangeShapeType="1"/>
          </p:cNvSpPr>
          <p:nvPr/>
        </p:nvSpPr>
        <p:spPr bwMode="auto">
          <a:xfrm flipV="1">
            <a:off x="6062663" y="2057400"/>
            <a:ext cx="874712" cy="317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75" name="Line 337"/>
          <p:cNvSpPr>
            <a:spLocks noChangeShapeType="1"/>
          </p:cNvSpPr>
          <p:nvPr/>
        </p:nvSpPr>
        <p:spPr bwMode="auto">
          <a:xfrm>
            <a:off x="5386388" y="2276475"/>
            <a:ext cx="7112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76" name="Line 338"/>
          <p:cNvSpPr>
            <a:spLocks noChangeShapeType="1"/>
          </p:cNvSpPr>
          <p:nvPr/>
        </p:nvSpPr>
        <p:spPr bwMode="auto">
          <a:xfrm flipH="1">
            <a:off x="2268538" y="2254250"/>
            <a:ext cx="22225" cy="16065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77" name="Line 341"/>
          <p:cNvSpPr>
            <a:spLocks noChangeShapeType="1"/>
          </p:cNvSpPr>
          <p:nvPr/>
        </p:nvSpPr>
        <p:spPr bwMode="auto">
          <a:xfrm flipH="1">
            <a:off x="5380038" y="3262313"/>
            <a:ext cx="3175" cy="8350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78" name="Line 342"/>
          <p:cNvSpPr>
            <a:spLocks noChangeShapeType="1"/>
          </p:cNvSpPr>
          <p:nvPr/>
        </p:nvSpPr>
        <p:spPr bwMode="auto">
          <a:xfrm flipV="1">
            <a:off x="4668838" y="2430463"/>
            <a:ext cx="725487" cy="158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79" name="Text Box 352"/>
          <p:cNvSpPr txBox="1">
            <a:spLocks noChangeArrowheads="1"/>
          </p:cNvSpPr>
          <p:nvPr/>
        </p:nvSpPr>
        <p:spPr bwMode="auto">
          <a:xfrm>
            <a:off x="6497638" y="2154238"/>
            <a:ext cx="3365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新台大醫院</a:t>
            </a:r>
          </a:p>
        </p:txBody>
      </p:sp>
      <p:sp>
        <p:nvSpPr>
          <p:cNvPr id="66880" name="Text Box 353"/>
          <p:cNvSpPr txBox="1">
            <a:spLocks noChangeArrowheads="1"/>
          </p:cNvSpPr>
          <p:nvPr/>
        </p:nvSpPr>
        <p:spPr bwMode="auto">
          <a:xfrm>
            <a:off x="6337300" y="1368425"/>
            <a:ext cx="53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立法院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81" name="Text Box 354"/>
          <p:cNvSpPr txBox="1">
            <a:spLocks noChangeArrowheads="1"/>
          </p:cNvSpPr>
          <p:nvPr/>
        </p:nvSpPr>
        <p:spPr bwMode="auto">
          <a:xfrm>
            <a:off x="6305550" y="1106488"/>
            <a:ext cx="581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監察院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82" name="Rectangle 355"/>
          <p:cNvSpPr>
            <a:spLocks noChangeArrowheads="1"/>
          </p:cNvSpPr>
          <p:nvPr/>
        </p:nvSpPr>
        <p:spPr bwMode="auto">
          <a:xfrm>
            <a:off x="2905125" y="1679575"/>
            <a:ext cx="650875" cy="30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883" name="Text Box 356"/>
          <p:cNvSpPr txBox="1">
            <a:spLocks noChangeArrowheads="1"/>
          </p:cNvSpPr>
          <p:nvPr/>
        </p:nvSpPr>
        <p:spPr bwMode="auto">
          <a:xfrm>
            <a:off x="3013075" y="1927225"/>
            <a:ext cx="5191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沅陵街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84" name="Text Box 357"/>
          <p:cNvSpPr txBox="1">
            <a:spLocks noChangeArrowheads="1"/>
          </p:cNvSpPr>
          <p:nvPr/>
        </p:nvSpPr>
        <p:spPr bwMode="auto">
          <a:xfrm>
            <a:off x="2832100" y="2108200"/>
            <a:ext cx="784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衡 陽 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85" name="Text Box 358"/>
          <p:cNvSpPr txBox="1">
            <a:spLocks noChangeArrowheads="1"/>
          </p:cNvSpPr>
          <p:nvPr/>
        </p:nvSpPr>
        <p:spPr bwMode="auto">
          <a:xfrm>
            <a:off x="2852738" y="2444750"/>
            <a:ext cx="7572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寶 慶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86" name="Text Box 359"/>
          <p:cNvSpPr txBox="1">
            <a:spLocks noChangeArrowheads="1"/>
          </p:cNvSpPr>
          <p:nvPr/>
        </p:nvSpPr>
        <p:spPr bwMode="auto">
          <a:xfrm>
            <a:off x="2265363" y="260508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博愛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大樓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87" name="Line 361"/>
          <p:cNvSpPr>
            <a:spLocks noChangeShapeType="1"/>
          </p:cNvSpPr>
          <p:nvPr/>
        </p:nvSpPr>
        <p:spPr bwMode="auto">
          <a:xfrm>
            <a:off x="6948488" y="2852738"/>
            <a:ext cx="0" cy="500062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88" name="Line 370"/>
          <p:cNvSpPr>
            <a:spLocks noChangeShapeType="1"/>
          </p:cNvSpPr>
          <p:nvPr/>
        </p:nvSpPr>
        <p:spPr bwMode="auto">
          <a:xfrm flipH="1">
            <a:off x="1160463" y="2962275"/>
            <a:ext cx="92075" cy="952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89" name="Line 371"/>
          <p:cNvSpPr>
            <a:spLocks noChangeShapeType="1"/>
          </p:cNvSpPr>
          <p:nvPr/>
        </p:nvSpPr>
        <p:spPr bwMode="auto">
          <a:xfrm flipH="1" flipV="1">
            <a:off x="1155700" y="2967038"/>
            <a:ext cx="106363" cy="1047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90" name="Line 372"/>
          <p:cNvSpPr>
            <a:spLocks noChangeShapeType="1"/>
          </p:cNvSpPr>
          <p:nvPr/>
        </p:nvSpPr>
        <p:spPr bwMode="auto">
          <a:xfrm flipH="1">
            <a:off x="1160463" y="3089275"/>
            <a:ext cx="92075" cy="952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91" name="Line 373"/>
          <p:cNvSpPr>
            <a:spLocks noChangeShapeType="1"/>
          </p:cNvSpPr>
          <p:nvPr/>
        </p:nvSpPr>
        <p:spPr bwMode="auto">
          <a:xfrm flipH="1" flipV="1">
            <a:off x="1155700" y="3094038"/>
            <a:ext cx="106363" cy="10477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892" name="Text Box 376"/>
          <p:cNvSpPr txBox="1">
            <a:spLocks noChangeArrowheads="1"/>
          </p:cNvSpPr>
          <p:nvPr/>
        </p:nvSpPr>
        <p:spPr bwMode="auto">
          <a:xfrm>
            <a:off x="6781800" y="4965700"/>
            <a:ext cx="336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6893" name="Text Box 378"/>
          <p:cNvSpPr txBox="1">
            <a:spLocks noChangeArrowheads="1"/>
          </p:cNvSpPr>
          <p:nvPr/>
        </p:nvSpPr>
        <p:spPr bwMode="auto">
          <a:xfrm>
            <a:off x="2868613" y="3640138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貴 陽 街</a:t>
            </a:r>
          </a:p>
        </p:txBody>
      </p:sp>
      <p:sp>
        <p:nvSpPr>
          <p:cNvPr id="66894" name="Text Box 379"/>
          <p:cNvSpPr txBox="1">
            <a:spLocks noChangeArrowheads="1"/>
          </p:cNvSpPr>
          <p:nvPr/>
        </p:nvSpPr>
        <p:spPr bwMode="auto">
          <a:xfrm>
            <a:off x="2598738" y="3382963"/>
            <a:ext cx="3365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博 愛 路</a:t>
            </a:r>
          </a:p>
        </p:txBody>
      </p:sp>
      <p:sp>
        <p:nvSpPr>
          <p:cNvPr id="66895" name="Text Box 380"/>
          <p:cNvSpPr txBox="1">
            <a:spLocks noChangeArrowheads="1"/>
          </p:cNvSpPr>
          <p:nvPr/>
        </p:nvSpPr>
        <p:spPr bwMode="auto">
          <a:xfrm>
            <a:off x="3495675" y="2214563"/>
            <a:ext cx="3365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重慶南路</a:t>
            </a:r>
          </a:p>
        </p:txBody>
      </p:sp>
      <p:sp>
        <p:nvSpPr>
          <p:cNvPr id="66896" name="Text Box 381"/>
          <p:cNvSpPr txBox="1">
            <a:spLocks noChangeArrowheads="1"/>
          </p:cNvSpPr>
          <p:nvPr/>
        </p:nvSpPr>
        <p:spPr bwMode="auto">
          <a:xfrm>
            <a:off x="4267200" y="2427288"/>
            <a:ext cx="336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懷 寧 街</a:t>
            </a:r>
          </a:p>
        </p:txBody>
      </p:sp>
      <p:sp>
        <p:nvSpPr>
          <p:cNvPr id="66897" name="Text Box 382"/>
          <p:cNvSpPr txBox="1">
            <a:spLocks noChangeArrowheads="1"/>
          </p:cNvSpPr>
          <p:nvPr/>
        </p:nvSpPr>
        <p:spPr bwMode="auto">
          <a:xfrm>
            <a:off x="2352675" y="3162300"/>
            <a:ext cx="336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交通部</a:t>
            </a:r>
          </a:p>
        </p:txBody>
      </p:sp>
      <p:sp>
        <p:nvSpPr>
          <p:cNvPr id="66898" name="Rectangle 384"/>
          <p:cNvSpPr>
            <a:spLocks noChangeArrowheads="1"/>
          </p:cNvSpPr>
          <p:nvPr/>
        </p:nvSpPr>
        <p:spPr bwMode="auto">
          <a:xfrm>
            <a:off x="4876800" y="6167438"/>
            <a:ext cx="1211263" cy="185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899" name="Rectangle 385"/>
          <p:cNvSpPr>
            <a:spLocks noChangeArrowheads="1"/>
          </p:cNvSpPr>
          <p:nvPr/>
        </p:nvSpPr>
        <p:spPr bwMode="auto">
          <a:xfrm>
            <a:off x="3352800" y="6181725"/>
            <a:ext cx="137160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900" name="Rectangle 386"/>
          <p:cNvSpPr>
            <a:spLocks noChangeArrowheads="1"/>
          </p:cNvSpPr>
          <p:nvPr/>
        </p:nvSpPr>
        <p:spPr bwMode="auto">
          <a:xfrm>
            <a:off x="2727325" y="6164263"/>
            <a:ext cx="473075" cy="188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901" name="Rectangle 387"/>
          <p:cNvSpPr>
            <a:spLocks noChangeArrowheads="1"/>
          </p:cNvSpPr>
          <p:nvPr/>
        </p:nvSpPr>
        <p:spPr bwMode="auto">
          <a:xfrm>
            <a:off x="6400800" y="6178550"/>
            <a:ext cx="695325" cy="15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902" name="AutoShape 388"/>
          <p:cNvSpPr>
            <a:spLocks noChangeArrowheads="1"/>
          </p:cNvSpPr>
          <p:nvPr/>
        </p:nvSpPr>
        <p:spPr bwMode="auto">
          <a:xfrm flipH="1" flipV="1">
            <a:off x="1849438" y="5829300"/>
            <a:ext cx="742950" cy="1762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903" name="Line 389"/>
          <p:cNvSpPr>
            <a:spLocks noChangeShapeType="1"/>
          </p:cNvSpPr>
          <p:nvPr/>
        </p:nvSpPr>
        <p:spPr bwMode="auto">
          <a:xfrm flipH="1">
            <a:off x="1814513" y="6049963"/>
            <a:ext cx="30162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04" name="Line 390"/>
          <p:cNvSpPr>
            <a:spLocks noChangeShapeType="1"/>
          </p:cNvSpPr>
          <p:nvPr/>
        </p:nvSpPr>
        <p:spPr bwMode="auto">
          <a:xfrm>
            <a:off x="1817688" y="6307138"/>
            <a:ext cx="7620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05" name="Line 391"/>
          <p:cNvSpPr>
            <a:spLocks noChangeShapeType="1"/>
          </p:cNvSpPr>
          <p:nvPr/>
        </p:nvSpPr>
        <p:spPr bwMode="auto">
          <a:xfrm>
            <a:off x="1844675" y="6051550"/>
            <a:ext cx="73025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06" name="Line 392"/>
          <p:cNvSpPr>
            <a:spLocks noChangeShapeType="1"/>
          </p:cNvSpPr>
          <p:nvPr/>
        </p:nvSpPr>
        <p:spPr bwMode="auto">
          <a:xfrm flipH="1">
            <a:off x="2581275" y="6191250"/>
            <a:ext cx="15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07" name="Line 393"/>
          <p:cNvSpPr>
            <a:spLocks noChangeShapeType="1"/>
          </p:cNvSpPr>
          <p:nvPr/>
        </p:nvSpPr>
        <p:spPr bwMode="auto">
          <a:xfrm flipH="1">
            <a:off x="1206500" y="5876925"/>
            <a:ext cx="61913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08" name="Line 394"/>
          <p:cNvSpPr>
            <a:spLocks noChangeShapeType="1"/>
          </p:cNvSpPr>
          <p:nvPr/>
        </p:nvSpPr>
        <p:spPr bwMode="auto">
          <a:xfrm>
            <a:off x="1203325" y="6045200"/>
            <a:ext cx="49530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09" name="Line 395"/>
          <p:cNvSpPr>
            <a:spLocks noChangeShapeType="1"/>
          </p:cNvSpPr>
          <p:nvPr/>
        </p:nvSpPr>
        <p:spPr bwMode="auto">
          <a:xfrm>
            <a:off x="1265238" y="5872163"/>
            <a:ext cx="509587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10" name="Line 396"/>
          <p:cNvSpPr>
            <a:spLocks noChangeShapeType="1"/>
          </p:cNvSpPr>
          <p:nvPr/>
        </p:nvSpPr>
        <p:spPr bwMode="auto">
          <a:xfrm flipH="1">
            <a:off x="1700213" y="6053138"/>
            <a:ext cx="74612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11" name="Text Box 397"/>
          <p:cNvSpPr txBox="1">
            <a:spLocks noChangeArrowheads="1"/>
          </p:cNvSpPr>
          <p:nvPr/>
        </p:nvSpPr>
        <p:spPr bwMode="auto">
          <a:xfrm>
            <a:off x="628650" y="3500438"/>
            <a:ext cx="4889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              華              路</a:t>
            </a:r>
          </a:p>
        </p:txBody>
      </p:sp>
      <p:sp>
        <p:nvSpPr>
          <p:cNvPr id="66912" name="Text Box 398"/>
          <p:cNvSpPr txBox="1">
            <a:spLocks noChangeArrowheads="1"/>
          </p:cNvSpPr>
          <p:nvPr/>
        </p:nvSpPr>
        <p:spPr bwMode="auto">
          <a:xfrm>
            <a:off x="1616075" y="3309938"/>
            <a:ext cx="3397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延 平南 路</a:t>
            </a:r>
          </a:p>
        </p:txBody>
      </p:sp>
      <p:sp>
        <p:nvSpPr>
          <p:cNvPr id="66913" name="Text Box 399"/>
          <p:cNvSpPr txBox="1">
            <a:spLocks noChangeArrowheads="1"/>
          </p:cNvSpPr>
          <p:nvPr/>
        </p:nvSpPr>
        <p:spPr bwMode="auto">
          <a:xfrm>
            <a:off x="2873375" y="2262188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台灣銀行</a:t>
            </a:r>
          </a:p>
        </p:txBody>
      </p:sp>
      <p:sp>
        <p:nvSpPr>
          <p:cNvPr id="66914" name="Text Box 400"/>
          <p:cNvSpPr txBox="1">
            <a:spLocks noChangeArrowheads="1"/>
          </p:cNvSpPr>
          <p:nvPr/>
        </p:nvSpPr>
        <p:spPr bwMode="auto">
          <a:xfrm>
            <a:off x="3676650" y="2268538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聯合大樓</a:t>
            </a:r>
          </a:p>
        </p:txBody>
      </p:sp>
      <p:sp>
        <p:nvSpPr>
          <p:cNvPr id="66915" name="Rectangle 401"/>
          <p:cNvSpPr>
            <a:spLocks noChangeArrowheads="1"/>
          </p:cNvSpPr>
          <p:nvPr/>
        </p:nvSpPr>
        <p:spPr bwMode="auto">
          <a:xfrm>
            <a:off x="1828800" y="1201738"/>
            <a:ext cx="838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916" name="Rectangle 402"/>
          <p:cNvSpPr>
            <a:spLocks noChangeArrowheads="1"/>
          </p:cNvSpPr>
          <p:nvPr/>
        </p:nvSpPr>
        <p:spPr bwMode="auto">
          <a:xfrm>
            <a:off x="1219200" y="12017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66917" name="Line 403"/>
          <p:cNvSpPr>
            <a:spLocks noChangeShapeType="1"/>
          </p:cNvSpPr>
          <p:nvPr/>
        </p:nvSpPr>
        <p:spPr bwMode="auto">
          <a:xfrm>
            <a:off x="5486400" y="56975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18" name="Text Box 404"/>
          <p:cNvSpPr txBox="1">
            <a:spLocks noChangeArrowheads="1"/>
          </p:cNvSpPr>
          <p:nvPr/>
        </p:nvSpPr>
        <p:spPr bwMode="auto">
          <a:xfrm>
            <a:off x="6467475" y="5000625"/>
            <a:ext cx="336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羅</a:t>
            </a:r>
          </a:p>
        </p:txBody>
      </p:sp>
      <p:sp>
        <p:nvSpPr>
          <p:cNvPr id="66919" name="Text Box 405"/>
          <p:cNvSpPr txBox="1">
            <a:spLocks noChangeArrowheads="1"/>
          </p:cNvSpPr>
          <p:nvPr/>
        </p:nvSpPr>
        <p:spPr bwMode="auto">
          <a:xfrm>
            <a:off x="5334000" y="5468938"/>
            <a:ext cx="336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</a:t>
            </a:r>
          </a:p>
        </p:txBody>
      </p:sp>
      <p:sp>
        <p:nvSpPr>
          <p:cNvPr id="66920" name="Text Box 406"/>
          <p:cNvSpPr txBox="1">
            <a:spLocks noChangeArrowheads="1"/>
          </p:cNvSpPr>
          <p:nvPr/>
        </p:nvSpPr>
        <p:spPr bwMode="auto">
          <a:xfrm>
            <a:off x="5622925" y="5321300"/>
            <a:ext cx="336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海</a:t>
            </a:r>
          </a:p>
        </p:txBody>
      </p:sp>
      <p:sp>
        <p:nvSpPr>
          <p:cNvPr id="66921" name="Text Box 407"/>
          <p:cNvSpPr txBox="1">
            <a:spLocks noChangeArrowheads="1"/>
          </p:cNvSpPr>
          <p:nvPr/>
        </p:nvSpPr>
        <p:spPr bwMode="auto">
          <a:xfrm>
            <a:off x="5943600" y="5240338"/>
            <a:ext cx="33655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路</a:t>
            </a:r>
          </a:p>
        </p:txBody>
      </p:sp>
      <p:sp>
        <p:nvSpPr>
          <p:cNvPr id="66922" name="Freeform 408"/>
          <p:cNvSpPr>
            <a:spLocks/>
          </p:cNvSpPr>
          <p:nvPr/>
        </p:nvSpPr>
        <p:spPr bwMode="auto">
          <a:xfrm>
            <a:off x="1828800" y="5087938"/>
            <a:ext cx="6350" cy="488950"/>
          </a:xfrm>
          <a:custGeom>
            <a:avLst/>
            <a:gdLst>
              <a:gd name="T0" fmla="*/ 0 w 4"/>
              <a:gd name="T1" fmla="*/ 0 h 308"/>
              <a:gd name="T2" fmla="*/ 2147483647 w 4"/>
              <a:gd name="T3" fmla="*/ 2147483647 h 308"/>
              <a:gd name="T4" fmla="*/ 0 60000 65536"/>
              <a:gd name="T5" fmla="*/ 0 60000 65536"/>
              <a:gd name="T6" fmla="*/ 0 w 4"/>
              <a:gd name="T7" fmla="*/ 0 h 308"/>
              <a:gd name="T8" fmla="*/ 4 w 4"/>
              <a:gd name="T9" fmla="*/ 308 h 3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08">
                <a:moveTo>
                  <a:pt x="0" y="0"/>
                </a:moveTo>
                <a:lnTo>
                  <a:pt x="4" y="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23" name="Line 413"/>
          <p:cNvSpPr>
            <a:spLocks noChangeShapeType="1"/>
          </p:cNvSpPr>
          <p:nvPr/>
        </p:nvSpPr>
        <p:spPr bwMode="auto">
          <a:xfrm>
            <a:off x="428625" y="1200150"/>
            <a:ext cx="1492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924" name="Line 414"/>
          <p:cNvSpPr>
            <a:spLocks noChangeShapeType="1"/>
          </p:cNvSpPr>
          <p:nvPr/>
        </p:nvSpPr>
        <p:spPr bwMode="auto">
          <a:xfrm>
            <a:off x="512763" y="1055688"/>
            <a:ext cx="0" cy="254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925" name="Text Box 415"/>
          <p:cNvSpPr txBox="1">
            <a:spLocks noChangeArrowheads="1"/>
          </p:cNvSpPr>
          <p:nvPr/>
        </p:nvSpPr>
        <p:spPr bwMode="auto">
          <a:xfrm>
            <a:off x="381000" y="842963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N</a:t>
            </a:r>
          </a:p>
        </p:txBody>
      </p:sp>
      <p:sp>
        <p:nvSpPr>
          <p:cNvPr id="66926" name="Text Box 416"/>
          <p:cNvSpPr txBox="1">
            <a:spLocks noChangeArrowheads="1"/>
          </p:cNvSpPr>
          <p:nvPr/>
        </p:nvSpPr>
        <p:spPr bwMode="auto">
          <a:xfrm>
            <a:off x="931863" y="2674938"/>
            <a:ext cx="323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地方治安機關</a:t>
            </a:r>
          </a:p>
        </p:txBody>
      </p:sp>
      <p:sp>
        <p:nvSpPr>
          <p:cNvPr id="66927" name="Rectangle 429"/>
          <p:cNvSpPr>
            <a:spLocks noChangeArrowheads="1"/>
          </p:cNvSpPr>
          <p:nvPr/>
        </p:nvSpPr>
        <p:spPr bwMode="auto">
          <a:xfrm>
            <a:off x="323850" y="188913"/>
            <a:ext cx="8496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編排學校進入管制區路線圖</a:t>
            </a:r>
          </a:p>
        </p:txBody>
      </p:sp>
      <p:sp>
        <p:nvSpPr>
          <p:cNvPr id="66928" name="Line 431"/>
          <p:cNvSpPr>
            <a:spLocks noChangeShapeType="1"/>
          </p:cNvSpPr>
          <p:nvPr/>
        </p:nvSpPr>
        <p:spPr bwMode="auto">
          <a:xfrm flipV="1">
            <a:off x="1184275" y="2049463"/>
            <a:ext cx="1106488" cy="7937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929" name="Line 432"/>
          <p:cNvSpPr>
            <a:spLocks noChangeShapeType="1"/>
          </p:cNvSpPr>
          <p:nvPr/>
        </p:nvSpPr>
        <p:spPr bwMode="auto">
          <a:xfrm flipH="1" flipV="1">
            <a:off x="2308225" y="1978025"/>
            <a:ext cx="20335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930" name="Rectangle 442"/>
          <p:cNvSpPr>
            <a:spLocks noChangeArrowheads="1"/>
          </p:cNvSpPr>
          <p:nvPr/>
        </p:nvSpPr>
        <p:spPr bwMode="auto">
          <a:xfrm>
            <a:off x="4067175" y="4608513"/>
            <a:ext cx="508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中興寓所</a:t>
            </a:r>
          </a:p>
        </p:txBody>
      </p:sp>
      <p:sp>
        <p:nvSpPr>
          <p:cNvPr id="66931" name="Line 341"/>
          <p:cNvSpPr>
            <a:spLocks noChangeShapeType="1"/>
          </p:cNvSpPr>
          <p:nvPr/>
        </p:nvSpPr>
        <p:spPr bwMode="auto">
          <a:xfrm>
            <a:off x="5391150" y="2979738"/>
            <a:ext cx="693738" cy="1746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32" name="Line 341"/>
          <p:cNvSpPr>
            <a:spLocks noChangeShapeType="1"/>
          </p:cNvSpPr>
          <p:nvPr/>
        </p:nvSpPr>
        <p:spPr bwMode="auto">
          <a:xfrm>
            <a:off x="5376863" y="3271838"/>
            <a:ext cx="708025" cy="127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33" name="Text Box 383"/>
          <p:cNvSpPr txBox="1">
            <a:spLocks noChangeArrowheads="1"/>
          </p:cNvSpPr>
          <p:nvPr/>
        </p:nvSpPr>
        <p:spPr bwMode="auto">
          <a:xfrm>
            <a:off x="6084888" y="1687513"/>
            <a:ext cx="3365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 山 南 路</a:t>
            </a:r>
          </a:p>
        </p:txBody>
      </p:sp>
      <p:sp>
        <p:nvSpPr>
          <p:cNvPr id="66934" name="Freeform 462"/>
          <p:cNvSpPr>
            <a:spLocks/>
          </p:cNvSpPr>
          <p:nvPr/>
        </p:nvSpPr>
        <p:spPr bwMode="auto">
          <a:xfrm>
            <a:off x="3500438" y="4478338"/>
            <a:ext cx="141287" cy="323850"/>
          </a:xfrm>
          <a:custGeom>
            <a:avLst/>
            <a:gdLst>
              <a:gd name="T0" fmla="*/ 0 w 99"/>
              <a:gd name="T1" fmla="*/ 0 h 204"/>
              <a:gd name="T2" fmla="*/ 2147483647 w 99"/>
              <a:gd name="T3" fmla="*/ 2147483647 h 204"/>
              <a:gd name="T4" fmla="*/ 0 60000 65536"/>
              <a:gd name="T5" fmla="*/ 0 60000 65536"/>
              <a:gd name="T6" fmla="*/ 0 w 99"/>
              <a:gd name="T7" fmla="*/ 0 h 204"/>
              <a:gd name="T8" fmla="*/ 99 w 99"/>
              <a:gd name="T9" fmla="*/ 204 h 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" h="204">
                <a:moveTo>
                  <a:pt x="0" y="0"/>
                </a:moveTo>
                <a:lnTo>
                  <a:pt x="99" y="2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935" name="Text Box 331"/>
          <p:cNvSpPr txBox="1">
            <a:spLocks noChangeArrowheads="1"/>
          </p:cNvSpPr>
          <p:nvPr/>
        </p:nvSpPr>
        <p:spPr bwMode="auto">
          <a:xfrm>
            <a:off x="7019925" y="3144838"/>
            <a:ext cx="890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信 義 路</a:t>
            </a:r>
          </a:p>
        </p:txBody>
      </p:sp>
      <p:sp>
        <p:nvSpPr>
          <p:cNvPr id="66936" name="Text Box 329"/>
          <p:cNvSpPr txBox="1">
            <a:spLocks noChangeArrowheads="1"/>
          </p:cNvSpPr>
          <p:nvPr/>
        </p:nvSpPr>
        <p:spPr bwMode="auto">
          <a:xfrm>
            <a:off x="7445375" y="267017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路</a:t>
            </a:r>
          </a:p>
        </p:txBody>
      </p:sp>
      <p:sp>
        <p:nvSpPr>
          <p:cNvPr id="66937" name="Line 341"/>
          <p:cNvSpPr>
            <a:spLocks noChangeShapeType="1"/>
          </p:cNvSpPr>
          <p:nvPr/>
        </p:nvSpPr>
        <p:spPr bwMode="auto">
          <a:xfrm flipH="1">
            <a:off x="2673350" y="3856038"/>
            <a:ext cx="1588" cy="6159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38" name="Line 227"/>
          <p:cNvSpPr>
            <a:spLocks noChangeShapeType="1"/>
          </p:cNvSpPr>
          <p:nvPr/>
        </p:nvSpPr>
        <p:spPr bwMode="auto">
          <a:xfrm flipV="1">
            <a:off x="2290763" y="3863975"/>
            <a:ext cx="393700" cy="3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39" name="Line 227"/>
          <p:cNvSpPr>
            <a:spLocks noChangeShapeType="1"/>
          </p:cNvSpPr>
          <p:nvPr/>
        </p:nvSpPr>
        <p:spPr bwMode="auto">
          <a:xfrm>
            <a:off x="3481388" y="4478338"/>
            <a:ext cx="508000" cy="925512"/>
          </a:xfrm>
          <a:custGeom>
            <a:avLst/>
            <a:gdLst>
              <a:gd name="T0" fmla="*/ 0 w 711"/>
              <a:gd name="T1" fmla="*/ 0 h 6"/>
              <a:gd name="T2" fmla="*/ 2147483647 w 711"/>
              <a:gd name="T3" fmla="*/ 2147483647 h 6"/>
              <a:gd name="T4" fmla="*/ 0 60000 65536"/>
              <a:gd name="T5" fmla="*/ 0 60000 65536"/>
              <a:gd name="T6" fmla="*/ 0 w 711"/>
              <a:gd name="T7" fmla="*/ 0 h 6"/>
              <a:gd name="T8" fmla="*/ 711 w 711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1" h="6">
                <a:moveTo>
                  <a:pt x="0" y="0"/>
                </a:moveTo>
                <a:lnTo>
                  <a:pt x="711" y="6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40" name="Line 227"/>
          <p:cNvSpPr>
            <a:spLocks noChangeShapeType="1"/>
          </p:cNvSpPr>
          <p:nvPr/>
        </p:nvSpPr>
        <p:spPr bwMode="auto">
          <a:xfrm flipV="1">
            <a:off x="3995738" y="5157788"/>
            <a:ext cx="720725" cy="2143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41" name="Line 227"/>
          <p:cNvSpPr>
            <a:spLocks noChangeShapeType="1"/>
          </p:cNvSpPr>
          <p:nvPr/>
        </p:nvSpPr>
        <p:spPr bwMode="auto">
          <a:xfrm flipV="1">
            <a:off x="4551363" y="5011738"/>
            <a:ext cx="630237" cy="1936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42" name="Line 341"/>
          <p:cNvSpPr>
            <a:spLocks noChangeShapeType="1"/>
          </p:cNvSpPr>
          <p:nvPr/>
        </p:nvSpPr>
        <p:spPr bwMode="auto">
          <a:xfrm>
            <a:off x="5622925" y="4221163"/>
            <a:ext cx="4763" cy="257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43" name="Line 341"/>
          <p:cNvSpPr>
            <a:spLocks noChangeShapeType="1"/>
          </p:cNvSpPr>
          <p:nvPr/>
        </p:nvSpPr>
        <p:spPr bwMode="auto">
          <a:xfrm>
            <a:off x="5106988" y="4845050"/>
            <a:ext cx="74612" cy="1841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44" name="Line 204"/>
          <p:cNvSpPr>
            <a:spLocks noChangeShapeType="1"/>
          </p:cNvSpPr>
          <p:nvPr/>
        </p:nvSpPr>
        <p:spPr bwMode="auto">
          <a:xfrm flipH="1" flipV="1">
            <a:off x="1187450" y="4933950"/>
            <a:ext cx="1481138" cy="95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45" name="Line 204"/>
          <p:cNvSpPr>
            <a:spLocks noChangeShapeType="1"/>
          </p:cNvSpPr>
          <p:nvPr/>
        </p:nvSpPr>
        <p:spPr bwMode="auto">
          <a:xfrm flipH="1" flipV="1">
            <a:off x="6386513" y="4249738"/>
            <a:ext cx="1397000" cy="635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46" name="Line 204"/>
          <p:cNvSpPr>
            <a:spLocks noChangeShapeType="1"/>
          </p:cNvSpPr>
          <p:nvPr/>
        </p:nvSpPr>
        <p:spPr bwMode="auto">
          <a:xfrm>
            <a:off x="1208088" y="2043113"/>
            <a:ext cx="6350" cy="8636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47" name="Line 204"/>
          <p:cNvSpPr>
            <a:spLocks noChangeShapeType="1"/>
          </p:cNvSpPr>
          <p:nvPr/>
        </p:nvSpPr>
        <p:spPr bwMode="auto">
          <a:xfrm flipH="1">
            <a:off x="2289175" y="1973263"/>
            <a:ext cx="1588" cy="920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48" name="Line 204"/>
          <p:cNvSpPr>
            <a:spLocks noChangeShapeType="1"/>
          </p:cNvSpPr>
          <p:nvPr/>
        </p:nvSpPr>
        <p:spPr bwMode="auto">
          <a:xfrm>
            <a:off x="2662238" y="4937125"/>
            <a:ext cx="11112" cy="69215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49" name="Line 204"/>
          <p:cNvSpPr>
            <a:spLocks noChangeShapeType="1"/>
          </p:cNvSpPr>
          <p:nvPr/>
        </p:nvSpPr>
        <p:spPr bwMode="auto">
          <a:xfrm flipH="1" flipV="1">
            <a:off x="2651125" y="5595938"/>
            <a:ext cx="2332038" cy="25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50" name="Text Box 310"/>
          <p:cNvSpPr txBox="1">
            <a:spLocks noChangeArrowheads="1"/>
          </p:cNvSpPr>
          <p:nvPr/>
        </p:nvSpPr>
        <p:spPr bwMode="auto">
          <a:xfrm>
            <a:off x="1287463" y="1903413"/>
            <a:ext cx="492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秀山街</a:t>
            </a:r>
          </a:p>
        </p:txBody>
      </p:sp>
      <p:sp>
        <p:nvSpPr>
          <p:cNvPr id="66951" name="Text Box 310"/>
          <p:cNvSpPr txBox="1">
            <a:spLocks noChangeArrowheads="1"/>
          </p:cNvSpPr>
          <p:nvPr/>
        </p:nvSpPr>
        <p:spPr bwMode="auto">
          <a:xfrm>
            <a:off x="2235200" y="1803400"/>
            <a:ext cx="492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永綏街</a:t>
            </a:r>
          </a:p>
        </p:txBody>
      </p:sp>
      <p:sp>
        <p:nvSpPr>
          <p:cNvPr id="66952" name="Line 158"/>
          <p:cNvSpPr>
            <a:spLocks noChangeShapeType="1"/>
          </p:cNvSpPr>
          <p:nvPr/>
        </p:nvSpPr>
        <p:spPr bwMode="auto">
          <a:xfrm flipH="1" flipV="1">
            <a:off x="1814513" y="5099050"/>
            <a:ext cx="8175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953" name="Line 341"/>
          <p:cNvSpPr>
            <a:spLocks noChangeShapeType="1"/>
          </p:cNvSpPr>
          <p:nvPr/>
        </p:nvSpPr>
        <p:spPr bwMode="auto">
          <a:xfrm flipH="1">
            <a:off x="6084888" y="2997200"/>
            <a:ext cx="1587" cy="2873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" name="橢圓 409"/>
          <p:cNvSpPr/>
          <p:nvPr/>
        </p:nvSpPr>
        <p:spPr>
          <a:xfrm>
            <a:off x="2286000" y="2357438"/>
            <a:ext cx="415925" cy="357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FFFF"/>
                </a:solidFill>
              </a:rPr>
              <a:t>1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11" name="橢圓 410"/>
          <p:cNvSpPr/>
          <p:nvPr/>
        </p:nvSpPr>
        <p:spPr>
          <a:xfrm>
            <a:off x="3500438" y="2000250"/>
            <a:ext cx="415925" cy="357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FFFF"/>
                </a:solidFill>
              </a:rPr>
              <a:t>2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13" name="橢圓 412"/>
          <p:cNvSpPr/>
          <p:nvPr/>
        </p:nvSpPr>
        <p:spPr>
          <a:xfrm>
            <a:off x="5214938" y="3571875"/>
            <a:ext cx="417512" cy="357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FFFF"/>
                </a:solidFill>
              </a:rPr>
              <a:t>5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15" name="橢圓 414"/>
          <p:cNvSpPr/>
          <p:nvPr/>
        </p:nvSpPr>
        <p:spPr>
          <a:xfrm>
            <a:off x="5429250" y="4214813"/>
            <a:ext cx="417513" cy="357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FFFF"/>
                </a:solidFill>
              </a:rPr>
              <a:t>6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16" name="橢圓 415"/>
          <p:cNvSpPr/>
          <p:nvPr/>
        </p:nvSpPr>
        <p:spPr>
          <a:xfrm>
            <a:off x="3786188" y="5072063"/>
            <a:ext cx="415925" cy="357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FFFF"/>
                </a:solidFill>
              </a:rPr>
              <a:t>7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17" name="橢圓 416"/>
          <p:cNvSpPr/>
          <p:nvPr/>
        </p:nvSpPr>
        <p:spPr>
          <a:xfrm>
            <a:off x="2071688" y="3571875"/>
            <a:ext cx="415925" cy="357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FFFF"/>
                </a:solidFill>
              </a:rPr>
              <a:t>8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20" name="圓角矩形 419"/>
          <p:cNvSpPr/>
          <p:nvPr/>
        </p:nvSpPr>
        <p:spPr>
          <a:xfrm>
            <a:off x="6431756" y="3429000"/>
            <a:ext cx="1966119" cy="9652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警察</a:t>
            </a:r>
            <a:r>
              <a:rPr lang="zh-TW" altLang="en-US" sz="24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專科</a:t>
            </a:r>
            <a:endParaRPr lang="en-US" altLang="zh-TW" sz="24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4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民進黨黨部</a:t>
            </a:r>
            <a:endParaRPr lang="zh-TW" altLang="en-US" sz="24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22" name="手繪多邊形 421"/>
          <p:cNvSpPr/>
          <p:nvPr/>
        </p:nvSpPr>
        <p:spPr>
          <a:xfrm>
            <a:off x="4114800" y="3114675"/>
            <a:ext cx="2362200" cy="565150"/>
          </a:xfrm>
          <a:custGeom>
            <a:avLst/>
            <a:gdLst>
              <a:gd name="connsiteX0" fmla="*/ 2381250 w 2381250"/>
              <a:gd name="connsiteY0" fmla="*/ 419100 h 419100"/>
              <a:gd name="connsiteX1" fmla="*/ 2124075 w 2381250"/>
              <a:gd name="connsiteY1" fmla="*/ 419100 h 419100"/>
              <a:gd name="connsiteX2" fmla="*/ 1914525 w 2381250"/>
              <a:gd name="connsiteY2" fmla="*/ 0 h 419100"/>
              <a:gd name="connsiteX3" fmla="*/ 0 w 2381250"/>
              <a:gd name="connsiteY3" fmla="*/ 0 h 419100"/>
              <a:gd name="connsiteX4" fmla="*/ 0 w 2381250"/>
              <a:gd name="connsiteY4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250" h="419100">
                <a:moveTo>
                  <a:pt x="2381250" y="419100"/>
                </a:moveTo>
                <a:lnTo>
                  <a:pt x="2124075" y="419100"/>
                </a:lnTo>
                <a:lnTo>
                  <a:pt x="1914525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12" name="橢圓 411"/>
          <p:cNvSpPr/>
          <p:nvPr/>
        </p:nvSpPr>
        <p:spPr>
          <a:xfrm>
            <a:off x="5000625" y="2286000"/>
            <a:ext cx="417513" cy="357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FFFF"/>
                </a:solidFill>
              </a:rPr>
              <a:t>3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414" name="橢圓 413"/>
          <p:cNvSpPr/>
          <p:nvPr/>
        </p:nvSpPr>
        <p:spPr>
          <a:xfrm>
            <a:off x="5715000" y="2928938"/>
            <a:ext cx="417513" cy="357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FFFFFF"/>
                </a:solidFill>
              </a:rPr>
              <a:t>4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66964" name="Rectangle 252"/>
          <p:cNvSpPr>
            <a:spLocks noChangeArrowheads="1"/>
          </p:cNvSpPr>
          <p:nvPr/>
        </p:nvSpPr>
        <p:spPr bwMode="auto">
          <a:xfrm>
            <a:off x="3810000" y="3038475"/>
            <a:ext cx="13319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凱 達 格 蘭 大 道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矩形 3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971550" y="44450"/>
            <a:ext cx="7200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僑委會進入管制區路線圖</a:t>
            </a:r>
          </a:p>
        </p:txBody>
      </p:sp>
      <p:sp>
        <p:nvSpPr>
          <p:cNvPr id="67588" name="Freeform 3"/>
          <p:cNvSpPr>
            <a:spLocks/>
          </p:cNvSpPr>
          <p:nvPr/>
        </p:nvSpPr>
        <p:spPr bwMode="auto">
          <a:xfrm>
            <a:off x="2825750" y="2636838"/>
            <a:ext cx="695325" cy="1063625"/>
          </a:xfrm>
          <a:custGeom>
            <a:avLst/>
            <a:gdLst>
              <a:gd name="T0" fmla="*/ 0 w 428"/>
              <a:gd name="T1" fmla="*/ 0 h 634"/>
              <a:gd name="T2" fmla="*/ 0 w 428"/>
              <a:gd name="T3" fmla="*/ 2147483647 h 634"/>
              <a:gd name="T4" fmla="*/ 2147483647 w 428"/>
              <a:gd name="T5" fmla="*/ 2147483647 h 634"/>
              <a:gd name="T6" fmla="*/ 2147483647 w 428"/>
              <a:gd name="T7" fmla="*/ 0 h 634"/>
              <a:gd name="T8" fmla="*/ 0 w 428"/>
              <a:gd name="T9" fmla="*/ 0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634"/>
              <a:gd name="T17" fmla="*/ 428 w 428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634">
                <a:moveTo>
                  <a:pt x="0" y="0"/>
                </a:moveTo>
                <a:lnTo>
                  <a:pt x="0" y="634"/>
                </a:lnTo>
                <a:lnTo>
                  <a:pt x="416" y="63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763588" y="733425"/>
            <a:ext cx="7553325" cy="60086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3694113" y="1358900"/>
            <a:ext cx="623887" cy="12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2835275" y="1370013"/>
            <a:ext cx="703263" cy="11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1743075" y="1347788"/>
            <a:ext cx="858838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93" name="Rectangle 8"/>
          <p:cNvSpPr>
            <a:spLocks noChangeArrowheads="1"/>
          </p:cNvSpPr>
          <p:nvPr/>
        </p:nvSpPr>
        <p:spPr bwMode="auto">
          <a:xfrm>
            <a:off x="1117600" y="1347788"/>
            <a:ext cx="468313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3694113" y="1589088"/>
            <a:ext cx="623887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95" name="Rectangle 10"/>
          <p:cNvSpPr>
            <a:spLocks noChangeArrowheads="1"/>
          </p:cNvSpPr>
          <p:nvPr/>
        </p:nvSpPr>
        <p:spPr bwMode="auto">
          <a:xfrm>
            <a:off x="3694113" y="1911350"/>
            <a:ext cx="623887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96" name="Rectangle 11"/>
          <p:cNvSpPr>
            <a:spLocks noChangeArrowheads="1"/>
          </p:cNvSpPr>
          <p:nvPr/>
        </p:nvSpPr>
        <p:spPr bwMode="auto">
          <a:xfrm>
            <a:off x="3694113" y="2233613"/>
            <a:ext cx="623887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597" name="Rectangle 12"/>
          <p:cNvSpPr>
            <a:spLocks noChangeArrowheads="1"/>
          </p:cNvSpPr>
          <p:nvPr/>
        </p:nvSpPr>
        <p:spPr bwMode="auto">
          <a:xfrm>
            <a:off x="3692525" y="2654300"/>
            <a:ext cx="623888" cy="38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598" name="Line 13"/>
          <p:cNvSpPr>
            <a:spLocks noChangeShapeType="1"/>
          </p:cNvSpPr>
          <p:nvPr/>
        </p:nvSpPr>
        <p:spPr bwMode="auto">
          <a:xfrm>
            <a:off x="3694113" y="392430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599" name="Line 14"/>
          <p:cNvSpPr>
            <a:spLocks noChangeShapeType="1"/>
          </p:cNvSpPr>
          <p:nvPr/>
        </p:nvSpPr>
        <p:spPr bwMode="auto">
          <a:xfrm>
            <a:off x="3694113" y="3924300"/>
            <a:ext cx="140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00" name="Line 15"/>
          <p:cNvSpPr>
            <a:spLocks noChangeShapeType="1"/>
          </p:cNvSpPr>
          <p:nvPr/>
        </p:nvSpPr>
        <p:spPr bwMode="auto">
          <a:xfrm>
            <a:off x="3694113" y="4327525"/>
            <a:ext cx="124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01" name="Line 16"/>
          <p:cNvSpPr>
            <a:spLocks noChangeShapeType="1"/>
          </p:cNvSpPr>
          <p:nvPr/>
        </p:nvSpPr>
        <p:spPr bwMode="auto">
          <a:xfrm>
            <a:off x="5099050" y="3924300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02" name="Line 17"/>
          <p:cNvSpPr>
            <a:spLocks noChangeShapeType="1"/>
          </p:cNvSpPr>
          <p:nvPr/>
        </p:nvSpPr>
        <p:spPr bwMode="auto">
          <a:xfrm flipH="1">
            <a:off x="4943475" y="4167188"/>
            <a:ext cx="155575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03" name="Line 18"/>
          <p:cNvSpPr>
            <a:spLocks noChangeShapeType="1"/>
          </p:cNvSpPr>
          <p:nvPr/>
        </p:nvSpPr>
        <p:spPr bwMode="auto">
          <a:xfrm>
            <a:off x="3694113" y="4586288"/>
            <a:ext cx="344487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04" name="Line 19"/>
          <p:cNvSpPr>
            <a:spLocks noChangeShapeType="1"/>
          </p:cNvSpPr>
          <p:nvPr/>
        </p:nvSpPr>
        <p:spPr bwMode="auto">
          <a:xfrm>
            <a:off x="3694113" y="4568825"/>
            <a:ext cx="124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05" name="Arc 20"/>
          <p:cNvSpPr>
            <a:spLocks/>
          </p:cNvSpPr>
          <p:nvPr/>
        </p:nvSpPr>
        <p:spPr bwMode="auto">
          <a:xfrm>
            <a:off x="4943475" y="4568825"/>
            <a:ext cx="77788" cy="161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06" name="Line 21"/>
          <p:cNvSpPr>
            <a:spLocks noChangeShapeType="1"/>
          </p:cNvSpPr>
          <p:nvPr/>
        </p:nvSpPr>
        <p:spPr bwMode="auto">
          <a:xfrm flipH="1">
            <a:off x="4786313" y="4730750"/>
            <a:ext cx="23495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07" name="Line 22"/>
          <p:cNvSpPr>
            <a:spLocks noChangeShapeType="1"/>
          </p:cNvSpPr>
          <p:nvPr/>
        </p:nvSpPr>
        <p:spPr bwMode="auto">
          <a:xfrm>
            <a:off x="4786313" y="4891088"/>
            <a:ext cx="77787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08" name="Line 23"/>
          <p:cNvSpPr>
            <a:spLocks noChangeShapeType="1"/>
          </p:cNvSpPr>
          <p:nvPr/>
        </p:nvSpPr>
        <p:spPr bwMode="auto">
          <a:xfrm>
            <a:off x="4084638" y="5454650"/>
            <a:ext cx="155575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09" name="Rectangle 24"/>
          <p:cNvSpPr>
            <a:spLocks noChangeArrowheads="1"/>
          </p:cNvSpPr>
          <p:nvPr/>
        </p:nvSpPr>
        <p:spPr bwMode="auto">
          <a:xfrm>
            <a:off x="4240213" y="5975350"/>
            <a:ext cx="1014412" cy="20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10" name="Rectangle 25"/>
          <p:cNvSpPr>
            <a:spLocks noChangeArrowheads="1"/>
          </p:cNvSpPr>
          <p:nvPr/>
        </p:nvSpPr>
        <p:spPr bwMode="auto">
          <a:xfrm>
            <a:off x="3694113" y="3271838"/>
            <a:ext cx="62388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南廣場</a:t>
            </a:r>
          </a:p>
        </p:txBody>
      </p:sp>
      <p:sp>
        <p:nvSpPr>
          <p:cNvPr id="67611" name="Rectangle 26"/>
          <p:cNvSpPr>
            <a:spLocks noChangeArrowheads="1"/>
          </p:cNvSpPr>
          <p:nvPr/>
        </p:nvSpPr>
        <p:spPr bwMode="auto">
          <a:xfrm>
            <a:off x="4475163" y="1911350"/>
            <a:ext cx="623887" cy="112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12" name="Rectangle 27"/>
          <p:cNvSpPr>
            <a:spLocks noChangeArrowheads="1"/>
          </p:cNvSpPr>
          <p:nvPr/>
        </p:nvSpPr>
        <p:spPr bwMode="auto">
          <a:xfrm>
            <a:off x="4475163" y="3279775"/>
            <a:ext cx="62388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介壽公園</a:t>
            </a:r>
          </a:p>
        </p:txBody>
      </p:sp>
      <p:sp>
        <p:nvSpPr>
          <p:cNvPr id="67613" name="Rectangle 28"/>
          <p:cNvSpPr>
            <a:spLocks noChangeArrowheads="1"/>
          </p:cNvSpPr>
          <p:nvPr/>
        </p:nvSpPr>
        <p:spPr bwMode="auto">
          <a:xfrm>
            <a:off x="3694113" y="1133475"/>
            <a:ext cx="623887" cy="12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14" name="Rectangle 29"/>
          <p:cNvSpPr>
            <a:spLocks noChangeArrowheads="1"/>
          </p:cNvSpPr>
          <p:nvPr/>
        </p:nvSpPr>
        <p:spPr bwMode="auto">
          <a:xfrm>
            <a:off x="4475163" y="1266825"/>
            <a:ext cx="1238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15" name="Rectangle 30"/>
          <p:cNvSpPr>
            <a:spLocks noChangeArrowheads="1"/>
          </p:cNvSpPr>
          <p:nvPr/>
        </p:nvSpPr>
        <p:spPr bwMode="auto">
          <a:xfrm>
            <a:off x="4708525" y="1589088"/>
            <a:ext cx="134938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16" name="Rectangle 31"/>
          <p:cNvSpPr>
            <a:spLocks noChangeArrowheads="1"/>
          </p:cNvSpPr>
          <p:nvPr/>
        </p:nvSpPr>
        <p:spPr bwMode="auto">
          <a:xfrm>
            <a:off x="4468813" y="1036638"/>
            <a:ext cx="125412" cy="128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17" name="Rectangle 32"/>
          <p:cNvSpPr>
            <a:spLocks noChangeArrowheads="1"/>
          </p:cNvSpPr>
          <p:nvPr/>
        </p:nvSpPr>
        <p:spPr bwMode="auto">
          <a:xfrm>
            <a:off x="4708525" y="1316038"/>
            <a:ext cx="146050" cy="15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18" name="Rectangle 33"/>
          <p:cNvSpPr>
            <a:spLocks noChangeArrowheads="1"/>
          </p:cNvSpPr>
          <p:nvPr/>
        </p:nvSpPr>
        <p:spPr bwMode="auto">
          <a:xfrm>
            <a:off x="4708525" y="1025525"/>
            <a:ext cx="155575" cy="14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19" name="Rectangle 34"/>
          <p:cNvSpPr>
            <a:spLocks noChangeArrowheads="1"/>
          </p:cNvSpPr>
          <p:nvPr/>
        </p:nvSpPr>
        <p:spPr bwMode="auto">
          <a:xfrm>
            <a:off x="4975225" y="1589088"/>
            <a:ext cx="123825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20" name="Rectangle 35"/>
          <p:cNvSpPr>
            <a:spLocks noChangeArrowheads="1"/>
          </p:cNvSpPr>
          <p:nvPr/>
        </p:nvSpPr>
        <p:spPr bwMode="auto">
          <a:xfrm>
            <a:off x="4979988" y="1289050"/>
            <a:ext cx="119062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21" name="Rectangle 36"/>
          <p:cNvSpPr>
            <a:spLocks noChangeArrowheads="1"/>
          </p:cNvSpPr>
          <p:nvPr/>
        </p:nvSpPr>
        <p:spPr bwMode="auto">
          <a:xfrm>
            <a:off x="4943475" y="1025525"/>
            <a:ext cx="150813" cy="13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22" name="Rectangle 37"/>
          <p:cNvSpPr>
            <a:spLocks noChangeArrowheads="1"/>
          </p:cNvSpPr>
          <p:nvPr/>
        </p:nvSpPr>
        <p:spPr bwMode="auto">
          <a:xfrm>
            <a:off x="2835275" y="2233613"/>
            <a:ext cx="703263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23" name="Rectangle 38"/>
          <p:cNvSpPr>
            <a:spLocks noChangeArrowheads="1"/>
          </p:cNvSpPr>
          <p:nvPr/>
        </p:nvSpPr>
        <p:spPr bwMode="auto">
          <a:xfrm>
            <a:off x="2835275" y="2039938"/>
            <a:ext cx="703263" cy="11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24" name="Rectangle 39"/>
          <p:cNvSpPr>
            <a:spLocks noChangeArrowheads="1"/>
          </p:cNvSpPr>
          <p:nvPr/>
        </p:nvSpPr>
        <p:spPr bwMode="auto">
          <a:xfrm>
            <a:off x="2835275" y="1127125"/>
            <a:ext cx="703263" cy="13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25" name="Rectangle 40"/>
          <p:cNvSpPr>
            <a:spLocks noChangeArrowheads="1"/>
          </p:cNvSpPr>
          <p:nvPr/>
        </p:nvSpPr>
        <p:spPr bwMode="auto">
          <a:xfrm>
            <a:off x="2835275" y="944563"/>
            <a:ext cx="696913" cy="7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26" name="Rectangle 41"/>
          <p:cNvSpPr>
            <a:spLocks noChangeArrowheads="1"/>
          </p:cNvSpPr>
          <p:nvPr/>
        </p:nvSpPr>
        <p:spPr bwMode="auto">
          <a:xfrm>
            <a:off x="3694113" y="944563"/>
            <a:ext cx="623887" cy="80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27" name="Rectangle 42"/>
          <p:cNvSpPr>
            <a:spLocks noChangeArrowheads="1"/>
          </p:cNvSpPr>
          <p:nvPr/>
        </p:nvSpPr>
        <p:spPr bwMode="auto">
          <a:xfrm>
            <a:off x="2835275" y="3924300"/>
            <a:ext cx="703263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司法大廈</a:t>
            </a:r>
          </a:p>
        </p:txBody>
      </p:sp>
      <p:sp>
        <p:nvSpPr>
          <p:cNvPr id="67628" name="Line 43"/>
          <p:cNvSpPr>
            <a:spLocks noChangeShapeType="1"/>
          </p:cNvSpPr>
          <p:nvPr/>
        </p:nvSpPr>
        <p:spPr bwMode="auto">
          <a:xfrm>
            <a:off x="2825750" y="4591050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29" name="Line 44"/>
          <p:cNvSpPr>
            <a:spLocks noChangeShapeType="1"/>
          </p:cNvSpPr>
          <p:nvPr/>
        </p:nvSpPr>
        <p:spPr bwMode="auto">
          <a:xfrm flipV="1">
            <a:off x="2813050" y="4562475"/>
            <a:ext cx="646113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30" name="Line 45"/>
          <p:cNvSpPr>
            <a:spLocks noChangeShapeType="1"/>
          </p:cNvSpPr>
          <p:nvPr/>
        </p:nvSpPr>
        <p:spPr bwMode="auto">
          <a:xfrm flipV="1">
            <a:off x="2820988" y="4903788"/>
            <a:ext cx="79851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31" name="Freeform 46"/>
          <p:cNvSpPr>
            <a:spLocks/>
          </p:cNvSpPr>
          <p:nvPr/>
        </p:nvSpPr>
        <p:spPr bwMode="auto">
          <a:xfrm>
            <a:off x="2835275" y="5053013"/>
            <a:ext cx="6350" cy="663575"/>
          </a:xfrm>
          <a:custGeom>
            <a:avLst/>
            <a:gdLst>
              <a:gd name="T0" fmla="*/ 0 w 4"/>
              <a:gd name="T1" fmla="*/ 0 h 396"/>
              <a:gd name="T2" fmla="*/ 2147483647 w 4"/>
              <a:gd name="T3" fmla="*/ 2147483647 h 396"/>
              <a:gd name="T4" fmla="*/ 0 60000 65536"/>
              <a:gd name="T5" fmla="*/ 0 60000 65536"/>
              <a:gd name="T6" fmla="*/ 0 w 4"/>
              <a:gd name="T7" fmla="*/ 0 h 396"/>
              <a:gd name="T8" fmla="*/ 4 w 4"/>
              <a:gd name="T9" fmla="*/ 396 h 3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96">
                <a:moveTo>
                  <a:pt x="0" y="0"/>
                </a:moveTo>
                <a:lnTo>
                  <a:pt x="4" y="3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32" name="Line 47"/>
          <p:cNvSpPr>
            <a:spLocks noChangeShapeType="1"/>
          </p:cNvSpPr>
          <p:nvPr/>
        </p:nvSpPr>
        <p:spPr bwMode="auto">
          <a:xfrm>
            <a:off x="2835275" y="5053013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33" name="Line 48"/>
          <p:cNvSpPr>
            <a:spLocks noChangeShapeType="1"/>
          </p:cNvSpPr>
          <p:nvPr/>
        </p:nvSpPr>
        <p:spPr bwMode="auto">
          <a:xfrm>
            <a:off x="3225800" y="5053013"/>
            <a:ext cx="312738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34" name="Line 49"/>
          <p:cNvSpPr>
            <a:spLocks noChangeShapeType="1"/>
          </p:cNvSpPr>
          <p:nvPr/>
        </p:nvSpPr>
        <p:spPr bwMode="auto">
          <a:xfrm flipV="1">
            <a:off x="3386138" y="5037138"/>
            <a:ext cx="328612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35" name="Line 50"/>
          <p:cNvSpPr>
            <a:spLocks noChangeShapeType="1"/>
          </p:cNvSpPr>
          <p:nvPr/>
        </p:nvSpPr>
        <p:spPr bwMode="auto">
          <a:xfrm>
            <a:off x="3386138" y="5053013"/>
            <a:ext cx="77787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36" name="Line 51"/>
          <p:cNvSpPr>
            <a:spLocks noChangeShapeType="1"/>
          </p:cNvSpPr>
          <p:nvPr/>
        </p:nvSpPr>
        <p:spPr bwMode="auto">
          <a:xfrm flipV="1">
            <a:off x="3463925" y="5119688"/>
            <a:ext cx="2984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37" name="Line 52"/>
          <p:cNvSpPr>
            <a:spLocks noChangeShapeType="1"/>
          </p:cNvSpPr>
          <p:nvPr/>
        </p:nvSpPr>
        <p:spPr bwMode="auto">
          <a:xfrm flipV="1">
            <a:off x="3517900" y="5197475"/>
            <a:ext cx="280988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38" name="Line 53"/>
          <p:cNvSpPr>
            <a:spLocks noChangeShapeType="1"/>
          </p:cNvSpPr>
          <p:nvPr/>
        </p:nvSpPr>
        <p:spPr bwMode="auto">
          <a:xfrm>
            <a:off x="3517900" y="5213350"/>
            <a:ext cx="77788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39" name="Line 54"/>
          <p:cNvSpPr>
            <a:spLocks noChangeShapeType="1"/>
          </p:cNvSpPr>
          <p:nvPr/>
        </p:nvSpPr>
        <p:spPr bwMode="auto">
          <a:xfrm>
            <a:off x="3595688" y="5294313"/>
            <a:ext cx="265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40" name="Line 55"/>
          <p:cNvSpPr>
            <a:spLocks noChangeShapeType="1"/>
          </p:cNvSpPr>
          <p:nvPr/>
        </p:nvSpPr>
        <p:spPr bwMode="auto">
          <a:xfrm flipV="1">
            <a:off x="4046538" y="5053013"/>
            <a:ext cx="81756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41" name="Line 56"/>
          <p:cNvSpPr>
            <a:spLocks noChangeShapeType="1"/>
          </p:cNvSpPr>
          <p:nvPr/>
        </p:nvSpPr>
        <p:spPr bwMode="auto">
          <a:xfrm>
            <a:off x="4084638" y="5454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42" name="Line 57"/>
          <p:cNvSpPr>
            <a:spLocks noChangeShapeType="1"/>
          </p:cNvSpPr>
          <p:nvPr/>
        </p:nvSpPr>
        <p:spPr bwMode="auto">
          <a:xfrm flipV="1">
            <a:off x="4084638" y="5213350"/>
            <a:ext cx="8588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43" name="Line 58"/>
          <p:cNvSpPr>
            <a:spLocks noChangeShapeType="1"/>
          </p:cNvSpPr>
          <p:nvPr/>
        </p:nvSpPr>
        <p:spPr bwMode="auto">
          <a:xfrm>
            <a:off x="4943475" y="5213350"/>
            <a:ext cx="233363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44" name="Line 59"/>
          <p:cNvSpPr>
            <a:spLocks noChangeShapeType="1"/>
          </p:cNvSpPr>
          <p:nvPr/>
        </p:nvSpPr>
        <p:spPr bwMode="auto">
          <a:xfrm>
            <a:off x="3538538" y="5454650"/>
            <a:ext cx="388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45" name="Line 60"/>
          <p:cNvSpPr>
            <a:spLocks noChangeShapeType="1"/>
          </p:cNvSpPr>
          <p:nvPr/>
        </p:nvSpPr>
        <p:spPr bwMode="auto">
          <a:xfrm>
            <a:off x="3538538" y="5454650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46" name="Line 61"/>
          <p:cNvSpPr>
            <a:spLocks noChangeShapeType="1"/>
          </p:cNvSpPr>
          <p:nvPr/>
        </p:nvSpPr>
        <p:spPr bwMode="auto">
          <a:xfrm>
            <a:off x="3690938" y="5467350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47" name="Line 62"/>
          <p:cNvSpPr>
            <a:spLocks noChangeShapeType="1"/>
          </p:cNvSpPr>
          <p:nvPr/>
        </p:nvSpPr>
        <p:spPr bwMode="auto">
          <a:xfrm>
            <a:off x="3927475" y="5454650"/>
            <a:ext cx="157163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48" name="Line 63"/>
          <p:cNvSpPr>
            <a:spLocks noChangeShapeType="1"/>
          </p:cNvSpPr>
          <p:nvPr/>
        </p:nvSpPr>
        <p:spPr bwMode="auto">
          <a:xfrm flipH="1">
            <a:off x="1743075" y="57372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49" name="Freeform 64"/>
          <p:cNvSpPr>
            <a:spLocks/>
          </p:cNvSpPr>
          <p:nvPr/>
        </p:nvSpPr>
        <p:spPr bwMode="auto">
          <a:xfrm>
            <a:off x="2590800" y="5730875"/>
            <a:ext cx="2359025" cy="47625"/>
          </a:xfrm>
          <a:custGeom>
            <a:avLst/>
            <a:gdLst>
              <a:gd name="T0" fmla="*/ 0 w 1448"/>
              <a:gd name="T1" fmla="*/ 0 h 5"/>
              <a:gd name="T2" fmla="*/ 2147483647 w 1448"/>
              <a:gd name="T3" fmla="*/ 2147483647 h 5"/>
              <a:gd name="T4" fmla="*/ 0 60000 65536"/>
              <a:gd name="T5" fmla="*/ 0 60000 65536"/>
              <a:gd name="T6" fmla="*/ 0 w 1448"/>
              <a:gd name="T7" fmla="*/ 0 h 5"/>
              <a:gd name="T8" fmla="*/ 1448 w 1448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8" h="5">
                <a:moveTo>
                  <a:pt x="0" y="0"/>
                </a:moveTo>
                <a:lnTo>
                  <a:pt x="1448" y="5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50" name="Line 65"/>
          <p:cNvSpPr>
            <a:spLocks noChangeShapeType="1"/>
          </p:cNvSpPr>
          <p:nvPr/>
        </p:nvSpPr>
        <p:spPr bwMode="auto">
          <a:xfrm flipH="1">
            <a:off x="4943475" y="5567363"/>
            <a:ext cx="544513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51" name="Rectangle 66"/>
          <p:cNvSpPr>
            <a:spLocks noChangeArrowheads="1"/>
          </p:cNvSpPr>
          <p:nvPr/>
        </p:nvSpPr>
        <p:spPr bwMode="auto">
          <a:xfrm>
            <a:off x="2679700" y="5999163"/>
            <a:ext cx="140493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52" name="Rectangle 67"/>
          <p:cNvSpPr>
            <a:spLocks noChangeArrowheads="1"/>
          </p:cNvSpPr>
          <p:nvPr/>
        </p:nvSpPr>
        <p:spPr bwMode="auto">
          <a:xfrm>
            <a:off x="2211388" y="1589088"/>
            <a:ext cx="390525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53" name="Rectangle 68"/>
          <p:cNvSpPr>
            <a:spLocks noChangeArrowheads="1"/>
          </p:cNvSpPr>
          <p:nvPr/>
        </p:nvSpPr>
        <p:spPr bwMode="auto">
          <a:xfrm>
            <a:off x="2211388" y="1911350"/>
            <a:ext cx="390525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54" name="Rectangle 69"/>
          <p:cNvSpPr>
            <a:spLocks noChangeArrowheads="1"/>
          </p:cNvSpPr>
          <p:nvPr/>
        </p:nvSpPr>
        <p:spPr bwMode="auto">
          <a:xfrm>
            <a:off x="2211388" y="2233613"/>
            <a:ext cx="390525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55" name="Rectangle 70"/>
          <p:cNvSpPr>
            <a:spLocks noChangeArrowheads="1"/>
          </p:cNvSpPr>
          <p:nvPr/>
        </p:nvSpPr>
        <p:spPr bwMode="auto">
          <a:xfrm>
            <a:off x="2211388" y="2628900"/>
            <a:ext cx="390525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56" name="Rectangle 71"/>
          <p:cNvSpPr>
            <a:spLocks noChangeArrowheads="1"/>
          </p:cNvSpPr>
          <p:nvPr/>
        </p:nvSpPr>
        <p:spPr bwMode="auto">
          <a:xfrm>
            <a:off x="2211388" y="3200400"/>
            <a:ext cx="390525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57" name="Line 72"/>
          <p:cNvSpPr>
            <a:spLocks noChangeShapeType="1"/>
          </p:cNvSpPr>
          <p:nvPr/>
        </p:nvSpPr>
        <p:spPr bwMode="auto">
          <a:xfrm>
            <a:off x="1743075" y="1589088"/>
            <a:ext cx="311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58" name="Line 73"/>
          <p:cNvSpPr>
            <a:spLocks noChangeShapeType="1"/>
          </p:cNvSpPr>
          <p:nvPr/>
        </p:nvSpPr>
        <p:spPr bwMode="auto">
          <a:xfrm>
            <a:off x="1743075" y="1589088"/>
            <a:ext cx="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59" name="Line 74"/>
          <p:cNvSpPr>
            <a:spLocks noChangeShapeType="1"/>
          </p:cNvSpPr>
          <p:nvPr/>
        </p:nvSpPr>
        <p:spPr bwMode="auto">
          <a:xfrm>
            <a:off x="1743075" y="1670050"/>
            <a:ext cx="155575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60" name="Line 75"/>
          <p:cNvSpPr>
            <a:spLocks noChangeShapeType="1"/>
          </p:cNvSpPr>
          <p:nvPr/>
        </p:nvSpPr>
        <p:spPr bwMode="auto">
          <a:xfrm>
            <a:off x="1898650" y="1751013"/>
            <a:ext cx="15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61" name="Line 76"/>
          <p:cNvSpPr>
            <a:spLocks noChangeShapeType="1"/>
          </p:cNvSpPr>
          <p:nvPr/>
        </p:nvSpPr>
        <p:spPr bwMode="auto">
          <a:xfrm>
            <a:off x="2054225" y="158908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62" name="Line 77"/>
          <p:cNvSpPr>
            <a:spLocks noChangeShapeType="1"/>
          </p:cNvSpPr>
          <p:nvPr/>
        </p:nvSpPr>
        <p:spPr bwMode="auto">
          <a:xfrm>
            <a:off x="1778000" y="2155825"/>
            <a:ext cx="31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63" name="Line 78"/>
          <p:cNvSpPr>
            <a:spLocks noChangeShapeType="1"/>
          </p:cNvSpPr>
          <p:nvPr/>
        </p:nvSpPr>
        <p:spPr bwMode="auto">
          <a:xfrm>
            <a:off x="1782763" y="2071688"/>
            <a:ext cx="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64" name="Line 79"/>
          <p:cNvSpPr>
            <a:spLocks noChangeShapeType="1"/>
          </p:cNvSpPr>
          <p:nvPr/>
        </p:nvSpPr>
        <p:spPr bwMode="auto">
          <a:xfrm>
            <a:off x="2093913" y="19970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65" name="Line 80"/>
          <p:cNvSpPr>
            <a:spLocks noChangeShapeType="1"/>
          </p:cNvSpPr>
          <p:nvPr/>
        </p:nvSpPr>
        <p:spPr bwMode="auto">
          <a:xfrm flipV="1">
            <a:off x="1773238" y="1990725"/>
            <a:ext cx="155575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66" name="Line 81"/>
          <p:cNvSpPr>
            <a:spLocks noChangeShapeType="1"/>
          </p:cNvSpPr>
          <p:nvPr/>
        </p:nvSpPr>
        <p:spPr bwMode="auto">
          <a:xfrm>
            <a:off x="1931988" y="1995488"/>
            <a:ext cx="15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67" name="Rectangle 82"/>
          <p:cNvSpPr>
            <a:spLocks noChangeArrowheads="1"/>
          </p:cNvSpPr>
          <p:nvPr/>
        </p:nvSpPr>
        <p:spPr bwMode="auto">
          <a:xfrm>
            <a:off x="1085850" y="1584325"/>
            <a:ext cx="523875" cy="11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68" name="Rectangle 83"/>
          <p:cNvSpPr>
            <a:spLocks noChangeArrowheads="1"/>
          </p:cNvSpPr>
          <p:nvPr/>
        </p:nvSpPr>
        <p:spPr bwMode="auto">
          <a:xfrm>
            <a:off x="1117600" y="1751013"/>
            <a:ext cx="157163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69" name="Rectangle 84"/>
          <p:cNvSpPr>
            <a:spLocks noChangeArrowheads="1"/>
          </p:cNvSpPr>
          <p:nvPr/>
        </p:nvSpPr>
        <p:spPr bwMode="auto">
          <a:xfrm>
            <a:off x="1117600" y="1992313"/>
            <a:ext cx="468313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70" name="Line 85"/>
          <p:cNvSpPr>
            <a:spLocks noChangeShapeType="1"/>
          </p:cNvSpPr>
          <p:nvPr/>
        </p:nvSpPr>
        <p:spPr bwMode="auto">
          <a:xfrm>
            <a:off x="1352550" y="1751013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71" name="Line 86"/>
          <p:cNvSpPr>
            <a:spLocks noChangeShapeType="1"/>
          </p:cNvSpPr>
          <p:nvPr/>
        </p:nvSpPr>
        <p:spPr bwMode="auto">
          <a:xfrm>
            <a:off x="1352550" y="1751013"/>
            <a:ext cx="15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72" name="Line 87"/>
          <p:cNvSpPr>
            <a:spLocks noChangeShapeType="1"/>
          </p:cNvSpPr>
          <p:nvPr/>
        </p:nvSpPr>
        <p:spPr bwMode="auto">
          <a:xfrm>
            <a:off x="1352550" y="1911350"/>
            <a:ext cx="15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73" name="Freeform 88"/>
          <p:cNvSpPr>
            <a:spLocks/>
          </p:cNvSpPr>
          <p:nvPr/>
        </p:nvSpPr>
        <p:spPr bwMode="auto">
          <a:xfrm>
            <a:off x="1508125" y="1751013"/>
            <a:ext cx="234950" cy="160337"/>
          </a:xfrm>
          <a:custGeom>
            <a:avLst/>
            <a:gdLst>
              <a:gd name="T0" fmla="*/ 0 w 144"/>
              <a:gd name="T1" fmla="*/ 0 h 96"/>
              <a:gd name="T2" fmla="*/ 2147483647 w 144"/>
              <a:gd name="T3" fmla="*/ 2147483647 h 96"/>
              <a:gd name="T4" fmla="*/ 0 w 144"/>
              <a:gd name="T5" fmla="*/ 2147483647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0" y="0"/>
                </a:moveTo>
                <a:cubicBezTo>
                  <a:pt x="72" y="16"/>
                  <a:pt x="144" y="32"/>
                  <a:pt x="144" y="48"/>
                </a:cubicBezTo>
                <a:cubicBezTo>
                  <a:pt x="144" y="64"/>
                  <a:pt x="16" y="88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74" name="Rectangle 89"/>
          <p:cNvSpPr>
            <a:spLocks noChangeArrowheads="1"/>
          </p:cNvSpPr>
          <p:nvPr/>
        </p:nvSpPr>
        <p:spPr bwMode="auto">
          <a:xfrm>
            <a:off x="1117600" y="2314575"/>
            <a:ext cx="468313" cy="16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75" name="Rectangle 90"/>
          <p:cNvSpPr>
            <a:spLocks noChangeArrowheads="1"/>
          </p:cNvSpPr>
          <p:nvPr/>
        </p:nvSpPr>
        <p:spPr bwMode="auto">
          <a:xfrm>
            <a:off x="1766888" y="2236788"/>
            <a:ext cx="317500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76" name="Rectangle 91"/>
          <p:cNvSpPr>
            <a:spLocks noChangeArrowheads="1"/>
          </p:cNvSpPr>
          <p:nvPr/>
        </p:nvSpPr>
        <p:spPr bwMode="auto">
          <a:xfrm>
            <a:off x="1762125" y="2622550"/>
            <a:ext cx="327025" cy="41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77" name="Rectangle 92"/>
          <p:cNvSpPr>
            <a:spLocks noChangeArrowheads="1"/>
          </p:cNvSpPr>
          <p:nvPr/>
        </p:nvSpPr>
        <p:spPr bwMode="auto">
          <a:xfrm>
            <a:off x="1743075" y="3200400"/>
            <a:ext cx="334963" cy="471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78" name="Rectangle 93"/>
          <p:cNvSpPr>
            <a:spLocks noChangeArrowheads="1"/>
          </p:cNvSpPr>
          <p:nvPr/>
        </p:nvSpPr>
        <p:spPr bwMode="auto">
          <a:xfrm>
            <a:off x="1112838" y="2613025"/>
            <a:ext cx="461962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台憲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    兵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北隊</a:t>
            </a:r>
          </a:p>
        </p:txBody>
      </p:sp>
      <p:sp>
        <p:nvSpPr>
          <p:cNvPr id="67679" name="Rectangle 94"/>
          <p:cNvSpPr>
            <a:spLocks noChangeArrowheads="1"/>
          </p:cNvSpPr>
          <p:nvPr/>
        </p:nvSpPr>
        <p:spPr bwMode="auto">
          <a:xfrm>
            <a:off x="1117600" y="3200400"/>
            <a:ext cx="468313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80" name="Rectangle 95"/>
          <p:cNvSpPr>
            <a:spLocks noChangeArrowheads="1"/>
          </p:cNvSpPr>
          <p:nvPr/>
        </p:nvSpPr>
        <p:spPr bwMode="auto">
          <a:xfrm>
            <a:off x="1784350" y="3924300"/>
            <a:ext cx="296863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81" name="Rectangle 96"/>
          <p:cNvSpPr>
            <a:spLocks noChangeArrowheads="1"/>
          </p:cNvSpPr>
          <p:nvPr/>
        </p:nvSpPr>
        <p:spPr bwMode="auto">
          <a:xfrm>
            <a:off x="1117600" y="3924300"/>
            <a:ext cx="468313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82" name="Line 97"/>
          <p:cNvSpPr>
            <a:spLocks noChangeShapeType="1"/>
          </p:cNvSpPr>
          <p:nvPr/>
        </p:nvSpPr>
        <p:spPr bwMode="auto">
          <a:xfrm>
            <a:off x="1784350" y="4160838"/>
            <a:ext cx="42703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83" name="Line 98"/>
          <p:cNvSpPr>
            <a:spLocks noChangeShapeType="1"/>
          </p:cNvSpPr>
          <p:nvPr/>
        </p:nvSpPr>
        <p:spPr bwMode="auto">
          <a:xfrm>
            <a:off x="1789113" y="4168775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84" name="Line 99"/>
          <p:cNvSpPr>
            <a:spLocks noChangeShapeType="1"/>
          </p:cNvSpPr>
          <p:nvPr/>
        </p:nvSpPr>
        <p:spPr bwMode="auto">
          <a:xfrm>
            <a:off x="1789113" y="4324350"/>
            <a:ext cx="8128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85" name="Line 100"/>
          <p:cNvSpPr>
            <a:spLocks noChangeShapeType="1"/>
          </p:cNvSpPr>
          <p:nvPr/>
        </p:nvSpPr>
        <p:spPr bwMode="auto">
          <a:xfrm flipV="1">
            <a:off x="2211388" y="3924300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86" name="Line 101"/>
          <p:cNvSpPr>
            <a:spLocks noChangeShapeType="1"/>
          </p:cNvSpPr>
          <p:nvPr/>
        </p:nvSpPr>
        <p:spPr bwMode="auto">
          <a:xfrm>
            <a:off x="2601913" y="392430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87" name="Rectangle 102"/>
          <p:cNvSpPr>
            <a:spLocks noChangeArrowheads="1"/>
          </p:cNvSpPr>
          <p:nvPr/>
        </p:nvSpPr>
        <p:spPr bwMode="auto">
          <a:xfrm>
            <a:off x="1743075" y="4568825"/>
            <a:ext cx="860425" cy="48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88" name="Rectangle 103"/>
          <p:cNvSpPr>
            <a:spLocks noChangeArrowheads="1"/>
          </p:cNvSpPr>
          <p:nvPr/>
        </p:nvSpPr>
        <p:spPr bwMode="auto">
          <a:xfrm>
            <a:off x="1119188" y="4560888"/>
            <a:ext cx="468312" cy="493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89" name="Rectangle 104"/>
          <p:cNvSpPr>
            <a:spLocks noChangeArrowheads="1"/>
          </p:cNvSpPr>
          <p:nvPr/>
        </p:nvSpPr>
        <p:spPr bwMode="auto">
          <a:xfrm>
            <a:off x="1117600" y="5229225"/>
            <a:ext cx="476250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90" name="Rectangle 105"/>
          <p:cNvSpPr>
            <a:spLocks noChangeArrowheads="1"/>
          </p:cNvSpPr>
          <p:nvPr/>
        </p:nvSpPr>
        <p:spPr bwMode="auto">
          <a:xfrm>
            <a:off x="5411788" y="1025525"/>
            <a:ext cx="725487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91" name="Rectangle 106"/>
          <p:cNvSpPr>
            <a:spLocks noChangeArrowheads="1"/>
          </p:cNvSpPr>
          <p:nvPr/>
        </p:nvSpPr>
        <p:spPr bwMode="auto">
          <a:xfrm>
            <a:off x="5411788" y="1163638"/>
            <a:ext cx="733425" cy="7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92" name="Rectangle 107"/>
          <p:cNvSpPr>
            <a:spLocks noChangeArrowheads="1"/>
          </p:cNvSpPr>
          <p:nvPr/>
        </p:nvSpPr>
        <p:spPr bwMode="auto">
          <a:xfrm flipV="1">
            <a:off x="6426200" y="1025525"/>
            <a:ext cx="546100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93" name="Rectangle 108"/>
          <p:cNvSpPr>
            <a:spLocks noChangeArrowheads="1"/>
          </p:cNvSpPr>
          <p:nvPr/>
        </p:nvSpPr>
        <p:spPr bwMode="auto">
          <a:xfrm>
            <a:off x="7127875" y="1025525"/>
            <a:ext cx="242888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94" name="Rectangle 109"/>
          <p:cNvSpPr>
            <a:spLocks noChangeArrowheads="1"/>
          </p:cNvSpPr>
          <p:nvPr/>
        </p:nvSpPr>
        <p:spPr bwMode="auto">
          <a:xfrm>
            <a:off x="7518400" y="1025525"/>
            <a:ext cx="295275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95" name="Rectangle 110"/>
          <p:cNvSpPr>
            <a:spLocks noChangeArrowheads="1"/>
          </p:cNvSpPr>
          <p:nvPr/>
        </p:nvSpPr>
        <p:spPr bwMode="auto">
          <a:xfrm>
            <a:off x="5411788" y="1427163"/>
            <a:ext cx="701675" cy="80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696" name="Line 111"/>
          <p:cNvSpPr>
            <a:spLocks noChangeShapeType="1"/>
          </p:cNvSpPr>
          <p:nvPr/>
        </p:nvSpPr>
        <p:spPr bwMode="auto">
          <a:xfrm>
            <a:off x="5380038" y="3910013"/>
            <a:ext cx="73342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97" name="Line 112"/>
          <p:cNvSpPr>
            <a:spLocks noChangeShapeType="1"/>
          </p:cNvSpPr>
          <p:nvPr/>
        </p:nvSpPr>
        <p:spPr bwMode="auto">
          <a:xfrm>
            <a:off x="6113463" y="392430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98" name="Line 113"/>
          <p:cNvSpPr>
            <a:spLocks noChangeShapeType="1"/>
          </p:cNvSpPr>
          <p:nvPr/>
        </p:nvSpPr>
        <p:spPr bwMode="auto">
          <a:xfrm>
            <a:off x="5411788" y="4167188"/>
            <a:ext cx="233362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699" name="Line 114"/>
          <p:cNvSpPr>
            <a:spLocks noChangeShapeType="1"/>
          </p:cNvSpPr>
          <p:nvPr/>
        </p:nvSpPr>
        <p:spPr bwMode="auto">
          <a:xfrm>
            <a:off x="5645150" y="4327525"/>
            <a:ext cx="468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00" name="Line 115"/>
          <p:cNvSpPr>
            <a:spLocks noChangeShapeType="1"/>
          </p:cNvSpPr>
          <p:nvPr/>
        </p:nvSpPr>
        <p:spPr bwMode="auto">
          <a:xfrm>
            <a:off x="5638800" y="4568825"/>
            <a:ext cx="474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01" name="Line 116"/>
          <p:cNvSpPr>
            <a:spLocks noChangeShapeType="1"/>
          </p:cNvSpPr>
          <p:nvPr/>
        </p:nvSpPr>
        <p:spPr bwMode="auto">
          <a:xfrm>
            <a:off x="6113463" y="4568825"/>
            <a:ext cx="31273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02" name="Line 117"/>
          <p:cNvSpPr>
            <a:spLocks noChangeShapeType="1"/>
          </p:cNvSpPr>
          <p:nvPr/>
        </p:nvSpPr>
        <p:spPr bwMode="auto">
          <a:xfrm flipH="1">
            <a:off x="5099050" y="4554538"/>
            <a:ext cx="546100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03" name="Line 118"/>
          <p:cNvSpPr>
            <a:spLocks noChangeShapeType="1"/>
          </p:cNvSpPr>
          <p:nvPr/>
        </p:nvSpPr>
        <p:spPr bwMode="auto">
          <a:xfrm>
            <a:off x="5099050" y="4972050"/>
            <a:ext cx="301625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04" name="Line 119"/>
          <p:cNvSpPr>
            <a:spLocks noChangeShapeType="1"/>
          </p:cNvSpPr>
          <p:nvPr/>
        </p:nvSpPr>
        <p:spPr bwMode="auto">
          <a:xfrm flipV="1">
            <a:off x="5332413" y="5240338"/>
            <a:ext cx="890587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05" name="Oval 120"/>
          <p:cNvSpPr>
            <a:spLocks noChangeArrowheads="1"/>
          </p:cNvSpPr>
          <p:nvPr/>
        </p:nvSpPr>
        <p:spPr bwMode="auto">
          <a:xfrm>
            <a:off x="5099050" y="4291013"/>
            <a:ext cx="312738" cy="322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門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06" name="Line 121"/>
          <p:cNvSpPr>
            <a:spLocks noChangeShapeType="1"/>
          </p:cNvSpPr>
          <p:nvPr/>
        </p:nvSpPr>
        <p:spPr bwMode="auto">
          <a:xfrm flipV="1">
            <a:off x="5489575" y="5697538"/>
            <a:ext cx="31115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07" name="Line 122"/>
          <p:cNvSpPr>
            <a:spLocks noChangeShapeType="1"/>
          </p:cNvSpPr>
          <p:nvPr/>
        </p:nvSpPr>
        <p:spPr bwMode="auto">
          <a:xfrm>
            <a:off x="6324600" y="6180138"/>
            <a:ext cx="725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08" name="Line 123"/>
          <p:cNvSpPr>
            <a:spLocks noChangeShapeType="1"/>
          </p:cNvSpPr>
          <p:nvPr/>
        </p:nvSpPr>
        <p:spPr bwMode="auto">
          <a:xfrm>
            <a:off x="6581775" y="5375275"/>
            <a:ext cx="468313" cy="804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09" name="Rectangle 124"/>
          <p:cNvSpPr>
            <a:spLocks noChangeArrowheads="1"/>
          </p:cNvSpPr>
          <p:nvPr/>
        </p:nvSpPr>
        <p:spPr bwMode="auto">
          <a:xfrm>
            <a:off x="6426200" y="1347788"/>
            <a:ext cx="554038" cy="12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710" name="Rectangle 125"/>
          <p:cNvSpPr>
            <a:spLocks noChangeArrowheads="1"/>
          </p:cNvSpPr>
          <p:nvPr/>
        </p:nvSpPr>
        <p:spPr bwMode="auto">
          <a:xfrm>
            <a:off x="7135813" y="1347788"/>
            <a:ext cx="215900" cy="12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711" name="Rectangle 126"/>
          <p:cNvSpPr>
            <a:spLocks noChangeArrowheads="1"/>
          </p:cNvSpPr>
          <p:nvPr/>
        </p:nvSpPr>
        <p:spPr bwMode="auto">
          <a:xfrm>
            <a:off x="7512050" y="1330325"/>
            <a:ext cx="319088" cy="14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712" name="Rectangle 127"/>
          <p:cNvSpPr>
            <a:spLocks noChangeArrowheads="1"/>
          </p:cNvSpPr>
          <p:nvPr/>
        </p:nvSpPr>
        <p:spPr bwMode="auto">
          <a:xfrm>
            <a:off x="6426200" y="1608138"/>
            <a:ext cx="546100" cy="209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713" name="Line 128"/>
          <p:cNvSpPr>
            <a:spLocks noChangeShapeType="1"/>
          </p:cNvSpPr>
          <p:nvPr/>
        </p:nvSpPr>
        <p:spPr bwMode="auto">
          <a:xfrm>
            <a:off x="5411788" y="2393950"/>
            <a:ext cx="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14" name="Line 129"/>
          <p:cNvSpPr>
            <a:spLocks noChangeShapeType="1"/>
          </p:cNvSpPr>
          <p:nvPr/>
        </p:nvSpPr>
        <p:spPr bwMode="auto">
          <a:xfrm>
            <a:off x="5411788" y="2393950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15" name="Line 130"/>
          <p:cNvSpPr>
            <a:spLocks noChangeShapeType="1"/>
          </p:cNvSpPr>
          <p:nvPr/>
        </p:nvSpPr>
        <p:spPr bwMode="auto">
          <a:xfrm>
            <a:off x="6113463" y="2393950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16" name="Line 131"/>
          <p:cNvSpPr>
            <a:spLocks noChangeShapeType="1"/>
          </p:cNvSpPr>
          <p:nvPr/>
        </p:nvSpPr>
        <p:spPr bwMode="auto">
          <a:xfrm>
            <a:off x="5411788" y="3005138"/>
            <a:ext cx="62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17" name="Line 132"/>
          <p:cNvSpPr>
            <a:spLocks noChangeShapeType="1"/>
          </p:cNvSpPr>
          <p:nvPr/>
        </p:nvSpPr>
        <p:spPr bwMode="auto">
          <a:xfrm>
            <a:off x="5387975" y="3279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18" name="Line 133"/>
          <p:cNvSpPr>
            <a:spLocks noChangeShapeType="1"/>
          </p:cNvSpPr>
          <p:nvPr/>
        </p:nvSpPr>
        <p:spPr bwMode="auto">
          <a:xfrm>
            <a:off x="5368925" y="3678238"/>
            <a:ext cx="74453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19" name="Arc 134"/>
          <p:cNvSpPr>
            <a:spLocks/>
          </p:cNvSpPr>
          <p:nvPr/>
        </p:nvSpPr>
        <p:spPr bwMode="auto">
          <a:xfrm flipH="1">
            <a:off x="6035675" y="2795588"/>
            <a:ext cx="77788" cy="200025"/>
          </a:xfrm>
          <a:custGeom>
            <a:avLst/>
            <a:gdLst>
              <a:gd name="T0" fmla="*/ 0 w 21600"/>
              <a:gd name="T1" fmla="*/ 0 h 26559"/>
              <a:gd name="T2" fmla="*/ 2147483647 w 21600"/>
              <a:gd name="T3" fmla="*/ 2147483647 h 26559"/>
              <a:gd name="T4" fmla="*/ 0 w 21600"/>
              <a:gd name="T5" fmla="*/ 2147483647 h 26559"/>
              <a:gd name="T6" fmla="*/ 0 60000 65536"/>
              <a:gd name="T7" fmla="*/ 0 60000 65536"/>
              <a:gd name="T8" fmla="*/ 0 60000 65536"/>
              <a:gd name="T9" fmla="*/ 0 w 21600"/>
              <a:gd name="T10" fmla="*/ 0 h 26559"/>
              <a:gd name="T11" fmla="*/ 21600 w 21600"/>
              <a:gd name="T12" fmla="*/ 26559 h 26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55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69"/>
                  <a:pt x="21406" y="24933"/>
                  <a:pt x="21023" y="26559"/>
                </a:cubicBezTo>
              </a:path>
              <a:path w="21600" h="2655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69"/>
                  <a:pt x="21406" y="24933"/>
                  <a:pt x="21023" y="2655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20" name="Line 135"/>
          <p:cNvSpPr>
            <a:spLocks noChangeShapeType="1"/>
          </p:cNvSpPr>
          <p:nvPr/>
        </p:nvSpPr>
        <p:spPr bwMode="auto">
          <a:xfrm flipV="1">
            <a:off x="6113463" y="34417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21" name="Arc 136"/>
          <p:cNvSpPr>
            <a:spLocks/>
          </p:cNvSpPr>
          <p:nvPr/>
        </p:nvSpPr>
        <p:spPr bwMode="auto">
          <a:xfrm rot="10800000">
            <a:off x="6035675" y="3279775"/>
            <a:ext cx="77788" cy="161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22" name="Line 137"/>
          <p:cNvSpPr>
            <a:spLocks noChangeShapeType="1"/>
          </p:cNvSpPr>
          <p:nvPr/>
        </p:nvSpPr>
        <p:spPr bwMode="auto">
          <a:xfrm>
            <a:off x="6426200" y="1992313"/>
            <a:ext cx="0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23" name="Line 138"/>
          <p:cNvSpPr>
            <a:spLocks noChangeShapeType="1"/>
          </p:cNvSpPr>
          <p:nvPr/>
        </p:nvSpPr>
        <p:spPr bwMode="auto">
          <a:xfrm>
            <a:off x="6426200" y="1992313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24" name="Line 139"/>
          <p:cNvSpPr>
            <a:spLocks noChangeShapeType="1"/>
          </p:cNvSpPr>
          <p:nvPr/>
        </p:nvSpPr>
        <p:spPr bwMode="auto">
          <a:xfrm flipV="1">
            <a:off x="6581775" y="2878138"/>
            <a:ext cx="390525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25" name="Arc 140"/>
          <p:cNvSpPr>
            <a:spLocks/>
          </p:cNvSpPr>
          <p:nvPr/>
        </p:nvSpPr>
        <p:spPr bwMode="auto">
          <a:xfrm>
            <a:off x="6426200" y="2797175"/>
            <a:ext cx="155575" cy="161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26" name="Line 141"/>
          <p:cNvSpPr>
            <a:spLocks noChangeShapeType="1"/>
          </p:cNvSpPr>
          <p:nvPr/>
        </p:nvSpPr>
        <p:spPr bwMode="auto">
          <a:xfrm>
            <a:off x="6426200" y="3441700"/>
            <a:ext cx="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27" name="Line 142"/>
          <p:cNvSpPr>
            <a:spLocks noChangeShapeType="1"/>
          </p:cNvSpPr>
          <p:nvPr/>
        </p:nvSpPr>
        <p:spPr bwMode="auto">
          <a:xfrm>
            <a:off x="6426200" y="4327525"/>
            <a:ext cx="1390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28" name="Arc 143"/>
          <p:cNvSpPr>
            <a:spLocks/>
          </p:cNvSpPr>
          <p:nvPr/>
        </p:nvSpPr>
        <p:spPr bwMode="auto">
          <a:xfrm flipV="1">
            <a:off x="6426200" y="3360738"/>
            <a:ext cx="155575" cy="809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29" name="Line 144"/>
          <p:cNvSpPr>
            <a:spLocks noChangeShapeType="1"/>
          </p:cNvSpPr>
          <p:nvPr/>
        </p:nvSpPr>
        <p:spPr bwMode="auto">
          <a:xfrm>
            <a:off x="6581775" y="3119438"/>
            <a:ext cx="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30" name="Line 145"/>
          <p:cNvSpPr>
            <a:spLocks noChangeShapeType="1"/>
          </p:cNvSpPr>
          <p:nvPr/>
        </p:nvSpPr>
        <p:spPr bwMode="auto">
          <a:xfrm flipV="1">
            <a:off x="6581775" y="3038475"/>
            <a:ext cx="390525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31" name="Line 146"/>
          <p:cNvSpPr>
            <a:spLocks noChangeShapeType="1"/>
          </p:cNvSpPr>
          <p:nvPr/>
        </p:nvSpPr>
        <p:spPr bwMode="auto">
          <a:xfrm>
            <a:off x="6581775" y="3200400"/>
            <a:ext cx="39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32" name="Line 147"/>
          <p:cNvSpPr>
            <a:spLocks noChangeShapeType="1"/>
          </p:cNvSpPr>
          <p:nvPr/>
        </p:nvSpPr>
        <p:spPr bwMode="auto">
          <a:xfrm>
            <a:off x="7127875" y="30384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33" name="Line 148"/>
          <p:cNvSpPr>
            <a:spLocks noChangeShapeType="1"/>
          </p:cNvSpPr>
          <p:nvPr/>
        </p:nvSpPr>
        <p:spPr bwMode="auto">
          <a:xfrm flipV="1">
            <a:off x="7127875" y="2959100"/>
            <a:ext cx="23495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34" name="Line 149"/>
          <p:cNvSpPr>
            <a:spLocks noChangeShapeType="1"/>
          </p:cNvSpPr>
          <p:nvPr/>
        </p:nvSpPr>
        <p:spPr bwMode="auto">
          <a:xfrm>
            <a:off x="7127875" y="3200400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35" name="Line 150"/>
          <p:cNvSpPr>
            <a:spLocks noChangeShapeType="1"/>
          </p:cNvSpPr>
          <p:nvPr/>
        </p:nvSpPr>
        <p:spPr bwMode="auto">
          <a:xfrm>
            <a:off x="7362825" y="29591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36" name="Line 151"/>
          <p:cNvSpPr>
            <a:spLocks noChangeShapeType="1"/>
          </p:cNvSpPr>
          <p:nvPr/>
        </p:nvSpPr>
        <p:spPr bwMode="auto">
          <a:xfrm>
            <a:off x="7518400" y="29591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37" name="Line 152"/>
          <p:cNvSpPr>
            <a:spLocks noChangeShapeType="1"/>
          </p:cNvSpPr>
          <p:nvPr/>
        </p:nvSpPr>
        <p:spPr bwMode="auto">
          <a:xfrm flipV="1">
            <a:off x="7518400" y="2878138"/>
            <a:ext cx="312738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38" name="Line 153"/>
          <p:cNvSpPr>
            <a:spLocks noChangeShapeType="1"/>
          </p:cNvSpPr>
          <p:nvPr/>
        </p:nvSpPr>
        <p:spPr bwMode="auto">
          <a:xfrm>
            <a:off x="7518400" y="3200400"/>
            <a:ext cx="31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39" name="Line 154"/>
          <p:cNvSpPr>
            <a:spLocks noChangeShapeType="1"/>
          </p:cNvSpPr>
          <p:nvPr/>
        </p:nvSpPr>
        <p:spPr bwMode="auto">
          <a:xfrm>
            <a:off x="7831138" y="287813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40" name="Oval 155"/>
          <p:cNvSpPr>
            <a:spLocks noChangeArrowheads="1"/>
          </p:cNvSpPr>
          <p:nvPr/>
        </p:nvSpPr>
        <p:spPr bwMode="auto">
          <a:xfrm>
            <a:off x="6113463" y="2878138"/>
            <a:ext cx="312737" cy="4016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741" name="Line 156"/>
          <p:cNvSpPr>
            <a:spLocks noChangeShapeType="1"/>
          </p:cNvSpPr>
          <p:nvPr/>
        </p:nvSpPr>
        <p:spPr bwMode="auto">
          <a:xfrm flipV="1">
            <a:off x="6503988" y="4568825"/>
            <a:ext cx="134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42" name="Line 157"/>
          <p:cNvSpPr>
            <a:spLocks noChangeShapeType="1"/>
          </p:cNvSpPr>
          <p:nvPr/>
        </p:nvSpPr>
        <p:spPr bwMode="auto">
          <a:xfrm>
            <a:off x="6503988" y="4568825"/>
            <a:ext cx="233362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43" name="Line 158"/>
          <p:cNvSpPr>
            <a:spLocks noChangeShapeType="1"/>
          </p:cNvSpPr>
          <p:nvPr/>
        </p:nvSpPr>
        <p:spPr bwMode="auto">
          <a:xfrm>
            <a:off x="6737350" y="4972050"/>
            <a:ext cx="547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44" name="Line 159"/>
          <p:cNvSpPr>
            <a:spLocks noChangeShapeType="1"/>
          </p:cNvSpPr>
          <p:nvPr/>
        </p:nvSpPr>
        <p:spPr bwMode="auto">
          <a:xfrm flipV="1">
            <a:off x="6894513" y="5132388"/>
            <a:ext cx="58420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45" name="Line 160"/>
          <p:cNvSpPr>
            <a:spLocks noChangeShapeType="1"/>
          </p:cNvSpPr>
          <p:nvPr/>
        </p:nvSpPr>
        <p:spPr bwMode="auto">
          <a:xfrm>
            <a:off x="6894513" y="5294313"/>
            <a:ext cx="468312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46" name="Line 161"/>
          <p:cNvSpPr>
            <a:spLocks noChangeShapeType="1"/>
          </p:cNvSpPr>
          <p:nvPr/>
        </p:nvSpPr>
        <p:spPr bwMode="auto">
          <a:xfrm>
            <a:off x="7285038" y="4568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47" name="Rectangle 162"/>
          <p:cNvSpPr>
            <a:spLocks noChangeArrowheads="1"/>
          </p:cNvSpPr>
          <p:nvPr/>
        </p:nvSpPr>
        <p:spPr bwMode="auto">
          <a:xfrm>
            <a:off x="7127875" y="1589088"/>
            <a:ext cx="234950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748" name="Rectangle 163"/>
          <p:cNvSpPr>
            <a:spLocks noChangeArrowheads="1"/>
          </p:cNvSpPr>
          <p:nvPr/>
        </p:nvSpPr>
        <p:spPr bwMode="auto">
          <a:xfrm>
            <a:off x="7518400" y="1589088"/>
            <a:ext cx="312738" cy="24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749" name="Line 164"/>
          <p:cNvSpPr>
            <a:spLocks noChangeShapeType="1"/>
          </p:cNvSpPr>
          <p:nvPr/>
        </p:nvSpPr>
        <p:spPr bwMode="auto">
          <a:xfrm>
            <a:off x="7127875" y="1992313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50" name="Line 165"/>
          <p:cNvSpPr>
            <a:spLocks noChangeShapeType="1"/>
          </p:cNvSpPr>
          <p:nvPr/>
        </p:nvSpPr>
        <p:spPr bwMode="auto">
          <a:xfrm>
            <a:off x="7127875" y="1992313"/>
            <a:ext cx="0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51" name="Line 166"/>
          <p:cNvSpPr>
            <a:spLocks noChangeShapeType="1"/>
          </p:cNvSpPr>
          <p:nvPr/>
        </p:nvSpPr>
        <p:spPr bwMode="auto">
          <a:xfrm flipV="1">
            <a:off x="7127875" y="2716213"/>
            <a:ext cx="234950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52" name="Line 167"/>
          <p:cNvSpPr>
            <a:spLocks noChangeShapeType="1"/>
          </p:cNvSpPr>
          <p:nvPr/>
        </p:nvSpPr>
        <p:spPr bwMode="auto">
          <a:xfrm>
            <a:off x="7362825" y="1992313"/>
            <a:ext cx="0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53" name="Line 168"/>
          <p:cNvSpPr>
            <a:spLocks noChangeShapeType="1"/>
          </p:cNvSpPr>
          <p:nvPr/>
        </p:nvSpPr>
        <p:spPr bwMode="auto">
          <a:xfrm>
            <a:off x="7518400" y="1992313"/>
            <a:ext cx="0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54" name="Line 169"/>
          <p:cNvSpPr>
            <a:spLocks noChangeShapeType="1"/>
          </p:cNvSpPr>
          <p:nvPr/>
        </p:nvSpPr>
        <p:spPr bwMode="auto">
          <a:xfrm>
            <a:off x="7518400" y="1992313"/>
            <a:ext cx="31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55" name="Line 170"/>
          <p:cNvSpPr>
            <a:spLocks noChangeShapeType="1"/>
          </p:cNvSpPr>
          <p:nvPr/>
        </p:nvSpPr>
        <p:spPr bwMode="auto">
          <a:xfrm flipV="1">
            <a:off x="7518400" y="2636838"/>
            <a:ext cx="312738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56" name="Line 171"/>
          <p:cNvSpPr>
            <a:spLocks noChangeShapeType="1"/>
          </p:cNvSpPr>
          <p:nvPr/>
        </p:nvSpPr>
        <p:spPr bwMode="auto">
          <a:xfrm>
            <a:off x="7831138" y="1992313"/>
            <a:ext cx="0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57" name="Line 172"/>
          <p:cNvSpPr>
            <a:spLocks noChangeShapeType="1"/>
          </p:cNvSpPr>
          <p:nvPr/>
        </p:nvSpPr>
        <p:spPr bwMode="auto">
          <a:xfrm>
            <a:off x="763588" y="1108075"/>
            <a:ext cx="3127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58" name="Line 173"/>
          <p:cNvSpPr>
            <a:spLocks noChangeShapeType="1"/>
          </p:cNvSpPr>
          <p:nvPr/>
        </p:nvSpPr>
        <p:spPr bwMode="auto">
          <a:xfrm flipH="1">
            <a:off x="919163" y="946150"/>
            <a:ext cx="0" cy="322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59" name="Rectangle 174"/>
          <p:cNvSpPr>
            <a:spLocks noChangeArrowheads="1"/>
          </p:cNvSpPr>
          <p:nvPr/>
        </p:nvSpPr>
        <p:spPr bwMode="auto">
          <a:xfrm>
            <a:off x="841375" y="785813"/>
            <a:ext cx="15716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16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</a:t>
            </a:r>
            <a:endParaRPr lang="en-US" altLang="zh-TW" sz="1600" b="1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60" name="Line 175"/>
          <p:cNvSpPr>
            <a:spLocks noChangeShapeType="1"/>
          </p:cNvSpPr>
          <p:nvPr/>
        </p:nvSpPr>
        <p:spPr bwMode="auto">
          <a:xfrm>
            <a:off x="1096963" y="1905000"/>
            <a:ext cx="3175" cy="1012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61" name="Line 177"/>
          <p:cNvSpPr>
            <a:spLocks noChangeShapeType="1"/>
          </p:cNvSpPr>
          <p:nvPr/>
        </p:nvSpPr>
        <p:spPr bwMode="auto">
          <a:xfrm>
            <a:off x="1096963" y="3213100"/>
            <a:ext cx="39687" cy="18367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62" name="Line 178"/>
          <p:cNvSpPr>
            <a:spLocks noChangeShapeType="1"/>
          </p:cNvSpPr>
          <p:nvPr/>
        </p:nvSpPr>
        <p:spPr bwMode="auto">
          <a:xfrm flipV="1">
            <a:off x="4933950" y="5249863"/>
            <a:ext cx="1304925" cy="5270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63" name="Freeform 180"/>
          <p:cNvSpPr>
            <a:spLocks/>
          </p:cNvSpPr>
          <p:nvPr/>
        </p:nvSpPr>
        <p:spPr bwMode="auto">
          <a:xfrm>
            <a:off x="4302125" y="1911350"/>
            <a:ext cx="1092200" cy="1588"/>
          </a:xfrm>
          <a:custGeom>
            <a:avLst/>
            <a:gdLst>
              <a:gd name="T0" fmla="*/ 0 w 672"/>
              <a:gd name="T1" fmla="*/ 0 h 1"/>
              <a:gd name="T2" fmla="*/ 2147483647 w 672"/>
              <a:gd name="T3" fmla="*/ 2147483647 h 1"/>
              <a:gd name="T4" fmla="*/ 0 60000 65536"/>
              <a:gd name="T5" fmla="*/ 0 60000 65536"/>
              <a:gd name="T6" fmla="*/ 0 w 672"/>
              <a:gd name="T7" fmla="*/ 0 h 1"/>
              <a:gd name="T8" fmla="*/ 672 w 67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2" h="1">
                <a:moveTo>
                  <a:pt x="0" y="0"/>
                </a:moveTo>
                <a:lnTo>
                  <a:pt x="672" y="1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64" name="Line 181"/>
          <p:cNvSpPr>
            <a:spLocks noChangeShapeType="1"/>
          </p:cNvSpPr>
          <p:nvPr/>
        </p:nvSpPr>
        <p:spPr bwMode="auto">
          <a:xfrm>
            <a:off x="5400675" y="1909763"/>
            <a:ext cx="3175" cy="333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65" name="Line 182"/>
          <p:cNvSpPr>
            <a:spLocks noChangeShapeType="1"/>
          </p:cNvSpPr>
          <p:nvPr/>
        </p:nvSpPr>
        <p:spPr bwMode="auto">
          <a:xfrm>
            <a:off x="6091238" y="1982788"/>
            <a:ext cx="3175" cy="2587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66" name="Line 183"/>
          <p:cNvSpPr>
            <a:spLocks noChangeShapeType="1"/>
          </p:cNvSpPr>
          <p:nvPr/>
        </p:nvSpPr>
        <p:spPr bwMode="auto">
          <a:xfrm flipH="1">
            <a:off x="6975475" y="1990725"/>
            <a:ext cx="4763" cy="8905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67" name="Line 184"/>
          <p:cNvSpPr>
            <a:spLocks noChangeShapeType="1"/>
          </p:cNvSpPr>
          <p:nvPr/>
        </p:nvSpPr>
        <p:spPr bwMode="auto">
          <a:xfrm>
            <a:off x="6581775" y="3351213"/>
            <a:ext cx="37147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68" name="Line 185"/>
          <p:cNvSpPr>
            <a:spLocks noChangeShapeType="1"/>
          </p:cNvSpPr>
          <p:nvPr/>
        </p:nvSpPr>
        <p:spPr bwMode="auto">
          <a:xfrm>
            <a:off x="6958013" y="3360738"/>
            <a:ext cx="887412" cy="650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69" name="Line 186"/>
          <p:cNvSpPr>
            <a:spLocks noChangeShapeType="1"/>
          </p:cNvSpPr>
          <p:nvPr/>
        </p:nvSpPr>
        <p:spPr bwMode="auto">
          <a:xfrm>
            <a:off x="7826375" y="3409950"/>
            <a:ext cx="17463" cy="9477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70" name="Line 187"/>
          <p:cNvSpPr>
            <a:spLocks noChangeShapeType="1"/>
          </p:cNvSpPr>
          <p:nvPr/>
        </p:nvSpPr>
        <p:spPr bwMode="auto">
          <a:xfrm flipV="1">
            <a:off x="6426200" y="4335463"/>
            <a:ext cx="1420813" cy="22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71" name="Line 188"/>
          <p:cNvSpPr>
            <a:spLocks noChangeShapeType="1"/>
          </p:cNvSpPr>
          <p:nvPr/>
        </p:nvSpPr>
        <p:spPr bwMode="auto">
          <a:xfrm>
            <a:off x="6426200" y="4335463"/>
            <a:ext cx="300038" cy="6286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72" name="Line 189"/>
          <p:cNvSpPr>
            <a:spLocks noChangeShapeType="1"/>
          </p:cNvSpPr>
          <p:nvPr/>
        </p:nvSpPr>
        <p:spPr bwMode="auto">
          <a:xfrm flipV="1">
            <a:off x="6437313" y="4976813"/>
            <a:ext cx="319087" cy="841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73" name="Line 191"/>
          <p:cNvSpPr>
            <a:spLocks noChangeShapeType="1"/>
          </p:cNvSpPr>
          <p:nvPr/>
        </p:nvSpPr>
        <p:spPr bwMode="auto">
          <a:xfrm flipV="1">
            <a:off x="2222500" y="2247900"/>
            <a:ext cx="2387600" cy="158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74" name="Line 192"/>
          <p:cNvSpPr>
            <a:spLocks noChangeShapeType="1"/>
          </p:cNvSpPr>
          <p:nvPr/>
        </p:nvSpPr>
        <p:spPr bwMode="auto">
          <a:xfrm>
            <a:off x="4602163" y="2238375"/>
            <a:ext cx="55562" cy="1857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75" name="Line 193"/>
          <p:cNvSpPr>
            <a:spLocks noChangeShapeType="1"/>
          </p:cNvSpPr>
          <p:nvPr/>
        </p:nvSpPr>
        <p:spPr bwMode="auto">
          <a:xfrm flipH="1">
            <a:off x="5391150" y="2392363"/>
            <a:ext cx="1588" cy="6127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76" name="Line 194"/>
          <p:cNvSpPr>
            <a:spLocks noChangeShapeType="1"/>
          </p:cNvSpPr>
          <p:nvPr/>
        </p:nvSpPr>
        <p:spPr bwMode="auto">
          <a:xfrm flipH="1" flipV="1">
            <a:off x="5108575" y="4968875"/>
            <a:ext cx="61913" cy="15081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77" name="Line 195"/>
          <p:cNvSpPr>
            <a:spLocks noChangeShapeType="1"/>
          </p:cNvSpPr>
          <p:nvPr/>
        </p:nvSpPr>
        <p:spPr bwMode="auto">
          <a:xfrm flipH="1">
            <a:off x="5645150" y="4329113"/>
            <a:ext cx="0" cy="2397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78" name="Line 196"/>
          <p:cNvSpPr>
            <a:spLocks noChangeShapeType="1"/>
          </p:cNvSpPr>
          <p:nvPr/>
        </p:nvSpPr>
        <p:spPr bwMode="auto">
          <a:xfrm>
            <a:off x="2582863" y="4554538"/>
            <a:ext cx="904875" cy="1428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79" name="Line 199"/>
          <p:cNvSpPr>
            <a:spLocks noChangeShapeType="1"/>
          </p:cNvSpPr>
          <p:nvPr/>
        </p:nvSpPr>
        <p:spPr bwMode="auto">
          <a:xfrm>
            <a:off x="2601913" y="3917950"/>
            <a:ext cx="0" cy="6048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80" name="Rectangle 202"/>
          <p:cNvSpPr>
            <a:spLocks noChangeArrowheads="1"/>
          </p:cNvSpPr>
          <p:nvPr/>
        </p:nvSpPr>
        <p:spPr bwMode="auto">
          <a:xfrm>
            <a:off x="984250" y="2060575"/>
            <a:ext cx="79375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4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81" name="Rectangle 203"/>
          <p:cNvSpPr>
            <a:spLocks noChangeArrowheads="1"/>
          </p:cNvSpPr>
          <p:nvPr/>
        </p:nvSpPr>
        <p:spPr bwMode="auto">
          <a:xfrm>
            <a:off x="2816225" y="2638425"/>
            <a:ext cx="700088" cy="1081088"/>
          </a:xfrm>
          <a:prstGeom prst="rect">
            <a:avLst/>
          </a:prstGeom>
          <a:solidFill>
            <a:srgbClr val="CCFF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82" name="Line 204"/>
          <p:cNvSpPr>
            <a:spLocks noChangeShapeType="1"/>
          </p:cNvSpPr>
          <p:nvPr/>
        </p:nvSpPr>
        <p:spPr bwMode="auto">
          <a:xfrm>
            <a:off x="2819400" y="2622550"/>
            <a:ext cx="0" cy="4016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83" name="Line 205"/>
          <p:cNvSpPr>
            <a:spLocks noChangeShapeType="1"/>
          </p:cNvSpPr>
          <p:nvPr/>
        </p:nvSpPr>
        <p:spPr bwMode="auto">
          <a:xfrm>
            <a:off x="2797175" y="2625725"/>
            <a:ext cx="736600" cy="3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84" name="Line 206"/>
          <p:cNvSpPr>
            <a:spLocks noChangeShapeType="1"/>
          </p:cNvSpPr>
          <p:nvPr/>
        </p:nvSpPr>
        <p:spPr bwMode="auto">
          <a:xfrm>
            <a:off x="2817813" y="3276600"/>
            <a:ext cx="4762" cy="43338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85" name="Line 207"/>
          <p:cNvSpPr>
            <a:spLocks noChangeShapeType="1"/>
          </p:cNvSpPr>
          <p:nvPr/>
        </p:nvSpPr>
        <p:spPr bwMode="auto">
          <a:xfrm flipV="1">
            <a:off x="2808288" y="3698875"/>
            <a:ext cx="708025" cy="63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86" name="Line 208"/>
          <p:cNvSpPr>
            <a:spLocks noChangeShapeType="1"/>
          </p:cNvSpPr>
          <p:nvPr/>
        </p:nvSpPr>
        <p:spPr bwMode="auto">
          <a:xfrm flipH="1">
            <a:off x="3508375" y="3284538"/>
            <a:ext cx="3175" cy="42386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787" name="Rectangle 209"/>
          <p:cNvSpPr>
            <a:spLocks noChangeArrowheads="1"/>
          </p:cNvSpPr>
          <p:nvPr/>
        </p:nvSpPr>
        <p:spPr bwMode="auto">
          <a:xfrm>
            <a:off x="3857625" y="4049713"/>
            <a:ext cx="4921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788" name="Rectangle 210"/>
          <p:cNvSpPr>
            <a:spLocks noChangeArrowheads="1"/>
          </p:cNvSpPr>
          <p:nvPr/>
        </p:nvSpPr>
        <p:spPr bwMode="auto">
          <a:xfrm>
            <a:off x="1168400" y="1787525"/>
            <a:ext cx="762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89" name="Text Box 211"/>
          <p:cNvSpPr txBox="1">
            <a:spLocks noChangeArrowheads="1"/>
          </p:cNvSpPr>
          <p:nvPr/>
        </p:nvSpPr>
        <p:spPr bwMode="auto">
          <a:xfrm>
            <a:off x="1039813" y="1730375"/>
            <a:ext cx="3063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國民大會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90" name="Rectangle 212"/>
          <p:cNvSpPr>
            <a:spLocks noChangeArrowheads="1"/>
          </p:cNvSpPr>
          <p:nvPr/>
        </p:nvSpPr>
        <p:spPr bwMode="auto">
          <a:xfrm>
            <a:off x="1187450" y="1577975"/>
            <a:ext cx="3444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北市警局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91" name="Rectangle 213"/>
          <p:cNvSpPr>
            <a:spLocks noChangeArrowheads="1"/>
          </p:cNvSpPr>
          <p:nvPr/>
        </p:nvSpPr>
        <p:spPr bwMode="auto">
          <a:xfrm>
            <a:off x="1408113" y="1798638"/>
            <a:ext cx="2016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中山堂</a:t>
            </a:r>
          </a:p>
        </p:txBody>
      </p:sp>
      <p:sp>
        <p:nvSpPr>
          <p:cNvPr id="67792" name="Rectangle 214"/>
          <p:cNvSpPr>
            <a:spLocks noChangeArrowheads="1"/>
          </p:cNvSpPr>
          <p:nvPr/>
        </p:nvSpPr>
        <p:spPr bwMode="auto">
          <a:xfrm>
            <a:off x="1235075" y="3581400"/>
            <a:ext cx="15716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93" name="Rectangle 215"/>
          <p:cNvSpPr>
            <a:spLocks noChangeArrowheads="1"/>
          </p:cNvSpPr>
          <p:nvPr/>
        </p:nvSpPr>
        <p:spPr bwMode="auto">
          <a:xfrm>
            <a:off x="1274763" y="3925888"/>
            <a:ext cx="82550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94" name="Rectangle 216"/>
          <p:cNvSpPr>
            <a:spLocks noChangeArrowheads="1"/>
          </p:cNvSpPr>
          <p:nvPr/>
        </p:nvSpPr>
        <p:spPr bwMode="auto">
          <a:xfrm>
            <a:off x="1198563" y="4178300"/>
            <a:ext cx="2381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95" name="Rectangle 217"/>
          <p:cNvSpPr>
            <a:spLocks noChangeArrowheads="1"/>
          </p:cNvSpPr>
          <p:nvPr/>
        </p:nvSpPr>
        <p:spPr bwMode="auto">
          <a:xfrm>
            <a:off x="3060700" y="2765425"/>
            <a:ext cx="1809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	</a:t>
            </a:r>
          </a:p>
        </p:txBody>
      </p:sp>
      <p:sp>
        <p:nvSpPr>
          <p:cNvPr id="67796" name="Rectangle 218"/>
          <p:cNvSpPr>
            <a:spLocks noChangeArrowheads="1"/>
          </p:cNvSpPr>
          <p:nvPr/>
        </p:nvSpPr>
        <p:spPr bwMode="auto">
          <a:xfrm flipH="1">
            <a:off x="2622550" y="2974975"/>
            <a:ext cx="1651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內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區</a:t>
            </a:r>
            <a:endParaRPr lang="zh-TW" altLang="en-US" sz="1000" b="1">
              <a:solidFill>
                <a:srgbClr val="FF00FF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 b="1">
              <a:solidFill>
                <a:srgbClr val="FF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97" name="Rectangle 220"/>
          <p:cNvSpPr>
            <a:spLocks noChangeArrowheads="1"/>
          </p:cNvSpPr>
          <p:nvPr/>
        </p:nvSpPr>
        <p:spPr bwMode="auto">
          <a:xfrm>
            <a:off x="3043238" y="2828925"/>
            <a:ext cx="220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府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98" name="Rectangle 221"/>
          <p:cNvSpPr>
            <a:spLocks noChangeArrowheads="1"/>
          </p:cNvSpPr>
          <p:nvPr/>
        </p:nvSpPr>
        <p:spPr bwMode="auto">
          <a:xfrm>
            <a:off x="3001963" y="2647950"/>
            <a:ext cx="1206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799" name="Rectangle 222"/>
          <p:cNvSpPr>
            <a:spLocks noChangeArrowheads="1"/>
          </p:cNvSpPr>
          <p:nvPr/>
        </p:nvSpPr>
        <p:spPr bwMode="auto">
          <a:xfrm>
            <a:off x="3217863" y="2798763"/>
            <a:ext cx="2095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00" name="Rectangle 223"/>
          <p:cNvSpPr>
            <a:spLocks noChangeArrowheads="1"/>
          </p:cNvSpPr>
          <p:nvPr/>
        </p:nvSpPr>
        <p:spPr bwMode="auto">
          <a:xfrm>
            <a:off x="2319338" y="2659063"/>
            <a:ext cx="152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01" name="Rectangle 224"/>
          <p:cNvSpPr>
            <a:spLocks noChangeArrowheads="1"/>
          </p:cNvSpPr>
          <p:nvPr/>
        </p:nvSpPr>
        <p:spPr bwMode="auto">
          <a:xfrm>
            <a:off x="3771900" y="3048000"/>
            <a:ext cx="10017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凱達格蘭大道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02" name="Rectangle 225"/>
          <p:cNvSpPr>
            <a:spLocks noChangeArrowheads="1"/>
          </p:cNvSpPr>
          <p:nvPr/>
        </p:nvSpPr>
        <p:spPr bwMode="auto">
          <a:xfrm>
            <a:off x="3827463" y="2797175"/>
            <a:ext cx="382587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北廣場</a:t>
            </a:r>
          </a:p>
        </p:txBody>
      </p:sp>
      <p:sp>
        <p:nvSpPr>
          <p:cNvPr id="67803" name="Rectangle 226"/>
          <p:cNvSpPr>
            <a:spLocks noChangeArrowheads="1"/>
          </p:cNvSpPr>
          <p:nvPr/>
        </p:nvSpPr>
        <p:spPr bwMode="auto">
          <a:xfrm>
            <a:off x="3787775" y="3989388"/>
            <a:ext cx="4683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北一女</a:t>
            </a:r>
          </a:p>
        </p:txBody>
      </p:sp>
      <p:sp>
        <p:nvSpPr>
          <p:cNvPr id="67804" name="Rectangle 227"/>
          <p:cNvSpPr>
            <a:spLocks noChangeArrowheads="1"/>
          </p:cNvSpPr>
          <p:nvPr/>
        </p:nvSpPr>
        <p:spPr bwMode="auto">
          <a:xfrm>
            <a:off x="4591050" y="3924300"/>
            <a:ext cx="3825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氣象局</a:t>
            </a:r>
          </a:p>
        </p:txBody>
      </p:sp>
      <p:sp>
        <p:nvSpPr>
          <p:cNvPr id="67805" name="Rectangle 228"/>
          <p:cNvSpPr>
            <a:spLocks noChangeArrowheads="1"/>
          </p:cNvSpPr>
          <p:nvPr/>
        </p:nvSpPr>
        <p:spPr bwMode="auto">
          <a:xfrm>
            <a:off x="4106863" y="4206875"/>
            <a:ext cx="46196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北師院</a:t>
            </a:r>
          </a:p>
        </p:txBody>
      </p:sp>
      <p:sp>
        <p:nvSpPr>
          <p:cNvPr id="67806" name="Rectangle 229"/>
          <p:cNvSpPr>
            <a:spLocks noChangeArrowheads="1"/>
          </p:cNvSpPr>
          <p:nvPr/>
        </p:nvSpPr>
        <p:spPr bwMode="auto">
          <a:xfrm>
            <a:off x="3959225" y="4706938"/>
            <a:ext cx="733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中興 寓 所</a:t>
            </a:r>
          </a:p>
        </p:txBody>
      </p:sp>
      <p:sp>
        <p:nvSpPr>
          <p:cNvPr id="67807" name="Rectangle 230"/>
          <p:cNvSpPr>
            <a:spLocks noChangeArrowheads="1"/>
          </p:cNvSpPr>
          <p:nvPr/>
        </p:nvSpPr>
        <p:spPr bwMode="auto">
          <a:xfrm>
            <a:off x="3765550" y="4411663"/>
            <a:ext cx="122872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愛國西路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08" name="Rectangle 231"/>
          <p:cNvSpPr>
            <a:spLocks noChangeArrowheads="1"/>
          </p:cNvSpPr>
          <p:nvPr/>
        </p:nvSpPr>
        <p:spPr bwMode="auto">
          <a:xfrm>
            <a:off x="2087563" y="2614613"/>
            <a:ext cx="155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街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09" name="Rectangle 232"/>
          <p:cNvSpPr>
            <a:spLocks noChangeArrowheads="1"/>
          </p:cNvSpPr>
          <p:nvPr/>
        </p:nvSpPr>
        <p:spPr bwMode="auto">
          <a:xfrm>
            <a:off x="1493838" y="5041900"/>
            <a:ext cx="1071562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廣 州 街</a:t>
            </a:r>
          </a:p>
        </p:txBody>
      </p:sp>
      <p:sp>
        <p:nvSpPr>
          <p:cNvPr id="67810" name="Rectangle 233"/>
          <p:cNvSpPr>
            <a:spLocks noChangeArrowheads="1"/>
          </p:cNvSpPr>
          <p:nvPr/>
        </p:nvSpPr>
        <p:spPr bwMode="auto">
          <a:xfrm>
            <a:off x="1936750" y="5514975"/>
            <a:ext cx="6540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植物園</a:t>
            </a:r>
          </a:p>
        </p:txBody>
      </p:sp>
      <p:sp>
        <p:nvSpPr>
          <p:cNvPr id="67811" name="Rectangle 234"/>
          <p:cNvSpPr>
            <a:spLocks noChangeArrowheads="1"/>
          </p:cNvSpPr>
          <p:nvPr/>
        </p:nvSpPr>
        <p:spPr bwMode="auto">
          <a:xfrm>
            <a:off x="2855913" y="5424488"/>
            <a:ext cx="717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歷史博物館</a:t>
            </a:r>
          </a:p>
        </p:txBody>
      </p:sp>
      <p:sp>
        <p:nvSpPr>
          <p:cNvPr id="67812" name="Rectangle 235"/>
          <p:cNvSpPr>
            <a:spLocks noChangeArrowheads="1"/>
          </p:cNvSpPr>
          <p:nvPr/>
        </p:nvSpPr>
        <p:spPr bwMode="auto">
          <a:xfrm>
            <a:off x="3579813" y="5434013"/>
            <a:ext cx="762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13" name="Rectangle 236"/>
          <p:cNvSpPr>
            <a:spLocks noChangeArrowheads="1"/>
          </p:cNvSpPr>
          <p:nvPr/>
        </p:nvSpPr>
        <p:spPr bwMode="auto">
          <a:xfrm>
            <a:off x="3819525" y="5492750"/>
            <a:ext cx="762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    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二分局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14" name="Rectangle 237"/>
          <p:cNvSpPr>
            <a:spLocks noChangeArrowheads="1"/>
          </p:cNvSpPr>
          <p:nvPr/>
        </p:nvSpPr>
        <p:spPr bwMode="auto">
          <a:xfrm>
            <a:off x="1665288" y="5857875"/>
            <a:ext cx="2065337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南            海            路</a:t>
            </a:r>
          </a:p>
        </p:txBody>
      </p:sp>
      <p:sp>
        <p:nvSpPr>
          <p:cNvPr id="67815" name="Line 238"/>
          <p:cNvSpPr>
            <a:spLocks noChangeShapeType="1"/>
          </p:cNvSpPr>
          <p:nvPr/>
        </p:nvSpPr>
        <p:spPr bwMode="auto">
          <a:xfrm flipV="1">
            <a:off x="7362825" y="6180138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16" name="Rectangle 239"/>
          <p:cNvSpPr>
            <a:spLocks noChangeArrowheads="1"/>
          </p:cNvSpPr>
          <p:nvPr/>
        </p:nvSpPr>
        <p:spPr bwMode="auto">
          <a:xfrm>
            <a:off x="3538538" y="6180138"/>
            <a:ext cx="234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和     平    西    路</a:t>
            </a:r>
          </a:p>
        </p:txBody>
      </p:sp>
      <p:sp>
        <p:nvSpPr>
          <p:cNvPr id="67817" name="Rectangle 240"/>
          <p:cNvSpPr>
            <a:spLocks noChangeArrowheads="1"/>
          </p:cNvSpPr>
          <p:nvPr/>
        </p:nvSpPr>
        <p:spPr bwMode="auto">
          <a:xfrm>
            <a:off x="6503988" y="4408488"/>
            <a:ext cx="633412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愛 國 東 路</a:t>
            </a:r>
          </a:p>
        </p:txBody>
      </p:sp>
      <p:sp>
        <p:nvSpPr>
          <p:cNvPr id="67818" name="Rectangle 241"/>
          <p:cNvSpPr>
            <a:spLocks noChangeArrowheads="1"/>
          </p:cNvSpPr>
          <p:nvPr/>
        </p:nvSpPr>
        <p:spPr bwMode="auto">
          <a:xfrm>
            <a:off x="6324600" y="4721225"/>
            <a:ext cx="2651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19" name="Rectangle 242"/>
          <p:cNvSpPr>
            <a:spLocks noChangeArrowheads="1"/>
          </p:cNvSpPr>
          <p:nvPr/>
        </p:nvSpPr>
        <p:spPr bwMode="auto">
          <a:xfrm>
            <a:off x="6581775" y="5294313"/>
            <a:ext cx="312738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斯</a:t>
            </a:r>
          </a:p>
        </p:txBody>
      </p:sp>
      <p:sp>
        <p:nvSpPr>
          <p:cNvPr id="67820" name="Rectangle 243"/>
          <p:cNvSpPr>
            <a:spLocks noChangeArrowheads="1"/>
          </p:cNvSpPr>
          <p:nvPr/>
        </p:nvSpPr>
        <p:spPr bwMode="auto">
          <a:xfrm>
            <a:off x="6737350" y="5454650"/>
            <a:ext cx="2032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福</a:t>
            </a:r>
          </a:p>
        </p:txBody>
      </p:sp>
      <p:sp>
        <p:nvSpPr>
          <p:cNvPr id="67821" name="Rectangle 244"/>
          <p:cNvSpPr>
            <a:spLocks noChangeArrowheads="1"/>
          </p:cNvSpPr>
          <p:nvPr/>
        </p:nvSpPr>
        <p:spPr bwMode="auto">
          <a:xfrm>
            <a:off x="6894513" y="5697538"/>
            <a:ext cx="2333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路</a:t>
            </a:r>
          </a:p>
        </p:txBody>
      </p:sp>
      <p:sp>
        <p:nvSpPr>
          <p:cNvPr id="67822" name="Rectangle 245"/>
          <p:cNvSpPr>
            <a:spLocks noChangeArrowheads="1"/>
          </p:cNvSpPr>
          <p:nvPr/>
        </p:nvSpPr>
        <p:spPr bwMode="auto">
          <a:xfrm>
            <a:off x="3502025" y="5108575"/>
            <a:ext cx="23336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八巷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23" name="Rectangle 246"/>
          <p:cNvSpPr>
            <a:spLocks noChangeArrowheads="1"/>
          </p:cNvSpPr>
          <p:nvPr/>
        </p:nvSpPr>
        <p:spPr bwMode="auto">
          <a:xfrm>
            <a:off x="3538538" y="5481638"/>
            <a:ext cx="762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會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24" name="Rectangle 247"/>
          <p:cNvSpPr>
            <a:spLocks noChangeArrowheads="1"/>
          </p:cNvSpPr>
          <p:nvPr/>
        </p:nvSpPr>
        <p:spPr bwMode="auto">
          <a:xfrm>
            <a:off x="3605213" y="5334000"/>
            <a:ext cx="2524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十一巷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25" name="Rectangle 248"/>
          <p:cNvSpPr>
            <a:spLocks noChangeArrowheads="1"/>
          </p:cNvSpPr>
          <p:nvPr/>
        </p:nvSpPr>
        <p:spPr bwMode="auto">
          <a:xfrm>
            <a:off x="4133850" y="5256213"/>
            <a:ext cx="1714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七</a:t>
            </a:r>
          </a:p>
        </p:txBody>
      </p:sp>
      <p:sp>
        <p:nvSpPr>
          <p:cNvPr id="67826" name="Rectangle 249"/>
          <p:cNvSpPr>
            <a:spLocks noChangeArrowheads="1"/>
          </p:cNvSpPr>
          <p:nvPr/>
        </p:nvSpPr>
        <p:spPr bwMode="auto">
          <a:xfrm>
            <a:off x="4697413" y="5097463"/>
            <a:ext cx="1714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巷</a:t>
            </a:r>
          </a:p>
        </p:txBody>
      </p:sp>
      <p:sp>
        <p:nvSpPr>
          <p:cNvPr id="67827" name="Rectangle 250"/>
          <p:cNvSpPr>
            <a:spLocks noChangeArrowheads="1"/>
          </p:cNvSpPr>
          <p:nvPr/>
        </p:nvSpPr>
        <p:spPr bwMode="auto">
          <a:xfrm>
            <a:off x="4287838" y="5518150"/>
            <a:ext cx="60483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國貿局</a:t>
            </a:r>
          </a:p>
        </p:txBody>
      </p:sp>
      <p:sp>
        <p:nvSpPr>
          <p:cNvPr id="67828" name="Rectangle 251"/>
          <p:cNvSpPr>
            <a:spLocks noChangeArrowheads="1"/>
          </p:cNvSpPr>
          <p:nvPr/>
        </p:nvSpPr>
        <p:spPr bwMode="auto">
          <a:xfrm>
            <a:off x="5029200" y="5213350"/>
            <a:ext cx="120650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湖</a:t>
            </a:r>
          </a:p>
        </p:txBody>
      </p:sp>
      <p:sp>
        <p:nvSpPr>
          <p:cNvPr id="67829" name="Rectangle 252"/>
          <p:cNvSpPr>
            <a:spLocks noChangeArrowheads="1"/>
          </p:cNvSpPr>
          <p:nvPr/>
        </p:nvSpPr>
        <p:spPr bwMode="auto">
          <a:xfrm>
            <a:off x="5099050" y="5368925"/>
            <a:ext cx="144463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口</a:t>
            </a:r>
          </a:p>
        </p:txBody>
      </p:sp>
      <p:sp>
        <p:nvSpPr>
          <p:cNvPr id="67830" name="Rectangle 253"/>
          <p:cNvSpPr>
            <a:spLocks noChangeArrowheads="1"/>
          </p:cNvSpPr>
          <p:nvPr/>
        </p:nvSpPr>
        <p:spPr bwMode="auto">
          <a:xfrm>
            <a:off x="5176838" y="5527675"/>
            <a:ext cx="889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街</a:t>
            </a:r>
          </a:p>
        </p:txBody>
      </p:sp>
      <p:sp>
        <p:nvSpPr>
          <p:cNvPr id="67831" name="Line 254"/>
          <p:cNvSpPr>
            <a:spLocks noChangeShapeType="1"/>
          </p:cNvSpPr>
          <p:nvPr/>
        </p:nvSpPr>
        <p:spPr bwMode="auto">
          <a:xfrm>
            <a:off x="5337175" y="4810125"/>
            <a:ext cx="317500" cy="668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32" name="Line 255"/>
          <p:cNvSpPr>
            <a:spLocks noChangeShapeType="1"/>
          </p:cNvSpPr>
          <p:nvPr/>
        </p:nvSpPr>
        <p:spPr bwMode="auto">
          <a:xfrm>
            <a:off x="5492750" y="4710113"/>
            <a:ext cx="355600" cy="712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33" name="Line 256"/>
          <p:cNvSpPr>
            <a:spLocks noChangeShapeType="1"/>
          </p:cNvSpPr>
          <p:nvPr/>
        </p:nvSpPr>
        <p:spPr bwMode="auto">
          <a:xfrm flipV="1">
            <a:off x="5957888" y="5375275"/>
            <a:ext cx="62388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34" name="Line 257"/>
          <p:cNvSpPr>
            <a:spLocks noChangeShapeType="1"/>
          </p:cNvSpPr>
          <p:nvPr/>
        </p:nvSpPr>
        <p:spPr bwMode="auto">
          <a:xfrm flipV="1">
            <a:off x="5486400" y="6180138"/>
            <a:ext cx="6270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35" name="Line 258"/>
          <p:cNvSpPr>
            <a:spLocks noChangeShapeType="1"/>
          </p:cNvSpPr>
          <p:nvPr/>
        </p:nvSpPr>
        <p:spPr bwMode="auto">
          <a:xfrm>
            <a:off x="5800725" y="5697538"/>
            <a:ext cx="312738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36" name="Line 259"/>
          <p:cNvSpPr>
            <a:spLocks noChangeShapeType="1"/>
          </p:cNvSpPr>
          <p:nvPr/>
        </p:nvSpPr>
        <p:spPr bwMode="auto">
          <a:xfrm>
            <a:off x="5957888" y="5616575"/>
            <a:ext cx="366712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37" name="Rectangle 260"/>
          <p:cNvSpPr>
            <a:spLocks noChangeArrowheads="1"/>
          </p:cNvSpPr>
          <p:nvPr/>
        </p:nvSpPr>
        <p:spPr bwMode="auto">
          <a:xfrm>
            <a:off x="6516688" y="3716338"/>
            <a:ext cx="1135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中正紀念堂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38" name="Rectangle 261"/>
          <p:cNvSpPr>
            <a:spLocks noChangeArrowheads="1"/>
          </p:cNvSpPr>
          <p:nvPr/>
        </p:nvSpPr>
        <p:spPr bwMode="auto">
          <a:xfrm>
            <a:off x="5584825" y="3446463"/>
            <a:ext cx="26511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外交部</a:t>
            </a:r>
          </a:p>
        </p:txBody>
      </p:sp>
      <p:sp>
        <p:nvSpPr>
          <p:cNvPr id="67839" name="Rectangle 262"/>
          <p:cNvSpPr>
            <a:spLocks noChangeArrowheads="1"/>
          </p:cNvSpPr>
          <p:nvPr/>
        </p:nvSpPr>
        <p:spPr bwMode="auto">
          <a:xfrm>
            <a:off x="5567363" y="2587625"/>
            <a:ext cx="4683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台北賓館</a:t>
            </a:r>
          </a:p>
        </p:txBody>
      </p:sp>
      <p:sp>
        <p:nvSpPr>
          <p:cNvPr id="67840" name="Rectangle 263"/>
          <p:cNvSpPr>
            <a:spLocks noChangeArrowheads="1"/>
          </p:cNvSpPr>
          <p:nvPr/>
        </p:nvSpPr>
        <p:spPr bwMode="auto">
          <a:xfrm>
            <a:off x="5938838" y="3897313"/>
            <a:ext cx="1825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國圖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  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家館</a:t>
            </a:r>
            <a:endParaRPr lang="zh-TW" altLang="en-US" sz="8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41" name="Text Box 264"/>
          <p:cNvSpPr txBox="1">
            <a:spLocks noChangeArrowheads="1"/>
          </p:cNvSpPr>
          <p:nvPr/>
        </p:nvSpPr>
        <p:spPr bwMode="auto">
          <a:xfrm>
            <a:off x="5175250" y="49498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公</a:t>
            </a:r>
          </a:p>
        </p:txBody>
      </p:sp>
      <p:sp>
        <p:nvSpPr>
          <p:cNvPr id="67842" name="Text Box 265"/>
          <p:cNvSpPr txBox="1">
            <a:spLocks noChangeArrowheads="1"/>
          </p:cNvSpPr>
          <p:nvPr/>
        </p:nvSpPr>
        <p:spPr bwMode="auto">
          <a:xfrm>
            <a:off x="5262563" y="5130800"/>
            <a:ext cx="263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賣</a:t>
            </a:r>
          </a:p>
        </p:txBody>
      </p:sp>
      <p:sp>
        <p:nvSpPr>
          <p:cNvPr id="67843" name="Text Box 266"/>
          <p:cNvSpPr txBox="1">
            <a:spLocks noChangeArrowheads="1"/>
          </p:cNvSpPr>
          <p:nvPr/>
        </p:nvSpPr>
        <p:spPr bwMode="auto">
          <a:xfrm>
            <a:off x="5360988" y="5300663"/>
            <a:ext cx="2270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局</a:t>
            </a:r>
            <a:endParaRPr lang="zh-TW" altLang="en-US" sz="9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44" name="Text Box 267"/>
          <p:cNvSpPr txBox="1">
            <a:spLocks noChangeArrowheads="1"/>
          </p:cNvSpPr>
          <p:nvPr/>
        </p:nvSpPr>
        <p:spPr bwMode="auto">
          <a:xfrm>
            <a:off x="5376863" y="4752975"/>
            <a:ext cx="234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南</a:t>
            </a:r>
          </a:p>
        </p:txBody>
      </p:sp>
      <p:sp>
        <p:nvSpPr>
          <p:cNvPr id="67845" name="Text Box 268"/>
          <p:cNvSpPr txBox="1">
            <a:spLocks noChangeArrowheads="1"/>
          </p:cNvSpPr>
          <p:nvPr/>
        </p:nvSpPr>
        <p:spPr bwMode="auto">
          <a:xfrm>
            <a:off x="5468938" y="4954588"/>
            <a:ext cx="20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昌</a:t>
            </a:r>
          </a:p>
        </p:txBody>
      </p:sp>
      <p:sp>
        <p:nvSpPr>
          <p:cNvPr id="67846" name="Text Box 269"/>
          <p:cNvSpPr txBox="1">
            <a:spLocks noChangeArrowheads="1"/>
          </p:cNvSpPr>
          <p:nvPr/>
        </p:nvSpPr>
        <p:spPr bwMode="auto">
          <a:xfrm>
            <a:off x="5570538" y="5157788"/>
            <a:ext cx="2174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街</a:t>
            </a:r>
          </a:p>
        </p:txBody>
      </p:sp>
      <p:sp>
        <p:nvSpPr>
          <p:cNvPr id="67847" name="Text Box 270"/>
          <p:cNvSpPr txBox="1">
            <a:spLocks noChangeArrowheads="1"/>
          </p:cNvSpPr>
          <p:nvPr/>
        </p:nvSpPr>
        <p:spPr bwMode="auto">
          <a:xfrm>
            <a:off x="5681663" y="4664075"/>
            <a:ext cx="31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財</a:t>
            </a:r>
          </a:p>
        </p:txBody>
      </p:sp>
      <p:sp>
        <p:nvSpPr>
          <p:cNvPr id="67848" name="Text Box 271"/>
          <p:cNvSpPr txBox="1">
            <a:spLocks noChangeArrowheads="1"/>
          </p:cNvSpPr>
          <p:nvPr/>
        </p:nvSpPr>
        <p:spPr bwMode="auto">
          <a:xfrm>
            <a:off x="5778500" y="483235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政</a:t>
            </a:r>
          </a:p>
        </p:txBody>
      </p:sp>
      <p:sp>
        <p:nvSpPr>
          <p:cNvPr id="67849" name="Text Box 272"/>
          <p:cNvSpPr txBox="1">
            <a:spLocks noChangeArrowheads="1"/>
          </p:cNvSpPr>
          <p:nvPr/>
        </p:nvSpPr>
        <p:spPr bwMode="auto">
          <a:xfrm>
            <a:off x="5867400" y="5008563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部</a:t>
            </a:r>
          </a:p>
        </p:txBody>
      </p:sp>
      <p:sp>
        <p:nvSpPr>
          <p:cNvPr id="67850" name="Text Box 273"/>
          <p:cNvSpPr txBox="1">
            <a:spLocks noChangeArrowheads="1"/>
          </p:cNvSpPr>
          <p:nvPr/>
        </p:nvSpPr>
        <p:spPr bwMode="auto">
          <a:xfrm>
            <a:off x="5411788" y="2193925"/>
            <a:ext cx="246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常</a:t>
            </a:r>
          </a:p>
        </p:txBody>
      </p:sp>
      <p:sp>
        <p:nvSpPr>
          <p:cNvPr id="67851" name="Text Box 274"/>
          <p:cNvSpPr txBox="1">
            <a:spLocks noChangeArrowheads="1"/>
          </p:cNvSpPr>
          <p:nvPr/>
        </p:nvSpPr>
        <p:spPr bwMode="auto">
          <a:xfrm>
            <a:off x="5487988" y="2239963"/>
            <a:ext cx="188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52" name="Text Box 275"/>
          <p:cNvSpPr txBox="1">
            <a:spLocks noChangeArrowheads="1"/>
          </p:cNvSpPr>
          <p:nvPr/>
        </p:nvSpPr>
        <p:spPr bwMode="auto">
          <a:xfrm>
            <a:off x="5605463" y="2187575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德</a:t>
            </a:r>
          </a:p>
        </p:txBody>
      </p:sp>
      <p:sp>
        <p:nvSpPr>
          <p:cNvPr id="67853" name="Text Box 276"/>
          <p:cNvSpPr txBox="1">
            <a:spLocks noChangeArrowheads="1"/>
          </p:cNvSpPr>
          <p:nvPr/>
        </p:nvSpPr>
        <p:spPr bwMode="auto">
          <a:xfrm>
            <a:off x="5815013" y="2192338"/>
            <a:ext cx="3175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街</a:t>
            </a:r>
          </a:p>
        </p:txBody>
      </p:sp>
      <p:sp>
        <p:nvSpPr>
          <p:cNvPr id="67854" name="Text Box 277"/>
          <p:cNvSpPr txBox="1">
            <a:spLocks noChangeArrowheads="1"/>
          </p:cNvSpPr>
          <p:nvPr/>
        </p:nvSpPr>
        <p:spPr bwMode="auto">
          <a:xfrm>
            <a:off x="5592763" y="1512888"/>
            <a:ext cx="3365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台大醫院</a:t>
            </a:r>
          </a:p>
        </p:txBody>
      </p:sp>
      <p:sp>
        <p:nvSpPr>
          <p:cNvPr id="67855" name="Text Box 278"/>
          <p:cNvSpPr txBox="1">
            <a:spLocks noChangeArrowheads="1"/>
          </p:cNvSpPr>
          <p:nvPr/>
        </p:nvSpPr>
        <p:spPr bwMode="auto">
          <a:xfrm>
            <a:off x="4373563" y="2489200"/>
            <a:ext cx="830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二二八紀念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公      園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56" name="Text Box 279"/>
          <p:cNvSpPr txBox="1">
            <a:spLocks noChangeArrowheads="1"/>
          </p:cNvSpPr>
          <p:nvPr/>
        </p:nvSpPr>
        <p:spPr bwMode="auto">
          <a:xfrm>
            <a:off x="4114800" y="765175"/>
            <a:ext cx="2025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忠      孝     西      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57" name="Text Box 280"/>
          <p:cNvSpPr txBox="1">
            <a:spLocks noChangeArrowheads="1"/>
          </p:cNvSpPr>
          <p:nvPr/>
        </p:nvSpPr>
        <p:spPr bwMode="auto">
          <a:xfrm>
            <a:off x="2835275" y="955675"/>
            <a:ext cx="714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開  封  街</a:t>
            </a:r>
            <a:endParaRPr lang="zh-TW" altLang="en-US" sz="8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58" name="Text Box 281"/>
          <p:cNvSpPr txBox="1">
            <a:spLocks noChangeArrowheads="1"/>
          </p:cNvSpPr>
          <p:nvPr/>
        </p:nvSpPr>
        <p:spPr bwMode="auto">
          <a:xfrm>
            <a:off x="2813050" y="1196975"/>
            <a:ext cx="733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漢  口  街</a:t>
            </a:r>
          </a:p>
        </p:txBody>
      </p:sp>
      <p:sp>
        <p:nvSpPr>
          <p:cNvPr id="67859" name="Text Box 282"/>
          <p:cNvSpPr txBox="1">
            <a:spLocks noChangeArrowheads="1"/>
          </p:cNvSpPr>
          <p:nvPr/>
        </p:nvSpPr>
        <p:spPr bwMode="auto">
          <a:xfrm>
            <a:off x="2798763" y="1419225"/>
            <a:ext cx="787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武    昌    街</a:t>
            </a:r>
          </a:p>
        </p:txBody>
      </p:sp>
      <p:sp>
        <p:nvSpPr>
          <p:cNvPr id="67860" name="Text Box 283"/>
          <p:cNvSpPr txBox="1">
            <a:spLocks noChangeArrowheads="1"/>
          </p:cNvSpPr>
          <p:nvPr/>
        </p:nvSpPr>
        <p:spPr bwMode="auto">
          <a:xfrm>
            <a:off x="3657600" y="1719263"/>
            <a:ext cx="5905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襄  陽  路</a:t>
            </a:r>
          </a:p>
        </p:txBody>
      </p:sp>
      <p:sp>
        <p:nvSpPr>
          <p:cNvPr id="67861" name="Text Box 284"/>
          <p:cNvSpPr txBox="1">
            <a:spLocks noChangeArrowheads="1"/>
          </p:cNvSpPr>
          <p:nvPr/>
        </p:nvSpPr>
        <p:spPr bwMode="auto">
          <a:xfrm>
            <a:off x="4548188" y="1104900"/>
            <a:ext cx="722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許 昌 街</a:t>
            </a:r>
          </a:p>
        </p:txBody>
      </p:sp>
      <p:sp>
        <p:nvSpPr>
          <p:cNvPr id="67862" name="Text Box 285"/>
          <p:cNvSpPr txBox="1">
            <a:spLocks noChangeArrowheads="1"/>
          </p:cNvSpPr>
          <p:nvPr/>
        </p:nvSpPr>
        <p:spPr bwMode="auto">
          <a:xfrm>
            <a:off x="4597400" y="1408113"/>
            <a:ext cx="6270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信 陽 街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63" name="Text Box 286"/>
          <p:cNvSpPr txBox="1">
            <a:spLocks noChangeArrowheads="1"/>
          </p:cNvSpPr>
          <p:nvPr/>
        </p:nvSpPr>
        <p:spPr bwMode="auto">
          <a:xfrm>
            <a:off x="4510088" y="1271588"/>
            <a:ext cx="3063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館 前 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64" name="Text Box 287"/>
          <p:cNvSpPr txBox="1">
            <a:spLocks noChangeArrowheads="1"/>
          </p:cNvSpPr>
          <p:nvPr/>
        </p:nvSpPr>
        <p:spPr bwMode="auto">
          <a:xfrm>
            <a:off x="4762500" y="1446213"/>
            <a:ext cx="306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南陽街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65" name="Text Box 288"/>
          <p:cNvSpPr txBox="1">
            <a:spLocks noChangeArrowheads="1"/>
          </p:cNvSpPr>
          <p:nvPr/>
        </p:nvSpPr>
        <p:spPr bwMode="auto">
          <a:xfrm>
            <a:off x="5064125" y="2925763"/>
            <a:ext cx="3365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公 園 路</a:t>
            </a:r>
          </a:p>
        </p:txBody>
      </p:sp>
      <p:sp>
        <p:nvSpPr>
          <p:cNvPr id="67866" name="Text Box 289"/>
          <p:cNvSpPr txBox="1">
            <a:spLocks noChangeArrowheads="1"/>
          </p:cNvSpPr>
          <p:nvPr/>
        </p:nvSpPr>
        <p:spPr bwMode="auto">
          <a:xfrm>
            <a:off x="1744663" y="2730500"/>
            <a:ext cx="3365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中 衛 區</a:t>
            </a:r>
            <a:endParaRPr lang="zh-TW" altLang="en-US" sz="1000" b="1">
              <a:solidFill>
                <a:srgbClr val="CC00CC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67" name="Text Box 290"/>
          <p:cNvSpPr txBox="1">
            <a:spLocks noChangeArrowheads="1"/>
          </p:cNvSpPr>
          <p:nvPr/>
        </p:nvSpPr>
        <p:spPr bwMode="auto">
          <a:xfrm>
            <a:off x="6299200" y="7667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忠    孝    東    路</a:t>
            </a:r>
          </a:p>
        </p:txBody>
      </p:sp>
      <p:sp>
        <p:nvSpPr>
          <p:cNvPr id="67868" name="Text Box 291"/>
          <p:cNvSpPr txBox="1">
            <a:spLocks noChangeArrowheads="1"/>
          </p:cNvSpPr>
          <p:nvPr/>
        </p:nvSpPr>
        <p:spPr bwMode="auto">
          <a:xfrm>
            <a:off x="6348413" y="1401763"/>
            <a:ext cx="6238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濟  南  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69" name="Text Box 292"/>
          <p:cNvSpPr txBox="1">
            <a:spLocks noChangeArrowheads="1"/>
          </p:cNvSpPr>
          <p:nvPr/>
        </p:nvSpPr>
        <p:spPr bwMode="auto">
          <a:xfrm>
            <a:off x="6667500" y="1173163"/>
            <a:ext cx="8175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青  島  東  路</a:t>
            </a:r>
          </a:p>
        </p:txBody>
      </p:sp>
      <p:sp>
        <p:nvSpPr>
          <p:cNvPr id="67870" name="Text Box 293"/>
          <p:cNvSpPr txBox="1">
            <a:spLocks noChangeArrowheads="1"/>
          </p:cNvSpPr>
          <p:nvPr/>
        </p:nvSpPr>
        <p:spPr bwMode="auto">
          <a:xfrm>
            <a:off x="5411788" y="1192213"/>
            <a:ext cx="7604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青  島  西  路</a:t>
            </a:r>
          </a:p>
        </p:txBody>
      </p:sp>
      <p:sp>
        <p:nvSpPr>
          <p:cNvPr id="67871" name="Text Box 294"/>
          <p:cNvSpPr txBox="1">
            <a:spLocks noChangeArrowheads="1"/>
          </p:cNvSpPr>
          <p:nvPr/>
        </p:nvSpPr>
        <p:spPr bwMode="auto">
          <a:xfrm>
            <a:off x="6303963" y="1600200"/>
            <a:ext cx="633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教育部</a:t>
            </a:r>
          </a:p>
        </p:txBody>
      </p:sp>
      <p:sp>
        <p:nvSpPr>
          <p:cNvPr id="67872" name="Text Box 295"/>
          <p:cNvSpPr txBox="1">
            <a:spLocks noChangeArrowheads="1"/>
          </p:cNvSpPr>
          <p:nvPr/>
        </p:nvSpPr>
        <p:spPr bwMode="auto">
          <a:xfrm>
            <a:off x="6269038" y="1768475"/>
            <a:ext cx="823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徐  州  路</a:t>
            </a:r>
          </a:p>
        </p:txBody>
      </p:sp>
      <p:sp>
        <p:nvSpPr>
          <p:cNvPr id="67873" name="Text Box 296"/>
          <p:cNvSpPr txBox="1">
            <a:spLocks noChangeArrowheads="1"/>
          </p:cNvSpPr>
          <p:nvPr/>
        </p:nvSpPr>
        <p:spPr bwMode="auto">
          <a:xfrm>
            <a:off x="6889750" y="1741488"/>
            <a:ext cx="3365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林  森  南  路</a:t>
            </a:r>
          </a:p>
        </p:txBody>
      </p:sp>
      <p:sp>
        <p:nvSpPr>
          <p:cNvPr id="67874" name="Text Box 297"/>
          <p:cNvSpPr txBox="1">
            <a:spLocks noChangeArrowheads="1"/>
          </p:cNvSpPr>
          <p:nvPr/>
        </p:nvSpPr>
        <p:spPr bwMode="auto">
          <a:xfrm>
            <a:off x="7288213" y="1684338"/>
            <a:ext cx="336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紹  興  南  路</a:t>
            </a:r>
          </a:p>
        </p:txBody>
      </p:sp>
      <p:sp>
        <p:nvSpPr>
          <p:cNvPr id="67875" name="Text Box 298"/>
          <p:cNvSpPr txBox="1">
            <a:spLocks noChangeArrowheads="1"/>
          </p:cNvSpPr>
          <p:nvPr/>
        </p:nvSpPr>
        <p:spPr bwMode="auto">
          <a:xfrm>
            <a:off x="7780338" y="3435350"/>
            <a:ext cx="336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杭州南路</a:t>
            </a:r>
          </a:p>
        </p:txBody>
      </p:sp>
      <p:sp>
        <p:nvSpPr>
          <p:cNvPr id="67876" name="Text Box 299"/>
          <p:cNvSpPr txBox="1">
            <a:spLocks noChangeArrowheads="1"/>
          </p:cNvSpPr>
          <p:nvPr/>
        </p:nvSpPr>
        <p:spPr bwMode="auto">
          <a:xfrm>
            <a:off x="7059613" y="2762250"/>
            <a:ext cx="460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仁</a:t>
            </a:r>
            <a:endParaRPr lang="zh-TW" altLang="en-US" sz="12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77" name="Text Box 300"/>
          <p:cNvSpPr txBox="1">
            <a:spLocks noChangeArrowheads="1"/>
          </p:cNvSpPr>
          <p:nvPr/>
        </p:nvSpPr>
        <p:spPr bwMode="auto">
          <a:xfrm>
            <a:off x="7286625" y="27146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愛</a:t>
            </a:r>
          </a:p>
        </p:txBody>
      </p:sp>
      <p:sp>
        <p:nvSpPr>
          <p:cNvPr id="67878" name="Text Box 301"/>
          <p:cNvSpPr txBox="1">
            <a:spLocks noChangeArrowheads="1"/>
          </p:cNvSpPr>
          <p:nvPr/>
        </p:nvSpPr>
        <p:spPr bwMode="auto">
          <a:xfrm>
            <a:off x="7446963" y="267970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路</a:t>
            </a:r>
          </a:p>
        </p:txBody>
      </p:sp>
      <p:sp>
        <p:nvSpPr>
          <p:cNvPr id="67879" name="Text Box 302"/>
          <p:cNvSpPr txBox="1">
            <a:spLocks noChangeArrowheads="1"/>
          </p:cNvSpPr>
          <p:nvPr/>
        </p:nvSpPr>
        <p:spPr bwMode="auto">
          <a:xfrm>
            <a:off x="7034213" y="3160713"/>
            <a:ext cx="792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信 義  路</a:t>
            </a:r>
          </a:p>
        </p:txBody>
      </p:sp>
      <p:sp>
        <p:nvSpPr>
          <p:cNvPr id="67880" name="Text Box 303"/>
          <p:cNvSpPr txBox="1">
            <a:spLocks noChangeArrowheads="1"/>
          </p:cNvSpPr>
          <p:nvPr/>
        </p:nvSpPr>
        <p:spPr bwMode="auto">
          <a:xfrm>
            <a:off x="6103938" y="2816225"/>
            <a:ext cx="3365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景福門</a:t>
            </a:r>
          </a:p>
        </p:txBody>
      </p:sp>
      <p:sp>
        <p:nvSpPr>
          <p:cNvPr id="67881" name="Text Box 304"/>
          <p:cNvSpPr txBox="1">
            <a:spLocks noChangeArrowheads="1"/>
          </p:cNvSpPr>
          <p:nvPr/>
        </p:nvSpPr>
        <p:spPr bwMode="auto">
          <a:xfrm>
            <a:off x="2816225" y="2654300"/>
            <a:ext cx="3365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10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1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警衛區</a:t>
            </a:r>
            <a:r>
              <a:rPr lang="zh-TW" altLang="en-US" sz="1000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000" b="1">
              <a:solidFill>
                <a:srgbClr val="FF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882" name="Text Box 305"/>
          <p:cNvSpPr txBox="1">
            <a:spLocks noChangeArrowheads="1"/>
          </p:cNvSpPr>
          <p:nvPr/>
        </p:nvSpPr>
        <p:spPr bwMode="auto">
          <a:xfrm>
            <a:off x="3198813" y="2632075"/>
            <a:ext cx="33813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警衛區</a:t>
            </a:r>
            <a:r>
              <a:rPr lang="zh-TW" altLang="en-US" sz="1000" b="1">
                <a:solidFill>
                  <a:srgbClr val="CC00CC"/>
                </a:solidFill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sp>
        <p:nvSpPr>
          <p:cNvPr id="67883" name="Line 306"/>
          <p:cNvSpPr>
            <a:spLocks noChangeShapeType="1"/>
          </p:cNvSpPr>
          <p:nvPr/>
        </p:nvSpPr>
        <p:spPr bwMode="auto">
          <a:xfrm flipV="1">
            <a:off x="6224588" y="5062538"/>
            <a:ext cx="215900" cy="2016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84" name="Line 307"/>
          <p:cNvSpPr>
            <a:spLocks noChangeShapeType="1"/>
          </p:cNvSpPr>
          <p:nvPr/>
        </p:nvSpPr>
        <p:spPr bwMode="auto">
          <a:xfrm flipV="1">
            <a:off x="6067425" y="1981200"/>
            <a:ext cx="896938" cy="31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85" name="Line 308"/>
          <p:cNvSpPr>
            <a:spLocks noChangeShapeType="1"/>
          </p:cNvSpPr>
          <p:nvPr/>
        </p:nvSpPr>
        <p:spPr bwMode="auto">
          <a:xfrm>
            <a:off x="5375275" y="2228850"/>
            <a:ext cx="7286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86" name="Line 310"/>
          <p:cNvSpPr>
            <a:spLocks noChangeShapeType="1"/>
          </p:cNvSpPr>
          <p:nvPr/>
        </p:nvSpPr>
        <p:spPr bwMode="auto">
          <a:xfrm>
            <a:off x="2211388" y="3924300"/>
            <a:ext cx="41116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87" name="Line 312"/>
          <p:cNvSpPr>
            <a:spLocks noChangeShapeType="1"/>
          </p:cNvSpPr>
          <p:nvPr/>
        </p:nvSpPr>
        <p:spPr bwMode="auto">
          <a:xfrm>
            <a:off x="5380038" y="3275013"/>
            <a:ext cx="0" cy="892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88" name="Line 313"/>
          <p:cNvSpPr>
            <a:spLocks noChangeShapeType="1"/>
          </p:cNvSpPr>
          <p:nvPr/>
        </p:nvSpPr>
        <p:spPr bwMode="auto">
          <a:xfrm flipV="1">
            <a:off x="4651375" y="2405063"/>
            <a:ext cx="742950" cy="158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89" name="Line 314"/>
          <p:cNvSpPr>
            <a:spLocks noChangeShapeType="1"/>
          </p:cNvSpPr>
          <p:nvPr/>
        </p:nvSpPr>
        <p:spPr bwMode="auto">
          <a:xfrm flipH="1">
            <a:off x="3522663" y="2627313"/>
            <a:ext cx="3175" cy="3683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90" name="Line 315"/>
          <p:cNvSpPr>
            <a:spLocks noChangeShapeType="1"/>
          </p:cNvSpPr>
          <p:nvPr/>
        </p:nvSpPr>
        <p:spPr bwMode="auto">
          <a:xfrm flipH="1">
            <a:off x="3476625" y="3021013"/>
            <a:ext cx="82550" cy="952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91" name="Line 316"/>
          <p:cNvSpPr>
            <a:spLocks noChangeShapeType="1"/>
          </p:cNvSpPr>
          <p:nvPr/>
        </p:nvSpPr>
        <p:spPr bwMode="auto">
          <a:xfrm flipH="1" flipV="1">
            <a:off x="3476625" y="3017838"/>
            <a:ext cx="93663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92" name="Line 317"/>
          <p:cNvSpPr>
            <a:spLocks noChangeShapeType="1"/>
          </p:cNvSpPr>
          <p:nvPr/>
        </p:nvSpPr>
        <p:spPr bwMode="auto">
          <a:xfrm flipH="1">
            <a:off x="3476625" y="3148013"/>
            <a:ext cx="82550" cy="952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93" name="Line 318"/>
          <p:cNvSpPr>
            <a:spLocks noChangeShapeType="1"/>
          </p:cNvSpPr>
          <p:nvPr/>
        </p:nvSpPr>
        <p:spPr bwMode="auto">
          <a:xfrm flipH="1" flipV="1">
            <a:off x="3476625" y="3144838"/>
            <a:ext cx="93663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94" name="Line 319"/>
          <p:cNvSpPr>
            <a:spLocks noChangeShapeType="1"/>
          </p:cNvSpPr>
          <p:nvPr/>
        </p:nvSpPr>
        <p:spPr bwMode="auto">
          <a:xfrm flipH="1">
            <a:off x="2770188" y="3052763"/>
            <a:ext cx="82550" cy="952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95" name="Line 320"/>
          <p:cNvSpPr>
            <a:spLocks noChangeShapeType="1"/>
          </p:cNvSpPr>
          <p:nvPr/>
        </p:nvSpPr>
        <p:spPr bwMode="auto">
          <a:xfrm flipH="1" flipV="1">
            <a:off x="2770188" y="3049588"/>
            <a:ext cx="93662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96" name="Line 321"/>
          <p:cNvSpPr>
            <a:spLocks noChangeShapeType="1"/>
          </p:cNvSpPr>
          <p:nvPr/>
        </p:nvSpPr>
        <p:spPr bwMode="auto">
          <a:xfrm flipH="1">
            <a:off x="2770188" y="3173413"/>
            <a:ext cx="82550" cy="9525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97" name="Line 322"/>
          <p:cNvSpPr>
            <a:spLocks noChangeShapeType="1"/>
          </p:cNvSpPr>
          <p:nvPr/>
        </p:nvSpPr>
        <p:spPr bwMode="auto">
          <a:xfrm flipH="1" flipV="1">
            <a:off x="2770188" y="3170238"/>
            <a:ext cx="93662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898" name="Text Box 323"/>
          <p:cNvSpPr txBox="1">
            <a:spLocks noChangeArrowheads="1"/>
          </p:cNvSpPr>
          <p:nvPr/>
        </p:nvSpPr>
        <p:spPr bwMode="auto">
          <a:xfrm>
            <a:off x="6529388" y="2136775"/>
            <a:ext cx="3365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新台大醫院</a:t>
            </a:r>
          </a:p>
        </p:txBody>
      </p:sp>
      <p:sp>
        <p:nvSpPr>
          <p:cNvPr id="67899" name="Text Box 324"/>
          <p:cNvSpPr txBox="1">
            <a:spLocks noChangeArrowheads="1"/>
          </p:cNvSpPr>
          <p:nvPr/>
        </p:nvSpPr>
        <p:spPr bwMode="auto">
          <a:xfrm>
            <a:off x="6361113" y="1287463"/>
            <a:ext cx="5429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立法院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900" name="Text Box 325"/>
          <p:cNvSpPr txBox="1">
            <a:spLocks noChangeArrowheads="1"/>
          </p:cNvSpPr>
          <p:nvPr/>
        </p:nvSpPr>
        <p:spPr bwMode="auto">
          <a:xfrm>
            <a:off x="6327775" y="1011238"/>
            <a:ext cx="595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監察院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901" name="Rectangle 326"/>
          <p:cNvSpPr>
            <a:spLocks noChangeArrowheads="1"/>
          </p:cNvSpPr>
          <p:nvPr/>
        </p:nvSpPr>
        <p:spPr bwMode="auto">
          <a:xfrm>
            <a:off x="2844800" y="1611313"/>
            <a:ext cx="666750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902" name="Text Box 327"/>
          <p:cNvSpPr txBox="1">
            <a:spLocks noChangeArrowheads="1"/>
          </p:cNvSpPr>
          <p:nvPr/>
        </p:nvSpPr>
        <p:spPr bwMode="auto">
          <a:xfrm>
            <a:off x="2955925" y="1878013"/>
            <a:ext cx="5318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沅陵街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903" name="Text Box 328"/>
          <p:cNvSpPr txBox="1">
            <a:spLocks noChangeArrowheads="1"/>
          </p:cNvSpPr>
          <p:nvPr/>
        </p:nvSpPr>
        <p:spPr bwMode="auto">
          <a:xfrm>
            <a:off x="2770188" y="2070100"/>
            <a:ext cx="8032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衡 陽  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904" name="Text Box 329"/>
          <p:cNvSpPr txBox="1">
            <a:spLocks noChangeArrowheads="1"/>
          </p:cNvSpPr>
          <p:nvPr/>
        </p:nvSpPr>
        <p:spPr bwMode="auto">
          <a:xfrm>
            <a:off x="3698875" y="2457450"/>
            <a:ext cx="581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寶慶路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905" name="Text Box 330"/>
          <p:cNvSpPr txBox="1">
            <a:spLocks noChangeArrowheads="1"/>
          </p:cNvSpPr>
          <p:nvPr/>
        </p:nvSpPr>
        <p:spPr bwMode="auto">
          <a:xfrm>
            <a:off x="2201863" y="2663825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博愛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大樓</a:t>
            </a:r>
            <a:endParaRPr lang="zh-TW" altLang="en-US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906" name="Line 331"/>
          <p:cNvSpPr>
            <a:spLocks noChangeShapeType="1"/>
          </p:cNvSpPr>
          <p:nvPr/>
        </p:nvSpPr>
        <p:spPr bwMode="auto">
          <a:xfrm>
            <a:off x="2219325" y="2249488"/>
            <a:ext cx="3175" cy="16748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07" name="Line 332"/>
          <p:cNvSpPr>
            <a:spLocks noChangeShapeType="1"/>
          </p:cNvSpPr>
          <p:nvPr/>
        </p:nvSpPr>
        <p:spPr bwMode="auto">
          <a:xfrm>
            <a:off x="6964363" y="3206750"/>
            <a:ext cx="22225" cy="1730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08" name="Line 333"/>
          <p:cNvSpPr>
            <a:spLocks noChangeShapeType="1"/>
          </p:cNvSpPr>
          <p:nvPr/>
        </p:nvSpPr>
        <p:spPr bwMode="auto">
          <a:xfrm flipH="1">
            <a:off x="6927850" y="2924175"/>
            <a:ext cx="104775" cy="889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09" name="Line 334"/>
          <p:cNvSpPr>
            <a:spLocks noChangeShapeType="1"/>
          </p:cNvSpPr>
          <p:nvPr/>
        </p:nvSpPr>
        <p:spPr bwMode="auto">
          <a:xfrm flipH="1" flipV="1">
            <a:off x="6932613" y="2930525"/>
            <a:ext cx="109537" cy="1095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10" name="Line 335"/>
          <p:cNvSpPr>
            <a:spLocks noChangeShapeType="1"/>
          </p:cNvSpPr>
          <p:nvPr/>
        </p:nvSpPr>
        <p:spPr bwMode="auto">
          <a:xfrm flipH="1">
            <a:off x="6937375" y="3059113"/>
            <a:ext cx="95250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11" name="Line 336"/>
          <p:cNvSpPr>
            <a:spLocks noChangeShapeType="1"/>
          </p:cNvSpPr>
          <p:nvPr/>
        </p:nvSpPr>
        <p:spPr bwMode="auto">
          <a:xfrm flipH="1" flipV="1">
            <a:off x="6932613" y="3063875"/>
            <a:ext cx="109537" cy="1111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12" name="Line 337"/>
          <p:cNvSpPr>
            <a:spLocks noChangeShapeType="1"/>
          </p:cNvSpPr>
          <p:nvPr/>
        </p:nvSpPr>
        <p:spPr bwMode="auto">
          <a:xfrm flipH="1">
            <a:off x="5949950" y="3017838"/>
            <a:ext cx="93663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13" name="Line 338"/>
          <p:cNvSpPr>
            <a:spLocks noChangeShapeType="1"/>
          </p:cNvSpPr>
          <p:nvPr/>
        </p:nvSpPr>
        <p:spPr bwMode="auto">
          <a:xfrm flipH="1" flipV="1">
            <a:off x="5945188" y="3022600"/>
            <a:ext cx="107950" cy="109538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14" name="Line 339"/>
          <p:cNvSpPr>
            <a:spLocks noChangeShapeType="1"/>
          </p:cNvSpPr>
          <p:nvPr/>
        </p:nvSpPr>
        <p:spPr bwMode="auto">
          <a:xfrm flipH="1">
            <a:off x="5949950" y="3151188"/>
            <a:ext cx="93663" cy="101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15" name="Line 340"/>
          <p:cNvSpPr>
            <a:spLocks noChangeShapeType="1"/>
          </p:cNvSpPr>
          <p:nvPr/>
        </p:nvSpPr>
        <p:spPr bwMode="auto">
          <a:xfrm flipH="1" flipV="1">
            <a:off x="5945188" y="3155950"/>
            <a:ext cx="107950" cy="1111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16" name="Line 345"/>
          <p:cNvSpPr>
            <a:spLocks noChangeShapeType="1"/>
          </p:cNvSpPr>
          <p:nvPr/>
        </p:nvSpPr>
        <p:spPr bwMode="auto">
          <a:xfrm flipH="1">
            <a:off x="1057275" y="2967038"/>
            <a:ext cx="95250" cy="1000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17" name="Line 346"/>
          <p:cNvSpPr>
            <a:spLocks noChangeShapeType="1"/>
          </p:cNvSpPr>
          <p:nvPr/>
        </p:nvSpPr>
        <p:spPr bwMode="auto">
          <a:xfrm flipH="1" flipV="1">
            <a:off x="1052513" y="2971800"/>
            <a:ext cx="109537" cy="111125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18" name="Line 347"/>
          <p:cNvSpPr>
            <a:spLocks noChangeShapeType="1"/>
          </p:cNvSpPr>
          <p:nvPr/>
        </p:nvSpPr>
        <p:spPr bwMode="auto">
          <a:xfrm flipH="1">
            <a:off x="1057275" y="3100388"/>
            <a:ext cx="95250" cy="101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19" name="Line 348"/>
          <p:cNvSpPr>
            <a:spLocks noChangeShapeType="1"/>
          </p:cNvSpPr>
          <p:nvPr/>
        </p:nvSpPr>
        <p:spPr bwMode="auto">
          <a:xfrm flipH="1" flipV="1">
            <a:off x="1052513" y="3106738"/>
            <a:ext cx="109537" cy="109537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20" name="Text Box 349"/>
          <p:cNvSpPr txBox="1">
            <a:spLocks noChangeArrowheads="1"/>
          </p:cNvSpPr>
          <p:nvPr/>
        </p:nvSpPr>
        <p:spPr bwMode="auto">
          <a:xfrm>
            <a:off x="1081088" y="2798763"/>
            <a:ext cx="3365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中 衛 區</a:t>
            </a:r>
            <a:endParaRPr lang="zh-TW" altLang="en-US" sz="1000" b="1">
              <a:solidFill>
                <a:srgbClr val="FF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921" name="Text Box 350"/>
          <p:cNvSpPr txBox="1">
            <a:spLocks noChangeArrowheads="1"/>
          </p:cNvSpPr>
          <p:nvPr/>
        </p:nvSpPr>
        <p:spPr bwMode="auto">
          <a:xfrm>
            <a:off x="5922963" y="2774950"/>
            <a:ext cx="33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中衛區</a:t>
            </a:r>
            <a:endParaRPr lang="zh-TW" altLang="en-US" sz="1000" b="1">
              <a:solidFill>
                <a:srgbClr val="CC00CC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922" name="Text Box 352"/>
          <p:cNvSpPr txBox="1">
            <a:spLocks noChangeArrowheads="1"/>
          </p:cNvSpPr>
          <p:nvPr/>
        </p:nvSpPr>
        <p:spPr bwMode="auto">
          <a:xfrm>
            <a:off x="6821488" y="5086350"/>
            <a:ext cx="336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 b="1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923" name="Text Box 353"/>
          <p:cNvSpPr txBox="1">
            <a:spLocks noChangeArrowheads="1"/>
          </p:cNvSpPr>
          <p:nvPr/>
        </p:nvSpPr>
        <p:spPr bwMode="auto">
          <a:xfrm>
            <a:off x="6646863" y="2789238"/>
            <a:ext cx="3365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中衛區</a:t>
            </a:r>
            <a:endParaRPr lang="zh-TW" altLang="en-US" sz="10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924" name="Text Box 354"/>
          <p:cNvSpPr txBox="1">
            <a:spLocks noChangeArrowheads="1"/>
          </p:cNvSpPr>
          <p:nvPr/>
        </p:nvSpPr>
        <p:spPr bwMode="auto">
          <a:xfrm>
            <a:off x="3873500" y="3665538"/>
            <a:ext cx="565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貴陽街</a:t>
            </a:r>
          </a:p>
        </p:txBody>
      </p:sp>
      <p:sp>
        <p:nvSpPr>
          <p:cNvPr id="67925" name="Text Box 355"/>
          <p:cNvSpPr txBox="1">
            <a:spLocks noChangeArrowheads="1"/>
          </p:cNvSpPr>
          <p:nvPr/>
        </p:nvSpPr>
        <p:spPr bwMode="auto">
          <a:xfrm>
            <a:off x="2533650" y="2598738"/>
            <a:ext cx="3349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博愛路</a:t>
            </a:r>
          </a:p>
        </p:txBody>
      </p:sp>
      <p:sp>
        <p:nvSpPr>
          <p:cNvPr id="67926" name="Text Box 356"/>
          <p:cNvSpPr txBox="1">
            <a:spLocks noChangeArrowheads="1"/>
          </p:cNvSpPr>
          <p:nvPr/>
        </p:nvSpPr>
        <p:spPr bwMode="auto">
          <a:xfrm>
            <a:off x="3436938" y="2892425"/>
            <a:ext cx="336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重慶南路</a:t>
            </a:r>
          </a:p>
        </p:txBody>
      </p:sp>
      <p:sp>
        <p:nvSpPr>
          <p:cNvPr id="67927" name="Text Box 357"/>
          <p:cNvSpPr txBox="1">
            <a:spLocks noChangeArrowheads="1"/>
          </p:cNvSpPr>
          <p:nvPr/>
        </p:nvSpPr>
        <p:spPr bwMode="auto">
          <a:xfrm>
            <a:off x="4224338" y="2374900"/>
            <a:ext cx="33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懷寧街</a:t>
            </a:r>
          </a:p>
        </p:txBody>
      </p:sp>
      <p:sp>
        <p:nvSpPr>
          <p:cNvPr id="67928" name="Text Box 358"/>
          <p:cNvSpPr txBox="1">
            <a:spLocks noChangeArrowheads="1"/>
          </p:cNvSpPr>
          <p:nvPr/>
        </p:nvSpPr>
        <p:spPr bwMode="auto">
          <a:xfrm>
            <a:off x="2282825" y="3194050"/>
            <a:ext cx="3381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國吏館</a:t>
            </a:r>
          </a:p>
        </p:txBody>
      </p:sp>
      <p:sp>
        <p:nvSpPr>
          <p:cNvPr id="67929" name="Text Box 359"/>
          <p:cNvSpPr txBox="1">
            <a:spLocks noChangeArrowheads="1"/>
          </p:cNvSpPr>
          <p:nvPr/>
        </p:nvSpPr>
        <p:spPr bwMode="auto">
          <a:xfrm>
            <a:off x="6107113" y="1619250"/>
            <a:ext cx="3365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 山 南 路</a:t>
            </a:r>
          </a:p>
        </p:txBody>
      </p:sp>
      <p:sp>
        <p:nvSpPr>
          <p:cNvPr id="67930" name="Rectangle 360"/>
          <p:cNvSpPr>
            <a:spLocks noChangeArrowheads="1"/>
          </p:cNvSpPr>
          <p:nvPr/>
        </p:nvSpPr>
        <p:spPr bwMode="auto">
          <a:xfrm>
            <a:off x="4864100" y="6354763"/>
            <a:ext cx="1241425" cy="19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931" name="Rectangle 361"/>
          <p:cNvSpPr>
            <a:spLocks noChangeArrowheads="1"/>
          </p:cNvSpPr>
          <p:nvPr/>
        </p:nvSpPr>
        <p:spPr bwMode="auto">
          <a:xfrm>
            <a:off x="3303588" y="6369050"/>
            <a:ext cx="1404937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932" name="Rectangle 362"/>
          <p:cNvSpPr>
            <a:spLocks noChangeArrowheads="1"/>
          </p:cNvSpPr>
          <p:nvPr/>
        </p:nvSpPr>
        <p:spPr bwMode="auto">
          <a:xfrm>
            <a:off x="2662238" y="6351588"/>
            <a:ext cx="485775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933" name="Rectangle 363"/>
          <p:cNvSpPr>
            <a:spLocks noChangeArrowheads="1"/>
          </p:cNvSpPr>
          <p:nvPr/>
        </p:nvSpPr>
        <p:spPr bwMode="auto">
          <a:xfrm>
            <a:off x="6426200" y="6365875"/>
            <a:ext cx="711200" cy="16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934" name="AutoShape 364"/>
          <p:cNvSpPr>
            <a:spLocks noChangeArrowheads="1"/>
          </p:cNvSpPr>
          <p:nvPr/>
        </p:nvSpPr>
        <p:spPr bwMode="auto">
          <a:xfrm flipH="1" flipV="1">
            <a:off x="1763713" y="5997575"/>
            <a:ext cx="760412" cy="185738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935" name="Line 365"/>
          <p:cNvSpPr>
            <a:spLocks noChangeShapeType="1"/>
          </p:cNvSpPr>
          <p:nvPr/>
        </p:nvSpPr>
        <p:spPr bwMode="auto">
          <a:xfrm flipH="1">
            <a:off x="1727200" y="6230938"/>
            <a:ext cx="3175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36" name="Line 366"/>
          <p:cNvSpPr>
            <a:spLocks noChangeShapeType="1"/>
          </p:cNvSpPr>
          <p:nvPr/>
        </p:nvSpPr>
        <p:spPr bwMode="auto">
          <a:xfrm>
            <a:off x="1731963" y="6502400"/>
            <a:ext cx="779462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37" name="Line 367"/>
          <p:cNvSpPr>
            <a:spLocks noChangeShapeType="1"/>
          </p:cNvSpPr>
          <p:nvPr/>
        </p:nvSpPr>
        <p:spPr bwMode="auto">
          <a:xfrm>
            <a:off x="1758950" y="6232525"/>
            <a:ext cx="747713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38" name="Line 368"/>
          <p:cNvSpPr>
            <a:spLocks noChangeShapeType="1"/>
          </p:cNvSpPr>
          <p:nvPr/>
        </p:nvSpPr>
        <p:spPr bwMode="auto">
          <a:xfrm flipH="1">
            <a:off x="2513013" y="6380163"/>
            <a:ext cx="15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39" name="Line 369"/>
          <p:cNvSpPr>
            <a:spLocks noChangeShapeType="1"/>
          </p:cNvSpPr>
          <p:nvPr/>
        </p:nvSpPr>
        <p:spPr bwMode="auto">
          <a:xfrm flipH="1">
            <a:off x="1104900" y="6046788"/>
            <a:ext cx="635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40" name="Line 370"/>
          <p:cNvSpPr>
            <a:spLocks noChangeShapeType="1"/>
          </p:cNvSpPr>
          <p:nvPr/>
        </p:nvSpPr>
        <p:spPr bwMode="auto">
          <a:xfrm>
            <a:off x="1101725" y="6224588"/>
            <a:ext cx="508000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41" name="Line 371"/>
          <p:cNvSpPr>
            <a:spLocks noChangeShapeType="1"/>
          </p:cNvSpPr>
          <p:nvPr/>
        </p:nvSpPr>
        <p:spPr bwMode="auto">
          <a:xfrm>
            <a:off x="1165225" y="6042025"/>
            <a:ext cx="522288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42" name="Line 372"/>
          <p:cNvSpPr>
            <a:spLocks noChangeShapeType="1"/>
          </p:cNvSpPr>
          <p:nvPr/>
        </p:nvSpPr>
        <p:spPr bwMode="auto">
          <a:xfrm flipH="1">
            <a:off x="1611313" y="6234113"/>
            <a:ext cx="7620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43" name="Text Box 373"/>
          <p:cNvSpPr txBox="1">
            <a:spLocks noChangeArrowheads="1"/>
          </p:cNvSpPr>
          <p:nvPr/>
        </p:nvSpPr>
        <p:spPr bwMode="auto">
          <a:xfrm>
            <a:off x="823913" y="3506788"/>
            <a:ext cx="3365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中              華              路</a:t>
            </a:r>
          </a:p>
        </p:txBody>
      </p:sp>
      <p:sp>
        <p:nvSpPr>
          <p:cNvPr id="67944" name="Text Box 374"/>
          <p:cNvSpPr txBox="1">
            <a:spLocks noChangeArrowheads="1"/>
          </p:cNvSpPr>
          <p:nvPr/>
        </p:nvSpPr>
        <p:spPr bwMode="auto">
          <a:xfrm>
            <a:off x="1530350" y="3333750"/>
            <a:ext cx="336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延平南 路</a:t>
            </a:r>
          </a:p>
        </p:txBody>
      </p:sp>
      <p:sp>
        <p:nvSpPr>
          <p:cNvPr id="67945" name="Text Box 375"/>
          <p:cNvSpPr txBox="1">
            <a:spLocks noChangeArrowheads="1"/>
          </p:cNvSpPr>
          <p:nvPr/>
        </p:nvSpPr>
        <p:spPr bwMode="auto">
          <a:xfrm>
            <a:off x="2813050" y="2233613"/>
            <a:ext cx="70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台灣銀行</a:t>
            </a:r>
          </a:p>
        </p:txBody>
      </p:sp>
      <p:sp>
        <p:nvSpPr>
          <p:cNvPr id="67946" name="Text Box 376"/>
          <p:cNvSpPr txBox="1">
            <a:spLocks noChangeArrowheads="1"/>
          </p:cNvSpPr>
          <p:nvPr/>
        </p:nvSpPr>
        <p:spPr bwMode="auto">
          <a:xfrm>
            <a:off x="3643313" y="2239963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聯合大樓</a:t>
            </a:r>
          </a:p>
        </p:txBody>
      </p:sp>
      <p:sp>
        <p:nvSpPr>
          <p:cNvPr id="67947" name="Rectangle 377"/>
          <p:cNvSpPr>
            <a:spLocks noChangeArrowheads="1"/>
          </p:cNvSpPr>
          <p:nvPr/>
        </p:nvSpPr>
        <p:spPr bwMode="auto">
          <a:xfrm>
            <a:off x="1743075" y="1106488"/>
            <a:ext cx="858838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948" name="Rectangle 378"/>
          <p:cNvSpPr>
            <a:spLocks noChangeArrowheads="1"/>
          </p:cNvSpPr>
          <p:nvPr/>
        </p:nvSpPr>
        <p:spPr bwMode="auto">
          <a:xfrm>
            <a:off x="1117600" y="1106488"/>
            <a:ext cx="468313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 b="1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7949" name="Line 379"/>
          <p:cNvSpPr>
            <a:spLocks noChangeShapeType="1"/>
          </p:cNvSpPr>
          <p:nvPr/>
        </p:nvSpPr>
        <p:spPr bwMode="auto">
          <a:xfrm>
            <a:off x="5489575" y="585787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50" name="Text Box 380"/>
          <p:cNvSpPr txBox="1">
            <a:spLocks noChangeArrowheads="1"/>
          </p:cNvSpPr>
          <p:nvPr/>
        </p:nvSpPr>
        <p:spPr bwMode="auto">
          <a:xfrm>
            <a:off x="6437313" y="5053013"/>
            <a:ext cx="336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羅</a:t>
            </a:r>
          </a:p>
        </p:txBody>
      </p:sp>
      <p:sp>
        <p:nvSpPr>
          <p:cNvPr id="67951" name="Text Box 381"/>
          <p:cNvSpPr txBox="1">
            <a:spLocks noChangeArrowheads="1"/>
          </p:cNvSpPr>
          <p:nvPr/>
        </p:nvSpPr>
        <p:spPr bwMode="auto">
          <a:xfrm>
            <a:off x="5337175" y="5622925"/>
            <a:ext cx="33655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南</a:t>
            </a:r>
          </a:p>
        </p:txBody>
      </p:sp>
      <p:sp>
        <p:nvSpPr>
          <p:cNvPr id="67952" name="Text Box 382"/>
          <p:cNvSpPr txBox="1">
            <a:spLocks noChangeArrowheads="1"/>
          </p:cNvSpPr>
          <p:nvPr/>
        </p:nvSpPr>
        <p:spPr bwMode="auto">
          <a:xfrm>
            <a:off x="5634038" y="5465763"/>
            <a:ext cx="3365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海</a:t>
            </a:r>
          </a:p>
        </p:txBody>
      </p:sp>
      <p:sp>
        <p:nvSpPr>
          <p:cNvPr id="67953" name="Text Box 383"/>
          <p:cNvSpPr txBox="1">
            <a:spLocks noChangeArrowheads="1"/>
          </p:cNvSpPr>
          <p:nvPr/>
        </p:nvSpPr>
        <p:spPr bwMode="auto">
          <a:xfrm>
            <a:off x="5962650" y="5375275"/>
            <a:ext cx="3365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路</a:t>
            </a:r>
          </a:p>
        </p:txBody>
      </p:sp>
      <p:sp>
        <p:nvSpPr>
          <p:cNvPr id="67954" name="Freeform 384"/>
          <p:cNvSpPr>
            <a:spLocks/>
          </p:cNvSpPr>
          <p:nvPr/>
        </p:nvSpPr>
        <p:spPr bwMode="auto">
          <a:xfrm>
            <a:off x="1743075" y="5213350"/>
            <a:ext cx="6350" cy="517525"/>
          </a:xfrm>
          <a:custGeom>
            <a:avLst/>
            <a:gdLst>
              <a:gd name="T0" fmla="*/ 0 w 4"/>
              <a:gd name="T1" fmla="*/ 0 h 308"/>
              <a:gd name="T2" fmla="*/ 2147483647 w 4"/>
              <a:gd name="T3" fmla="*/ 2147483647 h 308"/>
              <a:gd name="T4" fmla="*/ 0 60000 65536"/>
              <a:gd name="T5" fmla="*/ 0 60000 65536"/>
              <a:gd name="T6" fmla="*/ 0 w 4"/>
              <a:gd name="T7" fmla="*/ 0 h 308"/>
              <a:gd name="T8" fmla="*/ 4 w 4"/>
              <a:gd name="T9" fmla="*/ 308 h 3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08">
                <a:moveTo>
                  <a:pt x="0" y="0"/>
                </a:moveTo>
                <a:lnTo>
                  <a:pt x="4" y="30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55" name="Oval 386"/>
          <p:cNvSpPr>
            <a:spLocks noChangeArrowheads="1"/>
          </p:cNvSpPr>
          <p:nvPr/>
        </p:nvSpPr>
        <p:spPr bwMode="auto">
          <a:xfrm>
            <a:off x="3471863" y="2111375"/>
            <a:ext cx="295275" cy="3016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sp>
        <p:nvSpPr>
          <p:cNvPr id="67956" name="Oval 387"/>
          <p:cNvSpPr>
            <a:spLocks noChangeArrowheads="1"/>
          </p:cNvSpPr>
          <p:nvPr/>
        </p:nvSpPr>
        <p:spPr bwMode="auto">
          <a:xfrm>
            <a:off x="5100638" y="2387600"/>
            <a:ext cx="293687" cy="3032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sp>
        <p:nvSpPr>
          <p:cNvPr id="67957" name="Oval 389"/>
          <p:cNvSpPr>
            <a:spLocks noChangeArrowheads="1"/>
          </p:cNvSpPr>
          <p:nvPr/>
        </p:nvSpPr>
        <p:spPr bwMode="auto">
          <a:xfrm>
            <a:off x="5397500" y="4308475"/>
            <a:ext cx="295275" cy="304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</a:t>
            </a:r>
          </a:p>
        </p:txBody>
      </p:sp>
      <p:sp>
        <p:nvSpPr>
          <p:cNvPr id="67958" name="Line 469"/>
          <p:cNvSpPr>
            <a:spLocks noChangeShapeType="1"/>
          </p:cNvSpPr>
          <p:nvPr/>
        </p:nvSpPr>
        <p:spPr bwMode="auto">
          <a:xfrm flipV="1">
            <a:off x="5373688" y="2990850"/>
            <a:ext cx="663575" cy="476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59" name="Line 470"/>
          <p:cNvSpPr>
            <a:spLocks noChangeShapeType="1"/>
          </p:cNvSpPr>
          <p:nvPr/>
        </p:nvSpPr>
        <p:spPr bwMode="auto">
          <a:xfrm flipV="1">
            <a:off x="5380038" y="3294063"/>
            <a:ext cx="663575" cy="476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60" name="Line 472"/>
          <p:cNvSpPr>
            <a:spLocks noChangeShapeType="1"/>
          </p:cNvSpPr>
          <p:nvPr/>
        </p:nvSpPr>
        <p:spPr bwMode="auto">
          <a:xfrm>
            <a:off x="2593975" y="5054600"/>
            <a:ext cx="11113" cy="6826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61" name="Text Box 475"/>
          <p:cNvSpPr txBox="1">
            <a:spLocks noChangeArrowheads="1"/>
          </p:cNvSpPr>
          <p:nvPr/>
        </p:nvSpPr>
        <p:spPr bwMode="auto">
          <a:xfrm>
            <a:off x="760413" y="2571750"/>
            <a:ext cx="3365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地區治安機關</a:t>
            </a:r>
            <a:endParaRPr lang="zh-TW" altLang="en-US" sz="1000" b="1">
              <a:solidFill>
                <a:srgbClr val="FF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7962" name="Line 476"/>
          <p:cNvSpPr>
            <a:spLocks noChangeShapeType="1"/>
          </p:cNvSpPr>
          <p:nvPr/>
        </p:nvSpPr>
        <p:spPr bwMode="auto">
          <a:xfrm>
            <a:off x="1085850" y="1905000"/>
            <a:ext cx="3230563" cy="4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963" name="Line 196"/>
          <p:cNvSpPr>
            <a:spLocks noChangeShapeType="1"/>
          </p:cNvSpPr>
          <p:nvPr/>
        </p:nvSpPr>
        <p:spPr bwMode="auto">
          <a:xfrm>
            <a:off x="3502025" y="4578350"/>
            <a:ext cx="487363" cy="9429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64" name="Line 196"/>
          <p:cNvSpPr>
            <a:spLocks noChangeShapeType="1"/>
          </p:cNvSpPr>
          <p:nvPr/>
        </p:nvSpPr>
        <p:spPr bwMode="auto">
          <a:xfrm flipV="1">
            <a:off x="3949700" y="5119688"/>
            <a:ext cx="1227138" cy="4016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65" name="Line 196"/>
          <p:cNvSpPr>
            <a:spLocks noChangeShapeType="1"/>
          </p:cNvSpPr>
          <p:nvPr/>
        </p:nvSpPr>
        <p:spPr bwMode="auto">
          <a:xfrm flipV="1">
            <a:off x="5099050" y="4586288"/>
            <a:ext cx="546100" cy="4000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66" name="Line 196"/>
          <p:cNvSpPr>
            <a:spLocks noChangeShapeType="1"/>
          </p:cNvSpPr>
          <p:nvPr/>
        </p:nvSpPr>
        <p:spPr bwMode="auto">
          <a:xfrm>
            <a:off x="5392738" y="4160838"/>
            <a:ext cx="274637" cy="1746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67" name="Line 141"/>
          <p:cNvSpPr>
            <a:spLocks noChangeShapeType="1"/>
          </p:cNvSpPr>
          <p:nvPr/>
        </p:nvSpPr>
        <p:spPr bwMode="auto">
          <a:xfrm>
            <a:off x="2582863" y="5219700"/>
            <a:ext cx="79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68" name="Line 141"/>
          <p:cNvSpPr>
            <a:spLocks noChangeShapeType="1"/>
          </p:cNvSpPr>
          <p:nvPr/>
        </p:nvSpPr>
        <p:spPr bwMode="auto">
          <a:xfrm flipV="1">
            <a:off x="1773238" y="5240338"/>
            <a:ext cx="80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69" name="Line 187"/>
          <p:cNvSpPr>
            <a:spLocks noChangeShapeType="1"/>
          </p:cNvSpPr>
          <p:nvPr/>
        </p:nvSpPr>
        <p:spPr bwMode="auto">
          <a:xfrm flipV="1">
            <a:off x="1166813" y="5040313"/>
            <a:ext cx="1420812" cy="22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7970" name="Line 417"/>
          <p:cNvSpPr>
            <a:spLocks noChangeShapeType="1"/>
          </p:cNvSpPr>
          <p:nvPr/>
        </p:nvSpPr>
        <p:spPr bwMode="auto">
          <a:xfrm flipH="1" flipV="1">
            <a:off x="4568825" y="3778250"/>
            <a:ext cx="193833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971" name="Oval 385"/>
          <p:cNvSpPr>
            <a:spLocks noChangeArrowheads="1"/>
          </p:cNvSpPr>
          <p:nvPr/>
        </p:nvSpPr>
        <p:spPr bwMode="auto">
          <a:xfrm>
            <a:off x="1995488" y="2362200"/>
            <a:ext cx="293687" cy="304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sp>
        <p:nvSpPr>
          <p:cNvPr id="67972" name="Oval 390"/>
          <p:cNvSpPr>
            <a:spLocks noChangeArrowheads="1"/>
          </p:cNvSpPr>
          <p:nvPr/>
        </p:nvSpPr>
        <p:spPr bwMode="auto">
          <a:xfrm>
            <a:off x="3846513" y="5286375"/>
            <a:ext cx="293687" cy="3032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</a:t>
            </a:r>
          </a:p>
        </p:txBody>
      </p:sp>
      <p:sp>
        <p:nvSpPr>
          <p:cNvPr id="67973" name="Oval 391"/>
          <p:cNvSpPr>
            <a:spLocks noChangeArrowheads="1"/>
          </p:cNvSpPr>
          <p:nvPr/>
        </p:nvSpPr>
        <p:spPr bwMode="auto">
          <a:xfrm>
            <a:off x="1979613" y="3646488"/>
            <a:ext cx="295275" cy="3032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</a:t>
            </a:r>
          </a:p>
        </p:txBody>
      </p:sp>
      <p:sp>
        <p:nvSpPr>
          <p:cNvPr id="67974" name="Oval 388"/>
          <p:cNvSpPr>
            <a:spLocks noChangeArrowheads="1"/>
          </p:cNvSpPr>
          <p:nvPr/>
        </p:nvSpPr>
        <p:spPr bwMode="auto">
          <a:xfrm>
            <a:off x="5138738" y="3662363"/>
            <a:ext cx="295275" cy="3032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sp>
        <p:nvSpPr>
          <p:cNvPr id="67975" name="Line 417"/>
          <p:cNvSpPr>
            <a:spLocks noChangeShapeType="1"/>
          </p:cNvSpPr>
          <p:nvPr/>
        </p:nvSpPr>
        <p:spPr bwMode="auto">
          <a:xfrm flipH="1" flipV="1">
            <a:off x="4114800" y="3540125"/>
            <a:ext cx="476250" cy="2381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978" name="Oval 474"/>
          <p:cNvSpPr>
            <a:spLocks noChangeArrowheads="1"/>
          </p:cNvSpPr>
          <p:nvPr/>
        </p:nvSpPr>
        <p:spPr bwMode="auto">
          <a:xfrm>
            <a:off x="5684838" y="2989263"/>
            <a:ext cx="292100" cy="304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sp>
        <p:nvSpPr>
          <p:cNvPr id="67980" name="AutoShape 146"/>
          <p:cNvSpPr>
            <a:spLocks noChangeArrowheads="1"/>
          </p:cNvSpPr>
          <p:nvPr/>
        </p:nvSpPr>
        <p:spPr bwMode="auto">
          <a:xfrm>
            <a:off x="6516688" y="3429000"/>
            <a:ext cx="1431925" cy="812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僑委會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6512" y="0"/>
            <a:ext cx="9180512" cy="68580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7" name="群組 216"/>
          <p:cNvGrpSpPr/>
          <p:nvPr/>
        </p:nvGrpSpPr>
        <p:grpSpPr>
          <a:xfrm>
            <a:off x="-193595" y="836712"/>
            <a:ext cx="9115692" cy="5899368"/>
            <a:chOff x="-193595" y="836712"/>
            <a:chExt cx="9115692" cy="5899368"/>
          </a:xfrm>
        </p:grpSpPr>
        <p:sp>
          <p:nvSpPr>
            <p:cNvPr id="92" name="矩形 91"/>
            <p:cNvSpPr/>
            <p:nvPr/>
          </p:nvSpPr>
          <p:spPr>
            <a:xfrm>
              <a:off x="3419872" y="2537520"/>
              <a:ext cx="5040560" cy="28803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sz="40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中正紀念堂</a:t>
              </a:r>
              <a:endParaRPr lang="zh-TW" altLang="en-US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94" name="直線接點 93"/>
            <p:cNvCxnSpPr/>
            <p:nvPr/>
          </p:nvCxnSpPr>
          <p:spPr>
            <a:xfrm>
              <a:off x="3563888" y="1457400"/>
              <a:ext cx="525658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0" y="6309320"/>
              <a:ext cx="8748464" cy="273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H="1">
              <a:off x="2051720" y="3257600"/>
              <a:ext cx="32519" cy="22596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>
              <a:off x="3419872" y="2177480"/>
              <a:ext cx="1656184" cy="3600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警專下車處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 rot="16200000">
              <a:off x="2541824" y="2681536"/>
              <a:ext cx="1368152" cy="3600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3484342" y="2670868"/>
              <a:ext cx="2376264" cy="100811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標楷體" pitchFamily="65" charset="-120"/>
                  <a:ea typeface="標楷體" pitchFamily="65" charset="-120"/>
                </a:rPr>
                <a:t>警專集合點</a:t>
              </a:r>
              <a:endParaRPr lang="en-US" altLang="zh-TW" sz="2800" dirty="0" smtClean="0"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民進黨黨部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3499418" y="4149080"/>
              <a:ext cx="2376264" cy="8640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僑委會集合點</a:t>
              </a:r>
              <a:endPara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3419872" y="5417840"/>
              <a:ext cx="1656184" cy="3600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僑委會下車處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 rot="16200000">
              <a:off x="2631553" y="4982023"/>
              <a:ext cx="1216598" cy="3600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0" y="167286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凱達格蘭大道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7308304" y="580526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愛國東路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4687550" y="1687376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音樂廳入口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4672474" y="577788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戲劇院入口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3076" name="Picture 4" descr="「出口」的圖片搜尋結果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38" t="10393" r="65366" b="45942"/>
            <a:stretch>
              <a:fillRect/>
            </a:stretch>
          </p:blipFill>
          <p:spPr bwMode="auto">
            <a:xfrm rot="16200000">
              <a:off x="3431559" y="3489321"/>
              <a:ext cx="426626" cy="450000"/>
            </a:xfrm>
            <a:prstGeom prst="rect">
              <a:avLst/>
            </a:prstGeom>
            <a:noFill/>
          </p:spPr>
        </p:pic>
        <p:pic>
          <p:nvPicPr>
            <p:cNvPr id="125" name="Picture 4" descr="「出口」的圖片搜尋結果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358" t="10367" r="11364" b="45968"/>
            <a:stretch>
              <a:fillRect/>
            </a:stretch>
          </p:blipFill>
          <p:spPr bwMode="auto">
            <a:xfrm rot="10800000">
              <a:off x="5148064" y="5399454"/>
              <a:ext cx="432048" cy="450433"/>
            </a:xfrm>
            <a:prstGeom prst="rect">
              <a:avLst/>
            </a:prstGeom>
            <a:noFill/>
          </p:spPr>
        </p:pic>
        <p:pic>
          <p:nvPicPr>
            <p:cNvPr id="126" name="Picture 4" descr="「出口」的圖片搜尋結果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358" t="10367" r="11364" b="45968"/>
            <a:stretch>
              <a:fillRect/>
            </a:stretch>
          </p:blipFill>
          <p:spPr bwMode="auto">
            <a:xfrm>
              <a:off x="5148064" y="2105472"/>
              <a:ext cx="432048" cy="450433"/>
            </a:xfrm>
            <a:prstGeom prst="rect">
              <a:avLst/>
            </a:prstGeom>
            <a:noFill/>
          </p:spPr>
        </p:pic>
        <p:pic>
          <p:nvPicPr>
            <p:cNvPr id="127" name="Picture 4" descr="「出口」的圖片搜尋結果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38" t="10393" r="65366" b="45942"/>
            <a:stretch>
              <a:fillRect/>
            </a:stretch>
          </p:blipFill>
          <p:spPr bwMode="auto">
            <a:xfrm rot="16200000">
              <a:off x="3359551" y="4137393"/>
              <a:ext cx="426626" cy="450000"/>
            </a:xfrm>
            <a:prstGeom prst="rect">
              <a:avLst/>
            </a:prstGeom>
            <a:noFill/>
          </p:spPr>
        </p:pic>
        <p:sp>
          <p:nvSpPr>
            <p:cNvPr id="128" name="矩形 127"/>
            <p:cNvSpPr/>
            <p:nvPr/>
          </p:nvSpPr>
          <p:spPr>
            <a:xfrm>
              <a:off x="2123728" y="4365104"/>
              <a:ext cx="461665" cy="101566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r"/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中山南路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30" name="直線接點 129"/>
            <p:cNvCxnSpPr/>
            <p:nvPr/>
          </p:nvCxnSpPr>
          <p:spPr>
            <a:xfrm>
              <a:off x="1004119" y="3257600"/>
              <a:ext cx="10801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/>
            <p:nvPr/>
          </p:nvCxnSpPr>
          <p:spPr>
            <a:xfrm flipH="1">
              <a:off x="971600" y="3257600"/>
              <a:ext cx="32519" cy="22596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線接點 134"/>
            <p:cNvCxnSpPr/>
            <p:nvPr/>
          </p:nvCxnSpPr>
          <p:spPr>
            <a:xfrm>
              <a:off x="467544" y="3257600"/>
              <a:ext cx="0" cy="23316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/>
            <p:nvPr/>
          </p:nvCxnSpPr>
          <p:spPr>
            <a:xfrm>
              <a:off x="971600" y="2825552"/>
              <a:ext cx="10801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/>
            <p:nvPr/>
          </p:nvCxnSpPr>
          <p:spPr>
            <a:xfrm>
              <a:off x="-15696" y="2825552"/>
              <a:ext cx="468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/>
            <p:nvPr/>
          </p:nvCxnSpPr>
          <p:spPr>
            <a:xfrm>
              <a:off x="-11504" y="3257600"/>
              <a:ext cx="468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線接點 138"/>
            <p:cNvCxnSpPr/>
            <p:nvPr/>
          </p:nvCxnSpPr>
          <p:spPr>
            <a:xfrm>
              <a:off x="435025" y="2249488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線接點 140"/>
            <p:cNvCxnSpPr/>
            <p:nvPr/>
          </p:nvCxnSpPr>
          <p:spPr>
            <a:xfrm>
              <a:off x="971600" y="2249488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直線接點 141"/>
            <p:cNvCxnSpPr/>
            <p:nvPr/>
          </p:nvCxnSpPr>
          <p:spPr>
            <a:xfrm>
              <a:off x="2051720" y="2249488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線接點 142"/>
            <p:cNvCxnSpPr/>
            <p:nvPr/>
          </p:nvCxnSpPr>
          <p:spPr>
            <a:xfrm>
              <a:off x="971600" y="2249488"/>
              <a:ext cx="10801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線接點 143"/>
            <p:cNvCxnSpPr/>
            <p:nvPr/>
          </p:nvCxnSpPr>
          <p:spPr>
            <a:xfrm>
              <a:off x="-36512" y="2249488"/>
              <a:ext cx="468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直線接點 144"/>
            <p:cNvCxnSpPr/>
            <p:nvPr/>
          </p:nvCxnSpPr>
          <p:spPr>
            <a:xfrm>
              <a:off x="1043608" y="1457400"/>
              <a:ext cx="100811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橢圓 146"/>
            <p:cNvSpPr/>
            <p:nvPr/>
          </p:nvSpPr>
          <p:spPr>
            <a:xfrm>
              <a:off x="2411760" y="908720"/>
              <a:ext cx="936104" cy="86409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景福門</a:t>
              </a:r>
              <a:endParaRPr lang="zh-TW" altLang="en-US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7084442" y="1745432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信義路一段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-193595" y="284364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貴陽街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57" name="直線接點 156"/>
            <p:cNvCxnSpPr/>
            <p:nvPr/>
          </p:nvCxnSpPr>
          <p:spPr>
            <a:xfrm>
              <a:off x="-37792" y="1457400"/>
              <a:ext cx="468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/>
            <p:nvPr/>
          </p:nvCxnSpPr>
          <p:spPr>
            <a:xfrm>
              <a:off x="420511" y="881336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線接點 158"/>
            <p:cNvCxnSpPr/>
            <p:nvPr/>
          </p:nvCxnSpPr>
          <p:spPr>
            <a:xfrm>
              <a:off x="1043608" y="881336"/>
              <a:ext cx="0" cy="5760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矩形 159"/>
            <p:cNvSpPr/>
            <p:nvPr/>
          </p:nvSpPr>
          <p:spPr>
            <a:xfrm>
              <a:off x="467544" y="4121696"/>
              <a:ext cx="461665" cy="78483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r"/>
              <a:r>
                <a:rPr lang="zh-TW" altLang="en-US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公園路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62" name="直線接點 161"/>
            <p:cNvCxnSpPr/>
            <p:nvPr/>
          </p:nvCxnSpPr>
          <p:spPr>
            <a:xfrm>
              <a:off x="971600" y="2249488"/>
              <a:ext cx="0" cy="4059832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接點 163"/>
            <p:cNvCxnSpPr/>
            <p:nvPr/>
          </p:nvCxnSpPr>
          <p:spPr>
            <a:xfrm>
              <a:off x="971600" y="836712"/>
              <a:ext cx="29886" cy="669911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接點 166"/>
            <p:cNvCxnSpPr/>
            <p:nvPr/>
          </p:nvCxnSpPr>
          <p:spPr>
            <a:xfrm>
              <a:off x="2051720" y="1529408"/>
              <a:ext cx="296" cy="741919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 172"/>
            <p:cNvCxnSpPr/>
            <p:nvPr/>
          </p:nvCxnSpPr>
          <p:spPr>
            <a:xfrm>
              <a:off x="1043608" y="1529408"/>
              <a:ext cx="936104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 173"/>
            <p:cNvCxnSpPr/>
            <p:nvPr/>
          </p:nvCxnSpPr>
          <p:spPr>
            <a:xfrm>
              <a:off x="986114" y="2177480"/>
              <a:ext cx="936104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橢圓 174"/>
            <p:cNvSpPr/>
            <p:nvPr/>
          </p:nvSpPr>
          <p:spPr>
            <a:xfrm>
              <a:off x="611560" y="2753544"/>
              <a:ext cx="612576" cy="5040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5</a:t>
              </a:r>
              <a:endPara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6" name="橢圓 175"/>
            <p:cNvSpPr/>
            <p:nvPr/>
          </p:nvSpPr>
          <p:spPr>
            <a:xfrm>
              <a:off x="1691680" y="1601416"/>
              <a:ext cx="612576" cy="5040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rPr>
                <a:t>4</a:t>
              </a:r>
              <a:endPara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77" name="直線接點 176"/>
            <p:cNvCxnSpPr/>
            <p:nvPr/>
          </p:nvCxnSpPr>
          <p:spPr>
            <a:xfrm>
              <a:off x="971600" y="5517232"/>
              <a:ext cx="108012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線接點 177"/>
            <p:cNvCxnSpPr/>
            <p:nvPr/>
          </p:nvCxnSpPr>
          <p:spPr>
            <a:xfrm>
              <a:off x="-15696" y="5589240"/>
              <a:ext cx="468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肘形接點 185"/>
            <p:cNvCxnSpPr/>
            <p:nvPr/>
          </p:nvCxnSpPr>
          <p:spPr>
            <a:xfrm rot="10800000">
              <a:off x="1180086" y="3083713"/>
              <a:ext cx="2304256" cy="1187469"/>
            </a:xfrm>
            <a:prstGeom prst="bentConnector3">
              <a:avLst>
                <a:gd name="adj1" fmla="val 50000"/>
              </a:avLst>
            </a:prstGeom>
            <a:ln w="76200" cmpd="sng">
              <a:solidFill>
                <a:srgbClr val="FFFF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肘形接點 203"/>
            <p:cNvCxnSpPr>
              <a:stCxn id="3076" idx="0"/>
              <a:endCxn id="176" idx="6"/>
            </p:cNvCxnSpPr>
            <p:nvPr/>
          </p:nvCxnSpPr>
          <p:spPr>
            <a:xfrm rot="10800000">
              <a:off x="2304256" y="1853445"/>
              <a:ext cx="1115616" cy="1860877"/>
            </a:xfrm>
            <a:prstGeom prst="bentConnector3">
              <a:avLst>
                <a:gd name="adj1" fmla="val 14873"/>
              </a:avLst>
            </a:prstGeom>
            <a:ln w="76200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矩形 220"/>
            <p:cNvSpPr/>
            <p:nvPr/>
          </p:nvSpPr>
          <p:spPr>
            <a:xfrm>
              <a:off x="8460432" y="3501010"/>
              <a:ext cx="461665" cy="101566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r"/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杭洲南路</a:t>
              </a:r>
              <a:endPara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22" name="矩形 221"/>
            <p:cNvSpPr/>
            <p:nvPr/>
          </p:nvSpPr>
          <p:spPr>
            <a:xfrm>
              <a:off x="319336" y="6366748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人員管制線</a:t>
              </a:r>
              <a:endPara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09" name="Rectangle 429"/>
          <p:cNvSpPr>
            <a:spLocks noChangeArrowheads="1"/>
          </p:cNvSpPr>
          <p:nvPr/>
        </p:nvSpPr>
        <p:spPr bwMode="auto">
          <a:xfrm>
            <a:off x="352878" y="188913"/>
            <a:ext cx="8496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警專、僑委會進入</a:t>
            </a:r>
            <a:r>
              <a:rPr lang="zh-TW" altLang="en-US" sz="3600" b="1" dirty="0">
                <a:solidFill>
                  <a:srgbClr val="0000CC"/>
                </a:solidFill>
                <a:latin typeface="Calibri" pitchFamily="34" charset="0"/>
                <a:ea typeface="標楷體" pitchFamily="65" charset="-120"/>
              </a:rPr>
              <a:t>管制區路線圖</a:t>
            </a:r>
          </a:p>
        </p:txBody>
      </p:sp>
      <p:sp>
        <p:nvSpPr>
          <p:cNvPr id="218" name="Line 413"/>
          <p:cNvSpPr>
            <a:spLocks noChangeShapeType="1"/>
          </p:cNvSpPr>
          <p:nvPr/>
        </p:nvSpPr>
        <p:spPr bwMode="auto">
          <a:xfrm>
            <a:off x="123825" y="833859"/>
            <a:ext cx="1492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9" name="Line 414"/>
          <p:cNvSpPr>
            <a:spLocks noChangeShapeType="1"/>
          </p:cNvSpPr>
          <p:nvPr/>
        </p:nvSpPr>
        <p:spPr bwMode="auto">
          <a:xfrm>
            <a:off x="207963" y="689397"/>
            <a:ext cx="0" cy="254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0" name="Text Box 415"/>
          <p:cNvSpPr txBox="1">
            <a:spLocks noChangeArrowheads="1"/>
          </p:cNvSpPr>
          <p:nvPr/>
        </p:nvSpPr>
        <p:spPr bwMode="auto">
          <a:xfrm>
            <a:off x="76200" y="476672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785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矩形 1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 rot="-5400000">
            <a:off x="6186488" y="4759325"/>
            <a:ext cx="284162" cy="1519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南觀禮台二區</a:t>
            </a:r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 rot="-5400000">
            <a:off x="4350543" y="4339432"/>
            <a:ext cx="722313" cy="41719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76200" cmpd="dbl">
            <a:solidFill>
              <a:srgbClr val="00FF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總統府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 rot="16200000">
            <a:off x="4508899" y="5244703"/>
            <a:ext cx="500857" cy="901700"/>
          </a:xfrm>
          <a:prstGeom prst="rect">
            <a:avLst/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rot="10800000" vert="vert270"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中央區</a:t>
            </a:r>
          </a:p>
        </p:txBody>
      </p:sp>
      <p:sp>
        <p:nvSpPr>
          <p:cNvPr id="69638" name="Rectangle 18"/>
          <p:cNvSpPr>
            <a:spLocks noChangeArrowheads="1"/>
          </p:cNvSpPr>
          <p:nvPr/>
        </p:nvSpPr>
        <p:spPr bwMode="auto">
          <a:xfrm>
            <a:off x="5434013" y="3500438"/>
            <a:ext cx="1366837" cy="14398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/>
          </a:p>
        </p:txBody>
      </p:sp>
      <p:sp>
        <p:nvSpPr>
          <p:cNvPr id="69639" name="Rectangle 19"/>
          <p:cNvSpPr>
            <a:spLocks noChangeArrowheads="1"/>
          </p:cNvSpPr>
          <p:nvPr/>
        </p:nvSpPr>
        <p:spPr bwMode="auto">
          <a:xfrm>
            <a:off x="406400" y="2217738"/>
            <a:ext cx="3600450" cy="9350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二二八紀念公園</a:t>
            </a:r>
          </a:p>
        </p:txBody>
      </p:sp>
      <p:sp>
        <p:nvSpPr>
          <p:cNvPr id="69640" name="Rectangle 21"/>
          <p:cNvSpPr>
            <a:spLocks noChangeArrowheads="1"/>
          </p:cNvSpPr>
          <p:nvPr/>
        </p:nvSpPr>
        <p:spPr bwMode="auto">
          <a:xfrm>
            <a:off x="5434013" y="2276475"/>
            <a:ext cx="1366837" cy="9366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介壽公園</a:t>
            </a:r>
          </a:p>
        </p:txBody>
      </p:sp>
      <p:sp>
        <p:nvSpPr>
          <p:cNvPr id="69641" name="Rectangle 22"/>
          <p:cNvSpPr>
            <a:spLocks noChangeArrowheads="1"/>
          </p:cNvSpPr>
          <p:nvPr/>
        </p:nvSpPr>
        <p:spPr bwMode="auto">
          <a:xfrm>
            <a:off x="7391400" y="2254250"/>
            <a:ext cx="790575" cy="2663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北一女中</a:t>
            </a:r>
          </a:p>
        </p:txBody>
      </p:sp>
      <p:sp>
        <p:nvSpPr>
          <p:cNvPr id="69642" name="Rectangle 23"/>
          <p:cNvSpPr>
            <a:spLocks noChangeArrowheads="1"/>
          </p:cNvSpPr>
          <p:nvPr/>
        </p:nvSpPr>
        <p:spPr bwMode="auto">
          <a:xfrm>
            <a:off x="1905000" y="1123950"/>
            <a:ext cx="2087563" cy="576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臺北賓館</a:t>
            </a:r>
          </a:p>
        </p:txBody>
      </p:sp>
      <p:sp>
        <p:nvSpPr>
          <p:cNvPr id="69643" name="Rectangle 24"/>
          <p:cNvSpPr>
            <a:spLocks noChangeArrowheads="1"/>
          </p:cNvSpPr>
          <p:nvPr/>
        </p:nvSpPr>
        <p:spPr bwMode="auto">
          <a:xfrm>
            <a:off x="5434013" y="1123950"/>
            <a:ext cx="1366837" cy="576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外交部</a:t>
            </a:r>
          </a:p>
        </p:txBody>
      </p:sp>
      <p:sp>
        <p:nvSpPr>
          <p:cNvPr id="69644" name="Rectangle 25"/>
          <p:cNvSpPr>
            <a:spLocks noChangeArrowheads="1"/>
          </p:cNvSpPr>
          <p:nvPr/>
        </p:nvSpPr>
        <p:spPr bwMode="auto">
          <a:xfrm>
            <a:off x="896938" y="5373688"/>
            <a:ext cx="1008062" cy="1295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臺灣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銀行</a:t>
            </a:r>
          </a:p>
        </p:txBody>
      </p:sp>
      <p:sp>
        <p:nvSpPr>
          <p:cNvPr id="69645" name="Rectangle 26"/>
          <p:cNvSpPr>
            <a:spLocks noChangeArrowheads="1"/>
          </p:cNvSpPr>
          <p:nvPr/>
        </p:nvSpPr>
        <p:spPr bwMode="auto">
          <a:xfrm>
            <a:off x="1412875" y="3500438"/>
            <a:ext cx="504825" cy="1441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國發會</a:t>
            </a:r>
          </a:p>
        </p:txBody>
      </p:sp>
      <p:sp>
        <p:nvSpPr>
          <p:cNvPr id="69646" name="Rectangle 27"/>
          <p:cNvSpPr>
            <a:spLocks noChangeArrowheads="1"/>
          </p:cNvSpPr>
          <p:nvPr/>
        </p:nvSpPr>
        <p:spPr bwMode="auto">
          <a:xfrm>
            <a:off x="7521575" y="5373688"/>
            <a:ext cx="790575" cy="1295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司法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大廈</a:t>
            </a:r>
          </a:p>
        </p:txBody>
      </p:sp>
      <p:sp>
        <p:nvSpPr>
          <p:cNvPr id="69647" name="Rectangle 28"/>
          <p:cNvSpPr>
            <a:spLocks noChangeArrowheads="1"/>
          </p:cNvSpPr>
          <p:nvPr/>
        </p:nvSpPr>
        <p:spPr bwMode="auto">
          <a:xfrm>
            <a:off x="898525" y="3492500"/>
            <a:ext cx="504825" cy="1441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東方大樓</a:t>
            </a:r>
          </a:p>
        </p:txBody>
      </p:sp>
      <p:sp>
        <p:nvSpPr>
          <p:cNvPr id="69648" name="Rectangle 32"/>
          <p:cNvSpPr>
            <a:spLocks noChangeArrowheads="1"/>
          </p:cNvSpPr>
          <p:nvPr/>
        </p:nvSpPr>
        <p:spPr bwMode="auto">
          <a:xfrm>
            <a:off x="5434013" y="4510088"/>
            <a:ext cx="1363662" cy="4318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南三區</a:t>
            </a:r>
            <a:r>
              <a:rPr lang="en-US" altLang="zh-TW" sz="1800" b="1">
                <a:latin typeface="標楷體" pitchFamily="65" charset="-120"/>
                <a:ea typeface="標楷體" pitchFamily="65" charset="-120"/>
              </a:rPr>
              <a:t>300</a:t>
            </a:r>
          </a:p>
        </p:txBody>
      </p:sp>
      <p:sp>
        <p:nvSpPr>
          <p:cNvPr id="69649" name="Rectangle 33"/>
          <p:cNvSpPr>
            <a:spLocks noChangeArrowheads="1"/>
          </p:cNvSpPr>
          <p:nvPr/>
        </p:nvSpPr>
        <p:spPr bwMode="auto">
          <a:xfrm>
            <a:off x="5434013" y="4022726"/>
            <a:ext cx="1363662" cy="4873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南廣場前區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2000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650" name="Rectangle 34"/>
          <p:cNvSpPr>
            <a:spLocks noChangeArrowheads="1"/>
          </p:cNvSpPr>
          <p:nvPr/>
        </p:nvSpPr>
        <p:spPr bwMode="auto">
          <a:xfrm>
            <a:off x="5434013" y="3500438"/>
            <a:ext cx="1366837" cy="53498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南廣場後區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2000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651" name="Rectangle 35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觀禮及表演人員退場疏散路線示意圖</a:t>
            </a:r>
          </a:p>
        </p:txBody>
      </p:sp>
      <p:sp>
        <p:nvSpPr>
          <p:cNvPr id="69652" name="Text Box 36"/>
          <p:cNvSpPr txBox="1">
            <a:spLocks noChangeArrowheads="1"/>
          </p:cNvSpPr>
          <p:nvPr/>
        </p:nvSpPr>
        <p:spPr bwMode="auto">
          <a:xfrm>
            <a:off x="2049463" y="177323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公園路</a:t>
            </a:r>
          </a:p>
        </p:txBody>
      </p:sp>
      <p:sp>
        <p:nvSpPr>
          <p:cNvPr id="69653" name="Text Box 38"/>
          <p:cNvSpPr txBox="1">
            <a:spLocks noChangeArrowheads="1"/>
          </p:cNvSpPr>
          <p:nvPr/>
        </p:nvSpPr>
        <p:spPr bwMode="auto">
          <a:xfrm>
            <a:off x="4122738" y="493395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重慶南路</a:t>
            </a:r>
          </a:p>
        </p:txBody>
      </p:sp>
      <p:sp>
        <p:nvSpPr>
          <p:cNvPr id="69654" name="Text Box 41"/>
          <p:cNvSpPr txBox="1">
            <a:spLocks noChangeArrowheads="1"/>
          </p:cNvSpPr>
          <p:nvPr/>
        </p:nvSpPr>
        <p:spPr bwMode="auto">
          <a:xfrm>
            <a:off x="2103438" y="6094413"/>
            <a:ext cx="46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寶慶路</a:t>
            </a:r>
          </a:p>
        </p:txBody>
      </p:sp>
      <p:sp>
        <p:nvSpPr>
          <p:cNvPr id="69655" name="Text Box 42"/>
          <p:cNvSpPr txBox="1">
            <a:spLocks noChangeArrowheads="1"/>
          </p:cNvSpPr>
          <p:nvPr/>
        </p:nvSpPr>
        <p:spPr bwMode="auto">
          <a:xfrm>
            <a:off x="6856413" y="6078538"/>
            <a:ext cx="4619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貴陽街</a:t>
            </a:r>
          </a:p>
        </p:txBody>
      </p:sp>
      <p:sp>
        <p:nvSpPr>
          <p:cNvPr id="69656" name="Text Box 43"/>
          <p:cNvSpPr txBox="1">
            <a:spLocks noChangeArrowheads="1"/>
          </p:cNvSpPr>
          <p:nvPr/>
        </p:nvSpPr>
        <p:spPr bwMode="auto">
          <a:xfrm>
            <a:off x="6940550" y="3141663"/>
            <a:ext cx="4619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貴陽街</a:t>
            </a:r>
          </a:p>
        </p:txBody>
      </p:sp>
      <p:sp>
        <p:nvSpPr>
          <p:cNvPr id="69657" name="Text Box 44"/>
          <p:cNvSpPr txBox="1">
            <a:spLocks noChangeArrowheads="1"/>
          </p:cNvSpPr>
          <p:nvPr/>
        </p:nvSpPr>
        <p:spPr bwMode="auto">
          <a:xfrm>
            <a:off x="2825750" y="3141663"/>
            <a:ext cx="100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懷寧街</a:t>
            </a:r>
          </a:p>
        </p:txBody>
      </p:sp>
      <p:sp>
        <p:nvSpPr>
          <p:cNvPr id="69658" name="Text Box 46"/>
          <p:cNvSpPr txBox="1">
            <a:spLocks noChangeArrowheads="1"/>
          </p:cNvSpPr>
          <p:nvPr/>
        </p:nvSpPr>
        <p:spPr bwMode="auto">
          <a:xfrm>
            <a:off x="388938" y="5387975"/>
            <a:ext cx="4619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衡陽路</a:t>
            </a:r>
          </a:p>
        </p:txBody>
      </p:sp>
      <p:sp>
        <p:nvSpPr>
          <p:cNvPr id="69659" name="Text Box 47"/>
          <p:cNvSpPr txBox="1">
            <a:spLocks noChangeArrowheads="1"/>
          </p:cNvSpPr>
          <p:nvPr/>
        </p:nvSpPr>
        <p:spPr bwMode="auto">
          <a:xfrm>
            <a:off x="4446885" y="1462088"/>
            <a:ext cx="46166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凱達格蘭大道</a:t>
            </a:r>
          </a:p>
        </p:txBody>
      </p:sp>
      <p:sp>
        <p:nvSpPr>
          <p:cNvPr id="69660" name="Text Box 48"/>
          <p:cNvSpPr txBox="1">
            <a:spLocks noChangeArrowheads="1"/>
          </p:cNvSpPr>
          <p:nvPr/>
        </p:nvSpPr>
        <p:spPr bwMode="auto">
          <a:xfrm>
            <a:off x="2919413" y="549275"/>
            <a:ext cx="1296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中山南路</a:t>
            </a:r>
          </a:p>
        </p:txBody>
      </p:sp>
      <p:sp>
        <p:nvSpPr>
          <p:cNvPr id="69661" name="Rectangle 59"/>
          <p:cNvSpPr>
            <a:spLocks noChangeArrowheads="1"/>
          </p:cNvSpPr>
          <p:nvPr/>
        </p:nvSpPr>
        <p:spPr bwMode="auto">
          <a:xfrm>
            <a:off x="7519988" y="1125538"/>
            <a:ext cx="790575" cy="5746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弘道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國中</a:t>
            </a:r>
          </a:p>
        </p:txBody>
      </p:sp>
      <p:sp>
        <p:nvSpPr>
          <p:cNvPr id="69662" name="Rectangle 61"/>
          <p:cNvSpPr>
            <a:spLocks noChangeArrowheads="1"/>
          </p:cNvSpPr>
          <p:nvPr/>
        </p:nvSpPr>
        <p:spPr bwMode="auto">
          <a:xfrm rot="-5400000">
            <a:off x="3390107" y="5218906"/>
            <a:ext cx="266700" cy="11509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北觀禮台一區</a:t>
            </a:r>
          </a:p>
        </p:txBody>
      </p:sp>
      <p:sp>
        <p:nvSpPr>
          <p:cNvPr id="69663" name="Rectangle 62"/>
          <p:cNvSpPr>
            <a:spLocks noChangeArrowheads="1"/>
          </p:cNvSpPr>
          <p:nvPr/>
        </p:nvSpPr>
        <p:spPr bwMode="auto">
          <a:xfrm rot="-5400000">
            <a:off x="5761832" y="5179218"/>
            <a:ext cx="273050" cy="12366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南觀禮台一區</a:t>
            </a:r>
          </a:p>
        </p:txBody>
      </p:sp>
      <p:sp>
        <p:nvSpPr>
          <p:cNvPr id="69664" name="AutoShape 63"/>
          <p:cNvSpPr>
            <a:spLocks noChangeArrowheads="1"/>
          </p:cNvSpPr>
          <p:nvPr/>
        </p:nvSpPr>
        <p:spPr bwMode="auto">
          <a:xfrm>
            <a:off x="1665288" y="6065838"/>
            <a:ext cx="200025" cy="223837"/>
          </a:xfrm>
          <a:prstGeom prst="can">
            <a:avLst>
              <a:gd name="adj" fmla="val 3189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sp>
        <p:nvSpPr>
          <p:cNvPr id="69665" name="AutoShape 64"/>
          <p:cNvSpPr>
            <a:spLocks noChangeArrowheads="1"/>
          </p:cNvSpPr>
          <p:nvPr/>
        </p:nvSpPr>
        <p:spPr bwMode="auto">
          <a:xfrm>
            <a:off x="957263" y="4735513"/>
            <a:ext cx="155575" cy="198437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sp>
        <p:nvSpPr>
          <p:cNvPr id="69666" name="AutoShape 65"/>
          <p:cNvSpPr>
            <a:spLocks noChangeArrowheads="1"/>
          </p:cNvSpPr>
          <p:nvPr/>
        </p:nvSpPr>
        <p:spPr bwMode="auto">
          <a:xfrm>
            <a:off x="1687513" y="1695450"/>
            <a:ext cx="155575" cy="198438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sp>
        <p:nvSpPr>
          <p:cNvPr id="69667" name="AutoShape 66"/>
          <p:cNvSpPr>
            <a:spLocks noChangeArrowheads="1"/>
          </p:cNvSpPr>
          <p:nvPr/>
        </p:nvSpPr>
        <p:spPr bwMode="auto">
          <a:xfrm>
            <a:off x="3890963" y="1717675"/>
            <a:ext cx="155575" cy="198438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sp>
        <p:nvSpPr>
          <p:cNvPr id="69668" name="AutoShape 67"/>
          <p:cNvSpPr>
            <a:spLocks noChangeArrowheads="1"/>
          </p:cNvSpPr>
          <p:nvPr/>
        </p:nvSpPr>
        <p:spPr bwMode="auto">
          <a:xfrm>
            <a:off x="7040563" y="1243013"/>
            <a:ext cx="155575" cy="198437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sp>
        <p:nvSpPr>
          <p:cNvPr id="69669" name="AutoShape 68"/>
          <p:cNvSpPr>
            <a:spLocks noChangeArrowheads="1"/>
          </p:cNvSpPr>
          <p:nvPr/>
        </p:nvSpPr>
        <p:spPr bwMode="auto">
          <a:xfrm>
            <a:off x="7524750" y="1839913"/>
            <a:ext cx="155575" cy="198437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6</a:t>
            </a:r>
          </a:p>
        </p:txBody>
      </p:sp>
      <p:sp>
        <p:nvSpPr>
          <p:cNvPr id="69670" name="AutoShape 69"/>
          <p:cNvSpPr>
            <a:spLocks noChangeArrowheads="1"/>
          </p:cNvSpPr>
          <p:nvPr/>
        </p:nvSpPr>
        <p:spPr bwMode="auto">
          <a:xfrm>
            <a:off x="7429500" y="4718050"/>
            <a:ext cx="155575" cy="198438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7</a:t>
            </a:r>
          </a:p>
        </p:txBody>
      </p:sp>
      <p:sp>
        <p:nvSpPr>
          <p:cNvPr id="69671" name="AutoShape 70"/>
          <p:cNvSpPr>
            <a:spLocks noChangeArrowheads="1"/>
          </p:cNvSpPr>
          <p:nvPr/>
        </p:nvSpPr>
        <p:spPr bwMode="auto">
          <a:xfrm>
            <a:off x="6870700" y="5927725"/>
            <a:ext cx="155575" cy="198438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8</a:t>
            </a:r>
          </a:p>
        </p:txBody>
      </p:sp>
      <p:sp>
        <p:nvSpPr>
          <p:cNvPr id="69672" name="Line 71"/>
          <p:cNvSpPr>
            <a:spLocks noChangeShapeType="1"/>
          </p:cNvSpPr>
          <p:nvPr/>
        </p:nvSpPr>
        <p:spPr bwMode="auto">
          <a:xfrm>
            <a:off x="2625725" y="5794375"/>
            <a:ext cx="322263" cy="3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73" name="Line 72"/>
          <p:cNvSpPr>
            <a:spLocks noChangeShapeType="1"/>
          </p:cNvSpPr>
          <p:nvPr/>
        </p:nvSpPr>
        <p:spPr bwMode="auto">
          <a:xfrm>
            <a:off x="2105025" y="5426075"/>
            <a:ext cx="36195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74" name="Line 74"/>
          <p:cNvSpPr>
            <a:spLocks noChangeShapeType="1"/>
          </p:cNvSpPr>
          <p:nvPr/>
        </p:nvSpPr>
        <p:spPr bwMode="auto">
          <a:xfrm>
            <a:off x="2132013" y="5416550"/>
            <a:ext cx="0" cy="11096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75" name="Rectangle 4"/>
          <p:cNvSpPr>
            <a:spLocks noChangeArrowheads="1"/>
          </p:cNvSpPr>
          <p:nvPr/>
        </p:nvSpPr>
        <p:spPr bwMode="auto">
          <a:xfrm rot="-5400000">
            <a:off x="3025775" y="4741863"/>
            <a:ext cx="287337" cy="14747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>
                <a:latin typeface="標楷體" pitchFamily="65" charset="-120"/>
                <a:ea typeface="標楷體" pitchFamily="65" charset="-120"/>
              </a:rPr>
              <a:t>北觀禮台二區</a:t>
            </a:r>
          </a:p>
        </p:txBody>
      </p:sp>
      <p:sp>
        <p:nvSpPr>
          <p:cNvPr id="69676" name="Line 75"/>
          <p:cNvSpPr>
            <a:spLocks noChangeShapeType="1"/>
          </p:cNvSpPr>
          <p:nvPr/>
        </p:nvSpPr>
        <p:spPr bwMode="auto">
          <a:xfrm>
            <a:off x="7278688" y="5491163"/>
            <a:ext cx="0" cy="1177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77" name="Line 77"/>
          <p:cNvSpPr>
            <a:spLocks noChangeShapeType="1"/>
          </p:cNvSpPr>
          <p:nvPr/>
        </p:nvSpPr>
        <p:spPr bwMode="auto">
          <a:xfrm flipV="1">
            <a:off x="7088188" y="5514975"/>
            <a:ext cx="211137" cy="3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78" name="Line 78"/>
          <p:cNvSpPr>
            <a:spLocks noChangeShapeType="1"/>
          </p:cNvSpPr>
          <p:nvPr/>
        </p:nvSpPr>
        <p:spPr bwMode="auto">
          <a:xfrm>
            <a:off x="6507163" y="5819775"/>
            <a:ext cx="5810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79" name="Line 79"/>
          <p:cNvSpPr>
            <a:spLocks noChangeShapeType="1"/>
          </p:cNvSpPr>
          <p:nvPr/>
        </p:nvSpPr>
        <p:spPr bwMode="auto">
          <a:xfrm>
            <a:off x="6762750" y="4292600"/>
            <a:ext cx="2159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80" name="Line 80"/>
          <p:cNvSpPr>
            <a:spLocks noChangeShapeType="1"/>
          </p:cNvSpPr>
          <p:nvPr/>
        </p:nvSpPr>
        <p:spPr bwMode="auto">
          <a:xfrm>
            <a:off x="6762750" y="4724400"/>
            <a:ext cx="2159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81" name="Line 81"/>
          <p:cNvSpPr>
            <a:spLocks noChangeShapeType="1"/>
          </p:cNvSpPr>
          <p:nvPr/>
        </p:nvSpPr>
        <p:spPr bwMode="auto">
          <a:xfrm>
            <a:off x="6756400" y="3759200"/>
            <a:ext cx="2159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82" name="Line 82"/>
          <p:cNvSpPr>
            <a:spLocks noChangeShapeType="1"/>
          </p:cNvSpPr>
          <p:nvPr/>
        </p:nvSpPr>
        <p:spPr bwMode="auto">
          <a:xfrm>
            <a:off x="6950075" y="4264025"/>
            <a:ext cx="0" cy="8207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83" name="Line 83"/>
          <p:cNvSpPr>
            <a:spLocks noChangeShapeType="1"/>
          </p:cNvSpPr>
          <p:nvPr/>
        </p:nvSpPr>
        <p:spPr bwMode="auto">
          <a:xfrm>
            <a:off x="6921500" y="5106988"/>
            <a:ext cx="18002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84" name="Line 84"/>
          <p:cNvSpPr>
            <a:spLocks noChangeShapeType="1"/>
          </p:cNvSpPr>
          <p:nvPr/>
        </p:nvSpPr>
        <p:spPr bwMode="auto">
          <a:xfrm>
            <a:off x="8694738" y="5076825"/>
            <a:ext cx="0" cy="800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85" name="Text Box 85"/>
          <p:cNvSpPr txBox="1">
            <a:spLocks noChangeArrowheads="1"/>
          </p:cNvSpPr>
          <p:nvPr/>
        </p:nvSpPr>
        <p:spPr bwMode="auto">
          <a:xfrm>
            <a:off x="8480425" y="5864225"/>
            <a:ext cx="4619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愛國西路</a:t>
            </a:r>
          </a:p>
        </p:txBody>
      </p:sp>
      <p:sp>
        <p:nvSpPr>
          <p:cNvPr id="69686" name="Line 86"/>
          <p:cNvSpPr>
            <a:spLocks noChangeShapeType="1"/>
          </p:cNvSpPr>
          <p:nvPr/>
        </p:nvSpPr>
        <p:spPr bwMode="auto">
          <a:xfrm>
            <a:off x="6943725" y="2133600"/>
            <a:ext cx="0" cy="1643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87" name="Line 87"/>
          <p:cNvSpPr>
            <a:spLocks noChangeShapeType="1"/>
          </p:cNvSpPr>
          <p:nvPr/>
        </p:nvSpPr>
        <p:spPr bwMode="auto">
          <a:xfrm>
            <a:off x="6924675" y="2162175"/>
            <a:ext cx="17478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88" name="Line 88"/>
          <p:cNvSpPr>
            <a:spLocks noChangeShapeType="1"/>
          </p:cNvSpPr>
          <p:nvPr/>
        </p:nvSpPr>
        <p:spPr bwMode="auto">
          <a:xfrm flipH="1">
            <a:off x="8686800" y="1474788"/>
            <a:ext cx="7938" cy="714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89" name="Text Box 89"/>
          <p:cNvSpPr txBox="1">
            <a:spLocks noChangeArrowheads="1"/>
          </p:cNvSpPr>
          <p:nvPr/>
        </p:nvSpPr>
        <p:spPr bwMode="auto">
          <a:xfrm>
            <a:off x="8453735" y="417513"/>
            <a:ext cx="46166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愛國東路</a:t>
            </a:r>
          </a:p>
        </p:txBody>
      </p:sp>
      <p:sp>
        <p:nvSpPr>
          <p:cNvPr id="69690" name="Text Box 98"/>
          <p:cNvSpPr txBox="1">
            <a:spLocks noChangeArrowheads="1"/>
          </p:cNvSpPr>
          <p:nvPr/>
        </p:nvSpPr>
        <p:spPr bwMode="auto">
          <a:xfrm>
            <a:off x="-12402" y="1628775"/>
            <a:ext cx="46166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忠孝西路</a:t>
            </a:r>
          </a:p>
        </p:txBody>
      </p:sp>
      <p:sp>
        <p:nvSpPr>
          <p:cNvPr id="69691" name="Line 99"/>
          <p:cNvSpPr>
            <a:spLocks noChangeShapeType="1"/>
          </p:cNvSpPr>
          <p:nvPr/>
        </p:nvSpPr>
        <p:spPr bwMode="auto">
          <a:xfrm>
            <a:off x="2263775" y="3773488"/>
            <a:ext cx="395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92" name="Line 100"/>
          <p:cNvSpPr>
            <a:spLocks noChangeShapeType="1"/>
          </p:cNvSpPr>
          <p:nvPr/>
        </p:nvSpPr>
        <p:spPr bwMode="auto">
          <a:xfrm>
            <a:off x="2260600" y="3370263"/>
            <a:ext cx="0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93" name="Line 101"/>
          <p:cNvSpPr>
            <a:spLocks noChangeShapeType="1"/>
          </p:cNvSpPr>
          <p:nvPr/>
        </p:nvSpPr>
        <p:spPr bwMode="auto">
          <a:xfrm flipH="1">
            <a:off x="415925" y="3390900"/>
            <a:ext cx="18716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94" name="Text Box 102"/>
          <p:cNvSpPr txBox="1">
            <a:spLocks noChangeArrowheads="1"/>
          </p:cNvSpPr>
          <p:nvPr/>
        </p:nvSpPr>
        <p:spPr bwMode="auto">
          <a:xfrm>
            <a:off x="-9227" y="3068638"/>
            <a:ext cx="46166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襄陽路</a:t>
            </a:r>
          </a:p>
        </p:txBody>
      </p:sp>
      <p:sp>
        <p:nvSpPr>
          <p:cNvPr id="69695" name="Line 103"/>
          <p:cNvSpPr>
            <a:spLocks noChangeShapeType="1"/>
          </p:cNvSpPr>
          <p:nvPr/>
        </p:nvSpPr>
        <p:spPr bwMode="auto">
          <a:xfrm>
            <a:off x="2268538" y="4216400"/>
            <a:ext cx="395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96" name="Line 104"/>
          <p:cNvSpPr>
            <a:spLocks noChangeShapeType="1"/>
          </p:cNvSpPr>
          <p:nvPr/>
        </p:nvSpPr>
        <p:spPr bwMode="auto">
          <a:xfrm>
            <a:off x="2263775" y="4724400"/>
            <a:ext cx="395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97" name="Line 105"/>
          <p:cNvSpPr>
            <a:spLocks noChangeShapeType="1"/>
          </p:cNvSpPr>
          <p:nvPr/>
        </p:nvSpPr>
        <p:spPr bwMode="auto">
          <a:xfrm>
            <a:off x="2255838" y="4189413"/>
            <a:ext cx="0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98" name="Line 106"/>
          <p:cNvSpPr>
            <a:spLocks noChangeShapeType="1"/>
          </p:cNvSpPr>
          <p:nvPr/>
        </p:nvSpPr>
        <p:spPr bwMode="auto">
          <a:xfrm flipH="1">
            <a:off x="193675" y="5145088"/>
            <a:ext cx="20891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699" name="Text Box 107"/>
          <p:cNvSpPr txBox="1">
            <a:spLocks noChangeArrowheads="1"/>
          </p:cNvSpPr>
          <p:nvPr/>
        </p:nvSpPr>
        <p:spPr bwMode="auto">
          <a:xfrm>
            <a:off x="485775" y="657225"/>
            <a:ext cx="14097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七條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4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疏散路線</a:t>
            </a:r>
          </a:p>
        </p:txBody>
      </p:sp>
      <p:grpSp>
        <p:nvGrpSpPr>
          <p:cNvPr id="69700" name="Group 148"/>
          <p:cNvGrpSpPr>
            <a:grpSpLocks/>
          </p:cNvGrpSpPr>
          <p:nvPr/>
        </p:nvGrpSpPr>
        <p:grpSpPr bwMode="auto">
          <a:xfrm>
            <a:off x="7799388" y="1778000"/>
            <a:ext cx="155575" cy="354013"/>
            <a:chOff x="3379" y="3343"/>
            <a:chExt cx="136" cy="359"/>
          </a:xfrm>
        </p:grpSpPr>
        <p:sp>
          <p:nvSpPr>
            <p:cNvPr id="69763" name="Freeform 149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9764" name="Picture 150" descr="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701" name="Group 151"/>
          <p:cNvGrpSpPr>
            <a:grpSpLocks/>
          </p:cNvGrpSpPr>
          <p:nvPr/>
        </p:nvGrpSpPr>
        <p:grpSpPr bwMode="auto">
          <a:xfrm>
            <a:off x="7235825" y="4681538"/>
            <a:ext cx="155575" cy="354012"/>
            <a:chOff x="3379" y="3343"/>
            <a:chExt cx="136" cy="359"/>
          </a:xfrm>
        </p:grpSpPr>
        <p:sp>
          <p:nvSpPr>
            <p:cNvPr id="69761" name="Freeform 152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9762" name="Picture 153" descr="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702" name="Group 154"/>
          <p:cNvGrpSpPr>
            <a:grpSpLocks/>
          </p:cNvGrpSpPr>
          <p:nvPr/>
        </p:nvGrpSpPr>
        <p:grpSpPr bwMode="auto">
          <a:xfrm>
            <a:off x="7348538" y="5991225"/>
            <a:ext cx="155575" cy="354013"/>
            <a:chOff x="3379" y="3343"/>
            <a:chExt cx="136" cy="359"/>
          </a:xfrm>
        </p:grpSpPr>
        <p:sp>
          <p:nvSpPr>
            <p:cNvPr id="69759" name="Freeform 155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9760" name="Picture 156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703" name="Group 157"/>
          <p:cNvGrpSpPr>
            <a:grpSpLocks/>
          </p:cNvGrpSpPr>
          <p:nvPr/>
        </p:nvGrpSpPr>
        <p:grpSpPr bwMode="auto">
          <a:xfrm>
            <a:off x="4987925" y="1570038"/>
            <a:ext cx="155575" cy="354012"/>
            <a:chOff x="3379" y="3343"/>
            <a:chExt cx="136" cy="359"/>
          </a:xfrm>
        </p:grpSpPr>
        <p:sp>
          <p:nvSpPr>
            <p:cNvPr id="69757" name="Freeform 158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9758" name="Picture 159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704" name="Group 160"/>
          <p:cNvGrpSpPr>
            <a:grpSpLocks/>
          </p:cNvGrpSpPr>
          <p:nvPr/>
        </p:nvGrpSpPr>
        <p:grpSpPr bwMode="auto">
          <a:xfrm>
            <a:off x="4138613" y="1574800"/>
            <a:ext cx="155575" cy="354013"/>
            <a:chOff x="3379" y="3343"/>
            <a:chExt cx="136" cy="359"/>
          </a:xfrm>
        </p:grpSpPr>
        <p:sp>
          <p:nvSpPr>
            <p:cNvPr id="69755" name="Freeform 161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9756" name="Picture 162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705" name="Group 163"/>
          <p:cNvGrpSpPr>
            <a:grpSpLocks/>
          </p:cNvGrpSpPr>
          <p:nvPr/>
        </p:nvGrpSpPr>
        <p:grpSpPr bwMode="auto">
          <a:xfrm>
            <a:off x="1471613" y="1562100"/>
            <a:ext cx="155575" cy="354013"/>
            <a:chOff x="3379" y="3343"/>
            <a:chExt cx="136" cy="359"/>
          </a:xfrm>
        </p:grpSpPr>
        <p:sp>
          <p:nvSpPr>
            <p:cNvPr id="69753" name="Freeform 164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9754" name="Picture 165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706" name="Group 166"/>
          <p:cNvGrpSpPr>
            <a:grpSpLocks/>
          </p:cNvGrpSpPr>
          <p:nvPr/>
        </p:nvGrpSpPr>
        <p:grpSpPr bwMode="auto">
          <a:xfrm>
            <a:off x="601663" y="4586288"/>
            <a:ext cx="155575" cy="354012"/>
            <a:chOff x="3379" y="3343"/>
            <a:chExt cx="136" cy="359"/>
          </a:xfrm>
        </p:grpSpPr>
        <p:sp>
          <p:nvSpPr>
            <p:cNvPr id="69751" name="Freeform 167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9752" name="Picture 168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707" name="Group 169"/>
          <p:cNvGrpSpPr>
            <a:grpSpLocks/>
          </p:cNvGrpSpPr>
          <p:nvPr/>
        </p:nvGrpSpPr>
        <p:grpSpPr bwMode="auto">
          <a:xfrm>
            <a:off x="1898650" y="5991225"/>
            <a:ext cx="155575" cy="354013"/>
            <a:chOff x="3379" y="3343"/>
            <a:chExt cx="136" cy="359"/>
          </a:xfrm>
        </p:grpSpPr>
        <p:sp>
          <p:nvSpPr>
            <p:cNvPr id="69749" name="Freeform 170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9750" name="Picture 171" descr="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708" name="AutoShape 189"/>
          <p:cNvSpPr>
            <a:spLocks noChangeArrowheads="1"/>
          </p:cNvSpPr>
          <p:nvPr/>
        </p:nvSpPr>
        <p:spPr bwMode="auto">
          <a:xfrm>
            <a:off x="679450" y="3227388"/>
            <a:ext cx="792163" cy="2889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北三路</a:t>
            </a:r>
          </a:p>
        </p:txBody>
      </p:sp>
      <p:sp>
        <p:nvSpPr>
          <p:cNvPr id="69709" name="AutoShape 190"/>
          <p:cNvSpPr>
            <a:spLocks noChangeArrowheads="1"/>
          </p:cNvSpPr>
          <p:nvPr/>
        </p:nvSpPr>
        <p:spPr bwMode="auto">
          <a:xfrm>
            <a:off x="463550" y="5011738"/>
            <a:ext cx="792163" cy="2889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北二路</a:t>
            </a:r>
          </a:p>
        </p:txBody>
      </p:sp>
      <p:sp>
        <p:nvSpPr>
          <p:cNvPr id="69710" name="AutoShape 193"/>
          <p:cNvSpPr>
            <a:spLocks noChangeArrowheads="1"/>
          </p:cNvSpPr>
          <p:nvPr/>
        </p:nvSpPr>
        <p:spPr bwMode="auto">
          <a:xfrm>
            <a:off x="8148638" y="1916113"/>
            <a:ext cx="792162" cy="2889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南三路</a:t>
            </a:r>
          </a:p>
        </p:txBody>
      </p:sp>
      <p:sp>
        <p:nvSpPr>
          <p:cNvPr id="69711" name="AutoShape 194"/>
          <p:cNvSpPr>
            <a:spLocks noChangeArrowheads="1"/>
          </p:cNvSpPr>
          <p:nvPr/>
        </p:nvSpPr>
        <p:spPr bwMode="auto">
          <a:xfrm>
            <a:off x="8221663" y="5300663"/>
            <a:ext cx="792162" cy="2889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南二路</a:t>
            </a:r>
          </a:p>
        </p:txBody>
      </p:sp>
      <p:sp>
        <p:nvSpPr>
          <p:cNvPr id="69712" name="AutoShape 195"/>
          <p:cNvSpPr>
            <a:spLocks noChangeArrowheads="1"/>
          </p:cNvSpPr>
          <p:nvPr/>
        </p:nvSpPr>
        <p:spPr bwMode="auto">
          <a:xfrm>
            <a:off x="6781800" y="5622925"/>
            <a:ext cx="792163" cy="2889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南一</a:t>
            </a:r>
            <a:r>
              <a:rPr lang="zh-TW" altLang="en-US" sz="2000" b="1">
                <a:solidFill>
                  <a:schemeClr val="bg1"/>
                </a:solidFill>
                <a:latin typeface="Times New Roman" pitchFamily="18" charset="0"/>
                <a:ea typeface="華康隸書體" pitchFamily="49" charset="-120"/>
              </a:rPr>
              <a:t>路</a:t>
            </a:r>
          </a:p>
        </p:txBody>
      </p:sp>
      <p:sp>
        <p:nvSpPr>
          <p:cNvPr id="69713" name="AutoShape 196"/>
          <p:cNvSpPr>
            <a:spLocks noChangeArrowheads="1"/>
          </p:cNvSpPr>
          <p:nvPr/>
        </p:nvSpPr>
        <p:spPr bwMode="auto">
          <a:xfrm>
            <a:off x="1865313" y="5589588"/>
            <a:ext cx="792162" cy="2889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北一路</a:t>
            </a:r>
          </a:p>
        </p:txBody>
      </p:sp>
      <p:sp>
        <p:nvSpPr>
          <p:cNvPr id="69714" name="Text Box 173"/>
          <p:cNvSpPr txBox="1">
            <a:spLocks noChangeArrowheads="1"/>
          </p:cNvSpPr>
          <p:nvPr/>
        </p:nvSpPr>
        <p:spPr bwMode="auto">
          <a:xfrm>
            <a:off x="8343900" y="222885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圖例</a:t>
            </a:r>
          </a:p>
        </p:txBody>
      </p:sp>
      <p:graphicFrame>
        <p:nvGraphicFramePr>
          <p:cNvPr id="127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20693"/>
              </p:ext>
            </p:extLst>
          </p:nvPr>
        </p:nvGraphicFramePr>
        <p:xfrm>
          <a:off x="8361363" y="2601913"/>
          <a:ext cx="720725" cy="2232026"/>
        </p:xfrm>
        <a:graphic>
          <a:graphicData uri="http://schemas.openxmlformats.org/drawingml/2006/table">
            <a:tbl>
              <a:tblPr/>
              <a:tblGrid>
                <a:gridCol w="36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報到處</a:t>
                      </a:r>
                    </a:p>
                  </a:txBody>
                  <a:tcPr vert="eaVert"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警力</a:t>
                      </a:r>
                    </a:p>
                  </a:txBody>
                  <a:tcPr vert="eaVert"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疏散路線</a:t>
                      </a:r>
                    </a:p>
                  </a:txBody>
                  <a:tcPr vert="eaVert" anchor="ctr" horzOverflow="overflow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729" name="AutoShape 144"/>
          <p:cNvSpPr>
            <a:spLocks noChangeArrowheads="1"/>
          </p:cNvSpPr>
          <p:nvPr/>
        </p:nvSpPr>
        <p:spPr bwMode="auto">
          <a:xfrm>
            <a:off x="8826500" y="2744788"/>
            <a:ext cx="155575" cy="342900"/>
          </a:xfrm>
          <a:prstGeom prst="can">
            <a:avLst>
              <a:gd name="adj" fmla="val 55102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200" b="1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9730" name="Group 166"/>
          <p:cNvGrpSpPr>
            <a:grpSpLocks/>
          </p:cNvGrpSpPr>
          <p:nvPr/>
        </p:nvGrpSpPr>
        <p:grpSpPr bwMode="auto">
          <a:xfrm>
            <a:off x="8826500" y="3454400"/>
            <a:ext cx="155575" cy="354013"/>
            <a:chOff x="3379" y="3343"/>
            <a:chExt cx="136" cy="359"/>
          </a:xfrm>
        </p:grpSpPr>
        <p:sp>
          <p:nvSpPr>
            <p:cNvPr id="69747" name="Freeform 167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9748" name="Picture 168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731" name="Line 88"/>
          <p:cNvSpPr>
            <a:spLocks noChangeShapeType="1"/>
          </p:cNvSpPr>
          <p:nvPr/>
        </p:nvSpPr>
        <p:spPr bwMode="auto">
          <a:xfrm flipH="1">
            <a:off x="8875713" y="4000500"/>
            <a:ext cx="7937" cy="717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732" name="AutoShape 197"/>
          <p:cNvSpPr>
            <a:spLocks noChangeArrowheads="1"/>
          </p:cNvSpPr>
          <p:nvPr/>
        </p:nvSpPr>
        <p:spPr bwMode="auto">
          <a:xfrm>
            <a:off x="3652838" y="1125538"/>
            <a:ext cx="792162" cy="2889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中一路</a:t>
            </a:r>
          </a:p>
        </p:txBody>
      </p:sp>
      <p:sp>
        <p:nvSpPr>
          <p:cNvPr id="69733" name="Line 97"/>
          <p:cNvSpPr>
            <a:spLocks noChangeShapeType="1"/>
          </p:cNvSpPr>
          <p:nvPr/>
        </p:nvSpPr>
        <p:spPr bwMode="auto">
          <a:xfrm flipH="1" flipV="1">
            <a:off x="4030663" y="1462088"/>
            <a:ext cx="50800" cy="2586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734" name="Rectangle 8"/>
          <p:cNvSpPr>
            <a:spLocks noChangeArrowheads="1"/>
          </p:cNvSpPr>
          <p:nvPr/>
        </p:nvSpPr>
        <p:spPr bwMode="auto">
          <a:xfrm>
            <a:off x="4149725" y="3111500"/>
            <a:ext cx="1117600" cy="285750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LED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主題視訊牆</a:t>
            </a:r>
          </a:p>
        </p:txBody>
      </p:sp>
      <p:sp>
        <p:nvSpPr>
          <p:cNvPr id="130" name="Rectangle 69"/>
          <p:cNvSpPr>
            <a:spLocks noChangeArrowheads="1"/>
          </p:cNvSpPr>
          <p:nvPr/>
        </p:nvSpPr>
        <p:spPr bwMode="auto">
          <a:xfrm>
            <a:off x="4151313" y="3516313"/>
            <a:ext cx="1116012" cy="1438275"/>
          </a:xfrm>
          <a:prstGeom prst="rect">
            <a:avLst/>
          </a:prstGeom>
          <a:solidFill>
            <a:srgbClr val="00FFFF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1800" b="1" spc="-100" dirty="0" smtClean="0">
                <a:latin typeface="標楷體" pitchFamily="65" charset="-120"/>
                <a:ea typeface="標楷體" pitchFamily="65" charset="-120"/>
              </a:rPr>
              <a:t>中央圖案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區</a:t>
            </a:r>
            <a:endParaRPr lang="en-US" altLang="zh-TW" sz="18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2100</a:t>
            </a:r>
            <a:endParaRPr lang="zh-TW" altLang="en-US" sz="18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736" name="Line 81"/>
          <p:cNvSpPr>
            <a:spLocks noChangeShapeType="1"/>
          </p:cNvSpPr>
          <p:nvPr/>
        </p:nvSpPr>
        <p:spPr bwMode="auto">
          <a:xfrm flipV="1">
            <a:off x="4032250" y="4040188"/>
            <a:ext cx="158750" cy="15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737" name="Line 97"/>
          <p:cNvSpPr>
            <a:spLocks noChangeShapeType="1"/>
          </p:cNvSpPr>
          <p:nvPr/>
        </p:nvSpPr>
        <p:spPr bwMode="auto">
          <a:xfrm flipH="1" flipV="1">
            <a:off x="5351463" y="1544638"/>
            <a:ext cx="0" cy="2492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738" name="Line 81"/>
          <p:cNvSpPr>
            <a:spLocks noChangeShapeType="1"/>
          </p:cNvSpPr>
          <p:nvPr/>
        </p:nvSpPr>
        <p:spPr bwMode="auto">
          <a:xfrm>
            <a:off x="5216525" y="4022725"/>
            <a:ext cx="146050" cy="6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739" name="AutoShape 197"/>
          <p:cNvSpPr>
            <a:spLocks noChangeArrowheads="1"/>
          </p:cNvSpPr>
          <p:nvPr/>
        </p:nvSpPr>
        <p:spPr bwMode="auto">
          <a:xfrm>
            <a:off x="4908550" y="1145179"/>
            <a:ext cx="792163" cy="2889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中一路</a:t>
            </a:r>
          </a:p>
        </p:txBody>
      </p:sp>
      <p:sp>
        <p:nvSpPr>
          <p:cNvPr id="69740" name="Rectangle 9"/>
          <p:cNvSpPr>
            <a:spLocks noChangeArrowheads="1"/>
          </p:cNvSpPr>
          <p:nvPr/>
        </p:nvSpPr>
        <p:spPr bwMode="auto">
          <a:xfrm>
            <a:off x="2678113" y="3490913"/>
            <a:ext cx="1368425" cy="14398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/>
          </a:p>
        </p:txBody>
      </p:sp>
      <p:sp>
        <p:nvSpPr>
          <p:cNvPr id="69741" name="Rectangle 31"/>
          <p:cNvSpPr>
            <a:spLocks noChangeArrowheads="1"/>
          </p:cNvSpPr>
          <p:nvPr/>
        </p:nvSpPr>
        <p:spPr bwMode="auto">
          <a:xfrm>
            <a:off x="2679700" y="3490913"/>
            <a:ext cx="1373188" cy="5191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北廣場後區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2000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742" name="Rectangle 30"/>
          <p:cNvSpPr>
            <a:spLocks noChangeArrowheads="1"/>
          </p:cNvSpPr>
          <p:nvPr/>
        </p:nvSpPr>
        <p:spPr bwMode="auto">
          <a:xfrm>
            <a:off x="2679700" y="4005263"/>
            <a:ext cx="1373188" cy="4810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標楷體" pitchFamily="65" charset="-120"/>
                <a:ea typeface="標楷體" pitchFamily="65" charset="-120"/>
              </a:rPr>
              <a:t>北廣場前區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2000</a:t>
            </a:r>
            <a:endParaRPr lang="en-US" altLang="zh-TW" sz="1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743" name="Rectangle 29"/>
          <p:cNvSpPr>
            <a:spLocks noChangeArrowheads="1"/>
          </p:cNvSpPr>
          <p:nvPr/>
        </p:nvSpPr>
        <p:spPr bwMode="auto">
          <a:xfrm>
            <a:off x="2678113" y="4462463"/>
            <a:ext cx="1352550" cy="4730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北三區</a:t>
            </a:r>
            <a:r>
              <a:rPr lang="en-US" altLang="zh-TW" sz="1800" b="1">
                <a:latin typeface="標楷體" pitchFamily="65" charset="-120"/>
                <a:ea typeface="標楷體" pitchFamily="65" charset="-120"/>
              </a:rPr>
              <a:t>300</a:t>
            </a:r>
          </a:p>
        </p:txBody>
      </p:sp>
      <p:sp>
        <p:nvSpPr>
          <p:cNvPr id="69744" name="Line 198"/>
          <p:cNvSpPr>
            <a:spLocks noChangeShapeType="1"/>
          </p:cNvSpPr>
          <p:nvPr/>
        </p:nvSpPr>
        <p:spPr bwMode="auto">
          <a:xfrm>
            <a:off x="355600" y="839788"/>
            <a:ext cx="2254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745" name="Line 199"/>
          <p:cNvSpPr>
            <a:spLocks noChangeShapeType="1"/>
          </p:cNvSpPr>
          <p:nvPr/>
        </p:nvSpPr>
        <p:spPr bwMode="auto">
          <a:xfrm flipH="1">
            <a:off x="449263" y="627063"/>
            <a:ext cx="4762" cy="5191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9746" name="Text Box 200"/>
          <p:cNvSpPr txBox="1">
            <a:spLocks noChangeArrowheads="1"/>
          </p:cNvSpPr>
          <p:nvPr/>
        </p:nvSpPr>
        <p:spPr bwMode="auto">
          <a:xfrm>
            <a:off x="293688" y="28892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Oval 4"/>
          <p:cNvSpPr>
            <a:spLocks noChangeArrowheads="1"/>
          </p:cNvSpPr>
          <p:nvPr/>
        </p:nvSpPr>
        <p:spPr bwMode="auto">
          <a:xfrm>
            <a:off x="1476375" y="620713"/>
            <a:ext cx="6191250" cy="1152525"/>
          </a:xfrm>
          <a:prstGeom prst="ellipse">
            <a:avLst/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solidFill>
                  <a:srgbClr val="FFFF00"/>
                </a:solidFill>
                <a:ea typeface="標楷體" pitchFamily="65" charset="-120"/>
              </a:rPr>
              <a:t>伍、觀禮位置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84213" y="1844675"/>
            <a:ext cx="7775575" cy="47529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南廣場：歸國僑胞、各界代表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北廣場：中央部會、地方單位</a:t>
            </a:r>
            <a:endParaRPr lang="en-US" altLang="zh-TW" sz="44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含鄰里長</a:t>
            </a:r>
            <a:r>
              <a:rPr lang="en-US" altLang="zh-TW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中央區：警察專科學校</a:t>
            </a:r>
            <a:endParaRPr lang="en-US" altLang="zh-TW" sz="44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zh-TW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圖案編排</a:t>
            </a:r>
            <a:r>
              <a:rPr lang="en-US" altLang="zh-TW" sz="28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0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r="14991" b="4392"/>
          <a:stretch/>
        </p:blipFill>
        <p:spPr bwMode="auto">
          <a:xfrm>
            <a:off x="-4678" y="54159"/>
            <a:ext cx="9113182" cy="68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772832" y="1772816"/>
            <a:ext cx="936104" cy="360040"/>
          </a:xfrm>
          <a:prstGeom prst="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電視牆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8768" y="2647592"/>
            <a:ext cx="936104" cy="360040"/>
          </a:xfrm>
          <a:prstGeom prst="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電視牆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84056" y="2662832"/>
            <a:ext cx="936104" cy="360040"/>
          </a:xfrm>
          <a:prstGeom prst="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電視牆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45800" y="2650640"/>
            <a:ext cx="936104" cy="360040"/>
          </a:xfrm>
          <a:prstGeom prst="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電視牆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66496" y="2675024"/>
            <a:ext cx="936104" cy="360040"/>
          </a:xfrm>
          <a:prstGeom prst="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電視牆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88224" y="1745196"/>
            <a:ext cx="936104" cy="360040"/>
          </a:xfrm>
          <a:prstGeom prst="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電視牆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32040" y="5301208"/>
            <a:ext cx="936104" cy="360040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電視牆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11135" y="5301208"/>
            <a:ext cx="936104" cy="360040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電視牆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20072" y="3035064"/>
            <a:ext cx="2714476" cy="205012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北廣場</a:t>
            </a:r>
            <a:endParaRPr lang="zh-TW" altLang="en-US" sz="44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1076" y="3035064"/>
            <a:ext cx="2618835" cy="205012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南廣場</a:t>
            </a:r>
            <a:endParaRPr lang="zh-TW" altLang="en-US" sz="44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1202644" y="3004857"/>
            <a:ext cx="1267849" cy="784183"/>
          </a:xfrm>
          <a:prstGeom prst="straightConnector1">
            <a:avLst/>
          </a:prstGeom>
          <a:ln w="889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2470493" y="3035066"/>
            <a:ext cx="1309418" cy="753974"/>
          </a:xfrm>
          <a:prstGeom prst="straightConnector1">
            <a:avLst/>
          </a:prstGeom>
          <a:ln w="889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 flipV="1">
            <a:off x="5364088" y="2996952"/>
            <a:ext cx="1267850" cy="784184"/>
          </a:xfrm>
          <a:prstGeom prst="straightConnector1">
            <a:avLst/>
          </a:prstGeom>
          <a:ln w="889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6631937" y="3035066"/>
            <a:ext cx="1302611" cy="746070"/>
          </a:xfrm>
          <a:prstGeom prst="straightConnector1">
            <a:avLst/>
          </a:prstGeom>
          <a:ln w="889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 flipV="1">
            <a:off x="2240884" y="2132857"/>
            <a:ext cx="229609" cy="1648279"/>
          </a:xfrm>
          <a:prstGeom prst="straightConnector1">
            <a:avLst/>
          </a:prstGeom>
          <a:ln w="889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6631938" y="2030905"/>
            <a:ext cx="421696" cy="1758135"/>
          </a:xfrm>
          <a:prstGeom prst="straightConnector1">
            <a:avLst/>
          </a:prstGeom>
          <a:ln w="889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圓角矩形 2"/>
          <p:cNvSpPr/>
          <p:nvPr/>
        </p:nvSpPr>
        <p:spPr>
          <a:xfrm>
            <a:off x="6156176" y="5229200"/>
            <a:ext cx="1296144" cy="57606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領物區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1907704" y="5301208"/>
            <a:ext cx="1296144" cy="57606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領物區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6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D:\My Documents\Desktop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206" y="1312863"/>
            <a:ext cx="618013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68313" y="0"/>
            <a:ext cx="15113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TW" altLang="zh-TW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1536123" y="172288"/>
            <a:ext cx="5988626" cy="647700"/>
          </a:xfrm>
          <a:prstGeom prst="flowChartAlternateProcess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中央編排區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519497" y="803362"/>
            <a:ext cx="6005252" cy="504825"/>
          </a:xfrm>
          <a:prstGeom prst="rect">
            <a:avLst/>
          </a:prstGeom>
          <a:gradFill rotWithShape="1">
            <a:gsLst>
              <a:gs pos="0">
                <a:srgbClr val="BEFFBE">
                  <a:alpha val="28000"/>
                </a:srgbClr>
              </a:gs>
              <a:gs pos="100000">
                <a:srgbClr val="00FF00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LED</a:t>
            </a: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主題視訊牆</a:t>
            </a:r>
          </a:p>
        </p:txBody>
      </p:sp>
      <p:pic>
        <p:nvPicPr>
          <p:cNvPr id="139270" name="Picture 5" descr="QQ"/>
          <p:cNvPicPr>
            <a:picLocks noChangeAspect="1" noChangeArrowheads="1"/>
          </p:cNvPicPr>
          <p:nvPr/>
        </p:nvPicPr>
        <p:blipFill>
          <a:blip r:embed="rId4" cstate="print">
            <a:lum bright="18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8675" y="5780087"/>
            <a:ext cx="24844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411" name="Line 115"/>
          <p:cNvSpPr>
            <a:spLocks noChangeShapeType="1"/>
          </p:cNvSpPr>
          <p:nvPr/>
        </p:nvSpPr>
        <p:spPr bwMode="auto">
          <a:xfrm>
            <a:off x="4448175" y="1412875"/>
            <a:ext cx="0" cy="4495800"/>
          </a:xfrm>
          <a:prstGeom prst="line">
            <a:avLst/>
          </a:prstGeom>
          <a:noFill/>
          <a:ln w="69850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>
              <a:defRPr/>
            </a:pPr>
            <a:endParaRPr lang="zh-TW" altLang="en-US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437" name="Line 141"/>
          <p:cNvSpPr>
            <a:spLocks noChangeShapeType="1"/>
          </p:cNvSpPr>
          <p:nvPr/>
        </p:nvSpPr>
        <p:spPr bwMode="auto">
          <a:xfrm>
            <a:off x="1223963" y="4149080"/>
            <a:ext cx="6840537" cy="0"/>
          </a:xfrm>
          <a:prstGeom prst="line">
            <a:avLst/>
          </a:prstGeom>
          <a:noFill/>
          <a:ln w="69850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>
              <a:defRPr/>
            </a:pPr>
            <a:endParaRPr lang="zh-TW" altLang="en-US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9274" name="Picture 3" descr="C:\Users\LeVineHsiung\Desktop\旗子009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025" y="41275"/>
            <a:ext cx="94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141"/>
          <p:cNvSpPr>
            <a:spLocks noChangeShapeType="1"/>
          </p:cNvSpPr>
          <p:nvPr/>
        </p:nvSpPr>
        <p:spPr bwMode="auto">
          <a:xfrm>
            <a:off x="1116013" y="3068960"/>
            <a:ext cx="6838950" cy="0"/>
          </a:xfrm>
          <a:prstGeom prst="line">
            <a:avLst/>
          </a:prstGeom>
          <a:noFill/>
          <a:ln w="69850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>
              <a:defRPr/>
            </a:pPr>
            <a:endParaRPr lang="zh-TW" altLang="en-US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Line 141"/>
          <p:cNvSpPr>
            <a:spLocks noChangeShapeType="1"/>
          </p:cNvSpPr>
          <p:nvPr/>
        </p:nvSpPr>
        <p:spPr bwMode="auto">
          <a:xfrm>
            <a:off x="1114425" y="2132856"/>
            <a:ext cx="6840538" cy="0"/>
          </a:xfrm>
          <a:prstGeom prst="line">
            <a:avLst/>
          </a:prstGeom>
          <a:noFill/>
          <a:ln w="69850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>
              <a:defRPr/>
            </a:pPr>
            <a:endParaRPr lang="zh-TW" altLang="en-US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Line 141"/>
          <p:cNvSpPr>
            <a:spLocks noChangeShapeType="1"/>
          </p:cNvSpPr>
          <p:nvPr/>
        </p:nvSpPr>
        <p:spPr bwMode="auto">
          <a:xfrm>
            <a:off x="1116013" y="5157192"/>
            <a:ext cx="6840537" cy="0"/>
          </a:xfrm>
          <a:prstGeom prst="line">
            <a:avLst/>
          </a:prstGeom>
          <a:noFill/>
          <a:ln w="69850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  <a:effectLst/>
          <a:extLst/>
        </p:spPr>
        <p:txBody>
          <a:bodyPr wrap="none"/>
          <a:lstStyle/>
          <a:p>
            <a:pPr>
              <a:defRPr/>
            </a:pPr>
            <a:endParaRPr lang="zh-TW" altLang="en-US" b="1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524750" y="1412875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簡永成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7577138" y="5157192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陳正文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7583488" y="2355850"/>
            <a:ext cx="1621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王榮科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7577138" y="3205163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潘文輝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7553325" y="4206875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邱信超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119484" y="1412875"/>
            <a:ext cx="1716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黃柏勳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111547" y="5085184"/>
            <a:ext cx="1716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陳甘展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117382" y="2349500"/>
            <a:ext cx="1718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陳世清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111547" y="3219450"/>
            <a:ext cx="1716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陳奕成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90909" y="4206875"/>
            <a:ext cx="1716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顏銘佑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2008188" y="5877273"/>
            <a:ext cx="155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陳子豪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5853112" y="5877272"/>
            <a:ext cx="1671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謝子楊</a:t>
            </a:r>
          </a:p>
        </p:txBody>
      </p:sp>
    </p:spTree>
    <p:extLst>
      <p:ext uri="{BB962C8B-B14F-4D97-AF65-F5344CB8AC3E}">
        <p14:creationId xmlns:p14="http://schemas.microsoft.com/office/powerpoint/2010/main" val="9196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84213" y="1254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領隊會議</a:t>
            </a:r>
            <a:r>
              <a:rPr lang="zh-TW" alt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程序</a:t>
            </a:r>
            <a:endParaRPr lang="zh-TW" altLang="en-US" sz="4800" dirty="0">
              <a:solidFill>
                <a:srgbClr val="000066"/>
              </a:solidFill>
              <a:ea typeface="標楷體" pitchFamily="65" charset="-120"/>
            </a:endParaRPr>
          </a:p>
        </p:txBody>
      </p:sp>
      <p:graphicFrame>
        <p:nvGraphicFramePr>
          <p:cNvPr id="4245" name="Group 149"/>
          <p:cNvGraphicFramePr>
            <a:graphicFrameLocks noGrp="1"/>
          </p:cNvGraphicFramePr>
          <p:nvPr/>
        </p:nvGraphicFramePr>
        <p:xfrm>
          <a:off x="179388" y="1476375"/>
          <a:ext cx="8785225" cy="4760914"/>
        </p:xfrm>
        <a:graphic>
          <a:graphicData uri="http://schemas.openxmlformats.org/drawingml/2006/table">
            <a:tbl>
              <a:tblPr/>
              <a:tblGrid>
                <a:gridCol w="1414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項次</a:t>
                      </a:r>
                    </a:p>
                  </a:txBody>
                  <a:tcPr marL="91438" marR="91438" marT="45724" marB="45724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</a:p>
                  </a:txBody>
                  <a:tcPr marL="91438" marR="9143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使用時間</a:t>
                      </a:r>
                    </a:p>
                  </a:txBody>
                  <a:tcPr marL="91438" marR="9143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</a:p>
                  </a:txBody>
                  <a:tcPr marL="91438" marR="91438" marT="45724" marB="45724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主席致詞</a:t>
                      </a:r>
                    </a:p>
                  </a:txBody>
                  <a:tcPr marL="91438" marR="9143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分鐘</a:t>
                      </a:r>
                    </a:p>
                  </a:txBody>
                  <a:tcPr marL="91438" marR="9143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</a:p>
                  </a:txBody>
                  <a:tcPr marL="91438" marR="91438" marT="45724" marB="45724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承辦單位報告</a:t>
                      </a:r>
                    </a:p>
                  </a:txBody>
                  <a:tcPr marL="91438" marR="9143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分鐘</a:t>
                      </a:r>
                    </a:p>
                  </a:txBody>
                  <a:tcPr marL="91438" marR="9143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</a:p>
                  </a:txBody>
                  <a:tcPr marL="91438" marR="91438" marT="45724" marB="45724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問題與研討</a:t>
                      </a:r>
                    </a:p>
                  </a:txBody>
                  <a:tcPr marL="91438" marR="9143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分鐘</a:t>
                      </a:r>
                    </a:p>
                  </a:txBody>
                  <a:tcPr marL="91438" marR="9143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</a:p>
                  </a:txBody>
                  <a:tcPr marL="91438" marR="91438" marT="45724" marB="45724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主席結論與指</a:t>
                      </a:r>
                      <a:r>
                        <a:rPr kumimoji="1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裁</a:t>
                      </a:r>
                      <a:r>
                        <a:rPr kumimoji="1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示</a:t>
                      </a:r>
                    </a:p>
                  </a:txBody>
                  <a:tcPr marL="91438" marR="9143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分鐘</a:t>
                      </a:r>
                    </a:p>
                  </a:txBody>
                  <a:tcPr marL="91438" marR="9143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</a:p>
                  </a:txBody>
                  <a:tcPr marL="91438" marR="91438" marT="45724" marB="45724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50</a:t>
                      </a:r>
                      <a:r>
                        <a:rPr kumimoji="1" lang="zh-TW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分鐘</a:t>
                      </a:r>
                    </a:p>
                  </a:txBody>
                  <a:tcPr marL="91438" marR="91438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1476375" y="620713"/>
            <a:ext cx="6191250" cy="1152525"/>
          </a:xfrm>
          <a:prstGeom prst="ellipse">
            <a:avLst/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solidFill>
                  <a:srgbClr val="FFFF00"/>
                </a:solidFill>
                <a:ea typeface="標楷體" pitchFamily="65" charset="-120"/>
              </a:rPr>
              <a:t>陸、勤務設施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84213" y="2276475"/>
            <a:ext cx="7775575" cy="32305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統一設置</a:t>
            </a: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救護站、</a:t>
            </a: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供水站及流</a:t>
            </a:r>
            <a:endParaRPr lang="zh-TW" altLang="en-US" sz="4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動廁所，</a:t>
            </a: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並規劃各單位防空疏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散位置。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-26988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4925" y="44450"/>
            <a:ext cx="903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年國慶大會勤務設施位置示意圖</a:t>
            </a: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787900" y="1484313"/>
            <a:ext cx="2232025" cy="1584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介壽公園</a:t>
            </a:r>
            <a:endParaRPr kumimoji="0"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06363" y="3644900"/>
            <a:ext cx="533400" cy="1257300"/>
          </a:xfrm>
          <a:prstGeom prst="rect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anchor="ctr"/>
          <a:lstStyle/>
          <a:p>
            <a:pPr algn="dist">
              <a:spcBef>
                <a:spcPct val="50000"/>
              </a:spcBef>
              <a:defRPr/>
            </a:pPr>
            <a:r>
              <a:rPr lang="en-US" altLang="zh-TW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國發會</a:t>
            </a:r>
            <a:endParaRPr kumimoji="0"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187450" y="1412875"/>
            <a:ext cx="2301875" cy="16557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二二八和平公園</a:t>
            </a:r>
            <a:endParaRPr kumimoji="0"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187450" y="3933825"/>
            <a:ext cx="2270125" cy="1295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北廣場</a:t>
            </a:r>
            <a:endParaRPr kumimoji="0" lang="zh-TW" altLang="en-US" sz="3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4752975" y="3933825"/>
            <a:ext cx="2266950" cy="1295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TW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南廣場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2195513" y="6453188"/>
            <a:ext cx="3743325" cy="40481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總      統      府</a:t>
            </a:r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552575" y="6021388"/>
            <a:ext cx="18288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北  觀  禮  臺</a:t>
            </a: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4600575" y="6021388"/>
            <a:ext cx="17526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南  觀  禮  臺</a:t>
            </a: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3381375" y="5949950"/>
            <a:ext cx="1219200" cy="304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TW" alt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rPr>
              <a:t>主  席  臺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2122488" y="908050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公    園    路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611188" y="3213100"/>
            <a:ext cx="5492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dist">
              <a:spcBef>
                <a:spcPct val="50000"/>
              </a:spcBef>
              <a:defRPr/>
            </a:pPr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寶慶路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7118350" y="3921125"/>
            <a:ext cx="5492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dist">
              <a:spcBef>
                <a:spcPct val="50000"/>
              </a:spcBef>
              <a:defRPr/>
            </a:pPr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貴陽街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584325" y="3414713"/>
            <a:ext cx="4824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懷       寧        街</a:t>
            </a: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538163" y="5229225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200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重     慶       南      路</a:t>
            </a:r>
          </a:p>
        </p:txBody>
      </p:sp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1454150" y="4005263"/>
            <a:ext cx="458788" cy="360362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水</a:t>
            </a:r>
          </a:p>
        </p:txBody>
      </p:sp>
      <p:sp>
        <p:nvSpPr>
          <p:cNvPr id="77843" name="Rectangle 23"/>
          <p:cNvSpPr>
            <a:spLocks noChangeArrowheads="1"/>
          </p:cNvSpPr>
          <p:nvPr/>
        </p:nvSpPr>
        <p:spPr bwMode="auto">
          <a:xfrm>
            <a:off x="7596188" y="5948363"/>
            <a:ext cx="647700" cy="792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77844" name="WordArt 24"/>
          <p:cNvSpPr>
            <a:spLocks noChangeArrowheads="1" noChangeShapeType="1" noTextEdit="1"/>
          </p:cNvSpPr>
          <p:nvPr/>
        </p:nvSpPr>
        <p:spPr bwMode="auto">
          <a:xfrm>
            <a:off x="7666038" y="6078538"/>
            <a:ext cx="503237" cy="5032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新細明體"/>
                <a:ea typeface="新細明體"/>
              </a:rPr>
              <a:t>司法</a:t>
            </a:r>
          </a:p>
          <a:p>
            <a:pPr algn="ctr"/>
            <a:r>
              <a:rPr lang="zh-TW" alt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新細明體"/>
                <a:ea typeface="新細明體"/>
              </a:rPr>
              <a:t>大廈</a:t>
            </a:r>
          </a:p>
        </p:txBody>
      </p:sp>
      <p:sp>
        <p:nvSpPr>
          <p:cNvPr id="77845" name="Rectangle 26"/>
          <p:cNvSpPr>
            <a:spLocks noChangeArrowheads="1"/>
          </p:cNvSpPr>
          <p:nvPr/>
        </p:nvSpPr>
        <p:spPr bwMode="auto">
          <a:xfrm>
            <a:off x="107950" y="5994400"/>
            <a:ext cx="719138" cy="6746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77846" name="WordArt 27"/>
          <p:cNvSpPr>
            <a:spLocks noChangeArrowheads="1" noChangeShapeType="1" noTextEdit="1"/>
          </p:cNvSpPr>
          <p:nvPr/>
        </p:nvSpPr>
        <p:spPr bwMode="auto">
          <a:xfrm>
            <a:off x="252413" y="6078538"/>
            <a:ext cx="503237" cy="5032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新細明體"/>
                <a:ea typeface="新細明體"/>
              </a:rPr>
              <a:t>臺灣</a:t>
            </a:r>
          </a:p>
          <a:p>
            <a:pPr algn="ctr"/>
            <a:r>
              <a:rPr lang="zh-TW" alt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新細明體"/>
                <a:ea typeface="新細明體"/>
              </a:rPr>
              <a:t>銀行</a:t>
            </a: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2671763" y="4005263"/>
            <a:ext cx="458787" cy="360362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水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5127625" y="4005263"/>
            <a:ext cx="458788" cy="360362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水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6345238" y="4005263"/>
            <a:ext cx="458787" cy="360362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水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535113" y="6323013"/>
            <a:ext cx="458787" cy="360362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水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069013" y="6359525"/>
            <a:ext cx="458787" cy="360363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水</a:t>
            </a:r>
          </a:p>
        </p:txBody>
      </p:sp>
      <p:pic>
        <p:nvPicPr>
          <p:cNvPr id="77852" name="Picture 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363" y="1428750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4" name="Picture 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363" y="182086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5" name="Picture 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100388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56" name="Picture 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650" y="3087688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57" name="Rectangle 9"/>
          <p:cNvSpPr>
            <a:spLocks noChangeArrowheads="1"/>
          </p:cNvSpPr>
          <p:nvPr/>
        </p:nvSpPr>
        <p:spPr bwMode="auto">
          <a:xfrm>
            <a:off x="8316913" y="1484313"/>
            <a:ext cx="706437" cy="3529012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ea typeface="標楷體" pitchFamily="65" charset="-120"/>
              </a:rPr>
              <a:t>臺北市立大學</a:t>
            </a:r>
          </a:p>
        </p:txBody>
      </p:sp>
      <p:sp>
        <p:nvSpPr>
          <p:cNvPr id="77858" name="Rectangle 9"/>
          <p:cNvSpPr>
            <a:spLocks noChangeArrowheads="1"/>
          </p:cNvSpPr>
          <p:nvPr/>
        </p:nvSpPr>
        <p:spPr bwMode="auto">
          <a:xfrm>
            <a:off x="7596188" y="1484313"/>
            <a:ext cx="706437" cy="3529012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>
                <a:ea typeface="標楷體" pitchFamily="65" charset="-120"/>
              </a:rPr>
              <a:t>北一女中</a:t>
            </a:r>
          </a:p>
        </p:txBody>
      </p:sp>
      <p:pic>
        <p:nvPicPr>
          <p:cNvPr id="77859" name="圖片 39" descr="複製 -流動廁所_聿民4座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5013325"/>
            <a:ext cx="70643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0" name="圖片 39" descr="複製 -流動廁所_聿民4座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399" y="2839820"/>
            <a:ext cx="93980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1" name="圖片 39" descr="複製 -流動廁所_聿民4座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428875"/>
            <a:ext cx="839788" cy="6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62" name="文字方塊 45"/>
          <p:cNvSpPr txBox="1">
            <a:spLocks noChangeArrowheads="1"/>
          </p:cNvSpPr>
          <p:nvPr/>
        </p:nvSpPr>
        <p:spPr bwMode="auto">
          <a:xfrm>
            <a:off x="3057523" y="2839820"/>
            <a:ext cx="1730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座</a:t>
            </a:r>
            <a:r>
              <a:rPr lang="en-US" altLang="zh-TW" sz="1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殘障</a:t>
            </a:r>
            <a:r>
              <a:rPr lang="en-US" altLang="zh-TW" sz="1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2)</a:t>
            </a:r>
            <a:endParaRPr lang="zh-TW" altLang="en-US" sz="1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馬路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7863" name="文字方塊 3"/>
          <p:cNvSpPr txBox="1">
            <a:spLocks noChangeArrowheads="1"/>
          </p:cNvSpPr>
          <p:nvPr/>
        </p:nvSpPr>
        <p:spPr bwMode="auto">
          <a:xfrm>
            <a:off x="5476875" y="3100388"/>
            <a:ext cx="2119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座</a:t>
            </a:r>
            <a:r>
              <a:rPr lang="en-US" altLang="zh-TW" sz="1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殘障</a:t>
            </a:r>
            <a:r>
              <a:rPr lang="en-US" altLang="zh-TW" sz="1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2)</a:t>
            </a:r>
            <a:endParaRPr lang="zh-TW" altLang="en-US" sz="16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人行道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7864" name="文字方塊 46"/>
          <p:cNvSpPr txBox="1">
            <a:spLocks noChangeArrowheads="1"/>
          </p:cNvSpPr>
          <p:nvPr/>
        </p:nvSpPr>
        <p:spPr bwMode="auto">
          <a:xfrm>
            <a:off x="7308850" y="4273550"/>
            <a:ext cx="103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座</a:t>
            </a:r>
            <a:endParaRPr lang="en-US" altLang="zh-TW" sz="160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校內</a:t>
            </a: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2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8851" name="Rectangle 144"/>
          <p:cNvSpPr>
            <a:spLocks noChangeArrowheads="1"/>
          </p:cNvSpPr>
          <p:nvPr/>
        </p:nvSpPr>
        <p:spPr bwMode="auto">
          <a:xfrm>
            <a:off x="8245475" y="5661025"/>
            <a:ext cx="722313" cy="10080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法務部</a:t>
            </a:r>
            <a:endParaRPr lang="en-US" altLang="zh-TW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7829</a:t>
            </a:r>
            <a:endParaRPr lang="zh-TW" altLang="en-US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52" name="Rectangle 2"/>
          <p:cNvSpPr>
            <a:spLocks noChangeArrowheads="1"/>
          </p:cNvSpPr>
          <p:nvPr/>
        </p:nvSpPr>
        <p:spPr bwMode="auto">
          <a:xfrm rot="-5400000">
            <a:off x="6235701" y="5003800"/>
            <a:ext cx="284162" cy="1519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南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觀禮臺二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280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53" name="Rectangle 3"/>
          <p:cNvSpPr>
            <a:spLocks noChangeArrowheads="1"/>
          </p:cNvSpPr>
          <p:nvPr/>
        </p:nvSpPr>
        <p:spPr bwMode="auto">
          <a:xfrm rot="-5400000">
            <a:off x="4485481" y="4742657"/>
            <a:ext cx="536575" cy="36083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>
                  <a:alpha val="70000"/>
                </a:srgbClr>
              </a:gs>
            </a:gsLst>
            <a:path path="shape">
              <a:fillToRect l="50000" t="50000" r="50000" b="50000"/>
            </a:path>
          </a:gradFill>
          <a:ln w="76200" cmpd="dbl">
            <a:solidFill>
              <a:srgbClr val="00FF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TW" sz="20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總統府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 rot="16200000">
            <a:off x="4476767" y="5546583"/>
            <a:ext cx="549276" cy="790857"/>
          </a:xfrm>
          <a:prstGeom prst="rect">
            <a:avLst/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rot="10800000" vert="vert270"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中央區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128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55" name="Rectangle 9"/>
          <p:cNvSpPr>
            <a:spLocks noChangeArrowheads="1"/>
          </p:cNvSpPr>
          <p:nvPr/>
        </p:nvSpPr>
        <p:spPr bwMode="auto">
          <a:xfrm>
            <a:off x="2678113" y="3798888"/>
            <a:ext cx="1368425" cy="14398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/>
          </a:p>
        </p:txBody>
      </p:sp>
      <p:sp>
        <p:nvSpPr>
          <p:cNvPr id="78856" name="Rectangle 10"/>
          <p:cNvSpPr>
            <a:spLocks noChangeArrowheads="1"/>
          </p:cNvSpPr>
          <p:nvPr/>
        </p:nvSpPr>
        <p:spPr bwMode="auto">
          <a:xfrm>
            <a:off x="5434013" y="3789363"/>
            <a:ext cx="1366837" cy="14398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/>
          </a:p>
        </p:txBody>
      </p:sp>
      <p:sp>
        <p:nvSpPr>
          <p:cNvPr id="78857" name="Rectangle 11"/>
          <p:cNvSpPr>
            <a:spLocks noChangeArrowheads="1"/>
          </p:cNvSpPr>
          <p:nvPr/>
        </p:nvSpPr>
        <p:spPr bwMode="auto">
          <a:xfrm>
            <a:off x="1258888" y="2641600"/>
            <a:ext cx="2733675" cy="858838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                                    二二八     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                                     紀念公園                           </a:t>
            </a:r>
          </a:p>
        </p:txBody>
      </p:sp>
      <p:sp>
        <p:nvSpPr>
          <p:cNvPr id="78858" name="Rectangle 12"/>
          <p:cNvSpPr>
            <a:spLocks noChangeArrowheads="1"/>
          </p:cNvSpPr>
          <p:nvPr/>
        </p:nvSpPr>
        <p:spPr bwMode="auto">
          <a:xfrm>
            <a:off x="5434013" y="2641600"/>
            <a:ext cx="1366837" cy="8604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介壽公園</a:t>
            </a:r>
          </a:p>
        </p:txBody>
      </p:sp>
      <p:sp>
        <p:nvSpPr>
          <p:cNvPr id="78859" name="Rectangle 13"/>
          <p:cNvSpPr>
            <a:spLocks noChangeArrowheads="1"/>
          </p:cNvSpPr>
          <p:nvPr/>
        </p:nvSpPr>
        <p:spPr bwMode="auto">
          <a:xfrm>
            <a:off x="7521575" y="2624138"/>
            <a:ext cx="722313" cy="25923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北一女中</a:t>
            </a:r>
          </a:p>
        </p:txBody>
      </p:sp>
      <p:sp>
        <p:nvSpPr>
          <p:cNvPr id="78860" name="Rectangle 14"/>
          <p:cNvSpPr>
            <a:spLocks noChangeArrowheads="1"/>
          </p:cNvSpPr>
          <p:nvPr/>
        </p:nvSpPr>
        <p:spPr bwMode="auto">
          <a:xfrm>
            <a:off x="2700338" y="1704975"/>
            <a:ext cx="1292225" cy="576263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台北賓館</a:t>
            </a:r>
          </a:p>
        </p:txBody>
      </p:sp>
      <p:sp>
        <p:nvSpPr>
          <p:cNvPr id="78861" name="Rectangle 15"/>
          <p:cNvSpPr>
            <a:spLocks noChangeArrowheads="1"/>
          </p:cNvSpPr>
          <p:nvPr/>
        </p:nvSpPr>
        <p:spPr bwMode="auto">
          <a:xfrm>
            <a:off x="5592763" y="1704975"/>
            <a:ext cx="1365250" cy="5762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外交部</a:t>
            </a:r>
            <a:endParaRPr lang="en-US" altLang="zh-TW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7360</a:t>
            </a:r>
            <a:endParaRPr lang="zh-TW" altLang="en-US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62" name="Rectangle 16"/>
          <p:cNvSpPr>
            <a:spLocks noChangeArrowheads="1"/>
          </p:cNvSpPr>
          <p:nvPr/>
        </p:nvSpPr>
        <p:spPr bwMode="auto">
          <a:xfrm>
            <a:off x="896938" y="5662613"/>
            <a:ext cx="1008062" cy="7778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臺灣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銀行</a:t>
            </a:r>
            <a:endParaRPr lang="en-US" altLang="zh-TW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63" name="Rectangle 17"/>
          <p:cNvSpPr>
            <a:spLocks noChangeArrowheads="1"/>
          </p:cNvSpPr>
          <p:nvPr/>
        </p:nvSpPr>
        <p:spPr bwMode="auto">
          <a:xfrm>
            <a:off x="1306513" y="3789363"/>
            <a:ext cx="598487" cy="1441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國發會</a:t>
            </a:r>
          </a:p>
        </p:txBody>
      </p:sp>
      <p:sp>
        <p:nvSpPr>
          <p:cNvPr id="78864" name="Rectangle 18"/>
          <p:cNvSpPr>
            <a:spLocks noChangeArrowheads="1"/>
          </p:cNvSpPr>
          <p:nvPr/>
        </p:nvSpPr>
        <p:spPr bwMode="auto">
          <a:xfrm>
            <a:off x="7521575" y="5654675"/>
            <a:ext cx="722313" cy="10080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司法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大廈</a:t>
            </a:r>
            <a:endParaRPr lang="en-US" altLang="zh-TW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2065</a:t>
            </a:r>
            <a:endParaRPr lang="zh-TW" altLang="en-US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65" name="Rectangle 19"/>
          <p:cNvSpPr>
            <a:spLocks noChangeArrowheads="1"/>
          </p:cNvSpPr>
          <p:nvPr/>
        </p:nvSpPr>
        <p:spPr bwMode="auto">
          <a:xfrm>
            <a:off x="647700" y="3789363"/>
            <a:ext cx="630238" cy="1441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 東方大樓</a:t>
            </a:r>
          </a:p>
        </p:txBody>
      </p:sp>
      <p:sp>
        <p:nvSpPr>
          <p:cNvPr id="78866" name="Text Box 27"/>
          <p:cNvSpPr txBox="1">
            <a:spLocks noChangeArrowheads="1"/>
          </p:cNvSpPr>
          <p:nvPr/>
        </p:nvSpPr>
        <p:spPr bwMode="auto">
          <a:xfrm>
            <a:off x="3138488" y="2289175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公園路</a:t>
            </a:r>
          </a:p>
        </p:txBody>
      </p:sp>
      <p:sp>
        <p:nvSpPr>
          <p:cNvPr id="78867" name="Text Box 28"/>
          <p:cNvSpPr txBox="1">
            <a:spLocks noChangeArrowheads="1"/>
          </p:cNvSpPr>
          <p:nvPr/>
        </p:nvSpPr>
        <p:spPr bwMode="auto">
          <a:xfrm>
            <a:off x="2700338" y="522922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重慶南路</a:t>
            </a:r>
          </a:p>
        </p:txBody>
      </p:sp>
      <p:sp>
        <p:nvSpPr>
          <p:cNvPr id="78868" name="Text Box 29"/>
          <p:cNvSpPr txBox="1">
            <a:spLocks noChangeArrowheads="1"/>
          </p:cNvSpPr>
          <p:nvPr/>
        </p:nvSpPr>
        <p:spPr bwMode="auto">
          <a:xfrm>
            <a:off x="2219325" y="6051550"/>
            <a:ext cx="46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寶慶路</a:t>
            </a:r>
          </a:p>
        </p:txBody>
      </p:sp>
      <p:sp>
        <p:nvSpPr>
          <p:cNvPr id="78869" name="Text Box 31"/>
          <p:cNvSpPr txBox="1">
            <a:spLocks noChangeArrowheads="1"/>
          </p:cNvSpPr>
          <p:nvPr/>
        </p:nvSpPr>
        <p:spPr bwMode="auto">
          <a:xfrm>
            <a:off x="6913563" y="6073775"/>
            <a:ext cx="4619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貴陽街</a:t>
            </a:r>
          </a:p>
        </p:txBody>
      </p:sp>
      <p:sp>
        <p:nvSpPr>
          <p:cNvPr id="78870" name="Text Box 32"/>
          <p:cNvSpPr txBox="1">
            <a:spLocks noChangeArrowheads="1"/>
          </p:cNvSpPr>
          <p:nvPr/>
        </p:nvSpPr>
        <p:spPr bwMode="auto">
          <a:xfrm>
            <a:off x="3132138" y="343058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懷寧街</a:t>
            </a:r>
          </a:p>
        </p:txBody>
      </p:sp>
      <p:sp>
        <p:nvSpPr>
          <p:cNvPr id="78871" name="Text Box 33"/>
          <p:cNvSpPr txBox="1">
            <a:spLocks noChangeArrowheads="1"/>
          </p:cNvSpPr>
          <p:nvPr/>
        </p:nvSpPr>
        <p:spPr bwMode="auto">
          <a:xfrm>
            <a:off x="388938" y="5805488"/>
            <a:ext cx="4619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衡陽路</a:t>
            </a: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905125" y="13414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中山南路</a:t>
            </a:r>
          </a:p>
        </p:txBody>
      </p:sp>
      <p:sp>
        <p:nvSpPr>
          <p:cNvPr id="78873" name="Rectangle 37"/>
          <p:cNvSpPr>
            <a:spLocks noChangeArrowheads="1"/>
          </p:cNvSpPr>
          <p:nvPr/>
        </p:nvSpPr>
        <p:spPr bwMode="auto">
          <a:xfrm>
            <a:off x="7519988" y="1525588"/>
            <a:ext cx="722312" cy="755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弘道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國中</a:t>
            </a:r>
            <a:endParaRPr lang="en-US" altLang="zh-TW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1852</a:t>
            </a:r>
            <a:endParaRPr lang="zh-TW" altLang="en-US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74" name="Rectangle 38"/>
          <p:cNvSpPr>
            <a:spLocks noChangeArrowheads="1"/>
          </p:cNvSpPr>
          <p:nvPr/>
        </p:nvSpPr>
        <p:spPr bwMode="auto">
          <a:xfrm rot="-5400000">
            <a:off x="3398838" y="5356225"/>
            <a:ext cx="287338" cy="14747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北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觀禮臺一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600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75" name="Rectangle 39"/>
          <p:cNvSpPr>
            <a:spLocks noChangeArrowheads="1"/>
          </p:cNvSpPr>
          <p:nvPr/>
        </p:nvSpPr>
        <p:spPr bwMode="auto">
          <a:xfrm rot="-5400000">
            <a:off x="5776913" y="5441950"/>
            <a:ext cx="284162" cy="12779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南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觀禮臺一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600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76" name="AutoShape 40"/>
          <p:cNvSpPr>
            <a:spLocks noChangeArrowheads="1"/>
          </p:cNvSpPr>
          <p:nvPr/>
        </p:nvSpPr>
        <p:spPr bwMode="auto">
          <a:xfrm>
            <a:off x="1743075" y="5676900"/>
            <a:ext cx="155575" cy="198438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sp>
        <p:nvSpPr>
          <p:cNvPr id="78877" name="AutoShape 41"/>
          <p:cNvSpPr>
            <a:spLocks noChangeArrowheads="1"/>
          </p:cNvSpPr>
          <p:nvPr/>
        </p:nvSpPr>
        <p:spPr bwMode="auto">
          <a:xfrm>
            <a:off x="698500" y="5262563"/>
            <a:ext cx="155575" cy="198437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sp>
        <p:nvSpPr>
          <p:cNvPr id="78878" name="AutoShape 42"/>
          <p:cNvSpPr>
            <a:spLocks noChangeArrowheads="1"/>
          </p:cNvSpPr>
          <p:nvPr/>
        </p:nvSpPr>
        <p:spPr bwMode="auto">
          <a:xfrm>
            <a:off x="3138488" y="2328863"/>
            <a:ext cx="155575" cy="198437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sp>
        <p:nvSpPr>
          <p:cNvPr id="78879" name="AutoShape 43"/>
          <p:cNvSpPr>
            <a:spLocks noChangeArrowheads="1"/>
          </p:cNvSpPr>
          <p:nvPr/>
        </p:nvSpPr>
        <p:spPr bwMode="auto">
          <a:xfrm>
            <a:off x="4278313" y="1125538"/>
            <a:ext cx="155575" cy="198437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sp>
        <p:nvSpPr>
          <p:cNvPr id="78880" name="AutoShape 44"/>
          <p:cNvSpPr>
            <a:spLocks noChangeArrowheads="1"/>
          </p:cNvSpPr>
          <p:nvPr/>
        </p:nvSpPr>
        <p:spPr bwMode="auto">
          <a:xfrm>
            <a:off x="5437188" y="1995488"/>
            <a:ext cx="155575" cy="198437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sp>
        <p:nvSpPr>
          <p:cNvPr id="78881" name="AutoShape 45"/>
          <p:cNvSpPr>
            <a:spLocks noChangeArrowheads="1"/>
          </p:cNvSpPr>
          <p:nvPr/>
        </p:nvSpPr>
        <p:spPr bwMode="auto">
          <a:xfrm>
            <a:off x="7342188" y="2397125"/>
            <a:ext cx="155575" cy="198438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6</a:t>
            </a:r>
          </a:p>
        </p:txBody>
      </p:sp>
      <p:sp>
        <p:nvSpPr>
          <p:cNvPr id="78882" name="AutoShape 46"/>
          <p:cNvSpPr>
            <a:spLocks noChangeArrowheads="1"/>
          </p:cNvSpPr>
          <p:nvPr/>
        </p:nvSpPr>
        <p:spPr bwMode="auto">
          <a:xfrm>
            <a:off x="7878763" y="5364163"/>
            <a:ext cx="155575" cy="198437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7</a:t>
            </a:r>
          </a:p>
        </p:txBody>
      </p:sp>
      <p:sp>
        <p:nvSpPr>
          <p:cNvPr id="78883" name="AutoShape 47"/>
          <p:cNvSpPr>
            <a:spLocks noChangeArrowheads="1"/>
          </p:cNvSpPr>
          <p:nvPr/>
        </p:nvSpPr>
        <p:spPr bwMode="auto">
          <a:xfrm>
            <a:off x="7562850" y="6178550"/>
            <a:ext cx="155575" cy="198438"/>
          </a:xfrm>
          <a:prstGeom prst="can">
            <a:avLst>
              <a:gd name="adj" fmla="val 31888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 dirty="0">
                <a:latin typeface="標楷體" pitchFamily="65" charset="-120"/>
                <a:ea typeface="標楷體" pitchFamily="65" charset="-120"/>
              </a:rPr>
              <a:t>8</a:t>
            </a:r>
          </a:p>
        </p:txBody>
      </p:sp>
      <p:sp>
        <p:nvSpPr>
          <p:cNvPr id="78884" name="Line 49"/>
          <p:cNvSpPr>
            <a:spLocks noChangeShapeType="1"/>
          </p:cNvSpPr>
          <p:nvPr/>
        </p:nvSpPr>
        <p:spPr bwMode="auto">
          <a:xfrm>
            <a:off x="2247900" y="5788025"/>
            <a:ext cx="29051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85" name="Line 51"/>
          <p:cNvSpPr>
            <a:spLocks noChangeShapeType="1"/>
          </p:cNvSpPr>
          <p:nvPr/>
        </p:nvSpPr>
        <p:spPr bwMode="auto">
          <a:xfrm>
            <a:off x="2255838" y="5762625"/>
            <a:ext cx="11112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86" name="Rectangle 52"/>
          <p:cNvSpPr>
            <a:spLocks noChangeArrowheads="1"/>
          </p:cNvSpPr>
          <p:nvPr/>
        </p:nvSpPr>
        <p:spPr bwMode="auto">
          <a:xfrm rot="-5400000">
            <a:off x="3132138" y="5062538"/>
            <a:ext cx="287337" cy="14747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北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觀禮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臺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區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280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887" name="Line 54"/>
          <p:cNvSpPr>
            <a:spLocks noChangeShapeType="1"/>
          </p:cNvSpPr>
          <p:nvPr/>
        </p:nvSpPr>
        <p:spPr bwMode="auto">
          <a:xfrm>
            <a:off x="7135813" y="5799138"/>
            <a:ext cx="222250" cy="6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88" name="Line 57"/>
          <p:cNvSpPr>
            <a:spLocks noChangeShapeType="1"/>
          </p:cNvSpPr>
          <p:nvPr/>
        </p:nvSpPr>
        <p:spPr bwMode="auto">
          <a:xfrm>
            <a:off x="6800850" y="4572000"/>
            <a:ext cx="3635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89" name="Line 61"/>
          <p:cNvSpPr>
            <a:spLocks noChangeShapeType="1"/>
          </p:cNvSpPr>
          <p:nvPr/>
        </p:nvSpPr>
        <p:spPr bwMode="auto">
          <a:xfrm>
            <a:off x="4697413" y="5345113"/>
            <a:ext cx="39211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90" name="Line 62"/>
          <p:cNvSpPr>
            <a:spLocks noChangeShapeType="1"/>
          </p:cNvSpPr>
          <p:nvPr/>
        </p:nvSpPr>
        <p:spPr bwMode="auto">
          <a:xfrm>
            <a:off x="8605838" y="5345113"/>
            <a:ext cx="0" cy="384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91" name="Line 64"/>
          <p:cNvSpPr>
            <a:spLocks noChangeShapeType="1"/>
          </p:cNvSpPr>
          <p:nvPr/>
        </p:nvSpPr>
        <p:spPr bwMode="auto">
          <a:xfrm>
            <a:off x="7164388" y="2349500"/>
            <a:ext cx="1587" cy="15319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92" name="Line 65"/>
          <p:cNvSpPr>
            <a:spLocks noChangeShapeType="1"/>
          </p:cNvSpPr>
          <p:nvPr/>
        </p:nvSpPr>
        <p:spPr bwMode="auto">
          <a:xfrm>
            <a:off x="7135813" y="2349500"/>
            <a:ext cx="15081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93" name="Line 66"/>
          <p:cNvSpPr>
            <a:spLocks noChangeShapeType="1"/>
          </p:cNvSpPr>
          <p:nvPr/>
        </p:nvSpPr>
        <p:spPr bwMode="auto">
          <a:xfrm>
            <a:off x="8613775" y="2343150"/>
            <a:ext cx="0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94" name="Line 68"/>
          <p:cNvSpPr>
            <a:spLocks noChangeShapeType="1"/>
          </p:cNvSpPr>
          <p:nvPr/>
        </p:nvSpPr>
        <p:spPr bwMode="auto">
          <a:xfrm>
            <a:off x="5245100" y="4078288"/>
            <a:ext cx="1079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95" name="Line 70"/>
          <p:cNvSpPr>
            <a:spLocks noChangeShapeType="1"/>
          </p:cNvSpPr>
          <p:nvPr/>
        </p:nvSpPr>
        <p:spPr bwMode="auto">
          <a:xfrm flipV="1">
            <a:off x="5335588" y="1865313"/>
            <a:ext cx="0" cy="22129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96" name="Line 78"/>
          <p:cNvSpPr>
            <a:spLocks noChangeShapeType="1"/>
          </p:cNvSpPr>
          <p:nvPr/>
        </p:nvSpPr>
        <p:spPr bwMode="auto">
          <a:xfrm>
            <a:off x="3132138" y="3659188"/>
            <a:ext cx="0" cy="130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97" name="Line 79"/>
          <p:cNvSpPr>
            <a:spLocks noChangeShapeType="1"/>
          </p:cNvSpPr>
          <p:nvPr/>
        </p:nvSpPr>
        <p:spPr bwMode="auto">
          <a:xfrm flipH="1">
            <a:off x="2051050" y="3679825"/>
            <a:ext cx="11128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98" name="Line 81"/>
          <p:cNvSpPr>
            <a:spLocks noChangeShapeType="1"/>
          </p:cNvSpPr>
          <p:nvPr/>
        </p:nvSpPr>
        <p:spPr bwMode="auto">
          <a:xfrm>
            <a:off x="2268538" y="4505325"/>
            <a:ext cx="395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899" name="Line 82"/>
          <p:cNvSpPr>
            <a:spLocks noChangeShapeType="1"/>
          </p:cNvSpPr>
          <p:nvPr/>
        </p:nvSpPr>
        <p:spPr bwMode="auto">
          <a:xfrm>
            <a:off x="1908175" y="5013325"/>
            <a:ext cx="7508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00" name="Line 83"/>
          <p:cNvSpPr>
            <a:spLocks noChangeShapeType="1"/>
          </p:cNvSpPr>
          <p:nvPr/>
        </p:nvSpPr>
        <p:spPr bwMode="auto">
          <a:xfrm>
            <a:off x="2255838" y="4478338"/>
            <a:ext cx="0" cy="5349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78901" name="Group 104"/>
          <p:cNvGrpSpPr>
            <a:grpSpLocks/>
          </p:cNvGrpSpPr>
          <p:nvPr/>
        </p:nvGrpSpPr>
        <p:grpSpPr bwMode="auto">
          <a:xfrm>
            <a:off x="4278313" y="1435100"/>
            <a:ext cx="155575" cy="354013"/>
            <a:chOff x="3379" y="3343"/>
            <a:chExt cx="136" cy="359"/>
          </a:xfrm>
        </p:grpSpPr>
        <p:sp>
          <p:nvSpPr>
            <p:cNvPr id="78999" name="Freeform 105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9000" name="Picture 106" descr="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902" name="Group 113"/>
          <p:cNvGrpSpPr>
            <a:grpSpLocks/>
          </p:cNvGrpSpPr>
          <p:nvPr/>
        </p:nvGrpSpPr>
        <p:grpSpPr bwMode="auto">
          <a:xfrm>
            <a:off x="5435600" y="2205038"/>
            <a:ext cx="155575" cy="354012"/>
            <a:chOff x="3379" y="3343"/>
            <a:chExt cx="136" cy="359"/>
          </a:xfrm>
        </p:grpSpPr>
        <p:sp>
          <p:nvSpPr>
            <p:cNvPr id="78997" name="Freeform 114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98" name="Picture 115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903" name="Group 116"/>
          <p:cNvGrpSpPr>
            <a:grpSpLocks/>
          </p:cNvGrpSpPr>
          <p:nvPr/>
        </p:nvGrpSpPr>
        <p:grpSpPr bwMode="auto">
          <a:xfrm>
            <a:off x="2905125" y="2276475"/>
            <a:ext cx="155575" cy="354013"/>
            <a:chOff x="3379" y="3343"/>
            <a:chExt cx="136" cy="359"/>
          </a:xfrm>
        </p:grpSpPr>
        <p:sp>
          <p:nvSpPr>
            <p:cNvPr id="78995" name="Freeform 117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96" name="Picture 118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904" name="Group 119"/>
          <p:cNvGrpSpPr>
            <a:grpSpLocks/>
          </p:cNvGrpSpPr>
          <p:nvPr/>
        </p:nvGrpSpPr>
        <p:grpSpPr bwMode="auto">
          <a:xfrm>
            <a:off x="1916113" y="3479800"/>
            <a:ext cx="155575" cy="354013"/>
            <a:chOff x="3379" y="3343"/>
            <a:chExt cx="136" cy="359"/>
          </a:xfrm>
        </p:grpSpPr>
        <p:sp>
          <p:nvSpPr>
            <p:cNvPr id="78993" name="Freeform 120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94" name="Picture 121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905" name="Group 122"/>
          <p:cNvGrpSpPr>
            <a:grpSpLocks/>
          </p:cNvGrpSpPr>
          <p:nvPr/>
        </p:nvGrpSpPr>
        <p:grpSpPr bwMode="auto">
          <a:xfrm>
            <a:off x="901700" y="5167313"/>
            <a:ext cx="155575" cy="354012"/>
            <a:chOff x="3379" y="3343"/>
            <a:chExt cx="136" cy="359"/>
          </a:xfrm>
        </p:grpSpPr>
        <p:sp>
          <p:nvSpPr>
            <p:cNvPr id="78991" name="Freeform 123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92" name="Picture 124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906" name="Group 125"/>
          <p:cNvGrpSpPr>
            <a:grpSpLocks/>
          </p:cNvGrpSpPr>
          <p:nvPr/>
        </p:nvGrpSpPr>
        <p:grpSpPr bwMode="auto">
          <a:xfrm>
            <a:off x="1941513" y="5662613"/>
            <a:ext cx="155575" cy="354012"/>
            <a:chOff x="3379" y="3343"/>
            <a:chExt cx="136" cy="359"/>
          </a:xfrm>
        </p:grpSpPr>
        <p:sp>
          <p:nvSpPr>
            <p:cNvPr id="78989" name="Freeform 126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90" name="Picture 127" descr="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907" name="Line 142"/>
          <p:cNvSpPr>
            <a:spLocks noChangeShapeType="1"/>
          </p:cNvSpPr>
          <p:nvPr/>
        </p:nvSpPr>
        <p:spPr bwMode="auto">
          <a:xfrm flipH="1" flipV="1">
            <a:off x="2016125" y="6057900"/>
            <a:ext cx="17463" cy="465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08" name="Rectangle 145"/>
          <p:cNvSpPr>
            <a:spLocks noChangeArrowheads="1"/>
          </p:cNvSpPr>
          <p:nvPr/>
        </p:nvSpPr>
        <p:spPr bwMode="auto">
          <a:xfrm>
            <a:off x="8248650" y="3357563"/>
            <a:ext cx="722313" cy="18716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臺北市立大學</a:t>
            </a:r>
            <a:endParaRPr lang="zh-TW" altLang="en-US" sz="12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909" name="Rectangle 146"/>
          <p:cNvSpPr>
            <a:spLocks noChangeArrowheads="1"/>
          </p:cNvSpPr>
          <p:nvPr/>
        </p:nvSpPr>
        <p:spPr bwMode="auto">
          <a:xfrm>
            <a:off x="8243888" y="2636838"/>
            <a:ext cx="722312" cy="720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氣象局</a:t>
            </a:r>
            <a:endParaRPr lang="en-US" altLang="zh-TW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12558</a:t>
            </a:r>
            <a:endParaRPr lang="zh-TW" altLang="en-US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910" name="Line 147"/>
          <p:cNvSpPr>
            <a:spLocks noChangeShapeType="1"/>
          </p:cNvSpPr>
          <p:nvPr/>
        </p:nvSpPr>
        <p:spPr bwMode="auto">
          <a:xfrm flipV="1">
            <a:off x="2076450" y="3070225"/>
            <a:ext cx="0" cy="631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11" name="Line 149"/>
          <p:cNvSpPr>
            <a:spLocks noChangeShapeType="1"/>
          </p:cNvSpPr>
          <p:nvPr/>
        </p:nvSpPr>
        <p:spPr bwMode="auto">
          <a:xfrm>
            <a:off x="5348288" y="1889125"/>
            <a:ext cx="2619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12" name="Line 151"/>
          <p:cNvSpPr>
            <a:spLocks noChangeShapeType="1"/>
          </p:cNvSpPr>
          <p:nvPr/>
        </p:nvSpPr>
        <p:spPr bwMode="auto">
          <a:xfrm>
            <a:off x="4724400" y="5205413"/>
            <a:ext cx="0" cy="115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78913" name="Group 107"/>
          <p:cNvGrpSpPr>
            <a:grpSpLocks/>
          </p:cNvGrpSpPr>
          <p:nvPr/>
        </p:nvGrpSpPr>
        <p:grpSpPr bwMode="auto">
          <a:xfrm>
            <a:off x="7723188" y="5253038"/>
            <a:ext cx="155575" cy="354012"/>
            <a:chOff x="3379" y="3343"/>
            <a:chExt cx="136" cy="359"/>
          </a:xfrm>
        </p:grpSpPr>
        <p:sp>
          <p:nvSpPr>
            <p:cNvPr id="78987" name="Freeform 108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88" name="Picture 109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914" name="Line 156"/>
          <p:cNvSpPr>
            <a:spLocks noChangeShapeType="1"/>
          </p:cNvSpPr>
          <p:nvPr/>
        </p:nvSpPr>
        <p:spPr bwMode="auto">
          <a:xfrm>
            <a:off x="7164388" y="4540250"/>
            <a:ext cx="0" cy="50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15" name="Line 157"/>
          <p:cNvSpPr>
            <a:spLocks noChangeShapeType="1"/>
          </p:cNvSpPr>
          <p:nvPr/>
        </p:nvSpPr>
        <p:spPr bwMode="auto">
          <a:xfrm>
            <a:off x="6807200" y="5018088"/>
            <a:ext cx="7175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16" name="Line 158"/>
          <p:cNvSpPr>
            <a:spLocks noChangeShapeType="1"/>
          </p:cNvSpPr>
          <p:nvPr/>
        </p:nvSpPr>
        <p:spPr bwMode="auto">
          <a:xfrm>
            <a:off x="6781800" y="3852863"/>
            <a:ext cx="4016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78917" name="Group 160"/>
          <p:cNvGrpSpPr>
            <a:grpSpLocks/>
          </p:cNvGrpSpPr>
          <p:nvPr/>
        </p:nvGrpSpPr>
        <p:grpSpPr bwMode="auto">
          <a:xfrm>
            <a:off x="7323138" y="6216650"/>
            <a:ext cx="155575" cy="354013"/>
            <a:chOff x="3379" y="3343"/>
            <a:chExt cx="136" cy="359"/>
          </a:xfrm>
        </p:grpSpPr>
        <p:sp>
          <p:nvSpPr>
            <p:cNvPr id="78985" name="Freeform 161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86" name="Picture 162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918" name="Line 164"/>
          <p:cNvSpPr>
            <a:spLocks noChangeShapeType="1"/>
          </p:cNvSpPr>
          <p:nvPr/>
        </p:nvSpPr>
        <p:spPr bwMode="auto">
          <a:xfrm>
            <a:off x="4702175" y="6092825"/>
            <a:ext cx="4763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19" name="Rectangle 166"/>
          <p:cNvSpPr>
            <a:spLocks noChangeArrowheads="1"/>
          </p:cNvSpPr>
          <p:nvPr/>
        </p:nvSpPr>
        <p:spPr bwMode="auto">
          <a:xfrm>
            <a:off x="1079500" y="5308600"/>
            <a:ext cx="1497013" cy="287338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表演隊伍</a:t>
            </a:r>
          </a:p>
        </p:txBody>
      </p:sp>
      <p:sp>
        <p:nvSpPr>
          <p:cNvPr id="78920" name="Line 167"/>
          <p:cNvSpPr>
            <a:spLocks noChangeShapeType="1"/>
          </p:cNvSpPr>
          <p:nvPr/>
        </p:nvSpPr>
        <p:spPr bwMode="auto">
          <a:xfrm flipH="1" flipV="1">
            <a:off x="392113" y="4549775"/>
            <a:ext cx="23812" cy="971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21" name="Line 168"/>
          <p:cNvSpPr>
            <a:spLocks noChangeShapeType="1"/>
          </p:cNvSpPr>
          <p:nvPr/>
        </p:nvSpPr>
        <p:spPr bwMode="auto">
          <a:xfrm>
            <a:off x="388938" y="4572000"/>
            <a:ext cx="3603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22" name="Rectangle 169"/>
          <p:cNvSpPr>
            <a:spLocks noChangeArrowheads="1"/>
          </p:cNvSpPr>
          <p:nvPr/>
        </p:nvSpPr>
        <p:spPr bwMode="auto">
          <a:xfrm>
            <a:off x="1588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國慶大會</a:t>
            </a:r>
            <a:r>
              <a:rPr lang="zh-TW" altLang="en-US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防空疏散避難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位置示意圖</a:t>
            </a:r>
          </a:p>
        </p:txBody>
      </p:sp>
      <p:graphicFrame>
        <p:nvGraphicFramePr>
          <p:cNvPr id="6314" name="Group 170"/>
          <p:cNvGraphicFramePr>
            <a:graphicFrameLocks noGrp="1"/>
          </p:cNvGraphicFramePr>
          <p:nvPr/>
        </p:nvGraphicFramePr>
        <p:xfrm>
          <a:off x="5608638" y="650875"/>
          <a:ext cx="3430587" cy="731838"/>
        </p:xfrm>
        <a:graphic>
          <a:graphicData uri="http://schemas.openxmlformats.org/drawingml/2006/table">
            <a:tbl>
              <a:tblPr/>
              <a:tblGrid>
                <a:gridCol w="31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41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圖例</a:t>
                      </a:r>
                    </a:p>
                  </a:txBody>
                  <a:tcPr marT="45740" marB="45740" vert="eaVert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避難處所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報到處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疏散路線</a:t>
                      </a: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8939" name="Line 186"/>
          <p:cNvSpPr>
            <a:spLocks noChangeShapeType="1"/>
          </p:cNvSpPr>
          <p:nvPr/>
        </p:nvSpPr>
        <p:spPr bwMode="auto">
          <a:xfrm>
            <a:off x="8280400" y="854075"/>
            <a:ext cx="431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40" name="Rectangle 187"/>
          <p:cNvSpPr>
            <a:spLocks noChangeArrowheads="1"/>
          </p:cNvSpPr>
          <p:nvPr/>
        </p:nvSpPr>
        <p:spPr bwMode="auto">
          <a:xfrm>
            <a:off x="6197600" y="706438"/>
            <a:ext cx="360363" cy="215900"/>
          </a:xfrm>
          <a:prstGeom prst="rect">
            <a:avLst/>
          </a:prstGeom>
          <a:solidFill>
            <a:srgbClr val="FFFF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78941" name="AutoShape 188"/>
          <p:cNvSpPr>
            <a:spLocks noChangeArrowheads="1"/>
          </p:cNvSpPr>
          <p:nvPr/>
        </p:nvSpPr>
        <p:spPr bwMode="auto">
          <a:xfrm>
            <a:off x="7305675" y="696913"/>
            <a:ext cx="227013" cy="273050"/>
          </a:xfrm>
          <a:prstGeom prst="can">
            <a:avLst>
              <a:gd name="adj" fmla="val 30070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2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942" name="Rectangle 31"/>
          <p:cNvSpPr>
            <a:spLocks noChangeArrowheads="1"/>
          </p:cNvSpPr>
          <p:nvPr/>
        </p:nvSpPr>
        <p:spPr bwMode="auto">
          <a:xfrm>
            <a:off x="2700338" y="3798888"/>
            <a:ext cx="1352550" cy="5191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北廣場後區</a:t>
            </a:r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943" name="Rectangle 30"/>
          <p:cNvSpPr>
            <a:spLocks noChangeArrowheads="1"/>
          </p:cNvSpPr>
          <p:nvPr/>
        </p:nvSpPr>
        <p:spPr bwMode="auto">
          <a:xfrm>
            <a:off x="2706688" y="4313238"/>
            <a:ext cx="1295400" cy="4810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北廣場前區</a:t>
            </a:r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944" name="Rectangle 29"/>
          <p:cNvSpPr>
            <a:spLocks noChangeArrowheads="1"/>
          </p:cNvSpPr>
          <p:nvPr/>
        </p:nvSpPr>
        <p:spPr bwMode="auto">
          <a:xfrm>
            <a:off x="2735263" y="4811713"/>
            <a:ext cx="1295400" cy="4318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北三區</a:t>
            </a:r>
            <a:r>
              <a:rPr lang="en-US" altLang="zh-TW" sz="1800" b="1">
                <a:latin typeface="標楷體" pitchFamily="65" charset="-120"/>
                <a:ea typeface="標楷體" pitchFamily="65" charset="-120"/>
              </a:rPr>
              <a:t>300</a:t>
            </a:r>
          </a:p>
        </p:txBody>
      </p:sp>
      <p:sp>
        <p:nvSpPr>
          <p:cNvPr id="78945" name="Rectangle 34"/>
          <p:cNvSpPr>
            <a:spLocks noChangeArrowheads="1"/>
          </p:cNvSpPr>
          <p:nvPr/>
        </p:nvSpPr>
        <p:spPr bwMode="auto">
          <a:xfrm>
            <a:off x="5462588" y="3800475"/>
            <a:ext cx="1344612" cy="5191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南廣場後區</a:t>
            </a:r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946" name="Rectangle 33"/>
          <p:cNvSpPr>
            <a:spLocks noChangeArrowheads="1"/>
          </p:cNvSpPr>
          <p:nvPr/>
        </p:nvSpPr>
        <p:spPr bwMode="auto">
          <a:xfrm>
            <a:off x="5435600" y="4322763"/>
            <a:ext cx="1371600" cy="4318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南廣場前區</a:t>
            </a:r>
            <a:endParaRPr lang="en-US" altLang="zh-TW" sz="18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947" name="Rectangle 32"/>
          <p:cNvSpPr>
            <a:spLocks noChangeArrowheads="1"/>
          </p:cNvSpPr>
          <p:nvPr/>
        </p:nvSpPr>
        <p:spPr bwMode="auto">
          <a:xfrm>
            <a:off x="5464175" y="4756150"/>
            <a:ext cx="1371600" cy="439738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latin typeface="標楷體" pitchFamily="65" charset="-120"/>
                <a:ea typeface="標楷體" pitchFamily="65" charset="-120"/>
              </a:rPr>
              <a:t>南三區</a:t>
            </a:r>
            <a:r>
              <a:rPr lang="en-US" altLang="zh-TW" sz="1800" b="1">
                <a:latin typeface="標楷體" pitchFamily="65" charset="-120"/>
                <a:ea typeface="標楷體" pitchFamily="65" charset="-120"/>
              </a:rPr>
              <a:t>300</a:t>
            </a:r>
          </a:p>
        </p:txBody>
      </p:sp>
      <p:sp>
        <p:nvSpPr>
          <p:cNvPr id="78948" name="文字方塊 1"/>
          <p:cNvSpPr txBox="1">
            <a:spLocks noChangeArrowheads="1"/>
          </p:cNvSpPr>
          <p:nvPr/>
        </p:nvSpPr>
        <p:spPr bwMode="auto">
          <a:xfrm>
            <a:off x="8280400" y="48117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</a:rPr>
              <a:t>4842</a:t>
            </a:r>
            <a:endParaRPr lang="zh-TW" altLang="en-US" sz="1800" b="1">
              <a:solidFill>
                <a:srgbClr val="990033"/>
              </a:solidFill>
            </a:endParaRPr>
          </a:p>
        </p:txBody>
      </p:sp>
      <p:sp>
        <p:nvSpPr>
          <p:cNvPr id="78949" name="文字方塊 143"/>
          <p:cNvSpPr txBox="1">
            <a:spLocks noChangeArrowheads="1"/>
          </p:cNvSpPr>
          <p:nvPr/>
        </p:nvSpPr>
        <p:spPr bwMode="auto">
          <a:xfrm>
            <a:off x="7534275" y="4479925"/>
            <a:ext cx="74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</a:rPr>
              <a:t>6583</a:t>
            </a:r>
            <a:endParaRPr lang="zh-TW" altLang="en-US" sz="1800" b="1">
              <a:solidFill>
                <a:srgbClr val="990033"/>
              </a:solidFill>
            </a:endParaRPr>
          </a:p>
        </p:txBody>
      </p:sp>
      <p:sp>
        <p:nvSpPr>
          <p:cNvPr id="78950" name="文字方塊 144"/>
          <p:cNvSpPr txBox="1">
            <a:spLocks noChangeArrowheads="1"/>
          </p:cNvSpPr>
          <p:nvPr/>
        </p:nvSpPr>
        <p:spPr bwMode="auto">
          <a:xfrm>
            <a:off x="647700" y="482282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</a:rPr>
              <a:t>3140</a:t>
            </a:r>
            <a:endParaRPr lang="zh-TW" altLang="en-US" sz="1800" b="1">
              <a:solidFill>
                <a:srgbClr val="990033"/>
              </a:solidFill>
            </a:endParaRPr>
          </a:p>
        </p:txBody>
      </p:sp>
      <p:sp>
        <p:nvSpPr>
          <p:cNvPr id="78951" name="文字方塊 145"/>
          <p:cNvSpPr txBox="1">
            <a:spLocks noChangeArrowheads="1"/>
          </p:cNvSpPr>
          <p:nvPr/>
        </p:nvSpPr>
        <p:spPr bwMode="auto">
          <a:xfrm>
            <a:off x="1231900" y="4852988"/>
            <a:ext cx="74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</a:rPr>
              <a:t>3788</a:t>
            </a:r>
            <a:endParaRPr lang="zh-TW" altLang="en-US" sz="1800" b="1">
              <a:solidFill>
                <a:srgbClr val="990033"/>
              </a:solidFill>
            </a:endParaRPr>
          </a:p>
        </p:txBody>
      </p:sp>
      <p:sp>
        <p:nvSpPr>
          <p:cNvPr id="78952" name="Rectangle 12"/>
          <p:cNvSpPr>
            <a:spLocks noChangeArrowheads="1"/>
          </p:cNvSpPr>
          <p:nvPr/>
        </p:nvSpPr>
        <p:spPr bwMode="auto">
          <a:xfrm>
            <a:off x="79375" y="2630488"/>
            <a:ext cx="884238" cy="8604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國泰人</a:t>
            </a:r>
            <a:endParaRPr lang="en-US" altLang="zh-TW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壽大樓</a:t>
            </a:r>
            <a:endParaRPr lang="en-US" altLang="zh-TW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1726</a:t>
            </a:r>
            <a:endParaRPr lang="zh-TW" altLang="en-US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953" name="Line 82"/>
          <p:cNvSpPr>
            <a:spLocks noChangeShapeType="1"/>
          </p:cNvSpPr>
          <p:nvPr/>
        </p:nvSpPr>
        <p:spPr bwMode="auto">
          <a:xfrm flipH="1">
            <a:off x="6561138" y="6051550"/>
            <a:ext cx="10493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54" name="Line 51"/>
          <p:cNvSpPr>
            <a:spLocks noChangeShapeType="1"/>
          </p:cNvSpPr>
          <p:nvPr/>
        </p:nvSpPr>
        <p:spPr bwMode="auto">
          <a:xfrm>
            <a:off x="7334250" y="5792788"/>
            <a:ext cx="0" cy="258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55" name="Line 61"/>
          <p:cNvSpPr>
            <a:spLocks noChangeShapeType="1"/>
          </p:cNvSpPr>
          <p:nvPr/>
        </p:nvSpPr>
        <p:spPr bwMode="auto">
          <a:xfrm>
            <a:off x="385763" y="5537200"/>
            <a:ext cx="6937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78956" name="Group 104"/>
          <p:cNvGrpSpPr>
            <a:grpSpLocks/>
          </p:cNvGrpSpPr>
          <p:nvPr/>
        </p:nvGrpSpPr>
        <p:grpSpPr bwMode="auto">
          <a:xfrm>
            <a:off x="7529513" y="2382838"/>
            <a:ext cx="155575" cy="352425"/>
            <a:chOff x="3379" y="3343"/>
            <a:chExt cx="136" cy="359"/>
          </a:xfrm>
        </p:grpSpPr>
        <p:sp>
          <p:nvSpPr>
            <p:cNvPr id="78983" name="Freeform 105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84" name="Picture 106" descr="1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957" name="Group 119"/>
          <p:cNvGrpSpPr>
            <a:grpSpLocks/>
          </p:cNvGrpSpPr>
          <p:nvPr/>
        </p:nvGrpSpPr>
        <p:grpSpPr bwMode="auto">
          <a:xfrm>
            <a:off x="1998663" y="3900488"/>
            <a:ext cx="155575" cy="352425"/>
            <a:chOff x="3379" y="3343"/>
            <a:chExt cx="136" cy="359"/>
          </a:xfrm>
        </p:grpSpPr>
        <p:sp>
          <p:nvSpPr>
            <p:cNvPr id="78981" name="Freeform 120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82" name="Picture 121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958" name="Group 119"/>
          <p:cNvGrpSpPr>
            <a:grpSpLocks/>
          </p:cNvGrpSpPr>
          <p:nvPr/>
        </p:nvGrpSpPr>
        <p:grpSpPr bwMode="auto">
          <a:xfrm>
            <a:off x="6813550" y="3929063"/>
            <a:ext cx="169863" cy="354012"/>
            <a:chOff x="3379" y="3343"/>
            <a:chExt cx="136" cy="359"/>
          </a:xfrm>
        </p:grpSpPr>
        <p:sp>
          <p:nvSpPr>
            <p:cNvPr id="78979" name="Freeform 120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80" name="Picture 121" descr="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959" name="文字方塊 1"/>
          <p:cNvSpPr txBox="1">
            <a:spLocks noChangeArrowheads="1"/>
          </p:cNvSpPr>
          <p:nvPr/>
        </p:nvSpPr>
        <p:spPr bwMode="auto">
          <a:xfrm>
            <a:off x="2114550" y="3881438"/>
            <a:ext cx="461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X4</a:t>
            </a:r>
            <a:endParaRPr lang="zh-TW" altLang="en-US" sz="1800"/>
          </a:p>
        </p:txBody>
      </p:sp>
      <p:sp>
        <p:nvSpPr>
          <p:cNvPr id="78960" name="文字方塊 135"/>
          <p:cNvSpPr txBox="1">
            <a:spLocks noChangeArrowheads="1"/>
          </p:cNvSpPr>
          <p:nvPr/>
        </p:nvSpPr>
        <p:spPr bwMode="auto">
          <a:xfrm>
            <a:off x="6892925" y="3903663"/>
            <a:ext cx="669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X4+1</a:t>
            </a:r>
            <a:endParaRPr lang="zh-TW" altLang="en-US" sz="1800"/>
          </a:p>
        </p:txBody>
      </p:sp>
      <p:grpSp>
        <p:nvGrpSpPr>
          <p:cNvPr id="78961" name="Group 119"/>
          <p:cNvGrpSpPr>
            <a:grpSpLocks/>
          </p:cNvGrpSpPr>
          <p:nvPr/>
        </p:nvGrpSpPr>
        <p:grpSpPr bwMode="auto">
          <a:xfrm>
            <a:off x="2360613" y="4589463"/>
            <a:ext cx="155575" cy="354012"/>
            <a:chOff x="3379" y="3343"/>
            <a:chExt cx="136" cy="359"/>
          </a:xfrm>
        </p:grpSpPr>
        <p:sp>
          <p:nvSpPr>
            <p:cNvPr id="78977" name="Freeform 120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78" name="Picture 121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962" name="文字方塊 139"/>
          <p:cNvSpPr txBox="1">
            <a:spLocks noChangeArrowheads="1"/>
          </p:cNvSpPr>
          <p:nvPr/>
        </p:nvSpPr>
        <p:spPr bwMode="auto">
          <a:xfrm>
            <a:off x="2409825" y="4586288"/>
            <a:ext cx="66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X4+1</a:t>
            </a:r>
            <a:endParaRPr lang="zh-TW" altLang="en-US" sz="1800"/>
          </a:p>
        </p:txBody>
      </p:sp>
      <p:sp>
        <p:nvSpPr>
          <p:cNvPr id="78963" name="文字方塊 140"/>
          <p:cNvSpPr txBox="1">
            <a:spLocks noChangeArrowheads="1"/>
          </p:cNvSpPr>
          <p:nvPr/>
        </p:nvSpPr>
        <p:spPr bwMode="auto">
          <a:xfrm>
            <a:off x="6111875" y="4614863"/>
            <a:ext cx="66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標楷體" pitchFamily="65" charset="-120"/>
                <a:ea typeface="標楷體" pitchFamily="65" charset="-120"/>
              </a:rPr>
              <a:t>X4+1</a:t>
            </a:r>
            <a:endParaRPr lang="zh-TW" altLang="en-US" sz="1800"/>
          </a:p>
        </p:txBody>
      </p:sp>
      <p:grpSp>
        <p:nvGrpSpPr>
          <p:cNvPr id="78964" name="Group 119"/>
          <p:cNvGrpSpPr>
            <a:grpSpLocks/>
          </p:cNvGrpSpPr>
          <p:nvPr/>
        </p:nvGrpSpPr>
        <p:grpSpPr bwMode="auto">
          <a:xfrm>
            <a:off x="5997575" y="4635500"/>
            <a:ext cx="155575" cy="354013"/>
            <a:chOff x="3379" y="3343"/>
            <a:chExt cx="136" cy="359"/>
          </a:xfrm>
        </p:grpSpPr>
        <p:sp>
          <p:nvSpPr>
            <p:cNvPr id="78975" name="Freeform 120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78976" name="Picture 121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965" name="Rectangle 8"/>
          <p:cNvSpPr>
            <a:spLocks noChangeArrowheads="1"/>
          </p:cNvSpPr>
          <p:nvPr/>
        </p:nvSpPr>
        <p:spPr bwMode="auto">
          <a:xfrm>
            <a:off x="4148138" y="3679825"/>
            <a:ext cx="1117600" cy="284163"/>
          </a:xfrm>
          <a:prstGeom prst="rect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latin typeface="標楷體" pitchFamily="65" charset="-120"/>
                <a:ea typeface="標楷體" pitchFamily="65" charset="-120"/>
              </a:rPr>
              <a:t>LED</a:t>
            </a:r>
            <a:r>
              <a:rPr lang="zh-TW" altLang="en-US" sz="1200">
                <a:latin typeface="標楷體" pitchFamily="65" charset="-120"/>
                <a:ea typeface="標楷體" pitchFamily="65" charset="-120"/>
              </a:rPr>
              <a:t>主題視訊牆</a:t>
            </a:r>
          </a:p>
        </p:txBody>
      </p:sp>
      <p:sp>
        <p:nvSpPr>
          <p:cNvPr id="140" name="Rectangle 69"/>
          <p:cNvSpPr>
            <a:spLocks noChangeArrowheads="1"/>
          </p:cNvSpPr>
          <p:nvPr/>
        </p:nvSpPr>
        <p:spPr bwMode="auto">
          <a:xfrm>
            <a:off x="4140200" y="4059238"/>
            <a:ext cx="1116013" cy="1157287"/>
          </a:xfrm>
          <a:prstGeom prst="rect">
            <a:avLst/>
          </a:prstGeom>
          <a:solidFill>
            <a:srgbClr val="00FFFF">
              <a:alpha val="3019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1600" spc="-100" dirty="0" smtClean="0">
                <a:latin typeface="標楷體" pitchFamily="65" charset="-120"/>
                <a:ea typeface="標楷體" pitchFamily="65" charset="-120"/>
              </a:rPr>
              <a:t>中央圖案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區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2100</a:t>
            </a:r>
            <a:endParaRPr lang="zh-TW" altLang="en-US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8" name="Rectangle 148"/>
          <p:cNvSpPr>
            <a:spLocks noChangeArrowheads="1"/>
          </p:cNvSpPr>
          <p:nvPr/>
        </p:nvSpPr>
        <p:spPr bwMode="auto">
          <a:xfrm>
            <a:off x="1400175" y="2443163"/>
            <a:ext cx="1370013" cy="4905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1600" b="1" spc="-100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捷運台大醫院站</a:t>
            </a:r>
            <a:endParaRPr lang="en-US" altLang="zh-TW" sz="1600" b="1" spc="-100" dirty="0" smtClean="0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800" b="1" dirty="0" smtClean="0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2248</a:t>
            </a:r>
            <a:endParaRPr lang="zh-TW" altLang="en-US" sz="1800" b="1" dirty="0" smtClean="0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968" name="Text Box 47"/>
          <p:cNvSpPr txBox="1">
            <a:spLocks noChangeArrowheads="1"/>
          </p:cNvSpPr>
          <p:nvPr/>
        </p:nvSpPr>
        <p:spPr bwMode="auto">
          <a:xfrm>
            <a:off x="4445000" y="1462088"/>
            <a:ext cx="461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>
                <a:latin typeface="標楷體" pitchFamily="65" charset="-120"/>
                <a:ea typeface="標楷體" pitchFamily="65" charset="-120"/>
              </a:rPr>
              <a:t>凱達格蘭大道</a:t>
            </a:r>
          </a:p>
        </p:txBody>
      </p:sp>
      <p:sp>
        <p:nvSpPr>
          <p:cNvPr id="78969" name="Line 198"/>
          <p:cNvSpPr>
            <a:spLocks noChangeShapeType="1"/>
          </p:cNvSpPr>
          <p:nvPr/>
        </p:nvSpPr>
        <p:spPr bwMode="auto">
          <a:xfrm>
            <a:off x="355600" y="1106488"/>
            <a:ext cx="2254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70" name="Line 199"/>
          <p:cNvSpPr>
            <a:spLocks noChangeShapeType="1"/>
          </p:cNvSpPr>
          <p:nvPr/>
        </p:nvSpPr>
        <p:spPr bwMode="auto">
          <a:xfrm flipH="1">
            <a:off x="449263" y="893763"/>
            <a:ext cx="4762" cy="5191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71" name="Text Box 200"/>
          <p:cNvSpPr txBox="1">
            <a:spLocks noChangeArrowheads="1"/>
          </p:cNvSpPr>
          <p:nvPr/>
        </p:nvSpPr>
        <p:spPr bwMode="auto">
          <a:xfrm>
            <a:off x="293688" y="55562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78972" name="Line 79"/>
          <p:cNvSpPr>
            <a:spLocks noChangeShapeType="1"/>
          </p:cNvSpPr>
          <p:nvPr/>
        </p:nvSpPr>
        <p:spPr bwMode="auto">
          <a:xfrm flipH="1" flipV="1">
            <a:off x="1993900" y="6076950"/>
            <a:ext cx="787400" cy="3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8973" name="文字方塊 1"/>
          <p:cNvSpPr txBox="1">
            <a:spLocks noChangeArrowheads="1"/>
          </p:cNvSpPr>
          <p:nvPr/>
        </p:nvSpPr>
        <p:spPr bwMode="auto">
          <a:xfrm>
            <a:off x="1598613" y="6477000"/>
            <a:ext cx="866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zh-TW" altLang="en-US" sz="12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遠東百貨</a:t>
            </a:r>
            <a:endParaRPr lang="en-US" altLang="zh-TW" sz="12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r>
              <a:rPr lang="en-US" altLang="zh-TW" sz="12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 1400</a:t>
            </a:r>
            <a:endParaRPr lang="zh-TW" altLang="en-US" sz="12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8974" name="Rectangle 159"/>
          <p:cNvSpPr>
            <a:spLocks noChangeArrowheads="1"/>
          </p:cNvSpPr>
          <p:nvPr/>
        </p:nvSpPr>
        <p:spPr bwMode="auto">
          <a:xfrm>
            <a:off x="2051050" y="555625"/>
            <a:ext cx="1366838" cy="78581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臺大醫院</a:t>
            </a:r>
            <a:endParaRPr lang="en-US" altLang="zh-TW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東址大樓</a:t>
            </a:r>
            <a:r>
              <a:rPr lang="en-US" altLang="zh-TW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990033"/>
                </a:solidFill>
                <a:latin typeface="標楷體" pitchFamily="65" charset="-120"/>
                <a:ea typeface="標楷體" pitchFamily="65" charset="-120"/>
              </a:rPr>
              <a:t>48066</a:t>
            </a:r>
            <a:endParaRPr lang="zh-TW" altLang="en-US" sz="1800" b="1">
              <a:solidFill>
                <a:srgbClr val="990033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val 3"/>
          <p:cNvSpPr>
            <a:spLocks noChangeArrowheads="1"/>
          </p:cNvSpPr>
          <p:nvPr/>
        </p:nvSpPr>
        <p:spPr bwMode="auto">
          <a:xfrm>
            <a:off x="1476375" y="620713"/>
            <a:ext cx="6191250" cy="1152525"/>
          </a:xfrm>
          <a:prstGeom prst="ellipse">
            <a:avLst/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solidFill>
                  <a:srgbClr val="FFFF00"/>
                </a:solidFill>
                <a:ea typeface="標楷體" pitchFamily="65" charset="-120"/>
              </a:rPr>
              <a:t>柒、協調聯繫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84213" y="2276475"/>
            <a:ext cx="7775575" cy="32305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製作各管制</a:t>
            </a: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路口管制</a:t>
            </a: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官名冊</a:t>
            </a:r>
            <a:endParaRPr lang="zh-TW" altLang="en-US" sz="4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及聯絡方式，俾利各單位領</a:t>
            </a:r>
            <a:endParaRPr lang="zh-TW" altLang="en-US" sz="4400" b="1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zh-TW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隊進場聯繫與協調工作</a:t>
            </a: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Users\LeVineHsiung\Desktop\圖片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-27384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3" descr="C:\Users\LeVineHsiung\Desktop\旗子00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025" y="48013"/>
            <a:ext cx="942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74159"/>
              </p:ext>
            </p:extLst>
          </p:nvPr>
        </p:nvGraphicFramePr>
        <p:xfrm>
          <a:off x="323528" y="980728"/>
          <a:ext cx="8424936" cy="5532436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路口</a:t>
                      </a:r>
                    </a:p>
                  </a:txBody>
                  <a:tcPr marL="91446" marR="91446" marT="45699" marB="4569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管制官</a:t>
                      </a: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路口位置</a:t>
                      </a: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電話</a:t>
                      </a: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路口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kern="1200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湯繼正</a:t>
                      </a:r>
                      <a:endParaRPr kumimoji="1" lang="zh-TW" altLang="en-US" sz="2400" b="1" kern="1200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桃源街與寶慶路口</a:t>
                      </a:r>
                      <a:endParaRPr lang="en-US" altLang="zh-TW" sz="2400" b="1" dirty="0" smtClean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0980099103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4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路口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kern="1200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鄭祖同</a:t>
                      </a:r>
                      <a:endParaRPr kumimoji="1" lang="zh-TW" altLang="en-US" sz="2400" b="1" kern="1200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衡陽路與重慶南路口</a:t>
                      </a:r>
                      <a:endParaRPr lang="en-US" altLang="zh-TW" sz="2400" b="1" dirty="0" smtClean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0925759667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4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路口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kern="1200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林詩淵</a:t>
                      </a:r>
                      <a:endParaRPr kumimoji="1" lang="zh-TW" altLang="en-US" sz="2400" b="1" kern="1200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常德街與公園路口</a:t>
                      </a:r>
                      <a:endParaRPr lang="en-US" altLang="zh-TW" sz="2400" b="1" dirty="0" smtClean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0982881121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4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路口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kern="1200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陳亮均</a:t>
                      </a:r>
                      <a:endParaRPr kumimoji="1" lang="zh-TW" altLang="en-US" sz="2400" b="1" kern="1200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凱道與中山南路口</a:t>
                      </a:r>
                      <a:endParaRPr lang="en-US" altLang="zh-TW" sz="2400" b="1" dirty="0" smtClean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0977606522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4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路口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kern="1200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卓瓊娟</a:t>
                      </a:r>
                      <a:endParaRPr kumimoji="1" lang="zh-TW" altLang="en-US" sz="2400" b="1" kern="1200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貴陽街與公園路口</a:t>
                      </a:r>
                      <a:endParaRPr lang="en-US" altLang="zh-TW" sz="2400" b="1" dirty="0" smtClean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0910030928</a:t>
                      </a: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4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路口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kern="1200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宋君平</a:t>
                      </a:r>
                      <a:endParaRPr kumimoji="1" lang="zh-TW" altLang="en-US" sz="2400" b="1" kern="1200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愛國東路與公園路口</a:t>
                      </a:r>
                      <a:endParaRPr lang="en-US" altLang="zh-TW" sz="2400" b="1" dirty="0" smtClean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0975536976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4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7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路口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kern="1200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劉秋蘭</a:t>
                      </a:r>
                      <a:endParaRPr kumimoji="1" lang="zh-TW" altLang="en-US" sz="2400" b="1" kern="1200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重慶南路、重慶南路</a:t>
                      </a:r>
                      <a:r>
                        <a:rPr lang="en-US" altLang="zh-TW" sz="2400" b="1" kern="1200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7</a:t>
                      </a:r>
                      <a:r>
                        <a:rPr lang="zh-TW" altLang="en-US" sz="2400" b="1" kern="1200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巷</a:t>
                      </a: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0911837050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09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</a:t>
                      </a:r>
                      <a:r>
                        <a:rPr kumimoji="1" lang="en-US" altLang="zh-TW" sz="24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8</a:t>
                      </a:r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路口</a:t>
                      </a: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kern="1200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陳祥吉</a:t>
                      </a:r>
                      <a:endParaRPr kumimoji="1" lang="zh-TW" altLang="en-US" sz="2400" b="1" kern="1200" dirty="0">
                        <a:solidFill>
                          <a:srgbClr val="000066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0066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桃源街與貴陽街口</a:t>
                      </a:r>
                      <a:endParaRPr lang="zh-TW" altLang="en-US" sz="2400" dirty="0">
                        <a:solidFill>
                          <a:srgbClr val="000066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0914020176</a:t>
                      </a:r>
                    </a:p>
                  </a:txBody>
                  <a:tcPr marL="91446" marR="9144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00113" y="188640"/>
            <a:ext cx="6731000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600" b="1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路口管制官引導團體報到分配表</a:t>
            </a:r>
          </a:p>
        </p:txBody>
      </p:sp>
    </p:spTree>
    <p:extLst>
      <p:ext uri="{BB962C8B-B14F-4D97-AF65-F5344CB8AC3E}">
        <p14:creationId xmlns:p14="http://schemas.microsoft.com/office/powerpoint/2010/main" val="23645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Oval 3"/>
          <p:cNvSpPr>
            <a:spLocks noChangeArrowheads="1"/>
          </p:cNvSpPr>
          <p:nvPr/>
        </p:nvSpPr>
        <p:spPr bwMode="auto">
          <a:xfrm>
            <a:off x="1476375" y="620713"/>
            <a:ext cx="6191250" cy="1152525"/>
          </a:xfrm>
          <a:prstGeom prst="ellipse">
            <a:avLst/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solidFill>
                  <a:srgbClr val="FFFF00"/>
                </a:solidFill>
                <a:ea typeface="標楷體" pitchFamily="65" charset="-120"/>
              </a:rPr>
              <a:t>捌、禁制公告</a:t>
            </a:r>
          </a:p>
        </p:txBody>
      </p:sp>
      <p:sp>
        <p:nvSpPr>
          <p:cNvPr id="8" name="投影片編號版面配置區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C5B0064-0E3B-4764-B871-A4AFC2FF8059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25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1925" name="AutoShape 11"/>
          <p:cNvSpPr>
            <a:spLocks noChangeArrowheads="1"/>
          </p:cNvSpPr>
          <p:nvPr/>
        </p:nvSpPr>
        <p:spPr bwMode="auto">
          <a:xfrm>
            <a:off x="107950" y="1781175"/>
            <a:ext cx="9036050" cy="3016250"/>
          </a:xfrm>
          <a:prstGeom prst="foldedCorner">
            <a:avLst>
              <a:gd name="adj" fmla="val 12500"/>
            </a:avLst>
          </a:prstGeom>
          <a:solidFill>
            <a:srgbClr val="0000FF">
              <a:alpha val="79999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539750" indent="-5397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一、參加典禮之機關團體民眾，</a:t>
            </a: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請勿攜帶長寬</a:t>
            </a:r>
            <a:r>
              <a:rPr lang="en-US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公分以上背包、手提包</a:t>
            </a:r>
            <a:r>
              <a:rPr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等；並視天候狀況自行準備淺色透明雨衣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，</a:t>
            </a: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嚴禁使用雨傘或雜色雨衣</a:t>
            </a:r>
            <a:r>
              <a:rPr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等，避免影響他人觀賞表演活動。</a:t>
            </a:r>
            <a:r>
              <a:rPr lang="zh-TW" altLang="en-US"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</a:t>
            </a:r>
          </a:p>
        </p:txBody>
      </p:sp>
      <p:pic>
        <p:nvPicPr>
          <p:cNvPr id="81926" name="Picture 12" descr="1204946029227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1" b="99189" l="2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417" y="4860268"/>
            <a:ext cx="18446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14" descr="%E9%9B%A8%E8%A1%A3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18" y="4846862"/>
            <a:ext cx="1890713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245869"/>
            <a:ext cx="1475606" cy="14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16" b="98942" l="4869" r="992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416" t="-745" r="4800"/>
          <a:stretch/>
        </p:blipFill>
        <p:spPr bwMode="auto">
          <a:xfrm>
            <a:off x="3203848" y="4907844"/>
            <a:ext cx="2520280" cy="193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6185" y="5061806"/>
            <a:ext cx="1475606" cy="14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197" y="5147990"/>
            <a:ext cx="1475606" cy="14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 txBox="1">
            <a:spLocks noGrp="1"/>
          </p:cNvSpPr>
          <p:nvPr/>
        </p:nvSpPr>
        <p:spPr>
          <a:xfrm>
            <a:off x="231775" y="58515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C608AF72-F2F7-4BA9-9216-075046746145}" type="datetime3">
              <a:rPr kumimoji="0" lang="zh-TW" alt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105年10月3日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投影片編號版面配置區 7"/>
          <p:cNvSpPr txBox="1">
            <a:spLocks noGrp="1"/>
          </p:cNvSpPr>
          <p:nvPr/>
        </p:nvSpPr>
        <p:spPr>
          <a:xfrm>
            <a:off x="6327775" y="58515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07A1D8AA-C1F7-42BE-89C8-BD942B3342EE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26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8" name="投影片編號版面配置區 14"/>
          <p:cNvSpPr txBox="1">
            <a:spLocks/>
          </p:cNvSpPr>
          <p:nvPr/>
        </p:nvSpPr>
        <p:spPr>
          <a:xfrm>
            <a:off x="6480175" y="600392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23AFAF3C-F4FE-4E9D-B266-E363CBEF60A0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26</a:t>
            </a:fld>
            <a:endParaRPr kumimoji="0" lang="en-US" altLang="zh-TW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日期版面配置區 5"/>
          <p:cNvSpPr txBox="1">
            <a:spLocks noGrp="1"/>
          </p:cNvSpPr>
          <p:nvPr/>
        </p:nvSpPr>
        <p:spPr>
          <a:xfrm>
            <a:off x="447675" y="60674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C608AF72-F2F7-4BA9-9216-075046746145}" type="datetime3">
              <a:rPr kumimoji="0" lang="zh-TW" alt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105年10月3日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投影片編號版面配置區 7"/>
          <p:cNvSpPr txBox="1">
            <a:spLocks noGrp="1"/>
          </p:cNvSpPr>
          <p:nvPr/>
        </p:nvSpPr>
        <p:spPr>
          <a:xfrm>
            <a:off x="6543675" y="60674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A9DF5816-DD81-465A-A972-968013749387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26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2951" name="AutoShape 6"/>
          <p:cNvSpPr>
            <a:spLocks noChangeArrowheads="1"/>
          </p:cNvSpPr>
          <p:nvPr/>
        </p:nvSpPr>
        <p:spPr bwMode="auto">
          <a:xfrm>
            <a:off x="107950" y="620713"/>
            <a:ext cx="9036050" cy="2016125"/>
          </a:xfrm>
          <a:prstGeom prst="foldedCorner">
            <a:avLst>
              <a:gd name="adj" fmla="val 12500"/>
            </a:avLst>
          </a:prstGeom>
          <a:solidFill>
            <a:srgbClr val="0000FF">
              <a:alpha val="79999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539750" indent="-5397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二、參加大會人員</a:t>
            </a: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均不得攜帶危險或</a:t>
            </a:r>
            <a:r>
              <a:rPr lang="zh-TW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滋</a:t>
            </a:r>
            <a:r>
              <a:rPr lang="en-US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驚</a:t>
            </a:r>
            <a:r>
              <a:rPr lang="en-US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擾物品</a:t>
            </a:r>
            <a:r>
              <a:rPr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，如棍、棒、刀械、氣球、氣笛、擴音器等。</a:t>
            </a:r>
            <a:r>
              <a:rPr lang="zh-TW" altLang="en-US"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</a:t>
            </a:r>
          </a:p>
        </p:txBody>
      </p:sp>
      <p:pic>
        <p:nvPicPr>
          <p:cNvPr id="82952" name="Picture 7" descr="12678-s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075" y="2708275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10" descr="40074112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67" r="18709"/>
          <a:stretch>
            <a:fillRect/>
          </a:stretch>
        </p:blipFill>
        <p:spPr bwMode="auto">
          <a:xfrm>
            <a:off x="7154863" y="4435475"/>
            <a:ext cx="1814512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2" descr="st-771127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66" b="12199"/>
          <a:stretch>
            <a:fillRect/>
          </a:stretch>
        </p:blipFill>
        <p:spPr bwMode="auto">
          <a:xfrm>
            <a:off x="1322388" y="3355975"/>
            <a:ext cx="28130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5" name="Picture 8" descr="on-RTA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368800"/>
            <a:ext cx="23526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9" descr="shenghuoyongpinsan2_037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200" y="4195763"/>
            <a:ext cx="22510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258184"/>
            <a:ext cx="1186681" cy="118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334" y="3056354"/>
            <a:ext cx="1186681" cy="118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469" y="4376303"/>
            <a:ext cx="1186681" cy="118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75" y="3343628"/>
            <a:ext cx="1186681" cy="118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105" y="5000655"/>
            <a:ext cx="1186681" cy="118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6"/>
          <p:cNvSpPr>
            <a:spLocks noChangeArrowheads="1"/>
          </p:cNvSpPr>
          <p:nvPr/>
        </p:nvSpPr>
        <p:spPr bwMode="auto">
          <a:xfrm>
            <a:off x="107950" y="476250"/>
            <a:ext cx="9036050" cy="5832475"/>
          </a:xfrm>
          <a:prstGeom prst="foldedCorner">
            <a:avLst>
              <a:gd name="adj" fmla="val 12500"/>
            </a:avLst>
          </a:prstGeom>
          <a:solidFill>
            <a:srgbClr val="0000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三、</a:t>
            </a:r>
            <a:r>
              <a:rPr lang="zh-TW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車輛管制區域：</a:t>
            </a:r>
            <a:endParaRPr lang="zh-TW" altLang="en-US" sz="4000" b="1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北起武昌街、忠孝西路、襄陽路、徐州路、信義路</a:t>
            </a:r>
            <a:r>
              <a:rPr lang="en-US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均不含</a:t>
            </a:r>
            <a:r>
              <a:rPr lang="en-US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、常德街</a:t>
            </a:r>
            <a:r>
              <a:rPr lang="en-US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含</a:t>
            </a:r>
            <a:r>
              <a:rPr lang="en-US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，南至廣州街、南海路、愛國東路（均不含）；東起林森南路、杭州南路</a:t>
            </a:r>
            <a:r>
              <a:rPr lang="en-US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均不含</a:t>
            </a:r>
            <a:r>
              <a:rPr lang="en-US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、羅斯福路</a:t>
            </a:r>
            <a:r>
              <a:rPr lang="en-US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含</a:t>
            </a:r>
            <a:r>
              <a:rPr lang="en-US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，西至中華路</a:t>
            </a:r>
            <a:r>
              <a:rPr lang="en-US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不含</a:t>
            </a:r>
            <a:r>
              <a:rPr lang="en-US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、博愛路（含）等區域</a:t>
            </a:r>
            <a:r>
              <a:rPr lang="zh-TW" altLang="zh-TW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</a:t>
            </a:r>
            <a:r>
              <a:rPr lang="en-US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日凌晨零時起，車輛均須受憲警人員管制，憑證進入管制區。</a:t>
            </a: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文字方塊 409"/>
          <p:cNvSpPr txBox="1">
            <a:spLocks noChangeArrowheads="1"/>
          </p:cNvSpPr>
          <p:nvPr/>
        </p:nvSpPr>
        <p:spPr bwMode="auto">
          <a:xfrm>
            <a:off x="2862263" y="1087438"/>
            <a:ext cx="1487487" cy="6461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4995" name="文字方塊 1"/>
          <p:cNvSpPr txBox="1">
            <a:spLocks noChangeArrowheads="1"/>
          </p:cNvSpPr>
          <p:nvPr/>
        </p:nvSpPr>
        <p:spPr bwMode="auto">
          <a:xfrm>
            <a:off x="1189038" y="1670050"/>
            <a:ext cx="3141662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4996" name="Freeform 465"/>
          <p:cNvSpPr>
            <a:spLocks/>
          </p:cNvSpPr>
          <p:nvPr/>
        </p:nvSpPr>
        <p:spPr bwMode="auto">
          <a:xfrm>
            <a:off x="1166813" y="2009775"/>
            <a:ext cx="6589712" cy="360045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0 w 10000"/>
              <a:gd name="T35" fmla="*/ 0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0" y="0"/>
                </a:moveTo>
                <a:lnTo>
                  <a:pt x="6483" y="0"/>
                </a:lnTo>
                <a:lnTo>
                  <a:pt x="6483" y="798"/>
                </a:lnTo>
                <a:lnTo>
                  <a:pt x="7473" y="798"/>
                </a:lnTo>
                <a:lnTo>
                  <a:pt x="7473" y="198"/>
                </a:lnTo>
                <a:lnTo>
                  <a:pt x="8791" y="198"/>
                </a:lnTo>
                <a:lnTo>
                  <a:pt x="8791" y="3801"/>
                </a:lnTo>
                <a:lnTo>
                  <a:pt x="10000" y="3801"/>
                </a:lnTo>
                <a:lnTo>
                  <a:pt x="10000" y="6398"/>
                </a:lnTo>
                <a:lnTo>
                  <a:pt x="8021" y="6199"/>
                </a:lnTo>
                <a:lnTo>
                  <a:pt x="8462" y="7998"/>
                </a:lnTo>
                <a:lnTo>
                  <a:pt x="8021" y="8201"/>
                </a:lnTo>
                <a:lnTo>
                  <a:pt x="7582" y="8801"/>
                </a:lnTo>
                <a:lnTo>
                  <a:pt x="5715" y="10000"/>
                </a:lnTo>
                <a:lnTo>
                  <a:pt x="2272" y="9978"/>
                </a:lnTo>
                <a:cubicBezTo>
                  <a:pt x="2259" y="9378"/>
                  <a:pt x="2319" y="8800"/>
                  <a:pt x="2270" y="8200"/>
                </a:cubicBezTo>
                <a:lnTo>
                  <a:pt x="36" y="8134"/>
                </a:lnTo>
                <a:cubicBezTo>
                  <a:pt x="24" y="5423"/>
                  <a:pt x="12" y="2711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7" name="Freeform 463"/>
          <p:cNvSpPr>
            <a:spLocks/>
          </p:cNvSpPr>
          <p:nvPr/>
        </p:nvSpPr>
        <p:spPr bwMode="auto">
          <a:xfrm>
            <a:off x="2301875" y="2244725"/>
            <a:ext cx="3789363" cy="3197225"/>
          </a:xfrm>
          <a:custGeom>
            <a:avLst/>
            <a:gdLst>
              <a:gd name="T0" fmla="*/ 0 w 10170"/>
              <a:gd name="T1" fmla="*/ 0 h 15861"/>
              <a:gd name="T2" fmla="*/ 2147483647 w 10170"/>
              <a:gd name="T3" fmla="*/ 2147483647 h 15861"/>
              <a:gd name="T4" fmla="*/ 2147483647 w 10170"/>
              <a:gd name="T5" fmla="*/ 2147483647 h 15861"/>
              <a:gd name="T6" fmla="*/ 2147483647 w 10170"/>
              <a:gd name="T7" fmla="*/ 2147483647 h 15861"/>
              <a:gd name="T8" fmla="*/ 2147483647 w 10170"/>
              <a:gd name="T9" fmla="*/ 2147483647 h 15861"/>
              <a:gd name="T10" fmla="*/ 2147483647 w 10170"/>
              <a:gd name="T11" fmla="*/ 2147483647 h 15861"/>
              <a:gd name="T12" fmla="*/ 2147483647 w 10170"/>
              <a:gd name="T13" fmla="*/ 2147483647 h 15861"/>
              <a:gd name="T14" fmla="*/ 2147483647 w 10170"/>
              <a:gd name="T15" fmla="*/ 2147483647 h 15861"/>
              <a:gd name="T16" fmla="*/ 2147483647 w 10170"/>
              <a:gd name="T17" fmla="*/ 2147483647 h 15861"/>
              <a:gd name="T18" fmla="*/ 2147483647 w 10170"/>
              <a:gd name="T19" fmla="*/ 2147483647 h 15861"/>
              <a:gd name="T20" fmla="*/ 2147483647 w 10170"/>
              <a:gd name="T21" fmla="*/ 2147483647 h 15861"/>
              <a:gd name="T22" fmla="*/ 2147483647 w 10170"/>
              <a:gd name="T23" fmla="*/ 2147483647 h 15861"/>
              <a:gd name="T24" fmla="*/ 2147483647 w 10170"/>
              <a:gd name="T25" fmla="*/ 2147483647 h 15861"/>
              <a:gd name="T26" fmla="*/ 2147483647 w 10170"/>
              <a:gd name="T27" fmla="*/ 2147483647 h 15861"/>
              <a:gd name="T28" fmla="*/ 2147483647 w 10170"/>
              <a:gd name="T29" fmla="*/ 2147483647 h 15861"/>
              <a:gd name="T30" fmla="*/ 2147483647 w 10170"/>
              <a:gd name="T31" fmla="*/ 2147483647 h 15861"/>
              <a:gd name="T32" fmla="*/ 2147483647 w 10170"/>
              <a:gd name="T33" fmla="*/ 2147483647 h 15861"/>
              <a:gd name="T34" fmla="*/ 2147483647 w 10170"/>
              <a:gd name="T35" fmla="*/ 2147483647 h 15861"/>
              <a:gd name="T36" fmla="*/ 2147483647 w 10170"/>
              <a:gd name="T37" fmla="*/ 2147483647 h 15861"/>
              <a:gd name="T38" fmla="*/ 2147483647 w 10170"/>
              <a:gd name="T39" fmla="*/ 2147483647 h 15861"/>
              <a:gd name="T40" fmla="*/ 2147483647 w 10170"/>
              <a:gd name="T41" fmla="*/ 2147483647 h 15861"/>
              <a:gd name="T42" fmla="*/ 2147483647 w 10170"/>
              <a:gd name="T43" fmla="*/ 2147483647 h 15861"/>
              <a:gd name="T44" fmla="*/ 2147483647 w 10170"/>
              <a:gd name="T45" fmla="*/ 2147483647 h 15861"/>
              <a:gd name="T46" fmla="*/ 2147483647 w 10170"/>
              <a:gd name="T47" fmla="*/ 2147483647 h 15861"/>
              <a:gd name="T48" fmla="*/ 2147483647 w 10170"/>
              <a:gd name="T49" fmla="*/ 2147483647 h 15861"/>
              <a:gd name="T50" fmla="*/ 0 w 10170"/>
              <a:gd name="T51" fmla="*/ 0 h 158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170"/>
              <a:gd name="T79" fmla="*/ 0 h 15861"/>
              <a:gd name="T80" fmla="*/ 10170 w 10170"/>
              <a:gd name="T81" fmla="*/ 15861 h 158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170" h="15861">
                <a:moveTo>
                  <a:pt x="0" y="0"/>
                </a:moveTo>
                <a:lnTo>
                  <a:pt x="6094" y="119"/>
                </a:lnTo>
                <a:lnTo>
                  <a:pt x="6477" y="857"/>
                </a:lnTo>
                <a:lnTo>
                  <a:pt x="8336" y="749"/>
                </a:lnTo>
                <a:cubicBezTo>
                  <a:pt x="8312" y="1676"/>
                  <a:pt x="8332" y="2712"/>
                  <a:pt x="8294" y="3639"/>
                </a:cubicBezTo>
                <a:lnTo>
                  <a:pt x="10170" y="3666"/>
                </a:lnTo>
                <a:cubicBezTo>
                  <a:pt x="10161" y="4146"/>
                  <a:pt x="10151" y="4627"/>
                  <a:pt x="10142" y="5107"/>
                </a:cubicBezTo>
                <a:lnTo>
                  <a:pt x="8280" y="5053"/>
                </a:lnTo>
                <a:cubicBezTo>
                  <a:pt x="8322" y="6474"/>
                  <a:pt x="8223" y="7868"/>
                  <a:pt x="8265" y="9289"/>
                </a:cubicBezTo>
                <a:lnTo>
                  <a:pt x="8940" y="10018"/>
                </a:lnTo>
                <a:cubicBezTo>
                  <a:pt x="8944" y="11209"/>
                  <a:pt x="8946" y="11077"/>
                  <a:pt x="7519" y="13159"/>
                </a:cubicBezTo>
                <a:cubicBezTo>
                  <a:pt x="7520" y="13340"/>
                  <a:pt x="9363" y="10400"/>
                  <a:pt x="8944" y="11106"/>
                </a:cubicBezTo>
                <a:cubicBezTo>
                  <a:pt x="8955" y="11110"/>
                  <a:pt x="7807" y="12727"/>
                  <a:pt x="7585" y="13186"/>
                </a:cubicBezTo>
                <a:cubicBezTo>
                  <a:pt x="7363" y="13645"/>
                  <a:pt x="7536" y="13821"/>
                  <a:pt x="7614" y="13861"/>
                </a:cubicBezTo>
                <a:cubicBezTo>
                  <a:pt x="7692" y="13902"/>
                  <a:pt x="7615" y="13942"/>
                  <a:pt x="7259" y="14212"/>
                </a:cubicBezTo>
                <a:cubicBezTo>
                  <a:pt x="6903" y="14482"/>
                  <a:pt x="5079" y="15309"/>
                  <a:pt x="4683" y="15561"/>
                </a:cubicBezTo>
                <a:cubicBezTo>
                  <a:pt x="4208" y="16254"/>
                  <a:pt x="4515" y="15562"/>
                  <a:pt x="4414" y="15346"/>
                </a:cubicBezTo>
                <a:cubicBezTo>
                  <a:pt x="4313" y="15130"/>
                  <a:pt x="4253" y="14977"/>
                  <a:pt x="4074" y="14266"/>
                </a:cubicBezTo>
                <a:cubicBezTo>
                  <a:pt x="3895" y="13555"/>
                  <a:pt x="3399" y="11781"/>
                  <a:pt x="3239" y="11268"/>
                </a:cubicBezTo>
                <a:cubicBezTo>
                  <a:pt x="3079" y="10755"/>
                  <a:pt x="3119" y="11227"/>
                  <a:pt x="3013" y="11214"/>
                </a:cubicBezTo>
                <a:cubicBezTo>
                  <a:pt x="2907" y="11201"/>
                  <a:pt x="2852" y="11142"/>
                  <a:pt x="2602" y="11187"/>
                </a:cubicBezTo>
                <a:cubicBezTo>
                  <a:pt x="2352" y="11232"/>
                  <a:pt x="1766" y="11178"/>
                  <a:pt x="1512" y="11214"/>
                </a:cubicBezTo>
                <a:cubicBezTo>
                  <a:pt x="1258" y="11250"/>
                  <a:pt x="1199" y="11688"/>
                  <a:pt x="1077" y="11161"/>
                </a:cubicBezTo>
                <a:lnTo>
                  <a:pt x="1077" y="8213"/>
                </a:lnTo>
                <a:lnTo>
                  <a:pt x="15" y="8121"/>
                </a:lnTo>
                <a:cubicBezTo>
                  <a:pt x="-32" y="5405"/>
                  <a:pt x="47" y="2716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8" name="Line 2"/>
          <p:cNvSpPr>
            <a:spLocks noChangeShapeType="1"/>
          </p:cNvSpPr>
          <p:nvPr/>
        </p:nvSpPr>
        <p:spPr bwMode="auto">
          <a:xfrm>
            <a:off x="3733800" y="4478338"/>
            <a:ext cx="336550" cy="671512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4999" name="Freeform 8"/>
          <p:cNvSpPr>
            <a:spLocks/>
          </p:cNvSpPr>
          <p:nvPr/>
        </p:nvSpPr>
        <p:spPr bwMode="auto">
          <a:xfrm>
            <a:off x="2886075" y="2649538"/>
            <a:ext cx="679450" cy="1006475"/>
          </a:xfrm>
          <a:custGeom>
            <a:avLst/>
            <a:gdLst>
              <a:gd name="T0" fmla="*/ 0 w 428"/>
              <a:gd name="T1" fmla="*/ 0 h 634"/>
              <a:gd name="T2" fmla="*/ 0 w 428"/>
              <a:gd name="T3" fmla="*/ 2147483647 h 634"/>
              <a:gd name="T4" fmla="*/ 2147483647 w 428"/>
              <a:gd name="T5" fmla="*/ 2147483647 h 634"/>
              <a:gd name="T6" fmla="*/ 2147483647 w 428"/>
              <a:gd name="T7" fmla="*/ 0 h 634"/>
              <a:gd name="T8" fmla="*/ 0 w 428"/>
              <a:gd name="T9" fmla="*/ 0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634"/>
              <a:gd name="T17" fmla="*/ 428 w 428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634">
                <a:moveTo>
                  <a:pt x="0" y="0"/>
                </a:moveTo>
                <a:lnTo>
                  <a:pt x="0" y="634"/>
                </a:lnTo>
                <a:lnTo>
                  <a:pt x="416" y="63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00" name="Rectangle 9"/>
          <p:cNvSpPr>
            <a:spLocks noChangeArrowheads="1"/>
          </p:cNvSpPr>
          <p:nvPr/>
        </p:nvSpPr>
        <p:spPr bwMode="auto">
          <a:xfrm>
            <a:off x="365125" y="836613"/>
            <a:ext cx="8429625" cy="5684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1" name="Rectangle 10"/>
          <p:cNvSpPr>
            <a:spLocks noChangeArrowheads="1"/>
          </p:cNvSpPr>
          <p:nvPr/>
        </p:nvSpPr>
        <p:spPr bwMode="auto">
          <a:xfrm>
            <a:off x="3733800" y="1441450"/>
            <a:ext cx="609600" cy="12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2" name="Rectangle 11"/>
          <p:cNvSpPr>
            <a:spLocks noChangeArrowheads="1"/>
          </p:cNvSpPr>
          <p:nvPr/>
        </p:nvSpPr>
        <p:spPr bwMode="auto">
          <a:xfrm>
            <a:off x="2895600" y="1450975"/>
            <a:ext cx="685800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3" name="Rectangle 12"/>
          <p:cNvSpPr>
            <a:spLocks noChangeArrowheads="1"/>
          </p:cNvSpPr>
          <p:nvPr/>
        </p:nvSpPr>
        <p:spPr bwMode="auto">
          <a:xfrm>
            <a:off x="1828800" y="1430338"/>
            <a:ext cx="838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4" name="Rectangle 13"/>
          <p:cNvSpPr>
            <a:spLocks noChangeArrowheads="1"/>
          </p:cNvSpPr>
          <p:nvPr/>
        </p:nvSpPr>
        <p:spPr bwMode="auto">
          <a:xfrm>
            <a:off x="1219200" y="14303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5" name="Rectangle 14"/>
          <p:cNvSpPr>
            <a:spLocks noChangeArrowheads="1"/>
          </p:cNvSpPr>
          <p:nvPr/>
        </p:nvSpPr>
        <p:spPr bwMode="auto">
          <a:xfrm>
            <a:off x="593725" y="1666875"/>
            <a:ext cx="403225" cy="12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6" name="Rectangle 15"/>
          <p:cNvSpPr>
            <a:spLocks noChangeArrowheads="1"/>
          </p:cNvSpPr>
          <p:nvPr/>
        </p:nvSpPr>
        <p:spPr bwMode="auto">
          <a:xfrm>
            <a:off x="600075" y="1993900"/>
            <a:ext cx="396875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7" name="Rectangle 16"/>
          <p:cNvSpPr>
            <a:spLocks noChangeArrowheads="1"/>
          </p:cNvSpPr>
          <p:nvPr/>
        </p:nvSpPr>
        <p:spPr bwMode="auto">
          <a:xfrm>
            <a:off x="608013" y="2330450"/>
            <a:ext cx="388937" cy="15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8" name="Rectangle 17"/>
          <p:cNvSpPr>
            <a:spLocks noChangeArrowheads="1"/>
          </p:cNvSpPr>
          <p:nvPr/>
        </p:nvSpPr>
        <p:spPr bwMode="auto">
          <a:xfrm>
            <a:off x="606425" y="2589213"/>
            <a:ext cx="3905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9" name="Rectangle 18"/>
          <p:cNvSpPr>
            <a:spLocks noChangeArrowheads="1"/>
          </p:cNvSpPr>
          <p:nvPr/>
        </p:nvSpPr>
        <p:spPr bwMode="auto">
          <a:xfrm>
            <a:off x="608013" y="2925763"/>
            <a:ext cx="388937" cy="17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0" name="Rectangle 19"/>
          <p:cNvSpPr>
            <a:spLocks noChangeArrowheads="1"/>
          </p:cNvSpPr>
          <p:nvPr/>
        </p:nvSpPr>
        <p:spPr bwMode="auto">
          <a:xfrm>
            <a:off x="615950" y="3319463"/>
            <a:ext cx="381000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1" name="Rectangle 20"/>
          <p:cNvSpPr>
            <a:spLocks noChangeArrowheads="1"/>
          </p:cNvSpPr>
          <p:nvPr/>
        </p:nvSpPr>
        <p:spPr bwMode="auto">
          <a:xfrm>
            <a:off x="609600" y="3571875"/>
            <a:ext cx="387350" cy="21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2" name="Rectangle 21"/>
          <p:cNvSpPr>
            <a:spLocks noChangeArrowheads="1"/>
          </p:cNvSpPr>
          <p:nvPr/>
        </p:nvSpPr>
        <p:spPr bwMode="auto">
          <a:xfrm>
            <a:off x="608013" y="3921125"/>
            <a:ext cx="388937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3" name="Rectangle 22"/>
          <p:cNvSpPr>
            <a:spLocks noChangeArrowheads="1"/>
          </p:cNvSpPr>
          <p:nvPr/>
        </p:nvSpPr>
        <p:spPr bwMode="auto">
          <a:xfrm>
            <a:off x="606425" y="4233863"/>
            <a:ext cx="390525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4" name="Rectangle 23"/>
          <p:cNvSpPr>
            <a:spLocks noChangeArrowheads="1"/>
          </p:cNvSpPr>
          <p:nvPr/>
        </p:nvSpPr>
        <p:spPr bwMode="auto">
          <a:xfrm>
            <a:off x="3733800" y="1658938"/>
            <a:ext cx="609600" cy="18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5" name="Rectangle 24"/>
          <p:cNvSpPr>
            <a:spLocks noChangeArrowheads="1"/>
          </p:cNvSpPr>
          <p:nvPr/>
        </p:nvSpPr>
        <p:spPr bwMode="auto">
          <a:xfrm>
            <a:off x="3733800" y="1963738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6" name="Rectangle 25"/>
          <p:cNvSpPr>
            <a:spLocks noChangeArrowheads="1"/>
          </p:cNvSpPr>
          <p:nvPr/>
        </p:nvSpPr>
        <p:spPr bwMode="auto">
          <a:xfrm>
            <a:off x="3733800" y="2268538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7" name="Rectangle 26"/>
          <p:cNvSpPr>
            <a:spLocks noChangeArrowheads="1"/>
          </p:cNvSpPr>
          <p:nvPr/>
        </p:nvSpPr>
        <p:spPr bwMode="auto">
          <a:xfrm>
            <a:off x="3732213" y="2667000"/>
            <a:ext cx="6096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018" name="Line 27"/>
          <p:cNvSpPr>
            <a:spLocks noChangeShapeType="1"/>
          </p:cNvSpPr>
          <p:nvPr/>
        </p:nvSpPr>
        <p:spPr bwMode="auto">
          <a:xfrm>
            <a:off x="3733800" y="38687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19" name="Line 28"/>
          <p:cNvSpPr>
            <a:spLocks noChangeShapeType="1"/>
          </p:cNvSpPr>
          <p:nvPr/>
        </p:nvSpPr>
        <p:spPr bwMode="auto">
          <a:xfrm>
            <a:off x="3733800" y="38687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0" name="Line 29"/>
          <p:cNvSpPr>
            <a:spLocks noChangeShapeType="1"/>
          </p:cNvSpPr>
          <p:nvPr/>
        </p:nvSpPr>
        <p:spPr bwMode="auto">
          <a:xfrm>
            <a:off x="3733800" y="42497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1" name="Line 30"/>
          <p:cNvSpPr>
            <a:spLocks noChangeShapeType="1"/>
          </p:cNvSpPr>
          <p:nvPr/>
        </p:nvSpPr>
        <p:spPr bwMode="auto">
          <a:xfrm>
            <a:off x="5105400" y="3868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2" name="Line 31"/>
          <p:cNvSpPr>
            <a:spLocks noChangeShapeType="1"/>
          </p:cNvSpPr>
          <p:nvPr/>
        </p:nvSpPr>
        <p:spPr bwMode="auto">
          <a:xfrm flipH="1">
            <a:off x="4953000" y="4097338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3" name="Line 32"/>
          <p:cNvSpPr>
            <a:spLocks noChangeShapeType="1"/>
          </p:cNvSpPr>
          <p:nvPr/>
        </p:nvSpPr>
        <p:spPr bwMode="auto">
          <a:xfrm>
            <a:off x="3733800" y="4478338"/>
            <a:ext cx="12192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4" name="Arc 33"/>
          <p:cNvSpPr>
            <a:spLocks/>
          </p:cNvSpPr>
          <p:nvPr/>
        </p:nvSpPr>
        <p:spPr bwMode="auto">
          <a:xfrm>
            <a:off x="4967288" y="4476750"/>
            <a:ext cx="762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5" name="Line 34"/>
          <p:cNvSpPr>
            <a:spLocks noChangeShapeType="1"/>
          </p:cNvSpPr>
          <p:nvPr/>
        </p:nvSpPr>
        <p:spPr bwMode="auto">
          <a:xfrm flipH="1">
            <a:off x="4800600" y="4630738"/>
            <a:ext cx="228600" cy="152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6" name="Line 35"/>
          <p:cNvSpPr>
            <a:spLocks noChangeShapeType="1"/>
          </p:cNvSpPr>
          <p:nvPr/>
        </p:nvSpPr>
        <p:spPr bwMode="auto">
          <a:xfrm>
            <a:off x="4800600" y="4783138"/>
            <a:ext cx="76200" cy="152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7" name="Line 36"/>
          <p:cNvSpPr>
            <a:spLocks noChangeShapeType="1"/>
          </p:cNvSpPr>
          <p:nvPr/>
        </p:nvSpPr>
        <p:spPr bwMode="auto">
          <a:xfrm>
            <a:off x="4114800" y="53165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8" name="Rectangle 37"/>
          <p:cNvSpPr>
            <a:spLocks noChangeArrowheads="1"/>
          </p:cNvSpPr>
          <p:nvPr/>
        </p:nvSpPr>
        <p:spPr bwMode="auto">
          <a:xfrm>
            <a:off x="4267200" y="5808663"/>
            <a:ext cx="9906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29" name="Rectangle 38"/>
          <p:cNvSpPr>
            <a:spLocks noChangeArrowheads="1"/>
          </p:cNvSpPr>
          <p:nvPr/>
        </p:nvSpPr>
        <p:spPr bwMode="auto">
          <a:xfrm>
            <a:off x="3733800" y="3251200"/>
            <a:ext cx="6096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南廣場</a:t>
            </a:r>
          </a:p>
        </p:txBody>
      </p:sp>
      <p:sp>
        <p:nvSpPr>
          <p:cNvPr id="85030" name="Rectangle 39"/>
          <p:cNvSpPr>
            <a:spLocks noChangeArrowheads="1"/>
          </p:cNvSpPr>
          <p:nvPr/>
        </p:nvSpPr>
        <p:spPr bwMode="auto">
          <a:xfrm>
            <a:off x="4495800" y="1963738"/>
            <a:ext cx="609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1" name="Rectangle 40"/>
          <p:cNvSpPr>
            <a:spLocks noChangeArrowheads="1"/>
          </p:cNvSpPr>
          <p:nvPr/>
        </p:nvSpPr>
        <p:spPr bwMode="auto">
          <a:xfrm>
            <a:off x="4495800" y="3259138"/>
            <a:ext cx="6096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介壽公園</a:t>
            </a:r>
          </a:p>
        </p:txBody>
      </p:sp>
      <p:sp>
        <p:nvSpPr>
          <p:cNvPr id="85032" name="Rectangle 41"/>
          <p:cNvSpPr>
            <a:spLocks noChangeArrowheads="1"/>
          </p:cNvSpPr>
          <p:nvPr/>
        </p:nvSpPr>
        <p:spPr bwMode="auto">
          <a:xfrm>
            <a:off x="3733800" y="1227138"/>
            <a:ext cx="609600" cy="12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3" name="Rectangle 42"/>
          <p:cNvSpPr>
            <a:spLocks noChangeArrowheads="1"/>
          </p:cNvSpPr>
          <p:nvPr/>
        </p:nvSpPr>
        <p:spPr bwMode="auto">
          <a:xfrm>
            <a:off x="4495800" y="1354138"/>
            <a:ext cx="122238" cy="54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4" name="Rectangle 43"/>
          <p:cNvSpPr>
            <a:spLocks noChangeArrowheads="1"/>
          </p:cNvSpPr>
          <p:nvPr/>
        </p:nvSpPr>
        <p:spPr bwMode="auto">
          <a:xfrm>
            <a:off x="4724400" y="1658938"/>
            <a:ext cx="13176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5" name="Rectangle 44"/>
          <p:cNvSpPr>
            <a:spLocks noChangeArrowheads="1"/>
          </p:cNvSpPr>
          <p:nvPr/>
        </p:nvSpPr>
        <p:spPr bwMode="auto">
          <a:xfrm>
            <a:off x="4491038" y="1136650"/>
            <a:ext cx="122237" cy="12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6" name="Rectangle 45"/>
          <p:cNvSpPr>
            <a:spLocks noChangeArrowheads="1"/>
          </p:cNvSpPr>
          <p:nvPr/>
        </p:nvSpPr>
        <p:spPr bwMode="auto">
          <a:xfrm>
            <a:off x="4724400" y="1400175"/>
            <a:ext cx="142875" cy="14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7" name="Rectangle 46"/>
          <p:cNvSpPr>
            <a:spLocks noChangeArrowheads="1"/>
          </p:cNvSpPr>
          <p:nvPr/>
        </p:nvSpPr>
        <p:spPr bwMode="auto">
          <a:xfrm>
            <a:off x="4724400" y="1125538"/>
            <a:ext cx="152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8" name="Rectangle 47"/>
          <p:cNvSpPr>
            <a:spLocks noChangeArrowheads="1"/>
          </p:cNvSpPr>
          <p:nvPr/>
        </p:nvSpPr>
        <p:spPr bwMode="auto">
          <a:xfrm>
            <a:off x="4984750" y="1658938"/>
            <a:ext cx="12065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9" name="Rectangle 48"/>
          <p:cNvSpPr>
            <a:spLocks noChangeArrowheads="1"/>
          </p:cNvSpPr>
          <p:nvPr/>
        </p:nvSpPr>
        <p:spPr bwMode="auto">
          <a:xfrm>
            <a:off x="4989513" y="1374775"/>
            <a:ext cx="115887" cy="17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0" name="Rectangle 49"/>
          <p:cNvSpPr>
            <a:spLocks noChangeArrowheads="1"/>
          </p:cNvSpPr>
          <p:nvPr/>
        </p:nvSpPr>
        <p:spPr bwMode="auto">
          <a:xfrm>
            <a:off x="4953000" y="1125538"/>
            <a:ext cx="147638" cy="13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1" name="Rectangle 50"/>
          <p:cNvSpPr>
            <a:spLocks noChangeArrowheads="1"/>
          </p:cNvSpPr>
          <p:nvPr/>
        </p:nvSpPr>
        <p:spPr bwMode="auto">
          <a:xfrm>
            <a:off x="2895600" y="2268538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2" name="Rectangle 51"/>
          <p:cNvSpPr>
            <a:spLocks noChangeArrowheads="1"/>
          </p:cNvSpPr>
          <p:nvPr/>
        </p:nvSpPr>
        <p:spPr bwMode="auto">
          <a:xfrm>
            <a:off x="2895600" y="2085975"/>
            <a:ext cx="685800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3" name="Rectangle 52"/>
          <p:cNvSpPr>
            <a:spLocks noChangeArrowheads="1"/>
          </p:cNvSpPr>
          <p:nvPr/>
        </p:nvSpPr>
        <p:spPr bwMode="auto">
          <a:xfrm>
            <a:off x="2895600" y="1222375"/>
            <a:ext cx="685800" cy="13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4" name="Rectangle 53"/>
          <p:cNvSpPr>
            <a:spLocks noChangeArrowheads="1"/>
          </p:cNvSpPr>
          <p:nvPr/>
        </p:nvSpPr>
        <p:spPr bwMode="auto">
          <a:xfrm>
            <a:off x="2895600" y="1049338"/>
            <a:ext cx="681038" cy="74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5" name="Rectangle 54"/>
          <p:cNvSpPr>
            <a:spLocks noChangeArrowheads="1"/>
          </p:cNvSpPr>
          <p:nvPr/>
        </p:nvSpPr>
        <p:spPr bwMode="auto">
          <a:xfrm>
            <a:off x="3733800" y="1049338"/>
            <a:ext cx="609600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6" name="Rectangle 55"/>
          <p:cNvSpPr>
            <a:spLocks noChangeArrowheads="1"/>
          </p:cNvSpPr>
          <p:nvPr/>
        </p:nvSpPr>
        <p:spPr bwMode="auto">
          <a:xfrm>
            <a:off x="2895600" y="3868738"/>
            <a:ext cx="685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司法大廈</a:t>
            </a:r>
          </a:p>
        </p:txBody>
      </p:sp>
      <p:sp>
        <p:nvSpPr>
          <p:cNvPr id="85047" name="Line 56"/>
          <p:cNvSpPr>
            <a:spLocks noChangeShapeType="1"/>
          </p:cNvSpPr>
          <p:nvPr/>
        </p:nvSpPr>
        <p:spPr bwMode="auto">
          <a:xfrm>
            <a:off x="2886075" y="4498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48" name="Line 57"/>
          <p:cNvSpPr>
            <a:spLocks noChangeShapeType="1"/>
          </p:cNvSpPr>
          <p:nvPr/>
        </p:nvSpPr>
        <p:spPr bwMode="auto">
          <a:xfrm flipV="1">
            <a:off x="2873375" y="4471988"/>
            <a:ext cx="63182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49" name="Line 58"/>
          <p:cNvSpPr>
            <a:spLocks noChangeShapeType="1"/>
          </p:cNvSpPr>
          <p:nvPr/>
        </p:nvSpPr>
        <p:spPr bwMode="auto">
          <a:xfrm flipV="1">
            <a:off x="2881313" y="4794250"/>
            <a:ext cx="7794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0" name="Freeform 59"/>
          <p:cNvSpPr>
            <a:spLocks/>
          </p:cNvSpPr>
          <p:nvPr/>
        </p:nvSpPr>
        <p:spPr bwMode="auto">
          <a:xfrm>
            <a:off x="2895600" y="4935538"/>
            <a:ext cx="6350" cy="628650"/>
          </a:xfrm>
          <a:custGeom>
            <a:avLst/>
            <a:gdLst>
              <a:gd name="T0" fmla="*/ 0 w 4"/>
              <a:gd name="T1" fmla="*/ 0 h 396"/>
              <a:gd name="T2" fmla="*/ 2147483647 w 4"/>
              <a:gd name="T3" fmla="*/ 2147483647 h 396"/>
              <a:gd name="T4" fmla="*/ 0 60000 65536"/>
              <a:gd name="T5" fmla="*/ 0 60000 65536"/>
              <a:gd name="T6" fmla="*/ 0 w 4"/>
              <a:gd name="T7" fmla="*/ 0 h 396"/>
              <a:gd name="T8" fmla="*/ 4 w 4"/>
              <a:gd name="T9" fmla="*/ 396 h 3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96">
                <a:moveTo>
                  <a:pt x="0" y="0"/>
                </a:moveTo>
                <a:lnTo>
                  <a:pt x="4" y="3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1" name="Line 60"/>
          <p:cNvSpPr>
            <a:spLocks noChangeShapeType="1"/>
          </p:cNvSpPr>
          <p:nvPr/>
        </p:nvSpPr>
        <p:spPr bwMode="auto">
          <a:xfrm>
            <a:off x="2895600" y="49355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2" name="Line 61"/>
          <p:cNvSpPr>
            <a:spLocks noChangeShapeType="1"/>
          </p:cNvSpPr>
          <p:nvPr/>
        </p:nvSpPr>
        <p:spPr bwMode="auto">
          <a:xfrm>
            <a:off x="3276600" y="493553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3" name="Line 62"/>
          <p:cNvSpPr>
            <a:spLocks noChangeShapeType="1"/>
          </p:cNvSpPr>
          <p:nvPr/>
        </p:nvSpPr>
        <p:spPr bwMode="auto">
          <a:xfrm flipV="1">
            <a:off x="3433763" y="4921250"/>
            <a:ext cx="3206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4" name="Line 63"/>
          <p:cNvSpPr>
            <a:spLocks noChangeShapeType="1"/>
          </p:cNvSpPr>
          <p:nvPr/>
        </p:nvSpPr>
        <p:spPr bwMode="auto">
          <a:xfrm>
            <a:off x="3433763" y="493553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5" name="Line 64"/>
          <p:cNvSpPr>
            <a:spLocks noChangeShapeType="1"/>
          </p:cNvSpPr>
          <p:nvPr/>
        </p:nvSpPr>
        <p:spPr bwMode="auto">
          <a:xfrm flipV="1">
            <a:off x="3509963" y="4999038"/>
            <a:ext cx="2905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6" name="Line 65"/>
          <p:cNvSpPr>
            <a:spLocks noChangeShapeType="1"/>
          </p:cNvSpPr>
          <p:nvPr/>
        </p:nvSpPr>
        <p:spPr bwMode="auto">
          <a:xfrm flipV="1">
            <a:off x="3562350" y="5072063"/>
            <a:ext cx="274638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7" name="Line 66"/>
          <p:cNvSpPr>
            <a:spLocks noChangeShapeType="1"/>
          </p:cNvSpPr>
          <p:nvPr/>
        </p:nvSpPr>
        <p:spPr bwMode="auto">
          <a:xfrm>
            <a:off x="3562350" y="508793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8" name="Line 67"/>
          <p:cNvSpPr>
            <a:spLocks noChangeShapeType="1"/>
          </p:cNvSpPr>
          <p:nvPr/>
        </p:nvSpPr>
        <p:spPr bwMode="auto">
          <a:xfrm>
            <a:off x="3638550" y="5164138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9" name="Line 68"/>
          <p:cNvSpPr>
            <a:spLocks noChangeShapeType="1"/>
          </p:cNvSpPr>
          <p:nvPr/>
        </p:nvSpPr>
        <p:spPr bwMode="auto">
          <a:xfrm flipV="1">
            <a:off x="4078288" y="4935538"/>
            <a:ext cx="798512" cy="227012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0" name="Line 69"/>
          <p:cNvSpPr>
            <a:spLocks noChangeShapeType="1"/>
          </p:cNvSpPr>
          <p:nvPr/>
        </p:nvSpPr>
        <p:spPr bwMode="auto">
          <a:xfrm>
            <a:off x="4114800" y="5316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1" name="Line 70"/>
          <p:cNvSpPr>
            <a:spLocks noChangeShapeType="1"/>
          </p:cNvSpPr>
          <p:nvPr/>
        </p:nvSpPr>
        <p:spPr bwMode="auto">
          <a:xfrm flipV="1">
            <a:off x="4114800" y="5087938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2" name="Line 71"/>
          <p:cNvSpPr>
            <a:spLocks noChangeShapeType="1"/>
          </p:cNvSpPr>
          <p:nvPr/>
        </p:nvSpPr>
        <p:spPr bwMode="auto">
          <a:xfrm>
            <a:off x="4953000" y="5087938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3" name="Line 72"/>
          <p:cNvSpPr>
            <a:spLocks noChangeShapeType="1"/>
          </p:cNvSpPr>
          <p:nvPr/>
        </p:nvSpPr>
        <p:spPr bwMode="auto">
          <a:xfrm>
            <a:off x="3581400" y="53165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4" name="Line 73"/>
          <p:cNvSpPr>
            <a:spLocks noChangeShapeType="1"/>
          </p:cNvSpPr>
          <p:nvPr/>
        </p:nvSpPr>
        <p:spPr bwMode="auto">
          <a:xfrm>
            <a:off x="3581400" y="53165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5" name="Line 74"/>
          <p:cNvSpPr>
            <a:spLocks noChangeShapeType="1"/>
          </p:cNvSpPr>
          <p:nvPr/>
        </p:nvSpPr>
        <p:spPr bwMode="auto">
          <a:xfrm>
            <a:off x="3730625" y="53276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6" name="Line 75"/>
          <p:cNvSpPr>
            <a:spLocks noChangeShapeType="1"/>
          </p:cNvSpPr>
          <p:nvPr/>
        </p:nvSpPr>
        <p:spPr bwMode="auto">
          <a:xfrm>
            <a:off x="3962400" y="53165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7" name="Line 76"/>
          <p:cNvSpPr>
            <a:spLocks noChangeShapeType="1"/>
          </p:cNvSpPr>
          <p:nvPr/>
        </p:nvSpPr>
        <p:spPr bwMode="auto">
          <a:xfrm flipH="1">
            <a:off x="1828800" y="558323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8" name="Line 77"/>
          <p:cNvSpPr>
            <a:spLocks noChangeShapeType="1"/>
          </p:cNvSpPr>
          <p:nvPr/>
        </p:nvSpPr>
        <p:spPr bwMode="auto">
          <a:xfrm flipH="1">
            <a:off x="4953000" y="5422900"/>
            <a:ext cx="531813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9" name="Rectangle 78"/>
          <p:cNvSpPr>
            <a:spLocks noChangeArrowheads="1"/>
          </p:cNvSpPr>
          <p:nvPr/>
        </p:nvSpPr>
        <p:spPr bwMode="auto">
          <a:xfrm>
            <a:off x="2743200" y="5830888"/>
            <a:ext cx="137160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0" name="Rectangle 79"/>
          <p:cNvSpPr>
            <a:spLocks noChangeArrowheads="1"/>
          </p:cNvSpPr>
          <p:nvPr/>
        </p:nvSpPr>
        <p:spPr bwMode="auto">
          <a:xfrm>
            <a:off x="2309813" y="1651000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1" name="Rectangle 80"/>
          <p:cNvSpPr>
            <a:spLocks noChangeArrowheads="1"/>
          </p:cNvSpPr>
          <p:nvPr/>
        </p:nvSpPr>
        <p:spPr bwMode="auto">
          <a:xfrm>
            <a:off x="2286000" y="1963738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2" name="Rectangle 81"/>
          <p:cNvSpPr>
            <a:spLocks noChangeArrowheads="1"/>
          </p:cNvSpPr>
          <p:nvPr/>
        </p:nvSpPr>
        <p:spPr bwMode="auto">
          <a:xfrm>
            <a:off x="2286000" y="2268538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3" name="Rectangle 82"/>
          <p:cNvSpPr>
            <a:spLocks noChangeArrowheads="1"/>
          </p:cNvSpPr>
          <p:nvPr/>
        </p:nvSpPr>
        <p:spPr bwMode="auto">
          <a:xfrm>
            <a:off x="2286000" y="26431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4" name="Rectangle 83"/>
          <p:cNvSpPr>
            <a:spLocks noChangeArrowheads="1"/>
          </p:cNvSpPr>
          <p:nvPr/>
        </p:nvSpPr>
        <p:spPr bwMode="auto">
          <a:xfrm>
            <a:off x="2286000" y="3182938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5" name="Line 84"/>
          <p:cNvSpPr>
            <a:spLocks noChangeShapeType="1"/>
          </p:cNvSpPr>
          <p:nvPr/>
        </p:nvSpPr>
        <p:spPr bwMode="auto">
          <a:xfrm>
            <a:off x="1828800" y="1658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76" name="Line 85"/>
          <p:cNvSpPr>
            <a:spLocks noChangeShapeType="1"/>
          </p:cNvSpPr>
          <p:nvPr/>
        </p:nvSpPr>
        <p:spPr bwMode="auto">
          <a:xfrm>
            <a:off x="1828800" y="16589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77" name="Line 86"/>
          <p:cNvSpPr>
            <a:spLocks noChangeShapeType="1"/>
          </p:cNvSpPr>
          <p:nvPr/>
        </p:nvSpPr>
        <p:spPr bwMode="auto">
          <a:xfrm>
            <a:off x="1828800" y="1735138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78" name="Line 87"/>
          <p:cNvSpPr>
            <a:spLocks noChangeShapeType="1"/>
          </p:cNvSpPr>
          <p:nvPr/>
        </p:nvSpPr>
        <p:spPr bwMode="auto">
          <a:xfrm>
            <a:off x="1981200" y="18113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79" name="Line 88"/>
          <p:cNvSpPr>
            <a:spLocks noChangeShapeType="1"/>
          </p:cNvSpPr>
          <p:nvPr/>
        </p:nvSpPr>
        <p:spPr bwMode="auto">
          <a:xfrm>
            <a:off x="2133600" y="16589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0" name="Line 89"/>
          <p:cNvSpPr>
            <a:spLocks noChangeShapeType="1"/>
          </p:cNvSpPr>
          <p:nvPr/>
        </p:nvSpPr>
        <p:spPr bwMode="auto">
          <a:xfrm>
            <a:off x="1863725" y="2195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1" name="Line 90"/>
          <p:cNvSpPr>
            <a:spLocks noChangeShapeType="1"/>
          </p:cNvSpPr>
          <p:nvPr/>
        </p:nvSpPr>
        <p:spPr bwMode="auto">
          <a:xfrm>
            <a:off x="1868488" y="21161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2" name="Line 91"/>
          <p:cNvSpPr>
            <a:spLocks noChangeShapeType="1"/>
          </p:cNvSpPr>
          <p:nvPr/>
        </p:nvSpPr>
        <p:spPr bwMode="auto">
          <a:xfrm>
            <a:off x="2171700" y="2044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3" name="Line 92"/>
          <p:cNvSpPr>
            <a:spLocks noChangeShapeType="1"/>
          </p:cNvSpPr>
          <p:nvPr/>
        </p:nvSpPr>
        <p:spPr bwMode="auto">
          <a:xfrm flipV="1">
            <a:off x="1858963" y="203835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4" name="Line 93"/>
          <p:cNvSpPr>
            <a:spLocks noChangeShapeType="1"/>
          </p:cNvSpPr>
          <p:nvPr/>
        </p:nvSpPr>
        <p:spPr bwMode="auto">
          <a:xfrm>
            <a:off x="2012950" y="20431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5" name="Rectangle 94"/>
          <p:cNvSpPr>
            <a:spLocks noChangeArrowheads="1"/>
          </p:cNvSpPr>
          <p:nvPr/>
        </p:nvSpPr>
        <p:spPr bwMode="auto">
          <a:xfrm>
            <a:off x="1187450" y="1654175"/>
            <a:ext cx="511175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86" name="Rectangle 95"/>
          <p:cNvSpPr>
            <a:spLocks noChangeArrowheads="1"/>
          </p:cNvSpPr>
          <p:nvPr/>
        </p:nvSpPr>
        <p:spPr bwMode="auto">
          <a:xfrm>
            <a:off x="1219200" y="1811338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87" name="Rectangle 96"/>
          <p:cNvSpPr>
            <a:spLocks noChangeArrowheads="1"/>
          </p:cNvSpPr>
          <p:nvPr/>
        </p:nvSpPr>
        <p:spPr bwMode="auto">
          <a:xfrm>
            <a:off x="1219200" y="20399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88" name="Line 97"/>
          <p:cNvSpPr>
            <a:spLocks noChangeShapeType="1"/>
          </p:cNvSpPr>
          <p:nvPr/>
        </p:nvSpPr>
        <p:spPr bwMode="auto">
          <a:xfrm>
            <a:off x="1447800" y="1811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9" name="Line 98"/>
          <p:cNvSpPr>
            <a:spLocks noChangeShapeType="1"/>
          </p:cNvSpPr>
          <p:nvPr/>
        </p:nvSpPr>
        <p:spPr bwMode="auto">
          <a:xfrm>
            <a:off x="1447800" y="18113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90" name="Line 99"/>
          <p:cNvSpPr>
            <a:spLocks noChangeShapeType="1"/>
          </p:cNvSpPr>
          <p:nvPr/>
        </p:nvSpPr>
        <p:spPr bwMode="auto">
          <a:xfrm>
            <a:off x="1447800" y="19637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91" name="Freeform 100"/>
          <p:cNvSpPr>
            <a:spLocks/>
          </p:cNvSpPr>
          <p:nvPr/>
        </p:nvSpPr>
        <p:spPr bwMode="auto">
          <a:xfrm>
            <a:off x="1600200" y="1811338"/>
            <a:ext cx="228600" cy="152400"/>
          </a:xfrm>
          <a:custGeom>
            <a:avLst/>
            <a:gdLst>
              <a:gd name="T0" fmla="*/ 0 w 144"/>
              <a:gd name="T1" fmla="*/ 0 h 96"/>
              <a:gd name="T2" fmla="*/ 2147483647 w 144"/>
              <a:gd name="T3" fmla="*/ 2147483647 h 96"/>
              <a:gd name="T4" fmla="*/ 0 w 144"/>
              <a:gd name="T5" fmla="*/ 2147483647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0" y="0"/>
                </a:moveTo>
                <a:cubicBezTo>
                  <a:pt x="72" y="16"/>
                  <a:pt x="144" y="32"/>
                  <a:pt x="144" y="48"/>
                </a:cubicBezTo>
                <a:cubicBezTo>
                  <a:pt x="144" y="64"/>
                  <a:pt x="16" y="88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92" name="Rectangle 101"/>
          <p:cNvSpPr>
            <a:spLocks noChangeArrowheads="1"/>
          </p:cNvSpPr>
          <p:nvPr/>
        </p:nvSpPr>
        <p:spPr bwMode="auto">
          <a:xfrm>
            <a:off x="1219200" y="23447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3" name="Rectangle 102"/>
          <p:cNvSpPr>
            <a:spLocks noChangeArrowheads="1"/>
          </p:cNvSpPr>
          <p:nvPr/>
        </p:nvSpPr>
        <p:spPr bwMode="auto">
          <a:xfrm>
            <a:off x="1852613" y="2271713"/>
            <a:ext cx="309562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4" name="Rectangle 103"/>
          <p:cNvSpPr>
            <a:spLocks noChangeArrowheads="1"/>
          </p:cNvSpPr>
          <p:nvPr/>
        </p:nvSpPr>
        <p:spPr bwMode="auto">
          <a:xfrm>
            <a:off x="1847850" y="2636838"/>
            <a:ext cx="319088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5" name="Rectangle 104"/>
          <p:cNvSpPr>
            <a:spLocks noChangeArrowheads="1"/>
          </p:cNvSpPr>
          <p:nvPr/>
        </p:nvSpPr>
        <p:spPr bwMode="auto">
          <a:xfrm>
            <a:off x="1828800" y="3182938"/>
            <a:ext cx="327025" cy="44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6" name="Rectangle 105"/>
          <p:cNvSpPr>
            <a:spLocks noChangeArrowheads="1"/>
          </p:cNvSpPr>
          <p:nvPr/>
        </p:nvSpPr>
        <p:spPr bwMode="auto">
          <a:xfrm>
            <a:off x="1214438" y="2627313"/>
            <a:ext cx="450850" cy="414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台憲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兵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北隊</a:t>
            </a:r>
          </a:p>
        </p:txBody>
      </p:sp>
      <p:sp>
        <p:nvSpPr>
          <p:cNvPr id="85097" name="Rectangle 106"/>
          <p:cNvSpPr>
            <a:spLocks noChangeArrowheads="1"/>
          </p:cNvSpPr>
          <p:nvPr/>
        </p:nvSpPr>
        <p:spPr bwMode="auto">
          <a:xfrm>
            <a:off x="1219200" y="31829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8" name="Rectangle 107"/>
          <p:cNvSpPr>
            <a:spLocks noChangeArrowheads="1"/>
          </p:cNvSpPr>
          <p:nvPr/>
        </p:nvSpPr>
        <p:spPr bwMode="auto">
          <a:xfrm>
            <a:off x="1870075" y="3868738"/>
            <a:ext cx="288925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9" name="Rectangle 108"/>
          <p:cNvSpPr>
            <a:spLocks noChangeArrowheads="1"/>
          </p:cNvSpPr>
          <p:nvPr/>
        </p:nvSpPr>
        <p:spPr bwMode="auto">
          <a:xfrm>
            <a:off x="1219200" y="386873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00" name="Line 109"/>
          <p:cNvSpPr>
            <a:spLocks noChangeShapeType="1"/>
          </p:cNvSpPr>
          <p:nvPr/>
        </p:nvSpPr>
        <p:spPr bwMode="auto">
          <a:xfrm>
            <a:off x="1870075" y="4092575"/>
            <a:ext cx="4159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01" name="Line 110"/>
          <p:cNvSpPr>
            <a:spLocks noChangeShapeType="1"/>
          </p:cNvSpPr>
          <p:nvPr/>
        </p:nvSpPr>
        <p:spPr bwMode="auto">
          <a:xfrm>
            <a:off x="1874838" y="4098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02" name="Line 111"/>
          <p:cNvSpPr>
            <a:spLocks noChangeShapeType="1"/>
          </p:cNvSpPr>
          <p:nvPr/>
        </p:nvSpPr>
        <p:spPr bwMode="auto">
          <a:xfrm>
            <a:off x="1881188" y="4254500"/>
            <a:ext cx="7921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03" name="Line 112"/>
          <p:cNvSpPr>
            <a:spLocks noChangeShapeType="1"/>
          </p:cNvSpPr>
          <p:nvPr/>
        </p:nvSpPr>
        <p:spPr bwMode="auto">
          <a:xfrm flipV="1">
            <a:off x="2286000" y="3868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04" name="Line 113"/>
          <p:cNvSpPr>
            <a:spLocks noChangeShapeType="1"/>
          </p:cNvSpPr>
          <p:nvPr/>
        </p:nvSpPr>
        <p:spPr bwMode="auto">
          <a:xfrm>
            <a:off x="2667000" y="38687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05" name="Rectangle 114"/>
          <p:cNvSpPr>
            <a:spLocks noChangeArrowheads="1"/>
          </p:cNvSpPr>
          <p:nvPr/>
        </p:nvSpPr>
        <p:spPr bwMode="auto">
          <a:xfrm>
            <a:off x="1828800" y="4478338"/>
            <a:ext cx="839788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06" name="Rectangle 115"/>
          <p:cNvSpPr>
            <a:spLocks noChangeArrowheads="1"/>
          </p:cNvSpPr>
          <p:nvPr/>
        </p:nvSpPr>
        <p:spPr bwMode="auto">
          <a:xfrm>
            <a:off x="1220788" y="44704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07" name="Rectangle 116"/>
          <p:cNvSpPr>
            <a:spLocks noChangeArrowheads="1"/>
          </p:cNvSpPr>
          <p:nvPr/>
        </p:nvSpPr>
        <p:spPr bwMode="auto">
          <a:xfrm>
            <a:off x="1219200" y="5102225"/>
            <a:ext cx="465138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08" name="Rectangle 117"/>
          <p:cNvSpPr>
            <a:spLocks noChangeArrowheads="1"/>
          </p:cNvSpPr>
          <p:nvPr/>
        </p:nvSpPr>
        <p:spPr bwMode="auto">
          <a:xfrm>
            <a:off x="617538" y="4492625"/>
            <a:ext cx="379412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09" name="Rectangle 118"/>
          <p:cNvSpPr>
            <a:spLocks noChangeArrowheads="1"/>
          </p:cNvSpPr>
          <p:nvPr/>
        </p:nvSpPr>
        <p:spPr bwMode="auto">
          <a:xfrm>
            <a:off x="628650" y="5110163"/>
            <a:ext cx="368300" cy="48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0" name="Rectangle 119"/>
          <p:cNvSpPr>
            <a:spLocks noChangeArrowheads="1"/>
          </p:cNvSpPr>
          <p:nvPr/>
        </p:nvSpPr>
        <p:spPr bwMode="auto">
          <a:xfrm>
            <a:off x="630238" y="5818188"/>
            <a:ext cx="366712" cy="17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1" name="Rectangle 120"/>
          <p:cNvSpPr>
            <a:spLocks noChangeArrowheads="1"/>
          </p:cNvSpPr>
          <p:nvPr/>
        </p:nvSpPr>
        <p:spPr bwMode="auto">
          <a:xfrm>
            <a:off x="5410200" y="1125538"/>
            <a:ext cx="709613" cy="100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2" name="Rectangle 121"/>
          <p:cNvSpPr>
            <a:spLocks noChangeArrowheads="1"/>
          </p:cNvSpPr>
          <p:nvPr/>
        </p:nvSpPr>
        <p:spPr bwMode="auto">
          <a:xfrm>
            <a:off x="5410200" y="1255713"/>
            <a:ext cx="715963" cy="74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3" name="Rectangle 122"/>
          <p:cNvSpPr>
            <a:spLocks noChangeArrowheads="1"/>
          </p:cNvSpPr>
          <p:nvPr/>
        </p:nvSpPr>
        <p:spPr bwMode="auto">
          <a:xfrm flipV="1">
            <a:off x="6400800" y="1125538"/>
            <a:ext cx="533400" cy="188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4" name="Rectangle 123"/>
          <p:cNvSpPr>
            <a:spLocks noChangeArrowheads="1"/>
          </p:cNvSpPr>
          <p:nvPr/>
        </p:nvSpPr>
        <p:spPr bwMode="auto">
          <a:xfrm>
            <a:off x="7086600" y="1125538"/>
            <a:ext cx="236538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5" name="Rectangle 124"/>
          <p:cNvSpPr>
            <a:spLocks noChangeArrowheads="1"/>
          </p:cNvSpPr>
          <p:nvPr/>
        </p:nvSpPr>
        <p:spPr bwMode="auto">
          <a:xfrm>
            <a:off x="7467600" y="1125538"/>
            <a:ext cx="288925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6" name="Rectangle 125"/>
          <p:cNvSpPr>
            <a:spLocks noChangeArrowheads="1"/>
          </p:cNvSpPr>
          <p:nvPr/>
        </p:nvSpPr>
        <p:spPr bwMode="auto">
          <a:xfrm>
            <a:off x="7916863" y="1125538"/>
            <a:ext cx="312737" cy="17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7" name="Rectangle 126"/>
          <p:cNvSpPr>
            <a:spLocks noChangeArrowheads="1"/>
          </p:cNvSpPr>
          <p:nvPr/>
        </p:nvSpPr>
        <p:spPr bwMode="auto">
          <a:xfrm>
            <a:off x="5410200" y="1504950"/>
            <a:ext cx="685800" cy="763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8" name="Line 127"/>
          <p:cNvSpPr>
            <a:spLocks noChangeShapeType="1"/>
          </p:cNvSpPr>
          <p:nvPr/>
        </p:nvSpPr>
        <p:spPr bwMode="auto">
          <a:xfrm>
            <a:off x="5380038" y="3854450"/>
            <a:ext cx="7159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19" name="Line 128"/>
          <p:cNvSpPr>
            <a:spLocks noChangeShapeType="1"/>
          </p:cNvSpPr>
          <p:nvPr/>
        </p:nvSpPr>
        <p:spPr bwMode="auto">
          <a:xfrm>
            <a:off x="6096000" y="38687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0" name="Line 129"/>
          <p:cNvSpPr>
            <a:spLocks noChangeShapeType="1"/>
          </p:cNvSpPr>
          <p:nvPr/>
        </p:nvSpPr>
        <p:spPr bwMode="auto">
          <a:xfrm>
            <a:off x="5410200" y="409733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1" name="Line 130"/>
          <p:cNvSpPr>
            <a:spLocks noChangeShapeType="1"/>
          </p:cNvSpPr>
          <p:nvPr/>
        </p:nvSpPr>
        <p:spPr bwMode="auto">
          <a:xfrm>
            <a:off x="5638800" y="42497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2" name="Line 131"/>
          <p:cNvSpPr>
            <a:spLocks noChangeShapeType="1"/>
          </p:cNvSpPr>
          <p:nvPr/>
        </p:nvSpPr>
        <p:spPr bwMode="auto">
          <a:xfrm>
            <a:off x="5632450" y="44783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3" name="Line 132"/>
          <p:cNvSpPr>
            <a:spLocks noChangeShapeType="1"/>
          </p:cNvSpPr>
          <p:nvPr/>
        </p:nvSpPr>
        <p:spPr bwMode="auto">
          <a:xfrm>
            <a:off x="6096000" y="4478338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4" name="Line 133"/>
          <p:cNvSpPr>
            <a:spLocks noChangeShapeType="1"/>
          </p:cNvSpPr>
          <p:nvPr/>
        </p:nvSpPr>
        <p:spPr bwMode="auto">
          <a:xfrm flipH="1">
            <a:off x="5105400" y="446405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5" name="Line 134"/>
          <p:cNvSpPr>
            <a:spLocks noChangeShapeType="1"/>
          </p:cNvSpPr>
          <p:nvPr/>
        </p:nvSpPr>
        <p:spPr bwMode="auto">
          <a:xfrm>
            <a:off x="5105400" y="4859338"/>
            <a:ext cx="295275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6" name="Line 135"/>
          <p:cNvSpPr>
            <a:spLocks noChangeShapeType="1"/>
          </p:cNvSpPr>
          <p:nvPr/>
        </p:nvSpPr>
        <p:spPr bwMode="auto">
          <a:xfrm flipV="1">
            <a:off x="5334000" y="5113338"/>
            <a:ext cx="86836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7" name="Oval 136"/>
          <p:cNvSpPr>
            <a:spLocks noChangeArrowheads="1"/>
          </p:cNvSpPr>
          <p:nvPr/>
        </p:nvSpPr>
        <p:spPr bwMode="auto">
          <a:xfrm>
            <a:off x="5105400" y="4214813"/>
            <a:ext cx="304800" cy="304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128" name="Line 137"/>
          <p:cNvSpPr>
            <a:spLocks noChangeShapeType="1"/>
          </p:cNvSpPr>
          <p:nvPr/>
        </p:nvSpPr>
        <p:spPr bwMode="auto">
          <a:xfrm flipV="1">
            <a:off x="5486400" y="5545138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9" name="Line 138"/>
          <p:cNvSpPr>
            <a:spLocks noChangeShapeType="1"/>
          </p:cNvSpPr>
          <p:nvPr/>
        </p:nvSpPr>
        <p:spPr bwMode="auto">
          <a:xfrm>
            <a:off x="6302375" y="6002338"/>
            <a:ext cx="70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30" name="Line 139"/>
          <p:cNvSpPr>
            <a:spLocks noChangeShapeType="1"/>
          </p:cNvSpPr>
          <p:nvPr/>
        </p:nvSpPr>
        <p:spPr bwMode="auto">
          <a:xfrm>
            <a:off x="6553200" y="5240338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31" name="Rectangle 140"/>
          <p:cNvSpPr>
            <a:spLocks noChangeArrowheads="1"/>
          </p:cNvSpPr>
          <p:nvPr/>
        </p:nvSpPr>
        <p:spPr bwMode="auto">
          <a:xfrm>
            <a:off x="6400800" y="1430338"/>
            <a:ext cx="541338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32" name="Rectangle 141"/>
          <p:cNvSpPr>
            <a:spLocks noChangeArrowheads="1"/>
          </p:cNvSpPr>
          <p:nvPr/>
        </p:nvSpPr>
        <p:spPr bwMode="auto">
          <a:xfrm>
            <a:off x="7094538" y="1430338"/>
            <a:ext cx="20955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33" name="Rectangle 142"/>
          <p:cNvSpPr>
            <a:spLocks noChangeArrowheads="1"/>
          </p:cNvSpPr>
          <p:nvPr/>
        </p:nvSpPr>
        <p:spPr bwMode="auto">
          <a:xfrm>
            <a:off x="7461250" y="1414463"/>
            <a:ext cx="31115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34" name="Rectangle 143"/>
          <p:cNvSpPr>
            <a:spLocks noChangeArrowheads="1"/>
          </p:cNvSpPr>
          <p:nvPr/>
        </p:nvSpPr>
        <p:spPr bwMode="auto">
          <a:xfrm>
            <a:off x="7908925" y="1422400"/>
            <a:ext cx="320675" cy="122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35" name="Rectangle 144"/>
          <p:cNvSpPr>
            <a:spLocks noChangeArrowheads="1"/>
          </p:cNvSpPr>
          <p:nvPr/>
        </p:nvSpPr>
        <p:spPr bwMode="auto">
          <a:xfrm>
            <a:off x="6400800" y="1676400"/>
            <a:ext cx="533400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36" name="Line 145"/>
          <p:cNvSpPr>
            <a:spLocks noChangeShapeType="1"/>
          </p:cNvSpPr>
          <p:nvPr/>
        </p:nvSpPr>
        <p:spPr bwMode="auto">
          <a:xfrm>
            <a:off x="5410200" y="242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37" name="Line 146"/>
          <p:cNvSpPr>
            <a:spLocks noChangeShapeType="1"/>
          </p:cNvSpPr>
          <p:nvPr/>
        </p:nvSpPr>
        <p:spPr bwMode="auto">
          <a:xfrm>
            <a:off x="5410200" y="24209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38" name="Line 147"/>
          <p:cNvSpPr>
            <a:spLocks noChangeShapeType="1"/>
          </p:cNvSpPr>
          <p:nvPr/>
        </p:nvSpPr>
        <p:spPr bwMode="auto">
          <a:xfrm>
            <a:off x="6096000" y="2420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39" name="Line 148"/>
          <p:cNvSpPr>
            <a:spLocks noChangeShapeType="1"/>
          </p:cNvSpPr>
          <p:nvPr/>
        </p:nvSpPr>
        <p:spPr bwMode="auto">
          <a:xfrm>
            <a:off x="5410200" y="29987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0" name="Line 149"/>
          <p:cNvSpPr>
            <a:spLocks noChangeShapeType="1"/>
          </p:cNvSpPr>
          <p:nvPr/>
        </p:nvSpPr>
        <p:spPr bwMode="auto">
          <a:xfrm>
            <a:off x="5387975" y="3259138"/>
            <a:ext cx="63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1" name="Line 150"/>
          <p:cNvSpPr>
            <a:spLocks noChangeShapeType="1"/>
          </p:cNvSpPr>
          <p:nvPr/>
        </p:nvSpPr>
        <p:spPr bwMode="auto">
          <a:xfrm>
            <a:off x="5368925" y="3635375"/>
            <a:ext cx="7270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2" name="Arc 151"/>
          <p:cNvSpPr>
            <a:spLocks/>
          </p:cNvSpPr>
          <p:nvPr/>
        </p:nvSpPr>
        <p:spPr bwMode="auto">
          <a:xfrm flipH="1">
            <a:off x="6019800" y="2800350"/>
            <a:ext cx="76200" cy="188913"/>
          </a:xfrm>
          <a:custGeom>
            <a:avLst/>
            <a:gdLst>
              <a:gd name="T0" fmla="*/ 0 w 21600"/>
              <a:gd name="T1" fmla="*/ 0 h 26559"/>
              <a:gd name="T2" fmla="*/ 2147483647 w 21600"/>
              <a:gd name="T3" fmla="*/ 2147483647 h 26559"/>
              <a:gd name="T4" fmla="*/ 0 w 21600"/>
              <a:gd name="T5" fmla="*/ 2147483647 h 26559"/>
              <a:gd name="T6" fmla="*/ 0 60000 65536"/>
              <a:gd name="T7" fmla="*/ 0 60000 65536"/>
              <a:gd name="T8" fmla="*/ 0 60000 65536"/>
              <a:gd name="T9" fmla="*/ 0 w 21600"/>
              <a:gd name="T10" fmla="*/ 0 h 26559"/>
              <a:gd name="T11" fmla="*/ 21600 w 21600"/>
              <a:gd name="T12" fmla="*/ 26559 h 26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55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69"/>
                  <a:pt x="21406" y="24933"/>
                  <a:pt x="21023" y="26559"/>
                </a:cubicBezTo>
              </a:path>
              <a:path w="21600" h="2655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69"/>
                  <a:pt x="21406" y="24933"/>
                  <a:pt x="21023" y="2655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3" name="Line 152"/>
          <p:cNvSpPr>
            <a:spLocks noChangeShapeType="1"/>
          </p:cNvSpPr>
          <p:nvPr/>
        </p:nvSpPr>
        <p:spPr bwMode="auto">
          <a:xfrm flipV="1">
            <a:off x="6096000" y="34115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4" name="Arc 153"/>
          <p:cNvSpPr>
            <a:spLocks/>
          </p:cNvSpPr>
          <p:nvPr/>
        </p:nvSpPr>
        <p:spPr bwMode="auto">
          <a:xfrm rot="10800000">
            <a:off x="6019800" y="3259138"/>
            <a:ext cx="762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5" name="Line 154"/>
          <p:cNvSpPr>
            <a:spLocks noChangeShapeType="1"/>
          </p:cNvSpPr>
          <p:nvPr/>
        </p:nvSpPr>
        <p:spPr bwMode="auto">
          <a:xfrm>
            <a:off x="6400800" y="20399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6" name="Line 155"/>
          <p:cNvSpPr>
            <a:spLocks noChangeShapeType="1"/>
          </p:cNvSpPr>
          <p:nvPr/>
        </p:nvSpPr>
        <p:spPr bwMode="auto">
          <a:xfrm>
            <a:off x="6400800" y="20399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7" name="Line 156"/>
          <p:cNvSpPr>
            <a:spLocks noChangeShapeType="1"/>
          </p:cNvSpPr>
          <p:nvPr/>
        </p:nvSpPr>
        <p:spPr bwMode="auto">
          <a:xfrm flipV="1">
            <a:off x="6553200" y="2878138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8" name="Arc 157"/>
          <p:cNvSpPr>
            <a:spLocks/>
          </p:cNvSpPr>
          <p:nvPr/>
        </p:nvSpPr>
        <p:spPr bwMode="auto">
          <a:xfrm>
            <a:off x="6400800" y="2801938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9" name="Line 158"/>
          <p:cNvSpPr>
            <a:spLocks noChangeShapeType="1"/>
          </p:cNvSpPr>
          <p:nvPr/>
        </p:nvSpPr>
        <p:spPr bwMode="auto">
          <a:xfrm>
            <a:off x="6400800" y="34115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0" name="Line 159"/>
          <p:cNvSpPr>
            <a:spLocks noChangeShapeType="1"/>
          </p:cNvSpPr>
          <p:nvPr/>
        </p:nvSpPr>
        <p:spPr bwMode="auto">
          <a:xfrm>
            <a:off x="6400800" y="4249738"/>
            <a:ext cx="1357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1" name="Arc 160"/>
          <p:cNvSpPr>
            <a:spLocks/>
          </p:cNvSpPr>
          <p:nvPr/>
        </p:nvSpPr>
        <p:spPr bwMode="auto">
          <a:xfrm flipV="1">
            <a:off x="6400800" y="3335338"/>
            <a:ext cx="1524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2" name="Line 161"/>
          <p:cNvSpPr>
            <a:spLocks noChangeShapeType="1"/>
          </p:cNvSpPr>
          <p:nvPr/>
        </p:nvSpPr>
        <p:spPr bwMode="auto">
          <a:xfrm>
            <a:off x="6553200" y="31067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3" name="Line 162"/>
          <p:cNvSpPr>
            <a:spLocks noChangeShapeType="1"/>
          </p:cNvSpPr>
          <p:nvPr/>
        </p:nvSpPr>
        <p:spPr bwMode="auto">
          <a:xfrm flipV="1">
            <a:off x="6553200" y="3030538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4" name="Line 163"/>
          <p:cNvSpPr>
            <a:spLocks noChangeShapeType="1"/>
          </p:cNvSpPr>
          <p:nvPr/>
        </p:nvSpPr>
        <p:spPr bwMode="auto">
          <a:xfrm>
            <a:off x="6553200" y="31829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5" name="Line 164"/>
          <p:cNvSpPr>
            <a:spLocks noChangeShapeType="1"/>
          </p:cNvSpPr>
          <p:nvPr/>
        </p:nvSpPr>
        <p:spPr bwMode="auto">
          <a:xfrm>
            <a:off x="7086600" y="30305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6" name="Line 165"/>
          <p:cNvSpPr>
            <a:spLocks noChangeShapeType="1"/>
          </p:cNvSpPr>
          <p:nvPr/>
        </p:nvSpPr>
        <p:spPr bwMode="auto">
          <a:xfrm flipV="1">
            <a:off x="7086600" y="29543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7" name="Line 166"/>
          <p:cNvSpPr>
            <a:spLocks noChangeShapeType="1"/>
          </p:cNvSpPr>
          <p:nvPr/>
        </p:nvSpPr>
        <p:spPr bwMode="auto">
          <a:xfrm>
            <a:off x="7086600" y="31829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8" name="Line 167"/>
          <p:cNvSpPr>
            <a:spLocks noChangeShapeType="1"/>
          </p:cNvSpPr>
          <p:nvPr/>
        </p:nvSpPr>
        <p:spPr bwMode="auto">
          <a:xfrm>
            <a:off x="7315200" y="2954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9" name="Line 168"/>
          <p:cNvSpPr>
            <a:spLocks noChangeShapeType="1"/>
          </p:cNvSpPr>
          <p:nvPr/>
        </p:nvSpPr>
        <p:spPr bwMode="auto">
          <a:xfrm>
            <a:off x="7467600" y="2954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0" name="Line 169"/>
          <p:cNvSpPr>
            <a:spLocks noChangeShapeType="1"/>
          </p:cNvSpPr>
          <p:nvPr/>
        </p:nvSpPr>
        <p:spPr bwMode="auto">
          <a:xfrm flipV="1">
            <a:off x="7467600" y="28781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1" name="Line 170"/>
          <p:cNvSpPr>
            <a:spLocks noChangeShapeType="1"/>
          </p:cNvSpPr>
          <p:nvPr/>
        </p:nvSpPr>
        <p:spPr bwMode="auto">
          <a:xfrm>
            <a:off x="7467600" y="3182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2" name="Line 171"/>
          <p:cNvSpPr>
            <a:spLocks noChangeShapeType="1"/>
          </p:cNvSpPr>
          <p:nvPr/>
        </p:nvSpPr>
        <p:spPr bwMode="auto">
          <a:xfrm>
            <a:off x="7772400" y="2878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3" name="Oval 172"/>
          <p:cNvSpPr>
            <a:spLocks noChangeArrowheads="1"/>
          </p:cNvSpPr>
          <p:nvPr/>
        </p:nvSpPr>
        <p:spPr bwMode="auto">
          <a:xfrm>
            <a:off x="6096000" y="2878138"/>
            <a:ext cx="304800" cy="3810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64" name="Line 173"/>
          <p:cNvSpPr>
            <a:spLocks noChangeShapeType="1"/>
          </p:cNvSpPr>
          <p:nvPr/>
        </p:nvSpPr>
        <p:spPr bwMode="auto">
          <a:xfrm flipV="1">
            <a:off x="6477000" y="4478338"/>
            <a:ext cx="1309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5" name="Line 174"/>
          <p:cNvSpPr>
            <a:spLocks noChangeShapeType="1"/>
          </p:cNvSpPr>
          <p:nvPr/>
        </p:nvSpPr>
        <p:spPr bwMode="auto">
          <a:xfrm>
            <a:off x="6477000" y="44783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6" name="Line 175"/>
          <p:cNvSpPr>
            <a:spLocks noChangeShapeType="1"/>
          </p:cNvSpPr>
          <p:nvPr/>
        </p:nvSpPr>
        <p:spPr bwMode="auto">
          <a:xfrm>
            <a:off x="6705600" y="48593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7" name="Line 176"/>
          <p:cNvSpPr>
            <a:spLocks noChangeShapeType="1"/>
          </p:cNvSpPr>
          <p:nvPr/>
        </p:nvSpPr>
        <p:spPr bwMode="auto">
          <a:xfrm flipV="1">
            <a:off x="6858000" y="5011738"/>
            <a:ext cx="5715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8" name="Line 177"/>
          <p:cNvSpPr>
            <a:spLocks noChangeShapeType="1"/>
          </p:cNvSpPr>
          <p:nvPr/>
        </p:nvSpPr>
        <p:spPr bwMode="auto">
          <a:xfrm>
            <a:off x="6858000" y="5164138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9" name="Line 178"/>
          <p:cNvSpPr>
            <a:spLocks noChangeShapeType="1"/>
          </p:cNvSpPr>
          <p:nvPr/>
        </p:nvSpPr>
        <p:spPr bwMode="auto">
          <a:xfrm>
            <a:off x="7239000" y="4478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0" name="Rectangle 179"/>
          <p:cNvSpPr>
            <a:spLocks noChangeArrowheads="1"/>
          </p:cNvSpPr>
          <p:nvPr/>
        </p:nvSpPr>
        <p:spPr bwMode="auto">
          <a:xfrm>
            <a:off x="7086600" y="1658938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71" name="Rectangle 180"/>
          <p:cNvSpPr>
            <a:spLocks noChangeArrowheads="1"/>
          </p:cNvSpPr>
          <p:nvPr/>
        </p:nvSpPr>
        <p:spPr bwMode="auto">
          <a:xfrm>
            <a:off x="7467600" y="1658938"/>
            <a:ext cx="30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72" name="Line 181"/>
          <p:cNvSpPr>
            <a:spLocks noChangeShapeType="1"/>
          </p:cNvSpPr>
          <p:nvPr/>
        </p:nvSpPr>
        <p:spPr bwMode="auto">
          <a:xfrm>
            <a:off x="7086600" y="20399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3" name="Line 182"/>
          <p:cNvSpPr>
            <a:spLocks noChangeShapeType="1"/>
          </p:cNvSpPr>
          <p:nvPr/>
        </p:nvSpPr>
        <p:spPr bwMode="auto">
          <a:xfrm>
            <a:off x="7086600" y="20399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4" name="Line 183"/>
          <p:cNvSpPr>
            <a:spLocks noChangeShapeType="1"/>
          </p:cNvSpPr>
          <p:nvPr/>
        </p:nvSpPr>
        <p:spPr bwMode="auto">
          <a:xfrm flipV="1">
            <a:off x="7086600" y="27257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5" name="Line 184"/>
          <p:cNvSpPr>
            <a:spLocks noChangeShapeType="1"/>
          </p:cNvSpPr>
          <p:nvPr/>
        </p:nvSpPr>
        <p:spPr bwMode="auto">
          <a:xfrm>
            <a:off x="7315200" y="20399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6" name="Line 185"/>
          <p:cNvSpPr>
            <a:spLocks noChangeShapeType="1"/>
          </p:cNvSpPr>
          <p:nvPr/>
        </p:nvSpPr>
        <p:spPr bwMode="auto">
          <a:xfrm>
            <a:off x="7467600" y="20399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7" name="Line 186"/>
          <p:cNvSpPr>
            <a:spLocks noChangeShapeType="1"/>
          </p:cNvSpPr>
          <p:nvPr/>
        </p:nvSpPr>
        <p:spPr bwMode="auto">
          <a:xfrm>
            <a:off x="7467600" y="2039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8" name="Line 187"/>
          <p:cNvSpPr>
            <a:spLocks noChangeShapeType="1"/>
          </p:cNvSpPr>
          <p:nvPr/>
        </p:nvSpPr>
        <p:spPr bwMode="auto">
          <a:xfrm flipV="1">
            <a:off x="7467600" y="26495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9" name="Line 188"/>
          <p:cNvSpPr>
            <a:spLocks noChangeShapeType="1"/>
          </p:cNvSpPr>
          <p:nvPr/>
        </p:nvSpPr>
        <p:spPr bwMode="auto">
          <a:xfrm>
            <a:off x="7772400" y="20399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0" name="Rectangle 189"/>
          <p:cNvSpPr>
            <a:spLocks noChangeArrowheads="1"/>
          </p:cNvSpPr>
          <p:nvPr/>
        </p:nvSpPr>
        <p:spPr bwMode="auto">
          <a:xfrm>
            <a:off x="7924800" y="1658938"/>
            <a:ext cx="30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81" name="Line 190"/>
          <p:cNvSpPr>
            <a:spLocks noChangeShapeType="1"/>
          </p:cNvSpPr>
          <p:nvPr/>
        </p:nvSpPr>
        <p:spPr bwMode="auto">
          <a:xfrm>
            <a:off x="7924800" y="20399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2" name="Line 191"/>
          <p:cNvSpPr>
            <a:spLocks noChangeShapeType="1"/>
          </p:cNvSpPr>
          <p:nvPr/>
        </p:nvSpPr>
        <p:spPr bwMode="auto">
          <a:xfrm>
            <a:off x="7924800" y="2039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3" name="Line 192"/>
          <p:cNvSpPr>
            <a:spLocks noChangeShapeType="1"/>
          </p:cNvSpPr>
          <p:nvPr/>
        </p:nvSpPr>
        <p:spPr bwMode="auto">
          <a:xfrm flipV="1">
            <a:off x="7924800" y="25733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4" name="Line 193"/>
          <p:cNvSpPr>
            <a:spLocks noChangeShapeType="1"/>
          </p:cNvSpPr>
          <p:nvPr/>
        </p:nvSpPr>
        <p:spPr bwMode="auto">
          <a:xfrm>
            <a:off x="8229600" y="2039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5" name="Line 194"/>
          <p:cNvSpPr>
            <a:spLocks noChangeShapeType="1"/>
          </p:cNvSpPr>
          <p:nvPr/>
        </p:nvSpPr>
        <p:spPr bwMode="auto">
          <a:xfrm flipV="1">
            <a:off x="7924800" y="28019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6" name="Line 195"/>
          <p:cNvSpPr>
            <a:spLocks noChangeShapeType="1"/>
          </p:cNvSpPr>
          <p:nvPr/>
        </p:nvSpPr>
        <p:spPr bwMode="auto">
          <a:xfrm>
            <a:off x="7924800" y="2878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7" name="Line 196"/>
          <p:cNvSpPr>
            <a:spLocks noChangeShapeType="1"/>
          </p:cNvSpPr>
          <p:nvPr/>
        </p:nvSpPr>
        <p:spPr bwMode="auto">
          <a:xfrm>
            <a:off x="7924800" y="3182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8" name="Line 197"/>
          <p:cNvSpPr>
            <a:spLocks noChangeShapeType="1"/>
          </p:cNvSpPr>
          <p:nvPr/>
        </p:nvSpPr>
        <p:spPr bwMode="auto">
          <a:xfrm>
            <a:off x="8229600" y="2801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9" name="Line 198"/>
          <p:cNvSpPr>
            <a:spLocks noChangeShapeType="1"/>
          </p:cNvSpPr>
          <p:nvPr/>
        </p:nvSpPr>
        <p:spPr bwMode="auto">
          <a:xfrm>
            <a:off x="7959725" y="3400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90" name="Line 199"/>
          <p:cNvSpPr>
            <a:spLocks noChangeShapeType="1"/>
          </p:cNvSpPr>
          <p:nvPr/>
        </p:nvSpPr>
        <p:spPr bwMode="auto">
          <a:xfrm>
            <a:off x="7961313" y="3411538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91" name="Line 200"/>
          <p:cNvSpPr>
            <a:spLocks noChangeShapeType="1"/>
          </p:cNvSpPr>
          <p:nvPr/>
        </p:nvSpPr>
        <p:spPr bwMode="auto">
          <a:xfrm>
            <a:off x="7966075" y="4240213"/>
            <a:ext cx="2635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92" name="Line 201"/>
          <p:cNvSpPr>
            <a:spLocks noChangeShapeType="1"/>
          </p:cNvSpPr>
          <p:nvPr/>
        </p:nvSpPr>
        <p:spPr bwMode="auto">
          <a:xfrm>
            <a:off x="8229600" y="34115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" name="Line 205"/>
          <p:cNvSpPr>
            <a:spLocks noChangeShapeType="1"/>
          </p:cNvSpPr>
          <p:nvPr/>
        </p:nvSpPr>
        <p:spPr bwMode="auto">
          <a:xfrm flipV="1">
            <a:off x="4945063" y="5122863"/>
            <a:ext cx="1273175" cy="4984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9" name="Freeform 207"/>
          <p:cNvSpPr>
            <a:spLocks/>
          </p:cNvSpPr>
          <p:nvPr/>
        </p:nvSpPr>
        <p:spPr bwMode="auto">
          <a:xfrm>
            <a:off x="4343400" y="1981200"/>
            <a:ext cx="1035050" cy="0"/>
          </a:xfrm>
          <a:custGeom>
            <a:avLst/>
            <a:gdLst>
              <a:gd name="T0" fmla="*/ 0 w 672"/>
              <a:gd name="T1" fmla="*/ 0 h 1"/>
              <a:gd name="T2" fmla="*/ 2147483647 w 672"/>
              <a:gd name="T3" fmla="*/ 2147483647 h 1"/>
              <a:gd name="T4" fmla="*/ 0 60000 65536"/>
              <a:gd name="T5" fmla="*/ 0 60000 65536"/>
              <a:gd name="T6" fmla="*/ 0 w 672"/>
              <a:gd name="T7" fmla="*/ 0 h 1"/>
              <a:gd name="T8" fmla="*/ 672 w 672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2" h="1">
                <a:moveTo>
                  <a:pt x="0" y="0"/>
                </a:moveTo>
                <a:lnTo>
                  <a:pt x="672" y="1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0" name="Line 208"/>
          <p:cNvSpPr>
            <a:spLocks noChangeShapeType="1"/>
          </p:cNvSpPr>
          <p:nvPr/>
        </p:nvSpPr>
        <p:spPr bwMode="auto">
          <a:xfrm>
            <a:off x="5408613" y="1957388"/>
            <a:ext cx="1587" cy="319087"/>
          </a:xfrm>
          <a:custGeom>
            <a:avLst/>
            <a:gdLst>
              <a:gd name="T0" fmla="*/ 0 w 1"/>
              <a:gd name="T1" fmla="*/ 0 h 201"/>
              <a:gd name="T2" fmla="*/ 2147483647 w 1"/>
              <a:gd name="T3" fmla="*/ 2147483647 h 201"/>
              <a:gd name="T4" fmla="*/ 0 60000 65536"/>
              <a:gd name="T5" fmla="*/ 0 60000 65536"/>
              <a:gd name="T6" fmla="*/ 0 w 1"/>
              <a:gd name="T7" fmla="*/ 0 h 201"/>
              <a:gd name="T8" fmla="*/ 1 w 1"/>
              <a:gd name="T9" fmla="*/ 201 h 2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01">
                <a:moveTo>
                  <a:pt x="0" y="0"/>
                </a:moveTo>
                <a:lnTo>
                  <a:pt x="1" y="201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1" name="Line 209"/>
          <p:cNvSpPr>
            <a:spLocks noChangeShapeType="1"/>
          </p:cNvSpPr>
          <p:nvPr/>
        </p:nvSpPr>
        <p:spPr bwMode="auto">
          <a:xfrm>
            <a:off x="6084888" y="2057400"/>
            <a:ext cx="1587" cy="239713"/>
          </a:xfrm>
          <a:custGeom>
            <a:avLst/>
            <a:gdLst>
              <a:gd name="T0" fmla="*/ 2147483647 w 1"/>
              <a:gd name="T1" fmla="*/ 0 h 151"/>
              <a:gd name="T2" fmla="*/ 0 w 1"/>
              <a:gd name="T3" fmla="*/ 2147483647 h 151"/>
              <a:gd name="T4" fmla="*/ 0 60000 65536"/>
              <a:gd name="T5" fmla="*/ 0 60000 65536"/>
              <a:gd name="T6" fmla="*/ 0 w 1"/>
              <a:gd name="T7" fmla="*/ 0 h 151"/>
              <a:gd name="T8" fmla="*/ 1 w 1"/>
              <a:gd name="T9" fmla="*/ 151 h 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1">
                <a:moveTo>
                  <a:pt x="1" y="0"/>
                </a:moveTo>
                <a:lnTo>
                  <a:pt x="0" y="151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97" name="Line 211"/>
          <p:cNvSpPr>
            <a:spLocks noChangeShapeType="1"/>
          </p:cNvSpPr>
          <p:nvPr/>
        </p:nvSpPr>
        <p:spPr bwMode="auto">
          <a:xfrm>
            <a:off x="6553200" y="3325813"/>
            <a:ext cx="36195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4" name="Line 212"/>
          <p:cNvSpPr>
            <a:spLocks noChangeShapeType="1"/>
          </p:cNvSpPr>
          <p:nvPr/>
        </p:nvSpPr>
        <p:spPr bwMode="auto">
          <a:xfrm>
            <a:off x="6919913" y="3344863"/>
            <a:ext cx="8667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5" name="Line 213"/>
          <p:cNvSpPr>
            <a:spLocks noChangeShapeType="1"/>
          </p:cNvSpPr>
          <p:nvPr/>
        </p:nvSpPr>
        <p:spPr bwMode="auto">
          <a:xfrm>
            <a:off x="7761288" y="3365500"/>
            <a:ext cx="0" cy="914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7" name="Line 215"/>
          <p:cNvSpPr>
            <a:spLocks noChangeShapeType="1"/>
          </p:cNvSpPr>
          <p:nvPr/>
        </p:nvSpPr>
        <p:spPr bwMode="auto">
          <a:xfrm>
            <a:off x="6400800" y="4244975"/>
            <a:ext cx="300038" cy="642938"/>
          </a:xfrm>
          <a:custGeom>
            <a:avLst/>
            <a:gdLst>
              <a:gd name="T0" fmla="*/ 0 w 198"/>
              <a:gd name="T1" fmla="*/ 0 h 396"/>
              <a:gd name="T2" fmla="*/ 2147483647 w 198"/>
              <a:gd name="T3" fmla="*/ 2147483647 h 396"/>
              <a:gd name="T4" fmla="*/ 0 60000 65536"/>
              <a:gd name="T5" fmla="*/ 0 60000 65536"/>
              <a:gd name="T6" fmla="*/ 0 w 198"/>
              <a:gd name="T7" fmla="*/ 0 h 396"/>
              <a:gd name="T8" fmla="*/ 198 w 198"/>
              <a:gd name="T9" fmla="*/ 396 h 3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8" h="396">
                <a:moveTo>
                  <a:pt x="0" y="0"/>
                </a:moveTo>
                <a:lnTo>
                  <a:pt x="198" y="39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8" name="Line 216"/>
          <p:cNvSpPr>
            <a:spLocks noChangeShapeType="1"/>
          </p:cNvSpPr>
          <p:nvPr/>
        </p:nvSpPr>
        <p:spPr bwMode="auto">
          <a:xfrm flipV="1">
            <a:off x="6411913" y="4864100"/>
            <a:ext cx="311150" cy="79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2" name="Line 218"/>
          <p:cNvSpPr>
            <a:spLocks noChangeShapeType="1"/>
          </p:cNvSpPr>
          <p:nvPr/>
        </p:nvSpPr>
        <p:spPr bwMode="auto">
          <a:xfrm flipV="1">
            <a:off x="2301875" y="2259013"/>
            <a:ext cx="2114550" cy="0"/>
          </a:xfrm>
          <a:custGeom>
            <a:avLst/>
            <a:gdLst>
              <a:gd name="T0" fmla="*/ 0 w 1409"/>
              <a:gd name="T1" fmla="*/ 0 h 8"/>
              <a:gd name="T2" fmla="*/ 2147483647 w 1409"/>
              <a:gd name="T3" fmla="*/ 524288 h 8"/>
              <a:gd name="T4" fmla="*/ 0 60000 65536"/>
              <a:gd name="T5" fmla="*/ 0 60000 65536"/>
              <a:gd name="T6" fmla="*/ 0 w 1409"/>
              <a:gd name="T7" fmla="*/ 0 h 8"/>
              <a:gd name="T8" fmla="*/ 1409 w 1409"/>
              <a:gd name="T9" fmla="*/ 0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9" h="8">
                <a:moveTo>
                  <a:pt x="0" y="0"/>
                </a:moveTo>
                <a:lnTo>
                  <a:pt x="1409" y="8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3" name="Line 219"/>
          <p:cNvSpPr>
            <a:spLocks noChangeShapeType="1"/>
          </p:cNvSpPr>
          <p:nvPr/>
        </p:nvSpPr>
        <p:spPr bwMode="auto">
          <a:xfrm>
            <a:off x="4410075" y="2249488"/>
            <a:ext cx="255588" cy="1730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4" name="Line 220"/>
          <p:cNvSpPr>
            <a:spLocks noChangeShapeType="1"/>
          </p:cNvSpPr>
          <p:nvPr/>
        </p:nvSpPr>
        <p:spPr bwMode="auto">
          <a:xfrm flipH="1">
            <a:off x="5391150" y="2419350"/>
            <a:ext cx="1588" cy="5794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5" name="Line 221"/>
          <p:cNvSpPr>
            <a:spLocks noChangeShapeType="1"/>
          </p:cNvSpPr>
          <p:nvPr/>
        </p:nvSpPr>
        <p:spPr bwMode="auto">
          <a:xfrm flipV="1">
            <a:off x="5373688" y="4090988"/>
            <a:ext cx="258762" cy="153987"/>
          </a:xfrm>
          <a:custGeom>
            <a:avLst/>
            <a:gdLst>
              <a:gd name="T0" fmla="*/ 2147483647 w 177"/>
              <a:gd name="T1" fmla="*/ 0 h 10"/>
              <a:gd name="T2" fmla="*/ 0 w 177"/>
              <a:gd name="T3" fmla="*/ 2147483647 h 10"/>
              <a:gd name="T4" fmla="*/ 0 60000 65536"/>
              <a:gd name="T5" fmla="*/ 0 60000 65536"/>
              <a:gd name="T6" fmla="*/ 0 w 177"/>
              <a:gd name="T7" fmla="*/ 0 h 10"/>
              <a:gd name="T8" fmla="*/ 177 w 177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7" h="10">
                <a:moveTo>
                  <a:pt x="177" y="0"/>
                </a:moveTo>
                <a:lnTo>
                  <a:pt x="0" y="10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6" name="Line 222"/>
          <p:cNvSpPr>
            <a:spLocks noChangeShapeType="1"/>
          </p:cNvSpPr>
          <p:nvPr/>
        </p:nvSpPr>
        <p:spPr bwMode="auto">
          <a:xfrm>
            <a:off x="5105400" y="4471988"/>
            <a:ext cx="511175" cy="387350"/>
          </a:xfrm>
          <a:custGeom>
            <a:avLst/>
            <a:gdLst>
              <a:gd name="T0" fmla="*/ 2147483647 w 108"/>
              <a:gd name="T1" fmla="*/ 0 h 96"/>
              <a:gd name="T2" fmla="*/ 0 w 108"/>
              <a:gd name="T3" fmla="*/ 2147483647 h 96"/>
              <a:gd name="T4" fmla="*/ 0 60000 65536"/>
              <a:gd name="T5" fmla="*/ 0 60000 65536"/>
              <a:gd name="T6" fmla="*/ 0 w 108"/>
              <a:gd name="T7" fmla="*/ 0 h 96"/>
              <a:gd name="T8" fmla="*/ 108 w 10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8" h="96">
                <a:moveTo>
                  <a:pt x="108" y="0"/>
                </a:moveTo>
                <a:lnTo>
                  <a:pt x="0" y="96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7" name="Line 227"/>
          <p:cNvSpPr>
            <a:spLocks noChangeShapeType="1"/>
          </p:cNvSpPr>
          <p:nvPr/>
        </p:nvSpPr>
        <p:spPr bwMode="auto">
          <a:xfrm>
            <a:off x="2651125" y="4470400"/>
            <a:ext cx="85407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8" name="Rectangle 229"/>
          <p:cNvSpPr>
            <a:spLocks noChangeArrowheads="1"/>
          </p:cNvSpPr>
          <p:nvPr/>
        </p:nvSpPr>
        <p:spPr bwMode="auto">
          <a:xfrm>
            <a:off x="1089025" y="2105025"/>
            <a:ext cx="7620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4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09" name="Rectangle 230"/>
          <p:cNvSpPr>
            <a:spLocks noChangeArrowheads="1"/>
          </p:cNvSpPr>
          <p:nvPr/>
        </p:nvSpPr>
        <p:spPr bwMode="auto">
          <a:xfrm>
            <a:off x="2876550" y="2651125"/>
            <a:ext cx="684213" cy="1023938"/>
          </a:xfrm>
          <a:prstGeom prst="rect">
            <a:avLst/>
          </a:prstGeom>
          <a:solidFill>
            <a:srgbClr val="CCFF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10" name="Line 231"/>
          <p:cNvSpPr>
            <a:spLocks noChangeShapeType="1"/>
          </p:cNvSpPr>
          <p:nvPr/>
        </p:nvSpPr>
        <p:spPr bwMode="auto">
          <a:xfrm flipH="1">
            <a:off x="2876550" y="2636838"/>
            <a:ext cx="3175" cy="10112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11" name="Line 232"/>
          <p:cNvSpPr>
            <a:spLocks noChangeShapeType="1"/>
          </p:cNvSpPr>
          <p:nvPr/>
        </p:nvSpPr>
        <p:spPr bwMode="auto">
          <a:xfrm>
            <a:off x="2859088" y="2640013"/>
            <a:ext cx="719137" cy="3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12" name="Line 234"/>
          <p:cNvSpPr>
            <a:spLocks noChangeShapeType="1"/>
          </p:cNvSpPr>
          <p:nvPr/>
        </p:nvSpPr>
        <p:spPr bwMode="auto">
          <a:xfrm flipV="1">
            <a:off x="2868613" y="3654425"/>
            <a:ext cx="692150" cy="63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13" name="Line 235"/>
          <p:cNvSpPr>
            <a:spLocks noChangeShapeType="1"/>
          </p:cNvSpPr>
          <p:nvPr/>
        </p:nvSpPr>
        <p:spPr bwMode="auto">
          <a:xfrm flipH="1">
            <a:off x="3552825" y="2636838"/>
            <a:ext cx="11113" cy="10271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14" name="Rectangle 236"/>
          <p:cNvSpPr>
            <a:spLocks noChangeArrowheads="1"/>
          </p:cNvSpPr>
          <p:nvPr/>
        </p:nvSpPr>
        <p:spPr bwMode="auto">
          <a:xfrm>
            <a:off x="3894138" y="3986213"/>
            <a:ext cx="4794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215" name="Rectangle 237"/>
          <p:cNvSpPr>
            <a:spLocks noChangeArrowheads="1"/>
          </p:cNvSpPr>
          <p:nvPr/>
        </p:nvSpPr>
        <p:spPr bwMode="auto">
          <a:xfrm>
            <a:off x="1268413" y="1846263"/>
            <a:ext cx="7461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16" name="Rectangle 239"/>
          <p:cNvSpPr>
            <a:spLocks noChangeArrowheads="1"/>
          </p:cNvSpPr>
          <p:nvPr/>
        </p:nvSpPr>
        <p:spPr bwMode="auto">
          <a:xfrm>
            <a:off x="1287463" y="1647825"/>
            <a:ext cx="3349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北市警局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17" name="Rectangle 240"/>
          <p:cNvSpPr>
            <a:spLocks noChangeArrowheads="1"/>
          </p:cNvSpPr>
          <p:nvPr/>
        </p:nvSpPr>
        <p:spPr bwMode="auto">
          <a:xfrm>
            <a:off x="1501775" y="1857375"/>
            <a:ext cx="19685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中山堂</a:t>
            </a:r>
          </a:p>
        </p:txBody>
      </p:sp>
      <p:sp>
        <p:nvSpPr>
          <p:cNvPr id="85218" name="Rectangle 242"/>
          <p:cNvSpPr>
            <a:spLocks noChangeArrowheads="1"/>
          </p:cNvSpPr>
          <p:nvPr/>
        </p:nvSpPr>
        <p:spPr bwMode="auto">
          <a:xfrm>
            <a:off x="1371600" y="387032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19" name="Rectangle 243"/>
          <p:cNvSpPr>
            <a:spLocks noChangeArrowheads="1"/>
          </p:cNvSpPr>
          <p:nvPr/>
        </p:nvSpPr>
        <p:spPr bwMode="auto">
          <a:xfrm>
            <a:off x="1296988" y="4108450"/>
            <a:ext cx="233362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0" name="Rectangle 244"/>
          <p:cNvSpPr>
            <a:spLocks noChangeArrowheads="1"/>
          </p:cNvSpPr>
          <p:nvPr/>
        </p:nvSpPr>
        <p:spPr bwMode="auto">
          <a:xfrm>
            <a:off x="806450" y="3289300"/>
            <a:ext cx="19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1" name="Rectangle 245"/>
          <p:cNvSpPr>
            <a:spLocks noChangeArrowheads="1"/>
          </p:cNvSpPr>
          <p:nvPr/>
        </p:nvSpPr>
        <p:spPr bwMode="auto">
          <a:xfrm>
            <a:off x="798513" y="4051300"/>
            <a:ext cx="1984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2" name="Rectangle 246"/>
          <p:cNvSpPr>
            <a:spLocks noChangeArrowheads="1"/>
          </p:cNvSpPr>
          <p:nvPr/>
        </p:nvSpPr>
        <p:spPr bwMode="auto">
          <a:xfrm>
            <a:off x="3116263" y="2771775"/>
            <a:ext cx="1762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</p:txBody>
      </p:sp>
      <p:sp>
        <p:nvSpPr>
          <p:cNvPr id="85223" name="Rectangle 247"/>
          <p:cNvSpPr>
            <a:spLocks noChangeArrowheads="1"/>
          </p:cNvSpPr>
          <p:nvPr/>
        </p:nvSpPr>
        <p:spPr bwMode="auto">
          <a:xfrm flipH="1">
            <a:off x="2700338" y="2636838"/>
            <a:ext cx="12223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車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制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區</a:t>
            </a:r>
            <a:endParaRPr lang="en-US" altLang="zh-TW" sz="1000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5224" name="Rectangle 248"/>
          <p:cNvSpPr>
            <a:spLocks noChangeArrowheads="1"/>
          </p:cNvSpPr>
          <p:nvPr/>
        </p:nvSpPr>
        <p:spPr bwMode="auto">
          <a:xfrm>
            <a:off x="3098800" y="2832100"/>
            <a:ext cx="215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府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5" name="Rectangle 249"/>
          <p:cNvSpPr>
            <a:spLocks noChangeArrowheads="1"/>
          </p:cNvSpPr>
          <p:nvPr/>
        </p:nvSpPr>
        <p:spPr bwMode="auto">
          <a:xfrm>
            <a:off x="3057525" y="2660650"/>
            <a:ext cx="1190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6" name="Rectangle 250"/>
          <p:cNvSpPr>
            <a:spLocks noChangeArrowheads="1"/>
          </p:cNvSpPr>
          <p:nvPr/>
        </p:nvSpPr>
        <p:spPr bwMode="auto">
          <a:xfrm>
            <a:off x="3268663" y="2803525"/>
            <a:ext cx="2047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7" name="Rectangle 251"/>
          <p:cNvSpPr>
            <a:spLocks noChangeArrowheads="1"/>
          </p:cNvSpPr>
          <p:nvPr/>
        </p:nvSpPr>
        <p:spPr bwMode="auto">
          <a:xfrm>
            <a:off x="2392363" y="2671763"/>
            <a:ext cx="147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8" name="Rectangle 252"/>
          <p:cNvSpPr>
            <a:spLocks noChangeArrowheads="1"/>
          </p:cNvSpPr>
          <p:nvPr/>
        </p:nvSpPr>
        <p:spPr bwMode="auto">
          <a:xfrm>
            <a:off x="3810000" y="3038475"/>
            <a:ext cx="13319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凱 達 格 蘭 大 道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9" name="Rectangle 253"/>
          <p:cNvSpPr>
            <a:spLocks noChangeArrowheads="1"/>
          </p:cNvSpPr>
          <p:nvPr/>
        </p:nvSpPr>
        <p:spPr bwMode="auto">
          <a:xfrm>
            <a:off x="3863975" y="2801938"/>
            <a:ext cx="3730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北廣場</a:t>
            </a:r>
          </a:p>
        </p:txBody>
      </p:sp>
      <p:sp>
        <p:nvSpPr>
          <p:cNvPr id="85230" name="Rectangle 254"/>
          <p:cNvSpPr>
            <a:spLocks noChangeArrowheads="1"/>
          </p:cNvSpPr>
          <p:nvPr/>
        </p:nvSpPr>
        <p:spPr bwMode="auto">
          <a:xfrm>
            <a:off x="3825875" y="3929063"/>
            <a:ext cx="457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北一女</a:t>
            </a:r>
          </a:p>
        </p:txBody>
      </p:sp>
      <p:sp>
        <p:nvSpPr>
          <p:cNvPr id="85231" name="Rectangle 255"/>
          <p:cNvSpPr>
            <a:spLocks noChangeArrowheads="1"/>
          </p:cNvSpPr>
          <p:nvPr/>
        </p:nvSpPr>
        <p:spPr bwMode="auto">
          <a:xfrm>
            <a:off x="4610100" y="3868738"/>
            <a:ext cx="373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氣象局</a:t>
            </a:r>
          </a:p>
        </p:txBody>
      </p:sp>
      <p:sp>
        <p:nvSpPr>
          <p:cNvPr id="85232" name="Rectangle 256"/>
          <p:cNvSpPr>
            <a:spLocks noChangeArrowheads="1"/>
          </p:cNvSpPr>
          <p:nvPr/>
        </p:nvSpPr>
        <p:spPr bwMode="auto">
          <a:xfrm>
            <a:off x="4137025" y="4071938"/>
            <a:ext cx="4508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北市大</a:t>
            </a:r>
          </a:p>
        </p:txBody>
      </p:sp>
      <p:sp>
        <p:nvSpPr>
          <p:cNvPr id="85233" name="Rectangle 257"/>
          <p:cNvSpPr>
            <a:spLocks noChangeArrowheads="1"/>
          </p:cNvSpPr>
          <p:nvPr/>
        </p:nvSpPr>
        <p:spPr bwMode="auto">
          <a:xfrm>
            <a:off x="3059113" y="4292600"/>
            <a:ext cx="1858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愛國西路</a:t>
            </a:r>
          </a:p>
        </p:txBody>
      </p:sp>
      <p:sp>
        <p:nvSpPr>
          <p:cNvPr id="85234" name="Rectangle 258"/>
          <p:cNvSpPr>
            <a:spLocks noChangeArrowheads="1"/>
          </p:cNvSpPr>
          <p:nvPr/>
        </p:nvSpPr>
        <p:spPr bwMode="auto">
          <a:xfrm>
            <a:off x="2132013" y="2138363"/>
            <a:ext cx="1524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35" name="Rectangle 259"/>
          <p:cNvSpPr>
            <a:spLocks noChangeArrowheads="1"/>
          </p:cNvSpPr>
          <p:nvPr/>
        </p:nvSpPr>
        <p:spPr bwMode="auto">
          <a:xfrm>
            <a:off x="1585913" y="4905375"/>
            <a:ext cx="10461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廣 州 街</a:t>
            </a:r>
          </a:p>
        </p:txBody>
      </p:sp>
      <p:sp>
        <p:nvSpPr>
          <p:cNvPr id="85236" name="Rectangle 260"/>
          <p:cNvSpPr>
            <a:spLocks noChangeArrowheads="1"/>
          </p:cNvSpPr>
          <p:nvPr/>
        </p:nvSpPr>
        <p:spPr bwMode="auto">
          <a:xfrm>
            <a:off x="1935163" y="5246688"/>
            <a:ext cx="6397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植物園</a:t>
            </a:r>
          </a:p>
        </p:txBody>
      </p:sp>
      <p:sp>
        <p:nvSpPr>
          <p:cNvPr id="85237" name="Rectangle 261"/>
          <p:cNvSpPr>
            <a:spLocks noChangeArrowheads="1"/>
          </p:cNvSpPr>
          <p:nvPr/>
        </p:nvSpPr>
        <p:spPr bwMode="auto">
          <a:xfrm>
            <a:off x="2916238" y="5287963"/>
            <a:ext cx="70008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歷史博物館</a:t>
            </a:r>
          </a:p>
        </p:txBody>
      </p:sp>
      <p:sp>
        <p:nvSpPr>
          <p:cNvPr id="85238" name="Rectangle 262"/>
          <p:cNvSpPr>
            <a:spLocks noChangeArrowheads="1"/>
          </p:cNvSpPr>
          <p:nvPr/>
        </p:nvSpPr>
        <p:spPr bwMode="auto">
          <a:xfrm>
            <a:off x="3622675" y="5295900"/>
            <a:ext cx="746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39" name="Rectangle 263"/>
          <p:cNvSpPr>
            <a:spLocks noChangeArrowheads="1"/>
          </p:cNvSpPr>
          <p:nvPr/>
        </p:nvSpPr>
        <p:spPr bwMode="auto">
          <a:xfrm>
            <a:off x="3856038" y="5351463"/>
            <a:ext cx="746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二分局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40" name="Rectangle 264"/>
          <p:cNvSpPr>
            <a:spLocks noChangeArrowheads="1"/>
          </p:cNvSpPr>
          <p:nvPr/>
        </p:nvSpPr>
        <p:spPr bwMode="auto">
          <a:xfrm>
            <a:off x="1773238" y="5661025"/>
            <a:ext cx="20193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            海            路</a:t>
            </a:r>
          </a:p>
        </p:txBody>
      </p:sp>
      <p:sp>
        <p:nvSpPr>
          <p:cNvPr id="85241" name="Line 265"/>
          <p:cNvSpPr>
            <a:spLocks noChangeShapeType="1"/>
          </p:cNvSpPr>
          <p:nvPr/>
        </p:nvSpPr>
        <p:spPr bwMode="auto">
          <a:xfrm flipV="1">
            <a:off x="7315200" y="600233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42" name="Rectangle 266"/>
          <p:cNvSpPr>
            <a:spLocks noChangeArrowheads="1"/>
          </p:cNvSpPr>
          <p:nvPr/>
        </p:nvSpPr>
        <p:spPr bwMode="auto">
          <a:xfrm>
            <a:off x="3581400" y="6002338"/>
            <a:ext cx="2286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和     平    西    路</a:t>
            </a:r>
          </a:p>
        </p:txBody>
      </p:sp>
      <p:sp>
        <p:nvSpPr>
          <p:cNvPr id="85243" name="Rectangle 267"/>
          <p:cNvSpPr>
            <a:spLocks noChangeArrowheads="1"/>
          </p:cNvSpPr>
          <p:nvPr/>
        </p:nvSpPr>
        <p:spPr bwMode="auto">
          <a:xfrm>
            <a:off x="6477000" y="4325938"/>
            <a:ext cx="6191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愛 國 東 路</a:t>
            </a:r>
          </a:p>
        </p:txBody>
      </p:sp>
      <p:sp>
        <p:nvSpPr>
          <p:cNvPr id="85244" name="Rectangle 268"/>
          <p:cNvSpPr>
            <a:spLocks noChangeArrowheads="1"/>
          </p:cNvSpPr>
          <p:nvPr/>
        </p:nvSpPr>
        <p:spPr bwMode="auto">
          <a:xfrm>
            <a:off x="6302375" y="4622800"/>
            <a:ext cx="2587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45" name="Rectangle 269"/>
          <p:cNvSpPr>
            <a:spLocks noChangeArrowheads="1"/>
          </p:cNvSpPr>
          <p:nvPr/>
        </p:nvSpPr>
        <p:spPr bwMode="auto">
          <a:xfrm>
            <a:off x="6553200" y="5164138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斯</a:t>
            </a:r>
          </a:p>
        </p:txBody>
      </p:sp>
      <p:sp>
        <p:nvSpPr>
          <p:cNvPr id="85246" name="Rectangle 270"/>
          <p:cNvSpPr>
            <a:spLocks noChangeArrowheads="1"/>
          </p:cNvSpPr>
          <p:nvPr/>
        </p:nvSpPr>
        <p:spPr bwMode="auto">
          <a:xfrm>
            <a:off x="6705600" y="5316538"/>
            <a:ext cx="198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福</a:t>
            </a:r>
          </a:p>
        </p:txBody>
      </p:sp>
      <p:sp>
        <p:nvSpPr>
          <p:cNvPr id="85247" name="Rectangle 271"/>
          <p:cNvSpPr>
            <a:spLocks noChangeArrowheads="1"/>
          </p:cNvSpPr>
          <p:nvPr/>
        </p:nvSpPr>
        <p:spPr bwMode="auto">
          <a:xfrm>
            <a:off x="6858000" y="554513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路</a:t>
            </a:r>
          </a:p>
        </p:txBody>
      </p:sp>
      <p:sp>
        <p:nvSpPr>
          <p:cNvPr id="85248" name="Rectangle 272"/>
          <p:cNvSpPr>
            <a:spLocks noChangeArrowheads="1"/>
          </p:cNvSpPr>
          <p:nvPr/>
        </p:nvSpPr>
        <p:spPr bwMode="auto">
          <a:xfrm>
            <a:off x="3546475" y="4987925"/>
            <a:ext cx="228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八巷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49" name="Rectangle 273"/>
          <p:cNvSpPr>
            <a:spLocks noChangeArrowheads="1"/>
          </p:cNvSpPr>
          <p:nvPr/>
        </p:nvSpPr>
        <p:spPr bwMode="auto">
          <a:xfrm>
            <a:off x="3622675" y="5405438"/>
            <a:ext cx="6191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會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50" name="Rectangle 274"/>
          <p:cNvSpPr>
            <a:spLocks noChangeArrowheads="1"/>
          </p:cNvSpPr>
          <p:nvPr/>
        </p:nvSpPr>
        <p:spPr bwMode="auto">
          <a:xfrm>
            <a:off x="3646488" y="5202238"/>
            <a:ext cx="2476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十一巷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51" name="Rectangle 275"/>
          <p:cNvSpPr>
            <a:spLocks noChangeArrowheads="1"/>
          </p:cNvSpPr>
          <p:nvPr/>
        </p:nvSpPr>
        <p:spPr bwMode="auto">
          <a:xfrm>
            <a:off x="4164013" y="5127625"/>
            <a:ext cx="16668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七</a:t>
            </a:r>
          </a:p>
        </p:txBody>
      </p:sp>
      <p:sp>
        <p:nvSpPr>
          <p:cNvPr id="85252" name="Rectangle 276"/>
          <p:cNvSpPr>
            <a:spLocks noChangeArrowheads="1"/>
          </p:cNvSpPr>
          <p:nvPr/>
        </p:nvSpPr>
        <p:spPr bwMode="auto">
          <a:xfrm>
            <a:off x="4713288" y="4978400"/>
            <a:ext cx="16827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巷</a:t>
            </a:r>
          </a:p>
        </p:txBody>
      </p:sp>
      <p:sp>
        <p:nvSpPr>
          <p:cNvPr id="85253" name="Rectangle 277"/>
          <p:cNvSpPr>
            <a:spLocks noChangeArrowheads="1"/>
          </p:cNvSpPr>
          <p:nvPr/>
        </p:nvSpPr>
        <p:spPr bwMode="auto">
          <a:xfrm>
            <a:off x="4313238" y="5376863"/>
            <a:ext cx="590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國貿局</a:t>
            </a:r>
          </a:p>
        </p:txBody>
      </p:sp>
      <p:sp>
        <p:nvSpPr>
          <p:cNvPr id="85254" name="Rectangle 278"/>
          <p:cNvSpPr>
            <a:spLocks noChangeArrowheads="1"/>
          </p:cNvSpPr>
          <p:nvPr/>
        </p:nvSpPr>
        <p:spPr bwMode="auto">
          <a:xfrm>
            <a:off x="5037138" y="5087938"/>
            <a:ext cx="117475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湖</a:t>
            </a:r>
          </a:p>
        </p:txBody>
      </p:sp>
      <p:sp>
        <p:nvSpPr>
          <p:cNvPr id="85255" name="Rectangle 279"/>
          <p:cNvSpPr>
            <a:spLocks noChangeArrowheads="1"/>
          </p:cNvSpPr>
          <p:nvPr/>
        </p:nvSpPr>
        <p:spPr bwMode="auto">
          <a:xfrm>
            <a:off x="5105400" y="5235575"/>
            <a:ext cx="141288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口</a:t>
            </a:r>
          </a:p>
        </p:txBody>
      </p:sp>
      <p:sp>
        <p:nvSpPr>
          <p:cNvPr id="85256" name="Rectangle 280"/>
          <p:cNvSpPr>
            <a:spLocks noChangeArrowheads="1"/>
          </p:cNvSpPr>
          <p:nvPr/>
        </p:nvSpPr>
        <p:spPr bwMode="auto">
          <a:xfrm>
            <a:off x="5181600" y="5384800"/>
            <a:ext cx="8731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</a:p>
        </p:txBody>
      </p:sp>
      <p:sp>
        <p:nvSpPr>
          <p:cNvPr id="85257" name="Line 281"/>
          <p:cNvSpPr>
            <a:spLocks noChangeShapeType="1"/>
          </p:cNvSpPr>
          <p:nvPr/>
        </p:nvSpPr>
        <p:spPr bwMode="auto">
          <a:xfrm>
            <a:off x="5332413" y="4684713"/>
            <a:ext cx="315912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58" name="Line 282"/>
          <p:cNvSpPr>
            <a:spLocks noChangeShapeType="1"/>
          </p:cNvSpPr>
          <p:nvPr/>
        </p:nvSpPr>
        <p:spPr bwMode="auto">
          <a:xfrm>
            <a:off x="5472113" y="4573588"/>
            <a:ext cx="357187" cy="70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59" name="Line 283"/>
          <p:cNvSpPr>
            <a:spLocks noChangeShapeType="1"/>
          </p:cNvSpPr>
          <p:nvPr/>
        </p:nvSpPr>
        <p:spPr bwMode="auto">
          <a:xfrm flipV="1">
            <a:off x="5943600" y="524033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60" name="Line 284"/>
          <p:cNvSpPr>
            <a:spLocks noChangeShapeType="1"/>
          </p:cNvSpPr>
          <p:nvPr/>
        </p:nvSpPr>
        <p:spPr bwMode="auto">
          <a:xfrm flipV="1">
            <a:off x="5483225" y="6002338"/>
            <a:ext cx="6127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61" name="Line 285"/>
          <p:cNvSpPr>
            <a:spLocks noChangeShapeType="1"/>
          </p:cNvSpPr>
          <p:nvPr/>
        </p:nvSpPr>
        <p:spPr bwMode="auto">
          <a:xfrm>
            <a:off x="5791200" y="5545138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62" name="Line 286"/>
          <p:cNvSpPr>
            <a:spLocks noChangeShapeType="1"/>
          </p:cNvSpPr>
          <p:nvPr/>
        </p:nvSpPr>
        <p:spPr bwMode="auto">
          <a:xfrm>
            <a:off x="5943600" y="5468938"/>
            <a:ext cx="35877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63" name="Rectangle 287"/>
          <p:cNvSpPr>
            <a:spLocks noChangeArrowheads="1"/>
          </p:cNvSpPr>
          <p:nvPr/>
        </p:nvSpPr>
        <p:spPr bwMode="auto">
          <a:xfrm>
            <a:off x="6477000" y="3487738"/>
            <a:ext cx="11080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中正紀念堂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64" name="Rectangle 288"/>
          <p:cNvSpPr>
            <a:spLocks noChangeArrowheads="1"/>
          </p:cNvSpPr>
          <p:nvPr/>
        </p:nvSpPr>
        <p:spPr bwMode="auto">
          <a:xfrm>
            <a:off x="5580063" y="3416300"/>
            <a:ext cx="2587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外交部</a:t>
            </a:r>
          </a:p>
        </p:txBody>
      </p:sp>
      <p:sp>
        <p:nvSpPr>
          <p:cNvPr id="85265" name="Rectangle 289"/>
          <p:cNvSpPr>
            <a:spLocks noChangeArrowheads="1"/>
          </p:cNvSpPr>
          <p:nvPr/>
        </p:nvSpPr>
        <p:spPr bwMode="auto">
          <a:xfrm>
            <a:off x="5562600" y="26035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台北賓館</a:t>
            </a:r>
          </a:p>
        </p:txBody>
      </p:sp>
      <p:sp>
        <p:nvSpPr>
          <p:cNvPr id="85266" name="Rectangle 290"/>
          <p:cNvSpPr>
            <a:spLocks noChangeArrowheads="1"/>
          </p:cNvSpPr>
          <p:nvPr/>
        </p:nvSpPr>
        <p:spPr bwMode="auto">
          <a:xfrm>
            <a:off x="5926138" y="3843338"/>
            <a:ext cx="177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家館</a:t>
            </a:r>
          </a:p>
        </p:txBody>
      </p:sp>
      <p:sp>
        <p:nvSpPr>
          <p:cNvPr id="85267" name="Text Box 291"/>
          <p:cNvSpPr txBox="1">
            <a:spLocks noChangeArrowheads="1"/>
          </p:cNvSpPr>
          <p:nvPr/>
        </p:nvSpPr>
        <p:spPr bwMode="auto">
          <a:xfrm>
            <a:off x="5176838" y="483235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</a:t>
            </a:r>
          </a:p>
        </p:txBody>
      </p:sp>
      <p:sp>
        <p:nvSpPr>
          <p:cNvPr id="85268" name="Text Box 292"/>
          <p:cNvSpPr txBox="1">
            <a:spLocks noChangeArrowheads="1"/>
          </p:cNvSpPr>
          <p:nvPr/>
        </p:nvSpPr>
        <p:spPr bwMode="auto">
          <a:xfrm>
            <a:off x="5265738" y="50038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賣</a:t>
            </a:r>
          </a:p>
        </p:txBody>
      </p:sp>
      <p:sp>
        <p:nvSpPr>
          <p:cNvPr id="85269" name="Text Box 293"/>
          <p:cNvSpPr txBox="1">
            <a:spLocks noChangeArrowheads="1"/>
          </p:cNvSpPr>
          <p:nvPr/>
        </p:nvSpPr>
        <p:spPr bwMode="auto">
          <a:xfrm>
            <a:off x="5360988" y="5164138"/>
            <a:ext cx="222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局</a:t>
            </a:r>
            <a:endParaRPr lang="zh-TW" altLang="en-US" sz="9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70" name="Text Box 294"/>
          <p:cNvSpPr txBox="1">
            <a:spLocks noChangeArrowheads="1"/>
          </p:cNvSpPr>
          <p:nvPr/>
        </p:nvSpPr>
        <p:spPr bwMode="auto">
          <a:xfrm>
            <a:off x="5376863" y="4646613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</a:t>
            </a:r>
          </a:p>
        </p:txBody>
      </p:sp>
      <p:sp>
        <p:nvSpPr>
          <p:cNvPr id="85271" name="Text Box 295"/>
          <p:cNvSpPr txBox="1">
            <a:spLocks noChangeArrowheads="1"/>
          </p:cNvSpPr>
          <p:nvPr/>
        </p:nvSpPr>
        <p:spPr bwMode="auto">
          <a:xfrm>
            <a:off x="5467350" y="4837113"/>
            <a:ext cx="198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昌</a:t>
            </a:r>
          </a:p>
        </p:txBody>
      </p:sp>
      <p:sp>
        <p:nvSpPr>
          <p:cNvPr id="85272" name="Text Box 296"/>
          <p:cNvSpPr txBox="1">
            <a:spLocks noChangeArrowheads="1"/>
          </p:cNvSpPr>
          <p:nvPr/>
        </p:nvSpPr>
        <p:spPr bwMode="auto">
          <a:xfrm>
            <a:off x="5565775" y="5029200"/>
            <a:ext cx="212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</a:p>
        </p:txBody>
      </p:sp>
      <p:sp>
        <p:nvSpPr>
          <p:cNvPr id="85273" name="Text Box 297"/>
          <p:cNvSpPr txBox="1">
            <a:spLocks noChangeArrowheads="1"/>
          </p:cNvSpPr>
          <p:nvPr/>
        </p:nvSpPr>
        <p:spPr bwMode="auto">
          <a:xfrm>
            <a:off x="5673725" y="456247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財</a:t>
            </a:r>
          </a:p>
        </p:txBody>
      </p:sp>
      <p:sp>
        <p:nvSpPr>
          <p:cNvPr id="85274" name="Text Box 298"/>
          <p:cNvSpPr txBox="1">
            <a:spLocks noChangeArrowheads="1"/>
          </p:cNvSpPr>
          <p:nvPr/>
        </p:nvSpPr>
        <p:spPr bwMode="auto">
          <a:xfrm>
            <a:off x="5765800" y="47212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政</a:t>
            </a:r>
          </a:p>
        </p:txBody>
      </p:sp>
      <p:sp>
        <p:nvSpPr>
          <p:cNvPr id="85275" name="Text Box 299"/>
          <p:cNvSpPr txBox="1">
            <a:spLocks noChangeArrowheads="1"/>
          </p:cNvSpPr>
          <p:nvPr/>
        </p:nvSpPr>
        <p:spPr bwMode="auto">
          <a:xfrm>
            <a:off x="5856288" y="4887913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部</a:t>
            </a:r>
          </a:p>
        </p:txBody>
      </p:sp>
      <p:sp>
        <p:nvSpPr>
          <p:cNvPr id="85276" name="Text Box 300"/>
          <p:cNvSpPr txBox="1">
            <a:spLocks noChangeArrowheads="1"/>
          </p:cNvSpPr>
          <p:nvPr/>
        </p:nvSpPr>
        <p:spPr bwMode="auto">
          <a:xfrm>
            <a:off x="5410200" y="222567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常</a:t>
            </a:r>
          </a:p>
        </p:txBody>
      </p:sp>
      <p:sp>
        <p:nvSpPr>
          <p:cNvPr id="85277" name="Text Box 301"/>
          <p:cNvSpPr txBox="1">
            <a:spLocks noChangeArrowheads="1"/>
          </p:cNvSpPr>
          <p:nvPr/>
        </p:nvSpPr>
        <p:spPr bwMode="auto">
          <a:xfrm>
            <a:off x="5484813" y="22685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78" name="Text Box 302"/>
          <p:cNvSpPr txBox="1">
            <a:spLocks noChangeArrowheads="1"/>
          </p:cNvSpPr>
          <p:nvPr/>
        </p:nvSpPr>
        <p:spPr bwMode="auto">
          <a:xfrm>
            <a:off x="5600700" y="22193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德</a:t>
            </a:r>
          </a:p>
        </p:txBody>
      </p:sp>
      <p:sp>
        <p:nvSpPr>
          <p:cNvPr id="85279" name="Text Box 303"/>
          <p:cNvSpPr txBox="1">
            <a:spLocks noChangeArrowheads="1"/>
          </p:cNvSpPr>
          <p:nvPr/>
        </p:nvSpPr>
        <p:spPr bwMode="auto">
          <a:xfrm>
            <a:off x="5803900" y="222250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</a:p>
        </p:txBody>
      </p:sp>
      <p:sp>
        <p:nvSpPr>
          <p:cNvPr id="85280" name="Text Box 304"/>
          <p:cNvSpPr txBox="1">
            <a:spLocks noChangeArrowheads="1"/>
          </p:cNvSpPr>
          <p:nvPr/>
        </p:nvSpPr>
        <p:spPr bwMode="auto">
          <a:xfrm>
            <a:off x="5583238" y="1568450"/>
            <a:ext cx="336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台大醫院</a:t>
            </a:r>
          </a:p>
        </p:txBody>
      </p:sp>
      <p:sp>
        <p:nvSpPr>
          <p:cNvPr id="85281" name="Text Box 305"/>
          <p:cNvSpPr txBox="1">
            <a:spLocks noChangeArrowheads="1"/>
          </p:cNvSpPr>
          <p:nvPr/>
        </p:nvSpPr>
        <p:spPr bwMode="auto">
          <a:xfrm>
            <a:off x="4397375" y="2466975"/>
            <a:ext cx="8112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二二八紀念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      園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82" name="Text Box 306"/>
          <p:cNvSpPr txBox="1">
            <a:spLocks noChangeArrowheads="1"/>
          </p:cNvSpPr>
          <p:nvPr/>
        </p:nvSpPr>
        <p:spPr bwMode="auto">
          <a:xfrm>
            <a:off x="4144963" y="873125"/>
            <a:ext cx="197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忠      孝     西      路</a:t>
            </a:r>
          </a:p>
        </p:txBody>
      </p:sp>
      <p:sp>
        <p:nvSpPr>
          <p:cNvPr id="85283" name="Text Box 307"/>
          <p:cNvSpPr txBox="1">
            <a:spLocks noChangeArrowheads="1"/>
          </p:cNvSpPr>
          <p:nvPr/>
        </p:nvSpPr>
        <p:spPr bwMode="auto">
          <a:xfrm>
            <a:off x="2895600" y="1054100"/>
            <a:ext cx="696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開  封  街</a:t>
            </a:r>
          </a:p>
        </p:txBody>
      </p:sp>
      <p:sp>
        <p:nvSpPr>
          <p:cNvPr id="85284" name="Text Box 308"/>
          <p:cNvSpPr txBox="1">
            <a:spLocks noChangeArrowheads="1"/>
          </p:cNvSpPr>
          <p:nvPr/>
        </p:nvSpPr>
        <p:spPr bwMode="auto">
          <a:xfrm>
            <a:off x="2873375" y="1282700"/>
            <a:ext cx="7159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漢  口  街</a:t>
            </a:r>
          </a:p>
        </p:txBody>
      </p:sp>
      <p:sp>
        <p:nvSpPr>
          <p:cNvPr id="85285" name="Text Box 309"/>
          <p:cNvSpPr txBox="1">
            <a:spLocks noChangeArrowheads="1"/>
          </p:cNvSpPr>
          <p:nvPr/>
        </p:nvSpPr>
        <p:spPr bwMode="auto">
          <a:xfrm>
            <a:off x="2860675" y="1492250"/>
            <a:ext cx="9191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武   昌   街</a:t>
            </a:r>
          </a:p>
        </p:txBody>
      </p:sp>
      <p:sp>
        <p:nvSpPr>
          <p:cNvPr id="85286" name="Text Box 310"/>
          <p:cNvSpPr txBox="1">
            <a:spLocks noChangeArrowheads="1"/>
          </p:cNvSpPr>
          <p:nvPr/>
        </p:nvSpPr>
        <p:spPr bwMode="auto">
          <a:xfrm>
            <a:off x="3649663" y="1806575"/>
            <a:ext cx="692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襄  陽  路</a:t>
            </a:r>
          </a:p>
        </p:txBody>
      </p:sp>
      <p:sp>
        <p:nvSpPr>
          <p:cNvPr id="85287" name="Text Box 311"/>
          <p:cNvSpPr txBox="1">
            <a:spLocks noChangeArrowheads="1"/>
          </p:cNvSpPr>
          <p:nvPr/>
        </p:nvSpPr>
        <p:spPr bwMode="auto">
          <a:xfrm>
            <a:off x="4567238" y="1195388"/>
            <a:ext cx="7064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許 昌 街</a:t>
            </a:r>
          </a:p>
        </p:txBody>
      </p:sp>
      <p:sp>
        <p:nvSpPr>
          <p:cNvPr id="85288" name="Text Box 312"/>
          <p:cNvSpPr txBox="1">
            <a:spLocks noChangeArrowheads="1"/>
          </p:cNvSpPr>
          <p:nvPr/>
        </p:nvSpPr>
        <p:spPr bwMode="auto">
          <a:xfrm>
            <a:off x="4616450" y="1482725"/>
            <a:ext cx="6111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信 陽 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89" name="Text Box 313"/>
          <p:cNvSpPr txBox="1">
            <a:spLocks noChangeArrowheads="1"/>
          </p:cNvSpPr>
          <p:nvPr/>
        </p:nvSpPr>
        <p:spPr bwMode="auto">
          <a:xfrm>
            <a:off x="4525963" y="1358900"/>
            <a:ext cx="306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館 前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90" name="Text Box 314"/>
          <p:cNvSpPr txBox="1">
            <a:spLocks noChangeArrowheads="1"/>
          </p:cNvSpPr>
          <p:nvPr/>
        </p:nvSpPr>
        <p:spPr bwMode="auto">
          <a:xfrm>
            <a:off x="4773613" y="1524000"/>
            <a:ext cx="306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南陽街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91" name="Text Box 315"/>
          <p:cNvSpPr txBox="1">
            <a:spLocks noChangeArrowheads="1"/>
          </p:cNvSpPr>
          <p:nvPr/>
        </p:nvSpPr>
        <p:spPr bwMode="auto">
          <a:xfrm>
            <a:off x="5065713" y="2422525"/>
            <a:ext cx="339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 園 路</a:t>
            </a:r>
          </a:p>
        </p:txBody>
      </p:sp>
      <p:sp>
        <p:nvSpPr>
          <p:cNvPr id="85292" name="Text Box 317"/>
          <p:cNvSpPr txBox="1">
            <a:spLocks noChangeArrowheads="1"/>
          </p:cNvSpPr>
          <p:nvPr/>
        </p:nvSpPr>
        <p:spPr bwMode="auto">
          <a:xfrm>
            <a:off x="1920875" y="2779713"/>
            <a:ext cx="3365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車輛管制區</a:t>
            </a:r>
          </a:p>
        </p:txBody>
      </p:sp>
      <p:sp>
        <p:nvSpPr>
          <p:cNvPr id="85293" name="Text Box 318"/>
          <p:cNvSpPr txBox="1">
            <a:spLocks noChangeArrowheads="1"/>
          </p:cNvSpPr>
          <p:nvPr/>
        </p:nvSpPr>
        <p:spPr bwMode="auto">
          <a:xfrm>
            <a:off x="6276975" y="874713"/>
            <a:ext cx="1860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忠    孝    東    路</a:t>
            </a:r>
          </a:p>
        </p:txBody>
      </p:sp>
      <p:sp>
        <p:nvSpPr>
          <p:cNvPr id="85294" name="Text Box 319"/>
          <p:cNvSpPr txBox="1">
            <a:spLocks noChangeArrowheads="1"/>
          </p:cNvSpPr>
          <p:nvPr/>
        </p:nvSpPr>
        <p:spPr bwMode="auto">
          <a:xfrm>
            <a:off x="6324600" y="1476375"/>
            <a:ext cx="874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濟  南 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95" name="Text Box 320"/>
          <p:cNvSpPr txBox="1">
            <a:spLocks noChangeArrowheads="1"/>
          </p:cNvSpPr>
          <p:nvPr/>
        </p:nvSpPr>
        <p:spPr bwMode="auto">
          <a:xfrm>
            <a:off x="6637338" y="1260475"/>
            <a:ext cx="958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青  島  東  路</a:t>
            </a:r>
          </a:p>
        </p:txBody>
      </p:sp>
      <p:sp>
        <p:nvSpPr>
          <p:cNvPr id="85296" name="Text Box 321"/>
          <p:cNvSpPr txBox="1">
            <a:spLocks noChangeArrowheads="1"/>
          </p:cNvSpPr>
          <p:nvPr/>
        </p:nvSpPr>
        <p:spPr bwMode="auto">
          <a:xfrm>
            <a:off x="5303838" y="1289050"/>
            <a:ext cx="962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青  島  西  路</a:t>
            </a:r>
          </a:p>
        </p:txBody>
      </p:sp>
      <p:sp>
        <p:nvSpPr>
          <p:cNvPr id="85297" name="Text Box 322"/>
          <p:cNvSpPr txBox="1">
            <a:spLocks noChangeArrowheads="1"/>
          </p:cNvSpPr>
          <p:nvPr/>
        </p:nvSpPr>
        <p:spPr bwMode="auto">
          <a:xfrm>
            <a:off x="6281738" y="1663700"/>
            <a:ext cx="619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教育部</a:t>
            </a:r>
          </a:p>
        </p:txBody>
      </p:sp>
      <p:sp>
        <p:nvSpPr>
          <p:cNvPr id="85298" name="Text Box 323"/>
          <p:cNvSpPr txBox="1">
            <a:spLocks noChangeArrowheads="1"/>
          </p:cNvSpPr>
          <p:nvPr/>
        </p:nvSpPr>
        <p:spPr bwMode="auto">
          <a:xfrm>
            <a:off x="6248400" y="1820863"/>
            <a:ext cx="895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徐  州  路</a:t>
            </a:r>
          </a:p>
        </p:txBody>
      </p:sp>
      <p:sp>
        <p:nvSpPr>
          <p:cNvPr id="85299" name="Text Box 324"/>
          <p:cNvSpPr txBox="1">
            <a:spLocks noChangeArrowheads="1"/>
          </p:cNvSpPr>
          <p:nvPr/>
        </p:nvSpPr>
        <p:spPr bwMode="auto">
          <a:xfrm>
            <a:off x="6875463" y="1700213"/>
            <a:ext cx="336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林  森  南  路</a:t>
            </a:r>
          </a:p>
        </p:txBody>
      </p:sp>
      <p:sp>
        <p:nvSpPr>
          <p:cNvPr id="85300" name="Text Box 325"/>
          <p:cNvSpPr txBox="1">
            <a:spLocks noChangeArrowheads="1"/>
          </p:cNvSpPr>
          <p:nvPr/>
        </p:nvSpPr>
        <p:spPr bwMode="auto">
          <a:xfrm>
            <a:off x="7235825" y="1749425"/>
            <a:ext cx="3397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紹  興  南  街</a:t>
            </a:r>
          </a:p>
        </p:txBody>
      </p:sp>
      <p:sp>
        <p:nvSpPr>
          <p:cNvPr id="85301" name="Text Box 326"/>
          <p:cNvSpPr txBox="1">
            <a:spLocks noChangeArrowheads="1"/>
          </p:cNvSpPr>
          <p:nvPr/>
        </p:nvSpPr>
        <p:spPr bwMode="auto">
          <a:xfrm>
            <a:off x="7705725" y="1625600"/>
            <a:ext cx="336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杭   州   南   路</a:t>
            </a:r>
          </a:p>
        </p:txBody>
      </p:sp>
      <p:sp>
        <p:nvSpPr>
          <p:cNvPr id="85302" name="Text Box 327"/>
          <p:cNvSpPr txBox="1">
            <a:spLocks noChangeArrowheads="1"/>
          </p:cNvSpPr>
          <p:nvPr/>
        </p:nvSpPr>
        <p:spPr bwMode="auto">
          <a:xfrm>
            <a:off x="8229600" y="3259138"/>
            <a:ext cx="336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金 山 南 路</a:t>
            </a:r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03" name="Text Box 328"/>
          <p:cNvSpPr txBox="1">
            <a:spLocks noChangeArrowheads="1"/>
          </p:cNvSpPr>
          <p:nvPr/>
        </p:nvSpPr>
        <p:spPr bwMode="auto">
          <a:xfrm>
            <a:off x="7019925" y="2762250"/>
            <a:ext cx="449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仁</a:t>
            </a:r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04" name="Text Box 329"/>
          <p:cNvSpPr txBox="1">
            <a:spLocks noChangeArrowheads="1"/>
          </p:cNvSpPr>
          <p:nvPr/>
        </p:nvSpPr>
        <p:spPr bwMode="auto">
          <a:xfrm>
            <a:off x="7256463" y="271145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愛</a:t>
            </a:r>
          </a:p>
        </p:txBody>
      </p:sp>
      <p:sp>
        <p:nvSpPr>
          <p:cNvPr id="85305" name="Text Box 332"/>
          <p:cNvSpPr txBox="1">
            <a:spLocks noChangeArrowheads="1"/>
          </p:cNvSpPr>
          <p:nvPr/>
        </p:nvSpPr>
        <p:spPr bwMode="auto">
          <a:xfrm>
            <a:off x="6081713" y="2819400"/>
            <a:ext cx="33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景福門</a:t>
            </a:r>
          </a:p>
        </p:txBody>
      </p:sp>
      <p:sp>
        <p:nvSpPr>
          <p:cNvPr id="85306" name="Text Box 333"/>
          <p:cNvSpPr txBox="1">
            <a:spLocks noChangeArrowheads="1"/>
          </p:cNvSpPr>
          <p:nvPr/>
        </p:nvSpPr>
        <p:spPr bwMode="auto">
          <a:xfrm>
            <a:off x="2843213" y="2708275"/>
            <a:ext cx="3365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總統府警衛區</a:t>
            </a:r>
          </a:p>
        </p:txBody>
      </p:sp>
      <p:sp>
        <p:nvSpPr>
          <p:cNvPr id="85307" name="Text Box 334"/>
          <p:cNvSpPr txBox="1">
            <a:spLocks noChangeArrowheads="1"/>
          </p:cNvSpPr>
          <p:nvPr/>
        </p:nvSpPr>
        <p:spPr bwMode="auto">
          <a:xfrm>
            <a:off x="3246438" y="2646363"/>
            <a:ext cx="3365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00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總統府警衛區</a:t>
            </a:r>
            <a:r>
              <a:rPr lang="zh-TW" altLang="en-US" sz="100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407" name="Line 335"/>
          <p:cNvSpPr>
            <a:spLocks noChangeShapeType="1"/>
          </p:cNvSpPr>
          <p:nvPr/>
        </p:nvSpPr>
        <p:spPr bwMode="auto">
          <a:xfrm flipV="1">
            <a:off x="6203950" y="4945063"/>
            <a:ext cx="211138" cy="190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08" name="Line 336"/>
          <p:cNvSpPr>
            <a:spLocks noChangeShapeType="1"/>
          </p:cNvSpPr>
          <p:nvPr/>
        </p:nvSpPr>
        <p:spPr bwMode="auto">
          <a:xfrm flipV="1">
            <a:off x="6062663" y="2057400"/>
            <a:ext cx="8747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09" name="Line 337"/>
          <p:cNvSpPr>
            <a:spLocks noChangeShapeType="1"/>
          </p:cNvSpPr>
          <p:nvPr/>
        </p:nvSpPr>
        <p:spPr bwMode="auto">
          <a:xfrm>
            <a:off x="5386388" y="2276475"/>
            <a:ext cx="711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11" name="Line 338"/>
          <p:cNvSpPr>
            <a:spLocks noChangeShapeType="1"/>
          </p:cNvSpPr>
          <p:nvPr/>
        </p:nvSpPr>
        <p:spPr bwMode="auto">
          <a:xfrm>
            <a:off x="2301875" y="2249488"/>
            <a:ext cx="0" cy="16065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12" name="Line 341"/>
          <p:cNvSpPr>
            <a:spLocks noChangeShapeType="1"/>
          </p:cNvSpPr>
          <p:nvPr/>
        </p:nvSpPr>
        <p:spPr bwMode="auto">
          <a:xfrm flipH="1">
            <a:off x="5380038" y="3262313"/>
            <a:ext cx="0" cy="8350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13" name="Line 342"/>
          <p:cNvSpPr>
            <a:spLocks noChangeShapeType="1"/>
          </p:cNvSpPr>
          <p:nvPr/>
        </p:nvSpPr>
        <p:spPr bwMode="auto">
          <a:xfrm flipV="1">
            <a:off x="4668838" y="2430463"/>
            <a:ext cx="72548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14" name="Text Box 352"/>
          <p:cNvSpPr txBox="1">
            <a:spLocks noChangeArrowheads="1"/>
          </p:cNvSpPr>
          <p:nvPr/>
        </p:nvSpPr>
        <p:spPr bwMode="auto">
          <a:xfrm>
            <a:off x="6497638" y="2154238"/>
            <a:ext cx="3365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新台大醫院</a:t>
            </a:r>
          </a:p>
        </p:txBody>
      </p:sp>
      <p:sp>
        <p:nvSpPr>
          <p:cNvPr id="85315" name="Text Box 353"/>
          <p:cNvSpPr txBox="1">
            <a:spLocks noChangeArrowheads="1"/>
          </p:cNvSpPr>
          <p:nvPr/>
        </p:nvSpPr>
        <p:spPr bwMode="auto">
          <a:xfrm>
            <a:off x="6337300" y="1368425"/>
            <a:ext cx="53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立法院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16" name="Text Box 354"/>
          <p:cNvSpPr txBox="1">
            <a:spLocks noChangeArrowheads="1"/>
          </p:cNvSpPr>
          <p:nvPr/>
        </p:nvSpPr>
        <p:spPr bwMode="auto">
          <a:xfrm>
            <a:off x="6305550" y="1106488"/>
            <a:ext cx="581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監察院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17" name="Rectangle 355"/>
          <p:cNvSpPr>
            <a:spLocks noChangeArrowheads="1"/>
          </p:cNvSpPr>
          <p:nvPr/>
        </p:nvSpPr>
        <p:spPr bwMode="auto">
          <a:xfrm>
            <a:off x="2905125" y="1679575"/>
            <a:ext cx="650875" cy="30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18" name="Text Box 356"/>
          <p:cNvSpPr txBox="1">
            <a:spLocks noChangeArrowheads="1"/>
          </p:cNvSpPr>
          <p:nvPr/>
        </p:nvSpPr>
        <p:spPr bwMode="auto">
          <a:xfrm>
            <a:off x="3013075" y="1927225"/>
            <a:ext cx="5191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沅陵街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19" name="Text Box 357"/>
          <p:cNvSpPr txBox="1">
            <a:spLocks noChangeArrowheads="1"/>
          </p:cNvSpPr>
          <p:nvPr/>
        </p:nvSpPr>
        <p:spPr bwMode="auto">
          <a:xfrm>
            <a:off x="2832100" y="2108200"/>
            <a:ext cx="784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衡 陽 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20" name="Text Box 358"/>
          <p:cNvSpPr txBox="1">
            <a:spLocks noChangeArrowheads="1"/>
          </p:cNvSpPr>
          <p:nvPr/>
        </p:nvSpPr>
        <p:spPr bwMode="auto">
          <a:xfrm>
            <a:off x="2852738" y="2444750"/>
            <a:ext cx="7572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寶 慶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21" name="Text Box 359"/>
          <p:cNvSpPr txBox="1">
            <a:spLocks noChangeArrowheads="1"/>
          </p:cNvSpPr>
          <p:nvPr/>
        </p:nvSpPr>
        <p:spPr bwMode="auto">
          <a:xfrm>
            <a:off x="2265363" y="260508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博愛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大樓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33" name="Line 361"/>
          <p:cNvSpPr>
            <a:spLocks noChangeShapeType="1"/>
          </p:cNvSpPr>
          <p:nvPr/>
        </p:nvSpPr>
        <p:spPr bwMode="auto">
          <a:xfrm>
            <a:off x="6915150" y="2047875"/>
            <a:ext cx="0" cy="1304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23" name="Text Box 374"/>
          <p:cNvSpPr txBox="1">
            <a:spLocks noChangeArrowheads="1"/>
          </p:cNvSpPr>
          <p:nvPr/>
        </p:nvSpPr>
        <p:spPr bwMode="auto">
          <a:xfrm>
            <a:off x="1187450" y="3068638"/>
            <a:ext cx="3381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車輛管制區</a:t>
            </a:r>
          </a:p>
        </p:txBody>
      </p:sp>
      <p:sp>
        <p:nvSpPr>
          <p:cNvPr id="85324" name="Text Box 376"/>
          <p:cNvSpPr txBox="1">
            <a:spLocks noChangeArrowheads="1"/>
          </p:cNvSpPr>
          <p:nvPr/>
        </p:nvSpPr>
        <p:spPr bwMode="auto">
          <a:xfrm>
            <a:off x="6781800" y="4965700"/>
            <a:ext cx="336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25" name="Text Box 377"/>
          <p:cNvSpPr txBox="1">
            <a:spLocks noChangeArrowheads="1"/>
          </p:cNvSpPr>
          <p:nvPr/>
        </p:nvSpPr>
        <p:spPr bwMode="auto">
          <a:xfrm>
            <a:off x="6300788" y="2708275"/>
            <a:ext cx="3365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車輛管制區</a:t>
            </a:r>
            <a:endParaRPr lang="zh-TW" altLang="en-US" sz="1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26" name="Text Box 378"/>
          <p:cNvSpPr txBox="1">
            <a:spLocks noChangeArrowheads="1"/>
          </p:cNvSpPr>
          <p:nvPr/>
        </p:nvSpPr>
        <p:spPr bwMode="auto">
          <a:xfrm>
            <a:off x="2868613" y="3640138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貴 陽 街</a:t>
            </a:r>
          </a:p>
        </p:txBody>
      </p:sp>
      <p:sp>
        <p:nvSpPr>
          <p:cNvPr id="85327" name="Text Box 379"/>
          <p:cNvSpPr txBox="1">
            <a:spLocks noChangeArrowheads="1"/>
          </p:cNvSpPr>
          <p:nvPr/>
        </p:nvSpPr>
        <p:spPr bwMode="auto">
          <a:xfrm>
            <a:off x="2598738" y="3382963"/>
            <a:ext cx="3365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博 愛 路</a:t>
            </a:r>
          </a:p>
        </p:txBody>
      </p:sp>
      <p:sp>
        <p:nvSpPr>
          <p:cNvPr id="85328" name="Text Box 380"/>
          <p:cNvSpPr txBox="1">
            <a:spLocks noChangeArrowheads="1"/>
          </p:cNvSpPr>
          <p:nvPr/>
        </p:nvSpPr>
        <p:spPr bwMode="auto">
          <a:xfrm>
            <a:off x="3495675" y="2116138"/>
            <a:ext cx="3365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重慶南路</a:t>
            </a:r>
          </a:p>
        </p:txBody>
      </p:sp>
      <p:sp>
        <p:nvSpPr>
          <p:cNvPr id="85329" name="Text Box 381"/>
          <p:cNvSpPr txBox="1">
            <a:spLocks noChangeArrowheads="1"/>
          </p:cNvSpPr>
          <p:nvPr/>
        </p:nvSpPr>
        <p:spPr bwMode="auto">
          <a:xfrm>
            <a:off x="4267200" y="2427288"/>
            <a:ext cx="336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懷 寧 街</a:t>
            </a:r>
          </a:p>
        </p:txBody>
      </p:sp>
      <p:sp>
        <p:nvSpPr>
          <p:cNvPr id="85330" name="Text Box 382"/>
          <p:cNvSpPr txBox="1">
            <a:spLocks noChangeArrowheads="1"/>
          </p:cNvSpPr>
          <p:nvPr/>
        </p:nvSpPr>
        <p:spPr bwMode="auto">
          <a:xfrm>
            <a:off x="2351088" y="3162300"/>
            <a:ext cx="3381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國史館</a:t>
            </a:r>
          </a:p>
        </p:txBody>
      </p:sp>
      <p:sp>
        <p:nvSpPr>
          <p:cNvPr id="85331" name="Rectangle 384"/>
          <p:cNvSpPr>
            <a:spLocks noChangeArrowheads="1"/>
          </p:cNvSpPr>
          <p:nvPr/>
        </p:nvSpPr>
        <p:spPr bwMode="auto">
          <a:xfrm>
            <a:off x="4876800" y="6167438"/>
            <a:ext cx="1211263" cy="185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32" name="Rectangle 385"/>
          <p:cNvSpPr>
            <a:spLocks noChangeArrowheads="1"/>
          </p:cNvSpPr>
          <p:nvPr/>
        </p:nvSpPr>
        <p:spPr bwMode="auto">
          <a:xfrm>
            <a:off x="3352800" y="6181725"/>
            <a:ext cx="137160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33" name="Rectangle 386"/>
          <p:cNvSpPr>
            <a:spLocks noChangeArrowheads="1"/>
          </p:cNvSpPr>
          <p:nvPr/>
        </p:nvSpPr>
        <p:spPr bwMode="auto">
          <a:xfrm>
            <a:off x="2727325" y="6164263"/>
            <a:ext cx="473075" cy="188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34" name="Rectangle 387"/>
          <p:cNvSpPr>
            <a:spLocks noChangeArrowheads="1"/>
          </p:cNvSpPr>
          <p:nvPr/>
        </p:nvSpPr>
        <p:spPr bwMode="auto">
          <a:xfrm>
            <a:off x="6400800" y="6178550"/>
            <a:ext cx="695325" cy="15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35" name="AutoShape 388"/>
          <p:cNvSpPr>
            <a:spLocks noChangeArrowheads="1"/>
          </p:cNvSpPr>
          <p:nvPr/>
        </p:nvSpPr>
        <p:spPr bwMode="auto">
          <a:xfrm flipH="1" flipV="1">
            <a:off x="1849438" y="5829300"/>
            <a:ext cx="742950" cy="1762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36" name="Line 389"/>
          <p:cNvSpPr>
            <a:spLocks noChangeShapeType="1"/>
          </p:cNvSpPr>
          <p:nvPr/>
        </p:nvSpPr>
        <p:spPr bwMode="auto">
          <a:xfrm flipH="1">
            <a:off x="1814513" y="6049963"/>
            <a:ext cx="30162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37" name="Line 390"/>
          <p:cNvSpPr>
            <a:spLocks noChangeShapeType="1"/>
          </p:cNvSpPr>
          <p:nvPr/>
        </p:nvSpPr>
        <p:spPr bwMode="auto">
          <a:xfrm>
            <a:off x="1817688" y="6307138"/>
            <a:ext cx="7620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38" name="Line 391"/>
          <p:cNvSpPr>
            <a:spLocks noChangeShapeType="1"/>
          </p:cNvSpPr>
          <p:nvPr/>
        </p:nvSpPr>
        <p:spPr bwMode="auto">
          <a:xfrm>
            <a:off x="1844675" y="6051550"/>
            <a:ext cx="73025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39" name="Line 392"/>
          <p:cNvSpPr>
            <a:spLocks noChangeShapeType="1"/>
          </p:cNvSpPr>
          <p:nvPr/>
        </p:nvSpPr>
        <p:spPr bwMode="auto">
          <a:xfrm flipH="1">
            <a:off x="2581275" y="6191250"/>
            <a:ext cx="15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40" name="Line 393"/>
          <p:cNvSpPr>
            <a:spLocks noChangeShapeType="1"/>
          </p:cNvSpPr>
          <p:nvPr/>
        </p:nvSpPr>
        <p:spPr bwMode="auto">
          <a:xfrm flipH="1">
            <a:off x="1206500" y="5876925"/>
            <a:ext cx="61913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41" name="Line 394"/>
          <p:cNvSpPr>
            <a:spLocks noChangeShapeType="1"/>
          </p:cNvSpPr>
          <p:nvPr/>
        </p:nvSpPr>
        <p:spPr bwMode="auto">
          <a:xfrm>
            <a:off x="1203325" y="6045200"/>
            <a:ext cx="49530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42" name="Line 395"/>
          <p:cNvSpPr>
            <a:spLocks noChangeShapeType="1"/>
          </p:cNvSpPr>
          <p:nvPr/>
        </p:nvSpPr>
        <p:spPr bwMode="auto">
          <a:xfrm>
            <a:off x="1265238" y="5872163"/>
            <a:ext cx="509587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43" name="Line 396"/>
          <p:cNvSpPr>
            <a:spLocks noChangeShapeType="1"/>
          </p:cNvSpPr>
          <p:nvPr/>
        </p:nvSpPr>
        <p:spPr bwMode="auto">
          <a:xfrm flipH="1">
            <a:off x="1700213" y="6053138"/>
            <a:ext cx="74612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44" name="Text Box 397"/>
          <p:cNvSpPr txBox="1">
            <a:spLocks noChangeArrowheads="1"/>
          </p:cNvSpPr>
          <p:nvPr/>
        </p:nvSpPr>
        <p:spPr bwMode="auto">
          <a:xfrm>
            <a:off x="628650" y="3500438"/>
            <a:ext cx="4889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              華              路</a:t>
            </a:r>
          </a:p>
        </p:txBody>
      </p:sp>
      <p:sp>
        <p:nvSpPr>
          <p:cNvPr id="85345" name="Text Box 398"/>
          <p:cNvSpPr txBox="1">
            <a:spLocks noChangeArrowheads="1"/>
          </p:cNvSpPr>
          <p:nvPr/>
        </p:nvSpPr>
        <p:spPr bwMode="auto">
          <a:xfrm>
            <a:off x="1616075" y="3309938"/>
            <a:ext cx="3397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延 平南 路</a:t>
            </a:r>
          </a:p>
        </p:txBody>
      </p:sp>
      <p:sp>
        <p:nvSpPr>
          <p:cNvPr id="85346" name="Text Box 399"/>
          <p:cNvSpPr txBox="1">
            <a:spLocks noChangeArrowheads="1"/>
          </p:cNvSpPr>
          <p:nvPr/>
        </p:nvSpPr>
        <p:spPr bwMode="auto">
          <a:xfrm>
            <a:off x="2873375" y="2262188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台灣銀行</a:t>
            </a:r>
          </a:p>
        </p:txBody>
      </p:sp>
      <p:sp>
        <p:nvSpPr>
          <p:cNvPr id="85347" name="Text Box 400"/>
          <p:cNvSpPr txBox="1">
            <a:spLocks noChangeArrowheads="1"/>
          </p:cNvSpPr>
          <p:nvPr/>
        </p:nvSpPr>
        <p:spPr bwMode="auto">
          <a:xfrm>
            <a:off x="3676650" y="2268538"/>
            <a:ext cx="569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國發會</a:t>
            </a:r>
          </a:p>
        </p:txBody>
      </p:sp>
      <p:sp>
        <p:nvSpPr>
          <p:cNvPr id="85348" name="Rectangle 401"/>
          <p:cNvSpPr>
            <a:spLocks noChangeArrowheads="1"/>
          </p:cNvSpPr>
          <p:nvPr/>
        </p:nvSpPr>
        <p:spPr bwMode="auto">
          <a:xfrm>
            <a:off x="1828800" y="1201738"/>
            <a:ext cx="838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49" name="Rectangle 402"/>
          <p:cNvSpPr>
            <a:spLocks noChangeArrowheads="1"/>
          </p:cNvSpPr>
          <p:nvPr/>
        </p:nvSpPr>
        <p:spPr bwMode="auto">
          <a:xfrm>
            <a:off x="1219200" y="12017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50" name="Line 403"/>
          <p:cNvSpPr>
            <a:spLocks noChangeShapeType="1"/>
          </p:cNvSpPr>
          <p:nvPr/>
        </p:nvSpPr>
        <p:spPr bwMode="auto">
          <a:xfrm>
            <a:off x="5486400" y="56975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51" name="Text Box 404"/>
          <p:cNvSpPr txBox="1">
            <a:spLocks noChangeArrowheads="1"/>
          </p:cNvSpPr>
          <p:nvPr/>
        </p:nvSpPr>
        <p:spPr bwMode="auto">
          <a:xfrm>
            <a:off x="6467475" y="5000625"/>
            <a:ext cx="336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羅</a:t>
            </a:r>
          </a:p>
        </p:txBody>
      </p:sp>
      <p:sp>
        <p:nvSpPr>
          <p:cNvPr id="85352" name="Text Box 405"/>
          <p:cNvSpPr txBox="1">
            <a:spLocks noChangeArrowheads="1"/>
          </p:cNvSpPr>
          <p:nvPr/>
        </p:nvSpPr>
        <p:spPr bwMode="auto">
          <a:xfrm>
            <a:off x="5334000" y="5468938"/>
            <a:ext cx="336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</a:t>
            </a:r>
          </a:p>
        </p:txBody>
      </p:sp>
      <p:sp>
        <p:nvSpPr>
          <p:cNvPr id="85353" name="Text Box 406"/>
          <p:cNvSpPr txBox="1">
            <a:spLocks noChangeArrowheads="1"/>
          </p:cNvSpPr>
          <p:nvPr/>
        </p:nvSpPr>
        <p:spPr bwMode="auto">
          <a:xfrm>
            <a:off x="5622925" y="5321300"/>
            <a:ext cx="336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海</a:t>
            </a:r>
          </a:p>
        </p:txBody>
      </p:sp>
      <p:sp>
        <p:nvSpPr>
          <p:cNvPr id="85354" name="Text Box 407"/>
          <p:cNvSpPr txBox="1">
            <a:spLocks noChangeArrowheads="1"/>
          </p:cNvSpPr>
          <p:nvPr/>
        </p:nvSpPr>
        <p:spPr bwMode="auto">
          <a:xfrm>
            <a:off x="5943600" y="5240338"/>
            <a:ext cx="33655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路</a:t>
            </a:r>
          </a:p>
        </p:txBody>
      </p:sp>
      <p:sp>
        <p:nvSpPr>
          <p:cNvPr id="3481" name="AutoShape 409"/>
          <p:cNvSpPr>
            <a:spLocks noChangeArrowheads="1"/>
          </p:cNvSpPr>
          <p:nvPr/>
        </p:nvSpPr>
        <p:spPr bwMode="auto">
          <a:xfrm>
            <a:off x="8145463" y="1049338"/>
            <a:ext cx="503237" cy="5257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76200" cmpd="dbl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林森南路、杭州南路</a:t>
            </a:r>
            <a:r>
              <a:rPr lang="en-US" altLang="zh-TW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均不含</a:t>
            </a:r>
            <a:r>
              <a:rPr lang="en-US" altLang="zh-TW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羅斯福路</a:t>
            </a:r>
            <a:r>
              <a:rPr lang="en-US" altLang="zh-TW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含</a:t>
            </a:r>
            <a:r>
              <a:rPr lang="en-US" altLang="zh-TW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以西</a:t>
            </a:r>
          </a:p>
        </p:txBody>
      </p:sp>
      <p:sp>
        <p:nvSpPr>
          <p:cNvPr id="3482" name="AutoShape 410"/>
          <p:cNvSpPr>
            <a:spLocks noChangeArrowheads="1"/>
          </p:cNvSpPr>
          <p:nvPr/>
        </p:nvSpPr>
        <p:spPr bwMode="auto">
          <a:xfrm>
            <a:off x="1411288" y="5813425"/>
            <a:ext cx="5942012" cy="431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76200" cmpd="dbl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廣州街</a:t>
            </a:r>
            <a:r>
              <a:rPr lang="zh-TW" altLang="en-US" sz="18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南海路、愛國東路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（均不含）以北</a:t>
            </a:r>
          </a:p>
        </p:txBody>
      </p:sp>
      <p:sp>
        <p:nvSpPr>
          <p:cNvPr id="3483" name="AutoShape 411"/>
          <p:cNvSpPr>
            <a:spLocks noChangeArrowheads="1"/>
          </p:cNvSpPr>
          <p:nvPr/>
        </p:nvSpPr>
        <p:spPr bwMode="auto">
          <a:xfrm>
            <a:off x="455613" y="1614488"/>
            <a:ext cx="503237" cy="410368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76200" cmpd="dbl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中華路</a:t>
            </a:r>
            <a:r>
              <a:rPr lang="en-US" altLang="zh-TW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不含</a:t>
            </a:r>
            <a:r>
              <a:rPr lang="en-US" altLang="zh-TW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 、</a:t>
            </a:r>
            <a:r>
              <a:rPr lang="zh-TW" altLang="en-US" sz="1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博愛路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（含）以東</a:t>
            </a:r>
            <a:endParaRPr lang="zh-TW" altLang="en-US" sz="1800" b="1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58" name="Text Box 412"/>
          <p:cNvSpPr txBox="1">
            <a:spLocks noChangeArrowheads="1"/>
          </p:cNvSpPr>
          <p:nvPr/>
        </p:nvSpPr>
        <p:spPr bwMode="auto">
          <a:xfrm>
            <a:off x="179388" y="6308725"/>
            <a:ext cx="8856662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管制時間：</a:t>
            </a:r>
            <a:r>
              <a:rPr lang="zh-TW" altLang="en-US" sz="2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人車區</a:t>
            </a:r>
            <a:r>
              <a:rPr lang="en-US" altLang="zh-TW" sz="2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時至</a:t>
            </a:r>
            <a:r>
              <a:rPr lang="en-US" altLang="zh-TW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時止；</a:t>
            </a:r>
            <a:r>
              <a:rPr lang="zh-TW" altLang="en-US" sz="2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車輛區</a:t>
            </a:r>
            <a:r>
              <a:rPr lang="en-US" altLang="zh-TW" sz="2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日零時至</a:t>
            </a:r>
            <a:r>
              <a:rPr lang="en-US" altLang="zh-TW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0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en-US" sz="2400" b="1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85359" name="Line 413"/>
          <p:cNvSpPr>
            <a:spLocks noChangeShapeType="1"/>
          </p:cNvSpPr>
          <p:nvPr/>
        </p:nvSpPr>
        <p:spPr bwMode="auto">
          <a:xfrm>
            <a:off x="231775" y="595313"/>
            <a:ext cx="1492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360" name="Line 414"/>
          <p:cNvSpPr>
            <a:spLocks noChangeShapeType="1"/>
          </p:cNvSpPr>
          <p:nvPr/>
        </p:nvSpPr>
        <p:spPr bwMode="auto">
          <a:xfrm>
            <a:off x="293688" y="487363"/>
            <a:ext cx="0" cy="254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361" name="Text Box 415"/>
          <p:cNvSpPr txBox="1">
            <a:spLocks noChangeArrowheads="1"/>
          </p:cNvSpPr>
          <p:nvPr/>
        </p:nvSpPr>
        <p:spPr bwMode="auto">
          <a:xfrm>
            <a:off x="180975" y="258763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N</a:t>
            </a:r>
          </a:p>
        </p:txBody>
      </p:sp>
      <p:sp>
        <p:nvSpPr>
          <p:cNvPr id="85362" name="Text Box 416"/>
          <p:cNvSpPr txBox="1">
            <a:spLocks noChangeArrowheads="1"/>
          </p:cNvSpPr>
          <p:nvPr/>
        </p:nvSpPr>
        <p:spPr bwMode="auto">
          <a:xfrm>
            <a:off x="931863" y="2674938"/>
            <a:ext cx="323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地方治安機關</a:t>
            </a:r>
          </a:p>
        </p:txBody>
      </p:sp>
      <p:sp>
        <p:nvSpPr>
          <p:cNvPr id="85363" name="Text Box 417"/>
          <p:cNvSpPr txBox="1">
            <a:spLocks noChangeArrowheads="1"/>
          </p:cNvSpPr>
          <p:nvPr/>
        </p:nvSpPr>
        <p:spPr bwMode="auto">
          <a:xfrm>
            <a:off x="6804025" y="2565400"/>
            <a:ext cx="323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地方治安機關</a:t>
            </a:r>
          </a:p>
        </p:txBody>
      </p:sp>
      <p:sp>
        <p:nvSpPr>
          <p:cNvPr id="85364" name="Rectangle 426"/>
          <p:cNvSpPr>
            <a:spLocks noChangeArrowheads="1"/>
          </p:cNvSpPr>
          <p:nvPr/>
        </p:nvSpPr>
        <p:spPr bwMode="auto">
          <a:xfrm rot="-2806288">
            <a:off x="4565650" y="2162175"/>
            <a:ext cx="215900" cy="2159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3499" name="AutoShape 427"/>
          <p:cNvSpPr>
            <a:spLocks noChangeArrowheads="1"/>
          </p:cNvSpPr>
          <p:nvPr/>
        </p:nvSpPr>
        <p:spPr bwMode="auto">
          <a:xfrm>
            <a:off x="638175" y="595313"/>
            <a:ext cx="7597775" cy="3492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76200" cmpd="dbl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武昌街、忠孝西路、襄陽路、徐州路、信義路</a:t>
            </a:r>
            <a:r>
              <a:rPr lang="en-US" altLang="zh-TW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均不含</a:t>
            </a:r>
            <a:r>
              <a:rPr lang="en-US" altLang="zh-TW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1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常德街</a:t>
            </a:r>
            <a:r>
              <a:rPr lang="en-US" altLang="zh-TW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含</a:t>
            </a:r>
            <a:r>
              <a:rPr lang="en-US" altLang="zh-TW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以南</a:t>
            </a:r>
          </a:p>
        </p:txBody>
      </p:sp>
      <p:sp>
        <p:nvSpPr>
          <p:cNvPr id="85366" name="Rectangle 429"/>
          <p:cNvSpPr>
            <a:spLocks noChangeArrowheads="1"/>
          </p:cNvSpPr>
          <p:nvPr/>
        </p:nvSpPr>
        <p:spPr bwMode="auto">
          <a:xfrm>
            <a:off x="539750" y="139700"/>
            <a:ext cx="8280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年國慶大會車輛管制範圍圖</a:t>
            </a:r>
            <a:endParaRPr lang="zh-TW" altLang="en-US" sz="16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zh-TW" altLang="en-US" sz="16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03" name="Line 431"/>
          <p:cNvSpPr>
            <a:spLocks noChangeShapeType="1"/>
          </p:cNvSpPr>
          <p:nvPr/>
        </p:nvSpPr>
        <p:spPr bwMode="auto">
          <a:xfrm flipV="1">
            <a:off x="2873375" y="1055688"/>
            <a:ext cx="3175" cy="5699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04" name="Line 432"/>
          <p:cNvSpPr>
            <a:spLocks noChangeShapeType="1"/>
          </p:cNvSpPr>
          <p:nvPr/>
        </p:nvSpPr>
        <p:spPr bwMode="auto">
          <a:xfrm flipH="1" flipV="1">
            <a:off x="4362450" y="1049338"/>
            <a:ext cx="0" cy="9080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369" name="Rectangle 434"/>
          <p:cNvSpPr>
            <a:spLocks noChangeArrowheads="1"/>
          </p:cNvSpPr>
          <p:nvPr/>
        </p:nvSpPr>
        <p:spPr bwMode="auto">
          <a:xfrm flipH="1">
            <a:off x="3616325" y="2708275"/>
            <a:ext cx="1222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車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制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區</a:t>
            </a:r>
            <a:endParaRPr lang="zh-TW" altLang="en-US" sz="100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70" name="Rectangle 442"/>
          <p:cNvSpPr>
            <a:spLocks noChangeArrowheads="1"/>
          </p:cNvSpPr>
          <p:nvPr/>
        </p:nvSpPr>
        <p:spPr bwMode="auto">
          <a:xfrm>
            <a:off x="4067175" y="4608513"/>
            <a:ext cx="508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總統寓所</a:t>
            </a:r>
          </a:p>
        </p:txBody>
      </p:sp>
      <p:sp>
        <p:nvSpPr>
          <p:cNvPr id="85371" name="Line 341"/>
          <p:cNvSpPr>
            <a:spLocks noChangeShapeType="1"/>
          </p:cNvSpPr>
          <p:nvPr/>
        </p:nvSpPr>
        <p:spPr bwMode="auto">
          <a:xfrm>
            <a:off x="5391150" y="2979738"/>
            <a:ext cx="693738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72" name="Line 341"/>
          <p:cNvSpPr>
            <a:spLocks noChangeShapeType="1"/>
          </p:cNvSpPr>
          <p:nvPr/>
        </p:nvSpPr>
        <p:spPr bwMode="auto">
          <a:xfrm>
            <a:off x="5376863" y="3271838"/>
            <a:ext cx="70802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73" name="Text Box 425"/>
          <p:cNvSpPr txBox="1">
            <a:spLocks noChangeArrowheads="1"/>
          </p:cNvSpPr>
          <p:nvPr/>
        </p:nvSpPr>
        <p:spPr bwMode="auto">
          <a:xfrm>
            <a:off x="5148263" y="2708275"/>
            <a:ext cx="336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人車管制區</a:t>
            </a:r>
            <a:endParaRPr lang="en-US" altLang="zh-TW" sz="100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74" name="Text Box 383"/>
          <p:cNvSpPr txBox="1">
            <a:spLocks noChangeArrowheads="1"/>
          </p:cNvSpPr>
          <p:nvPr/>
        </p:nvSpPr>
        <p:spPr bwMode="auto">
          <a:xfrm>
            <a:off x="6084888" y="1687513"/>
            <a:ext cx="3365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 山 南 路</a:t>
            </a:r>
          </a:p>
        </p:txBody>
      </p:sp>
      <p:sp>
        <p:nvSpPr>
          <p:cNvPr id="85375" name="Freeform 462"/>
          <p:cNvSpPr>
            <a:spLocks/>
          </p:cNvSpPr>
          <p:nvPr/>
        </p:nvSpPr>
        <p:spPr bwMode="auto">
          <a:xfrm>
            <a:off x="3500438" y="4478338"/>
            <a:ext cx="141287" cy="323850"/>
          </a:xfrm>
          <a:custGeom>
            <a:avLst/>
            <a:gdLst>
              <a:gd name="T0" fmla="*/ 0 w 99"/>
              <a:gd name="T1" fmla="*/ 0 h 204"/>
              <a:gd name="T2" fmla="*/ 2147483647 w 99"/>
              <a:gd name="T3" fmla="*/ 2147483647 h 204"/>
              <a:gd name="T4" fmla="*/ 0 60000 65536"/>
              <a:gd name="T5" fmla="*/ 0 60000 65536"/>
              <a:gd name="T6" fmla="*/ 0 w 99"/>
              <a:gd name="T7" fmla="*/ 0 h 204"/>
              <a:gd name="T8" fmla="*/ 99 w 99"/>
              <a:gd name="T9" fmla="*/ 204 h 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" h="204">
                <a:moveTo>
                  <a:pt x="0" y="0"/>
                </a:moveTo>
                <a:lnTo>
                  <a:pt x="99" y="2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376" name="Text Box 331"/>
          <p:cNvSpPr txBox="1">
            <a:spLocks noChangeArrowheads="1"/>
          </p:cNvSpPr>
          <p:nvPr/>
        </p:nvSpPr>
        <p:spPr bwMode="auto">
          <a:xfrm>
            <a:off x="7019925" y="3141663"/>
            <a:ext cx="890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信 義 路</a:t>
            </a:r>
          </a:p>
        </p:txBody>
      </p:sp>
      <p:sp>
        <p:nvSpPr>
          <p:cNvPr id="85377" name="Text Box 329"/>
          <p:cNvSpPr txBox="1">
            <a:spLocks noChangeArrowheads="1"/>
          </p:cNvSpPr>
          <p:nvPr/>
        </p:nvSpPr>
        <p:spPr bwMode="auto">
          <a:xfrm>
            <a:off x="7445375" y="267017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路</a:t>
            </a:r>
          </a:p>
        </p:txBody>
      </p:sp>
      <p:sp>
        <p:nvSpPr>
          <p:cNvPr id="85378" name="Line 341"/>
          <p:cNvSpPr>
            <a:spLocks noChangeShapeType="1"/>
          </p:cNvSpPr>
          <p:nvPr/>
        </p:nvSpPr>
        <p:spPr bwMode="auto">
          <a:xfrm flipH="1">
            <a:off x="2673350" y="3856038"/>
            <a:ext cx="1588" cy="6159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79" name="Line 227"/>
          <p:cNvSpPr>
            <a:spLocks noChangeShapeType="1"/>
          </p:cNvSpPr>
          <p:nvPr/>
        </p:nvSpPr>
        <p:spPr bwMode="auto">
          <a:xfrm>
            <a:off x="2286000" y="3852863"/>
            <a:ext cx="39846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80" name="Line 227"/>
          <p:cNvSpPr>
            <a:spLocks noChangeShapeType="1"/>
          </p:cNvSpPr>
          <p:nvPr/>
        </p:nvSpPr>
        <p:spPr bwMode="auto">
          <a:xfrm>
            <a:off x="3481388" y="4478338"/>
            <a:ext cx="508000" cy="925512"/>
          </a:xfrm>
          <a:custGeom>
            <a:avLst/>
            <a:gdLst>
              <a:gd name="T0" fmla="*/ 0 w 711"/>
              <a:gd name="T1" fmla="*/ 0 h 6"/>
              <a:gd name="T2" fmla="*/ 2147483647 w 711"/>
              <a:gd name="T3" fmla="*/ 2147483647 h 6"/>
              <a:gd name="T4" fmla="*/ 0 60000 65536"/>
              <a:gd name="T5" fmla="*/ 0 60000 65536"/>
              <a:gd name="T6" fmla="*/ 0 w 711"/>
              <a:gd name="T7" fmla="*/ 0 h 6"/>
              <a:gd name="T8" fmla="*/ 711 w 711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1" h="6">
                <a:moveTo>
                  <a:pt x="0" y="0"/>
                </a:moveTo>
                <a:lnTo>
                  <a:pt x="711" y="6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81" name="Line 227"/>
          <p:cNvSpPr>
            <a:spLocks noChangeShapeType="1"/>
          </p:cNvSpPr>
          <p:nvPr/>
        </p:nvSpPr>
        <p:spPr bwMode="auto">
          <a:xfrm flipV="1">
            <a:off x="3995738" y="5013325"/>
            <a:ext cx="1152525" cy="3587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82" name="Line 227"/>
          <p:cNvSpPr>
            <a:spLocks noChangeShapeType="1"/>
          </p:cNvSpPr>
          <p:nvPr/>
        </p:nvSpPr>
        <p:spPr bwMode="auto">
          <a:xfrm flipV="1">
            <a:off x="4551363" y="5011738"/>
            <a:ext cx="630237" cy="1936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83" name="Line 341"/>
          <p:cNvSpPr>
            <a:spLocks noChangeShapeType="1"/>
          </p:cNvSpPr>
          <p:nvPr/>
        </p:nvSpPr>
        <p:spPr bwMode="auto">
          <a:xfrm>
            <a:off x="5622925" y="4221163"/>
            <a:ext cx="0" cy="257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84" name="Line 341"/>
          <p:cNvSpPr>
            <a:spLocks noChangeShapeType="1"/>
          </p:cNvSpPr>
          <p:nvPr/>
        </p:nvSpPr>
        <p:spPr bwMode="auto">
          <a:xfrm>
            <a:off x="5106988" y="4845050"/>
            <a:ext cx="74612" cy="1841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9" name="Line 204"/>
          <p:cNvSpPr>
            <a:spLocks noChangeShapeType="1"/>
          </p:cNvSpPr>
          <p:nvPr/>
        </p:nvSpPr>
        <p:spPr bwMode="auto">
          <a:xfrm flipH="1" flipV="1">
            <a:off x="1187450" y="4933950"/>
            <a:ext cx="14811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" name="Line 204"/>
          <p:cNvSpPr>
            <a:spLocks noChangeShapeType="1"/>
          </p:cNvSpPr>
          <p:nvPr/>
        </p:nvSpPr>
        <p:spPr bwMode="auto">
          <a:xfrm flipH="1" flipV="1">
            <a:off x="6386513" y="4249738"/>
            <a:ext cx="1397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1" name="Line 204"/>
          <p:cNvSpPr>
            <a:spLocks noChangeShapeType="1"/>
          </p:cNvSpPr>
          <p:nvPr/>
        </p:nvSpPr>
        <p:spPr bwMode="auto">
          <a:xfrm flipH="1">
            <a:off x="1187450" y="2060575"/>
            <a:ext cx="0" cy="28813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2" name="Line 204"/>
          <p:cNvSpPr>
            <a:spLocks noChangeShapeType="1"/>
          </p:cNvSpPr>
          <p:nvPr/>
        </p:nvSpPr>
        <p:spPr bwMode="auto">
          <a:xfrm flipH="1">
            <a:off x="1184275" y="1658938"/>
            <a:ext cx="3175" cy="3889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3" name="Line 204"/>
          <p:cNvSpPr>
            <a:spLocks noChangeShapeType="1"/>
          </p:cNvSpPr>
          <p:nvPr/>
        </p:nvSpPr>
        <p:spPr bwMode="auto">
          <a:xfrm>
            <a:off x="2662238" y="4937125"/>
            <a:ext cx="11112" cy="6921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4" name="Line 204"/>
          <p:cNvSpPr>
            <a:spLocks noChangeShapeType="1"/>
          </p:cNvSpPr>
          <p:nvPr/>
        </p:nvSpPr>
        <p:spPr bwMode="auto">
          <a:xfrm flipH="1" flipV="1">
            <a:off x="2651125" y="5595938"/>
            <a:ext cx="23320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91" name="Text Box 310"/>
          <p:cNvSpPr txBox="1">
            <a:spLocks noChangeArrowheads="1"/>
          </p:cNvSpPr>
          <p:nvPr/>
        </p:nvSpPr>
        <p:spPr bwMode="auto">
          <a:xfrm>
            <a:off x="1287463" y="1903413"/>
            <a:ext cx="492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秀山街</a:t>
            </a:r>
          </a:p>
        </p:txBody>
      </p:sp>
      <p:sp>
        <p:nvSpPr>
          <p:cNvPr id="85392" name="Text Box 310"/>
          <p:cNvSpPr txBox="1">
            <a:spLocks noChangeArrowheads="1"/>
          </p:cNvSpPr>
          <p:nvPr/>
        </p:nvSpPr>
        <p:spPr bwMode="auto">
          <a:xfrm>
            <a:off x="2235200" y="1803400"/>
            <a:ext cx="492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永綏街</a:t>
            </a:r>
          </a:p>
        </p:txBody>
      </p:sp>
      <p:sp>
        <p:nvSpPr>
          <p:cNvPr id="85393" name="Line 338"/>
          <p:cNvSpPr>
            <a:spLocks noChangeShapeType="1"/>
          </p:cNvSpPr>
          <p:nvPr/>
        </p:nvSpPr>
        <p:spPr bwMode="auto">
          <a:xfrm>
            <a:off x="6064250" y="2997200"/>
            <a:ext cx="0" cy="2873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94" name="Rectangle 180"/>
          <p:cNvSpPr>
            <a:spLocks noChangeArrowheads="1"/>
          </p:cNvSpPr>
          <p:nvPr/>
        </p:nvSpPr>
        <p:spPr bwMode="auto">
          <a:xfrm>
            <a:off x="4686300" y="2197100"/>
            <a:ext cx="414338" cy="2127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95" name="Rectangle 180"/>
          <p:cNvSpPr>
            <a:spLocks noChangeArrowheads="1"/>
          </p:cNvSpPr>
          <p:nvPr/>
        </p:nvSpPr>
        <p:spPr bwMode="auto">
          <a:xfrm>
            <a:off x="5126038" y="2225675"/>
            <a:ext cx="242887" cy="1778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96" name="Rectangle 180"/>
          <p:cNvSpPr>
            <a:spLocks noChangeArrowheads="1"/>
          </p:cNvSpPr>
          <p:nvPr/>
        </p:nvSpPr>
        <p:spPr bwMode="auto">
          <a:xfrm>
            <a:off x="2301875" y="3873500"/>
            <a:ext cx="323850" cy="3540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97" name="Rectangle 180"/>
          <p:cNvSpPr>
            <a:spLocks noChangeArrowheads="1"/>
          </p:cNvSpPr>
          <p:nvPr/>
        </p:nvSpPr>
        <p:spPr bwMode="auto">
          <a:xfrm>
            <a:off x="2381250" y="4260850"/>
            <a:ext cx="269875" cy="1857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406" name="Line 432"/>
          <p:cNvSpPr>
            <a:spLocks noChangeShapeType="1"/>
          </p:cNvSpPr>
          <p:nvPr/>
        </p:nvSpPr>
        <p:spPr bwMode="auto">
          <a:xfrm flipH="1" flipV="1">
            <a:off x="2873375" y="1054100"/>
            <a:ext cx="14763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7" name="Line 432"/>
          <p:cNvSpPr>
            <a:spLocks noChangeShapeType="1"/>
          </p:cNvSpPr>
          <p:nvPr/>
        </p:nvSpPr>
        <p:spPr bwMode="auto">
          <a:xfrm flipH="1" flipV="1">
            <a:off x="1173163" y="1646238"/>
            <a:ext cx="17081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400" name="Rectangle 116"/>
          <p:cNvSpPr>
            <a:spLocks noChangeArrowheads="1"/>
          </p:cNvSpPr>
          <p:nvPr/>
        </p:nvSpPr>
        <p:spPr bwMode="auto">
          <a:xfrm>
            <a:off x="1849438" y="5075238"/>
            <a:ext cx="81280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6"/>
          <p:cNvSpPr>
            <a:spLocks noChangeArrowheads="1"/>
          </p:cNvSpPr>
          <p:nvPr/>
        </p:nvSpPr>
        <p:spPr bwMode="auto">
          <a:xfrm>
            <a:off x="107950" y="620713"/>
            <a:ext cx="9036050" cy="5761037"/>
          </a:xfrm>
          <a:prstGeom prst="foldedCorner">
            <a:avLst>
              <a:gd name="adj" fmla="val 12500"/>
            </a:avLst>
          </a:prstGeom>
          <a:solidFill>
            <a:srgbClr val="0000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車</a:t>
            </a:r>
            <a:r>
              <a:rPr lang="zh-TW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管制區域：</a:t>
            </a:r>
            <a:endParaRPr lang="zh-TW" altLang="en-US" sz="4000" b="1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北起衡陽路（不含）、凱達格蘭大道（含），南至貴陽街、愛國西路、重慶南路</a:t>
            </a:r>
            <a:r>
              <a:rPr lang="en-US" altLang="zh-TW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段</a:t>
            </a:r>
            <a:r>
              <a:rPr lang="en-US" altLang="zh-TW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巷、湖口街、凱達格蘭大道（均含）；東起公園路（含）、中山南路（不含），西至桃源街（不含）、博愛路（含）等區域，</a:t>
            </a: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en-US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日晚上</a:t>
            </a:r>
            <a:r>
              <a:rPr lang="en-US" altLang="zh-TW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時起，須接受憲警人員管制。</a:t>
            </a:r>
            <a:endParaRPr lang="zh-TW" altLang="zh-TW" sz="4000" b="1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3"/>
          <p:cNvSpPr>
            <a:spLocks noChangeArrowheads="1"/>
          </p:cNvSpPr>
          <p:nvPr/>
        </p:nvSpPr>
        <p:spPr bwMode="auto">
          <a:xfrm>
            <a:off x="730250" y="4411663"/>
            <a:ext cx="7704138" cy="20161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8000" b="1" kern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主席致詞</a:t>
            </a:r>
          </a:p>
        </p:txBody>
      </p:sp>
      <p:pic>
        <p:nvPicPr>
          <p:cNvPr id="5" name="Picture 6" descr="H:\03第104年國慶籌備會編排組編排組\涼感巾樣式\LOGO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1" r="52271" b="53564"/>
          <a:stretch>
            <a:fillRect/>
          </a:stretch>
        </p:blipFill>
        <p:spPr bwMode="auto">
          <a:xfrm>
            <a:off x="3048000" y="332656"/>
            <a:ext cx="34131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文字方塊 409"/>
          <p:cNvSpPr txBox="1">
            <a:spLocks noChangeArrowheads="1"/>
          </p:cNvSpPr>
          <p:nvPr/>
        </p:nvSpPr>
        <p:spPr bwMode="auto">
          <a:xfrm>
            <a:off x="2862263" y="1087438"/>
            <a:ext cx="1487487" cy="6461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4995" name="文字方塊 1"/>
          <p:cNvSpPr txBox="1">
            <a:spLocks noChangeArrowheads="1"/>
          </p:cNvSpPr>
          <p:nvPr/>
        </p:nvSpPr>
        <p:spPr bwMode="auto">
          <a:xfrm>
            <a:off x="1189038" y="1670050"/>
            <a:ext cx="3141662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4996" name="Freeform 465"/>
          <p:cNvSpPr>
            <a:spLocks/>
          </p:cNvSpPr>
          <p:nvPr/>
        </p:nvSpPr>
        <p:spPr bwMode="auto">
          <a:xfrm>
            <a:off x="1166813" y="2009775"/>
            <a:ext cx="6589712" cy="360045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0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0 w 10000"/>
              <a:gd name="T35" fmla="*/ 0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00"/>
              <a:gd name="T55" fmla="*/ 0 h 10000"/>
              <a:gd name="T56" fmla="*/ 10000 w 10000"/>
              <a:gd name="T57" fmla="*/ 10000 h 100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00" h="10000">
                <a:moveTo>
                  <a:pt x="0" y="0"/>
                </a:moveTo>
                <a:lnTo>
                  <a:pt x="6483" y="0"/>
                </a:lnTo>
                <a:lnTo>
                  <a:pt x="6483" y="798"/>
                </a:lnTo>
                <a:lnTo>
                  <a:pt x="7473" y="798"/>
                </a:lnTo>
                <a:lnTo>
                  <a:pt x="7473" y="198"/>
                </a:lnTo>
                <a:lnTo>
                  <a:pt x="8791" y="198"/>
                </a:lnTo>
                <a:lnTo>
                  <a:pt x="8791" y="3801"/>
                </a:lnTo>
                <a:lnTo>
                  <a:pt x="10000" y="3801"/>
                </a:lnTo>
                <a:lnTo>
                  <a:pt x="10000" y="6398"/>
                </a:lnTo>
                <a:lnTo>
                  <a:pt x="8021" y="6199"/>
                </a:lnTo>
                <a:lnTo>
                  <a:pt x="8462" y="7998"/>
                </a:lnTo>
                <a:lnTo>
                  <a:pt x="8021" y="8201"/>
                </a:lnTo>
                <a:lnTo>
                  <a:pt x="7582" y="8801"/>
                </a:lnTo>
                <a:lnTo>
                  <a:pt x="5715" y="10000"/>
                </a:lnTo>
                <a:lnTo>
                  <a:pt x="2272" y="9978"/>
                </a:lnTo>
                <a:cubicBezTo>
                  <a:pt x="2259" y="9378"/>
                  <a:pt x="2319" y="8800"/>
                  <a:pt x="2270" y="8200"/>
                </a:cubicBezTo>
                <a:lnTo>
                  <a:pt x="36" y="8134"/>
                </a:lnTo>
                <a:cubicBezTo>
                  <a:pt x="24" y="5423"/>
                  <a:pt x="12" y="2711"/>
                  <a:pt x="0" y="0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7" name="Freeform 463"/>
          <p:cNvSpPr>
            <a:spLocks/>
          </p:cNvSpPr>
          <p:nvPr/>
        </p:nvSpPr>
        <p:spPr bwMode="auto">
          <a:xfrm>
            <a:off x="2301875" y="2244725"/>
            <a:ext cx="3789363" cy="3197225"/>
          </a:xfrm>
          <a:custGeom>
            <a:avLst/>
            <a:gdLst>
              <a:gd name="T0" fmla="*/ 0 w 10170"/>
              <a:gd name="T1" fmla="*/ 0 h 15861"/>
              <a:gd name="T2" fmla="*/ 2147483647 w 10170"/>
              <a:gd name="T3" fmla="*/ 2147483647 h 15861"/>
              <a:gd name="T4" fmla="*/ 2147483647 w 10170"/>
              <a:gd name="T5" fmla="*/ 2147483647 h 15861"/>
              <a:gd name="T6" fmla="*/ 2147483647 w 10170"/>
              <a:gd name="T7" fmla="*/ 2147483647 h 15861"/>
              <a:gd name="T8" fmla="*/ 2147483647 w 10170"/>
              <a:gd name="T9" fmla="*/ 2147483647 h 15861"/>
              <a:gd name="T10" fmla="*/ 2147483647 w 10170"/>
              <a:gd name="T11" fmla="*/ 2147483647 h 15861"/>
              <a:gd name="T12" fmla="*/ 2147483647 w 10170"/>
              <a:gd name="T13" fmla="*/ 2147483647 h 15861"/>
              <a:gd name="T14" fmla="*/ 2147483647 w 10170"/>
              <a:gd name="T15" fmla="*/ 2147483647 h 15861"/>
              <a:gd name="T16" fmla="*/ 2147483647 w 10170"/>
              <a:gd name="T17" fmla="*/ 2147483647 h 15861"/>
              <a:gd name="T18" fmla="*/ 2147483647 w 10170"/>
              <a:gd name="T19" fmla="*/ 2147483647 h 15861"/>
              <a:gd name="T20" fmla="*/ 2147483647 w 10170"/>
              <a:gd name="T21" fmla="*/ 2147483647 h 15861"/>
              <a:gd name="T22" fmla="*/ 2147483647 w 10170"/>
              <a:gd name="T23" fmla="*/ 2147483647 h 15861"/>
              <a:gd name="T24" fmla="*/ 2147483647 w 10170"/>
              <a:gd name="T25" fmla="*/ 2147483647 h 15861"/>
              <a:gd name="T26" fmla="*/ 2147483647 w 10170"/>
              <a:gd name="T27" fmla="*/ 2147483647 h 15861"/>
              <a:gd name="T28" fmla="*/ 2147483647 w 10170"/>
              <a:gd name="T29" fmla="*/ 2147483647 h 15861"/>
              <a:gd name="T30" fmla="*/ 2147483647 w 10170"/>
              <a:gd name="T31" fmla="*/ 2147483647 h 15861"/>
              <a:gd name="T32" fmla="*/ 2147483647 w 10170"/>
              <a:gd name="T33" fmla="*/ 2147483647 h 15861"/>
              <a:gd name="T34" fmla="*/ 2147483647 w 10170"/>
              <a:gd name="T35" fmla="*/ 2147483647 h 15861"/>
              <a:gd name="T36" fmla="*/ 2147483647 w 10170"/>
              <a:gd name="T37" fmla="*/ 2147483647 h 15861"/>
              <a:gd name="T38" fmla="*/ 2147483647 w 10170"/>
              <a:gd name="T39" fmla="*/ 2147483647 h 15861"/>
              <a:gd name="T40" fmla="*/ 2147483647 w 10170"/>
              <a:gd name="T41" fmla="*/ 2147483647 h 15861"/>
              <a:gd name="T42" fmla="*/ 2147483647 w 10170"/>
              <a:gd name="T43" fmla="*/ 2147483647 h 15861"/>
              <a:gd name="T44" fmla="*/ 2147483647 w 10170"/>
              <a:gd name="T45" fmla="*/ 2147483647 h 15861"/>
              <a:gd name="T46" fmla="*/ 2147483647 w 10170"/>
              <a:gd name="T47" fmla="*/ 2147483647 h 15861"/>
              <a:gd name="T48" fmla="*/ 2147483647 w 10170"/>
              <a:gd name="T49" fmla="*/ 2147483647 h 15861"/>
              <a:gd name="T50" fmla="*/ 0 w 10170"/>
              <a:gd name="T51" fmla="*/ 0 h 1586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170"/>
              <a:gd name="T79" fmla="*/ 0 h 15861"/>
              <a:gd name="T80" fmla="*/ 10170 w 10170"/>
              <a:gd name="T81" fmla="*/ 15861 h 1586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170" h="15861">
                <a:moveTo>
                  <a:pt x="0" y="0"/>
                </a:moveTo>
                <a:lnTo>
                  <a:pt x="6094" y="119"/>
                </a:lnTo>
                <a:lnTo>
                  <a:pt x="6477" y="857"/>
                </a:lnTo>
                <a:lnTo>
                  <a:pt x="8336" y="749"/>
                </a:lnTo>
                <a:cubicBezTo>
                  <a:pt x="8312" y="1676"/>
                  <a:pt x="8332" y="2712"/>
                  <a:pt x="8294" y="3639"/>
                </a:cubicBezTo>
                <a:lnTo>
                  <a:pt x="10170" y="3666"/>
                </a:lnTo>
                <a:cubicBezTo>
                  <a:pt x="10161" y="4146"/>
                  <a:pt x="10151" y="4627"/>
                  <a:pt x="10142" y="5107"/>
                </a:cubicBezTo>
                <a:lnTo>
                  <a:pt x="8280" y="5053"/>
                </a:lnTo>
                <a:cubicBezTo>
                  <a:pt x="8322" y="6474"/>
                  <a:pt x="8223" y="7868"/>
                  <a:pt x="8265" y="9289"/>
                </a:cubicBezTo>
                <a:lnTo>
                  <a:pt x="8940" y="10018"/>
                </a:lnTo>
                <a:cubicBezTo>
                  <a:pt x="8944" y="11209"/>
                  <a:pt x="8946" y="11077"/>
                  <a:pt x="7519" y="13159"/>
                </a:cubicBezTo>
                <a:cubicBezTo>
                  <a:pt x="7520" y="13340"/>
                  <a:pt x="9363" y="10400"/>
                  <a:pt x="8944" y="11106"/>
                </a:cubicBezTo>
                <a:cubicBezTo>
                  <a:pt x="8955" y="11110"/>
                  <a:pt x="7807" y="12727"/>
                  <a:pt x="7585" y="13186"/>
                </a:cubicBezTo>
                <a:cubicBezTo>
                  <a:pt x="7363" y="13645"/>
                  <a:pt x="7536" y="13821"/>
                  <a:pt x="7614" y="13861"/>
                </a:cubicBezTo>
                <a:cubicBezTo>
                  <a:pt x="7692" y="13902"/>
                  <a:pt x="7615" y="13942"/>
                  <a:pt x="7259" y="14212"/>
                </a:cubicBezTo>
                <a:cubicBezTo>
                  <a:pt x="6903" y="14482"/>
                  <a:pt x="5079" y="15309"/>
                  <a:pt x="4683" y="15561"/>
                </a:cubicBezTo>
                <a:cubicBezTo>
                  <a:pt x="4208" y="16254"/>
                  <a:pt x="4515" y="15562"/>
                  <a:pt x="4414" y="15346"/>
                </a:cubicBezTo>
                <a:cubicBezTo>
                  <a:pt x="4313" y="15130"/>
                  <a:pt x="4253" y="14977"/>
                  <a:pt x="4074" y="14266"/>
                </a:cubicBezTo>
                <a:cubicBezTo>
                  <a:pt x="3895" y="13555"/>
                  <a:pt x="3399" y="11781"/>
                  <a:pt x="3239" y="11268"/>
                </a:cubicBezTo>
                <a:cubicBezTo>
                  <a:pt x="3079" y="10755"/>
                  <a:pt x="3119" y="11227"/>
                  <a:pt x="3013" y="11214"/>
                </a:cubicBezTo>
                <a:cubicBezTo>
                  <a:pt x="2907" y="11201"/>
                  <a:pt x="2852" y="11142"/>
                  <a:pt x="2602" y="11187"/>
                </a:cubicBezTo>
                <a:cubicBezTo>
                  <a:pt x="2352" y="11232"/>
                  <a:pt x="1766" y="11178"/>
                  <a:pt x="1512" y="11214"/>
                </a:cubicBezTo>
                <a:cubicBezTo>
                  <a:pt x="1258" y="11250"/>
                  <a:pt x="1199" y="11688"/>
                  <a:pt x="1077" y="11161"/>
                </a:cubicBezTo>
                <a:lnTo>
                  <a:pt x="1077" y="8213"/>
                </a:lnTo>
                <a:lnTo>
                  <a:pt x="15" y="8121"/>
                </a:lnTo>
                <a:cubicBezTo>
                  <a:pt x="-32" y="5405"/>
                  <a:pt x="47" y="2716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998" name="Line 2"/>
          <p:cNvSpPr>
            <a:spLocks noChangeShapeType="1"/>
          </p:cNvSpPr>
          <p:nvPr/>
        </p:nvSpPr>
        <p:spPr bwMode="auto">
          <a:xfrm>
            <a:off x="3733800" y="4478338"/>
            <a:ext cx="336550" cy="671512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4999" name="Freeform 8"/>
          <p:cNvSpPr>
            <a:spLocks/>
          </p:cNvSpPr>
          <p:nvPr/>
        </p:nvSpPr>
        <p:spPr bwMode="auto">
          <a:xfrm>
            <a:off x="2886075" y="2649538"/>
            <a:ext cx="679450" cy="1006475"/>
          </a:xfrm>
          <a:custGeom>
            <a:avLst/>
            <a:gdLst>
              <a:gd name="T0" fmla="*/ 0 w 428"/>
              <a:gd name="T1" fmla="*/ 0 h 634"/>
              <a:gd name="T2" fmla="*/ 0 w 428"/>
              <a:gd name="T3" fmla="*/ 2147483647 h 634"/>
              <a:gd name="T4" fmla="*/ 2147483647 w 428"/>
              <a:gd name="T5" fmla="*/ 2147483647 h 634"/>
              <a:gd name="T6" fmla="*/ 2147483647 w 428"/>
              <a:gd name="T7" fmla="*/ 0 h 634"/>
              <a:gd name="T8" fmla="*/ 0 w 428"/>
              <a:gd name="T9" fmla="*/ 0 h 6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8"/>
              <a:gd name="T16" fmla="*/ 0 h 634"/>
              <a:gd name="T17" fmla="*/ 428 w 428"/>
              <a:gd name="T18" fmla="*/ 634 h 6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8" h="634">
                <a:moveTo>
                  <a:pt x="0" y="0"/>
                </a:moveTo>
                <a:lnTo>
                  <a:pt x="0" y="634"/>
                </a:lnTo>
                <a:lnTo>
                  <a:pt x="416" y="634"/>
                </a:lnTo>
                <a:lnTo>
                  <a:pt x="4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00" name="Rectangle 9"/>
          <p:cNvSpPr>
            <a:spLocks noChangeArrowheads="1"/>
          </p:cNvSpPr>
          <p:nvPr/>
        </p:nvSpPr>
        <p:spPr bwMode="auto">
          <a:xfrm>
            <a:off x="365125" y="836613"/>
            <a:ext cx="8429625" cy="5684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1" name="Rectangle 10"/>
          <p:cNvSpPr>
            <a:spLocks noChangeArrowheads="1"/>
          </p:cNvSpPr>
          <p:nvPr/>
        </p:nvSpPr>
        <p:spPr bwMode="auto">
          <a:xfrm>
            <a:off x="3733800" y="1441450"/>
            <a:ext cx="609600" cy="12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2" name="Rectangle 11"/>
          <p:cNvSpPr>
            <a:spLocks noChangeArrowheads="1"/>
          </p:cNvSpPr>
          <p:nvPr/>
        </p:nvSpPr>
        <p:spPr bwMode="auto">
          <a:xfrm>
            <a:off x="2895600" y="1450975"/>
            <a:ext cx="685800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3" name="Rectangle 12"/>
          <p:cNvSpPr>
            <a:spLocks noChangeArrowheads="1"/>
          </p:cNvSpPr>
          <p:nvPr/>
        </p:nvSpPr>
        <p:spPr bwMode="auto">
          <a:xfrm>
            <a:off x="1828800" y="1430338"/>
            <a:ext cx="838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4" name="Rectangle 13"/>
          <p:cNvSpPr>
            <a:spLocks noChangeArrowheads="1"/>
          </p:cNvSpPr>
          <p:nvPr/>
        </p:nvSpPr>
        <p:spPr bwMode="auto">
          <a:xfrm>
            <a:off x="1219200" y="14303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5" name="Rectangle 14"/>
          <p:cNvSpPr>
            <a:spLocks noChangeArrowheads="1"/>
          </p:cNvSpPr>
          <p:nvPr/>
        </p:nvSpPr>
        <p:spPr bwMode="auto">
          <a:xfrm>
            <a:off x="593725" y="1666875"/>
            <a:ext cx="403225" cy="12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6" name="Rectangle 15"/>
          <p:cNvSpPr>
            <a:spLocks noChangeArrowheads="1"/>
          </p:cNvSpPr>
          <p:nvPr/>
        </p:nvSpPr>
        <p:spPr bwMode="auto">
          <a:xfrm>
            <a:off x="600075" y="1993900"/>
            <a:ext cx="396875" cy="182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7" name="Rectangle 16"/>
          <p:cNvSpPr>
            <a:spLocks noChangeArrowheads="1"/>
          </p:cNvSpPr>
          <p:nvPr/>
        </p:nvSpPr>
        <p:spPr bwMode="auto">
          <a:xfrm>
            <a:off x="608013" y="2330450"/>
            <a:ext cx="388937" cy="15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8" name="Rectangle 17"/>
          <p:cNvSpPr>
            <a:spLocks noChangeArrowheads="1"/>
          </p:cNvSpPr>
          <p:nvPr/>
        </p:nvSpPr>
        <p:spPr bwMode="auto">
          <a:xfrm>
            <a:off x="606425" y="2589213"/>
            <a:ext cx="390525" cy="20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09" name="Rectangle 18"/>
          <p:cNvSpPr>
            <a:spLocks noChangeArrowheads="1"/>
          </p:cNvSpPr>
          <p:nvPr/>
        </p:nvSpPr>
        <p:spPr bwMode="auto">
          <a:xfrm>
            <a:off x="608013" y="2925763"/>
            <a:ext cx="388937" cy="17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0" name="Rectangle 19"/>
          <p:cNvSpPr>
            <a:spLocks noChangeArrowheads="1"/>
          </p:cNvSpPr>
          <p:nvPr/>
        </p:nvSpPr>
        <p:spPr bwMode="auto">
          <a:xfrm>
            <a:off x="615950" y="3319463"/>
            <a:ext cx="381000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1" name="Rectangle 20"/>
          <p:cNvSpPr>
            <a:spLocks noChangeArrowheads="1"/>
          </p:cNvSpPr>
          <p:nvPr/>
        </p:nvSpPr>
        <p:spPr bwMode="auto">
          <a:xfrm>
            <a:off x="609600" y="3571875"/>
            <a:ext cx="387350" cy="21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2" name="Rectangle 21"/>
          <p:cNvSpPr>
            <a:spLocks noChangeArrowheads="1"/>
          </p:cNvSpPr>
          <p:nvPr/>
        </p:nvSpPr>
        <p:spPr bwMode="auto">
          <a:xfrm>
            <a:off x="608013" y="3921125"/>
            <a:ext cx="388937" cy="14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3" name="Rectangle 22"/>
          <p:cNvSpPr>
            <a:spLocks noChangeArrowheads="1"/>
          </p:cNvSpPr>
          <p:nvPr/>
        </p:nvSpPr>
        <p:spPr bwMode="auto">
          <a:xfrm>
            <a:off x="606425" y="4233863"/>
            <a:ext cx="390525" cy="16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4" name="Rectangle 23"/>
          <p:cNvSpPr>
            <a:spLocks noChangeArrowheads="1"/>
          </p:cNvSpPr>
          <p:nvPr/>
        </p:nvSpPr>
        <p:spPr bwMode="auto">
          <a:xfrm>
            <a:off x="3733800" y="1658938"/>
            <a:ext cx="609600" cy="18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5" name="Rectangle 24"/>
          <p:cNvSpPr>
            <a:spLocks noChangeArrowheads="1"/>
          </p:cNvSpPr>
          <p:nvPr/>
        </p:nvSpPr>
        <p:spPr bwMode="auto">
          <a:xfrm>
            <a:off x="3733800" y="1963738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6" name="Rectangle 25"/>
          <p:cNvSpPr>
            <a:spLocks noChangeArrowheads="1"/>
          </p:cNvSpPr>
          <p:nvPr/>
        </p:nvSpPr>
        <p:spPr bwMode="auto">
          <a:xfrm>
            <a:off x="3733800" y="2268538"/>
            <a:ext cx="609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17" name="Rectangle 26"/>
          <p:cNvSpPr>
            <a:spLocks noChangeArrowheads="1"/>
          </p:cNvSpPr>
          <p:nvPr/>
        </p:nvSpPr>
        <p:spPr bwMode="auto">
          <a:xfrm>
            <a:off x="3732213" y="2667000"/>
            <a:ext cx="6096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018" name="Line 27"/>
          <p:cNvSpPr>
            <a:spLocks noChangeShapeType="1"/>
          </p:cNvSpPr>
          <p:nvPr/>
        </p:nvSpPr>
        <p:spPr bwMode="auto">
          <a:xfrm>
            <a:off x="3733800" y="38687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19" name="Line 28"/>
          <p:cNvSpPr>
            <a:spLocks noChangeShapeType="1"/>
          </p:cNvSpPr>
          <p:nvPr/>
        </p:nvSpPr>
        <p:spPr bwMode="auto">
          <a:xfrm>
            <a:off x="3733800" y="38687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0" name="Line 29"/>
          <p:cNvSpPr>
            <a:spLocks noChangeShapeType="1"/>
          </p:cNvSpPr>
          <p:nvPr/>
        </p:nvSpPr>
        <p:spPr bwMode="auto">
          <a:xfrm>
            <a:off x="3733800" y="42497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1" name="Line 30"/>
          <p:cNvSpPr>
            <a:spLocks noChangeShapeType="1"/>
          </p:cNvSpPr>
          <p:nvPr/>
        </p:nvSpPr>
        <p:spPr bwMode="auto">
          <a:xfrm>
            <a:off x="5105400" y="3868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2" name="Line 31"/>
          <p:cNvSpPr>
            <a:spLocks noChangeShapeType="1"/>
          </p:cNvSpPr>
          <p:nvPr/>
        </p:nvSpPr>
        <p:spPr bwMode="auto">
          <a:xfrm flipH="1">
            <a:off x="4953000" y="4097338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3" name="Line 32"/>
          <p:cNvSpPr>
            <a:spLocks noChangeShapeType="1"/>
          </p:cNvSpPr>
          <p:nvPr/>
        </p:nvSpPr>
        <p:spPr bwMode="auto">
          <a:xfrm>
            <a:off x="3733800" y="4478338"/>
            <a:ext cx="12192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4" name="Arc 33"/>
          <p:cNvSpPr>
            <a:spLocks/>
          </p:cNvSpPr>
          <p:nvPr/>
        </p:nvSpPr>
        <p:spPr bwMode="auto">
          <a:xfrm>
            <a:off x="4967288" y="4476750"/>
            <a:ext cx="762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5" name="Line 34"/>
          <p:cNvSpPr>
            <a:spLocks noChangeShapeType="1"/>
          </p:cNvSpPr>
          <p:nvPr/>
        </p:nvSpPr>
        <p:spPr bwMode="auto">
          <a:xfrm flipH="1">
            <a:off x="4800600" y="4630738"/>
            <a:ext cx="228600" cy="152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6" name="Line 35"/>
          <p:cNvSpPr>
            <a:spLocks noChangeShapeType="1"/>
          </p:cNvSpPr>
          <p:nvPr/>
        </p:nvSpPr>
        <p:spPr bwMode="auto">
          <a:xfrm>
            <a:off x="4800600" y="4783138"/>
            <a:ext cx="76200" cy="152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7" name="Line 36"/>
          <p:cNvSpPr>
            <a:spLocks noChangeShapeType="1"/>
          </p:cNvSpPr>
          <p:nvPr/>
        </p:nvSpPr>
        <p:spPr bwMode="auto">
          <a:xfrm>
            <a:off x="4114800" y="53165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28" name="Rectangle 37"/>
          <p:cNvSpPr>
            <a:spLocks noChangeArrowheads="1"/>
          </p:cNvSpPr>
          <p:nvPr/>
        </p:nvSpPr>
        <p:spPr bwMode="auto">
          <a:xfrm>
            <a:off x="4267200" y="5808663"/>
            <a:ext cx="990600" cy="19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29" name="Rectangle 38"/>
          <p:cNvSpPr>
            <a:spLocks noChangeArrowheads="1"/>
          </p:cNvSpPr>
          <p:nvPr/>
        </p:nvSpPr>
        <p:spPr bwMode="auto">
          <a:xfrm>
            <a:off x="3733800" y="3251200"/>
            <a:ext cx="6096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南廣場</a:t>
            </a:r>
          </a:p>
        </p:txBody>
      </p:sp>
      <p:sp>
        <p:nvSpPr>
          <p:cNvPr id="85030" name="Rectangle 39"/>
          <p:cNvSpPr>
            <a:spLocks noChangeArrowheads="1"/>
          </p:cNvSpPr>
          <p:nvPr/>
        </p:nvSpPr>
        <p:spPr bwMode="auto">
          <a:xfrm>
            <a:off x="4495800" y="1963738"/>
            <a:ext cx="609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1" name="Rectangle 40"/>
          <p:cNvSpPr>
            <a:spLocks noChangeArrowheads="1"/>
          </p:cNvSpPr>
          <p:nvPr/>
        </p:nvSpPr>
        <p:spPr bwMode="auto">
          <a:xfrm>
            <a:off x="4495800" y="3259138"/>
            <a:ext cx="6096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介壽公園</a:t>
            </a:r>
          </a:p>
        </p:txBody>
      </p:sp>
      <p:sp>
        <p:nvSpPr>
          <p:cNvPr id="85032" name="Rectangle 41"/>
          <p:cNvSpPr>
            <a:spLocks noChangeArrowheads="1"/>
          </p:cNvSpPr>
          <p:nvPr/>
        </p:nvSpPr>
        <p:spPr bwMode="auto">
          <a:xfrm>
            <a:off x="3733800" y="1227138"/>
            <a:ext cx="609600" cy="12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3" name="Rectangle 42"/>
          <p:cNvSpPr>
            <a:spLocks noChangeArrowheads="1"/>
          </p:cNvSpPr>
          <p:nvPr/>
        </p:nvSpPr>
        <p:spPr bwMode="auto">
          <a:xfrm>
            <a:off x="4495800" y="1354138"/>
            <a:ext cx="122238" cy="54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4" name="Rectangle 43"/>
          <p:cNvSpPr>
            <a:spLocks noChangeArrowheads="1"/>
          </p:cNvSpPr>
          <p:nvPr/>
        </p:nvSpPr>
        <p:spPr bwMode="auto">
          <a:xfrm>
            <a:off x="4724400" y="1658938"/>
            <a:ext cx="13176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5" name="Rectangle 44"/>
          <p:cNvSpPr>
            <a:spLocks noChangeArrowheads="1"/>
          </p:cNvSpPr>
          <p:nvPr/>
        </p:nvSpPr>
        <p:spPr bwMode="auto">
          <a:xfrm>
            <a:off x="4491038" y="1136650"/>
            <a:ext cx="122237" cy="12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6" name="Rectangle 45"/>
          <p:cNvSpPr>
            <a:spLocks noChangeArrowheads="1"/>
          </p:cNvSpPr>
          <p:nvPr/>
        </p:nvSpPr>
        <p:spPr bwMode="auto">
          <a:xfrm>
            <a:off x="4724400" y="1400175"/>
            <a:ext cx="142875" cy="14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7" name="Rectangle 46"/>
          <p:cNvSpPr>
            <a:spLocks noChangeArrowheads="1"/>
          </p:cNvSpPr>
          <p:nvPr/>
        </p:nvSpPr>
        <p:spPr bwMode="auto">
          <a:xfrm>
            <a:off x="4724400" y="1125538"/>
            <a:ext cx="152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8" name="Rectangle 47"/>
          <p:cNvSpPr>
            <a:spLocks noChangeArrowheads="1"/>
          </p:cNvSpPr>
          <p:nvPr/>
        </p:nvSpPr>
        <p:spPr bwMode="auto">
          <a:xfrm>
            <a:off x="4984750" y="1658938"/>
            <a:ext cx="12065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39" name="Rectangle 48"/>
          <p:cNvSpPr>
            <a:spLocks noChangeArrowheads="1"/>
          </p:cNvSpPr>
          <p:nvPr/>
        </p:nvSpPr>
        <p:spPr bwMode="auto">
          <a:xfrm>
            <a:off x="4989513" y="1374775"/>
            <a:ext cx="115887" cy="17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0" name="Rectangle 49"/>
          <p:cNvSpPr>
            <a:spLocks noChangeArrowheads="1"/>
          </p:cNvSpPr>
          <p:nvPr/>
        </p:nvSpPr>
        <p:spPr bwMode="auto">
          <a:xfrm>
            <a:off x="4953000" y="1125538"/>
            <a:ext cx="147638" cy="13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1" name="Rectangle 50"/>
          <p:cNvSpPr>
            <a:spLocks noChangeArrowheads="1"/>
          </p:cNvSpPr>
          <p:nvPr/>
        </p:nvSpPr>
        <p:spPr bwMode="auto">
          <a:xfrm>
            <a:off x="2895600" y="2268538"/>
            <a:ext cx="685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2" name="Rectangle 51"/>
          <p:cNvSpPr>
            <a:spLocks noChangeArrowheads="1"/>
          </p:cNvSpPr>
          <p:nvPr/>
        </p:nvSpPr>
        <p:spPr bwMode="auto">
          <a:xfrm>
            <a:off x="2895600" y="2085975"/>
            <a:ext cx="685800" cy="10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3" name="Rectangle 52"/>
          <p:cNvSpPr>
            <a:spLocks noChangeArrowheads="1"/>
          </p:cNvSpPr>
          <p:nvPr/>
        </p:nvSpPr>
        <p:spPr bwMode="auto">
          <a:xfrm>
            <a:off x="2895600" y="1222375"/>
            <a:ext cx="685800" cy="13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4" name="Rectangle 53"/>
          <p:cNvSpPr>
            <a:spLocks noChangeArrowheads="1"/>
          </p:cNvSpPr>
          <p:nvPr/>
        </p:nvSpPr>
        <p:spPr bwMode="auto">
          <a:xfrm>
            <a:off x="2895600" y="1049338"/>
            <a:ext cx="681038" cy="74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5" name="Rectangle 54"/>
          <p:cNvSpPr>
            <a:spLocks noChangeArrowheads="1"/>
          </p:cNvSpPr>
          <p:nvPr/>
        </p:nvSpPr>
        <p:spPr bwMode="auto">
          <a:xfrm>
            <a:off x="3733800" y="1049338"/>
            <a:ext cx="609600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46" name="Rectangle 55"/>
          <p:cNvSpPr>
            <a:spLocks noChangeArrowheads="1"/>
          </p:cNvSpPr>
          <p:nvPr/>
        </p:nvSpPr>
        <p:spPr bwMode="auto">
          <a:xfrm>
            <a:off x="2895600" y="3868738"/>
            <a:ext cx="685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司法大廈</a:t>
            </a:r>
          </a:p>
        </p:txBody>
      </p:sp>
      <p:sp>
        <p:nvSpPr>
          <p:cNvPr id="85047" name="Line 56"/>
          <p:cNvSpPr>
            <a:spLocks noChangeShapeType="1"/>
          </p:cNvSpPr>
          <p:nvPr/>
        </p:nvSpPr>
        <p:spPr bwMode="auto">
          <a:xfrm>
            <a:off x="2886075" y="4498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48" name="Line 57"/>
          <p:cNvSpPr>
            <a:spLocks noChangeShapeType="1"/>
          </p:cNvSpPr>
          <p:nvPr/>
        </p:nvSpPr>
        <p:spPr bwMode="auto">
          <a:xfrm flipV="1">
            <a:off x="2873375" y="4471988"/>
            <a:ext cx="63182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49" name="Line 58"/>
          <p:cNvSpPr>
            <a:spLocks noChangeShapeType="1"/>
          </p:cNvSpPr>
          <p:nvPr/>
        </p:nvSpPr>
        <p:spPr bwMode="auto">
          <a:xfrm flipV="1">
            <a:off x="2881313" y="4794250"/>
            <a:ext cx="7794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0" name="Freeform 59"/>
          <p:cNvSpPr>
            <a:spLocks/>
          </p:cNvSpPr>
          <p:nvPr/>
        </p:nvSpPr>
        <p:spPr bwMode="auto">
          <a:xfrm>
            <a:off x="2895600" y="4935538"/>
            <a:ext cx="6350" cy="628650"/>
          </a:xfrm>
          <a:custGeom>
            <a:avLst/>
            <a:gdLst>
              <a:gd name="T0" fmla="*/ 0 w 4"/>
              <a:gd name="T1" fmla="*/ 0 h 396"/>
              <a:gd name="T2" fmla="*/ 2147483647 w 4"/>
              <a:gd name="T3" fmla="*/ 2147483647 h 396"/>
              <a:gd name="T4" fmla="*/ 0 60000 65536"/>
              <a:gd name="T5" fmla="*/ 0 60000 65536"/>
              <a:gd name="T6" fmla="*/ 0 w 4"/>
              <a:gd name="T7" fmla="*/ 0 h 396"/>
              <a:gd name="T8" fmla="*/ 4 w 4"/>
              <a:gd name="T9" fmla="*/ 396 h 3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396">
                <a:moveTo>
                  <a:pt x="0" y="0"/>
                </a:moveTo>
                <a:lnTo>
                  <a:pt x="4" y="3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1" name="Line 60"/>
          <p:cNvSpPr>
            <a:spLocks noChangeShapeType="1"/>
          </p:cNvSpPr>
          <p:nvPr/>
        </p:nvSpPr>
        <p:spPr bwMode="auto">
          <a:xfrm>
            <a:off x="2895600" y="49355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2" name="Line 61"/>
          <p:cNvSpPr>
            <a:spLocks noChangeShapeType="1"/>
          </p:cNvSpPr>
          <p:nvPr/>
        </p:nvSpPr>
        <p:spPr bwMode="auto">
          <a:xfrm>
            <a:off x="3276600" y="493553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3" name="Line 62"/>
          <p:cNvSpPr>
            <a:spLocks noChangeShapeType="1"/>
          </p:cNvSpPr>
          <p:nvPr/>
        </p:nvSpPr>
        <p:spPr bwMode="auto">
          <a:xfrm flipV="1">
            <a:off x="3433763" y="4921250"/>
            <a:ext cx="32067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4" name="Line 63"/>
          <p:cNvSpPr>
            <a:spLocks noChangeShapeType="1"/>
          </p:cNvSpPr>
          <p:nvPr/>
        </p:nvSpPr>
        <p:spPr bwMode="auto">
          <a:xfrm>
            <a:off x="3433763" y="493553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5" name="Line 64"/>
          <p:cNvSpPr>
            <a:spLocks noChangeShapeType="1"/>
          </p:cNvSpPr>
          <p:nvPr/>
        </p:nvSpPr>
        <p:spPr bwMode="auto">
          <a:xfrm flipV="1">
            <a:off x="3509963" y="4999038"/>
            <a:ext cx="2905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6" name="Line 65"/>
          <p:cNvSpPr>
            <a:spLocks noChangeShapeType="1"/>
          </p:cNvSpPr>
          <p:nvPr/>
        </p:nvSpPr>
        <p:spPr bwMode="auto">
          <a:xfrm flipV="1">
            <a:off x="3562350" y="5072063"/>
            <a:ext cx="274638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7" name="Line 66"/>
          <p:cNvSpPr>
            <a:spLocks noChangeShapeType="1"/>
          </p:cNvSpPr>
          <p:nvPr/>
        </p:nvSpPr>
        <p:spPr bwMode="auto">
          <a:xfrm>
            <a:off x="3562350" y="5087938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8" name="Line 67"/>
          <p:cNvSpPr>
            <a:spLocks noChangeShapeType="1"/>
          </p:cNvSpPr>
          <p:nvPr/>
        </p:nvSpPr>
        <p:spPr bwMode="auto">
          <a:xfrm>
            <a:off x="3638550" y="5164138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59" name="Line 68"/>
          <p:cNvSpPr>
            <a:spLocks noChangeShapeType="1"/>
          </p:cNvSpPr>
          <p:nvPr/>
        </p:nvSpPr>
        <p:spPr bwMode="auto">
          <a:xfrm flipV="1">
            <a:off x="4078288" y="4935538"/>
            <a:ext cx="798512" cy="227012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0" name="Line 69"/>
          <p:cNvSpPr>
            <a:spLocks noChangeShapeType="1"/>
          </p:cNvSpPr>
          <p:nvPr/>
        </p:nvSpPr>
        <p:spPr bwMode="auto">
          <a:xfrm>
            <a:off x="4114800" y="5316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1" name="Line 70"/>
          <p:cNvSpPr>
            <a:spLocks noChangeShapeType="1"/>
          </p:cNvSpPr>
          <p:nvPr/>
        </p:nvSpPr>
        <p:spPr bwMode="auto">
          <a:xfrm flipV="1">
            <a:off x="4114800" y="5087938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2" name="Line 71"/>
          <p:cNvSpPr>
            <a:spLocks noChangeShapeType="1"/>
          </p:cNvSpPr>
          <p:nvPr/>
        </p:nvSpPr>
        <p:spPr bwMode="auto">
          <a:xfrm>
            <a:off x="4953000" y="5087938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3" name="Line 72"/>
          <p:cNvSpPr>
            <a:spLocks noChangeShapeType="1"/>
          </p:cNvSpPr>
          <p:nvPr/>
        </p:nvSpPr>
        <p:spPr bwMode="auto">
          <a:xfrm>
            <a:off x="3581400" y="53165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4" name="Line 73"/>
          <p:cNvSpPr>
            <a:spLocks noChangeShapeType="1"/>
          </p:cNvSpPr>
          <p:nvPr/>
        </p:nvSpPr>
        <p:spPr bwMode="auto">
          <a:xfrm>
            <a:off x="3581400" y="53165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5" name="Line 74"/>
          <p:cNvSpPr>
            <a:spLocks noChangeShapeType="1"/>
          </p:cNvSpPr>
          <p:nvPr/>
        </p:nvSpPr>
        <p:spPr bwMode="auto">
          <a:xfrm>
            <a:off x="3730625" y="53276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6" name="Line 75"/>
          <p:cNvSpPr>
            <a:spLocks noChangeShapeType="1"/>
          </p:cNvSpPr>
          <p:nvPr/>
        </p:nvSpPr>
        <p:spPr bwMode="auto">
          <a:xfrm>
            <a:off x="3962400" y="5316538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7" name="Line 76"/>
          <p:cNvSpPr>
            <a:spLocks noChangeShapeType="1"/>
          </p:cNvSpPr>
          <p:nvPr/>
        </p:nvSpPr>
        <p:spPr bwMode="auto">
          <a:xfrm flipH="1">
            <a:off x="1828800" y="558323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8" name="Line 77"/>
          <p:cNvSpPr>
            <a:spLocks noChangeShapeType="1"/>
          </p:cNvSpPr>
          <p:nvPr/>
        </p:nvSpPr>
        <p:spPr bwMode="auto">
          <a:xfrm flipH="1">
            <a:off x="4953000" y="5422900"/>
            <a:ext cx="531813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69" name="Rectangle 78"/>
          <p:cNvSpPr>
            <a:spLocks noChangeArrowheads="1"/>
          </p:cNvSpPr>
          <p:nvPr/>
        </p:nvSpPr>
        <p:spPr bwMode="auto">
          <a:xfrm>
            <a:off x="2743200" y="5830888"/>
            <a:ext cx="137160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0" name="Rectangle 79"/>
          <p:cNvSpPr>
            <a:spLocks noChangeArrowheads="1"/>
          </p:cNvSpPr>
          <p:nvPr/>
        </p:nvSpPr>
        <p:spPr bwMode="auto">
          <a:xfrm>
            <a:off x="2309813" y="1651000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1" name="Rectangle 80"/>
          <p:cNvSpPr>
            <a:spLocks noChangeArrowheads="1"/>
          </p:cNvSpPr>
          <p:nvPr/>
        </p:nvSpPr>
        <p:spPr bwMode="auto">
          <a:xfrm>
            <a:off x="2286000" y="1963738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2" name="Rectangle 81"/>
          <p:cNvSpPr>
            <a:spLocks noChangeArrowheads="1"/>
          </p:cNvSpPr>
          <p:nvPr/>
        </p:nvSpPr>
        <p:spPr bwMode="auto">
          <a:xfrm>
            <a:off x="2286000" y="2268538"/>
            <a:ext cx="381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3" name="Rectangle 82"/>
          <p:cNvSpPr>
            <a:spLocks noChangeArrowheads="1"/>
          </p:cNvSpPr>
          <p:nvPr/>
        </p:nvSpPr>
        <p:spPr bwMode="auto">
          <a:xfrm>
            <a:off x="2286000" y="2643188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4" name="Rectangle 83"/>
          <p:cNvSpPr>
            <a:spLocks noChangeArrowheads="1"/>
          </p:cNvSpPr>
          <p:nvPr/>
        </p:nvSpPr>
        <p:spPr bwMode="auto">
          <a:xfrm>
            <a:off x="2286000" y="3182938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75" name="Line 84"/>
          <p:cNvSpPr>
            <a:spLocks noChangeShapeType="1"/>
          </p:cNvSpPr>
          <p:nvPr/>
        </p:nvSpPr>
        <p:spPr bwMode="auto">
          <a:xfrm>
            <a:off x="1828800" y="1658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76" name="Line 85"/>
          <p:cNvSpPr>
            <a:spLocks noChangeShapeType="1"/>
          </p:cNvSpPr>
          <p:nvPr/>
        </p:nvSpPr>
        <p:spPr bwMode="auto">
          <a:xfrm>
            <a:off x="1828800" y="16589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77" name="Line 86"/>
          <p:cNvSpPr>
            <a:spLocks noChangeShapeType="1"/>
          </p:cNvSpPr>
          <p:nvPr/>
        </p:nvSpPr>
        <p:spPr bwMode="auto">
          <a:xfrm>
            <a:off x="1828800" y="1735138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78" name="Line 87"/>
          <p:cNvSpPr>
            <a:spLocks noChangeShapeType="1"/>
          </p:cNvSpPr>
          <p:nvPr/>
        </p:nvSpPr>
        <p:spPr bwMode="auto">
          <a:xfrm>
            <a:off x="1981200" y="18113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79" name="Line 88"/>
          <p:cNvSpPr>
            <a:spLocks noChangeShapeType="1"/>
          </p:cNvSpPr>
          <p:nvPr/>
        </p:nvSpPr>
        <p:spPr bwMode="auto">
          <a:xfrm>
            <a:off x="2133600" y="16589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0" name="Line 89"/>
          <p:cNvSpPr>
            <a:spLocks noChangeShapeType="1"/>
          </p:cNvSpPr>
          <p:nvPr/>
        </p:nvSpPr>
        <p:spPr bwMode="auto">
          <a:xfrm>
            <a:off x="1863725" y="2195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1" name="Line 90"/>
          <p:cNvSpPr>
            <a:spLocks noChangeShapeType="1"/>
          </p:cNvSpPr>
          <p:nvPr/>
        </p:nvSpPr>
        <p:spPr bwMode="auto">
          <a:xfrm>
            <a:off x="1868488" y="21161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2" name="Line 91"/>
          <p:cNvSpPr>
            <a:spLocks noChangeShapeType="1"/>
          </p:cNvSpPr>
          <p:nvPr/>
        </p:nvSpPr>
        <p:spPr bwMode="auto">
          <a:xfrm>
            <a:off x="2171700" y="20447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3" name="Line 92"/>
          <p:cNvSpPr>
            <a:spLocks noChangeShapeType="1"/>
          </p:cNvSpPr>
          <p:nvPr/>
        </p:nvSpPr>
        <p:spPr bwMode="auto">
          <a:xfrm flipV="1">
            <a:off x="1858963" y="203835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4" name="Line 93"/>
          <p:cNvSpPr>
            <a:spLocks noChangeShapeType="1"/>
          </p:cNvSpPr>
          <p:nvPr/>
        </p:nvSpPr>
        <p:spPr bwMode="auto">
          <a:xfrm>
            <a:off x="2012950" y="20431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5" name="Rectangle 94"/>
          <p:cNvSpPr>
            <a:spLocks noChangeArrowheads="1"/>
          </p:cNvSpPr>
          <p:nvPr/>
        </p:nvSpPr>
        <p:spPr bwMode="auto">
          <a:xfrm>
            <a:off x="1187450" y="1654175"/>
            <a:ext cx="511175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86" name="Rectangle 95"/>
          <p:cNvSpPr>
            <a:spLocks noChangeArrowheads="1"/>
          </p:cNvSpPr>
          <p:nvPr/>
        </p:nvSpPr>
        <p:spPr bwMode="auto">
          <a:xfrm>
            <a:off x="1219200" y="1811338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87" name="Rectangle 96"/>
          <p:cNvSpPr>
            <a:spLocks noChangeArrowheads="1"/>
          </p:cNvSpPr>
          <p:nvPr/>
        </p:nvSpPr>
        <p:spPr bwMode="auto">
          <a:xfrm>
            <a:off x="1219200" y="20399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88" name="Line 97"/>
          <p:cNvSpPr>
            <a:spLocks noChangeShapeType="1"/>
          </p:cNvSpPr>
          <p:nvPr/>
        </p:nvSpPr>
        <p:spPr bwMode="auto">
          <a:xfrm>
            <a:off x="1447800" y="18113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89" name="Line 98"/>
          <p:cNvSpPr>
            <a:spLocks noChangeShapeType="1"/>
          </p:cNvSpPr>
          <p:nvPr/>
        </p:nvSpPr>
        <p:spPr bwMode="auto">
          <a:xfrm>
            <a:off x="1447800" y="18113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90" name="Line 99"/>
          <p:cNvSpPr>
            <a:spLocks noChangeShapeType="1"/>
          </p:cNvSpPr>
          <p:nvPr/>
        </p:nvSpPr>
        <p:spPr bwMode="auto">
          <a:xfrm>
            <a:off x="1447800" y="19637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91" name="Freeform 100"/>
          <p:cNvSpPr>
            <a:spLocks/>
          </p:cNvSpPr>
          <p:nvPr/>
        </p:nvSpPr>
        <p:spPr bwMode="auto">
          <a:xfrm>
            <a:off x="1600200" y="1811338"/>
            <a:ext cx="228600" cy="152400"/>
          </a:xfrm>
          <a:custGeom>
            <a:avLst/>
            <a:gdLst>
              <a:gd name="T0" fmla="*/ 0 w 144"/>
              <a:gd name="T1" fmla="*/ 0 h 96"/>
              <a:gd name="T2" fmla="*/ 2147483647 w 144"/>
              <a:gd name="T3" fmla="*/ 2147483647 h 96"/>
              <a:gd name="T4" fmla="*/ 0 w 144"/>
              <a:gd name="T5" fmla="*/ 2147483647 h 96"/>
              <a:gd name="T6" fmla="*/ 0 60000 65536"/>
              <a:gd name="T7" fmla="*/ 0 60000 65536"/>
              <a:gd name="T8" fmla="*/ 0 60000 65536"/>
              <a:gd name="T9" fmla="*/ 0 w 144"/>
              <a:gd name="T10" fmla="*/ 0 h 96"/>
              <a:gd name="T11" fmla="*/ 144 w 14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96">
                <a:moveTo>
                  <a:pt x="0" y="0"/>
                </a:moveTo>
                <a:cubicBezTo>
                  <a:pt x="72" y="16"/>
                  <a:pt x="144" y="32"/>
                  <a:pt x="144" y="48"/>
                </a:cubicBezTo>
                <a:cubicBezTo>
                  <a:pt x="144" y="64"/>
                  <a:pt x="16" y="88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092" name="Rectangle 101"/>
          <p:cNvSpPr>
            <a:spLocks noChangeArrowheads="1"/>
          </p:cNvSpPr>
          <p:nvPr/>
        </p:nvSpPr>
        <p:spPr bwMode="auto">
          <a:xfrm>
            <a:off x="1219200" y="23447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3" name="Rectangle 102"/>
          <p:cNvSpPr>
            <a:spLocks noChangeArrowheads="1"/>
          </p:cNvSpPr>
          <p:nvPr/>
        </p:nvSpPr>
        <p:spPr bwMode="auto">
          <a:xfrm>
            <a:off x="1852613" y="2271713"/>
            <a:ext cx="309562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4" name="Rectangle 103"/>
          <p:cNvSpPr>
            <a:spLocks noChangeArrowheads="1"/>
          </p:cNvSpPr>
          <p:nvPr/>
        </p:nvSpPr>
        <p:spPr bwMode="auto">
          <a:xfrm>
            <a:off x="1847850" y="2636838"/>
            <a:ext cx="319088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5" name="Rectangle 104"/>
          <p:cNvSpPr>
            <a:spLocks noChangeArrowheads="1"/>
          </p:cNvSpPr>
          <p:nvPr/>
        </p:nvSpPr>
        <p:spPr bwMode="auto">
          <a:xfrm>
            <a:off x="1828800" y="3182938"/>
            <a:ext cx="327025" cy="44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6" name="Rectangle 105"/>
          <p:cNvSpPr>
            <a:spLocks noChangeArrowheads="1"/>
          </p:cNvSpPr>
          <p:nvPr/>
        </p:nvSpPr>
        <p:spPr bwMode="auto">
          <a:xfrm>
            <a:off x="1214438" y="2627313"/>
            <a:ext cx="450850" cy="414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台憲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兵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北隊</a:t>
            </a:r>
          </a:p>
        </p:txBody>
      </p:sp>
      <p:sp>
        <p:nvSpPr>
          <p:cNvPr id="85097" name="Rectangle 106"/>
          <p:cNvSpPr>
            <a:spLocks noChangeArrowheads="1"/>
          </p:cNvSpPr>
          <p:nvPr/>
        </p:nvSpPr>
        <p:spPr bwMode="auto">
          <a:xfrm>
            <a:off x="1219200" y="31829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8" name="Rectangle 107"/>
          <p:cNvSpPr>
            <a:spLocks noChangeArrowheads="1"/>
          </p:cNvSpPr>
          <p:nvPr/>
        </p:nvSpPr>
        <p:spPr bwMode="auto">
          <a:xfrm>
            <a:off x="1870075" y="3868738"/>
            <a:ext cx="288925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099" name="Rectangle 108"/>
          <p:cNvSpPr>
            <a:spLocks noChangeArrowheads="1"/>
          </p:cNvSpPr>
          <p:nvPr/>
        </p:nvSpPr>
        <p:spPr bwMode="auto">
          <a:xfrm>
            <a:off x="1219200" y="3868738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00" name="Line 109"/>
          <p:cNvSpPr>
            <a:spLocks noChangeShapeType="1"/>
          </p:cNvSpPr>
          <p:nvPr/>
        </p:nvSpPr>
        <p:spPr bwMode="auto">
          <a:xfrm>
            <a:off x="1870075" y="4092575"/>
            <a:ext cx="4159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01" name="Line 110"/>
          <p:cNvSpPr>
            <a:spLocks noChangeShapeType="1"/>
          </p:cNvSpPr>
          <p:nvPr/>
        </p:nvSpPr>
        <p:spPr bwMode="auto">
          <a:xfrm>
            <a:off x="1874838" y="4098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02" name="Line 111"/>
          <p:cNvSpPr>
            <a:spLocks noChangeShapeType="1"/>
          </p:cNvSpPr>
          <p:nvPr/>
        </p:nvSpPr>
        <p:spPr bwMode="auto">
          <a:xfrm>
            <a:off x="1881188" y="4254500"/>
            <a:ext cx="7921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03" name="Line 112"/>
          <p:cNvSpPr>
            <a:spLocks noChangeShapeType="1"/>
          </p:cNvSpPr>
          <p:nvPr/>
        </p:nvSpPr>
        <p:spPr bwMode="auto">
          <a:xfrm flipV="1">
            <a:off x="2286000" y="3868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04" name="Line 113"/>
          <p:cNvSpPr>
            <a:spLocks noChangeShapeType="1"/>
          </p:cNvSpPr>
          <p:nvPr/>
        </p:nvSpPr>
        <p:spPr bwMode="auto">
          <a:xfrm>
            <a:off x="2667000" y="38687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05" name="Rectangle 114"/>
          <p:cNvSpPr>
            <a:spLocks noChangeArrowheads="1"/>
          </p:cNvSpPr>
          <p:nvPr/>
        </p:nvSpPr>
        <p:spPr bwMode="auto">
          <a:xfrm>
            <a:off x="1828800" y="4478338"/>
            <a:ext cx="839788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06" name="Rectangle 115"/>
          <p:cNvSpPr>
            <a:spLocks noChangeArrowheads="1"/>
          </p:cNvSpPr>
          <p:nvPr/>
        </p:nvSpPr>
        <p:spPr bwMode="auto">
          <a:xfrm>
            <a:off x="1220788" y="44704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07" name="Rectangle 116"/>
          <p:cNvSpPr>
            <a:spLocks noChangeArrowheads="1"/>
          </p:cNvSpPr>
          <p:nvPr/>
        </p:nvSpPr>
        <p:spPr bwMode="auto">
          <a:xfrm>
            <a:off x="1219200" y="5102225"/>
            <a:ext cx="465138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08" name="Rectangle 117"/>
          <p:cNvSpPr>
            <a:spLocks noChangeArrowheads="1"/>
          </p:cNvSpPr>
          <p:nvPr/>
        </p:nvSpPr>
        <p:spPr bwMode="auto">
          <a:xfrm>
            <a:off x="617538" y="4492625"/>
            <a:ext cx="379412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09" name="Rectangle 118"/>
          <p:cNvSpPr>
            <a:spLocks noChangeArrowheads="1"/>
          </p:cNvSpPr>
          <p:nvPr/>
        </p:nvSpPr>
        <p:spPr bwMode="auto">
          <a:xfrm>
            <a:off x="628650" y="5110163"/>
            <a:ext cx="368300" cy="48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0" name="Rectangle 119"/>
          <p:cNvSpPr>
            <a:spLocks noChangeArrowheads="1"/>
          </p:cNvSpPr>
          <p:nvPr/>
        </p:nvSpPr>
        <p:spPr bwMode="auto">
          <a:xfrm>
            <a:off x="630238" y="5818188"/>
            <a:ext cx="366712" cy="174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1" name="Rectangle 120"/>
          <p:cNvSpPr>
            <a:spLocks noChangeArrowheads="1"/>
          </p:cNvSpPr>
          <p:nvPr/>
        </p:nvSpPr>
        <p:spPr bwMode="auto">
          <a:xfrm>
            <a:off x="5410200" y="1125538"/>
            <a:ext cx="709613" cy="100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2" name="Rectangle 121"/>
          <p:cNvSpPr>
            <a:spLocks noChangeArrowheads="1"/>
          </p:cNvSpPr>
          <p:nvPr/>
        </p:nvSpPr>
        <p:spPr bwMode="auto">
          <a:xfrm>
            <a:off x="5410200" y="1255713"/>
            <a:ext cx="715963" cy="74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3" name="Rectangle 122"/>
          <p:cNvSpPr>
            <a:spLocks noChangeArrowheads="1"/>
          </p:cNvSpPr>
          <p:nvPr/>
        </p:nvSpPr>
        <p:spPr bwMode="auto">
          <a:xfrm flipV="1">
            <a:off x="6400800" y="1125538"/>
            <a:ext cx="533400" cy="188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4" name="Rectangle 123"/>
          <p:cNvSpPr>
            <a:spLocks noChangeArrowheads="1"/>
          </p:cNvSpPr>
          <p:nvPr/>
        </p:nvSpPr>
        <p:spPr bwMode="auto">
          <a:xfrm>
            <a:off x="7086600" y="1125538"/>
            <a:ext cx="236538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5" name="Rectangle 124"/>
          <p:cNvSpPr>
            <a:spLocks noChangeArrowheads="1"/>
          </p:cNvSpPr>
          <p:nvPr/>
        </p:nvSpPr>
        <p:spPr bwMode="auto">
          <a:xfrm>
            <a:off x="7467600" y="1125538"/>
            <a:ext cx="288925" cy="19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6" name="Rectangle 125"/>
          <p:cNvSpPr>
            <a:spLocks noChangeArrowheads="1"/>
          </p:cNvSpPr>
          <p:nvPr/>
        </p:nvSpPr>
        <p:spPr bwMode="auto">
          <a:xfrm>
            <a:off x="7916863" y="1125538"/>
            <a:ext cx="312737" cy="17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7" name="Rectangle 126"/>
          <p:cNvSpPr>
            <a:spLocks noChangeArrowheads="1"/>
          </p:cNvSpPr>
          <p:nvPr/>
        </p:nvSpPr>
        <p:spPr bwMode="auto">
          <a:xfrm>
            <a:off x="5410200" y="1504950"/>
            <a:ext cx="685800" cy="763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18" name="Line 127"/>
          <p:cNvSpPr>
            <a:spLocks noChangeShapeType="1"/>
          </p:cNvSpPr>
          <p:nvPr/>
        </p:nvSpPr>
        <p:spPr bwMode="auto">
          <a:xfrm>
            <a:off x="5380038" y="3854450"/>
            <a:ext cx="7159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19" name="Line 128"/>
          <p:cNvSpPr>
            <a:spLocks noChangeShapeType="1"/>
          </p:cNvSpPr>
          <p:nvPr/>
        </p:nvSpPr>
        <p:spPr bwMode="auto">
          <a:xfrm>
            <a:off x="6096000" y="38687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0" name="Line 129"/>
          <p:cNvSpPr>
            <a:spLocks noChangeShapeType="1"/>
          </p:cNvSpPr>
          <p:nvPr/>
        </p:nvSpPr>
        <p:spPr bwMode="auto">
          <a:xfrm>
            <a:off x="5410200" y="409733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1" name="Line 130"/>
          <p:cNvSpPr>
            <a:spLocks noChangeShapeType="1"/>
          </p:cNvSpPr>
          <p:nvPr/>
        </p:nvSpPr>
        <p:spPr bwMode="auto">
          <a:xfrm>
            <a:off x="5638800" y="42497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2" name="Line 131"/>
          <p:cNvSpPr>
            <a:spLocks noChangeShapeType="1"/>
          </p:cNvSpPr>
          <p:nvPr/>
        </p:nvSpPr>
        <p:spPr bwMode="auto">
          <a:xfrm>
            <a:off x="5632450" y="44783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3" name="Line 132"/>
          <p:cNvSpPr>
            <a:spLocks noChangeShapeType="1"/>
          </p:cNvSpPr>
          <p:nvPr/>
        </p:nvSpPr>
        <p:spPr bwMode="auto">
          <a:xfrm>
            <a:off x="6096000" y="4478338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4" name="Line 133"/>
          <p:cNvSpPr>
            <a:spLocks noChangeShapeType="1"/>
          </p:cNvSpPr>
          <p:nvPr/>
        </p:nvSpPr>
        <p:spPr bwMode="auto">
          <a:xfrm flipH="1">
            <a:off x="5105400" y="446405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5" name="Line 134"/>
          <p:cNvSpPr>
            <a:spLocks noChangeShapeType="1"/>
          </p:cNvSpPr>
          <p:nvPr/>
        </p:nvSpPr>
        <p:spPr bwMode="auto">
          <a:xfrm>
            <a:off x="5105400" y="4859338"/>
            <a:ext cx="295275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6" name="Line 135"/>
          <p:cNvSpPr>
            <a:spLocks noChangeShapeType="1"/>
          </p:cNvSpPr>
          <p:nvPr/>
        </p:nvSpPr>
        <p:spPr bwMode="auto">
          <a:xfrm flipV="1">
            <a:off x="5334000" y="5113338"/>
            <a:ext cx="86836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7" name="Oval 136"/>
          <p:cNvSpPr>
            <a:spLocks noChangeArrowheads="1"/>
          </p:cNvSpPr>
          <p:nvPr/>
        </p:nvSpPr>
        <p:spPr bwMode="auto">
          <a:xfrm>
            <a:off x="5105400" y="4214813"/>
            <a:ext cx="304800" cy="304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128" name="Line 137"/>
          <p:cNvSpPr>
            <a:spLocks noChangeShapeType="1"/>
          </p:cNvSpPr>
          <p:nvPr/>
        </p:nvSpPr>
        <p:spPr bwMode="auto">
          <a:xfrm flipV="1">
            <a:off x="5486400" y="5545138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29" name="Line 138"/>
          <p:cNvSpPr>
            <a:spLocks noChangeShapeType="1"/>
          </p:cNvSpPr>
          <p:nvPr/>
        </p:nvSpPr>
        <p:spPr bwMode="auto">
          <a:xfrm>
            <a:off x="6302375" y="6002338"/>
            <a:ext cx="70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30" name="Line 139"/>
          <p:cNvSpPr>
            <a:spLocks noChangeShapeType="1"/>
          </p:cNvSpPr>
          <p:nvPr/>
        </p:nvSpPr>
        <p:spPr bwMode="auto">
          <a:xfrm>
            <a:off x="6553200" y="5240338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31" name="Rectangle 140"/>
          <p:cNvSpPr>
            <a:spLocks noChangeArrowheads="1"/>
          </p:cNvSpPr>
          <p:nvPr/>
        </p:nvSpPr>
        <p:spPr bwMode="auto">
          <a:xfrm>
            <a:off x="6400800" y="1430338"/>
            <a:ext cx="541338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32" name="Rectangle 141"/>
          <p:cNvSpPr>
            <a:spLocks noChangeArrowheads="1"/>
          </p:cNvSpPr>
          <p:nvPr/>
        </p:nvSpPr>
        <p:spPr bwMode="auto">
          <a:xfrm>
            <a:off x="7094538" y="1430338"/>
            <a:ext cx="209550" cy="11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33" name="Rectangle 142"/>
          <p:cNvSpPr>
            <a:spLocks noChangeArrowheads="1"/>
          </p:cNvSpPr>
          <p:nvPr/>
        </p:nvSpPr>
        <p:spPr bwMode="auto">
          <a:xfrm>
            <a:off x="7461250" y="1414463"/>
            <a:ext cx="31115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34" name="Rectangle 143"/>
          <p:cNvSpPr>
            <a:spLocks noChangeArrowheads="1"/>
          </p:cNvSpPr>
          <p:nvPr/>
        </p:nvSpPr>
        <p:spPr bwMode="auto">
          <a:xfrm>
            <a:off x="7908925" y="1422400"/>
            <a:ext cx="320675" cy="122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35" name="Rectangle 144"/>
          <p:cNvSpPr>
            <a:spLocks noChangeArrowheads="1"/>
          </p:cNvSpPr>
          <p:nvPr/>
        </p:nvSpPr>
        <p:spPr bwMode="auto">
          <a:xfrm>
            <a:off x="6400800" y="1676400"/>
            <a:ext cx="533400" cy="19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36" name="Line 145"/>
          <p:cNvSpPr>
            <a:spLocks noChangeShapeType="1"/>
          </p:cNvSpPr>
          <p:nvPr/>
        </p:nvSpPr>
        <p:spPr bwMode="auto">
          <a:xfrm>
            <a:off x="5410200" y="2420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37" name="Line 146"/>
          <p:cNvSpPr>
            <a:spLocks noChangeShapeType="1"/>
          </p:cNvSpPr>
          <p:nvPr/>
        </p:nvSpPr>
        <p:spPr bwMode="auto">
          <a:xfrm>
            <a:off x="5410200" y="24209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38" name="Line 147"/>
          <p:cNvSpPr>
            <a:spLocks noChangeShapeType="1"/>
          </p:cNvSpPr>
          <p:nvPr/>
        </p:nvSpPr>
        <p:spPr bwMode="auto">
          <a:xfrm>
            <a:off x="6096000" y="2420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39" name="Line 148"/>
          <p:cNvSpPr>
            <a:spLocks noChangeShapeType="1"/>
          </p:cNvSpPr>
          <p:nvPr/>
        </p:nvSpPr>
        <p:spPr bwMode="auto">
          <a:xfrm>
            <a:off x="5410200" y="29987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0" name="Line 149"/>
          <p:cNvSpPr>
            <a:spLocks noChangeShapeType="1"/>
          </p:cNvSpPr>
          <p:nvPr/>
        </p:nvSpPr>
        <p:spPr bwMode="auto">
          <a:xfrm>
            <a:off x="5387975" y="3259138"/>
            <a:ext cx="631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1" name="Line 150"/>
          <p:cNvSpPr>
            <a:spLocks noChangeShapeType="1"/>
          </p:cNvSpPr>
          <p:nvPr/>
        </p:nvSpPr>
        <p:spPr bwMode="auto">
          <a:xfrm>
            <a:off x="5368925" y="3635375"/>
            <a:ext cx="72707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2" name="Arc 151"/>
          <p:cNvSpPr>
            <a:spLocks/>
          </p:cNvSpPr>
          <p:nvPr/>
        </p:nvSpPr>
        <p:spPr bwMode="auto">
          <a:xfrm flipH="1">
            <a:off x="6019800" y="2800350"/>
            <a:ext cx="76200" cy="188913"/>
          </a:xfrm>
          <a:custGeom>
            <a:avLst/>
            <a:gdLst>
              <a:gd name="T0" fmla="*/ 0 w 21600"/>
              <a:gd name="T1" fmla="*/ 0 h 26559"/>
              <a:gd name="T2" fmla="*/ 2147483647 w 21600"/>
              <a:gd name="T3" fmla="*/ 2147483647 h 26559"/>
              <a:gd name="T4" fmla="*/ 0 w 21600"/>
              <a:gd name="T5" fmla="*/ 2147483647 h 26559"/>
              <a:gd name="T6" fmla="*/ 0 60000 65536"/>
              <a:gd name="T7" fmla="*/ 0 60000 65536"/>
              <a:gd name="T8" fmla="*/ 0 60000 65536"/>
              <a:gd name="T9" fmla="*/ 0 w 21600"/>
              <a:gd name="T10" fmla="*/ 0 h 26559"/>
              <a:gd name="T11" fmla="*/ 21600 w 21600"/>
              <a:gd name="T12" fmla="*/ 26559 h 265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55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69"/>
                  <a:pt x="21406" y="24933"/>
                  <a:pt x="21023" y="26559"/>
                </a:cubicBezTo>
              </a:path>
              <a:path w="21600" h="2655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269"/>
                  <a:pt x="21406" y="24933"/>
                  <a:pt x="21023" y="2655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3" name="Line 152"/>
          <p:cNvSpPr>
            <a:spLocks noChangeShapeType="1"/>
          </p:cNvSpPr>
          <p:nvPr/>
        </p:nvSpPr>
        <p:spPr bwMode="auto">
          <a:xfrm flipV="1">
            <a:off x="6096000" y="34115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4" name="Arc 153"/>
          <p:cNvSpPr>
            <a:spLocks/>
          </p:cNvSpPr>
          <p:nvPr/>
        </p:nvSpPr>
        <p:spPr bwMode="auto">
          <a:xfrm rot="10800000">
            <a:off x="6019800" y="3259138"/>
            <a:ext cx="762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5" name="Line 154"/>
          <p:cNvSpPr>
            <a:spLocks noChangeShapeType="1"/>
          </p:cNvSpPr>
          <p:nvPr/>
        </p:nvSpPr>
        <p:spPr bwMode="auto">
          <a:xfrm>
            <a:off x="6400800" y="20399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6" name="Line 155"/>
          <p:cNvSpPr>
            <a:spLocks noChangeShapeType="1"/>
          </p:cNvSpPr>
          <p:nvPr/>
        </p:nvSpPr>
        <p:spPr bwMode="auto">
          <a:xfrm>
            <a:off x="6400800" y="20399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7" name="Line 156"/>
          <p:cNvSpPr>
            <a:spLocks noChangeShapeType="1"/>
          </p:cNvSpPr>
          <p:nvPr/>
        </p:nvSpPr>
        <p:spPr bwMode="auto">
          <a:xfrm flipV="1">
            <a:off x="6553200" y="2878138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8" name="Arc 157"/>
          <p:cNvSpPr>
            <a:spLocks/>
          </p:cNvSpPr>
          <p:nvPr/>
        </p:nvSpPr>
        <p:spPr bwMode="auto">
          <a:xfrm>
            <a:off x="6400800" y="2801938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49" name="Line 158"/>
          <p:cNvSpPr>
            <a:spLocks noChangeShapeType="1"/>
          </p:cNvSpPr>
          <p:nvPr/>
        </p:nvSpPr>
        <p:spPr bwMode="auto">
          <a:xfrm>
            <a:off x="6400800" y="34115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0" name="Line 159"/>
          <p:cNvSpPr>
            <a:spLocks noChangeShapeType="1"/>
          </p:cNvSpPr>
          <p:nvPr/>
        </p:nvSpPr>
        <p:spPr bwMode="auto">
          <a:xfrm>
            <a:off x="6400800" y="4249738"/>
            <a:ext cx="1357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1" name="Arc 160"/>
          <p:cNvSpPr>
            <a:spLocks/>
          </p:cNvSpPr>
          <p:nvPr/>
        </p:nvSpPr>
        <p:spPr bwMode="auto">
          <a:xfrm flipV="1">
            <a:off x="6400800" y="3335338"/>
            <a:ext cx="1524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2" name="Line 161"/>
          <p:cNvSpPr>
            <a:spLocks noChangeShapeType="1"/>
          </p:cNvSpPr>
          <p:nvPr/>
        </p:nvSpPr>
        <p:spPr bwMode="auto">
          <a:xfrm>
            <a:off x="6553200" y="31067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3" name="Line 162"/>
          <p:cNvSpPr>
            <a:spLocks noChangeShapeType="1"/>
          </p:cNvSpPr>
          <p:nvPr/>
        </p:nvSpPr>
        <p:spPr bwMode="auto">
          <a:xfrm flipV="1">
            <a:off x="6553200" y="3030538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4" name="Line 163"/>
          <p:cNvSpPr>
            <a:spLocks noChangeShapeType="1"/>
          </p:cNvSpPr>
          <p:nvPr/>
        </p:nvSpPr>
        <p:spPr bwMode="auto">
          <a:xfrm>
            <a:off x="6553200" y="31829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5" name="Line 164"/>
          <p:cNvSpPr>
            <a:spLocks noChangeShapeType="1"/>
          </p:cNvSpPr>
          <p:nvPr/>
        </p:nvSpPr>
        <p:spPr bwMode="auto">
          <a:xfrm>
            <a:off x="7086600" y="30305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6" name="Line 165"/>
          <p:cNvSpPr>
            <a:spLocks noChangeShapeType="1"/>
          </p:cNvSpPr>
          <p:nvPr/>
        </p:nvSpPr>
        <p:spPr bwMode="auto">
          <a:xfrm flipV="1">
            <a:off x="7086600" y="29543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7" name="Line 166"/>
          <p:cNvSpPr>
            <a:spLocks noChangeShapeType="1"/>
          </p:cNvSpPr>
          <p:nvPr/>
        </p:nvSpPr>
        <p:spPr bwMode="auto">
          <a:xfrm>
            <a:off x="7086600" y="31829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8" name="Line 167"/>
          <p:cNvSpPr>
            <a:spLocks noChangeShapeType="1"/>
          </p:cNvSpPr>
          <p:nvPr/>
        </p:nvSpPr>
        <p:spPr bwMode="auto">
          <a:xfrm>
            <a:off x="7315200" y="2954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59" name="Line 168"/>
          <p:cNvSpPr>
            <a:spLocks noChangeShapeType="1"/>
          </p:cNvSpPr>
          <p:nvPr/>
        </p:nvSpPr>
        <p:spPr bwMode="auto">
          <a:xfrm>
            <a:off x="7467600" y="2954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0" name="Line 169"/>
          <p:cNvSpPr>
            <a:spLocks noChangeShapeType="1"/>
          </p:cNvSpPr>
          <p:nvPr/>
        </p:nvSpPr>
        <p:spPr bwMode="auto">
          <a:xfrm flipV="1">
            <a:off x="7467600" y="28781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1" name="Line 170"/>
          <p:cNvSpPr>
            <a:spLocks noChangeShapeType="1"/>
          </p:cNvSpPr>
          <p:nvPr/>
        </p:nvSpPr>
        <p:spPr bwMode="auto">
          <a:xfrm>
            <a:off x="7467600" y="3182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2" name="Line 171"/>
          <p:cNvSpPr>
            <a:spLocks noChangeShapeType="1"/>
          </p:cNvSpPr>
          <p:nvPr/>
        </p:nvSpPr>
        <p:spPr bwMode="auto">
          <a:xfrm>
            <a:off x="7772400" y="2878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3" name="Oval 172"/>
          <p:cNvSpPr>
            <a:spLocks noChangeArrowheads="1"/>
          </p:cNvSpPr>
          <p:nvPr/>
        </p:nvSpPr>
        <p:spPr bwMode="auto">
          <a:xfrm>
            <a:off x="6096000" y="2878138"/>
            <a:ext cx="304800" cy="3810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64" name="Line 173"/>
          <p:cNvSpPr>
            <a:spLocks noChangeShapeType="1"/>
          </p:cNvSpPr>
          <p:nvPr/>
        </p:nvSpPr>
        <p:spPr bwMode="auto">
          <a:xfrm flipV="1">
            <a:off x="6477000" y="4478338"/>
            <a:ext cx="1309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5" name="Line 174"/>
          <p:cNvSpPr>
            <a:spLocks noChangeShapeType="1"/>
          </p:cNvSpPr>
          <p:nvPr/>
        </p:nvSpPr>
        <p:spPr bwMode="auto">
          <a:xfrm>
            <a:off x="6477000" y="44783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6" name="Line 175"/>
          <p:cNvSpPr>
            <a:spLocks noChangeShapeType="1"/>
          </p:cNvSpPr>
          <p:nvPr/>
        </p:nvSpPr>
        <p:spPr bwMode="auto">
          <a:xfrm>
            <a:off x="6705600" y="48593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7" name="Line 176"/>
          <p:cNvSpPr>
            <a:spLocks noChangeShapeType="1"/>
          </p:cNvSpPr>
          <p:nvPr/>
        </p:nvSpPr>
        <p:spPr bwMode="auto">
          <a:xfrm flipV="1">
            <a:off x="6858000" y="5011738"/>
            <a:ext cx="5715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8" name="Line 177"/>
          <p:cNvSpPr>
            <a:spLocks noChangeShapeType="1"/>
          </p:cNvSpPr>
          <p:nvPr/>
        </p:nvSpPr>
        <p:spPr bwMode="auto">
          <a:xfrm>
            <a:off x="6858000" y="5164138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69" name="Line 178"/>
          <p:cNvSpPr>
            <a:spLocks noChangeShapeType="1"/>
          </p:cNvSpPr>
          <p:nvPr/>
        </p:nvSpPr>
        <p:spPr bwMode="auto">
          <a:xfrm>
            <a:off x="7239000" y="4478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0" name="Rectangle 179"/>
          <p:cNvSpPr>
            <a:spLocks noChangeArrowheads="1"/>
          </p:cNvSpPr>
          <p:nvPr/>
        </p:nvSpPr>
        <p:spPr bwMode="auto">
          <a:xfrm>
            <a:off x="7086600" y="1658938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71" name="Rectangle 180"/>
          <p:cNvSpPr>
            <a:spLocks noChangeArrowheads="1"/>
          </p:cNvSpPr>
          <p:nvPr/>
        </p:nvSpPr>
        <p:spPr bwMode="auto">
          <a:xfrm>
            <a:off x="7467600" y="1658938"/>
            <a:ext cx="30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72" name="Line 181"/>
          <p:cNvSpPr>
            <a:spLocks noChangeShapeType="1"/>
          </p:cNvSpPr>
          <p:nvPr/>
        </p:nvSpPr>
        <p:spPr bwMode="auto">
          <a:xfrm>
            <a:off x="7086600" y="20399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3" name="Line 182"/>
          <p:cNvSpPr>
            <a:spLocks noChangeShapeType="1"/>
          </p:cNvSpPr>
          <p:nvPr/>
        </p:nvSpPr>
        <p:spPr bwMode="auto">
          <a:xfrm>
            <a:off x="7086600" y="20399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4" name="Line 183"/>
          <p:cNvSpPr>
            <a:spLocks noChangeShapeType="1"/>
          </p:cNvSpPr>
          <p:nvPr/>
        </p:nvSpPr>
        <p:spPr bwMode="auto">
          <a:xfrm flipV="1">
            <a:off x="7086600" y="27257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5" name="Line 184"/>
          <p:cNvSpPr>
            <a:spLocks noChangeShapeType="1"/>
          </p:cNvSpPr>
          <p:nvPr/>
        </p:nvSpPr>
        <p:spPr bwMode="auto">
          <a:xfrm>
            <a:off x="7315200" y="20399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6" name="Line 185"/>
          <p:cNvSpPr>
            <a:spLocks noChangeShapeType="1"/>
          </p:cNvSpPr>
          <p:nvPr/>
        </p:nvSpPr>
        <p:spPr bwMode="auto">
          <a:xfrm>
            <a:off x="7467600" y="20399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7" name="Line 186"/>
          <p:cNvSpPr>
            <a:spLocks noChangeShapeType="1"/>
          </p:cNvSpPr>
          <p:nvPr/>
        </p:nvSpPr>
        <p:spPr bwMode="auto">
          <a:xfrm>
            <a:off x="7467600" y="2039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8" name="Line 187"/>
          <p:cNvSpPr>
            <a:spLocks noChangeShapeType="1"/>
          </p:cNvSpPr>
          <p:nvPr/>
        </p:nvSpPr>
        <p:spPr bwMode="auto">
          <a:xfrm flipV="1">
            <a:off x="7467600" y="26495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79" name="Line 188"/>
          <p:cNvSpPr>
            <a:spLocks noChangeShapeType="1"/>
          </p:cNvSpPr>
          <p:nvPr/>
        </p:nvSpPr>
        <p:spPr bwMode="auto">
          <a:xfrm>
            <a:off x="7772400" y="20399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0" name="Rectangle 189"/>
          <p:cNvSpPr>
            <a:spLocks noChangeArrowheads="1"/>
          </p:cNvSpPr>
          <p:nvPr/>
        </p:nvSpPr>
        <p:spPr bwMode="auto">
          <a:xfrm>
            <a:off x="7924800" y="1658938"/>
            <a:ext cx="3048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181" name="Line 190"/>
          <p:cNvSpPr>
            <a:spLocks noChangeShapeType="1"/>
          </p:cNvSpPr>
          <p:nvPr/>
        </p:nvSpPr>
        <p:spPr bwMode="auto">
          <a:xfrm>
            <a:off x="7924800" y="203993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2" name="Line 191"/>
          <p:cNvSpPr>
            <a:spLocks noChangeShapeType="1"/>
          </p:cNvSpPr>
          <p:nvPr/>
        </p:nvSpPr>
        <p:spPr bwMode="auto">
          <a:xfrm>
            <a:off x="7924800" y="2039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3" name="Line 192"/>
          <p:cNvSpPr>
            <a:spLocks noChangeShapeType="1"/>
          </p:cNvSpPr>
          <p:nvPr/>
        </p:nvSpPr>
        <p:spPr bwMode="auto">
          <a:xfrm flipV="1">
            <a:off x="7924800" y="25733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4" name="Line 193"/>
          <p:cNvSpPr>
            <a:spLocks noChangeShapeType="1"/>
          </p:cNvSpPr>
          <p:nvPr/>
        </p:nvSpPr>
        <p:spPr bwMode="auto">
          <a:xfrm>
            <a:off x="8229600" y="2039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5" name="Line 194"/>
          <p:cNvSpPr>
            <a:spLocks noChangeShapeType="1"/>
          </p:cNvSpPr>
          <p:nvPr/>
        </p:nvSpPr>
        <p:spPr bwMode="auto">
          <a:xfrm flipV="1">
            <a:off x="7924800" y="2801938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6" name="Line 195"/>
          <p:cNvSpPr>
            <a:spLocks noChangeShapeType="1"/>
          </p:cNvSpPr>
          <p:nvPr/>
        </p:nvSpPr>
        <p:spPr bwMode="auto">
          <a:xfrm>
            <a:off x="7924800" y="2878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7" name="Line 196"/>
          <p:cNvSpPr>
            <a:spLocks noChangeShapeType="1"/>
          </p:cNvSpPr>
          <p:nvPr/>
        </p:nvSpPr>
        <p:spPr bwMode="auto">
          <a:xfrm>
            <a:off x="7924800" y="31829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8" name="Line 197"/>
          <p:cNvSpPr>
            <a:spLocks noChangeShapeType="1"/>
          </p:cNvSpPr>
          <p:nvPr/>
        </p:nvSpPr>
        <p:spPr bwMode="auto">
          <a:xfrm>
            <a:off x="8229600" y="2801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89" name="Line 198"/>
          <p:cNvSpPr>
            <a:spLocks noChangeShapeType="1"/>
          </p:cNvSpPr>
          <p:nvPr/>
        </p:nvSpPr>
        <p:spPr bwMode="auto">
          <a:xfrm>
            <a:off x="7959725" y="34004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90" name="Line 199"/>
          <p:cNvSpPr>
            <a:spLocks noChangeShapeType="1"/>
          </p:cNvSpPr>
          <p:nvPr/>
        </p:nvSpPr>
        <p:spPr bwMode="auto">
          <a:xfrm>
            <a:off x="7961313" y="3411538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91" name="Line 200"/>
          <p:cNvSpPr>
            <a:spLocks noChangeShapeType="1"/>
          </p:cNvSpPr>
          <p:nvPr/>
        </p:nvSpPr>
        <p:spPr bwMode="auto">
          <a:xfrm>
            <a:off x="7966075" y="4240213"/>
            <a:ext cx="2635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92" name="Line 201"/>
          <p:cNvSpPr>
            <a:spLocks noChangeShapeType="1"/>
          </p:cNvSpPr>
          <p:nvPr/>
        </p:nvSpPr>
        <p:spPr bwMode="auto">
          <a:xfrm>
            <a:off x="8229600" y="34115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" name="Line 205"/>
          <p:cNvSpPr>
            <a:spLocks noChangeShapeType="1"/>
          </p:cNvSpPr>
          <p:nvPr/>
        </p:nvSpPr>
        <p:spPr bwMode="auto">
          <a:xfrm flipV="1">
            <a:off x="4945063" y="5122863"/>
            <a:ext cx="1273175" cy="4984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9" name="Freeform 207"/>
          <p:cNvSpPr>
            <a:spLocks/>
          </p:cNvSpPr>
          <p:nvPr/>
        </p:nvSpPr>
        <p:spPr bwMode="auto">
          <a:xfrm>
            <a:off x="4343400" y="1981200"/>
            <a:ext cx="1035050" cy="0"/>
          </a:xfrm>
          <a:custGeom>
            <a:avLst/>
            <a:gdLst>
              <a:gd name="T0" fmla="*/ 0 w 672"/>
              <a:gd name="T1" fmla="*/ 0 h 1"/>
              <a:gd name="T2" fmla="*/ 2147483647 w 672"/>
              <a:gd name="T3" fmla="*/ 2147483647 h 1"/>
              <a:gd name="T4" fmla="*/ 0 60000 65536"/>
              <a:gd name="T5" fmla="*/ 0 60000 65536"/>
              <a:gd name="T6" fmla="*/ 0 w 672"/>
              <a:gd name="T7" fmla="*/ 0 h 1"/>
              <a:gd name="T8" fmla="*/ 672 w 672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2" h="1">
                <a:moveTo>
                  <a:pt x="0" y="0"/>
                </a:moveTo>
                <a:lnTo>
                  <a:pt x="672" y="1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0" name="Line 208"/>
          <p:cNvSpPr>
            <a:spLocks noChangeShapeType="1"/>
          </p:cNvSpPr>
          <p:nvPr/>
        </p:nvSpPr>
        <p:spPr bwMode="auto">
          <a:xfrm>
            <a:off x="5408613" y="1957388"/>
            <a:ext cx="1587" cy="319087"/>
          </a:xfrm>
          <a:custGeom>
            <a:avLst/>
            <a:gdLst>
              <a:gd name="T0" fmla="*/ 0 w 1"/>
              <a:gd name="T1" fmla="*/ 0 h 201"/>
              <a:gd name="T2" fmla="*/ 2147483647 w 1"/>
              <a:gd name="T3" fmla="*/ 2147483647 h 201"/>
              <a:gd name="T4" fmla="*/ 0 60000 65536"/>
              <a:gd name="T5" fmla="*/ 0 60000 65536"/>
              <a:gd name="T6" fmla="*/ 0 w 1"/>
              <a:gd name="T7" fmla="*/ 0 h 201"/>
              <a:gd name="T8" fmla="*/ 1 w 1"/>
              <a:gd name="T9" fmla="*/ 201 h 2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01">
                <a:moveTo>
                  <a:pt x="0" y="0"/>
                </a:moveTo>
                <a:lnTo>
                  <a:pt x="1" y="201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1" name="Line 209"/>
          <p:cNvSpPr>
            <a:spLocks noChangeShapeType="1"/>
          </p:cNvSpPr>
          <p:nvPr/>
        </p:nvSpPr>
        <p:spPr bwMode="auto">
          <a:xfrm>
            <a:off x="6084888" y="2057400"/>
            <a:ext cx="1587" cy="239713"/>
          </a:xfrm>
          <a:custGeom>
            <a:avLst/>
            <a:gdLst>
              <a:gd name="T0" fmla="*/ 2147483647 w 1"/>
              <a:gd name="T1" fmla="*/ 0 h 151"/>
              <a:gd name="T2" fmla="*/ 0 w 1"/>
              <a:gd name="T3" fmla="*/ 2147483647 h 151"/>
              <a:gd name="T4" fmla="*/ 0 60000 65536"/>
              <a:gd name="T5" fmla="*/ 0 60000 65536"/>
              <a:gd name="T6" fmla="*/ 0 w 1"/>
              <a:gd name="T7" fmla="*/ 0 h 151"/>
              <a:gd name="T8" fmla="*/ 1 w 1"/>
              <a:gd name="T9" fmla="*/ 151 h 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51">
                <a:moveTo>
                  <a:pt x="1" y="0"/>
                </a:moveTo>
                <a:lnTo>
                  <a:pt x="0" y="151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197" name="Line 211"/>
          <p:cNvSpPr>
            <a:spLocks noChangeShapeType="1"/>
          </p:cNvSpPr>
          <p:nvPr/>
        </p:nvSpPr>
        <p:spPr bwMode="auto">
          <a:xfrm>
            <a:off x="6553200" y="3325813"/>
            <a:ext cx="36195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4" name="Line 212"/>
          <p:cNvSpPr>
            <a:spLocks noChangeShapeType="1"/>
          </p:cNvSpPr>
          <p:nvPr/>
        </p:nvSpPr>
        <p:spPr bwMode="auto">
          <a:xfrm>
            <a:off x="6919913" y="3344863"/>
            <a:ext cx="8667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5" name="Line 213"/>
          <p:cNvSpPr>
            <a:spLocks noChangeShapeType="1"/>
          </p:cNvSpPr>
          <p:nvPr/>
        </p:nvSpPr>
        <p:spPr bwMode="auto">
          <a:xfrm>
            <a:off x="7761288" y="3365500"/>
            <a:ext cx="0" cy="914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7" name="Line 215"/>
          <p:cNvSpPr>
            <a:spLocks noChangeShapeType="1"/>
          </p:cNvSpPr>
          <p:nvPr/>
        </p:nvSpPr>
        <p:spPr bwMode="auto">
          <a:xfrm>
            <a:off x="6400800" y="4244975"/>
            <a:ext cx="300038" cy="642938"/>
          </a:xfrm>
          <a:custGeom>
            <a:avLst/>
            <a:gdLst>
              <a:gd name="T0" fmla="*/ 0 w 198"/>
              <a:gd name="T1" fmla="*/ 0 h 396"/>
              <a:gd name="T2" fmla="*/ 2147483647 w 198"/>
              <a:gd name="T3" fmla="*/ 2147483647 h 396"/>
              <a:gd name="T4" fmla="*/ 0 60000 65536"/>
              <a:gd name="T5" fmla="*/ 0 60000 65536"/>
              <a:gd name="T6" fmla="*/ 0 w 198"/>
              <a:gd name="T7" fmla="*/ 0 h 396"/>
              <a:gd name="T8" fmla="*/ 198 w 198"/>
              <a:gd name="T9" fmla="*/ 396 h 3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8" h="396">
                <a:moveTo>
                  <a:pt x="0" y="0"/>
                </a:moveTo>
                <a:lnTo>
                  <a:pt x="198" y="39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88" name="Line 216"/>
          <p:cNvSpPr>
            <a:spLocks noChangeShapeType="1"/>
          </p:cNvSpPr>
          <p:nvPr/>
        </p:nvSpPr>
        <p:spPr bwMode="auto">
          <a:xfrm flipV="1">
            <a:off x="6411913" y="4864100"/>
            <a:ext cx="311150" cy="79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2" name="Line 218"/>
          <p:cNvSpPr>
            <a:spLocks noChangeShapeType="1"/>
          </p:cNvSpPr>
          <p:nvPr/>
        </p:nvSpPr>
        <p:spPr bwMode="auto">
          <a:xfrm flipV="1">
            <a:off x="2301875" y="2259013"/>
            <a:ext cx="2114550" cy="0"/>
          </a:xfrm>
          <a:custGeom>
            <a:avLst/>
            <a:gdLst>
              <a:gd name="T0" fmla="*/ 0 w 1409"/>
              <a:gd name="T1" fmla="*/ 0 h 8"/>
              <a:gd name="T2" fmla="*/ 2147483647 w 1409"/>
              <a:gd name="T3" fmla="*/ 524288 h 8"/>
              <a:gd name="T4" fmla="*/ 0 60000 65536"/>
              <a:gd name="T5" fmla="*/ 0 60000 65536"/>
              <a:gd name="T6" fmla="*/ 0 w 1409"/>
              <a:gd name="T7" fmla="*/ 0 h 8"/>
              <a:gd name="T8" fmla="*/ 1409 w 1409"/>
              <a:gd name="T9" fmla="*/ 0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9" h="8">
                <a:moveTo>
                  <a:pt x="0" y="0"/>
                </a:moveTo>
                <a:lnTo>
                  <a:pt x="1409" y="8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3" name="Line 219"/>
          <p:cNvSpPr>
            <a:spLocks noChangeShapeType="1"/>
          </p:cNvSpPr>
          <p:nvPr/>
        </p:nvSpPr>
        <p:spPr bwMode="auto">
          <a:xfrm>
            <a:off x="4410075" y="2249488"/>
            <a:ext cx="255588" cy="1730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4" name="Line 220"/>
          <p:cNvSpPr>
            <a:spLocks noChangeShapeType="1"/>
          </p:cNvSpPr>
          <p:nvPr/>
        </p:nvSpPr>
        <p:spPr bwMode="auto">
          <a:xfrm flipH="1">
            <a:off x="5391150" y="2419350"/>
            <a:ext cx="1588" cy="5794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5" name="Line 221"/>
          <p:cNvSpPr>
            <a:spLocks noChangeShapeType="1"/>
          </p:cNvSpPr>
          <p:nvPr/>
        </p:nvSpPr>
        <p:spPr bwMode="auto">
          <a:xfrm flipV="1">
            <a:off x="5373688" y="4090988"/>
            <a:ext cx="258762" cy="153987"/>
          </a:xfrm>
          <a:custGeom>
            <a:avLst/>
            <a:gdLst>
              <a:gd name="T0" fmla="*/ 2147483647 w 177"/>
              <a:gd name="T1" fmla="*/ 0 h 10"/>
              <a:gd name="T2" fmla="*/ 0 w 177"/>
              <a:gd name="T3" fmla="*/ 2147483647 h 10"/>
              <a:gd name="T4" fmla="*/ 0 60000 65536"/>
              <a:gd name="T5" fmla="*/ 0 60000 65536"/>
              <a:gd name="T6" fmla="*/ 0 w 177"/>
              <a:gd name="T7" fmla="*/ 0 h 10"/>
              <a:gd name="T8" fmla="*/ 177 w 177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7" h="10">
                <a:moveTo>
                  <a:pt x="177" y="0"/>
                </a:moveTo>
                <a:lnTo>
                  <a:pt x="0" y="10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6" name="Line 222"/>
          <p:cNvSpPr>
            <a:spLocks noChangeShapeType="1"/>
          </p:cNvSpPr>
          <p:nvPr/>
        </p:nvSpPr>
        <p:spPr bwMode="auto">
          <a:xfrm>
            <a:off x="5105400" y="4471988"/>
            <a:ext cx="511175" cy="387350"/>
          </a:xfrm>
          <a:custGeom>
            <a:avLst/>
            <a:gdLst>
              <a:gd name="T0" fmla="*/ 2147483647 w 108"/>
              <a:gd name="T1" fmla="*/ 0 h 96"/>
              <a:gd name="T2" fmla="*/ 0 w 108"/>
              <a:gd name="T3" fmla="*/ 2147483647 h 96"/>
              <a:gd name="T4" fmla="*/ 0 60000 65536"/>
              <a:gd name="T5" fmla="*/ 0 60000 65536"/>
              <a:gd name="T6" fmla="*/ 0 w 108"/>
              <a:gd name="T7" fmla="*/ 0 h 96"/>
              <a:gd name="T8" fmla="*/ 108 w 10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8" h="96">
                <a:moveTo>
                  <a:pt x="108" y="0"/>
                </a:moveTo>
                <a:lnTo>
                  <a:pt x="0" y="96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7" name="Line 227"/>
          <p:cNvSpPr>
            <a:spLocks noChangeShapeType="1"/>
          </p:cNvSpPr>
          <p:nvPr/>
        </p:nvSpPr>
        <p:spPr bwMode="auto">
          <a:xfrm>
            <a:off x="2651125" y="4470400"/>
            <a:ext cx="85407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08" name="Rectangle 229"/>
          <p:cNvSpPr>
            <a:spLocks noChangeArrowheads="1"/>
          </p:cNvSpPr>
          <p:nvPr/>
        </p:nvSpPr>
        <p:spPr bwMode="auto">
          <a:xfrm>
            <a:off x="1089025" y="2105025"/>
            <a:ext cx="7620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4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09" name="Rectangle 230"/>
          <p:cNvSpPr>
            <a:spLocks noChangeArrowheads="1"/>
          </p:cNvSpPr>
          <p:nvPr/>
        </p:nvSpPr>
        <p:spPr bwMode="auto">
          <a:xfrm>
            <a:off x="2876550" y="2651125"/>
            <a:ext cx="684213" cy="1023938"/>
          </a:xfrm>
          <a:prstGeom prst="rect">
            <a:avLst/>
          </a:prstGeom>
          <a:solidFill>
            <a:srgbClr val="CCFFCC"/>
          </a:solidFill>
          <a:ln w="9525">
            <a:solidFill>
              <a:srgbClr val="99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10" name="Line 231"/>
          <p:cNvSpPr>
            <a:spLocks noChangeShapeType="1"/>
          </p:cNvSpPr>
          <p:nvPr/>
        </p:nvSpPr>
        <p:spPr bwMode="auto">
          <a:xfrm flipH="1">
            <a:off x="2876550" y="2636838"/>
            <a:ext cx="3175" cy="10112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11" name="Line 232"/>
          <p:cNvSpPr>
            <a:spLocks noChangeShapeType="1"/>
          </p:cNvSpPr>
          <p:nvPr/>
        </p:nvSpPr>
        <p:spPr bwMode="auto">
          <a:xfrm>
            <a:off x="2859088" y="2640013"/>
            <a:ext cx="719137" cy="3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12" name="Line 234"/>
          <p:cNvSpPr>
            <a:spLocks noChangeShapeType="1"/>
          </p:cNvSpPr>
          <p:nvPr/>
        </p:nvSpPr>
        <p:spPr bwMode="auto">
          <a:xfrm flipV="1">
            <a:off x="2868613" y="3654425"/>
            <a:ext cx="692150" cy="63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13" name="Line 235"/>
          <p:cNvSpPr>
            <a:spLocks noChangeShapeType="1"/>
          </p:cNvSpPr>
          <p:nvPr/>
        </p:nvSpPr>
        <p:spPr bwMode="auto">
          <a:xfrm flipH="1">
            <a:off x="3552825" y="2636838"/>
            <a:ext cx="11113" cy="10271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14" name="Rectangle 236"/>
          <p:cNvSpPr>
            <a:spLocks noChangeArrowheads="1"/>
          </p:cNvSpPr>
          <p:nvPr/>
        </p:nvSpPr>
        <p:spPr bwMode="auto">
          <a:xfrm>
            <a:off x="3894138" y="3986213"/>
            <a:ext cx="4794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215" name="Rectangle 237"/>
          <p:cNvSpPr>
            <a:spLocks noChangeArrowheads="1"/>
          </p:cNvSpPr>
          <p:nvPr/>
        </p:nvSpPr>
        <p:spPr bwMode="auto">
          <a:xfrm>
            <a:off x="1268413" y="1846263"/>
            <a:ext cx="7461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16" name="Rectangle 239"/>
          <p:cNvSpPr>
            <a:spLocks noChangeArrowheads="1"/>
          </p:cNvSpPr>
          <p:nvPr/>
        </p:nvSpPr>
        <p:spPr bwMode="auto">
          <a:xfrm>
            <a:off x="1287463" y="1647825"/>
            <a:ext cx="33496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北市警局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17" name="Rectangle 240"/>
          <p:cNvSpPr>
            <a:spLocks noChangeArrowheads="1"/>
          </p:cNvSpPr>
          <p:nvPr/>
        </p:nvSpPr>
        <p:spPr bwMode="auto">
          <a:xfrm>
            <a:off x="1501775" y="1857375"/>
            <a:ext cx="19685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中山堂</a:t>
            </a:r>
          </a:p>
        </p:txBody>
      </p:sp>
      <p:sp>
        <p:nvSpPr>
          <p:cNvPr id="85218" name="Rectangle 242"/>
          <p:cNvSpPr>
            <a:spLocks noChangeArrowheads="1"/>
          </p:cNvSpPr>
          <p:nvPr/>
        </p:nvSpPr>
        <p:spPr bwMode="auto">
          <a:xfrm>
            <a:off x="1371600" y="3870325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19" name="Rectangle 243"/>
          <p:cNvSpPr>
            <a:spLocks noChangeArrowheads="1"/>
          </p:cNvSpPr>
          <p:nvPr/>
        </p:nvSpPr>
        <p:spPr bwMode="auto">
          <a:xfrm>
            <a:off x="1296988" y="4108450"/>
            <a:ext cx="233362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0" name="Rectangle 244"/>
          <p:cNvSpPr>
            <a:spLocks noChangeArrowheads="1"/>
          </p:cNvSpPr>
          <p:nvPr/>
        </p:nvSpPr>
        <p:spPr bwMode="auto">
          <a:xfrm>
            <a:off x="806450" y="3289300"/>
            <a:ext cx="190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1" name="Rectangle 245"/>
          <p:cNvSpPr>
            <a:spLocks noChangeArrowheads="1"/>
          </p:cNvSpPr>
          <p:nvPr/>
        </p:nvSpPr>
        <p:spPr bwMode="auto">
          <a:xfrm>
            <a:off x="798513" y="4051300"/>
            <a:ext cx="1984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2" name="Rectangle 246"/>
          <p:cNvSpPr>
            <a:spLocks noChangeArrowheads="1"/>
          </p:cNvSpPr>
          <p:nvPr/>
        </p:nvSpPr>
        <p:spPr bwMode="auto">
          <a:xfrm>
            <a:off x="3116263" y="2771775"/>
            <a:ext cx="1762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</p:txBody>
      </p:sp>
      <p:sp>
        <p:nvSpPr>
          <p:cNvPr id="85223" name="Rectangle 247"/>
          <p:cNvSpPr>
            <a:spLocks noChangeArrowheads="1"/>
          </p:cNvSpPr>
          <p:nvPr/>
        </p:nvSpPr>
        <p:spPr bwMode="auto">
          <a:xfrm flipH="1">
            <a:off x="2700338" y="2636838"/>
            <a:ext cx="12223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車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制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區</a:t>
            </a:r>
            <a:endParaRPr lang="en-US" altLang="zh-TW" sz="1000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5224" name="Rectangle 248"/>
          <p:cNvSpPr>
            <a:spLocks noChangeArrowheads="1"/>
          </p:cNvSpPr>
          <p:nvPr/>
        </p:nvSpPr>
        <p:spPr bwMode="auto">
          <a:xfrm>
            <a:off x="3098800" y="2832100"/>
            <a:ext cx="2159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府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5" name="Rectangle 249"/>
          <p:cNvSpPr>
            <a:spLocks noChangeArrowheads="1"/>
          </p:cNvSpPr>
          <p:nvPr/>
        </p:nvSpPr>
        <p:spPr bwMode="auto">
          <a:xfrm>
            <a:off x="3057525" y="2660650"/>
            <a:ext cx="1190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6" name="Rectangle 250"/>
          <p:cNvSpPr>
            <a:spLocks noChangeArrowheads="1"/>
          </p:cNvSpPr>
          <p:nvPr/>
        </p:nvSpPr>
        <p:spPr bwMode="auto">
          <a:xfrm>
            <a:off x="3268663" y="2803525"/>
            <a:ext cx="2047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7" name="Rectangle 251"/>
          <p:cNvSpPr>
            <a:spLocks noChangeArrowheads="1"/>
          </p:cNvSpPr>
          <p:nvPr/>
        </p:nvSpPr>
        <p:spPr bwMode="auto">
          <a:xfrm>
            <a:off x="2392363" y="2671763"/>
            <a:ext cx="147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8" name="Rectangle 252"/>
          <p:cNvSpPr>
            <a:spLocks noChangeArrowheads="1"/>
          </p:cNvSpPr>
          <p:nvPr/>
        </p:nvSpPr>
        <p:spPr bwMode="auto">
          <a:xfrm>
            <a:off x="3810000" y="3038475"/>
            <a:ext cx="133191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凱 達 格 蘭 大 道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29" name="Rectangle 253"/>
          <p:cNvSpPr>
            <a:spLocks noChangeArrowheads="1"/>
          </p:cNvSpPr>
          <p:nvPr/>
        </p:nvSpPr>
        <p:spPr bwMode="auto">
          <a:xfrm>
            <a:off x="3863975" y="2801938"/>
            <a:ext cx="3730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北廣場</a:t>
            </a:r>
          </a:p>
        </p:txBody>
      </p:sp>
      <p:sp>
        <p:nvSpPr>
          <p:cNvPr id="85230" name="Rectangle 254"/>
          <p:cNvSpPr>
            <a:spLocks noChangeArrowheads="1"/>
          </p:cNvSpPr>
          <p:nvPr/>
        </p:nvSpPr>
        <p:spPr bwMode="auto">
          <a:xfrm>
            <a:off x="3825875" y="3929063"/>
            <a:ext cx="457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北一女</a:t>
            </a:r>
          </a:p>
        </p:txBody>
      </p:sp>
      <p:sp>
        <p:nvSpPr>
          <p:cNvPr id="85231" name="Rectangle 255"/>
          <p:cNvSpPr>
            <a:spLocks noChangeArrowheads="1"/>
          </p:cNvSpPr>
          <p:nvPr/>
        </p:nvSpPr>
        <p:spPr bwMode="auto">
          <a:xfrm>
            <a:off x="4610100" y="3868738"/>
            <a:ext cx="373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氣象局</a:t>
            </a:r>
          </a:p>
        </p:txBody>
      </p:sp>
      <p:sp>
        <p:nvSpPr>
          <p:cNvPr id="85232" name="Rectangle 256"/>
          <p:cNvSpPr>
            <a:spLocks noChangeArrowheads="1"/>
          </p:cNvSpPr>
          <p:nvPr/>
        </p:nvSpPr>
        <p:spPr bwMode="auto">
          <a:xfrm>
            <a:off x="4137025" y="4071938"/>
            <a:ext cx="4508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北市大</a:t>
            </a:r>
          </a:p>
        </p:txBody>
      </p:sp>
      <p:sp>
        <p:nvSpPr>
          <p:cNvPr id="85233" name="Rectangle 257"/>
          <p:cNvSpPr>
            <a:spLocks noChangeArrowheads="1"/>
          </p:cNvSpPr>
          <p:nvPr/>
        </p:nvSpPr>
        <p:spPr bwMode="auto">
          <a:xfrm>
            <a:off x="3059113" y="4292600"/>
            <a:ext cx="1858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愛國西路</a:t>
            </a:r>
          </a:p>
        </p:txBody>
      </p:sp>
      <p:sp>
        <p:nvSpPr>
          <p:cNvPr id="85234" name="Rectangle 258"/>
          <p:cNvSpPr>
            <a:spLocks noChangeArrowheads="1"/>
          </p:cNvSpPr>
          <p:nvPr/>
        </p:nvSpPr>
        <p:spPr bwMode="auto">
          <a:xfrm>
            <a:off x="2132013" y="2138363"/>
            <a:ext cx="1524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35" name="Rectangle 259"/>
          <p:cNvSpPr>
            <a:spLocks noChangeArrowheads="1"/>
          </p:cNvSpPr>
          <p:nvPr/>
        </p:nvSpPr>
        <p:spPr bwMode="auto">
          <a:xfrm>
            <a:off x="1585913" y="4905375"/>
            <a:ext cx="1046162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廣 州 街</a:t>
            </a:r>
          </a:p>
        </p:txBody>
      </p:sp>
      <p:sp>
        <p:nvSpPr>
          <p:cNvPr id="85236" name="Rectangle 260"/>
          <p:cNvSpPr>
            <a:spLocks noChangeArrowheads="1"/>
          </p:cNvSpPr>
          <p:nvPr/>
        </p:nvSpPr>
        <p:spPr bwMode="auto">
          <a:xfrm>
            <a:off x="1935163" y="5246688"/>
            <a:ext cx="6397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植物園</a:t>
            </a:r>
          </a:p>
        </p:txBody>
      </p:sp>
      <p:sp>
        <p:nvSpPr>
          <p:cNvPr id="85237" name="Rectangle 261"/>
          <p:cNvSpPr>
            <a:spLocks noChangeArrowheads="1"/>
          </p:cNvSpPr>
          <p:nvPr/>
        </p:nvSpPr>
        <p:spPr bwMode="auto">
          <a:xfrm>
            <a:off x="2916238" y="5287963"/>
            <a:ext cx="70008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歷史博物館</a:t>
            </a:r>
          </a:p>
        </p:txBody>
      </p:sp>
      <p:sp>
        <p:nvSpPr>
          <p:cNvPr id="85238" name="Rectangle 262"/>
          <p:cNvSpPr>
            <a:spLocks noChangeArrowheads="1"/>
          </p:cNvSpPr>
          <p:nvPr/>
        </p:nvSpPr>
        <p:spPr bwMode="auto">
          <a:xfrm>
            <a:off x="3622675" y="5295900"/>
            <a:ext cx="746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39" name="Rectangle 263"/>
          <p:cNvSpPr>
            <a:spLocks noChangeArrowheads="1"/>
          </p:cNvSpPr>
          <p:nvPr/>
        </p:nvSpPr>
        <p:spPr bwMode="auto">
          <a:xfrm>
            <a:off x="3856038" y="5351463"/>
            <a:ext cx="746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二分局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40" name="Rectangle 264"/>
          <p:cNvSpPr>
            <a:spLocks noChangeArrowheads="1"/>
          </p:cNvSpPr>
          <p:nvPr/>
        </p:nvSpPr>
        <p:spPr bwMode="auto">
          <a:xfrm>
            <a:off x="1773238" y="5661025"/>
            <a:ext cx="20193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            海            路</a:t>
            </a:r>
          </a:p>
        </p:txBody>
      </p:sp>
      <p:sp>
        <p:nvSpPr>
          <p:cNvPr id="85241" name="Line 265"/>
          <p:cNvSpPr>
            <a:spLocks noChangeShapeType="1"/>
          </p:cNvSpPr>
          <p:nvPr/>
        </p:nvSpPr>
        <p:spPr bwMode="auto">
          <a:xfrm flipV="1">
            <a:off x="7315200" y="600233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42" name="Rectangle 266"/>
          <p:cNvSpPr>
            <a:spLocks noChangeArrowheads="1"/>
          </p:cNvSpPr>
          <p:nvPr/>
        </p:nvSpPr>
        <p:spPr bwMode="auto">
          <a:xfrm>
            <a:off x="3581400" y="6002338"/>
            <a:ext cx="2286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和     平    西    路</a:t>
            </a:r>
          </a:p>
        </p:txBody>
      </p:sp>
      <p:sp>
        <p:nvSpPr>
          <p:cNvPr id="85243" name="Rectangle 267"/>
          <p:cNvSpPr>
            <a:spLocks noChangeArrowheads="1"/>
          </p:cNvSpPr>
          <p:nvPr/>
        </p:nvSpPr>
        <p:spPr bwMode="auto">
          <a:xfrm>
            <a:off x="6477000" y="4325938"/>
            <a:ext cx="6191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愛 國 東 路</a:t>
            </a:r>
          </a:p>
        </p:txBody>
      </p:sp>
      <p:sp>
        <p:nvSpPr>
          <p:cNvPr id="85244" name="Rectangle 268"/>
          <p:cNvSpPr>
            <a:spLocks noChangeArrowheads="1"/>
          </p:cNvSpPr>
          <p:nvPr/>
        </p:nvSpPr>
        <p:spPr bwMode="auto">
          <a:xfrm>
            <a:off x="6302375" y="4622800"/>
            <a:ext cx="2587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45" name="Rectangle 269"/>
          <p:cNvSpPr>
            <a:spLocks noChangeArrowheads="1"/>
          </p:cNvSpPr>
          <p:nvPr/>
        </p:nvSpPr>
        <p:spPr bwMode="auto">
          <a:xfrm>
            <a:off x="6553200" y="5164138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斯</a:t>
            </a:r>
          </a:p>
        </p:txBody>
      </p:sp>
      <p:sp>
        <p:nvSpPr>
          <p:cNvPr id="85246" name="Rectangle 270"/>
          <p:cNvSpPr>
            <a:spLocks noChangeArrowheads="1"/>
          </p:cNvSpPr>
          <p:nvPr/>
        </p:nvSpPr>
        <p:spPr bwMode="auto">
          <a:xfrm>
            <a:off x="6705600" y="5316538"/>
            <a:ext cx="198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福</a:t>
            </a:r>
          </a:p>
        </p:txBody>
      </p:sp>
      <p:sp>
        <p:nvSpPr>
          <p:cNvPr id="85247" name="Rectangle 271"/>
          <p:cNvSpPr>
            <a:spLocks noChangeArrowheads="1"/>
          </p:cNvSpPr>
          <p:nvPr/>
        </p:nvSpPr>
        <p:spPr bwMode="auto">
          <a:xfrm>
            <a:off x="6858000" y="554513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路</a:t>
            </a:r>
          </a:p>
        </p:txBody>
      </p:sp>
      <p:sp>
        <p:nvSpPr>
          <p:cNvPr id="85248" name="Rectangle 272"/>
          <p:cNvSpPr>
            <a:spLocks noChangeArrowheads="1"/>
          </p:cNvSpPr>
          <p:nvPr/>
        </p:nvSpPr>
        <p:spPr bwMode="auto">
          <a:xfrm>
            <a:off x="3546475" y="4987925"/>
            <a:ext cx="228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八巷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49" name="Rectangle 273"/>
          <p:cNvSpPr>
            <a:spLocks noChangeArrowheads="1"/>
          </p:cNvSpPr>
          <p:nvPr/>
        </p:nvSpPr>
        <p:spPr bwMode="auto">
          <a:xfrm>
            <a:off x="3622675" y="5405438"/>
            <a:ext cx="6191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會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50" name="Rectangle 274"/>
          <p:cNvSpPr>
            <a:spLocks noChangeArrowheads="1"/>
          </p:cNvSpPr>
          <p:nvPr/>
        </p:nvSpPr>
        <p:spPr bwMode="auto">
          <a:xfrm>
            <a:off x="3646488" y="5202238"/>
            <a:ext cx="2476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十一巷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51" name="Rectangle 275"/>
          <p:cNvSpPr>
            <a:spLocks noChangeArrowheads="1"/>
          </p:cNvSpPr>
          <p:nvPr/>
        </p:nvSpPr>
        <p:spPr bwMode="auto">
          <a:xfrm>
            <a:off x="4164013" y="5127625"/>
            <a:ext cx="166687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七</a:t>
            </a:r>
          </a:p>
        </p:txBody>
      </p:sp>
      <p:sp>
        <p:nvSpPr>
          <p:cNvPr id="85252" name="Rectangle 276"/>
          <p:cNvSpPr>
            <a:spLocks noChangeArrowheads="1"/>
          </p:cNvSpPr>
          <p:nvPr/>
        </p:nvSpPr>
        <p:spPr bwMode="auto">
          <a:xfrm>
            <a:off x="4713288" y="4978400"/>
            <a:ext cx="16827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巷</a:t>
            </a:r>
          </a:p>
        </p:txBody>
      </p:sp>
      <p:sp>
        <p:nvSpPr>
          <p:cNvPr id="85253" name="Rectangle 277"/>
          <p:cNvSpPr>
            <a:spLocks noChangeArrowheads="1"/>
          </p:cNvSpPr>
          <p:nvPr/>
        </p:nvSpPr>
        <p:spPr bwMode="auto">
          <a:xfrm>
            <a:off x="4313238" y="5376863"/>
            <a:ext cx="590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國貿局</a:t>
            </a:r>
          </a:p>
        </p:txBody>
      </p:sp>
      <p:sp>
        <p:nvSpPr>
          <p:cNvPr id="85254" name="Rectangle 278"/>
          <p:cNvSpPr>
            <a:spLocks noChangeArrowheads="1"/>
          </p:cNvSpPr>
          <p:nvPr/>
        </p:nvSpPr>
        <p:spPr bwMode="auto">
          <a:xfrm>
            <a:off x="5037138" y="5087938"/>
            <a:ext cx="117475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湖</a:t>
            </a:r>
          </a:p>
        </p:txBody>
      </p:sp>
      <p:sp>
        <p:nvSpPr>
          <p:cNvPr id="85255" name="Rectangle 279"/>
          <p:cNvSpPr>
            <a:spLocks noChangeArrowheads="1"/>
          </p:cNvSpPr>
          <p:nvPr/>
        </p:nvSpPr>
        <p:spPr bwMode="auto">
          <a:xfrm>
            <a:off x="5105400" y="5235575"/>
            <a:ext cx="141288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口</a:t>
            </a:r>
          </a:p>
        </p:txBody>
      </p:sp>
      <p:sp>
        <p:nvSpPr>
          <p:cNvPr id="85256" name="Rectangle 280"/>
          <p:cNvSpPr>
            <a:spLocks noChangeArrowheads="1"/>
          </p:cNvSpPr>
          <p:nvPr/>
        </p:nvSpPr>
        <p:spPr bwMode="auto">
          <a:xfrm>
            <a:off x="5181600" y="5384800"/>
            <a:ext cx="8731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</a:p>
        </p:txBody>
      </p:sp>
      <p:sp>
        <p:nvSpPr>
          <p:cNvPr id="85257" name="Line 281"/>
          <p:cNvSpPr>
            <a:spLocks noChangeShapeType="1"/>
          </p:cNvSpPr>
          <p:nvPr/>
        </p:nvSpPr>
        <p:spPr bwMode="auto">
          <a:xfrm>
            <a:off x="5332413" y="4684713"/>
            <a:ext cx="315912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58" name="Line 282"/>
          <p:cNvSpPr>
            <a:spLocks noChangeShapeType="1"/>
          </p:cNvSpPr>
          <p:nvPr/>
        </p:nvSpPr>
        <p:spPr bwMode="auto">
          <a:xfrm>
            <a:off x="5472113" y="4573588"/>
            <a:ext cx="357187" cy="70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59" name="Line 283"/>
          <p:cNvSpPr>
            <a:spLocks noChangeShapeType="1"/>
          </p:cNvSpPr>
          <p:nvPr/>
        </p:nvSpPr>
        <p:spPr bwMode="auto">
          <a:xfrm flipV="1">
            <a:off x="5943600" y="5240338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60" name="Line 284"/>
          <p:cNvSpPr>
            <a:spLocks noChangeShapeType="1"/>
          </p:cNvSpPr>
          <p:nvPr/>
        </p:nvSpPr>
        <p:spPr bwMode="auto">
          <a:xfrm flipV="1">
            <a:off x="5483225" y="6002338"/>
            <a:ext cx="6127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61" name="Line 285"/>
          <p:cNvSpPr>
            <a:spLocks noChangeShapeType="1"/>
          </p:cNvSpPr>
          <p:nvPr/>
        </p:nvSpPr>
        <p:spPr bwMode="auto">
          <a:xfrm>
            <a:off x="5791200" y="5545138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62" name="Line 286"/>
          <p:cNvSpPr>
            <a:spLocks noChangeShapeType="1"/>
          </p:cNvSpPr>
          <p:nvPr/>
        </p:nvSpPr>
        <p:spPr bwMode="auto">
          <a:xfrm>
            <a:off x="5943600" y="5468938"/>
            <a:ext cx="35877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263" name="Rectangle 287"/>
          <p:cNvSpPr>
            <a:spLocks noChangeArrowheads="1"/>
          </p:cNvSpPr>
          <p:nvPr/>
        </p:nvSpPr>
        <p:spPr bwMode="auto">
          <a:xfrm>
            <a:off x="6477000" y="3487738"/>
            <a:ext cx="11080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中正紀念堂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64" name="Rectangle 288"/>
          <p:cNvSpPr>
            <a:spLocks noChangeArrowheads="1"/>
          </p:cNvSpPr>
          <p:nvPr/>
        </p:nvSpPr>
        <p:spPr bwMode="auto">
          <a:xfrm>
            <a:off x="5580063" y="3416300"/>
            <a:ext cx="2587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外交部</a:t>
            </a:r>
          </a:p>
        </p:txBody>
      </p:sp>
      <p:sp>
        <p:nvSpPr>
          <p:cNvPr id="85265" name="Rectangle 289"/>
          <p:cNvSpPr>
            <a:spLocks noChangeArrowheads="1"/>
          </p:cNvSpPr>
          <p:nvPr/>
        </p:nvSpPr>
        <p:spPr bwMode="auto">
          <a:xfrm>
            <a:off x="5562600" y="26035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台北賓館</a:t>
            </a:r>
          </a:p>
        </p:txBody>
      </p:sp>
      <p:sp>
        <p:nvSpPr>
          <p:cNvPr id="85266" name="Rectangle 290"/>
          <p:cNvSpPr>
            <a:spLocks noChangeArrowheads="1"/>
          </p:cNvSpPr>
          <p:nvPr/>
        </p:nvSpPr>
        <p:spPr bwMode="auto">
          <a:xfrm>
            <a:off x="5926138" y="3843338"/>
            <a:ext cx="177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家館</a:t>
            </a:r>
          </a:p>
        </p:txBody>
      </p:sp>
      <p:sp>
        <p:nvSpPr>
          <p:cNvPr id="85267" name="Text Box 291"/>
          <p:cNvSpPr txBox="1">
            <a:spLocks noChangeArrowheads="1"/>
          </p:cNvSpPr>
          <p:nvPr/>
        </p:nvSpPr>
        <p:spPr bwMode="auto">
          <a:xfrm>
            <a:off x="5176838" y="483235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</a:t>
            </a:r>
          </a:p>
        </p:txBody>
      </p:sp>
      <p:sp>
        <p:nvSpPr>
          <p:cNvPr id="85268" name="Text Box 292"/>
          <p:cNvSpPr txBox="1">
            <a:spLocks noChangeArrowheads="1"/>
          </p:cNvSpPr>
          <p:nvPr/>
        </p:nvSpPr>
        <p:spPr bwMode="auto">
          <a:xfrm>
            <a:off x="5265738" y="50038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賣</a:t>
            </a:r>
          </a:p>
        </p:txBody>
      </p:sp>
      <p:sp>
        <p:nvSpPr>
          <p:cNvPr id="85269" name="Text Box 293"/>
          <p:cNvSpPr txBox="1">
            <a:spLocks noChangeArrowheads="1"/>
          </p:cNvSpPr>
          <p:nvPr/>
        </p:nvSpPr>
        <p:spPr bwMode="auto">
          <a:xfrm>
            <a:off x="5360988" y="5164138"/>
            <a:ext cx="222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局</a:t>
            </a:r>
            <a:endParaRPr lang="zh-TW" altLang="en-US" sz="9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70" name="Text Box 294"/>
          <p:cNvSpPr txBox="1">
            <a:spLocks noChangeArrowheads="1"/>
          </p:cNvSpPr>
          <p:nvPr/>
        </p:nvSpPr>
        <p:spPr bwMode="auto">
          <a:xfrm>
            <a:off x="5376863" y="4646613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</a:t>
            </a:r>
          </a:p>
        </p:txBody>
      </p:sp>
      <p:sp>
        <p:nvSpPr>
          <p:cNvPr id="85271" name="Text Box 295"/>
          <p:cNvSpPr txBox="1">
            <a:spLocks noChangeArrowheads="1"/>
          </p:cNvSpPr>
          <p:nvPr/>
        </p:nvSpPr>
        <p:spPr bwMode="auto">
          <a:xfrm>
            <a:off x="5467350" y="4837113"/>
            <a:ext cx="198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昌</a:t>
            </a:r>
          </a:p>
        </p:txBody>
      </p:sp>
      <p:sp>
        <p:nvSpPr>
          <p:cNvPr id="85272" name="Text Box 296"/>
          <p:cNvSpPr txBox="1">
            <a:spLocks noChangeArrowheads="1"/>
          </p:cNvSpPr>
          <p:nvPr/>
        </p:nvSpPr>
        <p:spPr bwMode="auto">
          <a:xfrm>
            <a:off x="5565775" y="5029200"/>
            <a:ext cx="212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</a:p>
        </p:txBody>
      </p:sp>
      <p:sp>
        <p:nvSpPr>
          <p:cNvPr id="85273" name="Text Box 297"/>
          <p:cNvSpPr txBox="1">
            <a:spLocks noChangeArrowheads="1"/>
          </p:cNvSpPr>
          <p:nvPr/>
        </p:nvSpPr>
        <p:spPr bwMode="auto">
          <a:xfrm>
            <a:off x="5673725" y="456247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財</a:t>
            </a:r>
          </a:p>
        </p:txBody>
      </p:sp>
      <p:sp>
        <p:nvSpPr>
          <p:cNvPr id="85274" name="Text Box 298"/>
          <p:cNvSpPr txBox="1">
            <a:spLocks noChangeArrowheads="1"/>
          </p:cNvSpPr>
          <p:nvPr/>
        </p:nvSpPr>
        <p:spPr bwMode="auto">
          <a:xfrm>
            <a:off x="5765800" y="47212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政</a:t>
            </a:r>
          </a:p>
        </p:txBody>
      </p:sp>
      <p:sp>
        <p:nvSpPr>
          <p:cNvPr id="85275" name="Text Box 299"/>
          <p:cNvSpPr txBox="1">
            <a:spLocks noChangeArrowheads="1"/>
          </p:cNvSpPr>
          <p:nvPr/>
        </p:nvSpPr>
        <p:spPr bwMode="auto">
          <a:xfrm>
            <a:off x="5856288" y="4887913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部</a:t>
            </a:r>
          </a:p>
        </p:txBody>
      </p:sp>
      <p:sp>
        <p:nvSpPr>
          <p:cNvPr id="85276" name="Text Box 300"/>
          <p:cNvSpPr txBox="1">
            <a:spLocks noChangeArrowheads="1"/>
          </p:cNvSpPr>
          <p:nvPr/>
        </p:nvSpPr>
        <p:spPr bwMode="auto">
          <a:xfrm>
            <a:off x="5410200" y="222567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常</a:t>
            </a:r>
          </a:p>
        </p:txBody>
      </p:sp>
      <p:sp>
        <p:nvSpPr>
          <p:cNvPr id="85277" name="Text Box 301"/>
          <p:cNvSpPr txBox="1">
            <a:spLocks noChangeArrowheads="1"/>
          </p:cNvSpPr>
          <p:nvPr/>
        </p:nvSpPr>
        <p:spPr bwMode="auto">
          <a:xfrm>
            <a:off x="5484813" y="22685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78" name="Text Box 302"/>
          <p:cNvSpPr txBox="1">
            <a:spLocks noChangeArrowheads="1"/>
          </p:cNvSpPr>
          <p:nvPr/>
        </p:nvSpPr>
        <p:spPr bwMode="auto">
          <a:xfrm>
            <a:off x="5600700" y="22193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德</a:t>
            </a:r>
          </a:p>
        </p:txBody>
      </p:sp>
      <p:sp>
        <p:nvSpPr>
          <p:cNvPr id="85279" name="Text Box 303"/>
          <p:cNvSpPr txBox="1">
            <a:spLocks noChangeArrowheads="1"/>
          </p:cNvSpPr>
          <p:nvPr/>
        </p:nvSpPr>
        <p:spPr bwMode="auto">
          <a:xfrm>
            <a:off x="5803900" y="222250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街</a:t>
            </a:r>
          </a:p>
        </p:txBody>
      </p:sp>
      <p:sp>
        <p:nvSpPr>
          <p:cNvPr id="85280" name="Text Box 304"/>
          <p:cNvSpPr txBox="1">
            <a:spLocks noChangeArrowheads="1"/>
          </p:cNvSpPr>
          <p:nvPr/>
        </p:nvSpPr>
        <p:spPr bwMode="auto">
          <a:xfrm>
            <a:off x="5583238" y="1568450"/>
            <a:ext cx="336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台大醫院</a:t>
            </a:r>
          </a:p>
        </p:txBody>
      </p:sp>
      <p:sp>
        <p:nvSpPr>
          <p:cNvPr id="85281" name="Text Box 305"/>
          <p:cNvSpPr txBox="1">
            <a:spLocks noChangeArrowheads="1"/>
          </p:cNvSpPr>
          <p:nvPr/>
        </p:nvSpPr>
        <p:spPr bwMode="auto">
          <a:xfrm>
            <a:off x="4397375" y="2466975"/>
            <a:ext cx="8112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二二八紀念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      園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82" name="Text Box 306"/>
          <p:cNvSpPr txBox="1">
            <a:spLocks noChangeArrowheads="1"/>
          </p:cNvSpPr>
          <p:nvPr/>
        </p:nvSpPr>
        <p:spPr bwMode="auto">
          <a:xfrm>
            <a:off x="4144963" y="873125"/>
            <a:ext cx="197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忠      孝     西      路</a:t>
            </a:r>
          </a:p>
        </p:txBody>
      </p:sp>
      <p:sp>
        <p:nvSpPr>
          <p:cNvPr id="85283" name="Text Box 307"/>
          <p:cNvSpPr txBox="1">
            <a:spLocks noChangeArrowheads="1"/>
          </p:cNvSpPr>
          <p:nvPr/>
        </p:nvSpPr>
        <p:spPr bwMode="auto">
          <a:xfrm>
            <a:off x="2895600" y="1054100"/>
            <a:ext cx="696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開  封  街</a:t>
            </a:r>
          </a:p>
        </p:txBody>
      </p:sp>
      <p:sp>
        <p:nvSpPr>
          <p:cNvPr id="85284" name="Text Box 308"/>
          <p:cNvSpPr txBox="1">
            <a:spLocks noChangeArrowheads="1"/>
          </p:cNvSpPr>
          <p:nvPr/>
        </p:nvSpPr>
        <p:spPr bwMode="auto">
          <a:xfrm>
            <a:off x="2873375" y="1282700"/>
            <a:ext cx="7159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漢  口  街</a:t>
            </a:r>
          </a:p>
        </p:txBody>
      </p:sp>
      <p:sp>
        <p:nvSpPr>
          <p:cNvPr id="85285" name="Text Box 309"/>
          <p:cNvSpPr txBox="1">
            <a:spLocks noChangeArrowheads="1"/>
          </p:cNvSpPr>
          <p:nvPr/>
        </p:nvSpPr>
        <p:spPr bwMode="auto">
          <a:xfrm>
            <a:off x="2860675" y="1492250"/>
            <a:ext cx="9191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武   昌   街</a:t>
            </a:r>
          </a:p>
        </p:txBody>
      </p:sp>
      <p:sp>
        <p:nvSpPr>
          <p:cNvPr id="85286" name="Text Box 310"/>
          <p:cNvSpPr txBox="1">
            <a:spLocks noChangeArrowheads="1"/>
          </p:cNvSpPr>
          <p:nvPr/>
        </p:nvSpPr>
        <p:spPr bwMode="auto">
          <a:xfrm>
            <a:off x="3649663" y="1806575"/>
            <a:ext cx="692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襄  陽  路</a:t>
            </a:r>
          </a:p>
        </p:txBody>
      </p:sp>
      <p:sp>
        <p:nvSpPr>
          <p:cNvPr id="85287" name="Text Box 311"/>
          <p:cNvSpPr txBox="1">
            <a:spLocks noChangeArrowheads="1"/>
          </p:cNvSpPr>
          <p:nvPr/>
        </p:nvSpPr>
        <p:spPr bwMode="auto">
          <a:xfrm>
            <a:off x="4567238" y="1195388"/>
            <a:ext cx="70643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許 昌 街</a:t>
            </a:r>
          </a:p>
        </p:txBody>
      </p:sp>
      <p:sp>
        <p:nvSpPr>
          <p:cNvPr id="85288" name="Text Box 312"/>
          <p:cNvSpPr txBox="1">
            <a:spLocks noChangeArrowheads="1"/>
          </p:cNvSpPr>
          <p:nvPr/>
        </p:nvSpPr>
        <p:spPr bwMode="auto">
          <a:xfrm>
            <a:off x="4616450" y="1482725"/>
            <a:ext cx="6111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信 陽 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89" name="Text Box 313"/>
          <p:cNvSpPr txBox="1">
            <a:spLocks noChangeArrowheads="1"/>
          </p:cNvSpPr>
          <p:nvPr/>
        </p:nvSpPr>
        <p:spPr bwMode="auto">
          <a:xfrm>
            <a:off x="4525963" y="1358900"/>
            <a:ext cx="306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館 前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90" name="Text Box 314"/>
          <p:cNvSpPr txBox="1">
            <a:spLocks noChangeArrowheads="1"/>
          </p:cNvSpPr>
          <p:nvPr/>
        </p:nvSpPr>
        <p:spPr bwMode="auto">
          <a:xfrm>
            <a:off x="4773613" y="1524000"/>
            <a:ext cx="306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南陽街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91" name="Text Box 315"/>
          <p:cNvSpPr txBox="1">
            <a:spLocks noChangeArrowheads="1"/>
          </p:cNvSpPr>
          <p:nvPr/>
        </p:nvSpPr>
        <p:spPr bwMode="auto">
          <a:xfrm>
            <a:off x="5065713" y="2422525"/>
            <a:ext cx="339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 園 路</a:t>
            </a:r>
          </a:p>
        </p:txBody>
      </p:sp>
      <p:sp>
        <p:nvSpPr>
          <p:cNvPr id="85292" name="Text Box 317"/>
          <p:cNvSpPr txBox="1">
            <a:spLocks noChangeArrowheads="1"/>
          </p:cNvSpPr>
          <p:nvPr/>
        </p:nvSpPr>
        <p:spPr bwMode="auto">
          <a:xfrm>
            <a:off x="1920875" y="2779713"/>
            <a:ext cx="3365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車輛管制區</a:t>
            </a:r>
          </a:p>
        </p:txBody>
      </p:sp>
      <p:sp>
        <p:nvSpPr>
          <p:cNvPr id="85293" name="Text Box 318"/>
          <p:cNvSpPr txBox="1">
            <a:spLocks noChangeArrowheads="1"/>
          </p:cNvSpPr>
          <p:nvPr/>
        </p:nvSpPr>
        <p:spPr bwMode="auto">
          <a:xfrm>
            <a:off x="6276975" y="874713"/>
            <a:ext cx="1860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忠    孝    東    路</a:t>
            </a:r>
          </a:p>
        </p:txBody>
      </p:sp>
      <p:sp>
        <p:nvSpPr>
          <p:cNvPr id="85294" name="Text Box 319"/>
          <p:cNvSpPr txBox="1">
            <a:spLocks noChangeArrowheads="1"/>
          </p:cNvSpPr>
          <p:nvPr/>
        </p:nvSpPr>
        <p:spPr bwMode="auto">
          <a:xfrm>
            <a:off x="6324600" y="1476375"/>
            <a:ext cx="874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濟  南 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295" name="Text Box 320"/>
          <p:cNvSpPr txBox="1">
            <a:spLocks noChangeArrowheads="1"/>
          </p:cNvSpPr>
          <p:nvPr/>
        </p:nvSpPr>
        <p:spPr bwMode="auto">
          <a:xfrm>
            <a:off x="6637338" y="1260475"/>
            <a:ext cx="958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青  島  東  路</a:t>
            </a:r>
          </a:p>
        </p:txBody>
      </p:sp>
      <p:sp>
        <p:nvSpPr>
          <p:cNvPr id="85296" name="Text Box 321"/>
          <p:cNvSpPr txBox="1">
            <a:spLocks noChangeArrowheads="1"/>
          </p:cNvSpPr>
          <p:nvPr/>
        </p:nvSpPr>
        <p:spPr bwMode="auto">
          <a:xfrm>
            <a:off x="5303838" y="1289050"/>
            <a:ext cx="962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青  島  西  路</a:t>
            </a:r>
          </a:p>
        </p:txBody>
      </p:sp>
      <p:sp>
        <p:nvSpPr>
          <p:cNvPr id="85297" name="Text Box 322"/>
          <p:cNvSpPr txBox="1">
            <a:spLocks noChangeArrowheads="1"/>
          </p:cNvSpPr>
          <p:nvPr/>
        </p:nvSpPr>
        <p:spPr bwMode="auto">
          <a:xfrm>
            <a:off x="6281738" y="1663700"/>
            <a:ext cx="619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教育部</a:t>
            </a:r>
          </a:p>
        </p:txBody>
      </p:sp>
      <p:sp>
        <p:nvSpPr>
          <p:cNvPr id="85298" name="Text Box 323"/>
          <p:cNvSpPr txBox="1">
            <a:spLocks noChangeArrowheads="1"/>
          </p:cNvSpPr>
          <p:nvPr/>
        </p:nvSpPr>
        <p:spPr bwMode="auto">
          <a:xfrm>
            <a:off x="6248400" y="1820863"/>
            <a:ext cx="895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徐  州  路</a:t>
            </a:r>
          </a:p>
        </p:txBody>
      </p:sp>
      <p:sp>
        <p:nvSpPr>
          <p:cNvPr id="85299" name="Text Box 324"/>
          <p:cNvSpPr txBox="1">
            <a:spLocks noChangeArrowheads="1"/>
          </p:cNvSpPr>
          <p:nvPr/>
        </p:nvSpPr>
        <p:spPr bwMode="auto">
          <a:xfrm>
            <a:off x="6875463" y="1700213"/>
            <a:ext cx="3365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林  森  南  路</a:t>
            </a:r>
          </a:p>
        </p:txBody>
      </p:sp>
      <p:sp>
        <p:nvSpPr>
          <p:cNvPr id="85300" name="Text Box 325"/>
          <p:cNvSpPr txBox="1">
            <a:spLocks noChangeArrowheads="1"/>
          </p:cNvSpPr>
          <p:nvPr/>
        </p:nvSpPr>
        <p:spPr bwMode="auto">
          <a:xfrm>
            <a:off x="7235825" y="1749425"/>
            <a:ext cx="33972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紹  興  南  街</a:t>
            </a:r>
          </a:p>
        </p:txBody>
      </p:sp>
      <p:sp>
        <p:nvSpPr>
          <p:cNvPr id="85301" name="Text Box 326"/>
          <p:cNvSpPr txBox="1">
            <a:spLocks noChangeArrowheads="1"/>
          </p:cNvSpPr>
          <p:nvPr/>
        </p:nvSpPr>
        <p:spPr bwMode="auto">
          <a:xfrm>
            <a:off x="7705725" y="1625600"/>
            <a:ext cx="336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杭   州   南   路</a:t>
            </a:r>
          </a:p>
        </p:txBody>
      </p:sp>
      <p:sp>
        <p:nvSpPr>
          <p:cNvPr id="85302" name="Text Box 327"/>
          <p:cNvSpPr txBox="1">
            <a:spLocks noChangeArrowheads="1"/>
          </p:cNvSpPr>
          <p:nvPr/>
        </p:nvSpPr>
        <p:spPr bwMode="auto">
          <a:xfrm>
            <a:off x="8229600" y="3259138"/>
            <a:ext cx="336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金 山 南 路</a:t>
            </a:r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03" name="Text Box 328"/>
          <p:cNvSpPr txBox="1">
            <a:spLocks noChangeArrowheads="1"/>
          </p:cNvSpPr>
          <p:nvPr/>
        </p:nvSpPr>
        <p:spPr bwMode="auto">
          <a:xfrm>
            <a:off x="7019925" y="2762250"/>
            <a:ext cx="449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仁</a:t>
            </a:r>
            <a:endParaRPr lang="zh-TW" altLang="en-US" sz="12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04" name="Text Box 329"/>
          <p:cNvSpPr txBox="1">
            <a:spLocks noChangeArrowheads="1"/>
          </p:cNvSpPr>
          <p:nvPr/>
        </p:nvSpPr>
        <p:spPr bwMode="auto">
          <a:xfrm>
            <a:off x="7256463" y="2711450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愛</a:t>
            </a:r>
          </a:p>
        </p:txBody>
      </p:sp>
      <p:sp>
        <p:nvSpPr>
          <p:cNvPr id="85305" name="Text Box 332"/>
          <p:cNvSpPr txBox="1">
            <a:spLocks noChangeArrowheads="1"/>
          </p:cNvSpPr>
          <p:nvPr/>
        </p:nvSpPr>
        <p:spPr bwMode="auto">
          <a:xfrm>
            <a:off x="6081713" y="2819400"/>
            <a:ext cx="33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景福門</a:t>
            </a:r>
          </a:p>
        </p:txBody>
      </p:sp>
      <p:sp>
        <p:nvSpPr>
          <p:cNvPr id="85306" name="Text Box 333"/>
          <p:cNvSpPr txBox="1">
            <a:spLocks noChangeArrowheads="1"/>
          </p:cNvSpPr>
          <p:nvPr/>
        </p:nvSpPr>
        <p:spPr bwMode="auto">
          <a:xfrm>
            <a:off x="2843213" y="2708275"/>
            <a:ext cx="3365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總統府警衛區</a:t>
            </a:r>
          </a:p>
        </p:txBody>
      </p:sp>
      <p:sp>
        <p:nvSpPr>
          <p:cNvPr id="85307" name="Text Box 334"/>
          <p:cNvSpPr txBox="1">
            <a:spLocks noChangeArrowheads="1"/>
          </p:cNvSpPr>
          <p:nvPr/>
        </p:nvSpPr>
        <p:spPr bwMode="auto">
          <a:xfrm>
            <a:off x="3246438" y="2646363"/>
            <a:ext cx="3365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00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總統府警衛區</a:t>
            </a:r>
            <a:r>
              <a:rPr lang="zh-TW" altLang="en-US" sz="1000">
                <a:solidFill>
                  <a:srgbClr val="CC00CC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407" name="Line 335"/>
          <p:cNvSpPr>
            <a:spLocks noChangeShapeType="1"/>
          </p:cNvSpPr>
          <p:nvPr/>
        </p:nvSpPr>
        <p:spPr bwMode="auto">
          <a:xfrm flipV="1">
            <a:off x="6203950" y="4945063"/>
            <a:ext cx="211138" cy="190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08" name="Line 336"/>
          <p:cNvSpPr>
            <a:spLocks noChangeShapeType="1"/>
          </p:cNvSpPr>
          <p:nvPr/>
        </p:nvSpPr>
        <p:spPr bwMode="auto">
          <a:xfrm flipV="1">
            <a:off x="6062663" y="2057400"/>
            <a:ext cx="87471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09" name="Line 337"/>
          <p:cNvSpPr>
            <a:spLocks noChangeShapeType="1"/>
          </p:cNvSpPr>
          <p:nvPr/>
        </p:nvSpPr>
        <p:spPr bwMode="auto">
          <a:xfrm>
            <a:off x="5386388" y="2276475"/>
            <a:ext cx="711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11" name="Line 338"/>
          <p:cNvSpPr>
            <a:spLocks noChangeShapeType="1"/>
          </p:cNvSpPr>
          <p:nvPr/>
        </p:nvSpPr>
        <p:spPr bwMode="auto">
          <a:xfrm>
            <a:off x="2301875" y="2249488"/>
            <a:ext cx="0" cy="16065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12" name="Line 341"/>
          <p:cNvSpPr>
            <a:spLocks noChangeShapeType="1"/>
          </p:cNvSpPr>
          <p:nvPr/>
        </p:nvSpPr>
        <p:spPr bwMode="auto">
          <a:xfrm flipH="1">
            <a:off x="5380038" y="3262313"/>
            <a:ext cx="0" cy="8350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13" name="Line 342"/>
          <p:cNvSpPr>
            <a:spLocks noChangeShapeType="1"/>
          </p:cNvSpPr>
          <p:nvPr/>
        </p:nvSpPr>
        <p:spPr bwMode="auto">
          <a:xfrm flipV="1">
            <a:off x="4668838" y="2430463"/>
            <a:ext cx="725487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14" name="Text Box 352"/>
          <p:cNvSpPr txBox="1">
            <a:spLocks noChangeArrowheads="1"/>
          </p:cNvSpPr>
          <p:nvPr/>
        </p:nvSpPr>
        <p:spPr bwMode="auto">
          <a:xfrm>
            <a:off x="6497638" y="2154238"/>
            <a:ext cx="3365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新台大醫院</a:t>
            </a:r>
          </a:p>
        </p:txBody>
      </p:sp>
      <p:sp>
        <p:nvSpPr>
          <p:cNvPr id="85315" name="Text Box 353"/>
          <p:cNvSpPr txBox="1">
            <a:spLocks noChangeArrowheads="1"/>
          </p:cNvSpPr>
          <p:nvPr/>
        </p:nvSpPr>
        <p:spPr bwMode="auto">
          <a:xfrm>
            <a:off x="6337300" y="1368425"/>
            <a:ext cx="53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立法院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16" name="Text Box 354"/>
          <p:cNvSpPr txBox="1">
            <a:spLocks noChangeArrowheads="1"/>
          </p:cNvSpPr>
          <p:nvPr/>
        </p:nvSpPr>
        <p:spPr bwMode="auto">
          <a:xfrm>
            <a:off x="6305550" y="1106488"/>
            <a:ext cx="581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監察院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17" name="Rectangle 355"/>
          <p:cNvSpPr>
            <a:spLocks noChangeArrowheads="1"/>
          </p:cNvSpPr>
          <p:nvPr/>
        </p:nvSpPr>
        <p:spPr bwMode="auto">
          <a:xfrm>
            <a:off x="2905125" y="1679575"/>
            <a:ext cx="650875" cy="30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18" name="Text Box 356"/>
          <p:cNvSpPr txBox="1">
            <a:spLocks noChangeArrowheads="1"/>
          </p:cNvSpPr>
          <p:nvPr/>
        </p:nvSpPr>
        <p:spPr bwMode="auto">
          <a:xfrm>
            <a:off x="3013075" y="1927225"/>
            <a:ext cx="5191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沅陵街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19" name="Text Box 357"/>
          <p:cNvSpPr txBox="1">
            <a:spLocks noChangeArrowheads="1"/>
          </p:cNvSpPr>
          <p:nvPr/>
        </p:nvSpPr>
        <p:spPr bwMode="auto">
          <a:xfrm>
            <a:off x="2832100" y="2108200"/>
            <a:ext cx="784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衡 陽 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20" name="Text Box 358"/>
          <p:cNvSpPr txBox="1">
            <a:spLocks noChangeArrowheads="1"/>
          </p:cNvSpPr>
          <p:nvPr/>
        </p:nvSpPr>
        <p:spPr bwMode="auto">
          <a:xfrm>
            <a:off x="2852738" y="2444750"/>
            <a:ext cx="7572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9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寶 慶 路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21" name="Text Box 359"/>
          <p:cNvSpPr txBox="1">
            <a:spLocks noChangeArrowheads="1"/>
          </p:cNvSpPr>
          <p:nvPr/>
        </p:nvSpPr>
        <p:spPr bwMode="auto">
          <a:xfrm>
            <a:off x="2265363" y="2605088"/>
            <a:ext cx="387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博愛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大樓</a:t>
            </a:r>
            <a:endParaRPr lang="zh-TW" altLang="en-US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33" name="Line 361"/>
          <p:cNvSpPr>
            <a:spLocks noChangeShapeType="1"/>
          </p:cNvSpPr>
          <p:nvPr/>
        </p:nvSpPr>
        <p:spPr bwMode="auto">
          <a:xfrm>
            <a:off x="6915150" y="2047875"/>
            <a:ext cx="0" cy="1304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23" name="Text Box 374"/>
          <p:cNvSpPr txBox="1">
            <a:spLocks noChangeArrowheads="1"/>
          </p:cNvSpPr>
          <p:nvPr/>
        </p:nvSpPr>
        <p:spPr bwMode="auto">
          <a:xfrm>
            <a:off x="1187450" y="3068638"/>
            <a:ext cx="3381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車輛管制區</a:t>
            </a:r>
          </a:p>
        </p:txBody>
      </p:sp>
      <p:sp>
        <p:nvSpPr>
          <p:cNvPr id="85324" name="Text Box 376"/>
          <p:cNvSpPr txBox="1">
            <a:spLocks noChangeArrowheads="1"/>
          </p:cNvSpPr>
          <p:nvPr/>
        </p:nvSpPr>
        <p:spPr bwMode="auto">
          <a:xfrm>
            <a:off x="6781800" y="4965700"/>
            <a:ext cx="3365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25" name="Text Box 377"/>
          <p:cNvSpPr txBox="1">
            <a:spLocks noChangeArrowheads="1"/>
          </p:cNvSpPr>
          <p:nvPr/>
        </p:nvSpPr>
        <p:spPr bwMode="auto">
          <a:xfrm>
            <a:off x="6300788" y="2708275"/>
            <a:ext cx="3365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車輛管制區</a:t>
            </a:r>
            <a:endParaRPr lang="zh-TW" altLang="en-US" sz="10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26" name="Text Box 378"/>
          <p:cNvSpPr txBox="1">
            <a:spLocks noChangeArrowheads="1"/>
          </p:cNvSpPr>
          <p:nvPr/>
        </p:nvSpPr>
        <p:spPr bwMode="auto">
          <a:xfrm>
            <a:off x="2868613" y="3640138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貴 陽 街</a:t>
            </a:r>
          </a:p>
        </p:txBody>
      </p:sp>
      <p:sp>
        <p:nvSpPr>
          <p:cNvPr id="85327" name="Text Box 379"/>
          <p:cNvSpPr txBox="1">
            <a:spLocks noChangeArrowheads="1"/>
          </p:cNvSpPr>
          <p:nvPr/>
        </p:nvSpPr>
        <p:spPr bwMode="auto">
          <a:xfrm>
            <a:off x="2598738" y="3382963"/>
            <a:ext cx="3365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博 愛 路</a:t>
            </a:r>
          </a:p>
        </p:txBody>
      </p:sp>
      <p:sp>
        <p:nvSpPr>
          <p:cNvPr id="85328" name="Text Box 380"/>
          <p:cNvSpPr txBox="1">
            <a:spLocks noChangeArrowheads="1"/>
          </p:cNvSpPr>
          <p:nvPr/>
        </p:nvSpPr>
        <p:spPr bwMode="auto">
          <a:xfrm>
            <a:off x="3495675" y="2116138"/>
            <a:ext cx="3365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重慶南路</a:t>
            </a:r>
          </a:p>
        </p:txBody>
      </p:sp>
      <p:sp>
        <p:nvSpPr>
          <p:cNvPr id="85329" name="Text Box 381"/>
          <p:cNvSpPr txBox="1">
            <a:spLocks noChangeArrowheads="1"/>
          </p:cNvSpPr>
          <p:nvPr/>
        </p:nvSpPr>
        <p:spPr bwMode="auto">
          <a:xfrm>
            <a:off x="4267200" y="2427288"/>
            <a:ext cx="3365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懷 寧 街</a:t>
            </a:r>
          </a:p>
        </p:txBody>
      </p:sp>
      <p:sp>
        <p:nvSpPr>
          <p:cNvPr id="85330" name="Text Box 382"/>
          <p:cNvSpPr txBox="1">
            <a:spLocks noChangeArrowheads="1"/>
          </p:cNvSpPr>
          <p:nvPr/>
        </p:nvSpPr>
        <p:spPr bwMode="auto">
          <a:xfrm>
            <a:off x="2351088" y="3162300"/>
            <a:ext cx="3381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國史館</a:t>
            </a:r>
          </a:p>
        </p:txBody>
      </p:sp>
      <p:sp>
        <p:nvSpPr>
          <p:cNvPr id="85331" name="Rectangle 384"/>
          <p:cNvSpPr>
            <a:spLocks noChangeArrowheads="1"/>
          </p:cNvSpPr>
          <p:nvPr/>
        </p:nvSpPr>
        <p:spPr bwMode="auto">
          <a:xfrm>
            <a:off x="4876800" y="6167438"/>
            <a:ext cx="1211263" cy="185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32" name="Rectangle 385"/>
          <p:cNvSpPr>
            <a:spLocks noChangeArrowheads="1"/>
          </p:cNvSpPr>
          <p:nvPr/>
        </p:nvSpPr>
        <p:spPr bwMode="auto">
          <a:xfrm>
            <a:off x="3352800" y="6181725"/>
            <a:ext cx="1371600" cy="17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33" name="Rectangle 386"/>
          <p:cNvSpPr>
            <a:spLocks noChangeArrowheads="1"/>
          </p:cNvSpPr>
          <p:nvPr/>
        </p:nvSpPr>
        <p:spPr bwMode="auto">
          <a:xfrm>
            <a:off x="2727325" y="6164263"/>
            <a:ext cx="473075" cy="188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34" name="Rectangle 387"/>
          <p:cNvSpPr>
            <a:spLocks noChangeArrowheads="1"/>
          </p:cNvSpPr>
          <p:nvPr/>
        </p:nvSpPr>
        <p:spPr bwMode="auto">
          <a:xfrm>
            <a:off x="6400800" y="6178550"/>
            <a:ext cx="695325" cy="15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35" name="AutoShape 388"/>
          <p:cNvSpPr>
            <a:spLocks noChangeArrowheads="1"/>
          </p:cNvSpPr>
          <p:nvPr/>
        </p:nvSpPr>
        <p:spPr bwMode="auto">
          <a:xfrm flipH="1" flipV="1">
            <a:off x="1849438" y="5829300"/>
            <a:ext cx="742950" cy="176213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36" name="Line 389"/>
          <p:cNvSpPr>
            <a:spLocks noChangeShapeType="1"/>
          </p:cNvSpPr>
          <p:nvPr/>
        </p:nvSpPr>
        <p:spPr bwMode="auto">
          <a:xfrm flipH="1">
            <a:off x="1814513" y="6049963"/>
            <a:ext cx="30162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37" name="Line 390"/>
          <p:cNvSpPr>
            <a:spLocks noChangeShapeType="1"/>
          </p:cNvSpPr>
          <p:nvPr/>
        </p:nvSpPr>
        <p:spPr bwMode="auto">
          <a:xfrm>
            <a:off x="1817688" y="6307138"/>
            <a:ext cx="7620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38" name="Line 391"/>
          <p:cNvSpPr>
            <a:spLocks noChangeShapeType="1"/>
          </p:cNvSpPr>
          <p:nvPr/>
        </p:nvSpPr>
        <p:spPr bwMode="auto">
          <a:xfrm>
            <a:off x="1844675" y="6051550"/>
            <a:ext cx="73025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39" name="Line 392"/>
          <p:cNvSpPr>
            <a:spLocks noChangeShapeType="1"/>
          </p:cNvSpPr>
          <p:nvPr/>
        </p:nvSpPr>
        <p:spPr bwMode="auto">
          <a:xfrm flipH="1">
            <a:off x="2581275" y="6191250"/>
            <a:ext cx="15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40" name="Line 393"/>
          <p:cNvSpPr>
            <a:spLocks noChangeShapeType="1"/>
          </p:cNvSpPr>
          <p:nvPr/>
        </p:nvSpPr>
        <p:spPr bwMode="auto">
          <a:xfrm flipH="1">
            <a:off x="1206500" y="5876925"/>
            <a:ext cx="61913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41" name="Line 394"/>
          <p:cNvSpPr>
            <a:spLocks noChangeShapeType="1"/>
          </p:cNvSpPr>
          <p:nvPr/>
        </p:nvSpPr>
        <p:spPr bwMode="auto">
          <a:xfrm>
            <a:off x="1203325" y="6045200"/>
            <a:ext cx="49530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42" name="Line 395"/>
          <p:cNvSpPr>
            <a:spLocks noChangeShapeType="1"/>
          </p:cNvSpPr>
          <p:nvPr/>
        </p:nvSpPr>
        <p:spPr bwMode="auto">
          <a:xfrm>
            <a:off x="1265238" y="5872163"/>
            <a:ext cx="509587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43" name="Line 396"/>
          <p:cNvSpPr>
            <a:spLocks noChangeShapeType="1"/>
          </p:cNvSpPr>
          <p:nvPr/>
        </p:nvSpPr>
        <p:spPr bwMode="auto">
          <a:xfrm flipH="1">
            <a:off x="1700213" y="6053138"/>
            <a:ext cx="74612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44" name="Text Box 397"/>
          <p:cNvSpPr txBox="1">
            <a:spLocks noChangeArrowheads="1"/>
          </p:cNvSpPr>
          <p:nvPr/>
        </p:nvSpPr>
        <p:spPr bwMode="auto">
          <a:xfrm>
            <a:off x="628650" y="3500438"/>
            <a:ext cx="4889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              華              路</a:t>
            </a:r>
          </a:p>
        </p:txBody>
      </p:sp>
      <p:sp>
        <p:nvSpPr>
          <p:cNvPr id="85345" name="Text Box 398"/>
          <p:cNvSpPr txBox="1">
            <a:spLocks noChangeArrowheads="1"/>
          </p:cNvSpPr>
          <p:nvPr/>
        </p:nvSpPr>
        <p:spPr bwMode="auto">
          <a:xfrm>
            <a:off x="1616075" y="3309938"/>
            <a:ext cx="3397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延 平南 路</a:t>
            </a:r>
          </a:p>
        </p:txBody>
      </p:sp>
      <p:sp>
        <p:nvSpPr>
          <p:cNvPr id="85346" name="Text Box 399"/>
          <p:cNvSpPr txBox="1">
            <a:spLocks noChangeArrowheads="1"/>
          </p:cNvSpPr>
          <p:nvPr/>
        </p:nvSpPr>
        <p:spPr bwMode="auto">
          <a:xfrm>
            <a:off x="2873375" y="2262188"/>
            <a:ext cx="692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台灣銀行</a:t>
            </a:r>
          </a:p>
        </p:txBody>
      </p:sp>
      <p:sp>
        <p:nvSpPr>
          <p:cNvPr id="85347" name="Text Box 400"/>
          <p:cNvSpPr txBox="1">
            <a:spLocks noChangeArrowheads="1"/>
          </p:cNvSpPr>
          <p:nvPr/>
        </p:nvSpPr>
        <p:spPr bwMode="auto">
          <a:xfrm>
            <a:off x="3676650" y="2268538"/>
            <a:ext cx="569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國發會</a:t>
            </a:r>
          </a:p>
        </p:txBody>
      </p:sp>
      <p:sp>
        <p:nvSpPr>
          <p:cNvPr id="85348" name="Rectangle 401"/>
          <p:cNvSpPr>
            <a:spLocks noChangeArrowheads="1"/>
          </p:cNvSpPr>
          <p:nvPr/>
        </p:nvSpPr>
        <p:spPr bwMode="auto">
          <a:xfrm>
            <a:off x="1828800" y="1201738"/>
            <a:ext cx="838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49" name="Rectangle 402"/>
          <p:cNvSpPr>
            <a:spLocks noChangeArrowheads="1"/>
          </p:cNvSpPr>
          <p:nvPr/>
        </p:nvSpPr>
        <p:spPr bwMode="auto">
          <a:xfrm>
            <a:off x="1219200" y="1201738"/>
            <a:ext cx="4572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50" name="Line 403"/>
          <p:cNvSpPr>
            <a:spLocks noChangeShapeType="1"/>
          </p:cNvSpPr>
          <p:nvPr/>
        </p:nvSpPr>
        <p:spPr bwMode="auto">
          <a:xfrm>
            <a:off x="5486400" y="56975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51" name="Text Box 404"/>
          <p:cNvSpPr txBox="1">
            <a:spLocks noChangeArrowheads="1"/>
          </p:cNvSpPr>
          <p:nvPr/>
        </p:nvSpPr>
        <p:spPr bwMode="auto">
          <a:xfrm>
            <a:off x="6467475" y="5000625"/>
            <a:ext cx="336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羅</a:t>
            </a:r>
          </a:p>
        </p:txBody>
      </p:sp>
      <p:sp>
        <p:nvSpPr>
          <p:cNvPr id="85352" name="Text Box 405"/>
          <p:cNvSpPr txBox="1">
            <a:spLocks noChangeArrowheads="1"/>
          </p:cNvSpPr>
          <p:nvPr/>
        </p:nvSpPr>
        <p:spPr bwMode="auto">
          <a:xfrm>
            <a:off x="5334000" y="5468938"/>
            <a:ext cx="336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南</a:t>
            </a:r>
          </a:p>
        </p:txBody>
      </p:sp>
      <p:sp>
        <p:nvSpPr>
          <p:cNvPr id="85353" name="Text Box 406"/>
          <p:cNvSpPr txBox="1">
            <a:spLocks noChangeArrowheads="1"/>
          </p:cNvSpPr>
          <p:nvPr/>
        </p:nvSpPr>
        <p:spPr bwMode="auto">
          <a:xfrm>
            <a:off x="5622925" y="5321300"/>
            <a:ext cx="3365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海</a:t>
            </a:r>
          </a:p>
        </p:txBody>
      </p:sp>
      <p:sp>
        <p:nvSpPr>
          <p:cNvPr id="85354" name="Text Box 407"/>
          <p:cNvSpPr txBox="1">
            <a:spLocks noChangeArrowheads="1"/>
          </p:cNvSpPr>
          <p:nvPr/>
        </p:nvSpPr>
        <p:spPr bwMode="auto">
          <a:xfrm>
            <a:off x="5943600" y="5240338"/>
            <a:ext cx="33655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路</a:t>
            </a:r>
          </a:p>
        </p:txBody>
      </p:sp>
      <p:sp>
        <p:nvSpPr>
          <p:cNvPr id="85358" name="Text Box 412"/>
          <p:cNvSpPr txBox="1">
            <a:spLocks noChangeArrowheads="1"/>
          </p:cNvSpPr>
          <p:nvPr/>
        </p:nvSpPr>
        <p:spPr bwMode="auto">
          <a:xfrm>
            <a:off x="179388" y="6308725"/>
            <a:ext cx="8856662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管制時間：</a:t>
            </a:r>
            <a:r>
              <a:rPr lang="zh-TW" altLang="en-US" sz="2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人車區</a:t>
            </a:r>
            <a:r>
              <a:rPr lang="en-US" altLang="zh-TW" sz="2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時至</a:t>
            </a:r>
            <a:r>
              <a:rPr lang="en-US" altLang="zh-TW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時止；</a:t>
            </a:r>
            <a:r>
              <a:rPr lang="zh-TW" altLang="en-US" sz="2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車輛區</a:t>
            </a:r>
            <a:r>
              <a:rPr lang="en-US" altLang="zh-TW" sz="2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日零時至</a:t>
            </a:r>
            <a:r>
              <a:rPr lang="en-US" altLang="zh-TW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85359" name="Line 413"/>
          <p:cNvSpPr>
            <a:spLocks noChangeShapeType="1"/>
          </p:cNvSpPr>
          <p:nvPr/>
        </p:nvSpPr>
        <p:spPr bwMode="auto">
          <a:xfrm>
            <a:off x="231775" y="595313"/>
            <a:ext cx="1492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360" name="Line 414"/>
          <p:cNvSpPr>
            <a:spLocks noChangeShapeType="1"/>
          </p:cNvSpPr>
          <p:nvPr/>
        </p:nvSpPr>
        <p:spPr bwMode="auto">
          <a:xfrm>
            <a:off x="293688" y="487363"/>
            <a:ext cx="0" cy="254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361" name="Text Box 415"/>
          <p:cNvSpPr txBox="1">
            <a:spLocks noChangeArrowheads="1"/>
          </p:cNvSpPr>
          <p:nvPr/>
        </p:nvSpPr>
        <p:spPr bwMode="auto">
          <a:xfrm>
            <a:off x="180975" y="258763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N</a:t>
            </a:r>
          </a:p>
        </p:txBody>
      </p:sp>
      <p:sp>
        <p:nvSpPr>
          <p:cNvPr id="85362" name="Text Box 416"/>
          <p:cNvSpPr txBox="1">
            <a:spLocks noChangeArrowheads="1"/>
          </p:cNvSpPr>
          <p:nvPr/>
        </p:nvSpPr>
        <p:spPr bwMode="auto">
          <a:xfrm>
            <a:off x="931863" y="2674938"/>
            <a:ext cx="323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地方治安機關</a:t>
            </a:r>
          </a:p>
        </p:txBody>
      </p:sp>
      <p:sp>
        <p:nvSpPr>
          <p:cNvPr id="85363" name="Text Box 417"/>
          <p:cNvSpPr txBox="1">
            <a:spLocks noChangeArrowheads="1"/>
          </p:cNvSpPr>
          <p:nvPr/>
        </p:nvSpPr>
        <p:spPr bwMode="auto">
          <a:xfrm>
            <a:off x="6804025" y="2565400"/>
            <a:ext cx="323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地方治安機關</a:t>
            </a:r>
          </a:p>
        </p:txBody>
      </p:sp>
      <p:sp>
        <p:nvSpPr>
          <p:cNvPr id="85364" name="Rectangle 426"/>
          <p:cNvSpPr>
            <a:spLocks noChangeArrowheads="1"/>
          </p:cNvSpPr>
          <p:nvPr/>
        </p:nvSpPr>
        <p:spPr bwMode="auto">
          <a:xfrm rot="-2806288">
            <a:off x="4565650" y="2162175"/>
            <a:ext cx="215900" cy="2159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66" name="Rectangle 429"/>
          <p:cNvSpPr>
            <a:spLocks noChangeArrowheads="1"/>
          </p:cNvSpPr>
          <p:nvPr/>
        </p:nvSpPr>
        <p:spPr bwMode="auto">
          <a:xfrm>
            <a:off x="539750" y="139700"/>
            <a:ext cx="8280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zh-TW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年國慶大會人車管制範圍區域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圖</a:t>
            </a:r>
            <a:endParaRPr lang="zh-TW" altLang="en-US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03" name="Line 431"/>
          <p:cNvSpPr>
            <a:spLocks noChangeShapeType="1"/>
          </p:cNvSpPr>
          <p:nvPr/>
        </p:nvSpPr>
        <p:spPr bwMode="auto">
          <a:xfrm flipV="1">
            <a:off x="2873375" y="1055688"/>
            <a:ext cx="3175" cy="5699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04" name="Line 432"/>
          <p:cNvSpPr>
            <a:spLocks noChangeShapeType="1"/>
          </p:cNvSpPr>
          <p:nvPr/>
        </p:nvSpPr>
        <p:spPr bwMode="auto">
          <a:xfrm flipH="1" flipV="1">
            <a:off x="4362450" y="1049338"/>
            <a:ext cx="0" cy="9080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369" name="Rectangle 434"/>
          <p:cNvSpPr>
            <a:spLocks noChangeArrowheads="1"/>
          </p:cNvSpPr>
          <p:nvPr/>
        </p:nvSpPr>
        <p:spPr bwMode="auto">
          <a:xfrm flipH="1">
            <a:off x="3616325" y="2708275"/>
            <a:ext cx="12223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車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制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區</a:t>
            </a:r>
            <a:endParaRPr lang="zh-TW" altLang="en-US" sz="100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70" name="Rectangle 442"/>
          <p:cNvSpPr>
            <a:spLocks noChangeArrowheads="1"/>
          </p:cNvSpPr>
          <p:nvPr/>
        </p:nvSpPr>
        <p:spPr bwMode="auto">
          <a:xfrm>
            <a:off x="4067175" y="4608513"/>
            <a:ext cx="5080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總統寓所</a:t>
            </a:r>
          </a:p>
        </p:txBody>
      </p:sp>
      <p:sp>
        <p:nvSpPr>
          <p:cNvPr id="85371" name="Line 341"/>
          <p:cNvSpPr>
            <a:spLocks noChangeShapeType="1"/>
          </p:cNvSpPr>
          <p:nvPr/>
        </p:nvSpPr>
        <p:spPr bwMode="auto">
          <a:xfrm>
            <a:off x="5391150" y="2979738"/>
            <a:ext cx="693738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72" name="Line 341"/>
          <p:cNvSpPr>
            <a:spLocks noChangeShapeType="1"/>
          </p:cNvSpPr>
          <p:nvPr/>
        </p:nvSpPr>
        <p:spPr bwMode="auto">
          <a:xfrm>
            <a:off x="5376863" y="3271838"/>
            <a:ext cx="708025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73" name="Text Box 425"/>
          <p:cNvSpPr txBox="1">
            <a:spLocks noChangeArrowheads="1"/>
          </p:cNvSpPr>
          <p:nvPr/>
        </p:nvSpPr>
        <p:spPr bwMode="auto">
          <a:xfrm>
            <a:off x="5148263" y="2708275"/>
            <a:ext cx="336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00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>人車管制區</a:t>
            </a:r>
            <a:endParaRPr lang="en-US" altLang="zh-TW" sz="100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5374" name="Text Box 383"/>
          <p:cNvSpPr txBox="1">
            <a:spLocks noChangeArrowheads="1"/>
          </p:cNvSpPr>
          <p:nvPr/>
        </p:nvSpPr>
        <p:spPr bwMode="auto">
          <a:xfrm>
            <a:off x="6084888" y="1687513"/>
            <a:ext cx="3365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中 山 南 路</a:t>
            </a:r>
          </a:p>
        </p:txBody>
      </p:sp>
      <p:sp>
        <p:nvSpPr>
          <p:cNvPr id="85375" name="Freeform 462"/>
          <p:cNvSpPr>
            <a:spLocks/>
          </p:cNvSpPr>
          <p:nvPr/>
        </p:nvSpPr>
        <p:spPr bwMode="auto">
          <a:xfrm>
            <a:off x="3500438" y="4478338"/>
            <a:ext cx="141287" cy="323850"/>
          </a:xfrm>
          <a:custGeom>
            <a:avLst/>
            <a:gdLst>
              <a:gd name="T0" fmla="*/ 0 w 99"/>
              <a:gd name="T1" fmla="*/ 0 h 204"/>
              <a:gd name="T2" fmla="*/ 2147483647 w 99"/>
              <a:gd name="T3" fmla="*/ 2147483647 h 204"/>
              <a:gd name="T4" fmla="*/ 0 60000 65536"/>
              <a:gd name="T5" fmla="*/ 0 60000 65536"/>
              <a:gd name="T6" fmla="*/ 0 w 99"/>
              <a:gd name="T7" fmla="*/ 0 h 204"/>
              <a:gd name="T8" fmla="*/ 99 w 99"/>
              <a:gd name="T9" fmla="*/ 204 h 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" h="204">
                <a:moveTo>
                  <a:pt x="0" y="0"/>
                </a:moveTo>
                <a:lnTo>
                  <a:pt x="99" y="2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376" name="Text Box 331"/>
          <p:cNvSpPr txBox="1">
            <a:spLocks noChangeArrowheads="1"/>
          </p:cNvSpPr>
          <p:nvPr/>
        </p:nvSpPr>
        <p:spPr bwMode="auto">
          <a:xfrm>
            <a:off x="7019925" y="3141663"/>
            <a:ext cx="890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信 義 路</a:t>
            </a:r>
          </a:p>
        </p:txBody>
      </p:sp>
      <p:sp>
        <p:nvSpPr>
          <p:cNvPr id="85377" name="Text Box 329"/>
          <p:cNvSpPr txBox="1">
            <a:spLocks noChangeArrowheads="1"/>
          </p:cNvSpPr>
          <p:nvPr/>
        </p:nvSpPr>
        <p:spPr bwMode="auto">
          <a:xfrm>
            <a:off x="7445375" y="267017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路</a:t>
            </a:r>
          </a:p>
        </p:txBody>
      </p:sp>
      <p:sp>
        <p:nvSpPr>
          <p:cNvPr id="85378" name="Line 341"/>
          <p:cNvSpPr>
            <a:spLocks noChangeShapeType="1"/>
          </p:cNvSpPr>
          <p:nvPr/>
        </p:nvSpPr>
        <p:spPr bwMode="auto">
          <a:xfrm flipH="1">
            <a:off x="2673350" y="3856038"/>
            <a:ext cx="1588" cy="6159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79" name="Line 227"/>
          <p:cNvSpPr>
            <a:spLocks noChangeShapeType="1"/>
          </p:cNvSpPr>
          <p:nvPr/>
        </p:nvSpPr>
        <p:spPr bwMode="auto">
          <a:xfrm>
            <a:off x="2286000" y="3852863"/>
            <a:ext cx="39846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80" name="Line 227"/>
          <p:cNvSpPr>
            <a:spLocks noChangeShapeType="1"/>
          </p:cNvSpPr>
          <p:nvPr/>
        </p:nvSpPr>
        <p:spPr bwMode="auto">
          <a:xfrm>
            <a:off x="3481388" y="4478338"/>
            <a:ext cx="508000" cy="925512"/>
          </a:xfrm>
          <a:custGeom>
            <a:avLst/>
            <a:gdLst>
              <a:gd name="T0" fmla="*/ 0 w 711"/>
              <a:gd name="T1" fmla="*/ 0 h 6"/>
              <a:gd name="T2" fmla="*/ 2147483647 w 711"/>
              <a:gd name="T3" fmla="*/ 2147483647 h 6"/>
              <a:gd name="T4" fmla="*/ 0 60000 65536"/>
              <a:gd name="T5" fmla="*/ 0 60000 65536"/>
              <a:gd name="T6" fmla="*/ 0 w 711"/>
              <a:gd name="T7" fmla="*/ 0 h 6"/>
              <a:gd name="T8" fmla="*/ 711 w 711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11" h="6">
                <a:moveTo>
                  <a:pt x="0" y="0"/>
                </a:moveTo>
                <a:lnTo>
                  <a:pt x="711" y="6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81" name="Line 227"/>
          <p:cNvSpPr>
            <a:spLocks noChangeShapeType="1"/>
          </p:cNvSpPr>
          <p:nvPr/>
        </p:nvSpPr>
        <p:spPr bwMode="auto">
          <a:xfrm flipV="1">
            <a:off x="3995738" y="5013325"/>
            <a:ext cx="1152525" cy="3587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82" name="Line 227"/>
          <p:cNvSpPr>
            <a:spLocks noChangeShapeType="1"/>
          </p:cNvSpPr>
          <p:nvPr/>
        </p:nvSpPr>
        <p:spPr bwMode="auto">
          <a:xfrm flipV="1">
            <a:off x="4551363" y="5011738"/>
            <a:ext cx="630237" cy="1936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83" name="Line 341"/>
          <p:cNvSpPr>
            <a:spLocks noChangeShapeType="1"/>
          </p:cNvSpPr>
          <p:nvPr/>
        </p:nvSpPr>
        <p:spPr bwMode="auto">
          <a:xfrm>
            <a:off x="5622925" y="4221163"/>
            <a:ext cx="0" cy="2571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84" name="Line 341"/>
          <p:cNvSpPr>
            <a:spLocks noChangeShapeType="1"/>
          </p:cNvSpPr>
          <p:nvPr/>
        </p:nvSpPr>
        <p:spPr bwMode="auto">
          <a:xfrm>
            <a:off x="5106988" y="4845050"/>
            <a:ext cx="74612" cy="1841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9" name="Line 204"/>
          <p:cNvSpPr>
            <a:spLocks noChangeShapeType="1"/>
          </p:cNvSpPr>
          <p:nvPr/>
        </p:nvSpPr>
        <p:spPr bwMode="auto">
          <a:xfrm flipH="1" flipV="1">
            <a:off x="1187450" y="4933950"/>
            <a:ext cx="14811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" name="Line 204"/>
          <p:cNvSpPr>
            <a:spLocks noChangeShapeType="1"/>
          </p:cNvSpPr>
          <p:nvPr/>
        </p:nvSpPr>
        <p:spPr bwMode="auto">
          <a:xfrm flipH="1" flipV="1">
            <a:off x="6386513" y="4249738"/>
            <a:ext cx="1397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1" name="Line 204"/>
          <p:cNvSpPr>
            <a:spLocks noChangeShapeType="1"/>
          </p:cNvSpPr>
          <p:nvPr/>
        </p:nvSpPr>
        <p:spPr bwMode="auto">
          <a:xfrm flipH="1">
            <a:off x="1187450" y="2060575"/>
            <a:ext cx="0" cy="28813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2" name="Line 204"/>
          <p:cNvSpPr>
            <a:spLocks noChangeShapeType="1"/>
          </p:cNvSpPr>
          <p:nvPr/>
        </p:nvSpPr>
        <p:spPr bwMode="auto">
          <a:xfrm flipH="1">
            <a:off x="1184275" y="1658938"/>
            <a:ext cx="3175" cy="3889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3" name="Line 204"/>
          <p:cNvSpPr>
            <a:spLocks noChangeShapeType="1"/>
          </p:cNvSpPr>
          <p:nvPr/>
        </p:nvSpPr>
        <p:spPr bwMode="auto">
          <a:xfrm>
            <a:off x="2662238" y="4937125"/>
            <a:ext cx="11112" cy="6921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4" name="Line 204"/>
          <p:cNvSpPr>
            <a:spLocks noChangeShapeType="1"/>
          </p:cNvSpPr>
          <p:nvPr/>
        </p:nvSpPr>
        <p:spPr bwMode="auto">
          <a:xfrm flipH="1" flipV="1">
            <a:off x="2651125" y="5595938"/>
            <a:ext cx="23320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91" name="Text Box 310"/>
          <p:cNvSpPr txBox="1">
            <a:spLocks noChangeArrowheads="1"/>
          </p:cNvSpPr>
          <p:nvPr/>
        </p:nvSpPr>
        <p:spPr bwMode="auto">
          <a:xfrm>
            <a:off x="1287463" y="1903413"/>
            <a:ext cx="492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秀山街</a:t>
            </a:r>
          </a:p>
        </p:txBody>
      </p:sp>
      <p:sp>
        <p:nvSpPr>
          <p:cNvPr id="85392" name="Text Box 310"/>
          <p:cNvSpPr txBox="1">
            <a:spLocks noChangeArrowheads="1"/>
          </p:cNvSpPr>
          <p:nvPr/>
        </p:nvSpPr>
        <p:spPr bwMode="auto">
          <a:xfrm>
            <a:off x="2235200" y="1803400"/>
            <a:ext cx="492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永綏街</a:t>
            </a:r>
          </a:p>
        </p:txBody>
      </p:sp>
      <p:sp>
        <p:nvSpPr>
          <p:cNvPr id="85393" name="Line 338"/>
          <p:cNvSpPr>
            <a:spLocks noChangeShapeType="1"/>
          </p:cNvSpPr>
          <p:nvPr/>
        </p:nvSpPr>
        <p:spPr bwMode="auto">
          <a:xfrm>
            <a:off x="6064250" y="2997200"/>
            <a:ext cx="0" cy="2873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5394" name="Rectangle 180"/>
          <p:cNvSpPr>
            <a:spLocks noChangeArrowheads="1"/>
          </p:cNvSpPr>
          <p:nvPr/>
        </p:nvSpPr>
        <p:spPr bwMode="auto">
          <a:xfrm>
            <a:off x="4686300" y="2197100"/>
            <a:ext cx="414338" cy="2127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95" name="Rectangle 180"/>
          <p:cNvSpPr>
            <a:spLocks noChangeArrowheads="1"/>
          </p:cNvSpPr>
          <p:nvPr/>
        </p:nvSpPr>
        <p:spPr bwMode="auto">
          <a:xfrm>
            <a:off x="5126038" y="2225675"/>
            <a:ext cx="242887" cy="1778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96" name="Rectangle 180"/>
          <p:cNvSpPr>
            <a:spLocks noChangeArrowheads="1"/>
          </p:cNvSpPr>
          <p:nvPr/>
        </p:nvSpPr>
        <p:spPr bwMode="auto">
          <a:xfrm>
            <a:off x="2301875" y="3873500"/>
            <a:ext cx="323850" cy="3540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85397" name="Rectangle 180"/>
          <p:cNvSpPr>
            <a:spLocks noChangeArrowheads="1"/>
          </p:cNvSpPr>
          <p:nvPr/>
        </p:nvSpPr>
        <p:spPr bwMode="auto">
          <a:xfrm>
            <a:off x="2381250" y="4260850"/>
            <a:ext cx="269875" cy="1857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406" name="Line 432"/>
          <p:cNvSpPr>
            <a:spLocks noChangeShapeType="1"/>
          </p:cNvSpPr>
          <p:nvPr/>
        </p:nvSpPr>
        <p:spPr bwMode="auto">
          <a:xfrm flipH="1" flipV="1">
            <a:off x="2873375" y="1054100"/>
            <a:ext cx="14763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7" name="Line 432"/>
          <p:cNvSpPr>
            <a:spLocks noChangeShapeType="1"/>
          </p:cNvSpPr>
          <p:nvPr/>
        </p:nvSpPr>
        <p:spPr bwMode="auto">
          <a:xfrm flipH="1" flipV="1">
            <a:off x="1173163" y="1646238"/>
            <a:ext cx="17081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400" name="Rectangle 116"/>
          <p:cNvSpPr>
            <a:spLocks noChangeArrowheads="1"/>
          </p:cNvSpPr>
          <p:nvPr/>
        </p:nvSpPr>
        <p:spPr bwMode="auto">
          <a:xfrm>
            <a:off x="1849438" y="5075238"/>
            <a:ext cx="81280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000000"/>
              </a:solidFill>
            </a:endParaRPr>
          </a:p>
        </p:txBody>
      </p:sp>
      <p:sp>
        <p:nvSpPr>
          <p:cNvPr id="409" name="圓角矩形圖說文字 408"/>
          <p:cNvSpPr/>
          <p:nvPr/>
        </p:nvSpPr>
        <p:spPr>
          <a:xfrm>
            <a:off x="1909763" y="911225"/>
            <a:ext cx="5811837" cy="498475"/>
          </a:xfrm>
          <a:prstGeom prst="wedgeRoundRectCallout">
            <a:avLst>
              <a:gd name="adj1" fmla="val -33922"/>
              <a:gd name="adj2" fmla="val 215859"/>
              <a:gd name="adj3" fmla="val 16667"/>
            </a:avLst>
          </a:prstGeom>
          <a:solidFill>
            <a:srgbClr val="FFCC99"/>
          </a:solidFill>
          <a:ln w="50800" cmpd="dbl">
            <a:solidFill>
              <a:srgbClr val="FF0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衡陽路</a:t>
            </a:r>
            <a:r>
              <a:rPr lang="zh-TW" altLang="en-US" sz="2000" b="1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（不含）</a:t>
            </a:r>
            <a:r>
              <a:rPr lang="zh-TW" altLang="en-US" sz="20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、凱達格蘭大道</a:t>
            </a:r>
            <a:r>
              <a:rPr lang="zh-TW" altLang="en-US" sz="2000" b="1" dirty="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（含）以南</a:t>
            </a:r>
          </a:p>
        </p:txBody>
      </p:sp>
      <p:sp>
        <p:nvSpPr>
          <p:cNvPr id="410" name="圓角矩形圖說文字 447"/>
          <p:cNvSpPr>
            <a:spLocks noChangeArrowheads="1"/>
          </p:cNvSpPr>
          <p:nvPr/>
        </p:nvSpPr>
        <p:spPr bwMode="auto">
          <a:xfrm>
            <a:off x="8120063" y="966788"/>
            <a:ext cx="555625" cy="4767262"/>
          </a:xfrm>
          <a:prstGeom prst="wedgeRoundRectCallout">
            <a:avLst>
              <a:gd name="adj1" fmla="val -536000"/>
              <a:gd name="adj2" fmla="val -9606"/>
              <a:gd name="adj3" fmla="val 16667"/>
            </a:avLst>
          </a:prstGeom>
          <a:solidFill>
            <a:srgbClr val="FFCC99"/>
          </a:solidFill>
          <a:ln w="5080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公園路</a:t>
            </a:r>
            <a:r>
              <a:rPr lang="zh-TW" altLang="en-US" sz="20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（含）</a:t>
            </a:r>
            <a:r>
              <a:rPr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、中山南路</a:t>
            </a:r>
            <a:r>
              <a:rPr lang="zh-TW" altLang="en-US" sz="20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（不含）以西</a:t>
            </a:r>
          </a:p>
        </p:txBody>
      </p:sp>
      <p:sp>
        <p:nvSpPr>
          <p:cNvPr id="411" name="圓角矩形圖說文字 448"/>
          <p:cNvSpPr>
            <a:spLocks noChangeArrowheads="1"/>
          </p:cNvSpPr>
          <p:nvPr/>
        </p:nvSpPr>
        <p:spPr bwMode="auto">
          <a:xfrm>
            <a:off x="407988" y="5753100"/>
            <a:ext cx="8485187" cy="498475"/>
          </a:xfrm>
          <a:prstGeom prst="wedgeRoundRectCallout">
            <a:avLst>
              <a:gd name="adj1" fmla="val -10486"/>
              <a:gd name="adj2" fmla="val -195542"/>
              <a:gd name="adj3" fmla="val 16667"/>
            </a:avLst>
          </a:prstGeom>
          <a:solidFill>
            <a:srgbClr val="FFCC99"/>
          </a:solidFill>
          <a:ln w="50800" cmpd="dbl" algn="ctr">
            <a:solidFill>
              <a:srgbClr val="FF0000"/>
            </a:solidFill>
            <a:bevel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貴陽街、愛國西路、重慶南路</a:t>
            </a:r>
            <a:r>
              <a:rPr lang="en-US" altLang="zh-TW" sz="18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8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段</a:t>
            </a:r>
            <a:r>
              <a:rPr lang="en-US" altLang="zh-TW" sz="18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18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巷、湖口街、凱達格蘭大道</a:t>
            </a:r>
            <a:r>
              <a:rPr lang="zh-TW" altLang="en-US" sz="18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（均含）以北</a:t>
            </a:r>
          </a:p>
        </p:txBody>
      </p:sp>
      <p:sp>
        <p:nvSpPr>
          <p:cNvPr id="412" name="圓角矩形圖說文字 449"/>
          <p:cNvSpPr>
            <a:spLocks noChangeArrowheads="1"/>
          </p:cNvSpPr>
          <p:nvPr/>
        </p:nvSpPr>
        <p:spPr bwMode="auto">
          <a:xfrm>
            <a:off x="755650" y="908050"/>
            <a:ext cx="555625" cy="4730750"/>
          </a:xfrm>
          <a:prstGeom prst="wedgeRoundRectCallout">
            <a:avLst>
              <a:gd name="adj1" fmla="val 215431"/>
              <a:gd name="adj2" fmla="val -8792"/>
              <a:gd name="adj3" fmla="val 16667"/>
            </a:avLst>
          </a:prstGeom>
          <a:solidFill>
            <a:srgbClr val="FFCC99"/>
          </a:solidFill>
          <a:ln w="50800" cmpd="dbl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桃源街</a:t>
            </a:r>
            <a:r>
              <a:rPr lang="zh-TW" altLang="en-US" sz="20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（不含）</a:t>
            </a:r>
            <a:r>
              <a:rPr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、博愛路</a:t>
            </a:r>
            <a:r>
              <a:rPr lang="zh-TW" altLang="en-US" sz="20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（含）以東</a:t>
            </a:r>
          </a:p>
        </p:txBody>
      </p:sp>
    </p:spTree>
    <p:extLst>
      <p:ext uri="{BB962C8B-B14F-4D97-AF65-F5344CB8AC3E}">
        <p14:creationId xmlns:p14="http://schemas.microsoft.com/office/powerpoint/2010/main" val="497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圖片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" r="5627" b="4227"/>
          <a:stretch>
            <a:fillRect/>
          </a:stretch>
        </p:blipFill>
        <p:spPr bwMode="auto">
          <a:xfrm>
            <a:off x="-36513" y="-128588"/>
            <a:ext cx="9199563" cy="697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AutoShape 6"/>
          <p:cNvSpPr>
            <a:spLocks noChangeArrowheads="1"/>
          </p:cNvSpPr>
          <p:nvPr/>
        </p:nvSpPr>
        <p:spPr bwMode="auto">
          <a:xfrm>
            <a:off x="225425" y="263525"/>
            <a:ext cx="8675688" cy="6194425"/>
          </a:xfrm>
          <a:prstGeom prst="foldedCorner">
            <a:avLst>
              <a:gd name="adj" fmla="val 12500"/>
            </a:avLst>
          </a:prstGeom>
          <a:solidFill>
            <a:srgbClr val="0000FF"/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marL="539750" indent="-5397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zh-TW" sz="4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因國慶活動作業需求</a:t>
            </a:r>
            <a:r>
              <a:rPr lang="zh-TW" altLang="zh-TW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，自</a:t>
            </a:r>
            <a:r>
              <a:rPr lang="en-US" altLang="zh-TW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日凌晨零時起，貴陽街（重慶南路至懷寧街段，靠南廣場周邊）、寶慶路（博愛路至重慶南路段，靠總統府周邊）及懷寧街（寶慶路（不含）至貴陽街（含）一線）停車位暫時禁制車輛停放，</a:t>
            </a:r>
            <a:r>
              <a:rPr lang="zh-TW" altLang="zh-TW" sz="4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以利國慶大會進行。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6"/>
          <p:cNvSpPr>
            <a:spLocks noChangeArrowheads="1"/>
          </p:cNvSpPr>
          <p:nvPr/>
        </p:nvSpPr>
        <p:spPr bwMode="auto">
          <a:xfrm>
            <a:off x="0" y="2924175"/>
            <a:ext cx="8856663" cy="2951163"/>
          </a:xfrm>
          <a:prstGeom prst="foldedCorner">
            <a:avLst>
              <a:gd name="adj" fmla="val 12500"/>
            </a:avLst>
          </a:prstGeom>
          <a:solidFill>
            <a:srgbClr val="0000FF">
              <a:alpha val="79999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539750" indent="-5397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六、各機關團體民眾入場時，請配合管制人員實施檢查；如</a:t>
            </a:r>
            <a:r>
              <a:rPr lang="zh-TW" altLang="en-US" sz="40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攜帶瓶（罐）裝水時，請於管制處（點）試飲。 </a:t>
            </a:r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89091" name="圖片 1" descr="0-logo_fin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9850" y="9525"/>
            <a:ext cx="3636963" cy="2924175"/>
          </a:xfrm>
          <a:prstGeom prst="rect">
            <a:avLst/>
          </a:prstGeom>
          <a:gradFill rotWithShape="1">
            <a:gsLst>
              <a:gs pos="0">
                <a:srgbClr val="F6F8FB"/>
              </a:gs>
              <a:gs pos="74001">
                <a:srgbClr val="ABC3DD"/>
              </a:gs>
              <a:gs pos="83000">
                <a:srgbClr val="ABC3DD"/>
              </a:gs>
              <a:gs pos="100000">
                <a:srgbClr val="C7D7E8"/>
              </a:gs>
              <a:gs pos="100000">
                <a:srgbClr val="C7D7E8"/>
              </a:gs>
              <a:gs pos="100000">
                <a:srgbClr val="C7D7E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3" descr="C:\Users\蒲正宏\Desktop\59f1e711c0e7c0c68c874564da018f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88" y="620713"/>
            <a:ext cx="256698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6"/>
          <p:cNvSpPr>
            <a:spLocks noChangeArrowheads="1"/>
          </p:cNvSpPr>
          <p:nvPr/>
        </p:nvSpPr>
        <p:spPr bwMode="auto">
          <a:xfrm>
            <a:off x="106363" y="188640"/>
            <a:ext cx="9037637" cy="5832475"/>
          </a:xfrm>
          <a:prstGeom prst="foldedCorner">
            <a:avLst>
              <a:gd name="adj" fmla="val 12500"/>
            </a:avLst>
          </a:prstGeom>
          <a:solidFill>
            <a:srgbClr val="0000FF">
              <a:alpha val="79999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539750" indent="-5397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七、參加典禮之機關團體</a:t>
            </a:r>
            <a:r>
              <a:rPr lang="zh-TW" altLang="en-US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可攜帶照相機（以一般相機為主，禁用長、望遠鏡頭</a:t>
            </a:r>
            <a:r>
              <a:rPr lang="zh-TW" altLang="zh-TW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及腳架、柄式自拍器</a:t>
            </a:r>
            <a:r>
              <a:rPr lang="zh-TW" altLang="en-US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），並於管制區入口處試拍；照相區域以南、北廣場為主</a:t>
            </a:r>
            <a:r>
              <a:rPr lang="zh-TW" altLang="en-US" sz="4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，勿超越凱達格蘭大道及重慶南路口；</a:t>
            </a:r>
            <a:r>
              <a:rPr lang="zh-TW" altLang="en-US" sz="40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另於大會序幕表演暨典禮階段，請勿隨意走動照相，以維國慶大會秩序與莊嚴。　　　</a:t>
            </a:r>
            <a:r>
              <a:rPr lang="zh-TW" altLang="en-US" sz="4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　　　　　　　　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90115" name="Picture 7" descr="samsung-st550-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759450"/>
            <a:ext cx="14033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st-1273874-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294" y="4558764"/>
            <a:ext cx="306019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054002"/>
            <a:ext cx="2112097" cy="16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100000" l="1944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731" y="4558764"/>
            <a:ext cx="3429000" cy="292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844" y="5283312"/>
            <a:ext cx="1475606" cy="14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243398"/>
            <a:ext cx="1475606" cy="14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5435712"/>
            <a:ext cx="1475606" cy="14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矩形 1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203200" y="333375"/>
            <a:ext cx="8713788" cy="6408738"/>
          </a:xfrm>
          <a:prstGeom prst="rect">
            <a:avLst/>
          </a:prstGeom>
          <a:noFill/>
          <a:ln w="508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91140" name="Freeform 3"/>
          <p:cNvSpPr>
            <a:spLocks/>
          </p:cNvSpPr>
          <p:nvPr/>
        </p:nvSpPr>
        <p:spPr bwMode="auto">
          <a:xfrm>
            <a:off x="3117850" y="5684838"/>
            <a:ext cx="4202113" cy="958850"/>
          </a:xfrm>
          <a:custGeom>
            <a:avLst/>
            <a:gdLst>
              <a:gd name="T0" fmla="*/ 0 w 2994"/>
              <a:gd name="T1" fmla="*/ 0 h 499"/>
              <a:gd name="T2" fmla="*/ 2147483647 w 2994"/>
              <a:gd name="T3" fmla="*/ 0 h 499"/>
              <a:gd name="T4" fmla="*/ 2147483647 w 2994"/>
              <a:gd name="T5" fmla="*/ 0 h 499"/>
              <a:gd name="T6" fmla="*/ 2147483647 w 2994"/>
              <a:gd name="T7" fmla="*/ 2147483647 h 499"/>
              <a:gd name="T8" fmla="*/ 2147483647 w 2994"/>
              <a:gd name="T9" fmla="*/ 2147483647 h 499"/>
              <a:gd name="T10" fmla="*/ 0 w 2994"/>
              <a:gd name="T11" fmla="*/ 2147483647 h 499"/>
              <a:gd name="T12" fmla="*/ 0 w 2994"/>
              <a:gd name="T13" fmla="*/ 0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94"/>
              <a:gd name="T22" fmla="*/ 0 h 499"/>
              <a:gd name="T23" fmla="*/ 2994 w 2994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94" h="499">
                <a:moveTo>
                  <a:pt x="0" y="0"/>
                </a:moveTo>
                <a:lnTo>
                  <a:pt x="272" y="0"/>
                </a:lnTo>
                <a:lnTo>
                  <a:pt x="2994" y="0"/>
                </a:lnTo>
                <a:lnTo>
                  <a:pt x="2994" y="272"/>
                </a:lnTo>
                <a:lnTo>
                  <a:pt x="2631" y="499"/>
                </a:lnTo>
                <a:lnTo>
                  <a:pt x="0" y="49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3124200" y="784225"/>
            <a:ext cx="1851025" cy="3841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3124200" y="1536700"/>
            <a:ext cx="1851025" cy="566738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91143" name="Rectangle 6"/>
          <p:cNvSpPr>
            <a:spLocks noChangeArrowheads="1"/>
          </p:cNvSpPr>
          <p:nvPr/>
        </p:nvSpPr>
        <p:spPr bwMode="auto">
          <a:xfrm>
            <a:off x="3117850" y="2706688"/>
            <a:ext cx="1851025" cy="9048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660033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1144" name="Rectangle 7"/>
          <p:cNvSpPr>
            <a:spLocks noChangeArrowheads="1"/>
          </p:cNvSpPr>
          <p:nvPr/>
        </p:nvSpPr>
        <p:spPr bwMode="auto">
          <a:xfrm>
            <a:off x="3124200" y="4151313"/>
            <a:ext cx="1851025" cy="9429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南廣場</a:t>
            </a:r>
          </a:p>
        </p:txBody>
      </p:sp>
      <p:sp>
        <p:nvSpPr>
          <p:cNvPr id="91145" name="Rectangle 8"/>
          <p:cNvSpPr>
            <a:spLocks noChangeArrowheads="1"/>
          </p:cNvSpPr>
          <p:nvPr/>
        </p:nvSpPr>
        <p:spPr bwMode="auto">
          <a:xfrm>
            <a:off x="5437188" y="968375"/>
            <a:ext cx="1854200" cy="2636838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91146" name="Rectangle 9"/>
          <p:cNvSpPr>
            <a:spLocks noChangeArrowheads="1"/>
          </p:cNvSpPr>
          <p:nvPr/>
        </p:nvSpPr>
        <p:spPr bwMode="auto">
          <a:xfrm>
            <a:off x="5437188" y="4170363"/>
            <a:ext cx="1854200" cy="94138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介壽公園</a:t>
            </a:r>
          </a:p>
        </p:txBody>
      </p:sp>
      <p:sp>
        <p:nvSpPr>
          <p:cNvPr id="91147" name="Rectangle 10"/>
          <p:cNvSpPr>
            <a:spLocks noChangeArrowheads="1"/>
          </p:cNvSpPr>
          <p:nvPr/>
        </p:nvSpPr>
        <p:spPr bwMode="auto">
          <a:xfrm>
            <a:off x="574675" y="1544638"/>
            <a:ext cx="2087563" cy="565150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/>
          </a:p>
        </p:txBody>
      </p:sp>
      <p:sp>
        <p:nvSpPr>
          <p:cNvPr id="91148" name="Rectangle 11"/>
          <p:cNvSpPr>
            <a:spLocks noChangeArrowheads="1"/>
          </p:cNvSpPr>
          <p:nvPr/>
        </p:nvSpPr>
        <p:spPr bwMode="auto">
          <a:xfrm>
            <a:off x="574675" y="5678488"/>
            <a:ext cx="2087563" cy="94138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司法大廈</a:t>
            </a:r>
          </a:p>
        </p:txBody>
      </p:sp>
      <p:sp>
        <p:nvSpPr>
          <p:cNvPr id="91149" name="Line 12"/>
          <p:cNvSpPr>
            <a:spLocks noChangeShapeType="1"/>
          </p:cNvSpPr>
          <p:nvPr/>
        </p:nvSpPr>
        <p:spPr bwMode="auto">
          <a:xfrm>
            <a:off x="466725" y="2640013"/>
            <a:ext cx="2182813" cy="79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1150" name="Line 13"/>
          <p:cNvSpPr>
            <a:spLocks noChangeShapeType="1"/>
          </p:cNvSpPr>
          <p:nvPr/>
        </p:nvSpPr>
        <p:spPr bwMode="auto">
          <a:xfrm>
            <a:off x="492125" y="2652713"/>
            <a:ext cx="14288" cy="25225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1151" name="Line 14"/>
          <p:cNvSpPr>
            <a:spLocks noChangeShapeType="1"/>
          </p:cNvSpPr>
          <p:nvPr/>
        </p:nvSpPr>
        <p:spPr bwMode="auto">
          <a:xfrm flipV="1">
            <a:off x="495300" y="5148263"/>
            <a:ext cx="2100263" cy="158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1152" name="Line 15"/>
          <p:cNvSpPr>
            <a:spLocks noChangeShapeType="1"/>
          </p:cNvSpPr>
          <p:nvPr/>
        </p:nvSpPr>
        <p:spPr bwMode="auto">
          <a:xfrm flipH="1">
            <a:off x="2574925" y="4179888"/>
            <a:ext cx="9525" cy="9906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1249363" y="2965450"/>
            <a:ext cx="5318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latin typeface="Times New Roman" pitchFamily="18" charset="0"/>
              </a:rPr>
              <a:t>	</a:t>
            </a: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804863" y="4776788"/>
            <a:ext cx="15287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總統府</a:t>
            </a: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1068388" y="2689225"/>
            <a:ext cx="361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latin typeface="Times New Roman" pitchFamily="18" charset="0"/>
            </a:endParaRP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1708150" y="3043238"/>
            <a:ext cx="625475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zh-TW" sz="1000">
              <a:latin typeface="Times New Roman" pitchFamily="18" charset="0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4500563" y="3624263"/>
            <a:ext cx="2825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latin typeface="標楷體" pitchFamily="65" charset="-120"/>
                <a:ea typeface="標楷體" pitchFamily="65" charset="-120"/>
              </a:rPr>
              <a:t>凱 達 格 蘭 大 道</a:t>
            </a:r>
            <a:endParaRPr lang="zh-TW" altLang="en-US" sz="1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3519488" y="3040063"/>
            <a:ext cx="1130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北廣場</a:t>
            </a: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3405188" y="5826125"/>
            <a:ext cx="13858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北一女</a:t>
            </a:r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5784850" y="5678488"/>
            <a:ext cx="11334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氣象局</a:t>
            </a: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4349750" y="6337300"/>
            <a:ext cx="13684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北市大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5138738" y="2041525"/>
            <a:ext cx="2466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二二八</a:t>
            </a:r>
            <a:r>
              <a:rPr lang="en-US" altLang="zh-TW" sz="200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紀念公園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3295650" y="417513"/>
            <a:ext cx="120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襄  陽  路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7437438" y="850900"/>
            <a:ext cx="427037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公 園 路</a:t>
            </a:r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 flipH="1">
            <a:off x="2617788" y="2643188"/>
            <a:ext cx="9525" cy="8604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382588" y="1184275"/>
            <a:ext cx="23844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衡 陽  路</a:t>
            </a: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1046163" y="5241925"/>
            <a:ext cx="998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貴 陽 街</a:t>
            </a:r>
          </a:p>
        </p:txBody>
      </p:sp>
      <p:sp>
        <p:nvSpPr>
          <p:cNvPr id="91168" name="Text Box 32"/>
          <p:cNvSpPr txBox="1">
            <a:spLocks noChangeArrowheads="1"/>
          </p:cNvSpPr>
          <p:nvPr/>
        </p:nvSpPr>
        <p:spPr bwMode="auto">
          <a:xfrm>
            <a:off x="2695575" y="3086100"/>
            <a:ext cx="4302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重慶南路</a:t>
            </a:r>
          </a:p>
        </p:txBody>
      </p:sp>
      <p:sp>
        <p:nvSpPr>
          <p:cNvPr id="91169" name="Text Box 33"/>
          <p:cNvSpPr txBox="1">
            <a:spLocks noChangeArrowheads="1"/>
          </p:cNvSpPr>
          <p:nvPr/>
        </p:nvSpPr>
        <p:spPr bwMode="auto">
          <a:xfrm>
            <a:off x="5003800" y="2705100"/>
            <a:ext cx="427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懷寧街  </a:t>
            </a:r>
          </a:p>
        </p:txBody>
      </p:sp>
      <p:sp>
        <p:nvSpPr>
          <p:cNvPr id="91170" name="Text Box 34"/>
          <p:cNvSpPr txBox="1">
            <a:spLocks noChangeArrowheads="1"/>
          </p:cNvSpPr>
          <p:nvPr/>
        </p:nvSpPr>
        <p:spPr bwMode="auto">
          <a:xfrm>
            <a:off x="571500" y="1511300"/>
            <a:ext cx="204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台灣銀行</a:t>
            </a:r>
          </a:p>
        </p:txBody>
      </p: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3605213" y="1639888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660033"/>
                </a:solidFill>
                <a:latin typeface="標楷體" pitchFamily="65" charset="-120"/>
                <a:ea typeface="標楷體" pitchFamily="65" charset="-120"/>
              </a:rPr>
              <a:t>國發會</a:t>
            </a:r>
          </a:p>
        </p:txBody>
      </p:sp>
      <p:grpSp>
        <p:nvGrpSpPr>
          <p:cNvPr id="91172" name="Group 36"/>
          <p:cNvGrpSpPr>
            <a:grpSpLocks/>
          </p:cNvGrpSpPr>
          <p:nvPr/>
        </p:nvGrpSpPr>
        <p:grpSpPr bwMode="auto">
          <a:xfrm>
            <a:off x="684213" y="2736850"/>
            <a:ext cx="1701800" cy="2181225"/>
            <a:chOff x="2018" y="2024"/>
            <a:chExt cx="312" cy="385"/>
          </a:xfrm>
        </p:grpSpPr>
        <p:grpSp>
          <p:nvGrpSpPr>
            <p:cNvPr id="91224" name="Group 37"/>
            <p:cNvGrpSpPr>
              <a:grpSpLocks/>
            </p:cNvGrpSpPr>
            <p:nvPr/>
          </p:nvGrpSpPr>
          <p:grpSpPr bwMode="auto">
            <a:xfrm rot="21155796" flipH="1">
              <a:off x="2195" y="2230"/>
              <a:ext cx="135" cy="126"/>
              <a:chOff x="1188" y="2693"/>
              <a:chExt cx="403" cy="673"/>
            </a:xfrm>
          </p:grpSpPr>
          <p:sp>
            <p:nvSpPr>
              <p:cNvPr id="91277" name="Freeform 38"/>
              <p:cNvSpPr>
                <a:spLocks/>
              </p:cNvSpPr>
              <p:nvPr/>
            </p:nvSpPr>
            <p:spPr bwMode="auto">
              <a:xfrm>
                <a:off x="1188" y="2733"/>
                <a:ext cx="403" cy="74"/>
              </a:xfrm>
              <a:custGeom>
                <a:avLst/>
                <a:gdLst>
                  <a:gd name="T0" fmla="*/ 0 w 403"/>
                  <a:gd name="T1" fmla="*/ 43 h 74"/>
                  <a:gd name="T2" fmla="*/ 229 w 403"/>
                  <a:gd name="T3" fmla="*/ 73 h 74"/>
                  <a:gd name="T4" fmla="*/ 402 w 403"/>
                  <a:gd name="T5" fmla="*/ 21 h 74"/>
                  <a:gd name="T6" fmla="*/ 191 w 403"/>
                  <a:gd name="T7" fmla="*/ 0 h 74"/>
                  <a:gd name="T8" fmla="*/ 0 w 403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"/>
                  <a:gd name="T16" fmla="*/ 0 h 74"/>
                  <a:gd name="T17" fmla="*/ 403 w 403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" h="74">
                    <a:moveTo>
                      <a:pt x="0" y="43"/>
                    </a:moveTo>
                    <a:lnTo>
                      <a:pt x="229" y="73"/>
                    </a:lnTo>
                    <a:lnTo>
                      <a:pt x="402" y="21"/>
                    </a:lnTo>
                    <a:lnTo>
                      <a:pt x="191" y="0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DF3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78" name="Freeform 39"/>
              <p:cNvSpPr>
                <a:spLocks/>
              </p:cNvSpPr>
              <p:nvPr/>
            </p:nvSpPr>
            <p:spPr bwMode="auto">
              <a:xfrm>
                <a:off x="1188" y="2776"/>
                <a:ext cx="230" cy="590"/>
              </a:xfrm>
              <a:custGeom>
                <a:avLst/>
                <a:gdLst>
                  <a:gd name="T0" fmla="*/ 0 w 230"/>
                  <a:gd name="T1" fmla="*/ 0 h 590"/>
                  <a:gd name="T2" fmla="*/ 229 w 230"/>
                  <a:gd name="T3" fmla="*/ 30 h 590"/>
                  <a:gd name="T4" fmla="*/ 229 w 230"/>
                  <a:gd name="T5" fmla="*/ 589 h 590"/>
                  <a:gd name="T6" fmla="*/ 181 w 230"/>
                  <a:gd name="T7" fmla="*/ 576 h 590"/>
                  <a:gd name="T8" fmla="*/ 181 w 230"/>
                  <a:gd name="T9" fmla="*/ 505 h 590"/>
                  <a:gd name="T10" fmla="*/ 117 w 230"/>
                  <a:gd name="T11" fmla="*/ 485 h 590"/>
                  <a:gd name="T12" fmla="*/ 117 w 230"/>
                  <a:gd name="T13" fmla="*/ 548 h 590"/>
                  <a:gd name="T14" fmla="*/ 80 w 230"/>
                  <a:gd name="T15" fmla="*/ 535 h 590"/>
                  <a:gd name="T16" fmla="*/ 80 w 230"/>
                  <a:gd name="T17" fmla="*/ 472 h 590"/>
                  <a:gd name="T18" fmla="*/ 29 w 230"/>
                  <a:gd name="T19" fmla="*/ 454 h 590"/>
                  <a:gd name="T20" fmla="*/ 29 w 230"/>
                  <a:gd name="T21" fmla="*/ 517 h 590"/>
                  <a:gd name="T22" fmla="*/ 0 w 230"/>
                  <a:gd name="T23" fmla="*/ 507 h 590"/>
                  <a:gd name="T24" fmla="*/ 0 w 230"/>
                  <a:gd name="T25" fmla="*/ 0 h 5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0"/>
                  <a:gd name="T40" fmla="*/ 0 h 590"/>
                  <a:gd name="T41" fmla="*/ 230 w 230"/>
                  <a:gd name="T42" fmla="*/ 590 h 59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0" h="590">
                    <a:moveTo>
                      <a:pt x="0" y="0"/>
                    </a:moveTo>
                    <a:lnTo>
                      <a:pt x="229" y="30"/>
                    </a:lnTo>
                    <a:lnTo>
                      <a:pt x="229" y="589"/>
                    </a:lnTo>
                    <a:lnTo>
                      <a:pt x="181" y="576"/>
                    </a:lnTo>
                    <a:lnTo>
                      <a:pt x="181" y="505"/>
                    </a:lnTo>
                    <a:lnTo>
                      <a:pt x="117" y="485"/>
                    </a:lnTo>
                    <a:lnTo>
                      <a:pt x="117" y="548"/>
                    </a:lnTo>
                    <a:lnTo>
                      <a:pt x="80" y="535"/>
                    </a:lnTo>
                    <a:lnTo>
                      <a:pt x="80" y="472"/>
                    </a:lnTo>
                    <a:lnTo>
                      <a:pt x="29" y="454"/>
                    </a:lnTo>
                    <a:lnTo>
                      <a:pt x="29" y="517"/>
                    </a:lnTo>
                    <a:lnTo>
                      <a:pt x="0" y="50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1279" name="Group 40"/>
              <p:cNvGrpSpPr>
                <a:grpSpLocks/>
              </p:cNvGrpSpPr>
              <p:nvPr/>
            </p:nvGrpSpPr>
            <p:grpSpPr bwMode="auto">
              <a:xfrm>
                <a:off x="1196" y="2693"/>
                <a:ext cx="395" cy="673"/>
                <a:chOff x="1196" y="2693"/>
                <a:chExt cx="395" cy="673"/>
              </a:xfrm>
            </p:grpSpPr>
            <p:sp>
              <p:nvSpPr>
                <p:cNvPr id="91280" name="Freeform 41"/>
                <p:cNvSpPr>
                  <a:spLocks/>
                </p:cNvSpPr>
                <p:nvPr/>
              </p:nvSpPr>
              <p:spPr bwMode="auto">
                <a:xfrm>
                  <a:off x="1417" y="2754"/>
                  <a:ext cx="174" cy="612"/>
                </a:xfrm>
                <a:custGeom>
                  <a:avLst/>
                  <a:gdLst>
                    <a:gd name="T0" fmla="*/ 0 w 174"/>
                    <a:gd name="T1" fmla="*/ 52 h 612"/>
                    <a:gd name="T2" fmla="*/ 171 w 174"/>
                    <a:gd name="T3" fmla="*/ 0 h 612"/>
                    <a:gd name="T4" fmla="*/ 173 w 174"/>
                    <a:gd name="T5" fmla="*/ 472 h 612"/>
                    <a:gd name="T6" fmla="*/ 0 w 174"/>
                    <a:gd name="T7" fmla="*/ 611 h 612"/>
                    <a:gd name="T8" fmla="*/ 0 w 174"/>
                    <a:gd name="T9" fmla="*/ 52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4"/>
                    <a:gd name="T16" fmla="*/ 0 h 612"/>
                    <a:gd name="T17" fmla="*/ 174 w 174"/>
                    <a:gd name="T18" fmla="*/ 612 h 6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4" h="612">
                      <a:moveTo>
                        <a:pt x="0" y="52"/>
                      </a:moveTo>
                      <a:lnTo>
                        <a:pt x="171" y="0"/>
                      </a:lnTo>
                      <a:lnTo>
                        <a:pt x="173" y="472"/>
                      </a:lnTo>
                      <a:lnTo>
                        <a:pt x="0" y="611"/>
                      </a:lnTo>
                      <a:lnTo>
                        <a:pt x="0" y="52"/>
                      </a:lnTo>
                    </a:path>
                  </a:pathLst>
                </a:custGeom>
                <a:solidFill>
                  <a:srgbClr val="DF1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91281" name="Group 42"/>
                <p:cNvGrpSpPr>
                  <a:grpSpLocks/>
                </p:cNvGrpSpPr>
                <p:nvPr/>
              </p:nvGrpSpPr>
              <p:grpSpPr bwMode="auto">
                <a:xfrm>
                  <a:off x="1305" y="3259"/>
                  <a:ext cx="68" cy="66"/>
                  <a:chOff x="1305" y="3259"/>
                  <a:chExt cx="68" cy="66"/>
                </a:xfrm>
              </p:grpSpPr>
              <p:sp>
                <p:nvSpPr>
                  <p:cNvPr id="91303" name="Freeform 43"/>
                  <p:cNvSpPr>
                    <a:spLocks/>
                  </p:cNvSpPr>
                  <p:nvPr/>
                </p:nvSpPr>
                <p:spPr bwMode="auto">
                  <a:xfrm>
                    <a:off x="1342" y="3271"/>
                    <a:ext cx="31" cy="47"/>
                  </a:xfrm>
                  <a:custGeom>
                    <a:avLst/>
                    <a:gdLst>
                      <a:gd name="T0" fmla="*/ 0 w 31"/>
                      <a:gd name="T1" fmla="*/ 0 h 47"/>
                      <a:gd name="T2" fmla="*/ 0 w 31"/>
                      <a:gd name="T3" fmla="*/ 35 h 47"/>
                      <a:gd name="T4" fmla="*/ 30 w 31"/>
                      <a:gd name="T5" fmla="*/ 46 h 47"/>
                      <a:gd name="T6" fmla="*/ 30 w 31"/>
                      <a:gd name="T7" fmla="*/ 10 h 47"/>
                      <a:gd name="T8" fmla="*/ 0 w 31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47"/>
                      <a:gd name="T17" fmla="*/ 31 w 31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47">
                        <a:moveTo>
                          <a:pt x="0" y="0"/>
                        </a:moveTo>
                        <a:lnTo>
                          <a:pt x="0" y="35"/>
                        </a:lnTo>
                        <a:lnTo>
                          <a:pt x="30" y="46"/>
                        </a:lnTo>
                        <a:lnTo>
                          <a:pt x="30" y="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1304" name="Freeform 44"/>
                  <p:cNvSpPr>
                    <a:spLocks/>
                  </p:cNvSpPr>
                  <p:nvPr/>
                </p:nvSpPr>
                <p:spPr bwMode="auto">
                  <a:xfrm>
                    <a:off x="1305" y="3259"/>
                    <a:ext cx="39" cy="66"/>
                  </a:xfrm>
                  <a:custGeom>
                    <a:avLst/>
                    <a:gdLst>
                      <a:gd name="T0" fmla="*/ 0 w 39"/>
                      <a:gd name="T1" fmla="*/ 0 h 66"/>
                      <a:gd name="T2" fmla="*/ 0 w 39"/>
                      <a:gd name="T3" fmla="*/ 65 h 66"/>
                      <a:gd name="T4" fmla="*/ 38 w 39"/>
                      <a:gd name="T5" fmla="*/ 46 h 66"/>
                      <a:gd name="T6" fmla="*/ 38 w 39"/>
                      <a:gd name="T7" fmla="*/ 13 h 66"/>
                      <a:gd name="T8" fmla="*/ 0 w 39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66"/>
                      <a:gd name="T17" fmla="*/ 39 w 39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66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38" y="46"/>
                        </a:lnTo>
                        <a:lnTo>
                          <a:pt x="38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1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91282" name="Group 45"/>
                <p:cNvGrpSpPr>
                  <a:grpSpLocks/>
                </p:cNvGrpSpPr>
                <p:nvPr/>
              </p:nvGrpSpPr>
              <p:grpSpPr bwMode="auto">
                <a:xfrm>
                  <a:off x="1217" y="3227"/>
                  <a:ext cx="68" cy="68"/>
                  <a:chOff x="1217" y="3227"/>
                  <a:chExt cx="68" cy="68"/>
                </a:xfrm>
              </p:grpSpPr>
              <p:sp>
                <p:nvSpPr>
                  <p:cNvPr id="91301" name="Freeform 46"/>
                  <p:cNvSpPr>
                    <a:spLocks/>
                  </p:cNvSpPr>
                  <p:nvPr/>
                </p:nvSpPr>
                <p:spPr bwMode="auto">
                  <a:xfrm>
                    <a:off x="1255" y="3240"/>
                    <a:ext cx="30" cy="47"/>
                  </a:xfrm>
                  <a:custGeom>
                    <a:avLst/>
                    <a:gdLst>
                      <a:gd name="T0" fmla="*/ 0 w 30"/>
                      <a:gd name="T1" fmla="*/ 0 h 47"/>
                      <a:gd name="T2" fmla="*/ 0 w 30"/>
                      <a:gd name="T3" fmla="*/ 35 h 47"/>
                      <a:gd name="T4" fmla="*/ 29 w 30"/>
                      <a:gd name="T5" fmla="*/ 46 h 47"/>
                      <a:gd name="T6" fmla="*/ 29 w 30"/>
                      <a:gd name="T7" fmla="*/ 10 h 47"/>
                      <a:gd name="T8" fmla="*/ 0 w 30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"/>
                      <a:gd name="T16" fmla="*/ 0 h 47"/>
                      <a:gd name="T17" fmla="*/ 30 w 30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" h="47">
                        <a:moveTo>
                          <a:pt x="0" y="0"/>
                        </a:moveTo>
                        <a:lnTo>
                          <a:pt x="0" y="35"/>
                        </a:lnTo>
                        <a:lnTo>
                          <a:pt x="29" y="46"/>
                        </a:lnTo>
                        <a:lnTo>
                          <a:pt x="29" y="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1302" name="Freeform 47"/>
                  <p:cNvSpPr>
                    <a:spLocks/>
                  </p:cNvSpPr>
                  <p:nvPr/>
                </p:nvSpPr>
                <p:spPr bwMode="auto">
                  <a:xfrm>
                    <a:off x="1217" y="3227"/>
                    <a:ext cx="39" cy="68"/>
                  </a:xfrm>
                  <a:custGeom>
                    <a:avLst/>
                    <a:gdLst>
                      <a:gd name="T0" fmla="*/ 0 w 39"/>
                      <a:gd name="T1" fmla="*/ 0 h 68"/>
                      <a:gd name="T2" fmla="*/ 0 w 39"/>
                      <a:gd name="T3" fmla="*/ 67 h 68"/>
                      <a:gd name="T4" fmla="*/ 38 w 39"/>
                      <a:gd name="T5" fmla="*/ 48 h 68"/>
                      <a:gd name="T6" fmla="*/ 38 w 39"/>
                      <a:gd name="T7" fmla="*/ 15 h 68"/>
                      <a:gd name="T8" fmla="*/ 0 w 39"/>
                      <a:gd name="T9" fmla="*/ 0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68"/>
                      <a:gd name="T17" fmla="*/ 39 w 39"/>
                      <a:gd name="T18" fmla="*/ 68 h 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68">
                        <a:moveTo>
                          <a:pt x="0" y="0"/>
                        </a:moveTo>
                        <a:lnTo>
                          <a:pt x="0" y="67"/>
                        </a:lnTo>
                        <a:lnTo>
                          <a:pt x="38" y="48"/>
                        </a:lnTo>
                        <a:lnTo>
                          <a:pt x="38" y="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1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91283" name="Group 48"/>
                <p:cNvGrpSpPr>
                  <a:grpSpLocks/>
                </p:cNvGrpSpPr>
                <p:nvPr/>
              </p:nvGrpSpPr>
              <p:grpSpPr bwMode="auto">
                <a:xfrm>
                  <a:off x="1196" y="2789"/>
                  <a:ext cx="206" cy="467"/>
                  <a:chOff x="1196" y="2789"/>
                  <a:chExt cx="206" cy="467"/>
                </a:xfrm>
              </p:grpSpPr>
              <p:sp>
                <p:nvSpPr>
                  <p:cNvPr id="91290" name="Freeform 49"/>
                  <p:cNvSpPr>
                    <a:spLocks/>
                  </p:cNvSpPr>
                  <p:nvPr/>
                </p:nvSpPr>
                <p:spPr bwMode="auto">
                  <a:xfrm>
                    <a:off x="1204" y="2791"/>
                    <a:ext cx="188" cy="465"/>
                  </a:xfrm>
                  <a:custGeom>
                    <a:avLst/>
                    <a:gdLst>
                      <a:gd name="T0" fmla="*/ 0 w 188"/>
                      <a:gd name="T1" fmla="*/ 0 h 465"/>
                      <a:gd name="T2" fmla="*/ 187 w 188"/>
                      <a:gd name="T3" fmla="*/ 24 h 465"/>
                      <a:gd name="T4" fmla="*/ 187 w 188"/>
                      <a:gd name="T5" fmla="*/ 464 h 465"/>
                      <a:gd name="T6" fmla="*/ 2 w 188"/>
                      <a:gd name="T7" fmla="*/ 401 h 465"/>
                      <a:gd name="T8" fmla="*/ 0 w 188"/>
                      <a:gd name="T9" fmla="*/ 0 h 4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8"/>
                      <a:gd name="T16" fmla="*/ 0 h 465"/>
                      <a:gd name="T17" fmla="*/ 188 w 188"/>
                      <a:gd name="T18" fmla="*/ 465 h 4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8" h="465">
                        <a:moveTo>
                          <a:pt x="0" y="0"/>
                        </a:moveTo>
                        <a:lnTo>
                          <a:pt x="187" y="24"/>
                        </a:lnTo>
                        <a:lnTo>
                          <a:pt x="187" y="464"/>
                        </a:lnTo>
                        <a:lnTo>
                          <a:pt x="2" y="40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91291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196" y="2789"/>
                    <a:ext cx="206" cy="456"/>
                    <a:chOff x="1196" y="2789"/>
                    <a:chExt cx="206" cy="456"/>
                  </a:xfrm>
                </p:grpSpPr>
                <p:sp>
                  <p:nvSpPr>
                    <p:cNvPr id="91292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8" y="3139"/>
                      <a:ext cx="204" cy="5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93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6" y="3080"/>
                      <a:ext cx="205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94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1" y="3020"/>
                      <a:ext cx="200" cy="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95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9" y="2957"/>
                      <a:ext cx="200" cy="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96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3" y="2897"/>
                      <a:ext cx="196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97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6" y="2842"/>
                      <a:ext cx="201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98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4" y="2789"/>
                      <a:ext cx="0" cy="4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99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0" y="2797"/>
                      <a:ext cx="0" cy="43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300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0" y="2803"/>
                      <a:ext cx="0" cy="4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91284" name="Group 60"/>
                <p:cNvGrpSpPr>
                  <a:grpSpLocks/>
                </p:cNvGrpSpPr>
                <p:nvPr/>
              </p:nvGrpSpPr>
              <p:grpSpPr bwMode="auto">
                <a:xfrm>
                  <a:off x="1274" y="2693"/>
                  <a:ext cx="241" cy="95"/>
                  <a:chOff x="1274" y="2693"/>
                  <a:chExt cx="241" cy="95"/>
                </a:xfrm>
              </p:grpSpPr>
              <p:grpSp>
                <p:nvGrpSpPr>
                  <p:cNvPr id="91285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274" y="2693"/>
                    <a:ext cx="241" cy="95"/>
                    <a:chOff x="1274" y="2693"/>
                    <a:chExt cx="241" cy="95"/>
                  </a:xfrm>
                </p:grpSpPr>
                <p:sp>
                  <p:nvSpPr>
                    <p:cNvPr id="91287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1274" y="2693"/>
                      <a:ext cx="241" cy="38"/>
                    </a:xfrm>
                    <a:custGeom>
                      <a:avLst/>
                      <a:gdLst>
                        <a:gd name="T0" fmla="*/ 0 w 241"/>
                        <a:gd name="T1" fmla="*/ 24 h 38"/>
                        <a:gd name="T2" fmla="*/ 139 w 241"/>
                        <a:gd name="T3" fmla="*/ 37 h 38"/>
                        <a:gd name="T4" fmla="*/ 240 w 241"/>
                        <a:gd name="T5" fmla="*/ 12 h 38"/>
                        <a:gd name="T6" fmla="*/ 104 w 241"/>
                        <a:gd name="T7" fmla="*/ 0 h 38"/>
                        <a:gd name="T8" fmla="*/ 0 w 241"/>
                        <a:gd name="T9" fmla="*/ 24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1"/>
                        <a:gd name="T16" fmla="*/ 0 h 38"/>
                        <a:gd name="T17" fmla="*/ 241 w 241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1" h="38">
                          <a:moveTo>
                            <a:pt x="0" y="24"/>
                          </a:moveTo>
                          <a:lnTo>
                            <a:pt x="139" y="37"/>
                          </a:lnTo>
                          <a:lnTo>
                            <a:pt x="240" y="12"/>
                          </a:lnTo>
                          <a:lnTo>
                            <a:pt x="104" y="0"/>
                          </a:lnTo>
                          <a:lnTo>
                            <a:pt x="0" y="24"/>
                          </a:lnTo>
                        </a:path>
                      </a:pathLst>
                    </a:custGeom>
                    <a:solidFill>
                      <a:srgbClr val="DF3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88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1413" y="2705"/>
                      <a:ext cx="100" cy="83"/>
                    </a:xfrm>
                    <a:custGeom>
                      <a:avLst/>
                      <a:gdLst>
                        <a:gd name="T0" fmla="*/ 0 w 100"/>
                        <a:gd name="T1" fmla="*/ 25 h 83"/>
                        <a:gd name="T2" fmla="*/ 99 w 100"/>
                        <a:gd name="T3" fmla="*/ 0 h 83"/>
                        <a:gd name="T4" fmla="*/ 99 w 100"/>
                        <a:gd name="T5" fmla="*/ 52 h 83"/>
                        <a:gd name="T6" fmla="*/ 0 w 100"/>
                        <a:gd name="T7" fmla="*/ 82 h 83"/>
                        <a:gd name="T8" fmla="*/ 0 w 100"/>
                        <a:gd name="T9" fmla="*/ 25 h 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"/>
                        <a:gd name="T16" fmla="*/ 0 h 83"/>
                        <a:gd name="T17" fmla="*/ 100 w 100"/>
                        <a:gd name="T18" fmla="*/ 83 h 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" h="83">
                          <a:moveTo>
                            <a:pt x="0" y="25"/>
                          </a:moveTo>
                          <a:lnTo>
                            <a:pt x="99" y="0"/>
                          </a:lnTo>
                          <a:lnTo>
                            <a:pt x="99" y="52"/>
                          </a:lnTo>
                          <a:lnTo>
                            <a:pt x="0" y="82"/>
                          </a:lnTo>
                          <a:lnTo>
                            <a:pt x="0" y="25"/>
                          </a:lnTo>
                        </a:path>
                      </a:pathLst>
                    </a:custGeom>
                    <a:solidFill>
                      <a:srgbClr val="DF1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89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1274" y="2717"/>
                      <a:ext cx="140" cy="71"/>
                    </a:xfrm>
                    <a:custGeom>
                      <a:avLst/>
                      <a:gdLst>
                        <a:gd name="T0" fmla="*/ 139 w 140"/>
                        <a:gd name="T1" fmla="*/ 13 h 71"/>
                        <a:gd name="T2" fmla="*/ 139 w 140"/>
                        <a:gd name="T3" fmla="*/ 70 h 71"/>
                        <a:gd name="T4" fmla="*/ 0 w 140"/>
                        <a:gd name="T5" fmla="*/ 55 h 71"/>
                        <a:gd name="T6" fmla="*/ 0 w 140"/>
                        <a:gd name="T7" fmla="*/ 0 h 71"/>
                        <a:gd name="T8" fmla="*/ 139 w 140"/>
                        <a:gd name="T9" fmla="*/ 13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0"/>
                        <a:gd name="T16" fmla="*/ 0 h 71"/>
                        <a:gd name="T17" fmla="*/ 140 w 140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0" h="71">
                          <a:moveTo>
                            <a:pt x="139" y="13"/>
                          </a:moveTo>
                          <a:lnTo>
                            <a:pt x="139" y="70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lnTo>
                            <a:pt x="139" y="13"/>
                          </a:lnTo>
                        </a:path>
                      </a:pathLst>
                    </a:custGeom>
                    <a:solidFill>
                      <a:srgbClr val="FF5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91286" name="Freeform 65"/>
                  <p:cNvSpPr>
                    <a:spLocks/>
                  </p:cNvSpPr>
                  <p:nvPr/>
                </p:nvSpPr>
                <p:spPr bwMode="auto">
                  <a:xfrm>
                    <a:off x="1292" y="2729"/>
                    <a:ext cx="81" cy="17"/>
                  </a:xfrm>
                  <a:custGeom>
                    <a:avLst/>
                    <a:gdLst>
                      <a:gd name="T0" fmla="*/ 1 w 81"/>
                      <a:gd name="T1" fmla="*/ 0 h 17"/>
                      <a:gd name="T2" fmla="*/ 80 w 81"/>
                      <a:gd name="T3" fmla="*/ 6 h 17"/>
                      <a:gd name="T4" fmla="*/ 80 w 81"/>
                      <a:gd name="T5" fmla="*/ 16 h 17"/>
                      <a:gd name="T6" fmla="*/ 0 w 81"/>
                      <a:gd name="T7" fmla="*/ 10 h 17"/>
                      <a:gd name="T8" fmla="*/ 1 w 8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"/>
                      <a:gd name="T16" fmla="*/ 0 h 17"/>
                      <a:gd name="T17" fmla="*/ 81 w 8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" h="17">
                        <a:moveTo>
                          <a:pt x="1" y="0"/>
                        </a:moveTo>
                        <a:lnTo>
                          <a:pt x="80" y="6"/>
                        </a:lnTo>
                        <a:lnTo>
                          <a:pt x="80" y="16"/>
                        </a:lnTo>
                        <a:lnTo>
                          <a:pt x="0" y="1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91225" name="Group 66"/>
            <p:cNvGrpSpPr>
              <a:grpSpLocks/>
            </p:cNvGrpSpPr>
            <p:nvPr/>
          </p:nvGrpSpPr>
          <p:grpSpPr bwMode="auto">
            <a:xfrm flipH="1">
              <a:off x="2107" y="2116"/>
              <a:ext cx="172" cy="285"/>
              <a:chOff x="1717" y="2932"/>
              <a:chExt cx="357" cy="629"/>
            </a:xfrm>
          </p:grpSpPr>
          <p:grpSp>
            <p:nvGrpSpPr>
              <p:cNvPr id="91256" name="Group 67"/>
              <p:cNvGrpSpPr>
                <a:grpSpLocks/>
              </p:cNvGrpSpPr>
              <p:nvPr/>
            </p:nvGrpSpPr>
            <p:grpSpPr bwMode="auto">
              <a:xfrm>
                <a:off x="1717" y="2932"/>
                <a:ext cx="357" cy="629"/>
                <a:chOff x="1717" y="2932"/>
                <a:chExt cx="357" cy="629"/>
              </a:xfrm>
            </p:grpSpPr>
            <p:grpSp>
              <p:nvGrpSpPr>
                <p:cNvPr id="91266" name="Group 68"/>
                <p:cNvGrpSpPr>
                  <a:grpSpLocks/>
                </p:cNvGrpSpPr>
                <p:nvPr/>
              </p:nvGrpSpPr>
              <p:grpSpPr bwMode="auto">
                <a:xfrm>
                  <a:off x="1757" y="3406"/>
                  <a:ext cx="278" cy="155"/>
                  <a:chOff x="1757" y="3406"/>
                  <a:chExt cx="278" cy="155"/>
                </a:xfrm>
              </p:grpSpPr>
              <p:sp>
                <p:nvSpPr>
                  <p:cNvPr id="91275" name="Freeform 69"/>
                  <p:cNvSpPr>
                    <a:spLocks/>
                  </p:cNvSpPr>
                  <p:nvPr/>
                </p:nvSpPr>
                <p:spPr bwMode="auto">
                  <a:xfrm>
                    <a:off x="1757" y="3464"/>
                    <a:ext cx="178" cy="97"/>
                  </a:xfrm>
                  <a:custGeom>
                    <a:avLst/>
                    <a:gdLst>
                      <a:gd name="T0" fmla="*/ 0 w 178"/>
                      <a:gd name="T1" fmla="*/ 0 h 97"/>
                      <a:gd name="T2" fmla="*/ 0 w 178"/>
                      <a:gd name="T3" fmla="*/ 29 h 97"/>
                      <a:gd name="T4" fmla="*/ 177 w 178"/>
                      <a:gd name="T5" fmla="*/ 96 h 97"/>
                      <a:gd name="T6" fmla="*/ 177 w 178"/>
                      <a:gd name="T7" fmla="*/ 66 h 97"/>
                      <a:gd name="T8" fmla="*/ 0 w 178"/>
                      <a:gd name="T9" fmla="*/ 0 h 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8"/>
                      <a:gd name="T16" fmla="*/ 0 h 97"/>
                      <a:gd name="T17" fmla="*/ 178 w 178"/>
                      <a:gd name="T18" fmla="*/ 97 h 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8" h="97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77" y="96"/>
                        </a:lnTo>
                        <a:lnTo>
                          <a:pt x="177" y="6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1F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1276" name="Freeform 70"/>
                  <p:cNvSpPr>
                    <a:spLocks/>
                  </p:cNvSpPr>
                  <p:nvPr/>
                </p:nvSpPr>
                <p:spPr bwMode="auto">
                  <a:xfrm>
                    <a:off x="1934" y="3406"/>
                    <a:ext cx="101" cy="155"/>
                  </a:xfrm>
                  <a:custGeom>
                    <a:avLst/>
                    <a:gdLst>
                      <a:gd name="T0" fmla="*/ 0 w 101"/>
                      <a:gd name="T1" fmla="*/ 124 h 155"/>
                      <a:gd name="T2" fmla="*/ 0 w 101"/>
                      <a:gd name="T3" fmla="*/ 154 h 155"/>
                      <a:gd name="T4" fmla="*/ 100 w 101"/>
                      <a:gd name="T5" fmla="*/ 24 h 155"/>
                      <a:gd name="T6" fmla="*/ 100 w 101"/>
                      <a:gd name="T7" fmla="*/ 0 h 155"/>
                      <a:gd name="T8" fmla="*/ 0 w 101"/>
                      <a:gd name="T9" fmla="*/ 124 h 1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"/>
                      <a:gd name="T16" fmla="*/ 0 h 155"/>
                      <a:gd name="T17" fmla="*/ 101 w 101"/>
                      <a:gd name="T18" fmla="*/ 155 h 1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" h="155">
                        <a:moveTo>
                          <a:pt x="0" y="124"/>
                        </a:moveTo>
                        <a:lnTo>
                          <a:pt x="0" y="154"/>
                        </a:lnTo>
                        <a:lnTo>
                          <a:pt x="100" y="24"/>
                        </a:lnTo>
                        <a:lnTo>
                          <a:pt x="100" y="0"/>
                        </a:lnTo>
                        <a:lnTo>
                          <a:pt x="0" y="124"/>
                        </a:lnTo>
                      </a:path>
                    </a:pathLst>
                  </a:custGeom>
                  <a:solidFill>
                    <a:srgbClr val="001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91267" name="Freeform 71"/>
                <p:cNvSpPr>
                  <a:spLocks/>
                </p:cNvSpPr>
                <p:nvPr/>
              </p:nvSpPr>
              <p:spPr bwMode="auto">
                <a:xfrm>
                  <a:off x="1717" y="3302"/>
                  <a:ext cx="357" cy="239"/>
                </a:xfrm>
                <a:custGeom>
                  <a:avLst/>
                  <a:gdLst>
                    <a:gd name="T0" fmla="*/ 0 w 357"/>
                    <a:gd name="T1" fmla="*/ 150 h 239"/>
                    <a:gd name="T2" fmla="*/ 237 w 357"/>
                    <a:gd name="T3" fmla="*/ 238 h 239"/>
                    <a:gd name="T4" fmla="*/ 356 w 357"/>
                    <a:gd name="T5" fmla="*/ 81 h 239"/>
                    <a:gd name="T6" fmla="*/ 129 w 357"/>
                    <a:gd name="T7" fmla="*/ 0 h 239"/>
                    <a:gd name="T8" fmla="*/ 0 w 357"/>
                    <a:gd name="T9" fmla="*/ 150 h 2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7"/>
                    <a:gd name="T16" fmla="*/ 0 h 239"/>
                    <a:gd name="T17" fmla="*/ 357 w 357"/>
                    <a:gd name="T18" fmla="*/ 239 h 2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7" h="239">
                      <a:moveTo>
                        <a:pt x="0" y="150"/>
                      </a:moveTo>
                      <a:lnTo>
                        <a:pt x="237" y="238"/>
                      </a:lnTo>
                      <a:lnTo>
                        <a:pt x="356" y="81"/>
                      </a:lnTo>
                      <a:lnTo>
                        <a:pt x="129" y="0"/>
                      </a:lnTo>
                      <a:lnTo>
                        <a:pt x="0" y="150"/>
                      </a:lnTo>
                    </a:path>
                  </a:pathLst>
                </a:custGeom>
                <a:solidFill>
                  <a:srgbClr val="5F7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1268" name="Freeform 72"/>
                <p:cNvSpPr>
                  <a:spLocks/>
                </p:cNvSpPr>
                <p:nvPr/>
              </p:nvSpPr>
              <p:spPr bwMode="auto">
                <a:xfrm>
                  <a:off x="1749" y="3154"/>
                  <a:ext cx="282" cy="137"/>
                </a:xfrm>
                <a:custGeom>
                  <a:avLst/>
                  <a:gdLst>
                    <a:gd name="T0" fmla="*/ 185 w 282"/>
                    <a:gd name="T1" fmla="*/ 136 h 137"/>
                    <a:gd name="T2" fmla="*/ 281 w 282"/>
                    <a:gd name="T3" fmla="*/ 47 h 137"/>
                    <a:gd name="T4" fmla="*/ 106 w 282"/>
                    <a:gd name="T5" fmla="*/ 0 h 137"/>
                    <a:gd name="T6" fmla="*/ 0 w 282"/>
                    <a:gd name="T7" fmla="*/ 87 h 137"/>
                    <a:gd name="T8" fmla="*/ 185 w 282"/>
                    <a:gd name="T9" fmla="*/ 136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2"/>
                    <a:gd name="T16" fmla="*/ 0 h 137"/>
                    <a:gd name="T17" fmla="*/ 282 w 282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2" h="137">
                      <a:moveTo>
                        <a:pt x="185" y="136"/>
                      </a:moveTo>
                      <a:lnTo>
                        <a:pt x="281" y="47"/>
                      </a:lnTo>
                      <a:lnTo>
                        <a:pt x="106" y="0"/>
                      </a:lnTo>
                      <a:lnTo>
                        <a:pt x="0" y="87"/>
                      </a:lnTo>
                      <a:lnTo>
                        <a:pt x="185" y="136"/>
                      </a:lnTo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1269" name="Freeform 73"/>
                <p:cNvSpPr>
                  <a:spLocks/>
                </p:cNvSpPr>
                <p:nvPr/>
              </p:nvSpPr>
              <p:spPr bwMode="auto">
                <a:xfrm>
                  <a:off x="1890" y="2933"/>
                  <a:ext cx="98" cy="160"/>
                </a:xfrm>
                <a:custGeom>
                  <a:avLst/>
                  <a:gdLst>
                    <a:gd name="T0" fmla="*/ 0 w 98"/>
                    <a:gd name="T1" fmla="*/ 0 h 160"/>
                    <a:gd name="T2" fmla="*/ 24 w 98"/>
                    <a:gd name="T3" fmla="*/ 159 h 160"/>
                    <a:gd name="T4" fmla="*/ 97 w 98"/>
                    <a:gd name="T5" fmla="*/ 106 h 160"/>
                    <a:gd name="T6" fmla="*/ 0 w 98"/>
                    <a:gd name="T7" fmla="*/ 0 h 1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160"/>
                    <a:gd name="T14" fmla="*/ 98 w 98"/>
                    <a:gd name="T15" fmla="*/ 160 h 1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160">
                      <a:moveTo>
                        <a:pt x="0" y="0"/>
                      </a:moveTo>
                      <a:lnTo>
                        <a:pt x="24" y="159"/>
                      </a:lnTo>
                      <a:lnTo>
                        <a:pt x="97" y="10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9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1270" name="Freeform 74"/>
                <p:cNvSpPr>
                  <a:spLocks/>
                </p:cNvSpPr>
                <p:nvPr/>
              </p:nvSpPr>
              <p:spPr bwMode="auto">
                <a:xfrm>
                  <a:off x="1805" y="2932"/>
                  <a:ext cx="110" cy="161"/>
                </a:xfrm>
                <a:custGeom>
                  <a:avLst/>
                  <a:gdLst>
                    <a:gd name="T0" fmla="*/ 85 w 110"/>
                    <a:gd name="T1" fmla="*/ 0 h 161"/>
                    <a:gd name="T2" fmla="*/ 109 w 110"/>
                    <a:gd name="T3" fmla="*/ 160 h 161"/>
                    <a:gd name="T4" fmla="*/ 0 w 110"/>
                    <a:gd name="T5" fmla="*/ 143 h 161"/>
                    <a:gd name="T6" fmla="*/ 85 w 110"/>
                    <a:gd name="T7" fmla="*/ 0 h 1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0"/>
                    <a:gd name="T13" fmla="*/ 0 h 161"/>
                    <a:gd name="T14" fmla="*/ 110 w 110"/>
                    <a:gd name="T15" fmla="*/ 161 h 1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0" h="161">
                      <a:moveTo>
                        <a:pt x="85" y="0"/>
                      </a:moveTo>
                      <a:lnTo>
                        <a:pt x="109" y="160"/>
                      </a:lnTo>
                      <a:lnTo>
                        <a:pt x="0" y="143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1271" name="Freeform 75"/>
                <p:cNvSpPr>
                  <a:spLocks/>
                </p:cNvSpPr>
                <p:nvPr/>
              </p:nvSpPr>
              <p:spPr bwMode="auto">
                <a:xfrm>
                  <a:off x="1805" y="3075"/>
                  <a:ext cx="109" cy="194"/>
                </a:xfrm>
                <a:custGeom>
                  <a:avLst/>
                  <a:gdLst>
                    <a:gd name="T0" fmla="*/ 0 w 109"/>
                    <a:gd name="T1" fmla="*/ 0 h 194"/>
                    <a:gd name="T2" fmla="*/ 108 w 109"/>
                    <a:gd name="T3" fmla="*/ 16 h 194"/>
                    <a:gd name="T4" fmla="*/ 108 w 109"/>
                    <a:gd name="T5" fmla="*/ 193 h 194"/>
                    <a:gd name="T6" fmla="*/ 0 w 109"/>
                    <a:gd name="T7" fmla="*/ 164 h 194"/>
                    <a:gd name="T8" fmla="*/ 0 w 109"/>
                    <a:gd name="T9" fmla="*/ 0 h 1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"/>
                    <a:gd name="T16" fmla="*/ 0 h 194"/>
                    <a:gd name="T17" fmla="*/ 109 w 109"/>
                    <a:gd name="T18" fmla="*/ 194 h 1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" h="194">
                      <a:moveTo>
                        <a:pt x="0" y="0"/>
                      </a:moveTo>
                      <a:lnTo>
                        <a:pt x="108" y="16"/>
                      </a:lnTo>
                      <a:lnTo>
                        <a:pt x="108" y="193"/>
                      </a:lnTo>
                      <a:lnTo>
                        <a:pt x="0" y="16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1272" name="Freeform 76"/>
                <p:cNvSpPr>
                  <a:spLocks/>
                </p:cNvSpPr>
                <p:nvPr/>
              </p:nvSpPr>
              <p:spPr bwMode="auto">
                <a:xfrm>
                  <a:off x="1913" y="3039"/>
                  <a:ext cx="75" cy="230"/>
                </a:xfrm>
                <a:custGeom>
                  <a:avLst/>
                  <a:gdLst>
                    <a:gd name="T0" fmla="*/ 0 w 75"/>
                    <a:gd name="T1" fmla="*/ 52 h 230"/>
                    <a:gd name="T2" fmla="*/ 74 w 75"/>
                    <a:gd name="T3" fmla="*/ 0 h 230"/>
                    <a:gd name="T4" fmla="*/ 74 w 75"/>
                    <a:gd name="T5" fmla="*/ 164 h 230"/>
                    <a:gd name="T6" fmla="*/ 0 w 75"/>
                    <a:gd name="T7" fmla="*/ 229 h 230"/>
                    <a:gd name="T8" fmla="*/ 0 w 75"/>
                    <a:gd name="T9" fmla="*/ 52 h 2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230"/>
                    <a:gd name="T17" fmla="*/ 75 w 75"/>
                    <a:gd name="T18" fmla="*/ 230 h 2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230">
                      <a:moveTo>
                        <a:pt x="0" y="52"/>
                      </a:moveTo>
                      <a:lnTo>
                        <a:pt x="74" y="0"/>
                      </a:lnTo>
                      <a:lnTo>
                        <a:pt x="74" y="164"/>
                      </a:lnTo>
                      <a:lnTo>
                        <a:pt x="0" y="229"/>
                      </a:lnTo>
                      <a:lnTo>
                        <a:pt x="0" y="52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1273" name="Freeform 77"/>
                <p:cNvSpPr>
                  <a:spLocks/>
                </p:cNvSpPr>
                <p:nvPr/>
              </p:nvSpPr>
              <p:spPr bwMode="auto">
                <a:xfrm>
                  <a:off x="1749" y="3241"/>
                  <a:ext cx="185" cy="259"/>
                </a:xfrm>
                <a:custGeom>
                  <a:avLst/>
                  <a:gdLst>
                    <a:gd name="T0" fmla="*/ 0 w 185"/>
                    <a:gd name="T1" fmla="*/ 0 h 259"/>
                    <a:gd name="T2" fmla="*/ 184 w 185"/>
                    <a:gd name="T3" fmla="*/ 49 h 259"/>
                    <a:gd name="T4" fmla="*/ 184 w 185"/>
                    <a:gd name="T5" fmla="*/ 258 h 259"/>
                    <a:gd name="T6" fmla="*/ 0 w 185"/>
                    <a:gd name="T7" fmla="*/ 194 h 259"/>
                    <a:gd name="T8" fmla="*/ 0 w 185"/>
                    <a:gd name="T9" fmla="*/ 0 h 2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259"/>
                    <a:gd name="T17" fmla="*/ 185 w 185"/>
                    <a:gd name="T18" fmla="*/ 259 h 2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259">
                      <a:moveTo>
                        <a:pt x="0" y="0"/>
                      </a:moveTo>
                      <a:lnTo>
                        <a:pt x="184" y="49"/>
                      </a:lnTo>
                      <a:lnTo>
                        <a:pt x="184" y="258"/>
                      </a:lnTo>
                      <a:lnTo>
                        <a:pt x="0" y="19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1274" name="Freeform 78"/>
                <p:cNvSpPr>
                  <a:spLocks/>
                </p:cNvSpPr>
                <p:nvPr/>
              </p:nvSpPr>
              <p:spPr bwMode="auto">
                <a:xfrm>
                  <a:off x="1933" y="3201"/>
                  <a:ext cx="98" cy="299"/>
                </a:xfrm>
                <a:custGeom>
                  <a:avLst/>
                  <a:gdLst>
                    <a:gd name="T0" fmla="*/ 0 w 98"/>
                    <a:gd name="T1" fmla="*/ 89 h 299"/>
                    <a:gd name="T2" fmla="*/ 97 w 98"/>
                    <a:gd name="T3" fmla="*/ 0 h 299"/>
                    <a:gd name="T4" fmla="*/ 97 w 98"/>
                    <a:gd name="T5" fmla="*/ 179 h 299"/>
                    <a:gd name="T6" fmla="*/ 0 w 98"/>
                    <a:gd name="T7" fmla="*/ 298 h 299"/>
                    <a:gd name="T8" fmla="*/ 0 w 98"/>
                    <a:gd name="T9" fmla="*/ 89 h 2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299"/>
                    <a:gd name="T17" fmla="*/ 98 w 98"/>
                    <a:gd name="T18" fmla="*/ 299 h 2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299">
                      <a:moveTo>
                        <a:pt x="0" y="89"/>
                      </a:moveTo>
                      <a:lnTo>
                        <a:pt x="97" y="0"/>
                      </a:lnTo>
                      <a:lnTo>
                        <a:pt x="97" y="179"/>
                      </a:lnTo>
                      <a:lnTo>
                        <a:pt x="0" y="298"/>
                      </a:lnTo>
                      <a:lnTo>
                        <a:pt x="0" y="89"/>
                      </a:lnTo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1257" name="Group 79"/>
              <p:cNvGrpSpPr>
                <a:grpSpLocks/>
              </p:cNvGrpSpPr>
              <p:nvPr/>
            </p:nvGrpSpPr>
            <p:grpSpPr bwMode="auto">
              <a:xfrm>
                <a:off x="1784" y="3095"/>
                <a:ext cx="115" cy="362"/>
                <a:chOff x="1784" y="3095"/>
                <a:chExt cx="115" cy="362"/>
              </a:xfrm>
            </p:grpSpPr>
            <p:grpSp>
              <p:nvGrpSpPr>
                <p:cNvPr id="91258" name="Group 80"/>
                <p:cNvGrpSpPr>
                  <a:grpSpLocks/>
                </p:cNvGrpSpPr>
                <p:nvPr/>
              </p:nvGrpSpPr>
              <p:grpSpPr bwMode="auto">
                <a:xfrm>
                  <a:off x="1840" y="3095"/>
                  <a:ext cx="41" cy="104"/>
                  <a:chOff x="1840" y="3095"/>
                  <a:chExt cx="41" cy="104"/>
                </a:xfrm>
              </p:grpSpPr>
              <p:sp>
                <p:nvSpPr>
                  <p:cNvPr id="91262" name="Arc 81"/>
                  <p:cNvSpPr>
                    <a:spLocks/>
                  </p:cNvSpPr>
                  <p:nvPr/>
                </p:nvSpPr>
                <p:spPr bwMode="auto">
                  <a:xfrm>
                    <a:off x="1864" y="3096"/>
                    <a:ext cx="17" cy="55"/>
                  </a:xfrm>
                  <a:custGeom>
                    <a:avLst/>
                    <a:gdLst>
                      <a:gd name="T0" fmla="*/ 0 w 22894"/>
                      <a:gd name="T1" fmla="*/ 0 h 22981"/>
                      <a:gd name="T2" fmla="*/ 0 w 22894"/>
                      <a:gd name="T3" fmla="*/ 0 h 22981"/>
                      <a:gd name="T4" fmla="*/ 0 w 22894"/>
                      <a:gd name="T5" fmla="*/ 0 h 22981"/>
                      <a:gd name="T6" fmla="*/ 0 60000 65536"/>
                      <a:gd name="T7" fmla="*/ 0 60000 65536"/>
                      <a:gd name="T8" fmla="*/ 0 60000 65536"/>
                      <a:gd name="T9" fmla="*/ 0 w 22894"/>
                      <a:gd name="T10" fmla="*/ 0 h 22981"/>
                      <a:gd name="T11" fmla="*/ 22894 w 22894"/>
                      <a:gd name="T12" fmla="*/ 22981 h 2298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894" h="22981" fill="none" extrusionOk="0">
                        <a:moveTo>
                          <a:pt x="-1" y="38"/>
                        </a:moveTo>
                        <a:cubicBezTo>
                          <a:pt x="430" y="12"/>
                          <a:pt x="862" y="-1"/>
                          <a:pt x="1294" y="0"/>
                        </a:cubicBezTo>
                        <a:cubicBezTo>
                          <a:pt x="13223" y="0"/>
                          <a:pt x="22894" y="9670"/>
                          <a:pt x="22894" y="21600"/>
                        </a:cubicBezTo>
                        <a:cubicBezTo>
                          <a:pt x="22894" y="22060"/>
                          <a:pt x="22879" y="22521"/>
                          <a:pt x="22849" y="22980"/>
                        </a:cubicBezTo>
                      </a:path>
                      <a:path w="22894" h="22981" stroke="0" extrusionOk="0">
                        <a:moveTo>
                          <a:pt x="-1" y="38"/>
                        </a:moveTo>
                        <a:cubicBezTo>
                          <a:pt x="430" y="12"/>
                          <a:pt x="862" y="-1"/>
                          <a:pt x="1294" y="0"/>
                        </a:cubicBezTo>
                        <a:cubicBezTo>
                          <a:pt x="13223" y="0"/>
                          <a:pt x="22894" y="9670"/>
                          <a:pt x="22894" y="21600"/>
                        </a:cubicBezTo>
                        <a:cubicBezTo>
                          <a:pt x="22894" y="22060"/>
                          <a:pt x="22879" y="22521"/>
                          <a:pt x="22849" y="22980"/>
                        </a:cubicBezTo>
                        <a:lnTo>
                          <a:pt x="1294" y="21600"/>
                        </a:lnTo>
                        <a:lnTo>
                          <a:pt x="-1" y="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91263" name="Arc 82"/>
                  <p:cNvSpPr>
                    <a:spLocks/>
                  </p:cNvSpPr>
                  <p:nvPr/>
                </p:nvSpPr>
                <p:spPr bwMode="auto">
                  <a:xfrm>
                    <a:off x="1840" y="3095"/>
                    <a:ext cx="15" cy="51"/>
                  </a:xfrm>
                  <a:custGeom>
                    <a:avLst/>
                    <a:gdLst>
                      <a:gd name="T0" fmla="*/ 0 w 21455"/>
                      <a:gd name="T1" fmla="*/ 0 h 21553"/>
                      <a:gd name="T2" fmla="*/ 0 w 21455"/>
                      <a:gd name="T3" fmla="*/ 0 h 21553"/>
                      <a:gd name="T4" fmla="*/ 0 w 21455"/>
                      <a:gd name="T5" fmla="*/ 0 h 21553"/>
                      <a:gd name="T6" fmla="*/ 0 60000 65536"/>
                      <a:gd name="T7" fmla="*/ 0 60000 65536"/>
                      <a:gd name="T8" fmla="*/ 0 60000 65536"/>
                      <a:gd name="T9" fmla="*/ 0 w 21455"/>
                      <a:gd name="T10" fmla="*/ 0 h 21553"/>
                      <a:gd name="T11" fmla="*/ 21455 w 21455"/>
                      <a:gd name="T12" fmla="*/ 21553 h 215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55" h="21553" fill="none" extrusionOk="0">
                        <a:moveTo>
                          <a:pt x="0" y="19053"/>
                        </a:moveTo>
                        <a:cubicBezTo>
                          <a:pt x="1206" y="8700"/>
                          <a:pt x="9632" y="686"/>
                          <a:pt x="20031" y="-1"/>
                        </a:cubicBezTo>
                      </a:path>
                      <a:path w="21455" h="21553" stroke="0" extrusionOk="0">
                        <a:moveTo>
                          <a:pt x="0" y="19053"/>
                        </a:moveTo>
                        <a:cubicBezTo>
                          <a:pt x="1206" y="8700"/>
                          <a:pt x="9632" y="686"/>
                          <a:pt x="20031" y="-1"/>
                        </a:cubicBezTo>
                        <a:lnTo>
                          <a:pt x="21455" y="21553"/>
                        </a:lnTo>
                        <a:lnTo>
                          <a:pt x="0" y="190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91264" name="Freeform 83"/>
                  <p:cNvSpPr>
                    <a:spLocks/>
                  </p:cNvSpPr>
                  <p:nvPr/>
                </p:nvSpPr>
                <p:spPr bwMode="auto">
                  <a:xfrm>
                    <a:off x="1840" y="3147"/>
                    <a:ext cx="17" cy="46"/>
                  </a:xfrm>
                  <a:custGeom>
                    <a:avLst/>
                    <a:gdLst>
                      <a:gd name="T0" fmla="*/ 0 w 17"/>
                      <a:gd name="T1" fmla="*/ 0 h 46"/>
                      <a:gd name="T2" fmla="*/ 0 w 17"/>
                      <a:gd name="T3" fmla="*/ 42 h 46"/>
                      <a:gd name="T4" fmla="*/ 16 w 17"/>
                      <a:gd name="T5" fmla="*/ 45 h 46"/>
                      <a:gd name="T6" fmla="*/ 16 w 17"/>
                      <a:gd name="T7" fmla="*/ 4 h 46"/>
                      <a:gd name="T8" fmla="*/ 0 w 17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46"/>
                      <a:gd name="T17" fmla="*/ 17 w 17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46">
                        <a:moveTo>
                          <a:pt x="0" y="0"/>
                        </a:moveTo>
                        <a:lnTo>
                          <a:pt x="0" y="42"/>
                        </a:lnTo>
                        <a:lnTo>
                          <a:pt x="16" y="45"/>
                        </a:lnTo>
                        <a:lnTo>
                          <a:pt x="16" y="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1265" name="Freeform 84"/>
                  <p:cNvSpPr>
                    <a:spLocks/>
                  </p:cNvSpPr>
                  <p:nvPr/>
                </p:nvSpPr>
                <p:spPr bwMode="auto">
                  <a:xfrm>
                    <a:off x="1863" y="3153"/>
                    <a:ext cx="17" cy="46"/>
                  </a:xfrm>
                  <a:custGeom>
                    <a:avLst/>
                    <a:gdLst>
                      <a:gd name="T0" fmla="*/ 0 w 17"/>
                      <a:gd name="T1" fmla="*/ 0 h 46"/>
                      <a:gd name="T2" fmla="*/ 0 w 17"/>
                      <a:gd name="T3" fmla="*/ 42 h 46"/>
                      <a:gd name="T4" fmla="*/ 16 w 17"/>
                      <a:gd name="T5" fmla="*/ 45 h 46"/>
                      <a:gd name="T6" fmla="*/ 16 w 17"/>
                      <a:gd name="T7" fmla="*/ 4 h 46"/>
                      <a:gd name="T8" fmla="*/ 0 w 17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46"/>
                      <a:gd name="T17" fmla="*/ 17 w 17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46">
                        <a:moveTo>
                          <a:pt x="0" y="0"/>
                        </a:moveTo>
                        <a:lnTo>
                          <a:pt x="0" y="42"/>
                        </a:lnTo>
                        <a:lnTo>
                          <a:pt x="16" y="45"/>
                        </a:lnTo>
                        <a:lnTo>
                          <a:pt x="16" y="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91259" name="Group 85"/>
                <p:cNvGrpSpPr>
                  <a:grpSpLocks/>
                </p:cNvGrpSpPr>
                <p:nvPr/>
              </p:nvGrpSpPr>
              <p:grpSpPr bwMode="auto">
                <a:xfrm>
                  <a:off x="1784" y="3296"/>
                  <a:ext cx="115" cy="161"/>
                  <a:chOff x="1784" y="3296"/>
                  <a:chExt cx="115" cy="161"/>
                </a:xfrm>
              </p:grpSpPr>
              <p:sp>
                <p:nvSpPr>
                  <p:cNvPr id="91260" name="Freeform 86"/>
                  <p:cNvSpPr>
                    <a:spLocks/>
                  </p:cNvSpPr>
                  <p:nvPr/>
                </p:nvSpPr>
                <p:spPr bwMode="auto">
                  <a:xfrm>
                    <a:off x="1784" y="3352"/>
                    <a:ext cx="115" cy="105"/>
                  </a:xfrm>
                  <a:custGeom>
                    <a:avLst/>
                    <a:gdLst>
                      <a:gd name="T0" fmla="*/ 0 w 115"/>
                      <a:gd name="T1" fmla="*/ 0 h 105"/>
                      <a:gd name="T2" fmla="*/ 0 w 115"/>
                      <a:gd name="T3" fmla="*/ 65 h 105"/>
                      <a:gd name="T4" fmla="*/ 114 w 115"/>
                      <a:gd name="T5" fmla="*/ 104 h 105"/>
                      <a:gd name="T6" fmla="*/ 114 w 115"/>
                      <a:gd name="T7" fmla="*/ 38 h 105"/>
                      <a:gd name="T8" fmla="*/ 0 w 115"/>
                      <a:gd name="T9" fmla="*/ 0 h 10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05"/>
                      <a:gd name="T17" fmla="*/ 115 w 115"/>
                      <a:gd name="T18" fmla="*/ 105 h 10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05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114" y="104"/>
                        </a:lnTo>
                        <a:lnTo>
                          <a:pt x="114" y="3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1261" name="Freeform 87"/>
                  <p:cNvSpPr>
                    <a:spLocks/>
                  </p:cNvSpPr>
                  <p:nvPr/>
                </p:nvSpPr>
                <p:spPr bwMode="auto">
                  <a:xfrm>
                    <a:off x="1786" y="3296"/>
                    <a:ext cx="108" cy="79"/>
                  </a:xfrm>
                  <a:custGeom>
                    <a:avLst/>
                    <a:gdLst>
                      <a:gd name="T0" fmla="*/ 0 w 108"/>
                      <a:gd name="T1" fmla="*/ 0 h 79"/>
                      <a:gd name="T2" fmla="*/ 0 w 108"/>
                      <a:gd name="T3" fmla="*/ 46 h 79"/>
                      <a:gd name="T4" fmla="*/ 107 w 108"/>
                      <a:gd name="T5" fmla="*/ 78 h 79"/>
                      <a:gd name="T6" fmla="*/ 107 w 108"/>
                      <a:gd name="T7" fmla="*/ 33 h 79"/>
                      <a:gd name="T8" fmla="*/ 0 w 108"/>
                      <a:gd name="T9" fmla="*/ 0 h 7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8"/>
                      <a:gd name="T16" fmla="*/ 0 h 79"/>
                      <a:gd name="T17" fmla="*/ 108 w 108"/>
                      <a:gd name="T18" fmla="*/ 79 h 7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8" h="79">
                        <a:moveTo>
                          <a:pt x="0" y="0"/>
                        </a:moveTo>
                        <a:lnTo>
                          <a:pt x="0" y="46"/>
                        </a:lnTo>
                        <a:lnTo>
                          <a:pt x="107" y="78"/>
                        </a:lnTo>
                        <a:lnTo>
                          <a:pt x="107" y="3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grpSp>
          <p:nvGrpSpPr>
            <p:cNvPr id="91226" name="Group 88"/>
            <p:cNvGrpSpPr>
              <a:grpSpLocks/>
            </p:cNvGrpSpPr>
            <p:nvPr/>
          </p:nvGrpSpPr>
          <p:grpSpPr bwMode="auto">
            <a:xfrm rot="21335009" flipH="1">
              <a:off x="2018" y="2255"/>
              <a:ext cx="160" cy="154"/>
              <a:chOff x="1188" y="2693"/>
              <a:chExt cx="403" cy="673"/>
            </a:xfrm>
          </p:grpSpPr>
          <p:sp>
            <p:nvSpPr>
              <p:cNvPr id="91228" name="Freeform 89"/>
              <p:cNvSpPr>
                <a:spLocks/>
              </p:cNvSpPr>
              <p:nvPr/>
            </p:nvSpPr>
            <p:spPr bwMode="auto">
              <a:xfrm>
                <a:off x="1188" y="2733"/>
                <a:ext cx="403" cy="74"/>
              </a:xfrm>
              <a:custGeom>
                <a:avLst/>
                <a:gdLst>
                  <a:gd name="T0" fmla="*/ 0 w 403"/>
                  <a:gd name="T1" fmla="*/ 43 h 74"/>
                  <a:gd name="T2" fmla="*/ 229 w 403"/>
                  <a:gd name="T3" fmla="*/ 73 h 74"/>
                  <a:gd name="T4" fmla="*/ 402 w 403"/>
                  <a:gd name="T5" fmla="*/ 21 h 74"/>
                  <a:gd name="T6" fmla="*/ 191 w 403"/>
                  <a:gd name="T7" fmla="*/ 0 h 74"/>
                  <a:gd name="T8" fmla="*/ 0 w 403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"/>
                  <a:gd name="T16" fmla="*/ 0 h 74"/>
                  <a:gd name="T17" fmla="*/ 403 w 403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" h="74">
                    <a:moveTo>
                      <a:pt x="0" y="43"/>
                    </a:moveTo>
                    <a:lnTo>
                      <a:pt x="229" y="73"/>
                    </a:lnTo>
                    <a:lnTo>
                      <a:pt x="402" y="21"/>
                    </a:lnTo>
                    <a:lnTo>
                      <a:pt x="191" y="0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DF3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229" name="Freeform 90"/>
              <p:cNvSpPr>
                <a:spLocks/>
              </p:cNvSpPr>
              <p:nvPr/>
            </p:nvSpPr>
            <p:spPr bwMode="auto">
              <a:xfrm>
                <a:off x="1188" y="2776"/>
                <a:ext cx="230" cy="590"/>
              </a:xfrm>
              <a:custGeom>
                <a:avLst/>
                <a:gdLst>
                  <a:gd name="T0" fmla="*/ 0 w 230"/>
                  <a:gd name="T1" fmla="*/ 0 h 590"/>
                  <a:gd name="T2" fmla="*/ 229 w 230"/>
                  <a:gd name="T3" fmla="*/ 30 h 590"/>
                  <a:gd name="T4" fmla="*/ 229 w 230"/>
                  <a:gd name="T5" fmla="*/ 589 h 590"/>
                  <a:gd name="T6" fmla="*/ 181 w 230"/>
                  <a:gd name="T7" fmla="*/ 576 h 590"/>
                  <a:gd name="T8" fmla="*/ 181 w 230"/>
                  <a:gd name="T9" fmla="*/ 505 h 590"/>
                  <a:gd name="T10" fmla="*/ 117 w 230"/>
                  <a:gd name="T11" fmla="*/ 485 h 590"/>
                  <a:gd name="T12" fmla="*/ 117 w 230"/>
                  <a:gd name="T13" fmla="*/ 548 h 590"/>
                  <a:gd name="T14" fmla="*/ 80 w 230"/>
                  <a:gd name="T15" fmla="*/ 535 h 590"/>
                  <a:gd name="T16" fmla="*/ 80 w 230"/>
                  <a:gd name="T17" fmla="*/ 472 h 590"/>
                  <a:gd name="T18" fmla="*/ 29 w 230"/>
                  <a:gd name="T19" fmla="*/ 454 h 590"/>
                  <a:gd name="T20" fmla="*/ 29 w 230"/>
                  <a:gd name="T21" fmla="*/ 517 h 590"/>
                  <a:gd name="T22" fmla="*/ 0 w 230"/>
                  <a:gd name="T23" fmla="*/ 507 h 590"/>
                  <a:gd name="T24" fmla="*/ 0 w 230"/>
                  <a:gd name="T25" fmla="*/ 0 h 5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0"/>
                  <a:gd name="T40" fmla="*/ 0 h 590"/>
                  <a:gd name="T41" fmla="*/ 230 w 230"/>
                  <a:gd name="T42" fmla="*/ 590 h 59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0" h="590">
                    <a:moveTo>
                      <a:pt x="0" y="0"/>
                    </a:moveTo>
                    <a:lnTo>
                      <a:pt x="229" y="30"/>
                    </a:lnTo>
                    <a:lnTo>
                      <a:pt x="229" y="589"/>
                    </a:lnTo>
                    <a:lnTo>
                      <a:pt x="181" y="576"/>
                    </a:lnTo>
                    <a:lnTo>
                      <a:pt x="181" y="505"/>
                    </a:lnTo>
                    <a:lnTo>
                      <a:pt x="117" y="485"/>
                    </a:lnTo>
                    <a:lnTo>
                      <a:pt x="117" y="548"/>
                    </a:lnTo>
                    <a:lnTo>
                      <a:pt x="80" y="535"/>
                    </a:lnTo>
                    <a:lnTo>
                      <a:pt x="80" y="472"/>
                    </a:lnTo>
                    <a:lnTo>
                      <a:pt x="29" y="454"/>
                    </a:lnTo>
                    <a:lnTo>
                      <a:pt x="29" y="517"/>
                    </a:lnTo>
                    <a:lnTo>
                      <a:pt x="0" y="50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1230" name="Group 91"/>
              <p:cNvGrpSpPr>
                <a:grpSpLocks/>
              </p:cNvGrpSpPr>
              <p:nvPr/>
            </p:nvGrpSpPr>
            <p:grpSpPr bwMode="auto">
              <a:xfrm>
                <a:off x="1196" y="2693"/>
                <a:ext cx="395" cy="673"/>
                <a:chOff x="1196" y="2693"/>
                <a:chExt cx="395" cy="673"/>
              </a:xfrm>
            </p:grpSpPr>
            <p:sp>
              <p:nvSpPr>
                <p:cNvPr id="91231" name="Freeform 92"/>
                <p:cNvSpPr>
                  <a:spLocks/>
                </p:cNvSpPr>
                <p:nvPr/>
              </p:nvSpPr>
              <p:spPr bwMode="auto">
                <a:xfrm>
                  <a:off x="1417" y="2754"/>
                  <a:ext cx="174" cy="612"/>
                </a:xfrm>
                <a:custGeom>
                  <a:avLst/>
                  <a:gdLst>
                    <a:gd name="T0" fmla="*/ 0 w 174"/>
                    <a:gd name="T1" fmla="*/ 52 h 612"/>
                    <a:gd name="T2" fmla="*/ 171 w 174"/>
                    <a:gd name="T3" fmla="*/ 0 h 612"/>
                    <a:gd name="T4" fmla="*/ 173 w 174"/>
                    <a:gd name="T5" fmla="*/ 472 h 612"/>
                    <a:gd name="T6" fmla="*/ 0 w 174"/>
                    <a:gd name="T7" fmla="*/ 611 h 612"/>
                    <a:gd name="T8" fmla="*/ 0 w 174"/>
                    <a:gd name="T9" fmla="*/ 52 h 6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4"/>
                    <a:gd name="T16" fmla="*/ 0 h 612"/>
                    <a:gd name="T17" fmla="*/ 174 w 174"/>
                    <a:gd name="T18" fmla="*/ 612 h 6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4" h="612">
                      <a:moveTo>
                        <a:pt x="0" y="52"/>
                      </a:moveTo>
                      <a:lnTo>
                        <a:pt x="171" y="0"/>
                      </a:lnTo>
                      <a:lnTo>
                        <a:pt x="173" y="472"/>
                      </a:lnTo>
                      <a:lnTo>
                        <a:pt x="0" y="611"/>
                      </a:lnTo>
                      <a:lnTo>
                        <a:pt x="0" y="52"/>
                      </a:lnTo>
                    </a:path>
                  </a:pathLst>
                </a:custGeom>
                <a:solidFill>
                  <a:srgbClr val="DF1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grpSp>
              <p:nvGrpSpPr>
                <p:cNvPr id="91232" name="Group 93"/>
                <p:cNvGrpSpPr>
                  <a:grpSpLocks/>
                </p:cNvGrpSpPr>
                <p:nvPr/>
              </p:nvGrpSpPr>
              <p:grpSpPr bwMode="auto">
                <a:xfrm>
                  <a:off x="1305" y="3259"/>
                  <a:ext cx="68" cy="66"/>
                  <a:chOff x="1305" y="3259"/>
                  <a:chExt cx="68" cy="66"/>
                </a:xfrm>
              </p:grpSpPr>
              <p:sp>
                <p:nvSpPr>
                  <p:cNvPr id="91254" name="Freeform 94"/>
                  <p:cNvSpPr>
                    <a:spLocks/>
                  </p:cNvSpPr>
                  <p:nvPr/>
                </p:nvSpPr>
                <p:spPr bwMode="auto">
                  <a:xfrm>
                    <a:off x="1342" y="3271"/>
                    <a:ext cx="31" cy="47"/>
                  </a:xfrm>
                  <a:custGeom>
                    <a:avLst/>
                    <a:gdLst>
                      <a:gd name="T0" fmla="*/ 0 w 31"/>
                      <a:gd name="T1" fmla="*/ 0 h 47"/>
                      <a:gd name="T2" fmla="*/ 0 w 31"/>
                      <a:gd name="T3" fmla="*/ 35 h 47"/>
                      <a:gd name="T4" fmla="*/ 30 w 31"/>
                      <a:gd name="T5" fmla="*/ 46 h 47"/>
                      <a:gd name="T6" fmla="*/ 30 w 31"/>
                      <a:gd name="T7" fmla="*/ 10 h 47"/>
                      <a:gd name="T8" fmla="*/ 0 w 31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47"/>
                      <a:gd name="T17" fmla="*/ 31 w 31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47">
                        <a:moveTo>
                          <a:pt x="0" y="0"/>
                        </a:moveTo>
                        <a:lnTo>
                          <a:pt x="0" y="35"/>
                        </a:lnTo>
                        <a:lnTo>
                          <a:pt x="30" y="46"/>
                        </a:lnTo>
                        <a:lnTo>
                          <a:pt x="30" y="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1255" name="Freeform 95"/>
                  <p:cNvSpPr>
                    <a:spLocks/>
                  </p:cNvSpPr>
                  <p:nvPr/>
                </p:nvSpPr>
                <p:spPr bwMode="auto">
                  <a:xfrm>
                    <a:off x="1305" y="3259"/>
                    <a:ext cx="39" cy="66"/>
                  </a:xfrm>
                  <a:custGeom>
                    <a:avLst/>
                    <a:gdLst>
                      <a:gd name="T0" fmla="*/ 0 w 39"/>
                      <a:gd name="T1" fmla="*/ 0 h 66"/>
                      <a:gd name="T2" fmla="*/ 0 w 39"/>
                      <a:gd name="T3" fmla="*/ 65 h 66"/>
                      <a:gd name="T4" fmla="*/ 38 w 39"/>
                      <a:gd name="T5" fmla="*/ 46 h 66"/>
                      <a:gd name="T6" fmla="*/ 38 w 39"/>
                      <a:gd name="T7" fmla="*/ 13 h 66"/>
                      <a:gd name="T8" fmla="*/ 0 w 39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66"/>
                      <a:gd name="T17" fmla="*/ 39 w 39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66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38" y="46"/>
                        </a:lnTo>
                        <a:lnTo>
                          <a:pt x="38" y="1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1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91233" name="Group 96"/>
                <p:cNvGrpSpPr>
                  <a:grpSpLocks/>
                </p:cNvGrpSpPr>
                <p:nvPr/>
              </p:nvGrpSpPr>
              <p:grpSpPr bwMode="auto">
                <a:xfrm>
                  <a:off x="1217" y="3227"/>
                  <a:ext cx="68" cy="68"/>
                  <a:chOff x="1217" y="3227"/>
                  <a:chExt cx="68" cy="68"/>
                </a:xfrm>
              </p:grpSpPr>
              <p:sp>
                <p:nvSpPr>
                  <p:cNvPr id="91252" name="Freeform 97"/>
                  <p:cNvSpPr>
                    <a:spLocks/>
                  </p:cNvSpPr>
                  <p:nvPr/>
                </p:nvSpPr>
                <p:spPr bwMode="auto">
                  <a:xfrm>
                    <a:off x="1255" y="3240"/>
                    <a:ext cx="30" cy="47"/>
                  </a:xfrm>
                  <a:custGeom>
                    <a:avLst/>
                    <a:gdLst>
                      <a:gd name="T0" fmla="*/ 0 w 30"/>
                      <a:gd name="T1" fmla="*/ 0 h 47"/>
                      <a:gd name="T2" fmla="*/ 0 w 30"/>
                      <a:gd name="T3" fmla="*/ 35 h 47"/>
                      <a:gd name="T4" fmla="*/ 29 w 30"/>
                      <a:gd name="T5" fmla="*/ 46 h 47"/>
                      <a:gd name="T6" fmla="*/ 29 w 30"/>
                      <a:gd name="T7" fmla="*/ 10 h 47"/>
                      <a:gd name="T8" fmla="*/ 0 w 30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"/>
                      <a:gd name="T16" fmla="*/ 0 h 47"/>
                      <a:gd name="T17" fmla="*/ 30 w 30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" h="47">
                        <a:moveTo>
                          <a:pt x="0" y="0"/>
                        </a:moveTo>
                        <a:lnTo>
                          <a:pt x="0" y="35"/>
                        </a:lnTo>
                        <a:lnTo>
                          <a:pt x="29" y="46"/>
                        </a:lnTo>
                        <a:lnTo>
                          <a:pt x="29" y="1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00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91253" name="Freeform 98"/>
                  <p:cNvSpPr>
                    <a:spLocks/>
                  </p:cNvSpPr>
                  <p:nvPr/>
                </p:nvSpPr>
                <p:spPr bwMode="auto">
                  <a:xfrm>
                    <a:off x="1217" y="3227"/>
                    <a:ext cx="39" cy="68"/>
                  </a:xfrm>
                  <a:custGeom>
                    <a:avLst/>
                    <a:gdLst>
                      <a:gd name="T0" fmla="*/ 0 w 39"/>
                      <a:gd name="T1" fmla="*/ 0 h 68"/>
                      <a:gd name="T2" fmla="*/ 0 w 39"/>
                      <a:gd name="T3" fmla="*/ 67 h 68"/>
                      <a:gd name="T4" fmla="*/ 38 w 39"/>
                      <a:gd name="T5" fmla="*/ 48 h 68"/>
                      <a:gd name="T6" fmla="*/ 38 w 39"/>
                      <a:gd name="T7" fmla="*/ 15 h 68"/>
                      <a:gd name="T8" fmla="*/ 0 w 39"/>
                      <a:gd name="T9" fmla="*/ 0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68"/>
                      <a:gd name="T17" fmla="*/ 39 w 39"/>
                      <a:gd name="T18" fmla="*/ 68 h 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68">
                        <a:moveTo>
                          <a:pt x="0" y="0"/>
                        </a:moveTo>
                        <a:lnTo>
                          <a:pt x="0" y="67"/>
                        </a:lnTo>
                        <a:lnTo>
                          <a:pt x="38" y="48"/>
                        </a:lnTo>
                        <a:lnTo>
                          <a:pt x="38" y="1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DF1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91234" name="Group 99"/>
                <p:cNvGrpSpPr>
                  <a:grpSpLocks/>
                </p:cNvGrpSpPr>
                <p:nvPr/>
              </p:nvGrpSpPr>
              <p:grpSpPr bwMode="auto">
                <a:xfrm>
                  <a:off x="1196" y="2789"/>
                  <a:ext cx="206" cy="467"/>
                  <a:chOff x="1196" y="2789"/>
                  <a:chExt cx="206" cy="467"/>
                </a:xfrm>
              </p:grpSpPr>
              <p:sp>
                <p:nvSpPr>
                  <p:cNvPr id="91241" name="Freeform 100"/>
                  <p:cNvSpPr>
                    <a:spLocks/>
                  </p:cNvSpPr>
                  <p:nvPr/>
                </p:nvSpPr>
                <p:spPr bwMode="auto">
                  <a:xfrm>
                    <a:off x="1204" y="2791"/>
                    <a:ext cx="188" cy="465"/>
                  </a:xfrm>
                  <a:custGeom>
                    <a:avLst/>
                    <a:gdLst>
                      <a:gd name="T0" fmla="*/ 0 w 188"/>
                      <a:gd name="T1" fmla="*/ 0 h 465"/>
                      <a:gd name="T2" fmla="*/ 187 w 188"/>
                      <a:gd name="T3" fmla="*/ 24 h 465"/>
                      <a:gd name="T4" fmla="*/ 187 w 188"/>
                      <a:gd name="T5" fmla="*/ 464 h 465"/>
                      <a:gd name="T6" fmla="*/ 2 w 188"/>
                      <a:gd name="T7" fmla="*/ 401 h 465"/>
                      <a:gd name="T8" fmla="*/ 0 w 188"/>
                      <a:gd name="T9" fmla="*/ 0 h 4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8"/>
                      <a:gd name="T16" fmla="*/ 0 h 465"/>
                      <a:gd name="T17" fmla="*/ 188 w 188"/>
                      <a:gd name="T18" fmla="*/ 465 h 4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8" h="465">
                        <a:moveTo>
                          <a:pt x="0" y="0"/>
                        </a:moveTo>
                        <a:lnTo>
                          <a:pt x="187" y="24"/>
                        </a:lnTo>
                        <a:lnTo>
                          <a:pt x="187" y="464"/>
                        </a:lnTo>
                        <a:lnTo>
                          <a:pt x="2" y="40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91242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196" y="2789"/>
                    <a:ext cx="206" cy="456"/>
                    <a:chOff x="1196" y="2789"/>
                    <a:chExt cx="206" cy="456"/>
                  </a:xfrm>
                </p:grpSpPr>
                <p:sp>
                  <p:nvSpPr>
                    <p:cNvPr id="91243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8" y="3139"/>
                      <a:ext cx="204" cy="5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44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6" y="3080"/>
                      <a:ext cx="205" cy="4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45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1" y="3020"/>
                      <a:ext cx="200" cy="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46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9" y="2957"/>
                      <a:ext cx="200" cy="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47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3" y="2897"/>
                      <a:ext cx="196" cy="3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48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96" y="2842"/>
                      <a:ext cx="201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49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4" y="2789"/>
                      <a:ext cx="0" cy="4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50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0" y="2797"/>
                      <a:ext cx="0" cy="43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51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40" y="2803"/>
                      <a:ext cx="0" cy="4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5F7F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91235" name="Group 111"/>
                <p:cNvGrpSpPr>
                  <a:grpSpLocks/>
                </p:cNvGrpSpPr>
                <p:nvPr/>
              </p:nvGrpSpPr>
              <p:grpSpPr bwMode="auto">
                <a:xfrm>
                  <a:off x="1274" y="2693"/>
                  <a:ext cx="241" cy="95"/>
                  <a:chOff x="1274" y="2693"/>
                  <a:chExt cx="241" cy="95"/>
                </a:xfrm>
              </p:grpSpPr>
              <p:grpSp>
                <p:nvGrpSpPr>
                  <p:cNvPr id="91236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1274" y="2693"/>
                    <a:ext cx="241" cy="95"/>
                    <a:chOff x="1274" y="2693"/>
                    <a:chExt cx="241" cy="95"/>
                  </a:xfrm>
                </p:grpSpPr>
                <p:sp>
                  <p:nvSpPr>
                    <p:cNvPr id="91238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1274" y="2693"/>
                      <a:ext cx="241" cy="38"/>
                    </a:xfrm>
                    <a:custGeom>
                      <a:avLst/>
                      <a:gdLst>
                        <a:gd name="T0" fmla="*/ 0 w 241"/>
                        <a:gd name="T1" fmla="*/ 24 h 38"/>
                        <a:gd name="T2" fmla="*/ 139 w 241"/>
                        <a:gd name="T3" fmla="*/ 37 h 38"/>
                        <a:gd name="T4" fmla="*/ 240 w 241"/>
                        <a:gd name="T5" fmla="*/ 12 h 38"/>
                        <a:gd name="T6" fmla="*/ 104 w 241"/>
                        <a:gd name="T7" fmla="*/ 0 h 38"/>
                        <a:gd name="T8" fmla="*/ 0 w 241"/>
                        <a:gd name="T9" fmla="*/ 24 h 3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1"/>
                        <a:gd name="T16" fmla="*/ 0 h 38"/>
                        <a:gd name="T17" fmla="*/ 241 w 241"/>
                        <a:gd name="T18" fmla="*/ 38 h 3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1" h="38">
                          <a:moveTo>
                            <a:pt x="0" y="24"/>
                          </a:moveTo>
                          <a:lnTo>
                            <a:pt x="139" y="37"/>
                          </a:lnTo>
                          <a:lnTo>
                            <a:pt x="240" y="12"/>
                          </a:lnTo>
                          <a:lnTo>
                            <a:pt x="104" y="0"/>
                          </a:lnTo>
                          <a:lnTo>
                            <a:pt x="0" y="24"/>
                          </a:lnTo>
                        </a:path>
                      </a:pathLst>
                    </a:custGeom>
                    <a:solidFill>
                      <a:srgbClr val="DF3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39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413" y="2705"/>
                      <a:ext cx="100" cy="83"/>
                    </a:xfrm>
                    <a:custGeom>
                      <a:avLst/>
                      <a:gdLst>
                        <a:gd name="T0" fmla="*/ 0 w 100"/>
                        <a:gd name="T1" fmla="*/ 25 h 83"/>
                        <a:gd name="T2" fmla="*/ 99 w 100"/>
                        <a:gd name="T3" fmla="*/ 0 h 83"/>
                        <a:gd name="T4" fmla="*/ 99 w 100"/>
                        <a:gd name="T5" fmla="*/ 52 h 83"/>
                        <a:gd name="T6" fmla="*/ 0 w 100"/>
                        <a:gd name="T7" fmla="*/ 82 h 83"/>
                        <a:gd name="T8" fmla="*/ 0 w 100"/>
                        <a:gd name="T9" fmla="*/ 25 h 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"/>
                        <a:gd name="T16" fmla="*/ 0 h 83"/>
                        <a:gd name="T17" fmla="*/ 100 w 100"/>
                        <a:gd name="T18" fmla="*/ 83 h 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" h="83">
                          <a:moveTo>
                            <a:pt x="0" y="25"/>
                          </a:moveTo>
                          <a:lnTo>
                            <a:pt x="99" y="0"/>
                          </a:lnTo>
                          <a:lnTo>
                            <a:pt x="99" y="52"/>
                          </a:lnTo>
                          <a:lnTo>
                            <a:pt x="0" y="82"/>
                          </a:lnTo>
                          <a:lnTo>
                            <a:pt x="0" y="25"/>
                          </a:lnTo>
                        </a:path>
                      </a:pathLst>
                    </a:custGeom>
                    <a:solidFill>
                      <a:srgbClr val="DF1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240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274" y="2717"/>
                      <a:ext cx="140" cy="71"/>
                    </a:xfrm>
                    <a:custGeom>
                      <a:avLst/>
                      <a:gdLst>
                        <a:gd name="T0" fmla="*/ 139 w 140"/>
                        <a:gd name="T1" fmla="*/ 13 h 71"/>
                        <a:gd name="T2" fmla="*/ 139 w 140"/>
                        <a:gd name="T3" fmla="*/ 70 h 71"/>
                        <a:gd name="T4" fmla="*/ 0 w 140"/>
                        <a:gd name="T5" fmla="*/ 55 h 71"/>
                        <a:gd name="T6" fmla="*/ 0 w 140"/>
                        <a:gd name="T7" fmla="*/ 0 h 71"/>
                        <a:gd name="T8" fmla="*/ 139 w 140"/>
                        <a:gd name="T9" fmla="*/ 13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0"/>
                        <a:gd name="T16" fmla="*/ 0 h 71"/>
                        <a:gd name="T17" fmla="*/ 140 w 140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0" h="71">
                          <a:moveTo>
                            <a:pt x="139" y="13"/>
                          </a:moveTo>
                          <a:lnTo>
                            <a:pt x="139" y="70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lnTo>
                            <a:pt x="139" y="13"/>
                          </a:lnTo>
                        </a:path>
                      </a:pathLst>
                    </a:custGeom>
                    <a:solidFill>
                      <a:srgbClr val="FF5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91237" name="Freeform 116"/>
                  <p:cNvSpPr>
                    <a:spLocks/>
                  </p:cNvSpPr>
                  <p:nvPr/>
                </p:nvSpPr>
                <p:spPr bwMode="auto">
                  <a:xfrm>
                    <a:off x="1292" y="2729"/>
                    <a:ext cx="81" cy="17"/>
                  </a:xfrm>
                  <a:custGeom>
                    <a:avLst/>
                    <a:gdLst>
                      <a:gd name="T0" fmla="*/ 1 w 81"/>
                      <a:gd name="T1" fmla="*/ 0 h 17"/>
                      <a:gd name="T2" fmla="*/ 80 w 81"/>
                      <a:gd name="T3" fmla="*/ 6 h 17"/>
                      <a:gd name="T4" fmla="*/ 80 w 81"/>
                      <a:gd name="T5" fmla="*/ 16 h 17"/>
                      <a:gd name="T6" fmla="*/ 0 w 81"/>
                      <a:gd name="T7" fmla="*/ 10 h 17"/>
                      <a:gd name="T8" fmla="*/ 1 w 81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"/>
                      <a:gd name="T16" fmla="*/ 0 h 17"/>
                      <a:gd name="T17" fmla="*/ 81 w 81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" h="17">
                        <a:moveTo>
                          <a:pt x="1" y="0"/>
                        </a:moveTo>
                        <a:lnTo>
                          <a:pt x="80" y="6"/>
                        </a:lnTo>
                        <a:lnTo>
                          <a:pt x="80" y="16"/>
                        </a:lnTo>
                        <a:lnTo>
                          <a:pt x="0" y="1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</p:grpSp>
        <p:pic>
          <p:nvPicPr>
            <p:cNvPr id="91227" name="Picture 117" descr="國旗2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2024"/>
              <a:ext cx="13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73" name="Text Box 118"/>
          <p:cNvSpPr txBox="1">
            <a:spLocks noChangeArrowheads="1"/>
          </p:cNvSpPr>
          <p:nvPr/>
        </p:nvSpPr>
        <p:spPr bwMode="auto">
          <a:xfrm>
            <a:off x="7437438" y="4341813"/>
            <a:ext cx="4270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公園路</a:t>
            </a:r>
          </a:p>
        </p:txBody>
      </p:sp>
      <p:sp>
        <p:nvSpPr>
          <p:cNvPr id="91174" name="Text Box 119"/>
          <p:cNvSpPr txBox="1">
            <a:spLocks noChangeArrowheads="1"/>
          </p:cNvSpPr>
          <p:nvPr/>
        </p:nvSpPr>
        <p:spPr bwMode="auto">
          <a:xfrm>
            <a:off x="250825" y="2181225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寶 慶 路</a:t>
            </a:r>
          </a:p>
        </p:txBody>
      </p:sp>
      <p:sp>
        <p:nvSpPr>
          <p:cNvPr id="91175" name="Rectangle 120"/>
          <p:cNvSpPr>
            <a:spLocks noChangeArrowheads="1"/>
          </p:cNvSpPr>
          <p:nvPr/>
        </p:nvSpPr>
        <p:spPr bwMode="auto">
          <a:xfrm>
            <a:off x="8045450" y="2635250"/>
            <a:ext cx="646113" cy="9048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660033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1176" name="Rectangle 121"/>
          <p:cNvSpPr>
            <a:spLocks noChangeArrowheads="1"/>
          </p:cNvSpPr>
          <p:nvPr/>
        </p:nvSpPr>
        <p:spPr bwMode="auto">
          <a:xfrm>
            <a:off x="8037513" y="4187825"/>
            <a:ext cx="644525" cy="906463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660033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1177" name="Rectangle 122"/>
          <p:cNvSpPr>
            <a:spLocks noChangeArrowheads="1"/>
          </p:cNvSpPr>
          <p:nvPr/>
        </p:nvSpPr>
        <p:spPr bwMode="auto">
          <a:xfrm>
            <a:off x="8059738" y="541338"/>
            <a:ext cx="646112" cy="1912937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660033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0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91178" name="Rectangle 123"/>
          <p:cNvSpPr>
            <a:spLocks noChangeArrowheads="1"/>
          </p:cNvSpPr>
          <p:nvPr/>
        </p:nvSpPr>
        <p:spPr bwMode="auto">
          <a:xfrm>
            <a:off x="8072438" y="2755900"/>
            <a:ext cx="6223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臺北賓館</a:t>
            </a:r>
          </a:p>
        </p:txBody>
      </p:sp>
      <p:sp>
        <p:nvSpPr>
          <p:cNvPr id="91179" name="Rectangle 124"/>
          <p:cNvSpPr>
            <a:spLocks noChangeArrowheads="1"/>
          </p:cNvSpPr>
          <p:nvPr/>
        </p:nvSpPr>
        <p:spPr bwMode="auto">
          <a:xfrm>
            <a:off x="8091488" y="865188"/>
            <a:ext cx="6223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臺大醫院</a:t>
            </a:r>
          </a:p>
        </p:txBody>
      </p:sp>
      <p:sp>
        <p:nvSpPr>
          <p:cNvPr id="91180" name="Rectangle 125"/>
          <p:cNvSpPr>
            <a:spLocks noChangeArrowheads="1"/>
          </p:cNvSpPr>
          <p:nvPr/>
        </p:nvSpPr>
        <p:spPr bwMode="auto">
          <a:xfrm>
            <a:off x="8074025" y="4370388"/>
            <a:ext cx="6207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外交部</a:t>
            </a:r>
          </a:p>
        </p:txBody>
      </p:sp>
      <p:sp>
        <p:nvSpPr>
          <p:cNvPr id="91181" name="Line 126"/>
          <p:cNvSpPr>
            <a:spLocks noChangeShapeType="1"/>
          </p:cNvSpPr>
          <p:nvPr/>
        </p:nvSpPr>
        <p:spPr bwMode="auto">
          <a:xfrm>
            <a:off x="989013" y="844550"/>
            <a:ext cx="2254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82" name="Line 127"/>
          <p:cNvSpPr>
            <a:spLocks noChangeShapeType="1"/>
          </p:cNvSpPr>
          <p:nvPr/>
        </p:nvSpPr>
        <p:spPr bwMode="auto">
          <a:xfrm>
            <a:off x="1103313" y="655638"/>
            <a:ext cx="0" cy="2730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183" name="Text Box 128"/>
          <p:cNvSpPr txBox="1">
            <a:spLocks noChangeArrowheads="1"/>
          </p:cNvSpPr>
          <p:nvPr/>
        </p:nvSpPr>
        <p:spPr bwMode="auto">
          <a:xfrm>
            <a:off x="971550" y="434975"/>
            <a:ext cx="5445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200" b="1">
                <a:solidFill>
                  <a:srgbClr val="0000FF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91184" name="AutoShape 129"/>
          <p:cNvSpPr>
            <a:spLocks noChangeArrowheads="1"/>
          </p:cNvSpPr>
          <p:nvPr/>
        </p:nvSpPr>
        <p:spPr bwMode="auto">
          <a:xfrm>
            <a:off x="7956550" y="3933825"/>
            <a:ext cx="282575" cy="214313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5</a:t>
            </a:r>
          </a:p>
        </p:txBody>
      </p:sp>
      <p:sp>
        <p:nvSpPr>
          <p:cNvPr id="91185" name="AutoShape 130"/>
          <p:cNvSpPr>
            <a:spLocks noChangeArrowheads="1"/>
          </p:cNvSpPr>
          <p:nvPr/>
        </p:nvSpPr>
        <p:spPr bwMode="auto">
          <a:xfrm>
            <a:off x="7596188" y="2852738"/>
            <a:ext cx="280987" cy="214312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4</a:t>
            </a:r>
          </a:p>
        </p:txBody>
      </p:sp>
      <p:sp>
        <p:nvSpPr>
          <p:cNvPr id="91186" name="AutoShape 131"/>
          <p:cNvSpPr>
            <a:spLocks noChangeArrowheads="1"/>
          </p:cNvSpPr>
          <p:nvPr/>
        </p:nvSpPr>
        <p:spPr bwMode="auto">
          <a:xfrm>
            <a:off x="5003800" y="1844675"/>
            <a:ext cx="280988" cy="214313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3</a:t>
            </a:r>
          </a:p>
        </p:txBody>
      </p:sp>
      <p:sp>
        <p:nvSpPr>
          <p:cNvPr id="91187" name="AutoShape 132"/>
          <p:cNvSpPr>
            <a:spLocks noChangeArrowheads="1"/>
          </p:cNvSpPr>
          <p:nvPr/>
        </p:nvSpPr>
        <p:spPr bwMode="auto">
          <a:xfrm>
            <a:off x="3419475" y="2133600"/>
            <a:ext cx="280988" cy="214313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2</a:t>
            </a:r>
          </a:p>
        </p:txBody>
      </p:sp>
      <p:sp>
        <p:nvSpPr>
          <p:cNvPr id="91188" name="AutoShape 133"/>
          <p:cNvSpPr>
            <a:spLocks noChangeArrowheads="1"/>
          </p:cNvSpPr>
          <p:nvPr/>
        </p:nvSpPr>
        <p:spPr bwMode="auto">
          <a:xfrm>
            <a:off x="2339975" y="1916113"/>
            <a:ext cx="280988" cy="214312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  <p:sp>
        <p:nvSpPr>
          <p:cNvPr id="91189" name="AutoShape 134"/>
          <p:cNvSpPr>
            <a:spLocks noChangeArrowheads="1"/>
          </p:cNvSpPr>
          <p:nvPr/>
        </p:nvSpPr>
        <p:spPr bwMode="auto">
          <a:xfrm>
            <a:off x="2051050" y="5157788"/>
            <a:ext cx="280988" cy="214312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8</a:t>
            </a:r>
          </a:p>
        </p:txBody>
      </p:sp>
      <p:sp>
        <p:nvSpPr>
          <p:cNvPr id="91190" name="AutoShape 135"/>
          <p:cNvSpPr>
            <a:spLocks noChangeArrowheads="1"/>
          </p:cNvSpPr>
          <p:nvPr/>
        </p:nvSpPr>
        <p:spPr bwMode="auto">
          <a:xfrm>
            <a:off x="2843213" y="6092825"/>
            <a:ext cx="282575" cy="214313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7</a:t>
            </a:r>
          </a:p>
        </p:txBody>
      </p:sp>
      <p:sp>
        <p:nvSpPr>
          <p:cNvPr id="91191" name="AutoShape 136"/>
          <p:cNvSpPr>
            <a:spLocks noChangeArrowheads="1"/>
          </p:cNvSpPr>
          <p:nvPr/>
        </p:nvSpPr>
        <p:spPr bwMode="auto">
          <a:xfrm>
            <a:off x="7308850" y="5157788"/>
            <a:ext cx="280988" cy="214312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 b="1">
                <a:latin typeface="標楷體" pitchFamily="65" charset="-120"/>
                <a:ea typeface="標楷體" pitchFamily="65" charset="-120"/>
              </a:rPr>
              <a:t>6</a:t>
            </a:r>
          </a:p>
        </p:txBody>
      </p:sp>
      <p:grpSp>
        <p:nvGrpSpPr>
          <p:cNvPr id="91192" name="Group 137"/>
          <p:cNvGrpSpPr>
            <a:grpSpLocks/>
          </p:cNvGrpSpPr>
          <p:nvPr/>
        </p:nvGrpSpPr>
        <p:grpSpPr bwMode="auto">
          <a:xfrm>
            <a:off x="2165350" y="2116138"/>
            <a:ext cx="280988" cy="382587"/>
            <a:chOff x="3379" y="3343"/>
            <a:chExt cx="136" cy="359"/>
          </a:xfrm>
        </p:grpSpPr>
        <p:sp>
          <p:nvSpPr>
            <p:cNvPr id="91222" name="Freeform 138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91223" name="Picture 139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93" name="Group 140"/>
          <p:cNvGrpSpPr>
            <a:grpSpLocks/>
          </p:cNvGrpSpPr>
          <p:nvPr/>
        </p:nvGrpSpPr>
        <p:grpSpPr bwMode="auto">
          <a:xfrm>
            <a:off x="3095625" y="2138363"/>
            <a:ext cx="280988" cy="382587"/>
            <a:chOff x="3379" y="3343"/>
            <a:chExt cx="136" cy="359"/>
          </a:xfrm>
        </p:grpSpPr>
        <p:sp>
          <p:nvSpPr>
            <p:cNvPr id="91220" name="Freeform 141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91221" name="Picture 142" descr="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94" name="Group 143"/>
          <p:cNvGrpSpPr>
            <a:grpSpLocks/>
          </p:cNvGrpSpPr>
          <p:nvPr/>
        </p:nvGrpSpPr>
        <p:grpSpPr bwMode="auto">
          <a:xfrm>
            <a:off x="5003800" y="2060575"/>
            <a:ext cx="280988" cy="381000"/>
            <a:chOff x="3379" y="3343"/>
            <a:chExt cx="136" cy="359"/>
          </a:xfrm>
        </p:grpSpPr>
        <p:sp>
          <p:nvSpPr>
            <p:cNvPr id="91218" name="Freeform 144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91219" name="Picture 145" descr="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95" name="Group 146"/>
          <p:cNvGrpSpPr>
            <a:grpSpLocks/>
          </p:cNvGrpSpPr>
          <p:nvPr/>
        </p:nvGrpSpPr>
        <p:grpSpPr bwMode="auto">
          <a:xfrm>
            <a:off x="7651750" y="2487613"/>
            <a:ext cx="282575" cy="381000"/>
            <a:chOff x="3379" y="3343"/>
            <a:chExt cx="136" cy="359"/>
          </a:xfrm>
        </p:grpSpPr>
        <p:sp>
          <p:nvSpPr>
            <p:cNvPr id="91216" name="Freeform 147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91217" name="Picture 148" descr="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96" name="Group 149"/>
          <p:cNvGrpSpPr>
            <a:grpSpLocks/>
          </p:cNvGrpSpPr>
          <p:nvPr/>
        </p:nvGrpSpPr>
        <p:grpSpPr bwMode="auto">
          <a:xfrm>
            <a:off x="8243888" y="3716338"/>
            <a:ext cx="282575" cy="381000"/>
            <a:chOff x="3379" y="3343"/>
            <a:chExt cx="136" cy="359"/>
          </a:xfrm>
        </p:grpSpPr>
        <p:sp>
          <p:nvSpPr>
            <p:cNvPr id="91214" name="Freeform 150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91215" name="Picture 151" descr="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97" name="Group 152"/>
          <p:cNvGrpSpPr>
            <a:grpSpLocks/>
          </p:cNvGrpSpPr>
          <p:nvPr/>
        </p:nvGrpSpPr>
        <p:grpSpPr bwMode="auto">
          <a:xfrm>
            <a:off x="7021513" y="5275263"/>
            <a:ext cx="280987" cy="381000"/>
            <a:chOff x="3379" y="3343"/>
            <a:chExt cx="136" cy="359"/>
          </a:xfrm>
        </p:grpSpPr>
        <p:sp>
          <p:nvSpPr>
            <p:cNvPr id="91212" name="Freeform 153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91213" name="Picture 154" descr="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98" name="Group 155"/>
          <p:cNvGrpSpPr>
            <a:grpSpLocks/>
          </p:cNvGrpSpPr>
          <p:nvPr/>
        </p:nvGrpSpPr>
        <p:grpSpPr bwMode="auto">
          <a:xfrm>
            <a:off x="2843213" y="5732463"/>
            <a:ext cx="280987" cy="381000"/>
            <a:chOff x="3379" y="3343"/>
            <a:chExt cx="136" cy="359"/>
          </a:xfrm>
        </p:grpSpPr>
        <p:sp>
          <p:nvSpPr>
            <p:cNvPr id="91210" name="Freeform 156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91211" name="Picture 157" descr="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99" name="Group 158"/>
          <p:cNvGrpSpPr>
            <a:grpSpLocks/>
          </p:cNvGrpSpPr>
          <p:nvPr/>
        </p:nvGrpSpPr>
        <p:grpSpPr bwMode="auto">
          <a:xfrm>
            <a:off x="2333625" y="5275263"/>
            <a:ext cx="282575" cy="381000"/>
            <a:chOff x="3379" y="3343"/>
            <a:chExt cx="136" cy="359"/>
          </a:xfrm>
        </p:grpSpPr>
        <p:sp>
          <p:nvSpPr>
            <p:cNvPr id="91208" name="Freeform 159"/>
            <p:cNvSpPr>
              <a:spLocks/>
            </p:cNvSpPr>
            <p:nvPr/>
          </p:nvSpPr>
          <p:spPr bwMode="auto">
            <a:xfrm>
              <a:off x="3422" y="3343"/>
              <a:ext cx="54" cy="23"/>
            </a:xfrm>
            <a:custGeom>
              <a:avLst/>
              <a:gdLst>
                <a:gd name="T0" fmla="*/ 0 w 681"/>
                <a:gd name="T1" fmla="*/ 0 h 211"/>
                <a:gd name="T2" fmla="*/ 0 w 681"/>
                <a:gd name="T3" fmla="*/ 0 h 211"/>
                <a:gd name="T4" fmla="*/ 0 w 681"/>
                <a:gd name="T5" fmla="*/ 0 h 211"/>
                <a:gd name="T6" fmla="*/ 0 w 681"/>
                <a:gd name="T7" fmla="*/ 0 h 211"/>
                <a:gd name="T8" fmla="*/ 0 w 681"/>
                <a:gd name="T9" fmla="*/ 0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"/>
                <a:gd name="T16" fmla="*/ 0 h 211"/>
                <a:gd name="T17" fmla="*/ 681 w 681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" h="211">
                  <a:moveTo>
                    <a:pt x="0" y="211"/>
                  </a:moveTo>
                  <a:cubicBezTo>
                    <a:pt x="68" y="158"/>
                    <a:pt x="137" y="105"/>
                    <a:pt x="182" y="75"/>
                  </a:cubicBezTo>
                  <a:cubicBezTo>
                    <a:pt x="227" y="45"/>
                    <a:pt x="227" y="37"/>
                    <a:pt x="272" y="30"/>
                  </a:cubicBezTo>
                  <a:cubicBezTo>
                    <a:pt x="317" y="23"/>
                    <a:pt x="386" y="0"/>
                    <a:pt x="454" y="30"/>
                  </a:cubicBezTo>
                  <a:cubicBezTo>
                    <a:pt x="522" y="60"/>
                    <a:pt x="636" y="181"/>
                    <a:pt x="681" y="211"/>
                  </a:cubicBezTo>
                </a:path>
              </a:pathLst>
            </a:custGeom>
            <a:solidFill>
              <a:srgbClr val="000054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91209" name="Picture 160" descr="1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15"/>
            <a:stretch>
              <a:fillRect/>
            </a:stretch>
          </p:blipFill>
          <p:spPr bwMode="auto">
            <a:xfrm>
              <a:off x="3379" y="3365"/>
              <a:ext cx="13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7441" name="Picture 161" descr="samsung-st550-phot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549275"/>
            <a:ext cx="14033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442" name="Line 162"/>
          <p:cNvSpPr>
            <a:spLocks noChangeShapeType="1"/>
          </p:cNvSpPr>
          <p:nvPr/>
        </p:nvSpPr>
        <p:spPr bwMode="auto">
          <a:xfrm flipH="1">
            <a:off x="4572000" y="1628775"/>
            <a:ext cx="1512888" cy="13684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7443" name="Line 163"/>
          <p:cNvSpPr>
            <a:spLocks noChangeShapeType="1"/>
          </p:cNvSpPr>
          <p:nvPr/>
        </p:nvSpPr>
        <p:spPr bwMode="auto">
          <a:xfrm flipH="1">
            <a:off x="4572000" y="1700213"/>
            <a:ext cx="1439863" cy="27368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7445" name="Line 165"/>
          <p:cNvSpPr>
            <a:spLocks noChangeShapeType="1"/>
          </p:cNvSpPr>
          <p:nvPr/>
        </p:nvSpPr>
        <p:spPr bwMode="auto">
          <a:xfrm>
            <a:off x="3052763" y="2105025"/>
            <a:ext cx="6350" cy="180022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7446" name="Line 166"/>
          <p:cNvSpPr>
            <a:spLocks noChangeShapeType="1"/>
          </p:cNvSpPr>
          <p:nvPr/>
        </p:nvSpPr>
        <p:spPr bwMode="auto">
          <a:xfrm>
            <a:off x="3122613" y="4070350"/>
            <a:ext cx="1512887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7447" name="Line 167"/>
          <p:cNvSpPr>
            <a:spLocks noChangeShapeType="1"/>
          </p:cNvSpPr>
          <p:nvPr/>
        </p:nvSpPr>
        <p:spPr bwMode="auto">
          <a:xfrm>
            <a:off x="3122613" y="3684588"/>
            <a:ext cx="1512887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7448" name="Line 168"/>
          <p:cNvSpPr>
            <a:spLocks noChangeShapeType="1"/>
          </p:cNvSpPr>
          <p:nvPr/>
        </p:nvSpPr>
        <p:spPr bwMode="auto">
          <a:xfrm>
            <a:off x="3059113" y="4005263"/>
            <a:ext cx="6350" cy="180022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91207" name="Picture 170" descr="200812121114%E7%A6%81%E6%AD%A2%E6%8B%8D%E7%85%A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581525"/>
            <a:ext cx="13382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42" grpId="0" animBg="1"/>
      <p:bldP spid="97443" grpId="0" animBg="1"/>
      <p:bldP spid="97445" grpId="0" animBg="1"/>
      <p:bldP spid="97446" grpId="0" animBg="1"/>
      <p:bldP spid="97447" grpId="0" animBg="1"/>
      <p:bldP spid="974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 txBox="1">
            <a:spLocks noGrp="1"/>
          </p:cNvSpPr>
          <p:nvPr/>
        </p:nvSpPr>
        <p:spPr>
          <a:xfrm>
            <a:off x="755650" y="63087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fld id="{C608AF72-F2F7-4BA9-9216-075046746145}" type="datetime3">
              <a:rPr kumimoji="0" lang="zh-TW" altLang="en-US" sz="120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105年10月3日</a:t>
            </a:fld>
            <a:endParaRPr kumimoji="0" lang="en-US" altLang="zh-TW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投影片編號版面配置區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0B61BA9-8122-4B4E-A222-FEED22F92A53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35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2164" name="Picture 7" descr="2006_d1_05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655" y="4437063"/>
            <a:ext cx="215582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8" descr="photooriginal-576-78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58"/>
          <a:stretch>
            <a:fillRect/>
          </a:stretch>
        </p:blipFill>
        <p:spPr bwMode="auto">
          <a:xfrm>
            <a:off x="3094707" y="4405313"/>
            <a:ext cx="356552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9" descr="12678-s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462463"/>
            <a:ext cx="26670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AutoShape 6"/>
          <p:cNvSpPr>
            <a:spLocks noChangeArrowheads="1"/>
          </p:cNvSpPr>
          <p:nvPr/>
        </p:nvSpPr>
        <p:spPr bwMode="auto">
          <a:xfrm>
            <a:off x="106363" y="620713"/>
            <a:ext cx="9037637" cy="3816350"/>
          </a:xfrm>
          <a:prstGeom prst="foldedCorner">
            <a:avLst>
              <a:gd name="adj" fmla="val 12500"/>
            </a:avLst>
          </a:prstGeom>
          <a:solidFill>
            <a:srgbClr val="0000FF">
              <a:alpha val="79999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539750" indent="-5397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八、參加典禮貴賓與各機關團體民眾，請</a:t>
            </a:r>
            <a:r>
              <a:rPr lang="zh-TW" altLang="en-US" sz="4000" b="1">
                <a:solidFill>
                  <a:srgbClr val="FFFF00"/>
                </a:solidFill>
                <a:ea typeface="標楷體" pitchFamily="65" charset="-120"/>
                <a:cs typeface="Times New Roman" pitchFamily="18" charset="0"/>
              </a:rPr>
              <a:t>勿攜帶與活動節目無關之</a:t>
            </a:r>
            <a:r>
              <a:rPr lang="zh-TW" altLang="zh-TW" sz="4000" b="1">
                <a:solidFill>
                  <a:srgbClr val="FFFF00"/>
                </a:solidFill>
                <a:ea typeface="標楷體" pitchFamily="65" charset="-120"/>
                <a:cs typeface="Times New Roman" pitchFamily="18" charset="0"/>
              </a:rPr>
              <a:t>條幅、</a:t>
            </a:r>
            <a:r>
              <a:rPr lang="zh-TW" altLang="en-US" sz="4000" b="1">
                <a:solidFill>
                  <a:srgbClr val="FFFF00"/>
                </a:solidFill>
                <a:ea typeface="標楷體" pitchFamily="65" charset="-120"/>
                <a:cs typeface="Times New Roman" pitchFamily="18" charset="0"/>
              </a:rPr>
              <a:t>標語、傳單、喊話器等，或影響安全秩序之物品及有關政治活動色彩之</a:t>
            </a:r>
            <a:r>
              <a:rPr lang="zh-TW" altLang="zh-TW" sz="4000" b="1">
                <a:solidFill>
                  <a:srgbClr val="FFFF00"/>
                </a:solidFill>
                <a:ea typeface="標楷體" pitchFamily="65" charset="-120"/>
                <a:cs typeface="Times New Roman" pitchFamily="18" charset="0"/>
              </a:rPr>
              <a:t>條幅、</a:t>
            </a:r>
            <a:r>
              <a:rPr lang="zh-TW" altLang="en-US" sz="4000" b="1">
                <a:solidFill>
                  <a:srgbClr val="FFFF00"/>
                </a:solidFill>
                <a:ea typeface="標楷體" pitchFamily="65" charset="-120"/>
                <a:cs typeface="Times New Roman" pitchFamily="18" charset="0"/>
              </a:rPr>
              <a:t>旗幟、標語、傳單等</a:t>
            </a:r>
            <a:r>
              <a:rPr lang="zh-TW" altLang="en-US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以維國家慶典之莊嚴隆重。</a:t>
            </a:r>
            <a:endParaRPr lang="zh-TW" altLang="en-US" sz="4000" b="1">
              <a:solidFill>
                <a:schemeClr val="bg1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001" y="4581128"/>
            <a:ext cx="1282898" cy="128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237" y="5094722"/>
            <a:ext cx="1282898" cy="128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427" y="5208389"/>
            <a:ext cx="1282898" cy="128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988" y="5094722"/>
            <a:ext cx="1282898" cy="128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664" y="5038328"/>
            <a:ext cx="1282898" cy="128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198557"/>
            <a:ext cx="1282898" cy="128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250825" y="5084763"/>
            <a:ext cx="8569325" cy="1512887"/>
          </a:xfrm>
          <a:prstGeom prst="foldedCorner">
            <a:avLst>
              <a:gd name="adj" fmla="val 12500"/>
            </a:avLst>
          </a:prstGeom>
          <a:solidFill>
            <a:schemeClr val="tx2">
              <a:lumMod val="10000"/>
              <a:lumOff val="90000"/>
              <a:alpha val="8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/>
          <a:lstStyle/>
          <a:p>
            <a:pPr>
              <a:defRPr/>
            </a:pPr>
            <a:endParaRPr lang="zh-TW" altLang="en-US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投影片編號版面配置區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C118A866-27C1-42B7-826D-29A5F3062038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36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3189" name="AutoShape 6"/>
          <p:cNvSpPr>
            <a:spLocks noChangeArrowheads="1"/>
          </p:cNvSpPr>
          <p:nvPr/>
        </p:nvSpPr>
        <p:spPr bwMode="auto">
          <a:xfrm>
            <a:off x="53975" y="398463"/>
            <a:ext cx="9036050" cy="4668837"/>
          </a:xfrm>
          <a:prstGeom prst="foldedCorner">
            <a:avLst>
              <a:gd name="adj" fmla="val 12500"/>
            </a:avLst>
          </a:prstGeom>
          <a:solidFill>
            <a:srgbClr val="0000FF">
              <a:alpha val="79999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539750" indent="-5397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九、</a:t>
            </a:r>
            <a:r>
              <a:rPr lang="zh-TW" altLang="zh-TW" sz="4000" b="1" dirty="0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大會活動管制區域屬公告限航區，為確保國慶大會安全舉行，</a:t>
            </a:r>
            <a:r>
              <a:rPr lang="zh-TW" altLang="zh-TW" sz="4000" b="1" dirty="0">
                <a:solidFill>
                  <a:srgbClr val="FFFF00"/>
                </a:solidFill>
                <a:ea typeface="標楷體" pitchFamily="65" charset="-120"/>
                <a:cs typeface="Times New Roman" pitchFamily="18" charset="0"/>
              </a:rPr>
              <a:t>活動全程期間禁止各型式航空器（含空拍機、氣球、遙控飛機、輕航機、滑翔翼傘、無人飛行載具等）之攜帶、升降、接近及滯空停留。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40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93192" name="Picture 2" descr="E:\安全組\100國慶--安全組\安全組OK\圖例\cars05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412473"/>
            <a:ext cx="17287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5" descr="E:\汽車005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5745163"/>
            <a:ext cx="1952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5" b="100000" l="30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461" y="5353830"/>
            <a:ext cx="3465178" cy="138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536" y="5150338"/>
            <a:ext cx="1282898" cy="128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888" y="5281405"/>
            <a:ext cx="1282898" cy="128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059" l="0" r="975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256014"/>
            <a:ext cx="1282898" cy="128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6"/>
          <p:cNvSpPr>
            <a:spLocks noChangeArrowheads="1"/>
          </p:cNvSpPr>
          <p:nvPr/>
        </p:nvSpPr>
        <p:spPr bwMode="auto">
          <a:xfrm>
            <a:off x="107950" y="981075"/>
            <a:ext cx="9036050" cy="5543550"/>
          </a:xfrm>
          <a:prstGeom prst="foldedCorner">
            <a:avLst>
              <a:gd name="adj" fmla="val 12500"/>
            </a:avLst>
          </a:prstGeom>
          <a:solidFill>
            <a:srgbClr val="0000FF">
              <a:alpha val="79999"/>
            </a:srgbClr>
          </a:solidFill>
          <a:ln w="254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539750" indent="-53975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十、雙十國慶乃國家重要慶典，為確保典禮順遂、維護國家尊嚴，執勤人員於國慶大典期間，將</a:t>
            </a:r>
            <a:r>
              <a:rPr lang="zh-TW" altLang="en-US" sz="4000" b="1">
                <a:solidFill>
                  <a:srgbClr val="FFFF00"/>
                </a:solidFill>
                <a:ea typeface="標楷體" pitchFamily="65" charset="-120"/>
                <a:cs typeface="Times New Roman" pitchFamily="18" charset="0"/>
              </a:rPr>
              <a:t>嚴格執行人員、場所之檢查與相關管制作為，所有管制作為將不因身份不同而有差別待遇</a:t>
            </a:r>
            <a:r>
              <a:rPr lang="zh-TW" altLang="en-US" sz="40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，若造成各位不便，希望能予以諒解並充分配合。</a:t>
            </a:r>
            <a:r>
              <a:rPr lang="zh-TW" altLang="en-US" sz="3600" b="1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3"/>
          <p:cNvSpPr>
            <a:spLocks noChangeArrowheads="1"/>
          </p:cNvSpPr>
          <p:nvPr/>
        </p:nvSpPr>
        <p:spPr bwMode="auto">
          <a:xfrm>
            <a:off x="1485900" y="116632"/>
            <a:ext cx="6191250" cy="1152525"/>
          </a:xfrm>
          <a:prstGeom prst="ellipse">
            <a:avLst/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solidFill>
                  <a:srgbClr val="FFFF00"/>
                </a:solidFill>
                <a:ea typeface="標楷體" pitchFamily="65" charset="-120"/>
              </a:rPr>
              <a:t>玖、其他事項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323849" y="1052736"/>
            <a:ext cx="8569325" cy="410445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證件、觀禮貴賓帽、加油巾：</a:t>
            </a:r>
            <a:endParaRPr lang="en-US" altLang="zh-TW" sz="3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一、國慶當日請攜帶可身分證明文件，</a:t>
            </a:r>
            <a:r>
              <a:rPr lang="en-US" altLang="zh-TW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(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身分證、健保卡、有照片可識別身</a:t>
            </a:r>
            <a:endParaRPr lang="en-US" altLang="zh-TW" sz="3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分之證明</a:t>
            </a:r>
            <a:r>
              <a:rPr lang="en-US" altLang="zh-TW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領隊不協助恕無法進入會</a:t>
            </a:r>
            <a:endParaRPr lang="en-US" altLang="zh-TW" sz="36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 場。</a:t>
            </a:r>
            <a:endParaRPr lang="zh-TW" altLang="en-US" sz="3600" b="1" dirty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tabLst>
                <a:tab pos="9320213" algn="l"/>
              </a:tabLst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貴賓帽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暨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加油巾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當日於廣場後方</a:t>
            </a:r>
            <a:endParaRPr lang="en-US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tabLst>
                <a:tab pos="9320213" algn="l"/>
              </a:tabLst>
            </a:pP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0730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開始發放，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各領隊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統一領取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後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  <a:tabLst>
                <a:tab pos="9320213" algn="l"/>
              </a:tabLst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自行下發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241510"/>
            <a:ext cx="5340730" cy="152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My Documents\Desktop\26933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15" t="34241" r="10915" b="36183"/>
          <a:stretch/>
        </p:blipFill>
        <p:spPr bwMode="auto">
          <a:xfrm>
            <a:off x="6084168" y="5157192"/>
            <a:ext cx="2376264" cy="16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3"/>
          <p:cNvSpPr>
            <a:spLocks noChangeArrowheads="1"/>
          </p:cNvSpPr>
          <p:nvPr/>
        </p:nvSpPr>
        <p:spPr bwMode="auto">
          <a:xfrm>
            <a:off x="1485900" y="116632"/>
            <a:ext cx="6191250" cy="1152525"/>
          </a:xfrm>
          <a:prstGeom prst="ellipse">
            <a:avLst/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solidFill>
                  <a:srgbClr val="FFFF00"/>
                </a:solidFill>
                <a:ea typeface="標楷體" pitchFamily="65" charset="-120"/>
              </a:rPr>
              <a:t>玖、其他事項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377825" y="1556792"/>
            <a:ext cx="8515350" cy="223224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僑胞暨民進黨黨部、警察專校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團檢時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202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指揮部協助，加快進場流程。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風雨英雄階段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請舉起加油巾，一起為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808038" indent="85725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台灣祈福，為風雨英雄加油。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D:\My Documents\Desktop\5C60AA2D-77F9-4E1B-9FED-50D845E109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68" t="40205" r="11346" b="23180"/>
          <a:stretch/>
        </p:blipFill>
        <p:spPr bwMode="auto">
          <a:xfrm>
            <a:off x="1805342" y="4005064"/>
            <a:ext cx="6338120" cy="27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258888" y="4421981"/>
            <a:ext cx="6991350" cy="13112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7B9B57"/>
              </a:buClr>
              <a:buSzPct val="60000"/>
              <a:buFont typeface="Wingdings 2" pitchFamily="18" charset="2"/>
              <a:buChar char="®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B7396"/>
              </a:buClr>
              <a:buSzPct val="45000"/>
              <a:buFont typeface="Wingdings 2" pitchFamily="18" charset="2"/>
              <a:buChar char="¯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dist" eaLnBrk="1" hangingPunct="1">
              <a:spcBef>
                <a:spcPct val="50000"/>
              </a:spcBef>
              <a:buClrTx/>
              <a:buSzTx/>
              <a:buFont typeface="Arial" charset="0"/>
              <a:buNone/>
            </a:pPr>
            <a:r>
              <a:rPr kumimoji="0" lang="zh-TW" altLang="en-US" sz="8000" b="1" dirty="0">
                <a:solidFill>
                  <a:srgbClr val="FF0000"/>
                </a:solidFill>
                <a:latin typeface="Times New Roman" pitchFamily="18" charset="0"/>
              </a:rPr>
              <a:t>承辦單位報告</a:t>
            </a:r>
          </a:p>
        </p:txBody>
      </p:sp>
      <p:pic>
        <p:nvPicPr>
          <p:cNvPr id="4" name="Picture 6" descr="H:\03第104年國慶籌備會編排組編排組\涼感巾樣式\LOGO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1" r="52271" b="53564"/>
          <a:stretch>
            <a:fillRect/>
          </a:stretch>
        </p:blipFill>
        <p:spPr bwMode="auto">
          <a:xfrm>
            <a:off x="3048000" y="332656"/>
            <a:ext cx="34131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323850" y="620688"/>
            <a:ext cx="8515350" cy="532859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領隊</a:t>
            </a: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工作證：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各單位於今日領取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領隊工作證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，大會當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日請務必配戴俾利識別。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進、退場方式：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各單位於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指定地點集結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完畢後，自行與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路口管制官聯繫，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安檢人員依觀禮名冊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實施安檢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並採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團進團出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方式進、退場，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退場時請將垃圾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帶走。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AutoShape 43"/>
          <p:cNvSpPr>
            <a:spLocks noChangeArrowheads="1"/>
          </p:cNvSpPr>
          <p:nvPr/>
        </p:nvSpPr>
        <p:spPr bwMode="auto">
          <a:xfrm>
            <a:off x="755650" y="2420938"/>
            <a:ext cx="7704138" cy="201612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問題與研討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323850" y="285750"/>
            <a:ext cx="8515350" cy="63579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常見狀況：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、觀禮來賓因故遲到，導致未集體入場。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請領隊前往路口協助引導，故請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領隊</a:t>
            </a:r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手機務必保持暢通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、觀禮來賓未依照規劃路口進場。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屆時會將各單位遞交之人員名單造冊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交由相關路口憲警人員，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請務必依指</a:t>
            </a:r>
            <a:endParaRPr lang="en-US" altLang="zh-TW" sz="3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定入口進場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、觀禮來賓未於冊列人員中。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配合路口憲警進行身分查驗，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如未於</a:t>
            </a:r>
            <a:endParaRPr lang="en-US" altLang="zh-TW" sz="3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名冊人員將無法進入</a:t>
            </a:r>
            <a:r>
              <a:rPr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328766" y="582083"/>
            <a:ext cx="8515350" cy="561662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常見狀況：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、觀禮來賓攜帶禁制公告中的物品。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請詳閱禁制公告，如未依規範，則相</a:t>
            </a:r>
            <a:endParaRPr lang="en-US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關物品恐將留置於安檢處，大會不負</a:t>
            </a:r>
            <a:endParaRPr lang="en-US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保管之責。另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請視天候狀況準備輕便</a:t>
            </a:r>
            <a: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式雨衣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、觀禮來賓對座位有疑義。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如對座位排定有問題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如未依規劃入</a:t>
            </a:r>
            <a:endParaRPr lang="en-US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座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請洽大會處管制官協助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323850" y="980728"/>
            <a:ext cx="8515350" cy="446449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常見問題：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、觀禮來賓於大會過程感到身體不適。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600" b="1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盡速聯繫廣場管制官協助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；大會於北</a:t>
            </a:r>
            <a:endParaRPr lang="en-US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廣場後方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懷寧街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與南廣場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貴陽街鄰近</a:t>
            </a:r>
            <a:endParaRPr lang="en-US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介壽公園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處設置救護站，並於南北廣場</a:t>
            </a:r>
            <a:endParaRPr lang="en-US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後方均設置給水站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AutoShape 43"/>
          <p:cNvSpPr>
            <a:spLocks noChangeArrowheads="1"/>
          </p:cNvSpPr>
          <p:nvPr/>
        </p:nvSpPr>
        <p:spPr bwMode="auto">
          <a:xfrm>
            <a:off x="755650" y="2133600"/>
            <a:ext cx="7704138" cy="2592388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主席結論及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指（裁）示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755650" y="2204864"/>
            <a:ext cx="77755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 defTabSz="1146175">
              <a:spcBef>
                <a:spcPct val="40000"/>
              </a:spcBef>
              <a:buFont typeface="Wingdings" pitchFamily="2" charset="2"/>
              <a:buNone/>
              <a:tabLst>
                <a:tab pos="531813" algn="l"/>
              </a:tabLst>
              <a:defRPr/>
            </a:pPr>
            <a:r>
              <a:rPr lang="en-US" altLang="zh-TW" sz="10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29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敬請指導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258888" y="5876925"/>
            <a:ext cx="67691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endParaRPr lang="zh-TW" altLang="en-US" sz="5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8"/>
          <p:cNvSpPr>
            <a:spLocks noChangeArrowheads="1"/>
          </p:cNvSpPr>
          <p:nvPr/>
        </p:nvSpPr>
        <p:spPr bwMode="auto">
          <a:xfrm>
            <a:off x="654050" y="2211388"/>
            <a:ext cx="7777163" cy="3962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為使各觀禮單位充分了解並能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配合大會當日相關活動規劃內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容，確保國慶大會圓滿順遂。</a:t>
            </a:r>
          </a:p>
        </p:txBody>
      </p:sp>
      <p:sp>
        <p:nvSpPr>
          <p:cNvPr id="58372" name="Oval 8"/>
          <p:cNvSpPr>
            <a:spLocks noChangeArrowheads="1"/>
          </p:cNvSpPr>
          <p:nvPr/>
        </p:nvSpPr>
        <p:spPr bwMode="auto">
          <a:xfrm>
            <a:off x="1476375" y="620713"/>
            <a:ext cx="6191250" cy="1152525"/>
          </a:xfrm>
          <a:prstGeom prst="ellipse">
            <a:avLst/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solidFill>
                  <a:srgbClr val="FFFF00"/>
                </a:solidFill>
                <a:ea typeface="標楷體" pitchFamily="65" charset="-120"/>
              </a:rPr>
              <a:t>壹、目的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476375" y="620713"/>
            <a:ext cx="6191250" cy="1152525"/>
          </a:xfrm>
          <a:prstGeom prst="ellipse">
            <a:avLst/>
          </a:prstGeom>
          <a:solidFill>
            <a:srgbClr val="000080"/>
          </a:solidFill>
          <a:ln w="76200" cmpd="dbl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5400">
                <a:solidFill>
                  <a:srgbClr val="FFFF00"/>
                </a:solidFill>
                <a:ea typeface="標楷體" pitchFamily="65" charset="-120"/>
              </a:rPr>
              <a:t>貳、時序管制</a:t>
            </a:r>
          </a:p>
        </p:txBody>
      </p:sp>
      <p:sp>
        <p:nvSpPr>
          <p:cNvPr id="59396" name="AutoShape 8"/>
          <p:cNvSpPr>
            <a:spLocks noChangeArrowheads="1"/>
          </p:cNvSpPr>
          <p:nvPr/>
        </p:nvSpPr>
        <p:spPr bwMode="auto">
          <a:xfrm>
            <a:off x="654050" y="2205038"/>
            <a:ext cx="7777163" cy="39608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50800" cmpd="dbl">
            <a:solidFill>
              <a:srgbClr val="80008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國慶大會活動全程合計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150</a:t>
            </a:r>
            <a:r>
              <a:rPr lang="zh-TW" altLang="en-US" sz="44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分</a:t>
            </a:r>
            <a:endParaRPr lang="zh-TW" altLang="en-US" sz="44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鐘</a:t>
            </a:r>
            <a:r>
              <a:rPr lang="en-US" altLang="zh-TW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(09:05</a:t>
            </a: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時至</a:t>
            </a:r>
            <a:r>
              <a:rPr lang="en-US" altLang="zh-TW" sz="44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11:35</a:t>
            </a:r>
            <a:r>
              <a:rPr lang="zh-TW" altLang="en-US" sz="4400" b="1" dirty="0" smtClean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en-US" altLang="zh-TW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，為利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觀禮及表演人員順利進場，</a:t>
            </a:r>
            <a:r>
              <a:rPr lang="zh-TW" altLang="zh-TW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大</a:t>
            </a:r>
            <a:endParaRPr lang="zh-TW" altLang="en-US" sz="44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會統一規劃時序</a:t>
            </a: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zh-TW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表，據以</a:t>
            </a:r>
            <a:endParaRPr lang="zh-TW" altLang="en-US" sz="4400" b="1" dirty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提供觀禮單位配合辦理</a:t>
            </a:r>
            <a:r>
              <a:rPr lang="zh-TW" altLang="en-US" sz="4400" b="1" dirty="0">
                <a:solidFill>
                  <a:srgbClr val="000066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圖片 1" descr="0-logo_fin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15888"/>
            <a:ext cx="3554413" cy="2716212"/>
          </a:xfrm>
          <a:prstGeom prst="rect">
            <a:avLst/>
          </a:prstGeom>
          <a:gradFill rotWithShape="1">
            <a:gsLst>
              <a:gs pos="0">
                <a:srgbClr val="F6F8FB"/>
              </a:gs>
              <a:gs pos="74001">
                <a:srgbClr val="ABC3DD"/>
              </a:gs>
              <a:gs pos="83000">
                <a:srgbClr val="ABC3DD"/>
              </a:gs>
              <a:gs pos="100000">
                <a:srgbClr val="C7D7E8"/>
              </a:gs>
              <a:gs pos="100000">
                <a:srgbClr val="C7D7E8"/>
              </a:gs>
              <a:gs pos="100000">
                <a:srgbClr val="C7D7E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9512" y="333078"/>
            <a:ext cx="6336704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7000" b="1" dirty="0">
                <a:ln w="11430">
                  <a:solidFill>
                    <a:srgbClr val="3333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華康楷書體W7(P)" pitchFamily="2" charset="-120"/>
                <a:ea typeface="華康楷書體W7(P)" pitchFamily="2" charset="-120"/>
              </a:rPr>
              <a:t>國慶活動程序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764412197"/>
              </p:ext>
            </p:extLst>
          </p:nvPr>
        </p:nvGraphicFramePr>
        <p:xfrm>
          <a:off x="1113440" y="333078"/>
          <a:ext cx="7920880" cy="5616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572000" y="5733256"/>
            <a:ext cx="423705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TW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總計：</a:t>
            </a:r>
            <a:r>
              <a:rPr kumimoji="0" lang="en-US" altLang="zh-TW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150</a:t>
            </a:r>
            <a:r>
              <a:rPr kumimoji="0" lang="zh-TW" alt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73344"/>
              </p:ext>
            </p:extLst>
          </p:nvPr>
        </p:nvGraphicFramePr>
        <p:xfrm>
          <a:off x="466725" y="1223963"/>
          <a:ext cx="8426450" cy="55181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25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2h30m</a:t>
                      </a:r>
                      <a:endParaRPr lang="zh-TW" altLang="en-US" sz="3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  <a:endParaRPr lang="zh-TW" altLang="en-US" sz="3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國慶大會</a:t>
                      </a:r>
                      <a:endParaRPr lang="zh-TW" altLang="en-US" sz="32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9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暖場階段</a:t>
                      </a:r>
                      <a:endParaRPr lang="en-US" altLang="zh-TW" sz="20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25m</a:t>
                      </a:r>
                    </a:p>
                  </a:txBody>
                  <a:tcPr marL="91448" marR="91448" marT="45730" marB="4573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0900</a:t>
                      </a:r>
                      <a:b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│</a:t>
                      </a:r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0930</a:t>
                      </a:r>
                      <a:endParaRPr lang="zh-TW" altLang="en-US" sz="24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zh-TW" altLang="en-US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暖場表演</a:t>
                      </a:r>
                      <a:r>
                        <a:rPr lang="en-US" altLang="zh-TW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藝人團體</a:t>
                      </a:r>
                      <a:r>
                        <a:rPr lang="en-US" altLang="zh-TW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914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表演</a:t>
                      </a:r>
                      <a:endParaRPr lang="en-US" altLang="zh-TW" sz="20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endParaRPr lang="en-US" altLang="zh-TW" sz="20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000" b="1" spc="-15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spc="-15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序幕</a:t>
                      </a:r>
                      <a:r>
                        <a:rPr lang="en-US" altLang="zh-TW" sz="2000" b="1" spc="-15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2000" b="1" spc="-15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30m</a:t>
                      </a:r>
                      <a:endParaRPr lang="zh-TW" altLang="en-US" sz="2000" b="1" spc="-150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0930</a:t>
                      </a:r>
                      <a:b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│</a:t>
                      </a:r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1000</a:t>
                      </a:r>
                      <a:endParaRPr lang="zh-TW" altLang="en-US" sz="24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三軍聯合樂儀隊</a:t>
                      </a:r>
                    </a:p>
                  </a:txBody>
                  <a:tcPr marL="91448" marR="91448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2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TW" altLang="en-US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表演活動</a:t>
                      </a:r>
                      <a:r>
                        <a:rPr lang="en-US" altLang="zh-TW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職業啦啦隊、國軍團體</a:t>
                      </a:r>
                      <a:r>
                        <a:rPr lang="en-US" altLang="zh-TW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99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典禮</a:t>
                      </a:r>
                      <a:endParaRPr lang="en-US" altLang="zh-TW" sz="20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階段</a:t>
                      </a:r>
                      <a:endParaRPr lang="en-US" altLang="zh-TW" sz="20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50m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1000</a:t>
                      </a:r>
                      <a:b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│</a:t>
                      </a:r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1050</a:t>
                      </a:r>
                      <a:endParaRPr lang="zh-TW" altLang="en-US" sz="24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TW" altLang="en-US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國歌領唱、主席致詞</a:t>
                      </a:r>
                      <a:endParaRPr lang="en-US" altLang="zh-TW" sz="28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TW" altLang="en-US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國慶禮讚、總統致詞</a:t>
                      </a:r>
                      <a:endParaRPr lang="en-US" altLang="zh-TW" sz="28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spc="-15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spc="-15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知名人士、學校團體、表演團體</a:t>
                      </a:r>
                      <a:r>
                        <a:rPr lang="en-US" altLang="zh-TW" sz="2800" b="1" spc="-150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b="1" spc="-150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825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表演活動</a:t>
                      </a:r>
                      <a:endParaRPr lang="en-US" altLang="zh-TW" sz="20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45m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1050</a:t>
                      </a:r>
                      <a:b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│</a:t>
                      </a:r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1135</a:t>
                      </a:r>
                      <a:endParaRPr lang="zh-TW" altLang="en-US" sz="24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TW" altLang="en-US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風雨英雄</a:t>
                      </a:r>
                      <a:endParaRPr lang="en-US" altLang="zh-TW" sz="2800" b="1" dirty="0" smtClean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altLang="zh-TW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國軍、消防署與警政署等救災單位</a:t>
                      </a:r>
                      <a:r>
                        <a:rPr lang="en-US" altLang="zh-TW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142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zh-TW" altLang="en-US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臺灣價值</a:t>
                      </a:r>
                      <a:r>
                        <a:rPr lang="en-US" altLang="zh-TW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產業代表、學校團體</a:t>
                      </a:r>
                      <a:r>
                        <a:rPr lang="en-US" altLang="zh-TW" sz="2800" b="1" dirty="0" smtClean="0">
                          <a:solidFill>
                            <a:srgbClr val="0000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800" b="1" dirty="0">
                        <a:solidFill>
                          <a:srgbClr val="0000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48" marR="91448" marT="45730" marB="4573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1403648" y="116632"/>
            <a:ext cx="6984776" cy="1152128"/>
          </a:xfrm>
          <a:prstGeom prst="rect">
            <a:avLst/>
          </a:prstGeom>
          <a:noFill/>
        </p:spPr>
        <p:txBody>
          <a:bodyPr spcFirstLastPara="1" wrap="none" fromWordArt="1"/>
          <a:lstStyle/>
          <a:p>
            <a:pPr>
              <a:defRPr/>
            </a:pPr>
            <a:r>
              <a:rPr lang="en-US" altLang="zh-TW" sz="5400" b="1" kern="10" spc="-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5400" b="1" kern="10" spc="-3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年國慶大會活動程序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395288" y="188913"/>
            <a:ext cx="7943850" cy="919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508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b="1" dirty="0" smtClean="0">
                <a:solidFill>
                  <a:srgbClr val="800000"/>
                </a:solidFill>
                <a:ea typeface="標楷體" pitchFamily="65" charset="-120"/>
              </a:rPr>
              <a:t>觀禮單位</a:t>
            </a:r>
            <a:r>
              <a:rPr lang="zh-TW" altLang="en-US" sz="4400" b="1" dirty="0">
                <a:solidFill>
                  <a:srgbClr val="800000"/>
                </a:solidFill>
                <a:ea typeface="標楷體" pitchFamily="65" charset="-120"/>
              </a:rPr>
              <a:t>進場時序管制表</a:t>
            </a:r>
          </a:p>
        </p:txBody>
      </p:sp>
      <p:graphicFrame>
        <p:nvGraphicFramePr>
          <p:cNvPr id="10319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25647"/>
              </p:ext>
            </p:extLst>
          </p:nvPr>
        </p:nvGraphicFramePr>
        <p:xfrm>
          <a:off x="179388" y="1341438"/>
          <a:ext cx="8713092" cy="5111900"/>
        </p:xfrm>
        <a:graphic>
          <a:graphicData uri="http://schemas.openxmlformats.org/drawingml/2006/table">
            <a:tbl>
              <a:tblPr/>
              <a:tblGrid>
                <a:gridCol w="274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9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55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單位</a:t>
                      </a:r>
                    </a:p>
                  </a:txBody>
                  <a:tcPr marL="91451" marR="91451" marT="45716" marB="45716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集結完畢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出發時間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就位時間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55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警察專科學校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1" marR="91451" marT="45716" marB="45716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07:20</a:t>
                      </a:r>
                      <a:endParaRPr kumimoji="1" lang="en-US" altLang="zh-TW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07:40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07:50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55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警察專科學校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1" marR="91451" marT="45716" marB="45716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07:40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07:50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08:00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55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歸國僑胞</a:t>
                      </a:r>
                    </a:p>
                  </a:txBody>
                  <a:tcPr marL="91451" marR="91451" marT="45716" marB="45716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07:00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08:30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08:30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55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中央暨各單位</a:t>
                      </a:r>
                    </a:p>
                  </a:txBody>
                  <a:tcPr marL="91451" marR="91451" marT="45716" marB="45716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07:00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08:00</a:t>
                      </a:r>
                      <a:endParaRPr kumimoji="1" lang="en-US" altLang="zh-TW" sz="3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08:20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075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各界代表</a:t>
                      </a:r>
                    </a:p>
                  </a:txBody>
                  <a:tcPr marL="91451" marR="91451" marT="45716" marB="45716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07:00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08:00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08:30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075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北北基鄰里長</a:t>
                      </a:r>
                    </a:p>
                  </a:txBody>
                  <a:tcPr marL="91451" marR="91451" marT="45716" marB="45716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07:20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07:40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08:30</a:t>
                      </a:r>
                    </a:p>
                  </a:txBody>
                  <a:tcPr marL="91451" marR="91451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6625</TotalTime>
  <Words>3709</Words>
  <Application>Microsoft Office PowerPoint</Application>
  <PresentationFormat>如螢幕大小 (4:3)</PresentationFormat>
  <Paragraphs>1206</Paragraphs>
  <Slides>46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46</vt:i4>
      </vt:variant>
    </vt:vector>
  </HeadingPairs>
  <TitlesOfParts>
    <vt:vector size="60" baseType="lpstr">
      <vt:lpstr>華康楷書體W7(P)</vt:lpstr>
      <vt:lpstr>華康隸書體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Wingdings 2</vt:lpstr>
      <vt:lpstr>預設簡報設計</vt:lpstr>
      <vt:lpstr>龍騰四海</vt:lpstr>
      <vt:lpstr>1_預設簡報設計</vt:lpstr>
      <vt:lpstr>2_預設簡報設計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林韻婷</cp:lastModifiedBy>
  <cp:revision>389</cp:revision>
  <cp:lastPrinted>2016-09-28T05:47:28Z</cp:lastPrinted>
  <dcterms:created xsi:type="dcterms:W3CDTF">2013-09-17T06:14:25Z</dcterms:created>
  <dcterms:modified xsi:type="dcterms:W3CDTF">2016-10-03T08:33:36Z</dcterms:modified>
</cp:coreProperties>
</file>