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D9DD"/>
    <a:srgbClr val="CCFF99"/>
    <a:srgbClr val="FFCC00"/>
    <a:srgbClr val="00FFFF"/>
    <a:srgbClr val="FF99CC"/>
    <a:srgbClr val="5BB36C"/>
    <a:srgbClr val="FFCCFF"/>
    <a:srgbClr val="CC99FF"/>
    <a:srgbClr val="9933FF"/>
    <a:srgbClr val="4A1F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74960-B77A-4799-B07D-857FF5A6C8EE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459B9-706F-4D77-80CE-9E266E62BA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024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459B9-706F-4D77-80CE-9E266E62BA8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33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459B9-706F-4D77-80CE-9E266E62BA83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216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7060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819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5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29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168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63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31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45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18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8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39C2F-C4CA-4829-9CC0-8187F289A197}" type="datetimeFigureOut">
              <a:rPr lang="zh-TW" altLang="en-US" smtClean="0"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752EB-568D-40F3-B17D-2469EC1547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595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/>
          </a:bodyPr>
          <a:lstStyle/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683568" y="692696"/>
            <a:ext cx="7776864" cy="1570788"/>
          </a:xfrm>
          <a:prstGeom prst="roundRect">
            <a:avLst/>
          </a:prstGeom>
          <a:solidFill>
            <a:srgbClr val="CCECFF"/>
          </a:solidFill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本所員工眷屬健保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加、退、停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</a:t>
            </a:r>
            <a:endParaRPr lang="zh-TW" altLang="en-US" sz="3600" dirty="0">
              <a:solidFill>
                <a:srgbClr val="99CCFF"/>
              </a:solidFill>
            </a:endParaRPr>
          </a:p>
        </p:txBody>
      </p:sp>
      <p:sp>
        <p:nvSpPr>
          <p:cNvPr id="5" name="向下箭號 4"/>
          <p:cNvSpPr/>
          <p:nvPr/>
        </p:nvSpPr>
        <p:spPr>
          <a:xfrm>
            <a:off x="1979712" y="2263484"/>
            <a:ext cx="484632" cy="7334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流程圖: 程序 5"/>
          <p:cNvSpPr/>
          <p:nvPr/>
        </p:nvSpPr>
        <p:spPr>
          <a:xfrm>
            <a:off x="1101238" y="2996952"/>
            <a:ext cx="2232248" cy="1263058"/>
          </a:xfrm>
          <a:prstGeom prst="flowChartProces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原依附本所員工加保之眷屬欲至他單位加保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流程圖: 程序 6"/>
          <p:cNvSpPr/>
          <p:nvPr/>
        </p:nvSpPr>
        <p:spPr>
          <a:xfrm>
            <a:off x="3455876" y="2996952"/>
            <a:ext cx="2232248" cy="1267228"/>
          </a:xfrm>
          <a:prstGeom prst="flowChartProces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原在其他單位加保之眷屬欲依附本所員工加保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向下箭號 8"/>
          <p:cNvSpPr/>
          <p:nvPr/>
        </p:nvSpPr>
        <p:spPr>
          <a:xfrm>
            <a:off x="4329684" y="2283159"/>
            <a:ext cx="484632" cy="7137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下箭號 10"/>
          <p:cNvSpPr/>
          <p:nvPr/>
        </p:nvSpPr>
        <p:spPr>
          <a:xfrm>
            <a:off x="6732240" y="2283160"/>
            <a:ext cx="484632" cy="7137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副標題 11"/>
          <p:cNvSpPr>
            <a:spLocks noGrp="1"/>
          </p:cNvSpPr>
          <p:nvPr>
            <p:ph type="subTitle" idx="1"/>
          </p:nvPr>
        </p:nvSpPr>
        <p:spPr>
          <a:xfrm>
            <a:off x="5835574" y="2984535"/>
            <a:ext cx="2277964" cy="1275475"/>
          </a:xfrm>
          <a:prstGeom prst="flowChartProces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預定出國</a:t>
            </a:r>
            <a:r>
              <a:rPr lang="en-US" altLang="zh-TW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個月者</a:t>
            </a:r>
            <a:endParaRPr lang="zh-TW" altLang="en-US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向下箭號 12"/>
          <p:cNvSpPr/>
          <p:nvPr/>
        </p:nvSpPr>
        <p:spPr>
          <a:xfrm>
            <a:off x="1975046" y="4260010"/>
            <a:ext cx="484632" cy="753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1101238" y="5023927"/>
            <a:ext cx="2232248" cy="9144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辦理退保</a:t>
            </a:r>
            <a:endParaRPr lang="zh-TW" altLang="en-US" sz="2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向下箭號 14"/>
          <p:cNvSpPr/>
          <p:nvPr/>
        </p:nvSpPr>
        <p:spPr>
          <a:xfrm>
            <a:off x="4327047" y="4264180"/>
            <a:ext cx="484632" cy="753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向下箭號 15"/>
          <p:cNvSpPr/>
          <p:nvPr/>
        </p:nvSpPr>
        <p:spPr>
          <a:xfrm>
            <a:off x="6775289" y="4270761"/>
            <a:ext cx="484632" cy="753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3473310" y="5023927"/>
            <a:ext cx="2232248" cy="9144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辦理加保</a:t>
            </a:r>
            <a:endParaRPr lang="zh-TW" altLang="en-US" sz="2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858432" y="5034678"/>
            <a:ext cx="2232248" cy="9144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辦理停保</a:t>
            </a:r>
            <a:endParaRPr lang="zh-TW" altLang="en-US" sz="2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989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1331640" y="620688"/>
            <a:ext cx="6624736" cy="914400"/>
          </a:xfrm>
          <a:prstGeom prst="roundRect">
            <a:avLst/>
          </a:prstGeom>
          <a:solidFill>
            <a:srgbClr val="CCECFF"/>
          </a:solidFill>
          <a:ln w="571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本所員工眷屬辦理加、退、停保注意事項</a:t>
            </a:r>
            <a:endParaRPr lang="zh-TW" altLang="en-US" sz="2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向右箭號圖說文字 3"/>
          <p:cNvSpPr/>
          <p:nvPr/>
        </p:nvSpPr>
        <p:spPr>
          <a:xfrm>
            <a:off x="1331640" y="1916832"/>
            <a:ext cx="1058416" cy="1224136"/>
          </a:xfrm>
          <a:prstGeom prst="rightArrowCallou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17034" y="1923728"/>
            <a:ext cx="5415610" cy="1217240"/>
          </a:xfrm>
          <a:prstGeom prst="rect">
            <a:avLst/>
          </a:prstGeom>
          <a:ln w="38100">
            <a:solidFill>
              <a:srgbClr val="5BB36C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填寫本所員工眷屬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加、退、停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全民健康保險申請表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辦理加保者請另檢附原加保單位健保退保申請表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無原加保單位健保退保申請表者，請確認原加保單位健保退保日期，以免發生重複加保情形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en-US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向右箭號圖說文字 8"/>
          <p:cNvSpPr/>
          <p:nvPr/>
        </p:nvSpPr>
        <p:spPr>
          <a:xfrm>
            <a:off x="1331640" y="3429000"/>
            <a:ext cx="1058416" cy="1008112"/>
          </a:xfrm>
          <a:prstGeom prst="rightArrowCallou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退保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517034" y="3429000"/>
            <a:ext cx="5415610" cy="1008112"/>
          </a:xfrm>
          <a:prstGeom prst="rect">
            <a:avLst/>
          </a:prstGeom>
          <a:ln w="38100">
            <a:solidFill>
              <a:srgbClr val="5BB36C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填寫本所員工眷屬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加、退、停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全民健康保險申請表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向右箭號圖說文字 10"/>
          <p:cNvSpPr/>
          <p:nvPr/>
        </p:nvSpPr>
        <p:spPr>
          <a:xfrm>
            <a:off x="1331640" y="4941168"/>
            <a:ext cx="1049288" cy="1008112"/>
          </a:xfrm>
          <a:prstGeom prst="rightArrowCallou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停保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517034" y="4581128"/>
            <a:ext cx="5415610" cy="1728192"/>
          </a:xfrm>
          <a:prstGeom prst="rect">
            <a:avLst/>
          </a:prstGeom>
          <a:ln w="38100">
            <a:solidFill>
              <a:srgbClr val="5BB36C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預訂出國超過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個月者，可辦理停保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選擇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停保後，每次入境，不論時間長短，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一定都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要辦理復保。再次出國，如果還要停保，應於 復保後屆滿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個月，始得再次辦理停保。如果每次 出國未滿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個月即返國，應註銷停保補繳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保費 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填寫本所員工眷屬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加、退、停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全民健康保險申請表</a:t>
            </a:r>
            <a:endParaRPr lang="zh-TW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3023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2843808" y="476672"/>
            <a:ext cx="3384376" cy="914400"/>
          </a:xfrm>
          <a:prstGeom prst="roundRect">
            <a:avLst/>
          </a:prstGeom>
          <a:solidFill>
            <a:srgbClr val="FFCCFF"/>
          </a:solidFill>
          <a:ln w="38100"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申辦流程</a:t>
            </a:r>
            <a:endParaRPr lang="zh-TW" altLang="en-US" sz="3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五邊形 11"/>
          <p:cNvSpPr/>
          <p:nvPr/>
        </p:nvSpPr>
        <p:spPr>
          <a:xfrm>
            <a:off x="1259632" y="3405673"/>
            <a:ext cx="2088232" cy="1024692"/>
          </a:xfrm>
          <a:prstGeom prst="homePlat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公務人員眷屬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加、退、停保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549487" y="3429000"/>
            <a:ext cx="4192894" cy="914400"/>
          </a:xfrm>
          <a:prstGeom prst="rect">
            <a:avLst/>
          </a:prstGeom>
          <a:solidFill>
            <a:srgbClr val="2FD9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填寫申請表，加保者並檢附退保證明文件送人事室承辦人謝楓玲，分機</a:t>
            </a:r>
            <a:r>
              <a:rPr lang="en-US" altLang="zh-TW" sz="2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2115</a:t>
            </a:r>
            <a:endParaRPr lang="zh-TW" altLang="en-US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549487" y="4803440"/>
            <a:ext cx="4192894" cy="1339349"/>
          </a:xfrm>
          <a:prstGeom prst="rect">
            <a:avLst/>
          </a:prstGeom>
          <a:solidFill>
            <a:srgbClr val="2FD9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填寫申請表，加保者並檢附退保證明文件送秘書室承辦人周映汝，分機</a:t>
            </a:r>
            <a:r>
              <a:rPr lang="en-US" altLang="zh-TW" sz="2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2354</a:t>
            </a:r>
            <a:endParaRPr lang="zh-TW" altLang="en-US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五邊形 14"/>
          <p:cNvSpPr/>
          <p:nvPr/>
        </p:nvSpPr>
        <p:spPr>
          <a:xfrm>
            <a:off x="1247867" y="4797152"/>
            <a:ext cx="2088232" cy="1368152"/>
          </a:xfrm>
          <a:prstGeom prst="homePlat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聘僱人員、技工、工友、替代役人員眷屬加、退、停保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五邊形 15"/>
          <p:cNvSpPr/>
          <p:nvPr/>
        </p:nvSpPr>
        <p:spPr>
          <a:xfrm>
            <a:off x="1259632" y="2027074"/>
            <a:ext cx="2088232" cy="1024692"/>
          </a:xfrm>
          <a:prstGeom prst="homePlat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申請表下載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563888" y="1980929"/>
            <a:ext cx="4192894" cy="1116983"/>
          </a:xfrm>
          <a:prstGeom prst="rect">
            <a:avLst/>
          </a:prstGeom>
          <a:solidFill>
            <a:srgbClr val="2FD9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至本所人事室網頁→表單下載→保險→選擇「本所員工眷屬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加、退、停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全民</a:t>
            </a:r>
            <a:r>
              <a:rPr lang="zh-TW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健康保險申請表」下載列印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692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987824" y="478101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填寫範例一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退保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7" t="25210" r="13248" b="6965"/>
          <a:stretch/>
        </p:blipFill>
        <p:spPr bwMode="auto">
          <a:xfrm>
            <a:off x="0" y="1035784"/>
            <a:ext cx="8719071" cy="542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5158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987824" y="478101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填寫範例二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加保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0" t="25375" r="8203" b="7163"/>
          <a:stretch/>
        </p:blipFill>
        <p:spPr bwMode="auto">
          <a:xfrm>
            <a:off x="107504" y="1062876"/>
            <a:ext cx="8893496" cy="5362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1062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344</Words>
  <Application>Microsoft Office PowerPoint</Application>
  <PresentationFormat>如螢幕大小 (4:3)</PresentationFormat>
  <Paragraphs>30</Paragraphs>
  <Slides>5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謝楓玲</dc:creator>
  <cp:lastModifiedBy>劉美玲</cp:lastModifiedBy>
  <cp:revision>19</cp:revision>
  <dcterms:created xsi:type="dcterms:W3CDTF">2016-06-17T03:03:33Z</dcterms:created>
  <dcterms:modified xsi:type="dcterms:W3CDTF">2016-06-29T10:04:30Z</dcterms:modified>
</cp:coreProperties>
</file>