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2" r:id="rId3"/>
    <p:sldId id="275" r:id="rId4"/>
    <p:sldId id="273" r:id="rId5"/>
    <p:sldId id="264" r:id="rId6"/>
    <p:sldId id="266" r:id="rId7"/>
    <p:sldId id="267" r:id="rId8"/>
    <p:sldId id="268" r:id="rId9"/>
    <p:sldId id="269" r:id="rId10"/>
    <p:sldId id="270" r:id="rId11"/>
    <p:sldId id="258" r:id="rId12"/>
  </p:sldIdLst>
  <p:sldSz cx="10693400" cy="7561263"/>
  <p:notesSz cx="6807200" cy="9939338"/>
  <p:defaultTextStyle>
    <a:defPPr>
      <a:defRPr lang="zh-TW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382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1188" y="-64"/>
      </p:cViewPr>
      <p:guideLst>
        <p:guide orient="horz" pos="2382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5C6C5F-F98E-4939-B341-F54B23FD1F8E}" type="datetimeFigureOut">
              <a:rPr lang="zh-TW" altLang="en-US" smtClean="0"/>
              <a:t>2016/6/29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769938" y="746125"/>
            <a:ext cx="5267325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65D35B-6C28-4F66-8551-B55D7CCF1B5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112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65D35B-6C28-4F66-8551-B55D7CCF1B5F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71926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3" r="863" b="4615"/>
          <a:stretch/>
        </p:blipFill>
        <p:spPr>
          <a:xfrm>
            <a:off x="3526" y="0"/>
            <a:ext cx="10743774" cy="7561263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30718" y="612279"/>
            <a:ext cx="9089390" cy="1620771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632723" y="2548102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69C9-26FB-409F-BAB6-E218E84513F0}" type="datetimeFigureOut">
              <a:rPr lang="zh-TW" altLang="en-US" smtClean="0"/>
              <a:t>2016/6/29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9" name="圖片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3044" y="6751743"/>
            <a:ext cx="2072533" cy="492831"/>
          </a:xfrm>
          <a:prstGeom prst="rect">
            <a:avLst/>
          </a:prstGeom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32344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69C9-26FB-409F-BAB6-E218E84513F0}" type="datetimeFigureOut">
              <a:rPr lang="zh-TW" altLang="en-US" smtClean="0"/>
              <a:t>2016/6/29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0185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752715" y="302802"/>
            <a:ext cx="2406015" cy="645157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534670" y="302802"/>
            <a:ext cx="7039822" cy="645157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69C9-26FB-409F-BAB6-E218E84513F0}" type="datetimeFigureOut">
              <a:rPr lang="zh-TW" altLang="en-US" smtClean="0"/>
              <a:t>2016/6/29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98333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86" b="4629"/>
          <a:stretch/>
        </p:blipFill>
        <p:spPr>
          <a:xfrm>
            <a:off x="0" y="-1"/>
            <a:ext cx="10747300" cy="7561264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0156" y="2844527"/>
            <a:ext cx="9624060" cy="1260211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69C9-26FB-409F-BAB6-E218E84513F0}" type="datetimeFigureOut">
              <a:rPr lang="zh-TW" altLang="en-US" smtClean="0"/>
              <a:t>2016/6/29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74225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69C9-26FB-409F-BAB6-E218E84513F0}" type="datetimeFigureOut">
              <a:rPr lang="zh-TW" altLang="en-US" smtClean="0"/>
              <a:t>2016/6/29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2880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4705" y="4858812"/>
            <a:ext cx="908939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69C9-26FB-409F-BAB6-E218E84513F0}" type="datetimeFigureOut">
              <a:rPr lang="zh-TW" altLang="en-US" smtClean="0"/>
              <a:t>2016/6/29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8133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534670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435812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69C9-26FB-409F-BAB6-E218E84513F0}" type="datetimeFigureOut">
              <a:rPr lang="zh-TW" altLang="en-US" smtClean="0"/>
              <a:t>2016/6/29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8039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5432099" y="1692533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69C9-26FB-409F-BAB6-E218E84513F0}" type="datetimeFigureOut">
              <a:rPr lang="zh-TW" altLang="en-US" smtClean="0"/>
              <a:t>2016/6/29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7166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69C9-26FB-409F-BAB6-E218E84513F0}" type="datetimeFigureOut">
              <a:rPr lang="zh-TW" altLang="en-US" smtClean="0"/>
              <a:t>2016/6/29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5980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69C9-26FB-409F-BAB6-E218E84513F0}" type="datetimeFigureOut">
              <a:rPr lang="zh-TW" altLang="en-US" smtClean="0"/>
              <a:t>2016/6/29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91511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4671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34671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69C9-26FB-409F-BAB6-E218E84513F0}" type="datetimeFigureOut">
              <a:rPr lang="zh-TW" altLang="en-US" smtClean="0"/>
              <a:t>2016/6/29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39917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69C9-26FB-409F-BAB6-E218E84513F0}" type="datetimeFigureOut">
              <a:rPr lang="zh-TW" altLang="en-US" smtClean="0"/>
              <a:t>2016/6/29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1379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93" b="5441"/>
          <a:stretch/>
        </p:blipFill>
        <p:spPr>
          <a:xfrm>
            <a:off x="-9716" y="0"/>
            <a:ext cx="10734600" cy="7561263"/>
          </a:xfrm>
          <a:prstGeom prst="rect">
            <a:avLst/>
          </a:prstGeom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534670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D69C9-26FB-409F-BAB6-E218E84513F0}" type="datetimeFigureOut">
              <a:rPr lang="zh-TW" altLang="en-US" smtClean="0"/>
              <a:t>2016/6/29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653579" y="7008171"/>
            <a:ext cx="3386243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7663603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文字方塊 8"/>
          <p:cNvSpPr txBox="1"/>
          <p:nvPr userDrawn="1"/>
        </p:nvSpPr>
        <p:spPr>
          <a:xfrm>
            <a:off x="64274" y="5292799"/>
            <a:ext cx="461665" cy="151086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18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核能研究所</a:t>
            </a:r>
            <a:endParaRPr lang="zh-TW" altLang="en-US" sz="18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96147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104305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10196" y="1260351"/>
            <a:ext cx="9361040" cy="1620771"/>
          </a:xfrm>
        </p:spPr>
        <p:txBody>
          <a:bodyPr>
            <a:normAutofit/>
          </a:bodyPr>
          <a:lstStyle/>
          <a:p>
            <a:r>
              <a:rPr lang="zh-TW" altLang="en-US" sz="4800" b="1" spc="3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行政人員座談會</a:t>
            </a:r>
            <a:r>
              <a:rPr lang="en-US" altLang="zh-TW" sz="4800" b="1" spc="3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4800" b="1" spc="3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800" b="1" spc="3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綜計組案例</a:t>
            </a:r>
            <a:r>
              <a:rPr lang="zh-TW" altLang="en-US" sz="4800" b="1" spc="3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分享暨宣導事項</a:t>
            </a:r>
            <a:endParaRPr lang="zh-TW" altLang="en-US" sz="48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906540" y="5220791"/>
            <a:ext cx="6408712" cy="1584177"/>
          </a:xfrm>
        </p:spPr>
        <p:txBody>
          <a:bodyPr>
            <a:normAutofit/>
          </a:bodyPr>
          <a:lstStyle/>
          <a:p>
            <a:pPr lvl="0" defTabSz="914400"/>
            <a:r>
              <a:rPr lang="zh-TW" altLang="en-US" sz="28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綜計組</a:t>
            </a:r>
            <a:endParaRPr lang="en-US" altLang="zh-TW" sz="2800" b="1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 defTabSz="914400"/>
            <a:r>
              <a:rPr lang="zh-TW" altLang="en-US" sz="28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陳明輝組長</a:t>
            </a:r>
            <a:endParaRPr lang="en-US" altLang="zh-TW" sz="2800" b="1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 defTabSz="914400"/>
            <a:r>
              <a:rPr lang="en-US" altLang="zh-TW" sz="28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105</a:t>
            </a:r>
            <a:r>
              <a:rPr lang="zh-TW" altLang="en-US" sz="28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28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en-US" sz="28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28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28</a:t>
            </a:r>
            <a:r>
              <a:rPr lang="zh-TW" altLang="en-US" sz="28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  <a:endParaRPr lang="zh-TW" altLang="en-US" sz="2800" b="1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7887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66180" y="-277495"/>
            <a:ext cx="9624060" cy="1260211"/>
          </a:xfrm>
        </p:spPr>
        <p:txBody>
          <a:bodyPr>
            <a:normAutofit/>
          </a:bodyPr>
          <a:lstStyle/>
          <a:p>
            <a:r>
              <a:rPr lang="zh-TW" altLang="en-US" sz="3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五</a:t>
            </a:r>
            <a:r>
              <a:rPr lang="zh-TW" altLang="en-US" sz="3600" b="1" dirty="0" smtClean="0">
                <a:solidFill>
                  <a:srgbClr val="FF0000"/>
                </a:solidFill>
                <a:latin typeface="新細明體"/>
                <a:ea typeface="新細明體"/>
              </a:rPr>
              <a:t>、</a:t>
            </a:r>
            <a:r>
              <a:rPr lang="zh-TW" altLang="en-US" sz="3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電腦軟體管理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詳參本所軟體管理要點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94172" y="760457"/>
            <a:ext cx="9624060" cy="4990084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zh-TW" altLang="en-US" sz="2200" dirty="0" smtClean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軟體新增</a:t>
            </a:r>
            <a:endParaRPr lang="en-US" altLang="zh-TW" sz="2200" dirty="0" smtClean="0">
              <a:solidFill>
                <a:srgbClr val="0000C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軟體購案經綜計組審核後，由該組承辦人員列印「軟體增加單」，經主計室覆核後列入保管人帳。</a:t>
            </a:r>
            <a:endParaRPr lang="en-US" altLang="zh-TW" sz="2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sz="2200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軟體攤</a:t>
            </a:r>
            <a:r>
              <a:rPr lang="zh-TW" altLang="en-US" sz="2200" dirty="0" smtClean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銷</a:t>
            </a: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各軟體使用年限認定規則如下</a:t>
            </a:r>
            <a:r>
              <a:rPr lang="zh-TW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endParaRPr lang="en-US" altLang="zh-TW" sz="2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未達</a:t>
            </a:r>
            <a:r>
              <a:rPr lang="en-US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萬元之軟體係屬物品，使用年限為</a:t>
            </a:r>
            <a:r>
              <a:rPr lang="en-US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 1</a:t>
            </a:r>
            <a:r>
              <a:rPr lang="zh-TW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年。</a:t>
            </a:r>
          </a:p>
          <a:p>
            <a:pPr lvl="1"/>
            <a:r>
              <a:rPr lang="en-US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萬元以上，未達</a:t>
            </a:r>
            <a:r>
              <a:rPr lang="en-US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萬元之軟體使用年限為</a:t>
            </a:r>
            <a:r>
              <a:rPr lang="en-US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</a:p>
          <a:p>
            <a:pPr lvl="1"/>
            <a:r>
              <a:rPr lang="en-US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萬元以上軟體使用年限為</a:t>
            </a:r>
            <a:r>
              <a:rPr lang="en-US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年。</a:t>
            </a:r>
            <a:endParaRPr lang="en-US" altLang="zh-TW" sz="2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en-US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萬元以上之授權使用軟體，依授權年限約定。</a:t>
            </a:r>
            <a:endParaRPr lang="en-US" altLang="zh-TW" sz="2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sz="2200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軟體</a:t>
            </a:r>
            <a:r>
              <a:rPr lang="zh-TW" altLang="en-US" sz="2200" dirty="0" smtClean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報廢</a:t>
            </a:r>
            <a:endParaRPr lang="en-US" altLang="zh-TW" sz="2200" dirty="0" smtClean="0">
              <a:solidFill>
                <a:srgbClr val="0000C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軟體報廢若未超過使用年限，須經審計部核准，始可進行報廢作業</a:t>
            </a:r>
            <a:r>
              <a:rPr lang="zh-TW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軟體報廢或停用得逕至【軟體管理】系統進行軟體異動申請，並列印「軟體報廢單」，經奉核准後向綜計組申報軟體減損及註銷。</a:t>
            </a:r>
            <a:endParaRPr lang="en-US" altLang="zh-TW" sz="2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sz="2200" dirty="0" smtClean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軟體移轉</a:t>
            </a:r>
            <a:endParaRPr lang="en-US" altLang="zh-TW" sz="2200" dirty="0" smtClean="0">
              <a:solidFill>
                <a:srgbClr val="0000C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各</a:t>
            </a:r>
            <a:r>
              <a:rPr lang="zh-TW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單位軟體保管人，如職務異動、離職或欲更換保管人時，應逕至【軟體管理】系統進行軟體異動申請，並列印「軟體移轉單</a:t>
            </a:r>
            <a:r>
              <a:rPr lang="zh-TW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sz="2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對於各單位因突發狀況而離職同仁，</a:t>
            </a:r>
            <a:r>
              <a:rPr lang="zh-TW" altLang="en-US" sz="2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請協助辦理軟體</a:t>
            </a:r>
            <a:r>
              <a:rPr lang="zh-TW" altLang="en-US" sz="2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移轉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pPr lvl="1"/>
            <a:endParaRPr lang="en-US" altLang="zh-TW" sz="2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378148" y="7020991"/>
            <a:ext cx="4373116" cy="705849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>
            <a:lvl1pPr algn="ctr" defTabSz="1043056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業務承辦人：余惠色</a:t>
            </a:r>
            <a:r>
              <a:rPr lang="en-US" altLang="zh-TW" sz="20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(TEL:3163)</a:t>
            </a:r>
            <a:endParaRPr lang="zh-TW" altLang="en-US" sz="2000" b="1" dirty="0">
              <a:solidFill>
                <a:srgbClr val="0000CC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66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謝謝聆聽 </a:t>
            </a:r>
            <a:r>
              <a:rPr lang="en-US" altLang="zh-TW" sz="6000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!</a:t>
            </a:r>
            <a:endParaRPr lang="zh-TW" altLang="en-US" sz="6000" b="1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653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47176" y="36215"/>
            <a:ext cx="9984100" cy="1260211"/>
          </a:xfrm>
        </p:spPr>
        <p:txBody>
          <a:bodyPr>
            <a:normAutofit/>
          </a:bodyPr>
          <a:lstStyle/>
          <a:p>
            <a:r>
              <a:rPr lang="zh-TW" altLang="en-US" sz="3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一、</a:t>
            </a:r>
            <a:r>
              <a:rPr lang="zh-TW" altLang="en-US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財物</a:t>
            </a:r>
            <a:r>
              <a:rPr lang="zh-TW" altLang="en-US" sz="3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儀器設備作業</a:t>
            </a:r>
            <a:r>
              <a:rPr lang="en-US" altLang="zh-TW" sz="3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儀器</a:t>
            </a: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設備</a:t>
            </a:r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採購</a:t>
            </a:r>
            <a:r>
              <a:rPr lang="en-US" altLang="zh-TW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查詢系統</a:t>
            </a:r>
            <a:endParaRPr lang="zh-TW" altLang="en-US" sz="36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007604" y="1260351"/>
            <a:ext cx="88756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2" indent="-228600">
              <a:spcAft>
                <a:spcPts val="0"/>
              </a:spcAft>
              <a:buFont typeface="Symbol"/>
              <a:buChar char=""/>
            </a:pPr>
            <a:r>
              <a:rPr lang="zh-TW" altLang="en-US" sz="2200" kern="0" dirty="0" smtClean="0">
                <a:latin typeface="標楷體" panose="03000509000000000000" pitchFamily="65" charset="-120"/>
                <a:ea typeface="標楷體" panose="03000509000000000000" pitchFamily="65" charset="-120"/>
                <a:cs typeface="新細明體"/>
              </a:rPr>
              <a:t>針對採購儀器設備</a:t>
            </a:r>
            <a:r>
              <a:rPr lang="en-US" altLang="zh-TW" sz="2200" kern="0" dirty="0" smtClean="0">
                <a:latin typeface="標楷體" panose="03000509000000000000" pitchFamily="65" charset="-120"/>
                <a:ea typeface="標楷體" panose="03000509000000000000" pitchFamily="65" charset="-120"/>
                <a:cs typeface="新細明體"/>
              </a:rPr>
              <a:t>(</a:t>
            </a:r>
            <a:r>
              <a:rPr lang="zh-TW" altLang="en-US" sz="2200" kern="0" dirty="0" smtClean="0">
                <a:latin typeface="標楷體" panose="03000509000000000000" pitchFamily="65" charset="-120"/>
                <a:ea typeface="標楷體" panose="03000509000000000000" pitchFamily="65" charset="-120"/>
                <a:cs typeface="新細明體"/>
              </a:rPr>
              <a:t>供量測、控制、檢驗、分析、醫療診斷或教學研究用之儀器</a:t>
            </a:r>
            <a:r>
              <a:rPr lang="en-US" altLang="zh-TW" sz="2200" kern="0" dirty="0" smtClean="0">
                <a:latin typeface="標楷體" panose="03000509000000000000" pitchFamily="65" charset="-120"/>
                <a:ea typeface="標楷體" panose="03000509000000000000" pitchFamily="65" charset="-120"/>
                <a:cs typeface="新細明體"/>
              </a:rPr>
              <a:t>)</a:t>
            </a:r>
            <a:r>
              <a:rPr lang="zh-TW" altLang="en-US" sz="2200" kern="0" dirty="0" smtClean="0">
                <a:latin typeface="標楷體" panose="03000509000000000000" pitchFamily="65" charset="-120"/>
                <a:ea typeface="標楷體" panose="03000509000000000000" pitchFamily="65" charset="-120"/>
                <a:cs typeface="新細明體"/>
              </a:rPr>
              <a:t>單項</a:t>
            </a:r>
            <a:r>
              <a:rPr lang="en-US" altLang="zh-TW" sz="2200" kern="0" dirty="0" smtClean="0">
                <a:latin typeface="標楷體" panose="03000509000000000000" pitchFamily="65" charset="-120"/>
                <a:ea typeface="標楷體" panose="03000509000000000000" pitchFamily="65" charset="-120"/>
                <a:cs typeface="新細明體"/>
              </a:rPr>
              <a:t>(</a:t>
            </a:r>
            <a:r>
              <a:rPr lang="zh-TW" altLang="en-US" sz="2200" kern="0" dirty="0" smtClean="0">
                <a:latin typeface="標楷體" panose="03000509000000000000" pitchFamily="65" charset="-120"/>
                <a:ea typeface="標楷體" panose="03000509000000000000" pitchFamily="65" charset="-120"/>
                <a:cs typeface="新細明體"/>
              </a:rPr>
              <a:t>單一財產編號</a:t>
            </a:r>
            <a:r>
              <a:rPr lang="en-US" altLang="zh-TW" sz="2200" kern="0" dirty="0" smtClean="0">
                <a:latin typeface="標楷體" panose="03000509000000000000" pitchFamily="65" charset="-120"/>
                <a:ea typeface="標楷體" panose="03000509000000000000" pitchFamily="65" charset="-120"/>
                <a:cs typeface="新細明體"/>
              </a:rPr>
              <a:t>)</a:t>
            </a:r>
            <a:r>
              <a:rPr lang="zh-TW" altLang="en-US" sz="2200" kern="0" dirty="0" smtClean="0">
                <a:latin typeface="標楷體" panose="03000509000000000000" pitchFamily="65" charset="-120"/>
                <a:ea typeface="標楷體" panose="03000509000000000000" pitchFamily="65" charset="-120"/>
                <a:cs typeface="新細明體"/>
              </a:rPr>
              <a:t>金額</a:t>
            </a:r>
            <a:r>
              <a:rPr lang="zh-TW" altLang="en-US" sz="2200" b="1" kern="0" dirty="0" smtClean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/>
              </a:rPr>
              <a:t>一百萬元以上</a:t>
            </a:r>
            <a:r>
              <a:rPr lang="zh-TW" altLang="en-US" sz="2200" kern="0" dirty="0" smtClean="0">
                <a:latin typeface="標楷體" panose="03000509000000000000" pitchFamily="65" charset="-120"/>
                <a:ea typeface="標楷體" panose="03000509000000000000" pitchFamily="65" charset="-120"/>
                <a:cs typeface="新細明體"/>
              </a:rPr>
              <a:t>者，</a:t>
            </a:r>
            <a:r>
              <a:rPr lang="zh-TW" altLang="en-US" sz="2200" b="1" kern="0" dirty="0" smtClean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/>
              </a:rPr>
              <a:t>申購單位須</a:t>
            </a:r>
            <a:r>
              <a:rPr lang="zh-TW" altLang="en-US" sz="2200" kern="0" dirty="0" smtClean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/>
              </a:rPr>
              <a:t>依</a:t>
            </a:r>
            <a:r>
              <a:rPr lang="zh-TW" altLang="en-US" sz="2200" b="1" kern="0" dirty="0" smtClean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/>
              </a:rPr>
              <a:t>自我檢核</a:t>
            </a:r>
            <a:r>
              <a:rPr lang="zh-TW" altLang="en-US" sz="2200" kern="0" dirty="0" smtClean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/>
              </a:rPr>
              <a:t>表</a:t>
            </a:r>
            <a:r>
              <a:rPr lang="zh-TW" altLang="en-US" sz="2200" kern="0" dirty="0" smtClean="0">
                <a:latin typeface="標楷體" panose="03000509000000000000" pitchFamily="65" charset="-120"/>
                <a:ea typeface="標楷體" panose="03000509000000000000" pitchFamily="65" charset="-120"/>
                <a:cs typeface="新細明體"/>
              </a:rPr>
              <a:t>第</a:t>
            </a:r>
            <a:r>
              <a:rPr lang="en-US" altLang="zh-TW" sz="2200" kern="0" dirty="0" smtClean="0">
                <a:latin typeface="標楷體" panose="03000509000000000000" pitchFamily="65" charset="-120"/>
                <a:ea typeface="標楷體" panose="03000509000000000000" pitchFamily="65" charset="-120"/>
                <a:cs typeface="新細明體"/>
              </a:rPr>
              <a:t>10</a:t>
            </a:r>
            <a:r>
              <a:rPr lang="zh-TW" altLang="en-US" sz="2200" kern="0" dirty="0" smtClean="0">
                <a:latin typeface="標楷體" panose="03000509000000000000" pitchFamily="65" charset="-120"/>
                <a:ea typeface="標楷體" panose="03000509000000000000" pitchFamily="65" charset="-120"/>
                <a:cs typeface="新細明體"/>
              </a:rPr>
              <a:t>項，連結本所</a:t>
            </a:r>
            <a:r>
              <a:rPr lang="zh-TW" altLang="en-US" sz="2200" u="sng" kern="0" dirty="0" smtClean="0">
                <a:latin typeface="標楷體" panose="03000509000000000000" pitchFamily="65" charset="-120"/>
                <a:ea typeface="標楷體" panose="03000509000000000000" pitchFamily="65" charset="-120"/>
                <a:cs typeface="新細明體"/>
              </a:rPr>
              <a:t>財物儀器設備查詢系統</a:t>
            </a:r>
            <a:r>
              <a:rPr lang="zh-TW" altLang="en-US" sz="2200" kern="0" dirty="0" smtClean="0">
                <a:latin typeface="標楷體" panose="03000509000000000000" pitchFamily="65" charset="-120"/>
                <a:ea typeface="標楷體" panose="03000509000000000000" pitchFamily="65" charset="-120"/>
                <a:cs typeface="新細明體"/>
              </a:rPr>
              <a:t>，輸入關鍵字</a:t>
            </a:r>
            <a:r>
              <a:rPr lang="zh-TW" altLang="en-US" sz="2200" b="1" kern="0" dirty="0" smtClean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/>
              </a:rPr>
              <a:t>查詢下載</a:t>
            </a:r>
            <a:r>
              <a:rPr lang="zh-TW" altLang="en-US" sz="2200" kern="0" dirty="0" smtClean="0">
                <a:latin typeface="標楷體" panose="03000509000000000000" pitchFamily="65" charset="-120"/>
                <a:ea typeface="標楷體" panose="03000509000000000000" pitchFamily="65" charset="-120"/>
                <a:cs typeface="新細明體"/>
              </a:rPr>
              <a:t>所內現有設備與申購名稱</a:t>
            </a:r>
            <a:r>
              <a:rPr lang="zh-TW" altLang="en-US" sz="2200" b="1" kern="0" dirty="0" smtClean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/>
              </a:rPr>
              <a:t>類似清冊，並說明是否可通用或增購原因</a:t>
            </a:r>
            <a:r>
              <a:rPr lang="zh-TW" altLang="en-US" sz="2200" kern="0" dirty="0" smtClean="0">
                <a:latin typeface="標楷體" panose="03000509000000000000" pitchFamily="65" charset="-120"/>
                <a:ea typeface="標楷體" panose="03000509000000000000" pitchFamily="65" charset="-120"/>
                <a:cs typeface="新細明體"/>
              </a:rPr>
              <a:t>，併陳所部核判參考。</a:t>
            </a:r>
            <a:endParaRPr lang="zh-TW" altLang="zh-TW" sz="2200" dirty="0">
              <a:latin typeface="標楷體" panose="03000509000000000000" pitchFamily="65" charset="-120"/>
              <a:ea typeface="標楷體" panose="03000509000000000000" pitchFamily="65" charset="-120"/>
              <a:cs typeface="新細明體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4" r="2897" b="4001"/>
          <a:stretch/>
        </p:blipFill>
        <p:spPr bwMode="auto">
          <a:xfrm rot="5400000">
            <a:off x="5990924" y="2398488"/>
            <a:ext cx="3607493" cy="5183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9" r="2803"/>
          <a:stretch/>
        </p:blipFill>
        <p:spPr bwMode="auto">
          <a:xfrm>
            <a:off x="747406" y="3166766"/>
            <a:ext cx="4320791" cy="3278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矩形 11"/>
          <p:cNvSpPr/>
          <p:nvPr/>
        </p:nvSpPr>
        <p:spPr>
          <a:xfrm>
            <a:off x="1413784" y="5167736"/>
            <a:ext cx="1244315" cy="19638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17" name="矩形 16"/>
          <p:cNvSpPr/>
          <p:nvPr/>
        </p:nvSpPr>
        <p:spPr>
          <a:xfrm>
            <a:off x="6354812" y="3779913"/>
            <a:ext cx="936104" cy="143646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cxnSp>
        <p:nvCxnSpPr>
          <p:cNvPr id="6" name="直線單箭頭接點 5"/>
          <p:cNvCxnSpPr/>
          <p:nvPr/>
        </p:nvCxnSpPr>
        <p:spPr>
          <a:xfrm flipV="1">
            <a:off x="2826420" y="4498143"/>
            <a:ext cx="3312368" cy="71823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 rot="20877804">
            <a:off x="3449944" y="4404955"/>
            <a:ext cx="1723549" cy="461665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none">
            <a:spAutoFit/>
          </a:bodyPr>
          <a:lstStyle/>
          <a:p>
            <a:r>
              <a:rPr lang="zh-TW" altLang="en-US" sz="2400" b="1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/>
              </a:rPr>
              <a:t>關鍵字查詢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20" name="橢圓 19"/>
          <p:cNvSpPr/>
          <p:nvPr/>
        </p:nvSpPr>
        <p:spPr>
          <a:xfrm>
            <a:off x="5220356" y="5292799"/>
            <a:ext cx="1163022" cy="34018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11" name="標題 1"/>
          <p:cNvSpPr txBox="1">
            <a:spLocks/>
          </p:cNvSpPr>
          <p:nvPr/>
        </p:nvSpPr>
        <p:spPr>
          <a:xfrm>
            <a:off x="534670" y="6516935"/>
            <a:ext cx="4373116" cy="705849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 fontScale="92500"/>
          </a:bodyPr>
          <a:lstStyle>
            <a:lvl1pPr algn="ctr" defTabSz="1043056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業務承辦人：賴文祺</a:t>
            </a:r>
            <a:r>
              <a:rPr lang="en-US" altLang="zh-TW" sz="24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(TEL:3046)</a:t>
            </a:r>
            <a:endParaRPr lang="zh-TW" altLang="en-US" sz="2400" b="1" dirty="0">
              <a:solidFill>
                <a:srgbClr val="0000CC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25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64" y="1044327"/>
            <a:ext cx="10216814" cy="612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標題 1"/>
          <p:cNvSpPr>
            <a:spLocks noGrp="1"/>
          </p:cNvSpPr>
          <p:nvPr>
            <p:ph type="title"/>
          </p:nvPr>
        </p:nvSpPr>
        <p:spPr>
          <a:xfrm>
            <a:off x="534670" y="140"/>
            <a:ext cx="10068614" cy="1260211"/>
          </a:xfrm>
        </p:spPr>
        <p:txBody>
          <a:bodyPr>
            <a:normAutofit/>
          </a:bodyPr>
          <a:lstStyle/>
          <a:p>
            <a:r>
              <a:rPr lang="zh-TW" altLang="en-US" sz="3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二、</a:t>
            </a:r>
            <a:r>
              <a:rPr lang="zh-TW" altLang="en-US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積彭</a:t>
            </a:r>
            <a:r>
              <a:rPr lang="zh-TW" altLang="en-US" sz="3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講座作業</a:t>
            </a:r>
            <a:endParaRPr lang="zh-TW" altLang="en-US" sz="3600" dirty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578948" y="6764450"/>
            <a:ext cx="30963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2" indent="-342900">
              <a:buFont typeface="Wingdings" panose="05000000000000000000" pitchFamily="2" charset="2"/>
              <a:buChar char="Ø"/>
            </a:pPr>
            <a:r>
              <a:rPr lang="zh-TW" altLang="en-US" sz="1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新細明體"/>
              </a:rPr>
              <a:t>請參考積</a:t>
            </a:r>
            <a:r>
              <a:rPr lang="zh-TW" altLang="en-US" sz="1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新細明體"/>
              </a:rPr>
              <a:t>彭講座作業</a:t>
            </a:r>
            <a:r>
              <a:rPr lang="zh-TW" altLang="en-US" sz="1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新細明體"/>
              </a:rPr>
              <a:t>要點</a:t>
            </a:r>
            <a:endParaRPr lang="zh-TW" altLang="zh-TW" sz="18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  <a:cs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441857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4670" y="36215"/>
            <a:ext cx="10068614" cy="1260211"/>
          </a:xfrm>
        </p:spPr>
        <p:txBody>
          <a:bodyPr>
            <a:normAutofit/>
          </a:bodyPr>
          <a:lstStyle/>
          <a:p>
            <a:r>
              <a:rPr lang="zh-TW" altLang="en-US" sz="3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二、</a:t>
            </a:r>
            <a:r>
              <a:rPr lang="zh-TW" altLang="en-US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積彭</a:t>
            </a:r>
            <a:r>
              <a:rPr lang="zh-TW" altLang="en-US" sz="3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講座作業</a:t>
            </a:r>
            <a:endParaRPr lang="zh-TW" altLang="en-US" sz="3600" dirty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007604" y="1404367"/>
            <a:ext cx="88756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2" indent="-228600">
              <a:spcBef>
                <a:spcPts val="600"/>
              </a:spcBef>
              <a:buFont typeface="Symbol"/>
              <a:buChar char=""/>
            </a:pPr>
            <a:r>
              <a:rPr lang="zh-TW" altLang="en-US" sz="2800" kern="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/>
              </a:rPr>
              <a:t>每年綜計組統籌規劃，請各單位輪流邀請講座。</a:t>
            </a:r>
            <a:endParaRPr lang="en-US" altLang="zh-TW" sz="2800" kern="0" dirty="0" smtClean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  <a:cs typeface="新細明體"/>
            </a:endParaRPr>
          </a:p>
          <a:p>
            <a:pPr marL="228600" lvl="2" indent="-228600">
              <a:spcBef>
                <a:spcPts val="600"/>
              </a:spcBef>
              <a:buFont typeface="Symbol"/>
              <a:buChar char=""/>
            </a:pPr>
            <a:r>
              <a:rPr lang="zh-TW" altLang="en-US" sz="28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/>
              </a:rPr>
              <a:t>預定講座日期</a:t>
            </a:r>
            <a:r>
              <a:rPr lang="zh-TW" altLang="en-US" sz="28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/>
              </a:rPr>
              <a:t>前一週</a:t>
            </a:r>
            <a:r>
              <a:rPr lang="zh-TW" altLang="en-US" sz="28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/>
              </a:rPr>
              <a:t>，提供</a:t>
            </a:r>
            <a:r>
              <a:rPr lang="zh-TW" altLang="en-US" sz="2800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/>
              </a:rPr>
              <a:t>講員簡介</a:t>
            </a:r>
            <a:r>
              <a:rPr lang="zh-TW" altLang="en-US" sz="28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/>
              </a:rPr>
              <a:t>資料給綜計組</a:t>
            </a:r>
            <a:endParaRPr lang="en-US" altLang="zh-TW" sz="28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  <a:cs typeface="新細明體"/>
            </a:endParaRPr>
          </a:p>
          <a:p>
            <a:pPr marL="228600" lvl="2" indent="-228600">
              <a:spcBef>
                <a:spcPts val="600"/>
              </a:spcBef>
              <a:buFont typeface="Symbol"/>
              <a:buChar char=""/>
            </a:pPr>
            <a:r>
              <a:rPr lang="zh-TW" altLang="en-US" sz="28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/>
              </a:rPr>
              <a:t>預定講座日期</a:t>
            </a:r>
            <a:r>
              <a:rPr lang="zh-TW" altLang="en-US" sz="2800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/>
              </a:rPr>
              <a:t>前一週</a:t>
            </a:r>
            <a:r>
              <a:rPr lang="zh-TW" altLang="en-US" sz="28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/>
              </a:rPr>
              <a:t>，綜計組</a:t>
            </a:r>
            <a:r>
              <a:rPr lang="zh-TW" altLang="en-US" sz="2800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/>
              </a:rPr>
              <a:t>公布</a:t>
            </a:r>
            <a:r>
              <a:rPr lang="zh-TW" altLang="en-US" sz="28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/>
              </a:rPr>
              <a:t>於網站並以電子郵件通知各單位行政官</a:t>
            </a:r>
            <a:endParaRPr lang="en-US" altLang="zh-TW" sz="28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  <a:cs typeface="新細明體"/>
            </a:endParaRPr>
          </a:p>
          <a:p>
            <a:pPr marL="228600" lvl="2" indent="-228600">
              <a:spcBef>
                <a:spcPts val="600"/>
              </a:spcBef>
              <a:buFont typeface="Symbol"/>
              <a:buChar char=""/>
            </a:pPr>
            <a:r>
              <a:rPr lang="zh-TW" altLang="en-US" sz="28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/>
              </a:rPr>
              <a:t>預定講座日期</a:t>
            </a:r>
            <a:r>
              <a:rPr lang="zh-TW" altLang="en-US" sz="28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/>
              </a:rPr>
              <a:t>前二天</a:t>
            </a:r>
            <a:r>
              <a:rPr lang="zh-TW" altLang="en-US" sz="28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/>
              </a:rPr>
              <a:t>，邀請單位告知綜計組講員是否同意提供簡報檔及錄音，置於本所資料庫。</a:t>
            </a:r>
            <a:endParaRPr lang="en-US" altLang="zh-TW" sz="28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  <a:cs typeface="新細明體"/>
            </a:endParaRPr>
          </a:p>
          <a:p>
            <a:pPr marL="228600" lvl="2" indent="-228600">
              <a:spcBef>
                <a:spcPts val="600"/>
              </a:spcBef>
              <a:buFont typeface="Symbol"/>
              <a:buChar char=""/>
            </a:pPr>
            <a:r>
              <a:rPr lang="zh-TW" altLang="en-US" sz="28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/>
              </a:rPr>
              <a:t>郵件系統於</a:t>
            </a:r>
            <a:r>
              <a:rPr lang="zh-TW" altLang="en-US" sz="28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/>
              </a:rPr>
              <a:t>前一日</a:t>
            </a:r>
            <a:r>
              <a:rPr lang="zh-TW" altLang="en-US" sz="28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/>
              </a:rPr>
              <a:t>通知已報名之人員，提醒準時出席。</a:t>
            </a:r>
            <a:endParaRPr lang="en-US" altLang="zh-TW" sz="28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  <a:cs typeface="新細明體"/>
            </a:endParaRPr>
          </a:p>
          <a:p>
            <a:pPr marL="228600" lvl="2" indent="-228600">
              <a:spcBef>
                <a:spcPts val="600"/>
              </a:spcBef>
              <a:buFont typeface="Symbol"/>
              <a:buChar char=""/>
            </a:pPr>
            <a:r>
              <a:rPr lang="zh-TW" altLang="en-US" sz="28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/>
              </a:rPr>
              <a:t>講座結束後，由邀請單位逕行結報各項費用</a:t>
            </a:r>
            <a:r>
              <a:rPr lang="zh-TW" altLang="en-US" sz="28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/>
              </a:rPr>
              <a:t>。</a:t>
            </a:r>
            <a:endParaRPr lang="en-US" altLang="zh-TW" sz="2800" dirty="0" smtClean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  <a:cs typeface="新細明體"/>
            </a:endParaRPr>
          </a:p>
          <a:p>
            <a:pPr marL="0" lvl="2">
              <a:spcBef>
                <a:spcPts val="600"/>
              </a:spcBef>
            </a:pPr>
            <a:endParaRPr lang="en-US" altLang="zh-TW" sz="2800" kern="0" dirty="0" smtClean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  <a:cs typeface="新細明體"/>
            </a:endParaRPr>
          </a:p>
          <a:p>
            <a:pPr marL="877888" lvl="2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zh-TW" altLang="en-US" sz="24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/>
              </a:rPr>
              <a:t>表單</a:t>
            </a:r>
            <a:r>
              <a:rPr lang="zh-TW" altLang="en-US" sz="24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/>
              </a:rPr>
              <a:t>流程的申請流程，如有疑問，</a:t>
            </a:r>
            <a:r>
              <a:rPr lang="zh-TW" altLang="en-US" sz="24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/>
              </a:rPr>
              <a:t>請與張曼玲</a:t>
            </a:r>
            <a:r>
              <a:rPr lang="en-US" altLang="zh-TW" sz="24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/>
              </a:rPr>
              <a:t>(3122)</a:t>
            </a:r>
            <a:r>
              <a:rPr lang="zh-TW" altLang="en-US" sz="24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/>
              </a:rPr>
              <a:t>聯繫</a:t>
            </a:r>
            <a:endParaRPr lang="en-US" altLang="zh-TW" sz="2400" b="1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  <a:cs typeface="新細明體"/>
            </a:endParaRPr>
          </a:p>
          <a:p>
            <a:pPr marL="877888" lvl="2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zh-TW" altLang="en-US" sz="24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/>
              </a:rPr>
              <a:t>當日中午與講員午餐安排及數量，請與吳盛松</a:t>
            </a:r>
            <a:r>
              <a:rPr lang="en-US" altLang="zh-TW" sz="24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/>
              </a:rPr>
              <a:t>(3008)</a:t>
            </a:r>
            <a:r>
              <a:rPr lang="zh-TW" altLang="en-US" sz="24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/>
              </a:rPr>
              <a:t>聯繫</a:t>
            </a:r>
            <a:endParaRPr lang="en-US" altLang="zh-TW" sz="2400" b="1" dirty="0" smtClean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  <a:cs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52987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742950" indent="-742950">
              <a:spcBef>
                <a:spcPts val="600"/>
              </a:spcBef>
              <a:spcAft>
                <a:spcPts val="600"/>
              </a:spcAft>
              <a:buFont typeface="+mj-ea"/>
              <a:buAutoNum type="ea1ChtPeriod"/>
            </a:pP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執行委託計畫，若</a:t>
            </a:r>
            <a:r>
              <a:rPr lang="zh-TW" altLang="en-US" dirty="0" smtClean="0">
                <a:solidFill>
                  <a:srgbClr val="0000CC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涉跨組合作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時，務請於</a:t>
            </a:r>
            <a:r>
              <a:rPr lang="zh-TW" altLang="en-US" dirty="0" smtClean="0">
                <a:solidFill>
                  <a:srgbClr val="0000CC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簽約後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完成</a:t>
            </a:r>
            <a:r>
              <a:rPr lang="zh-TW" altLang="en-US" dirty="0" smtClean="0">
                <a:solidFill>
                  <a:srgbClr val="0000CC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經費分配表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，移送綜計組辦理。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742950" indent="-742950">
              <a:spcBef>
                <a:spcPts val="600"/>
              </a:spcBef>
              <a:spcAft>
                <a:spcPts val="600"/>
              </a:spcAft>
              <a:buFont typeface="+mj-ea"/>
              <a:buAutoNum type="ea1ChtPeriod"/>
            </a:pP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執行委託計畫，若</a:t>
            </a:r>
            <a:r>
              <a:rPr lang="zh-TW" altLang="en-US" dirty="0" smtClean="0">
                <a:solidFill>
                  <a:srgbClr val="0000CC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涉分包作業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，且得標後欲依採購法</a:t>
            </a:r>
            <a:r>
              <a:rPr lang="zh-TW" altLang="en-US" dirty="0" smtClean="0">
                <a:solidFill>
                  <a:srgbClr val="0000CC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限制性招標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者</a:t>
            </a:r>
            <a:r>
              <a:rPr lang="zh-TW" altLang="en-US" dirty="0" smtClean="0">
                <a:latin typeface="新細明體"/>
                <a:ea typeface="新細明體"/>
                <a:cs typeface="Times New Roman" panose="02020603050405020304" pitchFamily="18" charset="0"/>
              </a:rPr>
              <a:t>，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務請於</a:t>
            </a:r>
            <a:r>
              <a:rPr lang="zh-TW" altLang="en-US" dirty="0" smtClean="0">
                <a:solidFill>
                  <a:srgbClr val="0000CC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投標前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完成</a:t>
            </a:r>
            <a:r>
              <a:rPr lang="zh-TW" altLang="en-US" dirty="0" smtClean="0">
                <a:solidFill>
                  <a:srgbClr val="0000CC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遴選廠商作業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，並掌握投標時程。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742950" indent="-742950">
              <a:spcBef>
                <a:spcPts val="600"/>
              </a:spcBef>
              <a:spcAft>
                <a:spcPts val="600"/>
              </a:spcAft>
              <a:buFont typeface="+mj-ea"/>
              <a:buAutoNum type="ea1ChtPeriod"/>
            </a:pP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執行技服或技轉之</a:t>
            </a:r>
            <a:r>
              <a:rPr lang="zh-TW" altLang="en-US" dirty="0" smtClean="0">
                <a:solidFill>
                  <a:srgbClr val="0000CC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成本計價分析作業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，人事費用應編列</a:t>
            </a:r>
            <a:r>
              <a:rPr lang="zh-TW" altLang="en-US" dirty="0" smtClean="0">
                <a:solidFill>
                  <a:srgbClr val="0000CC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編制同仁及專支人力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費用。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742950" indent="-742950">
              <a:spcBef>
                <a:spcPts val="600"/>
              </a:spcBef>
              <a:spcAft>
                <a:spcPts val="600"/>
              </a:spcAft>
              <a:buFont typeface="+mj-ea"/>
              <a:buAutoNum type="ea1ChtPeriod"/>
            </a:pP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各計畫推動技服案時，應先行簽奉核准後，再行向業者</a:t>
            </a:r>
            <a:r>
              <a:rPr lang="zh-TW" altLang="en-US" dirty="0" smtClean="0">
                <a:solidFill>
                  <a:srgbClr val="0000CC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正式報價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522164" y="324247"/>
            <a:ext cx="9624060" cy="1260211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>
            <a:lvl1pPr algn="ctr" defTabSz="1043056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534670" y="108223"/>
            <a:ext cx="9924598" cy="1260211"/>
          </a:xfrm>
        </p:spPr>
        <p:txBody>
          <a:bodyPr>
            <a:normAutofit/>
          </a:bodyPr>
          <a:lstStyle/>
          <a:p>
            <a:r>
              <a:rPr lang="zh-TW" altLang="en-US" sz="3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三、技服</a:t>
            </a:r>
            <a:r>
              <a:rPr lang="en-US" altLang="zh-TW" sz="3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3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技轉計畫案作業</a:t>
            </a:r>
            <a:endParaRPr lang="zh-TW" altLang="en-US" sz="3600" dirty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48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各單位自行佈署網路線，常發生下列情況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交換器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(Switch)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直接與個人電腦或裝置連結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網路線沒有編號，難以查找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線材品質不一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7" name="群組 6"/>
          <p:cNvGrpSpPr/>
          <p:nvPr/>
        </p:nvGrpSpPr>
        <p:grpSpPr>
          <a:xfrm>
            <a:off x="4327346" y="4140671"/>
            <a:ext cx="5850756" cy="2498706"/>
            <a:chOff x="4842644" y="4356695"/>
            <a:chExt cx="5850756" cy="2498706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842644" y="4356695"/>
              <a:ext cx="5850756" cy="2498706"/>
            </a:xfrm>
            <a:prstGeom prst="rect">
              <a:avLst/>
            </a:prstGeom>
          </p:spPr>
        </p:pic>
        <p:sp>
          <p:nvSpPr>
            <p:cNvPr id="4" name="文字方塊 3"/>
            <p:cNvSpPr txBox="1"/>
            <p:nvPr/>
          </p:nvSpPr>
          <p:spPr>
            <a:xfrm>
              <a:off x="4842644" y="5641543"/>
              <a:ext cx="403187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20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交換器直接與個人電腦或裝置連結</a:t>
              </a:r>
              <a:endParaRPr lang="zh-TW" altLang="en-US" sz="2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8" name="文字方塊 7"/>
          <p:cNvSpPr txBox="1"/>
          <p:nvPr/>
        </p:nvSpPr>
        <p:spPr>
          <a:xfrm>
            <a:off x="6066780" y="5481528"/>
            <a:ext cx="75052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8000" b="1" dirty="0" smtClean="0">
                <a:solidFill>
                  <a:srgbClr val="FF0000"/>
                </a:solidFill>
              </a:rPr>
              <a:t>X</a:t>
            </a:r>
            <a:endParaRPr lang="zh-TW" altLang="en-US" sz="8000" b="1" dirty="0">
              <a:solidFill>
                <a:srgbClr val="FF0000"/>
              </a:solidFill>
            </a:endParaRPr>
          </a:p>
        </p:txBody>
      </p:sp>
      <p:sp>
        <p:nvSpPr>
          <p:cNvPr id="10" name="標題 1"/>
          <p:cNvSpPr txBox="1">
            <a:spLocks/>
          </p:cNvSpPr>
          <p:nvPr/>
        </p:nvSpPr>
        <p:spPr>
          <a:xfrm>
            <a:off x="534670" y="72148"/>
            <a:ext cx="9924598" cy="1260211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>
            <a:lvl1pPr algn="ctr" defTabSz="1043056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四、資訊網路佈線作業</a:t>
            </a:r>
            <a:endParaRPr lang="zh-TW" altLang="en-US" sz="3600" dirty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9" name="標題 1"/>
          <p:cNvSpPr txBox="1">
            <a:spLocks/>
          </p:cNvSpPr>
          <p:nvPr/>
        </p:nvSpPr>
        <p:spPr>
          <a:xfrm>
            <a:off x="534670" y="6516935"/>
            <a:ext cx="4373116" cy="705849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 fontScale="92500"/>
          </a:bodyPr>
          <a:lstStyle>
            <a:lvl1pPr algn="ctr" defTabSz="1043056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業務承辦人：賴昱達</a:t>
            </a:r>
            <a:r>
              <a:rPr lang="en-US" altLang="zh-TW" sz="24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(TEL:3121)</a:t>
            </a:r>
            <a:endParaRPr lang="zh-TW" altLang="en-US" sz="2400" b="1" dirty="0">
              <a:solidFill>
                <a:srgbClr val="0000CC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216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請各單位告知承做廠商需遵循下列</a:t>
            </a:r>
            <a:r>
              <a:rPr lang="zh-TW" altLang="en-US" sz="3200" b="1" dirty="0" smtClean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網路佈線規範</a:t>
            </a:r>
            <a:r>
              <a:rPr lang="zh-TW" altLang="en-US" sz="3200" b="1" dirty="0" smtClean="0">
                <a:solidFill>
                  <a:srgbClr val="0000CC"/>
                </a:solidFill>
                <a:latin typeface="新細明體"/>
                <a:ea typeface="新細明體"/>
              </a:rPr>
              <a:t>：</a:t>
            </a:r>
            <a:endParaRPr lang="en-US" altLang="zh-TW" sz="3200" b="1" dirty="0" smtClean="0">
              <a:solidFill>
                <a:srgbClr val="0000C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佈署網路線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時，需先透過跳線面板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｣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以及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｢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網路資訊盒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｣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，再與個人電腦或裝置連結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>
            <a:lvl1pPr marL="391146" indent="-391146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7483" indent="-325955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820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348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876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TW" dirty="0" smtClean="0"/>
          </a:p>
        </p:txBody>
      </p:sp>
      <p:pic>
        <p:nvPicPr>
          <p:cNvPr id="5" name="Picture 2" descr="http://owl.iner.gov.tw/faq/images/Image/Cat6/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372" y="3681281"/>
            <a:ext cx="6478041" cy="3274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標題 1"/>
          <p:cNvSpPr txBox="1">
            <a:spLocks/>
          </p:cNvSpPr>
          <p:nvPr/>
        </p:nvSpPr>
        <p:spPr>
          <a:xfrm>
            <a:off x="534670" y="36215"/>
            <a:ext cx="9924598" cy="1260211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>
            <a:lvl1pPr algn="ctr" defTabSz="1043056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四、資訊網路佈線作業</a:t>
            </a:r>
            <a:endParaRPr lang="zh-TW" altLang="en-US" sz="3600" dirty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745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188" y="3022620"/>
            <a:ext cx="4476843" cy="3494315"/>
          </a:xfrm>
          <a:prstGeom prst="rect">
            <a:avLst/>
          </a:prstGeom>
        </p:spPr>
      </p:pic>
      <p:pic>
        <p:nvPicPr>
          <p:cNvPr id="9" name="內容版面配置區 8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562724" y="3022620"/>
            <a:ext cx="4876800" cy="2828925"/>
          </a:xfrm>
          <a:prstGeom prst="rect">
            <a:avLst/>
          </a:prstGeom>
        </p:spPr>
      </p:pic>
      <p:sp>
        <p:nvSpPr>
          <p:cNvPr id="13" name="內容版面配置區 2"/>
          <p:cNvSpPr txBox="1">
            <a:spLocks/>
          </p:cNvSpPr>
          <p:nvPr/>
        </p:nvSpPr>
        <p:spPr>
          <a:xfrm>
            <a:off x="534670" y="1404367"/>
            <a:ext cx="9624060" cy="1965636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>
            <a:lvl1pPr marL="391146" indent="-391146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7483" indent="-325955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820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348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876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線路編碼規則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2"/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由樓層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(1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碼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及流水號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(3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碼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共四碼所組成，如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樓第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35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條線為：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3035</a:t>
            </a:r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534670" y="36215"/>
            <a:ext cx="9924598" cy="1260211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>
            <a:lvl1pPr algn="ctr" defTabSz="1043056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四、資訊網路佈線作業</a:t>
            </a:r>
            <a:endParaRPr lang="zh-TW" altLang="en-US" sz="3600" dirty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32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內容版面配置區 2"/>
          <p:cNvSpPr txBox="1">
            <a:spLocks/>
          </p:cNvSpPr>
          <p:nvPr/>
        </p:nvSpPr>
        <p:spPr>
          <a:xfrm>
            <a:off x="534670" y="1764407"/>
            <a:ext cx="9624060" cy="1965636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>
            <a:lvl1pPr marL="391146" indent="-391146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7483" indent="-325955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820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348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876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使用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Cat 6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線材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11" name="群組 10"/>
          <p:cNvGrpSpPr/>
          <p:nvPr/>
        </p:nvGrpSpPr>
        <p:grpSpPr>
          <a:xfrm>
            <a:off x="4698628" y="1908423"/>
            <a:ext cx="5085184" cy="5085185"/>
            <a:chOff x="4698628" y="1908423"/>
            <a:chExt cx="5085184" cy="5085185"/>
          </a:xfrm>
        </p:grpSpPr>
        <p:pic>
          <p:nvPicPr>
            <p:cNvPr id="9" name="Picture 2" descr="http://www.wondernet.com.tw/upload/PD/IMAGE_276_1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8628" y="1908423"/>
              <a:ext cx="5085184" cy="508518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圓角矩形 9"/>
            <p:cNvSpPr/>
            <p:nvPr/>
          </p:nvSpPr>
          <p:spPr>
            <a:xfrm>
              <a:off x="8587060" y="4369395"/>
              <a:ext cx="720080" cy="216024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2" name="標題 1"/>
          <p:cNvSpPr txBox="1">
            <a:spLocks/>
          </p:cNvSpPr>
          <p:nvPr/>
        </p:nvSpPr>
        <p:spPr>
          <a:xfrm>
            <a:off x="534670" y="36215"/>
            <a:ext cx="9924598" cy="1260211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>
            <a:lvl1pPr algn="ctr" defTabSz="1043056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四、資訊網路佈線作業</a:t>
            </a:r>
            <a:endParaRPr lang="zh-TW" altLang="en-US" sz="3600" dirty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82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817</TotalTime>
  <Words>633</Words>
  <Application>Microsoft Office PowerPoint</Application>
  <PresentationFormat>自訂</PresentationFormat>
  <Paragraphs>58</Paragraphs>
  <Slides>11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2" baseType="lpstr">
      <vt:lpstr>Office 佈景主題</vt:lpstr>
      <vt:lpstr>行政人員座談會 綜計組案例分享暨宣導事項</vt:lpstr>
      <vt:lpstr>一、財物儀器設備作業 儀器設備採購—查詢系統</vt:lpstr>
      <vt:lpstr>二、積彭講座作業</vt:lpstr>
      <vt:lpstr>二、積彭講座作業</vt:lpstr>
      <vt:lpstr>三、技服/技轉計畫案作業</vt:lpstr>
      <vt:lpstr>PowerPoint 簡報</vt:lpstr>
      <vt:lpstr>PowerPoint 簡報</vt:lpstr>
      <vt:lpstr>PowerPoint 簡報</vt:lpstr>
      <vt:lpstr>PowerPoint 簡報</vt:lpstr>
      <vt:lpstr>五、電腦軟體管理(詳參本所軟體管理要點)</vt:lpstr>
      <vt:lpstr>謝謝聆聽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孫筱玲</dc:creator>
  <cp:lastModifiedBy>劉美玲</cp:lastModifiedBy>
  <cp:revision>51</cp:revision>
  <cp:lastPrinted>2016-06-27T08:13:48Z</cp:lastPrinted>
  <dcterms:created xsi:type="dcterms:W3CDTF">2016-03-02T01:31:29Z</dcterms:created>
  <dcterms:modified xsi:type="dcterms:W3CDTF">2016-06-29T02:13:54Z</dcterms:modified>
</cp:coreProperties>
</file>