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61" r:id="rId8"/>
    <p:sldId id="275" r:id="rId9"/>
    <p:sldId id="299" r:id="rId10"/>
    <p:sldId id="257" r:id="rId11"/>
    <p:sldId id="276" r:id="rId12"/>
    <p:sldId id="288" r:id="rId13"/>
    <p:sldId id="260" r:id="rId14"/>
    <p:sldId id="277" r:id="rId15"/>
    <p:sldId id="269" r:id="rId16"/>
    <p:sldId id="259" r:id="rId17"/>
    <p:sldId id="264" r:id="rId18"/>
    <p:sldId id="266" r:id="rId19"/>
    <p:sldId id="297" r:id="rId20"/>
    <p:sldId id="278" r:id="rId21"/>
    <p:sldId id="265" r:id="rId22"/>
    <p:sldId id="298" r:id="rId23"/>
    <p:sldId id="289" r:id="rId24"/>
    <p:sldId id="281" r:id="rId25"/>
    <p:sldId id="279" r:id="rId26"/>
    <p:sldId id="290" r:id="rId27"/>
    <p:sldId id="291" r:id="rId28"/>
    <p:sldId id="292" r:id="rId29"/>
    <p:sldId id="293" r:id="rId30"/>
    <p:sldId id="294" r:id="rId31"/>
    <p:sldId id="295" r:id="rId32"/>
    <p:sldId id="280" r:id="rId33"/>
    <p:sldId id="296" r:id="rId34"/>
    <p:sldId id="287" r:id="rId35"/>
    <p:sldId id="284" r:id="rId36"/>
    <p:sldId id="285" r:id="rId37"/>
    <p:sldId id="258" r:id="rId38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FF66"/>
    <a:srgbClr val="EAEAE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1" autoAdjust="0"/>
    <p:restoredTop sz="94671" autoAdjust="0"/>
  </p:normalViewPr>
  <p:slideViewPr>
    <p:cSldViewPr>
      <p:cViewPr varScale="1">
        <p:scale>
          <a:sx n="71" d="100"/>
          <a:sy n="71" d="100"/>
        </p:scale>
        <p:origin x="-912" y="-8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10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45972-797E-4E5C-8D2F-4780C4B58E06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78851EE-D685-4D82-93E5-5F747D6EEF32}">
      <dgm:prSet phldrT="[文字]"/>
      <dgm:spPr/>
      <dgm:t>
        <a:bodyPr/>
        <a:lstStyle/>
        <a:p>
          <a:r>
            <a:rPr lang="en-US" altLang="zh-TW" dirty="0" smtClean="0"/>
            <a:t>1</a:t>
          </a:r>
          <a:endParaRPr lang="zh-TW" altLang="en-US" dirty="0"/>
        </a:p>
      </dgm:t>
    </dgm:pt>
    <dgm:pt modelId="{07C39B4F-89FC-46CE-81DB-22C601122589}" type="parTrans" cxnId="{94526DA6-652F-4E7B-97C9-5625FEFE0A1E}">
      <dgm:prSet/>
      <dgm:spPr/>
      <dgm:t>
        <a:bodyPr/>
        <a:lstStyle/>
        <a:p>
          <a:endParaRPr lang="zh-TW" altLang="en-US"/>
        </a:p>
      </dgm:t>
    </dgm:pt>
    <dgm:pt modelId="{4D0D78D4-6669-4DB9-964A-C7B610681C1A}" type="sibTrans" cxnId="{94526DA6-652F-4E7B-97C9-5625FEFE0A1E}">
      <dgm:prSet/>
      <dgm:spPr/>
      <dgm:t>
        <a:bodyPr/>
        <a:lstStyle/>
        <a:p>
          <a:endParaRPr lang="zh-TW" altLang="en-US"/>
        </a:p>
      </dgm:t>
    </dgm:pt>
    <dgm:pt modelId="{ADA24096-398E-4C22-B0B9-F21855A4C717}">
      <dgm:prSet phldrT="[文字]" custT="1"/>
      <dgm:spPr/>
      <dgm:t>
        <a:bodyPr/>
        <a:lstStyle/>
        <a:p>
          <a:pPr algn="l"/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依行政院來函統一規定：稱謂語與期望目的語均不空一格。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D8CE686-E2C0-4E43-9A06-8B625822C971}" type="parTrans" cxnId="{3A6895B0-6E49-4D8E-8C3F-CA0F47722763}">
      <dgm:prSet/>
      <dgm:spPr/>
      <dgm:t>
        <a:bodyPr/>
        <a:lstStyle/>
        <a:p>
          <a:endParaRPr lang="zh-TW" altLang="en-US"/>
        </a:p>
      </dgm:t>
    </dgm:pt>
    <dgm:pt modelId="{31D59A89-A9B4-4C54-B0CD-802AD87888BB}" type="sibTrans" cxnId="{3A6895B0-6E49-4D8E-8C3F-CA0F47722763}">
      <dgm:prSet/>
      <dgm:spPr/>
      <dgm:t>
        <a:bodyPr/>
        <a:lstStyle/>
        <a:p>
          <a:endParaRPr lang="zh-TW" altLang="en-US"/>
        </a:p>
      </dgm:t>
    </dgm:pt>
    <dgm:pt modelId="{955B2ADC-2C9B-44F5-A8DD-3E67AD105D0F}">
      <dgm:prSet phldrT="[文字]"/>
      <dgm:spPr/>
      <dgm:t>
        <a:bodyPr/>
        <a:lstStyle/>
        <a:p>
          <a:r>
            <a:rPr lang="en-US" altLang="zh-TW" dirty="0" smtClean="0"/>
            <a:t>3</a:t>
          </a:r>
          <a:endParaRPr lang="zh-TW" altLang="en-US" dirty="0"/>
        </a:p>
      </dgm:t>
    </dgm:pt>
    <dgm:pt modelId="{FDA52AF0-7A08-43A2-98CC-DC62860995CD}" type="parTrans" cxnId="{AA7D0A2D-0CE8-4ACC-A245-B9D54648A6B7}">
      <dgm:prSet/>
      <dgm:spPr/>
      <dgm:t>
        <a:bodyPr/>
        <a:lstStyle/>
        <a:p>
          <a:endParaRPr lang="zh-TW" altLang="en-US"/>
        </a:p>
      </dgm:t>
    </dgm:pt>
    <dgm:pt modelId="{174FBA33-C0C7-42DB-90BE-FC6D22447BA7}" type="sibTrans" cxnId="{AA7D0A2D-0CE8-4ACC-A245-B9D54648A6B7}">
      <dgm:prSet/>
      <dgm:spPr/>
      <dgm:t>
        <a:bodyPr/>
        <a:lstStyle/>
        <a:p>
          <a:endParaRPr lang="zh-TW" altLang="en-US"/>
        </a:p>
      </dgm:t>
    </dgm:pt>
    <dgm:pt modelId="{9CBB6DA3-50B2-48BE-B92E-1E30D0B311E4}">
      <dgm:prSet phldrT="[文字]" custT="1"/>
      <dgm:spPr/>
      <dgm:t>
        <a:bodyPr/>
        <a:lstStyle/>
        <a:p>
          <a:pPr algn="l"/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依政府文書參考規範規定：字型：中文採楷書，英文及阿拉伯數字採</a:t>
          </a:r>
          <a:r>
            <a:rPr lang="en-US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Times New Roman 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字體。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81DE77-9C29-43B9-A56C-2F628414241E}" type="parTrans" cxnId="{74357EE2-0159-4FD3-9A21-68FF4F8B1181}">
      <dgm:prSet/>
      <dgm:spPr/>
      <dgm:t>
        <a:bodyPr/>
        <a:lstStyle/>
        <a:p>
          <a:endParaRPr lang="zh-TW" altLang="en-US"/>
        </a:p>
      </dgm:t>
    </dgm:pt>
    <dgm:pt modelId="{1A92826E-0BB4-4B4F-94D3-A593D40908CA}" type="sibTrans" cxnId="{74357EE2-0159-4FD3-9A21-68FF4F8B1181}">
      <dgm:prSet/>
      <dgm:spPr/>
      <dgm:t>
        <a:bodyPr/>
        <a:lstStyle/>
        <a:p>
          <a:endParaRPr lang="zh-TW" altLang="en-US"/>
        </a:p>
      </dgm:t>
    </dgm:pt>
    <dgm:pt modelId="{B9344003-BBB1-4893-B2B8-23DAFA6B319B}">
      <dgm:prSet phldrT="[文字]" custT="1"/>
      <dgm:spPr/>
      <dgm:t>
        <a:bodyPr/>
        <a:lstStyle/>
        <a:p>
          <a:pPr algn="l"/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文書處理手冊規定：書函不如函正式，有關各機關間行文及機關答復民眾之公文，仍宜使用函。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EB2E28-6FDA-4487-A03E-A6A91B6D5FD5}" type="sibTrans" cxnId="{C8D39309-110C-4C1B-9D7C-19D14692182D}">
      <dgm:prSet/>
      <dgm:spPr/>
      <dgm:t>
        <a:bodyPr/>
        <a:lstStyle/>
        <a:p>
          <a:endParaRPr lang="zh-TW" altLang="en-US"/>
        </a:p>
      </dgm:t>
    </dgm:pt>
    <dgm:pt modelId="{59E6CA34-F289-4C1B-80FD-FC0E3D6A21E4}" type="parTrans" cxnId="{C8D39309-110C-4C1B-9D7C-19D14692182D}">
      <dgm:prSet/>
      <dgm:spPr/>
      <dgm:t>
        <a:bodyPr/>
        <a:lstStyle/>
        <a:p>
          <a:endParaRPr lang="zh-TW" altLang="en-US"/>
        </a:p>
      </dgm:t>
    </dgm:pt>
    <dgm:pt modelId="{A8BC7A0F-FEE8-47A3-B98C-C0EAA3AC8ABD}">
      <dgm:prSet phldrT="[文字]"/>
      <dgm:spPr/>
      <dgm:t>
        <a:bodyPr/>
        <a:lstStyle/>
        <a:p>
          <a:r>
            <a:rPr lang="en-US" altLang="zh-TW" dirty="0" smtClean="0"/>
            <a:t>2</a:t>
          </a:r>
          <a:endParaRPr lang="zh-TW" altLang="en-US" dirty="0"/>
        </a:p>
      </dgm:t>
    </dgm:pt>
    <dgm:pt modelId="{3F2F0F46-1371-4118-BB44-A4784F645E59}" type="sibTrans" cxnId="{E425C83E-3B97-4DF4-9CBC-9EDDBC0C275E}">
      <dgm:prSet/>
      <dgm:spPr/>
      <dgm:t>
        <a:bodyPr/>
        <a:lstStyle/>
        <a:p>
          <a:endParaRPr lang="zh-TW" altLang="en-US"/>
        </a:p>
      </dgm:t>
    </dgm:pt>
    <dgm:pt modelId="{A5D675A5-88F0-48B0-93D6-D4E703590052}" type="parTrans" cxnId="{E425C83E-3B97-4DF4-9CBC-9EDDBC0C275E}">
      <dgm:prSet/>
      <dgm:spPr/>
      <dgm:t>
        <a:bodyPr/>
        <a:lstStyle/>
        <a:p>
          <a:endParaRPr lang="zh-TW" altLang="en-US"/>
        </a:p>
      </dgm:t>
    </dgm:pt>
    <dgm:pt modelId="{3CA000E1-F397-4571-9DD0-CF79588E8127}">
      <dgm:prSet phldrT="[文字]" custT="1"/>
      <dgm:spPr/>
      <dgm:t>
        <a:bodyPr/>
        <a:lstStyle/>
        <a:p>
          <a:pPr algn="r"/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25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日院臺綜字第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1040127907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6C7E8E-C5E7-4D75-95E3-97045B582688}" type="parTrans" cxnId="{E2144A61-7F36-4E72-8052-54924EC7A12C}">
      <dgm:prSet/>
      <dgm:spPr/>
      <dgm:t>
        <a:bodyPr/>
        <a:lstStyle/>
        <a:p>
          <a:endParaRPr lang="zh-TW" altLang="en-US"/>
        </a:p>
      </dgm:t>
    </dgm:pt>
    <dgm:pt modelId="{5635B634-1296-4F97-80B9-4AC856C80007}" type="sibTrans" cxnId="{E2144A61-7F36-4E72-8052-54924EC7A12C}">
      <dgm:prSet/>
      <dgm:spPr/>
      <dgm:t>
        <a:bodyPr/>
        <a:lstStyle/>
        <a:p>
          <a:endParaRPr lang="zh-TW" altLang="en-US"/>
        </a:p>
      </dgm:t>
    </dgm:pt>
    <dgm:pt modelId="{0A68F254-1FA6-4FFD-9C32-A1E9F15C255D}">
      <dgm:prSet phldrT="[文字]" custT="1"/>
      <dgm:spPr/>
      <dgm:t>
        <a:bodyPr/>
        <a:lstStyle/>
        <a:p>
          <a:pPr algn="r"/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28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日院臺綜字第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1040130453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EDE81B-4F6E-4C94-8D50-45B6C5744536}" type="parTrans" cxnId="{170F72D8-8003-4F7F-8FE9-63EAC5713330}">
      <dgm:prSet/>
      <dgm:spPr/>
      <dgm:t>
        <a:bodyPr/>
        <a:lstStyle/>
        <a:p>
          <a:endParaRPr lang="zh-TW" altLang="en-US"/>
        </a:p>
      </dgm:t>
    </dgm:pt>
    <dgm:pt modelId="{88C037FD-999B-437B-AD3A-EFE1A9F4D9D5}" type="sibTrans" cxnId="{170F72D8-8003-4F7F-8FE9-63EAC5713330}">
      <dgm:prSet/>
      <dgm:spPr/>
      <dgm:t>
        <a:bodyPr/>
        <a:lstStyle/>
        <a:p>
          <a:endParaRPr lang="zh-TW" altLang="en-US"/>
        </a:p>
      </dgm:t>
    </dgm:pt>
    <dgm:pt modelId="{266434E4-D84B-4BF3-A7C8-E8C75914CBEB}">
      <dgm:prSet phldrT="[文字]" custT="1"/>
      <dgm:spPr/>
      <dgm:t>
        <a:bodyPr/>
        <a:lstStyle/>
        <a:p>
          <a:pPr algn="r"/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105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日院授發檔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字第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1050008178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738718-4E25-4E6A-B21A-1A6971C1FCF3}" type="parTrans" cxnId="{1204058C-6322-4F5E-A017-ECB2F625282E}">
      <dgm:prSet/>
      <dgm:spPr/>
      <dgm:t>
        <a:bodyPr/>
        <a:lstStyle/>
        <a:p>
          <a:endParaRPr lang="zh-TW" altLang="en-US"/>
        </a:p>
      </dgm:t>
    </dgm:pt>
    <dgm:pt modelId="{102C0865-5906-4589-9F5C-03223787B623}" type="sibTrans" cxnId="{1204058C-6322-4F5E-A017-ECB2F625282E}">
      <dgm:prSet/>
      <dgm:spPr/>
      <dgm:t>
        <a:bodyPr/>
        <a:lstStyle/>
        <a:p>
          <a:endParaRPr lang="zh-TW" altLang="en-US"/>
        </a:p>
      </dgm:t>
    </dgm:pt>
    <dgm:pt modelId="{228CBCA6-30A2-4175-B095-2B8F3D651A02}" type="pres">
      <dgm:prSet presAssocID="{ACA45972-797E-4E5C-8D2F-4780C4B58E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B9AA932-840A-42CD-9F3E-C214AA2E8AB0}" type="pres">
      <dgm:prSet presAssocID="{878851EE-D685-4D82-93E5-5F747D6EEF32}" presName="linNode" presStyleCnt="0"/>
      <dgm:spPr/>
      <dgm:t>
        <a:bodyPr/>
        <a:lstStyle/>
        <a:p>
          <a:endParaRPr lang="zh-TW" altLang="en-US"/>
        </a:p>
      </dgm:t>
    </dgm:pt>
    <dgm:pt modelId="{A41DAB9C-7911-4B69-91C8-153F6DDE1222}" type="pres">
      <dgm:prSet presAssocID="{878851EE-D685-4D82-93E5-5F747D6EEF32}" presName="parentText" presStyleLbl="node1" presStyleIdx="0" presStyleCnt="3" custScaleX="2960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5A58F4-8093-4289-8F8C-891CF673AC3B}" type="pres">
      <dgm:prSet presAssocID="{878851EE-D685-4D82-93E5-5F747D6EEF32}" presName="descendantText" presStyleLbl="alignAccFollowNode1" presStyleIdx="0" presStyleCnt="3" custScaleX="139250" custScaleY="123733" custLinFactNeighborX="838" custLinFactNeighborY="-8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A51256-717F-4E64-8E10-EDC9100A104A}" type="pres">
      <dgm:prSet presAssocID="{4D0D78D4-6669-4DB9-964A-C7B610681C1A}" presName="sp" presStyleCnt="0"/>
      <dgm:spPr/>
      <dgm:t>
        <a:bodyPr/>
        <a:lstStyle/>
        <a:p>
          <a:endParaRPr lang="zh-TW" altLang="en-US"/>
        </a:p>
      </dgm:t>
    </dgm:pt>
    <dgm:pt modelId="{62B42C50-2025-4F28-8D25-CBE79403919C}" type="pres">
      <dgm:prSet presAssocID="{A8BC7A0F-FEE8-47A3-B98C-C0EAA3AC8ABD}" presName="linNode" presStyleCnt="0"/>
      <dgm:spPr/>
      <dgm:t>
        <a:bodyPr/>
        <a:lstStyle/>
        <a:p>
          <a:endParaRPr lang="zh-TW" altLang="en-US"/>
        </a:p>
      </dgm:t>
    </dgm:pt>
    <dgm:pt modelId="{778E01AE-65C8-40EB-9349-9D7D8B7CEC09}" type="pres">
      <dgm:prSet presAssocID="{A8BC7A0F-FEE8-47A3-B98C-C0EAA3AC8ABD}" presName="parentText" presStyleLbl="node1" presStyleIdx="1" presStyleCnt="3" custScaleX="29332" custLinFactNeighborX="-208" custLinFactNeighborY="233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D31E4B-8A8E-4316-9A38-D4B560186C60}" type="pres">
      <dgm:prSet presAssocID="{A8BC7A0F-FEE8-47A3-B98C-C0EAA3AC8ABD}" presName="descendantText" presStyleLbl="alignAccFollowNode1" presStyleIdx="1" presStyleCnt="3" custScaleX="139828" custScaleY="1277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05BAC5-8195-4D5D-B86B-845C1453680B}" type="pres">
      <dgm:prSet presAssocID="{3F2F0F46-1371-4118-BB44-A4784F645E59}" presName="sp" presStyleCnt="0"/>
      <dgm:spPr/>
      <dgm:t>
        <a:bodyPr/>
        <a:lstStyle/>
        <a:p>
          <a:endParaRPr lang="zh-TW" altLang="en-US"/>
        </a:p>
      </dgm:t>
    </dgm:pt>
    <dgm:pt modelId="{5AD5D9F9-B8DB-4557-8DE2-5BF78DED4314}" type="pres">
      <dgm:prSet presAssocID="{955B2ADC-2C9B-44F5-A8DD-3E67AD105D0F}" presName="linNode" presStyleCnt="0"/>
      <dgm:spPr/>
      <dgm:t>
        <a:bodyPr/>
        <a:lstStyle/>
        <a:p>
          <a:endParaRPr lang="zh-TW" altLang="en-US"/>
        </a:p>
      </dgm:t>
    </dgm:pt>
    <dgm:pt modelId="{2FD3575E-9420-4207-A05F-1F88F6CC0D2C}" type="pres">
      <dgm:prSet presAssocID="{955B2ADC-2C9B-44F5-A8DD-3E67AD105D0F}" presName="parentText" presStyleLbl="node1" presStyleIdx="2" presStyleCnt="3" custScaleX="2933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A024FD-4A4B-4043-8FE5-72A065107DB9}" type="pres">
      <dgm:prSet presAssocID="{955B2ADC-2C9B-44F5-A8DD-3E67AD105D0F}" presName="descendantText" presStyleLbl="alignAccFollowNode1" presStyleIdx="2" presStyleCnt="3" custScaleX="139114" custScaleY="123347" custLinFactNeighborX="-233" custLinFactNeighborY="-9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6895B0-6E49-4D8E-8C3F-CA0F47722763}" srcId="{878851EE-D685-4D82-93E5-5F747D6EEF32}" destId="{ADA24096-398E-4C22-B0B9-F21855A4C717}" srcOrd="0" destOrd="0" parTransId="{2D8CE686-E2C0-4E43-9A06-8B625822C971}" sibTransId="{31D59A89-A9B4-4C54-B0CD-802AD87888BB}"/>
    <dgm:cxn modelId="{1204058C-6322-4F5E-A017-ECB2F625282E}" srcId="{955B2ADC-2C9B-44F5-A8DD-3E67AD105D0F}" destId="{266434E4-D84B-4BF3-A7C8-E8C75914CBEB}" srcOrd="1" destOrd="0" parTransId="{BA738718-4E25-4E6A-B21A-1A6971C1FCF3}" sibTransId="{102C0865-5906-4589-9F5C-03223787B623}"/>
    <dgm:cxn modelId="{D929A63A-90DC-4D1E-B0F6-81A5873ADD0E}" type="presOf" srcId="{0A68F254-1FA6-4FFD-9C32-A1E9F15C255D}" destId="{8AD31E4B-8A8E-4316-9A38-D4B560186C60}" srcOrd="0" destOrd="1" presId="urn:microsoft.com/office/officeart/2005/8/layout/vList5"/>
    <dgm:cxn modelId="{E425C83E-3B97-4DF4-9CBC-9EDDBC0C275E}" srcId="{ACA45972-797E-4E5C-8D2F-4780C4B58E06}" destId="{A8BC7A0F-FEE8-47A3-B98C-C0EAA3AC8ABD}" srcOrd="1" destOrd="0" parTransId="{A5D675A5-88F0-48B0-93D6-D4E703590052}" sibTransId="{3F2F0F46-1371-4118-BB44-A4784F645E59}"/>
    <dgm:cxn modelId="{F6D3C69E-A28B-40BB-9FEA-2DFC19BE34F4}" type="presOf" srcId="{B9344003-BBB1-4893-B2B8-23DAFA6B319B}" destId="{8AD31E4B-8A8E-4316-9A38-D4B560186C60}" srcOrd="0" destOrd="0" presId="urn:microsoft.com/office/officeart/2005/8/layout/vList5"/>
    <dgm:cxn modelId="{A393FA46-B7BB-4E6A-B88E-C9B6533459D0}" type="presOf" srcId="{ADA24096-398E-4C22-B0B9-F21855A4C717}" destId="{755A58F4-8093-4289-8F8C-891CF673AC3B}" srcOrd="0" destOrd="0" presId="urn:microsoft.com/office/officeart/2005/8/layout/vList5"/>
    <dgm:cxn modelId="{1CD6AE4D-6C95-4E23-BA1B-C7CC7B991158}" type="presOf" srcId="{ACA45972-797E-4E5C-8D2F-4780C4B58E06}" destId="{228CBCA6-30A2-4175-B095-2B8F3D651A02}" srcOrd="0" destOrd="0" presId="urn:microsoft.com/office/officeart/2005/8/layout/vList5"/>
    <dgm:cxn modelId="{6B1E9615-91C4-4404-BA0D-EBAF546AD522}" type="presOf" srcId="{3CA000E1-F397-4571-9DD0-CF79588E8127}" destId="{755A58F4-8093-4289-8F8C-891CF673AC3B}" srcOrd="0" destOrd="1" presId="urn:microsoft.com/office/officeart/2005/8/layout/vList5"/>
    <dgm:cxn modelId="{AA7D0A2D-0CE8-4ACC-A245-B9D54648A6B7}" srcId="{ACA45972-797E-4E5C-8D2F-4780C4B58E06}" destId="{955B2ADC-2C9B-44F5-A8DD-3E67AD105D0F}" srcOrd="2" destOrd="0" parTransId="{FDA52AF0-7A08-43A2-98CC-DC62860995CD}" sibTransId="{174FBA33-C0C7-42DB-90BE-FC6D22447BA7}"/>
    <dgm:cxn modelId="{0CA0B088-63AA-4EFF-815E-E260315972C6}" type="presOf" srcId="{955B2ADC-2C9B-44F5-A8DD-3E67AD105D0F}" destId="{2FD3575E-9420-4207-A05F-1F88F6CC0D2C}" srcOrd="0" destOrd="0" presId="urn:microsoft.com/office/officeart/2005/8/layout/vList5"/>
    <dgm:cxn modelId="{30A244C8-4809-494F-82CD-553AA4591A7B}" type="presOf" srcId="{A8BC7A0F-FEE8-47A3-B98C-C0EAA3AC8ABD}" destId="{778E01AE-65C8-40EB-9349-9D7D8B7CEC09}" srcOrd="0" destOrd="0" presId="urn:microsoft.com/office/officeart/2005/8/layout/vList5"/>
    <dgm:cxn modelId="{E2144A61-7F36-4E72-8052-54924EC7A12C}" srcId="{878851EE-D685-4D82-93E5-5F747D6EEF32}" destId="{3CA000E1-F397-4571-9DD0-CF79588E8127}" srcOrd="1" destOrd="0" parTransId="{076C7E8E-C5E7-4D75-95E3-97045B582688}" sibTransId="{5635B634-1296-4F97-80B9-4AC856C80007}"/>
    <dgm:cxn modelId="{74357EE2-0159-4FD3-9A21-68FF4F8B1181}" srcId="{955B2ADC-2C9B-44F5-A8DD-3E67AD105D0F}" destId="{9CBB6DA3-50B2-48BE-B92E-1E30D0B311E4}" srcOrd="0" destOrd="0" parTransId="{2681DE77-9C29-43B9-A56C-2F628414241E}" sibTransId="{1A92826E-0BB4-4B4F-94D3-A593D40908CA}"/>
    <dgm:cxn modelId="{C8D39309-110C-4C1B-9D7C-19D14692182D}" srcId="{A8BC7A0F-FEE8-47A3-B98C-C0EAA3AC8ABD}" destId="{B9344003-BBB1-4893-B2B8-23DAFA6B319B}" srcOrd="0" destOrd="0" parTransId="{59E6CA34-F289-4C1B-80FD-FC0E3D6A21E4}" sibTransId="{1FEB2E28-6FDA-4487-A03E-A6A91B6D5FD5}"/>
    <dgm:cxn modelId="{297926D6-80FA-4258-956B-7F03847467C1}" type="presOf" srcId="{878851EE-D685-4D82-93E5-5F747D6EEF32}" destId="{A41DAB9C-7911-4B69-91C8-153F6DDE1222}" srcOrd="0" destOrd="0" presId="urn:microsoft.com/office/officeart/2005/8/layout/vList5"/>
    <dgm:cxn modelId="{170F72D8-8003-4F7F-8FE9-63EAC5713330}" srcId="{A8BC7A0F-FEE8-47A3-B98C-C0EAA3AC8ABD}" destId="{0A68F254-1FA6-4FFD-9C32-A1E9F15C255D}" srcOrd="1" destOrd="0" parTransId="{F7EDE81B-4F6E-4C94-8D50-45B6C5744536}" sibTransId="{88C037FD-999B-437B-AD3A-EFE1A9F4D9D5}"/>
    <dgm:cxn modelId="{F6ADE3DB-C915-4EFA-97FE-722DC71885D8}" type="presOf" srcId="{266434E4-D84B-4BF3-A7C8-E8C75914CBEB}" destId="{98A024FD-4A4B-4043-8FE5-72A065107DB9}" srcOrd="0" destOrd="1" presId="urn:microsoft.com/office/officeart/2005/8/layout/vList5"/>
    <dgm:cxn modelId="{94526DA6-652F-4E7B-97C9-5625FEFE0A1E}" srcId="{ACA45972-797E-4E5C-8D2F-4780C4B58E06}" destId="{878851EE-D685-4D82-93E5-5F747D6EEF32}" srcOrd="0" destOrd="0" parTransId="{07C39B4F-89FC-46CE-81DB-22C601122589}" sibTransId="{4D0D78D4-6669-4DB9-964A-C7B610681C1A}"/>
    <dgm:cxn modelId="{A8E3425E-70FC-4FDD-8615-C66B64CE6218}" type="presOf" srcId="{9CBB6DA3-50B2-48BE-B92E-1E30D0B311E4}" destId="{98A024FD-4A4B-4043-8FE5-72A065107DB9}" srcOrd="0" destOrd="0" presId="urn:microsoft.com/office/officeart/2005/8/layout/vList5"/>
    <dgm:cxn modelId="{E7C356C9-FF07-4575-88E1-C3E6EA9636E6}" type="presParOf" srcId="{228CBCA6-30A2-4175-B095-2B8F3D651A02}" destId="{4B9AA932-840A-42CD-9F3E-C214AA2E8AB0}" srcOrd="0" destOrd="0" presId="urn:microsoft.com/office/officeart/2005/8/layout/vList5"/>
    <dgm:cxn modelId="{F9F79719-62C8-4EB9-B9EB-DC800191E503}" type="presParOf" srcId="{4B9AA932-840A-42CD-9F3E-C214AA2E8AB0}" destId="{A41DAB9C-7911-4B69-91C8-153F6DDE1222}" srcOrd="0" destOrd="0" presId="urn:microsoft.com/office/officeart/2005/8/layout/vList5"/>
    <dgm:cxn modelId="{975B1755-36A1-4A47-BE95-52B2A5E06D7F}" type="presParOf" srcId="{4B9AA932-840A-42CD-9F3E-C214AA2E8AB0}" destId="{755A58F4-8093-4289-8F8C-891CF673AC3B}" srcOrd="1" destOrd="0" presId="urn:microsoft.com/office/officeart/2005/8/layout/vList5"/>
    <dgm:cxn modelId="{E3D69C86-FD8E-4D96-B83F-422615CA5730}" type="presParOf" srcId="{228CBCA6-30A2-4175-B095-2B8F3D651A02}" destId="{3BA51256-717F-4E64-8E10-EDC9100A104A}" srcOrd="1" destOrd="0" presId="urn:microsoft.com/office/officeart/2005/8/layout/vList5"/>
    <dgm:cxn modelId="{5ADBF53F-717A-4464-ABC7-619A50438DCF}" type="presParOf" srcId="{228CBCA6-30A2-4175-B095-2B8F3D651A02}" destId="{62B42C50-2025-4F28-8D25-CBE79403919C}" srcOrd="2" destOrd="0" presId="urn:microsoft.com/office/officeart/2005/8/layout/vList5"/>
    <dgm:cxn modelId="{49FD0163-E43E-45F0-8E91-13F2529956D1}" type="presParOf" srcId="{62B42C50-2025-4F28-8D25-CBE79403919C}" destId="{778E01AE-65C8-40EB-9349-9D7D8B7CEC09}" srcOrd="0" destOrd="0" presId="urn:microsoft.com/office/officeart/2005/8/layout/vList5"/>
    <dgm:cxn modelId="{732C8FEB-7241-4135-A7BC-F4786741FD04}" type="presParOf" srcId="{62B42C50-2025-4F28-8D25-CBE79403919C}" destId="{8AD31E4B-8A8E-4316-9A38-D4B560186C60}" srcOrd="1" destOrd="0" presId="urn:microsoft.com/office/officeart/2005/8/layout/vList5"/>
    <dgm:cxn modelId="{25FA3D65-B4F6-482D-B7D2-C6055896A126}" type="presParOf" srcId="{228CBCA6-30A2-4175-B095-2B8F3D651A02}" destId="{F005BAC5-8195-4D5D-B86B-845C1453680B}" srcOrd="3" destOrd="0" presId="urn:microsoft.com/office/officeart/2005/8/layout/vList5"/>
    <dgm:cxn modelId="{008C8D79-DBF7-4278-A55E-D9CA092363DF}" type="presParOf" srcId="{228CBCA6-30A2-4175-B095-2B8F3D651A02}" destId="{5AD5D9F9-B8DB-4557-8DE2-5BF78DED4314}" srcOrd="4" destOrd="0" presId="urn:microsoft.com/office/officeart/2005/8/layout/vList5"/>
    <dgm:cxn modelId="{ECE6AFB3-33DD-4C24-B4DD-62095CD44753}" type="presParOf" srcId="{5AD5D9F9-B8DB-4557-8DE2-5BF78DED4314}" destId="{2FD3575E-9420-4207-A05F-1F88F6CC0D2C}" srcOrd="0" destOrd="0" presId="urn:microsoft.com/office/officeart/2005/8/layout/vList5"/>
    <dgm:cxn modelId="{18848C32-C845-4A89-B09C-6210D93DDD1E}" type="presParOf" srcId="{5AD5D9F9-B8DB-4557-8DE2-5BF78DED4314}" destId="{98A024FD-4A4B-4043-8FE5-72A065107D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3B1886-DFFC-48C2-8E44-B5736ABFC46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B84E9C6-863B-40EA-B84D-0AA227C9B4E7}">
      <dgm:prSet phldrT="[文字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zh-TW" altLang="en-US" sz="2400" b="1" i="1" u="none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對隸屬關係之上級</a:t>
          </a:r>
          <a:endParaRPr lang="zh-TW" altLang="en-US" sz="2400" b="1" i="1" u="none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3CE11FC0-EAAD-48CE-B792-EB37FB0FB604}" type="parTrans" cxnId="{79DE89E7-5275-4071-9808-05F8533F99F0}">
      <dgm:prSet/>
      <dgm:spPr/>
      <dgm:t>
        <a:bodyPr/>
        <a:lstStyle/>
        <a:p>
          <a:endParaRPr lang="zh-TW" altLang="en-US"/>
        </a:p>
      </dgm:t>
    </dgm:pt>
    <dgm:pt modelId="{2A2461B0-2487-44E6-B5A3-964AA6022A81}" type="sibTrans" cxnId="{79DE89E7-5275-4071-9808-05F8533F99F0}">
      <dgm:prSet/>
      <dgm:spPr/>
      <dgm:t>
        <a:bodyPr/>
        <a:lstStyle/>
        <a:p>
          <a:endParaRPr lang="zh-TW" altLang="en-US"/>
        </a:p>
      </dgm:t>
    </dgm:pt>
    <dgm:pt modelId="{CABF0D58-7EF3-4D61-BCBA-8CC77F0D52A5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鈞</a:t>
          </a:r>
          <a:r>
            <a:rPr lang="en-US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會</a:t>
          </a:r>
          <a:r>
            <a:rPr lang="zh-TW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、部</a:t>
          </a:r>
          <a:r>
            <a:rPr lang="en-US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2400" b="1" dirty="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95C6C09C-0E6D-4F6E-AC74-E157D39EE961}" type="parTrans" cxnId="{56F72446-B732-4EB3-873C-FB1E1EADB107}">
      <dgm:prSet/>
      <dgm:spPr/>
      <dgm:t>
        <a:bodyPr/>
        <a:lstStyle/>
        <a:p>
          <a:endParaRPr lang="zh-TW" altLang="en-US"/>
        </a:p>
      </dgm:t>
    </dgm:pt>
    <dgm:pt modelId="{82E52E92-334B-4F12-9210-C65F44043FBF}" type="sibTrans" cxnId="{56F72446-B732-4EB3-873C-FB1E1EADB107}">
      <dgm:prSet/>
      <dgm:spPr/>
      <dgm:t>
        <a:bodyPr/>
        <a:lstStyle/>
        <a:p>
          <a:endParaRPr lang="zh-TW" altLang="en-US"/>
        </a:p>
      </dgm:t>
    </dgm:pt>
    <dgm:pt modelId="{D332357E-B59C-405B-8520-575DDCD53DE7}">
      <dgm:prSet phldrT="[文字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zh-TW" sz="2400" b="1" i="1" u="none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對無隸屬關係之上級</a:t>
          </a:r>
          <a:endParaRPr lang="zh-TW" altLang="en-US" sz="2400" b="1" i="1" u="none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C519537F-6728-44B4-85AC-575908DDEE74}" type="parTrans" cxnId="{52138CC0-AA5C-4A1E-9F28-0944F061D4CE}">
      <dgm:prSet/>
      <dgm:spPr/>
      <dgm:t>
        <a:bodyPr/>
        <a:lstStyle/>
        <a:p>
          <a:endParaRPr lang="zh-TW" altLang="en-US"/>
        </a:p>
      </dgm:t>
    </dgm:pt>
    <dgm:pt modelId="{AC21FB79-D09B-4A09-BBFA-EE1416138D60}" type="sibTrans" cxnId="{52138CC0-AA5C-4A1E-9F28-0944F061D4CE}">
      <dgm:prSet/>
      <dgm:spPr/>
      <dgm:t>
        <a:bodyPr/>
        <a:lstStyle/>
        <a:p>
          <a:endParaRPr lang="zh-TW" altLang="en-US"/>
        </a:p>
      </dgm:t>
    </dgm:pt>
    <dgm:pt modelId="{3836EFDA-1DD2-4C60-AF9D-4FB0A20807B0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大</a:t>
          </a:r>
          <a:r>
            <a:rPr lang="en-US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院、部</a:t>
          </a:r>
          <a:r>
            <a:rPr lang="en-US" sz="3000" b="1" smtClean="0">
              <a:solidFill>
                <a:schemeClr val="accent4">
                  <a:lumMod val="50000"/>
                </a:schemeClr>
              </a:solidFill>
            </a:rPr>
            <a:t>)</a:t>
          </a:r>
          <a:endParaRPr lang="zh-TW" altLang="en-US" sz="3000" b="1" dirty="0">
            <a:solidFill>
              <a:schemeClr val="accent4">
                <a:lumMod val="50000"/>
              </a:schemeClr>
            </a:solidFill>
          </a:endParaRPr>
        </a:p>
      </dgm:t>
    </dgm:pt>
    <dgm:pt modelId="{FFFFD53E-29F5-4F96-B86E-DA65E214E044}" type="parTrans" cxnId="{FF8CB458-F6E3-4636-9DE2-8802E11F71FE}">
      <dgm:prSet/>
      <dgm:spPr/>
      <dgm:t>
        <a:bodyPr/>
        <a:lstStyle/>
        <a:p>
          <a:endParaRPr lang="zh-TW" altLang="en-US"/>
        </a:p>
      </dgm:t>
    </dgm:pt>
    <dgm:pt modelId="{939F8A0A-D26B-478D-B142-129C7F621286}" type="sibTrans" cxnId="{FF8CB458-F6E3-4636-9DE2-8802E11F71FE}">
      <dgm:prSet/>
      <dgm:spPr/>
      <dgm:t>
        <a:bodyPr/>
        <a:lstStyle/>
        <a:p>
          <a:endParaRPr lang="zh-TW" altLang="en-US"/>
        </a:p>
      </dgm:t>
    </dgm:pt>
    <dgm:pt modelId="{6AB5ED60-14FE-48E3-9046-12AC1F4150FE}">
      <dgm:prSet phldrT="[文字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zh-TW" sz="2400" b="1" i="1" u="none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對平行機關</a:t>
          </a:r>
          <a:r>
            <a:rPr lang="en-US" sz="2400" b="1" i="1" u="none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(</a:t>
          </a:r>
          <a:r>
            <a:rPr lang="zh-TW" sz="2400" b="1" i="1" u="none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單位</a:t>
          </a:r>
          <a:r>
            <a:rPr lang="en-US" sz="2400" b="1" i="1" u="none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)</a:t>
          </a:r>
          <a:endParaRPr lang="zh-TW" altLang="en-US" sz="2400" b="1" i="1" u="none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5788A77C-93CE-49DD-BAB2-863D842EEE20}" type="parTrans" cxnId="{6ECA6B98-B45A-49F9-B5D6-DF79F7CD1DDF}">
      <dgm:prSet/>
      <dgm:spPr/>
      <dgm:t>
        <a:bodyPr/>
        <a:lstStyle/>
        <a:p>
          <a:endParaRPr lang="zh-TW" altLang="en-US"/>
        </a:p>
      </dgm:t>
    </dgm:pt>
    <dgm:pt modelId="{873209A3-C749-4442-9A00-83B308832191}" type="sibTrans" cxnId="{6ECA6B98-B45A-49F9-B5D6-DF79F7CD1DDF}">
      <dgm:prSet/>
      <dgm:spPr/>
      <dgm:t>
        <a:bodyPr/>
        <a:lstStyle/>
        <a:p>
          <a:endParaRPr lang="zh-TW" altLang="en-US"/>
        </a:p>
      </dgm:t>
    </dgm:pt>
    <dgm:pt modelId="{4D6EC82C-B252-4793-A0D4-3B027A3B786A}">
      <dgm:prSet phldrT="[文字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zh-TW" sz="2400" b="1" i="1" u="none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對下級</a:t>
          </a:r>
          <a:r>
            <a:rPr lang="en-US" sz="2400" b="1" i="1" u="none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(</a:t>
          </a:r>
          <a:r>
            <a:rPr lang="zh-TW" sz="2400" b="1" i="1" u="none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其他</a:t>
          </a:r>
          <a:r>
            <a:rPr lang="en-US" sz="2400" b="1" i="1" u="none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)</a:t>
          </a:r>
          <a:r>
            <a:rPr lang="zh-TW" sz="2400" b="1" i="1" u="none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機關</a:t>
          </a:r>
          <a:endParaRPr lang="zh-TW" altLang="en-US" sz="2400" b="1" i="1" u="none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705CA0A4-6DE2-460A-8848-5F731A5EB2D9}" type="parTrans" cxnId="{E4A4D041-110D-4790-A54F-47B020C81276}">
      <dgm:prSet/>
      <dgm:spPr/>
      <dgm:t>
        <a:bodyPr/>
        <a:lstStyle/>
        <a:p>
          <a:endParaRPr lang="zh-TW" altLang="en-US"/>
        </a:p>
      </dgm:t>
    </dgm:pt>
    <dgm:pt modelId="{F28EB0A9-A150-41BE-BCB6-28CC40DDC6B9}" type="sibTrans" cxnId="{E4A4D041-110D-4790-A54F-47B020C81276}">
      <dgm:prSet/>
      <dgm:spPr/>
      <dgm:t>
        <a:bodyPr/>
        <a:lstStyle/>
        <a:p>
          <a:endParaRPr lang="zh-TW" altLang="en-US"/>
        </a:p>
      </dgm:t>
    </dgm:pt>
    <dgm:pt modelId="{F9E8AB96-C722-4E6D-B94B-8A848002558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貴</a:t>
          </a:r>
          <a:r>
            <a:rPr lang="en-US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處</a:t>
          </a:r>
          <a:r>
            <a:rPr lang="zh-TW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、部</a:t>
          </a:r>
          <a:r>
            <a:rPr lang="en-US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2400" b="1" dirty="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04875B9F-0838-4481-9F1C-7EC539D1E725}" type="parTrans" cxnId="{83632917-82D4-411D-A54A-1EA0F16087AD}">
      <dgm:prSet/>
      <dgm:spPr/>
      <dgm:t>
        <a:bodyPr/>
        <a:lstStyle/>
        <a:p>
          <a:endParaRPr lang="zh-TW" altLang="en-US"/>
        </a:p>
      </dgm:t>
    </dgm:pt>
    <dgm:pt modelId="{6A95E6C2-13C1-4574-97C3-E5C0068E8123}" type="sibTrans" cxnId="{83632917-82D4-411D-A54A-1EA0F16087AD}">
      <dgm:prSet/>
      <dgm:spPr/>
      <dgm:t>
        <a:bodyPr/>
        <a:lstStyle/>
        <a:p>
          <a:endParaRPr lang="zh-TW" altLang="en-US"/>
        </a:p>
      </dgm:t>
    </dgm:pt>
    <dgm:pt modelId="{7B78323E-2C34-4100-BFD3-8E880BDAF86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貴</a:t>
          </a:r>
          <a:r>
            <a:rPr lang="en-US" altLang="zh-TW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局、處</a:t>
          </a:r>
          <a:r>
            <a:rPr lang="en-US" altLang="zh-TW" sz="2400" b="1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2400" b="1" dirty="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4AC99CE6-F812-436E-AC71-52955C88AC61}" type="sibTrans" cxnId="{AFF9B657-FA86-4D91-8BC7-6ABDB2800F93}">
      <dgm:prSet/>
      <dgm:spPr/>
      <dgm:t>
        <a:bodyPr/>
        <a:lstStyle/>
        <a:p>
          <a:endParaRPr lang="zh-TW" altLang="en-US"/>
        </a:p>
      </dgm:t>
    </dgm:pt>
    <dgm:pt modelId="{DA9A018C-A29C-4B8B-B6D5-D36A2BED6FC1}" type="parTrans" cxnId="{AFF9B657-FA86-4D91-8BC7-6ABDB2800F93}">
      <dgm:prSet/>
      <dgm:spPr/>
      <dgm:t>
        <a:bodyPr/>
        <a:lstStyle/>
        <a:p>
          <a:endParaRPr lang="zh-TW" altLang="en-US"/>
        </a:p>
      </dgm:t>
    </dgm:pt>
    <dgm:pt modelId="{F63DE9DA-2A72-44F5-9121-C863D0DF6F44}" type="pres">
      <dgm:prSet presAssocID="{613B1886-DFFC-48C2-8E44-B5736ABFC46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D82FF3A3-4C45-48F6-9E70-E4A3AF1C12E8}" type="pres">
      <dgm:prSet presAssocID="{3B84E9C6-863B-40EA-B84D-0AA227C9B4E7}" presName="horFlow" presStyleCnt="0"/>
      <dgm:spPr/>
      <dgm:t>
        <a:bodyPr/>
        <a:lstStyle/>
        <a:p>
          <a:endParaRPr lang="zh-TW" altLang="en-US"/>
        </a:p>
      </dgm:t>
    </dgm:pt>
    <dgm:pt modelId="{47DC9F07-C3FD-4DFD-B58F-117711E81014}" type="pres">
      <dgm:prSet presAssocID="{3B84E9C6-863B-40EA-B84D-0AA227C9B4E7}" presName="bigChev" presStyleLbl="node1" presStyleIdx="0" presStyleCnt="4" custScaleX="125876" custScaleY="105829" custLinFactX="7032" custLinFactNeighborX="100000" custLinFactNeighborY="1402"/>
      <dgm:spPr/>
      <dgm:t>
        <a:bodyPr/>
        <a:lstStyle/>
        <a:p>
          <a:endParaRPr lang="zh-TW" altLang="en-US"/>
        </a:p>
      </dgm:t>
    </dgm:pt>
    <dgm:pt modelId="{0E944363-FCE8-487F-9CC5-B27E91C43136}" type="pres">
      <dgm:prSet presAssocID="{95C6C09C-0E6D-4F6E-AC74-E157D39EE961}" presName="parTrans" presStyleCnt="0"/>
      <dgm:spPr/>
      <dgm:t>
        <a:bodyPr/>
        <a:lstStyle/>
        <a:p>
          <a:endParaRPr lang="zh-TW" altLang="en-US"/>
        </a:p>
      </dgm:t>
    </dgm:pt>
    <dgm:pt modelId="{8292B746-09C9-4EDD-9D6F-0F10FEB56FC7}" type="pres">
      <dgm:prSet presAssocID="{CABF0D58-7EF3-4D61-BCBA-8CC77F0D52A5}" presName="node" presStyleLbl="alignAccFollowNode1" presStyleIdx="0" presStyleCnt="4" custScaleX="155144" custLinFactX="62384" custLinFactNeighborX="100000" custLinFactNeighborY="5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C79F95-FDC1-46A9-8C59-889E55B2D203}" type="pres">
      <dgm:prSet presAssocID="{3B84E9C6-863B-40EA-B84D-0AA227C9B4E7}" presName="vSp" presStyleCnt="0"/>
      <dgm:spPr/>
      <dgm:t>
        <a:bodyPr/>
        <a:lstStyle/>
        <a:p>
          <a:endParaRPr lang="zh-TW" altLang="en-US"/>
        </a:p>
      </dgm:t>
    </dgm:pt>
    <dgm:pt modelId="{7E024272-E59C-4CAE-82C6-2D696BFFD796}" type="pres">
      <dgm:prSet presAssocID="{D332357E-B59C-405B-8520-575DDCD53DE7}" presName="horFlow" presStyleCnt="0"/>
      <dgm:spPr/>
      <dgm:t>
        <a:bodyPr/>
        <a:lstStyle/>
        <a:p>
          <a:endParaRPr lang="zh-TW" altLang="en-US"/>
        </a:p>
      </dgm:t>
    </dgm:pt>
    <dgm:pt modelId="{C4505979-D22A-4343-A3BD-6DB4B6363CF7}" type="pres">
      <dgm:prSet presAssocID="{D332357E-B59C-405B-8520-575DDCD53DE7}" presName="bigChev" presStyleLbl="node1" presStyleIdx="1" presStyleCnt="4" custScaleX="119134" custScaleY="98565" custLinFactX="12483" custLinFactNeighborX="100000" custLinFactNeighborY="5315"/>
      <dgm:spPr/>
      <dgm:t>
        <a:bodyPr/>
        <a:lstStyle/>
        <a:p>
          <a:endParaRPr lang="zh-TW" altLang="en-US"/>
        </a:p>
      </dgm:t>
    </dgm:pt>
    <dgm:pt modelId="{61710FA8-477D-40F0-9309-B1E55055EF94}" type="pres">
      <dgm:prSet presAssocID="{FFFFD53E-29F5-4F96-B86E-DA65E214E044}" presName="parTrans" presStyleCnt="0"/>
      <dgm:spPr/>
      <dgm:t>
        <a:bodyPr/>
        <a:lstStyle/>
        <a:p>
          <a:endParaRPr lang="zh-TW" altLang="en-US"/>
        </a:p>
      </dgm:t>
    </dgm:pt>
    <dgm:pt modelId="{6D759DED-11D5-484B-B136-54BB4E37B313}" type="pres">
      <dgm:prSet presAssocID="{3836EFDA-1DD2-4C60-AF9D-4FB0A20807B0}" presName="node" presStyleLbl="alignAccFollowNode1" presStyleIdx="1" presStyleCnt="4" custScaleX="162110" custLinFactX="67421" custLinFactNeighborX="100000" custLinFactNeighborY="-29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BF531B-1D46-4C58-9A19-F02C95B3DA07}" type="pres">
      <dgm:prSet presAssocID="{D332357E-B59C-405B-8520-575DDCD53DE7}" presName="vSp" presStyleCnt="0"/>
      <dgm:spPr/>
      <dgm:t>
        <a:bodyPr/>
        <a:lstStyle/>
        <a:p>
          <a:endParaRPr lang="zh-TW" altLang="en-US"/>
        </a:p>
      </dgm:t>
    </dgm:pt>
    <dgm:pt modelId="{610BA4DC-BCD1-4CBA-9BC6-D653DB77A19A}" type="pres">
      <dgm:prSet presAssocID="{6AB5ED60-14FE-48E3-9046-12AC1F4150FE}" presName="horFlow" presStyleCnt="0"/>
      <dgm:spPr/>
      <dgm:t>
        <a:bodyPr/>
        <a:lstStyle/>
        <a:p>
          <a:endParaRPr lang="zh-TW" altLang="en-US"/>
        </a:p>
      </dgm:t>
    </dgm:pt>
    <dgm:pt modelId="{7EAB51C0-83DE-4416-90D9-33DF8F0EA195}" type="pres">
      <dgm:prSet presAssocID="{6AB5ED60-14FE-48E3-9046-12AC1F4150FE}" presName="bigChev" presStyleLbl="node1" presStyleIdx="2" presStyleCnt="4" custScaleX="123532" custLinFactX="12530" custLinFactNeighborX="100000" custLinFactNeighborY="10637"/>
      <dgm:spPr/>
      <dgm:t>
        <a:bodyPr/>
        <a:lstStyle/>
        <a:p>
          <a:endParaRPr lang="zh-TW" altLang="en-US"/>
        </a:p>
      </dgm:t>
    </dgm:pt>
    <dgm:pt modelId="{B53D073B-E59B-42A1-8EFF-D860A8975C96}" type="pres">
      <dgm:prSet presAssocID="{04875B9F-0838-4481-9F1C-7EC539D1E725}" presName="parTrans" presStyleCnt="0"/>
      <dgm:spPr/>
      <dgm:t>
        <a:bodyPr/>
        <a:lstStyle/>
        <a:p>
          <a:endParaRPr lang="zh-TW" altLang="en-US"/>
        </a:p>
      </dgm:t>
    </dgm:pt>
    <dgm:pt modelId="{4D75A145-DD44-453A-8214-E4E0F8C078BA}" type="pres">
      <dgm:prSet presAssocID="{F9E8AB96-C722-4E6D-B94B-8A8480025580}" presName="node" presStyleLbl="alignAccFollowNode1" presStyleIdx="2" presStyleCnt="4" custScaleX="164558" custLinFactX="61938" custLinFactNeighborX="100000" custLinFactNeighborY="106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EFDA74-DC40-4333-AD0D-D12506DAE047}" type="pres">
      <dgm:prSet presAssocID="{6A95E6C2-13C1-4574-97C3-E5C0068E8123}" presName="sibTrans" presStyleCnt="0"/>
      <dgm:spPr/>
      <dgm:t>
        <a:bodyPr/>
        <a:lstStyle/>
        <a:p>
          <a:endParaRPr lang="zh-TW" altLang="en-US"/>
        </a:p>
      </dgm:t>
    </dgm:pt>
    <dgm:pt modelId="{6E2F814B-1567-4362-B689-EE59BED5EEEE}" type="pres">
      <dgm:prSet presAssocID="{7B78323E-2C34-4100-BFD3-8E880BDAF867}" presName="node" presStyleLbl="alignAccFollowNode1" presStyleIdx="3" presStyleCnt="4" custScaleX="168075" custLinFactX="-61208" custLinFactY="4742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748820-9757-4DB7-A215-1BD162BFBF0B}" type="pres">
      <dgm:prSet presAssocID="{6AB5ED60-14FE-48E3-9046-12AC1F4150FE}" presName="vSp" presStyleCnt="0"/>
      <dgm:spPr/>
      <dgm:t>
        <a:bodyPr/>
        <a:lstStyle/>
        <a:p>
          <a:endParaRPr lang="zh-TW" altLang="en-US"/>
        </a:p>
      </dgm:t>
    </dgm:pt>
    <dgm:pt modelId="{1218C320-7FFB-4E22-A87D-7E5A69DADFEF}" type="pres">
      <dgm:prSet presAssocID="{4D6EC82C-B252-4793-A0D4-3B027A3B786A}" presName="horFlow" presStyleCnt="0"/>
      <dgm:spPr/>
      <dgm:t>
        <a:bodyPr/>
        <a:lstStyle/>
        <a:p>
          <a:endParaRPr lang="zh-TW" altLang="en-US"/>
        </a:p>
      </dgm:t>
    </dgm:pt>
    <dgm:pt modelId="{3AC3DE29-E2DE-493D-A030-56194FF657B1}" type="pres">
      <dgm:prSet presAssocID="{4D6EC82C-B252-4793-A0D4-3B027A3B786A}" presName="bigChev" presStyleLbl="node1" presStyleIdx="3" presStyleCnt="4" custScaleX="122993" custLinFactNeighborX="24259" custLinFactNeighborY="11280"/>
      <dgm:spPr/>
      <dgm:t>
        <a:bodyPr/>
        <a:lstStyle/>
        <a:p>
          <a:endParaRPr lang="zh-TW" altLang="en-US"/>
        </a:p>
      </dgm:t>
    </dgm:pt>
  </dgm:ptLst>
  <dgm:cxnLst>
    <dgm:cxn modelId="{637C5C0A-C846-451D-9DAF-5070B57E3E56}" type="presOf" srcId="{CABF0D58-7EF3-4D61-BCBA-8CC77F0D52A5}" destId="{8292B746-09C9-4EDD-9D6F-0F10FEB56FC7}" srcOrd="0" destOrd="0" presId="urn:microsoft.com/office/officeart/2005/8/layout/lProcess3"/>
    <dgm:cxn modelId="{DC2186B5-017E-4205-BC5A-984373758905}" type="presOf" srcId="{3836EFDA-1DD2-4C60-AF9D-4FB0A20807B0}" destId="{6D759DED-11D5-484B-B136-54BB4E37B313}" srcOrd="0" destOrd="0" presId="urn:microsoft.com/office/officeart/2005/8/layout/lProcess3"/>
    <dgm:cxn modelId="{79DE89E7-5275-4071-9808-05F8533F99F0}" srcId="{613B1886-DFFC-48C2-8E44-B5736ABFC462}" destId="{3B84E9C6-863B-40EA-B84D-0AA227C9B4E7}" srcOrd="0" destOrd="0" parTransId="{3CE11FC0-EAAD-48CE-B792-EB37FB0FB604}" sibTransId="{2A2461B0-2487-44E6-B5A3-964AA6022A81}"/>
    <dgm:cxn modelId="{AFF9B657-FA86-4D91-8BC7-6ABDB2800F93}" srcId="{6AB5ED60-14FE-48E3-9046-12AC1F4150FE}" destId="{7B78323E-2C34-4100-BFD3-8E880BDAF867}" srcOrd="1" destOrd="0" parTransId="{DA9A018C-A29C-4B8B-B6D5-D36A2BED6FC1}" sibTransId="{4AC99CE6-F812-436E-AC71-52955C88AC61}"/>
    <dgm:cxn modelId="{4A07D409-C949-4C2F-9761-D64875DF6362}" type="presOf" srcId="{D332357E-B59C-405B-8520-575DDCD53DE7}" destId="{C4505979-D22A-4343-A3BD-6DB4B6363CF7}" srcOrd="0" destOrd="0" presId="urn:microsoft.com/office/officeart/2005/8/layout/lProcess3"/>
    <dgm:cxn modelId="{FF8CB458-F6E3-4636-9DE2-8802E11F71FE}" srcId="{D332357E-B59C-405B-8520-575DDCD53DE7}" destId="{3836EFDA-1DD2-4C60-AF9D-4FB0A20807B0}" srcOrd="0" destOrd="0" parTransId="{FFFFD53E-29F5-4F96-B86E-DA65E214E044}" sibTransId="{939F8A0A-D26B-478D-B142-129C7F621286}"/>
    <dgm:cxn modelId="{5DCFAC8F-577C-4572-BB34-5B26ADD07822}" type="presOf" srcId="{6AB5ED60-14FE-48E3-9046-12AC1F4150FE}" destId="{7EAB51C0-83DE-4416-90D9-33DF8F0EA195}" srcOrd="0" destOrd="0" presId="urn:microsoft.com/office/officeart/2005/8/layout/lProcess3"/>
    <dgm:cxn modelId="{3ACEFCF7-FB96-4A08-9CE0-AF342D225F0C}" type="presOf" srcId="{F9E8AB96-C722-4E6D-B94B-8A8480025580}" destId="{4D75A145-DD44-453A-8214-E4E0F8C078BA}" srcOrd="0" destOrd="0" presId="urn:microsoft.com/office/officeart/2005/8/layout/lProcess3"/>
    <dgm:cxn modelId="{977DCF16-DD2A-441B-8ED1-F388B097A76E}" type="presOf" srcId="{613B1886-DFFC-48C2-8E44-B5736ABFC462}" destId="{F63DE9DA-2A72-44F5-9121-C863D0DF6F44}" srcOrd="0" destOrd="0" presId="urn:microsoft.com/office/officeart/2005/8/layout/lProcess3"/>
    <dgm:cxn modelId="{52138CC0-AA5C-4A1E-9F28-0944F061D4CE}" srcId="{613B1886-DFFC-48C2-8E44-B5736ABFC462}" destId="{D332357E-B59C-405B-8520-575DDCD53DE7}" srcOrd="1" destOrd="0" parTransId="{C519537F-6728-44B4-85AC-575908DDEE74}" sibTransId="{AC21FB79-D09B-4A09-BBFA-EE1416138D60}"/>
    <dgm:cxn modelId="{83632917-82D4-411D-A54A-1EA0F16087AD}" srcId="{6AB5ED60-14FE-48E3-9046-12AC1F4150FE}" destId="{F9E8AB96-C722-4E6D-B94B-8A8480025580}" srcOrd="0" destOrd="0" parTransId="{04875B9F-0838-4481-9F1C-7EC539D1E725}" sibTransId="{6A95E6C2-13C1-4574-97C3-E5C0068E8123}"/>
    <dgm:cxn modelId="{C2EB60E0-5E1D-4236-AAE4-F6CBF287309A}" type="presOf" srcId="{7B78323E-2C34-4100-BFD3-8E880BDAF867}" destId="{6E2F814B-1567-4362-B689-EE59BED5EEEE}" srcOrd="0" destOrd="0" presId="urn:microsoft.com/office/officeart/2005/8/layout/lProcess3"/>
    <dgm:cxn modelId="{E4A4D041-110D-4790-A54F-47B020C81276}" srcId="{613B1886-DFFC-48C2-8E44-B5736ABFC462}" destId="{4D6EC82C-B252-4793-A0D4-3B027A3B786A}" srcOrd="3" destOrd="0" parTransId="{705CA0A4-6DE2-460A-8848-5F731A5EB2D9}" sibTransId="{F28EB0A9-A150-41BE-BCB6-28CC40DDC6B9}"/>
    <dgm:cxn modelId="{8EE20CCB-EFA0-4719-B7DB-05C24D14C5B8}" type="presOf" srcId="{3B84E9C6-863B-40EA-B84D-0AA227C9B4E7}" destId="{47DC9F07-C3FD-4DFD-B58F-117711E81014}" srcOrd="0" destOrd="0" presId="urn:microsoft.com/office/officeart/2005/8/layout/lProcess3"/>
    <dgm:cxn modelId="{6ECA6B98-B45A-49F9-B5D6-DF79F7CD1DDF}" srcId="{613B1886-DFFC-48C2-8E44-B5736ABFC462}" destId="{6AB5ED60-14FE-48E3-9046-12AC1F4150FE}" srcOrd="2" destOrd="0" parTransId="{5788A77C-93CE-49DD-BAB2-863D842EEE20}" sibTransId="{873209A3-C749-4442-9A00-83B308832191}"/>
    <dgm:cxn modelId="{56F72446-B732-4EB3-873C-FB1E1EADB107}" srcId="{3B84E9C6-863B-40EA-B84D-0AA227C9B4E7}" destId="{CABF0D58-7EF3-4D61-BCBA-8CC77F0D52A5}" srcOrd="0" destOrd="0" parTransId="{95C6C09C-0E6D-4F6E-AC74-E157D39EE961}" sibTransId="{82E52E92-334B-4F12-9210-C65F44043FBF}"/>
    <dgm:cxn modelId="{62EDACDD-9E26-4611-83FA-889AF8E4FF41}" type="presOf" srcId="{4D6EC82C-B252-4793-A0D4-3B027A3B786A}" destId="{3AC3DE29-E2DE-493D-A030-56194FF657B1}" srcOrd="0" destOrd="0" presId="urn:microsoft.com/office/officeart/2005/8/layout/lProcess3"/>
    <dgm:cxn modelId="{2C984953-6D15-4256-8BAC-905A7E506146}" type="presParOf" srcId="{F63DE9DA-2A72-44F5-9121-C863D0DF6F44}" destId="{D82FF3A3-4C45-48F6-9E70-E4A3AF1C12E8}" srcOrd="0" destOrd="0" presId="urn:microsoft.com/office/officeart/2005/8/layout/lProcess3"/>
    <dgm:cxn modelId="{5379813F-25D3-4936-8E9F-8D64CE9B1C87}" type="presParOf" srcId="{D82FF3A3-4C45-48F6-9E70-E4A3AF1C12E8}" destId="{47DC9F07-C3FD-4DFD-B58F-117711E81014}" srcOrd="0" destOrd="0" presId="urn:microsoft.com/office/officeart/2005/8/layout/lProcess3"/>
    <dgm:cxn modelId="{5F4094BD-EC0F-4BD1-9CB9-1794B0D9183A}" type="presParOf" srcId="{D82FF3A3-4C45-48F6-9E70-E4A3AF1C12E8}" destId="{0E944363-FCE8-487F-9CC5-B27E91C43136}" srcOrd="1" destOrd="0" presId="urn:microsoft.com/office/officeart/2005/8/layout/lProcess3"/>
    <dgm:cxn modelId="{E7F1F84F-3A2F-4927-9375-FDC053E0DDEB}" type="presParOf" srcId="{D82FF3A3-4C45-48F6-9E70-E4A3AF1C12E8}" destId="{8292B746-09C9-4EDD-9D6F-0F10FEB56FC7}" srcOrd="2" destOrd="0" presId="urn:microsoft.com/office/officeart/2005/8/layout/lProcess3"/>
    <dgm:cxn modelId="{DABC30F0-08A4-4E4B-9B5B-C0636F3021A9}" type="presParOf" srcId="{F63DE9DA-2A72-44F5-9121-C863D0DF6F44}" destId="{08C79F95-FDC1-46A9-8C59-889E55B2D203}" srcOrd="1" destOrd="0" presId="urn:microsoft.com/office/officeart/2005/8/layout/lProcess3"/>
    <dgm:cxn modelId="{032655D0-5E9F-4480-B922-C6D8063B0072}" type="presParOf" srcId="{F63DE9DA-2A72-44F5-9121-C863D0DF6F44}" destId="{7E024272-E59C-4CAE-82C6-2D696BFFD796}" srcOrd="2" destOrd="0" presId="urn:microsoft.com/office/officeart/2005/8/layout/lProcess3"/>
    <dgm:cxn modelId="{0C5C0BF9-82B8-4345-BC5E-0A9CD7A4C5BD}" type="presParOf" srcId="{7E024272-E59C-4CAE-82C6-2D696BFFD796}" destId="{C4505979-D22A-4343-A3BD-6DB4B6363CF7}" srcOrd="0" destOrd="0" presId="urn:microsoft.com/office/officeart/2005/8/layout/lProcess3"/>
    <dgm:cxn modelId="{C011C3F6-12D7-490E-9CD9-8EE0B4AA7B9C}" type="presParOf" srcId="{7E024272-E59C-4CAE-82C6-2D696BFFD796}" destId="{61710FA8-477D-40F0-9309-B1E55055EF94}" srcOrd="1" destOrd="0" presId="urn:microsoft.com/office/officeart/2005/8/layout/lProcess3"/>
    <dgm:cxn modelId="{D99D202A-8DD4-41A3-86F4-5B2944DE63FA}" type="presParOf" srcId="{7E024272-E59C-4CAE-82C6-2D696BFFD796}" destId="{6D759DED-11D5-484B-B136-54BB4E37B313}" srcOrd="2" destOrd="0" presId="urn:microsoft.com/office/officeart/2005/8/layout/lProcess3"/>
    <dgm:cxn modelId="{37C9B403-13AC-45A3-8FE7-6A4D5193099C}" type="presParOf" srcId="{F63DE9DA-2A72-44F5-9121-C863D0DF6F44}" destId="{1EBF531B-1D46-4C58-9A19-F02C95B3DA07}" srcOrd="3" destOrd="0" presId="urn:microsoft.com/office/officeart/2005/8/layout/lProcess3"/>
    <dgm:cxn modelId="{6A5D49CC-724A-4CC0-90F0-132F878554C7}" type="presParOf" srcId="{F63DE9DA-2A72-44F5-9121-C863D0DF6F44}" destId="{610BA4DC-BCD1-4CBA-9BC6-D653DB77A19A}" srcOrd="4" destOrd="0" presId="urn:microsoft.com/office/officeart/2005/8/layout/lProcess3"/>
    <dgm:cxn modelId="{320746DC-110A-45BB-9D0E-A619138BAB3E}" type="presParOf" srcId="{610BA4DC-BCD1-4CBA-9BC6-D653DB77A19A}" destId="{7EAB51C0-83DE-4416-90D9-33DF8F0EA195}" srcOrd="0" destOrd="0" presId="urn:microsoft.com/office/officeart/2005/8/layout/lProcess3"/>
    <dgm:cxn modelId="{765A95DA-3365-4E47-B38B-DED517BCB7F3}" type="presParOf" srcId="{610BA4DC-BCD1-4CBA-9BC6-D653DB77A19A}" destId="{B53D073B-E59B-42A1-8EFF-D860A8975C96}" srcOrd="1" destOrd="0" presId="urn:microsoft.com/office/officeart/2005/8/layout/lProcess3"/>
    <dgm:cxn modelId="{7973A238-C50A-4D52-B648-D2D70DA26A32}" type="presParOf" srcId="{610BA4DC-BCD1-4CBA-9BC6-D653DB77A19A}" destId="{4D75A145-DD44-453A-8214-E4E0F8C078BA}" srcOrd="2" destOrd="0" presId="urn:microsoft.com/office/officeart/2005/8/layout/lProcess3"/>
    <dgm:cxn modelId="{0CAF5A50-165E-4B41-98B6-73FF7121AF5A}" type="presParOf" srcId="{610BA4DC-BCD1-4CBA-9BC6-D653DB77A19A}" destId="{01EFDA74-DC40-4333-AD0D-D12506DAE047}" srcOrd="3" destOrd="0" presId="urn:microsoft.com/office/officeart/2005/8/layout/lProcess3"/>
    <dgm:cxn modelId="{6B48F65F-D2E5-4F1F-91B6-8A7FD7B57FFA}" type="presParOf" srcId="{610BA4DC-BCD1-4CBA-9BC6-D653DB77A19A}" destId="{6E2F814B-1567-4362-B689-EE59BED5EEEE}" srcOrd="4" destOrd="0" presId="urn:microsoft.com/office/officeart/2005/8/layout/lProcess3"/>
    <dgm:cxn modelId="{5437D5BD-0267-40A9-8640-BE4134E3BEA2}" type="presParOf" srcId="{F63DE9DA-2A72-44F5-9121-C863D0DF6F44}" destId="{EA748820-9757-4DB7-A215-1BD162BFBF0B}" srcOrd="5" destOrd="0" presId="urn:microsoft.com/office/officeart/2005/8/layout/lProcess3"/>
    <dgm:cxn modelId="{193D2E65-77F4-4E20-85FB-05AEF4EDC7ED}" type="presParOf" srcId="{F63DE9DA-2A72-44F5-9121-C863D0DF6F44}" destId="{1218C320-7FFB-4E22-A87D-7E5A69DADFEF}" srcOrd="6" destOrd="0" presId="urn:microsoft.com/office/officeart/2005/8/layout/lProcess3"/>
    <dgm:cxn modelId="{6D46991D-72F9-4800-AA65-BF731977F5C5}" type="presParOf" srcId="{1218C320-7FFB-4E22-A87D-7E5A69DADFEF}" destId="{3AC3DE29-E2DE-493D-A030-56194FF657B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863" b="4615"/>
          <a:stretch/>
        </p:blipFill>
        <p:spPr>
          <a:xfrm>
            <a:off x="3526" y="0"/>
            <a:ext cx="10743774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44" y="6751743"/>
            <a:ext cx="2072533" cy="49283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" b="4629"/>
          <a:stretch/>
        </p:blipFill>
        <p:spPr>
          <a:xfrm>
            <a:off x="0" y="-1"/>
            <a:ext cx="10747300" cy="7561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2016/5/18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2016/5/18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2016/5/18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2016/5/18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2016/5/18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" b="5441"/>
          <a:stretch/>
        </p:blipFill>
        <p:spPr>
          <a:xfrm>
            <a:off x="-9716" y="0"/>
            <a:ext cx="10734600" cy="7561263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2016/5/18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64274" y="5292799"/>
            <a:ext cx="461665" cy="1510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2222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1111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14252" y="1260351"/>
            <a:ext cx="8064896" cy="162077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TW" dirty="0" smtClean="0"/>
              <a:t>105</a:t>
            </a:r>
            <a:r>
              <a:rPr lang="zh-TW" altLang="en-US" dirty="0" smtClean="0"/>
              <a:t>年公文講習</a:t>
            </a:r>
            <a:r>
              <a:rPr lang="en-US" altLang="zh-TW" dirty="0" smtClean="0"/>
              <a:t>-</a:t>
            </a:r>
            <a:r>
              <a:rPr lang="zh-TW" altLang="en-US" dirty="0" smtClean="0"/>
              <a:t>案例說明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6540" y="5796856"/>
            <a:ext cx="6408712" cy="115212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公文講習小組 </a:t>
            </a:r>
            <a:r>
              <a:rPr lang="en-US" altLang="zh-TW" b="1" dirty="0" smtClean="0">
                <a:solidFill>
                  <a:srgbClr val="0070C0"/>
                </a:solidFill>
              </a:rPr>
              <a:t>105.05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108224"/>
            <a:ext cx="9624060" cy="93610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330"/>
          <a:stretch/>
        </p:blipFill>
        <p:spPr>
          <a:xfrm>
            <a:off x="1687780" y="1116335"/>
            <a:ext cx="8432413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橢圓 4"/>
          <p:cNvSpPr/>
          <p:nvPr/>
        </p:nvSpPr>
        <p:spPr>
          <a:xfrm>
            <a:off x="2882245" y="3852639"/>
            <a:ext cx="115212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666180" y="3009881"/>
            <a:ext cx="2027105" cy="2045555"/>
          </a:xfrm>
          <a:prstGeom prst="rightArrow">
            <a:avLst>
              <a:gd name="adj1" fmla="val 50000"/>
              <a:gd name="adj2" fmla="val 17143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有附件時應於「附件」欄內扼要註明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64" y="180231"/>
            <a:ext cx="9624060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/>
              <a:t>主  旨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172" y="1980431"/>
            <a:ext cx="9577064" cy="3672408"/>
          </a:xfrm>
        </p:spPr>
        <p:txBody>
          <a:bodyPr>
            <a:noAutofit/>
          </a:bodyPr>
          <a:lstStyle/>
          <a:p>
            <a:r>
              <a:rPr lang="zh-TW" altLang="zh-TW" sz="4000" dirty="0"/>
              <a:t>常見問題</a:t>
            </a:r>
            <a:r>
              <a:rPr lang="zh-TW" altLang="zh-TW" sz="4000" dirty="0" smtClean="0"/>
              <a:t>：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/>
              <a:t> </a:t>
            </a:r>
            <a:r>
              <a:rPr lang="zh-TW" altLang="en-US" sz="4000" dirty="0" smtClean="0"/>
              <a:t>    一、</a:t>
            </a:r>
            <a:r>
              <a:rPr lang="zh-TW" altLang="zh-TW" sz="4000" dirty="0" smtClean="0"/>
              <a:t>文字</a:t>
            </a:r>
            <a:r>
              <a:rPr lang="zh-TW" altLang="zh-TW" sz="4000" dirty="0"/>
              <a:t>過</a:t>
            </a:r>
            <a:r>
              <a:rPr lang="zh-TW" altLang="zh-TW" sz="4000" dirty="0" smtClean="0"/>
              <a:t>長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( </a:t>
            </a:r>
            <a:r>
              <a:rPr lang="zh-TW" altLang="en-US" sz="4000" dirty="0" smtClean="0"/>
              <a:t>字數不超過</a:t>
            </a:r>
            <a:r>
              <a:rPr lang="en-US" altLang="zh-TW" sz="4000" dirty="0" smtClean="0"/>
              <a:t>60</a:t>
            </a:r>
            <a:r>
              <a:rPr lang="zh-TW" altLang="en-US" sz="4000" dirty="0" smtClean="0"/>
              <a:t>字 </a:t>
            </a:r>
            <a:r>
              <a:rPr lang="en-US" altLang="zh-TW" sz="4000" dirty="0" smtClean="0"/>
              <a:t>) 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/>
              <a:t> </a:t>
            </a:r>
            <a:r>
              <a:rPr lang="zh-TW" altLang="en-US" sz="4000" dirty="0" smtClean="0"/>
              <a:t>    二、</a:t>
            </a:r>
            <a:r>
              <a:rPr lang="zh-TW" altLang="zh-TW" sz="4000" dirty="0" smtClean="0"/>
              <a:t>稱謂</a:t>
            </a:r>
            <a:r>
              <a:rPr lang="zh-TW" altLang="zh-TW" sz="4000" dirty="0"/>
              <a:t>或期望語仍有</a:t>
            </a:r>
            <a:r>
              <a:rPr lang="zh-TW" altLang="zh-TW" sz="4000" dirty="0" smtClean="0"/>
              <a:t>空格</a:t>
            </a:r>
            <a:r>
              <a:rPr lang="zh-TW" altLang="en-US" sz="4000" dirty="0" smtClean="0"/>
              <a:t>。</a:t>
            </a:r>
            <a:endParaRPr lang="zh-TW" altLang="zh-TW" sz="4000" dirty="0"/>
          </a:p>
        </p:txBody>
      </p:sp>
    </p:spTree>
    <p:extLst>
      <p:ext uri="{BB962C8B-B14F-4D97-AF65-F5344CB8AC3E}">
        <p14:creationId xmlns:p14="http://schemas.microsoft.com/office/powerpoint/2010/main" val="5355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64" y="180231"/>
            <a:ext cx="9624060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/>
              <a:t>主  旨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8188" y="1476375"/>
            <a:ext cx="9505056" cy="5688632"/>
          </a:xfrm>
        </p:spPr>
        <p:txBody>
          <a:bodyPr>
            <a:noAutofit/>
          </a:bodyPr>
          <a:lstStyle/>
          <a:p>
            <a:r>
              <a:rPr lang="zh-TW" altLang="zh-TW" sz="2800" dirty="0" smtClean="0"/>
              <a:t>提示</a:t>
            </a:r>
            <a:r>
              <a:rPr lang="zh-TW" altLang="zh-TW" sz="2800" dirty="0"/>
              <a:t>：</a:t>
            </a:r>
          </a:p>
          <a:p>
            <a:pPr marL="0" indent="0">
              <a:buNone/>
            </a:pPr>
            <a:r>
              <a:rPr lang="zh-TW" altLang="en-US" sz="2800" dirty="0" smtClean="0"/>
              <a:t>     </a:t>
            </a:r>
            <a:r>
              <a:rPr lang="zh-TW" altLang="zh-TW" sz="2800" dirty="0" smtClean="0"/>
              <a:t>一、主旨</a:t>
            </a:r>
            <a:r>
              <a:rPr lang="zh-TW" altLang="zh-TW" sz="2800" dirty="0"/>
              <a:t>為全文精要，應力求精簡不宜太長，並具體</a:t>
            </a:r>
            <a:r>
              <a:rPr lang="zh-TW" altLang="zh-TW" sz="2800" dirty="0" smtClean="0"/>
              <a:t>提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         </a:t>
            </a:r>
            <a:r>
              <a:rPr lang="zh-TW" altLang="zh-TW" sz="2800" dirty="0" smtClean="0"/>
              <a:t>出行文目的</a:t>
            </a:r>
            <a:r>
              <a:rPr lang="zh-TW" altLang="zh-TW" sz="2800" dirty="0"/>
              <a:t>與期望或核復意旨。</a:t>
            </a:r>
          </a:p>
          <a:p>
            <a:pPr marL="0" indent="0">
              <a:buNone/>
            </a:pPr>
            <a:r>
              <a:rPr lang="zh-TW" altLang="en-US" sz="2800" dirty="0" smtClean="0"/>
              <a:t>     </a:t>
            </a:r>
            <a:r>
              <a:rPr lang="zh-TW" altLang="zh-TW" sz="2800" dirty="0" smtClean="0"/>
              <a:t>二、對</a:t>
            </a:r>
            <a:r>
              <a:rPr lang="zh-TW" altLang="zh-TW" sz="2800" dirty="0"/>
              <a:t>平行機關及下級機關</a:t>
            </a:r>
            <a:r>
              <a:rPr lang="zh-TW" altLang="zh-TW" sz="2800" dirty="0" smtClean="0"/>
              <a:t>之</a:t>
            </a:r>
            <a:r>
              <a:rPr lang="zh-TW" altLang="en-US" sz="2800" dirty="0" smtClean="0"/>
              <a:t>稱謂</a:t>
            </a:r>
            <a:r>
              <a:rPr lang="zh-TW" altLang="zh-TW" sz="2800" dirty="0" smtClean="0"/>
              <a:t>語</a:t>
            </a:r>
            <a:r>
              <a:rPr lang="zh-TW" altLang="en-US" sz="2800" dirty="0" smtClean="0"/>
              <a:t>為「貴」。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        </a:t>
            </a:r>
            <a:r>
              <a:rPr lang="zh-TW" altLang="zh-TW" sz="2800" dirty="0" smtClean="0"/>
              <a:t>對</a:t>
            </a:r>
            <a:r>
              <a:rPr lang="zh-TW" altLang="zh-TW" sz="2800" dirty="0"/>
              <a:t>上級</a:t>
            </a:r>
            <a:r>
              <a:rPr lang="zh-TW" altLang="zh-TW" sz="2800" dirty="0" smtClean="0"/>
              <a:t>機關</a:t>
            </a:r>
            <a:r>
              <a:rPr lang="zh-TW" altLang="zh-TW" sz="2800" dirty="0"/>
              <a:t>有隸屬關係者稱「</a:t>
            </a:r>
            <a:r>
              <a:rPr lang="zh-TW" altLang="zh-TW" sz="2800" dirty="0" smtClean="0"/>
              <a:t>鈞</a:t>
            </a:r>
            <a:r>
              <a:rPr lang="zh-TW" altLang="en-US" sz="2800" dirty="0" smtClean="0"/>
              <a:t>」，</a:t>
            </a:r>
            <a:r>
              <a:rPr lang="zh-TW" altLang="zh-TW" sz="2800" dirty="0" smtClean="0"/>
              <a:t>如鈞會。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        </a:t>
            </a:r>
            <a:r>
              <a:rPr lang="zh-TW" altLang="zh-TW" sz="2800" dirty="0" smtClean="0"/>
              <a:t>無</a:t>
            </a:r>
            <a:r>
              <a:rPr lang="zh-TW" altLang="zh-TW" sz="2800" dirty="0"/>
              <a:t>隸屬關係</a:t>
            </a:r>
            <a:r>
              <a:rPr lang="zh-TW" altLang="zh-TW" sz="2800" dirty="0" smtClean="0"/>
              <a:t>者稱</a:t>
            </a:r>
            <a:r>
              <a:rPr lang="zh-TW" altLang="zh-TW" sz="2800" dirty="0"/>
              <a:t>「</a:t>
            </a:r>
            <a:r>
              <a:rPr lang="zh-TW" altLang="zh-TW" sz="2800" dirty="0" smtClean="0"/>
              <a:t>大</a:t>
            </a:r>
            <a:r>
              <a:rPr lang="zh-TW" altLang="en-US" sz="2800" dirty="0"/>
              <a:t>」 </a:t>
            </a:r>
            <a:r>
              <a:rPr lang="zh-TW" altLang="zh-TW" sz="2800" dirty="0" smtClean="0"/>
              <a:t>，</a:t>
            </a:r>
            <a:r>
              <a:rPr lang="zh-TW" altLang="zh-TW" sz="2800" dirty="0"/>
              <a:t>如大部、大會。</a:t>
            </a:r>
          </a:p>
          <a:p>
            <a:pPr marL="0" indent="0">
              <a:buNone/>
            </a:pPr>
            <a:r>
              <a:rPr lang="zh-TW" altLang="en-US" sz="2800" dirty="0" smtClean="0"/>
              <a:t>     </a:t>
            </a:r>
            <a:r>
              <a:rPr lang="zh-TW" altLang="zh-TW" sz="2800" dirty="0" smtClean="0"/>
              <a:t>三</a:t>
            </a:r>
            <a:r>
              <a:rPr lang="zh-TW" altLang="zh-TW" sz="2800" dirty="0"/>
              <a:t>、對上級機關期望語：請</a:t>
            </a:r>
            <a:r>
              <a:rPr lang="zh-TW" altLang="zh-TW" sz="2800" dirty="0" smtClean="0"/>
              <a:t>鑒核</a:t>
            </a:r>
            <a:r>
              <a:rPr lang="zh-TW" altLang="en-US" sz="2800" dirty="0" smtClean="0"/>
              <a:t>。</a:t>
            </a:r>
            <a:endParaRPr lang="zh-TW" altLang="zh-TW" sz="2800" dirty="0"/>
          </a:p>
          <a:p>
            <a:pPr marL="0" indent="0">
              <a:buNone/>
            </a:pPr>
            <a:r>
              <a:rPr lang="en-US" altLang="zh-TW" sz="2800" dirty="0"/>
              <a:t>    </a:t>
            </a:r>
            <a:r>
              <a:rPr lang="zh-TW" altLang="en-US" sz="2800" dirty="0" smtClean="0"/>
              <a:t>         </a:t>
            </a:r>
            <a:r>
              <a:rPr lang="zh-TW" altLang="zh-TW" sz="2800" dirty="0" smtClean="0"/>
              <a:t>對</a:t>
            </a:r>
            <a:r>
              <a:rPr lang="zh-TW" altLang="zh-TW" sz="2800" dirty="0"/>
              <a:t>平行機關期望語：請</a:t>
            </a:r>
            <a:r>
              <a:rPr lang="zh-TW" altLang="zh-TW" sz="2800" dirty="0" smtClean="0"/>
              <a:t>查照</a:t>
            </a:r>
            <a:r>
              <a:rPr lang="zh-TW" altLang="en-US" sz="2800" dirty="0" smtClean="0"/>
              <a:t>。</a:t>
            </a:r>
            <a:endParaRPr lang="zh-TW" altLang="zh-TW" sz="2800" dirty="0"/>
          </a:p>
          <a:p>
            <a:pPr marL="982663" indent="-982663">
              <a:buNone/>
            </a:pPr>
            <a:r>
              <a:rPr lang="zh-TW" altLang="en-US" sz="2800" dirty="0" smtClean="0"/>
              <a:t>     </a:t>
            </a:r>
            <a:r>
              <a:rPr lang="zh-TW" altLang="zh-TW" sz="2800" dirty="0" smtClean="0"/>
              <a:t>四、</a:t>
            </a:r>
            <a:r>
              <a:rPr lang="zh-TW" altLang="zh-TW" sz="2800" dirty="0"/>
              <a:t>平行或下級</a:t>
            </a:r>
            <a:r>
              <a:rPr lang="zh-TW" altLang="zh-TW" sz="2800" dirty="0" smtClean="0"/>
              <a:t>機關</a:t>
            </a:r>
            <a:r>
              <a:rPr lang="zh-TW" altLang="en-US" sz="2800" dirty="0" smtClean="0"/>
              <a:t>用</a:t>
            </a:r>
            <a:r>
              <a:rPr lang="zh-TW" altLang="zh-TW" sz="2800" dirty="0" smtClean="0"/>
              <a:t>「</a:t>
            </a:r>
            <a:r>
              <a:rPr lang="zh-TW" altLang="zh-TW" sz="2800" dirty="0"/>
              <a:t>檢</a:t>
            </a:r>
            <a:r>
              <a:rPr lang="zh-TW" altLang="zh-TW" sz="2800" dirty="0" smtClean="0"/>
              <a:t>送</a:t>
            </a:r>
            <a:r>
              <a:rPr lang="zh-TW" altLang="en-US" sz="2800" dirty="0" smtClean="0"/>
              <a:t>」。</a:t>
            </a:r>
            <a:r>
              <a:rPr lang="zh-TW" altLang="zh-TW" sz="2800" dirty="0" smtClean="0"/>
              <a:t>有</a:t>
            </a:r>
            <a:r>
              <a:rPr lang="zh-TW" altLang="zh-TW" sz="2800" dirty="0"/>
              <a:t>隸屬關係之上級</a:t>
            </a:r>
            <a:r>
              <a:rPr lang="zh-TW" altLang="zh-TW" sz="2800" dirty="0" smtClean="0"/>
              <a:t>機</a:t>
            </a:r>
            <a:r>
              <a:rPr lang="en-US" altLang="zh-TW" sz="2800" dirty="0" smtClean="0"/>
              <a:t> </a:t>
            </a:r>
          </a:p>
          <a:p>
            <a:pPr marL="982663" indent="-982663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         </a:t>
            </a:r>
            <a:r>
              <a:rPr lang="zh-TW" altLang="zh-TW" sz="2800" dirty="0" smtClean="0"/>
              <a:t>關用</a:t>
            </a:r>
            <a:r>
              <a:rPr lang="zh-TW" altLang="zh-TW" sz="2800" dirty="0"/>
              <a:t>「檢</a:t>
            </a:r>
            <a:r>
              <a:rPr lang="zh-TW" altLang="zh-TW" sz="2800" dirty="0" smtClean="0"/>
              <a:t>陳</a:t>
            </a:r>
            <a:r>
              <a:rPr lang="zh-TW" altLang="en-US" sz="2800" dirty="0" smtClean="0"/>
              <a:t>」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 marL="982663" indent="-628650">
              <a:buNone/>
            </a:pPr>
            <a:r>
              <a:rPr lang="zh-TW" altLang="en-US" sz="2800" dirty="0" smtClean="0"/>
              <a:t> 五、期望語及稱謂語請參考附錄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。</a:t>
            </a:r>
            <a:endParaRPr lang="zh-TW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2002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69"/>
          <a:stretch/>
        </p:blipFill>
        <p:spPr>
          <a:xfrm>
            <a:off x="1458268" y="1476375"/>
            <a:ext cx="864096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" name="向右箭號 11"/>
          <p:cNvSpPr/>
          <p:nvPr/>
        </p:nvSpPr>
        <p:spPr>
          <a:xfrm>
            <a:off x="738188" y="3852639"/>
            <a:ext cx="1872208" cy="1853517"/>
          </a:xfrm>
          <a:prstGeom prst="rightArrow">
            <a:avLst>
              <a:gd name="adj1" fmla="val 50000"/>
              <a:gd name="adj2" fmla="val 20434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主旨文字應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具體扼要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22164" y="108223"/>
            <a:ext cx="9696068" cy="12602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/>
              <a:t>說  明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0924" y="1764407"/>
            <a:ext cx="9866336" cy="5472608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dirty="0"/>
              <a:t>常見問題：</a:t>
            </a:r>
          </a:p>
          <a:p>
            <a:pPr marL="0" lvl="0" indent="0">
              <a:buNone/>
            </a:pPr>
            <a:r>
              <a:rPr lang="zh-TW" altLang="en-US" dirty="0" smtClean="0"/>
              <a:t>     一、</a:t>
            </a:r>
            <a:r>
              <a:rPr lang="zh-TW" altLang="zh-TW" dirty="0" smtClean="0"/>
              <a:t>分</a:t>
            </a:r>
            <a:r>
              <a:rPr lang="zh-TW" altLang="zh-TW" dirty="0"/>
              <a:t>項時未依格式點選繕</a:t>
            </a:r>
            <a:r>
              <a:rPr lang="zh-TW" altLang="zh-TW" dirty="0" smtClean="0"/>
              <a:t>打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pPr marL="0" lvl="0" indent="0">
              <a:buNone/>
            </a:pPr>
            <a:r>
              <a:rPr lang="zh-TW" altLang="en-US" dirty="0" smtClean="0"/>
              <a:t>     二、回復來函</a:t>
            </a:r>
            <a:r>
              <a:rPr lang="zh-TW" altLang="zh-TW" dirty="0" smtClean="0"/>
              <a:t>未</a:t>
            </a:r>
            <a:r>
              <a:rPr lang="zh-TW" altLang="zh-TW" dirty="0"/>
              <a:t>引來</a:t>
            </a:r>
            <a:r>
              <a:rPr lang="zh-TW" altLang="zh-TW" dirty="0" smtClean="0"/>
              <a:t>函</a:t>
            </a:r>
            <a:r>
              <a:rPr lang="zh-TW" altLang="en-US" dirty="0" smtClean="0"/>
              <a:t>日期、文號。。</a:t>
            </a:r>
            <a:endParaRPr lang="zh-TW" altLang="zh-TW" dirty="0"/>
          </a:p>
          <a:p>
            <a:pPr marL="0" lvl="0" indent="0">
              <a:buNone/>
            </a:pPr>
            <a:r>
              <a:rPr lang="zh-TW" altLang="en-US" dirty="0" smtClean="0"/>
              <a:t>     三、未附來函供核判參考。</a:t>
            </a:r>
            <a:endParaRPr lang="zh-TW" altLang="zh-TW" dirty="0"/>
          </a:p>
          <a:p>
            <a:pPr marL="0" lvl="0" indent="0">
              <a:buNone/>
            </a:pPr>
            <a:r>
              <a:rPr lang="zh-TW" altLang="en-US" dirty="0" smtClean="0"/>
              <a:t>     四、</a:t>
            </a:r>
            <a:r>
              <a:rPr lang="zh-TW" altLang="zh-TW" dirty="0" smtClean="0"/>
              <a:t>重複</a:t>
            </a:r>
            <a:r>
              <a:rPr lang="zh-TW" altLang="zh-TW" dirty="0"/>
              <a:t>主旨</a:t>
            </a:r>
            <a:r>
              <a:rPr lang="zh-TW" altLang="zh-TW" dirty="0" smtClean="0"/>
              <a:t>內容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lvl="0" indent="0">
              <a:buNone/>
            </a:pPr>
            <a:endParaRPr lang="zh-TW" altLang="zh-TW" dirty="0"/>
          </a:p>
          <a:p>
            <a:r>
              <a:rPr lang="zh-TW" altLang="zh-TW" dirty="0" smtClean="0"/>
              <a:t>提示</a:t>
            </a:r>
            <a:r>
              <a:rPr lang="zh-TW" altLang="zh-TW" dirty="0"/>
              <a:t>：</a:t>
            </a:r>
          </a:p>
          <a:p>
            <a:pPr marL="0" indent="0">
              <a:buNone/>
            </a:pPr>
            <a:r>
              <a:rPr lang="zh-TW" altLang="en-US" dirty="0" smtClean="0"/>
              <a:t>     </a:t>
            </a:r>
            <a:r>
              <a:rPr lang="zh-TW" altLang="zh-TW" dirty="0" smtClean="0"/>
              <a:t>一</a:t>
            </a:r>
            <a:r>
              <a:rPr lang="zh-TW" altLang="zh-TW" dirty="0"/>
              <a:t>、當案情必須就事實、來源或理由作較詳細之</a:t>
            </a:r>
            <a:r>
              <a:rPr lang="zh-TW" altLang="zh-TW" dirty="0" smtClean="0"/>
              <a:t>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</a:t>
            </a:r>
            <a:r>
              <a:rPr lang="zh-TW" altLang="zh-TW" dirty="0" smtClean="0"/>
              <a:t>述</a:t>
            </a:r>
            <a:r>
              <a:rPr lang="zh-TW" altLang="zh-TW" dirty="0"/>
              <a:t>，無法於「</a:t>
            </a:r>
            <a:r>
              <a:rPr lang="zh-TW" altLang="zh-TW" dirty="0" smtClean="0"/>
              <a:t>主旨</a:t>
            </a:r>
            <a:r>
              <a:rPr lang="zh-TW" altLang="en-US" dirty="0" smtClean="0"/>
              <a:t>」</a:t>
            </a:r>
            <a:r>
              <a:rPr lang="zh-TW" altLang="zh-TW" dirty="0" smtClean="0"/>
              <a:t>容納</a:t>
            </a:r>
            <a:r>
              <a:rPr lang="zh-TW" altLang="zh-TW" dirty="0"/>
              <a:t>時，則於「</a:t>
            </a:r>
            <a:r>
              <a:rPr lang="zh-TW" altLang="zh-TW" dirty="0" smtClean="0"/>
              <a:t>說明</a:t>
            </a:r>
            <a:r>
              <a:rPr lang="zh-TW" altLang="en-US" dirty="0"/>
              <a:t>」</a:t>
            </a:r>
            <a:r>
              <a:rPr lang="zh-TW" altLang="zh-TW" dirty="0" smtClean="0"/>
              <a:t>敍</a:t>
            </a:r>
            <a:r>
              <a:rPr lang="zh-TW" altLang="zh-TW" dirty="0"/>
              <a:t>述。</a:t>
            </a:r>
          </a:p>
          <a:p>
            <a:pPr marL="0" indent="0">
              <a:buNone/>
            </a:pPr>
            <a:r>
              <a:rPr lang="zh-TW" altLang="en-US" dirty="0" smtClean="0"/>
              <a:t>     </a:t>
            </a:r>
            <a:r>
              <a:rPr lang="zh-TW" altLang="zh-TW" dirty="0" smtClean="0"/>
              <a:t>二</a:t>
            </a:r>
            <a:r>
              <a:rPr lang="zh-TW" altLang="zh-TW" dirty="0"/>
              <a:t>、內容若過於繁雜或含有表格型態時，可編列為</a:t>
            </a:r>
            <a:r>
              <a:rPr lang="zh-TW" altLang="zh-TW" dirty="0" smtClean="0"/>
              <a:t>附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</a:t>
            </a:r>
            <a:r>
              <a:rPr lang="zh-TW" altLang="zh-TW" dirty="0" smtClean="0"/>
              <a:t>件。</a:t>
            </a:r>
            <a:endParaRPr lang="zh-TW" altLang="zh-TW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2" r="6862" b="15005"/>
          <a:stretch/>
        </p:blipFill>
        <p:spPr bwMode="auto">
          <a:xfrm>
            <a:off x="7432157" y="2015229"/>
            <a:ext cx="2775099" cy="2142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8670655" y="2844527"/>
            <a:ext cx="504056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8299028" y="2191970"/>
            <a:ext cx="1512168" cy="487890"/>
          </a:xfrm>
          <a:prstGeom prst="wedgeRoundRectCallout">
            <a:avLst>
              <a:gd name="adj1" fmla="val -23446"/>
              <a:gd name="adj2" fmla="val 8287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1800" b="1" dirty="0">
                <a:solidFill>
                  <a:srgbClr val="C00000"/>
                </a:solidFill>
              </a:rPr>
              <a:t>公文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編號鈕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"/>
          <a:stretch/>
        </p:blipFill>
        <p:spPr>
          <a:xfrm>
            <a:off x="2322364" y="1296354"/>
            <a:ext cx="7632848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向右箭號 5"/>
          <p:cNvSpPr/>
          <p:nvPr/>
        </p:nvSpPr>
        <p:spPr>
          <a:xfrm>
            <a:off x="872043" y="2916534"/>
            <a:ext cx="2282511" cy="2592289"/>
          </a:xfrm>
          <a:prstGeom prst="rightArrow">
            <a:avLst>
              <a:gd name="adj1" fmla="val 50000"/>
              <a:gd name="adj2" fmla="val 17358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分項標號請使用公文系統工具列之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公文編號鈕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如上頁圖示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2178348" y="5961060"/>
            <a:ext cx="1224136" cy="1044367"/>
          </a:xfrm>
          <a:prstGeom prst="rightArrow">
            <a:avLst>
              <a:gd name="adj1" fmla="val 50000"/>
              <a:gd name="adj2" fmla="val 24058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承辦單位</a:t>
            </a:r>
            <a:endParaRPr lang="en-US" altLang="zh-TW" sz="1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簽擬位置</a:t>
            </a:r>
            <a:endParaRPr lang="en-US" altLang="zh-TW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3402484" y="6050843"/>
            <a:ext cx="1656184" cy="7541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7290916" y="5823030"/>
            <a:ext cx="1656184" cy="6602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7722964" y="5004767"/>
            <a:ext cx="1224136" cy="818263"/>
          </a:xfrm>
          <a:prstGeom prst="downArrow">
            <a:avLst/>
          </a:prstGeom>
          <a:solidFill>
            <a:srgbClr val="EAEAE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長官批可之處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522164" y="22517"/>
            <a:ext cx="9624060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130676" y="5961060"/>
            <a:ext cx="2088232" cy="6278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dirty="0" smtClean="0">
                <a:solidFill>
                  <a:schemeClr val="tx1"/>
                </a:solidFill>
              </a:rPr>
              <a:t>敬會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</a:rPr>
              <a:t>人事室：         主計室：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5418708" y="5099690"/>
            <a:ext cx="1224136" cy="818263"/>
          </a:xfrm>
          <a:prstGeom prst="downArrow">
            <a:avLst/>
          </a:prstGeom>
          <a:solidFill>
            <a:srgbClr val="EAEAE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chemeClr val="tx1"/>
                </a:solidFill>
              </a:rPr>
              <a:t>會辦單位位置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3" b="34516"/>
          <a:stretch/>
        </p:blipFill>
        <p:spPr>
          <a:xfrm>
            <a:off x="2743123" y="1606919"/>
            <a:ext cx="7128792" cy="512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向右箭號 6"/>
          <p:cNvSpPr/>
          <p:nvPr/>
        </p:nvSpPr>
        <p:spPr>
          <a:xfrm>
            <a:off x="882204" y="2645600"/>
            <a:ext cx="2232248" cy="2376264"/>
          </a:xfrm>
          <a:prstGeom prst="rightArrow">
            <a:avLst>
              <a:gd name="adj1" fmla="val 50000"/>
              <a:gd name="adj2" fmla="val 18482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主旨與說明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勿重複贅敘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3340159" y="2484487"/>
            <a:ext cx="6184038" cy="12241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340159" y="3833732"/>
            <a:ext cx="6184038" cy="12241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522164" y="108223"/>
            <a:ext cx="9624060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38"/>
          <a:stretch/>
        </p:blipFill>
        <p:spPr>
          <a:xfrm>
            <a:off x="2898428" y="1620391"/>
            <a:ext cx="6984776" cy="4630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向右箭號 5"/>
          <p:cNvSpPr/>
          <p:nvPr/>
        </p:nvSpPr>
        <p:spPr>
          <a:xfrm>
            <a:off x="713166" y="3932039"/>
            <a:ext cx="2401912" cy="2664296"/>
          </a:xfrm>
          <a:prstGeom prst="rightArrow">
            <a:avLst>
              <a:gd name="adj1" fmla="val 50000"/>
              <a:gd name="adj2" fmla="val 14750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不分項時，文字應緊接段名冒號之右書寫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3242657" y="4860751"/>
            <a:ext cx="2645078" cy="8068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22164" y="108223"/>
            <a:ext cx="9624060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8"/>
          <a:stretch/>
        </p:blipFill>
        <p:spPr>
          <a:xfrm>
            <a:off x="2898428" y="1404367"/>
            <a:ext cx="7056784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向右箭號 5"/>
          <p:cNvSpPr/>
          <p:nvPr/>
        </p:nvSpPr>
        <p:spPr>
          <a:xfrm>
            <a:off x="882204" y="3348583"/>
            <a:ext cx="2685896" cy="3720339"/>
          </a:xfrm>
          <a:prstGeom prst="rightArrow">
            <a:avLst>
              <a:gd name="adj1" fmla="val 50000"/>
              <a:gd name="adj2" fmla="val 20291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分項標號書寫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一、二、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)…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 rot="5400000">
            <a:off x="2954011" y="5212466"/>
            <a:ext cx="219309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22164" y="108223"/>
            <a:ext cx="9624060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7614" r="1775" b="39236"/>
          <a:stretch/>
        </p:blipFill>
        <p:spPr>
          <a:xfrm>
            <a:off x="522164" y="1764407"/>
            <a:ext cx="5040560" cy="500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r="8794" b="56209"/>
          <a:stretch/>
        </p:blipFill>
        <p:spPr>
          <a:xfrm>
            <a:off x="5665889" y="1779154"/>
            <a:ext cx="4824536" cy="500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橢圓 6"/>
          <p:cNvSpPr/>
          <p:nvPr/>
        </p:nvSpPr>
        <p:spPr>
          <a:xfrm>
            <a:off x="5700588" y="3333077"/>
            <a:ext cx="2645078" cy="8068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35808" y="108223"/>
            <a:ext cx="9779443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/>
              <a:t>「簽」和「稿」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/>
              <a:t>簽：同仁處理公文先表達意見，供上級</a:t>
            </a:r>
            <a:r>
              <a:rPr lang="zh-TW" altLang="zh-TW" dirty="0" smtClean="0"/>
              <a:t>瞭解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</a:t>
            </a:r>
            <a:r>
              <a:rPr lang="zh-TW" altLang="zh-TW" dirty="0" smtClean="0"/>
              <a:t>案情</a:t>
            </a:r>
            <a:r>
              <a:rPr lang="zh-TW" altLang="zh-TW" dirty="0"/>
              <a:t>並作抉擇之依據。</a:t>
            </a:r>
          </a:p>
          <a:p>
            <a:r>
              <a:rPr lang="zh-TW" altLang="zh-TW" dirty="0"/>
              <a:t>稿：公文之草本，奉長官核判後發出。</a:t>
            </a:r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zh-TW" dirty="0" smtClean="0"/>
              <a:t>一</a:t>
            </a:r>
            <a:r>
              <a:rPr lang="zh-TW" altLang="zh-TW" dirty="0"/>
              <a:t>、</a:t>
            </a:r>
            <a:r>
              <a:rPr lang="zh-TW" altLang="zh-TW" dirty="0" smtClean="0"/>
              <a:t>函</a:t>
            </a:r>
            <a:r>
              <a:rPr lang="zh-TW" altLang="en-US" dirty="0" smtClean="0"/>
              <a:t>：一般公文以函為主。</a:t>
            </a:r>
            <a:endParaRPr lang="zh-TW" altLang="zh-TW" dirty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zh-TW" dirty="0" smtClean="0"/>
              <a:t>二</a:t>
            </a:r>
            <a:r>
              <a:rPr lang="zh-TW" altLang="zh-TW" dirty="0"/>
              <a:t>、書函</a:t>
            </a:r>
            <a:r>
              <a:rPr lang="zh-TW" altLang="zh-TW" dirty="0" smtClean="0"/>
              <a:t>：係</a:t>
            </a:r>
            <a:r>
              <a:rPr lang="zh-TW" altLang="zh-TW" dirty="0"/>
              <a:t>於公務未決階段需要磋商、</a:t>
            </a:r>
            <a:r>
              <a:rPr lang="zh-TW" altLang="zh-TW" dirty="0" smtClean="0"/>
              <a:t>徵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  </a:t>
            </a:r>
            <a:r>
              <a:rPr lang="zh-TW" altLang="zh-TW" dirty="0" smtClean="0"/>
              <a:t>詢</a:t>
            </a:r>
            <a:r>
              <a:rPr lang="zh-TW" altLang="zh-TW" dirty="0"/>
              <a:t>意見</a:t>
            </a:r>
            <a:r>
              <a:rPr lang="zh-TW" altLang="zh-TW" dirty="0" smtClean="0"/>
              <a:t>或通</a:t>
            </a:r>
            <a:r>
              <a:rPr lang="zh-TW" altLang="en-US" dirty="0" smtClean="0"/>
              <a:t>報</a:t>
            </a:r>
            <a:r>
              <a:rPr lang="zh-TW" altLang="zh-TW" dirty="0" smtClean="0"/>
              <a:t>時</a:t>
            </a:r>
            <a:r>
              <a:rPr lang="zh-TW" altLang="zh-TW" dirty="0"/>
              <a:t>使用，其性質</a:t>
            </a:r>
            <a:r>
              <a:rPr lang="zh-TW" altLang="zh-TW" dirty="0" smtClean="0"/>
              <a:t>不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  </a:t>
            </a:r>
            <a:r>
              <a:rPr lang="zh-TW" altLang="en-US" dirty="0" smtClean="0"/>
              <a:t>如</a:t>
            </a:r>
            <a:r>
              <a:rPr lang="zh-TW" altLang="zh-TW" dirty="0" smtClean="0"/>
              <a:t>「函</a:t>
            </a:r>
            <a:r>
              <a:rPr lang="zh-TW" altLang="en-US" dirty="0" smtClean="0"/>
              <a:t>」</a:t>
            </a:r>
            <a:r>
              <a:rPr lang="zh-TW" altLang="zh-TW" dirty="0" smtClean="0"/>
              <a:t>之</a:t>
            </a:r>
            <a:r>
              <a:rPr lang="zh-TW" altLang="zh-TW" dirty="0"/>
              <a:t>正式。</a:t>
            </a:r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zh-TW" dirty="0" smtClean="0"/>
              <a:t>三</a:t>
            </a:r>
            <a:r>
              <a:rPr lang="zh-TW" altLang="zh-TW" dirty="0"/>
              <a:t>、開會通知單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zh-TW" b="1" dirty="0" smtClean="0"/>
              <a:t>正本</a:t>
            </a:r>
            <a:r>
              <a:rPr lang="en-US" altLang="zh-TW" b="1" dirty="0" smtClean="0"/>
              <a:t>  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  </a:t>
            </a:r>
            <a:r>
              <a:rPr lang="zh-TW" altLang="zh-TW" b="1" dirty="0" smtClean="0"/>
              <a:t>副本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0196" y="1764295"/>
            <a:ext cx="9649072" cy="5328704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dirty="0"/>
              <a:t>常見問題：</a:t>
            </a:r>
          </a:p>
          <a:p>
            <a:pPr marL="0" indent="0">
              <a:buNone/>
            </a:pPr>
            <a:r>
              <a:rPr lang="zh-TW" altLang="en-US" dirty="0" smtClean="0"/>
              <a:t>     </a:t>
            </a:r>
            <a:r>
              <a:rPr lang="zh-TW" altLang="zh-TW" dirty="0" smtClean="0"/>
              <a:t>正本</a:t>
            </a:r>
            <a:r>
              <a:rPr lang="zh-TW" altLang="zh-TW" dirty="0"/>
              <a:t>：大學來函却回函該大學</a:t>
            </a:r>
            <a:r>
              <a:rPr lang="zh-TW" altLang="zh-TW" dirty="0" smtClean="0"/>
              <a:t>研究所</a:t>
            </a:r>
            <a:r>
              <a:rPr lang="zh-TW" altLang="en-US" dirty="0" smtClean="0"/>
              <a:t>或教授。</a:t>
            </a:r>
            <a:endParaRPr lang="zh-TW" altLang="zh-TW" dirty="0"/>
          </a:p>
          <a:p>
            <a:pPr marL="0" indent="0">
              <a:buNone/>
            </a:pPr>
            <a:r>
              <a:rPr lang="zh-TW" altLang="en-US" dirty="0" smtClean="0"/>
              <a:t>     </a:t>
            </a:r>
            <a:r>
              <a:rPr lang="zh-TW" altLang="zh-TW" dirty="0" smtClean="0"/>
              <a:t>副本</a:t>
            </a:r>
            <a:r>
              <a:rPr lang="zh-TW" altLang="zh-TW" dirty="0"/>
              <a:t>：對外機關行文時所內單位未冠「本</a:t>
            </a:r>
            <a:r>
              <a:rPr lang="zh-TW" altLang="zh-TW" dirty="0" smtClean="0"/>
              <a:t>所</a:t>
            </a:r>
            <a:r>
              <a:rPr lang="zh-TW" altLang="en-US" dirty="0" smtClean="0"/>
              <a:t>」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r>
              <a:rPr lang="zh-TW" altLang="zh-TW" dirty="0" smtClean="0"/>
              <a:t>提示</a:t>
            </a:r>
            <a:r>
              <a:rPr lang="zh-TW" altLang="zh-TW" dirty="0"/>
              <a:t>：</a:t>
            </a:r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zh-TW" dirty="0" smtClean="0"/>
              <a:t>一</a:t>
            </a:r>
            <a:r>
              <a:rPr lang="zh-TW" altLang="zh-TW" dirty="0"/>
              <a:t>、正本或副本收受者如有數個機關，其</a:t>
            </a:r>
            <a:r>
              <a:rPr lang="zh-TW" altLang="zh-TW" dirty="0" smtClean="0"/>
              <a:t>排列位置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</a:t>
            </a:r>
            <a:r>
              <a:rPr lang="zh-TW" altLang="zh-TW" dirty="0" smtClean="0"/>
              <a:t>層級</a:t>
            </a:r>
            <a:r>
              <a:rPr lang="zh-TW" altLang="zh-TW" dirty="0"/>
              <a:t>高者在前，低者在後，所外</a:t>
            </a:r>
            <a:r>
              <a:rPr lang="zh-TW" altLang="zh-TW" dirty="0" smtClean="0"/>
              <a:t>機關</a:t>
            </a:r>
            <a:r>
              <a:rPr lang="zh-TW" altLang="en-US" dirty="0" smtClean="0"/>
              <a:t> </a:t>
            </a:r>
            <a:r>
              <a:rPr lang="zh-TW" altLang="zh-TW" dirty="0" smtClean="0"/>
              <a:t>在</a:t>
            </a:r>
            <a:r>
              <a:rPr lang="zh-TW" altLang="zh-TW" dirty="0"/>
              <a:t>前，</a:t>
            </a:r>
            <a:r>
              <a:rPr lang="zh-TW" altLang="zh-TW" dirty="0" smtClean="0"/>
              <a:t>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</a:t>
            </a:r>
            <a:r>
              <a:rPr lang="zh-TW" altLang="zh-TW" dirty="0" smtClean="0"/>
              <a:t>內</a:t>
            </a:r>
            <a:r>
              <a:rPr lang="zh-TW" altLang="zh-TW" dirty="0"/>
              <a:t>單位在後。</a:t>
            </a:r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zh-TW" dirty="0" smtClean="0"/>
              <a:t>二</a:t>
            </a:r>
            <a:r>
              <a:rPr lang="zh-TW" altLang="zh-TW" dirty="0"/>
              <a:t>、正本及副本收受者如均為所內單位，則</a:t>
            </a:r>
            <a:r>
              <a:rPr lang="zh-TW" altLang="zh-TW" dirty="0" smtClean="0"/>
              <a:t>名</a:t>
            </a:r>
            <a:r>
              <a:rPr lang="zh-TW" altLang="en-US" dirty="0" smtClean="0"/>
              <a:t> </a:t>
            </a:r>
            <a:r>
              <a:rPr lang="zh-TW" altLang="zh-TW" dirty="0" smtClean="0"/>
              <a:t>稱上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</a:t>
            </a:r>
            <a:r>
              <a:rPr lang="zh-TW" altLang="zh-TW" dirty="0" smtClean="0"/>
              <a:t>可</a:t>
            </a:r>
            <a:r>
              <a:rPr lang="zh-TW" altLang="zh-TW" dirty="0"/>
              <a:t>不必另冠「本</a:t>
            </a:r>
            <a:r>
              <a:rPr lang="zh-TW" altLang="zh-TW" dirty="0" smtClean="0"/>
              <a:t>所</a:t>
            </a:r>
            <a:r>
              <a:rPr lang="zh-TW" altLang="en-US" dirty="0" smtClean="0"/>
              <a:t>」</a:t>
            </a:r>
            <a:r>
              <a:rPr lang="zh-TW" altLang="zh-TW" dirty="0" smtClean="0"/>
              <a:t>，</a:t>
            </a:r>
            <a:r>
              <a:rPr lang="zh-TW" altLang="zh-TW" dirty="0"/>
              <a:t>如有所外機關者</a:t>
            </a:r>
            <a:r>
              <a:rPr lang="zh-TW" altLang="zh-TW" dirty="0" smtClean="0"/>
              <a:t>，則所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</a:t>
            </a:r>
            <a:r>
              <a:rPr lang="zh-TW" altLang="zh-TW" dirty="0" smtClean="0"/>
              <a:t>內</a:t>
            </a:r>
            <a:r>
              <a:rPr lang="zh-TW" altLang="zh-TW" dirty="0"/>
              <a:t>單位須另冠</a:t>
            </a:r>
            <a:r>
              <a:rPr lang="zh-TW" altLang="zh-TW" b="1" dirty="0">
                <a:solidFill>
                  <a:srgbClr val="C00000"/>
                </a:solidFill>
              </a:rPr>
              <a:t>「本</a:t>
            </a:r>
            <a:r>
              <a:rPr lang="zh-TW" altLang="zh-TW" b="1" dirty="0" smtClean="0">
                <a:solidFill>
                  <a:srgbClr val="C00000"/>
                </a:solidFill>
              </a:rPr>
              <a:t>所</a:t>
            </a:r>
            <a:r>
              <a:rPr lang="zh-TW" altLang="en-US" b="1" dirty="0" smtClean="0">
                <a:solidFill>
                  <a:srgbClr val="C00000"/>
                </a:solidFill>
              </a:rPr>
              <a:t>」</a:t>
            </a:r>
            <a:r>
              <a:rPr lang="zh-TW" altLang="zh-TW" dirty="0" smtClean="0"/>
              <a:t>以資</a:t>
            </a:r>
            <a:r>
              <a:rPr lang="zh-TW" altLang="zh-TW" dirty="0"/>
              <a:t>區別。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07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2"/>
          <a:stretch/>
        </p:blipFill>
        <p:spPr>
          <a:xfrm>
            <a:off x="1575804" y="1462284"/>
            <a:ext cx="8136904" cy="569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橢圓 4"/>
          <p:cNvSpPr/>
          <p:nvPr/>
        </p:nvSpPr>
        <p:spPr>
          <a:xfrm>
            <a:off x="2403631" y="6377029"/>
            <a:ext cx="2645078" cy="3410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" name="直線接點 2"/>
          <p:cNvCxnSpPr/>
          <p:nvPr/>
        </p:nvCxnSpPr>
        <p:spPr>
          <a:xfrm>
            <a:off x="3141304" y="5590585"/>
            <a:ext cx="410445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7697806" y="2052439"/>
            <a:ext cx="6558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稿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3778" y="3522629"/>
            <a:ext cx="2084211" cy="654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403631" y="3128012"/>
            <a:ext cx="2078973" cy="3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746300" y="1620392"/>
            <a:ext cx="943281" cy="43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534670" y="169681"/>
            <a:ext cx="9624060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821484"/>
              </p:ext>
            </p:extLst>
          </p:nvPr>
        </p:nvGraphicFramePr>
        <p:xfrm>
          <a:off x="1890316" y="1761554"/>
          <a:ext cx="6414914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文件" r:id="rId3" imgW="5271734" imgH="4340364" progId="Word.Document.12">
                  <p:embed/>
                </p:oleObj>
              </mc:Choice>
              <mc:Fallback>
                <p:oleObj name="文件" r:id="rId3" imgW="5271734" imgH="43403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0316" y="1761554"/>
                        <a:ext cx="6414914" cy="499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628819" y="324247"/>
            <a:ext cx="9624060" cy="12602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/>
              <a:t>系統操作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4770636" y="3564607"/>
            <a:ext cx="15841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點開受文者名稱欄繕打本所二字</a:t>
            </a:r>
            <a:endParaRPr lang="zh-TW" altLang="en-US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62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3"/>
          <a:stretch/>
        </p:blipFill>
        <p:spPr>
          <a:xfrm>
            <a:off x="1674292" y="1404367"/>
            <a:ext cx="8253488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向下箭號 1"/>
          <p:cNvSpPr/>
          <p:nvPr/>
        </p:nvSpPr>
        <p:spPr>
          <a:xfrm>
            <a:off x="594171" y="3350611"/>
            <a:ext cx="2676169" cy="2952329"/>
          </a:xfrm>
          <a:prstGeom prst="downArrow">
            <a:avLst>
              <a:gd name="adj1" fmla="val 50000"/>
              <a:gd name="adj2" fmla="val 16786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擬稿時受文者應書寫於「正本」、「副本」欄，非寫於「受文者」欄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364083" y="2902999"/>
            <a:ext cx="1008112" cy="4476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322364" y="6156895"/>
            <a:ext cx="136815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3186460" y="3262489"/>
            <a:ext cx="1633896" cy="289440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372195" y="3266770"/>
            <a:ext cx="374441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503861" y="121047"/>
            <a:ext cx="9624060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群組 1061"/>
          <p:cNvGrpSpPr/>
          <p:nvPr/>
        </p:nvGrpSpPr>
        <p:grpSpPr>
          <a:xfrm>
            <a:off x="683014" y="3492599"/>
            <a:ext cx="4212072" cy="3600400"/>
            <a:chOff x="558837" y="3962612"/>
            <a:chExt cx="4175125" cy="295232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558837" y="3962612"/>
              <a:ext cx="4175125" cy="2952328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68425" y="4102942"/>
              <a:ext cx="2333625" cy="22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行政院原子能委員會</a:t>
              </a: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核能研究所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17862" y="4225281"/>
              <a:ext cx="179388" cy="298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  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563975" y="4138924"/>
              <a:ext cx="439738" cy="22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函</a:t>
              </a:r>
              <a:r>
                <a:rPr kumimoji="1" lang="en-US" altLang="zh-TW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(</a:t>
              </a:r>
              <a:r>
                <a:rPr kumimoji="1" lang="zh-TW" alt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稿</a:t>
              </a:r>
              <a:r>
                <a:rPr kumimoji="1" lang="en-US" altLang="zh-TW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)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268700" y="4225281"/>
              <a:ext cx="112713" cy="298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50912" y="4612088"/>
              <a:ext cx="96838" cy="25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50912" y="4927158"/>
              <a:ext cx="1403350" cy="20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主旨：檢送本所檢討修正之權責劃分表乙份，請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186150" y="4847771"/>
              <a:ext cx="123825" cy="25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646525" y="4943400"/>
              <a:ext cx="568325" cy="192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查照。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670337" y="4847771"/>
              <a:ext cx="96838" cy="25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50912" y="5115837"/>
              <a:ext cx="449263" cy="20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說明：一、依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374812" y="5090650"/>
              <a:ext cx="123825" cy="25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540617" y="5126789"/>
              <a:ext cx="2960747" cy="16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1100" dirty="0">
                  <a:solidFill>
                    <a:srgbClr val="000000"/>
                  </a:solidFill>
                  <a:latin typeface="新細明體" pitchFamily="18" charset="-120"/>
                </a:rPr>
                <a:t>貴</a:t>
              </a:r>
              <a:r>
                <a:rPr kumimoji="1" lang="zh-TW" altLang="zh-TW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會</a:t>
              </a:r>
              <a:r>
                <a:rPr kumimoji="1" lang="en-US" altLang="zh-TW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105</a:t>
              </a:r>
              <a:r>
                <a:rPr kumimoji="1" lang="zh-TW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年</a:t>
              </a:r>
              <a:r>
                <a:rPr kumimoji="1" lang="en-US" altLang="zh-TW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4</a:t>
              </a:r>
              <a:r>
                <a:rPr kumimoji="1" lang="zh-TW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月</a:t>
              </a:r>
              <a:r>
                <a:rPr kumimoji="1" lang="en-US" altLang="zh-TW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25</a:t>
              </a:r>
              <a:r>
                <a:rPr kumimoji="1" lang="zh-TW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日會綜字第</a:t>
              </a:r>
              <a:r>
                <a:rPr kumimoji="1" lang="en-US" altLang="zh-TW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000003985</a:t>
              </a:r>
              <a:r>
                <a:rPr kumimoji="1" lang="zh-TW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號函辦理。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133637" y="5090650"/>
              <a:ext cx="65" cy="263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4346612" y="5090650"/>
              <a:ext cx="96838" cy="25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650912" y="5335328"/>
              <a:ext cx="239713" cy="25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    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1035087" y="5347921"/>
              <a:ext cx="2680221" cy="138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二、檢</a:t>
              </a:r>
              <a:r>
                <a:rPr lang="zh-TW" altLang="en-US" sz="1100" dirty="0" smtClean="0">
                  <a:solidFill>
                    <a:srgbClr val="000000"/>
                  </a:solidFill>
                  <a:latin typeface="新細明體" pitchFamily="18" charset="-120"/>
                </a:rPr>
                <a:t>附「核能研究所權責劃分表」乙份。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650912" y="5583604"/>
              <a:ext cx="96838" cy="25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1165262" y="5986602"/>
              <a:ext cx="187325" cy="239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所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968536" y="5880233"/>
              <a:ext cx="211138" cy="298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   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1497298" y="5996865"/>
              <a:ext cx="180975" cy="239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戳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3022637" y="5927232"/>
              <a:ext cx="112713" cy="298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650912" y="6332031"/>
              <a:ext cx="846386" cy="16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正本：原能會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2100300" y="6306843"/>
              <a:ext cx="96838" cy="25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650912" y="6576709"/>
              <a:ext cx="449263" cy="20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副本：綜計組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1455775" y="6576709"/>
              <a:ext cx="1551707" cy="16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、人事室、原</a:t>
              </a:r>
              <a:r>
                <a:rPr kumimoji="1" lang="zh-TW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能會綜計處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2440025" y="6601896"/>
              <a:ext cx="307975" cy="31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3065500" y="6551521"/>
              <a:ext cx="96838" cy="25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801159" y="4342911"/>
            <a:ext cx="84638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速別</a:t>
            </a:r>
            <a:r>
              <a:rPr kumimoji="1" lang="zh-TW" altLang="zh-TW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：</a:t>
            </a:r>
            <a:r>
              <a:rPr kumimoji="1" lang="zh-TW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普通件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801159" y="4526748"/>
            <a:ext cx="4231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100" dirty="0" smtClean="0">
                <a:solidFill>
                  <a:srgbClr val="000000"/>
                </a:solidFill>
                <a:latin typeface="新細明體" pitchFamily="18" charset="-120"/>
              </a:rPr>
              <a:t>附件</a:t>
            </a:r>
            <a:r>
              <a:rPr kumimoji="1" lang="zh-TW" altLang="zh-TW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：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1" name="Rectangle 54"/>
          <p:cNvSpPr>
            <a:spLocks noChangeArrowheads="1"/>
          </p:cNvSpPr>
          <p:nvPr/>
        </p:nvSpPr>
        <p:spPr bwMode="auto">
          <a:xfrm>
            <a:off x="8094664" y="4249738"/>
            <a:ext cx="1698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   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3" name="Rectangle 56"/>
          <p:cNvSpPr>
            <a:spLocks noChangeArrowheads="1"/>
          </p:cNvSpPr>
          <p:nvPr/>
        </p:nvSpPr>
        <p:spPr bwMode="auto">
          <a:xfrm>
            <a:off x="8442326" y="4249738"/>
            <a:ext cx="1079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4" name="Rectangle 57"/>
          <p:cNvSpPr>
            <a:spLocks noChangeArrowheads="1"/>
          </p:cNvSpPr>
          <p:nvPr/>
        </p:nvSpPr>
        <p:spPr bwMode="auto">
          <a:xfrm>
            <a:off x="5508626" y="4552951"/>
            <a:ext cx="1079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6" name="Rectangle 59"/>
          <p:cNvSpPr>
            <a:spLocks noChangeArrowheads="1"/>
          </p:cNvSpPr>
          <p:nvPr/>
        </p:nvSpPr>
        <p:spPr bwMode="auto">
          <a:xfrm>
            <a:off x="8853489" y="4840288"/>
            <a:ext cx="1079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0" name="Rectangle 70"/>
          <p:cNvSpPr>
            <a:spLocks noChangeArrowheads="1"/>
          </p:cNvSpPr>
          <p:nvPr/>
        </p:nvSpPr>
        <p:spPr bwMode="auto">
          <a:xfrm>
            <a:off x="5508626" y="5438776"/>
            <a:ext cx="2667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      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1" name="Rectangle 71"/>
          <p:cNvSpPr>
            <a:spLocks noChangeArrowheads="1"/>
          </p:cNvSpPr>
          <p:nvPr/>
        </p:nvSpPr>
        <p:spPr bwMode="auto">
          <a:xfrm>
            <a:off x="5926139" y="5438776"/>
            <a:ext cx="1079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43" name="Rectangle 73"/>
          <p:cNvSpPr>
            <a:spLocks noChangeArrowheads="1"/>
          </p:cNvSpPr>
          <p:nvPr/>
        </p:nvSpPr>
        <p:spPr bwMode="auto">
          <a:xfrm>
            <a:off x="7083426" y="5726113"/>
            <a:ext cx="2016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    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51" name="Rectangle 81"/>
          <p:cNvSpPr>
            <a:spLocks noChangeArrowheads="1"/>
          </p:cNvSpPr>
          <p:nvPr/>
        </p:nvSpPr>
        <p:spPr bwMode="auto">
          <a:xfrm>
            <a:off x="8896351" y="5726113"/>
            <a:ext cx="1079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53" name="Rectangle 83"/>
          <p:cNvSpPr>
            <a:spLocks noChangeArrowheads="1"/>
          </p:cNvSpPr>
          <p:nvPr/>
        </p:nvSpPr>
        <p:spPr bwMode="auto">
          <a:xfrm>
            <a:off x="7181851" y="6019801"/>
            <a:ext cx="1079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57" name="Rectangle 87"/>
          <p:cNvSpPr>
            <a:spLocks noChangeArrowheads="1"/>
          </p:cNvSpPr>
          <p:nvPr/>
        </p:nvSpPr>
        <p:spPr bwMode="auto">
          <a:xfrm>
            <a:off x="8993189" y="6315076"/>
            <a:ext cx="1079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4937482" y="4588138"/>
            <a:ext cx="455543" cy="1606004"/>
          </a:xfrm>
          <a:prstGeom prst="rightArrow">
            <a:avLst>
              <a:gd name="adj1" fmla="val 50000"/>
              <a:gd name="adj2" fmla="val 43336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修正後</a:t>
            </a:r>
            <a:endParaRPr lang="en-US" altLang="zh-TW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" name="標題 1"/>
          <p:cNvSpPr>
            <a:spLocks noGrp="1"/>
          </p:cNvSpPr>
          <p:nvPr>
            <p:ph type="title"/>
          </p:nvPr>
        </p:nvSpPr>
        <p:spPr>
          <a:xfrm>
            <a:off x="522164" y="30736"/>
            <a:ext cx="9696068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錯誤範例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372877" y="1317714"/>
            <a:ext cx="6234891" cy="2089150"/>
            <a:chOff x="983" y="839"/>
            <a:chExt cx="5267" cy="131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83" y="839"/>
              <a:ext cx="5267" cy="1316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598" y="940"/>
              <a:ext cx="87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行政院原子能委員會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4197" y="921"/>
              <a:ext cx="21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 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4462" y="940"/>
              <a:ext cx="15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函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4641" y="921"/>
              <a:ext cx="13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983" y="1195"/>
              <a:ext cx="193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主旨：為配合政府組織改造，請於文到三日內檢討貴所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639" y="1195"/>
              <a:ext cx="10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「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4791" y="1195"/>
              <a:ext cx="4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權責劃分表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5553" y="1195"/>
              <a:ext cx="10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」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5629" y="1195"/>
              <a:ext cx="3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，送會辦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1288" y="1360"/>
              <a:ext cx="5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理，請查照。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2202" y="1344"/>
              <a:ext cx="11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983" y="1525"/>
              <a:ext cx="60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說明：奉行政院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2087" y="1509"/>
              <a:ext cx="31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105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2357" y="1525"/>
              <a:ext cx="1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年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2548" y="1509"/>
              <a:ext cx="16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4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2663" y="1525"/>
              <a:ext cx="1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月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2854" y="1509"/>
              <a:ext cx="23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20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3047" y="1525"/>
              <a:ext cx="4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日研考字第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3845" y="1509"/>
              <a:ext cx="71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00000567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4504" y="1525"/>
              <a:ext cx="4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號函辦理。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5264" y="1509"/>
              <a:ext cx="11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983" y="1678"/>
              <a:ext cx="11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9" name="Rectangle 27"/>
            <p:cNvSpPr>
              <a:spLocks noChangeArrowheads="1"/>
            </p:cNvSpPr>
            <p:nvPr/>
          </p:nvSpPr>
          <p:spPr bwMode="auto">
            <a:xfrm>
              <a:off x="1007" y="1924"/>
              <a:ext cx="44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主任委員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2" name="Rectangle 29"/>
            <p:cNvSpPr>
              <a:spLocks noChangeArrowheads="1"/>
            </p:cNvSpPr>
            <p:nvPr/>
          </p:nvSpPr>
          <p:spPr bwMode="auto">
            <a:xfrm>
              <a:off x="1748" y="1913"/>
              <a:ext cx="22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新細明體" pitchFamily="18" charset="-120"/>
                  <a:ea typeface="新細明體" pitchFamily="18" charset="-120"/>
                  <a:cs typeface="新細明體" pitchFamily="18" charset="-120"/>
                </a:rPr>
                <a:t>周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025" name="Rectangle 30"/>
            <p:cNvSpPr>
              <a:spLocks noChangeArrowheads="1"/>
            </p:cNvSpPr>
            <p:nvPr/>
          </p:nvSpPr>
          <p:spPr bwMode="auto">
            <a:xfrm>
              <a:off x="3856" y="1909"/>
              <a:ext cx="21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 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028" name="Rectangle 31"/>
            <p:cNvSpPr>
              <a:spLocks noChangeArrowheads="1"/>
            </p:cNvSpPr>
            <p:nvPr/>
          </p:nvSpPr>
          <p:spPr bwMode="auto">
            <a:xfrm>
              <a:off x="2017" y="1911"/>
              <a:ext cx="44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O   O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029" name="Rectangle 32"/>
            <p:cNvSpPr>
              <a:spLocks noChangeArrowheads="1"/>
            </p:cNvSpPr>
            <p:nvPr/>
          </p:nvSpPr>
          <p:spPr bwMode="auto">
            <a:xfrm>
              <a:off x="4625" y="1909"/>
              <a:ext cx="13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新細明體" pitchFamily="18" charset="-120"/>
                  <a:cs typeface="新細明體" pitchFamily="18" charset="-120"/>
                </a:rPr>
                <a:t>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4" t="7453" r="27661" b="68170"/>
          <a:stretch/>
        </p:blipFill>
        <p:spPr>
          <a:xfrm>
            <a:off x="5409750" y="3521006"/>
            <a:ext cx="5049518" cy="3571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zh-TW" b="1" dirty="0"/>
              <a:t>承 辦 </a:t>
            </a:r>
            <a:r>
              <a:rPr lang="zh-TW" altLang="zh-TW" b="1" dirty="0" smtClean="0"/>
              <a:t>欄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172" y="1620391"/>
            <a:ext cx="9577064" cy="5616624"/>
          </a:xfrm>
        </p:spPr>
        <p:txBody>
          <a:bodyPr>
            <a:normAutofit fontScale="92500"/>
          </a:bodyPr>
          <a:lstStyle/>
          <a:p>
            <a:r>
              <a:rPr lang="zh-TW" altLang="zh-TW" dirty="0"/>
              <a:t>常見問題：</a:t>
            </a:r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zh-TW" dirty="0" smtClean="0"/>
              <a:t>一、</a:t>
            </a:r>
            <a:r>
              <a:rPr lang="zh-TW" altLang="en-US" dirty="0" smtClean="0"/>
              <a:t>承辦欄位不對</a:t>
            </a:r>
            <a:r>
              <a:rPr lang="en-US" altLang="zh-TW" dirty="0" smtClean="0"/>
              <a:t>(</a:t>
            </a:r>
            <a:r>
              <a:rPr lang="zh-TW" altLang="en-US" dirty="0" smtClean="0"/>
              <a:t>承辦人簽核意見在會辦欄，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</a:t>
            </a:r>
            <a:r>
              <a:rPr lang="zh-TW" altLang="en-US" dirty="0" smtClean="0"/>
              <a:t>係因登記桌未指定承辦人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二、</a:t>
            </a:r>
            <a:r>
              <a:rPr lang="zh-TW" altLang="zh-TW" dirty="0" smtClean="0"/>
              <a:t>無</a:t>
            </a:r>
            <a:r>
              <a:rPr lang="zh-TW" altLang="zh-TW" dirty="0"/>
              <a:t>簽核意見即陳</a:t>
            </a:r>
            <a:r>
              <a:rPr lang="zh-TW" altLang="zh-TW" dirty="0" smtClean="0"/>
              <a:t>核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pPr marL="0" indent="0">
              <a:buNone/>
            </a:pPr>
            <a:r>
              <a:rPr lang="zh-TW" altLang="en-US" dirty="0" smtClean="0"/>
              <a:t>    三</a:t>
            </a:r>
            <a:r>
              <a:rPr lang="zh-TW" altLang="zh-TW" dirty="0" smtClean="0"/>
              <a:t>、</a:t>
            </a:r>
            <a:r>
              <a:rPr lang="zh-TW" altLang="zh-TW" dirty="0"/>
              <a:t>簽核意見為「敬</a:t>
            </a:r>
            <a:r>
              <a:rPr lang="zh-TW" altLang="zh-TW" dirty="0" smtClean="0"/>
              <a:t>悉</a:t>
            </a:r>
            <a:r>
              <a:rPr lang="zh-TW" altLang="en-US" dirty="0" smtClean="0"/>
              <a:t>」。</a:t>
            </a:r>
            <a:endParaRPr lang="zh-TW" altLang="zh-TW" dirty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en-US" dirty="0"/>
              <a:t>四</a:t>
            </a:r>
            <a:r>
              <a:rPr lang="zh-TW" altLang="zh-TW" dirty="0" smtClean="0"/>
              <a:t>、</a:t>
            </a:r>
            <a:r>
              <a:rPr lang="zh-TW" altLang="zh-TW" dirty="0"/>
              <a:t>主管或代理人未核章即陳所</a:t>
            </a:r>
            <a:r>
              <a:rPr lang="zh-TW" altLang="zh-TW" dirty="0" smtClean="0"/>
              <a:t>部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en-US" dirty="0"/>
              <a:t>五</a:t>
            </a:r>
            <a:r>
              <a:rPr lang="zh-TW" altLang="zh-TW" dirty="0" smtClean="0"/>
              <a:t>、</a:t>
            </a:r>
            <a:r>
              <a:rPr lang="zh-TW" altLang="zh-TW" dirty="0"/>
              <a:t>公文回復日期即將逾期，陳核後未</a:t>
            </a:r>
            <a:r>
              <a:rPr lang="zh-TW" altLang="zh-TW" dirty="0" smtClean="0"/>
              <a:t>主動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</a:t>
            </a:r>
            <a:r>
              <a:rPr lang="zh-TW" altLang="zh-TW" dirty="0" smtClean="0"/>
              <a:t>追</a:t>
            </a:r>
            <a:r>
              <a:rPr lang="zh-TW" altLang="zh-TW" dirty="0"/>
              <a:t>踪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六、開會通知單未簽出席人員。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42509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" b="50000"/>
          <a:stretch/>
        </p:blipFill>
        <p:spPr>
          <a:xfrm>
            <a:off x="1361357" y="1555397"/>
            <a:ext cx="8510557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圓角矩形 6"/>
          <p:cNvSpPr/>
          <p:nvPr/>
        </p:nvSpPr>
        <p:spPr>
          <a:xfrm>
            <a:off x="1957600" y="3787645"/>
            <a:ext cx="3024336" cy="57606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22164" y="159720"/>
            <a:ext cx="9624060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g-160426090230\img-160426090230-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434" r="7688" b="50732"/>
          <a:stretch/>
        </p:blipFill>
        <p:spPr bwMode="auto">
          <a:xfrm>
            <a:off x="1386260" y="1620391"/>
            <a:ext cx="8696080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1602284" y="6084887"/>
            <a:ext cx="3024336" cy="57606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03861" y="166203"/>
            <a:ext cx="9624060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3284" r="8743" b="45506"/>
          <a:stretch/>
        </p:blipFill>
        <p:spPr>
          <a:xfrm>
            <a:off x="1386260" y="1476375"/>
            <a:ext cx="8568952" cy="561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圓角矩形 5"/>
          <p:cNvSpPr/>
          <p:nvPr/>
        </p:nvSpPr>
        <p:spPr>
          <a:xfrm>
            <a:off x="1658108" y="5724847"/>
            <a:ext cx="2880320" cy="57606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602284" y="2961691"/>
            <a:ext cx="648072" cy="2880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22164" y="144156"/>
            <a:ext cx="9624060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t="3284" r="8954" b="43267"/>
          <a:stretch/>
        </p:blipFill>
        <p:spPr>
          <a:xfrm>
            <a:off x="1530276" y="1548383"/>
            <a:ext cx="8424936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圓角矩形 5"/>
          <p:cNvSpPr/>
          <p:nvPr/>
        </p:nvSpPr>
        <p:spPr>
          <a:xfrm>
            <a:off x="5631703" y="1996595"/>
            <a:ext cx="2736304" cy="3600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959295" y="3145110"/>
            <a:ext cx="36724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圓角矩形 8"/>
          <p:cNvSpPr/>
          <p:nvPr/>
        </p:nvSpPr>
        <p:spPr>
          <a:xfrm>
            <a:off x="6844840" y="3222870"/>
            <a:ext cx="936104" cy="2880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743271" y="6152796"/>
            <a:ext cx="3888432" cy="2880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522164" y="159720"/>
            <a:ext cx="9624060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172" y="1980431"/>
            <a:ext cx="9793088" cy="4176464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/>
              <a:t>簽稿擬辦方式：</a:t>
            </a:r>
          </a:p>
          <a:p>
            <a:r>
              <a:rPr lang="zh-TW" altLang="zh-TW" b="1" dirty="0"/>
              <a:t>先簽後稿</a:t>
            </a:r>
            <a:r>
              <a:rPr lang="zh-TW" altLang="zh-TW" dirty="0"/>
              <a:t>：性質重要必須先行簽請核定</a:t>
            </a:r>
            <a:r>
              <a:rPr lang="zh-TW" altLang="zh-TW" dirty="0" smtClean="0"/>
              <a:t>再發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 </a:t>
            </a:r>
            <a:r>
              <a:rPr lang="zh-TW" altLang="zh-TW" dirty="0" smtClean="0"/>
              <a:t>文</a:t>
            </a:r>
            <a:r>
              <a:rPr lang="zh-TW" altLang="zh-TW" dirty="0"/>
              <a:t>案件。</a:t>
            </a:r>
          </a:p>
          <a:p>
            <a:r>
              <a:rPr lang="zh-TW" altLang="zh-TW" b="1" dirty="0"/>
              <a:t>簽稿併陳</a:t>
            </a:r>
            <a:r>
              <a:rPr lang="zh-TW" altLang="zh-TW" dirty="0"/>
              <a:t>：針對文稿內容須另為說明或</a:t>
            </a:r>
            <a:r>
              <a:rPr lang="zh-TW" altLang="zh-TW" dirty="0" smtClean="0"/>
              <a:t>有時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 </a:t>
            </a:r>
            <a:r>
              <a:rPr lang="zh-TW" altLang="zh-TW" dirty="0" smtClean="0"/>
              <a:t>間</a:t>
            </a:r>
            <a:r>
              <a:rPr lang="zh-TW" altLang="zh-TW" dirty="0"/>
              <a:t>限制不及先行請示之案件。</a:t>
            </a:r>
          </a:p>
          <a:p>
            <a:r>
              <a:rPr lang="zh-TW" altLang="zh-TW" b="1" dirty="0"/>
              <a:t>以稿代簽</a:t>
            </a:r>
            <a:r>
              <a:rPr lang="zh-TW" altLang="zh-TW" dirty="0"/>
              <a:t>：案情簡單或例行案件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/>
              <a:t>「簽」和「稿」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7323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" b="28463"/>
          <a:stretch/>
        </p:blipFill>
        <p:spPr>
          <a:xfrm>
            <a:off x="1595642" y="1397353"/>
            <a:ext cx="8137325" cy="574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圓角矩形 5"/>
          <p:cNvSpPr/>
          <p:nvPr/>
        </p:nvSpPr>
        <p:spPr>
          <a:xfrm>
            <a:off x="2394372" y="5364807"/>
            <a:ext cx="936104" cy="2880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22164" y="137142"/>
            <a:ext cx="9624060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3330476" y="6228903"/>
            <a:ext cx="20882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0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2090" r="9376" b="56255"/>
          <a:stretch/>
        </p:blipFill>
        <p:spPr>
          <a:xfrm>
            <a:off x="1519105" y="1404366"/>
            <a:ext cx="8136904" cy="5732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圓角矩形 7"/>
          <p:cNvSpPr/>
          <p:nvPr/>
        </p:nvSpPr>
        <p:spPr>
          <a:xfrm>
            <a:off x="2106340" y="2268463"/>
            <a:ext cx="648072" cy="2880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1674293" y="2988543"/>
            <a:ext cx="864096" cy="57606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22164" y="87711"/>
            <a:ext cx="9624060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zh-TW" b="1" dirty="0"/>
              <a:t>會 辦 </a:t>
            </a:r>
            <a:r>
              <a:rPr lang="zh-TW" altLang="zh-TW" b="1" dirty="0" smtClean="0"/>
              <a:t>欄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6220" y="1764295"/>
            <a:ext cx="9132510" cy="4990084"/>
          </a:xfrm>
        </p:spPr>
        <p:txBody>
          <a:bodyPr/>
          <a:lstStyle/>
          <a:p>
            <a:r>
              <a:rPr lang="zh-TW" altLang="zh-TW" dirty="0"/>
              <a:t>常見問題：</a:t>
            </a:r>
          </a:p>
          <a:p>
            <a:pPr marL="0" indent="0">
              <a:buNone/>
            </a:pPr>
            <a:r>
              <a:rPr lang="zh-TW" altLang="en-US" dirty="0" smtClean="0"/>
              <a:t>    一、</a:t>
            </a:r>
            <a:r>
              <a:rPr lang="zh-TW" altLang="zh-TW" dirty="0" smtClean="0"/>
              <a:t>漏</a:t>
            </a:r>
            <a:r>
              <a:rPr lang="zh-TW" altLang="zh-TW" dirty="0"/>
              <a:t>會</a:t>
            </a:r>
            <a:r>
              <a:rPr lang="zh-TW" altLang="zh-TW" dirty="0" smtClean="0"/>
              <a:t>相關單位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zh-TW" dirty="0" smtClean="0"/>
              <a:t>二</a:t>
            </a:r>
            <a:r>
              <a:rPr lang="zh-TW" altLang="zh-TW" dirty="0"/>
              <a:t>、回應會辦</a:t>
            </a:r>
            <a:r>
              <a:rPr lang="zh-TW" altLang="zh-TW" dirty="0" smtClean="0"/>
              <a:t>意見</a:t>
            </a:r>
            <a:r>
              <a:rPr lang="zh-TW" altLang="en-US" dirty="0" smtClean="0"/>
              <a:t>。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7207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3135" r="7898" b="41923"/>
          <a:stretch/>
        </p:blipFill>
        <p:spPr>
          <a:xfrm>
            <a:off x="1388049" y="1548382"/>
            <a:ext cx="8712968" cy="559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圓角矩形 7"/>
          <p:cNvSpPr/>
          <p:nvPr/>
        </p:nvSpPr>
        <p:spPr>
          <a:xfrm>
            <a:off x="1530276" y="3524386"/>
            <a:ext cx="2304256" cy="3600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96913" y="144155"/>
            <a:ext cx="9624060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重要文書規定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492188"/>
              </p:ext>
            </p:extLst>
          </p:nvPr>
        </p:nvGraphicFramePr>
        <p:xfrm>
          <a:off x="594172" y="1620391"/>
          <a:ext cx="9623425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23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6220" y="207984"/>
            <a:ext cx="8928992" cy="93728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37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附錄</a:t>
            </a:r>
            <a:r>
              <a:rPr lang="en-US" altLang="zh-TW" sz="37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7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期望語及稱謂語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164337"/>
              </p:ext>
            </p:extLst>
          </p:nvPr>
        </p:nvGraphicFramePr>
        <p:xfrm>
          <a:off x="1002390" y="1404367"/>
          <a:ext cx="8935539" cy="52821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78513"/>
                <a:gridCol w="2978513"/>
                <a:gridCol w="2978513"/>
              </a:tblGrid>
              <a:tr h="1401856">
                <a:tc>
                  <a:txBody>
                    <a:bodyPr/>
                    <a:lstStyle/>
                    <a:p>
                      <a:endParaRPr lang="zh-TW" altLang="en-US" sz="2300" dirty="0"/>
                    </a:p>
                  </a:txBody>
                  <a:tcPr marL="106934" marR="106934" marT="50408" marB="50408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zh-TW" altLang="en-US" sz="2300" dirty="0"/>
                    </a:p>
                  </a:txBody>
                  <a:tcPr marL="106934" marR="106934" marT="50408" marB="50408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zh-TW" altLang="en-US" sz="2300" dirty="0"/>
                    </a:p>
                  </a:txBody>
                  <a:tcPr marL="106934" marR="106934" marT="50408" marB="50408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494688">
                <a:tc>
                  <a:txBody>
                    <a:bodyPr/>
                    <a:lstStyle/>
                    <a:p>
                      <a:r>
                        <a:rPr lang="zh-TW" altLang="en-US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請鑒核</a:t>
                      </a:r>
                    </a:p>
                    <a:p>
                      <a:pPr algn="l"/>
                      <a:r>
                        <a:rPr lang="en-US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en-US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</a:t>
                      </a:r>
                      <a:r>
                        <a:rPr lang="zh-TW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核示</a:t>
                      </a:r>
                    </a:p>
                    <a:p>
                      <a:r>
                        <a:rPr lang="en-US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en-US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</a:t>
                      </a:r>
                      <a:r>
                        <a:rPr lang="zh-TW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核定</a:t>
                      </a:r>
                    </a:p>
                    <a:p>
                      <a:r>
                        <a:rPr lang="en-US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en-US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</a:t>
                      </a:r>
                      <a:r>
                        <a:rPr lang="zh-TW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核備</a:t>
                      </a:r>
                    </a:p>
                    <a:p>
                      <a:r>
                        <a:rPr lang="en-US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en-US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</a:t>
                      </a:r>
                      <a:r>
                        <a:rPr lang="zh-TW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鑒察</a:t>
                      </a:r>
                    </a:p>
                    <a:p>
                      <a:r>
                        <a:rPr lang="zh-TW" altLang="en-US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endParaRPr lang="zh-TW" altLang="en-US" sz="3100" dirty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06934" marR="106934" marT="50408" marB="50408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zh-TW" altLang="zh-TW" sz="3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請查照</a:t>
                      </a:r>
                      <a:endParaRPr lang="en-US" altLang="zh-TW" sz="31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請查照惠復</a:t>
                      </a:r>
                      <a:endParaRPr lang="en-US" altLang="zh-TW" sz="31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</a:t>
                      </a:r>
                      <a:r>
                        <a:rPr lang="zh-TW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備查</a:t>
                      </a:r>
                      <a:endParaRPr lang="en-US" altLang="zh-TW" sz="31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</a:t>
                      </a:r>
                      <a:r>
                        <a:rPr lang="zh-TW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審核</a:t>
                      </a:r>
                      <a:r>
                        <a:rPr lang="en-US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核定</a:t>
                      </a:r>
                      <a:r>
                        <a:rPr lang="zh-TW" altLang="en-US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 </a:t>
                      </a:r>
                      <a:endParaRPr lang="en-US" altLang="zh-TW" sz="31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目的主管機關有審核或核定</a:t>
                      </a:r>
                      <a:r>
                        <a:rPr lang="zh-TW" altLang="en-US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之權責</a:t>
                      </a:r>
                      <a:r>
                        <a:rPr lang="en-US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altLang="zh-TW" sz="31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TW" altLang="en-US" sz="3100" b="1" kern="1200" dirty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106934" marR="106934" marT="50408" marB="50408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本所無下屬單位</a:t>
                      </a:r>
                      <a:endParaRPr lang="en-US" altLang="zh-TW" sz="31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請參考</a:t>
                      </a:r>
                      <a:r>
                        <a:rPr lang="en-US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: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請查照</a:t>
                      </a:r>
                      <a:endParaRPr lang="en-US" altLang="zh-TW" sz="31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請備查</a:t>
                      </a:r>
                      <a:endParaRPr lang="en-US" altLang="zh-TW" sz="31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請照辦</a:t>
                      </a:r>
                      <a:endParaRPr lang="en-US" altLang="zh-TW" sz="31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請辦理見復</a:t>
                      </a:r>
                      <a:endParaRPr lang="en-US" altLang="zh-TW" sz="3100" b="1" kern="1200" dirty="0" smtClean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3100" b="1" kern="1200" dirty="0" smtClean="0"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endParaRPr lang="zh-TW" altLang="en-US" sz="3100" b="1" kern="1200" dirty="0"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106934" marR="106934" marT="50408" marB="50408"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1602284" y="1764407"/>
            <a:ext cx="1634116" cy="674711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zh-TW" altLang="en-US" sz="37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上行文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770636" y="1785021"/>
            <a:ext cx="1634116" cy="674711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zh-TW" altLang="en-US" sz="37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平行文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7650956" y="1762444"/>
            <a:ext cx="1634116" cy="674711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r>
              <a:rPr lang="zh-TW" altLang="en-US" sz="37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下行文</a:t>
            </a:r>
          </a:p>
        </p:txBody>
      </p:sp>
    </p:spTree>
    <p:extLst>
      <p:ext uri="{BB962C8B-B14F-4D97-AF65-F5344CB8AC3E}">
        <p14:creationId xmlns:p14="http://schemas.microsoft.com/office/powerpoint/2010/main" val="19665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54212" y="180231"/>
            <a:ext cx="9012792" cy="10283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37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附錄２</a:t>
            </a:r>
            <a:r>
              <a:rPr lang="zh-TW" altLang="en-US" sz="37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期望語及稱謂語</a:t>
            </a: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4083891040"/>
              </p:ext>
            </p:extLst>
          </p:nvPr>
        </p:nvGraphicFramePr>
        <p:xfrm>
          <a:off x="840905" y="1116335"/>
          <a:ext cx="9852495" cy="563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83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58268" y="2844527"/>
            <a:ext cx="77768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ea"/>
                <a:cs typeface="Times New Roman" panose="02020603050405020304" pitchFamily="18" charset="0"/>
              </a:rPr>
              <a:t>報告完畢  感謝聆聽</a:t>
            </a:r>
            <a:endParaRPr lang="zh-TW" altLang="en-US" sz="6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2" r="1544" b="7899"/>
          <a:stretch/>
        </p:blipFill>
        <p:spPr bwMode="auto">
          <a:xfrm>
            <a:off x="486160" y="108223"/>
            <a:ext cx="9937104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5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/>
              <a:t>速  別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6180" y="1692399"/>
            <a:ext cx="9793088" cy="5400600"/>
          </a:xfrm>
        </p:spPr>
        <p:txBody>
          <a:bodyPr/>
          <a:lstStyle/>
          <a:p>
            <a:r>
              <a:rPr lang="zh-TW" altLang="zh-TW" dirty="0"/>
              <a:t>常見問題：只點普通</a:t>
            </a:r>
            <a:r>
              <a:rPr lang="zh-TW" altLang="zh-TW" dirty="0" smtClean="0"/>
              <a:t>件</a:t>
            </a:r>
            <a:endParaRPr lang="en-US" altLang="zh-TW" dirty="0" smtClean="0"/>
          </a:p>
          <a:p>
            <a:r>
              <a:rPr lang="zh-TW" altLang="zh-TW" dirty="0" smtClean="0"/>
              <a:t>提示</a:t>
            </a:r>
            <a:r>
              <a:rPr lang="zh-TW" altLang="zh-TW" dirty="0"/>
              <a:t>：希望受文</a:t>
            </a:r>
            <a:r>
              <a:rPr lang="zh-TW" altLang="zh-TW" dirty="0" smtClean="0"/>
              <a:t>機關</a:t>
            </a:r>
            <a:r>
              <a:rPr lang="zh-TW" altLang="en-US" dirty="0" smtClean="0"/>
              <a:t>簽</a:t>
            </a:r>
            <a:r>
              <a:rPr lang="zh-TW" altLang="zh-TW" dirty="0" smtClean="0"/>
              <a:t>辦</a:t>
            </a:r>
            <a:r>
              <a:rPr lang="zh-TW" altLang="en-US" dirty="0" smtClean="0"/>
              <a:t>公文</a:t>
            </a:r>
            <a:r>
              <a:rPr lang="zh-TW" altLang="zh-TW" dirty="0" smtClean="0"/>
              <a:t>的速</a:t>
            </a:r>
            <a:r>
              <a:rPr lang="zh-TW" altLang="en-US" dirty="0" smtClean="0"/>
              <a:t>度</a:t>
            </a: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r>
              <a:rPr lang="zh-TW" altLang="en-US" dirty="0" smtClean="0"/>
              <a:t>速別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一、</a:t>
            </a:r>
            <a:r>
              <a:rPr lang="zh-TW" altLang="zh-TW" dirty="0" smtClean="0"/>
              <a:t>最</a:t>
            </a:r>
            <a:r>
              <a:rPr lang="zh-TW" altLang="zh-TW" dirty="0"/>
              <a:t>速件：隨到隨辦</a:t>
            </a:r>
          </a:p>
          <a:p>
            <a:pPr marL="0" indent="0">
              <a:buNone/>
            </a:pPr>
            <a:r>
              <a:rPr lang="zh-TW" altLang="en-US" dirty="0" smtClean="0"/>
              <a:t>    二、</a:t>
            </a:r>
            <a:r>
              <a:rPr lang="zh-TW" altLang="zh-TW" dirty="0" smtClean="0"/>
              <a:t>速</a:t>
            </a:r>
            <a:r>
              <a:rPr lang="zh-TW" altLang="zh-TW" dirty="0"/>
              <a:t>件：</a:t>
            </a:r>
            <a:r>
              <a:rPr lang="en-US" altLang="zh-TW" dirty="0"/>
              <a:t>3</a:t>
            </a:r>
            <a:r>
              <a:rPr lang="zh-TW" altLang="zh-TW" dirty="0"/>
              <a:t>日</a:t>
            </a:r>
          </a:p>
          <a:p>
            <a:pPr marL="0" indent="0">
              <a:buNone/>
            </a:pPr>
            <a:r>
              <a:rPr lang="zh-TW" altLang="en-US" dirty="0" smtClean="0"/>
              <a:t>    三、</a:t>
            </a:r>
            <a:r>
              <a:rPr lang="zh-TW" altLang="zh-TW" dirty="0" smtClean="0"/>
              <a:t>普通</a:t>
            </a:r>
            <a:r>
              <a:rPr lang="zh-TW" altLang="zh-TW" dirty="0"/>
              <a:t>件：</a:t>
            </a:r>
            <a:r>
              <a:rPr lang="en-US" altLang="zh-TW" dirty="0"/>
              <a:t>6</a:t>
            </a:r>
            <a:r>
              <a:rPr lang="zh-TW" altLang="zh-TW" dirty="0"/>
              <a:t>日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54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/>
              <a:t>密  件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8188" y="1764295"/>
            <a:ext cx="9420542" cy="5328704"/>
          </a:xfrm>
        </p:spPr>
        <p:txBody>
          <a:bodyPr/>
          <a:lstStyle/>
          <a:p>
            <a:r>
              <a:rPr lang="zh-TW" altLang="zh-TW" dirty="0"/>
              <a:t>提示：</a:t>
            </a:r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zh-TW" dirty="0" smtClean="0"/>
              <a:t>一</a:t>
            </a:r>
            <a:r>
              <a:rPr lang="zh-TW" altLang="zh-TW" dirty="0"/>
              <a:t>、國家機密保護法規定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「</a:t>
            </a:r>
            <a:r>
              <a:rPr lang="zh-TW" altLang="zh-TW" dirty="0" smtClean="0"/>
              <a:t>絕對機密</a:t>
            </a:r>
            <a:r>
              <a:rPr lang="zh-TW" altLang="en-US" dirty="0" smtClean="0">
                <a:latin typeface="新細明體"/>
                <a:ea typeface="新細明體"/>
              </a:rPr>
              <a:t>」</a:t>
            </a:r>
            <a:r>
              <a:rPr lang="zh-TW" altLang="zh-TW" dirty="0" smtClean="0"/>
              <a:t>、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</a:t>
            </a:r>
            <a:r>
              <a:rPr lang="zh-TW" altLang="zh-TW" dirty="0" smtClean="0"/>
              <a:t>「極機密</a:t>
            </a:r>
            <a:r>
              <a:rPr lang="zh-TW" altLang="en-US" dirty="0" smtClean="0">
                <a:latin typeface="新細明體"/>
              </a:rPr>
              <a:t>」 </a:t>
            </a:r>
            <a:r>
              <a:rPr lang="zh-TW" altLang="zh-TW" dirty="0" smtClean="0"/>
              <a:t>、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</a:t>
            </a:r>
            <a:r>
              <a:rPr lang="zh-TW" altLang="zh-TW" dirty="0" smtClean="0"/>
              <a:t>「機密</a:t>
            </a:r>
            <a:r>
              <a:rPr lang="zh-TW" altLang="en-US" dirty="0" smtClean="0">
                <a:latin typeface="新細明體"/>
              </a:rPr>
              <a:t>」 </a:t>
            </a:r>
            <a:r>
              <a:rPr lang="zh-TW" altLang="zh-TW" dirty="0" smtClean="0"/>
              <a:t>、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</a:t>
            </a:r>
            <a:r>
              <a:rPr lang="zh-TW" altLang="zh-TW" dirty="0" smtClean="0"/>
              <a:t>「密</a:t>
            </a:r>
            <a:r>
              <a:rPr lang="zh-TW" altLang="en-US" dirty="0" smtClean="0">
                <a:latin typeface="新細明體"/>
              </a:rPr>
              <a:t>」</a:t>
            </a:r>
            <a:r>
              <a:rPr lang="en-US" altLang="zh-TW" dirty="0" smtClean="0">
                <a:latin typeface="新細明體"/>
              </a:rPr>
              <a:t>(</a:t>
            </a:r>
            <a:r>
              <a:rPr lang="zh-TW" altLang="en-US" dirty="0" smtClean="0">
                <a:latin typeface="新細明體"/>
              </a:rPr>
              <a:t>一般公務機密</a:t>
            </a:r>
            <a:r>
              <a:rPr lang="en-US" altLang="zh-TW" dirty="0" smtClean="0">
                <a:latin typeface="新細明體"/>
              </a:rPr>
              <a:t>)</a:t>
            </a:r>
            <a:endParaRPr lang="zh-TW" altLang="zh-TW" dirty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zh-TW" dirty="0" smtClean="0"/>
              <a:t>二</a:t>
            </a:r>
            <a:r>
              <a:rPr lang="zh-TW" altLang="zh-TW" dirty="0"/>
              <a:t>、如</a:t>
            </a:r>
            <a:r>
              <a:rPr lang="zh-TW" altLang="zh-TW" dirty="0" smtClean="0"/>
              <a:t>非密</a:t>
            </a:r>
            <a:r>
              <a:rPr lang="zh-TW" altLang="en-US" dirty="0" smtClean="0"/>
              <a:t>件</a:t>
            </a:r>
            <a:r>
              <a:rPr lang="zh-TW" altLang="zh-TW" dirty="0" smtClean="0"/>
              <a:t>不必</a:t>
            </a:r>
            <a:r>
              <a:rPr lang="zh-TW" altLang="zh-TW" dirty="0"/>
              <a:t>填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21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94172" y="30736"/>
            <a:ext cx="9624060" cy="1260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新細明體-ExtB" panose="02020500000000000000" pitchFamily="18" charset="-120"/>
                <a:ea typeface="新細明體-ExtB" panose="02020500000000000000" pitchFamily="18" charset="-120"/>
                <a:cs typeface="Times New Roman" panose="02020603050405020304" pitchFamily="18" charset="0"/>
              </a:rPr>
              <a:t>案  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1"/>
          <a:stretch/>
        </p:blipFill>
        <p:spPr>
          <a:xfrm>
            <a:off x="1458268" y="1332359"/>
            <a:ext cx="8568952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橢圓 4"/>
          <p:cNvSpPr/>
          <p:nvPr/>
        </p:nvSpPr>
        <p:spPr>
          <a:xfrm>
            <a:off x="7074892" y="5252989"/>
            <a:ext cx="288032" cy="3354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1026220" y="4505384"/>
            <a:ext cx="1656184" cy="1862862"/>
          </a:xfrm>
          <a:prstGeom prst="rightArrow">
            <a:avLst>
              <a:gd name="adj1" fmla="val 50000"/>
              <a:gd name="adj2" fmla="val 19713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密函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不宜引述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98628" y="3780631"/>
            <a:ext cx="43204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2826420" y="5588444"/>
            <a:ext cx="61926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/>
              <a:t>附  件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0196" y="1764295"/>
            <a:ext cx="9505056" cy="5256696"/>
          </a:xfrm>
        </p:spPr>
        <p:txBody>
          <a:bodyPr>
            <a:normAutofit fontScale="92500"/>
          </a:bodyPr>
          <a:lstStyle/>
          <a:p>
            <a:r>
              <a:rPr lang="zh-TW" altLang="zh-TW" dirty="0"/>
              <a:t>常見問題：未</a:t>
            </a:r>
            <a:r>
              <a:rPr lang="zh-TW" altLang="zh-TW" dirty="0" smtClean="0"/>
              <a:t>填</a:t>
            </a: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r>
              <a:rPr lang="zh-TW" altLang="zh-TW" dirty="0" smtClean="0"/>
              <a:t>提示：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一、</a:t>
            </a:r>
            <a:r>
              <a:rPr lang="zh-TW" altLang="zh-TW" dirty="0" smtClean="0"/>
              <a:t>如主旨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二、</a:t>
            </a:r>
            <a:r>
              <a:rPr lang="zh-TW" altLang="zh-TW" dirty="0" smtClean="0"/>
              <a:t>如</a:t>
            </a:r>
            <a:r>
              <a:rPr lang="zh-TW" altLang="zh-TW" dirty="0"/>
              <a:t>說明</a:t>
            </a:r>
            <a:r>
              <a:rPr lang="zh-TW" altLang="zh-TW" dirty="0" smtClean="0"/>
              <a:t>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三、</a:t>
            </a:r>
            <a:r>
              <a:rPr lang="zh-TW" altLang="zh-TW" dirty="0" smtClean="0"/>
              <a:t>註明</a:t>
            </a:r>
            <a:r>
              <a:rPr lang="zh-TW" altLang="zh-TW" dirty="0"/>
              <a:t>名稱及數量</a:t>
            </a:r>
            <a:r>
              <a:rPr lang="zh-TW" altLang="zh-TW" dirty="0" smtClean="0"/>
              <a:t>（</a:t>
            </a:r>
            <a:r>
              <a:rPr lang="zh-TW" altLang="en-US" dirty="0" smtClean="0"/>
              <a:t>如</a:t>
            </a:r>
            <a:r>
              <a:rPr lang="zh-TW" altLang="zh-TW" dirty="0" smtClean="0"/>
              <a:t>審查</a:t>
            </a:r>
            <a:r>
              <a:rPr lang="zh-TW" altLang="zh-TW" dirty="0"/>
              <a:t>表乙</a:t>
            </a:r>
            <a:r>
              <a:rPr lang="zh-TW" altLang="zh-TW" dirty="0" smtClean="0"/>
              <a:t>份</a:t>
            </a:r>
            <a:r>
              <a:rPr lang="zh-TW" altLang="en-US" dirty="0" smtClean="0">
                <a:latin typeface="標楷體"/>
                <a:ea typeface="標楷體"/>
              </a:rPr>
              <a:t>）</a:t>
            </a:r>
            <a:endParaRPr lang="en-US" altLang="zh-TW" dirty="0" smtClean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dirty="0"/>
              <a:t>附件夾帶</a:t>
            </a:r>
            <a:r>
              <a:rPr lang="en-US" altLang="zh-TW" dirty="0"/>
              <a:t>:</a:t>
            </a:r>
            <a:r>
              <a:rPr lang="zh-TW" altLang="en-US" dirty="0">
                <a:solidFill>
                  <a:srgbClr val="CC0099"/>
                </a:solidFill>
              </a:rPr>
              <a:t>紫紅色</a:t>
            </a:r>
            <a:r>
              <a:rPr lang="en-US" altLang="zh-TW" dirty="0" smtClean="0">
                <a:solidFill>
                  <a:srgbClr val="CC0099"/>
                </a:solidFill>
              </a:rPr>
              <a:t>(</a:t>
            </a:r>
            <a:r>
              <a:rPr lang="zh-TW" altLang="en-US" dirty="0" smtClean="0">
                <a:solidFill>
                  <a:srgbClr val="CC0099"/>
                </a:solidFill>
              </a:rPr>
              <a:t>會簽附件</a:t>
            </a:r>
            <a:r>
              <a:rPr lang="en-US" altLang="zh-TW" dirty="0">
                <a:solidFill>
                  <a:srgbClr val="CC0099"/>
                </a:solidFill>
              </a:rPr>
              <a:t>);</a:t>
            </a:r>
            <a:r>
              <a:rPr lang="zh-TW" altLang="en-US" dirty="0">
                <a:solidFill>
                  <a:srgbClr val="00B0F0"/>
                </a:solidFill>
              </a:rPr>
              <a:t>淡藍色為發文附件</a:t>
            </a:r>
            <a:r>
              <a:rPr lang="zh-TW" altLang="en-US" dirty="0"/>
              <a:t>。</a:t>
            </a:r>
          </a:p>
          <a:p>
            <a:pPr marL="0" indent="0">
              <a:buNone/>
            </a:pPr>
            <a:r>
              <a:rPr lang="zh-TW" altLang="en-US" dirty="0"/>
              <a:t>附件以正本為限，副本如需附件需註明含附件。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4122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/>
              <a:t>系統畫面</a:t>
            </a:r>
            <a:endParaRPr lang="zh-TW" altLang="en-US" b="1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83280"/>
              </p:ext>
            </p:extLst>
          </p:nvPr>
        </p:nvGraphicFramePr>
        <p:xfrm>
          <a:off x="594172" y="1609724"/>
          <a:ext cx="9577064" cy="5508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文件" r:id="rId3" imgW="5271734" imgH="4340364" progId="Word.Document.12">
                  <p:embed/>
                </p:oleObj>
              </mc:Choice>
              <mc:Fallback>
                <p:oleObj name="文件" r:id="rId3" imgW="5271734" imgH="43403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172" y="1609724"/>
                        <a:ext cx="9577064" cy="5508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橢圓 7"/>
          <p:cNvSpPr/>
          <p:nvPr/>
        </p:nvSpPr>
        <p:spPr>
          <a:xfrm>
            <a:off x="5274692" y="3398541"/>
            <a:ext cx="1008112" cy="1008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2337790"/>
            <a:ext cx="1008112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9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1950</TotalTime>
  <Words>1486</Words>
  <Application>Microsoft Office PowerPoint</Application>
  <PresentationFormat>自訂</PresentationFormat>
  <Paragraphs>248</Paragraphs>
  <Slides>37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9" baseType="lpstr">
      <vt:lpstr>Office 佈景主題</vt:lpstr>
      <vt:lpstr>文件</vt:lpstr>
      <vt:lpstr>105年公文講習-案例說明</vt:lpstr>
      <vt:lpstr>「簽」和「稿」</vt:lpstr>
      <vt:lpstr>「簽」和「稿」</vt:lpstr>
      <vt:lpstr>PowerPoint 簡報</vt:lpstr>
      <vt:lpstr>速  別</vt:lpstr>
      <vt:lpstr>密  件</vt:lpstr>
      <vt:lpstr>案  例</vt:lpstr>
      <vt:lpstr>附  件</vt:lpstr>
      <vt:lpstr>系統畫面</vt:lpstr>
      <vt:lpstr>案  例</vt:lpstr>
      <vt:lpstr>主  旨</vt:lpstr>
      <vt:lpstr>主  旨</vt:lpstr>
      <vt:lpstr>PowerPoint 簡報</vt:lpstr>
      <vt:lpstr>說  明</vt:lpstr>
      <vt:lpstr>案  例</vt:lpstr>
      <vt:lpstr>案  例</vt:lpstr>
      <vt:lpstr>案  例</vt:lpstr>
      <vt:lpstr>案  例</vt:lpstr>
      <vt:lpstr>案  例</vt:lpstr>
      <vt:lpstr>正本  、  副本</vt:lpstr>
      <vt:lpstr>案  例</vt:lpstr>
      <vt:lpstr>PowerPoint 簡報</vt:lpstr>
      <vt:lpstr>案  例</vt:lpstr>
      <vt:lpstr>錯誤範例</vt:lpstr>
      <vt:lpstr>承 辦 欄</vt:lpstr>
      <vt:lpstr>案  例</vt:lpstr>
      <vt:lpstr>案  例</vt:lpstr>
      <vt:lpstr>案  例</vt:lpstr>
      <vt:lpstr>案  例</vt:lpstr>
      <vt:lpstr>案  例</vt:lpstr>
      <vt:lpstr>案  例</vt:lpstr>
      <vt:lpstr>會 辦 欄</vt:lpstr>
      <vt:lpstr>案  例</vt:lpstr>
      <vt:lpstr>重要文書規定</vt:lpstr>
      <vt:lpstr>附錄1期望語及稱謂語</vt:lpstr>
      <vt:lpstr>附錄２期望語及稱謂語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asus</cp:lastModifiedBy>
  <cp:revision>203</cp:revision>
  <dcterms:created xsi:type="dcterms:W3CDTF">2016-03-02T01:31:29Z</dcterms:created>
  <dcterms:modified xsi:type="dcterms:W3CDTF">2016-05-18T06:06:00Z</dcterms:modified>
</cp:coreProperties>
</file>