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88" r:id="rId4"/>
    <p:sldId id="298" r:id="rId5"/>
    <p:sldId id="299" r:id="rId6"/>
    <p:sldId id="300" r:id="rId7"/>
    <p:sldId id="301" r:id="rId8"/>
    <p:sldId id="257" r:id="rId9"/>
    <p:sldId id="259" r:id="rId10"/>
    <p:sldId id="286" r:id="rId11"/>
    <p:sldId id="260" r:id="rId12"/>
    <p:sldId id="261" r:id="rId13"/>
    <p:sldId id="262" r:id="rId14"/>
    <p:sldId id="263" r:id="rId15"/>
    <p:sldId id="268" r:id="rId16"/>
    <p:sldId id="276" r:id="rId17"/>
    <p:sldId id="269" r:id="rId18"/>
    <p:sldId id="270" r:id="rId19"/>
    <p:sldId id="271" r:id="rId20"/>
    <p:sldId id="272" r:id="rId21"/>
    <p:sldId id="273" r:id="rId22"/>
    <p:sldId id="302" r:id="rId23"/>
    <p:sldId id="303" r:id="rId24"/>
    <p:sldId id="304" r:id="rId25"/>
    <p:sldId id="305" r:id="rId26"/>
    <p:sldId id="309" r:id="rId27"/>
    <p:sldId id="307" r:id="rId28"/>
    <p:sldId id="264" r:id="rId29"/>
    <p:sldId id="265" r:id="rId30"/>
    <p:sldId id="266" r:id="rId31"/>
    <p:sldId id="267" r:id="rId32"/>
    <p:sldId id="291" r:id="rId33"/>
    <p:sldId id="292" r:id="rId34"/>
    <p:sldId id="306" r:id="rId35"/>
    <p:sldId id="308" r:id="rId36"/>
    <p:sldId id="277" r:id="rId37"/>
    <p:sldId id="287" r:id="rId38"/>
    <p:sldId id="275" r:id="rId39"/>
    <p:sldId id="278" r:id="rId40"/>
    <p:sldId id="282" r:id="rId41"/>
    <p:sldId id="283" r:id="rId42"/>
    <p:sldId id="284" r:id="rId43"/>
    <p:sldId id="289" r:id="rId44"/>
    <p:sldId id="290" r:id="rId45"/>
    <p:sldId id="295" r:id="rId46"/>
    <p:sldId id="296" r:id="rId47"/>
    <p:sldId id="297" r:id="rId48"/>
    <p:sldId id="274" r:id="rId49"/>
    <p:sldId id="293" r:id="rId50"/>
    <p:sldId id="294" r:id="rId51"/>
    <p:sldId id="258" r:id="rId52"/>
  </p:sldIdLst>
  <p:sldSz cx="10693400" cy="7561263"/>
  <p:notesSz cx="6858000" cy="9144000"/>
  <p:defaultTextStyle>
    <a:defPPr>
      <a:defRPr lang="zh-TW"/>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6" d="100"/>
          <a:sy n="56" d="100"/>
        </p:scale>
        <p:origin x="-898" y="-58"/>
      </p:cViewPr>
      <p:guideLst>
        <p:guide orient="horz" pos="238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1" name="圖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99"/>
            <a:ext cx="10693400" cy="7543264"/>
          </a:xfrm>
          <a:prstGeom prst="rect">
            <a:avLst/>
          </a:prstGeom>
        </p:spPr>
      </p:pic>
      <p:sp>
        <p:nvSpPr>
          <p:cNvPr id="2" name="標題 1"/>
          <p:cNvSpPr>
            <a:spLocks noGrp="1"/>
          </p:cNvSpPr>
          <p:nvPr>
            <p:ph type="ctrTitle"/>
          </p:nvPr>
        </p:nvSpPr>
        <p:spPr>
          <a:xfrm>
            <a:off x="882204" y="3132559"/>
            <a:ext cx="9089390" cy="1620771"/>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684209" y="4860751"/>
            <a:ext cx="7485380" cy="1932323"/>
          </a:xfrm>
        </p:spPr>
        <p:txBody>
          <a:bodyPr/>
          <a:lstStyle>
            <a:lvl1pPr marL="0" indent="0" algn="ctr">
              <a:buNone/>
              <a:defRPr>
                <a:solidFill>
                  <a:schemeClr val="tx1">
                    <a:tint val="75000"/>
                  </a:schemeClr>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2016/5/17</a:t>
            </a:fld>
            <a:endParaRPr lang="zh-TW" altLang="en-US"/>
          </a:p>
        </p:txBody>
      </p:sp>
      <p:sp>
        <p:nvSpPr>
          <p:cNvPr id="5" name="頁尾版面配置區 4"/>
          <p:cNvSpPr>
            <a:spLocks noGrp="1"/>
          </p:cNvSpPr>
          <p:nvPr>
            <p:ph type="ftr" sz="quarter" idx="11"/>
          </p:nvPr>
        </p:nvSpPr>
        <p:spPr/>
        <p:txBody>
          <a:bodyPr/>
          <a:lstStyle/>
          <a:p>
            <a:endParaRPr lang="zh-TW" altLang="en-US"/>
          </a:p>
        </p:txBody>
      </p:sp>
      <p:pic>
        <p:nvPicPr>
          <p:cNvPr id="9" name="圖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132" y="214477"/>
            <a:ext cx="1928517" cy="458585"/>
          </a:xfrm>
          <a:prstGeom prst="rect">
            <a:avLst/>
          </a:prstGeom>
        </p:spPr>
      </p:pic>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233234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2016/5/17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970185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52715" y="302802"/>
            <a:ext cx="2406015" cy="645157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34670" y="302802"/>
            <a:ext cx="7039822" cy="645157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2016/5/17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1289833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9" name="圖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99"/>
            <a:ext cx="10693400" cy="7543264"/>
          </a:xfrm>
          <a:prstGeom prst="rect">
            <a:avLst/>
          </a:prstGeom>
        </p:spPr>
      </p:pic>
      <p:sp>
        <p:nvSpPr>
          <p:cNvPr id="11" name="矩形 10"/>
          <p:cNvSpPr/>
          <p:nvPr userDrawn="1"/>
        </p:nvSpPr>
        <p:spPr>
          <a:xfrm>
            <a:off x="0" y="0"/>
            <a:ext cx="10693400" cy="3924647"/>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noFill/>
              </a:ln>
            </a:endParaRPr>
          </a:p>
        </p:txBody>
      </p:sp>
      <p:pic>
        <p:nvPicPr>
          <p:cNvPr id="10" name="圖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4172" y="396255"/>
            <a:ext cx="2060931" cy="492831"/>
          </a:xfrm>
          <a:prstGeom prst="rect">
            <a:avLst/>
          </a:prstGeom>
        </p:spPr>
      </p:pic>
      <p:sp>
        <p:nvSpPr>
          <p:cNvPr id="2" name="標題 1"/>
          <p:cNvSpPr>
            <a:spLocks noGrp="1"/>
          </p:cNvSpPr>
          <p:nvPr>
            <p:ph type="title"/>
          </p:nvPr>
        </p:nvSpPr>
        <p:spPr>
          <a:xfrm>
            <a:off x="534670" y="3924647"/>
            <a:ext cx="9624060" cy="1260211"/>
          </a:xfrm>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24D69C9-26FB-409F-BAB6-E218E84513F0}" type="datetimeFigureOut">
              <a:rPr lang="zh-TW" altLang="en-US" smtClean="0"/>
              <a:t>2016/5/17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427422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2016/5/17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99288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44705" y="4858812"/>
            <a:ext cx="9089390" cy="1501751"/>
          </a:xfrm>
        </p:spPr>
        <p:txBody>
          <a:bodyPr anchor="t"/>
          <a:lstStyle>
            <a:lvl1pPr algn="l">
              <a:defRPr sz="46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44705" y="3204786"/>
            <a:ext cx="9089390" cy="1654026"/>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2016/5/17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70813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534670"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435812"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2016/5/17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2358039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534670" y="1692533"/>
            <a:ext cx="4724775"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TW" altLang="en-US" smtClean="0"/>
              <a:t>按一下以編輯母片文字樣式</a:t>
            </a:r>
          </a:p>
        </p:txBody>
      </p:sp>
      <p:sp>
        <p:nvSpPr>
          <p:cNvPr id="4" name="內容版面配置區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432099" y="1692533"/>
            <a:ext cx="4726631"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TW" altLang="en-US" smtClean="0"/>
              <a:t>按一下以編輯母片文字樣式</a:t>
            </a:r>
          </a:p>
        </p:txBody>
      </p:sp>
      <p:sp>
        <p:nvSpPr>
          <p:cNvPr id="6" name="內容版面配置區 5"/>
          <p:cNvSpPr>
            <a:spLocks noGrp="1"/>
          </p:cNvSpPr>
          <p:nvPr>
            <p:ph sz="quarter" idx="4"/>
          </p:nvPr>
        </p:nvSpPr>
        <p:spPr>
          <a:xfrm>
            <a:off x="5432099"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924D69C9-26FB-409F-BAB6-E218E84513F0}" type="datetimeFigureOut">
              <a:rPr lang="zh-TW" altLang="en-US" smtClean="0"/>
              <a:t>2016/5/17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5716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24D69C9-26FB-409F-BAB6-E218E84513F0}" type="datetimeFigureOut">
              <a:rPr lang="zh-TW" altLang="en-US" smtClean="0"/>
              <a:t>2016/5/17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11659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24D69C9-26FB-409F-BAB6-E218E84513F0}" type="datetimeFigureOut">
              <a:rPr lang="zh-TW" altLang="en-US" smtClean="0"/>
              <a:t>2016/5/17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691511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34671" y="301050"/>
            <a:ext cx="3518055" cy="1281214"/>
          </a:xfrm>
        </p:spPr>
        <p:txBody>
          <a:bodyPr anchor="b"/>
          <a:lstStyle>
            <a:lvl1pPr algn="l">
              <a:defRPr sz="23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534671" y="1582265"/>
            <a:ext cx="3518055" cy="5172114"/>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2016/5/17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3139917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095981" y="5292884"/>
            <a:ext cx="6416040" cy="624855"/>
          </a:xfrm>
        </p:spPr>
        <p:txBody>
          <a:bodyPr anchor="b"/>
          <a:lstStyle>
            <a:lvl1pPr algn="l">
              <a:defRPr sz="23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095981" y="675613"/>
            <a:ext cx="6416040" cy="4536758"/>
          </a:xfrm>
        </p:spPr>
        <p:txBody>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endParaRPr lang="zh-TW" altLang="en-US"/>
          </a:p>
        </p:txBody>
      </p:sp>
      <p:sp>
        <p:nvSpPr>
          <p:cNvPr id="4" name="文字版面配置區 3"/>
          <p:cNvSpPr>
            <a:spLocks noGrp="1"/>
          </p:cNvSpPr>
          <p:nvPr>
            <p:ph type="body" sz="half" idx="2"/>
          </p:nvPr>
        </p:nvSpPr>
        <p:spPr>
          <a:xfrm>
            <a:off x="2095981" y="5917739"/>
            <a:ext cx="6416040" cy="88739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2016/5/17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671379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圖片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2905"/>
            <a:ext cx="10693400" cy="7555451"/>
          </a:xfrm>
          <a:prstGeom prst="rect">
            <a:avLst/>
          </a:prstGeom>
        </p:spPr>
      </p:pic>
      <p:sp>
        <p:nvSpPr>
          <p:cNvPr id="12" name="文字方塊 11"/>
          <p:cNvSpPr txBox="1"/>
          <p:nvPr userDrawn="1"/>
        </p:nvSpPr>
        <p:spPr>
          <a:xfrm>
            <a:off x="8661507" y="7168534"/>
            <a:ext cx="1082348" cy="307777"/>
          </a:xfrm>
          <a:prstGeom prst="rect">
            <a:avLst/>
          </a:prstGeom>
          <a:noFill/>
        </p:spPr>
        <p:txBody>
          <a:bodyPr wrap="none" rtlCol="0">
            <a:spAutoFit/>
          </a:bodyPr>
          <a:lstStyle/>
          <a:p>
            <a:r>
              <a:rPr lang="zh-TW" altLang="en-US" sz="1400" b="1" dirty="0" smtClean="0">
                <a:solidFill>
                  <a:srgbClr val="00B050"/>
                </a:solidFill>
                <a:latin typeface="微軟正黑體" panose="020B0604030504040204" pitchFamily="34" charset="-120"/>
                <a:ea typeface="微軟正黑體" panose="020B0604030504040204" pitchFamily="34" charset="-120"/>
              </a:rPr>
              <a:t>核能研究所</a:t>
            </a:r>
            <a:endParaRPr lang="zh-TW" altLang="en-US" sz="1400" b="1" dirty="0">
              <a:solidFill>
                <a:srgbClr val="00B050"/>
              </a:solidFill>
              <a:latin typeface="微軟正黑體" panose="020B0604030504040204" pitchFamily="34" charset="-120"/>
              <a:ea typeface="微軟正黑體" panose="020B0604030504040204" pitchFamily="34" charset="-120"/>
            </a:endParaRPr>
          </a:p>
        </p:txBody>
      </p:sp>
      <p:sp>
        <p:nvSpPr>
          <p:cNvPr id="2" name="標題版面配置區 1"/>
          <p:cNvSpPr>
            <a:spLocks noGrp="1"/>
          </p:cNvSpPr>
          <p:nvPr>
            <p:ph type="title"/>
          </p:nvPr>
        </p:nvSpPr>
        <p:spPr>
          <a:xfrm>
            <a:off x="534670" y="302801"/>
            <a:ext cx="9624060" cy="1260211"/>
          </a:xfrm>
          <a:prstGeom prst="rect">
            <a:avLst/>
          </a:prstGeom>
        </p:spPr>
        <p:txBody>
          <a:bodyPr vert="horz" lIns="104306" tIns="52153" rIns="104306" bIns="52153"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534670" y="1764295"/>
            <a:ext cx="9624060" cy="4990084"/>
          </a:xfrm>
          <a:prstGeom prst="rect">
            <a:avLst/>
          </a:prstGeom>
        </p:spPr>
        <p:txBody>
          <a:bodyPr vert="horz" lIns="104306" tIns="52153" rIns="104306" bIns="52153"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534670" y="7008171"/>
            <a:ext cx="2495127" cy="402567"/>
          </a:xfrm>
          <a:prstGeom prst="rect">
            <a:avLst/>
          </a:prstGeom>
        </p:spPr>
        <p:txBody>
          <a:bodyPr vert="horz" lIns="104306" tIns="52153" rIns="104306" bIns="52153" rtlCol="0" anchor="ctr"/>
          <a:lstStyle>
            <a:lvl1pPr algn="l">
              <a:defRPr sz="1400">
                <a:solidFill>
                  <a:schemeClr val="tx1">
                    <a:tint val="75000"/>
                  </a:schemeClr>
                </a:solidFill>
              </a:defRPr>
            </a:lvl1pPr>
          </a:lstStyle>
          <a:p>
            <a:fld id="{924D69C9-26FB-409F-BAB6-E218E84513F0}" type="datetimeFigureOut">
              <a:rPr lang="zh-TW" altLang="en-US" smtClean="0"/>
              <a:t>2016/5/17</a:t>
            </a:fld>
            <a:endParaRPr lang="zh-TW" altLang="en-US"/>
          </a:p>
        </p:txBody>
      </p:sp>
      <p:sp>
        <p:nvSpPr>
          <p:cNvPr id="5" name="頁尾版面配置區 4"/>
          <p:cNvSpPr>
            <a:spLocks noGrp="1"/>
          </p:cNvSpPr>
          <p:nvPr>
            <p:ph type="ftr" sz="quarter" idx="3"/>
          </p:nvPr>
        </p:nvSpPr>
        <p:spPr>
          <a:xfrm>
            <a:off x="3653579" y="7008171"/>
            <a:ext cx="3386243" cy="402567"/>
          </a:xfrm>
          <a:prstGeom prst="rect">
            <a:avLst/>
          </a:prstGeom>
        </p:spPr>
        <p:txBody>
          <a:bodyPr vert="horz" lIns="104306" tIns="52153" rIns="104306" bIns="52153" rtlCol="0" anchor="ctr"/>
          <a:lstStyle>
            <a:lvl1pPr algn="ctr">
              <a:defRPr sz="14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663603" y="7008171"/>
            <a:ext cx="2495127" cy="402567"/>
          </a:xfrm>
          <a:prstGeom prst="rect">
            <a:avLst/>
          </a:prstGeom>
        </p:spPr>
        <p:txBody>
          <a:bodyPr vert="horz" lIns="104306" tIns="52153" rIns="104306" bIns="52153" rtlCol="0" anchor="ctr"/>
          <a:lstStyle>
            <a:lvl1pPr algn="r">
              <a:defRPr sz="1400">
                <a:solidFill>
                  <a:schemeClr val="tx1">
                    <a:tint val="75000"/>
                  </a:schemeClr>
                </a:solidFill>
              </a:defRPr>
            </a:lvl1p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269614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043056" rtl="0" eaLnBrk="1" latinLnBrk="0" hangingPunct="1">
        <a:spcBef>
          <a:spcPct val="0"/>
        </a:spcBef>
        <a:buNone/>
        <a:defRPr sz="5000" kern="1200">
          <a:solidFill>
            <a:schemeClr val="tx1"/>
          </a:solidFill>
          <a:latin typeface="+mj-lt"/>
          <a:ea typeface="+mj-ea"/>
          <a:cs typeface="+mj-cs"/>
        </a:defRPr>
      </a:lvl1pPr>
    </p:titleStyle>
    <p:body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TW"/>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hyperlink" Target="http://owl.iner.gov.tw/intranet/browse.php?sess=0&amp;parent=9768&amp;expand=1&amp;order=name&amp;curview=0&amp;sortname=ASC&amp;currentdb=0" TargetMode="External"/><Relationship Id="rId3" Type="http://schemas.openxmlformats.org/officeDocument/2006/relationships/hyperlink" Target="http://owl.iner.gov.tw/intranet/browse.php?sess=0&amp;parent=10470&amp;expand=1&amp;order=name&amp;curview=0&amp;sortname=ASC&amp;currentdb=0" TargetMode="External"/><Relationship Id="rId7" Type="http://schemas.openxmlformats.org/officeDocument/2006/relationships/hyperlink" Target="http://owl.iner.gov.tw/intranet/browse.php?sess=0&amp;parent=9878&amp;expand=1&amp;order=name&amp;curview=0&amp;sortname=ASC&amp;currentdb=0" TargetMode="External"/><Relationship Id="rId2" Type="http://schemas.openxmlformats.org/officeDocument/2006/relationships/hyperlink" Target="http://192.168.60.102/siteiner/wSite/%20http:/owl.iner.gov.tw/intranet/browse.php?sess=0&amp;parent=10584&amp;expand=1&amp;order=name&amp;curview=0&amp;sortname=ASC&amp;currentdb=0%20" TargetMode="External"/><Relationship Id="rId1" Type="http://schemas.openxmlformats.org/officeDocument/2006/relationships/slideLayout" Target="../slideLayouts/slideLayout2.xml"/><Relationship Id="rId6" Type="http://schemas.openxmlformats.org/officeDocument/2006/relationships/hyperlink" Target="http://owl.iner.gov.tw/intranet/browse.php?sess=0&amp;parent=10723&amp;expand=1&amp;order=name&amp;curview=0&amp;sortname=ASC%C2%A4tdb=0" TargetMode="External"/><Relationship Id="rId5" Type="http://schemas.openxmlformats.org/officeDocument/2006/relationships/hyperlink" Target="http://owl.iner.gov.tw/intranet/browse.php?sess=0&amp;parent=9317&amp;expand=1&amp;order=name&amp;curview=0&amp;sortname=ASC&amp;currentdb=0" TargetMode="External"/><Relationship Id="rId10" Type="http://schemas.openxmlformats.org/officeDocument/2006/relationships/image" Target="../media/image5.png"/><Relationship Id="rId4" Type="http://schemas.openxmlformats.org/officeDocument/2006/relationships/hyperlink" Target="http://owl.iner.gov.tw/intranet/browse.php?sess=0&amp;parent=10472&amp;expand=1&amp;order=name&amp;curview=0&amp;sortname=ASC&amp;currentdb=0" TargetMode="External"/><Relationship Id="rId9" Type="http://schemas.openxmlformats.org/officeDocument/2006/relationships/hyperlink" Target="http://owl.iner.gov.tw/intranet/browse.php?sess=0&amp;parent=9995&amp;expand=1&amp;order=name&amp;curview=0&amp;sortname=ASC&amp;currentdb=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a:latin typeface="標楷體" panose="03000509000000000000" pitchFamily="65" charset="-120"/>
                <a:ea typeface="標楷體" panose="03000509000000000000" pitchFamily="65" charset="-120"/>
              </a:rPr>
              <a:t>購</a:t>
            </a:r>
            <a:r>
              <a:rPr lang="zh-TW" altLang="en-US" dirty="0" smtClean="0">
                <a:latin typeface="標楷體" panose="03000509000000000000" pitchFamily="65" charset="-120"/>
                <a:ea typeface="標楷體" panose="03000509000000000000" pitchFamily="65" charset="-120"/>
              </a:rPr>
              <a:t>案審查注意事項</a:t>
            </a:r>
            <a:endParaRPr lang="zh-TW" altLang="en-US" dirty="0">
              <a:latin typeface="標楷體" panose="03000509000000000000" pitchFamily="65" charset="-120"/>
              <a:ea typeface="標楷體" panose="03000509000000000000" pitchFamily="65" charset="-120"/>
            </a:endParaRPr>
          </a:p>
        </p:txBody>
      </p:sp>
      <p:sp>
        <p:nvSpPr>
          <p:cNvPr id="4" name="文字方塊 3"/>
          <p:cNvSpPr txBox="1"/>
          <p:nvPr/>
        </p:nvSpPr>
        <p:spPr>
          <a:xfrm>
            <a:off x="3114452" y="6012878"/>
            <a:ext cx="5400600" cy="954107"/>
          </a:xfrm>
          <a:prstGeom prst="rect">
            <a:avLst/>
          </a:prstGeom>
          <a:noFill/>
        </p:spPr>
        <p:txBody>
          <a:bodyPr wrap="square" rtlCol="0">
            <a:spAutoFit/>
          </a:bodyPr>
          <a:lstStyle/>
          <a:p>
            <a:pPr algn="ctr"/>
            <a:r>
              <a:rPr lang="zh-TW" altLang="en-US" sz="2800" dirty="0" smtClean="0">
                <a:latin typeface="標楷體" panose="03000509000000000000" pitchFamily="65" charset="-120"/>
                <a:ea typeface="標楷體" panose="03000509000000000000" pitchFamily="65" charset="-120"/>
              </a:rPr>
              <a:t>秘書室管理科</a:t>
            </a:r>
            <a:endParaRPr lang="en-US" altLang="zh-TW" sz="2800" dirty="0" smtClean="0">
              <a:latin typeface="標楷體" panose="03000509000000000000" pitchFamily="65" charset="-120"/>
              <a:ea typeface="標楷體" panose="03000509000000000000" pitchFamily="65" charset="-120"/>
            </a:endParaRPr>
          </a:p>
          <a:p>
            <a:pPr algn="ctr"/>
            <a:r>
              <a:rPr lang="zh-TW" altLang="en-US" sz="2800" dirty="0" smtClean="0">
                <a:latin typeface="標楷體" panose="03000509000000000000" pitchFamily="65" charset="-120"/>
                <a:ea typeface="標楷體" panose="03000509000000000000" pitchFamily="65" charset="-120"/>
              </a:rPr>
              <a:t>中華民國</a:t>
            </a:r>
            <a:r>
              <a:rPr lang="en-US" altLang="zh-TW" sz="2800" dirty="0" smtClean="0">
                <a:latin typeface="標楷體" panose="03000509000000000000" pitchFamily="65" charset="-120"/>
                <a:ea typeface="標楷體" panose="03000509000000000000" pitchFamily="65" charset="-120"/>
              </a:rPr>
              <a:t>105</a:t>
            </a:r>
            <a:r>
              <a:rPr lang="zh-TW" altLang="en-US" sz="2800" dirty="0" smtClean="0">
                <a:latin typeface="標楷體" panose="03000509000000000000" pitchFamily="65" charset="-120"/>
                <a:ea typeface="標楷體" panose="03000509000000000000" pitchFamily="65" charset="-120"/>
              </a:rPr>
              <a:t>年</a:t>
            </a:r>
            <a:r>
              <a:rPr lang="en-US" altLang="zh-TW" sz="2800" dirty="0" smtClean="0">
                <a:latin typeface="標楷體" panose="03000509000000000000" pitchFamily="65" charset="-120"/>
                <a:ea typeface="標楷體" panose="03000509000000000000" pitchFamily="65" charset="-120"/>
              </a:rPr>
              <a:t>5</a:t>
            </a:r>
            <a:r>
              <a:rPr lang="zh-TW" altLang="en-US" sz="2800" dirty="0" smtClean="0">
                <a:latin typeface="標楷體" panose="03000509000000000000" pitchFamily="65" charset="-120"/>
                <a:ea typeface="標楷體" panose="03000509000000000000" pitchFamily="65" charset="-120"/>
              </a:rPr>
              <a:t>月</a:t>
            </a:r>
            <a:r>
              <a:rPr lang="en-US" altLang="zh-TW" sz="2800" dirty="0" smtClean="0">
                <a:latin typeface="標楷體" panose="03000509000000000000" pitchFamily="65" charset="-120"/>
                <a:ea typeface="標楷體" panose="03000509000000000000" pitchFamily="65" charset="-120"/>
              </a:rPr>
              <a:t>20</a:t>
            </a:r>
            <a:r>
              <a:rPr lang="zh-TW" altLang="en-US" sz="2800" dirty="0" smtClean="0">
                <a:latin typeface="標楷體" panose="03000509000000000000" pitchFamily="65" charset="-120"/>
                <a:ea typeface="標楷體" panose="03000509000000000000" pitchFamily="65" charset="-120"/>
              </a:rPr>
              <a:t>日   </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78875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85542"/>
          </a:xfrm>
        </p:spPr>
        <p:txBody>
          <a:bodyPr>
            <a:normAutofit/>
          </a:bodyPr>
          <a:lstStyle/>
          <a:p>
            <a:r>
              <a:rPr lang="zh-TW" altLang="en-US" dirty="0">
                <a:latin typeface="標楷體" panose="03000509000000000000" pitchFamily="65" charset="-120"/>
                <a:ea typeface="標楷體" panose="03000509000000000000" pitchFamily="65" charset="-120"/>
              </a:rPr>
              <a:t>採購申請單</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續</a:t>
            </a:r>
            <a:r>
              <a:rPr lang="en-US" altLang="zh-TW" sz="4000" dirty="0" smtClean="0">
                <a:latin typeface="標楷體" panose="03000509000000000000" pitchFamily="65" charset="-120"/>
                <a:ea typeface="標楷體" panose="03000509000000000000" pitchFamily="65" charset="-120"/>
              </a:rPr>
              <a:t>)</a:t>
            </a:r>
            <a:endParaRPr lang="zh-TW" altLang="en-US" dirty="0"/>
          </a:p>
        </p:txBody>
      </p:sp>
      <p:sp>
        <p:nvSpPr>
          <p:cNvPr id="4" name="矩形 3"/>
          <p:cNvSpPr/>
          <p:nvPr/>
        </p:nvSpPr>
        <p:spPr>
          <a:xfrm>
            <a:off x="594172" y="1445751"/>
            <a:ext cx="3528392" cy="415498"/>
          </a:xfrm>
          <a:prstGeom prst="rect">
            <a:avLst/>
          </a:prstGeom>
          <a:ln w="19050">
            <a:solidFill>
              <a:srgbClr val="7030A0"/>
            </a:solidFill>
          </a:ln>
        </p:spPr>
        <p:txBody>
          <a:bodyPr wrap="square">
            <a:spAutoFit/>
          </a:bodyPr>
          <a:lstStyle/>
          <a:p>
            <a:r>
              <a:rPr lang="zh-TW" altLang="en-US" dirty="0" smtClean="0">
                <a:latin typeface="標楷體" panose="03000509000000000000" pitchFamily="65" charset="-120"/>
                <a:ea typeface="標楷體" panose="03000509000000000000" pitchFamily="65" charset="-120"/>
              </a:rPr>
              <a:t>範例</a:t>
            </a:r>
            <a:r>
              <a:rPr lang="en-US" altLang="zh-TW"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限制性</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無可替代</a:t>
            </a:r>
            <a:r>
              <a:rPr lang="zh-TW" altLang="en-US" dirty="0" smtClean="0">
                <a:latin typeface="標楷體" panose="03000509000000000000" pitchFamily="65" charset="-120"/>
                <a:ea typeface="標楷體" panose="03000509000000000000" pitchFamily="65" charset="-120"/>
              </a:rPr>
              <a:t>理由 </a:t>
            </a:r>
            <a:endParaRPr lang="zh-TW" altLang="en-US" dirty="0"/>
          </a:p>
        </p:txBody>
      </p:sp>
      <p:sp>
        <p:nvSpPr>
          <p:cNvPr id="3" name="內容版面配置區 2"/>
          <p:cNvSpPr>
            <a:spLocks noGrp="1"/>
          </p:cNvSpPr>
          <p:nvPr>
            <p:ph idx="1"/>
          </p:nvPr>
        </p:nvSpPr>
        <p:spPr>
          <a:xfrm>
            <a:off x="594172" y="1836415"/>
            <a:ext cx="9793088" cy="5345142"/>
          </a:xfrm>
        </p:spPr>
        <p:txBody>
          <a:bodyPr>
            <a:noAutofit/>
          </a:bodyPr>
          <a:lstStyle/>
          <a:p>
            <a:pPr algn="ctr"/>
            <a:r>
              <a:rPr lang="zh-TW" altLang="zh-TW" sz="2000" dirty="0">
                <a:latin typeface="標楷體" panose="03000509000000000000" pitchFamily="65" charset="-120"/>
                <a:ea typeface="標楷體" panose="03000509000000000000" pitchFamily="65" charset="-120"/>
              </a:rPr>
              <a:t>無可替代分析說明書</a:t>
            </a:r>
          </a:p>
          <a:p>
            <a:pPr>
              <a:buFont typeface="Wingdings" panose="05000000000000000000" pitchFamily="2" charset="2"/>
              <a:buChar char="p"/>
            </a:pPr>
            <a:r>
              <a:rPr lang="zh-TW" altLang="en-US" sz="1600" dirty="0">
                <a:latin typeface="標楷體" panose="03000509000000000000" pitchFamily="65" charset="-120"/>
                <a:ea typeface="標楷體" panose="03000509000000000000" pitchFamily="65" charset="-120"/>
              </a:rPr>
              <a:t>緣</a:t>
            </a:r>
            <a:r>
              <a:rPr lang="zh-TW" altLang="zh-TW" sz="1600" dirty="0" smtClean="0">
                <a:latin typeface="標楷體" panose="03000509000000000000" pitchFamily="65" charset="-120"/>
                <a:ea typeface="標楷體" panose="03000509000000000000" pitchFamily="65" charset="-120"/>
              </a:rPr>
              <a:t>起</a:t>
            </a:r>
            <a:endParaRPr lang="zh-TW" altLang="zh-TW" sz="1600" dirty="0">
              <a:latin typeface="標楷體" panose="03000509000000000000" pitchFamily="65" charset="-120"/>
              <a:ea typeface="標楷體" panose="03000509000000000000" pitchFamily="65" charset="-120"/>
            </a:endParaRPr>
          </a:p>
          <a:p>
            <a:pPr marL="0" indent="0">
              <a:buNone/>
            </a:pPr>
            <a:r>
              <a:rPr lang="zh-TW" altLang="zh-TW" sz="1600" dirty="0">
                <a:latin typeface="標楷體" panose="03000509000000000000" pitchFamily="65" charset="-120"/>
                <a:ea typeface="標楷體" panose="03000509000000000000" pitchFamily="65" charset="-120"/>
              </a:rPr>
              <a:t>擬採購特殊自充電電子平台製作服務，依採購法第二十二條第一項第二款：「屬專屬權利、獨家製造或供應、藝術品、秘密諮詢，無其他合適之替代標的者。」得採限制性招標，該特殊自充電電子平台製作服務之無可替代分析說明如下所示。</a:t>
            </a:r>
          </a:p>
          <a:p>
            <a:pPr lvl="0">
              <a:buFont typeface="Wingdings" panose="05000000000000000000" pitchFamily="2" charset="2"/>
              <a:buChar char="p"/>
            </a:pPr>
            <a:r>
              <a:rPr lang="zh-TW" altLang="zh-TW" sz="1600" b="1" dirty="0">
                <a:solidFill>
                  <a:srgbClr val="7030A0"/>
                </a:solidFill>
                <a:latin typeface="標楷體" panose="03000509000000000000" pitchFamily="65" charset="-120"/>
                <a:ea typeface="標楷體" panose="03000509000000000000" pitchFamily="65" charset="-120"/>
              </a:rPr>
              <a:t>無可替代之理由</a:t>
            </a:r>
          </a:p>
          <a:p>
            <a:pPr marL="0" indent="0">
              <a:buNone/>
            </a:pPr>
            <a:r>
              <a:rPr lang="zh-TW" altLang="zh-TW" sz="1600" dirty="0" smtClean="0">
                <a:latin typeface="標楷體" panose="03000509000000000000" pitchFamily="65" charset="-120"/>
                <a:ea typeface="標楷體" panose="03000509000000000000" pitchFamily="65" charset="-120"/>
              </a:rPr>
              <a:t>為</a:t>
            </a:r>
            <a:r>
              <a:rPr lang="zh-TW" altLang="zh-TW" sz="1600" dirty="0">
                <a:latin typeface="標楷體" panose="03000509000000000000" pitchFamily="65" charset="-120"/>
                <a:ea typeface="標楷體" panose="03000509000000000000" pitchFamily="65" charset="-120"/>
              </a:rPr>
              <a:t>配合發展薄膜鋰電池與薄膜太陽能電池開發環境能源捕獲器應用於未來智慧物聯網時代與智慧住宅方面，將各種家庭自動化設備，利用</a:t>
            </a:r>
            <a:r>
              <a:rPr lang="en-US" altLang="zh-TW" sz="1600" dirty="0">
                <a:latin typeface="標楷體" panose="03000509000000000000" pitchFamily="65" charset="-120"/>
                <a:ea typeface="標楷體" panose="03000509000000000000" pitchFamily="65" charset="-120"/>
              </a:rPr>
              <a:t>Wireless Sensor Network (WSN)</a:t>
            </a:r>
            <a:r>
              <a:rPr lang="zh-TW" altLang="zh-TW" sz="1600" dirty="0">
                <a:latin typeface="標楷體" panose="03000509000000000000" pitchFamily="65" charset="-120"/>
                <a:ea typeface="標楷體" panose="03000509000000000000" pitchFamily="65" charset="-120"/>
              </a:rPr>
              <a:t>網路系統之連結，使其發揮整體性高效率之服務功能，以確保居家之安全、居住環境之健康及生活之便利，並提供舒適之生活品質，創造人性化之居住環境，而這也是物聯網的最大優點。透過日照感測來調整室內照明，及溫度感測來自動調節最適溫度，都可協助住宅以更聰明、更便捷的方式達到節能成效。本所所開發的薄膜太陽能電池和薄膜全固態鋰電池已是環境能源捕獲器兩大關鍵技術。獨缺能源轉換與控制平台</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本購案中特殊自充電電子平台</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，因此需要具有開發環境能源捕獲器之特殊自充電電子平台的實物經驗，有利於在結合本所所開發在環境能源捕獲器兩大關鍵技術</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薄膜太陽能電池和薄膜全固態鋰電池。並且目前台灣廠商並無類似產品及其研發能量，微型環境能源捕獲器為全台首次開發研究並設計與開發元件，因此需要在特殊自充電電子平台具有經驗的的單位來進行此特殊設計。結合矽薄膜戴陽能電池與全固態薄膜鋰電池，發展環境能源捕獲器</a:t>
            </a:r>
            <a:r>
              <a:rPr lang="en-US" altLang="zh-TW" sz="1600" dirty="0">
                <a:latin typeface="標楷體" panose="03000509000000000000" pitchFamily="65" charset="-120"/>
                <a:ea typeface="標楷體" panose="03000509000000000000" pitchFamily="65" charset="-120"/>
              </a:rPr>
              <a:t>(Energy Harvesting)</a:t>
            </a:r>
            <a:r>
              <a:rPr lang="zh-TW" altLang="zh-TW" sz="1600" dirty="0">
                <a:latin typeface="標楷體" panose="03000509000000000000" pitchFamily="65" charset="-120"/>
                <a:ea typeface="標楷體" panose="03000509000000000000" pitchFamily="65" charset="-120"/>
              </a:rPr>
              <a:t>。此元件透過回收再利用的方式形成自發電應用，可創造出類似小型發電機的作用，不僅可以延長電池的使用壽命，甚至取代電池。因此為了加快實驗之進展，與全固態薄膜鋰電池之應用與研究發展，特殊自充電電子平台相較於其他一般控制平台，需擁有更低的耗能與微小的尺寸。因此對於薄膜太陽能電池和薄膜全固態鋰電池的研究來說特殊自充電電子平台具有無可取代的特性。</a:t>
            </a:r>
            <a:endParaRPr lang="zh-TW" altLang="en-US" sz="1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88728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10196" y="252239"/>
            <a:ext cx="9336028" cy="1008112"/>
          </a:xfrm>
        </p:spPr>
        <p:txBody>
          <a:bodyPr>
            <a:normAutofit/>
          </a:bodyPr>
          <a:lstStyle/>
          <a:p>
            <a:r>
              <a:rPr lang="zh-TW" altLang="en-US" dirty="0">
                <a:latin typeface="標楷體" panose="03000509000000000000" pitchFamily="65" charset="-120"/>
                <a:ea typeface="標楷體" panose="03000509000000000000" pitchFamily="65" charset="-120"/>
              </a:rPr>
              <a:t>採購申請</a:t>
            </a:r>
            <a:r>
              <a:rPr lang="zh-TW" altLang="en-US" dirty="0" smtClean="0">
                <a:latin typeface="標楷體" panose="03000509000000000000" pitchFamily="65" charset="-120"/>
                <a:ea typeface="標楷體" panose="03000509000000000000" pitchFamily="65" charset="-120"/>
              </a:rPr>
              <a:t>單</a:t>
            </a: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檢核表</a:t>
            </a:r>
            <a:endParaRPr lang="zh-TW" altLang="en-US" sz="4000" dirty="0">
              <a:latin typeface="標楷體" panose="03000509000000000000" pitchFamily="65" charset="-120"/>
              <a:ea typeface="標楷體" panose="03000509000000000000" pitchFamily="65" charset="-12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492" y="1476375"/>
            <a:ext cx="691276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522164" y="2183095"/>
            <a:ext cx="3168352" cy="2677656"/>
          </a:xfrm>
          <a:prstGeom prst="rect">
            <a:avLst/>
          </a:prstGeom>
          <a:noFill/>
          <a:ln w="22225">
            <a:solidFill>
              <a:srgbClr val="7030A0"/>
            </a:solidFill>
          </a:ln>
        </p:spPr>
        <p:txBody>
          <a:bodyPr wrap="square" rtlCol="0">
            <a:spAutoFit/>
          </a:bodyPr>
          <a:lstStyle/>
          <a:p>
            <a:pPr marL="342900" indent="-342900">
              <a:buFont typeface="Wingdings" panose="05000000000000000000" pitchFamily="2" charset="2"/>
              <a:buChar char="Ø"/>
            </a:pPr>
            <a:r>
              <a:rPr lang="en-US" altLang="zh-TW" b="1" dirty="0" smtClean="0">
                <a:solidFill>
                  <a:srgbClr val="7030A0"/>
                </a:solidFill>
                <a:latin typeface="標楷體" panose="03000509000000000000" pitchFamily="65" charset="-120"/>
                <a:ea typeface="標楷體" panose="03000509000000000000" pitchFamily="65" charset="-120"/>
              </a:rPr>
              <a:t>15.</a:t>
            </a:r>
            <a:r>
              <a:rPr lang="zh-TW" altLang="en-US" b="1" dirty="0" smtClean="0">
                <a:solidFill>
                  <a:srgbClr val="7030A0"/>
                </a:solidFill>
                <a:latin typeface="標楷體" panose="03000509000000000000" pitchFamily="65" charset="-120"/>
                <a:ea typeface="標楷體" panose="03000509000000000000" pitchFamily="65" charset="-120"/>
              </a:rPr>
              <a:t>未取具二家估價單，應填寫理由。例如</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限制性招標、詢問之〇〇廠商不願提供報價單</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等理由。</a:t>
            </a:r>
            <a:endParaRPr lang="en-US" altLang="zh-TW" b="1" dirty="0" smtClean="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endParaRPr lang="en-US" altLang="zh-TW" b="1" dirty="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endParaRPr lang="en-US" altLang="zh-TW" b="1" dirty="0" smtClean="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522164" y="5220791"/>
            <a:ext cx="3168352" cy="1384995"/>
          </a:xfrm>
          <a:prstGeom prst="rect">
            <a:avLst/>
          </a:prstGeom>
          <a:noFill/>
          <a:ln w="22225">
            <a:solidFill>
              <a:srgbClr val="7030A0"/>
            </a:solidFill>
          </a:ln>
        </p:spPr>
        <p:txBody>
          <a:bodyPr wrap="square" rtlCol="0">
            <a:spAutoFit/>
          </a:bodyPr>
          <a:lstStyle/>
          <a:p>
            <a:pPr marL="342900" indent="-342900">
              <a:buFont typeface="Wingdings" panose="05000000000000000000" pitchFamily="2" charset="2"/>
              <a:buChar char="Ø"/>
            </a:pPr>
            <a:r>
              <a:rPr lang="en-US" altLang="zh-TW" b="1" dirty="0" smtClean="0">
                <a:solidFill>
                  <a:srgbClr val="7030A0"/>
                </a:solidFill>
                <a:latin typeface="標楷體" panose="03000509000000000000" pitchFamily="65" charset="-120"/>
                <a:ea typeface="標楷體" panose="03000509000000000000" pitchFamily="65" charset="-120"/>
              </a:rPr>
              <a:t>16.</a:t>
            </a:r>
            <a:r>
              <a:rPr lang="zh-TW" altLang="en-US" b="1" dirty="0" smtClean="0">
                <a:solidFill>
                  <a:srgbClr val="7030A0"/>
                </a:solidFill>
                <a:latin typeface="標楷體" panose="03000509000000000000" pitchFamily="65" charset="-120"/>
                <a:ea typeface="標楷體" panose="03000509000000000000" pitchFamily="65" charset="-120"/>
              </a:rPr>
              <a:t> 採購明細表中有列廠牌或同等品者，審查同等品時機應勾選</a:t>
            </a:r>
            <a:endParaRPr lang="zh-TW" altLang="en-US" b="1" dirty="0">
              <a:solidFill>
                <a:srgbClr val="7030A0"/>
              </a:solidFill>
              <a:latin typeface="標楷體" panose="03000509000000000000" pitchFamily="65" charset="-120"/>
              <a:ea typeface="標楷體" panose="03000509000000000000" pitchFamily="65" charset="-120"/>
            </a:endParaRPr>
          </a:p>
        </p:txBody>
      </p:sp>
      <p:cxnSp>
        <p:nvCxnSpPr>
          <p:cNvPr id="8" name="肘形接點 7"/>
          <p:cNvCxnSpPr/>
          <p:nvPr/>
        </p:nvCxnSpPr>
        <p:spPr>
          <a:xfrm>
            <a:off x="2970436" y="3869482"/>
            <a:ext cx="1008112" cy="397203"/>
          </a:xfrm>
          <a:prstGeom prst="bentConnector3">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 name="肘形接點 12"/>
          <p:cNvCxnSpPr/>
          <p:nvPr/>
        </p:nvCxnSpPr>
        <p:spPr>
          <a:xfrm flipV="1">
            <a:off x="2610396" y="4716735"/>
            <a:ext cx="1368152" cy="504056"/>
          </a:xfrm>
          <a:prstGeom prst="bentConnector3">
            <a:avLst/>
          </a:prstGeom>
          <a:ln w="349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5" name="橢圓 14"/>
          <p:cNvSpPr/>
          <p:nvPr/>
        </p:nvSpPr>
        <p:spPr>
          <a:xfrm>
            <a:off x="5274692" y="4860751"/>
            <a:ext cx="360040"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a:off x="7722964" y="4623029"/>
            <a:ext cx="360040"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 name="直線單箭頭接點 17"/>
          <p:cNvCxnSpPr>
            <a:endCxn id="15" idx="2"/>
          </p:cNvCxnSpPr>
          <p:nvPr/>
        </p:nvCxnSpPr>
        <p:spPr>
          <a:xfrm flipV="1">
            <a:off x="3546500" y="5148783"/>
            <a:ext cx="1728192" cy="602922"/>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954212" y="3879444"/>
            <a:ext cx="1656184" cy="738664"/>
          </a:xfrm>
          <a:prstGeom prst="rect">
            <a:avLst/>
          </a:prstGeom>
          <a:noFill/>
          <a:ln w="22225">
            <a:solidFill>
              <a:srgbClr val="FF0000"/>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錯誤態樣</a:t>
            </a:r>
            <a:r>
              <a:rPr lang="en-US" altLang="zh-TW" dirty="0" smtClean="0">
                <a:latin typeface="標楷體" panose="03000509000000000000" pitchFamily="65" charset="-120"/>
                <a:ea typeface="標楷體" panose="03000509000000000000" pitchFamily="65" charset="-120"/>
              </a:rPr>
              <a:t>:</a:t>
            </a:r>
          </a:p>
          <a:p>
            <a:r>
              <a:rPr lang="zh-TW" altLang="en-US" dirty="0" smtClean="0">
                <a:latin typeface="標楷體" panose="03000509000000000000" pitchFamily="65" charset="-120"/>
                <a:ea typeface="標楷體" panose="03000509000000000000" pitchFamily="65" charset="-120"/>
              </a:rPr>
              <a:t>因公開招標</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91043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85541"/>
          </a:xfrm>
        </p:spPr>
        <p:txBody>
          <a:bodyPr>
            <a:normAutofit/>
          </a:bodyPr>
          <a:lstStyle/>
          <a:p>
            <a:r>
              <a:rPr lang="zh-TW" altLang="en-US" dirty="0" smtClean="0">
                <a:latin typeface="標楷體" panose="03000509000000000000" pitchFamily="65" charset="-120"/>
                <a:ea typeface="標楷體" panose="03000509000000000000" pitchFamily="65" charset="-120"/>
              </a:rPr>
              <a:t>採購明細表</a:t>
            </a:r>
            <a:endParaRPr lang="zh-TW" altLang="en-US" dirty="0">
              <a:latin typeface="標楷體" panose="03000509000000000000" pitchFamily="65" charset="-120"/>
              <a:ea typeface="標楷體" panose="03000509000000000000" pitchFamily="65" charset="-12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53" y="1266270"/>
            <a:ext cx="6336705"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6865834" y="5292799"/>
            <a:ext cx="3377410" cy="1384995"/>
          </a:xfrm>
          <a:prstGeom prst="rect">
            <a:avLst/>
          </a:prstGeom>
          <a:noFill/>
          <a:ln w="22225">
            <a:solidFill>
              <a:srgbClr val="7030A0"/>
            </a:solidFill>
          </a:ln>
        </p:spPr>
        <p:txBody>
          <a:bodyPr wrap="square" rtlCol="0">
            <a:spAutoFit/>
          </a:bodyPr>
          <a:lstStyle/>
          <a:p>
            <a:pPr marL="342900" indent="-342900">
              <a:buFont typeface="Wingdings" panose="05000000000000000000" pitchFamily="2" charset="2"/>
              <a:buChar char="Ø"/>
            </a:pPr>
            <a:r>
              <a:rPr lang="zh-TW" altLang="en-US" b="1" dirty="0" smtClean="0">
                <a:solidFill>
                  <a:srgbClr val="7030A0"/>
                </a:solidFill>
                <a:latin typeface="標楷體" panose="03000509000000000000" pitchFamily="65" charset="-120"/>
                <a:ea typeface="標楷體" panose="03000509000000000000" pitchFamily="65" charset="-120"/>
              </a:rPr>
              <a:t>維修保養項目：勿僅填寫維修及保養設備名稱。</a:t>
            </a:r>
            <a:endParaRPr lang="en-US" altLang="zh-TW" b="1" dirty="0" smtClean="0">
              <a:solidFill>
                <a:srgbClr val="7030A0"/>
              </a:solidFill>
              <a:latin typeface="標楷體" panose="03000509000000000000" pitchFamily="65" charset="-120"/>
              <a:ea typeface="標楷體" panose="03000509000000000000" pitchFamily="65" charset="-120"/>
            </a:endParaRPr>
          </a:p>
          <a:p>
            <a:pPr indent="360363"/>
            <a:r>
              <a:rPr lang="en-US" altLang="zh-TW" b="1" dirty="0" smtClean="0">
                <a:solidFill>
                  <a:srgbClr val="7030A0"/>
                </a:solidFill>
                <a:latin typeface="標楷體" panose="03000509000000000000" pitchFamily="65" charset="-120"/>
                <a:ea typeface="標楷體" panose="03000509000000000000" pitchFamily="65" charset="-120"/>
              </a:rPr>
              <a:t>1.</a:t>
            </a:r>
            <a:r>
              <a:rPr lang="zh-TW" altLang="en-US" b="1" dirty="0" smtClean="0">
                <a:solidFill>
                  <a:srgbClr val="7030A0"/>
                </a:solidFill>
                <a:latin typeface="標楷體" panose="03000509000000000000" pitchFamily="65" charset="-120"/>
                <a:ea typeface="標楷體" panose="03000509000000000000" pitchFamily="65" charset="-120"/>
              </a:rPr>
              <a:t>應列出維修項目</a:t>
            </a:r>
            <a:endParaRPr lang="en-US" altLang="zh-TW" b="1" dirty="0" smtClean="0">
              <a:solidFill>
                <a:srgbClr val="7030A0"/>
              </a:solidFill>
              <a:latin typeface="標楷體" panose="03000509000000000000" pitchFamily="65" charset="-120"/>
              <a:ea typeface="標楷體" panose="03000509000000000000" pitchFamily="65" charset="-120"/>
            </a:endParaRPr>
          </a:p>
          <a:p>
            <a:pPr indent="360363"/>
            <a:r>
              <a:rPr lang="en-US" altLang="zh-TW" b="1" dirty="0" smtClean="0">
                <a:solidFill>
                  <a:srgbClr val="7030A0"/>
                </a:solidFill>
                <a:latin typeface="標楷體" panose="03000509000000000000" pitchFamily="65" charset="-120"/>
                <a:ea typeface="標楷體" panose="03000509000000000000" pitchFamily="65" charset="-120"/>
              </a:rPr>
              <a:t>2.</a:t>
            </a:r>
            <a:r>
              <a:rPr lang="zh-TW" altLang="en-US" b="1" dirty="0" smtClean="0">
                <a:solidFill>
                  <a:srgbClr val="7030A0"/>
                </a:solidFill>
                <a:latin typeface="標楷體" panose="03000509000000000000" pitchFamily="65" charset="-120"/>
                <a:ea typeface="標楷體" panose="03000509000000000000" pitchFamily="65" charset="-120"/>
              </a:rPr>
              <a:t>保養項目內容</a:t>
            </a:r>
            <a:endParaRPr lang="zh-TW" altLang="en-US" b="1" dirty="0">
              <a:solidFill>
                <a:srgbClr val="7030A0"/>
              </a:solidFill>
              <a:latin typeface="標楷體" panose="03000509000000000000" pitchFamily="65" charset="-120"/>
              <a:ea typeface="標楷體" panose="03000509000000000000" pitchFamily="65" charset="-120"/>
            </a:endParaRPr>
          </a:p>
        </p:txBody>
      </p:sp>
      <p:cxnSp>
        <p:nvCxnSpPr>
          <p:cNvPr id="7" name="直線單箭頭接點 6"/>
          <p:cNvCxnSpPr/>
          <p:nvPr/>
        </p:nvCxnSpPr>
        <p:spPr>
          <a:xfrm flipH="1">
            <a:off x="2754413" y="6228903"/>
            <a:ext cx="4464495" cy="72008"/>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0" name="橢圓 9"/>
          <p:cNvSpPr/>
          <p:nvPr/>
        </p:nvSpPr>
        <p:spPr>
          <a:xfrm>
            <a:off x="882204" y="5580831"/>
            <a:ext cx="2304256" cy="100811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978548" y="5849409"/>
            <a:ext cx="1412024" cy="415498"/>
          </a:xfrm>
          <a:prstGeom prst="rect">
            <a:avLst/>
          </a:prstGeom>
          <a:noFill/>
        </p:spPr>
        <p:txBody>
          <a:bodyPr wrap="square" rtlCol="0">
            <a:spAutoFit/>
          </a:bodyPr>
          <a:lstStyle/>
          <a:p>
            <a:r>
              <a:rPr lang="zh-TW" altLang="en-US" b="1" dirty="0" smtClean="0">
                <a:solidFill>
                  <a:srgbClr val="7030A0"/>
                </a:solidFill>
                <a:latin typeface="標楷體" panose="03000509000000000000" pitchFamily="65" charset="-120"/>
                <a:ea typeface="標楷體" panose="03000509000000000000" pitchFamily="65" charset="-120"/>
              </a:rPr>
              <a:t>維修項目</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12" name="文字方塊 11"/>
          <p:cNvSpPr txBox="1"/>
          <p:nvPr/>
        </p:nvSpPr>
        <p:spPr>
          <a:xfrm>
            <a:off x="6642844" y="3950023"/>
            <a:ext cx="3305402" cy="1061829"/>
          </a:xfrm>
          <a:prstGeom prst="rect">
            <a:avLst/>
          </a:prstGeom>
          <a:noFill/>
          <a:ln w="22225">
            <a:solidFill>
              <a:srgbClr val="7030A0"/>
            </a:solidFill>
          </a:ln>
        </p:spPr>
        <p:txBody>
          <a:bodyPr wrap="square" rtlCol="0">
            <a:spAutoFit/>
          </a:bodyPr>
          <a:lstStyle/>
          <a:p>
            <a:pPr marL="342900" indent="-342900">
              <a:buFont typeface="Wingdings" panose="05000000000000000000" pitchFamily="2" charset="2"/>
              <a:buChar char="Ø"/>
            </a:pPr>
            <a:r>
              <a:rPr lang="zh-TW" altLang="en-US" b="1" dirty="0" smtClean="0">
                <a:solidFill>
                  <a:srgbClr val="7030A0"/>
                </a:solidFill>
                <a:latin typeface="標楷體" panose="03000509000000000000" pitchFamily="65" charset="-120"/>
                <a:ea typeface="標楷體" panose="03000509000000000000" pitchFamily="65" charset="-120"/>
              </a:rPr>
              <a:t>年度內可能重複維修，得估計一年維修次數，並以實際維修次數結算。</a:t>
            </a:r>
            <a:endParaRPr lang="zh-TW" altLang="en-US" b="1" dirty="0">
              <a:solidFill>
                <a:srgbClr val="7030A0"/>
              </a:solidFill>
              <a:latin typeface="標楷體" panose="03000509000000000000" pitchFamily="65" charset="-120"/>
              <a:ea typeface="標楷體" panose="03000509000000000000" pitchFamily="65" charset="-120"/>
            </a:endParaRPr>
          </a:p>
        </p:txBody>
      </p:sp>
      <p:cxnSp>
        <p:nvCxnSpPr>
          <p:cNvPr id="15" name="直線單箭頭接點 14"/>
          <p:cNvCxnSpPr/>
          <p:nvPr/>
        </p:nvCxnSpPr>
        <p:spPr>
          <a:xfrm flipH="1">
            <a:off x="4122564" y="4397727"/>
            <a:ext cx="2520281" cy="24700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9" name="橢圓 18"/>
          <p:cNvSpPr/>
          <p:nvPr/>
        </p:nvSpPr>
        <p:spPr>
          <a:xfrm>
            <a:off x="2610396" y="4472919"/>
            <a:ext cx="1512168" cy="31900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01427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8170" y="294540"/>
            <a:ext cx="9624060" cy="885541"/>
          </a:xfrm>
        </p:spPr>
        <p:txBody>
          <a:bodyPr/>
          <a:lstStyle/>
          <a:p>
            <a:r>
              <a:rPr lang="zh-TW" altLang="en-US" dirty="0">
                <a:latin typeface="標楷體" panose="03000509000000000000" pitchFamily="65" charset="-120"/>
                <a:ea typeface="標楷體" panose="03000509000000000000" pitchFamily="65" charset="-120"/>
              </a:rPr>
              <a:t>採購明細</a:t>
            </a:r>
            <a:r>
              <a:rPr lang="zh-TW" altLang="en-US" dirty="0" smtClean="0">
                <a:latin typeface="標楷體" panose="03000509000000000000" pitchFamily="65" charset="-120"/>
                <a:ea typeface="標楷體" panose="03000509000000000000" pitchFamily="65" charset="-120"/>
              </a:rPr>
              <a:t>表</a:t>
            </a: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續</a:t>
            </a:r>
            <a:r>
              <a:rPr lang="en-US" altLang="zh-TW" sz="4000" dirty="0" smtClean="0">
                <a:latin typeface="標楷體" panose="03000509000000000000" pitchFamily="65" charset="-120"/>
                <a:ea typeface="標楷體" panose="03000509000000000000" pitchFamily="65" charset="-120"/>
              </a:rPr>
              <a:t>)</a:t>
            </a:r>
            <a:endParaRPr lang="zh-TW" altLang="en-US" sz="4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212" y="1259938"/>
            <a:ext cx="7992888"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89" y="4356695"/>
            <a:ext cx="468052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964889" y="2362621"/>
            <a:ext cx="8136905" cy="1708160"/>
          </a:xfrm>
          <a:prstGeom prst="rect">
            <a:avLst/>
          </a:prstGeom>
          <a:noFill/>
          <a:ln w="22225">
            <a:solidFill>
              <a:srgbClr val="7030A0"/>
            </a:solidFill>
          </a:ln>
        </p:spPr>
        <p:txBody>
          <a:bodyPr wrap="square" rtlCol="0">
            <a:spAutoFit/>
          </a:bodyPr>
          <a:lstStyle/>
          <a:p>
            <a:pPr marL="342900" indent="-342900">
              <a:buFont typeface="Wingdings" panose="05000000000000000000" pitchFamily="2" charset="2"/>
              <a:buChar char="Ø"/>
            </a:pPr>
            <a:r>
              <a:rPr lang="zh-TW" altLang="en-US" b="1" dirty="0" smtClean="0">
                <a:solidFill>
                  <a:srgbClr val="7030A0"/>
                </a:solidFill>
                <a:latin typeface="標楷體" panose="03000509000000000000" pitchFamily="65" charset="-120"/>
                <a:ea typeface="標楷體" panose="03000509000000000000" pitchFamily="65" charset="-120"/>
              </a:rPr>
              <a:t>履約能力證明非實績證明，故勿填寫幾年內</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或金額達</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以上等字眼。巨額採購才能設定實績。</a:t>
            </a:r>
            <a:endParaRPr lang="en-US" altLang="zh-TW" b="1" dirty="0" smtClean="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b="1" dirty="0" smtClean="0">
                <a:solidFill>
                  <a:srgbClr val="7030A0"/>
                </a:solidFill>
                <a:latin typeface="標楷體" panose="03000509000000000000" pitchFamily="65" charset="-120"/>
                <a:ea typeface="標楷體" panose="03000509000000000000" pitchFamily="65" charset="-120"/>
              </a:rPr>
              <a:t>履約能力證明應具體化，以利審標，否則易造成爭議。例如</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交設計圖</a:t>
            </a:r>
            <a:r>
              <a:rPr lang="zh-TW" altLang="en-US" b="1" dirty="0" smtClean="0">
                <a:solidFill>
                  <a:srgbClr val="7030A0"/>
                </a:solidFill>
                <a:latin typeface="新細明體"/>
                <a:ea typeface="新細明體"/>
              </a:rPr>
              <a:t>，</a:t>
            </a:r>
            <a:r>
              <a:rPr lang="zh-TW" altLang="en-US" b="1" dirty="0" smtClean="0">
                <a:solidFill>
                  <a:srgbClr val="7030A0"/>
                </a:solidFill>
                <a:latin typeface="標楷體" panose="03000509000000000000" pitchFamily="65" charset="-120"/>
                <a:ea typeface="標楷體" panose="03000509000000000000" pitchFamily="65" charset="-120"/>
              </a:rPr>
              <a:t>未說明設計圖內含要件、數值</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等。投標廠商只要交出圖樣，無法判不合格。</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5872530" y="4152428"/>
            <a:ext cx="4370714" cy="3000821"/>
          </a:xfrm>
          <a:prstGeom prst="rect">
            <a:avLst/>
          </a:prstGeom>
          <a:noFill/>
          <a:ln w="22225">
            <a:solidFill>
              <a:srgbClr val="7030A0"/>
            </a:solidFill>
          </a:ln>
        </p:spPr>
        <p:txBody>
          <a:bodyPr wrap="square" rtlCol="0">
            <a:spAutoFit/>
          </a:bodyPr>
          <a:lstStyle/>
          <a:p>
            <a:pPr marL="342900" indent="-342900">
              <a:buFont typeface="Wingdings" panose="05000000000000000000" pitchFamily="2" charset="2"/>
              <a:buChar char="Ø"/>
            </a:pPr>
            <a:r>
              <a:rPr lang="zh-TW" altLang="en-US" b="1" dirty="0" smtClean="0">
                <a:solidFill>
                  <a:srgbClr val="7030A0"/>
                </a:solidFill>
                <a:latin typeface="標楷體" panose="03000509000000000000" pitchFamily="65" charset="-120"/>
                <a:ea typeface="標楷體" panose="03000509000000000000" pitchFamily="65" charset="-120"/>
              </a:rPr>
              <a:t>採購項目有尺寸者，長寬高尺寸及單位應明示。</a:t>
            </a:r>
            <a:endParaRPr lang="en-US" altLang="zh-TW" b="1" dirty="0" smtClean="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b="1" dirty="0">
                <a:solidFill>
                  <a:srgbClr val="7030A0"/>
                </a:solidFill>
                <a:latin typeface="標楷體" panose="03000509000000000000" pitchFamily="65" charset="-120"/>
                <a:ea typeface="標楷體" panose="03000509000000000000" pitchFamily="65" charset="-120"/>
              </a:rPr>
              <a:t>有尺寸</a:t>
            </a:r>
            <a:r>
              <a:rPr lang="zh-TW" altLang="en-US" b="1" dirty="0" smtClean="0">
                <a:solidFill>
                  <a:srgbClr val="7030A0"/>
                </a:solidFill>
                <a:latin typeface="標楷體" panose="03000509000000000000" pitchFamily="65" charset="-120"/>
                <a:ea typeface="標楷體" panose="03000509000000000000" pitchFamily="65" charset="-120"/>
              </a:rPr>
              <a:t>者應標註誤差範圍，以利驗收。例如</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長</a:t>
            </a:r>
            <a:r>
              <a:rPr lang="en-US" altLang="zh-TW" b="1" dirty="0" smtClean="0">
                <a:solidFill>
                  <a:srgbClr val="7030A0"/>
                </a:solidFill>
                <a:latin typeface="標楷體" panose="03000509000000000000" pitchFamily="65" charset="-120"/>
                <a:ea typeface="標楷體" panose="03000509000000000000" pitchFamily="65" charset="-120"/>
              </a:rPr>
              <a:t>10M </a:t>
            </a:r>
            <a:r>
              <a:rPr lang="zh-TW" altLang="en-US" b="1" dirty="0" smtClean="0">
                <a:solidFill>
                  <a:srgbClr val="7030A0"/>
                </a:solidFill>
                <a:latin typeface="標楷體" panose="03000509000000000000" pitchFamily="65" charset="-120"/>
                <a:ea typeface="標楷體" panose="03000509000000000000" pitchFamily="65" charset="-120"/>
              </a:rPr>
              <a:t>，</a:t>
            </a:r>
            <a:r>
              <a:rPr lang="zh-TW" altLang="en-US" b="1" dirty="0">
                <a:solidFill>
                  <a:srgbClr val="7030A0"/>
                </a:solidFill>
                <a:latin typeface="標楷體" panose="03000509000000000000" pitchFamily="65" charset="-120"/>
                <a:ea typeface="標楷體" panose="03000509000000000000" pitchFamily="65" charset="-120"/>
              </a:rPr>
              <a:t>驗收</a:t>
            </a:r>
            <a:r>
              <a:rPr lang="zh-TW" altLang="en-US" b="1" dirty="0" smtClean="0">
                <a:solidFill>
                  <a:srgbClr val="7030A0"/>
                </a:solidFill>
                <a:latin typeface="標楷體" panose="03000509000000000000" pitchFamily="65" charset="-120"/>
                <a:ea typeface="標楷體" panose="03000509000000000000" pitchFamily="65" charset="-120"/>
              </a:rPr>
              <a:t>時實際測量</a:t>
            </a:r>
            <a:r>
              <a:rPr lang="en-US" altLang="zh-TW" b="1" dirty="0" smtClean="0">
                <a:solidFill>
                  <a:srgbClr val="7030A0"/>
                </a:solidFill>
                <a:latin typeface="標楷體" panose="03000509000000000000" pitchFamily="65" charset="-120"/>
                <a:ea typeface="標楷體" panose="03000509000000000000" pitchFamily="65" charset="-120"/>
              </a:rPr>
              <a:t>9.8M</a:t>
            </a:r>
            <a:r>
              <a:rPr lang="zh-TW" altLang="en-US" b="1" dirty="0" smtClean="0">
                <a:solidFill>
                  <a:srgbClr val="7030A0"/>
                </a:solidFill>
                <a:latin typeface="標楷體" panose="03000509000000000000" pitchFamily="65" charset="-120"/>
                <a:ea typeface="標楷體" panose="03000509000000000000" pitchFamily="65" charset="-120"/>
              </a:rPr>
              <a:t>，</a:t>
            </a:r>
            <a:r>
              <a:rPr lang="zh-TW" altLang="en-US" b="1" dirty="0">
                <a:solidFill>
                  <a:srgbClr val="7030A0"/>
                </a:solidFill>
                <a:latin typeface="標楷體" panose="03000509000000000000" pitchFamily="65" charset="-120"/>
                <a:ea typeface="標楷體" panose="03000509000000000000" pitchFamily="65" charset="-120"/>
              </a:rPr>
              <a:t>與</a:t>
            </a:r>
            <a:r>
              <a:rPr lang="zh-TW" altLang="en-US" b="1" dirty="0" smtClean="0">
                <a:solidFill>
                  <a:srgbClr val="7030A0"/>
                </a:solidFill>
                <a:latin typeface="標楷體" panose="03000509000000000000" pitchFamily="65" charset="-120"/>
                <a:ea typeface="標楷體" panose="03000509000000000000" pitchFamily="65" charset="-120"/>
              </a:rPr>
              <a:t>合約不合，要變更契約？要扣款嗎？</a:t>
            </a:r>
            <a:endParaRPr lang="en-US" altLang="zh-TW" b="1" dirty="0" smtClean="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b="1" dirty="0">
                <a:solidFill>
                  <a:srgbClr val="7030A0"/>
                </a:solidFill>
                <a:latin typeface="標楷體" panose="03000509000000000000" pitchFamily="65" charset="-120"/>
                <a:ea typeface="標楷體" panose="03000509000000000000" pitchFamily="65" charset="-120"/>
              </a:rPr>
              <a:t>應</a:t>
            </a:r>
            <a:r>
              <a:rPr lang="zh-TW" altLang="en-US" b="1" dirty="0" smtClean="0">
                <a:solidFill>
                  <a:srgbClr val="7030A0"/>
                </a:solidFill>
                <a:latin typeface="標楷體" panose="03000509000000000000" pitchFamily="65" charset="-120"/>
                <a:ea typeface="標楷體" panose="03000509000000000000" pitchFamily="65" charset="-120"/>
              </a:rPr>
              <a:t>於其他履約事項或採購明細中加註「誤差範圍</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」，於誤差範圍內不辦理加減帳等條款。</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8" name="橢圓 7"/>
          <p:cNvSpPr/>
          <p:nvPr/>
        </p:nvSpPr>
        <p:spPr>
          <a:xfrm>
            <a:off x="990045" y="4572719"/>
            <a:ext cx="2304256" cy="36004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單箭頭接點 5"/>
          <p:cNvCxnSpPr/>
          <p:nvPr/>
        </p:nvCxnSpPr>
        <p:spPr>
          <a:xfrm>
            <a:off x="3305149" y="4752739"/>
            <a:ext cx="2567381" cy="18002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a:off x="2190855" y="1866319"/>
            <a:ext cx="0" cy="496302"/>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946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957549"/>
          </a:xfrm>
        </p:spPr>
        <p:txBody>
          <a:bodyPr>
            <a:normAutofit/>
          </a:bodyPr>
          <a:lstStyle/>
          <a:p>
            <a:r>
              <a:rPr lang="zh-TW" altLang="en-US" dirty="0">
                <a:latin typeface="標楷體" panose="03000509000000000000" pitchFamily="65" charset="-120"/>
                <a:ea typeface="標楷體" panose="03000509000000000000" pitchFamily="65" charset="-120"/>
              </a:rPr>
              <a:t>採購明細表</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續</a:t>
            </a:r>
            <a:r>
              <a:rPr lang="en-US" altLang="zh-TW" sz="4000" dirty="0">
                <a:latin typeface="標楷體" panose="03000509000000000000" pitchFamily="65" charset="-120"/>
                <a:ea typeface="標楷體" panose="03000509000000000000" pitchFamily="65" charset="-120"/>
              </a:rPr>
              <a:t>)</a:t>
            </a:r>
            <a:endParaRPr lang="zh-TW" altLang="en-US" dirty="0"/>
          </a:p>
        </p:txBody>
      </p:sp>
      <p:sp>
        <p:nvSpPr>
          <p:cNvPr id="4" name="文字方塊 3"/>
          <p:cNvSpPr txBox="1"/>
          <p:nvPr/>
        </p:nvSpPr>
        <p:spPr>
          <a:xfrm>
            <a:off x="830537" y="2699194"/>
            <a:ext cx="4239543" cy="461665"/>
          </a:xfrm>
          <a:prstGeom prst="rect">
            <a:avLst/>
          </a:prstGeom>
          <a:noFill/>
        </p:spPr>
        <p:txBody>
          <a:bodyPr wrap="square" rtlCol="0">
            <a:spAutoFit/>
          </a:bodyPr>
          <a:lstStyle/>
          <a:p>
            <a:r>
              <a:rPr lang="zh-TW" altLang="en-US" sz="2400" dirty="0" smtClean="0">
                <a:solidFill>
                  <a:srgbClr val="0033CC"/>
                </a:solidFill>
                <a:latin typeface="標楷體" panose="03000509000000000000" pitchFamily="65" charset="-120"/>
                <a:ea typeface="標楷體" panose="03000509000000000000" pitchFamily="65" charset="-120"/>
              </a:rPr>
              <a:t>廠商投標時應提出之其他資格</a:t>
            </a:r>
            <a:r>
              <a:rPr lang="en-US" altLang="zh-TW" dirty="0" smtClean="0">
                <a:solidFill>
                  <a:srgbClr val="0033CC"/>
                </a:solidFill>
                <a:latin typeface="標楷體" panose="03000509000000000000" pitchFamily="65" charset="-120"/>
                <a:ea typeface="標楷體" panose="03000509000000000000" pitchFamily="65" charset="-120"/>
              </a:rPr>
              <a:t>:</a:t>
            </a:r>
            <a:endParaRPr lang="zh-TW" altLang="en-US" dirty="0">
              <a:solidFill>
                <a:srgbClr val="0033CC"/>
              </a:solidFill>
              <a:latin typeface="標楷體" panose="03000509000000000000" pitchFamily="65" charset="-120"/>
              <a:ea typeface="標楷體" panose="03000509000000000000" pitchFamily="65" charset="-120"/>
            </a:endParaRPr>
          </a:p>
        </p:txBody>
      </p:sp>
      <p:sp>
        <p:nvSpPr>
          <p:cNvPr id="10" name="文字方塊 9"/>
          <p:cNvSpPr txBox="1"/>
          <p:nvPr/>
        </p:nvSpPr>
        <p:spPr>
          <a:xfrm>
            <a:off x="989633" y="4899325"/>
            <a:ext cx="5884674" cy="461665"/>
          </a:xfrm>
          <a:prstGeom prst="rect">
            <a:avLst/>
          </a:prstGeom>
          <a:noFill/>
        </p:spPr>
        <p:txBody>
          <a:bodyPr wrap="square" rtlCol="0">
            <a:spAutoFit/>
          </a:bodyPr>
          <a:lstStyle/>
          <a:p>
            <a:r>
              <a:rPr lang="zh-TW" altLang="en-US" sz="2400" dirty="0" smtClean="0">
                <a:solidFill>
                  <a:srgbClr val="0033CC"/>
                </a:solidFill>
                <a:latin typeface="標楷體" panose="03000509000000000000" pitchFamily="65" charset="-120"/>
                <a:ea typeface="標楷體" panose="03000509000000000000" pitchFamily="65" charset="-120"/>
              </a:rPr>
              <a:t>廠商投標時應提出之其他資格</a:t>
            </a:r>
            <a:r>
              <a:rPr lang="en-US" altLang="zh-TW" sz="2400" dirty="0" smtClean="0">
                <a:solidFill>
                  <a:srgbClr val="0033CC"/>
                </a:solidFill>
                <a:latin typeface="標楷體"/>
                <a:ea typeface="標楷體"/>
              </a:rPr>
              <a:t>〔</a:t>
            </a:r>
            <a:r>
              <a:rPr lang="zh-TW" altLang="en-US" sz="2400" dirty="0" smtClean="0">
                <a:solidFill>
                  <a:srgbClr val="0033CC"/>
                </a:solidFill>
                <a:latin typeface="標楷體"/>
                <a:ea typeface="標楷體"/>
              </a:rPr>
              <a:t>修正後</a:t>
            </a:r>
            <a:r>
              <a:rPr lang="en-US" altLang="zh-TW" sz="2400" dirty="0" smtClean="0">
                <a:solidFill>
                  <a:srgbClr val="0033CC"/>
                </a:solidFill>
                <a:latin typeface="標楷體"/>
                <a:ea typeface="標楷體"/>
              </a:rPr>
              <a:t>〕</a:t>
            </a:r>
            <a:r>
              <a:rPr lang="en-US" altLang="zh-TW" dirty="0" smtClean="0">
                <a:solidFill>
                  <a:srgbClr val="0033CC"/>
                </a:solidFill>
                <a:latin typeface="標楷體" panose="03000509000000000000" pitchFamily="65" charset="-120"/>
                <a:ea typeface="標楷體" panose="03000509000000000000" pitchFamily="65" charset="-120"/>
              </a:rPr>
              <a:t>:</a:t>
            </a:r>
            <a:endParaRPr lang="zh-TW" altLang="en-US" dirty="0">
              <a:solidFill>
                <a:srgbClr val="0033CC"/>
              </a:solidFill>
              <a:latin typeface="標楷體" panose="03000509000000000000" pitchFamily="65" charset="-120"/>
              <a:ea typeface="標楷體" panose="03000509000000000000" pitchFamily="65" charset="-120"/>
            </a:endParaRPr>
          </a:p>
        </p:txBody>
      </p:sp>
      <p:sp>
        <p:nvSpPr>
          <p:cNvPr id="5" name="文字方塊 4"/>
          <p:cNvSpPr txBox="1"/>
          <p:nvPr/>
        </p:nvSpPr>
        <p:spPr>
          <a:xfrm>
            <a:off x="989633" y="5364807"/>
            <a:ext cx="8387783" cy="1569660"/>
          </a:xfrm>
          <a:prstGeom prst="rect">
            <a:avLst/>
          </a:prstGeom>
          <a:noFill/>
        </p:spPr>
        <p:txBody>
          <a:bodyPr wrap="square" rtlCol="0">
            <a:spAutoFit/>
          </a:bodyPr>
          <a:lstStyle/>
          <a:p>
            <a:r>
              <a:rPr lang="zh-TW" altLang="en-US" sz="2400" b="1" dirty="0" smtClean="0">
                <a:solidFill>
                  <a:srgbClr val="7030A0"/>
                </a:solidFill>
                <a:latin typeface="標楷體" panose="03000509000000000000" pitchFamily="65" charset="-120"/>
                <a:ea typeface="標楷體" panose="03000509000000000000" pitchFamily="65" charset="-120"/>
              </a:rPr>
              <a:t>項次</a:t>
            </a:r>
            <a:r>
              <a:rPr lang="en-US" altLang="zh-TW" sz="2400" b="1" dirty="0" smtClean="0">
                <a:solidFill>
                  <a:srgbClr val="7030A0"/>
                </a:solidFill>
                <a:latin typeface="標楷體" panose="03000509000000000000" pitchFamily="65" charset="-120"/>
                <a:ea typeface="標楷體" panose="03000509000000000000" pitchFamily="65" charset="-120"/>
              </a:rPr>
              <a:t>4</a:t>
            </a:r>
            <a:r>
              <a:rPr lang="zh-TW" altLang="en-US" sz="2400" b="1" dirty="0" smtClean="0">
                <a:solidFill>
                  <a:srgbClr val="7030A0"/>
                </a:solidFill>
                <a:latin typeface="標楷體" panose="03000509000000000000" pitchFamily="65" charset="-120"/>
                <a:ea typeface="標楷體" panose="03000509000000000000" pitchFamily="65" charset="-120"/>
              </a:rPr>
              <a:t>內所列之氣冷式冰水主機</a:t>
            </a:r>
            <a:r>
              <a:rPr lang="zh-TW" altLang="en-US" sz="2400" b="1" dirty="0" smtClean="0">
                <a:solidFill>
                  <a:srgbClr val="C00000"/>
                </a:solidFill>
                <a:latin typeface="標楷體" panose="03000509000000000000" pitchFamily="65" charset="-120"/>
                <a:ea typeface="標楷體" panose="03000509000000000000" pitchFamily="65" charset="-120"/>
              </a:rPr>
              <a:t>允許分包</a:t>
            </a:r>
            <a:r>
              <a:rPr lang="zh-TW" altLang="en-US" sz="2400" b="1" dirty="0" smtClean="0">
                <a:solidFill>
                  <a:srgbClr val="7030A0"/>
                </a:solidFill>
                <a:latin typeface="標楷體" panose="03000509000000000000" pitchFamily="65" charset="-120"/>
                <a:ea typeface="標楷體" panose="03000509000000000000" pitchFamily="65" charset="-120"/>
              </a:rPr>
              <a:t>，</a:t>
            </a:r>
            <a:r>
              <a:rPr lang="zh-TW" altLang="en-US" sz="2400" b="1" dirty="0" smtClean="0">
                <a:solidFill>
                  <a:srgbClr val="C00000"/>
                </a:solidFill>
                <a:latin typeface="標楷體" panose="03000509000000000000" pitchFamily="65" charset="-120"/>
                <a:ea typeface="標楷體" panose="03000509000000000000" pitchFamily="65" charset="-120"/>
              </a:rPr>
              <a:t>於投標時應提供與該分包廠商之雙方協議書</a:t>
            </a:r>
            <a:r>
              <a:rPr lang="en-US" altLang="zh-TW" sz="2400" b="1" dirty="0" smtClean="0">
                <a:solidFill>
                  <a:srgbClr val="C00000"/>
                </a:solidFill>
                <a:latin typeface="標楷體" panose="03000509000000000000" pitchFamily="65" charset="-120"/>
                <a:ea typeface="標楷體" panose="03000509000000000000" pitchFamily="65" charset="-120"/>
              </a:rPr>
              <a:t>(</a:t>
            </a:r>
            <a:r>
              <a:rPr lang="zh-TW" altLang="en-US" sz="2400" b="1" dirty="0" smtClean="0">
                <a:solidFill>
                  <a:srgbClr val="C00000"/>
                </a:solidFill>
                <a:latin typeface="標楷體" panose="03000509000000000000" pitchFamily="65" charset="-120"/>
                <a:ea typeface="標楷體" panose="03000509000000000000" pitchFamily="65" charset="-120"/>
              </a:rPr>
              <a:t>如下頁</a:t>
            </a:r>
            <a:r>
              <a:rPr lang="en-US" altLang="zh-TW" sz="2400" b="1" dirty="0" smtClean="0">
                <a:solidFill>
                  <a:srgbClr val="C00000"/>
                </a:solidFill>
                <a:latin typeface="標楷體" panose="03000509000000000000" pitchFamily="65" charset="-120"/>
                <a:ea typeface="標楷體" panose="03000509000000000000" pitchFamily="65" charset="-120"/>
              </a:rPr>
              <a:t>)</a:t>
            </a:r>
            <a:r>
              <a:rPr lang="zh-TW" altLang="en-US" sz="2400" b="1" dirty="0" smtClean="0">
                <a:solidFill>
                  <a:srgbClr val="7030A0"/>
                </a:solidFill>
                <a:latin typeface="標楷體" panose="03000509000000000000" pitchFamily="65" charset="-120"/>
                <a:ea typeface="標楷體" panose="03000509000000000000" pitchFamily="65" charset="-120"/>
              </a:rPr>
              <a:t>，該分包廠商應提供有效期限之「經濟部冷凍空調業登記證書」及「冷凍空調工程工業同業公會會員證書」之影本供審查。</a:t>
            </a:r>
            <a:endParaRPr lang="zh-TW" altLang="en-US" sz="2400" b="1" dirty="0">
              <a:solidFill>
                <a:srgbClr val="7030A0"/>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954829" y="1111863"/>
            <a:ext cx="5291440" cy="1554272"/>
          </a:xfrm>
          <a:prstGeom prst="rect">
            <a:avLst/>
          </a:prstGeom>
          <a:noFill/>
        </p:spPr>
        <p:txBody>
          <a:bodyPr wrap="square" rtlCol="0">
            <a:spAutoFit/>
          </a:bodyPr>
          <a:lstStyle/>
          <a:p>
            <a:r>
              <a:rPr lang="zh-TW" altLang="en-US" sz="3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案例</a:t>
            </a:r>
            <a:r>
              <a:rPr lang="en-US" altLang="zh-TW" sz="3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購案</a:t>
            </a:r>
            <a:r>
              <a:rPr lang="zh-TW" altLang="en-US" dirty="0" smtClean="0">
                <a:latin typeface="標楷體" panose="03000509000000000000" pitchFamily="65" charset="-120"/>
                <a:ea typeface="標楷體" panose="03000509000000000000" pitchFamily="65" charset="-120"/>
              </a:rPr>
              <a:t>名稱：實驗室新增通風等設備</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預算</a:t>
            </a:r>
            <a:r>
              <a:rPr lang="zh-TW" altLang="en-US" dirty="0" smtClean="0">
                <a:latin typeface="標楷體" panose="03000509000000000000" pitchFamily="65" charset="-120"/>
                <a:ea typeface="標楷體" panose="03000509000000000000" pitchFamily="65" charset="-120"/>
              </a:rPr>
              <a:t>金額：</a:t>
            </a:r>
            <a:r>
              <a:rPr lang="en-US" altLang="zh-TW" dirty="0" smtClean="0">
                <a:latin typeface="標楷體" panose="03000509000000000000" pitchFamily="65" charset="-120"/>
                <a:ea typeface="標楷體" panose="03000509000000000000" pitchFamily="65" charset="-120"/>
              </a:rPr>
              <a:t>1,650,000</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冰水</a:t>
            </a:r>
            <a:r>
              <a:rPr lang="zh-TW" altLang="en-US" dirty="0" smtClean="0">
                <a:latin typeface="標楷體" panose="03000509000000000000" pitchFamily="65" charset="-120"/>
                <a:ea typeface="標楷體" panose="03000509000000000000" pitchFamily="65" charset="-120"/>
              </a:rPr>
              <a:t>主機</a:t>
            </a:r>
            <a:r>
              <a:rPr lang="en-US" altLang="zh-TW" dirty="0" smtClean="0">
                <a:latin typeface="標楷體" panose="03000509000000000000" pitchFamily="65" charset="-120"/>
                <a:ea typeface="標楷體" panose="03000509000000000000" pitchFamily="65" charset="-120"/>
              </a:rPr>
              <a:t>:400,000</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p:txBody>
      </p:sp>
      <p:sp>
        <p:nvSpPr>
          <p:cNvPr id="7" name="文字方塊 6"/>
          <p:cNvSpPr txBox="1"/>
          <p:nvPr/>
        </p:nvSpPr>
        <p:spPr>
          <a:xfrm>
            <a:off x="755033" y="3996655"/>
            <a:ext cx="8856984" cy="830997"/>
          </a:xfrm>
          <a:prstGeom prst="rect">
            <a:avLst/>
          </a:prstGeom>
          <a:noFill/>
        </p:spPr>
        <p:txBody>
          <a:bodyPr wrap="square" rtlCol="0">
            <a:spAutoFit/>
          </a:bodyPr>
          <a:lstStyle/>
          <a:p>
            <a:pPr marL="342900" indent="-342900">
              <a:buFont typeface="Wingdings" panose="05000000000000000000" pitchFamily="2" charset="2"/>
              <a:buChar char="Ø"/>
            </a:pPr>
            <a:r>
              <a:rPr lang="zh-TW" altLang="en-US" sz="2400" b="1" dirty="0" smtClean="0">
                <a:solidFill>
                  <a:srgbClr val="7030A0"/>
                </a:solidFill>
                <a:latin typeface="標楷體" panose="03000509000000000000" pitchFamily="65" charset="-120"/>
                <a:ea typeface="標楷體" panose="03000509000000000000" pitchFamily="65" charset="-120"/>
              </a:rPr>
              <a:t>氣冷式冰水機佔全案之比重不大</a:t>
            </a:r>
            <a:r>
              <a:rPr lang="en-US" altLang="zh-TW" sz="2400" b="1" dirty="0" smtClean="0">
                <a:solidFill>
                  <a:srgbClr val="7030A0"/>
                </a:solidFill>
                <a:latin typeface="標楷體" panose="03000509000000000000" pitchFamily="65" charset="-120"/>
                <a:ea typeface="標楷體" panose="03000509000000000000" pitchFamily="65" charset="-120"/>
              </a:rPr>
              <a:t>(</a:t>
            </a:r>
            <a:r>
              <a:rPr lang="zh-TW" altLang="en-US" sz="2400" b="1" dirty="0" smtClean="0">
                <a:solidFill>
                  <a:srgbClr val="7030A0"/>
                </a:solidFill>
                <a:latin typeface="標楷體" panose="03000509000000000000" pitchFamily="65" charset="-120"/>
                <a:ea typeface="標楷體" panose="03000509000000000000" pitchFamily="65" charset="-120"/>
              </a:rPr>
              <a:t>約</a:t>
            </a:r>
            <a:r>
              <a:rPr lang="en-US" altLang="zh-TW" sz="2400" b="1" dirty="0" smtClean="0">
                <a:solidFill>
                  <a:srgbClr val="7030A0"/>
                </a:solidFill>
                <a:latin typeface="標楷體" panose="03000509000000000000" pitchFamily="65" charset="-120"/>
                <a:ea typeface="標楷體" panose="03000509000000000000" pitchFamily="65" charset="-120"/>
              </a:rPr>
              <a:t>1/6)</a:t>
            </a:r>
            <a:r>
              <a:rPr lang="zh-TW" altLang="en-US" sz="2400" b="1" dirty="0" smtClean="0">
                <a:solidFill>
                  <a:srgbClr val="7030A0"/>
                </a:solidFill>
                <a:latin typeface="標楷體" panose="03000509000000000000" pitchFamily="65" charset="-120"/>
                <a:ea typeface="標楷體" panose="03000509000000000000" pitchFamily="65" charset="-120"/>
              </a:rPr>
              <a:t>，廠商資格僅限於冷凍空調業者，不利於公開競爭，故應開放廠商資格。</a:t>
            </a:r>
            <a:endParaRPr lang="zh-TW" altLang="en-US" sz="2400" b="1" dirty="0">
              <a:solidFill>
                <a:srgbClr val="7030A0"/>
              </a:solidFill>
              <a:latin typeface="標楷體" panose="03000509000000000000" pitchFamily="65" charset="-120"/>
              <a:ea typeface="標楷體" panose="03000509000000000000" pitchFamily="65" charset="-120"/>
            </a:endParaRPr>
          </a:p>
        </p:txBody>
      </p:sp>
      <p:sp>
        <p:nvSpPr>
          <p:cNvPr id="3" name="文字方塊 2"/>
          <p:cNvSpPr txBox="1"/>
          <p:nvPr/>
        </p:nvSpPr>
        <p:spPr>
          <a:xfrm>
            <a:off x="954829" y="3132559"/>
            <a:ext cx="8640960" cy="738664"/>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領有</a:t>
            </a:r>
            <a:r>
              <a:rPr lang="zh-TW" altLang="en-US" dirty="0">
                <a:latin typeface="標楷體" panose="03000509000000000000" pitchFamily="65" charset="-120"/>
                <a:ea typeface="標楷體" panose="03000509000000000000" pitchFamily="65" charset="-120"/>
              </a:rPr>
              <a:t>「經濟部冷凍空調業登記證書」及「冷凍空調工程工業同業公會會員證書</a:t>
            </a:r>
            <a:r>
              <a:rPr lang="zh-TW" altLang="en-US" dirty="0" smtClean="0">
                <a:latin typeface="標楷體" panose="03000509000000000000" pitchFamily="65" charset="-120"/>
                <a:ea typeface="標楷體" panose="03000509000000000000" pitchFamily="65" charset="-120"/>
              </a:rPr>
              <a:t>」之冷凍空調業，並提供有效期限內之證書影本供審查。</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428009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0675" y="180231"/>
            <a:ext cx="9624060" cy="957550"/>
          </a:xfrm>
        </p:spPr>
        <p:txBody>
          <a:bodyPr>
            <a:normAutofit/>
          </a:bodyPr>
          <a:lstStyle/>
          <a:p>
            <a:r>
              <a:rPr lang="zh-TW" altLang="en-US" dirty="0">
                <a:latin typeface="標楷體" panose="03000509000000000000" pitchFamily="65" charset="-120"/>
                <a:ea typeface="標楷體" panose="03000509000000000000" pitchFamily="65" charset="-120"/>
              </a:rPr>
              <a:t>採購明細表</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續</a:t>
            </a:r>
            <a:r>
              <a:rPr lang="en-US" altLang="zh-TW" sz="4000" dirty="0">
                <a:latin typeface="標楷體" panose="03000509000000000000" pitchFamily="65" charset="-120"/>
                <a:ea typeface="標楷體" panose="03000509000000000000" pitchFamily="65" charset="-120"/>
              </a:rPr>
              <a:t>)</a:t>
            </a:r>
            <a:endParaRPr lang="zh-TW"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846" y="1980431"/>
            <a:ext cx="373174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954212" y="1358699"/>
            <a:ext cx="2160240" cy="415498"/>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分包協議合約書</a:t>
            </a:r>
            <a:endParaRPr lang="zh-TW" altLang="en-US" dirty="0">
              <a:latin typeface="標楷體" panose="03000509000000000000" pitchFamily="65" charset="-120"/>
              <a:ea typeface="標楷體" panose="03000509000000000000" pitchFamily="65" charset="-120"/>
            </a:endParaRPr>
          </a:p>
        </p:txBody>
      </p:sp>
      <p:grpSp>
        <p:nvGrpSpPr>
          <p:cNvPr id="8" name="群組 7"/>
          <p:cNvGrpSpPr/>
          <p:nvPr/>
        </p:nvGrpSpPr>
        <p:grpSpPr>
          <a:xfrm>
            <a:off x="4873673" y="2190281"/>
            <a:ext cx="3816424" cy="2553682"/>
            <a:chOff x="4914652" y="1534283"/>
            <a:chExt cx="3816424" cy="253438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652" y="1534283"/>
              <a:ext cx="3816424" cy="1238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652" y="2772519"/>
              <a:ext cx="3816424"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文字方塊 8"/>
          <p:cNvSpPr txBox="1"/>
          <p:nvPr/>
        </p:nvSpPr>
        <p:spPr>
          <a:xfrm>
            <a:off x="3978548" y="1341164"/>
            <a:ext cx="6048672" cy="830997"/>
          </a:xfrm>
          <a:prstGeom prst="rect">
            <a:avLst/>
          </a:prstGeom>
          <a:noFill/>
        </p:spPr>
        <p:txBody>
          <a:bodyPr wrap="square" rtlCol="0">
            <a:spAutoFit/>
          </a:bodyPr>
          <a:lstStyle/>
          <a:p>
            <a:r>
              <a:rPr lang="zh-TW" altLang="en-US" sz="2400" b="1" dirty="0" smtClean="0">
                <a:solidFill>
                  <a:srgbClr val="0033CC"/>
                </a:solidFill>
                <a:latin typeface="標楷體" panose="03000509000000000000" pitchFamily="65" charset="-120"/>
                <a:ea typeface="標楷體" panose="03000509000000000000" pitchFamily="65" charset="-120"/>
              </a:rPr>
              <a:t>採購明細表第</a:t>
            </a:r>
            <a:r>
              <a:rPr lang="en-US" altLang="zh-TW" sz="2400" b="1" dirty="0" smtClean="0">
                <a:solidFill>
                  <a:srgbClr val="0033CC"/>
                </a:solidFill>
                <a:latin typeface="標楷體" panose="03000509000000000000" pitchFamily="65" charset="-120"/>
                <a:ea typeface="標楷體" panose="03000509000000000000" pitchFamily="65" charset="-120"/>
              </a:rPr>
              <a:t>3</a:t>
            </a:r>
            <a:r>
              <a:rPr lang="zh-TW" altLang="en-US" sz="2400" b="1" dirty="0" smtClean="0">
                <a:solidFill>
                  <a:srgbClr val="0033CC"/>
                </a:solidFill>
                <a:latin typeface="標楷體" panose="03000509000000000000" pitchFamily="65" charset="-120"/>
                <a:ea typeface="標楷體" panose="03000509000000000000" pitchFamily="65" charset="-120"/>
              </a:rPr>
              <a:t>及</a:t>
            </a:r>
            <a:r>
              <a:rPr lang="en-US" altLang="zh-TW" sz="2400" b="1" dirty="0" smtClean="0">
                <a:solidFill>
                  <a:srgbClr val="0033CC"/>
                </a:solidFill>
                <a:latin typeface="標楷體" panose="03000509000000000000" pitchFamily="65" charset="-120"/>
                <a:ea typeface="標楷體" panose="03000509000000000000" pitchFamily="65" charset="-120"/>
              </a:rPr>
              <a:t>6</a:t>
            </a:r>
            <a:r>
              <a:rPr lang="zh-TW" altLang="en-US" sz="2400" b="1" dirty="0" smtClean="0">
                <a:solidFill>
                  <a:srgbClr val="0033CC"/>
                </a:solidFill>
                <a:latin typeface="標楷體" panose="03000509000000000000" pitchFamily="65" charset="-120"/>
                <a:ea typeface="標楷體" panose="03000509000000000000" pitchFamily="65" charset="-120"/>
              </a:rPr>
              <a:t>項部分項目</a:t>
            </a:r>
            <a:r>
              <a:rPr lang="en-US" altLang="zh-TW" sz="2400" b="1" dirty="0" smtClean="0">
                <a:solidFill>
                  <a:srgbClr val="0033CC"/>
                </a:solidFill>
                <a:latin typeface="標楷體" panose="03000509000000000000" pitchFamily="65" charset="-120"/>
                <a:ea typeface="標楷體" panose="03000509000000000000" pitchFamily="65" charset="-120"/>
              </a:rPr>
              <a:t>(</a:t>
            </a:r>
            <a:r>
              <a:rPr lang="zh-TW" altLang="en-US" sz="2400" b="1" dirty="0" smtClean="0">
                <a:solidFill>
                  <a:srgbClr val="0033CC"/>
                </a:solidFill>
                <a:latin typeface="標楷體" panose="03000509000000000000" pitchFamily="65" charset="-120"/>
                <a:ea typeface="標楷體" panose="03000509000000000000" pitchFamily="65" charset="-120"/>
              </a:rPr>
              <a:t>冰水主機及變頻控制電盤</a:t>
            </a:r>
            <a:r>
              <a:rPr lang="zh-TW" altLang="en-US" sz="2400" b="1" dirty="0" smtClean="0">
                <a:solidFill>
                  <a:srgbClr val="0033CC"/>
                </a:solidFill>
                <a:latin typeface="新細明體"/>
                <a:ea typeface="新細明體"/>
              </a:rPr>
              <a:t>，</a:t>
            </a:r>
            <a:r>
              <a:rPr lang="zh-TW" altLang="en-US" sz="2400" b="1" dirty="0" smtClean="0">
                <a:solidFill>
                  <a:srgbClr val="0033CC"/>
                </a:solidFill>
                <a:latin typeface="標楷體" panose="03000509000000000000" pitchFamily="65" charset="-120"/>
                <a:ea typeface="標楷體" panose="03000509000000000000" pitchFamily="65" charset="-120"/>
              </a:rPr>
              <a:t>屬特</a:t>
            </a:r>
            <a:r>
              <a:rPr lang="en-US" altLang="zh-TW" sz="2400" b="1" dirty="0" smtClean="0">
                <a:solidFill>
                  <a:srgbClr val="0033CC"/>
                </a:solidFill>
                <a:latin typeface="標楷體" panose="03000509000000000000" pitchFamily="65" charset="-120"/>
                <a:ea typeface="標楷體" panose="03000509000000000000" pitchFamily="65" charset="-120"/>
              </a:rPr>
              <a:t>/</a:t>
            </a:r>
            <a:r>
              <a:rPr lang="zh-TW" altLang="en-US" sz="2400" b="1" dirty="0" smtClean="0">
                <a:solidFill>
                  <a:srgbClr val="0033CC"/>
                </a:solidFill>
                <a:latin typeface="標楷體" panose="03000509000000000000" pitchFamily="65" charset="-120"/>
                <a:ea typeface="標楷體" panose="03000509000000000000" pitchFamily="65" charset="-120"/>
              </a:rPr>
              <a:t>訂製品，無法審規。</a:t>
            </a:r>
            <a:endParaRPr lang="zh-TW" altLang="en-US" sz="2400" b="1" dirty="0">
              <a:solidFill>
                <a:srgbClr val="0033CC"/>
              </a:solidFill>
              <a:latin typeface="標楷體" panose="03000509000000000000" pitchFamily="65" charset="-120"/>
              <a:ea typeface="標楷體" panose="03000509000000000000" pitchFamily="65" charset="-120"/>
            </a:endParaRPr>
          </a:p>
        </p:txBody>
      </p:sp>
      <p:sp>
        <p:nvSpPr>
          <p:cNvPr id="14" name="文字方塊 13"/>
          <p:cNvSpPr txBox="1"/>
          <p:nvPr/>
        </p:nvSpPr>
        <p:spPr>
          <a:xfrm>
            <a:off x="4491602" y="4846263"/>
            <a:ext cx="5742643" cy="738664"/>
          </a:xfrm>
          <a:prstGeom prst="rect">
            <a:avLst/>
          </a:prstGeom>
          <a:noFill/>
        </p:spPr>
        <p:txBody>
          <a:bodyPr wrap="square" rtlCol="0">
            <a:spAutoFit/>
          </a:bodyPr>
          <a:lstStyle/>
          <a:p>
            <a:pPr marL="342900" indent="-342900">
              <a:buFont typeface="Wingdings" panose="05000000000000000000" pitchFamily="2" charset="2"/>
              <a:buChar char="Ø"/>
            </a:pPr>
            <a:r>
              <a:rPr lang="zh-TW" altLang="en-US" b="1" dirty="0" smtClean="0">
                <a:solidFill>
                  <a:srgbClr val="7030A0"/>
                </a:solidFill>
                <a:latin typeface="標楷體" panose="03000509000000000000" pitchFamily="65" charset="-120"/>
                <a:ea typeface="標楷體" panose="03000509000000000000" pitchFamily="65" charset="-120"/>
              </a:rPr>
              <a:t>修正為將採購明細表第</a:t>
            </a:r>
            <a:r>
              <a:rPr lang="en-US" altLang="zh-TW" b="1" dirty="0" smtClean="0">
                <a:solidFill>
                  <a:srgbClr val="7030A0"/>
                </a:solidFill>
                <a:latin typeface="標楷體" panose="03000509000000000000" pitchFamily="65" charset="-120"/>
                <a:ea typeface="標楷體" panose="03000509000000000000" pitchFamily="65" charset="-120"/>
              </a:rPr>
              <a:t>3</a:t>
            </a:r>
            <a:r>
              <a:rPr lang="zh-TW" altLang="en-US" b="1" dirty="0" smtClean="0">
                <a:solidFill>
                  <a:srgbClr val="7030A0"/>
                </a:solidFill>
                <a:latin typeface="標楷體" panose="03000509000000000000" pitchFamily="65" charset="-120"/>
                <a:ea typeface="標楷體" panose="03000509000000000000" pitchFamily="65" charset="-120"/>
              </a:rPr>
              <a:t>及</a:t>
            </a:r>
            <a:r>
              <a:rPr lang="en-US" altLang="zh-TW" b="1" dirty="0" smtClean="0">
                <a:solidFill>
                  <a:srgbClr val="7030A0"/>
                </a:solidFill>
                <a:latin typeface="標楷體" panose="03000509000000000000" pitchFamily="65" charset="-120"/>
                <a:ea typeface="標楷體" panose="03000509000000000000" pitchFamily="65" charset="-120"/>
              </a:rPr>
              <a:t>6</a:t>
            </a:r>
            <a:r>
              <a:rPr lang="zh-TW" altLang="en-US" b="1" dirty="0" smtClean="0">
                <a:solidFill>
                  <a:srgbClr val="7030A0"/>
                </a:solidFill>
                <a:latin typeface="標楷體" panose="03000509000000000000" pitchFamily="65" charset="-120"/>
                <a:ea typeface="標楷體" panose="03000509000000000000" pitchFamily="65" charset="-120"/>
              </a:rPr>
              <a:t>項屬特</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訂製品之項目，單獨列為一項，並且未勾選規格審核。</a:t>
            </a:r>
            <a:endParaRPr lang="zh-TW" altLang="en-US" b="1" dirty="0">
              <a:solidFill>
                <a:srgbClr val="7030A0"/>
              </a:solidFill>
              <a:latin typeface="標楷體" panose="03000509000000000000" pitchFamily="65" charset="-120"/>
              <a:ea typeface="標楷體" panose="03000509000000000000" pitchFamily="65" charset="-120"/>
            </a:endParaRP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1985" y="5584927"/>
            <a:ext cx="5001876"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橢圓 9"/>
          <p:cNvSpPr/>
          <p:nvPr/>
        </p:nvSpPr>
        <p:spPr>
          <a:xfrm>
            <a:off x="9460155" y="5696053"/>
            <a:ext cx="567065" cy="86409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p:cNvCxnSpPr/>
          <p:nvPr/>
        </p:nvCxnSpPr>
        <p:spPr>
          <a:xfrm>
            <a:off x="8515052" y="5508823"/>
            <a:ext cx="1228635" cy="619278"/>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9" name="橢圓 18"/>
          <p:cNvSpPr/>
          <p:nvPr/>
        </p:nvSpPr>
        <p:spPr>
          <a:xfrm>
            <a:off x="4590140" y="5550101"/>
            <a:ext cx="567065" cy="59647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單箭頭接點 19"/>
          <p:cNvCxnSpPr/>
          <p:nvPr/>
        </p:nvCxnSpPr>
        <p:spPr>
          <a:xfrm flipH="1">
            <a:off x="4986662" y="5364807"/>
            <a:ext cx="792086" cy="404807"/>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5" name="橢圓 14"/>
          <p:cNvSpPr/>
          <p:nvPr/>
        </p:nvSpPr>
        <p:spPr>
          <a:xfrm>
            <a:off x="8231519" y="2177940"/>
            <a:ext cx="567065" cy="86409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57350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2662" y="180231"/>
            <a:ext cx="9624060" cy="1029558"/>
          </a:xfrm>
        </p:spPr>
        <p:txBody>
          <a:bodyPr/>
          <a:lstStyle/>
          <a:p>
            <a:r>
              <a:rPr lang="zh-TW" altLang="en-US" dirty="0">
                <a:latin typeface="標楷體" panose="03000509000000000000" pitchFamily="65" charset="-120"/>
                <a:ea typeface="標楷體" panose="03000509000000000000" pitchFamily="65" charset="-120"/>
              </a:rPr>
              <a:t>採購明細表</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續</a:t>
            </a:r>
            <a:r>
              <a:rPr lang="en-US" altLang="zh-TW" sz="4000" dirty="0">
                <a:latin typeface="標楷體" panose="03000509000000000000" pitchFamily="65" charset="-120"/>
                <a:ea typeface="標楷體" panose="03000509000000000000" pitchFamily="65" charset="-120"/>
              </a:rPr>
              <a:t>)</a:t>
            </a:r>
            <a:endParaRPr lang="zh-TW" alt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180" y="1260351"/>
            <a:ext cx="4449832"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6128" y="1260351"/>
            <a:ext cx="4542572"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向右箭號 3"/>
          <p:cNvSpPr/>
          <p:nvPr/>
        </p:nvSpPr>
        <p:spPr>
          <a:xfrm>
            <a:off x="675130" y="6334592"/>
            <a:ext cx="576064" cy="3500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1314252" y="6223009"/>
            <a:ext cx="6480720" cy="523220"/>
          </a:xfrm>
          <a:prstGeom prst="rect">
            <a:avLst/>
          </a:prstGeom>
          <a:noFill/>
        </p:spPr>
        <p:txBody>
          <a:bodyPr wrap="square" rtlCol="0">
            <a:spAutoFit/>
          </a:bodyPr>
          <a:lstStyle/>
          <a:p>
            <a:r>
              <a:rPr lang="zh-TW" altLang="en-US" sz="2800" b="1" dirty="0" smtClean="0">
                <a:solidFill>
                  <a:srgbClr val="7030A0"/>
                </a:solidFill>
                <a:latin typeface="標楷體" panose="03000509000000000000" pitchFamily="65" charset="-120"/>
                <a:ea typeface="標楷體" panose="03000509000000000000" pitchFamily="65" charset="-120"/>
              </a:rPr>
              <a:t>採購明細表中未提到購案規範說明書？</a:t>
            </a:r>
            <a:endParaRPr lang="zh-TW" altLang="en-US" sz="2800" b="1" dirty="0">
              <a:solidFill>
                <a:srgbClr val="7030A0"/>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951355" y="3924647"/>
            <a:ext cx="3879482" cy="415498"/>
          </a:xfrm>
          <a:prstGeom prst="rect">
            <a:avLst/>
          </a:prstGeom>
          <a:noFill/>
        </p:spPr>
        <p:txBody>
          <a:bodyPr wrap="square" rtlCol="0">
            <a:spAutoFit/>
          </a:bodyPr>
          <a:lstStyle/>
          <a:p>
            <a:r>
              <a:rPr lang="zh-TW" altLang="en-US" b="1" dirty="0" smtClean="0">
                <a:solidFill>
                  <a:srgbClr val="7030A0"/>
                </a:solidFill>
                <a:latin typeface="標楷體" panose="03000509000000000000" pitchFamily="65" charset="-120"/>
                <a:ea typeface="標楷體" panose="03000509000000000000" pitchFamily="65" charset="-120"/>
              </a:rPr>
              <a:t>驗收及詳細規格詳規範說明書</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7" name="橢圓 6"/>
          <p:cNvSpPr/>
          <p:nvPr/>
        </p:nvSpPr>
        <p:spPr>
          <a:xfrm>
            <a:off x="666180" y="3420591"/>
            <a:ext cx="4392488"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1251194" y="2916535"/>
            <a:ext cx="1219661" cy="3060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951355" y="4860751"/>
            <a:ext cx="1219661" cy="3060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單箭頭接點 9"/>
          <p:cNvCxnSpPr>
            <a:stCxn id="12" idx="1"/>
          </p:cNvCxnSpPr>
          <p:nvPr/>
        </p:nvCxnSpPr>
        <p:spPr>
          <a:xfrm flipV="1">
            <a:off x="1129970" y="4212679"/>
            <a:ext cx="1041046" cy="69289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1458269" y="3069552"/>
            <a:ext cx="288032" cy="855095"/>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3665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957550"/>
          </a:xfrm>
        </p:spPr>
        <p:txBody>
          <a:bodyPr/>
          <a:lstStyle/>
          <a:p>
            <a:r>
              <a:rPr lang="zh-TW" altLang="en-US" dirty="0" smtClean="0">
                <a:latin typeface="標楷體" panose="03000509000000000000" pitchFamily="65" charset="-120"/>
                <a:ea typeface="標楷體" panose="03000509000000000000" pitchFamily="65" charset="-120"/>
              </a:rPr>
              <a:t>採購明細與附件不一致</a:t>
            </a:r>
            <a:endParaRPr lang="zh-TW" altLang="en-US" dirty="0">
              <a:latin typeface="標楷體" panose="03000509000000000000" pitchFamily="65" charset="-120"/>
              <a:ea typeface="標楷體" panose="03000509000000000000" pitchFamily="65"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56" y="1415350"/>
            <a:ext cx="3671102" cy="4828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540" y="1262862"/>
            <a:ext cx="3744416" cy="4980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540" y="5050081"/>
            <a:ext cx="1275554" cy="1135335"/>
          </a:xfrm>
          <a:prstGeom prst="rect">
            <a:avLst/>
          </a:prstGeom>
          <a:noFill/>
          <a:ln w="158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507" y="5086349"/>
            <a:ext cx="2478087" cy="558093"/>
          </a:xfrm>
          <a:prstGeom prst="rect">
            <a:avLst/>
          </a:prstGeom>
          <a:noFill/>
          <a:ln w="158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文字方塊 4"/>
          <p:cNvSpPr txBox="1"/>
          <p:nvPr/>
        </p:nvSpPr>
        <p:spPr>
          <a:xfrm>
            <a:off x="3978548" y="3551624"/>
            <a:ext cx="2421726" cy="2354491"/>
          </a:xfrm>
          <a:prstGeom prst="rect">
            <a:avLst/>
          </a:prstGeom>
          <a:noFill/>
          <a:ln w="22225">
            <a:solidFill>
              <a:srgbClr val="7030A0"/>
            </a:solidFill>
          </a:ln>
        </p:spPr>
        <p:txBody>
          <a:bodyPr wrap="square" rtlCol="0">
            <a:spAutoFit/>
          </a:bodyPr>
          <a:lstStyle/>
          <a:p>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採購明細表項目編碼未依序</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 </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 </a:t>
            </a:r>
            <a:r>
              <a:rPr lang="en-US" altLang="zh-TW" dirty="0" smtClean="0">
                <a:latin typeface="標楷體" panose="03000509000000000000" pitchFamily="65" charset="-120"/>
                <a:ea typeface="標楷體" panose="03000509000000000000" pitchFamily="65" charset="-120"/>
              </a:rPr>
              <a:t>1.1/</a:t>
            </a:r>
            <a:r>
              <a:rPr lang="zh-TW" altLang="en-US" dirty="0" smtClean="0">
                <a:latin typeface="標楷體" panose="03000509000000000000" pitchFamily="65" charset="-120"/>
                <a:ea typeface="標楷體" panose="03000509000000000000" pitchFamily="65" charset="-120"/>
              </a:rPr>
              <a:t> </a:t>
            </a:r>
            <a:r>
              <a:rPr lang="en-US" altLang="zh-TW" dirty="0" smtClean="0">
                <a:latin typeface="標楷體" panose="03000509000000000000" pitchFamily="65" charset="-120"/>
                <a:ea typeface="標楷體" panose="03000509000000000000" pitchFamily="65" charset="-120"/>
              </a:rPr>
              <a:t>1.1.1</a:t>
            </a:r>
          </a:p>
          <a:p>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採購明細表中項次</a:t>
            </a:r>
            <a:r>
              <a:rPr lang="en-US" altLang="zh-TW" dirty="0" smtClean="0">
                <a:latin typeface="標楷體" panose="03000509000000000000" pitchFamily="65" charset="-120"/>
                <a:ea typeface="標楷體" panose="03000509000000000000" pitchFamily="65" charset="-120"/>
              </a:rPr>
              <a:t>21</a:t>
            </a:r>
            <a:r>
              <a:rPr lang="zh-TW" altLang="en-US" dirty="0" smtClean="0">
                <a:latin typeface="標楷體" panose="03000509000000000000" pitchFamily="65" charset="-120"/>
                <a:ea typeface="標楷體" panose="03000509000000000000" pitchFamily="65" charset="-120"/>
              </a:rPr>
              <a:t>為壓差計；附件採購明細表中為</a:t>
            </a:r>
            <a:r>
              <a:rPr lang="en-US" altLang="zh-TW" dirty="0" smtClean="0">
                <a:latin typeface="標楷體" panose="03000509000000000000" pitchFamily="65" charset="-120"/>
                <a:ea typeface="標楷體" panose="03000509000000000000" pitchFamily="65" charset="-120"/>
              </a:rPr>
              <a:t>1.4</a:t>
            </a:r>
            <a:r>
              <a:rPr lang="zh-TW" altLang="en-US" dirty="0" smtClean="0">
                <a:latin typeface="標楷體" panose="03000509000000000000" pitchFamily="65" charset="-120"/>
                <a:ea typeface="標楷體" panose="03000509000000000000" pitchFamily="65" charset="-120"/>
              </a:rPr>
              <a:t> 項目不一致。</a:t>
            </a:r>
            <a:endParaRPr lang="zh-TW" altLang="en-US" dirty="0">
              <a:latin typeface="標楷體" panose="03000509000000000000" pitchFamily="65" charset="-120"/>
              <a:ea typeface="標楷體" panose="03000509000000000000" pitchFamily="65" charset="-120"/>
            </a:endParaRPr>
          </a:p>
        </p:txBody>
      </p:sp>
      <p:cxnSp>
        <p:nvCxnSpPr>
          <p:cNvPr id="7" name="直線單箭頭接點 6"/>
          <p:cNvCxnSpPr/>
          <p:nvPr/>
        </p:nvCxnSpPr>
        <p:spPr>
          <a:xfrm flipV="1">
            <a:off x="594172" y="5057343"/>
            <a:ext cx="3384376" cy="28383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H="1">
            <a:off x="4410596" y="5199259"/>
            <a:ext cx="2207944" cy="42575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5682436" y="1548383"/>
            <a:ext cx="936104" cy="415498"/>
          </a:xfrm>
          <a:prstGeom prst="rect">
            <a:avLst/>
          </a:prstGeom>
          <a:noFill/>
          <a:ln w="15875">
            <a:solidFill>
              <a:srgbClr val="7030A0"/>
            </a:solidFill>
          </a:ln>
        </p:spPr>
        <p:txBody>
          <a:bodyPr wrap="square" rtlCol="0">
            <a:spAutoFit/>
          </a:bodyPr>
          <a:lstStyle/>
          <a:p>
            <a:pPr algn="ctr"/>
            <a:r>
              <a:rPr lang="zh-TW" altLang="en-US" dirty="0" smtClean="0">
                <a:latin typeface="標楷體" panose="03000509000000000000" pitchFamily="65" charset="-120"/>
                <a:ea typeface="標楷體" panose="03000509000000000000" pitchFamily="65" charset="-120"/>
              </a:rPr>
              <a:t>附件</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8487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172" y="108223"/>
            <a:ext cx="9624060" cy="1260211"/>
          </a:xfrm>
        </p:spPr>
        <p:txBody>
          <a:bodyPr>
            <a:normAutofit fontScale="90000"/>
          </a:bodyPr>
          <a:lstStyle/>
          <a:p>
            <a:r>
              <a:rPr lang="zh-TW" altLang="en-US" dirty="0">
                <a:latin typeface="標楷體" panose="03000509000000000000" pitchFamily="65" charset="-120"/>
                <a:ea typeface="標楷體" panose="03000509000000000000" pitchFamily="65" charset="-120"/>
              </a:rPr>
              <a:t>採購明</a:t>
            </a:r>
            <a:r>
              <a:rPr lang="zh-TW" altLang="en-US" dirty="0" smtClean="0">
                <a:latin typeface="標楷體" panose="03000509000000000000" pitchFamily="65" charset="-120"/>
                <a:ea typeface="標楷體" panose="03000509000000000000" pitchFamily="65" charset="-120"/>
              </a:rPr>
              <a:t>細履約期限與規範書不</a:t>
            </a:r>
            <a:r>
              <a:rPr lang="zh-TW" altLang="en-US" dirty="0">
                <a:latin typeface="標楷體" panose="03000509000000000000" pitchFamily="65" charset="-120"/>
                <a:ea typeface="標楷體" panose="03000509000000000000" pitchFamily="65" charset="-120"/>
              </a:rPr>
              <a:t>一致</a:t>
            </a:r>
            <a:endParaRPr lang="zh-TW"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96" y="1416089"/>
            <a:ext cx="3671102" cy="4828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40" y="2700511"/>
            <a:ext cx="4842644" cy="432048"/>
          </a:xfrm>
          <a:prstGeom prst="rect">
            <a:avLst/>
          </a:prstGeom>
          <a:noFill/>
          <a:ln w="222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796" y="1424830"/>
            <a:ext cx="4276174" cy="2847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660" y="4011342"/>
            <a:ext cx="4991523" cy="504056"/>
          </a:xfrm>
          <a:prstGeom prst="rect">
            <a:avLst/>
          </a:prstGeom>
          <a:noFill/>
          <a:ln w="222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0113" y="4689691"/>
            <a:ext cx="4618107" cy="504056"/>
          </a:xfrm>
          <a:prstGeom prst="rect">
            <a:avLst/>
          </a:prstGeom>
          <a:noFill/>
          <a:ln w="222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0552" y="5364807"/>
            <a:ext cx="5523738" cy="576064"/>
          </a:xfrm>
          <a:prstGeom prst="rect">
            <a:avLst/>
          </a:prstGeom>
          <a:noFill/>
          <a:ln w="222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直線單箭頭接點 5"/>
          <p:cNvCxnSpPr/>
          <p:nvPr/>
        </p:nvCxnSpPr>
        <p:spPr>
          <a:xfrm>
            <a:off x="4554612" y="3132559"/>
            <a:ext cx="432048" cy="878783"/>
          </a:xfrm>
          <a:prstGeom prst="straightConnector1">
            <a:avLst/>
          </a:prstGeom>
          <a:ln w="28575">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4986660" y="1538120"/>
            <a:ext cx="1854100" cy="1384995"/>
          </a:xfrm>
          <a:prstGeom prst="rect">
            <a:avLst/>
          </a:prstGeom>
          <a:noFill/>
        </p:spPr>
        <p:txBody>
          <a:bodyPr wrap="square" rtlCol="0">
            <a:spAutoFit/>
          </a:bodyPr>
          <a:lstStyle/>
          <a:p>
            <a:pPr marL="263525" indent="-263525"/>
            <a:r>
              <a:rPr lang="en-US" altLang="zh-TW" dirty="0" smtClean="0">
                <a:latin typeface="標楷體" panose="03000509000000000000" pitchFamily="65" charset="-120"/>
                <a:ea typeface="標楷體" panose="03000509000000000000" pitchFamily="65" charset="-120"/>
              </a:rPr>
              <a:t>1.</a:t>
            </a:r>
            <a:r>
              <a:rPr lang="zh-TW" altLang="en-US" b="1" dirty="0" smtClean="0">
                <a:solidFill>
                  <a:srgbClr val="7030A0"/>
                </a:solidFill>
                <a:latin typeface="標楷體" panose="03000509000000000000" pitchFamily="65" charset="-120"/>
                <a:ea typeface="標楷體" panose="03000509000000000000" pitchFamily="65" charset="-120"/>
              </a:rPr>
              <a:t>採購明細表為限期完工</a:t>
            </a:r>
            <a:endParaRPr lang="en-US" altLang="zh-TW" b="1" dirty="0" smtClean="0">
              <a:solidFill>
                <a:srgbClr val="7030A0"/>
              </a:solidFill>
              <a:latin typeface="標楷體" panose="03000509000000000000" pitchFamily="65" charset="-120"/>
              <a:ea typeface="標楷體" panose="03000509000000000000" pitchFamily="65" charset="-120"/>
            </a:endParaRPr>
          </a:p>
          <a:p>
            <a:pPr marL="263525" indent="-263525"/>
            <a:r>
              <a:rPr lang="en-US" altLang="zh-TW" b="1" dirty="0" smtClean="0">
                <a:solidFill>
                  <a:srgbClr val="7030A0"/>
                </a:solidFill>
                <a:latin typeface="標楷體" panose="03000509000000000000" pitchFamily="65" charset="-120"/>
                <a:ea typeface="標楷體" panose="03000509000000000000" pitchFamily="65" charset="-120"/>
              </a:rPr>
              <a:t>2.</a:t>
            </a:r>
            <a:r>
              <a:rPr lang="zh-TW" altLang="en-US" b="1" dirty="0" smtClean="0">
                <a:solidFill>
                  <a:srgbClr val="7030A0"/>
                </a:solidFill>
                <a:latin typeface="標楷體" panose="03000509000000000000" pitchFamily="65" charset="-120"/>
                <a:ea typeface="標楷體" panose="03000509000000000000" pitchFamily="65" charset="-120"/>
              </a:rPr>
              <a:t>規範書為彈彈性日期</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8" name="向右箭號 7"/>
          <p:cNvSpPr/>
          <p:nvPr/>
        </p:nvSpPr>
        <p:spPr>
          <a:xfrm>
            <a:off x="4554612" y="1764407"/>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向右箭號 13"/>
          <p:cNvSpPr/>
          <p:nvPr/>
        </p:nvSpPr>
        <p:spPr>
          <a:xfrm>
            <a:off x="4642084" y="6244460"/>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5140514" y="6073585"/>
            <a:ext cx="4597706" cy="1061829"/>
          </a:xfrm>
          <a:prstGeom prst="rect">
            <a:avLst/>
          </a:prstGeom>
          <a:noFill/>
        </p:spPr>
        <p:txBody>
          <a:bodyPr wrap="square" rtlCol="0">
            <a:spAutoFit/>
          </a:bodyPr>
          <a:lstStyle/>
          <a:p>
            <a:r>
              <a:rPr lang="zh-TW" altLang="en-US" b="1" dirty="0" smtClean="0">
                <a:solidFill>
                  <a:srgbClr val="7030A0"/>
                </a:solidFill>
                <a:latin typeface="標楷體" panose="03000509000000000000" pitchFamily="65" charset="-120"/>
                <a:ea typeface="標楷體" panose="03000509000000000000" pitchFamily="65" charset="-120"/>
              </a:rPr>
              <a:t>履約期限是否和本所審核日期應明確？或者明定本所審核期限如</a:t>
            </a:r>
            <a:r>
              <a:rPr lang="en-US" altLang="zh-TW" b="1" dirty="0" smtClean="0">
                <a:solidFill>
                  <a:srgbClr val="7030A0"/>
                </a:solidFill>
                <a:latin typeface="標楷體" panose="03000509000000000000" pitchFamily="65" charset="-120"/>
                <a:ea typeface="標楷體" panose="03000509000000000000" pitchFamily="65" charset="-120"/>
              </a:rPr>
              <a:t>7</a:t>
            </a:r>
            <a:r>
              <a:rPr lang="zh-TW" altLang="en-US" b="1" dirty="0" smtClean="0">
                <a:solidFill>
                  <a:srgbClr val="7030A0"/>
                </a:solidFill>
                <a:latin typeface="標楷體" panose="03000509000000000000" pitchFamily="65" charset="-120"/>
                <a:ea typeface="標楷體" panose="03000509000000000000" pitchFamily="65" charset="-120"/>
              </a:rPr>
              <a:t>天內，本所審核日期超過期限不計入工期等</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10" name="橢圓 9"/>
          <p:cNvSpPr/>
          <p:nvPr/>
        </p:nvSpPr>
        <p:spPr>
          <a:xfrm>
            <a:off x="5778748" y="5364807"/>
            <a:ext cx="26642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35166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957549"/>
          </a:xfrm>
        </p:spPr>
        <p:txBody>
          <a:bodyPr>
            <a:normAutofit fontScale="90000"/>
          </a:bodyPr>
          <a:lstStyle/>
          <a:p>
            <a:r>
              <a:rPr lang="zh-TW" altLang="en-US" dirty="0">
                <a:latin typeface="標楷體" panose="03000509000000000000" pitchFamily="65" charset="-120"/>
                <a:ea typeface="標楷體" panose="03000509000000000000" pitchFamily="65" charset="-120"/>
              </a:rPr>
              <a:t>採購明</a:t>
            </a:r>
            <a:r>
              <a:rPr lang="zh-TW" altLang="en-US" dirty="0" smtClean="0">
                <a:latin typeface="標楷體" panose="03000509000000000000" pitchFamily="65" charset="-120"/>
                <a:ea typeface="標楷體" panose="03000509000000000000" pitchFamily="65" charset="-120"/>
              </a:rPr>
              <a:t>細其他資格與</a:t>
            </a:r>
            <a:r>
              <a:rPr lang="zh-TW" altLang="en-US" dirty="0">
                <a:latin typeface="標楷體" panose="03000509000000000000" pitchFamily="65" charset="-120"/>
                <a:ea typeface="標楷體" panose="03000509000000000000" pitchFamily="65" charset="-120"/>
              </a:rPr>
              <a:t>規範書不一致</a:t>
            </a:r>
            <a:endParaRPr lang="zh-TW" alt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199" y="1416089"/>
            <a:ext cx="3671102" cy="4828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20" y="2556495"/>
            <a:ext cx="3573654" cy="432048"/>
          </a:xfrm>
          <a:prstGeom prst="rect">
            <a:avLst/>
          </a:prstGeom>
          <a:noFill/>
          <a:ln w="222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844" y="1395133"/>
            <a:ext cx="3406775" cy="4041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155" y="1699436"/>
            <a:ext cx="3744416"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2764" y="2656877"/>
            <a:ext cx="4328065" cy="5147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2764" y="3223279"/>
            <a:ext cx="3864807" cy="51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0356" y="3838985"/>
            <a:ext cx="4512879" cy="642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橢圓 6"/>
          <p:cNvSpPr/>
          <p:nvPr/>
        </p:nvSpPr>
        <p:spPr>
          <a:xfrm>
            <a:off x="8086796" y="1908423"/>
            <a:ext cx="1700775"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7236407" y="3234807"/>
            <a:ext cx="1700775"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a:off x="5706740" y="3769328"/>
            <a:ext cx="1700775"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6400942" y="2678777"/>
            <a:ext cx="1700775"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3758838" y="4262383"/>
            <a:ext cx="3183598" cy="1708160"/>
          </a:xfrm>
          <a:prstGeom prst="rect">
            <a:avLst/>
          </a:prstGeom>
          <a:noFill/>
        </p:spPr>
        <p:txBody>
          <a:bodyPr wrap="square" rtlCol="0">
            <a:spAutoFit/>
          </a:bodyPr>
          <a:lstStyle/>
          <a:p>
            <a:pPr marL="263525" indent="-263525"/>
            <a:r>
              <a:rPr lang="en-US" altLang="zh-TW" b="1" dirty="0" smtClean="0">
                <a:solidFill>
                  <a:srgbClr val="7030A0"/>
                </a:solidFill>
                <a:latin typeface="標楷體" panose="03000509000000000000" pitchFamily="65" charset="-120"/>
                <a:ea typeface="標楷體" panose="03000509000000000000" pitchFamily="65" charset="-120"/>
              </a:rPr>
              <a:t>1.</a:t>
            </a:r>
            <a:r>
              <a:rPr lang="zh-TW" altLang="en-US" b="1" dirty="0" smtClean="0">
                <a:solidFill>
                  <a:srgbClr val="7030A0"/>
                </a:solidFill>
                <a:latin typeface="標楷體" panose="03000509000000000000" pitchFamily="65" charset="-120"/>
                <a:ea typeface="標楷體" panose="03000509000000000000" pitchFamily="65" charset="-120"/>
              </a:rPr>
              <a:t>採購明細表中</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採購規範</a:t>
            </a:r>
            <a:r>
              <a:rPr lang="en-US" altLang="zh-TW" b="1" dirty="0" smtClean="0">
                <a:solidFill>
                  <a:srgbClr val="7030A0"/>
                </a:solidFill>
                <a:latin typeface="標楷體" panose="03000509000000000000" pitchFamily="65" charset="-120"/>
                <a:ea typeface="標楷體" panose="03000509000000000000" pitchFamily="65" charset="-120"/>
              </a:rPr>
              <a:t>8.1</a:t>
            </a:r>
            <a:r>
              <a:rPr lang="zh-TW" altLang="en-US" b="1" dirty="0" smtClean="0">
                <a:solidFill>
                  <a:srgbClr val="7030A0"/>
                </a:solidFill>
                <a:latin typeface="標楷體" panose="03000509000000000000" pitchFamily="65" charset="-120"/>
                <a:ea typeface="標楷體" panose="03000509000000000000" pitchFamily="65" charset="-120"/>
              </a:rPr>
              <a:t>節</a:t>
            </a:r>
            <a:endParaRPr lang="en-US" altLang="zh-TW" b="1" dirty="0" smtClean="0">
              <a:solidFill>
                <a:srgbClr val="7030A0"/>
              </a:solidFill>
              <a:latin typeface="標楷體" panose="03000509000000000000" pitchFamily="65" charset="-120"/>
              <a:ea typeface="標楷體" panose="03000509000000000000" pitchFamily="65" charset="-120"/>
            </a:endParaRPr>
          </a:p>
          <a:p>
            <a:pPr marL="263525" indent="-263525"/>
            <a:r>
              <a:rPr lang="en-US" altLang="zh-TW" b="1" dirty="0" smtClean="0">
                <a:solidFill>
                  <a:srgbClr val="7030A0"/>
                </a:solidFill>
                <a:latin typeface="標楷體" panose="03000509000000000000" pitchFamily="65" charset="-120"/>
                <a:ea typeface="標楷體" panose="03000509000000000000" pitchFamily="65" charset="-120"/>
              </a:rPr>
              <a:t>2.</a:t>
            </a:r>
            <a:r>
              <a:rPr lang="zh-TW" altLang="en-US" b="1" dirty="0" smtClean="0">
                <a:solidFill>
                  <a:srgbClr val="7030A0"/>
                </a:solidFill>
                <a:latin typeface="標楷體" panose="03000509000000000000" pitchFamily="65" charset="-120"/>
                <a:ea typeface="標楷體" panose="03000509000000000000" pitchFamily="65" charset="-120"/>
              </a:rPr>
              <a:t>規範中</a:t>
            </a:r>
            <a:r>
              <a:rPr lang="en-US" altLang="zh-TW" b="1" dirty="0" smtClean="0">
                <a:solidFill>
                  <a:srgbClr val="7030A0"/>
                </a:solidFill>
                <a:latin typeface="標楷體" panose="03000509000000000000" pitchFamily="65" charset="-120"/>
                <a:ea typeface="標楷體" panose="03000509000000000000" pitchFamily="65" charset="-120"/>
              </a:rPr>
              <a:t>:8.1</a:t>
            </a:r>
            <a:r>
              <a:rPr lang="zh-TW" altLang="en-US" b="1" dirty="0" smtClean="0">
                <a:solidFill>
                  <a:srgbClr val="7030A0"/>
                </a:solidFill>
                <a:latin typeface="標楷體" panose="03000509000000000000" pitchFamily="65" charset="-120"/>
                <a:ea typeface="標楷體" panose="03000509000000000000" pitchFamily="65" charset="-120"/>
              </a:rPr>
              <a:t>  </a:t>
            </a:r>
            <a:r>
              <a:rPr lang="en-US" altLang="zh-TW" b="1" dirty="0" smtClean="0">
                <a:solidFill>
                  <a:srgbClr val="7030A0"/>
                </a:solidFill>
                <a:latin typeface="標楷體" panose="03000509000000000000" pitchFamily="65" charset="-120"/>
                <a:ea typeface="標楷體" panose="03000509000000000000" pitchFamily="65" charset="-120"/>
              </a:rPr>
              <a:t>8.3</a:t>
            </a:r>
            <a:r>
              <a:rPr lang="zh-TW" altLang="en-US" b="1" dirty="0" smtClean="0">
                <a:solidFill>
                  <a:srgbClr val="7030A0"/>
                </a:solidFill>
                <a:latin typeface="標楷體" panose="03000509000000000000" pitchFamily="65" charset="-120"/>
                <a:ea typeface="標楷體" panose="03000509000000000000" pitchFamily="65" charset="-120"/>
              </a:rPr>
              <a:t> 及</a:t>
            </a:r>
            <a:r>
              <a:rPr lang="en-US" altLang="zh-TW" b="1" dirty="0" smtClean="0">
                <a:solidFill>
                  <a:srgbClr val="7030A0"/>
                </a:solidFill>
                <a:latin typeface="標楷體" panose="03000509000000000000" pitchFamily="65" charset="-120"/>
                <a:ea typeface="標楷體" panose="03000509000000000000" pitchFamily="65" charset="-120"/>
              </a:rPr>
              <a:t>10.18</a:t>
            </a:r>
            <a:r>
              <a:rPr lang="zh-TW" altLang="en-US" b="1" dirty="0" smtClean="0">
                <a:solidFill>
                  <a:srgbClr val="7030A0"/>
                </a:solidFill>
                <a:latin typeface="標楷體" panose="03000509000000000000" pitchFamily="65" charset="-120"/>
                <a:ea typeface="標楷體" panose="03000509000000000000" pitchFamily="65" charset="-120"/>
              </a:rPr>
              <a:t>節都有廠商投標時應檢附資料</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10" name="向下箭號 9"/>
          <p:cNvSpPr/>
          <p:nvPr/>
        </p:nvSpPr>
        <p:spPr>
          <a:xfrm>
            <a:off x="4726382" y="3813498"/>
            <a:ext cx="360040" cy="459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p:cNvCxnSpPr>
            <a:stCxn id="3074" idx="3"/>
          </p:cNvCxnSpPr>
          <p:nvPr/>
        </p:nvCxnSpPr>
        <p:spPr>
          <a:xfrm flipV="1">
            <a:off x="4228474" y="2268463"/>
            <a:ext cx="3873243" cy="504056"/>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stCxn id="3074" idx="3"/>
            <a:endCxn id="14" idx="2"/>
          </p:cNvCxnSpPr>
          <p:nvPr/>
        </p:nvCxnSpPr>
        <p:spPr>
          <a:xfrm>
            <a:off x="4228474" y="2772519"/>
            <a:ext cx="3007933" cy="714316"/>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stCxn id="3074" idx="3"/>
            <a:endCxn id="15" idx="1"/>
          </p:cNvCxnSpPr>
          <p:nvPr/>
        </p:nvCxnSpPr>
        <p:spPr>
          <a:xfrm>
            <a:off x="4228474" y="2772519"/>
            <a:ext cx="1727339" cy="1070626"/>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4390534" y="2095480"/>
            <a:ext cx="1122163" cy="461665"/>
          </a:xfrm>
          <a:prstGeom prst="rect">
            <a:avLst/>
          </a:prstGeom>
          <a:noFill/>
        </p:spPr>
        <p:txBody>
          <a:bodyPr wrap="square" rtlCol="0">
            <a:spAutoFit/>
          </a:bodyPr>
          <a:lstStyle/>
          <a:p>
            <a:r>
              <a:rPr lang="zh-TW" altLang="en-US" sz="2400" b="1" dirty="0" smtClean="0">
                <a:solidFill>
                  <a:srgbClr val="7030A0"/>
                </a:solidFill>
                <a:latin typeface="標楷體" panose="03000509000000000000" pitchFamily="65" charset="-120"/>
                <a:ea typeface="標楷體" panose="03000509000000000000" pitchFamily="65" charset="-120"/>
              </a:rPr>
              <a:t>不一致</a:t>
            </a:r>
            <a:endParaRPr lang="zh-TW" altLang="en-US" sz="2400" b="1" dirty="0">
              <a:solidFill>
                <a:srgbClr val="7030A0"/>
              </a:solidFill>
              <a:latin typeface="標楷體" panose="03000509000000000000" pitchFamily="65" charset="-120"/>
              <a:ea typeface="標楷體" panose="03000509000000000000" pitchFamily="65" charset="-120"/>
            </a:endParaRPr>
          </a:p>
        </p:txBody>
      </p:sp>
      <p:sp>
        <p:nvSpPr>
          <p:cNvPr id="21" name="向右箭號 20"/>
          <p:cNvSpPr/>
          <p:nvPr/>
        </p:nvSpPr>
        <p:spPr>
          <a:xfrm>
            <a:off x="5896208" y="5652839"/>
            <a:ext cx="47817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p:cNvSpPr txBox="1"/>
          <p:nvPr/>
        </p:nvSpPr>
        <p:spPr>
          <a:xfrm>
            <a:off x="6414356" y="5637082"/>
            <a:ext cx="3230444" cy="1061829"/>
          </a:xfrm>
          <a:prstGeom prst="rect">
            <a:avLst/>
          </a:prstGeom>
          <a:noFill/>
          <a:ln w="22225">
            <a:solidFill>
              <a:srgbClr val="FF0000"/>
            </a:solidFill>
          </a:ln>
        </p:spPr>
        <p:txBody>
          <a:bodyPr wrap="square" rtlCol="0">
            <a:spAutoFit/>
          </a:bodyPr>
          <a:lstStyle/>
          <a:p>
            <a:r>
              <a:rPr lang="zh-TW" altLang="en-US" b="1" dirty="0" smtClean="0">
                <a:solidFill>
                  <a:srgbClr val="7030A0"/>
                </a:solidFill>
                <a:latin typeface="標楷體" panose="03000509000000000000" pitchFamily="65" charset="-120"/>
                <a:ea typeface="標楷體" panose="03000509000000000000" pitchFamily="65" charset="-120"/>
              </a:rPr>
              <a:t>應於規範中第一頁單獨列明廠商投標時應檢附文件及資料</a:t>
            </a:r>
            <a:endParaRPr lang="zh-TW" altLang="en-US" b="1" dirty="0">
              <a:solidFill>
                <a:srgbClr val="7030A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73546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定義</a:t>
            </a:r>
            <a:endParaRPr lang="zh-TW" altLang="en-US" dirty="0">
              <a:latin typeface="標楷體" panose="03000509000000000000" pitchFamily="65" charset="-120"/>
              <a:ea typeface="標楷體" panose="03000509000000000000" pitchFamily="65" charset="-120"/>
            </a:endParaRPr>
          </a:p>
        </p:txBody>
      </p:sp>
      <p:sp>
        <p:nvSpPr>
          <p:cNvPr id="4" name="文字方塊 3"/>
          <p:cNvSpPr txBox="1"/>
          <p:nvPr/>
        </p:nvSpPr>
        <p:spPr>
          <a:xfrm>
            <a:off x="954212" y="1476375"/>
            <a:ext cx="9217024" cy="5386090"/>
          </a:xfrm>
          <a:prstGeom prst="rect">
            <a:avLst/>
          </a:prstGeom>
          <a:noFill/>
        </p:spPr>
        <p:txBody>
          <a:bodyPr wrap="square" rtlCol="0">
            <a:spAutoFit/>
          </a:bodyPr>
          <a:lstStyle/>
          <a:p>
            <a:pPr marL="342900" indent="-342900">
              <a:buFont typeface="Wingdings" panose="05000000000000000000" pitchFamily="2" charset="2"/>
              <a:buChar char="Ø"/>
            </a:pPr>
            <a:r>
              <a:rPr lang="zh-TW" altLang="en-US" sz="2800" dirty="0" smtClean="0">
                <a:solidFill>
                  <a:srgbClr val="7030A0"/>
                </a:solidFill>
                <a:latin typeface="標楷體" panose="03000509000000000000" pitchFamily="65" charset="-120"/>
                <a:ea typeface="標楷體" panose="03000509000000000000" pitchFamily="65" charset="-120"/>
              </a:rPr>
              <a:t>設備費：</a:t>
            </a:r>
            <a:r>
              <a:rPr lang="zh-TW" altLang="zh-TW" sz="2800" dirty="0" smtClean="0">
                <a:latin typeface="標楷體" panose="03000509000000000000" pitchFamily="65" charset="-120"/>
                <a:ea typeface="標楷體" panose="03000509000000000000" pitchFamily="65" charset="-120"/>
              </a:rPr>
              <a:t>採購</a:t>
            </a:r>
            <a:r>
              <a:rPr lang="zh-TW" altLang="zh-TW" sz="2800" dirty="0">
                <a:latin typeface="標楷體" panose="03000509000000000000" pitchFamily="65" charset="-120"/>
                <a:ea typeface="標楷體" panose="03000509000000000000" pitchFamily="65" charset="-120"/>
              </a:rPr>
              <a:t>項目單價超過</a:t>
            </a:r>
            <a:r>
              <a:rPr lang="en-US" altLang="zh-TW" sz="2800" dirty="0">
                <a:latin typeface="標楷體" panose="03000509000000000000" pitchFamily="65" charset="-120"/>
                <a:ea typeface="標楷體" panose="03000509000000000000" pitchFamily="65" charset="-120"/>
              </a:rPr>
              <a:t>1</a:t>
            </a:r>
            <a:r>
              <a:rPr lang="zh-TW" altLang="zh-TW" sz="2800" dirty="0">
                <a:latin typeface="標楷體" panose="03000509000000000000" pitchFamily="65" charset="-120"/>
                <a:ea typeface="標楷體" panose="03000509000000000000" pitchFamily="65" charset="-120"/>
              </a:rPr>
              <a:t>萬元且耐用年限超過二年；組裝後成品如屬儀器或機械設備，仍需以設備費勻支，並列入財產列管</a:t>
            </a:r>
            <a:r>
              <a:rPr lang="zh-TW" altLang="zh-TW"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sz="2800" dirty="0" smtClean="0">
                <a:solidFill>
                  <a:srgbClr val="7030A0"/>
                </a:solidFill>
                <a:latin typeface="標楷體" panose="03000509000000000000" pitchFamily="65" charset="-120"/>
                <a:ea typeface="標楷體" panose="03000509000000000000" pitchFamily="65" charset="-120"/>
              </a:rPr>
              <a:t>業務費</a:t>
            </a:r>
            <a:r>
              <a:rPr lang="en-US" altLang="zh-TW" sz="2800" dirty="0" smtClean="0">
                <a:solidFill>
                  <a:srgbClr val="7030A0"/>
                </a:solidFill>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單價未達</a:t>
            </a:r>
            <a:r>
              <a:rPr lang="en-US" altLang="zh-TW" sz="2800" dirty="0" smtClean="0">
                <a:latin typeface="標楷體" panose="03000509000000000000" pitchFamily="65" charset="-120"/>
                <a:ea typeface="標楷體" panose="03000509000000000000" pitchFamily="65" charset="-120"/>
              </a:rPr>
              <a:t>1</a:t>
            </a:r>
            <a:r>
              <a:rPr lang="zh-TW" altLang="en-US" sz="2800" dirty="0" smtClean="0">
                <a:latin typeface="標楷體" panose="03000509000000000000" pitchFamily="65" charset="-120"/>
                <a:ea typeface="標楷體" panose="03000509000000000000" pitchFamily="65" charset="-120"/>
              </a:rPr>
              <a:t>萬元。例如</a:t>
            </a:r>
            <a:r>
              <a:rPr lang="en-US" altLang="zh-TW" sz="2800" dirty="0" smtClean="0">
                <a:latin typeface="標楷體" panose="03000509000000000000" pitchFamily="65" charset="-120"/>
                <a:ea typeface="標楷體" panose="03000509000000000000" pitchFamily="65" charset="-120"/>
              </a:rPr>
              <a:t>:</a:t>
            </a:r>
          </a:p>
          <a:p>
            <a:pPr marL="812800" indent="-457200">
              <a:buFont typeface="Wingdings" panose="05000000000000000000" pitchFamily="2" charset="2"/>
              <a:buChar char="n"/>
            </a:pPr>
            <a:r>
              <a:rPr lang="zh-TW" altLang="zh-TW" sz="2400" dirty="0" smtClean="0">
                <a:latin typeface="標楷體" panose="03000509000000000000" pitchFamily="65" charset="-120"/>
                <a:ea typeface="標楷體" panose="03000509000000000000" pitchFamily="65" charset="-120"/>
              </a:rPr>
              <a:t>軟體</a:t>
            </a:r>
            <a:r>
              <a:rPr lang="zh-TW" altLang="zh-TW" sz="2400" dirty="0">
                <a:latin typeface="標楷體" panose="03000509000000000000" pitchFamily="65" charset="-120"/>
                <a:ea typeface="標楷體" panose="03000509000000000000" pitchFamily="65" charset="-120"/>
              </a:rPr>
              <a:t>新購增購、版本昇級</a:t>
            </a:r>
            <a:r>
              <a:rPr lang="zh-TW" altLang="zh-TW" sz="2400" dirty="0" smtClean="0">
                <a:latin typeface="標楷體" panose="03000509000000000000" pitchFamily="65" charset="-120"/>
                <a:ea typeface="標楷體" panose="03000509000000000000" pitchFamily="65" charset="-120"/>
              </a:rPr>
              <a:t>等</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所有權歸本所</a:t>
            </a:r>
            <a:r>
              <a:rPr lang="en-US" altLang="zh-TW" sz="2400" dirty="0" smtClean="0">
                <a:latin typeface="標楷體" panose="03000509000000000000" pitchFamily="65" charset="-120"/>
                <a:ea typeface="標楷體" panose="03000509000000000000" pitchFamily="65" charset="-120"/>
              </a:rPr>
              <a:t>)</a:t>
            </a:r>
            <a:r>
              <a:rPr lang="zh-TW" altLang="zh-TW" sz="2400" dirty="0" smtClean="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金額超過</a:t>
            </a:r>
            <a:r>
              <a:rPr lang="en-US" altLang="zh-TW" sz="2400" dirty="0">
                <a:latin typeface="標楷體" panose="03000509000000000000" pitchFamily="65" charset="-120"/>
                <a:ea typeface="標楷體" panose="03000509000000000000" pitchFamily="65" charset="-120"/>
              </a:rPr>
              <a:t>1</a:t>
            </a:r>
            <a:r>
              <a:rPr lang="zh-TW" altLang="zh-TW" sz="2400" dirty="0">
                <a:latin typeface="標楷體" panose="03000509000000000000" pitchFamily="65" charset="-120"/>
                <a:ea typeface="標楷體" panose="03000509000000000000" pitchFamily="65" charset="-120"/>
              </a:rPr>
              <a:t>萬</a:t>
            </a:r>
            <a:r>
              <a:rPr lang="zh-TW" altLang="zh-TW" sz="2400" dirty="0" smtClean="0">
                <a:latin typeface="標楷體" panose="03000509000000000000" pitchFamily="65" charset="-120"/>
                <a:ea typeface="標楷體" panose="03000509000000000000" pitchFamily="65" charset="-120"/>
              </a:rPr>
              <a:t>元以</a:t>
            </a:r>
            <a:r>
              <a:rPr lang="zh-TW" altLang="zh-TW" sz="2400" dirty="0">
                <a:latin typeface="標楷體" panose="03000509000000000000" pitchFamily="65" charset="-120"/>
                <a:ea typeface="標楷體" panose="03000509000000000000" pitchFamily="65" charset="-120"/>
              </a:rPr>
              <a:t>設備費勻</a:t>
            </a:r>
            <a:r>
              <a:rPr lang="zh-TW" altLang="zh-TW" sz="2400" dirty="0" smtClean="0">
                <a:latin typeface="標楷體" panose="03000509000000000000" pitchFamily="65" charset="-120"/>
                <a:ea typeface="標楷體" panose="03000509000000000000" pitchFamily="65" charset="-120"/>
              </a:rPr>
              <a:t>支</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1</a:t>
            </a:r>
            <a:r>
              <a:rPr lang="zh-TW" altLang="zh-TW" sz="2400" dirty="0">
                <a:latin typeface="標楷體" panose="03000509000000000000" pitchFamily="65" charset="-120"/>
                <a:ea typeface="標楷體" panose="03000509000000000000" pitchFamily="65" charset="-120"/>
              </a:rPr>
              <a:t>萬元以下得以業務費勻支</a:t>
            </a:r>
            <a:r>
              <a:rPr lang="zh-TW" altLang="zh-TW"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marL="812800" indent="-457200">
              <a:buFont typeface="Wingdings" panose="05000000000000000000" pitchFamily="2" charset="2"/>
              <a:buChar char="n"/>
            </a:pPr>
            <a:r>
              <a:rPr lang="zh-TW" altLang="zh-TW" sz="2400" dirty="0" smtClean="0">
                <a:latin typeface="標楷體" panose="03000509000000000000" pitchFamily="65" charset="-120"/>
                <a:ea typeface="標楷體" panose="03000509000000000000" pitchFamily="65" charset="-120"/>
              </a:rPr>
              <a:t>軟體</a:t>
            </a:r>
            <a:r>
              <a:rPr lang="zh-TW" altLang="zh-TW" sz="2400" dirty="0">
                <a:latin typeface="標楷體" panose="03000509000000000000" pitchFamily="65" charset="-120"/>
                <a:ea typeface="標楷體" panose="03000509000000000000" pitchFamily="65" charset="-120"/>
              </a:rPr>
              <a:t>使用權，若使用效益未達二年者，得以業務費支用並請將預算編列於業務費</a:t>
            </a:r>
            <a:r>
              <a:rPr lang="zh-TW" altLang="zh-TW"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sz="2800" dirty="0">
                <a:solidFill>
                  <a:srgbClr val="7030A0"/>
                </a:solidFill>
                <a:latin typeface="標楷體" panose="03000509000000000000" pitchFamily="65" charset="-120"/>
                <a:ea typeface="標楷體" panose="03000509000000000000" pitchFamily="65" charset="-120"/>
              </a:rPr>
              <a:t>中央</a:t>
            </a:r>
            <a:r>
              <a:rPr lang="zh-TW" altLang="en-US" sz="2800" dirty="0" smtClean="0">
                <a:solidFill>
                  <a:srgbClr val="7030A0"/>
                </a:solidFill>
                <a:latin typeface="標楷體" panose="03000509000000000000" pitchFamily="65" charset="-120"/>
                <a:ea typeface="標楷體" panose="03000509000000000000" pitchFamily="65" charset="-120"/>
              </a:rPr>
              <a:t>預算</a:t>
            </a:r>
            <a:r>
              <a:rPr lang="en-US" altLang="zh-TW" sz="2800" dirty="0" smtClean="0">
                <a:solidFill>
                  <a:srgbClr val="7030A0"/>
                </a:solidFill>
                <a:latin typeface="標楷體" panose="03000509000000000000" pitchFamily="65" charset="-120"/>
                <a:ea typeface="標楷體" panose="03000509000000000000" pitchFamily="65" charset="-120"/>
              </a:rPr>
              <a:t>(</a:t>
            </a:r>
            <a:r>
              <a:rPr lang="zh-TW" altLang="en-US" sz="2800" dirty="0" smtClean="0">
                <a:solidFill>
                  <a:srgbClr val="7030A0"/>
                </a:solidFill>
                <a:latin typeface="標楷體" panose="03000509000000000000" pitchFamily="65" charset="-120"/>
                <a:ea typeface="標楷體" panose="03000509000000000000" pitchFamily="65" charset="-120"/>
              </a:rPr>
              <a:t>黃皮書</a:t>
            </a:r>
            <a:r>
              <a:rPr lang="en-US" altLang="zh-TW" sz="2800" dirty="0" smtClean="0">
                <a:solidFill>
                  <a:srgbClr val="7030A0"/>
                </a:solidFill>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預算代號前四碼中無英文字母</a:t>
            </a:r>
            <a:r>
              <a:rPr lang="zh-TW" altLang="en-US" sz="2800" dirty="0" smtClean="0">
                <a:latin typeface="標楷體"/>
                <a:ea typeface="標楷體"/>
              </a:rPr>
              <a:t>。</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例如</a:t>
            </a:r>
            <a:r>
              <a:rPr lang="en-US" altLang="zh-TW" sz="2800" dirty="0" smtClean="0">
                <a:latin typeface="標楷體" panose="03000509000000000000" pitchFamily="65" charset="-120"/>
                <a:ea typeface="標楷體" panose="03000509000000000000" pitchFamily="65" charset="-120"/>
              </a:rPr>
              <a:t>:0530019A)</a:t>
            </a:r>
            <a:r>
              <a:rPr lang="zh-TW" altLang="en-US" sz="2400" dirty="0" smtClean="0">
                <a:latin typeface="標楷體" panose="03000509000000000000" pitchFamily="65" charset="-120"/>
                <a:ea typeface="標楷體" panose="03000509000000000000" pitchFamily="65" charset="-120"/>
              </a:rPr>
              <a:t>前二碼為年度</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第</a:t>
            </a:r>
            <a:r>
              <a:rPr lang="en-US" altLang="zh-TW" sz="2400" dirty="0" smtClean="0">
                <a:latin typeface="標楷體" panose="03000509000000000000" pitchFamily="65" charset="-120"/>
                <a:ea typeface="標楷體" panose="03000509000000000000" pitchFamily="65" charset="-120"/>
              </a:rPr>
              <a:t>3</a:t>
            </a:r>
            <a:r>
              <a:rPr lang="zh-TW" altLang="en-US" sz="2400" dirty="0" smtClean="0">
                <a:latin typeface="標楷體" panose="03000509000000000000" pitchFamily="65" charset="-120"/>
                <a:ea typeface="標楷體" panose="03000509000000000000" pitchFamily="65" charset="-120"/>
              </a:rPr>
              <a:t>及</a:t>
            </a:r>
            <a:r>
              <a:rPr lang="en-US" altLang="zh-TW" sz="2400" dirty="0" smtClean="0">
                <a:latin typeface="標楷體" panose="03000509000000000000" pitchFamily="65" charset="-120"/>
                <a:ea typeface="標楷體" panose="03000509000000000000" pitchFamily="65" charset="-120"/>
              </a:rPr>
              <a:t>4</a:t>
            </a:r>
            <a:r>
              <a:rPr lang="zh-TW" altLang="en-US" sz="2400" dirty="0" smtClean="0">
                <a:latin typeface="標楷體" panose="03000509000000000000" pitchFamily="65" charset="-120"/>
                <a:ea typeface="標楷體" panose="03000509000000000000" pitchFamily="65" charset="-120"/>
              </a:rPr>
              <a:t>碼為工作計畫 </a:t>
            </a:r>
            <a:endParaRPr lang="en-US" altLang="zh-TW" sz="2400"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sz="2800" dirty="0">
                <a:solidFill>
                  <a:srgbClr val="7030A0"/>
                </a:solidFill>
                <a:latin typeface="標楷體" panose="03000509000000000000" pitchFamily="65" charset="-120"/>
                <a:ea typeface="標楷體" panose="03000509000000000000" pitchFamily="65" charset="-120"/>
              </a:rPr>
              <a:t>代</a:t>
            </a:r>
            <a:r>
              <a:rPr lang="zh-TW" altLang="en-US" sz="2800" dirty="0" smtClean="0">
                <a:solidFill>
                  <a:srgbClr val="7030A0"/>
                </a:solidFill>
                <a:latin typeface="標楷體" panose="03000509000000000000" pitchFamily="65" charset="-120"/>
                <a:ea typeface="標楷體" panose="03000509000000000000" pitchFamily="65" charset="-120"/>
              </a:rPr>
              <a:t>收款</a:t>
            </a:r>
            <a:r>
              <a:rPr lang="en-US" altLang="zh-TW" sz="2800" dirty="0" smtClean="0">
                <a:solidFill>
                  <a:srgbClr val="7030A0"/>
                </a:solidFill>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預算代號前四碼中有英文</a:t>
            </a:r>
            <a:r>
              <a:rPr lang="zh-TW" altLang="en-US" sz="2800" dirty="0" smtClean="0">
                <a:latin typeface="標楷體" panose="03000509000000000000" pitchFamily="65" charset="-120"/>
                <a:ea typeface="標楷體" panose="03000509000000000000" pitchFamily="65" charset="-120"/>
              </a:rPr>
              <a:t>字母</a:t>
            </a:r>
            <a:r>
              <a:rPr lang="zh-TW" altLang="en-US" sz="2800" dirty="0" smtClean="0">
                <a:latin typeface="標楷體"/>
                <a:ea typeface="標楷體"/>
              </a:rPr>
              <a:t>。</a:t>
            </a:r>
            <a:endParaRPr lang="en-US" altLang="zh-TW" sz="2800" dirty="0" smtClean="0">
              <a:latin typeface="標楷體"/>
              <a:ea typeface="標楷體"/>
            </a:endParaRPr>
          </a:p>
          <a:p>
            <a:pPr marL="355600"/>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例如</a:t>
            </a:r>
            <a:r>
              <a:rPr lang="en-US" altLang="zh-TW" sz="2800" dirty="0" smtClean="0">
                <a:latin typeface="標楷體" panose="03000509000000000000" pitchFamily="65" charset="-120"/>
                <a:ea typeface="標楷體" panose="03000509000000000000" pitchFamily="65" charset="-120"/>
              </a:rPr>
              <a:t>:04A4663201)</a:t>
            </a:r>
            <a:r>
              <a:rPr lang="zh-TW" altLang="en-US" sz="2400" dirty="0">
                <a:latin typeface="標楷體" panose="03000509000000000000" pitchFamily="65" charset="-120"/>
                <a:ea typeface="標楷體" panose="03000509000000000000" pitchFamily="65" charset="-120"/>
              </a:rPr>
              <a:t>前二碼為</a:t>
            </a:r>
            <a:r>
              <a:rPr lang="zh-TW" altLang="en-US" sz="2400" dirty="0" smtClean="0">
                <a:latin typeface="標楷體" panose="03000509000000000000" pitchFamily="65" charset="-120"/>
                <a:ea typeface="標楷體" panose="03000509000000000000" pitchFamily="65" charset="-120"/>
              </a:rPr>
              <a:t>年度</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第</a:t>
            </a:r>
            <a:r>
              <a:rPr lang="en-US" altLang="zh-TW" sz="2400" dirty="0">
                <a:latin typeface="標楷體" panose="03000509000000000000" pitchFamily="65" charset="-120"/>
                <a:ea typeface="標楷體" panose="03000509000000000000" pitchFamily="65" charset="-120"/>
              </a:rPr>
              <a:t>3</a:t>
            </a:r>
            <a:r>
              <a:rPr lang="zh-TW" altLang="en-US" sz="2400" dirty="0">
                <a:latin typeface="標楷體" panose="03000509000000000000" pitchFamily="65" charset="-120"/>
                <a:ea typeface="標楷體" panose="03000509000000000000" pitchFamily="65" charset="-120"/>
              </a:rPr>
              <a:t>及</a:t>
            </a:r>
            <a:r>
              <a:rPr lang="en-US" altLang="zh-TW" sz="2400" dirty="0">
                <a:latin typeface="標楷體" panose="03000509000000000000" pitchFamily="65" charset="-120"/>
                <a:ea typeface="標楷體" panose="03000509000000000000" pitchFamily="65" charset="-120"/>
              </a:rPr>
              <a:t>4</a:t>
            </a:r>
            <a:r>
              <a:rPr lang="zh-TW" altLang="en-US" sz="2400" dirty="0">
                <a:latin typeface="標楷體" panose="03000509000000000000" pitchFamily="65" charset="-120"/>
                <a:ea typeface="標楷體" panose="03000509000000000000" pitchFamily="65" charset="-120"/>
              </a:rPr>
              <a:t>碼</a:t>
            </a:r>
            <a:r>
              <a:rPr lang="zh-TW" altLang="en-US" sz="2400" dirty="0" smtClean="0">
                <a:latin typeface="標楷體" panose="03000509000000000000" pitchFamily="65" charset="-120"/>
                <a:ea typeface="標楷體" panose="03000509000000000000" pitchFamily="65" charset="-120"/>
              </a:rPr>
              <a:t>為預算來源</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台電、原能會、經濟部</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第</a:t>
            </a:r>
            <a:r>
              <a:rPr lang="en-US" altLang="zh-TW" sz="2400" dirty="0" smtClean="0">
                <a:latin typeface="標楷體" panose="03000509000000000000" pitchFamily="65" charset="-120"/>
                <a:ea typeface="標楷體" panose="03000509000000000000" pitchFamily="65" charset="-120"/>
              </a:rPr>
              <a:t>5</a:t>
            </a:r>
            <a:r>
              <a:rPr lang="zh-TW" altLang="en-US" sz="2400" dirty="0" smtClean="0">
                <a:latin typeface="標楷體" panose="03000509000000000000" pitchFamily="65" charset="-120"/>
                <a:ea typeface="標楷體" panose="03000509000000000000" pitchFamily="65" charset="-120"/>
              </a:rPr>
              <a:t>及</a:t>
            </a:r>
            <a:r>
              <a:rPr lang="en-US" altLang="zh-TW" sz="2400" dirty="0" smtClean="0">
                <a:latin typeface="標楷體" panose="03000509000000000000" pitchFamily="65" charset="-120"/>
                <a:ea typeface="標楷體" panose="03000509000000000000" pitchFamily="65" charset="-120"/>
              </a:rPr>
              <a:t>6</a:t>
            </a:r>
            <a:r>
              <a:rPr lang="zh-TW" altLang="en-US" sz="2400" dirty="0" smtClean="0">
                <a:latin typeface="標楷體" panose="03000509000000000000" pitchFamily="65" charset="-120"/>
                <a:ea typeface="標楷體" panose="03000509000000000000" pitchFamily="65" charset="-120"/>
              </a:rPr>
              <a:t>碼為單位代碼</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物理組 化工組</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59357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957549"/>
          </a:xfrm>
        </p:spPr>
        <p:txBody>
          <a:bodyPr/>
          <a:lstStyle/>
          <a:p>
            <a:r>
              <a:rPr lang="zh-TW" altLang="en-US" dirty="0">
                <a:latin typeface="標楷體" panose="03000509000000000000" pitchFamily="65" charset="-120"/>
                <a:ea typeface="標楷體" panose="03000509000000000000" pitchFamily="65" charset="-120"/>
              </a:rPr>
              <a:t>採購明細表其他履約事項</a:t>
            </a:r>
            <a:endParaRPr lang="zh-TW"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906" y="1649860"/>
            <a:ext cx="3671102" cy="4828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630" y="1426308"/>
            <a:ext cx="3744416"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076" y="2696620"/>
            <a:ext cx="4176464"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335" y="3668002"/>
            <a:ext cx="4970043" cy="645448"/>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橢圓 4"/>
          <p:cNvSpPr/>
          <p:nvPr/>
        </p:nvSpPr>
        <p:spPr>
          <a:xfrm>
            <a:off x="6948016" y="3594682"/>
            <a:ext cx="3169843"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5491" y="4500711"/>
            <a:ext cx="4675176"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059" y="2696620"/>
            <a:ext cx="4519582" cy="730121"/>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向右箭號 5"/>
          <p:cNvSpPr/>
          <p:nvPr/>
        </p:nvSpPr>
        <p:spPr>
          <a:xfrm>
            <a:off x="4190196" y="1750344"/>
            <a:ext cx="5572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4774825" y="1750344"/>
            <a:ext cx="937259" cy="461665"/>
          </a:xfrm>
          <a:prstGeom prst="rect">
            <a:avLst/>
          </a:prstGeom>
          <a:noFill/>
        </p:spPr>
        <p:txBody>
          <a:bodyPr wrap="square" rtlCol="0">
            <a:spAutoFit/>
          </a:bodyPr>
          <a:lstStyle/>
          <a:p>
            <a:r>
              <a:rPr lang="zh-TW" altLang="en-US" sz="2400" dirty="0" smtClean="0">
                <a:solidFill>
                  <a:srgbClr val="FF0000"/>
                </a:solidFill>
                <a:latin typeface="標楷體" panose="03000509000000000000" pitchFamily="65" charset="-120"/>
                <a:ea typeface="標楷體" panose="03000509000000000000" pitchFamily="65" charset="-120"/>
              </a:rPr>
              <a:t>有誤</a:t>
            </a:r>
            <a:r>
              <a:rPr lang="en-US" altLang="zh-TW" sz="2400" dirty="0" smtClean="0">
                <a:solidFill>
                  <a:srgbClr val="FF0000"/>
                </a:solidFill>
                <a:latin typeface="標楷體" panose="03000509000000000000" pitchFamily="65" charset="-120"/>
                <a:ea typeface="標楷體" panose="03000509000000000000" pitchFamily="65" charset="-120"/>
              </a:rPr>
              <a:t>?</a:t>
            </a:r>
            <a:endParaRPr lang="zh-TW" altLang="en-US" sz="2400" dirty="0">
              <a:solidFill>
                <a:srgbClr val="FF0000"/>
              </a:solidFill>
              <a:latin typeface="標楷體" panose="03000509000000000000" pitchFamily="65" charset="-120"/>
              <a:ea typeface="標楷體" panose="03000509000000000000" pitchFamily="65" charset="-120"/>
            </a:endParaRPr>
          </a:p>
        </p:txBody>
      </p:sp>
      <p:sp>
        <p:nvSpPr>
          <p:cNvPr id="8" name="向右箭號 7"/>
          <p:cNvSpPr/>
          <p:nvPr/>
        </p:nvSpPr>
        <p:spPr>
          <a:xfrm>
            <a:off x="4560507" y="5599721"/>
            <a:ext cx="564267" cy="471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5238328" y="5529106"/>
            <a:ext cx="4324770" cy="1200329"/>
          </a:xfrm>
          <a:prstGeom prst="rect">
            <a:avLst/>
          </a:prstGeom>
          <a:noFill/>
        </p:spPr>
        <p:txBody>
          <a:bodyPr wrap="square" rtlCol="0">
            <a:spAutoFit/>
          </a:bodyPr>
          <a:lstStyle/>
          <a:p>
            <a:r>
              <a:rPr lang="zh-TW" altLang="en-US" sz="2400" b="1" dirty="0" smtClean="0">
                <a:solidFill>
                  <a:srgbClr val="7030A0"/>
                </a:solidFill>
                <a:latin typeface="標楷體" panose="03000509000000000000" pitchFamily="65" charset="-120"/>
                <a:ea typeface="標楷體" panose="03000509000000000000" pitchFamily="65" charset="-120"/>
              </a:rPr>
              <a:t>應將</a:t>
            </a:r>
            <a:r>
              <a:rPr lang="en-US" altLang="zh-TW" sz="2400" b="1" dirty="0" smtClean="0">
                <a:solidFill>
                  <a:srgbClr val="7030A0"/>
                </a:solidFill>
                <a:latin typeface="標楷體" panose="03000509000000000000" pitchFamily="65" charset="-120"/>
                <a:ea typeface="標楷體" panose="03000509000000000000" pitchFamily="65" charset="-120"/>
              </a:rPr>
              <a:t>5.2.15</a:t>
            </a:r>
            <a:r>
              <a:rPr lang="zh-TW" altLang="en-US" sz="2400" b="1" dirty="0" smtClean="0">
                <a:solidFill>
                  <a:srgbClr val="7030A0"/>
                </a:solidFill>
                <a:latin typeface="標楷體" panose="03000509000000000000" pitchFamily="65" charset="-120"/>
                <a:ea typeface="標楷體" panose="03000509000000000000" pitchFamily="65" charset="-120"/>
              </a:rPr>
              <a:t>節各項次 一併納入</a:t>
            </a:r>
            <a:r>
              <a:rPr lang="en-US" altLang="zh-TW" sz="2400" b="1" dirty="0" smtClean="0">
                <a:solidFill>
                  <a:srgbClr val="7030A0"/>
                </a:solidFill>
                <a:latin typeface="標楷體" panose="03000509000000000000" pitchFamily="65" charset="-120"/>
                <a:ea typeface="標楷體" panose="03000509000000000000" pitchFamily="65" charset="-120"/>
              </a:rPr>
              <a:t>13.</a:t>
            </a:r>
            <a:r>
              <a:rPr lang="zh-TW" altLang="en-US" sz="2400" b="1" dirty="0" smtClean="0">
                <a:solidFill>
                  <a:srgbClr val="7030A0"/>
                </a:solidFill>
                <a:latin typeface="標楷體" panose="03000509000000000000" pitchFamily="65" charset="-120"/>
                <a:ea typeface="標楷體" panose="03000509000000000000" pitchFamily="65" charset="-120"/>
              </a:rPr>
              <a:t>驗收項目與標準，以利驗收檢核</a:t>
            </a:r>
            <a:r>
              <a:rPr lang="zh-TW" altLang="en-US" sz="2400" b="1" dirty="0" smtClean="0">
                <a:solidFill>
                  <a:srgbClr val="7030A0"/>
                </a:solidFill>
                <a:latin typeface="新細明體"/>
                <a:ea typeface="新細明體"/>
              </a:rPr>
              <a:t>，</a:t>
            </a:r>
            <a:r>
              <a:rPr lang="zh-TW" altLang="en-US" sz="2400" b="1" dirty="0" smtClean="0">
                <a:solidFill>
                  <a:srgbClr val="7030A0"/>
                </a:solidFill>
                <a:latin typeface="標楷體" panose="03000509000000000000" pitchFamily="65" charset="-120"/>
                <a:ea typeface="標楷體" panose="03000509000000000000" pitchFamily="65" charset="-120"/>
              </a:rPr>
              <a:t>避免造成驗收疏漏</a:t>
            </a:r>
            <a:r>
              <a:rPr lang="zh-TW" altLang="en-US" sz="2400" b="1" dirty="0" smtClean="0">
                <a:solidFill>
                  <a:srgbClr val="7030A0"/>
                </a:solidFill>
                <a:latin typeface="標楷體"/>
                <a:ea typeface="標楷體"/>
              </a:rPr>
              <a:t>。</a:t>
            </a:r>
            <a:endParaRPr lang="zh-TW" altLang="en-US" sz="2400" b="1" dirty="0">
              <a:solidFill>
                <a:srgbClr val="7030A0"/>
              </a:solidFill>
              <a:latin typeface="標楷體" panose="03000509000000000000" pitchFamily="65" charset="-120"/>
              <a:ea typeface="標楷體" panose="03000509000000000000" pitchFamily="65" charset="-120"/>
            </a:endParaRPr>
          </a:p>
        </p:txBody>
      </p:sp>
      <p:sp>
        <p:nvSpPr>
          <p:cNvPr id="3" name="文字方塊 2"/>
          <p:cNvSpPr txBox="1"/>
          <p:nvPr/>
        </p:nvSpPr>
        <p:spPr>
          <a:xfrm>
            <a:off x="6188980" y="6729435"/>
            <a:ext cx="1944216" cy="461665"/>
          </a:xfrm>
          <a:prstGeom prst="rect">
            <a:avLst/>
          </a:prstGeom>
          <a:noFill/>
          <a:ln w="19050">
            <a:solidFill>
              <a:srgbClr val="FF0000"/>
            </a:solidFill>
          </a:ln>
        </p:spPr>
        <p:txBody>
          <a:bodyPr wrap="square" rtlCol="0">
            <a:spAutoFit/>
          </a:bodyPr>
          <a:lstStyle/>
          <a:p>
            <a:r>
              <a:rPr lang="zh-TW" altLang="en-US" sz="2400" dirty="0" smtClean="0">
                <a:solidFill>
                  <a:srgbClr val="FF0000"/>
                </a:solidFill>
                <a:latin typeface="標楷體" panose="03000509000000000000" pitchFamily="65" charset="-120"/>
                <a:ea typeface="標楷體" panose="03000509000000000000" pitchFamily="65" charset="-120"/>
              </a:rPr>
              <a:t>詳下頁範例</a:t>
            </a:r>
            <a:endParaRPr lang="zh-TW" altLang="en-US" sz="24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15209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54064"/>
            <a:ext cx="9624060" cy="1106288"/>
          </a:xfrm>
        </p:spPr>
        <p:txBody>
          <a:bodyPr>
            <a:normAutofit/>
          </a:bodyPr>
          <a:lstStyle/>
          <a:p>
            <a:r>
              <a:rPr lang="zh-TW" altLang="en-US" dirty="0">
                <a:latin typeface="標楷體" panose="03000509000000000000" pitchFamily="65" charset="-120"/>
                <a:ea typeface="標楷體" panose="03000509000000000000" pitchFamily="65" charset="-120"/>
              </a:rPr>
              <a:t>採購明</a:t>
            </a:r>
            <a:r>
              <a:rPr lang="zh-TW" altLang="en-US" dirty="0" smtClean="0">
                <a:latin typeface="標楷體" panose="03000509000000000000" pitchFamily="65" charset="-120"/>
                <a:ea typeface="標楷體" panose="03000509000000000000" pitchFamily="65" charset="-120"/>
              </a:rPr>
              <a:t>細表其他履約事項</a:t>
            </a:r>
            <a:endParaRPr lang="zh-TW" altLang="en-US" dirty="0"/>
          </a:p>
        </p:txBody>
      </p:sp>
      <p:sp>
        <p:nvSpPr>
          <p:cNvPr id="3" name="內容版面配置區 2"/>
          <p:cNvSpPr>
            <a:spLocks noGrp="1"/>
          </p:cNvSpPr>
          <p:nvPr>
            <p:ph idx="1"/>
          </p:nvPr>
        </p:nvSpPr>
        <p:spPr>
          <a:xfrm>
            <a:off x="1602284" y="1116335"/>
            <a:ext cx="8280920" cy="6264696"/>
          </a:xfrm>
        </p:spPr>
        <p:txBody>
          <a:bodyPr>
            <a:normAutofit fontScale="25000" lnSpcReduction="20000"/>
          </a:bodyPr>
          <a:lstStyle/>
          <a:p>
            <a:r>
              <a:rPr lang="zh-TW" altLang="zh-TW" sz="6400" b="1" dirty="0">
                <a:latin typeface="標楷體" panose="03000509000000000000" pitchFamily="65" charset="-120"/>
                <a:ea typeface="標楷體" panose="03000509000000000000" pitchFamily="65" charset="-120"/>
              </a:rPr>
              <a:t>五、驗收條件</a:t>
            </a:r>
          </a:p>
          <a:p>
            <a:pPr lvl="0"/>
            <a:r>
              <a:rPr lang="zh-TW" altLang="zh-TW" sz="6400" dirty="0">
                <a:latin typeface="標楷體" panose="03000509000000000000" pitchFamily="65" charset="-120"/>
                <a:ea typeface="標楷體" panose="03000509000000000000" pitchFamily="65" charset="-120"/>
              </a:rPr>
              <a:t>得標廠商於完成本案後，請通知本所辦理驗收。</a:t>
            </a:r>
          </a:p>
          <a:p>
            <a:pPr lvl="0"/>
            <a:r>
              <a:rPr lang="zh-TW" altLang="zh-TW" sz="6400" dirty="0">
                <a:latin typeface="標楷體" panose="03000509000000000000" pitchFamily="65" charset="-120"/>
                <a:ea typeface="標楷體" panose="03000509000000000000" pitchFamily="65" charset="-120"/>
              </a:rPr>
              <a:t>得標廠商須提供四小時以上之教育訓練及儀器、軟體操作說明。</a:t>
            </a:r>
          </a:p>
          <a:p>
            <a:pPr lvl="0"/>
            <a:r>
              <a:rPr lang="zh-TW" altLang="zh-TW" sz="6400" dirty="0">
                <a:solidFill>
                  <a:srgbClr val="FF0000"/>
                </a:solidFill>
                <a:latin typeface="標楷體" panose="03000509000000000000" pitchFamily="65" charset="-120"/>
                <a:ea typeface="標楷體" panose="03000509000000000000" pitchFamily="65" charset="-120"/>
              </a:rPr>
              <a:t>現場驗收內容包含：</a:t>
            </a:r>
          </a:p>
          <a:p>
            <a:pPr lvl="1"/>
            <a:r>
              <a:rPr lang="zh-TW" altLang="zh-TW" sz="6400" dirty="0">
                <a:latin typeface="標楷體" panose="03000509000000000000" pitchFamily="65" charset="-120"/>
                <a:ea typeface="標楷體" panose="03000509000000000000" pitchFamily="65" charset="-120"/>
              </a:rPr>
              <a:t>爐體升溫測試，使反應器主體可升溫至</a:t>
            </a:r>
            <a:r>
              <a:rPr lang="en-US" altLang="zh-TW" sz="6400" dirty="0">
                <a:latin typeface="標楷體" panose="03000509000000000000" pitchFamily="65" charset="-120"/>
                <a:ea typeface="標楷體" panose="03000509000000000000" pitchFamily="65" charset="-120"/>
              </a:rPr>
              <a:t>800</a:t>
            </a:r>
            <a:r>
              <a:rPr lang="en-US" altLang="zh-TW" sz="6400" baseline="30000" dirty="0">
                <a:latin typeface="標楷體" panose="03000509000000000000" pitchFamily="65" charset="-120"/>
                <a:ea typeface="標楷體" panose="03000509000000000000" pitchFamily="65" charset="-120"/>
              </a:rPr>
              <a:t>o</a:t>
            </a:r>
            <a:r>
              <a:rPr lang="en-US" altLang="zh-TW" sz="6400" dirty="0">
                <a:latin typeface="標楷體" panose="03000509000000000000" pitchFamily="65" charset="-120"/>
                <a:ea typeface="標楷體" panose="03000509000000000000" pitchFamily="65" charset="-120"/>
              </a:rPr>
              <a:t>C</a:t>
            </a:r>
            <a:r>
              <a:rPr lang="zh-TW" altLang="zh-TW" sz="6400" dirty="0">
                <a:latin typeface="標楷體" panose="03000509000000000000" pitchFamily="65" charset="-120"/>
                <a:ea typeface="標楷體" panose="03000509000000000000" pitchFamily="65" charset="-120"/>
              </a:rPr>
              <a:t>。</a:t>
            </a:r>
          </a:p>
          <a:p>
            <a:pPr lvl="1"/>
            <a:r>
              <a:rPr lang="zh-TW" altLang="zh-TW" sz="6400" dirty="0">
                <a:latin typeface="標楷體" panose="03000509000000000000" pitchFamily="65" charset="-120"/>
                <a:ea typeface="標楷體" panose="03000509000000000000" pitchFamily="65" charset="-120"/>
              </a:rPr>
              <a:t>機組組合測試，軟體與系統連接後之零點</a:t>
            </a:r>
            <a:r>
              <a:rPr lang="en-US" altLang="zh-TW" sz="6400" dirty="0">
                <a:latin typeface="標楷體" panose="03000509000000000000" pitchFamily="65" charset="-120"/>
                <a:ea typeface="標楷體" panose="03000509000000000000" pitchFamily="65" charset="-120"/>
              </a:rPr>
              <a:t>/</a:t>
            </a:r>
            <a:r>
              <a:rPr lang="zh-TW" altLang="zh-TW" sz="6400" dirty="0">
                <a:latin typeface="標楷體" panose="03000509000000000000" pitchFamily="65" charset="-120"/>
                <a:ea typeface="標楷體" panose="03000509000000000000" pitchFamily="65" charset="-120"/>
              </a:rPr>
              <a:t>全幅氣體校正。</a:t>
            </a:r>
          </a:p>
          <a:p>
            <a:pPr lvl="1"/>
            <a:r>
              <a:rPr lang="zh-TW" altLang="zh-TW" sz="6400" dirty="0">
                <a:latin typeface="標楷體" panose="03000509000000000000" pitchFamily="65" charset="-120"/>
                <a:ea typeface="標楷體" panose="03000509000000000000" pitchFamily="65" charset="-120"/>
              </a:rPr>
              <a:t>反應器與周邊系統及管線需進行洩漏測試，氣源端管路需進行</a:t>
            </a:r>
            <a:r>
              <a:rPr lang="en-US" altLang="zh-TW" sz="6400" dirty="0">
                <a:latin typeface="標楷體" panose="03000509000000000000" pitchFamily="65" charset="-120"/>
                <a:ea typeface="標楷體" panose="03000509000000000000" pitchFamily="65" charset="-120"/>
              </a:rPr>
              <a:t>24</a:t>
            </a:r>
            <a:r>
              <a:rPr lang="zh-TW" altLang="zh-TW" sz="6400" dirty="0">
                <a:latin typeface="標楷體" panose="03000509000000000000" pitchFamily="65" charset="-120"/>
                <a:ea typeface="標楷體" panose="03000509000000000000" pitchFamily="65" charset="-120"/>
              </a:rPr>
              <a:t>小時正壓漏氣檢測。</a:t>
            </a:r>
          </a:p>
          <a:p>
            <a:pPr lvl="1"/>
            <a:r>
              <a:rPr lang="zh-TW" altLang="zh-TW" sz="6400" dirty="0">
                <a:solidFill>
                  <a:srgbClr val="FF0000"/>
                </a:solidFill>
                <a:latin typeface="標楷體" panose="03000509000000000000" pitchFamily="65" charset="-120"/>
                <a:ea typeface="標楷體" panose="03000509000000000000" pitchFamily="65" charset="-120"/>
              </a:rPr>
              <a:t>軟體驗收</a:t>
            </a:r>
            <a:r>
              <a:rPr lang="zh-TW" altLang="zh-TW" sz="6400" dirty="0">
                <a:latin typeface="標楷體" panose="03000509000000000000" pitchFamily="65" charset="-120"/>
                <a:ea typeface="標楷體" panose="03000509000000000000" pitchFamily="65" charset="-120"/>
              </a:rPr>
              <a:t>：</a:t>
            </a:r>
          </a:p>
          <a:p>
            <a:pPr lvl="2"/>
            <a:r>
              <a:rPr lang="zh-TW" altLang="zh-TW" sz="6400" dirty="0">
                <a:latin typeface="標楷體" panose="03000509000000000000" pitchFamily="65" charset="-120"/>
                <a:ea typeface="標楷體" panose="03000509000000000000" pitchFamily="65" charset="-120"/>
              </a:rPr>
              <a:t>確認監控軟體對上述所有儀器設備之狀態監控、作動控制無誤，使系統可正常操作。</a:t>
            </a:r>
          </a:p>
          <a:p>
            <a:pPr lvl="2"/>
            <a:r>
              <a:rPr lang="zh-TW" altLang="zh-TW" sz="6400" dirty="0">
                <a:latin typeface="標楷體" panose="03000509000000000000" pitchFamily="65" charset="-120"/>
                <a:ea typeface="標楷體" panose="03000509000000000000" pitchFamily="65" charset="-120"/>
              </a:rPr>
              <a:t>確認兩組空氣流量控制器皆能正常動作</a:t>
            </a:r>
            <a:r>
              <a:rPr lang="en-US" altLang="zh-TW" sz="6400" dirty="0">
                <a:latin typeface="標楷體" panose="03000509000000000000" pitchFamily="65" charset="-120"/>
                <a:ea typeface="標楷體" panose="03000509000000000000" pitchFamily="65" charset="-120"/>
              </a:rPr>
              <a:t>(</a:t>
            </a:r>
            <a:r>
              <a:rPr lang="zh-TW" altLang="zh-TW" sz="6400" dirty="0">
                <a:latin typeface="標楷體" panose="03000509000000000000" pitchFamily="65" charset="-120"/>
                <a:ea typeface="標楷體" panose="03000509000000000000" pitchFamily="65" charset="-120"/>
              </a:rPr>
              <a:t>以流量控制器上之顯示值作比對依據</a:t>
            </a:r>
            <a:r>
              <a:rPr lang="en-US" altLang="zh-TW" sz="6400" dirty="0">
                <a:latin typeface="標楷體" panose="03000509000000000000" pitchFamily="65" charset="-120"/>
                <a:ea typeface="標楷體" panose="03000509000000000000" pitchFamily="65" charset="-120"/>
              </a:rPr>
              <a:t>)</a:t>
            </a:r>
            <a:r>
              <a:rPr lang="zh-TW" altLang="zh-TW" sz="6400" dirty="0">
                <a:latin typeface="標楷體" panose="03000509000000000000" pitchFamily="65" charset="-120"/>
                <a:ea typeface="標楷體" panose="03000509000000000000" pitchFamily="65" charset="-120"/>
              </a:rPr>
              <a:t>。</a:t>
            </a:r>
          </a:p>
          <a:p>
            <a:pPr lvl="2"/>
            <a:r>
              <a:rPr lang="zh-TW" altLang="zh-TW" sz="6400" dirty="0">
                <a:latin typeface="標楷體" panose="03000509000000000000" pitchFamily="65" charset="-120"/>
                <a:ea typeface="標楷體" panose="03000509000000000000" pitchFamily="65" charset="-120"/>
              </a:rPr>
              <a:t>確認</a:t>
            </a:r>
            <a:r>
              <a:rPr lang="en-US" altLang="zh-TW" sz="6400" dirty="0">
                <a:latin typeface="標楷體" panose="03000509000000000000" pitchFamily="65" charset="-120"/>
                <a:ea typeface="標楷體" panose="03000509000000000000" pitchFamily="65" charset="-120"/>
              </a:rPr>
              <a:t>O</a:t>
            </a:r>
            <a:r>
              <a:rPr lang="en-US" altLang="zh-TW" sz="6400" baseline="-25000" dirty="0">
                <a:latin typeface="標楷體" panose="03000509000000000000" pitchFamily="65" charset="-120"/>
                <a:ea typeface="標楷體" panose="03000509000000000000" pitchFamily="65" charset="-120"/>
              </a:rPr>
              <a:t>2</a:t>
            </a:r>
            <a:r>
              <a:rPr lang="en-US" altLang="zh-TW" sz="6400" dirty="0">
                <a:latin typeface="標楷體" panose="03000509000000000000" pitchFamily="65" charset="-120"/>
                <a:ea typeface="標楷體" panose="03000509000000000000" pitchFamily="65" charset="-120"/>
              </a:rPr>
              <a:t>/CO/CO</a:t>
            </a:r>
            <a:r>
              <a:rPr lang="en-US" altLang="zh-TW" sz="6400" baseline="-25000" dirty="0">
                <a:latin typeface="標楷體" panose="03000509000000000000" pitchFamily="65" charset="-120"/>
                <a:ea typeface="標楷體" panose="03000509000000000000" pitchFamily="65" charset="-120"/>
              </a:rPr>
              <a:t>2</a:t>
            </a:r>
            <a:r>
              <a:rPr lang="en-US" altLang="zh-TW" sz="6400" dirty="0">
                <a:latin typeface="標楷體" panose="03000509000000000000" pitchFamily="65" charset="-120"/>
                <a:ea typeface="標楷體" panose="03000509000000000000" pitchFamily="65" charset="-120"/>
              </a:rPr>
              <a:t>/H</a:t>
            </a:r>
            <a:r>
              <a:rPr lang="en-US" altLang="zh-TW" sz="6400" baseline="-25000" dirty="0">
                <a:latin typeface="標楷體" panose="03000509000000000000" pitchFamily="65" charset="-120"/>
                <a:ea typeface="標楷體" panose="03000509000000000000" pitchFamily="65" charset="-120"/>
              </a:rPr>
              <a:t>2</a:t>
            </a:r>
            <a:r>
              <a:rPr lang="en-US" altLang="zh-TW" sz="6400" dirty="0">
                <a:latin typeface="標楷體" panose="03000509000000000000" pitchFamily="65" charset="-120"/>
                <a:ea typeface="標楷體" panose="03000509000000000000" pitchFamily="65" charset="-120"/>
              </a:rPr>
              <a:t>/O</a:t>
            </a:r>
            <a:r>
              <a:rPr lang="en-US" altLang="zh-TW" sz="6400" baseline="-25000" dirty="0">
                <a:latin typeface="標楷體" panose="03000509000000000000" pitchFamily="65" charset="-120"/>
                <a:ea typeface="標楷體" panose="03000509000000000000" pitchFamily="65" charset="-120"/>
              </a:rPr>
              <a:t>2</a:t>
            </a:r>
            <a:r>
              <a:rPr lang="en-US" altLang="zh-TW" sz="6400" dirty="0">
                <a:latin typeface="標楷體" panose="03000509000000000000" pitchFamily="65" charset="-120"/>
                <a:ea typeface="標楷體" panose="03000509000000000000" pitchFamily="65" charset="-120"/>
              </a:rPr>
              <a:t>/CH</a:t>
            </a:r>
            <a:r>
              <a:rPr lang="en-US" altLang="zh-TW" sz="6400" baseline="-25000" dirty="0">
                <a:latin typeface="標楷體" panose="03000509000000000000" pitchFamily="65" charset="-120"/>
                <a:ea typeface="標楷體" panose="03000509000000000000" pitchFamily="65" charset="-120"/>
              </a:rPr>
              <a:t>4</a:t>
            </a:r>
            <a:r>
              <a:rPr lang="zh-TW" altLang="zh-TW" sz="6400" dirty="0">
                <a:latin typeface="標楷體" panose="03000509000000000000" pitchFamily="65" charset="-120"/>
                <a:ea typeface="標楷體" panose="03000509000000000000" pitchFamily="65" charset="-120"/>
              </a:rPr>
              <a:t>濃度之數值與儀器上之數值相吻合；確認每個零點</a:t>
            </a:r>
            <a:r>
              <a:rPr lang="en-US" altLang="zh-TW" sz="6400" dirty="0">
                <a:latin typeface="標楷體" panose="03000509000000000000" pitchFamily="65" charset="-120"/>
                <a:ea typeface="標楷體" panose="03000509000000000000" pitchFamily="65" charset="-120"/>
              </a:rPr>
              <a:t>/</a:t>
            </a:r>
            <a:r>
              <a:rPr lang="zh-TW" altLang="zh-TW" sz="6400" dirty="0">
                <a:latin typeface="標楷體" panose="03000509000000000000" pitchFamily="65" charset="-120"/>
                <a:ea typeface="標楷體" panose="03000509000000000000" pitchFamily="65" charset="-120"/>
              </a:rPr>
              <a:t>全幅之校正按鈕皆正常動作。</a:t>
            </a:r>
          </a:p>
          <a:p>
            <a:pPr lvl="2"/>
            <a:r>
              <a:rPr lang="zh-TW" altLang="zh-TW" sz="6400" dirty="0">
                <a:latin typeface="標楷體" panose="03000509000000000000" pitchFamily="65" charset="-120"/>
                <a:ea typeface="標楷體" panose="03000509000000000000" pitchFamily="65" charset="-120"/>
              </a:rPr>
              <a:t>電腦端之軟體能正常匯出實驗結果。</a:t>
            </a:r>
          </a:p>
          <a:p>
            <a:pPr lvl="2"/>
            <a:r>
              <a:rPr lang="en-US" altLang="zh-TW" sz="6400" dirty="0">
                <a:latin typeface="標楷體" panose="03000509000000000000" pitchFamily="65" charset="-120"/>
                <a:ea typeface="標楷體" panose="03000509000000000000" pitchFamily="65" charset="-120"/>
              </a:rPr>
              <a:t>NI</a:t>
            </a:r>
            <a:r>
              <a:rPr lang="zh-TW" altLang="zh-TW" sz="6400" dirty="0">
                <a:latin typeface="標楷體" panose="03000509000000000000" pitchFamily="65" charset="-120"/>
                <a:ea typeface="標楷體" panose="03000509000000000000" pitchFamily="65" charset="-120"/>
              </a:rPr>
              <a:t>人機介面之控制及顯示正常運作</a:t>
            </a:r>
          </a:p>
          <a:p>
            <a:pPr lvl="1"/>
            <a:r>
              <a:rPr lang="zh-TW" altLang="zh-TW" sz="6400" dirty="0">
                <a:latin typeface="標楷體" panose="03000509000000000000" pitchFamily="65" charset="-120"/>
                <a:ea typeface="標楷體" panose="03000509000000000000" pitchFamily="65" charset="-120"/>
              </a:rPr>
              <a:t>驗收完成後須將結果彙整為現場驗收報告書。</a:t>
            </a:r>
          </a:p>
          <a:p>
            <a:pPr lvl="0"/>
            <a:r>
              <a:rPr lang="zh-TW" altLang="zh-TW" sz="6400" dirty="0">
                <a:latin typeface="標楷體" panose="03000509000000000000" pitchFamily="65" charset="-120"/>
                <a:ea typeface="標楷體" panose="03000509000000000000" pitchFamily="65" charset="-120"/>
              </a:rPr>
              <a:t>得標廠商於完成履約後，須將完工時之相關竣工資料，匯集製作成冊並裝訂成三份提供本所審查，竣工報告</a:t>
            </a:r>
            <a:r>
              <a:rPr lang="zh-TW" altLang="zh-TW" sz="6400" dirty="0">
                <a:solidFill>
                  <a:srgbClr val="FF0000"/>
                </a:solidFill>
                <a:latin typeface="標楷體" panose="03000509000000000000" pitchFamily="65" charset="-120"/>
                <a:ea typeface="標楷體" panose="03000509000000000000" pitchFamily="65" charset="-120"/>
              </a:rPr>
              <a:t>文件至少應包含</a:t>
            </a:r>
            <a:r>
              <a:rPr lang="zh-TW" altLang="zh-TW" sz="6400" dirty="0">
                <a:latin typeface="標楷體" panose="03000509000000000000" pitchFamily="65" charset="-120"/>
                <a:ea typeface="標楷體" panose="03000509000000000000" pitchFamily="65" charset="-120"/>
              </a:rPr>
              <a:t>：</a:t>
            </a:r>
          </a:p>
          <a:p>
            <a:pPr lvl="1"/>
            <a:r>
              <a:rPr lang="zh-TW" altLang="zh-TW" sz="6400" dirty="0">
                <a:latin typeface="標楷體" panose="03000509000000000000" pitchFamily="65" charset="-120"/>
                <a:ea typeface="標楷體" panose="03000509000000000000" pitchFamily="65" charset="-120"/>
              </a:rPr>
              <a:t>儀器設備型錄</a:t>
            </a:r>
            <a:r>
              <a:rPr lang="en-US" altLang="zh-TW" sz="6400" dirty="0">
                <a:latin typeface="標楷體" panose="03000509000000000000" pitchFamily="65" charset="-120"/>
                <a:ea typeface="標楷體" panose="03000509000000000000" pitchFamily="65" charset="-120"/>
              </a:rPr>
              <a:t>(</a:t>
            </a:r>
            <a:r>
              <a:rPr lang="zh-TW" altLang="zh-TW" sz="6400" dirty="0">
                <a:latin typeface="標楷體" panose="03000509000000000000" pitchFamily="65" charset="-120"/>
                <a:ea typeface="標楷體" panose="03000509000000000000" pitchFamily="65" charset="-120"/>
              </a:rPr>
              <a:t>流量控制器、風量傳訊器</a:t>
            </a:r>
            <a:r>
              <a:rPr lang="en-US" altLang="zh-TW" sz="6400" dirty="0">
                <a:latin typeface="標楷體" panose="03000509000000000000" pitchFamily="65" charset="-120"/>
                <a:ea typeface="標楷體" panose="03000509000000000000" pitchFamily="65" charset="-120"/>
              </a:rPr>
              <a:t>)</a:t>
            </a:r>
            <a:r>
              <a:rPr lang="zh-TW" altLang="zh-TW" sz="6400" dirty="0">
                <a:latin typeface="標楷體" panose="03000509000000000000" pitchFamily="65" charset="-120"/>
                <a:ea typeface="標楷體" panose="03000509000000000000" pitchFamily="65" charset="-120"/>
              </a:rPr>
              <a:t>及操作保養手冊。</a:t>
            </a:r>
          </a:p>
          <a:p>
            <a:pPr lvl="1"/>
            <a:r>
              <a:rPr lang="zh-TW" altLang="zh-TW" sz="6400" dirty="0">
                <a:latin typeface="標楷體" panose="03000509000000000000" pitchFamily="65" charset="-120"/>
                <a:ea typeface="標楷體" panose="03000509000000000000" pitchFamily="65" charset="-120"/>
              </a:rPr>
              <a:t>原廠測試報告</a:t>
            </a:r>
            <a:r>
              <a:rPr lang="en-US" altLang="zh-TW" sz="6400" dirty="0">
                <a:latin typeface="標楷體" panose="03000509000000000000" pitchFamily="65" charset="-120"/>
                <a:ea typeface="標楷體" panose="03000509000000000000" pitchFamily="65" charset="-120"/>
              </a:rPr>
              <a:t>(</a:t>
            </a:r>
            <a:r>
              <a:rPr lang="zh-TW" altLang="zh-TW" sz="6400" dirty="0">
                <a:latin typeface="標楷體" panose="03000509000000000000" pitchFamily="65" charset="-120"/>
                <a:ea typeface="標楷體" panose="03000509000000000000" pitchFamily="65" charset="-120"/>
              </a:rPr>
              <a:t>流量控制器、風量傳訊器</a:t>
            </a:r>
            <a:r>
              <a:rPr lang="en-US" altLang="zh-TW" sz="6400" dirty="0">
                <a:latin typeface="標楷體" panose="03000509000000000000" pitchFamily="65" charset="-120"/>
                <a:ea typeface="標楷體" panose="03000509000000000000" pitchFamily="65" charset="-120"/>
              </a:rPr>
              <a:t>)</a:t>
            </a:r>
            <a:r>
              <a:rPr lang="zh-TW" altLang="zh-TW" sz="6400" dirty="0">
                <a:latin typeface="標楷體" panose="03000509000000000000" pitchFamily="65" charset="-120"/>
                <a:ea typeface="標楷體" panose="03000509000000000000" pitchFamily="65" charset="-120"/>
              </a:rPr>
              <a:t>。</a:t>
            </a:r>
          </a:p>
          <a:p>
            <a:pPr lvl="1"/>
            <a:r>
              <a:rPr lang="zh-TW" altLang="zh-TW" sz="6400" dirty="0">
                <a:latin typeface="標楷體" panose="03000509000000000000" pitchFamily="65" charset="-120"/>
                <a:ea typeface="標楷體" panose="03000509000000000000" pitchFamily="65" charset="-120"/>
              </a:rPr>
              <a:t>組裝設計圖</a:t>
            </a:r>
            <a:r>
              <a:rPr lang="en-US" altLang="zh-TW" sz="6400" dirty="0">
                <a:latin typeface="標楷體" panose="03000509000000000000" pitchFamily="65" charset="-120"/>
                <a:ea typeface="標楷體" panose="03000509000000000000" pitchFamily="65" charset="-120"/>
              </a:rPr>
              <a:t>(</a:t>
            </a:r>
            <a:r>
              <a:rPr lang="zh-TW" altLang="zh-TW" sz="6400" dirty="0">
                <a:latin typeface="標楷體" panose="03000509000000000000" pitchFamily="65" charset="-120"/>
                <a:ea typeface="標楷體" panose="03000509000000000000" pitchFamily="65" charset="-120"/>
              </a:rPr>
              <a:t>反應器主體、水洗塔需標示尺寸及正</a:t>
            </a:r>
            <a:r>
              <a:rPr lang="en-US" altLang="zh-TW" sz="6400" dirty="0">
                <a:latin typeface="標楷體" panose="03000509000000000000" pitchFamily="65" charset="-120"/>
                <a:ea typeface="標楷體" panose="03000509000000000000" pitchFamily="65" charset="-120"/>
              </a:rPr>
              <a:t>/</a:t>
            </a:r>
            <a:r>
              <a:rPr lang="zh-TW" altLang="zh-TW" sz="6400" dirty="0">
                <a:latin typeface="標楷體" panose="03000509000000000000" pitchFamily="65" charset="-120"/>
                <a:ea typeface="標楷體" panose="03000509000000000000" pitchFamily="65" charset="-120"/>
              </a:rPr>
              <a:t>側視圖、主要儀器設備尺寸及附屬設備位置</a:t>
            </a:r>
            <a:r>
              <a:rPr lang="en-US" altLang="zh-TW" sz="6400" dirty="0">
                <a:latin typeface="標楷體" panose="03000509000000000000" pitchFamily="65" charset="-120"/>
                <a:ea typeface="標楷體" panose="03000509000000000000" pitchFamily="65" charset="-120"/>
              </a:rPr>
              <a:t>)</a:t>
            </a:r>
            <a:r>
              <a:rPr lang="zh-TW" altLang="zh-TW" sz="6400" dirty="0">
                <a:latin typeface="標楷體" panose="03000509000000000000" pitchFamily="65" charset="-120"/>
                <a:ea typeface="標楷體" panose="03000509000000000000" pitchFamily="65" charset="-120"/>
              </a:rPr>
              <a:t>。</a:t>
            </a:r>
          </a:p>
          <a:p>
            <a:pPr lvl="1"/>
            <a:r>
              <a:rPr lang="zh-TW" altLang="zh-TW" sz="6400" dirty="0">
                <a:latin typeface="標楷體" panose="03000509000000000000" pitchFamily="65" charset="-120"/>
                <a:ea typeface="標楷體" panose="03000509000000000000" pitchFamily="65" charset="-120"/>
              </a:rPr>
              <a:t>現場系統驗收及測試報告書。</a:t>
            </a:r>
          </a:p>
          <a:p>
            <a:pPr lvl="1"/>
            <a:r>
              <a:rPr lang="zh-TW" altLang="zh-TW" sz="6400" dirty="0">
                <a:latin typeface="標楷體" panose="03000509000000000000" pitchFamily="65" charset="-120"/>
                <a:ea typeface="標楷體" panose="03000509000000000000" pitchFamily="65" charset="-120"/>
              </a:rPr>
              <a:t>人員教育訓練證明。</a:t>
            </a:r>
          </a:p>
          <a:p>
            <a:pPr lvl="1"/>
            <a:r>
              <a:rPr lang="zh-TW" altLang="zh-TW" sz="6400" dirty="0">
                <a:latin typeface="標楷體" panose="03000509000000000000" pitchFamily="65" charset="-120"/>
                <a:ea typeface="標楷體" panose="03000509000000000000" pitchFamily="65" charset="-120"/>
              </a:rPr>
              <a:t>保固書</a:t>
            </a:r>
          </a:p>
          <a:p>
            <a:endParaRPr lang="zh-TW" altLang="en-US" dirty="0"/>
          </a:p>
        </p:txBody>
      </p:sp>
      <p:sp>
        <p:nvSpPr>
          <p:cNvPr id="4" name="文字方塊 3"/>
          <p:cNvSpPr txBox="1"/>
          <p:nvPr/>
        </p:nvSpPr>
        <p:spPr>
          <a:xfrm>
            <a:off x="398500" y="1265108"/>
            <a:ext cx="1008112" cy="584775"/>
          </a:xfrm>
          <a:prstGeom prst="rect">
            <a:avLst/>
          </a:prstGeom>
          <a:noFill/>
          <a:ln w="19050">
            <a:solidFill>
              <a:srgbClr val="7030A0"/>
            </a:solidFill>
          </a:ln>
        </p:spPr>
        <p:txBody>
          <a:bodyPr wrap="square" rtlCol="0">
            <a:spAutoFit/>
          </a:bodyPr>
          <a:lstStyle/>
          <a:p>
            <a:r>
              <a:rPr lang="zh-TW" altLang="en-US" sz="3200" dirty="0">
                <a:latin typeface="標楷體" panose="03000509000000000000" pitchFamily="65" charset="-120"/>
                <a:ea typeface="標楷體" panose="03000509000000000000" pitchFamily="65" charset="-120"/>
              </a:rPr>
              <a:t>範例</a:t>
            </a:r>
          </a:p>
        </p:txBody>
      </p:sp>
    </p:spTree>
    <p:extLst>
      <p:ext uri="{BB962C8B-B14F-4D97-AF65-F5344CB8AC3E}">
        <p14:creationId xmlns:p14="http://schemas.microsoft.com/office/powerpoint/2010/main" val="3195544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1"/>
            <a:ext cx="9624060" cy="1173574"/>
          </a:xfrm>
        </p:spPr>
        <p:txBody>
          <a:bodyPr>
            <a:normAutofit/>
          </a:bodyPr>
          <a:lstStyle/>
          <a:p>
            <a:r>
              <a:rPr lang="zh-TW" altLang="en-US" dirty="0">
                <a:latin typeface="標楷體" panose="03000509000000000000" pitchFamily="65" charset="-120"/>
                <a:ea typeface="標楷體" panose="03000509000000000000" pitchFamily="65" charset="-120"/>
              </a:rPr>
              <a:t>估價單及預算金額分析</a:t>
            </a:r>
            <a:endParaRPr lang="zh-TW"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944" y="1831826"/>
            <a:ext cx="5801478" cy="3084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8788" y="2556495"/>
            <a:ext cx="3600401"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圓角矩形 5"/>
          <p:cNvSpPr/>
          <p:nvPr/>
        </p:nvSpPr>
        <p:spPr>
          <a:xfrm>
            <a:off x="1026220" y="5076775"/>
            <a:ext cx="4914132" cy="2088231"/>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446088"/>
            <a:r>
              <a:rPr lang="zh-TW" altLang="en-US" b="1" dirty="0" smtClean="0">
                <a:solidFill>
                  <a:srgbClr val="7030A0"/>
                </a:solidFill>
                <a:latin typeface="標楷體" panose="03000509000000000000" pitchFamily="65" charset="-120"/>
                <a:ea typeface="標楷體" panose="03000509000000000000" pitchFamily="65" charset="-120"/>
              </a:rPr>
              <a:t>一、廠商檢附估價單</a:t>
            </a:r>
            <a:r>
              <a:rPr lang="en-US" altLang="zh-TW" b="1" dirty="0" smtClean="0">
                <a:solidFill>
                  <a:srgbClr val="7030A0"/>
                </a:solidFill>
                <a:latin typeface="標楷體" panose="03000509000000000000" pitchFamily="65" charset="-120"/>
                <a:ea typeface="標楷體" panose="03000509000000000000" pitchFamily="65" charset="-120"/>
              </a:rPr>
              <a:t>(2</a:t>
            </a:r>
            <a:r>
              <a:rPr lang="zh-TW" altLang="en-US" b="1" dirty="0" smtClean="0">
                <a:solidFill>
                  <a:srgbClr val="7030A0"/>
                </a:solidFill>
                <a:latin typeface="標楷體" panose="03000509000000000000" pitchFamily="65" charset="-120"/>
                <a:ea typeface="標楷體" panose="03000509000000000000" pitchFamily="65" charset="-120"/>
              </a:rPr>
              <a:t>家以上</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a:ea typeface="標楷體"/>
              </a:rPr>
              <a:t>，如採買項目得逐項分析預算者</a:t>
            </a:r>
            <a:r>
              <a:rPr lang="en-US" altLang="zh-TW" b="1" dirty="0" smtClean="0">
                <a:solidFill>
                  <a:srgbClr val="7030A0"/>
                </a:solidFill>
                <a:latin typeface="標楷體"/>
                <a:ea typeface="標楷體"/>
              </a:rPr>
              <a:t>(</a:t>
            </a:r>
            <a:r>
              <a:rPr lang="zh-TW" altLang="en-US" b="1" dirty="0" smtClean="0">
                <a:solidFill>
                  <a:srgbClr val="7030A0"/>
                </a:solidFill>
                <a:latin typeface="標楷體"/>
                <a:ea typeface="標楷體"/>
              </a:rPr>
              <a:t>勞務案</a:t>
            </a:r>
            <a:r>
              <a:rPr lang="zh-TW" altLang="en-US" b="1" dirty="0" smtClean="0">
                <a:solidFill>
                  <a:srgbClr val="7030A0"/>
                </a:solidFill>
                <a:latin typeface="新細明體"/>
                <a:ea typeface="新細明體"/>
              </a:rPr>
              <a:t>、</a:t>
            </a:r>
            <a:r>
              <a:rPr lang="zh-TW" altLang="en-US" b="1" dirty="0" smtClean="0">
                <a:solidFill>
                  <a:srgbClr val="7030A0"/>
                </a:solidFill>
                <a:latin typeface="標楷體" panose="03000509000000000000" pitchFamily="65" charset="-120"/>
                <a:ea typeface="標楷體" panose="03000509000000000000" pitchFamily="65" charset="-120"/>
              </a:rPr>
              <a:t>工程案</a:t>
            </a:r>
            <a:r>
              <a:rPr lang="zh-TW" altLang="en-US" b="1" dirty="0" smtClean="0">
                <a:solidFill>
                  <a:srgbClr val="7030A0"/>
                </a:solidFill>
                <a:latin typeface="新細明體"/>
                <a:ea typeface="新細明體"/>
              </a:rPr>
              <a:t>、</a:t>
            </a:r>
            <a:r>
              <a:rPr lang="zh-TW" altLang="en-US" b="1" dirty="0" smtClean="0">
                <a:solidFill>
                  <a:srgbClr val="7030A0"/>
                </a:solidFill>
                <a:latin typeface="標楷體" panose="03000509000000000000" pitchFamily="65" charset="-120"/>
                <a:ea typeface="標楷體" panose="03000509000000000000" pitchFamily="65" charset="-120"/>
              </a:rPr>
              <a:t>維護案</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等</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a:ea typeface="標楷體"/>
              </a:rPr>
              <a:t>，應編列預算分析表</a:t>
            </a:r>
            <a:r>
              <a:rPr lang="zh-TW" altLang="en-US" b="1" dirty="0" smtClean="0">
                <a:solidFill>
                  <a:srgbClr val="7030A0"/>
                </a:solidFill>
                <a:latin typeface="新細明體"/>
                <a:ea typeface="新細明體"/>
              </a:rPr>
              <a:t>。</a:t>
            </a:r>
            <a:endParaRPr lang="en-US" altLang="zh-TW" b="1" dirty="0" smtClean="0">
              <a:solidFill>
                <a:srgbClr val="7030A0"/>
              </a:solidFill>
              <a:latin typeface="新細明體"/>
              <a:ea typeface="新細明體"/>
            </a:endParaRPr>
          </a:p>
          <a:p>
            <a:pPr marL="446088" indent="-446088"/>
            <a:r>
              <a:rPr lang="zh-TW" altLang="en-US" b="1" dirty="0" smtClean="0">
                <a:solidFill>
                  <a:srgbClr val="7030A0"/>
                </a:solidFill>
                <a:latin typeface="標楷體" panose="03000509000000000000" pitchFamily="65" charset="-120"/>
                <a:ea typeface="標楷體" panose="03000509000000000000" pitchFamily="65" charset="-120"/>
              </a:rPr>
              <a:t>二、如無法取具二家估價單</a:t>
            </a:r>
            <a:r>
              <a:rPr lang="zh-TW" altLang="en-US" b="1" dirty="0" smtClean="0">
                <a:solidFill>
                  <a:srgbClr val="7030A0"/>
                </a:solidFill>
                <a:latin typeface="標楷體"/>
                <a:ea typeface="標楷體"/>
              </a:rPr>
              <a:t>，</a:t>
            </a:r>
            <a:r>
              <a:rPr lang="zh-TW" altLang="en-US" b="1" dirty="0" smtClean="0">
                <a:solidFill>
                  <a:srgbClr val="7030A0"/>
                </a:solidFill>
                <a:latin typeface="標楷體" panose="03000509000000000000" pitchFamily="65" charset="-120"/>
                <a:ea typeface="標楷體" panose="03000509000000000000" pitchFamily="65" charset="-120"/>
              </a:rPr>
              <a:t>應敘明理由或摘要詢價過程</a:t>
            </a:r>
            <a:r>
              <a:rPr lang="zh-TW" altLang="en-US" b="1" dirty="0" smtClean="0">
                <a:solidFill>
                  <a:srgbClr val="7030A0"/>
                </a:solidFill>
                <a:latin typeface="新細明體"/>
                <a:ea typeface="新細明體"/>
              </a:rPr>
              <a:t>。</a:t>
            </a:r>
            <a:endParaRPr lang="en-US" altLang="zh-TW" b="1" dirty="0" smtClean="0">
              <a:solidFill>
                <a:srgbClr val="7030A0"/>
              </a:solidFill>
              <a:latin typeface="新細明體"/>
              <a:ea typeface="新細明體"/>
            </a:endParaRPr>
          </a:p>
        </p:txBody>
      </p:sp>
      <p:sp>
        <p:nvSpPr>
          <p:cNvPr id="7" name="橢圓 6"/>
          <p:cNvSpPr/>
          <p:nvPr/>
        </p:nvSpPr>
        <p:spPr>
          <a:xfrm>
            <a:off x="6354812" y="3378634"/>
            <a:ext cx="1008112" cy="19861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3834532" y="3378634"/>
            <a:ext cx="2520280" cy="762037"/>
          </a:xfrm>
          <a:prstGeom prst="straightConnector1">
            <a:avLst/>
          </a:prstGeom>
          <a:ln w="44450" cmpd="sng">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9" name="圓角矩形 8"/>
          <p:cNvSpPr/>
          <p:nvPr/>
        </p:nvSpPr>
        <p:spPr>
          <a:xfrm>
            <a:off x="6858868" y="6156895"/>
            <a:ext cx="648072"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8731076" y="6156895"/>
            <a:ext cx="648072"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p:nvPr/>
        </p:nvCxnSpPr>
        <p:spPr>
          <a:xfrm flipV="1">
            <a:off x="5634732" y="4437944"/>
            <a:ext cx="809676" cy="638831"/>
          </a:xfrm>
          <a:prstGeom prst="straightConnector1">
            <a:avLst/>
          </a:prstGeom>
          <a:ln w="31750" cmpd="sng">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592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029558"/>
          </a:xfrm>
        </p:spPr>
        <p:txBody>
          <a:bodyPr/>
          <a:lstStyle/>
          <a:p>
            <a:r>
              <a:rPr lang="zh-TW" altLang="en-US" sz="4800" dirty="0">
                <a:latin typeface="標楷體" panose="03000509000000000000" pitchFamily="65" charset="-120"/>
                <a:ea typeface="標楷體" panose="03000509000000000000" pitchFamily="65" charset="-120"/>
              </a:rPr>
              <a:t>估價單及預算金額</a:t>
            </a:r>
            <a:r>
              <a:rPr lang="zh-TW" altLang="en-US" sz="4800" dirty="0" smtClean="0">
                <a:latin typeface="標楷體" panose="03000509000000000000" pitchFamily="65" charset="-120"/>
                <a:ea typeface="標楷體" panose="03000509000000000000" pitchFamily="65" charset="-120"/>
              </a:rPr>
              <a:t>分析</a:t>
            </a:r>
            <a:r>
              <a:rPr lang="en-US" altLang="zh-TW" sz="4800" dirty="0" smtClean="0">
                <a:latin typeface="標楷體" panose="03000509000000000000" pitchFamily="65" charset="-120"/>
                <a:ea typeface="標楷體" panose="03000509000000000000" pitchFamily="65" charset="-120"/>
              </a:rPr>
              <a:t>(</a:t>
            </a:r>
            <a:r>
              <a:rPr lang="zh-TW" altLang="en-US" sz="4800" dirty="0" smtClean="0">
                <a:latin typeface="標楷體" panose="03000509000000000000" pitchFamily="65" charset="-120"/>
                <a:ea typeface="標楷體" panose="03000509000000000000" pitchFamily="65" charset="-120"/>
              </a:rPr>
              <a:t>續</a:t>
            </a:r>
            <a:r>
              <a:rPr lang="en-US" altLang="zh-TW" sz="4800" dirty="0" smtClean="0">
                <a:latin typeface="標楷體" panose="03000509000000000000" pitchFamily="65" charset="-120"/>
                <a:ea typeface="標楷體" panose="03000509000000000000" pitchFamily="65" charset="-120"/>
              </a:rPr>
              <a:t>)</a:t>
            </a:r>
            <a:endParaRPr lang="zh-TW" altLang="en-US" dirty="0"/>
          </a:p>
        </p:txBody>
      </p:sp>
      <p:pic>
        <p:nvPicPr>
          <p:cNvPr id="3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624" y="1726031"/>
            <a:ext cx="3672408" cy="504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7846" y="1552349"/>
            <a:ext cx="4464496" cy="3687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圓角矩形 34"/>
          <p:cNvSpPr/>
          <p:nvPr/>
        </p:nvSpPr>
        <p:spPr>
          <a:xfrm>
            <a:off x="2061866" y="6262535"/>
            <a:ext cx="576064" cy="1440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3574034" y="6262535"/>
            <a:ext cx="792088" cy="2160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圓角矩形 36"/>
          <p:cNvSpPr/>
          <p:nvPr/>
        </p:nvSpPr>
        <p:spPr>
          <a:xfrm>
            <a:off x="4366122" y="5239595"/>
            <a:ext cx="5373066" cy="198259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446088"/>
            <a:r>
              <a:rPr lang="zh-TW" altLang="en-US" b="1" dirty="0" smtClean="0">
                <a:solidFill>
                  <a:srgbClr val="7030A0"/>
                </a:solidFill>
                <a:latin typeface="標楷體" panose="03000509000000000000" pitchFamily="65" charset="-120"/>
                <a:ea typeface="標楷體" panose="03000509000000000000" pitchFamily="65" charset="-120"/>
              </a:rPr>
              <a:t>一、利用公共工程委員會之電子採購網</a:t>
            </a:r>
            <a:r>
              <a:rPr lang="en-US" altLang="zh-TW" b="1" dirty="0" smtClean="0">
                <a:solidFill>
                  <a:srgbClr val="7030A0"/>
                </a:solidFill>
                <a:latin typeface="標楷體" panose="03000509000000000000" pitchFamily="65" charset="-120"/>
                <a:ea typeface="標楷體" panose="03000509000000000000" pitchFamily="65" charset="-120"/>
              </a:rPr>
              <a:t>http</a:t>
            </a:r>
            <a:r>
              <a:rPr lang="en-US" altLang="zh-TW" b="1" dirty="0">
                <a:solidFill>
                  <a:srgbClr val="7030A0"/>
                </a:solidFill>
                <a:latin typeface="標楷體" panose="03000509000000000000" pitchFamily="65" charset="-120"/>
                <a:ea typeface="標楷體" panose="03000509000000000000" pitchFamily="65" charset="-120"/>
              </a:rPr>
              <a:t>://</a:t>
            </a:r>
            <a:r>
              <a:rPr lang="en-US" altLang="zh-TW" b="1" dirty="0" smtClean="0">
                <a:solidFill>
                  <a:srgbClr val="7030A0"/>
                </a:solidFill>
                <a:latin typeface="標楷體" panose="03000509000000000000" pitchFamily="65" charset="-120"/>
                <a:ea typeface="標楷體" panose="03000509000000000000" pitchFamily="65" charset="-120"/>
              </a:rPr>
              <a:t>web.pcc.gov.tw/pishtml/pisindex.html</a:t>
            </a:r>
            <a:r>
              <a:rPr lang="zh-TW" altLang="en-US" b="1" dirty="0" smtClean="0">
                <a:solidFill>
                  <a:srgbClr val="7030A0"/>
                </a:solidFill>
                <a:latin typeface="標楷體" panose="03000509000000000000" pitchFamily="65" charset="-120"/>
                <a:ea typeface="標楷體" panose="03000509000000000000" pitchFamily="65" charset="-120"/>
              </a:rPr>
              <a:t>，查詢全國各單位採購之決標金額，以利預算分析。</a:t>
            </a:r>
            <a:endParaRPr lang="en-US" altLang="zh-TW" b="1" dirty="0" smtClean="0">
              <a:solidFill>
                <a:srgbClr val="7030A0"/>
              </a:solidFill>
              <a:latin typeface="標楷體" panose="03000509000000000000" pitchFamily="65" charset="-120"/>
              <a:ea typeface="標楷體" panose="03000509000000000000" pitchFamily="65" charset="-120"/>
            </a:endParaRPr>
          </a:p>
          <a:p>
            <a:pPr marL="446088" indent="-446088"/>
            <a:r>
              <a:rPr lang="zh-TW" altLang="en-US" b="1" dirty="0" smtClean="0">
                <a:solidFill>
                  <a:srgbClr val="7030A0"/>
                </a:solidFill>
                <a:latin typeface="標楷體" panose="03000509000000000000" pitchFamily="65" charset="-120"/>
                <a:ea typeface="標楷體" panose="03000509000000000000" pitchFamily="65" charset="-120"/>
              </a:rPr>
              <a:t>二、採購非冷門儀器設備</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例如</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軟體</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都可採取此模式。</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38" name="圓角矩形 37"/>
          <p:cNvSpPr/>
          <p:nvPr/>
        </p:nvSpPr>
        <p:spPr>
          <a:xfrm>
            <a:off x="6072550" y="1476375"/>
            <a:ext cx="3018566" cy="53768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7030A0"/>
                </a:solidFill>
                <a:latin typeface="標楷體" panose="03000509000000000000" pitchFamily="65" charset="-120"/>
                <a:ea typeface="標楷體" panose="03000509000000000000" pitchFamily="65" charset="-120"/>
              </a:rPr>
              <a:t>全國歷史標案查詢資料</a:t>
            </a:r>
            <a:endParaRPr lang="zh-TW" altLang="en-US" dirty="0">
              <a:solidFill>
                <a:srgbClr val="7030A0"/>
              </a:solidFill>
              <a:latin typeface="標楷體" panose="03000509000000000000" pitchFamily="65" charset="-120"/>
              <a:ea typeface="標楷體" panose="03000509000000000000" pitchFamily="65" charset="-120"/>
            </a:endParaRPr>
          </a:p>
        </p:txBody>
      </p:sp>
      <p:cxnSp>
        <p:nvCxnSpPr>
          <p:cNvPr id="39" name="直線單箭頭接點 38"/>
          <p:cNvCxnSpPr/>
          <p:nvPr/>
        </p:nvCxnSpPr>
        <p:spPr>
          <a:xfrm flipH="1">
            <a:off x="5734274" y="2014063"/>
            <a:ext cx="1440160" cy="1224136"/>
          </a:xfrm>
          <a:prstGeom prst="straightConnector1">
            <a:avLst/>
          </a:prstGeom>
          <a:ln w="34925" cmpd="sng">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33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46853"/>
            <a:ext cx="9624060" cy="1173574"/>
          </a:xfrm>
        </p:spPr>
        <p:txBody>
          <a:bodyPr/>
          <a:lstStyle/>
          <a:p>
            <a:r>
              <a:rPr lang="zh-TW" altLang="en-US" sz="5400" dirty="0">
                <a:latin typeface="標楷體" panose="03000509000000000000" pitchFamily="65" charset="-120"/>
                <a:ea typeface="標楷體" panose="03000509000000000000" pitchFamily="65" charset="-120"/>
              </a:rPr>
              <a:t>估價單及預算金額</a:t>
            </a:r>
            <a:r>
              <a:rPr lang="zh-TW" altLang="en-US" sz="5400" dirty="0" smtClean="0">
                <a:latin typeface="標楷體" panose="03000509000000000000" pitchFamily="65" charset="-120"/>
                <a:ea typeface="標楷體" panose="03000509000000000000" pitchFamily="65" charset="-120"/>
              </a:rPr>
              <a:t>分析</a:t>
            </a:r>
            <a:r>
              <a:rPr lang="en-US" altLang="zh-TW" sz="5400" dirty="0">
                <a:latin typeface="標楷體" panose="03000509000000000000" pitchFamily="65" charset="-120"/>
                <a:ea typeface="標楷體" panose="03000509000000000000" pitchFamily="65" charset="-120"/>
              </a:rPr>
              <a:t>(</a:t>
            </a:r>
            <a:r>
              <a:rPr lang="zh-TW" altLang="en-US" sz="5400" dirty="0">
                <a:latin typeface="標楷體" panose="03000509000000000000" pitchFamily="65" charset="-120"/>
                <a:ea typeface="標楷體" panose="03000509000000000000" pitchFamily="65" charset="-120"/>
              </a:rPr>
              <a:t>續</a:t>
            </a:r>
            <a:r>
              <a:rPr lang="en-US" altLang="zh-TW" sz="5400" dirty="0">
                <a:latin typeface="標楷體" panose="03000509000000000000" pitchFamily="65" charset="-120"/>
                <a:ea typeface="標楷體" panose="03000509000000000000" pitchFamily="65" charset="-120"/>
              </a:rPr>
              <a:t>)</a:t>
            </a:r>
            <a:endParaRPr lang="zh-TW" alt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352" y="2441841"/>
            <a:ext cx="3504650" cy="4695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1958" y="2094054"/>
            <a:ext cx="3728958" cy="1861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1958" y="3955820"/>
            <a:ext cx="3728958" cy="3151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圓角矩形 6"/>
          <p:cNvSpPr/>
          <p:nvPr/>
        </p:nvSpPr>
        <p:spPr>
          <a:xfrm>
            <a:off x="5249223" y="1320427"/>
            <a:ext cx="4680520" cy="1121414"/>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rgbClr val="7030A0"/>
                </a:solidFill>
                <a:latin typeface="標楷體" panose="03000509000000000000" pitchFamily="65" charset="-120"/>
                <a:ea typeface="標楷體" panose="03000509000000000000" pitchFamily="65" charset="-120"/>
              </a:rPr>
              <a:t>採購明細有二、三十項，</a:t>
            </a:r>
            <a:r>
              <a:rPr lang="zh-TW" altLang="en-US" dirty="0">
                <a:solidFill>
                  <a:srgbClr val="7030A0"/>
                </a:solidFill>
                <a:latin typeface="標楷體" panose="03000509000000000000" pitchFamily="65" charset="-120"/>
                <a:ea typeface="標楷體" panose="03000509000000000000" pitchFamily="65" charset="-120"/>
              </a:rPr>
              <a:t>部分</a:t>
            </a:r>
            <a:r>
              <a:rPr lang="zh-TW" altLang="en-US" dirty="0" smtClean="0">
                <a:solidFill>
                  <a:srgbClr val="7030A0"/>
                </a:solidFill>
                <a:latin typeface="標楷體" panose="03000509000000000000" pitchFamily="65" charset="-120"/>
                <a:ea typeface="標楷體" panose="03000509000000000000" pitchFamily="65" charset="-120"/>
              </a:rPr>
              <a:t>單價很低，無須逐項成本分析，得就數量、金額比例較大之項目進行分析。</a:t>
            </a:r>
            <a:endParaRPr lang="zh-TW" altLang="en-US" dirty="0">
              <a:solidFill>
                <a:srgbClr val="7030A0"/>
              </a:solidFill>
              <a:latin typeface="標楷體" panose="03000509000000000000" pitchFamily="65" charset="-120"/>
              <a:ea typeface="標楷體" panose="03000509000000000000" pitchFamily="65" charset="-120"/>
            </a:endParaRPr>
          </a:p>
        </p:txBody>
      </p:sp>
      <p:cxnSp>
        <p:nvCxnSpPr>
          <p:cNvPr id="8" name="直線單箭頭接點 7"/>
          <p:cNvCxnSpPr/>
          <p:nvPr/>
        </p:nvCxnSpPr>
        <p:spPr>
          <a:xfrm>
            <a:off x="6429628" y="2441841"/>
            <a:ext cx="213216" cy="1513979"/>
          </a:xfrm>
          <a:prstGeom prst="straightConnector1">
            <a:avLst/>
          </a:prstGeom>
          <a:ln w="41275" cmpd="sng">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9" name="圓角矩形 8"/>
          <p:cNvSpPr/>
          <p:nvPr/>
        </p:nvSpPr>
        <p:spPr>
          <a:xfrm>
            <a:off x="5706740" y="6645784"/>
            <a:ext cx="722888" cy="4320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18903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800" dirty="0">
                <a:latin typeface="標楷體" panose="03000509000000000000" pitchFamily="65" charset="-120"/>
                <a:ea typeface="標楷體" panose="03000509000000000000" pitchFamily="65" charset="-120"/>
              </a:rPr>
              <a:t>估價單及預算金額分析</a:t>
            </a:r>
            <a:r>
              <a:rPr lang="en-US" altLang="zh-TW" sz="4800" dirty="0">
                <a:latin typeface="標楷體" panose="03000509000000000000" pitchFamily="65" charset="-120"/>
                <a:ea typeface="標楷體" panose="03000509000000000000" pitchFamily="65" charset="-120"/>
              </a:rPr>
              <a:t>(</a:t>
            </a:r>
            <a:r>
              <a:rPr lang="zh-TW" altLang="en-US" sz="4800" dirty="0">
                <a:latin typeface="標楷體" panose="03000509000000000000" pitchFamily="65" charset="-120"/>
                <a:ea typeface="標楷體" panose="03000509000000000000" pitchFamily="65" charset="-120"/>
              </a:rPr>
              <a:t>續</a:t>
            </a:r>
            <a:r>
              <a:rPr lang="en-US" altLang="zh-TW" sz="4800" dirty="0">
                <a:latin typeface="標楷體" panose="03000509000000000000" pitchFamily="65" charset="-120"/>
                <a:ea typeface="標楷體" panose="03000509000000000000" pitchFamily="65" charset="-120"/>
              </a:rPr>
              <a:t>)</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203" y="1620391"/>
            <a:ext cx="4595489"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32" y="2700511"/>
            <a:ext cx="6278051"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724" y="1404367"/>
            <a:ext cx="4722015"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4691" y="2628503"/>
            <a:ext cx="5298079"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450156" y="3878913"/>
            <a:ext cx="5400600" cy="1569660"/>
          </a:xfrm>
          <a:prstGeom prst="rect">
            <a:avLst/>
          </a:prstGeom>
          <a:noFill/>
          <a:ln w="19050">
            <a:solidFill>
              <a:srgbClr val="7030A0"/>
            </a:solidFill>
          </a:ln>
        </p:spPr>
        <p:txBody>
          <a:bodyPr wrap="square" rtlCol="0">
            <a:spAutoFit/>
          </a:bodyPr>
          <a:lstStyle/>
          <a:p>
            <a:pPr marL="342900" indent="-342900">
              <a:buFont typeface="Wingdings" panose="05000000000000000000" pitchFamily="2" charset="2"/>
              <a:buChar char="n"/>
            </a:pPr>
            <a:r>
              <a:rPr lang="zh-TW" altLang="en-US" sz="2400" dirty="0" smtClean="0">
                <a:solidFill>
                  <a:srgbClr val="7030A0"/>
                </a:solidFill>
                <a:latin typeface="標楷體" panose="03000509000000000000" pitchFamily="65" charset="-120"/>
                <a:ea typeface="標楷體" panose="03000509000000000000" pitchFamily="65" charset="-120"/>
              </a:rPr>
              <a:t>採購標的名稱規格不須依廠商之估價項目填寫。</a:t>
            </a:r>
            <a:endParaRPr lang="en-US" altLang="zh-TW" sz="2400" dirty="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r>
              <a:rPr lang="zh-TW" altLang="en-US" sz="2400" dirty="0" smtClean="0">
                <a:solidFill>
                  <a:srgbClr val="7030A0"/>
                </a:solidFill>
                <a:latin typeface="標楷體" panose="03000509000000000000" pitchFamily="65" charset="-120"/>
                <a:ea typeface="標楷體" panose="03000509000000000000" pitchFamily="65" charset="-120"/>
              </a:rPr>
              <a:t>採購標的應考慮後產出之形式，以利驗收。</a:t>
            </a:r>
            <a:endParaRPr lang="en-US" altLang="zh-TW" sz="2400" dirty="0" smtClean="0">
              <a:solidFill>
                <a:srgbClr val="7030A0"/>
              </a:solidFill>
              <a:latin typeface="標楷體" panose="03000509000000000000" pitchFamily="65" charset="-120"/>
              <a:ea typeface="標楷體" panose="03000509000000000000" pitchFamily="65" charset="-120"/>
            </a:endParaRPr>
          </a:p>
        </p:txBody>
      </p:sp>
      <p:sp>
        <p:nvSpPr>
          <p:cNvPr id="5" name="矩形 4"/>
          <p:cNvSpPr/>
          <p:nvPr/>
        </p:nvSpPr>
        <p:spPr>
          <a:xfrm>
            <a:off x="666180" y="5652839"/>
            <a:ext cx="8424936" cy="1569660"/>
          </a:xfrm>
          <a:prstGeom prst="rect">
            <a:avLst/>
          </a:prstGeom>
          <a:ln w="22225">
            <a:solidFill>
              <a:srgbClr val="FF0000"/>
            </a:solidFill>
          </a:ln>
        </p:spPr>
        <p:txBody>
          <a:bodyPr wrap="square">
            <a:spAutoFit/>
          </a:bodyPr>
          <a:lstStyle/>
          <a:p>
            <a:r>
              <a:rPr lang="zh-TW" altLang="en-US" sz="2400" dirty="0">
                <a:solidFill>
                  <a:srgbClr val="FF0000"/>
                </a:solidFill>
                <a:latin typeface="標楷體" panose="03000509000000000000" pitchFamily="65" charset="-120"/>
                <a:ea typeface="標楷體" panose="03000509000000000000" pitchFamily="65" charset="-120"/>
              </a:rPr>
              <a:t>本案產出為檢測報告，預算分析可以為廠商產生此報告須投入之天數成本。實際投入天數為廠商應考量掌握</a:t>
            </a:r>
            <a:r>
              <a:rPr lang="zh-TW" altLang="en-US" sz="2400" dirty="0">
                <a:solidFill>
                  <a:srgbClr val="FF0000"/>
                </a:solidFill>
                <a:latin typeface="標楷體"/>
                <a:ea typeface="標楷體"/>
              </a:rPr>
              <a:t>。若採購標的為紅外線熱影像檢測</a:t>
            </a:r>
            <a:r>
              <a:rPr lang="en-US" altLang="zh-TW" sz="2400" dirty="0">
                <a:solidFill>
                  <a:srgbClr val="FF0000"/>
                </a:solidFill>
                <a:latin typeface="標楷體"/>
                <a:ea typeface="標楷體"/>
              </a:rPr>
              <a:t>6</a:t>
            </a:r>
            <a:r>
              <a:rPr lang="zh-TW" altLang="en-US" sz="2400" dirty="0">
                <a:solidFill>
                  <a:srgbClr val="FF0000"/>
                </a:solidFill>
                <a:latin typeface="標楷體"/>
                <a:ea typeface="標楷體"/>
              </a:rPr>
              <a:t>天</a:t>
            </a:r>
            <a:r>
              <a:rPr lang="zh-TW" altLang="en-US" sz="2400" dirty="0">
                <a:solidFill>
                  <a:srgbClr val="FF0000"/>
                </a:solidFill>
                <a:latin typeface="新細明體"/>
              </a:rPr>
              <a:t>，</a:t>
            </a:r>
            <a:r>
              <a:rPr lang="zh-TW" altLang="en-US" sz="2400" dirty="0">
                <a:solidFill>
                  <a:srgbClr val="FF0000"/>
                </a:solidFill>
                <a:latin typeface="標楷體" panose="03000509000000000000" pitchFamily="65" charset="-120"/>
                <a:ea typeface="標楷體" panose="03000509000000000000" pitchFamily="65" charset="-120"/>
              </a:rPr>
              <a:t>廠商實際施作</a:t>
            </a:r>
            <a:r>
              <a:rPr lang="en-US" altLang="zh-TW" sz="2400" dirty="0">
                <a:solidFill>
                  <a:srgbClr val="FF0000"/>
                </a:solidFill>
                <a:latin typeface="標楷體" panose="03000509000000000000" pitchFamily="65" charset="-120"/>
                <a:ea typeface="標楷體" panose="03000509000000000000" pitchFamily="65" charset="-120"/>
              </a:rPr>
              <a:t>3</a:t>
            </a:r>
            <a:r>
              <a:rPr lang="zh-TW" altLang="en-US" sz="2400" dirty="0">
                <a:solidFill>
                  <a:srgbClr val="FF0000"/>
                </a:solidFill>
                <a:latin typeface="標楷體" panose="03000509000000000000" pitchFamily="65" charset="-120"/>
                <a:ea typeface="標楷體" panose="03000509000000000000" pitchFamily="65" charset="-120"/>
              </a:rPr>
              <a:t>天，依合約要給付</a:t>
            </a:r>
            <a:r>
              <a:rPr lang="en-US" altLang="zh-TW" sz="2400" dirty="0">
                <a:solidFill>
                  <a:srgbClr val="FF0000"/>
                </a:solidFill>
                <a:latin typeface="標楷體" panose="03000509000000000000" pitchFamily="65" charset="-120"/>
                <a:ea typeface="標楷體" panose="03000509000000000000" pitchFamily="65" charset="-120"/>
              </a:rPr>
              <a:t>3</a:t>
            </a:r>
            <a:r>
              <a:rPr lang="zh-TW" altLang="en-US" sz="2400" dirty="0">
                <a:solidFill>
                  <a:srgbClr val="FF0000"/>
                </a:solidFill>
                <a:latin typeface="標楷體" panose="03000509000000000000" pitchFamily="65" charset="-120"/>
                <a:ea typeface="標楷體" panose="03000509000000000000" pitchFamily="65" charset="-120"/>
              </a:rPr>
              <a:t>天或</a:t>
            </a:r>
            <a:r>
              <a:rPr lang="en-US" altLang="zh-TW" sz="2400" dirty="0">
                <a:solidFill>
                  <a:srgbClr val="FF0000"/>
                </a:solidFill>
                <a:latin typeface="標楷體" panose="03000509000000000000" pitchFamily="65" charset="-120"/>
                <a:ea typeface="標楷體" panose="03000509000000000000" pitchFamily="65" charset="-120"/>
              </a:rPr>
              <a:t>6</a:t>
            </a:r>
            <a:r>
              <a:rPr lang="zh-TW" altLang="en-US" sz="2400" dirty="0">
                <a:solidFill>
                  <a:srgbClr val="FF0000"/>
                </a:solidFill>
                <a:latin typeface="標楷體" panose="03000509000000000000" pitchFamily="65" charset="-120"/>
                <a:ea typeface="標楷體" panose="03000509000000000000" pitchFamily="65" charset="-120"/>
              </a:rPr>
              <a:t>天之價金</a:t>
            </a:r>
            <a:r>
              <a:rPr lang="zh-TW" altLang="en-US" sz="2400" dirty="0" smtClean="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易產生爭議</a:t>
            </a:r>
            <a:r>
              <a:rPr lang="zh-TW" altLang="en-US" sz="2400" dirty="0" smtClean="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85584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01565"/>
          </a:xfrm>
        </p:spPr>
        <p:txBody>
          <a:bodyPr/>
          <a:lstStyle/>
          <a:p>
            <a:r>
              <a:rPr lang="zh-TW" altLang="en-US" sz="5400" dirty="0">
                <a:latin typeface="標楷體" panose="03000509000000000000" pitchFamily="65" charset="-120"/>
                <a:ea typeface="標楷體" panose="03000509000000000000" pitchFamily="65" charset="-120"/>
              </a:rPr>
              <a:t>估價單及預算金額分析</a:t>
            </a:r>
            <a:r>
              <a:rPr lang="en-US" altLang="zh-TW" sz="5400" dirty="0">
                <a:latin typeface="標楷體" panose="03000509000000000000" pitchFamily="65" charset="-120"/>
                <a:ea typeface="標楷體" panose="03000509000000000000" pitchFamily="65" charset="-120"/>
              </a:rPr>
              <a:t>(</a:t>
            </a:r>
            <a:r>
              <a:rPr lang="zh-TW" altLang="en-US" sz="5400" dirty="0">
                <a:latin typeface="標楷體" panose="03000509000000000000" pitchFamily="65" charset="-120"/>
                <a:ea typeface="標楷體" panose="03000509000000000000" pitchFamily="65" charset="-120"/>
              </a:rPr>
              <a:t>續</a:t>
            </a:r>
            <a:r>
              <a:rPr lang="en-US" altLang="zh-TW" sz="5400" dirty="0">
                <a:latin typeface="標楷體" panose="03000509000000000000" pitchFamily="65" charset="-120"/>
                <a:ea typeface="標楷體" panose="03000509000000000000" pitchFamily="65" charset="-120"/>
              </a:rPr>
              <a:t>)</a:t>
            </a:r>
            <a:endParaRPr lang="zh-TW"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96" y="1404367"/>
            <a:ext cx="4051746" cy="578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00" y="4860751"/>
            <a:ext cx="7315034" cy="2138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643" y="4298378"/>
            <a:ext cx="3286450" cy="562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5562724" y="1403015"/>
            <a:ext cx="1008112" cy="584775"/>
          </a:xfrm>
          <a:prstGeom prst="rect">
            <a:avLst/>
          </a:prstGeom>
          <a:noFill/>
          <a:ln w="22225">
            <a:solidFill>
              <a:srgbClr val="7030A0"/>
            </a:solidFill>
          </a:ln>
        </p:spPr>
        <p:txBody>
          <a:bodyPr wrap="square" rtlCol="0">
            <a:spAutoFit/>
          </a:bodyPr>
          <a:lstStyle/>
          <a:p>
            <a:r>
              <a:rPr lang="zh-TW" altLang="en-US" sz="3200" b="1" dirty="0">
                <a:solidFill>
                  <a:srgbClr val="7030A0"/>
                </a:solidFill>
                <a:latin typeface="標楷體" panose="03000509000000000000" pitchFamily="65" charset="-120"/>
                <a:ea typeface="標楷體" panose="03000509000000000000" pitchFamily="65" charset="-120"/>
              </a:rPr>
              <a:t>範例</a:t>
            </a:r>
          </a:p>
        </p:txBody>
      </p:sp>
      <p:sp>
        <p:nvSpPr>
          <p:cNvPr id="5" name="文字方塊 4"/>
          <p:cNvSpPr txBox="1"/>
          <p:nvPr/>
        </p:nvSpPr>
        <p:spPr>
          <a:xfrm>
            <a:off x="5309286" y="2184028"/>
            <a:ext cx="4789942" cy="2677656"/>
          </a:xfrm>
          <a:prstGeom prst="rect">
            <a:avLst/>
          </a:prstGeom>
          <a:noFill/>
          <a:ln w="25400">
            <a:solidFill>
              <a:srgbClr val="7030A0"/>
            </a:solidFill>
          </a:ln>
        </p:spPr>
        <p:txBody>
          <a:bodyPr wrap="square" rtlCol="0">
            <a:spAutoFit/>
          </a:bodyPr>
          <a:lstStyle/>
          <a:p>
            <a:pPr marL="457200" indent="-457200">
              <a:buFont typeface="Wingdings" panose="05000000000000000000" pitchFamily="2" charset="2"/>
              <a:buChar char="n"/>
            </a:pPr>
            <a:r>
              <a:rPr lang="zh-TW" altLang="en-US" sz="2800" dirty="0" smtClean="0">
                <a:solidFill>
                  <a:srgbClr val="7030A0"/>
                </a:solidFill>
                <a:latin typeface="標楷體" panose="03000509000000000000" pitchFamily="65" charset="-120"/>
                <a:ea typeface="標楷體" panose="03000509000000000000" pitchFamily="65" charset="-120"/>
              </a:rPr>
              <a:t>訪價確實</a:t>
            </a:r>
            <a:endParaRPr lang="en-US" altLang="zh-TW" sz="2800" dirty="0" smtClean="0">
              <a:solidFill>
                <a:srgbClr val="7030A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n"/>
            </a:pPr>
            <a:r>
              <a:rPr lang="zh-TW" altLang="en-US" sz="2800" dirty="0" smtClean="0">
                <a:solidFill>
                  <a:srgbClr val="7030A0"/>
                </a:solidFill>
                <a:latin typeface="標楷體" panose="03000509000000000000" pitchFamily="65" charset="-120"/>
                <a:ea typeface="標楷體" panose="03000509000000000000" pitchFamily="65" charset="-120"/>
              </a:rPr>
              <a:t>未必</a:t>
            </a:r>
            <a:r>
              <a:rPr lang="zh-TW" altLang="en-US" sz="2800" dirty="0">
                <a:solidFill>
                  <a:srgbClr val="7030A0"/>
                </a:solidFill>
                <a:latin typeface="標楷體" panose="03000509000000000000" pitchFamily="65" charset="-120"/>
                <a:ea typeface="標楷體" panose="03000509000000000000" pitchFamily="65" charset="-120"/>
              </a:rPr>
              <a:t>依廠商最低</a:t>
            </a:r>
            <a:r>
              <a:rPr lang="zh-TW" altLang="en-US" sz="2800" dirty="0" smtClean="0">
                <a:solidFill>
                  <a:srgbClr val="7030A0"/>
                </a:solidFill>
                <a:latin typeface="標楷體" panose="03000509000000000000" pitchFamily="65" charset="-120"/>
                <a:ea typeface="標楷體" panose="03000509000000000000" pitchFamily="65" charset="-120"/>
              </a:rPr>
              <a:t>報價作為預算金額</a:t>
            </a:r>
            <a:r>
              <a:rPr lang="en-US" altLang="zh-TW" sz="2800" dirty="0" smtClean="0">
                <a:solidFill>
                  <a:srgbClr val="7030A0"/>
                </a:solidFill>
                <a:latin typeface="標楷體" panose="03000509000000000000" pitchFamily="65" charset="-120"/>
                <a:ea typeface="標楷體" panose="03000509000000000000" pitchFamily="65" charset="-120"/>
              </a:rPr>
              <a:t>(285,000)</a:t>
            </a:r>
            <a:r>
              <a:rPr lang="zh-TW" altLang="en-US" sz="2800" dirty="0" smtClean="0">
                <a:solidFill>
                  <a:srgbClr val="7030A0"/>
                </a:solidFill>
                <a:latin typeface="標楷體" panose="03000509000000000000" pitchFamily="65" charset="-120"/>
                <a:ea typeface="標楷體" panose="03000509000000000000" pitchFamily="65" charset="-120"/>
              </a:rPr>
              <a:t>，可依據合理議價空間自行編列預算金額</a:t>
            </a:r>
            <a:r>
              <a:rPr lang="en-US" altLang="zh-TW" sz="2800" dirty="0" smtClean="0">
                <a:solidFill>
                  <a:srgbClr val="7030A0"/>
                </a:solidFill>
                <a:latin typeface="標楷體" panose="03000509000000000000" pitchFamily="65" charset="-120"/>
                <a:ea typeface="標楷體" panose="03000509000000000000" pitchFamily="65" charset="-120"/>
              </a:rPr>
              <a:t>(261,000)</a:t>
            </a:r>
            <a:r>
              <a:rPr lang="zh-TW" altLang="en-US" sz="2800" dirty="0" smtClean="0">
                <a:solidFill>
                  <a:srgbClr val="7030A0"/>
                </a:solidFill>
                <a:latin typeface="標楷體" panose="03000509000000000000" pitchFamily="65" charset="-120"/>
                <a:ea typeface="標楷體" panose="03000509000000000000" pitchFamily="65" charset="-120"/>
              </a:rPr>
              <a:t>，以避免預算金額高估。</a:t>
            </a:r>
            <a:endParaRPr lang="en-US" altLang="zh-TW" sz="2800" dirty="0" smtClean="0">
              <a:solidFill>
                <a:srgbClr val="7030A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0027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73574"/>
          </a:xfrm>
        </p:spPr>
        <p:txBody>
          <a:bodyPr/>
          <a:lstStyle/>
          <a:p>
            <a:r>
              <a:rPr lang="zh-TW" altLang="en-US" dirty="0" smtClean="0">
                <a:latin typeface="標楷體" panose="03000509000000000000" pitchFamily="65" charset="-120"/>
                <a:ea typeface="標楷體" panose="03000509000000000000" pitchFamily="65" charset="-120"/>
              </a:rPr>
              <a:t>注意事項</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22164" y="1476375"/>
            <a:ext cx="9624060" cy="4990084"/>
          </a:xfrm>
        </p:spPr>
        <p:txBody>
          <a:bodyPr>
            <a:noAutofit/>
          </a:bodyPr>
          <a:lstStyle/>
          <a:p>
            <a:pPr>
              <a:buFont typeface="Wingdings" panose="05000000000000000000" pitchFamily="2" charset="2"/>
              <a:buChar char="Ø"/>
            </a:pPr>
            <a:r>
              <a:rPr lang="zh-TW" altLang="zh-TW" sz="2800" dirty="0">
                <a:latin typeface="標楷體" panose="03000509000000000000" pitchFamily="65" charset="-120"/>
                <a:ea typeface="標楷體" panose="03000509000000000000" pitchFamily="65" charset="-120"/>
              </a:rPr>
              <a:t>「投標標價清單</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採購明細表」之「標的名稱、規格及型號」或規範，除依本所各單位之需求所訂製之產品外，不得抄襲特定廠商之規格等。</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sz="2800" dirty="0" smtClean="0">
                <a:latin typeface="標楷體" panose="03000509000000000000" pitchFamily="65" charset="-120"/>
                <a:ea typeface="標楷體" panose="03000509000000000000" pitchFamily="65" charset="-120"/>
              </a:rPr>
              <a:t>採購</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預算金額公告金額</a:t>
            </a:r>
            <a:r>
              <a:rPr lang="en-US" altLang="zh-TW" sz="2800" dirty="0" smtClean="0">
                <a:latin typeface="標楷體" panose="03000509000000000000" pitchFamily="65" charset="-120"/>
                <a:ea typeface="標楷體" panose="03000509000000000000" pitchFamily="65" charset="-120"/>
              </a:rPr>
              <a:t>(100</a:t>
            </a:r>
            <a:r>
              <a:rPr lang="zh-TW" altLang="en-US" sz="2800" dirty="0" smtClean="0">
                <a:latin typeface="標楷體" panose="03000509000000000000" pitchFamily="65" charset="-120"/>
                <a:ea typeface="標楷體" panose="03000509000000000000" pitchFamily="65" charset="-120"/>
              </a:rPr>
              <a:t>萬</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以上設備採購案，應填</a:t>
            </a:r>
            <a:r>
              <a:rPr lang="zh-TW" altLang="zh-TW" sz="2800" dirty="0">
                <a:latin typeface="標楷體" panose="03000509000000000000" pitchFamily="65" charset="-120"/>
                <a:ea typeface="標楷體" panose="03000509000000000000" pitchFamily="65" charset="-120"/>
              </a:rPr>
              <a:t>【儀器採購</a:t>
            </a:r>
            <a:r>
              <a:rPr lang="en-US" altLang="zh-TW" sz="2800" dirty="0">
                <a:latin typeface="標楷體" panose="03000509000000000000" pitchFamily="65" charset="-120"/>
                <a:ea typeface="標楷體" panose="03000509000000000000" pitchFamily="65" charset="-120"/>
              </a:rPr>
              <a:t>(100</a:t>
            </a:r>
            <a:r>
              <a:rPr lang="zh-TW" altLang="zh-TW" sz="2800" dirty="0">
                <a:latin typeface="標楷體" panose="03000509000000000000" pitchFamily="65" charset="-120"/>
                <a:ea typeface="標楷體" panose="03000509000000000000" pitchFamily="65" charset="-120"/>
              </a:rPr>
              <a:t>萬以上</a:t>
            </a:r>
            <a:r>
              <a:rPr lang="en-US" altLang="zh-TW" sz="2800" dirty="0">
                <a:latin typeface="標楷體" panose="03000509000000000000" pitchFamily="65" charset="-120"/>
                <a:ea typeface="標楷體" panose="03000509000000000000" pitchFamily="65" charset="-120"/>
              </a:rPr>
              <a:t>)</a:t>
            </a:r>
            <a:r>
              <a:rPr lang="en-US" altLang="zh-TW" sz="2800" dirty="0" err="1">
                <a:latin typeface="標楷體" panose="03000509000000000000" pitchFamily="65" charset="-120"/>
                <a:ea typeface="標楷體" panose="03000509000000000000" pitchFamily="65" charset="-120"/>
              </a:rPr>
              <a:t>規格訂定檢核表</a:t>
            </a:r>
            <a:r>
              <a:rPr lang="zh-TW" altLang="zh-TW"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sz="2800" dirty="0">
                <a:latin typeface="標楷體" panose="03000509000000000000" pitchFamily="65" charset="-120"/>
                <a:ea typeface="標楷體" panose="03000509000000000000" pitchFamily="65" charset="-120"/>
              </a:rPr>
              <a:t>限制性</a:t>
            </a:r>
            <a:r>
              <a:rPr lang="zh-TW" altLang="en-US" sz="2800" dirty="0" smtClean="0">
                <a:latin typeface="標楷體" panose="03000509000000000000" pitchFamily="65" charset="-120"/>
                <a:ea typeface="標楷體" panose="03000509000000000000" pitchFamily="65" charset="-120"/>
              </a:rPr>
              <a:t>招標</a:t>
            </a:r>
            <a:r>
              <a:rPr lang="zh-TW" altLang="en-US" sz="2800" dirty="0">
                <a:latin typeface="標楷體" panose="03000509000000000000" pitchFamily="65" charset="-120"/>
                <a:ea typeface="標楷體" panose="03000509000000000000" pitchFamily="65" charset="-120"/>
              </a:rPr>
              <a:t>公告金額</a:t>
            </a:r>
            <a:r>
              <a:rPr lang="zh-TW" altLang="en-US" sz="2800" dirty="0" smtClean="0">
                <a:latin typeface="標楷體" panose="03000509000000000000" pitchFamily="65" charset="-120"/>
                <a:ea typeface="標楷體" panose="03000509000000000000" pitchFamily="65" charset="-120"/>
              </a:rPr>
              <a:t>以上，應填</a:t>
            </a:r>
            <a:r>
              <a:rPr lang="zh-TW" altLang="zh-TW" sz="2800" dirty="0">
                <a:latin typeface="標楷體" panose="03000509000000000000" pitchFamily="65" charset="-120"/>
                <a:ea typeface="標楷體" panose="03000509000000000000" pitchFamily="65" charset="-120"/>
              </a:rPr>
              <a:t>【限制性招標檢核表</a:t>
            </a:r>
            <a:r>
              <a:rPr lang="zh-TW" altLang="zh-TW"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zh-TW" sz="2800" dirty="0">
                <a:latin typeface="標楷體" panose="03000509000000000000" pitchFamily="65" charset="-120"/>
                <a:ea typeface="標楷體" panose="03000509000000000000" pitchFamily="65" charset="-120"/>
              </a:rPr>
              <a:t>採購金額</a:t>
            </a:r>
            <a:r>
              <a:rPr lang="en-US" altLang="zh-TW" sz="2800" dirty="0">
                <a:latin typeface="標楷體" panose="03000509000000000000" pitchFamily="65" charset="-120"/>
                <a:ea typeface="標楷體" panose="03000509000000000000" pitchFamily="65" charset="-120"/>
              </a:rPr>
              <a:t>1,000</a:t>
            </a:r>
            <a:r>
              <a:rPr lang="zh-TW" altLang="zh-TW" sz="2800" dirty="0">
                <a:latin typeface="標楷體" panose="03000509000000000000" pitchFamily="65" charset="-120"/>
                <a:ea typeface="標楷體" panose="03000509000000000000" pitchFamily="65" charset="-120"/>
              </a:rPr>
              <a:t>萬以上之儀器系統，請購單位應於採購申請之自我檢核表中勾選專業諮詢，由秘書室移請專業委員進行購案審查。儀器定義為供量測、控制、檢驗、分析、醫療診斷或教學研究用之儀器。</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08682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標楷體" panose="03000509000000000000" pitchFamily="65" charset="-120"/>
                <a:ea typeface="標楷體" panose="03000509000000000000" pitchFamily="65" charset="-120"/>
              </a:rPr>
              <a:t>儀器</a:t>
            </a:r>
            <a:r>
              <a:rPr lang="zh-TW" altLang="en-US" dirty="0" smtClean="0">
                <a:latin typeface="標楷體" panose="03000509000000000000" pitchFamily="65" charset="-120"/>
                <a:ea typeface="標楷體" panose="03000509000000000000" pitchFamily="65" charset="-120"/>
              </a:rPr>
              <a:t>設備</a:t>
            </a:r>
            <a:r>
              <a:rPr lang="en-US" altLang="zh-TW" sz="3100" dirty="0" smtClean="0">
                <a:latin typeface="標楷體" panose="03000509000000000000" pitchFamily="65" charset="-120"/>
                <a:ea typeface="標楷體" panose="03000509000000000000" pitchFamily="65" charset="-120"/>
              </a:rPr>
              <a:t>(100</a:t>
            </a:r>
            <a:r>
              <a:rPr lang="zh-TW" altLang="en-US" sz="3100" dirty="0" smtClean="0">
                <a:latin typeface="標楷體" panose="03000509000000000000" pitchFamily="65" charset="-120"/>
                <a:ea typeface="標楷體" panose="03000509000000000000" pitchFamily="65" charset="-120"/>
              </a:rPr>
              <a:t>萬以上</a:t>
            </a:r>
            <a:r>
              <a:rPr lang="en-US" altLang="zh-TW" sz="3100"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規格訂定檢核表</a:t>
            </a:r>
            <a:endParaRPr lang="zh-TW" altLang="en-US" dirty="0">
              <a:latin typeface="標楷體" panose="03000509000000000000" pitchFamily="65" charset="-120"/>
              <a:ea typeface="標楷體" panose="03000509000000000000" pitchFamily="65"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508" y="1472855"/>
            <a:ext cx="5717644"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996736" y="1523696"/>
            <a:ext cx="1656184" cy="523220"/>
          </a:xfrm>
          <a:prstGeom prst="rect">
            <a:avLst/>
          </a:prstGeom>
          <a:noFill/>
          <a:ln w="15875" cmpd="dbl">
            <a:solidFill>
              <a:srgbClr val="0033CC"/>
            </a:solidFill>
          </a:ln>
        </p:spPr>
        <p:txBody>
          <a:bodyPr wrap="square" rtlCol="0">
            <a:spAutoFit/>
          </a:bodyPr>
          <a:lstStyle/>
          <a:p>
            <a:r>
              <a:rPr lang="zh-TW" altLang="en-US" sz="2800" dirty="0" smtClean="0">
                <a:latin typeface="標楷體" panose="03000509000000000000" pitchFamily="65" charset="-120"/>
                <a:ea typeface="標楷體" panose="03000509000000000000" pitchFamily="65" charset="-120"/>
              </a:rPr>
              <a:t>錯誤樣態</a:t>
            </a:r>
            <a:endParaRPr lang="zh-TW" altLang="en-US" sz="2800" dirty="0">
              <a:latin typeface="標楷體" panose="03000509000000000000" pitchFamily="65" charset="-120"/>
              <a:ea typeface="標楷體" panose="03000509000000000000" pitchFamily="65" charset="-120"/>
            </a:endParaRPr>
          </a:p>
        </p:txBody>
      </p:sp>
      <p:sp>
        <p:nvSpPr>
          <p:cNvPr id="5" name="橢圓 4"/>
          <p:cNvSpPr/>
          <p:nvPr/>
        </p:nvSpPr>
        <p:spPr>
          <a:xfrm>
            <a:off x="5960507" y="4278824"/>
            <a:ext cx="864096"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5519346" y="4615285"/>
            <a:ext cx="864096"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2652920" y="3863325"/>
            <a:ext cx="3307587" cy="57606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a:off x="2652920" y="3895851"/>
            <a:ext cx="2837796" cy="79208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570664" y="3447827"/>
            <a:ext cx="2088232" cy="830997"/>
          </a:xfrm>
          <a:prstGeom prst="rect">
            <a:avLst/>
          </a:prstGeom>
          <a:noFill/>
          <a:ln w="22225" cmpd="dbl">
            <a:solidFill>
              <a:srgbClr val="FF0000"/>
            </a:solidFill>
          </a:ln>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相同廠牌 應屬限制性招標</a:t>
            </a:r>
            <a:endParaRPr lang="zh-TW" altLang="en-US" sz="2400" dirty="0">
              <a:latin typeface="標楷體" panose="03000509000000000000" pitchFamily="65" charset="-120"/>
              <a:ea typeface="標楷體" panose="03000509000000000000" pitchFamily="65" charset="-120"/>
            </a:endParaRPr>
          </a:p>
        </p:txBody>
      </p:sp>
      <p:sp>
        <p:nvSpPr>
          <p:cNvPr id="12" name="文字方塊 11"/>
          <p:cNvSpPr txBox="1"/>
          <p:nvPr/>
        </p:nvSpPr>
        <p:spPr>
          <a:xfrm>
            <a:off x="253325" y="4615285"/>
            <a:ext cx="3168352" cy="738664"/>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本案產品為相同廠牌 不同型號 已經限制競爭</a:t>
            </a:r>
            <a:endParaRPr lang="zh-TW" altLang="en-US" dirty="0">
              <a:latin typeface="標楷體" panose="03000509000000000000" pitchFamily="65" charset="-120"/>
              <a:ea typeface="標楷體" panose="03000509000000000000" pitchFamily="65" charset="-120"/>
            </a:endParaRPr>
          </a:p>
        </p:txBody>
      </p:sp>
      <p:cxnSp>
        <p:nvCxnSpPr>
          <p:cNvPr id="14" name="直線單箭頭接點 13"/>
          <p:cNvCxnSpPr/>
          <p:nvPr/>
        </p:nvCxnSpPr>
        <p:spPr>
          <a:xfrm>
            <a:off x="1597635" y="4290290"/>
            <a:ext cx="0" cy="40911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向右箭號 15"/>
          <p:cNvSpPr/>
          <p:nvPr/>
        </p:nvSpPr>
        <p:spPr>
          <a:xfrm>
            <a:off x="289042" y="5868863"/>
            <a:ext cx="504056" cy="327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p:cNvSpPr txBox="1"/>
          <p:nvPr/>
        </p:nvSpPr>
        <p:spPr>
          <a:xfrm>
            <a:off x="824452" y="5503879"/>
            <a:ext cx="2597225" cy="1384995"/>
          </a:xfrm>
          <a:prstGeom prst="rect">
            <a:avLst/>
          </a:prstGeom>
          <a:noFill/>
        </p:spPr>
        <p:txBody>
          <a:bodyPr wrap="square" rtlCol="0">
            <a:spAutoFit/>
          </a:bodyPr>
          <a:lstStyle/>
          <a:p>
            <a:r>
              <a:rPr lang="en-US" altLang="zh-TW" dirty="0" smtClean="0"/>
              <a:t>1</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多尋求其他符合需求之廠牌</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改採限制性招標</a:t>
            </a:r>
            <a:r>
              <a:rPr lang="en-US" altLang="zh-TW" dirty="0" smtClean="0">
                <a:latin typeface="標楷體" panose="03000509000000000000" pitchFamily="65" charset="-120"/>
                <a:ea typeface="標楷體" panose="03000509000000000000" pitchFamily="65" charset="-120"/>
              </a:rPr>
              <a:t>$22-1-2</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489110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儀器設備</a:t>
            </a:r>
            <a:r>
              <a:rPr lang="en-US" altLang="zh-TW" sz="3100" dirty="0">
                <a:latin typeface="標楷體" panose="03000509000000000000" pitchFamily="65" charset="-120"/>
                <a:ea typeface="標楷體" panose="03000509000000000000" pitchFamily="65" charset="-120"/>
              </a:rPr>
              <a:t>(100</a:t>
            </a:r>
            <a:r>
              <a:rPr lang="zh-TW" altLang="en-US" sz="3100" dirty="0">
                <a:latin typeface="標楷體" panose="03000509000000000000" pitchFamily="65" charset="-120"/>
                <a:ea typeface="標楷體" panose="03000509000000000000" pitchFamily="65" charset="-120"/>
              </a:rPr>
              <a:t>萬以上</a:t>
            </a:r>
            <a:r>
              <a:rPr lang="en-US" altLang="zh-TW" sz="3100"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規格訂定檢核表</a:t>
            </a:r>
            <a:endParaRPr lang="zh-TW"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242" y="1553662"/>
            <a:ext cx="5040560"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744391" y="1692399"/>
            <a:ext cx="2010021" cy="523220"/>
          </a:xfrm>
          <a:prstGeom prst="rect">
            <a:avLst/>
          </a:prstGeom>
          <a:noFill/>
          <a:ln w="15875" cmpd="dbl">
            <a:solidFill>
              <a:srgbClr val="0033CC"/>
            </a:solidFill>
          </a:ln>
        </p:spPr>
        <p:txBody>
          <a:bodyPr wrap="square" rtlCol="0">
            <a:spAutoFit/>
          </a:bodyPr>
          <a:lstStyle/>
          <a:p>
            <a:r>
              <a:rPr lang="zh-TW" altLang="en-US" sz="2800" dirty="0" smtClean="0">
                <a:latin typeface="標楷體" panose="03000509000000000000" pitchFamily="65" charset="-120"/>
                <a:ea typeface="標楷體" panose="03000509000000000000" pitchFamily="65" charset="-120"/>
              </a:rPr>
              <a:t>修正後版本</a:t>
            </a:r>
            <a:endParaRPr lang="zh-TW" altLang="en-US" sz="2800" dirty="0">
              <a:latin typeface="標楷體" panose="03000509000000000000" pitchFamily="65" charset="-120"/>
              <a:ea typeface="標楷體" panose="03000509000000000000" pitchFamily="65" charset="-120"/>
            </a:endParaRPr>
          </a:p>
        </p:txBody>
      </p:sp>
      <p:sp>
        <p:nvSpPr>
          <p:cNvPr id="4" name="橢圓 3"/>
          <p:cNvSpPr/>
          <p:nvPr/>
        </p:nvSpPr>
        <p:spPr>
          <a:xfrm>
            <a:off x="6138788" y="4280028"/>
            <a:ext cx="648072" cy="2206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6066780" y="4541818"/>
            <a:ext cx="864096" cy="2206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4194572" y="4500712"/>
            <a:ext cx="936104" cy="2617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522164" y="3974870"/>
            <a:ext cx="2376264" cy="1938992"/>
          </a:xfrm>
          <a:prstGeom prst="rect">
            <a:avLst/>
          </a:prstGeom>
          <a:noFill/>
          <a:ln w="22225" cmpd="dbl">
            <a:solidFill>
              <a:srgbClr val="FF0000"/>
            </a:solidFill>
          </a:ln>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符合規格之廠牌有三家不同</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可提供產品之廠商亦有多家</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符合無限制競爭。</a:t>
            </a:r>
            <a:endParaRPr lang="zh-TW" altLang="en-US" sz="2400" dirty="0">
              <a:latin typeface="標楷體" panose="03000509000000000000" pitchFamily="65" charset="-120"/>
              <a:ea typeface="標楷體" panose="03000509000000000000" pitchFamily="65" charset="-120"/>
            </a:endParaRPr>
          </a:p>
        </p:txBody>
      </p:sp>
      <p:cxnSp>
        <p:nvCxnSpPr>
          <p:cNvPr id="10" name="直線單箭頭接點 9"/>
          <p:cNvCxnSpPr>
            <a:stCxn id="9" idx="3"/>
            <a:endCxn id="4" idx="2"/>
          </p:cNvCxnSpPr>
          <p:nvPr/>
        </p:nvCxnSpPr>
        <p:spPr>
          <a:xfrm flipV="1">
            <a:off x="2898428" y="4390370"/>
            <a:ext cx="3240360" cy="55399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a:off x="2866087" y="4390369"/>
            <a:ext cx="3200693" cy="24123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stCxn id="9" idx="3"/>
            <a:endCxn id="8" idx="2"/>
          </p:cNvCxnSpPr>
          <p:nvPr/>
        </p:nvCxnSpPr>
        <p:spPr>
          <a:xfrm flipV="1">
            <a:off x="2898428" y="4631607"/>
            <a:ext cx="1296144" cy="312759"/>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12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定義</a:t>
            </a:r>
            <a:endParaRPr lang="zh-TW" altLang="en-US" dirty="0"/>
          </a:p>
        </p:txBody>
      </p:sp>
      <p:sp>
        <p:nvSpPr>
          <p:cNvPr id="3" name="內容版面配置區 2"/>
          <p:cNvSpPr>
            <a:spLocks noGrp="1"/>
          </p:cNvSpPr>
          <p:nvPr>
            <p:ph idx="1"/>
          </p:nvPr>
        </p:nvSpPr>
        <p:spPr>
          <a:xfrm>
            <a:off x="522164" y="1476375"/>
            <a:ext cx="9624060" cy="5616624"/>
          </a:xfrm>
        </p:spPr>
        <p:txBody>
          <a:bodyPr>
            <a:noAutofit/>
          </a:bodyPr>
          <a:lstStyle/>
          <a:p>
            <a:pPr>
              <a:buFont typeface="Wingdings" panose="05000000000000000000" pitchFamily="2" charset="2"/>
              <a:buChar char="Ø"/>
            </a:pPr>
            <a:r>
              <a:rPr lang="zh-TW" altLang="en-US" sz="2800" b="1" dirty="0" smtClean="0">
                <a:solidFill>
                  <a:srgbClr val="7030A0"/>
                </a:solidFill>
                <a:latin typeface="標楷體" panose="03000509000000000000" pitchFamily="65" charset="-120"/>
                <a:ea typeface="標楷體" panose="03000509000000000000" pitchFamily="65" charset="-120"/>
              </a:rPr>
              <a:t>工程</a:t>
            </a:r>
            <a:r>
              <a:rPr lang="zh-TW" altLang="en-US" sz="2800" b="1" dirty="0" smtClean="0">
                <a:solidFill>
                  <a:srgbClr val="7030A0"/>
                </a:solidFill>
                <a:latin typeface="新細明體"/>
                <a:ea typeface="新細明體"/>
              </a:rPr>
              <a:t>：</a:t>
            </a:r>
            <a:r>
              <a:rPr lang="zh-TW" altLang="en-US" sz="2800" dirty="0" smtClean="0">
                <a:latin typeface="標楷體" panose="03000509000000000000" pitchFamily="65" charset="-120"/>
                <a:ea typeface="標楷體" panose="03000509000000000000" pitchFamily="65" charset="-120"/>
              </a:rPr>
              <a:t>指</a:t>
            </a:r>
            <a:r>
              <a:rPr lang="zh-TW" altLang="en-US" sz="2800" dirty="0">
                <a:latin typeface="標楷體" panose="03000509000000000000" pitchFamily="65" charset="-120"/>
                <a:ea typeface="標楷體" panose="03000509000000000000" pitchFamily="65" charset="-120"/>
              </a:rPr>
              <a:t>在地面上下新建、增建、改建、修建、拆除構造物</a:t>
            </a:r>
            <a:r>
              <a:rPr lang="zh-TW" altLang="en-US" sz="2800" dirty="0" smtClean="0">
                <a:latin typeface="標楷體" panose="03000509000000000000" pitchFamily="65" charset="-120"/>
                <a:ea typeface="標楷體" panose="03000509000000000000" pitchFamily="65" charset="-120"/>
              </a:rPr>
              <a:t>與其所屬</a:t>
            </a:r>
            <a:r>
              <a:rPr lang="zh-TW" altLang="en-US" sz="2800" dirty="0">
                <a:latin typeface="標楷體" panose="03000509000000000000" pitchFamily="65" charset="-120"/>
                <a:ea typeface="標楷體" panose="03000509000000000000" pitchFamily="65" charset="-120"/>
              </a:rPr>
              <a:t>設備及改變自然環境之行為，包括建築、土木、水利、環境、交通</a:t>
            </a:r>
            <a:r>
              <a:rPr lang="zh-TW" altLang="en-US" sz="2800" dirty="0" smtClean="0">
                <a:latin typeface="標楷體" panose="03000509000000000000" pitchFamily="65" charset="-120"/>
                <a:ea typeface="標楷體" panose="03000509000000000000" pitchFamily="65" charset="-120"/>
              </a:rPr>
              <a:t>、機械</a:t>
            </a:r>
            <a:r>
              <a:rPr lang="zh-TW" altLang="en-US" sz="2800" dirty="0">
                <a:latin typeface="標楷體" panose="03000509000000000000" pitchFamily="65" charset="-120"/>
                <a:ea typeface="標楷體" panose="03000509000000000000" pitchFamily="65" charset="-120"/>
              </a:rPr>
              <a:t>、電氣、化工及其他經主管機關認定之工程</a:t>
            </a:r>
            <a:r>
              <a:rPr lang="zh-TW" altLang="en-US" sz="2800" dirty="0" smtClean="0">
                <a:latin typeface="標楷體" panose="03000509000000000000" pitchFamily="65" charset="-120"/>
                <a:ea typeface="標楷體" panose="03000509000000000000" pitchFamily="65" charset="-120"/>
              </a:rPr>
              <a:t>。</a:t>
            </a:r>
            <a:r>
              <a:rPr lang="en-US" altLang="zh-TW" sz="2800" dirty="0" smtClean="0">
                <a:solidFill>
                  <a:srgbClr val="FF0000"/>
                </a:solidFill>
                <a:latin typeface="標楷體" panose="03000509000000000000" pitchFamily="65" charset="-120"/>
                <a:ea typeface="標楷體" panose="03000509000000000000" pitchFamily="65" charset="-120"/>
              </a:rPr>
              <a:t>(</a:t>
            </a:r>
            <a:r>
              <a:rPr lang="zh-TW" altLang="en-US" sz="2800" dirty="0" smtClean="0">
                <a:solidFill>
                  <a:srgbClr val="FF0000"/>
                </a:solidFill>
                <a:latin typeface="標楷體" panose="03000509000000000000" pitchFamily="65" charset="-120"/>
                <a:ea typeface="標楷體" panose="03000509000000000000" pitchFamily="65" charset="-120"/>
              </a:rPr>
              <a:t>例如</a:t>
            </a:r>
            <a:r>
              <a:rPr lang="en-US" altLang="zh-TW" sz="2800" dirty="0" smtClean="0">
                <a:solidFill>
                  <a:srgbClr val="FF0000"/>
                </a:solidFill>
                <a:latin typeface="標楷體" panose="03000509000000000000" pitchFamily="65" charset="-120"/>
                <a:ea typeface="標楷體" panose="03000509000000000000" pitchFamily="65" charset="-120"/>
              </a:rPr>
              <a:t>:</a:t>
            </a:r>
            <a:r>
              <a:rPr lang="zh-TW" altLang="en-US" sz="2800" dirty="0" smtClean="0">
                <a:solidFill>
                  <a:srgbClr val="FF0000"/>
                </a:solidFill>
                <a:latin typeface="標楷體" panose="03000509000000000000" pitchFamily="65" charset="-120"/>
                <a:ea typeface="標楷體" panose="03000509000000000000" pitchFamily="65" charset="-120"/>
              </a:rPr>
              <a:t>館舍整修、油漆、防水等工程</a:t>
            </a:r>
            <a:r>
              <a:rPr lang="en-US" altLang="zh-TW" sz="2800" dirty="0" smtClean="0">
                <a:solidFill>
                  <a:srgbClr val="FF0000"/>
                </a:solidFill>
                <a:latin typeface="標楷體" panose="03000509000000000000" pitchFamily="65" charset="-120"/>
                <a:ea typeface="標楷體" panose="03000509000000000000" pitchFamily="65" charset="-120"/>
              </a:rPr>
              <a:t>)</a:t>
            </a:r>
            <a:r>
              <a:rPr lang="zh-TW" altLang="en-US" sz="2800" dirty="0" smtClean="0">
                <a:solidFill>
                  <a:srgbClr val="FF0000"/>
                </a:solidFill>
                <a:latin typeface="標楷體" panose="03000509000000000000" pitchFamily="65" charset="-120"/>
                <a:ea typeface="標楷體" panose="03000509000000000000" pitchFamily="65" charset="-120"/>
              </a:rPr>
              <a:t> </a:t>
            </a:r>
            <a:endParaRPr lang="en-US" altLang="zh-TW" sz="2800" dirty="0" smtClean="0">
              <a:solidFill>
                <a:srgbClr val="FF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sz="2800" b="1" dirty="0" smtClean="0">
                <a:solidFill>
                  <a:srgbClr val="7030A0"/>
                </a:solidFill>
                <a:latin typeface="標楷體" panose="03000509000000000000" pitchFamily="65" charset="-120"/>
                <a:ea typeface="標楷體" panose="03000509000000000000" pitchFamily="65" charset="-120"/>
              </a:rPr>
              <a:t>財</a:t>
            </a:r>
            <a:r>
              <a:rPr lang="zh-TW" altLang="en-US" sz="2800" b="1" dirty="0" smtClean="0">
                <a:solidFill>
                  <a:srgbClr val="FF0000"/>
                </a:solidFill>
                <a:latin typeface="標楷體" panose="03000509000000000000" pitchFamily="65" charset="-120"/>
                <a:ea typeface="標楷體" panose="03000509000000000000" pitchFamily="65" charset="-120"/>
              </a:rPr>
              <a:t>物</a:t>
            </a:r>
            <a:r>
              <a:rPr lang="zh-TW" altLang="en-US" sz="2800" b="1" dirty="0" smtClean="0">
                <a:solidFill>
                  <a:srgbClr val="7030A0"/>
                </a:solidFill>
                <a:latin typeface="新細明體"/>
                <a:ea typeface="新細明體"/>
              </a:rPr>
              <a:t>：</a:t>
            </a:r>
            <a:r>
              <a:rPr lang="zh-TW" altLang="en-US" sz="2800" dirty="0" smtClean="0">
                <a:latin typeface="標楷體" panose="03000509000000000000" pitchFamily="65" charset="-120"/>
                <a:ea typeface="標楷體" panose="03000509000000000000" pitchFamily="65" charset="-120"/>
              </a:rPr>
              <a:t>指</a:t>
            </a:r>
            <a:r>
              <a:rPr lang="zh-TW" altLang="en-US" sz="2800" dirty="0">
                <a:latin typeface="標楷體" panose="03000509000000000000" pitchFamily="65" charset="-120"/>
                <a:ea typeface="標楷體" panose="03000509000000000000" pitchFamily="65" charset="-120"/>
              </a:rPr>
              <a:t>各種物品 </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生鮮農漁產品除外</a:t>
            </a:r>
            <a:r>
              <a:rPr lang="en-US" altLang="zh-TW" sz="2800" dirty="0">
                <a:latin typeface="標楷體" panose="03000509000000000000" pitchFamily="65" charset="-120"/>
                <a:ea typeface="標楷體" panose="03000509000000000000" pitchFamily="65" charset="-120"/>
              </a:rPr>
              <a:t>) </a:t>
            </a:r>
            <a:r>
              <a:rPr lang="zh-TW" altLang="en-US" sz="2800" dirty="0">
                <a:latin typeface="標楷體" panose="03000509000000000000" pitchFamily="65" charset="-120"/>
                <a:ea typeface="標楷體" panose="03000509000000000000" pitchFamily="65" charset="-120"/>
              </a:rPr>
              <a:t>、材料、設備、機具</a:t>
            </a:r>
            <a:r>
              <a:rPr lang="zh-TW" altLang="en-US" sz="2800" dirty="0" smtClean="0">
                <a:latin typeface="標楷體" panose="03000509000000000000" pitchFamily="65" charset="-120"/>
                <a:ea typeface="標楷體" panose="03000509000000000000" pitchFamily="65" charset="-120"/>
              </a:rPr>
              <a:t>與其</a:t>
            </a:r>
            <a:r>
              <a:rPr lang="zh-TW" altLang="en-US" sz="2800" dirty="0">
                <a:latin typeface="標楷體" panose="03000509000000000000" pitchFamily="65" charset="-120"/>
                <a:ea typeface="標楷體" panose="03000509000000000000" pitchFamily="65" charset="-120"/>
              </a:rPr>
              <a:t>他動產、不動產、權利及其他經主管機關認定之財物</a:t>
            </a:r>
            <a:r>
              <a:rPr lang="zh-TW" altLang="en-US" sz="2800" dirty="0" smtClean="0">
                <a:latin typeface="標楷體" panose="03000509000000000000" pitchFamily="65" charset="-120"/>
                <a:ea typeface="標楷體" panose="03000509000000000000" pitchFamily="65" charset="-120"/>
              </a:rPr>
              <a:t>。</a:t>
            </a:r>
            <a:r>
              <a:rPr lang="en-US" altLang="zh-TW" sz="2800" dirty="0">
                <a:solidFill>
                  <a:srgbClr val="FF0000"/>
                </a:solidFill>
                <a:latin typeface="標楷體" panose="03000509000000000000" pitchFamily="65" charset="-120"/>
                <a:ea typeface="標楷體" panose="03000509000000000000" pitchFamily="65" charset="-120"/>
              </a:rPr>
              <a:t> (</a:t>
            </a:r>
            <a:r>
              <a:rPr lang="zh-TW" altLang="en-US" sz="2800" dirty="0">
                <a:solidFill>
                  <a:srgbClr val="FF0000"/>
                </a:solidFill>
                <a:latin typeface="標楷體" panose="03000509000000000000" pitchFamily="65" charset="-120"/>
                <a:ea typeface="標楷體" panose="03000509000000000000" pitchFamily="65" charset="-120"/>
              </a:rPr>
              <a:t>例如</a:t>
            </a:r>
            <a:r>
              <a:rPr lang="en-US" altLang="zh-TW" sz="2800" dirty="0" smtClean="0">
                <a:solidFill>
                  <a:srgbClr val="FF0000"/>
                </a:solidFill>
                <a:latin typeface="標楷體" panose="03000509000000000000" pitchFamily="65" charset="-120"/>
                <a:ea typeface="標楷體" panose="03000509000000000000" pitchFamily="65" charset="-120"/>
              </a:rPr>
              <a:t>:</a:t>
            </a:r>
            <a:r>
              <a:rPr lang="zh-TW" altLang="en-US" sz="2800" dirty="0" smtClean="0">
                <a:solidFill>
                  <a:srgbClr val="FF0000"/>
                </a:solidFill>
                <a:latin typeface="標楷體" panose="03000509000000000000" pitchFamily="65" charset="-120"/>
                <a:ea typeface="標楷體" panose="03000509000000000000" pitchFamily="65" charset="-120"/>
              </a:rPr>
              <a:t>購買儀器</a:t>
            </a:r>
            <a:r>
              <a:rPr lang="zh-TW" altLang="en-US" sz="2800" dirty="0" smtClean="0">
                <a:solidFill>
                  <a:srgbClr val="FF0000"/>
                </a:solidFill>
                <a:latin typeface="新細明體"/>
                <a:ea typeface="新細明體"/>
              </a:rPr>
              <a:t>、</a:t>
            </a:r>
            <a:r>
              <a:rPr lang="zh-TW" altLang="en-US" sz="2800" dirty="0" smtClean="0">
                <a:solidFill>
                  <a:srgbClr val="FF0000"/>
                </a:solidFill>
                <a:latin typeface="標楷體" panose="03000509000000000000" pitchFamily="65" charset="-120"/>
                <a:ea typeface="標楷體" panose="03000509000000000000" pitchFamily="65" charset="-120"/>
              </a:rPr>
              <a:t>耗材</a:t>
            </a:r>
            <a:r>
              <a:rPr lang="zh-TW" altLang="en-US" sz="2800" dirty="0" smtClean="0">
                <a:solidFill>
                  <a:srgbClr val="FF0000"/>
                </a:solidFill>
                <a:latin typeface="新細明體"/>
                <a:ea typeface="新細明體"/>
              </a:rPr>
              <a:t>、</a:t>
            </a:r>
            <a:r>
              <a:rPr lang="zh-TW" altLang="en-US" sz="2800" dirty="0" smtClean="0">
                <a:solidFill>
                  <a:srgbClr val="FF0000"/>
                </a:solidFill>
                <a:latin typeface="標楷體" panose="03000509000000000000" pitchFamily="65" charset="-120"/>
                <a:ea typeface="標楷體" panose="03000509000000000000" pitchFamily="65" charset="-120"/>
              </a:rPr>
              <a:t>化學藥品</a:t>
            </a:r>
            <a:r>
              <a:rPr lang="en-US" altLang="zh-TW" sz="2800" dirty="0" smtClean="0">
                <a:solidFill>
                  <a:srgbClr val="FF0000"/>
                </a:solidFill>
                <a:latin typeface="標楷體" panose="03000509000000000000" pitchFamily="65" charset="-120"/>
                <a:ea typeface="標楷體" panose="03000509000000000000" pitchFamily="65" charset="-120"/>
              </a:rPr>
              <a:t>..)</a:t>
            </a:r>
            <a:r>
              <a:rPr lang="zh-TW" altLang="en-US" sz="2800" dirty="0" smtClean="0">
                <a:solidFill>
                  <a:srgbClr val="FF0000"/>
                </a:solidFill>
                <a:latin typeface="標楷體" panose="03000509000000000000" pitchFamily="65" charset="-120"/>
                <a:ea typeface="標楷體" panose="03000509000000000000" pitchFamily="65" charset="-120"/>
              </a:rPr>
              <a:t> </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sz="2800" b="1" dirty="0" smtClean="0">
                <a:solidFill>
                  <a:srgbClr val="7030A0"/>
                </a:solidFill>
                <a:latin typeface="標楷體" panose="03000509000000000000" pitchFamily="65" charset="-120"/>
                <a:ea typeface="標楷體" panose="03000509000000000000" pitchFamily="65" charset="-120"/>
              </a:rPr>
              <a:t>勞務</a:t>
            </a:r>
            <a:r>
              <a:rPr lang="zh-TW" altLang="en-US" sz="2800" b="1" dirty="0" smtClean="0">
                <a:solidFill>
                  <a:srgbClr val="7030A0"/>
                </a:solidFill>
                <a:latin typeface="新細明體"/>
                <a:ea typeface="新細明體"/>
              </a:rPr>
              <a:t>：</a:t>
            </a:r>
            <a:r>
              <a:rPr lang="zh-TW" altLang="en-US" sz="2800" dirty="0" smtClean="0">
                <a:latin typeface="標楷體" panose="03000509000000000000" pitchFamily="65" charset="-120"/>
                <a:ea typeface="標楷體" panose="03000509000000000000" pitchFamily="65" charset="-120"/>
              </a:rPr>
              <a:t>指</a:t>
            </a:r>
            <a:r>
              <a:rPr lang="zh-TW" altLang="en-US" sz="2800" dirty="0">
                <a:latin typeface="標楷體" panose="03000509000000000000" pitchFamily="65" charset="-120"/>
                <a:ea typeface="標楷體" panose="03000509000000000000" pitchFamily="65" charset="-120"/>
              </a:rPr>
              <a:t>專業服務、技術服務、資訊服務、研究發展、營運</a:t>
            </a:r>
            <a:r>
              <a:rPr lang="zh-TW" altLang="en-US" sz="2800" dirty="0" smtClean="0">
                <a:latin typeface="標楷體" panose="03000509000000000000" pitchFamily="65" charset="-120"/>
                <a:ea typeface="標楷體" panose="03000509000000000000" pitchFamily="65" charset="-120"/>
              </a:rPr>
              <a:t>管理、</a:t>
            </a:r>
            <a:r>
              <a:rPr lang="zh-TW" altLang="en-US" sz="2800" dirty="0">
                <a:latin typeface="標楷體" panose="03000509000000000000" pitchFamily="65" charset="-120"/>
                <a:ea typeface="標楷體" panose="03000509000000000000" pitchFamily="65" charset="-120"/>
              </a:rPr>
              <a:t>維修、訓練、勞力及其他經主管機關認定之</a:t>
            </a:r>
            <a:r>
              <a:rPr lang="zh-TW" altLang="en-US" sz="2800" dirty="0" smtClean="0">
                <a:latin typeface="標楷體" panose="03000509000000000000" pitchFamily="65" charset="-120"/>
                <a:ea typeface="標楷體" panose="03000509000000000000" pitchFamily="65" charset="-120"/>
              </a:rPr>
              <a:t>勞務</a:t>
            </a:r>
            <a:r>
              <a:rPr lang="zh-TW" altLang="en-US" sz="2800" dirty="0">
                <a:latin typeface="標楷體" panose="03000509000000000000" pitchFamily="65" charset="-120"/>
                <a:ea typeface="標楷體" panose="03000509000000000000" pitchFamily="65" charset="-120"/>
              </a:rPr>
              <a:t>。</a:t>
            </a:r>
            <a:r>
              <a:rPr lang="en-US" altLang="zh-TW" sz="2800" dirty="0">
                <a:solidFill>
                  <a:srgbClr val="FF0000"/>
                </a:solidFill>
                <a:latin typeface="標楷體" panose="03000509000000000000" pitchFamily="65" charset="-120"/>
                <a:ea typeface="標楷體" panose="03000509000000000000" pitchFamily="65" charset="-120"/>
              </a:rPr>
              <a:t> (</a:t>
            </a:r>
            <a:r>
              <a:rPr lang="zh-TW" altLang="en-US" sz="2800" dirty="0">
                <a:solidFill>
                  <a:srgbClr val="FF0000"/>
                </a:solidFill>
                <a:latin typeface="標楷體" panose="03000509000000000000" pitchFamily="65" charset="-120"/>
                <a:ea typeface="標楷體" panose="03000509000000000000" pitchFamily="65" charset="-120"/>
              </a:rPr>
              <a:t>例如</a:t>
            </a:r>
            <a:r>
              <a:rPr lang="en-US" altLang="zh-TW" sz="2800" dirty="0" smtClean="0">
                <a:solidFill>
                  <a:srgbClr val="FF0000"/>
                </a:solidFill>
                <a:latin typeface="標楷體" panose="03000509000000000000" pitchFamily="65" charset="-120"/>
                <a:ea typeface="標楷體" panose="03000509000000000000" pitchFamily="65" charset="-120"/>
              </a:rPr>
              <a:t>:</a:t>
            </a:r>
            <a:r>
              <a:rPr lang="zh-TW" altLang="en-US" sz="2800" dirty="0" smtClean="0">
                <a:solidFill>
                  <a:srgbClr val="FF0000"/>
                </a:solidFill>
                <a:latin typeface="標楷體" panose="03000509000000000000" pitchFamily="65" charset="-120"/>
                <a:ea typeface="標楷體" panose="03000509000000000000" pitchFamily="65" charset="-120"/>
              </a:rPr>
              <a:t>委託研究、儀器校正、儀器</a:t>
            </a:r>
            <a:r>
              <a:rPr lang="en-US" altLang="zh-TW" sz="2800" dirty="0" smtClean="0">
                <a:solidFill>
                  <a:srgbClr val="FF0000"/>
                </a:solidFill>
                <a:latin typeface="標楷體" panose="03000509000000000000" pitchFamily="65" charset="-120"/>
                <a:ea typeface="標楷體" panose="03000509000000000000" pitchFamily="65" charset="-120"/>
              </a:rPr>
              <a:t>/</a:t>
            </a:r>
            <a:r>
              <a:rPr lang="zh-TW" altLang="en-US" sz="2800" dirty="0" smtClean="0">
                <a:solidFill>
                  <a:srgbClr val="FF0000"/>
                </a:solidFill>
                <a:latin typeface="標楷體" panose="03000509000000000000" pitchFamily="65" charset="-120"/>
                <a:ea typeface="標楷體" panose="03000509000000000000" pitchFamily="65" charset="-120"/>
              </a:rPr>
              <a:t>電腦保養</a:t>
            </a:r>
            <a:r>
              <a:rPr lang="en-US" altLang="zh-TW" sz="2800" dirty="0" smtClean="0">
                <a:solidFill>
                  <a:srgbClr val="FF0000"/>
                </a:solidFill>
                <a:latin typeface="標楷體" panose="03000509000000000000" pitchFamily="65" charset="-120"/>
                <a:ea typeface="標楷體" panose="03000509000000000000" pitchFamily="65" charset="-120"/>
              </a:rPr>
              <a:t>…)</a:t>
            </a:r>
            <a:r>
              <a:rPr lang="zh-TW" altLang="en-US" sz="2800" dirty="0" smtClean="0">
                <a:solidFill>
                  <a:srgbClr val="FF0000"/>
                </a:solidFill>
                <a:latin typeface="標楷體" panose="03000509000000000000" pitchFamily="65" charset="-120"/>
                <a:ea typeface="標楷體" panose="03000509000000000000" pitchFamily="65" charset="-120"/>
              </a:rPr>
              <a:t> </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n"/>
            </a:pPr>
            <a:r>
              <a:rPr lang="zh-TW" altLang="en-US" sz="2800" dirty="0" smtClean="0">
                <a:latin typeface="標楷體" panose="03000509000000000000" pitchFamily="65" charset="-120"/>
                <a:ea typeface="標楷體" panose="03000509000000000000" pitchFamily="65" charset="-120"/>
              </a:rPr>
              <a:t>採購</a:t>
            </a:r>
            <a:r>
              <a:rPr lang="zh-TW" altLang="en-US" sz="2800" dirty="0">
                <a:latin typeface="標楷體" panose="03000509000000000000" pitchFamily="65" charset="-120"/>
                <a:ea typeface="標楷體" panose="03000509000000000000" pitchFamily="65" charset="-120"/>
              </a:rPr>
              <a:t>兼有工程、財物、勞務二種以上性質，難以認定其歸屬者，按其</a:t>
            </a:r>
            <a:r>
              <a:rPr lang="zh-TW" altLang="en-US" sz="2800" dirty="0" smtClean="0">
                <a:latin typeface="標楷體" panose="03000509000000000000" pitchFamily="65" charset="-120"/>
                <a:ea typeface="標楷體" panose="03000509000000000000" pitchFamily="65" charset="-120"/>
              </a:rPr>
              <a:t>性質所</a:t>
            </a:r>
            <a:r>
              <a:rPr lang="zh-TW" altLang="en-US" sz="2800" dirty="0">
                <a:latin typeface="標楷體" panose="03000509000000000000" pitchFamily="65" charset="-120"/>
                <a:ea typeface="標楷體" panose="03000509000000000000" pitchFamily="65" charset="-120"/>
              </a:rPr>
              <a:t>占預算金額比率最高者歸屬之</a:t>
            </a:r>
            <a:r>
              <a:rPr lang="zh-TW" altLang="en-US" sz="2800" dirty="0" smtClean="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30336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限制性招標</a:t>
            </a:r>
            <a:r>
              <a:rPr lang="en-US" altLang="zh-TW" sz="5400"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22-1-2</a:t>
            </a:r>
            <a:endParaRPr lang="zh-TW" altLang="en-US" dirty="0">
              <a:latin typeface="標楷體" panose="03000509000000000000" pitchFamily="65" charset="-120"/>
              <a:ea typeface="標楷體" panose="03000509000000000000" pitchFamily="65" charset="-120"/>
            </a:endParaRPr>
          </a:p>
        </p:txBody>
      </p:sp>
      <p:sp>
        <p:nvSpPr>
          <p:cNvPr id="4" name="文字方塊 3"/>
          <p:cNvSpPr txBox="1"/>
          <p:nvPr/>
        </p:nvSpPr>
        <p:spPr>
          <a:xfrm>
            <a:off x="1314252" y="1836415"/>
            <a:ext cx="7920880" cy="2062103"/>
          </a:xfrm>
          <a:prstGeom prst="rect">
            <a:avLst/>
          </a:prstGeom>
          <a:noFill/>
        </p:spPr>
        <p:txBody>
          <a:bodyPr wrap="square" rtlCol="0">
            <a:spAutoFit/>
          </a:bodyPr>
          <a:lstStyle/>
          <a:p>
            <a:pPr marL="1524000" indent="-1524000"/>
            <a:r>
              <a:rPr lang="zh-TW" altLang="en-US" sz="2800" dirty="0" smtClean="0">
                <a:latin typeface="標楷體" panose="03000509000000000000" pitchFamily="65" charset="-120"/>
                <a:ea typeface="標楷體" panose="03000509000000000000" pitchFamily="65" charset="-120"/>
              </a:rPr>
              <a:t>公告金額以上</a:t>
            </a:r>
            <a:r>
              <a:rPr lang="en-US" altLang="zh-TW" sz="2800" dirty="0" smtClean="0">
                <a:latin typeface="標楷體" panose="03000509000000000000" pitchFamily="65" charset="-120"/>
                <a:ea typeface="標楷體" panose="03000509000000000000" pitchFamily="65" charset="-120"/>
              </a:rPr>
              <a:t>(100</a:t>
            </a:r>
            <a:r>
              <a:rPr lang="zh-TW" altLang="en-US" sz="2800" dirty="0" smtClean="0">
                <a:latin typeface="標楷體" panose="03000509000000000000" pitchFamily="65" charset="-120"/>
                <a:ea typeface="標楷體" panose="03000509000000000000" pitchFamily="65" charset="-120"/>
              </a:rPr>
              <a:t>萬</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限制性招標：</a:t>
            </a:r>
            <a:endParaRPr lang="en-US" altLang="zh-TW" sz="2800" dirty="0" smtClean="0">
              <a:latin typeface="標楷體" panose="03000509000000000000" pitchFamily="65" charset="-120"/>
              <a:ea typeface="標楷體" panose="03000509000000000000" pitchFamily="65" charset="-120"/>
            </a:endParaRPr>
          </a:p>
          <a:p>
            <a:pPr marL="1524000" indent="-1524000"/>
            <a:r>
              <a:rPr lang="en-US" altLang="zh-TW" sz="2800" dirty="0" smtClean="0">
                <a:latin typeface="標楷體" panose="03000509000000000000" pitchFamily="65" charset="-120"/>
                <a:ea typeface="標楷體" panose="03000509000000000000" pitchFamily="65" charset="-120"/>
              </a:rPr>
              <a:t>§22-1-2</a:t>
            </a:r>
            <a:r>
              <a:rPr lang="zh-TW" altLang="en-US" sz="2800" dirty="0" smtClean="0">
                <a:latin typeface="標楷體" panose="03000509000000000000" pitchFamily="65" charset="-120"/>
                <a:ea typeface="標楷體" panose="03000509000000000000" pitchFamily="65" charset="-120"/>
              </a:rPr>
              <a:t>：屬專利權、獨家製造或供應、藝術品、秘密諮詢，</a:t>
            </a:r>
            <a:r>
              <a:rPr lang="zh-TW" altLang="en-US" sz="3600" b="1" dirty="0" smtClean="0">
                <a:latin typeface="標楷體" panose="03000509000000000000" pitchFamily="65" charset="-120"/>
                <a:ea typeface="標楷體" panose="03000509000000000000" pitchFamily="65" charset="-120"/>
              </a:rPr>
              <a:t>無其他合適之替代標的者。</a:t>
            </a:r>
            <a:endParaRPr lang="zh-TW" altLang="en-US" sz="3600" b="1" dirty="0">
              <a:latin typeface="標楷體" panose="03000509000000000000" pitchFamily="65" charset="-120"/>
              <a:ea typeface="標楷體" panose="03000509000000000000" pitchFamily="65" charset="-120"/>
            </a:endParaRPr>
          </a:p>
        </p:txBody>
      </p:sp>
      <p:sp>
        <p:nvSpPr>
          <p:cNvPr id="7" name="文字方塊 6"/>
          <p:cNvSpPr txBox="1"/>
          <p:nvPr/>
        </p:nvSpPr>
        <p:spPr>
          <a:xfrm>
            <a:off x="2538388" y="4086026"/>
            <a:ext cx="4223904" cy="769441"/>
          </a:xfrm>
          <a:prstGeom prst="rect">
            <a:avLst/>
          </a:prstGeom>
          <a:noFill/>
        </p:spPr>
        <p:txBody>
          <a:bodyPr wrap="square" rtlCol="0">
            <a:spAutoFit/>
          </a:bodyPr>
          <a:lstStyle/>
          <a:p>
            <a:r>
              <a:rPr lang="zh-TW" altLang="en-US" sz="4400" dirty="0" smtClean="0">
                <a:solidFill>
                  <a:srgbClr val="7030A0"/>
                </a:solidFill>
                <a:latin typeface="標楷體" panose="03000509000000000000" pitchFamily="65" charset="-120"/>
                <a:ea typeface="標楷體" panose="03000509000000000000" pitchFamily="65" charset="-120"/>
              </a:rPr>
              <a:t>範例一及範例二</a:t>
            </a:r>
            <a:endParaRPr lang="zh-TW" altLang="en-US" sz="4400" dirty="0">
              <a:solidFill>
                <a:srgbClr val="7030A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56812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標楷體" panose="03000509000000000000" pitchFamily="65" charset="-120"/>
                <a:ea typeface="標楷體" panose="03000509000000000000" pitchFamily="65" charset="-120"/>
              </a:rPr>
              <a:t>限制性招標</a:t>
            </a:r>
            <a:r>
              <a:rPr lang="en-US" altLang="zh-TW" sz="5400" dirty="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22-1-4</a:t>
            </a:r>
            <a:r>
              <a:rPr lang="en-US" altLang="zh-TW" sz="3600" dirty="0" smtClean="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錯誤樣態</a:t>
            </a:r>
            <a:endParaRPr lang="zh-TW" altLang="en-US"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180" y="1676571"/>
            <a:ext cx="3786311" cy="29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54" y="4243486"/>
            <a:ext cx="3761743" cy="2615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820" y="1693109"/>
            <a:ext cx="36724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1386260" y="2340471"/>
            <a:ext cx="1656184"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6210796" y="4428703"/>
            <a:ext cx="1656184"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4616636" y="3946708"/>
            <a:ext cx="1656184" cy="738664"/>
          </a:xfrm>
          <a:prstGeom prst="rect">
            <a:avLst/>
          </a:prstGeom>
          <a:noFill/>
          <a:ln w="19050">
            <a:solidFill>
              <a:srgbClr val="FF0000"/>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原購案</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2,218,000</a:t>
            </a:r>
            <a:r>
              <a:rPr lang="zh-TW" altLang="en-US" dirty="0" smtClean="0">
                <a:latin typeface="標楷體" panose="03000509000000000000" pitchFamily="65" charset="-120"/>
                <a:ea typeface="標楷體" panose="03000509000000000000" pitchFamily="65" charset="-120"/>
              </a:rPr>
              <a:t>元</a:t>
            </a:r>
            <a:endParaRPr lang="zh-TW" altLang="en-US" dirty="0">
              <a:latin typeface="標楷體" panose="03000509000000000000" pitchFamily="65" charset="-120"/>
              <a:ea typeface="標楷體" panose="03000509000000000000" pitchFamily="65" charset="-120"/>
            </a:endParaRPr>
          </a:p>
        </p:txBody>
      </p:sp>
      <p:sp>
        <p:nvSpPr>
          <p:cNvPr id="12" name="文字方塊 11"/>
          <p:cNvSpPr txBox="1"/>
          <p:nvPr/>
        </p:nvSpPr>
        <p:spPr>
          <a:xfrm>
            <a:off x="4554612" y="2988543"/>
            <a:ext cx="1656184" cy="738664"/>
          </a:xfrm>
          <a:prstGeom prst="rect">
            <a:avLst/>
          </a:prstGeom>
          <a:noFill/>
          <a:ln w="19050">
            <a:solidFill>
              <a:srgbClr val="FF0000"/>
            </a:solidFill>
          </a:ln>
        </p:spPr>
        <p:txBody>
          <a:bodyPr wrap="square" rtlCol="0">
            <a:spAutoFit/>
          </a:bodyPr>
          <a:lstStyle/>
          <a:p>
            <a:r>
              <a:rPr lang="zh-TW" altLang="en-US" dirty="0">
                <a:latin typeface="標楷體" panose="03000509000000000000" pitchFamily="65" charset="-120"/>
                <a:ea typeface="標楷體" panose="03000509000000000000" pitchFamily="65" charset="-120"/>
              </a:rPr>
              <a:t>後續</a:t>
            </a:r>
            <a:r>
              <a:rPr lang="zh-TW" altLang="en-US" dirty="0" smtClean="0">
                <a:latin typeface="標楷體" panose="03000509000000000000" pitchFamily="65" charset="-120"/>
                <a:ea typeface="標楷體" panose="03000509000000000000" pitchFamily="65" charset="-120"/>
              </a:rPr>
              <a:t>購案</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4,980,000</a:t>
            </a:r>
            <a:r>
              <a:rPr lang="zh-TW" altLang="en-US" dirty="0" smtClean="0">
                <a:latin typeface="標楷體" panose="03000509000000000000" pitchFamily="65" charset="-120"/>
                <a:ea typeface="標楷體" panose="03000509000000000000" pitchFamily="65" charset="-120"/>
              </a:rPr>
              <a:t>元</a:t>
            </a:r>
            <a:endParaRPr lang="zh-TW" altLang="en-US" dirty="0">
              <a:latin typeface="標楷體" panose="03000509000000000000" pitchFamily="65" charset="-120"/>
              <a:ea typeface="標楷體" panose="03000509000000000000" pitchFamily="65" charset="-120"/>
            </a:endParaRPr>
          </a:p>
        </p:txBody>
      </p:sp>
      <p:cxnSp>
        <p:nvCxnSpPr>
          <p:cNvPr id="7" name="直線單箭頭接點 6"/>
          <p:cNvCxnSpPr>
            <a:endCxn id="12" idx="1"/>
          </p:cNvCxnSpPr>
          <p:nvPr/>
        </p:nvCxnSpPr>
        <p:spPr>
          <a:xfrm>
            <a:off x="3042444" y="2988543"/>
            <a:ext cx="1512168" cy="36933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flipH="1" flipV="1">
            <a:off x="6210796" y="4428703"/>
            <a:ext cx="458068" cy="46805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4721767" y="5780720"/>
            <a:ext cx="1898228" cy="1200329"/>
          </a:xfrm>
          <a:prstGeom prst="rect">
            <a:avLst/>
          </a:prstGeom>
          <a:noFill/>
        </p:spPr>
        <p:txBody>
          <a:bodyPr wrap="square" rtlCol="0">
            <a:spAutoFit/>
          </a:bodyPr>
          <a:lstStyle/>
          <a:p>
            <a:r>
              <a:rPr lang="zh-TW" altLang="en-US" sz="2400" b="1" dirty="0" smtClean="0">
                <a:solidFill>
                  <a:srgbClr val="7030A0"/>
                </a:solidFill>
                <a:latin typeface="標楷體" panose="03000509000000000000" pitchFamily="65" charset="-120"/>
                <a:ea typeface="標楷體" panose="03000509000000000000" pitchFamily="65" charset="-120"/>
              </a:rPr>
              <a:t>採限制性有以小綁大之疑</a:t>
            </a:r>
            <a:r>
              <a:rPr lang="zh-TW" altLang="en-US" sz="2400" b="1" dirty="0" smtClean="0">
                <a:solidFill>
                  <a:srgbClr val="7030A0"/>
                </a:solidFill>
                <a:latin typeface="新細明體"/>
                <a:ea typeface="新細明體"/>
              </a:rPr>
              <a:t>？</a:t>
            </a:r>
            <a:endParaRPr lang="zh-TW" altLang="en-US" sz="2400" b="1" dirty="0">
              <a:solidFill>
                <a:srgbClr val="7030A0"/>
              </a:solidFill>
              <a:latin typeface="標楷體" panose="03000509000000000000" pitchFamily="65" charset="-120"/>
              <a:ea typeface="標楷體" panose="03000509000000000000" pitchFamily="65" charset="-120"/>
            </a:endParaRPr>
          </a:p>
        </p:txBody>
      </p:sp>
      <p:sp>
        <p:nvSpPr>
          <p:cNvPr id="16" name="文字方塊 15"/>
          <p:cNvSpPr txBox="1"/>
          <p:nvPr/>
        </p:nvSpPr>
        <p:spPr>
          <a:xfrm>
            <a:off x="4741839" y="4812818"/>
            <a:ext cx="1468957" cy="738664"/>
          </a:xfrm>
          <a:prstGeom prst="rect">
            <a:avLst/>
          </a:prstGeom>
          <a:noFill/>
        </p:spPr>
        <p:txBody>
          <a:bodyPr wrap="square" rtlCol="0">
            <a:spAutoFit/>
          </a:bodyPr>
          <a:lstStyle/>
          <a:p>
            <a:r>
              <a:rPr lang="zh-TW" altLang="en-US" b="1" dirty="0" smtClean="0">
                <a:solidFill>
                  <a:srgbClr val="7030A0"/>
                </a:solidFill>
                <a:latin typeface="標楷體" panose="03000509000000000000" pitchFamily="65" charset="-120"/>
                <a:ea typeface="標楷體" panose="03000509000000000000" pitchFamily="65" charset="-120"/>
              </a:rPr>
              <a:t>後續比前案大</a:t>
            </a:r>
            <a:r>
              <a:rPr lang="en-US" altLang="zh-TW" b="1" dirty="0" smtClean="0">
                <a:solidFill>
                  <a:srgbClr val="7030A0"/>
                </a:solidFill>
                <a:latin typeface="標楷體" panose="03000509000000000000" pitchFamily="65" charset="-120"/>
                <a:ea typeface="標楷體" panose="03000509000000000000" pitchFamily="65" charset="-120"/>
              </a:rPr>
              <a:t>2</a:t>
            </a:r>
            <a:r>
              <a:rPr lang="zh-TW" altLang="en-US" b="1" dirty="0" smtClean="0">
                <a:solidFill>
                  <a:srgbClr val="7030A0"/>
                </a:solidFill>
                <a:latin typeface="標楷體" panose="03000509000000000000" pitchFamily="65" charset="-120"/>
                <a:ea typeface="標楷體" panose="03000509000000000000" pitchFamily="65" charset="-120"/>
              </a:rPr>
              <a:t>倍</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18" name="向下箭號 17"/>
          <p:cNvSpPr/>
          <p:nvPr/>
        </p:nvSpPr>
        <p:spPr>
          <a:xfrm>
            <a:off x="5269922" y="5516596"/>
            <a:ext cx="170036"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530880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限制性招標</a:t>
            </a:r>
            <a:r>
              <a:rPr lang="en-US" altLang="zh-TW" sz="5400"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22-1-4</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錯誤樣</a:t>
            </a:r>
            <a:r>
              <a:rPr lang="zh-TW" altLang="en-US" sz="3600" dirty="0" smtClean="0">
                <a:latin typeface="標楷體" panose="03000509000000000000" pitchFamily="65" charset="-120"/>
                <a:ea typeface="標楷體" panose="03000509000000000000" pitchFamily="65" charset="-120"/>
              </a:rPr>
              <a:t>態</a:t>
            </a:r>
            <a:r>
              <a:rPr lang="en-US" altLang="zh-TW" sz="3600" dirty="0" smtClean="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續</a:t>
            </a:r>
            <a:r>
              <a:rPr lang="en-US" altLang="zh-TW" sz="3600"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08" y="1686569"/>
            <a:ext cx="3570287" cy="144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8" y="3573710"/>
            <a:ext cx="2784475" cy="240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164" y="1548383"/>
            <a:ext cx="4032448" cy="288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32" y="2704231"/>
            <a:ext cx="5112568" cy="932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660" y="5436814"/>
            <a:ext cx="4608435" cy="141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3402484" y="2288733"/>
            <a:ext cx="2592288" cy="415498"/>
          </a:xfrm>
          <a:prstGeom prst="rect">
            <a:avLst/>
          </a:prstGeom>
          <a:noFill/>
          <a:ln w="22225">
            <a:solidFill>
              <a:srgbClr val="FF0000"/>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錯誤態樣</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以小綁大</a:t>
            </a:r>
            <a:endParaRPr lang="zh-TW" altLang="en-US" dirty="0">
              <a:latin typeface="標楷體" panose="03000509000000000000" pitchFamily="65" charset="-120"/>
              <a:ea typeface="標楷體" panose="03000509000000000000" pitchFamily="65" charset="-120"/>
            </a:endParaRPr>
          </a:p>
        </p:txBody>
      </p:sp>
      <p:sp>
        <p:nvSpPr>
          <p:cNvPr id="6" name="文字方塊 5"/>
          <p:cNvSpPr txBox="1"/>
          <p:nvPr/>
        </p:nvSpPr>
        <p:spPr>
          <a:xfrm>
            <a:off x="5032095" y="4459089"/>
            <a:ext cx="5101976" cy="2800767"/>
          </a:xfrm>
          <a:prstGeom prst="rect">
            <a:avLst/>
          </a:prstGeom>
          <a:noFill/>
          <a:ln w="19050">
            <a:solidFill>
              <a:srgbClr val="7030A0"/>
            </a:solidFill>
          </a:ln>
        </p:spPr>
        <p:txBody>
          <a:bodyPr wrap="square" rtlCol="0">
            <a:spAutoFit/>
          </a:bodyPr>
          <a:lstStyle/>
          <a:p>
            <a:r>
              <a:rPr lang="en-US" altLang="zh-TW" sz="2200" dirty="0">
                <a:latin typeface="標楷體" panose="03000509000000000000" pitchFamily="65" charset="-120"/>
                <a:ea typeface="標楷體" panose="03000509000000000000" pitchFamily="65" charset="-120"/>
              </a:rPr>
              <a:t>§22-1-4</a:t>
            </a:r>
            <a:r>
              <a:rPr lang="zh-TW" altLang="en-US" sz="2200" dirty="0" smtClean="0">
                <a:latin typeface="標楷體" panose="03000509000000000000" pitchFamily="65" charset="-120"/>
                <a:ea typeface="標楷體" panose="03000509000000000000" pitchFamily="65" charset="-120"/>
              </a:rPr>
              <a:t>原有</a:t>
            </a:r>
            <a:r>
              <a:rPr lang="zh-TW" altLang="en-US" sz="2200" dirty="0">
                <a:latin typeface="標楷體" panose="03000509000000000000" pitchFamily="65" charset="-120"/>
                <a:ea typeface="標楷體" panose="03000509000000000000" pitchFamily="65" charset="-120"/>
              </a:rPr>
              <a:t>採購之後續維修、零配件供應、更換或擴充，因相容或互通性</a:t>
            </a:r>
            <a:r>
              <a:rPr lang="zh-TW" altLang="en-US" sz="2200" dirty="0" smtClean="0">
                <a:latin typeface="標楷體" panose="03000509000000000000" pitchFamily="65" charset="-120"/>
                <a:ea typeface="標楷體" panose="03000509000000000000" pitchFamily="65" charset="-120"/>
              </a:rPr>
              <a:t>之需要</a:t>
            </a:r>
            <a:r>
              <a:rPr lang="zh-TW" altLang="en-US" sz="2200" dirty="0">
                <a:latin typeface="標楷體" panose="03000509000000000000" pitchFamily="65" charset="-120"/>
                <a:ea typeface="標楷體" panose="03000509000000000000" pitchFamily="65" charset="-120"/>
              </a:rPr>
              <a:t>，必須向原供應廠商採購者</a:t>
            </a:r>
            <a:r>
              <a:rPr lang="zh-TW" altLang="en-US" sz="2200" dirty="0" smtClean="0">
                <a:latin typeface="標楷體" panose="03000509000000000000" pitchFamily="65" charset="-120"/>
                <a:ea typeface="標楷體" panose="03000509000000000000" pitchFamily="65" charset="-120"/>
              </a:rPr>
              <a:t>。</a:t>
            </a:r>
            <a:endParaRPr lang="en-US" altLang="zh-TW" sz="2200"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r>
              <a:rPr lang="zh-TW" altLang="en-US" sz="2200" dirty="0" smtClean="0">
                <a:latin typeface="標楷體" panose="03000509000000000000" pitchFamily="65" charset="-120"/>
                <a:ea typeface="標楷體" panose="03000509000000000000" pitchFamily="65" charset="-120"/>
              </a:rPr>
              <a:t>本案後續擴充</a:t>
            </a:r>
            <a:r>
              <a:rPr lang="en-US" altLang="zh-TW" sz="2200" dirty="0" smtClean="0">
                <a:latin typeface="標楷體" panose="03000509000000000000" pitchFamily="65" charset="-120"/>
                <a:ea typeface="標楷體" panose="03000509000000000000" pitchFamily="65" charset="-120"/>
              </a:rPr>
              <a:t>498</a:t>
            </a:r>
            <a:r>
              <a:rPr lang="zh-TW" altLang="en-US" sz="2200" dirty="0" smtClean="0">
                <a:latin typeface="標楷體" panose="03000509000000000000" pitchFamily="65" charset="-120"/>
                <a:ea typeface="標楷體" panose="03000509000000000000" pitchFamily="65" charset="-120"/>
              </a:rPr>
              <a:t>萬為</a:t>
            </a:r>
            <a:r>
              <a:rPr lang="en-US" altLang="zh-TW" sz="2200" dirty="0" smtClean="0">
                <a:latin typeface="標楷體" panose="03000509000000000000" pitchFamily="65" charset="-120"/>
                <a:ea typeface="標楷體" panose="03000509000000000000" pitchFamily="65" charset="-120"/>
              </a:rPr>
              <a:t>101</a:t>
            </a:r>
            <a:r>
              <a:rPr lang="zh-TW" altLang="en-US" sz="2200" dirty="0" smtClean="0">
                <a:latin typeface="標楷體" panose="03000509000000000000" pitchFamily="65" charset="-120"/>
                <a:ea typeface="標楷體" panose="03000509000000000000" pitchFamily="65" charset="-120"/>
              </a:rPr>
              <a:t>年購案</a:t>
            </a:r>
            <a:r>
              <a:rPr lang="en-US" altLang="zh-TW" sz="2200" dirty="0" smtClean="0">
                <a:latin typeface="標楷體" panose="03000509000000000000" pitchFamily="65" charset="-120"/>
                <a:ea typeface="標楷體" panose="03000509000000000000" pitchFamily="65" charset="-120"/>
              </a:rPr>
              <a:t>221</a:t>
            </a:r>
            <a:r>
              <a:rPr lang="zh-TW" altLang="en-US" sz="2200" dirty="0" smtClean="0">
                <a:latin typeface="標楷體" panose="03000509000000000000" pitchFamily="65" charset="-120"/>
                <a:ea typeface="標楷體" panose="03000509000000000000" pitchFamily="65" charset="-120"/>
              </a:rPr>
              <a:t>萬</a:t>
            </a:r>
            <a:r>
              <a:rPr lang="en-US" altLang="zh-TW" sz="2200" dirty="0" smtClean="0">
                <a:latin typeface="標楷體" panose="03000509000000000000" pitchFamily="65" charset="-120"/>
                <a:ea typeface="標楷體" panose="03000509000000000000" pitchFamily="65" charset="-120"/>
              </a:rPr>
              <a:t>2</a:t>
            </a:r>
            <a:r>
              <a:rPr lang="zh-TW" altLang="en-US" sz="2200" dirty="0" smtClean="0">
                <a:latin typeface="標楷體" panose="03000509000000000000" pitchFamily="65" charset="-120"/>
                <a:ea typeface="標楷體" panose="03000509000000000000" pitchFamily="65" charset="-120"/>
              </a:rPr>
              <a:t>倍多，有以小綁大之疑？</a:t>
            </a:r>
            <a:endParaRPr lang="en-US" altLang="zh-TW" sz="2200"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r>
              <a:rPr lang="zh-TW" altLang="en-US" sz="2200" dirty="0" smtClean="0">
                <a:latin typeface="標楷體" panose="03000509000000000000" pitchFamily="65" charset="-120"/>
                <a:ea typeface="標楷體" panose="03000509000000000000" pitchFamily="65" charset="-120"/>
              </a:rPr>
              <a:t>採購項目</a:t>
            </a:r>
            <a:r>
              <a:rPr lang="en-US" altLang="zh-TW" sz="2200" dirty="0" smtClean="0">
                <a:latin typeface="標楷體" panose="03000509000000000000" pitchFamily="65" charset="-120"/>
                <a:ea typeface="標楷體" panose="03000509000000000000" pitchFamily="65" charset="-120"/>
              </a:rPr>
              <a:t>1</a:t>
            </a:r>
            <a:r>
              <a:rPr lang="zh-TW" altLang="en-US" sz="2200" dirty="0" smtClean="0">
                <a:latin typeface="標楷體" panose="03000509000000000000" pitchFamily="65" charset="-120"/>
                <a:ea typeface="標楷體" panose="03000509000000000000" pitchFamily="65" charset="-120"/>
              </a:rPr>
              <a:t>及</a:t>
            </a:r>
            <a:r>
              <a:rPr lang="en-US" altLang="zh-TW" sz="2200" dirty="0" smtClean="0">
                <a:latin typeface="標楷體" panose="03000509000000000000" pitchFamily="65" charset="-120"/>
                <a:ea typeface="標楷體" panose="03000509000000000000" pitchFamily="65" charset="-120"/>
              </a:rPr>
              <a:t>2</a:t>
            </a:r>
            <a:r>
              <a:rPr lang="zh-TW" altLang="en-US" sz="2200" dirty="0" smtClean="0">
                <a:latin typeface="標楷體" panose="03000509000000000000" pitchFamily="65" charset="-120"/>
                <a:ea typeface="標楷體" panose="03000509000000000000" pitchFamily="65" charset="-120"/>
              </a:rPr>
              <a:t>為能譜分析儀及偵檢器計</a:t>
            </a:r>
            <a:r>
              <a:rPr lang="en-US" altLang="zh-TW" sz="2200" dirty="0" smtClean="0">
                <a:latin typeface="標楷體" panose="03000509000000000000" pitchFamily="65" charset="-120"/>
                <a:ea typeface="標楷體" panose="03000509000000000000" pitchFamily="65" charset="-120"/>
              </a:rPr>
              <a:t>285</a:t>
            </a:r>
            <a:r>
              <a:rPr lang="zh-TW" altLang="en-US" sz="2200" dirty="0" smtClean="0">
                <a:latin typeface="標楷體" panose="03000509000000000000" pitchFamily="65" charset="-120"/>
                <a:ea typeface="標楷體" panose="03000509000000000000" pitchFamily="65" charset="-120"/>
              </a:rPr>
              <a:t>萬，非訂製品可單獨公開招標？除非相容之理由很具體完整。</a:t>
            </a:r>
            <a:endParaRPr lang="zh-TW" altLang="en-US" sz="2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0653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限制性招標</a:t>
            </a:r>
            <a:r>
              <a:rPr lang="en-US" altLang="zh-TW" sz="5400"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22-1-4</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錯誤樣態</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續</a:t>
            </a:r>
            <a:r>
              <a:rPr lang="en-US" altLang="zh-TW" sz="3600" dirty="0">
                <a:latin typeface="標楷體" panose="03000509000000000000" pitchFamily="65" charset="-120"/>
                <a:ea typeface="標楷體" panose="03000509000000000000" pitchFamily="65" charset="-120"/>
              </a:rPr>
              <a:t>)</a:t>
            </a:r>
            <a:endParaRPr lang="zh-TW" altLang="en-US" dirty="0"/>
          </a:p>
        </p:txBody>
      </p:sp>
      <p:sp>
        <p:nvSpPr>
          <p:cNvPr id="4" name="文字方塊 3"/>
          <p:cNvSpPr txBox="1"/>
          <p:nvPr/>
        </p:nvSpPr>
        <p:spPr>
          <a:xfrm>
            <a:off x="1978844" y="2268463"/>
            <a:ext cx="7200800" cy="3862596"/>
          </a:xfrm>
          <a:prstGeom prst="rect">
            <a:avLst/>
          </a:prstGeom>
          <a:noFill/>
          <a:ln w="22225">
            <a:solidFill>
              <a:srgbClr val="7030A0"/>
            </a:solidFill>
          </a:ln>
        </p:spPr>
        <p:txBody>
          <a:bodyPr wrap="square" rtlCol="0">
            <a:spAutoFit/>
          </a:bodyPr>
          <a:lstStyle/>
          <a:p>
            <a:pPr marL="342900" indent="-342900">
              <a:buFont typeface="Wingdings" panose="05000000000000000000" pitchFamily="2" charset="2"/>
              <a:buChar char="Ø"/>
            </a:pPr>
            <a:r>
              <a:rPr lang="zh-TW" altLang="en-US" sz="2800" dirty="0" smtClean="0">
                <a:latin typeface="標楷體" panose="03000509000000000000" pitchFamily="65" charset="-120"/>
                <a:ea typeface="標楷體" panose="03000509000000000000" pitchFamily="65" charset="-120"/>
              </a:rPr>
              <a:t>將本案拆成</a:t>
            </a:r>
            <a:r>
              <a:rPr lang="en-US" altLang="zh-TW" sz="2800" dirty="0" smtClean="0">
                <a:latin typeface="標楷體" panose="03000509000000000000" pitchFamily="65" charset="-120"/>
                <a:ea typeface="標楷體" panose="03000509000000000000" pitchFamily="65" charset="-120"/>
              </a:rPr>
              <a:t>2</a:t>
            </a:r>
            <a:r>
              <a:rPr lang="zh-TW" altLang="en-US" sz="2800" dirty="0" smtClean="0">
                <a:latin typeface="標楷體" panose="03000509000000000000" pitchFamily="65" charset="-120"/>
                <a:ea typeface="標楷體" panose="03000509000000000000" pitchFamily="65" charset="-120"/>
              </a:rPr>
              <a:t>案：非原採購案之後續擴充者 單獨公開招標；其他項目採</a:t>
            </a:r>
            <a:r>
              <a:rPr lang="zh-TW" altLang="zh-TW" sz="2800" dirty="0">
                <a:latin typeface="標楷體" panose="03000509000000000000" pitchFamily="65" charset="-120"/>
                <a:ea typeface="標楷體" panose="03000509000000000000" pitchFamily="65" charset="-120"/>
              </a:rPr>
              <a:t>§</a:t>
            </a:r>
            <a:r>
              <a:rPr lang="en-US" altLang="zh-TW" sz="2800" dirty="0" smtClean="0">
                <a:latin typeface="標楷體" panose="03000509000000000000" pitchFamily="65" charset="-120"/>
                <a:ea typeface="標楷體" panose="03000509000000000000" pitchFamily="65" charset="-120"/>
              </a:rPr>
              <a:t>22-1-4</a:t>
            </a:r>
            <a:r>
              <a:rPr lang="zh-TW" altLang="en-US" sz="2800" dirty="0" smtClean="0">
                <a:latin typeface="標楷體" panose="03000509000000000000" pitchFamily="65" charset="-120"/>
                <a:ea typeface="標楷體" panose="03000509000000000000" pitchFamily="65" charset="-120"/>
              </a:rPr>
              <a:t>限制性招標。</a:t>
            </a:r>
            <a:endParaRPr lang="en-US" altLang="zh-TW" sz="2800"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zh-TW" sz="2800" dirty="0" smtClean="0">
                <a:latin typeface="標楷體" panose="03000509000000000000" pitchFamily="65" charset="-120"/>
                <a:ea typeface="標楷體" panose="03000509000000000000" pitchFamily="65" charset="-120"/>
              </a:rPr>
              <a:t>§</a:t>
            </a:r>
            <a:r>
              <a:rPr lang="en-US" altLang="zh-TW" sz="2800" dirty="0" smtClean="0">
                <a:latin typeface="標楷體" panose="03000509000000000000" pitchFamily="65" charset="-120"/>
                <a:ea typeface="標楷體" panose="03000509000000000000" pitchFamily="65" charset="-120"/>
              </a:rPr>
              <a:t>22-1-4</a:t>
            </a:r>
            <a:r>
              <a:rPr lang="zh-TW" altLang="en-US" sz="2800" dirty="0" smtClean="0">
                <a:latin typeface="標楷體" panose="03000509000000000000" pitchFamily="65" charset="-120"/>
                <a:ea typeface="標楷體" panose="03000509000000000000" pitchFamily="65" charset="-120"/>
              </a:rPr>
              <a:t>修改為</a:t>
            </a:r>
            <a:r>
              <a:rPr lang="en-US" altLang="zh-TW" sz="2800" dirty="0" smtClean="0">
                <a:latin typeface="標楷體" panose="03000509000000000000" pitchFamily="65" charset="-120"/>
                <a:ea typeface="標楷體" panose="03000509000000000000" pitchFamily="65" charset="-120"/>
              </a:rPr>
              <a:t>§22-1-2</a:t>
            </a:r>
            <a:r>
              <a:rPr lang="zh-TW" altLang="en-US" sz="2800" dirty="0" smtClean="0">
                <a:latin typeface="標楷體" panose="03000509000000000000" pitchFamily="65" charset="-120"/>
                <a:ea typeface="標楷體" panose="03000509000000000000" pitchFamily="65" charset="-120"/>
              </a:rPr>
              <a:t> 提出採用克馬獨家代理之廠牌儀器之無其他合適替代標的之分析說明。</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其他項目合計金額較大</a:t>
            </a:r>
            <a:r>
              <a:rPr lang="en-US" altLang="zh-TW" sz="2800" dirty="0" smtClean="0">
                <a:latin typeface="標楷體" panose="03000509000000000000" pitchFamily="65" charset="-120"/>
                <a:ea typeface="標楷體" panose="03000509000000000000" pitchFamily="65" charset="-120"/>
              </a:rPr>
              <a:t>)</a:t>
            </a:r>
          </a:p>
          <a:p>
            <a:pPr marL="342900" indent="-342900">
              <a:buFont typeface="Wingdings" panose="05000000000000000000" pitchFamily="2" charset="2"/>
              <a:buChar char="Ø"/>
            </a:pPr>
            <a:r>
              <a:rPr lang="en-US" altLang="zh-TW" sz="2800" dirty="0">
                <a:latin typeface="標楷體" panose="03000509000000000000" pitchFamily="65" charset="-120"/>
                <a:ea typeface="標楷體" panose="03000509000000000000" pitchFamily="65" charset="-120"/>
              </a:rPr>
              <a:t>§22-1-2</a:t>
            </a:r>
            <a:r>
              <a:rPr lang="zh-TW" altLang="en-US" sz="2800" dirty="0" smtClean="0">
                <a:latin typeface="標楷體" panose="03000509000000000000" pitchFamily="65" charset="-120"/>
                <a:ea typeface="標楷體" panose="03000509000000000000" pitchFamily="65" charset="-120"/>
              </a:rPr>
              <a:t>提出</a:t>
            </a:r>
            <a:r>
              <a:rPr lang="zh-TW" altLang="en-US" sz="2800" dirty="0">
                <a:latin typeface="標楷體" panose="03000509000000000000" pitchFamily="65" charset="-120"/>
                <a:ea typeface="標楷體" panose="03000509000000000000" pitchFamily="65" charset="-120"/>
              </a:rPr>
              <a:t>因相容或互通性之</a:t>
            </a:r>
            <a:r>
              <a:rPr lang="zh-TW" altLang="en-US" sz="2800" dirty="0" smtClean="0">
                <a:latin typeface="標楷體" panose="03000509000000000000" pitchFamily="65" charset="-120"/>
                <a:ea typeface="標楷體" panose="03000509000000000000" pitchFamily="65" charset="-120"/>
              </a:rPr>
              <a:t>需要之具體理由，最好有佐證文件。</a:t>
            </a:r>
            <a:endParaRPr lang="en-US" altLang="zh-TW" sz="2800" dirty="0" smtClean="0">
              <a:latin typeface="標楷體" panose="03000509000000000000" pitchFamily="65" charset="-120"/>
              <a:ea typeface="標楷體" panose="03000509000000000000" pitchFamily="65" charset="-120"/>
            </a:endParaRPr>
          </a:p>
          <a:p>
            <a:endParaRPr lang="zh-TW" altLang="en-US" dirty="0"/>
          </a:p>
        </p:txBody>
      </p:sp>
      <p:sp>
        <p:nvSpPr>
          <p:cNvPr id="5" name="向右箭號 4"/>
          <p:cNvSpPr/>
          <p:nvPr/>
        </p:nvSpPr>
        <p:spPr>
          <a:xfrm>
            <a:off x="917824" y="2458442"/>
            <a:ext cx="864096"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1978844" y="1628666"/>
            <a:ext cx="1636216" cy="523220"/>
          </a:xfrm>
          <a:prstGeom prst="rect">
            <a:avLst/>
          </a:prstGeom>
          <a:noFill/>
        </p:spPr>
        <p:txBody>
          <a:bodyPr wrap="square" rtlCol="0">
            <a:spAutoFit/>
          </a:bodyPr>
          <a:lstStyle/>
          <a:p>
            <a:r>
              <a:rPr lang="zh-TW" altLang="en-US" sz="2800" dirty="0" smtClean="0">
                <a:solidFill>
                  <a:srgbClr val="7030A0"/>
                </a:solidFill>
                <a:latin typeface="標楷體" panose="03000509000000000000" pitchFamily="65" charset="-120"/>
                <a:ea typeface="標楷體" panose="03000509000000000000" pitchFamily="65" charset="-120"/>
              </a:rPr>
              <a:t>解決方式</a:t>
            </a:r>
            <a:endParaRPr lang="zh-TW" altLang="en-US" sz="2800" dirty="0">
              <a:solidFill>
                <a:srgbClr val="7030A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75137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5" y="252239"/>
            <a:ext cx="9624060" cy="1029558"/>
          </a:xfrm>
        </p:spPr>
        <p:txBody>
          <a:bodyPr/>
          <a:lstStyle/>
          <a:p>
            <a:r>
              <a:rPr lang="zh-TW" altLang="en-US" dirty="0">
                <a:latin typeface="標楷體" panose="03000509000000000000" pitchFamily="65" charset="-120"/>
                <a:ea typeface="標楷體" panose="03000509000000000000" pitchFamily="65" charset="-120"/>
              </a:rPr>
              <a:t>限制性招標</a:t>
            </a:r>
            <a:r>
              <a:rPr lang="en-US" altLang="zh-TW" sz="5400"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22-1-4</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錯誤樣態</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續</a:t>
            </a:r>
            <a:r>
              <a:rPr lang="en-US" altLang="zh-TW" sz="3600" dirty="0">
                <a:latin typeface="標楷體" panose="03000509000000000000" pitchFamily="65" charset="-120"/>
                <a:ea typeface="標楷體" panose="03000509000000000000" pitchFamily="65" charset="-120"/>
              </a:rPr>
              <a:t>)</a:t>
            </a:r>
            <a:endParaRPr lang="zh-TW"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51" y="1480960"/>
            <a:ext cx="4392488"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684" y="1477171"/>
            <a:ext cx="2520280" cy="480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05" y="2988543"/>
            <a:ext cx="5018207"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162" y="3870043"/>
            <a:ext cx="3243850" cy="58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7722964" y="1480960"/>
            <a:ext cx="2088232" cy="1261884"/>
          </a:xfrm>
          <a:prstGeom prst="rect">
            <a:avLst/>
          </a:prstGeom>
          <a:noFill/>
          <a:ln w="22225">
            <a:solidFill>
              <a:srgbClr val="7030A0"/>
            </a:solidFill>
          </a:ln>
        </p:spPr>
        <p:txBody>
          <a:bodyPr wrap="square" rtlCol="0">
            <a:spAutoFit/>
          </a:bodyPr>
          <a:lstStyle/>
          <a:p>
            <a:r>
              <a:rPr lang="zh-TW" altLang="en-US" sz="2800" b="1" dirty="0" smtClean="0">
                <a:solidFill>
                  <a:srgbClr val="7030A0"/>
                </a:solidFill>
                <a:latin typeface="標楷體" panose="03000509000000000000" pitchFamily="65" charset="-120"/>
                <a:ea typeface="標楷體" panose="03000509000000000000" pitchFamily="65" charset="-120"/>
              </a:rPr>
              <a:t>以小綁大  </a:t>
            </a:r>
            <a:endParaRPr lang="en-US" altLang="zh-TW" sz="2800" b="1" dirty="0" smtClean="0">
              <a:solidFill>
                <a:srgbClr val="7030A0"/>
              </a:solidFill>
              <a:latin typeface="標楷體" panose="03000509000000000000" pitchFamily="65" charset="-120"/>
              <a:ea typeface="標楷體" panose="03000509000000000000" pitchFamily="65" charset="-120"/>
            </a:endParaRPr>
          </a:p>
          <a:p>
            <a:r>
              <a:rPr lang="zh-TW" altLang="en-US" sz="2400" b="1" dirty="0" smtClean="0">
                <a:solidFill>
                  <a:srgbClr val="7030A0"/>
                </a:solidFill>
                <a:latin typeface="標楷體" panose="03000509000000000000" pitchFamily="65" charset="-120"/>
                <a:ea typeface="標楷體" panose="03000509000000000000" pitchFamily="65" charset="-120"/>
              </a:rPr>
              <a:t>原</a:t>
            </a:r>
            <a:r>
              <a:rPr lang="en-US" altLang="zh-TW" sz="2400" b="1" dirty="0" smtClean="0">
                <a:solidFill>
                  <a:srgbClr val="7030A0"/>
                </a:solidFill>
                <a:latin typeface="標楷體" panose="03000509000000000000" pitchFamily="65" charset="-120"/>
                <a:ea typeface="標楷體" panose="03000509000000000000" pitchFamily="65" charset="-120"/>
              </a:rPr>
              <a:t>158,900</a:t>
            </a:r>
            <a:r>
              <a:rPr lang="zh-TW" altLang="en-US" sz="2400" b="1" dirty="0" smtClean="0">
                <a:solidFill>
                  <a:srgbClr val="7030A0"/>
                </a:solidFill>
                <a:latin typeface="標楷體" panose="03000509000000000000" pitchFamily="65" charset="-120"/>
                <a:ea typeface="標楷體" panose="03000509000000000000" pitchFamily="65" charset="-120"/>
              </a:rPr>
              <a:t> </a:t>
            </a:r>
            <a:endParaRPr lang="en-US" altLang="zh-TW" sz="2400" b="1" dirty="0" smtClean="0">
              <a:solidFill>
                <a:srgbClr val="7030A0"/>
              </a:solidFill>
              <a:latin typeface="標楷體" panose="03000509000000000000" pitchFamily="65" charset="-120"/>
              <a:ea typeface="標楷體" panose="03000509000000000000" pitchFamily="65" charset="-120"/>
            </a:endParaRPr>
          </a:p>
          <a:p>
            <a:r>
              <a:rPr lang="zh-TW" altLang="en-US" sz="2400" b="1" dirty="0" smtClean="0">
                <a:solidFill>
                  <a:srgbClr val="7030A0"/>
                </a:solidFill>
                <a:latin typeface="標楷體" panose="03000509000000000000" pitchFamily="65" charset="-120"/>
                <a:ea typeface="標楷體" panose="03000509000000000000" pitchFamily="65" charset="-120"/>
              </a:rPr>
              <a:t>現</a:t>
            </a:r>
            <a:r>
              <a:rPr lang="en-US" altLang="zh-TW" sz="2400" b="1" dirty="0" smtClean="0">
                <a:solidFill>
                  <a:srgbClr val="7030A0"/>
                </a:solidFill>
                <a:latin typeface="標楷體" panose="03000509000000000000" pitchFamily="65" charset="-120"/>
                <a:ea typeface="標楷體" panose="03000509000000000000" pitchFamily="65" charset="-120"/>
              </a:rPr>
              <a:t>1,154,462</a:t>
            </a:r>
          </a:p>
        </p:txBody>
      </p:sp>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6" y="4452441"/>
            <a:ext cx="5270690" cy="53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字方塊 9"/>
          <p:cNvSpPr txBox="1"/>
          <p:nvPr/>
        </p:nvSpPr>
        <p:spPr>
          <a:xfrm>
            <a:off x="2970436" y="6308973"/>
            <a:ext cx="5373458" cy="830997"/>
          </a:xfrm>
          <a:prstGeom prst="rect">
            <a:avLst/>
          </a:prstGeom>
          <a:noFill/>
          <a:ln w="22225">
            <a:solidFill>
              <a:srgbClr val="7030A0"/>
            </a:solidFill>
          </a:ln>
        </p:spPr>
        <p:txBody>
          <a:bodyPr wrap="square" rtlCol="0">
            <a:spAutoFit/>
          </a:bodyPr>
          <a:lstStyle/>
          <a:p>
            <a:r>
              <a:rPr lang="zh-TW" altLang="en-US" sz="2400" b="1" dirty="0" smtClean="0">
                <a:solidFill>
                  <a:srgbClr val="7030A0"/>
                </a:solidFill>
                <a:latin typeface="標楷體" panose="03000509000000000000" pitchFamily="65" charset="-120"/>
                <a:ea typeface="標楷體" panose="03000509000000000000" pitchFamily="65" charset="-120"/>
              </a:rPr>
              <a:t>中文翻譯成英文之翻譯案 用</a:t>
            </a:r>
            <a:r>
              <a:rPr lang="en-US" altLang="zh-TW" sz="2400" b="1" dirty="0">
                <a:solidFill>
                  <a:srgbClr val="7030A0"/>
                </a:solidFill>
                <a:latin typeface="標楷體" panose="03000509000000000000" pitchFamily="65" charset="-120"/>
                <a:ea typeface="標楷體" panose="03000509000000000000" pitchFamily="65" charset="-120"/>
              </a:rPr>
              <a:t>§</a:t>
            </a:r>
            <a:r>
              <a:rPr lang="en-US" altLang="zh-TW" sz="2400" b="1" dirty="0" smtClean="0">
                <a:solidFill>
                  <a:srgbClr val="7030A0"/>
                </a:solidFill>
                <a:latin typeface="標楷體" panose="03000509000000000000" pitchFamily="65" charset="-120"/>
                <a:ea typeface="標楷體" panose="03000509000000000000" pitchFamily="65" charset="-120"/>
              </a:rPr>
              <a:t>22-1-4</a:t>
            </a:r>
            <a:r>
              <a:rPr lang="zh-TW" altLang="en-US" sz="2400" b="1" dirty="0" smtClean="0">
                <a:solidFill>
                  <a:srgbClr val="7030A0"/>
                </a:solidFill>
                <a:latin typeface="標楷體" panose="03000509000000000000" pitchFamily="65" charset="-120"/>
                <a:ea typeface="標楷體" panose="03000509000000000000" pitchFamily="65" charset="-120"/>
              </a:rPr>
              <a:t> 後續 相容 恰當嗎</a:t>
            </a:r>
            <a:r>
              <a:rPr lang="en-US" altLang="zh-TW" sz="2400" b="1" dirty="0" smtClean="0">
                <a:solidFill>
                  <a:srgbClr val="7030A0"/>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154798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50426" y="230793"/>
            <a:ext cx="9624060" cy="1101566"/>
          </a:xfrm>
        </p:spPr>
        <p:txBody>
          <a:bodyPr/>
          <a:lstStyle/>
          <a:p>
            <a:r>
              <a:rPr lang="zh-TW" altLang="en-US" dirty="0" smtClean="0">
                <a:latin typeface="標楷體" panose="03000509000000000000" pitchFamily="65" charset="-120"/>
                <a:ea typeface="標楷體" panose="03000509000000000000" pitchFamily="65" charset="-120"/>
              </a:rPr>
              <a:t>儀器設備</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千萬之購案流程</a:t>
            </a:r>
            <a:endParaRPr lang="zh-TW" altLang="en-US" dirty="0">
              <a:latin typeface="標楷體" panose="03000509000000000000" pitchFamily="65" charset="-120"/>
              <a:ea typeface="標楷體" panose="03000509000000000000" pitchFamily="65"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72" y="2946102"/>
            <a:ext cx="5340641" cy="2101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37" y="5307662"/>
            <a:ext cx="5976664"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32" y="4515574"/>
            <a:ext cx="720080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978" y="3371353"/>
            <a:ext cx="3560916" cy="62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9211" y="6156895"/>
            <a:ext cx="3168352" cy="932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1645785" y="3303577"/>
            <a:ext cx="3240360" cy="6930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1170236" y="4466932"/>
            <a:ext cx="3240360"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1433207" y="6243766"/>
            <a:ext cx="3240360"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6066780" y="3303577"/>
            <a:ext cx="3058892" cy="954107"/>
          </a:xfrm>
          <a:prstGeom prst="rect">
            <a:avLst/>
          </a:prstGeom>
          <a:noFill/>
          <a:ln w="22225">
            <a:solidFill>
              <a:srgbClr val="7030A0"/>
            </a:solidFill>
          </a:ln>
        </p:spPr>
        <p:txBody>
          <a:bodyPr wrap="square" rtlCol="0">
            <a:spAutoFit/>
          </a:bodyPr>
          <a:lstStyle/>
          <a:p>
            <a:r>
              <a:rPr lang="en-US" altLang="zh-TW" sz="2800" dirty="0" smtClean="0">
                <a:solidFill>
                  <a:srgbClr val="7030A0"/>
                </a:solidFill>
                <a:latin typeface="標楷體" panose="03000509000000000000" pitchFamily="65" charset="-120"/>
                <a:ea typeface="標楷體" panose="03000509000000000000" pitchFamily="65" charset="-120"/>
              </a:rPr>
              <a:t>1.</a:t>
            </a:r>
            <a:r>
              <a:rPr lang="zh-TW" altLang="en-US" sz="2800" dirty="0" smtClean="0">
                <a:solidFill>
                  <a:srgbClr val="7030A0"/>
                </a:solidFill>
                <a:latin typeface="標楷體" panose="03000509000000000000" pitchFamily="65" charset="-120"/>
                <a:ea typeface="標楷體" panose="03000509000000000000" pitchFamily="65" charset="-120"/>
              </a:rPr>
              <a:t>設備</a:t>
            </a:r>
            <a:r>
              <a:rPr lang="en-US" altLang="zh-TW" sz="2800" dirty="0" smtClean="0">
                <a:solidFill>
                  <a:srgbClr val="7030A0"/>
                </a:solidFill>
                <a:latin typeface="標楷體" panose="03000509000000000000" pitchFamily="65" charset="-120"/>
                <a:ea typeface="標楷體" panose="03000509000000000000" pitchFamily="65" charset="-120"/>
              </a:rPr>
              <a:t>1</a:t>
            </a:r>
            <a:r>
              <a:rPr lang="zh-TW" altLang="en-US" sz="2800" dirty="0" smtClean="0">
                <a:solidFill>
                  <a:srgbClr val="7030A0"/>
                </a:solidFill>
                <a:latin typeface="標楷體" panose="03000509000000000000" pitchFamily="65" charset="-120"/>
                <a:ea typeface="標楷體" panose="03000509000000000000" pitchFamily="65" charset="-120"/>
              </a:rPr>
              <a:t>千萬以上</a:t>
            </a:r>
            <a:endParaRPr lang="en-US" altLang="zh-TW" sz="2800" dirty="0" smtClean="0">
              <a:solidFill>
                <a:srgbClr val="7030A0"/>
              </a:solidFill>
              <a:latin typeface="標楷體" panose="03000509000000000000" pitchFamily="65" charset="-120"/>
              <a:ea typeface="標楷體" panose="03000509000000000000" pitchFamily="65" charset="-120"/>
            </a:endParaRPr>
          </a:p>
          <a:p>
            <a:r>
              <a:rPr lang="en-US" altLang="zh-TW" sz="2800" dirty="0" smtClean="0">
                <a:solidFill>
                  <a:srgbClr val="7030A0"/>
                </a:solidFill>
                <a:latin typeface="標楷體" panose="03000509000000000000" pitchFamily="65" charset="-120"/>
                <a:ea typeface="標楷體" panose="03000509000000000000" pitchFamily="65" charset="-120"/>
              </a:rPr>
              <a:t>2.</a:t>
            </a:r>
            <a:r>
              <a:rPr lang="zh-TW" altLang="en-US" sz="2800" dirty="0" smtClean="0">
                <a:solidFill>
                  <a:srgbClr val="7030A0"/>
                </a:solidFill>
                <a:latin typeface="標楷體" panose="03000509000000000000" pitchFamily="65" charset="-120"/>
                <a:ea typeface="標楷體" panose="03000509000000000000" pitchFamily="65" charset="-120"/>
              </a:rPr>
              <a:t>諮詢委員審查</a:t>
            </a:r>
            <a:endParaRPr lang="zh-TW" altLang="en-US" sz="2800" dirty="0">
              <a:solidFill>
                <a:srgbClr val="7030A0"/>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484337" y="1332359"/>
            <a:ext cx="9561576" cy="1384995"/>
          </a:xfrm>
          <a:prstGeom prst="rect">
            <a:avLst/>
          </a:prstGeom>
          <a:noFill/>
          <a:ln w="19050">
            <a:solidFill>
              <a:srgbClr val="FF0000"/>
            </a:solidFill>
          </a:ln>
        </p:spPr>
        <p:txBody>
          <a:bodyPr wrap="square" rtlCol="0">
            <a:spAutoFit/>
          </a:bodyPr>
          <a:lstStyle/>
          <a:p>
            <a:r>
              <a:rPr lang="zh-TW" altLang="en-US" sz="2800" b="1" dirty="0" smtClean="0">
                <a:latin typeface="標楷體" panose="03000509000000000000" pitchFamily="65" charset="-120"/>
                <a:ea typeface="標楷體" panose="03000509000000000000" pitchFamily="65" charset="-120"/>
              </a:rPr>
              <a:t>流程</a:t>
            </a:r>
            <a:r>
              <a:rPr lang="en-US" altLang="zh-TW" sz="2800" b="1" dirty="0" smtClean="0">
                <a:latin typeface="標楷體" panose="03000509000000000000" pitchFamily="65" charset="-120"/>
                <a:ea typeface="標楷體" panose="03000509000000000000" pitchFamily="65" charset="-120"/>
              </a:rPr>
              <a:t>:</a:t>
            </a:r>
          </a:p>
          <a:p>
            <a:r>
              <a:rPr lang="zh-TW" altLang="en-US" sz="2800" dirty="0" smtClean="0">
                <a:latin typeface="標楷體" panose="03000509000000000000" pitchFamily="65" charset="-120"/>
                <a:ea typeface="標楷體" panose="03000509000000000000" pitchFamily="65" charset="-120"/>
              </a:rPr>
              <a:t>秘書室管理科收案</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秘書室依類別送諮詢委員</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會綜計組</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秘書室管理科</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主計室</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政風室</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陳核</a:t>
            </a:r>
            <a:endParaRPr lang="en-US" altLang="zh-TW"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71459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029558"/>
          </a:xfrm>
        </p:spPr>
        <p:txBody>
          <a:bodyPr/>
          <a:lstStyle/>
          <a:p>
            <a:r>
              <a:rPr lang="zh-TW" altLang="en-US" dirty="0" smtClean="0">
                <a:latin typeface="標楷體" panose="03000509000000000000" pitchFamily="65" charset="-120"/>
                <a:ea typeface="標楷體" panose="03000509000000000000" pitchFamily="65" charset="-120"/>
              </a:rPr>
              <a:t>買斷或租用</a:t>
            </a:r>
            <a:endParaRPr lang="zh-TW" altLang="en-US" dirty="0">
              <a:latin typeface="標楷體" panose="03000509000000000000" pitchFamily="65" charset="-120"/>
              <a:ea typeface="標楷體" panose="03000509000000000000" pitchFamily="65" charset="-12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64" y="1404367"/>
            <a:ext cx="4680520"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橢圓 4"/>
          <p:cNvSpPr/>
          <p:nvPr/>
        </p:nvSpPr>
        <p:spPr>
          <a:xfrm>
            <a:off x="1458268" y="2844527"/>
            <a:ext cx="2160240"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516856" y="5796855"/>
            <a:ext cx="2160240"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1098228" y="1836415"/>
            <a:ext cx="2160240"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634732" y="1459532"/>
            <a:ext cx="3384376" cy="1384995"/>
          </a:xfrm>
          <a:prstGeom prst="rect">
            <a:avLst/>
          </a:prstGeom>
          <a:noFill/>
          <a:ln w="22225">
            <a:solidFill>
              <a:srgbClr val="FF0000"/>
            </a:solidFill>
          </a:ln>
        </p:spPr>
        <p:txBody>
          <a:bodyPr wrap="square" rtlCol="0">
            <a:spAutoFit/>
          </a:bodyPr>
          <a:lstStyle/>
          <a:p>
            <a:r>
              <a:rPr lang="zh-TW" altLang="en-US" sz="2800" dirty="0" smtClean="0">
                <a:latin typeface="標楷體" panose="03000509000000000000" pitchFamily="65" charset="-120"/>
                <a:ea typeface="標楷體" panose="03000509000000000000" pitchFamily="65" charset="-120"/>
              </a:rPr>
              <a:t>一、買斷或租用？</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二、驗收付款時機？</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三、租用時間</a:t>
            </a:r>
            <a:r>
              <a:rPr lang="en-US" altLang="zh-TW" sz="2800" dirty="0" smtClean="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p:txBody>
      </p:sp>
      <p:sp>
        <p:nvSpPr>
          <p:cNvPr id="9" name="向右箭號 8"/>
          <p:cNvSpPr/>
          <p:nvPr/>
        </p:nvSpPr>
        <p:spPr>
          <a:xfrm>
            <a:off x="4896898" y="1711560"/>
            <a:ext cx="61206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5265204" y="6008523"/>
            <a:ext cx="3888184" cy="584775"/>
          </a:xfrm>
          <a:prstGeom prst="rect">
            <a:avLst/>
          </a:prstGeom>
          <a:noFill/>
          <a:ln w="19050">
            <a:solidFill>
              <a:srgbClr val="7030A0"/>
            </a:solidFill>
          </a:ln>
        </p:spPr>
        <p:txBody>
          <a:bodyPr wrap="square" rtlCol="0">
            <a:spAutoFit/>
          </a:bodyPr>
          <a:lstStyle/>
          <a:p>
            <a:r>
              <a:rPr lang="zh-TW" altLang="en-US" sz="3200" dirty="0" smtClean="0">
                <a:latin typeface="標楷體" panose="03000509000000000000" pitchFamily="65" charset="-120"/>
                <a:ea typeface="標楷體" panose="03000509000000000000" pitchFamily="65" charset="-120"/>
              </a:rPr>
              <a:t>租用期半年   </a:t>
            </a:r>
            <a:r>
              <a:rPr lang="en-US" altLang="zh-TW" sz="3200" dirty="0" smtClean="0">
                <a:latin typeface="標楷體" panose="03000509000000000000" pitchFamily="65" charset="-120"/>
                <a:ea typeface="標楷體" panose="03000509000000000000" pitchFamily="65" charset="-120"/>
              </a:rPr>
              <a:t>180</a:t>
            </a:r>
            <a:r>
              <a:rPr lang="zh-TW" altLang="en-US" sz="3200" dirty="0" smtClean="0">
                <a:latin typeface="標楷體" panose="03000509000000000000" pitchFamily="65" charset="-120"/>
                <a:ea typeface="標楷體" panose="03000509000000000000" pitchFamily="65" charset="-120"/>
              </a:rPr>
              <a:t>天</a:t>
            </a:r>
            <a:endParaRPr lang="zh-TW" altLang="en-US" sz="3200" dirty="0">
              <a:latin typeface="標楷體" panose="03000509000000000000" pitchFamily="65" charset="-120"/>
              <a:ea typeface="標楷體" panose="03000509000000000000" pitchFamily="65" charset="-120"/>
            </a:endParaRPr>
          </a:p>
        </p:txBody>
      </p:sp>
      <p:cxnSp>
        <p:nvCxnSpPr>
          <p:cNvPr id="10" name="直線單箭頭接點 9"/>
          <p:cNvCxnSpPr/>
          <p:nvPr/>
        </p:nvCxnSpPr>
        <p:spPr>
          <a:xfrm>
            <a:off x="7434932" y="6300911"/>
            <a:ext cx="583964" cy="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H="1" flipV="1">
            <a:off x="2677096" y="6156895"/>
            <a:ext cx="2588108" cy="144016"/>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4770636" y="3126221"/>
            <a:ext cx="5112568" cy="2308324"/>
          </a:xfrm>
          <a:prstGeom prst="rect">
            <a:avLst/>
          </a:prstGeom>
          <a:noFill/>
          <a:ln w="15875">
            <a:solidFill>
              <a:srgbClr val="7030A0"/>
            </a:solidFill>
          </a:ln>
        </p:spPr>
        <p:txBody>
          <a:bodyPr wrap="square" rtlCol="0">
            <a:spAutoFit/>
          </a:bodyPr>
          <a:lstStyle/>
          <a:p>
            <a:pPr marL="533400" indent="-533400"/>
            <a:r>
              <a:rPr lang="zh-TW" altLang="en-US" sz="2400" dirty="0" smtClean="0">
                <a:latin typeface="標楷體" panose="03000509000000000000" pitchFamily="65" charset="-120"/>
                <a:ea typeface="標楷體" panose="03000509000000000000" pitchFamily="65" charset="-120"/>
              </a:rPr>
              <a:t>一、必須於取得軟體使用後即付款者：取得使用授權碼</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或密碼鎖</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及上機模擬測試合格後辦理驗收付款。</a:t>
            </a:r>
            <a:endParaRPr lang="en-US" altLang="zh-TW" sz="2400" dirty="0" smtClean="0">
              <a:latin typeface="標楷體" panose="03000509000000000000" pitchFamily="65" charset="-120"/>
              <a:ea typeface="標楷體" panose="03000509000000000000" pitchFamily="65" charset="-120"/>
            </a:endParaRPr>
          </a:p>
          <a:p>
            <a:pPr marL="533400" indent="-533400"/>
            <a:r>
              <a:rPr lang="zh-TW" altLang="en-US" sz="2400" dirty="0" smtClean="0">
                <a:latin typeface="標楷體" panose="03000509000000000000" pitchFamily="65" charset="-120"/>
                <a:ea typeface="標楷體" panose="03000509000000000000" pitchFamily="65" charset="-120"/>
              </a:rPr>
              <a:t>二、租期屆滿後付款者：驗收</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必須俟廠商完成履約後即</a:t>
            </a:r>
            <a:r>
              <a:rPr lang="en-US" altLang="zh-TW" sz="2400" dirty="0" smtClean="0">
                <a:latin typeface="標楷體" panose="03000509000000000000" pitchFamily="65" charset="-120"/>
                <a:ea typeface="標楷體" panose="03000509000000000000" pitchFamily="65" charset="-120"/>
              </a:rPr>
              <a:t>180</a:t>
            </a:r>
            <a:r>
              <a:rPr lang="zh-TW" altLang="en-US" sz="2400" dirty="0" smtClean="0">
                <a:latin typeface="標楷體" panose="03000509000000000000" pitchFamily="65" charset="-120"/>
                <a:ea typeface="標楷體" panose="03000509000000000000" pitchFamily="65" charset="-120"/>
              </a:rPr>
              <a:t>天後</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完成後付款。</a:t>
            </a:r>
            <a:endParaRPr lang="zh-TW" altLang="en-US" sz="2400" dirty="0">
              <a:latin typeface="標楷體" panose="03000509000000000000" pitchFamily="65" charset="-120"/>
              <a:ea typeface="標楷體" panose="03000509000000000000" pitchFamily="65" charset="-120"/>
            </a:endParaRPr>
          </a:p>
        </p:txBody>
      </p:sp>
      <p:cxnSp>
        <p:nvCxnSpPr>
          <p:cNvPr id="17" name="直線單箭頭接點 16"/>
          <p:cNvCxnSpPr/>
          <p:nvPr/>
        </p:nvCxnSpPr>
        <p:spPr>
          <a:xfrm flipH="1" flipV="1">
            <a:off x="2920858" y="3276575"/>
            <a:ext cx="1849778" cy="1003808"/>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127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買斷或</a:t>
            </a:r>
            <a:r>
              <a:rPr lang="zh-TW" altLang="en-US" dirty="0" smtClean="0">
                <a:latin typeface="標楷體" panose="03000509000000000000" pitchFamily="65" charset="-120"/>
                <a:ea typeface="標楷體" panose="03000509000000000000" pitchFamily="65" charset="-120"/>
              </a:rPr>
              <a:t>租用</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效益評估</a:t>
            </a:r>
            <a:endParaRPr lang="zh-TW" altLang="en-US" dirty="0"/>
          </a:p>
        </p:txBody>
      </p:sp>
      <p:sp>
        <p:nvSpPr>
          <p:cNvPr id="5" name="Rectangle 1"/>
          <p:cNvSpPr>
            <a:spLocks noChangeArrowheads="1"/>
          </p:cNvSpPr>
          <p:nvPr/>
        </p:nvSpPr>
        <p:spPr bwMode="auto">
          <a:xfrm>
            <a:off x="835224" y="1404367"/>
            <a:ext cx="40074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買斷或租用之</a:t>
            </a:r>
            <a:r>
              <a:rPr kumimoji="1" lang="zh-TW" altLang="zh-TW" sz="2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效益評估</a:t>
            </a:r>
            <a:endParaRPr kumimoji="1" lang="zh-TW" altLang="zh-TW" sz="28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2215338705"/>
              </p:ext>
            </p:extLst>
          </p:nvPr>
        </p:nvGraphicFramePr>
        <p:xfrm>
          <a:off x="835224" y="2052439"/>
          <a:ext cx="8327900" cy="5151120"/>
        </p:xfrm>
        <a:graphic>
          <a:graphicData uri="http://schemas.openxmlformats.org/drawingml/2006/table">
            <a:tbl>
              <a:tblPr firstRow="1" firstCol="1" bandRow="1"/>
              <a:tblGrid>
                <a:gridCol w="4163950"/>
                <a:gridCol w="4163950"/>
              </a:tblGrid>
              <a:tr h="0">
                <a:tc>
                  <a:txBody>
                    <a:bodyPr/>
                    <a:lstStyle/>
                    <a:p>
                      <a:pPr algn="ctr">
                        <a:spcAft>
                          <a:spcPts val="0"/>
                        </a:spcAft>
                      </a:pPr>
                      <a:r>
                        <a:rPr lang="zh-TW" sz="1400" kern="100" dirty="0">
                          <a:effectLst/>
                          <a:latin typeface="Calibri"/>
                          <a:ea typeface="標楷體"/>
                          <a:cs typeface="Times New Roman"/>
                        </a:rPr>
                        <a:t>請購單位</a:t>
                      </a:r>
                      <a:endParaRPr lang="zh-TW" sz="1200" kern="100" dirty="0">
                        <a:effectLst/>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effectLst/>
                          <a:latin typeface="Calibri"/>
                          <a:ea typeface="標楷體"/>
                          <a:cs typeface="Times New Roman"/>
                        </a:rPr>
                        <a:t>物理組</a:t>
                      </a:r>
                      <a:endParaRPr lang="zh-TW" sz="1200" kern="100">
                        <a:effectLst/>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zh-TW" sz="1400" kern="100">
                          <a:effectLst/>
                          <a:latin typeface="Times New Roman"/>
                          <a:ea typeface="標楷體"/>
                          <a:cs typeface="Times New Roman"/>
                        </a:rPr>
                        <a:t>購案名稱</a:t>
                      </a:r>
                      <a:endParaRPr lang="zh-TW" sz="1200" kern="100">
                        <a:effectLst/>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effectLst/>
                          <a:latin typeface="Times New Roman"/>
                          <a:ea typeface="標楷體"/>
                          <a:cs typeface="Times New Roman"/>
                        </a:rPr>
                        <a:t>LightTools</a:t>
                      </a:r>
                      <a:r>
                        <a:rPr lang="zh-TW" sz="1400" kern="100">
                          <a:effectLst/>
                          <a:latin typeface="Times New Roman"/>
                          <a:ea typeface="標楷體"/>
                          <a:cs typeface="Times New Roman"/>
                        </a:rPr>
                        <a:t>光學照明設計模擬軟體</a:t>
                      </a:r>
                      <a:r>
                        <a:rPr lang="en-US" sz="1400" kern="100">
                          <a:effectLst/>
                          <a:latin typeface="Times New Roman"/>
                          <a:ea typeface="標楷體"/>
                          <a:cs typeface="Times New Roman"/>
                        </a:rPr>
                        <a:t>-</a:t>
                      </a:r>
                      <a:r>
                        <a:rPr lang="zh-TW" sz="1400" kern="100">
                          <a:effectLst/>
                          <a:latin typeface="Times New Roman"/>
                          <a:ea typeface="標楷體"/>
                          <a:cs typeface="Times New Roman"/>
                        </a:rPr>
                        <a:t>租用版</a:t>
                      </a:r>
                      <a:endParaRPr lang="zh-TW" sz="1200" kern="100">
                        <a:effectLst/>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zh-TW" sz="1400" kern="100">
                          <a:effectLst/>
                          <a:latin typeface="Times New Roman"/>
                          <a:ea typeface="標楷體"/>
                          <a:cs typeface="Times New Roman"/>
                        </a:rPr>
                        <a:t>申請案號</a:t>
                      </a:r>
                      <a:endParaRPr lang="zh-TW" sz="1200" kern="100">
                        <a:effectLst/>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Times New Roman"/>
                          <a:ea typeface="標楷體"/>
                          <a:cs typeface="Times New Roman"/>
                        </a:rPr>
                        <a:t>105B000752</a:t>
                      </a:r>
                      <a:endParaRPr lang="zh-TW" sz="1200" kern="100" dirty="0">
                        <a:effectLst/>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zh-TW" sz="1400" kern="100">
                          <a:effectLst/>
                          <a:latin typeface="Times New Roman"/>
                          <a:ea typeface="標楷體"/>
                          <a:cs typeface="Times New Roman"/>
                        </a:rPr>
                        <a:t>經費來源</a:t>
                      </a:r>
                      <a:endParaRPr lang="zh-TW" sz="1200" kern="100">
                        <a:effectLst/>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effectLst/>
                          <a:latin typeface="Times New Roman"/>
                          <a:ea typeface="標楷體"/>
                          <a:cs typeface="Times New Roman"/>
                        </a:rPr>
                        <a:t>預算代號</a:t>
                      </a:r>
                      <a:r>
                        <a:rPr lang="en-US" sz="1400" kern="100">
                          <a:effectLst/>
                          <a:latin typeface="Times New Roman"/>
                          <a:ea typeface="標楷體"/>
                          <a:cs typeface="Times New Roman"/>
                        </a:rPr>
                        <a:t>:05710203</a:t>
                      </a:r>
                      <a:endParaRPr lang="zh-TW" sz="1200" kern="100">
                        <a:effectLst/>
                        <a:latin typeface="Calibri"/>
                        <a:ea typeface="新細明體"/>
                        <a:cs typeface="Times New Roman"/>
                      </a:endParaRPr>
                    </a:p>
                    <a:p>
                      <a:pPr algn="ctr">
                        <a:spcAft>
                          <a:spcPts val="0"/>
                        </a:spcAft>
                      </a:pPr>
                      <a:r>
                        <a:rPr lang="zh-TW" sz="1400" kern="100">
                          <a:effectLst/>
                          <a:latin typeface="Times New Roman"/>
                          <a:ea typeface="標楷體"/>
                          <a:cs typeface="Times New Roman"/>
                        </a:rPr>
                        <a:t>請購金額</a:t>
                      </a:r>
                      <a:r>
                        <a:rPr lang="en-US" sz="1400" kern="100">
                          <a:effectLst/>
                          <a:latin typeface="Times New Roman"/>
                          <a:ea typeface="標楷體"/>
                          <a:cs typeface="Times New Roman"/>
                        </a:rPr>
                        <a:t>:399,000</a:t>
                      </a:r>
                      <a:endParaRPr lang="zh-TW" sz="1200" kern="100">
                        <a:effectLst/>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zh-TW" sz="1400" kern="100">
                          <a:effectLst/>
                          <a:latin typeface="Times New Roman"/>
                          <a:ea typeface="標楷體"/>
                          <a:cs typeface="Times New Roman"/>
                        </a:rPr>
                        <a:t>預算金額</a:t>
                      </a:r>
                      <a:endParaRPr lang="zh-TW" sz="1200" kern="100">
                        <a:effectLst/>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Times New Roman"/>
                          <a:ea typeface="標楷體"/>
                          <a:cs typeface="Times New Roman"/>
                        </a:rPr>
                        <a:t>399,000</a:t>
                      </a:r>
                      <a:endParaRPr lang="zh-TW" sz="1200" kern="100">
                        <a:effectLst/>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3785">
                <a:tc gridSpan="2">
                  <a:txBody>
                    <a:bodyPr/>
                    <a:lstStyle/>
                    <a:p>
                      <a:pPr algn="just">
                        <a:lnSpc>
                          <a:spcPct val="150000"/>
                        </a:lnSpc>
                        <a:spcAft>
                          <a:spcPts val="0"/>
                        </a:spcAft>
                      </a:pPr>
                      <a:r>
                        <a:rPr lang="zh-TW" sz="2000" kern="100" dirty="0">
                          <a:effectLst/>
                          <a:latin typeface="Times New Roman"/>
                          <a:ea typeface="標楷體"/>
                          <a:cs typeface="Times New Roman"/>
                        </a:rPr>
                        <a:t>　　思渤科技股份有限公司獨家代理的</a:t>
                      </a:r>
                      <a:r>
                        <a:rPr lang="en-US" sz="2000" kern="100" dirty="0" err="1">
                          <a:effectLst/>
                          <a:latin typeface="Times New Roman"/>
                          <a:ea typeface="標楷體"/>
                          <a:cs typeface="Times New Roman"/>
                        </a:rPr>
                        <a:t>LightTools</a:t>
                      </a:r>
                      <a:r>
                        <a:rPr lang="zh-TW" sz="2000" kern="100" dirty="0">
                          <a:effectLst/>
                          <a:latin typeface="Times New Roman"/>
                          <a:ea typeface="標楷體"/>
                          <a:cs typeface="Times New Roman"/>
                        </a:rPr>
                        <a:t>光學模擬</a:t>
                      </a:r>
                      <a:r>
                        <a:rPr lang="zh-TW" sz="2000" b="1" kern="100" dirty="0">
                          <a:solidFill>
                            <a:srgbClr val="7030A0"/>
                          </a:solidFill>
                          <a:effectLst/>
                          <a:latin typeface="Times New Roman"/>
                          <a:ea typeface="標楷體"/>
                          <a:cs typeface="Times New Roman"/>
                        </a:rPr>
                        <a:t>軟體買斷版價錢為</a:t>
                      </a:r>
                      <a:r>
                        <a:rPr lang="en-US" sz="2000" b="1" kern="100" dirty="0">
                          <a:solidFill>
                            <a:srgbClr val="7030A0"/>
                          </a:solidFill>
                          <a:effectLst/>
                          <a:latin typeface="Times New Roman"/>
                          <a:ea typeface="標楷體"/>
                          <a:cs typeface="Times New Roman"/>
                        </a:rPr>
                        <a:t>1840,000</a:t>
                      </a:r>
                      <a:r>
                        <a:rPr lang="zh-TW" sz="2000" b="1" kern="100" dirty="0">
                          <a:solidFill>
                            <a:srgbClr val="7030A0"/>
                          </a:solidFill>
                          <a:effectLst/>
                          <a:latin typeface="Times New Roman"/>
                          <a:ea typeface="標楷體"/>
                          <a:cs typeface="Times New Roman"/>
                        </a:rPr>
                        <a:t>元</a:t>
                      </a:r>
                      <a:r>
                        <a:rPr lang="zh-TW" sz="2000" kern="100" dirty="0">
                          <a:effectLst/>
                          <a:latin typeface="Times New Roman"/>
                          <a:ea typeface="標楷體"/>
                          <a:cs typeface="Times New Roman"/>
                        </a:rPr>
                        <a:t>，</a:t>
                      </a:r>
                      <a:r>
                        <a:rPr lang="zh-TW" sz="2000" b="1" kern="100" dirty="0">
                          <a:solidFill>
                            <a:srgbClr val="FF0000"/>
                          </a:solidFill>
                          <a:effectLst/>
                          <a:latin typeface="Times New Roman"/>
                          <a:ea typeface="標楷體"/>
                          <a:cs typeface="Times New Roman"/>
                        </a:rPr>
                        <a:t>租用半年版價錢為</a:t>
                      </a:r>
                      <a:r>
                        <a:rPr lang="en-US" sz="2000" b="1" kern="100" dirty="0">
                          <a:solidFill>
                            <a:srgbClr val="FF0000"/>
                          </a:solidFill>
                          <a:effectLst/>
                          <a:latin typeface="Times New Roman"/>
                          <a:ea typeface="標楷體"/>
                          <a:cs typeface="Times New Roman"/>
                        </a:rPr>
                        <a:t>380,000</a:t>
                      </a:r>
                      <a:r>
                        <a:rPr lang="zh-TW" sz="2000" b="1" kern="100" dirty="0">
                          <a:solidFill>
                            <a:srgbClr val="FF0000"/>
                          </a:solidFill>
                          <a:effectLst/>
                          <a:latin typeface="Times New Roman"/>
                          <a:ea typeface="標楷體"/>
                          <a:cs typeface="Times New Roman"/>
                        </a:rPr>
                        <a:t>元</a:t>
                      </a:r>
                      <a:r>
                        <a:rPr lang="zh-TW" sz="2000" kern="100" dirty="0">
                          <a:effectLst/>
                          <a:latin typeface="Times New Roman"/>
                          <a:ea typeface="標楷體"/>
                          <a:cs typeface="Times New Roman"/>
                        </a:rPr>
                        <a:t>，為能順利執行</a:t>
                      </a:r>
                      <a:r>
                        <a:rPr lang="en-US" sz="2000" kern="100" dirty="0">
                          <a:effectLst/>
                          <a:latin typeface="Times New Roman"/>
                          <a:ea typeface="標楷體"/>
                          <a:cs typeface="Times New Roman"/>
                        </a:rPr>
                        <a:t>105</a:t>
                      </a:r>
                      <a:r>
                        <a:rPr lang="zh-TW" sz="2000" kern="100" dirty="0">
                          <a:effectLst/>
                          <a:latin typeface="Times New Roman"/>
                          <a:ea typeface="標楷體"/>
                          <a:cs typeface="Times New Roman"/>
                        </a:rPr>
                        <a:t>年度『太陽能應用系統整合技術開發』計畫項目下之太陽光與</a:t>
                      </a:r>
                      <a:r>
                        <a:rPr lang="en-US" sz="2000" kern="100" dirty="0">
                          <a:effectLst/>
                          <a:latin typeface="Times New Roman"/>
                          <a:ea typeface="標楷體"/>
                          <a:cs typeface="Times New Roman"/>
                        </a:rPr>
                        <a:t>LED</a:t>
                      </a:r>
                      <a:r>
                        <a:rPr lang="zh-TW" sz="2000" kern="100" dirty="0">
                          <a:effectLst/>
                          <a:latin typeface="Times New Roman"/>
                          <a:ea typeface="標楷體"/>
                          <a:cs typeface="Times New Roman"/>
                        </a:rPr>
                        <a:t>混光室內照明系統設計，須租用</a:t>
                      </a:r>
                      <a:r>
                        <a:rPr lang="en-US" sz="2000" kern="100" dirty="0" err="1">
                          <a:effectLst/>
                          <a:latin typeface="Times New Roman"/>
                          <a:ea typeface="標楷體"/>
                          <a:cs typeface="Times New Roman"/>
                        </a:rPr>
                        <a:t>LightTools</a:t>
                      </a:r>
                      <a:r>
                        <a:rPr lang="zh-TW" sz="2000" kern="100" dirty="0">
                          <a:effectLst/>
                          <a:latin typeface="Times New Roman"/>
                          <a:ea typeface="標楷體"/>
                          <a:cs typeface="Times New Roman"/>
                        </a:rPr>
                        <a:t>光學模擬軟體半年進行混光與漫射器模擬設計，以達成年度計畫要求成果。</a:t>
                      </a:r>
                      <a:r>
                        <a:rPr lang="zh-TW" sz="2000" b="1" kern="100" dirty="0">
                          <a:effectLst/>
                          <a:latin typeface="Times New Roman"/>
                          <a:ea typeface="標楷體"/>
                          <a:cs typeface="Times New Roman"/>
                        </a:rPr>
                        <a:t>本計畫未來無相關需使用</a:t>
                      </a:r>
                      <a:r>
                        <a:rPr lang="en-US" sz="2000" b="1" kern="100" dirty="0" err="1">
                          <a:effectLst/>
                          <a:latin typeface="Times New Roman"/>
                          <a:ea typeface="標楷體"/>
                          <a:cs typeface="Times New Roman"/>
                        </a:rPr>
                        <a:t>LightTools</a:t>
                      </a:r>
                      <a:r>
                        <a:rPr lang="zh-TW" sz="2000" b="1" kern="100" dirty="0">
                          <a:effectLst/>
                          <a:latin typeface="Times New Roman"/>
                          <a:ea typeface="標楷體"/>
                          <a:cs typeface="Times New Roman"/>
                        </a:rPr>
                        <a:t>之工作項目，故無需採購買斷版，以減少預算支出。</a:t>
                      </a:r>
                      <a:endParaRPr lang="zh-TW" sz="2000" b="1" kern="100" dirty="0">
                        <a:effectLst/>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r>
              <a:tr h="403225">
                <a:tc gridSpan="2">
                  <a:txBody>
                    <a:bodyPr/>
                    <a:lstStyle/>
                    <a:p>
                      <a:pPr>
                        <a:lnSpc>
                          <a:spcPct val="250000"/>
                        </a:lnSpc>
                        <a:spcAft>
                          <a:spcPts val="0"/>
                        </a:spcAft>
                      </a:pPr>
                      <a:r>
                        <a:rPr lang="zh-TW" sz="1400" kern="100" dirty="0">
                          <a:effectLst/>
                          <a:latin typeface="Calibri"/>
                          <a:ea typeface="標楷體"/>
                          <a:cs typeface="Times New Roman"/>
                        </a:rPr>
                        <a:t>請購單位承辦人簽章</a:t>
                      </a:r>
                      <a:r>
                        <a:rPr lang="en-US" sz="1400" kern="100" dirty="0">
                          <a:effectLst/>
                          <a:latin typeface="Calibri"/>
                          <a:ea typeface="標楷體"/>
                          <a:cs typeface="Times New Roman"/>
                        </a:rPr>
                        <a:t>:              </a:t>
                      </a:r>
                      <a:endParaRPr lang="zh-TW" sz="1200" kern="100" dirty="0">
                        <a:effectLst/>
                        <a:latin typeface="Calibri"/>
                        <a:ea typeface="新細明體"/>
                        <a:cs typeface="Times New Roman"/>
                      </a:endParaRPr>
                    </a:p>
                    <a:p>
                      <a:pPr>
                        <a:lnSpc>
                          <a:spcPct val="250000"/>
                        </a:lnSpc>
                        <a:spcAft>
                          <a:spcPts val="0"/>
                        </a:spcAft>
                      </a:pPr>
                      <a:r>
                        <a:rPr lang="zh-TW" sz="1400" kern="100" dirty="0">
                          <a:effectLst/>
                          <a:latin typeface="Calibri"/>
                          <a:ea typeface="標楷體"/>
                          <a:cs typeface="Times New Roman"/>
                        </a:rPr>
                        <a:t>單位主管審核</a:t>
                      </a:r>
                      <a:r>
                        <a:rPr lang="en-US" sz="1400" kern="100" dirty="0">
                          <a:effectLst/>
                          <a:latin typeface="Calibri"/>
                          <a:ea typeface="標楷體"/>
                          <a:cs typeface="Times New Roman"/>
                        </a:rPr>
                        <a:t>:</a:t>
                      </a:r>
                      <a:endParaRPr lang="zh-TW" sz="1200" kern="100" dirty="0">
                        <a:effectLst/>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3060903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029558"/>
          </a:xfrm>
        </p:spPr>
        <p:txBody>
          <a:bodyPr/>
          <a:lstStyle/>
          <a:p>
            <a:r>
              <a:rPr lang="zh-TW" altLang="en-US" dirty="0" smtClean="0">
                <a:latin typeface="標楷體" panose="03000509000000000000" pitchFamily="65" charset="-120"/>
                <a:ea typeface="標楷體" panose="03000509000000000000" pitchFamily="65" charset="-120"/>
              </a:rPr>
              <a:t>委託研究案</a:t>
            </a:r>
            <a:endParaRPr lang="zh-TW" altLang="en-US" dirty="0">
              <a:latin typeface="標楷體" panose="03000509000000000000" pitchFamily="65" charset="-120"/>
              <a:ea typeface="標楷體" panose="03000509000000000000" pitchFamily="65" charset="-12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72" y="1620391"/>
            <a:ext cx="390241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72" y="3276575"/>
            <a:ext cx="395941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676" y="1476375"/>
            <a:ext cx="4698121" cy="3851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4659" y="4140671"/>
            <a:ext cx="5542601"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141" y="2412479"/>
            <a:ext cx="489654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7290916" y="4737930"/>
            <a:ext cx="1608707" cy="461665"/>
          </a:xfrm>
          <a:prstGeom prst="rect">
            <a:avLst/>
          </a:prstGeom>
          <a:noFill/>
          <a:ln w="19050">
            <a:solidFill>
              <a:srgbClr val="FF0000"/>
            </a:solidFill>
          </a:ln>
        </p:spPr>
        <p:txBody>
          <a:bodyPr wrap="square" rtlCol="0">
            <a:spAutoFit/>
          </a:bodyPr>
          <a:lstStyle/>
          <a:p>
            <a:r>
              <a:rPr lang="zh-TW" altLang="en-US" sz="2400" dirty="0" smtClean="0">
                <a:solidFill>
                  <a:srgbClr val="FF0000"/>
                </a:solidFill>
                <a:latin typeface="標楷體" panose="03000509000000000000" pitchFamily="65" charset="-120"/>
                <a:ea typeface="標楷體" panose="03000509000000000000" pitchFamily="65" charset="-120"/>
              </a:rPr>
              <a:t>錯誤樣態</a:t>
            </a:r>
            <a:endParaRPr lang="zh-TW" altLang="en-US" sz="24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56511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957549"/>
          </a:xfrm>
        </p:spPr>
        <p:txBody>
          <a:bodyPr/>
          <a:lstStyle/>
          <a:p>
            <a:r>
              <a:rPr lang="zh-TW" altLang="en-US" dirty="0">
                <a:latin typeface="標楷體" panose="03000509000000000000" pitchFamily="65" charset="-120"/>
                <a:ea typeface="標楷體" panose="03000509000000000000" pitchFamily="65" charset="-120"/>
              </a:rPr>
              <a:t>委託研究案</a:t>
            </a:r>
            <a:endParaRPr lang="zh-TW" altLang="en-US" dirty="0"/>
          </a:p>
        </p:txBody>
      </p:sp>
      <p:sp>
        <p:nvSpPr>
          <p:cNvPr id="4" name="文字方塊 3"/>
          <p:cNvSpPr txBox="1"/>
          <p:nvPr/>
        </p:nvSpPr>
        <p:spPr>
          <a:xfrm>
            <a:off x="1657648" y="1332359"/>
            <a:ext cx="8297564" cy="5693866"/>
          </a:xfrm>
          <a:prstGeom prst="rect">
            <a:avLst/>
          </a:prstGeom>
          <a:noFill/>
        </p:spPr>
        <p:txBody>
          <a:bodyPr wrap="square" rtlCol="0">
            <a:spAutoFit/>
          </a:bodyPr>
          <a:lstStyle/>
          <a:p>
            <a:pPr marL="723900" indent="-723900"/>
            <a:r>
              <a:rPr lang="zh-TW" altLang="en-US" sz="2800" b="1" dirty="0" smtClean="0">
                <a:solidFill>
                  <a:srgbClr val="7030A0"/>
                </a:solidFill>
                <a:latin typeface="標楷體" panose="03000509000000000000" pitchFamily="65" charset="-120"/>
                <a:ea typeface="標楷體" panose="03000509000000000000" pitchFamily="65" charset="-120"/>
              </a:rPr>
              <a:t>一、採購規格中工作項目：得以附件方式表達。</a:t>
            </a:r>
            <a:endParaRPr lang="en-US" altLang="zh-TW" sz="2800" b="1" dirty="0" smtClean="0">
              <a:solidFill>
                <a:srgbClr val="7030A0"/>
              </a:solidFill>
              <a:latin typeface="標楷體" panose="03000509000000000000" pitchFamily="65" charset="-120"/>
              <a:ea typeface="標楷體" panose="03000509000000000000" pitchFamily="65" charset="-120"/>
            </a:endParaRPr>
          </a:p>
          <a:p>
            <a:pPr marL="723900" indent="-723900"/>
            <a:r>
              <a:rPr lang="zh-TW" altLang="en-US" sz="2800" b="1" dirty="0" smtClean="0">
                <a:solidFill>
                  <a:srgbClr val="7030A0"/>
                </a:solidFill>
                <a:latin typeface="標楷體" panose="03000509000000000000" pitchFamily="65" charset="-120"/>
                <a:ea typeface="標楷體" panose="03000509000000000000" pitchFamily="65" charset="-120"/>
              </a:rPr>
              <a:t>二、工作項目中如有論文期刊應為投稿非發表，以免造成無法辦理驗收。</a:t>
            </a:r>
            <a:endParaRPr lang="en-US" altLang="zh-TW" sz="2800" b="1" dirty="0" smtClean="0">
              <a:solidFill>
                <a:srgbClr val="7030A0"/>
              </a:solidFill>
              <a:latin typeface="標楷體" panose="03000509000000000000" pitchFamily="65" charset="-120"/>
              <a:ea typeface="標楷體" panose="03000509000000000000" pitchFamily="65" charset="-120"/>
            </a:endParaRPr>
          </a:p>
          <a:p>
            <a:pPr marL="723900" indent="-723900"/>
            <a:r>
              <a:rPr lang="zh-TW" altLang="en-US" sz="2800" b="1" dirty="0" smtClean="0">
                <a:solidFill>
                  <a:srgbClr val="7030A0"/>
                </a:solidFill>
                <a:latin typeface="標楷體" panose="03000509000000000000" pitchFamily="65" charset="-120"/>
                <a:ea typeface="標楷體" panose="03000509000000000000" pitchFamily="65" charset="-120"/>
              </a:rPr>
              <a:t>三、委託研究計畫本所人員不得與得標學校</a:t>
            </a:r>
            <a:r>
              <a:rPr lang="en-US" altLang="zh-TW" sz="2800" b="1" dirty="0" smtClean="0">
                <a:solidFill>
                  <a:srgbClr val="7030A0"/>
                </a:solidFill>
                <a:latin typeface="標楷體" panose="03000509000000000000" pitchFamily="65" charset="-120"/>
                <a:ea typeface="標楷體" panose="03000509000000000000" pitchFamily="65" charset="-120"/>
              </a:rPr>
              <a:t>/</a:t>
            </a:r>
            <a:r>
              <a:rPr lang="zh-TW" altLang="en-US" sz="2800" b="1" dirty="0" smtClean="0">
                <a:solidFill>
                  <a:srgbClr val="7030A0"/>
                </a:solidFill>
                <a:latin typeface="標楷體" panose="03000509000000000000" pitchFamily="65" charset="-120"/>
                <a:ea typeface="標楷體" panose="03000509000000000000" pitchFamily="65" charset="-120"/>
              </a:rPr>
              <a:t>單位，列共同發表論文、共同主持人</a:t>
            </a:r>
            <a:r>
              <a:rPr lang="en-US" altLang="zh-TW" sz="2800" b="1" dirty="0" smtClean="0">
                <a:solidFill>
                  <a:srgbClr val="7030A0"/>
                </a:solidFill>
                <a:latin typeface="標楷體" panose="03000509000000000000" pitchFamily="65" charset="-120"/>
                <a:ea typeface="標楷體" panose="03000509000000000000" pitchFamily="65" charset="-120"/>
              </a:rPr>
              <a:t>…</a:t>
            </a:r>
            <a:r>
              <a:rPr lang="zh-TW" altLang="en-US" sz="2800" b="1" dirty="0" smtClean="0">
                <a:solidFill>
                  <a:srgbClr val="7030A0"/>
                </a:solidFill>
                <a:latin typeface="標楷體" panose="03000509000000000000" pitchFamily="65" charset="-120"/>
                <a:ea typeface="標楷體" panose="03000509000000000000" pitchFamily="65" charset="-120"/>
              </a:rPr>
              <a:t>等。</a:t>
            </a:r>
            <a:endParaRPr lang="en-US" altLang="zh-TW" sz="2800" b="1" dirty="0" smtClean="0">
              <a:solidFill>
                <a:srgbClr val="7030A0"/>
              </a:solidFill>
              <a:latin typeface="標楷體" panose="03000509000000000000" pitchFamily="65" charset="-120"/>
              <a:ea typeface="標楷體" panose="03000509000000000000" pitchFamily="65" charset="-120"/>
            </a:endParaRPr>
          </a:p>
          <a:p>
            <a:pPr marL="723900" indent="-723900"/>
            <a:r>
              <a:rPr lang="zh-TW" altLang="en-US" sz="2800" b="1" dirty="0" smtClean="0">
                <a:solidFill>
                  <a:srgbClr val="7030A0"/>
                </a:solidFill>
                <a:latin typeface="標楷體" panose="03000509000000000000" pitchFamily="65" charset="-120"/>
                <a:ea typeface="標楷體" panose="03000509000000000000" pitchFamily="65" charset="-120"/>
              </a:rPr>
              <a:t>四</a:t>
            </a:r>
            <a:r>
              <a:rPr lang="zh-TW" altLang="en-US" sz="2800" b="1" dirty="0" smtClean="0">
                <a:solidFill>
                  <a:srgbClr val="7030A0"/>
                </a:solidFill>
                <a:latin typeface="新細明體"/>
                <a:ea typeface="新細明體"/>
              </a:rPr>
              <a:t>、</a:t>
            </a:r>
            <a:r>
              <a:rPr lang="zh-TW" altLang="en-US" sz="2800" b="1" dirty="0">
                <a:solidFill>
                  <a:srgbClr val="7030A0"/>
                </a:solidFill>
                <a:latin typeface="標楷體" panose="03000509000000000000" pitchFamily="65" charset="-120"/>
                <a:ea typeface="標楷體" panose="03000509000000000000" pitchFamily="65" charset="-120"/>
              </a:rPr>
              <a:t>經費撥付應依進度撥付。例如</a:t>
            </a:r>
            <a:r>
              <a:rPr lang="zh-TW" altLang="en-US" sz="2800" b="1" dirty="0">
                <a:solidFill>
                  <a:srgbClr val="7030A0"/>
                </a:solidFill>
                <a:latin typeface="新細明體"/>
              </a:rPr>
              <a:t>：</a:t>
            </a:r>
            <a:endParaRPr lang="en-US" altLang="zh-TW" sz="2800" b="1" dirty="0">
              <a:solidFill>
                <a:srgbClr val="7030A0"/>
              </a:solidFill>
              <a:latin typeface="新細明體"/>
            </a:endParaRPr>
          </a:p>
          <a:p>
            <a:pPr marL="990600" indent="-368300"/>
            <a:r>
              <a:rPr lang="en-US" altLang="zh-TW" sz="2800" b="1" dirty="0">
                <a:solidFill>
                  <a:srgbClr val="7030A0"/>
                </a:solidFill>
                <a:latin typeface="標楷體" panose="03000509000000000000" pitchFamily="65" charset="-120"/>
                <a:ea typeface="標楷體" panose="03000509000000000000" pitchFamily="65" charset="-120"/>
              </a:rPr>
              <a:t>1.</a:t>
            </a:r>
            <a:r>
              <a:rPr lang="zh-TW" altLang="en-US" sz="2800" b="1" dirty="0">
                <a:solidFill>
                  <a:srgbClr val="7030A0"/>
                </a:solidFill>
                <a:latin typeface="標楷體" panose="03000509000000000000" pitchFamily="65" charset="-120"/>
                <a:ea typeface="標楷體" panose="03000509000000000000" pitchFamily="65" charset="-120"/>
              </a:rPr>
              <a:t>第一期：執行進度達</a:t>
            </a:r>
            <a:r>
              <a:rPr lang="en-US" altLang="zh-TW" sz="2800" b="1" dirty="0">
                <a:solidFill>
                  <a:srgbClr val="7030A0"/>
                </a:solidFill>
                <a:latin typeface="標楷體" panose="03000509000000000000" pitchFamily="65" charset="-120"/>
                <a:ea typeface="標楷體" panose="03000509000000000000" pitchFamily="65" charset="-120"/>
              </a:rPr>
              <a:t>20%</a:t>
            </a:r>
            <a:r>
              <a:rPr lang="zh-TW" altLang="en-US" sz="2800" b="1" dirty="0">
                <a:solidFill>
                  <a:srgbClr val="7030A0"/>
                </a:solidFill>
                <a:latin typeface="標楷體" panose="03000509000000000000" pitchFamily="65" charset="-120"/>
                <a:ea typeface="標楷體" panose="03000509000000000000" pitchFamily="65" charset="-120"/>
              </a:rPr>
              <a:t>，</a:t>
            </a:r>
            <a:r>
              <a:rPr lang="en-US" altLang="zh-TW" sz="2800" b="1" dirty="0">
                <a:solidFill>
                  <a:srgbClr val="7030A0"/>
                </a:solidFill>
                <a:latin typeface="標楷體" panose="03000509000000000000" pitchFamily="65" charset="-120"/>
                <a:ea typeface="標楷體" panose="03000509000000000000" pitchFamily="65" charset="-120"/>
              </a:rPr>
              <a:t>…</a:t>
            </a:r>
            <a:r>
              <a:rPr lang="zh-TW" altLang="en-US" sz="2800" b="1" dirty="0">
                <a:solidFill>
                  <a:srgbClr val="7030A0"/>
                </a:solidFill>
                <a:latin typeface="標楷體" panose="03000509000000000000" pitchFamily="65" charset="-120"/>
                <a:ea typeface="標楷體" panose="03000509000000000000" pitchFamily="65" charset="-120"/>
              </a:rPr>
              <a:t>撥付總經費</a:t>
            </a:r>
            <a:r>
              <a:rPr lang="en-US" altLang="zh-TW" sz="2800" b="1" dirty="0">
                <a:solidFill>
                  <a:srgbClr val="7030A0"/>
                </a:solidFill>
                <a:latin typeface="標楷體" panose="03000509000000000000" pitchFamily="65" charset="-120"/>
                <a:ea typeface="標楷體" panose="03000509000000000000" pitchFamily="65" charset="-120"/>
              </a:rPr>
              <a:t>20%</a:t>
            </a:r>
            <a:r>
              <a:rPr lang="zh-TW" altLang="en-US" sz="2800" b="1" dirty="0">
                <a:solidFill>
                  <a:srgbClr val="7030A0"/>
                </a:solidFill>
                <a:latin typeface="標楷體" panose="03000509000000000000" pitchFamily="65" charset="-120"/>
                <a:ea typeface="標楷體" panose="03000509000000000000" pitchFamily="65" charset="-120"/>
              </a:rPr>
              <a:t>。</a:t>
            </a:r>
            <a:endParaRPr lang="en-US" altLang="zh-TW" sz="2800" b="1" dirty="0">
              <a:solidFill>
                <a:srgbClr val="7030A0"/>
              </a:solidFill>
              <a:latin typeface="標楷體" panose="03000509000000000000" pitchFamily="65" charset="-120"/>
              <a:ea typeface="標楷體" panose="03000509000000000000" pitchFamily="65" charset="-120"/>
            </a:endParaRPr>
          </a:p>
          <a:p>
            <a:pPr marL="990600" indent="-368300"/>
            <a:r>
              <a:rPr lang="en-US" altLang="zh-TW" sz="2800" b="1" dirty="0">
                <a:solidFill>
                  <a:srgbClr val="7030A0"/>
                </a:solidFill>
                <a:latin typeface="標楷體" panose="03000509000000000000" pitchFamily="65" charset="-120"/>
                <a:ea typeface="標楷體" panose="03000509000000000000" pitchFamily="65" charset="-120"/>
              </a:rPr>
              <a:t>2.</a:t>
            </a:r>
            <a:r>
              <a:rPr lang="zh-TW" altLang="en-US" sz="2800" b="1" dirty="0">
                <a:solidFill>
                  <a:srgbClr val="7030A0"/>
                </a:solidFill>
                <a:latin typeface="標楷體" panose="03000509000000000000" pitchFamily="65" charset="-120"/>
                <a:ea typeface="標楷體" panose="03000509000000000000" pitchFamily="65" charset="-120"/>
              </a:rPr>
              <a:t>第二期：執行累計進度達</a:t>
            </a:r>
            <a:r>
              <a:rPr lang="en-US" altLang="zh-TW" sz="2800" b="1" dirty="0">
                <a:solidFill>
                  <a:srgbClr val="7030A0"/>
                </a:solidFill>
                <a:latin typeface="標楷體" panose="03000509000000000000" pitchFamily="65" charset="-120"/>
                <a:ea typeface="標楷體" panose="03000509000000000000" pitchFamily="65" charset="-120"/>
              </a:rPr>
              <a:t>50%</a:t>
            </a:r>
            <a:r>
              <a:rPr lang="zh-TW" altLang="en-US" sz="2800" b="1" dirty="0">
                <a:solidFill>
                  <a:srgbClr val="7030A0"/>
                </a:solidFill>
                <a:latin typeface="標楷體" panose="03000509000000000000" pitchFamily="65" charset="-120"/>
                <a:ea typeface="標楷體" panose="03000509000000000000" pitchFamily="65" charset="-120"/>
              </a:rPr>
              <a:t>，</a:t>
            </a:r>
            <a:r>
              <a:rPr lang="en-US" altLang="zh-TW" sz="2800" b="1" dirty="0">
                <a:solidFill>
                  <a:srgbClr val="7030A0"/>
                </a:solidFill>
                <a:latin typeface="標楷體" panose="03000509000000000000" pitchFamily="65" charset="-120"/>
                <a:ea typeface="標楷體" panose="03000509000000000000" pitchFamily="65" charset="-120"/>
              </a:rPr>
              <a:t>…</a:t>
            </a:r>
            <a:r>
              <a:rPr lang="zh-TW" altLang="en-US" sz="2800" b="1" dirty="0">
                <a:solidFill>
                  <a:srgbClr val="7030A0"/>
                </a:solidFill>
                <a:latin typeface="標楷體" panose="03000509000000000000" pitchFamily="65" charset="-120"/>
                <a:ea typeface="標楷體" panose="03000509000000000000" pitchFamily="65" charset="-120"/>
              </a:rPr>
              <a:t>撥付總經費</a:t>
            </a:r>
            <a:r>
              <a:rPr lang="en-US" altLang="zh-TW" sz="2800" b="1" dirty="0">
                <a:solidFill>
                  <a:srgbClr val="7030A0"/>
                </a:solidFill>
                <a:latin typeface="標楷體" panose="03000509000000000000" pitchFamily="65" charset="-120"/>
                <a:ea typeface="標楷體" panose="03000509000000000000" pitchFamily="65" charset="-120"/>
              </a:rPr>
              <a:t>30%</a:t>
            </a:r>
            <a:r>
              <a:rPr lang="zh-TW" altLang="en-US" sz="2800" b="1" dirty="0">
                <a:solidFill>
                  <a:srgbClr val="7030A0"/>
                </a:solidFill>
                <a:latin typeface="標楷體" panose="03000509000000000000" pitchFamily="65" charset="-120"/>
                <a:ea typeface="標楷體" panose="03000509000000000000" pitchFamily="65" charset="-120"/>
              </a:rPr>
              <a:t>。</a:t>
            </a:r>
            <a:endParaRPr lang="en-US" altLang="zh-TW" sz="2800" b="1" dirty="0">
              <a:solidFill>
                <a:srgbClr val="7030A0"/>
              </a:solidFill>
              <a:latin typeface="標楷體" panose="03000509000000000000" pitchFamily="65" charset="-120"/>
              <a:ea typeface="標楷體" panose="03000509000000000000" pitchFamily="65" charset="-120"/>
            </a:endParaRPr>
          </a:p>
          <a:p>
            <a:pPr marL="723900" indent="-723900"/>
            <a:r>
              <a:rPr lang="zh-TW" altLang="en-US" sz="2800" b="1" dirty="0" smtClean="0">
                <a:solidFill>
                  <a:srgbClr val="7030A0"/>
                </a:solidFill>
                <a:latin typeface="標楷體" panose="03000509000000000000" pitchFamily="65" charset="-120"/>
                <a:ea typeface="標楷體" panose="03000509000000000000" pitchFamily="65" charset="-120"/>
              </a:rPr>
              <a:t>五</a:t>
            </a:r>
            <a:r>
              <a:rPr lang="zh-TW" altLang="en-US" sz="2800" b="1" dirty="0" smtClean="0">
                <a:solidFill>
                  <a:srgbClr val="7030A0"/>
                </a:solidFill>
                <a:latin typeface="新細明體"/>
                <a:ea typeface="新細明體"/>
              </a:rPr>
              <a:t>、</a:t>
            </a:r>
            <a:r>
              <a:rPr lang="zh-TW" altLang="en-US" sz="2800" b="1" dirty="0" smtClean="0">
                <a:solidFill>
                  <a:srgbClr val="7030A0"/>
                </a:solidFill>
                <a:latin typeface="標楷體" panose="03000509000000000000" pitchFamily="65" charset="-120"/>
                <a:ea typeface="標楷體" panose="03000509000000000000" pitchFamily="65" charset="-120"/>
              </a:rPr>
              <a:t>學校提出計畫經費明細中不得編列設備費及國外差旅費。</a:t>
            </a:r>
            <a:endParaRPr lang="en-US" altLang="zh-TW" sz="2800" b="1" dirty="0" smtClean="0">
              <a:solidFill>
                <a:srgbClr val="7030A0"/>
              </a:solidFill>
              <a:latin typeface="標楷體" panose="03000509000000000000" pitchFamily="65" charset="-120"/>
              <a:ea typeface="標楷體" panose="03000509000000000000" pitchFamily="65" charset="-120"/>
            </a:endParaRPr>
          </a:p>
          <a:p>
            <a:pPr marL="723900" indent="-723900"/>
            <a:r>
              <a:rPr lang="zh-TW" altLang="en-US" sz="2800" b="1" dirty="0" smtClean="0">
                <a:solidFill>
                  <a:srgbClr val="7030A0"/>
                </a:solidFill>
                <a:latin typeface="標楷體" panose="03000509000000000000" pitchFamily="65" charset="-120"/>
                <a:ea typeface="標楷體" panose="03000509000000000000" pitchFamily="65" charset="-120"/>
              </a:rPr>
              <a:t>六、委託研究應先會綜計組並附上附加條款，避免訂約時漏附附加條款。</a:t>
            </a:r>
            <a:endParaRPr lang="en-US" altLang="zh-TW" sz="2800" b="1" dirty="0">
              <a:solidFill>
                <a:srgbClr val="7030A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40504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813534"/>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工程會契約範本適用</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954212" y="1260351"/>
            <a:ext cx="9145016" cy="2308324"/>
          </a:xfrm>
          <a:prstGeom prst="rect">
            <a:avLst/>
          </a:prstGeom>
        </p:spPr>
        <p:txBody>
          <a:bodyPr wrap="square">
            <a:spAutoFit/>
          </a:bodyPr>
          <a:lstStyle/>
          <a:p>
            <a:pPr marL="355600" indent="-355600">
              <a:buFont typeface="Wingdings" panose="05000000000000000000" pitchFamily="2" charset="2"/>
              <a:buChar char="n"/>
            </a:pPr>
            <a:r>
              <a:rPr lang="zh-TW" altLang="en-US" sz="2400" dirty="0" smtClean="0">
                <a:latin typeface="標楷體" panose="03000509000000000000" pitchFamily="65" charset="-120"/>
                <a:ea typeface="標楷體" panose="03000509000000000000" pitchFamily="65" charset="-120"/>
              </a:rPr>
              <a:t>工程</a:t>
            </a:r>
            <a:r>
              <a:rPr lang="zh-TW" altLang="en-US" sz="2400" dirty="0">
                <a:latin typeface="標楷體" panose="03000509000000000000" pitchFamily="65" charset="-120"/>
                <a:ea typeface="標楷體" panose="03000509000000000000" pitchFamily="65" charset="-120"/>
              </a:rPr>
              <a:t>會</a:t>
            </a:r>
            <a:r>
              <a:rPr lang="en-US" altLang="zh-TW" sz="2400" dirty="0">
                <a:latin typeface="標楷體" panose="03000509000000000000" pitchFamily="65" charset="-120"/>
                <a:ea typeface="標楷體" panose="03000509000000000000" pitchFamily="65" charset="-120"/>
              </a:rPr>
              <a:t>105</a:t>
            </a:r>
            <a:r>
              <a:rPr lang="zh-TW" altLang="en-US"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4</a:t>
            </a:r>
            <a:r>
              <a:rPr lang="zh-TW" altLang="en-US"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22</a:t>
            </a:r>
            <a:r>
              <a:rPr lang="zh-TW" altLang="en-US" sz="2400" dirty="0">
                <a:latin typeface="標楷體" panose="03000509000000000000" pitchFamily="65" charset="-120"/>
                <a:ea typeface="標楷體" panose="03000509000000000000" pitchFamily="65" charset="-120"/>
              </a:rPr>
              <a:t>日工程稽字第</a:t>
            </a:r>
            <a:r>
              <a:rPr lang="en-US" altLang="zh-TW" sz="2400" dirty="0">
                <a:latin typeface="標楷體" panose="03000509000000000000" pitchFamily="65" charset="-120"/>
                <a:ea typeface="標楷體" panose="03000509000000000000" pitchFamily="65" charset="-120"/>
              </a:rPr>
              <a:t>10500124490</a:t>
            </a:r>
            <a:r>
              <a:rPr lang="zh-TW" altLang="en-US" sz="2400" dirty="0">
                <a:latin typeface="標楷體" panose="03000509000000000000" pitchFamily="65" charset="-120"/>
                <a:ea typeface="標楷體" panose="03000509000000000000" pitchFamily="65" charset="-120"/>
              </a:rPr>
              <a:t>號函請各機關檢視採購招</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審、決</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標作業之文件是否參採該會最新版之文件範本研擬，以避免違反相關法令。</a:t>
            </a:r>
          </a:p>
          <a:p>
            <a:pPr marL="355600" indent="-355600">
              <a:buFont typeface="Wingdings" panose="05000000000000000000" pitchFamily="2" charset="2"/>
              <a:buChar char="n"/>
            </a:pPr>
            <a:r>
              <a:rPr lang="zh-TW" altLang="en-US" sz="2400" dirty="0" smtClean="0">
                <a:latin typeface="標楷體" panose="03000509000000000000" pitchFamily="65" charset="-120"/>
                <a:ea typeface="標楷體" panose="03000509000000000000" pitchFamily="65" charset="-120"/>
              </a:rPr>
              <a:t>為</a:t>
            </a:r>
            <a:r>
              <a:rPr lang="zh-TW" altLang="en-US" sz="2400" dirty="0">
                <a:latin typeface="標楷體" panose="03000509000000000000" pitchFamily="65" charset="-120"/>
                <a:ea typeface="標楷體" panose="03000509000000000000" pitchFamily="65" charset="-120"/>
              </a:rPr>
              <a:t>使同仁了解各類契約範本之條文，並於採購規範中適當羅列，避免規範與契約有牴觸之情況。本室已將契約範本公告於本室網頁</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採購專區</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工程會採購契約範本，以供同仁辦理採購時參考。</a:t>
            </a:r>
            <a:endParaRPr lang="zh-TW" altLang="en-US" sz="2400" dirty="0">
              <a:effectLst/>
              <a:latin typeface="標楷體" panose="03000509000000000000" pitchFamily="65" charset="-120"/>
              <a:ea typeface="標楷體" panose="03000509000000000000" pitchFamily="65" charset="-120"/>
            </a:endParaRPr>
          </a:p>
        </p:txBody>
      </p:sp>
      <p:sp>
        <p:nvSpPr>
          <p:cNvPr id="8" name="Rectangle 2"/>
          <p:cNvSpPr>
            <a:spLocks noChangeArrowheads="1"/>
          </p:cNvSpPr>
          <p:nvPr/>
        </p:nvSpPr>
        <p:spPr bwMode="auto">
          <a:xfrm>
            <a:off x="924744" y="3662697"/>
            <a:ext cx="4824536" cy="461665"/>
          </a:xfrm>
          <a:prstGeom prst="rect">
            <a:avLst/>
          </a:prstGeom>
          <a:noFill/>
          <a:ln w="22225">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04800" algn="l"/>
                <a:tab pos="457200" algn="l"/>
              </a:tabLst>
              <a:defRPr kumimoji="1">
                <a:solidFill>
                  <a:schemeClr val="tx1"/>
                </a:solidFill>
                <a:latin typeface="Arial" pitchFamily="34" charset="0"/>
                <a:ea typeface="新細明體" pitchFamily="18" charset="-120"/>
                <a:cs typeface="新細明體" pitchFamily="18" charset="-120"/>
              </a:defRPr>
            </a:lvl1pPr>
            <a:lvl2pPr marL="457200" fontAlgn="base">
              <a:spcBef>
                <a:spcPct val="0"/>
              </a:spcBef>
              <a:spcAft>
                <a:spcPct val="0"/>
              </a:spcAft>
              <a:tabLst>
                <a:tab pos="304800" algn="l"/>
                <a:tab pos="457200" algn="l"/>
              </a:tabLst>
              <a:defRPr kumimoji="1">
                <a:solidFill>
                  <a:schemeClr val="tx1"/>
                </a:solidFill>
                <a:latin typeface="Arial" pitchFamily="34" charset="0"/>
                <a:ea typeface="新細明體" pitchFamily="18" charset="-120"/>
                <a:cs typeface="新細明體" pitchFamily="18" charset="-120"/>
              </a:defRPr>
            </a:lvl2pPr>
            <a:lvl3pPr marL="914400" fontAlgn="base">
              <a:spcBef>
                <a:spcPct val="0"/>
              </a:spcBef>
              <a:spcAft>
                <a:spcPct val="0"/>
              </a:spcAft>
              <a:tabLst>
                <a:tab pos="304800" algn="l"/>
                <a:tab pos="457200" algn="l"/>
              </a:tabLst>
              <a:defRPr kumimoji="1">
                <a:solidFill>
                  <a:schemeClr val="tx1"/>
                </a:solidFill>
                <a:latin typeface="Arial" pitchFamily="34" charset="0"/>
                <a:ea typeface="新細明體" pitchFamily="18" charset="-120"/>
                <a:cs typeface="新細明體" pitchFamily="18" charset="-120"/>
              </a:defRPr>
            </a:lvl3pPr>
            <a:lvl4pPr marL="1371600" fontAlgn="base">
              <a:spcBef>
                <a:spcPct val="0"/>
              </a:spcBef>
              <a:spcAft>
                <a:spcPct val="0"/>
              </a:spcAft>
              <a:tabLst>
                <a:tab pos="304800" algn="l"/>
                <a:tab pos="457200" algn="l"/>
              </a:tabLst>
              <a:defRPr kumimoji="1">
                <a:solidFill>
                  <a:schemeClr val="tx1"/>
                </a:solidFill>
                <a:latin typeface="Arial" pitchFamily="34" charset="0"/>
                <a:ea typeface="新細明體" pitchFamily="18" charset="-120"/>
                <a:cs typeface="新細明體" pitchFamily="18" charset="-120"/>
              </a:defRPr>
            </a:lvl4pPr>
            <a:lvl5pPr marL="1828800" fontAlgn="base">
              <a:spcBef>
                <a:spcPct val="0"/>
              </a:spcBef>
              <a:spcAft>
                <a:spcPct val="0"/>
              </a:spcAft>
              <a:tabLst>
                <a:tab pos="304800" algn="l"/>
                <a:tab pos="457200" algn="l"/>
              </a:tabLst>
              <a:defRPr kumimoji="1">
                <a:solidFill>
                  <a:schemeClr val="tx1"/>
                </a:solidFill>
                <a:latin typeface="Arial" pitchFamily="34" charset="0"/>
                <a:ea typeface="新細明體" pitchFamily="18" charset="-120"/>
                <a:cs typeface="新細明體" pitchFamily="18" charset="-120"/>
              </a:defRPr>
            </a:lvl5pPr>
            <a:lvl6pPr marL="2286000" fontAlgn="base">
              <a:spcBef>
                <a:spcPct val="0"/>
              </a:spcBef>
              <a:spcAft>
                <a:spcPct val="0"/>
              </a:spcAft>
              <a:tabLst>
                <a:tab pos="304800" algn="l"/>
                <a:tab pos="457200" algn="l"/>
              </a:tabLst>
              <a:defRPr kumimoji="1">
                <a:solidFill>
                  <a:schemeClr val="tx1"/>
                </a:solidFill>
                <a:latin typeface="Arial" pitchFamily="34" charset="0"/>
                <a:ea typeface="新細明體" pitchFamily="18" charset="-120"/>
                <a:cs typeface="新細明體" pitchFamily="18" charset="-120"/>
              </a:defRPr>
            </a:lvl6pPr>
            <a:lvl7pPr marL="2743200" fontAlgn="base">
              <a:spcBef>
                <a:spcPct val="0"/>
              </a:spcBef>
              <a:spcAft>
                <a:spcPct val="0"/>
              </a:spcAft>
              <a:tabLst>
                <a:tab pos="304800" algn="l"/>
                <a:tab pos="457200" algn="l"/>
              </a:tabLst>
              <a:defRPr kumimoji="1">
                <a:solidFill>
                  <a:schemeClr val="tx1"/>
                </a:solidFill>
                <a:latin typeface="Arial" pitchFamily="34" charset="0"/>
                <a:ea typeface="新細明體" pitchFamily="18" charset="-120"/>
                <a:cs typeface="新細明體" pitchFamily="18" charset="-120"/>
              </a:defRPr>
            </a:lvl7pPr>
            <a:lvl8pPr marL="3200400" fontAlgn="base">
              <a:spcBef>
                <a:spcPct val="0"/>
              </a:spcBef>
              <a:spcAft>
                <a:spcPct val="0"/>
              </a:spcAft>
              <a:tabLst>
                <a:tab pos="304800" algn="l"/>
                <a:tab pos="457200" algn="l"/>
              </a:tabLst>
              <a:defRPr kumimoji="1">
                <a:solidFill>
                  <a:schemeClr val="tx1"/>
                </a:solidFill>
                <a:latin typeface="Arial" pitchFamily="34" charset="0"/>
                <a:ea typeface="新細明體" pitchFamily="18" charset="-120"/>
                <a:cs typeface="新細明體" pitchFamily="18" charset="-120"/>
              </a:defRPr>
            </a:lvl8pPr>
            <a:lvl9pPr marL="3657600" fontAlgn="base">
              <a:spcBef>
                <a:spcPct val="0"/>
              </a:spcBef>
              <a:spcAft>
                <a:spcPct val="0"/>
              </a:spcAft>
              <a:tabLst>
                <a:tab pos="304800" algn="l"/>
                <a:tab pos="457200" algn="l"/>
              </a:tabLs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tab pos="304800" algn="l"/>
                <a:tab pos="457200" algn="l"/>
              </a:tabLst>
            </a:pPr>
            <a:r>
              <a:rPr kumimoji="1" lang="zh-TW" altLang="zh-TW" sz="24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各類工程會契約範本適用類別說明</a:t>
            </a:r>
            <a:endParaRPr kumimoji="1" lang="zh-TW" altLang="zh-TW" sz="2400" b="0" i="0" u="none" strike="noStrike" cap="none" normalizeH="0" baseline="0" dirty="0" smtClean="0">
              <a:ln>
                <a:noFill/>
              </a:ln>
              <a:solidFill>
                <a:schemeClr val="tx1"/>
              </a:solidFill>
              <a:effectLst/>
            </a:endParaRPr>
          </a:p>
        </p:txBody>
      </p:sp>
      <p:graphicFrame>
        <p:nvGraphicFramePr>
          <p:cNvPr id="10" name="表格 9"/>
          <p:cNvGraphicFramePr>
            <a:graphicFrameLocks noGrp="1"/>
          </p:cNvGraphicFramePr>
          <p:nvPr>
            <p:extLst>
              <p:ext uri="{D42A27DB-BD31-4B8C-83A1-F6EECF244321}">
                <p14:modId xmlns:p14="http://schemas.microsoft.com/office/powerpoint/2010/main" val="4272298716"/>
              </p:ext>
            </p:extLst>
          </p:nvPr>
        </p:nvGraphicFramePr>
        <p:xfrm>
          <a:off x="981968" y="4212679"/>
          <a:ext cx="8712968" cy="3024336"/>
        </p:xfrm>
        <a:graphic>
          <a:graphicData uri="http://schemas.openxmlformats.org/drawingml/2006/table">
            <a:tbl>
              <a:tblPr firstRow="1" firstCol="1" bandRow="1"/>
              <a:tblGrid>
                <a:gridCol w="4824536"/>
                <a:gridCol w="3888432"/>
              </a:tblGrid>
              <a:tr h="523428">
                <a:tc>
                  <a:txBody>
                    <a:bodyPr/>
                    <a:lstStyle/>
                    <a:p>
                      <a:pPr>
                        <a:lnSpc>
                          <a:spcPts val="2400"/>
                        </a:lnSpc>
                        <a:spcBef>
                          <a:spcPts val="600"/>
                        </a:spcBef>
                        <a:spcAft>
                          <a:spcPts val="600"/>
                        </a:spcAft>
                      </a:pPr>
                      <a:r>
                        <a:rPr lang="zh-TW" sz="2400" kern="100" dirty="0">
                          <a:effectLst/>
                          <a:latin typeface="Calibri"/>
                          <a:ea typeface="標楷體"/>
                          <a:cs typeface="Times New Roman"/>
                        </a:rPr>
                        <a:t>工程會範本</a:t>
                      </a:r>
                      <a:endParaRPr lang="zh-TW" sz="2400" kern="100" dirty="0">
                        <a:effectLst/>
                        <a:latin typeface="Calibri"/>
                        <a:ea typeface="新細明體"/>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Calibri"/>
                          <a:ea typeface="標楷體"/>
                          <a:cs typeface="Times New Roman"/>
                        </a:rPr>
                        <a:t>說明</a:t>
                      </a:r>
                      <a:endParaRPr lang="zh-TW" sz="2400" kern="100" dirty="0">
                        <a:effectLst/>
                        <a:latin typeface="Calibri"/>
                        <a:ea typeface="新細明體"/>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6851">
                <a:tc>
                  <a:txBody>
                    <a:bodyPr/>
                    <a:lstStyle/>
                    <a:p>
                      <a:pPr>
                        <a:lnSpc>
                          <a:spcPts val="2400"/>
                        </a:lnSpc>
                        <a:spcBef>
                          <a:spcPts val="600"/>
                        </a:spcBef>
                        <a:spcAft>
                          <a:spcPts val="600"/>
                        </a:spcAft>
                      </a:pPr>
                      <a:r>
                        <a:rPr lang="zh-TW" sz="2400" kern="100" dirty="0">
                          <a:effectLst/>
                          <a:latin typeface="Calibri"/>
                          <a:ea typeface="標楷體"/>
                          <a:cs typeface="Times New Roman"/>
                        </a:rPr>
                        <a:t>投標須知範本</a:t>
                      </a:r>
                      <a:r>
                        <a:rPr lang="en-US" sz="1800" kern="100" dirty="0">
                          <a:effectLst/>
                          <a:latin typeface="Calibri"/>
                          <a:ea typeface="標楷體"/>
                          <a:cs typeface="Times New Roman"/>
                        </a:rPr>
                        <a:t>(1050408</a:t>
                      </a:r>
                      <a:r>
                        <a:rPr lang="zh-TW" sz="1800" kern="100" dirty="0">
                          <a:effectLst/>
                          <a:latin typeface="Calibri"/>
                          <a:ea typeface="標楷體"/>
                          <a:cs typeface="Times New Roman"/>
                        </a:rPr>
                        <a:t>修正</a:t>
                      </a:r>
                      <a:r>
                        <a:rPr lang="en-US" sz="1800" kern="100" dirty="0">
                          <a:effectLst/>
                          <a:latin typeface="Calibri"/>
                          <a:ea typeface="標楷體"/>
                          <a:cs typeface="Times New Roman"/>
                        </a:rPr>
                        <a:t>)</a:t>
                      </a:r>
                      <a:endParaRPr lang="zh-TW" sz="1800" kern="100" dirty="0">
                        <a:effectLst/>
                        <a:latin typeface="Calibri"/>
                        <a:ea typeface="新細明體"/>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Calibri"/>
                          <a:ea typeface="標楷體"/>
                          <a:cs typeface="Times New Roman"/>
                        </a:rPr>
                        <a:t>各類別都適用之通用範本</a:t>
                      </a:r>
                      <a:endParaRPr lang="zh-TW" sz="2400" kern="100" dirty="0">
                        <a:effectLst/>
                        <a:latin typeface="Calibri"/>
                        <a:ea typeface="新細明體"/>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9881">
                <a:tc>
                  <a:txBody>
                    <a:bodyPr/>
                    <a:lstStyle/>
                    <a:p>
                      <a:pPr>
                        <a:lnSpc>
                          <a:spcPts val="2400"/>
                        </a:lnSpc>
                        <a:spcBef>
                          <a:spcPts val="600"/>
                        </a:spcBef>
                        <a:spcAft>
                          <a:spcPts val="600"/>
                        </a:spcAft>
                      </a:pPr>
                      <a:r>
                        <a:rPr lang="zh-TW" sz="2400" kern="100" dirty="0">
                          <a:effectLst/>
                          <a:latin typeface="Calibri"/>
                          <a:ea typeface="標楷體"/>
                          <a:cs typeface="Times New Roman"/>
                        </a:rPr>
                        <a:t>財物採購契約範本</a:t>
                      </a:r>
                      <a:r>
                        <a:rPr lang="en-US" sz="1800" kern="100" dirty="0">
                          <a:effectLst/>
                          <a:latin typeface="Calibri"/>
                          <a:ea typeface="標楷體"/>
                          <a:cs typeface="Times New Roman"/>
                        </a:rPr>
                        <a:t>(1050122)</a:t>
                      </a:r>
                      <a:endParaRPr lang="zh-TW" sz="1800" kern="100" dirty="0">
                        <a:effectLst/>
                        <a:latin typeface="Calibri"/>
                        <a:ea typeface="新細明體"/>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Calibri"/>
                          <a:ea typeface="標楷體"/>
                          <a:cs typeface="Times New Roman"/>
                        </a:rPr>
                        <a:t>財物類</a:t>
                      </a:r>
                      <a:endParaRPr lang="zh-TW" sz="2400" kern="100" dirty="0">
                        <a:effectLst/>
                        <a:latin typeface="Calibri"/>
                        <a:ea typeface="新細明體"/>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212">
                <a:tc>
                  <a:txBody>
                    <a:bodyPr/>
                    <a:lstStyle/>
                    <a:p>
                      <a:pPr>
                        <a:lnSpc>
                          <a:spcPts val="2400"/>
                        </a:lnSpc>
                        <a:spcBef>
                          <a:spcPts val="600"/>
                        </a:spcBef>
                        <a:spcAft>
                          <a:spcPts val="600"/>
                        </a:spcAft>
                      </a:pPr>
                      <a:r>
                        <a:rPr lang="zh-TW" sz="2400" kern="100" dirty="0">
                          <a:effectLst/>
                          <a:latin typeface="Calibri"/>
                          <a:ea typeface="標楷體"/>
                          <a:cs typeface="Times New Roman"/>
                        </a:rPr>
                        <a:t>勞務採購契約範本</a:t>
                      </a:r>
                      <a:r>
                        <a:rPr lang="en-US" sz="1800" kern="100" dirty="0">
                          <a:effectLst/>
                          <a:latin typeface="Calibri"/>
                          <a:ea typeface="標楷體"/>
                          <a:cs typeface="Times New Roman"/>
                        </a:rPr>
                        <a:t>(1050122)</a:t>
                      </a:r>
                      <a:endParaRPr lang="zh-TW" sz="1800" kern="100" dirty="0">
                        <a:effectLst/>
                        <a:latin typeface="Calibri"/>
                        <a:ea typeface="新細明體"/>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Calibri"/>
                          <a:ea typeface="標楷體"/>
                          <a:cs typeface="Times New Roman"/>
                        </a:rPr>
                        <a:t>勞務費</a:t>
                      </a:r>
                      <a:r>
                        <a:rPr lang="en-US" sz="2400" kern="100" dirty="0">
                          <a:effectLst/>
                          <a:latin typeface="Calibri"/>
                          <a:ea typeface="標楷體"/>
                          <a:cs typeface="Times New Roman"/>
                        </a:rPr>
                        <a:t>(</a:t>
                      </a:r>
                      <a:r>
                        <a:rPr lang="zh-TW" sz="2400" kern="100" dirty="0">
                          <a:effectLst/>
                          <a:latin typeface="Calibri"/>
                          <a:ea typeface="標楷體"/>
                          <a:cs typeface="Times New Roman"/>
                        </a:rPr>
                        <a:t>不含工程技術服務及資訊服務</a:t>
                      </a:r>
                      <a:r>
                        <a:rPr lang="en-US" sz="2400" kern="100" dirty="0">
                          <a:effectLst/>
                          <a:latin typeface="Calibri"/>
                          <a:ea typeface="標楷體"/>
                          <a:cs typeface="Times New Roman"/>
                        </a:rPr>
                        <a:t>)</a:t>
                      </a:r>
                      <a:endParaRPr lang="zh-TW" sz="2400" kern="100" dirty="0">
                        <a:effectLst/>
                        <a:latin typeface="Calibri"/>
                        <a:ea typeface="新細明體"/>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0520">
                <a:tc>
                  <a:txBody>
                    <a:bodyPr/>
                    <a:lstStyle/>
                    <a:p>
                      <a:pPr>
                        <a:lnSpc>
                          <a:spcPts val="2400"/>
                        </a:lnSpc>
                        <a:spcBef>
                          <a:spcPts val="600"/>
                        </a:spcBef>
                        <a:spcAft>
                          <a:spcPts val="600"/>
                        </a:spcAft>
                      </a:pPr>
                      <a:r>
                        <a:rPr lang="zh-TW" sz="2400" kern="100" dirty="0">
                          <a:effectLst/>
                          <a:latin typeface="Calibri"/>
                          <a:ea typeface="標楷體"/>
                          <a:cs typeface="Times New Roman"/>
                        </a:rPr>
                        <a:t>工程採購契約範本</a:t>
                      </a:r>
                      <a:r>
                        <a:rPr lang="en-US" sz="1800" kern="100" dirty="0">
                          <a:effectLst/>
                          <a:latin typeface="Calibri"/>
                          <a:ea typeface="標楷體"/>
                          <a:cs typeface="Times New Roman"/>
                        </a:rPr>
                        <a:t>(1050112)</a:t>
                      </a:r>
                      <a:endParaRPr lang="zh-TW" sz="1800" kern="100" dirty="0">
                        <a:effectLst/>
                        <a:latin typeface="Calibri"/>
                        <a:ea typeface="新細明體"/>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Calibri"/>
                          <a:ea typeface="標楷體"/>
                          <a:cs typeface="Times New Roman"/>
                        </a:rPr>
                        <a:t>工程類</a:t>
                      </a:r>
                      <a:r>
                        <a:rPr lang="en-US" sz="2400" kern="100" dirty="0">
                          <a:effectLst/>
                          <a:latin typeface="Calibri"/>
                          <a:ea typeface="標楷體"/>
                          <a:cs typeface="Times New Roman"/>
                        </a:rPr>
                        <a:t>(</a:t>
                      </a:r>
                      <a:r>
                        <a:rPr lang="zh-TW" sz="2400" kern="100" dirty="0">
                          <a:effectLst/>
                          <a:latin typeface="Calibri"/>
                          <a:ea typeface="標楷體"/>
                          <a:cs typeface="Times New Roman"/>
                        </a:rPr>
                        <a:t>不含統包工程</a:t>
                      </a:r>
                      <a:r>
                        <a:rPr lang="en-US" sz="2400" kern="100" dirty="0">
                          <a:effectLst/>
                          <a:latin typeface="Calibri"/>
                          <a:ea typeface="標楷體"/>
                          <a:cs typeface="Times New Roman"/>
                        </a:rPr>
                        <a:t>)</a:t>
                      </a:r>
                      <a:endParaRPr lang="zh-TW" sz="2400" kern="100" dirty="0">
                        <a:effectLst/>
                        <a:latin typeface="Calibri"/>
                        <a:ea typeface="新細明體"/>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4056">
                <a:tc>
                  <a:txBody>
                    <a:bodyPr/>
                    <a:lstStyle/>
                    <a:p>
                      <a:pPr>
                        <a:lnSpc>
                          <a:spcPts val="2400"/>
                        </a:lnSpc>
                        <a:spcBef>
                          <a:spcPts val="600"/>
                        </a:spcBef>
                        <a:spcAft>
                          <a:spcPts val="600"/>
                        </a:spcAft>
                      </a:pPr>
                      <a:r>
                        <a:rPr lang="zh-TW" sz="2400" kern="100" dirty="0">
                          <a:effectLst/>
                          <a:latin typeface="Calibri"/>
                          <a:ea typeface="標楷體"/>
                          <a:cs typeface="Times New Roman"/>
                        </a:rPr>
                        <a:t>公共工程技術服務契約</a:t>
                      </a:r>
                      <a:r>
                        <a:rPr lang="zh-TW" sz="2400" kern="100" dirty="0" smtClean="0">
                          <a:effectLst/>
                          <a:latin typeface="Calibri"/>
                          <a:ea typeface="標楷體"/>
                          <a:cs typeface="Times New Roman"/>
                        </a:rPr>
                        <a:t>範本</a:t>
                      </a:r>
                      <a:r>
                        <a:rPr lang="en-US" sz="1800" kern="100" dirty="0" smtClean="0">
                          <a:effectLst/>
                          <a:latin typeface="Calibri"/>
                          <a:ea typeface="標楷體"/>
                          <a:cs typeface="Times New Roman"/>
                        </a:rPr>
                        <a:t>(1050130</a:t>
                      </a:r>
                      <a:r>
                        <a:rPr lang="en-US" sz="1800" kern="100" dirty="0">
                          <a:effectLst/>
                          <a:latin typeface="Calibri"/>
                          <a:ea typeface="標楷體"/>
                          <a:cs typeface="Times New Roman"/>
                        </a:rPr>
                        <a:t>)</a:t>
                      </a:r>
                      <a:endParaRPr lang="zh-TW" sz="1800" kern="100" dirty="0">
                        <a:effectLst/>
                        <a:latin typeface="Calibri"/>
                        <a:ea typeface="新細明體"/>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Calibri"/>
                          <a:ea typeface="標楷體"/>
                          <a:cs typeface="Times New Roman"/>
                        </a:rPr>
                        <a:t>如</a:t>
                      </a:r>
                      <a:r>
                        <a:rPr lang="en-US" sz="2400" kern="100" dirty="0">
                          <a:effectLst/>
                          <a:latin typeface="Calibri"/>
                          <a:ea typeface="標楷體"/>
                          <a:cs typeface="Times New Roman"/>
                        </a:rPr>
                        <a:t>:</a:t>
                      </a:r>
                      <a:r>
                        <a:rPr lang="zh-TW" sz="2400" kern="100" dirty="0">
                          <a:effectLst/>
                          <a:latin typeface="Calibri"/>
                          <a:ea typeface="標楷體"/>
                          <a:cs typeface="Times New Roman"/>
                        </a:rPr>
                        <a:t>工程規劃</a:t>
                      </a:r>
                      <a:r>
                        <a:rPr lang="zh-TW" sz="2400" kern="100" dirty="0">
                          <a:effectLst/>
                          <a:latin typeface="Calibri"/>
                          <a:ea typeface="新細明體"/>
                          <a:cs typeface="Times New Roman"/>
                        </a:rPr>
                        <a:t>、</a:t>
                      </a:r>
                      <a:r>
                        <a:rPr lang="zh-TW" sz="2400" kern="100" dirty="0">
                          <a:effectLst/>
                          <a:latin typeface="Calibri"/>
                          <a:ea typeface="標楷體"/>
                          <a:cs typeface="Times New Roman"/>
                        </a:rPr>
                        <a:t>設計</a:t>
                      </a:r>
                      <a:r>
                        <a:rPr lang="zh-TW" sz="2400" kern="100" dirty="0">
                          <a:effectLst/>
                          <a:latin typeface="Calibri"/>
                          <a:ea typeface="新細明體"/>
                          <a:cs typeface="Times New Roman"/>
                        </a:rPr>
                        <a:t>、</a:t>
                      </a:r>
                      <a:r>
                        <a:rPr lang="zh-TW" sz="2400" kern="100" dirty="0">
                          <a:effectLst/>
                          <a:latin typeface="Calibri"/>
                          <a:ea typeface="標楷體"/>
                          <a:cs typeface="Times New Roman"/>
                        </a:rPr>
                        <a:t>監造類</a:t>
                      </a:r>
                      <a:endParaRPr lang="zh-TW" sz="2400" kern="100" dirty="0">
                        <a:effectLst/>
                        <a:latin typeface="Calibri"/>
                        <a:ea typeface="新細明體"/>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7741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85542"/>
          </a:xfrm>
        </p:spPr>
        <p:txBody>
          <a:bodyPr/>
          <a:lstStyle/>
          <a:p>
            <a:r>
              <a:rPr lang="zh-TW" altLang="en-US" dirty="0" smtClean="0">
                <a:latin typeface="標楷體" panose="03000509000000000000" pitchFamily="65" charset="-120"/>
                <a:ea typeface="標楷體" panose="03000509000000000000" pitchFamily="65" charset="-120"/>
              </a:rPr>
              <a:t>逾期罰款</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1291153" y="1236860"/>
            <a:ext cx="7920880" cy="4278094"/>
          </a:xfrm>
          <a:prstGeom prst="rect">
            <a:avLst/>
          </a:prstGeom>
        </p:spPr>
        <p:txBody>
          <a:bodyPr wrap="square">
            <a:spAutoFit/>
          </a:bodyPr>
          <a:lstStyle/>
          <a:p>
            <a:pPr marL="285750" lvl="0" indent="-285750">
              <a:buFont typeface="Wingdings" panose="05000000000000000000" pitchFamily="2" charset="2"/>
              <a:buChar char="Ø"/>
            </a:pPr>
            <a:r>
              <a:rPr lang="zh-TW" altLang="zh-TW" sz="1600" b="1" dirty="0">
                <a:latin typeface="標楷體" panose="03000509000000000000" pitchFamily="65" charset="-120"/>
                <a:ea typeface="標楷體" panose="03000509000000000000" pitchFamily="65" charset="-120"/>
              </a:rPr>
              <a:t>交貨履約期限</a:t>
            </a:r>
          </a:p>
          <a:p>
            <a:pPr lvl="0"/>
            <a:r>
              <a:rPr lang="zh-TW" altLang="zh-TW" sz="1600" dirty="0">
                <a:latin typeface="標楷體" panose="03000509000000000000" pitchFamily="65" charset="-120"/>
                <a:ea typeface="標楷體" panose="03000509000000000000" pitchFamily="65" charset="-120"/>
              </a:rPr>
              <a:t>得標承商須於簽約後</a:t>
            </a:r>
            <a:r>
              <a:rPr lang="en-US" altLang="zh-TW" sz="1600" dirty="0">
                <a:latin typeface="標楷體" panose="03000509000000000000" pitchFamily="65" charset="-120"/>
                <a:ea typeface="標楷體" panose="03000509000000000000" pitchFamily="65" charset="-120"/>
              </a:rPr>
              <a:t>15</a:t>
            </a:r>
            <a:r>
              <a:rPr lang="zh-TW" altLang="zh-TW" sz="1600" dirty="0">
                <a:latin typeface="標楷體" panose="03000509000000000000" pitchFamily="65" charset="-120"/>
                <a:ea typeface="標楷體" panose="03000509000000000000" pitchFamily="65" charset="-120"/>
              </a:rPr>
              <a:t>天內提送下列資料審核：</a:t>
            </a:r>
          </a:p>
          <a:p>
            <a:r>
              <a:rPr lang="en-US" altLang="zh-TW" sz="1600" dirty="0">
                <a:latin typeface="標楷體" panose="03000509000000000000" pitchFamily="65" charset="-120"/>
                <a:ea typeface="標楷體" panose="03000509000000000000" pitchFamily="65" charset="-120"/>
              </a:rPr>
              <a:t>…………………..</a:t>
            </a:r>
            <a:endParaRPr lang="zh-TW" altLang="zh-TW" sz="1600" dirty="0">
              <a:latin typeface="標楷體" panose="03000509000000000000" pitchFamily="65" charset="-120"/>
              <a:ea typeface="標楷體" panose="03000509000000000000" pitchFamily="65" charset="-120"/>
            </a:endParaRPr>
          </a:p>
          <a:p>
            <a:pPr lvl="0"/>
            <a:r>
              <a:rPr lang="zh-TW" altLang="zh-TW" sz="1600" dirty="0">
                <a:latin typeface="標楷體" panose="03000509000000000000" pitchFamily="65" charset="-120"/>
                <a:ea typeface="標楷體" panose="03000509000000000000" pitchFamily="65" charset="-120"/>
              </a:rPr>
              <a:t>設備安裝完成期限：</a:t>
            </a:r>
            <a:r>
              <a:rPr lang="en-US" altLang="zh-TW" sz="1600" dirty="0">
                <a:latin typeface="標楷體" panose="03000509000000000000" pitchFamily="65" charset="-120"/>
                <a:ea typeface="標楷體" panose="03000509000000000000" pitchFamily="65" charset="-120"/>
              </a:rPr>
              <a:t>103</a:t>
            </a:r>
            <a:r>
              <a:rPr lang="zh-TW" altLang="zh-TW"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11</a:t>
            </a:r>
            <a:r>
              <a:rPr lang="zh-TW" altLang="zh-TW" sz="1600" dirty="0">
                <a:latin typeface="標楷體" panose="03000509000000000000" pitchFamily="65" charset="-120"/>
                <a:ea typeface="標楷體" panose="03000509000000000000" pitchFamily="65" charset="-120"/>
              </a:rPr>
              <a:t>月</a:t>
            </a:r>
            <a:r>
              <a:rPr lang="en-US" altLang="zh-TW" sz="1600" dirty="0">
                <a:latin typeface="標楷體" panose="03000509000000000000" pitchFamily="65" charset="-120"/>
                <a:ea typeface="標楷體" panose="03000509000000000000" pitchFamily="65" charset="-120"/>
              </a:rPr>
              <a:t>24</a:t>
            </a:r>
            <a:r>
              <a:rPr lang="zh-TW" altLang="zh-TW" sz="1600" dirty="0">
                <a:latin typeface="標楷體" panose="03000509000000000000" pitchFamily="65" charset="-120"/>
                <a:ea typeface="標楷體" panose="03000509000000000000" pitchFamily="65" charset="-120"/>
              </a:rPr>
              <a:t>日</a:t>
            </a:r>
          </a:p>
          <a:p>
            <a:r>
              <a:rPr lang="en-US" altLang="zh-TW" sz="1600" dirty="0">
                <a:latin typeface="標楷體" panose="03000509000000000000" pitchFamily="65" charset="-120"/>
                <a:ea typeface="標楷體" panose="03000509000000000000" pitchFamily="65" charset="-120"/>
              </a:rPr>
              <a:t> 3.</a:t>
            </a:r>
            <a:r>
              <a:rPr lang="zh-TW" altLang="zh-TW" sz="1600" dirty="0">
                <a:latin typeface="標楷體" panose="03000509000000000000" pitchFamily="65" charset="-120"/>
                <a:ea typeface="標楷體" panose="03000509000000000000" pitchFamily="65" charset="-120"/>
              </a:rPr>
              <a:t>設備系統試車及教育訓練完成期限：</a:t>
            </a:r>
            <a:r>
              <a:rPr lang="en-US" altLang="zh-TW" sz="1600" dirty="0">
                <a:latin typeface="標楷體" panose="03000509000000000000" pitchFamily="65" charset="-120"/>
                <a:ea typeface="標楷體" panose="03000509000000000000" pitchFamily="65" charset="-120"/>
              </a:rPr>
              <a:t>103</a:t>
            </a:r>
            <a:r>
              <a:rPr lang="zh-TW" altLang="zh-TW"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12</a:t>
            </a:r>
            <a:r>
              <a:rPr lang="zh-TW" altLang="zh-TW" sz="1600" dirty="0">
                <a:latin typeface="標楷體" panose="03000509000000000000" pitchFamily="65" charset="-120"/>
                <a:ea typeface="標楷體" panose="03000509000000000000" pitchFamily="65" charset="-120"/>
              </a:rPr>
              <a:t>月</a:t>
            </a:r>
            <a:r>
              <a:rPr lang="en-US" altLang="zh-TW" sz="1600" dirty="0">
                <a:latin typeface="標楷體" panose="03000509000000000000" pitchFamily="65" charset="-120"/>
                <a:ea typeface="標楷體" panose="03000509000000000000" pitchFamily="65" charset="-120"/>
              </a:rPr>
              <a:t>08</a:t>
            </a:r>
            <a:r>
              <a:rPr lang="zh-TW" altLang="zh-TW" sz="1600" dirty="0">
                <a:latin typeface="標楷體" panose="03000509000000000000" pitchFamily="65" charset="-120"/>
                <a:ea typeface="標楷體" panose="03000509000000000000" pitchFamily="65" charset="-120"/>
              </a:rPr>
              <a:t>日</a:t>
            </a:r>
          </a:p>
          <a:p>
            <a:pPr marL="285750" lvl="0" indent="-285750">
              <a:buFont typeface="Wingdings" panose="05000000000000000000" pitchFamily="2" charset="2"/>
              <a:buChar char="Ø"/>
            </a:pPr>
            <a:r>
              <a:rPr lang="zh-TW" altLang="zh-TW" sz="1600" b="1" dirty="0" smtClean="0">
                <a:latin typeface="標楷體" panose="03000509000000000000" pitchFamily="65" charset="-120"/>
                <a:ea typeface="標楷體" panose="03000509000000000000" pitchFamily="65" charset="-120"/>
              </a:rPr>
              <a:t>驗收</a:t>
            </a:r>
            <a:r>
              <a:rPr lang="zh-TW" altLang="zh-TW" sz="1600" b="1" dirty="0">
                <a:latin typeface="標楷體" panose="03000509000000000000" pitchFamily="65" charset="-120"/>
                <a:ea typeface="標楷體" panose="03000509000000000000" pitchFamily="65" charset="-120"/>
              </a:rPr>
              <a:t>付款與罰則</a:t>
            </a:r>
          </a:p>
          <a:p>
            <a:pPr lvl="0"/>
            <a:r>
              <a:rPr lang="en-US" altLang="zh-TW" sz="1600" dirty="0" smtClean="0">
                <a:latin typeface="標楷體" panose="03000509000000000000" pitchFamily="65" charset="-120"/>
                <a:ea typeface="標楷體" panose="03000509000000000000" pitchFamily="65" charset="-120"/>
              </a:rPr>
              <a:t>1.</a:t>
            </a:r>
            <a:r>
              <a:rPr lang="zh-TW" altLang="zh-TW" sz="1600" dirty="0" smtClean="0">
                <a:latin typeface="標楷體" panose="03000509000000000000" pitchFamily="65" charset="-120"/>
                <a:ea typeface="標楷體" panose="03000509000000000000" pitchFamily="65" charset="-120"/>
              </a:rPr>
              <a:t>設備</a:t>
            </a:r>
            <a:r>
              <a:rPr lang="zh-TW" altLang="zh-TW" sz="1600" dirty="0">
                <a:latin typeface="標楷體" panose="03000509000000000000" pitchFamily="65" charset="-120"/>
                <a:ea typeface="標楷體" panose="03000509000000000000" pitchFamily="65" charset="-120"/>
              </a:rPr>
              <a:t>安裝完成項目：採購明細表各項目及壓濾機與偵測器，</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，則撥付合約價款之</a:t>
            </a:r>
            <a:r>
              <a:rPr lang="en-US" altLang="zh-TW" sz="1600" dirty="0">
                <a:latin typeface="標楷體" panose="03000509000000000000" pitchFamily="65" charset="-120"/>
                <a:ea typeface="標楷體" panose="03000509000000000000" pitchFamily="65" charset="-120"/>
              </a:rPr>
              <a:t>80%</a:t>
            </a:r>
            <a:r>
              <a:rPr lang="zh-TW" altLang="zh-TW" sz="1600" dirty="0" smtClean="0">
                <a:latin typeface="標楷體" panose="03000509000000000000" pitchFamily="65" charset="-120"/>
                <a:ea typeface="標楷體" panose="03000509000000000000" pitchFamily="65" charset="-120"/>
              </a:rPr>
              <a:t>。</a:t>
            </a:r>
            <a:r>
              <a:rPr lang="en-US" altLang="zh-TW" sz="1600" dirty="0" smtClean="0">
                <a:latin typeface="標楷體" panose="03000509000000000000" pitchFamily="65" charset="-120"/>
                <a:ea typeface="標楷體" panose="03000509000000000000" pitchFamily="65" charset="-120"/>
              </a:rPr>
              <a:t>………</a:t>
            </a:r>
            <a:endParaRPr lang="zh-TW" altLang="zh-TW" sz="1600" dirty="0">
              <a:latin typeface="標楷體" panose="03000509000000000000" pitchFamily="65" charset="-120"/>
              <a:ea typeface="標楷體" panose="03000509000000000000" pitchFamily="65" charset="-120"/>
            </a:endParaRPr>
          </a:p>
          <a:p>
            <a:r>
              <a:rPr lang="en-US" altLang="zh-TW" sz="1600" dirty="0">
                <a:latin typeface="標楷體" panose="03000509000000000000" pitchFamily="65" charset="-120"/>
                <a:ea typeface="標楷體" panose="03000509000000000000" pitchFamily="65" charset="-120"/>
              </a:rPr>
              <a:t> (7)</a:t>
            </a:r>
            <a:r>
              <a:rPr lang="zh-TW" altLang="zh-TW" sz="1600" b="1" dirty="0">
                <a:latin typeface="標楷體" panose="03000509000000000000" pitchFamily="65" charset="-120"/>
                <a:ea typeface="標楷體" panose="03000509000000000000" pitchFamily="65" charset="-120"/>
              </a:rPr>
              <a:t>若未於</a:t>
            </a:r>
            <a:r>
              <a:rPr lang="en-US" altLang="zh-TW" sz="1600" b="1" dirty="0">
                <a:latin typeface="標楷體" panose="03000509000000000000" pitchFamily="65" charset="-120"/>
                <a:ea typeface="標楷體" panose="03000509000000000000" pitchFamily="65" charset="-120"/>
              </a:rPr>
              <a:t>103</a:t>
            </a:r>
            <a:r>
              <a:rPr lang="zh-TW" altLang="zh-TW"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11</a:t>
            </a:r>
            <a:r>
              <a:rPr lang="zh-TW" altLang="zh-TW"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24</a:t>
            </a:r>
            <a:r>
              <a:rPr lang="zh-TW" altLang="zh-TW" sz="1600" b="1" dirty="0">
                <a:latin typeface="標楷體" panose="03000509000000000000" pitchFamily="65" charset="-120"/>
                <a:ea typeface="標楷體" panose="03000509000000000000" pitchFamily="65" charset="-120"/>
              </a:rPr>
              <a:t>日前完成</a:t>
            </a:r>
            <a:r>
              <a:rPr lang="en-US" altLang="zh-TW" sz="1600" b="1" dirty="0">
                <a:latin typeface="標楷體" panose="03000509000000000000" pitchFamily="65" charset="-120"/>
                <a:ea typeface="標楷體" panose="03000509000000000000" pitchFamily="65" charset="-120"/>
              </a:rPr>
              <a:t>,</a:t>
            </a:r>
            <a:r>
              <a:rPr lang="zh-TW" altLang="zh-TW" sz="1600" b="1" dirty="0">
                <a:latin typeface="標楷體" panose="03000509000000000000" pitchFamily="65" charset="-120"/>
                <a:ea typeface="標楷體" panose="03000509000000000000" pitchFamily="65" charset="-120"/>
              </a:rPr>
              <a:t>則每逾一日按合約價款之千分之一罰款。</a:t>
            </a:r>
          </a:p>
          <a:p>
            <a:r>
              <a:rPr lang="en-US" altLang="zh-TW" sz="1600" dirty="0">
                <a:latin typeface="標楷體" panose="03000509000000000000" pitchFamily="65" charset="-120"/>
                <a:ea typeface="標楷體" panose="03000509000000000000" pitchFamily="65" charset="-120"/>
              </a:rPr>
              <a:t>2.</a:t>
            </a:r>
            <a:r>
              <a:rPr lang="zh-TW" altLang="zh-TW" sz="1600" dirty="0">
                <a:latin typeface="標楷體" panose="03000509000000000000" pitchFamily="65" charset="-120"/>
                <a:ea typeface="標楷體" panose="03000509000000000000" pitchFamily="65" charset="-120"/>
              </a:rPr>
              <a:t>設備系統試車及教育訓練完成項目</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清水試車與污泥試車及教育訓練合格，則撥付予合約價款之尾款</a:t>
            </a:r>
            <a:r>
              <a:rPr lang="zh-TW" altLang="zh-TW" sz="1600" dirty="0" smtClean="0">
                <a:latin typeface="標楷體" panose="03000509000000000000" pitchFamily="65" charset="-120"/>
                <a:ea typeface="標楷體" panose="03000509000000000000" pitchFamily="65" charset="-120"/>
              </a:rPr>
              <a:t>。</a:t>
            </a:r>
            <a:r>
              <a:rPr lang="en-US" altLang="zh-TW" sz="1600" dirty="0" smtClean="0">
                <a:latin typeface="標楷體" panose="03000509000000000000" pitchFamily="65" charset="-120"/>
                <a:ea typeface="標楷體" panose="03000509000000000000" pitchFamily="65" charset="-120"/>
              </a:rPr>
              <a:t>………………</a:t>
            </a:r>
            <a:endParaRPr lang="en-US" altLang="zh-TW" sz="1600" dirty="0">
              <a:latin typeface="標楷體" panose="03000509000000000000" pitchFamily="65" charset="-120"/>
              <a:ea typeface="標楷體" panose="03000509000000000000" pitchFamily="65" charset="-120"/>
            </a:endParaRPr>
          </a:p>
          <a:p>
            <a:r>
              <a:rPr lang="en-US" altLang="zh-TW" sz="1600" dirty="0" smtClean="0">
                <a:latin typeface="標楷體" panose="03000509000000000000" pitchFamily="65" charset="-120"/>
                <a:ea typeface="標楷體" panose="03000509000000000000" pitchFamily="65" charset="-120"/>
              </a:rPr>
              <a:t>(2)</a:t>
            </a:r>
            <a:r>
              <a:rPr lang="zh-TW" altLang="zh-TW" sz="1600" dirty="0" smtClean="0">
                <a:latin typeface="標楷體" panose="03000509000000000000" pitchFamily="65" charset="-120"/>
                <a:ea typeface="標楷體" panose="03000509000000000000" pitchFamily="65" charset="-120"/>
              </a:rPr>
              <a:t>教育</a:t>
            </a:r>
            <a:r>
              <a:rPr lang="zh-TW" altLang="zh-TW" sz="1600" dirty="0">
                <a:latin typeface="標楷體" panose="03000509000000000000" pitchFamily="65" charset="-120"/>
                <a:ea typeface="標楷體" panose="03000509000000000000" pitchFamily="65" charset="-120"/>
              </a:rPr>
              <a:t>訓練</a:t>
            </a:r>
            <a:r>
              <a:rPr lang="en-US" altLang="zh-TW" sz="1600" dirty="0">
                <a:latin typeface="標楷體" panose="03000509000000000000" pitchFamily="65" charset="-120"/>
                <a:ea typeface="標楷體" panose="03000509000000000000" pitchFamily="65" charset="-120"/>
              </a:rPr>
              <a:t>:</a:t>
            </a:r>
            <a:endParaRPr lang="zh-TW" altLang="zh-TW" sz="1600" dirty="0">
              <a:latin typeface="標楷體" panose="03000509000000000000" pitchFamily="65" charset="-120"/>
              <a:ea typeface="標楷體" panose="03000509000000000000" pitchFamily="65" charset="-120"/>
            </a:endParaRPr>
          </a:p>
          <a:p>
            <a:r>
              <a:rPr lang="zh-TW" altLang="zh-TW" sz="1600" dirty="0">
                <a:latin typeface="標楷體" panose="03000509000000000000" pitchFamily="65" charset="-120"/>
                <a:ea typeface="標楷體" panose="03000509000000000000" pitchFamily="65" charset="-120"/>
              </a:rPr>
              <a:t>設備承商應於系統試車完成後，安排</a:t>
            </a:r>
            <a:r>
              <a:rPr lang="en-US" altLang="zh-TW" sz="1600" dirty="0">
                <a:latin typeface="標楷體" panose="03000509000000000000" pitchFamily="65" charset="-120"/>
                <a:ea typeface="標楷體" panose="03000509000000000000" pitchFamily="65" charset="-120"/>
              </a:rPr>
              <a:t>10</a:t>
            </a:r>
            <a:r>
              <a:rPr lang="zh-TW" altLang="zh-TW" sz="1600" dirty="0">
                <a:latin typeface="標楷體" panose="03000509000000000000" pitchFamily="65" charset="-120"/>
                <a:ea typeface="標楷體" panose="03000509000000000000" pitchFamily="65" charset="-120"/>
              </a:rPr>
              <a:t>小時以上操作教育訓練，以利本所操作人員能孰悉系統營運操作，確保系統發揮處理功能</a:t>
            </a:r>
            <a:r>
              <a:rPr lang="zh-TW" altLang="zh-TW" sz="1600" dirty="0" smtClean="0">
                <a:latin typeface="標楷體" panose="03000509000000000000" pitchFamily="65" charset="-120"/>
                <a:ea typeface="標楷體" panose="03000509000000000000" pitchFamily="65" charset="-120"/>
              </a:rPr>
              <a:t>。</a:t>
            </a:r>
            <a:endParaRPr lang="en-US" altLang="zh-TW" sz="1600" dirty="0" smtClean="0">
              <a:latin typeface="標楷體" panose="03000509000000000000" pitchFamily="65" charset="-120"/>
              <a:ea typeface="標楷體" panose="03000509000000000000" pitchFamily="65" charset="-120"/>
            </a:endParaRPr>
          </a:p>
          <a:p>
            <a:r>
              <a:rPr lang="en-US" altLang="zh-TW" sz="1600" dirty="0" smtClean="0">
                <a:latin typeface="標楷體" panose="03000509000000000000" pitchFamily="65" charset="-120"/>
                <a:ea typeface="標楷體" panose="03000509000000000000" pitchFamily="65" charset="-120"/>
              </a:rPr>
              <a:t>(3)</a:t>
            </a:r>
            <a:r>
              <a:rPr lang="zh-TW" altLang="zh-TW" sz="1600" dirty="0" smtClean="0">
                <a:latin typeface="標楷體" panose="03000509000000000000" pitchFamily="65" charset="-120"/>
                <a:ea typeface="標楷體" panose="03000509000000000000" pitchFamily="65" charset="-120"/>
              </a:rPr>
              <a:t>若</a:t>
            </a:r>
            <a:r>
              <a:rPr lang="zh-TW" altLang="zh-TW" sz="1600" dirty="0">
                <a:latin typeface="標楷體" panose="03000509000000000000" pitchFamily="65" charset="-120"/>
                <a:ea typeface="標楷體" panose="03000509000000000000" pitchFamily="65" charset="-120"/>
              </a:rPr>
              <a:t>未於</a:t>
            </a:r>
            <a:r>
              <a:rPr lang="en-US" altLang="zh-TW" sz="1600" dirty="0">
                <a:latin typeface="標楷體" panose="03000509000000000000" pitchFamily="65" charset="-120"/>
                <a:ea typeface="標楷體" panose="03000509000000000000" pitchFamily="65" charset="-120"/>
              </a:rPr>
              <a:t>103</a:t>
            </a:r>
            <a:r>
              <a:rPr lang="zh-TW" altLang="zh-TW"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12</a:t>
            </a:r>
            <a:r>
              <a:rPr lang="zh-TW" altLang="zh-TW" sz="1600" dirty="0">
                <a:latin typeface="標楷體" panose="03000509000000000000" pitchFamily="65" charset="-120"/>
                <a:ea typeface="標楷體" panose="03000509000000000000" pitchFamily="65" charset="-120"/>
              </a:rPr>
              <a:t>月</a:t>
            </a:r>
            <a:r>
              <a:rPr lang="en-US" altLang="zh-TW" sz="1600" dirty="0">
                <a:latin typeface="標楷體" panose="03000509000000000000" pitchFamily="65" charset="-120"/>
                <a:ea typeface="標楷體" panose="03000509000000000000" pitchFamily="65" charset="-120"/>
              </a:rPr>
              <a:t>08</a:t>
            </a:r>
            <a:r>
              <a:rPr lang="zh-TW" altLang="zh-TW" sz="1600" dirty="0">
                <a:latin typeface="標楷體" panose="03000509000000000000" pitchFamily="65" charset="-120"/>
                <a:ea typeface="標楷體" panose="03000509000000000000" pitchFamily="65" charset="-120"/>
              </a:rPr>
              <a:t>日前履約完成</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每逾一日按合約價款之千分之一罰款</a:t>
            </a:r>
            <a:r>
              <a:rPr lang="zh-TW" altLang="zh-TW" sz="1600" dirty="0" smtClean="0">
                <a:latin typeface="標楷體" panose="03000509000000000000" pitchFamily="65" charset="-120"/>
                <a:ea typeface="標楷體" panose="03000509000000000000" pitchFamily="65" charset="-120"/>
              </a:rPr>
              <a:t>。</a:t>
            </a:r>
            <a:endParaRPr lang="en-US" altLang="zh-TW" sz="1600" dirty="0" smtClean="0">
              <a:latin typeface="標楷體" panose="03000509000000000000" pitchFamily="65" charset="-120"/>
              <a:ea typeface="標楷體" panose="03000509000000000000" pitchFamily="65" charset="-120"/>
            </a:endParaRPr>
          </a:p>
          <a:p>
            <a:endParaRPr lang="zh-TW" altLang="zh-TW" sz="1600" dirty="0">
              <a:solidFill>
                <a:srgbClr val="FF0000"/>
              </a:solidFill>
              <a:latin typeface="標楷體" panose="03000509000000000000" pitchFamily="65" charset="-120"/>
              <a:ea typeface="標楷體" panose="03000509000000000000" pitchFamily="65" charset="-120"/>
            </a:endParaRPr>
          </a:p>
          <a:p>
            <a:r>
              <a:rPr lang="en-US" altLang="zh-TW" sz="1600" dirty="0">
                <a:latin typeface="標楷體" panose="03000509000000000000" pitchFamily="65" charset="-120"/>
                <a:ea typeface="標楷體" panose="03000509000000000000" pitchFamily="65" charset="-120"/>
              </a:rPr>
              <a:t>3.</a:t>
            </a:r>
            <a:r>
              <a:rPr lang="zh-TW" altLang="zh-TW" sz="1600" dirty="0">
                <a:latin typeface="標楷體" panose="03000509000000000000" pitchFamily="65" charset="-120"/>
                <a:ea typeface="標楷體" panose="03000509000000000000" pitchFamily="65" charset="-120"/>
              </a:rPr>
              <a:t>兩階段逾期罰款合計以合約總價</a:t>
            </a:r>
            <a:r>
              <a:rPr lang="en-US" altLang="zh-TW" sz="1600" dirty="0">
                <a:latin typeface="標楷體" panose="03000509000000000000" pitchFamily="65" charset="-120"/>
                <a:ea typeface="標楷體" panose="03000509000000000000" pitchFamily="65" charset="-120"/>
              </a:rPr>
              <a:t>20%</a:t>
            </a:r>
            <a:r>
              <a:rPr lang="zh-TW" altLang="zh-TW" sz="1600" dirty="0">
                <a:latin typeface="標楷體" panose="03000509000000000000" pitchFamily="65" charset="-120"/>
                <a:ea typeface="標楷體" panose="03000509000000000000" pitchFamily="65" charset="-120"/>
              </a:rPr>
              <a:t>為上限。</a:t>
            </a:r>
            <a:endParaRPr lang="zh-TW" altLang="zh-TW" sz="1600" b="1" dirty="0">
              <a:latin typeface="標楷體" panose="03000509000000000000" pitchFamily="65" charset="-120"/>
              <a:ea typeface="標楷體" panose="03000509000000000000" pitchFamily="65" charset="-120"/>
            </a:endParaRPr>
          </a:p>
        </p:txBody>
      </p:sp>
      <p:sp>
        <p:nvSpPr>
          <p:cNvPr id="5" name="圓角矩形 4"/>
          <p:cNvSpPr/>
          <p:nvPr/>
        </p:nvSpPr>
        <p:spPr>
          <a:xfrm>
            <a:off x="1361727" y="5584352"/>
            <a:ext cx="8568953" cy="1562865"/>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446088"/>
            <a:r>
              <a:rPr lang="zh-TW" altLang="en-US" b="1" dirty="0" smtClean="0">
                <a:solidFill>
                  <a:srgbClr val="7030A0"/>
                </a:solidFill>
                <a:latin typeface="標楷體" panose="03000509000000000000" pitchFamily="65" charset="-120"/>
                <a:ea typeface="標楷體" panose="03000509000000000000" pitchFamily="65" charset="-120"/>
              </a:rPr>
              <a:t>一、分段驗收付款應確認每階段應完成日期及是否計罰則，罰則係以合約總額或該驗收項目金額計罰。</a:t>
            </a:r>
            <a:endParaRPr lang="en-US" altLang="zh-TW" b="1" dirty="0" smtClean="0">
              <a:solidFill>
                <a:srgbClr val="7030A0"/>
              </a:solidFill>
              <a:latin typeface="標楷體" panose="03000509000000000000" pitchFamily="65" charset="-120"/>
              <a:ea typeface="標楷體" panose="03000509000000000000" pitchFamily="65" charset="-120"/>
            </a:endParaRPr>
          </a:p>
          <a:p>
            <a:r>
              <a:rPr lang="zh-TW" altLang="en-US" b="1" dirty="0" smtClean="0">
                <a:solidFill>
                  <a:srgbClr val="7030A0"/>
                </a:solidFill>
                <a:latin typeface="標楷體" panose="03000509000000000000" pitchFamily="65" charset="-120"/>
                <a:ea typeface="標楷體" panose="03000509000000000000" pitchFamily="65" charset="-120"/>
              </a:rPr>
              <a:t>二、最後完成履約日應與採購明細表一致。</a:t>
            </a:r>
            <a:endParaRPr lang="en-US" altLang="zh-TW" b="1" dirty="0" smtClean="0">
              <a:solidFill>
                <a:srgbClr val="7030A0"/>
              </a:solidFill>
              <a:latin typeface="標楷體" panose="03000509000000000000" pitchFamily="65" charset="-120"/>
              <a:ea typeface="標楷體" panose="03000509000000000000" pitchFamily="65" charset="-120"/>
            </a:endParaRPr>
          </a:p>
          <a:p>
            <a:r>
              <a:rPr lang="zh-TW" altLang="en-US" b="1" dirty="0" smtClean="0">
                <a:solidFill>
                  <a:srgbClr val="7030A0"/>
                </a:solidFill>
                <a:latin typeface="標楷體" panose="03000509000000000000" pitchFamily="65" charset="-120"/>
                <a:ea typeface="標楷體" panose="03000509000000000000" pitchFamily="65" charset="-120"/>
              </a:rPr>
              <a:t>三、每階段罰則合計，應訂定上限</a:t>
            </a:r>
            <a:r>
              <a:rPr lang="en-US" altLang="zh-TW" b="1" dirty="0" smtClean="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採購法規定不得超過合約總價</a:t>
            </a:r>
            <a:r>
              <a:rPr lang="en-US" altLang="zh-TW" b="1" dirty="0" smtClean="0">
                <a:solidFill>
                  <a:srgbClr val="7030A0"/>
                </a:solidFill>
                <a:latin typeface="標楷體" panose="03000509000000000000" pitchFamily="65" charset="-120"/>
                <a:ea typeface="標楷體" panose="03000509000000000000" pitchFamily="65" charset="-120"/>
              </a:rPr>
              <a:t>20%)</a:t>
            </a:r>
            <a:r>
              <a:rPr lang="zh-TW" altLang="en-US" b="1" dirty="0" smtClean="0">
                <a:solidFill>
                  <a:srgbClr val="7030A0"/>
                </a:solidFill>
                <a:latin typeface="新細明體"/>
                <a:ea typeface="新細明體"/>
              </a:rPr>
              <a:t>。</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6" name="橢圓 5"/>
          <p:cNvSpPr/>
          <p:nvPr/>
        </p:nvSpPr>
        <p:spPr>
          <a:xfrm>
            <a:off x="1386260" y="1848594"/>
            <a:ext cx="345638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1774553" y="3195887"/>
            <a:ext cx="629675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1512537" y="4603278"/>
            <a:ext cx="6820783"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1512537" y="5188308"/>
            <a:ext cx="4156487"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單箭頭接點 9"/>
          <p:cNvCxnSpPr/>
          <p:nvPr/>
        </p:nvCxnSpPr>
        <p:spPr>
          <a:xfrm flipH="1" flipV="1">
            <a:off x="6369894" y="4992067"/>
            <a:ext cx="360040" cy="592285"/>
          </a:xfrm>
          <a:prstGeom prst="straightConnector1">
            <a:avLst/>
          </a:prstGeom>
          <a:ln w="34925" cmpd="sng">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700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957549"/>
          </a:xfrm>
        </p:spPr>
        <p:txBody>
          <a:bodyPr/>
          <a:lstStyle/>
          <a:p>
            <a:r>
              <a:rPr lang="zh-TW" altLang="en-US" sz="5400" dirty="0">
                <a:latin typeface="標楷體" panose="03000509000000000000" pitchFamily="65" charset="-120"/>
                <a:ea typeface="標楷體" panose="03000509000000000000" pitchFamily="65" charset="-120"/>
              </a:rPr>
              <a:t>勞務外</a:t>
            </a:r>
            <a:r>
              <a:rPr lang="zh-TW" altLang="en-US" sz="5400" dirty="0" smtClean="0">
                <a:latin typeface="標楷體" panose="03000509000000000000" pitchFamily="65" charset="-120"/>
                <a:ea typeface="標楷體" panose="03000509000000000000" pitchFamily="65" charset="-120"/>
              </a:rPr>
              <a:t>包或派遣人力案</a:t>
            </a:r>
            <a:endParaRPr lang="zh-TW"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08" y="1484784"/>
            <a:ext cx="618760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08" y="4790120"/>
            <a:ext cx="6187719" cy="198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073" y="4689140"/>
            <a:ext cx="2973886"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橢圓 6"/>
          <p:cNvSpPr/>
          <p:nvPr/>
        </p:nvSpPr>
        <p:spPr>
          <a:xfrm>
            <a:off x="1711274" y="3473017"/>
            <a:ext cx="1512168"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2935410" y="5481228"/>
            <a:ext cx="2304256"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2467358" y="3969060"/>
            <a:ext cx="2412268"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6823842" y="5841268"/>
            <a:ext cx="266429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6146660" y="1332359"/>
            <a:ext cx="4312608" cy="3212765"/>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indent="-446088"/>
            <a:r>
              <a:rPr lang="zh-TW" altLang="en-US" dirty="0" smtClean="0">
                <a:solidFill>
                  <a:srgbClr val="7030A0"/>
                </a:solidFill>
                <a:latin typeface="標楷體" panose="03000509000000000000" pitchFamily="65" charset="-120"/>
                <a:ea typeface="標楷體" panose="03000509000000000000" pitchFamily="65" charset="-120"/>
              </a:rPr>
              <a:t>一、請購勞務外包購案</a:t>
            </a:r>
            <a:r>
              <a:rPr lang="en-US" altLang="zh-TW" dirty="0" smtClean="0">
                <a:solidFill>
                  <a:srgbClr val="7030A0"/>
                </a:solidFill>
                <a:latin typeface="標楷體" panose="03000509000000000000" pitchFamily="65" charset="-120"/>
                <a:ea typeface="標楷體" panose="03000509000000000000" pitchFamily="65" charset="-120"/>
              </a:rPr>
              <a:t>(</a:t>
            </a:r>
            <a:r>
              <a:rPr lang="zh-TW" altLang="en-US" dirty="0" smtClean="0">
                <a:solidFill>
                  <a:srgbClr val="7030A0"/>
                </a:solidFill>
                <a:latin typeface="標楷體" panose="03000509000000000000" pitchFamily="65" charset="-120"/>
                <a:ea typeface="標楷體" panose="03000509000000000000" pitchFamily="65" charset="-120"/>
              </a:rPr>
              <a:t>以人日計價驗收</a:t>
            </a:r>
            <a:r>
              <a:rPr lang="en-US" altLang="zh-TW" dirty="0" smtClean="0">
                <a:solidFill>
                  <a:srgbClr val="7030A0"/>
                </a:solidFill>
                <a:latin typeface="標楷體" panose="03000509000000000000" pitchFamily="65" charset="-120"/>
                <a:ea typeface="標楷體" panose="03000509000000000000" pitchFamily="65" charset="-120"/>
              </a:rPr>
              <a:t>)</a:t>
            </a:r>
            <a:r>
              <a:rPr lang="zh-TW" altLang="en-US" dirty="0" smtClean="0">
                <a:solidFill>
                  <a:srgbClr val="7030A0"/>
                </a:solidFill>
                <a:latin typeface="標楷體" panose="03000509000000000000" pitchFamily="65" charset="-120"/>
                <a:ea typeface="標楷體" panose="03000509000000000000" pitchFamily="65" charset="-120"/>
              </a:rPr>
              <a:t>，應於請購理由中敘明預算書中相關計畫。</a:t>
            </a:r>
            <a:endParaRPr lang="en-US" altLang="zh-TW" dirty="0">
              <a:solidFill>
                <a:srgbClr val="7030A0"/>
              </a:solidFill>
              <a:latin typeface="標楷體" panose="03000509000000000000" pitchFamily="65" charset="-120"/>
              <a:ea typeface="標楷體" panose="03000509000000000000" pitchFamily="65" charset="-120"/>
            </a:endParaRPr>
          </a:p>
          <a:p>
            <a:pPr marL="446088" indent="-446088"/>
            <a:r>
              <a:rPr lang="zh-TW" altLang="en-US" dirty="0" smtClean="0">
                <a:solidFill>
                  <a:srgbClr val="7030A0"/>
                </a:solidFill>
                <a:latin typeface="標楷體" panose="03000509000000000000" pitchFamily="65" charset="-120"/>
                <a:ea typeface="標楷體" panose="03000509000000000000" pitchFamily="65" charset="-120"/>
              </a:rPr>
              <a:t>二、此類購案必須於預算書中</a:t>
            </a:r>
            <a:r>
              <a:rPr lang="en-US" altLang="zh-TW" dirty="0" smtClean="0">
                <a:solidFill>
                  <a:srgbClr val="7030A0"/>
                </a:solidFill>
                <a:latin typeface="標楷體" panose="03000509000000000000" pitchFamily="65" charset="-120"/>
                <a:ea typeface="標楷體" panose="03000509000000000000" pitchFamily="65" charset="-120"/>
              </a:rPr>
              <a:t>(</a:t>
            </a:r>
            <a:r>
              <a:rPr lang="zh-TW" altLang="en-US" dirty="0" smtClean="0">
                <a:solidFill>
                  <a:srgbClr val="7030A0"/>
                </a:solidFill>
                <a:latin typeface="標楷體" panose="03000509000000000000" pitchFamily="65" charset="-120"/>
                <a:ea typeface="標楷體" panose="03000509000000000000" pitchFamily="65" charset="-120"/>
              </a:rPr>
              <a:t>黃皮書</a:t>
            </a:r>
            <a:r>
              <a:rPr lang="en-US" altLang="zh-TW" dirty="0" smtClean="0">
                <a:solidFill>
                  <a:srgbClr val="7030A0"/>
                </a:solidFill>
                <a:latin typeface="標楷體" panose="03000509000000000000" pitchFamily="65" charset="-120"/>
                <a:ea typeface="標楷體" panose="03000509000000000000" pitchFamily="65" charset="-120"/>
              </a:rPr>
              <a:t>)</a:t>
            </a:r>
            <a:r>
              <a:rPr lang="zh-TW" altLang="en-US" dirty="0" smtClean="0">
                <a:solidFill>
                  <a:srgbClr val="7030A0"/>
                </a:solidFill>
                <a:latin typeface="標楷體" panose="03000509000000000000" pitchFamily="65" charset="-120"/>
                <a:ea typeface="標楷體" panose="03000509000000000000" pitchFamily="65" charset="-120"/>
              </a:rPr>
              <a:t>有編列預算並以預算編列金額人次為最高限，不得超支。未編列者，不得辦理該採購，如有需求應編列於下年度預算書中</a:t>
            </a:r>
            <a:r>
              <a:rPr lang="zh-TW" altLang="en-US" dirty="0" smtClean="0">
                <a:solidFill>
                  <a:srgbClr val="7030A0"/>
                </a:solidFill>
                <a:latin typeface="新細明體"/>
                <a:ea typeface="新細明體"/>
              </a:rPr>
              <a:t>。</a:t>
            </a:r>
            <a:endParaRPr lang="zh-TW" altLang="en-US" dirty="0">
              <a:solidFill>
                <a:srgbClr val="7030A0"/>
              </a:solidFill>
              <a:latin typeface="標楷體" panose="03000509000000000000" pitchFamily="65" charset="-120"/>
              <a:ea typeface="標楷體" panose="03000509000000000000" pitchFamily="65" charset="-120"/>
            </a:endParaRPr>
          </a:p>
        </p:txBody>
      </p:sp>
      <p:cxnSp>
        <p:nvCxnSpPr>
          <p:cNvPr id="12" name="直線單箭頭接點 11"/>
          <p:cNvCxnSpPr/>
          <p:nvPr/>
        </p:nvCxnSpPr>
        <p:spPr>
          <a:xfrm flipH="1">
            <a:off x="7039866" y="2960948"/>
            <a:ext cx="906995" cy="3097923"/>
          </a:xfrm>
          <a:prstGeom prst="straightConnector1">
            <a:avLst/>
          </a:prstGeom>
          <a:ln w="31750" cmpd="sng">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stCxn id="7" idx="6"/>
          </p:cNvCxnSpPr>
          <p:nvPr/>
        </p:nvCxnSpPr>
        <p:spPr>
          <a:xfrm flipV="1">
            <a:off x="3223442" y="2672916"/>
            <a:ext cx="2923219" cy="1124137"/>
          </a:xfrm>
          <a:prstGeom prst="straightConnector1">
            <a:avLst/>
          </a:prstGeom>
          <a:ln w="34925" cmpd="sng">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V="1">
            <a:off x="4498662" y="2672916"/>
            <a:ext cx="1647999" cy="1309279"/>
          </a:xfrm>
          <a:prstGeom prst="straightConnector1">
            <a:avLst/>
          </a:prstGeom>
          <a:ln w="34925" cmpd="sng">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flipV="1">
            <a:off x="4741452" y="2672916"/>
            <a:ext cx="1405209" cy="2808313"/>
          </a:xfrm>
          <a:prstGeom prst="straightConnector1">
            <a:avLst/>
          </a:prstGeom>
          <a:ln w="31750" cmpd="sng">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6" name="圓角矩形 15"/>
          <p:cNvSpPr/>
          <p:nvPr/>
        </p:nvSpPr>
        <p:spPr>
          <a:xfrm>
            <a:off x="6031754" y="6228135"/>
            <a:ext cx="1080120"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latin typeface="標楷體" panose="03000509000000000000" pitchFamily="65" charset="-120"/>
                <a:ea typeface="標楷體" panose="03000509000000000000" pitchFamily="65" charset="-120"/>
              </a:rPr>
              <a:t>預算書</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677684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85541"/>
          </a:xfrm>
        </p:spPr>
        <p:txBody>
          <a:bodyPr>
            <a:normAutofit/>
          </a:bodyPr>
          <a:lstStyle/>
          <a:p>
            <a:r>
              <a:rPr lang="zh-TW" altLang="en-US" dirty="0">
                <a:latin typeface="標楷體" panose="03000509000000000000" pitchFamily="65" charset="-120"/>
                <a:ea typeface="標楷體" panose="03000509000000000000" pitchFamily="65" charset="-120"/>
              </a:rPr>
              <a:t>履約期限</a:t>
            </a:r>
          </a:p>
        </p:txBody>
      </p:sp>
      <p:pic>
        <p:nvPicPr>
          <p:cNvPr id="1041"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9" y="1404367"/>
            <a:ext cx="5908892"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57" y="2594836"/>
            <a:ext cx="4968552" cy="3673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字方塊 9"/>
          <p:cNvSpPr txBox="1"/>
          <p:nvPr/>
        </p:nvSpPr>
        <p:spPr>
          <a:xfrm>
            <a:off x="5742744" y="2599168"/>
            <a:ext cx="4320480" cy="3970318"/>
          </a:xfrm>
          <a:prstGeom prst="rect">
            <a:avLst/>
          </a:prstGeom>
          <a:noFill/>
        </p:spPr>
        <p:txBody>
          <a:bodyPr wrap="square" rtlCol="0">
            <a:spAutoFit/>
          </a:bodyPr>
          <a:lstStyle/>
          <a:p>
            <a:pPr marL="342900" indent="-34290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訂約日次日起     日曆天內完成</a:t>
            </a:r>
            <a:r>
              <a:rPr lang="zh-TW" altLang="en-US" dirty="0" smtClean="0">
                <a:latin typeface="標楷體" panose="03000509000000000000" pitchFamily="65" charset="-120"/>
                <a:ea typeface="標楷體" panose="03000509000000000000" pitchFamily="65" charset="-120"/>
              </a:rPr>
              <a:t>交貨</a:t>
            </a:r>
            <a:endParaRPr lang="en-US" altLang="zh-TW"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訂約日次日起至     年    月    日前完成交貨</a:t>
            </a:r>
          </a:p>
          <a:p>
            <a:pPr marL="342900" indent="-34290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訂約日次日起   日曆天內完成交貨並安裝測試，且符合契約規定</a:t>
            </a:r>
          </a:p>
          <a:p>
            <a:pPr marL="342900" indent="-34290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訂約日次日起至   年  月  日前完成交貨並安裝測試，且符合契約規定</a:t>
            </a:r>
          </a:p>
          <a:p>
            <a:pPr marL="342900" indent="-34290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收到</a:t>
            </a:r>
            <a:r>
              <a:rPr lang="en-US" altLang="zh-TW" dirty="0">
                <a:latin typeface="標楷體" panose="03000509000000000000" pitchFamily="65" charset="-120"/>
                <a:ea typeface="標楷體" panose="03000509000000000000" pitchFamily="65" charset="-120"/>
              </a:rPr>
              <a:t>L</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C</a:t>
            </a:r>
            <a:r>
              <a:rPr lang="zh-TW" altLang="en-US" dirty="0">
                <a:latin typeface="標楷體" panose="03000509000000000000" pitchFamily="65" charset="-120"/>
                <a:ea typeface="標楷體" panose="03000509000000000000" pitchFamily="65" charset="-120"/>
              </a:rPr>
              <a:t>後   年    月    日內完成</a:t>
            </a:r>
            <a:r>
              <a:rPr lang="zh-TW" altLang="en-US" dirty="0" smtClean="0">
                <a:latin typeface="標楷體" panose="03000509000000000000" pitchFamily="65" charset="-120"/>
                <a:ea typeface="標楷體" panose="03000509000000000000" pitchFamily="65" charset="-120"/>
              </a:rPr>
              <a:t>履約</a:t>
            </a:r>
            <a:endParaRPr lang="en-US" altLang="zh-TW" dirty="0" smtClean="0">
              <a:latin typeface="標楷體" panose="03000509000000000000" pitchFamily="65" charset="-120"/>
              <a:ea typeface="標楷體" panose="03000509000000000000" pitchFamily="65" charset="-120"/>
            </a:endParaRPr>
          </a:p>
        </p:txBody>
      </p:sp>
      <p:sp>
        <p:nvSpPr>
          <p:cNvPr id="11" name="文字方塊 10"/>
          <p:cNvSpPr txBox="1"/>
          <p:nvPr/>
        </p:nvSpPr>
        <p:spPr>
          <a:xfrm>
            <a:off x="3114452" y="2969379"/>
            <a:ext cx="2376264" cy="523220"/>
          </a:xfrm>
          <a:prstGeom prst="rect">
            <a:avLst/>
          </a:prstGeom>
          <a:noFill/>
          <a:ln w="19050">
            <a:solidFill>
              <a:srgbClr val="7030A0"/>
            </a:solidFill>
          </a:ln>
        </p:spPr>
        <p:txBody>
          <a:bodyPr wrap="square" rtlCol="0">
            <a:spAutoFit/>
          </a:bodyPr>
          <a:lstStyle/>
          <a:p>
            <a:r>
              <a:rPr lang="zh-TW" altLang="en-US" sz="2800" dirty="0" smtClean="0">
                <a:latin typeface="標楷體" panose="03000509000000000000" pitchFamily="65" charset="-120"/>
                <a:ea typeface="標楷體" panose="03000509000000000000" pitchFamily="65" charset="-120"/>
              </a:rPr>
              <a:t>目視檢查點收</a:t>
            </a:r>
            <a:endParaRPr lang="zh-TW" altLang="en-US" sz="2800" dirty="0">
              <a:latin typeface="標楷體" panose="03000509000000000000" pitchFamily="65" charset="-120"/>
              <a:ea typeface="標楷體" panose="03000509000000000000" pitchFamily="65" charset="-120"/>
            </a:endParaRPr>
          </a:p>
        </p:txBody>
      </p:sp>
      <p:sp>
        <p:nvSpPr>
          <p:cNvPr id="16" name="文字方塊 15"/>
          <p:cNvSpPr txBox="1"/>
          <p:nvPr/>
        </p:nvSpPr>
        <p:spPr>
          <a:xfrm>
            <a:off x="3710119" y="4223654"/>
            <a:ext cx="1710190" cy="523220"/>
          </a:xfrm>
          <a:prstGeom prst="rect">
            <a:avLst/>
          </a:prstGeom>
          <a:noFill/>
          <a:ln w="22225">
            <a:solidFill>
              <a:srgbClr val="7030A0"/>
            </a:solidFill>
          </a:ln>
        </p:spPr>
        <p:txBody>
          <a:bodyPr wrap="square" rtlCol="0">
            <a:spAutoFit/>
          </a:bodyPr>
          <a:lstStyle/>
          <a:p>
            <a:r>
              <a:rPr lang="zh-TW" altLang="en-US" sz="2800" dirty="0" smtClean="0">
                <a:latin typeface="標楷體" panose="03000509000000000000" pitchFamily="65" charset="-120"/>
                <a:ea typeface="標楷體" panose="03000509000000000000" pitchFamily="65" charset="-120"/>
              </a:rPr>
              <a:t>性能測試</a:t>
            </a:r>
            <a:endParaRPr lang="zh-TW" altLang="en-US" sz="2800" dirty="0">
              <a:latin typeface="標楷體" panose="03000509000000000000" pitchFamily="65" charset="-120"/>
              <a:ea typeface="標楷體" panose="03000509000000000000" pitchFamily="65" charset="-120"/>
            </a:endParaRPr>
          </a:p>
        </p:txBody>
      </p:sp>
      <p:sp>
        <p:nvSpPr>
          <p:cNvPr id="17" name="文字方塊 16"/>
          <p:cNvSpPr txBox="1"/>
          <p:nvPr/>
        </p:nvSpPr>
        <p:spPr>
          <a:xfrm>
            <a:off x="4122564" y="5762130"/>
            <a:ext cx="1368152" cy="523220"/>
          </a:xfrm>
          <a:prstGeom prst="rect">
            <a:avLst/>
          </a:prstGeom>
          <a:noFill/>
          <a:ln w="19050">
            <a:solidFill>
              <a:srgbClr val="7030A0"/>
            </a:solidFill>
          </a:ln>
        </p:spPr>
        <p:txBody>
          <a:bodyPr wrap="square" rtlCol="0">
            <a:spAutoFit/>
          </a:bodyPr>
          <a:lstStyle/>
          <a:p>
            <a:r>
              <a:rPr lang="zh-TW" altLang="en-US" sz="2800" dirty="0" smtClean="0">
                <a:latin typeface="標楷體" panose="03000509000000000000" pitchFamily="65" charset="-120"/>
                <a:ea typeface="標楷體" panose="03000509000000000000" pitchFamily="65" charset="-120"/>
              </a:rPr>
              <a:t>外購案</a:t>
            </a:r>
            <a:endParaRPr lang="zh-TW" altLang="en-US" sz="2800" dirty="0">
              <a:latin typeface="標楷體" panose="03000509000000000000" pitchFamily="65" charset="-120"/>
              <a:ea typeface="標楷體" panose="03000509000000000000" pitchFamily="65" charset="-120"/>
            </a:endParaRPr>
          </a:p>
        </p:txBody>
      </p:sp>
      <p:sp>
        <p:nvSpPr>
          <p:cNvPr id="3" name="左大括弧 2"/>
          <p:cNvSpPr/>
          <p:nvPr/>
        </p:nvSpPr>
        <p:spPr>
          <a:xfrm>
            <a:off x="5490716" y="2700511"/>
            <a:ext cx="324036" cy="79208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2" name="左大括弧 11"/>
          <p:cNvSpPr/>
          <p:nvPr/>
        </p:nvSpPr>
        <p:spPr>
          <a:xfrm>
            <a:off x="5490716" y="4188283"/>
            <a:ext cx="324036" cy="79208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5" name="直線單箭頭接點 4"/>
          <p:cNvCxnSpPr>
            <a:stCxn id="17" idx="3"/>
          </p:cNvCxnSpPr>
          <p:nvPr/>
        </p:nvCxnSpPr>
        <p:spPr>
          <a:xfrm>
            <a:off x="5490716" y="6023740"/>
            <a:ext cx="432048"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8058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957550"/>
          </a:xfrm>
        </p:spPr>
        <p:txBody>
          <a:bodyPr/>
          <a:lstStyle/>
          <a:p>
            <a:r>
              <a:rPr lang="zh-TW" altLang="en-US" dirty="0" smtClean="0">
                <a:latin typeface="標楷體" panose="03000509000000000000" pitchFamily="65" charset="-120"/>
                <a:ea typeface="標楷體" panose="03000509000000000000" pitchFamily="65" charset="-120"/>
              </a:rPr>
              <a:t>後續擴充</a:t>
            </a:r>
            <a:endParaRPr lang="zh-TW" altLang="en-US" dirty="0">
              <a:latin typeface="標楷體" panose="03000509000000000000" pitchFamily="65" charset="-120"/>
              <a:ea typeface="標楷體" panose="03000509000000000000" pitchFamily="65" charset="-12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56" y="1620391"/>
            <a:ext cx="4032448"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968" y="1224347"/>
            <a:ext cx="6192688"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4842644" y="3778597"/>
            <a:ext cx="5184576" cy="2308324"/>
          </a:xfrm>
          <a:prstGeom prst="rect">
            <a:avLst/>
          </a:prstGeom>
          <a:noFill/>
          <a:ln w="22225">
            <a:solidFill>
              <a:srgbClr val="7030A0"/>
            </a:solidFill>
          </a:ln>
        </p:spPr>
        <p:txBody>
          <a:bodyPr wrap="square" rtlCol="0">
            <a:spAutoFit/>
          </a:bodyPr>
          <a:lstStyle/>
          <a:p>
            <a:pPr marL="355600" indent="-355600"/>
            <a:r>
              <a:rPr lang="zh-TW" altLang="en-US" sz="2400" dirty="0" smtClean="0">
                <a:latin typeface="標楷體"/>
                <a:ea typeface="標楷體"/>
              </a:rPr>
              <a:t>☆</a:t>
            </a:r>
            <a:r>
              <a:rPr lang="zh-TW" altLang="en-US" sz="2400" b="1" dirty="0" smtClean="0">
                <a:solidFill>
                  <a:srgbClr val="7030A0"/>
                </a:solidFill>
                <a:latin typeface="標楷體" panose="03000509000000000000" pitchFamily="65" charset="-120"/>
                <a:ea typeface="標楷體" panose="03000509000000000000" pitchFamily="65" charset="-120"/>
              </a:rPr>
              <a:t>採購案增列後續擴充，載明後續擴充之期間、數量、金額。則下次辦理擴充案之採購得以</a:t>
            </a:r>
            <a:r>
              <a:rPr lang="en-US" altLang="zh-TW" sz="2400" b="1" dirty="0" smtClean="0">
                <a:solidFill>
                  <a:srgbClr val="7030A0"/>
                </a:solidFill>
                <a:latin typeface="標楷體" panose="03000509000000000000" pitchFamily="65" charset="-120"/>
                <a:ea typeface="標楷體" panose="03000509000000000000" pitchFamily="65" charset="-120"/>
              </a:rPr>
              <a:t>§22-1-7</a:t>
            </a:r>
            <a:r>
              <a:rPr lang="zh-TW" altLang="en-US" sz="2400" b="1" dirty="0" smtClean="0">
                <a:solidFill>
                  <a:srgbClr val="7030A0"/>
                </a:solidFill>
                <a:latin typeface="標楷體" panose="03000509000000000000" pitchFamily="65" charset="-120"/>
                <a:ea typeface="標楷體" panose="03000509000000000000" pitchFamily="65" charset="-120"/>
              </a:rPr>
              <a:t>限制性招標方式洽原得標廠商辦理。例如：本案</a:t>
            </a:r>
            <a:r>
              <a:rPr lang="en-US" altLang="zh-TW" sz="2400" b="1" dirty="0" smtClean="0">
                <a:solidFill>
                  <a:srgbClr val="7030A0"/>
                </a:solidFill>
                <a:latin typeface="標楷體" panose="03000509000000000000" pitchFamily="65" charset="-120"/>
                <a:ea typeface="標楷體" panose="03000509000000000000" pitchFamily="65" charset="-120"/>
              </a:rPr>
              <a:t>106</a:t>
            </a:r>
            <a:r>
              <a:rPr lang="zh-TW" altLang="en-US" sz="2400" b="1" dirty="0" smtClean="0">
                <a:solidFill>
                  <a:srgbClr val="7030A0"/>
                </a:solidFill>
                <a:latin typeface="標楷體" panose="03000509000000000000" pitchFamily="65" charset="-120"/>
                <a:ea typeface="標楷體" panose="03000509000000000000" pitchFamily="65" charset="-120"/>
              </a:rPr>
              <a:t>及</a:t>
            </a:r>
            <a:r>
              <a:rPr lang="en-US" altLang="zh-TW" sz="2400" b="1" dirty="0" smtClean="0">
                <a:solidFill>
                  <a:srgbClr val="7030A0"/>
                </a:solidFill>
                <a:latin typeface="標楷體" panose="03000509000000000000" pitchFamily="65" charset="-120"/>
                <a:ea typeface="標楷體" panose="03000509000000000000" pitchFamily="65" charset="-120"/>
              </a:rPr>
              <a:t>107</a:t>
            </a:r>
            <a:r>
              <a:rPr lang="zh-TW" altLang="en-US" sz="2400" b="1" dirty="0" smtClean="0">
                <a:solidFill>
                  <a:srgbClr val="7030A0"/>
                </a:solidFill>
                <a:latin typeface="標楷體" panose="03000509000000000000" pitchFamily="65" charset="-120"/>
                <a:ea typeface="標楷體" panose="03000509000000000000" pitchFamily="65" charset="-120"/>
              </a:rPr>
              <a:t>年度可以委由得標之學校繼續研究。</a:t>
            </a:r>
            <a:endParaRPr lang="zh-TW" altLang="en-US" sz="2400" b="1" dirty="0">
              <a:solidFill>
                <a:srgbClr val="7030A0"/>
              </a:solidFill>
              <a:latin typeface="標楷體" panose="03000509000000000000" pitchFamily="65" charset="-120"/>
              <a:ea typeface="標楷體" panose="03000509000000000000" pitchFamily="65" charset="-120"/>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136" y="3852639"/>
            <a:ext cx="4392488"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橢圓 8"/>
          <p:cNvSpPr/>
          <p:nvPr/>
        </p:nvSpPr>
        <p:spPr>
          <a:xfrm>
            <a:off x="2754412" y="3852639"/>
            <a:ext cx="1919796"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3994968" y="2196455"/>
            <a:ext cx="1919796"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2215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後續擴充</a:t>
            </a:r>
            <a:endParaRPr lang="zh-TW" altLang="en-US" dirty="0"/>
          </a:p>
        </p:txBody>
      </p:sp>
      <p:sp>
        <p:nvSpPr>
          <p:cNvPr id="5" name="向右箭號 4"/>
          <p:cNvSpPr/>
          <p:nvPr/>
        </p:nvSpPr>
        <p:spPr>
          <a:xfrm>
            <a:off x="450156" y="1548383"/>
            <a:ext cx="54006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1098228" y="1548383"/>
            <a:ext cx="8784976" cy="5586145"/>
          </a:xfrm>
          <a:prstGeom prst="rect">
            <a:avLst/>
          </a:prstGeom>
          <a:noFill/>
          <a:ln w="22225">
            <a:solidFill>
              <a:srgbClr val="FF0000"/>
            </a:solidFill>
          </a:ln>
        </p:spPr>
        <p:txBody>
          <a:bodyPr wrap="square" rtlCol="0">
            <a:spAutoFit/>
          </a:bodyPr>
          <a:lstStyle/>
          <a:p>
            <a:pPr marL="622300" indent="-622300"/>
            <a:r>
              <a:rPr lang="zh-TW" altLang="en-US" sz="2400" dirty="0" smtClean="0">
                <a:latin typeface="標楷體" panose="03000509000000000000" pitchFamily="65" charset="-120"/>
                <a:ea typeface="標楷體" panose="03000509000000000000" pitchFamily="65" charset="-120"/>
              </a:rPr>
              <a:t>一、第一年採購金額達公告金額，以公開招標方式，第二年以後採限制性招標於法有據。</a:t>
            </a:r>
            <a:endParaRPr lang="en-US" altLang="zh-TW" sz="2400" dirty="0" smtClean="0">
              <a:latin typeface="標楷體" panose="03000509000000000000" pitchFamily="65" charset="-120"/>
              <a:ea typeface="標楷體" panose="03000509000000000000" pitchFamily="65" charset="-120"/>
            </a:endParaRPr>
          </a:p>
          <a:p>
            <a:pPr marL="622300" indent="-622300"/>
            <a:r>
              <a:rPr lang="zh-TW" altLang="en-US" sz="2400" dirty="0" smtClean="0">
                <a:latin typeface="標楷體" panose="03000509000000000000" pitchFamily="65" charset="-120"/>
                <a:ea typeface="標楷體" panose="03000509000000000000" pitchFamily="65" charset="-120"/>
              </a:rPr>
              <a:t>二、第一年未計入後續擴充，第二年以</a:t>
            </a:r>
            <a:r>
              <a:rPr lang="en-US" altLang="zh-TW" sz="2400" dirty="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22-1-4</a:t>
            </a:r>
            <a:r>
              <a:rPr lang="zh-TW" altLang="en-US" sz="2400" dirty="0" smtClean="0">
                <a:latin typeface="標楷體" panose="03000509000000000000" pitchFamily="65" charset="-120"/>
                <a:ea typeface="標楷體" panose="03000509000000000000" pitchFamily="65" charset="-120"/>
              </a:rPr>
              <a:t>辦理，敘明擴充或與前一年相容之理由，因委託研究計畫名稱、內容改變，採用</a:t>
            </a:r>
            <a:r>
              <a:rPr lang="en-US" altLang="zh-TW" sz="2400" dirty="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22-1-4</a:t>
            </a:r>
            <a:r>
              <a:rPr lang="zh-TW" altLang="en-US" sz="2400" dirty="0">
                <a:latin typeface="標楷體" panose="03000509000000000000" pitchFamily="65" charset="-120"/>
                <a:ea typeface="標楷體" panose="03000509000000000000" pitchFamily="65" charset="-120"/>
              </a:rPr>
              <a:t>易</a:t>
            </a:r>
            <a:r>
              <a:rPr lang="zh-TW" altLang="en-US" sz="2400" dirty="0" smtClean="0">
                <a:latin typeface="標楷體" panose="03000509000000000000" pitchFamily="65" charset="-120"/>
                <a:ea typeface="標楷體" panose="03000509000000000000" pitchFamily="65" charset="-120"/>
              </a:rPr>
              <a:t>造成審計部</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工程會質疑。</a:t>
            </a:r>
            <a:endParaRPr lang="en-US" altLang="zh-TW" sz="2400" dirty="0" smtClean="0">
              <a:latin typeface="標楷體" panose="03000509000000000000" pitchFamily="65" charset="-120"/>
              <a:ea typeface="標楷體" panose="03000509000000000000" pitchFamily="65" charset="-120"/>
            </a:endParaRPr>
          </a:p>
          <a:p>
            <a:pPr marL="622300" indent="-622300"/>
            <a:r>
              <a:rPr lang="zh-TW" altLang="en-US" sz="2400" dirty="0" smtClean="0">
                <a:latin typeface="標楷體" panose="03000509000000000000" pitchFamily="65" charset="-120"/>
                <a:ea typeface="標楷體" panose="03000509000000000000" pitchFamily="65" charset="-120"/>
              </a:rPr>
              <a:t>三、後續擴充之期間、金額及數量</a:t>
            </a:r>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擇一</a:t>
            </a:r>
            <a:r>
              <a:rPr lang="zh-TW" altLang="en-US" sz="2400" dirty="0" smtClean="0">
                <a:latin typeface="標楷體" panose="03000509000000000000" pitchFamily="65" charset="-120"/>
                <a:ea typeface="標楷體" panose="03000509000000000000" pitchFamily="65" charset="-120"/>
              </a:rPr>
              <a:t>即可</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，後續如因無預算或需求，亦可不要採購，採購掌控在機關端。</a:t>
            </a:r>
            <a:endParaRPr lang="en-US" altLang="zh-TW" sz="2400" dirty="0" smtClean="0">
              <a:latin typeface="標楷體" panose="03000509000000000000" pitchFamily="65" charset="-120"/>
              <a:ea typeface="標楷體" panose="03000509000000000000" pitchFamily="65" charset="-120"/>
            </a:endParaRPr>
          </a:p>
          <a:p>
            <a:pPr marL="622300" indent="-622300"/>
            <a:r>
              <a:rPr lang="zh-TW" altLang="en-US" sz="2400" dirty="0" smtClean="0">
                <a:latin typeface="標楷體" panose="03000509000000000000" pitchFamily="65" charset="-120"/>
                <a:ea typeface="標楷體" panose="03000509000000000000" pitchFamily="65" charset="-120"/>
              </a:rPr>
              <a:t>四、中長期計畫</a:t>
            </a:r>
            <a:r>
              <a:rPr lang="en-US" altLang="zh-TW" sz="2400" dirty="0" smtClean="0">
                <a:latin typeface="標楷體" panose="03000509000000000000" pitchFamily="65" charset="-120"/>
                <a:ea typeface="標楷體" panose="03000509000000000000" pitchFamily="65" charset="-120"/>
              </a:rPr>
              <a:t>(3-4</a:t>
            </a:r>
            <a:r>
              <a:rPr lang="zh-TW" altLang="en-US" sz="2400" dirty="0" smtClean="0">
                <a:latin typeface="標楷體" panose="03000509000000000000" pitchFamily="65" charset="-120"/>
                <a:ea typeface="標楷體" panose="03000509000000000000" pitchFamily="65" charset="-120"/>
              </a:rPr>
              <a:t>年</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第</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年期計畫中編列委託研究者，以本案例</a:t>
            </a:r>
            <a:r>
              <a:rPr lang="zh-TW" altLang="en-US" sz="2400" dirty="0">
                <a:latin typeface="標楷體" panose="03000509000000000000" pitchFamily="65" charset="-120"/>
                <a:ea typeface="標楷體" panose="03000509000000000000" pitchFamily="65" charset="-120"/>
              </a:rPr>
              <a:t>方式</a:t>
            </a:r>
            <a:r>
              <a:rPr lang="zh-TW" altLang="en-US" sz="2400" dirty="0" smtClean="0">
                <a:latin typeface="標楷體" panose="03000509000000000000" pitchFamily="65" charset="-120"/>
                <a:ea typeface="標楷體" panose="03000509000000000000" pitchFamily="65" charset="-120"/>
              </a:rPr>
              <a:t>辦理最為洽當。</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第</a:t>
            </a:r>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年預算被刪減亦無影響</a:t>
            </a:r>
            <a:r>
              <a:rPr lang="en-US" altLang="zh-TW" sz="2400" dirty="0" smtClean="0">
                <a:latin typeface="標楷體" panose="03000509000000000000" pitchFamily="65" charset="-120"/>
                <a:ea typeface="標楷體" panose="03000509000000000000" pitchFamily="65" charset="-120"/>
              </a:rPr>
              <a:t>)</a:t>
            </a:r>
          </a:p>
          <a:p>
            <a:pPr marL="622300" indent="-622300"/>
            <a:r>
              <a:rPr lang="zh-TW" altLang="en-US" sz="2400" dirty="0" smtClean="0">
                <a:latin typeface="標楷體" panose="03000509000000000000" pitchFamily="65" charset="-120"/>
                <a:ea typeface="標楷體" panose="03000509000000000000" pitchFamily="65" charset="-120"/>
              </a:rPr>
              <a:t>五</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大型設備</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訂製品</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有擴充之組件、或當年度預算有限無法全部執行者，均可以採此方式辦理。可兼顧預算及計畫執行進度。例如</a:t>
            </a:r>
            <a:r>
              <a:rPr lang="zh-TW" altLang="en-US" sz="2400" dirty="0" smtClean="0">
                <a:latin typeface="新細明體"/>
                <a:ea typeface="新細明體"/>
              </a:rPr>
              <a:t>：</a:t>
            </a:r>
            <a:r>
              <a:rPr lang="en-US" altLang="zh-TW" sz="2400" dirty="0" smtClean="0">
                <a:latin typeface="標楷體" panose="03000509000000000000" pitchFamily="65" charset="-120"/>
                <a:ea typeface="標楷體" panose="03000509000000000000" pitchFamily="65" charset="-120"/>
              </a:rPr>
              <a:t>(</a:t>
            </a:r>
            <a:r>
              <a:rPr lang="en-US" altLang="zh-TW" sz="2400" dirty="0" smtClean="0">
                <a:latin typeface="新細明體"/>
                <a:ea typeface="新細明體"/>
                <a:sym typeface="Wingdings" panose="05000000000000000000" pitchFamily="2" charset="2"/>
              </a:rPr>
              <a:t>1)</a:t>
            </a:r>
            <a:r>
              <a:rPr lang="zh-TW" altLang="en-US" sz="2400" dirty="0" smtClean="0">
                <a:latin typeface="標楷體" panose="03000509000000000000" pitchFamily="65" charset="-120"/>
                <a:ea typeface="標楷體" panose="03000509000000000000" pitchFamily="65" charset="-120"/>
              </a:rPr>
              <a:t>宿舍更換電錶，考量</a:t>
            </a:r>
            <a:r>
              <a:rPr lang="en-US" altLang="zh-TW" sz="2400" dirty="0" smtClean="0">
                <a:latin typeface="標楷體" panose="03000509000000000000" pitchFamily="65" charset="-120"/>
                <a:ea typeface="標楷體" panose="03000509000000000000" pitchFamily="65" charset="-120"/>
              </a:rPr>
              <a:t>105</a:t>
            </a:r>
            <a:r>
              <a:rPr lang="zh-TW" altLang="en-US" sz="2400" dirty="0" smtClean="0">
                <a:latin typeface="標楷體" panose="03000509000000000000" pitchFamily="65" charset="-120"/>
                <a:ea typeface="標楷體" panose="03000509000000000000" pitchFamily="65" charset="-120"/>
              </a:rPr>
              <a:t>年度預算不足</a:t>
            </a:r>
            <a:r>
              <a:rPr lang="en-US" altLang="zh-TW" sz="2400" dirty="0" smtClean="0">
                <a:latin typeface="標楷體" panose="03000509000000000000" pitchFamily="65" charset="-120"/>
                <a:ea typeface="標楷體" panose="03000509000000000000" pitchFamily="65" charset="-120"/>
              </a:rPr>
              <a:t>300</a:t>
            </a:r>
            <a:r>
              <a:rPr lang="zh-TW" altLang="en-US" sz="2400" dirty="0" smtClean="0">
                <a:latin typeface="標楷體" panose="03000509000000000000" pitchFamily="65" charset="-120"/>
                <a:ea typeface="標楷體" panose="03000509000000000000" pitchFamily="65" charset="-120"/>
              </a:rPr>
              <a:t>萬，得先行施作本年度預算</a:t>
            </a:r>
            <a:r>
              <a:rPr lang="en-US" altLang="zh-TW" sz="2400" dirty="0" smtClean="0">
                <a:latin typeface="標楷體" panose="03000509000000000000" pitchFamily="65" charset="-120"/>
                <a:ea typeface="標楷體" panose="03000509000000000000" pitchFamily="65" charset="-120"/>
              </a:rPr>
              <a:t>600</a:t>
            </a:r>
            <a:r>
              <a:rPr lang="zh-TW" altLang="en-US" sz="2400" dirty="0" smtClean="0">
                <a:latin typeface="標楷體" panose="03000509000000000000" pitchFamily="65" charset="-120"/>
                <a:ea typeface="標楷體" panose="03000509000000000000" pitchFamily="65" charset="-120"/>
              </a:rPr>
              <a:t>萬，擴充金額</a:t>
            </a:r>
            <a:r>
              <a:rPr lang="en-US" altLang="zh-TW" sz="2400" dirty="0" smtClean="0">
                <a:latin typeface="標楷體" panose="03000509000000000000" pitchFamily="65" charset="-120"/>
                <a:ea typeface="標楷體" panose="03000509000000000000" pitchFamily="65" charset="-120"/>
              </a:rPr>
              <a:t>300</a:t>
            </a:r>
            <a:r>
              <a:rPr lang="zh-TW" altLang="en-US" sz="2400" dirty="0" smtClean="0">
                <a:latin typeface="標楷體" panose="03000509000000000000" pitchFamily="65" charset="-120"/>
                <a:ea typeface="標楷體" panose="03000509000000000000" pitchFamily="65" charset="-120"/>
              </a:rPr>
              <a:t>萬。以減少得標廠商介面問題及</a:t>
            </a:r>
            <a:r>
              <a:rPr lang="en-US" altLang="zh-TW" sz="2400" dirty="0" smtClean="0">
                <a:latin typeface="標楷體" panose="03000509000000000000" pitchFamily="65" charset="-120"/>
                <a:ea typeface="標楷體" panose="03000509000000000000" pitchFamily="65" charset="-120"/>
              </a:rPr>
              <a:t>105</a:t>
            </a:r>
            <a:r>
              <a:rPr lang="zh-TW" altLang="en-US" sz="2400" dirty="0" smtClean="0">
                <a:latin typeface="標楷體" panose="03000509000000000000" pitchFamily="65" charset="-120"/>
                <a:ea typeface="標楷體" panose="03000509000000000000" pitchFamily="65" charset="-120"/>
              </a:rPr>
              <a:t>年預算可執行完畢。</a:t>
            </a:r>
            <a:r>
              <a:rPr lang="en-US" altLang="zh-TW" sz="2400" dirty="0" smtClean="0">
                <a:latin typeface="標楷體" panose="03000509000000000000" pitchFamily="65" charset="-120"/>
                <a:ea typeface="標楷體" panose="03000509000000000000" pitchFamily="65" charset="-120"/>
              </a:rPr>
              <a:t>(2)</a:t>
            </a:r>
            <a:r>
              <a:rPr lang="zh-TW" altLang="en-US" sz="2400" dirty="0">
                <a:latin typeface="標楷體" panose="03000509000000000000" pitchFamily="65" charset="-120"/>
                <a:ea typeface="標楷體" panose="03000509000000000000" pitchFamily="65" charset="-120"/>
              </a:rPr>
              <a:t> </a:t>
            </a:r>
            <a:r>
              <a:rPr lang="en-US" altLang="zh-TW" sz="2400" dirty="0">
                <a:latin typeface="標楷體" panose="03000509000000000000" pitchFamily="65" charset="-120"/>
                <a:ea typeface="標楷體" panose="03000509000000000000" pitchFamily="65" charset="-120"/>
              </a:rPr>
              <a:t>XYZ</a:t>
            </a:r>
            <a:r>
              <a:rPr lang="zh-TW" altLang="en-US" sz="2400" dirty="0">
                <a:latin typeface="標楷體" panose="03000509000000000000" pitchFamily="65" charset="-120"/>
                <a:ea typeface="標楷體" panose="03000509000000000000" pitchFamily="65" charset="-120"/>
              </a:rPr>
              <a:t>多方向掃描實驗造影優化機構</a:t>
            </a:r>
            <a:r>
              <a:rPr lang="zh-TW" altLang="en-US" sz="2400" dirty="0" smtClean="0">
                <a:latin typeface="標楷體" panose="03000509000000000000" pitchFamily="65" charset="-120"/>
                <a:ea typeface="標楷體" panose="03000509000000000000" pitchFamily="65" charset="-120"/>
              </a:rPr>
              <a:t>製造</a:t>
            </a:r>
            <a:r>
              <a:rPr lang="en-US" altLang="zh-TW" sz="2400" dirty="0" smtClean="0">
                <a:latin typeface="標楷體" panose="03000509000000000000" pitchFamily="65" charset="-120"/>
                <a:ea typeface="標楷體" panose="03000509000000000000" pitchFamily="65" charset="-120"/>
              </a:rPr>
              <a:t>700</a:t>
            </a:r>
            <a:r>
              <a:rPr lang="zh-TW" altLang="en-US" sz="2400" dirty="0" smtClean="0">
                <a:latin typeface="標楷體" panose="03000509000000000000" pitchFamily="65" charset="-120"/>
                <a:ea typeface="標楷體" panose="03000509000000000000" pitchFamily="65" charset="-120"/>
              </a:rPr>
              <a:t>萬，預計</a:t>
            </a:r>
            <a:r>
              <a:rPr lang="en-US" altLang="zh-TW" sz="2400" dirty="0" smtClean="0">
                <a:latin typeface="標楷體" panose="03000509000000000000" pitchFamily="65" charset="-120"/>
                <a:ea typeface="標楷體" panose="03000509000000000000" pitchFamily="65" charset="-120"/>
              </a:rPr>
              <a:t>106</a:t>
            </a:r>
            <a:r>
              <a:rPr lang="zh-TW" altLang="en-US" sz="2400" dirty="0" smtClean="0">
                <a:latin typeface="標楷體" panose="03000509000000000000" pitchFamily="65" charset="-120"/>
                <a:ea typeface="標楷體" panose="03000509000000000000" pitchFamily="65" charset="-120"/>
              </a:rPr>
              <a:t>年要再擴充</a:t>
            </a:r>
            <a:r>
              <a:rPr lang="en-US" altLang="zh-TW" sz="2400" dirty="0" smtClean="0">
                <a:latin typeface="標楷體" panose="03000509000000000000" pitchFamily="65" charset="-120"/>
                <a:ea typeface="標楷體" panose="03000509000000000000" pitchFamily="65" charset="-120"/>
              </a:rPr>
              <a:t>500</a:t>
            </a:r>
            <a:r>
              <a:rPr lang="zh-TW" altLang="en-US" sz="2400" dirty="0" smtClean="0">
                <a:latin typeface="標楷體" panose="03000509000000000000" pitchFamily="65" charset="-120"/>
                <a:ea typeface="標楷體" panose="03000509000000000000" pitchFamily="65" charset="-120"/>
              </a:rPr>
              <a:t>萬。</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5731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029558"/>
          </a:xfrm>
        </p:spPr>
        <p:txBody>
          <a:bodyPr/>
          <a:lstStyle/>
          <a:p>
            <a:r>
              <a:rPr lang="zh-TW" altLang="en-US" dirty="0">
                <a:latin typeface="標楷體" panose="03000509000000000000" pitchFamily="65" charset="-120"/>
                <a:ea typeface="標楷體" panose="03000509000000000000" pitchFamily="65" charset="-120"/>
              </a:rPr>
              <a:t>工程案專業工</a:t>
            </a:r>
            <a:r>
              <a:rPr lang="zh-TW" altLang="en-US" dirty="0" smtClean="0">
                <a:latin typeface="標楷體" panose="03000509000000000000" pitchFamily="65" charset="-120"/>
                <a:ea typeface="標楷體" panose="03000509000000000000" pitchFamily="65" charset="-120"/>
              </a:rPr>
              <a:t>項</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土木包工</a:t>
            </a:r>
            <a:endParaRPr lang="zh-TW"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220" y="1260351"/>
            <a:ext cx="7036072"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6786860" y="2396507"/>
            <a:ext cx="2808312" cy="3416320"/>
          </a:xfrm>
          <a:prstGeom prst="rect">
            <a:avLst/>
          </a:prstGeom>
          <a:noFill/>
          <a:ln w="19050">
            <a:solidFill>
              <a:srgbClr val="7030A0"/>
            </a:solidFill>
          </a:ln>
        </p:spPr>
        <p:txBody>
          <a:bodyPr wrap="square" rtlCol="0">
            <a:spAutoFit/>
          </a:bodyPr>
          <a:lstStyle/>
          <a:p>
            <a:pPr marL="342900" indent="-342900">
              <a:buFont typeface="Wingdings" panose="05000000000000000000" pitchFamily="2" charset="2"/>
              <a:buChar char="n"/>
            </a:pPr>
            <a:r>
              <a:rPr lang="zh-TW" altLang="en-US" sz="2400" b="1" dirty="0" smtClean="0">
                <a:solidFill>
                  <a:srgbClr val="FF0000"/>
                </a:solidFill>
                <a:latin typeface="標楷體" panose="03000509000000000000" pitchFamily="65" charset="-120"/>
                <a:ea typeface="標楷體" panose="03000509000000000000" pitchFamily="65" charset="-120"/>
              </a:rPr>
              <a:t>防水工程</a:t>
            </a:r>
            <a:endParaRPr lang="en-US" altLang="zh-TW" sz="2400" b="1" dirty="0" smtClean="0">
              <a:solidFill>
                <a:srgbClr val="FF000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endParaRPr lang="en-US" altLang="zh-TW" sz="2400" b="1" dirty="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r>
              <a:rPr lang="zh-TW" altLang="en-US" sz="2400" b="1" dirty="0" smtClean="0">
                <a:solidFill>
                  <a:srgbClr val="7030A0"/>
                </a:solidFill>
                <a:latin typeface="標楷體" panose="03000509000000000000" pitchFamily="65" charset="-120"/>
                <a:ea typeface="標楷體" panose="03000509000000000000" pitchFamily="65" charset="-120"/>
              </a:rPr>
              <a:t>預拌混擬土工程</a:t>
            </a:r>
            <a:endParaRPr lang="en-US" altLang="zh-TW" sz="2400" b="1" dirty="0" smtClean="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endParaRPr lang="en-US" altLang="zh-TW" sz="2400" b="1" dirty="0">
              <a:solidFill>
                <a:srgbClr val="FF000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r>
              <a:rPr lang="zh-TW" altLang="en-US" sz="2400" b="1" dirty="0" smtClean="0">
                <a:solidFill>
                  <a:srgbClr val="FF0000"/>
                </a:solidFill>
                <a:latin typeface="標楷體" panose="03000509000000000000" pitchFamily="65" charset="-120"/>
                <a:ea typeface="標楷體" panose="03000509000000000000" pitchFamily="65" charset="-120"/>
              </a:rPr>
              <a:t>營建鑽探</a:t>
            </a:r>
            <a:endParaRPr lang="en-US" altLang="zh-TW" sz="2400" b="1" dirty="0" smtClean="0">
              <a:solidFill>
                <a:srgbClr val="FF000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endParaRPr lang="en-US" altLang="zh-TW" sz="2400" b="1" dirty="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r>
              <a:rPr lang="zh-TW" altLang="en-US" sz="2400" b="1" dirty="0" smtClean="0">
                <a:solidFill>
                  <a:srgbClr val="7030A0"/>
                </a:solidFill>
                <a:latin typeface="標楷體" panose="03000509000000000000" pitchFamily="65" charset="-120"/>
                <a:ea typeface="標楷體" panose="03000509000000000000" pitchFamily="65" charset="-120"/>
              </a:rPr>
              <a:t>帷幕牆</a:t>
            </a:r>
            <a:endParaRPr lang="en-US" altLang="zh-TW" sz="2400" b="1" dirty="0" smtClean="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endParaRPr lang="en-US" altLang="zh-TW" sz="2400" b="1" dirty="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r>
              <a:rPr lang="zh-TW" altLang="en-US" sz="2400" b="1" dirty="0" smtClean="0">
                <a:solidFill>
                  <a:srgbClr val="7030A0"/>
                </a:solidFill>
                <a:latin typeface="標楷體" panose="03000509000000000000" pitchFamily="65" charset="-120"/>
                <a:ea typeface="標楷體" panose="03000509000000000000" pitchFamily="65" charset="-120"/>
              </a:rPr>
              <a:t>環境保護</a:t>
            </a:r>
            <a:endParaRPr lang="zh-TW" altLang="en-US" sz="2400" b="1" dirty="0">
              <a:solidFill>
                <a:srgbClr val="7030A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33763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957550"/>
          </a:xfrm>
        </p:spPr>
        <p:txBody>
          <a:bodyPr/>
          <a:lstStyle/>
          <a:p>
            <a:r>
              <a:rPr lang="zh-TW" altLang="en-US" dirty="0">
                <a:latin typeface="標楷體" panose="03000509000000000000" pitchFamily="65" charset="-120"/>
                <a:ea typeface="標楷體" panose="03000509000000000000" pitchFamily="65" charset="-120"/>
              </a:rPr>
              <a:t>工程案專業工</a:t>
            </a:r>
            <a:r>
              <a:rPr lang="zh-TW" altLang="en-US" dirty="0" smtClean="0">
                <a:latin typeface="標楷體" panose="03000509000000000000" pitchFamily="65" charset="-120"/>
                <a:ea typeface="標楷體" panose="03000509000000000000" pitchFamily="65" charset="-120"/>
              </a:rPr>
              <a:t>項</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冷凍空調</a:t>
            </a:r>
            <a:endParaRPr lang="zh-TW" altLang="en-US" dirty="0"/>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228" y="1332359"/>
            <a:ext cx="8280920" cy="5844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510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852590" cy="957549"/>
          </a:xfrm>
        </p:spPr>
        <p:txBody>
          <a:bodyPr>
            <a:normAutofit fontScale="90000"/>
          </a:bodyPr>
          <a:lstStyle/>
          <a:p>
            <a:r>
              <a:rPr lang="zh-TW" altLang="en-US" dirty="0">
                <a:latin typeface="標楷體" panose="03000509000000000000" pitchFamily="65" charset="-120"/>
                <a:ea typeface="標楷體" panose="03000509000000000000" pitchFamily="65" charset="-120"/>
              </a:rPr>
              <a:t>工程案專業工</a:t>
            </a:r>
            <a:r>
              <a:rPr lang="zh-TW" altLang="en-US" dirty="0" smtClean="0">
                <a:latin typeface="標楷體" panose="03000509000000000000" pitchFamily="65" charset="-120"/>
                <a:ea typeface="標楷體" panose="03000509000000000000" pitchFamily="65" charset="-120"/>
              </a:rPr>
              <a:t>項</a:t>
            </a:r>
            <a:r>
              <a:rPr lang="en-US" altLang="zh-TW" dirty="0" smtClean="0">
                <a:latin typeface="標楷體" panose="03000509000000000000" pitchFamily="65" charset="-120"/>
                <a:ea typeface="標楷體" panose="03000509000000000000" pitchFamily="65" charset="-120"/>
              </a:rPr>
              <a:t>-</a:t>
            </a:r>
            <a:r>
              <a:rPr lang="zh-TW" altLang="en-US" sz="4400" dirty="0" smtClean="0">
                <a:latin typeface="標楷體" panose="03000509000000000000" pitchFamily="65" charset="-120"/>
                <a:ea typeface="標楷體" panose="03000509000000000000" pitchFamily="65" charset="-120"/>
              </a:rPr>
              <a:t>自來水及電器電路配裝</a:t>
            </a:r>
            <a:endParaRPr lang="zh-TW" altLang="en-US" sz="4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260" y="1332359"/>
            <a:ext cx="7848872"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658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957550"/>
          </a:xfrm>
        </p:spPr>
        <p:txBody>
          <a:bodyPr/>
          <a:lstStyle/>
          <a:p>
            <a:r>
              <a:rPr lang="zh-TW" altLang="en-US" dirty="0" smtClean="0">
                <a:latin typeface="標楷體" panose="03000509000000000000" pitchFamily="65" charset="-120"/>
                <a:ea typeface="標楷體" panose="03000509000000000000" pitchFamily="65" charset="-120"/>
              </a:rPr>
              <a:t>工程案可否委由土木包工業</a:t>
            </a:r>
            <a:endParaRPr lang="zh-TW" altLang="en-US" dirty="0">
              <a:latin typeface="標楷體" panose="03000509000000000000" pitchFamily="65" charset="-120"/>
              <a:ea typeface="標楷體" panose="03000509000000000000" pitchFamily="65"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377" y="1692400"/>
            <a:ext cx="3674219"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03" y="3420591"/>
            <a:ext cx="3798017" cy="344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708" y="1606800"/>
            <a:ext cx="4464497"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139" y="3700587"/>
            <a:ext cx="5328593" cy="61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306139" y="4007018"/>
            <a:ext cx="1656185" cy="3064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2644" y="1298862"/>
            <a:ext cx="5328592" cy="787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7150" y="3329112"/>
            <a:ext cx="5124086" cy="677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882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957550"/>
          </a:xfrm>
        </p:spPr>
        <p:txBody>
          <a:bodyPr/>
          <a:lstStyle/>
          <a:p>
            <a:r>
              <a:rPr lang="zh-TW" altLang="en-US" dirty="0">
                <a:latin typeface="標楷體" panose="03000509000000000000" pitchFamily="65" charset="-120"/>
                <a:ea typeface="標楷體" panose="03000509000000000000" pitchFamily="65" charset="-120"/>
              </a:rPr>
              <a:t>工程案專業工</a:t>
            </a:r>
            <a:r>
              <a:rPr lang="zh-TW" altLang="en-US" dirty="0" smtClean="0">
                <a:latin typeface="標楷體" panose="03000509000000000000" pitchFamily="65" charset="-120"/>
                <a:ea typeface="標楷體" panose="03000509000000000000" pitchFamily="65" charset="-120"/>
              </a:rPr>
              <a:t>項</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自來水工程</a:t>
            </a:r>
            <a:endParaRPr lang="zh-TW" altLang="en-US" dirty="0">
              <a:latin typeface="標楷體" panose="03000509000000000000" pitchFamily="65" charset="-120"/>
              <a:ea typeface="標楷體" panose="03000509000000000000" pitchFamily="65"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5" y="1313423"/>
            <a:ext cx="5472608" cy="1291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84" y="2583373"/>
            <a:ext cx="5720246" cy="97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613" y="1269640"/>
            <a:ext cx="4968552" cy="483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762" y="3649151"/>
            <a:ext cx="4240851" cy="2455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224994" y="2744553"/>
            <a:ext cx="3311066"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994" y="3294224"/>
            <a:ext cx="4590389" cy="519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604" y="1352550"/>
            <a:ext cx="5328592" cy="60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2080" y="2924195"/>
            <a:ext cx="6107980" cy="108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單箭頭接點 5"/>
          <p:cNvCxnSpPr>
            <a:stCxn id="4" idx="6"/>
          </p:cNvCxnSpPr>
          <p:nvPr/>
        </p:nvCxnSpPr>
        <p:spPr>
          <a:xfrm flipV="1">
            <a:off x="3536060" y="2744553"/>
            <a:ext cx="1450600" cy="324036"/>
          </a:xfrm>
          <a:prstGeom prst="straightConnector1">
            <a:avLst/>
          </a:prstGeom>
          <a:ln w="3175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4482604" y="3605639"/>
            <a:ext cx="4078312" cy="415498"/>
          </a:xfrm>
          <a:prstGeom prst="rect">
            <a:avLst/>
          </a:prstGeom>
          <a:noFill/>
          <a:ln w="19050">
            <a:solidFill>
              <a:srgbClr val="7030A0"/>
            </a:solidFill>
          </a:ln>
        </p:spPr>
        <p:txBody>
          <a:bodyPr wrap="square" rtlCol="0">
            <a:spAutoFit/>
          </a:bodyPr>
          <a:lstStyle/>
          <a:p>
            <a:r>
              <a:rPr lang="zh-TW" altLang="en-US" b="1" dirty="0" smtClean="0">
                <a:solidFill>
                  <a:srgbClr val="7030A0"/>
                </a:solidFill>
                <a:latin typeface="標楷體" panose="03000509000000000000" pitchFamily="65" charset="-120"/>
                <a:ea typeface="標楷體" panose="03000509000000000000" pitchFamily="65" charset="-120"/>
              </a:rPr>
              <a:t>預算金額</a:t>
            </a:r>
            <a:r>
              <a:rPr lang="en-US" altLang="zh-TW" b="1" dirty="0" smtClean="0">
                <a:solidFill>
                  <a:srgbClr val="7030A0"/>
                </a:solidFill>
                <a:latin typeface="標楷體" panose="03000509000000000000" pitchFamily="65" charset="-120"/>
                <a:ea typeface="標楷體" panose="03000509000000000000" pitchFamily="65" charset="-120"/>
              </a:rPr>
              <a:t>983,475</a:t>
            </a:r>
            <a:r>
              <a:rPr lang="zh-TW" altLang="en-US" b="1" dirty="0" smtClean="0">
                <a:solidFill>
                  <a:srgbClr val="7030A0"/>
                </a:solidFill>
                <a:latin typeface="標楷體" panose="03000509000000000000" pitchFamily="65" charset="-120"/>
                <a:ea typeface="標楷體" panose="03000509000000000000" pitchFamily="65" charset="-120"/>
              </a:rPr>
              <a:t>為</a:t>
            </a:r>
            <a:r>
              <a:rPr lang="en-US" altLang="zh-TW" b="1" dirty="0" smtClean="0">
                <a:solidFill>
                  <a:srgbClr val="7030A0"/>
                </a:solidFill>
                <a:latin typeface="標楷體" panose="03000509000000000000" pitchFamily="65" charset="-120"/>
                <a:ea typeface="標楷體" panose="03000509000000000000" pitchFamily="65" charset="-120"/>
              </a:rPr>
              <a:t>100</a:t>
            </a:r>
            <a:r>
              <a:rPr lang="zh-TW" altLang="en-US" b="1" dirty="0" smtClean="0">
                <a:solidFill>
                  <a:srgbClr val="7030A0"/>
                </a:solidFill>
                <a:latin typeface="標楷體" panose="03000509000000000000" pitchFamily="65" charset="-120"/>
                <a:ea typeface="標楷體" panose="03000509000000000000" pitchFamily="65" charset="-120"/>
              </a:rPr>
              <a:t>萬以下</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8" name="圓角矩形 7"/>
          <p:cNvSpPr/>
          <p:nvPr/>
        </p:nvSpPr>
        <p:spPr>
          <a:xfrm>
            <a:off x="5547678" y="5724847"/>
            <a:ext cx="936104" cy="1852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7506940" y="5817492"/>
            <a:ext cx="936104" cy="1852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1530276" y="6300910"/>
            <a:ext cx="6912768" cy="830997"/>
          </a:xfrm>
          <a:prstGeom prst="rect">
            <a:avLst/>
          </a:prstGeom>
          <a:noFill/>
          <a:ln w="25400">
            <a:solidFill>
              <a:srgbClr val="7030A0"/>
            </a:solidFill>
          </a:ln>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工程案中有專業</a:t>
            </a:r>
            <a:r>
              <a:rPr lang="zh-TW" altLang="en-US" sz="2400" dirty="0">
                <a:latin typeface="標楷體" panose="03000509000000000000" pitchFamily="65" charset="-120"/>
                <a:ea typeface="標楷體" panose="03000509000000000000" pitchFamily="65" charset="-120"/>
              </a:rPr>
              <a:t>工</a:t>
            </a:r>
            <a:r>
              <a:rPr lang="zh-TW" altLang="en-US" sz="2400" dirty="0" smtClean="0">
                <a:latin typeface="標楷體" panose="03000509000000000000" pitchFamily="65" charset="-120"/>
                <a:ea typeface="標楷體" panose="03000509000000000000" pitchFamily="65" charset="-120"/>
              </a:rPr>
              <a:t>項且廠商資格有特別訂定者，應填自我檢核表，以確保廠商資格訂定未踰越規定。</a:t>
            </a:r>
            <a:endParaRPr lang="zh-TW" altLang="en-US" sz="2400" dirty="0">
              <a:latin typeface="標楷體" panose="03000509000000000000" pitchFamily="65" charset="-120"/>
              <a:ea typeface="標楷體" panose="03000509000000000000" pitchFamily="65" charset="-120"/>
            </a:endParaRPr>
          </a:p>
        </p:txBody>
      </p:sp>
      <p:sp>
        <p:nvSpPr>
          <p:cNvPr id="14" name="向右箭號 13"/>
          <p:cNvSpPr/>
          <p:nvPr/>
        </p:nvSpPr>
        <p:spPr>
          <a:xfrm>
            <a:off x="934840" y="6440598"/>
            <a:ext cx="576064"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6840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741525"/>
          </a:xfrm>
        </p:spPr>
        <p:txBody>
          <a:bodyPr>
            <a:normAutofit fontScale="90000"/>
          </a:bodyPr>
          <a:lstStyle/>
          <a:p>
            <a:r>
              <a:rPr lang="zh-TW" altLang="en-US" dirty="0">
                <a:latin typeface="標楷體" panose="03000509000000000000" pitchFamily="65" charset="-120"/>
                <a:ea typeface="標楷體" panose="03000509000000000000" pitchFamily="65" charset="-120"/>
              </a:rPr>
              <a:t>工程會契約範本適用</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3374118854"/>
              </p:ext>
            </p:extLst>
          </p:nvPr>
        </p:nvGraphicFramePr>
        <p:xfrm>
          <a:off x="594172" y="1188343"/>
          <a:ext cx="9721080" cy="6048672"/>
        </p:xfrm>
        <a:graphic>
          <a:graphicData uri="http://schemas.openxmlformats.org/drawingml/2006/table">
            <a:tbl>
              <a:tblPr firstRow="1" firstCol="1" bandRow="1"/>
              <a:tblGrid>
                <a:gridCol w="5184576"/>
                <a:gridCol w="4536504"/>
              </a:tblGrid>
              <a:tr h="514888">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工程會範本</a:t>
                      </a: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說明</a:t>
                      </a: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996">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資訊服務採購契約範本</a:t>
                      </a:r>
                      <a:r>
                        <a:rPr lang="en-US" sz="1800" kern="100" dirty="0">
                          <a:effectLst/>
                          <a:latin typeface="標楷體" panose="03000509000000000000" pitchFamily="65" charset="-120"/>
                          <a:ea typeface="標楷體" panose="03000509000000000000" pitchFamily="65" charset="-120"/>
                          <a:cs typeface="Times New Roman"/>
                        </a:rPr>
                        <a:t>(1050122)</a:t>
                      </a:r>
                      <a:endParaRPr lang="zh-TW" sz="1800" kern="100" dirty="0">
                        <a:effectLst/>
                        <a:latin typeface="標楷體" panose="03000509000000000000" pitchFamily="65" charset="-120"/>
                        <a:ea typeface="標楷體" panose="03000509000000000000" pitchFamily="65" charset="-120"/>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4670" marR="36195" indent="-533400" algn="just">
                        <a:lnSpc>
                          <a:spcPts val="1800"/>
                        </a:lnSpc>
                        <a:spcBef>
                          <a:spcPts val="600"/>
                        </a:spcBef>
                        <a:spcAft>
                          <a:spcPts val="600"/>
                        </a:spcAft>
                        <a:tabLst>
                          <a:tab pos="457200" algn="l"/>
                          <a:tab pos="304800" algn="l"/>
                        </a:tabLst>
                      </a:pPr>
                      <a:r>
                        <a:rPr lang="zh-TW" sz="1800" kern="100" dirty="0">
                          <a:effectLst/>
                          <a:latin typeface="標楷體" panose="03000509000000000000" pitchFamily="65" charset="-120"/>
                          <a:ea typeface="標楷體" panose="03000509000000000000" pitchFamily="65" charset="-120"/>
                          <a:cs typeface="Times New Roman"/>
                        </a:rPr>
                        <a:t>□應用軟體系統轉換服務</a:t>
                      </a:r>
                    </a:p>
                    <a:p>
                      <a:pPr marL="534670" marR="36195" indent="-533400" algn="just" fontAlgn="base">
                        <a:lnSpc>
                          <a:spcPts val="1800"/>
                        </a:lnSpc>
                        <a:spcBef>
                          <a:spcPts val="600"/>
                        </a:spcBef>
                        <a:spcAft>
                          <a:spcPts val="600"/>
                        </a:spcAft>
                      </a:pPr>
                      <a:r>
                        <a:rPr lang="zh-TW" sz="1800" kern="100" dirty="0">
                          <a:effectLst/>
                          <a:latin typeface="標楷體" panose="03000509000000000000" pitchFamily="65" charset="-120"/>
                          <a:ea typeface="標楷體" panose="03000509000000000000" pitchFamily="65" charset="-120"/>
                          <a:cs typeface="Times New Roman"/>
                        </a:rPr>
                        <a:t>□應用軟體系統開發服務</a:t>
                      </a:r>
                    </a:p>
                    <a:p>
                      <a:pPr marL="534670" marR="36195" indent="-533400" algn="just" fontAlgn="base">
                        <a:lnSpc>
                          <a:spcPts val="1800"/>
                        </a:lnSpc>
                        <a:spcBef>
                          <a:spcPts val="600"/>
                        </a:spcBef>
                        <a:spcAft>
                          <a:spcPts val="600"/>
                        </a:spcAft>
                      </a:pPr>
                      <a:r>
                        <a:rPr lang="zh-TW" sz="1800" kern="100" dirty="0">
                          <a:effectLst/>
                          <a:latin typeface="標楷體" panose="03000509000000000000" pitchFamily="65" charset="-120"/>
                          <a:ea typeface="標楷體" panose="03000509000000000000" pitchFamily="65" charset="-120"/>
                          <a:cs typeface="Times New Roman"/>
                        </a:rPr>
                        <a:t>□應用軟體系統維護服務</a:t>
                      </a:r>
                    </a:p>
                    <a:p>
                      <a:pPr marL="534670" marR="36195" indent="-533400" algn="just" fontAlgn="base">
                        <a:lnSpc>
                          <a:spcPts val="1800"/>
                        </a:lnSpc>
                        <a:spcBef>
                          <a:spcPts val="600"/>
                        </a:spcBef>
                        <a:spcAft>
                          <a:spcPts val="600"/>
                        </a:spcAft>
                      </a:pPr>
                      <a:r>
                        <a:rPr lang="zh-TW" sz="1800" kern="100" dirty="0">
                          <a:effectLst/>
                          <a:latin typeface="標楷體" panose="03000509000000000000" pitchFamily="65" charset="-120"/>
                          <a:ea typeface="標楷體" panose="03000509000000000000" pitchFamily="65" charset="-120"/>
                          <a:cs typeface="Times New Roman"/>
                        </a:rPr>
                        <a:t>□硬體設備維護服務</a:t>
                      </a:r>
                    </a:p>
                    <a:p>
                      <a:pPr marL="534670" marR="36195" indent="-533400" algn="just" fontAlgn="base">
                        <a:lnSpc>
                          <a:spcPts val="1800"/>
                        </a:lnSpc>
                        <a:spcBef>
                          <a:spcPts val="600"/>
                        </a:spcBef>
                        <a:spcAft>
                          <a:spcPts val="600"/>
                        </a:spcAft>
                      </a:pPr>
                      <a:r>
                        <a:rPr lang="zh-TW" sz="1800" kern="100" dirty="0">
                          <a:effectLst/>
                          <a:latin typeface="標楷體" panose="03000509000000000000" pitchFamily="65" charset="-120"/>
                          <a:ea typeface="標楷體" panose="03000509000000000000" pitchFamily="65" charset="-120"/>
                          <a:cs typeface="Times New Roman"/>
                        </a:rPr>
                        <a:t>□資訊業務線上服務</a:t>
                      </a: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888">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勞動派遣採購契約範本</a:t>
                      </a:r>
                      <a:r>
                        <a:rPr lang="en-US" sz="1800" kern="100" dirty="0">
                          <a:effectLst/>
                          <a:latin typeface="標楷體" panose="03000509000000000000" pitchFamily="65" charset="-120"/>
                          <a:ea typeface="標楷體" panose="03000509000000000000" pitchFamily="65" charset="-120"/>
                          <a:cs typeface="Times New Roman"/>
                        </a:rPr>
                        <a:t>(1050425)</a:t>
                      </a:r>
                      <a:endParaRPr lang="zh-TW" sz="1800" kern="100" dirty="0">
                        <a:effectLst/>
                        <a:latin typeface="標楷體" panose="03000509000000000000" pitchFamily="65" charset="-120"/>
                        <a:ea typeface="標楷體" panose="03000509000000000000" pitchFamily="65" charset="-120"/>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如</a:t>
                      </a:r>
                      <a:r>
                        <a:rPr lang="en-US" sz="2400" kern="100" dirty="0">
                          <a:effectLst/>
                          <a:latin typeface="標楷體" panose="03000509000000000000" pitchFamily="65" charset="-120"/>
                          <a:ea typeface="標楷體" panose="03000509000000000000" pitchFamily="65" charset="-120"/>
                          <a:cs typeface="Times New Roman"/>
                        </a:rPr>
                        <a:t>:</a:t>
                      </a:r>
                      <a:r>
                        <a:rPr lang="zh-TW" sz="2400" kern="100" dirty="0">
                          <a:effectLst/>
                          <a:latin typeface="標楷體" panose="03000509000000000000" pitchFamily="65" charset="-120"/>
                          <a:ea typeface="標楷體" panose="03000509000000000000" pitchFamily="65" charset="-120"/>
                          <a:cs typeface="Times New Roman"/>
                        </a:rPr>
                        <a:t>專業支援人力派遣</a:t>
                      </a: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332">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統包工程採購契約範本</a:t>
                      </a:r>
                      <a:r>
                        <a:rPr lang="en-US" sz="1800" kern="100" dirty="0">
                          <a:effectLst/>
                          <a:latin typeface="標楷體" panose="03000509000000000000" pitchFamily="65" charset="-120"/>
                          <a:ea typeface="標楷體" panose="03000509000000000000" pitchFamily="65" charset="-120"/>
                          <a:cs typeface="Times New Roman"/>
                        </a:rPr>
                        <a:t>(1050112)</a:t>
                      </a:r>
                      <a:endParaRPr lang="zh-TW" sz="1800" kern="100" dirty="0">
                        <a:effectLst/>
                        <a:latin typeface="標楷體" panose="03000509000000000000" pitchFamily="65" charset="-120"/>
                        <a:ea typeface="標楷體" panose="03000509000000000000" pitchFamily="65" charset="-120"/>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異質統包工程類</a:t>
                      </a:r>
                      <a:r>
                        <a:rPr lang="en-US" sz="2400" kern="100" dirty="0">
                          <a:effectLst/>
                          <a:latin typeface="標楷體" panose="03000509000000000000" pitchFamily="65" charset="-120"/>
                          <a:ea typeface="標楷體" panose="03000509000000000000" pitchFamily="65" charset="-120"/>
                          <a:cs typeface="Times New Roman"/>
                        </a:rPr>
                        <a:t>(</a:t>
                      </a:r>
                      <a:r>
                        <a:rPr lang="zh-TW" sz="2400" kern="100" dirty="0">
                          <a:effectLst/>
                          <a:latin typeface="標楷體" panose="03000509000000000000" pitchFamily="65" charset="-120"/>
                          <a:ea typeface="標楷體" panose="03000509000000000000" pitchFamily="65" charset="-120"/>
                          <a:cs typeface="Times New Roman"/>
                        </a:rPr>
                        <a:t>不含財物</a:t>
                      </a:r>
                      <a:r>
                        <a:rPr lang="en-US" sz="2400" kern="100" dirty="0">
                          <a:effectLst/>
                          <a:latin typeface="標楷體" panose="03000509000000000000" pitchFamily="65" charset="-120"/>
                          <a:ea typeface="標楷體" panose="03000509000000000000" pitchFamily="65" charset="-120"/>
                          <a:cs typeface="Times New Roman"/>
                        </a:rPr>
                        <a:t>)</a:t>
                      </a:r>
                      <a:endParaRPr lang="zh-TW" sz="2400" kern="100" dirty="0">
                        <a:effectLst/>
                        <a:latin typeface="標楷體" panose="03000509000000000000" pitchFamily="65" charset="-120"/>
                        <a:ea typeface="標楷體" panose="03000509000000000000" pitchFamily="65" charset="-120"/>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00">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參考最有利標精神投標須知範本</a:t>
                      </a:r>
                      <a:r>
                        <a:rPr lang="en-US" sz="1800" kern="100" dirty="0">
                          <a:effectLst/>
                          <a:latin typeface="標楷體" panose="03000509000000000000" pitchFamily="65" charset="-120"/>
                          <a:ea typeface="標楷體" panose="03000509000000000000" pitchFamily="65" charset="-120"/>
                          <a:cs typeface="Times New Roman"/>
                        </a:rPr>
                        <a:t>(1040717)</a:t>
                      </a:r>
                      <a:endParaRPr lang="zh-TW" sz="1800" kern="100" dirty="0">
                        <a:effectLst/>
                        <a:latin typeface="標楷體" panose="03000509000000000000" pitchFamily="65" charset="-120"/>
                        <a:ea typeface="標楷體" panose="03000509000000000000" pitchFamily="65" charset="-120"/>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未達公告金額參考最有標精神之評審案，例如</a:t>
                      </a:r>
                      <a:r>
                        <a:rPr lang="en-US" sz="2400" kern="100" dirty="0">
                          <a:effectLst/>
                          <a:latin typeface="標楷體" panose="03000509000000000000" pitchFamily="65" charset="-120"/>
                          <a:ea typeface="標楷體" panose="03000509000000000000" pitchFamily="65" charset="-120"/>
                          <a:cs typeface="Times New Roman"/>
                        </a:rPr>
                        <a:t>:</a:t>
                      </a:r>
                      <a:r>
                        <a:rPr lang="zh-TW" sz="2400" kern="100" dirty="0">
                          <a:effectLst/>
                          <a:latin typeface="標楷體" panose="03000509000000000000" pitchFamily="65" charset="-120"/>
                          <a:ea typeface="標楷體" panose="03000509000000000000" pitchFamily="65" charset="-120"/>
                          <a:cs typeface="Times New Roman"/>
                        </a:rPr>
                        <a:t>委辦案</a:t>
                      </a: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00">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公開取得電子報價單投標須知範本（財物採購）</a:t>
                      </a:r>
                      <a:r>
                        <a:rPr lang="en-US" sz="1800" kern="100" dirty="0">
                          <a:effectLst/>
                          <a:latin typeface="標楷體" panose="03000509000000000000" pitchFamily="65" charset="-120"/>
                          <a:ea typeface="標楷體" panose="03000509000000000000" pitchFamily="65" charset="-120"/>
                          <a:cs typeface="Times New Roman"/>
                        </a:rPr>
                        <a:t>(1031121) </a:t>
                      </a:r>
                      <a:endParaRPr lang="zh-TW" sz="1800" kern="100" dirty="0">
                        <a:effectLst/>
                        <a:latin typeface="標楷體" panose="03000509000000000000" pitchFamily="65" charset="-120"/>
                        <a:ea typeface="標楷體" panose="03000509000000000000" pitchFamily="65" charset="-120"/>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目前都採用投標須知範本</a:t>
                      </a:r>
                      <a:r>
                        <a:rPr lang="en-US" sz="2400" kern="100" dirty="0">
                          <a:effectLst/>
                          <a:latin typeface="標楷體" panose="03000509000000000000" pitchFamily="65" charset="-120"/>
                          <a:ea typeface="標楷體" panose="03000509000000000000" pitchFamily="65" charset="-120"/>
                          <a:cs typeface="Times New Roman"/>
                        </a:rPr>
                        <a:t>(1050408</a:t>
                      </a:r>
                      <a:r>
                        <a:rPr lang="zh-TW" sz="2400" kern="100" dirty="0">
                          <a:effectLst/>
                          <a:latin typeface="標楷體" panose="03000509000000000000" pitchFamily="65" charset="-120"/>
                          <a:ea typeface="標楷體" panose="03000509000000000000" pitchFamily="65" charset="-120"/>
                          <a:cs typeface="Times New Roman"/>
                        </a:rPr>
                        <a:t>修正</a:t>
                      </a:r>
                      <a:r>
                        <a:rPr lang="en-US" sz="2400" kern="100" dirty="0">
                          <a:effectLst/>
                          <a:latin typeface="標楷體" panose="03000509000000000000" pitchFamily="65" charset="-120"/>
                          <a:ea typeface="標楷體" panose="03000509000000000000" pitchFamily="65" charset="-120"/>
                          <a:cs typeface="Times New Roman"/>
                        </a:rPr>
                        <a:t>)-</a:t>
                      </a:r>
                      <a:r>
                        <a:rPr lang="zh-TW" sz="2400" kern="100" dirty="0">
                          <a:effectLst/>
                          <a:latin typeface="標楷體" panose="03000509000000000000" pitchFamily="65" charset="-120"/>
                          <a:ea typeface="標楷體" panose="03000509000000000000" pitchFamily="65" charset="-120"/>
                          <a:cs typeface="Times New Roman"/>
                        </a:rPr>
                        <a:t>未特別依金額</a:t>
                      </a: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00">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節能績效保證專案統包工程採購契約範本</a:t>
                      </a:r>
                      <a:r>
                        <a:rPr lang="en-US" sz="1800" kern="100" dirty="0">
                          <a:effectLst/>
                          <a:latin typeface="標楷體" panose="03000509000000000000" pitchFamily="65" charset="-120"/>
                          <a:ea typeface="標楷體" panose="03000509000000000000" pitchFamily="65" charset="-120"/>
                          <a:cs typeface="Times New Roman"/>
                        </a:rPr>
                        <a:t>(1050112)</a:t>
                      </a:r>
                      <a:endParaRPr lang="zh-TW" sz="1800" kern="100" dirty="0">
                        <a:effectLst/>
                        <a:latin typeface="標楷體" panose="03000509000000000000" pitchFamily="65" charset="-120"/>
                        <a:ea typeface="標楷體" panose="03000509000000000000" pitchFamily="65" charset="-120"/>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本所目前無此類採購</a:t>
                      </a: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2118">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公共工程專案管理契約範本</a:t>
                      </a:r>
                      <a:r>
                        <a:rPr lang="en-US" sz="1800" kern="100" dirty="0">
                          <a:effectLst/>
                          <a:latin typeface="標楷體" panose="03000509000000000000" pitchFamily="65" charset="-120"/>
                          <a:ea typeface="標楷體" panose="03000509000000000000" pitchFamily="65" charset="-120"/>
                          <a:cs typeface="Times New Roman"/>
                        </a:rPr>
                        <a:t>(1050130) </a:t>
                      </a:r>
                      <a:endParaRPr lang="zh-TW" sz="1800" kern="100" dirty="0">
                        <a:effectLst/>
                        <a:latin typeface="標楷體" panose="03000509000000000000" pitchFamily="65" charset="-120"/>
                        <a:ea typeface="標楷體" panose="03000509000000000000" pitchFamily="65" charset="-120"/>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本所目前無此類採購</a:t>
                      </a: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350">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災害搶險搶修開口契約範本</a:t>
                      </a:r>
                      <a:r>
                        <a:rPr lang="en-US" sz="1800" kern="100" dirty="0">
                          <a:effectLst/>
                          <a:latin typeface="標楷體" panose="03000509000000000000" pitchFamily="65" charset="-120"/>
                          <a:ea typeface="標楷體" panose="03000509000000000000" pitchFamily="65" charset="-120"/>
                          <a:cs typeface="Times New Roman"/>
                        </a:rPr>
                        <a:t>(1050112)</a:t>
                      </a:r>
                      <a:endParaRPr lang="zh-TW" sz="1800" kern="100" dirty="0">
                        <a:effectLst/>
                        <a:latin typeface="標楷體" panose="03000509000000000000" pitchFamily="65" charset="-120"/>
                        <a:ea typeface="標楷體" panose="03000509000000000000" pitchFamily="65" charset="-120"/>
                        <a:cs typeface="Times New Roman"/>
                      </a:endParaRP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Bef>
                          <a:spcPts val="600"/>
                        </a:spcBef>
                        <a:spcAft>
                          <a:spcPts val="600"/>
                        </a:spcAft>
                      </a:pPr>
                      <a:r>
                        <a:rPr lang="zh-TW" sz="2400" kern="100" dirty="0">
                          <a:effectLst/>
                          <a:latin typeface="標楷體" panose="03000509000000000000" pitchFamily="65" charset="-120"/>
                          <a:ea typeface="標楷體" panose="03000509000000000000" pitchFamily="65" charset="-120"/>
                          <a:cs typeface="Times New Roman"/>
                        </a:rPr>
                        <a:t>本所目前無此類採購</a:t>
                      </a:r>
                    </a:p>
                  </a:txBody>
                  <a:tcPr marL="68164" marR="68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02300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01566"/>
          </a:xfrm>
        </p:spPr>
        <p:txBody>
          <a:bodyPr/>
          <a:lstStyle/>
          <a:p>
            <a:r>
              <a:rPr lang="zh-TW" altLang="en-US" dirty="0">
                <a:latin typeface="標楷體" panose="03000509000000000000" pitchFamily="65" charset="-120"/>
                <a:ea typeface="標楷體" panose="03000509000000000000" pitchFamily="65" charset="-120"/>
              </a:rPr>
              <a:t>工程案專業工</a:t>
            </a:r>
            <a:r>
              <a:rPr lang="zh-TW" altLang="en-US" dirty="0" smtClean="0">
                <a:latin typeface="標楷體" panose="03000509000000000000" pitchFamily="65" charset="-120"/>
                <a:ea typeface="標楷體" panose="03000509000000000000" pitchFamily="65" charset="-120"/>
              </a:rPr>
              <a:t>項</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自來水</a:t>
            </a:r>
            <a:r>
              <a:rPr lang="zh-TW" altLang="en-US" dirty="0">
                <a:latin typeface="標楷體" panose="03000509000000000000" pitchFamily="65" charset="-120"/>
                <a:ea typeface="標楷體" panose="03000509000000000000" pitchFamily="65" charset="-120"/>
              </a:rPr>
              <a:t>工程</a:t>
            </a:r>
            <a:endParaRPr lang="zh-TW"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112" y="1404367"/>
            <a:ext cx="6048672" cy="226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12" y="3768777"/>
            <a:ext cx="6872220"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1458268" y="4068663"/>
            <a:ext cx="53143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1026220" y="1620391"/>
            <a:ext cx="5040560"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172" y="3466930"/>
            <a:ext cx="2373137" cy="60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7290916" y="2536257"/>
            <a:ext cx="2808312" cy="3046988"/>
          </a:xfrm>
          <a:prstGeom prst="rect">
            <a:avLst/>
          </a:prstGeom>
          <a:noFill/>
          <a:ln w="25400">
            <a:solidFill>
              <a:srgbClr val="7030A0"/>
            </a:solidFill>
          </a:ln>
        </p:spPr>
        <p:txBody>
          <a:bodyPr wrap="square" rtlCol="0">
            <a:spAutoFit/>
          </a:bodyPr>
          <a:lstStyle/>
          <a:p>
            <a:pPr marL="342900" indent="-342900">
              <a:buFont typeface="Wingdings" panose="05000000000000000000" pitchFamily="2" charset="2"/>
              <a:buChar char="n"/>
            </a:pPr>
            <a:r>
              <a:rPr lang="zh-TW" altLang="en-US" sz="2400" b="1" dirty="0" smtClean="0">
                <a:solidFill>
                  <a:srgbClr val="7030A0"/>
                </a:solidFill>
                <a:latin typeface="標楷體" panose="03000509000000000000" pitchFamily="65" charset="-120"/>
                <a:ea typeface="標楷體" panose="03000509000000000000" pitchFamily="65" charset="-120"/>
              </a:rPr>
              <a:t>採購規範中要求廠商應具備特殊證照</a:t>
            </a:r>
            <a:r>
              <a:rPr lang="zh-TW" altLang="en-US" sz="2400" b="1" dirty="0" smtClean="0">
                <a:solidFill>
                  <a:srgbClr val="7030A0"/>
                </a:solidFill>
                <a:latin typeface="標楷體"/>
                <a:ea typeface="標楷體"/>
              </a:rPr>
              <a:t>。</a:t>
            </a:r>
            <a:endParaRPr lang="en-US" altLang="zh-TW" sz="2400" b="1" dirty="0" smtClean="0">
              <a:solidFill>
                <a:srgbClr val="7030A0"/>
              </a:solidFill>
              <a:latin typeface="標楷體" panose="03000509000000000000" pitchFamily="65" charset="-120"/>
              <a:ea typeface="標楷體" panose="03000509000000000000" pitchFamily="65" charset="-120"/>
            </a:endParaRPr>
          </a:p>
          <a:p>
            <a:endParaRPr lang="en-US" altLang="zh-TW" sz="2400" dirty="0" smtClean="0">
              <a:solidFill>
                <a:srgbClr val="7030A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sz="2400" b="1" dirty="0" smtClean="0">
                <a:solidFill>
                  <a:srgbClr val="7030A0"/>
                </a:solidFill>
                <a:latin typeface="標楷體" panose="03000509000000000000" pitchFamily="65" charset="-120"/>
                <a:ea typeface="標楷體" panose="03000509000000000000" pitchFamily="65" charset="-120"/>
              </a:rPr>
              <a:t>應列於驗收章節中，避免日後審計部抽查時，無相關資料可提供。</a:t>
            </a:r>
            <a:endParaRPr lang="en-US" altLang="zh-TW" sz="2400" b="1" dirty="0">
              <a:solidFill>
                <a:srgbClr val="7030A0"/>
              </a:solidFill>
              <a:latin typeface="標楷體" panose="03000509000000000000" pitchFamily="65" charset="-120"/>
              <a:ea typeface="標楷體" panose="03000509000000000000" pitchFamily="65" charset="-120"/>
            </a:endParaRPr>
          </a:p>
        </p:txBody>
      </p:sp>
      <p:cxnSp>
        <p:nvCxnSpPr>
          <p:cNvPr id="9" name="直線單箭頭接點 8"/>
          <p:cNvCxnSpPr/>
          <p:nvPr/>
        </p:nvCxnSpPr>
        <p:spPr>
          <a:xfrm flipH="1" flipV="1">
            <a:off x="6066780" y="1963142"/>
            <a:ext cx="1368152" cy="792088"/>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H="1">
            <a:off x="6772664" y="4260267"/>
            <a:ext cx="662268" cy="96428"/>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091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謝謝指教</a:t>
            </a:r>
          </a:p>
        </p:txBody>
      </p:sp>
    </p:spTree>
    <p:extLst>
      <p:ext uri="{BB962C8B-B14F-4D97-AF65-F5344CB8AC3E}">
        <p14:creationId xmlns:p14="http://schemas.microsoft.com/office/powerpoint/2010/main" val="2046653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029558"/>
          </a:xfrm>
        </p:spPr>
        <p:txBody>
          <a:bodyPr/>
          <a:lstStyle/>
          <a:p>
            <a:r>
              <a:rPr lang="zh-TW" altLang="en-US" dirty="0" smtClean="0">
                <a:latin typeface="標楷體" panose="03000509000000000000" pitchFamily="65" charset="-120"/>
                <a:ea typeface="標楷體" panose="03000509000000000000" pitchFamily="65" charset="-120"/>
              </a:rPr>
              <a:t>採購方式</a:t>
            </a:r>
            <a:endParaRPr lang="zh-TW" altLang="en-US" dirty="0">
              <a:latin typeface="標楷體" panose="03000509000000000000" pitchFamily="65" charset="-120"/>
              <a:ea typeface="標楷體" panose="03000509000000000000" pitchFamily="65" charset="-120"/>
            </a:endParaRPr>
          </a:p>
        </p:txBody>
      </p:sp>
      <p:sp>
        <p:nvSpPr>
          <p:cNvPr id="5" name="文字方塊 4"/>
          <p:cNvSpPr txBox="1"/>
          <p:nvPr/>
        </p:nvSpPr>
        <p:spPr>
          <a:xfrm>
            <a:off x="2877840" y="1272515"/>
            <a:ext cx="4824536" cy="4893647"/>
          </a:xfrm>
          <a:prstGeom prst="rect">
            <a:avLst/>
          </a:prstGeom>
          <a:noFill/>
        </p:spPr>
        <p:txBody>
          <a:bodyPr wrap="square" rtlCol="0">
            <a:spAutoFit/>
          </a:bodyPr>
          <a:lstStyle/>
          <a:p>
            <a:pPr marL="355600" indent="-355600">
              <a:buFont typeface="Wingdings" panose="05000000000000000000" pitchFamily="2" charset="2"/>
              <a:buChar char="n"/>
            </a:pPr>
            <a:r>
              <a:rPr lang="zh-TW" altLang="en-US" sz="2400" dirty="0">
                <a:latin typeface="標楷體" panose="03000509000000000000" pitchFamily="65" charset="-120"/>
                <a:ea typeface="標楷體" panose="03000509000000000000" pitchFamily="65" charset="-120"/>
              </a:rPr>
              <a:t>共同供應契約：進工程會的政府電子採購網中共同供應契約中挑選品項</a:t>
            </a:r>
            <a:r>
              <a:rPr lang="zh-TW" altLang="en-US" sz="2400" dirty="0" smtClean="0">
                <a:latin typeface="標楷體" panose="03000509000000000000" pitchFamily="65" charset="-120"/>
                <a:ea typeface="標楷體" panose="03000509000000000000" pitchFamily="65" charset="-120"/>
              </a:rPr>
              <a:t>。各單位自辦</a:t>
            </a:r>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核可</a:t>
            </a:r>
            <a:r>
              <a:rPr lang="zh-TW" altLang="en-US" sz="2400" dirty="0" smtClean="0">
                <a:latin typeface="標楷體" panose="03000509000000000000" pitchFamily="65" charset="-120"/>
                <a:ea typeface="標楷體" panose="03000509000000000000" pitchFamily="65" charset="-120"/>
              </a:rPr>
              <a:t>後送秘書室下訂單</a:t>
            </a:r>
            <a:r>
              <a:rPr lang="en-US" altLang="zh-TW" sz="2400" dirty="0" smtClean="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marL="355600" indent="-355600">
              <a:buFont typeface="Wingdings" panose="05000000000000000000" pitchFamily="2" charset="2"/>
              <a:buChar char="n"/>
            </a:pPr>
            <a:r>
              <a:rPr lang="zh-TW" altLang="en-US" sz="2400" dirty="0" smtClean="0">
                <a:latin typeface="標楷體" panose="03000509000000000000" pitchFamily="65" charset="-120"/>
                <a:ea typeface="標楷體" panose="03000509000000000000" pitchFamily="65" charset="-120"/>
              </a:rPr>
              <a:t>開口合約：秘書室網頁右邊開口合約。各單位自辦，核可後自行訂約通知廠商履約。</a:t>
            </a:r>
            <a:endParaRPr lang="en-US" altLang="zh-TW" sz="2400" dirty="0" smtClean="0">
              <a:latin typeface="標楷體" panose="03000509000000000000" pitchFamily="65" charset="-120"/>
              <a:ea typeface="標楷體" panose="03000509000000000000" pitchFamily="65" charset="-120"/>
            </a:endParaRPr>
          </a:p>
          <a:p>
            <a:pPr marL="355600" indent="-355600">
              <a:buFont typeface="Wingdings" panose="05000000000000000000" pitchFamily="2" charset="2"/>
              <a:buChar char="n"/>
            </a:pPr>
            <a:r>
              <a:rPr lang="zh-TW" altLang="en-US" sz="2400" dirty="0" smtClean="0">
                <a:latin typeface="標楷體" panose="03000509000000000000" pitchFamily="65" charset="-120"/>
                <a:ea typeface="標楷體" panose="03000509000000000000" pitchFamily="65" charset="-120"/>
              </a:rPr>
              <a:t>集中採購：</a:t>
            </a:r>
            <a:endParaRPr lang="en-US" altLang="zh-TW" sz="2400" dirty="0" smtClean="0">
              <a:latin typeface="標楷體" panose="03000509000000000000" pitchFamily="65" charset="-120"/>
              <a:ea typeface="標楷體" panose="03000509000000000000" pitchFamily="65" charset="-120"/>
            </a:endParaRPr>
          </a:p>
          <a:p>
            <a:pPr marL="355600" indent="-355600"/>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共通性送祕書室集中辦理。</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行政用品、化學藥品、化學耗材</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燒杯</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等</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a:ea typeface="標楷體"/>
              </a:rPr>
              <a:t>。</a:t>
            </a:r>
            <a:r>
              <a:rPr lang="zh-TW" altLang="en-US" sz="2400" dirty="0" smtClean="0">
                <a:latin typeface="標楷體" panose="03000509000000000000" pitchFamily="65" charset="-120"/>
                <a:ea typeface="標楷體" panose="03000509000000000000" pitchFamily="65" charset="-120"/>
              </a:rPr>
              <a:t>秘書室彙整後提案。</a:t>
            </a:r>
            <a:endParaRPr lang="en-US" altLang="zh-TW" sz="2400" dirty="0" smtClean="0">
              <a:latin typeface="標楷體" panose="03000509000000000000" pitchFamily="65" charset="-120"/>
              <a:ea typeface="標楷體" panose="03000509000000000000" pitchFamily="65" charset="-120"/>
            </a:endParaRPr>
          </a:p>
          <a:p>
            <a:pPr marL="355600" indent="-355600"/>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非共通性各單位自行彙整需求後提案。</a:t>
            </a:r>
            <a:endParaRPr lang="en-US" altLang="zh-TW" sz="2400" dirty="0" smtClean="0">
              <a:latin typeface="標楷體" panose="03000509000000000000" pitchFamily="65" charset="-120"/>
              <a:ea typeface="標楷體" panose="03000509000000000000" pitchFamily="65" charset="-120"/>
            </a:endParaRPr>
          </a:p>
        </p:txBody>
      </p:sp>
      <p:sp>
        <p:nvSpPr>
          <p:cNvPr id="7" name="矩形 6"/>
          <p:cNvSpPr/>
          <p:nvPr/>
        </p:nvSpPr>
        <p:spPr>
          <a:xfrm>
            <a:off x="522164" y="1641847"/>
            <a:ext cx="2376264" cy="3785652"/>
          </a:xfrm>
          <a:prstGeom prst="rect">
            <a:avLst/>
          </a:prstGeom>
          <a:ln w="22225">
            <a:solidFill>
              <a:srgbClr val="7030A0"/>
            </a:solidFill>
          </a:ln>
        </p:spPr>
        <p:txBody>
          <a:bodyPr wrap="square">
            <a:spAutoFit/>
          </a:bodyPr>
          <a:lstStyle/>
          <a:p>
            <a:r>
              <a:rPr lang="zh-TW" altLang="en-US" sz="2400" b="1" dirty="0" smtClean="0">
                <a:latin typeface="標楷體" panose="03000509000000000000" pitchFamily="65" charset="-120"/>
                <a:ea typeface="標楷體" panose="03000509000000000000" pitchFamily="65" charset="-120"/>
              </a:rPr>
              <a:t>業務</a:t>
            </a:r>
            <a:r>
              <a:rPr lang="zh-TW" altLang="en-US" sz="2400" b="1" dirty="0">
                <a:latin typeface="標楷體" panose="03000509000000000000" pitchFamily="65" charset="-120"/>
                <a:ea typeface="標楷體" panose="03000509000000000000" pitchFamily="65" charset="-120"/>
              </a:rPr>
              <a:t>焦點</a:t>
            </a:r>
          </a:p>
          <a:p>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hlinkClick r:id="rId2" tooltip="開口合約"/>
              </a:rPr>
              <a:t>開口合約</a:t>
            </a: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p>
          <a:p>
            <a:r>
              <a:rPr lang="zh-TW" altLang="en-US" sz="2400" dirty="0">
                <a:latin typeface="標楷體" panose="03000509000000000000" pitchFamily="65" charset="-120"/>
                <a:ea typeface="標楷體" panose="03000509000000000000" pitchFamily="65" charset="-120"/>
                <a:hlinkClick r:id="rId3" tooltip="採購專區"/>
              </a:rPr>
              <a:t>採購專區</a:t>
            </a:r>
            <a:r>
              <a:rPr lang="zh-TW" altLang="en-US" sz="2400" dirty="0">
                <a:latin typeface="標楷體" panose="03000509000000000000" pitchFamily="65" charset="-120"/>
                <a:ea typeface="標楷體" panose="03000509000000000000" pitchFamily="65" charset="-120"/>
              </a:rPr>
              <a:t> </a:t>
            </a:r>
          </a:p>
          <a:p>
            <a:r>
              <a:rPr lang="zh-TW" altLang="en-US" sz="2400" dirty="0">
                <a:latin typeface="標楷體" panose="03000509000000000000" pitchFamily="65" charset="-120"/>
                <a:ea typeface="標楷體" panose="03000509000000000000" pitchFamily="65" charset="-120"/>
                <a:hlinkClick r:id="rId4" tooltip="財產專區"/>
              </a:rPr>
              <a:t>財產專區</a:t>
            </a:r>
            <a:r>
              <a:rPr lang="zh-TW" altLang="en-US" sz="2400" dirty="0">
                <a:latin typeface="標楷體" panose="03000509000000000000" pitchFamily="65" charset="-120"/>
                <a:ea typeface="標楷體" panose="03000509000000000000" pitchFamily="65" charset="-120"/>
              </a:rPr>
              <a:t> </a:t>
            </a:r>
          </a:p>
          <a:p>
            <a:r>
              <a:rPr lang="zh-TW" altLang="en-US" sz="2400" dirty="0">
                <a:latin typeface="標楷體" panose="03000509000000000000" pitchFamily="65" charset="-120"/>
                <a:ea typeface="標楷體" panose="03000509000000000000" pitchFamily="65" charset="-120"/>
                <a:hlinkClick r:id="rId5" tooltip="節能績效"/>
              </a:rPr>
              <a:t>節能績效</a:t>
            </a:r>
            <a:r>
              <a:rPr lang="zh-TW" altLang="en-US" sz="2400" dirty="0">
                <a:latin typeface="標楷體" panose="03000509000000000000" pitchFamily="65" charset="-120"/>
                <a:ea typeface="標楷體" panose="03000509000000000000" pitchFamily="65" charset="-120"/>
              </a:rPr>
              <a:t> </a:t>
            </a:r>
          </a:p>
          <a:p>
            <a:r>
              <a:rPr lang="zh-TW" altLang="en-US" sz="2400" dirty="0">
                <a:latin typeface="標楷體" panose="03000509000000000000" pitchFamily="65" charset="-120"/>
                <a:ea typeface="標楷體" panose="03000509000000000000" pitchFamily="65" charset="-120"/>
                <a:hlinkClick r:id="rId6" tooltip="分層負責明細表"/>
              </a:rPr>
              <a:t>分層負責明細表</a:t>
            </a:r>
            <a:r>
              <a:rPr lang="zh-TW" altLang="en-US" sz="2400" dirty="0">
                <a:latin typeface="標楷體" panose="03000509000000000000" pitchFamily="65" charset="-120"/>
                <a:ea typeface="標楷體" panose="03000509000000000000" pitchFamily="65" charset="-120"/>
              </a:rPr>
              <a:t> </a:t>
            </a:r>
          </a:p>
          <a:p>
            <a:r>
              <a:rPr lang="zh-TW" altLang="en-US" sz="2400" dirty="0">
                <a:latin typeface="標楷體" panose="03000509000000000000" pitchFamily="65" charset="-120"/>
                <a:ea typeface="標楷體" panose="03000509000000000000" pitchFamily="65" charset="-120"/>
                <a:hlinkClick r:id="rId7" tooltip="公文線上簽核"/>
              </a:rPr>
              <a:t>公文線上簽核</a:t>
            </a:r>
            <a:r>
              <a:rPr lang="zh-TW" altLang="en-US" sz="2400" dirty="0">
                <a:latin typeface="標楷體" panose="03000509000000000000" pitchFamily="65" charset="-120"/>
                <a:ea typeface="標楷體" panose="03000509000000000000" pitchFamily="65" charset="-120"/>
              </a:rPr>
              <a:t> </a:t>
            </a:r>
          </a:p>
          <a:p>
            <a:r>
              <a:rPr lang="zh-TW" altLang="en-US" sz="2400" dirty="0">
                <a:latin typeface="標楷體" panose="03000509000000000000" pitchFamily="65" charset="-120"/>
                <a:ea typeface="標楷體" panose="03000509000000000000" pitchFamily="65" charset="-120"/>
                <a:hlinkClick r:id="rId8" tooltip="水質檢測報告"/>
              </a:rPr>
              <a:t>水質檢測報告</a:t>
            </a:r>
            <a:r>
              <a:rPr lang="zh-TW" altLang="en-US" sz="2400" dirty="0">
                <a:latin typeface="標楷體" panose="03000509000000000000" pitchFamily="65" charset="-120"/>
                <a:ea typeface="標楷體" panose="03000509000000000000" pitchFamily="65" charset="-120"/>
              </a:rPr>
              <a:t> </a:t>
            </a:r>
          </a:p>
          <a:p>
            <a:r>
              <a:rPr lang="zh-TW" altLang="en-US" sz="2400" dirty="0">
                <a:latin typeface="標楷體" panose="03000509000000000000" pitchFamily="65" charset="-120"/>
                <a:ea typeface="標楷體" panose="03000509000000000000" pitchFamily="65" charset="-120"/>
                <a:hlinkClick r:id="rId9" tooltip="標準作業程序(sop)"/>
              </a:rPr>
              <a:t>標準作業程序</a:t>
            </a:r>
            <a:r>
              <a:rPr lang="en-US" altLang="zh-TW" sz="2400" dirty="0">
                <a:latin typeface="標楷體" panose="03000509000000000000" pitchFamily="65" charset="-120"/>
                <a:ea typeface="標楷體" panose="03000509000000000000" pitchFamily="65" charset="-120"/>
                <a:hlinkClick r:id="rId9" tooltip="標準作業程序(sop)"/>
              </a:rPr>
              <a:t>(sop)</a:t>
            </a:r>
            <a:endParaRPr lang="zh-TW" altLang="en-US" sz="2400" dirty="0">
              <a:latin typeface="標楷體" panose="03000509000000000000" pitchFamily="65" charset="-120"/>
              <a:ea typeface="標楷體" panose="03000509000000000000" pitchFamily="65" charset="-120"/>
            </a:endParaRPr>
          </a:p>
        </p:txBody>
      </p:sp>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66979" y="1374364"/>
            <a:ext cx="2361129" cy="4466135"/>
          </a:xfrm>
          <a:prstGeom prst="rect">
            <a:avLst/>
          </a:prstGeom>
          <a:noFill/>
          <a:ln w="1905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8" name="橢圓 7"/>
          <p:cNvSpPr/>
          <p:nvPr/>
        </p:nvSpPr>
        <p:spPr>
          <a:xfrm>
            <a:off x="7722964" y="3348583"/>
            <a:ext cx="1656184" cy="5176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162124" y="2268463"/>
            <a:ext cx="1656184" cy="5176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單箭頭接點 9"/>
          <p:cNvCxnSpPr/>
          <p:nvPr/>
        </p:nvCxnSpPr>
        <p:spPr>
          <a:xfrm flipH="1" flipV="1">
            <a:off x="5130676" y="1548383"/>
            <a:ext cx="2736304" cy="1944218"/>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1818308" y="2607091"/>
            <a:ext cx="1476164" cy="338628"/>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576361" y="1146656"/>
            <a:ext cx="1980029" cy="400110"/>
          </a:xfrm>
          <a:prstGeom prst="rect">
            <a:avLst/>
          </a:prstGeom>
          <a:ln w="19050">
            <a:solidFill>
              <a:srgbClr val="FF0000"/>
            </a:solidFill>
          </a:ln>
        </p:spPr>
        <p:txBody>
          <a:bodyPr wrap="none">
            <a:spAutoFit/>
          </a:bodyPr>
          <a:lstStyle/>
          <a:p>
            <a:r>
              <a:rPr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秘書室網頁右邊</a:t>
            </a:r>
            <a:endParaRPr lang="en-US" altLang="zh-TW"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08434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採購</a:t>
            </a:r>
            <a:r>
              <a:rPr lang="zh-TW" altLang="en-US" dirty="0" smtClean="0">
                <a:latin typeface="標楷體" panose="03000509000000000000" pitchFamily="65" charset="-120"/>
                <a:ea typeface="標楷體" panose="03000509000000000000" pitchFamily="65" charset="-120"/>
              </a:rPr>
              <a:t>方式</a:t>
            </a:r>
            <a:r>
              <a:rPr lang="en-US" altLang="zh-TW" sz="4400" dirty="0" smtClean="0">
                <a:latin typeface="標楷體" panose="03000509000000000000" pitchFamily="65" charset="-120"/>
                <a:ea typeface="標楷體" panose="03000509000000000000" pitchFamily="65" charset="-120"/>
              </a:rPr>
              <a:t>---</a:t>
            </a:r>
            <a:r>
              <a:rPr lang="zh-TW" altLang="en-US" sz="4400" dirty="0" smtClean="0">
                <a:latin typeface="標楷體" panose="03000509000000000000" pitchFamily="65" charset="-120"/>
                <a:ea typeface="標楷體" panose="03000509000000000000" pitchFamily="65" charset="-120"/>
              </a:rPr>
              <a:t>注意事項</a:t>
            </a:r>
            <a:endParaRPr lang="zh-TW" altLang="en-US" sz="4400" dirty="0"/>
          </a:p>
        </p:txBody>
      </p:sp>
      <p:sp>
        <p:nvSpPr>
          <p:cNvPr id="4" name="文字方塊 3"/>
          <p:cNvSpPr txBox="1"/>
          <p:nvPr/>
        </p:nvSpPr>
        <p:spPr>
          <a:xfrm>
            <a:off x="1242244" y="1404367"/>
            <a:ext cx="8568952" cy="5478423"/>
          </a:xfrm>
          <a:prstGeom prst="rect">
            <a:avLst/>
          </a:prstGeom>
          <a:noFill/>
        </p:spPr>
        <p:txBody>
          <a:bodyPr wrap="square" rtlCol="0">
            <a:spAutoFit/>
          </a:bodyPr>
          <a:lstStyle/>
          <a:p>
            <a:pPr marL="342900" indent="-342900">
              <a:buFont typeface="Wingdings" panose="05000000000000000000" pitchFamily="2" charset="2"/>
              <a:buChar char="n"/>
            </a:pPr>
            <a:r>
              <a:rPr lang="zh-TW" altLang="en-US" sz="3200" b="1" dirty="0" smtClean="0">
                <a:latin typeface="標楷體" panose="03000509000000000000" pitchFamily="65" charset="-120"/>
                <a:ea typeface="標楷體" panose="03000509000000000000" pitchFamily="65" charset="-120"/>
              </a:rPr>
              <a:t>開口合約</a:t>
            </a:r>
            <a:r>
              <a:rPr lang="en-US" altLang="zh-TW" sz="3200" b="1"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水電雜項部分項目為含有另件故勾選時應注意不要重複勾選。或僅一部分零件損壞不需整組更換者，請勿以開口合約起案，得以小額購案辦理。</a:t>
            </a:r>
            <a:endParaRPr lang="en-US" altLang="zh-TW" sz="2200" dirty="0" smtClean="0">
              <a:latin typeface="標楷體" panose="03000509000000000000" pitchFamily="65" charset="-120"/>
              <a:ea typeface="標楷體" panose="03000509000000000000" pitchFamily="65" charset="-120"/>
            </a:endParaRPr>
          </a:p>
          <a:p>
            <a:pPr marL="266700" indent="-266700"/>
            <a:r>
              <a:rPr lang="zh-TW" altLang="en-US" sz="2200" dirty="0" smtClean="0">
                <a:latin typeface="標楷體" panose="03000509000000000000" pitchFamily="65" charset="-120"/>
                <a:ea typeface="標楷體" panose="03000509000000000000" pitchFamily="65" charset="-120"/>
              </a:rPr>
              <a:t>例如</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修</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換</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面盆單孔龍頭</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含面盆</a:t>
            </a:r>
            <a:r>
              <a:rPr lang="zh-TW" altLang="en-US" sz="2200" dirty="0">
                <a:latin typeface="標楷體" panose="03000509000000000000" pitchFamily="65" charset="-120"/>
                <a:ea typeface="標楷體" panose="03000509000000000000" pitchFamily="65" charset="-120"/>
              </a:rPr>
              <a:t>下方</a:t>
            </a:r>
            <a:r>
              <a:rPr lang="zh-TW" altLang="en-US" sz="2200" dirty="0" smtClean="0">
                <a:latin typeface="標楷體" panose="03000509000000000000" pitchFamily="65" charset="-120"/>
                <a:ea typeface="標楷體" panose="03000509000000000000" pitchFamily="65" charset="-120"/>
              </a:rPr>
              <a:t>另件</a:t>
            </a:r>
            <a:r>
              <a:rPr lang="en-US" altLang="zh-TW" sz="2200" dirty="0" smtClean="0">
                <a:latin typeface="標楷體" panose="03000509000000000000" pitchFamily="65" charset="-120"/>
                <a:ea typeface="標楷體" panose="03000509000000000000" pitchFamily="65" charset="-120"/>
              </a:rPr>
              <a:t>)</a:t>
            </a:r>
          </a:p>
          <a:p>
            <a:pPr marL="266700" indent="-266700"/>
            <a:r>
              <a:rPr lang="en-US" altLang="zh-TW" sz="2200" dirty="0" smtClean="0">
                <a:latin typeface="標楷體" panose="03000509000000000000" pitchFamily="65" charset="-120"/>
                <a:ea typeface="標楷體" panose="03000509000000000000" pitchFamily="65" charset="-120"/>
              </a:rPr>
              <a:t>NO1050167---004</a:t>
            </a:r>
            <a:r>
              <a:rPr lang="zh-TW" altLang="en-US" sz="2200" dirty="0" smtClean="0">
                <a:latin typeface="標楷體" panose="03000509000000000000" pitchFamily="65" charset="-120"/>
                <a:ea typeface="標楷體" panose="03000509000000000000" pitchFamily="65" charset="-120"/>
              </a:rPr>
              <a:t> 面盆單孔龍頭</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電光</a:t>
            </a:r>
            <a:r>
              <a:rPr lang="en-US" altLang="zh-TW" sz="2200" dirty="0" smtClean="0">
                <a:latin typeface="標楷體" panose="03000509000000000000" pitchFamily="65" charset="-120"/>
                <a:ea typeface="標楷體" panose="03000509000000000000" pitchFamily="65" charset="-120"/>
              </a:rPr>
              <a:t>A1166CGP)</a:t>
            </a:r>
            <a:r>
              <a:rPr lang="zh-TW" altLang="en-US" sz="2200" dirty="0" smtClean="0">
                <a:latin typeface="標楷體" panose="03000509000000000000" pitchFamily="65" charset="-120"/>
                <a:ea typeface="標楷體" panose="03000509000000000000" pitchFamily="65" charset="-120"/>
              </a:rPr>
              <a:t>或同等品</a:t>
            </a:r>
            <a:endParaRPr lang="en-US" altLang="zh-TW" sz="2200" dirty="0" smtClean="0">
              <a:latin typeface="標楷體" panose="03000509000000000000" pitchFamily="65" charset="-120"/>
              <a:ea typeface="標楷體" panose="03000509000000000000" pitchFamily="65" charset="-120"/>
            </a:endParaRPr>
          </a:p>
          <a:p>
            <a:pPr marL="266700" indent="-266700"/>
            <a:r>
              <a:rPr lang="zh-TW" altLang="en-US" sz="2200" dirty="0">
                <a:latin typeface="標楷體" panose="03000509000000000000" pitchFamily="65" charset="-120"/>
                <a:ea typeface="標楷體" panose="03000509000000000000" pitchFamily="65" charset="-120"/>
              </a:rPr>
              <a:t> </a:t>
            </a:r>
            <a:r>
              <a:rPr lang="zh-TW" altLang="en-US" sz="2200" dirty="0" smtClean="0">
                <a:latin typeface="標楷體" panose="03000509000000000000" pitchFamily="65" charset="-120"/>
                <a:ea typeface="標楷體" panose="03000509000000000000" pitchFamily="65" charset="-120"/>
              </a:rPr>
              <a:t>        </a:t>
            </a:r>
            <a:r>
              <a:rPr lang="en-US" altLang="zh-TW" sz="2200" dirty="0" smtClean="0">
                <a:latin typeface="標楷體" panose="03000509000000000000" pitchFamily="65" charset="-120"/>
                <a:ea typeface="標楷體" panose="03000509000000000000" pitchFamily="65" charset="-120"/>
              </a:rPr>
              <a:t>---006</a:t>
            </a:r>
            <a:r>
              <a:rPr lang="zh-TW" altLang="en-US" sz="2200" dirty="0" smtClean="0">
                <a:latin typeface="標楷體" panose="03000509000000000000" pitchFamily="65" charset="-120"/>
                <a:ea typeface="標楷體" panose="03000509000000000000" pitchFamily="65" charset="-120"/>
              </a:rPr>
              <a:t> 面盆另件</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電光</a:t>
            </a:r>
            <a:r>
              <a:rPr lang="en-US" altLang="zh-TW" sz="2200" dirty="0">
                <a:latin typeface="標楷體" panose="03000509000000000000" pitchFamily="65" charset="-120"/>
                <a:ea typeface="標楷體" panose="03000509000000000000" pitchFamily="65" charset="-120"/>
              </a:rPr>
              <a:t>A1166CGP)</a:t>
            </a:r>
            <a:r>
              <a:rPr lang="zh-TW" altLang="en-US" sz="2200" dirty="0">
                <a:latin typeface="標楷體" panose="03000509000000000000" pitchFamily="65" charset="-120"/>
                <a:ea typeface="標楷體" panose="03000509000000000000" pitchFamily="65" charset="-120"/>
              </a:rPr>
              <a:t>或同等品</a:t>
            </a:r>
            <a:endParaRPr lang="en-US" altLang="zh-TW" sz="2200" dirty="0">
              <a:latin typeface="標楷體" panose="03000509000000000000" pitchFamily="65" charset="-120"/>
              <a:ea typeface="標楷體" panose="03000509000000000000" pitchFamily="65" charset="-120"/>
            </a:endParaRPr>
          </a:p>
          <a:p>
            <a:pPr marL="266700" indent="-266700"/>
            <a:r>
              <a:rPr lang="zh-TW" altLang="en-US" sz="2200" dirty="0" smtClean="0">
                <a:latin typeface="標楷體" panose="03000509000000000000" pitchFamily="65" charset="-120"/>
                <a:ea typeface="標楷體" panose="03000509000000000000" pitchFamily="65" charset="-120"/>
              </a:rPr>
              <a:t>         </a:t>
            </a:r>
            <a:r>
              <a:rPr lang="en-US" altLang="zh-TW" sz="2200" dirty="0" smtClean="0">
                <a:latin typeface="標楷體" panose="03000509000000000000" pitchFamily="65" charset="-120"/>
                <a:ea typeface="標楷體" panose="03000509000000000000" pitchFamily="65" charset="-120"/>
              </a:rPr>
              <a:t>---026</a:t>
            </a:r>
            <a:r>
              <a:rPr lang="zh-TW" altLang="en-US" sz="2200" dirty="0" smtClean="0">
                <a:latin typeface="標楷體" panose="03000509000000000000" pitchFamily="65" charset="-120"/>
                <a:ea typeface="標楷體" panose="03000509000000000000" pitchFamily="65" charset="-120"/>
              </a:rPr>
              <a:t> 不鏽鋼編織軟管一尺</a:t>
            </a:r>
            <a:endParaRPr lang="en-US" altLang="zh-TW" sz="2200" dirty="0" smtClean="0">
              <a:latin typeface="標楷體" panose="03000509000000000000" pitchFamily="65" charset="-120"/>
              <a:ea typeface="標楷體" panose="03000509000000000000" pitchFamily="65" charset="-120"/>
            </a:endParaRPr>
          </a:p>
          <a:p>
            <a:r>
              <a:rPr lang="zh-TW" altLang="en-US" sz="2200" dirty="0" smtClean="0">
                <a:latin typeface="標楷體" panose="03000509000000000000" pitchFamily="65" charset="-120"/>
                <a:ea typeface="標楷體" panose="03000509000000000000" pitchFamily="65" charset="-120"/>
              </a:rPr>
              <a:t>正確只須選 </a:t>
            </a:r>
            <a:r>
              <a:rPr lang="en-US" altLang="zh-TW" sz="2200" dirty="0" smtClean="0">
                <a:latin typeface="標楷體" panose="03000509000000000000" pitchFamily="65" charset="-120"/>
                <a:ea typeface="標楷體" panose="03000509000000000000" pitchFamily="65" charset="-120"/>
              </a:rPr>
              <a:t>004</a:t>
            </a:r>
            <a:r>
              <a:rPr lang="zh-TW" altLang="en-US" sz="2200" dirty="0">
                <a:latin typeface="標楷體" panose="03000509000000000000" pitchFamily="65" charset="-120"/>
                <a:ea typeface="標楷體" panose="03000509000000000000" pitchFamily="65" charset="-120"/>
              </a:rPr>
              <a:t>面盆單孔龍頭</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電光</a:t>
            </a:r>
            <a:r>
              <a:rPr lang="en-US" altLang="zh-TW" sz="2200" dirty="0">
                <a:latin typeface="標楷體" panose="03000509000000000000" pitchFamily="65" charset="-120"/>
                <a:ea typeface="標楷體" panose="03000509000000000000" pitchFamily="65" charset="-120"/>
              </a:rPr>
              <a:t>A1166CGP)</a:t>
            </a:r>
            <a:r>
              <a:rPr lang="zh-TW" altLang="en-US" sz="2200" dirty="0">
                <a:latin typeface="標楷體" panose="03000509000000000000" pitchFamily="65" charset="-120"/>
                <a:ea typeface="標楷體" panose="03000509000000000000" pitchFamily="65" charset="-120"/>
              </a:rPr>
              <a:t>或同等</a:t>
            </a:r>
            <a:r>
              <a:rPr lang="zh-TW" altLang="en-US" sz="2200" dirty="0" smtClean="0">
                <a:latin typeface="標楷體" panose="03000509000000000000" pitchFamily="65" charset="-120"/>
                <a:ea typeface="標楷體" panose="03000509000000000000" pitchFamily="65" charset="-120"/>
              </a:rPr>
              <a:t>品，就已內含另件，另件內又含不鏽鋼編織軟管。</a:t>
            </a:r>
            <a:endParaRPr lang="en-US" altLang="zh-TW" sz="2200"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r>
              <a:rPr lang="zh-TW" altLang="en-US" sz="3200" b="1" dirty="0" smtClean="0">
                <a:latin typeface="標楷體"/>
                <a:ea typeface="標楷體"/>
              </a:rPr>
              <a:t>共同供應契約</a:t>
            </a:r>
            <a:endParaRPr lang="en-US" altLang="zh-TW" sz="3200" b="1" dirty="0" smtClean="0">
              <a:latin typeface="標楷體"/>
              <a:ea typeface="標楷體"/>
            </a:endParaRPr>
          </a:p>
          <a:p>
            <a:pPr marL="266700" indent="-266700"/>
            <a:r>
              <a:rPr lang="en-US" altLang="zh-TW" sz="2200" dirty="0" smtClean="0">
                <a:latin typeface="標楷體" panose="03000509000000000000" pitchFamily="65" charset="-120"/>
                <a:ea typeface="標楷體" panose="03000509000000000000" pitchFamily="65" charset="-120"/>
              </a:rPr>
              <a:t>1.</a:t>
            </a:r>
            <a:r>
              <a:rPr lang="zh-TW" altLang="en-US" sz="2200" dirty="0" smtClean="0">
                <a:latin typeface="標楷體" panose="03000509000000000000" pitchFamily="65" charset="-120"/>
                <a:ea typeface="標楷體" panose="03000509000000000000" pitchFamily="65" charset="-120"/>
              </a:rPr>
              <a:t>秘書室管理科會檢附契約於購案中，結報時請檢附契約</a:t>
            </a:r>
            <a:r>
              <a:rPr lang="en-US" altLang="zh-TW" sz="2200" dirty="0" smtClean="0">
                <a:latin typeface="標楷體" panose="03000509000000000000" pitchFamily="65" charset="-120"/>
                <a:ea typeface="標楷體" panose="03000509000000000000" pitchFamily="65" charset="-120"/>
              </a:rPr>
              <a:t>(</a:t>
            </a:r>
            <a:r>
              <a:rPr lang="zh-TW" altLang="en-US" sz="2200" dirty="0" smtClean="0">
                <a:latin typeface="標楷體" panose="03000509000000000000" pitchFamily="65" charset="-120"/>
                <a:ea typeface="標楷體" panose="03000509000000000000" pitchFamily="65" charset="-120"/>
              </a:rPr>
              <a:t>主計室要審查</a:t>
            </a:r>
            <a:r>
              <a:rPr lang="en-US" altLang="zh-TW" sz="2200" dirty="0" smtClean="0">
                <a:latin typeface="標楷體" panose="03000509000000000000" pitchFamily="65" charset="-120"/>
                <a:ea typeface="標楷體" panose="03000509000000000000" pitchFamily="65" charset="-120"/>
              </a:rPr>
              <a:t>)</a:t>
            </a:r>
          </a:p>
          <a:p>
            <a:pPr marL="266700" indent="-266700"/>
            <a:r>
              <a:rPr lang="en-US" altLang="zh-TW" sz="2200" dirty="0" smtClean="0">
                <a:latin typeface="標楷體" panose="03000509000000000000" pitchFamily="65" charset="-120"/>
                <a:ea typeface="標楷體" panose="03000509000000000000" pitchFamily="65" charset="-120"/>
              </a:rPr>
              <a:t>2.</a:t>
            </a:r>
            <a:r>
              <a:rPr lang="zh-TW" altLang="en-US" sz="2200" dirty="0" smtClean="0">
                <a:latin typeface="標楷體" panose="03000509000000000000" pitchFamily="65" charset="-120"/>
                <a:ea typeface="標楷體" panose="03000509000000000000" pitchFamily="65" charset="-120"/>
              </a:rPr>
              <a:t>請閱讀共同供應契約之合約內容，注意履約應檢附資料等。</a:t>
            </a:r>
            <a:endParaRPr lang="en-US" altLang="zh-TW" sz="2200" dirty="0" smtClean="0">
              <a:latin typeface="標楷體" panose="03000509000000000000" pitchFamily="65" charset="-120"/>
              <a:ea typeface="標楷體" panose="03000509000000000000" pitchFamily="65" charset="-120"/>
            </a:endParaRPr>
          </a:p>
          <a:p>
            <a:pPr marL="266700" indent="-266700"/>
            <a:r>
              <a:rPr lang="en-US" altLang="zh-TW" sz="2200" dirty="0" smtClean="0">
                <a:latin typeface="標楷體" panose="03000509000000000000" pitchFamily="65" charset="-120"/>
                <a:ea typeface="標楷體" panose="03000509000000000000" pitchFamily="65" charset="-120"/>
              </a:rPr>
              <a:t>3.</a:t>
            </a:r>
            <a:r>
              <a:rPr lang="zh-TW" altLang="en-US" sz="2200" dirty="0" smtClean="0">
                <a:latin typeface="標楷體" panose="03000509000000000000" pitchFamily="65" charset="-120"/>
                <a:ea typeface="標楷體" panose="03000509000000000000" pitchFamily="65" charset="-120"/>
              </a:rPr>
              <a:t>廠商履約完成請上工程會電子採購系統簽收及驗收；再至本所採購系統進行結報。</a:t>
            </a:r>
            <a:endParaRPr lang="en-US" altLang="zh-TW" sz="2200"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5387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13533"/>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採購申請單</a:t>
            </a:r>
            <a:endParaRPr lang="zh-TW" altLang="en-US" dirty="0">
              <a:latin typeface="標楷體" panose="03000509000000000000" pitchFamily="65" charset="-120"/>
              <a:ea typeface="標楷體" panose="03000509000000000000" pitchFamily="65" charset="-120"/>
            </a:endParaRPr>
          </a:p>
        </p:txBody>
      </p:sp>
      <p:grpSp>
        <p:nvGrpSpPr>
          <p:cNvPr id="5" name="群組 4"/>
          <p:cNvGrpSpPr/>
          <p:nvPr/>
        </p:nvGrpSpPr>
        <p:grpSpPr>
          <a:xfrm>
            <a:off x="1507884" y="1337038"/>
            <a:ext cx="7717341" cy="5384070"/>
            <a:chOff x="515343" y="1239542"/>
            <a:chExt cx="7485050" cy="538407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548" y="1239542"/>
              <a:ext cx="6456845" cy="439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6233" y="5013176"/>
              <a:ext cx="3960440" cy="1610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橢圓 7"/>
            <p:cNvSpPr/>
            <p:nvPr/>
          </p:nvSpPr>
          <p:spPr>
            <a:xfrm>
              <a:off x="4283968" y="1700808"/>
              <a:ext cx="864096"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p:nvPr/>
          </p:nvCxnSpPr>
          <p:spPr>
            <a:xfrm flipH="1">
              <a:off x="4006233" y="2368840"/>
              <a:ext cx="853800" cy="2104276"/>
            </a:xfrm>
            <a:prstGeom prst="straightConnector1">
              <a:avLst/>
            </a:prstGeom>
            <a:ln w="41275" cmpd="sng">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圓角矩形 9"/>
            <p:cNvSpPr/>
            <p:nvPr/>
          </p:nvSpPr>
          <p:spPr>
            <a:xfrm>
              <a:off x="4644008" y="2708920"/>
              <a:ext cx="3016791" cy="73808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zh-TW" altLang="en-US" b="1" dirty="0">
                  <a:solidFill>
                    <a:srgbClr val="7030A0"/>
                  </a:solidFill>
                  <a:latin typeface="標楷體" panose="03000509000000000000" pitchFamily="65" charset="-120"/>
                  <a:ea typeface="標楷體" panose="03000509000000000000" pitchFamily="65" charset="-120"/>
                </a:rPr>
                <a:t>預算</a:t>
              </a:r>
              <a:r>
                <a:rPr lang="zh-TW" altLang="en-US" b="1" dirty="0" smtClean="0">
                  <a:solidFill>
                    <a:srgbClr val="7030A0"/>
                  </a:solidFill>
                  <a:latin typeface="標楷體" panose="03000509000000000000" pitchFamily="65" charset="-120"/>
                  <a:ea typeface="標楷體" panose="03000509000000000000" pitchFamily="65" charset="-120"/>
                </a:rPr>
                <a:t>代號與請購理由中之計畫名稱應一致</a:t>
              </a:r>
              <a:endParaRPr lang="zh-TW" altLang="en-US" b="1" dirty="0">
                <a:solidFill>
                  <a:srgbClr val="7030A0"/>
                </a:solidFill>
                <a:latin typeface="標楷體" panose="03000509000000000000" pitchFamily="65" charset="-120"/>
                <a:ea typeface="標楷體" panose="03000509000000000000" pitchFamily="65" charset="-120"/>
              </a:endParaRPr>
            </a:p>
          </p:txBody>
        </p:sp>
        <p:cxnSp>
          <p:nvCxnSpPr>
            <p:cNvPr id="11" name="直線單箭頭接點 10"/>
            <p:cNvCxnSpPr/>
            <p:nvPr/>
          </p:nvCxnSpPr>
          <p:spPr>
            <a:xfrm flipH="1">
              <a:off x="6660232" y="4884631"/>
              <a:ext cx="360040" cy="488585"/>
            </a:xfrm>
            <a:prstGeom prst="straightConnector1">
              <a:avLst/>
            </a:prstGeom>
            <a:ln w="41275" cmpd="sng">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圓角矩形 11"/>
            <p:cNvSpPr/>
            <p:nvPr/>
          </p:nvSpPr>
          <p:spPr>
            <a:xfrm>
              <a:off x="515343" y="5176448"/>
              <a:ext cx="4068452" cy="1447164"/>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zh-TW" altLang="en-US" b="1" dirty="0" smtClean="0">
                  <a:solidFill>
                    <a:srgbClr val="7030A0"/>
                  </a:solidFill>
                  <a:latin typeface="標楷體" panose="03000509000000000000" pitchFamily="65" charset="-120"/>
                  <a:ea typeface="標楷體" panose="03000509000000000000" pitchFamily="65" charset="-120"/>
                </a:rPr>
                <a:t>單價超過</a:t>
              </a:r>
              <a:r>
                <a:rPr lang="en-US" altLang="zh-TW" b="1" dirty="0" smtClean="0">
                  <a:solidFill>
                    <a:srgbClr val="7030A0"/>
                  </a:solidFill>
                  <a:latin typeface="標楷體" panose="03000509000000000000" pitchFamily="65" charset="-120"/>
                  <a:ea typeface="標楷體" panose="03000509000000000000" pitchFamily="65" charset="-120"/>
                </a:rPr>
                <a:t>1</a:t>
              </a:r>
              <a:r>
                <a:rPr lang="zh-TW" altLang="en-US" b="1" dirty="0" smtClean="0">
                  <a:solidFill>
                    <a:srgbClr val="7030A0"/>
                  </a:solidFill>
                  <a:latin typeface="標楷體" panose="03000509000000000000" pitchFamily="65" charset="-120"/>
                  <a:ea typeface="標楷體" panose="03000509000000000000" pitchFamily="65" charset="-120"/>
                </a:rPr>
                <a:t>萬元，</a:t>
              </a:r>
              <a:r>
                <a:rPr lang="zh-TW" altLang="en-US" b="1" dirty="0">
                  <a:solidFill>
                    <a:srgbClr val="7030A0"/>
                  </a:solidFill>
                  <a:latin typeface="標楷體" panose="03000509000000000000" pitchFamily="65" charset="-120"/>
                  <a:ea typeface="標楷體" panose="03000509000000000000" pitchFamily="65" charset="-120"/>
                </a:rPr>
                <a:t>以業務費勻</a:t>
              </a:r>
              <a:r>
                <a:rPr lang="zh-TW" altLang="en-US" b="1" dirty="0" smtClean="0">
                  <a:solidFill>
                    <a:srgbClr val="7030A0"/>
                  </a:solidFill>
                  <a:latin typeface="標楷體" panose="03000509000000000000" pitchFamily="65" charset="-120"/>
                  <a:ea typeface="標楷體" panose="03000509000000000000" pitchFamily="65" charset="-120"/>
                </a:rPr>
                <a:t>支，</a:t>
              </a:r>
              <a:r>
                <a:rPr lang="zh-TW" altLang="en-US" b="1" dirty="0">
                  <a:solidFill>
                    <a:srgbClr val="7030A0"/>
                  </a:solidFill>
                  <a:latin typeface="標楷體" panose="03000509000000000000" pitchFamily="65" charset="-120"/>
                  <a:ea typeface="標楷體" panose="03000509000000000000" pitchFamily="65" charset="-120"/>
                </a:rPr>
                <a:t>應敘</a:t>
              </a:r>
              <a:r>
                <a:rPr lang="zh-TW" altLang="en-US" b="1" dirty="0" smtClean="0">
                  <a:solidFill>
                    <a:srgbClr val="7030A0"/>
                  </a:solidFill>
                  <a:latin typeface="標楷體" panose="03000509000000000000" pitchFamily="65" charset="-120"/>
                  <a:ea typeface="標楷體" panose="03000509000000000000" pitchFamily="65" charset="-120"/>
                </a:rPr>
                <a:t>明其符合之理由：耐用年限小於</a:t>
              </a:r>
              <a:r>
                <a:rPr lang="en-US" altLang="zh-TW" b="1" dirty="0" smtClean="0">
                  <a:solidFill>
                    <a:srgbClr val="7030A0"/>
                  </a:solidFill>
                  <a:latin typeface="標楷體" panose="03000509000000000000" pitchFamily="65" charset="-120"/>
                  <a:ea typeface="標楷體" panose="03000509000000000000" pitchFamily="65" charset="-120"/>
                </a:rPr>
                <a:t>2</a:t>
              </a:r>
              <a:r>
                <a:rPr lang="zh-TW" altLang="en-US" b="1" dirty="0" smtClean="0">
                  <a:solidFill>
                    <a:srgbClr val="7030A0"/>
                  </a:solidFill>
                  <a:latin typeface="標楷體" panose="03000509000000000000" pitchFamily="65" charset="-120"/>
                  <a:ea typeface="標楷體" panose="03000509000000000000" pitchFamily="65" charset="-120"/>
                </a:rPr>
                <a:t>年。否則應以設備費勻支。</a:t>
              </a:r>
              <a:endParaRPr lang="zh-TW" altLang="en-US" b="1" dirty="0">
                <a:solidFill>
                  <a:srgbClr val="7030A0"/>
                </a:solidFill>
                <a:latin typeface="標楷體" panose="03000509000000000000" pitchFamily="65" charset="-120"/>
                <a:ea typeface="標楷體" panose="03000509000000000000" pitchFamily="65" charset="-120"/>
              </a:endParaRPr>
            </a:p>
          </p:txBody>
        </p:sp>
        <p:cxnSp>
          <p:nvCxnSpPr>
            <p:cNvPr id="13" name="直線單箭頭接點 12"/>
            <p:cNvCxnSpPr/>
            <p:nvPr/>
          </p:nvCxnSpPr>
          <p:spPr>
            <a:xfrm flipV="1">
              <a:off x="2073553" y="4896791"/>
              <a:ext cx="322031" cy="279657"/>
            </a:xfrm>
            <a:prstGeom prst="straightConnector1">
              <a:avLst/>
            </a:prstGeom>
            <a:ln w="53975"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橢圓 13"/>
            <p:cNvSpPr/>
            <p:nvPr/>
          </p:nvSpPr>
          <p:spPr>
            <a:xfrm>
              <a:off x="3275856" y="3077961"/>
              <a:ext cx="1008112" cy="567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單箭頭接點 16"/>
            <p:cNvCxnSpPr>
              <a:stCxn id="14" idx="2"/>
            </p:cNvCxnSpPr>
            <p:nvPr/>
          </p:nvCxnSpPr>
          <p:spPr>
            <a:xfrm flipH="1" flipV="1">
              <a:off x="1907704" y="2852936"/>
              <a:ext cx="1368152" cy="508557"/>
            </a:xfrm>
            <a:prstGeom prst="straightConnector1">
              <a:avLst/>
            </a:prstGeom>
            <a:ln w="3810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4" name="文字方塊 3"/>
          <p:cNvSpPr txBox="1"/>
          <p:nvPr/>
        </p:nvSpPr>
        <p:spPr>
          <a:xfrm>
            <a:off x="234132" y="1963066"/>
            <a:ext cx="2771912" cy="1061829"/>
          </a:xfrm>
          <a:prstGeom prst="rect">
            <a:avLst/>
          </a:prstGeom>
          <a:noFill/>
          <a:ln w="22225">
            <a:solidFill>
              <a:srgbClr val="7030A0"/>
            </a:solidFill>
          </a:ln>
        </p:spPr>
        <p:txBody>
          <a:bodyPr wrap="square" rtlCol="0">
            <a:spAutoFit/>
          </a:bodyPr>
          <a:lstStyle/>
          <a:p>
            <a:pPr marL="285750" indent="-285750">
              <a:buFont typeface="Wingdings" panose="05000000000000000000" pitchFamily="2" charset="2"/>
              <a:buChar char="Ø"/>
            </a:pPr>
            <a:r>
              <a:rPr lang="zh-TW" altLang="en-US" b="1" dirty="0">
                <a:solidFill>
                  <a:srgbClr val="7030A0"/>
                </a:solidFill>
                <a:latin typeface="標楷體" panose="03000509000000000000" pitchFamily="65" charset="-120"/>
                <a:ea typeface="標楷體" panose="03000509000000000000" pitchFamily="65" charset="-120"/>
              </a:rPr>
              <a:t>採購申請單之預估金額不能高過預算分析之金額</a:t>
            </a:r>
          </a:p>
        </p:txBody>
      </p:sp>
    </p:spTree>
    <p:extLst>
      <p:ext uri="{BB962C8B-B14F-4D97-AF65-F5344CB8AC3E}">
        <p14:creationId xmlns:p14="http://schemas.microsoft.com/office/powerpoint/2010/main" val="2094689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85542"/>
          </a:xfrm>
        </p:spPr>
        <p:txBody>
          <a:bodyPr/>
          <a:lstStyle/>
          <a:p>
            <a:r>
              <a:rPr lang="zh-TW" altLang="en-US" dirty="0">
                <a:latin typeface="標楷體" panose="03000509000000000000" pitchFamily="65" charset="-120"/>
                <a:ea typeface="標楷體" panose="03000509000000000000" pitchFamily="65" charset="-120"/>
              </a:rPr>
              <a:t>採購申請</a:t>
            </a:r>
            <a:r>
              <a:rPr lang="zh-TW" altLang="en-US" dirty="0" smtClean="0">
                <a:latin typeface="標楷體" panose="03000509000000000000" pitchFamily="65" charset="-120"/>
                <a:ea typeface="標楷體" panose="03000509000000000000" pitchFamily="65" charset="-120"/>
              </a:rPr>
              <a:t>單</a:t>
            </a: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續</a:t>
            </a:r>
            <a:r>
              <a:rPr lang="en-US" altLang="zh-TW" sz="4000" dirty="0" smtClean="0">
                <a:latin typeface="標楷體" panose="03000509000000000000" pitchFamily="65" charset="-120"/>
                <a:ea typeface="標楷體" panose="03000509000000000000" pitchFamily="65" charset="-120"/>
              </a:rPr>
              <a:t>)</a:t>
            </a:r>
            <a:endParaRPr lang="zh-TW" altLang="en-US"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72" y="1332359"/>
            <a:ext cx="6336704" cy="5795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7074892" y="4932759"/>
            <a:ext cx="3384376" cy="2354491"/>
          </a:xfrm>
          <a:prstGeom prst="rect">
            <a:avLst/>
          </a:prstGeom>
          <a:noFill/>
          <a:ln>
            <a:solidFill>
              <a:srgbClr val="7030A0"/>
            </a:solidFill>
          </a:ln>
        </p:spPr>
        <p:txBody>
          <a:bodyPr wrap="square" rtlCol="0">
            <a:spAutoFit/>
          </a:bodyPr>
          <a:lstStyle/>
          <a:p>
            <a:pPr marL="342900" indent="-342900">
              <a:buFont typeface="Wingdings" panose="05000000000000000000" pitchFamily="2" charset="2"/>
              <a:buChar char="Ø"/>
            </a:pPr>
            <a:r>
              <a:rPr lang="zh-TW" altLang="en-US" b="1" dirty="0" smtClean="0">
                <a:solidFill>
                  <a:srgbClr val="7030A0"/>
                </a:solidFill>
                <a:latin typeface="標楷體" panose="03000509000000000000" pitchFamily="65" charset="-120"/>
                <a:ea typeface="標楷體" panose="03000509000000000000" pitchFamily="65" charset="-120"/>
              </a:rPr>
              <a:t>限制性招標理由：應填寫屬於該款之理由，而非只引述條款之條文內容。例如：第</a:t>
            </a:r>
            <a:r>
              <a:rPr lang="en-US" altLang="zh-TW" b="1" dirty="0" smtClean="0">
                <a:solidFill>
                  <a:srgbClr val="7030A0"/>
                </a:solidFill>
                <a:latin typeface="標楷體" panose="03000509000000000000" pitchFamily="65" charset="-120"/>
                <a:ea typeface="標楷體" panose="03000509000000000000" pitchFamily="65" charset="-120"/>
              </a:rPr>
              <a:t>2</a:t>
            </a:r>
            <a:r>
              <a:rPr lang="zh-TW" altLang="en-US" b="1" dirty="0" smtClean="0">
                <a:solidFill>
                  <a:srgbClr val="7030A0"/>
                </a:solidFill>
                <a:latin typeface="標楷體" panose="03000509000000000000" pitchFamily="65" charset="-120"/>
                <a:ea typeface="標楷體" panose="03000509000000000000" pitchFamily="65" charset="-120"/>
              </a:rPr>
              <a:t>款：應填選擇該項之無其他合適之替代標的者之理由。詳下頁</a:t>
            </a:r>
            <a:endParaRPr lang="zh-TW" altLang="en-US" b="1" dirty="0">
              <a:solidFill>
                <a:srgbClr val="7030A0"/>
              </a:solidFill>
              <a:latin typeface="標楷體" panose="03000509000000000000" pitchFamily="65" charset="-120"/>
              <a:ea typeface="標楷體" panose="03000509000000000000" pitchFamily="65" charset="-120"/>
            </a:endParaRPr>
          </a:p>
        </p:txBody>
      </p:sp>
      <p:cxnSp>
        <p:nvCxnSpPr>
          <p:cNvPr id="9" name="直線單箭頭接點 8"/>
          <p:cNvCxnSpPr/>
          <p:nvPr/>
        </p:nvCxnSpPr>
        <p:spPr>
          <a:xfrm flipH="1">
            <a:off x="5346700" y="3492599"/>
            <a:ext cx="1008112" cy="1024955"/>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flipH="1">
            <a:off x="6066780" y="5724847"/>
            <a:ext cx="1008112" cy="1024955"/>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6354812" y="3132559"/>
            <a:ext cx="2952328" cy="1384995"/>
          </a:xfrm>
          <a:prstGeom prst="rect">
            <a:avLst/>
          </a:prstGeom>
          <a:noFill/>
          <a:ln>
            <a:solidFill>
              <a:srgbClr val="7030A0"/>
            </a:solidFill>
          </a:ln>
        </p:spPr>
        <p:txBody>
          <a:bodyPr wrap="square" rtlCol="0">
            <a:spAutoFit/>
          </a:bodyPr>
          <a:lstStyle/>
          <a:p>
            <a:pPr marL="342900" indent="-342900">
              <a:buFont typeface="Wingdings" panose="05000000000000000000" pitchFamily="2" charset="2"/>
              <a:buChar char="Ø"/>
            </a:pPr>
            <a:r>
              <a:rPr lang="zh-TW" altLang="en-US" b="1" dirty="0" smtClean="0">
                <a:solidFill>
                  <a:srgbClr val="7030A0"/>
                </a:solidFill>
                <a:latin typeface="標楷體" panose="03000509000000000000" pitchFamily="65" charset="-120"/>
                <a:ea typeface="標楷體" panose="03000509000000000000" pitchFamily="65" charset="-120"/>
              </a:rPr>
              <a:t>招標方式：選擇限制性招標者，應填寫適用之條項款，例如：第</a:t>
            </a:r>
            <a:r>
              <a:rPr lang="en-US" altLang="zh-TW" b="1" dirty="0" smtClean="0">
                <a:solidFill>
                  <a:srgbClr val="7030A0"/>
                </a:solidFill>
                <a:latin typeface="標楷體" panose="03000509000000000000" pitchFamily="65" charset="-120"/>
                <a:ea typeface="標楷體" panose="03000509000000000000" pitchFamily="65" charset="-120"/>
              </a:rPr>
              <a:t>22</a:t>
            </a:r>
            <a:r>
              <a:rPr lang="zh-TW" altLang="en-US" b="1" dirty="0" smtClean="0">
                <a:solidFill>
                  <a:srgbClr val="7030A0"/>
                </a:solidFill>
                <a:latin typeface="標楷體" panose="03000509000000000000" pitchFamily="65" charset="-120"/>
                <a:ea typeface="標楷體" panose="03000509000000000000" pitchFamily="65" charset="-120"/>
              </a:rPr>
              <a:t>條第</a:t>
            </a:r>
            <a:r>
              <a:rPr lang="en-US" altLang="zh-TW" b="1" dirty="0" smtClean="0">
                <a:solidFill>
                  <a:srgbClr val="7030A0"/>
                </a:solidFill>
                <a:latin typeface="標楷體" panose="03000509000000000000" pitchFamily="65" charset="-120"/>
                <a:ea typeface="標楷體" panose="03000509000000000000" pitchFamily="65" charset="-120"/>
              </a:rPr>
              <a:t>1</a:t>
            </a:r>
            <a:r>
              <a:rPr lang="zh-TW" altLang="en-US" b="1" dirty="0" smtClean="0">
                <a:solidFill>
                  <a:srgbClr val="7030A0"/>
                </a:solidFill>
                <a:latin typeface="標楷體" panose="03000509000000000000" pitchFamily="65" charset="-120"/>
                <a:ea typeface="標楷體" panose="03000509000000000000" pitchFamily="65" charset="-120"/>
              </a:rPr>
              <a:t>項第</a:t>
            </a:r>
            <a:r>
              <a:rPr lang="en-US" altLang="zh-TW" b="1" dirty="0" smtClean="0">
                <a:solidFill>
                  <a:srgbClr val="7030A0"/>
                </a:solidFill>
                <a:latin typeface="標楷體" panose="03000509000000000000" pitchFamily="65" charset="-120"/>
                <a:ea typeface="標楷體" panose="03000509000000000000" pitchFamily="65" charset="-120"/>
              </a:rPr>
              <a:t>2</a:t>
            </a:r>
            <a:r>
              <a:rPr lang="zh-TW" altLang="en-US" b="1" dirty="0" smtClean="0">
                <a:solidFill>
                  <a:srgbClr val="7030A0"/>
                </a:solidFill>
                <a:latin typeface="標楷體" panose="03000509000000000000" pitchFamily="65" charset="-120"/>
                <a:ea typeface="標楷體" panose="03000509000000000000" pitchFamily="65" charset="-120"/>
              </a:rPr>
              <a:t>款。</a:t>
            </a:r>
            <a:endParaRPr lang="zh-TW" altLang="en-US" b="1" dirty="0">
              <a:solidFill>
                <a:srgbClr val="7030A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08323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4331</TotalTime>
  <Words>4856</Words>
  <Application>Microsoft Office PowerPoint</Application>
  <PresentationFormat>自訂</PresentationFormat>
  <Paragraphs>328</Paragraphs>
  <Slides>51</Slides>
  <Notes>0</Notes>
  <HiddenSlides>0</HiddenSlides>
  <MMClips>0</MMClips>
  <ScaleCrop>false</ScaleCrop>
  <HeadingPairs>
    <vt:vector size="4" baseType="variant">
      <vt:variant>
        <vt:lpstr>佈景主題</vt:lpstr>
      </vt:variant>
      <vt:variant>
        <vt:i4>1</vt:i4>
      </vt:variant>
      <vt:variant>
        <vt:lpstr>投影片標題</vt:lpstr>
      </vt:variant>
      <vt:variant>
        <vt:i4>51</vt:i4>
      </vt:variant>
    </vt:vector>
  </HeadingPairs>
  <TitlesOfParts>
    <vt:vector size="52" baseType="lpstr">
      <vt:lpstr>Office 佈景主題</vt:lpstr>
      <vt:lpstr>購案審查注意事項</vt:lpstr>
      <vt:lpstr>定義</vt:lpstr>
      <vt:lpstr>定義</vt:lpstr>
      <vt:lpstr>工程會契約範本適用</vt:lpstr>
      <vt:lpstr>工程會契約範本適用</vt:lpstr>
      <vt:lpstr>採購方式</vt:lpstr>
      <vt:lpstr>採購方式---注意事項</vt:lpstr>
      <vt:lpstr>採購申請單</vt:lpstr>
      <vt:lpstr>採購申請單(續)</vt:lpstr>
      <vt:lpstr>採購申請單(續)</vt:lpstr>
      <vt:lpstr>採購申請單---檢核表</vt:lpstr>
      <vt:lpstr>採購明細表</vt:lpstr>
      <vt:lpstr>採購明細表(續)</vt:lpstr>
      <vt:lpstr>採購明細表(續)</vt:lpstr>
      <vt:lpstr>採購明細表(續)</vt:lpstr>
      <vt:lpstr>採購明細表(續)</vt:lpstr>
      <vt:lpstr>採購明細與附件不一致</vt:lpstr>
      <vt:lpstr>採購明細履約期限與規範書不一致</vt:lpstr>
      <vt:lpstr>採購明細其他資格與規範書不一致</vt:lpstr>
      <vt:lpstr>採購明細表其他履約事項</vt:lpstr>
      <vt:lpstr>採購明細表其他履約事項</vt:lpstr>
      <vt:lpstr>估價單及預算金額分析</vt:lpstr>
      <vt:lpstr>估價單及預算金額分析(續)</vt:lpstr>
      <vt:lpstr>估價單及預算金額分析(續)</vt:lpstr>
      <vt:lpstr>估價單及預算金額分析(續)</vt:lpstr>
      <vt:lpstr>估價單及預算金額分析(續)</vt:lpstr>
      <vt:lpstr>注意事項</vt:lpstr>
      <vt:lpstr>儀器設備(100萬以上)規格訂定檢核表</vt:lpstr>
      <vt:lpstr>儀器設備(100萬以上)規格訂定檢核表</vt:lpstr>
      <vt:lpstr>限制性招標§22-1-2</vt:lpstr>
      <vt:lpstr>限制性招標§22-1-4---錯誤樣態</vt:lpstr>
      <vt:lpstr>限制性招標§22-1-4---錯誤樣態(續)</vt:lpstr>
      <vt:lpstr>限制性招標§22-1-4---錯誤樣態(續)</vt:lpstr>
      <vt:lpstr>限制性招標§22-1-4---錯誤樣態(續)</vt:lpstr>
      <vt:lpstr>儀器設備1千萬之購案流程</vt:lpstr>
      <vt:lpstr>買斷或租用</vt:lpstr>
      <vt:lpstr>買斷或租用-效益評估</vt:lpstr>
      <vt:lpstr>委託研究案</vt:lpstr>
      <vt:lpstr>委託研究案</vt:lpstr>
      <vt:lpstr>逾期罰款</vt:lpstr>
      <vt:lpstr>勞務外包或派遣人力案</vt:lpstr>
      <vt:lpstr>履約期限</vt:lpstr>
      <vt:lpstr>後續擴充</vt:lpstr>
      <vt:lpstr>後續擴充</vt:lpstr>
      <vt:lpstr>工程案專業工項-土木包工</vt:lpstr>
      <vt:lpstr>工程案專業工項-冷凍空調</vt:lpstr>
      <vt:lpstr>工程案專業工項-自來水及電器電路配裝</vt:lpstr>
      <vt:lpstr>工程案可否委由土木包工業</vt:lpstr>
      <vt:lpstr>工程案專業工項-自來水工程</vt:lpstr>
      <vt:lpstr>工程案專業工項-自來水工程</vt:lpstr>
      <vt:lpstr>謝謝指教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孫筱玲</dc:creator>
  <cp:lastModifiedBy>吳金玉</cp:lastModifiedBy>
  <cp:revision>181</cp:revision>
  <dcterms:created xsi:type="dcterms:W3CDTF">2016-03-02T01:31:29Z</dcterms:created>
  <dcterms:modified xsi:type="dcterms:W3CDTF">2016-05-17T09:28:47Z</dcterms:modified>
</cp:coreProperties>
</file>