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23" r:id="rId1"/>
  </p:sldMasterIdLst>
  <p:notesMasterIdLst>
    <p:notesMasterId r:id="rId25"/>
  </p:notesMasterIdLst>
  <p:handoutMasterIdLst>
    <p:handoutMasterId r:id="rId26"/>
  </p:handoutMasterIdLst>
  <p:sldIdLst>
    <p:sldId id="260" r:id="rId2"/>
    <p:sldId id="261" r:id="rId3"/>
    <p:sldId id="272" r:id="rId4"/>
    <p:sldId id="275" r:id="rId5"/>
    <p:sldId id="304" r:id="rId6"/>
    <p:sldId id="303" r:id="rId7"/>
    <p:sldId id="305" r:id="rId8"/>
    <p:sldId id="274" r:id="rId9"/>
    <p:sldId id="279" r:id="rId10"/>
    <p:sldId id="286" r:id="rId11"/>
    <p:sldId id="292" r:id="rId12"/>
    <p:sldId id="291" r:id="rId13"/>
    <p:sldId id="290" r:id="rId14"/>
    <p:sldId id="289" r:id="rId15"/>
    <p:sldId id="288" r:id="rId16"/>
    <p:sldId id="287" r:id="rId17"/>
    <p:sldId id="283" r:id="rId18"/>
    <p:sldId id="285" r:id="rId19"/>
    <p:sldId id="299" r:id="rId20"/>
    <p:sldId id="297" r:id="rId21"/>
    <p:sldId id="298" r:id="rId22"/>
    <p:sldId id="281" r:id="rId23"/>
    <p:sldId id="269" r:id="rId24"/>
  </p:sldIdLst>
  <p:sldSz cx="9144000" cy="6858000" type="screen4x3"/>
  <p:notesSz cx="6807200" cy="9939338"/>
  <p:defaultTextStyle>
    <a:defPPr>
      <a:defRPr lang="zh-TW"/>
    </a:defPPr>
    <a:lvl1pPr algn="ct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145" algn="ct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290" algn="ct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435" algn="ct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581" algn="ct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5726" algn="l" defTabSz="91429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2871" algn="l" defTabSz="91429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016" algn="l" defTabSz="91429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161" algn="l" defTabSz="91429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D1C63E71-524E-4DA7-8928-8373DDFFB041}">
          <p14:sldIdLst>
            <p14:sldId id="260"/>
            <p14:sldId id="261"/>
            <p14:sldId id="272"/>
            <p14:sldId id="275"/>
            <p14:sldId id="304"/>
            <p14:sldId id="303"/>
            <p14:sldId id="305"/>
            <p14:sldId id="274"/>
            <p14:sldId id="279"/>
            <p14:sldId id="286"/>
            <p14:sldId id="292"/>
            <p14:sldId id="291"/>
            <p14:sldId id="290"/>
            <p14:sldId id="289"/>
            <p14:sldId id="288"/>
            <p14:sldId id="287"/>
            <p14:sldId id="283"/>
            <p14:sldId id="285"/>
            <p14:sldId id="299"/>
            <p14:sldId id="297"/>
            <p14:sldId id="298"/>
            <p14:sldId id="281"/>
            <p14:sldId id="269"/>
          </p14:sldIdLst>
        </p14:section>
        <p14:section name="未命名的章節" id="{E096DFF8-A1E9-4A0A-A7BF-5E32BE93CDBC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175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C04DE"/>
    <a:srgbClr val="D927A6"/>
    <a:srgbClr val="CCFFFF"/>
    <a:srgbClr val="EE9E9E"/>
    <a:srgbClr val="CCCCFF"/>
    <a:srgbClr val="FFFF99"/>
    <a:srgbClr val="FFCC66"/>
    <a:srgbClr val="FFFFCC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92" autoAdjust="0"/>
    <p:restoredTop sz="93883" autoAdjust="0"/>
  </p:normalViewPr>
  <p:slideViewPr>
    <p:cSldViewPr>
      <p:cViewPr>
        <p:scale>
          <a:sx n="90" d="100"/>
          <a:sy n="90" d="100"/>
        </p:scale>
        <p:origin x="-1373" y="-53"/>
      </p:cViewPr>
      <p:guideLst>
        <p:guide orient="horz" pos="175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6E37E8-F10B-407A-B455-133C3B3B736A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BB7170A7-5798-4A4F-A7A3-368AF1CA8086}">
      <dgm:prSet/>
      <dgm:spPr>
        <a:gradFill flip="none" rotWithShape="0">
          <a:gsLst>
            <a:gs pos="0">
              <a:srgbClr val="0070C0">
                <a:shade val="30000"/>
                <a:satMod val="115000"/>
              </a:srgbClr>
            </a:gs>
            <a:gs pos="50000">
              <a:srgbClr val="0070C0">
                <a:shade val="67500"/>
                <a:satMod val="115000"/>
              </a:srgbClr>
            </a:gs>
            <a:gs pos="100000">
              <a:srgbClr val="0070C0">
                <a:shade val="100000"/>
                <a:satMod val="115000"/>
              </a:srgbClr>
            </a:gs>
          </a:gsLst>
          <a:lin ang="2700000" scaled="1"/>
          <a:tileRect/>
        </a:gradFill>
      </dgm:spPr>
      <dgm:t>
        <a:bodyPr/>
        <a:lstStyle/>
        <a:p>
          <a:r>
            <a:rPr lang="zh-TW" altLang="en-US" b="1" dirty="0" smtClean="0">
              <a:solidFill>
                <a:schemeClr val="accent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行政效能提升檢討</a:t>
          </a:r>
          <a:endParaRPr lang="en-US" altLang="zh-TW" b="1" dirty="0" smtClean="0">
            <a:solidFill>
              <a:schemeClr val="accent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3DDAB0EF-76FA-49BB-84C4-6941138218B6}" type="parTrans" cxnId="{B5B58950-9097-40F2-8727-BA6869EDB435}">
      <dgm:prSet/>
      <dgm:spPr/>
      <dgm:t>
        <a:bodyPr/>
        <a:lstStyle/>
        <a:p>
          <a:endParaRPr lang="zh-TW" altLang="en-US"/>
        </a:p>
      </dgm:t>
    </dgm:pt>
    <dgm:pt modelId="{F9B1B709-6482-48DD-8F2C-F1E485A7E376}" type="sibTrans" cxnId="{B5B58950-9097-40F2-8727-BA6869EDB435}">
      <dgm:prSet/>
      <dgm:spPr>
        <a:solidFill>
          <a:srgbClr val="CCCCFF"/>
        </a:solidFill>
        <a:effectLst>
          <a:glow rad="101600">
            <a:schemeClr val="accent6">
              <a:satMod val="175000"/>
              <a:alpha val="40000"/>
            </a:schemeClr>
          </a:glow>
        </a:effectLst>
        <a:scene3d>
          <a:camera prst="orthographicFront"/>
          <a:lightRig rig="threePt" dir="t"/>
        </a:scene3d>
        <a:sp3d>
          <a:bevelT w="101600" prst="riblet"/>
        </a:sp3d>
      </dgm:spPr>
      <dgm:t>
        <a:bodyPr/>
        <a:lstStyle/>
        <a:p>
          <a:endParaRPr lang="zh-TW" altLang="en-US" dirty="0"/>
        </a:p>
      </dgm:t>
    </dgm:pt>
    <dgm:pt modelId="{57FD7413-59C2-4090-9821-A375AF4AF01D}">
      <dgm:prSet/>
      <dgm:spPr>
        <a:gradFill flip="none" rotWithShape="0">
          <a:gsLst>
            <a:gs pos="0">
              <a:srgbClr val="D927A6">
                <a:shade val="30000"/>
                <a:satMod val="115000"/>
              </a:srgbClr>
            </a:gs>
            <a:gs pos="50000">
              <a:srgbClr val="D927A6">
                <a:shade val="67500"/>
                <a:satMod val="115000"/>
              </a:srgbClr>
            </a:gs>
            <a:gs pos="100000">
              <a:srgbClr val="D927A6">
                <a:shade val="100000"/>
                <a:satMod val="115000"/>
              </a:srgb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zh-TW" altLang="en-US" b="1" dirty="0" smtClean="0">
              <a:solidFill>
                <a:schemeClr val="accent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建立規範制度</a:t>
          </a:r>
          <a:endParaRPr lang="en-US" altLang="zh-TW" b="1" dirty="0" smtClean="0">
            <a:solidFill>
              <a:schemeClr val="accent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  <a:p>
          <a:r>
            <a:rPr lang="zh-TW" altLang="en-US" b="1" dirty="0" smtClean="0">
              <a:solidFill>
                <a:schemeClr val="accent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業務推展有</a:t>
          </a:r>
          <a:endParaRPr lang="en-US" altLang="zh-TW" b="1" dirty="0" smtClean="0">
            <a:solidFill>
              <a:schemeClr val="accent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  <a:p>
          <a:r>
            <a:rPr lang="zh-TW" altLang="en-US" b="1" dirty="0" smtClean="0">
              <a:solidFill>
                <a:schemeClr val="accent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明確依循</a:t>
          </a:r>
          <a:endParaRPr lang="en-US" altLang="zh-TW" b="1" dirty="0" smtClean="0">
            <a:solidFill>
              <a:schemeClr val="accent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5FE92A75-43F4-47EC-B980-D68576A75345}" type="parTrans" cxnId="{65D7C0D8-B0CF-4E17-B1C1-94C782AA2593}">
      <dgm:prSet/>
      <dgm:spPr/>
      <dgm:t>
        <a:bodyPr/>
        <a:lstStyle/>
        <a:p>
          <a:endParaRPr lang="zh-TW" altLang="en-US"/>
        </a:p>
      </dgm:t>
    </dgm:pt>
    <dgm:pt modelId="{9155CBA7-AF94-4A71-B4C1-EBA1A1F6914A}" type="sibTrans" cxnId="{65D7C0D8-B0CF-4E17-B1C1-94C782AA2593}">
      <dgm:prSet/>
      <dgm:spPr/>
      <dgm:t>
        <a:bodyPr/>
        <a:lstStyle/>
        <a:p>
          <a:endParaRPr lang="zh-TW" altLang="en-US"/>
        </a:p>
      </dgm:t>
    </dgm:pt>
    <dgm:pt modelId="{0243EB4A-26EB-496C-9017-62BD9754F60F}">
      <dgm:prSet/>
      <dgm:spPr>
        <a:gradFill flip="none" rotWithShape="0">
          <a:gsLst>
            <a:gs pos="0">
              <a:srgbClr val="FFCC66">
                <a:shade val="30000"/>
                <a:satMod val="115000"/>
              </a:srgbClr>
            </a:gs>
            <a:gs pos="50000">
              <a:srgbClr val="FFCC66">
                <a:shade val="67500"/>
                <a:satMod val="115000"/>
              </a:srgbClr>
            </a:gs>
            <a:gs pos="100000">
              <a:srgbClr val="FFCC66">
                <a:shade val="100000"/>
                <a:satMod val="115000"/>
              </a:srgbClr>
            </a:gs>
          </a:gsLst>
          <a:lin ang="13500000" scaled="1"/>
          <a:tileRect/>
        </a:gradFill>
      </dgm:spPr>
      <dgm:t>
        <a:bodyPr/>
        <a:lstStyle/>
        <a:p>
          <a:r>
            <a:rPr lang="zh-TW" altLang="en-US" b="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規劃與資訊系統互相連結</a:t>
          </a:r>
          <a:endParaRPr lang="en-US" altLang="zh-TW" b="0" dirty="0" smtClean="0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8A90CDDC-77B9-4054-A144-7F3F03FC6048}" type="sibTrans" cxnId="{BC409AB6-719C-4D86-90E4-49EFCF636630}">
      <dgm:prSet/>
      <dgm:spPr/>
      <dgm:t>
        <a:bodyPr/>
        <a:lstStyle/>
        <a:p>
          <a:endParaRPr lang="zh-TW" altLang="en-US"/>
        </a:p>
      </dgm:t>
    </dgm:pt>
    <dgm:pt modelId="{B00B1542-9ADF-445B-9FB5-B866D1C0ED4C}" type="parTrans" cxnId="{BC409AB6-719C-4D86-90E4-49EFCF636630}">
      <dgm:prSet/>
      <dgm:spPr/>
      <dgm:t>
        <a:bodyPr/>
        <a:lstStyle/>
        <a:p>
          <a:endParaRPr lang="zh-TW" altLang="en-US"/>
        </a:p>
      </dgm:t>
    </dgm:pt>
    <dgm:pt modelId="{3C4E460F-2AB5-4FA5-B3C4-0AC89488CC30}">
      <dgm:prSet/>
      <dgm:spPr>
        <a:gradFill flip="none" rotWithShape="0">
          <a:gsLst>
            <a:gs pos="0">
              <a:schemeClr val="bg1">
                <a:lumMod val="50000"/>
                <a:shade val="30000"/>
                <a:satMod val="115000"/>
              </a:schemeClr>
            </a:gs>
            <a:gs pos="50000">
              <a:schemeClr val="bg1">
                <a:lumMod val="50000"/>
                <a:shade val="67500"/>
                <a:satMod val="115000"/>
              </a:schemeClr>
            </a:gs>
            <a:gs pos="100000">
              <a:schemeClr val="bg1">
                <a:lumMod val="50000"/>
                <a:shade val="100000"/>
                <a:satMod val="115000"/>
              </a:scheme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pPr>
            <a:lnSpc>
              <a:spcPts val="3000"/>
            </a:lnSpc>
          </a:pPr>
          <a:r>
            <a:rPr lang="zh-TW" altLang="en-US" b="1" dirty="0" smtClean="0">
              <a:solidFill>
                <a:schemeClr val="accent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組職名稱或權責已有異動</a:t>
          </a:r>
          <a:endParaRPr lang="en-US" altLang="zh-TW" b="1" dirty="0" smtClean="0">
            <a:solidFill>
              <a:schemeClr val="accent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EB625DDA-05E4-4E98-AE13-B63AAC41C6FE}" type="sibTrans" cxnId="{FCD077C6-7436-48A3-8E5F-2B83F6AB1CB3}">
      <dgm:prSet/>
      <dgm:spPr/>
      <dgm:t>
        <a:bodyPr/>
        <a:lstStyle/>
        <a:p>
          <a:endParaRPr lang="zh-TW" altLang="en-US"/>
        </a:p>
      </dgm:t>
    </dgm:pt>
    <dgm:pt modelId="{361C0CEB-D0B4-4628-97E4-DDEBCC60D4A9}" type="parTrans" cxnId="{FCD077C6-7436-48A3-8E5F-2B83F6AB1CB3}">
      <dgm:prSet/>
      <dgm:spPr/>
      <dgm:t>
        <a:bodyPr/>
        <a:lstStyle/>
        <a:p>
          <a:endParaRPr lang="zh-TW" altLang="en-US"/>
        </a:p>
      </dgm:t>
    </dgm:pt>
    <dgm:pt modelId="{C8539024-3E67-4313-A3D7-41D93FC4222F}">
      <dgm:prSet/>
      <dgm:spPr>
        <a:gradFill flip="none" rotWithShape="0">
          <a:gsLst>
            <a:gs pos="0">
              <a:srgbClr val="7030A0">
                <a:shade val="30000"/>
                <a:satMod val="115000"/>
              </a:srgbClr>
            </a:gs>
            <a:gs pos="50000">
              <a:srgbClr val="7030A0">
                <a:shade val="67500"/>
                <a:satMod val="115000"/>
              </a:srgbClr>
            </a:gs>
            <a:gs pos="100000">
              <a:srgbClr val="7030A0">
                <a:shade val="100000"/>
                <a:satMod val="115000"/>
              </a:srgbClr>
            </a:gs>
          </a:gsLst>
          <a:lin ang="13500000" scaled="1"/>
          <a:tileRect/>
        </a:gradFill>
        <a:effectLst>
          <a:innerShdw blurRad="63500" dist="50800" dir="81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zh-TW" altLang="en-US" b="1" dirty="0" smtClean="0">
              <a:solidFill>
                <a:schemeClr val="accent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權責分工</a:t>
          </a:r>
          <a:endParaRPr lang="en-US" altLang="zh-TW" b="1" dirty="0" smtClean="0">
            <a:solidFill>
              <a:schemeClr val="accent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  <a:p>
          <a:r>
            <a:rPr lang="zh-TW" altLang="en-US" b="1" dirty="0" smtClean="0">
              <a:solidFill>
                <a:schemeClr val="accent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詳加檢討</a:t>
          </a:r>
          <a:endParaRPr lang="en-US" altLang="zh-TW" b="1" dirty="0" smtClean="0">
            <a:solidFill>
              <a:schemeClr val="accent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  <a:p>
          <a:r>
            <a:rPr lang="zh-TW" altLang="en-US" b="1" dirty="0" smtClean="0">
              <a:solidFill>
                <a:schemeClr val="accent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劃分</a:t>
          </a:r>
          <a:endParaRPr lang="zh-TW" altLang="en-US" b="1" dirty="0">
            <a:solidFill>
              <a:schemeClr val="accent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33A97C49-518F-4155-8A3C-45F368DF10C5}" type="sibTrans" cxnId="{1BB84BC5-2002-4EDF-9B93-D04C5E372D97}">
      <dgm:prSet/>
      <dgm:spPr/>
      <dgm:t>
        <a:bodyPr/>
        <a:lstStyle/>
        <a:p>
          <a:endParaRPr lang="zh-TW" altLang="en-US"/>
        </a:p>
      </dgm:t>
    </dgm:pt>
    <dgm:pt modelId="{D071CE2E-B6B3-4F09-9754-ABAE72E0F645}" type="parTrans" cxnId="{1BB84BC5-2002-4EDF-9B93-D04C5E372D97}">
      <dgm:prSet/>
      <dgm:spPr/>
      <dgm:t>
        <a:bodyPr/>
        <a:lstStyle/>
        <a:p>
          <a:endParaRPr lang="zh-TW" altLang="en-US"/>
        </a:p>
      </dgm:t>
    </dgm:pt>
    <dgm:pt modelId="{31FE4F50-1A6D-4626-B2C3-1D88C87919EC}" type="pres">
      <dgm:prSet presAssocID="{246E37E8-F10B-407A-B455-133C3B3B736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B2257CE-8775-4277-9060-4322375D9E07}" type="pres">
      <dgm:prSet presAssocID="{C8539024-3E67-4313-A3D7-41D93FC4222F}" presName="node" presStyleLbl="node1" presStyleIdx="0" presStyleCnt="5" custScaleX="166427" custScaleY="152771" custRadScaleRad="75622" custRadScaleInc="34661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4B31DF0-8D41-4CC4-84B9-3D07C347EE79}" type="pres">
      <dgm:prSet presAssocID="{33A97C49-518F-4155-8A3C-45F368DF10C5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BBEF7484-EA87-498F-A394-AED468F8F1C5}" type="pres">
      <dgm:prSet presAssocID="{33A97C49-518F-4155-8A3C-45F368DF10C5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2E5D7427-EC80-4259-9A0D-41EF29213CEF}" type="pres">
      <dgm:prSet presAssocID="{3C4E460F-2AB5-4FA5-B3C4-0AC89488CC30}" presName="node" presStyleLbl="node1" presStyleIdx="1" presStyleCnt="5" custScaleX="127398" custScaleY="122982" custRadScaleRad="101549" custRadScaleInc="-4103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ACEE78A-A282-4D79-8DF4-ECC40D2AF20C}" type="pres">
      <dgm:prSet presAssocID="{EB625DDA-05E4-4E98-AE13-B63AAC41C6FE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3B733DCC-D82A-48B3-9DA8-53F6DAB5576D}" type="pres">
      <dgm:prSet presAssocID="{EB625DDA-05E4-4E98-AE13-B63AAC41C6FE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B41CCE41-F021-4CF8-99A0-8AB5D2BC1AE5}" type="pres">
      <dgm:prSet presAssocID="{0243EB4A-26EB-496C-9017-62BD9754F60F}" presName="node" presStyleLbl="node1" presStyleIdx="2" presStyleCnt="5" custScaleX="139017" custScaleY="139017" custRadScaleRad="112418" custRadScaleInc="42699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E299976-DA5A-41A8-8909-A4D0F993F271}" type="pres">
      <dgm:prSet presAssocID="{8A90CDDC-77B9-4054-A144-7F3F03FC6048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30FC2764-D91F-4089-AC07-035E507995BB}" type="pres">
      <dgm:prSet presAssocID="{8A90CDDC-77B9-4054-A144-7F3F03FC6048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8EC544D3-8EC7-4B43-B7E0-21BA431F5D28}" type="pres">
      <dgm:prSet presAssocID="{57FD7413-59C2-4090-9821-A375AF4AF01D}" presName="node" presStyleLbl="node1" presStyleIdx="3" presStyleCnt="5" custScaleX="180953" custScaleY="152967" custRadScaleRad="74441" custRadScaleInc="4175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6641A92-667F-444A-8A8D-B60DE9D7C916}" type="pres">
      <dgm:prSet presAssocID="{9155CBA7-AF94-4A71-B4C1-EBA1A1F6914A}" presName="sibTrans" presStyleLbl="sibTrans2D1" presStyleIdx="3" presStyleCnt="5" custLinFactNeighborX="39802" custLinFactNeighborY="-51"/>
      <dgm:spPr/>
      <dgm:t>
        <a:bodyPr/>
        <a:lstStyle/>
        <a:p>
          <a:endParaRPr lang="zh-TW" altLang="en-US"/>
        </a:p>
      </dgm:t>
    </dgm:pt>
    <dgm:pt modelId="{47551122-1167-4C18-825B-A52E635AA30C}" type="pres">
      <dgm:prSet presAssocID="{9155CBA7-AF94-4A71-B4C1-EBA1A1F6914A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B43D5387-2374-45F6-9B84-3D877A06E154}" type="pres">
      <dgm:prSet presAssocID="{BB7170A7-5798-4A4F-A7A3-368AF1CA8086}" presName="node" presStyleLbl="node1" presStyleIdx="4" presStyleCnt="5" custScaleX="139849" custScaleY="114901" custRadScaleRad="111428" custRadScaleInc="19206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3822F91-E45E-45BA-8348-FD0564926E8E}" type="pres">
      <dgm:prSet presAssocID="{F9B1B709-6482-48DD-8F2C-F1E485A7E376}" presName="sibTrans" presStyleLbl="sibTrans2D1" presStyleIdx="4" presStyleCnt="5" custAng="12374180" custFlipVert="0" custFlipHor="0" custScaleX="302943" custScaleY="244850" custLinFactNeighborX="-97180" custLinFactNeighborY="13596"/>
      <dgm:spPr/>
      <dgm:t>
        <a:bodyPr/>
        <a:lstStyle/>
        <a:p>
          <a:endParaRPr lang="zh-TW" altLang="en-US"/>
        </a:p>
      </dgm:t>
    </dgm:pt>
    <dgm:pt modelId="{73731D36-0379-4C4B-80DF-29802E42CB46}" type="pres">
      <dgm:prSet presAssocID="{F9B1B709-6482-48DD-8F2C-F1E485A7E376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</dgm:ptLst>
  <dgm:cxnLst>
    <dgm:cxn modelId="{EBA5CE80-D41F-490C-9474-13C8509D3031}" type="presOf" srcId="{8A90CDDC-77B9-4054-A144-7F3F03FC6048}" destId="{30FC2764-D91F-4089-AC07-035E507995BB}" srcOrd="1" destOrd="0" presId="urn:microsoft.com/office/officeart/2005/8/layout/cycle2"/>
    <dgm:cxn modelId="{BC409AB6-719C-4D86-90E4-49EFCF636630}" srcId="{246E37E8-F10B-407A-B455-133C3B3B736A}" destId="{0243EB4A-26EB-496C-9017-62BD9754F60F}" srcOrd="2" destOrd="0" parTransId="{B00B1542-9ADF-445B-9FB5-B866D1C0ED4C}" sibTransId="{8A90CDDC-77B9-4054-A144-7F3F03FC6048}"/>
    <dgm:cxn modelId="{CAFF13D0-6739-4DF8-802A-49F2C7CB220E}" type="presOf" srcId="{BB7170A7-5798-4A4F-A7A3-368AF1CA8086}" destId="{B43D5387-2374-45F6-9B84-3D877A06E154}" srcOrd="0" destOrd="0" presId="urn:microsoft.com/office/officeart/2005/8/layout/cycle2"/>
    <dgm:cxn modelId="{526B02EC-3669-44FE-8EDC-C574409D1B98}" type="presOf" srcId="{0243EB4A-26EB-496C-9017-62BD9754F60F}" destId="{B41CCE41-F021-4CF8-99A0-8AB5D2BC1AE5}" srcOrd="0" destOrd="0" presId="urn:microsoft.com/office/officeart/2005/8/layout/cycle2"/>
    <dgm:cxn modelId="{15BDB173-FE16-4B33-AC5B-06FAAC1CE07D}" type="presOf" srcId="{33A97C49-518F-4155-8A3C-45F368DF10C5}" destId="{A4B31DF0-8D41-4CC4-84B9-3D07C347EE79}" srcOrd="0" destOrd="0" presId="urn:microsoft.com/office/officeart/2005/8/layout/cycle2"/>
    <dgm:cxn modelId="{1BB84BC5-2002-4EDF-9B93-D04C5E372D97}" srcId="{246E37E8-F10B-407A-B455-133C3B3B736A}" destId="{C8539024-3E67-4313-A3D7-41D93FC4222F}" srcOrd="0" destOrd="0" parTransId="{D071CE2E-B6B3-4F09-9754-ABAE72E0F645}" sibTransId="{33A97C49-518F-4155-8A3C-45F368DF10C5}"/>
    <dgm:cxn modelId="{063C3C97-4F4C-4F6C-882C-585E9E141123}" type="presOf" srcId="{57FD7413-59C2-4090-9821-A375AF4AF01D}" destId="{8EC544D3-8EC7-4B43-B7E0-21BA431F5D28}" srcOrd="0" destOrd="0" presId="urn:microsoft.com/office/officeart/2005/8/layout/cycle2"/>
    <dgm:cxn modelId="{65D7C0D8-B0CF-4E17-B1C1-94C782AA2593}" srcId="{246E37E8-F10B-407A-B455-133C3B3B736A}" destId="{57FD7413-59C2-4090-9821-A375AF4AF01D}" srcOrd="3" destOrd="0" parTransId="{5FE92A75-43F4-47EC-B980-D68576A75345}" sibTransId="{9155CBA7-AF94-4A71-B4C1-EBA1A1F6914A}"/>
    <dgm:cxn modelId="{4AFBD5CA-2EBA-4367-86EC-31A6898C70D9}" type="presOf" srcId="{246E37E8-F10B-407A-B455-133C3B3B736A}" destId="{31FE4F50-1A6D-4626-B2C3-1D88C87919EC}" srcOrd="0" destOrd="0" presId="urn:microsoft.com/office/officeart/2005/8/layout/cycle2"/>
    <dgm:cxn modelId="{98272375-3ECA-4768-833C-D9B03BF06968}" type="presOf" srcId="{C8539024-3E67-4313-A3D7-41D93FC4222F}" destId="{7B2257CE-8775-4277-9060-4322375D9E07}" srcOrd="0" destOrd="0" presId="urn:microsoft.com/office/officeart/2005/8/layout/cycle2"/>
    <dgm:cxn modelId="{FCD077C6-7436-48A3-8E5F-2B83F6AB1CB3}" srcId="{246E37E8-F10B-407A-B455-133C3B3B736A}" destId="{3C4E460F-2AB5-4FA5-B3C4-0AC89488CC30}" srcOrd="1" destOrd="0" parTransId="{361C0CEB-D0B4-4628-97E4-DDEBCC60D4A9}" sibTransId="{EB625DDA-05E4-4E98-AE13-B63AAC41C6FE}"/>
    <dgm:cxn modelId="{F0DD48D7-884D-4A97-97AD-53663CFF4302}" type="presOf" srcId="{EB625DDA-05E4-4E98-AE13-B63AAC41C6FE}" destId="{2ACEE78A-A282-4D79-8DF4-ECC40D2AF20C}" srcOrd="0" destOrd="0" presId="urn:microsoft.com/office/officeart/2005/8/layout/cycle2"/>
    <dgm:cxn modelId="{D71941E2-B0E7-45FC-9774-DBF3378D32C2}" type="presOf" srcId="{F9B1B709-6482-48DD-8F2C-F1E485A7E376}" destId="{73731D36-0379-4C4B-80DF-29802E42CB46}" srcOrd="1" destOrd="0" presId="urn:microsoft.com/office/officeart/2005/8/layout/cycle2"/>
    <dgm:cxn modelId="{B5B58950-9097-40F2-8727-BA6869EDB435}" srcId="{246E37E8-F10B-407A-B455-133C3B3B736A}" destId="{BB7170A7-5798-4A4F-A7A3-368AF1CA8086}" srcOrd="4" destOrd="0" parTransId="{3DDAB0EF-76FA-49BB-84C4-6941138218B6}" sibTransId="{F9B1B709-6482-48DD-8F2C-F1E485A7E376}"/>
    <dgm:cxn modelId="{1B4A1CDB-AFCF-4D95-9504-31D330F521C8}" type="presOf" srcId="{8A90CDDC-77B9-4054-A144-7F3F03FC6048}" destId="{FE299976-DA5A-41A8-8909-A4D0F993F271}" srcOrd="0" destOrd="0" presId="urn:microsoft.com/office/officeart/2005/8/layout/cycle2"/>
    <dgm:cxn modelId="{42A96048-4263-426D-934B-C910D2B5BA58}" type="presOf" srcId="{EB625DDA-05E4-4E98-AE13-B63AAC41C6FE}" destId="{3B733DCC-D82A-48B3-9DA8-53F6DAB5576D}" srcOrd="1" destOrd="0" presId="urn:microsoft.com/office/officeart/2005/8/layout/cycle2"/>
    <dgm:cxn modelId="{76661505-1359-454C-A2AD-9E3DF15824CA}" type="presOf" srcId="{33A97C49-518F-4155-8A3C-45F368DF10C5}" destId="{BBEF7484-EA87-498F-A394-AED468F8F1C5}" srcOrd="1" destOrd="0" presId="urn:microsoft.com/office/officeart/2005/8/layout/cycle2"/>
    <dgm:cxn modelId="{3D983A71-06B4-4683-9EE1-077216B4EE95}" type="presOf" srcId="{F9B1B709-6482-48DD-8F2C-F1E485A7E376}" destId="{F3822F91-E45E-45BA-8348-FD0564926E8E}" srcOrd="0" destOrd="0" presId="urn:microsoft.com/office/officeart/2005/8/layout/cycle2"/>
    <dgm:cxn modelId="{8E15EF90-3CBC-49FF-88A6-847A3F3E44F7}" type="presOf" srcId="{9155CBA7-AF94-4A71-B4C1-EBA1A1F6914A}" destId="{46641A92-667F-444A-8A8D-B60DE9D7C916}" srcOrd="0" destOrd="0" presId="urn:microsoft.com/office/officeart/2005/8/layout/cycle2"/>
    <dgm:cxn modelId="{E5C71D63-8535-4D9F-9B07-10BA5846D70C}" type="presOf" srcId="{3C4E460F-2AB5-4FA5-B3C4-0AC89488CC30}" destId="{2E5D7427-EC80-4259-9A0D-41EF29213CEF}" srcOrd="0" destOrd="0" presId="urn:microsoft.com/office/officeart/2005/8/layout/cycle2"/>
    <dgm:cxn modelId="{D4FFCCDD-EF39-422F-BB2D-1DC40956D0E5}" type="presOf" srcId="{9155CBA7-AF94-4A71-B4C1-EBA1A1F6914A}" destId="{47551122-1167-4C18-825B-A52E635AA30C}" srcOrd="1" destOrd="0" presId="urn:microsoft.com/office/officeart/2005/8/layout/cycle2"/>
    <dgm:cxn modelId="{B3A66243-0EBF-4F85-8185-C14AA77507E9}" type="presParOf" srcId="{31FE4F50-1A6D-4626-B2C3-1D88C87919EC}" destId="{7B2257CE-8775-4277-9060-4322375D9E07}" srcOrd="0" destOrd="0" presId="urn:microsoft.com/office/officeart/2005/8/layout/cycle2"/>
    <dgm:cxn modelId="{35E7B64B-A8F6-4603-A9FF-DDC3D57AD302}" type="presParOf" srcId="{31FE4F50-1A6D-4626-B2C3-1D88C87919EC}" destId="{A4B31DF0-8D41-4CC4-84B9-3D07C347EE79}" srcOrd="1" destOrd="0" presId="urn:microsoft.com/office/officeart/2005/8/layout/cycle2"/>
    <dgm:cxn modelId="{AB511F73-8471-4C5E-B13C-91AF57C6D10A}" type="presParOf" srcId="{A4B31DF0-8D41-4CC4-84B9-3D07C347EE79}" destId="{BBEF7484-EA87-498F-A394-AED468F8F1C5}" srcOrd="0" destOrd="0" presId="urn:microsoft.com/office/officeart/2005/8/layout/cycle2"/>
    <dgm:cxn modelId="{B507D8FE-8A16-4A43-97B6-0F7BBFA4829A}" type="presParOf" srcId="{31FE4F50-1A6D-4626-B2C3-1D88C87919EC}" destId="{2E5D7427-EC80-4259-9A0D-41EF29213CEF}" srcOrd="2" destOrd="0" presId="urn:microsoft.com/office/officeart/2005/8/layout/cycle2"/>
    <dgm:cxn modelId="{1F587509-C5A2-435C-8705-6946B909CE03}" type="presParOf" srcId="{31FE4F50-1A6D-4626-B2C3-1D88C87919EC}" destId="{2ACEE78A-A282-4D79-8DF4-ECC40D2AF20C}" srcOrd="3" destOrd="0" presId="urn:microsoft.com/office/officeart/2005/8/layout/cycle2"/>
    <dgm:cxn modelId="{F3FF7983-B6EB-46FB-8C65-A0252962008A}" type="presParOf" srcId="{2ACEE78A-A282-4D79-8DF4-ECC40D2AF20C}" destId="{3B733DCC-D82A-48B3-9DA8-53F6DAB5576D}" srcOrd="0" destOrd="0" presId="urn:microsoft.com/office/officeart/2005/8/layout/cycle2"/>
    <dgm:cxn modelId="{BF8EAED4-D98C-40F7-8E6C-555196736DD5}" type="presParOf" srcId="{31FE4F50-1A6D-4626-B2C3-1D88C87919EC}" destId="{B41CCE41-F021-4CF8-99A0-8AB5D2BC1AE5}" srcOrd="4" destOrd="0" presId="urn:microsoft.com/office/officeart/2005/8/layout/cycle2"/>
    <dgm:cxn modelId="{41FEBD07-060E-4266-B691-DAE64E1A06B9}" type="presParOf" srcId="{31FE4F50-1A6D-4626-B2C3-1D88C87919EC}" destId="{FE299976-DA5A-41A8-8909-A4D0F993F271}" srcOrd="5" destOrd="0" presId="urn:microsoft.com/office/officeart/2005/8/layout/cycle2"/>
    <dgm:cxn modelId="{BA3EAF50-BCD1-41C3-BFE7-CDA1F73B68BC}" type="presParOf" srcId="{FE299976-DA5A-41A8-8909-A4D0F993F271}" destId="{30FC2764-D91F-4089-AC07-035E507995BB}" srcOrd="0" destOrd="0" presId="urn:microsoft.com/office/officeart/2005/8/layout/cycle2"/>
    <dgm:cxn modelId="{5B93E90E-59C5-4B8D-8E8A-051421A62C0D}" type="presParOf" srcId="{31FE4F50-1A6D-4626-B2C3-1D88C87919EC}" destId="{8EC544D3-8EC7-4B43-B7E0-21BA431F5D28}" srcOrd="6" destOrd="0" presId="urn:microsoft.com/office/officeart/2005/8/layout/cycle2"/>
    <dgm:cxn modelId="{9041FCF4-9BD6-4A52-AC1B-F399C36C034F}" type="presParOf" srcId="{31FE4F50-1A6D-4626-B2C3-1D88C87919EC}" destId="{46641A92-667F-444A-8A8D-B60DE9D7C916}" srcOrd="7" destOrd="0" presId="urn:microsoft.com/office/officeart/2005/8/layout/cycle2"/>
    <dgm:cxn modelId="{C3D7F550-0DC2-431A-ACED-B049976A08DD}" type="presParOf" srcId="{46641A92-667F-444A-8A8D-B60DE9D7C916}" destId="{47551122-1167-4C18-825B-A52E635AA30C}" srcOrd="0" destOrd="0" presId="urn:microsoft.com/office/officeart/2005/8/layout/cycle2"/>
    <dgm:cxn modelId="{7FFA8CBB-E991-4B91-8491-04721C830196}" type="presParOf" srcId="{31FE4F50-1A6D-4626-B2C3-1D88C87919EC}" destId="{B43D5387-2374-45F6-9B84-3D877A06E154}" srcOrd="8" destOrd="0" presId="urn:microsoft.com/office/officeart/2005/8/layout/cycle2"/>
    <dgm:cxn modelId="{0469714C-A49D-4A21-B9C7-FF673C1A35C1}" type="presParOf" srcId="{31FE4F50-1A6D-4626-B2C3-1D88C87919EC}" destId="{F3822F91-E45E-45BA-8348-FD0564926E8E}" srcOrd="9" destOrd="0" presId="urn:microsoft.com/office/officeart/2005/8/layout/cycle2"/>
    <dgm:cxn modelId="{F83ACBDE-058C-4E8C-B2C7-BDA938D12BE3}" type="presParOf" srcId="{F3822F91-E45E-45BA-8348-FD0564926E8E}" destId="{73731D36-0379-4C4B-80DF-29802E42CB46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2257CE-8775-4277-9060-4322375D9E07}">
      <dsp:nvSpPr>
        <dsp:cNvPr id="0" name=""/>
        <dsp:cNvSpPr/>
      </dsp:nvSpPr>
      <dsp:spPr>
        <a:xfrm>
          <a:off x="3371356" y="2448268"/>
          <a:ext cx="2607238" cy="2393304"/>
        </a:xfrm>
        <a:prstGeom prst="ellipse">
          <a:avLst/>
        </a:prstGeom>
        <a:gradFill flip="none" rotWithShape="0">
          <a:gsLst>
            <a:gs pos="0">
              <a:srgbClr val="7030A0">
                <a:shade val="30000"/>
                <a:satMod val="115000"/>
              </a:srgbClr>
            </a:gs>
            <a:gs pos="50000">
              <a:srgbClr val="7030A0">
                <a:shade val="67500"/>
                <a:satMod val="115000"/>
              </a:srgbClr>
            </a:gs>
            <a:gs pos="100000">
              <a:srgbClr val="7030A0">
                <a:shade val="100000"/>
                <a:satMod val="115000"/>
              </a:srgbClr>
            </a:gs>
          </a:gsLst>
          <a:lin ang="13500000" scaled="1"/>
          <a:tileRect/>
        </a:gra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63500" dist="50800" dir="8100000">
            <a:prstClr val="black">
              <a:alpha val="50000"/>
            </a:prstClr>
          </a:inn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b="1" kern="1200" dirty="0" smtClean="0">
              <a:solidFill>
                <a:schemeClr val="accent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權責分工</a:t>
          </a:r>
          <a:endParaRPr lang="en-US" altLang="zh-TW" sz="2500" b="1" kern="1200" dirty="0" smtClean="0">
            <a:solidFill>
              <a:schemeClr val="accent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b="1" kern="1200" dirty="0" smtClean="0">
              <a:solidFill>
                <a:schemeClr val="accent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詳加檢討</a:t>
          </a:r>
          <a:endParaRPr lang="en-US" altLang="zh-TW" sz="2500" b="1" kern="1200" dirty="0" smtClean="0">
            <a:solidFill>
              <a:schemeClr val="accent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b="1" kern="1200" dirty="0" smtClean="0">
              <a:solidFill>
                <a:schemeClr val="accent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劃分</a:t>
          </a:r>
          <a:endParaRPr lang="zh-TW" altLang="en-US" sz="2500" b="1" kern="1200" dirty="0">
            <a:solidFill>
              <a:schemeClr val="accent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3753177" y="2798759"/>
        <a:ext cx="1843596" cy="1692322"/>
      </dsp:txXfrm>
    </dsp:sp>
    <dsp:sp modelId="{A4B31DF0-8D41-4CC4-84B9-3D07C347EE79}">
      <dsp:nvSpPr>
        <dsp:cNvPr id="0" name=""/>
        <dsp:cNvSpPr/>
      </dsp:nvSpPr>
      <dsp:spPr>
        <a:xfrm rot="6200707">
          <a:off x="4895500" y="2282474"/>
          <a:ext cx="79929" cy="5287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kern="1200"/>
        </a:p>
      </dsp:txBody>
      <dsp:txXfrm rot="10800000">
        <a:off x="4910257" y="2376553"/>
        <a:ext cx="55950" cy="317236"/>
      </dsp:txXfrm>
    </dsp:sp>
    <dsp:sp modelId="{2E5D7427-EC80-4259-9A0D-41EF29213CEF}">
      <dsp:nvSpPr>
        <dsp:cNvPr id="0" name=""/>
        <dsp:cNvSpPr/>
      </dsp:nvSpPr>
      <dsp:spPr>
        <a:xfrm>
          <a:off x="4142385" y="720083"/>
          <a:ext cx="1995811" cy="1926630"/>
        </a:xfrm>
        <a:prstGeom prst="ellipse">
          <a:avLst/>
        </a:prstGeom>
        <a:gradFill flip="none" rotWithShape="0">
          <a:gsLst>
            <a:gs pos="0">
              <a:schemeClr val="bg1">
                <a:lumMod val="50000"/>
                <a:shade val="30000"/>
                <a:satMod val="115000"/>
              </a:schemeClr>
            </a:gs>
            <a:gs pos="50000">
              <a:schemeClr val="bg1">
                <a:lumMod val="50000"/>
                <a:shade val="67500"/>
                <a:satMod val="115000"/>
              </a:schemeClr>
            </a:gs>
            <a:gs pos="100000">
              <a:schemeClr val="bg1">
                <a:lumMod val="50000"/>
                <a:shade val="100000"/>
                <a:satMod val="115000"/>
              </a:schemeClr>
            </a:gs>
          </a:gsLst>
          <a:path path="circle">
            <a:fillToRect l="50000" t="50000" r="50000" b="50000"/>
          </a:path>
          <a:tileRect/>
        </a:gra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ts val="3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b="1" kern="1200" dirty="0" smtClean="0">
              <a:solidFill>
                <a:schemeClr val="accent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組職名稱或權責已有異動</a:t>
          </a:r>
          <a:endParaRPr lang="en-US" altLang="zh-TW" sz="2500" b="1" kern="1200" dirty="0" smtClean="0">
            <a:solidFill>
              <a:schemeClr val="accent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4434665" y="1002231"/>
        <a:ext cx="1411251" cy="1362334"/>
      </dsp:txXfrm>
    </dsp:sp>
    <dsp:sp modelId="{2ACEE78A-A282-4D79-8DF4-ECC40D2AF20C}">
      <dsp:nvSpPr>
        <dsp:cNvPr id="0" name=""/>
        <dsp:cNvSpPr/>
      </dsp:nvSpPr>
      <dsp:spPr>
        <a:xfrm rot="10750173">
          <a:off x="2934756" y="1444819"/>
          <a:ext cx="853528" cy="5287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kern="1200"/>
        </a:p>
      </dsp:txBody>
      <dsp:txXfrm rot="10800000">
        <a:off x="3093366" y="1549415"/>
        <a:ext cx="694910" cy="317236"/>
      </dsp:txXfrm>
    </dsp:sp>
    <dsp:sp modelId="{B41CCE41-F021-4CF8-99A0-8AB5D2BC1AE5}">
      <dsp:nvSpPr>
        <dsp:cNvPr id="0" name=""/>
        <dsp:cNvSpPr/>
      </dsp:nvSpPr>
      <dsp:spPr>
        <a:xfrm>
          <a:off x="354515" y="648067"/>
          <a:ext cx="2177834" cy="2177834"/>
        </a:xfrm>
        <a:prstGeom prst="ellipse">
          <a:avLst/>
        </a:prstGeom>
        <a:gradFill flip="none" rotWithShape="0">
          <a:gsLst>
            <a:gs pos="0">
              <a:srgbClr val="FFCC66">
                <a:shade val="30000"/>
                <a:satMod val="115000"/>
              </a:srgbClr>
            </a:gs>
            <a:gs pos="50000">
              <a:srgbClr val="FFCC66">
                <a:shade val="67500"/>
                <a:satMod val="115000"/>
              </a:srgbClr>
            </a:gs>
            <a:gs pos="100000">
              <a:srgbClr val="FFCC66">
                <a:shade val="100000"/>
                <a:satMod val="115000"/>
              </a:srgbClr>
            </a:gs>
          </a:gsLst>
          <a:lin ang="13500000" scaled="1"/>
          <a:tileRect/>
        </a:gra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b="0" kern="1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規劃與資訊系統互相連結</a:t>
          </a:r>
          <a:endParaRPr lang="en-US" altLang="zh-TW" sz="2500" b="0" kern="1200" dirty="0" smtClean="0">
            <a:solidFill>
              <a:schemeClr val="tx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673451" y="967003"/>
        <a:ext cx="1539962" cy="1539962"/>
      </dsp:txXfrm>
    </dsp:sp>
    <dsp:sp modelId="{FE299976-DA5A-41A8-8909-A4D0F993F271}">
      <dsp:nvSpPr>
        <dsp:cNvPr id="0" name=""/>
        <dsp:cNvSpPr/>
      </dsp:nvSpPr>
      <dsp:spPr>
        <a:xfrm rot="14832591">
          <a:off x="1790807" y="2403043"/>
          <a:ext cx="87101" cy="5287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kern="1200"/>
        </a:p>
      </dsp:txBody>
      <dsp:txXfrm rot="10800000">
        <a:off x="1808933" y="2520833"/>
        <a:ext cx="60971" cy="317236"/>
      </dsp:txXfrm>
    </dsp:sp>
    <dsp:sp modelId="{8EC544D3-8EC7-4B43-B7E0-21BA431F5D28}">
      <dsp:nvSpPr>
        <dsp:cNvPr id="0" name=""/>
        <dsp:cNvSpPr/>
      </dsp:nvSpPr>
      <dsp:spPr>
        <a:xfrm>
          <a:off x="858567" y="2520275"/>
          <a:ext cx="2834802" cy="2396374"/>
        </a:xfrm>
        <a:prstGeom prst="ellipse">
          <a:avLst/>
        </a:prstGeom>
        <a:gradFill flip="none" rotWithShape="0">
          <a:gsLst>
            <a:gs pos="0">
              <a:srgbClr val="D927A6">
                <a:shade val="30000"/>
                <a:satMod val="115000"/>
              </a:srgbClr>
            </a:gs>
            <a:gs pos="50000">
              <a:srgbClr val="D927A6">
                <a:shade val="67500"/>
                <a:satMod val="115000"/>
              </a:srgbClr>
            </a:gs>
            <a:gs pos="100000">
              <a:srgbClr val="D927A6">
                <a:shade val="100000"/>
                <a:satMod val="115000"/>
              </a:srgbClr>
            </a:gs>
          </a:gsLst>
          <a:path path="circle">
            <a:fillToRect l="50000" t="50000" r="50000" b="50000"/>
          </a:path>
          <a:tileRect/>
        </a:gra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b="1" kern="1200" dirty="0" smtClean="0">
              <a:solidFill>
                <a:schemeClr val="accent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建立規範制度</a:t>
          </a:r>
          <a:endParaRPr lang="en-US" altLang="zh-TW" sz="2500" b="1" kern="1200" dirty="0" smtClean="0">
            <a:solidFill>
              <a:schemeClr val="accent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b="1" kern="1200" dirty="0" smtClean="0">
              <a:solidFill>
                <a:schemeClr val="accent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業務推展有</a:t>
          </a:r>
          <a:endParaRPr lang="en-US" altLang="zh-TW" sz="2500" b="1" kern="1200" dirty="0" smtClean="0">
            <a:solidFill>
              <a:schemeClr val="accent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b="1" kern="1200" dirty="0" smtClean="0">
              <a:solidFill>
                <a:schemeClr val="accent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明確依循</a:t>
          </a:r>
          <a:endParaRPr lang="en-US" altLang="zh-TW" sz="2500" b="1" kern="1200" dirty="0" smtClean="0">
            <a:solidFill>
              <a:schemeClr val="accent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1273714" y="2871216"/>
        <a:ext cx="2004508" cy="1694492"/>
      </dsp:txXfrm>
    </dsp:sp>
    <dsp:sp modelId="{46641A92-667F-444A-8A8D-B60DE9D7C916}">
      <dsp:nvSpPr>
        <dsp:cNvPr id="0" name=""/>
        <dsp:cNvSpPr/>
      </dsp:nvSpPr>
      <dsp:spPr>
        <a:xfrm rot="17421872">
          <a:off x="2799981" y="1915645"/>
          <a:ext cx="460378" cy="5287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kern="1200"/>
        </a:p>
      </dsp:txBody>
      <dsp:txXfrm>
        <a:off x="2845006" y="2086130"/>
        <a:ext cx="322265" cy="317236"/>
      </dsp:txXfrm>
    </dsp:sp>
    <dsp:sp modelId="{B43D5387-2374-45F6-9B84-3D877A06E154}">
      <dsp:nvSpPr>
        <dsp:cNvPr id="0" name=""/>
        <dsp:cNvSpPr/>
      </dsp:nvSpPr>
      <dsp:spPr>
        <a:xfrm>
          <a:off x="2226719" y="0"/>
          <a:ext cx="2190868" cy="1800034"/>
        </a:xfrm>
        <a:prstGeom prst="ellipse">
          <a:avLst/>
        </a:prstGeom>
        <a:gradFill flip="none" rotWithShape="0">
          <a:gsLst>
            <a:gs pos="0">
              <a:srgbClr val="0070C0">
                <a:shade val="30000"/>
                <a:satMod val="115000"/>
              </a:srgbClr>
            </a:gs>
            <a:gs pos="50000">
              <a:srgbClr val="0070C0">
                <a:shade val="67500"/>
                <a:satMod val="115000"/>
              </a:srgbClr>
            </a:gs>
            <a:gs pos="100000">
              <a:srgbClr val="0070C0">
                <a:shade val="100000"/>
                <a:satMod val="115000"/>
              </a:srgbClr>
            </a:gs>
          </a:gsLst>
          <a:lin ang="2700000" scaled="1"/>
          <a:tileRect/>
        </a:gra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b="1" kern="1200" dirty="0" smtClean="0">
              <a:solidFill>
                <a:schemeClr val="accent1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行政效能提升檢討</a:t>
          </a:r>
          <a:endParaRPr lang="en-US" altLang="zh-TW" sz="2500" b="1" kern="1200" dirty="0" smtClean="0">
            <a:solidFill>
              <a:schemeClr val="accent1"/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2547564" y="263609"/>
        <a:ext cx="1549178" cy="1272816"/>
      </dsp:txXfrm>
    </dsp:sp>
    <dsp:sp modelId="{F3822F91-E45E-45BA-8348-FD0564926E8E}">
      <dsp:nvSpPr>
        <dsp:cNvPr id="0" name=""/>
        <dsp:cNvSpPr/>
      </dsp:nvSpPr>
      <dsp:spPr>
        <a:xfrm rot="16200000">
          <a:off x="2724037" y="1556731"/>
          <a:ext cx="1468550" cy="1294585"/>
        </a:xfrm>
        <a:prstGeom prst="rightArrow">
          <a:avLst>
            <a:gd name="adj1" fmla="val 60000"/>
            <a:gd name="adj2" fmla="val 50000"/>
          </a:avLst>
        </a:prstGeom>
        <a:solidFill>
          <a:srgbClr val="CCCCFF"/>
        </a:solidFill>
        <a:ln>
          <a:noFill/>
        </a:ln>
        <a:effectLst>
          <a:glow rad="101600">
            <a:schemeClr val="accent6">
              <a:satMod val="175000"/>
              <a:alpha val="40000"/>
            </a:schemeClr>
          </a:glow>
        </a:effectLst>
        <a:scene3d>
          <a:camera prst="orthographicFront"/>
          <a:lightRig rig="threePt" dir="t"/>
        </a:scene3d>
        <a:sp3d>
          <a:bevelT w="101600" prst="ribl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kern="1200" dirty="0"/>
        </a:p>
      </dsp:txBody>
      <dsp:txXfrm>
        <a:off x="2918225" y="2009836"/>
        <a:ext cx="1080175" cy="7767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50001" cy="496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74" tIns="46186" rIns="92374" bIns="46186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5591" y="1"/>
            <a:ext cx="2950001" cy="496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74" tIns="46186" rIns="92374" bIns="46186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41412"/>
            <a:ext cx="2950001" cy="496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74" tIns="46186" rIns="92374" bIns="46186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5591" y="9441412"/>
            <a:ext cx="2950001" cy="496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74" tIns="46186" rIns="92374" bIns="4618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</a:defRPr>
            </a:lvl1pPr>
          </a:lstStyle>
          <a:p>
            <a:pPr>
              <a:defRPr/>
            </a:pPr>
            <a:fld id="{2D8ACE20-8634-42F0-BB20-5A814AE922C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873125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50001" cy="496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74" tIns="46186" rIns="92374" bIns="46186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5591" y="1"/>
            <a:ext cx="2950001" cy="496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74" tIns="46186" rIns="92374" bIns="46186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6125"/>
            <a:ext cx="4968875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400" y="4721507"/>
            <a:ext cx="5446403" cy="447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74" tIns="46186" rIns="92374" bIns="461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1412"/>
            <a:ext cx="2950001" cy="496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74" tIns="46186" rIns="92374" bIns="46186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5591" y="9441412"/>
            <a:ext cx="2950001" cy="496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74" tIns="46186" rIns="92374" bIns="4618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</a:defRPr>
            </a:lvl1pPr>
          </a:lstStyle>
          <a:p>
            <a:pPr>
              <a:defRPr/>
            </a:pPr>
            <a:fld id="{911307F3-B88B-4D5B-812A-84D4C01B0EC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647089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145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29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435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581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5726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71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16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61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6125"/>
            <a:ext cx="4968875" cy="3727450"/>
          </a:xfrm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5970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6125"/>
            <a:ext cx="4968875" cy="3727450"/>
          </a:xfrm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9240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8"/>
          <p:cNvSpPr txBox="1">
            <a:spLocks noChangeArrowheads="1"/>
          </p:cNvSpPr>
          <p:nvPr userDrawn="1"/>
        </p:nvSpPr>
        <p:spPr bwMode="auto">
          <a:xfrm>
            <a:off x="3286125" y="5500689"/>
            <a:ext cx="2673350" cy="307766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9" tIns="45715" rIns="91429" bIns="45715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l" eaLnBrk="1" hangingPunct="1"/>
            <a:r>
              <a:rPr lang="zh-TW" altLang="en-US" sz="1400" b="1">
                <a:ea typeface="標楷體" pitchFamily="65" charset="-120"/>
              </a:rPr>
              <a:t>行政院原子能委員會核能研究所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14358"/>
            <a:ext cx="7772400" cy="1428759"/>
          </a:xfrm>
          <a:effectLst>
            <a:outerShdw dist="35921" dir="2700000" algn="ctr" rotWithShape="0">
              <a:schemeClr val="bg1"/>
            </a:outerShdw>
          </a:effectLst>
        </p:spPr>
        <p:txBody>
          <a:bodyPr/>
          <a:lstStyle>
            <a:lvl1pPr>
              <a:defRPr sz="4000" b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28728" y="2285993"/>
            <a:ext cx="6400800" cy="1031875"/>
          </a:xfrm>
        </p:spPr>
        <p:txBody>
          <a:bodyPr/>
          <a:lstStyle>
            <a:lvl1pPr marL="0" indent="0" algn="ctr">
              <a:buFontTx/>
              <a:buNone/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25E27B5-1B3E-4516-AE5D-72B03ED61C6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04538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8"/>
          <p:cNvSpPr txBox="1">
            <a:spLocks noChangeArrowheads="1"/>
          </p:cNvSpPr>
          <p:nvPr userDrawn="1"/>
        </p:nvSpPr>
        <p:spPr bwMode="auto">
          <a:xfrm>
            <a:off x="6227763" y="6286500"/>
            <a:ext cx="2303462" cy="307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bg1"/>
            </a:outerShdw>
          </a:effectLst>
        </p:spPr>
        <p:txBody>
          <a:bodyPr lIns="91429" tIns="45715" rIns="91429" bIns="45715">
            <a:spAutoFit/>
          </a:bodyPr>
          <a:lstStyle>
            <a:lvl1pPr algn="l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algn="l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algn="l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algn="l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algn="l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lang="zh-TW" altLang="en-US" sz="1400" b="1" smtClean="0">
                <a:ea typeface="標楷體" pitchFamily="65" charset="-120"/>
              </a:rPr>
              <a:t>核能研究所 綜合計畫組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D66EB0-7D4A-421B-B6F9-518E77E00CA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792867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39839" y="188914"/>
            <a:ext cx="7077075" cy="936625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404814"/>
            <a:ext cx="8229600" cy="478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59563" y="6453188"/>
            <a:ext cx="2133600" cy="360362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F55ABAF-E1E8-4880-8AD3-CE5BABC5BF6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rgbClr val="1C5A97"/>
          </a:solidFill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rgbClr val="1C5A97"/>
          </a:solidFill>
          <a:latin typeface="Arial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rgbClr val="1C5A97"/>
          </a:solidFill>
          <a:latin typeface="Arial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rgbClr val="1C5A97"/>
          </a:solidFill>
          <a:latin typeface="Arial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rgbClr val="1C5A97"/>
          </a:solidFill>
          <a:latin typeface="Arial" charset="0"/>
          <a:ea typeface="標楷體" pitchFamily="65" charset="-120"/>
        </a:defRPr>
      </a:lvl5pPr>
      <a:lvl6pPr marL="457145" algn="ctr" rtl="0" fontAlgn="base">
        <a:spcBef>
          <a:spcPct val="0"/>
        </a:spcBef>
        <a:spcAft>
          <a:spcPct val="0"/>
        </a:spcAft>
        <a:defRPr kumimoji="1" sz="3600" b="1">
          <a:solidFill>
            <a:srgbClr val="006699"/>
          </a:solidFill>
          <a:latin typeface="Arial" charset="0"/>
          <a:ea typeface="標楷體" pitchFamily="65" charset="-120"/>
        </a:defRPr>
      </a:lvl6pPr>
      <a:lvl7pPr marL="914290" algn="ctr" rtl="0" fontAlgn="base">
        <a:spcBef>
          <a:spcPct val="0"/>
        </a:spcBef>
        <a:spcAft>
          <a:spcPct val="0"/>
        </a:spcAft>
        <a:defRPr kumimoji="1" sz="3600" b="1">
          <a:solidFill>
            <a:srgbClr val="006699"/>
          </a:solidFill>
          <a:latin typeface="Arial" charset="0"/>
          <a:ea typeface="標楷體" pitchFamily="65" charset="-120"/>
        </a:defRPr>
      </a:lvl7pPr>
      <a:lvl8pPr marL="1371435" algn="ctr" rtl="0" fontAlgn="base">
        <a:spcBef>
          <a:spcPct val="0"/>
        </a:spcBef>
        <a:spcAft>
          <a:spcPct val="0"/>
        </a:spcAft>
        <a:defRPr kumimoji="1" sz="3600" b="1">
          <a:solidFill>
            <a:srgbClr val="006699"/>
          </a:solidFill>
          <a:latin typeface="Arial" charset="0"/>
          <a:ea typeface="標楷體" pitchFamily="65" charset="-120"/>
        </a:defRPr>
      </a:lvl8pPr>
      <a:lvl9pPr marL="1828581" algn="ctr" rtl="0" fontAlgn="base">
        <a:spcBef>
          <a:spcPct val="0"/>
        </a:spcBef>
        <a:spcAft>
          <a:spcPct val="0"/>
        </a:spcAft>
        <a:defRPr kumimoji="1" sz="3600" b="1">
          <a:solidFill>
            <a:srgbClr val="006699"/>
          </a:solidFill>
          <a:latin typeface="Arial" charset="0"/>
          <a:ea typeface="標楷體" pitchFamily="65" charset="-120"/>
        </a:defRPr>
      </a:lvl9pPr>
    </p:titleStyle>
    <p:bodyStyle>
      <a:lvl1pPr marL="342859" indent="-342859" algn="l" rtl="0" eaLnBrk="0" fontAlgn="base" hangingPunct="0">
        <a:spcBef>
          <a:spcPct val="20000"/>
        </a:spcBef>
        <a:spcAft>
          <a:spcPct val="0"/>
        </a:spcAft>
        <a:buChar char="•"/>
        <a:defRPr kumimoji="1" sz="2800" b="1">
          <a:solidFill>
            <a:srgbClr val="195C4E"/>
          </a:solidFill>
          <a:latin typeface="Arial" charset="0"/>
          <a:ea typeface="+mn-ea"/>
          <a:cs typeface="+mn-cs"/>
        </a:defRPr>
      </a:lvl1pPr>
      <a:lvl2pPr marL="742861" indent="-285716" algn="l" rtl="0" eaLnBrk="0" fontAlgn="base" hangingPunct="0">
        <a:spcBef>
          <a:spcPct val="20000"/>
        </a:spcBef>
        <a:spcAft>
          <a:spcPct val="0"/>
        </a:spcAft>
        <a:buChar char="–"/>
        <a:defRPr kumimoji="1" sz="2400">
          <a:solidFill>
            <a:srgbClr val="195C4E"/>
          </a:solidFill>
          <a:latin typeface="Arial" charset="0"/>
          <a:ea typeface="+mn-ea"/>
        </a:defRPr>
      </a:lvl2pPr>
      <a:lvl3pPr marL="1142863" indent="-228573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rgbClr val="195C4E"/>
          </a:solidFill>
          <a:latin typeface="Arial" charset="0"/>
          <a:ea typeface="+mn-ea"/>
        </a:defRPr>
      </a:lvl3pPr>
      <a:lvl4pPr marL="1600008" indent="-228573" algn="l" rtl="0" eaLnBrk="0" fontAlgn="base" hangingPunct="0">
        <a:spcBef>
          <a:spcPct val="20000"/>
        </a:spcBef>
        <a:spcAft>
          <a:spcPct val="0"/>
        </a:spcAft>
        <a:buChar char="–"/>
        <a:defRPr kumimoji="1">
          <a:solidFill>
            <a:srgbClr val="195C4E"/>
          </a:solidFill>
          <a:latin typeface="Arial" charset="0"/>
          <a:ea typeface="+mn-ea"/>
        </a:defRPr>
      </a:lvl4pPr>
      <a:lvl5pPr marL="2057153" indent="-228573" algn="l" rtl="0" eaLnBrk="0" fontAlgn="base" hangingPunct="0">
        <a:spcBef>
          <a:spcPct val="20000"/>
        </a:spcBef>
        <a:spcAft>
          <a:spcPct val="0"/>
        </a:spcAft>
        <a:buChar char="»"/>
        <a:defRPr kumimoji="1" sz="1600">
          <a:solidFill>
            <a:srgbClr val="195C4E"/>
          </a:solidFill>
          <a:latin typeface="Arial" charset="0"/>
          <a:ea typeface="+mn-ea"/>
        </a:defRPr>
      </a:lvl5pPr>
      <a:lvl6pPr marL="2514298" indent="-228573" algn="l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bg1"/>
          </a:solidFill>
          <a:latin typeface="+mn-lt"/>
          <a:ea typeface="+mn-ea"/>
        </a:defRPr>
      </a:lvl6pPr>
      <a:lvl7pPr marL="2971443" indent="-228573" algn="l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bg1"/>
          </a:solidFill>
          <a:latin typeface="+mn-lt"/>
          <a:ea typeface="+mn-ea"/>
        </a:defRPr>
      </a:lvl7pPr>
      <a:lvl8pPr marL="3428589" indent="-228573" algn="l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bg1"/>
          </a:solidFill>
          <a:latin typeface="+mn-lt"/>
          <a:ea typeface="+mn-ea"/>
        </a:defRPr>
      </a:lvl8pPr>
      <a:lvl9pPr marL="3885734" indent="-228573" algn="l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bg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2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5" algn="l" defTabSz="9142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0" algn="l" defTabSz="9142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35" algn="l" defTabSz="9142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81" algn="l" defTabSz="9142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26" algn="l" defTabSz="9142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71" algn="l" defTabSz="9142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16" algn="l" defTabSz="9142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61" algn="l" defTabSz="9142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&#38468;&#20214;3-&#32156;1-1(&#20462;&#27491;&#30906;&#23450;&#29256;)-&#26680;&#33021;&#30740;&#31350;&#25152;&#25215;&#25509;&#22806;&#30028;(&#22283;&#29151;&#20107;&#26989;)&#22996;&#35351;&#35336;&#30059;&#31649;&#29702;&#20316;&#26989;&#27969;&#31243;&#22294;.pdf" TargetMode="External"/><Relationship Id="rId2" Type="http://schemas.openxmlformats.org/officeDocument/2006/relationships/hyperlink" Target="&#38468;&#20214;2-&#20462;&#27491;&#21069;-1-C1a%20&#26680;&#30740;&#25152;&#25215;&#25509;&#22806;&#30028;&#22996;&#35351;&#35336;&#30059;&#31649;&#29702;&#20316;&#26989;&#27969;&#31243;&#22294;(a3)-1(&#23565;&#25033;&#32156;1&#20840;&#37096;).pd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&#38468;&#20214;3-&#32156;1-1(&#20462;&#27491;&#30906;&#23450;&#29256;)-&#26680;&#33021;&#30740;&#31350;&#25152;&#25215;&#25509;&#22806;&#30028;(&#22283;&#29151;&#20107;&#26989;)&#22996;&#35351;&#35336;&#30059;&#31649;&#29702;&#20316;&#26989;&#27969;&#31243;&#22294;.pdf" TargetMode="External"/><Relationship Id="rId2" Type="http://schemas.openxmlformats.org/officeDocument/2006/relationships/hyperlink" Target="&#38468;&#20214;2-&#20462;&#27491;&#21069;-1-C1a%20&#26680;&#30740;&#25152;&#25215;&#25509;&#22806;&#30028;&#22996;&#35351;&#35336;&#30059;&#31649;&#29702;&#20316;&#26989;&#27969;&#31243;&#22294;(a3)-1(&#23565;&#25033;&#32156;1&#20840;&#37096;).pdf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&#38468;&#20214;6-&#32156;2(&#20462;&#27491;&#30906;&#23450;&#29256;)-&#34892;&#25919;&#38498;&#21407;&#23376;&#33021;&#22996;&#21729;&#26371;&#26680;&#33021;&#30740;&#31350;&#25152;&#20998;&#21253;&#24288;&#21830;&#36980;&#36984;&#20316;&#26989;&#27969;&#31243;&#22294;.pdf" TargetMode="External"/><Relationship Id="rId2" Type="http://schemas.openxmlformats.org/officeDocument/2006/relationships/hyperlink" Target="&#38468;&#20214;5-&#20462;&#27491;&#21069;C3a%20&#20998;&#21253;&#24288;&#21830;&#35413;&#36984;&#27969;&#31243;&#22294;(&#33609;&#26696;)(&#23565;&#25033;&#32156;2).pdf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&#20462;&#27491;&#27969;&#31243;&#22294;&#30446;&#37636;-(&#27161;&#31034;&#38468;&#20214;).docx" TargetMode="External"/><Relationship Id="rId2" Type="http://schemas.openxmlformats.org/officeDocument/2006/relationships/hyperlink" Target="../&#25991;&#22530;&#31805;&#22577;&#20462;&#27491;&#35201;&#40670;&#25110;&#31243;&#24207;&#26360;&#27284;/&#20462;&#27491;&#27969;&#31243;&#22294;&#30446;&#37636;-(&#27161;&#31034;&#38468;&#20214;).docx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&#38468;&#20214;3-&#32156;1-1(&#20462;&#27491;&#30906;&#23450;&#29256;)-&#26680;&#33021;&#30740;&#31350;&#25152;&#25215;&#25509;&#22806;&#30028;(&#22283;&#29151;&#20107;&#26989;)&#22996;&#35351;&#35336;&#30059;&#31649;&#29702;&#20316;&#26989;&#27969;&#31243;&#22294;.pdf" TargetMode="External"/><Relationship Id="rId2" Type="http://schemas.openxmlformats.org/officeDocument/2006/relationships/hyperlink" Target="&#38468;&#20214;2-&#20462;&#27491;&#21069;-1-C1a%20&#26680;&#30740;&#25152;&#25215;&#25509;&#22806;&#30028;&#22996;&#35351;&#35336;&#30059;&#31649;&#29702;&#20316;&#26989;&#27969;&#31243;&#22294;(a3)-1(&#23565;&#25033;&#32156;1&#20840;&#37096;)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&#38468;&#20214;4-&#32156;1-3(&#20462;&#27491;&#30906;&#23450;&#29256;)-&#26680;&#33021;&#30740;&#31350;&#25152;&#25215;&#25509;&#22806;&#30028;(&#27665;&#29151;&#20225;&#26989;)&#22996;&#35351;&#35336;&#30059;&#31649;&#29702;&#20316;&#26989;&#27969;&#31243;&#22294;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kumimoji="1" sz="2800" b="1">
                <a:solidFill>
                  <a:srgbClr val="195C4E"/>
                </a:solidFill>
                <a:latin typeface="Arial" pitchFamily="34" charset="0"/>
              </a:defRPr>
            </a:lvl1pPr>
            <a:lvl2pPr marL="742861" indent="-285716" eaLnBrk="0" hangingPunct="0">
              <a:spcBef>
                <a:spcPct val="20000"/>
              </a:spcBef>
              <a:buChar char="–"/>
              <a:defRPr kumimoji="1" sz="2400">
                <a:solidFill>
                  <a:srgbClr val="195C4E"/>
                </a:solidFill>
                <a:latin typeface="Arial" pitchFamily="34" charset="0"/>
              </a:defRPr>
            </a:lvl2pPr>
            <a:lvl3pPr marL="1142863" indent="-228573" eaLnBrk="0" hangingPunct="0">
              <a:spcBef>
                <a:spcPct val="20000"/>
              </a:spcBef>
              <a:buChar char="•"/>
              <a:defRPr kumimoji="1" sz="2000">
                <a:solidFill>
                  <a:srgbClr val="195C4E"/>
                </a:solidFill>
                <a:latin typeface="Arial" pitchFamily="34" charset="0"/>
              </a:defRPr>
            </a:lvl3pPr>
            <a:lvl4pPr marL="1600008" indent="-228573" eaLnBrk="0" hangingPunct="0">
              <a:spcBef>
                <a:spcPct val="20000"/>
              </a:spcBef>
              <a:buChar char="–"/>
              <a:defRPr kumimoji="1">
                <a:solidFill>
                  <a:srgbClr val="195C4E"/>
                </a:solidFill>
                <a:latin typeface="Arial" pitchFamily="34" charset="0"/>
              </a:defRPr>
            </a:lvl4pPr>
            <a:lvl5pPr marL="2057153" indent="-228573" eaLnBrk="0" hangingPunct="0">
              <a:spcBef>
                <a:spcPct val="20000"/>
              </a:spcBef>
              <a:buChar char="»"/>
              <a:defRPr kumimoji="1" sz="1600">
                <a:solidFill>
                  <a:srgbClr val="195C4E"/>
                </a:solidFill>
                <a:latin typeface="Arial" pitchFamily="34" charset="0"/>
              </a:defRPr>
            </a:lvl5pPr>
            <a:lvl6pPr marL="2514298" indent="-22857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rgbClr val="195C4E"/>
                </a:solidFill>
                <a:latin typeface="Arial" pitchFamily="34" charset="0"/>
              </a:defRPr>
            </a:lvl6pPr>
            <a:lvl7pPr marL="2971443" indent="-22857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rgbClr val="195C4E"/>
                </a:solidFill>
                <a:latin typeface="Arial" pitchFamily="34" charset="0"/>
              </a:defRPr>
            </a:lvl7pPr>
            <a:lvl8pPr marL="3428589" indent="-22857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rgbClr val="195C4E"/>
                </a:solidFill>
                <a:latin typeface="Arial" pitchFamily="34" charset="0"/>
              </a:defRPr>
            </a:lvl8pPr>
            <a:lvl9pPr marL="3885734" indent="-22857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rgbClr val="195C4E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0301C97B-ACD8-4E76-BF55-4C19318A64F2}" type="slidenum">
              <a:rPr lang="en-US" altLang="zh-TW" sz="1200">
                <a:solidFill>
                  <a:schemeClr val="tx2"/>
                </a:solidFill>
                <a:latin typeface="Times New Roman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</a:t>
            </a:fld>
            <a:endParaRPr lang="en-US" altLang="zh-TW" sz="12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7544" y="1196752"/>
            <a:ext cx="7921625" cy="1655787"/>
          </a:xfrm>
          <a:effectLst>
            <a:outerShdw dist="17961" dir="2700000" algn="ctr" rotWithShape="0">
              <a:schemeClr val="bg1"/>
            </a:outerShdw>
          </a:effectLst>
        </p:spPr>
        <p:txBody>
          <a:bodyPr/>
          <a:lstStyle/>
          <a:p>
            <a:pPr eaLnBrk="1" hangingPunct="1"/>
            <a:r>
              <a:rPr lang="zh-TW" altLang="en-US" sz="3000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ea typeface="標楷體" pitchFamily="65" charset="-120"/>
                <a:cs typeface="+mn-cs"/>
              </a:rPr>
              <a:t>核能研究所承接外界委託</a:t>
            </a:r>
            <a:r>
              <a:rPr lang="zh-TW" altLang="en-US" sz="3000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ea typeface="標楷體" pitchFamily="65" charset="-120"/>
                <a:cs typeface="+mn-cs"/>
              </a:rPr>
              <a:t>計畫</a:t>
            </a:r>
            <a:r>
              <a:rPr lang="en-US" altLang="zh-TW" sz="3000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ea typeface="標楷體" pitchFamily="65" charset="-120"/>
                <a:cs typeface="+mn-cs"/>
              </a:rPr>
              <a:t/>
            </a:r>
            <a:br>
              <a:rPr lang="en-US" altLang="zh-TW" sz="3000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ea typeface="標楷體" pitchFamily="65" charset="-120"/>
                <a:cs typeface="+mn-cs"/>
              </a:rPr>
            </a:br>
            <a:r>
              <a:rPr lang="zh-TW" altLang="en-US" sz="3000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ea typeface="標楷體" pitchFamily="65" charset="-120"/>
                <a:cs typeface="+mn-cs"/>
              </a:rPr>
              <a:t>相關</a:t>
            </a:r>
            <a:r>
              <a:rPr lang="zh-TW" altLang="en-US" sz="3000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ea typeface="標楷體" pitchFamily="65" charset="-120"/>
                <a:cs typeface="+mn-cs"/>
              </a:rPr>
              <a:t>作業流</a:t>
            </a:r>
            <a:r>
              <a:rPr lang="zh-TW" altLang="en-US" sz="3000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ea typeface="標楷體" pitchFamily="65" charset="-120"/>
                <a:cs typeface="+mn-cs"/>
              </a:rPr>
              <a:t>程增修</a:t>
            </a:r>
            <a:r>
              <a:rPr lang="en-US" altLang="zh-TW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標楷體" pitchFamily="65" charset="-120"/>
              </a:rPr>
              <a:t/>
            </a:r>
            <a:br>
              <a:rPr lang="en-US" altLang="zh-TW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標楷體" pitchFamily="65" charset="-120"/>
              </a:rPr>
            </a:br>
            <a:r>
              <a:rPr lang="zh-TW" altLang="en-US" sz="6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標楷體" pitchFamily="65" charset="-120"/>
              </a:rPr>
              <a:t>簡   報</a:t>
            </a:r>
            <a:r>
              <a:rPr lang="en-US" altLang="zh-TW" sz="6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標楷體" pitchFamily="65" charset="-120"/>
              </a:rPr>
              <a:t/>
            </a:r>
            <a:br>
              <a:rPr lang="en-US" altLang="zh-TW" sz="6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標楷體" pitchFamily="65" charset="-120"/>
              </a:rPr>
            </a:br>
            <a:endParaRPr lang="zh-TW" altLang="en-US" sz="1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標楷體" pitchFamily="65" charset="-120"/>
            </a:endParaRP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27784" y="3429000"/>
            <a:ext cx="4248150" cy="1728788"/>
          </a:xfrm>
          <a:effectLst>
            <a:outerShdw dist="12700" algn="ctr" rotWithShape="0">
              <a:schemeClr val="bg1"/>
            </a:outerShdw>
          </a:effectLst>
        </p:spPr>
        <p:txBody>
          <a:bodyPr/>
          <a:lstStyle/>
          <a:p>
            <a:pPr eaLnBrk="1" hangingPunct="1">
              <a:lnSpc>
                <a:spcPct val="140000"/>
              </a:lnSpc>
            </a:pPr>
            <a:r>
              <a:rPr lang="zh-TW" altLang="en-US" sz="3000" dirty="0">
                <a:solidFill>
                  <a:schemeClr val="tx1"/>
                </a:solidFill>
                <a:latin typeface="Arial" pitchFamily="34" charset="0"/>
                <a:ea typeface="標楷體" pitchFamily="65" charset="-120"/>
              </a:rPr>
              <a:t>報告單位：綜合計畫組</a:t>
            </a:r>
            <a:endParaRPr lang="en-US" altLang="zh-TW" sz="3000" dirty="0">
              <a:solidFill>
                <a:schemeClr val="tx1"/>
              </a:solidFill>
              <a:latin typeface="Arial" pitchFamily="34" charset="0"/>
              <a:ea typeface="標楷體" pitchFamily="65" charset="-120"/>
            </a:endParaRPr>
          </a:p>
          <a:p>
            <a:pPr eaLnBrk="1" hangingPunct="1">
              <a:lnSpc>
                <a:spcPct val="140000"/>
              </a:lnSpc>
            </a:pPr>
            <a:r>
              <a:rPr lang="en-US" altLang="zh-TW" sz="3000" dirty="0" smtClean="0">
                <a:solidFill>
                  <a:schemeClr val="tx1"/>
                </a:solidFill>
                <a:latin typeface="Arial" pitchFamily="34" charset="0"/>
                <a:ea typeface="標楷體" pitchFamily="65" charset="-120"/>
              </a:rPr>
              <a:t>105</a:t>
            </a:r>
            <a:r>
              <a:rPr lang="zh-TW" altLang="en-US" sz="3000" dirty="0" smtClean="0">
                <a:solidFill>
                  <a:schemeClr val="tx1"/>
                </a:solidFill>
                <a:latin typeface="Arial" pitchFamily="34" charset="0"/>
                <a:ea typeface="標楷體" pitchFamily="65" charset="-120"/>
              </a:rPr>
              <a:t>年</a:t>
            </a:r>
            <a:r>
              <a:rPr lang="en-US" altLang="zh-TW" sz="3000" dirty="0" smtClean="0">
                <a:solidFill>
                  <a:schemeClr val="tx1"/>
                </a:solidFill>
                <a:latin typeface="Arial" pitchFamily="34" charset="0"/>
                <a:ea typeface="標楷體" pitchFamily="65" charset="-120"/>
              </a:rPr>
              <a:t>4</a:t>
            </a:r>
            <a:r>
              <a:rPr lang="zh-TW" altLang="en-US" sz="3000" dirty="0" smtClean="0">
                <a:solidFill>
                  <a:schemeClr val="tx1"/>
                </a:solidFill>
                <a:latin typeface="Arial" pitchFamily="34" charset="0"/>
                <a:ea typeface="標楷體" pitchFamily="65" charset="-120"/>
              </a:rPr>
              <a:t>月</a:t>
            </a:r>
            <a:r>
              <a:rPr lang="en-US" altLang="zh-TW" sz="3000" dirty="0" smtClean="0">
                <a:solidFill>
                  <a:schemeClr val="tx1"/>
                </a:solidFill>
                <a:latin typeface="Arial" pitchFamily="34" charset="0"/>
                <a:ea typeface="標楷體" pitchFamily="65" charset="-120"/>
              </a:rPr>
              <a:t>28</a:t>
            </a:r>
            <a:r>
              <a:rPr lang="zh-TW" altLang="en-US" sz="3000" dirty="0" smtClean="0">
                <a:solidFill>
                  <a:schemeClr val="tx1"/>
                </a:solidFill>
                <a:latin typeface="Arial" pitchFamily="34" charset="0"/>
                <a:ea typeface="標楷體" pitchFamily="65" charset="-120"/>
              </a:rPr>
              <a:t>日</a:t>
            </a:r>
            <a:endParaRPr lang="zh-TW" altLang="en-US" sz="3000" dirty="0">
              <a:solidFill>
                <a:schemeClr val="tx1"/>
              </a:solidFill>
              <a:latin typeface="Arial" pitchFamily="34" charset="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95204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D66EB0-7D4A-421B-B6F9-518E77E00CA8}" type="slidenum">
              <a:rPr lang="en-US" altLang="zh-TW" smtClean="0"/>
              <a:pPr>
                <a:defRPr/>
              </a:pPr>
              <a:t>10</a:t>
            </a:fld>
            <a:endParaRPr lang="en-US" altLang="zh-TW"/>
          </a:p>
        </p:txBody>
      </p:sp>
      <p:sp>
        <p:nvSpPr>
          <p:cNvPr id="7" name="圓角矩形 6"/>
          <p:cNvSpPr/>
          <p:nvPr/>
        </p:nvSpPr>
        <p:spPr>
          <a:xfrm>
            <a:off x="1187624" y="116632"/>
            <a:ext cx="7560840" cy="864096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eaLnBrk="1" hangingPunct="1">
              <a:spcBef>
                <a:spcPct val="10000"/>
              </a:spcBef>
            </a:pPr>
            <a:r>
              <a:rPr lang="zh-TW" altLang="en-US" sz="3600" dirty="0">
                <a:solidFill>
                  <a:schemeClr val="tx1"/>
                </a:solidFill>
                <a:ea typeface="標楷體" pitchFamily="65" charset="-120"/>
              </a:rPr>
              <a:t>四、差異說明</a:t>
            </a:r>
            <a:endParaRPr lang="en-US" altLang="zh-TW" sz="3600" dirty="0">
              <a:solidFill>
                <a:schemeClr val="tx1"/>
              </a:solidFill>
              <a:ea typeface="標楷體" pitchFamily="65" charset="-12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1043609" y="1772816"/>
          <a:ext cx="7416824" cy="4176464"/>
        </p:xfrm>
        <a:graphic>
          <a:graphicData uri="http://schemas.openxmlformats.org/drawingml/2006/table">
            <a:tbl>
              <a:tblPr/>
              <a:tblGrid>
                <a:gridCol w="3661385"/>
                <a:gridCol w="3755439"/>
              </a:tblGrid>
              <a:tr h="400250">
                <a:tc gridSpan="2"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solidFill>
                            <a:srgbClr val="C0000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1.</a:t>
                      </a: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承接外界委託計畫管理作業流程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2892" marR="32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430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  <a:hlinkClick r:id="rId2" action="ppaction://hlinkfile"/>
                        </a:rPr>
                        <a:t>修正前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2892" marR="32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  <a:hlinkClick r:id="rId3" action="ppaction://hlinkfile"/>
                        </a:rPr>
                        <a:t>修正後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2892" marR="32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3143">
                <a:tc>
                  <a:txBody>
                    <a:bodyPr/>
                    <a:lstStyle/>
                    <a:p>
                      <a:pPr marL="290830" indent="-290830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3.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新細明體"/>
                          <a:cs typeface="Times New Roman"/>
                        </a:rPr>
                        <a:t>「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報告提送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新細明體"/>
                          <a:cs typeface="Times New Roman"/>
                        </a:rPr>
                        <a:t>」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與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新細明體"/>
                          <a:cs typeface="Times New Roman"/>
                        </a:rPr>
                        <a:t>「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請款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新細明體"/>
                          <a:cs typeface="Times New Roman"/>
                        </a:rPr>
                        <a:t>」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同時申辦，且由綜計組遞送報告送審。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2892" marR="32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79730" indent="-379730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3.</a:t>
                      </a:r>
                      <a:r>
                        <a:rPr lang="en-US" sz="2000" kern="100" dirty="0">
                          <a:latin typeface="Calibri"/>
                          <a:ea typeface="新細明體"/>
                          <a:cs typeface="Times New Roman"/>
                        </a:rPr>
                        <a:t> 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「報告提送」與「請款」分開申辦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: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560705" indent="-560705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(3.1)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報告提送時，執行單位先填寫自我審查表及審查單，且先經陳核並由執行單位函送委託單位審查，通過後始得辦理請款。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560705" indent="-560705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(3.2)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請款時，委託單位須檢附請款單、報告審查同意文件、報告定稿本等辦理陳核。奉核後再交由綜計組辦理請款事宜。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2892" marR="32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1259632" y="1165980"/>
            <a:ext cx="7200800" cy="83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zh-TW" altLang="en-US" sz="2400" b="1" dirty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修正前後重點差異對照表</a:t>
            </a:r>
            <a:r>
              <a:rPr lang="en-US" altLang="zh-TW" sz="2400" b="1" dirty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-1.  (p2/3)</a:t>
            </a:r>
            <a:endParaRPr lang="zh-TW" altLang="zh-TW" sz="2400" dirty="0">
              <a:latin typeface="Arial" pitchFamily="34" charset="0"/>
              <a:cs typeface="新細明體" pitchFamily="18" charset="-120"/>
            </a:endParaRPr>
          </a:p>
          <a:p>
            <a:pPr defTabSz="914290"/>
            <a:endParaRPr lang="zh-TW" altLang="en-US" sz="2400" dirty="0">
              <a:latin typeface="Arial" pitchFamily="34" charset="0"/>
              <a:cs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274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D66EB0-7D4A-421B-B6F9-518E77E00CA8}" type="slidenum">
              <a:rPr lang="en-US" altLang="zh-TW" smtClean="0"/>
              <a:pPr>
                <a:defRPr/>
              </a:pPr>
              <a:t>11</a:t>
            </a:fld>
            <a:endParaRPr lang="en-US" altLang="zh-TW"/>
          </a:p>
        </p:txBody>
      </p:sp>
      <p:sp>
        <p:nvSpPr>
          <p:cNvPr id="7" name="圓角矩形 6"/>
          <p:cNvSpPr/>
          <p:nvPr/>
        </p:nvSpPr>
        <p:spPr>
          <a:xfrm>
            <a:off x="1187624" y="116632"/>
            <a:ext cx="7128792" cy="864096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eaLnBrk="1" hangingPunct="1">
              <a:spcBef>
                <a:spcPct val="10000"/>
              </a:spcBef>
            </a:pPr>
            <a:r>
              <a:rPr lang="zh-TW" altLang="en-US" sz="3600" dirty="0">
                <a:solidFill>
                  <a:schemeClr val="tx1"/>
                </a:solidFill>
                <a:ea typeface="標楷體" pitchFamily="65" charset="-120"/>
              </a:rPr>
              <a:t>四、差異說明</a:t>
            </a:r>
            <a:endParaRPr lang="en-US" altLang="zh-TW" sz="3600" dirty="0">
              <a:solidFill>
                <a:schemeClr val="tx1"/>
              </a:solidFill>
              <a:ea typeface="標楷體" pitchFamily="65" charset="-12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755576" y="1916832"/>
          <a:ext cx="7560840" cy="2954004"/>
        </p:xfrm>
        <a:graphic>
          <a:graphicData uri="http://schemas.openxmlformats.org/drawingml/2006/table">
            <a:tbl>
              <a:tblPr/>
              <a:tblGrid>
                <a:gridCol w="3732482"/>
                <a:gridCol w="3828358"/>
              </a:tblGrid>
              <a:tr h="504056">
                <a:tc gridSpan="2"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solidFill>
                            <a:srgbClr val="C0000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1.</a:t>
                      </a: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承接外界委託計畫管理作業流程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2892" marR="32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4370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  <a:hlinkClick r:id="rId2" action="ppaction://hlinkfile"/>
                        </a:rPr>
                        <a:t>修正前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2892" marR="32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  <a:hlinkClick r:id="rId3" action="ppaction://hlinkfile"/>
                        </a:rPr>
                        <a:t>修正後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2892" marR="32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2872">
                <a:tc>
                  <a:txBody>
                    <a:bodyPr/>
                    <a:lstStyle/>
                    <a:p>
                      <a:pPr marL="290830" indent="-290830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4. 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退還保固金之時機，未列提醒通知之權責。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2892" marR="32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60705" indent="-560705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 smtClean="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  4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.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退還保固金之時機，納入流程，執行單位於保固期滿且無待解決事項，應主動提醒通知綜計組申請退還。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2892" marR="32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899592" y="1268766"/>
            <a:ext cx="7488832" cy="461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zh-TW" altLang="en-US" sz="2400" b="1" dirty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修正前後重點差異對照表</a:t>
            </a:r>
            <a:r>
              <a:rPr lang="en-US" altLang="zh-TW" sz="2400" b="1" dirty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-1.  (p3/3)</a:t>
            </a:r>
            <a:endParaRPr lang="zh-TW" altLang="en-US" sz="2400" dirty="0">
              <a:latin typeface="Arial" pitchFamily="34" charset="0"/>
              <a:cs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274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D66EB0-7D4A-421B-B6F9-518E77E00CA8}" type="slidenum">
              <a:rPr lang="en-US" altLang="zh-TW" smtClean="0"/>
              <a:pPr>
                <a:defRPr/>
              </a:pPr>
              <a:t>12</a:t>
            </a:fld>
            <a:endParaRPr lang="en-US" altLang="zh-TW"/>
          </a:p>
        </p:txBody>
      </p:sp>
      <p:sp>
        <p:nvSpPr>
          <p:cNvPr id="7" name="圓角矩形 6"/>
          <p:cNvSpPr/>
          <p:nvPr/>
        </p:nvSpPr>
        <p:spPr>
          <a:xfrm>
            <a:off x="1187624" y="116632"/>
            <a:ext cx="7272808" cy="864096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eaLnBrk="1" hangingPunct="1">
              <a:spcBef>
                <a:spcPct val="10000"/>
              </a:spcBef>
            </a:pPr>
            <a:r>
              <a:rPr lang="zh-TW" altLang="en-US" sz="3600" dirty="0">
                <a:solidFill>
                  <a:schemeClr val="tx1"/>
                </a:solidFill>
                <a:ea typeface="標楷體" pitchFamily="65" charset="-120"/>
              </a:rPr>
              <a:t>四、差異說明</a:t>
            </a:r>
            <a:endParaRPr lang="en-US" altLang="zh-TW" sz="3600" dirty="0">
              <a:solidFill>
                <a:schemeClr val="tx1"/>
              </a:solidFill>
              <a:ea typeface="標楷體" pitchFamily="65" charset="-12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755576" y="1942752"/>
          <a:ext cx="7632848" cy="3790503"/>
        </p:xfrm>
        <a:graphic>
          <a:graphicData uri="http://schemas.openxmlformats.org/drawingml/2006/table">
            <a:tbl>
              <a:tblPr/>
              <a:tblGrid>
                <a:gridCol w="3768029"/>
                <a:gridCol w="3864819"/>
              </a:tblGrid>
              <a:tr h="822498">
                <a:tc gridSpan="2"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solidFill>
                            <a:srgbClr val="C0000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2. </a:t>
                      </a: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修正</a:t>
                      </a:r>
                      <a:r>
                        <a:rPr lang="en-US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 : </a:t>
                      </a: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行政院原子能委員會核能研究所分包</a:t>
                      </a:r>
                      <a:r>
                        <a:rPr lang="zh-TW" sz="2000" b="1" kern="100" dirty="0" smtClean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廠商</a:t>
                      </a:r>
                      <a:endParaRPr lang="en-US" altLang="zh-TW" sz="2000" b="1" kern="100" dirty="0" smtClean="0">
                        <a:solidFill>
                          <a:srgbClr val="C00000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zh-TW" sz="2000" b="1" kern="100" dirty="0" smtClean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公開</a:t>
                      </a: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遴選作業流程圖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8793" marR="58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5005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  <a:hlinkClick r:id="rId2" action="ppaction://hlinkfile"/>
                        </a:rPr>
                        <a:t>修正前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8793" marR="58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  <a:hlinkClick r:id="rId3" action="ppaction://hlinkfile"/>
                        </a:rPr>
                        <a:t>修正後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8793" marR="58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7493">
                <a:tc>
                  <a:txBody>
                    <a:bodyPr/>
                    <a:lstStyle/>
                    <a:p>
                      <a:pPr marL="290830" indent="-290830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1.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評選結果核示後之處理原則未敘明。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8793" marR="58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79730" indent="-269875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1.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評選結果核示後之處理原則，列入流程中，以提醒執行單位依循下列原則辦理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: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「得標後，合約書須明列擬分包之廠商名單，後續始得依採購法第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22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條第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16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款辦理委外發包」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8793" marR="58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971600" y="1124750"/>
            <a:ext cx="7488832" cy="492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  <a:spAutoFit/>
          </a:bodyPr>
          <a:lstStyle/>
          <a:p>
            <a:pPr defTabSz="914290"/>
            <a:r>
              <a:rPr lang="zh-TW" altLang="en-US" sz="2600" b="1" dirty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修正前後重點差異對照表</a:t>
            </a:r>
            <a:r>
              <a:rPr lang="en-US" altLang="zh-TW" sz="2600" b="1" dirty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-2  (p1/1)    </a:t>
            </a:r>
            <a:endParaRPr lang="zh-TW" altLang="en-US" dirty="0">
              <a:latin typeface="Arial" pitchFamily="34" charset="0"/>
              <a:cs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274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D66EB0-7D4A-421B-B6F9-518E77E00CA8}" type="slidenum">
              <a:rPr lang="en-US" altLang="zh-TW" smtClean="0"/>
              <a:pPr>
                <a:defRPr/>
              </a:pPr>
              <a:t>13</a:t>
            </a:fld>
            <a:endParaRPr lang="en-US" altLang="zh-TW"/>
          </a:p>
        </p:txBody>
      </p:sp>
      <p:sp>
        <p:nvSpPr>
          <p:cNvPr id="7" name="圓角矩形 6"/>
          <p:cNvSpPr/>
          <p:nvPr/>
        </p:nvSpPr>
        <p:spPr>
          <a:xfrm>
            <a:off x="1187624" y="116632"/>
            <a:ext cx="7200800" cy="864096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eaLnBrk="1" hangingPunct="1">
              <a:spcBef>
                <a:spcPct val="10000"/>
              </a:spcBef>
            </a:pPr>
            <a:r>
              <a:rPr lang="zh-TW" altLang="en-US" sz="3600" dirty="0">
                <a:solidFill>
                  <a:schemeClr val="tx1"/>
                </a:solidFill>
                <a:ea typeface="標楷體" pitchFamily="65" charset="-120"/>
              </a:rPr>
              <a:t>四、差異說明</a:t>
            </a:r>
            <a:endParaRPr lang="en-US" altLang="zh-TW" sz="3600" dirty="0">
              <a:solidFill>
                <a:schemeClr val="tx1"/>
              </a:solidFill>
              <a:ea typeface="標楷體" pitchFamily="65" charset="-12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683568" y="1714500"/>
          <a:ext cx="7632848" cy="4090764"/>
        </p:xfrm>
        <a:graphic>
          <a:graphicData uri="http://schemas.openxmlformats.org/drawingml/2006/table">
            <a:tbl>
              <a:tblPr/>
              <a:tblGrid>
                <a:gridCol w="3630250"/>
                <a:gridCol w="4002598"/>
              </a:tblGrid>
              <a:tr h="1156985">
                <a:tc gridSpan="2">
                  <a:txBody>
                    <a:bodyPr/>
                    <a:lstStyle/>
                    <a:p>
                      <a:pPr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solidFill>
                            <a:srgbClr val="C0000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3.</a:t>
                      </a:r>
                      <a:r>
                        <a:rPr lang="en-US" sz="2000" kern="100" dirty="0">
                          <a:latin typeface="Calibri"/>
                          <a:ea typeface="新細明體"/>
                          <a:cs typeface="Times New Roman"/>
                        </a:rPr>
                        <a:t> </a:t>
                      </a: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修正</a:t>
                      </a:r>
                      <a:r>
                        <a:rPr lang="en-US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 : </a:t>
                      </a:r>
                      <a:r>
                        <a:rPr lang="en-US" sz="2000" b="1" kern="100" dirty="0">
                          <a:solidFill>
                            <a:srgbClr val="C0000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(1)</a:t>
                      </a: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核能研究所研發成果運用及先期參與廠商評選作業流程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1419860" indent="-319405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solidFill>
                            <a:srgbClr val="C0000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(2)</a:t>
                      </a: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行政院原子能委員會核能研究所研發成果運用計價收費作業流程</a:t>
                      </a:r>
                      <a:r>
                        <a:rPr lang="en-US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  </a:t>
                      </a:r>
                      <a:r>
                        <a:rPr lang="en-US" sz="2000" b="1" kern="100" dirty="0">
                          <a:solidFill>
                            <a:srgbClr val="C0000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 (</a:t>
                      </a: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整合為一流程</a:t>
                      </a:r>
                      <a:r>
                        <a:rPr lang="en-US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)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379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修正</a:t>
                      </a:r>
                      <a:r>
                        <a:rPr lang="zh-TW" sz="2000" b="1" kern="100" dirty="0" smtClean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前</a:t>
                      </a:r>
                      <a:r>
                        <a:rPr lang="en-US" altLang="zh-TW" sz="2000" b="1" kern="100" dirty="0" smtClean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(1)+(2)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修正後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4615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28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zh-TW" sz="2000" b="1" kern="10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研發成果運用案原比照開標作業處理。</a:t>
                      </a:r>
                      <a:endParaRPr lang="zh-TW" sz="20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28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zh-TW" sz="2000" b="1" kern="10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研發成果運用案改為一般申請案</a:t>
                      </a:r>
                      <a:endParaRPr lang="zh-TW" sz="20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1235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28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altLang="zh-TW" sz="2000" b="1" kern="100" dirty="0" smtClean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2. </a:t>
                      </a:r>
                      <a:r>
                        <a:rPr lang="zh-TW" sz="2000" b="1" kern="100" dirty="0" smtClean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秘書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室負責工程會公告，及主辦開標、廠商資格審查等事務。且審查時由主計室及政風室監標。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28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altLang="zh-TW" sz="2000" b="1" kern="100" dirty="0" smtClean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2.  </a:t>
                      </a:r>
                      <a:r>
                        <a:rPr lang="zh-TW" sz="2000" b="1" kern="100" dirty="0" smtClean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由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綜計組負責工程會公告，並主辦廠商資格審查等事務。審查時秘書室、主計室及政風室均無需列席。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683568" y="1122518"/>
            <a:ext cx="7704856" cy="461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zh-TW" altLang="en-US" sz="2400" b="1" dirty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修正前後重點差異對照表</a:t>
            </a:r>
            <a:r>
              <a:rPr lang="en-US" altLang="zh-TW" sz="2400" b="1" dirty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-3  (p1/2) </a:t>
            </a:r>
            <a:endParaRPr lang="zh-TW" altLang="en-US" sz="2400" dirty="0">
              <a:latin typeface="Arial" pitchFamily="34" charset="0"/>
              <a:cs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274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D66EB0-7D4A-421B-B6F9-518E77E00CA8}" type="slidenum">
              <a:rPr lang="en-US" altLang="zh-TW" smtClean="0"/>
              <a:pPr>
                <a:defRPr/>
              </a:pPr>
              <a:t>14</a:t>
            </a:fld>
            <a:endParaRPr lang="en-US" altLang="zh-TW"/>
          </a:p>
        </p:txBody>
      </p:sp>
      <p:sp>
        <p:nvSpPr>
          <p:cNvPr id="7" name="圓角矩形 6"/>
          <p:cNvSpPr/>
          <p:nvPr/>
        </p:nvSpPr>
        <p:spPr>
          <a:xfrm>
            <a:off x="1187624" y="116632"/>
            <a:ext cx="7200800" cy="864096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eaLnBrk="1" hangingPunct="1">
              <a:spcBef>
                <a:spcPct val="10000"/>
              </a:spcBef>
            </a:pPr>
            <a:r>
              <a:rPr lang="zh-TW" altLang="en-US" sz="3600" dirty="0">
                <a:solidFill>
                  <a:schemeClr val="tx1"/>
                </a:solidFill>
                <a:ea typeface="標楷體" pitchFamily="65" charset="-120"/>
              </a:rPr>
              <a:t>四、差異說明</a:t>
            </a:r>
            <a:endParaRPr lang="en-US" altLang="zh-TW" sz="3600" dirty="0">
              <a:solidFill>
                <a:schemeClr val="tx1"/>
              </a:solidFill>
              <a:ea typeface="標楷體" pitchFamily="65" charset="-12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539552" y="1916832"/>
          <a:ext cx="7776863" cy="3860800"/>
        </p:xfrm>
        <a:graphic>
          <a:graphicData uri="http://schemas.openxmlformats.org/drawingml/2006/table">
            <a:tbl>
              <a:tblPr/>
              <a:tblGrid>
                <a:gridCol w="3698743"/>
                <a:gridCol w="4078120"/>
              </a:tblGrid>
              <a:tr h="1066800">
                <a:tc gridSpan="2">
                  <a:txBody>
                    <a:bodyPr/>
                    <a:lstStyle/>
                    <a:p>
                      <a:pPr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solidFill>
                            <a:srgbClr val="C0000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3.</a:t>
                      </a:r>
                      <a:r>
                        <a:rPr lang="en-US" sz="2000" kern="100" dirty="0">
                          <a:latin typeface="Calibri"/>
                          <a:ea typeface="新細明體"/>
                          <a:cs typeface="Times New Roman"/>
                        </a:rPr>
                        <a:t> </a:t>
                      </a: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修正</a:t>
                      </a:r>
                      <a:r>
                        <a:rPr lang="en-US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 : </a:t>
                      </a:r>
                      <a:r>
                        <a:rPr lang="en-US" sz="2000" b="1" kern="100" dirty="0">
                          <a:solidFill>
                            <a:srgbClr val="C0000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(1)</a:t>
                      </a: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核能研究所研發成果運用及先期參與廠商評選作業流程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1419860" indent="-319405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solidFill>
                            <a:srgbClr val="C0000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(2)</a:t>
                      </a: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行政院原子能委員會核能研究所研發成果運用計價收費作業流程</a:t>
                      </a:r>
                      <a:r>
                        <a:rPr lang="en-US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  </a:t>
                      </a:r>
                      <a:r>
                        <a:rPr lang="en-US" sz="2000" b="1" kern="100" dirty="0">
                          <a:solidFill>
                            <a:srgbClr val="C0000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 (</a:t>
                      </a: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整合為一流程</a:t>
                      </a:r>
                      <a:r>
                        <a:rPr lang="en-US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)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46299" marR="46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b="1" kern="10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修正前</a:t>
                      </a:r>
                      <a:endParaRPr lang="zh-TW" sz="20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46299" marR="46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修正後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46299" marR="46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240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28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altLang="zh-TW" sz="2000" b="1" kern="100" dirty="0" smtClean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3. </a:t>
                      </a:r>
                      <a:r>
                        <a:rPr lang="zh-TW" sz="2000" b="1" kern="100" dirty="0" smtClean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報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會核定之程序未詳列。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46299" marR="46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1465" indent="-269875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 smtClean="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 3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.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報會核定程序列於資格審查之後。並明訂執行單位應配合與廠商討論確定、協助研提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補正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)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審議表說明事項等。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46299" marR="46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290830" indent="-290830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4.</a:t>
                      </a:r>
                      <a:r>
                        <a:rPr lang="en-US" sz="2000" kern="100">
                          <a:latin typeface="Calibri"/>
                          <a:ea typeface="新細明體"/>
                          <a:cs typeface="Times New Roman"/>
                        </a:rPr>
                        <a:t> </a:t>
                      </a:r>
                      <a:r>
                        <a:rPr lang="zh-TW" sz="2000" b="1" kern="10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未提示完成利益迴避及資訊揭露作業之時點。 </a:t>
                      </a:r>
                      <a:endParaRPr lang="zh-TW" sz="20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46299" marR="46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28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altLang="zh-TW" sz="2000" b="1" kern="100" dirty="0" smtClean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  4. </a:t>
                      </a:r>
                      <a:r>
                        <a:rPr lang="zh-TW" sz="2000" b="1" kern="100" dirty="0" smtClean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提示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完成利益迴避及資訊揭露作業之時點，執行單位須於提送成本計價文件前完成核定。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46299" marR="462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755577" y="1284155"/>
            <a:ext cx="7416824" cy="461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zh-TW" altLang="en-US" sz="2400" b="1" dirty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修正前後重點差異對照表</a:t>
            </a:r>
            <a:r>
              <a:rPr lang="en-US" altLang="zh-TW" sz="2400" b="1" dirty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-3  (p2/2) </a:t>
            </a:r>
            <a:endParaRPr lang="zh-TW" altLang="en-US" sz="2400" dirty="0">
              <a:latin typeface="Arial" pitchFamily="34" charset="0"/>
              <a:cs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274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D66EB0-7D4A-421B-B6F9-518E77E00CA8}" type="slidenum">
              <a:rPr lang="en-US" altLang="zh-TW" smtClean="0"/>
              <a:pPr>
                <a:defRPr/>
              </a:pPr>
              <a:t>15</a:t>
            </a:fld>
            <a:endParaRPr lang="en-US" altLang="zh-TW"/>
          </a:p>
        </p:txBody>
      </p:sp>
      <p:sp>
        <p:nvSpPr>
          <p:cNvPr id="7" name="圓角矩形 6"/>
          <p:cNvSpPr/>
          <p:nvPr/>
        </p:nvSpPr>
        <p:spPr>
          <a:xfrm>
            <a:off x="1187624" y="116632"/>
            <a:ext cx="7272808" cy="864096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eaLnBrk="1" hangingPunct="1">
              <a:spcBef>
                <a:spcPct val="10000"/>
              </a:spcBef>
            </a:pPr>
            <a:r>
              <a:rPr lang="zh-TW" altLang="en-US" sz="3600" dirty="0">
                <a:solidFill>
                  <a:schemeClr val="tx1"/>
                </a:solidFill>
                <a:ea typeface="標楷體" pitchFamily="65" charset="-120"/>
              </a:rPr>
              <a:t>四、差異說明</a:t>
            </a:r>
            <a:endParaRPr lang="en-US" altLang="zh-TW" sz="3600" dirty="0">
              <a:solidFill>
                <a:schemeClr val="tx1"/>
              </a:solidFill>
              <a:ea typeface="標楷體" pitchFamily="65" charset="-12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539553" y="1772817"/>
          <a:ext cx="7776864" cy="4210243"/>
        </p:xfrm>
        <a:graphic>
          <a:graphicData uri="http://schemas.openxmlformats.org/drawingml/2006/table">
            <a:tbl>
              <a:tblPr/>
              <a:tblGrid>
                <a:gridCol w="4104456"/>
                <a:gridCol w="3672408"/>
              </a:tblGrid>
              <a:tr h="495968">
                <a:tc gridSpan="2">
                  <a:txBody>
                    <a:bodyPr/>
                    <a:lstStyle/>
                    <a:p>
                      <a:pPr marL="1461135" indent="-1439545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solidFill>
                            <a:srgbClr val="C0000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4.</a:t>
                      </a:r>
                      <a:r>
                        <a:rPr lang="en-US" sz="2000" kern="100" dirty="0">
                          <a:latin typeface="Calibri"/>
                          <a:ea typeface="新細明體"/>
                          <a:cs typeface="Times New Roman"/>
                        </a:rPr>
                        <a:t> </a:t>
                      </a: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修正</a:t>
                      </a:r>
                      <a:r>
                        <a:rPr lang="en-US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 : </a:t>
                      </a: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核能研究所研發成果運用之利益迴避及資訊揭露作業流程圖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b="1" kern="10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修正前</a:t>
                      </a:r>
                      <a:endParaRPr lang="zh-TW" sz="20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b="1" kern="10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修正後</a:t>
                      </a:r>
                      <a:endParaRPr lang="zh-TW" sz="20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1561">
                <a:tc>
                  <a:txBody>
                    <a:bodyPr/>
                    <a:lstStyle/>
                    <a:p>
                      <a:pPr marL="289560" indent="-269875" algn="just">
                        <a:lnSpc>
                          <a:spcPts val="19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1.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使用之表單，表一至表六共六種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: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742950" lvl="1" indent="-285750" algn="just">
                        <a:lnSpc>
                          <a:spcPts val="19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迴避與資訊揭露表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表一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)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742950" lvl="1" indent="-285750" algn="just">
                        <a:lnSpc>
                          <a:spcPts val="19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自行迴避報備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/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申請書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表二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)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742950" lvl="1" indent="-285750" algn="just">
                        <a:lnSpc>
                          <a:spcPts val="19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無獲取需揭露「利益」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表三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)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742950" lvl="1" indent="-285750" algn="just">
                        <a:lnSpc>
                          <a:spcPts val="19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曾或有獲取需揭露之「利益」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表四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)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742950" lvl="1" indent="-285750" algn="just">
                        <a:lnSpc>
                          <a:spcPts val="19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個資法同意書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表五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)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742950" lvl="1" indent="-285750" algn="just">
                        <a:lnSpc>
                          <a:spcPts val="19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利益衝突審議表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表六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)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0830" indent="-290830" algn="just">
                        <a:lnSpc>
                          <a:spcPts val="19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1.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使用之表單，整併成表一至表三共三種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: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742950" lvl="1" indent="-285750" algn="just">
                        <a:lnSpc>
                          <a:spcPts val="19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迴避與資訊揭露表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表一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)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742950" lvl="1" indent="-285750" algn="just">
                        <a:lnSpc>
                          <a:spcPts val="19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報備申請書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表二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)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742950" lvl="1" indent="-285750" algn="just">
                        <a:lnSpc>
                          <a:spcPts val="19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個資法同意書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表三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)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marL="381635" indent="-270510"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2.</a:t>
                      </a:r>
                      <a:r>
                        <a:rPr lang="zh-TW" sz="2000" b="1" kern="10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有獲取利益時，執行單位須填列表一、二、四、五、六。</a:t>
                      </a:r>
                      <a:endParaRPr lang="zh-TW" sz="20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ts val="2000"/>
                        </a:lnSpc>
                        <a:spcAft>
                          <a:spcPts val="0"/>
                        </a:spcAft>
                        <a:buFont typeface="+mj-lt"/>
                        <a:buAutoNum type="arabicPeriod" startAt="2"/>
                      </a:pP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有獲取利益時應填列表單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: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執行單位須填列表一、二、三。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9842">
                <a:tc>
                  <a:txBody>
                    <a:bodyPr/>
                    <a:lstStyle/>
                    <a:p>
                      <a:pPr marL="380365" indent="-270510"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3.</a:t>
                      </a:r>
                      <a:r>
                        <a:rPr lang="zh-TW" sz="2000" b="1" kern="10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無獲取利益時應填列表單</a:t>
                      </a:r>
                      <a:r>
                        <a:rPr lang="en-US" sz="2000" b="1" kern="10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:</a:t>
                      </a:r>
                      <a:r>
                        <a:rPr lang="zh-TW" sz="2000" b="1" kern="10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執行單位須填列表一、三。</a:t>
                      </a:r>
                      <a:endParaRPr lang="zh-TW" sz="20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ts val="2000"/>
                        </a:lnSpc>
                        <a:spcAft>
                          <a:spcPts val="0"/>
                        </a:spcAft>
                        <a:buFont typeface="+mj-lt"/>
                        <a:buAutoNum type="arabicPeriod" startAt="2"/>
                      </a:pP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無獲取利益時應填列表單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: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執行單位須填列表一、二。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899592" y="1212147"/>
            <a:ext cx="7200800" cy="461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zh-TW" altLang="en-US" sz="2400" b="1" dirty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修正前後重點差異對照表</a:t>
            </a:r>
            <a:r>
              <a:rPr lang="en-US" altLang="zh-TW" sz="2400" b="1" dirty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-4  (p1/1)</a:t>
            </a:r>
            <a:endParaRPr lang="zh-TW" altLang="en-US" sz="2400" dirty="0">
              <a:latin typeface="Arial" pitchFamily="34" charset="0"/>
              <a:cs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274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D66EB0-7D4A-421B-B6F9-518E77E00CA8}" type="slidenum">
              <a:rPr lang="en-US" altLang="zh-TW" smtClean="0"/>
              <a:pPr>
                <a:defRPr/>
              </a:pPr>
              <a:t>16</a:t>
            </a:fld>
            <a:endParaRPr lang="en-US" altLang="zh-TW"/>
          </a:p>
        </p:txBody>
      </p:sp>
      <p:sp>
        <p:nvSpPr>
          <p:cNvPr id="7" name="圓角矩形 6"/>
          <p:cNvSpPr/>
          <p:nvPr/>
        </p:nvSpPr>
        <p:spPr>
          <a:xfrm>
            <a:off x="1187624" y="116632"/>
            <a:ext cx="7200800" cy="864096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eaLnBrk="1" hangingPunct="1">
              <a:spcBef>
                <a:spcPct val="10000"/>
              </a:spcBef>
            </a:pPr>
            <a:r>
              <a:rPr lang="zh-TW" altLang="en-US" sz="3600" dirty="0">
                <a:solidFill>
                  <a:schemeClr val="tx1"/>
                </a:solidFill>
                <a:ea typeface="標楷體" pitchFamily="65" charset="-120"/>
              </a:rPr>
              <a:t>四、差異說明</a:t>
            </a:r>
            <a:endParaRPr lang="en-US" altLang="zh-TW" sz="3600" dirty="0">
              <a:solidFill>
                <a:schemeClr val="tx1"/>
              </a:solidFill>
              <a:ea typeface="標楷體" pitchFamily="65" charset="-12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611561" y="1772817"/>
          <a:ext cx="7704856" cy="4397241"/>
        </p:xfrm>
        <a:graphic>
          <a:graphicData uri="http://schemas.openxmlformats.org/drawingml/2006/table">
            <a:tbl>
              <a:tblPr/>
              <a:tblGrid>
                <a:gridCol w="3946228"/>
                <a:gridCol w="3758628"/>
              </a:tblGrid>
              <a:tr h="432048">
                <a:tc gridSpan="2">
                  <a:txBody>
                    <a:bodyPr/>
                    <a:lstStyle/>
                    <a:p>
                      <a:pPr indent="178435" algn="just">
                        <a:lnSpc>
                          <a:spcPts val="17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kern="100" dirty="0">
                          <a:latin typeface="Calibri"/>
                          <a:ea typeface="新細明體"/>
                          <a:cs typeface="Times New Roman"/>
                        </a:rPr>
                        <a:t> </a:t>
                      </a:r>
                      <a:r>
                        <a:rPr lang="en-US" sz="2000" b="1" kern="100" dirty="0">
                          <a:solidFill>
                            <a:srgbClr val="C0000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5. </a:t>
                      </a: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修正</a:t>
                      </a:r>
                      <a:r>
                        <a:rPr lang="en-US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 : </a:t>
                      </a: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核能研究所應收帳款催收作業流程</a:t>
                      </a:r>
                      <a:r>
                        <a:rPr lang="en-US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-</a:t>
                      </a: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合約類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修正前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修正後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marL="316865" indent="-316865" algn="just"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kern="100" dirty="0" smtClean="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1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.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流程名稱，設定為合約類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" indent="-22860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1.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流程名稱，設定為</a:t>
                      </a: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非規費類</a:t>
                      </a:r>
                      <a:r>
                        <a:rPr lang="en-US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代收代支</a:t>
                      </a:r>
                      <a:r>
                        <a:rPr lang="en-US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)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7081">
                <a:tc>
                  <a:txBody>
                    <a:bodyPr/>
                    <a:lstStyle/>
                    <a:p>
                      <a:pPr marL="316865" indent="-316865" algn="just"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000" b="1" kern="100" dirty="0" smtClean="0">
                        <a:solidFill>
                          <a:srgbClr val="002060"/>
                        </a:solidFill>
                        <a:latin typeface="標楷體"/>
                        <a:ea typeface="新細明體"/>
                        <a:cs typeface="Times New Roman"/>
                      </a:endParaRPr>
                    </a:p>
                    <a:p>
                      <a:pPr marL="316865" indent="-316865" algn="just"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kern="100" dirty="0" smtClean="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2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.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完成稽催作業但未收到款項之處理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: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AutoNum type="alphaUcPeriod"/>
                      </a:pP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廠商營業中之「技術授權案」，後續由法務室向法院辦理支付命令聲請狀等事宜。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AutoNum type="alphaUcPeriod"/>
                      </a:pP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廠商營業中之「技術服務及委託研究案」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: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後續由綜計組移行政執行處辦理強制執行作業。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16865" indent="-316865" algn="just"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000" b="1" kern="100" dirty="0" smtClean="0">
                        <a:solidFill>
                          <a:srgbClr val="002060"/>
                        </a:solidFill>
                        <a:latin typeface="標楷體"/>
                        <a:ea typeface="新細明體"/>
                        <a:cs typeface="Times New Roman"/>
                      </a:endParaRPr>
                    </a:p>
                    <a:p>
                      <a:pPr marL="316865" indent="-316865" algn="just"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kern="100" dirty="0" smtClean="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2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.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完成稽催作業但未收到款項之處理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: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21590" indent="-21590" algn="just"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不論廠商為「停業」或「營業」，屬「技術授權案」或「技術服務及委託研究案」，均一律由綜計組簽陳後續「債權追償」事宜。奉核後移法務室向法院提出支付命令聲請狀、取得債權憑證，及辦理清查廠商財產及追償事宜。</a:t>
                      </a:r>
                      <a:endParaRPr lang="zh-TW" sz="2000" kern="100" dirty="0">
                        <a:solidFill>
                          <a:srgbClr val="002060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683568" y="1140139"/>
            <a:ext cx="7704856" cy="461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zh-TW" altLang="en-US" sz="2400" b="1" dirty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修正前後重點差異對照表</a:t>
            </a:r>
            <a:r>
              <a:rPr lang="en-US" altLang="zh-TW" sz="2400" b="1" dirty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-5  (p1/2)</a:t>
            </a:r>
            <a:endParaRPr lang="zh-TW" altLang="en-US" sz="2400" dirty="0">
              <a:latin typeface="Arial" pitchFamily="34" charset="0"/>
              <a:cs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274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D66EB0-7D4A-421B-B6F9-518E77E00CA8}" type="slidenum">
              <a:rPr lang="en-US" altLang="zh-TW" smtClean="0"/>
              <a:pPr>
                <a:defRPr/>
              </a:pPr>
              <a:t>17</a:t>
            </a:fld>
            <a:endParaRPr lang="en-US" altLang="zh-TW"/>
          </a:p>
        </p:txBody>
      </p:sp>
      <p:sp>
        <p:nvSpPr>
          <p:cNvPr id="7" name="圓角矩形 6"/>
          <p:cNvSpPr/>
          <p:nvPr/>
        </p:nvSpPr>
        <p:spPr>
          <a:xfrm>
            <a:off x="1187624" y="116632"/>
            <a:ext cx="7056784" cy="864096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eaLnBrk="1" hangingPunct="1">
              <a:spcBef>
                <a:spcPct val="10000"/>
              </a:spcBef>
            </a:pPr>
            <a:r>
              <a:rPr lang="zh-TW" altLang="en-US" sz="3600" dirty="0">
                <a:solidFill>
                  <a:schemeClr val="tx1"/>
                </a:solidFill>
                <a:ea typeface="標楷體" pitchFamily="65" charset="-120"/>
              </a:rPr>
              <a:t>四、差異說明</a:t>
            </a:r>
            <a:endParaRPr lang="en-US" altLang="zh-TW" sz="3600" dirty="0">
              <a:solidFill>
                <a:schemeClr val="tx1"/>
              </a:solidFill>
              <a:ea typeface="標楷體" pitchFamily="65" charset="-12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683568" y="1700809"/>
          <a:ext cx="7704856" cy="4707695"/>
        </p:xfrm>
        <a:graphic>
          <a:graphicData uri="http://schemas.openxmlformats.org/drawingml/2006/table">
            <a:tbl>
              <a:tblPr/>
              <a:tblGrid>
                <a:gridCol w="3946228"/>
                <a:gridCol w="3758628"/>
              </a:tblGrid>
              <a:tr h="492390">
                <a:tc gridSpan="2">
                  <a:txBody>
                    <a:bodyPr/>
                    <a:lstStyle/>
                    <a:p>
                      <a:pPr indent="178435" algn="just">
                        <a:lnSpc>
                          <a:spcPts val="17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kern="100" dirty="0">
                          <a:latin typeface="Calibri"/>
                          <a:ea typeface="新細明體"/>
                          <a:cs typeface="Times New Roman"/>
                        </a:rPr>
                        <a:t> </a:t>
                      </a:r>
                      <a:r>
                        <a:rPr lang="en-US" sz="2000" b="1" kern="100" dirty="0">
                          <a:solidFill>
                            <a:srgbClr val="C0000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5. </a:t>
                      </a: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修正</a:t>
                      </a:r>
                      <a:r>
                        <a:rPr lang="en-US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 : </a:t>
                      </a: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核能研究所應收帳款催收作業流程</a:t>
                      </a:r>
                      <a:r>
                        <a:rPr lang="en-US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-</a:t>
                      </a: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合約類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835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修正前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修正後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8323">
                <a:tc>
                  <a:txBody>
                    <a:bodyPr/>
                    <a:lstStyle/>
                    <a:p>
                      <a:pPr marL="316865" indent="-316865" algn="just">
                        <a:lnSpc>
                          <a:spcPts val="2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3.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完成稽催作業但未收到款項之處理</a:t>
                      </a:r>
                      <a:r>
                        <a:rPr lang="en-US" sz="2000" b="1" kern="100" dirty="0" smtClean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:</a:t>
                      </a:r>
                    </a:p>
                    <a:p>
                      <a:pPr marL="316865" indent="-316865" algn="just">
                        <a:lnSpc>
                          <a:spcPts val="2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2000" b="1" kern="100" dirty="0" smtClean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     </a:t>
                      </a:r>
                      <a:r>
                        <a:rPr lang="zh-TW" sz="2000" b="1" kern="100" dirty="0" smtClean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廠商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「停業」時，逕由綜計組簽陳後續註銷事宜。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16865" marR="0" indent="-316865" algn="l" defTabSz="914400" rtl="0" eaLnBrk="1" fontAlgn="auto" latinLnBrk="0" hangingPunct="1">
                        <a:lnSpc>
                          <a:spcPts val="2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3.</a:t>
                      </a:r>
                      <a:r>
                        <a:rPr lang="zh-TW" sz="2000" b="1" kern="100" dirty="0" smtClean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同上</a:t>
                      </a:r>
                      <a:endParaRPr lang="en-US" altLang="zh-TW" sz="2000" b="1" kern="100" dirty="0" smtClean="0">
                        <a:solidFill>
                          <a:srgbClr val="002060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  <a:p>
                      <a:pPr marL="316865" marR="0" indent="-316865" algn="l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1" kern="100" dirty="0" smtClean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      (</a:t>
                      </a:r>
                      <a:r>
                        <a:rPr lang="zh-TW" altLang="zh-TW" sz="1800" b="1" kern="100" dirty="0" smtClean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一律由綜計組簽陳後續「債權追償」事宜。奉核後移法務室向法院提出支付命令聲請狀、取得債權憑證，及辦理清查廠商財產及追償事宜。</a:t>
                      </a:r>
                      <a:r>
                        <a:rPr lang="en-US" altLang="zh-TW" sz="1800" b="1" kern="100" dirty="0" smtClean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)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3399">
                <a:tc>
                  <a:txBody>
                    <a:bodyPr/>
                    <a:lstStyle/>
                    <a:p>
                      <a:pPr marL="201295" indent="-201295" algn="just">
                        <a:lnSpc>
                          <a:spcPts val="2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4.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未規定綜計組適時進行調查廠商現況相關作業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1295" indent="-201295" algn="just">
                        <a:lnSpc>
                          <a:spcPts val="2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4.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綜計組簽陳債權追償奉核後，應適時進行調查廠商現況相關作業，倘廠商公司已解散、停業或當事人行方不明，或追償作業屆滿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15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年，則簽陳註銷</a:t>
                      </a:r>
                      <a:r>
                        <a:rPr lang="zh-TW" sz="2000" b="1" kern="100" dirty="0">
                          <a:solidFill>
                            <a:schemeClr val="accent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債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權事宜。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539553" y="1122518"/>
            <a:ext cx="7776864" cy="461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zh-TW" altLang="en-US" sz="2400" b="1" dirty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修正前後重點差異對照表</a:t>
            </a:r>
            <a:r>
              <a:rPr lang="en-US" altLang="zh-TW" sz="2400" b="1" dirty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-5  (p2/2)</a:t>
            </a:r>
            <a:endParaRPr lang="zh-TW" altLang="en-US" sz="2400" dirty="0">
              <a:latin typeface="Arial" pitchFamily="34" charset="0"/>
              <a:cs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274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D66EB0-7D4A-421B-B6F9-518E77E00CA8}" type="slidenum">
              <a:rPr lang="en-US" altLang="zh-TW" smtClean="0"/>
              <a:pPr>
                <a:defRPr/>
              </a:pPr>
              <a:t>18</a:t>
            </a:fld>
            <a:endParaRPr lang="en-US" altLang="zh-TW"/>
          </a:p>
        </p:txBody>
      </p:sp>
      <p:sp>
        <p:nvSpPr>
          <p:cNvPr id="7" name="圓角矩形 6"/>
          <p:cNvSpPr/>
          <p:nvPr/>
        </p:nvSpPr>
        <p:spPr>
          <a:xfrm>
            <a:off x="1115616" y="116632"/>
            <a:ext cx="7200800" cy="864096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eaLnBrk="1" hangingPunct="1">
              <a:spcBef>
                <a:spcPct val="10000"/>
              </a:spcBef>
            </a:pPr>
            <a:r>
              <a:rPr lang="zh-TW" altLang="en-US" sz="3600" dirty="0">
                <a:solidFill>
                  <a:schemeClr val="tx1"/>
                </a:solidFill>
                <a:ea typeface="標楷體" pitchFamily="65" charset="-120"/>
              </a:rPr>
              <a:t>四、差異說明</a:t>
            </a:r>
            <a:endParaRPr lang="en-US" altLang="zh-TW" sz="3600" dirty="0">
              <a:solidFill>
                <a:schemeClr val="tx1"/>
              </a:solidFill>
              <a:ea typeface="標楷體" pitchFamily="65" charset="-12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539552" y="1916833"/>
          <a:ext cx="7848872" cy="4119607"/>
        </p:xfrm>
        <a:graphic>
          <a:graphicData uri="http://schemas.openxmlformats.org/drawingml/2006/table">
            <a:tbl>
              <a:tblPr/>
              <a:tblGrid>
                <a:gridCol w="4019991"/>
                <a:gridCol w="3828881"/>
              </a:tblGrid>
              <a:tr h="723626">
                <a:tc gridSpan="2">
                  <a:txBody>
                    <a:bodyPr/>
                    <a:lstStyle/>
                    <a:p>
                      <a:pPr indent="178435" algn="just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kern="100" dirty="0">
                          <a:solidFill>
                            <a:srgbClr val="C0000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 6. </a:t>
                      </a: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修正</a:t>
                      </a:r>
                      <a:r>
                        <a:rPr lang="en-US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 : </a:t>
                      </a: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核能研究所應收帳款催收作業流程</a:t>
                      </a:r>
                      <a:r>
                        <a:rPr lang="en-US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-</a:t>
                      </a: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規費類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422791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2000" b="1" kern="10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修正前</a:t>
                      </a:r>
                      <a:endParaRPr lang="zh-TW" sz="20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2000" b="1" kern="10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修正後</a:t>
                      </a:r>
                      <a:endParaRPr lang="zh-TW" sz="20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2128">
                <a:tc>
                  <a:txBody>
                    <a:bodyPr/>
                    <a:lstStyle/>
                    <a:p>
                      <a:pPr marL="316865" indent="-316865" algn="just"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1.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流程名稱，設定為</a:t>
                      </a: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規費類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1.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流程名稱，設定為</a:t>
                      </a:r>
                      <a:r>
                        <a:rPr lang="zh-TW" sz="2000" b="1" kern="100" dirty="0">
                          <a:latin typeface="Calibri"/>
                          <a:ea typeface="標楷體"/>
                          <a:cs typeface="Times New Roman"/>
                        </a:rPr>
                        <a:t>規費類</a:t>
                      </a:r>
                      <a:r>
                        <a:rPr lang="en-US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2000" b="1" kern="100" dirty="0" smtClean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收支</a:t>
                      </a:r>
                      <a:r>
                        <a:rPr lang="en-US" altLang="zh-TW" sz="2000" b="1" kern="100" dirty="0" smtClean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          </a:t>
                      </a:r>
                      <a:r>
                        <a:rPr lang="zh-TW" sz="2000" b="1" kern="100" dirty="0" smtClean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併</a:t>
                      </a: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列</a:t>
                      </a:r>
                      <a:r>
                        <a:rPr lang="en-US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)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1062">
                <a:tc>
                  <a:txBody>
                    <a:bodyPr/>
                    <a:lstStyle/>
                    <a:p>
                      <a:pPr marL="316865" indent="-316865" algn="just"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2.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完成稽催作業但未收到款項之處理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: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en-US" altLang="zh-TW" sz="2000" b="1" kern="100" dirty="0" smtClean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      </a:t>
                      </a:r>
                      <a:r>
                        <a:rPr lang="zh-TW" sz="2000" b="1" kern="100" dirty="0" smtClean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廠商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「營業中」，後續由綜計組移行政執行處辦理強制執行作業。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16865" indent="-316865" algn="just"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2.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完成稽催作業但未收到款項之處理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: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21590" indent="-21590" algn="just"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不論廠商為「停業」或「營業中」，均一律由綜計組簽陳後續「強制執行」事宜。並於奉核後由綜計組續移行政執行處進行強制執行。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467544" y="1232518"/>
            <a:ext cx="7848872" cy="461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zh-TW" altLang="en-US" sz="2400" b="1" dirty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修正前後重點差異對照表</a:t>
            </a:r>
            <a:r>
              <a:rPr lang="en-US" altLang="zh-TW" sz="2400" b="1" dirty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-6  (p1/2)</a:t>
            </a:r>
            <a:endParaRPr lang="zh-TW" altLang="en-US" sz="2400" dirty="0">
              <a:latin typeface="Arial" pitchFamily="34" charset="0"/>
              <a:cs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274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D66EB0-7D4A-421B-B6F9-518E77E00CA8}" type="slidenum">
              <a:rPr lang="en-US" altLang="zh-TW" smtClean="0"/>
              <a:pPr>
                <a:defRPr/>
              </a:pPr>
              <a:t>19</a:t>
            </a:fld>
            <a:endParaRPr lang="en-US" altLang="zh-TW"/>
          </a:p>
        </p:txBody>
      </p:sp>
      <p:sp>
        <p:nvSpPr>
          <p:cNvPr id="7" name="圓角矩形 6"/>
          <p:cNvSpPr/>
          <p:nvPr/>
        </p:nvSpPr>
        <p:spPr>
          <a:xfrm>
            <a:off x="1187624" y="116632"/>
            <a:ext cx="7200800" cy="864096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eaLnBrk="1" hangingPunct="1">
              <a:spcBef>
                <a:spcPct val="10000"/>
              </a:spcBef>
            </a:pPr>
            <a:r>
              <a:rPr lang="zh-TW" altLang="en-US" sz="3600" dirty="0">
                <a:solidFill>
                  <a:schemeClr val="tx1"/>
                </a:solidFill>
                <a:ea typeface="標楷體" pitchFamily="65" charset="-120"/>
              </a:rPr>
              <a:t>四、差異說明</a:t>
            </a:r>
            <a:endParaRPr lang="en-US" altLang="zh-TW" sz="3600" dirty="0">
              <a:solidFill>
                <a:schemeClr val="tx1"/>
              </a:solidFill>
              <a:ea typeface="標楷體" pitchFamily="65" charset="-12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683568" y="1628800"/>
          <a:ext cx="7704856" cy="4464496"/>
        </p:xfrm>
        <a:graphic>
          <a:graphicData uri="http://schemas.openxmlformats.org/drawingml/2006/table">
            <a:tbl>
              <a:tblPr/>
              <a:tblGrid>
                <a:gridCol w="3946228"/>
                <a:gridCol w="3758628"/>
              </a:tblGrid>
              <a:tr h="438042">
                <a:tc gridSpan="2">
                  <a:txBody>
                    <a:bodyPr/>
                    <a:lstStyle/>
                    <a:p>
                      <a:pPr indent="178435" algn="just"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kern="100" dirty="0">
                          <a:solidFill>
                            <a:srgbClr val="C0000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 6. </a:t>
                      </a: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修正</a:t>
                      </a:r>
                      <a:r>
                        <a:rPr lang="en-US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 : </a:t>
                      </a: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核能研究所應收帳款催收作業流程</a:t>
                      </a:r>
                      <a:r>
                        <a:rPr lang="en-US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-</a:t>
                      </a: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規費類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405401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修正前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2000" b="1" kern="10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修正後</a:t>
                      </a:r>
                      <a:endParaRPr lang="zh-TW" sz="20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4833">
                <a:tc>
                  <a:txBody>
                    <a:bodyPr/>
                    <a:lstStyle/>
                    <a:p>
                      <a:pPr marL="316865" indent="-316865" algn="just"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3.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完成稽催作業但未收到款項之處理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: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201295" algn="just"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廠商「停業」時，逕由綜計組簽陳後續註銷事宜。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16865" marR="0" indent="-316865" algn="l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3.</a:t>
                      </a:r>
                      <a:r>
                        <a:rPr lang="zh-TW" sz="2000" b="1" kern="100" dirty="0" smtClean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同上</a:t>
                      </a:r>
                      <a:endParaRPr lang="en-US" altLang="zh-TW" sz="2000" b="1" kern="100" dirty="0" smtClean="0">
                        <a:solidFill>
                          <a:srgbClr val="002060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  <a:p>
                      <a:pPr marL="316865" marR="0" indent="-316865" algn="l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b="1" kern="100" dirty="0" smtClean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     </a:t>
                      </a:r>
                      <a:r>
                        <a:rPr lang="en-US" altLang="zh-TW" sz="1800" b="1" kern="100" dirty="0" smtClean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altLang="zh-TW" sz="1800" b="1" kern="100" dirty="0" smtClean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不論廠商為「停業」或「營業中」，均一律由綜計組簽陳後續「強制執行」事宜。並於奉核後由綜計組續移行政執行處進行強制執行。</a:t>
                      </a:r>
                      <a:r>
                        <a:rPr lang="en-US" altLang="zh-TW" sz="1800" b="1" kern="100" dirty="0" smtClean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)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6220">
                <a:tc>
                  <a:txBody>
                    <a:bodyPr/>
                    <a:lstStyle/>
                    <a:p>
                      <a:pPr marL="201295" indent="-201295" algn="just">
                        <a:lnSpc>
                          <a:spcPts val="2000"/>
                        </a:lnSpc>
                        <a:spcBef>
                          <a:spcPts val="42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kern="100" dirty="0" smtClean="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4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.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「強制執行」仍未能追償款項之後續處理，未訂定。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1295" indent="-201295" algn="just"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4. 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「強制執行」仍未能追償款項時，則由綜計組簽陳後續「債權追償」事宜，啟動債權追償之相關程序，後續流程與</a:t>
                      </a: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非規費類</a:t>
                      </a:r>
                      <a:r>
                        <a:rPr lang="en-US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代收代支</a:t>
                      </a:r>
                      <a:r>
                        <a:rPr lang="en-US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)</a:t>
                      </a: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之處理流程完全相同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。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683568" y="1050510"/>
            <a:ext cx="7704856" cy="461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zh-TW" altLang="en-US" sz="2400" b="1" dirty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修正前後重點差異對照表</a:t>
            </a:r>
            <a:r>
              <a:rPr lang="en-US" altLang="zh-TW" sz="2400" b="1" dirty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-6  (p2/2)</a:t>
            </a:r>
            <a:endParaRPr lang="zh-TW" altLang="en-US" sz="2400" dirty="0">
              <a:latin typeface="Arial" pitchFamily="34" charset="0"/>
              <a:cs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274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kumimoji="1" sz="2800" b="1">
                <a:solidFill>
                  <a:srgbClr val="195C4E"/>
                </a:solidFill>
                <a:latin typeface="Arial" pitchFamily="34" charset="0"/>
              </a:defRPr>
            </a:lvl1pPr>
            <a:lvl2pPr marL="742861" indent="-285716" eaLnBrk="0" hangingPunct="0">
              <a:spcBef>
                <a:spcPct val="20000"/>
              </a:spcBef>
              <a:buChar char="–"/>
              <a:defRPr kumimoji="1" sz="2400">
                <a:solidFill>
                  <a:srgbClr val="195C4E"/>
                </a:solidFill>
                <a:latin typeface="Arial" pitchFamily="34" charset="0"/>
              </a:defRPr>
            </a:lvl2pPr>
            <a:lvl3pPr marL="1142863" indent="-228573" eaLnBrk="0" hangingPunct="0">
              <a:spcBef>
                <a:spcPct val="20000"/>
              </a:spcBef>
              <a:buChar char="•"/>
              <a:defRPr kumimoji="1" sz="2000">
                <a:solidFill>
                  <a:srgbClr val="195C4E"/>
                </a:solidFill>
                <a:latin typeface="Arial" pitchFamily="34" charset="0"/>
              </a:defRPr>
            </a:lvl3pPr>
            <a:lvl4pPr marL="1600008" indent="-228573" eaLnBrk="0" hangingPunct="0">
              <a:spcBef>
                <a:spcPct val="20000"/>
              </a:spcBef>
              <a:buChar char="–"/>
              <a:defRPr kumimoji="1">
                <a:solidFill>
                  <a:srgbClr val="195C4E"/>
                </a:solidFill>
                <a:latin typeface="Arial" pitchFamily="34" charset="0"/>
              </a:defRPr>
            </a:lvl4pPr>
            <a:lvl5pPr marL="2057153" indent="-228573" eaLnBrk="0" hangingPunct="0">
              <a:spcBef>
                <a:spcPct val="20000"/>
              </a:spcBef>
              <a:buChar char="»"/>
              <a:defRPr kumimoji="1" sz="1600">
                <a:solidFill>
                  <a:srgbClr val="195C4E"/>
                </a:solidFill>
                <a:latin typeface="Arial" pitchFamily="34" charset="0"/>
              </a:defRPr>
            </a:lvl5pPr>
            <a:lvl6pPr marL="2514298" indent="-22857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rgbClr val="195C4E"/>
                </a:solidFill>
                <a:latin typeface="Arial" pitchFamily="34" charset="0"/>
              </a:defRPr>
            </a:lvl6pPr>
            <a:lvl7pPr marL="2971443" indent="-22857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rgbClr val="195C4E"/>
                </a:solidFill>
                <a:latin typeface="Arial" pitchFamily="34" charset="0"/>
              </a:defRPr>
            </a:lvl7pPr>
            <a:lvl8pPr marL="3428589" indent="-22857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rgbClr val="195C4E"/>
                </a:solidFill>
                <a:latin typeface="Arial" pitchFamily="34" charset="0"/>
              </a:defRPr>
            </a:lvl8pPr>
            <a:lvl9pPr marL="3885734" indent="-22857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rgbClr val="195C4E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206817C-D5FD-41F7-89B6-E4CC8FCE9015}" type="slidenum">
              <a:rPr lang="en-US" altLang="zh-TW" sz="1200">
                <a:solidFill>
                  <a:schemeClr val="tx2"/>
                </a:solidFill>
                <a:latin typeface="Times New Roman" pitchFamily="18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en-US" altLang="zh-TW" sz="12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5123" name="投影片編號版面配置區 5"/>
          <p:cNvSpPr txBox="1">
            <a:spLocks noGrp="1"/>
          </p:cNvSpPr>
          <p:nvPr/>
        </p:nvSpPr>
        <p:spPr bwMode="auto">
          <a:xfrm>
            <a:off x="6659563" y="6453188"/>
            <a:ext cx="21336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9" tIns="45715" rIns="91429" bIns="45715"/>
          <a:lstStyle>
            <a:lvl1pPr eaLnBrk="0" hangingPunct="0">
              <a:spcBef>
                <a:spcPct val="20000"/>
              </a:spcBef>
              <a:buChar char="•"/>
              <a:defRPr kumimoji="1" sz="2800" b="1">
                <a:solidFill>
                  <a:srgbClr val="195C4E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400">
                <a:solidFill>
                  <a:srgbClr val="195C4E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000">
                <a:solidFill>
                  <a:srgbClr val="195C4E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>
                <a:solidFill>
                  <a:srgbClr val="195C4E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rgbClr val="195C4E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rgbClr val="195C4E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rgbClr val="195C4E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rgbClr val="195C4E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rgbClr val="195C4E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en-US" altLang="zh-TW" sz="1200" b="0" dirty="0">
              <a:solidFill>
                <a:schemeClr val="bg1"/>
              </a:solidFill>
            </a:endParaRPr>
          </a:p>
        </p:txBody>
      </p:sp>
      <p:sp>
        <p:nvSpPr>
          <p:cNvPr id="5125" name="Text Box 18"/>
          <p:cNvSpPr txBox="1">
            <a:spLocks noChangeArrowheads="1"/>
          </p:cNvSpPr>
          <p:nvPr/>
        </p:nvSpPr>
        <p:spPr bwMode="auto">
          <a:xfrm>
            <a:off x="1619673" y="1628800"/>
            <a:ext cx="6911975" cy="30839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9" tIns="45715" rIns="91429" bIns="45715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2800" b="1">
                <a:solidFill>
                  <a:srgbClr val="195C4E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400">
                <a:solidFill>
                  <a:srgbClr val="195C4E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000">
                <a:solidFill>
                  <a:srgbClr val="195C4E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>
                <a:solidFill>
                  <a:srgbClr val="195C4E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rgbClr val="195C4E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rgbClr val="195C4E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rgbClr val="195C4E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rgbClr val="195C4E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rgbClr val="195C4E"/>
                </a:solidFill>
                <a:latin typeface="Arial" pitchFamily="34" charset="0"/>
              </a:defRPr>
            </a:lvl9pPr>
          </a:lstStyle>
          <a:p>
            <a:pPr marL="514288" indent="-514288" algn="l" eaLnBrk="1" hangingPunct="1">
              <a:spcBef>
                <a:spcPct val="10000"/>
              </a:spcBef>
              <a:buFont typeface="+mj-ea"/>
              <a:buAutoNum type="ea1ChtPeriod"/>
            </a:pPr>
            <a:r>
              <a:rPr lang="zh-TW" altLang="en-US" sz="3600" dirty="0">
                <a:solidFill>
                  <a:srgbClr val="0070C0"/>
                </a:solidFill>
                <a:ea typeface="標楷體" pitchFamily="65" charset="-120"/>
              </a:rPr>
              <a:t>緣由</a:t>
            </a:r>
          </a:p>
          <a:p>
            <a:pPr marL="514288" indent="-514288" algn="l" eaLnBrk="1" hangingPunct="1">
              <a:spcBef>
                <a:spcPct val="10000"/>
              </a:spcBef>
              <a:buFont typeface="+mj-ea"/>
              <a:buAutoNum type="ea1ChtPeriod"/>
            </a:pPr>
            <a:r>
              <a:rPr lang="zh-TW" altLang="en-US" sz="3600" dirty="0">
                <a:solidFill>
                  <a:srgbClr val="0070C0"/>
                </a:solidFill>
                <a:ea typeface="標楷體" pitchFamily="65" charset="-120"/>
              </a:rPr>
              <a:t>重點說明</a:t>
            </a:r>
            <a:endParaRPr lang="en-US" altLang="zh-TW" sz="3600" dirty="0">
              <a:solidFill>
                <a:srgbClr val="0070C0"/>
              </a:solidFill>
              <a:ea typeface="標楷體" pitchFamily="65" charset="-120"/>
            </a:endParaRPr>
          </a:p>
          <a:p>
            <a:pPr marL="514288" indent="-514288" algn="l" eaLnBrk="1" hangingPunct="1">
              <a:spcBef>
                <a:spcPct val="10000"/>
              </a:spcBef>
              <a:buFont typeface="+mj-ea"/>
              <a:buAutoNum type="ea1ChtPeriod"/>
            </a:pPr>
            <a:r>
              <a:rPr lang="zh-TW" altLang="en-US" sz="3600" dirty="0">
                <a:solidFill>
                  <a:srgbClr val="0070C0"/>
                </a:solidFill>
                <a:ea typeface="標楷體" pitchFamily="65" charset="-120"/>
              </a:rPr>
              <a:t>處理概況</a:t>
            </a:r>
            <a:endParaRPr lang="en-US" altLang="zh-TW" sz="3600" dirty="0">
              <a:solidFill>
                <a:srgbClr val="0070C0"/>
              </a:solidFill>
              <a:ea typeface="標楷體" pitchFamily="65" charset="-120"/>
            </a:endParaRPr>
          </a:p>
          <a:p>
            <a:pPr marL="514288" indent="-514288" algn="l" eaLnBrk="1" hangingPunct="1">
              <a:spcBef>
                <a:spcPct val="10000"/>
              </a:spcBef>
              <a:buFont typeface="+mj-ea"/>
              <a:buAutoNum type="ea1ChtPeriod"/>
            </a:pPr>
            <a:r>
              <a:rPr lang="zh-TW" altLang="en-US" sz="3600" dirty="0">
                <a:solidFill>
                  <a:srgbClr val="0070C0"/>
                </a:solidFill>
                <a:ea typeface="標楷體" pitchFamily="65" charset="-120"/>
              </a:rPr>
              <a:t>差異說明</a:t>
            </a:r>
            <a:endParaRPr lang="en-US" altLang="zh-TW" sz="3600" dirty="0">
              <a:solidFill>
                <a:srgbClr val="0070C0"/>
              </a:solidFill>
              <a:ea typeface="標楷體" pitchFamily="65" charset="-120"/>
            </a:endParaRPr>
          </a:p>
          <a:p>
            <a:pPr marL="514288" indent="-514288" algn="l" eaLnBrk="1" hangingPunct="1">
              <a:spcBef>
                <a:spcPct val="10000"/>
              </a:spcBef>
              <a:buFont typeface="+mj-ea"/>
              <a:buAutoNum type="ea1ChtPeriod"/>
            </a:pPr>
            <a:r>
              <a:rPr lang="zh-TW" altLang="en-US" sz="3600" dirty="0">
                <a:solidFill>
                  <a:srgbClr val="0070C0"/>
                </a:solidFill>
                <a:ea typeface="標楷體" pitchFamily="65" charset="-120"/>
              </a:rPr>
              <a:t>結論</a:t>
            </a:r>
          </a:p>
        </p:txBody>
      </p:sp>
      <p:sp>
        <p:nvSpPr>
          <p:cNvPr id="5126" name="Rectangle 5"/>
          <p:cNvSpPr>
            <a:spLocks noChangeArrowheads="1"/>
          </p:cNvSpPr>
          <p:nvPr/>
        </p:nvSpPr>
        <p:spPr bwMode="auto">
          <a:xfrm>
            <a:off x="1017589" y="260648"/>
            <a:ext cx="7077075" cy="86360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9" tIns="45715" rIns="91429" bIns="45715" anchor="ctr"/>
          <a:lstStyle>
            <a:lvl1pPr eaLnBrk="0" hangingPunct="0">
              <a:spcBef>
                <a:spcPct val="20000"/>
              </a:spcBef>
              <a:buChar char="•"/>
              <a:defRPr kumimoji="1" sz="2800" b="1">
                <a:solidFill>
                  <a:srgbClr val="195C4E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400">
                <a:solidFill>
                  <a:srgbClr val="195C4E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000">
                <a:solidFill>
                  <a:srgbClr val="195C4E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>
                <a:solidFill>
                  <a:srgbClr val="195C4E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600">
                <a:solidFill>
                  <a:srgbClr val="195C4E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rgbClr val="195C4E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rgbClr val="195C4E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rgbClr val="195C4E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rgbClr val="195C4E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3600" b="0" dirty="0">
                <a:solidFill>
                  <a:srgbClr val="1C5A97"/>
                </a:solidFill>
                <a:ea typeface="標楷體" pitchFamily="65" charset="-120"/>
              </a:rPr>
              <a:t>簡報大綱</a:t>
            </a:r>
          </a:p>
        </p:txBody>
      </p:sp>
    </p:spTree>
    <p:extLst>
      <p:ext uri="{BB962C8B-B14F-4D97-AF65-F5344CB8AC3E}">
        <p14:creationId xmlns:p14="http://schemas.microsoft.com/office/powerpoint/2010/main" val="1762642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D66EB0-7D4A-421B-B6F9-518E77E00CA8}" type="slidenum">
              <a:rPr lang="en-US" altLang="zh-TW" smtClean="0"/>
              <a:pPr>
                <a:defRPr/>
              </a:pPr>
              <a:t>20</a:t>
            </a:fld>
            <a:endParaRPr lang="en-US" altLang="zh-TW"/>
          </a:p>
        </p:txBody>
      </p:sp>
      <p:sp>
        <p:nvSpPr>
          <p:cNvPr id="7" name="圓角矩形 6"/>
          <p:cNvSpPr/>
          <p:nvPr/>
        </p:nvSpPr>
        <p:spPr>
          <a:xfrm>
            <a:off x="1187624" y="116632"/>
            <a:ext cx="7200800" cy="864096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eaLnBrk="1" hangingPunct="1">
              <a:spcBef>
                <a:spcPct val="10000"/>
              </a:spcBef>
            </a:pPr>
            <a:r>
              <a:rPr lang="zh-TW" altLang="en-US" sz="3600" dirty="0">
                <a:solidFill>
                  <a:schemeClr val="tx1"/>
                </a:solidFill>
                <a:ea typeface="標楷體" pitchFamily="65" charset="-120"/>
              </a:rPr>
              <a:t>四、差異說明</a:t>
            </a:r>
            <a:endParaRPr lang="en-US" altLang="zh-TW" sz="3600" dirty="0">
              <a:solidFill>
                <a:schemeClr val="tx1"/>
              </a:solidFill>
              <a:ea typeface="標楷體" pitchFamily="65" charset="-12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683568" y="1628799"/>
          <a:ext cx="7704856" cy="4680520"/>
        </p:xfrm>
        <a:graphic>
          <a:graphicData uri="http://schemas.openxmlformats.org/drawingml/2006/table">
            <a:tbl>
              <a:tblPr/>
              <a:tblGrid>
                <a:gridCol w="3946229"/>
                <a:gridCol w="3758627"/>
              </a:tblGrid>
              <a:tr h="634607">
                <a:tc gridSpan="2">
                  <a:txBody>
                    <a:bodyPr/>
                    <a:lstStyle/>
                    <a:p>
                      <a:pPr indent="178435" algn="just">
                        <a:lnSpc>
                          <a:spcPts val="17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kern="100" dirty="0">
                          <a:latin typeface="Calibri"/>
                          <a:ea typeface="新細明體"/>
                          <a:cs typeface="Times New Roman"/>
                        </a:rPr>
                        <a:t> </a:t>
                      </a:r>
                      <a:r>
                        <a:rPr lang="en-US" sz="2000" b="1" kern="100" dirty="0">
                          <a:solidFill>
                            <a:srgbClr val="C0000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7. </a:t>
                      </a: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修正</a:t>
                      </a:r>
                      <a:r>
                        <a:rPr lang="en-US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 : </a:t>
                      </a: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核能研究所外界委託計畫違約處理作業流程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5020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修正前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修正後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6467">
                <a:tc>
                  <a:txBody>
                    <a:bodyPr/>
                    <a:lstStyle/>
                    <a:p>
                      <a:pPr marL="201295" indent="-201295" algn="just"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1.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起案，綜計組請款時出現異常情況，即進行簽陳作業。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1.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起案分為下列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2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管道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: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234950" indent="-234950" algn="just"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(1)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綜計組發現疑似違約情事，請執行單位先釐清並回覆說明。倘有，計畫主持人協助提供資料，再由執行單位彙送綜計組簽辦。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234950" indent="-234950"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(2)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執行單位主動提違約說明資料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計畫主持人協助提供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)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，送綜計組簽辦。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7356">
                <a:tc>
                  <a:txBody>
                    <a:bodyPr/>
                    <a:lstStyle/>
                    <a:p>
                      <a:pPr marL="234950" indent="-234950" algn="just"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2.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撰寫違約檢討分析報告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: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由執行單位撰寫。違約檢討分析報告初審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: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由科技中心辦理。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4950" indent="-234950" algn="just"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2.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撰寫違約檢討分析報告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: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由計畫主持人撰寫。違約檢討分析</a:t>
                      </a:r>
                      <a:r>
                        <a:rPr lang="zh-TW" sz="2000" b="1" kern="100" dirty="0">
                          <a:solidFill>
                            <a:schemeClr val="accent1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報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告初審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: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由執行單位辦理。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611560" y="1050510"/>
            <a:ext cx="7776864" cy="461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zh-TW" altLang="en-US" sz="2400" b="1" dirty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修正前後重點差異對照表</a:t>
            </a:r>
            <a:r>
              <a:rPr lang="en-US" altLang="zh-TW" sz="2400" b="1" dirty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-7  (p1/2)</a:t>
            </a:r>
            <a:endParaRPr lang="zh-TW" altLang="en-US" sz="2400" dirty="0">
              <a:latin typeface="Arial" pitchFamily="34" charset="0"/>
              <a:cs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274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D66EB0-7D4A-421B-B6F9-518E77E00CA8}" type="slidenum">
              <a:rPr lang="en-US" altLang="zh-TW" smtClean="0"/>
              <a:pPr>
                <a:defRPr/>
              </a:pPr>
              <a:t>21</a:t>
            </a:fld>
            <a:endParaRPr lang="en-US" altLang="zh-TW"/>
          </a:p>
        </p:txBody>
      </p:sp>
      <p:sp>
        <p:nvSpPr>
          <p:cNvPr id="7" name="圓角矩形 6"/>
          <p:cNvSpPr/>
          <p:nvPr/>
        </p:nvSpPr>
        <p:spPr>
          <a:xfrm>
            <a:off x="1187624" y="116632"/>
            <a:ext cx="7128792" cy="864096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eaLnBrk="1" hangingPunct="1">
              <a:spcBef>
                <a:spcPct val="10000"/>
              </a:spcBef>
            </a:pPr>
            <a:r>
              <a:rPr lang="zh-TW" altLang="en-US" sz="3600" dirty="0">
                <a:solidFill>
                  <a:schemeClr val="tx1"/>
                </a:solidFill>
                <a:ea typeface="標楷體" pitchFamily="65" charset="-120"/>
              </a:rPr>
              <a:t>四、差異說明</a:t>
            </a:r>
            <a:endParaRPr lang="en-US" altLang="zh-TW" sz="3600" dirty="0">
              <a:solidFill>
                <a:schemeClr val="tx1"/>
              </a:solidFill>
              <a:ea typeface="標楷體" pitchFamily="65" charset="-12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755576" y="1844824"/>
          <a:ext cx="7632848" cy="4200444"/>
        </p:xfrm>
        <a:graphic>
          <a:graphicData uri="http://schemas.openxmlformats.org/drawingml/2006/table">
            <a:tbl>
              <a:tblPr/>
              <a:tblGrid>
                <a:gridCol w="3909348"/>
                <a:gridCol w="3723500"/>
              </a:tblGrid>
              <a:tr h="659125">
                <a:tc gridSpan="2">
                  <a:txBody>
                    <a:bodyPr/>
                    <a:lstStyle/>
                    <a:p>
                      <a:pPr indent="178435" algn="just">
                        <a:lnSpc>
                          <a:spcPts val="24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kern="100" dirty="0">
                          <a:latin typeface="Calibri"/>
                          <a:ea typeface="新細明體"/>
                          <a:cs typeface="Times New Roman"/>
                        </a:rPr>
                        <a:t> </a:t>
                      </a:r>
                      <a:r>
                        <a:rPr lang="en-US" sz="2000" b="1" kern="100" dirty="0">
                          <a:solidFill>
                            <a:srgbClr val="C0000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7. </a:t>
                      </a: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修正</a:t>
                      </a:r>
                      <a:r>
                        <a:rPr lang="en-US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 : </a:t>
                      </a: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核能研究所外界委託計畫違約處理作業流程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85105"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b="1" kern="10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修正前</a:t>
                      </a:r>
                      <a:endParaRPr lang="zh-TW" sz="20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修正後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6214">
                <a:tc>
                  <a:txBody>
                    <a:bodyPr/>
                    <a:lstStyle/>
                    <a:p>
                      <a:pPr marL="201295" indent="-201295" algn="just">
                        <a:lnSpc>
                          <a:spcPts val="24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3.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綜計組就審查紀錄表陳核，區分下列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2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種案件別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: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516255" indent="-314960" algn="just">
                        <a:lnSpc>
                          <a:spcPts val="24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(1)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非屬蓄意或事前明顯可防範者，或屬原型或首次製造、供應之標的，以研究發展或開發性質辦理者等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: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陳核結案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516255" indent="-314960" algn="just">
                        <a:lnSpc>
                          <a:spcPts val="24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(2)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屬事前明顯可防範或蓄意者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: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移由科技中心簽辦議處。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4950" indent="-234950" algn="just">
                        <a:lnSpc>
                          <a:spcPts val="24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3.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綜計組就審查紀錄表陳核，依決行長官核准為「結案」或「議處」，作後續處理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: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291465" indent="-265430" algn="just">
                        <a:lnSpc>
                          <a:spcPts val="24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(1)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核准結果為「結案」者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: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結案，無須再處理。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290195" indent="-290195" algn="just">
                        <a:lnSpc>
                          <a:spcPts val="24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(2)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核准結果為「議處」者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: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移由執行單位簽辦提送懲處名單，奉核後送考績委員會審議，並由人事室辦理後續事宜。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6644" marR="566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683568" y="1122518"/>
            <a:ext cx="7704856" cy="461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zh-TW" altLang="en-US" sz="2400" b="1" dirty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修正前後重點差異對照表</a:t>
            </a:r>
            <a:r>
              <a:rPr lang="en-US" altLang="zh-TW" sz="2400" b="1" dirty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-7  (p2/2)</a:t>
            </a:r>
            <a:endParaRPr lang="zh-TW" altLang="en-US" sz="2400" dirty="0">
              <a:latin typeface="Arial" pitchFamily="34" charset="0"/>
              <a:cs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274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D66EB0-7D4A-421B-B6F9-518E77E00CA8}" type="slidenum">
              <a:rPr lang="en-US" altLang="zh-TW" smtClean="0"/>
              <a:pPr>
                <a:defRPr/>
              </a:pPr>
              <a:t>22</a:t>
            </a:fld>
            <a:endParaRPr lang="en-US" altLang="zh-TW"/>
          </a:p>
        </p:txBody>
      </p:sp>
      <p:sp>
        <p:nvSpPr>
          <p:cNvPr id="7" name="圓角矩形 6"/>
          <p:cNvSpPr/>
          <p:nvPr/>
        </p:nvSpPr>
        <p:spPr>
          <a:xfrm>
            <a:off x="1187624" y="116632"/>
            <a:ext cx="7560840" cy="864096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eaLnBrk="1" hangingPunct="1">
              <a:spcBef>
                <a:spcPct val="10000"/>
              </a:spcBef>
            </a:pPr>
            <a:r>
              <a:rPr lang="zh-TW" altLang="en-US" sz="3600" dirty="0">
                <a:solidFill>
                  <a:schemeClr val="tx1"/>
                </a:solidFill>
                <a:ea typeface="標楷體" pitchFamily="65" charset="-120"/>
              </a:rPr>
              <a:t>五、結論</a:t>
            </a:r>
            <a:endParaRPr lang="en-US" altLang="zh-TW" sz="3600" dirty="0">
              <a:solidFill>
                <a:schemeClr val="tx1"/>
              </a:solidFill>
              <a:ea typeface="標楷體" pitchFamily="65" charset="-120"/>
            </a:endParaRPr>
          </a:p>
        </p:txBody>
      </p:sp>
      <p:sp>
        <p:nvSpPr>
          <p:cNvPr id="2" name="文字方塊 1"/>
          <p:cNvSpPr txBox="1"/>
          <p:nvPr/>
        </p:nvSpPr>
        <p:spPr>
          <a:xfrm>
            <a:off x="1173395" y="1729740"/>
            <a:ext cx="7128792" cy="2585313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lIns="91429" tIns="45715" rIns="91429" bIns="45715" rtlCol="0">
            <a:spAutoFit/>
          </a:bodyPr>
          <a:lstStyle/>
          <a:p>
            <a:r>
              <a:rPr lang="en-US" altLang="zh-TW" sz="5400" dirty="0">
                <a:solidFill>
                  <a:srgbClr val="D927A6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~</a:t>
            </a:r>
            <a:r>
              <a:rPr lang="zh-TW" altLang="en-US" sz="4000" dirty="0">
                <a:solidFill>
                  <a:srgbClr val="D927A6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魔鬼藏在細節裏</a:t>
            </a:r>
            <a:r>
              <a:rPr lang="en-US" altLang="zh-TW" sz="5400" dirty="0">
                <a:solidFill>
                  <a:srgbClr val="D927A6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~</a:t>
            </a:r>
          </a:p>
          <a:p>
            <a:r>
              <a:rPr lang="zh-TW" altLang="en-US" sz="5400" b="1" dirty="0">
                <a:solidFill>
                  <a:srgbClr val="D927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您的寶貴意見</a:t>
            </a:r>
            <a:endParaRPr lang="en-US" altLang="zh-TW" sz="5400" b="1" dirty="0">
              <a:solidFill>
                <a:srgbClr val="D927A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5400" b="1" dirty="0">
                <a:solidFill>
                  <a:srgbClr val="D927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將使本案更完美</a:t>
            </a:r>
            <a:endParaRPr lang="zh-TW" altLang="en-US" sz="5400" b="1" dirty="0">
              <a:solidFill>
                <a:srgbClr val="D927A6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274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圓角矩形 3"/>
          <p:cNvSpPr/>
          <p:nvPr/>
        </p:nvSpPr>
        <p:spPr>
          <a:xfrm>
            <a:off x="755577" y="2276872"/>
            <a:ext cx="7776864" cy="201622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29" tIns="45715" rIns="91429" bIns="45715" rtlCol="0" anchor="ctr"/>
          <a:lstStyle/>
          <a:p>
            <a:pPr eaLnBrk="1" hangingPunct="1">
              <a:spcBef>
                <a:spcPct val="10000"/>
              </a:spcBef>
            </a:pPr>
            <a:r>
              <a:rPr lang="zh-TW" altLang="en-US" sz="6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感謝聆聽，請多指教</a:t>
            </a:r>
            <a:endParaRPr lang="en-US" altLang="zh-TW" sz="6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D66EB0-7D4A-421B-B6F9-518E77E00CA8}" type="slidenum">
              <a:rPr lang="en-US" altLang="zh-TW" smtClean="0"/>
              <a:pPr>
                <a:defRPr/>
              </a:pPr>
              <a:t>23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40920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D66EB0-7D4A-421B-B6F9-518E77E00CA8}" type="slidenum">
              <a:rPr lang="en-US" altLang="zh-TW" smtClean="0"/>
              <a:pPr>
                <a:defRPr/>
              </a:pPr>
              <a:t>3</a:t>
            </a:fld>
            <a:r>
              <a:rPr lang="zh-TW" altLang="en-US" dirty="0" smtClean="0"/>
              <a:t>ˇ</a:t>
            </a:r>
            <a:r>
              <a:rPr lang="en-US" altLang="zh-TW" dirty="0" smtClean="0"/>
              <a:t>33</a:t>
            </a:r>
            <a:endParaRPr lang="en-US" altLang="zh-TW" dirty="0"/>
          </a:p>
        </p:txBody>
      </p:sp>
      <p:sp>
        <p:nvSpPr>
          <p:cNvPr id="5" name="圓角矩形 4"/>
          <p:cNvSpPr/>
          <p:nvPr/>
        </p:nvSpPr>
        <p:spPr>
          <a:xfrm>
            <a:off x="1187624" y="188640"/>
            <a:ext cx="6840760" cy="720080"/>
          </a:xfrm>
          <a:prstGeom prst="round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eaLnBrk="1" hangingPunct="1">
              <a:spcBef>
                <a:spcPct val="10000"/>
              </a:spcBef>
            </a:pPr>
            <a:r>
              <a:rPr lang="zh-TW" altLang="en-US" sz="3200" dirty="0">
                <a:solidFill>
                  <a:schemeClr val="tx1"/>
                </a:solidFill>
                <a:ea typeface="標楷體" pitchFamily="65" charset="-120"/>
              </a:rPr>
              <a:t>一、緣由</a:t>
            </a:r>
            <a:endParaRPr lang="en-US" altLang="zh-TW" sz="3200" dirty="0">
              <a:solidFill>
                <a:schemeClr val="tx1"/>
              </a:solidFill>
              <a:ea typeface="標楷體" pitchFamily="65" charset="-120"/>
            </a:endParaRPr>
          </a:p>
        </p:txBody>
      </p:sp>
      <p:graphicFrame>
        <p:nvGraphicFramePr>
          <p:cNvPr id="10" name="資料庫圖表 9"/>
          <p:cNvGraphicFramePr/>
          <p:nvPr>
            <p:extLst>
              <p:ext uri="{D42A27DB-BD31-4B8C-83A1-F6EECF244321}">
                <p14:modId xmlns:p14="http://schemas.microsoft.com/office/powerpoint/2010/main" val="1865600199"/>
              </p:ext>
            </p:extLst>
          </p:nvPr>
        </p:nvGraphicFramePr>
        <p:xfrm>
          <a:off x="1187624" y="1124744"/>
          <a:ext cx="6768752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7" name="向右箭號 4"/>
          <p:cNvSpPr/>
          <p:nvPr/>
        </p:nvSpPr>
        <p:spPr>
          <a:xfrm rot="6276490">
            <a:off x="782221" y="3402405"/>
            <a:ext cx="546175" cy="31723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defTabSz="844449">
              <a:lnSpc>
                <a:spcPct val="90000"/>
              </a:lnSpc>
              <a:spcAft>
                <a:spcPct val="35000"/>
              </a:spcAft>
            </a:pPr>
            <a:endParaRPr lang="zh-TW" altLang="en-US" sz="1900"/>
          </a:p>
        </p:txBody>
      </p:sp>
    </p:spTree>
    <p:extLst>
      <p:ext uri="{BB962C8B-B14F-4D97-AF65-F5344CB8AC3E}">
        <p14:creationId xmlns:p14="http://schemas.microsoft.com/office/powerpoint/2010/main" val="3031549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D66EB0-7D4A-421B-B6F9-518E77E00CA8}" type="slidenum">
              <a:rPr lang="en-US" altLang="zh-TW" smtClean="0"/>
              <a:pPr>
                <a:defRPr/>
              </a:pPr>
              <a:t>4</a:t>
            </a:fld>
            <a:endParaRPr lang="en-US" altLang="zh-TW" dirty="0"/>
          </a:p>
        </p:txBody>
      </p:sp>
      <p:sp>
        <p:nvSpPr>
          <p:cNvPr id="14" name="圓角矩形 13"/>
          <p:cNvSpPr/>
          <p:nvPr/>
        </p:nvSpPr>
        <p:spPr>
          <a:xfrm>
            <a:off x="1187624" y="116632"/>
            <a:ext cx="6912768" cy="864096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>
              <a:spcBef>
                <a:spcPct val="10000"/>
              </a:spcBef>
            </a:pPr>
            <a:r>
              <a:rPr lang="zh-TW" altLang="en-US" sz="3200" dirty="0">
                <a:solidFill>
                  <a:schemeClr val="tx1"/>
                </a:solidFill>
                <a:ea typeface="標楷體" pitchFamily="65" charset="-120"/>
              </a:rPr>
              <a:t>二、重點說明</a:t>
            </a:r>
            <a:endParaRPr lang="en-US" altLang="zh-TW" sz="2800" dirty="0">
              <a:solidFill>
                <a:schemeClr val="tx1"/>
              </a:solidFill>
              <a:ea typeface="標楷體" pitchFamily="65" charset="-120"/>
            </a:endParaRPr>
          </a:p>
          <a:p>
            <a:pPr eaLnBrk="1" hangingPunct="1">
              <a:spcBef>
                <a:spcPct val="10000"/>
              </a:spcBef>
            </a:pPr>
            <a:endParaRPr lang="en-US" altLang="zh-TW" sz="1200" dirty="0">
              <a:solidFill>
                <a:schemeClr val="tx1"/>
              </a:solidFill>
              <a:ea typeface="標楷體" pitchFamily="65" charset="-120"/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1259632" y="1412776"/>
            <a:ext cx="6912768" cy="4464496"/>
          </a:xfrm>
          <a:prstGeom prst="round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t"/>
          <a:lstStyle/>
          <a:p>
            <a:pPr algn="l">
              <a:spcBef>
                <a:spcPct val="10000"/>
              </a:spcBef>
            </a:pPr>
            <a:r>
              <a:rPr lang="en-US" altLang="zh-TW" sz="2800" b="1" u="sng" dirty="0">
                <a:solidFill>
                  <a:srgbClr val="C00000"/>
                </a:solidFill>
                <a:ea typeface="標楷體" pitchFamily="65" charset="-120"/>
              </a:rPr>
              <a:t>(</a:t>
            </a:r>
            <a:r>
              <a:rPr lang="zh-TW" altLang="en-US" sz="2800" b="1" u="sng" dirty="0">
                <a:solidFill>
                  <a:srgbClr val="C00000"/>
                </a:solidFill>
                <a:ea typeface="標楷體" pitchFamily="65" charset="-120"/>
              </a:rPr>
              <a:t>一</a:t>
            </a:r>
            <a:r>
              <a:rPr lang="en-US" altLang="zh-TW" sz="2800" b="1" u="sng" dirty="0">
                <a:solidFill>
                  <a:srgbClr val="C00000"/>
                </a:solidFill>
                <a:ea typeface="標楷體" pitchFamily="65" charset="-120"/>
              </a:rPr>
              <a:t>)</a:t>
            </a:r>
            <a:r>
              <a:rPr lang="zh-TW" altLang="zh-TW" sz="2800" b="1" u="sng" kern="100" dirty="0">
                <a:solidFill>
                  <a:srgbClr val="C00000"/>
                </a:solidFill>
                <a:latin typeface="Calibri"/>
                <a:ea typeface="標楷體"/>
                <a:cs typeface="Times New Roman"/>
              </a:rPr>
              <a:t>分包廠商遴選</a:t>
            </a:r>
            <a:r>
              <a:rPr lang="zh-TW" altLang="en-US" sz="2800" b="1" u="sng" kern="100" dirty="0">
                <a:solidFill>
                  <a:srgbClr val="C00000"/>
                </a:solidFill>
                <a:latin typeface="Calibri"/>
                <a:ea typeface="標楷體"/>
                <a:cs typeface="Times New Roman"/>
              </a:rPr>
              <a:t>作業</a:t>
            </a:r>
            <a:r>
              <a:rPr lang="en-US" altLang="zh-TW" sz="2800" b="1" u="sng" kern="100" dirty="0">
                <a:solidFill>
                  <a:srgbClr val="C00000"/>
                </a:solidFill>
                <a:latin typeface="Calibri"/>
                <a:ea typeface="標楷體"/>
                <a:cs typeface="Times New Roman"/>
              </a:rPr>
              <a:t>:</a:t>
            </a:r>
          </a:p>
          <a:p>
            <a:pPr marL="658271" indent="-514288" algn="l">
              <a:spcBef>
                <a:spcPct val="10000"/>
              </a:spcBef>
            </a:pPr>
            <a:r>
              <a:rPr lang="en-US" altLang="zh-TW" sz="2800" b="1" kern="100" dirty="0">
                <a:solidFill>
                  <a:srgbClr val="C00000"/>
                </a:solidFill>
                <a:latin typeface="Calibri"/>
                <a:ea typeface="標楷體"/>
                <a:cs typeface="Times New Roman"/>
              </a:rPr>
              <a:t>1)</a:t>
            </a:r>
            <a:r>
              <a:rPr lang="zh-TW" altLang="en-US" sz="2800" b="1" kern="100" dirty="0">
                <a:solidFill>
                  <a:srgbClr val="C00000"/>
                </a:solidFill>
                <a:latin typeface="Calibri"/>
                <a:ea typeface="標楷體"/>
                <a:cs typeface="Times New Roman"/>
              </a:rPr>
              <a:t>  辦理時點</a:t>
            </a:r>
            <a:r>
              <a:rPr lang="en-US" altLang="zh-TW" sz="2800" b="1" kern="100" dirty="0">
                <a:solidFill>
                  <a:srgbClr val="C00000"/>
                </a:solidFill>
                <a:latin typeface="Calibri"/>
                <a:ea typeface="標楷體"/>
                <a:cs typeface="Times New Roman"/>
              </a:rPr>
              <a:t>:</a:t>
            </a:r>
            <a:r>
              <a:rPr lang="zh-TW" altLang="en-US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須</a:t>
            </a:r>
            <a:r>
              <a:rPr lang="zh-TW" altLang="zh-TW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於</a:t>
            </a:r>
            <a:r>
              <a:rPr lang="zh-TW" altLang="zh-TW" sz="2800" b="1" u="sng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簽辦立案程序前</a:t>
            </a:r>
            <a:r>
              <a:rPr lang="zh-TW" altLang="en-US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，完</a:t>
            </a:r>
            <a:r>
              <a:rPr lang="zh-TW" altLang="zh-TW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成遴選</a:t>
            </a:r>
            <a:r>
              <a:rPr lang="zh-TW" altLang="en-US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之所有作業</a:t>
            </a:r>
            <a:r>
              <a:rPr lang="zh-TW" altLang="zh-TW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。</a:t>
            </a:r>
            <a:endParaRPr lang="en-US" altLang="zh-TW" sz="2800" b="1" kern="100" dirty="0">
              <a:solidFill>
                <a:srgbClr val="0070C0"/>
              </a:solidFill>
              <a:latin typeface="Calibri"/>
              <a:ea typeface="標楷體"/>
              <a:cs typeface="Times New Roman"/>
            </a:endParaRPr>
          </a:p>
          <a:p>
            <a:pPr marL="658271" indent="-514288" algn="l">
              <a:spcBef>
                <a:spcPts val="1200"/>
              </a:spcBef>
            </a:pPr>
            <a:r>
              <a:rPr lang="en-US" altLang="zh-TW" sz="2800" b="1" kern="100" dirty="0">
                <a:solidFill>
                  <a:srgbClr val="C00000"/>
                </a:solidFill>
                <a:latin typeface="Calibri"/>
                <a:ea typeface="標楷體"/>
                <a:cs typeface="Times New Roman"/>
              </a:rPr>
              <a:t>2)</a:t>
            </a:r>
            <a:r>
              <a:rPr lang="zh-TW" altLang="en-US" sz="2800" b="1" kern="100" dirty="0">
                <a:solidFill>
                  <a:srgbClr val="C00000"/>
                </a:solidFill>
                <a:latin typeface="Calibri"/>
                <a:ea typeface="標楷體"/>
                <a:cs typeface="Times New Roman"/>
              </a:rPr>
              <a:t> 分包廠商須納入合約</a:t>
            </a:r>
            <a:r>
              <a:rPr lang="en-US" altLang="zh-TW" sz="2800" b="1" kern="100" dirty="0">
                <a:solidFill>
                  <a:srgbClr val="C00000"/>
                </a:solidFill>
                <a:latin typeface="Calibri"/>
                <a:ea typeface="標楷體"/>
                <a:cs typeface="Times New Roman"/>
              </a:rPr>
              <a:t>:</a:t>
            </a:r>
            <a:r>
              <a:rPr lang="zh-TW" altLang="en-US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 技服案</a:t>
            </a:r>
            <a:r>
              <a:rPr lang="zh-TW" altLang="zh-TW" sz="2800" b="1" u="sng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得標後，分包廠商名單</a:t>
            </a:r>
            <a:r>
              <a:rPr lang="zh-TW" altLang="en-US" sz="2800" b="1" u="sng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須納入</a:t>
            </a:r>
            <a:r>
              <a:rPr lang="zh-TW" altLang="zh-TW" sz="2800" b="1" u="sng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合約書</a:t>
            </a:r>
            <a:r>
              <a:rPr lang="zh-TW" altLang="zh-TW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，後續始得依採購法第</a:t>
            </a:r>
            <a:r>
              <a:rPr lang="en-US" altLang="zh-TW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22</a:t>
            </a:r>
            <a:r>
              <a:rPr lang="zh-TW" altLang="zh-TW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條第</a:t>
            </a:r>
            <a:r>
              <a:rPr lang="en-US" altLang="zh-TW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16</a:t>
            </a:r>
            <a:r>
              <a:rPr lang="zh-TW" altLang="zh-TW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款</a:t>
            </a:r>
            <a:r>
              <a:rPr lang="zh-TW" altLang="en-US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限制性招標</a:t>
            </a:r>
            <a:r>
              <a:rPr lang="zh-TW" altLang="zh-TW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辦理委外發包</a:t>
            </a:r>
            <a:r>
              <a:rPr lang="zh-TW" altLang="en-US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。</a:t>
            </a:r>
            <a:endParaRPr lang="en-US" altLang="zh-TW" sz="1200" dirty="0">
              <a:solidFill>
                <a:srgbClr val="0070C0"/>
              </a:solidFill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94993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D66EB0-7D4A-421B-B6F9-518E77E00CA8}" type="slidenum">
              <a:rPr lang="en-US" altLang="zh-TW" smtClean="0"/>
              <a:pPr>
                <a:defRPr/>
              </a:pPr>
              <a:t>5</a:t>
            </a:fld>
            <a:endParaRPr lang="en-US" altLang="zh-TW" dirty="0"/>
          </a:p>
        </p:txBody>
      </p:sp>
      <p:sp>
        <p:nvSpPr>
          <p:cNvPr id="14" name="圓角矩形 13"/>
          <p:cNvSpPr/>
          <p:nvPr/>
        </p:nvSpPr>
        <p:spPr>
          <a:xfrm>
            <a:off x="1187624" y="116632"/>
            <a:ext cx="6912768" cy="864096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>
              <a:spcBef>
                <a:spcPct val="10000"/>
              </a:spcBef>
            </a:pPr>
            <a:r>
              <a:rPr lang="zh-TW" altLang="en-US" sz="3200" dirty="0">
                <a:solidFill>
                  <a:schemeClr val="tx1"/>
                </a:solidFill>
                <a:ea typeface="標楷體" pitchFamily="65" charset="-120"/>
              </a:rPr>
              <a:t>二、重點說明</a:t>
            </a:r>
            <a:endParaRPr lang="en-US" altLang="zh-TW" sz="2800" dirty="0">
              <a:solidFill>
                <a:schemeClr val="tx1"/>
              </a:solidFill>
              <a:ea typeface="標楷體" pitchFamily="65" charset="-120"/>
            </a:endParaRPr>
          </a:p>
          <a:p>
            <a:pPr eaLnBrk="1" hangingPunct="1">
              <a:spcBef>
                <a:spcPct val="10000"/>
              </a:spcBef>
            </a:pPr>
            <a:endParaRPr lang="en-US" altLang="zh-TW" sz="1200" dirty="0">
              <a:solidFill>
                <a:schemeClr val="tx1"/>
              </a:solidFill>
              <a:ea typeface="標楷體" pitchFamily="65" charset="-120"/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1475656" y="1124744"/>
            <a:ext cx="6912768" cy="4464496"/>
          </a:xfrm>
          <a:prstGeom prst="round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t"/>
          <a:lstStyle/>
          <a:p>
            <a:pPr algn="l">
              <a:spcBef>
                <a:spcPct val="10000"/>
              </a:spcBef>
            </a:pPr>
            <a:r>
              <a:rPr lang="en-US" altLang="zh-TW" sz="2800" b="1" u="sng" dirty="0">
                <a:solidFill>
                  <a:srgbClr val="C00000"/>
                </a:solidFill>
                <a:ea typeface="標楷體" pitchFamily="65" charset="-120"/>
              </a:rPr>
              <a:t>(</a:t>
            </a:r>
            <a:r>
              <a:rPr lang="zh-TW" altLang="en-US" sz="2800" b="1" u="sng" dirty="0">
                <a:solidFill>
                  <a:srgbClr val="C00000"/>
                </a:solidFill>
                <a:ea typeface="標楷體" pitchFamily="65" charset="-120"/>
              </a:rPr>
              <a:t>二</a:t>
            </a:r>
            <a:r>
              <a:rPr lang="en-US" altLang="zh-TW" sz="2800" b="1" u="sng" dirty="0">
                <a:solidFill>
                  <a:srgbClr val="C00000"/>
                </a:solidFill>
                <a:ea typeface="標楷體" pitchFamily="65" charset="-120"/>
              </a:rPr>
              <a:t>)</a:t>
            </a:r>
            <a:r>
              <a:rPr lang="zh-TW" altLang="zh-TW" sz="2800" b="1" u="sng" kern="100" dirty="0">
                <a:solidFill>
                  <a:srgbClr val="C00000"/>
                </a:solidFill>
                <a:latin typeface="Calibri"/>
                <a:ea typeface="標楷體"/>
                <a:cs typeface="Times New Roman"/>
              </a:rPr>
              <a:t>預估現金流量表</a:t>
            </a:r>
            <a:r>
              <a:rPr lang="en-US" altLang="zh-TW" sz="2800" b="1" u="sng" kern="100" dirty="0">
                <a:solidFill>
                  <a:srgbClr val="C00000"/>
                </a:solidFill>
                <a:latin typeface="Calibri"/>
                <a:ea typeface="標楷體"/>
                <a:cs typeface="Times New Roman"/>
              </a:rPr>
              <a:t>:</a:t>
            </a:r>
            <a:r>
              <a:rPr lang="zh-TW" altLang="zh-TW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投標立案簽陳</a:t>
            </a:r>
            <a:r>
              <a:rPr lang="zh-TW" altLang="en-US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報核時，倘預算</a:t>
            </a:r>
            <a:r>
              <a:rPr lang="zh-TW" altLang="zh-TW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收入為代收款者</a:t>
            </a:r>
            <a:r>
              <a:rPr lang="zh-TW" altLang="en-US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，</a:t>
            </a:r>
            <a:r>
              <a:rPr lang="zh-TW" altLang="zh-TW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須</a:t>
            </a:r>
            <a:r>
              <a:rPr lang="zh-TW" altLang="en-US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同時檢</a:t>
            </a:r>
            <a:r>
              <a:rPr lang="zh-TW" altLang="zh-TW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附</a:t>
            </a:r>
            <a:r>
              <a:rPr lang="zh-TW" altLang="zh-TW" sz="2800" b="1" u="sng" kern="100" dirty="0">
                <a:solidFill>
                  <a:srgbClr val="C00000"/>
                </a:solidFill>
                <a:latin typeface="Calibri"/>
                <a:ea typeface="標楷體"/>
                <a:cs typeface="Times New Roman"/>
              </a:rPr>
              <a:t>預估現金流量表</a:t>
            </a:r>
            <a:r>
              <a:rPr lang="zh-TW" altLang="en-US" sz="2800" b="1" u="sng" kern="100" dirty="0">
                <a:solidFill>
                  <a:srgbClr val="C00000"/>
                </a:solidFill>
                <a:latin typeface="Calibri"/>
                <a:ea typeface="標楷體"/>
                <a:cs typeface="Times New Roman"/>
              </a:rPr>
              <a:t>。</a:t>
            </a:r>
            <a:endParaRPr lang="en-US" altLang="zh-TW" sz="2800" b="1" u="sng" kern="100" dirty="0">
              <a:solidFill>
                <a:srgbClr val="C00000"/>
              </a:solidFill>
              <a:latin typeface="Calibri"/>
              <a:ea typeface="標楷體"/>
              <a:cs typeface="Times New Roman"/>
            </a:endParaRPr>
          </a:p>
          <a:p>
            <a:pPr algn="l">
              <a:spcBef>
                <a:spcPct val="10000"/>
              </a:spcBef>
            </a:pPr>
            <a:endParaRPr lang="en-US" altLang="zh-TW" sz="2800" b="1" u="sng" kern="100" dirty="0">
              <a:solidFill>
                <a:srgbClr val="C00000"/>
              </a:solidFill>
              <a:latin typeface="Calibri"/>
              <a:ea typeface="標楷體"/>
              <a:cs typeface="Times New Roman"/>
            </a:endParaRPr>
          </a:p>
          <a:p>
            <a:pPr algn="l">
              <a:lnSpc>
                <a:spcPts val="2800"/>
              </a:lnSpc>
              <a:spcAft>
                <a:spcPts val="0"/>
              </a:spcAft>
            </a:pPr>
            <a:r>
              <a:rPr lang="en-US" altLang="zh-TW" sz="2800" b="1" u="sng" kern="100" dirty="0">
                <a:solidFill>
                  <a:srgbClr val="C00000"/>
                </a:solidFill>
                <a:latin typeface="Calibri"/>
                <a:ea typeface="標楷體"/>
                <a:cs typeface="Times New Roman"/>
              </a:rPr>
              <a:t>(</a:t>
            </a:r>
            <a:r>
              <a:rPr lang="zh-TW" altLang="en-US" sz="2800" b="1" u="sng" kern="100" dirty="0">
                <a:solidFill>
                  <a:srgbClr val="C00000"/>
                </a:solidFill>
                <a:latin typeface="Calibri"/>
                <a:ea typeface="標楷體"/>
                <a:cs typeface="Times New Roman"/>
              </a:rPr>
              <a:t>三</a:t>
            </a:r>
            <a:r>
              <a:rPr lang="en-US" altLang="zh-TW" sz="2800" b="1" u="sng" kern="100" dirty="0">
                <a:solidFill>
                  <a:srgbClr val="C00000"/>
                </a:solidFill>
                <a:latin typeface="Calibri"/>
                <a:ea typeface="標楷體"/>
                <a:cs typeface="Times New Roman"/>
              </a:rPr>
              <a:t>)</a:t>
            </a:r>
            <a:r>
              <a:rPr lang="en-US" altLang="zh-TW" sz="2800" b="1" kern="100" dirty="0">
                <a:solidFill>
                  <a:srgbClr val="C00000"/>
                </a:solidFill>
                <a:latin typeface="標楷體"/>
                <a:ea typeface="新細明體"/>
                <a:cs typeface="Times New Roman"/>
              </a:rPr>
              <a:t> </a:t>
            </a:r>
            <a:r>
              <a:rPr lang="zh-TW" altLang="zh-TW" sz="2800" b="1" kern="100" dirty="0">
                <a:solidFill>
                  <a:srgbClr val="C00000"/>
                </a:solidFill>
                <a:latin typeface="Calibri"/>
                <a:ea typeface="標楷體"/>
                <a:cs typeface="Times New Roman"/>
              </a:rPr>
              <a:t>研發成果運用及先期參與廠商評選作業</a:t>
            </a:r>
            <a:r>
              <a:rPr lang="en-US" altLang="zh-TW" sz="2800" b="1" kern="100" dirty="0">
                <a:solidFill>
                  <a:srgbClr val="C00000"/>
                </a:solidFill>
                <a:latin typeface="Calibri"/>
                <a:ea typeface="標楷體"/>
                <a:cs typeface="Times New Roman"/>
              </a:rPr>
              <a:t>:</a:t>
            </a:r>
            <a:r>
              <a:rPr lang="zh-TW" altLang="en-US" sz="2800" b="1" u="sng" kern="100" dirty="0">
                <a:solidFill>
                  <a:srgbClr val="C00000"/>
                </a:solidFill>
                <a:latin typeface="Calibri"/>
                <a:ea typeface="標楷體"/>
                <a:cs typeface="Times New Roman"/>
              </a:rPr>
              <a:t>改為一般申請案，由綜計組</a:t>
            </a:r>
            <a:r>
              <a:rPr lang="zh-TW" altLang="zh-TW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主辦廠商資格審查</a:t>
            </a:r>
            <a:r>
              <a:rPr lang="zh-TW" altLang="en-US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，</a:t>
            </a:r>
            <a:r>
              <a:rPr lang="zh-TW" altLang="zh-TW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秘書室、主計室及政風室均無需列席</a:t>
            </a:r>
            <a:r>
              <a:rPr lang="zh-TW" altLang="en-US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審查或監辦</a:t>
            </a:r>
            <a:r>
              <a:rPr lang="zh-TW" altLang="zh-TW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。</a:t>
            </a:r>
            <a:endParaRPr lang="en-US" altLang="zh-TW" sz="2800" b="1" u="sng" kern="100" dirty="0">
              <a:solidFill>
                <a:srgbClr val="0070C0"/>
              </a:solidFill>
              <a:latin typeface="Calibri"/>
              <a:ea typeface="標楷體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94993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D66EB0-7D4A-421B-B6F9-518E77E00CA8}" type="slidenum">
              <a:rPr lang="en-US" altLang="zh-TW" smtClean="0"/>
              <a:pPr>
                <a:defRPr/>
              </a:pPr>
              <a:t>6</a:t>
            </a:fld>
            <a:endParaRPr lang="en-US" altLang="zh-TW" dirty="0"/>
          </a:p>
        </p:txBody>
      </p:sp>
      <p:sp>
        <p:nvSpPr>
          <p:cNvPr id="14" name="圓角矩形 13"/>
          <p:cNvSpPr/>
          <p:nvPr/>
        </p:nvSpPr>
        <p:spPr>
          <a:xfrm>
            <a:off x="1187624" y="116632"/>
            <a:ext cx="6912768" cy="864096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>
              <a:spcBef>
                <a:spcPct val="10000"/>
              </a:spcBef>
            </a:pPr>
            <a:r>
              <a:rPr lang="zh-TW" altLang="en-US" sz="3200" dirty="0">
                <a:solidFill>
                  <a:schemeClr val="tx1"/>
                </a:solidFill>
                <a:ea typeface="標楷體" pitchFamily="65" charset="-120"/>
              </a:rPr>
              <a:t>二、重點說明</a:t>
            </a:r>
            <a:endParaRPr lang="en-US" altLang="zh-TW" sz="2800" dirty="0">
              <a:solidFill>
                <a:schemeClr val="tx1"/>
              </a:solidFill>
              <a:ea typeface="標楷體" pitchFamily="65" charset="-120"/>
            </a:endParaRPr>
          </a:p>
          <a:p>
            <a:pPr eaLnBrk="1" hangingPunct="1">
              <a:spcBef>
                <a:spcPct val="10000"/>
              </a:spcBef>
            </a:pPr>
            <a:endParaRPr lang="en-US" altLang="zh-TW" sz="1200" dirty="0">
              <a:solidFill>
                <a:schemeClr val="tx1"/>
              </a:solidFill>
              <a:ea typeface="標楷體" pitchFamily="65" charset="-120"/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1187624" y="1412776"/>
            <a:ext cx="6912768" cy="4464496"/>
          </a:xfrm>
          <a:prstGeom prst="round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t"/>
          <a:lstStyle/>
          <a:p>
            <a:pPr algn="l" fontAlgn="t">
              <a:lnSpc>
                <a:spcPts val="3000"/>
              </a:lnSpc>
            </a:pPr>
            <a:r>
              <a:rPr lang="en-US" altLang="zh-TW" sz="2800" b="1" kern="100" dirty="0">
                <a:solidFill>
                  <a:srgbClr val="C00000"/>
                </a:solidFill>
                <a:latin typeface="Calibri"/>
                <a:ea typeface="標楷體"/>
                <a:cs typeface="Times New Roman"/>
              </a:rPr>
              <a:t>(</a:t>
            </a:r>
            <a:r>
              <a:rPr lang="zh-TW" altLang="en-US" sz="2800" b="1" kern="100" dirty="0">
                <a:solidFill>
                  <a:srgbClr val="C00000"/>
                </a:solidFill>
                <a:latin typeface="Calibri"/>
                <a:ea typeface="標楷體"/>
                <a:cs typeface="Times New Roman"/>
              </a:rPr>
              <a:t>四</a:t>
            </a:r>
            <a:r>
              <a:rPr lang="en-US" altLang="zh-TW" sz="2800" b="1" kern="100" dirty="0">
                <a:solidFill>
                  <a:srgbClr val="C00000"/>
                </a:solidFill>
                <a:latin typeface="Calibri"/>
                <a:ea typeface="標楷體"/>
                <a:cs typeface="Times New Roman"/>
              </a:rPr>
              <a:t>)</a:t>
            </a:r>
            <a:r>
              <a:rPr lang="en-US" altLang="zh-TW" sz="2800" b="1" kern="100" dirty="0">
                <a:solidFill>
                  <a:srgbClr val="C00000"/>
                </a:solidFill>
                <a:latin typeface="標楷體"/>
                <a:ea typeface="新細明體"/>
                <a:cs typeface="Times New Roman"/>
              </a:rPr>
              <a:t> </a:t>
            </a:r>
            <a:r>
              <a:rPr lang="zh-TW" altLang="zh-TW" sz="2800" b="1" kern="100" dirty="0">
                <a:solidFill>
                  <a:srgbClr val="C00000"/>
                </a:solidFill>
                <a:latin typeface="Calibri"/>
                <a:ea typeface="標楷體"/>
                <a:cs typeface="Times New Roman"/>
              </a:rPr>
              <a:t>研發成果運用之利益迴避及資訊揭露作業</a:t>
            </a:r>
            <a:r>
              <a:rPr lang="en-US" altLang="zh-TW" sz="2800" b="1" kern="100" dirty="0">
                <a:solidFill>
                  <a:srgbClr val="C00000"/>
                </a:solidFill>
                <a:latin typeface="Calibri"/>
                <a:ea typeface="標楷體"/>
                <a:cs typeface="Times New Roman"/>
              </a:rPr>
              <a:t>:</a:t>
            </a:r>
          </a:p>
          <a:p>
            <a:pPr marL="971433" lvl="1" indent="-514288" algn="l">
              <a:lnSpc>
                <a:spcPts val="3000"/>
              </a:lnSpc>
              <a:spcAft>
                <a:spcPts val="0"/>
              </a:spcAft>
              <a:buFont typeface="+mj-lt"/>
              <a:buAutoNum type="arabicParenR"/>
            </a:pPr>
            <a:r>
              <a:rPr lang="zh-TW" altLang="zh-TW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使用之表單</a:t>
            </a:r>
            <a:r>
              <a:rPr lang="zh-TW" altLang="en-US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，由六種表</a:t>
            </a:r>
            <a:r>
              <a:rPr lang="zh-TW" altLang="zh-TW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整併成三種</a:t>
            </a:r>
            <a:r>
              <a:rPr lang="zh-TW" altLang="en-US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表</a:t>
            </a:r>
            <a:r>
              <a:rPr lang="en-US" altLang="zh-TW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:</a:t>
            </a:r>
            <a:r>
              <a:rPr lang="zh-TW" altLang="zh-TW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迴避與資訊揭露表</a:t>
            </a:r>
            <a:r>
              <a:rPr lang="en-US" altLang="zh-TW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(</a:t>
            </a:r>
            <a:r>
              <a:rPr lang="zh-TW" altLang="zh-TW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表一</a:t>
            </a:r>
            <a:r>
              <a:rPr lang="en-US" altLang="zh-TW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)</a:t>
            </a:r>
            <a:r>
              <a:rPr lang="zh-TW" altLang="en-US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、</a:t>
            </a:r>
            <a:r>
              <a:rPr lang="zh-TW" altLang="zh-TW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報備申請書</a:t>
            </a:r>
            <a:r>
              <a:rPr lang="en-US" altLang="zh-TW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(</a:t>
            </a:r>
            <a:r>
              <a:rPr lang="zh-TW" altLang="zh-TW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表二</a:t>
            </a:r>
            <a:r>
              <a:rPr lang="en-US" altLang="zh-TW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)</a:t>
            </a:r>
            <a:r>
              <a:rPr lang="zh-TW" altLang="en-US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、</a:t>
            </a:r>
            <a:r>
              <a:rPr lang="zh-TW" altLang="zh-TW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個資法同意書</a:t>
            </a:r>
            <a:r>
              <a:rPr lang="en-US" altLang="zh-TW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(</a:t>
            </a:r>
            <a:r>
              <a:rPr lang="zh-TW" altLang="zh-TW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表三</a:t>
            </a:r>
            <a:r>
              <a:rPr lang="en-US" altLang="zh-TW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)</a:t>
            </a:r>
          </a:p>
          <a:p>
            <a:pPr marL="971433" lvl="1" indent="-514288" algn="l">
              <a:lnSpc>
                <a:spcPts val="3000"/>
              </a:lnSpc>
              <a:spcAft>
                <a:spcPts val="0"/>
              </a:spcAft>
              <a:buFont typeface="+mj-lt"/>
              <a:buAutoNum type="arabicParenR"/>
            </a:pPr>
            <a:r>
              <a:rPr lang="zh-TW" altLang="zh-TW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有獲取利益時</a:t>
            </a:r>
            <a:r>
              <a:rPr lang="zh-TW" altLang="en-US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，</a:t>
            </a:r>
            <a:r>
              <a:rPr lang="zh-TW" altLang="zh-TW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須填列表一、二、</a:t>
            </a:r>
            <a:r>
              <a:rPr lang="zh-TW" altLang="en-US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  </a:t>
            </a:r>
            <a:r>
              <a:rPr lang="zh-TW" altLang="zh-TW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三</a:t>
            </a:r>
            <a:r>
              <a:rPr lang="zh-TW" altLang="en-US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；</a:t>
            </a:r>
            <a:r>
              <a:rPr lang="zh-TW" altLang="zh-TW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無獲取利益時</a:t>
            </a:r>
            <a:r>
              <a:rPr lang="zh-TW" altLang="en-US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，</a:t>
            </a:r>
            <a:r>
              <a:rPr lang="zh-TW" altLang="zh-TW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填列表一、二。</a:t>
            </a:r>
            <a:endParaRPr lang="en-US" altLang="zh-TW" sz="2800" b="1" kern="100" dirty="0">
              <a:solidFill>
                <a:srgbClr val="0070C0"/>
              </a:solidFill>
              <a:latin typeface="Calibri"/>
              <a:ea typeface="標楷體"/>
              <a:cs typeface="Times New Roman"/>
            </a:endParaRPr>
          </a:p>
          <a:p>
            <a:pPr marL="971433" lvl="1" indent="-514288" algn="l">
              <a:lnSpc>
                <a:spcPts val="3000"/>
              </a:lnSpc>
              <a:spcAft>
                <a:spcPts val="0"/>
              </a:spcAft>
              <a:buFont typeface="+mj-lt"/>
              <a:buAutoNum type="arabicParenR"/>
            </a:pPr>
            <a:r>
              <a:rPr lang="zh-TW" altLang="en-US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本項作業須於提送成本計價文件之前，由執行單位完成陳核程序。</a:t>
            </a:r>
            <a:endParaRPr lang="zh-TW" altLang="zh-TW" sz="2800" b="1" kern="100" dirty="0">
              <a:solidFill>
                <a:srgbClr val="0070C0"/>
              </a:solidFill>
              <a:latin typeface="Calibri"/>
              <a:ea typeface="標楷體"/>
              <a:cs typeface="Times New Roman"/>
            </a:endParaRPr>
          </a:p>
          <a:p>
            <a:pPr marL="742861" lvl="1" indent="-285716" algn="l">
              <a:lnSpc>
                <a:spcPts val="3000"/>
              </a:lnSpc>
              <a:spcAft>
                <a:spcPts val="0"/>
              </a:spcAft>
            </a:pPr>
            <a:endParaRPr lang="zh-TW" altLang="zh-TW" sz="2800" b="1" kern="100" dirty="0">
              <a:solidFill>
                <a:srgbClr val="002060"/>
              </a:solidFill>
              <a:latin typeface="Calibri"/>
              <a:ea typeface="標楷體"/>
              <a:cs typeface="Times New Roman"/>
            </a:endParaRPr>
          </a:p>
          <a:p>
            <a:pPr algn="l">
              <a:spcBef>
                <a:spcPct val="10000"/>
              </a:spcBef>
            </a:pPr>
            <a:endParaRPr lang="en-US" altLang="zh-TW" sz="2800" b="1" kern="100" dirty="0">
              <a:solidFill>
                <a:srgbClr val="C00000"/>
              </a:solidFill>
              <a:latin typeface="Calibri"/>
              <a:ea typeface="標楷體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94993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D66EB0-7D4A-421B-B6F9-518E77E00CA8}" type="slidenum">
              <a:rPr lang="en-US" altLang="zh-TW" smtClean="0"/>
              <a:pPr>
                <a:defRPr/>
              </a:pPr>
              <a:t>7</a:t>
            </a:fld>
            <a:endParaRPr lang="en-US" altLang="zh-TW" dirty="0"/>
          </a:p>
        </p:txBody>
      </p:sp>
      <p:sp>
        <p:nvSpPr>
          <p:cNvPr id="14" name="圓角矩形 13"/>
          <p:cNvSpPr/>
          <p:nvPr/>
        </p:nvSpPr>
        <p:spPr>
          <a:xfrm>
            <a:off x="1187624" y="116632"/>
            <a:ext cx="6912768" cy="864096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>
              <a:spcBef>
                <a:spcPct val="10000"/>
              </a:spcBef>
            </a:pPr>
            <a:r>
              <a:rPr lang="zh-TW" altLang="en-US" sz="3200" dirty="0">
                <a:solidFill>
                  <a:schemeClr val="tx1"/>
                </a:solidFill>
                <a:ea typeface="標楷體" pitchFamily="65" charset="-120"/>
              </a:rPr>
              <a:t>二、重點說明</a:t>
            </a:r>
            <a:endParaRPr lang="en-US" altLang="zh-TW" sz="2800" dirty="0">
              <a:solidFill>
                <a:schemeClr val="tx1"/>
              </a:solidFill>
              <a:ea typeface="標楷體" pitchFamily="65" charset="-120"/>
            </a:endParaRPr>
          </a:p>
          <a:p>
            <a:pPr eaLnBrk="1" hangingPunct="1">
              <a:spcBef>
                <a:spcPct val="10000"/>
              </a:spcBef>
            </a:pPr>
            <a:endParaRPr lang="en-US" altLang="zh-TW" sz="1200" dirty="0">
              <a:solidFill>
                <a:schemeClr val="tx1"/>
              </a:solidFill>
              <a:ea typeface="標楷體" pitchFamily="65" charset="-120"/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1115616" y="1412776"/>
            <a:ext cx="6912768" cy="4464496"/>
          </a:xfrm>
          <a:prstGeom prst="round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t"/>
          <a:lstStyle/>
          <a:p>
            <a:pPr algn="l" fontAlgn="t">
              <a:lnSpc>
                <a:spcPts val="3000"/>
              </a:lnSpc>
            </a:pPr>
            <a:r>
              <a:rPr lang="en-US" altLang="zh-TW" sz="2800" b="1" kern="100" dirty="0">
                <a:solidFill>
                  <a:srgbClr val="C00000"/>
                </a:solidFill>
                <a:latin typeface="Calibri"/>
                <a:ea typeface="標楷體"/>
                <a:cs typeface="Times New Roman"/>
              </a:rPr>
              <a:t>(</a:t>
            </a:r>
            <a:r>
              <a:rPr lang="zh-TW" altLang="en-US" sz="2800" b="1" kern="100" dirty="0">
                <a:solidFill>
                  <a:srgbClr val="C00000"/>
                </a:solidFill>
                <a:latin typeface="Calibri"/>
                <a:ea typeface="標楷體"/>
                <a:cs typeface="Times New Roman"/>
              </a:rPr>
              <a:t>五</a:t>
            </a:r>
            <a:r>
              <a:rPr lang="en-US" altLang="zh-TW" sz="2800" b="1" kern="100" dirty="0">
                <a:solidFill>
                  <a:srgbClr val="C00000"/>
                </a:solidFill>
                <a:latin typeface="Calibri"/>
                <a:ea typeface="標楷體"/>
                <a:cs typeface="Times New Roman"/>
              </a:rPr>
              <a:t>)</a:t>
            </a:r>
            <a:r>
              <a:rPr lang="zh-TW" altLang="en-US" sz="2800" b="1" kern="100" dirty="0">
                <a:solidFill>
                  <a:srgbClr val="C00000"/>
                </a:solidFill>
                <a:latin typeface="Calibri"/>
                <a:ea typeface="標楷體"/>
                <a:cs typeface="Times New Roman"/>
              </a:rPr>
              <a:t>收入之預算類別歸屬</a:t>
            </a:r>
            <a:r>
              <a:rPr lang="en-US" altLang="zh-TW" sz="2800" b="1" kern="100" dirty="0">
                <a:solidFill>
                  <a:srgbClr val="C00000"/>
                </a:solidFill>
                <a:latin typeface="Calibri"/>
                <a:ea typeface="標楷體"/>
                <a:cs typeface="Times New Roman"/>
              </a:rPr>
              <a:t>:</a:t>
            </a:r>
          </a:p>
          <a:p>
            <a:pPr marL="971433" lvl="1" indent="-514288" algn="l">
              <a:lnSpc>
                <a:spcPts val="3000"/>
              </a:lnSpc>
              <a:spcAft>
                <a:spcPts val="0"/>
              </a:spcAft>
              <a:buFont typeface="+mj-lt"/>
              <a:buAutoNum type="arabicParenR"/>
            </a:pPr>
            <a:r>
              <a:rPr lang="zh-TW" altLang="en-US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委託案性質屬規費者，收入列入</a:t>
            </a:r>
            <a:r>
              <a:rPr lang="zh-TW" altLang="en-US" sz="2800" b="1" kern="100" dirty="0">
                <a:solidFill>
                  <a:srgbClr val="0070C0"/>
                </a:solidFill>
                <a:latin typeface="新細明體"/>
                <a:ea typeface="新細明體"/>
                <a:cs typeface="Times New Roman"/>
              </a:rPr>
              <a:t>「</a:t>
            </a:r>
            <a:r>
              <a:rPr lang="zh-TW" altLang="en-US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收支併列</a:t>
            </a:r>
            <a:r>
              <a:rPr lang="zh-TW" altLang="en-US" sz="2800" b="1" kern="100" dirty="0">
                <a:solidFill>
                  <a:srgbClr val="0070C0"/>
                </a:solidFill>
                <a:latin typeface="新細明體"/>
                <a:ea typeface="新細明體"/>
                <a:cs typeface="Times New Roman"/>
              </a:rPr>
              <a:t>」</a:t>
            </a:r>
            <a:r>
              <a:rPr lang="zh-TW" altLang="en-US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項下管理。</a:t>
            </a:r>
            <a:endParaRPr lang="en-US" altLang="zh-TW" sz="2800" b="1" kern="100" dirty="0">
              <a:solidFill>
                <a:srgbClr val="0070C0"/>
              </a:solidFill>
              <a:latin typeface="Calibri"/>
              <a:ea typeface="標楷體"/>
              <a:cs typeface="Times New Roman"/>
            </a:endParaRPr>
          </a:p>
          <a:p>
            <a:pPr marL="971433" lvl="1" indent="-514288" algn="l">
              <a:lnSpc>
                <a:spcPts val="3000"/>
              </a:lnSpc>
              <a:spcAft>
                <a:spcPts val="0"/>
              </a:spcAft>
              <a:buFont typeface="+mj-lt"/>
              <a:buAutoNum type="arabicParenR"/>
            </a:pPr>
            <a:endParaRPr lang="en-US" altLang="zh-TW" sz="2800" b="1" kern="100" dirty="0">
              <a:solidFill>
                <a:srgbClr val="0070C0"/>
              </a:solidFill>
              <a:latin typeface="Calibri"/>
              <a:ea typeface="標楷體"/>
              <a:cs typeface="Times New Roman"/>
            </a:endParaRPr>
          </a:p>
          <a:p>
            <a:pPr marL="971433" lvl="1" indent="-514288" algn="l">
              <a:lnSpc>
                <a:spcPts val="3000"/>
              </a:lnSpc>
              <a:spcAft>
                <a:spcPts val="0"/>
              </a:spcAft>
              <a:buFont typeface="+mj-lt"/>
              <a:buAutoNum type="arabicParenR"/>
            </a:pPr>
            <a:r>
              <a:rPr lang="zh-TW" altLang="en-US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年度內可執行完畢，且金額在</a:t>
            </a:r>
            <a:r>
              <a:rPr lang="en-US" altLang="zh-TW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300</a:t>
            </a:r>
            <a:r>
              <a:rPr lang="zh-TW" altLang="en-US" sz="2800" b="1" kern="100" dirty="0">
                <a:solidFill>
                  <a:srgbClr val="0070C0"/>
                </a:solidFill>
                <a:latin typeface="Calibri"/>
                <a:ea typeface="標楷體"/>
                <a:cs typeface="Times New Roman"/>
              </a:rPr>
              <a:t>萬元以下或無重大設備費、無國外出差時，收入列入「收支併列」項下管理。</a:t>
            </a:r>
            <a:r>
              <a:rPr lang="en-US" altLang="zh-TW" sz="2400" b="1" kern="100" dirty="0">
                <a:solidFill>
                  <a:srgbClr val="7030A0"/>
                </a:solidFill>
                <a:latin typeface="Calibri"/>
                <a:ea typeface="標楷體"/>
                <a:cs typeface="Times New Roman"/>
              </a:rPr>
              <a:t>(</a:t>
            </a:r>
            <a:r>
              <a:rPr lang="zh-TW" altLang="en-US" sz="2400" b="1" kern="100" dirty="0">
                <a:solidFill>
                  <a:srgbClr val="7030A0"/>
                </a:solidFill>
                <a:latin typeface="Calibri"/>
                <a:ea typeface="標楷體"/>
                <a:cs typeface="Times New Roman"/>
              </a:rPr>
              <a:t>出國計畫必須與委託計畫執行相關，且簽准之出國計畫須納入契約文件當中</a:t>
            </a:r>
            <a:r>
              <a:rPr lang="en-US" altLang="zh-TW" sz="2400" b="1" kern="100" dirty="0">
                <a:solidFill>
                  <a:srgbClr val="7030A0"/>
                </a:solidFill>
                <a:latin typeface="Calibri"/>
                <a:ea typeface="標楷體"/>
                <a:cs typeface="Times New Roman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65821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D66EB0-7D4A-421B-B6F9-518E77E00CA8}" type="slidenum">
              <a:rPr lang="en-US" altLang="zh-TW" smtClean="0"/>
              <a:pPr>
                <a:defRPr/>
              </a:pPr>
              <a:t>8</a:t>
            </a:fld>
            <a:endParaRPr lang="en-US" altLang="zh-TW"/>
          </a:p>
        </p:txBody>
      </p:sp>
      <p:sp>
        <p:nvSpPr>
          <p:cNvPr id="7" name="圓角矩形 6"/>
          <p:cNvSpPr/>
          <p:nvPr/>
        </p:nvSpPr>
        <p:spPr>
          <a:xfrm>
            <a:off x="1187624" y="116632"/>
            <a:ext cx="7128792" cy="864096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eaLnBrk="1" hangingPunct="1">
              <a:spcBef>
                <a:spcPct val="10000"/>
              </a:spcBef>
            </a:pPr>
            <a:r>
              <a:rPr lang="zh-TW" altLang="en-US" sz="3600" dirty="0">
                <a:solidFill>
                  <a:schemeClr val="tx1"/>
                </a:solidFill>
                <a:ea typeface="標楷體" pitchFamily="65" charset="-120"/>
              </a:rPr>
              <a:t>三、處理概況</a:t>
            </a:r>
            <a:endParaRPr lang="en-US" altLang="zh-TW" sz="3600" dirty="0">
              <a:solidFill>
                <a:schemeClr val="tx1"/>
              </a:solidFill>
              <a:ea typeface="標楷體" pitchFamily="65" charset="-120"/>
            </a:endParaRPr>
          </a:p>
        </p:txBody>
      </p:sp>
      <p:sp>
        <p:nvSpPr>
          <p:cNvPr id="8" name="矩形 7">
            <a:hlinkClick r:id="rId2" action="ppaction://hlinkfile"/>
          </p:cNvPr>
          <p:cNvSpPr/>
          <p:nvPr/>
        </p:nvSpPr>
        <p:spPr>
          <a:xfrm>
            <a:off x="827584" y="1124744"/>
            <a:ext cx="6912768" cy="8873188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marL="914290" indent="-914290" algn="l">
              <a:spcBef>
                <a:spcPct val="10000"/>
              </a:spcBef>
              <a:buFont typeface="+mj-lt"/>
              <a:buAutoNum type="arabicPeriod"/>
            </a:pPr>
            <a:r>
              <a:rPr lang="zh-TW" altLang="en-US" sz="4000" b="1" dirty="0">
                <a:solidFill>
                  <a:srgbClr val="0070C0"/>
                </a:solidFill>
                <a:ea typeface="標楷體" pitchFamily="65" charset="-120"/>
              </a:rPr>
              <a:t>處理概要</a:t>
            </a:r>
            <a:endParaRPr lang="en-US" altLang="zh-TW" sz="4000" b="1" dirty="0">
              <a:solidFill>
                <a:srgbClr val="0070C0"/>
              </a:solidFill>
              <a:ea typeface="標楷體" pitchFamily="65" charset="-120"/>
            </a:endParaRPr>
          </a:p>
          <a:p>
            <a:pPr marL="467944" indent="467944" algn="l">
              <a:lnSpc>
                <a:spcPts val="3400"/>
              </a:lnSpc>
              <a:spcBef>
                <a:spcPct val="10000"/>
              </a:spcBef>
              <a:buFont typeface="Wingdings" pitchFamily="2" charset="2"/>
              <a:buChar char="u"/>
            </a:pPr>
            <a:r>
              <a:rPr lang="zh-TW" altLang="en-US" sz="3200" b="1" dirty="0">
                <a:solidFill>
                  <a:srgbClr val="0070C0"/>
                </a:solidFill>
                <a:ea typeface="標楷體" pitchFamily="65" charset="-120"/>
              </a:rPr>
              <a:t>本次針對</a:t>
            </a:r>
            <a:r>
              <a:rPr lang="en-US" altLang="zh-TW" sz="3200" b="1" dirty="0">
                <a:solidFill>
                  <a:srgbClr val="0070C0"/>
                </a:solidFill>
                <a:ea typeface="標楷體" pitchFamily="65" charset="-120"/>
              </a:rPr>
              <a:t>8</a:t>
            </a:r>
            <a:r>
              <a:rPr lang="zh-TW" altLang="en-US" sz="3200" b="1" dirty="0">
                <a:solidFill>
                  <a:srgbClr val="0070C0"/>
                </a:solidFill>
                <a:ea typeface="標楷體" pitchFamily="65" charset="-120"/>
              </a:rPr>
              <a:t>項作業程序書</a:t>
            </a:r>
            <a:r>
              <a:rPr lang="en-US" altLang="zh-TW" sz="3200" b="1" dirty="0">
                <a:solidFill>
                  <a:srgbClr val="0070C0"/>
                </a:solidFill>
                <a:ea typeface="標楷體" pitchFamily="65" charset="-120"/>
              </a:rPr>
              <a:t>/</a:t>
            </a:r>
            <a:r>
              <a:rPr lang="zh-TW" altLang="en-US" sz="3200" b="1" dirty="0">
                <a:solidFill>
                  <a:srgbClr val="0070C0"/>
                </a:solidFill>
                <a:ea typeface="標楷體" pitchFamily="65" charset="-120"/>
              </a:rPr>
              <a:t>要點</a:t>
            </a:r>
            <a:r>
              <a:rPr lang="en-US" altLang="zh-TW" sz="3200" b="1" dirty="0">
                <a:solidFill>
                  <a:srgbClr val="0070C0"/>
                </a:solidFill>
                <a:ea typeface="標楷體" pitchFamily="65" charset="-120"/>
              </a:rPr>
              <a:t>/</a:t>
            </a:r>
            <a:r>
              <a:rPr lang="zh-TW" altLang="en-US" sz="3200" b="1" dirty="0">
                <a:solidFill>
                  <a:srgbClr val="0070C0"/>
                </a:solidFill>
                <a:ea typeface="標楷體" pitchFamily="65" charset="-120"/>
              </a:rPr>
              <a:t>規定附帶之</a:t>
            </a:r>
            <a:r>
              <a:rPr lang="en-US" altLang="zh-TW" sz="3200" b="1" dirty="0">
                <a:solidFill>
                  <a:srgbClr val="0070C0"/>
                </a:solidFill>
                <a:ea typeface="標楷體" pitchFamily="65" charset="-120"/>
              </a:rPr>
              <a:t>8</a:t>
            </a:r>
            <a:r>
              <a:rPr lang="zh-TW" altLang="en-US" sz="3200" b="1" dirty="0">
                <a:solidFill>
                  <a:srgbClr val="0070C0"/>
                </a:solidFill>
                <a:ea typeface="標楷體" pitchFamily="65" charset="-120"/>
              </a:rPr>
              <a:t>份流程圖進行修正。</a:t>
            </a:r>
            <a:endParaRPr lang="en-US" altLang="zh-TW" sz="3200" b="1" dirty="0">
              <a:solidFill>
                <a:srgbClr val="0070C0"/>
              </a:solidFill>
              <a:ea typeface="標楷體" pitchFamily="65" charset="-120"/>
            </a:endParaRPr>
          </a:p>
          <a:p>
            <a:pPr marL="467944" indent="457145" algn="l">
              <a:lnSpc>
                <a:spcPts val="3400"/>
              </a:lnSpc>
              <a:spcBef>
                <a:spcPct val="10000"/>
              </a:spcBef>
              <a:buFont typeface="Wingdings" pitchFamily="2" charset="2"/>
              <a:buChar char="u"/>
            </a:pPr>
            <a:r>
              <a:rPr lang="zh-TW" altLang="en-US" sz="3200" b="1" dirty="0">
                <a:solidFill>
                  <a:srgbClr val="0070C0"/>
                </a:solidFill>
                <a:ea typeface="標楷體" pitchFamily="65" charset="-120"/>
              </a:rPr>
              <a:t>另就本所承接科技部、能源局、科發基金、</a:t>
            </a:r>
            <a:r>
              <a:rPr lang="zh-TW" altLang="zh-TW" sz="3200" b="1" dirty="0">
                <a:solidFill>
                  <a:srgbClr val="0070C0"/>
                </a:solidFill>
                <a:ea typeface="標楷體" pitchFamily="65" charset="-120"/>
              </a:rPr>
              <a:t>經濟部技術處</a:t>
            </a:r>
            <a:r>
              <a:rPr lang="zh-TW" altLang="en-US" sz="3200" b="1" dirty="0">
                <a:solidFill>
                  <a:srgbClr val="0070C0"/>
                </a:solidFill>
                <a:ea typeface="標楷體" pitchFamily="65" charset="-120"/>
              </a:rPr>
              <a:t>、</a:t>
            </a:r>
            <a:r>
              <a:rPr lang="zh-TW" altLang="zh-TW" sz="3200" b="1" dirty="0">
                <a:solidFill>
                  <a:srgbClr val="0070C0"/>
                </a:solidFill>
                <a:ea typeface="標楷體" pitchFamily="65" charset="-120"/>
              </a:rPr>
              <a:t>原能會職權交辦</a:t>
            </a:r>
            <a:r>
              <a:rPr lang="zh-TW" altLang="en-US" sz="3200" b="1" dirty="0">
                <a:solidFill>
                  <a:srgbClr val="0070C0"/>
                </a:solidFill>
                <a:ea typeface="標楷體" pitchFamily="65" charset="-120"/>
              </a:rPr>
              <a:t>之</a:t>
            </a:r>
            <a:r>
              <a:rPr lang="zh-TW" altLang="zh-TW" sz="3200" b="1" dirty="0">
                <a:solidFill>
                  <a:srgbClr val="0070C0"/>
                </a:solidFill>
                <a:ea typeface="標楷體" pitchFamily="65" charset="-120"/>
              </a:rPr>
              <a:t>計畫</a:t>
            </a:r>
            <a:r>
              <a:rPr lang="zh-TW" altLang="en-US" sz="3200" b="1" dirty="0">
                <a:solidFill>
                  <a:srgbClr val="0070C0"/>
                </a:solidFill>
                <a:ea typeface="標楷體" pitchFamily="65" charset="-120"/>
              </a:rPr>
              <a:t>等，增訂</a:t>
            </a:r>
            <a:r>
              <a:rPr lang="zh-TW" altLang="zh-TW" sz="3200" b="1" dirty="0">
                <a:solidFill>
                  <a:srgbClr val="0070C0"/>
                </a:solidFill>
                <a:ea typeface="標楷體" pitchFamily="65" charset="-120"/>
              </a:rPr>
              <a:t>作業流程圖</a:t>
            </a:r>
            <a:r>
              <a:rPr lang="zh-TW" altLang="en-US" sz="3200" b="1" dirty="0">
                <a:solidFill>
                  <a:srgbClr val="0070C0"/>
                </a:solidFill>
                <a:ea typeface="標楷體" pitchFamily="65" charset="-120"/>
              </a:rPr>
              <a:t>。</a:t>
            </a:r>
            <a:endParaRPr lang="en-US" altLang="zh-TW" sz="3200" b="1" dirty="0">
              <a:solidFill>
                <a:srgbClr val="0070C0"/>
              </a:solidFill>
              <a:ea typeface="標楷體" pitchFamily="65" charset="-120"/>
            </a:endParaRPr>
          </a:p>
          <a:p>
            <a:pPr marL="914290" indent="-914290" algn="l">
              <a:spcBef>
                <a:spcPct val="10000"/>
              </a:spcBef>
              <a:buFont typeface="+mj-lt"/>
              <a:buAutoNum type="arabicPeriod" startAt="2"/>
            </a:pPr>
            <a:r>
              <a:rPr lang="zh-TW" altLang="en-US" sz="4000" b="1" dirty="0">
                <a:solidFill>
                  <a:srgbClr val="0070C0"/>
                </a:solidFill>
                <a:ea typeface="標楷體" pitchFamily="65" charset="-120"/>
              </a:rPr>
              <a:t>資料列表</a:t>
            </a:r>
            <a:r>
              <a:rPr lang="en-US" altLang="zh-TW" sz="4800" b="1" dirty="0">
                <a:solidFill>
                  <a:srgbClr val="0070C0"/>
                </a:solidFill>
                <a:ea typeface="標楷體" pitchFamily="65" charset="-120"/>
              </a:rPr>
              <a:t>-</a:t>
            </a:r>
            <a:r>
              <a:rPr lang="zh-TW" altLang="en-US" sz="3200" b="1" dirty="0">
                <a:solidFill>
                  <a:srgbClr val="0070C0"/>
                </a:solidFill>
                <a:ea typeface="標楷體" pitchFamily="65" charset="-120"/>
              </a:rPr>
              <a:t> 如</a:t>
            </a:r>
            <a:r>
              <a:rPr lang="zh-TW" altLang="en-US" sz="3200" b="1" dirty="0">
                <a:solidFill>
                  <a:srgbClr val="0070C0"/>
                </a:solidFill>
                <a:ea typeface="標楷體" pitchFamily="65" charset="-120"/>
                <a:hlinkClick r:id="rId3" action="ppaction://hlinkfile"/>
              </a:rPr>
              <a:t>目錄表</a:t>
            </a:r>
            <a:endParaRPr lang="en-US" altLang="zh-TW" sz="3200" b="1" dirty="0">
              <a:solidFill>
                <a:srgbClr val="0070C0"/>
              </a:solidFill>
              <a:ea typeface="標楷體" pitchFamily="65" charset="-120"/>
            </a:endParaRPr>
          </a:p>
          <a:p>
            <a:pPr marL="467944" indent="457145" algn="l">
              <a:spcBef>
                <a:spcPct val="10000"/>
              </a:spcBef>
              <a:buFont typeface="Wingdings" pitchFamily="2" charset="2"/>
              <a:buChar char="u"/>
            </a:pPr>
            <a:endParaRPr lang="zh-TW" altLang="zh-TW" sz="3200" b="1" dirty="0">
              <a:solidFill>
                <a:srgbClr val="0070C0"/>
              </a:solidFill>
              <a:ea typeface="標楷體" pitchFamily="65" charset="-120"/>
            </a:endParaRPr>
          </a:p>
          <a:p>
            <a:pPr algn="l" eaLnBrk="1" hangingPunct="1">
              <a:spcBef>
                <a:spcPct val="10000"/>
              </a:spcBef>
            </a:pPr>
            <a:endParaRPr lang="en-US" altLang="zh-TW" sz="3200" b="1" dirty="0">
              <a:solidFill>
                <a:srgbClr val="0070C0"/>
              </a:solidFill>
              <a:ea typeface="標楷體" pitchFamily="65" charset="-120"/>
            </a:endParaRPr>
          </a:p>
          <a:p>
            <a:pPr algn="l" eaLnBrk="1" hangingPunct="1">
              <a:spcBef>
                <a:spcPct val="10000"/>
              </a:spcBef>
            </a:pPr>
            <a:endParaRPr lang="en-US" altLang="zh-TW" sz="3200" b="1" dirty="0">
              <a:solidFill>
                <a:srgbClr val="0070C0"/>
              </a:solidFill>
              <a:ea typeface="標楷體" pitchFamily="65" charset="-120"/>
            </a:endParaRPr>
          </a:p>
          <a:p>
            <a:pPr algn="l" eaLnBrk="1" hangingPunct="1">
              <a:spcBef>
                <a:spcPct val="10000"/>
              </a:spcBef>
            </a:pPr>
            <a:endParaRPr lang="en-US" altLang="zh-TW" sz="3200" b="1" dirty="0">
              <a:solidFill>
                <a:srgbClr val="0070C0"/>
              </a:solidFill>
              <a:ea typeface="標楷體" pitchFamily="65" charset="-120"/>
            </a:endParaRPr>
          </a:p>
          <a:p>
            <a:pPr algn="l" eaLnBrk="1" hangingPunct="1">
              <a:spcBef>
                <a:spcPct val="10000"/>
              </a:spcBef>
            </a:pPr>
            <a:endParaRPr lang="en-US" altLang="zh-TW" sz="3200" b="1" dirty="0">
              <a:solidFill>
                <a:srgbClr val="0070C0"/>
              </a:solidFill>
              <a:ea typeface="標楷體" pitchFamily="65" charset="-120"/>
            </a:endParaRPr>
          </a:p>
          <a:p>
            <a:pPr algn="l" eaLnBrk="1" hangingPunct="1">
              <a:spcBef>
                <a:spcPct val="10000"/>
              </a:spcBef>
            </a:pPr>
            <a:endParaRPr lang="en-US" altLang="zh-TW" sz="3200" b="1" dirty="0">
              <a:solidFill>
                <a:srgbClr val="0070C0"/>
              </a:solidFill>
              <a:ea typeface="標楷體" pitchFamily="65" charset="-120"/>
            </a:endParaRPr>
          </a:p>
          <a:p>
            <a:pPr algn="l" eaLnBrk="1" hangingPunct="1">
              <a:spcBef>
                <a:spcPct val="10000"/>
              </a:spcBef>
            </a:pPr>
            <a:endParaRPr lang="en-US" altLang="zh-TW" sz="3200" b="1" dirty="0">
              <a:solidFill>
                <a:srgbClr val="0070C0"/>
              </a:solidFill>
              <a:ea typeface="標楷體" pitchFamily="65" charset="-120"/>
            </a:endParaRPr>
          </a:p>
          <a:p>
            <a:pPr algn="l" eaLnBrk="1" hangingPunct="1">
              <a:spcBef>
                <a:spcPct val="10000"/>
              </a:spcBef>
            </a:pPr>
            <a:endParaRPr lang="en-US" altLang="zh-TW" sz="3200" b="1" dirty="0">
              <a:solidFill>
                <a:srgbClr val="0070C0"/>
              </a:solidFill>
              <a:ea typeface="標楷體" pitchFamily="65" charset="-120"/>
            </a:endParaRPr>
          </a:p>
          <a:p>
            <a:pPr algn="l" eaLnBrk="1" hangingPunct="1">
              <a:spcBef>
                <a:spcPct val="10000"/>
              </a:spcBef>
            </a:pPr>
            <a:endParaRPr lang="en-US" altLang="zh-TW" b="1" dirty="0">
              <a:solidFill>
                <a:srgbClr val="0070C0"/>
              </a:solidFill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274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D66EB0-7D4A-421B-B6F9-518E77E00CA8}" type="slidenum">
              <a:rPr lang="en-US" altLang="zh-TW" smtClean="0"/>
              <a:pPr>
                <a:defRPr/>
              </a:pPr>
              <a:t>9</a:t>
            </a:fld>
            <a:endParaRPr lang="en-US" altLang="zh-TW"/>
          </a:p>
        </p:txBody>
      </p:sp>
      <p:sp>
        <p:nvSpPr>
          <p:cNvPr id="7" name="圓角矩形 6"/>
          <p:cNvSpPr/>
          <p:nvPr/>
        </p:nvSpPr>
        <p:spPr>
          <a:xfrm>
            <a:off x="1187624" y="116632"/>
            <a:ext cx="7344816" cy="864096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eaLnBrk="1" hangingPunct="1">
              <a:spcBef>
                <a:spcPct val="10000"/>
              </a:spcBef>
            </a:pPr>
            <a:r>
              <a:rPr lang="zh-TW" altLang="en-US" sz="3600" dirty="0">
                <a:solidFill>
                  <a:schemeClr val="tx1"/>
                </a:solidFill>
                <a:ea typeface="標楷體" pitchFamily="65" charset="-120"/>
              </a:rPr>
              <a:t>四、差異說明</a:t>
            </a:r>
            <a:endParaRPr lang="en-US" altLang="zh-TW" sz="3600" dirty="0">
              <a:solidFill>
                <a:schemeClr val="tx1"/>
              </a:solidFill>
              <a:ea typeface="標楷體" pitchFamily="65" charset="-120"/>
            </a:endParaRPr>
          </a:p>
        </p:txBody>
      </p:sp>
      <p:graphicFrame>
        <p:nvGraphicFramePr>
          <p:cNvPr id="8" name="表格 7"/>
          <p:cNvGraphicFramePr>
            <a:graphicFrameLocks noGrp="1"/>
          </p:cNvGraphicFramePr>
          <p:nvPr/>
        </p:nvGraphicFramePr>
        <p:xfrm>
          <a:off x="683568" y="1700808"/>
          <a:ext cx="7704856" cy="4211937"/>
        </p:xfrm>
        <a:graphic>
          <a:graphicData uri="http://schemas.openxmlformats.org/drawingml/2006/table">
            <a:tbl>
              <a:tblPr/>
              <a:tblGrid>
                <a:gridCol w="3803576"/>
                <a:gridCol w="3901280"/>
              </a:tblGrid>
              <a:tr h="576064">
                <a:tc gridSpan="2"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solidFill>
                            <a:srgbClr val="C0000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1.</a:t>
                      </a: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承接外界委託計畫管理作業流程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8793" marR="58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5143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  <a:hlinkClick r:id="rId2" action="ppaction://hlinkfile"/>
                        </a:rPr>
                        <a:t>修正前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8793" marR="58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b="1" kern="100" dirty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修正</a:t>
                      </a:r>
                      <a:r>
                        <a:rPr lang="zh-TW" sz="2000" b="1" kern="100" dirty="0" smtClean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後</a:t>
                      </a:r>
                      <a:r>
                        <a:rPr lang="en-US" altLang="zh-TW" sz="1400" b="1" kern="100" dirty="0" smtClean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altLang="en-US" sz="1400" b="1" kern="100" dirty="0" smtClean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  <a:hlinkClick r:id="rId3" action="ppaction://hlinkfile"/>
                        </a:rPr>
                        <a:t>國營事業</a:t>
                      </a:r>
                      <a:r>
                        <a:rPr lang="en-US" altLang="zh-TW" sz="1400" b="1" kern="100" dirty="0" smtClean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+</a:t>
                      </a:r>
                      <a:r>
                        <a:rPr lang="zh-TW" altLang="en-US" sz="1400" b="1" kern="100" dirty="0" smtClean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  <a:hlinkClick r:id="rId4" action="ppaction://hlinkfile"/>
                        </a:rPr>
                        <a:t>民營企業</a:t>
                      </a:r>
                      <a:r>
                        <a:rPr lang="en-US" altLang="zh-TW" sz="1400" b="1" kern="100" dirty="0" smtClean="0">
                          <a:solidFill>
                            <a:srgbClr val="C0000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)</a:t>
                      </a:r>
                      <a:endParaRPr lang="zh-TW" altLang="en-US" sz="1400" b="1" kern="100" dirty="0" smtClean="0">
                        <a:solidFill>
                          <a:srgbClr val="C00000"/>
                        </a:solidFill>
                        <a:latin typeface="Calibri"/>
                        <a:ea typeface="標楷體"/>
                        <a:cs typeface="Times New Roman"/>
                      </a:endParaRPr>
                    </a:p>
                  </a:txBody>
                  <a:tcPr marL="58793" marR="58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6587">
                <a:tc>
                  <a:txBody>
                    <a:bodyPr/>
                    <a:lstStyle/>
                    <a:p>
                      <a:pPr marL="290830" indent="-290830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1.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分包廠商遴選作業，應於參與投標前完成。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8793" marR="58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9560" indent="-269875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1.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分包廠商遴選作業，應於簽辦立案程序前完成。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8793" marR="58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4936">
                <a:tc>
                  <a:txBody>
                    <a:bodyPr/>
                    <a:lstStyle/>
                    <a:p>
                      <a:pPr marL="290830" indent="-290830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2.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「預估現金流量表」無須填列及審查。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8793" marR="58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9560" indent="-269875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2.</a:t>
                      </a:r>
                      <a:r>
                        <a:rPr lang="en-US" sz="2000" kern="100" dirty="0">
                          <a:latin typeface="Calibri"/>
                          <a:ea typeface="新細明體"/>
                          <a:cs typeface="Times New Roman"/>
                        </a:rPr>
                        <a:t> 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「預估現金流量表」須於提送投標立案簽陳時填列及審查。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289560" indent="1905">
                        <a:lnSpc>
                          <a:spcPts val="2800"/>
                        </a:lnSpc>
                        <a:spcAft>
                          <a:spcPts val="0"/>
                        </a:spcAft>
                      </a:pP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(</a:t>
                      </a:r>
                      <a:r>
                        <a:rPr lang="zh-TW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收入為代收款者須附</a:t>
                      </a:r>
                      <a:r>
                        <a:rPr lang="en-US" sz="2000" b="1" kern="100" dirty="0">
                          <a:solidFill>
                            <a:srgbClr val="002060"/>
                          </a:solidFill>
                          <a:latin typeface="Calibri"/>
                          <a:ea typeface="標楷體"/>
                          <a:cs typeface="Times New Roman"/>
                        </a:rPr>
                        <a:t>)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8793" marR="58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1043609" y="1068131"/>
            <a:ext cx="7056784" cy="461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  <a:spAutoFit/>
          </a:bodyPr>
          <a:lstStyle/>
          <a:p>
            <a:pPr indent="1588" defTabSz="914290"/>
            <a:r>
              <a:rPr lang="zh-TW" altLang="en-US" sz="2400" b="1" dirty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修正前後重點差異對照表</a:t>
            </a:r>
            <a:r>
              <a:rPr lang="en-US" altLang="zh-TW" sz="2400" b="1" dirty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-1.  (p1/3)</a:t>
            </a:r>
            <a:endParaRPr lang="zh-TW" altLang="en-US" sz="2400" dirty="0">
              <a:latin typeface="Arial" pitchFamily="34" charset="0"/>
              <a:cs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274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預設簡報設計">
  <a:themeElements>
    <a:clrScheme name="預設簡報設計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3_預設簡報設計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都會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6538</TotalTime>
  <Words>2598</Words>
  <Application>Microsoft Office PowerPoint</Application>
  <PresentationFormat>如螢幕大小 (4:3)</PresentationFormat>
  <Paragraphs>220</Paragraphs>
  <Slides>23</Slides>
  <Notes>2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23</vt:i4>
      </vt:variant>
    </vt:vector>
  </HeadingPairs>
  <TitlesOfParts>
    <vt:vector size="24" baseType="lpstr">
      <vt:lpstr>3_預設簡報設計</vt:lpstr>
      <vt:lpstr>核能研究所承接外界委託計畫 相關作業流程增修 簡   報 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OEM_USER</dc:creator>
  <cp:lastModifiedBy>江文堂</cp:lastModifiedBy>
  <cp:revision>841</cp:revision>
  <cp:lastPrinted>2016-04-20T05:35:13Z</cp:lastPrinted>
  <dcterms:created xsi:type="dcterms:W3CDTF">2007-01-16T11:26:55Z</dcterms:created>
  <dcterms:modified xsi:type="dcterms:W3CDTF">2016-04-25T00:27:09Z</dcterms:modified>
</cp:coreProperties>
</file>