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7" r:id="rId2"/>
    <p:sldId id="278" r:id="rId3"/>
    <p:sldId id="281" r:id="rId4"/>
    <p:sldId id="282" r:id="rId5"/>
    <p:sldId id="268" r:id="rId6"/>
    <p:sldId id="269" r:id="rId7"/>
    <p:sldId id="270" r:id="rId8"/>
    <p:sldId id="271" r:id="rId9"/>
    <p:sldId id="272" r:id="rId10"/>
    <p:sldId id="283" r:id="rId11"/>
  </p:sldIdLst>
  <p:sldSz cx="10693400" cy="7561263"/>
  <p:notesSz cx="6807200" cy="9939338"/>
  <p:defaultTextStyle>
    <a:defPPr>
      <a:defRPr lang="zh-TW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270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5" autoAdjust="0"/>
    <p:restoredTop sz="86443" autoAdjust="0"/>
  </p:normalViewPr>
  <p:slideViewPr>
    <p:cSldViewPr>
      <p:cViewPr>
        <p:scale>
          <a:sx n="55" d="100"/>
          <a:sy n="55" d="100"/>
        </p:scale>
        <p:origin x="-1276" y="-48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32B219-72D9-4152-95BB-43C442213DA8}" type="doc">
      <dgm:prSet loTypeId="urn:microsoft.com/office/officeart/2005/8/layout/vList2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zh-TW" altLang="en-US"/>
        </a:p>
      </dgm:t>
    </dgm:pt>
    <dgm:pt modelId="{EB1389E3-72D1-4B2E-BF64-FF6BA8D08D06}" type="pres">
      <dgm:prSet presAssocID="{1232B219-72D9-4152-95BB-43C442213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A2DC15A-FAF6-4BC6-BC8C-F3F0C2B39B1C}" type="presOf" srcId="{1232B219-72D9-4152-95BB-43C442213DA8}" destId="{EB1389E3-72D1-4B2E-BF64-FF6BA8D08D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32B219-72D9-4152-95BB-43C442213DA8}" type="doc">
      <dgm:prSet loTypeId="urn:microsoft.com/office/officeart/2005/8/layout/vList2" loCatId="list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zh-TW" altLang="en-US"/>
        </a:p>
      </dgm:t>
    </dgm:pt>
    <dgm:pt modelId="{EB1389E3-72D1-4B2E-BF64-FF6BA8D08D06}" type="pres">
      <dgm:prSet presAssocID="{1232B219-72D9-4152-95BB-43C442213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92C84A2-293C-4170-B90B-DF826F7B55F0}" type="presOf" srcId="{1232B219-72D9-4152-95BB-43C442213DA8}" destId="{EB1389E3-72D1-4B2E-BF64-FF6BA8D08D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2F967-13D6-4687-B89F-7D132E959B8F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769938" y="746125"/>
            <a:ext cx="526732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3BF37-3084-4560-9CC9-63A96B85E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19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A5FB8-5C0D-46AA-AE26-8369181E9FC0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1651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A5FB8-5C0D-46AA-AE26-8369181E9FC0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1651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CA5FB8-5C0D-46AA-AE26-8369181E9FC0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165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"/>
            <a:ext cx="10693400" cy="75432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82204" y="3132559"/>
            <a:ext cx="9089390" cy="162077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84209" y="4860751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214477"/>
            <a:ext cx="1928517" cy="458585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234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18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833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"/>
            <a:ext cx="10693400" cy="7543264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10693400" cy="392464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noFill/>
              </a:ln>
            </a:endParaRPr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2" y="396255"/>
            <a:ext cx="2060931" cy="4928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0" y="3924647"/>
            <a:ext cx="9624060" cy="126021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288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813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03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16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59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511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991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69C9-26FB-409F-BAB6-E218E84513F0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37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"/>
            <a:ext cx="10693400" cy="7555451"/>
          </a:xfrm>
          <a:prstGeom prst="rect">
            <a:avLst/>
          </a:prstGeom>
        </p:spPr>
      </p:pic>
      <p:sp>
        <p:nvSpPr>
          <p:cNvPr id="12" name="文字方塊 11"/>
          <p:cNvSpPr txBox="1"/>
          <p:nvPr userDrawn="1"/>
        </p:nvSpPr>
        <p:spPr>
          <a:xfrm>
            <a:off x="8661507" y="716853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核能研究所</a:t>
            </a:r>
            <a:endParaRPr lang="zh-TW" altLang="en-US" sz="1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D69C9-26FB-409F-BAB6-E218E84513F0}" type="datetimeFigureOut">
              <a:rPr lang="zh-TW" altLang="en-US" smtClean="0"/>
              <a:t>2016/3/31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AEA7-8BCE-4301-A51E-CEE06A27A94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614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slide" Target="slide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47334" indent="-325898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03590" indent="-260718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5026" indent="-260718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346462" indent="-260718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867898" indent="-26071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389333" indent="-26071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910770" indent="-26071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432206" indent="-26071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00C7DFC6-8315-49D5-956B-6C831D922167}" type="slidenum">
              <a:rPr lang="en-US" altLang="zh-TW"/>
              <a:pPr eaLnBrk="1" hangingPunct="1"/>
              <a:t>1</a:t>
            </a:fld>
            <a:endParaRPr lang="en-US" altLang="zh-TW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717" y="208286"/>
            <a:ext cx="8276246" cy="764034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6000" b="1" dirty="0"/>
              <a:t>案例說明</a:t>
            </a:r>
            <a:r>
              <a:rPr lang="en-US" altLang="zh-TW" sz="4400" b="1" dirty="0"/>
              <a:t>---</a:t>
            </a:r>
            <a:r>
              <a:rPr lang="zh-TW" altLang="en-US" sz="4400" b="1" dirty="0" smtClean="0"/>
              <a:t>廢棄物回收</a:t>
            </a:r>
            <a:endParaRPr lang="zh-TW" altLang="en-US" sz="4400" b="1" dirty="0"/>
          </a:p>
        </p:txBody>
      </p:sp>
      <p:sp>
        <p:nvSpPr>
          <p:cNvPr id="7172" name="Text Box 45"/>
          <p:cNvSpPr txBox="1">
            <a:spLocks noChangeArrowheads="1"/>
          </p:cNvSpPr>
          <p:nvPr/>
        </p:nvSpPr>
        <p:spPr bwMode="auto">
          <a:xfrm>
            <a:off x="776014" y="1741540"/>
            <a:ext cx="210675" cy="4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zh-TW"/>
          </a:p>
        </p:txBody>
      </p:sp>
      <p:grpSp>
        <p:nvGrpSpPr>
          <p:cNvPr id="6" name="群組 5"/>
          <p:cNvGrpSpPr/>
          <p:nvPr/>
        </p:nvGrpSpPr>
        <p:grpSpPr>
          <a:xfrm>
            <a:off x="1170236" y="2916535"/>
            <a:ext cx="8673563" cy="4104456"/>
            <a:chOff x="1287747" y="2486890"/>
            <a:chExt cx="8673563" cy="4009774"/>
          </a:xfrm>
        </p:grpSpPr>
        <p:grpSp>
          <p:nvGrpSpPr>
            <p:cNvPr id="5" name="群組 4"/>
            <p:cNvGrpSpPr/>
            <p:nvPr/>
          </p:nvGrpSpPr>
          <p:grpSpPr>
            <a:xfrm>
              <a:off x="1287747" y="2486890"/>
              <a:ext cx="6484122" cy="3997634"/>
              <a:chOff x="1287747" y="2486890"/>
              <a:chExt cx="6484122" cy="3997634"/>
            </a:xfrm>
          </p:grpSpPr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747" y="2505926"/>
                <a:ext cx="2105234" cy="3978598"/>
              </a:xfrm>
              <a:prstGeom prst="rect">
                <a:avLst/>
              </a:prstGeom>
            </p:spPr>
          </p:pic>
          <p:pic>
            <p:nvPicPr>
              <p:cNvPr id="8" name="圖片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352" y="2505104"/>
                <a:ext cx="2028559" cy="3978598"/>
              </a:xfrm>
              <a:prstGeom prst="rect">
                <a:avLst/>
              </a:prstGeom>
            </p:spPr>
          </p:pic>
          <p:pic>
            <p:nvPicPr>
              <p:cNvPr id="9" name="圖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0911" y="2486890"/>
                <a:ext cx="2340958" cy="3969608"/>
              </a:xfrm>
              <a:prstGeom prst="rect">
                <a:avLst/>
              </a:prstGeom>
            </p:spPr>
          </p:pic>
        </p:grp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867" y="2486890"/>
              <a:ext cx="2189443" cy="4009774"/>
            </a:xfrm>
            <a:prstGeom prst="rect">
              <a:avLst/>
            </a:prstGeom>
          </p:spPr>
        </p:pic>
      </p:grpSp>
      <p:sp>
        <p:nvSpPr>
          <p:cNvPr id="13" name="圓角矩形 4"/>
          <p:cNvSpPr/>
          <p:nvPr/>
        </p:nvSpPr>
        <p:spPr>
          <a:xfrm>
            <a:off x="1098228" y="1116335"/>
            <a:ext cx="9001000" cy="1800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TW" altLang="en-US" sz="2000" dirty="0" smtClean="0">
                <a:solidFill>
                  <a:prstClr val="black"/>
                </a:solidFill>
                <a:latin typeface="新細明體"/>
              </a:rPr>
              <a:t>● </a:t>
            </a:r>
            <a:r>
              <a:rPr kumimoji="1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廢紙回收夾雜非紙類材料：</a:t>
            </a:r>
            <a:endParaRPr kumimoji="1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cs typeface="+mn-cs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1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105</a:t>
            </a:r>
            <a:r>
              <a:rPr kumimoji="1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年</a:t>
            </a:r>
            <a:r>
              <a:rPr kumimoji="1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3</a:t>
            </a:r>
            <a:r>
              <a:rPr kumimoji="1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月</a:t>
            </a:r>
            <a:r>
              <a:rPr kumimoji="1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8</a:t>
            </a:r>
            <a:r>
              <a:rPr kumimoji="1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日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辦理本所廢紙</a:t>
            </a:r>
            <a:r>
              <a:rPr kumimoji="0" lang="zh-TW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回收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，運往紙廠水銷毀處理，御貨時箱子因擠壓裂開，發現未依規定將光碟片、報廢之劑量套夾帶裝箱及鐵器、塑膠品未拆除等情形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附照片及影片     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rPr>
              <a:t>。</a:t>
            </a:r>
            <a:endParaRPr kumimoji="1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" name="動作按鈕: 影片 1">
            <a:hlinkClick r:id="" action="ppaction://hlinkshowjump?jump=lastslide" highlightClick="1"/>
          </p:cNvPr>
          <p:cNvSpPr/>
          <p:nvPr/>
        </p:nvSpPr>
        <p:spPr>
          <a:xfrm>
            <a:off x="6786860" y="2412479"/>
            <a:ext cx="360039" cy="360040"/>
          </a:xfrm>
          <a:prstGeom prst="actionButtonMovi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969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廢紙回收.avi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220" y="434903"/>
            <a:ext cx="8892988" cy="6063401"/>
          </a:xfrm>
          <a:prstGeom prst="rect">
            <a:avLst/>
          </a:prstGeom>
        </p:spPr>
      </p:pic>
      <p:sp>
        <p:nvSpPr>
          <p:cNvPr id="3" name="動作按鈕: 返回 2">
            <a:hlinkClick r:id="rId5" action="ppaction://hlinksldjump" highlightClick="1"/>
          </p:cNvPr>
          <p:cNvSpPr/>
          <p:nvPr/>
        </p:nvSpPr>
        <p:spPr>
          <a:xfrm>
            <a:off x="9667180" y="6588943"/>
            <a:ext cx="504056" cy="432048"/>
          </a:xfrm>
          <a:prstGeom prst="actionButtonRetur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837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47483" indent="-32595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03820" indent="-260764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5348" indent="-260764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346876" indent="-260764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868404" indent="-2607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389932" indent="-2607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911460" indent="-2607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432988" indent="-2607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00C7DFC6-8315-49D5-956B-6C831D922167}" type="slidenum">
              <a:rPr lang="en-US" altLang="zh-TW"/>
              <a:pPr eaLnBrk="1" hangingPunct="1"/>
              <a:t>2</a:t>
            </a:fld>
            <a:endParaRPr lang="en-US" altLang="zh-TW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717" y="208285"/>
            <a:ext cx="8276246" cy="952159"/>
          </a:xfrm>
        </p:spPr>
        <p:txBody>
          <a:bodyPr>
            <a:normAutofit fontScale="90000"/>
          </a:bodyPr>
          <a:lstStyle/>
          <a:p>
            <a:r>
              <a:rPr lang="zh-TW" altLang="en-US" sz="7200" b="1" dirty="0" smtClean="0"/>
              <a:t>應</a:t>
            </a:r>
            <a:r>
              <a:rPr lang="zh-TW" altLang="en-US" sz="6700" b="1" dirty="0" smtClean="0"/>
              <a:t>注意事項</a:t>
            </a:r>
            <a:r>
              <a:rPr lang="en-US" altLang="zh-TW" sz="5400" b="1" dirty="0" smtClean="0"/>
              <a:t>---</a:t>
            </a:r>
            <a:r>
              <a:rPr lang="zh-TW" altLang="en-US" sz="4400" b="1" dirty="0" smtClean="0">
                <a:solidFill>
                  <a:prstClr val="black"/>
                </a:solidFill>
              </a:rPr>
              <a:t>廢棄物回收</a:t>
            </a:r>
            <a:r>
              <a:rPr lang="en-US" altLang="zh-TW" sz="4400" b="1" dirty="0" smtClean="0">
                <a:solidFill>
                  <a:prstClr val="black"/>
                </a:solidFill>
              </a:rPr>
              <a:t>(</a:t>
            </a:r>
            <a:r>
              <a:rPr lang="zh-TW" altLang="en-US" sz="4400" b="1" dirty="0" smtClean="0">
                <a:solidFill>
                  <a:prstClr val="black"/>
                </a:solidFill>
              </a:rPr>
              <a:t>一</a:t>
            </a:r>
            <a:r>
              <a:rPr lang="en-US" altLang="zh-TW" sz="4400" b="1" dirty="0" smtClean="0">
                <a:solidFill>
                  <a:prstClr val="black"/>
                </a:solidFill>
              </a:rPr>
              <a:t>)</a:t>
            </a:r>
            <a:endParaRPr lang="zh-TW" altLang="en-US" sz="3700" dirty="0"/>
          </a:p>
        </p:txBody>
      </p:sp>
      <p:sp>
        <p:nvSpPr>
          <p:cNvPr id="7172" name="Text Box 45"/>
          <p:cNvSpPr txBox="1">
            <a:spLocks noChangeArrowheads="1"/>
          </p:cNvSpPr>
          <p:nvPr/>
        </p:nvSpPr>
        <p:spPr bwMode="auto">
          <a:xfrm>
            <a:off x="776014" y="1741541"/>
            <a:ext cx="210714" cy="42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zh-TW"/>
          </a:p>
        </p:txBody>
      </p:sp>
      <p:sp>
        <p:nvSpPr>
          <p:cNvPr id="3" name="手繪多邊形 2"/>
          <p:cNvSpPr/>
          <p:nvPr/>
        </p:nvSpPr>
        <p:spPr>
          <a:xfrm>
            <a:off x="460900" y="972319"/>
            <a:ext cx="9936704" cy="1197712"/>
          </a:xfrm>
          <a:custGeom>
            <a:avLst/>
            <a:gdLst>
              <a:gd name="connsiteX0" fmla="*/ 0 w 9936704"/>
              <a:gd name="connsiteY0" fmla="*/ 153922 h 923514"/>
              <a:gd name="connsiteX1" fmla="*/ 153922 w 9936704"/>
              <a:gd name="connsiteY1" fmla="*/ 0 h 923514"/>
              <a:gd name="connsiteX2" fmla="*/ 9782782 w 9936704"/>
              <a:gd name="connsiteY2" fmla="*/ 0 h 923514"/>
              <a:gd name="connsiteX3" fmla="*/ 9936704 w 9936704"/>
              <a:gd name="connsiteY3" fmla="*/ 153922 h 923514"/>
              <a:gd name="connsiteX4" fmla="*/ 9936704 w 9936704"/>
              <a:gd name="connsiteY4" fmla="*/ 769592 h 923514"/>
              <a:gd name="connsiteX5" fmla="*/ 9782782 w 9936704"/>
              <a:gd name="connsiteY5" fmla="*/ 923514 h 923514"/>
              <a:gd name="connsiteX6" fmla="*/ 153922 w 9936704"/>
              <a:gd name="connsiteY6" fmla="*/ 923514 h 923514"/>
              <a:gd name="connsiteX7" fmla="*/ 0 w 9936704"/>
              <a:gd name="connsiteY7" fmla="*/ 769592 h 923514"/>
              <a:gd name="connsiteX8" fmla="*/ 0 w 9936704"/>
              <a:gd name="connsiteY8" fmla="*/ 153922 h 92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6704" h="923514">
                <a:moveTo>
                  <a:pt x="0" y="153922"/>
                </a:moveTo>
                <a:cubicBezTo>
                  <a:pt x="0" y="68913"/>
                  <a:pt x="68913" y="0"/>
                  <a:pt x="153922" y="0"/>
                </a:cubicBezTo>
                <a:lnTo>
                  <a:pt x="9782782" y="0"/>
                </a:lnTo>
                <a:cubicBezTo>
                  <a:pt x="9867791" y="0"/>
                  <a:pt x="9936704" y="68913"/>
                  <a:pt x="9936704" y="153922"/>
                </a:cubicBezTo>
                <a:lnTo>
                  <a:pt x="9936704" y="769592"/>
                </a:lnTo>
                <a:cubicBezTo>
                  <a:pt x="9936704" y="854601"/>
                  <a:pt x="9867791" y="923514"/>
                  <a:pt x="9782782" y="923514"/>
                </a:cubicBezTo>
                <a:lnTo>
                  <a:pt x="153922" y="923514"/>
                </a:lnTo>
                <a:cubicBezTo>
                  <a:pt x="68913" y="923514"/>
                  <a:pt x="0" y="854601"/>
                  <a:pt x="0" y="769592"/>
                </a:cubicBezTo>
                <a:lnTo>
                  <a:pt x="0" y="153922"/>
                </a:lnTo>
                <a:close/>
              </a:path>
            </a:pathLst>
          </a:custGeom>
          <a:noFill/>
          <a:effectLst/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282" tIns="121282" rIns="121282" bIns="121282" numCol="1" spcCol="1270" anchor="ctr" anchorCtr="0">
            <a:noAutofit/>
          </a:bodyPr>
          <a:lstStyle/>
          <a:p>
            <a:pPr lvl="0" algn="l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● 請各</a:t>
            </a:r>
            <a:r>
              <a:rPr lang="zh-TW" altLang="en-US" sz="2400" dirty="0">
                <a:solidFill>
                  <a:srgbClr val="000000"/>
                </a:solidFill>
                <a:latin typeface="+mj-ea"/>
                <a:ea typeface="+mj-ea"/>
              </a:rPr>
              <a:t>單位加強回收管制，以免資料外洩及紙廠水銷毀處理困擾</a:t>
            </a:r>
            <a:r>
              <a:rPr lang="zh-TW" altLang="en-US" sz="2400" dirty="0" smtClean="0">
                <a:solidFill>
                  <a:srgbClr val="000000"/>
                </a:solidFill>
                <a:latin typeface="+mj-ea"/>
                <a:ea typeface="+mj-ea"/>
              </a:rPr>
              <a:t>。</a:t>
            </a:r>
            <a:endParaRPr lang="en-US" altLang="zh-TW" sz="240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lvl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dirty="0" smtClean="0">
                <a:solidFill>
                  <a:srgbClr val="000000"/>
                </a:solidFill>
                <a:latin typeface="新細明體"/>
              </a:rPr>
              <a:t>● </a:t>
            </a:r>
            <a:r>
              <a:rPr lang="zh-TW" sz="2400" kern="1200" dirty="0" smtClean="0">
                <a:solidFill>
                  <a:schemeClr val="tx1"/>
                </a:solidFill>
                <a:latin typeface="+mj-ea"/>
                <a:ea typeface="+mj-ea"/>
              </a:rPr>
              <a:t>本所各項廢棄物回收處理時間、地點及注意事項如下表：</a:t>
            </a:r>
            <a:endParaRPr kumimoji="1" lang="zh-TW" altLang="en-US" sz="2400" kern="1200" dirty="0" smtClean="0">
              <a:solidFill>
                <a:schemeClr val="tx1"/>
              </a:solidFill>
              <a:latin typeface="+mj-ea"/>
              <a:ea typeface="+mj-ea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440082"/>
              </p:ext>
            </p:extLst>
          </p:nvPr>
        </p:nvGraphicFramePr>
        <p:xfrm>
          <a:off x="594173" y="2170030"/>
          <a:ext cx="9649072" cy="4696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0290"/>
                <a:gridCol w="2118422"/>
                <a:gridCol w="2076828"/>
                <a:gridCol w="2691221"/>
                <a:gridCol w="1252311"/>
              </a:tblGrid>
              <a:tr h="497164"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種類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回收時間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回收地點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注意事項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連絡人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417"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電腦及其週邊設備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每週一</a:t>
                      </a:r>
                    </a:p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−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013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館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zh-TW" sz="20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樓</a:t>
                      </a:r>
                      <a:endParaRPr lang="en-US" altLang="zh-TW" sz="2000" b="0" kern="1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左側門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電腦硬碟須拆除後連同主機一併繳交。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陳生國</a:t>
                      </a:r>
                    </a:p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(2367)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2878"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金屬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每週二、四</a:t>
                      </a:r>
                    </a:p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−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本所廢品儲存場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需將存有潛在危害物質之零件自行拆除或妥適處理後繳交。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陳生國</a:t>
                      </a:r>
                    </a:p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(2367)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6260"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木料、塑膠、玻璃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每週二、四</a:t>
                      </a:r>
                    </a:p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−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00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本所廢品儲存場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需將存有潛在危害物質之零件自行拆除或妥適處理後繳交。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陳生國</a:t>
                      </a:r>
                    </a:p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</a:rPr>
                        <a:t>(2367)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76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47483" indent="-32595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03820" indent="-260764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5348" indent="-260764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346876" indent="-260764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868404" indent="-2607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389932" indent="-2607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911460" indent="-2607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432988" indent="-2607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00C7DFC6-8315-49D5-956B-6C831D922167}" type="slidenum">
              <a:rPr lang="en-US" altLang="zh-TW"/>
              <a:pPr eaLnBrk="1" hangingPunct="1"/>
              <a:t>3</a:t>
            </a:fld>
            <a:endParaRPr lang="en-US" altLang="zh-TW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717" y="208285"/>
            <a:ext cx="8276246" cy="952159"/>
          </a:xfrm>
        </p:spPr>
        <p:txBody>
          <a:bodyPr>
            <a:normAutofit fontScale="90000"/>
          </a:bodyPr>
          <a:lstStyle/>
          <a:p>
            <a:r>
              <a:rPr lang="zh-TW" altLang="en-US" sz="6600" b="1" dirty="0"/>
              <a:t>應注意事項</a:t>
            </a:r>
            <a:r>
              <a:rPr lang="en-US" altLang="zh-TW" sz="4800" b="1" dirty="0" smtClean="0"/>
              <a:t>---</a:t>
            </a:r>
            <a:r>
              <a:rPr lang="zh-TW" altLang="en-US" sz="4400" b="1" dirty="0" smtClean="0">
                <a:solidFill>
                  <a:prstClr val="black"/>
                </a:solidFill>
              </a:rPr>
              <a:t>廢棄物回收</a:t>
            </a:r>
            <a:r>
              <a:rPr lang="en-US" altLang="zh-TW" sz="4400" b="1" dirty="0" smtClean="0">
                <a:solidFill>
                  <a:prstClr val="black"/>
                </a:solidFill>
              </a:rPr>
              <a:t>(</a:t>
            </a:r>
            <a:r>
              <a:rPr lang="zh-TW" altLang="en-US" sz="4400" b="1" dirty="0" smtClean="0">
                <a:solidFill>
                  <a:prstClr val="black"/>
                </a:solidFill>
              </a:rPr>
              <a:t>二</a:t>
            </a:r>
            <a:r>
              <a:rPr lang="en-US" altLang="zh-TW" sz="4400" b="1" dirty="0" smtClean="0">
                <a:solidFill>
                  <a:prstClr val="black"/>
                </a:solidFill>
              </a:rPr>
              <a:t>)</a:t>
            </a:r>
            <a:endParaRPr lang="zh-TW" altLang="en-US" sz="3700" dirty="0"/>
          </a:p>
        </p:txBody>
      </p:sp>
      <p:sp>
        <p:nvSpPr>
          <p:cNvPr id="7172" name="Text Box 45"/>
          <p:cNvSpPr txBox="1">
            <a:spLocks noChangeArrowheads="1"/>
          </p:cNvSpPr>
          <p:nvPr/>
        </p:nvSpPr>
        <p:spPr bwMode="auto">
          <a:xfrm>
            <a:off x="776014" y="1741541"/>
            <a:ext cx="210714" cy="42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zh-TW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499485928"/>
              </p:ext>
            </p:extLst>
          </p:nvPr>
        </p:nvGraphicFramePr>
        <p:xfrm>
          <a:off x="462557" y="1319475"/>
          <a:ext cx="9936704" cy="952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796845"/>
              </p:ext>
            </p:extLst>
          </p:nvPr>
        </p:nvGraphicFramePr>
        <p:xfrm>
          <a:off x="462558" y="1333023"/>
          <a:ext cx="9768285" cy="5284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9792"/>
                <a:gridCol w="2087240"/>
                <a:gridCol w="2221832"/>
                <a:gridCol w="2521637"/>
                <a:gridCol w="1267784"/>
              </a:tblGrid>
              <a:tr h="489815"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種類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回收時間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回收地點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注意事項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連絡人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8411"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燈管、磁片、電池</a:t>
                      </a: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每週二、四</a:t>
                      </a: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14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00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MS Mincho"/>
                        </a:rPr>
                        <a:t>−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16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00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/>
                        </a:rPr>
                        <a:t>本所廢品儲存場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磁片、光碟須破壞後分類裝袋繳交。</a:t>
                      </a: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陳生國</a:t>
                      </a:r>
                    </a:p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(2367)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9511"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印表機碳粉匣</a:t>
                      </a: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每週二、四</a:t>
                      </a:r>
                    </a:p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14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00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MS Mincho"/>
                        </a:rPr>
                        <a:t>−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16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：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/>
                        </a:rPr>
                        <a:t>00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/>
                        </a:rPr>
                        <a:t>本所廢品儲存場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 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陳生國</a:t>
                      </a:r>
                    </a:p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(2367)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3271"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影印機碳粉匣、感光鼓、圓鼓卡匣</a:t>
                      </a: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隨時</a:t>
                      </a: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/>
                        </a:rPr>
                        <a:t>060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/>
                        </a:rPr>
                        <a:t>館二樓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/>
                        </a:rPr>
                        <a:t>209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/>
                        </a:rPr>
                        <a:t>室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使用後之舊品換新品。</a:t>
                      </a: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張貴英</a:t>
                      </a:r>
                    </a:p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(2326)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543">
                <a:tc>
                  <a:txBody>
                    <a:bodyPr/>
                    <a:lstStyle/>
                    <a:p>
                      <a:pPr marL="0" algn="ju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工程廢棄物</a:t>
                      </a: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 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 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依相規定由施工廠商清運離所</a:t>
                      </a: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各單位</a:t>
                      </a:r>
                    </a:p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承辦人</a:t>
                      </a: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942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47483" indent="-325955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03820" indent="-260764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5348" indent="-260764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346876" indent="-260764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868404" indent="-2607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389932" indent="-2607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911460" indent="-2607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432988" indent="-26076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00C7DFC6-8315-49D5-956B-6C831D922167}" type="slidenum">
              <a:rPr lang="en-US" altLang="zh-TW"/>
              <a:pPr eaLnBrk="1" hangingPunct="1"/>
              <a:t>4</a:t>
            </a:fld>
            <a:endParaRPr lang="en-US" altLang="zh-TW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717" y="208285"/>
            <a:ext cx="8276246" cy="952159"/>
          </a:xfrm>
        </p:spPr>
        <p:txBody>
          <a:bodyPr>
            <a:normAutofit fontScale="90000"/>
          </a:bodyPr>
          <a:lstStyle/>
          <a:p>
            <a:r>
              <a:rPr lang="zh-TW" altLang="en-US" sz="6600" b="1" dirty="0"/>
              <a:t>應注意事項</a:t>
            </a:r>
            <a:r>
              <a:rPr lang="en-US" altLang="zh-TW" sz="4800" b="1" dirty="0" smtClean="0"/>
              <a:t>---</a:t>
            </a:r>
            <a:r>
              <a:rPr lang="zh-TW" altLang="en-US" sz="4400" b="1" dirty="0" smtClean="0">
                <a:solidFill>
                  <a:prstClr val="black"/>
                </a:solidFill>
              </a:rPr>
              <a:t>廢棄物回收</a:t>
            </a:r>
            <a:r>
              <a:rPr lang="en-US" altLang="zh-TW" sz="4400" b="1" dirty="0" smtClean="0">
                <a:solidFill>
                  <a:prstClr val="black"/>
                </a:solidFill>
              </a:rPr>
              <a:t>(</a:t>
            </a:r>
            <a:r>
              <a:rPr lang="zh-TW" altLang="en-US" sz="4400" b="1" dirty="0" smtClean="0">
                <a:solidFill>
                  <a:prstClr val="black"/>
                </a:solidFill>
              </a:rPr>
              <a:t>三</a:t>
            </a:r>
            <a:r>
              <a:rPr lang="en-US" altLang="zh-TW" sz="4400" b="1" dirty="0" smtClean="0">
                <a:solidFill>
                  <a:prstClr val="black"/>
                </a:solidFill>
              </a:rPr>
              <a:t>)</a:t>
            </a:r>
            <a:endParaRPr lang="zh-TW" altLang="en-US" sz="3700" dirty="0"/>
          </a:p>
        </p:txBody>
      </p:sp>
      <p:sp>
        <p:nvSpPr>
          <p:cNvPr id="7172" name="Text Box 45"/>
          <p:cNvSpPr txBox="1">
            <a:spLocks noChangeArrowheads="1"/>
          </p:cNvSpPr>
          <p:nvPr/>
        </p:nvSpPr>
        <p:spPr bwMode="auto">
          <a:xfrm>
            <a:off x="776014" y="1741541"/>
            <a:ext cx="210714" cy="42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306" tIns="52153" rIns="104306" bIns="5215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zh-TW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256011565"/>
              </p:ext>
            </p:extLst>
          </p:nvPr>
        </p:nvGraphicFramePr>
        <p:xfrm>
          <a:off x="462557" y="1319475"/>
          <a:ext cx="9936704" cy="952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693068"/>
              </p:ext>
            </p:extLst>
          </p:nvPr>
        </p:nvGraphicFramePr>
        <p:xfrm>
          <a:off x="378348" y="1398868"/>
          <a:ext cx="9852495" cy="4630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4722"/>
                <a:gridCol w="1936815"/>
                <a:gridCol w="1768396"/>
                <a:gridCol w="3773849"/>
                <a:gridCol w="1278713"/>
              </a:tblGrid>
              <a:tr h="542706"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種類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回收時間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回收地點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注意事項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di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</a:rPr>
                        <a:t>連絡人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7380">
                <a:tc>
                  <a:txBody>
                    <a:bodyPr/>
                    <a:lstStyle/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紙</a:t>
                      </a: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每季辦理乙次並於所內網頁公告</a:t>
                      </a: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本所各單位指定地點</a:t>
                      </a: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一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.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不得夾雜其他材料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: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如塑膠袋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(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繩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)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、塑膠、裝訂鐵器等，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Arial"/>
                        </a:rPr>
                        <a:t>並使用廢紙箱封裝。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  <a:p>
                      <a:pPr marL="0" algn="just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二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.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採購之儀器、設備包裝等紙類由送貨廠商攜回處理。</a:t>
                      </a:r>
                    </a:p>
                    <a:p>
                      <a:pPr marL="0" algn="just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三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.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每季回收</a:t>
                      </a: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1</a:t>
                      </a: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車次，為本所各單位共同使用，若各單位回收量較多時，請自行建置購案併本所回收時間一併彈性處理。</a:t>
                      </a: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zh-TW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周錦城</a:t>
                      </a:r>
                    </a:p>
                    <a:p>
                      <a:pPr marL="0" algn="ctr"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/>
                        </a:rPr>
                        <a:t>(2332)</a:t>
                      </a:r>
                      <a:endParaRPr lang="zh-TW" sz="2000" b="0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80201" marR="802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294139" y="6028953"/>
            <a:ext cx="9875219" cy="53621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en-US" altLang="zh-TW" dirty="0" smtClean="0">
                <a:latin typeface="+mn-ea"/>
                <a:ea typeface="+mn-ea"/>
              </a:rPr>
              <a:t>●</a:t>
            </a:r>
            <a:r>
              <a:rPr lang="zh-TW" altLang="zh-TW" sz="2800" dirty="0" smtClean="0">
                <a:latin typeface="+mn-ea"/>
                <a:ea typeface="+mn-ea"/>
              </a:rPr>
              <a:t>請</a:t>
            </a:r>
            <a:r>
              <a:rPr lang="zh-TW" altLang="zh-TW" sz="2800" dirty="0">
                <a:latin typeface="+mn-ea"/>
                <a:ea typeface="+mn-ea"/>
              </a:rPr>
              <a:t>各單位按前項廢棄物回收時間，做好分類後送指定點處理。</a:t>
            </a:r>
          </a:p>
        </p:txBody>
      </p:sp>
    </p:spTree>
    <p:extLst>
      <p:ext uri="{BB962C8B-B14F-4D97-AF65-F5344CB8AC3E}">
        <p14:creationId xmlns:p14="http://schemas.microsoft.com/office/powerpoint/2010/main" val="104064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47334" indent="-325898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03590" indent="-260718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5026" indent="-260718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346462" indent="-260718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867898" indent="-26071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389333" indent="-26071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910770" indent="-26071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432206" indent="-26071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00C7DFC6-8315-49D5-956B-6C831D922167}" type="slidenum">
              <a:rPr lang="en-US" altLang="zh-TW">
                <a:solidFill>
                  <a:srgbClr val="000000"/>
                </a:solidFill>
              </a:rPr>
              <a:pPr eaLnBrk="1" hangingPunct="1"/>
              <a:t>5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>
          <a:xfrm>
            <a:off x="1219717" y="208285"/>
            <a:ext cx="8276246" cy="952159"/>
          </a:xfrm>
        </p:spPr>
        <p:txBody>
          <a:bodyPr>
            <a:noAutofit/>
          </a:bodyPr>
          <a:lstStyle/>
          <a:p>
            <a:pPr eaLnBrk="1" hangingPunct="1"/>
            <a:r>
              <a:rPr lang="zh-TW" altLang="en-US" sz="6000" b="1" dirty="0"/>
              <a:t>案例說明 </a:t>
            </a:r>
            <a:r>
              <a:rPr lang="en-US" altLang="zh-TW" sz="4400" b="1" dirty="0" smtClean="0"/>
              <a:t>---</a:t>
            </a:r>
            <a:r>
              <a:rPr lang="zh-TW" altLang="en-US" sz="4400" b="1" dirty="0" smtClean="0"/>
              <a:t>延遲付款</a:t>
            </a:r>
            <a:r>
              <a:rPr lang="en-US" altLang="zh-TW" sz="4400" b="1" dirty="0" smtClean="0"/>
              <a:t>(</a:t>
            </a:r>
            <a:r>
              <a:rPr lang="zh-TW" altLang="en-US" sz="4400" b="1" dirty="0" smtClean="0"/>
              <a:t>一</a:t>
            </a:r>
            <a:r>
              <a:rPr lang="en-US" altLang="zh-TW" sz="4400" b="1" dirty="0" smtClean="0"/>
              <a:t>)</a:t>
            </a:r>
            <a:endParaRPr lang="zh-TW" altLang="en-US" sz="4400" b="1" dirty="0"/>
          </a:p>
        </p:txBody>
      </p:sp>
      <p:sp>
        <p:nvSpPr>
          <p:cNvPr id="7172" name="Text Box 45"/>
          <p:cNvSpPr txBox="1">
            <a:spLocks noChangeArrowheads="1"/>
          </p:cNvSpPr>
          <p:nvPr/>
        </p:nvSpPr>
        <p:spPr bwMode="auto">
          <a:xfrm>
            <a:off x="776014" y="1741540"/>
            <a:ext cx="210675" cy="4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zh-TW">
              <a:solidFill>
                <a:srgbClr val="000000"/>
              </a:solidFill>
            </a:endParaRPr>
          </a:p>
        </p:txBody>
      </p:sp>
      <p:pic>
        <p:nvPicPr>
          <p:cNvPr id="7" name="圖片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00" y="3542455"/>
            <a:ext cx="7488832" cy="34138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1098228" y="1438501"/>
            <a:ext cx="8795779" cy="225974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613774" indent="-613774"/>
            <a:r>
              <a:rPr lang="zh-TW" altLang="en-US" sz="2400" dirty="0" smtClean="0">
                <a:solidFill>
                  <a:srgbClr val="000000"/>
                </a:solidFill>
                <a:latin typeface="標楷體"/>
                <a:ea typeface="標楷體"/>
              </a:rPr>
              <a:t>●</a:t>
            </a:r>
            <a:r>
              <a:rPr lang="zh-TW" altLang="en-US" sz="2000" dirty="0" smtClean="0">
                <a:solidFill>
                  <a:srgbClr val="000000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未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依政府採購法施行細則</a:t>
            </a:r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94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條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：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613774" indent="-613774"/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    採購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之驗收，無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初驗程序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者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，</a:t>
            </a:r>
            <a:r>
              <a:rPr lang="en-US" altLang="zh-TW" sz="2800" dirty="0" smtClean="0">
                <a:solidFill>
                  <a:srgbClr val="000000"/>
                </a:solidFill>
                <a:latin typeface="+mn-ea"/>
              </a:rPr>
              <a:t>…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三十日內辦理驗收。</a:t>
            </a:r>
            <a:endParaRPr lang="en-US" altLang="zh-TW" sz="2800" dirty="0">
              <a:solidFill>
                <a:srgbClr val="000000"/>
              </a:solidFill>
              <a:latin typeface="+mn-ea"/>
            </a:endParaRPr>
          </a:p>
          <a:p>
            <a:pPr marL="613774" indent="-613774"/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●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 以</a:t>
            </a:r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NE1020018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購案為例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：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613774" indent="-613774"/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   廠商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完成履約日期 為</a:t>
            </a:r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102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年</a:t>
            </a:r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月</a:t>
            </a:r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14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日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；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613774" indent="-613774"/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   本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所驗收日期為</a:t>
            </a:r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102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年</a:t>
            </a:r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6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月</a:t>
            </a:r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6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日。</a:t>
            </a:r>
          </a:p>
        </p:txBody>
      </p:sp>
      <p:sp>
        <p:nvSpPr>
          <p:cNvPr id="3" name="橢圓 2"/>
          <p:cNvSpPr/>
          <p:nvPr/>
        </p:nvSpPr>
        <p:spPr>
          <a:xfrm>
            <a:off x="3069927" y="5041606"/>
            <a:ext cx="1852606" cy="6013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9" name="橢圓 8"/>
          <p:cNvSpPr/>
          <p:nvPr/>
        </p:nvSpPr>
        <p:spPr>
          <a:xfrm>
            <a:off x="2366134" y="3949555"/>
            <a:ext cx="1852606" cy="5853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 flipV="1">
            <a:off x="4218740" y="3636615"/>
            <a:ext cx="703793" cy="50405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flipV="1">
            <a:off x="4922533" y="3204567"/>
            <a:ext cx="1576295" cy="213769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/>
              <a:t>案例說明 </a:t>
            </a:r>
            <a:r>
              <a:rPr lang="en-US" altLang="zh-TW" sz="4400" b="1" dirty="0" smtClean="0"/>
              <a:t>---</a:t>
            </a:r>
            <a:r>
              <a:rPr lang="zh-TW" altLang="en-US" sz="4400" b="1" dirty="0" smtClean="0"/>
              <a:t>延遲付款</a:t>
            </a:r>
            <a:r>
              <a:rPr lang="en-US" altLang="zh-TW" sz="4400" b="1" dirty="0" smtClean="0"/>
              <a:t>(</a:t>
            </a:r>
            <a:r>
              <a:rPr lang="zh-TW" altLang="en-US" sz="4400" b="1" dirty="0" smtClean="0"/>
              <a:t>二</a:t>
            </a:r>
            <a:r>
              <a:rPr lang="en-US" altLang="zh-TW" sz="4400" b="1" dirty="0" smtClean="0"/>
              <a:t>)</a:t>
            </a:r>
            <a:endParaRPr lang="zh-TW" altLang="en-US" sz="44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E7155F-6C4E-40B6-870B-A8ECF189E8C7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98228" y="1431522"/>
            <a:ext cx="8784975" cy="2690630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613774" indent="-613774"/>
            <a:r>
              <a:rPr lang="zh-TW" altLang="en-US" sz="2400" dirty="0" smtClean="0">
                <a:solidFill>
                  <a:srgbClr val="000000"/>
                </a:solidFill>
                <a:latin typeface="標楷體"/>
                <a:ea typeface="標楷體"/>
              </a:rPr>
              <a:t>●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本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案廠商於</a:t>
            </a:r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月履約完成、</a:t>
            </a:r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6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月收到貨款，期間本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所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613774" indent="-613774"/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    未積極回應廠商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之疑義，致廠商至工程會提出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延遲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613774" indent="-613774"/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    付款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之申訴，而遭工程會專案列管。</a:t>
            </a:r>
            <a:endParaRPr lang="en-US" altLang="zh-TW" sz="2800" dirty="0">
              <a:solidFill>
                <a:srgbClr val="000000"/>
              </a:solidFill>
              <a:latin typeface="+mn-ea"/>
            </a:endParaRPr>
          </a:p>
          <a:p>
            <a:pPr marL="613774" indent="-613774"/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●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  審計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部依工程會列管案件，進行稽核，以本所</a:t>
            </a:r>
            <a:r>
              <a:rPr lang="zh-TW" altLang="zh-TW" sz="2800" dirty="0" smtClean="0">
                <a:solidFill>
                  <a:srgbClr val="000000"/>
                </a:solidFill>
                <a:latin typeface="+mn-ea"/>
              </a:rPr>
              <a:t>驗收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613774" indent="-613774"/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    </a:t>
            </a:r>
            <a:r>
              <a:rPr lang="zh-TW" altLang="zh-TW" sz="2800" dirty="0" smtClean="0">
                <a:solidFill>
                  <a:srgbClr val="000000"/>
                </a:solidFill>
                <a:latin typeface="+mn-ea"/>
              </a:rPr>
              <a:t>付款</a:t>
            </a:r>
            <a:r>
              <a:rPr lang="zh-TW" altLang="zh-TW" sz="2800" dirty="0">
                <a:solidFill>
                  <a:srgbClr val="000000"/>
                </a:solidFill>
                <a:latin typeface="+mn-ea"/>
              </a:rPr>
              <a:t>作業未盡妥適，亦未積極處理廠商申請付款</a:t>
            </a:r>
            <a:r>
              <a:rPr lang="zh-TW" altLang="zh-TW" sz="2800" dirty="0" smtClean="0">
                <a:solidFill>
                  <a:srgbClr val="000000"/>
                </a:solidFill>
                <a:latin typeface="+mn-ea"/>
              </a:rPr>
              <a:t>事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613774" indent="-613774"/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    </a:t>
            </a:r>
            <a:r>
              <a:rPr lang="zh-TW" altLang="zh-TW" sz="2800" dirty="0" smtClean="0">
                <a:solidFill>
                  <a:srgbClr val="000000"/>
                </a:solidFill>
                <a:latin typeface="+mn-ea"/>
              </a:rPr>
              <a:t>宜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，發審核通知</a:t>
            </a:r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如下</a:t>
            </a:r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)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，要求檢討改進。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16" y="4122152"/>
            <a:ext cx="6984776" cy="29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6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編號版面配置區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847334" indent="-325898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303590" indent="-260718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825026" indent="-260718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346462" indent="-260718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867898" indent="-26071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3389333" indent="-26071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910770" indent="-26071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4432206" indent="-26071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00C7DFC6-8315-49D5-956B-6C831D922167}" type="slidenum">
              <a:rPr lang="en-US" altLang="zh-TW">
                <a:solidFill>
                  <a:srgbClr val="000000"/>
                </a:solidFill>
              </a:rPr>
              <a:pPr eaLnBrk="1" hangingPunct="1"/>
              <a:t>7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>
          <a:xfrm>
            <a:off x="991205" y="324247"/>
            <a:ext cx="9095535" cy="952159"/>
          </a:xfrm>
        </p:spPr>
        <p:txBody>
          <a:bodyPr>
            <a:noAutofit/>
          </a:bodyPr>
          <a:lstStyle/>
          <a:p>
            <a:r>
              <a:rPr lang="zh-TW" altLang="en-US" sz="6000" b="1" dirty="0"/>
              <a:t>應注意事項</a:t>
            </a:r>
            <a:r>
              <a:rPr lang="en-US" altLang="zh-TW" sz="4400" b="1" dirty="0" smtClean="0"/>
              <a:t>---</a:t>
            </a:r>
            <a:r>
              <a:rPr lang="zh-TW" altLang="en-US" sz="4400" b="1" dirty="0"/>
              <a:t>延遲</a:t>
            </a:r>
            <a:r>
              <a:rPr lang="zh-TW" altLang="en-US" sz="4400" b="1" dirty="0" smtClean="0"/>
              <a:t>付款</a:t>
            </a:r>
            <a:r>
              <a:rPr lang="en-US" altLang="zh-TW" sz="4400" b="1" dirty="0" smtClean="0"/>
              <a:t>(</a:t>
            </a:r>
            <a:r>
              <a:rPr lang="zh-TW" altLang="en-US" sz="4400" b="1" dirty="0" smtClean="0"/>
              <a:t>一</a:t>
            </a:r>
            <a:r>
              <a:rPr lang="en-US" altLang="zh-TW" sz="4400" b="1" dirty="0" smtClean="0"/>
              <a:t>)</a:t>
            </a:r>
            <a:endParaRPr lang="zh-TW" altLang="en-US" sz="6000" b="1" dirty="0"/>
          </a:p>
        </p:txBody>
      </p:sp>
      <p:sp>
        <p:nvSpPr>
          <p:cNvPr id="7172" name="Text Box 45"/>
          <p:cNvSpPr txBox="1">
            <a:spLocks noChangeArrowheads="1"/>
          </p:cNvSpPr>
          <p:nvPr/>
        </p:nvSpPr>
        <p:spPr bwMode="auto">
          <a:xfrm>
            <a:off x="776014" y="1741540"/>
            <a:ext cx="210675" cy="4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zh-TW">
              <a:solidFill>
                <a:srgbClr val="000000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098228" y="1557652"/>
            <a:ext cx="8928992" cy="5091287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718785" indent="-718785"/>
            <a:r>
              <a:rPr lang="zh-TW" altLang="en-US" sz="2000" dirty="0" smtClean="0">
                <a:solidFill>
                  <a:srgbClr val="000000"/>
                </a:solidFill>
                <a:latin typeface="標楷體"/>
                <a:ea typeface="標楷體"/>
              </a:rPr>
              <a:t>● 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完成</a:t>
            </a:r>
            <a:r>
              <a:rPr lang="zh-TW" altLang="en-US" sz="2700" dirty="0">
                <a:solidFill>
                  <a:srgbClr val="000000"/>
                </a:solidFill>
                <a:latin typeface="+mn-ea"/>
              </a:rPr>
              <a:t>履約日係由使用單位依據廠商完成合約內容之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日期</a:t>
            </a:r>
            <a:endParaRPr lang="en-US" altLang="zh-TW" sz="2700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7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700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7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700" dirty="0" smtClean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認定</a:t>
            </a:r>
            <a:r>
              <a:rPr lang="zh-TW" altLang="en-US" sz="2700" dirty="0">
                <a:solidFill>
                  <a:srgbClr val="000000"/>
                </a:solidFill>
                <a:latin typeface="+mn-ea"/>
              </a:rPr>
              <a:t>之。</a:t>
            </a:r>
            <a:r>
              <a:rPr lang="en-US" altLang="zh-TW" sz="2700" b="1" dirty="0">
                <a:solidFill>
                  <a:srgbClr val="000000"/>
                </a:solidFill>
                <a:latin typeface="+mn-ea"/>
              </a:rPr>
              <a:t>〔</a:t>
            </a:r>
            <a:r>
              <a:rPr lang="zh-TW" altLang="en-US" sz="2700" b="1" dirty="0">
                <a:solidFill>
                  <a:srgbClr val="000000"/>
                </a:solidFill>
                <a:latin typeface="+mn-ea"/>
              </a:rPr>
              <a:t>非由管理科認定</a:t>
            </a:r>
            <a:r>
              <a:rPr lang="en-US" altLang="zh-TW" sz="2700" b="1" dirty="0">
                <a:solidFill>
                  <a:srgbClr val="000000"/>
                </a:solidFill>
                <a:latin typeface="+mn-ea"/>
              </a:rPr>
              <a:t>〕</a:t>
            </a:r>
          </a:p>
          <a:p>
            <a:pPr marL="718785" indent="-718785"/>
            <a:r>
              <a:rPr lang="zh-TW" altLang="en-US" sz="2000" dirty="0" smtClean="0">
                <a:solidFill>
                  <a:srgbClr val="000000"/>
                </a:solidFill>
                <a:latin typeface="+mn-ea"/>
              </a:rPr>
              <a:t>● 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使用</a:t>
            </a:r>
            <a:r>
              <a:rPr lang="zh-TW" altLang="en-US" sz="2700" dirty="0">
                <a:solidFill>
                  <a:srgbClr val="000000"/>
                </a:solidFill>
                <a:latin typeface="+mn-ea"/>
              </a:rPr>
              <a:t>單位應確實檢視合約內容，依合約辦理相關交貨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驗</a:t>
            </a:r>
            <a:endParaRPr lang="en-US" altLang="zh-TW" sz="2700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7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700" dirty="0" smtClean="0">
                <a:solidFill>
                  <a:srgbClr val="000000"/>
                </a:solidFill>
                <a:latin typeface="+mn-ea"/>
              </a:rPr>
              <a:t>   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收</a:t>
            </a:r>
            <a:r>
              <a:rPr lang="zh-TW" altLang="en-US" sz="2700" dirty="0">
                <a:solidFill>
                  <a:srgbClr val="000000"/>
                </a:solidFill>
                <a:latin typeface="+mn-ea"/>
              </a:rPr>
              <a:t>之履約作業。</a:t>
            </a:r>
            <a:r>
              <a:rPr lang="en-US" altLang="zh-TW" sz="2700" b="1" dirty="0">
                <a:solidFill>
                  <a:srgbClr val="000000"/>
                </a:solidFill>
                <a:latin typeface="+mn-ea"/>
              </a:rPr>
              <a:t>〔</a:t>
            </a:r>
            <a:r>
              <a:rPr lang="zh-TW" altLang="en-US" sz="2700" b="1" dirty="0">
                <a:solidFill>
                  <a:srgbClr val="000000"/>
                </a:solidFill>
                <a:latin typeface="+mn-ea"/>
              </a:rPr>
              <a:t>非由管理科確認合約內容</a:t>
            </a:r>
            <a:r>
              <a:rPr lang="en-US" altLang="zh-TW" sz="2700" b="1" dirty="0">
                <a:solidFill>
                  <a:srgbClr val="000000"/>
                </a:solidFill>
                <a:latin typeface="+mn-ea"/>
              </a:rPr>
              <a:t>〕</a:t>
            </a:r>
          </a:p>
          <a:p>
            <a:pPr marL="718785" indent="-718785"/>
            <a:r>
              <a:rPr lang="zh-TW" altLang="en-US" sz="2000" dirty="0" smtClean="0">
                <a:solidFill>
                  <a:srgbClr val="000000"/>
                </a:solidFill>
                <a:latin typeface="+mn-ea"/>
              </a:rPr>
              <a:t>● 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廠商</a:t>
            </a:r>
            <a:r>
              <a:rPr lang="zh-TW" altLang="en-US" sz="2700" dirty="0">
                <a:solidFill>
                  <a:srgbClr val="000000"/>
                </a:solidFill>
                <a:latin typeface="+mn-ea"/>
              </a:rPr>
              <a:t>逾期罰款之金額認定，係由使用單位確認完成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履約</a:t>
            </a:r>
            <a:endParaRPr lang="en-US" altLang="zh-TW" sz="2700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7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700" dirty="0" smtClean="0">
                <a:solidFill>
                  <a:srgbClr val="000000"/>
                </a:solidFill>
                <a:latin typeface="+mn-ea"/>
              </a:rPr>
              <a:t>   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日後</a:t>
            </a:r>
            <a:r>
              <a:rPr lang="zh-TW" altLang="en-US" sz="2700" dirty="0">
                <a:solidFill>
                  <a:srgbClr val="000000"/>
                </a:solidFill>
                <a:latin typeface="+mn-ea"/>
              </a:rPr>
              <a:t>，再由管理科依相關日期計算其金額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。</a:t>
            </a:r>
            <a:endParaRPr lang="en-US" altLang="zh-TW" sz="2700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7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700" b="1" dirty="0" smtClean="0">
                <a:solidFill>
                  <a:srgbClr val="000000"/>
                </a:solidFill>
                <a:latin typeface="+mn-ea"/>
              </a:rPr>
              <a:t> 〔</a:t>
            </a:r>
            <a:r>
              <a:rPr lang="zh-TW" altLang="en-US" sz="2700" b="1" dirty="0">
                <a:solidFill>
                  <a:srgbClr val="000000"/>
                </a:solidFill>
                <a:latin typeface="+mn-ea"/>
              </a:rPr>
              <a:t>請勿請廠商與管理科確認罰款事宜，管理科無法</a:t>
            </a:r>
            <a:r>
              <a:rPr lang="zh-TW" altLang="en-US" sz="2700" b="1" dirty="0" smtClean="0">
                <a:solidFill>
                  <a:srgbClr val="000000"/>
                </a:solidFill>
                <a:latin typeface="+mn-ea"/>
              </a:rPr>
              <a:t>幫忙</a:t>
            </a:r>
            <a:endParaRPr lang="en-US" altLang="zh-TW" sz="2700" b="1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7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700" b="1" dirty="0" smtClean="0">
                <a:solidFill>
                  <a:srgbClr val="000000"/>
                </a:solidFill>
                <a:latin typeface="+mn-ea"/>
              </a:rPr>
              <a:t>   </a:t>
            </a:r>
            <a:r>
              <a:rPr lang="zh-TW" altLang="en-US" sz="2700" b="1" dirty="0" smtClean="0">
                <a:solidFill>
                  <a:srgbClr val="000000"/>
                </a:solidFill>
                <a:latin typeface="+mn-ea"/>
              </a:rPr>
              <a:t>確認</a:t>
            </a:r>
            <a:r>
              <a:rPr lang="zh-TW" altLang="en-US" sz="2700" b="1" dirty="0">
                <a:solidFill>
                  <a:srgbClr val="000000"/>
                </a:solidFill>
                <a:latin typeface="+mn-ea"/>
              </a:rPr>
              <a:t>履約完成日，使用單位應自行確認完成履約</a:t>
            </a:r>
            <a:r>
              <a:rPr lang="zh-TW" altLang="en-US" sz="2700" b="1" dirty="0" smtClean="0">
                <a:solidFill>
                  <a:srgbClr val="000000"/>
                </a:solidFill>
                <a:latin typeface="+mn-ea"/>
              </a:rPr>
              <a:t>日期</a:t>
            </a:r>
            <a:endParaRPr lang="en-US" altLang="zh-TW" sz="2700" b="1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7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700" b="1" dirty="0" smtClean="0">
                <a:solidFill>
                  <a:srgbClr val="000000"/>
                </a:solidFill>
                <a:latin typeface="+mn-ea"/>
              </a:rPr>
              <a:t>   </a:t>
            </a:r>
            <a:r>
              <a:rPr lang="zh-TW" altLang="en-US" sz="2700" b="1" dirty="0" smtClean="0">
                <a:solidFill>
                  <a:srgbClr val="000000"/>
                </a:solidFill>
                <a:latin typeface="+mn-ea"/>
              </a:rPr>
              <a:t>後</a:t>
            </a:r>
            <a:r>
              <a:rPr lang="zh-TW" altLang="en-US" sz="2700" b="1" dirty="0">
                <a:solidFill>
                  <a:srgbClr val="000000"/>
                </a:solidFill>
                <a:latin typeface="+mn-ea"/>
              </a:rPr>
              <a:t>，始得續辦結報事宜。</a:t>
            </a:r>
            <a:r>
              <a:rPr lang="en-US" altLang="zh-TW" sz="2700" b="1" dirty="0">
                <a:solidFill>
                  <a:srgbClr val="000000"/>
                </a:solidFill>
                <a:latin typeface="+mn-ea"/>
              </a:rPr>
              <a:t>〕</a:t>
            </a:r>
          </a:p>
          <a:p>
            <a:pPr marL="718785" indent="-718785"/>
            <a:r>
              <a:rPr lang="zh-TW" altLang="en-US" sz="2000" dirty="0" smtClean="0">
                <a:solidFill>
                  <a:srgbClr val="000000"/>
                </a:solidFill>
                <a:latin typeface="+mn-ea"/>
              </a:rPr>
              <a:t>● 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廠商</a:t>
            </a:r>
            <a:r>
              <a:rPr lang="zh-TW" altLang="en-US" sz="2700" dirty="0">
                <a:solidFill>
                  <a:srgbClr val="000000"/>
                </a:solidFill>
                <a:latin typeface="+mn-ea"/>
              </a:rPr>
              <a:t>於履約階段產生爭議，使用單位應備妥合約及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履約</a:t>
            </a:r>
            <a:endParaRPr lang="en-US" altLang="zh-TW" sz="2700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7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700" dirty="0" smtClean="0">
                <a:solidFill>
                  <a:srgbClr val="000000"/>
                </a:solidFill>
                <a:latin typeface="+mn-ea"/>
              </a:rPr>
              <a:t>   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相關</a:t>
            </a:r>
            <a:r>
              <a:rPr lang="zh-TW" altLang="en-US" sz="2700" dirty="0">
                <a:solidFill>
                  <a:srgbClr val="000000"/>
                </a:solidFill>
                <a:latin typeface="+mn-ea"/>
              </a:rPr>
              <a:t>資料，通知監辦及相關單位，召開會議釐清</a:t>
            </a:r>
            <a:r>
              <a:rPr lang="zh-TW" altLang="en-US" sz="2700" dirty="0" smtClean="0">
                <a:solidFill>
                  <a:srgbClr val="000000"/>
                </a:solidFill>
                <a:latin typeface="+mn-ea"/>
              </a:rPr>
              <a:t>。</a:t>
            </a:r>
            <a:endParaRPr lang="en-US" altLang="zh-TW" sz="2700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7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700" b="1" dirty="0" smtClean="0">
                <a:solidFill>
                  <a:srgbClr val="000000"/>
                </a:solidFill>
                <a:latin typeface="+mn-ea"/>
              </a:rPr>
              <a:t> 〔</a:t>
            </a:r>
            <a:r>
              <a:rPr lang="zh-TW" altLang="en-US" sz="2700" b="1" dirty="0">
                <a:solidFill>
                  <a:srgbClr val="000000"/>
                </a:solidFill>
                <a:latin typeface="+mn-ea"/>
              </a:rPr>
              <a:t>使用單位應先就合約內容列出爭議項目</a:t>
            </a:r>
            <a:r>
              <a:rPr lang="en-US" altLang="zh-TW" sz="2700" b="1" dirty="0">
                <a:solidFill>
                  <a:srgbClr val="000000"/>
                </a:solidFill>
                <a:latin typeface="+mn-ea"/>
              </a:rPr>
              <a:t>〕</a:t>
            </a:r>
          </a:p>
        </p:txBody>
      </p:sp>
    </p:spTree>
    <p:extLst>
      <p:ext uri="{BB962C8B-B14F-4D97-AF65-F5344CB8AC3E}">
        <p14:creationId xmlns:p14="http://schemas.microsoft.com/office/powerpoint/2010/main" val="183766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/>
              <a:t>應</a:t>
            </a:r>
            <a:r>
              <a:rPr lang="zh-TW" altLang="en-US" sz="6000" b="1" dirty="0" smtClean="0"/>
              <a:t>注意事項</a:t>
            </a:r>
            <a:r>
              <a:rPr lang="en-US" altLang="zh-TW" sz="4400" b="1" dirty="0" smtClean="0"/>
              <a:t>---</a:t>
            </a:r>
            <a:r>
              <a:rPr lang="zh-TW" altLang="en-US" sz="4400" b="1" dirty="0"/>
              <a:t>延遲付款</a:t>
            </a:r>
            <a:r>
              <a:rPr lang="en-US" altLang="zh-TW" sz="4400" b="1" dirty="0" smtClean="0"/>
              <a:t>(</a:t>
            </a:r>
            <a:r>
              <a:rPr lang="zh-TW" altLang="en-US" sz="4400" b="1" dirty="0" smtClean="0"/>
              <a:t>二</a:t>
            </a:r>
            <a:r>
              <a:rPr lang="en-US" altLang="zh-TW" sz="4400" b="1" dirty="0" smtClean="0"/>
              <a:t>)</a:t>
            </a:r>
            <a:endParaRPr lang="zh-TW" altLang="en-US" sz="60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E7155F-6C4E-40B6-870B-A8ECF189E8C7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54212" y="1716435"/>
            <a:ext cx="9098866" cy="4167957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405561" indent="-405561"/>
            <a:r>
              <a:rPr lang="zh-TW" altLang="en-US" sz="2400" dirty="0">
                <a:solidFill>
                  <a:srgbClr val="000000"/>
                </a:solidFill>
                <a:latin typeface="標楷體"/>
                <a:ea typeface="標楷體"/>
              </a:rPr>
              <a:t>●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廠商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完成交貨後，應儘速辦理測試、初驗及驗收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。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1124347" indent="-405561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交貨日後</a:t>
            </a:r>
            <a:r>
              <a:rPr lang="en-US" altLang="zh-TW" sz="2400" dirty="0" smtClean="0">
                <a:solidFill>
                  <a:srgbClr val="000000"/>
                </a:solidFill>
                <a:latin typeface="+mn-ea"/>
              </a:rPr>
              <a:t>7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日內確認完成履約</a:t>
            </a:r>
            <a:r>
              <a:rPr lang="en-US" altLang="zh-TW" sz="2400" dirty="0" smtClean="0">
                <a:solidFill>
                  <a:srgbClr val="000000"/>
                </a:solidFill>
                <a:latin typeface="+mn-ea"/>
              </a:rPr>
              <a:t>/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竣工履勘，</a:t>
            </a:r>
            <a:r>
              <a:rPr lang="en-US" altLang="zh-TW" sz="2400" dirty="0" smtClean="0">
                <a:solidFill>
                  <a:srgbClr val="000000"/>
                </a:solidFill>
                <a:latin typeface="+mn-ea"/>
              </a:rPr>
              <a:t>30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日內辦理初驗，初驗合格後</a:t>
            </a:r>
            <a:r>
              <a:rPr lang="en-US" altLang="zh-TW" sz="2400" dirty="0" smtClean="0">
                <a:solidFill>
                  <a:srgbClr val="000000"/>
                </a:solidFill>
                <a:latin typeface="+mn-ea"/>
              </a:rPr>
              <a:t>20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日辦理驗收。</a:t>
            </a:r>
            <a:r>
              <a:rPr lang="en-US" altLang="zh-TW" sz="2400" dirty="0" smtClean="0">
                <a:solidFill>
                  <a:srgbClr val="000000"/>
                </a:solidFill>
                <a:latin typeface="+mn-ea"/>
              </a:rPr>
              <a:t>【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有初驗程序者</a:t>
            </a:r>
            <a:r>
              <a:rPr lang="en-US" altLang="zh-TW" sz="2400" dirty="0" smtClean="0">
                <a:solidFill>
                  <a:srgbClr val="000000"/>
                </a:solidFill>
                <a:latin typeface="+mn-ea"/>
              </a:rPr>
              <a:t>100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萬以上</a:t>
            </a:r>
            <a:r>
              <a:rPr lang="en-US" altLang="zh-TW" sz="2400" dirty="0" smtClean="0">
                <a:solidFill>
                  <a:srgbClr val="000000"/>
                </a:solidFill>
                <a:latin typeface="+mn-ea"/>
              </a:rPr>
              <a:t>】</a:t>
            </a: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  </a:t>
            </a:r>
            <a:endParaRPr lang="en-US" altLang="zh-TW" sz="2400" dirty="0" smtClean="0">
              <a:solidFill>
                <a:srgbClr val="000000"/>
              </a:solidFill>
              <a:latin typeface="+mn-ea"/>
            </a:endParaRPr>
          </a:p>
          <a:p>
            <a:pPr marL="1124347" indent="-405561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solidFill>
                  <a:srgbClr val="000000"/>
                </a:solidFill>
                <a:latin typeface="+mn-ea"/>
              </a:rPr>
              <a:t>交貨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日後</a:t>
            </a:r>
            <a:r>
              <a:rPr lang="en-US" altLang="zh-TW" sz="2400" dirty="0">
                <a:solidFill>
                  <a:srgbClr val="000000"/>
                </a:solidFill>
                <a:latin typeface="+mn-ea"/>
              </a:rPr>
              <a:t>7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日內確認完成履約</a:t>
            </a:r>
            <a:r>
              <a:rPr lang="en-US" altLang="zh-TW" sz="2400" dirty="0">
                <a:solidFill>
                  <a:srgbClr val="000000"/>
                </a:solidFill>
                <a:latin typeface="+mn-ea"/>
              </a:rPr>
              <a:t>/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竣工履勘，</a:t>
            </a:r>
            <a:r>
              <a:rPr lang="en-US" altLang="zh-TW" sz="2400" dirty="0">
                <a:solidFill>
                  <a:srgbClr val="000000"/>
                </a:solidFill>
                <a:latin typeface="+mn-ea"/>
              </a:rPr>
              <a:t>30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日內辦理驗收。</a:t>
            </a:r>
            <a:r>
              <a:rPr lang="en-US" altLang="zh-TW" sz="2400" dirty="0">
                <a:solidFill>
                  <a:srgbClr val="000000"/>
                </a:solidFill>
                <a:latin typeface="+mn-ea"/>
              </a:rPr>
              <a:t>【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無初驗程序者未達</a:t>
            </a:r>
            <a:r>
              <a:rPr lang="en-US" altLang="zh-TW" sz="2400" dirty="0">
                <a:solidFill>
                  <a:srgbClr val="000000"/>
                </a:solidFill>
                <a:latin typeface="+mn-ea"/>
              </a:rPr>
              <a:t>100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萬</a:t>
            </a:r>
            <a:r>
              <a:rPr lang="en-US" altLang="zh-TW" sz="2400" dirty="0">
                <a:solidFill>
                  <a:srgbClr val="000000"/>
                </a:solidFill>
                <a:latin typeface="+mn-ea"/>
              </a:rPr>
              <a:t>】</a:t>
            </a:r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  </a:t>
            </a:r>
            <a:endParaRPr lang="en-US" altLang="zh-TW" sz="2400" dirty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●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如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未於規定期限內辦理驗收程序，應專簽敘明理由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奉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800" dirty="0" smtClean="0">
                <a:solidFill>
                  <a:srgbClr val="000000"/>
                </a:solidFill>
                <a:latin typeface="+mn-ea"/>
              </a:rPr>
              <a:t>  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核後續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辦結報事宜。</a:t>
            </a:r>
            <a:endParaRPr lang="en-US" altLang="zh-TW" sz="2800" dirty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zh-TW" altLang="en-US" sz="2400" dirty="0">
                <a:solidFill>
                  <a:srgbClr val="000000"/>
                </a:solidFill>
                <a:latin typeface="+mn-ea"/>
              </a:rPr>
              <a:t>●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如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有延遲給付廠商貨款者，應事先告知廠商，以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避免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800" dirty="0" smtClean="0">
                <a:solidFill>
                  <a:srgbClr val="000000"/>
                </a:solidFill>
                <a:latin typeface="+mn-ea"/>
              </a:rPr>
              <a:t>  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廠商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向工程會提出延遲付款之申訴，而遭審計部、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工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800" dirty="0" smtClean="0">
                <a:solidFill>
                  <a:srgbClr val="000000"/>
                </a:solidFill>
                <a:latin typeface="+mn-ea"/>
              </a:rPr>
              <a:t>  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程會及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主管機會專案列管稽核。</a:t>
            </a:r>
            <a:endParaRPr lang="en-US" altLang="zh-TW" sz="280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3587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/>
              <a:t>應</a:t>
            </a:r>
            <a:r>
              <a:rPr lang="zh-TW" altLang="en-US" sz="6000" b="1" dirty="0" smtClean="0"/>
              <a:t>注意事項</a:t>
            </a:r>
            <a:r>
              <a:rPr lang="en-US" altLang="zh-TW" sz="4400" b="1" dirty="0" smtClean="0"/>
              <a:t>---</a:t>
            </a:r>
            <a:r>
              <a:rPr lang="zh-TW" altLang="en-US" sz="4400" b="1" dirty="0"/>
              <a:t>延遲付款</a:t>
            </a:r>
            <a:r>
              <a:rPr lang="en-US" altLang="zh-TW" sz="4400" b="1" dirty="0" smtClean="0"/>
              <a:t>(</a:t>
            </a:r>
            <a:r>
              <a:rPr lang="zh-TW" altLang="en-US" sz="4400" b="1" dirty="0" smtClean="0"/>
              <a:t>三</a:t>
            </a:r>
            <a:r>
              <a:rPr lang="en-US" altLang="zh-TW" sz="4400" b="1" dirty="0" smtClean="0"/>
              <a:t>)</a:t>
            </a:r>
            <a:endParaRPr lang="zh-TW" altLang="en-US" sz="60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E7155F-6C4E-40B6-870B-A8ECF189E8C7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26220" y="1980431"/>
            <a:ext cx="9145016" cy="3121517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marL="718785" indent="-718785"/>
            <a:r>
              <a:rPr lang="zh-TW" altLang="en-US" sz="2400" dirty="0">
                <a:solidFill>
                  <a:srgbClr val="000000"/>
                </a:solidFill>
                <a:latin typeface="標楷體"/>
                <a:ea typeface="標楷體"/>
              </a:rPr>
              <a:t>●</a:t>
            </a:r>
            <a:r>
              <a:rPr lang="zh-TW" altLang="en-US" sz="2000" dirty="0">
                <a:solidFill>
                  <a:srgbClr val="000000"/>
                </a:solidFill>
                <a:latin typeface="標楷體"/>
                <a:ea typeface="標楷體"/>
              </a:rPr>
              <a:t> </a:t>
            </a:r>
            <a:r>
              <a:rPr lang="zh-TW" altLang="en-US" sz="2000" dirty="0" smtClean="0">
                <a:solidFill>
                  <a:srgbClr val="000000"/>
                </a:solidFill>
                <a:latin typeface="標楷體"/>
                <a:ea typeface="標楷體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延遲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付款如遭工程會列管，經查明後歸屬本所因素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，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800" dirty="0" smtClean="0">
                <a:solidFill>
                  <a:srgbClr val="000000"/>
                </a:solidFill>
                <a:latin typeface="+mn-ea"/>
              </a:rPr>
              <a:t>    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將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有疏失責任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。</a:t>
            </a:r>
            <a:endParaRPr lang="en-US" altLang="zh-TW" sz="2800" dirty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8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800" b="1" dirty="0" smtClean="0">
                <a:solidFill>
                  <a:srgbClr val="000000"/>
                </a:solidFill>
                <a:latin typeface="+mn-ea"/>
              </a:rPr>
              <a:t>     </a:t>
            </a:r>
            <a:r>
              <a:rPr lang="zh-TW" altLang="en-US" sz="2800" b="1" dirty="0" smtClean="0">
                <a:solidFill>
                  <a:srgbClr val="FF33CC"/>
                </a:solidFill>
                <a:latin typeface="+mn-ea"/>
              </a:rPr>
              <a:t>工程</a:t>
            </a:r>
            <a:r>
              <a:rPr lang="zh-TW" altLang="en-US" sz="2800" b="1" dirty="0">
                <a:solidFill>
                  <a:srgbClr val="FF33CC"/>
                </a:solidFill>
                <a:latin typeface="+mn-ea"/>
              </a:rPr>
              <a:t>會</a:t>
            </a:r>
            <a:r>
              <a:rPr lang="en-US" altLang="zh-TW" sz="2800" b="1" dirty="0">
                <a:solidFill>
                  <a:srgbClr val="FF33CC"/>
                </a:solidFill>
                <a:latin typeface="+mn-ea"/>
              </a:rPr>
              <a:t>97.10.23</a:t>
            </a:r>
            <a:r>
              <a:rPr lang="zh-TW" altLang="en-US" sz="2800" b="1" dirty="0">
                <a:solidFill>
                  <a:srgbClr val="FF33CC"/>
                </a:solidFill>
                <a:latin typeface="+mn-ea"/>
              </a:rPr>
              <a:t> </a:t>
            </a:r>
            <a:r>
              <a:rPr lang="en-US" altLang="zh-TW" sz="2800" b="1" dirty="0">
                <a:solidFill>
                  <a:srgbClr val="FF33CC"/>
                </a:solidFill>
                <a:latin typeface="+mn-ea"/>
              </a:rPr>
              <a:t>09700438151</a:t>
            </a:r>
            <a:r>
              <a:rPr lang="zh-TW" altLang="en-US" sz="2800" b="1" dirty="0">
                <a:solidFill>
                  <a:srgbClr val="FF33CC"/>
                </a:solidFill>
                <a:latin typeface="+mn-ea"/>
              </a:rPr>
              <a:t>號解釋函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：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800" dirty="0" smtClean="0">
                <a:solidFill>
                  <a:srgbClr val="000000"/>
                </a:solidFill>
                <a:latin typeface="+mn-ea"/>
              </a:rPr>
              <a:t>    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機關</a:t>
            </a:r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如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拖延驗收程序，致廠商未能依限及相關規定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800" dirty="0" smtClean="0">
                <a:solidFill>
                  <a:srgbClr val="000000"/>
                </a:solidFill>
                <a:latin typeface="+mn-ea"/>
              </a:rPr>
              <a:t>    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完成領款程序，機關應依採購人員倫理準則</a:t>
            </a:r>
            <a:r>
              <a:rPr lang="en-US" altLang="zh-TW" sz="2800" dirty="0" smtClean="0">
                <a:solidFill>
                  <a:srgbClr val="000000"/>
                </a:solidFill>
                <a:latin typeface="+mn-ea"/>
              </a:rPr>
              <a:t>12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條、</a:t>
            </a:r>
            <a:r>
              <a:rPr lang="en-US" altLang="zh-TW" sz="2800" dirty="0" smtClean="0">
                <a:solidFill>
                  <a:srgbClr val="000000"/>
                </a:solidFill>
                <a:latin typeface="+mn-ea"/>
              </a:rPr>
              <a:t>13</a:t>
            </a:r>
          </a:p>
          <a:p>
            <a:pPr marL="718785" indent="-718785"/>
            <a:r>
              <a:rPr lang="en-US" altLang="zh-TW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zh-TW" sz="2800" dirty="0" smtClean="0">
                <a:solidFill>
                  <a:srgbClr val="000000"/>
                </a:solidFill>
                <a:latin typeface="+mn-ea"/>
              </a:rPr>
              <a:t>    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條規定追究相關人員疏失責任。包括公務人員服務法、</a:t>
            </a:r>
            <a:endParaRPr lang="en-US" altLang="zh-TW" sz="2800" dirty="0" smtClean="0">
              <a:solidFill>
                <a:srgbClr val="000000"/>
              </a:solidFill>
              <a:latin typeface="+mn-ea"/>
            </a:endParaRPr>
          </a:p>
          <a:p>
            <a:pPr marL="718785" indent="-718785"/>
            <a:r>
              <a:rPr lang="zh-TW" altLang="en-US" sz="2800" dirty="0">
                <a:solidFill>
                  <a:srgbClr val="000000"/>
                </a:solidFill>
                <a:latin typeface="+mn-ea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+mn-ea"/>
              </a:rPr>
              <a:t>     公務員懲戒法、 公務人員考績法等相關責任。</a:t>
            </a:r>
            <a:endParaRPr lang="zh-TW" altLang="en-US" sz="280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4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1117</Words>
  <Application>Microsoft Office PowerPoint</Application>
  <PresentationFormat>自訂</PresentationFormat>
  <Paragraphs>135</Paragraphs>
  <Slides>10</Slides>
  <Notes>3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1" baseType="lpstr">
      <vt:lpstr>Office 佈景主題</vt:lpstr>
      <vt:lpstr>案例說明---廢棄物回收</vt:lpstr>
      <vt:lpstr>應注意事項---廢棄物回收(一)</vt:lpstr>
      <vt:lpstr>應注意事項---廢棄物回收(二)</vt:lpstr>
      <vt:lpstr>應注意事項---廢棄物回收(三)</vt:lpstr>
      <vt:lpstr>案例說明 ---延遲付款(一)</vt:lpstr>
      <vt:lpstr>案例說明 ---延遲付款(二)</vt:lpstr>
      <vt:lpstr>應注意事項---延遲付款(一)</vt:lpstr>
      <vt:lpstr>應注意事項---延遲付款(二)</vt:lpstr>
      <vt:lpstr>應注意事項---延遲付款(三)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孫筱玲</dc:creator>
  <cp:lastModifiedBy>劉美玲</cp:lastModifiedBy>
  <cp:revision>54</cp:revision>
  <cp:lastPrinted>2016-03-23T01:22:14Z</cp:lastPrinted>
  <dcterms:created xsi:type="dcterms:W3CDTF">2016-03-02T01:31:29Z</dcterms:created>
  <dcterms:modified xsi:type="dcterms:W3CDTF">2016-03-31T03:07:09Z</dcterms:modified>
</cp:coreProperties>
</file>