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708" r:id="rId4"/>
    <p:sldMasterId id="2147483720" r:id="rId5"/>
    <p:sldMasterId id="2147483732"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Lst>
  <p:notesMasterIdLst>
    <p:notesMasterId r:id="rId68"/>
  </p:notesMasterIdLst>
  <p:handoutMasterIdLst>
    <p:handoutMasterId r:id="rId69"/>
  </p:handoutMasterIdLst>
  <p:sldIdLst>
    <p:sldId id="256" r:id="rId16"/>
    <p:sldId id="337" r:id="rId17"/>
    <p:sldId id="343" r:id="rId18"/>
    <p:sldId id="363" r:id="rId19"/>
    <p:sldId id="362" r:id="rId20"/>
    <p:sldId id="364" r:id="rId21"/>
    <p:sldId id="345" r:id="rId22"/>
    <p:sldId id="365" r:id="rId23"/>
    <p:sldId id="366" r:id="rId24"/>
    <p:sldId id="367" r:id="rId25"/>
    <p:sldId id="344" r:id="rId26"/>
    <p:sldId id="346" r:id="rId27"/>
    <p:sldId id="347" r:id="rId28"/>
    <p:sldId id="348" r:id="rId29"/>
    <p:sldId id="270" r:id="rId30"/>
    <p:sldId id="359" r:id="rId31"/>
    <p:sldId id="360" r:id="rId32"/>
    <p:sldId id="272" r:id="rId33"/>
    <p:sldId id="271" r:id="rId34"/>
    <p:sldId id="273" r:id="rId35"/>
    <p:sldId id="274" r:id="rId36"/>
    <p:sldId id="361" r:id="rId37"/>
    <p:sldId id="275" r:id="rId38"/>
    <p:sldId id="349" r:id="rId39"/>
    <p:sldId id="331" r:id="rId40"/>
    <p:sldId id="332" r:id="rId41"/>
    <p:sldId id="334" r:id="rId42"/>
    <p:sldId id="277" r:id="rId43"/>
    <p:sldId id="278" r:id="rId44"/>
    <p:sldId id="350" r:id="rId45"/>
    <p:sldId id="351" r:id="rId46"/>
    <p:sldId id="352" r:id="rId47"/>
    <p:sldId id="353" r:id="rId48"/>
    <p:sldId id="280" r:id="rId49"/>
    <p:sldId id="281" r:id="rId50"/>
    <p:sldId id="296" r:id="rId51"/>
    <p:sldId id="297" r:id="rId52"/>
    <p:sldId id="354" r:id="rId53"/>
    <p:sldId id="284" r:id="rId54"/>
    <p:sldId id="285" r:id="rId55"/>
    <p:sldId id="286" r:id="rId56"/>
    <p:sldId id="287" r:id="rId57"/>
    <p:sldId id="288" r:id="rId58"/>
    <p:sldId id="355" r:id="rId59"/>
    <p:sldId id="289" r:id="rId60"/>
    <p:sldId id="290" r:id="rId61"/>
    <p:sldId id="291" r:id="rId62"/>
    <p:sldId id="292" r:id="rId63"/>
    <p:sldId id="293" r:id="rId64"/>
    <p:sldId id="294" r:id="rId65"/>
    <p:sldId id="356" r:id="rId66"/>
    <p:sldId id="358" r:id="rId67"/>
  </p:sldIdLst>
  <p:sldSz cx="9144000" cy="6858000" type="screen4x3"/>
  <p:notesSz cx="6797675" cy="9928225"/>
  <p:embeddedFontLst>
    <p:embeddedFont>
      <p:font typeface="微軟正黑體" panose="020B0604030504040204" pitchFamily="34" charset="-120"/>
      <p:regular r:id="rId70"/>
      <p:bold r:id="rId71"/>
    </p:embeddedFont>
    <p:embeddedFont>
      <p:font typeface="Calibri" panose="020F0502020204030204" pitchFamily="34" charset="0"/>
      <p:regular r:id="rId72"/>
      <p:bold r:id="rId73"/>
      <p:italic r:id="rId74"/>
      <p:boldItalic r:id="rId75"/>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24" d="100"/>
          <a:sy n="124" d="100"/>
        </p:scale>
        <p:origin x="-4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notesMaster" Target="notesMasters/notesMaster1.xml"/><Relationship Id="rId16"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font" Target="fonts/font5.fntdata"/><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handoutMaster" Target="handoutMasters/handoutMaster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font" Target="fonts/font4.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D3A10242-5432-4F9F-89DB-B0C397BC4F84}" type="datetimeFigureOut">
              <a:rPr lang="zh-TW" altLang="en-US" smtClean="0"/>
              <a:pPr/>
              <a:t>2016/3/31</a:t>
            </a:fld>
            <a:endParaRPr lang="zh-TW" altLang="en-US"/>
          </a:p>
        </p:txBody>
      </p:sp>
      <p:sp>
        <p:nvSpPr>
          <p:cNvPr id="4" name="頁尾版面配置區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E2A7AC7-B481-46EA-9544-51A93B9834E3}" type="slidenum">
              <a:rPr lang="zh-TW" altLang="en-US" smtClean="0"/>
              <a:pPr/>
              <a:t>‹#›</a:t>
            </a:fld>
            <a:endParaRPr lang="zh-TW" altLang="en-US"/>
          </a:p>
        </p:txBody>
      </p:sp>
    </p:spTree>
    <p:extLst>
      <p:ext uri="{BB962C8B-B14F-4D97-AF65-F5344CB8AC3E}">
        <p14:creationId xmlns:p14="http://schemas.microsoft.com/office/powerpoint/2010/main" val="402941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AC3D1443-3583-4D59-9362-6428E22EFFB2}" type="datetimeFigureOut">
              <a:rPr lang="zh-TW" altLang="en-US" smtClean="0"/>
              <a:pPr/>
              <a:t>2016/3/31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64641F1-9EB4-4F04-A1C2-BD6120F0A91B}" type="slidenum">
              <a:rPr lang="zh-TW" altLang="en-US" smtClean="0"/>
              <a:pPr/>
              <a:t>‹#›</a:t>
            </a:fld>
            <a:endParaRPr lang="zh-TW" altLang="en-US"/>
          </a:p>
        </p:txBody>
      </p:sp>
    </p:spTree>
    <p:extLst>
      <p:ext uri="{BB962C8B-B14F-4D97-AF65-F5344CB8AC3E}">
        <p14:creationId xmlns:p14="http://schemas.microsoft.com/office/powerpoint/2010/main" val="134934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1D0B3-F208-4F48-9D77-E82C29B948F3}" type="slidenum">
              <a:rPr lang="en-US" altLang="zh-TW" smtClean="0">
                <a:latin typeface="Arial" charset="0"/>
              </a:rPr>
              <a:pPr fontAlgn="base">
                <a:spcBef>
                  <a:spcPct val="0"/>
                </a:spcBef>
                <a:spcAft>
                  <a:spcPct val="0"/>
                </a:spcAft>
                <a:defRPr/>
              </a:pPr>
              <a:t>2</a:t>
            </a:fld>
            <a:endParaRPr lang="en-US" altLang="zh-TW" smtClean="0">
              <a:latin typeface="Arial" charset="0"/>
            </a:endParaRPr>
          </a:p>
        </p:txBody>
      </p:sp>
      <p:sp>
        <p:nvSpPr>
          <p:cNvPr id="79875"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3A5B2702-1E78-4506-8BEC-697332A979AD}" type="slidenum">
              <a:rPr lang="en-US" altLang="zh-TW" sz="1200"/>
              <a:pPr algn="r"/>
              <a:t>2</a:t>
            </a:fld>
            <a:endParaRPr lang="en-US" altLang="zh-TW" sz="1200"/>
          </a:p>
        </p:txBody>
      </p:sp>
      <p:sp>
        <p:nvSpPr>
          <p:cNvPr id="79876"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B324E12D-544E-4C1B-BF01-0E4728198EBC}" type="slidenum">
              <a:rPr kumimoji="0" altLang="zh-TW" sz="1200" noProof="1">
                <a:cs typeface="Arial" charset="0"/>
              </a:rPr>
              <a:pPr algn="r"/>
              <a:t>2</a:t>
            </a:fld>
            <a:endParaRPr kumimoji="0" lang="zh-TW" altLang="zh-TW" sz="1200" noProof="1">
              <a:cs typeface="Arial" charset="0"/>
            </a:endParaRPr>
          </a:p>
        </p:txBody>
      </p:sp>
      <p:sp>
        <p:nvSpPr>
          <p:cNvPr id="7987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a:fld id="{DFEE458D-6748-4EB9-A459-E5C16352D81B}" type="slidenum">
              <a:rPr kumimoji="0" lang="en-GB" altLang="zh-TW" sz="1300">
                <a:cs typeface="Arial" charset="0"/>
              </a:rPr>
              <a:pPr algn="r" defTabSz="947738"/>
              <a:t>2</a:t>
            </a:fld>
            <a:endParaRPr kumimoji="0" lang="en-GB" altLang="zh-TW" sz="1300">
              <a:cs typeface="Arial" charset="0"/>
            </a:endParaRPr>
          </a:p>
        </p:txBody>
      </p:sp>
      <p:sp>
        <p:nvSpPr>
          <p:cNvPr id="7987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79879" name="Rectangle 3"/>
          <p:cNvSpPr>
            <a:spLocks noGrp="1" noChangeArrowheads="1"/>
          </p:cNvSpPr>
          <p:nvPr>
            <p:ph type="body" idx="1"/>
          </p:nvPr>
        </p:nvSpPr>
        <p:spPr bwMode="auto">
          <a:xfrm>
            <a:off x="906357" y="4715907"/>
            <a:ext cx="4984962" cy="4467701"/>
          </a:xfrm>
          <a:noFill/>
        </p:spPr>
        <p:txBody>
          <a:bodyPr lIns="94824" tIns="47416" rIns="94824" bIns="47416"/>
          <a:lstStyle/>
          <a:p>
            <a:pPr eaLnBrk="1" hangingPunct="1"/>
            <a:endParaRPr lang="zh-TW" altLang="zh-TW" noProof="1"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1D0B3-F208-4F48-9D77-E82C29B948F3}" type="slidenum">
              <a:rPr lang="en-US" altLang="zh-TW" smtClean="0">
                <a:latin typeface="Arial" charset="0"/>
              </a:rPr>
              <a:pPr fontAlgn="base">
                <a:spcBef>
                  <a:spcPct val="0"/>
                </a:spcBef>
                <a:spcAft>
                  <a:spcPct val="0"/>
                </a:spcAft>
                <a:defRPr/>
              </a:pPr>
              <a:t>24</a:t>
            </a:fld>
            <a:endParaRPr lang="en-US" altLang="zh-TW" smtClean="0">
              <a:latin typeface="Arial" charset="0"/>
            </a:endParaRPr>
          </a:p>
        </p:txBody>
      </p:sp>
      <p:sp>
        <p:nvSpPr>
          <p:cNvPr id="79875"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3A5B2702-1E78-4506-8BEC-697332A979AD}" type="slidenum">
              <a:rPr lang="en-US" altLang="zh-TW" sz="1200"/>
              <a:pPr algn="r"/>
              <a:t>24</a:t>
            </a:fld>
            <a:endParaRPr lang="en-US" altLang="zh-TW" sz="1200"/>
          </a:p>
        </p:txBody>
      </p:sp>
      <p:sp>
        <p:nvSpPr>
          <p:cNvPr id="79876"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B324E12D-544E-4C1B-BF01-0E4728198EBC}" type="slidenum">
              <a:rPr kumimoji="0" altLang="zh-TW" sz="1200" noProof="1">
                <a:cs typeface="Arial" charset="0"/>
              </a:rPr>
              <a:pPr algn="r"/>
              <a:t>24</a:t>
            </a:fld>
            <a:endParaRPr kumimoji="0" lang="zh-TW" altLang="zh-TW" sz="1200" noProof="1">
              <a:cs typeface="Arial" charset="0"/>
            </a:endParaRPr>
          </a:p>
        </p:txBody>
      </p:sp>
      <p:sp>
        <p:nvSpPr>
          <p:cNvPr id="7987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a:fld id="{DFEE458D-6748-4EB9-A459-E5C16352D81B}" type="slidenum">
              <a:rPr kumimoji="0" lang="en-GB" altLang="zh-TW" sz="1300">
                <a:cs typeface="Arial" charset="0"/>
              </a:rPr>
              <a:pPr algn="r" defTabSz="947738"/>
              <a:t>24</a:t>
            </a:fld>
            <a:endParaRPr kumimoji="0" lang="en-GB" altLang="zh-TW" sz="1300">
              <a:cs typeface="Arial" charset="0"/>
            </a:endParaRPr>
          </a:p>
        </p:txBody>
      </p:sp>
      <p:sp>
        <p:nvSpPr>
          <p:cNvPr id="7987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79879" name="Rectangle 3"/>
          <p:cNvSpPr>
            <a:spLocks noGrp="1" noChangeArrowheads="1"/>
          </p:cNvSpPr>
          <p:nvPr>
            <p:ph type="body" idx="1"/>
          </p:nvPr>
        </p:nvSpPr>
        <p:spPr bwMode="auto">
          <a:xfrm>
            <a:off x="906357" y="4715907"/>
            <a:ext cx="4984962" cy="4467701"/>
          </a:xfrm>
          <a:noFill/>
        </p:spPr>
        <p:txBody>
          <a:bodyPr lIns="94824" tIns="47416" rIns="94824" bIns="47416"/>
          <a:lstStyle/>
          <a:p>
            <a:pPr eaLnBrk="1" hangingPunct="1"/>
            <a:endParaRPr lang="zh-TW" altLang="zh-TW" noProof="1"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81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6CD439-F218-47AD-B5A7-F28AE3F3ADAA}" type="slidenum">
              <a:rPr lang="en-US" altLang="zh-TW"/>
              <a:pPr fontAlgn="base">
                <a:spcBef>
                  <a:spcPct val="0"/>
                </a:spcBef>
                <a:spcAft>
                  <a:spcPct val="0"/>
                </a:spcAft>
              </a:pPr>
              <a:t>30</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102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BF504-60CE-4445-8F1A-2A0FFD6FB1A0}" type="slidenum">
              <a:rPr lang="en-US" altLang="zh-TW"/>
              <a:pPr fontAlgn="base">
                <a:spcBef>
                  <a:spcPct val="0"/>
                </a:spcBef>
                <a:spcAft>
                  <a:spcPct val="0"/>
                </a:spcAft>
              </a:pPr>
              <a:t>31</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122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4AD7F5-2DA6-4068-AEB5-919FBF2711B0}" type="slidenum">
              <a:rPr lang="en-US" altLang="zh-TW"/>
              <a:pPr fontAlgn="base">
                <a:spcBef>
                  <a:spcPct val="0"/>
                </a:spcBef>
                <a:spcAft>
                  <a:spcPct val="0"/>
                </a:spcAft>
              </a:pPr>
              <a:t>32</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A1D111-7077-4BC5-8AC0-1B175204B8D1}" type="slidenum">
              <a:rPr lang="en-US" altLang="zh-TW"/>
              <a:pPr fontAlgn="base">
                <a:spcBef>
                  <a:spcPct val="0"/>
                </a:spcBef>
                <a:spcAft>
                  <a:spcPct val="0"/>
                </a:spcAft>
              </a:pPr>
              <a:t>33</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34</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1D0B3-F208-4F48-9D77-E82C29B948F3}" type="slidenum">
              <a:rPr lang="en-US" altLang="zh-TW" smtClean="0">
                <a:latin typeface="Arial" charset="0"/>
              </a:rPr>
              <a:pPr fontAlgn="base">
                <a:spcBef>
                  <a:spcPct val="0"/>
                </a:spcBef>
                <a:spcAft>
                  <a:spcPct val="0"/>
                </a:spcAft>
                <a:defRPr/>
              </a:pPr>
              <a:t>14</a:t>
            </a:fld>
            <a:endParaRPr lang="en-US" altLang="zh-TW" smtClean="0">
              <a:latin typeface="Arial" charset="0"/>
            </a:endParaRPr>
          </a:p>
        </p:txBody>
      </p:sp>
      <p:sp>
        <p:nvSpPr>
          <p:cNvPr id="79875"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3A5B2702-1E78-4506-8BEC-697332A979AD}" type="slidenum">
              <a:rPr lang="en-US" altLang="zh-TW" sz="1200"/>
              <a:pPr algn="r"/>
              <a:t>14</a:t>
            </a:fld>
            <a:endParaRPr lang="en-US" altLang="zh-TW" sz="1200"/>
          </a:p>
        </p:txBody>
      </p:sp>
      <p:sp>
        <p:nvSpPr>
          <p:cNvPr id="79876"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B324E12D-544E-4C1B-BF01-0E4728198EBC}" type="slidenum">
              <a:rPr kumimoji="0" altLang="zh-TW" sz="1200" noProof="1">
                <a:cs typeface="Arial" charset="0"/>
              </a:rPr>
              <a:pPr algn="r"/>
              <a:t>14</a:t>
            </a:fld>
            <a:endParaRPr kumimoji="0" lang="zh-TW" altLang="zh-TW" sz="1200" noProof="1">
              <a:cs typeface="Arial" charset="0"/>
            </a:endParaRPr>
          </a:p>
        </p:txBody>
      </p:sp>
      <p:sp>
        <p:nvSpPr>
          <p:cNvPr id="7987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a:fld id="{DFEE458D-6748-4EB9-A459-E5C16352D81B}" type="slidenum">
              <a:rPr kumimoji="0" lang="en-GB" altLang="zh-TW" sz="1300">
                <a:cs typeface="Arial" charset="0"/>
              </a:rPr>
              <a:pPr algn="r" defTabSz="947738"/>
              <a:t>14</a:t>
            </a:fld>
            <a:endParaRPr kumimoji="0" lang="en-GB" altLang="zh-TW" sz="1300">
              <a:cs typeface="Arial" charset="0"/>
            </a:endParaRPr>
          </a:p>
        </p:txBody>
      </p:sp>
      <p:sp>
        <p:nvSpPr>
          <p:cNvPr id="7987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79879" name="Rectangle 3"/>
          <p:cNvSpPr>
            <a:spLocks noGrp="1" noChangeArrowheads="1"/>
          </p:cNvSpPr>
          <p:nvPr>
            <p:ph type="body" idx="1"/>
          </p:nvPr>
        </p:nvSpPr>
        <p:spPr bwMode="auto">
          <a:xfrm>
            <a:off x="906357" y="4715907"/>
            <a:ext cx="4984962" cy="4467701"/>
          </a:xfrm>
          <a:noFill/>
        </p:spPr>
        <p:txBody>
          <a:bodyPr lIns="94824" tIns="47416" rIns="94824" bIns="47416"/>
          <a:lstStyle/>
          <a:p>
            <a:pPr eaLnBrk="1" hangingPunct="1"/>
            <a:endParaRPr lang="zh-TW" altLang="zh-TW" noProof="1"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35</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37</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1D0B3-F208-4F48-9D77-E82C29B948F3}" type="slidenum">
              <a:rPr lang="en-US" altLang="zh-TW" smtClean="0">
                <a:latin typeface="Arial" charset="0"/>
              </a:rPr>
              <a:pPr fontAlgn="base">
                <a:spcBef>
                  <a:spcPct val="0"/>
                </a:spcBef>
                <a:spcAft>
                  <a:spcPct val="0"/>
                </a:spcAft>
                <a:defRPr/>
              </a:pPr>
              <a:t>38</a:t>
            </a:fld>
            <a:endParaRPr lang="en-US" altLang="zh-TW" smtClean="0">
              <a:latin typeface="Arial" charset="0"/>
            </a:endParaRPr>
          </a:p>
        </p:txBody>
      </p:sp>
      <p:sp>
        <p:nvSpPr>
          <p:cNvPr id="79875"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3A5B2702-1E78-4506-8BEC-697332A979AD}" type="slidenum">
              <a:rPr lang="en-US" altLang="zh-TW" sz="1200"/>
              <a:pPr algn="r"/>
              <a:t>38</a:t>
            </a:fld>
            <a:endParaRPr lang="en-US" altLang="zh-TW" sz="1200"/>
          </a:p>
        </p:txBody>
      </p:sp>
      <p:sp>
        <p:nvSpPr>
          <p:cNvPr id="79876"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B324E12D-544E-4C1B-BF01-0E4728198EBC}" type="slidenum">
              <a:rPr kumimoji="0" altLang="zh-TW" sz="1200" noProof="1">
                <a:cs typeface="Arial" charset="0"/>
              </a:rPr>
              <a:pPr algn="r"/>
              <a:t>38</a:t>
            </a:fld>
            <a:endParaRPr kumimoji="0" lang="zh-TW" altLang="zh-TW" sz="1200" noProof="1">
              <a:cs typeface="Arial" charset="0"/>
            </a:endParaRPr>
          </a:p>
        </p:txBody>
      </p:sp>
      <p:sp>
        <p:nvSpPr>
          <p:cNvPr id="7987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a:fld id="{DFEE458D-6748-4EB9-A459-E5C16352D81B}" type="slidenum">
              <a:rPr kumimoji="0" lang="en-GB" altLang="zh-TW" sz="1300">
                <a:cs typeface="Arial" charset="0"/>
              </a:rPr>
              <a:pPr algn="r" defTabSz="947738"/>
              <a:t>38</a:t>
            </a:fld>
            <a:endParaRPr kumimoji="0" lang="en-GB" altLang="zh-TW" sz="1300">
              <a:cs typeface="Arial" charset="0"/>
            </a:endParaRPr>
          </a:p>
        </p:txBody>
      </p:sp>
      <p:sp>
        <p:nvSpPr>
          <p:cNvPr id="7987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79879" name="Rectangle 3"/>
          <p:cNvSpPr>
            <a:spLocks noGrp="1" noChangeArrowheads="1"/>
          </p:cNvSpPr>
          <p:nvPr>
            <p:ph type="body" idx="1"/>
          </p:nvPr>
        </p:nvSpPr>
        <p:spPr bwMode="auto">
          <a:xfrm>
            <a:off x="906357" y="4715907"/>
            <a:ext cx="4984962" cy="4467701"/>
          </a:xfrm>
          <a:noFill/>
        </p:spPr>
        <p:txBody>
          <a:bodyPr lIns="94824" tIns="47416" rIns="94824" bIns="47416"/>
          <a:lstStyle/>
          <a:p>
            <a:pPr eaLnBrk="1" hangingPunct="1"/>
            <a:endParaRPr lang="zh-TW" altLang="zh-TW" noProof="1"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41</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1D0B3-F208-4F48-9D77-E82C29B948F3}" type="slidenum">
              <a:rPr lang="en-US" altLang="zh-TW" smtClean="0">
                <a:latin typeface="Arial" charset="0"/>
              </a:rPr>
              <a:pPr fontAlgn="base">
                <a:spcBef>
                  <a:spcPct val="0"/>
                </a:spcBef>
                <a:spcAft>
                  <a:spcPct val="0"/>
                </a:spcAft>
                <a:defRPr/>
              </a:pPr>
              <a:t>44</a:t>
            </a:fld>
            <a:endParaRPr lang="en-US" altLang="zh-TW" smtClean="0">
              <a:latin typeface="Arial" charset="0"/>
            </a:endParaRPr>
          </a:p>
        </p:txBody>
      </p:sp>
      <p:sp>
        <p:nvSpPr>
          <p:cNvPr id="79875"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3A5B2702-1E78-4506-8BEC-697332A979AD}" type="slidenum">
              <a:rPr lang="en-US" altLang="zh-TW" sz="1200"/>
              <a:pPr algn="r"/>
              <a:t>44</a:t>
            </a:fld>
            <a:endParaRPr lang="en-US" altLang="zh-TW" sz="1200"/>
          </a:p>
        </p:txBody>
      </p:sp>
      <p:sp>
        <p:nvSpPr>
          <p:cNvPr id="79876"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B324E12D-544E-4C1B-BF01-0E4728198EBC}" type="slidenum">
              <a:rPr kumimoji="0" altLang="zh-TW" sz="1200" noProof="1">
                <a:cs typeface="Arial" charset="0"/>
              </a:rPr>
              <a:pPr algn="r"/>
              <a:t>44</a:t>
            </a:fld>
            <a:endParaRPr kumimoji="0" lang="zh-TW" altLang="zh-TW" sz="1200" noProof="1">
              <a:cs typeface="Arial" charset="0"/>
            </a:endParaRPr>
          </a:p>
        </p:txBody>
      </p:sp>
      <p:sp>
        <p:nvSpPr>
          <p:cNvPr id="7987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a:fld id="{DFEE458D-6748-4EB9-A459-E5C16352D81B}" type="slidenum">
              <a:rPr kumimoji="0" lang="en-GB" altLang="zh-TW" sz="1300">
                <a:cs typeface="Arial" charset="0"/>
              </a:rPr>
              <a:pPr algn="r" defTabSz="947738"/>
              <a:t>44</a:t>
            </a:fld>
            <a:endParaRPr kumimoji="0" lang="en-GB" altLang="zh-TW" sz="1300">
              <a:cs typeface="Arial" charset="0"/>
            </a:endParaRPr>
          </a:p>
        </p:txBody>
      </p:sp>
      <p:sp>
        <p:nvSpPr>
          <p:cNvPr id="7987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79879" name="Rectangle 3"/>
          <p:cNvSpPr>
            <a:spLocks noGrp="1" noChangeArrowheads="1"/>
          </p:cNvSpPr>
          <p:nvPr>
            <p:ph type="body" idx="1"/>
          </p:nvPr>
        </p:nvSpPr>
        <p:spPr bwMode="auto">
          <a:xfrm>
            <a:off x="906357" y="4715907"/>
            <a:ext cx="4984962" cy="4467701"/>
          </a:xfrm>
          <a:noFill/>
        </p:spPr>
        <p:txBody>
          <a:bodyPr lIns="94824" tIns="47416" rIns="94824" bIns="47416"/>
          <a:lstStyle/>
          <a:p>
            <a:pPr eaLnBrk="1" hangingPunct="1"/>
            <a:endParaRPr lang="zh-TW" altLang="zh-TW" noProof="1"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pPr/>
              <a:t>15</a:t>
            </a:fld>
            <a:endParaRPr lang="zh-TW" altLang="en-US"/>
          </a:p>
        </p:txBody>
      </p:sp>
    </p:spTree>
    <p:extLst>
      <p:ext uri="{BB962C8B-B14F-4D97-AF65-F5344CB8AC3E}">
        <p14:creationId xmlns:p14="http://schemas.microsoft.com/office/powerpoint/2010/main" val="4141781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45</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46</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47</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1D0B3-F208-4F48-9D77-E82C29B948F3}" type="slidenum">
              <a:rPr lang="en-US" altLang="zh-TW" smtClean="0">
                <a:latin typeface="Arial" charset="0"/>
              </a:rPr>
              <a:pPr fontAlgn="base">
                <a:spcBef>
                  <a:spcPct val="0"/>
                </a:spcBef>
                <a:spcAft>
                  <a:spcPct val="0"/>
                </a:spcAft>
                <a:defRPr/>
              </a:pPr>
              <a:t>51</a:t>
            </a:fld>
            <a:endParaRPr lang="en-US" altLang="zh-TW" smtClean="0">
              <a:latin typeface="Arial" charset="0"/>
            </a:endParaRPr>
          </a:p>
        </p:txBody>
      </p:sp>
      <p:sp>
        <p:nvSpPr>
          <p:cNvPr id="79875"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3A5B2702-1E78-4506-8BEC-697332A979AD}" type="slidenum">
              <a:rPr lang="en-US" altLang="zh-TW" sz="1200"/>
              <a:pPr algn="r"/>
              <a:t>51</a:t>
            </a:fld>
            <a:endParaRPr lang="en-US" altLang="zh-TW" sz="1200"/>
          </a:p>
        </p:txBody>
      </p:sp>
      <p:sp>
        <p:nvSpPr>
          <p:cNvPr id="79876"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B324E12D-544E-4C1B-BF01-0E4728198EBC}" type="slidenum">
              <a:rPr kumimoji="0" altLang="zh-TW" sz="1200" noProof="1">
                <a:cs typeface="Arial" charset="0"/>
              </a:rPr>
              <a:pPr algn="r"/>
              <a:t>51</a:t>
            </a:fld>
            <a:endParaRPr kumimoji="0" lang="zh-TW" altLang="zh-TW" sz="1200" noProof="1">
              <a:cs typeface="Arial" charset="0"/>
            </a:endParaRPr>
          </a:p>
        </p:txBody>
      </p:sp>
      <p:sp>
        <p:nvSpPr>
          <p:cNvPr id="7987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a:fld id="{DFEE458D-6748-4EB9-A459-E5C16352D81B}" type="slidenum">
              <a:rPr kumimoji="0" lang="en-GB" altLang="zh-TW" sz="1300">
                <a:cs typeface="Arial" charset="0"/>
              </a:rPr>
              <a:pPr algn="r" defTabSz="947738"/>
              <a:t>51</a:t>
            </a:fld>
            <a:endParaRPr kumimoji="0" lang="en-GB" altLang="zh-TW" sz="1300">
              <a:cs typeface="Arial" charset="0"/>
            </a:endParaRPr>
          </a:p>
        </p:txBody>
      </p:sp>
      <p:sp>
        <p:nvSpPr>
          <p:cNvPr id="7987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79879" name="Rectangle 3"/>
          <p:cNvSpPr>
            <a:spLocks noGrp="1" noChangeArrowheads="1"/>
          </p:cNvSpPr>
          <p:nvPr>
            <p:ph type="body" idx="1"/>
          </p:nvPr>
        </p:nvSpPr>
        <p:spPr bwMode="auto">
          <a:xfrm>
            <a:off x="906357" y="4715907"/>
            <a:ext cx="4984962" cy="4467701"/>
          </a:xfrm>
          <a:noFill/>
        </p:spPr>
        <p:txBody>
          <a:bodyPr lIns="94824" tIns="47416" rIns="94824" bIns="47416"/>
          <a:lstStyle/>
          <a:p>
            <a:pPr eaLnBrk="1" hangingPunct="1"/>
            <a:endParaRPr lang="zh-TW" altLang="zh-TW" noProof="1"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pPr/>
              <a:t>16</a:t>
            </a:fld>
            <a:endParaRPr lang="zh-TW" altLang="en-US"/>
          </a:p>
        </p:txBody>
      </p:sp>
    </p:spTree>
    <p:extLst>
      <p:ext uri="{BB962C8B-B14F-4D97-AF65-F5344CB8AC3E}">
        <p14:creationId xmlns:p14="http://schemas.microsoft.com/office/powerpoint/2010/main" val="414178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pPr/>
              <a:t>17</a:t>
            </a:fld>
            <a:endParaRPr lang="zh-TW" altLang="en-US"/>
          </a:p>
        </p:txBody>
      </p:sp>
    </p:spTree>
    <p:extLst>
      <p:ext uri="{BB962C8B-B14F-4D97-AF65-F5344CB8AC3E}">
        <p14:creationId xmlns:p14="http://schemas.microsoft.com/office/powerpoint/2010/main" val="414178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256435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120667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918998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73041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29096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644589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1125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803326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859939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3232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37600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33536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142904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369612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68661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60752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54732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757156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779732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6271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40879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075803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803885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414953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50060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51780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338942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59896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543822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216050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6639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257735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538666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061288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298452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12474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699792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385468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227799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639227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989076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4719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038363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38634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371235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386167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779872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245337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583373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466799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283289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604433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04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14641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333223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008510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570840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52697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486904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118095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806646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370772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85202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8437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8757619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238427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947903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110247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084507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423715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86689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61997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270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7960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4060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83778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7775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81304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923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5142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12412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7296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7428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482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48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76782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73716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01905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8739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67709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59275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11770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29944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7584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95112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33416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31545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3351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4426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1139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9473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24289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99609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120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9130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490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59107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59133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7982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8503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7191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6676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685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8999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53918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97798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72320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37493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05019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649986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0459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297336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715028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0637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43855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66214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01771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676373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14760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54123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9433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60121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592692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11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5980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85272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585947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63073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36407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86769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66885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32113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026653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0511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644910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565074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41934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76089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401191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849281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3430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103814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49378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1314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2016/3/31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7080530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64485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85283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9102451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4520790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31551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0803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8630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02654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120902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83195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654891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704567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828752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www.ilan-travel.com.tw/&amp;ei=rU92VbTTJYeA8gWLzILgAQ&amp;psig=AFQjCNHP9DwkCwhYdgr8XwCVQsLyP3JX8g&amp;ust=143390338433936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www.ilan-travel.com.tw/&amp;ei=rU92VbTTJYeA8gWLzILgAQ&amp;psig=AFQjCNHP9DwkCwhYdgr8XwCVQsLyP3JX8g&amp;ust=143390338433936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lib.ctcn.edu.tw/%E5%B0%88%E5%8D%80/speech/speech.htm&amp;ei=k0hxVdbQNNbf8AWb_4O4Cw&amp;psig=AFQjCNEsq34t2O9cO7S4fY99vZQaMaMNQA&amp;ust=143357384577428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105&#24180;&#25919;&#39080;&#24037;&#20316;&#21015;&#31649;&#38917;&#30446;&#22519;&#34892;&#36914;&#24230;&#34920;(&#26680;&#30740;&#25152;&#23450;&#29256;).xls" TargetMode="External"/><Relationship Id="rId2" Type="http://schemas.openxmlformats.org/officeDocument/2006/relationships/hyperlink" Target="&#26680;&#30740;&#25152;105&#24180;&#24265;&#25919;&#24037;&#20316;&#35336;&#30059;.doc" TargetMode="Externa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com.tw/url?sa=i&amp;rct=j&amp;q=&amp;esrc=s&amp;frm=1&amp;source=images&amp;cd=&amp;cad=rja&amp;uact=8&amp;ved=0CAcQjRw&amp;url=https://woundero.wordpress.com/2013/01/13/scores/&amp;ei=0012VauZJcX88QXL_ICwDw&amp;psig=AFQjCNH6u7jbZOO5WeOD39LBin1vKTvhRg&amp;ust=1433902924974489" TargetMode="External"/><Relationship Id="rId2" Type="http://schemas.openxmlformats.org/officeDocument/2006/relationships/notesSlide" Target="../notesSlides/notesSlide26.xml"/><Relationship Id="rId1" Type="http://schemas.openxmlformats.org/officeDocument/2006/relationships/slideLayout" Target="../slideLayouts/slideLayout101.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www.cmoney.tw/notes/note-detail.aspx?nid=12121&amp;ei=A11xVZCKKuLtmQWeyIGgBw&amp;psig=AFQjCNEzV3OA0ZLLdrhYXYh6kWdMj-tAbA&amp;ust=143357899218098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nonie610.pixnet.net/blog/post/69323164-%E6%B0%A3%E6%AD%BB%E4%BA%BA%E7%9A%84%E5%87%BA%E5%B7%AE&amp;ei=kEdxVf78NIv_8QWo34DwCg&amp;psig=AFQjCNHpZm13FlI2O4SrxCnPXeTMQqEyyA&amp;ust=1433573477416224" TargetMode="External"/><Relationship Id="rId2" Type="http://schemas.openxmlformats.org/officeDocument/2006/relationships/notesSlide" Target="../notesSlides/notesSlide30.xml"/><Relationship Id="rId1" Type="http://schemas.openxmlformats.org/officeDocument/2006/relationships/slideLayout" Target="../slideLayouts/slideLayout112.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3.xml"/></Relationships>
</file>

<file path=ppt/slides/_rels/slide4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134.xml"/></Relationships>
</file>

<file path=ppt/slides/_rels/slide4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5.xml"/><Relationship Id="rId1" Type="http://schemas.openxmlformats.org/officeDocument/2006/relationships/slideLayout" Target="../slideLayouts/slideLayout14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9.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38651;&#28304;&#20379;&#25033;&#22120;&#35215;&#26684;.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ac2074\Desktop\圖片4.png"/>
          <p:cNvPicPr>
            <a:picLocks noChangeAspect="1" noChangeArrowheads="1"/>
          </p:cNvPicPr>
          <p:nvPr/>
        </p:nvPicPr>
        <p:blipFill>
          <a:blip r:embed="rId2" cstate="print"/>
          <a:srcRect/>
          <a:stretch>
            <a:fillRect/>
          </a:stretch>
        </p:blipFill>
        <p:spPr bwMode="auto">
          <a:xfrm>
            <a:off x="0" y="0"/>
            <a:ext cx="9144000" cy="6901997"/>
          </a:xfrm>
          <a:prstGeom prst="rect">
            <a:avLst/>
          </a:prstGeom>
          <a:noFill/>
        </p:spPr>
      </p:pic>
      <p:sp>
        <p:nvSpPr>
          <p:cNvPr id="2" name="標題 1"/>
          <p:cNvSpPr>
            <a:spLocks noGrp="1"/>
          </p:cNvSpPr>
          <p:nvPr>
            <p:ph type="ctrTitle"/>
          </p:nvPr>
        </p:nvSpPr>
        <p:spPr>
          <a:xfrm>
            <a:off x="107504" y="2348880"/>
            <a:ext cx="8928992" cy="1683618"/>
          </a:xfrm>
        </p:spPr>
        <p:txBody>
          <a:bodyPr>
            <a:normAutofit/>
          </a:bodyPr>
          <a:lstStyle/>
          <a:p>
            <a:r>
              <a:rPr lang="zh-TW" altLang="en-US" sz="3600" b="1" spc="300" dirty="0" smtClean="0">
                <a:solidFill>
                  <a:srgbClr val="C00000"/>
                </a:solidFill>
                <a:latin typeface="微軟正黑體" pitchFamily="34" charset="-120"/>
                <a:ea typeface="微軟正黑體" pitchFamily="34" charset="-120"/>
              </a:rPr>
              <a:t>行政座談</a:t>
            </a:r>
            <a:r>
              <a:rPr lang="en-US" altLang="zh-TW" sz="3600" b="1" spc="300" dirty="0">
                <a:solidFill>
                  <a:srgbClr val="C00000"/>
                </a:solidFill>
                <a:latin typeface="微軟正黑體" pitchFamily="34" charset="-120"/>
                <a:ea typeface="微軟正黑體" pitchFamily="34" charset="-120"/>
              </a:rPr>
              <a:t/>
            </a:r>
            <a:br>
              <a:rPr lang="en-US" altLang="zh-TW" sz="3600" b="1" spc="300" dirty="0">
                <a:solidFill>
                  <a:srgbClr val="C00000"/>
                </a:solidFill>
                <a:latin typeface="微軟正黑體" pitchFamily="34" charset="-120"/>
                <a:ea typeface="微軟正黑體" pitchFamily="34" charset="-120"/>
              </a:rPr>
            </a:br>
            <a:r>
              <a:rPr lang="zh-TW" altLang="en-US" sz="3600" b="1" spc="300" dirty="0" smtClean="0">
                <a:solidFill>
                  <a:srgbClr val="C00000"/>
                </a:solidFill>
                <a:latin typeface="微軟正黑體" pitchFamily="34" charset="-120"/>
                <a:ea typeface="微軟正黑體" pitchFamily="34" charset="-120"/>
              </a:rPr>
              <a:t>政風室案例分享暨宣導事項</a:t>
            </a:r>
            <a:endParaRPr lang="zh-TW" altLang="en-US" sz="3600" b="1" spc="300" dirty="0">
              <a:solidFill>
                <a:srgbClr val="C0000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1382486" y="4240358"/>
            <a:ext cx="6400800" cy="1561728"/>
          </a:xfrm>
        </p:spPr>
        <p:txBody>
          <a:bodyPr/>
          <a:lstStyle/>
          <a:p>
            <a:r>
              <a:rPr lang="zh-TW" altLang="en-US" sz="2800" b="1" dirty="0" smtClean="0">
                <a:solidFill>
                  <a:schemeClr val="tx1"/>
                </a:solidFill>
                <a:latin typeface="微軟正黑體" pitchFamily="34" charset="-120"/>
                <a:ea typeface="微軟正黑體" pitchFamily="34" charset="-120"/>
              </a:rPr>
              <a:t>政風室</a:t>
            </a:r>
            <a:endParaRPr lang="en-US" altLang="zh-TW" sz="2800" b="1" dirty="0" smtClean="0">
              <a:solidFill>
                <a:schemeClr val="tx1"/>
              </a:solidFill>
              <a:latin typeface="微軟正黑體" pitchFamily="34" charset="-120"/>
              <a:ea typeface="微軟正黑體" pitchFamily="34" charset="-120"/>
            </a:endParaRPr>
          </a:p>
          <a:p>
            <a:r>
              <a:rPr lang="zh-TW" altLang="en-US" sz="2800" b="1" dirty="0">
                <a:solidFill>
                  <a:schemeClr val="tx1"/>
                </a:solidFill>
                <a:latin typeface="微軟正黑體" pitchFamily="34" charset="-120"/>
                <a:ea typeface="微軟正黑體" pitchFamily="34" charset="-120"/>
              </a:rPr>
              <a:t>代理主任張榮豪</a:t>
            </a:r>
          </a:p>
        </p:txBody>
      </p:sp>
    </p:spTree>
    <p:extLst>
      <p:ext uri="{BB962C8B-B14F-4D97-AF65-F5344CB8AC3E}">
        <p14:creationId xmlns:p14="http://schemas.microsoft.com/office/powerpoint/2010/main" val="17681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smtClean="0"/>
              <a:t>(</a:t>
            </a:r>
            <a:r>
              <a:rPr lang="zh-TW" altLang="en-US" sz="4000" b="1" dirty="0" smtClean="0"/>
              <a:t>三</a:t>
            </a:r>
            <a:r>
              <a:rPr lang="en-US" altLang="zh-TW" sz="4000" b="1" dirty="0" smtClean="0"/>
              <a:t>)</a:t>
            </a:r>
            <a:r>
              <a:rPr lang="zh-TW" altLang="en-US" sz="4000" b="1" dirty="0" smtClean="0"/>
              <a:t>採購</a:t>
            </a:r>
            <a:r>
              <a:rPr lang="zh-TW" altLang="en-US" sz="4000" b="1" dirty="0"/>
              <a:t>案以移動式交流可調電源供應</a:t>
            </a:r>
            <a:r>
              <a:rPr lang="zh-TW" altLang="en-US" sz="4000" b="1" dirty="0" smtClean="0"/>
              <a:t>器案為例</a:t>
            </a:r>
            <a:endParaRPr lang="zh-TW" altLang="en-US" sz="4000" b="1" dirty="0"/>
          </a:p>
        </p:txBody>
      </p:sp>
      <p:sp>
        <p:nvSpPr>
          <p:cNvPr id="3" name="內容版面配置區 2"/>
          <p:cNvSpPr>
            <a:spLocks noGrp="1"/>
          </p:cNvSpPr>
          <p:nvPr>
            <p:ph sz="half" idx="1"/>
          </p:nvPr>
        </p:nvSpPr>
        <p:spPr>
          <a:xfrm>
            <a:off x="457200" y="1600200"/>
            <a:ext cx="8003232" cy="4525963"/>
          </a:xfrm>
        </p:spPr>
        <p:txBody>
          <a:bodyPr>
            <a:normAutofit fontScale="92500" lnSpcReduction="10000"/>
          </a:bodyPr>
          <a:lstStyle/>
          <a:p>
            <a:pPr algn="just" eaLnBrk="0" hangingPunct="0"/>
            <a:r>
              <a:rPr lang="zh-TW" altLang="en-US" dirty="0" smtClean="0"/>
              <a:t>改正作為：本案並未對該採購提出改正。但</a:t>
            </a:r>
            <a:r>
              <a:rPr lang="zh-TW" altLang="en-US" dirty="0"/>
              <a:t>是否可以</a:t>
            </a:r>
            <a:r>
              <a:rPr lang="zh-TW" altLang="en-US" dirty="0" smtClean="0"/>
              <a:t>加強</a:t>
            </a:r>
            <a:r>
              <a:rPr lang="en-US" altLang="zh-TW" dirty="0" smtClean="0"/>
              <a:t>【</a:t>
            </a:r>
            <a:r>
              <a:rPr lang="zh-TW" altLang="en-US" dirty="0" smtClean="0"/>
              <a:t>實驗室</a:t>
            </a:r>
            <a:r>
              <a:rPr lang="zh-TW" altLang="en-US" dirty="0"/>
              <a:t>空間環境之</a:t>
            </a:r>
            <a:r>
              <a:rPr lang="zh-TW" altLang="en-US" dirty="0" smtClean="0"/>
              <a:t>敘述</a:t>
            </a:r>
            <a:r>
              <a:rPr lang="en-US" altLang="zh-TW" dirty="0" smtClean="0"/>
              <a:t>】</a:t>
            </a:r>
            <a:r>
              <a:rPr lang="zh-TW" altLang="en-US" dirty="0" smtClean="0"/>
              <a:t>，以落實規格之正當性。</a:t>
            </a:r>
            <a:endParaRPr lang="en-US" altLang="zh-TW" dirty="0" smtClean="0"/>
          </a:p>
          <a:p>
            <a:pPr algn="just" eaLnBrk="0" hangingPunct="0"/>
            <a:r>
              <a:rPr lang="zh-TW" altLang="en-US" dirty="0" smtClean="0"/>
              <a:t>預防作為：</a:t>
            </a:r>
            <a:endParaRPr lang="en-US" altLang="zh-TW" dirty="0" smtClean="0"/>
          </a:p>
          <a:p>
            <a:pPr marL="514350" indent="-514350" algn="just" eaLnBrk="0" hangingPunct="0">
              <a:buFont typeface="+mj-lt"/>
              <a:buAutoNum type="arabicPeriod"/>
            </a:pPr>
            <a:r>
              <a:rPr lang="zh-TW" altLang="en-US" dirty="0" smtClean="0"/>
              <a:t>依</a:t>
            </a:r>
            <a:r>
              <a:rPr lang="zh-TW" altLang="en-US" dirty="0"/>
              <a:t>行政院工程會</a:t>
            </a:r>
            <a:r>
              <a:rPr lang="en-US" altLang="zh-TW" dirty="0"/>
              <a:t>88</a:t>
            </a:r>
            <a:r>
              <a:rPr lang="zh-TW" altLang="en-US" dirty="0"/>
              <a:t>年</a:t>
            </a:r>
            <a:r>
              <a:rPr lang="en-US" altLang="zh-TW" dirty="0"/>
              <a:t>10</a:t>
            </a:r>
            <a:r>
              <a:rPr lang="zh-TW" altLang="en-US" dirty="0"/>
              <a:t>月</a:t>
            </a:r>
            <a:r>
              <a:rPr lang="en-US" altLang="zh-TW" dirty="0"/>
              <a:t>12</a:t>
            </a:r>
            <a:r>
              <a:rPr lang="zh-TW" altLang="en-US" dirty="0"/>
              <a:t>日</a:t>
            </a:r>
            <a:r>
              <a:rPr lang="en-US" altLang="zh-TW" dirty="0"/>
              <a:t>(88)</a:t>
            </a:r>
            <a:r>
              <a:rPr lang="zh-TW" altLang="en-US" dirty="0"/>
              <a:t>工程企字第</a:t>
            </a:r>
            <a:r>
              <a:rPr lang="en-US" altLang="zh-TW" dirty="0"/>
              <a:t>8815298</a:t>
            </a:r>
            <a:r>
              <a:rPr lang="zh-TW" altLang="en-US" dirty="0"/>
              <a:t>號</a:t>
            </a:r>
            <a:r>
              <a:rPr lang="zh-TW" altLang="en-US" dirty="0" smtClean="0"/>
              <a:t>函：</a:t>
            </a:r>
            <a:r>
              <a:rPr lang="zh-TW" altLang="en-US" dirty="0"/>
              <a:t>未達公告金額之採購，得不適用政府採購法第</a:t>
            </a:r>
            <a:r>
              <a:rPr lang="en-US" altLang="zh-TW" dirty="0"/>
              <a:t>26</a:t>
            </a:r>
            <a:r>
              <a:rPr lang="zh-TW" altLang="en-US" dirty="0"/>
              <a:t>條之規定，惟應審酌其正當性，以免違反本法第</a:t>
            </a:r>
            <a:r>
              <a:rPr lang="en-US" altLang="zh-TW" dirty="0"/>
              <a:t>6</a:t>
            </a:r>
            <a:r>
              <a:rPr lang="zh-TW" altLang="en-US" dirty="0"/>
              <a:t>條第</a:t>
            </a:r>
            <a:r>
              <a:rPr lang="en-US" altLang="zh-TW" dirty="0"/>
              <a:t>1</a:t>
            </a:r>
            <a:r>
              <a:rPr lang="zh-TW" altLang="en-US" dirty="0"/>
              <a:t>項之規定</a:t>
            </a:r>
            <a:r>
              <a:rPr lang="zh-TW" altLang="en-US" dirty="0" smtClean="0"/>
              <a:t>。但實務上仍應允許同等品為宜。</a:t>
            </a:r>
            <a:endParaRPr lang="en-US" altLang="zh-TW" dirty="0" smtClean="0"/>
          </a:p>
          <a:p>
            <a:pPr marL="514350" indent="-514350" algn="just" eaLnBrk="0" hangingPunct="0">
              <a:buFont typeface="+mj-lt"/>
              <a:buAutoNum type="arabicPeriod"/>
            </a:pPr>
            <a:r>
              <a:rPr lang="zh-TW" altLang="en-US" dirty="0" smtClean="0"/>
              <a:t>應依功能或</a:t>
            </a:r>
            <a:r>
              <a:rPr lang="zh-TW" altLang="en-US" dirty="0"/>
              <a:t>效益訂定招標文件，採用或適用之技術規格，在目的及效果</a:t>
            </a:r>
            <a:r>
              <a:rPr lang="zh-TW" altLang="en-US" dirty="0" smtClean="0"/>
              <a:t>上不</a:t>
            </a:r>
            <a:r>
              <a:rPr lang="zh-TW" altLang="en-US" dirty="0"/>
              <a:t>得限制</a:t>
            </a:r>
            <a:r>
              <a:rPr lang="zh-TW" altLang="en-US" dirty="0" smtClean="0"/>
              <a:t>競爭。</a:t>
            </a:r>
            <a:endParaRPr lang="zh-TW" altLang="en-US" dirty="0"/>
          </a:p>
        </p:txBody>
      </p:sp>
    </p:spTree>
    <p:extLst>
      <p:ext uri="{BB962C8B-B14F-4D97-AF65-F5344CB8AC3E}">
        <p14:creationId xmlns:p14="http://schemas.microsoft.com/office/powerpoint/2010/main" val="3320884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政風室</a:t>
            </a:r>
            <a:r>
              <a:rPr lang="zh-TW" altLang="en-US" dirty="0" smtClean="0"/>
              <a:t>宣導事項</a:t>
            </a:r>
            <a:r>
              <a:rPr lang="en-US" altLang="zh-TW" dirty="0" smtClean="0"/>
              <a:t>(</a:t>
            </a:r>
            <a:r>
              <a:rPr lang="zh-TW" altLang="en-US" dirty="0"/>
              <a:t>一</a:t>
            </a:r>
            <a:r>
              <a:rPr lang="en-US" altLang="zh-TW" dirty="0" smtClean="0"/>
              <a:t>)</a:t>
            </a:r>
            <a:endParaRPr lang="zh-TW" altLang="en-US" dirty="0"/>
          </a:p>
        </p:txBody>
      </p:sp>
      <p:sp>
        <p:nvSpPr>
          <p:cNvPr id="3" name="內容版面配置區 2"/>
          <p:cNvSpPr>
            <a:spLocks noGrp="1"/>
          </p:cNvSpPr>
          <p:nvPr>
            <p:ph sz="half" idx="1"/>
          </p:nvPr>
        </p:nvSpPr>
        <p:spPr/>
        <p:txBody>
          <a:bodyPr>
            <a:normAutofit lnSpcReduction="10000"/>
          </a:bodyPr>
          <a:lstStyle/>
          <a:p>
            <a:pPr algn="just"/>
            <a:r>
              <a:rPr lang="zh-TW" altLang="en-US" dirty="0" smtClean="0"/>
              <a:t>依據公共工程委員會</a:t>
            </a:r>
            <a:r>
              <a:rPr lang="en-US" altLang="zh-TW" dirty="0" smtClean="0"/>
              <a:t>888</a:t>
            </a:r>
            <a:r>
              <a:rPr lang="zh-TW" altLang="en-US" dirty="0" smtClean="0"/>
              <a:t>工程企字第</a:t>
            </a:r>
            <a:r>
              <a:rPr lang="en-US" altLang="zh-TW" dirty="0" smtClean="0"/>
              <a:t>8815822</a:t>
            </a:r>
            <a:r>
              <a:rPr lang="zh-TW" altLang="en-US" dirty="0" smtClean="0"/>
              <a:t>號函，明文界定</a:t>
            </a:r>
            <a:r>
              <a:rPr lang="en-US" altLang="zh-TW" dirty="0" smtClean="0"/>
              <a:t>『</a:t>
            </a:r>
            <a:r>
              <a:rPr lang="zh-TW" altLang="en-US" dirty="0" smtClean="0"/>
              <a:t>承辦採購單位之人員</a:t>
            </a:r>
            <a:r>
              <a:rPr lang="en-US" altLang="zh-TW" dirty="0" smtClean="0"/>
              <a:t>』</a:t>
            </a:r>
            <a:r>
              <a:rPr lang="zh-TW" altLang="en-US" dirty="0" smtClean="0"/>
              <a:t>係經機關首長指派實際採購事務之人員均屬之。</a:t>
            </a:r>
            <a:endParaRPr lang="en-US" altLang="zh-TW" dirty="0" smtClean="0"/>
          </a:p>
          <a:p>
            <a:pPr algn="just"/>
            <a:r>
              <a:rPr lang="zh-TW" altLang="en-US" dirty="0"/>
              <a:t>請確實</a:t>
            </a:r>
            <a:r>
              <a:rPr lang="zh-TW" altLang="en-US" dirty="0" smtClean="0"/>
              <a:t>以實際申購人為之，切勿以人頭替代役或其他人員提出購案。</a:t>
            </a:r>
            <a:endParaRPr lang="zh-TW" altLang="en-US" dirty="0"/>
          </a:p>
        </p:txBody>
      </p:sp>
      <p:pic>
        <p:nvPicPr>
          <p:cNvPr id="5" name="內容版面配置區 4" descr="http://img.ltn.com.tw/Upload/liveNews/BigPic/600_phpSuxky6.jpg"/>
          <p:cNvPicPr>
            <a:picLocks noGrp="1"/>
          </p:cNvPicPr>
          <p:nvPr>
            <p:ph sz="half" idx="2"/>
          </p:nvPr>
        </p:nvPicPr>
        <p:blipFill>
          <a:blip r:embed="rId2" cstate="print"/>
          <a:srcRect/>
          <a:stretch>
            <a:fillRect/>
          </a:stretch>
        </p:blipFill>
        <p:spPr bwMode="auto">
          <a:xfrm>
            <a:off x="4648200" y="2520347"/>
            <a:ext cx="4038600" cy="2685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政風室宣導事項</a:t>
            </a:r>
            <a:r>
              <a:rPr lang="en-US" altLang="zh-TW" b="1" dirty="0" smtClean="0"/>
              <a:t>(</a:t>
            </a:r>
            <a:r>
              <a:rPr lang="zh-TW" altLang="en-US" b="1" dirty="0" smtClean="0"/>
              <a:t>二</a:t>
            </a:r>
            <a:r>
              <a:rPr lang="en-US" altLang="zh-TW" b="1" dirty="0" smtClean="0"/>
              <a:t>)</a:t>
            </a:r>
            <a:br>
              <a:rPr lang="en-US" altLang="zh-TW" b="1" dirty="0" smtClean="0"/>
            </a:br>
            <a:r>
              <a:rPr lang="zh-TW" altLang="en-US" b="1" dirty="0" smtClean="0"/>
              <a:t>小額款項申領不實</a:t>
            </a:r>
            <a:endParaRPr lang="zh-TW" altLang="en-US" b="1" dirty="0"/>
          </a:p>
        </p:txBody>
      </p:sp>
      <p:sp>
        <p:nvSpPr>
          <p:cNvPr id="3" name="內容版面配置區 2"/>
          <p:cNvSpPr>
            <a:spLocks noGrp="1"/>
          </p:cNvSpPr>
          <p:nvPr>
            <p:ph sz="half" idx="1"/>
          </p:nvPr>
        </p:nvSpPr>
        <p:spPr>
          <a:xfrm>
            <a:off x="457200" y="1571612"/>
            <a:ext cx="5614998" cy="4554551"/>
          </a:xfrm>
        </p:spPr>
        <p:txBody>
          <a:bodyPr>
            <a:noAutofit/>
          </a:bodyPr>
          <a:lstStyle/>
          <a:p>
            <a:pPr algn="just" eaLnBrk="0" hangingPunct="0"/>
            <a:r>
              <a:rPr lang="zh-TW" altLang="zh-TW" sz="3000" dirty="0" smtClean="0">
                <a:latin typeface="微軟正黑體" pitchFamily="34" charset="-120"/>
                <a:ea typeface="微軟正黑體" pitchFamily="34" charset="-120"/>
              </a:rPr>
              <a:t>請領加班費、差旅費</a:t>
            </a:r>
            <a:r>
              <a:rPr lang="zh-TW" altLang="en-US" sz="3000" dirty="0" smtClean="0">
                <a:latin typeface="微軟正黑體" pitchFamily="34" charset="-120"/>
                <a:ea typeface="微軟正黑體" pitchFamily="34" charset="-120"/>
              </a:rPr>
              <a:t>、</a:t>
            </a:r>
            <a:r>
              <a:rPr lang="zh-TW" altLang="zh-TW" sz="3000" dirty="0" smtClean="0">
                <a:latin typeface="微軟正黑體" pitchFamily="34" charset="-120"/>
                <a:ea typeface="微軟正黑體" pitchFamily="34" charset="-120"/>
              </a:rPr>
              <a:t>國民旅遊補助費</a:t>
            </a:r>
            <a:r>
              <a:rPr lang="zh-TW" altLang="en-US" sz="3000" dirty="0" smtClean="0">
                <a:latin typeface="微軟正黑體" pitchFamily="34" charset="-120"/>
                <a:ea typeface="微軟正黑體" pitchFamily="34" charset="-120"/>
              </a:rPr>
              <a:t>、獎金、津貼</a:t>
            </a:r>
            <a:r>
              <a:rPr lang="zh-TW" altLang="zh-TW" sz="3000" dirty="0" smtClean="0">
                <a:latin typeface="微軟正黑體" pitchFamily="34" charset="-120"/>
                <a:ea typeface="微軟正黑體" pitchFamily="34" charset="-120"/>
              </a:rPr>
              <a:t>等小額款項為公務員權益，惟時有發生少數公務員浮報此類款項之案例，</a:t>
            </a:r>
            <a:r>
              <a:rPr lang="zh-TW" altLang="en-US" sz="3000" dirty="0" smtClean="0">
                <a:latin typeface="微軟正黑體" pitchFamily="34" charset="-120"/>
                <a:ea typeface="微軟正黑體" pitchFamily="34" charset="-120"/>
              </a:rPr>
              <a:t>經統計</a:t>
            </a:r>
            <a:r>
              <a:rPr lang="en-US" altLang="zh-TW" sz="3000" dirty="0" smtClean="0">
                <a:latin typeface="微軟正黑體" pitchFamily="34" charset="-120"/>
                <a:ea typeface="微軟正黑體" pitchFamily="34" charset="-120"/>
              </a:rPr>
              <a:t>103</a:t>
            </a:r>
            <a:r>
              <a:rPr lang="zh-TW" altLang="en-US" sz="3000" dirty="0" smtClean="0">
                <a:latin typeface="微軟正黑體" pitchFamily="34" charset="-120"/>
                <a:ea typeface="微軟正黑體" pitchFamily="34" charset="-120"/>
              </a:rPr>
              <a:t>年各地檢署檢察官以貪瀆罪起訴之案件計</a:t>
            </a:r>
            <a:r>
              <a:rPr lang="en-US" altLang="zh-TW" sz="3000" dirty="0" smtClean="0">
                <a:latin typeface="微軟正黑體" pitchFamily="34" charset="-120"/>
                <a:ea typeface="微軟正黑體" pitchFamily="34" charset="-120"/>
              </a:rPr>
              <a:t>224</a:t>
            </a:r>
            <a:r>
              <a:rPr lang="zh-TW" altLang="en-US" sz="3000" dirty="0" smtClean="0">
                <a:latin typeface="微軟正黑體" pitchFamily="34" charset="-120"/>
                <a:ea typeface="微軟正黑體" pitchFamily="34" charset="-120"/>
              </a:rPr>
              <a:t>案，涉案公務員計</a:t>
            </a:r>
            <a:r>
              <a:rPr lang="en-US" altLang="zh-TW" sz="3000" dirty="0" smtClean="0">
                <a:latin typeface="微軟正黑體" pitchFamily="34" charset="-120"/>
                <a:ea typeface="微軟正黑體" pitchFamily="34" charset="-120"/>
              </a:rPr>
              <a:t>548</a:t>
            </a:r>
            <a:r>
              <a:rPr lang="zh-TW" altLang="en-US" sz="3000" dirty="0" smtClean="0">
                <a:latin typeface="微軟正黑體" pitchFamily="34" charset="-120"/>
                <a:ea typeface="微軟正黑體" pitchFamily="34" charset="-120"/>
              </a:rPr>
              <a:t>人，其中因浮報</a:t>
            </a:r>
            <a:r>
              <a:rPr lang="zh-TW" altLang="zh-TW" sz="3000" dirty="0" smtClean="0">
                <a:latin typeface="微軟正黑體" pitchFamily="34" charset="-120"/>
                <a:ea typeface="微軟正黑體" pitchFamily="34" charset="-120"/>
              </a:rPr>
              <a:t>小額</a:t>
            </a:r>
            <a:r>
              <a:rPr lang="zh-TW" altLang="en-US" sz="3000" dirty="0" smtClean="0">
                <a:latin typeface="微軟正黑體" pitchFamily="34" charset="-120"/>
                <a:ea typeface="微軟正黑體" pitchFamily="34" charset="-120"/>
              </a:rPr>
              <a:t>款項所涉詐領公款案件計</a:t>
            </a:r>
            <a:r>
              <a:rPr lang="en-US" altLang="zh-TW" sz="3000" dirty="0" smtClean="0">
                <a:latin typeface="微軟正黑體" pitchFamily="34" charset="-120"/>
                <a:ea typeface="微軟正黑體" pitchFamily="34" charset="-120"/>
              </a:rPr>
              <a:t>21</a:t>
            </a:r>
            <a:r>
              <a:rPr lang="zh-TW" altLang="en-US" sz="3000" dirty="0" smtClean="0">
                <a:latin typeface="微軟正黑體" pitchFamily="34" charset="-120"/>
                <a:ea typeface="微軟正黑體" pitchFamily="34" charset="-120"/>
              </a:rPr>
              <a:t>案，佔全部案件</a:t>
            </a:r>
            <a:r>
              <a:rPr lang="zh-TW" altLang="en-US" sz="3000" dirty="0" smtClean="0">
                <a:solidFill>
                  <a:srgbClr val="FF0000"/>
                </a:solidFill>
                <a:latin typeface="微軟正黑體" pitchFamily="34" charset="-120"/>
                <a:ea typeface="微軟正黑體" pitchFamily="34" charset="-120"/>
              </a:rPr>
              <a:t>十分之一</a:t>
            </a:r>
            <a:r>
              <a:rPr lang="zh-TW" altLang="en-US" sz="3000" dirty="0" smtClean="0">
                <a:latin typeface="微軟正黑體" pitchFamily="34" charset="-120"/>
                <a:ea typeface="微軟正黑體" pitchFamily="34" charset="-120"/>
              </a:rPr>
              <a:t>。</a:t>
            </a:r>
            <a:endParaRPr lang="zh-TW" altLang="zh-TW" sz="3000" dirty="0" smtClean="0">
              <a:latin typeface="微軟正黑體" pitchFamily="34" charset="-120"/>
              <a:ea typeface="微軟正黑體" pitchFamily="34" charset="-120"/>
            </a:endParaRPr>
          </a:p>
          <a:p>
            <a:endParaRPr lang="zh-TW" altLang="en-US" sz="3000" dirty="0"/>
          </a:p>
        </p:txBody>
      </p:sp>
      <p:sp>
        <p:nvSpPr>
          <p:cNvPr id="4" name="內容版面配置區 3"/>
          <p:cNvSpPr>
            <a:spLocks noGrp="1"/>
          </p:cNvSpPr>
          <p:nvPr>
            <p:ph sz="half" idx="2"/>
          </p:nvPr>
        </p:nvSpPr>
        <p:spPr>
          <a:xfrm>
            <a:off x="6072198" y="1571612"/>
            <a:ext cx="2614602" cy="4554551"/>
          </a:xfrm>
        </p:spPr>
        <p:txBody>
          <a:bodyPr>
            <a:normAutofit/>
          </a:bodyPr>
          <a:lstStyle/>
          <a:p>
            <a:endParaRPr lang="zh-TW" altLang="en-US" dirty="0"/>
          </a:p>
        </p:txBody>
      </p:sp>
      <p:pic>
        <p:nvPicPr>
          <p:cNvPr id="1027" name="Picture 3" descr="C:\Program Files\Microsoft Office\MEDIA\CAGCAT10\j0292020.wmf"/>
          <p:cNvPicPr>
            <a:picLocks noChangeAspect="1" noChangeArrowheads="1"/>
          </p:cNvPicPr>
          <p:nvPr/>
        </p:nvPicPr>
        <p:blipFill>
          <a:blip r:embed="rId2" cstate="print"/>
          <a:srcRect/>
          <a:stretch>
            <a:fillRect/>
          </a:stretch>
        </p:blipFill>
        <p:spPr bwMode="auto">
          <a:xfrm>
            <a:off x="6072198" y="2928934"/>
            <a:ext cx="2511976" cy="28455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t>政風室宣導事項</a:t>
            </a:r>
            <a:r>
              <a:rPr lang="en-US" altLang="zh-TW" b="1" dirty="0"/>
              <a:t>(</a:t>
            </a:r>
            <a:r>
              <a:rPr lang="zh-TW" altLang="en-US" b="1" dirty="0"/>
              <a:t>二</a:t>
            </a:r>
            <a:r>
              <a:rPr lang="en-US" altLang="zh-TW" b="1" dirty="0"/>
              <a:t>)</a:t>
            </a:r>
            <a:br>
              <a:rPr lang="en-US" altLang="zh-TW" b="1" dirty="0"/>
            </a:br>
            <a:r>
              <a:rPr lang="zh-TW" altLang="en-US" b="1" dirty="0"/>
              <a:t>小額款項申領不實</a:t>
            </a:r>
            <a:endParaRPr lang="zh-TW" altLang="en-US" dirty="0"/>
          </a:p>
        </p:txBody>
      </p:sp>
      <p:sp>
        <p:nvSpPr>
          <p:cNvPr id="3" name="內容版面配置區 2"/>
          <p:cNvSpPr>
            <a:spLocks noGrp="1"/>
          </p:cNvSpPr>
          <p:nvPr>
            <p:ph sz="half" idx="1"/>
          </p:nvPr>
        </p:nvSpPr>
        <p:spPr>
          <a:xfrm>
            <a:off x="457200" y="1600200"/>
            <a:ext cx="4900618" cy="4525963"/>
          </a:xfrm>
        </p:spPr>
        <p:txBody>
          <a:bodyPr>
            <a:normAutofit/>
          </a:bodyPr>
          <a:lstStyle/>
          <a:p>
            <a:pPr algn="just" eaLnBrk="0" hangingPunct="0"/>
            <a:r>
              <a:rPr lang="zh-TW" altLang="zh-TW" sz="3600" dirty="0" smtClean="0">
                <a:latin typeface="微軟正黑體" pitchFamily="34" charset="-120"/>
                <a:ea typeface="微軟正黑體" pitchFamily="34" charset="-120"/>
              </a:rPr>
              <a:t>公務員因一時萌生貪念誤蹈法網，所得之財物或不法利益甚微，但行為人即需面對司法制裁，更損及機關乃至整體公務員之形象。</a:t>
            </a:r>
          </a:p>
          <a:p>
            <a:endParaRPr lang="zh-TW" altLang="en-US" dirty="0"/>
          </a:p>
        </p:txBody>
      </p:sp>
      <p:sp>
        <p:nvSpPr>
          <p:cNvPr id="4" name="內容版面配置區 3"/>
          <p:cNvSpPr>
            <a:spLocks noGrp="1"/>
          </p:cNvSpPr>
          <p:nvPr>
            <p:ph sz="half" idx="2"/>
          </p:nvPr>
        </p:nvSpPr>
        <p:spPr>
          <a:xfrm>
            <a:off x="5500694" y="1600200"/>
            <a:ext cx="3186106" cy="4525963"/>
          </a:xfrm>
        </p:spPr>
        <p:txBody>
          <a:bodyPr>
            <a:normAutofit/>
          </a:bodyPr>
          <a:lstStyle/>
          <a:p>
            <a:endParaRPr lang="zh-TW" altLang="en-US" dirty="0"/>
          </a:p>
        </p:txBody>
      </p:sp>
      <p:pic>
        <p:nvPicPr>
          <p:cNvPr id="2051" name="Picture 3" descr="C:\Program Files\Microsoft Office\MEDIA\CAGCAT10\j0283209.gif"/>
          <p:cNvPicPr>
            <a:picLocks noChangeAspect="1" noChangeArrowheads="1" noCrop="1"/>
          </p:cNvPicPr>
          <p:nvPr/>
        </p:nvPicPr>
        <p:blipFill>
          <a:blip r:embed="rId2" cstate="print"/>
          <a:srcRect/>
          <a:stretch>
            <a:fillRect/>
          </a:stretch>
        </p:blipFill>
        <p:spPr bwMode="auto">
          <a:xfrm>
            <a:off x="6000760" y="2357430"/>
            <a:ext cx="2143140" cy="33575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311525"/>
            <a:ext cx="9144000" cy="1676400"/>
            <a:chOff x="0" y="2086"/>
            <a:chExt cx="5760" cy="1056"/>
          </a:xfrm>
        </p:grpSpPr>
        <p:sp>
          <p:nvSpPr>
            <p:cNvPr id="61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kumimoji="0" lang="zh-TW" altLang="zh-TW" noProof="1">
                <a:cs typeface="Arial" charset="0"/>
              </a:endParaRPr>
            </a:p>
          </p:txBody>
        </p:sp>
        <p:sp>
          <p:nvSpPr>
            <p:cNvPr id="61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kumimoji="0" lang="zh-TW" altLang="zh-TW" noProof="1">
                <a:cs typeface="Arial" charset="0"/>
              </a:endParaRPr>
            </a:p>
          </p:txBody>
        </p:sp>
      </p:grpSp>
      <p:sp>
        <p:nvSpPr>
          <p:cNvPr id="6147" name="Rectangle 5"/>
          <p:cNvSpPr>
            <a:spLocks noChangeArrowheads="1"/>
          </p:cNvSpPr>
          <p:nvPr/>
        </p:nvSpPr>
        <p:spPr bwMode="gray">
          <a:xfrm>
            <a:off x="179388" y="1773238"/>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None/>
            </a:pPr>
            <a:endParaRPr kumimoji="0" lang="zh-TW" altLang="zh-TW" noProof="1"/>
          </a:p>
        </p:txBody>
      </p:sp>
      <p:sp>
        <p:nvSpPr>
          <p:cNvPr id="6148" name="Rectangle 95"/>
          <p:cNvSpPr txBox="1">
            <a:spLocks noChangeArrowheads="1"/>
          </p:cNvSpPr>
          <p:nvPr/>
        </p:nvSpPr>
        <p:spPr bwMode="auto">
          <a:xfrm>
            <a:off x="971550" y="476250"/>
            <a:ext cx="7872413" cy="1000125"/>
          </a:xfrm>
          <a:prstGeom prst="rect">
            <a:avLst/>
          </a:prstGeom>
          <a:noFill/>
          <a:ln w="9525">
            <a:noFill/>
            <a:miter lim="800000"/>
            <a:headEnd/>
            <a:tailEnd/>
          </a:ln>
        </p:spPr>
        <p:txBody>
          <a:bodyPr lIns="0" tIns="0" rIns="0" bIns="0" anchor="ctr"/>
          <a:lstStyle/>
          <a:p>
            <a:pPr eaLnBrk="0" hangingPunct="0">
              <a:lnSpc>
                <a:spcPct val="90000"/>
              </a:lnSpc>
            </a:pPr>
            <a:endParaRPr lang="zh-TW" altLang="en-US" sz="3200" b="1" dirty="0">
              <a:solidFill>
                <a:schemeClr val="tx2"/>
              </a:solidFill>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sz="2400" b="1" dirty="0">
              <a:solidFill>
                <a:schemeClr val="tx1">
                  <a:lumMod val="95000"/>
                  <a:lumOff val="5000"/>
                </a:schemeClr>
              </a:solidFill>
              <a:cs typeface="Times New Roman" pitchFamily="18" charset="0"/>
            </a:endParaRPr>
          </a:p>
        </p:txBody>
      </p:sp>
      <p:sp>
        <p:nvSpPr>
          <p:cNvPr id="6152" name="WordArt 13"/>
          <p:cNvSpPr>
            <a:spLocks noChangeArrowheads="1" noChangeShapeType="1" noTextEdit="1"/>
          </p:cNvSpPr>
          <p:nvPr/>
        </p:nvSpPr>
        <p:spPr bwMode="auto">
          <a:xfrm rot="-481763">
            <a:off x="5667375" y="2886075"/>
            <a:ext cx="2474913" cy="1295400"/>
          </a:xfrm>
          <a:prstGeom prst="rect">
            <a:avLst/>
          </a:prstGeom>
        </p:spPr>
        <p:txBody>
          <a:bodyPr wrap="none" fromWordArt="1">
            <a:prstTxWarp prst="textFadeRight">
              <a:avLst>
                <a:gd name="adj" fmla="val 14583"/>
              </a:avLst>
            </a:prstTxWarp>
          </a:bodyPr>
          <a:lstStyle/>
          <a:p>
            <a:pPr algn="ctr"/>
            <a:r>
              <a:rPr lang="zh-TW" altLang="en-US" sz="3600" kern="10" dirty="0" smtClean="0">
                <a:ln w="9525">
                  <a:noFill/>
                  <a:round/>
                  <a:headEnd/>
                  <a:tailEnd/>
                </a:ln>
                <a:latin typeface="新細明體"/>
                <a:ea typeface="新細明體"/>
              </a:rPr>
              <a:t>案例類型分析</a:t>
            </a:r>
            <a:endParaRPr lang="zh-TW" altLang="en-US" sz="3600" kern="10" dirty="0">
              <a:ln w="9525">
                <a:noFill/>
                <a:round/>
                <a:headEnd/>
                <a:tailEnd/>
              </a:ln>
              <a:latin typeface="新細明體"/>
              <a:ea typeface="新細明體"/>
            </a:endParaRPr>
          </a:p>
        </p:txBody>
      </p:sp>
      <p:sp>
        <p:nvSpPr>
          <p:cNvPr id="6153" name="Text Box 17"/>
          <p:cNvSpPr txBox="1">
            <a:spLocks noChangeArrowheads="1"/>
          </p:cNvSpPr>
          <p:nvPr/>
        </p:nvSpPr>
        <p:spPr bwMode="auto">
          <a:xfrm>
            <a:off x="179388" y="6237288"/>
            <a:ext cx="2428875" cy="276225"/>
          </a:xfrm>
          <a:prstGeom prst="rect">
            <a:avLst/>
          </a:prstGeom>
          <a:noFill/>
          <a:ln w="9525">
            <a:noFill/>
            <a:miter lim="800000"/>
            <a:headEnd/>
            <a:tailEnd/>
          </a:ln>
        </p:spPr>
        <p:txBody>
          <a:bodyPr>
            <a:spAutoFit/>
          </a:bodyPr>
          <a:lstStyle/>
          <a:p>
            <a:endParaRPr kumimoji="0" lang="zh-TW" altLang="en-GB" sz="1200" dirty="0">
              <a:solidFill>
                <a:schemeClr val="folHlink"/>
              </a:solidFill>
              <a:cs typeface="Arial" charset="0"/>
            </a:endParaRPr>
          </a:p>
        </p:txBody>
      </p:sp>
      <p:sp>
        <p:nvSpPr>
          <p:cNvPr id="12" name="投影片編號版面配置區 11"/>
          <p:cNvSpPr>
            <a:spLocks noGrp="1"/>
          </p:cNvSpPr>
          <p:nvPr>
            <p:ph type="sldNum" sz="quarter" idx="11"/>
          </p:nvPr>
        </p:nvSpPr>
        <p:spPr>
          <a:xfrm>
            <a:off x="6553200" y="6356350"/>
            <a:ext cx="2133600" cy="365125"/>
          </a:xfrm>
        </p:spPr>
        <p:txBody>
          <a:bodyPr rtlCol="0" anchor="ctr"/>
          <a:lstStyle/>
          <a:p>
            <a:pPr>
              <a:defRPr/>
            </a:pPr>
            <a:fld id="{7DFCCAB9-6DC4-4980-A300-D15647A35A7A}" type="slidenum">
              <a:rPr kumimoji="1" lang="zh-TW" altLang="en-US">
                <a:solidFill>
                  <a:schemeClr val="tx1">
                    <a:tint val="75000"/>
                  </a:schemeClr>
                </a:solidFill>
                <a:latin typeface="Arial" charset="0"/>
                <a:ea typeface="新細明體" charset="-120"/>
              </a:rPr>
              <a:pPr>
                <a:defRPr/>
              </a:pPr>
              <a:t>14</a:t>
            </a:fld>
            <a:endParaRPr kumimoji="1" lang="zh-TW" altLang="en-US">
              <a:solidFill>
                <a:schemeClr val="tx1">
                  <a:tint val="75000"/>
                </a:schemeClr>
              </a:solidFill>
              <a:latin typeface="Arial" charset="0"/>
              <a:ea typeface="新細明體" charset="-120"/>
            </a:endParaRPr>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詐領差旅費（一）</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某機關主管，利用出差督導之機會，竟未依申報出差之日期（共申請</a:t>
            </a:r>
            <a:r>
              <a:rPr lang="en-US" altLang="zh-TW" sz="2200" dirty="0">
                <a:latin typeface="Times New Roman" pitchFamily="18" charset="0"/>
                <a:ea typeface="微軟正黑體" pitchFamily="34" charset="-120"/>
                <a:cs typeface="Times New Roman" pitchFamily="18" charset="0"/>
              </a:rPr>
              <a:t>10</a:t>
            </a:r>
            <a:r>
              <a:rPr lang="zh-TW" altLang="en-US" sz="2200" dirty="0">
                <a:latin typeface="Times New Roman" pitchFamily="18" charset="0"/>
                <a:ea typeface="微軟正黑體" pitchFamily="34" charset="-120"/>
                <a:cs typeface="Times New Roman" pitchFamily="18" charset="0"/>
              </a:rPr>
              <a:t>餘次）實際前往出差地點執行公務，而係留在辦公室或至其他地區演講、參加餐敘及處理其個人之事務，卻仍分數次填寫「國內出差旅費報告表」申請差旅費</a:t>
            </a:r>
            <a:r>
              <a:rPr lang="zh-TW" altLang="en-US" sz="2200" dirty="0" smtClean="0">
                <a:latin typeface="Times New Roman" pitchFamily="18" charset="0"/>
                <a:ea typeface="微軟正黑體" pitchFamily="34" charset="-120"/>
                <a:cs typeface="Times New Roman" pitchFamily="18" charset="0"/>
              </a:rPr>
              <a:t>計</a:t>
            </a:r>
            <a:r>
              <a:rPr lang="en-US" altLang="zh-TW" sz="2200" dirty="0" smtClean="0">
                <a:latin typeface="Times New Roman" pitchFamily="18" charset="0"/>
                <a:ea typeface="微軟正黑體" pitchFamily="34" charset="-120"/>
                <a:cs typeface="Times New Roman" pitchFamily="18" charset="0"/>
              </a:rPr>
              <a:t>9,000</a:t>
            </a:r>
            <a:r>
              <a:rPr lang="zh-TW" altLang="en-US" sz="2200" dirty="0">
                <a:latin typeface="Times New Roman" pitchFamily="18" charset="0"/>
                <a:ea typeface="微軟正黑體" pitchFamily="34" charset="-120"/>
                <a:cs typeface="Times New Roman" pitchFamily="18" charset="0"/>
              </a:rPr>
              <a:t>餘元，致不知情之審核人員誤認其有實際至出差地點執行公務，而將前述金額匯入其銀行帳戶。</a:t>
            </a: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案</a:t>
            </a:r>
            <a:r>
              <a:rPr lang="zh-TW" altLang="en-US" sz="2200" dirty="0">
                <a:latin typeface="Times New Roman" pitchFamily="18" charset="0"/>
                <a:ea typeface="微軟正黑體" pitchFamily="34" charset="-120"/>
                <a:cs typeface="Times New Roman" pitchFamily="18" charset="0"/>
              </a:rPr>
              <a:t>經檢察官依貪污治罪條例「利用職務上機會詐取財物罪」提起公訴。</a:t>
            </a:r>
          </a:p>
        </p:txBody>
      </p:sp>
    </p:spTree>
    <p:extLst>
      <p:ext uri="{BB962C8B-B14F-4D97-AF65-F5344CB8AC3E}">
        <p14:creationId xmlns:p14="http://schemas.microsoft.com/office/powerpoint/2010/main" val="3308379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詐領差旅費（二）</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400" dirty="0" smtClean="0"/>
              <a:t>某公務員利用奉派至臺北開會出差之職務上機會，在某旅社住宿，每日實際住宿費用為</a:t>
            </a:r>
            <a:r>
              <a:rPr lang="en-US" altLang="zh-TW" sz="2400" dirty="0" smtClean="0"/>
              <a:t>680</a:t>
            </a:r>
            <a:r>
              <a:rPr lang="zh-TW" altLang="en-US" sz="2400" dirty="0" smtClean="0"/>
              <a:t>元，竟向該旅社索取已蓋好該旅社戳章之空白免用統一發票收據，自行在該等收據上填載品名、總價等項表明住宿費用為</a:t>
            </a:r>
            <a:r>
              <a:rPr lang="en-US" altLang="zh-TW" sz="2400" dirty="0" smtClean="0"/>
              <a:t>1,400</a:t>
            </a:r>
            <a:r>
              <a:rPr lang="zh-TW" altLang="en-US" sz="2400" dirty="0" smtClean="0"/>
              <a:t>元，再據以向其單位申請出差旅費，先後</a:t>
            </a:r>
            <a:r>
              <a:rPr lang="en-US" altLang="zh-TW" sz="2400" dirty="0" smtClean="0"/>
              <a:t>4</a:t>
            </a:r>
            <a:r>
              <a:rPr lang="zh-TW" altLang="en-US" sz="2400" dirty="0" smtClean="0"/>
              <a:t>次浮報住宿費，致該機關會計人員均陷於錯誤將之登載於職務上所掌之會計、出納支出之公文書上而如數發放，合計詐領住宿費達</a:t>
            </a:r>
            <a:r>
              <a:rPr lang="en-US" altLang="zh-TW" sz="2400" dirty="0" smtClean="0"/>
              <a:t>2,880</a:t>
            </a:r>
            <a:r>
              <a:rPr lang="zh-TW" altLang="en-US" sz="2400" dirty="0" smtClean="0"/>
              <a:t>元。</a:t>
            </a:r>
            <a:endParaRPr lang="en-US" altLang="zh-TW" sz="2400" dirty="0" smtClean="0"/>
          </a:p>
          <a:p>
            <a:pPr marL="0" indent="0" algn="just" eaLnBrk="0" hangingPunct="0">
              <a:lnSpc>
                <a:spcPct val="150000"/>
              </a:lnSpc>
              <a:buNone/>
            </a:pPr>
            <a:r>
              <a:rPr lang="zh-TW" altLang="en-US" sz="2400" dirty="0" smtClean="0">
                <a:latin typeface="Times New Roman" pitchFamily="18" charset="0"/>
                <a:ea typeface="微軟正黑體" pitchFamily="34" charset="-120"/>
                <a:cs typeface="Times New Roman" pitchFamily="18" charset="0"/>
              </a:rPr>
              <a:t>案</a:t>
            </a:r>
            <a:r>
              <a:rPr lang="zh-TW" altLang="en-US" sz="2400" dirty="0">
                <a:latin typeface="Times New Roman" pitchFamily="18" charset="0"/>
                <a:ea typeface="微軟正黑體" pitchFamily="34" charset="-120"/>
                <a:cs typeface="Times New Roman" pitchFamily="18" charset="0"/>
              </a:rPr>
              <a:t>經檢察官依貪污治罪條例「利用職務上機會詐取財物罪」提起公訴。</a:t>
            </a:r>
          </a:p>
        </p:txBody>
      </p:sp>
    </p:spTree>
    <p:extLst>
      <p:ext uri="{BB962C8B-B14F-4D97-AF65-F5344CB8AC3E}">
        <p14:creationId xmlns:p14="http://schemas.microsoft.com/office/powerpoint/2010/main" val="330837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詐領差旅費（三）</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400" dirty="0" smtClean="0"/>
              <a:t>某公務員申請出差，係駕駛公務車前往，詎其明知依行政院主計總處訂定之「國內出差旅費報支要點」第</a:t>
            </a:r>
            <a:r>
              <a:rPr lang="en-US" altLang="zh-TW" sz="2400" dirty="0" smtClean="0"/>
              <a:t>5</a:t>
            </a:r>
            <a:r>
              <a:rPr lang="zh-TW" altLang="en-US" sz="2400" dirty="0" smtClean="0"/>
              <a:t>點規定：有關因公奉派出差其機關專備交通工具者不得報支交通費，竟在「國內出差旅費報告表」交通費之汽車及捷運、火車欄偽填 </a:t>
            </a:r>
            <a:r>
              <a:rPr lang="en-US" altLang="zh-TW" sz="2400" dirty="0" smtClean="0"/>
              <a:t>86</a:t>
            </a:r>
            <a:r>
              <a:rPr lang="zh-TW" altLang="en-US" sz="2400" dirty="0" smtClean="0"/>
              <a:t>、</a:t>
            </a:r>
            <a:r>
              <a:rPr lang="en-US" altLang="zh-TW" sz="2400" dirty="0" smtClean="0"/>
              <a:t>750</a:t>
            </a:r>
            <a:r>
              <a:rPr lang="zh-TW" altLang="en-US" sz="2400" dirty="0" smtClean="0"/>
              <a:t>；又在該表備註欄偽填臺中客運</a:t>
            </a:r>
            <a:r>
              <a:rPr lang="en-US" altLang="zh-TW" sz="2400" dirty="0" smtClean="0"/>
              <a:t>23</a:t>
            </a:r>
            <a:r>
              <a:rPr lang="zh-TW" altLang="en-US" sz="2400" dirty="0" smtClean="0"/>
              <a:t>、捷運</a:t>
            </a:r>
            <a:r>
              <a:rPr lang="en-US" altLang="zh-TW" sz="2400" dirty="0" smtClean="0"/>
              <a:t>20</a:t>
            </a:r>
            <a:r>
              <a:rPr lang="zh-TW" altLang="en-US" sz="2400" dirty="0" smtClean="0"/>
              <a:t>、自強號</a:t>
            </a:r>
            <a:r>
              <a:rPr lang="en-US" altLang="zh-TW" sz="2400" dirty="0" smtClean="0"/>
              <a:t>375</a:t>
            </a:r>
            <a:r>
              <a:rPr lang="zh-TW" altLang="en-US" sz="2400" dirty="0" smtClean="0"/>
              <a:t>等字樣，因而以此詐得出差旅費</a:t>
            </a:r>
            <a:r>
              <a:rPr lang="en-US" altLang="zh-TW" sz="2400" dirty="0" smtClean="0"/>
              <a:t>836</a:t>
            </a:r>
            <a:r>
              <a:rPr lang="zh-TW" altLang="en-US" sz="2400" dirty="0" smtClean="0"/>
              <a:t>元。</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案</a:t>
            </a:r>
            <a:r>
              <a:rPr lang="zh-TW" altLang="en-US" sz="2200" dirty="0">
                <a:latin typeface="Times New Roman" pitchFamily="18" charset="0"/>
                <a:ea typeface="微軟正黑體" pitchFamily="34" charset="-120"/>
                <a:cs typeface="Times New Roman" pitchFamily="18" charset="0"/>
              </a:rPr>
              <a:t>經檢察官依貪污治罪條例「利用職務上機會詐取財物罪」提起公訴。</a:t>
            </a:r>
          </a:p>
        </p:txBody>
      </p:sp>
    </p:spTree>
    <p:extLst>
      <p:ext uri="{BB962C8B-B14F-4D97-AF65-F5344CB8AC3E}">
        <p14:creationId xmlns:p14="http://schemas.microsoft.com/office/powerpoint/2010/main" val="3308379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詐領加班費 </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某機關約聘人員，明知其已獲聘為公務人員升等考試監場人員，同日不可能另至機關加班，竟基於詐取加班費之犯意，事前申請專案加班，使不知情之審核人員陷於錯誤，而核准其加班申請。事後該錄事遭人匿名檢舉，經該機關政風室查獲而未及領取虛報之加班費。</a:t>
            </a: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檢察官</a:t>
            </a:r>
            <a:r>
              <a:rPr lang="zh-TW" altLang="en-US" sz="2200" dirty="0">
                <a:latin typeface="Times New Roman" pitchFamily="18" charset="0"/>
                <a:ea typeface="微軟正黑體" pitchFamily="34" charset="-120"/>
                <a:cs typeface="Times New Roman" pitchFamily="18" charset="0"/>
              </a:rPr>
              <a:t>認其涉犯刑法「詐欺取財未遂罪」，乃為緩起訴處分，並命其向國庫支付</a:t>
            </a:r>
            <a:r>
              <a:rPr lang="en-US" altLang="zh-TW" sz="2200" dirty="0">
                <a:latin typeface="Times New Roman" pitchFamily="18" charset="0"/>
                <a:ea typeface="微軟正黑體" pitchFamily="34" charset="-120"/>
                <a:cs typeface="Times New Roman" pitchFamily="18" charset="0"/>
              </a:rPr>
              <a:t>5</a:t>
            </a:r>
            <a:r>
              <a:rPr lang="zh-TW" altLang="en-US" sz="2200" dirty="0">
                <a:latin typeface="Times New Roman" pitchFamily="18" charset="0"/>
                <a:ea typeface="微軟正黑體" pitchFamily="34" charset="-120"/>
                <a:cs typeface="Times New Roman" pitchFamily="18" charset="0"/>
              </a:rPr>
              <a:t>萬元。</a:t>
            </a:r>
          </a:p>
        </p:txBody>
      </p:sp>
    </p:spTree>
    <p:extLst>
      <p:ext uri="{BB962C8B-B14F-4D97-AF65-F5344CB8AC3E}">
        <p14:creationId xmlns:p14="http://schemas.microsoft.com/office/powerpoint/2010/main" val="2993516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詐領加班費 </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二</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某市警察局分局員警，明知自己休假未上班，亦無超勤加班之事實，卻仍利用職務上之機會，虛偽填寫「員警超勤時數統計表」，交由不知情之承辦人，使其據以登載在職務上所掌之「超勤加班費申請單」等公文書，再送請該人事、會計、行政、督察等單位及機關主管簽核，而據以核發</a:t>
            </a:r>
            <a:r>
              <a:rPr lang="en-US" altLang="zh-TW" sz="2200" dirty="0">
                <a:latin typeface="Times New Roman" pitchFamily="18" charset="0"/>
                <a:ea typeface="微軟正黑體" pitchFamily="34" charset="-120"/>
                <a:cs typeface="Times New Roman" pitchFamily="18" charset="0"/>
              </a:rPr>
              <a:t>3,000</a:t>
            </a:r>
            <a:r>
              <a:rPr lang="zh-TW" altLang="en-US" sz="2200" dirty="0">
                <a:latin typeface="Times New Roman" pitchFamily="18" charset="0"/>
                <a:ea typeface="微軟正黑體" pitchFamily="34" charset="-120"/>
                <a:cs typeface="Times New Roman" pitchFamily="18" charset="0"/>
              </a:rPr>
              <a:t>餘元之超勤加班費。</a:t>
            </a: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案</a:t>
            </a:r>
            <a:r>
              <a:rPr lang="zh-TW" altLang="en-US" sz="2200" dirty="0">
                <a:latin typeface="Times New Roman" pitchFamily="18" charset="0"/>
                <a:ea typeface="微軟正黑體" pitchFamily="34" charset="-120"/>
                <a:cs typeface="Times New Roman" pitchFamily="18" charset="0"/>
              </a:rPr>
              <a:t>經檢察官依違反貪污治罪條例「利用職務上之機會詐取財物罪」、刑法「使公務員登載不實罪」提起公訴。另警察局依警察人員人事條例相關規定予以停職。</a:t>
            </a:r>
          </a:p>
        </p:txBody>
      </p:sp>
    </p:spTree>
    <p:extLst>
      <p:ext uri="{BB962C8B-B14F-4D97-AF65-F5344CB8AC3E}">
        <p14:creationId xmlns:p14="http://schemas.microsoft.com/office/powerpoint/2010/main" val="912388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311525"/>
            <a:ext cx="9144000" cy="1676400"/>
            <a:chOff x="0" y="2086"/>
            <a:chExt cx="5760" cy="1056"/>
          </a:xfrm>
        </p:grpSpPr>
        <p:sp>
          <p:nvSpPr>
            <p:cNvPr id="61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kumimoji="0" lang="zh-TW" altLang="zh-TW" noProof="1">
                <a:cs typeface="Arial" charset="0"/>
              </a:endParaRPr>
            </a:p>
          </p:txBody>
        </p:sp>
        <p:sp>
          <p:nvSpPr>
            <p:cNvPr id="61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kumimoji="0" lang="zh-TW" altLang="zh-TW" noProof="1">
                <a:cs typeface="Arial" charset="0"/>
              </a:endParaRPr>
            </a:p>
          </p:txBody>
        </p:sp>
      </p:grpSp>
      <p:sp>
        <p:nvSpPr>
          <p:cNvPr id="6147" name="Rectangle 5"/>
          <p:cNvSpPr>
            <a:spLocks noChangeArrowheads="1"/>
          </p:cNvSpPr>
          <p:nvPr/>
        </p:nvSpPr>
        <p:spPr bwMode="gray">
          <a:xfrm>
            <a:off x="179388" y="1773238"/>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None/>
            </a:pPr>
            <a:endParaRPr kumimoji="0" lang="zh-TW" altLang="zh-TW" noProof="1"/>
          </a:p>
        </p:txBody>
      </p:sp>
      <p:sp>
        <p:nvSpPr>
          <p:cNvPr id="6148" name="Rectangle 95"/>
          <p:cNvSpPr txBox="1">
            <a:spLocks noChangeArrowheads="1"/>
          </p:cNvSpPr>
          <p:nvPr/>
        </p:nvSpPr>
        <p:spPr bwMode="auto">
          <a:xfrm>
            <a:off x="971550" y="476250"/>
            <a:ext cx="7872413" cy="1000125"/>
          </a:xfrm>
          <a:prstGeom prst="rect">
            <a:avLst/>
          </a:prstGeom>
          <a:noFill/>
          <a:ln w="9525">
            <a:noFill/>
            <a:miter lim="800000"/>
            <a:headEnd/>
            <a:tailEnd/>
          </a:ln>
        </p:spPr>
        <p:txBody>
          <a:bodyPr lIns="0" tIns="0" rIns="0" bIns="0" anchor="ctr"/>
          <a:lstStyle/>
          <a:p>
            <a:pPr eaLnBrk="0" hangingPunct="0">
              <a:lnSpc>
                <a:spcPct val="90000"/>
              </a:lnSpc>
            </a:pPr>
            <a:endParaRPr lang="zh-TW" altLang="en-US" sz="3200" b="1" dirty="0">
              <a:solidFill>
                <a:schemeClr val="tx2"/>
              </a:solidFill>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sz="2400" b="1" dirty="0">
              <a:solidFill>
                <a:schemeClr val="tx1">
                  <a:lumMod val="95000"/>
                  <a:lumOff val="5000"/>
                </a:schemeClr>
              </a:solidFill>
              <a:cs typeface="Times New Roman" pitchFamily="18" charset="0"/>
            </a:endParaRPr>
          </a:p>
        </p:txBody>
      </p:sp>
      <p:sp>
        <p:nvSpPr>
          <p:cNvPr id="6152" name="WordArt 13"/>
          <p:cNvSpPr>
            <a:spLocks noChangeArrowheads="1" noChangeShapeType="1" noTextEdit="1"/>
          </p:cNvSpPr>
          <p:nvPr/>
        </p:nvSpPr>
        <p:spPr bwMode="auto">
          <a:xfrm rot="-481763">
            <a:off x="5667375" y="2886075"/>
            <a:ext cx="2474913" cy="1295400"/>
          </a:xfrm>
          <a:prstGeom prst="rect">
            <a:avLst/>
          </a:prstGeom>
        </p:spPr>
        <p:txBody>
          <a:bodyPr wrap="none" fromWordArt="1">
            <a:prstTxWarp prst="textFadeRight">
              <a:avLst>
                <a:gd name="adj" fmla="val 14583"/>
              </a:avLst>
            </a:prstTxWarp>
          </a:bodyPr>
          <a:lstStyle/>
          <a:p>
            <a:pPr algn="ctr"/>
            <a:r>
              <a:rPr lang="zh-TW" altLang="en-US" sz="3600" kern="10" dirty="0" smtClean="0">
                <a:ln w="9525">
                  <a:noFill/>
                  <a:round/>
                  <a:headEnd/>
                  <a:tailEnd/>
                </a:ln>
                <a:latin typeface="新細明體"/>
                <a:ea typeface="新細明體"/>
              </a:rPr>
              <a:t>前言</a:t>
            </a:r>
            <a:endParaRPr lang="zh-TW" altLang="en-US" sz="3600" kern="10" dirty="0">
              <a:ln w="9525">
                <a:noFill/>
                <a:round/>
                <a:headEnd/>
                <a:tailEnd/>
              </a:ln>
              <a:latin typeface="新細明體"/>
              <a:ea typeface="新細明體"/>
            </a:endParaRPr>
          </a:p>
        </p:txBody>
      </p:sp>
      <p:sp>
        <p:nvSpPr>
          <p:cNvPr id="6153" name="Text Box 17"/>
          <p:cNvSpPr txBox="1">
            <a:spLocks noChangeArrowheads="1"/>
          </p:cNvSpPr>
          <p:nvPr/>
        </p:nvSpPr>
        <p:spPr bwMode="auto">
          <a:xfrm>
            <a:off x="179388" y="6237288"/>
            <a:ext cx="2428875" cy="276225"/>
          </a:xfrm>
          <a:prstGeom prst="rect">
            <a:avLst/>
          </a:prstGeom>
          <a:noFill/>
          <a:ln w="9525">
            <a:noFill/>
            <a:miter lim="800000"/>
            <a:headEnd/>
            <a:tailEnd/>
          </a:ln>
        </p:spPr>
        <p:txBody>
          <a:bodyPr>
            <a:spAutoFit/>
          </a:bodyPr>
          <a:lstStyle/>
          <a:p>
            <a:endParaRPr kumimoji="0" lang="zh-TW" altLang="en-GB" sz="1200" dirty="0">
              <a:solidFill>
                <a:schemeClr val="folHlink"/>
              </a:solidFill>
              <a:cs typeface="Arial" charset="0"/>
            </a:endParaRPr>
          </a:p>
        </p:txBody>
      </p:sp>
      <p:sp>
        <p:nvSpPr>
          <p:cNvPr id="12" name="投影片編號版面配置區 11"/>
          <p:cNvSpPr>
            <a:spLocks noGrp="1"/>
          </p:cNvSpPr>
          <p:nvPr>
            <p:ph type="sldNum" sz="quarter" idx="11"/>
          </p:nvPr>
        </p:nvSpPr>
        <p:spPr>
          <a:xfrm>
            <a:off x="6553200" y="6356350"/>
            <a:ext cx="2133600" cy="365125"/>
          </a:xfrm>
        </p:spPr>
        <p:txBody>
          <a:bodyPr rtlCol="0" anchor="ctr"/>
          <a:lstStyle/>
          <a:p>
            <a:pPr>
              <a:defRPr/>
            </a:pPr>
            <a:fld id="{7DFCCAB9-6DC4-4980-A300-D15647A35A7A}" type="slidenum">
              <a:rPr kumimoji="1" lang="zh-TW" altLang="en-US">
                <a:solidFill>
                  <a:schemeClr val="tx1">
                    <a:tint val="75000"/>
                  </a:schemeClr>
                </a:solidFill>
                <a:latin typeface="Arial" charset="0"/>
                <a:ea typeface="新細明體" charset="-120"/>
              </a:rPr>
              <a:pPr>
                <a:defRPr/>
              </a:pPr>
              <a:t>2</a:t>
            </a:fld>
            <a:endParaRPr kumimoji="1" lang="zh-TW" altLang="en-US">
              <a:solidFill>
                <a:schemeClr val="tx1">
                  <a:tint val="75000"/>
                </a:schemeClr>
              </a:solidFill>
              <a:latin typeface="Arial" charset="0"/>
              <a:ea typeface="新細明體" charset="-120"/>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詐領油料費</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某處技工，負責公務車輛維</a:t>
            </a:r>
            <a:r>
              <a:rPr lang="en-US" altLang="zh-TW" sz="2200" dirty="0">
                <a:latin typeface="Times New Roman" pitchFamily="18" charset="0"/>
                <a:ea typeface="微軟正黑體" pitchFamily="34" charset="-120"/>
                <a:cs typeface="Times New Roman" pitchFamily="18" charset="0"/>
              </a:rPr>
              <a:t>(</a:t>
            </a:r>
            <a:r>
              <a:rPr lang="zh-TW" altLang="en-US" sz="2200" dirty="0">
                <a:latin typeface="Times New Roman" pitchFamily="18" charset="0"/>
                <a:ea typeface="微軟正黑體" pitchFamily="34" charset="-120"/>
                <a:cs typeface="Times New Roman" pitchFamily="18" charset="0"/>
              </a:rPr>
              <a:t>養</a:t>
            </a:r>
            <a:r>
              <a:rPr lang="en-US" altLang="zh-TW" sz="2200" dirty="0">
                <a:latin typeface="Times New Roman" pitchFamily="18" charset="0"/>
                <a:ea typeface="微軟正黑體" pitchFamily="34" charset="-120"/>
                <a:cs typeface="Times New Roman" pitchFamily="18" charset="0"/>
              </a:rPr>
              <a:t>)</a:t>
            </a:r>
            <a:r>
              <a:rPr lang="zh-TW" altLang="en-US" sz="2200" dirty="0">
                <a:latin typeface="Times New Roman" pitchFamily="18" charset="0"/>
                <a:ea typeface="微軟正黑體" pitchFamily="34" charset="-120"/>
                <a:cs typeface="Times New Roman" pitchFamily="18" charset="0"/>
              </a:rPr>
              <a:t>護及駕駛業務，明知公務車加油卡僅得作為公務車加油簽帳之用</a:t>
            </a:r>
            <a:r>
              <a:rPr lang="zh-TW" altLang="en-US" sz="2200" dirty="0" smtClean="0">
                <a:latin typeface="Times New Roman" pitchFamily="18" charset="0"/>
                <a:ea typeface="微軟正黑體" pitchFamily="34" charset="-120"/>
                <a:cs typeface="Times New Roman" pitchFamily="18" charset="0"/>
              </a:rPr>
              <a:t>，竟</a:t>
            </a:r>
            <a:r>
              <a:rPr lang="zh-TW" altLang="en-US" sz="2200" dirty="0">
                <a:latin typeface="Times New Roman" pitchFamily="18" charset="0"/>
                <a:ea typeface="微軟正黑體" pitchFamily="34" charset="-120"/>
                <a:cs typeface="Times New Roman" pitchFamily="18" charset="0"/>
              </a:rPr>
              <a:t>持公務車加油卡，使加油站員工陷於錯誤，將價值</a:t>
            </a:r>
            <a:r>
              <a:rPr lang="en-US" altLang="zh-TW" sz="2200" dirty="0">
                <a:latin typeface="Times New Roman" pitchFamily="18" charset="0"/>
                <a:ea typeface="微軟正黑體" pitchFamily="34" charset="-120"/>
                <a:cs typeface="Times New Roman" pitchFamily="18" charset="0"/>
              </a:rPr>
              <a:t>3,000</a:t>
            </a:r>
            <a:r>
              <a:rPr lang="zh-TW" altLang="en-US" sz="2200" dirty="0">
                <a:latin typeface="Times New Roman" pitchFamily="18" charset="0"/>
                <a:ea typeface="微軟正黑體" pitchFamily="34" charset="-120"/>
                <a:cs typeface="Times New Roman" pitchFamily="18" charset="0"/>
              </a:rPr>
              <a:t>餘元之汽油加入其私人車輛；且未經該處技正兼主任之同意，逕於公務車「油料月報表」偽造其簽名，表示該名主任於是日曾使用該公務車。</a:t>
            </a:r>
          </a:p>
          <a:p>
            <a:pPr marL="0" indent="0" algn="just" eaLnBrk="0" hangingPunct="0">
              <a:lnSpc>
                <a:spcPct val="150000"/>
              </a:lnSpc>
              <a:buNone/>
            </a:pPr>
            <a:r>
              <a:rPr lang="zh-TW" altLang="en-US" sz="2200" dirty="0" smtClean="0"/>
              <a:t>檢察官認偽造簽名部分，涉犯刑法「偽造私文書罪」；利用公務用加油卡核銷私人用車用油部分，違反刑法「詐欺取財罪」，惟審酌其犯罪情節尚屬輕微，且犯後坦承犯行、態度良好，並已將詐得款項返還，乃為緩起訴處分。</a:t>
            </a: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a:t>
            </a:r>
            <a:endParaRPr lang="zh-TW" altLang="en-US" sz="2200"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87493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lan-travel.com.tw/basic_01.gif">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7261417" y="256663"/>
            <a:ext cx="1245815" cy="122395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詐領國旅卡休假補助費（一）</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467544" y="1484784"/>
            <a:ext cx="8229600" cy="4968552"/>
          </a:xfrm>
        </p:spPr>
        <p:txBody>
          <a:bodyPr>
            <a:noAutofit/>
          </a:bodyPr>
          <a:lstStyle/>
          <a:p>
            <a:pPr marL="0" indent="0" algn="just" eaLnBrk="0" hangingPunct="0">
              <a:lnSpc>
                <a:spcPct val="150000"/>
              </a:lnSpc>
              <a:buNone/>
            </a:pPr>
            <a:r>
              <a:rPr lang="zh-TW" altLang="en-US" sz="2000" dirty="0">
                <a:latin typeface="微軟正黑體" pitchFamily="34" charset="-120"/>
                <a:ea typeface="微軟正黑體" pitchFamily="34" charset="-120"/>
                <a:cs typeface="Times New Roman" pitchFamily="18" charset="0"/>
              </a:rPr>
              <a:t>依某市駐里事務費核發作業要點及可支用項目一覽表等相關規定，里幹事可按月檢據核銷駐里事務費</a:t>
            </a:r>
            <a:r>
              <a:rPr lang="en-US" altLang="zh-TW" sz="2000" dirty="0">
                <a:latin typeface="微軟正黑體" pitchFamily="34" charset="-120"/>
                <a:ea typeface="微軟正黑體" pitchFamily="34" charset="-120"/>
                <a:cs typeface="Times New Roman" pitchFamily="18" charset="0"/>
              </a:rPr>
              <a:t>6,000</a:t>
            </a:r>
            <a:r>
              <a:rPr lang="zh-TW" altLang="en-US" sz="2000" dirty="0">
                <a:latin typeface="微軟正黑體" pitchFamily="34" charset="-120"/>
                <a:ea typeface="微軟正黑體" pitchFamily="34" charset="-120"/>
                <a:cs typeface="Times New Roman" pitchFamily="18" charset="0"/>
              </a:rPr>
              <a:t>元。該市某里幹事，先至國民旅遊卡特約商店，使用國民旅遊卡刷卡購買抗</a:t>
            </a:r>
            <a:r>
              <a:rPr lang="en-US" altLang="zh-TW" sz="2000" dirty="0">
                <a:latin typeface="微軟正黑體" pitchFamily="34" charset="-120"/>
                <a:ea typeface="微軟正黑體" pitchFamily="34" charset="-120"/>
                <a:cs typeface="Times New Roman" pitchFamily="18" charset="0"/>
              </a:rPr>
              <a:t>UV</a:t>
            </a:r>
            <a:r>
              <a:rPr lang="zh-TW" altLang="en-US" sz="2000" dirty="0">
                <a:latin typeface="微軟正黑體" pitchFamily="34" charset="-120"/>
                <a:ea typeface="微軟正黑體" pitchFamily="34" charset="-120"/>
                <a:cs typeface="Times New Roman" pitchFamily="18" charset="0"/>
              </a:rPr>
              <a:t>防曬褲及排汗褲，因該等消費項目符合前述相關規定，其遂據以核銷駐里事務費，惟事後竟又將該</a:t>
            </a:r>
            <a:r>
              <a:rPr lang="en-US" altLang="zh-TW" sz="2000" dirty="0">
                <a:latin typeface="微軟正黑體" pitchFamily="34" charset="-120"/>
                <a:ea typeface="微軟正黑體" pitchFamily="34" charset="-120"/>
                <a:cs typeface="Times New Roman" pitchFamily="18" charset="0"/>
              </a:rPr>
              <a:t>2</a:t>
            </a:r>
            <a:r>
              <a:rPr lang="zh-TW" altLang="en-US" sz="2000" dirty="0">
                <a:latin typeface="微軟正黑體" pitchFamily="34" charset="-120"/>
                <a:ea typeface="微軟正黑體" pitchFamily="34" charset="-120"/>
                <a:cs typeface="Times New Roman" pitchFamily="18" charset="0"/>
              </a:rPr>
              <a:t>筆消費另行申請公務人員強制休假補助費，因此重複請領</a:t>
            </a:r>
            <a:r>
              <a:rPr lang="en-US" altLang="zh-TW" sz="2000" dirty="0">
                <a:latin typeface="微軟正黑體" pitchFamily="34" charset="-120"/>
                <a:ea typeface="微軟正黑體" pitchFamily="34" charset="-120"/>
                <a:cs typeface="Times New Roman" pitchFamily="18" charset="0"/>
              </a:rPr>
              <a:t>1</a:t>
            </a:r>
            <a:r>
              <a:rPr lang="zh-TW" altLang="en-US" sz="2000" dirty="0">
                <a:latin typeface="微軟正黑體" pitchFamily="34" charset="-120"/>
                <a:ea typeface="微軟正黑體" pitchFamily="34" charset="-120"/>
                <a:cs typeface="Times New Roman" pitchFamily="18" charset="0"/>
              </a:rPr>
              <a:t>萬餘元。</a:t>
            </a:r>
          </a:p>
          <a:p>
            <a:pPr marL="0" indent="0" algn="just" eaLnBrk="0" hangingPunct="0">
              <a:lnSpc>
                <a:spcPct val="150000"/>
              </a:lnSpc>
              <a:buNone/>
            </a:pPr>
            <a:r>
              <a:rPr lang="zh-TW" altLang="en-US" sz="2000" dirty="0" smtClean="0">
                <a:latin typeface="微軟正黑體" pitchFamily="34" charset="-120"/>
                <a:ea typeface="微軟正黑體" pitchFamily="34" charset="-120"/>
                <a:cs typeface="Times New Roman" pitchFamily="18" charset="0"/>
              </a:rPr>
              <a:t>案經檢察官依違反貪污治罪條例「利用職務上之機會詐取財物罪」提起公訴。法院審認被告使用國民旅遊卡請領休假補助費乙節，與被告法定職務之執掌無關，應成立刑法「詐取財物罪」，並考量其犯後坦承犯行，且繳還所詐取之強制休假補助費，乃判處有期徒刑</a:t>
            </a:r>
            <a:r>
              <a:rPr lang="en-US" altLang="zh-TW" sz="2000" dirty="0" smtClean="0">
                <a:latin typeface="微軟正黑體" pitchFamily="34" charset="-120"/>
                <a:ea typeface="微軟正黑體" pitchFamily="34" charset="-120"/>
                <a:cs typeface="Times New Roman" pitchFamily="18" charset="0"/>
              </a:rPr>
              <a:t>3</a:t>
            </a:r>
            <a:r>
              <a:rPr lang="zh-TW" altLang="en-US" sz="2000" dirty="0" smtClean="0">
                <a:latin typeface="微軟正黑體" pitchFamily="34" charset="-120"/>
                <a:ea typeface="微軟正黑體" pitchFamily="34" charset="-120"/>
                <a:cs typeface="Times New Roman" pitchFamily="18" charset="0"/>
              </a:rPr>
              <a:t>月，緩刑</a:t>
            </a:r>
            <a:r>
              <a:rPr lang="en-US" altLang="zh-TW" sz="2000" dirty="0" smtClean="0">
                <a:latin typeface="微軟正黑體" pitchFamily="34" charset="-120"/>
                <a:ea typeface="微軟正黑體" pitchFamily="34" charset="-120"/>
                <a:cs typeface="Times New Roman" pitchFamily="18" charset="0"/>
              </a:rPr>
              <a:t>2</a:t>
            </a:r>
            <a:r>
              <a:rPr lang="zh-TW" altLang="en-US" sz="2000" dirty="0" smtClean="0">
                <a:latin typeface="微軟正黑體" pitchFamily="34" charset="-120"/>
                <a:ea typeface="微軟正黑體" pitchFamily="34" charset="-120"/>
                <a:cs typeface="Times New Roman" pitchFamily="18" charset="0"/>
              </a:rPr>
              <a:t>年確定。</a:t>
            </a:r>
            <a:endParaRPr lang="zh-TW" altLang="en-US" sz="2000"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16726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lan-travel.com.tw/basic_01.gif">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7261417" y="256663"/>
            <a:ext cx="1245815" cy="122395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詐領國旅卡休假補助費（二）</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467544" y="1484784"/>
            <a:ext cx="8229600" cy="4968552"/>
          </a:xfrm>
        </p:spPr>
        <p:txBody>
          <a:bodyPr>
            <a:noAutofit/>
          </a:bodyPr>
          <a:lstStyle/>
          <a:p>
            <a:pPr marL="0" indent="0" algn="just" eaLnBrk="0" hangingPunct="0">
              <a:lnSpc>
                <a:spcPct val="150000"/>
              </a:lnSpc>
              <a:buNone/>
            </a:pPr>
            <a:r>
              <a:rPr lang="zh-TW" altLang="en-US" sz="2000" dirty="0" smtClean="0"/>
              <a:t>某公務員明知其未至台東縣、花蓮縣旅遊，竟為期獲取強制休假旅遊補助費，以報名參加某旅行社之國內旅遊行程為由，向其任職之財政部臺北關稅局申請休假，由該旅行社出具發票並刷卡，作為該名公務員委請代購赴日機票</a:t>
            </a:r>
            <a:r>
              <a:rPr lang="en-US" altLang="zh-TW" sz="2000" dirty="0" smtClean="0"/>
              <a:t>2</a:t>
            </a:r>
            <a:r>
              <a:rPr lang="zh-TW" altLang="en-US" sz="2000" dirty="0" smtClean="0"/>
              <a:t>張之部分款項，該公務員並另行下載上開不實消費之電磁紀錄資料，向所屬機關人事單位提出請領</a:t>
            </a:r>
            <a:r>
              <a:rPr lang="en-US" altLang="zh-TW" sz="2000" dirty="0" smtClean="0"/>
              <a:t>1</a:t>
            </a:r>
            <a:r>
              <a:rPr lang="zh-TW" altLang="en-US" sz="2000" dirty="0" smtClean="0"/>
              <a:t>萬</a:t>
            </a:r>
            <a:r>
              <a:rPr lang="en-US" altLang="zh-TW" sz="2000" dirty="0" smtClean="0"/>
              <a:t>6,000</a:t>
            </a:r>
            <a:r>
              <a:rPr lang="zh-TW" altLang="en-US" sz="2000" dirty="0" smtClean="0"/>
              <a:t>元之強制休假旅遊補助費，使所屬機關會計人員因而陷於錯誤撥款至其帳戶而詐領之，足以生損害於其任職機關管理核發強制休假旅遊補助費之正確性。</a:t>
            </a:r>
            <a:endParaRPr lang="en-US" altLang="zh-TW" sz="2000" dirty="0" smtClean="0"/>
          </a:p>
          <a:p>
            <a:pPr marL="0" indent="0" algn="just" eaLnBrk="0" hangingPunct="0">
              <a:lnSpc>
                <a:spcPct val="150000"/>
              </a:lnSpc>
              <a:buNone/>
            </a:pPr>
            <a:r>
              <a:rPr lang="zh-TW" altLang="en-US" sz="2000" dirty="0" smtClean="0">
                <a:latin typeface="微軟正黑體" pitchFamily="34" charset="-120"/>
                <a:ea typeface="微軟正黑體" pitchFamily="34" charset="-120"/>
                <a:cs typeface="Times New Roman" pitchFamily="18" charset="0"/>
              </a:rPr>
              <a:t>案經檢察官依刑法</a:t>
            </a:r>
            <a:r>
              <a:rPr lang="en-US" altLang="zh-TW" sz="2000" dirty="0" smtClean="0">
                <a:latin typeface="微軟正黑體" pitchFamily="34" charset="-120"/>
                <a:ea typeface="微軟正黑體" pitchFamily="34" charset="-120"/>
                <a:cs typeface="Times New Roman" pitchFamily="18" charset="0"/>
              </a:rPr>
              <a:t>339</a:t>
            </a:r>
            <a:r>
              <a:rPr lang="zh-TW" altLang="en-US" sz="2000" dirty="0" smtClean="0">
                <a:latin typeface="微軟正黑體" pitchFamily="34" charset="-120"/>
                <a:ea typeface="微軟正黑體" pitchFamily="34" charset="-120"/>
                <a:cs typeface="Times New Roman" pitchFamily="18" charset="0"/>
              </a:rPr>
              <a:t>條第</a:t>
            </a:r>
            <a:r>
              <a:rPr lang="en-US" altLang="zh-TW" sz="2000" dirty="0" smtClean="0">
                <a:latin typeface="微軟正黑體" pitchFamily="34" charset="-120"/>
                <a:ea typeface="微軟正黑體" pitchFamily="34" charset="-120"/>
                <a:cs typeface="Times New Roman" pitchFamily="18" charset="0"/>
              </a:rPr>
              <a:t>1</a:t>
            </a:r>
            <a:r>
              <a:rPr lang="zh-TW" altLang="en-US" sz="2000" dirty="0" smtClean="0">
                <a:latin typeface="微軟正黑體" pitchFamily="34" charset="-120"/>
                <a:ea typeface="微軟正黑體" pitchFamily="34" charset="-120"/>
                <a:cs typeface="Times New Roman" pitchFamily="18" charset="0"/>
              </a:rPr>
              <a:t>項詐欺取財罪提起公訴。</a:t>
            </a:r>
            <a:endParaRPr lang="zh-TW" altLang="en-US" sz="2000"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16726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lib.ctcn.edu.tw/%E5%B0%88%E5%8D%80/speech/b_1254642260960.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76" t="5956" r="6116" b="7942"/>
          <a:stretch/>
        </p:blipFill>
        <p:spPr bwMode="auto">
          <a:xfrm>
            <a:off x="6148081" y="1628800"/>
            <a:ext cx="2679826" cy="3223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詐領鐘點費</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某市衛生所護士，利用負責「中老年</a:t>
            </a:r>
            <a:r>
              <a:rPr lang="zh-TW" altLang="en-US" sz="2200" dirty="0" smtClean="0">
                <a:latin typeface="Times New Roman" pitchFamily="18" charset="0"/>
                <a:ea typeface="微軟正黑體" pitchFamily="34" charset="-120"/>
                <a:cs typeface="Times New Roman" pitchFamily="18" charset="0"/>
              </a:rPr>
              <a:t>健康</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促進</a:t>
            </a:r>
            <a:r>
              <a:rPr lang="zh-TW" altLang="en-US" sz="2200" dirty="0">
                <a:latin typeface="Times New Roman" pitchFamily="18" charset="0"/>
                <a:ea typeface="微軟正黑體" pitchFamily="34" charset="-120"/>
                <a:cs typeface="Times New Roman" pitchFamily="18" charset="0"/>
              </a:rPr>
              <a:t>及慢性病防治宣導講座」業務之</a:t>
            </a:r>
            <a:r>
              <a:rPr lang="zh-TW" altLang="en-US" sz="2200" dirty="0" smtClean="0">
                <a:latin typeface="Times New Roman" pitchFamily="18" charset="0"/>
                <a:ea typeface="微軟正黑體" pitchFamily="34" charset="-120"/>
                <a:cs typeface="Times New Roman" pitchFamily="18" charset="0"/>
              </a:rPr>
              <a:t>職務</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上</a:t>
            </a:r>
            <a:r>
              <a:rPr lang="zh-TW" altLang="en-US" sz="2200" dirty="0">
                <a:latin typeface="Times New Roman" pitchFamily="18" charset="0"/>
                <a:ea typeface="微軟正黑體" pitchFamily="34" charset="-120"/>
                <a:cs typeface="Times New Roman" pitchFamily="18" charset="0"/>
              </a:rPr>
              <a:t>機會，明知未聘請講師辦理該活動</a:t>
            </a:r>
            <a:r>
              <a:rPr lang="zh-TW" altLang="en-US" sz="2200" dirty="0" smtClean="0">
                <a:latin typeface="Times New Roman" pitchFamily="18" charset="0"/>
                <a:ea typeface="微軟正黑體" pitchFamily="34" charset="-120"/>
                <a:cs typeface="Times New Roman" pitchFamily="18" charset="0"/>
              </a:rPr>
              <a:t>不得</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請</a:t>
            </a:r>
            <a:r>
              <a:rPr lang="zh-TW" altLang="en-US" sz="2200" dirty="0">
                <a:latin typeface="Times New Roman" pitchFamily="18" charset="0"/>
                <a:ea typeface="微軟正黑體" pitchFamily="34" charset="-120"/>
                <a:cs typeface="Times New Roman" pitchFamily="18" charset="0"/>
              </a:rPr>
              <a:t>領講師費，卻虛偽製作講師鐘點費領</a:t>
            </a:r>
            <a:r>
              <a:rPr lang="zh-TW" altLang="en-US" sz="2200" dirty="0" smtClean="0">
                <a:latin typeface="Times New Roman" pitchFamily="18" charset="0"/>
                <a:ea typeface="微軟正黑體" pitchFamily="34" charset="-120"/>
                <a:cs typeface="Times New Roman" pitchFamily="18" charset="0"/>
              </a:rPr>
              <a:t>據</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a:t>
            </a:r>
            <a:r>
              <a:rPr lang="zh-TW" altLang="en-US" sz="2200" dirty="0">
                <a:latin typeface="Times New Roman" pitchFamily="18" charset="0"/>
                <a:ea typeface="微軟正黑體" pitchFamily="34" charset="-120"/>
                <a:cs typeface="Times New Roman" pitchFamily="18" charset="0"/>
              </a:rPr>
              <a:t>並偽造醫師簽名，使不知情之審核</a:t>
            </a:r>
            <a:r>
              <a:rPr lang="zh-TW" altLang="en-US" sz="2200" dirty="0" smtClean="0">
                <a:latin typeface="Times New Roman" pitchFamily="18" charset="0"/>
                <a:ea typeface="微軟正黑體" pitchFamily="34" charset="-120"/>
                <a:cs typeface="Times New Roman" pitchFamily="18" charset="0"/>
              </a:rPr>
              <a:t>人員</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陷於</a:t>
            </a:r>
            <a:r>
              <a:rPr lang="zh-TW" altLang="en-US" sz="2200" dirty="0">
                <a:latin typeface="Times New Roman" pitchFamily="18" charset="0"/>
                <a:ea typeface="微軟正黑體" pitchFamily="34" charset="-120"/>
                <a:cs typeface="Times New Roman" pitchFamily="18" charset="0"/>
              </a:rPr>
              <a:t>錯誤，從而詐得講師費</a:t>
            </a:r>
            <a:r>
              <a:rPr lang="en-US" altLang="zh-TW" sz="2200" dirty="0">
                <a:latin typeface="Times New Roman" pitchFamily="18" charset="0"/>
                <a:ea typeface="微軟正黑體" pitchFamily="34" charset="-120"/>
                <a:cs typeface="Times New Roman" pitchFamily="18" charset="0"/>
              </a:rPr>
              <a:t>8,000</a:t>
            </a:r>
            <a:r>
              <a:rPr lang="zh-TW" altLang="en-US" sz="2200" dirty="0">
                <a:latin typeface="Times New Roman" pitchFamily="18" charset="0"/>
                <a:ea typeface="微軟正黑體" pitchFamily="34" charset="-120"/>
                <a:cs typeface="Times New Roman" pitchFamily="18" charset="0"/>
              </a:rPr>
              <a:t>元。</a:t>
            </a:r>
          </a:p>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案經檢察官依違反刑法「公務員登載不實公</a:t>
            </a:r>
            <a:r>
              <a:rPr lang="zh-TW" altLang="en-US" sz="2200" dirty="0" smtClean="0">
                <a:latin typeface="Times New Roman" pitchFamily="18" charset="0"/>
                <a:ea typeface="微軟正黑體" pitchFamily="34" charset="-120"/>
                <a:cs typeface="Times New Roman" pitchFamily="18" charset="0"/>
              </a:rPr>
              <a:t>文書罪</a:t>
            </a:r>
            <a:r>
              <a:rPr lang="zh-TW" altLang="en-US" sz="2200" dirty="0">
                <a:latin typeface="Times New Roman" pitchFamily="18" charset="0"/>
                <a:ea typeface="微軟正黑體" pitchFamily="34" charset="-120"/>
                <a:cs typeface="Times New Roman" pitchFamily="18" charset="0"/>
              </a:rPr>
              <a:t>」、「行使偽造變造或登載不實之文書罪」</a:t>
            </a:r>
            <a:r>
              <a:rPr lang="zh-TW" altLang="en-US" sz="2200" dirty="0" smtClean="0">
                <a:latin typeface="Times New Roman" pitchFamily="18" charset="0"/>
                <a:ea typeface="微軟正黑體" pitchFamily="34" charset="-120"/>
                <a:cs typeface="Times New Roman" pitchFamily="18" charset="0"/>
              </a:rPr>
              <a:t>、「</a:t>
            </a:r>
            <a:r>
              <a:rPr lang="zh-TW" altLang="en-US" sz="2200" dirty="0">
                <a:latin typeface="Times New Roman" pitchFamily="18" charset="0"/>
                <a:ea typeface="微軟正黑體" pitchFamily="34" charset="-120"/>
                <a:cs typeface="Times New Roman" pitchFamily="18" charset="0"/>
              </a:rPr>
              <a:t>偽造署押罪」及貪污治罪條例「利用職務上</a:t>
            </a:r>
            <a:r>
              <a:rPr lang="zh-TW" altLang="en-US" sz="2200" dirty="0" smtClean="0">
                <a:latin typeface="Times New Roman" pitchFamily="18" charset="0"/>
                <a:ea typeface="微軟正黑體" pitchFamily="34" charset="-120"/>
                <a:cs typeface="Times New Roman" pitchFamily="18" charset="0"/>
              </a:rPr>
              <a:t>機會</a:t>
            </a:r>
            <a:r>
              <a:rPr lang="zh-TW" altLang="en-US" sz="2200" dirty="0">
                <a:latin typeface="Times New Roman" pitchFamily="18" charset="0"/>
                <a:ea typeface="微軟正黑體" pitchFamily="34" charset="-120"/>
                <a:cs typeface="Times New Roman" pitchFamily="18" charset="0"/>
              </a:rPr>
              <a:t>詐取財物罪」提起公訴</a:t>
            </a:r>
            <a:r>
              <a:rPr lang="zh-TW" altLang="en-US" sz="2200" dirty="0" smtClean="0">
                <a:latin typeface="Times New Roman" pitchFamily="18" charset="0"/>
                <a:ea typeface="微軟正黑體" pitchFamily="34" charset="-120"/>
                <a:cs typeface="Times New Roman" pitchFamily="18" charset="0"/>
              </a:rPr>
              <a:t>。</a:t>
            </a:r>
            <a:endParaRPr lang="zh-TW" altLang="en-US" sz="2200"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709715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311525"/>
            <a:ext cx="9144000" cy="1676400"/>
            <a:chOff x="0" y="2086"/>
            <a:chExt cx="5760" cy="1056"/>
          </a:xfrm>
        </p:grpSpPr>
        <p:sp>
          <p:nvSpPr>
            <p:cNvPr id="61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kumimoji="0" lang="zh-TW" altLang="zh-TW" noProof="1">
                <a:cs typeface="Arial" charset="0"/>
              </a:endParaRPr>
            </a:p>
          </p:txBody>
        </p:sp>
        <p:sp>
          <p:nvSpPr>
            <p:cNvPr id="61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kumimoji="0" lang="zh-TW" altLang="zh-TW" noProof="1">
                <a:cs typeface="Arial" charset="0"/>
              </a:endParaRPr>
            </a:p>
          </p:txBody>
        </p:sp>
      </p:grpSp>
      <p:sp>
        <p:nvSpPr>
          <p:cNvPr id="6147" name="Rectangle 5"/>
          <p:cNvSpPr>
            <a:spLocks noChangeArrowheads="1"/>
          </p:cNvSpPr>
          <p:nvPr/>
        </p:nvSpPr>
        <p:spPr bwMode="gray">
          <a:xfrm>
            <a:off x="179388" y="1773238"/>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None/>
            </a:pPr>
            <a:endParaRPr kumimoji="0" lang="zh-TW" altLang="zh-TW" noProof="1"/>
          </a:p>
        </p:txBody>
      </p:sp>
      <p:sp>
        <p:nvSpPr>
          <p:cNvPr id="6148" name="Rectangle 95"/>
          <p:cNvSpPr txBox="1">
            <a:spLocks noChangeArrowheads="1"/>
          </p:cNvSpPr>
          <p:nvPr/>
        </p:nvSpPr>
        <p:spPr bwMode="auto">
          <a:xfrm>
            <a:off x="971550" y="476250"/>
            <a:ext cx="7872413" cy="1000125"/>
          </a:xfrm>
          <a:prstGeom prst="rect">
            <a:avLst/>
          </a:prstGeom>
          <a:noFill/>
          <a:ln w="9525">
            <a:noFill/>
            <a:miter lim="800000"/>
            <a:headEnd/>
            <a:tailEnd/>
          </a:ln>
        </p:spPr>
        <p:txBody>
          <a:bodyPr lIns="0" tIns="0" rIns="0" bIns="0" anchor="ctr"/>
          <a:lstStyle/>
          <a:p>
            <a:pPr eaLnBrk="0" hangingPunct="0">
              <a:lnSpc>
                <a:spcPct val="90000"/>
              </a:lnSpc>
            </a:pPr>
            <a:endParaRPr lang="zh-TW" altLang="en-US" sz="3200" b="1" dirty="0">
              <a:solidFill>
                <a:schemeClr val="tx2"/>
              </a:solidFill>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sz="2400" b="1" dirty="0">
              <a:solidFill>
                <a:schemeClr val="tx1">
                  <a:lumMod val="95000"/>
                  <a:lumOff val="5000"/>
                </a:schemeClr>
              </a:solidFill>
              <a:cs typeface="Times New Roman" pitchFamily="18" charset="0"/>
            </a:endParaRPr>
          </a:p>
        </p:txBody>
      </p:sp>
      <p:sp>
        <p:nvSpPr>
          <p:cNvPr id="6152" name="WordArt 13"/>
          <p:cNvSpPr>
            <a:spLocks noChangeArrowheads="1" noChangeShapeType="1" noTextEdit="1"/>
          </p:cNvSpPr>
          <p:nvPr/>
        </p:nvSpPr>
        <p:spPr bwMode="auto">
          <a:xfrm rot="-481763">
            <a:off x="5667375" y="2886075"/>
            <a:ext cx="2474913" cy="1295400"/>
          </a:xfrm>
          <a:prstGeom prst="rect">
            <a:avLst/>
          </a:prstGeom>
        </p:spPr>
        <p:txBody>
          <a:bodyPr wrap="none" fromWordArt="1">
            <a:prstTxWarp prst="textFadeRight">
              <a:avLst>
                <a:gd name="adj" fmla="val 14583"/>
              </a:avLst>
            </a:prstTxWarp>
          </a:bodyPr>
          <a:lstStyle/>
          <a:p>
            <a:pPr algn="ctr"/>
            <a:r>
              <a:rPr lang="zh-TW" altLang="en-US" sz="3600" kern="10" dirty="0" smtClean="0">
                <a:ln w="9525">
                  <a:noFill/>
                  <a:round/>
                  <a:headEnd/>
                  <a:tailEnd/>
                </a:ln>
                <a:latin typeface="新細明體"/>
                <a:ea typeface="新細明體"/>
              </a:rPr>
              <a:t>相關法規說明</a:t>
            </a:r>
            <a:endParaRPr lang="zh-TW" altLang="en-US" sz="3600" kern="10" dirty="0">
              <a:ln w="9525">
                <a:noFill/>
                <a:round/>
                <a:headEnd/>
                <a:tailEnd/>
              </a:ln>
              <a:latin typeface="新細明體"/>
              <a:ea typeface="新細明體"/>
            </a:endParaRPr>
          </a:p>
        </p:txBody>
      </p:sp>
      <p:sp>
        <p:nvSpPr>
          <p:cNvPr id="6153" name="Text Box 17"/>
          <p:cNvSpPr txBox="1">
            <a:spLocks noChangeArrowheads="1"/>
          </p:cNvSpPr>
          <p:nvPr/>
        </p:nvSpPr>
        <p:spPr bwMode="auto">
          <a:xfrm>
            <a:off x="179388" y="6237288"/>
            <a:ext cx="2428875" cy="276225"/>
          </a:xfrm>
          <a:prstGeom prst="rect">
            <a:avLst/>
          </a:prstGeom>
          <a:noFill/>
          <a:ln w="9525">
            <a:noFill/>
            <a:miter lim="800000"/>
            <a:headEnd/>
            <a:tailEnd/>
          </a:ln>
        </p:spPr>
        <p:txBody>
          <a:bodyPr>
            <a:spAutoFit/>
          </a:bodyPr>
          <a:lstStyle/>
          <a:p>
            <a:endParaRPr kumimoji="0" lang="zh-TW" altLang="en-GB" sz="1200" dirty="0">
              <a:solidFill>
                <a:schemeClr val="folHlink"/>
              </a:solidFill>
              <a:cs typeface="Arial" charset="0"/>
            </a:endParaRPr>
          </a:p>
        </p:txBody>
      </p:sp>
      <p:sp>
        <p:nvSpPr>
          <p:cNvPr id="12" name="投影片編號版面配置區 11"/>
          <p:cNvSpPr>
            <a:spLocks noGrp="1"/>
          </p:cNvSpPr>
          <p:nvPr>
            <p:ph type="sldNum" sz="quarter" idx="11"/>
          </p:nvPr>
        </p:nvSpPr>
        <p:spPr>
          <a:xfrm>
            <a:off x="6553200" y="6356350"/>
            <a:ext cx="2133600" cy="365125"/>
          </a:xfrm>
        </p:spPr>
        <p:txBody>
          <a:bodyPr rtlCol="0" anchor="ctr"/>
          <a:lstStyle/>
          <a:p>
            <a:pPr>
              <a:defRPr/>
            </a:pPr>
            <a:fld id="{7DFCCAB9-6DC4-4980-A300-D15647A35A7A}" type="slidenum">
              <a:rPr kumimoji="1" lang="zh-TW" altLang="en-US">
                <a:solidFill>
                  <a:schemeClr val="tx1">
                    <a:tint val="75000"/>
                  </a:schemeClr>
                </a:solidFill>
                <a:latin typeface="Arial" charset="0"/>
                <a:ea typeface="新細明體" charset="-120"/>
              </a:rPr>
              <a:pPr>
                <a:defRPr/>
              </a:pPr>
              <a:t>24</a:t>
            </a:fld>
            <a:endParaRPr kumimoji="1" lang="zh-TW" altLang="en-US">
              <a:solidFill>
                <a:schemeClr val="tx1">
                  <a:tint val="75000"/>
                </a:schemeClr>
              </a:solidFill>
              <a:latin typeface="Arial" charset="0"/>
              <a:ea typeface="新細明體" charset="-120"/>
            </a:endParaRPr>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a:xfrm>
            <a:off x="457200" y="1268760"/>
            <a:ext cx="8435280" cy="4857403"/>
          </a:xfrm>
        </p:spPr>
        <p:txBody>
          <a:bodyPr>
            <a:normAutofit/>
          </a:bodyPr>
          <a:lstStyle/>
          <a:p>
            <a:pPr algn="ctr">
              <a:buNone/>
            </a:pPr>
            <a:r>
              <a:rPr lang="zh-TW" altLang="en-US" b="1" cap="all" dirty="0" smtClean="0">
                <a:ln w="9000" cmpd="sng">
                  <a:noFill/>
                  <a:prstDash val="solid"/>
                </a:ln>
                <a:solidFill>
                  <a:schemeClr val="accent6">
                    <a:lumMod val="75000"/>
                  </a:scheme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法規內容</a:t>
            </a:r>
            <a:endParaRPr lang="en-US" altLang="zh-TW" dirty="0" smtClean="0"/>
          </a:p>
          <a:p>
            <a:r>
              <a:rPr lang="zh-TW" altLang="en-US" dirty="0" smtClean="0">
                <a:latin typeface="微軟正黑體" pitchFamily="34" charset="-120"/>
                <a:ea typeface="微軟正黑體" pitchFamily="34" charset="-120"/>
              </a:rPr>
              <a:t>意圖為自己或第三人不法之所有，以詐術使人將本人或第三人之物交付者，處五年以下有期徒刑、拘役或科或併科五十萬元以下罰金。</a:t>
            </a:r>
          </a:p>
          <a:p>
            <a:r>
              <a:rPr lang="zh-TW" altLang="en-US" dirty="0" smtClean="0">
                <a:latin typeface="微軟正黑體" pitchFamily="34" charset="-120"/>
                <a:ea typeface="微軟正黑體" pitchFamily="34" charset="-120"/>
              </a:rPr>
              <a:t>以前項方法得財產上不法之利益或使第三人得之者，亦同。</a:t>
            </a:r>
          </a:p>
          <a:p>
            <a:r>
              <a:rPr lang="zh-TW" altLang="en-US" dirty="0" smtClean="0">
                <a:latin typeface="微軟正黑體" pitchFamily="34" charset="-120"/>
                <a:ea typeface="微軟正黑體" pitchFamily="34" charset="-120"/>
              </a:rPr>
              <a:t>前二項之未遂犯罰之。</a:t>
            </a:r>
          </a:p>
          <a:p>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二</a:t>
            </a:r>
            <a:r>
              <a:rPr lang="en-US" altLang="zh-TW"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a:xfrm>
            <a:off x="457200" y="1340768"/>
            <a:ext cx="8229600" cy="4785395"/>
          </a:xfrm>
        </p:spPr>
        <p:txBody>
          <a:bodyPr/>
          <a:lstStyle/>
          <a:p>
            <a:pPr algn="ctr">
              <a:buNone/>
            </a:pPr>
            <a:r>
              <a:rPr lang="zh-TW" altLang="en-US" b="1" cap="all" dirty="0" smtClean="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endParaRPr lang="en-US" altLang="zh-TW" dirty="0" smtClean="0"/>
          </a:p>
          <a:p>
            <a:r>
              <a:rPr lang="zh-TW" altLang="en-US" dirty="0" smtClean="0">
                <a:latin typeface="微軟正黑體" pitchFamily="34" charset="-120"/>
                <a:ea typeface="微軟正黑體" pitchFamily="34" charset="-120"/>
              </a:rPr>
              <a:t>刑法第</a:t>
            </a:r>
            <a:r>
              <a:rPr lang="en-US" altLang="zh-TW" dirty="0" smtClean="0">
                <a:latin typeface="微軟正黑體" pitchFamily="34" charset="-120"/>
                <a:ea typeface="微軟正黑體" pitchFamily="34" charset="-120"/>
              </a:rPr>
              <a:t>339</a:t>
            </a:r>
            <a:r>
              <a:rPr lang="zh-TW" altLang="en-US" dirty="0" smtClean="0">
                <a:latin typeface="微軟正黑體" pitchFamily="34" charset="-120"/>
                <a:ea typeface="微軟正黑體" pitchFamily="34" charset="-120"/>
              </a:rPr>
              <a:t>條第</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項詐欺罪之成立，以意圖為自己或第三人不法所有，以詐術使人將本人或第三人之物交付為要件。所謂以詐術使人交付，必須被詐欺人因其詐術而陷於錯誤；若其所用方法，不能認為詐術，亦不致使人陷於錯誤，即不構成該罪。</a:t>
            </a:r>
            <a:endParaRPr lang="en-US" altLang="zh-TW" dirty="0" smtClean="0">
              <a:latin typeface="微軟正黑體" pitchFamily="34" charset="-120"/>
              <a:ea typeface="微軟正黑體" pitchFamily="34" charset="-120"/>
            </a:endParaRPr>
          </a:p>
          <a:p>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三</a:t>
            </a:r>
            <a:r>
              <a:rPr lang="en-US" altLang="zh-TW"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a:xfrm>
            <a:off x="457200" y="1268760"/>
            <a:ext cx="8363272" cy="4857403"/>
          </a:xfrm>
        </p:spPr>
        <p:txBody>
          <a:bodyPr>
            <a:normAutofit fontScale="92500" lnSpcReduction="10000"/>
          </a:bodyPr>
          <a:lstStyle/>
          <a:p>
            <a:pPr algn="ctr">
              <a:buNone/>
            </a:pPr>
            <a:r>
              <a:rPr lang="zh-TW" altLang="en-US" b="1" cap="all" dirty="0" smtClean="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endParaRPr lang="en-US" altLang="zh-TW" dirty="0" smtClean="0"/>
          </a:p>
          <a:p>
            <a:r>
              <a:rPr lang="zh-TW" altLang="en-US" dirty="0" smtClean="0">
                <a:latin typeface="微軟正黑體" pitchFamily="34" charset="-120"/>
                <a:ea typeface="微軟正黑體" pitchFamily="34" charset="-120"/>
              </a:rPr>
              <a:t>按刑法第</a:t>
            </a:r>
            <a:r>
              <a:rPr lang="en-US" altLang="zh-TW" dirty="0" smtClean="0">
                <a:latin typeface="微軟正黑體" pitchFamily="34" charset="-120"/>
                <a:ea typeface="微軟正黑體" pitchFamily="34" charset="-120"/>
              </a:rPr>
              <a:t>339</a:t>
            </a:r>
            <a:r>
              <a:rPr lang="zh-TW" altLang="en-US" dirty="0" smtClean="0">
                <a:latin typeface="微軟正黑體" pitchFamily="34" charset="-120"/>
                <a:ea typeface="微軟正黑體" pitchFamily="34" charset="-120"/>
              </a:rPr>
              <a:t>條第</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項規定之詐欺罪，以意圖為自己或第三人不法之所有，以詐術使人將本人或第三人之物交付為構成要件。所稱</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意圖</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，即期望之意，亦即犯罪之目的，與責任要素之故意有別。意圖為自己或他人不法之所有，為該罪之特別構成要件，因而該罪除須有施用詐術使人將本人或第三人之物交付之犯罪故意外，尚須具有特定之</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意圖</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，屬目的犯，並不以發生特定結果為必要。</a:t>
            </a:r>
            <a:r>
              <a:rPr lang="zh-TW" altLang="en-US" dirty="0" smtClean="0"/>
              <a:t/>
            </a:r>
            <a:br>
              <a:rPr lang="zh-TW" altLang="en-US" dirty="0" smtClean="0"/>
            </a:b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利用</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職務上機會詐取財物</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340768"/>
            <a:ext cx="8229600" cy="5112568"/>
          </a:xfrm>
        </p:spPr>
        <p:txBody>
          <a:bodyPr>
            <a:noAutofit/>
          </a:bodyPr>
          <a:lstStyle/>
          <a:p>
            <a:pPr marL="0" indent="0" algn="ctr" eaLnBrk="0" hangingPunct="0">
              <a:lnSpc>
                <a:spcPct val="150000"/>
              </a:lnSpc>
              <a:buNone/>
            </a:pPr>
            <a:r>
              <a:rPr lang="zh-TW" altLang="en-US" sz="2400" b="1" cap="all" dirty="0" smtClean="0">
                <a:ln w="9000" cmpd="sng">
                  <a:noFill/>
                  <a:prstDash val="solid"/>
                </a:ln>
                <a:solidFill>
                  <a:schemeClr val="accent6">
                    <a:lumMod val="75000"/>
                  </a:scheme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法規內容</a:t>
            </a:r>
            <a:endParaRPr lang="zh-TW" altLang="en-US" sz="2400" b="1" cap="all" dirty="0">
              <a:ln w="9000" cmpd="sng">
                <a:noFill/>
                <a:prstDash val="solid"/>
              </a:ln>
              <a:solidFill>
                <a:schemeClr val="accent6">
                  <a:lumMod val="75000"/>
                </a:scheme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smtClean="0">
                <a:latin typeface="Times New Roman" pitchFamily="18" charset="0"/>
                <a:ea typeface="微軟正黑體" pitchFamily="34" charset="-120"/>
                <a:cs typeface="Times New Roman" pitchFamily="18" charset="0"/>
              </a:rPr>
              <a:t>貪污</a:t>
            </a:r>
            <a:r>
              <a:rPr lang="zh-TW" altLang="en-US" sz="2800" dirty="0">
                <a:latin typeface="Times New Roman" pitchFamily="18" charset="0"/>
                <a:ea typeface="微軟正黑體" pitchFamily="34" charset="-120"/>
                <a:cs typeface="Times New Roman" pitchFamily="18" charset="0"/>
              </a:rPr>
              <a:t>治罪條例第</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款規定，利用職務上之機會，以詐術使人將本人之物或第三人之物交付者，處七年以上有期徒刑，得併科新臺幣六千萬元以下罰金。</a:t>
            </a:r>
          </a:p>
          <a:p>
            <a:pPr marL="0" indent="0" algn="just" eaLnBrk="0" hangingPunct="0">
              <a:lnSpc>
                <a:spcPct val="150000"/>
              </a:lnSpc>
              <a:buNone/>
            </a:pPr>
            <a:r>
              <a:rPr lang="zh-TW" altLang="en-US" sz="2400" dirty="0">
                <a:latin typeface="Times New Roman" pitchFamily="18" charset="0"/>
                <a:ea typeface="微軟正黑體" pitchFamily="34" charset="-120"/>
                <a:cs typeface="Times New Roman" pitchFamily="18" charset="0"/>
              </a:rPr>
              <a:t>　　　　</a:t>
            </a:r>
          </a:p>
        </p:txBody>
      </p:sp>
    </p:spTree>
    <p:extLst>
      <p:ext uri="{BB962C8B-B14F-4D97-AF65-F5344CB8AC3E}">
        <p14:creationId xmlns:p14="http://schemas.microsoft.com/office/powerpoint/2010/main" val="766276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利用</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職務上機會詐取財物</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二</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340768"/>
            <a:ext cx="8064896" cy="5112568"/>
          </a:xfrm>
        </p:spPr>
        <p:txBody>
          <a:bodyPr>
            <a:noAutofit/>
          </a:bodyPr>
          <a:lstStyle/>
          <a:p>
            <a:pPr marL="0" indent="0" algn="ctr" eaLnBrk="0" hangingPunct="0">
              <a:lnSpc>
                <a:spcPct val="150000"/>
              </a:lnSpc>
              <a:buNone/>
            </a:pPr>
            <a:r>
              <a:rPr lang="zh-TW" altLang="en-US" sz="24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a:t>
            </a:r>
            <a:r>
              <a:rPr lang="zh-TW" altLang="en-US" sz="2400" b="1" cap="all" dirty="0" smtClean="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說明</a:t>
            </a:r>
            <a:endParaRPr lang="zh-TW" altLang="en-US" sz="24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200" dirty="0" smtClean="0">
                <a:solidFill>
                  <a:prstClr val="black"/>
                </a:solidFill>
                <a:latin typeface="Times New Roman" pitchFamily="18" charset="0"/>
                <a:ea typeface="微軟正黑體" pitchFamily="34" charset="-120"/>
                <a:cs typeface="Times New Roman" pitchFamily="18" charset="0"/>
              </a:rPr>
              <a:t>一、本</a:t>
            </a:r>
            <a:r>
              <a:rPr lang="zh-TW" altLang="en-US" sz="2200" dirty="0">
                <a:solidFill>
                  <a:prstClr val="black"/>
                </a:solidFill>
                <a:latin typeface="Times New Roman" pitchFamily="18" charset="0"/>
                <a:ea typeface="微軟正黑體" pitchFamily="34" charset="-120"/>
                <a:cs typeface="Times New Roman" pitchFamily="18" charset="0"/>
              </a:rPr>
              <a:t>罪性質上仍屬詐欺罪之一種，但為刑法第</a:t>
            </a:r>
            <a:r>
              <a:rPr lang="en-US" altLang="zh-TW" sz="2200" dirty="0">
                <a:solidFill>
                  <a:prstClr val="black"/>
                </a:solidFill>
                <a:latin typeface="Times New Roman" pitchFamily="18" charset="0"/>
                <a:ea typeface="微軟正黑體" pitchFamily="34" charset="-120"/>
                <a:cs typeface="Times New Roman" pitchFamily="18" charset="0"/>
              </a:rPr>
              <a:t>339</a:t>
            </a:r>
            <a:r>
              <a:rPr lang="zh-TW" altLang="en-US" sz="2200" dirty="0">
                <a:solidFill>
                  <a:prstClr val="black"/>
                </a:solidFill>
                <a:latin typeface="Times New Roman" pitchFamily="18" charset="0"/>
                <a:ea typeface="微軟正黑體" pitchFamily="34" charset="-120"/>
                <a:cs typeface="Times New Roman" pitchFamily="18" charset="0"/>
              </a:rPr>
              <a:t>條第</a:t>
            </a:r>
            <a:r>
              <a:rPr lang="en-US" altLang="zh-TW" sz="2200" dirty="0">
                <a:solidFill>
                  <a:prstClr val="black"/>
                </a:solidFill>
                <a:latin typeface="Times New Roman" pitchFamily="18" charset="0"/>
                <a:ea typeface="微軟正黑體" pitchFamily="34" charset="-120"/>
                <a:cs typeface="Times New Roman" pitchFamily="18" charset="0"/>
              </a:rPr>
              <a:t>1</a:t>
            </a:r>
            <a:r>
              <a:rPr lang="zh-TW" altLang="en-US" sz="2200" dirty="0">
                <a:solidFill>
                  <a:prstClr val="black"/>
                </a:solidFill>
                <a:latin typeface="Times New Roman" pitchFamily="18" charset="0"/>
                <a:ea typeface="微軟正黑體" pitchFamily="34" charset="-120"/>
                <a:cs typeface="Times New Roman" pitchFamily="18" charset="0"/>
              </a:rPr>
              <a:t>項</a:t>
            </a:r>
            <a:r>
              <a:rPr lang="zh-TW" altLang="en-US" sz="2200" dirty="0" smtClean="0">
                <a:solidFill>
                  <a:prstClr val="black"/>
                </a:solidFill>
                <a:latin typeface="Times New Roman" pitchFamily="18" charset="0"/>
                <a:ea typeface="微軟正黑體" pitchFamily="34" charset="-120"/>
                <a:cs typeface="Times New Roman" pitchFamily="18" charset="0"/>
              </a:rPr>
              <a:t>詐欺</a:t>
            </a:r>
            <a:endParaRPr lang="en-US" altLang="zh-TW" sz="2200" dirty="0">
              <a:solidFill>
                <a:prstClr val="black"/>
              </a:solidFill>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200" dirty="0" smtClean="0">
                <a:solidFill>
                  <a:prstClr val="black"/>
                </a:solidFill>
                <a:latin typeface="Times New Roman" pitchFamily="18" charset="0"/>
                <a:ea typeface="微軟正黑體" pitchFamily="34" charset="-120"/>
                <a:cs typeface="Times New Roman" pitchFamily="18" charset="0"/>
              </a:rPr>
              <a:t>        取財罪之特別規定，除</a:t>
            </a:r>
            <a:r>
              <a:rPr lang="zh-TW" altLang="en-US" sz="2200" u="sng" dirty="0" smtClean="0">
                <a:solidFill>
                  <a:prstClr val="black"/>
                </a:solidFill>
                <a:latin typeface="Times New Roman" pitchFamily="18" charset="0"/>
                <a:ea typeface="微軟正黑體" pitchFamily="34" charset="-120"/>
                <a:cs typeface="Times New Roman" pitchFamily="18" charset="0"/>
              </a:rPr>
              <a:t>行為人必須為公務員</a:t>
            </a:r>
            <a:r>
              <a:rPr lang="zh-TW" altLang="en-US" sz="2200" dirty="0" smtClean="0">
                <a:solidFill>
                  <a:prstClr val="black"/>
                </a:solidFill>
                <a:latin typeface="Times New Roman" pitchFamily="18" charset="0"/>
                <a:ea typeface="微軟正黑體" pitchFamily="34" charset="-120"/>
                <a:cs typeface="Times New Roman" pitchFamily="18" charset="0"/>
              </a:rPr>
              <a:t>而利用職務上之 </a:t>
            </a:r>
            <a:endParaRPr lang="en-US" altLang="zh-TW" sz="2200" dirty="0">
              <a:solidFill>
                <a:prstClr val="black"/>
              </a:solidFill>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200" dirty="0">
                <a:solidFill>
                  <a:prstClr val="black"/>
                </a:solidFill>
                <a:latin typeface="Times New Roman" pitchFamily="18" charset="0"/>
                <a:ea typeface="微軟正黑體" pitchFamily="34" charset="-120"/>
                <a:cs typeface="Times New Roman" pitchFamily="18" charset="0"/>
              </a:rPr>
              <a:t>       </a:t>
            </a:r>
            <a:r>
              <a:rPr lang="zh-TW" altLang="en-US" sz="2200" dirty="0" smtClean="0">
                <a:solidFill>
                  <a:prstClr val="black"/>
                </a:solidFill>
                <a:latin typeface="Times New Roman" pitchFamily="18" charset="0"/>
                <a:ea typeface="微軟正黑體" pitchFamily="34" charset="-120"/>
                <a:cs typeface="Times New Roman" pitchFamily="18" charset="0"/>
              </a:rPr>
              <a:t> </a:t>
            </a:r>
            <a:r>
              <a:rPr lang="zh-TW" altLang="en-US" sz="2200" dirty="0">
                <a:solidFill>
                  <a:prstClr val="black"/>
                </a:solidFill>
                <a:latin typeface="Times New Roman" pitchFamily="18" charset="0"/>
                <a:ea typeface="微軟正黑體" pitchFamily="34" charset="-120"/>
                <a:cs typeface="Times New Roman" pitchFamily="18" charset="0"/>
              </a:rPr>
              <a:t>機會詐取財物外，更須具有意圖為自己或第三人不法之所有</a:t>
            </a:r>
            <a:endParaRPr lang="en-US" altLang="zh-TW" sz="2200" dirty="0">
              <a:solidFill>
                <a:prstClr val="black"/>
              </a:solidFill>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200" dirty="0">
                <a:solidFill>
                  <a:prstClr val="black"/>
                </a:solidFill>
                <a:latin typeface="Times New Roman" pitchFamily="18" charset="0"/>
                <a:ea typeface="微軟正黑體" pitchFamily="34" charset="-120"/>
                <a:cs typeface="Times New Roman" pitchFamily="18" charset="0"/>
              </a:rPr>
              <a:t>        </a:t>
            </a:r>
            <a:r>
              <a:rPr lang="zh-TW" altLang="en-US" sz="2200" dirty="0" smtClean="0">
                <a:solidFill>
                  <a:prstClr val="black"/>
                </a:solidFill>
                <a:latin typeface="Times New Roman" pitchFamily="18" charset="0"/>
                <a:ea typeface="微軟正黑體" pitchFamily="34" charset="-120"/>
                <a:cs typeface="Times New Roman" pitchFamily="18" charset="0"/>
              </a:rPr>
              <a:t>之</a:t>
            </a:r>
            <a:r>
              <a:rPr lang="zh-TW" altLang="en-US" sz="2200" dirty="0">
                <a:solidFill>
                  <a:prstClr val="black"/>
                </a:solidFill>
                <a:latin typeface="Times New Roman" pitchFamily="18" charset="0"/>
                <a:ea typeface="微軟正黑體" pitchFamily="34" charset="-120"/>
                <a:cs typeface="Times New Roman" pitchFamily="18" charset="0"/>
              </a:rPr>
              <a:t>特別主觀不法構成要件，始能構成犯罪</a:t>
            </a:r>
            <a:r>
              <a:rPr lang="zh-TW" altLang="en-US" sz="2200" dirty="0" smtClean="0">
                <a:solidFill>
                  <a:prstClr val="black"/>
                </a:solidFill>
                <a:latin typeface="Times New Roman" pitchFamily="18" charset="0"/>
                <a:ea typeface="微軟正黑體" pitchFamily="34" charset="-120"/>
                <a:cs typeface="Times New Roman" pitchFamily="18" charset="0"/>
              </a:rPr>
              <a:t>。</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二、所謂「利用職務上之機會」，係指假借職務上之一切事</a:t>
            </a:r>
            <a:r>
              <a:rPr lang="zh-TW" altLang="en-US" sz="2200" dirty="0">
                <a:latin typeface="Times New Roman" pitchFamily="18" charset="0"/>
                <a:ea typeface="微軟正黑體" pitchFamily="34" charset="-120"/>
                <a:cs typeface="Times New Roman" pitchFamily="18" charset="0"/>
              </a:rPr>
              <a:t>機</a:t>
            </a:r>
            <a:r>
              <a:rPr lang="zh-TW" altLang="en-US" sz="2200" dirty="0" smtClean="0">
                <a:latin typeface="Times New Roman" pitchFamily="18" charset="0"/>
                <a:ea typeface="微軟正黑體" pitchFamily="34" charset="-120"/>
                <a:cs typeface="Times New Roman" pitchFamily="18" charset="0"/>
              </a:rPr>
              <a:t>，</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        予以利用而言，其所利用者不論係職務本身所固有之事機</a:t>
            </a:r>
            <a:r>
              <a:rPr lang="zh-TW" altLang="en-US" sz="2200" dirty="0">
                <a:latin typeface="Times New Roman" pitchFamily="18" charset="0"/>
                <a:ea typeface="微軟正黑體" pitchFamily="34" charset="-120"/>
                <a:cs typeface="Times New Roman" pitchFamily="18" charset="0"/>
              </a:rPr>
              <a:t>，</a:t>
            </a:r>
            <a:endParaRPr lang="en-US" altLang="zh-TW" sz="22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        抑或由職務所衍生之事機均包括在內。</a:t>
            </a:r>
          </a:p>
          <a:p>
            <a:pPr marL="0" indent="0" algn="ctr"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p>
        </p:txBody>
      </p:sp>
    </p:spTree>
    <p:extLst>
      <p:ext uri="{BB962C8B-B14F-4D97-AF65-F5344CB8AC3E}">
        <p14:creationId xmlns:p14="http://schemas.microsoft.com/office/powerpoint/2010/main" val="364368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t>政</a:t>
            </a:r>
            <a:r>
              <a:rPr lang="zh-TW" altLang="en-US" b="1" dirty="0" smtClean="0"/>
              <a:t>風室</a:t>
            </a:r>
            <a:r>
              <a:rPr lang="en-US" altLang="zh-TW" b="1" dirty="0" smtClean="0"/>
              <a:t>104</a:t>
            </a:r>
            <a:r>
              <a:rPr lang="zh-TW" altLang="en-US" b="1" dirty="0" smtClean="0"/>
              <a:t>年工作績效概況</a:t>
            </a:r>
            <a:endParaRPr lang="zh-TW" altLang="en-US" dirty="0"/>
          </a:p>
        </p:txBody>
      </p:sp>
      <p:sp>
        <p:nvSpPr>
          <p:cNvPr id="7"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560098172"/>
              </p:ext>
            </p:extLst>
          </p:nvPr>
        </p:nvGraphicFramePr>
        <p:xfrm>
          <a:off x="539552" y="1844824"/>
          <a:ext cx="8229601" cy="3843397"/>
        </p:xfrm>
        <a:graphic>
          <a:graphicData uri="http://schemas.openxmlformats.org/drawingml/2006/table">
            <a:tbl>
              <a:tblPr>
                <a:tableStyleId>{5C22544A-7EE6-4342-B048-85BDC9FD1C3A}</a:tableStyleId>
              </a:tblPr>
              <a:tblGrid>
                <a:gridCol w="546364"/>
                <a:gridCol w="460994"/>
                <a:gridCol w="614659"/>
                <a:gridCol w="614659"/>
                <a:gridCol w="519533"/>
                <a:gridCol w="519533"/>
                <a:gridCol w="519533"/>
                <a:gridCol w="519533"/>
                <a:gridCol w="546364"/>
                <a:gridCol w="829302"/>
                <a:gridCol w="829302"/>
                <a:gridCol w="829302"/>
                <a:gridCol w="478068"/>
                <a:gridCol w="402455"/>
              </a:tblGrid>
              <a:tr h="300718">
                <a:tc rowSpan="3">
                  <a:txBody>
                    <a:bodyPr/>
                    <a:lstStyle/>
                    <a:p>
                      <a:pPr algn="ctr" fontAlgn="ctr"/>
                      <a:r>
                        <a:rPr lang="zh-TW" altLang="en-US" sz="1000" u="none" strike="noStrike" dirty="0">
                          <a:effectLst/>
                        </a:rPr>
                        <a:t>群</a:t>
                      </a:r>
                      <a:br>
                        <a:rPr lang="zh-TW" altLang="en-US" sz="1000" u="none" strike="noStrike" dirty="0">
                          <a:effectLst/>
                        </a:rPr>
                      </a:br>
                      <a:r>
                        <a:rPr lang="zh-TW" altLang="en-US" sz="1000" u="none" strike="noStrike" dirty="0">
                          <a:effectLst/>
                        </a:rPr>
                        <a:t>組</a:t>
                      </a:r>
                      <a:br>
                        <a:rPr lang="zh-TW" altLang="en-US" sz="1000" u="none" strike="noStrike" dirty="0">
                          <a:effectLst/>
                        </a:rPr>
                      </a:br>
                      <a:r>
                        <a:rPr lang="zh-TW" altLang="en-US" sz="1000" u="none" strike="noStrike" dirty="0">
                          <a:effectLst/>
                        </a:rPr>
                        <a:t>劃</a:t>
                      </a:r>
                      <a:br>
                        <a:rPr lang="zh-TW" altLang="en-US" sz="1000" u="none" strike="noStrike" dirty="0">
                          <a:effectLst/>
                        </a:rPr>
                      </a:br>
                      <a:r>
                        <a:rPr lang="zh-TW" altLang="en-US" sz="1000" u="none" strike="noStrike" dirty="0">
                          <a:effectLst/>
                        </a:rPr>
                        <a:t>分</a:t>
                      </a:r>
                      <a:endParaRPr lang="zh-TW" altLang="en-US" sz="1000" b="0" i="0" u="none" strike="noStrike" dirty="0">
                        <a:solidFill>
                          <a:srgbClr val="000000"/>
                        </a:solidFill>
                        <a:effectLst/>
                        <a:latin typeface="新細明體"/>
                      </a:endParaRPr>
                    </a:p>
                  </a:txBody>
                  <a:tcPr marL="8307" marR="8307" marT="8307" marB="0" anchor="ctr"/>
                </a:tc>
                <a:tc rowSpan="3">
                  <a:txBody>
                    <a:bodyPr/>
                    <a:lstStyle/>
                    <a:p>
                      <a:pPr algn="ctr" fontAlgn="ctr"/>
                      <a:r>
                        <a:rPr lang="zh-TW" altLang="en-US" sz="1000" u="none" strike="noStrike">
                          <a:effectLst/>
                        </a:rPr>
                        <a:t>目  位  項  單</a:t>
                      </a:r>
                      <a:endParaRPr lang="zh-TW" altLang="en-US" sz="1000" b="0" i="0" u="none" strike="noStrike">
                        <a:solidFill>
                          <a:srgbClr val="000000"/>
                        </a:solidFill>
                        <a:effectLst/>
                        <a:latin typeface="新細明體"/>
                      </a:endParaRPr>
                    </a:p>
                  </a:txBody>
                  <a:tcPr marL="8307" marR="8307" marT="8307" marB="0" vert="eaVert" anchor="ctr"/>
                </a:tc>
                <a:tc gridSpan="2">
                  <a:txBody>
                    <a:bodyPr/>
                    <a:lstStyle/>
                    <a:p>
                      <a:pPr algn="ctr" fontAlgn="ctr"/>
                      <a:r>
                        <a:rPr lang="zh-TW" altLang="en-US" sz="1000" u="none" strike="noStrike">
                          <a:effectLst/>
                        </a:rPr>
                        <a:t>自主管理工作項目</a:t>
                      </a:r>
                      <a:r>
                        <a:rPr lang="en-US" altLang="zh-TW" sz="1000" u="none" strike="noStrike">
                          <a:effectLst/>
                        </a:rPr>
                        <a:t>(50%)</a:t>
                      </a:r>
                      <a:endParaRPr lang="en-US" altLang="zh-TW" sz="1000" b="0" i="0" u="none" strike="noStrike">
                        <a:solidFill>
                          <a:srgbClr val="000000"/>
                        </a:solidFill>
                        <a:effectLst/>
                        <a:latin typeface="新細明體"/>
                      </a:endParaRPr>
                    </a:p>
                  </a:txBody>
                  <a:tcPr marL="8307" marR="8307" marT="8307" marB="0" anchor="ctr"/>
                </a:tc>
                <a:tc hMerge="1">
                  <a:txBody>
                    <a:bodyPr/>
                    <a:lstStyle/>
                    <a:p>
                      <a:endParaRPr lang="zh-TW" altLang="en-US"/>
                    </a:p>
                  </a:txBody>
                  <a:tcPr/>
                </a:tc>
                <a:tc gridSpan="7">
                  <a:txBody>
                    <a:bodyPr/>
                    <a:lstStyle/>
                    <a:p>
                      <a:pPr algn="ctr" fontAlgn="ctr"/>
                      <a:r>
                        <a:rPr lang="zh-TW" altLang="en-US" sz="1000" u="none" strike="noStrike" dirty="0">
                          <a:effectLst/>
                        </a:rPr>
                        <a:t>政策目標工作項目</a:t>
                      </a:r>
                      <a:br>
                        <a:rPr lang="zh-TW" altLang="en-US" sz="1000" u="none" strike="noStrike" dirty="0">
                          <a:effectLst/>
                        </a:rPr>
                      </a:br>
                      <a:r>
                        <a:rPr lang="en-US" altLang="zh-TW" sz="1000" u="none" strike="noStrike" dirty="0">
                          <a:effectLst/>
                        </a:rPr>
                        <a:t>(40%)</a:t>
                      </a:r>
                      <a:endParaRPr lang="en-US" altLang="zh-TW" sz="1000" b="0" i="0" u="none" strike="noStrike" dirty="0">
                        <a:solidFill>
                          <a:srgbClr val="FF0000"/>
                        </a:solidFill>
                        <a:effectLst/>
                        <a:latin typeface="新細明體"/>
                      </a:endParaRPr>
                    </a:p>
                  </a:txBody>
                  <a:tcPr marL="8307" marR="8307" marT="8307"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1000" u="none" strike="noStrike">
                          <a:effectLst/>
                        </a:rPr>
                        <a:t>評價項目</a:t>
                      </a:r>
                      <a:br>
                        <a:rPr lang="zh-TW" altLang="en-US" sz="1000" u="none" strike="noStrike">
                          <a:effectLst/>
                        </a:rPr>
                      </a:br>
                      <a:r>
                        <a:rPr lang="en-US" altLang="zh-TW" sz="1000" u="none" strike="noStrike">
                          <a:effectLst/>
                        </a:rPr>
                        <a:t>(10%)</a:t>
                      </a:r>
                      <a:endParaRPr lang="en-US" altLang="zh-TW" sz="1000" b="0" i="0" u="none" strike="noStrike">
                        <a:solidFill>
                          <a:srgbClr val="000000"/>
                        </a:solidFill>
                        <a:effectLst/>
                        <a:latin typeface="新細明體"/>
                      </a:endParaRPr>
                    </a:p>
                  </a:txBody>
                  <a:tcPr marL="8307" marR="8307" marT="8307" marB="0" anchor="ctr"/>
                </a:tc>
                <a:tc rowSpan="3">
                  <a:txBody>
                    <a:bodyPr/>
                    <a:lstStyle/>
                    <a:p>
                      <a:pPr algn="ctr" fontAlgn="ctr"/>
                      <a:r>
                        <a:rPr lang="zh-TW" altLang="en-US" sz="1000" u="none" strike="noStrike">
                          <a:effectLst/>
                        </a:rPr>
                        <a:t>總分</a:t>
                      </a:r>
                      <a:endParaRPr lang="zh-TW" altLang="en-US" sz="1000" b="0" i="0" u="none" strike="noStrike">
                        <a:solidFill>
                          <a:srgbClr val="000000"/>
                        </a:solidFill>
                        <a:effectLst/>
                        <a:latin typeface="新細明體"/>
                      </a:endParaRPr>
                    </a:p>
                  </a:txBody>
                  <a:tcPr marL="8307" marR="8307" marT="8307" marB="0" anchor="ctr"/>
                </a:tc>
                <a:tc rowSpan="3">
                  <a:txBody>
                    <a:bodyPr/>
                    <a:lstStyle/>
                    <a:p>
                      <a:pPr algn="ctr" fontAlgn="ctr"/>
                      <a:r>
                        <a:rPr lang="zh-TW" altLang="en-US" sz="1000" u="none" strike="noStrike">
                          <a:effectLst/>
                        </a:rPr>
                        <a:t>排序</a:t>
                      </a:r>
                      <a:endParaRPr lang="zh-TW" altLang="en-US" sz="1000" b="0" i="0" u="none" strike="noStrike">
                        <a:solidFill>
                          <a:srgbClr val="000000"/>
                        </a:solidFill>
                        <a:effectLst/>
                        <a:latin typeface="新細明體"/>
                      </a:endParaRPr>
                    </a:p>
                  </a:txBody>
                  <a:tcPr marL="8307" marR="8307" marT="8307" marB="0" anchor="ctr"/>
                </a:tc>
              </a:tr>
              <a:tr h="755949">
                <a:tc vMerge="1">
                  <a:txBody>
                    <a:bodyPr/>
                    <a:lstStyle/>
                    <a:p>
                      <a:endParaRPr lang="zh-TW" altLang="en-US"/>
                    </a:p>
                  </a:txBody>
                  <a:tcPr/>
                </a:tc>
                <a:tc vMerge="1">
                  <a:txBody>
                    <a:bodyPr/>
                    <a:lstStyle/>
                    <a:p>
                      <a:endParaRPr lang="zh-TW" altLang="en-US"/>
                    </a:p>
                  </a:txBody>
                  <a:tcPr/>
                </a:tc>
                <a:tc gridSpan="2">
                  <a:txBody>
                    <a:bodyPr/>
                    <a:lstStyle/>
                    <a:p>
                      <a:pPr algn="ctr" fontAlgn="ctr"/>
                      <a:r>
                        <a:rPr lang="zh-TW" altLang="en-US" sz="1000" u="none" strike="noStrike">
                          <a:effectLst/>
                        </a:rPr>
                        <a:t>防貪業務及綜合、維護業務</a:t>
                      </a:r>
                      <a:endParaRPr lang="zh-TW" altLang="en-US" sz="1000" b="0" i="0" u="none" strike="noStrike">
                        <a:solidFill>
                          <a:srgbClr val="000000"/>
                        </a:solidFill>
                        <a:effectLst/>
                        <a:latin typeface="新細明體"/>
                      </a:endParaRPr>
                    </a:p>
                  </a:txBody>
                  <a:tcPr marL="8307" marR="8307" marT="8307" marB="0" anchor="ctr"/>
                </a:tc>
                <a:tc hMerge="1">
                  <a:txBody>
                    <a:bodyPr/>
                    <a:lstStyle/>
                    <a:p>
                      <a:endParaRPr lang="zh-TW" altLang="en-US"/>
                    </a:p>
                  </a:txBody>
                  <a:tcPr/>
                </a:tc>
                <a:tc gridSpan="2">
                  <a:txBody>
                    <a:bodyPr/>
                    <a:lstStyle/>
                    <a:p>
                      <a:pPr algn="ctr" fontAlgn="ctr"/>
                      <a:r>
                        <a:rPr lang="zh-TW" altLang="en-US" sz="1000" u="none" strike="noStrike" dirty="0">
                          <a:effectLst/>
                        </a:rPr>
                        <a:t>防貪業務</a:t>
                      </a:r>
                      <a:endParaRPr lang="zh-TW" altLang="en-US" sz="1000" b="0" i="0" u="none" strike="noStrike" dirty="0">
                        <a:solidFill>
                          <a:srgbClr val="FF0000"/>
                        </a:solidFill>
                        <a:effectLst/>
                        <a:latin typeface="新細明體"/>
                      </a:endParaRPr>
                    </a:p>
                  </a:txBody>
                  <a:tcPr marL="8307" marR="8307" marT="8307" marB="0" anchor="ctr"/>
                </a:tc>
                <a:tc hMerge="1">
                  <a:txBody>
                    <a:bodyPr/>
                    <a:lstStyle/>
                    <a:p>
                      <a:endParaRPr lang="zh-TW" altLang="en-US"/>
                    </a:p>
                  </a:txBody>
                  <a:tcPr/>
                </a:tc>
                <a:tc gridSpan="2">
                  <a:txBody>
                    <a:bodyPr/>
                    <a:lstStyle/>
                    <a:p>
                      <a:pPr algn="ctr" fontAlgn="ctr"/>
                      <a:r>
                        <a:rPr lang="zh-TW" altLang="en-US" sz="1000" u="none" strike="noStrike">
                          <a:effectLst/>
                        </a:rPr>
                        <a:t>肅貪、查處業務</a:t>
                      </a:r>
                      <a:endParaRPr lang="zh-TW" altLang="en-US" sz="1000" b="0" i="0" u="none" strike="noStrike">
                        <a:solidFill>
                          <a:srgbClr val="FF0000"/>
                        </a:solidFill>
                        <a:effectLst/>
                        <a:latin typeface="新細明體"/>
                      </a:endParaRPr>
                    </a:p>
                  </a:txBody>
                  <a:tcPr marL="8307" marR="8307" marT="8307" marB="0" anchor="ctr"/>
                </a:tc>
                <a:tc hMerge="1">
                  <a:txBody>
                    <a:bodyPr/>
                    <a:lstStyle/>
                    <a:p>
                      <a:endParaRPr lang="zh-TW" altLang="en-US"/>
                    </a:p>
                  </a:txBody>
                  <a:tcPr/>
                </a:tc>
                <a:tc gridSpan="2">
                  <a:txBody>
                    <a:bodyPr/>
                    <a:lstStyle/>
                    <a:p>
                      <a:pPr algn="ctr" fontAlgn="ctr"/>
                      <a:r>
                        <a:rPr lang="zh-TW" altLang="en-US" sz="1000" u="none" strike="noStrike">
                          <a:effectLst/>
                        </a:rPr>
                        <a:t>維護、綜合業務</a:t>
                      </a:r>
                      <a:endParaRPr lang="zh-TW" altLang="en-US" sz="1000" b="0" i="0" u="none" strike="noStrike">
                        <a:solidFill>
                          <a:srgbClr val="FF0000"/>
                        </a:solidFill>
                        <a:effectLst/>
                        <a:latin typeface="新細明體"/>
                      </a:endParaRPr>
                    </a:p>
                  </a:txBody>
                  <a:tcPr marL="8307" marR="8307" marT="8307" marB="0" anchor="ctr"/>
                </a:tc>
                <a:tc hMerge="1">
                  <a:txBody>
                    <a:bodyPr/>
                    <a:lstStyle/>
                    <a:p>
                      <a:endParaRPr lang="zh-TW" altLang="en-US"/>
                    </a:p>
                  </a:txBody>
                  <a:tcPr/>
                </a:tc>
                <a:tc rowSpan="2">
                  <a:txBody>
                    <a:bodyPr/>
                    <a:lstStyle/>
                    <a:p>
                      <a:pPr algn="ctr" fontAlgn="ctr"/>
                      <a:r>
                        <a:rPr lang="zh-TW" altLang="en-US" sz="1000" u="none" strike="noStrike">
                          <a:effectLst/>
                        </a:rPr>
                        <a:t>政策目標比重分數</a:t>
                      </a:r>
                      <a:br>
                        <a:rPr lang="zh-TW" altLang="en-US" sz="1000" u="none" strike="noStrike">
                          <a:effectLst/>
                        </a:rPr>
                      </a:br>
                      <a:r>
                        <a:rPr lang="en-US" altLang="zh-TW" sz="1000" u="none" strike="noStrike">
                          <a:effectLst/>
                        </a:rPr>
                        <a:t>40%</a:t>
                      </a:r>
                      <a:endParaRPr lang="en-US" altLang="zh-TW" sz="1000" b="0" i="0" u="none" strike="noStrike">
                        <a:solidFill>
                          <a:srgbClr val="0000FF"/>
                        </a:solidFill>
                        <a:effectLst/>
                        <a:latin typeface="新細明體"/>
                      </a:endParaRPr>
                    </a:p>
                  </a:txBody>
                  <a:tcPr marL="8307" marR="8307" marT="8307" marB="0" anchor="ctr"/>
                </a:tc>
                <a:tc>
                  <a:txBody>
                    <a:bodyPr/>
                    <a:lstStyle/>
                    <a:p>
                      <a:pPr algn="ctr" fontAlgn="ctr"/>
                      <a:r>
                        <a:rPr lang="zh-TW" altLang="en-US" sz="1000" u="none" strike="noStrike">
                          <a:effectLst/>
                        </a:rPr>
                        <a:t>綜合規劃、視察、防貪、肅貪查處、政風業務</a:t>
                      </a:r>
                      <a:endParaRPr lang="zh-TW" altLang="en-US" sz="1000" b="0" i="0" u="none" strike="noStrike">
                        <a:solidFill>
                          <a:srgbClr val="000000"/>
                        </a:solidFill>
                        <a:effectLst/>
                        <a:latin typeface="新細明體"/>
                      </a:endParaRPr>
                    </a:p>
                  </a:txBody>
                  <a:tcPr marL="8307" marR="8307" marT="8307" marB="0" anchor="ctr"/>
                </a:tc>
                <a:tc vMerge="1">
                  <a:txBody>
                    <a:bodyPr/>
                    <a:lstStyle/>
                    <a:p>
                      <a:endParaRPr lang="zh-TW" altLang="en-US"/>
                    </a:p>
                  </a:txBody>
                  <a:tcPr/>
                </a:tc>
                <a:tc vMerge="1">
                  <a:txBody>
                    <a:bodyPr/>
                    <a:lstStyle/>
                    <a:p>
                      <a:endParaRPr lang="zh-TW" altLang="en-US"/>
                    </a:p>
                  </a:txBody>
                  <a:tcPr/>
                </a:tc>
              </a:tr>
              <a:tr h="348900">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原始分數</a:t>
                      </a:r>
                      <a:endParaRPr lang="zh-TW" altLang="en-US" sz="1000" b="0" i="0" u="none" strike="noStrike">
                        <a:solidFill>
                          <a:srgbClr val="000000"/>
                        </a:solidFill>
                        <a:effectLst/>
                        <a:latin typeface="新細明體"/>
                      </a:endParaRPr>
                    </a:p>
                  </a:txBody>
                  <a:tcPr marL="8307" marR="8307" marT="8307" marB="0" anchor="ctr"/>
                </a:tc>
                <a:tc>
                  <a:txBody>
                    <a:bodyPr/>
                    <a:lstStyle/>
                    <a:p>
                      <a:pPr algn="ctr" fontAlgn="ctr"/>
                      <a:r>
                        <a:rPr lang="zh-TW" altLang="en-US" sz="1000" u="none" strike="noStrike">
                          <a:effectLst/>
                        </a:rPr>
                        <a:t>比重分數</a:t>
                      </a:r>
                      <a:br>
                        <a:rPr lang="zh-TW" altLang="en-US" sz="1000" u="none" strike="noStrike">
                          <a:effectLst/>
                        </a:rPr>
                      </a:br>
                      <a:r>
                        <a:rPr lang="en-US" altLang="zh-TW" sz="1000" u="none" strike="noStrike">
                          <a:effectLst/>
                        </a:rPr>
                        <a:t>50%</a:t>
                      </a:r>
                      <a:endParaRPr lang="zh-TW" altLang="en-US" sz="1000" b="0" i="0" u="none" strike="noStrike">
                        <a:solidFill>
                          <a:srgbClr val="000000"/>
                        </a:solidFill>
                        <a:effectLst/>
                        <a:latin typeface="新細明體"/>
                      </a:endParaRPr>
                    </a:p>
                  </a:txBody>
                  <a:tcPr marL="8307" marR="8307" marT="8307" marB="0" anchor="ctr"/>
                </a:tc>
                <a:tc>
                  <a:txBody>
                    <a:bodyPr/>
                    <a:lstStyle/>
                    <a:p>
                      <a:pPr algn="ctr" fontAlgn="ctr"/>
                      <a:r>
                        <a:rPr lang="zh-TW" altLang="en-US" sz="1000" u="none" strike="noStrike">
                          <a:effectLst/>
                        </a:rPr>
                        <a:t>原始分數</a:t>
                      </a:r>
                      <a:endParaRPr lang="zh-TW" altLang="en-US" sz="1000" b="0" i="0" u="none" strike="noStrike">
                        <a:solidFill>
                          <a:srgbClr val="FF0000"/>
                        </a:solidFill>
                        <a:effectLst/>
                        <a:latin typeface="新細明體"/>
                      </a:endParaRPr>
                    </a:p>
                  </a:txBody>
                  <a:tcPr marL="8307" marR="8307" marT="8307" marB="0" anchor="ctr"/>
                </a:tc>
                <a:tc>
                  <a:txBody>
                    <a:bodyPr/>
                    <a:lstStyle/>
                    <a:p>
                      <a:pPr algn="ctr" fontAlgn="ctr"/>
                      <a:r>
                        <a:rPr lang="zh-TW" altLang="en-US" sz="1000" u="none" strike="noStrike">
                          <a:effectLst/>
                        </a:rPr>
                        <a:t>比重分數</a:t>
                      </a:r>
                      <a:br>
                        <a:rPr lang="zh-TW" altLang="en-US" sz="1000" u="none" strike="noStrike">
                          <a:effectLst/>
                        </a:rPr>
                      </a:br>
                      <a:r>
                        <a:rPr lang="en-US" altLang="zh-TW" sz="1000" u="none" strike="noStrike">
                          <a:effectLst/>
                        </a:rPr>
                        <a:t>12%</a:t>
                      </a:r>
                      <a:endParaRPr lang="en-US" altLang="zh-TW" sz="1000" b="0" i="0" u="none" strike="noStrike">
                        <a:solidFill>
                          <a:srgbClr val="FF0000"/>
                        </a:solidFill>
                        <a:effectLst/>
                        <a:latin typeface="新細明體"/>
                      </a:endParaRPr>
                    </a:p>
                  </a:txBody>
                  <a:tcPr marL="8307" marR="8307" marT="8307" marB="0" anchor="ctr"/>
                </a:tc>
                <a:tc>
                  <a:txBody>
                    <a:bodyPr/>
                    <a:lstStyle/>
                    <a:p>
                      <a:pPr algn="ctr" fontAlgn="ctr"/>
                      <a:r>
                        <a:rPr lang="zh-TW" altLang="en-US" sz="1000" u="none" strike="noStrike">
                          <a:effectLst/>
                        </a:rPr>
                        <a:t>原始分數</a:t>
                      </a:r>
                      <a:endParaRPr lang="zh-TW" altLang="en-US" sz="1000" b="0" i="0" u="none" strike="noStrike">
                        <a:solidFill>
                          <a:srgbClr val="FF0000"/>
                        </a:solidFill>
                        <a:effectLst/>
                        <a:latin typeface="新細明體"/>
                      </a:endParaRPr>
                    </a:p>
                  </a:txBody>
                  <a:tcPr marL="8307" marR="8307" marT="8307" marB="0" anchor="ctr"/>
                </a:tc>
                <a:tc>
                  <a:txBody>
                    <a:bodyPr/>
                    <a:lstStyle/>
                    <a:p>
                      <a:pPr algn="ctr" fontAlgn="ctr"/>
                      <a:r>
                        <a:rPr lang="zh-TW" altLang="en-US" sz="1000" u="none" strike="noStrike">
                          <a:effectLst/>
                        </a:rPr>
                        <a:t>比重分數</a:t>
                      </a:r>
                      <a:br>
                        <a:rPr lang="zh-TW" altLang="en-US" sz="1000" u="none" strike="noStrike">
                          <a:effectLst/>
                        </a:rPr>
                      </a:br>
                      <a:r>
                        <a:rPr lang="en-US" altLang="zh-TW" sz="1000" u="none" strike="noStrike">
                          <a:effectLst/>
                        </a:rPr>
                        <a:t>20%</a:t>
                      </a:r>
                      <a:endParaRPr lang="en-US" altLang="zh-TW" sz="1000" b="0" i="0" u="none" strike="noStrike">
                        <a:solidFill>
                          <a:srgbClr val="FF0000"/>
                        </a:solidFill>
                        <a:effectLst/>
                        <a:latin typeface="新細明體"/>
                      </a:endParaRPr>
                    </a:p>
                  </a:txBody>
                  <a:tcPr marL="8307" marR="8307" marT="8307" marB="0" anchor="ctr"/>
                </a:tc>
                <a:tc>
                  <a:txBody>
                    <a:bodyPr/>
                    <a:lstStyle/>
                    <a:p>
                      <a:pPr algn="ctr" fontAlgn="ctr"/>
                      <a:r>
                        <a:rPr lang="zh-TW" altLang="en-US" sz="1000" u="none" strike="noStrike">
                          <a:effectLst/>
                        </a:rPr>
                        <a:t>原始分數</a:t>
                      </a:r>
                      <a:endParaRPr lang="zh-TW" altLang="en-US" sz="1000" b="0" i="0" u="none" strike="noStrike">
                        <a:solidFill>
                          <a:srgbClr val="FF0000"/>
                        </a:solidFill>
                        <a:effectLst/>
                        <a:latin typeface="新細明體"/>
                      </a:endParaRPr>
                    </a:p>
                  </a:txBody>
                  <a:tcPr marL="8307" marR="8307" marT="8307" marB="0" anchor="ctr"/>
                </a:tc>
                <a:tc>
                  <a:txBody>
                    <a:bodyPr/>
                    <a:lstStyle/>
                    <a:p>
                      <a:pPr algn="ctr" fontAlgn="ctr"/>
                      <a:r>
                        <a:rPr lang="zh-TW" altLang="en-US" sz="1000" u="none" strike="noStrike">
                          <a:effectLst/>
                        </a:rPr>
                        <a:t>比重分數</a:t>
                      </a:r>
                      <a:br>
                        <a:rPr lang="zh-TW" altLang="en-US" sz="1000" u="none" strike="noStrike">
                          <a:effectLst/>
                        </a:rPr>
                      </a:br>
                      <a:r>
                        <a:rPr lang="en-US" altLang="zh-TW" sz="1000" u="none" strike="noStrike">
                          <a:effectLst/>
                        </a:rPr>
                        <a:t>8%</a:t>
                      </a:r>
                      <a:endParaRPr lang="en-US" altLang="zh-TW" sz="1000" b="0" i="0" u="none" strike="noStrike">
                        <a:solidFill>
                          <a:srgbClr val="FF0000"/>
                        </a:solidFill>
                        <a:effectLst/>
                        <a:latin typeface="新細明體"/>
                      </a:endParaRPr>
                    </a:p>
                  </a:txBody>
                  <a:tcPr marL="8307" marR="8307" marT="8307" marB="0" anchor="ctr"/>
                </a:tc>
                <a:tc vMerge="1">
                  <a:txBody>
                    <a:bodyPr/>
                    <a:lstStyle/>
                    <a:p>
                      <a:endParaRPr lang="zh-TW" altLang="en-US"/>
                    </a:p>
                  </a:txBody>
                  <a:tcPr/>
                </a:tc>
                <a:tc>
                  <a:txBody>
                    <a:bodyPr/>
                    <a:lstStyle/>
                    <a:p>
                      <a:pPr algn="ctr" fontAlgn="ctr"/>
                      <a:r>
                        <a:rPr lang="zh-TW" altLang="en-US" sz="1000" u="none" strike="noStrike">
                          <a:effectLst/>
                        </a:rPr>
                        <a:t>評價分數</a:t>
                      </a:r>
                      <a:endParaRPr lang="zh-TW" altLang="en-US" sz="1000" b="0" i="0" u="none" strike="noStrike">
                        <a:solidFill>
                          <a:srgbClr val="000000"/>
                        </a:solidFill>
                        <a:effectLst/>
                        <a:latin typeface="新細明體"/>
                      </a:endParaRPr>
                    </a:p>
                  </a:txBody>
                  <a:tcPr marL="8307" marR="8307" marT="8307" marB="0" anchor="ctr"/>
                </a:tc>
                <a:tc vMerge="1">
                  <a:txBody>
                    <a:bodyPr/>
                    <a:lstStyle/>
                    <a:p>
                      <a:endParaRPr lang="zh-TW" altLang="en-US"/>
                    </a:p>
                  </a:txBody>
                  <a:tcPr/>
                </a:tc>
                <a:tc vMerge="1">
                  <a:txBody>
                    <a:bodyPr/>
                    <a:lstStyle/>
                    <a:p>
                      <a:endParaRPr lang="zh-TW" altLang="en-US"/>
                    </a:p>
                  </a:txBody>
                  <a:tcPr/>
                </a:tc>
              </a:tr>
              <a:tr h="209894">
                <a:tc rowSpan="11">
                  <a:txBody>
                    <a:bodyPr/>
                    <a:lstStyle/>
                    <a:p>
                      <a:pPr algn="ctr" fontAlgn="ctr"/>
                      <a:r>
                        <a:rPr lang="zh-TW" altLang="en-US" sz="900" u="none" strike="noStrike">
                          <a:effectLst/>
                        </a:rPr>
                        <a:t>第</a:t>
                      </a:r>
                      <a:br>
                        <a:rPr lang="zh-TW" altLang="en-US" sz="900" u="none" strike="noStrike">
                          <a:effectLst/>
                        </a:rPr>
                      </a:br>
                      <a:r>
                        <a:rPr lang="zh-TW" altLang="en-US" sz="900" u="none" strike="noStrike">
                          <a:effectLst/>
                        </a:rPr>
                        <a:t>五</a:t>
                      </a:r>
                      <a:br>
                        <a:rPr lang="zh-TW" altLang="en-US" sz="900" u="none" strike="noStrike">
                          <a:effectLst/>
                        </a:rPr>
                      </a:br>
                      <a:r>
                        <a:rPr lang="zh-TW" altLang="en-US" sz="900" u="none" strike="noStrike">
                          <a:effectLst/>
                        </a:rPr>
                        <a:t>群</a:t>
                      </a:r>
                      <a:br>
                        <a:rPr lang="zh-TW" altLang="en-US" sz="900" u="none" strike="noStrike">
                          <a:effectLst/>
                        </a:rPr>
                      </a:br>
                      <a:r>
                        <a:rPr lang="zh-TW" altLang="en-US" sz="900" u="none" strike="noStrike">
                          <a:effectLst/>
                        </a:rPr>
                        <a:t>組</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zh-TW" altLang="en-US" sz="900" u="none" strike="noStrike">
                          <a:effectLst/>
                        </a:rPr>
                        <a:t>國防部</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94.75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47.38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544</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9.45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1122</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20.00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748</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8.00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37.45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5.02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89.85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1</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教育部</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94.25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47.13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648</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11.25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1006</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17.93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250</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2.67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31.85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3.15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82.13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2</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勞動部</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95.75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47.88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691</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12.00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918</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16.36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283</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3.03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31.39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2.80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82.07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3</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海巡署</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94.75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47.38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403</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7.00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600</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10.70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337</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3.60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21.30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2.96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71.64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4</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環保署</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94.25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47.13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665</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11.55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155</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2.76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477.5</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5.11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19.42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2.05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68.60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5</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科技部</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94.50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47.25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626</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10.87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16</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0.29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203</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2.17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13.33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1.63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62.21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6</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金管會</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93.25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46.63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489</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8.49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39</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0.70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264</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2.82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12.01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2.25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60.89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7</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1000" b="1" u="none" strike="noStrike" dirty="0">
                          <a:solidFill>
                            <a:srgbClr val="FF0000"/>
                          </a:solidFill>
                          <a:effectLst/>
                        </a:rPr>
                        <a:t>原能會</a:t>
                      </a:r>
                      <a:endParaRPr lang="zh-TW" altLang="en-US" sz="1000" b="1" i="0" u="none" strike="noStrike" dirty="0">
                        <a:solidFill>
                          <a:srgbClr val="FF0000"/>
                        </a:solidFill>
                        <a:effectLst/>
                        <a:latin typeface="新細明體"/>
                      </a:endParaRPr>
                    </a:p>
                  </a:txBody>
                  <a:tcPr marL="8307" marR="8307" marT="8307" marB="0" anchor="ctr"/>
                </a:tc>
                <a:tc>
                  <a:txBody>
                    <a:bodyPr/>
                    <a:lstStyle/>
                    <a:p>
                      <a:pPr algn="ctr" fontAlgn="ctr"/>
                      <a:r>
                        <a:rPr lang="en-US" altLang="zh-TW" sz="1000" b="1" u="none" strike="noStrike" dirty="0">
                          <a:solidFill>
                            <a:srgbClr val="FF0000"/>
                          </a:solidFill>
                          <a:effectLst/>
                        </a:rPr>
                        <a:t>91.25 </a:t>
                      </a:r>
                      <a:endParaRPr lang="en-US" altLang="zh-TW" sz="1000" b="1" i="0" u="none" strike="noStrike" dirty="0">
                        <a:solidFill>
                          <a:srgbClr val="FF0000"/>
                        </a:solidFill>
                        <a:effectLst/>
                        <a:latin typeface="新細明體"/>
                      </a:endParaRPr>
                    </a:p>
                  </a:txBody>
                  <a:tcPr marL="8307" marR="8307" marT="8307" marB="0" anchor="ctr"/>
                </a:tc>
                <a:tc>
                  <a:txBody>
                    <a:bodyPr/>
                    <a:lstStyle/>
                    <a:p>
                      <a:pPr algn="ctr" fontAlgn="ctr"/>
                      <a:r>
                        <a:rPr lang="en-US" altLang="zh-TW" sz="1000" b="1" u="none" strike="noStrike" dirty="0">
                          <a:solidFill>
                            <a:srgbClr val="FF0000"/>
                          </a:solidFill>
                          <a:effectLst/>
                        </a:rPr>
                        <a:t>45.63 </a:t>
                      </a:r>
                      <a:endParaRPr lang="en-US" altLang="zh-TW" sz="1000" b="1" i="0" u="none" strike="noStrike" dirty="0">
                        <a:solidFill>
                          <a:srgbClr val="FF0000"/>
                        </a:solidFill>
                        <a:effectLst/>
                        <a:latin typeface="新細明體"/>
                      </a:endParaRPr>
                    </a:p>
                  </a:txBody>
                  <a:tcPr marL="8307" marR="8307" marT="8307" marB="0" anchor="ctr"/>
                </a:tc>
                <a:tc>
                  <a:txBody>
                    <a:bodyPr/>
                    <a:lstStyle/>
                    <a:p>
                      <a:pPr algn="r" fontAlgn="ctr"/>
                      <a:r>
                        <a:rPr lang="en-US" altLang="zh-TW" sz="1000" b="1" u="none" strike="noStrike" dirty="0">
                          <a:solidFill>
                            <a:srgbClr val="FF0000"/>
                          </a:solidFill>
                          <a:effectLst/>
                        </a:rPr>
                        <a:t>496</a:t>
                      </a:r>
                      <a:endParaRPr lang="en-US" altLang="zh-TW" sz="1000" b="1" i="0" u="none" strike="noStrike" dirty="0">
                        <a:solidFill>
                          <a:srgbClr val="FF0000"/>
                        </a:solidFill>
                        <a:effectLst/>
                        <a:latin typeface="新細明體"/>
                      </a:endParaRPr>
                    </a:p>
                  </a:txBody>
                  <a:tcPr marL="8307" marR="8307" marT="8307" marB="0" anchor="ctr"/>
                </a:tc>
                <a:tc>
                  <a:txBody>
                    <a:bodyPr/>
                    <a:lstStyle/>
                    <a:p>
                      <a:pPr algn="r" fontAlgn="ctr"/>
                      <a:r>
                        <a:rPr lang="en-US" altLang="zh-TW" sz="1000" b="1" u="none" strike="noStrike" dirty="0">
                          <a:solidFill>
                            <a:srgbClr val="FF0000"/>
                          </a:solidFill>
                          <a:effectLst/>
                        </a:rPr>
                        <a:t>8.61 </a:t>
                      </a:r>
                      <a:endParaRPr lang="en-US" altLang="zh-TW" sz="1000" b="1" i="0" u="none" strike="noStrike" dirty="0">
                        <a:solidFill>
                          <a:srgbClr val="FF0000"/>
                        </a:solidFill>
                        <a:effectLst/>
                        <a:latin typeface="新細明體"/>
                      </a:endParaRPr>
                    </a:p>
                  </a:txBody>
                  <a:tcPr marL="8307" marR="8307" marT="8307" marB="0" anchor="ctr"/>
                </a:tc>
                <a:tc>
                  <a:txBody>
                    <a:bodyPr/>
                    <a:lstStyle/>
                    <a:p>
                      <a:pPr algn="r" fontAlgn="ctr"/>
                      <a:r>
                        <a:rPr lang="en-US" altLang="zh-TW" sz="1000" b="1" u="none" strike="noStrike" dirty="0">
                          <a:solidFill>
                            <a:srgbClr val="FF0000"/>
                          </a:solidFill>
                          <a:effectLst/>
                        </a:rPr>
                        <a:t>69</a:t>
                      </a:r>
                      <a:endParaRPr lang="en-US" altLang="zh-TW" sz="1000" b="1" i="0" u="none" strike="noStrike" dirty="0">
                        <a:solidFill>
                          <a:srgbClr val="FF0000"/>
                        </a:solidFill>
                        <a:effectLst/>
                        <a:latin typeface="新細明體"/>
                      </a:endParaRPr>
                    </a:p>
                  </a:txBody>
                  <a:tcPr marL="8307" marR="8307" marT="8307" marB="0" anchor="ctr"/>
                </a:tc>
                <a:tc>
                  <a:txBody>
                    <a:bodyPr/>
                    <a:lstStyle/>
                    <a:p>
                      <a:pPr algn="r" fontAlgn="ctr"/>
                      <a:r>
                        <a:rPr lang="en-US" altLang="zh-TW" sz="1000" b="1" u="none" strike="noStrike" dirty="0">
                          <a:solidFill>
                            <a:srgbClr val="FF0000"/>
                          </a:solidFill>
                          <a:effectLst/>
                        </a:rPr>
                        <a:t>1.23 </a:t>
                      </a:r>
                      <a:endParaRPr lang="en-US" altLang="zh-TW" sz="1000" b="1" i="0" u="none" strike="noStrike" dirty="0">
                        <a:solidFill>
                          <a:srgbClr val="FF0000"/>
                        </a:solidFill>
                        <a:effectLst/>
                        <a:latin typeface="新細明體"/>
                      </a:endParaRPr>
                    </a:p>
                  </a:txBody>
                  <a:tcPr marL="8307" marR="8307" marT="8307" marB="0" anchor="ctr"/>
                </a:tc>
                <a:tc>
                  <a:txBody>
                    <a:bodyPr/>
                    <a:lstStyle/>
                    <a:p>
                      <a:pPr algn="r" fontAlgn="ctr"/>
                      <a:r>
                        <a:rPr lang="en-US" altLang="zh-TW" sz="1000" b="1" u="none" strike="noStrike" dirty="0">
                          <a:solidFill>
                            <a:srgbClr val="FF0000"/>
                          </a:solidFill>
                          <a:effectLst/>
                        </a:rPr>
                        <a:t>187</a:t>
                      </a:r>
                      <a:endParaRPr lang="en-US" altLang="zh-TW" sz="1000" b="1" i="0" u="none" strike="noStrike" dirty="0">
                        <a:solidFill>
                          <a:srgbClr val="FF0000"/>
                        </a:solidFill>
                        <a:effectLst/>
                        <a:latin typeface="新細明體"/>
                      </a:endParaRPr>
                    </a:p>
                  </a:txBody>
                  <a:tcPr marL="8307" marR="8307" marT="8307" marB="0" anchor="ctr"/>
                </a:tc>
                <a:tc>
                  <a:txBody>
                    <a:bodyPr/>
                    <a:lstStyle/>
                    <a:p>
                      <a:pPr algn="r" fontAlgn="ctr"/>
                      <a:r>
                        <a:rPr lang="en-US" altLang="zh-TW" sz="1000" b="1" u="none" strike="noStrike" dirty="0">
                          <a:solidFill>
                            <a:srgbClr val="FF0000"/>
                          </a:solidFill>
                          <a:effectLst/>
                        </a:rPr>
                        <a:t>2.00 </a:t>
                      </a:r>
                      <a:endParaRPr lang="en-US" altLang="zh-TW" sz="1000" b="1" i="0" u="none" strike="noStrike" dirty="0">
                        <a:solidFill>
                          <a:srgbClr val="FF0000"/>
                        </a:solidFill>
                        <a:effectLst/>
                        <a:latin typeface="新細明體"/>
                      </a:endParaRPr>
                    </a:p>
                  </a:txBody>
                  <a:tcPr marL="8307" marR="8307" marT="8307" marB="0" anchor="ctr"/>
                </a:tc>
                <a:tc>
                  <a:txBody>
                    <a:bodyPr/>
                    <a:lstStyle/>
                    <a:p>
                      <a:pPr algn="r" fontAlgn="ctr"/>
                      <a:r>
                        <a:rPr lang="en-US" altLang="zh-TW" sz="1000" b="1" u="none" strike="noStrike" dirty="0">
                          <a:solidFill>
                            <a:srgbClr val="FF0000"/>
                          </a:solidFill>
                          <a:effectLst/>
                        </a:rPr>
                        <a:t>11.84 </a:t>
                      </a:r>
                      <a:endParaRPr lang="en-US" altLang="zh-TW" sz="1000" b="1" i="0" u="none" strike="noStrike" dirty="0">
                        <a:solidFill>
                          <a:srgbClr val="FF0000"/>
                        </a:solidFill>
                        <a:effectLst/>
                        <a:latin typeface="新細明體"/>
                      </a:endParaRPr>
                    </a:p>
                  </a:txBody>
                  <a:tcPr marL="8307" marR="8307" marT="8307" marB="0" anchor="ctr"/>
                </a:tc>
                <a:tc>
                  <a:txBody>
                    <a:bodyPr/>
                    <a:lstStyle/>
                    <a:p>
                      <a:pPr algn="ctr" fontAlgn="ctr"/>
                      <a:r>
                        <a:rPr lang="en-US" altLang="zh-TW" sz="1000" b="1" u="none" strike="noStrike" dirty="0">
                          <a:solidFill>
                            <a:srgbClr val="FF0000"/>
                          </a:solidFill>
                          <a:effectLst/>
                        </a:rPr>
                        <a:t>1.01 </a:t>
                      </a:r>
                      <a:endParaRPr lang="en-US" altLang="zh-TW" sz="1000" b="1" i="0" u="none" strike="noStrike" dirty="0">
                        <a:solidFill>
                          <a:srgbClr val="FF0000"/>
                        </a:solidFill>
                        <a:effectLst/>
                        <a:latin typeface="新細明體"/>
                      </a:endParaRPr>
                    </a:p>
                  </a:txBody>
                  <a:tcPr marL="8307" marR="8307" marT="8307" marB="0" anchor="ctr"/>
                </a:tc>
                <a:tc>
                  <a:txBody>
                    <a:bodyPr/>
                    <a:lstStyle/>
                    <a:p>
                      <a:pPr algn="r" fontAlgn="ctr"/>
                      <a:r>
                        <a:rPr lang="en-US" altLang="zh-TW" sz="1000" b="1" u="none" strike="noStrike" dirty="0">
                          <a:solidFill>
                            <a:srgbClr val="FF0000"/>
                          </a:solidFill>
                          <a:effectLst/>
                        </a:rPr>
                        <a:t>58.48 </a:t>
                      </a:r>
                      <a:endParaRPr lang="en-US" altLang="zh-TW" sz="1000" b="1" i="0" u="none" strike="noStrike" dirty="0">
                        <a:solidFill>
                          <a:srgbClr val="FF0000"/>
                        </a:solidFill>
                        <a:effectLst/>
                        <a:latin typeface="新細明體"/>
                      </a:endParaRPr>
                    </a:p>
                  </a:txBody>
                  <a:tcPr marL="8307" marR="8307" marT="8307" marB="0" anchor="ctr"/>
                </a:tc>
                <a:tc>
                  <a:txBody>
                    <a:bodyPr/>
                    <a:lstStyle/>
                    <a:p>
                      <a:pPr algn="ctr" fontAlgn="ctr"/>
                      <a:r>
                        <a:rPr lang="en-US" altLang="zh-TW" sz="1000" b="1" u="none" strike="noStrike" dirty="0">
                          <a:solidFill>
                            <a:srgbClr val="FF0000"/>
                          </a:solidFill>
                          <a:effectLst/>
                        </a:rPr>
                        <a:t>8</a:t>
                      </a:r>
                      <a:endParaRPr lang="en-US" altLang="zh-TW" sz="1000" b="1" i="0" u="none" strike="noStrike" dirty="0">
                        <a:solidFill>
                          <a:srgbClr val="FF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央行</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91.75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45.88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266</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4.62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115</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2.05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325</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3.48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10.15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1.70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57.73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9</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總統府</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94.00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47.00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145</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2.52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147</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2.62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252</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2.70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7.84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1.04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55.88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a:effectLst/>
                        </a:rPr>
                        <a:t>10</a:t>
                      </a:r>
                      <a:endParaRPr lang="en-US" altLang="zh-TW" sz="1000" b="1" i="0" u="none" strike="noStrike">
                        <a:solidFill>
                          <a:srgbClr val="000000"/>
                        </a:solidFill>
                        <a:effectLst/>
                        <a:latin typeface="新細明體"/>
                      </a:endParaRPr>
                    </a:p>
                  </a:txBody>
                  <a:tcPr marL="8307" marR="8307" marT="8307" marB="0" anchor="ctr"/>
                </a:tc>
              </a:tr>
              <a:tr h="209894">
                <a:tc vMerge="1">
                  <a:txBody>
                    <a:bodyPr/>
                    <a:lstStyle/>
                    <a:p>
                      <a:endParaRPr lang="zh-TW" altLang="en-US"/>
                    </a:p>
                  </a:txBody>
                  <a:tcPr/>
                </a:tc>
                <a:tc>
                  <a:txBody>
                    <a:bodyPr/>
                    <a:lstStyle/>
                    <a:p>
                      <a:pPr algn="ctr" fontAlgn="ctr"/>
                      <a:r>
                        <a:rPr lang="zh-TW" altLang="en-US" sz="900" u="none" strike="noStrike">
                          <a:effectLst/>
                        </a:rPr>
                        <a:t>國安局</a:t>
                      </a:r>
                      <a:endParaRPr lang="zh-TW" altLang="en-US"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92.25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900" u="none" strike="noStrike">
                          <a:effectLst/>
                        </a:rPr>
                        <a:t>46.13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128</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2.22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12</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0.21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180</a:t>
                      </a:r>
                      <a:endParaRPr lang="en-US" altLang="zh-TW" sz="900" b="0" i="0" u="none" strike="noStrike">
                        <a:solidFill>
                          <a:srgbClr val="FF0000"/>
                        </a:solidFill>
                        <a:effectLst/>
                        <a:latin typeface="新細明體"/>
                      </a:endParaRPr>
                    </a:p>
                  </a:txBody>
                  <a:tcPr marL="8307" marR="8307" marT="8307" marB="0" anchor="ctr"/>
                </a:tc>
                <a:tc>
                  <a:txBody>
                    <a:bodyPr/>
                    <a:lstStyle/>
                    <a:p>
                      <a:pPr algn="r" fontAlgn="ctr"/>
                      <a:r>
                        <a:rPr lang="en-US" altLang="zh-TW" sz="900" u="none" strike="noStrike">
                          <a:effectLst/>
                        </a:rPr>
                        <a:t>1.93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4.36 </a:t>
                      </a:r>
                      <a:endParaRPr lang="en-US" altLang="zh-TW" sz="900" b="0" i="0" u="none" strike="noStrike">
                        <a:solidFill>
                          <a:srgbClr val="0000FF"/>
                        </a:solidFill>
                        <a:effectLst/>
                        <a:latin typeface="新細明體"/>
                      </a:endParaRPr>
                    </a:p>
                  </a:txBody>
                  <a:tcPr marL="8307" marR="8307" marT="8307" marB="0" anchor="ctr"/>
                </a:tc>
                <a:tc>
                  <a:txBody>
                    <a:bodyPr/>
                    <a:lstStyle/>
                    <a:p>
                      <a:pPr algn="ctr" fontAlgn="ctr"/>
                      <a:r>
                        <a:rPr lang="en-US" altLang="zh-TW" sz="900" u="none" strike="noStrike">
                          <a:effectLst/>
                        </a:rPr>
                        <a:t>0.32 </a:t>
                      </a:r>
                      <a:endParaRPr lang="en-US" altLang="zh-TW" sz="900" b="0" i="0" u="none" strike="noStrike">
                        <a:solidFill>
                          <a:srgbClr val="000000"/>
                        </a:solidFill>
                        <a:effectLst/>
                        <a:latin typeface="新細明體"/>
                      </a:endParaRPr>
                    </a:p>
                  </a:txBody>
                  <a:tcPr marL="8307" marR="8307" marT="8307" marB="0" anchor="ctr"/>
                </a:tc>
                <a:tc>
                  <a:txBody>
                    <a:bodyPr/>
                    <a:lstStyle/>
                    <a:p>
                      <a:pPr algn="r" fontAlgn="ctr"/>
                      <a:r>
                        <a:rPr lang="en-US" altLang="zh-TW" sz="900" u="none" strike="noStrike">
                          <a:effectLst/>
                        </a:rPr>
                        <a:t>50.81 </a:t>
                      </a:r>
                      <a:endParaRPr lang="en-US" altLang="zh-TW" sz="900" b="0" i="0" u="none" strike="noStrike">
                        <a:solidFill>
                          <a:srgbClr val="000000"/>
                        </a:solidFill>
                        <a:effectLst/>
                        <a:latin typeface="新細明體"/>
                      </a:endParaRPr>
                    </a:p>
                  </a:txBody>
                  <a:tcPr marL="8307" marR="8307" marT="8307" marB="0" anchor="ctr"/>
                </a:tc>
                <a:tc>
                  <a:txBody>
                    <a:bodyPr/>
                    <a:lstStyle/>
                    <a:p>
                      <a:pPr algn="ctr" fontAlgn="ctr"/>
                      <a:r>
                        <a:rPr lang="en-US" altLang="zh-TW" sz="1000" u="none" strike="noStrike" dirty="0">
                          <a:effectLst/>
                        </a:rPr>
                        <a:t>11</a:t>
                      </a:r>
                      <a:endParaRPr lang="en-US" altLang="zh-TW" sz="1000" b="1" i="0" u="none" strike="noStrike" dirty="0">
                        <a:solidFill>
                          <a:srgbClr val="000000"/>
                        </a:solidFill>
                        <a:effectLst/>
                        <a:latin typeface="新細明體"/>
                      </a:endParaRPr>
                    </a:p>
                  </a:txBody>
                  <a:tcPr marL="8307" marR="8307" marT="8307" marB="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pPr>
              <a:defRPr/>
            </a:pPr>
            <a:fld id="{F1B685CF-B8F8-49D1-B557-BDAFFE7C1111}" type="slidenum">
              <a:rPr lang="zh-TW" altLang="en-US"/>
              <a:pPr>
                <a:defRPr/>
              </a:pPr>
              <a:t>30</a:t>
            </a:fld>
            <a:endParaRPr lang="zh-TW" altLang="en-US"/>
          </a:p>
        </p:txBody>
      </p:sp>
      <p:sp>
        <p:nvSpPr>
          <p:cNvPr id="7170"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刑法上的公務員</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8" name="圓角矩形 7"/>
          <p:cNvSpPr/>
          <p:nvPr/>
        </p:nvSpPr>
        <p:spPr>
          <a:xfrm>
            <a:off x="4786313" y="142875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身分公務員</a:t>
            </a:r>
          </a:p>
        </p:txBody>
      </p:sp>
      <p:sp>
        <p:nvSpPr>
          <p:cNvPr id="12" name="圓角矩形 11"/>
          <p:cNvSpPr/>
          <p:nvPr/>
        </p:nvSpPr>
        <p:spPr>
          <a:xfrm>
            <a:off x="4786313" y="228600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授權公務員</a:t>
            </a:r>
          </a:p>
        </p:txBody>
      </p:sp>
      <p:sp>
        <p:nvSpPr>
          <p:cNvPr id="13" name="圓角矩形 12"/>
          <p:cNvSpPr/>
          <p:nvPr/>
        </p:nvSpPr>
        <p:spPr>
          <a:xfrm>
            <a:off x="4786313" y="314325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委託公務員</a:t>
            </a:r>
          </a:p>
        </p:txBody>
      </p:sp>
      <p:sp>
        <p:nvSpPr>
          <p:cNvPr id="14" name="文字方塊 13"/>
          <p:cNvSpPr txBox="1"/>
          <p:nvPr/>
        </p:nvSpPr>
        <p:spPr>
          <a:xfrm>
            <a:off x="4500562" y="4089165"/>
            <a:ext cx="4357718" cy="2554545"/>
          </a:xfrm>
          <a:prstGeom prst="rect">
            <a:avLst/>
          </a:prstGeom>
          <a:noFill/>
        </p:spPr>
        <p:txBody>
          <a:bodyPr>
            <a:spAutoFit/>
          </a:bodyPr>
          <a:lstStyle/>
          <a:p>
            <a:pPr fontAlgn="auto">
              <a:spcBef>
                <a:spcPts val="0"/>
              </a:spcBef>
              <a:spcAft>
                <a:spcPts val="0"/>
              </a:spcAft>
              <a:defRPr/>
            </a:pPr>
            <a:r>
              <a:rPr kumimoji="0" lang="zh-TW" altLang="en-US" sz="2000" dirty="0">
                <a:effectLst>
                  <a:glow rad="139700">
                    <a:schemeClr val="bg1">
                      <a:alpha val="40000"/>
                    </a:schemeClr>
                  </a:glow>
                </a:effectLst>
                <a:latin typeface="華康中圓體" pitchFamily="49" charset="-120"/>
                <a:ea typeface="華康中圓體" pitchFamily="49" charset="-120"/>
              </a:rPr>
              <a:t>刑法第</a:t>
            </a:r>
            <a:r>
              <a:rPr kumimoji="0" lang="en-US" altLang="zh-TW" sz="2000" dirty="0">
                <a:effectLst>
                  <a:glow rad="139700">
                    <a:schemeClr val="bg1">
                      <a:alpha val="40000"/>
                    </a:schemeClr>
                  </a:glow>
                </a:effectLst>
                <a:latin typeface="華康中圓體" pitchFamily="49" charset="-120"/>
                <a:ea typeface="華康中圓體" pitchFamily="49" charset="-120"/>
              </a:rPr>
              <a:t>10</a:t>
            </a:r>
            <a:r>
              <a:rPr kumimoji="0" lang="zh-TW" altLang="en-US" sz="2000" dirty="0">
                <a:effectLst>
                  <a:glow rad="139700">
                    <a:schemeClr val="bg1">
                      <a:alpha val="40000"/>
                    </a:schemeClr>
                  </a:glow>
                </a:effectLst>
                <a:latin typeface="華康中圓體" pitchFamily="49" charset="-120"/>
                <a:ea typeface="華康中圓體" pitchFamily="49" charset="-120"/>
              </a:rPr>
              <a:t>條第</a:t>
            </a:r>
            <a:r>
              <a:rPr kumimoji="0" lang="en-US" altLang="zh-TW" sz="2000" dirty="0">
                <a:effectLst>
                  <a:glow rad="139700">
                    <a:schemeClr val="bg1">
                      <a:alpha val="40000"/>
                    </a:schemeClr>
                  </a:glow>
                </a:effectLst>
                <a:latin typeface="華康中圓體" pitchFamily="49" charset="-120"/>
                <a:ea typeface="華康中圓體" pitchFamily="49" charset="-120"/>
              </a:rPr>
              <a:t>2</a:t>
            </a:r>
            <a:r>
              <a:rPr kumimoji="0" lang="zh-TW" altLang="en-US" sz="2000" dirty="0">
                <a:effectLst>
                  <a:glow rad="139700">
                    <a:schemeClr val="bg1">
                      <a:alpha val="40000"/>
                    </a:schemeClr>
                  </a:glow>
                </a:effectLst>
                <a:latin typeface="華康中圓體" pitchFamily="49" charset="-120"/>
                <a:ea typeface="華康中圓體" pitchFamily="49" charset="-120"/>
              </a:rPr>
              <a:t>項規定：「稱公務員者，謂下列人員：一、依法令服務於國家、地方自治團體所屬機關而具有法定職務權限，以及其他依法令從事於公共事務，而具有法定職務權限者。二、受國家、地方自治團體所屬機關依法委託，從事與委託機關權限有關之公共事務者。」 </a:t>
            </a:r>
          </a:p>
        </p:txBody>
      </p:sp>
      <p:pic>
        <p:nvPicPr>
          <p:cNvPr id="7176" name="Picture 2" descr="http://www.careerattraction.com/wp-content/uploads/2013/02/build.jpg"/>
          <p:cNvPicPr>
            <a:picLocks noChangeAspect="1" noChangeArrowheads="1"/>
          </p:cNvPicPr>
          <p:nvPr/>
        </p:nvPicPr>
        <p:blipFill>
          <a:blip r:embed="rId3" cstate="print"/>
          <a:srcRect/>
          <a:stretch>
            <a:fillRect/>
          </a:stretch>
        </p:blipFill>
        <p:spPr bwMode="auto">
          <a:xfrm>
            <a:off x="928688" y="1785938"/>
            <a:ext cx="2552700" cy="4157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0F83EDEB-B4CF-4397-8CF8-43F90C3A3BE8}" type="slidenum">
              <a:rPr lang="zh-TW" altLang="en-US"/>
              <a:pPr>
                <a:defRPr/>
              </a:pPr>
              <a:t>31</a:t>
            </a:fld>
            <a:endParaRPr lang="zh-TW" altLang="en-US"/>
          </a:p>
        </p:txBody>
      </p:sp>
      <p:sp>
        <p:nvSpPr>
          <p:cNvPr id="8" name="圓角矩形 7"/>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身分公務員</a:t>
            </a:r>
          </a:p>
        </p:txBody>
      </p:sp>
      <p:sp>
        <p:nvSpPr>
          <p:cNvPr id="14" name="文字方塊 13"/>
          <p:cNvSpPr txBox="1"/>
          <p:nvPr/>
        </p:nvSpPr>
        <p:spPr>
          <a:xfrm>
            <a:off x="4500563" y="2303463"/>
            <a:ext cx="4357687" cy="3478212"/>
          </a:xfrm>
          <a:prstGeom prst="rect">
            <a:avLst/>
          </a:prstGeom>
          <a:noFill/>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依法令服務於國家或地方自治團體所屬機關而具有法定職務權限之人員而言。</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若無法定職務權限，縱然在國家或地方自治團體所屬機關服務，仍非屬公務員。例如服務於國家、地方自治團體所屬機關之技工、司機或工友，除非具有法定職務權限，否則所從事者僅係機械性、勞動性工作，不能認為公務員。</a:t>
            </a:r>
          </a:p>
        </p:txBody>
      </p:sp>
      <p:sp>
        <p:nvSpPr>
          <p:cNvPr id="9220" name="文字方塊 9"/>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刑法上的公務員</a:t>
            </a:r>
          </a:p>
        </p:txBody>
      </p:sp>
      <p:cxnSp>
        <p:nvCxnSpPr>
          <p:cNvPr id="12" name="直線接點 11"/>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9222" name="Picture 2" descr="http://www.careerattraction.com/wp-content/uploads/2013/02/build.jpg"/>
          <p:cNvPicPr>
            <a:picLocks noChangeAspect="1" noChangeArrowheads="1"/>
          </p:cNvPicPr>
          <p:nvPr/>
        </p:nvPicPr>
        <p:blipFill>
          <a:blip r:embed="rId3" cstate="print"/>
          <a:srcRect/>
          <a:stretch>
            <a:fillRect/>
          </a:stretch>
        </p:blipFill>
        <p:spPr bwMode="auto">
          <a:xfrm>
            <a:off x="928688" y="1785938"/>
            <a:ext cx="2552700" cy="4157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697DE347-F5B1-445F-9221-6A3F28D4D7BC}" type="slidenum">
              <a:rPr lang="zh-TW" altLang="en-US"/>
              <a:pPr>
                <a:defRPr/>
              </a:pPr>
              <a:t>32</a:t>
            </a:fld>
            <a:endParaRPr lang="zh-TW" altLang="en-US"/>
          </a:p>
        </p:txBody>
      </p:sp>
      <p:sp>
        <p:nvSpPr>
          <p:cNvPr id="12" name="圓角矩形 11"/>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授權公務員</a:t>
            </a:r>
          </a:p>
        </p:txBody>
      </p:sp>
      <p:sp>
        <p:nvSpPr>
          <p:cNvPr id="9" name="文字方塊 8"/>
          <p:cNvSpPr txBox="1"/>
          <p:nvPr/>
        </p:nvSpPr>
        <p:spPr>
          <a:xfrm>
            <a:off x="4500563" y="2303463"/>
            <a:ext cx="4357687" cy="2862322"/>
          </a:xfrm>
          <a:prstGeom prst="rect">
            <a:avLst/>
          </a:prstGeom>
          <a:noFill/>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非服務於國家或地方行政機關之人員， 依法令授權而從事於公共事務且具有法定職務權限之人員而言。</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smtClean="0">
                <a:solidFill>
                  <a:srgbClr val="C00000"/>
                </a:solidFill>
                <a:latin typeface="華康中圓體" pitchFamily="49" charset="-120"/>
                <a:ea typeface="華康中圓體" pitchFamily="49" charset="-120"/>
              </a:rPr>
              <a:t>例如依</a:t>
            </a:r>
            <a:r>
              <a:rPr kumimoji="0" lang="zh-TW" altLang="en-US" sz="2000" dirty="0">
                <a:solidFill>
                  <a:srgbClr val="C00000"/>
                </a:solidFill>
                <a:latin typeface="華康中圓體" pitchFamily="49" charset="-120"/>
                <a:ea typeface="華康中圓體" pitchFamily="49" charset="-120"/>
              </a:rPr>
              <a:t>更生保護法規定之更生保護會人員；依律師法規定之律師懲戒委員會委員；依政府採購法規定承辦各公立學校、公營事業之承辦、兼辦採購之人員等。</a:t>
            </a:r>
          </a:p>
        </p:txBody>
      </p:sp>
      <p:sp>
        <p:nvSpPr>
          <p:cNvPr id="11268" name="文字方塊 7"/>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刑法上的公務員</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1270" name="Picture 2" descr="http://www.careerattraction.com/wp-content/uploads/2013/02/build.jpg"/>
          <p:cNvPicPr>
            <a:picLocks noChangeAspect="1" noChangeArrowheads="1"/>
          </p:cNvPicPr>
          <p:nvPr/>
        </p:nvPicPr>
        <p:blipFill>
          <a:blip r:embed="rId3" cstate="print"/>
          <a:srcRect/>
          <a:stretch>
            <a:fillRect/>
          </a:stretch>
        </p:blipFill>
        <p:spPr bwMode="auto">
          <a:xfrm>
            <a:off x="928688" y="1785938"/>
            <a:ext cx="2552700" cy="4157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1C54C894-78CC-4071-B94C-68B556A85C15}" type="slidenum">
              <a:rPr lang="zh-TW" altLang="en-US"/>
              <a:pPr>
                <a:defRPr/>
              </a:pPr>
              <a:t>33</a:t>
            </a:fld>
            <a:endParaRPr lang="zh-TW" altLang="en-US"/>
          </a:p>
        </p:txBody>
      </p:sp>
      <p:sp>
        <p:nvSpPr>
          <p:cNvPr id="12" name="圓角矩形 11"/>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委託公務員</a:t>
            </a:r>
          </a:p>
        </p:txBody>
      </p:sp>
      <p:sp>
        <p:nvSpPr>
          <p:cNvPr id="9" name="文字方塊 8"/>
          <p:cNvSpPr txBox="1"/>
          <p:nvPr/>
        </p:nvSpPr>
        <p:spPr>
          <a:xfrm>
            <a:off x="3857621" y="2303463"/>
            <a:ext cx="5000630" cy="4370427"/>
          </a:xfrm>
          <a:prstGeom prst="rect">
            <a:avLst/>
          </a:prstGeom>
          <a:noFill/>
        </p:spPr>
        <p:txBody>
          <a:bodyPr wrap="square">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指受國家或地方自治團體所屬機關依法委託，從事與委託機關權限有關公共事務之人員。 </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lang="zh-TW" altLang="en-US" dirty="0" smtClean="0">
                <a:solidFill>
                  <a:srgbClr val="C00000"/>
                </a:solidFill>
                <a:latin typeface="華康中圓體" pitchFamily="49" charset="-120"/>
                <a:ea typeface="華康中圓體" pitchFamily="49" charset="-120"/>
              </a:rPr>
              <a:t>受公務機關委託承辦之受任人須於其受任範圍內行使公務主體之權力，例如：受監理站委託代為驗車或檢驗機車排放廢棄之民間公司、行號辦理檢驗工作之員工。</a:t>
            </a:r>
            <a:endParaRPr lang="en-US" altLang="zh-TW" dirty="0" smtClean="0">
              <a:solidFill>
                <a:srgbClr val="C00000"/>
              </a:solidFill>
              <a:latin typeface="華康中圓體" pitchFamily="49" charset="-120"/>
              <a:ea typeface="華康中圓體" pitchFamily="49" charset="-120"/>
            </a:endParaRPr>
          </a:p>
          <a:p>
            <a:pPr fontAlgn="auto">
              <a:spcBef>
                <a:spcPts val="0"/>
              </a:spcBef>
              <a:spcAft>
                <a:spcPts val="0"/>
              </a:spcAft>
              <a:defRPr/>
            </a:pPr>
            <a:r>
              <a:rPr lang="zh-TW" altLang="en-US" dirty="0" smtClean="0">
                <a:solidFill>
                  <a:srgbClr val="C00000"/>
                </a:solidFill>
                <a:latin typeface="華康中圓體" pitchFamily="49" charset="-120"/>
                <a:ea typeface="華康中圓體" pitchFamily="49" charset="-120"/>
              </a:rPr>
              <a:t>僅受公務機關私經濟行為之民事委任，或其他民事契約所發生私法上之權利義務關係，該受託人仍非屬刑法上之公務員，例如：受稅捐機關委託代收稅款之農會或便利商店員工。</a:t>
            </a:r>
            <a:endParaRPr lang="en-US" altLang="zh-TW" dirty="0" smtClean="0">
              <a:solidFill>
                <a:srgbClr val="C00000"/>
              </a:solidFill>
              <a:latin typeface="華康中圓體" pitchFamily="49" charset="-120"/>
              <a:ea typeface="華康中圓體" pitchFamily="49" charset="-120"/>
            </a:endParaRPr>
          </a:p>
          <a:p>
            <a:pPr fontAlgn="auto">
              <a:spcBef>
                <a:spcPts val="0"/>
              </a:spcBef>
              <a:spcAft>
                <a:spcPts val="0"/>
              </a:spcAft>
              <a:defRPr/>
            </a:pPr>
            <a:r>
              <a:rPr lang="zh-TW" altLang="en-US" dirty="0" smtClean="0">
                <a:solidFill>
                  <a:srgbClr val="C00000"/>
                </a:solidFill>
                <a:latin typeface="華康中圓體" pitchFamily="49" charset="-120"/>
                <a:ea typeface="華康中圓體" pitchFamily="49" charset="-120"/>
              </a:rPr>
              <a:t>行政</a:t>
            </a:r>
            <a:r>
              <a:rPr kumimoji="0" lang="zh-TW" altLang="en-US" dirty="0">
                <a:solidFill>
                  <a:srgbClr val="C00000"/>
                </a:solidFill>
                <a:latin typeface="華康中圓體" pitchFamily="49" charset="-120"/>
                <a:ea typeface="華康中圓體" pitchFamily="49" charset="-120"/>
              </a:rPr>
              <a:t>輔助人</a:t>
            </a:r>
            <a:r>
              <a:rPr kumimoji="0" lang="zh-TW" altLang="en-US" dirty="0" smtClean="0">
                <a:solidFill>
                  <a:srgbClr val="C00000"/>
                </a:solidFill>
                <a:latin typeface="華康中圓體" pitchFamily="49" charset="-120"/>
                <a:ea typeface="華康中圓體" pitchFamily="49" charset="-120"/>
              </a:rPr>
              <a:t>，如</a:t>
            </a:r>
            <a:r>
              <a:rPr kumimoji="0" lang="zh-TW" altLang="en-US" dirty="0">
                <a:solidFill>
                  <a:srgbClr val="C00000"/>
                </a:solidFill>
                <a:latin typeface="華康中圓體" pitchFamily="49" charset="-120"/>
                <a:ea typeface="華康中圓體" pitchFamily="49" charset="-120"/>
              </a:rPr>
              <a:t>民間拖吊業者雖受警方委託，從事違規車輛拖吊業務，惟其執行拖吊時，均係依據警察人員之指示為之，自非屬公務員。</a:t>
            </a:r>
          </a:p>
        </p:txBody>
      </p:sp>
      <p:sp>
        <p:nvSpPr>
          <p:cNvPr id="13316" name="文字方塊 7"/>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刑法上的公務員</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3318" name="Picture 2" descr="http://www.careerattraction.com/wp-content/uploads/2013/02/build.jpg"/>
          <p:cNvPicPr>
            <a:picLocks noChangeAspect="1" noChangeArrowheads="1"/>
          </p:cNvPicPr>
          <p:nvPr/>
        </p:nvPicPr>
        <p:blipFill>
          <a:blip r:embed="rId3" cstate="print"/>
          <a:srcRect/>
          <a:stretch>
            <a:fillRect/>
          </a:stretch>
        </p:blipFill>
        <p:spPr bwMode="auto">
          <a:xfrm>
            <a:off x="928688" y="1785938"/>
            <a:ext cx="2552700" cy="4157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偽造文書印文</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340768"/>
            <a:ext cx="8229600" cy="5112568"/>
          </a:xfrm>
        </p:spPr>
        <p:txBody>
          <a:bodyPr>
            <a:noAutofit/>
          </a:bodyPr>
          <a:lstStyle/>
          <a:p>
            <a:pPr marL="0" lvl="0" indent="0" algn="ctr" eaLnBrk="0" hangingPunct="0">
              <a:lnSpc>
                <a:spcPct val="150000"/>
              </a:lnSpc>
              <a:buNone/>
            </a:pPr>
            <a:r>
              <a:rPr lang="zh-TW" altLang="en-US" sz="2400" b="1" cap="all" dirty="0" smtClean="0">
                <a:ln w="9000" cmpd="sng">
                  <a:noFill/>
                  <a:prstDash val="solid"/>
                </a:ln>
                <a:solidFill>
                  <a:srgbClr val="F79646">
                    <a:lumMod val="75000"/>
                  </a:srgb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法規內容</a:t>
            </a:r>
            <a:endParaRPr lang="zh-TW" altLang="en-US" sz="2400" b="1" cap="all" dirty="0">
              <a:ln w="9000" cmpd="sng">
                <a:noFill/>
                <a:prstDash val="solid"/>
              </a:ln>
              <a:solidFill>
                <a:srgbClr val="F79646">
                  <a:lumMod val="75000"/>
                </a:srgb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400" dirty="0" smtClean="0">
                <a:latin typeface="Times New Roman" pitchFamily="18" charset="0"/>
                <a:ea typeface="微軟正黑體" pitchFamily="34" charset="-120"/>
                <a:cs typeface="Times New Roman" pitchFamily="18" charset="0"/>
              </a:rPr>
              <a:t>一、刑法</a:t>
            </a:r>
            <a:r>
              <a:rPr lang="zh-TW" altLang="en-US" sz="2400" dirty="0">
                <a:latin typeface="Times New Roman" pitchFamily="18" charset="0"/>
                <a:ea typeface="微軟正黑體" pitchFamily="34" charset="-120"/>
                <a:cs typeface="Times New Roman" pitchFamily="18" charset="0"/>
              </a:rPr>
              <a:t>第</a:t>
            </a:r>
            <a:r>
              <a:rPr lang="en-US" altLang="zh-TW" sz="2400" dirty="0">
                <a:latin typeface="Times New Roman" pitchFamily="18" charset="0"/>
                <a:ea typeface="微軟正黑體" pitchFamily="34" charset="-120"/>
                <a:cs typeface="Times New Roman" pitchFamily="18" charset="0"/>
              </a:rPr>
              <a:t>210</a:t>
            </a:r>
            <a:r>
              <a:rPr lang="zh-TW" altLang="en-US" sz="2400" dirty="0">
                <a:latin typeface="Times New Roman" pitchFamily="18" charset="0"/>
                <a:ea typeface="微軟正黑體" pitchFamily="34" charset="-120"/>
                <a:cs typeface="Times New Roman" pitchFamily="18" charset="0"/>
              </a:rPr>
              <a:t>條：「偽造、變造私文書，足以生損害</a:t>
            </a:r>
            <a:r>
              <a:rPr lang="zh-TW" altLang="en-US" sz="2400" dirty="0" smtClean="0">
                <a:latin typeface="Times New Roman" pitchFamily="18" charset="0"/>
                <a:ea typeface="微軟正黑體" pitchFamily="34" charset="-120"/>
                <a:cs typeface="Times New Roman" pitchFamily="18" charset="0"/>
              </a:rPr>
              <a:t>於公眾或他人者，處五年以下有期徒刑。」</a:t>
            </a:r>
            <a:endParaRPr lang="en-US" altLang="zh-TW" sz="24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400" dirty="0" smtClean="0">
                <a:latin typeface="Times New Roman" pitchFamily="18" charset="0"/>
                <a:ea typeface="微軟正黑體" pitchFamily="34" charset="-120"/>
                <a:cs typeface="Times New Roman" pitchFamily="18" charset="0"/>
              </a:rPr>
              <a:t>二、刑法</a:t>
            </a:r>
            <a:r>
              <a:rPr lang="zh-TW" altLang="en-US" sz="2400" dirty="0">
                <a:latin typeface="Times New Roman" pitchFamily="18" charset="0"/>
                <a:ea typeface="微軟正黑體" pitchFamily="34" charset="-120"/>
                <a:cs typeface="Times New Roman" pitchFamily="18" charset="0"/>
              </a:rPr>
              <a:t>第</a:t>
            </a:r>
            <a:r>
              <a:rPr lang="en-US" altLang="zh-TW" sz="2400" dirty="0">
                <a:latin typeface="Times New Roman" pitchFamily="18" charset="0"/>
                <a:ea typeface="微軟正黑體" pitchFamily="34" charset="-120"/>
                <a:cs typeface="Times New Roman" pitchFamily="18" charset="0"/>
              </a:rPr>
              <a:t>211</a:t>
            </a:r>
            <a:r>
              <a:rPr lang="zh-TW" altLang="en-US" sz="2400" dirty="0">
                <a:latin typeface="Times New Roman" pitchFamily="18" charset="0"/>
                <a:ea typeface="微軟正黑體" pitchFamily="34" charset="-120"/>
                <a:cs typeface="Times New Roman" pitchFamily="18" charset="0"/>
              </a:rPr>
              <a:t>條：「偽造、變造公文書，足以生損害於</a:t>
            </a:r>
            <a:r>
              <a:rPr lang="zh-TW" altLang="en-US" sz="2400" dirty="0" smtClean="0">
                <a:latin typeface="Times New Roman" pitchFamily="18" charset="0"/>
                <a:ea typeface="微軟正黑體" pitchFamily="34" charset="-120"/>
                <a:cs typeface="Times New Roman" pitchFamily="18" charset="0"/>
              </a:rPr>
              <a:t>公眾或他人</a:t>
            </a:r>
            <a:r>
              <a:rPr lang="zh-TW" altLang="en-US" sz="2400" dirty="0">
                <a:latin typeface="Times New Roman" pitchFamily="18" charset="0"/>
                <a:ea typeface="微軟正黑體" pitchFamily="34" charset="-120"/>
                <a:cs typeface="Times New Roman" pitchFamily="18" charset="0"/>
              </a:rPr>
              <a:t>者，處一年以上七年以下有期徒刑。」</a:t>
            </a:r>
          </a:p>
          <a:p>
            <a:pPr marL="0" indent="0" algn="just" eaLnBrk="0" hangingPunct="0">
              <a:lnSpc>
                <a:spcPct val="150000"/>
              </a:lnSpc>
              <a:buNone/>
            </a:pPr>
            <a:r>
              <a:rPr lang="zh-TW" altLang="en-US" sz="2400" dirty="0" smtClean="0">
                <a:latin typeface="Times New Roman" pitchFamily="18" charset="0"/>
                <a:ea typeface="微軟正黑體" pitchFamily="34" charset="-120"/>
                <a:cs typeface="Times New Roman" pitchFamily="18" charset="0"/>
              </a:rPr>
              <a:t>三、刑法</a:t>
            </a:r>
            <a:r>
              <a:rPr lang="zh-TW" altLang="en-US" sz="2400" dirty="0">
                <a:latin typeface="Times New Roman" pitchFamily="18" charset="0"/>
                <a:ea typeface="微軟正黑體" pitchFamily="34" charset="-120"/>
                <a:cs typeface="Times New Roman" pitchFamily="18" charset="0"/>
              </a:rPr>
              <a:t>第</a:t>
            </a:r>
            <a:r>
              <a:rPr lang="en-US" altLang="zh-TW" sz="2400" dirty="0">
                <a:latin typeface="Times New Roman" pitchFamily="18" charset="0"/>
                <a:ea typeface="微軟正黑體" pitchFamily="34" charset="-120"/>
                <a:cs typeface="Times New Roman" pitchFamily="18" charset="0"/>
              </a:rPr>
              <a:t>213</a:t>
            </a:r>
            <a:r>
              <a:rPr lang="zh-TW" altLang="en-US" sz="2400" dirty="0">
                <a:latin typeface="Times New Roman" pitchFamily="18" charset="0"/>
                <a:ea typeface="微軟正黑體" pitchFamily="34" charset="-120"/>
                <a:cs typeface="Times New Roman" pitchFamily="18" charset="0"/>
              </a:rPr>
              <a:t>條：「公務員明知為不實之事項，而登載於職務</a:t>
            </a:r>
            <a:r>
              <a:rPr lang="zh-TW" altLang="en-US" sz="2400" dirty="0" smtClean="0">
                <a:latin typeface="Times New Roman" pitchFamily="18" charset="0"/>
                <a:ea typeface="微軟正黑體" pitchFamily="34" charset="-120"/>
                <a:cs typeface="Times New Roman" pitchFamily="18" charset="0"/>
              </a:rPr>
              <a:t>上所</a:t>
            </a:r>
            <a:r>
              <a:rPr lang="zh-TW" altLang="en-US" sz="2400" dirty="0">
                <a:latin typeface="Times New Roman" pitchFamily="18" charset="0"/>
                <a:ea typeface="微軟正黑體" pitchFamily="34" charset="-120"/>
                <a:cs typeface="Times New Roman" pitchFamily="18" charset="0"/>
              </a:rPr>
              <a:t>掌之公文書，足以生損害於公眾或他人者，處一年</a:t>
            </a:r>
            <a:r>
              <a:rPr lang="zh-TW" altLang="en-US" sz="2400" dirty="0" smtClean="0">
                <a:latin typeface="Times New Roman" pitchFamily="18" charset="0"/>
                <a:ea typeface="微軟正黑體" pitchFamily="34" charset="-120"/>
                <a:cs typeface="Times New Roman" pitchFamily="18" charset="0"/>
              </a:rPr>
              <a:t>以上七年以下</a:t>
            </a:r>
            <a:r>
              <a:rPr lang="zh-TW" altLang="en-US" sz="2400" dirty="0">
                <a:latin typeface="Times New Roman" pitchFamily="18" charset="0"/>
                <a:ea typeface="微軟正黑體" pitchFamily="34" charset="-120"/>
                <a:cs typeface="Times New Roman" pitchFamily="18" charset="0"/>
              </a:rPr>
              <a:t>有期徒刑。」</a:t>
            </a:r>
          </a:p>
          <a:p>
            <a:pPr marL="0" indent="0" algn="ju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267570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偽造文書印文</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二</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340768"/>
            <a:ext cx="8229600" cy="5112568"/>
          </a:xfrm>
        </p:spPr>
        <p:txBody>
          <a:bodyPr>
            <a:noAutofit/>
          </a:bodyPr>
          <a:lstStyle/>
          <a:p>
            <a:pPr marL="0" lvl="0" indent="0" algn="ctr" eaLnBrk="0" hangingPunct="0">
              <a:lnSpc>
                <a:spcPct val="150000"/>
              </a:lnSpc>
              <a:buNone/>
            </a:pPr>
            <a:r>
              <a:rPr lang="zh-TW" altLang="en-US" sz="2400" b="1" cap="all" dirty="0" smtClean="0">
                <a:ln w="9000" cmpd="sng">
                  <a:noFill/>
                  <a:prstDash val="solid"/>
                </a:ln>
                <a:solidFill>
                  <a:srgbClr val="F79646">
                    <a:lumMod val="75000"/>
                  </a:srgb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法規內容</a:t>
            </a:r>
            <a:endParaRPr lang="zh-TW" altLang="en-US" sz="2400" b="1" cap="all" dirty="0">
              <a:ln w="9000" cmpd="sng">
                <a:noFill/>
                <a:prstDash val="solid"/>
              </a:ln>
              <a:solidFill>
                <a:srgbClr val="F79646">
                  <a:lumMod val="75000"/>
                </a:srgb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四、刑法</a:t>
            </a:r>
            <a:r>
              <a:rPr lang="zh-TW" altLang="en-US" sz="2200" dirty="0">
                <a:latin typeface="Times New Roman" pitchFamily="18" charset="0"/>
                <a:ea typeface="微軟正黑體" pitchFamily="34" charset="-120"/>
                <a:cs typeface="Times New Roman" pitchFamily="18" charset="0"/>
              </a:rPr>
              <a:t>第</a:t>
            </a:r>
            <a:r>
              <a:rPr lang="en-US" altLang="zh-TW" sz="2200" dirty="0">
                <a:latin typeface="Times New Roman" pitchFamily="18" charset="0"/>
                <a:ea typeface="微軟正黑體" pitchFamily="34" charset="-120"/>
                <a:cs typeface="Times New Roman" pitchFamily="18" charset="0"/>
              </a:rPr>
              <a:t>214</a:t>
            </a:r>
            <a:r>
              <a:rPr lang="zh-TW" altLang="en-US" sz="2200" dirty="0">
                <a:latin typeface="Times New Roman" pitchFamily="18" charset="0"/>
                <a:ea typeface="微軟正黑體" pitchFamily="34" charset="-120"/>
                <a:cs typeface="Times New Roman" pitchFamily="18" charset="0"/>
              </a:rPr>
              <a:t>條：「明知為不實之事項，而使公務員登載於</a:t>
            </a:r>
            <a:r>
              <a:rPr lang="zh-TW" altLang="en-US" sz="2200" dirty="0" smtClean="0">
                <a:latin typeface="Times New Roman" pitchFamily="18" charset="0"/>
                <a:ea typeface="微軟正黑體" pitchFamily="34" charset="-120"/>
                <a:cs typeface="Times New Roman" pitchFamily="18" charset="0"/>
              </a:rPr>
              <a:t>職務</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        上</a:t>
            </a:r>
            <a:r>
              <a:rPr lang="zh-TW" altLang="en-US" sz="2200" dirty="0">
                <a:latin typeface="Times New Roman" pitchFamily="18" charset="0"/>
                <a:ea typeface="微軟正黑體" pitchFamily="34" charset="-120"/>
                <a:cs typeface="Times New Roman" pitchFamily="18" charset="0"/>
              </a:rPr>
              <a:t>所掌之公文書，足以生損害於公眾或他人者，處三年</a:t>
            </a:r>
            <a:r>
              <a:rPr lang="zh-TW" altLang="en-US" sz="2200" dirty="0" smtClean="0">
                <a:latin typeface="Times New Roman" pitchFamily="18" charset="0"/>
                <a:ea typeface="微軟正黑體" pitchFamily="34" charset="-120"/>
                <a:cs typeface="Times New Roman" pitchFamily="18" charset="0"/>
              </a:rPr>
              <a:t>以下</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有期徒刑、拘役或五百元以下罰金。」</a:t>
            </a:r>
          </a:p>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五、刑法</a:t>
            </a:r>
            <a:r>
              <a:rPr lang="zh-TW" altLang="en-US" sz="2200" dirty="0">
                <a:latin typeface="Times New Roman" pitchFamily="18" charset="0"/>
                <a:ea typeface="微軟正黑體" pitchFamily="34" charset="-120"/>
                <a:cs typeface="Times New Roman" pitchFamily="18" charset="0"/>
              </a:rPr>
              <a:t>第</a:t>
            </a:r>
            <a:r>
              <a:rPr lang="en-US" altLang="zh-TW" sz="2200" dirty="0">
                <a:latin typeface="Times New Roman" pitchFamily="18" charset="0"/>
                <a:ea typeface="微軟正黑體" pitchFamily="34" charset="-120"/>
                <a:cs typeface="Times New Roman" pitchFamily="18" charset="0"/>
              </a:rPr>
              <a:t>216</a:t>
            </a:r>
            <a:r>
              <a:rPr lang="zh-TW" altLang="en-US" sz="2200" dirty="0">
                <a:latin typeface="Times New Roman" pitchFamily="18" charset="0"/>
                <a:ea typeface="微軟正黑體" pitchFamily="34" charset="-120"/>
                <a:cs typeface="Times New Roman" pitchFamily="18" charset="0"/>
              </a:rPr>
              <a:t>條：「行使</a:t>
            </a:r>
            <a:r>
              <a:rPr lang="zh-TW" altLang="en-US" sz="2200" dirty="0" smtClean="0">
                <a:latin typeface="Times New Roman" pitchFamily="18" charset="0"/>
                <a:ea typeface="微軟正黑體" pitchFamily="34" charset="-120"/>
                <a:cs typeface="Times New Roman" pitchFamily="18" charset="0"/>
              </a:rPr>
              <a:t>第</a:t>
            </a:r>
            <a:r>
              <a:rPr lang="en-US" altLang="zh-TW" sz="2200" dirty="0" smtClean="0">
                <a:latin typeface="Times New Roman" pitchFamily="18" charset="0"/>
                <a:ea typeface="微軟正黑體" pitchFamily="34" charset="-120"/>
                <a:cs typeface="Times New Roman" pitchFamily="18" charset="0"/>
              </a:rPr>
              <a:t>210</a:t>
            </a:r>
            <a:r>
              <a:rPr lang="zh-TW" altLang="en-US" sz="2200" dirty="0" smtClean="0">
                <a:latin typeface="Times New Roman" pitchFamily="18" charset="0"/>
                <a:ea typeface="微軟正黑體" pitchFamily="34" charset="-120"/>
                <a:cs typeface="Times New Roman" pitchFamily="18" charset="0"/>
              </a:rPr>
              <a:t>條</a:t>
            </a:r>
            <a:r>
              <a:rPr lang="zh-TW" altLang="en-US" sz="2200" dirty="0">
                <a:latin typeface="Times New Roman" pitchFamily="18" charset="0"/>
                <a:ea typeface="微軟正黑體" pitchFamily="34" charset="-120"/>
                <a:cs typeface="Times New Roman" pitchFamily="18" charset="0"/>
              </a:rPr>
              <a:t>至</a:t>
            </a:r>
            <a:r>
              <a:rPr lang="zh-TW" altLang="en-US" sz="2200" dirty="0" smtClean="0">
                <a:latin typeface="Times New Roman" pitchFamily="18" charset="0"/>
                <a:ea typeface="微軟正黑體" pitchFamily="34" charset="-120"/>
                <a:cs typeface="Times New Roman" pitchFamily="18" charset="0"/>
              </a:rPr>
              <a:t>第</a:t>
            </a:r>
            <a:r>
              <a:rPr lang="en-US" altLang="zh-TW" sz="2200" dirty="0" smtClean="0">
                <a:latin typeface="Times New Roman" pitchFamily="18" charset="0"/>
                <a:ea typeface="微軟正黑體" pitchFamily="34" charset="-120"/>
                <a:cs typeface="Times New Roman" pitchFamily="18" charset="0"/>
              </a:rPr>
              <a:t>215</a:t>
            </a:r>
            <a:r>
              <a:rPr lang="zh-TW" altLang="en-US" sz="2200" dirty="0" smtClean="0">
                <a:latin typeface="Times New Roman" pitchFamily="18" charset="0"/>
                <a:ea typeface="微軟正黑體" pitchFamily="34" charset="-120"/>
                <a:cs typeface="Times New Roman" pitchFamily="18" charset="0"/>
              </a:rPr>
              <a:t>條</a:t>
            </a:r>
            <a:r>
              <a:rPr lang="zh-TW" altLang="en-US" sz="2200" dirty="0">
                <a:latin typeface="Times New Roman" pitchFamily="18" charset="0"/>
                <a:ea typeface="微軟正黑體" pitchFamily="34" charset="-120"/>
                <a:cs typeface="Times New Roman" pitchFamily="18" charset="0"/>
              </a:rPr>
              <a:t>之</a:t>
            </a:r>
            <a:r>
              <a:rPr lang="zh-TW" altLang="en-US" sz="2200" dirty="0" smtClean="0">
                <a:latin typeface="Times New Roman" pitchFamily="18" charset="0"/>
                <a:ea typeface="微軟正黑體" pitchFamily="34" charset="-120"/>
                <a:cs typeface="Times New Roman" pitchFamily="18" charset="0"/>
              </a:rPr>
              <a:t>文書者</a:t>
            </a:r>
            <a:r>
              <a:rPr lang="zh-TW" altLang="en-US" sz="2200" dirty="0">
                <a:latin typeface="Times New Roman" pitchFamily="18" charset="0"/>
                <a:ea typeface="微軟正黑體" pitchFamily="34" charset="-120"/>
                <a:cs typeface="Times New Roman" pitchFamily="18" charset="0"/>
              </a:rPr>
              <a:t>，依偽造、</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        變造文書或登載不實事項或使登載不實事項之規定處斷。」</a:t>
            </a:r>
          </a:p>
          <a:p>
            <a:pPr mar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六、刑法</a:t>
            </a:r>
            <a:r>
              <a:rPr lang="zh-TW" altLang="en-US" sz="2200" dirty="0">
                <a:latin typeface="Times New Roman" pitchFamily="18" charset="0"/>
                <a:ea typeface="微軟正黑體" pitchFamily="34" charset="-120"/>
                <a:cs typeface="Times New Roman" pitchFamily="18" charset="0"/>
              </a:rPr>
              <a:t>第</a:t>
            </a:r>
            <a:r>
              <a:rPr lang="en-US" altLang="zh-TW" sz="2200" dirty="0">
                <a:latin typeface="Times New Roman" pitchFamily="18" charset="0"/>
                <a:ea typeface="微軟正黑體" pitchFamily="34" charset="-120"/>
                <a:cs typeface="Times New Roman" pitchFamily="18" charset="0"/>
              </a:rPr>
              <a:t>217</a:t>
            </a:r>
            <a:r>
              <a:rPr lang="zh-TW" altLang="en-US" sz="2200" dirty="0">
                <a:latin typeface="Times New Roman" pitchFamily="18" charset="0"/>
                <a:ea typeface="微軟正黑體" pitchFamily="34" charset="-120"/>
                <a:cs typeface="Times New Roman" pitchFamily="18" charset="0"/>
              </a:rPr>
              <a:t>條：「偽造印章、印文或署押，足以生損害於</a:t>
            </a:r>
            <a:r>
              <a:rPr lang="zh-TW" altLang="en-US" sz="2200" dirty="0" smtClean="0">
                <a:latin typeface="Times New Roman" pitchFamily="18" charset="0"/>
                <a:ea typeface="微軟正黑體" pitchFamily="34" charset="-120"/>
                <a:cs typeface="Times New Roman" pitchFamily="18" charset="0"/>
              </a:rPr>
              <a:t>公眾  </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或</a:t>
            </a:r>
            <a:r>
              <a:rPr lang="zh-TW" altLang="en-US" sz="2200" dirty="0">
                <a:latin typeface="Times New Roman" pitchFamily="18" charset="0"/>
                <a:ea typeface="微軟正黑體" pitchFamily="34" charset="-120"/>
                <a:cs typeface="Times New Roman" pitchFamily="18" charset="0"/>
              </a:rPr>
              <a:t>他人者，處三年以下有期徒刑。盜用印章、印文或署押</a:t>
            </a:r>
            <a:r>
              <a:rPr lang="zh-TW" altLang="en-US" sz="2200" dirty="0" smtClean="0">
                <a:latin typeface="Times New Roman" pitchFamily="18" charset="0"/>
                <a:ea typeface="微軟正黑體" pitchFamily="34" charset="-120"/>
                <a:cs typeface="Times New Roman" pitchFamily="18" charset="0"/>
              </a:rPr>
              <a:t>，</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足以</a:t>
            </a:r>
            <a:r>
              <a:rPr lang="zh-TW" altLang="en-US" sz="2200" dirty="0">
                <a:latin typeface="Times New Roman" pitchFamily="18" charset="0"/>
                <a:ea typeface="微軟正黑體" pitchFamily="34" charset="-120"/>
                <a:cs typeface="Times New Roman" pitchFamily="18" charset="0"/>
              </a:rPr>
              <a:t>生損害於公眾或他人者，亦同。」</a:t>
            </a:r>
          </a:p>
        </p:txBody>
      </p:sp>
    </p:spTree>
    <p:extLst>
      <p:ext uri="{BB962C8B-B14F-4D97-AF65-F5344CB8AC3E}">
        <p14:creationId xmlns:p14="http://schemas.microsoft.com/office/powerpoint/2010/main" val="1455838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偽造文書印文</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三</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980728"/>
            <a:ext cx="8229600" cy="5688632"/>
          </a:xfrm>
        </p:spPr>
        <p:txBody>
          <a:bodyPr>
            <a:noAutofit/>
          </a:bodyPr>
          <a:lstStyle/>
          <a:p>
            <a:pPr marL="0" lvl="0" indent="0" algn="ctr" eaLnBrk="0" hangingPunct="0">
              <a:lnSpc>
                <a:spcPct val="150000"/>
              </a:lnSpc>
              <a:buNone/>
            </a:pPr>
            <a:r>
              <a:rPr lang="zh-TW" altLang="en-US" sz="24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p>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一、刑法</a:t>
            </a:r>
            <a:r>
              <a:rPr lang="zh-TW" altLang="en-US" sz="2200" dirty="0">
                <a:latin typeface="Times New Roman" pitchFamily="18" charset="0"/>
                <a:ea typeface="微軟正黑體" pitchFamily="34" charset="-120"/>
                <a:cs typeface="Times New Roman" pitchFamily="18" charset="0"/>
              </a:rPr>
              <a:t>處罰偽造文書罪之主旨，在於保護文書實質的真正，</a:t>
            </a:r>
            <a:r>
              <a:rPr lang="zh-TW" altLang="en-US" sz="2200" dirty="0" smtClean="0">
                <a:latin typeface="Times New Roman" pitchFamily="18" charset="0"/>
                <a:ea typeface="微軟正黑體" pitchFamily="34" charset="-120"/>
                <a:cs typeface="Times New Roman" pitchFamily="18" charset="0"/>
              </a:rPr>
              <a:t>雖</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以</a:t>
            </a:r>
            <a:r>
              <a:rPr lang="zh-TW" altLang="en-US" sz="2200" dirty="0">
                <a:latin typeface="Times New Roman" pitchFamily="18" charset="0"/>
                <a:ea typeface="微軟正黑體" pitchFamily="34" charset="-120"/>
                <a:cs typeface="Times New Roman" pitchFamily="18" charset="0"/>
              </a:rPr>
              <a:t>足生損害於公眾或他人為犯罪要件之一，亦衹以有損害</a:t>
            </a:r>
            <a:r>
              <a:rPr lang="zh-TW" altLang="en-US" sz="2200" dirty="0" smtClean="0">
                <a:latin typeface="Times New Roman" pitchFamily="18" charset="0"/>
                <a:ea typeface="微軟正黑體" pitchFamily="34" charset="-120"/>
                <a:cs typeface="Times New Roman" pitchFamily="18" charset="0"/>
              </a:rPr>
              <a:t>之</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虞</a:t>
            </a:r>
            <a:r>
              <a:rPr lang="zh-TW" altLang="en-US" sz="2200" dirty="0">
                <a:latin typeface="Times New Roman" pitchFamily="18" charset="0"/>
                <a:ea typeface="微軟正黑體" pitchFamily="34" charset="-120"/>
                <a:cs typeface="Times New Roman" pitchFamily="18" charset="0"/>
              </a:rPr>
              <a:t>為已足，有無實受損害，在所不問，且此所謂損害，亦</a:t>
            </a:r>
            <a:r>
              <a:rPr lang="zh-TW" altLang="en-US" sz="2200" dirty="0" smtClean="0">
                <a:latin typeface="Times New Roman" pitchFamily="18" charset="0"/>
                <a:ea typeface="微軟正黑體" pitchFamily="34" charset="-120"/>
                <a:cs typeface="Times New Roman" pitchFamily="18" charset="0"/>
              </a:rPr>
              <a:t>不  </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以</a:t>
            </a:r>
            <a:r>
              <a:rPr lang="zh-TW" altLang="en-US" sz="2200" dirty="0">
                <a:latin typeface="Times New Roman" pitchFamily="18" charset="0"/>
                <a:ea typeface="微軟正黑體" pitchFamily="34" charset="-120"/>
                <a:cs typeface="Times New Roman" pitchFamily="18" charset="0"/>
              </a:rPr>
              <a:t>經濟價值為限。 </a:t>
            </a:r>
          </a:p>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二、刑法</a:t>
            </a:r>
            <a:r>
              <a:rPr lang="zh-TW" altLang="en-US" sz="2200" dirty="0">
                <a:latin typeface="Times New Roman" pitchFamily="18" charset="0"/>
                <a:ea typeface="微軟正黑體" pitchFamily="34" charset="-120"/>
                <a:cs typeface="Times New Roman" pitchFamily="18" charset="0"/>
              </a:rPr>
              <a:t>第</a:t>
            </a:r>
            <a:r>
              <a:rPr lang="en-US" altLang="zh-TW" sz="2200" dirty="0">
                <a:latin typeface="Times New Roman" pitchFamily="18" charset="0"/>
                <a:ea typeface="微軟正黑體" pitchFamily="34" charset="-120"/>
                <a:cs typeface="Times New Roman" pitchFamily="18" charset="0"/>
              </a:rPr>
              <a:t>213</a:t>
            </a:r>
            <a:r>
              <a:rPr lang="zh-TW" altLang="en-US" sz="2200" dirty="0">
                <a:latin typeface="Times New Roman" pitchFamily="18" charset="0"/>
                <a:ea typeface="微軟正黑體" pitchFamily="34" charset="-120"/>
                <a:cs typeface="Times New Roman" pitchFamily="18" charset="0"/>
              </a:rPr>
              <a:t>條所謂公務員職務上所掌之公文書，係謂依法令</a:t>
            </a:r>
            <a:r>
              <a:rPr lang="zh-TW" altLang="en-US" sz="2200" dirty="0" smtClean="0">
                <a:latin typeface="Times New Roman" pitchFamily="18" charset="0"/>
                <a:ea typeface="微軟正黑體" pitchFamily="34" charset="-120"/>
                <a:cs typeface="Times New Roman" pitchFamily="18" charset="0"/>
              </a:rPr>
              <a:t>規</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定</a:t>
            </a:r>
            <a:r>
              <a:rPr lang="zh-TW" altLang="en-US" sz="2200" dirty="0">
                <a:latin typeface="Times New Roman" pitchFamily="18" charset="0"/>
                <a:ea typeface="微軟正黑體" pitchFamily="34" charset="-120"/>
                <a:cs typeface="Times New Roman" pitchFamily="18" charset="0"/>
              </a:rPr>
              <a:t>，某種公文書之製作，應屬其職權範圍，然亦只須有</a:t>
            </a:r>
            <a:r>
              <a:rPr lang="zh-TW" altLang="en-US" sz="2200" dirty="0" smtClean="0">
                <a:latin typeface="Times New Roman" pitchFamily="18" charset="0"/>
                <a:ea typeface="微軟正黑體" pitchFamily="34" charset="-120"/>
                <a:cs typeface="Times New Roman" pitchFamily="18" charset="0"/>
              </a:rPr>
              <a:t>抽象</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之</a:t>
            </a:r>
            <a:r>
              <a:rPr lang="zh-TW" altLang="en-US" sz="2200" dirty="0">
                <a:latin typeface="Times New Roman" pitchFamily="18" charset="0"/>
                <a:ea typeface="微軟正黑體" pitchFamily="34" charset="-120"/>
                <a:cs typeface="Times New Roman" pitchFamily="18" charset="0"/>
              </a:rPr>
              <a:t>權限，即為已足，就具體事件有權製作與否，並非所問，</a:t>
            </a:r>
            <a:r>
              <a:rPr lang="zh-TW" altLang="en-US" sz="2200" dirty="0" smtClean="0">
                <a:latin typeface="Times New Roman" pitchFamily="18" charset="0"/>
                <a:ea typeface="微軟正黑體" pitchFamily="34" charset="-120"/>
                <a:cs typeface="Times New Roman" pitchFamily="18" charset="0"/>
              </a:rPr>
              <a:t>且</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只</a:t>
            </a:r>
            <a:r>
              <a:rPr lang="zh-TW" altLang="en-US" sz="2200" dirty="0">
                <a:latin typeface="Times New Roman" pitchFamily="18" charset="0"/>
                <a:ea typeface="微軟正黑體" pitchFamily="34" charset="-120"/>
                <a:cs typeface="Times New Roman" pitchFamily="18" charset="0"/>
              </a:rPr>
              <a:t>須其明知所記載之內容與事實不符為已足，並不以有</a:t>
            </a:r>
            <a:r>
              <a:rPr lang="zh-TW" altLang="en-US" sz="2200" dirty="0" smtClean="0">
                <a:latin typeface="Times New Roman" pitchFamily="18" charset="0"/>
                <a:ea typeface="微軟正黑體" pitchFamily="34" charset="-120"/>
                <a:cs typeface="Times New Roman" pitchFamily="18" charset="0"/>
              </a:rPr>
              <a:t>違法</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之</a:t>
            </a:r>
            <a:r>
              <a:rPr lang="zh-TW" altLang="en-US" sz="2200" dirty="0">
                <a:latin typeface="Times New Roman" pitchFamily="18" charset="0"/>
                <a:ea typeface="微軟正黑體" pitchFamily="34" charset="-120"/>
                <a:cs typeface="Times New Roman" pitchFamily="18" charset="0"/>
              </a:rPr>
              <a:t>認識為必要</a:t>
            </a:r>
            <a:r>
              <a:rPr lang="zh-TW" altLang="en-US" sz="2200" dirty="0" smtClean="0">
                <a:latin typeface="Times New Roman" pitchFamily="18" charset="0"/>
                <a:ea typeface="微軟正黑體" pitchFamily="34" charset="-120"/>
                <a:cs typeface="Times New Roman" pitchFamily="18" charset="0"/>
              </a:rPr>
              <a:t>。</a:t>
            </a:r>
            <a:endParaRPr lang="zh-TW" altLang="en-US" sz="2200"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489036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9776"/>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偽造文書印文</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四</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340768"/>
            <a:ext cx="8229600" cy="5688632"/>
          </a:xfrm>
        </p:spPr>
        <p:txBody>
          <a:bodyPr>
            <a:noAutofit/>
          </a:bodyPr>
          <a:lstStyle/>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三、所謂</a:t>
            </a:r>
            <a:r>
              <a:rPr lang="zh-TW" altLang="en-US" sz="2200" dirty="0">
                <a:latin typeface="Times New Roman" pitchFamily="18" charset="0"/>
                <a:ea typeface="微軟正黑體" pitchFamily="34" charset="-120"/>
                <a:cs typeface="Times New Roman" pitchFamily="18" charset="0"/>
              </a:rPr>
              <a:t>行使偽造之文書，乃依文書之用法，以之充作真正</a:t>
            </a:r>
            <a:r>
              <a:rPr lang="zh-TW" altLang="en-US" sz="2200" dirty="0" smtClean="0">
                <a:latin typeface="Times New Roman" pitchFamily="18" charset="0"/>
                <a:ea typeface="微軟正黑體" pitchFamily="34" charset="-120"/>
                <a:cs typeface="Times New Roman" pitchFamily="18" charset="0"/>
              </a:rPr>
              <a:t>文書</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而</a:t>
            </a:r>
            <a:r>
              <a:rPr lang="zh-TW" altLang="en-US" sz="2200" dirty="0">
                <a:latin typeface="Times New Roman" pitchFamily="18" charset="0"/>
                <a:ea typeface="微軟正黑體" pitchFamily="34" charset="-120"/>
                <a:cs typeface="Times New Roman" pitchFamily="18" charset="0"/>
              </a:rPr>
              <a:t>加以使用之意，故必須行為人就所偽造文書之內容向</a:t>
            </a:r>
            <a:r>
              <a:rPr lang="zh-TW" altLang="en-US" sz="2200" dirty="0" smtClean="0">
                <a:latin typeface="Times New Roman" pitchFamily="18" charset="0"/>
                <a:ea typeface="微軟正黑體" pitchFamily="34" charset="-120"/>
                <a:cs typeface="Times New Roman" pitchFamily="18" charset="0"/>
              </a:rPr>
              <a:t>他方</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有所</a:t>
            </a:r>
            <a:r>
              <a:rPr lang="zh-TW" altLang="en-US" sz="2200" dirty="0">
                <a:latin typeface="Times New Roman" pitchFamily="18" charset="0"/>
                <a:ea typeface="微軟正黑體" pitchFamily="34" charset="-120"/>
                <a:cs typeface="Times New Roman" pitchFamily="18" charset="0"/>
              </a:rPr>
              <a:t>主張，始足當之；若行為人雖已將該文書提出，而</a:t>
            </a:r>
            <a:r>
              <a:rPr lang="zh-TW" altLang="en-US" sz="2200" dirty="0" smtClean="0">
                <a:latin typeface="Times New Roman" pitchFamily="18" charset="0"/>
                <a:ea typeface="微軟正黑體" pitchFamily="34" charset="-120"/>
                <a:cs typeface="Times New Roman" pitchFamily="18" charset="0"/>
              </a:rPr>
              <a:t>尚未</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達</a:t>
            </a:r>
            <a:r>
              <a:rPr lang="zh-TW" altLang="en-US" sz="2200" dirty="0">
                <a:latin typeface="Times New Roman" pitchFamily="18" charset="0"/>
                <a:ea typeface="微軟正黑體" pitchFamily="34" charset="-120"/>
                <a:cs typeface="Times New Roman" pitchFamily="18" charset="0"/>
              </a:rPr>
              <a:t>於他方可得瞭解之狀態者，則仍不得謂為行使之既遂。</a:t>
            </a:r>
          </a:p>
          <a:p>
            <a:pPr marL="0" indent="0" algn="di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四、</a:t>
            </a:r>
            <a:r>
              <a:rPr lang="zh-TW" altLang="en-US" sz="2200" dirty="0">
                <a:latin typeface="Times New Roman" pitchFamily="18" charset="0"/>
                <a:ea typeface="微軟正黑體" pitchFamily="34" charset="-120"/>
                <a:cs typeface="Times New Roman" pitchFamily="18" charset="0"/>
              </a:rPr>
              <a:t>刑法上之行使變造文書罪，只須提出變造之文書，本於該</a:t>
            </a:r>
            <a:r>
              <a:rPr lang="zh-TW" altLang="en-US" sz="2200" dirty="0" smtClean="0">
                <a:latin typeface="Times New Roman" pitchFamily="18" charset="0"/>
                <a:ea typeface="微軟正黑體" pitchFamily="34" charset="-120"/>
                <a:cs typeface="Times New Roman" pitchFamily="18" charset="0"/>
              </a:rPr>
              <a:t>文</a:t>
            </a:r>
            <a:endParaRPr lang="en-US" altLang="zh-TW" sz="2200" dirty="0" smtClean="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書</a:t>
            </a:r>
            <a:r>
              <a:rPr lang="zh-TW" altLang="en-US" sz="2200" dirty="0">
                <a:latin typeface="Times New Roman" pitchFamily="18" charset="0"/>
                <a:ea typeface="微軟正黑體" pitchFamily="34" charset="-120"/>
                <a:cs typeface="Times New Roman" pitchFamily="18" charset="0"/>
              </a:rPr>
              <a:t>之內容有所主張，即已成立，其行使之目的能否達到，</a:t>
            </a:r>
            <a:r>
              <a:rPr lang="zh-TW" altLang="en-US" sz="2200" dirty="0" smtClean="0">
                <a:latin typeface="Times New Roman" pitchFamily="18" charset="0"/>
                <a:ea typeface="微軟正黑體" pitchFamily="34" charset="-120"/>
                <a:cs typeface="Times New Roman" pitchFamily="18" charset="0"/>
              </a:rPr>
              <a:t>與</a:t>
            </a: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r>
              <a:rPr lang="zh-TW" altLang="en-US" sz="2200" dirty="0" smtClean="0">
                <a:latin typeface="Times New Roman" pitchFamily="18" charset="0"/>
                <a:ea typeface="微軟正黑體" pitchFamily="34" charset="-120"/>
                <a:cs typeface="Times New Roman" pitchFamily="18" charset="0"/>
              </a:rPr>
              <a:t>        該</a:t>
            </a:r>
            <a:r>
              <a:rPr lang="zh-TW" altLang="en-US" sz="2200" dirty="0">
                <a:latin typeface="Times New Roman" pitchFamily="18" charset="0"/>
                <a:ea typeface="微軟正黑體" pitchFamily="34" charset="-120"/>
                <a:cs typeface="Times New Roman" pitchFamily="18" charset="0"/>
              </a:rPr>
              <a:t>罪之既遂與否毫無關係。</a:t>
            </a:r>
          </a:p>
        </p:txBody>
      </p:sp>
    </p:spTree>
    <p:extLst>
      <p:ext uri="{BB962C8B-B14F-4D97-AF65-F5344CB8AC3E}">
        <p14:creationId xmlns:p14="http://schemas.microsoft.com/office/powerpoint/2010/main" val="3078329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311525"/>
            <a:ext cx="9144000" cy="1676400"/>
            <a:chOff x="0" y="2086"/>
            <a:chExt cx="5760" cy="1056"/>
          </a:xfrm>
        </p:grpSpPr>
        <p:sp>
          <p:nvSpPr>
            <p:cNvPr id="61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kumimoji="0" lang="zh-TW" altLang="zh-TW" noProof="1">
                <a:cs typeface="Arial" charset="0"/>
              </a:endParaRPr>
            </a:p>
          </p:txBody>
        </p:sp>
        <p:sp>
          <p:nvSpPr>
            <p:cNvPr id="61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kumimoji="0" lang="zh-TW" altLang="zh-TW" noProof="1">
                <a:cs typeface="Arial" charset="0"/>
              </a:endParaRPr>
            </a:p>
          </p:txBody>
        </p:sp>
      </p:grpSp>
      <p:sp>
        <p:nvSpPr>
          <p:cNvPr id="6147" name="Rectangle 5"/>
          <p:cNvSpPr>
            <a:spLocks noChangeArrowheads="1"/>
          </p:cNvSpPr>
          <p:nvPr/>
        </p:nvSpPr>
        <p:spPr bwMode="gray">
          <a:xfrm>
            <a:off x="179388" y="1773238"/>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None/>
            </a:pPr>
            <a:endParaRPr kumimoji="0" lang="zh-TW" altLang="zh-TW" noProof="1"/>
          </a:p>
        </p:txBody>
      </p:sp>
      <p:sp>
        <p:nvSpPr>
          <p:cNvPr id="6148" name="Rectangle 95"/>
          <p:cNvSpPr txBox="1">
            <a:spLocks noChangeArrowheads="1"/>
          </p:cNvSpPr>
          <p:nvPr/>
        </p:nvSpPr>
        <p:spPr bwMode="auto">
          <a:xfrm>
            <a:off x="971550" y="476250"/>
            <a:ext cx="7872413" cy="1000125"/>
          </a:xfrm>
          <a:prstGeom prst="rect">
            <a:avLst/>
          </a:prstGeom>
          <a:noFill/>
          <a:ln w="9525">
            <a:noFill/>
            <a:miter lim="800000"/>
            <a:headEnd/>
            <a:tailEnd/>
          </a:ln>
        </p:spPr>
        <p:txBody>
          <a:bodyPr lIns="0" tIns="0" rIns="0" bIns="0" anchor="ctr"/>
          <a:lstStyle/>
          <a:p>
            <a:pPr eaLnBrk="0" hangingPunct="0">
              <a:lnSpc>
                <a:spcPct val="90000"/>
              </a:lnSpc>
            </a:pPr>
            <a:endParaRPr lang="zh-TW" altLang="en-US" sz="3200" b="1" dirty="0">
              <a:solidFill>
                <a:schemeClr val="tx2"/>
              </a:solidFill>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sz="2400" b="1" dirty="0">
              <a:solidFill>
                <a:schemeClr val="tx1">
                  <a:lumMod val="95000"/>
                  <a:lumOff val="5000"/>
                </a:schemeClr>
              </a:solidFill>
              <a:cs typeface="Times New Roman" pitchFamily="18" charset="0"/>
            </a:endParaRPr>
          </a:p>
        </p:txBody>
      </p:sp>
      <p:sp>
        <p:nvSpPr>
          <p:cNvPr id="6152" name="WordArt 13"/>
          <p:cNvSpPr>
            <a:spLocks noChangeArrowheads="1" noChangeShapeType="1" noTextEdit="1"/>
          </p:cNvSpPr>
          <p:nvPr/>
        </p:nvSpPr>
        <p:spPr bwMode="auto">
          <a:xfrm rot="-481763">
            <a:off x="5667375" y="2886075"/>
            <a:ext cx="2474913" cy="1295400"/>
          </a:xfrm>
          <a:prstGeom prst="rect">
            <a:avLst/>
          </a:prstGeom>
        </p:spPr>
        <p:txBody>
          <a:bodyPr wrap="none" fromWordArt="1">
            <a:prstTxWarp prst="textFadeRight">
              <a:avLst>
                <a:gd name="adj" fmla="val 14583"/>
              </a:avLst>
            </a:prstTxWarp>
          </a:bodyPr>
          <a:lstStyle/>
          <a:p>
            <a:pPr algn="ctr"/>
            <a:r>
              <a:rPr lang="zh-TW" altLang="en-US" sz="3600" kern="10" dirty="0" smtClean="0">
                <a:ln w="9525">
                  <a:noFill/>
                  <a:round/>
                  <a:headEnd/>
                  <a:tailEnd/>
                </a:ln>
                <a:latin typeface="新細明體"/>
                <a:ea typeface="新細明體"/>
              </a:rPr>
              <a:t>因應防制作為</a:t>
            </a:r>
            <a:endParaRPr lang="zh-TW" altLang="en-US" sz="3600" kern="10" dirty="0">
              <a:ln w="9525">
                <a:noFill/>
                <a:round/>
                <a:headEnd/>
                <a:tailEnd/>
              </a:ln>
              <a:latin typeface="新細明體"/>
              <a:ea typeface="新細明體"/>
            </a:endParaRPr>
          </a:p>
        </p:txBody>
      </p:sp>
      <p:sp>
        <p:nvSpPr>
          <p:cNvPr id="6153" name="Text Box 17"/>
          <p:cNvSpPr txBox="1">
            <a:spLocks noChangeArrowheads="1"/>
          </p:cNvSpPr>
          <p:nvPr/>
        </p:nvSpPr>
        <p:spPr bwMode="auto">
          <a:xfrm>
            <a:off x="179388" y="6237288"/>
            <a:ext cx="2428875" cy="276225"/>
          </a:xfrm>
          <a:prstGeom prst="rect">
            <a:avLst/>
          </a:prstGeom>
          <a:noFill/>
          <a:ln w="9525">
            <a:noFill/>
            <a:miter lim="800000"/>
            <a:headEnd/>
            <a:tailEnd/>
          </a:ln>
        </p:spPr>
        <p:txBody>
          <a:bodyPr>
            <a:spAutoFit/>
          </a:bodyPr>
          <a:lstStyle/>
          <a:p>
            <a:endParaRPr kumimoji="0" lang="zh-TW" altLang="en-GB" sz="1200" dirty="0">
              <a:solidFill>
                <a:schemeClr val="folHlink"/>
              </a:solidFill>
              <a:cs typeface="Arial" charset="0"/>
            </a:endParaRPr>
          </a:p>
        </p:txBody>
      </p:sp>
      <p:sp>
        <p:nvSpPr>
          <p:cNvPr id="12" name="投影片編號版面配置區 11"/>
          <p:cNvSpPr>
            <a:spLocks noGrp="1"/>
          </p:cNvSpPr>
          <p:nvPr>
            <p:ph type="sldNum" sz="quarter" idx="11"/>
          </p:nvPr>
        </p:nvSpPr>
        <p:spPr>
          <a:xfrm>
            <a:off x="6553200" y="6356350"/>
            <a:ext cx="2133600" cy="365125"/>
          </a:xfrm>
        </p:spPr>
        <p:txBody>
          <a:bodyPr rtlCol="0" anchor="ctr"/>
          <a:lstStyle/>
          <a:p>
            <a:pPr>
              <a:defRPr/>
            </a:pPr>
            <a:fld id="{7DFCCAB9-6DC4-4980-A300-D15647A35A7A}" type="slidenum">
              <a:rPr kumimoji="1" lang="zh-TW" altLang="en-US">
                <a:solidFill>
                  <a:schemeClr val="tx1">
                    <a:tint val="75000"/>
                  </a:schemeClr>
                </a:solidFill>
                <a:latin typeface="Arial" charset="0"/>
                <a:ea typeface="新細明體" charset="-120"/>
              </a:rPr>
              <a:pPr>
                <a:defRPr/>
              </a:pPr>
              <a:t>38</a:t>
            </a:fld>
            <a:endParaRPr kumimoji="1" lang="zh-TW" altLang="en-US">
              <a:solidFill>
                <a:schemeClr val="tx1">
                  <a:tint val="75000"/>
                </a:schemeClr>
              </a:solidFill>
              <a:latin typeface="Arial" charset="0"/>
              <a:ea typeface="新細明體" charset="-120"/>
            </a:endParaRPr>
          </a:p>
        </p:txBody>
      </p:sp>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落實費用申請、核銷覈實審查機制</a:t>
            </a:r>
          </a:p>
        </p:txBody>
      </p:sp>
      <p:sp>
        <p:nvSpPr>
          <p:cNvPr id="4" name="內容版面配置區 2"/>
          <p:cNvSpPr>
            <a:spLocks noGrp="1"/>
          </p:cNvSpPr>
          <p:nvPr>
            <p:ph idx="1"/>
          </p:nvPr>
        </p:nvSpPr>
        <p:spPr>
          <a:xfrm>
            <a:off x="683568" y="1714488"/>
            <a:ext cx="5317192" cy="4738848"/>
          </a:xfrm>
        </p:spPr>
        <p:txBody>
          <a:bodyPr>
            <a:noAutofit/>
          </a:bodyPr>
          <a:lstStyle/>
          <a:p>
            <a:pPr marL="0" lvl="0" indent="0" algn="just" eaLnBrk="0" hangingPunct="0">
              <a:lnSpc>
                <a:spcPct val="150000"/>
              </a:lnSpc>
              <a:buNone/>
            </a:pPr>
            <a:r>
              <a:rPr lang="zh-TW" altLang="en-US" sz="2400" dirty="0">
                <a:latin typeface="Times New Roman" pitchFamily="18" charset="0"/>
                <a:ea typeface="微軟正黑體" pitchFamily="34" charset="-120"/>
                <a:cs typeface="Times New Roman" pitchFamily="18" charset="0"/>
              </a:rPr>
              <a:t>各單位應確實控管及審查差旅費、加班費、油料費及</a:t>
            </a:r>
            <a:r>
              <a:rPr lang="zh-TW" altLang="en-US" sz="2400" dirty="0" smtClean="0">
                <a:latin typeface="Times New Roman" pitchFamily="18" charset="0"/>
                <a:ea typeface="微軟正黑體" pitchFamily="34" charset="-120"/>
                <a:cs typeface="Times New Roman" pitchFamily="18" charset="0"/>
              </a:rPr>
              <a:t>各項費用等</a:t>
            </a:r>
            <a:r>
              <a:rPr lang="zh-TW" altLang="en-US" sz="2400" dirty="0">
                <a:latin typeface="Times New Roman" pitchFamily="18" charset="0"/>
                <a:ea typeface="微軟正黑體" pitchFamily="34" charset="-120"/>
                <a:cs typeface="Times New Roman" pitchFamily="18" charset="0"/>
              </a:rPr>
              <a:t>申請案件，並建立完善審查機制，從申請之初，即應覈實審查其申請內容之必要性、合理性，另對於已核可之申請案件，則應嚴格執行憑證核銷作業，必要時應要求檢附相關成果資料以供查核，以杜絕不實詐領情事。</a:t>
            </a:r>
          </a:p>
        </p:txBody>
      </p:sp>
      <p:pic>
        <p:nvPicPr>
          <p:cNvPr id="3074" name="Picture 2" descr="C:\Program Files\Microsoft Office\MEDIA\CAGCAT10\j0195812.wmf"/>
          <p:cNvPicPr>
            <a:picLocks noChangeAspect="1" noChangeArrowheads="1"/>
          </p:cNvPicPr>
          <p:nvPr/>
        </p:nvPicPr>
        <p:blipFill>
          <a:blip r:embed="rId3" cstate="print"/>
          <a:srcRect/>
          <a:stretch>
            <a:fillRect/>
          </a:stretch>
        </p:blipFill>
        <p:spPr bwMode="auto">
          <a:xfrm>
            <a:off x="6286512" y="3214686"/>
            <a:ext cx="2000264" cy="2252856"/>
          </a:xfrm>
          <a:prstGeom prst="rect">
            <a:avLst/>
          </a:prstGeom>
          <a:noFill/>
        </p:spPr>
      </p:pic>
    </p:spTree>
    <p:extLst>
      <p:ext uri="{BB962C8B-B14F-4D97-AF65-F5344CB8AC3E}">
        <p14:creationId xmlns:p14="http://schemas.microsoft.com/office/powerpoint/2010/main" val="282370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t>政</a:t>
            </a:r>
            <a:r>
              <a:rPr lang="zh-TW" altLang="en-US" b="1" dirty="0" smtClean="0"/>
              <a:t>風室</a:t>
            </a:r>
            <a:r>
              <a:rPr lang="en-US" altLang="zh-TW" b="1" dirty="0" smtClean="0"/>
              <a:t>105</a:t>
            </a:r>
            <a:r>
              <a:rPr lang="zh-TW" altLang="en-US" b="1" dirty="0" smtClean="0"/>
              <a:t>年工作計畫概況</a:t>
            </a:r>
            <a:endParaRPr lang="zh-TW" altLang="en-US" dirty="0"/>
          </a:p>
        </p:txBody>
      </p:sp>
      <p:sp>
        <p:nvSpPr>
          <p:cNvPr id="7"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endParaRPr lang="en-US" altLang="zh-TW" sz="2200"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p:txBody>
      </p:sp>
      <p:sp>
        <p:nvSpPr>
          <p:cNvPr id="5" name="內容版面配置區 2"/>
          <p:cNvSpPr>
            <a:spLocks noGrp="1"/>
          </p:cNvSpPr>
          <p:nvPr>
            <p:ph idx="1"/>
          </p:nvPr>
        </p:nvSpPr>
        <p:spPr>
          <a:xfrm>
            <a:off x="971600" y="1637184"/>
            <a:ext cx="7560840" cy="4968552"/>
          </a:xfrm>
        </p:spPr>
        <p:txBody>
          <a:bodyPr>
            <a:noAutofit/>
          </a:bodyPr>
          <a:lstStyle/>
          <a:p>
            <a:pPr marL="0" indent="0" algn="just" eaLnBrk="0" hangingPunct="0">
              <a:lnSpc>
                <a:spcPct val="150000"/>
              </a:lnSpc>
              <a:buNone/>
            </a:pPr>
            <a:r>
              <a:rPr lang="zh-TW" altLang="en-US" dirty="0" smtClean="0">
                <a:latin typeface="Times New Roman" pitchFamily="18" charset="0"/>
                <a:ea typeface="微軟正黑體" pitchFamily="34" charset="-120"/>
                <a:cs typeface="Times New Roman" pitchFamily="18" charset="0"/>
              </a:rPr>
              <a:t>一、上級核定</a:t>
            </a:r>
            <a:r>
              <a:rPr lang="zh-TW" altLang="en-US" dirty="0">
                <a:latin typeface="Times New Roman" pitchFamily="18" charset="0"/>
                <a:ea typeface="微軟正黑體" pitchFamily="34" charset="-120"/>
                <a:cs typeface="Times New Roman" pitchFamily="18" charset="0"/>
              </a:rPr>
              <a:t>本</a:t>
            </a:r>
            <a:r>
              <a:rPr lang="zh-TW" altLang="en-US" dirty="0" smtClean="0">
                <a:latin typeface="Times New Roman" pitchFamily="18" charset="0"/>
                <a:ea typeface="微軟正黑體" pitchFamily="34" charset="-120"/>
                <a:cs typeface="Times New Roman" pitchFamily="18" charset="0"/>
              </a:rPr>
              <a:t>室</a:t>
            </a:r>
            <a:r>
              <a:rPr lang="en-US" altLang="zh-TW" dirty="0" smtClean="0">
                <a:latin typeface="Times New Roman" pitchFamily="18" charset="0"/>
                <a:ea typeface="微軟正黑體" pitchFamily="34" charset="-120"/>
                <a:cs typeface="Times New Roman" pitchFamily="18" charset="0"/>
                <a:hlinkClick r:id="rId2" action="ppaction://hlinkfile"/>
              </a:rPr>
              <a:t>105</a:t>
            </a:r>
            <a:r>
              <a:rPr lang="zh-TW" altLang="en-US" dirty="0" smtClean="0">
                <a:latin typeface="Times New Roman" pitchFamily="18" charset="0"/>
                <a:ea typeface="微軟正黑體" pitchFamily="34" charset="-120"/>
                <a:cs typeface="Times New Roman" pitchFamily="18" charset="0"/>
                <a:hlinkClick r:id="rId2" action="ppaction://hlinkfile"/>
              </a:rPr>
              <a:t>年度工作計畫</a:t>
            </a:r>
            <a:r>
              <a:rPr lang="zh-TW" altLang="en-US" dirty="0" smtClean="0">
                <a:latin typeface="Times New Roman" pitchFamily="18" charset="0"/>
                <a:ea typeface="微軟正黑體" pitchFamily="34" charset="-120"/>
                <a:cs typeface="Times New Roman" pitchFamily="18" charset="0"/>
              </a:rPr>
              <a:t>。</a:t>
            </a:r>
            <a:endParaRPr lang="en-US" altLang="zh-TW" dirty="0" smtClean="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dirty="0" smtClean="0">
                <a:latin typeface="Times New Roman" pitchFamily="18" charset="0"/>
                <a:ea typeface="微軟正黑體" pitchFamily="34" charset="-120"/>
                <a:cs typeface="Times New Roman" pitchFamily="18" charset="0"/>
              </a:rPr>
              <a:t>二、上級本</a:t>
            </a:r>
            <a:r>
              <a:rPr lang="zh-TW" altLang="en-US" dirty="0">
                <a:latin typeface="Times New Roman" pitchFamily="18" charset="0"/>
                <a:ea typeface="微軟正黑體" pitchFamily="34" charset="-120"/>
                <a:cs typeface="Times New Roman" pitchFamily="18" charset="0"/>
              </a:rPr>
              <a:t>室</a:t>
            </a:r>
            <a:r>
              <a:rPr lang="en-US" altLang="zh-TW" dirty="0" smtClean="0">
                <a:latin typeface="Times New Roman" pitchFamily="18" charset="0"/>
                <a:ea typeface="微軟正黑體" pitchFamily="34" charset="-120"/>
                <a:cs typeface="Times New Roman" pitchFamily="18" charset="0"/>
              </a:rPr>
              <a:t>105</a:t>
            </a:r>
            <a:r>
              <a:rPr lang="zh-TW" altLang="en-US" dirty="0" smtClean="0">
                <a:latin typeface="Times New Roman" pitchFamily="18" charset="0"/>
                <a:ea typeface="微軟正黑體" pitchFamily="34" charset="-120"/>
                <a:cs typeface="Times New Roman" pitchFamily="18" charset="0"/>
              </a:rPr>
              <a:t>年度</a:t>
            </a:r>
            <a:r>
              <a:rPr lang="zh-TW" altLang="en-US" dirty="0" smtClean="0">
                <a:latin typeface="Times New Roman" pitchFamily="18" charset="0"/>
                <a:ea typeface="微軟正黑體" pitchFamily="34" charset="-120"/>
                <a:cs typeface="Times New Roman" pitchFamily="18" charset="0"/>
                <a:hlinkClick r:id="rId3" action="ppaction://hlinkfile"/>
              </a:rPr>
              <a:t>工作計畫進度管制表</a:t>
            </a:r>
            <a:r>
              <a:rPr lang="zh-TW" altLang="en-US" dirty="0" smtClean="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p:txBody>
      </p:sp>
      <p:pic>
        <p:nvPicPr>
          <p:cNvPr id="6" name="Picture 3" descr="C:\Program Files\Microsoft Office\MEDIA\CAGCAT10\j0292020.wmf"/>
          <p:cNvPicPr>
            <a:picLocks noChangeAspect="1" noChangeArrowheads="1"/>
          </p:cNvPicPr>
          <p:nvPr/>
        </p:nvPicPr>
        <p:blipFill>
          <a:blip r:embed="rId4" cstate="print"/>
          <a:srcRect/>
          <a:stretch>
            <a:fillRect/>
          </a:stretch>
        </p:blipFill>
        <p:spPr bwMode="auto">
          <a:xfrm>
            <a:off x="5436095" y="3356992"/>
            <a:ext cx="3151479" cy="3162074"/>
          </a:xfrm>
          <a:prstGeom prst="rect">
            <a:avLst/>
          </a:prstGeom>
          <a:noFill/>
        </p:spPr>
      </p:pic>
    </p:spTree>
    <p:extLst>
      <p:ext uri="{BB962C8B-B14F-4D97-AF65-F5344CB8AC3E}">
        <p14:creationId xmlns:p14="http://schemas.microsoft.com/office/powerpoint/2010/main" val="356950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640960" cy="1143000"/>
          </a:xfrm>
          <a:ln w="76200">
            <a:noFill/>
          </a:ln>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spcBef>
                <a:spcPts val="0"/>
              </a:spcBef>
            </a:pPr>
            <a:r>
              <a:rPr lang="zh-TW" altLang="en-US" sz="30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研提具體改進措施及</a:t>
            </a:r>
            <a:r>
              <a:rPr lang="zh-TW" altLang="en-US" sz="30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建議，完善</a:t>
            </a:r>
            <a:r>
              <a:rPr lang="zh-TW" altLang="en-US" sz="30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內部控制作業程序</a:t>
            </a:r>
          </a:p>
        </p:txBody>
      </p:sp>
      <p:sp>
        <p:nvSpPr>
          <p:cNvPr id="4" name="內容版面配置區 2"/>
          <p:cNvSpPr>
            <a:spLocks noGrp="1"/>
          </p:cNvSpPr>
          <p:nvPr>
            <p:ph idx="1"/>
          </p:nvPr>
        </p:nvSpPr>
        <p:spPr>
          <a:xfrm>
            <a:off x="683568" y="1571612"/>
            <a:ext cx="4888564" cy="4593692"/>
          </a:xfrm>
        </p:spPr>
        <p:txBody>
          <a:bodyPr>
            <a:noAutofit/>
          </a:bodyPr>
          <a:lstStyle/>
          <a:p>
            <a:pPr marL="0" lvl="0" indent="0" algn="just" eaLnBrk="0" hangingPunct="0">
              <a:lnSpc>
                <a:spcPct val="150000"/>
              </a:lnSpc>
              <a:buNone/>
            </a:pPr>
            <a:r>
              <a:rPr lang="zh-TW" altLang="en-US" sz="2600" dirty="0">
                <a:latin typeface="Times New Roman" pitchFamily="18" charset="0"/>
                <a:ea typeface="微軟正黑體" pitchFamily="34" charset="-120"/>
                <a:cs typeface="Times New Roman" pitchFamily="18" charset="0"/>
              </a:rPr>
              <a:t>透過機關自主檢查、政風機構辦理專案清查或業務稽核等方式，積極發掘弊端癥結所在，並研提具體改進措施及建議，適時納入內部控制作業程序，例如將核銷應檢附之資料予以具體化、標準化，以防杜類似情事再次發生。</a:t>
            </a:r>
          </a:p>
        </p:txBody>
      </p:sp>
      <p:pic>
        <p:nvPicPr>
          <p:cNvPr id="4099" name="Picture 3" descr="C:\Program Files\Microsoft Office\MEDIA\CAGCAT10\j0233018.wmf"/>
          <p:cNvPicPr>
            <a:picLocks noChangeAspect="1" noChangeArrowheads="1"/>
          </p:cNvPicPr>
          <p:nvPr/>
        </p:nvPicPr>
        <p:blipFill>
          <a:blip r:embed="rId3" cstate="print"/>
          <a:srcRect/>
          <a:stretch>
            <a:fillRect/>
          </a:stretch>
        </p:blipFill>
        <p:spPr bwMode="auto">
          <a:xfrm>
            <a:off x="5857884" y="2428868"/>
            <a:ext cx="2574202" cy="3115009"/>
          </a:xfrm>
          <a:prstGeom prst="rect">
            <a:avLst/>
          </a:prstGeom>
          <a:noFill/>
        </p:spPr>
      </p:pic>
    </p:spTree>
    <p:extLst>
      <p:ext uri="{BB962C8B-B14F-4D97-AF65-F5344CB8AC3E}">
        <p14:creationId xmlns:p14="http://schemas.microsoft.com/office/powerpoint/2010/main" val="3634295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強化主管督導考核責任</a:t>
            </a:r>
          </a:p>
        </p:txBody>
      </p:sp>
      <p:sp>
        <p:nvSpPr>
          <p:cNvPr id="4" name="內容版面配置區 2"/>
          <p:cNvSpPr>
            <a:spLocks noGrp="1"/>
          </p:cNvSpPr>
          <p:nvPr>
            <p:ph idx="1"/>
          </p:nvPr>
        </p:nvSpPr>
        <p:spPr>
          <a:xfrm>
            <a:off x="683568" y="1556792"/>
            <a:ext cx="4608512" cy="4968552"/>
          </a:xfrm>
        </p:spPr>
        <p:txBody>
          <a:bodyPr>
            <a:noAutofit/>
          </a:bodyPr>
          <a:lstStyle/>
          <a:p>
            <a:pPr marL="0" lvl="0" indent="0" algn="just" eaLnBrk="0" hangingPunct="0">
              <a:lnSpc>
                <a:spcPct val="150000"/>
              </a:lnSpc>
              <a:buNone/>
            </a:pPr>
            <a:r>
              <a:rPr lang="zh-TW" altLang="en-US" sz="2600" dirty="0">
                <a:latin typeface="Times New Roman" pitchFamily="18" charset="0"/>
                <a:ea typeface="微軟正黑體" pitchFamily="34" charset="-120"/>
                <a:cs typeface="Times New Roman" pitchFamily="18" charset="0"/>
              </a:rPr>
              <a:t>單位主管平時即應留意部屬之</a:t>
            </a:r>
            <a:r>
              <a:rPr lang="zh-TW" altLang="en-US" sz="2600" dirty="0" smtClean="0">
                <a:latin typeface="Times New Roman" pitchFamily="18" charset="0"/>
                <a:ea typeface="微軟正黑體" pitchFamily="34" charset="-120"/>
                <a:cs typeface="Times New Roman" pitchFamily="18" charset="0"/>
              </a:rPr>
              <a:t>生活動</a:t>
            </a:r>
            <a:r>
              <a:rPr lang="zh-TW" altLang="en-US" sz="2600" dirty="0">
                <a:latin typeface="Times New Roman" pitchFamily="18" charset="0"/>
                <a:ea typeface="微軟正黑體" pitchFamily="34" charset="-120"/>
                <a:cs typeface="Times New Roman" pitchFamily="18" charset="0"/>
              </a:rPr>
              <a:t>態，有無存在違法經營</a:t>
            </a:r>
            <a:r>
              <a:rPr lang="zh-TW" altLang="en-US" sz="2600" dirty="0" smtClean="0">
                <a:latin typeface="Times New Roman" pitchFamily="18" charset="0"/>
                <a:ea typeface="微軟正黑體" pitchFamily="34" charset="-120"/>
                <a:cs typeface="Times New Roman" pitchFamily="18" charset="0"/>
              </a:rPr>
              <a:t>商業或</a:t>
            </a:r>
            <a:r>
              <a:rPr lang="zh-TW" altLang="en-US" sz="2600" dirty="0">
                <a:latin typeface="Times New Roman" pitchFamily="18" charset="0"/>
                <a:ea typeface="微軟正黑體" pitchFamily="34" charset="-120"/>
                <a:cs typeface="Times New Roman" pitchFamily="18" charset="0"/>
              </a:rPr>
              <a:t>兼職、喜好飲宴應酬或賭博</a:t>
            </a:r>
            <a:r>
              <a:rPr lang="zh-TW" altLang="en-US" sz="2600" dirty="0" smtClean="0">
                <a:latin typeface="Times New Roman" pitchFamily="18" charset="0"/>
                <a:ea typeface="微軟正黑體" pitchFamily="34" charset="-120"/>
                <a:cs typeface="Times New Roman" pitchFamily="18" charset="0"/>
              </a:rPr>
              <a:t>等情形</a:t>
            </a:r>
            <a:r>
              <a:rPr lang="zh-TW" altLang="en-US" sz="2600" dirty="0">
                <a:latin typeface="Times New Roman" pitchFamily="18" charset="0"/>
                <a:ea typeface="微軟正黑體" pitchFamily="34" charset="-120"/>
                <a:cs typeface="Times New Roman" pitchFamily="18" charset="0"/>
              </a:rPr>
              <a:t>，適時提醒部屬申領公務</a:t>
            </a:r>
            <a:r>
              <a:rPr lang="zh-TW" altLang="en-US" sz="2600" dirty="0" smtClean="0">
                <a:latin typeface="Times New Roman" pitchFamily="18" charset="0"/>
                <a:ea typeface="微軟正黑體" pitchFamily="34" charset="-120"/>
                <a:cs typeface="Times New Roman" pitchFamily="18" charset="0"/>
              </a:rPr>
              <a:t>費用</a:t>
            </a:r>
            <a:r>
              <a:rPr lang="zh-TW" altLang="en-US" sz="2600" dirty="0">
                <a:latin typeface="Times New Roman" pitchFamily="18" charset="0"/>
                <a:ea typeface="微軟正黑體" pitchFamily="34" charset="-120"/>
                <a:cs typeface="Times New Roman" pitchFamily="18" charset="0"/>
              </a:rPr>
              <a:t>之相關規定，並確實審核</a:t>
            </a:r>
            <a:r>
              <a:rPr lang="zh-TW" altLang="en-US" sz="2600" dirty="0" smtClean="0">
                <a:latin typeface="Times New Roman" pitchFamily="18" charset="0"/>
                <a:ea typeface="微軟正黑體" pitchFamily="34" charset="-120"/>
                <a:cs typeface="Times New Roman" pitchFamily="18" charset="0"/>
              </a:rPr>
              <a:t>支出單據</a:t>
            </a:r>
            <a:r>
              <a:rPr lang="zh-TW" altLang="en-US" sz="2600" dirty="0">
                <a:latin typeface="Times New Roman" pitchFamily="18" charset="0"/>
                <a:ea typeface="微軟正黑體" pitchFamily="34" charset="-120"/>
                <a:cs typeface="Times New Roman" pitchFamily="18" charset="0"/>
              </a:rPr>
              <a:t>款項，以善盡督導考核責任。</a:t>
            </a:r>
          </a:p>
        </p:txBody>
      </p:sp>
      <p:pic>
        <p:nvPicPr>
          <p:cNvPr id="1028" name="Picture 4" descr="https://woundero.files.wordpress.com/2013/01/e58886e695b8.jpg?w=1088">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204864"/>
            <a:ext cx="3264362"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95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2" name="Picture 14" descr="http://fsv.money01.com.tw/cmstatic/notes/capture/87661/20140528122255802.pn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ln w="76200">
            <a:noFill/>
          </a:ln>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加強主（會）計、人事、政風機構橫向聯繫</a:t>
            </a:r>
          </a:p>
        </p:txBody>
      </p:sp>
      <p:sp>
        <p:nvSpPr>
          <p:cNvPr id="4" name="內容版面配置區 2"/>
          <p:cNvSpPr>
            <a:spLocks noGrp="1"/>
          </p:cNvSpPr>
          <p:nvPr>
            <p:ph idx="1"/>
          </p:nvPr>
        </p:nvSpPr>
        <p:spPr>
          <a:xfrm>
            <a:off x="683568" y="1484784"/>
            <a:ext cx="7920880" cy="4968552"/>
          </a:xfrm>
        </p:spPr>
        <p:txBody>
          <a:bodyPr>
            <a:noAutofit/>
          </a:bodyPr>
          <a:lstStyle/>
          <a:p>
            <a:pPr marL="0" lv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人事、主</a:t>
            </a:r>
            <a:r>
              <a:rPr lang="en-US" altLang="zh-TW" sz="2200" dirty="0">
                <a:latin typeface="Times New Roman" pitchFamily="18" charset="0"/>
                <a:ea typeface="微軟正黑體" pitchFamily="34" charset="-120"/>
                <a:cs typeface="Times New Roman" pitchFamily="18" charset="0"/>
              </a:rPr>
              <a:t>(</a:t>
            </a:r>
            <a:r>
              <a:rPr lang="zh-TW" altLang="en-US" sz="2200" dirty="0">
                <a:latin typeface="Times New Roman" pitchFamily="18" charset="0"/>
                <a:ea typeface="微軟正黑體" pitchFamily="34" charset="-120"/>
                <a:cs typeface="Times New Roman" pitchFamily="18" charset="0"/>
              </a:rPr>
              <a:t>會</a:t>
            </a:r>
            <a:r>
              <a:rPr lang="en-US" altLang="zh-TW" sz="2200" dirty="0">
                <a:latin typeface="Times New Roman" pitchFamily="18" charset="0"/>
                <a:ea typeface="微軟正黑體" pitchFamily="34" charset="-120"/>
                <a:cs typeface="Times New Roman" pitchFamily="18" charset="0"/>
              </a:rPr>
              <a:t>)</a:t>
            </a:r>
            <a:r>
              <a:rPr lang="zh-TW" altLang="en-US" sz="2200" dirty="0">
                <a:latin typeface="Times New Roman" pitchFamily="18" charset="0"/>
                <a:ea typeface="微軟正黑體" pitchFamily="34" charset="-120"/>
                <a:cs typeface="Times New Roman" pitchFamily="18" charset="0"/>
              </a:rPr>
              <a:t>計機構應加強</a:t>
            </a:r>
            <a:r>
              <a:rPr lang="zh-TW" altLang="en-US" sz="2200" dirty="0" smtClean="0">
                <a:latin typeface="Times New Roman" pitchFamily="18" charset="0"/>
                <a:ea typeface="微軟正黑體" pitchFamily="34" charset="-120"/>
                <a:cs typeface="Times New Roman" pitchFamily="18" charset="0"/>
              </a:rPr>
              <a:t>橫向聯繫</a:t>
            </a:r>
            <a:r>
              <a:rPr lang="zh-TW" altLang="en-US" sz="2200" dirty="0">
                <a:latin typeface="Times New Roman" pitchFamily="18" charset="0"/>
                <a:ea typeface="微軟正黑體" pitchFamily="34" charset="-120"/>
                <a:cs typeface="Times New Roman" pitchFamily="18" charset="0"/>
              </a:rPr>
              <a:t>功能，以落實審核員工之</a:t>
            </a:r>
            <a:r>
              <a:rPr lang="zh-TW" altLang="en-US" sz="2200" dirty="0" smtClean="0">
                <a:latin typeface="Times New Roman" pitchFamily="18" charset="0"/>
                <a:ea typeface="微軟正黑體" pitchFamily="34" charset="-120"/>
                <a:cs typeface="Times New Roman" pitchFamily="18" charset="0"/>
              </a:rPr>
              <a:t>休假期</a:t>
            </a:r>
            <a:r>
              <a:rPr lang="zh-TW" altLang="en-US" sz="2200" dirty="0">
                <a:latin typeface="Times New Roman" pitchFamily="18" charset="0"/>
                <a:ea typeface="微軟正黑體" pitchFamily="34" charset="-120"/>
                <a:cs typeface="Times New Roman" pitchFamily="18" charset="0"/>
              </a:rPr>
              <a:t>間與消費日期、消費地點</a:t>
            </a:r>
            <a:r>
              <a:rPr lang="zh-TW" altLang="en-US" sz="2200" dirty="0" smtClean="0">
                <a:latin typeface="Times New Roman" pitchFamily="18" charset="0"/>
                <a:ea typeface="微軟正黑體" pitchFamily="34" charset="-120"/>
                <a:cs typeface="Times New Roman" pitchFamily="18" charset="0"/>
              </a:rPr>
              <a:t>、消費</a:t>
            </a:r>
            <a:r>
              <a:rPr lang="zh-TW" altLang="en-US" sz="2200" dirty="0">
                <a:latin typeface="Times New Roman" pitchFamily="18" charset="0"/>
                <a:ea typeface="微軟正黑體" pitchFamily="34" charset="-120"/>
                <a:cs typeface="Times New Roman" pitchFamily="18" charset="0"/>
              </a:rPr>
              <a:t>項目</a:t>
            </a:r>
            <a:r>
              <a:rPr lang="en-US" altLang="zh-TW" sz="2200" dirty="0">
                <a:latin typeface="Times New Roman" pitchFamily="18" charset="0"/>
                <a:ea typeface="微軟正黑體" pitchFamily="34" charset="-120"/>
                <a:cs typeface="Times New Roman" pitchFamily="18" charset="0"/>
              </a:rPr>
              <a:t>(</a:t>
            </a:r>
            <a:r>
              <a:rPr lang="zh-TW" altLang="en-US" sz="2200" dirty="0">
                <a:latin typeface="Times New Roman" pitchFamily="18" charset="0"/>
                <a:ea typeface="微軟正黑體" pitchFamily="34" charset="-120"/>
                <a:cs typeface="Times New Roman" pitchFamily="18" charset="0"/>
              </a:rPr>
              <a:t>明細</a:t>
            </a:r>
            <a:r>
              <a:rPr lang="en-US" altLang="zh-TW" sz="2200" dirty="0">
                <a:latin typeface="Times New Roman" pitchFamily="18" charset="0"/>
                <a:ea typeface="微軟正黑體" pitchFamily="34" charset="-120"/>
                <a:cs typeface="Times New Roman" pitchFamily="18" charset="0"/>
              </a:rPr>
              <a:t>)</a:t>
            </a:r>
            <a:r>
              <a:rPr lang="zh-TW" altLang="en-US" sz="2200" dirty="0">
                <a:latin typeface="Times New Roman" pitchFamily="18" charset="0"/>
                <a:ea typeface="微軟正黑體" pitchFamily="34" charset="-120"/>
                <a:cs typeface="Times New Roman" pitchFamily="18" charset="0"/>
              </a:rPr>
              <a:t>、消費金額</a:t>
            </a:r>
            <a:r>
              <a:rPr lang="zh-TW" altLang="en-US" sz="2200" dirty="0" smtClean="0">
                <a:latin typeface="Times New Roman" pitchFamily="18" charset="0"/>
                <a:ea typeface="微軟正黑體" pitchFamily="34" charset="-120"/>
                <a:cs typeface="Times New Roman" pitchFamily="18" charset="0"/>
              </a:rPr>
              <a:t>是否異常</a:t>
            </a:r>
            <a:r>
              <a:rPr lang="zh-TW" altLang="en-US" sz="2200" dirty="0">
                <a:latin typeface="Times New Roman" pitchFamily="18" charset="0"/>
                <a:ea typeface="微軟正黑體" pitchFamily="34" charset="-120"/>
                <a:cs typeface="Times New Roman" pitchFamily="18" charset="0"/>
              </a:rPr>
              <a:t>；政風機構則應主動針對</a:t>
            </a:r>
            <a:r>
              <a:rPr lang="zh-TW" altLang="en-US" sz="2200" dirty="0" smtClean="0">
                <a:latin typeface="Times New Roman" pitchFamily="18" charset="0"/>
                <a:ea typeface="微軟正黑體" pitchFamily="34" charset="-120"/>
                <a:cs typeface="Times New Roman" pitchFamily="18" charset="0"/>
              </a:rPr>
              <a:t>異常</a:t>
            </a:r>
            <a:r>
              <a:rPr lang="zh-TW" altLang="en-US" sz="2200" dirty="0">
                <a:latin typeface="Times New Roman" pitchFamily="18" charset="0"/>
                <a:ea typeface="微軟正黑體" pitchFamily="34" charset="-120"/>
                <a:cs typeface="Times New Roman" pitchFamily="18" charset="0"/>
              </a:rPr>
              <a:t>案件調卷研析，俾機先防杜</a:t>
            </a:r>
            <a:r>
              <a:rPr lang="zh-TW" altLang="en-US" sz="2200" dirty="0" smtClean="0">
                <a:latin typeface="Times New Roman" pitchFamily="18" charset="0"/>
                <a:ea typeface="微軟正黑體" pitchFamily="34" charset="-120"/>
                <a:cs typeface="Times New Roman" pitchFamily="18" charset="0"/>
              </a:rPr>
              <a:t>違失</a:t>
            </a:r>
            <a:r>
              <a:rPr lang="zh-TW" altLang="en-US" sz="2200" dirty="0">
                <a:latin typeface="Times New Roman" pitchFamily="18" charset="0"/>
                <a:ea typeface="微軟正黑體" pitchFamily="34" charset="-120"/>
                <a:cs typeface="Times New Roman" pitchFamily="18" charset="0"/>
              </a:rPr>
              <a:t>情事發生</a:t>
            </a:r>
            <a:r>
              <a:rPr lang="zh-TW" altLang="en-US" sz="2200" dirty="0" smtClean="0">
                <a:latin typeface="Times New Roman" pitchFamily="18" charset="0"/>
                <a:ea typeface="微軟正黑體" pitchFamily="34" charset="-120"/>
                <a:cs typeface="Times New Roman" pitchFamily="18" charset="0"/>
              </a:rPr>
              <a:t>。</a:t>
            </a:r>
            <a:endParaRPr lang="zh-TW" altLang="en-US" sz="2200" dirty="0">
              <a:latin typeface="Times New Roman" pitchFamily="18" charset="0"/>
              <a:ea typeface="微軟正黑體" pitchFamily="34" charset="-120"/>
              <a:cs typeface="Times New Roman" pitchFamily="18" charset="0"/>
            </a:endParaRPr>
          </a:p>
        </p:txBody>
      </p:sp>
      <p:sp>
        <p:nvSpPr>
          <p:cNvPr id="3" name="AutoShape 4" descr="「溝通」的圖片搜尋結果"/>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溝通」的圖片搜尋結果"/>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溝通」的圖片搜尋結果"/>
          <p:cNvSpPr>
            <a:spLocks noChangeAspect="1" noChangeArrowheads="1"/>
          </p:cNvSpPr>
          <p:nvPr/>
        </p:nvSpPr>
        <p:spPr bwMode="auto">
          <a:xfrm>
            <a:off x="4064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10" descr="「溝通」的圖片搜尋結果"/>
          <p:cNvSpPr>
            <a:spLocks noChangeAspect="1" noChangeArrowheads="1"/>
          </p:cNvSpPr>
          <p:nvPr/>
        </p:nvSpPr>
        <p:spPr bwMode="auto">
          <a:xfrm>
            <a:off x="558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AutoShape 12" descr="「溝通」的圖片搜尋結果"/>
          <p:cNvSpPr>
            <a:spLocks noChangeAspect="1" noChangeArrowheads="1"/>
          </p:cNvSpPr>
          <p:nvPr/>
        </p:nvSpPr>
        <p:spPr bwMode="auto">
          <a:xfrm>
            <a:off x="7112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333312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強化廉政法紀教育</a:t>
            </a:r>
          </a:p>
        </p:txBody>
      </p:sp>
      <p:sp>
        <p:nvSpPr>
          <p:cNvPr id="4" name="內容版面配置區 2"/>
          <p:cNvSpPr>
            <a:spLocks noGrp="1"/>
          </p:cNvSpPr>
          <p:nvPr>
            <p:ph idx="1"/>
          </p:nvPr>
        </p:nvSpPr>
        <p:spPr>
          <a:xfrm>
            <a:off x="683568" y="1556792"/>
            <a:ext cx="4968552" cy="4968552"/>
          </a:xfrm>
        </p:spPr>
        <p:txBody>
          <a:bodyPr>
            <a:noAutofit/>
          </a:bodyPr>
          <a:lstStyle/>
          <a:p>
            <a:pPr marL="0" lv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政風機構應研編與機關有關之</a:t>
            </a:r>
            <a:r>
              <a:rPr lang="zh-TW" altLang="en-US" sz="2800" dirty="0" smtClean="0">
                <a:latin typeface="Times New Roman" pitchFamily="18" charset="0"/>
                <a:ea typeface="微軟正黑體" pitchFamily="34" charset="-120"/>
                <a:cs typeface="Times New Roman" pitchFamily="18" charset="0"/>
              </a:rPr>
              <a:t>貪瀆不法</a:t>
            </a:r>
            <a:r>
              <a:rPr lang="zh-TW" altLang="en-US" sz="2800" dirty="0">
                <a:latin typeface="Times New Roman" pitchFamily="18" charset="0"/>
                <a:ea typeface="微軟正黑體" pitchFamily="34" charset="-120"/>
                <a:cs typeface="Times New Roman" pitchFamily="18" charset="0"/>
              </a:rPr>
              <a:t>案例，協調單位主管督同</a:t>
            </a:r>
            <a:r>
              <a:rPr lang="zh-TW" altLang="en-US" sz="2800" dirty="0" smtClean="0">
                <a:latin typeface="Times New Roman" pitchFamily="18" charset="0"/>
                <a:ea typeface="微軟正黑體" pitchFamily="34" charset="-120"/>
                <a:cs typeface="Times New Roman" pitchFamily="18" charset="0"/>
              </a:rPr>
              <a:t>所屬人員</a:t>
            </a:r>
            <a:r>
              <a:rPr lang="zh-TW" altLang="en-US" sz="2800" dirty="0">
                <a:latin typeface="Times New Roman" pitchFamily="18" charset="0"/>
                <a:ea typeface="微軟正黑體" pitchFamily="34" charset="-120"/>
                <a:cs typeface="Times New Roman" pitchFamily="18" charset="0"/>
              </a:rPr>
              <a:t>加強宣導，俾建立員工法治</a:t>
            </a:r>
            <a:r>
              <a:rPr lang="zh-TW" altLang="en-US" sz="2800" dirty="0" smtClean="0">
                <a:latin typeface="Times New Roman" pitchFamily="18" charset="0"/>
                <a:ea typeface="微軟正黑體" pitchFamily="34" charset="-120"/>
                <a:cs typeface="Times New Roman" pitchFamily="18" charset="0"/>
              </a:rPr>
              <a:t>觀念</a:t>
            </a:r>
            <a:r>
              <a:rPr lang="zh-TW" altLang="en-US" sz="2800" dirty="0">
                <a:latin typeface="Times New Roman" pitchFamily="18" charset="0"/>
                <a:ea typeface="微軟正黑體" pitchFamily="34" charset="-120"/>
                <a:cs typeface="Times New Roman" pitchFamily="18" charset="0"/>
              </a:rPr>
              <a:t>，強化廉潔意識，尤其對於</a:t>
            </a:r>
            <a:r>
              <a:rPr lang="zh-TW" altLang="en-US" sz="2800" dirty="0" smtClean="0">
                <a:latin typeface="Times New Roman" pitchFamily="18" charset="0"/>
                <a:ea typeface="微軟正黑體" pitchFamily="34" charset="-120"/>
                <a:cs typeface="Times New Roman" pitchFamily="18" charset="0"/>
              </a:rPr>
              <a:t>新進員工</a:t>
            </a:r>
            <a:r>
              <a:rPr lang="zh-TW" altLang="en-US" sz="2800" dirty="0">
                <a:latin typeface="Times New Roman" pitchFamily="18" charset="0"/>
                <a:ea typeface="微軟正黑體" pitchFamily="34" charset="-120"/>
                <a:cs typeface="Times New Roman" pitchFamily="18" charset="0"/>
              </a:rPr>
              <a:t>，應特別對其加強宣導，以</a:t>
            </a:r>
            <a:r>
              <a:rPr lang="zh-TW" altLang="en-US" sz="2800" dirty="0" smtClean="0">
                <a:latin typeface="Times New Roman" pitchFamily="18" charset="0"/>
                <a:ea typeface="微軟正黑體" pitchFamily="34" charset="-120"/>
                <a:cs typeface="Times New Roman" pitchFamily="18" charset="0"/>
              </a:rPr>
              <a:t>收防微杜漸</a:t>
            </a:r>
            <a:r>
              <a:rPr lang="zh-TW" altLang="en-US" sz="2800" dirty="0">
                <a:latin typeface="Times New Roman" pitchFamily="18" charset="0"/>
                <a:ea typeface="微軟正黑體" pitchFamily="34" charset="-120"/>
                <a:cs typeface="Times New Roman" pitchFamily="18" charset="0"/>
              </a:rPr>
              <a:t>之效。</a:t>
            </a:r>
          </a:p>
        </p:txBody>
      </p:sp>
      <p:pic>
        <p:nvPicPr>
          <p:cNvPr id="10242" name="Picture 2" descr="「教育」的圖片搜尋結果"/>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00" b="90000" l="9607" r="89956"/>
                    </a14:imgEffect>
                  </a14:imgLayer>
                </a14:imgProps>
              </a:ext>
              <a:ext uri="{28A0092B-C50C-407E-A947-70E740481C1C}">
                <a14:useLocalDpi xmlns:a14="http://schemas.microsoft.com/office/drawing/2010/main" val="0"/>
              </a:ext>
            </a:extLst>
          </a:blip>
          <a:srcRect/>
          <a:stretch>
            <a:fillRect/>
          </a:stretch>
        </p:blipFill>
        <p:spPr bwMode="auto">
          <a:xfrm>
            <a:off x="5786446" y="2285992"/>
            <a:ext cx="3096344" cy="2974655"/>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6228184" y="3284984"/>
            <a:ext cx="2088232" cy="461665"/>
          </a:xfrm>
          <a:prstGeom prst="rect">
            <a:avLst/>
          </a:prstGeom>
          <a:noFill/>
        </p:spPr>
        <p:txBody>
          <a:bodyPr wrap="square" rtlCol="0">
            <a:spAutoFit/>
          </a:bodyPr>
          <a:lstStyle/>
          <a:p>
            <a:r>
              <a:rPr lang="zh-TW" altLang="en-US" sz="2400" dirty="0" smtClean="0">
                <a:solidFill>
                  <a:schemeClr val="bg1"/>
                </a:solidFill>
                <a:latin typeface="微軟正黑體" pitchFamily="34" charset="-120"/>
                <a:ea typeface="微軟正黑體" pitchFamily="34" charset="-120"/>
              </a:rPr>
              <a:t>廉政法紀教育</a:t>
            </a:r>
            <a:endParaRPr lang="zh-TW" altLang="en-US" sz="24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3374424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311525"/>
            <a:ext cx="9144000" cy="1676400"/>
            <a:chOff x="0" y="2086"/>
            <a:chExt cx="5760" cy="1056"/>
          </a:xfrm>
        </p:grpSpPr>
        <p:sp>
          <p:nvSpPr>
            <p:cNvPr id="61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kumimoji="0" lang="zh-TW" altLang="zh-TW" noProof="1">
                <a:cs typeface="Arial" charset="0"/>
              </a:endParaRPr>
            </a:p>
          </p:txBody>
        </p:sp>
        <p:sp>
          <p:nvSpPr>
            <p:cNvPr id="61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kumimoji="0" lang="zh-TW" altLang="zh-TW" noProof="1">
                <a:cs typeface="Arial" charset="0"/>
              </a:endParaRPr>
            </a:p>
          </p:txBody>
        </p:sp>
      </p:grpSp>
      <p:sp>
        <p:nvSpPr>
          <p:cNvPr id="6147" name="Rectangle 5"/>
          <p:cNvSpPr>
            <a:spLocks noChangeArrowheads="1"/>
          </p:cNvSpPr>
          <p:nvPr/>
        </p:nvSpPr>
        <p:spPr bwMode="gray">
          <a:xfrm>
            <a:off x="179388" y="1773238"/>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None/>
            </a:pPr>
            <a:endParaRPr kumimoji="0" lang="zh-TW" altLang="zh-TW" noProof="1"/>
          </a:p>
        </p:txBody>
      </p:sp>
      <p:sp>
        <p:nvSpPr>
          <p:cNvPr id="6148" name="Rectangle 95"/>
          <p:cNvSpPr txBox="1">
            <a:spLocks noChangeArrowheads="1"/>
          </p:cNvSpPr>
          <p:nvPr/>
        </p:nvSpPr>
        <p:spPr bwMode="auto">
          <a:xfrm>
            <a:off x="971550" y="476250"/>
            <a:ext cx="7872413" cy="1000125"/>
          </a:xfrm>
          <a:prstGeom prst="rect">
            <a:avLst/>
          </a:prstGeom>
          <a:noFill/>
          <a:ln w="9525">
            <a:noFill/>
            <a:miter lim="800000"/>
            <a:headEnd/>
            <a:tailEnd/>
          </a:ln>
        </p:spPr>
        <p:txBody>
          <a:bodyPr lIns="0" tIns="0" rIns="0" bIns="0" anchor="ctr"/>
          <a:lstStyle/>
          <a:p>
            <a:pPr eaLnBrk="0" hangingPunct="0">
              <a:lnSpc>
                <a:spcPct val="90000"/>
              </a:lnSpc>
            </a:pPr>
            <a:endParaRPr lang="zh-TW" altLang="en-US" sz="3200" b="1" dirty="0">
              <a:solidFill>
                <a:schemeClr val="tx2"/>
              </a:solidFill>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sz="2400" b="1" dirty="0">
              <a:solidFill>
                <a:schemeClr val="tx1">
                  <a:lumMod val="95000"/>
                  <a:lumOff val="5000"/>
                </a:schemeClr>
              </a:solidFill>
              <a:cs typeface="Times New Roman" pitchFamily="18" charset="0"/>
            </a:endParaRPr>
          </a:p>
        </p:txBody>
      </p:sp>
      <p:sp>
        <p:nvSpPr>
          <p:cNvPr id="6152" name="WordArt 13"/>
          <p:cNvSpPr>
            <a:spLocks noChangeArrowheads="1" noChangeShapeType="1" noTextEdit="1"/>
          </p:cNvSpPr>
          <p:nvPr/>
        </p:nvSpPr>
        <p:spPr bwMode="auto">
          <a:xfrm rot="-481763">
            <a:off x="5667375" y="2886075"/>
            <a:ext cx="2474913" cy="1295400"/>
          </a:xfrm>
          <a:prstGeom prst="rect">
            <a:avLst/>
          </a:prstGeom>
        </p:spPr>
        <p:txBody>
          <a:bodyPr wrap="none" fromWordArt="1">
            <a:prstTxWarp prst="textFadeRight">
              <a:avLst>
                <a:gd name="adj" fmla="val 14583"/>
              </a:avLst>
            </a:prstTxWarp>
          </a:bodyPr>
          <a:lstStyle/>
          <a:p>
            <a:pPr algn="ctr"/>
            <a:r>
              <a:rPr lang="zh-TW" altLang="en-US" sz="3600" kern="10" dirty="0" smtClean="0">
                <a:ln w="9525">
                  <a:noFill/>
                  <a:round/>
                  <a:headEnd/>
                  <a:tailEnd/>
                </a:ln>
                <a:latin typeface="新細明體"/>
                <a:ea typeface="新細明體"/>
              </a:rPr>
              <a:t>自行檢視事項</a:t>
            </a:r>
            <a:endParaRPr lang="zh-TW" altLang="en-US" sz="3600" kern="10" dirty="0">
              <a:ln w="9525">
                <a:noFill/>
                <a:round/>
                <a:headEnd/>
                <a:tailEnd/>
              </a:ln>
              <a:latin typeface="新細明體"/>
              <a:ea typeface="新細明體"/>
            </a:endParaRPr>
          </a:p>
        </p:txBody>
      </p:sp>
      <p:sp>
        <p:nvSpPr>
          <p:cNvPr id="6153" name="Text Box 17"/>
          <p:cNvSpPr txBox="1">
            <a:spLocks noChangeArrowheads="1"/>
          </p:cNvSpPr>
          <p:nvPr/>
        </p:nvSpPr>
        <p:spPr bwMode="auto">
          <a:xfrm>
            <a:off x="179388" y="6237288"/>
            <a:ext cx="2428875" cy="276225"/>
          </a:xfrm>
          <a:prstGeom prst="rect">
            <a:avLst/>
          </a:prstGeom>
          <a:noFill/>
          <a:ln w="9525">
            <a:noFill/>
            <a:miter lim="800000"/>
            <a:headEnd/>
            <a:tailEnd/>
          </a:ln>
        </p:spPr>
        <p:txBody>
          <a:bodyPr>
            <a:spAutoFit/>
          </a:bodyPr>
          <a:lstStyle/>
          <a:p>
            <a:endParaRPr kumimoji="0" lang="zh-TW" altLang="en-GB" sz="1200" dirty="0">
              <a:solidFill>
                <a:schemeClr val="folHlink"/>
              </a:solidFill>
              <a:cs typeface="Arial" charset="0"/>
            </a:endParaRPr>
          </a:p>
        </p:txBody>
      </p:sp>
      <p:sp>
        <p:nvSpPr>
          <p:cNvPr id="12" name="投影片編號版面配置區 11"/>
          <p:cNvSpPr>
            <a:spLocks noGrp="1"/>
          </p:cNvSpPr>
          <p:nvPr>
            <p:ph type="sldNum" sz="quarter" idx="11"/>
          </p:nvPr>
        </p:nvSpPr>
        <p:spPr>
          <a:xfrm>
            <a:off x="6553200" y="6356350"/>
            <a:ext cx="2133600" cy="365125"/>
          </a:xfrm>
        </p:spPr>
        <p:txBody>
          <a:bodyPr rtlCol="0" anchor="ctr"/>
          <a:lstStyle/>
          <a:p>
            <a:pPr>
              <a:defRPr/>
            </a:pPr>
            <a:fld id="{7DFCCAB9-6DC4-4980-A300-D15647A35A7A}" type="slidenum">
              <a:rPr kumimoji="1" lang="zh-TW" altLang="en-US">
                <a:solidFill>
                  <a:schemeClr val="tx1">
                    <a:tint val="75000"/>
                  </a:schemeClr>
                </a:solidFill>
                <a:latin typeface="Arial" charset="0"/>
                <a:ea typeface="新細明體" charset="-120"/>
              </a:rPr>
              <a:pPr>
                <a:defRPr/>
              </a:pPr>
              <a:t>44</a:t>
            </a:fld>
            <a:endParaRPr kumimoji="1" lang="zh-TW" altLang="en-US">
              <a:solidFill>
                <a:schemeClr val="tx1">
                  <a:tint val="75000"/>
                </a:schemeClr>
              </a:solidFill>
              <a:latin typeface="Arial" charset="0"/>
              <a:ea typeface="新細明體" charset="-120"/>
            </a:endParaRPr>
          </a:p>
        </p:txBody>
      </p:sp>
      <p:sp>
        <p:nvSpPr>
          <p:cNvPr id="13" name="矩形 12"/>
          <p:cNvSpPr/>
          <p:nvPr/>
        </p:nvSpPr>
        <p:spPr>
          <a:xfrm>
            <a:off x="4143372" y="5286388"/>
            <a:ext cx="4572000" cy="1200329"/>
          </a:xfrm>
          <a:prstGeom prst="rect">
            <a:avLst/>
          </a:prstGeom>
        </p:spPr>
        <p:txBody>
          <a:bodyPr>
            <a:spAutoFit/>
          </a:bodyPr>
          <a:lstStyle/>
          <a:p>
            <a:pPr algn="just"/>
            <a:r>
              <a:rPr lang="zh-TW" altLang="en-US" spc="300" dirty="0" smtClean="0">
                <a:latin typeface="微軟正黑體" pitchFamily="34" charset="-120"/>
                <a:ea typeface="微軟正黑體" pitchFamily="34" charset="-120"/>
              </a:rPr>
              <a:t>除前述共通性之防制作為外，針對個別案例態樣，臚列自行檢視事項，以便機關同仁、各級核稿主管及人事、主計與秘書等業管單位參考。</a:t>
            </a:r>
            <a:endParaRPr lang="zh-TW" altLang="en-US" dirty="0"/>
          </a:p>
        </p:txBody>
      </p:sp>
    </p:spTree>
  </p:cSld>
  <p:clrMapOvr>
    <a:masterClrMapping/>
  </p:clrMapOvr>
  <p:transition>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差旅費</a:t>
            </a:r>
          </a:p>
        </p:txBody>
      </p:sp>
      <p:pic>
        <p:nvPicPr>
          <p:cNvPr id="8196" name="Picture 4" descr="http://pic.pimg.tw/nonie610/1366726363-3567620382.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064"/>
          <a:stretch/>
        </p:blipFill>
        <p:spPr bwMode="auto">
          <a:xfrm>
            <a:off x="6375724" y="2852936"/>
            <a:ext cx="2084708" cy="151216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p:cNvSpPr>
            <a:spLocks noGrp="1"/>
          </p:cNvSpPr>
          <p:nvPr>
            <p:ph idx="1"/>
          </p:nvPr>
        </p:nvSpPr>
        <p:spPr>
          <a:xfrm>
            <a:off x="683568" y="836712"/>
            <a:ext cx="8064896" cy="6021288"/>
          </a:xfrm>
        </p:spPr>
        <p:txBody>
          <a:bodyPr>
            <a:noAutofit/>
          </a:bodyPr>
          <a:lstStyle/>
          <a:p>
            <a:pPr marL="0" indent="0">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是否</a:t>
            </a:r>
            <a:r>
              <a:rPr lang="zh-TW" altLang="zh-TW" sz="2200" dirty="0">
                <a:latin typeface="微軟正黑體" pitchFamily="34" charset="-120"/>
                <a:ea typeface="微軟正黑體" pitchFamily="34" charset="-120"/>
              </a:rPr>
              <a:t>訂定或檢討修正機關出差行程核給原則，針對</a:t>
            </a:r>
            <a:r>
              <a:rPr lang="zh-TW" altLang="zh-TW" sz="2200" dirty="0" smtClean="0">
                <a:latin typeface="微軟正黑體" pitchFamily="34" charset="-120"/>
                <a:ea typeface="微軟正黑體" pitchFamily="34" charset="-120"/>
              </a:rPr>
              <a:t>出差地</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點之</a:t>
            </a:r>
            <a:r>
              <a:rPr lang="zh-TW" altLang="zh-TW" sz="2200" dirty="0">
                <a:latin typeface="微軟正黑體" pitchFamily="34" charset="-120"/>
                <a:ea typeface="微軟正黑體" pitchFamily="34" charset="-120"/>
              </a:rPr>
              <a:t>實際交通便捷情況，妥適訂定出差日數及</a:t>
            </a:r>
            <a:r>
              <a:rPr lang="zh-TW" altLang="zh-TW" sz="2200" dirty="0" smtClean="0">
                <a:latin typeface="微軟正黑體" pitchFamily="34" charset="-120"/>
                <a:ea typeface="微軟正黑體" pitchFamily="34" charset="-120"/>
              </a:rPr>
              <a:t>可報</a:t>
            </a:r>
            <a:r>
              <a:rPr lang="zh-TW" altLang="zh-TW" sz="2200" dirty="0">
                <a:latin typeface="微軟正黑體" pitchFamily="34" charset="-120"/>
                <a:ea typeface="微軟正黑體" pitchFamily="34" charset="-120"/>
              </a:rPr>
              <a:t>支之</a:t>
            </a:r>
            <a:r>
              <a:rPr lang="zh-TW" altLang="zh-TW" sz="2200" dirty="0" smtClean="0">
                <a:latin typeface="微軟正黑體" pitchFamily="34" charset="-120"/>
                <a:ea typeface="微軟正黑體" pitchFamily="34" charset="-120"/>
              </a:rPr>
              <a:t>費</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用</a:t>
            </a:r>
            <a:r>
              <a:rPr lang="zh-TW" altLang="zh-TW" sz="2200" dirty="0">
                <a:latin typeface="微軟正黑體" pitchFamily="34" charset="-120"/>
                <a:ea typeface="微軟正黑體" pitchFamily="34" charset="-120"/>
              </a:rPr>
              <a:t>？</a:t>
            </a:r>
          </a:p>
          <a:p>
            <a:pPr marL="0" indent="0">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申請</a:t>
            </a:r>
            <a:r>
              <a:rPr lang="zh-TW" altLang="zh-TW" sz="2200" dirty="0">
                <a:latin typeface="微軟正黑體" pitchFamily="34" charset="-120"/>
                <a:ea typeface="微軟正黑體" pitchFamily="34" charset="-120"/>
              </a:rPr>
              <a:t>出差是否事前報請</a:t>
            </a:r>
            <a:r>
              <a:rPr lang="zh-TW" altLang="zh-TW" sz="2200" dirty="0" smtClean="0">
                <a:latin typeface="微軟正黑體" pitchFamily="34" charset="-120"/>
                <a:ea typeface="微軟正黑體" pitchFamily="34" charset="-120"/>
              </a:rPr>
              <a:t>主管核准</a:t>
            </a:r>
            <a:r>
              <a:rPr lang="zh-TW" altLang="zh-TW" sz="2200" dirty="0">
                <a:latin typeface="微軟正黑體" pitchFamily="34" charset="-120"/>
                <a:ea typeface="微軟正黑體" pitchFamily="34" charset="-120"/>
              </a:rPr>
              <a:t>？出差</a:t>
            </a:r>
            <a:r>
              <a:rPr lang="zh-TW" altLang="zh-TW" sz="2200" dirty="0" smtClean="0">
                <a:latin typeface="微軟正黑體" pitchFamily="34" charset="-120"/>
                <a:ea typeface="微軟正黑體" pitchFamily="34" charset="-120"/>
              </a:rPr>
              <a:t>報</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告表</a:t>
            </a:r>
            <a:r>
              <a:rPr lang="zh-TW" altLang="en-US" sz="2200" dirty="0" smtClean="0">
                <a:latin typeface="微軟正黑體" pitchFamily="34" charset="-120"/>
                <a:ea typeface="微軟正黑體" pitchFamily="34" charset="-120"/>
              </a:rPr>
              <a:t>之</a:t>
            </a:r>
            <a:r>
              <a:rPr lang="zh-TW" altLang="en-US" sz="2200" dirty="0">
                <a:latin typeface="微軟正黑體" pitchFamily="34" charset="-120"/>
                <a:ea typeface="微軟正黑體" pitchFamily="34" charset="-120"/>
              </a:rPr>
              <a:t>行程日期</a:t>
            </a:r>
            <a:r>
              <a:rPr lang="zh-TW" altLang="en-US" sz="2200" dirty="0" smtClean="0">
                <a:latin typeface="微軟正黑體" pitchFamily="34" charset="-120"/>
                <a:ea typeface="微軟正黑體" pitchFamily="34" charset="-120"/>
              </a:rPr>
              <a:t>是</a:t>
            </a:r>
            <a:r>
              <a:rPr lang="zh-TW" altLang="zh-TW" sz="2200" dirty="0" smtClean="0">
                <a:latin typeface="微軟正黑體" pitchFamily="34" charset="-120"/>
                <a:ea typeface="微軟正黑體" pitchFamily="34" charset="-120"/>
              </a:rPr>
              <a:t>否與原簽准行程相符？</a:t>
            </a:r>
            <a:endParaRPr lang="en-US" altLang="zh-TW" sz="2200" dirty="0" smtClean="0">
              <a:latin typeface="微軟正黑體" pitchFamily="34" charset="-120"/>
              <a:ea typeface="微軟正黑體" pitchFamily="34" charset="-120"/>
            </a:endParaRPr>
          </a:p>
          <a:p>
            <a:pPr marL="0" indent="0">
              <a:lnSpc>
                <a:spcPct val="150000"/>
              </a:lnSpc>
              <a:buNone/>
            </a:pPr>
            <a:endParaRPr lang="zh-TW" altLang="zh-TW" sz="2200" dirty="0" smtClean="0">
              <a:latin typeface="微軟正黑體" pitchFamily="34" charset="-120"/>
              <a:ea typeface="微軟正黑體" pitchFamily="34" charset="-120"/>
            </a:endParaRPr>
          </a:p>
          <a:p>
            <a:pPr marL="0" indent="0">
              <a:buNone/>
            </a:pPr>
            <a:r>
              <a:rPr lang="zh-TW" altLang="zh-TW" sz="3600" dirty="0" smtClean="0">
                <a:latin typeface="微軟正黑體" pitchFamily="34" charset="-120"/>
                <a:ea typeface="微軟正黑體" pitchFamily="34" charset="-120"/>
              </a:rPr>
              <a:t>□</a:t>
            </a:r>
            <a:r>
              <a:rPr lang="en-US" altLang="zh-TW" sz="36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 </a:t>
            </a:r>
            <a:r>
              <a:rPr lang="zh-TW" altLang="zh-TW" sz="2200" dirty="0">
                <a:latin typeface="微軟正黑體" pitchFamily="34" charset="-120"/>
                <a:ea typeface="微軟正黑體" pitchFamily="34" charset="-120"/>
              </a:rPr>
              <a:t>核銷憑證之日期、金額</a:t>
            </a:r>
            <a:r>
              <a:rPr lang="zh-TW" altLang="zh-TW" sz="2200" dirty="0" smtClean="0">
                <a:latin typeface="微軟正黑體" pitchFamily="34" charset="-120"/>
                <a:ea typeface="微軟正黑體" pitchFamily="34" charset="-120"/>
              </a:rPr>
              <a:t>、品名</a:t>
            </a:r>
            <a:r>
              <a:rPr lang="zh-TW" altLang="zh-TW" sz="2200" dirty="0">
                <a:latin typeface="微軟正黑體" pitchFamily="34" charset="-120"/>
                <a:ea typeface="微軟正黑體" pitchFamily="34" charset="-120"/>
              </a:rPr>
              <a:t>項目等，是否符合「</a:t>
            </a:r>
            <a:r>
              <a:rPr lang="zh-TW" altLang="zh-TW" sz="2200" dirty="0" smtClean="0">
                <a:latin typeface="微軟正黑體" pitchFamily="34" charset="-120"/>
                <a:ea typeface="微軟正黑體" pitchFamily="34" charset="-120"/>
              </a:rPr>
              <a:t>國內出</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差旅費</a:t>
            </a:r>
            <a:r>
              <a:rPr lang="zh-TW" altLang="zh-TW" sz="2200" dirty="0">
                <a:latin typeface="微軟正黑體" pitchFamily="34" charset="-120"/>
                <a:ea typeface="微軟正黑體" pitchFamily="34" charset="-120"/>
              </a:rPr>
              <a:t>報支要點」</a:t>
            </a:r>
            <a:r>
              <a:rPr lang="zh-TW" altLang="zh-TW" sz="2200" dirty="0" smtClean="0">
                <a:latin typeface="微軟正黑體" pitchFamily="34" charset="-120"/>
                <a:ea typeface="微軟正黑體" pitchFamily="34" charset="-120"/>
              </a:rPr>
              <a:t>、「國外</a:t>
            </a:r>
            <a:r>
              <a:rPr lang="zh-TW" altLang="zh-TW" sz="2200" dirty="0">
                <a:latin typeface="微軟正黑體" pitchFamily="34" charset="-120"/>
                <a:ea typeface="微軟正黑體" pitchFamily="34" charset="-120"/>
              </a:rPr>
              <a:t>出差旅費報支</a:t>
            </a:r>
            <a:r>
              <a:rPr lang="zh-TW" altLang="zh-TW" sz="2200" dirty="0" smtClean="0">
                <a:latin typeface="微軟正黑體" pitchFamily="34" charset="-120"/>
                <a:ea typeface="微軟正黑體" pitchFamily="34" charset="-120"/>
              </a:rPr>
              <a:t>要點」等相關規</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定</a:t>
            </a:r>
            <a:r>
              <a:rPr lang="zh-TW" altLang="zh-TW" sz="2200" dirty="0">
                <a:latin typeface="微軟正黑體" pitchFamily="34" charset="-120"/>
                <a:ea typeface="微軟正黑體" pitchFamily="34" charset="-120"/>
              </a:rPr>
              <a:t>？</a:t>
            </a:r>
          </a:p>
        </p:txBody>
      </p:sp>
    </p:spTree>
    <p:extLst>
      <p:ext uri="{BB962C8B-B14F-4D97-AF65-F5344CB8AC3E}">
        <p14:creationId xmlns:p14="http://schemas.microsoft.com/office/powerpoint/2010/main" val="3360194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加班費</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683568" y="1357298"/>
            <a:ext cx="7920880" cy="5072098"/>
          </a:xfrm>
        </p:spPr>
        <p:txBody>
          <a:bodyPr>
            <a:noAutofit/>
          </a:bodyPr>
          <a:lstStyle/>
          <a:p>
            <a:pPr marL="0" indent="0">
              <a:buNone/>
            </a:pPr>
            <a:r>
              <a:rPr lang="zh-TW" altLang="zh-TW" sz="3600" dirty="0" smtClean="0">
                <a:latin typeface="微軟正黑體" pitchFamily="34" charset="-120"/>
                <a:ea typeface="微軟正黑體" pitchFamily="34" charset="-120"/>
              </a:rPr>
              <a:t>□</a:t>
            </a:r>
            <a:r>
              <a:rPr lang="en-US" altLang="zh-TW" sz="3600" dirty="0" smtClean="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單位</a:t>
            </a:r>
            <a:r>
              <a:rPr lang="zh-TW" altLang="zh-TW" sz="2200" dirty="0">
                <a:latin typeface="微軟正黑體" pitchFamily="34" charset="-120"/>
                <a:ea typeface="微軟正黑體" pitchFamily="34" charset="-120"/>
              </a:rPr>
              <a:t>主管對於屬員之加班申請，是否依其每日</a:t>
            </a:r>
            <a:r>
              <a:rPr lang="zh-TW" altLang="zh-TW" sz="2200" dirty="0" smtClean="0">
                <a:latin typeface="微軟正黑體" pitchFamily="34" charset="-120"/>
                <a:ea typeface="微軟正黑體" pitchFamily="34" charset="-120"/>
              </a:rPr>
              <a:t>工作量，詳</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實審核</a:t>
            </a:r>
            <a:r>
              <a:rPr lang="zh-TW" altLang="zh-TW" sz="2200" dirty="0">
                <a:latin typeface="微軟正黑體" pitchFamily="34" charset="-120"/>
                <a:ea typeface="微軟正黑體" pitchFamily="34" charset="-120"/>
              </a:rPr>
              <a:t>加班是否確有必要？且是否符合所屬</a:t>
            </a:r>
            <a:r>
              <a:rPr lang="zh-TW" altLang="zh-TW" sz="2200" dirty="0" smtClean="0">
                <a:latin typeface="微軟正黑體" pitchFamily="34" charset="-120"/>
                <a:ea typeface="微軟正黑體" pitchFamily="34" charset="-120"/>
              </a:rPr>
              <a:t>機關加班費管</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制</a:t>
            </a:r>
            <a:r>
              <a:rPr lang="zh-TW" altLang="zh-TW" sz="2200" dirty="0">
                <a:latin typeface="微軟正黑體" pitchFamily="34" charset="-120"/>
                <a:ea typeface="微軟正黑體" pitchFamily="34" charset="-120"/>
              </a:rPr>
              <a:t>等相關規定？</a:t>
            </a:r>
          </a:p>
          <a:p>
            <a:pPr marL="0" indent="0">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是否</a:t>
            </a:r>
            <a:r>
              <a:rPr lang="zh-TW" altLang="zh-TW" sz="2200" dirty="0">
                <a:latin typeface="微軟正黑體" pitchFamily="34" charset="-120"/>
                <a:ea typeface="微軟正黑體" pitchFamily="34" charset="-120"/>
              </a:rPr>
              <a:t>建立防制「實際未執行加班業務，仍可事後補簽或由</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他人</a:t>
            </a:r>
            <a:r>
              <a:rPr lang="zh-TW" altLang="zh-TW" sz="2200" dirty="0">
                <a:latin typeface="微軟正黑體" pitchFamily="34" charset="-120"/>
                <a:ea typeface="微軟正黑體" pitchFamily="34" charset="-120"/>
              </a:rPr>
              <a:t>代刷、代簽」之管制措施，以確認加班</a:t>
            </a:r>
            <a:r>
              <a:rPr lang="zh-TW" altLang="zh-TW" sz="2200" dirty="0" smtClean="0">
                <a:latin typeface="微軟正黑體" pitchFamily="34" charset="-120"/>
                <a:ea typeface="微軟正黑體" pitchFamily="34" charset="-120"/>
              </a:rPr>
              <a:t>人員是否</a:t>
            </a:r>
            <a:r>
              <a:rPr lang="zh-TW" altLang="zh-TW" sz="2200" dirty="0">
                <a:latin typeface="微軟正黑體" pitchFamily="34" charset="-120"/>
                <a:ea typeface="微軟正黑體" pitchFamily="34" charset="-120"/>
              </a:rPr>
              <a:t>依</a:t>
            </a:r>
            <a:r>
              <a:rPr lang="zh-TW" altLang="zh-TW" sz="2200" dirty="0" smtClean="0">
                <a:latin typeface="微軟正黑體" pitchFamily="34" charset="-120"/>
                <a:ea typeface="微軟正黑體" pitchFamily="34" charset="-120"/>
              </a:rPr>
              <a:t>加</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班</a:t>
            </a:r>
            <a:r>
              <a:rPr lang="zh-TW" altLang="zh-TW" sz="2200" dirty="0">
                <a:latin typeface="微軟正黑體" pitchFamily="34" charset="-120"/>
                <a:ea typeface="微軟正黑體" pitchFamily="34" charset="-120"/>
              </a:rPr>
              <a:t>核准時間至指定處所</a:t>
            </a:r>
            <a:r>
              <a:rPr lang="zh-TW" altLang="zh-TW" sz="2200" dirty="0" smtClean="0">
                <a:latin typeface="微軟正黑體" pitchFamily="34" charset="-120"/>
                <a:ea typeface="微軟正黑體" pitchFamily="34" charset="-120"/>
              </a:rPr>
              <a:t>刷</a:t>
            </a:r>
            <a:r>
              <a:rPr lang="zh-TW" altLang="en-US" sz="2200" dirty="0" smtClean="0">
                <a:latin typeface="微軟正黑體" pitchFamily="34" charset="-120"/>
                <a:ea typeface="微軟正黑體" pitchFamily="34" charset="-120"/>
              </a:rPr>
              <a:t>卡或</a:t>
            </a:r>
            <a:r>
              <a:rPr lang="zh-TW" altLang="zh-TW" sz="2200" dirty="0" smtClean="0">
                <a:latin typeface="微軟正黑體" pitchFamily="34" charset="-120"/>
                <a:ea typeface="微軟正黑體" pitchFamily="34" charset="-120"/>
              </a:rPr>
              <a:t>簽到</a:t>
            </a:r>
            <a:r>
              <a:rPr lang="zh-TW" altLang="zh-TW" sz="2200" dirty="0">
                <a:latin typeface="微軟正黑體" pitchFamily="34" charset="-120"/>
                <a:ea typeface="微軟正黑體" pitchFamily="34" charset="-120"/>
              </a:rPr>
              <a:t>（退）？</a:t>
            </a:r>
          </a:p>
          <a:p>
            <a:pPr marL="0" indent="0" algn="just">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是否</a:t>
            </a:r>
            <a:r>
              <a:rPr lang="zh-TW" altLang="zh-TW" sz="2200" dirty="0">
                <a:latin typeface="微軟正黑體" pitchFamily="34" charset="-120"/>
                <a:ea typeface="微軟正黑體" pitchFamily="34" charset="-120"/>
              </a:rPr>
              <a:t>制定加班查核相關規定？申請加班是否依規定</a:t>
            </a:r>
            <a:r>
              <a:rPr lang="zh-TW" altLang="zh-TW" sz="2200" dirty="0" smtClean="0">
                <a:latin typeface="微軟正黑體" pitchFamily="34" charset="-120"/>
                <a:ea typeface="微軟正黑體" pitchFamily="34" charset="-120"/>
              </a:rPr>
              <a:t>填寫加</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班</a:t>
            </a:r>
            <a:r>
              <a:rPr lang="zh-TW" altLang="zh-TW" sz="2200" dirty="0">
                <a:latin typeface="微軟正黑體" pitchFamily="34" charset="-120"/>
                <a:ea typeface="微軟正黑體" pitchFamily="34" charset="-120"/>
              </a:rPr>
              <a:t>費印領清冊，並檢附足資證明加班事實之</a:t>
            </a:r>
            <a:r>
              <a:rPr lang="zh-TW" altLang="zh-TW" sz="2200" dirty="0" smtClean="0">
                <a:latin typeface="微軟正黑體" pitchFamily="34" charset="-120"/>
                <a:ea typeface="微軟正黑體" pitchFamily="34" charset="-120"/>
              </a:rPr>
              <a:t>證明文件</a:t>
            </a:r>
            <a:r>
              <a:rPr lang="zh-TW" altLang="zh-TW" sz="2200" dirty="0">
                <a:latin typeface="微軟正黑體" pitchFamily="34" charset="-120"/>
                <a:ea typeface="微軟正黑體" pitchFamily="34" charset="-120"/>
              </a:rPr>
              <a:t>？</a:t>
            </a:r>
          </a:p>
        </p:txBody>
      </p:sp>
    </p:spTree>
    <p:extLst>
      <p:ext uri="{BB962C8B-B14F-4D97-AF65-F5344CB8AC3E}">
        <p14:creationId xmlns:p14="http://schemas.microsoft.com/office/powerpoint/2010/main" val="407352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加班費</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二</a:t>
            </a:r>
            <a:r>
              <a:rPr lang="en-US" altLang="zh-TW"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683568" y="1196752"/>
            <a:ext cx="7920880" cy="5112568"/>
          </a:xfrm>
        </p:spPr>
        <p:txBody>
          <a:bodyPr>
            <a:noAutofit/>
          </a:bodyPr>
          <a:lstStyle/>
          <a:p>
            <a:pPr marL="0" indent="0" algn="dist">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機關</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構</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若採用差勤系統管理加班資料，人事、</a:t>
            </a:r>
            <a:r>
              <a:rPr lang="zh-TW" altLang="zh-TW" sz="2200" dirty="0" smtClean="0">
                <a:latin typeface="微軟正黑體" pitchFamily="34" charset="-120"/>
                <a:ea typeface="微軟正黑體" pitchFamily="34" charset="-120"/>
              </a:rPr>
              <a:t>總務</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秘書</a:t>
            </a:r>
            <a:r>
              <a:rPr lang="en-US" altLang="zh-TW"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  </a:t>
            </a:r>
            <a:endParaRPr lang="en-US" altLang="zh-TW" sz="2200" dirty="0" smtClean="0">
              <a:latin typeface="微軟正黑體" pitchFamily="34" charset="-120"/>
              <a:ea typeface="微軟正黑體" pitchFamily="34" charset="-120"/>
            </a:endParaRPr>
          </a:p>
          <a:p>
            <a:pPr marL="0" indent="0" algn="dist">
              <a:buNone/>
            </a:pP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單位</a:t>
            </a:r>
            <a:r>
              <a:rPr lang="zh-TW" altLang="zh-TW" sz="2200" dirty="0">
                <a:latin typeface="微軟正黑體" pitchFamily="34" charset="-120"/>
                <a:ea typeface="微軟正黑體" pitchFamily="34" charset="-120"/>
              </a:rPr>
              <a:t>是否採取加簽、加密、浮水印或資料鎖定等</a:t>
            </a:r>
            <a:r>
              <a:rPr lang="zh-TW" altLang="zh-TW" sz="2200" dirty="0" smtClean="0">
                <a:latin typeface="微軟正黑體" pitchFamily="34" charset="-120"/>
                <a:ea typeface="微軟正黑體" pitchFamily="34" charset="-120"/>
              </a:rPr>
              <a:t>方式，防</a:t>
            </a:r>
            <a:endParaRPr lang="en-US" altLang="zh-TW" sz="2200" dirty="0" smtClean="0">
              <a:latin typeface="微軟正黑體" pitchFamily="34" charset="-120"/>
              <a:ea typeface="微軟正黑體" pitchFamily="34" charset="-120"/>
            </a:endParaRPr>
          </a:p>
          <a:p>
            <a:pPr marL="0" indent="0" algn="dist">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止</a:t>
            </a:r>
            <a:r>
              <a:rPr lang="zh-TW" altLang="zh-TW" sz="2200" dirty="0">
                <a:latin typeface="微軟正黑體" pitchFamily="34" charset="-120"/>
                <a:ea typeface="微軟正黑體" pitchFamily="34" charset="-120"/>
              </a:rPr>
              <a:t>加班申請單等系統產出檔案及表件遭</a:t>
            </a:r>
            <a:r>
              <a:rPr lang="zh-TW" altLang="zh-TW" sz="2200" dirty="0" smtClean="0">
                <a:latin typeface="微軟正黑體" pitchFamily="34" charset="-120"/>
                <a:ea typeface="微軟正黑體" pitchFamily="34" charset="-120"/>
              </a:rPr>
              <a:t>竄改</a:t>
            </a:r>
            <a:r>
              <a:rPr lang="zh-TW" altLang="zh-TW" sz="2200" dirty="0">
                <a:latin typeface="微軟正黑體" pitchFamily="34" charset="-120"/>
                <a:ea typeface="微軟正黑體" pitchFamily="34" charset="-120"/>
              </a:rPr>
              <a:t>或偽造，以</a:t>
            </a:r>
            <a:r>
              <a:rPr lang="zh-TW" altLang="zh-TW" sz="2200" dirty="0" smtClean="0">
                <a:latin typeface="微軟正黑體" pitchFamily="34" charset="-120"/>
                <a:ea typeface="微軟正黑體" pitchFamily="34" charset="-120"/>
              </a:rPr>
              <a:t>確</a:t>
            </a:r>
            <a:endParaRPr lang="en-US" altLang="zh-TW" sz="2200" dirty="0" smtClean="0">
              <a:latin typeface="微軟正黑體" pitchFamily="34" charset="-120"/>
              <a:ea typeface="微軟正黑體" pitchFamily="34" charset="-120"/>
            </a:endParaRPr>
          </a:p>
          <a:p>
            <a:pPr marL="0" indent="0">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保</a:t>
            </a:r>
            <a:r>
              <a:rPr lang="zh-TW" altLang="zh-TW" sz="2200" dirty="0">
                <a:latin typeface="微軟正黑體" pitchFamily="34" charset="-120"/>
                <a:ea typeface="微軟正黑體" pitchFamily="34" charset="-120"/>
              </a:rPr>
              <a:t>資料正確性及完整性？</a:t>
            </a:r>
          </a:p>
          <a:p>
            <a:pPr marL="0" indent="0" algn="dist">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是否</a:t>
            </a:r>
            <a:r>
              <a:rPr lang="zh-TW" altLang="zh-TW" sz="2200" dirty="0">
                <a:latin typeface="微軟正黑體" pitchFamily="34" charset="-120"/>
                <a:ea typeface="微軟正黑體" pitchFamily="34" charset="-120"/>
              </a:rPr>
              <a:t>定期或不定期交叉比對核准之加班申請單、</a:t>
            </a:r>
            <a:r>
              <a:rPr lang="zh-TW" altLang="zh-TW" sz="2200" dirty="0" smtClean="0">
                <a:latin typeface="微軟正黑體" pitchFamily="34" charset="-120"/>
                <a:ea typeface="微軟正黑體" pitchFamily="34" charset="-120"/>
              </a:rPr>
              <a:t>刷卡或簽</a:t>
            </a:r>
            <a:endParaRPr lang="en-US" altLang="zh-TW" sz="2200" dirty="0" smtClean="0">
              <a:latin typeface="微軟正黑體" pitchFamily="34" charset="-120"/>
              <a:ea typeface="微軟正黑體" pitchFamily="34" charset="-120"/>
            </a:endParaRPr>
          </a:p>
          <a:p>
            <a:pPr marL="0" indent="0" algn="dist">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到</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退</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紀錄、加班費清冊等資料是否有異常情事</a:t>
            </a:r>
            <a:r>
              <a:rPr lang="zh-TW" altLang="zh-TW" sz="2200" dirty="0" smtClean="0">
                <a:latin typeface="微軟正黑體" pitchFamily="34" charset="-120"/>
                <a:ea typeface="微軟正黑體" pitchFamily="34" charset="-120"/>
              </a:rPr>
              <a:t>？若機關</a:t>
            </a:r>
            <a:r>
              <a:rPr lang="zh-TW" altLang="en-US" sz="2200" dirty="0" smtClean="0">
                <a:latin typeface="微軟正黑體" pitchFamily="34" charset="-120"/>
                <a:ea typeface="微軟正黑體" pitchFamily="34" charset="-120"/>
              </a:rPr>
              <a:t> </a:t>
            </a:r>
            <a:endParaRPr lang="en-US" altLang="zh-TW" sz="2200" dirty="0" smtClean="0">
              <a:latin typeface="微軟正黑體" pitchFamily="34" charset="-120"/>
              <a:ea typeface="微軟正黑體" pitchFamily="34" charset="-120"/>
            </a:endParaRPr>
          </a:p>
          <a:p>
            <a:pPr marL="0" indent="0" algn="dist">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構</a:t>
            </a:r>
            <a:r>
              <a:rPr lang="en-US" altLang="zh-TW" sz="2200" dirty="0">
                <a:latin typeface="微軟正黑體" pitchFamily="34" charset="-120"/>
                <a:ea typeface="微軟正黑體" pitchFamily="34" charset="-120"/>
              </a:rPr>
              <a:t>) </a:t>
            </a:r>
            <a:r>
              <a:rPr lang="zh-TW" altLang="zh-TW" sz="2200" dirty="0">
                <a:latin typeface="微軟正黑體" pitchFamily="34" charset="-120"/>
                <a:ea typeface="微軟正黑體" pitchFamily="34" charset="-120"/>
              </a:rPr>
              <a:t>以差勤系統管理者，是否將上開交叉</a:t>
            </a:r>
            <a:r>
              <a:rPr lang="zh-TW" altLang="zh-TW" sz="2200" dirty="0" smtClean="0">
                <a:latin typeface="微軟正黑體" pitchFamily="34" charset="-120"/>
                <a:ea typeface="微軟正黑體" pitchFamily="34" charset="-120"/>
              </a:rPr>
              <a:t>比對功能</a:t>
            </a:r>
            <a:r>
              <a:rPr lang="zh-TW" altLang="zh-TW" sz="2200" dirty="0">
                <a:latin typeface="微軟正黑體" pitchFamily="34" charset="-120"/>
                <a:ea typeface="微軟正黑體" pitchFamily="34" charset="-120"/>
              </a:rPr>
              <a:t>納入</a:t>
            </a:r>
            <a:r>
              <a:rPr lang="zh-TW" altLang="zh-TW" sz="2200" dirty="0" smtClean="0">
                <a:latin typeface="微軟正黑體" pitchFamily="34" charset="-120"/>
                <a:ea typeface="微軟正黑體" pitchFamily="34" charset="-120"/>
              </a:rPr>
              <a:t>設</a:t>
            </a:r>
            <a:endParaRPr lang="en-US" altLang="zh-TW" sz="2200" dirty="0" smtClean="0">
              <a:latin typeface="微軟正黑體" pitchFamily="34" charset="-120"/>
              <a:ea typeface="微軟正黑體" pitchFamily="34" charset="-120"/>
            </a:endParaRPr>
          </a:p>
          <a:p>
            <a:pPr marL="0" indent="0">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計</a:t>
            </a:r>
            <a:r>
              <a:rPr lang="zh-TW" altLang="zh-TW" sz="2200" dirty="0">
                <a:latin typeface="微軟正黑體" pitchFamily="34" charset="-120"/>
                <a:ea typeface="微軟正黑體" pitchFamily="34" charset="-120"/>
              </a:rPr>
              <a:t>？</a:t>
            </a:r>
          </a:p>
          <a:p>
            <a:pPr marL="0" indent="0" algn="dist">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對於</a:t>
            </a:r>
            <a:r>
              <a:rPr lang="zh-TW" altLang="zh-TW" sz="2200" dirty="0">
                <a:latin typeface="微軟正黑體" pitchFamily="34" charset="-120"/>
                <a:ea typeface="微軟正黑體" pitchFamily="34" charset="-120"/>
              </a:rPr>
              <a:t>差勤資料之處理，是否留存相關異動紀錄及</a:t>
            </a:r>
            <a:r>
              <a:rPr lang="zh-TW" altLang="zh-TW" sz="2200" dirty="0" smtClean="0">
                <a:latin typeface="微軟正黑體" pitchFamily="34" charset="-120"/>
                <a:ea typeface="微軟正黑體" pitchFamily="34" charset="-120"/>
              </a:rPr>
              <a:t>最近異動</a:t>
            </a:r>
            <a:endParaRPr lang="en-US" altLang="zh-TW" sz="2200" dirty="0" smtClean="0">
              <a:latin typeface="微軟正黑體" pitchFamily="34" charset="-120"/>
              <a:ea typeface="微軟正黑體" pitchFamily="34" charset="-120"/>
            </a:endParaRPr>
          </a:p>
          <a:p>
            <a:pPr marL="0" indent="0" algn="dist">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日期</a:t>
            </a:r>
            <a:r>
              <a:rPr lang="zh-TW" altLang="zh-TW" sz="2200" dirty="0">
                <a:latin typeface="微軟正黑體" pitchFamily="34" charset="-120"/>
                <a:ea typeface="微軟正黑體" pitchFamily="34" charset="-120"/>
              </a:rPr>
              <a:t>，並定期或不定期查核，以防止發生未經</a:t>
            </a:r>
            <a:r>
              <a:rPr lang="zh-TW" altLang="zh-TW" sz="2200" dirty="0" smtClean="0">
                <a:latin typeface="微軟正黑體" pitchFamily="34" charset="-120"/>
                <a:ea typeface="微軟正黑體" pitchFamily="34" charset="-120"/>
              </a:rPr>
              <a:t>授權變</a:t>
            </a:r>
            <a:r>
              <a:rPr lang="zh-TW" altLang="zh-TW" sz="2200" dirty="0">
                <a:latin typeface="微軟正黑體" pitchFamily="34" charset="-120"/>
                <a:ea typeface="微軟正黑體" pitchFamily="34" charset="-120"/>
              </a:rPr>
              <a:t>更</a:t>
            </a:r>
            <a:r>
              <a:rPr lang="zh-TW" altLang="zh-TW" sz="2200" dirty="0" smtClean="0">
                <a:latin typeface="微軟正黑體" pitchFamily="34" charset="-120"/>
                <a:ea typeface="微軟正黑體" pitchFamily="34" charset="-120"/>
              </a:rPr>
              <a:t>資</a:t>
            </a:r>
            <a:endParaRPr lang="en-US" altLang="zh-TW" sz="2200" dirty="0" smtClean="0">
              <a:latin typeface="微軟正黑體" pitchFamily="34" charset="-120"/>
              <a:ea typeface="微軟正黑體" pitchFamily="34" charset="-120"/>
            </a:endParaRPr>
          </a:p>
          <a:p>
            <a:pPr marL="0" indent="0">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料</a:t>
            </a:r>
            <a:r>
              <a:rPr lang="zh-TW" altLang="zh-TW" sz="2200" dirty="0">
                <a:latin typeface="微軟正黑體" pitchFamily="34" charset="-120"/>
                <a:ea typeface="微軟正黑體" pitchFamily="34" charset="-120"/>
              </a:rPr>
              <a:t>等情事？</a:t>
            </a:r>
          </a:p>
        </p:txBody>
      </p:sp>
    </p:spTree>
    <p:extLst>
      <p:ext uri="{BB962C8B-B14F-4D97-AF65-F5344CB8AC3E}">
        <p14:creationId xmlns:p14="http://schemas.microsoft.com/office/powerpoint/2010/main" val="32963515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油料費</a:t>
            </a:r>
          </a:p>
        </p:txBody>
      </p:sp>
      <p:sp>
        <p:nvSpPr>
          <p:cNvPr id="4" name="內容版面配置區 2"/>
          <p:cNvSpPr>
            <a:spLocks noGrp="1"/>
          </p:cNvSpPr>
          <p:nvPr>
            <p:ph idx="1"/>
          </p:nvPr>
        </p:nvSpPr>
        <p:spPr>
          <a:xfrm>
            <a:off x="395536" y="764704"/>
            <a:ext cx="8424936" cy="6264696"/>
          </a:xfrm>
        </p:spPr>
        <p:txBody>
          <a:bodyPr>
            <a:noAutofit/>
          </a:bodyPr>
          <a:lstStyle/>
          <a:p>
            <a:pPr marL="0" indent="0">
              <a:lnSpc>
                <a:spcPts val="32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200" dirty="0">
                <a:latin typeface="微軟正黑體" pitchFamily="34" charset="-120"/>
                <a:ea typeface="微軟正黑體" pitchFamily="34" charset="-120"/>
              </a:rPr>
              <a:t>公務車輛加油卡是否集中由公務車輛管理人保管，</a:t>
            </a:r>
            <a:r>
              <a:rPr lang="zh-TW" altLang="zh-TW" sz="2200" dirty="0" smtClean="0">
                <a:latin typeface="微軟正黑體" pitchFamily="34" charset="-120"/>
                <a:ea typeface="微軟正黑體" pitchFamily="34" charset="-120"/>
              </a:rPr>
              <a:t>是否</a:t>
            </a:r>
            <a:r>
              <a:rPr lang="zh-TW" altLang="zh-TW" sz="2200" dirty="0">
                <a:latin typeface="微軟正黑體" pitchFamily="34" charset="-120"/>
                <a:ea typeface="微軟正黑體" pitchFamily="34" charset="-120"/>
              </a:rPr>
              <a:t>與加油</a:t>
            </a:r>
            <a:endParaRPr lang="en-US" altLang="zh-TW" sz="2200" dirty="0" smtClean="0">
              <a:latin typeface="微軟正黑體" pitchFamily="34" charset="-120"/>
              <a:ea typeface="微軟正黑體" pitchFamily="34" charset="-120"/>
            </a:endParaRPr>
          </a:p>
          <a:p>
            <a:pPr marL="0" indent="0">
              <a:lnSpc>
                <a:spcPts val="32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站</a:t>
            </a:r>
            <a:r>
              <a:rPr lang="zh-TW" altLang="zh-TW" sz="2200" dirty="0">
                <a:latin typeface="微軟正黑體" pitchFamily="34" charset="-120"/>
                <a:ea typeface="微軟正黑體" pitchFamily="34" charset="-120"/>
              </a:rPr>
              <a:t>業者簽訂「專卡專用」（認卡又認車）</a:t>
            </a:r>
            <a:r>
              <a:rPr lang="zh-TW" altLang="zh-TW" sz="2200" dirty="0" smtClean="0">
                <a:latin typeface="微軟正黑體" pitchFamily="34" charset="-120"/>
                <a:ea typeface="微軟正黑體" pitchFamily="34" charset="-120"/>
              </a:rPr>
              <a:t>之責任</a:t>
            </a:r>
            <a:r>
              <a:rPr lang="zh-TW" altLang="zh-TW" sz="2200" dirty="0">
                <a:latin typeface="微軟正黑體" pitchFamily="34" charset="-120"/>
                <a:ea typeface="微軟正黑體" pitchFamily="34" charset="-120"/>
              </a:rPr>
              <a:t>條款</a:t>
            </a:r>
            <a:r>
              <a:rPr lang="zh-TW"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       </a:t>
            </a:r>
            <a:endParaRPr lang="zh-TW" altLang="zh-TW" sz="2200" dirty="0">
              <a:latin typeface="微軟正黑體" pitchFamily="34" charset="-120"/>
              <a:ea typeface="微軟正黑體" pitchFamily="34" charset="-120"/>
            </a:endParaRPr>
          </a:p>
          <a:p>
            <a:pPr marL="0" indent="0">
              <a:lnSpc>
                <a:spcPts val="32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200" dirty="0">
                <a:latin typeface="微軟正黑體" pitchFamily="34" charset="-120"/>
                <a:ea typeface="微軟正黑體" pitchFamily="34" charset="-120"/>
              </a:rPr>
              <a:t>是否定期抽查公務車輛油量使用情形？如發現油耗</a:t>
            </a:r>
            <a:r>
              <a:rPr lang="zh-TW" altLang="zh-TW" sz="2200" dirty="0" smtClean="0">
                <a:latin typeface="微軟正黑體" pitchFamily="34" charset="-120"/>
                <a:ea typeface="微軟正黑體" pitchFamily="34" charset="-120"/>
              </a:rPr>
              <a:t>異常</a:t>
            </a:r>
            <a:r>
              <a:rPr lang="zh-TW" altLang="zh-TW" sz="2200" dirty="0">
                <a:latin typeface="微軟正黑體" pitchFamily="34" charset="-120"/>
                <a:ea typeface="微軟正黑體" pitchFamily="34" charset="-120"/>
              </a:rPr>
              <a:t>，是否</a:t>
            </a:r>
            <a:endParaRPr lang="en-US" altLang="zh-TW" sz="2200" dirty="0" smtClean="0">
              <a:latin typeface="微軟正黑體" pitchFamily="34" charset="-120"/>
              <a:ea typeface="微軟正黑體" pitchFamily="34" charset="-120"/>
            </a:endParaRPr>
          </a:p>
          <a:p>
            <a:pPr marL="0" indent="0">
              <a:lnSpc>
                <a:spcPts val="3200"/>
              </a:lnSpc>
              <a:buNone/>
            </a:pP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即時處理</a:t>
            </a:r>
            <a:r>
              <a:rPr lang="zh-TW" altLang="zh-TW" sz="2200" dirty="0">
                <a:latin typeface="微軟正黑體" pitchFamily="34" charset="-120"/>
                <a:ea typeface="微軟正黑體" pitchFamily="34" charset="-120"/>
              </a:rPr>
              <a:t>並瞭解原因？</a:t>
            </a:r>
          </a:p>
          <a:p>
            <a:pPr marL="0" indent="0">
              <a:lnSpc>
                <a:spcPts val="32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200" dirty="0">
                <a:latin typeface="微軟正黑體" pitchFamily="34" charset="-120"/>
                <a:ea typeface="微軟正黑體" pitchFamily="34" charset="-120"/>
              </a:rPr>
              <a:t>是否依規定備具完整之公務車車籍資料、派車單、</a:t>
            </a:r>
            <a:r>
              <a:rPr lang="zh-TW" altLang="zh-TW" sz="2200" dirty="0" smtClean="0">
                <a:latin typeface="微軟正黑體" pitchFamily="34" charset="-120"/>
                <a:ea typeface="微軟正黑體" pitchFamily="34" charset="-120"/>
              </a:rPr>
              <a:t>行車</a:t>
            </a:r>
            <a:r>
              <a:rPr lang="zh-TW" altLang="zh-TW" sz="2200" dirty="0">
                <a:latin typeface="微軟正黑體" pitchFamily="34" charset="-120"/>
                <a:ea typeface="微軟正黑體" pitchFamily="34" charset="-120"/>
              </a:rPr>
              <a:t>紀錄表</a:t>
            </a:r>
            <a:endParaRPr lang="en-US" altLang="zh-TW" sz="2200" dirty="0" smtClean="0">
              <a:latin typeface="微軟正黑體" pitchFamily="34" charset="-120"/>
              <a:ea typeface="微軟正黑體" pitchFamily="34" charset="-120"/>
            </a:endParaRPr>
          </a:p>
          <a:p>
            <a:pPr marL="0" indent="0">
              <a:lnSpc>
                <a:spcPts val="3200"/>
              </a:lnSpc>
              <a:buNone/>
            </a:pP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里程登記</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、油料管理、保養維修紀錄及</a:t>
            </a:r>
            <a:r>
              <a:rPr lang="zh-TW" altLang="zh-TW" sz="2200" dirty="0" smtClean="0">
                <a:latin typeface="微軟正黑體" pitchFamily="34" charset="-120"/>
                <a:ea typeface="微軟正黑體" pitchFamily="34" charset="-120"/>
              </a:rPr>
              <a:t>費</a:t>
            </a:r>
            <a:r>
              <a:rPr lang="zh-TW" altLang="zh-TW" sz="2200" dirty="0">
                <a:latin typeface="微軟正黑體" pitchFamily="34" charset="-120"/>
                <a:ea typeface="微軟正黑體" pitchFamily="34" charset="-120"/>
              </a:rPr>
              <a:t>用</a:t>
            </a:r>
            <a:r>
              <a:rPr lang="zh-TW" altLang="zh-TW" sz="2200" dirty="0" smtClean="0">
                <a:latin typeface="微軟正黑體" pitchFamily="34" charset="-120"/>
                <a:ea typeface="微軟正黑體" pitchFamily="34" charset="-120"/>
              </a:rPr>
              <a:t>核</a:t>
            </a:r>
            <a:r>
              <a:rPr lang="zh-TW" altLang="zh-TW" sz="2200" dirty="0">
                <a:latin typeface="微軟正黑體" pitchFamily="34" charset="-120"/>
                <a:ea typeface="微軟正黑體" pitchFamily="34" charset="-120"/>
              </a:rPr>
              <a:t>銷月報</a:t>
            </a:r>
            <a:r>
              <a:rPr lang="zh-TW" altLang="en-US" sz="2200" dirty="0">
                <a:latin typeface="微軟正黑體" pitchFamily="34" charset="-120"/>
                <a:ea typeface="微軟正黑體" pitchFamily="34" charset="-120"/>
              </a:rPr>
              <a:t>表</a:t>
            </a:r>
            <a:r>
              <a:rPr lang="zh-TW" altLang="zh-TW" sz="2200" dirty="0">
                <a:latin typeface="微軟正黑體" pitchFamily="34" charset="-120"/>
                <a:ea typeface="微軟正黑體" pitchFamily="34" charset="-120"/>
              </a:rPr>
              <a:t>等資料</a:t>
            </a:r>
            <a:endParaRPr lang="en-US" altLang="zh-TW" sz="2200" dirty="0" smtClean="0">
              <a:latin typeface="微軟正黑體" pitchFamily="34" charset="-120"/>
              <a:ea typeface="微軟正黑體" pitchFamily="34" charset="-120"/>
            </a:endParaRPr>
          </a:p>
          <a:p>
            <a:pPr marL="0" indent="0">
              <a:lnSpc>
                <a:spcPts val="3200"/>
              </a:lnSpc>
              <a:buNone/>
            </a:pP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並逐一建檔？</a:t>
            </a:r>
          </a:p>
          <a:p>
            <a:pPr marL="0" indent="0">
              <a:lnSpc>
                <a:spcPts val="32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200" dirty="0">
                <a:latin typeface="微軟正黑體" pitchFamily="34" charset="-120"/>
                <a:ea typeface="微軟正黑體" pitchFamily="34" charset="-120"/>
              </a:rPr>
              <a:t>公務車輛使用人用車後，是否即時並確實填寫里程數</a:t>
            </a:r>
            <a:r>
              <a:rPr lang="zh-TW" altLang="zh-TW" sz="2200" dirty="0" smtClean="0">
                <a:latin typeface="微軟正黑體" pitchFamily="34" charset="-120"/>
                <a:ea typeface="微軟正黑體" pitchFamily="34" charset="-120"/>
              </a:rPr>
              <a:t>？並於發</a:t>
            </a:r>
            <a:endParaRPr lang="en-US" altLang="zh-TW" sz="2200" dirty="0" smtClean="0">
              <a:latin typeface="微軟正黑體" pitchFamily="34" charset="-120"/>
              <a:ea typeface="微軟正黑體" pitchFamily="34" charset="-120"/>
            </a:endParaRPr>
          </a:p>
          <a:p>
            <a:pPr marL="0" indent="0">
              <a:lnSpc>
                <a:spcPts val="32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現行</a:t>
            </a:r>
            <a:r>
              <a:rPr lang="zh-TW" altLang="zh-TW" sz="2200" dirty="0">
                <a:latin typeface="微軟正黑體" pitchFamily="34" charset="-120"/>
                <a:ea typeface="微軟正黑體" pitchFamily="34" charset="-120"/>
              </a:rPr>
              <a:t>車紀錄表或油料月報表等資料有遭修</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竄</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改情形時</a:t>
            </a:r>
            <a:r>
              <a:rPr lang="zh-TW" altLang="zh-TW" sz="2200" dirty="0">
                <a:latin typeface="微軟正黑體" pitchFamily="34" charset="-120"/>
                <a:ea typeface="微軟正黑體" pitchFamily="34" charset="-120"/>
              </a:rPr>
              <a:t>立即</a:t>
            </a:r>
            <a:r>
              <a:rPr lang="zh-TW" altLang="zh-TW" sz="2200" dirty="0" smtClean="0">
                <a:latin typeface="微軟正黑體" pitchFamily="34" charset="-120"/>
                <a:ea typeface="微軟正黑體" pitchFamily="34" charset="-120"/>
              </a:rPr>
              <a:t>通報</a:t>
            </a:r>
            <a:endParaRPr lang="en-US" altLang="zh-TW" sz="2200" dirty="0" smtClean="0">
              <a:latin typeface="微軟正黑體" pitchFamily="34" charset="-120"/>
              <a:ea typeface="微軟正黑體" pitchFamily="34" charset="-120"/>
            </a:endParaRPr>
          </a:p>
          <a:p>
            <a:pPr marL="0" indent="0">
              <a:lnSpc>
                <a:spcPts val="32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公務</a:t>
            </a:r>
            <a:r>
              <a:rPr lang="zh-TW" altLang="zh-TW" sz="2200" dirty="0">
                <a:latin typeface="微軟正黑體" pitchFamily="34" charset="-120"/>
                <a:ea typeface="微軟正黑體" pitchFamily="34" charset="-120"/>
              </a:rPr>
              <a:t>車輛管理人即時查明？</a:t>
            </a:r>
          </a:p>
        </p:txBody>
      </p:sp>
      <p:pic>
        <p:nvPicPr>
          <p:cNvPr id="5122" name="Picture 2" descr="C:\Program Files\Microsoft Office\MEDIA\CAGCAT10\j0212957.wmf"/>
          <p:cNvPicPr>
            <a:picLocks noChangeAspect="1" noChangeArrowheads="1"/>
          </p:cNvPicPr>
          <p:nvPr/>
        </p:nvPicPr>
        <p:blipFill>
          <a:blip r:embed="rId3" cstate="print"/>
          <a:srcRect/>
          <a:stretch>
            <a:fillRect/>
          </a:stretch>
        </p:blipFill>
        <p:spPr bwMode="auto">
          <a:xfrm>
            <a:off x="6072198" y="5143512"/>
            <a:ext cx="1830629" cy="1149401"/>
          </a:xfrm>
          <a:prstGeom prst="rect">
            <a:avLst/>
          </a:prstGeom>
          <a:noFill/>
        </p:spPr>
      </p:pic>
    </p:spTree>
    <p:extLst>
      <p:ext uri="{BB962C8B-B14F-4D97-AF65-F5344CB8AC3E}">
        <p14:creationId xmlns:p14="http://schemas.microsoft.com/office/powerpoint/2010/main" val="3640335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國旅卡休假補助費</a:t>
            </a:r>
          </a:p>
        </p:txBody>
      </p:sp>
      <p:sp>
        <p:nvSpPr>
          <p:cNvPr id="4" name="內容版面配置區 2"/>
          <p:cNvSpPr>
            <a:spLocks noGrp="1"/>
          </p:cNvSpPr>
          <p:nvPr>
            <p:ph idx="1"/>
          </p:nvPr>
        </p:nvSpPr>
        <p:spPr>
          <a:xfrm>
            <a:off x="683568" y="1196752"/>
            <a:ext cx="7920880" cy="4968552"/>
          </a:xfrm>
        </p:spPr>
        <p:txBody>
          <a:bodyPr>
            <a:noAutofit/>
          </a:bodyPr>
          <a:lstStyle/>
          <a:p>
            <a:pPr marL="0" indent="0">
              <a:buNone/>
            </a:pPr>
            <a:r>
              <a:rPr lang="zh-TW" altLang="en-US" sz="3600" dirty="0">
                <a:latin typeface="微軟正黑體" pitchFamily="34" charset="-120"/>
                <a:ea typeface="微軟正黑體" pitchFamily="34" charset="-120"/>
              </a:rPr>
              <a:t>□  </a:t>
            </a:r>
            <a:r>
              <a:rPr lang="zh-TW" altLang="en-US" sz="2200" dirty="0">
                <a:latin typeface="微軟正黑體" pitchFamily="34" charset="-120"/>
                <a:ea typeface="微軟正黑體" pitchFamily="34" charset="-120"/>
              </a:rPr>
              <a:t>強制休假補助費申請表之消費特店名稱、消費地點、消費</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smtClean="0">
                <a:latin typeface="微軟正黑體" pitchFamily="34" charset="-120"/>
                <a:ea typeface="微軟正黑體" pitchFamily="34" charset="-120"/>
              </a:rPr>
              <a:t>       日期</a:t>
            </a:r>
            <a:r>
              <a:rPr lang="zh-TW" altLang="en-US" sz="2200" dirty="0">
                <a:latin typeface="微軟正黑體" pitchFamily="34" charset="-120"/>
                <a:ea typeface="微軟正黑體" pitchFamily="34" charset="-120"/>
              </a:rPr>
              <a:t>、消費項目及消費金額等，與已核銷之其他費用核銷</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smtClean="0">
                <a:latin typeface="微軟正黑體" pitchFamily="34" charset="-120"/>
                <a:ea typeface="微軟正黑體" pitchFamily="34" charset="-120"/>
              </a:rPr>
              <a:t>       憑證</a:t>
            </a:r>
            <a:r>
              <a:rPr lang="zh-TW" altLang="en-US" sz="2200" dirty="0">
                <a:latin typeface="微軟正黑體" pitchFamily="34" charset="-120"/>
                <a:ea typeface="微軟正黑體" pitchFamily="34" charset="-120"/>
              </a:rPr>
              <a:t>（如駐里事務費），二者是否相同？</a:t>
            </a:r>
          </a:p>
          <a:p>
            <a:pPr marL="0" indent="0">
              <a:buNone/>
            </a:pPr>
            <a:r>
              <a:rPr lang="zh-TW" altLang="en-US" sz="3600" dirty="0">
                <a:latin typeface="微軟正黑體" pitchFamily="34" charset="-120"/>
                <a:ea typeface="微軟正黑體" pitchFamily="34" charset="-120"/>
              </a:rPr>
              <a:t>□  </a:t>
            </a:r>
            <a:r>
              <a:rPr lang="zh-TW" altLang="en-US" sz="2200" dirty="0">
                <a:latin typeface="微軟正黑體" pitchFamily="34" charset="-120"/>
                <a:ea typeface="微軟正黑體" pitchFamily="34" charset="-120"/>
              </a:rPr>
              <a:t>是否定期、不定期抽查、勾稽強制休假補助費與其他費用</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smtClean="0">
                <a:latin typeface="微軟正黑體" pitchFamily="34" charset="-120"/>
                <a:ea typeface="微軟正黑體" pitchFamily="34" charset="-120"/>
              </a:rPr>
              <a:t>      （</a:t>
            </a:r>
            <a:r>
              <a:rPr lang="zh-TW" altLang="en-US" sz="2200" dirty="0">
                <a:latin typeface="微軟正黑體" pitchFamily="34" charset="-120"/>
                <a:ea typeface="微軟正黑體" pitchFamily="34" charset="-120"/>
              </a:rPr>
              <a:t>如駐里事務費）之核銷案件，有無重複申領？</a:t>
            </a:r>
          </a:p>
        </p:txBody>
      </p:sp>
      <p:pic>
        <p:nvPicPr>
          <p:cNvPr id="7171" name="Picture 3" descr="C:\Program Files\Microsoft Office\MEDIA\CAGCAT10\j0221903.wmf"/>
          <p:cNvPicPr>
            <a:picLocks noChangeAspect="1" noChangeArrowheads="1"/>
          </p:cNvPicPr>
          <p:nvPr/>
        </p:nvPicPr>
        <p:blipFill>
          <a:blip r:embed="rId3" cstate="print"/>
          <a:srcRect/>
          <a:stretch>
            <a:fillRect/>
          </a:stretch>
        </p:blipFill>
        <p:spPr bwMode="auto">
          <a:xfrm>
            <a:off x="6072198" y="4572008"/>
            <a:ext cx="2113638" cy="1500198"/>
          </a:xfrm>
          <a:prstGeom prst="rect">
            <a:avLst/>
          </a:prstGeom>
          <a:noFill/>
        </p:spPr>
      </p:pic>
    </p:spTree>
    <p:extLst>
      <p:ext uri="{BB962C8B-B14F-4D97-AF65-F5344CB8AC3E}">
        <p14:creationId xmlns:p14="http://schemas.microsoft.com/office/powerpoint/2010/main" val="308397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a:t>
            </a:r>
            <a:r>
              <a:rPr lang="zh-TW" altLang="en-US" b="1" dirty="0" smtClean="0"/>
              <a:t>一</a:t>
            </a:r>
            <a:r>
              <a:rPr lang="en-US" altLang="zh-TW" b="1" dirty="0" smtClean="0"/>
              <a:t>)</a:t>
            </a:r>
            <a:r>
              <a:rPr lang="zh-TW" altLang="en-US" b="1" dirty="0" smtClean="0"/>
              <a:t>採購預警案</a:t>
            </a:r>
            <a:r>
              <a:rPr lang="en-US" altLang="zh-TW" b="1" dirty="0" smtClean="0"/>
              <a:t>-</a:t>
            </a:r>
            <a:r>
              <a:rPr lang="zh-TW" altLang="en-US" b="1" dirty="0" smtClean="0"/>
              <a:t>報廢財產標售為例</a:t>
            </a:r>
            <a:endParaRPr lang="zh-TW" altLang="en-US" dirty="0"/>
          </a:p>
        </p:txBody>
      </p:sp>
      <p:sp>
        <p:nvSpPr>
          <p:cNvPr id="3" name="內容版面配置區 2"/>
          <p:cNvSpPr>
            <a:spLocks noGrp="1"/>
          </p:cNvSpPr>
          <p:nvPr>
            <p:ph sz="half" idx="1"/>
          </p:nvPr>
        </p:nvSpPr>
        <p:spPr>
          <a:xfrm>
            <a:off x="457200" y="1600200"/>
            <a:ext cx="8075240" cy="4525963"/>
          </a:xfrm>
        </p:spPr>
        <p:txBody>
          <a:bodyPr>
            <a:normAutofit/>
          </a:bodyPr>
          <a:lstStyle/>
          <a:p>
            <a:pPr algn="just"/>
            <a:r>
              <a:rPr lang="zh-TW" altLang="en-US" dirty="0"/>
              <a:t>標案</a:t>
            </a:r>
            <a:r>
              <a:rPr lang="zh-TW" altLang="en-US" dirty="0" smtClean="0"/>
              <a:t>背景：此為年度例行將有價之報廢財產依照「各機關奉准報廢財產之變賣及估價作業程序」依法標售之標案。</a:t>
            </a:r>
            <a:endParaRPr lang="en-US" altLang="zh-TW" dirty="0" smtClean="0"/>
          </a:p>
          <a:p>
            <a:pPr algn="just"/>
            <a:r>
              <a:rPr lang="zh-TW" altLang="en-US" dirty="0" smtClean="0"/>
              <a:t>肇因分析：廠商共</a:t>
            </a:r>
            <a:r>
              <a:rPr lang="en-US" altLang="zh-TW" dirty="0" smtClean="0"/>
              <a:t>8</a:t>
            </a:r>
            <a:r>
              <a:rPr lang="zh-TW" altLang="en-US" dirty="0" smtClean="0"/>
              <a:t>家，投標後於訂約陳核時，發現廠商中有</a:t>
            </a:r>
            <a:r>
              <a:rPr lang="en-US" altLang="zh-TW" dirty="0" smtClean="0"/>
              <a:t>2</a:t>
            </a:r>
            <a:r>
              <a:rPr lang="zh-TW" altLang="en-US" dirty="0" smtClean="0"/>
              <a:t>家押標金支票連號，為政府採購法所明定之異常關聯情形。</a:t>
            </a:r>
            <a:endParaRPr lang="en-US" altLang="zh-TW" dirty="0" smtClean="0"/>
          </a:p>
          <a:p>
            <a:pPr algn="just"/>
            <a:r>
              <a:rPr lang="zh-TW" altLang="en-US" dirty="0" smtClean="0"/>
              <a:t>本案爭點：</a:t>
            </a:r>
            <a:r>
              <a:rPr lang="en-US" altLang="zh-TW" dirty="0" smtClean="0"/>
              <a:t>1</a:t>
            </a:r>
            <a:r>
              <a:rPr lang="zh-TW" altLang="en-US" dirty="0" smtClean="0"/>
              <a:t>、是否該依採購法予以廢標？</a:t>
            </a:r>
            <a:endParaRPr lang="en-US" altLang="zh-TW" dirty="0" smtClean="0"/>
          </a:p>
          <a:p>
            <a:pPr marL="0" indent="0" algn="just">
              <a:buNone/>
            </a:pPr>
            <a:r>
              <a:rPr lang="zh-TW" altLang="en-US" dirty="0"/>
              <a:t> </a:t>
            </a:r>
            <a:r>
              <a:rPr lang="zh-TW" altLang="en-US" dirty="0" smtClean="0"/>
              <a:t>                     　</a:t>
            </a:r>
            <a:r>
              <a:rPr lang="en-US" altLang="zh-TW" dirty="0" smtClean="0"/>
              <a:t>2</a:t>
            </a:r>
            <a:r>
              <a:rPr lang="zh-TW" altLang="en-US" dirty="0" smtClean="0"/>
              <a:t>、應如何進行本案後續標售事宜？</a:t>
            </a:r>
            <a:endParaRPr lang="en-US" altLang="zh-TW" dirty="0" smtClean="0"/>
          </a:p>
          <a:p>
            <a:pPr algn="just"/>
            <a:endParaRPr lang="en-US" altLang="zh-TW" dirty="0" smtClean="0"/>
          </a:p>
          <a:p>
            <a:pPr algn="just"/>
            <a:endParaRPr lang="zh-TW" altLang="en-US" dirty="0"/>
          </a:p>
        </p:txBody>
      </p:sp>
    </p:spTree>
    <p:extLst>
      <p:ext uri="{BB962C8B-B14F-4D97-AF65-F5344CB8AC3E}">
        <p14:creationId xmlns:p14="http://schemas.microsoft.com/office/powerpoint/2010/main" val="3698725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鐘點費</a:t>
            </a:r>
          </a:p>
        </p:txBody>
      </p:sp>
      <p:sp>
        <p:nvSpPr>
          <p:cNvPr id="4" name="內容版面配置區 2"/>
          <p:cNvSpPr>
            <a:spLocks noGrp="1"/>
          </p:cNvSpPr>
          <p:nvPr>
            <p:ph idx="1"/>
          </p:nvPr>
        </p:nvSpPr>
        <p:spPr>
          <a:xfrm>
            <a:off x="683568" y="1196752"/>
            <a:ext cx="7920880" cy="4968552"/>
          </a:xfrm>
        </p:spPr>
        <p:txBody>
          <a:bodyPr>
            <a:noAutofit/>
          </a:bodyPr>
          <a:lstStyle/>
          <a:p>
            <a:pPr marL="0" indent="0">
              <a:buNone/>
            </a:pPr>
            <a:r>
              <a:rPr lang="zh-TW" altLang="en-US" dirty="0" smtClean="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是否</a:t>
            </a:r>
            <a:r>
              <a:rPr lang="zh-TW" altLang="en-US" sz="2200" dirty="0">
                <a:latin typeface="微軟正黑體" pitchFamily="34" charset="-120"/>
                <a:ea typeface="微軟正黑體" pitchFamily="34" charset="-120"/>
              </a:rPr>
              <a:t>訂定鐘點費核銷相關規定，要求辦理經費核銷時，應</a:t>
            </a:r>
            <a:r>
              <a:rPr lang="zh-TW" altLang="en-US" sz="2200" dirty="0" smtClean="0">
                <a:latin typeface="微軟正黑體" pitchFamily="34" charset="-120"/>
                <a:ea typeface="微軟正黑體" pitchFamily="34" charset="-120"/>
              </a:rPr>
              <a:t>具</a:t>
            </a:r>
            <a:endParaRPr lang="en-US" altLang="zh-TW" sz="2200" dirty="0" smtClean="0">
              <a:latin typeface="微軟正黑體" pitchFamily="34" charset="-120"/>
              <a:ea typeface="微軟正黑體" pitchFamily="34" charset="-120"/>
            </a:endParaRPr>
          </a:p>
          <a:p>
            <a:pPr marL="0" indent="0">
              <a:lnSpc>
                <a:spcPct val="150000"/>
              </a:lnSpc>
              <a:buNone/>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活動照片</a:t>
            </a:r>
            <a:r>
              <a:rPr lang="zh-TW" altLang="en-US" sz="2200" dirty="0">
                <a:latin typeface="微軟正黑體" pitchFamily="34" charset="-120"/>
                <a:ea typeface="微軟正黑體" pitchFamily="34" charset="-120"/>
              </a:rPr>
              <a:t>及參與人員簽到表等資料以茲證明？</a:t>
            </a:r>
          </a:p>
        </p:txBody>
      </p:sp>
      <p:pic>
        <p:nvPicPr>
          <p:cNvPr id="6146" name="Picture 2" descr="C:\Program Files\Microsoft Office\MEDIA\CAGCAT10\j0301252.wmf"/>
          <p:cNvPicPr>
            <a:picLocks noChangeAspect="1" noChangeArrowheads="1"/>
          </p:cNvPicPr>
          <p:nvPr/>
        </p:nvPicPr>
        <p:blipFill>
          <a:blip r:embed="rId3" cstate="print"/>
          <a:srcRect/>
          <a:stretch>
            <a:fillRect/>
          </a:stretch>
        </p:blipFill>
        <p:spPr bwMode="auto">
          <a:xfrm>
            <a:off x="5715008" y="3071810"/>
            <a:ext cx="2258342" cy="2065519"/>
          </a:xfrm>
          <a:prstGeom prst="rect">
            <a:avLst/>
          </a:prstGeom>
          <a:noFill/>
        </p:spPr>
      </p:pic>
    </p:spTree>
    <p:extLst>
      <p:ext uri="{BB962C8B-B14F-4D97-AF65-F5344CB8AC3E}">
        <p14:creationId xmlns:p14="http://schemas.microsoft.com/office/powerpoint/2010/main" val="3976773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311525"/>
            <a:ext cx="9144000" cy="1676400"/>
            <a:chOff x="0" y="2086"/>
            <a:chExt cx="5760" cy="1056"/>
          </a:xfrm>
        </p:grpSpPr>
        <p:sp>
          <p:nvSpPr>
            <p:cNvPr id="61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kumimoji="0" lang="zh-TW" altLang="zh-TW" noProof="1">
                <a:cs typeface="Arial" charset="0"/>
              </a:endParaRPr>
            </a:p>
          </p:txBody>
        </p:sp>
        <p:sp>
          <p:nvSpPr>
            <p:cNvPr id="61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kumimoji="0" lang="zh-TW" altLang="zh-TW" noProof="1">
                <a:cs typeface="Arial" charset="0"/>
              </a:endParaRPr>
            </a:p>
          </p:txBody>
        </p:sp>
      </p:grpSp>
      <p:sp>
        <p:nvSpPr>
          <p:cNvPr id="6147" name="Rectangle 5"/>
          <p:cNvSpPr>
            <a:spLocks noChangeArrowheads="1"/>
          </p:cNvSpPr>
          <p:nvPr/>
        </p:nvSpPr>
        <p:spPr bwMode="gray">
          <a:xfrm>
            <a:off x="179388" y="1773238"/>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None/>
            </a:pPr>
            <a:endParaRPr kumimoji="0" lang="zh-TW" altLang="zh-TW" noProof="1"/>
          </a:p>
        </p:txBody>
      </p:sp>
      <p:sp>
        <p:nvSpPr>
          <p:cNvPr id="6148" name="Rectangle 95"/>
          <p:cNvSpPr txBox="1">
            <a:spLocks noChangeArrowheads="1"/>
          </p:cNvSpPr>
          <p:nvPr/>
        </p:nvSpPr>
        <p:spPr bwMode="auto">
          <a:xfrm>
            <a:off x="971550" y="476250"/>
            <a:ext cx="7872413" cy="1000125"/>
          </a:xfrm>
          <a:prstGeom prst="rect">
            <a:avLst/>
          </a:prstGeom>
          <a:noFill/>
          <a:ln w="9525">
            <a:noFill/>
            <a:miter lim="800000"/>
            <a:headEnd/>
            <a:tailEnd/>
          </a:ln>
        </p:spPr>
        <p:txBody>
          <a:bodyPr lIns="0" tIns="0" rIns="0" bIns="0" anchor="ctr"/>
          <a:lstStyle/>
          <a:p>
            <a:pPr eaLnBrk="0" hangingPunct="0">
              <a:lnSpc>
                <a:spcPct val="90000"/>
              </a:lnSpc>
            </a:pPr>
            <a:endParaRPr lang="zh-TW" altLang="en-US" sz="3200" b="1" dirty="0">
              <a:solidFill>
                <a:schemeClr val="tx2"/>
              </a:solidFill>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sz="2400" b="1" dirty="0">
              <a:solidFill>
                <a:schemeClr val="tx1">
                  <a:lumMod val="95000"/>
                  <a:lumOff val="5000"/>
                </a:schemeClr>
              </a:solidFill>
              <a:cs typeface="Times New Roman" pitchFamily="18" charset="0"/>
            </a:endParaRPr>
          </a:p>
        </p:txBody>
      </p:sp>
      <p:sp>
        <p:nvSpPr>
          <p:cNvPr id="6152" name="WordArt 13"/>
          <p:cNvSpPr>
            <a:spLocks noChangeArrowheads="1" noChangeShapeType="1" noTextEdit="1"/>
          </p:cNvSpPr>
          <p:nvPr/>
        </p:nvSpPr>
        <p:spPr bwMode="auto">
          <a:xfrm rot="-481763">
            <a:off x="5667375" y="2886075"/>
            <a:ext cx="2474913" cy="1295400"/>
          </a:xfrm>
          <a:prstGeom prst="rect">
            <a:avLst/>
          </a:prstGeom>
        </p:spPr>
        <p:txBody>
          <a:bodyPr wrap="none" fromWordArt="1">
            <a:prstTxWarp prst="textFadeRight">
              <a:avLst>
                <a:gd name="adj" fmla="val 14583"/>
              </a:avLst>
            </a:prstTxWarp>
          </a:bodyPr>
          <a:lstStyle/>
          <a:p>
            <a:pPr algn="ctr"/>
            <a:r>
              <a:rPr lang="zh-TW" altLang="en-US" sz="3600" kern="10" dirty="0" smtClean="0">
                <a:ln w="9525">
                  <a:noFill/>
                  <a:round/>
                  <a:headEnd/>
                  <a:tailEnd/>
                </a:ln>
                <a:latin typeface="新細明體"/>
                <a:ea typeface="新細明體"/>
              </a:rPr>
              <a:t>結語</a:t>
            </a:r>
            <a:endParaRPr lang="zh-TW" altLang="en-US" sz="3600" kern="10" dirty="0">
              <a:ln w="9525">
                <a:noFill/>
                <a:round/>
                <a:headEnd/>
                <a:tailEnd/>
              </a:ln>
              <a:latin typeface="新細明體"/>
              <a:ea typeface="新細明體"/>
            </a:endParaRPr>
          </a:p>
        </p:txBody>
      </p:sp>
      <p:sp>
        <p:nvSpPr>
          <p:cNvPr id="6153" name="Text Box 17"/>
          <p:cNvSpPr txBox="1">
            <a:spLocks noChangeArrowheads="1"/>
          </p:cNvSpPr>
          <p:nvPr/>
        </p:nvSpPr>
        <p:spPr bwMode="auto">
          <a:xfrm>
            <a:off x="179388" y="6237288"/>
            <a:ext cx="2428875" cy="276225"/>
          </a:xfrm>
          <a:prstGeom prst="rect">
            <a:avLst/>
          </a:prstGeom>
          <a:noFill/>
          <a:ln w="9525">
            <a:noFill/>
            <a:miter lim="800000"/>
            <a:headEnd/>
            <a:tailEnd/>
          </a:ln>
        </p:spPr>
        <p:txBody>
          <a:bodyPr>
            <a:spAutoFit/>
          </a:bodyPr>
          <a:lstStyle/>
          <a:p>
            <a:endParaRPr kumimoji="0" lang="zh-TW" altLang="en-GB" sz="1200" dirty="0">
              <a:solidFill>
                <a:schemeClr val="folHlink"/>
              </a:solidFill>
              <a:cs typeface="Arial" charset="0"/>
            </a:endParaRPr>
          </a:p>
        </p:txBody>
      </p:sp>
      <p:sp>
        <p:nvSpPr>
          <p:cNvPr id="12" name="投影片編號版面配置區 11"/>
          <p:cNvSpPr>
            <a:spLocks noGrp="1"/>
          </p:cNvSpPr>
          <p:nvPr>
            <p:ph type="sldNum" sz="quarter" idx="11"/>
          </p:nvPr>
        </p:nvSpPr>
        <p:spPr>
          <a:xfrm>
            <a:off x="6553200" y="6356350"/>
            <a:ext cx="2133600" cy="365125"/>
          </a:xfrm>
        </p:spPr>
        <p:txBody>
          <a:bodyPr rtlCol="0" anchor="ctr"/>
          <a:lstStyle/>
          <a:p>
            <a:pPr>
              <a:defRPr/>
            </a:pPr>
            <a:fld id="{7DFCCAB9-6DC4-4980-A300-D15647A35A7A}" type="slidenum">
              <a:rPr kumimoji="1" lang="zh-TW" altLang="en-US">
                <a:solidFill>
                  <a:schemeClr val="tx1">
                    <a:tint val="75000"/>
                  </a:schemeClr>
                </a:solidFill>
                <a:latin typeface="Arial" charset="0"/>
                <a:ea typeface="新細明體" charset="-120"/>
              </a:rPr>
              <a:pPr>
                <a:defRPr/>
              </a:pPr>
              <a:t>51</a:t>
            </a:fld>
            <a:endParaRPr kumimoji="1" lang="zh-TW" altLang="en-US">
              <a:solidFill>
                <a:schemeClr val="tx1">
                  <a:tint val="75000"/>
                </a:schemeClr>
              </a:solidFill>
              <a:latin typeface="Arial" charset="0"/>
              <a:ea typeface="新細明體" charset="-120"/>
            </a:endParaRPr>
          </a:p>
        </p:txBody>
      </p:sp>
    </p:spTree>
  </p:cSld>
  <p:clrMapOvr>
    <a:masterClrMapping/>
  </p:clrMapOvr>
  <p:transition>
    <p:pull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104政風處簡報檔\正确或~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6479704" y="0"/>
            <a:ext cx="2664296" cy="321235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p:cNvSpPr>
            <a:spLocks noGrp="1"/>
          </p:cNvSpPr>
          <p:nvPr>
            <p:ph idx="1"/>
          </p:nvPr>
        </p:nvSpPr>
        <p:spPr>
          <a:xfrm>
            <a:off x="827584" y="1124744"/>
            <a:ext cx="6816250" cy="4590272"/>
          </a:xfrm>
        </p:spPr>
        <p:txBody>
          <a:bodyPr>
            <a:noAutofit/>
          </a:bodyPr>
          <a:lstStyle/>
          <a:p>
            <a:pPr marL="0" lvl="0" indent="0" algn="just" eaLnBrk="0" hangingPunct="0">
              <a:lnSpc>
                <a:spcPct val="150000"/>
              </a:lnSpc>
              <a:buNone/>
            </a:pPr>
            <a:r>
              <a:rPr lang="zh-TW" altLang="en-US" sz="2200" dirty="0">
                <a:latin typeface="Times New Roman" pitchFamily="18" charset="0"/>
                <a:ea typeface="微軟正黑體" pitchFamily="34" charset="-120"/>
                <a:cs typeface="Times New Roman" pitchFamily="18" charset="0"/>
              </a:rPr>
              <a:t>公務員必需清楚認識其於職場上應恪守的法令規定與行為準則，避免因一時貪念誤蹈法網，或因疏失致生違失責任；各級主管也應該負起良善管理之責，建立一套有效的管控及勾稽機制，降低公務運作可能發生的違失風險。冀透過</a:t>
            </a:r>
            <a:r>
              <a:rPr lang="zh-TW" altLang="en-US" sz="2200" dirty="0" smtClean="0">
                <a:latin typeface="Times New Roman" pitchFamily="18" charset="0"/>
                <a:ea typeface="微軟正黑體" pitchFamily="34" charset="-120"/>
                <a:cs typeface="Times New Roman" pitchFamily="18" charset="0"/>
              </a:rPr>
              <a:t>本次宣導，</a:t>
            </a:r>
            <a:r>
              <a:rPr lang="zh-TW" altLang="en-US" sz="2200" dirty="0">
                <a:latin typeface="Times New Roman" pitchFamily="18" charset="0"/>
                <a:ea typeface="微軟正黑體" pitchFamily="34" charset="-120"/>
                <a:cs typeface="Times New Roman" pitchFamily="18" charset="0"/>
              </a:rPr>
              <a:t>就加班費、差旅費、休假補助等小額款項之申領，提供法令說明及提醒管理上應行注意事項，使同仁得以依循法令，安心從事公務，</a:t>
            </a:r>
            <a:r>
              <a:rPr lang="zh-TW" altLang="en-US" sz="2200" dirty="0" smtClean="0">
                <a:latin typeface="Times New Roman" pitchFamily="18" charset="0"/>
                <a:ea typeface="微軟正黑體" pitchFamily="34" charset="-120"/>
                <a:cs typeface="Times New Roman" pitchFamily="18" charset="0"/>
              </a:rPr>
              <a:t>有效防杜違失案件之發生。</a:t>
            </a:r>
            <a:endParaRPr lang="en-US" altLang="zh-TW" sz="2200" dirty="0" smtClean="0">
              <a:latin typeface="Times New Roman" pitchFamily="18" charset="0"/>
              <a:ea typeface="微軟正黑體" pitchFamily="34" charset="-120"/>
              <a:cs typeface="Times New Roman" pitchFamily="18" charset="0"/>
            </a:endParaRPr>
          </a:p>
          <a:p>
            <a:pPr marL="0" lvl="0" indent="0" algn="ju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909284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a:t>
            </a:r>
            <a:r>
              <a:rPr lang="zh-TW" altLang="en-US" b="1" dirty="0" smtClean="0"/>
              <a:t>一</a:t>
            </a:r>
            <a:r>
              <a:rPr lang="en-US" altLang="zh-TW" b="1" dirty="0" smtClean="0"/>
              <a:t>)</a:t>
            </a:r>
            <a:r>
              <a:rPr lang="zh-TW" altLang="en-US" b="1" dirty="0" smtClean="0"/>
              <a:t>採購預警案</a:t>
            </a:r>
            <a:r>
              <a:rPr lang="en-US" altLang="zh-TW" b="1" dirty="0" smtClean="0"/>
              <a:t>-</a:t>
            </a:r>
            <a:r>
              <a:rPr lang="zh-TW" altLang="en-US" b="1" dirty="0" smtClean="0"/>
              <a:t>報廢財產標售為例</a:t>
            </a:r>
            <a:endParaRPr lang="zh-TW" altLang="en-US" dirty="0"/>
          </a:p>
        </p:txBody>
      </p:sp>
      <p:sp>
        <p:nvSpPr>
          <p:cNvPr id="3" name="內容版面配置區 2"/>
          <p:cNvSpPr>
            <a:spLocks noGrp="1"/>
          </p:cNvSpPr>
          <p:nvPr>
            <p:ph sz="half" idx="1"/>
          </p:nvPr>
        </p:nvSpPr>
        <p:spPr>
          <a:xfrm>
            <a:off x="457200" y="1340768"/>
            <a:ext cx="8075240" cy="4896544"/>
          </a:xfrm>
        </p:spPr>
        <p:txBody>
          <a:bodyPr>
            <a:normAutofit fontScale="92500" lnSpcReduction="20000"/>
          </a:bodyPr>
          <a:lstStyle/>
          <a:p>
            <a:pPr algn="just"/>
            <a:r>
              <a:rPr lang="zh-TW" altLang="en-US" dirty="0" smtClean="0"/>
              <a:t>改正作為：</a:t>
            </a:r>
            <a:endParaRPr lang="en-US" altLang="zh-TW" dirty="0" smtClean="0"/>
          </a:p>
          <a:p>
            <a:pPr marL="514350" indent="-514350" algn="just">
              <a:buFont typeface="+mj-lt"/>
              <a:buAutoNum type="arabicPeriod"/>
            </a:pPr>
            <a:r>
              <a:rPr lang="zh-TW" altLang="en-US" dirty="0" smtClean="0"/>
              <a:t>向工程會確認是否標售適用採購法異常關聯之情事</a:t>
            </a:r>
            <a:r>
              <a:rPr lang="en-US" altLang="zh-TW" dirty="0" smtClean="0"/>
              <a:t>---</a:t>
            </a:r>
            <a:r>
              <a:rPr lang="zh-TW" altLang="en-US" dirty="0" smtClean="0"/>
              <a:t>結論為不適用採購法，但引用與否可依個案而定。</a:t>
            </a:r>
            <a:endParaRPr lang="en-US" altLang="zh-TW" dirty="0" smtClean="0"/>
          </a:p>
          <a:p>
            <a:pPr marL="514350" indent="-514350" algn="just">
              <a:buFont typeface="+mj-lt"/>
              <a:buAutoNum type="arabicPeriod"/>
            </a:pPr>
            <a:r>
              <a:rPr lang="zh-TW" altLang="en-US" dirty="0" smtClean="0"/>
              <a:t>但為避免有失公平競爭，公告第一次廢標並發函廠商是否異議</a:t>
            </a:r>
            <a:r>
              <a:rPr lang="en-US" altLang="zh-TW" dirty="0" smtClean="0"/>
              <a:t>---</a:t>
            </a:r>
            <a:r>
              <a:rPr lang="zh-TW" altLang="en-US" dirty="0" smtClean="0"/>
              <a:t>結論廠商沒異議。</a:t>
            </a:r>
            <a:endParaRPr lang="en-US" altLang="zh-TW" dirty="0" smtClean="0"/>
          </a:p>
          <a:p>
            <a:pPr marL="514350" indent="-514350" algn="just">
              <a:buFont typeface="+mj-lt"/>
              <a:buAutoNum type="arabicPeriod"/>
            </a:pPr>
            <a:r>
              <a:rPr lang="zh-TW" altLang="en-US" dirty="0" smtClean="0"/>
              <a:t>探究本案之訪價原本僅取得一家廠商之報價，</a:t>
            </a:r>
            <a:r>
              <a:rPr lang="zh-TW" altLang="en-US" u="sng" dirty="0" smtClean="0">
                <a:solidFill>
                  <a:srgbClr val="FF0000"/>
                </a:solidFill>
              </a:rPr>
              <a:t>為免遭物議賤賣報廢財產</a:t>
            </a:r>
            <a:r>
              <a:rPr lang="zh-TW" altLang="en-US" dirty="0" smtClean="0"/>
              <a:t>，第二次標價與底價參考第一次之參標價格取平均價，以符合市場行情。</a:t>
            </a:r>
            <a:endParaRPr lang="en-US" altLang="zh-TW" dirty="0" smtClean="0"/>
          </a:p>
          <a:p>
            <a:pPr algn="just"/>
            <a:r>
              <a:rPr lang="zh-TW" altLang="en-US" dirty="0" smtClean="0"/>
              <a:t>預防作為：</a:t>
            </a:r>
            <a:endParaRPr lang="en-US" altLang="zh-TW" dirty="0" smtClean="0"/>
          </a:p>
          <a:p>
            <a:pPr marL="514350" indent="-514350" algn="just">
              <a:buFont typeface="+mj-lt"/>
              <a:buAutoNum type="arabicPeriod"/>
            </a:pPr>
            <a:r>
              <a:rPr lang="zh-TW" altLang="en-US" dirty="0" smtClean="0"/>
              <a:t>標售財產之訪價應確實。</a:t>
            </a:r>
            <a:endParaRPr lang="en-US" altLang="zh-TW" dirty="0" smtClean="0"/>
          </a:p>
          <a:p>
            <a:pPr marL="514350" indent="-514350" algn="just">
              <a:buFont typeface="+mj-lt"/>
              <a:buAutoNum type="arabicPeriod"/>
            </a:pPr>
            <a:r>
              <a:rPr lang="zh-TW" altLang="en-US" dirty="0"/>
              <a:t>廠商</a:t>
            </a:r>
            <a:r>
              <a:rPr lang="zh-TW" altLang="en-US" dirty="0" smtClean="0"/>
              <a:t>進現場勘查應律定</a:t>
            </a:r>
            <a:r>
              <a:rPr lang="en-US" altLang="zh-TW" dirty="0" smtClean="0"/>
              <a:t>2</a:t>
            </a:r>
            <a:r>
              <a:rPr lang="zh-TW" altLang="en-US" dirty="0" smtClean="0"/>
              <a:t>位承辦人，且勘查過程最好有紀錄。</a:t>
            </a:r>
            <a:endParaRPr lang="en-US" altLang="zh-TW" dirty="0" smtClean="0"/>
          </a:p>
          <a:p>
            <a:pPr marL="514350" indent="-514350" algn="just">
              <a:buFont typeface="+mj-lt"/>
              <a:buAutoNum type="arabicPeriod"/>
            </a:pPr>
            <a:r>
              <a:rPr lang="zh-TW" altLang="en-US" dirty="0" smtClean="0"/>
              <a:t>於標案過程不與廠商有公務外之私下接觸。</a:t>
            </a:r>
            <a:endParaRPr lang="en-US" altLang="zh-TW" dirty="0" smtClean="0"/>
          </a:p>
          <a:p>
            <a:pPr marL="514350" indent="-514350" algn="just">
              <a:buFont typeface="+mj-lt"/>
              <a:buAutoNum type="arabicPeriod"/>
            </a:pPr>
            <a:endParaRPr lang="en-US" altLang="zh-TW" dirty="0" smtClean="0"/>
          </a:p>
          <a:p>
            <a:pPr algn="just"/>
            <a:endParaRPr lang="zh-TW" altLang="en-US" dirty="0"/>
          </a:p>
        </p:txBody>
      </p:sp>
    </p:spTree>
    <p:extLst>
      <p:ext uri="{BB962C8B-B14F-4D97-AF65-F5344CB8AC3E}">
        <p14:creationId xmlns:p14="http://schemas.microsoft.com/office/powerpoint/2010/main" val="3077768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a:t>(</a:t>
            </a:r>
            <a:r>
              <a:rPr lang="zh-TW" altLang="en-US" sz="4000" b="1" dirty="0"/>
              <a:t>二</a:t>
            </a:r>
            <a:r>
              <a:rPr lang="en-US" altLang="zh-TW" sz="4000" b="1" dirty="0"/>
              <a:t>)</a:t>
            </a:r>
            <a:r>
              <a:rPr lang="zh-TW" altLang="en-US" sz="4000" b="1" dirty="0" smtClean="0"/>
              <a:t>採購精進案以</a:t>
            </a:r>
            <a:r>
              <a:rPr lang="en-US" altLang="zh-TW" sz="4000" b="1" dirty="0" smtClean="0"/>
              <a:t>015B</a:t>
            </a:r>
            <a:r>
              <a:rPr lang="zh-TW" altLang="en-US" sz="4000" b="1" dirty="0" smtClean="0"/>
              <a:t>館二樓實驗室新增通風等設備案為例</a:t>
            </a:r>
            <a:endParaRPr lang="zh-TW" altLang="en-US" sz="4000" b="1" dirty="0"/>
          </a:p>
        </p:txBody>
      </p:sp>
      <p:sp>
        <p:nvSpPr>
          <p:cNvPr id="3" name="內容版面配置區 2"/>
          <p:cNvSpPr>
            <a:spLocks noGrp="1"/>
          </p:cNvSpPr>
          <p:nvPr>
            <p:ph sz="half" idx="1"/>
          </p:nvPr>
        </p:nvSpPr>
        <p:spPr>
          <a:xfrm>
            <a:off x="457200" y="1600200"/>
            <a:ext cx="8003232" cy="4525963"/>
          </a:xfrm>
        </p:spPr>
        <p:txBody>
          <a:bodyPr>
            <a:normAutofit/>
          </a:bodyPr>
          <a:lstStyle/>
          <a:p>
            <a:pPr algn="just" eaLnBrk="0" hangingPunct="0"/>
            <a:r>
              <a:rPr lang="zh-TW" altLang="en-US" dirty="0" smtClean="0"/>
              <a:t>購案背景：為執行計畫進行放射性廢液及固體廢棄物處理，需新增實驗室之通風等設備採購。</a:t>
            </a:r>
            <a:endParaRPr lang="en-US" altLang="zh-TW" dirty="0" smtClean="0"/>
          </a:p>
          <a:p>
            <a:pPr algn="just" eaLnBrk="0" hangingPunct="0"/>
            <a:r>
              <a:rPr lang="zh-TW" altLang="en-US" dirty="0" smtClean="0"/>
              <a:t>肇因分析：採購清單中有項目</a:t>
            </a:r>
            <a:r>
              <a:rPr lang="en-US" altLang="zh-TW" dirty="0" smtClean="0"/>
              <a:t>4</a:t>
            </a:r>
            <a:r>
              <a:rPr lang="zh-TW" altLang="en-US" dirty="0" smtClean="0"/>
              <a:t>之「氣冷式冰水機」依據工程會規定須有「冷凍空調業登記證書」及「冷凍空調工程工業同業公會會員證書」，原購案之廠商資格限制上開要件。</a:t>
            </a:r>
            <a:endParaRPr lang="en-US" altLang="zh-TW" dirty="0" smtClean="0"/>
          </a:p>
          <a:p>
            <a:pPr algn="just" eaLnBrk="0" hangingPunct="0"/>
            <a:r>
              <a:rPr lang="zh-TW" altLang="en-US" dirty="0"/>
              <a:t>本案爭</a:t>
            </a:r>
            <a:r>
              <a:rPr lang="zh-TW" altLang="en-US" dirty="0" smtClean="0"/>
              <a:t>點：該項目</a:t>
            </a:r>
            <a:r>
              <a:rPr lang="en-US" altLang="zh-TW" dirty="0" smtClean="0"/>
              <a:t>4</a:t>
            </a:r>
            <a:r>
              <a:rPr lang="zh-TW" altLang="en-US" dirty="0" smtClean="0"/>
              <a:t>佔總購案金額比例約</a:t>
            </a:r>
            <a:r>
              <a:rPr lang="en-US" altLang="zh-TW" dirty="0" smtClean="0"/>
              <a:t>25%</a:t>
            </a:r>
            <a:r>
              <a:rPr lang="zh-TW" altLang="en-US" dirty="0" smtClean="0"/>
              <a:t>，疑有以小綁大限制競爭，且標價不易進入底價，造成流標。</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a:t>(</a:t>
            </a:r>
            <a:r>
              <a:rPr lang="zh-TW" altLang="en-US" sz="4000" b="1" dirty="0"/>
              <a:t>二</a:t>
            </a:r>
            <a:r>
              <a:rPr lang="en-US" altLang="zh-TW" sz="4000" b="1" dirty="0"/>
              <a:t>)</a:t>
            </a:r>
            <a:r>
              <a:rPr lang="zh-TW" altLang="en-US" sz="4000" b="1" dirty="0" smtClean="0"/>
              <a:t>採購精進案以</a:t>
            </a:r>
            <a:r>
              <a:rPr lang="en-US" altLang="zh-TW" sz="4000" b="1" dirty="0" smtClean="0"/>
              <a:t>015B</a:t>
            </a:r>
            <a:r>
              <a:rPr lang="zh-TW" altLang="en-US" sz="4000" b="1" dirty="0" smtClean="0"/>
              <a:t>館二樓實驗室新增通風等設備案為例</a:t>
            </a:r>
            <a:endParaRPr lang="zh-TW" altLang="en-US" sz="4000" b="1" dirty="0"/>
          </a:p>
        </p:txBody>
      </p:sp>
      <p:sp>
        <p:nvSpPr>
          <p:cNvPr id="3" name="內容版面配置區 2"/>
          <p:cNvSpPr>
            <a:spLocks noGrp="1"/>
          </p:cNvSpPr>
          <p:nvPr>
            <p:ph sz="half" idx="1"/>
          </p:nvPr>
        </p:nvSpPr>
        <p:spPr>
          <a:xfrm>
            <a:off x="457200" y="1600200"/>
            <a:ext cx="8003232" cy="4525963"/>
          </a:xfrm>
        </p:spPr>
        <p:txBody>
          <a:bodyPr>
            <a:normAutofit/>
          </a:bodyPr>
          <a:lstStyle/>
          <a:p>
            <a:pPr algn="just" eaLnBrk="0" hangingPunct="0"/>
            <a:r>
              <a:rPr lang="zh-TW" altLang="en-US" dirty="0" smtClean="0"/>
              <a:t>改正作為：本案申購人第一次流標後，再行修改提高價格以利購案順利進行，嗣持會過程，本室詢問申購人了解原委後，依採購法建議僅須在招標資格改為項次</a:t>
            </a:r>
            <a:r>
              <a:rPr lang="en-US" altLang="zh-TW" dirty="0" smtClean="0"/>
              <a:t>4</a:t>
            </a:r>
            <a:r>
              <a:rPr lang="zh-TW" altLang="en-US" dirty="0" smtClean="0"/>
              <a:t>為允許分包，且僅需此項分包商領有上開冷凍空調業之證書即可，價格毋庸提高。</a:t>
            </a:r>
            <a:endParaRPr lang="en-US" altLang="zh-TW" dirty="0" smtClean="0"/>
          </a:p>
          <a:p>
            <a:pPr algn="just" eaLnBrk="0" hangingPunct="0"/>
            <a:r>
              <a:rPr lang="zh-TW" altLang="en-US" dirty="0" smtClean="0"/>
              <a:t>預防作為：此購案</a:t>
            </a:r>
            <a:r>
              <a:rPr lang="en-US" altLang="zh-TW" dirty="0" smtClean="0"/>
              <a:t>75%</a:t>
            </a:r>
            <a:r>
              <a:rPr lang="zh-TW" altLang="en-US" dirty="0" smtClean="0"/>
              <a:t>為機械服務廠商即可參標提供本所該項實驗室之改進，毋庸將全部金額限定需上開證書，可有利本所採購需求，且可避免遭議以小綁大，又可節省公帑。</a:t>
            </a:r>
            <a:endParaRPr lang="zh-TW" altLang="en-US" dirty="0"/>
          </a:p>
        </p:txBody>
      </p:sp>
    </p:spTree>
    <p:extLst>
      <p:ext uri="{BB962C8B-B14F-4D97-AF65-F5344CB8AC3E}">
        <p14:creationId xmlns:p14="http://schemas.microsoft.com/office/powerpoint/2010/main" val="124413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smtClean="0"/>
              <a:t>(</a:t>
            </a:r>
            <a:r>
              <a:rPr lang="zh-TW" altLang="en-US" sz="4000" b="1" dirty="0" smtClean="0"/>
              <a:t>三</a:t>
            </a:r>
            <a:r>
              <a:rPr lang="en-US" altLang="zh-TW" sz="4000" b="1" dirty="0" smtClean="0"/>
              <a:t>)</a:t>
            </a:r>
            <a:r>
              <a:rPr lang="zh-TW" altLang="en-US" sz="4000" b="1" dirty="0" smtClean="0"/>
              <a:t>採購</a:t>
            </a:r>
            <a:r>
              <a:rPr lang="zh-TW" altLang="en-US" sz="4000" b="1" dirty="0"/>
              <a:t>案以移動式交流可調電源</a:t>
            </a:r>
            <a:r>
              <a:rPr lang="zh-TW" altLang="en-US" sz="4000" b="1" dirty="0" smtClean="0"/>
              <a:t>供應器案為例</a:t>
            </a:r>
            <a:endParaRPr lang="zh-TW" altLang="en-US" sz="4000" b="1" dirty="0"/>
          </a:p>
        </p:txBody>
      </p:sp>
      <p:sp>
        <p:nvSpPr>
          <p:cNvPr id="3" name="內容版面配置區 2"/>
          <p:cNvSpPr>
            <a:spLocks noGrp="1"/>
          </p:cNvSpPr>
          <p:nvPr>
            <p:ph sz="half" idx="1"/>
          </p:nvPr>
        </p:nvSpPr>
        <p:spPr>
          <a:xfrm>
            <a:off x="457200" y="1600200"/>
            <a:ext cx="8003232" cy="4525963"/>
          </a:xfrm>
        </p:spPr>
        <p:txBody>
          <a:bodyPr>
            <a:normAutofit/>
          </a:bodyPr>
          <a:lstStyle/>
          <a:p>
            <a:pPr algn="just" eaLnBrk="0" hangingPunct="0"/>
            <a:r>
              <a:rPr lang="zh-TW" altLang="en-US" dirty="0" smtClean="0"/>
              <a:t>購案背景：本案係為配合核一廠西屋</a:t>
            </a:r>
            <a:r>
              <a:rPr lang="en-US" altLang="zh-TW" dirty="0" smtClean="0"/>
              <a:t>TYPE</a:t>
            </a:r>
            <a:r>
              <a:rPr lang="zh-TW" altLang="en-US" dirty="0" smtClean="0"/>
              <a:t> </a:t>
            </a:r>
            <a:r>
              <a:rPr lang="en-US" altLang="zh-TW" dirty="0" smtClean="0"/>
              <a:t>W</a:t>
            </a:r>
            <a:r>
              <a:rPr lang="zh-TW" altLang="en-US" dirty="0" smtClean="0"/>
              <a:t>馬達控制中心驗證工作計畫，須請購在不同館舍間移動式之交流可調電壓電源供應器，且配合操作空間大小限制。</a:t>
            </a:r>
            <a:endParaRPr lang="en-US" altLang="zh-TW" dirty="0" smtClean="0"/>
          </a:p>
          <a:p>
            <a:pPr algn="just" eaLnBrk="0" hangingPunct="0"/>
            <a:r>
              <a:rPr lang="zh-TW" altLang="en-US" dirty="0" smtClean="0"/>
              <a:t>肇因分析：依據上開需求，</a:t>
            </a:r>
            <a:r>
              <a:rPr lang="zh-TW" altLang="en-US" dirty="0" smtClean="0">
                <a:hlinkClick r:id="rId2" action="ppaction://hlinkfile"/>
              </a:rPr>
              <a:t>請購規格</a:t>
            </a:r>
            <a:r>
              <a:rPr lang="zh-TW" altLang="en-US" dirty="0" smtClean="0"/>
              <a:t>為：</a:t>
            </a:r>
            <a:endParaRPr lang="en-US" altLang="zh-TW" dirty="0" smtClean="0"/>
          </a:p>
          <a:p>
            <a:pPr marL="514350" indent="-514350" algn="just" eaLnBrk="0" hangingPunct="0">
              <a:buFont typeface="+mj-lt"/>
              <a:buAutoNum type="arabicPeriod"/>
            </a:pPr>
            <a:r>
              <a:rPr lang="zh-TW" altLang="en-US" dirty="0" smtClean="0"/>
              <a:t>尺寸長</a:t>
            </a:r>
            <a:r>
              <a:rPr lang="en-US" altLang="zh-TW" dirty="0" smtClean="0"/>
              <a:t>70CM</a:t>
            </a:r>
            <a:r>
              <a:rPr lang="zh-TW" altLang="en-US" dirty="0" smtClean="0"/>
              <a:t>以下*寬</a:t>
            </a:r>
            <a:r>
              <a:rPr lang="en-US" altLang="zh-TW" dirty="0" smtClean="0"/>
              <a:t>47CM</a:t>
            </a:r>
            <a:r>
              <a:rPr lang="zh-TW" altLang="en-US" dirty="0" smtClean="0"/>
              <a:t>以下*高</a:t>
            </a:r>
            <a:r>
              <a:rPr lang="en-US" altLang="zh-TW" dirty="0" smtClean="0"/>
              <a:t>74CM</a:t>
            </a:r>
            <a:r>
              <a:rPr lang="zh-TW" altLang="en-US" dirty="0" smtClean="0"/>
              <a:t>以下</a:t>
            </a:r>
            <a:endParaRPr lang="en-US" altLang="zh-TW" dirty="0" smtClean="0"/>
          </a:p>
          <a:p>
            <a:pPr marL="514350" indent="-514350" algn="just" eaLnBrk="0" hangingPunct="0">
              <a:buFont typeface="+mj-lt"/>
              <a:buAutoNum type="arabicPeriod"/>
            </a:pPr>
            <a:r>
              <a:rPr lang="zh-TW" altLang="en-US" dirty="0"/>
              <a:t>重量</a:t>
            </a:r>
            <a:r>
              <a:rPr lang="en-US" altLang="zh-TW" dirty="0"/>
              <a:t>100KG</a:t>
            </a:r>
            <a:r>
              <a:rPr lang="zh-TW" altLang="en-US" dirty="0" smtClean="0"/>
              <a:t>以下</a:t>
            </a:r>
            <a:endParaRPr lang="en-US" altLang="zh-TW" dirty="0" smtClean="0"/>
          </a:p>
          <a:p>
            <a:pPr marL="514350" indent="-514350" algn="just" eaLnBrk="0" hangingPunct="0">
              <a:buFont typeface="+mj-lt"/>
              <a:buAutoNum type="arabicPeriod"/>
            </a:pPr>
            <a:r>
              <a:rPr lang="zh-TW" altLang="en-US" dirty="0"/>
              <a:t>容量</a:t>
            </a:r>
            <a:r>
              <a:rPr lang="en-US" altLang="zh-TW" dirty="0" smtClean="0"/>
              <a:t>4KVA</a:t>
            </a:r>
          </a:p>
          <a:p>
            <a:pPr marL="514350" indent="-514350" algn="just" eaLnBrk="0" hangingPunct="0">
              <a:buFont typeface="+mj-lt"/>
              <a:buAutoNum type="arabicPeriod"/>
            </a:pPr>
            <a:r>
              <a:rPr lang="en-US" altLang="zh-TW" dirty="0" smtClean="0"/>
              <a:t>…….</a:t>
            </a:r>
            <a:endParaRPr lang="zh-TW" altLang="en-US" dirty="0"/>
          </a:p>
        </p:txBody>
      </p:sp>
    </p:spTree>
    <p:extLst>
      <p:ext uri="{BB962C8B-B14F-4D97-AF65-F5344CB8AC3E}">
        <p14:creationId xmlns:p14="http://schemas.microsoft.com/office/powerpoint/2010/main" val="1115758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5358</Words>
  <Application>Microsoft Office PowerPoint</Application>
  <PresentationFormat>如螢幕大小 (4:3)</PresentationFormat>
  <Paragraphs>462</Paragraphs>
  <Slides>52</Slides>
  <Notes>37</Notes>
  <HiddenSlides>0</HiddenSlides>
  <MMClips>0</MMClips>
  <ScaleCrop>false</ScaleCrop>
  <HeadingPairs>
    <vt:vector size="6" baseType="variant">
      <vt:variant>
        <vt:lpstr>使用字型</vt:lpstr>
      </vt:variant>
      <vt:variant>
        <vt:i4>8</vt:i4>
      </vt:variant>
      <vt:variant>
        <vt:lpstr>佈景主題</vt:lpstr>
      </vt:variant>
      <vt:variant>
        <vt:i4>15</vt:i4>
      </vt:variant>
      <vt:variant>
        <vt:lpstr>投影片標題</vt:lpstr>
      </vt:variant>
      <vt:variant>
        <vt:i4>52</vt:i4>
      </vt:variant>
    </vt:vector>
  </HeadingPairs>
  <TitlesOfParts>
    <vt:vector size="75" baseType="lpstr">
      <vt:lpstr>Arial</vt:lpstr>
      <vt:lpstr>新細明體</vt:lpstr>
      <vt:lpstr>Wingdings</vt:lpstr>
      <vt:lpstr>Times New Roman</vt:lpstr>
      <vt:lpstr>微軟正黑體</vt:lpstr>
      <vt:lpstr>華康新儷粗黑</vt:lpstr>
      <vt:lpstr>華康中圓體</vt:lpstr>
      <vt:lpstr>Calibri</vt:lpstr>
      <vt:lpstr>Office 佈景主題</vt:lpstr>
      <vt:lpstr>1_Office 佈景主題</vt:lpstr>
      <vt:lpstr>2_Office 佈景主題</vt:lpstr>
      <vt:lpstr>3_Office 佈景主題</vt:lpstr>
      <vt:lpstr>5_Office 佈景主題</vt:lpstr>
      <vt:lpstr>6_Office 佈景主題</vt:lpstr>
      <vt:lpstr>8_Office 佈景主題</vt:lpstr>
      <vt:lpstr>9_Office 佈景主題</vt:lpstr>
      <vt:lpstr>4_Office 佈景主題</vt:lpstr>
      <vt:lpstr>10_Office 佈景主題</vt:lpstr>
      <vt:lpstr>11_Office 佈景主題</vt:lpstr>
      <vt:lpstr>12_Office 佈景主題</vt:lpstr>
      <vt:lpstr>13_Office 佈景主題</vt:lpstr>
      <vt:lpstr>14_Office 佈景主題</vt:lpstr>
      <vt:lpstr>15_Office 佈景主題</vt:lpstr>
      <vt:lpstr>行政座談 政風室案例分享暨宣導事項</vt:lpstr>
      <vt:lpstr>PowerPoint 簡報</vt:lpstr>
      <vt:lpstr>政風室104年工作績效概況</vt:lpstr>
      <vt:lpstr>政風室105年工作計畫概況</vt:lpstr>
      <vt:lpstr>(一)採購預警案-報廢財產標售為例</vt:lpstr>
      <vt:lpstr>(一)採購預警案-報廢財產標售為例</vt:lpstr>
      <vt:lpstr>(二)採購精進案以015B館二樓實驗室新增通風等設備案為例</vt:lpstr>
      <vt:lpstr>(二)採購精進案以015B館二樓實驗室新增通風等設備案為例</vt:lpstr>
      <vt:lpstr>(三)採購案以移動式交流可調電源供應器案為例</vt:lpstr>
      <vt:lpstr>(三)採購案以移動式交流可調電源供應器案為例</vt:lpstr>
      <vt:lpstr>政風室宣導事項(一)</vt:lpstr>
      <vt:lpstr>政風室宣導事項(二) 小額款項申領不實</vt:lpstr>
      <vt:lpstr>政風室宣導事項(二) 小額款項申領不實</vt:lpstr>
      <vt:lpstr>PowerPoint 簡報</vt:lpstr>
      <vt:lpstr>詐領差旅費（一）</vt:lpstr>
      <vt:lpstr>詐領差旅費（二）</vt:lpstr>
      <vt:lpstr>詐領差旅費（三）</vt:lpstr>
      <vt:lpstr>詐領加班費 (一)</vt:lpstr>
      <vt:lpstr>詐領加班費 (二)</vt:lpstr>
      <vt:lpstr>詐領油料費</vt:lpstr>
      <vt:lpstr>             詐領國旅卡休假補助費（一）</vt:lpstr>
      <vt:lpstr>             詐領國旅卡休假補助費（二）</vt:lpstr>
      <vt:lpstr>   詐領鐘點費</vt:lpstr>
      <vt:lpstr>PowerPoint 簡報</vt:lpstr>
      <vt:lpstr>詐取財物罪(一)</vt:lpstr>
      <vt:lpstr>詐取財物罪(二)</vt:lpstr>
      <vt:lpstr>詐取財物罪(三)</vt:lpstr>
      <vt:lpstr>利用職務上機會詐取財物罪(一)</vt:lpstr>
      <vt:lpstr>利用職務上機會詐取財物罪(二)</vt:lpstr>
      <vt:lpstr>PowerPoint 簡報</vt:lpstr>
      <vt:lpstr>PowerPoint 簡報</vt:lpstr>
      <vt:lpstr>PowerPoint 簡報</vt:lpstr>
      <vt:lpstr>PowerPoint 簡報</vt:lpstr>
      <vt:lpstr>偽造文書印文罪(一)</vt:lpstr>
      <vt:lpstr>偽造文書印文罪(二)</vt:lpstr>
      <vt:lpstr>偽造文書印文罪(三)</vt:lpstr>
      <vt:lpstr>偽造文書印文罪(四)</vt:lpstr>
      <vt:lpstr>PowerPoint 簡報</vt:lpstr>
      <vt:lpstr>落實費用申請、核銷覈實審查機制</vt:lpstr>
      <vt:lpstr>研提具體改進措施及建議，完善內部控制作業程序</vt:lpstr>
      <vt:lpstr>強化主管督導考核責任</vt:lpstr>
      <vt:lpstr>加強主（會）計、人事、政風機構橫向聯繫</vt:lpstr>
      <vt:lpstr>強化廉政法紀教育</vt:lpstr>
      <vt:lpstr>PowerPoint 簡報</vt:lpstr>
      <vt:lpstr>差旅費</vt:lpstr>
      <vt:lpstr>加班費(一)</vt:lpstr>
      <vt:lpstr>加班費(二)</vt:lpstr>
      <vt:lpstr>油料費</vt:lpstr>
      <vt:lpstr>國旅卡休假補助費</vt:lpstr>
      <vt:lpstr>鐘點費</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公務員申領小額補貼款項 專案法紀宣導參考教材</dc:title>
  <dc:creator>user</dc:creator>
  <cp:lastModifiedBy>劉美玲</cp:lastModifiedBy>
  <cp:revision>171</cp:revision>
  <dcterms:created xsi:type="dcterms:W3CDTF">2015-06-05T01:50:32Z</dcterms:created>
  <dcterms:modified xsi:type="dcterms:W3CDTF">2016-03-31T03:00:28Z</dcterms:modified>
</cp:coreProperties>
</file>