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9" r:id="rId3"/>
    <p:sldId id="263" r:id="rId4"/>
    <p:sldId id="257" r:id="rId5"/>
    <p:sldId id="258" r:id="rId6"/>
    <p:sldId id="261" r:id="rId7"/>
    <p:sldId id="262" r:id="rId8"/>
    <p:sldId id="264" r:id="rId9"/>
    <p:sldId id="265" r:id="rId10"/>
    <p:sldId id="280" r:id="rId11"/>
    <p:sldId id="267" r:id="rId12"/>
    <p:sldId id="266" r:id="rId13"/>
    <p:sldId id="268" r:id="rId14"/>
    <p:sldId id="269" r:id="rId15"/>
    <p:sldId id="270" r:id="rId16"/>
    <p:sldId id="279" r:id="rId17"/>
    <p:sldId id="271" r:id="rId18"/>
    <p:sldId id="273" r:id="rId19"/>
    <p:sldId id="274" r:id="rId20"/>
    <p:sldId id="276" r:id="rId21"/>
    <p:sldId id="283" r:id="rId22"/>
    <p:sldId id="284" r:id="rId23"/>
    <p:sldId id="285" r:id="rId24"/>
    <p:sldId id="286" r:id="rId25"/>
    <p:sldId id="287" r:id="rId26"/>
    <p:sldId id="281" r:id="rId27"/>
    <p:sldId id="304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277" r:id="rId43"/>
    <p:sldId id="303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755E5F-049F-485D-BB76-787C655F0366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C288B-0EB1-4660-A05D-4D9340AE26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099196" cy="2200292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專利檢索技巧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7854696" cy="3200860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l"/>
            <a:r>
              <a:rPr lang="zh-TW" altLang="en-US" sz="7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</a:t>
            </a:r>
            <a:r>
              <a:rPr lang="zh-TW" altLang="en-US" sz="41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主講人：信義智慧財產權事務所</a:t>
            </a:r>
            <a:endParaRPr lang="en-US" altLang="zh-TW" sz="41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zh-TW" altLang="en-US" sz="41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</a:t>
            </a:r>
            <a:endParaRPr lang="en-US" altLang="zh-TW" sz="41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zh-TW" altLang="en-US" sz="41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林松柏專利師</a:t>
            </a:r>
            <a:r>
              <a:rPr lang="en-US" altLang="zh-TW" sz="4400" dirty="0" smtClean="0"/>
              <a:t>105</a:t>
            </a:r>
            <a:r>
              <a:rPr lang="zh-TW" altLang="en-US" sz="4400" dirty="0" smtClean="0"/>
              <a:t>年</a:t>
            </a:r>
            <a:r>
              <a:rPr lang="en-US" altLang="zh-TW" sz="4400" dirty="0" smtClean="0"/>
              <a:t>3</a:t>
            </a:r>
            <a:r>
              <a:rPr lang="zh-TW" altLang="en-US" sz="4400" dirty="0" smtClean="0"/>
              <a:t>月</a:t>
            </a:r>
            <a:endParaRPr lang="en-US" altLang="zh-TW" sz="41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zh-TW" altLang="en-US" sz="7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甜甜圈 5"/>
          <p:cNvSpPr/>
          <p:nvPr/>
        </p:nvSpPr>
        <p:spPr>
          <a:xfrm>
            <a:off x="2000232" y="2428868"/>
            <a:ext cx="1285884" cy="1071570"/>
          </a:xfrm>
          <a:prstGeom prst="donut">
            <a:avLst>
              <a:gd name="adj" fmla="val 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5786446" y="2428868"/>
            <a:ext cx="1285884" cy="1071570"/>
          </a:xfrm>
          <a:prstGeom prst="donut">
            <a:avLst>
              <a:gd name="adj" fmla="val 4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甜甜圈 7"/>
          <p:cNvSpPr/>
          <p:nvPr/>
        </p:nvSpPr>
        <p:spPr>
          <a:xfrm>
            <a:off x="2928926" y="4000504"/>
            <a:ext cx="1357322" cy="1214446"/>
          </a:xfrm>
          <a:prstGeom prst="donut">
            <a:avLst>
              <a:gd name="adj" fmla="val 8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643174" y="2143116"/>
            <a:ext cx="857256" cy="928694"/>
          </a:xfrm>
          <a:prstGeom prst="donut">
            <a:avLst>
              <a:gd name="adj" fmla="val 8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2571736" y="3071810"/>
            <a:ext cx="857256" cy="928694"/>
          </a:xfrm>
          <a:prstGeom prst="donut">
            <a:avLst>
              <a:gd name="adj" fmla="val 8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甜甜圈 7"/>
          <p:cNvSpPr/>
          <p:nvPr/>
        </p:nvSpPr>
        <p:spPr>
          <a:xfrm>
            <a:off x="4214810" y="2214554"/>
            <a:ext cx="857256" cy="928694"/>
          </a:xfrm>
          <a:prstGeom prst="donut">
            <a:avLst>
              <a:gd name="adj" fmla="val 8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甜甜圈 8"/>
          <p:cNvSpPr/>
          <p:nvPr/>
        </p:nvSpPr>
        <p:spPr>
          <a:xfrm>
            <a:off x="5500694" y="2714620"/>
            <a:ext cx="857256" cy="928694"/>
          </a:xfrm>
          <a:prstGeom prst="donut">
            <a:avLst>
              <a:gd name="adj" fmla="val 8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1000100" y="2285992"/>
            <a:ext cx="2143140" cy="1928826"/>
          </a:xfrm>
          <a:prstGeom prst="donut">
            <a:avLst>
              <a:gd name="adj" fmla="val 5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143108" y="1000108"/>
            <a:ext cx="1071570" cy="1143008"/>
          </a:xfrm>
          <a:prstGeom prst="donut">
            <a:avLst>
              <a:gd name="adj" fmla="val 7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關鍵字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/>
              <a:t>一、對於技術</a:t>
            </a:r>
            <a:r>
              <a:rPr lang="zh-TW" altLang="en-US" sz="2800" dirty="0" smtClean="0">
                <a:solidFill>
                  <a:srgbClr val="FF0000"/>
                </a:solidFill>
              </a:rPr>
              <a:t>主題認識</a:t>
            </a:r>
            <a:r>
              <a:rPr lang="zh-TW" altLang="en-US" sz="2800" dirty="0" smtClean="0"/>
              <a:t>越清楚，越能下出正確的關鍵</a:t>
            </a:r>
          </a:p>
          <a:p>
            <a:pPr>
              <a:buNone/>
            </a:pPr>
            <a:r>
              <a:rPr lang="zh-TW" altLang="en-US" sz="2800" dirty="0" smtClean="0"/>
              <a:t>           字並找出精確的引證。</a:t>
            </a:r>
          </a:p>
          <a:p>
            <a:r>
              <a:rPr lang="zh-TW" altLang="en-US" sz="2800" dirty="0" smtClean="0"/>
              <a:t>二、與「技術主題」有關之關鍵字～常出現在</a:t>
            </a:r>
            <a:r>
              <a:rPr lang="zh-TW" altLang="en-US" sz="2800" dirty="0" smtClean="0">
                <a:solidFill>
                  <a:srgbClr val="FF0000"/>
                </a:solidFill>
              </a:rPr>
              <a:t>摘要</a:t>
            </a:r>
            <a:r>
              <a:rPr lang="en-US" altLang="zh-TW" sz="2800" dirty="0" smtClean="0">
                <a:solidFill>
                  <a:srgbClr val="FF0000"/>
                </a:solidFill>
              </a:rPr>
              <a:t>/</a:t>
            </a:r>
            <a:r>
              <a:rPr lang="zh-TW" altLang="en-US" sz="2800" dirty="0" smtClean="0">
                <a:solidFill>
                  <a:srgbClr val="FF0000"/>
                </a:solidFill>
              </a:rPr>
              <a:t>先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        前技術</a:t>
            </a:r>
            <a:r>
              <a:rPr lang="en-US" altLang="zh-TW" sz="2800" dirty="0" smtClean="0">
                <a:solidFill>
                  <a:srgbClr val="FF0000"/>
                </a:solidFill>
              </a:rPr>
              <a:t>/</a:t>
            </a:r>
            <a:r>
              <a:rPr lang="zh-TW" altLang="en-US" sz="2800" dirty="0" smtClean="0">
                <a:solidFill>
                  <a:srgbClr val="FF0000"/>
                </a:solidFill>
              </a:rPr>
              <a:t>申請專利範圍</a:t>
            </a:r>
            <a:r>
              <a:rPr lang="zh-TW" altLang="en-US" sz="2800" dirty="0" smtClean="0"/>
              <a:t>。</a:t>
            </a:r>
          </a:p>
          <a:p>
            <a:r>
              <a:rPr lang="zh-TW" altLang="en-US" sz="2800" dirty="0" smtClean="0"/>
              <a:t>三、</a:t>
            </a:r>
            <a:r>
              <a:rPr lang="zh-TW" altLang="en-US" sz="2800" dirty="0" smtClean="0">
                <a:solidFill>
                  <a:srgbClr val="FF0000"/>
                </a:solidFill>
              </a:rPr>
              <a:t>同義字、各國慣用</a:t>
            </a:r>
            <a:r>
              <a:rPr lang="zh-TW" altLang="en-US" sz="2800" dirty="0" smtClean="0"/>
              <a:t>語與發明人自行定義的名詞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      也要考慮。</a:t>
            </a:r>
            <a:r>
              <a:rPr lang="en-US" altLang="zh-TW" sz="2800" dirty="0" smtClean="0"/>
              <a:t>-&gt;</a:t>
            </a:r>
            <a:r>
              <a:rPr lang="zh-TW" altLang="en-US" sz="2800" dirty="0" smtClean="0"/>
              <a:t>慣用語或同義字不清楚時也可利用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      國際分類號初步調查。先以分類號找技術主題之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      名詞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＞再以技術主題之名詞找慣用字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關鍵字</a:t>
            </a:r>
            <a:r>
              <a:rPr lang="en-US" altLang="zh-TW" sz="2800" dirty="0" smtClean="0"/>
              <a:t>/</a:t>
            </a:r>
          </a:p>
          <a:p>
            <a:pPr>
              <a:buNone/>
            </a:pPr>
            <a:r>
              <a:rPr lang="zh-TW" altLang="en-US" sz="2800" dirty="0" smtClean="0"/>
              <a:t>           相關語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甜甜圈 5"/>
          <p:cNvSpPr/>
          <p:nvPr/>
        </p:nvSpPr>
        <p:spPr>
          <a:xfrm>
            <a:off x="2357422" y="1285860"/>
            <a:ext cx="2000264" cy="1714512"/>
          </a:xfrm>
          <a:prstGeom prst="donut">
            <a:avLst>
              <a:gd name="adj" fmla="val 7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9BFA78-267F-4360-8F5E-BD2F38455641}" type="slidenum">
              <a:rPr lang="en-US" altLang="zh-TW">
                <a:ea typeface="新細明體" charset="-120"/>
              </a:rPr>
              <a:pPr/>
              <a:t>18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2994" y="7040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a typeface="標楷體" pitchFamily="65" charset="-120"/>
              </a:rPr>
              <a:t>國際專利分類表編排與階層結構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1295400" y="2057400"/>
            <a:ext cx="6781800" cy="3127375"/>
            <a:chOff x="960" y="1632"/>
            <a:chExt cx="4272" cy="1970"/>
          </a:xfrm>
        </p:grpSpPr>
        <p:sp>
          <p:nvSpPr>
            <p:cNvPr id="20508" name="Line 1030"/>
            <p:cNvSpPr>
              <a:spLocks noChangeShapeType="1"/>
            </p:cNvSpPr>
            <p:nvPr/>
          </p:nvSpPr>
          <p:spPr bwMode="auto">
            <a:xfrm flipV="1">
              <a:off x="960" y="1632"/>
              <a:ext cx="0" cy="197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9" name="Line 1031"/>
            <p:cNvSpPr>
              <a:spLocks noChangeShapeType="1"/>
            </p:cNvSpPr>
            <p:nvPr/>
          </p:nvSpPr>
          <p:spPr bwMode="auto">
            <a:xfrm flipV="1">
              <a:off x="5232" y="1680"/>
              <a:ext cx="0" cy="1920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10" name="Line 1032"/>
            <p:cNvSpPr>
              <a:spLocks noChangeShapeType="1"/>
            </p:cNvSpPr>
            <p:nvPr/>
          </p:nvSpPr>
          <p:spPr bwMode="auto">
            <a:xfrm flipV="1">
              <a:off x="1763" y="1703"/>
              <a:ext cx="0" cy="634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11" name="Line 1033"/>
            <p:cNvSpPr>
              <a:spLocks noChangeShapeType="1"/>
            </p:cNvSpPr>
            <p:nvPr/>
          </p:nvSpPr>
          <p:spPr bwMode="auto">
            <a:xfrm flipV="1">
              <a:off x="2398" y="1703"/>
              <a:ext cx="0" cy="901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12" name="Line 1034"/>
            <p:cNvSpPr>
              <a:spLocks noChangeShapeType="1"/>
            </p:cNvSpPr>
            <p:nvPr/>
          </p:nvSpPr>
          <p:spPr bwMode="auto">
            <a:xfrm flipV="1">
              <a:off x="3263" y="1703"/>
              <a:ext cx="0" cy="1197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13" name="Line 1035"/>
            <p:cNvSpPr>
              <a:spLocks noChangeShapeType="1"/>
            </p:cNvSpPr>
            <p:nvPr/>
          </p:nvSpPr>
          <p:spPr bwMode="auto">
            <a:xfrm flipV="1">
              <a:off x="4171" y="1703"/>
              <a:ext cx="0" cy="1514"/>
            </a:xfrm>
            <a:prstGeom prst="line">
              <a:avLst/>
            </a:prstGeom>
            <a:noFill/>
            <a:ln w="12700" cap="rnd">
              <a:solidFill>
                <a:srgbClr val="FF33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1295400" y="3176588"/>
            <a:ext cx="6769100" cy="2005012"/>
            <a:chOff x="960" y="2337"/>
            <a:chExt cx="4264" cy="1263"/>
          </a:xfrm>
        </p:grpSpPr>
        <p:sp>
          <p:nvSpPr>
            <p:cNvPr id="20503" name="Line 1037"/>
            <p:cNvSpPr>
              <a:spLocks noChangeShapeType="1"/>
            </p:cNvSpPr>
            <p:nvPr/>
          </p:nvSpPr>
          <p:spPr bwMode="auto">
            <a:xfrm>
              <a:off x="960" y="3600"/>
              <a:ext cx="4264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4" name="Line 1038"/>
            <p:cNvSpPr>
              <a:spLocks noChangeShapeType="1"/>
            </p:cNvSpPr>
            <p:nvPr/>
          </p:nvSpPr>
          <p:spPr bwMode="auto">
            <a:xfrm>
              <a:off x="960" y="2337"/>
              <a:ext cx="803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5" name="Line 1039"/>
            <p:cNvSpPr>
              <a:spLocks noChangeShapeType="1"/>
            </p:cNvSpPr>
            <p:nvPr/>
          </p:nvSpPr>
          <p:spPr bwMode="auto">
            <a:xfrm>
              <a:off x="960" y="2613"/>
              <a:ext cx="1438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6" name="Line 1040"/>
            <p:cNvSpPr>
              <a:spLocks noChangeShapeType="1"/>
            </p:cNvSpPr>
            <p:nvPr/>
          </p:nvSpPr>
          <p:spPr bwMode="auto">
            <a:xfrm>
              <a:off x="960" y="2900"/>
              <a:ext cx="231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7" name="Line 1041"/>
            <p:cNvSpPr>
              <a:spLocks noChangeShapeType="1"/>
            </p:cNvSpPr>
            <p:nvPr/>
          </p:nvSpPr>
          <p:spPr bwMode="auto">
            <a:xfrm>
              <a:off x="960" y="3217"/>
              <a:ext cx="3211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042"/>
          <p:cNvGrpSpPr>
            <a:grpSpLocks/>
          </p:cNvGrpSpPr>
          <p:nvPr/>
        </p:nvGrpSpPr>
        <p:grpSpPr bwMode="auto">
          <a:xfrm>
            <a:off x="1319213" y="2446338"/>
            <a:ext cx="6648450" cy="739775"/>
            <a:chOff x="975" y="1877"/>
            <a:chExt cx="4188" cy="466"/>
          </a:xfrm>
        </p:grpSpPr>
        <p:sp>
          <p:nvSpPr>
            <p:cNvPr id="20498" name="Text Box 1043"/>
            <p:cNvSpPr txBox="1">
              <a:spLocks noChangeArrowheads="1"/>
            </p:cNvSpPr>
            <p:nvPr/>
          </p:nvSpPr>
          <p:spPr bwMode="auto">
            <a:xfrm>
              <a:off x="975" y="1900"/>
              <a:ext cx="83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zh-TW" altLang="zh-TW" sz="2000">
                  <a:latin typeface="標楷體" pitchFamily="65" charset="-120"/>
                  <a:ea typeface="標楷體" pitchFamily="65" charset="-120"/>
                </a:rPr>
                <a:t>部</a:t>
              </a:r>
            </a:p>
            <a:p>
              <a:pPr algn="ctr" eaLnBrk="0" hangingPunct="0"/>
              <a:r>
                <a:rPr kumimoji="0" lang="zh-TW" altLang="zh-TW" sz="200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Section)</a:t>
              </a:r>
            </a:p>
          </p:txBody>
        </p:sp>
        <p:sp>
          <p:nvSpPr>
            <p:cNvPr id="20499" name="Text Box 1044"/>
            <p:cNvSpPr txBox="1">
              <a:spLocks noChangeArrowheads="1"/>
            </p:cNvSpPr>
            <p:nvPr/>
          </p:nvSpPr>
          <p:spPr bwMode="auto">
            <a:xfrm>
              <a:off x="1754" y="1897"/>
              <a:ext cx="67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zh-TW" altLang="zh-TW" sz="2000">
                  <a:latin typeface="標楷體" pitchFamily="65" charset="-120"/>
                  <a:ea typeface="標楷體" pitchFamily="65" charset="-120"/>
                </a:rPr>
                <a:t>類</a:t>
              </a:r>
            </a:p>
            <a:p>
              <a:pPr algn="ctr" eaLnBrk="0" hangingPunct="0"/>
              <a:r>
                <a:rPr kumimoji="0" lang="zh-TW" altLang="zh-TW" sz="200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Class)</a:t>
              </a:r>
            </a:p>
          </p:txBody>
        </p:sp>
        <p:sp>
          <p:nvSpPr>
            <p:cNvPr id="20500" name="Text Box 1045"/>
            <p:cNvSpPr txBox="1">
              <a:spLocks noChangeArrowheads="1"/>
            </p:cNvSpPr>
            <p:nvPr/>
          </p:nvSpPr>
          <p:spPr bwMode="auto">
            <a:xfrm>
              <a:off x="2363" y="1901"/>
              <a:ext cx="91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kumimoji="0" lang="zh-TW" altLang="en-US" sz="2000">
                  <a:latin typeface="標楷體" pitchFamily="65" charset="-120"/>
                  <a:ea typeface="標楷體" pitchFamily="65" charset="-120"/>
                </a:rPr>
                <a:t>次類</a:t>
              </a:r>
              <a:endParaRPr kumimoji="0" lang="zh-TW" altLang="zh-TW" sz="2000">
                <a:latin typeface="標楷體" pitchFamily="65" charset="-120"/>
                <a:ea typeface="標楷體" pitchFamily="65" charset="-120"/>
              </a:endParaRPr>
            </a:p>
            <a:p>
              <a:pPr algn="ctr" eaLnBrk="0" hangingPunct="0"/>
              <a:r>
                <a:rPr kumimoji="0" lang="zh-TW" altLang="zh-TW" sz="200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Subclass)</a:t>
              </a:r>
            </a:p>
          </p:txBody>
        </p:sp>
        <p:sp>
          <p:nvSpPr>
            <p:cNvPr id="20501" name="Text Box 1046"/>
            <p:cNvSpPr txBox="1">
              <a:spLocks noChangeArrowheads="1"/>
            </p:cNvSpPr>
            <p:nvPr/>
          </p:nvSpPr>
          <p:spPr bwMode="auto">
            <a:xfrm>
              <a:off x="3401" y="1879"/>
              <a:ext cx="67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zh-TW" altLang="en-US" sz="2000">
                  <a:latin typeface="標楷體" pitchFamily="65" charset="-120"/>
                  <a:ea typeface="標楷體" pitchFamily="65" charset="-120"/>
                </a:rPr>
                <a:t>目</a:t>
              </a:r>
            </a:p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(group)</a:t>
              </a:r>
            </a:p>
          </p:txBody>
        </p:sp>
        <p:sp>
          <p:nvSpPr>
            <p:cNvPr id="20502" name="Text Box 1047"/>
            <p:cNvSpPr txBox="1">
              <a:spLocks noChangeArrowheads="1"/>
            </p:cNvSpPr>
            <p:nvPr/>
          </p:nvSpPr>
          <p:spPr bwMode="auto">
            <a:xfrm>
              <a:off x="4247" y="1877"/>
              <a:ext cx="91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zh-TW" altLang="en-US" sz="2000">
                  <a:latin typeface="標楷體" pitchFamily="65" charset="-120"/>
                  <a:ea typeface="標楷體" pitchFamily="65" charset="-120"/>
                </a:rPr>
                <a:t>次目</a:t>
              </a:r>
            </a:p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(subgroup)</a:t>
              </a:r>
            </a:p>
          </p:txBody>
        </p:sp>
      </p:grpSp>
      <p:grpSp>
        <p:nvGrpSpPr>
          <p:cNvPr id="5" name="Group 1048"/>
          <p:cNvGrpSpPr>
            <a:grpSpLocks/>
          </p:cNvGrpSpPr>
          <p:nvPr/>
        </p:nvGrpSpPr>
        <p:grpSpPr bwMode="auto">
          <a:xfrm>
            <a:off x="1827213" y="2057400"/>
            <a:ext cx="5626100" cy="398463"/>
            <a:chOff x="1295" y="1632"/>
            <a:chExt cx="3544" cy="251"/>
          </a:xfrm>
        </p:grpSpPr>
        <p:sp>
          <p:nvSpPr>
            <p:cNvPr id="20493" name="Text Box 1049"/>
            <p:cNvSpPr txBox="1">
              <a:spLocks noChangeArrowheads="1"/>
            </p:cNvSpPr>
            <p:nvPr/>
          </p:nvSpPr>
          <p:spPr bwMode="auto">
            <a:xfrm>
              <a:off x="3568" y="1633"/>
              <a:ext cx="4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030/</a:t>
              </a:r>
            </a:p>
          </p:txBody>
        </p:sp>
        <p:sp>
          <p:nvSpPr>
            <p:cNvPr id="20494" name="Text Box 1050"/>
            <p:cNvSpPr txBox="1">
              <a:spLocks noChangeArrowheads="1"/>
            </p:cNvSpPr>
            <p:nvPr/>
          </p:nvSpPr>
          <p:spPr bwMode="auto">
            <a:xfrm>
              <a:off x="4563" y="1632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72</a:t>
              </a:r>
            </a:p>
          </p:txBody>
        </p:sp>
        <p:sp>
          <p:nvSpPr>
            <p:cNvPr id="20495" name="Text Box 1051"/>
            <p:cNvSpPr txBox="1">
              <a:spLocks noChangeArrowheads="1"/>
            </p:cNvSpPr>
            <p:nvPr/>
          </p:nvSpPr>
          <p:spPr bwMode="auto">
            <a:xfrm>
              <a:off x="2767" y="163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N</a:t>
              </a:r>
            </a:p>
          </p:txBody>
        </p:sp>
        <p:sp>
          <p:nvSpPr>
            <p:cNvPr id="20496" name="Text Box 1052"/>
            <p:cNvSpPr txBox="1">
              <a:spLocks noChangeArrowheads="1"/>
            </p:cNvSpPr>
            <p:nvPr/>
          </p:nvSpPr>
          <p:spPr bwMode="auto">
            <a:xfrm>
              <a:off x="1920" y="1632"/>
              <a:ext cx="27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01</a:t>
              </a:r>
            </a:p>
          </p:txBody>
        </p:sp>
        <p:sp>
          <p:nvSpPr>
            <p:cNvPr id="20497" name="Text Box 1053"/>
            <p:cNvSpPr txBox="1">
              <a:spLocks noChangeArrowheads="1"/>
            </p:cNvSpPr>
            <p:nvPr/>
          </p:nvSpPr>
          <p:spPr bwMode="auto">
            <a:xfrm>
              <a:off x="1295" y="1632"/>
              <a:ext cx="19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TW" sz="2000">
                  <a:latin typeface="標楷體" pitchFamily="65" charset="-120"/>
                  <a:ea typeface="標楷體" pitchFamily="65" charset="-120"/>
                </a:rPr>
                <a:t>G</a:t>
              </a:r>
            </a:p>
          </p:txBody>
        </p:sp>
      </p:grpSp>
      <p:sp>
        <p:nvSpPr>
          <p:cNvPr id="112671" name="Rectangle 1055"/>
          <p:cNvSpPr>
            <a:spLocks noChangeArrowheads="1"/>
          </p:cNvSpPr>
          <p:nvPr/>
        </p:nvSpPr>
        <p:spPr bwMode="auto">
          <a:xfrm>
            <a:off x="3352800" y="4648200"/>
            <a:ext cx="435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800">
                <a:latin typeface="Arial" charset="0"/>
                <a:ea typeface="標楷體" pitchFamily="65" charset="-120"/>
              </a:rPr>
              <a:t>經由分離成各組分</a:t>
            </a:r>
            <a:r>
              <a:rPr lang="en-US" altLang="zh-TW" sz="1800">
                <a:latin typeface="Arial" charset="0"/>
                <a:ea typeface="標楷體" pitchFamily="65" charset="-120"/>
              </a:rPr>
              <a:t>;</a:t>
            </a:r>
            <a:r>
              <a:rPr lang="zh-TW" altLang="en-US" sz="1800">
                <a:latin typeface="Arial" charset="0"/>
                <a:ea typeface="標楷體" pitchFamily="65" charset="-120"/>
              </a:rPr>
              <a:t>用化學方法</a:t>
            </a:r>
          </a:p>
        </p:txBody>
      </p:sp>
      <p:sp>
        <p:nvSpPr>
          <p:cNvPr id="112672" name="Rectangle 1056"/>
          <p:cNvSpPr>
            <a:spLocks noChangeArrowheads="1"/>
          </p:cNvSpPr>
          <p:nvPr/>
        </p:nvSpPr>
        <p:spPr bwMode="auto">
          <a:xfrm>
            <a:off x="1752600" y="4038600"/>
            <a:ext cx="3232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latin typeface="Arial" charset="0"/>
                <a:ea typeface="標楷體" pitchFamily="65" charset="-120"/>
              </a:rPr>
              <a:t>借助於測定材料之物理或化學性質</a:t>
            </a:r>
          </a:p>
          <a:p>
            <a:r>
              <a:rPr lang="zh-TW" altLang="en-US" sz="1600">
                <a:latin typeface="Arial" charset="0"/>
                <a:ea typeface="標楷體" pitchFamily="65" charset="-120"/>
              </a:rPr>
              <a:t>用以測試或分析材料</a:t>
            </a:r>
          </a:p>
        </p:txBody>
      </p:sp>
      <p:sp>
        <p:nvSpPr>
          <p:cNvPr id="112673" name="Rectangle 1057"/>
          <p:cNvSpPr>
            <a:spLocks noChangeArrowheads="1"/>
          </p:cNvSpPr>
          <p:nvPr/>
        </p:nvSpPr>
        <p:spPr bwMode="auto">
          <a:xfrm>
            <a:off x="2444750" y="35814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測量</a:t>
            </a:r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測試</a:t>
            </a:r>
          </a:p>
        </p:txBody>
      </p:sp>
      <p:sp>
        <p:nvSpPr>
          <p:cNvPr id="112674" name="Rectangle 1058"/>
          <p:cNvSpPr>
            <a:spLocks noChangeArrowheads="1"/>
          </p:cNvSpPr>
          <p:nvPr/>
        </p:nvSpPr>
        <p:spPr bwMode="auto">
          <a:xfrm>
            <a:off x="1676400" y="3200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物理</a:t>
            </a:r>
          </a:p>
        </p:txBody>
      </p:sp>
      <p:sp>
        <p:nvSpPr>
          <p:cNvPr id="112675" name="Rectangle 1059"/>
          <p:cNvSpPr>
            <a:spLocks noChangeArrowheads="1"/>
          </p:cNvSpPr>
          <p:nvPr/>
        </p:nvSpPr>
        <p:spPr bwMode="auto">
          <a:xfrm>
            <a:off x="6934200" y="5181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800">
                <a:latin typeface="Arial" charset="0"/>
                <a:ea typeface="標楷體" pitchFamily="65" charset="-120"/>
              </a:rPr>
              <a:t>質譜儀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1" grpId="0" autoUpdateAnimBg="0"/>
      <p:bldP spid="112672" grpId="0" autoUpdateAnimBg="0"/>
      <p:bldP spid="112673" grpId="0" autoUpdateAnimBg="0"/>
      <p:bldP spid="112674" grpId="0" autoUpdateAnimBg="0"/>
      <p:bldP spid="11267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071670" y="3857628"/>
            <a:ext cx="2643206" cy="714380"/>
          </a:xfrm>
          <a:prstGeom prst="donut">
            <a:avLst>
              <a:gd name="adj" fmla="val 6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5500694" y="2571744"/>
            <a:ext cx="1571636" cy="1000132"/>
          </a:xfrm>
          <a:prstGeom prst="donut">
            <a:avLst>
              <a:gd name="adj" fmla="val 7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5857916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一、檢索目的及好處</a:t>
            </a:r>
            <a:endParaRPr lang="zh-TW" altLang="en-US" b="1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2071678"/>
            <a:ext cx="8229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/>
          <a:p>
            <a:pPr marL="457200" indent="-457200">
              <a:lnSpc>
                <a:spcPct val="80000"/>
              </a:lnSpc>
              <a:buClr>
                <a:schemeClr val="accent2"/>
              </a:buClr>
              <a:buSzPct val="110000"/>
            </a:pPr>
            <a:r>
              <a:rPr lang="en-US" altLang="zh-TW" sz="3000" dirty="0">
                <a:solidFill>
                  <a:srgbClr val="FF0000"/>
                </a:solidFill>
                <a:ea typeface="標楷體" pitchFamily="65" charset="-120"/>
              </a:rPr>
              <a:t>1.	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避免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侵權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危險</a:t>
            </a:r>
            <a:endParaRPr lang="zh-TW" altLang="en-US" sz="3000" dirty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altLang="zh-TW" sz="3000" dirty="0">
                <a:solidFill>
                  <a:srgbClr val="FF0000"/>
                </a:solidFill>
                <a:ea typeface="標楷體" pitchFamily="65" charset="-120"/>
              </a:rPr>
              <a:t>2.	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藉檢索激發</a:t>
            </a:r>
            <a:r>
              <a:rPr lang="zh-TW" altLang="en-US" sz="3000" dirty="0">
                <a:solidFill>
                  <a:srgbClr val="FF0000"/>
                </a:solidFill>
                <a:ea typeface="標楷體" pitchFamily="65" charset="-120"/>
              </a:rPr>
              <a:t>新的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創意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SzPct val="110000"/>
            </a:pPr>
            <a:r>
              <a:rPr lang="en-US" altLang="zh-TW" sz="3000" dirty="0">
                <a:solidFill>
                  <a:srgbClr val="FF0000"/>
                </a:solidFill>
                <a:ea typeface="標楷體" pitchFamily="65" charset="-120"/>
              </a:rPr>
              <a:t>3.	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避免重複研發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浪費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投資</a:t>
            </a:r>
            <a:r>
              <a:rPr lang="en-US" altLang="zh-TW" sz="3000" dirty="0" smtClean="0">
                <a:solidFill>
                  <a:srgbClr val="FF0000"/>
                </a:solidFill>
                <a:ea typeface="標楷體" pitchFamily="65" charset="-120"/>
              </a:rPr>
              <a:t>,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調整研發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方向</a:t>
            </a:r>
            <a:endParaRPr lang="zh-TW" altLang="en-US" sz="3000" b="1" dirty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altLang="zh-TW" sz="3000" dirty="0">
                <a:solidFill>
                  <a:srgbClr val="FF0000"/>
                </a:solidFill>
                <a:ea typeface="標楷體" pitchFamily="65" charset="-120"/>
              </a:rPr>
              <a:t>4.	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瞭解他人</a:t>
            </a:r>
            <a:r>
              <a:rPr lang="zh-TW" altLang="en-US" sz="3000" dirty="0">
                <a:solidFill>
                  <a:srgbClr val="FF0000"/>
                </a:solidFill>
                <a:ea typeface="標楷體" pitchFamily="65" charset="-120"/>
              </a:rPr>
              <a:t>是否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侵害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我方權利</a:t>
            </a:r>
            <a:endParaRPr lang="zh-TW" altLang="en-US" sz="3000" dirty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altLang="zh-TW" sz="3000" dirty="0">
                <a:solidFill>
                  <a:srgbClr val="FF0000"/>
                </a:solidFill>
                <a:ea typeface="標楷體" pitchFamily="65" charset="-120"/>
              </a:rPr>
              <a:t>5.	</a:t>
            </a:r>
            <a:r>
              <a:rPr lang="zh-TW" altLang="en-US" sz="3000" dirty="0">
                <a:solidFill>
                  <a:srgbClr val="FF0000"/>
                </a:solidFill>
                <a:ea typeface="標楷體" pitchFamily="65" charset="-120"/>
              </a:rPr>
              <a:t>評估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市場發展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趨勢</a:t>
            </a:r>
            <a:endParaRPr lang="zh-TW" altLang="en-US" sz="3000" b="1" dirty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altLang="zh-TW" sz="3000" dirty="0">
                <a:solidFill>
                  <a:srgbClr val="FF0000"/>
                </a:solidFill>
                <a:ea typeface="標楷體" pitchFamily="65" charset="-120"/>
              </a:rPr>
              <a:t>6.	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專利</a:t>
            </a:r>
            <a:r>
              <a:rPr lang="zh-TW" altLang="en-US" sz="3000" dirty="0">
                <a:solidFill>
                  <a:srgbClr val="FF0000"/>
                </a:solidFill>
                <a:ea typeface="標楷體" pitchFamily="65" charset="-120"/>
              </a:rPr>
              <a:t>之有效性、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存續、讓</a:t>
            </a:r>
            <a:r>
              <a:rPr lang="zh-TW" altLang="en-US" sz="3000" dirty="0">
                <a:solidFill>
                  <a:srgbClr val="FF0000"/>
                </a:solidFill>
                <a:ea typeface="標楷體" pitchFamily="65" charset="-120"/>
              </a:rPr>
              <a:t>與與分割</a:t>
            </a:r>
            <a:r>
              <a:rPr lang="zh-TW" altLang="en-US" sz="3000" b="1" dirty="0">
                <a:solidFill>
                  <a:srgbClr val="FF0000"/>
                </a:solidFill>
                <a:ea typeface="標楷體" pitchFamily="65" charset="-120"/>
              </a:rPr>
              <a:t>狀態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等</a:t>
            </a:r>
            <a:endParaRPr lang="en-US" altLang="zh-TW" sz="30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SzPct val="110000"/>
            </a:pPr>
            <a:r>
              <a:rPr lang="en-US" altLang="zh-TW" sz="3000" dirty="0" smtClean="0">
                <a:solidFill>
                  <a:srgbClr val="FF0000"/>
                </a:solidFill>
                <a:ea typeface="標楷體" pitchFamily="65" charset="-120"/>
              </a:rPr>
              <a:t>7.	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尋找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顧問、專家、潛在員工、授權人，或購</a:t>
            </a:r>
            <a:endParaRPr lang="en-US" altLang="zh-TW" sz="30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SzPct val="110000"/>
              <a:buNone/>
            </a:pP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          併對象</a:t>
            </a:r>
            <a:endParaRPr lang="en-US" altLang="zh-TW" sz="3000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altLang="zh-TW" sz="3000" dirty="0" smtClean="0">
                <a:solidFill>
                  <a:srgbClr val="FF0000"/>
                </a:solidFill>
                <a:ea typeface="標楷體" pitchFamily="65" charset="-120"/>
              </a:rPr>
              <a:t>8.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有利於構建專利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地圖</a:t>
            </a:r>
            <a:r>
              <a:rPr lang="zh-TW" altLang="en-US" sz="3000" dirty="0" smtClean="0">
                <a:solidFill>
                  <a:srgbClr val="FF0000"/>
                </a:solidFill>
                <a:ea typeface="標楷體" pitchFamily="65" charset="-120"/>
              </a:rPr>
              <a:t>及專利</a:t>
            </a:r>
            <a:r>
              <a:rPr lang="zh-TW" altLang="en-US" sz="3000" b="1" dirty="0" smtClean="0">
                <a:solidFill>
                  <a:srgbClr val="FF0000"/>
                </a:solidFill>
                <a:ea typeface="標楷體" pitchFamily="65" charset="-120"/>
              </a:rPr>
              <a:t>佈局</a:t>
            </a:r>
            <a:endParaRPr lang="en-US" altLang="zh-TW" sz="30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110000"/>
              <a:buNone/>
            </a:pPr>
            <a:endParaRPr lang="en-US" altLang="zh-TW" sz="3000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4" y="0"/>
            <a:ext cx="9132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三如何到美國智慧財產局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714348" y="2571744"/>
            <a:ext cx="3714776" cy="1643074"/>
          </a:xfrm>
          <a:prstGeom prst="donut">
            <a:avLst>
              <a:gd name="adj" fmla="val 9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571472" y="1071546"/>
            <a:ext cx="1285884" cy="1214446"/>
          </a:xfrm>
          <a:prstGeom prst="donut">
            <a:avLst>
              <a:gd name="adj" fmla="val 7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85720" y="4714884"/>
            <a:ext cx="2286016" cy="857256"/>
          </a:xfrm>
          <a:prstGeom prst="donut">
            <a:avLst>
              <a:gd name="adj" fmla="val 7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向下箭號 4"/>
          <p:cNvSpPr/>
          <p:nvPr/>
        </p:nvSpPr>
        <p:spPr>
          <a:xfrm>
            <a:off x="7286644" y="3214686"/>
            <a:ext cx="714380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001024" y="2714620"/>
            <a:ext cx="785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游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標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往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下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拉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000232" y="2143116"/>
            <a:ext cx="2571768" cy="2143140"/>
          </a:xfrm>
          <a:prstGeom prst="donut">
            <a:avLst>
              <a:gd name="adj" fmla="val 7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143404" cy="1428760"/>
          </a:xfrm>
          <a:prstGeom prst="rect">
            <a:avLst/>
          </a:prstGeom>
          <a:noFill/>
          <a:ln w="9525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   二如何到台灣智慧財產局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16260"/>
            <a:ext cx="8429684" cy="52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928662" y="1857364"/>
            <a:ext cx="1500198" cy="1000132"/>
          </a:xfrm>
          <a:prstGeom prst="donut">
            <a:avLst>
              <a:gd name="adj" fmla="val 12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1000100" y="2928934"/>
            <a:ext cx="1714512" cy="1000132"/>
          </a:xfrm>
          <a:prstGeom prst="donut">
            <a:avLst>
              <a:gd name="adj" fmla="val 17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3786182" y="1142984"/>
            <a:ext cx="1571636" cy="1428760"/>
          </a:xfrm>
          <a:prstGeom prst="donut">
            <a:avLst>
              <a:gd name="adj" fmla="val 9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向下箭號 4"/>
          <p:cNvSpPr/>
          <p:nvPr/>
        </p:nvSpPr>
        <p:spPr>
          <a:xfrm>
            <a:off x="7786710" y="2428868"/>
            <a:ext cx="428628" cy="2928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143900" y="2714620"/>
            <a:ext cx="785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游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標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往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下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拉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0" y="3857628"/>
            <a:ext cx="1142976" cy="714380"/>
          </a:xfrm>
          <a:prstGeom prst="donut">
            <a:avLst>
              <a:gd name="adj" fmla="val 7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4000496" y="857232"/>
            <a:ext cx="2000264" cy="1500198"/>
          </a:xfrm>
          <a:prstGeom prst="donut">
            <a:avLst>
              <a:gd name="adj" fmla="val 5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四、其他國家專利局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-1"/>
            <a:ext cx="914403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五、網路免費方便協助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785786" y="2071678"/>
            <a:ext cx="1571636" cy="714380"/>
          </a:xfrm>
          <a:prstGeom prst="donut">
            <a:avLst>
              <a:gd name="adj" fmla="val 7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928662" y="2928934"/>
            <a:ext cx="1857388" cy="857256"/>
          </a:xfrm>
          <a:prstGeom prst="donut">
            <a:avLst>
              <a:gd name="adj" fmla="val 7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85720" y="1571612"/>
            <a:ext cx="2143140" cy="1428760"/>
          </a:xfrm>
          <a:prstGeom prst="donut">
            <a:avLst>
              <a:gd name="adj" fmla="val 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甜甜圈 6"/>
          <p:cNvSpPr/>
          <p:nvPr/>
        </p:nvSpPr>
        <p:spPr>
          <a:xfrm>
            <a:off x="6929454" y="1000108"/>
            <a:ext cx="1428760" cy="1214446"/>
          </a:xfrm>
          <a:prstGeom prst="donut">
            <a:avLst>
              <a:gd name="adj" fmla="val 8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向下箭號 4"/>
          <p:cNvSpPr/>
          <p:nvPr/>
        </p:nvSpPr>
        <p:spPr>
          <a:xfrm rot="11047416">
            <a:off x="7433262" y="1515329"/>
            <a:ext cx="497433" cy="2108899"/>
          </a:xfrm>
          <a:prstGeom prst="downArrow">
            <a:avLst>
              <a:gd name="adj1" fmla="val 19079"/>
              <a:gd name="adj2" fmla="val 17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甜甜圈 5"/>
          <p:cNvSpPr/>
          <p:nvPr/>
        </p:nvSpPr>
        <p:spPr>
          <a:xfrm>
            <a:off x="6643702" y="928670"/>
            <a:ext cx="785818" cy="642942"/>
          </a:xfrm>
          <a:prstGeom prst="donut">
            <a:avLst>
              <a:gd name="adj" fmla="val 11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785786" y="214290"/>
            <a:ext cx="1714512" cy="857256"/>
          </a:xfrm>
          <a:prstGeom prst="donut">
            <a:avLst>
              <a:gd name="adj" fmla="val 17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5286380" y="5786454"/>
            <a:ext cx="2214578" cy="928694"/>
          </a:xfrm>
          <a:prstGeom prst="donut">
            <a:avLst>
              <a:gd name="adj" fmla="val 8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AD3712-C4C9-44AF-869A-AF63EE0132DF}" type="slidenum">
              <a:rPr lang="en-US" altLang="zh-TW">
                <a:ea typeface="新細明體" charset="-120"/>
              </a:rPr>
              <a:pPr/>
              <a:t>42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7166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六、結語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50"/>
            <a:ext cx="7772400" cy="500066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檢索輸入條件越少</a:t>
            </a:r>
            <a:r>
              <a:rPr lang="en-US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查得專利數量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越多</a:t>
            </a:r>
            <a:r>
              <a:rPr lang="en-US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準確率相對亦較高</a:t>
            </a:r>
            <a:r>
              <a:rPr lang="en-US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但非相關專利數量同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出現較多，必須與時間作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衡平及效益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通常配合查詢方式係以布林交集或排除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技術特徵等來限縮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減少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數量。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關鍵字以專業用語：例如自行車、腳踏車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、二輪車 、人力操控機械，許多專利權人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會以不同字詞閃避及隱藏。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檢索可以百分之百確定找得到嗎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algn="just">
              <a:lnSpc>
                <a:spcPct val="90000"/>
              </a:lnSpc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答：不太可能；因為太多專利案，只能大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概檢索， 除非吃飽閒閒都在找。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90000"/>
              </a:lnSpc>
              <a:buNone/>
            </a:pPr>
            <a:endParaRPr lang="zh-TW" altLang="en-US" sz="3200" dirty="0" smtClean="0"/>
          </a:p>
          <a:p>
            <a:pPr algn="just" eaLnBrk="1" hangingPunct="1">
              <a:lnSpc>
                <a:spcPct val="90000"/>
              </a:lnSpc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4400" dirty="0" smtClean="0"/>
          </a:p>
          <a:p>
            <a:pPr algn="ctr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謝謝聆聽 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敬請指教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285720" y="2500306"/>
            <a:ext cx="2214578" cy="1143008"/>
          </a:xfrm>
          <a:prstGeom prst="donut">
            <a:avLst>
              <a:gd name="adj" fmla="val 14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32" y="704088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圖說文字 7"/>
          <p:cNvSpPr/>
          <p:nvPr/>
        </p:nvSpPr>
        <p:spPr>
          <a:xfrm>
            <a:off x="1643042" y="1500174"/>
            <a:ext cx="3214710" cy="1928826"/>
          </a:xfrm>
          <a:prstGeom prst="wedgeRect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3071834" cy="1500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甜甜圈 4"/>
          <p:cNvSpPr/>
          <p:nvPr/>
        </p:nvSpPr>
        <p:spPr>
          <a:xfrm>
            <a:off x="4714876" y="785794"/>
            <a:ext cx="1214446" cy="1214446"/>
          </a:xfrm>
          <a:prstGeom prst="donut">
            <a:avLst>
              <a:gd name="adj" fmla="val 5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向下箭號 8"/>
          <p:cNvSpPr/>
          <p:nvPr/>
        </p:nvSpPr>
        <p:spPr>
          <a:xfrm rot="18701934">
            <a:off x="4098567" y="14369"/>
            <a:ext cx="732552" cy="1547937"/>
          </a:xfrm>
          <a:prstGeom prst="downArrow">
            <a:avLst>
              <a:gd name="adj1" fmla="val 285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8352395">
            <a:off x="5475362" y="1380219"/>
            <a:ext cx="1157422" cy="571504"/>
          </a:xfrm>
          <a:prstGeom prst="rightArrow">
            <a:avLst>
              <a:gd name="adj1" fmla="val 225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386</Words>
  <Application>Microsoft Office PowerPoint</Application>
  <PresentationFormat>如螢幕大小 (4:3)</PresentationFormat>
  <Paragraphs>81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流線</vt:lpstr>
      <vt:lpstr>專利檢索技巧</vt:lpstr>
      <vt:lpstr>一、檢索目的及好處</vt:lpstr>
      <vt:lpstr>   二如何到台灣智慧財產局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關鍵字 </vt:lpstr>
      <vt:lpstr>PowerPoint 簡報</vt:lpstr>
      <vt:lpstr>國際專利分類表編排與階層結構</vt:lpstr>
      <vt:lpstr>PowerPoint 簡報</vt:lpstr>
      <vt:lpstr>PowerPoint 簡報</vt:lpstr>
      <vt:lpstr>三如何到美國智慧財產局</vt:lpstr>
      <vt:lpstr>PowerPoint 簡報</vt:lpstr>
      <vt:lpstr>PowerPoint 簡報</vt:lpstr>
      <vt:lpstr>PowerPoint 簡報</vt:lpstr>
      <vt:lpstr>PowerPoint 簡報</vt:lpstr>
      <vt:lpstr>結語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四、其他國家專利局</vt:lpstr>
      <vt:lpstr>PowerPoint 簡報</vt:lpstr>
      <vt:lpstr>PowerPoint 簡報</vt:lpstr>
      <vt:lpstr>PowerPoint 簡報</vt:lpstr>
      <vt:lpstr>五、網路免費方便協助</vt:lpstr>
      <vt:lpstr>PowerPoint 簡報</vt:lpstr>
      <vt:lpstr>PowerPoint 簡報</vt:lpstr>
      <vt:lpstr>PowerPoint 簡報</vt:lpstr>
      <vt:lpstr>六、結語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Lin</dc:creator>
  <cp:lastModifiedBy>李宗衞</cp:lastModifiedBy>
  <cp:revision>47</cp:revision>
  <dcterms:created xsi:type="dcterms:W3CDTF">2015-04-20T10:12:07Z</dcterms:created>
  <dcterms:modified xsi:type="dcterms:W3CDTF">2016-03-22T07:26:01Z</dcterms:modified>
</cp:coreProperties>
</file>