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1"/>
  </p:notesMasterIdLst>
  <p:handoutMasterIdLst>
    <p:handoutMasterId r:id="rId12"/>
  </p:handoutMasterIdLst>
  <p:sldIdLst>
    <p:sldId id="271" r:id="rId2"/>
    <p:sldId id="273" r:id="rId3"/>
    <p:sldId id="274" r:id="rId4"/>
    <p:sldId id="276" r:id="rId5"/>
    <p:sldId id="277" r:id="rId6"/>
    <p:sldId id="278" r:id="rId7"/>
    <p:sldId id="279" r:id="rId8"/>
    <p:sldId id="275" r:id="rId9"/>
    <p:sldId id="280" r:id="rId10"/>
  </p:sldIdLst>
  <p:sldSz cx="9144000" cy="6858000" type="screen4x3"/>
  <p:notesSz cx="6807200" cy="9939338"/>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FF66"/>
    <a:srgbClr val="FF0000"/>
    <a:srgbClr val="FF3300"/>
    <a:srgbClr val="FFFF99"/>
    <a:srgbClr val="FF99CC"/>
    <a:srgbClr val="3366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中等深淺樣式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中等深淺樣式 1 - 輔色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7B26C5-4107-4FEC-AEDC-1716B250A1EF}" styleName="淺色樣式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淺色樣式 1 - 輔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淺色樣式 1 - 輔色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淺色樣式 1 - 輔色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B4B98B0-60AC-42C2-AFA5-B58CD77FA1E5}" styleName="淺色樣式 1 - 輔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佈景主題樣式 2 - 輔色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佈景主題樣式 2 - 輔色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佈景主題樣式 2 - 輔色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佈景主題樣式 2 - 輔色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佈景主題樣式 1 - 輔色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佈景主題樣式 1 - 輔色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佈景主題樣式 1 - 輔色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佈景主題樣式 1 - 輔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佈景主題樣式 1 - 輔色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淺色樣式 3 - 輔色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E171933-4619-4E11-9A3F-F7608DF75F80}" styleName="中等深淺樣式 1 - 輔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1" autoAdjust="0"/>
    <p:restoredTop sz="94660"/>
  </p:normalViewPr>
  <p:slideViewPr>
    <p:cSldViewPr>
      <p:cViewPr>
        <p:scale>
          <a:sx n="84" d="100"/>
          <a:sy n="84" d="100"/>
        </p:scale>
        <p:origin x="-216" y="-5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0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bwMode="auto">
          <a:xfrm>
            <a:off x="0" y="0"/>
            <a:ext cx="294957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86" tIns="45743" rIns="91486" bIns="45743" numCol="1" anchor="t" anchorCtr="0" compatLnSpc="1">
            <a:prstTxWarp prst="textNoShape">
              <a:avLst/>
            </a:prstTxWarp>
          </a:bodyPr>
          <a:lstStyle>
            <a:lvl1pPr defTabSz="915988">
              <a:defRPr sz="1200"/>
            </a:lvl1pPr>
          </a:lstStyle>
          <a:p>
            <a:pPr>
              <a:defRPr/>
            </a:pPr>
            <a:endParaRPr lang="zh-TW" altLang="en-US"/>
          </a:p>
        </p:txBody>
      </p:sp>
      <p:sp>
        <p:nvSpPr>
          <p:cNvPr id="3" name="日期版面配置區 2"/>
          <p:cNvSpPr>
            <a:spLocks noGrp="1"/>
          </p:cNvSpPr>
          <p:nvPr>
            <p:ph type="dt" sz="quarter" idx="1"/>
          </p:nvPr>
        </p:nvSpPr>
        <p:spPr bwMode="auto">
          <a:xfrm>
            <a:off x="3856038" y="0"/>
            <a:ext cx="294957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86" tIns="45743" rIns="91486" bIns="45743" numCol="1" anchor="t" anchorCtr="0" compatLnSpc="1">
            <a:prstTxWarp prst="textNoShape">
              <a:avLst/>
            </a:prstTxWarp>
          </a:bodyPr>
          <a:lstStyle>
            <a:lvl1pPr algn="r" defTabSz="915988">
              <a:defRPr sz="1200"/>
            </a:lvl1pPr>
          </a:lstStyle>
          <a:p>
            <a:pPr>
              <a:defRPr/>
            </a:pPr>
            <a:fld id="{0B5D9A5F-FE8E-42A3-A9C7-4AFA6A46E2D8}" type="datetimeFigureOut">
              <a:rPr lang="zh-TW" altLang="en-US"/>
              <a:pPr>
                <a:defRPr/>
              </a:pPr>
              <a:t>2015/12/28</a:t>
            </a:fld>
            <a:endParaRPr lang="en-US" altLang="zh-TW"/>
          </a:p>
        </p:txBody>
      </p:sp>
      <p:sp>
        <p:nvSpPr>
          <p:cNvPr id="4" name="頁尾版面配置區 3"/>
          <p:cNvSpPr>
            <a:spLocks noGrp="1"/>
          </p:cNvSpPr>
          <p:nvPr>
            <p:ph type="ftr" sz="quarter" idx="2"/>
          </p:nvPr>
        </p:nvSpPr>
        <p:spPr bwMode="auto">
          <a:xfrm>
            <a:off x="0" y="9440863"/>
            <a:ext cx="294957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86" tIns="45743" rIns="91486" bIns="45743" numCol="1" anchor="b" anchorCtr="0" compatLnSpc="1">
            <a:prstTxWarp prst="textNoShape">
              <a:avLst/>
            </a:prstTxWarp>
          </a:bodyPr>
          <a:lstStyle>
            <a:lvl1pPr defTabSz="915988">
              <a:defRPr sz="1200"/>
            </a:lvl1pPr>
          </a:lstStyle>
          <a:p>
            <a:pPr>
              <a:defRPr/>
            </a:pPr>
            <a:endParaRPr lang="zh-TW" altLang="en-US"/>
          </a:p>
        </p:txBody>
      </p:sp>
      <p:sp>
        <p:nvSpPr>
          <p:cNvPr id="5" name="投影片編號版面配置區 4"/>
          <p:cNvSpPr>
            <a:spLocks noGrp="1"/>
          </p:cNvSpPr>
          <p:nvPr>
            <p:ph type="sldNum" sz="quarter" idx="3"/>
          </p:nvPr>
        </p:nvSpPr>
        <p:spPr bwMode="auto">
          <a:xfrm>
            <a:off x="3856038" y="9440863"/>
            <a:ext cx="294957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86" tIns="45743" rIns="91486" bIns="45743" numCol="1" anchor="b" anchorCtr="0" compatLnSpc="1">
            <a:prstTxWarp prst="textNoShape">
              <a:avLst/>
            </a:prstTxWarp>
          </a:bodyPr>
          <a:lstStyle>
            <a:lvl1pPr algn="r" defTabSz="915988">
              <a:defRPr sz="1200"/>
            </a:lvl1pPr>
          </a:lstStyle>
          <a:p>
            <a:pPr>
              <a:defRPr/>
            </a:pPr>
            <a:fld id="{63E3A5B7-3B04-4035-95D2-5278268BCF65}" type="slidenum">
              <a:rPr lang="zh-TW" altLang="en-US"/>
              <a:pPr>
                <a:defRPr/>
              </a:pPr>
              <a:t>‹#›</a:t>
            </a:fld>
            <a:endParaRPr lang="en-US" altLang="zh-TW"/>
          </a:p>
        </p:txBody>
      </p:sp>
    </p:spTree>
    <p:extLst>
      <p:ext uri="{BB962C8B-B14F-4D97-AF65-F5344CB8AC3E}">
        <p14:creationId xmlns:p14="http://schemas.microsoft.com/office/powerpoint/2010/main" val="36023877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defTabSz="915988">
              <a:defRPr sz="1200"/>
            </a:lvl1pPr>
          </a:lstStyle>
          <a:p>
            <a:pPr>
              <a:defRPr/>
            </a:pPr>
            <a:endParaRPr lang="en-US" altLang="zh-TW"/>
          </a:p>
        </p:txBody>
      </p:sp>
      <p:sp>
        <p:nvSpPr>
          <p:cNvPr id="29699" name="Rectangle 3"/>
          <p:cNvSpPr>
            <a:spLocks noGrp="1" noChangeArrowheads="1"/>
          </p:cNvSpPr>
          <p:nvPr>
            <p:ph type="dt" idx="1"/>
          </p:nvPr>
        </p:nvSpPr>
        <p:spPr bwMode="auto">
          <a:xfrm>
            <a:off x="3856038"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defTabSz="915988">
              <a:defRPr sz="1200"/>
            </a:lvl1pPr>
          </a:lstStyle>
          <a:p>
            <a:pPr>
              <a:defRPr/>
            </a:pPr>
            <a:endParaRPr lang="en-US" altLang="zh-TW"/>
          </a:p>
        </p:txBody>
      </p:sp>
      <p:sp>
        <p:nvSpPr>
          <p:cNvPr id="11268" name="Rectangle 4"/>
          <p:cNvSpPr>
            <a:spLocks noGrp="1" noRot="1" noChangeAspect="1" noChangeArrowheads="1" noTextEdit="1"/>
          </p:cNvSpPr>
          <p:nvPr>
            <p:ph type="sldImg" idx="2"/>
          </p:nvPr>
        </p:nvSpPr>
        <p:spPr bwMode="auto">
          <a:xfrm>
            <a:off x="920750" y="746125"/>
            <a:ext cx="4967288" cy="3725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9701" name="Rectangle 5"/>
          <p:cNvSpPr>
            <a:spLocks noGrp="1" noChangeArrowheads="1"/>
          </p:cNvSpPr>
          <p:nvPr>
            <p:ph type="body" sz="quarter" idx="3"/>
          </p:nvPr>
        </p:nvSpPr>
        <p:spPr bwMode="auto">
          <a:xfrm>
            <a:off x="681038" y="4721225"/>
            <a:ext cx="5445125" cy="447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29702" name="Rectangle 6"/>
          <p:cNvSpPr>
            <a:spLocks noGrp="1" noChangeArrowheads="1"/>
          </p:cNvSpPr>
          <p:nvPr>
            <p:ph type="ftr" sz="quarter" idx="4"/>
          </p:nvPr>
        </p:nvSpPr>
        <p:spPr bwMode="auto">
          <a:xfrm>
            <a:off x="0"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defTabSz="915988">
              <a:defRPr sz="1200"/>
            </a:lvl1pPr>
          </a:lstStyle>
          <a:p>
            <a:pPr>
              <a:defRPr/>
            </a:pPr>
            <a:endParaRPr lang="en-US" altLang="zh-TW"/>
          </a:p>
        </p:txBody>
      </p:sp>
      <p:sp>
        <p:nvSpPr>
          <p:cNvPr id="29703" name="Rectangle 7"/>
          <p:cNvSpPr>
            <a:spLocks noGrp="1" noChangeArrowheads="1"/>
          </p:cNvSpPr>
          <p:nvPr>
            <p:ph type="sldNum" sz="quarter" idx="5"/>
          </p:nvPr>
        </p:nvSpPr>
        <p:spPr bwMode="auto">
          <a:xfrm>
            <a:off x="3856038" y="9440863"/>
            <a:ext cx="294957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defTabSz="915988">
              <a:defRPr sz="1200"/>
            </a:lvl1pPr>
          </a:lstStyle>
          <a:p>
            <a:pPr>
              <a:defRPr/>
            </a:pPr>
            <a:fld id="{42B28D8C-CA5B-4EB3-BB94-4DA737FED3D6}" type="slidenum">
              <a:rPr lang="en-US" altLang="zh-TW"/>
              <a:pPr>
                <a:defRPr/>
              </a:pPr>
              <a:t>‹#›</a:t>
            </a:fld>
            <a:endParaRPr lang="en-US" altLang="zh-TW"/>
          </a:p>
        </p:txBody>
      </p:sp>
    </p:spTree>
    <p:extLst>
      <p:ext uri="{BB962C8B-B14F-4D97-AF65-F5344CB8AC3E}">
        <p14:creationId xmlns:p14="http://schemas.microsoft.com/office/powerpoint/2010/main" val="22268966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投影片圖像版面配置區 1"/>
          <p:cNvSpPr>
            <a:spLocks noGrp="1" noRot="1" noChangeAspect="1" noTextEdit="1"/>
          </p:cNvSpPr>
          <p:nvPr>
            <p:ph type="sldImg"/>
          </p:nvPr>
        </p:nvSpPr>
        <p:spPr>
          <a:ln/>
        </p:spPr>
      </p:sp>
      <p:sp>
        <p:nvSpPr>
          <p:cNvPr id="12291" name="備忘稿版面配置區 2"/>
          <p:cNvSpPr>
            <a:spLocks noGrp="1"/>
          </p:cNvSpPr>
          <p:nvPr>
            <p:ph type="body" idx="1"/>
          </p:nvPr>
        </p:nvSpPr>
        <p:spPr>
          <a:noFill/>
        </p:spPr>
        <p:txBody>
          <a:bodyPr/>
          <a:lstStyle/>
          <a:p>
            <a:pPr eaLnBrk="1" hangingPunct="1"/>
            <a:endParaRPr lang="zh-TW" altLang="en-US" smtClean="0"/>
          </a:p>
        </p:txBody>
      </p:sp>
      <p:sp>
        <p:nvSpPr>
          <p:cNvPr id="12292" name="投影片編號版面配置區 3"/>
          <p:cNvSpPr>
            <a:spLocks noGrp="1"/>
          </p:cNvSpPr>
          <p:nvPr>
            <p:ph type="sldNum" sz="quarter" idx="5"/>
          </p:nvPr>
        </p:nvSpPr>
        <p:spPr>
          <a:noFill/>
        </p:spPr>
        <p:txBody>
          <a:bodyPr/>
          <a:lstStyle>
            <a:lvl1pPr defTabSz="915988" eaLnBrk="0" hangingPunct="0">
              <a:spcBef>
                <a:spcPct val="30000"/>
              </a:spcBef>
              <a:defRPr kumimoji="1" sz="1200">
                <a:solidFill>
                  <a:schemeClr val="tx1"/>
                </a:solidFill>
                <a:latin typeface="Arial" charset="0"/>
                <a:ea typeface="新細明體" pitchFamily="18" charset="-120"/>
              </a:defRPr>
            </a:lvl1pPr>
            <a:lvl2pPr marL="744538" indent="-287338" defTabSz="915988" eaLnBrk="0" hangingPunct="0">
              <a:spcBef>
                <a:spcPct val="30000"/>
              </a:spcBef>
              <a:defRPr kumimoji="1" sz="1200">
                <a:solidFill>
                  <a:schemeClr val="tx1"/>
                </a:solidFill>
                <a:latin typeface="Arial" charset="0"/>
                <a:ea typeface="新細明體" pitchFamily="18" charset="-120"/>
              </a:defRPr>
            </a:lvl2pPr>
            <a:lvl3pPr marL="1143000" indent="-227013" defTabSz="915988" eaLnBrk="0" hangingPunct="0">
              <a:spcBef>
                <a:spcPct val="30000"/>
              </a:spcBef>
              <a:defRPr kumimoji="1" sz="1200">
                <a:solidFill>
                  <a:schemeClr val="tx1"/>
                </a:solidFill>
                <a:latin typeface="Arial" charset="0"/>
                <a:ea typeface="新細明體" pitchFamily="18" charset="-120"/>
              </a:defRPr>
            </a:lvl3pPr>
            <a:lvl4pPr marL="1600200" indent="-228600" defTabSz="915988" eaLnBrk="0" hangingPunct="0">
              <a:spcBef>
                <a:spcPct val="30000"/>
              </a:spcBef>
              <a:defRPr kumimoji="1" sz="1200">
                <a:solidFill>
                  <a:schemeClr val="tx1"/>
                </a:solidFill>
                <a:latin typeface="Arial" charset="0"/>
                <a:ea typeface="新細明體" pitchFamily="18" charset="-120"/>
              </a:defRPr>
            </a:lvl4pPr>
            <a:lvl5pPr marL="2058988" indent="-230188" defTabSz="915988" eaLnBrk="0" hangingPunct="0">
              <a:spcBef>
                <a:spcPct val="30000"/>
              </a:spcBef>
              <a:defRPr kumimoji="1" sz="1200">
                <a:solidFill>
                  <a:schemeClr val="tx1"/>
                </a:solidFill>
                <a:latin typeface="Arial" charset="0"/>
                <a:ea typeface="新細明體" pitchFamily="18" charset="-120"/>
              </a:defRPr>
            </a:lvl5pPr>
            <a:lvl6pPr marL="2516188" indent="-230188" defTabSz="915988" eaLnBrk="0" fontAlgn="base" hangingPunct="0">
              <a:spcBef>
                <a:spcPct val="30000"/>
              </a:spcBef>
              <a:spcAft>
                <a:spcPct val="0"/>
              </a:spcAft>
              <a:defRPr kumimoji="1" sz="1200">
                <a:solidFill>
                  <a:schemeClr val="tx1"/>
                </a:solidFill>
                <a:latin typeface="Arial" charset="0"/>
                <a:ea typeface="新細明體" pitchFamily="18" charset="-120"/>
              </a:defRPr>
            </a:lvl6pPr>
            <a:lvl7pPr marL="2973388" indent="-230188" defTabSz="915988" eaLnBrk="0" fontAlgn="base" hangingPunct="0">
              <a:spcBef>
                <a:spcPct val="30000"/>
              </a:spcBef>
              <a:spcAft>
                <a:spcPct val="0"/>
              </a:spcAft>
              <a:defRPr kumimoji="1" sz="1200">
                <a:solidFill>
                  <a:schemeClr val="tx1"/>
                </a:solidFill>
                <a:latin typeface="Arial" charset="0"/>
                <a:ea typeface="新細明體" pitchFamily="18" charset="-120"/>
              </a:defRPr>
            </a:lvl7pPr>
            <a:lvl8pPr marL="3430588" indent="-230188" defTabSz="915988" eaLnBrk="0" fontAlgn="base" hangingPunct="0">
              <a:spcBef>
                <a:spcPct val="30000"/>
              </a:spcBef>
              <a:spcAft>
                <a:spcPct val="0"/>
              </a:spcAft>
              <a:defRPr kumimoji="1" sz="1200">
                <a:solidFill>
                  <a:schemeClr val="tx1"/>
                </a:solidFill>
                <a:latin typeface="Arial" charset="0"/>
                <a:ea typeface="新細明體" pitchFamily="18" charset="-120"/>
              </a:defRPr>
            </a:lvl8pPr>
            <a:lvl9pPr marL="3887788" indent="-230188" defTabSz="915988" eaLnBrk="0" fontAlgn="base" hangingPunct="0">
              <a:spcBef>
                <a:spcPct val="30000"/>
              </a:spcBef>
              <a:spcAft>
                <a:spcPct val="0"/>
              </a:spcAft>
              <a:defRPr kumimoji="1" sz="1200">
                <a:solidFill>
                  <a:schemeClr val="tx1"/>
                </a:solidFill>
                <a:latin typeface="Arial" charset="0"/>
                <a:ea typeface="新細明體" pitchFamily="18" charset="-120"/>
              </a:defRPr>
            </a:lvl9pPr>
          </a:lstStyle>
          <a:p>
            <a:pPr eaLnBrk="1" hangingPunct="1">
              <a:spcBef>
                <a:spcPct val="0"/>
              </a:spcBef>
            </a:pPr>
            <a:fld id="{5664D49E-4573-4C13-8D77-ED8F17158201}" type="slidenum">
              <a:rPr lang="en-US" altLang="zh-TW" smtClean="0"/>
              <a:pPr eaLnBrk="1" hangingPunct="1">
                <a:spcBef>
                  <a:spcPct val="0"/>
                </a:spcBef>
              </a:pPr>
              <a:t>1</a:t>
            </a:fld>
            <a:endParaRPr lang="en-US" altLang="zh-TW"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圖像版面配置區 1"/>
          <p:cNvSpPr>
            <a:spLocks noGrp="1" noRot="1" noChangeAspect="1" noTextEdit="1"/>
          </p:cNvSpPr>
          <p:nvPr>
            <p:ph type="sldImg"/>
          </p:nvPr>
        </p:nvSpPr>
        <p:spPr>
          <a:ln/>
        </p:spPr>
      </p:sp>
      <p:sp>
        <p:nvSpPr>
          <p:cNvPr id="13315" name="備忘稿版面配置區 2"/>
          <p:cNvSpPr>
            <a:spLocks noGrp="1"/>
          </p:cNvSpPr>
          <p:nvPr>
            <p:ph type="body" idx="1"/>
          </p:nvPr>
        </p:nvSpPr>
        <p:spPr>
          <a:noFill/>
        </p:spPr>
        <p:txBody>
          <a:bodyPr/>
          <a:lstStyle/>
          <a:p>
            <a:pPr eaLnBrk="1" hangingPunct="1"/>
            <a:endParaRPr lang="zh-TW" altLang="en-US" smtClean="0"/>
          </a:p>
        </p:txBody>
      </p:sp>
      <p:sp>
        <p:nvSpPr>
          <p:cNvPr id="13316" name="投影片編號版面配置區 3"/>
          <p:cNvSpPr>
            <a:spLocks noGrp="1"/>
          </p:cNvSpPr>
          <p:nvPr>
            <p:ph type="sldNum" sz="quarter" idx="5"/>
          </p:nvPr>
        </p:nvSpPr>
        <p:spPr>
          <a:noFill/>
        </p:spPr>
        <p:txBody>
          <a:bodyPr/>
          <a:lstStyle>
            <a:lvl1pPr defTabSz="915988" eaLnBrk="0" hangingPunct="0">
              <a:spcBef>
                <a:spcPct val="30000"/>
              </a:spcBef>
              <a:defRPr kumimoji="1" sz="1200">
                <a:solidFill>
                  <a:schemeClr val="tx1"/>
                </a:solidFill>
                <a:latin typeface="Arial" charset="0"/>
                <a:ea typeface="新細明體" pitchFamily="18" charset="-120"/>
              </a:defRPr>
            </a:lvl1pPr>
            <a:lvl2pPr marL="744538" indent="-287338" defTabSz="915988" eaLnBrk="0" hangingPunct="0">
              <a:spcBef>
                <a:spcPct val="30000"/>
              </a:spcBef>
              <a:defRPr kumimoji="1" sz="1200">
                <a:solidFill>
                  <a:schemeClr val="tx1"/>
                </a:solidFill>
                <a:latin typeface="Arial" charset="0"/>
                <a:ea typeface="新細明體" pitchFamily="18" charset="-120"/>
              </a:defRPr>
            </a:lvl2pPr>
            <a:lvl3pPr marL="1143000" indent="-227013" defTabSz="915988" eaLnBrk="0" hangingPunct="0">
              <a:spcBef>
                <a:spcPct val="30000"/>
              </a:spcBef>
              <a:defRPr kumimoji="1" sz="1200">
                <a:solidFill>
                  <a:schemeClr val="tx1"/>
                </a:solidFill>
                <a:latin typeface="Arial" charset="0"/>
                <a:ea typeface="新細明體" pitchFamily="18" charset="-120"/>
              </a:defRPr>
            </a:lvl3pPr>
            <a:lvl4pPr marL="1600200" indent="-228600" defTabSz="915988" eaLnBrk="0" hangingPunct="0">
              <a:spcBef>
                <a:spcPct val="30000"/>
              </a:spcBef>
              <a:defRPr kumimoji="1" sz="1200">
                <a:solidFill>
                  <a:schemeClr val="tx1"/>
                </a:solidFill>
                <a:latin typeface="Arial" charset="0"/>
                <a:ea typeface="新細明體" pitchFamily="18" charset="-120"/>
              </a:defRPr>
            </a:lvl4pPr>
            <a:lvl5pPr marL="2058988" indent="-230188" defTabSz="915988" eaLnBrk="0" hangingPunct="0">
              <a:spcBef>
                <a:spcPct val="30000"/>
              </a:spcBef>
              <a:defRPr kumimoji="1" sz="1200">
                <a:solidFill>
                  <a:schemeClr val="tx1"/>
                </a:solidFill>
                <a:latin typeface="Arial" charset="0"/>
                <a:ea typeface="新細明體" pitchFamily="18" charset="-120"/>
              </a:defRPr>
            </a:lvl5pPr>
            <a:lvl6pPr marL="2516188" indent="-230188" defTabSz="915988" eaLnBrk="0" fontAlgn="base" hangingPunct="0">
              <a:spcBef>
                <a:spcPct val="30000"/>
              </a:spcBef>
              <a:spcAft>
                <a:spcPct val="0"/>
              </a:spcAft>
              <a:defRPr kumimoji="1" sz="1200">
                <a:solidFill>
                  <a:schemeClr val="tx1"/>
                </a:solidFill>
                <a:latin typeface="Arial" charset="0"/>
                <a:ea typeface="新細明體" pitchFamily="18" charset="-120"/>
              </a:defRPr>
            </a:lvl6pPr>
            <a:lvl7pPr marL="2973388" indent="-230188" defTabSz="915988" eaLnBrk="0" fontAlgn="base" hangingPunct="0">
              <a:spcBef>
                <a:spcPct val="30000"/>
              </a:spcBef>
              <a:spcAft>
                <a:spcPct val="0"/>
              </a:spcAft>
              <a:defRPr kumimoji="1" sz="1200">
                <a:solidFill>
                  <a:schemeClr val="tx1"/>
                </a:solidFill>
                <a:latin typeface="Arial" charset="0"/>
                <a:ea typeface="新細明體" pitchFamily="18" charset="-120"/>
              </a:defRPr>
            </a:lvl7pPr>
            <a:lvl8pPr marL="3430588" indent="-230188" defTabSz="915988" eaLnBrk="0" fontAlgn="base" hangingPunct="0">
              <a:spcBef>
                <a:spcPct val="30000"/>
              </a:spcBef>
              <a:spcAft>
                <a:spcPct val="0"/>
              </a:spcAft>
              <a:defRPr kumimoji="1" sz="1200">
                <a:solidFill>
                  <a:schemeClr val="tx1"/>
                </a:solidFill>
                <a:latin typeface="Arial" charset="0"/>
                <a:ea typeface="新細明體" pitchFamily="18" charset="-120"/>
              </a:defRPr>
            </a:lvl8pPr>
            <a:lvl9pPr marL="3887788" indent="-230188" defTabSz="915988" eaLnBrk="0" fontAlgn="base" hangingPunct="0">
              <a:spcBef>
                <a:spcPct val="30000"/>
              </a:spcBef>
              <a:spcAft>
                <a:spcPct val="0"/>
              </a:spcAft>
              <a:defRPr kumimoji="1" sz="1200">
                <a:solidFill>
                  <a:schemeClr val="tx1"/>
                </a:solidFill>
                <a:latin typeface="Arial" charset="0"/>
                <a:ea typeface="新細明體" pitchFamily="18" charset="-120"/>
              </a:defRPr>
            </a:lvl9pPr>
          </a:lstStyle>
          <a:p>
            <a:pPr eaLnBrk="1" hangingPunct="1">
              <a:spcBef>
                <a:spcPct val="0"/>
              </a:spcBef>
            </a:pPr>
            <a:fld id="{4073CCD6-2F49-4125-A1AA-F2C1205B267B}" type="slidenum">
              <a:rPr lang="en-US" altLang="zh-TW" smtClean="0"/>
              <a:pPr eaLnBrk="1" hangingPunct="1">
                <a:spcBef>
                  <a:spcPct val="0"/>
                </a:spcBef>
              </a:pPr>
              <a:t>2</a:t>
            </a:fld>
            <a:endParaRPr lang="en-US" altLang="zh-TW"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Pr shadeToTitle="1">
        <a:gradFill rotWithShape="0">
          <a:gsLst>
            <a:gs pos="0">
              <a:schemeClr val="bg1"/>
            </a:gs>
            <a:gs pos="100000">
              <a:srgbClr val="FFCC00"/>
            </a:gs>
          </a:gsLst>
          <a:path path="shape">
            <a:fillToRect l="50000" t="50000" r="50000" b="50000"/>
          </a:path>
        </a:gradFill>
        <a:effectLst/>
      </p:bgPr>
    </p:bg>
    <p:spTree>
      <p:nvGrpSpPr>
        <p:cNvPr id="1" name=""/>
        <p:cNvGrpSpPr/>
        <p:nvPr/>
      </p:nvGrpSpPr>
      <p:grpSpPr>
        <a:xfrm>
          <a:off x="0" y="0"/>
          <a:ext cx="0" cy="0"/>
          <a:chOff x="0" y="0"/>
          <a:chExt cx="0" cy="0"/>
        </a:xfrm>
      </p:grpSpPr>
      <p:pic>
        <p:nvPicPr>
          <p:cNvPr id="4" name="Picture 7" descr="C-INERC"/>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95513" y="5949950"/>
            <a:ext cx="863600" cy="609600"/>
          </a:xfrm>
          <a:prstGeom prst="rect">
            <a:avLst/>
          </a:prstGeom>
          <a:noFill/>
          <a:ln>
            <a:noFill/>
          </a:ln>
          <a:effectLst>
            <a:outerShdw dist="35921" dir="2700000" algn="ctr" rotWithShape="0">
              <a:schemeClr val="bg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8"/>
          <p:cNvSpPr txBox="1">
            <a:spLocks noChangeArrowheads="1"/>
          </p:cNvSpPr>
          <p:nvPr/>
        </p:nvSpPr>
        <p:spPr bwMode="auto">
          <a:xfrm>
            <a:off x="3132138" y="6140450"/>
            <a:ext cx="3740150" cy="396875"/>
          </a:xfrm>
          <a:prstGeom prst="rect">
            <a:avLst/>
          </a:prstGeom>
          <a:noFill/>
          <a:ln>
            <a:noFill/>
          </a:ln>
          <a:effectLst>
            <a:outerShdw dist="17961" dir="2700000" algn="ctr" rotWithShape="0">
              <a:schemeClr val="bg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kumimoji="1">
                <a:solidFill>
                  <a:schemeClr val="tx1"/>
                </a:solidFill>
                <a:latin typeface="Arial" charset="0"/>
                <a:ea typeface="新細明體" pitchFamily="18" charset="-120"/>
              </a:defRPr>
            </a:lvl1pPr>
            <a:lvl2pPr marL="742950" indent="-285750" eaLnBrk="0" hangingPunct="0">
              <a:defRPr kumimoji="1">
                <a:solidFill>
                  <a:schemeClr val="tx1"/>
                </a:solidFill>
                <a:latin typeface="Arial" charset="0"/>
                <a:ea typeface="新細明體" pitchFamily="18" charset="-120"/>
              </a:defRPr>
            </a:lvl2pPr>
            <a:lvl3pPr marL="1143000" indent="-228600" eaLnBrk="0" hangingPunct="0">
              <a:defRPr kumimoji="1">
                <a:solidFill>
                  <a:schemeClr val="tx1"/>
                </a:solidFill>
                <a:latin typeface="Arial" charset="0"/>
                <a:ea typeface="新細明體" pitchFamily="18" charset="-120"/>
              </a:defRPr>
            </a:lvl3pPr>
            <a:lvl4pPr marL="1600200" indent="-228600" eaLnBrk="0" hangingPunct="0">
              <a:defRPr kumimoji="1">
                <a:solidFill>
                  <a:schemeClr val="tx1"/>
                </a:solidFill>
                <a:latin typeface="Arial" charset="0"/>
                <a:ea typeface="新細明體" pitchFamily="18" charset="-120"/>
              </a:defRPr>
            </a:lvl4pPr>
            <a:lvl5pPr marL="2057400" indent="-228600" eaLnBrk="0" hangingPunct="0">
              <a:defRPr kumimoji="1">
                <a:solidFill>
                  <a:schemeClr val="tx1"/>
                </a:solidFill>
                <a:latin typeface="Arial"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charset="0"/>
                <a:ea typeface="新細明體" pitchFamily="18" charset="-120"/>
              </a:defRPr>
            </a:lvl9pPr>
          </a:lstStyle>
          <a:p>
            <a:pPr eaLnBrk="1" hangingPunct="1">
              <a:defRPr/>
            </a:pPr>
            <a:r>
              <a:rPr lang="zh-TW" altLang="en-US" sz="2000" b="1" smtClean="0">
                <a:solidFill>
                  <a:srgbClr val="0066FF"/>
                </a:solidFill>
                <a:ea typeface="標楷體" pitchFamily="65" charset="-120"/>
              </a:rPr>
              <a:t>行政院原子能委員會核能研究所</a:t>
            </a:r>
          </a:p>
        </p:txBody>
      </p:sp>
      <p:sp>
        <p:nvSpPr>
          <p:cNvPr id="5122" name="Rectangle 2"/>
          <p:cNvSpPr>
            <a:spLocks noGrp="1" noChangeArrowheads="1"/>
          </p:cNvSpPr>
          <p:nvPr>
            <p:ph type="ctrTitle"/>
          </p:nvPr>
        </p:nvSpPr>
        <p:spPr>
          <a:xfrm>
            <a:off x="685800" y="1958975"/>
            <a:ext cx="7772400" cy="1470025"/>
          </a:xfrm>
          <a:effectLst>
            <a:outerShdw dist="35921" dir="2700000" algn="ctr" rotWithShape="0">
              <a:schemeClr val="tx1"/>
            </a:outerShdw>
          </a:effectLst>
        </p:spPr>
        <p:txBody>
          <a:bodyPr/>
          <a:lstStyle>
            <a:lvl1pPr>
              <a:defRPr sz="4000">
                <a:solidFill>
                  <a:schemeClr val="tx1"/>
                </a:solidFill>
                <a:effectLst>
                  <a:outerShdw blurRad="38100" dist="38100" dir="2700000" algn="tl">
                    <a:srgbClr val="FFFFFF"/>
                  </a:outerShdw>
                </a:effectLst>
              </a:defRPr>
            </a:lvl1pPr>
          </a:lstStyle>
          <a:p>
            <a:pPr lvl="0"/>
            <a:r>
              <a:rPr lang="zh-TW" altLang="en-US" noProof="0" smtClean="0"/>
              <a:t>按一下以編輯母片標題樣式</a:t>
            </a:r>
          </a:p>
        </p:txBody>
      </p:sp>
      <p:sp>
        <p:nvSpPr>
          <p:cNvPr id="5123" name="Rectangle 3"/>
          <p:cNvSpPr>
            <a:spLocks noGrp="1" noChangeArrowheads="1"/>
          </p:cNvSpPr>
          <p:nvPr>
            <p:ph type="subTitle" idx="1"/>
          </p:nvPr>
        </p:nvSpPr>
        <p:spPr>
          <a:xfrm>
            <a:off x="1371600" y="4508500"/>
            <a:ext cx="6400800" cy="1031875"/>
          </a:xfrm>
        </p:spPr>
        <p:txBody>
          <a:bodyPr/>
          <a:lstStyle>
            <a:lvl1pPr marL="0" indent="0" algn="ctr">
              <a:buFontTx/>
              <a:buNone/>
              <a:defRPr sz="3200"/>
            </a:lvl1pPr>
          </a:lstStyle>
          <a:p>
            <a:pPr lvl="0"/>
            <a:r>
              <a:rPr lang="zh-TW" altLang="en-US" noProof="0" smtClean="0"/>
              <a:t>按一下以編輯母片副標題樣式</a:t>
            </a:r>
          </a:p>
        </p:txBody>
      </p:sp>
      <p:sp>
        <p:nvSpPr>
          <p:cNvPr id="6" name="Rectangle 4"/>
          <p:cNvSpPr>
            <a:spLocks noGrp="1" noChangeArrowheads="1"/>
          </p:cNvSpPr>
          <p:nvPr>
            <p:ph type="dt" sz="half" idx="10"/>
          </p:nvPr>
        </p:nvSpPr>
        <p:spPr/>
        <p:txBody>
          <a:bodyPr/>
          <a:lstStyle>
            <a:lvl1pPr>
              <a:defRPr/>
            </a:lvl1pPr>
          </a:lstStyle>
          <a:p>
            <a:pPr>
              <a:defRPr/>
            </a:pPr>
            <a:endParaRPr lang="en-US" altLang="zh-TW"/>
          </a:p>
        </p:txBody>
      </p:sp>
      <p:sp>
        <p:nvSpPr>
          <p:cNvPr id="7" name="Rectangle 5"/>
          <p:cNvSpPr>
            <a:spLocks noGrp="1" noChangeArrowheads="1"/>
          </p:cNvSpPr>
          <p:nvPr>
            <p:ph type="ftr" sz="quarter" idx="11"/>
          </p:nvPr>
        </p:nvSpPr>
        <p:spPr/>
        <p:txBody>
          <a:bodyPr/>
          <a:lstStyle>
            <a:lvl1pPr>
              <a:defRPr/>
            </a:lvl1pPr>
          </a:lstStyle>
          <a:p>
            <a:pPr>
              <a:defRPr/>
            </a:pPr>
            <a:endParaRPr lang="en-US" altLang="zh-TW"/>
          </a:p>
        </p:txBody>
      </p:sp>
      <p:sp>
        <p:nvSpPr>
          <p:cNvPr id="8" name="Rectangle 6"/>
          <p:cNvSpPr>
            <a:spLocks noGrp="1" noChangeArrowheads="1"/>
          </p:cNvSpPr>
          <p:nvPr>
            <p:ph type="sldNum" sz="quarter" idx="12"/>
          </p:nvPr>
        </p:nvSpPr>
        <p:spPr>
          <a:xfrm>
            <a:off x="6553200" y="6245225"/>
            <a:ext cx="2133600" cy="476250"/>
          </a:xfrm>
        </p:spPr>
        <p:txBody>
          <a:bodyPr/>
          <a:lstStyle>
            <a:lvl1pPr>
              <a:defRPr sz="1400"/>
            </a:lvl1pPr>
          </a:lstStyle>
          <a:p>
            <a:pPr>
              <a:defRPr/>
            </a:pPr>
            <a:fld id="{8A11F25E-76B5-4ECC-9E59-18003B797A46}" type="slidenum">
              <a:rPr lang="en-US" altLang="zh-TW"/>
              <a:pPr>
                <a:defRPr/>
              </a:pPr>
              <a:t>‹#›</a:t>
            </a:fld>
            <a:endParaRPr lang="en-US" altLang="zh-TW"/>
          </a:p>
        </p:txBody>
      </p:sp>
    </p:spTree>
    <p:extLst>
      <p:ext uri="{BB962C8B-B14F-4D97-AF65-F5344CB8AC3E}">
        <p14:creationId xmlns:p14="http://schemas.microsoft.com/office/powerpoint/2010/main" val="2857457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463D45F7-3164-484B-AAF5-18E74B50B819}" type="slidenum">
              <a:rPr lang="en-US" altLang="zh-TW"/>
              <a:pPr>
                <a:defRPr/>
              </a:pPr>
              <a:t>‹#›</a:t>
            </a:fld>
            <a:endParaRPr lang="en-US" altLang="zh-TW"/>
          </a:p>
        </p:txBody>
      </p:sp>
    </p:spTree>
    <p:extLst>
      <p:ext uri="{BB962C8B-B14F-4D97-AF65-F5344CB8AC3E}">
        <p14:creationId xmlns:p14="http://schemas.microsoft.com/office/powerpoint/2010/main" val="2016344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762750" y="188913"/>
            <a:ext cx="2057400" cy="593725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590550" y="188913"/>
            <a:ext cx="6019800" cy="593725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9B490E3E-659F-4FEB-9764-4F385A7585B8}" type="slidenum">
              <a:rPr lang="en-US" altLang="zh-TW"/>
              <a:pPr>
                <a:defRPr/>
              </a:pPr>
              <a:t>‹#›</a:t>
            </a:fld>
            <a:endParaRPr lang="en-US" altLang="zh-TW"/>
          </a:p>
        </p:txBody>
      </p:sp>
    </p:spTree>
    <p:extLst>
      <p:ext uri="{BB962C8B-B14F-4D97-AF65-F5344CB8AC3E}">
        <p14:creationId xmlns:p14="http://schemas.microsoft.com/office/powerpoint/2010/main" val="1863838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物件">
    <p:spTree>
      <p:nvGrpSpPr>
        <p:cNvPr id="1" name=""/>
        <p:cNvGrpSpPr/>
        <p:nvPr/>
      </p:nvGrpSpPr>
      <p:grpSpPr>
        <a:xfrm>
          <a:off x="0" y="0"/>
          <a:ext cx="0" cy="0"/>
          <a:chOff x="0" y="0"/>
          <a:chExt cx="0" cy="0"/>
        </a:xfrm>
      </p:grpSpPr>
      <p:sp>
        <p:nvSpPr>
          <p:cNvPr id="2" name="內容版面配置區 1"/>
          <p:cNvSpPr>
            <a:spLocks noGrp="1"/>
          </p:cNvSpPr>
          <p:nvPr>
            <p:ph/>
          </p:nvPr>
        </p:nvSpPr>
        <p:spPr>
          <a:xfrm>
            <a:off x="590550" y="188913"/>
            <a:ext cx="8229600" cy="593725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2"/>
          </p:nvPr>
        </p:nvSpPr>
        <p:spPr>
          <a:ln/>
        </p:spPr>
        <p:txBody>
          <a:bodyPr/>
          <a:lstStyle>
            <a:lvl1pPr>
              <a:defRPr/>
            </a:lvl1pPr>
          </a:lstStyle>
          <a:p>
            <a:pPr>
              <a:defRPr/>
            </a:pPr>
            <a:fld id="{3FD5BC0A-653B-4A1A-A1B2-BD07347F7953}" type="slidenum">
              <a:rPr lang="en-US" altLang="zh-TW"/>
              <a:pPr>
                <a:defRPr/>
              </a:pPr>
              <a:t>‹#›</a:t>
            </a:fld>
            <a:endParaRPr lang="en-US" altLang="zh-TW"/>
          </a:p>
        </p:txBody>
      </p:sp>
    </p:spTree>
    <p:extLst>
      <p:ext uri="{BB962C8B-B14F-4D97-AF65-F5344CB8AC3E}">
        <p14:creationId xmlns:p14="http://schemas.microsoft.com/office/powerpoint/2010/main" val="40923078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1239838" y="188913"/>
            <a:ext cx="7077075" cy="936625"/>
          </a:xfrm>
        </p:spPr>
        <p:txBody>
          <a:bodyPr/>
          <a:lstStyle/>
          <a:p>
            <a:r>
              <a:rPr lang="zh-TW" altLang="en-US" smtClean="0"/>
              <a:t>按一下以編輯母片標題樣式</a:t>
            </a:r>
            <a:endParaRPr lang="zh-TW" altLang="en-US"/>
          </a:p>
        </p:txBody>
      </p:sp>
      <p:sp>
        <p:nvSpPr>
          <p:cNvPr id="3" name="表格版面配置區 2"/>
          <p:cNvSpPr>
            <a:spLocks noGrp="1"/>
          </p:cNvSpPr>
          <p:nvPr>
            <p:ph type="tbl" idx="1"/>
          </p:nvPr>
        </p:nvSpPr>
        <p:spPr>
          <a:xfrm>
            <a:off x="590550" y="1341438"/>
            <a:ext cx="8229600" cy="4784725"/>
          </a:xfrm>
        </p:spPr>
        <p:txBody>
          <a:bodyPr/>
          <a:lstStyle/>
          <a:p>
            <a:pPr lvl="0"/>
            <a:endParaRPr lang="zh-TW" alt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4D3DBC47-82BE-42A8-81B7-D46ACF347BEA}" type="slidenum">
              <a:rPr lang="en-US" altLang="zh-TW"/>
              <a:pPr>
                <a:defRPr/>
              </a:pPr>
              <a:t>‹#›</a:t>
            </a:fld>
            <a:endParaRPr lang="en-US" altLang="zh-TW"/>
          </a:p>
        </p:txBody>
      </p:sp>
    </p:spTree>
    <p:extLst>
      <p:ext uri="{BB962C8B-B14F-4D97-AF65-F5344CB8AC3E}">
        <p14:creationId xmlns:p14="http://schemas.microsoft.com/office/powerpoint/2010/main" val="25843105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1239838" y="188913"/>
            <a:ext cx="7077075" cy="936625"/>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590550" y="1341438"/>
            <a:ext cx="4038600" cy="47847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781550" y="1341438"/>
            <a:ext cx="4038600" cy="47847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089A6F4F-72AF-47D1-81F0-3BA07F408626}" type="slidenum">
              <a:rPr lang="en-US" altLang="zh-TW"/>
              <a:pPr>
                <a:defRPr/>
              </a:pPr>
              <a:t>‹#›</a:t>
            </a:fld>
            <a:endParaRPr lang="en-US" altLang="zh-TW"/>
          </a:p>
        </p:txBody>
      </p:sp>
    </p:spTree>
    <p:extLst>
      <p:ext uri="{BB962C8B-B14F-4D97-AF65-F5344CB8AC3E}">
        <p14:creationId xmlns:p14="http://schemas.microsoft.com/office/powerpoint/2010/main" val="2325997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ABE5251C-C62D-45D3-8D74-7348FFB48727}" type="slidenum">
              <a:rPr lang="en-US" altLang="zh-TW"/>
              <a:pPr>
                <a:defRPr/>
              </a:pPr>
              <a:t>‹#›</a:t>
            </a:fld>
            <a:endParaRPr lang="en-US" altLang="zh-TW"/>
          </a:p>
        </p:txBody>
      </p:sp>
    </p:spTree>
    <p:extLst>
      <p:ext uri="{BB962C8B-B14F-4D97-AF65-F5344CB8AC3E}">
        <p14:creationId xmlns:p14="http://schemas.microsoft.com/office/powerpoint/2010/main" val="1076926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0AE9AD15-8FDE-4FA2-A83B-4EFFB463705E}" type="slidenum">
              <a:rPr lang="en-US" altLang="zh-TW"/>
              <a:pPr>
                <a:defRPr/>
              </a:pPr>
              <a:t>‹#›</a:t>
            </a:fld>
            <a:endParaRPr lang="en-US" altLang="zh-TW"/>
          </a:p>
        </p:txBody>
      </p:sp>
    </p:spTree>
    <p:extLst>
      <p:ext uri="{BB962C8B-B14F-4D97-AF65-F5344CB8AC3E}">
        <p14:creationId xmlns:p14="http://schemas.microsoft.com/office/powerpoint/2010/main" val="985498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59055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78155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22293646-02A5-46FA-B50D-B432B10CAFA1}" type="slidenum">
              <a:rPr lang="en-US" altLang="zh-TW"/>
              <a:pPr>
                <a:defRPr/>
              </a:pPr>
              <a:t>‹#›</a:t>
            </a:fld>
            <a:endParaRPr lang="en-US" altLang="zh-TW"/>
          </a:p>
        </p:txBody>
      </p:sp>
    </p:spTree>
    <p:extLst>
      <p:ext uri="{BB962C8B-B14F-4D97-AF65-F5344CB8AC3E}">
        <p14:creationId xmlns:p14="http://schemas.microsoft.com/office/powerpoint/2010/main" val="3099109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p:cNvSpPr>
            <a:spLocks noGrp="1" noChangeArrowheads="1"/>
          </p:cNvSpPr>
          <p:nvPr>
            <p:ph type="sldNum" sz="quarter" idx="12"/>
          </p:nvPr>
        </p:nvSpPr>
        <p:spPr>
          <a:ln/>
        </p:spPr>
        <p:txBody>
          <a:bodyPr/>
          <a:lstStyle>
            <a:lvl1pPr>
              <a:defRPr/>
            </a:lvl1pPr>
          </a:lstStyle>
          <a:p>
            <a:pPr>
              <a:defRPr/>
            </a:pPr>
            <a:fld id="{77682FE6-AB4B-4B40-B1DF-A39603826034}" type="slidenum">
              <a:rPr lang="en-US" altLang="zh-TW"/>
              <a:pPr>
                <a:defRPr/>
              </a:pPr>
              <a:t>‹#›</a:t>
            </a:fld>
            <a:endParaRPr lang="en-US" altLang="zh-TW"/>
          </a:p>
        </p:txBody>
      </p:sp>
    </p:spTree>
    <p:extLst>
      <p:ext uri="{BB962C8B-B14F-4D97-AF65-F5344CB8AC3E}">
        <p14:creationId xmlns:p14="http://schemas.microsoft.com/office/powerpoint/2010/main" val="660809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2"/>
          </p:nvPr>
        </p:nvSpPr>
        <p:spPr>
          <a:ln/>
        </p:spPr>
        <p:txBody>
          <a:bodyPr/>
          <a:lstStyle>
            <a:lvl1pPr>
              <a:defRPr/>
            </a:lvl1pPr>
          </a:lstStyle>
          <a:p>
            <a:pPr>
              <a:defRPr/>
            </a:pPr>
            <a:fld id="{6E2626C8-4F1A-41F4-8DFF-A0AAFE2D55AB}" type="slidenum">
              <a:rPr lang="en-US" altLang="zh-TW"/>
              <a:pPr>
                <a:defRPr/>
              </a:pPr>
              <a:t>‹#›</a:t>
            </a:fld>
            <a:endParaRPr lang="en-US" altLang="zh-TW"/>
          </a:p>
        </p:txBody>
      </p:sp>
    </p:spTree>
    <p:extLst>
      <p:ext uri="{BB962C8B-B14F-4D97-AF65-F5344CB8AC3E}">
        <p14:creationId xmlns:p14="http://schemas.microsoft.com/office/powerpoint/2010/main" val="169407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p:cNvSpPr>
            <a:spLocks noGrp="1" noChangeArrowheads="1"/>
          </p:cNvSpPr>
          <p:nvPr>
            <p:ph type="sldNum" sz="quarter" idx="12"/>
          </p:nvPr>
        </p:nvSpPr>
        <p:spPr>
          <a:ln/>
        </p:spPr>
        <p:txBody>
          <a:bodyPr/>
          <a:lstStyle>
            <a:lvl1pPr>
              <a:defRPr/>
            </a:lvl1pPr>
          </a:lstStyle>
          <a:p>
            <a:pPr>
              <a:defRPr/>
            </a:pPr>
            <a:fld id="{0DCFAB8D-FCD2-4A7E-8478-BC2CE1C97BD6}" type="slidenum">
              <a:rPr lang="en-US" altLang="zh-TW"/>
              <a:pPr>
                <a:defRPr/>
              </a:pPr>
              <a:t>‹#›</a:t>
            </a:fld>
            <a:endParaRPr lang="en-US" altLang="zh-TW"/>
          </a:p>
        </p:txBody>
      </p:sp>
    </p:spTree>
    <p:extLst>
      <p:ext uri="{BB962C8B-B14F-4D97-AF65-F5344CB8AC3E}">
        <p14:creationId xmlns:p14="http://schemas.microsoft.com/office/powerpoint/2010/main" val="2183367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990C7C5E-AEC1-48F2-8C95-4B035289A71F}" type="slidenum">
              <a:rPr lang="en-US" altLang="zh-TW"/>
              <a:pPr>
                <a:defRPr/>
              </a:pPr>
              <a:t>‹#›</a:t>
            </a:fld>
            <a:endParaRPr lang="en-US" altLang="zh-TW"/>
          </a:p>
        </p:txBody>
      </p:sp>
    </p:spTree>
    <p:extLst>
      <p:ext uri="{BB962C8B-B14F-4D97-AF65-F5344CB8AC3E}">
        <p14:creationId xmlns:p14="http://schemas.microsoft.com/office/powerpoint/2010/main" val="4161050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5310F70D-027C-437E-AAF7-6877A7FFB770}" type="slidenum">
              <a:rPr lang="en-US" altLang="zh-TW"/>
              <a:pPr>
                <a:defRPr/>
              </a:pPr>
              <a:t>‹#›</a:t>
            </a:fld>
            <a:endParaRPr lang="en-US" altLang="zh-TW"/>
          </a:p>
        </p:txBody>
      </p:sp>
    </p:spTree>
    <p:extLst>
      <p:ext uri="{BB962C8B-B14F-4D97-AF65-F5344CB8AC3E}">
        <p14:creationId xmlns:p14="http://schemas.microsoft.com/office/powerpoint/2010/main" val="2519800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99"/>
            </a:gs>
            <a:gs pos="50000">
              <a:schemeClr val="bg1"/>
            </a:gs>
            <a:gs pos="100000">
              <a:srgbClr val="FFFF9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39838" y="188913"/>
            <a:ext cx="7077075" cy="936625"/>
          </a:xfrm>
          <a:prstGeom prst="rect">
            <a:avLst/>
          </a:prstGeom>
          <a:noFill/>
          <a:ln>
            <a:noFill/>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Rectangle 3"/>
          <p:cNvSpPr>
            <a:spLocks noGrp="1" noChangeArrowheads="1"/>
          </p:cNvSpPr>
          <p:nvPr>
            <p:ph type="body" idx="1"/>
          </p:nvPr>
        </p:nvSpPr>
        <p:spPr bwMode="auto">
          <a:xfrm>
            <a:off x="590550" y="1341438"/>
            <a:ext cx="8229600" cy="478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zh-TW"/>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zh-TW"/>
          </a:p>
        </p:txBody>
      </p:sp>
      <p:sp>
        <p:nvSpPr>
          <p:cNvPr id="4102" name="Rectangle 6"/>
          <p:cNvSpPr>
            <a:spLocks noGrp="1" noChangeArrowheads="1"/>
          </p:cNvSpPr>
          <p:nvPr>
            <p:ph type="sldNum" sz="quarter" idx="4"/>
          </p:nvPr>
        </p:nvSpPr>
        <p:spPr bwMode="auto">
          <a:xfrm>
            <a:off x="6659563" y="6453188"/>
            <a:ext cx="2133600"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fld id="{CFC28029-7C1C-439E-A196-0630A5AC35E6}" type="slidenum">
              <a:rPr lang="en-US" altLang="zh-TW"/>
              <a:pPr>
                <a:defRPr/>
              </a:pPr>
              <a:t>‹#›</a:t>
            </a:fld>
            <a:endParaRPr lang="en-US" altLang="zh-TW"/>
          </a:p>
        </p:txBody>
      </p:sp>
      <p:sp>
        <p:nvSpPr>
          <p:cNvPr id="1031" name="Line 7"/>
          <p:cNvSpPr>
            <a:spLocks noChangeShapeType="1"/>
          </p:cNvSpPr>
          <p:nvPr/>
        </p:nvSpPr>
        <p:spPr bwMode="auto">
          <a:xfrm>
            <a:off x="107950" y="1125538"/>
            <a:ext cx="8964613" cy="0"/>
          </a:xfrm>
          <a:prstGeom prst="line">
            <a:avLst/>
          </a:prstGeom>
          <a:noFill/>
          <a:ln w="127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032" name="Line 8"/>
          <p:cNvSpPr>
            <a:spLocks noChangeShapeType="1"/>
          </p:cNvSpPr>
          <p:nvPr/>
        </p:nvSpPr>
        <p:spPr bwMode="auto">
          <a:xfrm>
            <a:off x="107950" y="6308725"/>
            <a:ext cx="8964613" cy="0"/>
          </a:xfrm>
          <a:prstGeom prst="line">
            <a:avLst/>
          </a:prstGeom>
          <a:noFill/>
          <a:ln w="127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pic>
        <p:nvPicPr>
          <p:cNvPr id="1033" name="Picture 9" descr="C-INERC"/>
          <p:cNvPicPr>
            <a:picLocks noChangeAspect="1" noChangeArrowheads="1"/>
          </p:cNvPicPr>
          <p:nvPr/>
        </p:nvPicPr>
        <p:blipFill>
          <a:blip r:embed="rId1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 y="333375"/>
            <a:ext cx="935038" cy="660400"/>
          </a:xfrm>
          <a:prstGeom prst="rect">
            <a:avLst/>
          </a:prstGeom>
          <a:noFill/>
          <a:ln>
            <a:noFill/>
          </a:ln>
          <a:effectLst>
            <a:outerShdw dist="35921" dir="2700000" algn="ctr" rotWithShape="0">
              <a:schemeClr val="bg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 Box 10"/>
          <p:cNvSpPr txBox="1">
            <a:spLocks noChangeArrowheads="1"/>
          </p:cNvSpPr>
          <p:nvPr/>
        </p:nvSpPr>
        <p:spPr bwMode="auto">
          <a:xfrm>
            <a:off x="26988" y="6524625"/>
            <a:ext cx="2673350" cy="304800"/>
          </a:xfrm>
          <a:prstGeom prst="rect">
            <a:avLst/>
          </a:prstGeom>
          <a:noFill/>
          <a:ln>
            <a:noFill/>
          </a:ln>
          <a:effectLst>
            <a:outerShdw dist="17961" dir="2700000" algn="ctr" rotWithShape="0">
              <a:schemeClr val="bg1"/>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eaLnBrk="0" hangingPunct="0">
              <a:defRPr kumimoji="1">
                <a:solidFill>
                  <a:schemeClr val="tx1"/>
                </a:solidFill>
                <a:latin typeface="Arial" charset="0"/>
                <a:ea typeface="新細明體" pitchFamily="18" charset="-120"/>
              </a:defRPr>
            </a:lvl1pPr>
            <a:lvl2pPr marL="742950" indent="-285750" eaLnBrk="0" hangingPunct="0">
              <a:defRPr kumimoji="1">
                <a:solidFill>
                  <a:schemeClr val="tx1"/>
                </a:solidFill>
                <a:latin typeface="Arial" charset="0"/>
                <a:ea typeface="新細明體" pitchFamily="18" charset="-120"/>
              </a:defRPr>
            </a:lvl2pPr>
            <a:lvl3pPr marL="1143000" indent="-228600" eaLnBrk="0" hangingPunct="0">
              <a:defRPr kumimoji="1">
                <a:solidFill>
                  <a:schemeClr val="tx1"/>
                </a:solidFill>
                <a:latin typeface="Arial" charset="0"/>
                <a:ea typeface="新細明體" pitchFamily="18" charset="-120"/>
              </a:defRPr>
            </a:lvl3pPr>
            <a:lvl4pPr marL="1600200" indent="-228600" eaLnBrk="0" hangingPunct="0">
              <a:defRPr kumimoji="1">
                <a:solidFill>
                  <a:schemeClr val="tx1"/>
                </a:solidFill>
                <a:latin typeface="Arial" charset="0"/>
                <a:ea typeface="新細明體" pitchFamily="18" charset="-120"/>
              </a:defRPr>
            </a:lvl4pPr>
            <a:lvl5pPr marL="2057400" indent="-228600" eaLnBrk="0" hangingPunct="0">
              <a:defRPr kumimoji="1">
                <a:solidFill>
                  <a:schemeClr val="tx1"/>
                </a:solidFill>
                <a:latin typeface="Arial"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charset="0"/>
                <a:ea typeface="新細明體" pitchFamily="18" charset="-120"/>
              </a:defRPr>
            </a:lvl9pPr>
          </a:lstStyle>
          <a:p>
            <a:pPr eaLnBrk="1" hangingPunct="1">
              <a:defRPr/>
            </a:pPr>
            <a:r>
              <a:rPr lang="zh-TW" altLang="en-US" sz="1400" b="1" smtClean="0">
                <a:solidFill>
                  <a:srgbClr val="0066FF"/>
                </a:solidFill>
                <a:ea typeface="標楷體" pitchFamily="65" charset="-120"/>
              </a:rPr>
              <a:t>行政院原子能委員會核能研究所</a:t>
            </a:r>
          </a:p>
        </p:txBody>
      </p:sp>
    </p:spTree>
  </p:cSld>
  <p:clrMap bg1="lt1" tx1="dk1" bg2="lt2" tx2="dk2" accent1="accent1" accent2="accent2" accent3="accent3" accent4="accent4" accent5="accent5" accent6="accent6" hlink="hlink" folHlink="folHlink"/>
  <p:sldLayoutIdLst>
    <p:sldLayoutId id="2147483768"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6" r:id="rId13"/>
    <p:sldLayoutId id="2147483767" r:id="rId14"/>
  </p:sldLayoutIdLst>
  <p:hf hdr="0" ftr="0" dt="0"/>
  <p:txStyles>
    <p:titleStyle>
      <a:lvl1pPr algn="ctr" rtl="0" eaLnBrk="0" fontAlgn="base" hangingPunct="0">
        <a:spcBef>
          <a:spcPct val="0"/>
        </a:spcBef>
        <a:spcAft>
          <a:spcPct val="0"/>
        </a:spcAft>
        <a:defRPr kumimoji="1" sz="3600" b="1">
          <a:solidFill>
            <a:srgbClr val="006666"/>
          </a:solidFill>
          <a:latin typeface="+mj-lt"/>
          <a:ea typeface="+mj-ea"/>
          <a:cs typeface="+mj-cs"/>
        </a:defRPr>
      </a:lvl1pPr>
      <a:lvl2pPr algn="ctr" rtl="0" eaLnBrk="0" fontAlgn="base" hangingPunct="0">
        <a:spcBef>
          <a:spcPct val="0"/>
        </a:spcBef>
        <a:spcAft>
          <a:spcPct val="0"/>
        </a:spcAft>
        <a:defRPr kumimoji="1" sz="3600" b="1">
          <a:solidFill>
            <a:srgbClr val="006666"/>
          </a:solidFill>
          <a:latin typeface="Arial" charset="0"/>
          <a:ea typeface="標楷體" pitchFamily="65" charset="-120"/>
        </a:defRPr>
      </a:lvl2pPr>
      <a:lvl3pPr algn="ctr" rtl="0" eaLnBrk="0" fontAlgn="base" hangingPunct="0">
        <a:spcBef>
          <a:spcPct val="0"/>
        </a:spcBef>
        <a:spcAft>
          <a:spcPct val="0"/>
        </a:spcAft>
        <a:defRPr kumimoji="1" sz="3600" b="1">
          <a:solidFill>
            <a:srgbClr val="006666"/>
          </a:solidFill>
          <a:latin typeface="Arial" charset="0"/>
          <a:ea typeface="標楷體" pitchFamily="65" charset="-120"/>
        </a:defRPr>
      </a:lvl3pPr>
      <a:lvl4pPr algn="ctr" rtl="0" eaLnBrk="0" fontAlgn="base" hangingPunct="0">
        <a:spcBef>
          <a:spcPct val="0"/>
        </a:spcBef>
        <a:spcAft>
          <a:spcPct val="0"/>
        </a:spcAft>
        <a:defRPr kumimoji="1" sz="3600" b="1">
          <a:solidFill>
            <a:srgbClr val="006666"/>
          </a:solidFill>
          <a:latin typeface="Arial" charset="0"/>
          <a:ea typeface="標楷體" pitchFamily="65" charset="-120"/>
        </a:defRPr>
      </a:lvl4pPr>
      <a:lvl5pPr algn="ctr" rtl="0" eaLnBrk="0" fontAlgn="base" hangingPunct="0">
        <a:spcBef>
          <a:spcPct val="0"/>
        </a:spcBef>
        <a:spcAft>
          <a:spcPct val="0"/>
        </a:spcAft>
        <a:defRPr kumimoji="1" sz="3600" b="1">
          <a:solidFill>
            <a:srgbClr val="006666"/>
          </a:solidFill>
          <a:latin typeface="Arial" charset="0"/>
          <a:ea typeface="標楷體" pitchFamily="65" charset="-120"/>
        </a:defRPr>
      </a:lvl5pPr>
      <a:lvl6pPr marL="457200" algn="ctr" rtl="0" fontAlgn="base">
        <a:spcBef>
          <a:spcPct val="0"/>
        </a:spcBef>
        <a:spcAft>
          <a:spcPct val="0"/>
        </a:spcAft>
        <a:defRPr kumimoji="1" sz="3600" b="1">
          <a:solidFill>
            <a:srgbClr val="006666"/>
          </a:solidFill>
          <a:latin typeface="Arial" charset="0"/>
          <a:ea typeface="標楷體" pitchFamily="65" charset="-120"/>
        </a:defRPr>
      </a:lvl6pPr>
      <a:lvl7pPr marL="914400" algn="ctr" rtl="0" fontAlgn="base">
        <a:spcBef>
          <a:spcPct val="0"/>
        </a:spcBef>
        <a:spcAft>
          <a:spcPct val="0"/>
        </a:spcAft>
        <a:defRPr kumimoji="1" sz="3600" b="1">
          <a:solidFill>
            <a:srgbClr val="006666"/>
          </a:solidFill>
          <a:latin typeface="Arial" charset="0"/>
          <a:ea typeface="標楷體" pitchFamily="65" charset="-120"/>
        </a:defRPr>
      </a:lvl7pPr>
      <a:lvl8pPr marL="1371600" algn="ctr" rtl="0" fontAlgn="base">
        <a:spcBef>
          <a:spcPct val="0"/>
        </a:spcBef>
        <a:spcAft>
          <a:spcPct val="0"/>
        </a:spcAft>
        <a:defRPr kumimoji="1" sz="3600" b="1">
          <a:solidFill>
            <a:srgbClr val="006666"/>
          </a:solidFill>
          <a:latin typeface="Arial" charset="0"/>
          <a:ea typeface="標楷體" pitchFamily="65" charset="-120"/>
        </a:defRPr>
      </a:lvl8pPr>
      <a:lvl9pPr marL="1828800" algn="ctr" rtl="0" fontAlgn="base">
        <a:spcBef>
          <a:spcPct val="0"/>
        </a:spcBef>
        <a:spcAft>
          <a:spcPct val="0"/>
        </a:spcAft>
        <a:defRPr kumimoji="1" sz="3600" b="1">
          <a:solidFill>
            <a:srgbClr val="006666"/>
          </a:solidFill>
          <a:latin typeface="Arial" charset="0"/>
          <a:ea typeface="標楷體" pitchFamily="65" charset="-120"/>
        </a:defRPr>
      </a:lvl9pPr>
    </p:titleStyle>
    <p:bodyStyle>
      <a:lvl1pPr marL="342900" indent="-342900" algn="l" rtl="0" eaLnBrk="0" fontAlgn="base" hangingPunct="0">
        <a:spcBef>
          <a:spcPct val="20000"/>
        </a:spcBef>
        <a:spcAft>
          <a:spcPct val="0"/>
        </a:spcAft>
        <a:buChar char="•"/>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400">
          <a:solidFill>
            <a:schemeClr val="tx1"/>
          </a:solidFill>
          <a:latin typeface="+mn-lt"/>
          <a:ea typeface="+mn-ea"/>
        </a:defRPr>
      </a:lvl2pPr>
      <a:lvl3pPr marL="1143000" indent="-228600" algn="l" rtl="0" eaLnBrk="0" fontAlgn="base" hangingPunct="0">
        <a:spcBef>
          <a:spcPct val="20000"/>
        </a:spcBef>
        <a:spcAft>
          <a:spcPct val="0"/>
        </a:spcAft>
        <a:buChar char="•"/>
        <a:defRPr kumimoji="1" sz="2000">
          <a:solidFill>
            <a:schemeClr val="tx1"/>
          </a:solidFill>
          <a:latin typeface="+mn-lt"/>
          <a:ea typeface="+mn-ea"/>
        </a:defRPr>
      </a:lvl3pPr>
      <a:lvl4pPr marL="1600200" indent="-228600" algn="l" rtl="0" eaLnBrk="0" fontAlgn="base" hangingPunct="0">
        <a:spcBef>
          <a:spcPct val="20000"/>
        </a:spcBef>
        <a:spcAft>
          <a:spcPct val="0"/>
        </a:spcAft>
        <a:buChar char="–"/>
        <a:defRPr kumimoji="1">
          <a:solidFill>
            <a:schemeClr val="tx1"/>
          </a:solidFill>
          <a:latin typeface="+mn-lt"/>
          <a:ea typeface="+mn-ea"/>
        </a:defRPr>
      </a:lvl4pPr>
      <a:lvl5pPr marL="2057400" indent="-228600" algn="l" rtl="0" eaLnBrk="0" fontAlgn="base" hangingPunct="0">
        <a:spcBef>
          <a:spcPct val="20000"/>
        </a:spcBef>
        <a:spcAft>
          <a:spcPct val="0"/>
        </a:spcAft>
        <a:buChar char="»"/>
        <a:defRPr kumimoji="1" sz="1600">
          <a:solidFill>
            <a:schemeClr val="tx1"/>
          </a:solidFill>
          <a:latin typeface="+mn-lt"/>
          <a:ea typeface="+mn-ea"/>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p:spPr>
        <p:txBody>
          <a:bodyPr/>
          <a:lstStyle>
            <a:lvl1pPr eaLnBrk="0" hangingPunct="0">
              <a:spcBef>
                <a:spcPct val="20000"/>
              </a:spcBef>
              <a:buChar char="•"/>
              <a:defRPr kumimoji="1" sz="2800" b="1">
                <a:solidFill>
                  <a:schemeClr val="tx1"/>
                </a:solidFill>
                <a:latin typeface="Arial" charset="0"/>
                <a:ea typeface="標楷體" pitchFamily="65" charset="-120"/>
              </a:defRPr>
            </a:lvl1pPr>
            <a:lvl2pPr marL="742950" indent="-285750" eaLnBrk="0" hangingPunct="0">
              <a:spcBef>
                <a:spcPct val="20000"/>
              </a:spcBef>
              <a:buChar char="–"/>
              <a:defRPr kumimoji="1" sz="2400">
                <a:solidFill>
                  <a:schemeClr val="tx1"/>
                </a:solidFill>
                <a:latin typeface="Arial" charset="0"/>
                <a:ea typeface="標楷體" pitchFamily="65" charset="-120"/>
              </a:defRPr>
            </a:lvl2pPr>
            <a:lvl3pPr marL="1143000" indent="-228600" eaLnBrk="0" hangingPunct="0">
              <a:spcBef>
                <a:spcPct val="20000"/>
              </a:spcBef>
              <a:buChar char="•"/>
              <a:defRPr kumimoji="1" sz="2000">
                <a:solidFill>
                  <a:schemeClr val="tx1"/>
                </a:solidFill>
                <a:latin typeface="Arial" charset="0"/>
                <a:ea typeface="標楷體" pitchFamily="65" charset="-120"/>
              </a:defRPr>
            </a:lvl3pPr>
            <a:lvl4pPr marL="1600200" indent="-228600" eaLnBrk="0" hangingPunct="0">
              <a:spcBef>
                <a:spcPct val="20000"/>
              </a:spcBef>
              <a:buChar char="–"/>
              <a:defRPr kumimoji="1">
                <a:solidFill>
                  <a:schemeClr val="tx1"/>
                </a:solidFill>
                <a:latin typeface="Arial" charset="0"/>
                <a:ea typeface="標楷體" pitchFamily="65" charset="-120"/>
              </a:defRPr>
            </a:lvl4pPr>
            <a:lvl5pPr marL="2057400" indent="-228600" eaLnBrk="0" hangingPunct="0">
              <a:spcBef>
                <a:spcPct val="20000"/>
              </a:spcBef>
              <a:buChar char="»"/>
              <a:defRPr kumimoji="1" sz="1600">
                <a:solidFill>
                  <a:schemeClr val="tx1"/>
                </a:solidFill>
                <a:latin typeface="Arial" charset="0"/>
                <a:ea typeface="標楷體" pitchFamily="65" charset="-120"/>
              </a:defRPr>
            </a:lvl5pPr>
            <a:lvl6pPr marL="2514600" indent="-228600" eaLnBrk="0" fontAlgn="base" hangingPunct="0">
              <a:spcBef>
                <a:spcPct val="20000"/>
              </a:spcBef>
              <a:spcAft>
                <a:spcPct val="0"/>
              </a:spcAft>
              <a:buChar char="»"/>
              <a:defRPr kumimoji="1" sz="1600">
                <a:solidFill>
                  <a:schemeClr val="tx1"/>
                </a:solidFill>
                <a:latin typeface="Arial" charset="0"/>
                <a:ea typeface="標楷體" pitchFamily="65" charset="-120"/>
              </a:defRPr>
            </a:lvl6pPr>
            <a:lvl7pPr marL="2971800" indent="-228600" eaLnBrk="0" fontAlgn="base" hangingPunct="0">
              <a:spcBef>
                <a:spcPct val="20000"/>
              </a:spcBef>
              <a:spcAft>
                <a:spcPct val="0"/>
              </a:spcAft>
              <a:buChar char="»"/>
              <a:defRPr kumimoji="1" sz="1600">
                <a:solidFill>
                  <a:schemeClr val="tx1"/>
                </a:solidFill>
                <a:latin typeface="Arial" charset="0"/>
                <a:ea typeface="標楷體" pitchFamily="65" charset="-120"/>
              </a:defRPr>
            </a:lvl7pPr>
            <a:lvl8pPr marL="3429000" indent="-228600" eaLnBrk="0" fontAlgn="base" hangingPunct="0">
              <a:spcBef>
                <a:spcPct val="20000"/>
              </a:spcBef>
              <a:spcAft>
                <a:spcPct val="0"/>
              </a:spcAft>
              <a:buChar char="»"/>
              <a:defRPr kumimoji="1" sz="1600">
                <a:solidFill>
                  <a:schemeClr val="tx1"/>
                </a:solidFill>
                <a:latin typeface="Arial" charset="0"/>
                <a:ea typeface="標楷體" pitchFamily="65" charset="-120"/>
              </a:defRPr>
            </a:lvl8pPr>
            <a:lvl9pPr marL="3886200" indent="-228600" eaLnBrk="0" fontAlgn="base" hangingPunct="0">
              <a:spcBef>
                <a:spcPct val="20000"/>
              </a:spcBef>
              <a:spcAft>
                <a:spcPct val="0"/>
              </a:spcAft>
              <a:buChar char="»"/>
              <a:defRPr kumimoji="1" sz="1600">
                <a:solidFill>
                  <a:schemeClr val="tx1"/>
                </a:solidFill>
                <a:latin typeface="Arial" charset="0"/>
                <a:ea typeface="標楷體" pitchFamily="65" charset="-120"/>
              </a:defRPr>
            </a:lvl9pPr>
          </a:lstStyle>
          <a:p>
            <a:pPr eaLnBrk="1" hangingPunct="1">
              <a:spcBef>
                <a:spcPct val="0"/>
              </a:spcBef>
              <a:buFontTx/>
              <a:buNone/>
            </a:pPr>
            <a:fld id="{C4B3CB90-2909-44D1-99AE-F187CF747A3E}" type="slidenum">
              <a:rPr lang="en-US" altLang="zh-TW" sz="1400" b="0" smtClean="0">
                <a:ea typeface="新細明體" pitchFamily="18" charset="-120"/>
              </a:rPr>
              <a:pPr eaLnBrk="1" hangingPunct="1">
                <a:spcBef>
                  <a:spcPct val="0"/>
                </a:spcBef>
                <a:buFontTx/>
                <a:buNone/>
              </a:pPr>
              <a:t>1</a:t>
            </a:fld>
            <a:endParaRPr lang="en-US" altLang="zh-TW" sz="1400" b="0" smtClean="0">
              <a:ea typeface="新細明體" pitchFamily="18" charset="-120"/>
            </a:endParaRPr>
          </a:p>
        </p:txBody>
      </p:sp>
      <p:sp>
        <p:nvSpPr>
          <p:cNvPr id="2" name="文字方塊 1"/>
          <p:cNvSpPr txBox="1"/>
          <p:nvPr/>
        </p:nvSpPr>
        <p:spPr>
          <a:xfrm>
            <a:off x="1403648" y="2708920"/>
            <a:ext cx="6408712" cy="646331"/>
          </a:xfrm>
          <a:prstGeom prst="rect">
            <a:avLst/>
          </a:prstGeom>
          <a:noFill/>
        </p:spPr>
        <p:txBody>
          <a:bodyPr wrap="square" rtlCol="0">
            <a:spAutoFit/>
          </a:bodyPr>
          <a:lstStyle/>
          <a:p>
            <a:pPr algn="ctr"/>
            <a:r>
              <a:rPr lang="zh-TW" altLang="en-US" sz="3600" dirty="0">
                <a:latin typeface="+mn-ea"/>
                <a:ea typeface="+mn-ea"/>
              </a:rPr>
              <a:t>採購</a:t>
            </a:r>
            <a:r>
              <a:rPr lang="zh-TW" altLang="en-US" sz="3600" dirty="0" smtClean="0">
                <a:latin typeface="+mn-ea"/>
                <a:ea typeface="+mn-ea"/>
              </a:rPr>
              <a:t>作業</a:t>
            </a:r>
            <a:r>
              <a:rPr lang="en-US" altLang="zh-TW" sz="3600" dirty="0" smtClean="0">
                <a:latin typeface="+mn-ea"/>
                <a:ea typeface="+mn-ea"/>
              </a:rPr>
              <a:t>SOP</a:t>
            </a:r>
            <a:r>
              <a:rPr lang="zh-TW" altLang="en-US" sz="3600" dirty="0" smtClean="0">
                <a:latin typeface="+mn-ea"/>
                <a:ea typeface="+mn-ea"/>
              </a:rPr>
              <a:t>及注意事項說明</a:t>
            </a:r>
            <a:endParaRPr lang="zh-TW" altLang="en-US" sz="3600" dirty="0">
              <a:latin typeface="+mn-ea"/>
              <a:ea typeface="+mn-ea"/>
            </a:endParaRPr>
          </a:p>
        </p:txBody>
      </p:sp>
      <p:sp>
        <p:nvSpPr>
          <p:cNvPr id="3" name="文字方塊 2"/>
          <p:cNvSpPr txBox="1"/>
          <p:nvPr/>
        </p:nvSpPr>
        <p:spPr>
          <a:xfrm>
            <a:off x="2339752" y="5229200"/>
            <a:ext cx="4536504" cy="738664"/>
          </a:xfrm>
          <a:prstGeom prst="rect">
            <a:avLst/>
          </a:prstGeom>
          <a:noFill/>
        </p:spPr>
        <p:txBody>
          <a:bodyPr wrap="square" rtlCol="0">
            <a:spAutoFit/>
          </a:bodyPr>
          <a:lstStyle/>
          <a:p>
            <a:pPr algn="dist"/>
            <a:r>
              <a:rPr lang="zh-TW" altLang="en-US" sz="2400" dirty="0" smtClean="0">
                <a:latin typeface="+mn-ea"/>
                <a:ea typeface="+mn-ea"/>
              </a:rPr>
              <a:t>中華民國</a:t>
            </a:r>
            <a:r>
              <a:rPr lang="en-US" altLang="zh-TW" sz="2400" dirty="0" smtClean="0">
                <a:latin typeface="+mn-ea"/>
                <a:ea typeface="+mn-ea"/>
              </a:rPr>
              <a:t>104</a:t>
            </a:r>
            <a:r>
              <a:rPr lang="zh-TW" altLang="en-US" sz="2400" dirty="0" smtClean="0">
                <a:latin typeface="+mn-ea"/>
                <a:ea typeface="+mn-ea"/>
              </a:rPr>
              <a:t>年</a:t>
            </a:r>
            <a:r>
              <a:rPr lang="en-US" altLang="zh-TW" sz="2400" dirty="0" smtClean="0">
                <a:latin typeface="+mn-ea"/>
                <a:ea typeface="+mn-ea"/>
              </a:rPr>
              <a:t>12</a:t>
            </a:r>
            <a:r>
              <a:rPr lang="zh-TW" altLang="en-US" sz="2400" dirty="0" smtClean="0">
                <a:latin typeface="+mn-ea"/>
                <a:ea typeface="+mn-ea"/>
              </a:rPr>
              <a:t>月</a:t>
            </a:r>
            <a:r>
              <a:rPr lang="en-US" altLang="zh-TW" sz="2400" dirty="0" smtClean="0">
                <a:latin typeface="+mn-ea"/>
                <a:ea typeface="+mn-ea"/>
              </a:rPr>
              <a:t>29</a:t>
            </a:r>
            <a:r>
              <a:rPr lang="zh-TW" altLang="en-US" sz="2400" dirty="0" smtClean="0">
                <a:latin typeface="+mn-ea"/>
                <a:ea typeface="+mn-ea"/>
              </a:rPr>
              <a:t>日</a:t>
            </a:r>
            <a:endParaRPr lang="en-US" altLang="zh-TW" sz="2400" dirty="0" smtClean="0">
              <a:latin typeface="+mn-ea"/>
              <a:ea typeface="+mn-ea"/>
            </a:endParaRPr>
          </a:p>
          <a:p>
            <a:endParaRPr lang="zh-TW" altLang="en-US" dirty="0"/>
          </a:p>
        </p:txBody>
      </p:sp>
      <p:sp>
        <p:nvSpPr>
          <p:cNvPr id="4" name="文字方塊 3"/>
          <p:cNvSpPr txBox="1"/>
          <p:nvPr/>
        </p:nvSpPr>
        <p:spPr>
          <a:xfrm>
            <a:off x="2915816" y="4653136"/>
            <a:ext cx="3672408" cy="461665"/>
          </a:xfrm>
          <a:prstGeom prst="rect">
            <a:avLst/>
          </a:prstGeom>
          <a:noFill/>
        </p:spPr>
        <p:txBody>
          <a:bodyPr wrap="square" rtlCol="0">
            <a:spAutoFit/>
          </a:bodyPr>
          <a:lstStyle/>
          <a:p>
            <a:r>
              <a:rPr lang="zh-TW" altLang="en-US" sz="2400" dirty="0" smtClean="0">
                <a:latin typeface="標楷體" panose="03000509000000000000" pitchFamily="65" charset="-120"/>
                <a:ea typeface="標楷體" panose="03000509000000000000" pitchFamily="65" charset="-120"/>
              </a:rPr>
              <a:t>單位：核能研究所祕書室</a:t>
            </a:r>
            <a:endParaRPr lang="zh-TW" altLang="en-US" sz="2400" dirty="0">
              <a:latin typeface="標楷體" panose="03000509000000000000" pitchFamily="65" charset="-120"/>
              <a:ea typeface="標楷體" panose="03000509000000000000" pitchFamily="65" charset="-12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投影片編號版面配置區 5"/>
          <p:cNvSpPr>
            <a:spLocks noGrp="1"/>
          </p:cNvSpPr>
          <p:nvPr>
            <p:ph type="sldNum" sz="quarter" idx="12"/>
          </p:nvPr>
        </p:nvSpPr>
        <p:spPr>
          <a:noFill/>
        </p:spPr>
        <p:txBody>
          <a:bodyPr/>
          <a:lstStyle>
            <a:lvl1pPr eaLnBrk="0" hangingPunct="0">
              <a:spcBef>
                <a:spcPct val="20000"/>
              </a:spcBef>
              <a:buChar char="•"/>
              <a:defRPr kumimoji="1" sz="2800" b="1">
                <a:solidFill>
                  <a:schemeClr val="tx1"/>
                </a:solidFill>
                <a:latin typeface="Arial" charset="0"/>
                <a:ea typeface="標楷體" pitchFamily="65" charset="-120"/>
              </a:defRPr>
            </a:lvl1pPr>
            <a:lvl2pPr marL="742950" indent="-285750" eaLnBrk="0" hangingPunct="0">
              <a:spcBef>
                <a:spcPct val="20000"/>
              </a:spcBef>
              <a:buChar char="–"/>
              <a:defRPr kumimoji="1" sz="2400">
                <a:solidFill>
                  <a:schemeClr val="tx1"/>
                </a:solidFill>
                <a:latin typeface="Arial" charset="0"/>
                <a:ea typeface="標楷體" pitchFamily="65" charset="-120"/>
              </a:defRPr>
            </a:lvl2pPr>
            <a:lvl3pPr marL="1143000" indent="-228600" eaLnBrk="0" hangingPunct="0">
              <a:spcBef>
                <a:spcPct val="20000"/>
              </a:spcBef>
              <a:buChar char="•"/>
              <a:defRPr kumimoji="1" sz="2000">
                <a:solidFill>
                  <a:schemeClr val="tx1"/>
                </a:solidFill>
                <a:latin typeface="Arial" charset="0"/>
                <a:ea typeface="標楷體" pitchFamily="65" charset="-120"/>
              </a:defRPr>
            </a:lvl3pPr>
            <a:lvl4pPr marL="1600200" indent="-228600" eaLnBrk="0" hangingPunct="0">
              <a:spcBef>
                <a:spcPct val="20000"/>
              </a:spcBef>
              <a:buChar char="–"/>
              <a:defRPr kumimoji="1">
                <a:solidFill>
                  <a:schemeClr val="tx1"/>
                </a:solidFill>
                <a:latin typeface="Arial" charset="0"/>
                <a:ea typeface="標楷體" pitchFamily="65" charset="-120"/>
              </a:defRPr>
            </a:lvl4pPr>
            <a:lvl5pPr marL="2057400" indent="-228600" eaLnBrk="0" hangingPunct="0">
              <a:spcBef>
                <a:spcPct val="20000"/>
              </a:spcBef>
              <a:buChar char="»"/>
              <a:defRPr kumimoji="1" sz="1600">
                <a:solidFill>
                  <a:schemeClr val="tx1"/>
                </a:solidFill>
                <a:latin typeface="Arial" charset="0"/>
                <a:ea typeface="標楷體" pitchFamily="65" charset="-120"/>
              </a:defRPr>
            </a:lvl5pPr>
            <a:lvl6pPr marL="2514600" indent="-228600" eaLnBrk="0" fontAlgn="base" hangingPunct="0">
              <a:spcBef>
                <a:spcPct val="20000"/>
              </a:spcBef>
              <a:spcAft>
                <a:spcPct val="0"/>
              </a:spcAft>
              <a:buChar char="»"/>
              <a:defRPr kumimoji="1" sz="1600">
                <a:solidFill>
                  <a:schemeClr val="tx1"/>
                </a:solidFill>
                <a:latin typeface="Arial" charset="0"/>
                <a:ea typeface="標楷體" pitchFamily="65" charset="-120"/>
              </a:defRPr>
            </a:lvl6pPr>
            <a:lvl7pPr marL="2971800" indent="-228600" eaLnBrk="0" fontAlgn="base" hangingPunct="0">
              <a:spcBef>
                <a:spcPct val="20000"/>
              </a:spcBef>
              <a:spcAft>
                <a:spcPct val="0"/>
              </a:spcAft>
              <a:buChar char="»"/>
              <a:defRPr kumimoji="1" sz="1600">
                <a:solidFill>
                  <a:schemeClr val="tx1"/>
                </a:solidFill>
                <a:latin typeface="Arial" charset="0"/>
                <a:ea typeface="標楷體" pitchFamily="65" charset="-120"/>
              </a:defRPr>
            </a:lvl7pPr>
            <a:lvl8pPr marL="3429000" indent="-228600" eaLnBrk="0" fontAlgn="base" hangingPunct="0">
              <a:spcBef>
                <a:spcPct val="20000"/>
              </a:spcBef>
              <a:spcAft>
                <a:spcPct val="0"/>
              </a:spcAft>
              <a:buChar char="»"/>
              <a:defRPr kumimoji="1" sz="1600">
                <a:solidFill>
                  <a:schemeClr val="tx1"/>
                </a:solidFill>
                <a:latin typeface="Arial" charset="0"/>
                <a:ea typeface="標楷體" pitchFamily="65" charset="-120"/>
              </a:defRPr>
            </a:lvl8pPr>
            <a:lvl9pPr marL="3886200" indent="-228600" eaLnBrk="0" fontAlgn="base" hangingPunct="0">
              <a:spcBef>
                <a:spcPct val="20000"/>
              </a:spcBef>
              <a:spcAft>
                <a:spcPct val="0"/>
              </a:spcAft>
              <a:buChar char="»"/>
              <a:defRPr kumimoji="1" sz="1600">
                <a:solidFill>
                  <a:schemeClr val="tx1"/>
                </a:solidFill>
                <a:latin typeface="Arial" charset="0"/>
                <a:ea typeface="標楷體" pitchFamily="65" charset="-120"/>
              </a:defRPr>
            </a:lvl9pPr>
          </a:lstStyle>
          <a:p>
            <a:pPr eaLnBrk="1" hangingPunct="1">
              <a:spcBef>
                <a:spcPct val="0"/>
              </a:spcBef>
              <a:buFontTx/>
              <a:buNone/>
            </a:pPr>
            <a:fld id="{57F501E8-E1A5-4F69-B3EC-BBEBF6C010AE}" type="slidenum">
              <a:rPr lang="en-US" altLang="zh-TW" sz="1200" b="0" smtClean="0">
                <a:ea typeface="新細明體" pitchFamily="18" charset="-120"/>
              </a:rPr>
              <a:pPr eaLnBrk="1" hangingPunct="1">
                <a:spcBef>
                  <a:spcPct val="0"/>
                </a:spcBef>
                <a:buFontTx/>
                <a:buNone/>
              </a:pPr>
              <a:t>2</a:t>
            </a:fld>
            <a:endParaRPr lang="en-US" altLang="zh-TW" sz="1200" b="0" smtClean="0">
              <a:ea typeface="新細明體" pitchFamily="18" charset="-120"/>
            </a:endParaRPr>
          </a:p>
        </p:txBody>
      </p:sp>
      <p:sp>
        <p:nvSpPr>
          <p:cNvPr id="4099" name="Rectangle 2"/>
          <p:cNvSpPr>
            <a:spLocks noGrp="1" noChangeArrowheads="1"/>
          </p:cNvSpPr>
          <p:nvPr>
            <p:ph type="title"/>
          </p:nvPr>
        </p:nvSpPr>
        <p:spPr>
          <a:xfrm>
            <a:off x="1331641" y="188640"/>
            <a:ext cx="6696744" cy="936625"/>
          </a:xfrm>
        </p:spPr>
        <p:txBody>
          <a:bodyPr/>
          <a:lstStyle/>
          <a:p>
            <a:pPr eaLnBrk="1" hangingPunct="1"/>
            <a:r>
              <a:rPr lang="zh-TW" altLang="en-US" dirty="0" smtClean="0"/>
              <a:t>簡報大綱</a:t>
            </a:r>
          </a:p>
        </p:txBody>
      </p:sp>
      <p:sp>
        <p:nvSpPr>
          <p:cNvPr id="4100" name="Rectangle 6"/>
          <p:cNvSpPr>
            <a:spLocks noGrp="1" noChangeArrowheads="1"/>
          </p:cNvSpPr>
          <p:nvPr>
            <p:ph type="body" idx="1"/>
          </p:nvPr>
        </p:nvSpPr>
        <p:spPr>
          <a:xfrm>
            <a:off x="1187624" y="1628800"/>
            <a:ext cx="7113984" cy="3492797"/>
          </a:xfrm>
          <a:noFill/>
        </p:spPr>
        <p:txBody>
          <a:bodyPr/>
          <a:lstStyle/>
          <a:p>
            <a:pPr marL="806450" indent="-806450" eaLnBrk="1" hangingPunct="1">
              <a:lnSpc>
                <a:spcPct val="150000"/>
              </a:lnSpc>
              <a:spcBef>
                <a:spcPct val="0"/>
              </a:spcBef>
              <a:buFontTx/>
              <a:buNone/>
            </a:pPr>
            <a:r>
              <a:rPr lang="zh-TW" altLang="en-US" sz="3200" dirty="0" smtClean="0">
                <a:latin typeface="+mn-ea"/>
              </a:rPr>
              <a:t>一</a:t>
            </a:r>
            <a:r>
              <a:rPr lang="zh-TW" altLang="en-US" sz="3200" dirty="0" smtClean="0">
                <a:latin typeface="+mn-ea"/>
              </a:rPr>
              <a:t>、研擬</a:t>
            </a:r>
            <a:r>
              <a:rPr lang="en-US" altLang="zh-TW" sz="3200" dirty="0" smtClean="0">
                <a:latin typeface="+mn-ea"/>
              </a:rPr>
              <a:t>sop</a:t>
            </a:r>
            <a:r>
              <a:rPr lang="zh-TW" altLang="en-US" sz="3200" dirty="0" smtClean="0">
                <a:latin typeface="+mn-ea"/>
              </a:rPr>
              <a:t>背景說明</a:t>
            </a:r>
            <a:endParaRPr lang="en-US" altLang="zh-TW" sz="3200" dirty="0" smtClean="0">
              <a:latin typeface="+mn-ea"/>
            </a:endParaRPr>
          </a:p>
          <a:p>
            <a:pPr marL="806450" indent="-806450" eaLnBrk="1" hangingPunct="1">
              <a:lnSpc>
                <a:spcPct val="150000"/>
              </a:lnSpc>
              <a:spcBef>
                <a:spcPct val="0"/>
              </a:spcBef>
              <a:buFontTx/>
              <a:buNone/>
            </a:pPr>
            <a:r>
              <a:rPr lang="zh-TW" altLang="en-US" sz="3200" dirty="0" smtClean="0">
                <a:latin typeface="+mn-ea"/>
              </a:rPr>
              <a:t>二</a:t>
            </a:r>
            <a:r>
              <a:rPr lang="zh-TW" altLang="en-US" sz="3200" dirty="0" smtClean="0">
                <a:latin typeface="+mn-ea"/>
              </a:rPr>
              <a:t>、修正</a:t>
            </a:r>
            <a:r>
              <a:rPr lang="zh-TW" altLang="en-US" sz="3200" dirty="0" smtClean="0">
                <a:latin typeface="+mn-ea"/>
              </a:rPr>
              <a:t>重點</a:t>
            </a:r>
            <a:endParaRPr lang="en-US" altLang="zh-TW" sz="3200" dirty="0" smtClean="0">
              <a:latin typeface="+mn-ea"/>
            </a:endParaRPr>
          </a:p>
          <a:p>
            <a:pPr marL="806450" indent="-806450" eaLnBrk="1" hangingPunct="1">
              <a:lnSpc>
                <a:spcPct val="150000"/>
              </a:lnSpc>
              <a:spcBef>
                <a:spcPct val="0"/>
              </a:spcBef>
              <a:buFontTx/>
              <a:buNone/>
            </a:pPr>
            <a:r>
              <a:rPr lang="zh-TW" altLang="en-US" sz="3200" dirty="0" smtClean="0">
                <a:latin typeface="+mn-ea"/>
              </a:rPr>
              <a:t>三</a:t>
            </a:r>
            <a:r>
              <a:rPr lang="zh-TW" altLang="en-US" sz="3200" dirty="0" smtClean="0">
                <a:latin typeface="+mn-ea"/>
              </a:rPr>
              <a:t>、採購作業</a:t>
            </a:r>
            <a:r>
              <a:rPr lang="en-US" altLang="zh-TW" sz="3200" dirty="0" smtClean="0">
                <a:latin typeface="+mn-ea"/>
              </a:rPr>
              <a:t>SOP</a:t>
            </a:r>
            <a:r>
              <a:rPr lang="zh-TW" altLang="en-US" sz="3200" dirty="0" smtClean="0">
                <a:latin typeface="+mn-ea"/>
              </a:rPr>
              <a:t>介紹</a:t>
            </a:r>
            <a:endParaRPr lang="en-US" altLang="zh-TW" sz="3200" dirty="0" smtClean="0">
              <a:latin typeface="+mn-ea"/>
            </a:endParaRPr>
          </a:p>
          <a:p>
            <a:pPr marL="806450" indent="-806450" eaLnBrk="1" hangingPunct="1">
              <a:lnSpc>
                <a:spcPct val="150000"/>
              </a:lnSpc>
              <a:spcBef>
                <a:spcPct val="0"/>
              </a:spcBef>
              <a:buFontTx/>
              <a:buNone/>
            </a:pPr>
            <a:r>
              <a:rPr lang="zh-TW" altLang="en-US" sz="3200" dirty="0" smtClean="0">
                <a:latin typeface="+mn-ea"/>
              </a:rPr>
              <a:t>四、採購</a:t>
            </a:r>
            <a:r>
              <a:rPr lang="zh-TW" altLang="en-US" sz="3200" dirty="0" smtClean="0">
                <a:latin typeface="+mn-ea"/>
              </a:rPr>
              <a:t>作業應注意事項</a:t>
            </a:r>
            <a:r>
              <a:rPr lang="zh-TW" altLang="en-US" sz="3200" dirty="0" smtClean="0">
                <a:latin typeface="+mn-ea"/>
              </a:rPr>
              <a:t>說明</a:t>
            </a:r>
            <a:endParaRPr lang="en-US" altLang="zh-TW" sz="3200" dirty="0" smtClean="0">
              <a:latin typeface="+mn-ea"/>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marL="806450" indent="-806450" eaLnBrk="1" hangingPunct="1">
              <a:lnSpc>
                <a:spcPct val="150000"/>
              </a:lnSpc>
            </a:pPr>
            <a:r>
              <a:rPr lang="zh-TW" altLang="en-US" dirty="0" smtClean="0">
                <a:latin typeface="+mn-ea"/>
              </a:rPr>
              <a:t>一</a:t>
            </a:r>
            <a:r>
              <a:rPr lang="zh-TW" altLang="en-US" dirty="0" smtClean="0">
                <a:latin typeface="新細明體"/>
                <a:ea typeface="新細明體"/>
              </a:rPr>
              <a:t>、</a:t>
            </a:r>
            <a:r>
              <a:rPr lang="zh-TW" altLang="en-US" dirty="0" smtClean="0">
                <a:latin typeface="+mn-ea"/>
              </a:rPr>
              <a:t>研</a:t>
            </a:r>
            <a:r>
              <a:rPr lang="zh-TW" altLang="en-US" dirty="0">
                <a:latin typeface="+mn-ea"/>
              </a:rPr>
              <a:t>擬</a:t>
            </a:r>
            <a:r>
              <a:rPr lang="en-US" altLang="zh-TW" dirty="0">
                <a:latin typeface="+mn-ea"/>
              </a:rPr>
              <a:t>sop</a:t>
            </a:r>
            <a:r>
              <a:rPr lang="zh-TW" altLang="en-US" dirty="0">
                <a:latin typeface="+mn-ea"/>
              </a:rPr>
              <a:t>背景說明</a:t>
            </a:r>
            <a:endParaRPr lang="en-US" altLang="zh-TW" dirty="0">
              <a:latin typeface="+mn-ea"/>
            </a:endParaRPr>
          </a:p>
        </p:txBody>
      </p:sp>
      <p:sp>
        <p:nvSpPr>
          <p:cNvPr id="3" name="內容版面配置區 2"/>
          <p:cNvSpPr>
            <a:spLocks noGrp="1"/>
          </p:cNvSpPr>
          <p:nvPr>
            <p:ph idx="1"/>
          </p:nvPr>
        </p:nvSpPr>
        <p:spPr>
          <a:xfrm>
            <a:off x="539552" y="1196752"/>
            <a:ext cx="8229600" cy="4968552"/>
          </a:xfrm>
        </p:spPr>
        <p:txBody>
          <a:bodyPr/>
          <a:lstStyle/>
          <a:p>
            <a:pPr marL="0" indent="0">
              <a:buNone/>
            </a:pPr>
            <a:r>
              <a:rPr lang="zh-TW" altLang="en-US" dirty="0" smtClean="0">
                <a:latin typeface="標楷體" panose="03000509000000000000" pitchFamily="65" charset="-120"/>
                <a:ea typeface="標楷體" panose="03000509000000000000" pitchFamily="65" charset="-120"/>
              </a:rPr>
              <a:t>審計</a:t>
            </a:r>
            <a:r>
              <a:rPr lang="zh-TW" altLang="en-US" dirty="0" smtClean="0">
                <a:latin typeface="標楷體" panose="03000509000000000000" pitchFamily="65" charset="-120"/>
                <a:ea typeface="標楷體" panose="03000509000000000000" pitchFamily="65" charset="-120"/>
              </a:rPr>
              <a:t>部</a:t>
            </a:r>
            <a:r>
              <a:rPr lang="en-US" altLang="zh-TW" dirty="0" smtClean="0">
                <a:latin typeface="標楷體" panose="03000509000000000000" pitchFamily="65" charset="-120"/>
                <a:ea typeface="標楷體" panose="03000509000000000000" pitchFamily="65" charset="-120"/>
              </a:rPr>
              <a:t>103</a:t>
            </a:r>
            <a:r>
              <a:rPr lang="zh-TW" altLang="en-US" dirty="0" smtClean="0">
                <a:latin typeface="標楷體" panose="03000509000000000000" pitchFamily="65" charset="-120"/>
                <a:ea typeface="標楷體" panose="03000509000000000000" pitchFamily="65" charset="-120"/>
              </a:rPr>
              <a:t>年及</a:t>
            </a:r>
            <a:r>
              <a:rPr lang="en-US" altLang="zh-TW" dirty="0" smtClean="0">
                <a:latin typeface="標楷體" panose="03000509000000000000" pitchFamily="65" charset="-120"/>
                <a:ea typeface="標楷體" panose="03000509000000000000" pitchFamily="65" charset="-120"/>
              </a:rPr>
              <a:t>104</a:t>
            </a:r>
            <a:r>
              <a:rPr lang="zh-TW" altLang="en-US" dirty="0" smtClean="0">
                <a:latin typeface="標楷體" panose="03000509000000000000" pitchFamily="65" charset="-120"/>
                <a:ea typeface="標楷體" panose="03000509000000000000" pitchFamily="65" charset="-120"/>
              </a:rPr>
              <a:t>年抽查財物收支時</a:t>
            </a:r>
            <a:r>
              <a:rPr lang="zh-TW" altLang="en-US" dirty="0" smtClean="0">
                <a:latin typeface="標楷體"/>
                <a:ea typeface="標楷體"/>
              </a:rPr>
              <a:t>，發現本所</a:t>
            </a:r>
            <a:r>
              <a:rPr lang="zh-TW" altLang="en-US" dirty="0" smtClean="0">
                <a:latin typeface="標楷體" panose="03000509000000000000" pitchFamily="65" charset="-120"/>
                <a:ea typeface="標楷體" panose="03000509000000000000" pitchFamily="65" charset="-120"/>
              </a:rPr>
              <a:t>採購案件有諸多缺失</a:t>
            </a:r>
            <a:r>
              <a:rPr lang="zh-TW" altLang="en-US" dirty="0" smtClean="0">
                <a:latin typeface="標楷體"/>
                <a:ea typeface="標楷體"/>
              </a:rPr>
              <a:t>，例如：</a:t>
            </a:r>
            <a:endParaRPr lang="en-US" altLang="zh-TW" dirty="0" smtClean="0">
              <a:latin typeface="標楷體" panose="03000509000000000000" pitchFamily="65" charset="-120"/>
              <a:ea typeface="標楷體" panose="03000509000000000000" pitchFamily="65" charset="-120"/>
            </a:endParaRPr>
          </a:p>
          <a:p>
            <a:pPr>
              <a:buFont typeface="Wingdings" panose="05000000000000000000" pitchFamily="2" charset="2"/>
              <a:buChar char="Ø"/>
            </a:pPr>
            <a:r>
              <a:rPr lang="zh-TW" altLang="en-US" sz="2000" kern="100" dirty="0" smtClean="0">
                <a:solidFill>
                  <a:srgbClr val="0000FF"/>
                </a:solidFill>
                <a:latin typeface="+mn-ea"/>
              </a:rPr>
              <a:t>採購案件之採購明細與廠商提供之估價單項目規格幾乎雷同</a:t>
            </a:r>
            <a:r>
              <a:rPr lang="zh-TW" altLang="en-US" sz="2000" kern="100" dirty="0" smtClean="0">
                <a:solidFill>
                  <a:srgbClr val="0000FF"/>
                </a:solidFill>
                <a:latin typeface="標楷體"/>
                <a:ea typeface="標楷體"/>
              </a:rPr>
              <a:t>，導致有綁規之嫌</a:t>
            </a:r>
            <a:endParaRPr lang="en-US" altLang="zh-TW" sz="2000" kern="100" dirty="0" smtClean="0">
              <a:solidFill>
                <a:srgbClr val="0000FF"/>
              </a:solidFill>
              <a:latin typeface="+mn-ea"/>
            </a:endParaRPr>
          </a:p>
          <a:p>
            <a:pPr>
              <a:buFont typeface="Wingdings" panose="05000000000000000000" pitchFamily="2" charset="2"/>
              <a:buChar char="Ø"/>
            </a:pPr>
            <a:r>
              <a:rPr lang="zh-TW" altLang="en-US" sz="2000" kern="100" dirty="0" smtClean="0">
                <a:solidFill>
                  <a:srgbClr val="0000FF"/>
                </a:solidFill>
                <a:latin typeface="+mn-ea"/>
                <a:cs typeface="Times New Roman"/>
              </a:rPr>
              <a:t>採購案件之採購</a:t>
            </a:r>
            <a:r>
              <a:rPr lang="en-US" altLang="zh-TW" sz="2000" kern="100" dirty="0" smtClean="0">
                <a:solidFill>
                  <a:srgbClr val="0000FF"/>
                </a:solidFill>
                <a:latin typeface="+mn-ea"/>
                <a:cs typeface="Times New Roman"/>
              </a:rPr>
              <a:t>/</a:t>
            </a:r>
            <a:r>
              <a:rPr lang="zh-TW" altLang="en-US" sz="2000" kern="100" dirty="0" smtClean="0">
                <a:solidFill>
                  <a:srgbClr val="0000FF"/>
                </a:solidFill>
                <a:latin typeface="+mn-ea"/>
                <a:cs typeface="Times New Roman"/>
              </a:rPr>
              <a:t>預算金額未作分析</a:t>
            </a:r>
            <a:r>
              <a:rPr lang="zh-TW" altLang="en-US" sz="2000" kern="100" dirty="0" smtClean="0">
                <a:solidFill>
                  <a:srgbClr val="0000FF"/>
                </a:solidFill>
                <a:latin typeface="標楷體"/>
                <a:ea typeface="標楷體"/>
                <a:cs typeface="Times New Roman"/>
              </a:rPr>
              <a:t>，幾</a:t>
            </a:r>
            <a:r>
              <a:rPr lang="zh-TW" altLang="en-US" sz="2000" kern="100" dirty="0" smtClean="0">
                <a:solidFill>
                  <a:srgbClr val="0000FF"/>
                </a:solidFill>
                <a:latin typeface="+mn-ea"/>
                <a:cs typeface="Times New Roman"/>
              </a:rPr>
              <a:t>乎與估價單金額一致</a:t>
            </a:r>
            <a:endParaRPr lang="zh-TW" altLang="zh-TW" sz="2000" kern="100" dirty="0">
              <a:solidFill>
                <a:srgbClr val="0000FF"/>
              </a:solidFill>
              <a:latin typeface="+mn-ea"/>
              <a:cs typeface="Times New Roman"/>
            </a:endParaRPr>
          </a:p>
          <a:p>
            <a:pPr>
              <a:buFont typeface="Wingdings" panose="05000000000000000000" pitchFamily="2" charset="2"/>
              <a:buChar char="Ø"/>
            </a:pPr>
            <a:r>
              <a:rPr lang="zh-TW" altLang="en-US" sz="2000" dirty="0" smtClean="0">
                <a:solidFill>
                  <a:srgbClr val="0000FF"/>
                </a:solidFill>
                <a:latin typeface="+mn-ea"/>
              </a:rPr>
              <a:t>採購進口品可能限制國內廠商競爭</a:t>
            </a:r>
            <a:endParaRPr lang="en-US" altLang="zh-TW" sz="2000" dirty="0" smtClean="0">
              <a:solidFill>
                <a:srgbClr val="0000FF"/>
              </a:solidFill>
              <a:latin typeface="+mn-ea"/>
            </a:endParaRPr>
          </a:p>
          <a:p>
            <a:pPr>
              <a:buFont typeface="Wingdings" panose="05000000000000000000" pitchFamily="2" charset="2"/>
              <a:buChar char="Ø"/>
            </a:pPr>
            <a:r>
              <a:rPr lang="zh-TW" altLang="en-US" sz="2000" dirty="0" smtClean="0">
                <a:solidFill>
                  <a:srgbClr val="0000FF"/>
                </a:solidFill>
                <a:latin typeface="+mn-ea"/>
              </a:rPr>
              <a:t>底價未逐項編列分析</a:t>
            </a:r>
            <a:endParaRPr lang="en-US" altLang="zh-TW" sz="2000" dirty="0" smtClean="0">
              <a:solidFill>
                <a:srgbClr val="0000FF"/>
              </a:solidFill>
              <a:latin typeface="+mn-ea"/>
            </a:endParaRPr>
          </a:p>
          <a:p>
            <a:pPr>
              <a:buFont typeface="Wingdings" panose="05000000000000000000" pitchFamily="2" charset="2"/>
              <a:buChar char="Ø"/>
            </a:pPr>
            <a:r>
              <a:rPr lang="zh-TW" altLang="en-US" sz="2000" dirty="0" smtClean="0">
                <a:solidFill>
                  <a:srgbClr val="0000FF"/>
                </a:solidFill>
                <a:latin typeface="+mn-ea"/>
              </a:rPr>
              <a:t>履約驗收之資料未齊全周延</a:t>
            </a:r>
            <a:r>
              <a:rPr lang="zh-TW" altLang="en-US" sz="2000" dirty="0" smtClean="0">
                <a:solidFill>
                  <a:srgbClr val="0000FF"/>
                </a:solidFill>
                <a:latin typeface="標楷體"/>
                <a:ea typeface="標楷體"/>
              </a:rPr>
              <a:t>，</a:t>
            </a:r>
            <a:r>
              <a:rPr lang="zh-TW" altLang="en-US" sz="2000" dirty="0" smtClean="0">
                <a:solidFill>
                  <a:srgbClr val="0000FF"/>
                </a:solidFill>
                <a:latin typeface="+mn-ea"/>
              </a:rPr>
              <a:t>如：測試資料未蓋章</a:t>
            </a:r>
            <a:r>
              <a:rPr lang="en-US" altLang="zh-TW" sz="2000" dirty="0" smtClean="0">
                <a:solidFill>
                  <a:srgbClr val="0000FF"/>
                </a:solidFill>
                <a:latin typeface="+mn-ea"/>
              </a:rPr>
              <a:t>..</a:t>
            </a:r>
            <a:r>
              <a:rPr lang="zh-TW" altLang="en-US" sz="2000" dirty="0" smtClean="0">
                <a:solidFill>
                  <a:srgbClr val="0000FF"/>
                </a:solidFill>
                <a:latin typeface="+mn-ea"/>
              </a:rPr>
              <a:t>等</a:t>
            </a:r>
            <a:endParaRPr lang="en-US" altLang="zh-TW" sz="2000" dirty="0" smtClean="0">
              <a:solidFill>
                <a:srgbClr val="0000FF"/>
              </a:solidFill>
              <a:latin typeface="+mn-ea"/>
            </a:endParaRPr>
          </a:p>
          <a:p>
            <a:pPr>
              <a:buFont typeface="Wingdings" panose="05000000000000000000" pitchFamily="2" charset="2"/>
              <a:buChar char="Ø"/>
            </a:pPr>
            <a:r>
              <a:rPr lang="zh-TW" altLang="zh-TW" sz="2000" dirty="0" smtClean="0">
                <a:solidFill>
                  <a:srgbClr val="0000FF"/>
                </a:solidFill>
                <a:latin typeface="+mn-ea"/>
              </a:rPr>
              <a:t>小額</a:t>
            </a:r>
            <a:r>
              <a:rPr lang="zh-TW" altLang="zh-TW" sz="2000" dirty="0" smtClean="0">
                <a:solidFill>
                  <a:srgbClr val="0000FF"/>
                </a:solidFill>
                <a:latin typeface="+mn-ea"/>
              </a:rPr>
              <a:t>購</a:t>
            </a:r>
            <a:r>
              <a:rPr lang="zh-TW" altLang="zh-TW" sz="2000" dirty="0" smtClean="0">
                <a:solidFill>
                  <a:srgbClr val="0000FF"/>
                </a:solidFill>
                <a:latin typeface="+mn-ea"/>
              </a:rPr>
              <a:t>案</a:t>
            </a:r>
            <a:r>
              <a:rPr lang="zh-TW" altLang="en-US" sz="2000" dirty="0" smtClean="0">
                <a:solidFill>
                  <a:srgbClr val="0000FF"/>
                </a:solidFill>
                <a:latin typeface="+mn-ea"/>
              </a:rPr>
              <a:t>未併案辦理</a:t>
            </a:r>
            <a:r>
              <a:rPr lang="zh-TW" altLang="en-US" sz="2000" dirty="0" smtClean="0">
                <a:solidFill>
                  <a:srgbClr val="0000FF"/>
                </a:solidFill>
                <a:latin typeface="標楷體"/>
                <a:ea typeface="標楷體"/>
              </a:rPr>
              <a:t>，有分批採購之疑</a:t>
            </a:r>
            <a:endParaRPr lang="en-US" altLang="zh-TW" sz="2000" dirty="0" smtClean="0">
              <a:solidFill>
                <a:srgbClr val="0000FF"/>
              </a:solidFill>
              <a:latin typeface="+mn-ea"/>
            </a:endParaRPr>
          </a:p>
          <a:p>
            <a:pPr marL="0" indent="0">
              <a:buNone/>
            </a:pPr>
            <a:r>
              <a:rPr lang="zh-TW" altLang="en-US" dirty="0" smtClean="0"/>
              <a:t>有鑑於此</a:t>
            </a:r>
            <a:r>
              <a:rPr lang="zh-TW" altLang="en-US" dirty="0" smtClean="0">
                <a:latin typeface="標楷體"/>
                <a:ea typeface="標楷體"/>
              </a:rPr>
              <a:t>，</a:t>
            </a:r>
            <a:r>
              <a:rPr lang="zh-TW" altLang="en-US" dirty="0"/>
              <a:t>主秘</a:t>
            </a:r>
            <a:r>
              <a:rPr lang="zh-TW" altLang="en-US" dirty="0" smtClean="0"/>
              <a:t>召集</a:t>
            </a:r>
            <a:r>
              <a:rPr lang="zh-TW" altLang="en-US" dirty="0"/>
              <a:t>研支單位主管及相關人員</a:t>
            </a:r>
            <a:r>
              <a:rPr lang="zh-TW" altLang="en-US" dirty="0" smtClean="0"/>
              <a:t>定期研擬本</a:t>
            </a:r>
            <a:r>
              <a:rPr lang="zh-TW" altLang="en-US" dirty="0"/>
              <a:t>所採購</a:t>
            </a:r>
            <a:r>
              <a:rPr lang="zh-TW" altLang="en-US" dirty="0" smtClean="0"/>
              <a:t>作業</a:t>
            </a:r>
            <a:r>
              <a:rPr lang="en-US" altLang="zh-TW" dirty="0" smtClean="0"/>
              <a:t>SOP</a:t>
            </a:r>
            <a:r>
              <a:rPr lang="zh-TW" altLang="en-US" dirty="0" smtClean="0">
                <a:latin typeface="標楷體"/>
                <a:ea typeface="標楷體"/>
              </a:rPr>
              <a:t>，且一併修正</a:t>
            </a:r>
            <a:r>
              <a:rPr lang="zh-TW" altLang="en-US" dirty="0" smtClean="0"/>
              <a:t>相關採購作業應注意的事項。</a:t>
            </a:r>
            <a:endParaRPr lang="zh-TW" altLang="en-US" dirty="0"/>
          </a:p>
        </p:txBody>
      </p:sp>
      <p:sp>
        <p:nvSpPr>
          <p:cNvPr id="4" name="投影片編號版面配置區 3"/>
          <p:cNvSpPr>
            <a:spLocks noGrp="1"/>
          </p:cNvSpPr>
          <p:nvPr>
            <p:ph type="sldNum" sz="quarter" idx="12"/>
          </p:nvPr>
        </p:nvSpPr>
        <p:spPr/>
        <p:txBody>
          <a:bodyPr/>
          <a:lstStyle/>
          <a:p>
            <a:pPr>
              <a:defRPr/>
            </a:pPr>
            <a:fld id="{ABE5251C-C62D-45D3-8D74-7348FFB48727}" type="slidenum">
              <a:rPr lang="en-US" altLang="zh-TW" smtClean="0"/>
              <a:pPr>
                <a:defRPr/>
              </a:pPr>
              <a:t>3</a:t>
            </a:fld>
            <a:endParaRPr lang="en-US" altLang="zh-TW"/>
          </a:p>
        </p:txBody>
      </p:sp>
    </p:spTree>
    <p:extLst>
      <p:ext uri="{BB962C8B-B14F-4D97-AF65-F5344CB8AC3E}">
        <p14:creationId xmlns:p14="http://schemas.microsoft.com/office/powerpoint/2010/main" val="1103813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二</a:t>
            </a:r>
            <a:r>
              <a:rPr lang="zh-TW" altLang="en-US" dirty="0" smtClean="0">
                <a:latin typeface="新細明體"/>
                <a:ea typeface="新細明體"/>
              </a:rPr>
              <a:t>、</a:t>
            </a:r>
            <a:r>
              <a:rPr lang="zh-TW" altLang="en-US" dirty="0" smtClean="0"/>
              <a:t>修正</a:t>
            </a:r>
            <a:r>
              <a:rPr lang="zh-TW" altLang="en-US" dirty="0" smtClean="0"/>
              <a:t>重點</a:t>
            </a:r>
            <a:endParaRPr lang="zh-TW" altLang="en-US" dirty="0"/>
          </a:p>
        </p:txBody>
      </p:sp>
      <p:sp>
        <p:nvSpPr>
          <p:cNvPr id="4" name="投影片編號版面配置區 3"/>
          <p:cNvSpPr>
            <a:spLocks noGrp="1"/>
          </p:cNvSpPr>
          <p:nvPr>
            <p:ph type="sldNum" sz="quarter" idx="12"/>
          </p:nvPr>
        </p:nvSpPr>
        <p:spPr/>
        <p:txBody>
          <a:bodyPr/>
          <a:lstStyle/>
          <a:p>
            <a:pPr>
              <a:defRPr/>
            </a:pPr>
            <a:fld id="{ABE5251C-C62D-45D3-8D74-7348FFB48727}" type="slidenum">
              <a:rPr lang="en-US" altLang="zh-TW" smtClean="0"/>
              <a:pPr>
                <a:defRPr/>
              </a:pPr>
              <a:t>4</a:t>
            </a:fld>
            <a:endParaRPr lang="en-US" altLang="zh-TW"/>
          </a:p>
        </p:txBody>
      </p:sp>
      <p:graphicFrame>
        <p:nvGraphicFramePr>
          <p:cNvPr id="6" name="表格 5"/>
          <p:cNvGraphicFramePr>
            <a:graphicFrameLocks noGrp="1"/>
          </p:cNvGraphicFramePr>
          <p:nvPr>
            <p:extLst>
              <p:ext uri="{D42A27DB-BD31-4B8C-83A1-F6EECF244321}">
                <p14:modId xmlns:p14="http://schemas.microsoft.com/office/powerpoint/2010/main" val="2975273408"/>
              </p:ext>
            </p:extLst>
          </p:nvPr>
        </p:nvGraphicFramePr>
        <p:xfrm>
          <a:off x="827584" y="1268760"/>
          <a:ext cx="7200800" cy="5004420"/>
        </p:xfrm>
        <a:graphic>
          <a:graphicData uri="http://schemas.openxmlformats.org/drawingml/2006/table">
            <a:tbl>
              <a:tblPr firstRow="1" firstCol="1" bandRow="1">
                <a:tableStyleId>{ED083AE6-46FA-4A59-8FB0-9F97EB10719F}</a:tableStyleId>
              </a:tblPr>
              <a:tblGrid>
                <a:gridCol w="626509"/>
                <a:gridCol w="3333931"/>
                <a:gridCol w="3240360"/>
              </a:tblGrid>
              <a:tr h="449501">
                <a:tc>
                  <a:txBody>
                    <a:bodyPr/>
                    <a:lstStyle/>
                    <a:p>
                      <a:pPr algn="ctr">
                        <a:lnSpc>
                          <a:spcPts val="2400"/>
                        </a:lnSpc>
                        <a:spcAft>
                          <a:spcPts val="0"/>
                        </a:spcAft>
                      </a:pPr>
                      <a:r>
                        <a:rPr lang="zh-TW" sz="1800" kern="100" dirty="0">
                          <a:effectLst/>
                        </a:rPr>
                        <a:t>項次</a:t>
                      </a:r>
                      <a:endParaRPr lang="zh-TW" sz="1800" kern="100" dirty="0">
                        <a:effectLst/>
                        <a:latin typeface="Calibri"/>
                        <a:ea typeface="新細明體"/>
                        <a:cs typeface="Times New Roman"/>
                      </a:endParaRPr>
                    </a:p>
                  </a:txBody>
                  <a:tcPr marL="68580" marR="68580" marT="0" marB="0"/>
                </a:tc>
                <a:tc>
                  <a:txBody>
                    <a:bodyPr/>
                    <a:lstStyle/>
                    <a:p>
                      <a:pPr algn="ctr">
                        <a:lnSpc>
                          <a:spcPts val="2400"/>
                        </a:lnSpc>
                        <a:spcAft>
                          <a:spcPts val="0"/>
                        </a:spcAft>
                      </a:pPr>
                      <a:r>
                        <a:rPr lang="zh-TW" sz="1800" kern="100" dirty="0">
                          <a:effectLst/>
                        </a:rPr>
                        <a:t>修訂制度</a:t>
                      </a:r>
                      <a:endParaRPr lang="zh-TW" sz="1800" kern="100" dirty="0">
                        <a:effectLst/>
                        <a:latin typeface="Calibri"/>
                        <a:ea typeface="新細明體"/>
                        <a:cs typeface="Times New Roman"/>
                      </a:endParaRPr>
                    </a:p>
                  </a:txBody>
                  <a:tcPr marL="68580" marR="68580" marT="0" marB="0"/>
                </a:tc>
                <a:tc>
                  <a:txBody>
                    <a:bodyPr/>
                    <a:lstStyle/>
                    <a:p>
                      <a:pPr algn="ctr">
                        <a:lnSpc>
                          <a:spcPts val="2400"/>
                        </a:lnSpc>
                        <a:spcAft>
                          <a:spcPts val="0"/>
                        </a:spcAft>
                      </a:pPr>
                      <a:r>
                        <a:rPr lang="zh-TW" sz="1800" kern="100" dirty="0">
                          <a:effectLst/>
                        </a:rPr>
                        <a:t>現行制度</a:t>
                      </a:r>
                      <a:endParaRPr lang="zh-TW" sz="1800" kern="100" dirty="0">
                        <a:effectLst/>
                        <a:latin typeface="Calibri"/>
                        <a:ea typeface="新細明體"/>
                        <a:cs typeface="Times New Roman"/>
                      </a:endParaRPr>
                    </a:p>
                  </a:txBody>
                  <a:tcPr marL="68580" marR="68580" marT="0" marB="0"/>
                </a:tc>
              </a:tr>
              <a:tr h="4375035">
                <a:tc>
                  <a:txBody>
                    <a:bodyPr/>
                    <a:lstStyle/>
                    <a:p>
                      <a:pPr algn="ctr">
                        <a:lnSpc>
                          <a:spcPts val="1800"/>
                        </a:lnSpc>
                        <a:spcAft>
                          <a:spcPts val="0"/>
                        </a:spcAft>
                      </a:pPr>
                      <a:r>
                        <a:rPr lang="en-US" sz="1800" kern="100">
                          <a:effectLst/>
                        </a:rPr>
                        <a:t>1</a:t>
                      </a:r>
                      <a:endParaRPr lang="zh-TW" sz="1800" kern="100">
                        <a:effectLst/>
                        <a:latin typeface="Calibri"/>
                        <a:ea typeface="新細明體"/>
                        <a:cs typeface="Times New Roman"/>
                      </a:endParaRPr>
                    </a:p>
                  </a:txBody>
                  <a:tcPr marL="68580" marR="68580" marT="0" marB="0"/>
                </a:tc>
                <a:tc>
                  <a:txBody>
                    <a:bodyPr/>
                    <a:lstStyle/>
                    <a:p>
                      <a:pPr>
                        <a:lnSpc>
                          <a:spcPts val="2400"/>
                        </a:lnSpc>
                        <a:spcAft>
                          <a:spcPts val="0"/>
                        </a:spcAft>
                      </a:pPr>
                      <a:r>
                        <a:rPr lang="zh-TW" sz="1800" kern="100" dirty="0">
                          <a:effectLst/>
                        </a:rPr>
                        <a:t>履約結報作業分為二階段：</a:t>
                      </a:r>
                    </a:p>
                    <a:p>
                      <a:pPr marL="200660" indent="-200660">
                        <a:lnSpc>
                          <a:spcPts val="2400"/>
                        </a:lnSpc>
                        <a:spcAft>
                          <a:spcPts val="0"/>
                        </a:spcAft>
                      </a:pPr>
                      <a:r>
                        <a:rPr lang="en-US" sz="1800" kern="100" dirty="0">
                          <a:effectLst/>
                        </a:rPr>
                        <a:t>1.</a:t>
                      </a:r>
                      <a:r>
                        <a:rPr lang="zh-TW" sz="1800" kern="100" dirty="0">
                          <a:effectLst/>
                        </a:rPr>
                        <a:t>第一階段對為驗收資料</a:t>
                      </a:r>
                      <a:r>
                        <a:rPr lang="zh-TW" sz="1800" kern="100" dirty="0" smtClean="0">
                          <a:effectLst/>
                        </a:rPr>
                        <a:t>會</a:t>
                      </a:r>
                      <a:r>
                        <a:rPr lang="zh-TW" altLang="en-US" sz="1800" kern="100" dirty="0" smtClean="0">
                          <a:effectLst/>
                        </a:rPr>
                        <a:t>簽</a:t>
                      </a:r>
                      <a:r>
                        <a:rPr lang="zh-TW" sz="1800" kern="100" dirty="0" smtClean="0">
                          <a:effectLst/>
                        </a:rPr>
                        <a:t>：</a:t>
                      </a:r>
                      <a:r>
                        <a:rPr lang="zh-TW" sz="1800" kern="100" dirty="0">
                          <a:effectLst/>
                        </a:rPr>
                        <a:t>請購單位驗收完成後，檢附驗收紀錄、驗收測試、交貨簽收單</a:t>
                      </a:r>
                      <a:r>
                        <a:rPr lang="zh-TW" sz="1800" kern="100" dirty="0" smtClean="0">
                          <a:effectLst/>
                        </a:rPr>
                        <a:t>、合約</a:t>
                      </a:r>
                      <a:r>
                        <a:rPr lang="zh-TW" sz="1800" kern="100" dirty="0">
                          <a:effectLst/>
                        </a:rPr>
                        <a:t>等相關資料</a:t>
                      </a:r>
                      <a:r>
                        <a:rPr lang="zh-TW" sz="1800" kern="100" dirty="0" smtClean="0">
                          <a:effectLst/>
                        </a:rPr>
                        <a:t>，</a:t>
                      </a:r>
                      <a:r>
                        <a:rPr lang="zh-TW" altLang="en-US" sz="1800" kern="100" dirty="0" smtClean="0">
                          <a:effectLst/>
                        </a:rPr>
                        <a:t>送</a:t>
                      </a:r>
                      <a:r>
                        <a:rPr lang="zh-TW" sz="1800" kern="100" dirty="0" smtClean="0">
                          <a:effectLst/>
                        </a:rPr>
                        <a:t>主計室</a:t>
                      </a:r>
                      <a:r>
                        <a:rPr lang="zh-TW" sz="1800" kern="100" dirty="0">
                          <a:effectLst/>
                        </a:rPr>
                        <a:t>、政風</a:t>
                      </a:r>
                      <a:r>
                        <a:rPr lang="zh-TW" sz="1800" kern="100" dirty="0" smtClean="0">
                          <a:effectLst/>
                        </a:rPr>
                        <a:t>室</a:t>
                      </a:r>
                      <a:r>
                        <a:rPr lang="zh-TW" altLang="en-US" sz="1800" kern="100" dirty="0" smtClean="0">
                          <a:effectLst/>
                        </a:rPr>
                        <a:t>會辦</a:t>
                      </a:r>
                      <a:r>
                        <a:rPr lang="zh-TW" sz="1800" kern="100" dirty="0" smtClean="0">
                          <a:effectLst/>
                        </a:rPr>
                        <a:t>以及</a:t>
                      </a:r>
                      <a:r>
                        <a:rPr lang="zh-TW" sz="1800" kern="100" dirty="0">
                          <a:effectLst/>
                        </a:rPr>
                        <a:t>秘書室管理科財物列管、綜計組軟體列管。</a:t>
                      </a:r>
                    </a:p>
                    <a:p>
                      <a:pPr marL="200660" indent="-200660">
                        <a:lnSpc>
                          <a:spcPts val="2400"/>
                        </a:lnSpc>
                        <a:spcAft>
                          <a:spcPts val="0"/>
                        </a:spcAft>
                      </a:pPr>
                      <a:r>
                        <a:rPr lang="en-US" sz="1800" kern="100" dirty="0">
                          <a:effectLst/>
                        </a:rPr>
                        <a:t>2.</a:t>
                      </a:r>
                      <a:r>
                        <a:rPr lang="zh-TW" sz="1800" kern="100" dirty="0">
                          <a:effectLst/>
                        </a:rPr>
                        <a:t>第二階段為結報付款：驗收資料</a:t>
                      </a:r>
                      <a:r>
                        <a:rPr lang="zh-TW" sz="1800" kern="100" dirty="0" smtClean="0">
                          <a:effectLst/>
                        </a:rPr>
                        <a:t>會</a:t>
                      </a:r>
                      <a:r>
                        <a:rPr lang="zh-TW" altLang="en-US" sz="1800" kern="100" dirty="0" smtClean="0">
                          <a:effectLst/>
                        </a:rPr>
                        <a:t>簽</a:t>
                      </a:r>
                      <a:r>
                        <a:rPr lang="zh-TW" sz="1800" kern="100" dirty="0" smtClean="0">
                          <a:effectLst/>
                        </a:rPr>
                        <a:t>後</a:t>
                      </a:r>
                      <a:r>
                        <a:rPr lang="zh-TW" sz="1800" kern="100" dirty="0">
                          <a:effectLst/>
                        </a:rPr>
                        <a:t>，逾</a:t>
                      </a:r>
                      <a:r>
                        <a:rPr lang="en-US" sz="1800" kern="100" dirty="0">
                          <a:effectLst/>
                        </a:rPr>
                        <a:t>10</a:t>
                      </a:r>
                      <a:r>
                        <a:rPr lang="zh-TW" sz="1800" kern="100" dirty="0">
                          <a:effectLst/>
                        </a:rPr>
                        <a:t>萬元採購案移請秘書室通知廠商開立發票，並辦理後續結報付款事宜。</a:t>
                      </a:r>
                      <a:r>
                        <a:rPr lang="en-US" sz="1800" kern="100" dirty="0">
                          <a:effectLst/>
                        </a:rPr>
                        <a:t>10</a:t>
                      </a:r>
                      <a:r>
                        <a:rPr lang="zh-TW" sz="1800" kern="100" dirty="0">
                          <a:effectLst/>
                        </a:rPr>
                        <a:t>萬元以下由請購單位通知廠商開立發票，辦理後續結報付款事宜。</a:t>
                      </a:r>
                      <a:endParaRPr lang="zh-TW" sz="1800" kern="100" dirty="0">
                        <a:effectLst/>
                        <a:latin typeface="Calibri"/>
                        <a:ea typeface="新細明體"/>
                        <a:cs typeface="Times New Roman"/>
                      </a:endParaRPr>
                    </a:p>
                  </a:txBody>
                  <a:tcPr marL="68580" marR="68580" marT="0" marB="0"/>
                </a:tc>
                <a:tc>
                  <a:txBody>
                    <a:bodyPr/>
                    <a:lstStyle/>
                    <a:p>
                      <a:pPr>
                        <a:lnSpc>
                          <a:spcPts val="2400"/>
                        </a:lnSpc>
                        <a:spcAft>
                          <a:spcPts val="0"/>
                        </a:spcAft>
                      </a:pPr>
                      <a:r>
                        <a:rPr lang="zh-TW" sz="1800" kern="100" dirty="0">
                          <a:effectLst/>
                        </a:rPr>
                        <a:t>履約驗收結報一次作業。</a:t>
                      </a:r>
                    </a:p>
                    <a:p>
                      <a:pPr>
                        <a:lnSpc>
                          <a:spcPts val="2400"/>
                        </a:lnSpc>
                        <a:spcAft>
                          <a:spcPts val="0"/>
                        </a:spcAft>
                      </a:pPr>
                      <a:r>
                        <a:rPr lang="zh-TW" sz="1800" kern="100" dirty="0">
                          <a:effectLst/>
                        </a:rPr>
                        <a:t>修正說明：廠商開立發票時間至款項撥付平均天數為</a:t>
                      </a:r>
                      <a:r>
                        <a:rPr lang="en-US" sz="1800" kern="100" dirty="0">
                          <a:effectLst/>
                        </a:rPr>
                        <a:t>14-15</a:t>
                      </a:r>
                      <a:r>
                        <a:rPr lang="zh-TW" sz="1800" kern="100" dirty="0">
                          <a:effectLst/>
                        </a:rPr>
                        <a:t>天，與公款支付時限規定之</a:t>
                      </a:r>
                      <a:r>
                        <a:rPr lang="en-US" sz="1800" kern="100" dirty="0">
                          <a:effectLst/>
                        </a:rPr>
                        <a:t>5</a:t>
                      </a:r>
                      <a:r>
                        <a:rPr lang="zh-TW" sz="1800" kern="100" dirty="0">
                          <a:effectLst/>
                        </a:rPr>
                        <a:t>日內不符，易造成廠商提出延遲付款之申訴，致修正為驗收資料會審後始通知廠商開立發票。</a:t>
                      </a:r>
                    </a:p>
                    <a:p>
                      <a:pPr>
                        <a:lnSpc>
                          <a:spcPts val="2400"/>
                        </a:lnSpc>
                        <a:spcAft>
                          <a:spcPts val="0"/>
                        </a:spcAft>
                      </a:pPr>
                      <a:r>
                        <a:rPr lang="en-US" sz="1800" kern="100" dirty="0">
                          <a:effectLst/>
                        </a:rPr>
                        <a:t> </a:t>
                      </a:r>
                      <a:endParaRPr lang="zh-TW" sz="1800" kern="100" dirty="0">
                        <a:effectLst/>
                        <a:latin typeface="Calibri"/>
                        <a:ea typeface="新細明體"/>
                        <a:cs typeface="Times New Roman"/>
                      </a:endParaRPr>
                    </a:p>
                  </a:txBody>
                  <a:tcPr marL="68580" marR="68580" marT="0" marB="0"/>
                </a:tc>
              </a:tr>
            </a:tbl>
          </a:graphicData>
        </a:graphic>
      </p:graphicFrame>
    </p:spTree>
    <p:extLst>
      <p:ext uri="{BB962C8B-B14F-4D97-AF65-F5344CB8AC3E}">
        <p14:creationId xmlns:p14="http://schemas.microsoft.com/office/powerpoint/2010/main" val="13822322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二</a:t>
            </a:r>
            <a:r>
              <a:rPr lang="zh-TW" altLang="en-US" dirty="0">
                <a:latin typeface="新細明體"/>
                <a:ea typeface="新細明體"/>
              </a:rPr>
              <a:t>、</a:t>
            </a:r>
            <a:r>
              <a:rPr lang="zh-TW" altLang="en-US" dirty="0" smtClean="0"/>
              <a:t>修正</a:t>
            </a:r>
            <a:r>
              <a:rPr lang="zh-TW" altLang="en-US" dirty="0"/>
              <a:t>重點</a:t>
            </a:r>
          </a:p>
        </p:txBody>
      </p:sp>
      <p:sp>
        <p:nvSpPr>
          <p:cNvPr id="4" name="投影片編號版面配置區 3"/>
          <p:cNvSpPr>
            <a:spLocks noGrp="1"/>
          </p:cNvSpPr>
          <p:nvPr>
            <p:ph type="sldNum" sz="quarter" idx="12"/>
          </p:nvPr>
        </p:nvSpPr>
        <p:spPr/>
        <p:txBody>
          <a:bodyPr/>
          <a:lstStyle/>
          <a:p>
            <a:pPr>
              <a:defRPr/>
            </a:pPr>
            <a:fld id="{ABE5251C-C62D-45D3-8D74-7348FFB48727}" type="slidenum">
              <a:rPr lang="en-US" altLang="zh-TW" smtClean="0"/>
              <a:pPr>
                <a:defRPr/>
              </a:pPr>
              <a:t>5</a:t>
            </a:fld>
            <a:endParaRPr lang="en-US" altLang="zh-TW"/>
          </a:p>
        </p:txBody>
      </p:sp>
      <p:graphicFrame>
        <p:nvGraphicFramePr>
          <p:cNvPr id="6" name="表格 5"/>
          <p:cNvGraphicFramePr>
            <a:graphicFrameLocks noGrp="1"/>
          </p:cNvGraphicFramePr>
          <p:nvPr>
            <p:extLst>
              <p:ext uri="{D42A27DB-BD31-4B8C-83A1-F6EECF244321}">
                <p14:modId xmlns:p14="http://schemas.microsoft.com/office/powerpoint/2010/main" val="3240697500"/>
              </p:ext>
            </p:extLst>
          </p:nvPr>
        </p:nvGraphicFramePr>
        <p:xfrm>
          <a:off x="827584" y="1412776"/>
          <a:ext cx="7200800" cy="4077816"/>
        </p:xfrm>
        <a:graphic>
          <a:graphicData uri="http://schemas.openxmlformats.org/drawingml/2006/table">
            <a:tbl>
              <a:tblPr firstRow="1" firstCol="1" bandRow="1">
                <a:tableStyleId>{ED083AE6-46FA-4A59-8FB0-9F97EB10719F}</a:tableStyleId>
              </a:tblPr>
              <a:tblGrid>
                <a:gridCol w="626509"/>
                <a:gridCol w="3131071"/>
                <a:gridCol w="3443220"/>
              </a:tblGrid>
              <a:tr h="389120">
                <a:tc>
                  <a:txBody>
                    <a:bodyPr/>
                    <a:lstStyle/>
                    <a:p>
                      <a:pPr algn="ctr">
                        <a:lnSpc>
                          <a:spcPts val="2400"/>
                        </a:lnSpc>
                        <a:spcAft>
                          <a:spcPts val="0"/>
                        </a:spcAft>
                      </a:pPr>
                      <a:r>
                        <a:rPr lang="zh-TW" sz="1800" kern="100" dirty="0">
                          <a:effectLst/>
                        </a:rPr>
                        <a:t>項次</a:t>
                      </a:r>
                      <a:endParaRPr lang="zh-TW" sz="1800" kern="100" dirty="0">
                        <a:effectLst/>
                        <a:latin typeface="Calibri"/>
                        <a:ea typeface="新細明體"/>
                        <a:cs typeface="Times New Roman"/>
                      </a:endParaRPr>
                    </a:p>
                  </a:txBody>
                  <a:tcPr marL="68580" marR="68580" marT="0" marB="0"/>
                </a:tc>
                <a:tc>
                  <a:txBody>
                    <a:bodyPr/>
                    <a:lstStyle/>
                    <a:p>
                      <a:pPr algn="ctr">
                        <a:lnSpc>
                          <a:spcPts val="2400"/>
                        </a:lnSpc>
                        <a:spcAft>
                          <a:spcPts val="0"/>
                        </a:spcAft>
                      </a:pPr>
                      <a:r>
                        <a:rPr lang="zh-TW" sz="1800" kern="100" dirty="0">
                          <a:effectLst/>
                        </a:rPr>
                        <a:t>修訂制度</a:t>
                      </a:r>
                      <a:endParaRPr lang="zh-TW" sz="1800" kern="100" dirty="0">
                        <a:effectLst/>
                        <a:latin typeface="Calibri"/>
                        <a:ea typeface="新細明體"/>
                        <a:cs typeface="Times New Roman"/>
                      </a:endParaRPr>
                    </a:p>
                  </a:txBody>
                  <a:tcPr marL="68580" marR="68580" marT="0" marB="0"/>
                </a:tc>
                <a:tc>
                  <a:txBody>
                    <a:bodyPr/>
                    <a:lstStyle/>
                    <a:p>
                      <a:pPr algn="ctr">
                        <a:lnSpc>
                          <a:spcPts val="2400"/>
                        </a:lnSpc>
                        <a:spcAft>
                          <a:spcPts val="0"/>
                        </a:spcAft>
                      </a:pPr>
                      <a:r>
                        <a:rPr lang="zh-TW" sz="1800" kern="100" dirty="0">
                          <a:effectLst/>
                        </a:rPr>
                        <a:t>現行制度</a:t>
                      </a:r>
                      <a:endParaRPr lang="zh-TW" sz="1800" kern="100" dirty="0">
                        <a:effectLst/>
                        <a:latin typeface="Calibri"/>
                        <a:ea typeface="新細明體"/>
                        <a:cs typeface="Times New Roman"/>
                      </a:endParaRPr>
                    </a:p>
                  </a:txBody>
                  <a:tcPr marL="68580" marR="68580" marT="0" marB="0"/>
                </a:tc>
              </a:tr>
              <a:tr h="1555096">
                <a:tc>
                  <a:txBody>
                    <a:bodyPr/>
                    <a:lstStyle/>
                    <a:p>
                      <a:pPr algn="ctr">
                        <a:lnSpc>
                          <a:spcPts val="2400"/>
                        </a:lnSpc>
                        <a:spcAft>
                          <a:spcPts val="0"/>
                        </a:spcAft>
                      </a:pPr>
                      <a:r>
                        <a:rPr lang="en-US" sz="1800" kern="100" dirty="0">
                          <a:effectLst/>
                          <a:latin typeface="標楷體"/>
                          <a:ea typeface="新細明體"/>
                          <a:cs typeface="Times New Roman"/>
                        </a:rPr>
                        <a:t>2</a:t>
                      </a:r>
                      <a:endParaRPr lang="zh-TW" sz="1800" kern="100" dirty="0">
                        <a:effectLst/>
                        <a:latin typeface="Calibri"/>
                        <a:ea typeface="新細明體"/>
                        <a:cs typeface="Times New Roman"/>
                      </a:endParaRPr>
                    </a:p>
                  </a:txBody>
                  <a:tcPr marL="68580" marR="68580" marT="0" marB="0"/>
                </a:tc>
                <a:tc>
                  <a:txBody>
                    <a:bodyPr/>
                    <a:lstStyle/>
                    <a:p>
                      <a:pPr>
                        <a:lnSpc>
                          <a:spcPts val="2400"/>
                        </a:lnSpc>
                        <a:spcAft>
                          <a:spcPts val="0"/>
                        </a:spcAft>
                      </a:pPr>
                      <a:r>
                        <a:rPr lang="zh-TW" sz="1800" kern="100" dirty="0">
                          <a:solidFill>
                            <a:srgbClr val="000000"/>
                          </a:solidFill>
                          <a:effectLst/>
                          <a:latin typeface="Calibri"/>
                          <a:ea typeface="標楷體"/>
                          <a:cs typeface="Times New Roman"/>
                        </a:rPr>
                        <a:t>增訂儀器採購</a:t>
                      </a:r>
                      <a:r>
                        <a:rPr lang="en-US" sz="1800" kern="100" dirty="0">
                          <a:solidFill>
                            <a:srgbClr val="000000"/>
                          </a:solidFill>
                          <a:effectLst/>
                          <a:latin typeface="Calibri"/>
                          <a:ea typeface="標楷體"/>
                          <a:cs typeface="Times New Roman"/>
                        </a:rPr>
                        <a:t>(100</a:t>
                      </a:r>
                      <a:r>
                        <a:rPr lang="zh-TW" sz="1800" kern="100" dirty="0">
                          <a:solidFill>
                            <a:srgbClr val="000000"/>
                          </a:solidFill>
                          <a:effectLst/>
                          <a:latin typeface="Calibri"/>
                          <a:ea typeface="標楷體"/>
                          <a:cs typeface="Times New Roman"/>
                        </a:rPr>
                        <a:t>萬</a:t>
                      </a:r>
                      <a:r>
                        <a:rPr lang="en-US" sz="1800" kern="100" dirty="0">
                          <a:solidFill>
                            <a:srgbClr val="000000"/>
                          </a:solidFill>
                          <a:effectLst/>
                          <a:latin typeface="Calibri"/>
                          <a:ea typeface="標楷體"/>
                          <a:cs typeface="Times New Roman"/>
                        </a:rPr>
                        <a:t>)</a:t>
                      </a:r>
                      <a:r>
                        <a:rPr lang="zh-TW" sz="1800" kern="100" dirty="0">
                          <a:solidFill>
                            <a:srgbClr val="000000"/>
                          </a:solidFill>
                          <a:effectLst/>
                          <a:latin typeface="Calibri"/>
                          <a:ea typeface="標楷體"/>
                          <a:cs typeface="Times New Roman"/>
                        </a:rPr>
                        <a:t>以上規格訂定檢核表。</a:t>
                      </a:r>
                      <a:endParaRPr lang="zh-TW" sz="1800" kern="100" dirty="0">
                        <a:effectLst/>
                        <a:latin typeface="Calibri"/>
                        <a:ea typeface="新細明體"/>
                        <a:cs typeface="Times New Roman"/>
                      </a:endParaRPr>
                    </a:p>
                  </a:txBody>
                  <a:tcPr marL="68580" marR="68580" marT="0" marB="0"/>
                </a:tc>
                <a:tc>
                  <a:txBody>
                    <a:bodyPr/>
                    <a:lstStyle/>
                    <a:p>
                      <a:pPr>
                        <a:lnSpc>
                          <a:spcPts val="2400"/>
                        </a:lnSpc>
                        <a:spcAft>
                          <a:spcPts val="0"/>
                        </a:spcAft>
                      </a:pPr>
                      <a:r>
                        <a:rPr lang="zh-TW" sz="1800" kern="100">
                          <a:effectLst/>
                          <a:latin typeface="Calibri"/>
                          <a:ea typeface="標楷體"/>
                          <a:cs typeface="Times New Roman"/>
                        </a:rPr>
                        <a:t>無。</a:t>
                      </a:r>
                      <a:endParaRPr lang="zh-TW" sz="1800" kern="100">
                        <a:effectLst/>
                        <a:latin typeface="Calibri"/>
                        <a:ea typeface="新細明體"/>
                        <a:cs typeface="Times New Roman"/>
                      </a:endParaRPr>
                    </a:p>
                    <a:p>
                      <a:pPr>
                        <a:lnSpc>
                          <a:spcPts val="2400"/>
                        </a:lnSpc>
                        <a:spcAft>
                          <a:spcPts val="0"/>
                        </a:spcAft>
                      </a:pPr>
                      <a:r>
                        <a:rPr lang="zh-TW" sz="1800" kern="100">
                          <a:effectLst/>
                          <a:latin typeface="Calibri"/>
                          <a:ea typeface="標楷體"/>
                          <a:cs typeface="Times New Roman"/>
                        </a:rPr>
                        <a:t>修正說明：</a:t>
                      </a:r>
                      <a:r>
                        <a:rPr lang="zh-TW" sz="1800" kern="100">
                          <a:solidFill>
                            <a:srgbClr val="000000"/>
                          </a:solidFill>
                          <a:effectLst/>
                          <a:latin typeface="Calibri"/>
                          <a:ea typeface="標楷體"/>
                          <a:cs typeface="Times New Roman"/>
                        </a:rPr>
                        <a:t>該檢核表可協助同仁檢視有無抄襲廠商報價單規格而有不當限制競爭，致造成違反採購法第</a:t>
                      </a:r>
                      <a:r>
                        <a:rPr lang="en-US" sz="1800" kern="100">
                          <a:solidFill>
                            <a:srgbClr val="000000"/>
                          </a:solidFill>
                          <a:effectLst/>
                          <a:latin typeface="Calibri"/>
                          <a:ea typeface="標楷體"/>
                          <a:cs typeface="Times New Roman"/>
                        </a:rPr>
                        <a:t>26</a:t>
                      </a:r>
                      <a:r>
                        <a:rPr lang="zh-TW" sz="1800" kern="100">
                          <a:solidFill>
                            <a:srgbClr val="000000"/>
                          </a:solidFill>
                          <a:effectLst/>
                          <a:latin typeface="Calibri"/>
                          <a:ea typeface="標楷體"/>
                          <a:cs typeface="Times New Roman"/>
                        </a:rPr>
                        <a:t>條規定之情事。</a:t>
                      </a:r>
                      <a:endParaRPr lang="zh-TW" sz="1800" kern="100">
                        <a:effectLst/>
                        <a:latin typeface="Calibri"/>
                        <a:ea typeface="新細明體"/>
                        <a:cs typeface="Times New Roman"/>
                      </a:endParaRPr>
                    </a:p>
                  </a:txBody>
                  <a:tcPr marL="68580" marR="68580" marT="0" marB="0"/>
                </a:tc>
              </a:tr>
              <a:tr h="1440160">
                <a:tc>
                  <a:txBody>
                    <a:bodyPr/>
                    <a:lstStyle/>
                    <a:p>
                      <a:pPr algn="ctr">
                        <a:lnSpc>
                          <a:spcPts val="2400"/>
                        </a:lnSpc>
                        <a:spcAft>
                          <a:spcPts val="0"/>
                        </a:spcAft>
                      </a:pPr>
                      <a:r>
                        <a:rPr lang="en-US" sz="1800" kern="100">
                          <a:effectLst/>
                          <a:latin typeface="標楷體"/>
                          <a:ea typeface="新細明體"/>
                          <a:cs typeface="Times New Roman"/>
                        </a:rPr>
                        <a:t>3</a:t>
                      </a:r>
                      <a:endParaRPr lang="zh-TW" sz="1800" kern="100">
                        <a:effectLst/>
                        <a:latin typeface="Calibri"/>
                        <a:ea typeface="新細明體"/>
                        <a:cs typeface="Times New Roman"/>
                      </a:endParaRPr>
                    </a:p>
                  </a:txBody>
                  <a:tcPr marL="68580" marR="68580" marT="0" marB="0"/>
                </a:tc>
                <a:tc>
                  <a:txBody>
                    <a:bodyPr/>
                    <a:lstStyle/>
                    <a:p>
                      <a:pPr>
                        <a:lnSpc>
                          <a:spcPts val="2400"/>
                        </a:lnSpc>
                        <a:spcAft>
                          <a:spcPts val="0"/>
                        </a:spcAft>
                      </a:pPr>
                      <a:r>
                        <a:rPr lang="zh-TW" sz="1800" kern="100" dirty="0">
                          <a:solidFill>
                            <a:srgbClr val="000000"/>
                          </a:solidFill>
                          <a:effectLst/>
                          <a:latin typeface="Calibri"/>
                          <a:ea typeface="標楷體"/>
                          <a:cs typeface="Times New Roman"/>
                        </a:rPr>
                        <a:t>增訂</a:t>
                      </a:r>
                      <a:r>
                        <a:rPr lang="zh-TW" sz="1800" kern="0" dirty="0">
                          <a:solidFill>
                            <a:srgbClr val="000000"/>
                          </a:solidFill>
                          <a:effectLst/>
                          <a:latin typeface="Calibri"/>
                          <a:ea typeface="標楷體"/>
                          <a:cs typeface="Times New Roman"/>
                        </a:rPr>
                        <a:t>儀器系統採購金額</a:t>
                      </a:r>
                      <a:r>
                        <a:rPr lang="en-US" sz="1800" kern="0" dirty="0">
                          <a:solidFill>
                            <a:srgbClr val="000000"/>
                          </a:solidFill>
                          <a:effectLst/>
                          <a:latin typeface="Calibri"/>
                          <a:ea typeface="標楷體"/>
                          <a:cs typeface="Times New Roman"/>
                        </a:rPr>
                        <a:t>1,000</a:t>
                      </a:r>
                      <a:r>
                        <a:rPr lang="zh-TW" sz="1800" kern="0" dirty="0">
                          <a:solidFill>
                            <a:srgbClr val="000000"/>
                          </a:solidFill>
                          <a:effectLst/>
                          <a:latin typeface="Calibri"/>
                          <a:ea typeface="標楷體"/>
                          <a:cs typeface="Times New Roman"/>
                        </a:rPr>
                        <a:t>萬以上，辦理採購申請時之自我檢核表中</a:t>
                      </a:r>
                      <a:r>
                        <a:rPr lang="zh-TW" sz="1800" b="1" kern="0" dirty="0">
                          <a:solidFill>
                            <a:srgbClr val="000000"/>
                          </a:solidFill>
                          <a:effectLst/>
                          <a:latin typeface="Calibri"/>
                          <a:ea typeface="標楷體"/>
                          <a:cs typeface="Times New Roman"/>
                        </a:rPr>
                        <a:t>應勾選專業諮詢</a:t>
                      </a:r>
                      <a:r>
                        <a:rPr lang="zh-TW" sz="1800" kern="0" dirty="0">
                          <a:solidFill>
                            <a:srgbClr val="000000"/>
                          </a:solidFill>
                          <a:effectLst/>
                          <a:latin typeface="Calibri"/>
                          <a:ea typeface="標楷體"/>
                          <a:cs typeface="Times New Roman"/>
                        </a:rPr>
                        <a:t>，由秘書室移請專業委員進行購案審查。</a:t>
                      </a:r>
                      <a:endParaRPr lang="zh-TW" sz="1800" kern="100" dirty="0">
                        <a:effectLst/>
                        <a:latin typeface="Calibri"/>
                        <a:ea typeface="新細明體"/>
                        <a:cs typeface="Times New Roman"/>
                      </a:endParaRPr>
                    </a:p>
                  </a:txBody>
                  <a:tcPr marL="68580" marR="68580" marT="0" marB="0"/>
                </a:tc>
                <a:tc>
                  <a:txBody>
                    <a:bodyPr/>
                    <a:lstStyle/>
                    <a:p>
                      <a:pPr>
                        <a:lnSpc>
                          <a:spcPts val="2400"/>
                        </a:lnSpc>
                        <a:spcAft>
                          <a:spcPts val="0"/>
                        </a:spcAft>
                      </a:pPr>
                      <a:r>
                        <a:rPr lang="zh-TW" sz="1800" kern="100" dirty="0">
                          <a:effectLst/>
                          <a:latin typeface="Calibri"/>
                          <a:ea typeface="標楷體"/>
                          <a:cs typeface="Times New Roman"/>
                        </a:rPr>
                        <a:t>由請購單位自行勾選是否辦理專業諮詢。</a:t>
                      </a:r>
                      <a:endParaRPr lang="zh-TW" sz="1800" kern="100" dirty="0">
                        <a:effectLst/>
                        <a:latin typeface="Calibri"/>
                        <a:ea typeface="新細明體"/>
                        <a:cs typeface="Times New Roman"/>
                      </a:endParaRPr>
                    </a:p>
                    <a:p>
                      <a:pPr>
                        <a:lnSpc>
                          <a:spcPts val="2400"/>
                        </a:lnSpc>
                        <a:spcAft>
                          <a:spcPts val="0"/>
                        </a:spcAft>
                      </a:pPr>
                      <a:r>
                        <a:rPr lang="zh-TW" sz="1800" kern="100" dirty="0">
                          <a:effectLst/>
                          <a:latin typeface="Calibri"/>
                          <a:ea typeface="標楷體"/>
                          <a:cs typeface="Times New Roman"/>
                        </a:rPr>
                        <a:t>修正說明：本所設立專業諮詢制度，近年來無採取專業諮詢的購案，為考量採購重大儀器系統應有較嚴謹之審查制度，修改</a:t>
                      </a:r>
                      <a:r>
                        <a:rPr lang="en-US" sz="1800" kern="100" dirty="0">
                          <a:effectLst/>
                          <a:latin typeface="Calibri"/>
                          <a:ea typeface="標楷體"/>
                          <a:cs typeface="Times New Roman"/>
                        </a:rPr>
                        <a:t>1000</a:t>
                      </a:r>
                      <a:r>
                        <a:rPr lang="zh-TW" sz="1800" kern="100" dirty="0">
                          <a:effectLst/>
                          <a:latin typeface="Calibri"/>
                          <a:ea typeface="標楷體"/>
                          <a:cs typeface="Times New Roman"/>
                        </a:rPr>
                        <a:t>萬以上儀器系統應專業諮詢。</a:t>
                      </a:r>
                      <a:endParaRPr lang="zh-TW" sz="1800" kern="100" dirty="0">
                        <a:effectLst/>
                        <a:latin typeface="Calibri"/>
                        <a:ea typeface="新細明體"/>
                        <a:cs typeface="Times New Roman"/>
                      </a:endParaRPr>
                    </a:p>
                  </a:txBody>
                  <a:tcPr marL="68580" marR="68580" marT="0" marB="0"/>
                </a:tc>
              </a:tr>
            </a:tbl>
          </a:graphicData>
        </a:graphic>
      </p:graphicFrame>
    </p:spTree>
    <p:extLst>
      <p:ext uri="{BB962C8B-B14F-4D97-AF65-F5344CB8AC3E}">
        <p14:creationId xmlns:p14="http://schemas.microsoft.com/office/powerpoint/2010/main" val="2419278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二</a:t>
            </a:r>
            <a:r>
              <a:rPr lang="zh-TW" altLang="en-US" dirty="0">
                <a:latin typeface="新細明體"/>
                <a:ea typeface="新細明體"/>
              </a:rPr>
              <a:t>、</a:t>
            </a:r>
            <a:r>
              <a:rPr lang="zh-TW" altLang="en-US" dirty="0" smtClean="0"/>
              <a:t>修正</a:t>
            </a:r>
            <a:r>
              <a:rPr lang="zh-TW" altLang="en-US" dirty="0"/>
              <a:t>重點</a:t>
            </a:r>
          </a:p>
        </p:txBody>
      </p:sp>
      <p:sp>
        <p:nvSpPr>
          <p:cNvPr id="4" name="投影片編號版面配置區 3"/>
          <p:cNvSpPr>
            <a:spLocks noGrp="1"/>
          </p:cNvSpPr>
          <p:nvPr>
            <p:ph type="sldNum" sz="quarter" idx="12"/>
          </p:nvPr>
        </p:nvSpPr>
        <p:spPr/>
        <p:txBody>
          <a:bodyPr/>
          <a:lstStyle/>
          <a:p>
            <a:pPr>
              <a:defRPr/>
            </a:pPr>
            <a:fld id="{ABE5251C-C62D-45D3-8D74-7348FFB48727}" type="slidenum">
              <a:rPr lang="en-US" altLang="zh-TW" smtClean="0"/>
              <a:pPr>
                <a:defRPr/>
              </a:pPr>
              <a:t>6</a:t>
            </a:fld>
            <a:endParaRPr lang="en-US" altLang="zh-TW"/>
          </a:p>
        </p:txBody>
      </p:sp>
      <p:graphicFrame>
        <p:nvGraphicFramePr>
          <p:cNvPr id="5" name="表格 4"/>
          <p:cNvGraphicFramePr>
            <a:graphicFrameLocks noGrp="1"/>
          </p:cNvGraphicFramePr>
          <p:nvPr>
            <p:extLst>
              <p:ext uri="{D42A27DB-BD31-4B8C-83A1-F6EECF244321}">
                <p14:modId xmlns:p14="http://schemas.microsoft.com/office/powerpoint/2010/main" val="3695554387"/>
              </p:ext>
            </p:extLst>
          </p:nvPr>
        </p:nvGraphicFramePr>
        <p:xfrm>
          <a:off x="539552" y="1340768"/>
          <a:ext cx="7632848" cy="4656320"/>
        </p:xfrm>
        <a:graphic>
          <a:graphicData uri="http://schemas.openxmlformats.org/drawingml/2006/table">
            <a:tbl>
              <a:tblPr firstRow="1" firstCol="1" bandRow="1">
                <a:tableStyleId>{ED083AE6-46FA-4A59-8FB0-9F97EB10719F}</a:tableStyleId>
              </a:tblPr>
              <a:tblGrid>
                <a:gridCol w="664100"/>
                <a:gridCol w="3008308"/>
                <a:gridCol w="3960440"/>
              </a:tblGrid>
              <a:tr h="389120">
                <a:tc>
                  <a:txBody>
                    <a:bodyPr/>
                    <a:lstStyle/>
                    <a:p>
                      <a:pPr algn="ctr">
                        <a:lnSpc>
                          <a:spcPts val="2400"/>
                        </a:lnSpc>
                        <a:spcAft>
                          <a:spcPts val="0"/>
                        </a:spcAft>
                      </a:pPr>
                      <a:r>
                        <a:rPr lang="zh-TW" sz="1800" kern="100" dirty="0">
                          <a:effectLst/>
                        </a:rPr>
                        <a:t>項次</a:t>
                      </a:r>
                      <a:endParaRPr lang="zh-TW" sz="1800" kern="100" dirty="0">
                        <a:effectLst/>
                        <a:latin typeface="Calibri"/>
                        <a:ea typeface="新細明體"/>
                        <a:cs typeface="Times New Roman"/>
                      </a:endParaRPr>
                    </a:p>
                  </a:txBody>
                  <a:tcPr marL="68580" marR="68580" marT="0" marB="0"/>
                </a:tc>
                <a:tc>
                  <a:txBody>
                    <a:bodyPr/>
                    <a:lstStyle/>
                    <a:p>
                      <a:pPr algn="ctr">
                        <a:lnSpc>
                          <a:spcPts val="2400"/>
                        </a:lnSpc>
                        <a:spcAft>
                          <a:spcPts val="0"/>
                        </a:spcAft>
                      </a:pPr>
                      <a:r>
                        <a:rPr lang="zh-TW" sz="1800" kern="100" dirty="0">
                          <a:effectLst/>
                        </a:rPr>
                        <a:t>修訂制度</a:t>
                      </a:r>
                      <a:endParaRPr lang="zh-TW" sz="1800" kern="100" dirty="0">
                        <a:effectLst/>
                        <a:latin typeface="Calibri"/>
                        <a:ea typeface="新細明體"/>
                        <a:cs typeface="Times New Roman"/>
                      </a:endParaRPr>
                    </a:p>
                  </a:txBody>
                  <a:tcPr marL="68580" marR="68580" marT="0" marB="0"/>
                </a:tc>
                <a:tc>
                  <a:txBody>
                    <a:bodyPr/>
                    <a:lstStyle/>
                    <a:p>
                      <a:pPr algn="ctr">
                        <a:lnSpc>
                          <a:spcPts val="2400"/>
                        </a:lnSpc>
                        <a:spcAft>
                          <a:spcPts val="0"/>
                        </a:spcAft>
                      </a:pPr>
                      <a:r>
                        <a:rPr lang="zh-TW" sz="1800" kern="100" dirty="0">
                          <a:effectLst/>
                        </a:rPr>
                        <a:t>現行制度</a:t>
                      </a:r>
                      <a:endParaRPr lang="zh-TW" sz="1800" kern="100" dirty="0">
                        <a:effectLst/>
                        <a:latin typeface="Calibri"/>
                        <a:ea typeface="新細明體"/>
                        <a:cs typeface="Times New Roman"/>
                      </a:endParaRPr>
                    </a:p>
                  </a:txBody>
                  <a:tcPr marL="68580" marR="68580" marT="0" marB="0"/>
                </a:tc>
              </a:tr>
              <a:tr h="1555096">
                <a:tc>
                  <a:txBody>
                    <a:bodyPr/>
                    <a:lstStyle/>
                    <a:p>
                      <a:pPr algn="ctr">
                        <a:lnSpc>
                          <a:spcPts val="2400"/>
                        </a:lnSpc>
                        <a:spcAft>
                          <a:spcPts val="0"/>
                        </a:spcAft>
                      </a:pPr>
                      <a:r>
                        <a:rPr lang="en-US" sz="1800" kern="100" dirty="0">
                          <a:effectLst/>
                          <a:latin typeface="標楷體"/>
                          <a:ea typeface="新細明體"/>
                          <a:cs typeface="Times New Roman"/>
                        </a:rPr>
                        <a:t>4</a:t>
                      </a:r>
                      <a:endParaRPr lang="zh-TW" sz="1800" kern="100" dirty="0">
                        <a:effectLst/>
                        <a:latin typeface="Calibri"/>
                        <a:ea typeface="新細明體"/>
                        <a:cs typeface="Times New Roman"/>
                      </a:endParaRPr>
                    </a:p>
                  </a:txBody>
                  <a:tcPr marL="68580" marR="68580" marT="0" marB="0"/>
                </a:tc>
                <a:tc>
                  <a:txBody>
                    <a:bodyPr/>
                    <a:lstStyle/>
                    <a:p>
                      <a:pPr>
                        <a:lnSpc>
                          <a:spcPts val="2400"/>
                        </a:lnSpc>
                        <a:spcAft>
                          <a:spcPts val="0"/>
                        </a:spcAft>
                      </a:pPr>
                      <a:r>
                        <a:rPr lang="zh-TW" sz="1800" kern="0" dirty="0">
                          <a:solidFill>
                            <a:srgbClr val="000000"/>
                          </a:solidFill>
                          <a:effectLst/>
                          <a:latin typeface="Calibri"/>
                          <a:ea typeface="標楷體"/>
                          <a:cs typeface="Times New Roman"/>
                        </a:rPr>
                        <a:t>增訂共同供應契約為大量採購時，應辦理選商之簽核、議比價紀錄及通知監辦單位監辦，經常採購項目</a:t>
                      </a:r>
                      <a:r>
                        <a:rPr lang="en-US" sz="1800" kern="0" dirty="0">
                          <a:solidFill>
                            <a:srgbClr val="000000"/>
                          </a:solidFill>
                          <a:effectLst/>
                          <a:latin typeface="Calibri"/>
                          <a:ea typeface="標楷體"/>
                          <a:cs typeface="Times New Roman"/>
                        </a:rPr>
                        <a:t>(</a:t>
                      </a:r>
                      <a:r>
                        <a:rPr lang="zh-TW" sz="1800" kern="0" dirty="0">
                          <a:solidFill>
                            <a:srgbClr val="000000"/>
                          </a:solidFill>
                          <a:effectLst/>
                          <a:latin typeface="Calibri"/>
                          <a:ea typeface="標楷體"/>
                          <a:cs typeface="Times New Roman"/>
                        </a:rPr>
                        <a:t>例如：電腦、碳粉匣</a:t>
                      </a:r>
                      <a:r>
                        <a:rPr lang="en-US" sz="1800" kern="0" dirty="0">
                          <a:solidFill>
                            <a:srgbClr val="000000"/>
                          </a:solidFill>
                          <a:effectLst/>
                          <a:latin typeface="Calibri"/>
                          <a:ea typeface="標楷體"/>
                          <a:cs typeface="Times New Roman"/>
                        </a:rPr>
                        <a:t>…</a:t>
                      </a:r>
                      <a:r>
                        <a:rPr lang="zh-TW" sz="1800" kern="0" dirty="0">
                          <a:solidFill>
                            <a:srgbClr val="000000"/>
                          </a:solidFill>
                          <a:effectLst/>
                          <a:latin typeface="Calibri"/>
                          <a:ea typeface="標楷體"/>
                          <a:cs typeface="Times New Roman"/>
                        </a:rPr>
                        <a:t>等</a:t>
                      </a:r>
                      <a:r>
                        <a:rPr lang="en-US" sz="1800" kern="0" dirty="0">
                          <a:solidFill>
                            <a:srgbClr val="000000"/>
                          </a:solidFill>
                          <a:effectLst/>
                          <a:latin typeface="Calibri"/>
                          <a:ea typeface="標楷體"/>
                          <a:cs typeface="Times New Roman"/>
                        </a:rPr>
                        <a:t>)</a:t>
                      </a:r>
                      <a:r>
                        <a:rPr lang="zh-TW" sz="1800" kern="0" dirty="0">
                          <a:solidFill>
                            <a:srgbClr val="000000"/>
                          </a:solidFill>
                          <a:effectLst/>
                          <a:latin typeface="Calibri"/>
                          <a:ea typeface="標楷體"/>
                          <a:cs typeface="Times New Roman"/>
                        </a:rPr>
                        <a:t>每月彙整，以確認是否屬大量採購。</a:t>
                      </a:r>
                      <a:endParaRPr lang="zh-TW" sz="1800" kern="100" dirty="0">
                        <a:effectLst/>
                        <a:latin typeface="Calibri"/>
                        <a:ea typeface="新細明體"/>
                        <a:cs typeface="Times New Roman"/>
                      </a:endParaRPr>
                    </a:p>
                  </a:txBody>
                  <a:tcPr marL="68580" marR="68580" marT="0" marB="0"/>
                </a:tc>
                <a:tc>
                  <a:txBody>
                    <a:bodyPr/>
                    <a:lstStyle/>
                    <a:p>
                      <a:pPr>
                        <a:lnSpc>
                          <a:spcPts val="2400"/>
                        </a:lnSpc>
                        <a:spcAft>
                          <a:spcPts val="0"/>
                        </a:spcAft>
                      </a:pPr>
                      <a:r>
                        <a:rPr lang="zh-TW" sz="1800" kern="100" dirty="0">
                          <a:effectLst/>
                          <a:latin typeface="Calibri"/>
                          <a:ea typeface="標楷體"/>
                          <a:cs typeface="Times New Roman"/>
                        </a:rPr>
                        <a:t>無。</a:t>
                      </a:r>
                      <a:endParaRPr lang="zh-TW" sz="1800" kern="100" dirty="0">
                        <a:effectLst/>
                        <a:latin typeface="Calibri"/>
                        <a:ea typeface="新細明體"/>
                        <a:cs typeface="Times New Roman"/>
                      </a:endParaRPr>
                    </a:p>
                    <a:p>
                      <a:pPr>
                        <a:lnSpc>
                          <a:spcPts val="2400"/>
                        </a:lnSpc>
                        <a:spcAft>
                          <a:spcPts val="0"/>
                        </a:spcAft>
                      </a:pPr>
                      <a:r>
                        <a:rPr lang="zh-TW" sz="1800" kern="100" dirty="0">
                          <a:effectLst/>
                          <a:latin typeface="Calibri"/>
                          <a:ea typeface="標楷體"/>
                          <a:cs typeface="Times New Roman"/>
                        </a:rPr>
                        <a:t>修正說明：本所經常採購之共約品項，例如：電腦、碳粉匣、冷氣機等</a:t>
                      </a:r>
                      <a:r>
                        <a:rPr lang="en-US" sz="1800" kern="100" dirty="0">
                          <a:effectLst/>
                          <a:latin typeface="Calibri"/>
                          <a:ea typeface="標楷體"/>
                          <a:cs typeface="Times New Roman"/>
                        </a:rPr>
                        <a:t>…</a:t>
                      </a:r>
                      <a:r>
                        <a:rPr lang="zh-TW" sz="1800" kern="100" dirty="0">
                          <a:effectLst/>
                          <a:latin typeface="Calibri"/>
                          <a:ea typeface="標楷體"/>
                          <a:cs typeface="Times New Roman"/>
                        </a:rPr>
                        <a:t>經彙整後可能達大量採購之標準，可與廠商議約較優惠價格或提供額外優惠，並可節省公帑，故增加經常採購之共約品項須定期</a:t>
                      </a:r>
                      <a:r>
                        <a:rPr lang="en-US" sz="1800" kern="100" dirty="0">
                          <a:effectLst/>
                          <a:latin typeface="Calibri"/>
                          <a:ea typeface="標楷體"/>
                          <a:cs typeface="Times New Roman"/>
                        </a:rPr>
                        <a:t>/</a:t>
                      </a:r>
                      <a:r>
                        <a:rPr lang="zh-TW" sz="1800" kern="100" dirty="0">
                          <a:effectLst/>
                          <a:latin typeface="Calibri"/>
                          <a:ea typeface="標楷體"/>
                          <a:cs typeface="Times New Roman"/>
                        </a:rPr>
                        <a:t>按月彙整。</a:t>
                      </a:r>
                      <a:endParaRPr lang="zh-TW" sz="1800" kern="100" dirty="0">
                        <a:effectLst/>
                        <a:latin typeface="Calibri"/>
                        <a:ea typeface="新細明體"/>
                        <a:cs typeface="Times New Roman"/>
                      </a:endParaRPr>
                    </a:p>
                  </a:txBody>
                  <a:tcPr marL="68580" marR="68580" marT="0" marB="0"/>
                </a:tc>
              </a:tr>
              <a:tr h="1440160">
                <a:tc>
                  <a:txBody>
                    <a:bodyPr/>
                    <a:lstStyle/>
                    <a:p>
                      <a:pPr algn="ctr">
                        <a:lnSpc>
                          <a:spcPts val="2400"/>
                        </a:lnSpc>
                        <a:spcAft>
                          <a:spcPts val="0"/>
                        </a:spcAft>
                      </a:pPr>
                      <a:r>
                        <a:rPr lang="en-US" sz="1800" kern="100">
                          <a:effectLst/>
                          <a:latin typeface="標楷體"/>
                          <a:ea typeface="新細明體"/>
                          <a:cs typeface="Times New Roman"/>
                        </a:rPr>
                        <a:t>5</a:t>
                      </a:r>
                      <a:endParaRPr lang="zh-TW" sz="1800" kern="100">
                        <a:effectLst/>
                        <a:latin typeface="Calibri"/>
                        <a:ea typeface="新細明體"/>
                        <a:cs typeface="Times New Roman"/>
                      </a:endParaRPr>
                    </a:p>
                  </a:txBody>
                  <a:tcPr marL="68580" marR="68580" marT="0" marB="0"/>
                </a:tc>
                <a:tc>
                  <a:txBody>
                    <a:bodyPr/>
                    <a:lstStyle/>
                    <a:p>
                      <a:pPr>
                        <a:lnSpc>
                          <a:spcPts val="2400"/>
                        </a:lnSpc>
                        <a:spcAft>
                          <a:spcPts val="0"/>
                        </a:spcAft>
                      </a:pPr>
                      <a:r>
                        <a:rPr lang="zh-TW" sz="1800" kern="100" dirty="0">
                          <a:effectLst/>
                          <a:latin typeface="Calibri"/>
                          <a:ea typeface="標楷體"/>
                          <a:cs typeface="Times New Roman"/>
                        </a:rPr>
                        <a:t>取消十大類領用項目，依辦理項目併入開口合約、共同供應契約及集中採購項目。</a:t>
                      </a:r>
                      <a:endParaRPr lang="zh-TW" sz="1800" kern="100" dirty="0">
                        <a:effectLst/>
                        <a:latin typeface="Calibri"/>
                        <a:ea typeface="新細明體"/>
                        <a:cs typeface="Times New Roman"/>
                      </a:endParaRPr>
                    </a:p>
                  </a:txBody>
                  <a:tcPr marL="68580" marR="68580" marT="0" marB="0"/>
                </a:tc>
                <a:tc>
                  <a:txBody>
                    <a:bodyPr/>
                    <a:lstStyle/>
                    <a:p>
                      <a:pPr>
                        <a:lnSpc>
                          <a:spcPts val="2400"/>
                        </a:lnSpc>
                        <a:spcAft>
                          <a:spcPts val="0"/>
                        </a:spcAft>
                      </a:pPr>
                      <a:r>
                        <a:rPr lang="zh-TW" sz="1800" kern="100" dirty="0">
                          <a:effectLst/>
                          <a:latin typeface="Calibri"/>
                          <a:ea typeface="標楷體"/>
                          <a:cs typeface="Times New Roman"/>
                        </a:rPr>
                        <a:t>十大類填寫領用單移送秘書室辦理。</a:t>
                      </a:r>
                      <a:endParaRPr lang="zh-TW" sz="1800" kern="100" dirty="0">
                        <a:effectLst/>
                        <a:latin typeface="Calibri"/>
                        <a:ea typeface="新細明體"/>
                        <a:cs typeface="Times New Roman"/>
                      </a:endParaRPr>
                    </a:p>
                    <a:p>
                      <a:pPr>
                        <a:lnSpc>
                          <a:spcPts val="2400"/>
                        </a:lnSpc>
                        <a:spcAft>
                          <a:spcPts val="0"/>
                        </a:spcAft>
                      </a:pPr>
                      <a:r>
                        <a:rPr lang="zh-TW" sz="1800" kern="100" dirty="0">
                          <a:effectLst/>
                          <a:latin typeface="Calibri"/>
                          <a:ea typeface="標楷體"/>
                          <a:cs typeface="Times New Roman"/>
                        </a:rPr>
                        <a:t>修正說明：十大類領用屬共通性項目，大部分皆以共同供應契約或小額購案方式辦理。為因應本所小額購案減併，</a:t>
                      </a:r>
                      <a:r>
                        <a:rPr lang="en-US" sz="1800" kern="100" dirty="0">
                          <a:effectLst/>
                          <a:latin typeface="Calibri"/>
                          <a:ea typeface="標楷體"/>
                          <a:cs typeface="Times New Roman"/>
                        </a:rPr>
                        <a:t>104</a:t>
                      </a:r>
                      <a:r>
                        <a:rPr lang="zh-TW" sz="1800" kern="100" dirty="0">
                          <a:effectLst/>
                          <a:latin typeface="Calibri"/>
                          <a:ea typeface="標楷體"/>
                          <a:cs typeface="Times New Roman"/>
                        </a:rPr>
                        <a:t>年採用集中辦理。故取消十大類，依本所目前之方式，共約、開口及集中等採購作業方式辦理。</a:t>
                      </a:r>
                      <a:endParaRPr lang="zh-TW" sz="1800" kern="100" dirty="0">
                        <a:effectLst/>
                        <a:latin typeface="Calibri"/>
                        <a:ea typeface="新細明體"/>
                        <a:cs typeface="Times New Roman"/>
                      </a:endParaRPr>
                    </a:p>
                  </a:txBody>
                  <a:tcPr marL="68580" marR="68580" marT="0" marB="0"/>
                </a:tc>
              </a:tr>
            </a:tbl>
          </a:graphicData>
        </a:graphic>
      </p:graphicFrame>
    </p:spTree>
    <p:extLst>
      <p:ext uri="{BB962C8B-B14F-4D97-AF65-F5344CB8AC3E}">
        <p14:creationId xmlns:p14="http://schemas.microsoft.com/office/powerpoint/2010/main" val="559114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二</a:t>
            </a:r>
            <a:r>
              <a:rPr lang="zh-TW" altLang="en-US" dirty="0">
                <a:latin typeface="新細明體"/>
                <a:ea typeface="新細明體"/>
              </a:rPr>
              <a:t>、</a:t>
            </a:r>
            <a:r>
              <a:rPr lang="zh-TW" altLang="en-US" dirty="0" smtClean="0"/>
              <a:t>修正</a:t>
            </a:r>
            <a:r>
              <a:rPr lang="zh-TW" altLang="en-US" dirty="0"/>
              <a:t>重點</a:t>
            </a:r>
          </a:p>
        </p:txBody>
      </p:sp>
      <p:sp>
        <p:nvSpPr>
          <p:cNvPr id="4" name="投影片編號版面配置區 3"/>
          <p:cNvSpPr>
            <a:spLocks noGrp="1"/>
          </p:cNvSpPr>
          <p:nvPr>
            <p:ph type="sldNum" sz="quarter" idx="12"/>
          </p:nvPr>
        </p:nvSpPr>
        <p:spPr/>
        <p:txBody>
          <a:bodyPr/>
          <a:lstStyle/>
          <a:p>
            <a:pPr>
              <a:defRPr/>
            </a:pPr>
            <a:fld id="{ABE5251C-C62D-45D3-8D74-7348FFB48727}" type="slidenum">
              <a:rPr lang="en-US" altLang="zh-TW" smtClean="0"/>
              <a:pPr>
                <a:defRPr/>
              </a:pPr>
              <a:t>7</a:t>
            </a:fld>
            <a:endParaRPr lang="en-US" altLang="zh-TW"/>
          </a:p>
        </p:txBody>
      </p:sp>
      <p:graphicFrame>
        <p:nvGraphicFramePr>
          <p:cNvPr id="5" name="表格 4"/>
          <p:cNvGraphicFramePr>
            <a:graphicFrameLocks noGrp="1"/>
          </p:cNvGraphicFramePr>
          <p:nvPr>
            <p:extLst>
              <p:ext uri="{D42A27DB-BD31-4B8C-83A1-F6EECF244321}">
                <p14:modId xmlns:p14="http://schemas.microsoft.com/office/powerpoint/2010/main" val="2949910503"/>
              </p:ext>
            </p:extLst>
          </p:nvPr>
        </p:nvGraphicFramePr>
        <p:xfrm>
          <a:off x="611560" y="1484784"/>
          <a:ext cx="7200800" cy="3599730"/>
        </p:xfrm>
        <a:graphic>
          <a:graphicData uri="http://schemas.openxmlformats.org/drawingml/2006/table">
            <a:tbl>
              <a:tblPr firstRow="1" firstCol="1" bandRow="1">
                <a:tableStyleId>{ED083AE6-46FA-4A59-8FB0-9F97EB10719F}</a:tableStyleId>
              </a:tblPr>
              <a:tblGrid>
                <a:gridCol w="626509"/>
                <a:gridCol w="3333931"/>
                <a:gridCol w="3240360"/>
              </a:tblGrid>
              <a:tr h="335386">
                <a:tc>
                  <a:txBody>
                    <a:bodyPr/>
                    <a:lstStyle/>
                    <a:p>
                      <a:pPr algn="ctr">
                        <a:lnSpc>
                          <a:spcPts val="2400"/>
                        </a:lnSpc>
                        <a:spcAft>
                          <a:spcPts val="0"/>
                        </a:spcAft>
                      </a:pPr>
                      <a:r>
                        <a:rPr lang="zh-TW" sz="1800" kern="100" dirty="0">
                          <a:effectLst/>
                        </a:rPr>
                        <a:t>項次</a:t>
                      </a:r>
                      <a:endParaRPr lang="zh-TW" sz="1800" kern="100" dirty="0">
                        <a:effectLst/>
                        <a:latin typeface="Calibri"/>
                        <a:ea typeface="新細明體"/>
                        <a:cs typeface="Times New Roman"/>
                      </a:endParaRPr>
                    </a:p>
                  </a:txBody>
                  <a:tcPr marL="68580" marR="68580" marT="0" marB="0"/>
                </a:tc>
                <a:tc>
                  <a:txBody>
                    <a:bodyPr/>
                    <a:lstStyle/>
                    <a:p>
                      <a:pPr algn="ctr">
                        <a:lnSpc>
                          <a:spcPts val="2400"/>
                        </a:lnSpc>
                        <a:spcAft>
                          <a:spcPts val="0"/>
                        </a:spcAft>
                      </a:pPr>
                      <a:r>
                        <a:rPr lang="zh-TW" sz="1800" kern="100" dirty="0">
                          <a:effectLst/>
                        </a:rPr>
                        <a:t>修訂制度</a:t>
                      </a:r>
                      <a:endParaRPr lang="zh-TW" sz="1800" kern="100" dirty="0">
                        <a:effectLst/>
                        <a:latin typeface="Calibri"/>
                        <a:ea typeface="新細明體"/>
                        <a:cs typeface="Times New Roman"/>
                      </a:endParaRPr>
                    </a:p>
                  </a:txBody>
                  <a:tcPr marL="68580" marR="68580" marT="0" marB="0"/>
                </a:tc>
                <a:tc>
                  <a:txBody>
                    <a:bodyPr/>
                    <a:lstStyle/>
                    <a:p>
                      <a:pPr algn="ctr">
                        <a:lnSpc>
                          <a:spcPts val="2400"/>
                        </a:lnSpc>
                        <a:spcAft>
                          <a:spcPts val="0"/>
                        </a:spcAft>
                      </a:pPr>
                      <a:r>
                        <a:rPr lang="zh-TW" sz="1800" kern="100" dirty="0">
                          <a:effectLst/>
                        </a:rPr>
                        <a:t>現行制度</a:t>
                      </a:r>
                      <a:endParaRPr lang="zh-TW" sz="1800" kern="100" dirty="0">
                        <a:effectLst/>
                        <a:latin typeface="Calibri"/>
                        <a:ea typeface="新細明體"/>
                        <a:cs typeface="Times New Roman"/>
                      </a:endParaRPr>
                    </a:p>
                  </a:txBody>
                  <a:tcPr marL="68580" marR="68580" marT="0" marB="0"/>
                </a:tc>
              </a:tr>
              <a:tr h="3264344">
                <a:tc>
                  <a:txBody>
                    <a:bodyPr/>
                    <a:lstStyle/>
                    <a:p>
                      <a:pPr algn="ctr">
                        <a:lnSpc>
                          <a:spcPts val="2400"/>
                        </a:lnSpc>
                        <a:spcAft>
                          <a:spcPts val="0"/>
                        </a:spcAft>
                      </a:pPr>
                      <a:r>
                        <a:rPr lang="en-US" sz="1800" kern="100" dirty="0">
                          <a:effectLst/>
                          <a:latin typeface="標楷體"/>
                          <a:ea typeface="新細明體"/>
                          <a:cs typeface="Times New Roman"/>
                        </a:rPr>
                        <a:t>6</a:t>
                      </a:r>
                      <a:endParaRPr lang="zh-TW" sz="1800" kern="100" dirty="0">
                        <a:effectLst/>
                        <a:latin typeface="Calibri"/>
                        <a:ea typeface="新細明體"/>
                        <a:cs typeface="Times New Roman"/>
                      </a:endParaRPr>
                    </a:p>
                  </a:txBody>
                  <a:tcPr marL="68580" marR="68580" marT="0" marB="0"/>
                </a:tc>
                <a:tc>
                  <a:txBody>
                    <a:bodyPr/>
                    <a:lstStyle/>
                    <a:p>
                      <a:pPr>
                        <a:lnSpc>
                          <a:spcPts val="2400"/>
                        </a:lnSpc>
                        <a:spcAft>
                          <a:spcPts val="0"/>
                        </a:spcAft>
                      </a:pPr>
                      <a:r>
                        <a:rPr lang="zh-TW" sz="1800" kern="100" dirty="0">
                          <a:effectLst/>
                          <a:latin typeface="Calibri"/>
                          <a:ea typeface="標楷體"/>
                          <a:cs typeface="Times New Roman"/>
                        </a:rPr>
                        <a:t>逾</a:t>
                      </a:r>
                      <a:r>
                        <a:rPr lang="en-US" sz="1800" kern="100" dirty="0">
                          <a:effectLst/>
                          <a:latin typeface="Calibri"/>
                          <a:ea typeface="標楷體"/>
                          <a:cs typeface="Times New Roman"/>
                        </a:rPr>
                        <a:t>10</a:t>
                      </a:r>
                      <a:r>
                        <a:rPr lang="zh-TW" sz="1800" kern="100" dirty="0">
                          <a:effectLst/>
                          <a:latin typeface="Calibri"/>
                          <a:ea typeface="標楷體"/>
                          <a:cs typeface="Times New Roman"/>
                        </a:rPr>
                        <a:t>萬元採購案件秘書室管理科完成合約訂定後，將合約並檢附履約驗收流程及履約驗收注意事項檢核表，移請請購單位自行辦理履約</a:t>
                      </a:r>
                      <a:r>
                        <a:rPr lang="zh-TW" sz="1800" kern="100" dirty="0" smtClean="0">
                          <a:effectLst/>
                          <a:latin typeface="Calibri"/>
                          <a:ea typeface="標楷體"/>
                          <a:cs typeface="Times New Roman"/>
                        </a:rPr>
                        <a:t>驗收。</a:t>
                      </a:r>
                      <a:endParaRPr lang="zh-TW" sz="1800" kern="100" dirty="0">
                        <a:effectLst/>
                        <a:latin typeface="Calibri"/>
                        <a:ea typeface="新細明體"/>
                        <a:cs typeface="Times New Roman"/>
                      </a:endParaRPr>
                    </a:p>
                  </a:txBody>
                  <a:tcPr marL="68580" marR="68580" marT="0" marB="0"/>
                </a:tc>
                <a:tc>
                  <a:txBody>
                    <a:bodyPr/>
                    <a:lstStyle/>
                    <a:p>
                      <a:pPr>
                        <a:lnSpc>
                          <a:spcPts val="2400"/>
                        </a:lnSpc>
                        <a:spcAft>
                          <a:spcPts val="0"/>
                        </a:spcAft>
                      </a:pPr>
                      <a:r>
                        <a:rPr lang="zh-TW" sz="1800" kern="100" dirty="0">
                          <a:effectLst/>
                          <a:latin typeface="Calibri"/>
                          <a:ea typeface="標楷體"/>
                          <a:cs typeface="Times New Roman"/>
                        </a:rPr>
                        <a:t>逾</a:t>
                      </a:r>
                      <a:r>
                        <a:rPr lang="en-US" sz="1800" kern="100" dirty="0">
                          <a:effectLst/>
                          <a:latin typeface="Calibri"/>
                          <a:ea typeface="標楷體"/>
                          <a:cs typeface="Times New Roman"/>
                        </a:rPr>
                        <a:t>10</a:t>
                      </a:r>
                      <a:r>
                        <a:rPr lang="zh-TW" sz="1800" kern="100" dirty="0">
                          <a:effectLst/>
                          <a:latin typeface="Calibri"/>
                          <a:ea typeface="標楷體"/>
                          <a:cs typeface="Times New Roman"/>
                        </a:rPr>
                        <a:t>萬由秘書室結報；工程案、委辦案及小額採購由請購單位自行辦理結報。</a:t>
                      </a:r>
                      <a:endParaRPr lang="zh-TW" sz="1800" kern="100" dirty="0">
                        <a:effectLst/>
                        <a:latin typeface="Calibri"/>
                        <a:ea typeface="新細明體"/>
                        <a:cs typeface="Times New Roman"/>
                      </a:endParaRPr>
                    </a:p>
                    <a:p>
                      <a:pPr>
                        <a:lnSpc>
                          <a:spcPts val="2400"/>
                        </a:lnSpc>
                        <a:spcAft>
                          <a:spcPts val="0"/>
                        </a:spcAft>
                      </a:pPr>
                      <a:r>
                        <a:rPr lang="zh-TW" sz="1800" kern="100" dirty="0">
                          <a:effectLst/>
                          <a:latin typeface="Calibri"/>
                          <a:ea typeface="標楷體"/>
                          <a:cs typeface="Times New Roman"/>
                        </a:rPr>
                        <a:t>修正說明：簡化項目，以金額區分，不易造成混淆。另合約移交請購單位，以利請購單位了解後續應辦事項，及時掌握購案時程與進度。 </a:t>
                      </a:r>
                      <a:endParaRPr lang="zh-TW" sz="1800" kern="100" dirty="0">
                        <a:effectLst/>
                        <a:latin typeface="Calibri"/>
                        <a:ea typeface="新細明體"/>
                        <a:cs typeface="Times New Roman"/>
                      </a:endParaRPr>
                    </a:p>
                  </a:txBody>
                  <a:tcPr marL="68580" marR="68580" marT="0" marB="0"/>
                </a:tc>
              </a:tr>
            </a:tbl>
          </a:graphicData>
        </a:graphic>
      </p:graphicFrame>
    </p:spTree>
    <p:extLst>
      <p:ext uri="{BB962C8B-B14F-4D97-AF65-F5344CB8AC3E}">
        <p14:creationId xmlns:p14="http://schemas.microsoft.com/office/powerpoint/2010/main" val="13982793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三</a:t>
            </a:r>
            <a:r>
              <a:rPr lang="zh-TW" altLang="en-US" dirty="0" smtClean="0">
                <a:latin typeface="新細明體"/>
                <a:ea typeface="新細明體"/>
              </a:rPr>
              <a:t>、</a:t>
            </a:r>
            <a:r>
              <a:rPr lang="zh-TW" altLang="en-US" dirty="0" smtClean="0"/>
              <a:t>標準</a:t>
            </a:r>
            <a:r>
              <a:rPr lang="zh-TW" altLang="en-US" dirty="0" smtClean="0"/>
              <a:t>作業程序書</a:t>
            </a:r>
            <a:endParaRPr lang="zh-TW" altLang="en-US" dirty="0"/>
          </a:p>
        </p:txBody>
      </p:sp>
      <p:sp>
        <p:nvSpPr>
          <p:cNvPr id="3" name="內容版面配置區 2"/>
          <p:cNvSpPr>
            <a:spLocks noGrp="1"/>
          </p:cNvSpPr>
          <p:nvPr>
            <p:ph idx="1"/>
          </p:nvPr>
        </p:nvSpPr>
        <p:spPr>
          <a:xfrm>
            <a:off x="611560" y="1124744"/>
            <a:ext cx="8229600" cy="5256584"/>
          </a:xfrm>
        </p:spPr>
        <p:txBody>
          <a:bodyPr/>
          <a:lstStyle/>
          <a:p>
            <a:pPr marL="0" indent="0">
              <a:buNone/>
            </a:pPr>
            <a:r>
              <a:rPr lang="zh-TW" altLang="en-US" dirty="0" smtClean="0"/>
              <a:t>就</a:t>
            </a:r>
            <a:r>
              <a:rPr lang="zh-TW" altLang="zh-TW" dirty="0" smtClean="0"/>
              <a:t>採購</a:t>
            </a:r>
            <a:r>
              <a:rPr lang="zh-TW" altLang="zh-TW" dirty="0"/>
              <a:t>案件生命週期之事前、事中及事後三階段，訂定</a:t>
            </a:r>
            <a:r>
              <a:rPr lang="en-US" altLang="zh-TW" dirty="0"/>
              <a:t>13</a:t>
            </a:r>
            <a:r>
              <a:rPr lang="zh-TW" altLang="zh-TW" dirty="0"/>
              <a:t>個作業</a:t>
            </a:r>
            <a:r>
              <a:rPr lang="zh-TW" altLang="zh-TW" dirty="0" smtClean="0"/>
              <a:t>流程。</a:t>
            </a:r>
            <a:r>
              <a:rPr lang="zh-TW" altLang="zh-TW" dirty="0"/>
              <a:t>分述</a:t>
            </a:r>
            <a:r>
              <a:rPr lang="zh-TW" altLang="zh-TW" dirty="0" smtClean="0"/>
              <a:t>如下</a:t>
            </a:r>
            <a:r>
              <a:rPr lang="zh-TW" altLang="en-US" dirty="0" smtClean="0">
                <a:latin typeface="新細明體"/>
                <a:ea typeface="新細明體"/>
              </a:rPr>
              <a:t>：</a:t>
            </a:r>
            <a:endParaRPr lang="en-US" altLang="zh-TW" dirty="0" smtClean="0">
              <a:latin typeface="新細明體"/>
              <a:ea typeface="新細明體"/>
            </a:endParaRPr>
          </a:p>
          <a:p>
            <a:pPr>
              <a:buFont typeface="Wingdings" panose="05000000000000000000" pitchFamily="2" charset="2"/>
              <a:buChar char="Ø"/>
            </a:pPr>
            <a:r>
              <a:rPr lang="zh-TW" altLang="zh-TW" sz="1800" dirty="0" smtClean="0"/>
              <a:t>採購作業流程</a:t>
            </a:r>
            <a:endParaRPr lang="en-US" altLang="zh-TW" sz="1800" dirty="0" smtClean="0"/>
          </a:p>
          <a:p>
            <a:pPr>
              <a:buFont typeface="Wingdings" panose="05000000000000000000" pitchFamily="2" charset="2"/>
              <a:buChar char="Ø"/>
            </a:pPr>
            <a:r>
              <a:rPr lang="zh-TW" altLang="zh-TW" sz="1800" dirty="0" smtClean="0"/>
              <a:t>規劃採購作業流程</a:t>
            </a:r>
            <a:endParaRPr lang="en-US" altLang="zh-TW" sz="1800" dirty="0" smtClean="0"/>
          </a:p>
          <a:p>
            <a:pPr>
              <a:buFont typeface="Wingdings" panose="05000000000000000000" pitchFamily="2" charset="2"/>
              <a:buChar char="Ø"/>
            </a:pPr>
            <a:r>
              <a:rPr lang="zh-TW" altLang="zh-TW" sz="1800" dirty="0" smtClean="0"/>
              <a:t>公開徵求廠商流程</a:t>
            </a:r>
            <a:endParaRPr lang="en-US" altLang="zh-TW" sz="1800" dirty="0" smtClean="0"/>
          </a:p>
          <a:p>
            <a:pPr>
              <a:buFont typeface="Wingdings" panose="05000000000000000000" pitchFamily="2" charset="2"/>
              <a:buChar char="Ø"/>
            </a:pPr>
            <a:r>
              <a:rPr lang="zh-TW" altLang="zh-TW" sz="1800" dirty="0" smtClean="0"/>
              <a:t>採購申請</a:t>
            </a:r>
            <a:r>
              <a:rPr lang="en-US" altLang="zh-TW" sz="1800" dirty="0" smtClean="0"/>
              <a:t>/</a:t>
            </a:r>
            <a:r>
              <a:rPr lang="zh-TW" altLang="zh-TW" sz="1800" dirty="0" smtClean="0"/>
              <a:t>招標</a:t>
            </a:r>
            <a:r>
              <a:rPr lang="en-US" altLang="zh-TW" sz="1800" dirty="0" smtClean="0"/>
              <a:t>/</a:t>
            </a:r>
            <a:r>
              <a:rPr lang="zh-TW" altLang="zh-TW" sz="1800" dirty="0" smtClean="0"/>
              <a:t>驗收</a:t>
            </a:r>
            <a:r>
              <a:rPr lang="en-US" altLang="zh-TW" sz="1800" dirty="0" smtClean="0"/>
              <a:t>/</a:t>
            </a:r>
            <a:r>
              <a:rPr lang="zh-TW" altLang="zh-TW" sz="1800" dirty="0" smtClean="0"/>
              <a:t>結報作業流程</a:t>
            </a:r>
            <a:r>
              <a:rPr lang="en-US" altLang="zh-TW" sz="1800" dirty="0" smtClean="0"/>
              <a:t>(</a:t>
            </a:r>
            <a:r>
              <a:rPr lang="zh-TW" altLang="zh-TW" sz="1800" dirty="0" smtClean="0"/>
              <a:t>逾</a:t>
            </a:r>
            <a:r>
              <a:rPr lang="en-US" altLang="zh-TW" sz="1800" dirty="0" smtClean="0"/>
              <a:t>10</a:t>
            </a:r>
            <a:r>
              <a:rPr lang="zh-TW" altLang="zh-TW" sz="1800" dirty="0" smtClean="0"/>
              <a:t>萬</a:t>
            </a:r>
            <a:r>
              <a:rPr lang="en-US" altLang="zh-TW" sz="1800" dirty="0" smtClean="0"/>
              <a:t>)</a:t>
            </a:r>
          </a:p>
          <a:p>
            <a:pPr>
              <a:buFont typeface="Wingdings" panose="05000000000000000000" pitchFamily="2" charset="2"/>
              <a:buChar char="Ø"/>
            </a:pPr>
            <a:r>
              <a:rPr lang="zh-TW" altLang="zh-TW" sz="1800" dirty="0" smtClean="0"/>
              <a:t>小額採購申請</a:t>
            </a:r>
            <a:r>
              <a:rPr lang="en-US" altLang="zh-TW" sz="1800" dirty="0" smtClean="0"/>
              <a:t>/</a:t>
            </a:r>
            <a:r>
              <a:rPr lang="zh-TW" altLang="zh-TW" sz="1800" dirty="0" smtClean="0"/>
              <a:t>招標</a:t>
            </a:r>
            <a:r>
              <a:rPr lang="en-US" altLang="zh-TW" sz="1800" dirty="0" smtClean="0"/>
              <a:t>/</a:t>
            </a:r>
            <a:r>
              <a:rPr lang="zh-TW" altLang="zh-TW" sz="1800" dirty="0" smtClean="0"/>
              <a:t>驗收</a:t>
            </a:r>
            <a:r>
              <a:rPr lang="en-US" altLang="zh-TW" sz="1800" dirty="0" smtClean="0"/>
              <a:t>/</a:t>
            </a:r>
            <a:r>
              <a:rPr lang="zh-TW" altLang="zh-TW" sz="1800" dirty="0" smtClean="0"/>
              <a:t>結報作業流程</a:t>
            </a:r>
            <a:r>
              <a:rPr lang="en-US" altLang="zh-TW" sz="1800" dirty="0" smtClean="0"/>
              <a:t>(10</a:t>
            </a:r>
            <a:r>
              <a:rPr lang="zh-TW" altLang="zh-TW" sz="1800" dirty="0" smtClean="0"/>
              <a:t>萬元以下</a:t>
            </a:r>
            <a:r>
              <a:rPr lang="en-US" altLang="zh-TW" sz="1800" dirty="0" smtClean="0"/>
              <a:t>)</a:t>
            </a:r>
          </a:p>
          <a:p>
            <a:pPr>
              <a:buFont typeface="Wingdings" panose="05000000000000000000" pitchFamily="2" charset="2"/>
              <a:buChar char="Ø"/>
            </a:pPr>
            <a:r>
              <a:rPr lang="zh-TW" altLang="zh-TW" sz="1800" dirty="0" smtClean="0"/>
              <a:t>共同供應契約採購申請</a:t>
            </a:r>
            <a:r>
              <a:rPr lang="en-US" altLang="zh-TW" sz="1800" dirty="0" smtClean="0"/>
              <a:t>/</a:t>
            </a:r>
            <a:r>
              <a:rPr lang="zh-TW" altLang="zh-TW" sz="1800" dirty="0" smtClean="0"/>
              <a:t>招標</a:t>
            </a:r>
            <a:r>
              <a:rPr lang="en-US" altLang="zh-TW" sz="1800" dirty="0" smtClean="0"/>
              <a:t>/</a:t>
            </a:r>
            <a:r>
              <a:rPr lang="zh-TW" altLang="zh-TW" sz="1800" dirty="0" smtClean="0"/>
              <a:t>驗收</a:t>
            </a:r>
            <a:r>
              <a:rPr lang="en-US" altLang="zh-TW" sz="1800" dirty="0" smtClean="0"/>
              <a:t>/</a:t>
            </a:r>
            <a:r>
              <a:rPr lang="zh-TW" altLang="zh-TW" sz="1800" dirty="0" smtClean="0"/>
              <a:t>結報作業流程</a:t>
            </a:r>
            <a:endParaRPr lang="en-US" altLang="zh-TW" sz="1800" dirty="0" smtClean="0"/>
          </a:p>
          <a:p>
            <a:pPr>
              <a:buFont typeface="Wingdings" panose="05000000000000000000" pitchFamily="2" charset="2"/>
              <a:buChar char="Ø"/>
            </a:pPr>
            <a:r>
              <a:rPr lang="zh-TW" altLang="zh-TW" sz="1800" dirty="0"/>
              <a:t>開口合約採購申請</a:t>
            </a:r>
            <a:r>
              <a:rPr lang="en-US" altLang="zh-TW" sz="1800" dirty="0"/>
              <a:t>/</a:t>
            </a:r>
            <a:r>
              <a:rPr lang="zh-TW" altLang="zh-TW" sz="1800" dirty="0"/>
              <a:t>招標</a:t>
            </a:r>
            <a:r>
              <a:rPr lang="en-US" altLang="zh-TW" sz="1800" dirty="0"/>
              <a:t>/</a:t>
            </a:r>
            <a:r>
              <a:rPr lang="zh-TW" altLang="zh-TW" sz="1800" dirty="0"/>
              <a:t>驗收</a:t>
            </a:r>
            <a:r>
              <a:rPr lang="en-US" altLang="zh-TW" sz="1800" dirty="0"/>
              <a:t>/</a:t>
            </a:r>
            <a:r>
              <a:rPr lang="zh-TW" altLang="zh-TW" sz="1800" dirty="0"/>
              <a:t>結報作業</a:t>
            </a:r>
            <a:r>
              <a:rPr lang="zh-TW" altLang="zh-TW" sz="1800" dirty="0" smtClean="0"/>
              <a:t>流程</a:t>
            </a:r>
            <a:endParaRPr lang="en-US" altLang="zh-TW" sz="1800" dirty="0" smtClean="0"/>
          </a:p>
          <a:p>
            <a:pPr>
              <a:buFont typeface="Wingdings" panose="05000000000000000000" pitchFamily="2" charset="2"/>
              <a:buChar char="Ø"/>
            </a:pPr>
            <a:r>
              <a:rPr lang="zh-TW" altLang="zh-TW" sz="1800" dirty="0"/>
              <a:t>廠商異議申訴作業</a:t>
            </a:r>
            <a:r>
              <a:rPr lang="zh-TW" altLang="zh-TW" sz="1800" dirty="0" smtClean="0"/>
              <a:t>流程</a:t>
            </a:r>
            <a:endParaRPr lang="en-US" altLang="zh-TW" sz="1800" dirty="0" smtClean="0"/>
          </a:p>
          <a:p>
            <a:pPr>
              <a:buFont typeface="Wingdings" panose="05000000000000000000" pitchFamily="2" charset="2"/>
              <a:buChar char="Ø"/>
            </a:pPr>
            <a:r>
              <a:rPr lang="zh-TW" altLang="zh-TW" sz="1800" dirty="0"/>
              <a:t>廠商履約爭議處理作業</a:t>
            </a:r>
            <a:r>
              <a:rPr lang="zh-TW" altLang="zh-TW" sz="1800" dirty="0" smtClean="0"/>
              <a:t>流程</a:t>
            </a:r>
            <a:endParaRPr lang="en-US" altLang="zh-TW" sz="1800" dirty="0" smtClean="0"/>
          </a:p>
          <a:p>
            <a:pPr>
              <a:buFont typeface="Wingdings" panose="05000000000000000000" pitchFamily="2" charset="2"/>
              <a:buChar char="Ø"/>
            </a:pPr>
            <a:r>
              <a:rPr lang="zh-TW" altLang="zh-TW" sz="1800" dirty="0"/>
              <a:t>契約變更作業</a:t>
            </a:r>
            <a:r>
              <a:rPr lang="zh-TW" altLang="zh-TW" sz="1800" dirty="0" smtClean="0"/>
              <a:t>流程</a:t>
            </a:r>
            <a:endParaRPr lang="en-US" altLang="zh-TW" sz="1800" dirty="0" smtClean="0"/>
          </a:p>
          <a:p>
            <a:pPr>
              <a:buFont typeface="Wingdings" panose="05000000000000000000" pitchFamily="2" charset="2"/>
              <a:buChar char="Ø"/>
            </a:pPr>
            <a:r>
              <a:rPr lang="zh-TW" altLang="zh-TW" sz="1800" dirty="0"/>
              <a:t>契約解除</a:t>
            </a:r>
            <a:r>
              <a:rPr lang="en-US" altLang="zh-TW" sz="1800" dirty="0"/>
              <a:t>/</a:t>
            </a:r>
            <a:r>
              <a:rPr lang="zh-TW" altLang="zh-TW" sz="1800" dirty="0"/>
              <a:t>終止作業</a:t>
            </a:r>
            <a:r>
              <a:rPr lang="zh-TW" altLang="zh-TW" sz="1800" dirty="0" smtClean="0"/>
              <a:t>流程</a:t>
            </a:r>
            <a:endParaRPr lang="en-US" altLang="zh-TW" sz="1800" dirty="0" smtClean="0"/>
          </a:p>
          <a:p>
            <a:pPr>
              <a:buFont typeface="Wingdings" panose="05000000000000000000" pitchFamily="2" charset="2"/>
              <a:buChar char="Ø"/>
            </a:pPr>
            <a:r>
              <a:rPr lang="zh-TW" altLang="zh-TW" sz="1800" dirty="0"/>
              <a:t>減價收受作業</a:t>
            </a:r>
            <a:r>
              <a:rPr lang="zh-TW" altLang="zh-TW" sz="1800" dirty="0" smtClean="0"/>
              <a:t>流程</a:t>
            </a:r>
            <a:endParaRPr lang="en-US" altLang="zh-TW" sz="1800" dirty="0" smtClean="0"/>
          </a:p>
          <a:p>
            <a:pPr>
              <a:buFont typeface="Wingdings" panose="05000000000000000000" pitchFamily="2" charset="2"/>
              <a:buChar char="Ø"/>
            </a:pPr>
            <a:r>
              <a:rPr lang="zh-TW" altLang="zh-TW" sz="1800" dirty="0"/>
              <a:t>保固作業流程</a:t>
            </a:r>
            <a:endParaRPr lang="zh-TW" altLang="en-US" sz="1800" dirty="0"/>
          </a:p>
        </p:txBody>
      </p:sp>
      <p:sp>
        <p:nvSpPr>
          <p:cNvPr id="4" name="投影片編號版面配置區 3"/>
          <p:cNvSpPr>
            <a:spLocks noGrp="1"/>
          </p:cNvSpPr>
          <p:nvPr>
            <p:ph type="sldNum" sz="quarter" idx="12"/>
          </p:nvPr>
        </p:nvSpPr>
        <p:spPr/>
        <p:txBody>
          <a:bodyPr/>
          <a:lstStyle/>
          <a:p>
            <a:pPr>
              <a:defRPr/>
            </a:pPr>
            <a:fld id="{ABE5251C-C62D-45D3-8D74-7348FFB48727}" type="slidenum">
              <a:rPr lang="en-US" altLang="zh-TW" smtClean="0"/>
              <a:pPr>
                <a:defRPr/>
              </a:pPr>
              <a:t>8</a:t>
            </a:fld>
            <a:endParaRPr lang="en-US" altLang="zh-TW"/>
          </a:p>
        </p:txBody>
      </p:sp>
    </p:spTree>
    <p:extLst>
      <p:ext uri="{BB962C8B-B14F-4D97-AF65-F5344CB8AC3E}">
        <p14:creationId xmlns:p14="http://schemas.microsoft.com/office/powerpoint/2010/main" val="21891778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結語</a:t>
            </a:r>
            <a:endParaRPr lang="zh-TW" altLang="en-US" dirty="0"/>
          </a:p>
        </p:txBody>
      </p:sp>
      <p:sp>
        <p:nvSpPr>
          <p:cNvPr id="3" name="內容版面配置區 2"/>
          <p:cNvSpPr>
            <a:spLocks noGrp="1"/>
          </p:cNvSpPr>
          <p:nvPr>
            <p:ph idx="1"/>
          </p:nvPr>
        </p:nvSpPr>
        <p:spPr>
          <a:xfrm>
            <a:off x="590550" y="1341439"/>
            <a:ext cx="8301930" cy="3671738"/>
          </a:xfrm>
        </p:spPr>
        <p:txBody>
          <a:bodyPr/>
          <a:lstStyle/>
          <a:p>
            <a:pPr>
              <a:buFont typeface="Wingdings" panose="05000000000000000000" pitchFamily="2" charset="2"/>
              <a:buChar char="Ø"/>
            </a:pPr>
            <a:r>
              <a:rPr lang="zh-TW" altLang="en-US" dirty="0">
                <a:latin typeface="標楷體" panose="03000509000000000000" pitchFamily="65" charset="-120"/>
                <a:ea typeface="標楷體" panose="03000509000000000000" pitchFamily="65" charset="-120"/>
              </a:rPr>
              <a:t>本次修訂作業自</a:t>
            </a:r>
            <a:r>
              <a:rPr lang="en-US" altLang="zh-TW" dirty="0">
                <a:latin typeface="標楷體" panose="03000509000000000000" pitchFamily="65" charset="-120"/>
                <a:ea typeface="標楷體" panose="03000509000000000000" pitchFamily="65" charset="-120"/>
              </a:rPr>
              <a:t>105</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月</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日實施，採購管理系統未能同步修改程式，修改完成前依現有系統運作，屬集中採購部分由管理科統一公告彙整。</a:t>
            </a:r>
          </a:p>
          <a:p>
            <a:pPr>
              <a:buFont typeface="Wingdings" panose="05000000000000000000" pitchFamily="2" charset="2"/>
              <a:buChar char="Ø"/>
            </a:pPr>
            <a:r>
              <a:rPr lang="zh-TW" altLang="zh-TW" dirty="0" smtClean="0">
                <a:latin typeface="標楷體" panose="03000509000000000000" pitchFamily="65" charset="-120"/>
                <a:ea typeface="標楷體" panose="03000509000000000000" pitchFamily="65" charset="-120"/>
              </a:rPr>
              <a:t>透過</a:t>
            </a:r>
            <a:r>
              <a:rPr lang="zh-TW" altLang="en-US" dirty="0" smtClean="0">
                <a:latin typeface="標楷體" panose="03000509000000000000" pitchFamily="65" charset="-120"/>
                <a:ea typeface="標楷體" panose="03000509000000000000" pitchFamily="65" charset="-120"/>
              </a:rPr>
              <a:t>本次說明會</a:t>
            </a:r>
            <a:r>
              <a:rPr lang="zh-TW" altLang="zh-TW" dirty="0" smtClean="0">
                <a:latin typeface="標楷體" panose="03000509000000000000" pitchFamily="65" charset="-120"/>
                <a:ea typeface="標楷體" panose="03000509000000000000" pitchFamily="65" charset="-120"/>
              </a:rPr>
              <a:t>，期</a:t>
            </a:r>
            <a:r>
              <a:rPr lang="zh-TW" altLang="en-US" dirty="0" smtClean="0">
                <a:latin typeface="標楷體" panose="03000509000000000000" pitchFamily="65" charset="-120"/>
                <a:ea typeface="標楷體" panose="03000509000000000000" pitchFamily="65" charset="-120"/>
              </a:rPr>
              <a:t>望能提供同仁不僅</a:t>
            </a:r>
            <a:r>
              <a:rPr lang="zh-TW" altLang="zh-TW" dirty="0" smtClean="0"/>
              <a:t>熟悉</a:t>
            </a:r>
            <a:r>
              <a:rPr lang="zh-TW" altLang="zh-TW" dirty="0"/>
              <a:t>發包階段程序而已，對於採購前段規格之訂定及後段之履約管理等涉及業務單位之事務</a:t>
            </a:r>
            <a:r>
              <a:rPr lang="zh-TW" altLang="zh-TW" dirty="0" smtClean="0"/>
              <a:t>，</a:t>
            </a:r>
            <a:r>
              <a:rPr lang="zh-TW" altLang="en-US" dirty="0" smtClean="0"/>
              <a:t>能</a:t>
            </a:r>
            <a:r>
              <a:rPr lang="zh-TW" altLang="zh-TW" dirty="0" smtClean="0"/>
              <a:t>有</a:t>
            </a:r>
            <a:r>
              <a:rPr lang="zh-TW" altLang="zh-TW" dirty="0"/>
              <a:t>全盤的了解</a:t>
            </a:r>
            <a:r>
              <a:rPr lang="zh-TW" altLang="zh-TW" dirty="0" smtClean="0"/>
              <a:t>，得以</a:t>
            </a:r>
            <a:r>
              <a:rPr lang="zh-TW" altLang="en-US" dirty="0" smtClean="0"/>
              <a:t>使</a:t>
            </a:r>
            <a:r>
              <a:rPr lang="zh-TW" altLang="zh-TW" dirty="0" smtClean="0"/>
              <a:t>採購</a:t>
            </a:r>
            <a:r>
              <a:rPr lang="zh-TW" altLang="zh-TW" dirty="0"/>
              <a:t>案順利進行</a:t>
            </a:r>
            <a:r>
              <a:rPr lang="zh-TW" altLang="zh-TW" dirty="0" smtClean="0"/>
              <a:t>。</a:t>
            </a:r>
            <a:endParaRPr lang="en-US" altLang="zh-TW" dirty="0" smtClean="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pPr>
              <a:defRPr/>
            </a:pPr>
            <a:fld id="{ABE5251C-C62D-45D3-8D74-7348FFB48727}" type="slidenum">
              <a:rPr lang="en-US" altLang="zh-TW" smtClean="0"/>
              <a:pPr>
                <a:defRPr/>
              </a:pPr>
              <a:t>9</a:t>
            </a:fld>
            <a:endParaRPr lang="en-US" altLang="zh-TW"/>
          </a:p>
        </p:txBody>
      </p:sp>
    </p:spTree>
    <p:extLst>
      <p:ext uri="{BB962C8B-B14F-4D97-AF65-F5344CB8AC3E}">
        <p14:creationId xmlns:p14="http://schemas.microsoft.com/office/powerpoint/2010/main" val="2506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ER">
  <a:themeElements>
    <a:clrScheme name="IN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NER">
      <a:majorFont>
        <a:latin typeface="Arial"/>
        <a:ea typeface="標楷體"/>
        <a:cs typeface=""/>
      </a:majorFont>
      <a:minorFont>
        <a:latin typeface="Arial"/>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N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N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N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N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N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N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N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N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N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N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N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N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INER</Template>
  <TotalTime>3783</TotalTime>
  <Words>1123</Words>
  <Application>Microsoft Office PowerPoint</Application>
  <PresentationFormat>如螢幕大小 (4:3)</PresentationFormat>
  <Paragraphs>89</Paragraphs>
  <Slides>9</Slides>
  <Notes>2</Notes>
  <HiddenSlides>0</HiddenSlides>
  <MMClips>0</MMClips>
  <ScaleCrop>false</ScaleCrop>
  <HeadingPairs>
    <vt:vector size="4" baseType="variant">
      <vt:variant>
        <vt:lpstr>佈景主題</vt:lpstr>
      </vt:variant>
      <vt:variant>
        <vt:i4>1</vt:i4>
      </vt:variant>
      <vt:variant>
        <vt:lpstr>投影片標題</vt:lpstr>
      </vt:variant>
      <vt:variant>
        <vt:i4>9</vt:i4>
      </vt:variant>
    </vt:vector>
  </HeadingPairs>
  <TitlesOfParts>
    <vt:vector size="10" baseType="lpstr">
      <vt:lpstr>INER</vt:lpstr>
      <vt:lpstr>PowerPoint 簡報</vt:lpstr>
      <vt:lpstr>簡報大綱</vt:lpstr>
      <vt:lpstr>一、研擬sop背景說明</vt:lpstr>
      <vt:lpstr>二、修正重點</vt:lpstr>
      <vt:lpstr>二、修正重點</vt:lpstr>
      <vt:lpstr>二、修正重點</vt:lpstr>
      <vt:lpstr>二、修正重點</vt:lpstr>
      <vt:lpstr>三、標準作業程序書</vt:lpstr>
      <vt:lpstr>結語</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i7041_張景嵐</dc:creator>
  <cp:lastModifiedBy>TOM</cp:lastModifiedBy>
  <cp:revision>251</cp:revision>
  <cp:lastPrinted>2015-12-28T08:54:06Z</cp:lastPrinted>
  <dcterms:created xsi:type="dcterms:W3CDTF">2008-11-27T06:37:11Z</dcterms:created>
  <dcterms:modified xsi:type="dcterms:W3CDTF">2015-12-28T16:19:48Z</dcterms:modified>
</cp:coreProperties>
</file>