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92" r:id="rId3"/>
    <p:sldId id="327" r:id="rId4"/>
    <p:sldId id="295" r:id="rId5"/>
    <p:sldId id="334" r:id="rId6"/>
    <p:sldId id="328" r:id="rId7"/>
    <p:sldId id="297" r:id="rId8"/>
    <p:sldId id="298" r:id="rId9"/>
    <p:sldId id="299" r:id="rId10"/>
    <p:sldId id="300" r:id="rId11"/>
    <p:sldId id="301" r:id="rId12"/>
    <p:sldId id="329" r:id="rId13"/>
    <p:sldId id="308" r:id="rId14"/>
    <p:sldId id="309" r:id="rId15"/>
    <p:sldId id="333" r:id="rId16"/>
    <p:sldId id="311" r:id="rId17"/>
    <p:sldId id="312" r:id="rId18"/>
    <p:sldId id="313" r:id="rId19"/>
    <p:sldId id="330" r:id="rId20"/>
    <p:sldId id="315" r:id="rId21"/>
    <p:sldId id="316" r:id="rId22"/>
    <p:sldId id="317" r:id="rId23"/>
    <p:sldId id="318" r:id="rId24"/>
    <p:sldId id="319" r:id="rId25"/>
    <p:sldId id="320" r:id="rId26"/>
    <p:sldId id="331" r:id="rId27"/>
    <p:sldId id="322" r:id="rId28"/>
    <p:sldId id="323" r:id="rId29"/>
    <p:sldId id="324" r:id="rId30"/>
    <p:sldId id="325" r:id="rId31"/>
    <p:sldId id="332" r:id="rId3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981"/>
    <a:srgbClr val="33A1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97" autoAdjust="0"/>
  </p:normalViewPr>
  <p:slideViewPr>
    <p:cSldViewPr>
      <p:cViewPr varScale="1">
        <p:scale>
          <a:sx n="88" d="100"/>
          <a:sy n="88" d="100"/>
        </p:scale>
        <p:origin x="96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31B848-0A3E-4700-974D-49BAC02BFC7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TW" altLang="en-US"/>
        </a:p>
      </dgm:t>
    </dgm:pt>
    <dgm:pt modelId="{A981BBA2-A6FD-463A-9229-B0F6A9D6F36A}">
      <dgm:prSet/>
      <dgm:spPr/>
      <dgm:t>
        <a:bodyPr/>
        <a:lstStyle/>
        <a:p>
          <a:pPr rtl="0"/>
          <a:r>
            <a:rPr lang="zh-TW" smtClean="0"/>
            <a:t>利用線上</a:t>
          </a:r>
          <a:r>
            <a:rPr lang="en-US" smtClean="0"/>
            <a:t>FAQ</a:t>
          </a:r>
          <a:r>
            <a:rPr lang="zh-TW" smtClean="0"/>
            <a:t>資源</a:t>
          </a:r>
          <a:endParaRPr lang="zh-TW"/>
        </a:p>
      </dgm:t>
    </dgm:pt>
    <dgm:pt modelId="{87C7F5F4-C822-474B-A2CC-6535B1F8B949}" type="parTrans" cxnId="{1BF0E6F9-3BF1-4AB5-9AD0-2AD9D8676B9A}">
      <dgm:prSet/>
      <dgm:spPr/>
      <dgm:t>
        <a:bodyPr/>
        <a:lstStyle/>
        <a:p>
          <a:endParaRPr lang="zh-TW" altLang="en-US"/>
        </a:p>
      </dgm:t>
    </dgm:pt>
    <dgm:pt modelId="{D519ABD2-DCD9-4F39-BC5A-75F7595799BC}" type="sibTrans" cxnId="{1BF0E6F9-3BF1-4AB5-9AD0-2AD9D8676B9A}">
      <dgm:prSet/>
      <dgm:spPr/>
      <dgm:t>
        <a:bodyPr/>
        <a:lstStyle/>
        <a:p>
          <a:endParaRPr lang="zh-TW" altLang="en-US"/>
        </a:p>
      </dgm:t>
    </dgm:pt>
    <dgm:pt modelId="{1C7E6CAE-C78E-4D18-80C8-C49CF58B47B7}">
      <dgm:prSet/>
      <dgm:spPr/>
      <dgm:t>
        <a:bodyPr/>
        <a:lstStyle/>
        <a:p>
          <a:pPr rtl="0"/>
          <a:r>
            <a:rPr lang="zh-TW" dirty="0" smtClean="0"/>
            <a:t>核能研究所</a:t>
          </a:r>
          <a:r>
            <a:rPr lang="en-US" dirty="0" smtClean="0"/>
            <a:t>FAQ</a:t>
          </a:r>
          <a:r>
            <a:rPr lang="zh-TW" dirty="0" smtClean="0"/>
            <a:t>系統</a:t>
          </a:r>
          <a:endParaRPr lang="zh-TW" dirty="0"/>
        </a:p>
      </dgm:t>
    </dgm:pt>
    <dgm:pt modelId="{A4BB217D-F11E-4662-A31E-128A7D870E1A}" type="parTrans" cxnId="{148077F8-43A4-4FC5-A247-54BA24995206}">
      <dgm:prSet/>
      <dgm:spPr/>
      <dgm:t>
        <a:bodyPr/>
        <a:lstStyle/>
        <a:p>
          <a:endParaRPr lang="zh-TW" altLang="en-US"/>
        </a:p>
      </dgm:t>
    </dgm:pt>
    <dgm:pt modelId="{EFD78EC3-D533-4F88-AAB5-88D826ED587A}" type="sibTrans" cxnId="{148077F8-43A4-4FC5-A247-54BA24995206}">
      <dgm:prSet/>
      <dgm:spPr/>
      <dgm:t>
        <a:bodyPr/>
        <a:lstStyle/>
        <a:p>
          <a:endParaRPr lang="zh-TW" altLang="en-US"/>
        </a:p>
      </dgm:t>
    </dgm:pt>
    <dgm:pt modelId="{C182A1D5-E575-4255-9C4B-CA0548CD5DBE}">
      <dgm:prSet/>
      <dgm:spPr/>
      <dgm:t>
        <a:bodyPr/>
        <a:lstStyle/>
        <a:p>
          <a:pPr rtl="0"/>
          <a:r>
            <a:rPr lang="zh-TW" smtClean="0"/>
            <a:t>線上提問</a:t>
          </a:r>
          <a:endParaRPr lang="zh-TW"/>
        </a:p>
      </dgm:t>
    </dgm:pt>
    <dgm:pt modelId="{5F01CCD8-61E4-44E2-821D-04B83ACDF462}" type="parTrans" cxnId="{1A8D3B35-B361-46D3-9816-AA5BDA880B70}">
      <dgm:prSet/>
      <dgm:spPr/>
      <dgm:t>
        <a:bodyPr/>
        <a:lstStyle/>
        <a:p>
          <a:endParaRPr lang="zh-TW" altLang="en-US"/>
        </a:p>
      </dgm:t>
    </dgm:pt>
    <dgm:pt modelId="{52B3D798-EE0C-478B-B9DA-E090067A0461}" type="sibTrans" cxnId="{1A8D3B35-B361-46D3-9816-AA5BDA880B70}">
      <dgm:prSet/>
      <dgm:spPr/>
      <dgm:t>
        <a:bodyPr/>
        <a:lstStyle/>
        <a:p>
          <a:endParaRPr lang="zh-TW" altLang="en-US"/>
        </a:p>
      </dgm:t>
    </dgm:pt>
    <dgm:pt modelId="{8A5A4C67-0B9B-468A-953C-1B62150D75FC}">
      <dgm:prSet/>
      <dgm:spPr/>
      <dgm:t>
        <a:bodyPr/>
        <a:lstStyle/>
        <a:p>
          <a:pPr rtl="0"/>
          <a:r>
            <a:rPr lang="zh-TW" smtClean="0"/>
            <a:t>資訊服務人員</a:t>
          </a:r>
          <a:endParaRPr lang="zh-TW"/>
        </a:p>
      </dgm:t>
    </dgm:pt>
    <dgm:pt modelId="{3DD83DDF-EBB6-4ACF-8540-F49A8747E50E}" type="parTrans" cxnId="{2E12F901-52A9-4396-AD01-404FA2BCF2CE}">
      <dgm:prSet/>
      <dgm:spPr/>
      <dgm:t>
        <a:bodyPr/>
        <a:lstStyle/>
        <a:p>
          <a:endParaRPr lang="zh-TW" altLang="en-US"/>
        </a:p>
      </dgm:t>
    </dgm:pt>
    <dgm:pt modelId="{388F701A-C14F-4136-816A-5E8C0D2014A1}" type="sibTrans" cxnId="{2E12F901-52A9-4396-AD01-404FA2BCF2CE}">
      <dgm:prSet/>
      <dgm:spPr/>
      <dgm:t>
        <a:bodyPr/>
        <a:lstStyle/>
        <a:p>
          <a:endParaRPr lang="zh-TW" altLang="en-US"/>
        </a:p>
      </dgm:t>
    </dgm:pt>
    <dgm:pt modelId="{47CC6EBF-730D-4C48-ADD4-4E748CEA1603}">
      <dgm:prSet/>
      <dgm:spPr/>
      <dgm:t>
        <a:bodyPr/>
        <a:lstStyle/>
        <a:p>
          <a:pPr rtl="0"/>
          <a:r>
            <a:rPr lang="zh-TW" smtClean="0"/>
            <a:t>各單位熱心同仁</a:t>
          </a:r>
          <a:endParaRPr lang="zh-TW"/>
        </a:p>
      </dgm:t>
    </dgm:pt>
    <dgm:pt modelId="{DCFAAE52-5245-41DA-BF3F-18B4B87DEE2F}" type="parTrans" cxnId="{0287E1DD-3A43-4696-8D65-9D2546385EBE}">
      <dgm:prSet/>
      <dgm:spPr/>
      <dgm:t>
        <a:bodyPr/>
        <a:lstStyle/>
        <a:p>
          <a:endParaRPr lang="zh-TW" altLang="en-US"/>
        </a:p>
      </dgm:t>
    </dgm:pt>
    <dgm:pt modelId="{316A4CB9-28BF-4518-9DE4-4297E286FC4A}" type="sibTrans" cxnId="{0287E1DD-3A43-4696-8D65-9D2546385EBE}">
      <dgm:prSet/>
      <dgm:spPr/>
      <dgm:t>
        <a:bodyPr/>
        <a:lstStyle/>
        <a:p>
          <a:endParaRPr lang="zh-TW" altLang="en-US"/>
        </a:p>
      </dgm:t>
    </dgm:pt>
    <dgm:pt modelId="{274AA56C-E167-4EDD-A948-53038952F3D8}">
      <dgm:prSet/>
      <dgm:spPr/>
      <dgm:t>
        <a:bodyPr/>
        <a:lstStyle/>
        <a:p>
          <a:pPr rtl="0"/>
          <a:r>
            <a:rPr lang="zh-TW" smtClean="0"/>
            <a:t>客服人員</a:t>
          </a:r>
          <a:endParaRPr lang="zh-TW"/>
        </a:p>
      </dgm:t>
    </dgm:pt>
    <dgm:pt modelId="{CDA0149F-643D-4064-A80E-CC185FF892D3}" type="parTrans" cxnId="{6155B32E-8933-4F59-A99B-F148B6451519}">
      <dgm:prSet/>
      <dgm:spPr/>
      <dgm:t>
        <a:bodyPr/>
        <a:lstStyle/>
        <a:p>
          <a:endParaRPr lang="zh-TW" altLang="en-US"/>
        </a:p>
      </dgm:t>
    </dgm:pt>
    <dgm:pt modelId="{144D5F63-A682-48FD-BA30-9646BD6A06D1}" type="sibTrans" cxnId="{6155B32E-8933-4F59-A99B-F148B6451519}">
      <dgm:prSet/>
      <dgm:spPr/>
      <dgm:t>
        <a:bodyPr/>
        <a:lstStyle/>
        <a:p>
          <a:endParaRPr lang="zh-TW" altLang="en-US"/>
        </a:p>
      </dgm:t>
    </dgm:pt>
    <dgm:pt modelId="{E824F43B-8AC1-403B-B262-A84AEE09F641}">
      <dgm:prSet/>
      <dgm:spPr/>
      <dgm:t>
        <a:bodyPr/>
        <a:lstStyle/>
        <a:p>
          <a:pPr rtl="0"/>
          <a:r>
            <a:rPr lang="en-US" smtClean="0"/>
            <a:t>3199</a:t>
          </a:r>
          <a:endParaRPr lang="zh-TW"/>
        </a:p>
      </dgm:t>
    </dgm:pt>
    <dgm:pt modelId="{48F2504D-AADD-4AB9-8468-8B0797C2FC6A}" type="parTrans" cxnId="{11B744EC-C113-4C5E-8277-B979D61A8A49}">
      <dgm:prSet/>
      <dgm:spPr/>
      <dgm:t>
        <a:bodyPr/>
        <a:lstStyle/>
        <a:p>
          <a:endParaRPr lang="zh-TW" altLang="en-US"/>
        </a:p>
      </dgm:t>
    </dgm:pt>
    <dgm:pt modelId="{09E5C53F-6722-4AC6-B697-7A23654FD56B}" type="sibTrans" cxnId="{11B744EC-C113-4C5E-8277-B979D61A8A49}">
      <dgm:prSet/>
      <dgm:spPr/>
      <dgm:t>
        <a:bodyPr/>
        <a:lstStyle/>
        <a:p>
          <a:endParaRPr lang="zh-TW" altLang="en-US"/>
        </a:p>
      </dgm:t>
    </dgm:pt>
    <dgm:pt modelId="{8D367C93-027B-4750-8005-13F3416400D3}" type="pres">
      <dgm:prSet presAssocID="{2231B848-0A3E-4700-974D-49BAC02BFC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49C7DE8-CE4A-406A-91E2-A6527EAE9A9B}" type="pres">
      <dgm:prSet presAssocID="{A981BBA2-A6FD-463A-9229-B0F6A9D6F36A}" presName="composite" presStyleCnt="0"/>
      <dgm:spPr/>
    </dgm:pt>
    <dgm:pt modelId="{4B5118E1-3566-40D5-BFD1-FD47B5EFA58B}" type="pres">
      <dgm:prSet presAssocID="{A981BBA2-A6FD-463A-9229-B0F6A9D6F36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B5CF6A3-8D2C-4F35-AE44-5F4C55645F43}" type="pres">
      <dgm:prSet presAssocID="{A981BBA2-A6FD-463A-9229-B0F6A9D6F36A}" presName="parSh" presStyleLbl="node1" presStyleIdx="0" presStyleCnt="3"/>
      <dgm:spPr/>
      <dgm:t>
        <a:bodyPr/>
        <a:lstStyle/>
        <a:p>
          <a:endParaRPr lang="zh-TW" altLang="en-US"/>
        </a:p>
      </dgm:t>
    </dgm:pt>
    <dgm:pt modelId="{F09E5088-10B2-4A01-B769-ED4BA23868D0}" type="pres">
      <dgm:prSet presAssocID="{A981BBA2-A6FD-463A-9229-B0F6A9D6F36A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886034-3D7C-4A0C-B971-FC4AAD5264E6}" type="pres">
      <dgm:prSet presAssocID="{D519ABD2-DCD9-4F39-BC5A-75F7595799BC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4F37FED6-53A1-44BE-9874-3225B5F2E99D}" type="pres">
      <dgm:prSet presAssocID="{D519ABD2-DCD9-4F39-BC5A-75F7595799BC}" presName="connTx" presStyleLbl="sibTrans2D1" presStyleIdx="0" presStyleCnt="2"/>
      <dgm:spPr/>
      <dgm:t>
        <a:bodyPr/>
        <a:lstStyle/>
        <a:p>
          <a:endParaRPr lang="zh-TW" altLang="en-US"/>
        </a:p>
      </dgm:t>
    </dgm:pt>
    <dgm:pt modelId="{82418097-E52C-47E8-8270-260B8454A667}" type="pres">
      <dgm:prSet presAssocID="{8A5A4C67-0B9B-468A-953C-1B62150D75FC}" presName="composite" presStyleCnt="0"/>
      <dgm:spPr/>
    </dgm:pt>
    <dgm:pt modelId="{89BDC1B5-6242-48D0-8208-CCF476820CD6}" type="pres">
      <dgm:prSet presAssocID="{8A5A4C67-0B9B-468A-953C-1B62150D75FC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114BAC-BE12-4CD2-94ED-28CF7B6E656F}" type="pres">
      <dgm:prSet presAssocID="{8A5A4C67-0B9B-468A-953C-1B62150D75FC}" presName="parSh" presStyleLbl="node1" presStyleIdx="1" presStyleCnt="3"/>
      <dgm:spPr/>
      <dgm:t>
        <a:bodyPr/>
        <a:lstStyle/>
        <a:p>
          <a:endParaRPr lang="zh-TW" altLang="en-US"/>
        </a:p>
      </dgm:t>
    </dgm:pt>
    <dgm:pt modelId="{06D8412D-B1AD-4D0B-80AD-E1506C753697}" type="pres">
      <dgm:prSet presAssocID="{8A5A4C67-0B9B-468A-953C-1B62150D75FC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00052F-D54A-45C4-A31B-6B5EF2BBF5D7}" type="pres">
      <dgm:prSet presAssocID="{388F701A-C14F-4136-816A-5E8C0D2014A1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655B7C40-2DB0-4332-8B90-7D68944235CE}" type="pres">
      <dgm:prSet presAssocID="{388F701A-C14F-4136-816A-5E8C0D2014A1}" presName="connTx" presStyleLbl="sibTrans2D1" presStyleIdx="1" presStyleCnt="2"/>
      <dgm:spPr/>
      <dgm:t>
        <a:bodyPr/>
        <a:lstStyle/>
        <a:p>
          <a:endParaRPr lang="zh-TW" altLang="en-US"/>
        </a:p>
      </dgm:t>
    </dgm:pt>
    <dgm:pt modelId="{10AD702B-DD41-4ED9-90CB-F03609D214CE}" type="pres">
      <dgm:prSet presAssocID="{274AA56C-E167-4EDD-A948-53038952F3D8}" presName="composite" presStyleCnt="0"/>
      <dgm:spPr/>
    </dgm:pt>
    <dgm:pt modelId="{FDDC260D-9060-4517-A5B0-5B2C4F25D94D}" type="pres">
      <dgm:prSet presAssocID="{274AA56C-E167-4EDD-A948-53038952F3D8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BCD68C-6002-44BA-9241-D18D345029DA}" type="pres">
      <dgm:prSet presAssocID="{274AA56C-E167-4EDD-A948-53038952F3D8}" presName="parSh" presStyleLbl="node1" presStyleIdx="2" presStyleCnt="3"/>
      <dgm:spPr/>
      <dgm:t>
        <a:bodyPr/>
        <a:lstStyle/>
        <a:p>
          <a:endParaRPr lang="zh-TW" altLang="en-US"/>
        </a:p>
      </dgm:t>
    </dgm:pt>
    <dgm:pt modelId="{065D6C83-8093-426B-8949-D79604099CCB}" type="pres">
      <dgm:prSet presAssocID="{274AA56C-E167-4EDD-A948-53038952F3D8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48077F8-43A4-4FC5-A247-54BA24995206}" srcId="{A981BBA2-A6FD-463A-9229-B0F6A9D6F36A}" destId="{1C7E6CAE-C78E-4D18-80C8-C49CF58B47B7}" srcOrd="0" destOrd="0" parTransId="{A4BB217D-F11E-4662-A31E-128A7D870E1A}" sibTransId="{EFD78EC3-D533-4F88-AAB5-88D826ED587A}"/>
    <dgm:cxn modelId="{6984DFB4-8774-4D5A-8B7D-A9364F6F8F00}" type="presOf" srcId="{388F701A-C14F-4136-816A-5E8C0D2014A1}" destId="{4400052F-D54A-45C4-A31B-6B5EF2BBF5D7}" srcOrd="0" destOrd="0" presId="urn:microsoft.com/office/officeart/2005/8/layout/process3"/>
    <dgm:cxn modelId="{1BF0E6F9-3BF1-4AB5-9AD0-2AD9D8676B9A}" srcId="{2231B848-0A3E-4700-974D-49BAC02BFC73}" destId="{A981BBA2-A6FD-463A-9229-B0F6A9D6F36A}" srcOrd="0" destOrd="0" parTransId="{87C7F5F4-C822-474B-A2CC-6535B1F8B949}" sibTransId="{D519ABD2-DCD9-4F39-BC5A-75F7595799BC}"/>
    <dgm:cxn modelId="{6155B32E-8933-4F59-A99B-F148B6451519}" srcId="{2231B848-0A3E-4700-974D-49BAC02BFC73}" destId="{274AA56C-E167-4EDD-A948-53038952F3D8}" srcOrd="2" destOrd="0" parTransId="{CDA0149F-643D-4064-A80E-CC185FF892D3}" sibTransId="{144D5F63-A682-48FD-BA30-9646BD6A06D1}"/>
    <dgm:cxn modelId="{8070E3DE-696C-4BEB-B524-E3105239958C}" type="presOf" srcId="{A981BBA2-A6FD-463A-9229-B0F6A9D6F36A}" destId="{4B5118E1-3566-40D5-BFD1-FD47B5EFA58B}" srcOrd="0" destOrd="0" presId="urn:microsoft.com/office/officeart/2005/8/layout/process3"/>
    <dgm:cxn modelId="{E4A416B4-03E5-46ED-ACC6-2B67BBEAAA79}" type="presOf" srcId="{8A5A4C67-0B9B-468A-953C-1B62150D75FC}" destId="{89BDC1B5-6242-48D0-8208-CCF476820CD6}" srcOrd="0" destOrd="0" presId="urn:microsoft.com/office/officeart/2005/8/layout/process3"/>
    <dgm:cxn modelId="{F55D8CC8-DEF6-46ED-BB3A-96D9AA8E596E}" type="presOf" srcId="{D519ABD2-DCD9-4F39-BC5A-75F7595799BC}" destId="{4F37FED6-53A1-44BE-9874-3225B5F2E99D}" srcOrd="1" destOrd="0" presId="urn:microsoft.com/office/officeart/2005/8/layout/process3"/>
    <dgm:cxn modelId="{B6559A2E-9558-4E71-AD98-57584B9791E1}" type="presOf" srcId="{2231B848-0A3E-4700-974D-49BAC02BFC73}" destId="{8D367C93-027B-4750-8005-13F3416400D3}" srcOrd="0" destOrd="0" presId="urn:microsoft.com/office/officeart/2005/8/layout/process3"/>
    <dgm:cxn modelId="{38B55939-E519-45C2-80C4-76A9B114F7C6}" type="presOf" srcId="{A981BBA2-A6FD-463A-9229-B0F6A9D6F36A}" destId="{CB5CF6A3-8D2C-4F35-AE44-5F4C55645F43}" srcOrd="1" destOrd="0" presId="urn:microsoft.com/office/officeart/2005/8/layout/process3"/>
    <dgm:cxn modelId="{C140445F-43A7-4226-ADF1-77B26C9041F5}" type="presOf" srcId="{1C7E6CAE-C78E-4D18-80C8-C49CF58B47B7}" destId="{F09E5088-10B2-4A01-B769-ED4BA23868D0}" srcOrd="0" destOrd="0" presId="urn:microsoft.com/office/officeart/2005/8/layout/process3"/>
    <dgm:cxn modelId="{4900F433-E593-4EEA-B701-06DA37DDA3D2}" type="presOf" srcId="{47CC6EBF-730D-4C48-ADD4-4E748CEA1603}" destId="{06D8412D-B1AD-4D0B-80AD-E1506C753697}" srcOrd="0" destOrd="0" presId="urn:microsoft.com/office/officeart/2005/8/layout/process3"/>
    <dgm:cxn modelId="{475480B6-BAC6-47DE-BE30-E382A076811D}" type="presOf" srcId="{D519ABD2-DCD9-4F39-BC5A-75F7595799BC}" destId="{35886034-3D7C-4A0C-B971-FC4AAD5264E6}" srcOrd="0" destOrd="0" presId="urn:microsoft.com/office/officeart/2005/8/layout/process3"/>
    <dgm:cxn modelId="{2E12F901-52A9-4396-AD01-404FA2BCF2CE}" srcId="{2231B848-0A3E-4700-974D-49BAC02BFC73}" destId="{8A5A4C67-0B9B-468A-953C-1B62150D75FC}" srcOrd="1" destOrd="0" parTransId="{3DD83DDF-EBB6-4ACF-8540-F49A8747E50E}" sibTransId="{388F701A-C14F-4136-816A-5E8C0D2014A1}"/>
    <dgm:cxn modelId="{DA7300E4-1AED-4F10-A9FA-91AC049B9575}" type="presOf" srcId="{274AA56C-E167-4EDD-A948-53038952F3D8}" destId="{FDDC260D-9060-4517-A5B0-5B2C4F25D94D}" srcOrd="0" destOrd="0" presId="urn:microsoft.com/office/officeart/2005/8/layout/process3"/>
    <dgm:cxn modelId="{DD89A390-99D1-4E49-B64D-4A9DD6C82D4D}" type="presOf" srcId="{E824F43B-8AC1-403B-B262-A84AEE09F641}" destId="{065D6C83-8093-426B-8949-D79604099CCB}" srcOrd="0" destOrd="0" presId="urn:microsoft.com/office/officeart/2005/8/layout/process3"/>
    <dgm:cxn modelId="{4B1980FC-E694-4769-9BEF-7F032069A26C}" type="presOf" srcId="{274AA56C-E167-4EDD-A948-53038952F3D8}" destId="{EEBCD68C-6002-44BA-9241-D18D345029DA}" srcOrd="1" destOrd="0" presId="urn:microsoft.com/office/officeart/2005/8/layout/process3"/>
    <dgm:cxn modelId="{11B744EC-C113-4C5E-8277-B979D61A8A49}" srcId="{274AA56C-E167-4EDD-A948-53038952F3D8}" destId="{E824F43B-8AC1-403B-B262-A84AEE09F641}" srcOrd="0" destOrd="0" parTransId="{48F2504D-AADD-4AB9-8468-8B0797C2FC6A}" sibTransId="{09E5C53F-6722-4AC6-B697-7A23654FD56B}"/>
    <dgm:cxn modelId="{0287E1DD-3A43-4696-8D65-9D2546385EBE}" srcId="{8A5A4C67-0B9B-468A-953C-1B62150D75FC}" destId="{47CC6EBF-730D-4C48-ADD4-4E748CEA1603}" srcOrd="0" destOrd="0" parTransId="{DCFAAE52-5245-41DA-BF3F-18B4B87DEE2F}" sibTransId="{316A4CB9-28BF-4518-9DE4-4297E286FC4A}"/>
    <dgm:cxn modelId="{1A8D3B35-B361-46D3-9816-AA5BDA880B70}" srcId="{A981BBA2-A6FD-463A-9229-B0F6A9D6F36A}" destId="{C182A1D5-E575-4255-9C4B-CA0548CD5DBE}" srcOrd="1" destOrd="0" parTransId="{5F01CCD8-61E4-44E2-821D-04B83ACDF462}" sibTransId="{52B3D798-EE0C-478B-B9DA-E090067A0461}"/>
    <dgm:cxn modelId="{7310852A-8919-4FDF-8C42-1A4E295D8310}" type="presOf" srcId="{8A5A4C67-0B9B-468A-953C-1B62150D75FC}" destId="{A1114BAC-BE12-4CD2-94ED-28CF7B6E656F}" srcOrd="1" destOrd="0" presId="urn:microsoft.com/office/officeart/2005/8/layout/process3"/>
    <dgm:cxn modelId="{E140FBEF-D605-4AA6-8515-16BAC4A63A5A}" type="presOf" srcId="{388F701A-C14F-4136-816A-5E8C0D2014A1}" destId="{655B7C40-2DB0-4332-8B90-7D68944235CE}" srcOrd="1" destOrd="0" presId="urn:microsoft.com/office/officeart/2005/8/layout/process3"/>
    <dgm:cxn modelId="{3FC4515A-FFA5-4B92-BD92-4AFED06ABF7D}" type="presOf" srcId="{C182A1D5-E575-4255-9C4B-CA0548CD5DBE}" destId="{F09E5088-10B2-4A01-B769-ED4BA23868D0}" srcOrd="0" destOrd="1" presId="urn:microsoft.com/office/officeart/2005/8/layout/process3"/>
    <dgm:cxn modelId="{FC2390BB-31A6-4196-857B-4CFA99632F4E}" type="presParOf" srcId="{8D367C93-027B-4750-8005-13F3416400D3}" destId="{A49C7DE8-CE4A-406A-91E2-A6527EAE9A9B}" srcOrd="0" destOrd="0" presId="urn:microsoft.com/office/officeart/2005/8/layout/process3"/>
    <dgm:cxn modelId="{E00D8D35-9DEC-41B0-B904-D3DEA0D6AD71}" type="presParOf" srcId="{A49C7DE8-CE4A-406A-91E2-A6527EAE9A9B}" destId="{4B5118E1-3566-40D5-BFD1-FD47B5EFA58B}" srcOrd="0" destOrd="0" presId="urn:microsoft.com/office/officeart/2005/8/layout/process3"/>
    <dgm:cxn modelId="{4E227C2E-AAB3-43F0-8126-44A00CF530EC}" type="presParOf" srcId="{A49C7DE8-CE4A-406A-91E2-A6527EAE9A9B}" destId="{CB5CF6A3-8D2C-4F35-AE44-5F4C55645F43}" srcOrd="1" destOrd="0" presId="urn:microsoft.com/office/officeart/2005/8/layout/process3"/>
    <dgm:cxn modelId="{6FB90E40-9CE3-4EEE-AE98-6A4C0C23ED8C}" type="presParOf" srcId="{A49C7DE8-CE4A-406A-91E2-A6527EAE9A9B}" destId="{F09E5088-10B2-4A01-B769-ED4BA23868D0}" srcOrd="2" destOrd="0" presId="urn:microsoft.com/office/officeart/2005/8/layout/process3"/>
    <dgm:cxn modelId="{DABB8CC4-B48A-42D6-AD08-2F156091E12F}" type="presParOf" srcId="{8D367C93-027B-4750-8005-13F3416400D3}" destId="{35886034-3D7C-4A0C-B971-FC4AAD5264E6}" srcOrd="1" destOrd="0" presId="urn:microsoft.com/office/officeart/2005/8/layout/process3"/>
    <dgm:cxn modelId="{A5371518-8E02-4905-8F5F-A9394A7DDE31}" type="presParOf" srcId="{35886034-3D7C-4A0C-B971-FC4AAD5264E6}" destId="{4F37FED6-53A1-44BE-9874-3225B5F2E99D}" srcOrd="0" destOrd="0" presId="urn:microsoft.com/office/officeart/2005/8/layout/process3"/>
    <dgm:cxn modelId="{85D94B7E-9AFD-4866-8D19-BCF2DB8B66A4}" type="presParOf" srcId="{8D367C93-027B-4750-8005-13F3416400D3}" destId="{82418097-E52C-47E8-8270-260B8454A667}" srcOrd="2" destOrd="0" presId="urn:microsoft.com/office/officeart/2005/8/layout/process3"/>
    <dgm:cxn modelId="{9226A496-9453-468D-AFF6-0DF8FA9503D4}" type="presParOf" srcId="{82418097-E52C-47E8-8270-260B8454A667}" destId="{89BDC1B5-6242-48D0-8208-CCF476820CD6}" srcOrd="0" destOrd="0" presId="urn:microsoft.com/office/officeart/2005/8/layout/process3"/>
    <dgm:cxn modelId="{BD8D8CA6-6710-412D-9B06-17BA2C78CA70}" type="presParOf" srcId="{82418097-E52C-47E8-8270-260B8454A667}" destId="{A1114BAC-BE12-4CD2-94ED-28CF7B6E656F}" srcOrd="1" destOrd="0" presId="urn:microsoft.com/office/officeart/2005/8/layout/process3"/>
    <dgm:cxn modelId="{A0F6D435-1BEB-4337-AA7C-E29234B3799C}" type="presParOf" srcId="{82418097-E52C-47E8-8270-260B8454A667}" destId="{06D8412D-B1AD-4D0B-80AD-E1506C753697}" srcOrd="2" destOrd="0" presId="urn:microsoft.com/office/officeart/2005/8/layout/process3"/>
    <dgm:cxn modelId="{DF7DE275-12F5-41AF-B5FA-4E966CCAEE4E}" type="presParOf" srcId="{8D367C93-027B-4750-8005-13F3416400D3}" destId="{4400052F-D54A-45C4-A31B-6B5EF2BBF5D7}" srcOrd="3" destOrd="0" presId="urn:microsoft.com/office/officeart/2005/8/layout/process3"/>
    <dgm:cxn modelId="{911ABE37-C85F-4352-8784-5F790519D58A}" type="presParOf" srcId="{4400052F-D54A-45C4-A31B-6B5EF2BBF5D7}" destId="{655B7C40-2DB0-4332-8B90-7D68944235CE}" srcOrd="0" destOrd="0" presId="urn:microsoft.com/office/officeart/2005/8/layout/process3"/>
    <dgm:cxn modelId="{9A60D7AC-1A87-4FA0-8B21-415F16143900}" type="presParOf" srcId="{8D367C93-027B-4750-8005-13F3416400D3}" destId="{10AD702B-DD41-4ED9-90CB-F03609D214CE}" srcOrd="4" destOrd="0" presId="urn:microsoft.com/office/officeart/2005/8/layout/process3"/>
    <dgm:cxn modelId="{C847D707-18F3-49A9-931F-B9F103E40A90}" type="presParOf" srcId="{10AD702B-DD41-4ED9-90CB-F03609D214CE}" destId="{FDDC260D-9060-4517-A5B0-5B2C4F25D94D}" srcOrd="0" destOrd="0" presId="urn:microsoft.com/office/officeart/2005/8/layout/process3"/>
    <dgm:cxn modelId="{3A5C9705-8985-4E35-B6FA-82F195475D81}" type="presParOf" srcId="{10AD702B-DD41-4ED9-90CB-F03609D214CE}" destId="{EEBCD68C-6002-44BA-9241-D18D345029DA}" srcOrd="1" destOrd="0" presId="urn:microsoft.com/office/officeart/2005/8/layout/process3"/>
    <dgm:cxn modelId="{DC30B1E9-E91D-4476-9193-E7192C2C0DA9}" type="presParOf" srcId="{10AD702B-DD41-4ED9-90CB-F03609D214CE}" destId="{065D6C83-8093-426B-8949-D79604099CC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676EB-21DF-4E28-9BCC-F509CC77E43D}" type="datetimeFigureOut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A7F6B-4E83-42E6-AF79-A3DA8E5EE1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861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A14DB-C930-4224-8002-EB6FF235DEE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2915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A14DB-C930-4224-8002-EB6FF235DEE8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3567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Screenshot</a:t>
            </a:r>
            <a:r>
              <a:rPr lang="zh-TW" altLang="en-US" baseline="0" dirty="0" smtClean="0"/>
              <a:t>，帶過，可參考「線上</a:t>
            </a:r>
            <a:r>
              <a:rPr lang="en-US" altLang="zh-TW" baseline="0" dirty="0" smtClean="0"/>
              <a:t>FAQ</a:t>
            </a:r>
            <a:r>
              <a:rPr lang="zh-TW" altLang="en-US" baseline="0" dirty="0" smtClean="0"/>
              <a:t>」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A14DB-C930-4224-8002-EB6FF235DEE8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1229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A14DB-C930-4224-8002-EB6FF235DEE8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2662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A14DB-C930-4224-8002-EB6FF235DEE8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957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自</a:t>
            </a:r>
            <a:r>
              <a:rPr lang="en-US" altLang="zh-TW" dirty="0" smtClean="0"/>
              <a:t>103</a:t>
            </a:r>
            <a:r>
              <a:rPr lang="zh-TW" altLang="en-US" dirty="0" smtClean="0"/>
              <a:t>年</a:t>
            </a:r>
            <a:r>
              <a:rPr lang="en-US" altLang="zh-TW" dirty="0" smtClean="0"/>
              <a:t>12</a:t>
            </a:r>
            <a:r>
              <a:rPr lang="zh-TW" altLang="en-US" dirty="0" smtClean="0"/>
              <a:t>月啟用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err="1" smtClean="0"/>
              <a:t>iner-peap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為</a:t>
            </a:r>
            <a:r>
              <a:rPr lang="zh-TW" altLang="en-US" dirty="0" smtClean="0"/>
              <a:t>對於所內同仁最推薦之無線網路連線方式，因為可「自動登入</a:t>
            </a:r>
            <a:r>
              <a:rPr lang="zh-TW" altLang="en-US" baseline="0" dirty="0" smtClean="0"/>
              <a:t>」而且「安全性最佳」</a:t>
            </a:r>
            <a:endParaRPr lang="en-US" altLang="zh-TW" baseline="0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參考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Windows 7</a:t>
            </a:r>
            <a:r>
              <a:rPr lang="zh-TW" altLang="en-US" baseline="0" dirty="0" smtClean="0"/>
              <a:t>無線網路列表，有「驚歎號」代表該網路未加密，可能有遭竊聽之虞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A14DB-C930-4224-8002-EB6FF235DEE8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5187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原本供所內同仁連線之無線網路</a:t>
            </a:r>
            <a:endParaRPr lang="en-US" altLang="zh-TW" dirty="0" smtClean="0"/>
          </a:p>
          <a:p>
            <a:r>
              <a:rPr lang="zh-TW" altLang="en-US" dirty="0" smtClean="0"/>
              <a:t>使用網頁登入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A14DB-C930-4224-8002-EB6FF235DEE8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6228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下一頁有截圖畫面說明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A14DB-C930-4224-8002-EB6FF235DEE8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03784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可至所內線上</a:t>
            </a:r>
            <a:r>
              <a:rPr lang="en-US" altLang="zh-TW" dirty="0" smtClean="0"/>
              <a:t>FAQ</a:t>
            </a:r>
            <a:r>
              <a:rPr lang="zh-TW" altLang="en-US" dirty="0" smtClean="0"/>
              <a:t>下載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A14DB-C930-4224-8002-EB6FF235DEE8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8439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iner-peap</a:t>
            </a:r>
            <a:r>
              <a:rPr lang="en-US" altLang="zh-TW" dirty="0" smtClean="0"/>
              <a:t> </a:t>
            </a:r>
            <a:r>
              <a:rPr lang="zh-TW" altLang="en-US" dirty="0" smtClean="0"/>
              <a:t>及 </a:t>
            </a:r>
            <a:r>
              <a:rPr lang="en-US" altLang="zh-TW" dirty="0" err="1" smtClean="0"/>
              <a:t>iner</a:t>
            </a:r>
            <a:r>
              <a:rPr lang="en-US" altLang="zh-TW" dirty="0" smtClean="0"/>
              <a:t> </a:t>
            </a:r>
            <a:r>
              <a:rPr lang="zh-TW" altLang="en-US" dirty="0" smtClean="0"/>
              <a:t>皆是供所內人員使用，但</a:t>
            </a:r>
            <a:r>
              <a:rPr lang="zh-TW" altLang="en-US" baseline="0" dirty="0" smtClean="0"/>
              <a:t> </a:t>
            </a:r>
            <a:r>
              <a:rPr lang="en-US" altLang="zh-TW" baseline="0" dirty="0" err="1" smtClean="0"/>
              <a:t>iner-peap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可自動登入且有加密</a:t>
            </a:r>
            <a:endParaRPr lang="en-US" altLang="zh-TW" baseline="0" dirty="0" smtClean="0"/>
          </a:p>
          <a:p>
            <a:r>
              <a:rPr lang="en-US" altLang="zh-TW" baseline="0" dirty="0" err="1" smtClean="0"/>
              <a:t>iner_guest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供所外人士使用，使用手機簡訊認證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A14DB-C930-4224-8002-EB6FF235DEE8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726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A14DB-C930-4224-8002-EB6FF235DEE8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6630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A14DB-C930-4224-8002-EB6FF235DEE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49095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A14DB-C930-4224-8002-EB6FF235DEE8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8069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6042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2FE8015E-42D1-4533-A99F-8095AB997710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zh-TW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99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A14DB-C930-4224-8002-EB6FF235DEE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4606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A14DB-C930-4224-8002-EB6FF235DEE8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6318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A14DB-C930-4224-8002-EB6FF235DEE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2818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A14DB-C930-4224-8002-EB6FF235DEE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1538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登入</a:t>
            </a:r>
            <a:r>
              <a:rPr lang="en-US" altLang="zh-TW" dirty="0" smtClean="0"/>
              <a:t>screenshot</a:t>
            </a:r>
            <a:r>
              <a:rPr lang="zh-TW" altLang="en-US" baseline="0" dirty="0" smtClean="0"/>
              <a:t>，帶過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A14DB-C930-4224-8002-EB6FF235DEE8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7206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使用者上網示意圖，由代理伺服器代替使用者將網頁資訊擷取回來後，再傳送給使用者</a:t>
            </a:r>
            <a:endParaRPr lang="en-US" altLang="zh-TW" dirty="0" smtClean="0"/>
          </a:p>
          <a:p>
            <a:r>
              <a:rPr lang="zh-TW" altLang="en-US" dirty="0" smtClean="0"/>
              <a:t>並且留存一份快取，如有其他使用者要擷取相同資料，可直接由快取資料中讀取，藉以加快回應速度，並節省頻寬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A14DB-C930-4224-8002-EB6FF235DEE8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708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4095312"/>
          </a:xfrm>
          <a:prstGeom prst="rect">
            <a:avLst/>
          </a:prstGeom>
          <a:solidFill>
            <a:srgbClr val="005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535039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4897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37CA6-37FE-451E-ACB8-517133A4C05F}" type="datetime1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5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20" y="6260061"/>
            <a:ext cx="2411760" cy="575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B4383-7E54-4395-9326-BDE903DDAE3C}" type="datetime1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FDEA2-38D9-43C8-803E-C7D2FA83BD83}" type="datetime1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6237312"/>
            <a:ext cx="9144000" cy="620688"/>
          </a:xfrm>
          <a:prstGeom prst="rect">
            <a:avLst/>
          </a:prstGeom>
          <a:solidFill>
            <a:srgbClr val="005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0"/>
            <a:ext cx="9144000" cy="1508299"/>
          </a:xfrm>
          <a:prstGeom prst="rect">
            <a:avLst/>
          </a:prstGeom>
          <a:solidFill>
            <a:srgbClr val="0059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2649"/>
            <a:ext cx="82296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3A1DB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22F4-3CBE-4F86-9A01-7ABB7E2AB698}" type="datetime1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" y="6256311"/>
            <a:ext cx="2411760" cy="575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A7E29-738D-4D2B-97B5-958A33B01104}" type="datetime1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FD761-1353-4ED1-B9C3-DFABECA9F931}" type="datetime1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9B491-ED4D-4A3D-A975-0429EC113F07}" type="datetime1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B86D-39DA-4836-91FD-C853047EB2FF}" type="datetime1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E6AA-FB8C-4F78-A9D0-329BA8627E37}" type="datetime1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58483-938B-49BA-88F3-FEC4E115A379}" type="datetime1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C539-C06B-4E78-99F6-1F2DCA62B321}" type="datetime1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B3990-DE7A-4C25-A60B-CE51F3578665}" type="datetime1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png"/><Relationship Id="rId3" Type="http://schemas.openxmlformats.org/officeDocument/2006/relationships/image" Target="../media/image16.emf"/><Relationship Id="rId7" Type="http://schemas.openxmlformats.org/officeDocument/2006/relationships/image" Target="../media/image20.wmf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roxy.iner.gov.tw/proxy.pa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roxy.iner.gov.tw/proxy.pa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2800" dirty="0"/>
              <a:t>新進人員講習課程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資訊系統使用與資通安全管理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林源城</a:t>
            </a:r>
            <a:endParaRPr lang="en-US" altLang="zh-TW" dirty="0" smtClean="0"/>
          </a:p>
          <a:p>
            <a:r>
              <a:rPr lang="zh-TW" altLang="en-US" dirty="0" smtClean="0"/>
              <a:t>綜計組</a:t>
            </a:r>
            <a:endParaRPr lang="en-US" altLang="zh-TW" dirty="0"/>
          </a:p>
          <a:p>
            <a:r>
              <a:rPr lang="en-US" altLang="zh-TW" dirty="0" smtClean="0"/>
              <a:t>2015/12/01</a:t>
            </a:r>
          </a:p>
        </p:txBody>
      </p:sp>
    </p:spTree>
    <p:extLst>
      <p:ext uri="{BB962C8B-B14F-4D97-AF65-F5344CB8AC3E}">
        <p14:creationId xmlns:p14="http://schemas.microsoft.com/office/powerpoint/2010/main" val="1696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利用網域帳號登入電腦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1026" name="Picture 2" descr="http://owl.iner.gov.tw/faq/images/Image/1030630/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75" y="1700808"/>
            <a:ext cx="1893882" cy="218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wl.iner.gov.tw/faq/images/Image/1030630/7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" y="4171667"/>
            <a:ext cx="3398049" cy="1746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wl.iner.gov.tw/faq/images/Image/1030630/7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830" y="2706120"/>
            <a:ext cx="4302610" cy="323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向下箭號 4"/>
          <p:cNvSpPr/>
          <p:nvPr/>
        </p:nvSpPr>
        <p:spPr>
          <a:xfrm>
            <a:off x="1868192" y="3892005"/>
            <a:ext cx="432048" cy="279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向右箭號 5"/>
          <p:cNvSpPr/>
          <p:nvPr/>
        </p:nvSpPr>
        <p:spPr>
          <a:xfrm>
            <a:off x="3845005" y="4745832"/>
            <a:ext cx="323061" cy="4791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705672" y="2059789"/>
            <a:ext cx="3201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/>
              <a:t>使用者名稱：</a:t>
            </a:r>
            <a:r>
              <a:rPr lang="en-US" altLang="zh-TW" b="1" dirty="0" smtClean="0">
                <a:solidFill>
                  <a:srgbClr val="FF0000"/>
                </a:solidFill>
              </a:rPr>
              <a:t>INER.CORP\</a:t>
            </a:r>
            <a:r>
              <a:rPr lang="zh-TW" altLang="en-US" b="1" dirty="0" smtClean="0">
                <a:solidFill>
                  <a:srgbClr val="FF0000"/>
                </a:solidFill>
              </a:rPr>
              <a:t>工號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 smtClean="0"/>
              <a:t>密碼：</a:t>
            </a:r>
            <a:r>
              <a:rPr lang="en-US" altLang="zh-TW" b="1" dirty="0" smtClean="0">
                <a:solidFill>
                  <a:srgbClr val="FF0000"/>
                </a:solidFill>
              </a:rPr>
              <a:t>MIS</a:t>
            </a:r>
            <a:r>
              <a:rPr lang="zh-TW" altLang="en-US" b="1" dirty="0">
                <a:solidFill>
                  <a:srgbClr val="FF0000"/>
                </a:solidFill>
              </a:rPr>
              <a:t>密碼</a:t>
            </a:r>
          </a:p>
        </p:txBody>
      </p:sp>
    </p:spTree>
    <p:extLst>
      <p:ext uri="{BB962C8B-B14F-4D97-AF65-F5344CB8AC3E}">
        <p14:creationId xmlns:p14="http://schemas.microsoft.com/office/powerpoint/2010/main" val="268103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確保軟體使用合法性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軟體版權登錄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確保</a:t>
            </a:r>
            <a:r>
              <a:rPr lang="zh-TW" altLang="en-US" dirty="0"/>
              <a:t>使用合法授權軟體</a:t>
            </a:r>
            <a:endParaRPr lang="en-US" altLang="zh-TW" dirty="0"/>
          </a:p>
          <a:p>
            <a:pPr lvl="1"/>
            <a:r>
              <a:rPr lang="zh-TW" altLang="en-US" dirty="0"/>
              <a:t>安裝之軟體皆需進行版權登錄</a:t>
            </a:r>
            <a:endParaRPr lang="en-US" altLang="zh-TW" dirty="0"/>
          </a:p>
          <a:p>
            <a:r>
              <a:rPr lang="zh-TW" altLang="en-US" dirty="0" smtClean="0"/>
              <a:t>軟體版權類別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核研所購買</a:t>
            </a:r>
            <a:r>
              <a:rPr lang="en-US" altLang="zh-TW" dirty="0" smtClean="0"/>
              <a:t>(</a:t>
            </a:r>
            <a:r>
              <a:rPr lang="zh-TW" altLang="en-US" dirty="0" smtClean="0"/>
              <a:t>有財產編號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點選</a:t>
            </a:r>
            <a:r>
              <a:rPr lang="en-US" altLang="zh-TW" dirty="0" smtClean="0">
                <a:sym typeface="Wingdings" panose="05000000000000000000" pitchFamily="2" charset="2"/>
              </a:rPr>
              <a:t>｢</a:t>
            </a:r>
            <a:r>
              <a:rPr lang="zh-TW" altLang="en-US" dirty="0" smtClean="0">
                <a:sym typeface="Wingdings" panose="05000000000000000000" pitchFamily="2" charset="2"/>
              </a:rPr>
              <a:t>軟體編號</a:t>
            </a:r>
            <a:r>
              <a:rPr lang="en-US" altLang="zh-TW" dirty="0" smtClean="0">
                <a:sym typeface="Wingdings" panose="05000000000000000000" pitchFamily="2" charset="2"/>
              </a:rPr>
              <a:t>｣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自行購買、網路下載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點選</a:t>
            </a:r>
            <a:r>
              <a:rPr lang="en-US" altLang="zh-TW" dirty="0" smtClean="0">
                <a:sym typeface="Wingdings" panose="05000000000000000000" pitchFamily="2" charset="2"/>
              </a:rPr>
              <a:t>｢</a:t>
            </a:r>
            <a:r>
              <a:rPr lang="zh-TW" altLang="en-US" dirty="0" smtClean="0">
                <a:sym typeface="Wingdings" panose="05000000000000000000" pitchFamily="2" charset="2"/>
              </a:rPr>
              <a:t>自行登錄</a:t>
            </a:r>
            <a:r>
              <a:rPr lang="en-US" altLang="zh-TW" dirty="0" smtClean="0">
                <a:sym typeface="Wingdings" panose="05000000000000000000" pitchFamily="2" charset="2"/>
              </a:rPr>
              <a:t>｣</a:t>
            </a:r>
            <a:endParaRPr lang="zh-TW" altLang="en-US" dirty="0"/>
          </a:p>
          <a:p>
            <a:endParaRPr lang="en-US" altLang="zh-TW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5D-9423-4C7E-80D8-0504A3C6E87A}" type="slidenum">
              <a:rPr lang="zh-TW" altLang="en-US" smtClean="0"/>
              <a:t>10</a:t>
            </a:fld>
            <a:endParaRPr lang="zh-TW" altLang="en-US"/>
          </a:p>
        </p:txBody>
      </p:sp>
      <p:grpSp>
        <p:nvGrpSpPr>
          <p:cNvPr id="9" name="群組 8"/>
          <p:cNvGrpSpPr/>
          <p:nvPr/>
        </p:nvGrpSpPr>
        <p:grpSpPr>
          <a:xfrm>
            <a:off x="5940152" y="1630856"/>
            <a:ext cx="2656334" cy="1328167"/>
            <a:chOff x="6452170" y="1628800"/>
            <a:chExt cx="2656334" cy="1328167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2170" y="1628800"/>
              <a:ext cx="2656334" cy="1328167"/>
            </a:xfrm>
            <a:prstGeom prst="rect">
              <a:avLst/>
            </a:prstGeom>
          </p:spPr>
        </p:pic>
        <p:sp>
          <p:nvSpPr>
            <p:cNvPr id="7" name="流程圖: 接點 6"/>
            <p:cNvSpPr/>
            <p:nvPr/>
          </p:nvSpPr>
          <p:spPr>
            <a:xfrm>
              <a:off x="7167683" y="2292883"/>
              <a:ext cx="828675" cy="215900"/>
            </a:xfrm>
            <a:prstGeom prst="flowChartConnector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5526484" y="3252117"/>
            <a:ext cx="3438004" cy="2841179"/>
            <a:chOff x="4924864" y="3074117"/>
            <a:chExt cx="3733212" cy="3052046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4864" y="3074117"/>
              <a:ext cx="3733212" cy="3052046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2120" y="3613274"/>
              <a:ext cx="557014" cy="10375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7236296" y="5877272"/>
              <a:ext cx="557014" cy="10375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574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5D-9423-4C7E-80D8-0504A3C6E87A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85800" y="312816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 smtClean="0">
                <a:solidFill>
                  <a:srgbClr val="005981"/>
                </a:solidFill>
              </a:rPr>
              <a:t>（</a:t>
            </a:r>
            <a:r>
              <a:rPr lang="zh-TW" altLang="en-US" b="1" dirty="0">
                <a:solidFill>
                  <a:srgbClr val="005981"/>
                </a:solidFill>
              </a:rPr>
              <a:t>有線）網路使用說明</a:t>
            </a:r>
          </a:p>
        </p:txBody>
      </p:sp>
    </p:spTree>
    <p:extLst>
      <p:ext uri="{BB962C8B-B14F-4D97-AF65-F5344CB8AC3E}">
        <p14:creationId xmlns:p14="http://schemas.microsoft.com/office/powerpoint/2010/main" val="263808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有線網路連網步驟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 smtClean="0"/>
              <a:t>申請</a:t>
            </a:r>
            <a:r>
              <a:rPr lang="en-US" altLang="zh-TW" dirty="0" smtClean="0"/>
              <a:t>IP</a:t>
            </a:r>
          </a:p>
          <a:p>
            <a:pPr marL="800100" lvl="1" indent="-342900"/>
            <a:r>
              <a:rPr lang="zh-TW" altLang="en-US" dirty="0" smtClean="0"/>
              <a:t>向各館資訊服務人員申請</a:t>
            </a:r>
            <a:r>
              <a:rPr lang="en-US" altLang="zh-TW" dirty="0" smtClean="0"/>
              <a:t>IP</a:t>
            </a:r>
            <a:r>
              <a:rPr lang="zh-TW" altLang="en-US" dirty="0" smtClean="0"/>
              <a:t>，以及詢問網路設定</a:t>
            </a:r>
            <a:endParaRPr lang="en-US" altLang="zh-TW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 smtClean="0"/>
              <a:t>網路節點系統註冊</a:t>
            </a:r>
            <a:endParaRPr lang="en-US" altLang="zh-TW" dirty="0" smtClean="0"/>
          </a:p>
          <a:p>
            <a:pPr marL="800100" lvl="1" indent="-342900"/>
            <a:r>
              <a:rPr lang="zh-TW" altLang="en-US" dirty="0" smtClean="0"/>
              <a:t>設定好新</a:t>
            </a:r>
            <a:r>
              <a:rPr lang="en-US" altLang="zh-TW" dirty="0" smtClean="0"/>
              <a:t>IP</a:t>
            </a:r>
            <a:r>
              <a:rPr lang="zh-TW" altLang="en-US" dirty="0" smtClean="0"/>
              <a:t>後，開啟瀏覽器即自動導入網路節點系統</a:t>
            </a:r>
            <a:endParaRPr lang="en-US" altLang="zh-TW" dirty="0" smtClean="0"/>
          </a:p>
          <a:p>
            <a:pPr marL="800100" lvl="1" indent="-342900"/>
            <a:r>
              <a:rPr lang="zh-TW" altLang="en-US" dirty="0" smtClean="0"/>
              <a:t>輸入相關資訊完成註冊</a:t>
            </a:r>
            <a:endParaRPr lang="en-US" altLang="zh-TW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dirty="0" smtClean="0"/>
              <a:t>設定代理伺服器</a:t>
            </a:r>
            <a:endParaRPr lang="en-US" altLang="zh-TW" dirty="0" smtClean="0"/>
          </a:p>
          <a:p>
            <a:pPr marL="800100" lvl="1" indent="-342900"/>
            <a:r>
              <a:rPr lang="zh-TW" altLang="en-US" dirty="0" smtClean="0"/>
              <a:t>自動組態指令碼： </a:t>
            </a:r>
            <a:r>
              <a:rPr lang="en-US" altLang="zh-TW" dirty="0" smtClean="0"/>
              <a:t>http://proxy.iner.gov.tw/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5D-9423-4C7E-80D8-0504A3C6E87A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788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網路</a:t>
            </a:r>
            <a:r>
              <a:rPr lang="zh-TW" altLang="en-US" dirty="0"/>
              <a:t>節點</a:t>
            </a:r>
            <a:r>
              <a:rPr lang="zh-TW" altLang="en-US" dirty="0" smtClean="0"/>
              <a:t>系統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2" name="Picture 4" descr="D:\My Documents\DonationCoder\ScreenshotCaptor\Screenshots\Screenshot - 2014_8_7 , 下午 04_14_2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" t="8787" r="6346" b="39016"/>
          <a:stretch/>
        </p:blipFill>
        <p:spPr bwMode="auto">
          <a:xfrm>
            <a:off x="2843808" y="1700808"/>
            <a:ext cx="5855988" cy="265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My Documents\DonationCoder\ScreenshotCaptor\Screenshots\Screenshot - 2014_8_7 , 下午 04_14_4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4" t="11569" r="32637" b="64555"/>
          <a:stretch/>
        </p:blipFill>
        <p:spPr bwMode="auto">
          <a:xfrm>
            <a:off x="4932040" y="4581128"/>
            <a:ext cx="2795452" cy="140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橢圓 10"/>
          <p:cNvSpPr/>
          <p:nvPr/>
        </p:nvSpPr>
        <p:spPr>
          <a:xfrm>
            <a:off x="2915816" y="2564904"/>
            <a:ext cx="79208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>
            <a:off x="6084168" y="5589240"/>
            <a:ext cx="519832" cy="2591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/>
          <p:nvPr/>
        </p:nvCxnSpPr>
        <p:spPr>
          <a:xfrm>
            <a:off x="3707904" y="2672917"/>
            <a:ext cx="2520280" cy="291632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5D-9423-4C7E-80D8-0504A3C6E87A}" type="slidenum">
              <a:rPr lang="zh-TW" altLang="en-US" smtClean="0"/>
              <a:t>13</a:t>
            </a:fld>
            <a:endParaRPr lang="zh-TW" altLang="en-US"/>
          </a:p>
        </p:txBody>
      </p:sp>
      <p:grpSp>
        <p:nvGrpSpPr>
          <p:cNvPr id="14" name="群組 13"/>
          <p:cNvGrpSpPr/>
          <p:nvPr/>
        </p:nvGrpSpPr>
        <p:grpSpPr>
          <a:xfrm>
            <a:off x="420613" y="4390628"/>
            <a:ext cx="2711227" cy="1328167"/>
            <a:chOff x="420613" y="4390628"/>
            <a:chExt cx="2711227" cy="1328167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5506" y="4390628"/>
              <a:ext cx="2656334" cy="1328167"/>
            </a:xfrm>
            <a:prstGeom prst="rect">
              <a:avLst/>
            </a:prstGeom>
          </p:spPr>
        </p:pic>
        <p:sp>
          <p:nvSpPr>
            <p:cNvPr id="18" name="流程圖: 接點 17"/>
            <p:cNvSpPr/>
            <p:nvPr/>
          </p:nvSpPr>
          <p:spPr>
            <a:xfrm>
              <a:off x="420613" y="5445224"/>
              <a:ext cx="828675" cy="215900"/>
            </a:xfrm>
            <a:prstGeom prst="flowChartConnector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/>
            </a:p>
          </p:txBody>
        </p:sp>
      </p:grpSp>
      <p:cxnSp>
        <p:nvCxnSpPr>
          <p:cNvPr id="9" name="直線單箭頭接點 8"/>
          <p:cNvCxnSpPr>
            <a:stCxn id="18" idx="7"/>
            <a:endCxn id="11" idx="3"/>
          </p:cNvCxnSpPr>
          <p:nvPr/>
        </p:nvCxnSpPr>
        <p:spPr>
          <a:xfrm flipV="1">
            <a:off x="1127931" y="2749292"/>
            <a:ext cx="1903884" cy="27275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7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確認網路節點申請資訊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195536" y="1574800"/>
            <a:ext cx="3445376" cy="1998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33A1DB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400" dirty="0" smtClean="0"/>
              <a:t>確認</a:t>
            </a:r>
            <a:r>
              <a:rPr lang="en-US" altLang="zh-TW" sz="3400" dirty="0" smtClean="0"/>
              <a:t>IP</a:t>
            </a:r>
            <a:r>
              <a:rPr lang="zh-TW" altLang="en-US" sz="3400" dirty="0"/>
              <a:t>擁有</a:t>
            </a:r>
            <a:r>
              <a:rPr lang="zh-TW" altLang="en-US" sz="3400" dirty="0" smtClean="0"/>
              <a:t>人</a:t>
            </a:r>
            <a:endParaRPr lang="en-US" altLang="zh-TW" sz="3400" dirty="0" smtClean="0"/>
          </a:p>
          <a:p>
            <a:pPr lvl="1"/>
            <a:r>
              <a:rPr lang="zh-TW" altLang="en-US" dirty="0" smtClean="0"/>
              <a:t>配合軟體資產管理系統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r>
              <a:rPr lang="zh-TW" altLang="en-US" sz="3400" dirty="0" smtClean="0"/>
              <a:t>更新電腦設備時</a:t>
            </a:r>
            <a:r>
              <a:rPr lang="en-US" altLang="zh-TW" sz="3400" dirty="0" smtClean="0"/>
              <a:t>…</a:t>
            </a:r>
          </a:p>
          <a:p>
            <a:pPr lvl="1"/>
            <a:r>
              <a:rPr lang="zh-TW" altLang="en-US" dirty="0" smtClean="0"/>
              <a:t>修改</a:t>
            </a:r>
            <a:r>
              <a:rPr lang="en-US" altLang="zh-TW" dirty="0" smtClean="0"/>
              <a:t>MAC (</a:t>
            </a:r>
            <a:r>
              <a:rPr lang="zh-TW" altLang="en-US" dirty="0" smtClean="0"/>
              <a:t>網路卡卡號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</p:txBody>
      </p:sp>
      <p:sp>
        <p:nvSpPr>
          <p:cNvPr id="6" name="內容版面配置區 5"/>
          <p:cNvSpPr txBox="1">
            <a:spLocks/>
          </p:cNvSpPr>
          <p:nvPr/>
        </p:nvSpPr>
        <p:spPr>
          <a:xfrm>
            <a:off x="4655016" y="1574800"/>
            <a:ext cx="3445376" cy="199821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dirty="0">
                <a:solidFill>
                  <a:srgbClr val="33A1DB"/>
                </a:solidFill>
              </a:rPr>
              <a:t>電腦報廢或轉帳</a:t>
            </a:r>
            <a:r>
              <a:rPr lang="en-US" altLang="zh-TW" sz="2800" dirty="0">
                <a:solidFill>
                  <a:srgbClr val="33A1DB"/>
                </a:solidFill>
              </a:rPr>
              <a:t>(</a:t>
            </a:r>
            <a:r>
              <a:rPr lang="zh-TW" altLang="en-US" sz="2800" dirty="0">
                <a:solidFill>
                  <a:srgbClr val="33A1DB"/>
                </a:solidFill>
              </a:rPr>
              <a:t>原</a:t>
            </a:r>
            <a:r>
              <a:rPr lang="en-US" altLang="zh-TW" sz="2800" dirty="0">
                <a:solidFill>
                  <a:srgbClr val="33A1DB"/>
                </a:solidFill>
              </a:rPr>
              <a:t>IP</a:t>
            </a:r>
            <a:r>
              <a:rPr lang="zh-TW" altLang="en-US" sz="2800" dirty="0">
                <a:solidFill>
                  <a:srgbClr val="33A1DB"/>
                </a:solidFill>
              </a:rPr>
              <a:t>不再使用</a:t>
            </a:r>
            <a:r>
              <a:rPr lang="en-US" altLang="zh-TW" sz="2800" dirty="0">
                <a:solidFill>
                  <a:srgbClr val="33A1DB"/>
                </a:solidFill>
              </a:rPr>
              <a:t>)</a:t>
            </a:r>
            <a:r>
              <a:rPr lang="zh-TW" altLang="en-US" sz="2800" dirty="0">
                <a:solidFill>
                  <a:srgbClr val="33A1DB"/>
                </a:solidFill>
              </a:rPr>
              <a:t>時</a:t>
            </a:r>
            <a:r>
              <a:rPr lang="en-US" altLang="zh-TW" sz="2800" dirty="0">
                <a:solidFill>
                  <a:srgbClr val="33A1DB"/>
                </a:solidFill>
              </a:rPr>
              <a:t>…</a:t>
            </a:r>
          </a:p>
          <a:p>
            <a:pPr lvl="1"/>
            <a:r>
              <a:rPr lang="zh-TW" altLang="en-US" sz="2400" dirty="0" smtClean="0"/>
              <a:t>需請該館網路管理人清除申請記錄後，再由新使用者重新註冊</a:t>
            </a:r>
            <a:endParaRPr lang="en-US" altLang="zh-TW" sz="24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51163"/>
            <a:ext cx="7720125" cy="251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84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64" y="4319786"/>
            <a:ext cx="2252772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" name="Line 54"/>
          <p:cNvSpPr>
            <a:spLocks noChangeShapeType="1"/>
          </p:cNvSpPr>
          <p:nvPr/>
        </p:nvSpPr>
        <p:spPr bwMode="auto">
          <a:xfrm>
            <a:off x="1545628" y="4032449"/>
            <a:ext cx="2" cy="98983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 lIns="73025" tIns="36512" rIns="73025" bIns="36512" anchor="ctr">
            <a:spAutoFit/>
          </a:bodyPr>
          <a:lstStyle/>
          <a:p>
            <a:endParaRPr lang="zh-TW" altLang="en-US"/>
          </a:p>
        </p:txBody>
      </p:sp>
      <p:sp>
        <p:nvSpPr>
          <p:cNvPr id="113" name="Line 54"/>
          <p:cNvSpPr>
            <a:spLocks noChangeShapeType="1"/>
          </p:cNvSpPr>
          <p:nvPr/>
        </p:nvSpPr>
        <p:spPr bwMode="auto">
          <a:xfrm>
            <a:off x="2915815" y="5266831"/>
            <a:ext cx="108046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 lIns="73025" tIns="36512" rIns="73025" bIns="36512" anchor="ctr">
            <a:spAutoFit/>
          </a:bodyPr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WWW</a:t>
            </a:r>
            <a:r>
              <a:rPr lang="zh-TW" altLang="en-US" dirty="0" smtClean="0"/>
              <a:t>代理伺服器 </a:t>
            </a:r>
            <a:r>
              <a:rPr lang="en-US" altLang="zh-TW" dirty="0" smtClean="0"/>
              <a:t>(proxy)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52600"/>
            <a:ext cx="5196433" cy="4373563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因本所資訊網路安全政策，使用者無法直接對外部網站進行連線</a:t>
            </a:r>
            <a:endParaRPr lang="en-US" altLang="zh-TW" sz="2400" dirty="0" smtClean="0"/>
          </a:p>
          <a:p>
            <a:r>
              <a:rPr lang="zh-TW" altLang="en-US" sz="2400" dirty="0" smtClean="0"/>
              <a:t>透過代理伺服器</a:t>
            </a:r>
            <a:r>
              <a:rPr lang="en-US" altLang="zh-TW" sz="2400" dirty="0" smtClean="0"/>
              <a:t>(proxy)</a:t>
            </a:r>
            <a:r>
              <a:rPr lang="zh-TW" altLang="en-US" sz="2400" dirty="0" smtClean="0"/>
              <a:t>，代替使用者將網頁資訊擷取回來</a:t>
            </a:r>
            <a:endParaRPr lang="en-US" altLang="zh-TW" sz="2400" dirty="0" smtClean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5D-9423-4C7E-80D8-0504A3C6E87A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54" name="Picture 57" descr="6509NEB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283" y="5038924"/>
            <a:ext cx="57467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 Box 60"/>
          <p:cNvSpPr txBox="1">
            <a:spLocks noChangeArrowheads="1"/>
          </p:cNvSpPr>
          <p:nvPr/>
        </p:nvSpPr>
        <p:spPr bwMode="auto">
          <a:xfrm>
            <a:off x="3204120" y="5327849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zh-TW" sz="1000" b="1" dirty="0">
                <a:latin typeface="Tahoma" pitchFamily="34" charset="0"/>
              </a:rPr>
              <a:t>R119</a:t>
            </a:r>
            <a:r>
              <a:rPr kumimoji="0" lang="zh-TW" altLang="en-US" sz="1000" b="1" dirty="0">
                <a:latin typeface="Tahoma" pitchFamily="34" charset="0"/>
              </a:rPr>
              <a:t>機房</a:t>
            </a:r>
            <a:br>
              <a:rPr kumimoji="0" lang="zh-TW" altLang="en-US" sz="1000" b="1" dirty="0">
                <a:latin typeface="Tahoma" pitchFamily="34" charset="0"/>
              </a:rPr>
            </a:br>
            <a:r>
              <a:rPr kumimoji="0" lang="zh-TW" altLang="en-US" sz="1000" b="1" dirty="0">
                <a:latin typeface="Tahoma" pitchFamily="34" charset="0"/>
              </a:rPr>
              <a:t>骨幹交換器</a:t>
            </a:r>
          </a:p>
        </p:txBody>
      </p:sp>
      <p:pic>
        <p:nvPicPr>
          <p:cNvPr id="56" name="Picture 61" descr="6509NEB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783" y="5038924"/>
            <a:ext cx="57467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 Box 62"/>
          <p:cNvSpPr txBox="1">
            <a:spLocks noChangeArrowheads="1"/>
          </p:cNvSpPr>
          <p:nvPr/>
        </p:nvSpPr>
        <p:spPr bwMode="auto">
          <a:xfrm>
            <a:off x="5580608" y="5327849"/>
            <a:ext cx="86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zh-TW" sz="1000" b="1">
                <a:latin typeface="Tahoma" pitchFamily="34" charset="0"/>
              </a:rPr>
              <a:t>R105</a:t>
            </a:r>
            <a:r>
              <a:rPr kumimoji="0" lang="zh-TW" altLang="en-US" sz="1000" b="1">
                <a:latin typeface="Tahoma" pitchFamily="34" charset="0"/>
              </a:rPr>
              <a:t>機房</a:t>
            </a:r>
            <a:br>
              <a:rPr kumimoji="0" lang="zh-TW" altLang="en-US" sz="1000" b="1">
                <a:latin typeface="Tahoma" pitchFamily="34" charset="0"/>
              </a:rPr>
            </a:br>
            <a:r>
              <a:rPr kumimoji="0" lang="zh-TW" altLang="en-US" sz="1000" b="1">
                <a:latin typeface="Tahoma" pitchFamily="34" charset="0"/>
              </a:rPr>
              <a:t>骨幹交換器</a:t>
            </a:r>
          </a:p>
        </p:txBody>
      </p:sp>
      <p:grpSp>
        <p:nvGrpSpPr>
          <p:cNvPr id="58" name="Group 63"/>
          <p:cNvGrpSpPr>
            <a:grpSpLocks/>
          </p:cNvGrpSpPr>
          <p:nvPr/>
        </p:nvGrpSpPr>
        <p:grpSpPr bwMode="auto">
          <a:xfrm>
            <a:off x="4572545" y="5472312"/>
            <a:ext cx="506413" cy="215900"/>
            <a:chOff x="2697" y="2205"/>
            <a:chExt cx="319" cy="136"/>
          </a:xfrm>
        </p:grpSpPr>
        <p:sp>
          <p:nvSpPr>
            <p:cNvPr id="59" name="Line 64"/>
            <p:cNvSpPr>
              <a:spLocks noChangeShapeType="1"/>
            </p:cNvSpPr>
            <p:nvPr/>
          </p:nvSpPr>
          <p:spPr bwMode="auto">
            <a:xfrm>
              <a:off x="2699" y="2205"/>
              <a:ext cx="31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" name="Line 65"/>
            <p:cNvSpPr>
              <a:spLocks noChangeShapeType="1"/>
            </p:cNvSpPr>
            <p:nvPr/>
          </p:nvSpPr>
          <p:spPr bwMode="auto">
            <a:xfrm>
              <a:off x="2697" y="2251"/>
              <a:ext cx="31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" name="Line 66"/>
            <p:cNvSpPr>
              <a:spLocks noChangeShapeType="1"/>
            </p:cNvSpPr>
            <p:nvPr/>
          </p:nvSpPr>
          <p:spPr bwMode="auto">
            <a:xfrm flipV="1">
              <a:off x="2699" y="2296"/>
              <a:ext cx="31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" name="Line 67"/>
            <p:cNvSpPr>
              <a:spLocks noChangeShapeType="1"/>
            </p:cNvSpPr>
            <p:nvPr/>
          </p:nvSpPr>
          <p:spPr bwMode="auto">
            <a:xfrm>
              <a:off x="2699" y="2341"/>
              <a:ext cx="317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63" name="Line 269"/>
          <p:cNvSpPr>
            <a:spLocks noChangeShapeType="1"/>
          </p:cNvSpPr>
          <p:nvPr/>
        </p:nvSpPr>
        <p:spPr bwMode="auto">
          <a:xfrm flipH="1">
            <a:off x="7703344" y="3816549"/>
            <a:ext cx="504825" cy="2889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64" name="Line 270"/>
          <p:cNvSpPr>
            <a:spLocks noChangeShapeType="1"/>
          </p:cNvSpPr>
          <p:nvPr/>
        </p:nvSpPr>
        <p:spPr bwMode="auto">
          <a:xfrm>
            <a:off x="6839744" y="3167262"/>
            <a:ext cx="1296988" cy="3603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5" name="Line 271"/>
          <p:cNvSpPr>
            <a:spLocks noChangeShapeType="1"/>
          </p:cNvSpPr>
          <p:nvPr/>
        </p:nvSpPr>
        <p:spPr bwMode="auto">
          <a:xfrm flipV="1">
            <a:off x="6839744" y="3167262"/>
            <a:ext cx="1296988" cy="3603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6" name="Line 274"/>
          <p:cNvSpPr>
            <a:spLocks noChangeShapeType="1"/>
          </p:cNvSpPr>
          <p:nvPr/>
        </p:nvSpPr>
        <p:spPr bwMode="auto">
          <a:xfrm>
            <a:off x="4428083" y="4248349"/>
            <a:ext cx="2843461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 lIns="73025" tIns="36512" rIns="73025" bIns="36512" anchor="ctr">
            <a:spAutoFit/>
          </a:bodyPr>
          <a:lstStyle/>
          <a:p>
            <a:endParaRPr lang="zh-TW" altLang="en-US"/>
          </a:p>
        </p:txBody>
      </p:sp>
      <p:sp>
        <p:nvSpPr>
          <p:cNvPr id="67" name="Line 275"/>
          <p:cNvSpPr>
            <a:spLocks noChangeShapeType="1"/>
          </p:cNvSpPr>
          <p:nvPr/>
        </p:nvSpPr>
        <p:spPr bwMode="auto">
          <a:xfrm>
            <a:off x="5723483" y="4175324"/>
            <a:ext cx="1692524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square" lIns="73025" tIns="36512" rIns="73025" bIns="36512" anchor="ctr">
            <a:spAutoFit/>
          </a:bodyPr>
          <a:lstStyle/>
          <a:p>
            <a:endParaRPr lang="zh-TW" altLang="en-US"/>
          </a:p>
        </p:txBody>
      </p:sp>
      <p:pic>
        <p:nvPicPr>
          <p:cNvPr id="68" name="Picture 276" descr="LocalDirec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07" y="3527624"/>
            <a:ext cx="620712" cy="26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77" descr="LocalDir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269" y="3527624"/>
            <a:ext cx="576263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Line 278"/>
          <p:cNvSpPr>
            <a:spLocks noChangeShapeType="1"/>
          </p:cNvSpPr>
          <p:nvPr/>
        </p:nvSpPr>
        <p:spPr bwMode="auto">
          <a:xfrm flipH="1">
            <a:off x="8136732" y="3167262"/>
            <a:ext cx="0" cy="3603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" name="Line 279"/>
          <p:cNvSpPr>
            <a:spLocks noChangeShapeType="1"/>
          </p:cNvSpPr>
          <p:nvPr/>
        </p:nvSpPr>
        <p:spPr bwMode="auto">
          <a:xfrm flipH="1">
            <a:off x="6839744" y="3167262"/>
            <a:ext cx="0" cy="3603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2" name="Line 280"/>
          <p:cNvSpPr>
            <a:spLocks noChangeShapeType="1"/>
          </p:cNvSpPr>
          <p:nvPr/>
        </p:nvSpPr>
        <p:spPr bwMode="auto">
          <a:xfrm>
            <a:off x="6911182" y="3816549"/>
            <a:ext cx="719137" cy="3603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73" name="Picture 282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307" y="2865637"/>
            <a:ext cx="55562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Rectangle 283"/>
          <p:cNvSpPr>
            <a:spLocks noChangeArrowheads="1"/>
          </p:cNvSpPr>
          <p:nvPr/>
        </p:nvSpPr>
        <p:spPr bwMode="auto">
          <a:xfrm>
            <a:off x="7368382" y="2749749"/>
            <a:ext cx="74136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75" name="Picture 284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882" y="2865637"/>
            <a:ext cx="555625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28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44" y="2159199"/>
            <a:ext cx="1171575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" name="Text Box 287"/>
          <p:cNvSpPr txBox="1">
            <a:spLocks noChangeArrowheads="1"/>
          </p:cNvSpPr>
          <p:nvPr/>
        </p:nvSpPr>
        <p:spPr bwMode="auto">
          <a:xfrm>
            <a:off x="7055644" y="2230637"/>
            <a:ext cx="1081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1600" b="1">
                <a:latin typeface="Tahoma" pitchFamily="34" charset="0"/>
              </a:rPr>
              <a:t>網際網路</a:t>
            </a:r>
          </a:p>
        </p:txBody>
      </p:sp>
      <p:sp>
        <p:nvSpPr>
          <p:cNvPr id="78" name="AutoShape 288"/>
          <p:cNvSpPr>
            <a:spLocks noChangeAspect="1" noChangeArrowheads="1"/>
          </p:cNvSpPr>
          <p:nvPr/>
        </p:nvSpPr>
        <p:spPr bwMode="auto">
          <a:xfrm rot="5080810">
            <a:off x="6927850" y="2531468"/>
            <a:ext cx="303213" cy="371475"/>
          </a:xfrm>
          <a:prstGeom prst="lightningBol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9" name="AutoShape 289"/>
          <p:cNvSpPr>
            <a:spLocks noChangeAspect="1" noChangeArrowheads="1"/>
          </p:cNvSpPr>
          <p:nvPr/>
        </p:nvSpPr>
        <p:spPr bwMode="auto">
          <a:xfrm rot="21028638">
            <a:off x="7847807" y="2590999"/>
            <a:ext cx="371475" cy="303213"/>
          </a:xfrm>
          <a:prstGeom prst="lightningBol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0" name="Text Box 290"/>
          <p:cNvSpPr txBox="1">
            <a:spLocks noChangeArrowheads="1"/>
          </p:cNvSpPr>
          <p:nvPr/>
        </p:nvSpPr>
        <p:spPr bwMode="auto">
          <a:xfrm>
            <a:off x="7127082" y="3378399"/>
            <a:ext cx="79375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200" b="1">
                <a:latin typeface="Tahoma" pitchFamily="34" charset="0"/>
              </a:rPr>
              <a:t>HA</a:t>
            </a:r>
          </a:p>
          <a:p>
            <a:pPr algn="ctr"/>
            <a:r>
              <a:rPr lang="zh-TW" altLang="en-US" sz="1200" b="1">
                <a:latin typeface="Tahoma" pitchFamily="34" charset="0"/>
              </a:rPr>
              <a:t>線路負載</a:t>
            </a:r>
            <a:br>
              <a:rPr lang="zh-TW" altLang="en-US" sz="1200" b="1">
                <a:latin typeface="Tahoma" pitchFamily="34" charset="0"/>
              </a:rPr>
            </a:br>
            <a:r>
              <a:rPr lang="zh-TW" altLang="en-US" sz="1200" b="1">
                <a:latin typeface="Tahoma" pitchFamily="34" charset="0"/>
              </a:rPr>
              <a:t>平衡器</a:t>
            </a:r>
          </a:p>
        </p:txBody>
      </p:sp>
      <p:pic>
        <p:nvPicPr>
          <p:cNvPr id="81" name="Picture 29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544" y="4103887"/>
            <a:ext cx="7207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pic>
      <p:pic>
        <p:nvPicPr>
          <p:cNvPr id="82" name="Picture 29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283" y="4464249"/>
            <a:ext cx="5778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pic>
      <p:sp>
        <p:nvSpPr>
          <p:cNvPr id="83" name="Line 299"/>
          <p:cNvSpPr>
            <a:spLocks noChangeShapeType="1"/>
          </p:cNvSpPr>
          <p:nvPr/>
        </p:nvSpPr>
        <p:spPr bwMode="auto">
          <a:xfrm>
            <a:off x="5364708" y="4751587"/>
            <a:ext cx="0" cy="2889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4" name="Line 300"/>
          <p:cNvSpPr>
            <a:spLocks noChangeShapeType="1"/>
          </p:cNvSpPr>
          <p:nvPr/>
        </p:nvSpPr>
        <p:spPr bwMode="auto">
          <a:xfrm flipV="1">
            <a:off x="4283620" y="4751587"/>
            <a:ext cx="0" cy="2889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5" name="Text Box 305"/>
          <p:cNvSpPr txBox="1">
            <a:spLocks noChangeArrowheads="1"/>
          </p:cNvSpPr>
          <p:nvPr/>
        </p:nvSpPr>
        <p:spPr bwMode="auto">
          <a:xfrm>
            <a:off x="6047582" y="2735462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zh-TW" sz="1000" b="1">
                <a:latin typeface="Tahoma" pitchFamily="34" charset="0"/>
              </a:rPr>
              <a:t>TANET</a:t>
            </a:r>
          </a:p>
          <a:p>
            <a:pPr algn="ctr"/>
            <a:r>
              <a:rPr kumimoji="0" lang="en-US" altLang="zh-TW" sz="1000" b="1">
                <a:latin typeface="Tahoma" pitchFamily="34" charset="0"/>
              </a:rPr>
              <a:t>100Mbps</a:t>
            </a:r>
          </a:p>
        </p:txBody>
      </p:sp>
      <p:sp>
        <p:nvSpPr>
          <p:cNvPr id="86" name="Text Box 306"/>
          <p:cNvSpPr txBox="1">
            <a:spLocks noChangeArrowheads="1"/>
          </p:cNvSpPr>
          <p:nvPr/>
        </p:nvSpPr>
        <p:spPr bwMode="auto">
          <a:xfrm>
            <a:off x="8424069" y="2806899"/>
            <a:ext cx="647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0" lang="en-US" altLang="zh-TW" sz="1000" b="1">
                <a:latin typeface="Tahoma" pitchFamily="34" charset="0"/>
              </a:rPr>
              <a:t>HINET</a:t>
            </a:r>
          </a:p>
        </p:txBody>
      </p:sp>
      <p:sp>
        <p:nvSpPr>
          <p:cNvPr id="87" name="Text Box 352"/>
          <p:cNvSpPr txBox="1">
            <a:spLocks noChangeArrowheads="1"/>
          </p:cNvSpPr>
          <p:nvPr/>
        </p:nvSpPr>
        <p:spPr bwMode="auto">
          <a:xfrm>
            <a:off x="4572545" y="4896049"/>
            <a:ext cx="5397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400" b="1">
                <a:latin typeface="Tahoma" pitchFamily="34" charset="0"/>
              </a:rPr>
              <a:t>HA</a:t>
            </a:r>
            <a:br>
              <a:rPr lang="en-US" altLang="zh-TW" sz="1400" b="1">
                <a:latin typeface="Tahoma" pitchFamily="34" charset="0"/>
              </a:rPr>
            </a:br>
            <a:r>
              <a:rPr lang="zh-TW" altLang="en-US" sz="1400" b="1">
                <a:latin typeface="Tahoma" pitchFamily="34" charset="0"/>
              </a:rPr>
              <a:t>骨幹</a:t>
            </a:r>
          </a:p>
        </p:txBody>
      </p:sp>
      <p:sp>
        <p:nvSpPr>
          <p:cNvPr id="88" name="Line 268"/>
          <p:cNvSpPr>
            <a:spLocks noChangeShapeType="1"/>
          </p:cNvSpPr>
          <p:nvPr/>
        </p:nvSpPr>
        <p:spPr bwMode="auto">
          <a:xfrm flipH="1">
            <a:off x="5364708" y="4103887"/>
            <a:ext cx="0" cy="3587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9" name="Line 272"/>
          <p:cNvSpPr>
            <a:spLocks noChangeShapeType="1"/>
          </p:cNvSpPr>
          <p:nvPr/>
        </p:nvSpPr>
        <p:spPr bwMode="auto">
          <a:xfrm>
            <a:off x="5723483" y="3959424"/>
            <a:ext cx="0" cy="2159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0" name="Line 273"/>
          <p:cNvSpPr>
            <a:spLocks noChangeShapeType="1"/>
          </p:cNvSpPr>
          <p:nvPr/>
        </p:nvSpPr>
        <p:spPr bwMode="auto">
          <a:xfrm>
            <a:off x="4428083" y="4032449"/>
            <a:ext cx="0" cy="2159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1" name="Text Box 291"/>
          <p:cNvSpPr txBox="1">
            <a:spLocks noChangeArrowheads="1"/>
          </p:cNvSpPr>
          <p:nvPr/>
        </p:nvSpPr>
        <p:spPr bwMode="auto">
          <a:xfrm>
            <a:off x="4428083" y="3022799"/>
            <a:ext cx="10080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400" b="1" dirty="0">
                <a:latin typeface="Tahoma" pitchFamily="34" charset="0"/>
              </a:rPr>
              <a:t>對外</a:t>
            </a:r>
            <a:r>
              <a:rPr lang="en-US" altLang="zh-TW" sz="1400" b="1" dirty="0">
                <a:latin typeface="Tahoma" pitchFamily="34" charset="0"/>
              </a:rPr>
              <a:t>HA</a:t>
            </a:r>
            <a:br>
              <a:rPr lang="en-US" altLang="zh-TW" sz="1400" b="1" dirty="0">
                <a:latin typeface="Tahoma" pitchFamily="34" charset="0"/>
              </a:rPr>
            </a:br>
            <a:r>
              <a:rPr lang="zh-TW" altLang="en-US" sz="1400" b="1" dirty="0">
                <a:latin typeface="Tahoma" pitchFamily="34" charset="0"/>
              </a:rPr>
              <a:t>防火牆</a:t>
            </a:r>
          </a:p>
        </p:txBody>
      </p:sp>
      <p:sp>
        <p:nvSpPr>
          <p:cNvPr id="92" name="Line 292"/>
          <p:cNvSpPr>
            <a:spLocks noChangeShapeType="1"/>
          </p:cNvSpPr>
          <p:nvPr/>
        </p:nvSpPr>
        <p:spPr bwMode="auto">
          <a:xfrm flipH="1">
            <a:off x="4283620" y="4103887"/>
            <a:ext cx="0" cy="3587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3" name="Line 362"/>
          <p:cNvSpPr>
            <a:spLocks noChangeShapeType="1"/>
          </p:cNvSpPr>
          <p:nvPr/>
        </p:nvSpPr>
        <p:spPr bwMode="auto">
          <a:xfrm>
            <a:off x="4572545" y="3743524"/>
            <a:ext cx="79216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lIns="73025" tIns="36512" rIns="73025" bIns="36512" anchor="ctr">
            <a:spAutoFit/>
          </a:bodyPr>
          <a:lstStyle/>
          <a:p>
            <a:endParaRPr lang="zh-TW" altLang="en-US"/>
          </a:p>
        </p:txBody>
      </p:sp>
      <p:pic>
        <p:nvPicPr>
          <p:cNvPr id="94" name="Picture 365" descr="Cisco ASA 550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683" y="3240287"/>
            <a:ext cx="503237" cy="85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366" descr="Cisco ASA 550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720" y="3238699"/>
            <a:ext cx="503238" cy="8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6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783" y="4464249"/>
            <a:ext cx="5778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</p:pic>
      <p:sp>
        <p:nvSpPr>
          <p:cNvPr id="105" name="Text Box 380"/>
          <p:cNvSpPr txBox="1">
            <a:spLocks noChangeArrowheads="1"/>
          </p:cNvSpPr>
          <p:nvPr/>
        </p:nvSpPr>
        <p:spPr bwMode="auto">
          <a:xfrm>
            <a:off x="4499520" y="5688212"/>
            <a:ext cx="649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TW" sz="1200" b="1">
                <a:latin typeface="Tahoma" pitchFamily="34" charset="0"/>
              </a:rPr>
              <a:t>060</a:t>
            </a:r>
            <a:r>
              <a:rPr lang="zh-TW" altLang="en-US" sz="1200" b="1">
                <a:latin typeface="Tahoma" pitchFamily="34" charset="0"/>
              </a:rPr>
              <a:t>館</a:t>
            </a:r>
          </a:p>
        </p:txBody>
      </p:sp>
      <p:pic>
        <p:nvPicPr>
          <p:cNvPr id="106" name="Picture 381" descr="ID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607" y="4030862"/>
            <a:ext cx="482600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Line 382"/>
          <p:cNvSpPr>
            <a:spLocks noChangeShapeType="1"/>
          </p:cNvSpPr>
          <p:nvPr/>
        </p:nvSpPr>
        <p:spPr bwMode="auto">
          <a:xfrm>
            <a:off x="7920832" y="4248349"/>
            <a:ext cx="3587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lIns="73025" tIns="36512" rIns="73025" bIns="36512" anchor="ctr">
            <a:spAutoFit/>
          </a:bodyPr>
          <a:lstStyle/>
          <a:p>
            <a:endParaRPr lang="zh-TW" altLang="en-US"/>
          </a:p>
        </p:txBody>
      </p:sp>
      <p:sp>
        <p:nvSpPr>
          <p:cNvPr id="108" name="Text Box 383"/>
          <p:cNvSpPr txBox="1">
            <a:spLocks noChangeArrowheads="1"/>
          </p:cNvSpPr>
          <p:nvPr/>
        </p:nvSpPr>
        <p:spPr bwMode="auto">
          <a:xfrm>
            <a:off x="8063707" y="4319787"/>
            <a:ext cx="900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1200" b="1">
                <a:latin typeface="Tahoma" pitchFamily="34" charset="0"/>
              </a:rPr>
              <a:t>入侵防禦系統</a:t>
            </a:r>
          </a:p>
        </p:txBody>
      </p:sp>
      <p:grpSp>
        <p:nvGrpSpPr>
          <p:cNvPr id="110" name="Group 30"/>
          <p:cNvGrpSpPr>
            <a:grpSpLocks/>
          </p:cNvGrpSpPr>
          <p:nvPr/>
        </p:nvGrpSpPr>
        <p:grpSpPr bwMode="auto">
          <a:xfrm>
            <a:off x="1259632" y="4457685"/>
            <a:ext cx="1695054" cy="1014630"/>
            <a:chOff x="22" y="489"/>
            <a:chExt cx="705" cy="422"/>
          </a:xfrm>
        </p:grpSpPr>
        <p:pic>
          <p:nvPicPr>
            <p:cNvPr id="111" name="Picture 31" descr="server_smalle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" y="617"/>
              <a:ext cx="205" cy="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" name="Text Box 32"/>
            <p:cNvSpPr txBox="1">
              <a:spLocks noChangeArrowheads="1"/>
            </p:cNvSpPr>
            <p:nvPr/>
          </p:nvSpPr>
          <p:spPr bwMode="auto">
            <a:xfrm>
              <a:off x="166" y="489"/>
              <a:ext cx="545" cy="1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kumimoji="0" lang="zh-TW" altLang="en-US" sz="1600" b="1" dirty="0" smtClean="0">
                  <a:latin typeface="Times New Roman" pitchFamily="18" charset="0"/>
                </a:rPr>
                <a:t>代理伺服器</a:t>
              </a:r>
              <a:endParaRPr kumimoji="0" lang="zh-TW" altLang="en-US" sz="1600" b="1" dirty="0">
                <a:latin typeface="Times New Roman" pitchFamily="18" charset="0"/>
              </a:endParaRPr>
            </a:p>
          </p:txBody>
        </p:sp>
        <p:pic>
          <p:nvPicPr>
            <p:cNvPr id="114" name="Picture 31" descr="server_smalle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" y="617"/>
              <a:ext cx="205" cy="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5" name="Picture 31" descr="server_smalle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" y="617"/>
              <a:ext cx="205" cy="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D:\My Documents\archived\s1027984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35796"/>
            <a:ext cx="690937" cy="64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winstonw\AppData\Local\Microsoft\Windows\Temporary Internet Files\Content.IE5\AX2JXEO9\MC900432605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957" y="1772816"/>
            <a:ext cx="528523" cy="52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56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10000" accel="50000" decel="5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0.02454 L 0.00712 0.14514 L -0.04791 0.30185 L -0.43316 0.30185 L -0.43229 0.46991 L -0.70868 0.46991 L -0.70868 0.30972 " pathEditMode="relative" rAng="0" ptsTypes="AAAAA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99" y="22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WWW</a:t>
            </a:r>
            <a:r>
              <a:rPr lang="zh-TW" altLang="en-US" dirty="0" smtClean="0"/>
              <a:t>代理伺服器設定說明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自動組態指令碼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適用於大部份瀏覽器設定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3"/>
              </a:rPr>
              <a:t>http://proxy.iner.gov.tw/proxy.pac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手動代理伺服器設定</a:t>
            </a:r>
            <a:endParaRPr lang="en-US" altLang="zh-TW" dirty="0" smtClean="0"/>
          </a:p>
          <a:p>
            <a:pPr lvl="1"/>
            <a:r>
              <a:rPr lang="zh-TW" altLang="en-US" dirty="0"/>
              <a:t>適用於其它</a:t>
            </a:r>
            <a:r>
              <a:rPr lang="zh-TW" altLang="en-US" dirty="0" smtClean="0"/>
              <a:t>軟體，如</a:t>
            </a:r>
            <a:r>
              <a:rPr lang="zh-TW" altLang="en-US" dirty="0"/>
              <a:t>：</a:t>
            </a:r>
            <a:r>
              <a:rPr lang="en-US" altLang="zh-TW" dirty="0"/>
              <a:t>Skype</a:t>
            </a:r>
            <a:r>
              <a:rPr lang="zh-TW" altLang="en-US" dirty="0"/>
              <a:t>、所得稅申報軟體</a:t>
            </a:r>
            <a:r>
              <a:rPr lang="en-US" altLang="zh-TW" dirty="0" smtClean="0"/>
              <a:t>…</a:t>
            </a:r>
            <a:r>
              <a:rPr lang="zh-TW" altLang="en-US" dirty="0" smtClean="0"/>
              <a:t>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位址：</a:t>
            </a:r>
            <a:r>
              <a:rPr lang="en-US" altLang="zh-TW" dirty="0" smtClean="0"/>
              <a:t>proxy.iner.gov.tw</a:t>
            </a:r>
          </a:p>
          <a:p>
            <a:pPr lvl="1"/>
            <a:r>
              <a:rPr lang="zh-TW" altLang="en-US" dirty="0" smtClean="0"/>
              <a:t>連線埠號：</a:t>
            </a:r>
            <a:r>
              <a:rPr lang="en-US" altLang="zh-TW" dirty="0" smtClean="0"/>
              <a:t>3128</a:t>
            </a:r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5D-9423-4C7E-80D8-0504A3C6E87A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009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WWW</a:t>
            </a:r>
            <a:r>
              <a:rPr lang="zh-TW" altLang="en-US" dirty="0" smtClean="0"/>
              <a:t>代理伺服器設定說明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自動組態指令碼</a:t>
            </a:r>
            <a:endParaRPr lang="en-US" altLang="zh-TW" dirty="0"/>
          </a:p>
          <a:p>
            <a:pPr lvl="1"/>
            <a:r>
              <a:rPr lang="en-US" altLang="zh-TW" dirty="0">
                <a:hlinkClick r:id="rId3"/>
              </a:rPr>
              <a:t>http://proxy.iner.gov.tw/proxy.pac</a:t>
            </a:r>
            <a:endParaRPr lang="en-US" altLang="zh-TW" dirty="0"/>
          </a:p>
          <a:p>
            <a:endParaRPr lang="zh-TW" altLang="en-US" dirty="0"/>
          </a:p>
        </p:txBody>
      </p:sp>
      <p:grpSp>
        <p:nvGrpSpPr>
          <p:cNvPr id="11" name="群組 10"/>
          <p:cNvGrpSpPr/>
          <p:nvPr/>
        </p:nvGrpSpPr>
        <p:grpSpPr>
          <a:xfrm>
            <a:off x="1337388" y="2715108"/>
            <a:ext cx="2945407" cy="3502063"/>
            <a:chOff x="987946" y="2708920"/>
            <a:chExt cx="3336429" cy="3934111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946" y="2708920"/>
              <a:ext cx="3336429" cy="3934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橢圓 6"/>
            <p:cNvSpPr/>
            <p:nvPr/>
          </p:nvSpPr>
          <p:spPr>
            <a:xfrm>
              <a:off x="3069556" y="5366494"/>
              <a:ext cx="1080120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3" name="群組 12"/>
          <p:cNvGrpSpPr/>
          <p:nvPr/>
        </p:nvGrpSpPr>
        <p:grpSpPr>
          <a:xfrm>
            <a:off x="4450407" y="2705878"/>
            <a:ext cx="4096434" cy="3511293"/>
            <a:chOff x="4378399" y="2778646"/>
            <a:chExt cx="4010025" cy="3438525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8399" y="2778646"/>
              <a:ext cx="4010025" cy="3438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橢圓 7"/>
            <p:cNvSpPr/>
            <p:nvPr/>
          </p:nvSpPr>
          <p:spPr>
            <a:xfrm>
              <a:off x="4471417" y="3817615"/>
              <a:ext cx="3024336" cy="63092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9" name="直線單箭頭接點 8"/>
          <p:cNvCxnSpPr>
            <a:stCxn id="7" idx="7"/>
            <a:endCxn id="8" idx="3"/>
          </p:cNvCxnSpPr>
          <p:nvPr/>
        </p:nvCxnSpPr>
        <p:spPr>
          <a:xfrm flipV="1">
            <a:off x="3988928" y="4316761"/>
            <a:ext cx="1008949" cy="79222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5D-9423-4C7E-80D8-0504A3C6E87A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159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5D-9423-4C7E-80D8-0504A3C6E87A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85800" y="312816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>
                <a:solidFill>
                  <a:srgbClr val="005981"/>
                </a:solidFill>
              </a:rPr>
              <a:t>無線網路使用說明</a:t>
            </a:r>
          </a:p>
        </p:txBody>
      </p:sp>
    </p:spTree>
    <p:extLst>
      <p:ext uri="{BB962C8B-B14F-4D97-AF65-F5344CB8AC3E}">
        <p14:creationId xmlns:p14="http://schemas.microsoft.com/office/powerpoint/2010/main" val="32283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所內資訊系統簡介</a:t>
            </a:r>
            <a:endParaRPr lang="en-US" altLang="zh-TW" dirty="0" smtClean="0"/>
          </a:p>
          <a:p>
            <a:r>
              <a:rPr lang="zh-TW" altLang="en-US" dirty="0" smtClean="0"/>
              <a:t>資訊安全政策宣導</a:t>
            </a:r>
            <a:endParaRPr lang="en-US" altLang="zh-TW" dirty="0" smtClean="0"/>
          </a:p>
          <a:p>
            <a:r>
              <a:rPr lang="zh-TW" altLang="en-US" dirty="0" smtClean="0"/>
              <a:t>有線網路連網步驟</a:t>
            </a:r>
            <a:endParaRPr lang="en-US" altLang="zh-TW" dirty="0" smtClean="0"/>
          </a:p>
          <a:p>
            <a:r>
              <a:rPr lang="zh-TW" altLang="en-US" dirty="0" smtClean="0"/>
              <a:t>無線</a:t>
            </a:r>
            <a:r>
              <a:rPr lang="zh-TW" altLang="en-US" dirty="0"/>
              <a:t>網路使用說明</a:t>
            </a:r>
            <a:endParaRPr lang="en-US" altLang="zh-TW" dirty="0"/>
          </a:p>
          <a:p>
            <a:r>
              <a:rPr lang="zh-TW" altLang="en-US" dirty="0" smtClean="0"/>
              <a:t>資訊相關問題排除協助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5D-9423-4C7E-80D8-0504A3C6E87A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932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本所無線網路</a:t>
            </a:r>
            <a:r>
              <a:rPr lang="zh-TW" altLang="en-US" dirty="0" smtClean="0"/>
              <a:t>簡介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TW" dirty="0" smtClean="0"/>
              <a:t>Thin AP </a:t>
            </a:r>
            <a:r>
              <a:rPr lang="zh-TW" altLang="en-US" dirty="0" smtClean="0"/>
              <a:t>中控架構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設備集中管控</a:t>
            </a:r>
            <a:endParaRPr lang="en-US" altLang="zh-TW" dirty="0" smtClean="0"/>
          </a:p>
          <a:p>
            <a:pPr lvl="1"/>
            <a:r>
              <a:rPr lang="zh-TW" altLang="en-US" dirty="0"/>
              <a:t>整合本</a:t>
            </a:r>
            <a:r>
              <a:rPr lang="zh-TW" altLang="en-US" dirty="0" smtClean="0"/>
              <a:t>所</a:t>
            </a:r>
            <a:r>
              <a:rPr lang="en-US" altLang="zh-TW" dirty="0" smtClean="0"/>
              <a:t>AD</a:t>
            </a:r>
            <a:r>
              <a:rPr lang="zh-TW" altLang="en-US" dirty="0" smtClean="0"/>
              <a:t>系統認證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多數館舍皆有佈放無線網路存取點</a:t>
            </a:r>
            <a:r>
              <a:rPr lang="en-US" altLang="zh-TW" dirty="0" smtClean="0"/>
              <a:t>(Access Point)</a:t>
            </a:r>
            <a:endParaRPr lang="zh-TW" altLang="en-US" dirty="0"/>
          </a:p>
          <a:p>
            <a:pPr lvl="1"/>
            <a:r>
              <a:rPr lang="zh-TW" altLang="en-US" dirty="0" smtClean="0"/>
              <a:t>可自動在不同設備之間漫遊，毋需重複登入認證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每日最高同時連線設備數：</a:t>
            </a:r>
            <a:r>
              <a:rPr lang="en-US" altLang="zh-TW" dirty="0" smtClean="0"/>
              <a:t>400+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三個無線網路 </a:t>
            </a:r>
            <a:r>
              <a:rPr lang="en-US" altLang="zh-TW" dirty="0" smtClean="0"/>
              <a:t>(SSID)</a:t>
            </a:r>
            <a:r>
              <a:rPr lang="zh-TW" altLang="en-US" dirty="0" smtClean="0"/>
              <a:t>：不同功能</a:t>
            </a:r>
            <a:r>
              <a:rPr lang="zh-TW" altLang="en-US" dirty="0"/>
              <a:t>與</a:t>
            </a:r>
            <a:r>
              <a:rPr lang="zh-TW" altLang="en-US" dirty="0" smtClean="0"/>
              <a:t>用途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iner-peap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iner</a:t>
            </a:r>
            <a:endParaRPr lang="en-US" altLang="zh-TW" dirty="0"/>
          </a:p>
          <a:p>
            <a:pPr lvl="1"/>
            <a:r>
              <a:rPr lang="en-US" altLang="zh-TW" dirty="0" err="1" smtClean="0"/>
              <a:t>iner_guest</a:t>
            </a:r>
            <a:endParaRPr lang="en-US" altLang="zh-TW" dirty="0" smtClean="0"/>
          </a:p>
        </p:txBody>
      </p:sp>
      <p:pic>
        <p:nvPicPr>
          <p:cNvPr id="5" name="圖片 4" descr="D:\My Documents\DonationCoder\ScreenshotCaptor\Screenshots\Screenshot - 2013_12_16 , 下午 01_44_2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861" y="3573016"/>
            <a:ext cx="2360603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5D-9423-4C7E-80D8-0504A3C6E87A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1029" name="Picture 5" descr="http://www.securewirelessworks.com/images/6000_C_257R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3029322" cy="176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52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無線網路：</a:t>
            </a:r>
            <a:r>
              <a:rPr lang="en-US" altLang="zh-TW" dirty="0" err="1" smtClean="0"/>
              <a:t>iner-peap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最推薦連線方式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供本所同仁使用</a:t>
            </a:r>
            <a:endParaRPr lang="en-US" altLang="zh-TW" dirty="0" smtClean="0"/>
          </a:p>
          <a:p>
            <a:r>
              <a:rPr lang="zh-TW" altLang="en-US" dirty="0" smtClean="0"/>
              <a:t>優點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自動登入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使用</a:t>
            </a:r>
            <a:r>
              <a:rPr lang="en-US" altLang="zh-TW" dirty="0" smtClean="0"/>
              <a:t>IEEE 802.1x PEAP</a:t>
            </a:r>
            <a:r>
              <a:rPr lang="zh-TW" altLang="en-US" dirty="0" smtClean="0"/>
              <a:t>認證，認證資訊儲存於行動裝置（如：手機、平板電腦、筆記型電腦）裡，只需設定一次，日後連線時自動登入</a:t>
            </a:r>
            <a:endParaRPr lang="en-US" altLang="zh-TW" dirty="0" smtClean="0"/>
          </a:p>
          <a:p>
            <a:pPr lvl="1"/>
            <a:r>
              <a:rPr lang="zh-TW" altLang="en-US" b="1" dirty="0" smtClean="0">
                <a:solidFill>
                  <a:srgbClr val="FF0000"/>
                </a:solidFill>
              </a:rPr>
              <a:t>安全性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lvl="2"/>
            <a:r>
              <a:rPr lang="zh-TW" altLang="en-US" dirty="0" smtClean="0"/>
              <a:t>採</a:t>
            </a:r>
            <a:r>
              <a:rPr lang="en-US" altLang="zh-TW" dirty="0" smtClean="0"/>
              <a:t>WPA2-Enterprise</a:t>
            </a:r>
            <a:r>
              <a:rPr lang="zh-TW" altLang="en-US" dirty="0" smtClean="0"/>
              <a:t>方式加密，確保無線網路資料傳輸安全性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小小的不便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首次設定步驟稍繁複（可參考</a:t>
            </a:r>
            <a:r>
              <a:rPr lang="zh-TW" altLang="en-US" dirty="0" smtClean="0">
                <a:solidFill>
                  <a:srgbClr val="FF0000"/>
                </a:solidFill>
              </a:rPr>
              <a:t>線上</a:t>
            </a:r>
            <a:r>
              <a:rPr lang="en-US" altLang="zh-TW" dirty="0" smtClean="0">
                <a:solidFill>
                  <a:srgbClr val="FF0000"/>
                </a:solidFill>
              </a:rPr>
              <a:t>FAQ</a:t>
            </a:r>
            <a:r>
              <a:rPr lang="zh-TW" altLang="en-US" dirty="0" smtClean="0"/>
              <a:t>說明</a:t>
            </a:r>
            <a:r>
              <a:rPr lang="zh-TW" altLang="en-US" dirty="0"/>
              <a:t>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行動裝置需設定密碼，以保護認證資訊</a:t>
            </a:r>
            <a:endParaRPr lang="zh-TW" altLang="en-US" dirty="0"/>
          </a:p>
        </p:txBody>
      </p:sp>
      <p:pic>
        <p:nvPicPr>
          <p:cNvPr id="4" name="圖片 3" descr="D:\My Documents\DonationCoder\ScreenshotCaptor\Screenshots\Screenshot - 2013_12_16 , 下午 01_44_2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45867"/>
            <a:ext cx="1594520" cy="17425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5D-9423-4C7E-80D8-0504A3C6E87A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8340689" y="1196752"/>
            <a:ext cx="360040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40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-0.03542 -0.593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-2965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無線網路：</a:t>
            </a:r>
            <a:r>
              <a:rPr lang="en-US" altLang="zh-TW" dirty="0" err="1"/>
              <a:t>i</a:t>
            </a:r>
            <a:r>
              <a:rPr lang="en-US" altLang="zh-TW" dirty="0" err="1" smtClean="0"/>
              <a:t>ner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zh-TW" altLang="en-US" dirty="0" smtClean="0"/>
              <a:t>供本所同仁使用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網頁登入方式 </a:t>
            </a:r>
            <a:r>
              <a:rPr lang="en-US" altLang="zh-TW" dirty="0" smtClean="0"/>
              <a:t>(Captive portal)</a:t>
            </a:r>
          </a:p>
          <a:p>
            <a:pPr lvl="1"/>
            <a:r>
              <a:rPr lang="zh-TW" altLang="en-US" dirty="0" smtClean="0"/>
              <a:t>連線至名為「</a:t>
            </a:r>
            <a:r>
              <a:rPr lang="en-US" altLang="zh-TW" dirty="0" err="1" smtClean="0"/>
              <a:t>iner</a:t>
            </a:r>
            <a:r>
              <a:rPr lang="zh-TW" altLang="en-US" dirty="0" smtClean="0"/>
              <a:t>」無線網路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使用網頁瀏覽器開啟任一網站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使用工號</a:t>
            </a:r>
            <a:r>
              <a:rPr lang="en-US" altLang="zh-TW" dirty="0" smtClean="0"/>
              <a:t>/</a:t>
            </a:r>
            <a:r>
              <a:rPr lang="zh-TW" altLang="en-US" dirty="0" smtClean="0"/>
              <a:t>密碼登入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適用於：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無法支援 </a:t>
            </a:r>
            <a:r>
              <a:rPr lang="en-US" altLang="zh-TW" dirty="0" smtClean="0"/>
              <a:t>802.1x PEAP </a:t>
            </a:r>
            <a:r>
              <a:rPr lang="zh-TW" altLang="en-US" dirty="0" smtClean="0"/>
              <a:t>認證之設備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公用電腦、平板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每天需重新登入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傳輸封包未加密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5D-9423-4C7E-80D8-0504A3C6E87A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7652"/>
            <a:ext cx="4234532" cy="371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10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無線網路：</a:t>
            </a:r>
            <a:r>
              <a:rPr lang="en-US" altLang="zh-TW" dirty="0" err="1"/>
              <a:t>i</a:t>
            </a:r>
            <a:r>
              <a:rPr lang="en-US" altLang="zh-TW" dirty="0" err="1" smtClean="0"/>
              <a:t>ner_guest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 smtClean="0"/>
              <a:t>供外賓、廠商使用，僅能連線外部網路（無法連線本所內部網路）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使用</a:t>
            </a:r>
            <a:r>
              <a:rPr lang="zh-TW" altLang="en-US" dirty="0"/>
              <a:t>網頁登入 </a:t>
            </a:r>
            <a:r>
              <a:rPr lang="en-US" altLang="zh-TW" dirty="0"/>
              <a:t>(Captive Portal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，使用手機簡訊認證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手機簡訊認證方式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填入手機號碼以接收簡訊密碼</a:t>
            </a:r>
            <a:r>
              <a:rPr lang="en-US" altLang="zh-TW" dirty="0"/>
              <a:t>(</a:t>
            </a:r>
            <a:r>
              <a:rPr lang="en-US" altLang="zh-TW" dirty="0" smtClean="0"/>
              <a:t>6</a:t>
            </a:r>
            <a:r>
              <a:rPr lang="zh-TW" altLang="en-US" dirty="0" smtClean="0"/>
              <a:t>位數字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使用者名稱：手機號碼 </a:t>
            </a:r>
            <a:r>
              <a:rPr lang="en-US" altLang="zh-TW" dirty="0" smtClean="0"/>
              <a:t>(09xxxxxxxx)</a:t>
            </a:r>
          </a:p>
          <a:p>
            <a:pPr lvl="1"/>
            <a:r>
              <a:rPr lang="zh-TW" altLang="en-US" dirty="0" smtClean="0"/>
              <a:t>密碼：六位數字簡訊密碼 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xxxxxx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帳號有效期限為</a:t>
            </a:r>
            <a:r>
              <a:rPr lang="en-US" altLang="zh-TW" dirty="0" smtClean="0"/>
              <a:t>24</a:t>
            </a:r>
            <a:r>
              <a:rPr lang="zh-TW" altLang="en-US" dirty="0" smtClean="0"/>
              <a:t>小時，逾期需重新申請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5D-9423-4C7E-80D8-0504A3C6E87A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6" name="Picture 2" descr="D:\My Documents\INER\INER WLAN\iner_guest登入說明\iner_gues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84984"/>
            <a:ext cx="2374267" cy="208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27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核能研究所來賓</a:t>
            </a:r>
            <a:r>
              <a:rPr lang="en-US" altLang="zh-TW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WiFi</a:t>
            </a:r>
            <a:r>
              <a:rPr lang="zh-TW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使用說明</a:t>
            </a:r>
            <a:endParaRPr lang="zh-TW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4619" y="1545508"/>
            <a:ext cx="5094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連線至「</a:t>
            </a:r>
            <a:r>
              <a:rPr lang="en-US" altLang="zh-TW" sz="16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iner_guest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」無線網路後，開啟網頁瀏覽器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419242" y="1894398"/>
            <a:ext cx="4074286" cy="2542714"/>
            <a:chOff x="491250" y="1670347"/>
            <a:chExt cx="4074286" cy="2542714"/>
          </a:xfrm>
        </p:grpSpPr>
        <p:pic>
          <p:nvPicPr>
            <p:cNvPr id="1026" name="Picture 2" descr="D:\My Documents\INER\INER WLAN\iner_guest登入說明\iner_guest-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804"/>
            <a:stretch/>
          </p:blipFill>
          <p:spPr bwMode="auto">
            <a:xfrm>
              <a:off x="491250" y="1670347"/>
              <a:ext cx="4074286" cy="254271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橢圓 4"/>
            <p:cNvSpPr/>
            <p:nvPr/>
          </p:nvSpPr>
          <p:spPr>
            <a:xfrm>
              <a:off x="2195736" y="3645024"/>
              <a:ext cx="1656184" cy="318874"/>
            </a:xfrm>
            <a:prstGeom prst="ellipse">
              <a:avLst/>
            </a:prstGeom>
            <a:noFill/>
            <a:ln w="38100"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680172" y="5949280"/>
            <a:ext cx="3570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輸入行動電話號碼以取得密碼簡訊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7" name="群組 16"/>
          <p:cNvGrpSpPr/>
          <p:nvPr/>
        </p:nvGrpSpPr>
        <p:grpSpPr>
          <a:xfrm>
            <a:off x="473416" y="4723860"/>
            <a:ext cx="3983721" cy="1260000"/>
            <a:chOff x="491249" y="5013176"/>
            <a:chExt cx="3983721" cy="1260000"/>
          </a:xfrm>
        </p:grpSpPr>
        <p:pic>
          <p:nvPicPr>
            <p:cNvPr id="1027" name="Picture 3" descr="D:\My Documents\INER\INER WLAN\iner_guest登入說明\iner_guest-2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659" b="61118"/>
            <a:stretch/>
          </p:blipFill>
          <p:spPr bwMode="auto">
            <a:xfrm>
              <a:off x="491249" y="5013176"/>
              <a:ext cx="3983721" cy="1260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橢圓 15"/>
            <p:cNvSpPr/>
            <p:nvPr/>
          </p:nvSpPr>
          <p:spPr>
            <a:xfrm>
              <a:off x="2123728" y="5733256"/>
              <a:ext cx="1944216" cy="432048"/>
            </a:xfrm>
            <a:prstGeom prst="ellipse">
              <a:avLst/>
            </a:prstGeom>
            <a:noFill/>
            <a:ln w="38100"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4920644" y="4755862"/>
            <a:ext cx="3646204" cy="1121410"/>
            <a:chOff x="5076056" y="5115902"/>
            <a:chExt cx="3646204" cy="1121410"/>
          </a:xfrm>
        </p:grpSpPr>
        <p:pic>
          <p:nvPicPr>
            <p:cNvPr id="1028" name="Picture 4" descr="D:\My Documents\INER\INER WLAN\iner_guest登入說明\iner_guest-3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029" b="60829"/>
            <a:stretch/>
          </p:blipFill>
          <p:spPr bwMode="auto">
            <a:xfrm>
              <a:off x="5076056" y="5115902"/>
              <a:ext cx="3646204" cy="112141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橢圓 19"/>
            <p:cNvSpPr/>
            <p:nvPr/>
          </p:nvSpPr>
          <p:spPr>
            <a:xfrm>
              <a:off x="6660232" y="5939659"/>
              <a:ext cx="1440160" cy="229291"/>
            </a:xfrm>
            <a:prstGeom prst="ellipse">
              <a:avLst/>
            </a:prstGeom>
            <a:noFill/>
            <a:ln w="38100"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7" name="直線單箭頭接點 6"/>
          <p:cNvCxnSpPr>
            <a:stCxn id="5" idx="4"/>
            <a:endCxn id="16" idx="0"/>
          </p:cNvCxnSpPr>
          <p:nvPr/>
        </p:nvCxnSpPr>
        <p:spPr>
          <a:xfrm>
            <a:off x="2951820" y="4187949"/>
            <a:ext cx="126183" cy="1255991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群組 20"/>
          <p:cNvGrpSpPr/>
          <p:nvPr/>
        </p:nvGrpSpPr>
        <p:grpSpPr>
          <a:xfrm>
            <a:off x="4955666" y="1995052"/>
            <a:ext cx="3792798" cy="2491745"/>
            <a:chOff x="5004047" y="1472153"/>
            <a:chExt cx="3792798" cy="2491745"/>
          </a:xfrm>
        </p:grpSpPr>
        <p:pic>
          <p:nvPicPr>
            <p:cNvPr id="1029" name="Picture 5" descr="D:\My Documents\INER\INER WLAN\iner_guest登入說明\iner_guest-4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7854" b="12963"/>
            <a:stretch/>
          </p:blipFill>
          <p:spPr bwMode="auto">
            <a:xfrm>
              <a:off x="5004047" y="1472153"/>
              <a:ext cx="3792798" cy="249174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橢圓 23"/>
            <p:cNvSpPr/>
            <p:nvPr/>
          </p:nvSpPr>
          <p:spPr>
            <a:xfrm>
              <a:off x="5148065" y="2797687"/>
              <a:ext cx="1224135" cy="703321"/>
            </a:xfrm>
            <a:prstGeom prst="ellipse">
              <a:avLst/>
            </a:prstGeom>
            <a:noFill/>
            <a:ln w="38100"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cxnSp>
        <p:nvCxnSpPr>
          <p:cNvPr id="27" name="直線單箭頭接點 26"/>
          <p:cNvCxnSpPr>
            <a:stCxn id="16" idx="6"/>
            <a:endCxn id="20" idx="2"/>
          </p:cNvCxnSpPr>
          <p:nvPr/>
        </p:nvCxnSpPr>
        <p:spPr>
          <a:xfrm>
            <a:off x="4050111" y="5659964"/>
            <a:ext cx="2454709" cy="34301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>
            <a:stCxn id="20" idx="0"/>
            <a:endCxn id="24" idx="5"/>
          </p:cNvCxnSpPr>
          <p:nvPr/>
        </p:nvCxnSpPr>
        <p:spPr>
          <a:xfrm flipH="1" flipV="1">
            <a:off x="6144549" y="3920908"/>
            <a:ext cx="1080351" cy="1658711"/>
          </a:xfrm>
          <a:prstGeom prst="straightConnector1">
            <a:avLst/>
          </a:prstGeom>
          <a:ln w="38100">
            <a:solidFill>
              <a:srgbClr val="FF0000">
                <a:alpha val="5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5432597" y="5949280"/>
            <a:ext cx="2954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點選連結重新回到登入畫面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5013528" y="1666228"/>
            <a:ext cx="3980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輸入手機號碼與簡訊密碼登入即可使用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5D-9423-4C7E-80D8-0504A3C6E87A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605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本所無線網路比較</a:t>
            </a:r>
            <a:endParaRPr lang="zh-TW" altLang="en-US" dirty="0"/>
          </a:p>
        </p:txBody>
      </p:sp>
      <p:graphicFrame>
        <p:nvGraphicFramePr>
          <p:cNvPr id="6" name="內容版面配置區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752600"/>
          <a:ext cx="780564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656"/>
                <a:gridCol w="2155480"/>
                <a:gridCol w="1944216"/>
                <a:gridCol w="25922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無線網路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/>
                        <a:t>iner-peap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/>
                        <a:t>iner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/>
                        <a:t>iner_guest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適用人員</a:t>
                      </a:r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所內人員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外賓、廠商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認證</a:t>
                      </a:r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網域</a:t>
                      </a:r>
                      <a:r>
                        <a:rPr lang="en-US" altLang="zh-TW" dirty="0" smtClean="0"/>
                        <a:t>(MIS)</a:t>
                      </a:r>
                      <a:r>
                        <a:rPr lang="zh-TW" altLang="en-US" dirty="0" smtClean="0"/>
                        <a:t>帳號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手機簡訊認證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登入方式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認證資訊儲存於設備，自動登入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網頁登入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網頁登入</a:t>
                      </a:r>
                      <a:endParaRPr lang="zh-TW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加密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FF0000"/>
                          </a:solidFill>
                        </a:rPr>
                        <a:t>WPA2-Enterprise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無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solidFill>
                            <a:srgbClr val="FF0000"/>
                          </a:solidFill>
                        </a:rPr>
                        <a:t>無</a:t>
                      </a:r>
                      <a:endParaRPr lang="zh-TW" alt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連線限制</a:t>
                      </a:r>
                      <a:endParaRPr lang="zh-TW" alt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同所內有線網路</a:t>
                      </a:r>
                      <a:endParaRPr lang="zh-TW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僅能連結外部</a:t>
                      </a:r>
                      <a:r>
                        <a:rPr lang="en-US" altLang="zh-TW" dirty="0" smtClean="0"/>
                        <a:t>Internet</a:t>
                      </a:r>
                      <a:endParaRPr lang="zh-TW" alt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5D-9423-4C7E-80D8-0504A3C6E87A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137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5D-9423-4C7E-80D8-0504A3C6E87A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85800" y="312816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>
                <a:solidFill>
                  <a:srgbClr val="005981"/>
                </a:solidFill>
              </a:rPr>
              <a:t>資訊相關問題排除協助</a:t>
            </a:r>
          </a:p>
        </p:txBody>
      </p:sp>
    </p:spTree>
    <p:extLst>
      <p:ext uri="{BB962C8B-B14F-4D97-AF65-F5344CB8AC3E}">
        <p14:creationId xmlns:p14="http://schemas.microsoft.com/office/powerpoint/2010/main" val="404143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資訊相關問題排除協助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33128" y="2276872"/>
            <a:ext cx="6443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</a:rPr>
              <a:t>非業務流程相關之資訊系統問題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91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線上</a:t>
            </a:r>
            <a:r>
              <a:rPr lang="en-US" altLang="zh-TW" dirty="0" smtClean="0"/>
              <a:t>FAQ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27</a:t>
            </a:fld>
            <a:endParaRPr lang="zh-TW" altLang="en-US"/>
          </a:p>
        </p:txBody>
      </p:sp>
      <p:grpSp>
        <p:nvGrpSpPr>
          <p:cNvPr id="5" name="群組 4"/>
          <p:cNvGrpSpPr/>
          <p:nvPr/>
        </p:nvGrpSpPr>
        <p:grpSpPr>
          <a:xfrm>
            <a:off x="391319" y="3068960"/>
            <a:ext cx="2800350" cy="1400175"/>
            <a:chOff x="2404382" y="2743437"/>
            <a:chExt cx="2800350" cy="1400175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04382" y="2743437"/>
              <a:ext cx="2800350" cy="1400175"/>
            </a:xfrm>
            <a:prstGeom prst="rect">
              <a:avLst/>
            </a:prstGeom>
          </p:spPr>
        </p:pic>
        <p:sp>
          <p:nvSpPr>
            <p:cNvPr id="7" name="橢圓 6"/>
            <p:cNvSpPr/>
            <p:nvPr/>
          </p:nvSpPr>
          <p:spPr>
            <a:xfrm>
              <a:off x="2470263" y="3059356"/>
              <a:ext cx="608087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967" y="1769122"/>
            <a:ext cx="4725714" cy="4357041"/>
          </a:xfrm>
          <a:prstGeom prst="rect">
            <a:avLst/>
          </a:prstGeom>
        </p:spPr>
      </p:pic>
      <p:sp>
        <p:nvSpPr>
          <p:cNvPr id="9" name="向右箭號 8"/>
          <p:cNvSpPr/>
          <p:nvPr/>
        </p:nvSpPr>
        <p:spPr>
          <a:xfrm>
            <a:off x="3349087" y="3534165"/>
            <a:ext cx="520462" cy="524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5508104" y="1988840"/>
            <a:ext cx="302433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6466274" y="169638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善用搜尋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6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資訊服務人員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28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00808"/>
            <a:ext cx="2667000" cy="11144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3156785"/>
            <a:ext cx="3960440" cy="293026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226" y="2001043"/>
            <a:ext cx="2933700" cy="3724275"/>
          </a:xfrm>
          <a:prstGeom prst="rect">
            <a:avLst/>
          </a:prstGeom>
        </p:spPr>
      </p:pic>
      <p:sp>
        <p:nvSpPr>
          <p:cNvPr id="12" name="橢圓 11"/>
          <p:cNvSpPr/>
          <p:nvPr/>
        </p:nvSpPr>
        <p:spPr>
          <a:xfrm>
            <a:off x="1403648" y="1990157"/>
            <a:ext cx="608087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1707691" y="5229200"/>
            <a:ext cx="608087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向右箭號 13"/>
          <p:cNvSpPr/>
          <p:nvPr/>
        </p:nvSpPr>
        <p:spPr>
          <a:xfrm>
            <a:off x="5148064" y="3645024"/>
            <a:ext cx="504056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向下箭號 14"/>
          <p:cNvSpPr/>
          <p:nvPr/>
        </p:nvSpPr>
        <p:spPr>
          <a:xfrm>
            <a:off x="1547664" y="2815233"/>
            <a:ext cx="576064" cy="341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618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5D-9423-4C7E-80D8-0504A3C6E87A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85800" y="312816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 smtClean="0">
                <a:solidFill>
                  <a:srgbClr val="005981"/>
                </a:solidFill>
              </a:rPr>
              <a:t>本所資訊系統</a:t>
            </a:r>
            <a:r>
              <a:rPr lang="zh-TW" altLang="en-US" b="1" dirty="0">
                <a:solidFill>
                  <a:srgbClr val="005981"/>
                </a:solidFill>
              </a:rPr>
              <a:t>簡介</a:t>
            </a:r>
          </a:p>
        </p:txBody>
      </p:sp>
    </p:spTree>
    <p:extLst>
      <p:ext uri="{BB962C8B-B14F-4D97-AF65-F5344CB8AC3E}">
        <p14:creationId xmlns:p14="http://schemas.microsoft.com/office/powerpoint/2010/main" val="321683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客服人員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29</a:t>
            </a:fld>
            <a:endParaRPr lang="zh-TW" altLang="en-US"/>
          </a:p>
        </p:txBody>
      </p:sp>
      <p:grpSp>
        <p:nvGrpSpPr>
          <p:cNvPr id="5" name="群組 4"/>
          <p:cNvGrpSpPr>
            <a:grpSpLocks/>
          </p:cNvGrpSpPr>
          <p:nvPr/>
        </p:nvGrpSpPr>
        <p:grpSpPr bwMode="auto">
          <a:xfrm>
            <a:off x="5007768" y="3079845"/>
            <a:ext cx="1868488" cy="1370012"/>
            <a:chOff x="3175000" y="1376363"/>
            <a:chExt cx="1868488" cy="1370012"/>
          </a:xfrm>
        </p:grpSpPr>
        <p:pic>
          <p:nvPicPr>
            <p:cNvPr id="6" name="Picture 6" descr="blue 3d disc with glow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000" y="1711325"/>
              <a:ext cx="1868488" cy="103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男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813" y="1376363"/>
              <a:ext cx="477837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9"/>
            <p:cNvSpPr>
              <a:spLocks noChangeAspect="1" noChangeArrowheads="1"/>
            </p:cNvSpPr>
            <p:nvPr/>
          </p:nvSpPr>
          <p:spPr bwMode="auto">
            <a:xfrm>
              <a:off x="3721100" y="2227263"/>
              <a:ext cx="820738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zh-TW" altLang="en-US" sz="1600" b="1" dirty="0" smtClean="0">
                  <a:solidFill>
                    <a:schemeClr val="bg1"/>
                  </a:solidFill>
                  <a:latin typeface="微軟正黑體" pitchFamily="34" charset="-120"/>
                </a:rPr>
                <a:t>客服人員</a:t>
              </a:r>
              <a:endParaRPr lang="en-US" altLang="zh-TW" sz="1600" b="1" dirty="0">
                <a:solidFill>
                  <a:schemeClr val="bg1"/>
                </a:solidFill>
              </a:endParaRPr>
            </a:p>
          </p:txBody>
        </p:sp>
        <p:pic>
          <p:nvPicPr>
            <p:cNvPr id="9" name="Picture 8" descr="男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638" y="1474788"/>
              <a:ext cx="477837" cy="731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 descr="男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475" y="1484313"/>
              <a:ext cx="477838" cy="731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文字方塊 11"/>
          <p:cNvSpPr txBox="1"/>
          <p:nvPr/>
        </p:nvSpPr>
        <p:spPr>
          <a:xfrm>
            <a:off x="1620974" y="3478460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3199</a:t>
            </a:r>
            <a:endParaRPr lang="zh-TW" altLang="en-US" sz="4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向右箭號 12"/>
          <p:cNvSpPr/>
          <p:nvPr/>
        </p:nvSpPr>
        <p:spPr>
          <a:xfrm>
            <a:off x="3781214" y="3131826"/>
            <a:ext cx="934802" cy="1462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08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5D-9423-4C7E-80D8-0504A3C6E87A}" type="slidenum">
              <a:rPr lang="zh-TW" altLang="en-US" smtClean="0"/>
              <a:t>30</a:t>
            </a:fld>
            <a:endParaRPr lang="zh-TW" altLang="en-US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85800" y="312816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>
                <a:solidFill>
                  <a:srgbClr val="005981"/>
                </a:solidFill>
              </a:rPr>
              <a:t>謝謝聆聽！</a:t>
            </a:r>
          </a:p>
        </p:txBody>
      </p:sp>
    </p:spTree>
    <p:extLst>
      <p:ext uri="{BB962C8B-B14F-4D97-AF65-F5344CB8AC3E}">
        <p14:creationId xmlns:p14="http://schemas.microsoft.com/office/powerpoint/2010/main" val="175258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"/>
          <p:cNvSpPr>
            <a:spLocks noGrp="1"/>
          </p:cNvSpPr>
          <p:nvPr>
            <p:ph type="title"/>
          </p:nvPr>
        </p:nvSpPr>
        <p:spPr>
          <a:xfrm>
            <a:off x="316706" y="732632"/>
            <a:ext cx="4475163" cy="792163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本所資訊系統</a:t>
            </a:r>
            <a:endParaRPr lang="zh-TW" altLang="en-US" dirty="0"/>
          </a:p>
        </p:txBody>
      </p:sp>
      <p:grpSp>
        <p:nvGrpSpPr>
          <p:cNvPr id="32783" name="群組 32782"/>
          <p:cNvGrpSpPr/>
          <p:nvPr/>
        </p:nvGrpSpPr>
        <p:grpSpPr>
          <a:xfrm>
            <a:off x="611188" y="2192338"/>
            <a:ext cx="1655762" cy="1295400"/>
            <a:chOff x="611188" y="2192338"/>
            <a:chExt cx="1655762" cy="1295400"/>
          </a:xfrm>
        </p:grpSpPr>
        <p:sp>
          <p:nvSpPr>
            <p:cNvPr id="10" name="AutoShape 4"/>
            <p:cNvSpPr>
              <a:spLocks noChangeArrowheads="1"/>
            </p:cNvSpPr>
            <p:nvPr/>
          </p:nvSpPr>
          <p:spPr bwMode="gray">
            <a:xfrm>
              <a:off x="682625" y="2192338"/>
              <a:ext cx="1584325" cy="12954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EFFF"/>
                </a:gs>
                <a:gs pos="50000">
                  <a:srgbClr val="FFFFFF"/>
                </a:gs>
                <a:gs pos="100000">
                  <a:srgbClr val="FFEFFF"/>
                </a:gs>
              </a:gsLst>
              <a:lin ang="5400000" scaled="1"/>
            </a:gradFill>
            <a:ln>
              <a:noFill/>
            </a:ln>
            <a:effectLst>
              <a:outerShdw dist="107763" dir="2700000" algn="ctr" rotWithShape="0">
                <a:srgbClr val="3399FF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rgbClr val="000066"/>
                </a:solidFill>
                <a:ea typeface="新細明體" pitchFamily="18" charset="-120"/>
              </a:endParaRPr>
            </a:p>
          </p:txBody>
        </p:sp>
        <p:sp>
          <p:nvSpPr>
            <p:cNvPr id="11" name="AutoShape 55"/>
            <p:cNvSpPr>
              <a:spLocks noChangeArrowheads="1"/>
            </p:cNvSpPr>
            <p:nvPr/>
          </p:nvSpPr>
          <p:spPr bwMode="auto">
            <a:xfrm>
              <a:off x="1114425" y="2479675"/>
              <a:ext cx="936625" cy="433388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400" kern="0">
                  <a:solidFill>
                    <a:srgbClr val="000000"/>
                  </a:solidFill>
                  <a:latin typeface="Times New Roman" pitchFamily="18" charset="0"/>
                </a:rPr>
                <a:t>人事系統</a:t>
              </a:r>
            </a:p>
          </p:txBody>
        </p:sp>
        <p:sp>
          <p:nvSpPr>
            <p:cNvPr id="20" name="AutoShape 68"/>
            <p:cNvSpPr>
              <a:spLocks noChangeArrowheads="1"/>
            </p:cNvSpPr>
            <p:nvPr/>
          </p:nvSpPr>
          <p:spPr bwMode="auto">
            <a:xfrm>
              <a:off x="1114425" y="2982913"/>
              <a:ext cx="936625" cy="433387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400" kern="0" dirty="0">
                  <a:solidFill>
                    <a:srgbClr val="000000"/>
                  </a:solidFill>
                  <a:latin typeface="Times New Roman" pitchFamily="18" charset="0"/>
                </a:rPr>
                <a:t>卡鐘系統</a:t>
              </a:r>
            </a:p>
          </p:txBody>
        </p:sp>
        <p:sp>
          <p:nvSpPr>
            <p:cNvPr id="32794" name="Text Box 106"/>
            <p:cNvSpPr txBox="1">
              <a:spLocks noChangeArrowheads="1"/>
            </p:cNvSpPr>
            <p:nvPr/>
          </p:nvSpPr>
          <p:spPr bwMode="auto">
            <a:xfrm>
              <a:off x="611188" y="2263775"/>
              <a:ext cx="5762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"/>
                <a:defRPr sz="3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charset="0"/>
                <a:buChar char="○"/>
                <a:defRPr sz="24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D89A4"/>
                </a:buClr>
                <a:buSzPct val="90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sz="1400" b="1">
                  <a:solidFill>
                    <a:srgbClr val="FF0000"/>
                  </a:solidFill>
                  <a:latin typeface="Times New Roman" pitchFamily="18" charset="0"/>
                  <a:ea typeface="新細明體" charset="-120"/>
                </a:rPr>
                <a:t>人力</a:t>
              </a:r>
            </a:p>
          </p:txBody>
        </p:sp>
      </p:grpSp>
      <p:grpSp>
        <p:nvGrpSpPr>
          <p:cNvPr id="32784" name="群組 32783"/>
          <p:cNvGrpSpPr/>
          <p:nvPr/>
        </p:nvGrpSpPr>
        <p:grpSpPr>
          <a:xfrm>
            <a:off x="611188" y="3703638"/>
            <a:ext cx="1655762" cy="1241425"/>
            <a:chOff x="611188" y="3703638"/>
            <a:chExt cx="1655762" cy="1241425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gray">
            <a:xfrm>
              <a:off x="682625" y="3703638"/>
              <a:ext cx="1584325" cy="12239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EBFF"/>
                </a:gs>
                <a:gs pos="50000">
                  <a:srgbClr val="FFFFFF"/>
                </a:gs>
                <a:gs pos="100000">
                  <a:srgbClr val="FFEBFF"/>
                </a:gs>
              </a:gsLst>
              <a:lin ang="5400000" scaled="1"/>
            </a:gradFill>
            <a:ln>
              <a:noFill/>
            </a:ln>
            <a:effectLst>
              <a:outerShdw dist="107763" dir="2700000" algn="ctr" rotWithShape="0">
                <a:srgbClr val="3399FF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rgbClr val="000066"/>
                </a:solidFill>
                <a:ea typeface="新細明體" pitchFamily="18" charset="-120"/>
              </a:endParaRPr>
            </a:p>
          </p:txBody>
        </p:sp>
        <p:sp>
          <p:nvSpPr>
            <p:cNvPr id="15" name="AutoShape 60"/>
            <p:cNvSpPr>
              <a:spLocks noChangeArrowheads="1"/>
            </p:cNvSpPr>
            <p:nvPr/>
          </p:nvSpPr>
          <p:spPr bwMode="auto">
            <a:xfrm>
              <a:off x="1114425" y="3848100"/>
              <a:ext cx="936625" cy="433388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400" kern="0" dirty="0">
                  <a:solidFill>
                    <a:srgbClr val="000000"/>
                  </a:solidFill>
                  <a:latin typeface="Times New Roman" pitchFamily="18" charset="0"/>
                </a:rPr>
                <a:t>計畫編審</a:t>
              </a:r>
            </a:p>
          </p:txBody>
        </p:sp>
        <p:sp>
          <p:nvSpPr>
            <p:cNvPr id="16" name="AutoShape 61"/>
            <p:cNvSpPr>
              <a:spLocks noChangeArrowheads="1"/>
            </p:cNvSpPr>
            <p:nvPr/>
          </p:nvSpPr>
          <p:spPr bwMode="auto">
            <a:xfrm>
              <a:off x="1114425" y="4351338"/>
              <a:ext cx="936625" cy="433387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400" kern="0">
                  <a:solidFill>
                    <a:srgbClr val="000000"/>
                  </a:solidFill>
                  <a:latin typeface="Times New Roman" pitchFamily="18" charset="0"/>
                </a:rPr>
                <a:t>應收帳款</a:t>
              </a:r>
            </a:p>
          </p:txBody>
        </p:sp>
        <p:sp>
          <p:nvSpPr>
            <p:cNvPr id="32795" name="Text Box 107"/>
            <p:cNvSpPr txBox="1">
              <a:spLocks noChangeArrowheads="1"/>
            </p:cNvSpPr>
            <p:nvPr/>
          </p:nvSpPr>
          <p:spPr bwMode="auto">
            <a:xfrm>
              <a:off x="611188" y="4640263"/>
              <a:ext cx="5762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"/>
                <a:defRPr sz="3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charset="0"/>
                <a:buChar char="○"/>
                <a:defRPr sz="24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D89A4"/>
                </a:buClr>
                <a:buSzPct val="90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sz="1400" b="1">
                  <a:solidFill>
                    <a:srgbClr val="FF0000"/>
                  </a:solidFill>
                  <a:latin typeface="Times New Roman" pitchFamily="18" charset="0"/>
                  <a:ea typeface="新細明體" charset="-120"/>
                </a:rPr>
                <a:t>計畫</a:t>
              </a:r>
            </a:p>
          </p:txBody>
        </p:sp>
      </p:grpSp>
      <p:grpSp>
        <p:nvGrpSpPr>
          <p:cNvPr id="43" name="群組 42"/>
          <p:cNvGrpSpPr/>
          <p:nvPr/>
        </p:nvGrpSpPr>
        <p:grpSpPr>
          <a:xfrm>
            <a:off x="2554288" y="4984712"/>
            <a:ext cx="1584325" cy="1158403"/>
            <a:chOff x="2627313" y="3784527"/>
            <a:chExt cx="1584325" cy="1158403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gray">
            <a:xfrm>
              <a:off x="2698750" y="3784527"/>
              <a:ext cx="1512888" cy="115840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9FF"/>
                </a:gs>
                <a:gs pos="50000">
                  <a:srgbClr val="FFFFFF"/>
                </a:gs>
                <a:gs pos="100000">
                  <a:srgbClr val="FFC9FF"/>
                </a:gs>
              </a:gsLst>
              <a:lin ang="5400000" scaled="1"/>
            </a:gradFill>
            <a:ln>
              <a:noFill/>
            </a:ln>
            <a:effectLst>
              <a:outerShdw dist="107763" dir="2700000" algn="ctr" rotWithShape="0">
                <a:srgbClr val="3399FF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rgbClr val="000066"/>
                </a:solidFill>
                <a:ea typeface="新細明體" pitchFamily="18" charset="-120"/>
              </a:endParaRPr>
            </a:p>
          </p:txBody>
        </p:sp>
        <p:sp>
          <p:nvSpPr>
            <p:cNvPr id="18" name="AutoShape 63"/>
            <p:cNvSpPr>
              <a:spLocks noChangeArrowheads="1"/>
            </p:cNvSpPr>
            <p:nvPr/>
          </p:nvSpPr>
          <p:spPr bwMode="auto">
            <a:xfrm>
              <a:off x="3130550" y="3848100"/>
              <a:ext cx="936625" cy="433388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400" kern="0" dirty="0">
                  <a:solidFill>
                    <a:srgbClr val="000000"/>
                  </a:solidFill>
                  <a:latin typeface="Times New Roman" pitchFamily="18" charset="0"/>
                </a:rPr>
                <a:t>中央預算</a:t>
              </a:r>
            </a:p>
          </p:txBody>
        </p:sp>
        <p:sp>
          <p:nvSpPr>
            <p:cNvPr id="19" name="AutoShape 67"/>
            <p:cNvSpPr>
              <a:spLocks noChangeArrowheads="1"/>
            </p:cNvSpPr>
            <p:nvPr/>
          </p:nvSpPr>
          <p:spPr bwMode="auto">
            <a:xfrm>
              <a:off x="3130550" y="4352925"/>
              <a:ext cx="936625" cy="433388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400" kern="0">
                  <a:solidFill>
                    <a:srgbClr val="000000"/>
                  </a:solidFill>
                  <a:latin typeface="Times New Roman" pitchFamily="18" charset="0"/>
                </a:rPr>
                <a:t>代收代支</a:t>
              </a:r>
            </a:p>
          </p:txBody>
        </p:sp>
        <p:sp>
          <p:nvSpPr>
            <p:cNvPr id="32796" name="Text Box 108"/>
            <p:cNvSpPr txBox="1">
              <a:spLocks noChangeArrowheads="1"/>
            </p:cNvSpPr>
            <p:nvPr/>
          </p:nvSpPr>
          <p:spPr bwMode="auto">
            <a:xfrm>
              <a:off x="2627313" y="4551363"/>
              <a:ext cx="5762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"/>
                <a:defRPr sz="3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charset="0"/>
                <a:buChar char="○"/>
                <a:defRPr sz="24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D89A4"/>
                </a:buClr>
                <a:buSzPct val="90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sz="1400" b="1">
                  <a:solidFill>
                    <a:srgbClr val="FF0000"/>
                  </a:solidFill>
                  <a:latin typeface="Times New Roman" pitchFamily="18" charset="0"/>
                  <a:ea typeface="新細明體" charset="-120"/>
                </a:rPr>
                <a:t>預算</a:t>
              </a: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4680372" y="4975382"/>
            <a:ext cx="1657350" cy="1179766"/>
            <a:chOff x="4570413" y="3789214"/>
            <a:chExt cx="1657350" cy="1223962"/>
          </a:xfrm>
        </p:grpSpPr>
        <p:sp>
          <p:nvSpPr>
            <p:cNvPr id="6" name="AutoShape 6"/>
            <p:cNvSpPr>
              <a:spLocks noChangeArrowheads="1"/>
            </p:cNvSpPr>
            <p:nvPr/>
          </p:nvSpPr>
          <p:spPr bwMode="gray">
            <a:xfrm>
              <a:off x="4643438" y="3789214"/>
              <a:ext cx="1584325" cy="122396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85FF"/>
                </a:gs>
                <a:gs pos="50000">
                  <a:srgbClr val="FFFFFF"/>
                </a:gs>
                <a:gs pos="100000">
                  <a:srgbClr val="FF85FF"/>
                </a:gs>
              </a:gsLst>
              <a:lin ang="5400000" scaled="1"/>
            </a:gradFill>
            <a:ln>
              <a:noFill/>
            </a:ln>
            <a:effectLst>
              <a:outerShdw dist="107763" dir="2700000" algn="ctr" rotWithShape="0">
                <a:srgbClr val="3399FF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rgbClr val="000066"/>
                </a:solidFill>
                <a:ea typeface="新細明體" pitchFamily="18" charset="-120"/>
              </a:endParaRPr>
            </a:p>
          </p:txBody>
        </p:sp>
        <p:sp>
          <p:nvSpPr>
            <p:cNvPr id="21" name="AutoShape 69"/>
            <p:cNvSpPr>
              <a:spLocks noChangeArrowheads="1"/>
            </p:cNvSpPr>
            <p:nvPr/>
          </p:nvSpPr>
          <p:spPr bwMode="auto">
            <a:xfrm>
              <a:off x="5075238" y="3848100"/>
              <a:ext cx="936625" cy="433388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400" kern="0">
                  <a:solidFill>
                    <a:srgbClr val="000000"/>
                  </a:solidFill>
                  <a:latin typeface="Times New Roman" pitchFamily="18" charset="0"/>
                </a:rPr>
                <a:t>採購系統</a:t>
              </a:r>
            </a:p>
          </p:txBody>
        </p:sp>
        <p:sp>
          <p:nvSpPr>
            <p:cNvPr id="22" name="AutoShape 70"/>
            <p:cNvSpPr>
              <a:spLocks noChangeArrowheads="1"/>
            </p:cNvSpPr>
            <p:nvPr/>
          </p:nvSpPr>
          <p:spPr bwMode="auto">
            <a:xfrm>
              <a:off x="5075238" y="4351338"/>
              <a:ext cx="936625" cy="433387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400" kern="0" dirty="0">
                  <a:solidFill>
                    <a:srgbClr val="000000"/>
                  </a:solidFill>
                  <a:latin typeface="Times New Roman" pitchFamily="18" charset="0"/>
                </a:rPr>
                <a:t>財物管理</a:t>
              </a:r>
            </a:p>
          </p:txBody>
        </p:sp>
        <p:sp>
          <p:nvSpPr>
            <p:cNvPr id="32797" name="Text Box 109"/>
            <p:cNvSpPr txBox="1">
              <a:spLocks noChangeArrowheads="1"/>
            </p:cNvSpPr>
            <p:nvPr/>
          </p:nvSpPr>
          <p:spPr bwMode="auto">
            <a:xfrm>
              <a:off x="4570413" y="4568825"/>
              <a:ext cx="576262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"/>
                <a:defRPr sz="3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charset="0"/>
                <a:buChar char="○"/>
                <a:defRPr sz="24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D89A4"/>
                </a:buClr>
                <a:buSzPct val="90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sz="1400" b="1">
                  <a:solidFill>
                    <a:srgbClr val="FF0000"/>
                  </a:solidFill>
                  <a:latin typeface="Times New Roman" pitchFamily="18" charset="0"/>
                  <a:ea typeface="新細明體" charset="-120"/>
                </a:rPr>
                <a:t>設備</a:t>
              </a:r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2619568" y="3784986"/>
            <a:ext cx="1519045" cy="1054101"/>
            <a:chOff x="2981667" y="5140567"/>
            <a:chExt cx="1519045" cy="1054101"/>
          </a:xfrm>
        </p:grpSpPr>
        <p:sp>
          <p:nvSpPr>
            <p:cNvPr id="31" name="AutoShape 4"/>
            <p:cNvSpPr>
              <a:spLocks noChangeArrowheads="1"/>
            </p:cNvSpPr>
            <p:nvPr/>
          </p:nvSpPr>
          <p:spPr bwMode="gray">
            <a:xfrm>
              <a:off x="2987824" y="5140567"/>
              <a:ext cx="1512888" cy="1054101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9FF"/>
                </a:gs>
                <a:gs pos="50000">
                  <a:srgbClr val="FFFFFF"/>
                </a:gs>
                <a:gs pos="100000">
                  <a:srgbClr val="FFC9FF"/>
                </a:gs>
              </a:gsLst>
              <a:lin ang="5400000" scaled="1"/>
            </a:gradFill>
            <a:ln>
              <a:noFill/>
            </a:ln>
            <a:effectLst>
              <a:outerShdw dist="107763" dir="2700000" algn="ctr" rotWithShape="0">
                <a:srgbClr val="3399FF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rgbClr val="000066"/>
                </a:solidFill>
                <a:ea typeface="新細明體" pitchFamily="18" charset="-120"/>
              </a:endParaRPr>
            </a:p>
          </p:txBody>
        </p:sp>
        <p:sp>
          <p:nvSpPr>
            <p:cNvPr id="32" name="AutoShape 111"/>
            <p:cNvSpPr>
              <a:spLocks noChangeArrowheads="1"/>
            </p:cNvSpPr>
            <p:nvPr/>
          </p:nvSpPr>
          <p:spPr bwMode="auto">
            <a:xfrm>
              <a:off x="3491520" y="5188373"/>
              <a:ext cx="936625" cy="433387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400" kern="0" dirty="0">
                  <a:solidFill>
                    <a:srgbClr val="000000"/>
                  </a:solidFill>
                  <a:latin typeface="Times New Roman" pitchFamily="18" charset="0"/>
                </a:rPr>
                <a:t>專利系統</a:t>
              </a:r>
            </a:p>
          </p:txBody>
        </p:sp>
        <p:sp>
          <p:nvSpPr>
            <p:cNvPr id="33" name="AutoShape 112"/>
            <p:cNvSpPr>
              <a:spLocks noChangeArrowheads="1"/>
            </p:cNvSpPr>
            <p:nvPr/>
          </p:nvSpPr>
          <p:spPr bwMode="auto">
            <a:xfrm>
              <a:off x="3506738" y="5705897"/>
              <a:ext cx="936625" cy="433388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400" kern="0" dirty="0">
                  <a:solidFill>
                    <a:srgbClr val="000000"/>
                  </a:solidFill>
                  <a:latin typeface="Times New Roman" pitchFamily="18" charset="0"/>
                </a:rPr>
                <a:t>論著系統</a:t>
              </a:r>
            </a:p>
          </p:txBody>
        </p:sp>
        <p:sp>
          <p:nvSpPr>
            <p:cNvPr id="32801" name="Text Box 113"/>
            <p:cNvSpPr txBox="1">
              <a:spLocks noChangeArrowheads="1"/>
            </p:cNvSpPr>
            <p:nvPr/>
          </p:nvSpPr>
          <p:spPr bwMode="auto">
            <a:xfrm>
              <a:off x="2981667" y="5652553"/>
              <a:ext cx="576262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"/>
                <a:defRPr sz="3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charset="0"/>
                <a:buChar char="○"/>
                <a:defRPr sz="24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D89A4"/>
                </a:buClr>
                <a:buSzPct val="90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sz="1400" b="1" dirty="0">
                  <a:solidFill>
                    <a:srgbClr val="FF0000"/>
                  </a:solidFill>
                  <a:latin typeface="Times New Roman" pitchFamily="18" charset="0"/>
                  <a:ea typeface="新細明體" charset="-120"/>
                </a:rPr>
                <a:t>計畫產出</a:t>
              </a:r>
            </a:p>
          </p:txBody>
        </p:sp>
      </p:grpSp>
      <p:cxnSp>
        <p:nvCxnSpPr>
          <p:cNvPr id="32805" name="AutoShape 119"/>
          <p:cNvCxnSpPr>
            <a:cxnSpLocks noChangeShapeType="1"/>
            <a:stCxn id="9" idx="2"/>
            <a:endCxn id="7" idx="1"/>
          </p:cNvCxnSpPr>
          <p:nvPr/>
        </p:nvCxnSpPr>
        <p:spPr bwMode="gray">
          <a:xfrm rot="16200000" flipH="1">
            <a:off x="1732099" y="4670288"/>
            <a:ext cx="636314" cy="1150937"/>
          </a:xfrm>
          <a:prstGeom prst="bentConnector2">
            <a:avLst/>
          </a:prstGeom>
          <a:noFill/>
          <a:ln w="25400">
            <a:solidFill>
              <a:srgbClr val="FFC000"/>
            </a:solidFill>
            <a:miter lim="800000"/>
            <a:headEnd/>
            <a:tailEnd type="triangle" w="med" len="med"/>
          </a:ln>
          <a:effectLst>
            <a:outerShdw dist="107763" dir="2700000" algn="ctr" rotWithShape="0">
              <a:srgbClr val="3399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06" name="AutoShape 122"/>
          <p:cNvCxnSpPr>
            <a:cxnSpLocks noChangeShapeType="1"/>
          </p:cNvCxnSpPr>
          <p:nvPr/>
        </p:nvCxnSpPr>
        <p:spPr bwMode="gray">
          <a:xfrm flipV="1">
            <a:off x="2266950" y="2630488"/>
            <a:ext cx="360363" cy="209550"/>
          </a:xfrm>
          <a:prstGeom prst="bentConnector3">
            <a:avLst>
              <a:gd name="adj1" fmla="val 49778"/>
            </a:avLst>
          </a:prstGeom>
          <a:noFill/>
          <a:ln w="25400">
            <a:solidFill>
              <a:srgbClr val="FFC000"/>
            </a:solidFill>
            <a:miter lim="800000"/>
            <a:headEnd/>
            <a:tailEnd type="triangle" w="med" len="med"/>
          </a:ln>
          <a:effectLst>
            <a:outerShdw dist="107763" dir="2700000" algn="ctr" rotWithShape="0">
              <a:srgbClr val="3399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07" name="AutoShape 123"/>
          <p:cNvCxnSpPr>
            <a:cxnSpLocks noChangeShapeType="1"/>
            <a:stCxn id="9" idx="3"/>
            <a:endCxn id="31" idx="1"/>
          </p:cNvCxnSpPr>
          <p:nvPr/>
        </p:nvCxnSpPr>
        <p:spPr bwMode="gray">
          <a:xfrm flipV="1">
            <a:off x="2266950" y="4312037"/>
            <a:ext cx="358775" cy="3582"/>
          </a:xfrm>
          <a:prstGeom prst="straightConnector1">
            <a:avLst/>
          </a:prstGeom>
          <a:noFill/>
          <a:ln w="25400">
            <a:solidFill>
              <a:srgbClr val="FFC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rgbClr val="3399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08" name="AutoShape 125"/>
          <p:cNvCxnSpPr>
            <a:cxnSpLocks noChangeShapeType="1"/>
            <a:stCxn id="7" idx="3"/>
            <a:endCxn id="6" idx="1"/>
          </p:cNvCxnSpPr>
          <p:nvPr/>
        </p:nvCxnSpPr>
        <p:spPr bwMode="gray">
          <a:xfrm>
            <a:off x="4138613" y="5563914"/>
            <a:ext cx="614784" cy="1351"/>
          </a:xfrm>
          <a:prstGeom prst="straightConnector1">
            <a:avLst/>
          </a:prstGeom>
          <a:noFill/>
          <a:ln w="25400">
            <a:solidFill>
              <a:srgbClr val="FFC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rgbClr val="3399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09" name="AutoShape 126"/>
          <p:cNvCxnSpPr>
            <a:cxnSpLocks noChangeShapeType="1"/>
            <a:stCxn id="5" idx="3"/>
            <a:endCxn id="4" idx="1"/>
          </p:cNvCxnSpPr>
          <p:nvPr/>
        </p:nvCxnSpPr>
        <p:spPr bwMode="gray">
          <a:xfrm>
            <a:off x="6264697" y="2845048"/>
            <a:ext cx="1094980" cy="1466512"/>
          </a:xfrm>
          <a:prstGeom prst="bentConnector3">
            <a:avLst>
              <a:gd name="adj1" fmla="val 52556"/>
            </a:avLst>
          </a:prstGeom>
          <a:noFill/>
          <a:ln w="25400">
            <a:solidFill>
              <a:srgbClr val="FFC000"/>
            </a:solidFill>
            <a:miter lim="800000"/>
            <a:headEnd/>
            <a:tailEnd type="triangle" w="med" len="med"/>
          </a:ln>
          <a:effectLst>
            <a:outerShdw dist="107763" dir="2700000" algn="ctr" rotWithShape="0">
              <a:srgbClr val="3399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0" name="AutoShape 127"/>
          <p:cNvCxnSpPr>
            <a:cxnSpLocks noChangeShapeType="1"/>
            <a:stCxn id="6" idx="3"/>
            <a:endCxn id="4" idx="1"/>
          </p:cNvCxnSpPr>
          <p:nvPr/>
        </p:nvCxnSpPr>
        <p:spPr bwMode="gray">
          <a:xfrm flipV="1">
            <a:off x="6337722" y="4311560"/>
            <a:ext cx="1021955" cy="125370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C000"/>
            </a:solidFill>
            <a:miter lim="800000"/>
            <a:headEnd/>
            <a:tailEnd type="triangle" w="med" len="med"/>
          </a:ln>
          <a:effectLst>
            <a:outerShdw dist="107763" dir="2700000" algn="ctr" rotWithShape="0">
              <a:srgbClr val="3399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1" name="AutoShape 128"/>
          <p:cNvCxnSpPr>
            <a:cxnSpLocks noChangeShapeType="1"/>
            <a:stCxn id="31" idx="3"/>
            <a:endCxn id="4" idx="1"/>
          </p:cNvCxnSpPr>
          <p:nvPr/>
        </p:nvCxnSpPr>
        <p:spPr bwMode="gray">
          <a:xfrm flipV="1">
            <a:off x="4138613" y="4311560"/>
            <a:ext cx="3221064" cy="47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C000"/>
            </a:solidFill>
            <a:miter lim="800000"/>
            <a:headEnd/>
            <a:tailEnd type="triangle" w="med" len="med"/>
          </a:ln>
          <a:effectLst>
            <a:outerShdw dist="107763" dir="2700000" algn="ctr" rotWithShape="0">
              <a:srgbClr val="3399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814" name="AutoShape 132"/>
          <p:cNvCxnSpPr>
            <a:cxnSpLocks noChangeShapeType="1"/>
            <a:stCxn id="8" idx="3"/>
            <a:endCxn id="5" idx="1"/>
          </p:cNvCxnSpPr>
          <p:nvPr/>
        </p:nvCxnSpPr>
        <p:spPr bwMode="gray">
          <a:xfrm>
            <a:off x="4116463" y="2648730"/>
            <a:ext cx="563909" cy="19631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FC000"/>
            </a:solidFill>
            <a:miter lim="800000"/>
            <a:headEnd/>
            <a:tailEnd type="triangle" w="med" len="med"/>
          </a:ln>
          <a:effectLst>
            <a:outerShdw dist="107763" dir="2700000" algn="ctr" rotWithShape="0">
              <a:srgbClr val="3399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2779" name="群組 32778"/>
          <p:cNvGrpSpPr/>
          <p:nvPr/>
        </p:nvGrpSpPr>
        <p:grpSpPr>
          <a:xfrm>
            <a:off x="4680372" y="1556792"/>
            <a:ext cx="1584325" cy="2576512"/>
            <a:chOff x="4643438" y="909638"/>
            <a:chExt cx="1584325" cy="2576512"/>
          </a:xfrm>
        </p:grpSpPr>
        <p:sp>
          <p:nvSpPr>
            <p:cNvPr id="5" name="AutoShape 6"/>
            <p:cNvSpPr>
              <a:spLocks noChangeArrowheads="1"/>
            </p:cNvSpPr>
            <p:nvPr/>
          </p:nvSpPr>
          <p:spPr bwMode="gray">
            <a:xfrm>
              <a:off x="4643438" y="909638"/>
              <a:ext cx="1584325" cy="257651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85FF"/>
                </a:gs>
                <a:gs pos="50000">
                  <a:srgbClr val="FFFFFF"/>
                </a:gs>
                <a:gs pos="100000">
                  <a:srgbClr val="FF85FF"/>
                </a:gs>
              </a:gsLst>
              <a:lin ang="5400000" scaled="1"/>
            </a:gradFill>
            <a:ln>
              <a:noFill/>
            </a:ln>
            <a:effectLst>
              <a:outerShdw dist="107763" dir="2700000" algn="ctr" rotWithShape="0">
                <a:srgbClr val="3399FF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rgbClr val="000066"/>
                </a:solidFill>
                <a:ea typeface="新細明體" pitchFamily="18" charset="-120"/>
              </a:endParaRPr>
            </a:p>
          </p:txBody>
        </p:sp>
        <p:sp>
          <p:nvSpPr>
            <p:cNvPr id="23" name="AutoShape 71"/>
            <p:cNvSpPr>
              <a:spLocks noChangeArrowheads="1"/>
            </p:cNvSpPr>
            <p:nvPr/>
          </p:nvSpPr>
          <p:spPr bwMode="auto">
            <a:xfrm>
              <a:off x="5146675" y="2479675"/>
              <a:ext cx="936625" cy="433388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400" kern="0" dirty="0">
                  <a:solidFill>
                    <a:srgbClr val="000000"/>
                  </a:solidFill>
                  <a:latin typeface="Times New Roman" pitchFamily="18" charset="0"/>
                </a:rPr>
                <a:t>研習課程</a:t>
              </a:r>
            </a:p>
          </p:txBody>
        </p:sp>
        <p:sp>
          <p:nvSpPr>
            <p:cNvPr id="24" name="AutoShape 72"/>
            <p:cNvSpPr>
              <a:spLocks noChangeArrowheads="1"/>
            </p:cNvSpPr>
            <p:nvPr/>
          </p:nvSpPr>
          <p:spPr bwMode="auto">
            <a:xfrm>
              <a:off x="5146675" y="1974850"/>
              <a:ext cx="936625" cy="433388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400" kern="0" dirty="0">
                  <a:solidFill>
                    <a:srgbClr val="000000"/>
                  </a:solidFill>
                  <a:latin typeface="Times New Roman" pitchFamily="18" charset="0"/>
                </a:rPr>
                <a:t>會議室</a:t>
              </a:r>
            </a:p>
          </p:txBody>
        </p:sp>
        <p:sp>
          <p:nvSpPr>
            <p:cNvPr id="25" name="AutoShape 73"/>
            <p:cNvSpPr>
              <a:spLocks noChangeArrowheads="1"/>
            </p:cNvSpPr>
            <p:nvPr/>
          </p:nvSpPr>
          <p:spPr bwMode="auto">
            <a:xfrm>
              <a:off x="5146675" y="2982913"/>
              <a:ext cx="936625" cy="433387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400" kern="0" dirty="0">
                  <a:solidFill>
                    <a:srgbClr val="000000"/>
                  </a:solidFill>
                  <a:latin typeface="Times New Roman" pitchFamily="18" charset="0"/>
                </a:rPr>
                <a:t>公文管理</a:t>
              </a:r>
            </a:p>
          </p:txBody>
        </p:sp>
        <p:sp>
          <p:nvSpPr>
            <p:cNvPr id="32803" name="Text Box 116"/>
            <p:cNvSpPr txBox="1">
              <a:spLocks noChangeArrowheads="1"/>
            </p:cNvSpPr>
            <p:nvPr/>
          </p:nvSpPr>
          <p:spPr bwMode="auto">
            <a:xfrm>
              <a:off x="4643438" y="2911475"/>
              <a:ext cx="576262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"/>
                <a:defRPr sz="3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charset="0"/>
                <a:buChar char="○"/>
                <a:defRPr sz="24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D89A4"/>
                </a:buClr>
                <a:buSzPct val="90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sz="1400" b="1">
                  <a:solidFill>
                    <a:srgbClr val="FF0000"/>
                  </a:solidFill>
                  <a:latin typeface="Times New Roman" pitchFamily="18" charset="0"/>
                  <a:ea typeface="新細明體" charset="-120"/>
                </a:rPr>
                <a:t>行政管理</a:t>
              </a:r>
            </a:p>
          </p:txBody>
        </p:sp>
        <p:sp>
          <p:nvSpPr>
            <p:cNvPr id="46" name="AutoShape 130"/>
            <p:cNvSpPr>
              <a:spLocks noChangeArrowheads="1"/>
            </p:cNvSpPr>
            <p:nvPr/>
          </p:nvSpPr>
          <p:spPr bwMode="auto">
            <a:xfrm>
              <a:off x="5146675" y="1484313"/>
              <a:ext cx="936625" cy="433387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400" kern="0">
                  <a:solidFill>
                    <a:srgbClr val="000000"/>
                  </a:solidFill>
                  <a:latin typeface="Times New Roman" pitchFamily="18" charset="0"/>
                </a:rPr>
                <a:t>電話管理</a:t>
              </a:r>
            </a:p>
          </p:txBody>
        </p:sp>
        <p:sp>
          <p:nvSpPr>
            <p:cNvPr id="50" name="AutoShape 135"/>
            <p:cNvSpPr>
              <a:spLocks noChangeArrowheads="1"/>
            </p:cNvSpPr>
            <p:nvPr/>
          </p:nvSpPr>
          <p:spPr bwMode="auto">
            <a:xfrm>
              <a:off x="5146675" y="981075"/>
              <a:ext cx="936625" cy="433388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400" kern="0" dirty="0">
                  <a:solidFill>
                    <a:srgbClr val="000000"/>
                  </a:solidFill>
                  <a:latin typeface="Times New Roman" pitchFamily="18" charset="0"/>
                </a:rPr>
                <a:t>教補費</a:t>
              </a:r>
            </a:p>
          </p:txBody>
        </p:sp>
      </p:grpSp>
      <p:grpSp>
        <p:nvGrpSpPr>
          <p:cNvPr id="32774" name="群組 32773"/>
          <p:cNvGrpSpPr/>
          <p:nvPr/>
        </p:nvGrpSpPr>
        <p:grpSpPr>
          <a:xfrm>
            <a:off x="7288239" y="2583566"/>
            <a:ext cx="1439863" cy="3455987"/>
            <a:chOff x="7092577" y="1917229"/>
            <a:chExt cx="1439863" cy="3455987"/>
          </a:xfrm>
        </p:grpSpPr>
        <p:sp>
          <p:nvSpPr>
            <p:cNvPr id="4" name="AutoShape 8"/>
            <p:cNvSpPr>
              <a:spLocks noChangeArrowheads="1"/>
            </p:cNvSpPr>
            <p:nvPr/>
          </p:nvSpPr>
          <p:spPr bwMode="gray">
            <a:xfrm>
              <a:off x="7164015" y="1917229"/>
              <a:ext cx="1296987" cy="3455987"/>
            </a:xfrm>
            <a:prstGeom prst="roundRect">
              <a:avLst>
                <a:gd name="adj" fmla="val 16667"/>
              </a:avLst>
            </a:prstGeom>
            <a:solidFill>
              <a:srgbClr val="FF00FF"/>
            </a:solidFill>
            <a:ln>
              <a:noFill/>
            </a:ln>
            <a:effectLst>
              <a:outerShdw dist="107763" dir="2700000" algn="ctr" rotWithShape="0">
                <a:srgbClr val="3399FF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rgbClr val="000066"/>
                </a:solidFill>
                <a:ea typeface="新細明體" pitchFamily="18" charset="-120"/>
              </a:endParaRPr>
            </a:p>
          </p:txBody>
        </p:sp>
        <p:sp>
          <p:nvSpPr>
            <p:cNvPr id="12" name="AutoShape 57"/>
            <p:cNvSpPr>
              <a:spLocks noChangeArrowheads="1"/>
            </p:cNvSpPr>
            <p:nvPr/>
          </p:nvSpPr>
          <p:spPr bwMode="auto">
            <a:xfrm>
              <a:off x="7379915" y="4076229"/>
              <a:ext cx="936625" cy="433387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400" kern="0">
                  <a:solidFill>
                    <a:srgbClr val="000000"/>
                  </a:solidFill>
                  <a:latin typeface="Times New Roman" pitchFamily="18" charset="0"/>
                </a:rPr>
                <a:t>績效指標</a:t>
              </a:r>
            </a:p>
          </p:txBody>
        </p:sp>
        <p:sp>
          <p:nvSpPr>
            <p:cNvPr id="26" name="AutoShape 74"/>
            <p:cNvSpPr>
              <a:spLocks noChangeArrowheads="1"/>
            </p:cNvSpPr>
            <p:nvPr/>
          </p:nvSpPr>
          <p:spPr bwMode="auto">
            <a:xfrm>
              <a:off x="7379915" y="4582641"/>
              <a:ext cx="936625" cy="433388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400" kern="0">
                  <a:solidFill>
                    <a:srgbClr val="000000"/>
                  </a:solidFill>
                  <a:latin typeface="Times New Roman" pitchFamily="18" charset="0"/>
                </a:rPr>
                <a:t>知識管理</a:t>
              </a:r>
            </a:p>
          </p:txBody>
        </p:sp>
        <p:sp>
          <p:nvSpPr>
            <p:cNvPr id="35" name="AutoShape 115"/>
            <p:cNvSpPr>
              <a:spLocks noChangeArrowheads="1"/>
            </p:cNvSpPr>
            <p:nvPr/>
          </p:nvSpPr>
          <p:spPr bwMode="auto">
            <a:xfrm>
              <a:off x="7379915" y="3572991"/>
              <a:ext cx="936625" cy="433388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400" kern="0" dirty="0">
                  <a:solidFill>
                    <a:srgbClr val="000000"/>
                  </a:solidFill>
                  <a:latin typeface="Times New Roman" pitchFamily="18" charset="0"/>
                </a:rPr>
                <a:t>人力資源</a:t>
              </a:r>
            </a:p>
          </p:txBody>
        </p:sp>
        <p:sp>
          <p:nvSpPr>
            <p:cNvPr id="32812" name="Text Box 129"/>
            <p:cNvSpPr txBox="1">
              <a:spLocks noChangeArrowheads="1"/>
            </p:cNvSpPr>
            <p:nvPr/>
          </p:nvSpPr>
          <p:spPr bwMode="auto">
            <a:xfrm>
              <a:off x="7092577" y="5014441"/>
              <a:ext cx="143986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"/>
                <a:defRPr sz="3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charset="0"/>
                <a:buChar char="○"/>
                <a:defRPr sz="24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D89A4"/>
                </a:buClr>
                <a:buSzPct val="90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sz="1400" b="1">
                  <a:solidFill>
                    <a:srgbClr val="FFFFFF"/>
                  </a:solidFill>
                  <a:latin typeface="Times New Roman" pitchFamily="18" charset="0"/>
                  <a:ea typeface="新細明體" charset="-120"/>
                </a:rPr>
                <a:t>資訊與統計</a:t>
              </a:r>
            </a:p>
          </p:txBody>
        </p:sp>
        <p:sp>
          <p:nvSpPr>
            <p:cNvPr id="48" name="AutoShape 133"/>
            <p:cNvSpPr>
              <a:spLocks noChangeArrowheads="1"/>
            </p:cNvSpPr>
            <p:nvPr/>
          </p:nvSpPr>
          <p:spPr bwMode="auto">
            <a:xfrm>
              <a:off x="7381502" y="2563341"/>
              <a:ext cx="936625" cy="433388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400" kern="0">
                  <a:solidFill>
                    <a:srgbClr val="000000"/>
                  </a:solidFill>
                  <a:latin typeface="Times New Roman" pitchFamily="18" charset="0"/>
                </a:rPr>
                <a:t>預算查詢</a:t>
              </a:r>
            </a:p>
          </p:txBody>
        </p:sp>
        <p:sp>
          <p:nvSpPr>
            <p:cNvPr id="49" name="AutoShape 134"/>
            <p:cNvSpPr>
              <a:spLocks noChangeArrowheads="1"/>
            </p:cNvSpPr>
            <p:nvPr/>
          </p:nvSpPr>
          <p:spPr bwMode="auto">
            <a:xfrm>
              <a:off x="7381502" y="3068166"/>
              <a:ext cx="936625" cy="433388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400" kern="0">
                  <a:solidFill>
                    <a:srgbClr val="000000"/>
                  </a:solidFill>
                  <a:latin typeface="Times New Roman" pitchFamily="18" charset="0"/>
                </a:rPr>
                <a:t>差勤查詢</a:t>
              </a:r>
            </a:p>
          </p:txBody>
        </p:sp>
        <p:sp>
          <p:nvSpPr>
            <p:cNvPr id="51" name="AutoShape 136"/>
            <p:cNvSpPr>
              <a:spLocks noChangeArrowheads="1"/>
            </p:cNvSpPr>
            <p:nvPr/>
          </p:nvSpPr>
          <p:spPr bwMode="auto">
            <a:xfrm>
              <a:off x="7381502" y="2061691"/>
              <a:ext cx="936625" cy="433388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400" kern="0" dirty="0">
                  <a:solidFill>
                    <a:srgbClr val="000000"/>
                  </a:solidFill>
                  <a:latin typeface="Times New Roman" pitchFamily="18" charset="0"/>
                </a:rPr>
                <a:t>電話查詢</a:t>
              </a: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5D-9423-4C7E-80D8-0504A3C6E87A}" type="slidenum">
              <a:rPr lang="zh-TW" altLang="en-US" smtClean="0"/>
              <a:t>3</a:t>
            </a:fld>
            <a:endParaRPr lang="zh-TW" altLang="en-US"/>
          </a:p>
        </p:txBody>
      </p:sp>
      <p:grpSp>
        <p:nvGrpSpPr>
          <p:cNvPr id="32777" name="群組 32776"/>
          <p:cNvGrpSpPr/>
          <p:nvPr/>
        </p:nvGrpSpPr>
        <p:grpSpPr>
          <a:xfrm>
            <a:off x="2555875" y="1818648"/>
            <a:ext cx="1560588" cy="1660164"/>
            <a:chOff x="2555875" y="1818648"/>
            <a:chExt cx="1560588" cy="1660164"/>
          </a:xfrm>
        </p:grpSpPr>
        <p:sp>
          <p:nvSpPr>
            <p:cNvPr id="8" name="AutoShape 4"/>
            <p:cNvSpPr>
              <a:spLocks noChangeArrowheads="1"/>
            </p:cNvSpPr>
            <p:nvPr/>
          </p:nvSpPr>
          <p:spPr bwMode="gray">
            <a:xfrm>
              <a:off x="2605163" y="1818648"/>
              <a:ext cx="1511300" cy="166016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C9FF"/>
                </a:gs>
                <a:gs pos="50000">
                  <a:srgbClr val="FFFFFF"/>
                </a:gs>
                <a:gs pos="100000">
                  <a:srgbClr val="FFC9FF"/>
                </a:gs>
              </a:gsLst>
              <a:lin ang="5400000" scaled="1"/>
            </a:gradFill>
            <a:ln>
              <a:noFill/>
            </a:ln>
            <a:effectLst>
              <a:outerShdw dist="107763" dir="2700000" algn="ctr" rotWithShape="0">
                <a:srgbClr val="3399FF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 kern="0">
                <a:solidFill>
                  <a:srgbClr val="000066"/>
                </a:solidFill>
                <a:ea typeface="新細明體" pitchFamily="18" charset="-120"/>
              </a:endParaRPr>
            </a:p>
          </p:txBody>
        </p:sp>
        <p:sp>
          <p:nvSpPr>
            <p:cNvPr id="14" name="AutoShape 59"/>
            <p:cNvSpPr>
              <a:spLocks noChangeArrowheads="1"/>
            </p:cNvSpPr>
            <p:nvPr/>
          </p:nvSpPr>
          <p:spPr bwMode="auto">
            <a:xfrm>
              <a:off x="3054350" y="2471811"/>
              <a:ext cx="936625" cy="433388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400" kern="0">
                  <a:solidFill>
                    <a:srgbClr val="000000"/>
                  </a:solidFill>
                  <a:latin typeface="Times New Roman" pitchFamily="18" charset="0"/>
                </a:rPr>
                <a:t>電子差勤</a:t>
              </a:r>
            </a:p>
          </p:txBody>
        </p:sp>
        <p:sp>
          <p:nvSpPr>
            <p:cNvPr id="17" name="AutoShape 62"/>
            <p:cNvSpPr>
              <a:spLocks noChangeArrowheads="1"/>
            </p:cNvSpPr>
            <p:nvPr/>
          </p:nvSpPr>
          <p:spPr bwMode="auto">
            <a:xfrm>
              <a:off x="3059112" y="2955603"/>
              <a:ext cx="936625" cy="433387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400" kern="0" dirty="0">
                  <a:solidFill>
                    <a:srgbClr val="000000"/>
                  </a:solidFill>
                  <a:latin typeface="Times New Roman" pitchFamily="18" charset="0"/>
                </a:rPr>
                <a:t>人力工時</a:t>
              </a:r>
            </a:p>
          </p:txBody>
        </p:sp>
        <p:sp>
          <p:nvSpPr>
            <p:cNvPr id="32804" name="Text Box 117"/>
            <p:cNvSpPr txBox="1">
              <a:spLocks noChangeArrowheads="1"/>
            </p:cNvSpPr>
            <p:nvPr/>
          </p:nvSpPr>
          <p:spPr bwMode="auto">
            <a:xfrm>
              <a:off x="2555875" y="2871465"/>
              <a:ext cx="576262" cy="517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"/>
                <a:defRPr sz="3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90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Arial" charset="0"/>
                <a:buChar char="○"/>
                <a:defRPr sz="24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8D89A4"/>
                </a:buClr>
                <a:buSzPct val="90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748560"/>
                </a:buClr>
                <a:buSzPct val="100000"/>
                <a:buFont typeface="Arial" charset="0"/>
                <a:buChar char="-"/>
                <a:defRPr sz="2000">
                  <a:solidFill>
                    <a:schemeClr val="tx1"/>
                  </a:solidFill>
                  <a:latin typeface="Arial" charset="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sz="1400" b="1">
                  <a:solidFill>
                    <a:srgbClr val="FF0000"/>
                  </a:solidFill>
                  <a:latin typeface="Times New Roman" pitchFamily="18" charset="0"/>
                  <a:ea typeface="新細明體" charset="-120"/>
                </a:rPr>
                <a:t>人事管理</a:t>
              </a:r>
            </a:p>
          </p:txBody>
        </p:sp>
        <p:sp>
          <p:nvSpPr>
            <p:cNvPr id="13" name="AutoShape 58"/>
            <p:cNvSpPr>
              <a:spLocks noChangeArrowheads="1"/>
            </p:cNvSpPr>
            <p:nvPr/>
          </p:nvSpPr>
          <p:spPr bwMode="auto">
            <a:xfrm>
              <a:off x="3057525" y="1974850"/>
              <a:ext cx="936625" cy="433388"/>
            </a:xfrm>
            <a:prstGeom prst="flowChartAlternateProcess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zh-TW" altLang="en-US" sz="1400" kern="0">
                  <a:solidFill>
                    <a:srgbClr val="000000"/>
                  </a:solidFill>
                  <a:latin typeface="Times New Roman" pitchFamily="18" charset="0"/>
                </a:rPr>
                <a:t>薪資系統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723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業務待辦件數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722585" y="1935184"/>
            <a:ext cx="7314819" cy="1812160"/>
            <a:chOff x="479715" y="1600200"/>
            <a:chExt cx="7314819" cy="1812160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9715" y="1600200"/>
              <a:ext cx="7292305" cy="1812160"/>
            </a:xfrm>
            <a:prstGeom prst="rect">
              <a:avLst/>
            </a:prstGeom>
          </p:spPr>
        </p:pic>
        <p:sp>
          <p:nvSpPr>
            <p:cNvPr id="10" name="橢圓 9"/>
            <p:cNvSpPr/>
            <p:nvPr/>
          </p:nvSpPr>
          <p:spPr>
            <a:xfrm>
              <a:off x="7380311" y="1600200"/>
              <a:ext cx="414223" cy="2446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橢圓 10"/>
            <p:cNvSpPr/>
            <p:nvPr/>
          </p:nvSpPr>
          <p:spPr>
            <a:xfrm>
              <a:off x="5508104" y="2375213"/>
              <a:ext cx="648072" cy="2446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790592" y="1935184"/>
            <a:ext cx="6886278" cy="3069704"/>
            <a:chOff x="1403648" y="2183227"/>
            <a:chExt cx="6886278" cy="3069704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03648" y="2183227"/>
              <a:ext cx="6886278" cy="3069704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2653137" y="4058410"/>
              <a:ext cx="1728192" cy="7200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4381329" y="4233784"/>
              <a:ext cx="16818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  <a:latin typeface="+mn-ea"/>
                </a:rPr>
                <a:t>MIS </a:t>
              </a:r>
              <a:r>
                <a:rPr lang="zh-TW" altLang="en-US" dirty="0" smtClean="0">
                  <a:solidFill>
                    <a:srgbClr val="FF0000"/>
                  </a:solidFill>
                  <a:latin typeface="+mn-ea"/>
                </a:rPr>
                <a:t>帳號</a:t>
              </a:r>
              <a:r>
                <a:rPr lang="en-US" altLang="zh-TW" dirty="0" smtClean="0">
                  <a:solidFill>
                    <a:srgbClr val="FF0000"/>
                  </a:solidFill>
                  <a:latin typeface="+mn-ea"/>
                </a:rPr>
                <a:t>/</a:t>
              </a:r>
              <a:r>
                <a:rPr lang="zh-TW" altLang="en-US" dirty="0" smtClean="0">
                  <a:solidFill>
                    <a:srgbClr val="FF0000"/>
                  </a:solidFill>
                  <a:latin typeface="+mn-ea"/>
                </a:rPr>
                <a:t>密碼</a:t>
              </a:r>
              <a:endParaRPr lang="zh-TW" altLang="en-US" dirty="0">
                <a:solidFill>
                  <a:srgbClr val="FF0000"/>
                </a:solidFill>
                <a:latin typeface="+mn-ea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899592" y="1979290"/>
            <a:ext cx="6972300" cy="1809750"/>
            <a:chOff x="1714500" y="4283546"/>
            <a:chExt cx="6972300" cy="180975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4500" y="4283546"/>
              <a:ext cx="6972300" cy="1809750"/>
            </a:xfrm>
            <a:prstGeom prst="rect">
              <a:avLst/>
            </a:prstGeom>
          </p:spPr>
        </p:pic>
        <p:sp>
          <p:nvSpPr>
            <p:cNvPr id="19" name="矩形 18"/>
            <p:cNvSpPr/>
            <p:nvPr/>
          </p:nvSpPr>
          <p:spPr>
            <a:xfrm>
              <a:off x="2267744" y="5456796"/>
              <a:ext cx="3795456" cy="204452"/>
            </a:xfrm>
            <a:prstGeom prst="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3533199" y="5164412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</a:rPr>
                <a:t>待辦件數</a:t>
              </a:r>
              <a:endParaRPr lang="zh-TW" alt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384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5D-9423-4C7E-80D8-0504A3C6E87A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9" name="標題 1"/>
          <p:cNvSpPr txBox="1">
            <a:spLocks/>
          </p:cNvSpPr>
          <p:nvPr/>
        </p:nvSpPr>
        <p:spPr>
          <a:xfrm>
            <a:off x="685800" y="3128168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b="1" dirty="0">
                <a:solidFill>
                  <a:srgbClr val="005981"/>
                </a:solidFill>
              </a:rPr>
              <a:t>資安政策宣導</a:t>
            </a:r>
          </a:p>
        </p:txBody>
      </p:sp>
    </p:spTree>
    <p:extLst>
      <p:ext uri="{BB962C8B-B14F-4D97-AF65-F5344CB8AC3E}">
        <p14:creationId xmlns:p14="http://schemas.microsoft.com/office/powerpoint/2010/main" val="122048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重點資訊安全政策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 smtClean="0"/>
              <a:t>密碼政策</a:t>
            </a:r>
            <a:endParaRPr lang="en-US" altLang="zh-TW" dirty="0" smtClean="0"/>
          </a:p>
          <a:p>
            <a:pPr marL="800100" lvl="1" indent="-342900"/>
            <a:r>
              <a:rPr lang="zh-TW" altLang="en-US" dirty="0"/>
              <a:t>新密碼至少 </a:t>
            </a:r>
            <a:r>
              <a:rPr lang="en-US" altLang="zh-TW" dirty="0">
                <a:solidFill>
                  <a:srgbClr val="00B0F0"/>
                </a:solidFill>
              </a:rPr>
              <a:t>8 </a:t>
            </a:r>
            <a:r>
              <a:rPr lang="zh-TW" altLang="en-US" dirty="0">
                <a:solidFill>
                  <a:srgbClr val="00B0F0"/>
                </a:solidFill>
              </a:rPr>
              <a:t>位英數字</a:t>
            </a:r>
            <a:r>
              <a:rPr lang="zh-TW" altLang="en-US" dirty="0"/>
              <a:t>混用</a:t>
            </a:r>
            <a:endParaRPr lang="en-US" altLang="zh-TW" dirty="0" smtClean="0"/>
          </a:p>
          <a:p>
            <a:pPr marL="800100" lvl="1" indent="-342900"/>
            <a:r>
              <a:rPr lang="zh-TW" altLang="en-US" dirty="0" smtClean="0"/>
              <a:t>建議</a:t>
            </a:r>
            <a:r>
              <a:rPr lang="zh-TW" altLang="en-US" dirty="0"/>
              <a:t>一般使用者</a:t>
            </a:r>
            <a:r>
              <a:rPr lang="zh-TW" altLang="zh-TW" dirty="0">
                <a:solidFill>
                  <a:srgbClr val="00B0F0"/>
                </a:solidFill>
              </a:rPr>
              <a:t>每半年</a:t>
            </a:r>
            <a:r>
              <a:rPr lang="zh-TW" altLang="zh-TW" dirty="0"/>
              <a:t>更新一次</a:t>
            </a:r>
            <a:r>
              <a:rPr lang="zh-TW" altLang="zh-TW" dirty="0" smtClean="0"/>
              <a:t>密碼</a:t>
            </a:r>
            <a:endParaRPr lang="en-US" altLang="zh-TW" dirty="0" smtClean="0"/>
          </a:p>
          <a:p>
            <a:pPr marL="800100" lvl="1" indent="-342900"/>
            <a:r>
              <a:rPr lang="zh-TW" altLang="en-US" dirty="0"/>
              <a:t>新密碼不得與舊密碼相同</a:t>
            </a:r>
            <a:endParaRPr lang="en-US" altLang="zh-TW" dirty="0" smtClean="0"/>
          </a:p>
          <a:p>
            <a:pPr marL="800100" lvl="1" indent="-342900"/>
            <a:r>
              <a:rPr lang="zh-TW" altLang="en-US" dirty="0"/>
              <a:t>超過半年未修改，每星期一系統自動寄發</a:t>
            </a:r>
            <a:r>
              <a:rPr lang="en-US" altLang="zh-TW" dirty="0"/>
              <a:t>Email</a:t>
            </a:r>
            <a:r>
              <a:rPr lang="zh-TW" altLang="en-US" dirty="0"/>
              <a:t>通知</a:t>
            </a:r>
            <a:r>
              <a:rPr lang="zh-TW" altLang="en-US" dirty="0" smtClean="0"/>
              <a:t>修改</a:t>
            </a:r>
            <a:endParaRPr lang="en-US" altLang="zh-TW" dirty="0" smtClean="0"/>
          </a:p>
          <a:p>
            <a:pPr marL="800100" lvl="1" indent="-342900"/>
            <a:endParaRPr lang="en-US" altLang="zh-TW" dirty="0" smtClean="0"/>
          </a:p>
          <a:p>
            <a:r>
              <a:rPr lang="zh-TW" altLang="en-US" dirty="0" smtClean="0"/>
              <a:t>網域（</a:t>
            </a:r>
            <a:r>
              <a:rPr lang="en-US" altLang="zh-TW" dirty="0" smtClean="0"/>
              <a:t>Active Directory</a:t>
            </a:r>
            <a:r>
              <a:rPr lang="zh-TW" altLang="en-US" dirty="0" smtClean="0"/>
              <a:t>服務）</a:t>
            </a:r>
            <a:endParaRPr lang="en-US" altLang="zh-TW" dirty="0" smtClean="0"/>
          </a:p>
          <a:p>
            <a:pPr marL="800100" lvl="1" indent="-342900"/>
            <a:r>
              <a:rPr lang="zh-TW" altLang="en-US" dirty="0" smtClean="0"/>
              <a:t>與網路節點系統整合管控</a:t>
            </a:r>
            <a:endParaRPr lang="en-US" altLang="zh-TW" dirty="0" smtClean="0"/>
          </a:p>
          <a:p>
            <a:pPr marL="800100" lvl="1" indent="-342900"/>
            <a:r>
              <a:rPr lang="zh-TW" altLang="en-US" dirty="0" smtClean="0"/>
              <a:t>即時取得</a:t>
            </a:r>
            <a:r>
              <a:rPr lang="en-US" altLang="zh-TW" dirty="0" smtClean="0"/>
              <a:t>Windows update</a:t>
            </a:r>
          </a:p>
          <a:p>
            <a:pPr marL="800100" lvl="1" indent="-342900"/>
            <a:endParaRPr lang="en-US" altLang="zh-TW" dirty="0" smtClean="0"/>
          </a:p>
          <a:p>
            <a:r>
              <a:rPr lang="zh-TW" altLang="en-US" dirty="0" smtClean="0"/>
              <a:t>使用合法</a:t>
            </a:r>
            <a:r>
              <a:rPr lang="zh-TW" altLang="en-US" dirty="0"/>
              <a:t>授</a:t>
            </a:r>
            <a:r>
              <a:rPr lang="zh-TW" altLang="en-US" dirty="0" smtClean="0"/>
              <a:t>權</a:t>
            </a:r>
            <a:r>
              <a:rPr lang="zh-TW" altLang="en-US" dirty="0"/>
              <a:t>軟體</a:t>
            </a:r>
            <a:endParaRPr lang="en-US" altLang="zh-TW" dirty="0" smtClean="0"/>
          </a:p>
          <a:p>
            <a:pPr marL="800100" lvl="1" indent="-342900"/>
            <a:r>
              <a:rPr lang="zh-TW" altLang="en-US" dirty="0"/>
              <a:t>軟體版權</a:t>
            </a:r>
            <a:r>
              <a:rPr lang="zh-TW" altLang="en-US" dirty="0" smtClean="0"/>
              <a:t>登錄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5D-9423-4C7E-80D8-0504A3C6E87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769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170" y="1628800"/>
            <a:ext cx="2656334" cy="1328167"/>
          </a:xfrm>
          <a:prstGeom prst="rect">
            <a:avLst/>
          </a:prstGeom>
        </p:spPr>
      </p:pic>
      <p:sp>
        <p:nvSpPr>
          <p:cNvPr id="49154" name="標題 1"/>
          <p:cNvSpPr>
            <a:spLocks noGrp="1"/>
          </p:cNvSpPr>
          <p:nvPr>
            <p:ph type="title"/>
          </p:nvPr>
        </p:nvSpPr>
        <p:spPr>
          <a:xfrm>
            <a:off x="436563" y="342900"/>
            <a:ext cx="7467600" cy="1143000"/>
          </a:xfrm>
        </p:spPr>
        <p:txBody>
          <a:bodyPr/>
          <a:lstStyle/>
          <a:p>
            <a:r>
              <a:rPr lang="zh-TW" altLang="en-US" dirty="0" smtClean="0"/>
              <a:t>定期修改密碼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0" y="1628800"/>
            <a:ext cx="5894575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流程圖: 接點 3"/>
          <p:cNvSpPr/>
          <p:nvPr/>
        </p:nvSpPr>
        <p:spPr>
          <a:xfrm>
            <a:off x="6357385" y="2298644"/>
            <a:ext cx="828675" cy="215900"/>
          </a:xfrm>
          <a:prstGeom prst="flowChartConnector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003924" y="2956967"/>
            <a:ext cx="25209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b="1" i="1" dirty="0">
                <a:solidFill>
                  <a:srgbClr val="FF0000"/>
                </a:solidFill>
                <a:latin typeface="+mn-ea"/>
              </a:rPr>
              <a:t>Email/MIS</a:t>
            </a:r>
            <a:r>
              <a:rPr lang="zh-TW" altLang="en-US" b="1" i="1" dirty="0">
                <a:solidFill>
                  <a:srgbClr val="FF0000"/>
                </a:solidFill>
                <a:latin typeface="+mn-ea"/>
              </a:rPr>
              <a:t>密碼重建</a:t>
            </a:r>
          </a:p>
        </p:txBody>
      </p:sp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708" y="3573017"/>
            <a:ext cx="4822628" cy="259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3805565" y="5590981"/>
            <a:ext cx="33938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b="1" i="1" dirty="0">
                <a:solidFill>
                  <a:srgbClr val="FF0000"/>
                </a:solidFill>
                <a:latin typeface="+mn-ea"/>
              </a:rPr>
              <a:t>1.</a:t>
            </a:r>
            <a:r>
              <a:rPr lang="zh-TW" altLang="en-US" b="1" i="1" dirty="0">
                <a:solidFill>
                  <a:srgbClr val="FF0000"/>
                </a:solidFill>
                <a:latin typeface="+mn-ea"/>
              </a:rPr>
              <a:t>點</a:t>
            </a:r>
            <a:r>
              <a:rPr lang="en-US" altLang="zh-TW" b="1" i="1" dirty="0">
                <a:solidFill>
                  <a:srgbClr val="FF0000"/>
                </a:solidFill>
                <a:latin typeface="+mn-ea"/>
              </a:rPr>
              <a:t>『</a:t>
            </a:r>
            <a:r>
              <a:rPr lang="zh-TW" altLang="en-US" b="1" i="1" dirty="0">
                <a:solidFill>
                  <a:srgbClr val="FF0000"/>
                </a:solidFill>
                <a:latin typeface="+mn-ea"/>
              </a:rPr>
              <a:t>修改密碼</a:t>
            </a:r>
            <a:r>
              <a:rPr lang="en-US" altLang="zh-TW" b="1" i="1" dirty="0">
                <a:solidFill>
                  <a:srgbClr val="FF0000"/>
                </a:solidFill>
                <a:latin typeface="+mn-ea"/>
              </a:rPr>
              <a:t>』</a:t>
            </a:r>
          </a:p>
          <a:p>
            <a:pPr>
              <a:defRPr/>
            </a:pPr>
            <a:r>
              <a:rPr lang="en-US" altLang="zh-TW" b="1" i="1" dirty="0">
                <a:solidFill>
                  <a:srgbClr val="FF0000"/>
                </a:solidFill>
                <a:latin typeface="+mn-ea"/>
              </a:rPr>
              <a:t>2.</a:t>
            </a:r>
            <a:r>
              <a:rPr lang="zh-TW" altLang="en-US" b="1" i="1" dirty="0">
                <a:solidFill>
                  <a:srgbClr val="FF0000"/>
                </a:solidFill>
                <a:latin typeface="+mn-ea"/>
              </a:rPr>
              <a:t>輸入</a:t>
            </a:r>
            <a:r>
              <a:rPr lang="en-US" altLang="zh-TW" b="1" i="1" dirty="0">
                <a:solidFill>
                  <a:srgbClr val="FF0000"/>
                </a:solidFill>
                <a:latin typeface="+mn-ea"/>
              </a:rPr>
              <a:t>『</a:t>
            </a:r>
            <a:r>
              <a:rPr lang="zh-TW" altLang="en-US" b="1" i="1" dirty="0">
                <a:solidFill>
                  <a:srgbClr val="FF0000"/>
                </a:solidFill>
                <a:latin typeface="+mn-ea"/>
              </a:rPr>
              <a:t>新密碼</a:t>
            </a:r>
            <a:r>
              <a:rPr lang="en-US" altLang="zh-TW" b="1" i="1" dirty="0">
                <a:solidFill>
                  <a:srgbClr val="FF0000"/>
                </a:solidFill>
                <a:latin typeface="+mn-ea"/>
              </a:rPr>
              <a:t>』</a:t>
            </a:r>
            <a:r>
              <a:rPr lang="zh-TW" altLang="en-US" b="1" i="1" dirty="0">
                <a:solidFill>
                  <a:srgbClr val="FF0000"/>
                </a:solidFill>
                <a:latin typeface="+mn-ea"/>
              </a:rPr>
              <a:t>並</a:t>
            </a:r>
            <a:r>
              <a:rPr lang="en-US" altLang="zh-TW" b="1" i="1" dirty="0">
                <a:solidFill>
                  <a:srgbClr val="FF0000"/>
                </a:solidFill>
                <a:latin typeface="+mn-ea"/>
              </a:rPr>
              <a:t>『</a:t>
            </a:r>
            <a:r>
              <a:rPr lang="zh-TW" altLang="en-US" b="1" i="1" dirty="0">
                <a:solidFill>
                  <a:srgbClr val="FF0000"/>
                </a:solidFill>
                <a:latin typeface="+mn-ea"/>
              </a:rPr>
              <a:t>再次確認</a:t>
            </a:r>
            <a:r>
              <a:rPr lang="en-US" altLang="zh-TW" b="1" i="1" dirty="0">
                <a:solidFill>
                  <a:srgbClr val="FF0000"/>
                </a:solidFill>
                <a:latin typeface="+mn-ea"/>
              </a:rPr>
              <a:t>』</a:t>
            </a:r>
            <a:endParaRPr lang="zh-TW" altLang="en-US" b="1" i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298086" y="3068960"/>
            <a:ext cx="39939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b="1" i="1" dirty="0">
                <a:solidFill>
                  <a:srgbClr val="FF0000"/>
                </a:solidFill>
                <a:latin typeface="+mn-ea"/>
              </a:rPr>
              <a:t>1.</a:t>
            </a:r>
            <a:r>
              <a:rPr lang="zh-TW" altLang="en-US" b="1" i="1" dirty="0">
                <a:solidFill>
                  <a:srgbClr val="FF0000"/>
                </a:solidFill>
                <a:latin typeface="+mn-ea"/>
              </a:rPr>
              <a:t>輸入個人身分證字號及出生年月日</a:t>
            </a:r>
            <a:endParaRPr lang="en-US" altLang="zh-TW" b="1" i="1" dirty="0">
              <a:solidFill>
                <a:srgbClr val="FF0000"/>
              </a:solidFill>
              <a:latin typeface="+mn-ea"/>
            </a:endParaRPr>
          </a:p>
          <a:p>
            <a:pPr>
              <a:defRPr/>
            </a:pPr>
            <a:r>
              <a:rPr lang="en-US" altLang="zh-TW" b="1" i="1" dirty="0">
                <a:solidFill>
                  <a:srgbClr val="FF0000"/>
                </a:solidFill>
                <a:latin typeface="+mn-ea"/>
              </a:rPr>
              <a:t>2.</a:t>
            </a:r>
            <a:r>
              <a:rPr lang="zh-TW" altLang="en-US" b="1" i="1" dirty="0">
                <a:solidFill>
                  <a:srgbClr val="FF0000"/>
                </a:solidFill>
                <a:latin typeface="+mn-ea"/>
              </a:rPr>
              <a:t>私人提問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5D-9423-4C7E-80D8-0504A3C6E87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474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網域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（</a:t>
            </a:r>
            <a:r>
              <a:rPr lang="en-US" altLang="zh-TW" dirty="0"/>
              <a:t>Active Directory</a:t>
            </a:r>
            <a:r>
              <a:rPr lang="zh-TW" altLang="en-US" dirty="0"/>
              <a:t>服務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網域</a:t>
            </a:r>
            <a:r>
              <a:rPr lang="zh-TW" altLang="en-US" dirty="0"/>
              <a:t>（</a:t>
            </a:r>
            <a:r>
              <a:rPr lang="en-US" altLang="zh-TW" dirty="0"/>
              <a:t>Active Directory</a:t>
            </a:r>
            <a:r>
              <a:rPr lang="zh-TW" altLang="en-US" dirty="0"/>
              <a:t>服務）</a:t>
            </a:r>
            <a:endParaRPr lang="en-US" altLang="zh-TW" dirty="0"/>
          </a:p>
          <a:p>
            <a:pPr marL="800100" lvl="1" indent="-342900"/>
            <a:r>
              <a:rPr lang="zh-TW" altLang="en-US" dirty="0"/>
              <a:t>與網路節點系統整合管控</a:t>
            </a:r>
            <a:endParaRPr lang="en-US" altLang="zh-TW" dirty="0"/>
          </a:p>
          <a:p>
            <a:pPr marL="800100" lvl="1" indent="-342900"/>
            <a:r>
              <a:rPr lang="zh-TW" altLang="en-US" dirty="0"/>
              <a:t>即時取得</a:t>
            </a:r>
            <a:r>
              <a:rPr lang="en-US" altLang="zh-TW" dirty="0"/>
              <a:t>Windows </a:t>
            </a:r>
            <a:r>
              <a:rPr lang="en-US" altLang="zh-TW" dirty="0" smtClean="0"/>
              <a:t>update</a:t>
            </a:r>
          </a:p>
          <a:p>
            <a:r>
              <a:rPr lang="zh-TW" altLang="en-US" dirty="0" smtClean="0"/>
              <a:t>如何加入網域</a:t>
            </a:r>
            <a:endParaRPr lang="en-US" altLang="zh-TW" dirty="0" smtClean="0"/>
          </a:p>
          <a:p>
            <a:pPr lvl="1"/>
            <a:r>
              <a:rPr lang="zh-TW" altLang="en-US" dirty="0"/>
              <a:t>線上</a:t>
            </a:r>
            <a:r>
              <a:rPr lang="en-US" altLang="zh-TW" dirty="0" smtClean="0"/>
              <a:t>FAQ</a:t>
            </a:r>
            <a:br>
              <a:rPr lang="en-US" altLang="zh-TW" dirty="0" smtClean="0"/>
            </a:br>
            <a:r>
              <a:rPr lang="zh-TW" altLang="en-US" dirty="0" smtClean="0"/>
              <a:t>綜合</a:t>
            </a:r>
            <a:r>
              <a:rPr lang="zh-TW" altLang="en-US" dirty="0"/>
              <a:t>計畫組 </a:t>
            </a:r>
            <a:r>
              <a:rPr lang="en-US" altLang="zh-TW" dirty="0"/>
              <a:t>» </a:t>
            </a:r>
            <a:r>
              <a:rPr lang="zh-TW" altLang="en-US" dirty="0"/>
              <a:t>資訊小組 </a:t>
            </a:r>
            <a:r>
              <a:rPr lang="en-US" altLang="zh-TW" dirty="0"/>
              <a:t>» </a:t>
            </a:r>
            <a:r>
              <a:rPr lang="zh-TW" altLang="en-US" dirty="0"/>
              <a:t>網路相關 </a:t>
            </a:r>
            <a:r>
              <a:rPr lang="en-US" altLang="zh-TW" dirty="0"/>
              <a:t>» </a:t>
            </a:r>
            <a:r>
              <a:rPr lang="zh-TW" altLang="en-US" dirty="0"/>
              <a:t>網域相關</a:t>
            </a:r>
            <a:r>
              <a:rPr lang="zh-TW" altLang="en-US" dirty="0" smtClean="0"/>
              <a:t>設定</a:t>
            </a:r>
            <a:endParaRPr lang="en-US" altLang="zh-TW" dirty="0" smtClean="0"/>
          </a:p>
          <a:p>
            <a:r>
              <a:rPr lang="zh-TW" altLang="en-US" dirty="0" smtClean="0"/>
              <a:t>電腦名稱</a:t>
            </a:r>
            <a:r>
              <a:rPr lang="en-US" altLang="zh-TW" dirty="0" smtClean="0">
                <a:sym typeface="Wingdings" panose="05000000000000000000" pitchFamily="2" charset="2"/>
              </a:rPr>
              <a:t></a:t>
            </a:r>
            <a:r>
              <a:rPr lang="zh-TW" altLang="en-US" dirty="0" smtClean="0">
                <a:sym typeface="Wingdings" panose="05000000000000000000" pitchFamily="2" charset="2"/>
              </a:rPr>
              <a:t>電腦識別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工</a:t>
            </a:r>
            <a:r>
              <a:rPr lang="zh-TW" altLang="en-US" dirty="0"/>
              <a:t>號</a:t>
            </a:r>
            <a:r>
              <a:rPr lang="en-US" altLang="zh-TW" dirty="0">
                <a:solidFill>
                  <a:srgbClr val="FF0000"/>
                </a:solidFill>
              </a:rPr>
              <a:t>a</a:t>
            </a:r>
            <a:r>
              <a:rPr lang="en-US" altLang="zh-TW" dirty="0"/>
              <a:t>-</a:t>
            </a:r>
            <a:r>
              <a:rPr lang="zh-TW" altLang="en-US" dirty="0"/>
              <a:t>分機號碼</a:t>
            </a:r>
            <a:endParaRPr lang="en-US" altLang="zh-TW" dirty="0"/>
          </a:p>
          <a:p>
            <a:pPr lvl="1"/>
            <a:r>
              <a:rPr lang="zh-TW" altLang="en-US" dirty="0" smtClean="0"/>
              <a:t>第一台電腦</a:t>
            </a:r>
            <a:r>
              <a:rPr lang="en-US" altLang="zh-TW" dirty="0" smtClean="0">
                <a:solidFill>
                  <a:srgbClr val="FF0000"/>
                </a:solidFill>
              </a:rPr>
              <a:t>a</a:t>
            </a:r>
            <a:r>
              <a:rPr lang="zh-TW" altLang="en-US" dirty="0" smtClean="0"/>
              <a:t>，</a:t>
            </a:r>
            <a:r>
              <a:rPr lang="zh-TW" altLang="en-US" dirty="0"/>
              <a:t>第二台則為</a:t>
            </a:r>
            <a:r>
              <a:rPr lang="en-US" altLang="zh-TW" dirty="0">
                <a:solidFill>
                  <a:srgbClr val="FF0000"/>
                </a:solidFill>
              </a:rPr>
              <a:t>b</a:t>
            </a:r>
            <a:r>
              <a:rPr lang="zh-TW" altLang="en-US" dirty="0"/>
              <a:t>，</a:t>
            </a:r>
            <a:r>
              <a:rPr lang="zh-TW" altLang="en-US" dirty="0" smtClean="0"/>
              <a:t>以此類推</a:t>
            </a:r>
            <a:endParaRPr lang="en-US" altLang="zh-TW" dirty="0"/>
          </a:p>
          <a:p>
            <a:pPr marL="800100" lvl="1" indent="-342900"/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63E5D-9423-4C7E-80D8-0504A3C6E87A}" type="slidenum">
              <a:rPr lang="zh-TW" altLang="en-US" smtClean="0"/>
              <a:t>8</a:t>
            </a:fld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5364088" y="4365104"/>
            <a:ext cx="2981325" cy="1181100"/>
            <a:chOff x="971600" y="4852391"/>
            <a:chExt cx="2981325" cy="1181100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1600" y="4852391"/>
              <a:ext cx="2981325" cy="1181100"/>
            </a:xfrm>
            <a:prstGeom prst="rect">
              <a:avLst/>
            </a:prstGeom>
          </p:spPr>
        </p:pic>
        <p:sp>
          <p:nvSpPr>
            <p:cNvPr id="8" name="橢圓 7"/>
            <p:cNvSpPr/>
            <p:nvPr/>
          </p:nvSpPr>
          <p:spPr>
            <a:xfrm>
              <a:off x="971600" y="5775721"/>
              <a:ext cx="2448272" cy="24556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橢圓 8"/>
            <p:cNvSpPr/>
            <p:nvPr/>
          </p:nvSpPr>
          <p:spPr>
            <a:xfrm>
              <a:off x="971600" y="5099744"/>
              <a:ext cx="2448272" cy="24556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558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5574</TotalTime>
  <Words>1236</Words>
  <Application>Microsoft Office PowerPoint</Application>
  <PresentationFormat>如螢幕大小 (4:3)</PresentationFormat>
  <Paragraphs>295</Paragraphs>
  <Slides>31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41" baseType="lpstr">
      <vt:lpstr>微軟正黑體</vt:lpstr>
      <vt:lpstr>新細明體</vt:lpstr>
      <vt:lpstr>Arial</vt:lpstr>
      <vt:lpstr>Arial Black</vt:lpstr>
      <vt:lpstr>Calibri</vt:lpstr>
      <vt:lpstr>Tahoma</vt:lpstr>
      <vt:lpstr>Times New Roman</vt:lpstr>
      <vt:lpstr>Tw Cen MT</vt:lpstr>
      <vt:lpstr>Wingdings</vt:lpstr>
      <vt:lpstr>Office 佈景主題</vt:lpstr>
      <vt:lpstr>新進人員講習課程 資訊系統使用與資通安全管理</vt:lpstr>
      <vt:lpstr>大綱</vt:lpstr>
      <vt:lpstr>PowerPoint 簡報</vt:lpstr>
      <vt:lpstr>本所資訊系統</vt:lpstr>
      <vt:lpstr>業務待辦件數</vt:lpstr>
      <vt:lpstr>PowerPoint 簡報</vt:lpstr>
      <vt:lpstr>重點資訊安全政策</vt:lpstr>
      <vt:lpstr>定期修改密碼</vt:lpstr>
      <vt:lpstr>網域 （Active Directory服務）</vt:lpstr>
      <vt:lpstr>利用網域帳號登入電腦</vt:lpstr>
      <vt:lpstr>確保軟體使用合法性</vt:lpstr>
      <vt:lpstr>PowerPoint 簡報</vt:lpstr>
      <vt:lpstr>有線網路連網步驟</vt:lpstr>
      <vt:lpstr>網路節點系統</vt:lpstr>
      <vt:lpstr>確認網路節點申請資訊</vt:lpstr>
      <vt:lpstr>WWW代理伺服器 (proxy)</vt:lpstr>
      <vt:lpstr>WWW代理伺服器設定說明</vt:lpstr>
      <vt:lpstr>WWW代理伺服器設定說明</vt:lpstr>
      <vt:lpstr>PowerPoint 簡報</vt:lpstr>
      <vt:lpstr>本所無線網路簡介</vt:lpstr>
      <vt:lpstr>無線網路：iner-peap</vt:lpstr>
      <vt:lpstr>無線網路：iner</vt:lpstr>
      <vt:lpstr>無線網路：iner_guest</vt:lpstr>
      <vt:lpstr>核能研究所來賓WiFi使用說明</vt:lpstr>
      <vt:lpstr>本所無線網路比較</vt:lpstr>
      <vt:lpstr>PowerPoint 簡報</vt:lpstr>
      <vt:lpstr>資訊相關問題排除協助</vt:lpstr>
      <vt:lpstr>線上FAQ</vt:lpstr>
      <vt:lpstr>資訊服務人員</vt:lpstr>
      <vt:lpstr>客服人員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林源城</dc:creator>
  <cp:lastModifiedBy>林源城</cp:lastModifiedBy>
  <cp:revision>57</cp:revision>
  <dcterms:created xsi:type="dcterms:W3CDTF">2014-06-09T07:34:49Z</dcterms:created>
  <dcterms:modified xsi:type="dcterms:W3CDTF">2015-11-12T07:17:52Z</dcterms:modified>
</cp:coreProperties>
</file>