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71" r:id="rId2"/>
    <p:sldId id="273" r:id="rId3"/>
    <p:sldId id="367" r:id="rId4"/>
    <p:sldId id="352" r:id="rId5"/>
    <p:sldId id="353" r:id="rId6"/>
    <p:sldId id="366" r:id="rId7"/>
    <p:sldId id="359" r:id="rId8"/>
    <p:sldId id="328" r:id="rId9"/>
    <p:sldId id="364" r:id="rId10"/>
    <p:sldId id="355" r:id="rId11"/>
    <p:sldId id="368" r:id="rId12"/>
    <p:sldId id="363" r:id="rId13"/>
    <p:sldId id="360" r:id="rId14"/>
    <p:sldId id="365" r:id="rId15"/>
    <p:sldId id="309" r:id="rId16"/>
  </p:sldIdLst>
  <p:sldSz cx="9906000" cy="6858000" type="A4"/>
  <p:notesSz cx="6807200" cy="99393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61424F52-FD57-44AB-8150-5FFD17E75DFA}">
          <p14:sldIdLst>
            <p14:sldId id="271"/>
            <p14:sldId id="273"/>
            <p14:sldId id="367"/>
            <p14:sldId id="352"/>
            <p14:sldId id="353"/>
            <p14:sldId id="366"/>
            <p14:sldId id="359"/>
            <p14:sldId id="328"/>
            <p14:sldId id="364"/>
            <p14:sldId id="355"/>
            <p14:sldId id="368"/>
            <p14:sldId id="363"/>
            <p14:sldId id="360"/>
            <p14:sldId id="365"/>
            <p14:sldId id="30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996633"/>
    <a:srgbClr val="66FFFF"/>
    <a:srgbClr val="3399FF"/>
    <a:srgbClr val="9933FF"/>
    <a:srgbClr val="FF5050"/>
    <a:srgbClr val="336600"/>
    <a:srgbClr val="0033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2597" autoAdjust="0"/>
  </p:normalViewPr>
  <p:slideViewPr>
    <p:cSldViewPr showGuides="1">
      <p:cViewPr>
        <p:scale>
          <a:sx n="70" d="100"/>
          <a:sy n="70" d="100"/>
        </p:scale>
        <p:origin x="-1830" y="-3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4420687819985348"/>
          <c:y val="8.6777928945496241E-2"/>
          <c:w val="0.50236959240937107"/>
          <c:h val="0.83728013798916545"/>
        </c:manualLayout>
      </c:layout>
      <c:radarChart>
        <c:radarStyle val="marker"/>
        <c:varyColors val="0"/>
        <c:ser>
          <c:idx val="3"/>
          <c:order val="0"/>
          <c:tx>
            <c:strRef>
              <c:f>工作表1!$E$1</c:f>
              <c:strCache>
                <c:ptCount val="1"/>
                <c:pt idx="0">
                  <c:v>全年目標(100%)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dLbls>
            <c:delete val="1"/>
          </c:dLbls>
          <c:cat>
            <c:strRef>
              <c:f>工作表1!$A$2:$A$7</c:f>
              <c:strCache>
                <c:ptCount val="6"/>
                <c:pt idx="0">
                  <c:v>技轉收入</c:v>
                </c:pt>
                <c:pt idx="1">
                  <c:v>技服收入</c:v>
                </c:pt>
                <c:pt idx="2">
                  <c:v>簽約金</c:v>
                </c:pt>
                <c:pt idx="3">
                  <c:v>專利申請</c:v>
                </c:pt>
                <c:pt idx="4">
                  <c:v>國外期刊</c:v>
                </c:pt>
                <c:pt idx="5">
                  <c:v>研究報告</c:v>
                </c:pt>
              </c:strCache>
            </c:strRef>
          </c:cat>
          <c:val>
            <c:numRef>
              <c:f>工作表1!$E$2:$E$7</c:f>
              <c:numCache>
                <c:formatCode>0%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工作表1!$H$1</c:f>
              <c:strCache>
                <c:ptCount val="1"/>
                <c:pt idx="0">
                  <c:v>10月底預計達成率(83.3%)</c:v>
                </c:pt>
              </c:strCache>
            </c:strRef>
          </c:tx>
          <c:spPr>
            <a:ln>
              <a:solidFill>
                <a:srgbClr val="92D050"/>
              </a:solidFill>
            </a:ln>
          </c:spPr>
          <c:marker>
            <c:symbol val="none"/>
          </c:marker>
          <c:dLbls>
            <c:delete val="1"/>
          </c:dLbls>
          <c:cat>
            <c:strRef>
              <c:f>工作表1!$A$2:$A$7</c:f>
              <c:strCache>
                <c:ptCount val="6"/>
                <c:pt idx="0">
                  <c:v>技轉收入</c:v>
                </c:pt>
                <c:pt idx="1">
                  <c:v>技服收入</c:v>
                </c:pt>
                <c:pt idx="2">
                  <c:v>簽約金</c:v>
                </c:pt>
                <c:pt idx="3">
                  <c:v>專利申請</c:v>
                </c:pt>
                <c:pt idx="4">
                  <c:v>國外期刊</c:v>
                </c:pt>
                <c:pt idx="5">
                  <c:v>研究報告</c:v>
                </c:pt>
              </c:strCache>
            </c:strRef>
          </c:cat>
          <c:val>
            <c:numRef>
              <c:f>工作表1!$H$2:$H$7</c:f>
              <c:numCache>
                <c:formatCode>0.0%</c:formatCode>
                <c:ptCount val="6"/>
                <c:pt idx="0">
                  <c:v>0.83333333333333337</c:v>
                </c:pt>
                <c:pt idx="1">
                  <c:v>0.83333333333333337</c:v>
                </c:pt>
                <c:pt idx="2">
                  <c:v>0.83333333333333337</c:v>
                </c:pt>
                <c:pt idx="3">
                  <c:v>0.83333333333333337</c:v>
                </c:pt>
                <c:pt idx="4">
                  <c:v>0.83333333333333337</c:v>
                </c:pt>
                <c:pt idx="5">
                  <c:v>0.83333333333333337</c:v>
                </c:pt>
              </c:numCache>
            </c:numRef>
          </c:val>
        </c:ser>
        <c:ser>
          <c:idx val="0"/>
          <c:order val="2"/>
          <c:tx>
            <c:strRef>
              <c:f>工作表1!$F$1</c:f>
              <c:strCache>
                <c:ptCount val="1"/>
                <c:pt idx="0">
                  <c:v>12月底預定達成率(100%)</c:v>
                </c:pt>
              </c:strCache>
            </c:strRef>
          </c:tx>
          <c:spPr>
            <a:ln w="38100">
              <a:solidFill>
                <a:srgbClr val="0070C0"/>
              </a:solidFill>
              <a:prstDash val="sysDot"/>
            </a:ln>
          </c:spPr>
          <c:marker>
            <c:symbol val="none"/>
          </c:marker>
          <c:cat>
            <c:strRef>
              <c:f>工作表1!$A$2:$A$7</c:f>
              <c:strCache>
                <c:ptCount val="6"/>
                <c:pt idx="0">
                  <c:v>技轉收入</c:v>
                </c:pt>
                <c:pt idx="1">
                  <c:v>技服收入</c:v>
                </c:pt>
                <c:pt idx="2">
                  <c:v>簽約金</c:v>
                </c:pt>
                <c:pt idx="3">
                  <c:v>專利申請</c:v>
                </c:pt>
                <c:pt idx="4">
                  <c:v>國外期刊</c:v>
                </c:pt>
                <c:pt idx="5">
                  <c:v>研究報告</c:v>
                </c:pt>
              </c:strCache>
            </c:strRef>
          </c:cat>
          <c:val>
            <c:numRef>
              <c:f>工作表1!$F$2:$F$7</c:f>
            </c:numRef>
          </c:val>
        </c:ser>
        <c:ser>
          <c:idx val="5"/>
          <c:order val="3"/>
          <c:tx>
            <c:strRef>
              <c:f>工作表1!$G$1</c:f>
              <c:strCache>
                <c:ptCount val="1"/>
                <c:pt idx="0">
                  <c:v>10月底實際達成率(%)</c:v>
                </c:pt>
              </c:strCache>
            </c:strRef>
          </c:tx>
          <c:spPr>
            <a:ln w="31750">
              <a:solidFill>
                <a:srgbClr val="FF0000"/>
              </a:solidFill>
            </a:ln>
          </c:spPr>
          <c:marker>
            <c:symbol val="diamond"/>
            <c:size val="6"/>
            <c:spPr>
              <a:solidFill>
                <a:srgbClr val="FF0000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6.1538634903821235E-2"/>
                  <c:y val="5.4859858510020516E-2"/>
                </c:manualLayout>
              </c:layout>
              <c:spPr>
                <a:solidFill>
                  <a:srgbClr val="FFFFFF">
                    <a:alpha val="60000"/>
                  </a:srgbClr>
                </a:solidFill>
              </c:spPr>
              <c:txPr>
                <a:bodyPr/>
                <a:lstStyle/>
                <a:p>
                  <a:pPr>
                    <a:defRPr>
                      <a:solidFill>
                        <a:srgbClr val="156D17"/>
                      </a:solidFill>
                    </a:defRPr>
                  </a:pPr>
                  <a:endParaRPr lang="zh-TW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742441487024035E-2"/>
                  <c:y val="5.9630280989152733E-2"/>
                </c:manualLayout>
              </c:layout>
              <c:spPr>
                <a:solidFill>
                  <a:srgbClr val="FFFFFF">
                    <a:alpha val="60000"/>
                  </a:srgbClr>
                </a:solidFill>
              </c:spPr>
              <c:txPr>
                <a:bodyPr/>
                <a:lstStyle/>
                <a:p>
                  <a:pPr algn="ctr" rtl="0">
                    <a:defRPr lang="en-US" altLang="en-US" sz="1800" b="0" i="0" u="none" strike="noStrike" kern="1200" baseline="0">
                      <a:solidFill>
                        <a:srgbClr val="156D17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solidFill>
                  <a:srgbClr val="FFFFFF">
                    <a:alpha val="60000"/>
                  </a:srgbClr>
                </a:solidFill>
              </c:spPr>
              <c:txPr>
                <a:bodyPr/>
                <a:lstStyle/>
                <a:p>
                  <a:pPr>
                    <a:defRPr>
                      <a:solidFill>
                        <a:srgbClr val="156D17"/>
                      </a:solidFill>
                    </a:defRPr>
                  </a:pPr>
                  <a:endParaRPr lang="zh-TW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1538634903821235E-2"/>
                  <c:y val="-5.9630280989152733E-2"/>
                </c:manualLayout>
              </c:layout>
              <c:spPr>
                <a:solidFill>
                  <a:srgbClr val="FFFFFF">
                    <a:alpha val="60000"/>
                  </a:srgbClr>
                </a:solidFill>
              </c:spPr>
              <c:txPr>
                <a:bodyPr/>
                <a:lstStyle/>
                <a:p>
                  <a:pPr algn="ctr" rtl="0">
                    <a:defRPr lang="en-US" altLang="en-US" sz="1800" b="0" i="0" u="none" strike="noStrike" kern="1200" baseline="0">
                      <a:solidFill>
                        <a:srgbClr val="156D17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1520717593896849E-2"/>
                  <c:y val="3.8163379833057752E-2"/>
                </c:manualLayout>
              </c:layout>
              <c:spPr>
                <a:solidFill>
                  <a:srgbClr val="FFFFFF">
                    <a:alpha val="60000"/>
                  </a:srgbClr>
                </a:solidFill>
              </c:spPr>
              <c:txPr>
                <a:bodyPr/>
                <a:lstStyle/>
                <a:p>
                  <a:pPr>
                    <a:defRPr>
                      <a:solidFill>
                        <a:srgbClr val="156D17"/>
                      </a:solidFill>
                    </a:defRPr>
                  </a:pPr>
                  <a:endParaRPr lang="zh-TW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0107503859546323E-2"/>
                  <c:y val="-1.9081689916528876E-2"/>
                </c:manualLayout>
              </c:layout>
              <c:spPr>
                <a:solidFill>
                  <a:srgbClr val="FFFFFF">
                    <a:alpha val="60000"/>
                  </a:srgbClr>
                </a:solidFill>
              </c:spPr>
              <c:txPr>
                <a:bodyPr/>
                <a:lstStyle/>
                <a:p>
                  <a:pPr algn="ctr" rtl="0">
                    <a:defRPr lang="en-US" altLang="en-US" sz="1800" b="0" i="0" u="none" strike="noStrike" kern="1200" baseline="0">
                      <a:solidFill>
                        <a:srgbClr val="156D17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rgbClr val="FFFFFF">
                  <a:alpha val="60000"/>
                </a:srgbClr>
              </a:solidFill>
            </c:spPr>
            <c:txPr>
              <a:bodyPr/>
              <a:lstStyle/>
              <a:p>
                <a:pPr>
                  <a:defRPr>
                    <a:solidFill>
                      <a:srgbClr val="D5602B"/>
                    </a:solidFill>
                  </a:defRPr>
                </a:pPr>
                <a:endParaRPr lang="zh-TW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工作表1!$A$2:$A$7</c:f>
              <c:strCache>
                <c:ptCount val="6"/>
                <c:pt idx="0">
                  <c:v>技轉收入</c:v>
                </c:pt>
                <c:pt idx="1">
                  <c:v>技服收入</c:v>
                </c:pt>
                <c:pt idx="2">
                  <c:v>簽約金</c:v>
                </c:pt>
                <c:pt idx="3">
                  <c:v>專利申請</c:v>
                </c:pt>
                <c:pt idx="4">
                  <c:v>國外期刊</c:v>
                </c:pt>
                <c:pt idx="5">
                  <c:v>研究報告</c:v>
                </c:pt>
              </c:strCache>
            </c:strRef>
          </c:cat>
          <c:val>
            <c:numRef>
              <c:f>工作表1!$G$2:$G$7</c:f>
              <c:numCache>
                <c:formatCode>0.00%</c:formatCode>
                <c:ptCount val="6"/>
                <c:pt idx="0">
                  <c:v>1.1025979416725744</c:v>
                </c:pt>
                <c:pt idx="1">
                  <c:v>0.98486431038931843</c:v>
                </c:pt>
                <c:pt idx="2">
                  <c:v>0.92090863147298596</c:v>
                </c:pt>
                <c:pt idx="3">
                  <c:v>1.0957446808510638</c:v>
                </c:pt>
                <c:pt idx="4">
                  <c:v>1.2356687898089171</c:v>
                </c:pt>
                <c:pt idx="5">
                  <c:v>1.1471264367816092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245127040"/>
        <c:axId val="245128576"/>
      </c:radarChart>
      <c:catAx>
        <c:axId val="245127040"/>
        <c:scaling>
          <c:orientation val="minMax"/>
        </c:scaling>
        <c:delete val="0"/>
        <c:axPos val="b"/>
        <c:majorGridlines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2000" b="1">
                <a:latin typeface="標楷體" panose="03000509000000000000" pitchFamily="65" charset="-120"/>
                <a:ea typeface="標楷體" panose="03000509000000000000" pitchFamily="65" charset="-120"/>
              </a:defRPr>
            </a:pPr>
            <a:endParaRPr lang="zh-TW"/>
          </a:p>
        </c:txPr>
        <c:crossAx val="245128576"/>
        <c:crosses val="autoZero"/>
        <c:auto val="1"/>
        <c:lblAlgn val="ctr"/>
        <c:lblOffset val="100"/>
        <c:noMultiLvlLbl val="0"/>
      </c:catAx>
      <c:valAx>
        <c:axId val="245128576"/>
        <c:scaling>
          <c:orientation val="minMax"/>
          <c:max val="1.3"/>
          <c:min val="0"/>
        </c:scaling>
        <c:delete val="0"/>
        <c:axPos val="l"/>
        <c:numFmt formatCode="0%" sourceLinked="1"/>
        <c:majorTickMark val="none"/>
        <c:minorTickMark val="none"/>
        <c:tickLblPos val="none"/>
        <c:crossAx val="245127040"/>
        <c:crosses val="autoZero"/>
        <c:crossBetween val="between"/>
        <c:majorUnit val="0.2"/>
      </c:valAx>
      <c:spPr>
        <a:ln w="38100"/>
      </c:spPr>
    </c:plotArea>
    <c:legend>
      <c:legendPos val="r"/>
      <c:layout>
        <c:manualLayout>
          <c:xMode val="edge"/>
          <c:yMode val="edge"/>
          <c:x val="0.68374809839871087"/>
          <c:y val="0.81040331480506256"/>
          <c:w val="0.31514936725977849"/>
          <c:h val="0.15631397343137615"/>
        </c:manualLayout>
      </c:layout>
      <c:overlay val="0"/>
      <c:spPr>
        <a:solidFill>
          <a:schemeClr val="bg1">
            <a:lumMod val="95000"/>
          </a:schemeClr>
        </a:solidFill>
      </c:spPr>
      <c:txPr>
        <a:bodyPr/>
        <a:lstStyle/>
        <a:p>
          <a:pPr>
            <a:defRPr sz="1600" b="1">
              <a:latin typeface="標楷體" panose="03000509000000000000" pitchFamily="65" charset="-120"/>
              <a:ea typeface="標楷體" panose="03000509000000000000" pitchFamily="65" charset="-120"/>
            </a:defRPr>
          </a:pPr>
          <a:endParaRPr lang="zh-TW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zh-TW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49576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 bwMode="auto">
          <a:xfrm>
            <a:off x="3856039" y="0"/>
            <a:ext cx="2949576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fld id="{B977EF90-B1E6-4232-B981-D614E8A400BE}" type="datetimeFigureOut">
              <a:rPr lang="zh-TW" altLang="en-US"/>
              <a:pPr>
                <a:defRPr/>
              </a:pPr>
              <a:t>2015/11/12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 bwMode="auto">
          <a:xfrm>
            <a:off x="1" y="9440867"/>
            <a:ext cx="2949576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1" rIns="91440" bIns="45721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 bwMode="auto">
          <a:xfrm>
            <a:off x="3856039" y="9440867"/>
            <a:ext cx="2949576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1" rIns="91440" bIns="4572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fld id="{5FAA740C-B495-454C-8A13-9E2A6346D57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403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9576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9" y="0"/>
            <a:ext cx="2949576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46125"/>
            <a:ext cx="5381625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6"/>
            <a:ext cx="5446713" cy="447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0867"/>
            <a:ext cx="2949576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9" y="9440867"/>
            <a:ext cx="2949576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fld id="{CDEFE772-9F70-44AA-AA00-AC27C1DF6F3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02659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dirty="0" smtClean="0">
              <a:ea typeface="新細明體" charset="-120"/>
            </a:endParaRPr>
          </a:p>
        </p:txBody>
      </p:sp>
      <p:sp>
        <p:nvSpPr>
          <p:cNvPr id="5837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649" indent="-285636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0953" indent="-226921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1141" indent="-230096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8159" indent="-228508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5173" indent="-22850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2189" indent="-22850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205" indent="-22850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20" indent="-22850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fld id="{C863B918-F089-4699-8422-5FC37EF55ACB}" type="slidenum">
              <a:rPr lang="en-US" altLang="zh-TW" smtClean="0"/>
              <a:pPr eaLnBrk="1" hangingPunct="1"/>
              <a:t>1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>
              <a:ea typeface="新細明體" charset="-120"/>
            </a:endParaRPr>
          </a:p>
        </p:txBody>
      </p:sp>
      <p:sp>
        <p:nvSpPr>
          <p:cNvPr id="5939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649" indent="-285636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0953" indent="-226921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1141" indent="-230096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8159" indent="-228508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5173" indent="-22850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2189" indent="-22850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205" indent="-22850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20" indent="-228508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fld id="{F914A9C1-608C-41C1-B63D-D4B4774C7A48}" type="slidenum">
              <a:rPr lang="en-US" altLang="zh-TW" smtClean="0"/>
              <a:pPr eaLnBrk="1" hangingPunct="1"/>
              <a:t>2</a:t>
            </a:fld>
            <a:endParaRPr lang="en-US" altLang="zh-TW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467" indent="-285565" defTabSz="920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2256" indent="-228453" defTabSz="920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599157" indent="-228453" defTabSz="920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6063" indent="-228453" defTabSz="9201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2964" indent="-228453" defTabSz="920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69867" indent="-228453" defTabSz="920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6768" indent="-228453" defTabSz="920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3671" indent="-228453" defTabSz="9201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2186FC25-508E-4C9F-A499-0D7016CD36DA}" type="slidenum">
              <a:rPr lang="en-US" altLang="zh-TW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zh-TW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2788" y="746125"/>
            <a:ext cx="5383212" cy="3727450"/>
          </a:xfrm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205" y="4721229"/>
            <a:ext cx="5444806" cy="4471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dirty="0" smtClean="0">
              <a:ea typeface="新細明體" charset="-120"/>
            </a:endParaRPr>
          </a:p>
        </p:txBody>
      </p:sp>
      <p:sp>
        <p:nvSpPr>
          <p:cNvPr id="100356" name="投影片編號版面配置區 3"/>
          <p:cNvSpPr txBox="1">
            <a:spLocks noGrp="1"/>
          </p:cNvSpPr>
          <p:nvPr/>
        </p:nvSpPr>
        <p:spPr bwMode="auto">
          <a:xfrm>
            <a:off x="3856039" y="9440867"/>
            <a:ext cx="2949576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94" tIns="45698" rIns="91394" bIns="45698" anchor="b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1413" indent="-227013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1788" indent="-230188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8988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6188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3388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30588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7788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r" eaLnBrk="1" hangingPunct="1"/>
            <a:fld id="{3A37E4D2-04CC-4837-8DAA-48FF6EE8BF3D}" type="slidenum">
              <a:rPr lang="en-US" altLang="zh-TW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dirty="0" smtClean="0">
              <a:ea typeface="新細明體" charset="-120"/>
            </a:endParaRPr>
          </a:p>
        </p:txBody>
      </p:sp>
      <p:sp>
        <p:nvSpPr>
          <p:cNvPr id="100356" name="投影片編號版面配置區 3"/>
          <p:cNvSpPr txBox="1">
            <a:spLocks noGrp="1"/>
          </p:cNvSpPr>
          <p:nvPr/>
        </p:nvSpPr>
        <p:spPr bwMode="auto">
          <a:xfrm>
            <a:off x="3856039" y="9440867"/>
            <a:ext cx="2949576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94" tIns="45698" rIns="91394" bIns="45698" anchor="b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1413" indent="-227013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1788" indent="-230188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8988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6188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3388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30588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7788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r" eaLnBrk="1" hangingPunct="1"/>
            <a:fld id="{3A37E4D2-04CC-4837-8DAA-48FF6EE8BF3D}" type="slidenum">
              <a:rPr lang="en-US" altLang="zh-TW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>
              <a:ea typeface="新細明體" charset="-120"/>
            </a:endParaRPr>
          </a:p>
        </p:txBody>
      </p:sp>
      <p:sp>
        <p:nvSpPr>
          <p:cNvPr id="100356" name="投影片編號版面配置區 3"/>
          <p:cNvSpPr txBox="1">
            <a:spLocks noGrp="1"/>
          </p:cNvSpPr>
          <p:nvPr/>
        </p:nvSpPr>
        <p:spPr bwMode="auto">
          <a:xfrm>
            <a:off x="3856039" y="9440867"/>
            <a:ext cx="2949576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94" tIns="45698" rIns="91394" bIns="45698" anchor="b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1413" indent="-227013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1788" indent="-230188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8988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6188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3388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30588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7788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r" eaLnBrk="1" hangingPunct="1"/>
            <a:fld id="{3A37E4D2-04CC-4837-8DAA-48FF6EE8BF3D}" type="slidenum">
              <a:rPr lang="en-US" altLang="zh-TW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2275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 smtClean="0">
              <a:ea typeface="新細明體" charset="-120"/>
            </a:endParaRPr>
          </a:p>
        </p:txBody>
      </p:sp>
      <p:sp>
        <p:nvSpPr>
          <p:cNvPr id="182276" name="投影片編號版面配置區 3"/>
          <p:cNvSpPr txBox="1">
            <a:spLocks noGrp="1"/>
          </p:cNvSpPr>
          <p:nvPr/>
        </p:nvSpPr>
        <p:spPr bwMode="auto">
          <a:xfrm>
            <a:off x="3856039" y="9440867"/>
            <a:ext cx="2949576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94" tIns="45698" rIns="91394" bIns="45698" anchor="b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1413" indent="-227013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1788" indent="-230188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8988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6188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3388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30588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7788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r" eaLnBrk="1" hangingPunct="1"/>
            <a:fld id="{DD22C9E9-2CB7-4CBA-8802-D582EDCE4ADC}" type="slidenum">
              <a:rPr lang="en-US" altLang="zh-TW" sz="1200"/>
              <a:pPr algn="r" eaLnBrk="1" hangingPunct="1"/>
              <a:t>15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 shadeToTitle="1">
        <a:gradFill rotWithShape="0">
          <a:gsLst>
            <a:gs pos="0">
              <a:schemeClr val="bg1"/>
            </a:gs>
            <a:gs pos="100000">
              <a:srgbClr val="FFCC0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-INERC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075" y="5949950"/>
            <a:ext cx="936625" cy="6096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392488" y="6140450"/>
            <a:ext cx="3740150" cy="3968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2000" b="1" smtClean="0">
                <a:solidFill>
                  <a:srgbClr val="0066FF"/>
                </a:solidFill>
                <a:ea typeface="標楷體" pitchFamily="65" charset="-120"/>
              </a:rPr>
              <a:t>行政院原子能委員會核能研究所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58975"/>
            <a:ext cx="7772400" cy="1470025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>
            <a:lvl1pPr>
              <a:defRPr sz="4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08500"/>
            <a:ext cx="6400800" cy="1031875"/>
          </a:xfrm>
        </p:spPr>
        <p:txBody>
          <a:bodyPr/>
          <a:lstStyle>
            <a:lvl1pPr marL="0" indent="0" algn="ctr">
              <a:buFontTx/>
              <a:buNone/>
              <a:defRPr sz="3200"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94E5F658-EC4A-45FF-87CA-303AD02D91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4697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89B4C-84CB-40B0-8EE1-48536A5B01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48324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62750" y="188913"/>
            <a:ext cx="2057400" cy="59372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90550" y="188913"/>
            <a:ext cx="6019800" cy="59372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7C8A9-7D89-4088-AD43-28EE01F042B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53679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590550" y="188913"/>
            <a:ext cx="8229600" cy="593725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E1025-735F-44B6-B082-6279B968D2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9104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39838" y="188913"/>
            <a:ext cx="7077075" cy="9366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590550" y="1341438"/>
            <a:ext cx="8229600" cy="4784725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08B54A-5460-4143-ADE8-0CBD6CA445B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6023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39838" y="188913"/>
            <a:ext cx="7077075" cy="9366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590550" y="1341438"/>
            <a:ext cx="4038600" cy="47847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81550" y="1341438"/>
            <a:ext cx="4038600" cy="47847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AE5BF-43FF-49FE-A08E-B67923F0B1E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26783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AD59A-ADD8-4983-AD51-FADFAEA0ECC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3164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A3F60-09C3-4D8F-93AB-FAEC60071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7059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9055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8155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9EDDF-E824-4AD3-A722-BB05B7C4DFC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9244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DEC55-D9E3-46B8-BDA7-165D9EF140C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48560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44213-1680-44F4-BA37-C30E8C4D696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31244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62C95-8FE6-4EA9-BB0A-E183B71C5EA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71727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635E2-2B53-480A-A9B1-2E88E7C2680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5190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74DE0-9F2D-4C79-8AD1-6A5A7EB3A15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400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50000">
              <a:schemeClr val="bg1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43025" y="188913"/>
            <a:ext cx="7667625" cy="93662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9763" y="1341438"/>
            <a:ext cx="8915400" cy="478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5188" y="6453188"/>
            <a:ext cx="23114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fld id="{ABBFCA9F-857A-4F81-B2BC-FDFEF73B18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117475" y="1125538"/>
            <a:ext cx="9710738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117475" y="6308725"/>
            <a:ext cx="9710738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1033" name="Picture 9" descr="C-INERC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7" y="333375"/>
            <a:ext cx="1012825" cy="6604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28575" y="6524625"/>
            <a:ext cx="2673350" cy="3048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1400" b="1" smtClean="0">
                <a:solidFill>
                  <a:srgbClr val="0066FF"/>
                </a:solidFill>
                <a:ea typeface="標楷體" pitchFamily="65" charset="-120"/>
              </a:rPr>
              <a:t>行政院原子能委員會核能研究所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6" r:id="rId3"/>
    <p:sldLayoutId id="2147483705" r:id="rId4"/>
    <p:sldLayoutId id="2147483704" r:id="rId5"/>
    <p:sldLayoutId id="2147483703" r:id="rId6"/>
    <p:sldLayoutId id="2147483702" r:id="rId7"/>
    <p:sldLayoutId id="2147483701" r:id="rId8"/>
    <p:sldLayoutId id="2147483700" r:id="rId9"/>
    <p:sldLayoutId id="2147483699" r:id="rId10"/>
    <p:sldLayoutId id="2147483698" r:id="rId11"/>
    <p:sldLayoutId id="2147483697" r:id="rId12"/>
    <p:sldLayoutId id="2147483696" r:id="rId13"/>
    <p:sldLayoutId id="2147483695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0066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006666"/>
          </a:solidFill>
          <a:latin typeface="Arial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006666"/>
          </a:solidFill>
          <a:latin typeface="Arial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006666"/>
          </a:solidFill>
          <a:latin typeface="Arial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006666"/>
          </a:solidFill>
          <a:latin typeface="Arial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3600" b="1">
          <a:solidFill>
            <a:srgbClr val="006666"/>
          </a:solidFill>
          <a:latin typeface="Arial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3600" b="1">
          <a:solidFill>
            <a:srgbClr val="006666"/>
          </a:solidFill>
          <a:latin typeface="Arial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3600" b="1">
          <a:solidFill>
            <a:srgbClr val="006666"/>
          </a:solidFill>
          <a:latin typeface="Arial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3600" b="1">
          <a:solidFill>
            <a:srgbClr val="006666"/>
          </a:solidFill>
          <a:latin typeface="Arial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192.168.160.9:8080/hrm/hrm_index.jsp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fld id="{F9AEC9BC-8D1C-44BC-86EA-EC9B0921B778}" type="slidenum">
              <a:rPr lang="en-US" altLang="zh-TW" smtClean="0"/>
              <a:pPr eaLnBrk="1" hangingPunct="1"/>
              <a:t>1</a:t>
            </a:fld>
            <a:endParaRPr lang="en-US" altLang="zh-TW" smtClean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85875" y="1124744"/>
            <a:ext cx="7645400" cy="4104481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zh-TW" altLang="en-US" sz="4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綜合計畫組</a:t>
            </a:r>
            <a:r>
              <a:rPr lang="en-US" altLang="zh-TW" sz="4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altLang="zh-TW" sz="4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altLang="zh-TW" sz="460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altLang="zh-TW" sz="460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zh-TW" altLang="en-US" sz="4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規劃及計畫管理科</a:t>
            </a:r>
            <a:r>
              <a:rPr lang="en-US" altLang="zh-TW" sz="4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altLang="zh-TW" sz="4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altLang="zh-TW" sz="440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n-US" altLang="zh-TW" sz="440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104</a:t>
            </a:r>
            <a:r>
              <a:rPr lang="zh-TW" alt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年</a:t>
            </a: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12</a:t>
            </a:r>
            <a:r>
              <a:rPr lang="zh-TW" alt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月</a:t>
            </a: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1</a:t>
            </a:r>
            <a:r>
              <a:rPr lang="zh-TW" alt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4" t="7943" r="1302" b="1563"/>
          <a:stretch/>
        </p:blipFill>
        <p:spPr bwMode="auto">
          <a:xfrm>
            <a:off x="324000" y="764704"/>
            <a:ext cx="9252000" cy="6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3663" y="44624"/>
            <a:ext cx="7667625" cy="936625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6600"/>
                </a:solidFill>
                <a:latin typeface="+mn-ea"/>
                <a:ea typeface="+mn-ea"/>
              </a:rPr>
              <a:t>四、論著</a:t>
            </a:r>
            <a:r>
              <a:rPr lang="zh-TW" altLang="en-US" dirty="0">
                <a:solidFill>
                  <a:srgbClr val="006600"/>
                </a:solidFill>
                <a:latin typeface="+mn-ea"/>
                <a:ea typeface="+mn-ea"/>
              </a:rPr>
              <a:t>系統簡介</a:t>
            </a:r>
          </a:p>
        </p:txBody>
      </p:sp>
      <p:sp>
        <p:nvSpPr>
          <p:cNvPr id="4" name="投影片編號版面配置區 5"/>
          <p:cNvSpPr txBox="1">
            <a:spLocks noGrp="1"/>
          </p:cNvSpPr>
          <p:nvPr/>
        </p:nvSpPr>
        <p:spPr bwMode="auto">
          <a:xfrm>
            <a:off x="7466136" y="6453188"/>
            <a:ext cx="23114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r" eaLnBrk="1" hangingPunct="1"/>
            <a:fld id="{66B56DC0-7F00-4E36-8A75-10A1FAF462F3}" type="slidenum">
              <a:rPr lang="en-US" altLang="zh-TW" sz="1200"/>
              <a:pPr algn="r" eaLnBrk="1" hangingPunct="1"/>
              <a:t>10</a:t>
            </a:fld>
            <a:endParaRPr lang="en-US" altLang="zh-TW" sz="1200" dirty="0"/>
          </a:p>
        </p:txBody>
      </p:sp>
    </p:spTree>
    <p:extLst>
      <p:ext uri="{BB962C8B-B14F-4D97-AF65-F5344CB8AC3E}">
        <p14:creationId xmlns:p14="http://schemas.microsoft.com/office/powerpoint/2010/main" val="75106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  <a:p>
            <a:endParaRPr lang="en-US" altLang="zh-TW" dirty="0"/>
          </a:p>
        </p:txBody>
      </p:sp>
      <p:sp>
        <p:nvSpPr>
          <p:cNvPr id="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3663" y="44624"/>
            <a:ext cx="7667625" cy="936625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6600"/>
                </a:solidFill>
                <a:latin typeface="+mn-ea"/>
                <a:ea typeface="+mn-ea"/>
              </a:rPr>
              <a:t>五、人力工時系統主要功能</a:t>
            </a:r>
            <a:endParaRPr lang="zh-TW" altLang="en-US" dirty="0">
              <a:solidFill>
                <a:srgbClr val="006600"/>
              </a:solidFill>
              <a:latin typeface="+mn-ea"/>
              <a:ea typeface="+mn-ea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136576" y="1124744"/>
            <a:ext cx="163448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計畫</a:t>
            </a:r>
            <a:r>
              <a:rPr lang="zh-TW" altLang="en-US" dirty="0" smtClean="0">
                <a:solidFill>
                  <a:schemeClr val="tx1"/>
                </a:solidFill>
              </a:rPr>
              <a:t>基本資料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3944888" y="1124744"/>
            <a:ext cx="165618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>
                <a:solidFill>
                  <a:schemeClr val="tx1"/>
                </a:solidFill>
              </a:rPr>
              <a:t>人員</a:t>
            </a:r>
            <a:r>
              <a:rPr lang="zh-TW" altLang="en-US" dirty="0" smtClean="0">
                <a:solidFill>
                  <a:schemeClr val="tx1"/>
                </a:solidFill>
              </a:rPr>
              <a:t>基本資料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6537176" y="1124744"/>
            <a:ext cx="20882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年初規劃</a:t>
            </a:r>
            <a:r>
              <a:rPr lang="zh-TW" altLang="en-US" dirty="0">
                <a:solidFill>
                  <a:schemeClr val="tx1"/>
                </a:solidFill>
              </a:rPr>
              <a:t>執行之人力與</a:t>
            </a:r>
            <a:r>
              <a:rPr lang="zh-TW" altLang="en-US" dirty="0" smtClean="0">
                <a:solidFill>
                  <a:schemeClr val="tx1"/>
                </a:solidFill>
              </a:rPr>
              <a:t>計畫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8" name="流程圖: 磁碟 17"/>
          <p:cNvSpPr/>
          <p:nvPr/>
        </p:nvSpPr>
        <p:spPr>
          <a:xfrm>
            <a:off x="3872880" y="2852936"/>
            <a:ext cx="1944216" cy="1080120"/>
          </a:xfrm>
          <a:prstGeom prst="flowChartMagneticDisk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人力工時</a:t>
            </a:r>
            <a:r>
              <a:rPr lang="zh-TW" altLang="en-US" dirty="0" smtClean="0">
                <a:solidFill>
                  <a:schemeClr val="tx1"/>
                </a:solidFill>
              </a:rPr>
              <a:t>系統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en-US" dirty="0" smtClean="0">
                <a:solidFill>
                  <a:schemeClr val="tx1"/>
                </a:solidFill>
              </a:rPr>
              <a:t>即時線上資料庫</a:t>
            </a:r>
            <a:r>
              <a:rPr lang="en-US" altLang="zh-TW" dirty="0" smtClean="0">
                <a:solidFill>
                  <a:schemeClr val="tx1"/>
                </a:solidFill>
              </a:rPr>
              <a:t>)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416496" y="2730624"/>
            <a:ext cx="211873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每天實際執行之人力與計畫</a:t>
            </a:r>
            <a:endParaRPr lang="zh-TW" altLang="en-US" dirty="0">
              <a:solidFill>
                <a:schemeClr val="tx1"/>
              </a:solidFill>
            </a:endParaRPr>
          </a:p>
        </p:txBody>
      </p:sp>
      <p:cxnSp>
        <p:nvCxnSpPr>
          <p:cNvPr id="23" name="肘形接點 22"/>
          <p:cNvCxnSpPr>
            <a:stCxn id="17" idx="2"/>
            <a:endCxn id="18" idx="1"/>
          </p:cNvCxnSpPr>
          <p:nvPr/>
        </p:nvCxnSpPr>
        <p:spPr>
          <a:xfrm rot="16200000" flipH="1">
            <a:off x="2992506" y="1000454"/>
            <a:ext cx="813792" cy="289117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肘形接點 25"/>
          <p:cNvCxnSpPr>
            <a:stCxn id="47" idx="2"/>
            <a:endCxn id="18" idx="1"/>
          </p:cNvCxnSpPr>
          <p:nvPr/>
        </p:nvCxnSpPr>
        <p:spPr>
          <a:xfrm rot="16200000" flipH="1">
            <a:off x="4402088" y="2410036"/>
            <a:ext cx="813792" cy="7200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肘形接點 42"/>
          <p:cNvCxnSpPr>
            <a:stCxn id="48" idx="2"/>
            <a:endCxn id="18" idx="1"/>
          </p:cNvCxnSpPr>
          <p:nvPr/>
        </p:nvCxnSpPr>
        <p:spPr>
          <a:xfrm rot="5400000">
            <a:off x="5806244" y="1077888"/>
            <a:ext cx="813792" cy="2736304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肘形接點 45"/>
          <p:cNvCxnSpPr>
            <a:stCxn id="50" idx="3"/>
            <a:endCxn id="18" idx="2"/>
          </p:cNvCxnSpPr>
          <p:nvPr/>
        </p:nvCxnSpPr>
        <p:spPr>
          <a:xfrm>
            <a:off x="2535232" y="3187824"/>
            <a:ext cx="1337648" cy="20517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矩形 95"/>
          <p:cNvSpPr/>
          <p:nvPr/>
        </p:nvSpPr>
        <p:spPr>
          <a:xfrm>
            <a:off x="4016897" y="4437112"/>
            <a:ext cx="165618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管理資訊</a:t>
            </a:r>
            <a:endParaRPr lang="zh-TW" altLang="en-US" dirty="0">
              <a:solidFill>
                <a:schemeClr val="tx1"/>
              </a:solidFill>
            </a:endParaRPr>
          </a:p>
        </p:txBody>
      </p:sp>
      <p:cxnSp>
        <p:nvCxnSpPr>
          <p:cNvPr id="34825" name="肘形接點 34824"/>
          <p:cNvCxnSpPr>
            <a:stCxn id="18" idx="3"/>
            <a:endCxn id="96" idx="0"/>
          </p:cNvCxnSpPr>
          <p:nvPr/>
        </p:nvCxnSpPr>
        <p:spPr>
          <a:xfrm rot="16200000" flipH="1">
            <a:off x="4592960" y="4185083"/>
            <a:ext cx="504056" cy="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828" name="文字方塊 34827"/>
          <p:cNvSpPr txBox="1"/>
          <p:nvPr/>
        </p:nvSpPr>
        <p:spPr>
          <a:xfrm>
            <a:off x="6189512" y="4252446"/>
            <a:ext cx="32846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zh-TW" altLang="en-US" dirty="0" smtClean="0"/>
              <a:t>配合組織運作進行總體</a:t>
            </a:r>
            <a:r>
              <a:rPr lang="zh-TW" altLang="en-US" dirty="0"/>
              <a:t>計畫人力成本分析</a:t>
            </a:r>
            <a:endParaRPr lang="en-US" altLang="zh-TW" kern="0" dirty="0"/>
          </a:p>
          <a:p>
            <a:pPr marL="342900" indent="-342900">
              <a:buFontTx/>
              <a:buAutoNum type="arabicPeriod"/>
            </a:pPr>
            <a:r>
              <a:rPr lang="zh-TW" altLang="en-US" kern="0" dirty="0"/>
              <a:t>協助人力資源之管理</a:t>
            </a:r>
            <a:endParaRPr lang="en-US" altLang="zh-TW" dirty="0"/>
          </a:p>
          <a:p>
            <a:pPr marL="342900" indent="-342900">
              <a:buAutoNum type="arabicPeriod"/>
            </a:pPr>
            <a:r>
              <a:rPr lang="zh-TW" altLang="en-US" dirty="0" smtClean="0"/>
              <a:t>提供不同觀點之管理資訊 </a:t>
            </a:r>
            <a:r>
              <a:rPr lang="en-US" altLang="zh-TW" dirty="0" smtClean="0"/>
              <a:t>(</a:t>
            </a:r>
            <a:r>
              <a:rPr lang="zh-TW" altLang="en-US" dirty="0" smtClean="0"/>
              <a:t>全所、單位、計畫、個人</a:t>
            </a:r>
            <a:r>
              <a:rPr lang="en-US" altLang="zh-TW" dirty="0" smtClean="0"/>
              <a:t>)</a:t>
            </a:r>
          </a:p>
          <a:p>
            <a:pPr marL="342900" indent="-342900">
              <a:buAutoNum type="arabicPeriod"/>
            </a:pPr>
            <a:endParaRPr lang="en-US" altLang="zh-TW" kern="0" dirty="0" smtClean="0"/>
          </a:p>
          <a:p>
            <a:pPr marL="342900" indent="-342900">
              <a:buAutoNum type="arabicPeriod"/>
            </a:pPr>
            <a:endParaRPr lang="en-US" altLang="zh-TW" kern="0" dirty="0"/>
          </a:p>
        </p:txBody>
      </p:sp>
    </p:spTree>
    <p:extLst>
      <p:ext uri="{BB962C8B-B14F-4D97-AF65-F5344CB8AC3E}">
        <p14:creationId xmlns:p14="http://schemas.microsoft.com/office/powerpoint/2010/main" val="321716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3663" y="44624"/>
            <a:ext cx="7667625" cy="936625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6600"/>
                </a:solidFill>
                <a:latin typeface="+mn-ea"/>
                <a:ea typeface="+mn-ea"/>
              </a:rPr>
              <a:t>五、</a:t>
            </a:r>
            <a:r>
              <a:rPr lang="zh-TW" altLang="en-US" dirty="0">
                <a:solidFill>
                  <a:srgbClr val="006600"/>
                </a:solidFill>
                <a:latin typeface="+mn-ea"/>
                <a:ea typeface="+mn-ea"/>
              </a:rPr>
              <a:t>本所</a:t>
            </a:r>
            <a:r>
              <a:rPr lang="zh-TW" altLang="en-US" dirty="0" smtClean="0">
                <a:solidFill>
                  <a:srgbClr val="006600"/>
                </a:solidFill>
                <a:latin typeface="+mn-ea"/>
                <a:ea typeface="+mn-ea"/>
              </a:rPr>
              <a:t>計畫分類與編碼</a:t>
            </a:r>
            <a:endParaRPr lang="zh-TW" altLang="en-US" dirty="0">
              <a:solidFill>
                <a:srgbClr val="006600"/>
              </a:solidFill>
              <a:latin typeface="+mn-ea"/>
              <a:ea typeface="+mn-ea"/>
            </a:endParaRPr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>
          <a:xfrm>
            <a:off x="272480" y="1124744"/>
            <a:ext cx="9505056" cy="4860925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TW" altLang="en-US" sz="2600" dirty="0" smtClean="0"/>
              <a:t>計畫編</a:t>
            </a:r>
            <a:r>
              <a:rPr lang="zh-TW" altLang="zh-TW" sz="2600" dirty="0" smtClean="0"/>
              <a:t>碼</a:t>
            </a:r>
            <a:r>
              <a:rPr lang="zh-TW" altLang="en-US" sz="2600" dirty="0" smtClean="0"/>
              <a:t>範例</a:t>
            </a:r>
            <a:r>
              <a:rPr lang="en-US" altLang="zh-TW" sz="2600" u="sng" dirty="0" smtClean="0"/>
              <a:t>A</a:t>
            </a:r>
            <a:r>
              <a:rPr lang="zh-TW" altLang="en-US" sz="2600" dirty="0" smtClean="0"/>
              <a:t> </a:t>
            </a:r>
            <a:r>
              <a:rPr lang="en-US" altLang="zh-TW" sz="2600" u="sng" dirty="0" smtClean="0"/>
              <a:t>EE</a:t>
            </a:r>
            <a:r>
              <a:rPr lang="zh-TW" altLang="en-US" sz="2600" dirty="0" smtClean="0"/>
              <a:t> </a:t>
            </a:r>
            <a:r>
              <a:rPr lang="en-US" altLang="zh-TW" sz="2600" u="sng" dirty="0" smtClean="0"/>
              <a:t>01</a:t>
            </a:r>
            <a:r>
              <a:rPr lang="zh-TW" altLang="en-US" sz="2600" dirty="0" smtClean="0"/>
              <a:t> </a:t>
            </a:r>
            <a:r>
              <a:rPr lang="en-US" altLang="zh-TW" sz="2600" u="sng" dirty="0" smtClean="0"/>
              <a:t>02</a:t>
            </a:r>
            <a:r>
              <a:rPr lang="zh-TW" altLang="en-US" sz="2600" dirty="0" smtClean="0"/>
              <a:t> </a:t>
            </a:r>
            <a:r>
              <a:rPr lang="en-US" altLang="zh-TW" sz="2600" u="sng" dirty="0" smtClean="0"/>
              <a:t>03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zh-TW" sz="2600" dirty="0" smtClean="0"/>
              <a:t>1.</a:t>
            </a:r>
            <a:r>
              <a:rPr lang="zh-TW" altLang="zh-TW" sz="2600" dirty="0"/>
              <a:t>依據計畫屬性，首碼分為</a:t>
            </a:r>
            <a:r>
              <a:rPr lang="en-US" altLang="zh-TW" sz="2600" dirty="0"/>
              <a:t>A</a:t>
            </a:r>
            <a:r>
              <a:rPr lang="zh-TW" altLang="zh-TW" sz="2600" dirty="0"/>
              <a:t>、</a:t>
            </a:r>
            <a:r>
              <a:rPr lang="en-US" altLang="zh-TW" sz="2600" dirty="0"/>
              <a:t>B</a:t>
            </a:r>
            <a:r>
              <a:rPr lang="zh-TW" altLang="zh-TW" sz="2600" dirty="0"/>
              <a:t>、</a:t>
            </a:r>
            <a:r>
              <a:rPr lang="en-US" altLang="zh-TW" sz="2600" dirty="0"/>
              <a:t>C</a:t>
            </a:r>
            <a:r>
              <a:rPr lang="zh-TW" altLang="zh-TW" sz="2600" dirty="0"/>
              <a:t>、</a:t>
            </a:r>
            <a:r>
              <a:rPr lang="en-US" altLang="zh-TW" sz="2600" dirty="0" smtClean="0"/>
              <a:t>D</a:t>
            </a:r>
            <a:r>
              <a:rPr lang="zh-TW" altLang="en-US" sz="2600" dirty="0" smtClean="0"/>
              <a:t>、</a:t>
            </a:r>
            <a:r>
              <a:rPr lang="en-US" altLang="zh-TW" sz="2600" dirty="0" smtClean="0"/>
              <a:t>E</a:t>
            </a:r>
            <a:r>
              <a:rPr lang="zh-TW" altLang="en-US" sz="2600" dirty="0" smtClean="0"/>
              <a:t>五</a:t>
            </a:r>
            <a:r>
              <a:rPr lang="zh-TW" altLang="zh-TW" sz="2600" dirty="0" smtClean="0"/>
              <a:t>類計畫</a:t>
            </a:r>
            <a:r>
              <a:rPr lang="zh-TW" altLang="en-US" sz="2600" dirty="0" smtClean="0"/>
              <a:t>，</a:t>
            </a:r>
            <a:r>
              <a:rPr lang="en-US" altLang="zh-TW" sz="2600" dirty="0" smtClean="0"/>
              <a:t>A</a:t>
            </a:r>
            <a:r>
              <a:rPr lang="zh-TW" altLang="en-US" sz="2600" dirty="0" smtClean="0"/>
              <a:t>為中央科技計畫，</a:t>
            </a:r>
            <a:r>
              <a:rPr lang="en-US" altLang="zh-TW" sz="2600" dirty="0" smtClean="0"/>
              <a:t>B</a:t>
            </a:r>
            <a:r>
              <a:rPr lang="zh-TW" altLang="zh-TW" sz="2600" dirty="0" smtClean="0"/>
              <a:t>為</a:t>
            </a:r>
            <a:r>
              <a:rPr lang="zh-TW" altLang="zh-TW" sz="2600" dirty="0"/>
              <a:t>外界委託</a:t>
            </a:r>
            <a:r>
              <a:rPr lang="zh-TW" altLang="zh-TW" sz="2600" dirty="0" smtClean="0"/>
              <a:t>計畫</a:t>
            </a:r>
            <a:r>
              <a:rPr lang="zh-TW" altLang="en-US" sz="2600" dirty="0" smtClean="0"/>
              <a:t>，</a:t>
            </a:r>
            <a:r>
              <a:rPr lang="en-US" altLang="zh-TW" sz="2600" dirty="0" smtClean="0"/>
              <a:t>C</a:t>
            </a:r>
            <a:r>
              <a:rPr lang="zh-TW" altLang="zh-TW" sz="2600" dirty="0" smtClean="0"/>
              <a:t>為</a:t>
            </a:r>
            <a:r>
              <a:rPr lang="zh-TW" altLang="en-US" sz="2600" dirty="0" smtClean="0"/>
              <a:t>中央基本需求</a:t>
            </a:r>
            <a:r>
              <a:rPr lang="en-US" altLang="zh-TW" sz="2600" dirty="0" smtClean="0"/>
              <a:t>(</a:t>
            </a:r>
            <a:r>
              <a:rPr lang="zh-TW" altLang="en-US" sz="2600" dirty="0" smtClean="0"/>
              <a:t>含設施運轉</a:t>
            </a:r>
            <a:r>
              <a:rPr lang="en-US" altLang="zh-TW" sz="2600" dirty="0" smtClean="0"/>
              <a:t>)</a:t>
            </a:r>
            <a:r>
              <a:rPr lang="zh-TW" altLang="zh-TW" sz="2600" dirty="0" smtClean="0"/>
              <a:t>計畫</a:t>
            </a:r>
            <a:r>
              <a:rPr lang="zh-TW" altLang="en-US" sz="2600" dirty="0" smtClean="0"/>
              <a:t>，</a:t>
            </a:r>
            <a:r>
              <a:rPr lang="en-US" altLang="zh-TW" sz="2600" dirty="0" smtClean="0"/>
              <a:t>D</a:t>
            </a:r>
            <a:r>
              <a:rPr lang="zh-TW" altLang="zh-TW" sz="2600" dirty="0" smtClean="0"/>
              <a:t>為</a:t>
            </a:r>
            <a:r>
              <a:rPr lang="zh-TW" altLang="zh-TW" sz="2600" dirty="0"/>
              <a:t>各單位業務</a:t>
            </a:r>
            <a:r>
              <a:rPr lang="zh-TW" altLang="zh-TW" sz="2600" dirty="0" smtClean="0"/>
              <a:t>計畫</a:t>
            </a:r>
            <a:r>
              <a:rPr lang="zh-TW" altLang="en-US" sz="2600" dirty="0" smtClean="0"/>
              <a:t>，</a:t>
            </a:r>
            <a:r>
              <a:rPr lang="en-US" altLang="zh-TW" sz="2600" dirty="0" smtClean="0"/>
              <a:t>E</a:t>
            </a:r>
            <a:r>
              <a:rPr lang="zh-TW" altLang="zh-TW" sz="2600" dirty="0" smtClean="0"/>
              <a:t>為</a:t>
            </a:r>
            <a:r>
              <a:rPr lang="zh-TW" altLang="zh-TW" sz="2600" dirty="0"/>
              <a:t>各</a:t>
            </a:r>
            <a:r>
              <a:rPr lang="zh-TW" altLang="zh-TW" sz="2600" dirty="0" smtClean="0"/>
              <a:t>單位</a:t>
            </a:r>
            <a:r>
              <a:rPr lang="zh-TW" altLang="en-US" sz="2600" dirty="0" smtClean="0"/>
              <a:t>先期</a:t>
            </a:r>
            <a:r>
              <a:rPr lang="zh-TW" altLang="zh-TW" sz="2600" dirty="0" smtClean="0"/>
              <a:t>計畫</a:t>
            </a:r>
            <a:r>
              <a:rPr lang="zh-TW" altLang="en-US" sz="2600" dirty="0" smtClean="0"/>
              <a:t>。</a:t>
            </a:r>
            <a:endParaRPr lang="en-US" altLang="zh-TW" sz="2600" dirty="0" smtClean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zh-TW" sz="2600" kern="0" dirty="0" smtClean="0"/>
              <a:t>2.</a:t>
            </a:r>
            <a:r>
              <a:rPr lang="zh-TW" altLang="zh-TW" sz="2600" dirty="0"/>
              <a:t>依據</a:t>
            </a:r>
            <a:r>
              <a:rPr lang="zh-TW" altLang="zh-TW" sz="2600" dirty="0" smtClean="0"/>
              <a:t>計畫</a:t>
            </a:r>
            <a:r>
              <a:rPr lang="zh-TW" altLang="zh-TW" sz="2600" dirty="0"/>
              <a:t>領域歸屬</a:t>
            </a:r>
            <a:r>
              <a:rPr lang="zh-TW" altLang="zh-TW" sz="2600" dirty="0" smtClean="0"/>
              <a:t>，</a:t>
            </a:r>
            <a:r>
              <a:rPr lang="en-US" altLang="zh-TW" sz="2600" dirty="0"/>
              <a:t>2</a:t>
            </a:r>
            <a:r>
              <a:rPr lang="zh-TW" altLang="zh-TW" sz="2600" dirty="0"/>
              <a:t>、</a:t>
            </a:r>
            <a:r>
              <a:rPr lang="en-US" altLang="zh-TW" sz="2600" dirty="0"/>
              <a:t>3</a:t>
            </a:r>
            <a:r>
              <a:rPr lang="zh-TW" altLang="zh-TW" sz="2600" dirty="0"/>
              <a:t>碼分為</a:t>
            </a:r>
            <a:r>
              <a:rPr lang="en-US" altLang="zh-TW" sz="2600" dirty="0"/>
              <a:t>NS(</a:t>
            </a:r>
            <a:r>
              <a:rPr lang="zh-TW" altLang="zh-TW" sz="2600" dirty="0"/>
              <a:t>核安</a:t>
            </a:r>
            <a:r>
              <a:rPr lang="en-US" altLang="zh-TW" sz="2600" dirty="0"/>
              <a:t>)</a:t>
            </a:r>
            <a:r>
              <a:rPr lang="zh-TW" altLang="zh-TW" sz="2600" dirty="0"/>
              <a:t>、</a:t>
            </a:r>
            <a:r>
              <a:rPr lang="en-US" altLang="zh-TW" sz="2600" dirty="0"/>
              <a:t>EE(</a:t>
            </a:r>
            <a:r>
              <a:rPr lang="zh-TW" altLang="zh-TW" sz="2600" dirty="0"/>
              <a:t>環能</a:t>
            </a:r>
            <a:r>
              <a:rPr lang="en-US" altLang="zh-TW" sz="2600" dirty="0" smtClean="0"/>
              <a:t>)</a:t>
            </a:r>
            <a:r>
              <a:rPr lang="zh-TW" altLang="en-US" sz="2600" dirty="0" smtClean="0"/>
              <a:t>、</a:t>
            </a:r>
            <a:r>
              <a:rPr lang="en-US" altLang="zh-TW" sz="2600" dirty="0" smtClean="0"/>
              <a:t>RA</a:t>
            </a:r>
            <a:r>
              <a:rPr lang="en-US" altLang="zh-TW" sz="2600" dirty="0"/>
              <a:t>(</a:t>
            </a:r>
            <a:r>
              <a:rPr lang="zh-TW" altLang="zh-TW" sz="2600" dirty="0"/>
              <a:t>輻應</a:t>
            </a:r>
            <a:r>
              <a:rPr lang="en-US" altLang="zh-TW" sz="2600" dirty="0" smtClean="0"/>
              <a:t>)</a:t>
            </a:r>
            <a:r>
              <a:rPr lang="zh-TW" altLang="en-US" sz="2600" dirty="0" smtClean="0"/>
              <a:t>、</a:t>
            </a:r>
            <a:r>
              <a:rPr lang="en-US" altLang="zh-TW" sz="2600" dirty="0"/>
              <a:t> </a:t>
            </a:r>
            <a:r>
              <a:rPr lang="en-US" altLang="zh-TW" sz="2600" dirty="0" smtClean="0"/>
              <a:t>RS(</a:t>
            </a:r>
            <a:r>
              <a:rPr lang="zh-TW" altLang="en-US" sz="2600" dirty="0" smtClean="0"/>
              <a:t>研支</a:t>
            </a:r>
            <a:r>
              <a:rPr lang="en-US" altLang="zh-TW" sz="2600" dirty="0" smtClean="0"/>
              <a:t>)</a:t>
            </a:r>
            <a:r>
              <a:rPr lang="zh-TW" altLang="en-US" sz="2600" dirty="0" smtClean="0"/>
              <a:t>。</a:t>
            </a:r>
            <a:endParaRPr lang="en-US" altLang="zh-TW" sz="2600" dirty="0" smtClean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zh-TW" sz="2600" kern="0" dirty="0" smtClean="0"/>
              <a:t>3.</a:t>
            </a:r>
            <a:r>
              <a:rPr lang="zh-TW" altLang="zh-TW" sz="2600" dirty="0"/>
              <a:t>第</a:t>
            </a:r>
            <a:r>
              <a:rPr lang="en-US" altLang="zh-TW" sz="2600" dirty="0" smtClean="0"/>
              <a:t>4</a:t>
            </a:r>
            <a:r>
              <a:rPr lang="zh-TW" altLang="zh-TW" sz="2600" dirty="0"/>
              <a:t>、</a:t>
            </a:r>
            <a:r>
              <a:rPr lang="en-US" altLang="zh-TW" sz="2600" dirty="0"/>
              <a:t>5</a:t>
            </a:r>
            <a:r>
              <a:rPr lang="zh-TW" altLang="zh-TW" sz="2600" dirty="0" smtClean="0"/>
              <a:t>碼為</a:t>
            </a:r>
            <a:r>
              <a:rPr lang="zh-TW" altLang="zh-TW" sz="2600" dirty="0"/>
              <a:t>分支計畫流水</a:t>
            </a:r>
            <a:r>
              <a:rPr lang="zh-TW" altLang="zh-TW" sz="2600" dirty="0" smtClean="0"/>
              <a:t>編號</a:t>
            </a:r>
            <a:r>
              <a:rPr lang="zh-TW" altLang="en-US" sz="2600" dirty="0" smtClean="0"/>
              <a:t>、</a:t>
            </a:r>
            <a:r>
              <a:rPr lang="zh-TW" altLang="zh-TW" sz="2600" dirty="0" smtClean="0"/>
              <a:t>第</a:t>
            </a:r>
            <a:r>
              <a:rPr lang="en-US" altLang="zh-TW" sz="2600" dirty="0"/>
              <a:t>6</a:t>
            </a:r>
            <a:r>
              <a:rPr lang="zh-TW" altLang="zh-TW" sz="2600" dirty="0"/>
              <a:t>、</a:t>
            </a:r>
            <a:r>
              <a:rPr lang="en-US" altLang="zh-TW" sz="2600" dirty="0"/>
              <a:t>7</a:t>
            </a:r>
            <a:r>
              <a:rPr lang="zh-TW" altLang="zh-TW" sz="2600" dirty="0"/>
              <a:t>碼為分項計畫流水</a:t>
            </a:r>
            <a:r>
              <a:rPr lang="zh-TW" altLang="zh-TW" sz="2600" dirty="0" smtClean="0"/>
              <a:t>編號</a:t>
            </a:r>
            <a:r>
              <a:rPr lang="zh-TW" altLang="en-US" sz="2600" dirty="0" smtClean="0"/>
              <a:t>、</a:t>
            </a:r>
            <a:r>
              <a:rPr lang="zh-TW" altLang="zh-TW" sz="2600" dirty="0" smtClean="0"/>
              <a:t>第</a:t>
            </a:r>
            <a:r>
              <a:rPr lang="en-US" altLang="zh-TW" sz="2600" dirty="0"/>
              <a:t>8</a:t>
            </a:r>
            <a:r>
              <a:rPr lang="zh-TW" altLang="zh-TW" sz="2600" dirty="0"/>
              <a:t>、</a:t>
            </a:r>
            <a:r>
              <a:rPr lang="en-US" altLang="zh-TW" sz="2600" dirty="0"/>
              <a:t>9</a:t>
            </a:r>
            <a:r>
              <a:rPr lang="zh-TW" altLang="zh-TW" sz="2600" dirty="0"/>
              <a:t>碼為子項計畫流水編號</a:t>
            </a:r>
            <a:endParaRPr lang="en-US" altLang="zh-TW" sz="2600" kern="0" dirty="0" smtClean="0"/>
          </a:p>
        </p:txBody>
      </p:sp>
      <p:sp>
        <p:nvSpPr>
          <p:cNvPr id="5" name="投影片編號版面配置區 5"/>
          <p:cNvSpPr txBox="1">
            <a:spLocks noGrp="1"/>
          </p:cNvSpPr>
          <p:nvPr/>
        </p:nvSpPr>
        <p:spPr bwMode="auto">
          <a:xfrm>
            <a:off x="7215188" y="6453188"/>
            <a:ext cx="23114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r" eaLnBrk="1" hangingPunct="1"/>
            <a:fld id="{66B56DC0-7F00-4E36-8A75-10A1FAF462F3}" type="slidenum">
              <a:rPr lang="en-US" altLang="zh-TW" sz="1200"/>
              <a:pPr algn="r" eaLnBrk="1" hangingPunct="1"/>
              <a:t>12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369057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3663" y="44624"/>
            <a:ext cx="7667625" cy="936625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6600"/>
                </a:solidFill>
                <a:latin typeface="+mn-ea"/>
                <a:ea typeface="+mn-ea"/>
              </a:rPr>
              <a:t>五、人力工時系統</a:t>
            </a:r>
            <a:r>
              <a:rPr lang="zh-TW" altLang="en-US" dirty="0">
                <a:solidFill>
                  <a:srgbClr val="006600"/>
                </a:solidFill>
                <a:latin typeface="+mn-ea"/>
                <a:ea typeface="+mn-ea"/>
              </a:rPr>
              <a:t>簡介</a:t>
            </a: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32" y="1124744"/>
            <a:ext cx="8985448" cy="5235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24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13" y="847725"/>
            <a:ext cx="9953626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3663" y="44624"/>
            <a:ext cx="7667625" cy="936625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6600"/>
                </a:solidFill>
                <a:latin typeface="+mn-ea"/>
                <a:ea typeface="+mn-ea"/>
              </a:rPr>
              <a:t>五、人力工時</a:t>
            </a:r>
            <a:r>
              <a:rPr lang="zh-TW" altLang="en-US" dirty="0">
                <a:solidFill>
                  <a:srgbClr val="006600"/>
                </a:solidFill>
                <a:latin typeface="+mn-ea"/>
                <a:ea typeface="+mn-ea"/>
              </a:rPr>
              <a:t>系統</a:t>
            </a:r>
            <a:r>
              <a:rPr lang="zh-TW" altLang="en-US" dirty="0" smtClean="0">
                <a:solidFill>
                  <a:srgbClr val="006600"/>
                </a:solidFill>
                <a:latin typeface="+mn-ea"/>
                <a:ea typeface="+mn-ea"/>
              </a:rPr>
              <a:t>操作教學</a:t>
            </a:r>
            <a:endParaRPr lang="zh-TW" altLang="en-US" dirty="0">
              <a:solidFill>
                <a:srgbClr val="006600"/>
              </a:solidFill>
              <a:latin typeface="+mn-ea"/>
              <a:ea typeface="+mn-ea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48544" y="5805264"/>
            <a:ext cx="7667625" cy="720080"/>
          </a:xfrm>
        </p:spPr>
        <p:txBody>
          <a:bodyPr/>
          <a:lstStyle/>
          <a:p>
            <a:pPr eaLnBrk="1" hangingPunct="1"/>
            <a:r>
              <a:rPr lang="zh-TW" altLang="en-US" sz="2400" dirty="0" smtClean="0">
                <a:solidFill>
                  <a:srgbClr val="006600"/>
                </a:solidFill>
                <a:latin typeface="+mn-ea"/>
                <a:ea typeface="+mn-ea"/>
                <a:hlinkClick r:id="rId3"/>
              </a:rPr>
              <a:t>網址</a:t>
            </a:r>
            <a:r>
              <a:rPr lang="en-US" altLang="zh-TW" sz="2400" dirty="0" smtClean="0">
                <a:solidFill>
                  <a:srgbClr val="006600"/>
                </a:solidFill>
                <a:latin typeface="+mn-ea"/>
                <a:ea typeface="+mn-ea"/>
                <a:hlinkClick r:id="rId3"/>
              </a:rPr>
              <a:t>:http</a:t>
            </a:r>
            <a:r>
              <a:rPr lang="en-US" altLang="zh-TW" sz="2400" dirty="0">
                <a:solidFill>
                  <a:srgbClr val="006600"/>
                </a:solidFill>
                <a:latin typeface="+mn-ea"/>
                <a:ea typeface="+mn-ea"/>
                <a:hlinkClick r:id="rId3"/>
              </a:rPr>
              <a:t>://192.168.160.9:8080/hrm/hrm_index.jsp</a:t>
            </a:r>
            <a:endParaRPr lang="zh-TW" altLang="en-US" sz="2400" dirty="0">
              <a:solidFill>
                <a:srgbClr val="006600"/>
              </a:solidFill>
              <a:latin typeface="+mn-ea"/>
              <a:ea typeface="+mn-ea"/>
            </a:endParaRPr>
          </a:p>
        </p:txBody>
      </p:sp>
      <p:sp>
        <p:nvSpPr>
          <p:cNvPr id="6" name="投影片編號版面配置區 5"/>
          <p:cNvSpPr txBox="1">
            <a:spLocks noGrp="1"/>
          </p:cNvSpPr>
          <p:nvPr/>
        </p:nvSpPr>
        <p:spPr bwMode="auto">
          <a:xfrm>
            <a:off x="7215188" y="6453188"/>
            <a:ext cx="23114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r" eaLnBrk="1" hangingPunct="1"/>
            <a:fld id="{66B56DC0-7F00-4E36-8A75-10A1FAF462F3}" type="slidenum">
              <a:rPr lang="en-US" altLang="zh-TW" sz="1200"/>
              <a:pPr algn="r" eaLnBrk="1" hangingPunct="1"/>
              <a:t>14</a:t>
            </a:fld>
            <a:endParaRPr lang="en-US" altLang="zh-TW" sz="1200"/>
          </a:p>
        </p:txBody>
      </p:sp>
      <p:sp>
        <p:nvSpPr>
          <p:cNvPr id="8" name="矩形 7"/>
          <p:cNvSpPr/>
          <p:nvPr/>
        </p:nvSpPr>
        <p:spPr>
          <a:xfrm>
            <a:off x="72009" y="2564904"/>
            <a:ext cx="848543" cy="7841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10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投影片編號版面配置區 5"/>
          <p:cNvSpPr txBox="1">
            <a:spLocks noGrp="1"/>
          </p:cNvSpPr>
          <p:nvPr/>
        </p:nvSpPr>
        <p:spPr bwMode="auto">
          <a:xfrm>
            <a:off x="7215188" y="6453188"/>
            <a:ext cx="23114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r" eaLnBrk="1" hangingPunct="1"/>
            <a:fld id="{861FC95D-F3E4-4E71-BB08-59F6B8BBD169}" type="slidenum">
              <a:rPr lang="en-US" altLang="zh-TW" sz="1200"/>
              <a:pPr algn="r" eaLnBrk="1" hangingPunct="1"/>
              <a:t>15</a:t>
            </a:fld>
            <a:endParaRPr lang="en-US" altLang="zh-TW" sz="1200"/>
          </a:p>
        </p:txBody>
      </p:sp>
      <p:sp>
        <p:nvSpPr>
          <p:cNvPr id="181253" name="Rectangle 16"/>
          <p:cNvSpPr>
            <a:spLocks noChangeArrowheads="1"/>
          </p:cNvSpPr>
          <p:nvPr/>
        </p:nvSpPr>
        <p:spPr bwMode="auto">
          <a:xfrm>
            <a:off x="853826" y="2636316"/>
            <a:ext cx="8275638" cy="172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4279" tIns="52139" rIns="104279" bIns="52139" anchor="ctr"/>
          <a:lstStyle>
            <a:lvl1pPr algn="ctr" eaLnBrk="0" hangingPunct="0"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1pPr>
            <a:lvl2pPr algn="ctr" eaLnBrk="0" hangingPunct="0"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2pPr>
            <a:lvl3pPr algn="ctr" eaLnBrk="0" hangingPunct="0"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3pPr>
            <a:lvl4pPr algn="ctr" eaLnBrk="0" hangingPunct="0"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4pPr>
            <a:lvl5pPr algn="ctr" eaLnBrk="0" hangingPunct="0"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/>
            <a:r>
              <a:rPr lang="zh-TW" altLang="en-US" sz="8800" dirty="0"/>
              <a:t>敬請指教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fld id="{6DAAC276-8FD4-47BE-81D1-DC52BFCABB84}" type="slidenum">
              <a:rPr lang="en-US" altLang="zh-TW" smtClean="0"/>
              <a:pPr eaLnBrk="1" hangingPunct="1"/>
              <a:t>2</a:t>
            </a:fld>
            <a:endParaRPr lang="en-US" altLang="zh-TW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 dirty="0" smtClean="0">
                <a:latin typeface="標楷體" pitchFamily="65" charset="-120"/>
              </a:rPr>
              <a:t>簡報大綱</a:t>
            </a:r>
          </a:p>
        </p:txBody>
      </p:sp>
      <p:sp>
        <p:nvSpPr>
          <p:cNvPr id="2970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90600" y="1376363"/>
            <a:ext cx="8420100" cy="4860925"/>
          </a:xfrm>
          <a:noFill/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zh-TW" altLang="en-US" sz="3600" dirty="0"/>
              <a:t>一</a:t>
            </a:r>
            <a:r>
              <a:rPr lang="zh-TW" altLang="en-US" sz="3600" dirty="0" smtClean="0"/>
              <a:t>、組織</a:t>
            </a:r>
            <a:r>
              <a:rPr lang="zh-TW" altLang="en-US" sz="3600" dirty="0"/>
              <a:t>沿革與</a:t>
            </a:r>
            <a:r>
              <a:rPr lang="zh-TW" altLang="en-US" sz="3600" dirty="0" smtClean="0"/>
              <a:t>現況</a:t>
            </a:r>
            <a:endParaRPr lang="en-US" altLang="zh-TW" sz="3600" dirty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zh-TW" altLang="en-US" sz="3600" dirty="0" smtClean="0"/>
              <a:t>二、綜計組簡介</a:t>
            </a:r>
            <a:endParaRPr lang="en-US" altLang="zh-TW" sz="3600" dirty="0" smtClean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zh-TW" altLang="en-US" sz="3600" dirty="0" smtClean="0"/>
              <a:t>三、</a:t>
            </a:r>
            <a:r>
              <a:rPr lang="en-US" altLang="zh-TW" sz="3600" dirty="0"/>
              <a:t>KPI</a:t>
            </a:r>
            <a:r>
              <a:rPr lang="zh-TW" altLang="en-US" sz="3600" dirty="0"/>
              <a:t>簡介</a:t>
            </a:r>
            <a:endParaRPr lang="en-US" altLang="zh-TW" sz="3600" dirty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zh-TW" altLang="en-US" sz="3600" dirty="0" smtClean="0"/>
              <a:t>四、論著系統簡介</a:t>
            </a:r>
            <a:endParaRPr lang="en-US" altLang="zh-TW" sz="3600" dirty="0" smtClean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zh-TW" altLang="en-US" sz="3600" dirty="0" smtClean="0"/>
              <a:t>五、</a:t>
            </a:r>
            <a:r>
              <a:rPr lang="zh-TW" altLang="en-US" sz="3600" dirty="0"/>
              <a:t>人力工時系統簡介</a:t>
            </a:r>
            <a:endParaRPr kumimoji="0" lang="en-US" altLang="zh-TW" sz="3600" dirty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None/>
            </a:pPr>
            <a:endParaRPr kumimoji="0" lang="en-US" altLang="zh-TW" sz="3600" dirty="0" smtClean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zh-TW" sz="3600" dirty="0" smtClean="0"/>
          </a:p>
          <a:p>
            <a:pPr eaLnBrk="1" hangingPunct="1"/>
            <a:endParaRPr lang="en-US" altLang="zh-TW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4D85E7-61BC-461B-99EC-1FA7AD908285}" type="slidenum">
              <a:rPr lang="en-US" altLang="zh-TW"/>
              <a:pPr>
                <a:defRPr/>
              </a:pPr>
              <a:t>3</a:t>
            </a:fld>
            <a:endParaRPr lang="en-US" altLang="zh-TW" dirty="0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51274" y="897308"/>
            <a:ext cx="9631111" cy="5628939"/>
            <a:chOff x="0" y="321"/>
            <a:chExt cx="6240" cy="3662"/>
          </a:xfrm>
          <a:solidFill>
            <a:schemeClr val="bg1"/>
          </a:solidFill>
        </p:grpSpPr>
        <p:pic>
          <p:nvPicPr>
            <p:cNvPr id="4101" name="Picture 2" descr="006_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21"/>
              <a:ext cx="6240" cy="36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2" name="Line 3"/>
            <p:cNvSpPr>
              <a:spLocks noChangeShapeType="1"/>
            </p:cNvSpPr>
            <p:nvPr/>
          </p:nvSpPr>
          <p:spPr bwMode="auto">
            <a:xfrm>
              <a:off x="1968" y="2368"/>
              <a:ext cx="72" cy="1344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03" name="Line 4"/>
            <p:cNvSpPr>
              <a:spLocks noChangeShapeType="1"/>
            </p:cNvSpPr>
            <p:nvPr/>
          </p:nvSpPr>
          <p:spPr bwMode="auto">
            <a:xfrm flipV="1">
              <a:off x="2032" y="2968"/>
              <a:ext cx="3200" cy="752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04" name="Line 5"/>
            <p:cNvSpPr>
              <a:spLocks noChangeShapeType="1"/>
            </p:cNvSpPr>
            <p:nvPr/>
          </p:nvSpPr>
          <p:spPr bwMode="auto">
            <a:xfrm flipH="1" flipV="1">
              <a:off x="5184" y="2239"/>
              <a:ext cx="39" cy="747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05" name="Line 6"/>
            <p:cNvSpPr>
              <a:spLocks noChangeShapeType="1"/>
            </p:cNvSpPr>
            <p:nvPr/>
          </p:nvSpPr>
          <p:spPr bwMode="auto">
            <a:xfrm flipV="1">
              <a:off x="1976" y="1088"/>
              <a:ext cx="1264" cy="1272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06" name="Line 7"/>
            <p:cNvSpPr>
              <a:spLocks noChangeShapeType="1"/>
            </p:cNvSpPr>
            <p:nvPr/>
          </p:nvSpPr>
          <p:spPr bwMode="auto">
            <a:xfrm flipV="1">
              <a:off x="3264" y="968"/>
              <a:ext cx="504" cy="104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07" name="Line 8"/>
            <p:cNvSpPr>
              <a:spLocks noChangeShapeType="1"/>
            </p:cNvSpPr>
            <p:nvPr/>
          </p:nvSpPr>
          <p:spPr bwMode="auto">
            <a:xfrm>
              <a:off x="3776" y="984"/>
              <a:ext cx="84" cy="934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08" name="Line 9"/>
            <p:cNvSpPr>
              <a:spLocks noChangeShapeType="1"/>
            </p:cNvSpPr>
            <p:nvPr/>
          </p:nvSpPr>
          <p:spPr bwMode="auto">
            <a:xfrm flipV="1">
              <a:off x="4334" y="728"/>
              <a:ext cx="810" cy="346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09" name="Line 10"/>
            <p:cNvSpPr>
              <a:spLocks noChangeShapeType="1"/>
            </p:cNvSpPr>
            <p:nvPr/>
          </p:nvSpPr>
          <p:spPr bwMode="auto">
            <a:xfrm flipH="1" flipV="1">
              <a:off x="4772" y="1492"/>
              <a:ext cx="39" cy="747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10" name="Line 12"/>
            <p:cNvSpPr>
              <a:spLocks noChangeShapeType="1"/>
            </p:cNvSpPr>
            <p:nvPr/>
          </p:nvSpPr>
          <p:spPr bwMode="auto">
            <a:xfrm>
              <a:off x="4825" y="2254"/>
              <a:ext cx="351" cy="8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11" name="Line 13"/>
            <p:cNvSpPr>
              <a:spLocks noChangeShapeType="1"/>
            </p:cNvSpPr>
            <p:nvPr/>
          </p:nvSpPr>
          <p:spPr bwMode="auto">
            <a:xfrm flipH="1" flipV="1">
              <a:off x="5139" y="707"/>
              <a:ext cx="39" cy="747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12" name="Line 14"/>
            <p:cNvSpPr>
              <a:spLocks noChangeShapeType="1"/>
            </p:cNvSpPr>
            <p:nvPr/>
          </p:nvSpPr>
          <p:spPr bwMode="auto">
            <a:xfrm flipV="1">
              <a:off x="4788" y="1482"/>
              <a:ext cx="368" cy="8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13" name="Line 15"/>
            <p:cNvSpPr>
              <a:spLocks noChangeShapeType="1"/>
            </p:cNvSpPr>
            <p:nvPr/>
          </p:nvSpPr>
          <p:spPr bwMode="auto">
            <a:xfrm flipV="1">
              <a:off x="3869" y="1899"/>
              <a:ext cx="292" cy="9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14" name="Line 16"/>
            <p:cNvSpPr>
              <a:spLocks noChangeShapeType="1"/>
            </p:cNvSpPr>
            <p:nvPr/>
          </p:nvSpPr>
          <p:spPr bwMode="auto">
            <a:xfrm flipH="1" flipV="1">
              <a:off x="4334" y="1046"/>
              <a:ext cx="31" cy="680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15" name="Line 17"/>
            <p:cNvSpPr>
              <a:spLocks noChangeShapeType="1"/>
            </p:cNvSpPr>
            <p:nvPr/>
          </p:nvSpPr>
          <p:spPr bwMode="auto">
            <a:xfrm flipH="1">
              <a:off x="4166" y="1728"/>
              <a:ext cx="175" cy="8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116" name="Line 18"/>
            <p:cNvSpPr>
              <a:spLocks noChangeShapeType="1"/>
            </p:cNvSpPr>
            <p:nvPr/>
          </p:nvSpPr>
          <p:spPr bwMode="auto">
            <a:xfrm>
              <a:off x="4157" y="1753"/>
              <a:ext cx="9" cy="159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2" name="AutoShape 35"/>
          <p:cNvSpPr>
            <a:spLocks noChangeArrowheads="1"/>
          </p:cNvSpPr>
          <p:nvPr/>
        </p:nvSpPr>
        <p:spPr bwMode="auto">
          <a:xfrm>
            <a:off x="4739398" y="1956360"/>
            <a:ext cx="214742" cy="504825"/>
          </a:xfrm>
          <a:prstGeom prst="downArrow">
            <a:avLst>
              <a:gd name="adj1" fmla="val 50000"/>
              <a:gd name="adj2" fmla="val 162244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lIns="91220" tIns="45613" rIns="91220" bIns="45613" anchor="ctr"/>
          <a:lstStyle>
            <a:lvl1pPr eaLnBrk="0" hangingPunct="0">
              <a:spcBef>
                <a:spcPct val="20000"/>
              </a:spcBef>
              <a:buClr>
                <a:srgbClr val="FF6699"/>
              </a:buClr>
              <a:buFont typeface="Wingdings" pitchFamily="2" charset="2"/>
              <a:buChar char="v"/>
              <a:defRPr kumimoji="1" sz="24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9FF"/>
              </a:buClr>
              <a:buSzPct val="120000"/>
              <a:buFont typeface="Wingdings" pitchFamily="2" charset="2"/>
              <a:buChar char="§"/>
              <a:defRPr kumimoji="1" sz="24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99CC00"/>
              </a:buClr>
              <a:buChar char="•"/>
              <a:defRPr kumimoji="1" sz="24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4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4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4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4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4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4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4400">
              <a:solidFill>
                <a:srgbClr val="0000FF"/>
              </a:solidFill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4" name="Line 56"/>
          <p:cNvSpPr>
            <a:spLocks noChangeShapeType="1"/>
          </p:cNvSpPr>
          <p:nvPr/>
        </p:nvSpPr>
        <p:spPr bwMode="auto">
          <a:xfrm flipH="1">
            <a:off x="5027306" y="2592301"/>
            <a:ext cx="490537" cy="46037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20" tIns="45613" rIns="91220" bIns="45613"/>
          <a:lstStyle/>
          <a:p>
            <a:endParaRPr lang="zh-TW" altLang="en-US"/>
          </a:p>
        </p:txBody>
      </p:sp>
      <p:sp>
        <p:nvSpPr>
          <p:cNvPr id="25" name="橢圓 24"/>
          <p:cNvSpPr/>
          <p:nvPr/>
        </p:nvSpPr>
        <p:spPr bwMode="auto">
          <a:xfrm>
            <a:off x="4694833" y="3630304"/>
            <a:ext cx="177421" cy="15012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398" tIns="45700" rIns="91398" bIns="45700" numCol="1" rtlCol="0" anchor="t" anchorCtr="0" compatLnSpc="1">
            <a:prstTxWarp prst="textNoShape">
              <a:avLst/>
            </a:prstTxWarp>
          </a:bodyPr>
          <a:lstStyle/>
          <a:p>
            <a:pPr defTabSz="913985"/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4523913" y="154901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大門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537093"/>
              </p:ext>
            </p:extLst>
          </p:nvPr>
        </p:nvGraphicFramePr>
        <p:xfrm>
          <a:off x="68206" y="938021"/>
          <a:ext cx="4033774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2190"/>
                <a:gridCol w="3281584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sz="2000" b="1" dirty="0" smtClean="0">
                          <a:solidFill>
                            <a:srgbClr val="0000FF"/>
                          </a:solidFill>
                        </a:rPr>
                        <a:t>面積</a:t>
                      </a:r>
                      <a:endParaRPr lang="zh-TW" altLang="en-US" sz="20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00B0F0"/>
                        </a:gs>
                        <a:gs pos="92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2000" b="1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r>
                        <a:rPr lang="zh-TW" altLang="en-US" sz="2000" b="1" dirty="0" smtClean="0">
                          <a:solidFill>
                            <a:schemeClr val="tx1"/>
                          </a:solidFill>
                        </a:rPr>
                        <a:t>公頃</a:t>
                      </a:r>
                      <a:endParaRPr lang="zh-TW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00B0F0"/>
                        </a:gs>
                        <a:gs pos="92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000" b="1" dirty="0" smtClean="0">
                          <a:solidFill>
                            <a:srgbClr val="0000FF"/>
                          </a:solidFill>
                        </a:rPr>
                        <a:t>建物</a:t>
                      </a:r>
                      <a:endParaRPr lang="zh-TW" altLang="en-US" sz="20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00B0F0"/>
                        </a:gs>
                        <a:gs pos="92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</a:rPr>
                        <a:t>百餘棟實驗室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</a:rPr>
                        <a:t>/</a:t>
                      </a: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</a:rPr>
                        <a:t>建築物</a:t>
                      </a:r>
                    </a:p>
                    <a:p>
                      <a:pPr algn="l"/>
                      <a:r>
                        <a:rPr lang="zh-TW" altLang="en-US" sz="2000" b="1" dirty="0" smtClean="0"/>
                        <a:t>  </a:t>
                      </a:r>
                      <a:r>
                        <a:rPr lang="en-US" altLang="zh-TW" sz="2000" b="1" dirty="0" smtClean="0"/>
                        <a:t>(</a:t>
                      </a:r>
                      <a:r>
                        <a:rPr lang="zh-TW" altLang="en-US" sz="2000" b="1" dirty="0" smtClean="0"/>
                        <a:t>約</a:t>
                      </a:r>
                      <a:r>
                        <a:rPr lang="en-US" altLang="zh-TW" sz="2000" b="1" dirty="0" smtClean="0"/>
                        <a:t>30</a:t>
                      </a:r>
                      <a:r>
                        <a:rPr lang="zh-TW" altLang="en-US" sz="2000" b="1" dirty="0" smtClean="0"/>
                        <a:t>類研發技術實驗室</a:t>
                      </a:r>
                      <a:r>
                        <a:rPr lang="en-US" altLang="zh-TW" sz="2000" b="1" dirty="0" smtClean="0"/>
                        <a:t>)</a:t>
                      </a:r>
                      <a:endParaRPr lang="zh-TW" altLang="en-US" sz="2000" b="1" dirty="0"/>
                    </a:p>
                  </a:txBody>
                  <a:tcPr>
                    <a:gradFill>
                      <a:gsLst>
                        <a:gs pos="0">
                          <a:srgbClr val="00B0F0"/>
                        </a:gs>
                        <a:gs pos="92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000" b="1" dirty="0" smtClean="0">
                          <a:solidFill>
                            <a:srgbClr val="0000FF"/>
                          </a:solidFill>
                        </a:rPr>
                        <a:t>人員</a:t>
                      </a:r>
                      <a:endParaRPr lang="zh-TW" altLang="en-US" sz="2000" b="1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rgbClr val="00B0F0"/>
                        </a:gs>
                        <a:gs pos="92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2000" b="1" dirty="0" smtClean="0"/>
                        <a:t>約</a:t>
                      </a:r>
                      <a:r>
                        <a:rPr lang="en-US" altLang="zh-TW" sz="2000" b="1" dirty="0" smtClean="0"/>
                        <a:t>1400</a:t>
                      </a:r>
                      <a:r>
                        <a:rPr lang="zh-TW" altLang="en-US" sz="2000" b="1" dirty="0" smtClean="0"/>
                        <a:t>人</a:t>
                      </a:r>
                    </a:p>
                    <a:p>
                      <a:pPr algn="l"/>
                      <a:r>
                        <a:rPr lang="zh-TW" altLang="en-US" sz="2000" b="1" dirty="0" smtClean="0"/>
                        <a:t> </a:t>
                      </a:r>
                      <a:r>
                        <a:rPr lang="en-US" altLang="zh-TW" sz="2000" b="1" dirty="0" smtClean="0"/>
                        <a:t>(</a:t>
                      </a:r>
                      <a:r>
                        <a:rPr lang="zh-TW" altLang="en-US" sz="2000" b="1" dirty="0" smtClean="0"/>
                        <a:t>編制</a:t>
                      </a:r>
                      <a:r>
                        <a:rPr lang="en-US" altLang="zh-TW" sz="2000" b="1" dirty="0" smtClean="0"/>
                        <a:t>60%</a:t>
                      </a:r>
                      <a:r>
                        <a:rPr lang="zh-TW" altLang="en-US" sz="2000" b="1" dirty="0" smtClean="0">
                          <a:latin typeface="新細明體"/>
                          <a:ea typeface="新細明體"/>
                        </a:rPr>
                        <a:t>；</a:t>
                      </a:r>
                      <a:r>
                        <a:rPr lang="zh-TW" altLang="en-US" sz="2000" b="1" dirty="0" smtClean="0"/>
                        <a:t>替役外聘</a:t>
                      </a:r>
                      <a:r>
                        <a:rPr lang="en-US" altLang="zh-TW" sz="2000" b="1" dirty="0" smtClean="0"/>
                        <a:t>40%)</a:t>
                      </a:r>
                      <a:endParaRPr lang="zh-TW" altLang="en-US" sz="2000" b="1" dirty="0">
                        <a:solidFill>
                          <a:srgbClr val="FF010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gradFill>
                      <a:gsLst>
                        <a:gs pos="0">
                          <a:srgbClr val="00B0F0"/>
                        </a:gs>
                        <a:gs pos="92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27" name="AutoShape 30"/>
          <p:cNvSpPr>
            <a:spLocks noChangeArrowheads="1"/>
          </p:cNvSpPr>
          <p:nvPr/>
        </p:nvSpPr>
        <p:spPr bwMode="auto">
          <a:xfrm>
            <a:off x="4304898" y="3062288"/>
            <a:ext cx="1035050" cy="322262"/>
          </a:xfrm>
          <a:prstGeom prst="wedgeRoundRectCallout">
            <a:avLst>
              <a:gd name="adj1" fmla="val -1227"/>
              <a:gd name="adj2" fmla="val 135222"/>
              <a:gd name="adj3" fmla="val 16667"/>
            </a:avLst>
          </a:prstGeom>
          <a:solidFill>
            <a:schemeClr val="bg1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 algn="ctr"/>
            <a:r>
              <a:rPr lang="zh-TW" altLang="en-US" sz="1200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我們在這裡</a:t>
            </a:r>
          </a:p>
        </p:txBody>
      </p:sp>
      <p:sp>
        <p:nvSpPr>
          <p:cNvPr id="28" name="文字方塊 27"/>
          <p:cNvSpPr txBox="1"/>
          <p:nvPr/>
        </p:nvSpPr>
        <p:spPr>
          <a:xfrm>
            <a:off x="872836" y="4779818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>
                <a:solidFill>
                  <a:schemeClr val="bg1"/>
                </a:solidFill>
              </a:rPr>
              <a:t>中科院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29" name="文字方塊 28"/>
          <p:cNvSpPr txBox="1"/>
          <p:nvPr/>
        </p:nvSpPr>
        <p:spPr>
          <a:xfrm>
            <a:off x="7827820" y="3338958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>
                <a:solidFill>
                  <a:schemeClr val="bg1"/>
                </a:solidFill>
              </a:rPr>
              <a:t>中科院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 bwMode="auto">
          <a:xfrm>
            <a:off x="1363663" y="-27384"/>
            <a:ext cx="7667625" cy="93662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006666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/>
            <a:r>
              <a:rPr lang="zh-TW" altLang="en-US" dirty="0" smtClean="0">
                <a:solidFill>
                  <a:srgbClr val="006600"/>
                </a:solidFill>
              </a:rPr>
              <a:t>一</a:t>
            </a:r>
            <a:r>
              <a:rPr lang="zh-TW" altLang="en-US" dirty="0">
                <a:solidFill>
                  <a:srgbClr val="006600"/>
                </a:solidFill>
              </a:rPr>
              <a:t>、核能研究所</a:t>
            </a:r>
            <a:r>
              <a:rPr lang="zh-TW" altLang="en-US" dirty="0" smtClean="0">
                <a:solidFill>
                  <a:srgbClr val="006600"/>
                </a:solidFill>
              </a:rPr>
              <a:t>全貌</a:t>
            </a:r>
            <a:endParaRPr lang="zh-TW" altLang="en-US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039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B99E2-3931-4807-B27E-B3F25A14E66A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1148988" name="Line 60"/>
          <p:cNvSpPr>
            <a:spLocks noChangeShapeType="1"/>
          </p:cNvSpPr>
          <p:nvPr/>
        </p:nvSpPr>
        <p:spPr bwMode="auto">
          <a:xfrm>
            <a:off x="1889128" y="3840163"/>
            <a:ext cx="1057275" cy="0"/>
          </a:xfrm>
          <a:prstGeom prst="line">
            <a:avLst/>
          </a:prstGeom>
          <a:noFill/>
          <a:ln w="635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8990" name="AutoShape 62"/>
          <p:cNvSpPr>
            <a:spLocks noChangeAspect="1" noChangeArrowheads="1" noTextEdit="1"/>
          </p:cNvSpPr>
          <p:nvPr/>
        </p:nvSpPr>
        <p:spPr bwMode="auto">
          <a:xfrm>
            <a:off x="220666" y="857250"/>
            <a:ext cx="9464675" cy="559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8991" name="Line 63"/>
          <p:cNvSpPr>
            <a:spLocks noChangeShapeType="1"/>
          </p:cNvSpPr>
          <p:nvPr/>
        </p:nvSpPr>
        <p:spPr bwMode="auto">
          <a:xfrm>
            <a:off x="4264028" y="3048000"/>
            <a:ext cx="3175" cy="787400"/>
          </a:xfrm>
          <a:prstGeom prst="line">
            <a:avLst/>
          </a:prstGeom>
          <a:noFill/>
          <a:ln w="76200" cap="rnd">
            <a:solidFill>
              <a:srgbClr val="00C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8992" name="Line 64"/>
          <p:cNvSpPr>
            <a:spLocks noChangeShapeType="1"/>
          </p:cNvSpPr>
          <p:nvPr/>
        </p:nvSpPr>
        <p:spPr bwMode="auto">
          <a:xfrm>
            <a:off x="2892428" y="3836988"/>
            <a:ext cx="4735513" cy="0"/>
          </a:xfrm>
          <a:prstGeom prst="line">
            <a:avLst/>
          </a:prstGeom>
          <a:noFill/>
          <a:ln w="762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8993" name="Line 65"/>
          <p:cNvSpPr>
            <a:spLocks noChangeShapeType="1"/>
          </p:cNvSpPr>
          <p:nvPr/>
        </p:nvSpPr>
        <p:spPr bwMode="auto">
          <a:xfrm>
            <a:off x="1912941" y="2933700"/>
            <a:ext cx="3175" cy="166688"/>
          </a:xfrm>
          <a:prstGeom prst="line">
            <a:avLst/>
          </a:prstGeom>
          <a:noFill/>
          <a:ln w="60325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8994" name="Rectangle 66"/>
          <p:cNvSpPr>
            <a:spLocks noChangeArrowheads="1"/>
          </p:cNvSpPr>
          <p:nvPr/>
        </p:nvSpPr>
        <p:spPr bwMode="auto">
          <a:xfrm>
            <a:off x="258763" y="2805116"/>
            <a:ext cx="1350962" cy="582612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31750" cap="rnd">
            <a:solidFill>
              <a:schemeClr val="tx1"/>
            </a:solidFill>
            <a:round/>
            <a:headEnd/>
            <a:tailEnd/>
          </a:ln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8995" name="Rectangle 67"/>
          <p:cNvSpPr>
            <a:spLocks noChangeArrowheads="1"/>
          </p:cNvSpPr>
          <p:nvPr/>
        </p:nvSpPr>
        <p:spPr bwMode="auto">
          <a:xfrm>
            <a:off x="433313" y="2871788"/>
            <a:ext cx="1000274" cy="449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zh-TW" altLang="en-US" sz="1300">
                <a:solidFill>
                  <a:srgbClr val="000000"/>
                </a:solidFill>
                <a:latin typeface="Arial" pitchFamily="34" charset="0"/>
                <a:ea typeface="全真粗黑體" pitchFamily="49" charset="-120"/>
              </a:rPr>
              <a:t>行政院</a:t>
            </a:r>
          </a:p>
          <a:p>
            <a:pPr algn="ctr">
              <a:lnSpc>
                <a:spcPct val="110000"/>
              </a:lnSpc>
            </a:pPr>
            <a:r>
              <a:rPr lang="zh-TW" altLang="en-US" sz="1300">
                <a:solidFill>
                  <a:srgbClr val="000000"/>
                </a:solidFill>
                <a:latin typeface="Arial" pitchFamily="34" charset="0"/>
                <a:ea typeface="全真粗黑體" pitchFamily="49" charset="-120"/>
              </a:rPr>
              <a:t>原子能委員會</a:t>
            </a:r>
          </a:p>
        </p:txBody>
      </p:sp>
      <p:sp>
        <p:nvSpPr>
          <p:cNvPr id="1148996" name="Rectangle 68"/>
          <p:cNvSpPr>
            <a:spLocks noChangeArrowheads="1"/>
          </p:cNvSpPr>
          <p:nvPr/>
        </p:nvSpPr>
        <p:spPr bwMode="auto">
          <a:xfrm>
            <a:off x="258763" y="3630616"/>
            <a:ext cx="1350962" cy="5270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33CCFF"/>
              </a:gs>
            </a:gsLst>
            <a:path path="shape">
              <a:fillToRect l="50000" t="50000" r="50000" b="50000"/>
            </a:path>
          </a:gradFill>
          <a:ln w="31750" cap="rnd">
            <a:solidFill>
              <a:schemeClr val="tx1"/>
            </a:solidFill>
            <a:round/>
            <a:headEnd/>
            <a:tailEnd/>
          </a:ln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8997" name="Rectangle 69"/>
          <p:cNvSpPr>
            <a:spLocks noChangeArrowheads="1"/>
          </p:cNvSpPr>
          <p:nvPr/>
        </p:nvSpPr>
        <p:spPr bwMode="auto">
          <a:xfrm>
            <a:off x="351545" y="3676650"/>
            <a:ext cx="1166986" cy="449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zh-TW" altLang="en-US" sz="1300" dirty="0">
                <a:solidFill>
                  <a:srgbClr val="000000"/>
                </a:solidFill>
                <a:latin typeface="Arial" pitchFamily="34" charset="0"/>
                <a:ea typeface="全真粗黑體" pitchFamily="49" charset="-120"/>
              </a:rPr>
              <a:t>國防部</a:t>
            </a:r>
          </a:p>
          <a:p>
            <a:pPr algn="ctr">
              <a:lnSpc>
                <a:spcPct val="110000"/>
              </a:lnSpc>
            </a:pPr>
            <a:r>
              <a:rPr lang="zh-TW" altLang="en-US" sz="1300" dirty="0">
                <a:solidFill>
                  <a:srgbClr val="000000"/>
                </a:solidFill>
                <a:latin typeface="Arial" pitchFamily="34" charset="0"/>
                <a:ea typeface="全真粗黑體" pitchFamily="49" charset="-120"/>
              </a:rPr>
              <a:t>中山科學研究院</a:t>
            </a:r>
          </a:p>
        </p:txBody>
      </p:sp>
      <p:sp>
        <p:nvSpPr>
          <p:cNvPr id="1148998" name="Line 70"/>
          <p:cNvSpPr>
            <a:spLocks noChangeShapeType="1"/>
          </p:cNvSpPr>
          <p:nvPr/>
        </p:nvSpPr>
        <p:spPr bwMode="auto">
          <a:xfrm>
            <a:off x="7637463" y="3051178"/>
            <a:ext cx="0" cy="785813"/>
          </a:xfrm>
          <a:prstGeom prst="line">
            <a:avLst/>
          </a:prstGeom>
          <a:noFill/>
          <a:ln w="76200" cap="rnd">
            <a:solidFill>
              <a:srgbClr val="00C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8999" name="Line 71"/>
          <p:cNvSpPr>
            <a:spLocks noChangeShapeType="1"/>
          </p:cNvSpPr>
          <p:nvPr/>
        </p:nvSpPr>
        <p:spPr bwMode="auto">
          <a:xfrm flipV="1">
            <a:off x="7637463" y="3013076"/>
            <a:ext cx="1854200" cy="6350"/>
          </a:xfrm>
          <a:prstGeom prst="line">
            <a:avLst/>
          </a:prstGeom>
          <a:noFill/>
          <a:ln w="76200" cap="rnd">
            <a:solidFill>
              <a:srgbClr val="00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00" name="Line 72"/>
          <p:cNvSpPr>
            <a:spLocks noChangeShapeType="1"/>
          </p:cNvSpPr>
          <p:nvPr/>
        </p:nvSpPr>
        <p:spPr bwMode="auto">
          <a:xfrm>
            <a:off x="6865941" y="2938463"/>
            <a:ext cx="3175" cy="165100"/>
          </a:xfrm>
          <a:prstGeom prst="line">
            <a:avLst/>
          </a:prstGeom>
          <a:noFill/>
          <a:ln w="60325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01" name="Line 73"/>
          <p:cNvSpPr>
            <a:spLocks noChangeShapeType="1"/>
          </p:cNvSpPr>
          <p:nvPr/>
        </p:nvSpPr>
        <p:spPr bwMode="auto">
          <a:xfrm>
            <a:off x="6015041" y="2938463"/>
            <a:ext cx="3175" cy="165100"/>
          </a:xfrm>
          <a:prstGeom prst="line">
            <a:avLst/>
          </a:prstGeom>
          <a:noFill/>
          <a:ln w="60325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02" name="Line 74"/>
          <p:cNvSpPr>
            <a:spLocks noChangeShapeType="1"/>
          </p:cNvSpPr>
          <p:nvPr/>
        </p:nvSpPr>
        <p:spPr bwMode="auto">
          <a:xfrm>
            <a:off x="5245100" y="2933700"/>
            <a:ext cx="1588" cy="166688"/>
          </a:xfrm>
          <a:prstGeom prst="line">
            <a:avLst/>
          </a:prstGeom>
          <a:noFill/>
          <a:ln w="60325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03" name="Oval 75"/>
          <p:cNvSpPr>
            <a:spLocks noChangeArrowheads="1"/>
          </p:cNvSpPr>
          <p:nvPr/>
        </p:nvSpPr>
        <p:spPr bwMode="auto">
          <a:xfrm>
            <a:off x="2813053" y="3768728"/>
            <a:ext cx="163513" cy="144463"/>
          </a:xfrm>
          <a:prstGeom prst="ellipse">
            <a:avLst/>
          </a:prstGeom>
          <a:solidFill>
            <a:srgbClr val="FF3300"/>
          </a:solidFill>
          <a:ln w="38100" cap="rnd">
            <a:solidFill>
              <a:schemeClr val="tx1"/>
            </a:solidFill>
            <a:round/>
            <a:headEnd/>
            <a:tailEnd/>
          </a:ln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04" name="Oval 76"/>
          <p:cNvSpPr>
            <a:spLocks noChangeArrowheads="1"/>
          </p:cNvSpPr>
          <p:nvPr/>
        </p:nvSpPr>
        <p:spPr bwMode="auto">
          <a:xfrm>
            <a:off x="4183063" y="3759203"/>
            <a:ext cx="163512" cy="144463"/>
          </a:xfrm>
          <a:prstGeom prst="ellipse">
            <a:avLst/>
          </a:prstGeom>
          <a:noFill/>
          <a:ln w="762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05" name="Oval 77"/>
          <p:cNvSpPr>
            <a:spLocks noChangeArrowheads="1"/>
          </p:cNvSpPr>
          <p:nvPr/>
        </p:nvSpPr>
        <p:spPr bwMode="auto">
          <a:xfrm>
            <a:off x="4851403" y="3768728"/>
            <a:ext cx="161925" cy="144463"/>
          </a:xfrm>
          <a:prstGeom prst="ellipse">
            <a:avLst/>
          </a:prstGeom>
          <a:solidFill>
            <a:srgbClr val="FF3300"/>
          </a:solidFill>
          <a:ln w="38100" cap="rnd">
            <a:solidFill>
              <a:schemeClr val="tx1"/>
            </a:solidFill>
            <a:round/>
            <a:headEnd/>
            <a:tailEnd/>
          </a:ln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06" name="Line 78"/>
          <p:cNvSpPr>
            <a:spLocks noChangeShapeType="1"/>
          </p:cNvSpPr>
          <p:nvPr/>
        </p:nvSpPr>
        <p:spPr bwMode="auto">
          <a:xfrm>
            <a:off x="2416175" y="2933700"/>
            <a:ext cx="1588" cy="166688"/>
          </a:xfrm>
          <a:prstGeom prst="line">
            <a:avLst/>
          </a:prstGeom>
          <a:noFill/>
          <a:ln w="60325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07" name="Line 79"/>
          <p:cNvSpPr>
            <a:spLocks noChangeShapeType="1"/>
          </p:cNvSpPr>
          <p:nvPr/>
        </p:nvSpPr>
        <p:spPr bwMode="auto">
          <a:xfrm>
            <a:off x="1912938" y="3019425"/>
            <a:ext cx="5727700" cy="0"/>
          </a:xfrm>
          <a:prstGeom prst="line">
            <a:avLst/>
          </a:prstGeom>
          <a:noFill/>
          <a:ln w="60325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08" name="Oval 80"/>
          <p:cNvSpPr>
            <a:spLocks noChangeArrowheads="1"/>
          </p:cNvSpPr>
          <p:nvPr/>
        </p:nvSpPr>
        <p:spPr bwMode="auto">
          <a:xfrm>
            <a:off x="4183063" y="2947991"/>
            <a:ext cx="163512" cy="142875"/>
          </a:xfrm>
          <a:prstGeom prst="ellipse">
            <a:avLst/>
          </a:prstGeom>
          <a:solidFill>
            <a:srgbClr val="FF00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09" name="Line 81"/>
          <p:cNvSpPr>
            <a:spLocks noChangeShapeType="1"/>
          </p:cNvSpPr>
          <p:nvPr/>
        </p:nvSpPr>
        <p:spPr bwMode="auto">
          <a:xfrm>
            <a:off x="8285166" y="2938463"/>
            <a:ext cx="3175" cy="165100"/>
          </a:xfrm>
          <a:prstGeom prst="line">
            <a:avLst/>
          </a:prstGeom>
          <a:noFill/>
          <a:ln w="60325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10" name="Text Box 82"/>
          <p:cNvSpPr txBox="1">
            <a:spLocks noChangeArrowheads="1"/>
          </p:cNvSpPr>
          <p:nvPr/>
        </p:nvSpPr>
        <p:spPr bwMode="auto">
          <a:xfrm>
            <a:off x="1789268" y="1063628"/>
            <a:ext cx="291947" cy="185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zh-TW" altLang="en-US" sz="1000">
                <a:latin typeface="Arial" pitchFamily="34" charset="0"/>
                <a:ea typeface="全真粗黑體" pitchFamily="49" charset="-120"/>
              </a:rPr>
              <a:t>行政院發布設立原子能委員會</a:t>
            </a:r>
          </a:p>
        </p:txBody>
      </p:sp>
      <p:sp>
        <p:nvSpPr>
          <p:cNvPr id="1149011" name="Text Box 83"/>
          <p:cNvSpPr txBox="1">
            <a:spLocks noChangeArrowheads="1"/>
          </p:cNvSpPr>
          <p:nvPr/>
        </p:nvSpPr>
        <p:spPr bwMode="auto">
          <a:xfrm>
            <a:off x="2192591" y="1114428"/>
            <a:ext cx="445836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zh-TW" altLang="en-US" sz="1000">
                <a:latin typeface="全真粗黑體" pitchFamily="49" charset="-120"/>
                <a:ea typeface="全真粗黑體" pitchFamily="49" charset="-120"/>
              </a:rPr>
              <a:t>合作協定及人才訓練</a:t>
            </a:r>
            <a:r>
              <a:rPr lang="en-US" altLang="zh-TW" sz="1000">
                <a:latin typeface="全真粗黑體" pitchFamily="49" charset="-120"/>
                <a:ea typeface="全真粗黑體" pitchFamily="49" charset="-120"/>
              </a:rPr>
              <a:t>(1)</a:t>
            </a:r>
          </a:p>
          <a:p>
            <a:r>
              <a:rPr lang="zh-TW" altLang="en-US" sz="1000">
                <a:latin typeface="全真粗黑體" pitchFamily="49" charset="-120"/>
                <a:ea typeface="全真粗黑體" pitchFamily="49" charset="-120"/>
              </a:rPr>
              <a:t>總統府立案│中美民用原子能</a:t>
            </a:r>
          </a:p>
        </p:txBody>
      </p:sp>
      <p:sp>
        <p:nvSpPr>
          <p:cNvPr id="1149012" name="Text Box 84"/>
          <p:cNvSpPr txBox="1">
            <a:spLocks noChangeArrowheads="1"/>
          </p:cNvSpPr>
          <p:nvPr/>
        </p:nvSpPr>
        <p:spPr bwMode="auto">
          <a:xfrm>
            <a:off x="3962752" y="1114428"/>
            <a:ext cx="599724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作</a:t>
            </a:r>
          </a:p>
          <a:p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委託中山科學院籌備處代為運</a:t>
            </a:r>
          </a:p>
          <a:p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原子能委員會設立核能研究所</a:t>
            </a:r>
          </a:p>
        </p:txBody>
      </p:sp>
      <p:sp>
        <p:nvSpPr>
          <p:cNvPr id="1149013" name="Text Box 85"/>
          <p:cNvSpPr txBox="1">
            <a:spLocks noChangeArrowheads="1"/>
          </p:cNvSpPr>
          <p:nvPr/>
        </p:nvSpPr>
        <p:spPr bwMode="auto">
          <a:xfrm>
            <a:off x="4978654" y="1114428"/>
            <a:ext cx="445836" cy="1808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員會組織條例</a:t>
            </a:r>
          </a:p>
          <a:p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總統號令公布行政院原子能委</a:t>
            </a:r>
          </a:p>
        </p:txBody>
      </p:sp>
      <p:sp>
        <p:nvSpPr>
          <p:cNvPr id="1149014" name="Text Box 86"/>
          <p:cNvSpPr txBox="1">
            <a:spLocks noChangeArrowheads="1"/>
          </p:cNvSpPr>
          <p:nvPr/>
        </p:nvSpPr>
        <p:spPr bwMode="auto">
          <a:xfrm>
            <a:off x="5759703" y="1114428"/>
            <a:ext cx="445836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zh-TW" altLang="en-US" sz="1000">
                <a:latin typeface="Arial" pitchFamily="34" charset="0"/>
                <a:ea typeface="全真粗黑體" pitchFamily="49" charset="-120"/>
              </a:rPr>
              <a:t>研究所組織條例</a:t>
            </a:r>
          </a:p>
          <a:p>
            <a:r>
              <a:rPr lang="zh-TW" altLang="en-US" sz="1000">
                <a:latin typeface="Arial" pitchFamily="34" charset="0"/>
                <a:ea typeface="全真粗黑體" pitchFamily="49" charset="-120"/>
              </a:rPr>
              <a:t>行政院函准原子能委員會核能</a:t>
            </a:r>
          </a:p>
        </p:txBody>
      </p:sp>
      <p:sp>
        <p:nvSpPr>
          <p:cNvPr id="1149015" name="Text Box 87"/>
          <p:cNvSpPr txBox="1">
            <a:spLocks noChangeArrowheads="1"/>
          </p:cNvSpPr>
          <p:nvPr/>
        </p:nvSpPr>
        <p:spPr bwMode="auto">
          <a:xfrm>
            <a:off x="6624891" y="1114428"/>
            <a:ext cx="445836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核能研究所</a:t>
            </a:r>
          </a:p>
          <a:p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修正原子能委員會組織條例設</a:t>
            </a:r>
          </a:p>
        </p:txBody>
      </p:sp>
      <p:sp>
        <p:nvSpPr>
          <p:cNvPr id="1149016" name="Text Box 88"/>
          <p:cNvSpPr txBox="1">
            <a:spLocks noChangeArrowheads="1"/>
          </p:cNvSpPr>
          <p:nvPr/>
        </p:nvSpPr>
        <p:spPr bwMode="auto">
          <a:xfrm>
            <a:off x="7405942" y="1114428"/>
            <a:ext cx="445836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zh-TW" altLang="en-US" sz="1000">
                <a:latin typeface="Arial" pitchFamily="34" charset="0"/>
                <a:ea typeface="全真粗黑體" pitchFamily="49" charset="-120"/>
              </a:rPr>
              <a:t>子能委員會</a:t>
            </a:r>
          </a:p>
          <a:p>
            <a:r>
              <a:rPr lang="zh-TW" altLang="en-US" sz="1000">
                <a:latin typeface="Arial" pitchFamily="34" charset="0"/>
                <a:ea typeface="全真粗黑體" pitchFamily="49" charset="-120"/>
              </a:rPr>
              <a:t>行政院核定核能研究所歸建原</a:t>
            </a:r>
          </a:p>
        </p:txBody>
      </p:sp>
      <p:sp>
        <p:nvSpPr>
          <p:cNvPr id="1149017" name="Text Box 89"/>
          <p:cNvSpPr txBox="1">
            <a:spLocks noChangeArrowheads="1"/>
          </p:cNvSpPr>
          <p:nvPr/>
        </p:nvSpPr>
        <p:spPr bwMode="auto">
          <a:xfrm>
            <a:off x="8071103" y="1114428"/>
            <a:ext cx="445836" cy="186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zh-TW" altLang="en-US" sz="1000">
                <a:latin typeface="Arial" pitchFamily="34" charset="0"/>
                <a:ea typeface="全真粗黑體" pitchFamily="49" charset="-120"/>
              </a:rPr>
              <a:t>究所組織條例</a:t>
            </a:r>
          </a:p>
          <a:p>
            <a:r>
              <a:rPr lang="zh-TW" altLang="en-US" sz="1000">
                <a:latin typeface="Arial" pitchFamily="34" charset="0"/>
                <a:ea typeface="全真粗黑體" pitchFamily="49" charset="-120"/>
              </a:rPr>
              <a:t>總統公布原子能委員會核能研</a:t>
            </a:r>
          </a:p>
        </p:txBody>
      </p:sp>
      <p:sp>
        <p:nvSpPr>
          <p:cNvPr id="1149018" name="Text Box 90"/>
          <p:cNvSpPr txBox="1">
            <a:spLocks noChangeArrowheads="1"/>
          </p:cNvSpPr>
          <p:nvPr/>
        </p:nvSpPr>
        <p:spPr bwMode="auto">
          <a:xfrm>
            <a:off x="4794405" y="4487866"/>
            <a:ext cx="291947" cy="174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zh-TW" altLang="en-US" sz="1000">
                <a:latin typeface="Arial" pitchFamily="34" charset="0"/>
                <a:ea typeface="全真粗黑體" pitchFamily="49" charset="-120"/>
              </a:rPr>
              <a:t>國防部中山科學研究院成立</a:t>
            </a:r>
          </a:p>
        </p:txBody>
      </p:sp>
      <p:sp>
        <p:nvSpPr>
          <p:cNvPr id="1149019" name="Text Box 91"/>
          <p:cNvSpPr txBox="1">
            <a:spLocks noChangeArrowheads="1"/>
          </p:cNvSpPr>
          <p:nvPr/>
        </p:nvSpPr>
        <p:spPr bwMode="auto">
          <a:xfrm>
            <a:off x="4784728" y="3954465"/>
            <a:ext cx="282864" cy="55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en-US" altLang="zh-TW" sz="1000">
                <a:latin typeface="Arial" pitchFamily="34" charset="0"/>
              </a:rPr>
              <a:t>58</a:t>
            </a:r>
          </a:p>
          <a:p>
            <a:r>
              <a:rPr lang="en-US" altLang="zh-TW" sz="1000">
                <a:latin typeface="Arial" pitchFamily="34" charset="0"/>
              </a:rPr>
              <a:t>07</a:t>
            </a:r>
          </a:p>
          <a:p>
            <a:r>
              <a:rPr lang="en-US" altLang="zh-TW" sz="1000">
                <a:latin typeface="Arial" pitchFamily="34" charset="0"/>
              </a:rPr>
              <a:t>01</a:t>
            </a:r>
          </a:p>
        </p:txBody>
      </p:sp>
      <p:sp>
        <p:nvSpPr>
          <p:cNvPr id="1149020" name="Text Box 92"/>
          <p:cNvSpPr txBox="1">
            <a:spLocks noChangeArrowheads="1"/>
          </p:cNvSpPr>
          <p:nvPr/>
        </p:nvSpPr>
        <p:spPr bwMode="auto">
          <a:xfrm>
            <a:off x="2591151" y="4487863"/>
            <a:ext cx="599724" cy="168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zh-TW" altLang="en-US" sz="1000">
                <a:latin typeface="Arial" pitchFamily="34" charset="0"/>
                <a:ea typeface="全真粗黑體" pitchFamily="49" charset="-120"/>
              </a:rPr>
              <a:t>一所，即為核能研究所。</a:t>
            </a:r>
          </a:p>
          <a:p>
            <a:r>
              <a:rPr lang="zh-TW" altLang="en-US" sz="1000">
                <a:latin typeface="Arial" pitchFamily="34" charset="0"/>
                <a:ea typeface="全真粗黑體" pitchFamily="49" charset="-120"/>
              </a:rPr>
              <a:t>中山科學院籌備處成立第</a:t>
            </a:r>
          </a:p>
          <a:p>
            <a:r>
              <a:rPr lang="zh-TW" altLang="en-US" sz="1000">
                <a:latin typeface="Arial" pitchFamily="34" charset="0"/>
                <a:ea typeface="全真粗黑體" pitchFamily="49" charset="-120"/>
              </a:rPr>
              <a:t>國防部向總統簡報後核定</a:t>
            </a:r>
          </a:p>
        </p:txBody>
      </p:sp>
      <p:sp>
        <p:nvSpPr>
          <p:cNvPr id="1149021" name="Text Box 93"/>
          <p:cNvSpPr txBox="1">
            <a:spLocks noChangeArrowheads="1"/>
          </p:cNvSpPr>
          <p:nvPr/>
        </p:nvSpPr>
        <p:spPr bwMode="auto">
          <a:xfrm>
            <a:off x="2724152" y="3954465"/>
            <a:ext cx="282864" cy="55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en-US" altLang="zh-TW" sz="1000">
                <a:latin typeface="Arial" pitchFamily="34" charset="0"/>
              </a:rPr>
              <a:t>55</a:t>
            </a:r>
          </a:p>
          <a:p>
            <a:r>
              <a:rPr lang="en-US" altLang="zh-TW" sz="1000">
                <a:latin typeface="Arial" pitchFamily="34" charset="0"/>
              </a:rPr>
              <a:t>01</a:t>
            </a:r>
          </a:p>
          <a:p>
            <a:r>
              <a:rPr lang="en-US" altLang="zh-TW" sz="1000">
                <a:latin typeface="Arial" pitchFamily="34" charset="0"/>
              </a:rPr>
              <a:t>25</a:t>
            </a:r>
          </a:p>
        </p:txBody>
      </p:sp>
      <p:sp>
        <p:nvSpPr>
          <p:cNvPr id="1149022" name="Text Box 94"/>
          <p:cNvSpPr txBox="1">
            <a:spLocks noChangeArrowheads="1"/>
          </p:cNvSpPr>
          <p:nvPr/>
        </p:nvSpPr>
        <p:spPr bwMode="auto">
          <a:xfrm>
            <a:off x="8126416" y="3109915"/>
            <a:ext cx="282864" cy="55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en-US" altLang="zh-TW" sz="1000" dirty="0">
                <a:latin typeface="Arial" pitchFamily="34" charset="0"/>
              </a:rPr>
              <a:t>79</a:t>
            </a:r>
          </a:p>
          <a:p>
            <a:r>
              <a:rPr lang="en-US" altLang="zh-TW" sz="1000" dirty="0">
                <a:latin typeface="Arial" pitchFamily="34" charset="0"/>
              </a:rPr>
              <a:t>01</a:t>
            </a:r>
          </a:p>
          <a:p>
            <a:r>
              <a:rPr lang="en-US" altLang="zh-TW" sz="1000" dirty="0">
                <a:latin typeface="Arial" pitchFamily="34" charset="0"/>
              </a:rPr>
              <a:t>05</a:t>
            </a:r>
          </a:p>
        </p:txBody>
      </p:sp>
      <p:sp>
        <p:nvSpPr>
          <p:cNvPr id="1149023" name="Text Box 95"/>
          <p:cNvSpPr txBox="1">
            <a:spLocks noChangeArrowheads="1"/>
          </p:cNvSpPr>
          <p:nvPr/>
        </p:nvSpPr>
        <p:spPr bwMode="auto">
          <a:xfrm>
            <a:off x="1776414" y="3109915"/>
            <a:ext cx="282864" cy="55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en-US" altLang="zh-TW" sz="1000">
                <a:latin typeface="Arial" pitchFamily="34" charset="0"/>
              </a:rPr>
              <a:t>44</a:t>
            </a:r>
          </a:p>
          <a:p>
            <a:r>
              <a:rPr lang="en-US" altLang="zh-TW" sz="1000">
                <a:latin typeface="Arial" pitchFamily="34" charset="0"/>
              </a:rPr>
              <a:t>05</a:t>
            </a:r>
          </a:p>
          <a:p>
            <a:r>
              <a:rPr lang="en-US" altLang="zh-TW" sz="1000">
                <a:latin typeface="Arial" pitchFamily="34" charset="0"/>
              </a:rPr>
              <a:t>31</a:t>
            </a:r>
          </a:p>
        </p:txBody>
      </p:sp>
      <p:sp>
        <p:nvSpPr>
          <p:cNvPr id="1149024" name="Text Box 96"/>
          <p:cNvSpPr txBox="1">
            <a:spLocks noChangeArrowheads="1"/>
          </p:cNvSpPr>
          <p:nvPr/>
        </p:nvSpPr>
        <p:spPr bwMode="auto">
          <a:xfrm>
            <a:off x="2254253" y="3109915"/>
            <a:ext cx="295275" cy="55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en-US" altLang="zh-TW" sz="1000">
                <a:latin typeface="Arial" pitchFamily="34" charset="0"/>
              </a:rPr>
              <a:t>44</a:t>
            </a:r>
          </a:p>
          <a:p>
            <a:r>
              <a:rPr lang="en-US" altLang="zh-TW" sz="1000">
                <a:latin typeface="Arial" pitchFamily="34" charset="0"/>
              </a:rPr>
              <a:t>05</a:t>
            </a:r>
          </a:p>
          <a:p>
            <a:endParaRPr lang="en-US" altLang="zh-TW" sz="1000">
              <a:latin typeface="Arial" pitchFamily="34" charset="0"/>
            </a:endParaRPr>
          </a:p>
        </p:txBody>
      </p:sp>
      <p:sp>
        <p:nvSpPr>
          <p:cNvPr id="1149025" name="Text Box 97"/>
          <p:cNvSpPr txBox="1">
            <a:spLocks noChangeArrowheads="1"/>
          </p:cNvSpPr>
          <p:nvPr/>
        </p:nvSpPr>
        <p:spPr bwMode="auto">
          <a:xfrm>
            <a:off x="4283076" y="3109915"/>
            <a:ext cx="282864" cy="55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en-US" altLang="zh-TW" sz="1000">
                <a:latin typeface="Arial" pitchFamily="34" charset="0"/>
              </a:rPr>
              <a:t>57</a:t>
            </a:r>
          </a:p>
          <a:p>
            <a:r>
              <a:rPr lang="en-US" altLang="zh-TW" sz="1000">
                <a:latin typeface="Arial" pitchFamily="34" charset="0"/>
              </a:rPr>
              <a:t>07</a:t>
            </a:r>
          </a:p>
          <a:p>
            <a:r>
              <a:rPr lang="en-US" altLang="zh-TW" sz="1000">
                <a:latin typeface="Arial" pitchFamily="34" charset="0"/>
              </a:rPr>
              <a:t>01</a:t>
            </a:r>
          </a:p>
        </p:txBody>
      </p:sp>
      <p:sp>
        <p:nvSpPr>
          <p:cNvPr id="1149026" name="Text Box 98"/>
          <p:cNvSpPr txBox="1">
            <a:spLocks noChangeArrowheads="1"/>
          </p:cNvSpPr>
          <p:nvPr/>
        </p:nvSpPr>
        <p:spPr bwMode="auto">
          <a:xfrm>
            <a:off x="5097466" y="3109915"/>
            <a:ext cx="282864" cy="55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en-US" altLang="zh-TW" sz="1000">
                <a:latin typeface="Arial" pitchFamily="34" charset="0"/>
              </a:rPr>
              <a:t>59</a:t>
            </a:r>
          </a:p>
          <a:p>
            <a:r>
              <a:rPr lang="en-US" altLang="zh-TW" sz="1000">
                <a:latin typeface="Arial" pitchFamily="34" charset="0"/>
              </a:rPr>
              <a:t>12</a:t>
            </a:r>
          </a:p>
          <a:p>
            <a:r>
              <a:rPr lang="en-US" altLang="zh-TW" sz="1000">
                <a:latin typeface="Arial" pitchFamily="34" charset="0"/>
              </a:rPr>
              <a:t>03</a:t>
            </a:r>
          </a:p>
        </p:txBody>
      </p:sp>
      <p:sp>
        <p:nvSpPr>
          <p:cNvPr id="1149027" name="Text Box 99"/>
          <p:cNvSpPr txBox="1">
            <a:spLocks noChangeArrowheads="1"/>
          </p:cNvSpPr>
          <p:nvPr/>
        </p:nvSpPr>
        <p:spPr bwMode="auto">
          <a:xfrm>
            <a:off x="5995991" y="3109915"/>
            <a:ext cx="282864" cy="55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en-US" altLang="zh-TW" sz="1000">
                <a:latin typeface="Arial" pitchFamily="34" charset="0"/>
              </a:rPr>
              <a:t>62</a:t>
            </a:r>
          </a:p>
          <a:p>
            <a:r>
              <a:rPr lang="en-US" altLang="zh-TW" sz="1000">
                <a:latin typeface="Arial" pitchFamily="34" charset="0"/>
              </a:rPr>
              <a:t>10</a:t>
            </a:r>
          </a:p>
          <a:p>
            <a:r>
              <a:rPr lang="en-US" altLang="zh-TW" sz="1000">
                <a:latin typeface="Arial" pitchFamily="34" charset="0"/>
              </a:rPr>
              <a:t>18</a:t>
            </a:r>
          </a:p>
        </p:txBody>
      </p:sp>
      <p:sp>
        <p:nvSpPr>
          <p:cNvPr id="1149028" name="Text Box 100"/>
          <p:cNvSpPr txBox="1">
            <a:spLocks noChangeArrowheads="1"/>
          </p:cNvSpPr>
          <p:nvPr/>
        </p:nvSpPr>
        <p:spPr bwMode="auto">
          <a:xfrm>
            <a:off x="6853239" y="3109915"/>
            <a:ext cx="282864" cy="55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en-US" altLang="zh-TW" sz="1000">
                <a:latin typeface="Arial" pitchFamily="34" charset="0"/>
              </a:rPr>
              <a:t>68</a:t>
            </a:r>
          </a:p>
          <a:p>
            <a:r>
              <a:rPr lang="en-US" altLang="zh-TW" sz="1000">
                <a:latin typeface="Arial" pitchFamily="34" charset="0"/>
              </a:rPr>
              <a:t>07</a:t>
            </a:r>
          </a:p>
          <a:p>
            <a:r>
              <a:rPr lang="en-US" altLang="zh-TW" sz="1000">
                <a:latin typeface="Arial" pitchFamily="34" charset="0"/>
              </a:rPr>
              <a:t>27</a:t>
            </a:r>
          </a:p>
        </p:txBody>
      </p:sp>
      <p:sp>
        <p:nvSpPr>
          <p:cNvPr id="1149029" name="Text Box 101"/>
          <p:cNvSpPr txBox="1">
            <a:spLocks noChangeArrowheads="1"/>
          </p:cNvSpPr>
          <p:nvPr/>
        </p:nvSpPr>
        <p:spPr bwMode="auto">
          <a:xfrm>
            <a:off x="7667626" y="3109915"/>
            <a:ext cx="282864" cy="55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en-US" altLang="zh-TW" sz="1000">
                <a:latin typeface="Arial" pitchFamily="34" charset="0"/>
              </a:rPr>
              <a:t>77</a:t>
            </a:r>
          </a:p>
          <a:p>
            <a:r>
              <a:rPr lang="en-US" altLang="zh-TW" sz="1000">
                <a:latin typeface="Arial" pitchFamily="34" charset="0"/>
              </a:rPr>
              <a:t>10</a:t>
            </a:r>
          </a:p>
          <a:p>
            <a:r>
              <a:rPr lang="en-US" altLang="zh-TW" sz="1000">
                <a:latin typeface="Arial" pitchFamily="34" charset="0"/>
              </a:rPr>
              <a:t>01</a:t>
            </a:r>
          </a:p>
        </p:txBody>
      </p:sp>
      <p:sp>
        <p:nvSpPr>
          <p:cNvPr id="1149030" name="Line 102"/>
          <p:cNvSpPr>
            <a:spLocks noChangeShapeType="1"/>
          </p:cNvSpPr>
          <p:nvPr/>
        </p:nvSpPr>
        <p:spPr bwMode="auto">
          <a:xfrm>
            <a:off x="6865938" y="2914653"/>
            <a:ext cx="0" cy="9255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31" name="Line 103"/>
          <p:cNvSpPr>
            <a:spLocks noChangeShapeType="1"/>
          </p:cNvSpPr>
          <p:nvPr/>
        </p:nvSpPr>
        <p:spPr bwMode="auto">
          <a:xfrm>
            <a:off x="6016625" y="2914653"/>
            <a:ext cx="0" cy="925513"/>
          </a:xfrm>
          <a:prstGeom prst="line">
            <a:avLst/>
          </a:prstGeom>
          <a:noFill/>
          <a:ln w="762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32" name="Line 104"/>
          <p:cNvSpPr>
            <a:spLocks noChangeShapeType="1"/>
          </p:cNvSpPr>
          <p:nvPr/>
        </p:nvSpPr>
        <p:spPr bwMode="auto">
          <a:xfrm>
            <a:off x="6865938" y="2914653"/>
            <a:ext cx="0" cy="925513"/>
          </a:xfrm>
          <a:prstGeom prst="line">
            <a:avLst/>
          </a:prstGeom>
          <a:noFill/>
          <a:ln w="762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33" name="Oval 105"/>
          <p:cNvSpPr>
            <a:spLocks noChangeArrowheads="1"/>
          </p:cNvSpPr>
          <p:nvPr/>
        </p:nvSpPr>
        <p:spPr bwMode="auto">
          <a:xfrm>
            <a:off x="4178303" y="3765550"/>
            <a:ext cx="161925" cy="141288"/>
          </a:xfrm>
          <a:prstGeom prst="ellipse">
            <a:avLst/>
          </a:prstGeom>
          <a:solidFill>
            <a:srgbClr val="FF00FF"/>
          </a:solidFill>
          <a:ln w="38100" cap="rnd">
            <a:solidFill>
              <a:schemeClr val="tx1"/>
            </a:solidFill>
            <a:round/>
            <a:headEnd/>
            <a:tailEnd/>
          </a:ln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34" name="Oval 106"/>
          <p:cNvSpPr>
            <a:spLocks noChangeArrowheads="1"/>
          </p:cNvSpPr>
          <p:nvPr/>
        </p:nvSpPr>
        <p:spPr bwMode="auto">
          <a:xfrm>
            <a:off x="7564438" y="2952753"/>
            <a:ext cx="163512" cy="142875"/>
          </a:xfrm>
          <a:prstGeom prst="ellipse">
            <a:avLst/>
          </a:prstGeom>
          <a:solidFill>
            <a:srgbClr val="FF00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35" name="Text Box 107"/>
          <p:cNvSpPr txBox="1">
            <a:spLocks noChangeArrowheads="1"/>
          </p:cNvSpPr>
          <p:nvPr/>
        </p:nvSpPr>
        <p:spPr bwMode="auto">
          <a:xfrm>
            <a:off x="5270500" y="4049713"/>
            <a:ext cx="4210050" cy="2623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lIns="22509" tIns="11256" rIns="22509" bIns="11256">
            <a:spAutoFit/>
          </a:bodyPr>
          <a:lstStyle>
            <a:lvl1pPr marL="112713" indent="-112713" defTabSz="68421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157163" defTabSz="68421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225425" defTabSz="68421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338138" defTabSz="68421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450850" defTabSz="68421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908050" defTabSz="6842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1365250" defTabSz="6842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1822450" defTabSz="6842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2279650" defTabSz="68421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just">
              <a:lnSpc>
                <a:spcPct val="130000"/>
              </a:lnSpc>
            </a:pP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1.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核能研究所成立籌備，是在民國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55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年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1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月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25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日由國防部向　蔣總統簡報後，奉核定而展開規劃工作。</a:t>
            </a:r>
          </a:p>
          <a:p>
            <a:pPr algn="just">
              <a:lnSpc>
                <a:spcPct val="130000"/>
              </a:lnSpc>
            </a:pP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2.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民國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57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年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5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月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9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日　總統令制定公布原子能法，該法第四條規定，原子能委員會（以下簡稱原能會）為推進原子能科學與技術之研究發展，開發原子能資源，擴大原子能在農業、工業、醫療上之應用，得設立研究機構。</a:t>
            </a:r>
            <a:r>
              <a:rPr lang="zh-TW" altLang="en-US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民國</a:t>
            </a:r>
            <a:r>
              <a:rPr lang="en-US" altLang="zh-TW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57</a:t>
            </a:r>
            <a:r>
              <a:rPr lang="zh-TW" altLang="en-US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年</a:t>
            </a:r>
            <a:r>
              <a:rPr lang="en-US" altLang="zh-TW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7</a:t>
            </a:r>
            <a:r>
              <a:rPr lang="zh-TW" altLang="en-US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月</a:t>
            </a:r>
            <a:r>
              <a:rPr lang="en-US" altLang="zh-TW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1</a:t>
            </a:r>
            <a:r>
              <a:rPr lang="zh-TW" altLang="en-US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日核能研究所正式成立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，並委託中山科學研究院代為運作。</a:t>
            </a:r>
          </a:p>
          <a:p>
            <a:pPr algn="just">
              <a:lnSpc>
                <a:spcPct val="130000"/>
              </a:lnSpc>
            </a:pP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3.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民國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62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年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7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月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6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日原能會將核能研究所組織規程草案呈報行政院。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8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月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29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日行政院函覆原能會，准予核能研究所之組織規程修正備查。</a:t>
            </a:r>
          </a:p>
          <a:p>
            <a:pPr algn="just">
              <a:lnSpc>
                <a:spcPct val="130000"/>
              </a:lnSpc>
            </a:pP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4.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民國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62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年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9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月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4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日原能會公布核能研究所組織規程。</a:t>
            </a:r>
          </a:p>
          <a:p>
            <a:pPr algn="just">
              <a:lnSpc>
                <a:spcPct val="130000"/>
              </a:lnSpc>
            </a:pP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5.</a:t>
            </a:r>
            <a:r>
              <a:rPr lang="zh-TW" altLang="en-US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民國</a:t>
            </a:r>
            <a:r>
              <a:rPr lang="en-US" altLang="zh-TW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77</a:t>
            </a:r>
            <a:r>
              <a:rPr lang="zh-TW" altLang="en-US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年</a:t>
            </a:r>
            <a:r>
              <a:rPr lang="en-US" altLang="zh-TW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10</a:t>
            </a:r>
            <a:r>
              <a:rPr lang="zh-TW" altLang="en-US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月</a:t>
            </a:r>
            <a:r>
              <a:rPr lang="en-US" altLang="zh-TW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1</a:t>
            </a:r>
            <a:r>
              <a:rPr lang="zh-TW" altLang="en-US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日奉行政院核定，核能研究所歸建行政院原子能委員會。</a:t>
            </a:r>
          </a:p>
          <a:p>
            <a:pPr algn="just">
              <a:lnSpc>
                <a:spcPct val="130000"/>
              </a:lnSpc>
            </a:pP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6.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民國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79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年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1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月</a:t>
            </a: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5</a:t>
            </a:r>
            <a:r>
              <a:rPr lang="zh-TW" altLang="en-US" sz="1000" dirty="0">
                <a:latin typeface="Arial" pitchFamily="34" charset="0"/>
                <a:ea typeface="全真粗黑體" pitchFamily="49" charset="-120"/>
              </a:rPr>
              <a:t>日本所組織條例奉　總統公布實施。</a:t>
            </a:r>
            <a:endParaRPr lang="en-US" altLang="zh-TW" sz="1000" dirty="0">
              <a:latin typeface="Arial" pitchFamily="34" charset="0"/>
              <a:ea typeface="全真粗黑體" pitchFamily="49" charset="-120"/>
            </a:endParaRPr>
          </a:p>
          <a:p>
            <a:pPr algn="just">
              <a:lnSpc>
                <a:spcPct val="130000"/>
              </a:lnSpc>
            </a:pPr>
            <a:r>
              <a:rPr lang="en-US" altLang="zh-TW" sz="1000" dirty="0">
                <a:latin typeface="Arial" pitchFamily="34" charset="0"/>
                <a:ea typeface="全真粗黑體" pitchFamily="49" charset="-120"/>
              </a:rPr>
              <a:t>7.</a:t>
            </a:r>
            <a:r>
              <a:rPr lang="zh-TW" altLang="en-US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民國</a:t>
            </a:r>
            <a:r>
              <a:rPr lang="en-US" altLang="zh-TW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99</a:t>
            </a:r>
            <a:r>
              <a:rPr lang="zh-TW" altLang="en-US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年</a:t>
            </a:r>
            <a:r>
              <a:rPr lang="en-US" altLang="zh-TW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7</a:t>
            </a:r>
            <a:r>
              <a:rPr lang="zh-TW" altLang="en-US" sz="1000" dirty="0">
                <a:solidFill>
                  <a:srgbClr val="FF0000"/>
                </a:solidFill>
                <a:latin typeface="Arial" pitchFamily="34" charset="0"/>
                <a:ea typeface="全真粗黑體" pitchFamily="49" charset="-120"/>
              </a:rPr>
              <a:t>月配合行政院組改，改隸經濟及能源部，改制為能源研究所。</a:t>
            </a:r>
          </a:p>
        </p:txBody>
      </p:sp>
      <p:grpSp>
        <p:nvGrpSpPr>
          <p:cNvPr id="1149036" name="Group 108"/>
          <p:cNvGrpSpPr>
            <a:grpSpLocks/>
          </p:cNvGrpSpPr>
          <p:nvPr/>
        </p:nvGrpSpPr>
        <p:grpSpPr bwMode="auto">
          <a:xfrm>
            <a:off x="188913" y="4672013"/>
            <a:ext cx="2378075" cy="747712"/>
            <a:chOff x="1294" y="10070"/>
            <a:chExt cx="11068" cy="3538"/>
          </a:xfrm>
        </p:grpSpPr>
        <p:pic>
          <p:nvPicPr>
            <p:cNvPr id="1149037" name="Picture 109" descr="07"/>
            <p:cNvPicPr>
              <a:picLocks noChangeAspect="1" noChangeArrowheads="1"/>
            </p:cNvPicPr>
            <p:nvPr/>
          </p:nvPicPr>
          <p:blipFill>
            <a:blip r:embed="rId2" cstate="print">
              <a:lum bright="6000" contras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4" y="10070"/>
              <a:ext cx="2607" cy="35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49038" name="Picture 110" descr="04"/>
            <p:cNvPicPr>
              <a:picLocks noChangeAspect="1" noChangeArrowheads="1"/>
            </p:cNvPicPr>
            <p:nvPr/>
          </p:nvPicPr>
          <p:blipFill>
            <a:blip r:embed="rId3" cstate="print">
              <a:lum bright="-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88" y="10070"/>
              <a:ext cx="2474" cy="35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49039" name="Picture 111" descr="05"/>
            <p:cNvPicPr>
              <a:picLocks noChangeAspect="1" noChangeArrowheads="1"/>
            </p:cNvPicPr>
            <p:nvPr/>
          </p:nvPicPr>
          <p:blipFill>
            <a:blip r:embed="rId4" cstate="print">
              <a:lum bright="-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76" y="10070"/>
              <a:ext cx="2552" cy="35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49040" name="Picture 112" descr="06"/>
            <p:cNvPicPr>
              <a:picLocks noChangeAspect="1" noChangeArrowheads="1"/>
            </p:cNvPicPr>
            <p:nvPr/>
          </p:nvPicPr>
          <p:blipFill>
            <a:blip r:embed="rId5" cstate="print">
              <a:lum contrast="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8" y="10070"/>
              <a:ext cx="2676" cy="35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149041" name="Picture 113" descr="060-300cu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9016" y="355600"/>
            <a:ext cx="1027112" cy="8715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49042" name="Line 114"/>
          <p:cNvSpPr>
            <a:spLocks noChangeShapeType="1"/>
          </p:cNvSpPr>
          <p:nvPr/>
        </p:nvSpPr>
        <p:spPr bwMode="auto">
          <a:xfrm>
            <a:off x="7691438" y="3836988"/>
            <a:ext cx="1803400" cy="0"/>
          </a:xfrm>
          <a:prstGeom prst="line">
            <a:avLst/>
          </a:prstGeom>
          <a:noFill/>
          <a:ln w="63500">
            <a:solidFill>
              <a:schemeClr val="tx1"/>
            </a:solidFill>
            <a:prstDash val="dash"/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1149043" name="Oval 115"/>
          <p:cNvSpPr>
            <a:spLocks noChangeArrowheads="1"/>
          </p:cNvSpPr>
          <p:nvPr/>
        </p:nvSpPr>
        <p:spPr bwMode="auto">
          <a:xfrm>
            <a:off x="7564438" y="3765550"/>
            <a:ext cx="163512" cy="141288"/>
          </a:xfrm>
          <a:prstGeom prst="ellipse">
            <a:avLst/>
          </a:prstGeom>
          <a:solidFill>
            <a:srgbClr val="FF00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60" name="Rectangle 68"/>
          <p:cNvSpPr>
            <a:spLocks noChangeArrowheads="1"/>
          </p:cNvSpPr>
          <p:nvPr/>
        </p:nvSpPr>
        <p:spPr bwMode="auto">
          <a:xfrm>
            <a:off x="8459788" y="2270128"/>
            <a:ext cx="1350962" cy="52705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33CCFF"/>
              </a:gs>
            </a:gsLst>
            <a:path path="shape">
              <a:fillToRect l="50000" t="50000" r="50000" b="50000"/>
            </a:path>
          </a:gradFill>
          <a:ln w="31750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61" name="Rectangle 69"/>
          <p:cNvSpPr>
            <a:spLocks noChangeArrowheads="1"/>
          </p:cNvSpPr>
          <p:nvPr/>
        </p:nvSpPr>
        <p:spPr bwMode="auto">
          <a:xfrm>
            <a:off x="8635926" y="2316163"/>
            <a:ext cx="1000274" cy="449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zh-TW" altLang="en-US" sz="1300" dirty="0">
                <a:solidFill>
                  <a:srgbClr val="000000"/>
                </a:solidFill>
                <a:latin typeface="Arial" pitchFamily="34" charset="0"/>
                <a:ea typeface="全真粗黑體" pitchFamily="49" charset="-120"/>
              </a:rPr>
              <a:t>經濟及能源部</a:t>
            </a:r>
          </a:p>
          <a:p>
            <a:pPr algn="ctr">
              <a:lnSpc>
                <a:spcPct val="110000"/>
              </a:lnSpc>
            </a:pPr>
            <a:r>
              <a:rPr lang="zh-TW" altLang="en-US" sz="1300" dirty="0">
                <a:solidFill>
                  <a:srgbClr val="000000"/>
                </a:solidFill>
                <a:latin typeface="Arial" pitchFamily="34" charset="0"/>
                <a:ea typeface="全真粗黑體" pitchFamily="49" charset="-120"/>
              </a:rPr>
              <a:t>能源研究所</a:t>
            </a:r>
          </a:p>
        </p:txBody>
      </p:sp>
      <p:sp>
        <p:nvSpPr>
          <p:cNvPr id="62" name="Line 81"/>
          <p:cNvSpPr>
            <a:spLocks noChangeShapeType="1"/>
          </p:cNvSpPr>
          <p:nvPr/>
        </p:nvSpPr>
        <p:spPr bwMode="auto">
          <a:xfrm>
            <a:off x="8683230" y="2940735"/>
            <a:ext cx="3175" cy="165100"/>
          </a:xfrm>
          <a:prstGeom prst="line">
            <a:avLst/>
          </a:prstGeom>
          <a:noFill/>
          <a:ln w="60325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98" tIns="45700" rIns="91398" bIns="45700"/>
          <a:lstStyle/>
          <a:p>
            <a:endParaRPr lang="zh-TW" altLang="en-US"/>
          </a:p>
        </p:txBody>
      </p:sp>
      <p:sp>
        <p:nvSpPr>
          <p:cNvPr id="63" name="Text Box 94"/>
          <p:cNvSpPr txBox="1">
            <a:spLocks noChangeArrowheads="1"/>
          </p:cNvSpPr>
          <p:nvPr/>
        </p:nvSpPr>
        <p:spPr bwMode="auto">
          <a:xfrm>
            <a:off x="8545513" y="3109915"/>
            <a:ext cx="282864" cy="390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362" tIns="34181" rIns="68362" bIns="34181">
            <a:spAutoFit/>
          </a:bodyPr>
          <a:lstStyle>
            <a:lvl1pPr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342900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6826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0255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368425" defTabSz="957263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18256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2828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400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97225" defTabSz="957263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r>
              <a:rPr lang="en-US" altLang="zh-TW" sz="1000" dirty="0">
                <a:latin typeface="Arial" pitchFamily="34" charset="0"/>
              </a:rPr>
              <a:t>99</a:t>
            </a:r>
          </a:p>
          <a:p>
            <a:r>
              <a:rPr lang="en-US" altLang="zh-TW" sz="1000" dirty="0">
                <a:latin typeface="Arial" pitchFamily="34" charset="0"/>
              </a:rPr>
              <a:t>07</a:t>
            </a:r>
          </a:p>
        </p:txBody>
      </p:sp>
      <p:sp>
        <p:nvSpPr>
          <p:cNvPr id="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3663" y="115888"/>
            <a:ext cx="7667625" cy="936625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6600"/>
                </a:solidFill>
              </a:rPr>
              <a:t>一、</a:t>
            </a:r>
            <a:r>
              <a:rPr lang="zh-TW" altLang="en-US" dirty="0">
                <a:solidFill>
                  <a:srgbClr val="006600"/>
                </a:solidFill>
                <a:latin typeface="Arial" pitchFamily="34" charset="0"/>
                <a:ea typeface="標楷體" pitchFamily="65" charset="-120"/>
              </a:rPr>
              <a:t>核能研究所組織</a:t>
            </a:r>
            <a:r>
              <a:rPr lang="zh-TW" altLang="en-US" dirty="0" smtClean="0">
                <a:solidFill>
                  <a:srgbClr val="006600"/>
                </a:solidFill>
                <a:latin typeface="Arial" pitchFamily="34" charset="0"/>
                <a:ea typeface="標楷體" pitchFamily="65" charset="-120"/>
              </a:rPr>
              <a:t>沿革</a:t>
            </a:r>
            <a:endParaRPr lang="zh-TW" altLang="en-US" dirty="0" smtClean="0">
              <a:solidFill>
                <a:srgbClr val="006600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97883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DCE2E-B798-4AF0-B56D-AC20B2BB02A9}" type="slidenum">
              <a:rPr lang="en-US" altLang="zh-TW"/>
              <a:pPr/>
              <a:t>5</a:t>
            </a:fld>
            <a:endParaRPr lang="en-US" altLang="zh-TW"/>
          </a:p>
        </p:txBody>
      </p:sp>
      <p:graphicFrame>
        <p:nvGraphicFramePr>
          <p:cNvPr id="1149993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034268"/>
              </p:ext>
            </p:extLst>
          </p:nvPr>
        </p:nvGraphicFramePr>
        <p:xfrm>
          <a:off x="145098" y="981337"/>
          <a:ext cx="9532302" cy="5233737"/>
        </p:xfrm>
        <a:graphic>
          <a:graphicData uri="http://schemas.openxmlformats.org/drawingml/2006/table">
            <a:tbl>
              <a:tblPr/>
              <a:tblGrid>
                <a:gridCol w="388937"/>
                <a:gridCol w="1340485"/>
                <a:gridCol w="1579880"/>
                <a:gridCol w="2489200"/>
                <a:gridCol w="3733800"/>
              </a:tblGrid>
              <a:tr h="866274">
                <a:tc>
                  <a:txBody>
                    <a:bodyPr/>
                    <a:lstStyle>
                      <a:lvl1pPr defTabSz="682625">
                        <a:spcBef>
                          <a:spcPct val="20000"/>
                        </a:spcBef>
                        <a:buClr>
                          <a:srgbClr val="FF6699"/>
                        </a:buClr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1pPr>
                      <a:lvl2pPr marL="342900" defTabSz="682625">
                        <a:spcBef>
                          <a:spcPct val="20000"/>
                        </a:spcBef>
                        <a:buClr>
                          <a:srgbClr val="0099FF"/>
                        </a:buClr>
                        <a:buSzPct val="120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2pPr>
                      <a:lvl3pPr marL="682625" defTabSz="682625">
                        <a:spcBef>
                          <a:spcPct val="20000"/>
                        </a:spcBef>
                        <a:buClr>
                          <a:srgbClr val="99CC00"/>
                        </a:buClr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3pPr>
                      <a:lvl4pPr marL="10255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4pPr>
                      <a:lvl5pPr marL="13684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5pPr>
                      <a:lvl6pPr marL="18256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6pPr>
                      <a:lvl7pPr marL="22828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7pPr>
                      <a:lvl8pPr marL="27400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8pPr>
                      <a:lvl9pPr marL="31972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發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展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階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段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99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 defTabSz="682625">
                        <a:spcBef>
                          <a:spcPct val="20000"/>
                        </a:spcBef>
                        <a:buClr>
                          <a:srgbClr val="FF6699"/>
                        </a:buClr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1pPr>
                      <a:lvl2pPr marL="342900" defTabSz="682625">
                        <a:spcBef>
                          <a:spcPct val="20000"/>
                        </a:spcBef>
                        <a:buClr>
                          <a:srgbClr val="0099FF"/>
                        </a:buClr>
                        <a:buSzPct val="120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2pPr>
                      <a:lvl3pPr marL="682625" defTabSz="682625">
                        <a:spcBef>
                          <a:spcPct val="20000"/>
                        </a:spcBef>
                        <a:buClr>
                          <a:srgbClr val="99CC00"/>
                        </a:buClr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3pPr>
                      <a:lvl4pPr marL="10255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4pPr>
                      <a:lvl5pPr marL="13684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5pPr>
                      <a:lvl6pPr marL="18256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6pPr>
                      <a:lvl7pPr marL="22828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7pPr>
                      <a:lvl8pPr marL="27400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8pPr>
                      <a:lvl9pPr marL="31972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68262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粗黑體" pitchFamily="49" charset="-120"/>
                        </a:rPr>
                        <a:t>第一階段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民國</a:t>
                      </a:r>
                      <a:r>
                        <a:rPr kumimoji="1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55~77</a:t>
                      </a: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年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(1966~1988</a:t>
                      </a: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年</a:t>
                      </a:r>
                      <a:r>
                        <a:rPr kumimoji="1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66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 defTabSz="682625">
                        <a:spcBef>
                          <a:spcPct val="20000"/>
                        </a:spcBef>
                        <a:buClr>
                          <a:srgbClr val="FF6699"/>
                        </a:buClr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1pPr>
                      <a:lvl2pPr marL="342900" defTabSz="682625">
                        <a:spcBef>
                          <a:spcPct val="20000"/>
                        </a:spcBef>
                        <a:buClr>
                          <a:srgbClr val="0099FF"/>
                        </a:buClr>
                        <a:buSzPct val="120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2pPr>
                      <a:lvl3pPr marL="682625" defTabSz="682625">
                        <a:spcBef>
                          <a:spcPct val="20000"/>
                        </a:spcBef>
                        <a:buClr>
                          <a:srgbClr val="99CC00"/>
                        </a:buClr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3pPr>
                      <a:lvl4pPr marL="10255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4pPr>
                      <a:lvl5pPr marL="13684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5pPr>
                      <a:lvl6pPr marL="18256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6pPr>
                      <a:lvl7pPr marL="22828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7pPr>
                      <a:lvl8pPr marL="27400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8pPr>
                      <a:lvl9pPr marL="31972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68262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粗黑體" pitchFamily="49" charset="-120"/>
                        </a:rPr>
                        <a:t>第二階段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民國</a:t>
                      </a:r>
                      <a:r>
                        <a:rPr kumimoji="1" lang="en-US" altLang="zh-TW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77~91</a:t>
                      </a:r>
                      <a:r>
                        <a:rPr kumimoji="1" lang="zh-TW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年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(1988~2002</a:t>
                      </a:r>
                      <a:r>
                        <a:rPr kumimoji="1" lang="zh-TW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年</a:t>
                      </a:r>
                      <a:r>
                        <a:rPr kumimoji="1" lang="en-US" altLang="zh-TW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FF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 defTabSz="682625">
                        <a:spcBef>
                          <a:spcPct val="20000"/>
                        </a:spcBef>
                        <a:buClr>
                          <a:srgbClr val="FF6699"/>
                        </a:buClr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1pPr>
                      <a:lvl2pPr marL="342900" defTabSz="682625">
                        <a:spcBef>
                          <a:spcPct val="20000"/>
                        </a:spcBef>
                        <a:buClr>
                          <a:srgbClr val="0099FF"/>
                        </a:buClr>
                        <a:buSzPct val="120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2pPr>
                      <a:lvl3pPr marL="682625" defTabSz="682625">
                        <a:spcBef>
                          <a:spcPct val="20000"/>
                        </a:spcBef>
                        <a:buClr>
                          <a:srgbClr val="99CC00"/>
                        </a:buClr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3pPr>
                      <a:lvl4pPr marL="10255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4pPr>
                      <a:lvl5pPr marL="13684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5pPr>
                      <a:lvl6pPr marL="18256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6pPr>
                      <a:lvl7pPr marL="22828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7pPr>
                      <a:lvl8pPr marL="27400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8pPr>
                      <a:lvl9pPr marL="31972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68262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粗黑體" pitchFamily="49" charset="-120"/>
                        </a:rPr>
                        <a:t>第三階段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民國</a:t>
                      </a:r>
                      <a:r>
                        <a:rPr kumimoji="1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91~101</a:t>
                      </a:r>
                      <a:endParaRPr kumimoji="1" lang="zh-TW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全真中黑體" pitchFamily="49" charset="-120"/>
                      </a:endParaRP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(2002~2012)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CC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262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粗黑體" pitchFamily="49" charset="-120"/>
                        </a:rPr>
                        <a:t>第四階段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民國</a:t>
                      </a:r>
                      <a:r>
                        <a:rPr kumimoji="1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101~</a:t>
                      </a: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迄今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(2012~</a:t>
                      </a: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迄今</a:t>
                      </a:r>
                      <a:r>
                        <a:rPr kumimoji="1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9644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:tcPr>
                </a:tc>
              </a:tr>
              <a:tr h="866274">
                <a:tc>
                  <a:txBody>
                    <a:bodyPr/>
                    <a:lstStyle>
                      <a:lvl1pPr defTabSz="682625">
                        <a:spcBef>
                          <a:spcPct val="20000"/>
                        </a:spcBef>
                        <a:buClr>
                          <a:srgbClr val="FF6699"/>
                        </a:buClr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1pPr>
                      <a:lvl2pPr marL="342900" defTabSz="682625">
                        <a:spcBef>
                          <a:spcPct val="20000"/>
                        </a:spcBef>
                        <a:buClr>
                          <a:srgbClr val="0099FF"/>
                        </a:buClr>
                        <a:buSzPct val="120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2pPr>
                      <a:lvl3pPr marL="682625" defTabSz="682625">
                        <a:spcBef>
                          <a:spcPct val="20000"/>
                        </a:spcBef>
                        <a:buClr>
                          <a:srgbClr val="99CC00"/>
                        </a:buClr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3pPr>
                      <a:lvl4pPr marL="10255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4pPr>
                      <a:lvl5pPr marL="13684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5pPr>
                      <a:lvl6pPr marL="18256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6pPr>
                      <a:lvl7pPr marL="22828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7pPr>
                      <a:lvl8pPr marL="27400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8pPr>
                      <a:lvl9pPr marL="31972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研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發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重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點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99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 marL="131763" defTabSz="682625">
                        <a:spcBef>
                          <a:spcPct val="20000"/>
                        </a:spcBef>
                        <a:buClr>
                          <a:srgbClr val="FF6699"/>
                        </a:buClr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1pPr>
                      <a:lvl2pPr marL="342900" defTabSz="682625">
                        <a:spcBef>
                          <a:spcPct val="20000"/>
                        </a:spcBef>
                        <a:buClr>
                          <a:srgbClr val="0099FF"/>
                        </a:buClr>
                        <a:buSzPct val="120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2pPr>
                      <a:lvl3pPr marL="682625" defTabSz="682625">
                        <a:spcBef>
                          <a:spcPct val="20000"/>
                        </a:spcBef>
                        <a:buClr>
                          <a:srgbClr val="99CC00"/>
                        </a:buClr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3pPr>
                      <a:lvl4pPr marL="10255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4pPr>
                      <a:lvl5pPr marL="13684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5pPr>
                      <a:lvl6pPr marL="18256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6pPr>
                      <a:lvl7pPr marL="22828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7pPr>
                      <a:lvl8pPr marL="27400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8pPr>
                      <a:lvl9pPr marL="31972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9pPr>
                    </a:lstStyle>
                    <a:p>
                      <a:pPr marL="7200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配合</a:t>
                      </a: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國家政策</a:t>
                      </a: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建立原子能技術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66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 marL="131763" defTabSz="682625">
                        <a:spcBef>
                          <a:spcPct val="20000"/>
                        </a:spcBef>
                        <a:buClr>
                          <a:srgbClr val="FF6699"/>
                        </a:buClr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1pPr>
                      <a:lvl2pPr marL="342900" defTabSz="682625">
                        <a:spcBef>
                          <a:spcPct val="20000"/>
                        </a:spcBef>
                        <a:buClr>
                          <a:srgbClr val="0099FF"/>
                        </a:buClr>
                        <a:buSzPct val="120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2pPr>
                      <a:lvl3pPr marL="682625" defTabSz="682625">
                        <a:spcBef>
                          <a:spcPct val="20000"/>
                        </a:spcBef>
                        <a:buClr>
                          <a:srgbClr val="99CC00"/>
                        </a:buClr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3pPr>
                      <a:lvl4pPr marL="10255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4pPr>
                      <a:lvl5pPr marL="13684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5pPr>
                      <a:lvl6pPr marL="18256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6pPr>
                      <a:lvl7pPr marL="22828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7pPr>
                      <a:lvl8pPr marL="27400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8pPr>
                      <a:lvl9pPr marL="31972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9pPr>
                    </a:lstStyle>
                    <a:p>
                      <a:pPr marL="7200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擴增原子能</a:t>
                      </a:r>
                      <a:endParaRPr kumimoji="1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全真中黑體" pitchFamily="49" charset="-120"/>
                      </a:endParaRPr>
                    </a:p>
                    <a:p>
                      <a:pPr marL="7200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核醫技術</a:t>
                      </a: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發展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FF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 marL="215900" indent="-11113" defTabSz="682625">
                        <a:spcBef>
                          <a:spcPct val="20000"/>
                        </a:spcBef>
                        <a:buClr>
                          <a:srgbClr val="FF6699"/>
                        </a:buClr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1pPr>
                      <a:lvl2pPr marL="357188" defTabSz="682625">
                        <a:spcBef>
                          <a:spcPct val="20000"/>
                        </a:spcBef>
                        <a:buClr>
                          <a:srgbClr val="0099FF"/>
                        </a:buClr>
                        <a:buSzPct val="120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2pPr>
                      <a:lvl3pPr marL="682625" defTabSz="682625">
                        <a:spcBef>
                          <a:spcPct val="20000"/>
                        </a:spcBef>
                        <a:buClr>
                          <a:srgbClr val="99CC00"/>
                        </a:buClr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3pPr>
                      <a:lvl4pPr marL="10255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4pPr>
                      <a:lvl5pPr marL="13684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5pPr>
                      <a:lvl6pPr marL="18256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6pPr>
                      <a:lvl7pPr marL="22828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7pPr>
                      <a:lvl8pPr marL="27400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8pPr>
                      <a:lvl9pPr marL="31972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9pPr>
                    </a:lstStyle>
                    <a:p>
                      <a:pPr marL="7200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由核能擴增</a:t>
                      </a:r>
                      <a:endParaRPr kumimoji="1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全真中黑體" pitchFamily="49" charset="-120"/>
                      </a:endParaRPr>
                    </a:p>
                    <a:p>
                      <a:pPr marL="7200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新能源與再生能源技術</a:t>
                      </a: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研發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CC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7200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轉型能源研究所</a:t>
                      </a:r>
                      <a:endParaRPr kumimoji="1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全真中黑體" pitchFamily="49" charset="-120"/>
                      </a:endParaRPr>
                    </a:p>
                    <a:p>
                      <a:pPr marL="7200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擴增</a:t>
                      </a: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能源技術與能經策略</a:t>
                      </a: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發展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9644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:tcPr>
                </a:tc>
              </a:tr>
              <a:tr h="3501189">
                <a:tc>
                  <a:txBody>
                    <a:bodyPr/>
                    <a:lstStyle>
                      <a:lvl1pPr defTabSz="682625">
                        <a:spcBef>
                          <a:spcPct val="20000"/>
                        </a:spcBef>
                        <a:buClr>
                          <a:srgbClr val="FF6699"/>
                        </a:buClr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1pPr>
                      <a:lvl2pPr marL="342900" defTabSz="682625">
                        <a:spcBef>
                          <a:spcPct val="20000"/>
                        </a:spcBef>
                        <a:buClr>
                          <a:srgbClr val="0099FF"/>
                        </a:buClr>
                        <a:buSzPct val="120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2pPr>
                      <a:lvl3pPr marL="682625" defTabSz="682625">
                        <a:spcBef>
                          <a:spcPct val="20000"/>
                        </a:spcBef>
                        <a:buClr>
                          <a:srgbClr val="99CC00"/>
                        </a:buClr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3pPr>
                      <a:lvl4pPr marL="10255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4pPr>
                      <a:lvl5pPr marL="13684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5pPr>
                      <a:lvl6pPr marL="18256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6pPr>
                      <a:lvl7pPr marL="22828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7pPr>
                      <a:lvl8pPr marL="27400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8pPr>
                      <a:lvl9pPr marL="31972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9pPr>
                    </a:lstStyle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全真中黑體" pitchFamily="49" charset="-120"/>
                      </a:endParaRP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全真中黑體" pitchFamily="49" charset="-120"/>
                      </a:endParaRP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全真中黑體" pitchFamily="49" charset="-120"/>
                      </a:endParaRP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主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要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領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域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/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計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畫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群</a:t>
                      </a:r>
                    </a:p>
                    <a:p>
                      <a:pPr marL="0" marR="0" lvl="0" indent="0" algn="ctr" defTabSz="6826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組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99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 marL="3175" indent="127000" defTabSz="682625">
                        <a:spcBef>
                          <a:spcPct val="20000"/>
                        </a:spcBef>
                        <a:buClr>
                          <a:srgbClr val="FF6699"/>
                        </a:buClr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1pPr>
                      <a:lvl2pPr marL="468313" indent="-203200" defTabSz="682625">
                        <a:spcBef>
                          <a:spcPct val="20000"/>
                        </a:spcBef>
                        <a:buClr>
                          <a:srgbClr val="0099FF"/>
                        </a:buClr>
                        <a:buSzPct val="120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2pPr>
                      <a:lvl3pPr marL="682625" defTabSz="682625">
                        <a:spcBef>
                          <a:spcPct val="20000"/>
                        </a:spcBef>
                        <a:buClr>
                          <a:srgbClr val="99CC00"/>
                        </a:buClr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3pPr>
                      <a:lvl4pPr marL="10255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4pPr>
                      <a:lvl5pPr marL="13684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5pPr>
                      <a:lvl6pPr marL="18256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6pPr>
                      <a:lvl7pPr marL="22828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7pPr>
                      <a:lvl8pPr marL="27400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8pPr>
                      <a:lvl9pPr marL="31972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9pPr>
                    </a:lstStyle>
                    <a:p>
                      <a:pPr marL="3175" marR="0" lvl="0" indent="127000" algn="l" defTabSz="68262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粗黑體" pitchFamily="49" charset="-120"/>
                        </a:rPr>
                        <a:t>原子能領域</a:t>
                      </a: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核燃料循環</a:t>
                      </a: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反應器運轉維修</a:t>
                      </a: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放射性廢棄物處理</a:t>
                      </a: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基礎核能技術</a:t>
                      </a: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系統整合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66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 marL="73025" indent="131763" defTabSz="682625">
                        <a:spcBef>
                          <a:spcPct val="20000"/>
                        </a:spcBef>
                        <a:buClr>
                          <a:srgbClr val="FF6699"/>
                        </a:buClr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1pPr>
                      <a:lvl2pPr marL="412750" indent="-73025" defTabSz="682625">
                        <a:spcBef>
                          <a:spcPct val="20000"/>
                        </a:spcBef>
                        <a:buClr>
                          <a:srgbClr val="0099FF"/>
                        </a:buClr>
                        <a:buSzPct val="120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2pPr>
                      <a:lvl3pPr marL="682625" defTabSz="682625">
                        <a:spcBef>
                          <a:spcPct val="20000"/>
                        </a:spcBef>
                        <a:buClr>
                          <a:srgbClr val="99CC00"/>
                        </a:buClr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3pPr>
                      <a:lvl4pPr marL="10255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4pPr>
                      <a:lvl5pPr marL="13684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5pPr>
                      <a:lvl6pPr marL="18256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6pPr>
                      <a:lvl7pPr marL="22828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7pPr>
                      <a:lvl8pPr marL="27400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8pPr>
                      <a:lvl9pPr marL="31972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9pPr>
                    </a:lstStyle>
                    <a:p>
                      <a:pPr marL="73025" marR="0" lvl="0" indent="131763" algn="l" defTabSz="68262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粗黑體" pitchFamily="49" charset="-120"/>
                        </a:rPr>
                        <a:t>原子能領域</a:t>
                      </a: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核能安全</a:t>
                      </a: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核燃料循環</a:t>
                      </a: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放射性廢棄物處理</a:t>
                      </a: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核醫技術發展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CCFF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 indent="198438" defTabSz="682625">
                        <a:spcBef>
                          <a:spcPct val="20000"/>
                        </a:spcBef>
                        <a:buClr>
                          <a:srgbClr val="FF6699"/>
                        </a:buClr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1pPr>
                      <a:lvl2pPr marL="400050" indent="-66675" defTabSz="682625">
                        <a:spcBef>
                          <a:spcPct val="20000"/>
                        </a:spcBef>
                        <a:buClr>
                          <a:srgbClr val="0099FF"/>
                        </a:buClr>
                        <a:buSzPct val="120000"/>
                        <a:buFont typeface="Wingdings" pitchFamily="2" charset="2"/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2pPr>
                      <a:lvl3pPr marL="741363" indent="-134938" defTabSz="682625">
                        <a:spcBef>
                          <a:spcPct val="20000"/>
                        </a:spcBef>
                        <a:buClr>
                          <a:srgbClr val="99CC00"/>
                        </a:buClr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3pPr>
                      <a:lvl4pPr marL="10255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4pPr>
                      <a:lvl5pPr marL="1368425" defTabSz="682625">
                        <a:spcBef>
                          <a:spcPct val="20000"/>
                        </a:spcBef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5pPr>
                      <a:lvl6pPr marL="18256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6pPr>
                      <a:lvl7pPr marL="22828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7pPr>
                      <a:lvl8pPr marL="27400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8pPr>
                      <a:lvl9pPr marL="3197225" defTabSz="682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2000" b="1">
                          <a:solidFill>
                            <a:schemeClr val="tx1"/>
                          </a:solidFill>
                          <a:latin typeface="Arial" pitchFamily="34" charset="0"/>
                          <a:ea typeface="標楷體" pitchFamily="65" charset="-120"/>
                        </a:defRPr>
                      </a:lvl9pPr>
                    </a:lstStyle>
                    <a:p>
                      <a:pPr marL="92075" marR="0" lvl="0" indent="0" algn="l" defTabSz="68262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粗黑體" pitchFamily="49" charset="-120"/>
                        </a:rPr>
                        <a:t>原子能領域</a:t>
                      </a:r>
                      <a:endParaRPr kumimoji="1" lang="zh-TW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全真粗黑體" pitchFamily="49" charset="-120"/>
                      </a:endParaRP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核能安全</a:t>
                      </a: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核醫應用</a:t>
                      </a: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除役</a:t>
                      </a:r>
                      <a:r>
                        <a:rPr kumimoji="1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/</a:t>
                      </a: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核廢棄物處理與處置</a:t>
                      </a:r>
                    </a:p>
                    <a:p>
                      <a:pPr marL="92075" marR="0" lvl="0" indent="0" algn="l" defTabSz="68262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粗黑體" pitchFamily="49" charset="-120"/>
                        </a:rPr>
                        <a:t>環保領域</a:t>
                      </a: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電漿產業技術：清潔製程、鍍膜、電漿熔融、有害廢棄物處理</a:t>
                      </a:r>
                    </a:p>
                    <a:p>
                      <a:pPr marL="92075" marR="0" lvl="0" indent="0" algn="l" defTabSz="68262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粗黑體" pitchFamily="49" charset="-120"/>
                        </a:rPr>
                        <a:t>能源領域</a:t>
                      </a: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新能源與再生能源：太陽能 、風能、生質能、智慧電網</a:t>
                      </a:r>
                      <a:r>
                        <a:rPr kumimoji="1" lang="zh-TW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  <a:cs typeface="+mn-cs"/>
                        </a:rPr>
                        <a:t>、燃料電池、節能與淨碳</a:t>
                      </a:r>
                      <a:endParaRPr kumimoji="1" lang="zh-TW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全真中黑體" pitchFamily="49" charset="-12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FFCC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92075" marR="0" lvl="0" indent="0" algn="l" defTabSz="68262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sng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粗黑體" pitchFamily="49" charset="-120"/>
                          <a:cs typeface="+mn-cs"/>
                        </a:rPr>
                        <a:t>原子能</a:t>
                      </a:r>
                      <a:r>
                        <a:rPr kumimoji="1" lang="zh-TW" altLang="en-US" sz="1400" b="1" i="0" u="sng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粗黑體" pitchFamily="49" charset="-120"/>
                          <a:cs typeface="+mn-cs"/>
                        </a:rPr>
                        <a:t>領域</a:t>
                      </a:r>
                      <a:endParaRPr kumimoji="1" lang="en-US" altLang="zh-TW" sz="1400" b="1" i="0" u="sng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全真粗黑體" pitchFamily="49" charset="-120"/>
                        <a:cs typeface="+mn-cs"/>
                      </a:endParaRP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核能</a:t>
                      </a:r>
                      <a:r>
                        <a:rPr kumimoji="1" lang="zh-TW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  <a:cs typeface="+mn-cs"/>
                        </a:rPr>
                        <a:t>安全技術、先進核能科技與核能技術產業化</a:t>
                      </a:r>
                      <a:endParaRPr kumimoji="1" lang="en-US" altLang="zh-TW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全真中黑體" pitchFamily="49" charset="-120"/>
                        <a:cs typeface="+mn-cs"/>
                      </a:endParaRP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  <a:cs typeface="+mn-cs"/>
                        </a:rPr>
                        <a:t>核廢料處理與處置技術</a:t>
                      </a:r>
                      <a:endParaRPr kumimoji="1" lang="en-US" altLang="zh-TW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全真中黑體" pitchFamily="49" charset="-120"/>
                        <a:cs typeface="+mn-cs"/>
                      </a:endParaRPr>
                    </a:p>
                    <a:p>
                      <a:pPr marL="92075" marR="0" lvl="0" indent="0" algn="l" defTabSz="68262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sng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粗黑體" pitchFamily="49" charset="-120"/>
                          <a:cs typeface="+mn-cs"/>
                        </a:rPr>
                        <a:t>輻射應用領域</a:t>
                      </a:r>
                      <a:endParaRPr kumimoji="1" lang="en-US" altLang="zh-TW" sz="1400" b="1" i="0" u="sng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全真粗黑體" pitchFamily="49" charset="-120"/>
                        <a:cs typeface="+mn-cs"/>
                      </a:endParaRP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  <a:cs typeface="+mn-cs"/>
                        </a:rPr>
                        <a:t>核醫藥物及高階醫材開發技術：核醫診斷藥物、核醫治療藥物、核醫器材及輻射滅菌</a:t>
                      </a:r>
                      <a:endParaRPr kumimoji="1" lang="en-US" altLang="zh-TW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全真中黑體" pitchFamily="49" charset="-120"/>
                        <a:cs typeface="+mn-cs"/>
                      </a:endParaRPr>
                    </a:p>
                    <a:p>
                      <a:pPr marL="92075" marR="0" lvl="0" indent="0" algn="l" defTabSz="682625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9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400" b="1" i="0" u="sng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粗黑體" pitchFamily="49" charset="-120"/>
                          <a:cs typeface="+mn-cs"/>
                        </a:rPr>
                        <a:t>能源領域</a:t>
                      </a:r>
                      <a:endParaRPr kumimoji="1" lang="en-US" altLang="zh-TW" sz="1400" b="1" i="0" u="sng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全真粗黑體" pitchFamily="49" charset="-120"/>
                        <a:cs typeface="+mn-cs"/>
                      </a:endParaRP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</a:rPr>
                        <a:t>新能源及再生能源技術：</a:t>
                      </a:r>
                      <a:r>
                        <a:rPr kumimoji="1" lang="zh-TW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  <a:cs typeface="+mn-cs"/>
                        </a:rPr>
                        <a:t>太陽能發電、風力發電、纖維酒精、燃料電池、智慧型電網、能源經濟之政策評估</a:t>
                      </a:r>
                      <a:endParaRPr kumimoji="1" lang="en-US" altLang="zh-TW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全真中黑體" pitchFamily="49" charset="-120"/>
                        <a:cs typeface="+mn-cs"/>
                      </a:endParaRPr>
                    </a:p>
                    <a:p>
                      <a:pPr marL="182563" marR="0" lvl="1" indent="-90488" algn="l" defTabSz="682625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20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zh-TW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粗黑體" pitchFamily="49" charset="-120"/>
                          <a:cs typeface="+mn-cs"/>
                        </a:rPr>
                        <a:t>節能與減碳技術：</a:t>
                      </a:r>
                      <a:r>
                        <a:rPr kumimoji="1" lang="zh-TW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  <a:cs typeface="+mn-cs"/>
                        </a:rPr>
                        <a:t>高溫氣化</a:t>
                      </a:r>
                      <a:r>
                        <a:rPr kumimoji="1" lang="zh-TW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  <a:cs typeface="+mn-cs"/>
                        </a:rPr>
                        <a:t>淨煤與碳捕捉儲存</a:t>
                      </a:r>
                      <a:r>
                        <a:rPr kumimoji="1" lang="en-US" altLang="zh-TW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  <a:cs typeface="+mn-cs"/>
                        </a:rPr>
                        <a:t>(IGCC&amp;CCS)</a:t>
                      </a:r>
                      <a:r>
                        <a:rPr kumimoji="1" lang="zh-TW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全真中黑體" pitchFamily="49" charset="-120"/>
                          <a:cs typeface="+mn-cs"/>
                        </a:rPr>
                        <a:t>、環境電漿等技術研發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9644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</a:tcPr>
                </a:tc>
              </a:tr>
            </a:tbl>
          </a:graphicData>
        </a:graphic>
      </p:graphicFrame>
      <p:sp>
        <p:nvSpPr>
          <p:cNvPr id="1149979" name="AutoShape 27"/>
          <p:cNvSpPr>
            <a:spLocks noChangeArrowheads="1"/>
          </p:cNvSpPr>
          <p:nvPr/>
        </p:nvSpPr>
        <p:spPr bwMode="auto">
          <a:xfrm>
            <a:off x="3092478" y="987401"/>
            <a:ext cx="779462" cy="461962"/>
          </a:xfrm>
          <a:prstGeom prst="rightArrow">
            <a:avLst>
              <a:gd name="adj1" fmla="val 50000"/>
              <a:gd name="adj2" fmla="val 42182"/>
            </a:avLst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98" tIns="45700" rIns="91398" bIns="45700" anchor="ctr"/>
          <a:lstStyle/>
          <a:p>
            <a:endParaRPr lang="zh-TW" altLang="en-US"/>
          </a:p>
        </p:txBody>
      </p:sp>
      <p:sp>
        <p:nvSpPr>
          <p:cNvPr id="1149980" name="AutoShape 28"/>
          <p:cNvSpPr>
            <a:spLocks noChangeArrowheads="1"/>
          </p:cNvSpPr>
          <p:nvPr/>
        </p:nvSpPr>
        <p:spPr bwMode="auto">
          <a:xfrm>
            <a:off x="1599566" y="936601"/>
            <a:ext cx="535940" cy="488950"/>
          </a:xfrm>
          <a:prstGeom prst="rightArrow">
            <a:avLst>
              <a:gd name="adj1" fmla="val 50000"/>
              <a:gd name="adj2" fmla="val 37013"/>
            </a:avLst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98" tIns="45700" rIns="91398" bIns="45700" anchor="ctr"/>
          <a:lstStyle/>
          <a:p>
            <a:endParaRPr lang="zh-TW" altLang="en-US"/>
          </a:p>
        </p:txBody>
      </p:sp>
      <p:sp>
        <p:nvSpPr>
          <p:cNvPr id="13" name="AutoShape 27"/>
          <p:cNvSpPr>
            <a:spLocks noChangeArrowheads="1"/>
          </p:cNvSpPr>
          <p:nvPr/>
        </p:nvSpPr>
        <p:spPr bwMode="auto">
          <a:xfrm>
            <a:off x="5372100" y="987401"/>
            <a:ext cx="1112520" cy="461962"/>
          </a:xfrm>
          <a:prstGeom prst="rightArrow">
            <a:avLst>
              <a:gd name="adj1" fmla="val 50000"/>
              <a:gd name="adj2" fmla="val 42182"/>
            </a:avLst>
          </a:prstGeom>
          <a:gradFill rotWithShape="1">
            <a:gsLst>
              <a:gs pos="0">
                <a:srgbClr val="FFFF00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98" tIns="45700" rIns="91398" bIns="45700" anchor="ctr"/>
          <a:lstStyle/>
          <a:p>
            <a:endParaRPr lang="zh-TW" altLang="en-US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3663" y="115888"/>
            <a:ext cx="7667625" cy="936625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6600"/>
                </a:solidFill>
                <a:latin typeface="+mn-ea"/>
              </a:rPr>
              <a:t>一</a:t>
            </a:r>
            <a:r>
              <a:rPr lang="zh-TW" altLang="en-US" dirty="0">
                <a:solidFill>
                  <a:srgbClr val="006600"/>
                </a:solidFill>
                <a:latin typeface="+mn-ea"/>
              </a:rPr>
              <a:t>、所務營運發展</a:t>
            </a:r>
            <a:r>
              <a:rPr lang="zh-TW" altLang="en-US" dirty="0" smtClean="0">
                <a:solidFill>
                  <a:srgbClr val="006600"/>
                </a:solidFill>
                <a:latin typeface="+mn-ea"/>
              </a:rPr>
              <a:t>階段</a:t>
            </a:r>
            <a:endParaRPr lang="zh-TW" altLang="en-US" dirty="0" smtClean="0">
              <a:solidFill>
                <a:srgbClr val="006600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74447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投影片編號版面配置區 5"/>
          <p:cNvSpPr txBox="1">
            <a:spLocks noGrp="1"/>
          </p:cNvSpPr>
          <p:nvPr/>
        </p:nvSpPr>
        <p:spPr bwMode="auto">
          <a:xfrm>
            <a:off x="7215188" y="6453188"/>
            <a:ext cx="23114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r" eaLnBrk="1" hangingPunct="1"/>
            <a:fld id="{66B56DC0-7F00-4E36-8A75-10A1FAF462F3}" type="slidenum">
              <a:rPr lang="en-US" altLang="zh-TW" sz="1200"/>
              <a:pPr algn="r" eaLnBrk="1" hangingPunct="1"/>
              <a:t>6</a:t>
            </a:fld>
            <a:endParaRPr lang="en-US" altLang="zh-TW" sz="1200"/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3663" y="115888"/>
            <a:ext cx="7667625" cy="936625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6600"/>
                </a:solidFill>
                <a:latin typeface="+mn-ea"/>
                <a:ea typeface="+mn-ea"/>
              </a:rPr>
              <a:t>二、綜計組簡介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520" y="1084276"/>
            <a:ext cx="8669213" cy="5441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2329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投影片編號版面配置區 5"/>
          <p:cNvSpPr txBox="1">
            <a:spLocks noGrp="1"/>
          </p:cNvSpPr>
          <p:nvPr/>
        </p:nvSpPr>
        <p:spPr bwMode="auto">
          <a:xfrm>
            <a:off x="7215188" y="6453188"/>
            <a:ext cx="23114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r" eaLnBrk="1" hangingPunct="1"/>
            <a:fld id="{66B56DC0-7F00-4E36-8A75-10A1FAF462F3}" type="slidenum">
              <a:rPr lang="en-US" altLang="zh-TW" sz="1200"/>
              <a:pPr algn="r" eaLnBrk="1" hangingPunct="1"/>
              <a:t>7</a:t>
            </a:fld>
            <a:endParaRPr lang="en-US" altLang="zh-TW" sz="1200"/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3663" y="115888"/>
            <a:ext cx="7667625" cy="936625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6600"/>
                </a:solidFill>
                <a:latin typeface="+mn-ea"/>
                <a:ea typeface="+mn-ea"/>
              </a:rPr>
              <a:t>三、</a:t>
            </a:r>
            <a:r>
              <a:rPr lang="en-US" altLang="zh-TW" dirty="0" smtClean="0">
                <a:solidFill>
                  <a:srgbClr val="006600"/>
                </a:solidFill>
                <a:latin typeface="+mn-ea"/>
                <a:ea typeface="+mn-ea"/>
              </a:rPr>
              <a:t>KPI</a:t>
            </a:r>
            <a:r>
              <a:rPr lang="zh-TW" altLang="en-US" dirty="0" smtClean="0">
                <a:solidFill>
                  <a:srgbClr val="006600"/>
                </a:solidFill>
                <a:latin typeface="+mn-ea"/>
                <a:ea typeface="+mn-ea"/>
              </a:rPr>
              <a:t>簡介</a:t>
            </a:r>
          </a:p>
        </p:txBody>
      </p:sp>
      <p:graphicFrame>
        <p:nvGraphicFramePr>
          <p:cNvPr id="2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700998"/>
              </p:ext>
            </p:extLst>
          </p:nvPr>
        </p:nvGraphicFramePr>
        <p:xfrm>
          <a:off x="560512" y="1916832"/>
          <a:ext cx="9205530" cy="4219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Visio" r:id="rId4" imgW="5100730" imgH="2317240" progId="Visio.Drawing.11">
                  <p:embed/>
                </p:oleObj>
              </mc:Choice>
              <mc:Fallback>
                <p:oleObj name="Visio" r:id="rId4" imgW="5100730" imgH="2317240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512" y="1916832"/>
                        <a:ext cx="9205530" cy="4219351"/>
                      </a:xfrm>
                      <a:prstGeom prst="rect">
                        <a:avLst/>
                      </a:prstGeom>
                      <a:solidFill>
                        <a:schemeClr val="bg1">
                          <a:alpha val="65097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553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圖表 19"/>
          <p:cNvGraphicFramePr/>
          <p:nvPr>
            <p:extLst>
              <p:ext uri="{D42A27DB-BD31-4B8C-83A1-F6EECF244321}">
                <p14:modId xmlns:p14="http://schemas.microsoft.com/office/powerpoint/2010/main" val="3997405742"/>
              </p:ext>
            </p:extLst>
          </p:nvPr>
        </p:nvGraphicFramePr>
        <p:xfrm>
          <a:off x="652488" y="1055471"/>
          <a:ext cx="8874100" cy="5324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9330" name="投影片編號版面配置區 5"/>
          <p:cNvSpPr txBox="1">
            <a:spLocks noGrp="1"/>
          </p:cNvSpPr>
          <p:nvPr/>
        </p:nvSpPr>
        <p:spPr bwMode="auto">
          <a:xfrm>
            <a:off x="7215188" y="6453188"/>
            <a:ext cx="23114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r" eaLnBrk="1" hangingPunct="1"/>
            <a:fld id="{66B56DC0-7F00-4E36-8A75-10A1FAF462F3}" type="slidenum">
              <a:rPr lang="en-US" altLang="zh-TW" sz="1200"/>
              <a:pPr algn="r" eaLnBrk="1" hangingPunct="1"/>
              <a:t>8</a:t>
            </a:fld>
            <a:endParaRPr lang="en-US" altLang="zh-TW" sz="1200"/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24608" y="0"/>
            <a:ext cx="7667625" cy="936625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6600"/>
                </a:solidFill>
                <a:latin typeface="+mn-ea"/>
                <a:ea typeface="+mn-ea"/>
              </a:rPr>
              <a:t>三、</a:t>
            </a:r>
            <a:r>
              <a:rPr lang="en-US" altLang="zh-TW" dirty="0" smtClean="0">
                <a:solidFill>
                  <a:srgbClr val="006600"/>
                </a:solidFill>
                <a:latin typeface="+mn-ea"/>
                <a:ea typeface="+mn-ea"/>
              </a:rPr>
              <a:t>104</a:t>
            </a:r>
            <a:r>
              <a:rPr lang="zh-TW" altLang="en-US" dirty="0" smtClean="0">
                <a:solidFill>
                  <a:srgbClr val="006600"/>
                </a:solidFill>
                <a:latin typeface="+mn-ea"/>
                <a:ea typeface="+mn-ea"/>
              </a:rPr>
              <a:t>年</a:t>
            </a:r>
            <a:r>
              <a:rPr lang="en-US" altLang="zh-TW" dirty="0" smtClean="0">
                <a:solidFill>
                  <a:srgbClr val="006600"/>
                </a:solidFill>
                <a:latin typeface="+mn-ea"/>
                <a:ea typeface="+mn-ea"/>
              </a:rPr>
              <a:t>10</a:t>
            </a:r>
            <a:r>
              <a:rPr lang="zh-TW" altLang="en-US" dirty="0" smtClean="0">
                <a:solidFill>
                  <a:srgbClr val="006600"/>
                </a:solidFill>
                <a:latin typeface="+mn-ea"/>
                <a:ea typeface="+mn-ea"/>
              </a:rPr>
              <a:t>月全</a:t>
            </a:r>
            <a:r>
              <a:rPr lang="zh-TW" altLang="en-US" dirty="0" smtClean="0">
                <a:solidFill>
                  <a:srgbClr val="006600"/>
                </a:solidFill>
                <a:latin typeface="+mn-ea"/>
                <a:ea typeface="+mn-ea"/>
              </a:rPr>
              <a:t>所量化</a:t>
            </a:r>
            <a:r>
              <a:rPr lang="en-US" altLang="zh-TW" dirty="0" smtClean="0">
                <a:solidFill>
                  <a:srgbClr val="006600"/>
                </a:solidFill>
                <a:latin typeface="+mn-ea"/>
                <a:ea typeface="+mn-ea"/>
              </a:rPr>
              <a:t>KPI</a:t>
            </a:r>
            <a:r>
              <a:rPr lang="zh-TW" altLang="en-US" dirty="0" smtClean="0">
                <a:solidFill>
                  <a:srgbClr val="006600"/>
                </a:solidFill>
                <a:latin typeface="+mn-ea"/>
                <a:ea typeface="+mn-ea"/>
              </a:rPr>
              <a:t>雷達圖</a:t>
            </a:r>
          </a:p>
        </p:txBody>
      </p:sp>
      <p:sp>
        <p:nvSpPr>
          <p:cNvPr id="14" name="文字方塊 1"/>
          <p:cNvSpPr txBox="1"/>
          <p:nvPr/>
        </p:nvSpPr>
        <p:spPr>
          <a:xfrm>
            <a:off x="8312186" y="2475780"/>
            <a:ext cx="1202419" cy="36004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 fontAlgn="ctr"/>
            <a:r>
              <a:rPr lang="en-US" altLang="zh-TW" sz="1400" dirty="0" smtClean="0">
                <a:latin typeface="新細明體"/>
              </a:rPr>
              <a:t>1,183,147</a:t>
            </a:r>
            <a:r>
              <a:rPr lang="zh-TW" altLang="en-US" sz="1400" dirty="0" smtClean="0"/>
              <a:t>千</a:t>
            </a:r>
            <a:r>
              <a:rPr lang="zh-TW" altLang="en-US" sz="1400" dirty="0"/>
              <a:t>元</a:t>
            </a:r>
            <a:endParaRPr lang="en-US" altLang="zh-TW" sz="1400" dirty="0">
              <a:latin typeface="新細明體"/>
            </a:endParaRPr>
          </a:p>
        </p:txBody>
      </p:sp>
      <p:sp>
        <p:nvSpPr>
          <p:cNvPr id="15" name="文字方塊 1"/>
          <p:cNvSpPr txBox="1"/>
          <p:nvPr/>
        </p:nvSpPr>
        <p:spPr>
          <a:xfrm>
            <a:off x="5622785" y="1073646"/>
            <a:ext cx="914387" cy="36004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1400" dirty="0" smtClean="0"/>
              <a:t>90,208</a:t>
            </a:r>
            <a:r>
              <a:rPr lang="zh-TW" altLang="en-US" sz="1400" dirty="0" smtClean="0"/>
              <a:t>千</a:t>
            </a:r>
            <a:r>
              <a:rPr lang="zh-TW" altLang="en-US" sz="1400" dirty="0" smtClean="0"/>
              <a:t>元</a:t>
            </a:r>
            <a:endParaRPr lang="zh-TW" altLang="en-US" sz="1400" dirty="0"/>
          </a:p>
        </p:txBody>
      </p:sp>
      <p:sp>
        <p:nvSpPr>
          <p:cNvPr id="16" name="文字方塊 1"/>
          <p:cNvSpPr txBox="1"/>
          <p:nvPr/>
        </p:nvSpPr>
        <p:spPr>
          <a:xfrm>
            <a:off x="8121352" y="4733361"/>
            <a:ext cx="914476" cy="36004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 fontAlgn="ctr"/>
            <a:r>
              <a:rPr lang="en-US" altLang="zh-TW" sz="1400" dirty="0" smtClean="0">
                <a:latin typeface="新細明體"/>
              </a:rPr>
              <a:t>892,884</a:t>
            </a:r>
            <a:r>
              <a:rPr lang="zh-TW" altLang="en-US" sz="1400" dirty="0" smtClean="0"/>
              <a:t>千</a:t>
            </a:r>
            <a:r>
              <a:rPr lang="zh-TW" altLang="en-US" sz="1400" dirty="0"/>
              <a:t>元</a:t>
            </a:r>
            <a:endParaRPr lang="en-US" altLang="zh-TW" sz="1400" dirty="0">
              <a:latin typeface="新細明體"/>
            </a:endParaRPr>
          </a:p>
        </p:txBody>
      </p:sp>
      <p:sp>
        <p:nvSpPr>
          <p:cNvPr id="17" name="文字方塊 1"/>
          <p:cNvSpPr txBox="1"/>
          <p:nvPr/>
        </p:nvSpPr>
        <p:spPr>
          <a:xfrm>
            <a:off x="5745088" y="6052379"/>
            <a:ext cx="914387" cy="36004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1400" dirty="0" smtClean="0"/>
              <a:t>103</a:t>
            </a:r>
            <a:r>
              <a:rPr lang="zh-TW" altLang="en-US" sz="1400" dirty="0" smtClean="0"/>
              <a:t>件</a:t>
            </a:r>
            <a:endParaRPr lang="en-US" altLang="zh-TW" sz="1400" dirty="0" smtClean="0"/>
          </a:p>
        </p:txBody>
      </p:sp>
      <p:sp>
        <p:nvSpPr>
          <p:cNvPr id="18" name="文字方塊 1"/>
          <p:cNvSpPr txBox="1"/>
          <p:nvPr/>
        </p:nvSpPr>
        <p:spPr>
          <a:xfrm>
            <a:off x="920552" y="4733362"/>
            <a:ext cx="914388" cy="36004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1400" dirty="0" smtClean="0"/>
              <a:t>199</a:t>
            </a:r>
            <a:r>
              <a:rPr lang="zh-TW" altLang="en-US" sz="1400" dirty="0" smtClean="0"/>
              <a:t>件</a:t>
            </a:r>
            <a:endParaRPr lang="en-US" altLang="zh-TW" sz="1400" dirty="0" smtClean="0"/>
          </a:p>
        </p:txBody>
      </p:sp>
      <p:sp>
        <p:nvSpPr>
          <p:cNvPr id="19" name="文字方塊 1"/>
          <p:cNvSpPr txBox="1"/>
          <p:nvPr/>
        </p:nvSpPr>
        <p:spPr>
          <a:xfrm>
            <a:off x="920552" y="2472867"/>
            <a:ext cx="914388" cy="36004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1400" dirty="0" smtClean="0"/>
              <a:t>998</a:t>
            </a:r>
            <a:r>
              <a:rPr lang="zh-TW" altLang="en-US" sz="1400" dirty="0" smtClean="0"/>
              <a:t>件</a:t>
            </a:r>
            <a:endParaRPr lang="en-US" altLang="zh-TW" sz="1400" dirty="0" smtClean="0"/>
          </a:p>
        </p:txBody>
      </p:sp>
    </p:spTree>
    <p:extLst>
      <p:ext uri="{BB962C8B-B14F-4D97-AF65-F5344CB8AC3E}">
        <p14:creationId xmlns:p14="http://schemas.microsoft.com/office/powerpoint/2010/main" val="300329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3663" y="44624"/>
            <a:ext cx="7667625" cy="936625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006600"/>
                </a:solidFill>
                <a:latin typeface="+mn-ea"/>
                <a:ea typeface="+mn-ea"/>
              </a:rPr>
              <a:t>四、論著系統主要功能</a:t>
            </a:r>
            <a:endParaRPr lang="zh-TW" altLang="en-US" dirty="0">
              <a:solidFill>
                <a:srgbClr val="006600"/>
              </a:solidFill>
              <a:latin typeface="+mn-ea"/>
              <a:ea typeface="+mn-ea"/>
            </a:endParaRPr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>
          <a:xfrm>
            <a:off x="990600" y="1376363"/>
            <a:ext cx="8420100" cy="4860925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1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zh-TW" sz="3600" dirty="0" smtClean="0"/>
              <a:t>1.</a:t>
            </a:r>
            <a:r>
              <a:rPr lang="zh-TW" altLang="en-US" sz="3600" dirty="0" smtClean="0"/>
              <a:t>知識管理與分享</a:t>
            </a:r>
            <a:endParaRPr lang="en-US" altLang="zh-TW" sz="3600" dirty="0" smtClean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zh-TW" sz="3600" kern="0" dirty="0" smtClean="0"/>
              <a:t>2.</a:t>
            </a:r>
            <a:r>
              <a:rPr lang="zh-TW" altLang="en-US" sz="3600" kern="0" dirty="0" smtClean="0"/>
              <a:t>結合</a:t>
            </a:r>
            <a:r>
              <a:rPr lang="en-US" altLang="zh-TW" sz="3600" kern="0" dirty="0" smtClean="0"/>
              <a:t>KPI</a:t>
            </a:r>
            <a:r>
              <a:rPr lang="zh-TW" altLang="en-US" sz="3600" kern="0" dirty="0" smtClean="0"/>
              <a:t>，方便統計</a:t>
            </a:r>
            <a:endParaRPr lang="en-US" altLang="zh-TW" sz="3600" dirty="0" smtClean="0"/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zh-TW" sz="3600" kern="0" dirty="0" smtClean="0"/>
              <a:t>3.</a:t>
            </a:r>
            <a:r>
              <a:rPr lang="zh-TW" altLang="en-US" sz="3600" dirty="0"/>
              <a:t>線上作業，節省</a:t>
            </a:r>
            <a:r>
              <a:rPr lang="zh-TW" altLang="en-US" sz="3600" dirty="0" smtClean="0"/>
              <a:t>人力及</a:t>
            </a:r>
            <a:r>
              <a:rPr lang="zh-TW" altLang="en-US" sz="3600" dirty="0"/>
              <a:t>時間</a:t>
            </a:r>
            <a:endParaRPr lang="en-US" altLang="zh-TW" sz="3600" kern="0" dirty="0" smtClean="0"/>
          </a:p>
        </p:txBody>
      </p:sp>
      <p:sp>
        <p:nvSpPr>
          <p:cNvPr id="5" name="投影片編號版面配置區 5"/>
          <p:cNvSpPr txBox="1">
            <a:spLocks noGrp="1"/>
          </p:cNvSpPr>
          <p:nvPr/>
        </p:nvSpPr>
        <p:spPr bwMode="auto">
          <a:xfrm>
            <a:off x="7215188" y="6453188"/>
            <a:ext cx="2311400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r" eaLnBrk="1" hangingPunct="1"/>
            <a:fld id="{66B56DC0-7F00-4E36-8A75-10A1FAF462F3}" type="slidenum">
              <a:rPr lang="en-US" altLang="zh-TW" sz="1200"/>
              <a:pPr algn="r" eaLnBrk="1" hangingPunct="1"/>
              <a:t>9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173622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ER">
  <a:themeElements>
    <a:clrScheme name="IN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NER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NER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INER">
    <a:majorFont>
      <a:latin typeface="Arial"/>
      <a:ea typeface="標楷體"/>
      <a:cs typeface=""/>
    </a:majorFont>
    <a:minorFont>
      <a:latin typeface="Arial"/>
      <a:ea typeface="標楷體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INER</Template>
  <TotalTime>11131</TotalTime>
  <Words>863</Words>
  <Application>Microsoft Office PowerPoint</Application>
  <PresentationFormat>A4 紙張 (210x297 公釐)</PresentationFormat>
  <Paragraphs>213</Paragraphs>
  <Slides>15</Slides>
  <Notes>7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7" baseType="lpstr">
      <vt:lpstr>INER</vt:lpstr>
      <vt:lpstr>Visio</vt:lpstr>
      <vt:lpstr>綜合計畫組  規劃及計畫管理科  104年12月1日</vt:lpstr>
      <vt:lpstr>簡報大綱</vt:lpstr>
      <vt:lpstr>PowerPoint 簡報</vt:lpstr>
      <vt:lpstr>一、核能研究所組織沿革</vt:lpstr>
      <vt:lpstr>一、所務營運發展階段</vt:lpstr>
      <vt:lpstr>二、綜計組簡介</vt:lpstr>
      <vt:lpstr>三、KPI簡介</vt:lpstr>
      <vt:lpstr>三、104年10月全所量化KPI雷達圖</vt:lpstr>
      <vt:lpstr>四、論著系統主要功能</vt:lpstr>
      <vt:lpstr>四、論著系統簡介</vt:lpstr>
      <vt:lpstr>五、人力工時系統主要功能</vt:lpstr>
      <vt:lpstr>五、本所計畫分類與編碼</vt:lpstr>
      <vt:lpstr>五、人力工時系統簡介</vt:lpstr>
      <vt:lpstr>五、人力工時系統操作教學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101年度績效考評簡報   綜計組</dc:title>
  <dc:creator>劉如濡</dc:creator>
  <cp:lastModifiedBy>陳建中</cp:lastModifiedBy>
  <cp:revision>691</cp:revision>
  <cp:lastPrinted>2014-11-21T06:49:20Z</cp:lastPrinted>
  <dcterms:created xsi:type="dcterms:W3CDTF">2008-11-27T06:37:11Z</dcterms:created>
  <dcterms:modified xsi:type="dcterms:W3CDTF">2015-11-12T01:36:31Z</dcterms:modified>
</cp:coreProperties>
</file>