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1130" r:id="rId2"/>
    <p:sldId id="1426" r:id="rId3"/>
    <p:sldId id="1243" r:id="rId4"/>
    <p:sldId id="1424" r:id="rId5"/>
    <p:sldId id="1422" r:id="rId6"/>
    <p:sldId id="1442" r:id="rId7"/>
    <p:sldId id="1425" r:id="rId8"/>
    <p:sldId id="1427" r:id="rId9"/>
    <p:sldId id="1429" r:id="rId10"/>
    <p:sldId id="1431" r:id="rId11"/>
    <p:sldId id="1433" r:id="rId12"/>
    <p:sldId id="1435" r:id="rId13"/>
    <p:sldId id="1443" r:id="rId14"/>
    <p:sldId id="1437" r:id="rId15"/>
    <p:sldId id="1438" r:id="rId16"/>
    <p:sldId id="1441" r:id="rId17"/>
  </p:sldIdLst>
  <p:sldSz cx="9906000" cy="6858000" type="A4"/>
  <p:notesSz cx="6805613" cy="99393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5pPr>
    <a:lvl6pPr marL="2286000" algn="l" defTabSz="914400" rtl="0" eaLnBrk="1" latinLnBrk="0" hangingPunct="1"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6pPr>
    <a:lvl7pPr marL="2743200" algn="l" defTabSz="914400" rtl="0" eaLnBrk="1" latinLnBrk="0" hangingPunct="1"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7pPr>
    <a:lvl8pPr marL="3200400" algn="l" defTabSz="914400" rtl="0" eaLnBrk="1" latinLnBrk="0" hangingPunct="1"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8pPr>
    <a:lvl9pPr marL="3657600" algn="l" defTabSz="914400" rtl="0" eaLnBrk="1" latinLnBrk="0" hangingPunct="1">
      <a:defRPr kumimoji="1" sz="3600" kern="1200">
        <a:solidFill>
          <a:schemeClr val="tx1"/>
        </a:solidFill>
        <a:latin typeface="標楷體" panose="03000509000000000000" pitchFamily="65" charset="-120"/>
        <a:ea typeface="華康龍門石碑"/>
        <a:cs typeface="華康龍門石碑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44">
          <p15:clr>
            <a:srgbClr val="A4A3A4"/>
          </p15:clr>
        </p15:guide>
        <p15:guide id="2" pos="4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8C01"/>
    <a:srgbClr val="9966FF"/>
    <a:srgbClr val="32946A"/>
    <a:srgbClr val="FFFFFF"/>
    <a:srgbClr val="0399FF"/>
    <a:srgbClr val="F1FD0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佈景主題樣式 2 - 輔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2839" autoAdjust="0"/>
  </p:normalViewPr>
  <p:slideViewPr>
    <p:cSldViewPr snapToGrid="0">
      <p:cViewPr>
        <p:scale>
          <a:sx n="89" d="100"/>
          <a:sy n="89" d="100"/>
        </p:scale>
        <p:origin x="-1075" y="-24"/>
      </p:cViewPr>
      <p:guideLst>
        <p:guide orient="horz" pos="2544"/>
        <p:guide pos="480"/>
      </p:guideLst>
    </p:cSldViewPr>
  </p:slideViewPr>
  <p:outlineViewPr>
    <p:cViewPr>
      <p:scale>
        <a:sx n="32" d="100"/>
        <a:sy n="32" d="100"/>
      </p:scale>
      <p:origin x="0" y="-723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755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5" Type="http://schemas.openxmlformats.org/officeDocument/2006/relationships/slide" Target="slides/slide16.xml"/><Relationship Id="rId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18250" y="9626600"/>
            <a:ext cx="371475" cy="2762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0516" tIns="44463" rIns="90516" bIns="44463">
            <a:spAutoFit/>
          </a:bodyPr>
          <a:lstStyle>
            <a:lvl1pPr defTabSz="915988" eaLnBrk="0" hangingPunct="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 defTabSz="915988" eaLnBrk="0" hangingPunct="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 defTabSz="915988" eaLnBrk="0" hangingPunct="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 defTabSz="915988" eaLnBrk="0" hangingPunct="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 defTabSz="915988" eaLnBrk="0" hangingPunct="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>
              <a:defRPr/>
            </a:pPr>
            <a:fld id="{BD4B8433-D9BA-4298-A6F6-BF3F0BA5C00E}" type="slidenum">
              <a:rPr lang="en-US" altLang="zh-TW" sz="1200" smtClean="0">
                <a:latin typeface="華康楷書體W5"/>
                <a:ea typeface="華康楷書體W5"/>
                <a:cs typeface="華康楷書體W5"/>
              </a:rPr>
              <a:pPr>
                <a:defRPr/>
              </a:pPr>
              <a:t>‹#›</a:t>
            </a:fld>
            <a:endParaRPr lang="en-US" altLang="zh-TW" sz="1200" smtClean="0">
              <a:latin typeface="華康楷書體W5"/>
              <a:ea typeface="華康楷書體W5"/>
              <a:cs typeface="華康楷書體W5"/>
            </a:endParaRPr>
          </a:p>
        </p:txBody>
      </p:sp>
    </p:spTree>
    <p:extLst>
      <p:ext uri="{BB962C8B-B14F-4D97-AF65-F5344CB8AC3E}">
        <p14:creationId xmlns:p14="http://schemas.microsoft.com/office/powerpoint/2010/main" val="2605890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866775"/>
            <a:ext cx="5030787" cy="3482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4400"/>
            <a:ext cx="4989513" cy="41846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516" tIns="44463" rIns="90516" bIns="444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第二階層</a:t>
            </a:r>
          </a:p>
          <a:p>
            <a:pPr lvl="2"/>
            <a:r>
              <a:rPr lang="zh-TW" altLang="en-US" noProof="0" smtClean="0"/>
              <a:t>第三階層</a:t>
            </a:r>
          </a:p>
          <a:p>
            <a:pPr lvl="3"/>
            <a:r>
              <a:rPr lang="zh-TW" altLang="en-US" noProof="0" smtClean="0"/>
              <a:t>第四階層</a:t>
            </a:r>
          </a:p>
          <a:p>
            <a:pPr lvl="4"/>
            <a:r>
              <a:rPr lang="zh-TW" altLang="en-US" noProof="0" smtClean="0"/>
              <a:t>第五階層</a:t>
            </a:r>
          </a:p>
        </p:txBody>
      </p:sp>
    </p:spTree>
    <p:extLst>
      <p:ext uri="{BB962C8B-B14F-4D97-AF65-F5344CB8AC3E}">
        <p14:creationId xmlns:p14="http://schemas.microsoft.com/office/powerpoint/2010/main" val="1407653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新細明體" charset="-12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新細明體" charset="-12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新細明體" charset="-12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新細明體" charset="-12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新細明體" charset="-12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54450" y="9439275"/>
            <a:ext cx="29495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/>
          <a:lstStyle>
            <a:lvl1pPr defTabSz="9096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1pPr>
            <a:lvl2pPr marL="742950" indent="-285750" defTabSz="9096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2pPr>
            <a:lvl3pPr marL="1143000" indent="-228600" defTabSz="9096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3pPr>
            <a:lvl4pPr marL="1600200" indent="-228600" defTabSz="9096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4pPr>
            <a:lvl5pPr marL="2057400" indent="-228600" defTabSz="9096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7829456-FE9C-49CC-A90D-FEFF9A1BB129}" type="slidenum">
              <a:rPr lang="en-US" altLang="zh-TW" sz="1300" b="1">
                <a:solidFill>
                  <a:srgbClr val="000099"/>
                </a:solidFill>
                <a:latin typeface="標楷體" panose="03000509000000000000" pitchFamily="65" charset="-120"/>
                <a:ea typeface="華康龍門石碑"/>
              </a:rPr>
              <a:pPr>
                <a:spcBef>
                  <a:spcPct val="0"/>
                </a:spcBef>
              </a:pPr>
              <a:t>1</a:t>
            </a:fld>
            <a:endParaRPr lang="en-US" altLang="zh-TW" sz="1300" b="1">
              <a:solidFill>
                <a:srgbClr val="000099"/>
              </a:solidFill>
              <a:latin typeface="標楷體" panose="03000509000000000000" pitchFamily="65" charset="-120"/>
              <a:ea typeface="華康龍門石碑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866775"/>
            <a:ext cx="5032375" cy="3482975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9319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086180"/>
            <a:ext cx="84201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41955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5949F-484A-4DC5-A748-A81D0BD1F47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770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71688-C524-41C5-A797-B1A03B920D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548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0F2D0-9607-4AFD-8CE1-80A354D790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4948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A80F2-E285-4745-B830-CCF1BA3325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8189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687F5-2890-4428-BA76-F18554B0F9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17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6412" y="26274"/>
            <a:ext cx="8915400" cy="648928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5300" y="1032387"/>
            <a:ext cx="8915400" cy="5093777"/>
          </a:xfrm>
          <a:prstGeom prst="rect">
            <a:avLst/>
          </a:prstGeo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58654-6EFD-4781-A1B7-72B375C195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273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CB13-A6E8-41B8-AF16-D2379A1EF3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661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9166"/>
            <a:ext cx="8915400" cy="651285"/>
          </a:xfrm>
          <a:prstGeom prst="rect">
            <a:avLst/>
          </a:prstGeo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988142"/>
            <a:ext cx="4381500" cy="513802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988142"/>
            <a:ext cx="4381500" cy="513802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E1F52-0105-4B17-A279-02FE3A3E18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690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-5580"/>
            <a:ext cx="8915400" cy="698754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9D33AFE6-3075-4A74-B0DE-0828C875A4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08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38670"/>
            <a:ext cx="8915400" cy="684001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08A6C-E7E0-491E-A9FD-EF9024AC0A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241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558E0-2579-4DF6-BC83-6384841523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260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91FB2-112C-4492-8E87-2FA398BAC3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871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385D5-D8CB-46A4-B468-9B2884336D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633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 userDrawn="1"/>
        </p:nvSpPr>
        <p:spPr bwMode="auto">
          <a:xfrm>
            <a:off x="609600" y="6351588"/>
            <a:ext cx="8153400" cy="7461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FF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endParaRPr lang="zh-TW" altLang="en-US" sz="4000" smtClean="0">
              <a:solidFill>
                <a:schemeClr val="accent2"/>
              </a:solidFill>
              <a:cs typeface="+mn-cs"/>
            </a:endParaRPr>
          </a:p>
        </p:txBody>
      </p:sp>
      <p:sp>
        <p:nvSpPr>
          <p:cNvPr id="1027" name="Rectangle 13"/>
          <p:cNvSpPr>
            <a:spLocks noChangeArrowheads="1"/>
          </p:cNvSpPr>
          <p:nvPr userDrawn="1"/>
        </p:nvSpPr>
        <p:spPr bwMode="auto">
          <a:xfrm>
            <a:off x="1192213" y="695325"/>
            <a:ext cx="7543800" cy="53975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 algn="ctr"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endParaRPr lang="zh-TW" altLang="en-US" sz="4000" smtClean="0">
              <a:solidFill>
                <a:schemeClr val="accent2"/>
              </a:solidFill>
              <a:cs typeface="+mn-cs"/>
            </a:endParaRP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8CC664AF-4ADE-4A39-AAFE-95C22159C60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29" name="圖片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6483350"/>
            <a:ext cx="5078412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9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華康龍門石碑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  <a:cs typeface="華康龍門石碑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  <a:cs typeface="華康龍門石碑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  <a:cs typeface="華康龍門石碑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  <a:cs typeface="華康龍門石碑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新細明體" charset="-120"/>
          <a:ea typeface="華康龍門石碑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kumimoji="1" sz="3200">
          <a:solidFill>
            <a:schemeClr val="tx1"/>
          </a:solidFill>
          <a:latin typeface="+mn-lt"/>
          <a:ea typeface="+mn-ea"/>
          <a:cs typeface="華康龍門石碑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 sz="2800">
          <a:solidFill>
            <a:schemeClr val="tx1"/>
          </a:solidFill>
          <a:latin typeface="+mn-lt"/>
          <a:ea typeface="+mn-ea"/>
          <a:cs typeface="華康龍門石碑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kumimoji="1" sz="2400">
          <a:solidFill>
            <a:schemeClr val="tx1"/>
          </a:solidFill>
          <a:latin typeface="+mn-lt"/>
          <a:ea typeface="+mn-ea"/>
          <a:cs typeface="華康龍門石碑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 sz="2000">
          <a:solidFill>
            <a:schemeClr val="tx1"/>
          </a:solidFill>
          <a:latin typeface="+mn-lt"/>
          <a:ea typeface="+mn-ea"/>
          <a:cs typeface="華康龍門石碑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kumimoji="1" sz="2000">
          <a:solidFill>
            <a:schemeClr val="tx1"/>
          </a:solidFill>
          <a:latin typeface="+mn-lt"/>
          <a:ea typeface="+mn-ea"/>
          <a:cs typeface="華康龍門石碑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31825" y="2312988"/>
            <a:ext cx="864235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創意臺灣智慧政府計畫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(105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752600" y="4348163"/>
            <a:ext cx="64008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國家發展委員會</a:t>
            </a:r>
          </a:p>
          <a:p>
            <a:pPr marL="0" indent="0" algn="ctr" eaLnBrk="1" hangingPunct="1">
              <a:buFontTx/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104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27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sp>
        <p:nvSpPr>
          <p:cNvPr id="6148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F27C1273-BE41-452D-87F4-DD7C96C6BF0C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預期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(3/5)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771208"/>
            <a:ext cx="8424862" cy="587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整備跨載具多元通路技術，無差別遞送政府主動創新服務</a:t>
            </a:r>
            <a:r>
              <a:rPr lang="en-US" altLang="zh-TW" sz="2400" dirty="0" smtClean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以數位公平為基礎，發展一致性全程服務資通訊技術，協助基層務人員、非政府組織及個人，主動迅速提供政府便民服務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ea typeface="標楷體" panose="03000509000000000000" pitchFamily="65" charset="-120"/>
            </a:endParaRP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智慧化整合相關機關戶政與社會福利資訊，運用行動數位載具，提供跨載具多元通路，無差別遞送政府主動創新服務，直接服務弱勢族群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結合物聯網與雲端運用，打造完善政府共用資訊服務</a:t>
            </a:r>
            <a:r>
              <a:rPr lang="en-US" altLang="zh-TW" sz="2400" b="1" dirty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結合物聯網與雲端運用整合，研發行動化網路身分證、政府共用行政資訊系統雲端化、流程整合平台轉型等建設，以更前瞻創新的視野，打造完善的政府共用資訊服務。</a:t>
            </a:r>
          </a:p>
          <a:p>
            <a:pPr marL="263525" indent="0" eaLnBrk="1" hangingPunct="1">
              <a:lnSpc>
                <a:spcPct val="130000"/>
              </a:lnSpc>
              <a:spcBef>
                <a:spcPct val="50000"/>
              </a:spcBef>
            </a:pPr>
            <a:endParaRPr lang="zh-TW" altLang="zh-TW" sz="22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10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692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預期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(4/5)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771208"/>
            <a:ext cx="8424862" cy="6355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強化自動化個人紀錄傳輸與分析功能，便捷民眾自我狀態掌控能力</a:t>
            </a:r>
            <a:r>
              <a:rPr lang="en-US" altLang="zh-TW" sz="2400" dirty="0" smtClean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結合未來更</a:t>
            </a:r>
            <a:r>
              <a:rPr lang="zh-TW" altLang="zh-TW" sz="2200" dirty="0" smtClean="0">
                <a:ea typeface="標楷體" panose="03000509000000000000" pitchFamily="65" charset="-120"/>
              </a:rPr>
              <a:t>多元</a:t>
            </a:r>
            <a:r>
              <a:rPr lang="zh-TW" altLang="en-US" sz="2200" dirty="0">
                <a:ea typeface="標楷體" panose="03000509000000000000" pitchFamily="65" charset="-120"/>
              </a:rPr>
              <a:t>之</a:t>
            </a:r>
            <a:r>
              <a:rPr lang="zh-TW" altLang="zh-TW" sz="2200" dirty="0" smtClean="0">
                <a:ea typeface="標楷體" panose="03000509000000000000" pitchFamily="65" charset="-120"/>
              </a:rPr>
              <a:t>個人</a:t>
            </a:r>
            <a:r>
              <a:rPr lang="zh-TW" altLang="zh-TW" sz="2200" dirty="0">
                <a:ea typeface="標楷體" panose="03000509000000000000" pitchFamily="65" charset="-120"/>
              </a:rPr>
              <a:t>配戴智慧裝置發展，精進自動化健康紀錄傳輸與分析功能</a:t>
            </a:r>
            <a:r>
              <a:rPr lang="zh-TW" altLang="zh-TW" sz="2200" dirty="0" smtClean="0">
                <a:ea typeface="標楷體" panose="03000509000000000000" pitchFamily="65" charset="-120"/>
              </a:rPr>
              <a:t>，提升</a:t>
            </a:r>
            <a:r>
              <a:rPr lang="zh-TW" altLang="zh-TW" sz="2200" dirty="0">
                <a:ea typeface="標楷體" panose="03000509000000000000" pitchFamily="65" charset="-120"/>
              </a:rPr>
              <a:t>民眾</a:t>
            </a:r>
            <a:r>
              <a:rPr lang="zh-TW" altLang="zh-TW" sz="2200" dirty="0" smtClean="0">
                <a:ea typeface="標楷體" panose="03000509000000000000" pitchFamily="65" charset="-120"/>
              </a:rPr>
              <a:t>自我</a:t>
            </a:r>
            <a:r>
              <a:rPr lang="zh-TW" altLang="zh-TW" sz="2200" dirty="0">
                <a:ea typeface="標楷體" panose="03000509000000000000" pitchFamily="65" charset="-120"/>
              </a:rPr>
              <a:t>管理意</a:t>
            </a:r>
            <a:r>
              <a:rPr lang="zh-TW" altLang="zh-TW" sz="2200" dirty="0" smtClean="0">
                <a:ea typeface="標楷體" panose="03000509000000000000" pitchFamily="65" charset="-120"/>
              </a:rPr>
              <a:t>識，鼓</a:t>
            </a:r>
            <a:r>
              <a:rPr lang="zh-TW" altLang="zh-TW" sz="2200" dirty="0">
                <a:ea typeface="標楷體" panose="03000509000000000000" pitchFamily="65" charset="-120"/>
              </a:rPr>
              <a:t>勵各界加值創新服務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創新數位教育與藝文資訊雲端服務，建立數位學習應用示範</a:t>
            </a:r>
            <a:r>
              <a:rPr lang="en-US" altLang="zh-TW" sz="2400" dirty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建構以網路為基礎之創新「數位學習」推動項目，實現從環境、資源、到活動的適性數位化教學與學習，突破時間和空間限制，從而改善傳統教育的方式。</a:t>
            </a:r>
            <a:endParaRPr lang="en-US" altLang="zh-TW" sz="2200" dirty="0">
              <a:ea typeface="標楷體" panose="03000509000000000000" pitchFamily="65" charset="-120"/>
            </a:endParaRP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藝文資訊及公有藝術品之數位化整合，</a:t>
            </a:r>
            <a:r>
              <a:rPr lang="zh-TW" altLang="en-US" sz="2200" dirty="0">
                <a:ea typeface="標楷體" panose="03000509000000000000" pitchFamily="65" charset="-120"/>
              </a:rPr>
              <a:t>完成</a:t>
            </a:r>
            <a:r>
              <a:rPr lang="zh-TW" altLang="zh-TW" sz="2200" dirty="0">
                <a:ea typeface="標楷體" panose="03000509000000000000" pitchFamily="65" charset="-120"/>
              </a:rPr>
              <a:t>智慧型博物館之設置標準與先驅模型。</a:t>
            </a:r>
          </a:p>
          <a:p>
            <a:pPr marL="263525" indent="0" eaLnBrk="1" hangingPunct="1">
              <a:lnSpc>
                <a:spcPct val="130000"/>
              </a:lnSpc>
              <a:spcBef>
                <a:spcPct val="50000"/>
              </a:spcBef>
            </a:pPr>
            <a:endParaRPr lang="zh-TW" altLang="zh-TW" sz="22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11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809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預期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(5/5)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771208"/>
            <a:ext cx="842486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建立電子商務生態系並開發多元化行動支付服務，開拓跨境電子商務新藍海，普及行動化應用</a:t>
            </a:r>
            <a:r>
              <a:rPr lang="en-US" altLang="zh-TW" sz="2400" dirty="0" smtClean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400" dirty="0">
                <a:ea typeface="標楷體" panose="03000509000000000000" pitchFamily="65" charset="-120"/>
              </a:rPr>
              <a:t>建立電子商務產業生態系統</a:t>
            </a:r>
            <a:r>
              <a:rPr lang="en-US" altLang="zh-TW" sz="2400" dirty="0">
                <a:ea typeface="標楷體" panose="03000509000000000000" pitchFamily="65" charset="-120"/>
              </a:rPr>
              <a:t>(Ecosystem)</a:t>
            </a:r>
            <a:r>
              <a:rPr lang="zh-TW" altLang="zh-TW" sz="2400" dirty="0">
                <a:ea typeface="標楷體" panose="03000509000000000000" pitchFamily="65" charset="-120"/>
              </a:rPr>
              <a:t>，拓展跨境商業合作及打造便民安心之網路金融環境，進而促進網路經濟活動蓬勃發展</a:t>
            </a:r>
            <a:r>
              <a:rPr lang="zh-TW" altLang="zh-TW" sz="2400" dirty="0" smtClean="0"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12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95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1113"/>
            <a:ext cx="77724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簡報大綱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1113" y="1125538"/>
            <a:ext cx="7573962" cy="4967287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背景說明與計畫定位</a:t>
            </a:r>
            <a:endParaRPr lang="en-US" altLang="zh-TW" sz="3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整體</a:t>
            </a:r>
            <a:r>
              <a:rPr lang="zh-TW" altLang="zh-TW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計畫重點</a:t>
            </a: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項目與</a:t>
            </a:r>
            <a:r>
              <a:rPr lang="zh-TW" altLang="zh-TW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預期效益</a:t>
            </a:r>
            <a:endParaRPr lang="zh-TW" altLang="en-US" sz="3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各機關子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計畫提報與審查</a:t>
            </a:r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架構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eaLnBrk="1" hangingPunct="1">
              <a:lnSpc>
                <a:spcPct val="120000"/>
              </a:lnSpc>
              <a:buNone/>
              <a:defRPr/>
            </a:pP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65572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849313" y="2820918"/>
            <a:ext cx="4159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F477555-804C-4559-8873-0EAFC8CC4A50}" type="slidenum">
              <a:rPr lang="en-US" altLang="zh-TW" sz="1400">
                <a:ea typeface="標楷體" panose="03000509000000000000" pitchFamily="65" charset="-120"/>
              </a:rPr>
              <a:pPr algn="r" eaLnBrk="1" hangingPunct="1"/>
              <a:t>13</a:t>
            </a:fld>
            <a:endParaRPr lang="en-US" altLang="zh-TW" sz="140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947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38568" y="-8785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子計畫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報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771208"/>
            <a:ext cx="8424862" cy="496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lvl="0"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鼓勵機關發展創意方案</a:t>
            </a:r>
            <a:r>
              <a:rPr lang="en-US" altLang="zh-TW" sz="2400" b="1" dirty="0">
                <a:ea typeface="標楷體" panose="03000509000000000000" pitchFamily="65" charset="-120"/>
              </a:rPr>
              <a:t>:</a:t>
            </a:r>
            <a:r>
              <a:rPr lang="zh-TW" altLang="zh-TW" sz="2400" dirty="0">
                <a:ea typeface="標楷體" panose="03000509000000000000" pitchFamily="65" charset="-120"/>
              </a:rPr>
              <a:t>以「</a:t>
            </a:r>
            <a:r>
              <a:rPr lang="en-US" altLang="zh-TW" sz="2400" dirty="0">
                <a:ea typeface="標楷體" panose="03000509000000000000" pitchFamily="65" charset="-120"/>
              </a:rPr>
              <a:t>ide@ Taiwan 2020 (</a:t>
            </a:r>
            <a:r>
              <a:rPr lang="zh-TW" altLang="zh-TW" sz="2400" dirty="0">
                <a:ea typeface="標楷體" panose="03000509000000000000" pitchFamily="65" charset="-120"/>
              </a:rPr>
              <a:t>創意臺灣</a:t>
            </a:r>
            <a:r>
              <a:rPr lang="en-US" altLang="zh-TW" sz="2400" dirty="0">
                <a:ea typeface="標楷體" panose="03000509000000000000" pitchFamily="65" charset="-120"/>
              </a:rPr>
              <a:t>)</a:t>
            </a:r>
            <a:r>
              <a:rPr lang="zh-TW" altLang="zh-TW" sz="2400" dirty="0">
                <a:ea typeface="標楷體" panose="03000509000000000000" pitchFamily="65" charset="-120"/>
              </a:rPr>
              <a:t>政策白皮書」為基礎，鼓勵各機關開發資訊服務創意方案，以最精省有效的的方式，滿足民眾需求。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 smtClean="0">
                <a:ea typeface="標楷體" panose="03000509000000000000" pitchFamily="65" charset="-120"/>
              </a:rPr>
              <a:t>以</a:t>
            </a:r>
            <a:r>
              <a:rPr lang="zh-TW" altLang="zh-TW" sz="2400" b="1" dirty="0">
                <a:ea typeface="標楷體" panose="03000509000000000000" pitchFamily="65" charset="-120"/>
              </a:rPr>
              <a:t>急迫性創新需求為標的</a:t>
            </a:r>
            <a:r>
              <a:rPr lang="en-US" altLang="zh-TW" sz="2400" b="1" dirty="0">
                <a:ea typeface="標楷體" panose="03000509000000000000" pitchFamily="65" charset="-120"/>
              </a:rPr>
              <a:t>: </a:t>
            </a:r>
            <a:r>
              <a:rPr lang="zh-TW" altLang="zh-TW" sz="2400" dirty="0">
                <a:ea typeface="標楷體" panose="03000509000000000000" pitchFamily="65" charset="-120"/>
              </a:rPr>
              <a:t>機關提報之計畫以急迫性、創新性及科技發展為限，後續將開發成果併入政府資通訊建設群組計畫，以持續發展民眾需要之政府資通訊服務</a:t>
            </a:r>
            <a:r>
              <a:rPr lang="zh-TW" altLang="zh-TW" sz="2400" dirty="0" smtClean="0"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 smtClean="0">
                <a:ea typeface="標楷體" panose="03000509000000000000" pitchFamily="65" charset="-120"/>
              </a:rPr>
              <a:t>彈性</a:t>
            </a:r>
            <a:r>
              <a:rPr lang="zh-TW" altLang="zh-TW" sz="2400" b="1" dirty="0">
                <a:ea typeface="標楷體" panose="03000509000000000000" pitchFamily="65" charset="-120"/>
              </a:rPr>
              <a:t>機動的發展制度</a:t>
            </a:r>
            <a:r>
              <a:rPr lang="en-US" altLang="zh-TW" sz="2400" b="1" dirty="0" smtClean="0">
                <a:ea typeface="標楷體" panose="03000509000000000000" pitchFamily="65" charset="-120"/>
              </a:rPr>
              <a:t>:</a:t>
            </a:r>
            <a:r>
              <a:rPr lang="zh-TW" altLang="en-US" sz="2400" dirty="0" smtClean="0">
                <a:ea typeface="標楷體" panose="03000509000000000000" pitchFamily="65" charset="-120"/>
              </a:rPr>
              <a:t>以</a:t>
            </a:r>
            <a:r>
              <a:rPr lang="zh-TW" altLang="zh-TW" sz="2400" dirty="0" smtClean="0">
                <a:ea typeface="標楷體" panose="03000509000000000000" pitchFamily="65" charset="-120"/>
              </a:rPr>
              <a:t>機動</a:t>
            </a:r>
            <a:r>
              <a:rPr lang="zh-TW" altLang="zh-TW" sz="2400" dirty="0">
                <a:ea typeface="標楷體" panose="03000509000000000000" pitchFamily="65" charset="-120"/>
              </a:rPr>
              <a:t>且有彈性之子計畫提報與開發制度</a:t>
            </a:r>
            <a:r>
              <a:rPr lang="zh-TW" altLang="zh-TW" sz="2400" dirty="0" smtClean="0"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ea typeface="標楷體" panose="03000509000000000000" pitchFamily="65" charset="-120"/>
              </a:rPr>
              <a:t>每年新</a:t>
            </a:r>
            <a:r>
              <a:rPr lang="zh-TW" altLang="en-US" sz="2400" dirty="0">
                <a:ea typeface="標楷體" panose="03000509000000000000" pitchFamily="65" charset="-120"/>
              </a:rPr>
              <a:t>臺幣</a:t>
            </a:r>
            <a:r>
              <a:rPr lang="en-US" altLang="zh-TW" sz="2400" dirty="0"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ea typeface="標楷體" panose="03000509000000000000" pitchFamily="65" charset="-120"/>
              </a:rPr>
              <a:t>億</a:t>
            </a:r>
            <a:r>
              <a:rPr lang="zh-TW" altLang="en-US" sz="2400" dirty="0" smtClean="0">
                <a:ea typeface="標楷體" panose="03000509000000000000" pitchFamily="65" charset="-120"/>
              </a:rPr>
              <a:t>元經費</a:t>
            </a:r>
            <a:r>
              <a:rPr lang="zh-TW" altLang="zh-TW" sz="2400" dirty="0" smtClean="0"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ea typeface="標楷體" panose="03000509000000000000" pitchFamily="65" charset="-120"/>
              </a:rPr>
              <a:t>協助</a:t>
            </a:r>
            <a:r>
              <a:rPr lang="zh-TW" altLang="zh-TW" sz="2400" dirty="0" smtClean="0">
                <a:ea typeface="標楷體" panose="03000509000000000000" pitchFamily="65" charset="-120"/>
              </a:rPr>
              <a:t>各</a:t>
            </a:r>
            <a:r>
              <a:rPr lang="zh-TW" altLang="zh-TW" sz="2400" dirty="0">
                <a:ea typeface="標楷體" panose="03000509000000000000" pitchFamily="65" charset="-120"/>
              </a:rPr>
              <a:t>機關發展創意之先機。</a:t>
            </a:r>
          </a:p>
          <a:p>
            <a:pPr lvl="0"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endParaRPr lang="zh-TW" altLang="zh-TW" sz="24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14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023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38568" y="-8785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子計畫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審查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架構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15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81006" y="1205777"/>
            <a:ext cx="2351315" cy="47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機關定期提出績效報告</a:t>
            </a:r>
            <a:endParaRPr lang="zh-TW" altLang="en-US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242073" y="2755835"/>
            <a:ext cx="349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N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262322" y="741005"/>
            <a:ext cx="2492990" cy="369332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ea typeface="標楷體" pitchFamily="65" charset="-120"/>
              </a:rPr>
              <a:t>創意臺灣智慧政府</a:t>
            </a:r>
            <a:r>
              <a:rPr lang="zh-TW" altLang="en-US" sz="1800" dirty="0" smtClean="0">
                <a:ea typeface="標楷體" pitchFamily="65" charset="-120"/>
              </a:rPr>
              <a:t>計畫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7854628" y="4563806"/>
            <a:ext cx="1109758" cy="584775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標楷體" pitchFamily="65" charset="-120"/>
                <a:ea typeface="標楷體" pitchFamily="65" charset="-120"/>
              </a:rPr>
              <a:t>機關公務預算支應</a:t>
            </a:r>
            <a:endParaRPr lang="zh-TW" altLang="en-US" sz="1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601164" y="725801"/>
            <a:ext cx="2723823" cy="369332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ea typeface="標楷體" pitchFamily="65" charset="-120"/>
              </a:rPr>
              <a:t>政府資通訊</a:t>
            </a:r>
            <a:r>
              <a:rPr lang="zh-TW" altLang="en-US" sz="1800" dirty="0" smtClean="0">
                <a:ea typeface="標楷體" pitchFamily="65" charset="-120"/>
              </a:rPr>
              <a:t>建設群組計畫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" name="直線單箭頭接點 47"/>
          <p:cNvCxnSpPr>
            <a:stCxn id="19" idx="2"/>
            <a:endCxn id="50" idx="0"/>
          </p:cNvCxnSpPr>
          <p:nvPr/>
        </p:nvCxnSpPr>
        <p:spPr>
          <a:xfrm rot="5400000">
            <a:off x="2330951" y="1911558"/>
            <a:ext cx="396112" cy="497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圓角矩形 15"/>
          <p:cNvSpPr/>
          <p:nvPr/>
        </p:nvSpPr>
        <p:spPr>
          <a:xfrm>
            <a:off x="7654834" y="2744569"/>
            <a:ext cx="1489165" cy="592182"/>
          </a:xfrm>
          <a:prstGeom prst="roundRect">
            <a:avLst>
              <a:gd name="adj" fmla="val 406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協助機關滾動檢討修正 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209550" y="2847703"/>
            <a:ext cx="3265170" cy="246887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600" b="1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06453" y="2937167"/>
            <a:ext cx="1005403" cy="338554"/>
          </a:xfrm>
          <a:prstGeom prst="rect">
            <a:avLst/>
          </a:prstGeom>
          <a:solidFill>
            <a:srgbClr val="CCECFF"/>
          </a:solidFill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審查階段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595391" y="1193061"/>
            <a:ext cx="1872208" cy="5229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en-US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機關提出</a:t>
            </a:r>
            <a:r>
              <a:rPr lang="zh-TW" altLang="en-US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創新系統</a:t>
            </a:r>
            <a:r>
              <a:rPr lang="zh-TW" altLang="en-US" sz="1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開發之子計畫</a:t>
            </a:r>
            <a:endParaRPr lang="zh-TW" altLang="en-US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0" name="肘形接點 54"/>
          <p:cNvCxnSpPr>
            <a:endCxn id="19" idx="3"/>
          </p:cNvCxnSpPr>
          <p:nvPr/>
        </p:nvCxnSpPr>
        <p:spPr>
          <a:xfrm rot="16200000" flipV="1">
            <a:off x="1899716" y="3022409"/>
            <a:ext cx="3401668" cy="26590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/>
          <p:cNvSpPr txBox="1"/>
          <p:nvPr/>
        </p:nvSpPr>
        <p:spPr>
          <a:xfrm>
            <a:off x="3631782" y="1804708"/>
            <a:ext cx="281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退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回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2" name="直線單箭頭接點 21"/>
          <p:cNvCxnSpPr>
            <a:stCxn id="50" idx="2"/>
            <a:endCxn id="23" idx="0"/>
          </p:cNvCxnSpPr>
          <p:nvPr/>
        </p:nvCxnSpPr>
        <p:spPr>
          <a:xfrm flipH="1">
            <a:off x="2520170" y="2659706"/>
            <a:ext cx="6348" cy="674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流程圖: 決策 22"/>
          <p:cNvSpPr/>
          <p:nvPr/>
        </p:nvSpPr>
        <p:spPr>
          <a:xfrm>
            <a:off x="1578439" y="3333865"/>
            <a:ext cx="1883462" cy="822959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符合政策目的</a:t>
            </a:r>
            <a:r>
              <a:rPr lang="en-US" altLang="zh-TW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2244063" y="482555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Y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5" name="直線單箭頭接點 24"/>
          <p:cNvCxnSpPr>
            <a:stCxn id="23" idx="3"/>
          </p:cNvCxnSpPr>
          <p:nvPr/>
        </p:nvCxnSpPr>
        <p:spPr>
          <a:xfrm>
            <a:off x="3461901" y="3745345"/>
            <a:ext cx="252550" cy="10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/>
          <p:cNvSpPr txBox="1"/>
          <p:nvPr/>
        </p:nvSpPr>
        <p:spPr>
          <a:xfrm>
            <a:off x="3441422" y="3340513"/>
            <a:ext cx="349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N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600179" y="5581294"/>
            <a:ext cx="1872208" cy="5841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即刻提供經費予機關執行本方案</a:t>
            </a:r>
            <a:endParaRPr lang="zh-TW" altLang="en-US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8" name="肘形接點 110"/>
          <p:cNvCxnSpPr>
            <a:stCxn id="27" idx="3"/>
            <a:endCxn id="6" idx="1"/>
          </p:cNvCxnSpPr>
          <p:nvPr/>
        </p:nvCxnSpPr>
        <p:spPr>
          <a:xfrm flipV="1">
            <a:off x="3472387" y="1445443"/>
            <a:ext cx="1308619" cy="44279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5254898" y="2072260"/>
            <a:ext cx="1416190" cy="3441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國發會審查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30" name="直線單箭頭接點 29"/>
          <p:cNvCxnSpPr>
            <a:stCxn id="6" idx="2"/>
            <a:endCxn id="29" idx="0"/>
          </p:cNvCxnSpPr>
          <p:nvPr/>
        </p:nvCxnSpPr>
        <p:spPr>
          <a:xfrm rot="16200000" flipH="1">
            <a:off x="5766253" y="1875519"/>
            <a:ext cx="387151" cy="63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流程圖: 決策 30"/>
          <p:cNvSpPr/>
          <p:nvPr/>
        </p:nvSpPr>
        <p:spPr>
          <a:xfrm>
            <a:off x="4715691" y="2621281"/>
            <a:ext cx="2481943" cy="822959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是否達成創新方案目標</a:t>
            </a:r>
            <a:r>
              <a:rPr lang="en-US" altLang="zh-TW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32" name="直線單箭頭接點 31"/>
          <p:cNvCxnSpPr>
            <a:stCxn id="29" idx="2"/>
            <a:endCxn id="31" idx="0"/>
          </p:cNvCxnSpPr>
          <p:nvPr/>
        </p:nvCxnSpPr>
        <p:spPr>
          <a:xfrm rot="5400000">
            <a:off x="5857405" y="2515692"/>
            <a:ext cx="204847" cy="6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>
            <a:stCxn id="31" idx="3"/>
            <a:endCxn id="16" idx="1"/>
          </p:cNvCxnSpPr>
          <p:nvPr/>
        </p:nvCxnSpPr>
        <p:spPr>
          <a:xfrm>
            <a:off x="7197634" y="3032761"/>
            <a:ext cx="457200" cy="78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/>
          <p:cNvCxnSpPr>
            <a:stCxn id="31" idx="2"/>
            <a:endCxn id="37" idx="0"/>
          </p:cNvCxnSpPr>
          <p:nvPr/>
        </p:nvCxnSpPr>
        <p:spPr>
          <a:xfrm rot="5400000">
            <a:off x="5816419" y="3582308"/>
            <a:ext cx="278313" cy="2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189"/>
          <p:cNvCxnSpPr>
            <a:stCxn id="16" idx="0"/>
            <a:endCxn id="6" idx="3"/>
          </p:cNvCxnSpPr>
          <p:nvPr/>
        </p:nvCxnSpPr>
        <p:spPr>
          <a:xfrm rot="16200000" flipV="1">
            <a:off x="7116306" y="1461458"/>
            <a:ext cx="1299126" cy="126709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字方塊 35"/>
          <p:cNvSpPr txBox="1"/>
          <p:nvPr/>
        </p:nvSpPr>
        <p:spPr>
          <a:xfrm>
            <a:off x="5701219" y="3431242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Y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920344" y="3722553"/>
            <a:ext cx="2068285" cy="5620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機關</a:t>
            </a:r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提報政府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資通訊建設群組</a:t>
            </a:r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計畫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38" name="直線單箭頭接點 37"/>
          <p:cNvCxnSpPr>
            <a:stCxn id="37" idx="2"/>
            <a:endCxn id="39" idx="0"/>
          </p:cNvCxnSpPr>
          <p:nvPr/>
        </p:nvCxnSpPr>
        <p:spPr>
          <a:xfrm rot="16200000" flipH="1">
            <a:off x="5746569" y="4492534"/>
            <a:ext cx="418013" cy="2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4728755" y="4702629"/>
            <a:ext cx="2455816" cy="56170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進入資通訊建設群</a:t>
            </a:r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計畫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提報、審查、執行機制</a:t>
            </a:r>
            <a:endParaRPr lang="zh-TW" altLang="en-US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40" name="直線單箭頭接點 206"/>
          <p:cNvCxnSpPr>
            <a:stCxn id="41" idx="3"/>
            <a:endCxn id="9" idx="1"/>
          </p:cNvCxnSpPr>
          <p:nvPr/>
        </p:nvCxnSpPr>
        <p:spPr>
          <a:xfrm flipV="1">
            <a:off x="7485016" y="4856194"/>
            <a:ext cx="369612" cy="10199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流程圖: 決策 40"/>
          <p:cNvSpPr/>
          <p:nvPr/>
        </p:nvSpPr>
        <p:spPr>
          <a:xfrm>
            <a:off x="4415246" y="5464630"/>
            <a:ext cx="3069770" cy="822959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計畫結束後，是否納入長期維運</a:t>
            </a:r>
            <a:r>
              <a:rPr lang="en-US" altLang="zh-TW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42" name="直線單箭頭接點 41"/>
          <p:cNvCxnSpPr>
            <a:stCxn id="39" idx="2"/>
            <a:endCxn id="41" idx="0"/>
          </p:cNvCxnSpPr>
          <p:nvPr/>
        </p:nvCxnSpPr>
        <p:spPr>
          <a:xfrm rot="5400000">
            <a:off x="5853248" y="5361214"/>
            <a:ext cx="200299" cy="65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/>
          <p:cNvSpPr txBox="1"/>
          <p:nvPr/>
        </p:nvSpPr>
        <p:spPr>
          <a:xfrm>
            <a:off x="7438577" y="520779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Y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7510057" y="5831866"/>
            <a:ext cx="349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N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7901066" y="5546344"/>
            <a:ext cx="1653899" cy="678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轉由民間接手或其他續行方式</a:t>
            </a:r>
            <a:endParaRPr lang="zh-TW" altLang="en-US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46" name="直線單箭頭接點 45"/>
          <p:cNvCxnSpPr>
            <a:stCxn id="41" idx="3"/>
            <a:endCxn id="45" idx="1"/>
          </p:cNvCxnSpPr>
          <p:nvPr/>
        </p:nvCxnSpPr>
        <p:spPr>
          <a:xfrm>
            <a:off x="7485016" y="5876110"/>
            <a:ext cx="416050" cy="93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 bwMode="auto">
          <a:xfrm>
            <a:off x="4633153" y="4611188"/>
            <a:ext cx="2603669" cy="70539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600" b="1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48" name="直線單箭頭接點 47"/>
          <p:cNvCxnSpPr>
            <a:stCxn id="23" idx="2"/>
            <a:endCxn id="49" idx="0"/>
          </p:cNvCxnSpPr>
          <p:nvPr/>
        </p:nvCxnSpPr>
        <p:spPr>
          <a:xfrm>
            <a:off x="2520170" y="4156824"/>
            <a:ext cx="7885" cy="269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流程圖: 決策 48"/>
          <p:cNvSpPr/>
          <p:nvPr/>
        </p:nvSpPr>
        <p:spPr>
          <a:xfrm>
            <a:off x="1586324" y="4425829"/>
            <a:ext cx="1883462" cy="822959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符合技術可行性</a:t>
            </a:r>
            <a:r>
              <a:rPr lang="en-US" altLang="zh-TW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1818423" y="2112102"/>
            <a:ext cx="1416190" cy="5476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國發會評估</a:t>
            </a:r>
            <a:endParaRPr lang="en-US" altLang="zh-TW" sz="1600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並協助提</a:t>
            </a:r>
            <a:r>
              <a:rPr lang="zh-TW" altLang="en-US" sz="1600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報</a:t>
            </a:r>
          </a:p>
        </p:txBody>
      </p:sp>
      <p:sp>
        <p:nvSpPr>
          <p:cNvPr id="51" name="矩形 50"/>
          <p:cNvSpPr/>
          <p:nvPr/>
        </p:nvSpPr>
        <p:spPr>
          <a:xfrm>
            <a:off x="308420" y="3419991"/>
            <a:ext cx="1640166" cy="5925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科技會報辦公室</a:t>
            </a:r>
            <a:endParaRPr lang="en-US" altLang="zh-TW" sz="1600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政策審查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2" name="文字方塊 51"/>
          <p:cNvSpPr txBox="1"/>
          <p:nvPr/>
        </p:nvSpPr>
        <p:spPr>
          <a:xfrm>
            <a:off x="2244063" y="4137784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Y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306166" y="4550117"/>
            <a:ext cx="1642420" cy="4936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科發基金管理會技術審查</a:t>
            </a:r>
            <a:endParaRPr lang="zh-TW" altLang="en-US" sz="16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54" name="直線單箭頭接點 53"/>
          <p:cNvCxnSpPr>
            <a:stCxn id="49" idx="2"/>
            <a:endCxn id="27" idx="0"/>
          </p:cNvCxnSpPr>
          <p:nvPr/>
        </p:nvCxnSpPr>
        <p:spPr>
          <a:xfrm>
            <a:off x="2528055" y="5248788"/>
            <a:ext cx="8228" cy="3325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字方塊 54"/>
          <p:cNvSpPr txBox="1"/>
          <p:nvPr/>
        </p:nvSpPr>
        <p:spPr>
          <a:xfrm>
            <a:off x="3431348" y="4587898"/>
            <a:ext cx="349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N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56" name="直線單箭頭接點 55"/>
          <p:cNvCxnSpPr/>
          <p:nvPr/>
        </p:nvCxnSpPr>
        <p:spPr>
          <a:xfrm>
            <a:off x="3480951" y="4831195"/>
            <a:ext cx="252550" cy="10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2263113" y="5280784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Y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387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6825" y="2908425"/>
            <a:ext cx="77724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畢</a:t>
            </a:r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F477555-804C-4559-8873-0EAFC8CC4A50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16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48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1113"/>
            <a:ext cx="77724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簡報大綱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1113" y="1125538"/>
            <a:ext cx="7573962" cy="4967287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背景說明與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計畫定位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dirty="0" smtClean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整體</a:t>
            </a:r>
            <a:r>
              <a:rPr lang="zh-TW" altLang="zh-TW" sz="3600" dirty="0" smtClean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計畫</a:t>
            </a:r>
            <a:r>
              <a:rPr lang="zh-TW" altLang="zh-TW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重點</a:t>
            </a: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項目與</a:t>
            </a:r>
            <a:r>
              <a:rPr lang="zh-TW" altLang="zh-TW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預期效益</a:t>
            </a:r>
            <a:endParaRPr lang="zh-TW" altLang="en-US" sz="3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各機關</a:t>
            </a:r>
            <a:r>
              <a:rPr lang="zh-TW" altLang="en-US" sz="3600" dirty="0" smtClean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子計畫提報與審查</a:t>
            </a:r>
            <a:r>
              <a:rPr lang="zh-TW" altLang="zh-TW" sz="3600" dirty="0" smtClean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架構</a:t>
            </a:r>
            <a:endParaRPr lang="en-US" altLang="zh-TW" sz="3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eaLnBrk="1" hangingPunct="1">
              <a:lnSpc>
                <a:spcPct val="120000"/>
              </a:lnSpc>
              <a:buNone/>
              <a:defRPr/>
            </a:pP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65572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849313" y="1300344"/>
            <a:ext cx="4159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F477555-804C-4559-8873-0EAFC8CC4A50}" type="slidenum">
              <a:rPr lang="en-US" altLang="zh-TW" sz="1400">
                <a:ea typeface="標楷體" panose="03000509000000000000" pitchFamily="65" charset="-120"/>
              </a:rPr>
              <a:pPr algn="r" eaLnBrk="1" hangingPunct="1"/>
              <a:t>2</a:t>
            </a:fld>
            <a:endParaRPr lang="en-US" altLang="zh-TW" sz="140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358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緣起背景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967213"/>
            <a:ext cx="8424862" cy="315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zh-TW" altLang="zh-TW" sz="2400" dirty="0">
                <a:ea typeface="標楷體" panose="03000509000000000000" pitchFamily="65" charset="-120"/>
              </a:rPr>
              <a:t>行</a:t>
            </a:r>
            <a:r>
              <a:rPr lang="zh-TW" altLang="zh-TW" sz="2400" dirty="0" smtClean="0">
                <a:ea typeface="標楷體" panose="03000509000000000000" pitchFamily="65" charset="-120"/>
              </a:rPr>
              <a:t>政院擬定「</a:t>
            </a:r>
            <a:r>
              <a:rPr lang="en-US" altLang="zh-TW" sz="2400" dirty="0" smtClean="0">
                <a:ea typeface="標楷體" panose="03000509000000000000" pitchFamily="65" charset="-120"/>
              </a:rPr>
              <a:t>ide</a:t>
            </a:r>
            <a:r>
              <a:rPr lang="en-US" altLang="zh-TW" sz="2400" dirty="0">
                <a:ea typeface="標楷體" panose="03000509000000000000" pitchFamily="65" charset="-120"/>
              </a:rPr>
              <a:t>@ Taiwan 2020 (</a:t>
            </a:r>
            <a:r>
              <a:rPr lang="zh-TW" altLang="zh-TW" sz="2400" dirty="0">
                <a:ea typeface="標楷體" panose="03000509000000000000" pitchFamily="65" charset="-120"/>
              </a:rPr>
              <a:t>創意臺灣</a:t>
            </a:r>
            <a:r>
              <a:rPr lang="en-US" altLang="zh-TW" sz="2400" dirty="0">
                <a:ea typeface="標楷體" panose="03000509000000000000" pitchFamily="65" charset="-120"/>
              </a:rPr>
              <a:t>)</a:t>
            </a:r>
            <a:r>
              <a:rPr lang="zh-TW" altLang="zh-TW" sz="2400" dirty="0">
                <a:ea typeface="標楷體" panose="03000509000000000000" pitchFamily="65" charset="-120"/>
              </a:rPr>
              <a:t>政策</a:t>
            </a:r>
            <a:r>
              <a:rPr lang="zh-TW" altLang="zh-TW" sz="2400" dirty="0" smtClean="0">
                <a:ea typeface="標楷體" panose="03000509000000000000" pitchFamily="65" charset="-120"/>
              </a:rPr>
              <a:t>白皮書」，秉持「以民為本」、「公私協力」、「創新施政」三項核心理念，作為</a:t>
            </a:r>
            <a:r>
              <a:rPr lang="zh-TW" altLang="zh-TW" sz="2400" dirty="0">
                <a:ea typeface="標楷體" panose="03000509000000000000" pitchFamily="65" charset="-120"/>
              </a:rPr>
              <a:t>我國走向數位化國家的政策指導</a:t>
            </a:r>
            <a:r>
              <a:rPr lang="zh-TW" altLang="zh-TW" sz="2400" dirty="0" smtClean="0">
                <a:ea typeface="標楷體" panose="03000509000000000000" pitchFamily="65" charset="-120"/>
              </a:rPr>
              <a:t>綱要。</a:t>
            </a:r>
            <a:endParaRPr lang="en-US" altLang="zh-TW" sz="2400" dirty="0" smtClean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Blip>
                <a:blip r:embed="rId2"/>
              </a:buBlip>
            </a:pPr>
            <a:r>
              <a:rPr lang="zh-TW" altLang="zh-TW" sz="2400" dirty="0">
                <a:ea typeface="標楷體" panose="03000509000000000000" pitchFamily="65" charset="-120"/>
              </a:rPr>
              <a:t>為</a:t>
            </a:r>
            <a:r>
              <a:rPr lang="zh-TW" altLang="zh-TW" sz="2400" dirty="0" smtClean="0">
                <a:ea typeface="標楷體" panose="03000509000000000000" pitchFamily="65" charset="-120"/>
              </a:rPr>
              <a:t>爭取推動</a:t>
            </a:r>
            <a:r>
              <a:rPr lang="zh-TW" altLang="zh-TW" sz="2400" dirty="0">
                <a:ea typeface="標楷體" panose="03000509000000000000" pitchFamily="65" charset="-120"/>
              </a:rPr>
              <a:t>時效，並且即時篩選各機關創意</a:t>
            </a:r>
            <a:r>
              <a:rPr lang="zh-TW" altLang="zh-TW" sz="2400" dirty="0" smtClean="0">
                <a:ea typeface="標楷體" panose="03000509000000000000" pitchFamily="65" charset="-120"/>
              </a:rPr>
              <a:t>方案</a:t>
            </a:r>
            <a:r>
              <a:rPr lang="zh-TW" altLang="zh-TW" sz="2400" dirty="0" smtClean="0"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ea typeface="標楷體" panose="03000509000000000000" pitchFamily="65" charset="-120"/>
              </a:rPr>
              <a:t>爰</a:t>
            </a:r>
            <a:r>
              <a:rPr lang="zh-TW" altLang="zh-TW" sz="2400" dirty="0" smtClean="0">
                <a:ea typeface="標楷體" panose="03000509000000000000" pitchFamily="65" charset="-120"/>
              </a:rPr>
              <a:t>援</a:t>
            </a:r>
            <a:r>
              <a:rPr lang="zh-TW" altLang="zh-TW" sz="2400" dirty="0">
                <a:ea typeface="標楷體" panose="03000509000000000000" pitchFamily="65" charset="-120"/>
              </a:rPr>
              <a:t>提報本案計畫，供各機關</a:t>
            </a:r>
            <a:r>
              <a:rPr lang="zh-TW" altLang="zh-TW" sz="2400" dirty="0" smtClean="0">
                <a:ea typeface="標楷體" panose="03000509000000000000" pitchFamily="65" charset="-120"/>
              </a:rPr>
              <a:t>基於白皮書所</a:t>
            </a:r>
            <a:r>
              <a:rPr lang="zh-TW" altLang="zh-TW" sz="2400" dirty="0">
                <a:ea typeface="標楷體" panose="03000509000000000000" pitchFamily="65" charset="-120"/>
              </a:rPr>
              <a:t>需之急迫性、創新性及科技發展子計畫可盡速執行，俾利於新興科技浪潮中爭取先機</a:t>
            </a:r>
            <a:r>
              <a:rPr lang="zh-TW" altLang="zh-TW" sz="2400" dirty="0" smtClean="0">
                <a:ea typeface="標楷體" panose="03000509000000000000" pitchFamily="65" charset="-120"/>
              </a:rPr>
              <a:t>。</a:t>
            </a:r>
            <a:endParaRPr lang="zh-TW" altLang="en-US" sz="24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3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4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080681" y="2532433"/>
            <a:ext cx="1404000" cy="6658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基礎</a:t>
            </a:r>
            <a:r>
              <a:rPr lang="zh-TW" altLang="en-US" sz="2200" b="1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環境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2575769" y="2535520"/>
            <a:ext cx="1404000" cy="6658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透明</a:t>
            </a:r>
            <a:r>
              <a:rPr lang="zh-TW" altLang="en-US" sz="2200" b="1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治理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4070857" y="2535520"/>
            <a:ext cx="1905407" cy="6658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</a:t>
            </a:r>
            <a:r>
              <a:rPr lang="zh-TW" altLang="en-US" sz="2200" b="1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生活</a:t>
            </a:r>
            <a:endParaRPr lang="zh-TW" altLang="en-US" sz="2200" b="1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061231" y="2535520"/>
            <a:ext cx="1404000" cy="6658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網路經</a:t>
            </a:r>
            <a:r>
              <a:rPr lang="zh-TW" altLang="en-US" sz="2200" b="1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濟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7635489" y="2541632"/>
            <a:ext cx="1404000" cy="6658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智慧國</a:t>
            </a:r>
            <a:r>
              <a:rPr lang="zh-TW" altLang="en-US" sz="2200" b="1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土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250167" y="2488467"/>
            <a:ext cx="830514" cy="725403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2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五大構面</a:t>
            </a:r>
            <a:endParaRPr lang="zh-TW" altLang="en-US" sz="2200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84276" y="1143456"/>
            <a:ext cx="8444073" cy="1602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7188" indent="-357188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marL="450850" indent="-450850" eaLnBrk="1" hangingPunct="1">
              <a:lnSpc>
                <a:spcPct val="110000"/>
              </a:lnSpc>
              <a:spcAft>
                <a:spcPts val="600"/>
              </a:spcAft>
              <a:buFont typeface="Wingdings" pitchFamily="2" charset="2"/>
              <a:buChar char="l"/>
            </a:pPr>
            <a:endParaRPr lang="en-US" altLang="zh-TW" sz="2200" dirty="0" smtClean="0">
              <a:latin typeface="文鼎圓體M" pitchFamily="34" charset="-120"/>
              <a:ea typeface="文鼎圓體M" pitchFamily="34" charset="-120"/>
            </a:endParaRPr>
          </a:p>
          <a:p>
            <a:pPr marL="0" indent="0" eaLnBrk="1" hangingPunct="1">
              <a:lnSpc>
                <a:spcPct val="110000"/>
              </a:lnSpc>
              <a:spcAft>
                <a:spcPts val="600"/>
              </a:spcAft>
            </a:pPr>
            <a:r>
              <a:rPr lang="zh-TW" altLang="en-US" sz="2200" dirty="0" smtClean="0">
                <a:latin typeface="文鼎圓體M" pitchFamily="34" charset="-120"/>
                <a:ea typeface="文鼎圓體M" pitchFamily="34" charset="-120"/>
              </a:rPr>
              <a:t>   以              為</a:t>
            </a:r>
            <a:r>
              <a:rPr lang="zh-TW" altLang="en-US" sz="2200" dirty="0">
                <a:latin typeface="文鼎圓體M" pitchFamily="34" charset="-120"/>
                <a:ea typeface="文鼎圓體M" pitchFamily="34" charset="-120"/>
              </a:rPr>
              <a:t>理念，邀請</a:t>
            </a:r>
            <a:r>
              <a:rPr lang="zh-TW" altLang="en-US" sz="2200" dirty="0" smtClean="0">
                <a:latin typeface="文鼎圓體M" pitchFamily="34" charset="-120"/>
                <a:ea typeface="文鼎圓體M" pitchFamily="34" charset="-120"/>
              </a:rPr>
              <a:t>大家共同規劃                          的新未來</a:t>
            </a:r>
            <a:endParaRPr lang="en-US" altLang="zh-TW" sz="2800" dirty="0" smtClean="0">
              <a:latin typeface="文鼎圓體M" pitchFamily="34" charset="-120"/>
              <a:ea typeface="文鼎圓體M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341470" y="1415659"/>
            <a:ext cx="812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00" dirty="0" smtClean="0">
                <a:solidFill>
                  <a:srgbClr val="FF0000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前瞻</a:t>
            </a:r>
            <a:endParaRPr lang="en-US" altLang="zh-TW" sz="2200" dirty="0" smtClean="0">
              <a:solidFill>
                <a:srgbClr val="FF0000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  <a:p>
            <a:r>
              <a:rPr lang="zh-TW" altLang="en-US" sz="2200" dirty="0" smtClean="0">
                <a:solidFill>
                  <a:srgbClr val="FF0000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開放</a:t>
            </a:r>
            <a:endParaRPr lang="zh-TW" altLang="en-US" sz="2200" dirty="0">
              <a:solidFill>
                <a:srgbClr val="FF0000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563626" y="1383142"/>
            <a:ext cx="19518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00" dirty="0" smtClean="0">
                <a:solidFill>
                  <a:srgbClr val="FF0000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符合時代趨勢開放全民參與</a:t>
            </a:r>
            <a:endParaRPr lang="zh-TW" altLang="en-US" sz="2200" dirty="0">
              <a:solidFill>
                <a:srgbClr val="FF0000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894257" y="1138149"/>
            <a:ext cx="8065195" cy="130275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584681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資訊環境整備</a:t>
            </a:r>
            <a:endParaRPr lang="en-US" altLang="zh-TW" sz="2000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15" name="圓角矩形 14"/>
          <p:cNvSpPr/>
          <p:nvPr/>
        </p:nvSpPr>
        <p:spPr>
          <a:xfrm>
            <a:off x="1125714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虛擬世界法規</a:t>
            </a:r>
          </a:p>
          <a:p>
            <a:pPr algn="ctr"/>
            <a:endParaRPr lang="zh-TW" altLang="en-US" dirty="0"/>
          </a:p>
        </p:txBody>
      </p:sp>
      <p:sp>
        <p:nvSpPr>
          <p:cNvPr id="16" name="圓角矩形 15"/>
          <p:cNvSpPr/>
          <p:nvPr/>
        </p:nvSpPr>
        <p:spPr>
          <a:xfrm>
            <a:off x="3078050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公共政策參與</a:t>
            </a:r>
            <a:endParaRPr lang="zh-TW" altLang="en-US" dirty="0"/>
          </a:p>
        </p:txBody>
      </p:sp>
      <p:sp>
        <p:nvSpPr>
          <p:cNvPr id="17" name="圓角矩形 16"/>
          <p:cNvSpPr/>
          <p:nvPr/>
        </p:nvSpPr>
        <p:spPr>
          <a:xfrm>
            <a:off x="2626440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政府資料開放</a:t>
            </a:r>
          </a:p>
          <a:p>
            <a:pPr algn="ctr"/>
            <a:endParaRPr lang="zh-TW" altLang="en-US" dirty="0"/>
          </a:p>
        </p:txBody>
      </p:sp>
      <p:sp>
        <p:nvSpPr>
          <p:cNvPr id="18" name="圓角矩形 17"/>
          <p:cNvSpPr/>
          <p:nvPr/>
        </p:nvSpPr>
        <p:spPr>
          <a:xfrm>
            <a:off x="3539823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數位政府服務</a:t>
            </a:r>
          </a:p>
          <a:p>
            <a:pPr algn="ctr"/>
            <a:endParaRPr lang="zh-TW" altLang="en-US" dirty="0"/>
          </a:p>
        </p:txBody>
      </p:sp>
      <p:sp>
        <p:nvSpPr>
          <p:cNvPr id="19" name="圓角矩形 18"/>
          <p:cNvSpPr/>
          <p:nvPr/>
        </p:nvSpPr>
        <p:spPr>
          <a:xfrm>
            <a:off x="4133912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智慧健康</a:t>
            </a:r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照護</a:t>
            </a:r>
          </a:p>
          <a:p>
            <a:pPr algn="ctr"/>
            <a:endParaRPr lang="zh-TW" altLang="en-US" dirty="0"/>
          </a:p>
        </p:txBody>
      </p:sp>
      <p:sp>
        <p:nvSpPr>
          <p:cNvPr id="20" name="圓角矩形 19"/>
          <p:cNvSpPr/>
          <p:nvPr/>
        </p:nvSpPr>
        <p:spPr>
          <a:xfrm>
            <a:off x="4597286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數位教育</a:t>
            </a:r>
          </a:p>
          <a:p>
            <a:pPr algn="ctr"/>
            <a:endParaRPr lang="zh-TW" altLang="en-US" dirty="0"/>
          </a:p>
        </p:txBody>
      </p:sp>
      <p:sp>
        <p:nvSpPr>
          <p:cNvPr id="21" name="圓角矩形 20"/>
          <p:cNvSpPr/>
          <p:nvPr/>
        </p:nvSpPr>
        <p:spPr>
          <a:xfrm>
            <a:off x="2047820" y="3266951"/>
            <a:ext cx="484048" cy="2637233"/>
          </a:xfrm>
          <a:prstGeom prst="roundRect">
            <a:avLst>
              <a:gd name="adj" fmla="val 28023"/>
            </a:avLst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網路</a:t>
            </a:r>
            <a:r>
              <a:rPr lang="zh-TW" altLang="en-US" sz="20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資安隱私</a:t>
            </a:r>
            <a:endParaRPr lang="zh-TW" altLang="en-US" sz="2000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22" name="圓角矩形 21"/>
          <p:cNvSpPr/>
          <p:nvPr/>
        </p:nvSpPr>
        <p:spPr>
          <a:xfrm>
            <a:off x="6128966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創新創業</a:t>
            </a:r>
          </a:p>
          <a:p>
            <a:pPr algn="ctr"/>
            <a:endParaRPr lang="zh-TW" altLang="en-US" dirty="0"/>
          </a:p>
        </p:txBody>
      </p:sp>
      <p:sp>
        <p:nvSpPr>
          <p:cNvPr id="23" name="圓角矩形 22"/>
          <p:cNvSpPr/>
          <p:nvPr/>
        </p:nvSpPr>
        <p:spPr>
          <a:xfrm>
            <a:off x="6589486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電子商務</a:t>
            </a:r>
          </a:p>
          <a:p>
            <a:pPr algn="ctr"/>
            <a:endParaRPr lang="zh-TW" altLang="en-US" dirty="0"/>
          </a:p>
        </p:txBody>
      </p:sp>
      <p:sp>
        <p:nvSpPr>
          <p:cNvPr id="24" name="圓角矩形 23"/>
          <p:cNvSpPr/>
          <p:nvPr/>
        </p:nvSpPr>
        <p:spPr>
          <a:xfrm>
            <a:off x="7046064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網路金融</a:t>
            </a:r>
          </a:p>
          <a:p>
            <a:pPr algn="ctr"/>
            <a:endParaRPr lang="zh-TW" altLang="en-US" dirty="0"/>
          </a:p>
        </p:txBody>
      </p:sp>
      <p:sp>
        <p:nvSpPr>
          <p:cNvPr id="25" name="圓角矩形 24"/>
          <p:cNvSpPr/>
          <p:nvPr/>
        </p:nvSpPr>
        <p:spPr>
          <a:xfrm>
            <a:off x="7635489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智慧防災</a:t>
            </a:r>
          </a:p>
          <a:p>
            <a:pPr algn="ctr"/>
            <a:endParaRPr lang="zh-TW" altLang="en-US" dirty="0"/>
          </a:p>
        </p:txBody>
      </p:sp>
      <p:sp>
        <p:nvSpPr>
          <p:cNvPr id="26" name="圓角矩形 25"/>
          <p:cNvSpPr/>
          <p:nvPr/>
        </p:nvSpPr>
        <p:spPr>
          <a:xfrm>
            <a:off x="8098863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智慧運輸</a:t>
            </a:r>
          </a:p>
          <a:p>
            <a:pPr algn="ctr"/>
            <a:endParaRPr lang="zh-TW" altLang="en-US" dirty="0"/>
          </a:p>
        </p:txBody>
      </p:sp>
      <p:sp>
        <p:nvSpPr>
          <p:cNvPr id="27" name="圓角矩形 26"/>
          <p:cNvSpPr/>
          <p:nvPr/>
        </p:nvSpPr>
        <p:spPr>
          <a:xfrm>
            <a:off x="8555441" y="3266951"/>
            <a:ext cx="484048" cy="2637233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</a:t>
            </a:r>
            <a:r>
              <a:rPr lang="zh-TW" altLang="en-US" sz="20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城鄉</a:t>
            </a:r>
            <a:endParaRPr lang="zh-TW" altLang="en-US" sz="2000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28" name="圓角矩形 27"/>
          <p:cNvSpPr/>
          <p:nvPr/>
        </p:nvSpPr>
        <p:spPr>
          <a:xfrm>
            <a:off x="411733" y="3401983"/>
            <a:ext cx="507382" cy="2095373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2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推動項目</a:t>
            </a:r>
            <a:endParaRPr lang="zh-TW" altLang="en-US" sz="2200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5058929" y="3266951"/>
            <a:ext cx="484048" cy="2637233"/>
          </a:xfrm>
          <a:prstGeom prst="roundRect">
            <a:avLst>
              <a:gd name="adj" fmla="val 28023"/>
            </a:avLst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9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網路媒體與文化娛樂</a:t>
            </a:r>
          </a:p>
        </p:txBody>
      </p:sp>
      <p:sp>
        <p:nvSpPr>
          <p:cNvPr id="30" name="圓角矩形 29"/>
          <p:cNvSpPr/>
          <p:nvPr/>
        </p:nvSpPr>
        <p:spPr>
          <a:xfrm>
            <a:off x="5516810" y="3266951"/>
            <a:ext cx="484048" cy="2637233"/>
          </a:xfrm>
          <a:prstGeom prst="roundRect">
            <a:avLst>
              <a:gd name="adj" fmla="val 28023"/>
            </a:avLst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文鼎圓體M" panose="020F0600000000000000" pitchFamily="34" charset="-120"/>
                <a:ea typeface="文鼎圓體M" panose="020F0600000000000000" pitchFamily="34" charset="-120"/>
              </a:rPr>
              <a:t>智慧體驗服務</a:t>
            </a:r>
            <a:endParaRPr lang="zh-TW" altLang="en-US" sz="2000" dirty="0">
              <a:solidFill>
                <a:schemeClr val="tx1"/>
              </a:solidFill>
              <a:latin typeface="文鼎圓體M" panose="020F0600000000000000" pitchFamily="34" charset="-120"/>
              <a:ea typeface="文鼎圓體M" panose="020F0600000000000000" pitchFamily="34" charset="-120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711763" y="33898"/>
            <a:ext cx="876100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800" b="1" dirty="0" smtClean="0">
                <a:solidFill>
                  <a:srgbClr val="00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en-US" altLang="zh-TW" sz="3800" b="1" dirty="0" smtClean="0">
                <a:solidFill>
                  <a:srgbClr val="00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ide@ Taiwan 2020</a:t>
            </a:r>
            <a:r>
              <a:rPr lang="zh-TW" altLang="en-US" sz="3800" b="1" dirty="0" smtClean="0">
                <a:solidFill>
                  <a:srgbClr val="00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政策白皮書」架構</a:t>
            </a:r>
            <a:endParaRPr lang="zh-TW" altLang="en-US" sz="3800" b="1" dirty="0">
              <a:solidFill>
                <a:srgbClr val="00006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545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本計畫定位</a:t>
            </a: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1121327"/>
            <a:ext cx="8424862" cy="382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en-US" sz="2400" dirty="0" smtClean="0">
                <a:ea typeface="標楷體" panose="03000509000000000000" pitchFamily="65" charset="-120"/>
              </a:rPr>
              <a:t>加速推動</a:t>
            </a:r>
            <a:r>
              <a:rPr lang="zh-TW" altLang="zh-TW" sz="2400" dirty="0" smtClean="0">
                <a:ea typeface="標楷體" panose="03000509000000000000" pitchFamily="65" charset="-120"/>
              </a:rPr>
              <a:t>「</a:t>
            </a:r>
            <a:r>
              <a:rPr lang="en-US" altLang="zh-TW" sz="2400" dirty="0" smtClean="0">
                <a:ea typeface="標楷體" panose="03000509000000000000" pitchFamily="65" charset="-120"/>
              </a:rPr>
              <a:t>ide@ Taiwan 2020 (</a:t>
            </a:r>
            <a:r>
              <a:rPr lang="zh-TW" altLang="zh-TW" sz="2400" dirty="0" smtClean="0">
                <a:ea typeface="標楷體" panose="03000509000000000000" pitchFamily="65" charset="-120"/>
              </a:rPr>
              <a:t>創意臺灣</a:t>
            </a:r>
            <a:r>
              <a:rPr lang="en-US" altLang="zh-TW" sz="2400" dirty="0" smtClean="0">
                <a:ea typeface="標楷體" panose="03000509000000000000" pitchFamily="65" charset="-120"/>
              </a:rPr>
              <a:t>)</a:t>
            </a:r>
            <a:r>
              <a:rPr lang="zh-TW" altLang="zh-TW" sz="2400" dirty="0" smtClean="0">
                <a:ea typeface="標楷體" panose="03000509000000000000" pitchFamily="65" charset="-120"/>
              </a:rPr>
              <a:t>政策白皮書」</a:t>
            </a:r>
            <a:r>
              <a:rPr lang="zh-TW" altLang="en-US" sz="2400" dirty="0" smtClean="0">
                <a:ea typeface="標楷體" panose="03000509000000000000" pitchFamily="65" charset="-120"/>
              </a:rPr>
              <a:t>約</a:t>
            </a:r>
            <a:r>
              <a:rPr lang="en-US" altLang="zh-TW" sz="2400" dirty="0" smtClean="0">
                <a:ea typeface="標楷體" panose="03000509000000000000" pitchFamily="65" charset="-120"/>
              </a:rPr>
              <a:t>70</a:t>
            </a:r>
            <a:r>
              <a:rPr lang="zh-TW" altLang="zh-TW" sz="2400" dirty="0" smtClean="0">
                <a:ea typeface="標楷體" panose="03000509000000000000" pitchFamily="65" charset="-120"/>
              </a:rPr>
              <a:t>項新興規劃</a:t>
            </a:r>
            <a:r>
              <a:rPr lang="zh-TW" altLang="en-US" sz="2400" dirty="0" smtClean="0">
                <a:ea typeface="標楷體" panose="03000509000000000000" pitchFamily="65" charset="-120"/>
              </a:rPr>
              <a:t>方向及</a:t>
            </a:r>
            <a:r>
              <a:rPr lang="zh-TW" altLang="zh-TW" sz="2400" dirty="0" smtClean="0">
                <a:ea typeface="標楷體" panose="03000509000000000000" pitchFamily="65" charset="-120"/>
              </a:rPr>
              <a:t>項目。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en-US" sz="2400" dirty="0" smtClean="0">
                <a:ea typeface="標楷體" panose="03000509000000000000" pitchFamily="65" charset="-120"/>
              </a:rPr>
              <a:t>透過輔導與審查機制</a:t>
            </a:r>
            <a:r>
              <a:rPr lang="zh-TW" altLang="zh-TW" sz="2400" dirty="0" smtClean="0"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ea typeface="標楷體" panose="03000509000000000000" pitchFamily="65" charset="-120"/>
              </a:rPr>
              <a:t>後續</a:t>
            </a:r>
            <a:r>
              <a:rPr lang="zh-TW" altLang="zh-TW" sz="2400" dirty="0" smtClean="0">
                <a:ea typeface="標楷體" panose="03000509000000000000" pitchFamily="65" charset="-120"/>
              </a:rPr>
              <a:t>將各機關子計畫開發</a:t>
            </a:r>
            <a:r>
              <a:rPr lang="zh-TW" altLang="zh-TW" sz="2400" dirty="0">
                <a:ea typeface="標楷體" panose="03000509000000000000" pitchFamily="65" charset="-120"/>
              </a:rPr>
              <a:t>成果併入政府資通訊建設群組計畫，以持續發展民眾需要之政府資通訊服務</a:t>
            </a:r>
            <a:r>
              <a:rPr lang="zh-TW" altLang="zh-TW" sz="2400" dirty="0" smtClean="0"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dirty="0" smtClean="0">
                <a:ea typeface="標楷體" panose="03000509000000000000" pitchFamily="65" charset="-120"/>
              </a:rPr>
              <a:t>因應民眾對政府運作效率期待加深，</a:t>
            </a:r>
            <a:r>
              <a:rPr lang="zh-TW" altLang="en-US" sz="2400" dirty="0" smtClean="0">
                <a:ea typeface="標楷體" panose="03000509000000000000" pitchFamily="65" charset="-120"/>
              </a:rPr>
              <a:t>以</a:t>
            </a:r>
            <a:r>
              <a:rPr lang="zh-TW" altLang="zh-TW" sz="2400" dirty="0" smtClean="0">
                <a:ea typeface="標楷體" panose="03000509000000000000" pitchFamily="65" charset="-120"/>
              </a:rPr>
              <a:t>更積極、快速、有效之方式，完成民眾所交付工作。</a:t>
            </a:r>
            <a:endParaRPr lang="en-US" altLang="zh-TW" sz="2400" dirty="0" smtClean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5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655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1113"/>
            <a:ext cx="77724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簡報大綱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1113" y="1125538"/>
            <a:ext cx="7573962" cy="4967287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背景說明與計畫定位</a:t>
            </a:r>
            <a:endParaRPr lang="en-US" altLang="zh-TW" sz="3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整體</a:t>
            </a:r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計畫重點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項目與</a:t>
            </a:r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預期效益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各機關子</a:t>
            </a:r>
            <a:r>
              <a:rPr lang="zh-TW" altLang="en-US" sz="3600" dirty="0" smtClean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計畫提報與審查</a:t>
            </a:r>
            <a:r>
              <a:rPr lang="zh-TW" altLang="zh-TW" sz="3600" dirty="0" smtClean="0">
                <a:solidFill>
                  <a:schemeClr val="bg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架構</a:t>
            </a:r>
            <a:endParaRPr lang="en-US" altLang="zh-TW" sz="3600" dirty="0">
              <a:solidFill>
                <a:schemeClr val="bg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eaLnBrk="1" hangingPunct="1">
              <a:lnSpc>
                <a:spcPct val="120000"/>
              </a:lnSpc>
              <a:buNone/>
              <a:defRPr/>
            </a:pP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65572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849313" y="2060632"/>
            <a:ext cx="4159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F477555-804C-4559-8873-0EAFC8CC4A50}" type="slidenum">
              <a:rPr lang="en-US" altLang="zh-TW" sz="1400">
                <a:ea typeface="標楷體" panose="03000509000000000000" pitchFamily="65" charset="-120"/>
              </a:rPr>
              <a:pPr algn="r" eaLnBrk="1" hangingPunct="1"/>
              <a:t>6</a:t>
            </a:fld>
            <a:endParaRPr lang="en-US" altLang="zh-TW" sz="140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736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計畫重點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項目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1048608"/>
            <a:ext cx="8424862" cy="4191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lvl="0"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dirty="0" smtClean="0">
                <a:ea typeface="標楷體" panose="03000509000000000000" pitchFamily="65" charset="-120"/>
              </a:rPr>
              <a:t>加速</a:t>
            </a:r>
            <a:r>
              <a:rPr lang="zh-TW" altLang="zh-TW" sz="2400" dirty="0">
                <a:ea typeface="標楷體" panose="03000509000000000000" pitchFamily="65" charset="-120"/>
              </a:rPr>
              <a:t>發展推動「</a:t>
            </a:r>
            <a:r>
              <a:rPr lang="en-US" altLang="zh-TW" sz="2400" dirty="0">
                <a:ea typeface="標楷體" panose="03000509000000000000" pitchFamily="65" charset="-120"/>
              </a:rPr>
              <a:t>ide@ Taiwan 2020</a:t>
            </a:r>
            <a:r>
              <a:rPr lang="zh-TW" altLang="zh-TW" sz="2400" dirty="0">
                <a:ea typeface="標楷體" panose="03000509000000000000" pitchFamily="65" charset="-120"/>
              </a:rPr>
              <a:t>政策白皮書」約</a:t>
            </a:r>
            <a:r>
              <a:rPr lang="en-US" altLang="zh-TW" sz="2400" dirty="0">
                <a:ea typeface="標楷體" panose="03000509000000000000" pitchFamily="65" charset="-120"/>
              </a:rPr>
              <a:t>70</a:t>
            </a:r>
            <a:r>
              <a:rPr lang="zh-TW" altLang="zh-TW" sz="2400" dirty="0">
                <a:ea typeface="標楷體" panose="03000509000000000000" pitchFamily="65" charset="-120"/>
              </a:rPr>
              <a:t>項新興規劃工作項目，為政府注入智慧能量。</a:t>
            </a:r>
          </a:p>
          <a:p>
            <a:pPr lvl="0"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dirty="0">
                <a:ea typeface="標楷體" panose="03000509000000000000" pitchFamily="65" charset="-120"/>
              </a:rPr>
              <a:t>鼓勵資料科學研究，主動感知民需服務。</a:t>
            </a:r>
          </a:p>
          <a:p>
            <a:pPr lvl="0"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dirty="0">
                <a:ea typeface="標楷體" panose="03000509000000000000" pitchFamily="65" charset="-120"/>
              </a:rPr>
              <a:t>掌握新興資通訊關鍵自主技術，強化自建能力。</a:t>
            </a:r>
          </a:p>
          <a:p>
            <a:pPr lvl="0"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dirty="0">
                <a:ea typeface="標楷體" panose="03000509000000000000" pitchFamily="65" charset="-120"/>
              </a:rPr>
              <a:t>結合新興資通訊技術與為民服務資訊建設，完善政府共用服務。</a:t>
            </a: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dirty="0">
                <a:ea typeface="標楷體" panose="03000509000000000000" pitchFamily="65" charset="-120"/>
              </a:rPr>
              <a:t>創新雲端應用及資料分析功能，優化為民服務效能</a:t>
            </a:r>
            <a:r>
              <a:rPr lang="zh-TW" altLang="zh-TW" sz="2400" dirty="0" smtClean="0">
                <a:ea typeface="標楷體" panose="03000509000000000000" pitchFamily="65" charset="-120"/>
              </a:rPr>
              <a:t>。</a:t>
            </a:r>
            <a:endParaRPr lang="zh-TW" altLang="zh-TW" sz="24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7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80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預期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(1/5)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2" y="771208"/>
            <a:ext cx="8736119" cy="5306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以巨量資料技術為政府服務導入智慧分析，並協助產業智慧</a:t>
            </a:r>
            <a:r>
              <a:rPr lang="zh-TW" altLang="zh-TW" sz="2400" b="1" dirty="0" smtClean="0">
                <a:ea typeface="標楷體" panose="03000509000000000000" pitchFamily="65" charset="-120"/>
              </a:rPr>
              <a:t>化</a:t>
            </a:r>
            <a:r>
              <a:rPr lang="en-US" altLang="zh-TW" sz="2400" dirty="0" smtClean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結合政府政策包括政府雲、巨量資料的推動，發展巨量資料分析應用的在地實證技術</a:t>
            </a:r>
            <a:r>
              <a:rPr lang="zh-TW" altLang="zh-TW" sz="2200" dirty="0" smtClean="0">
                <a:ea typeface="標楷體" panose="03000509000000000000" pitchFamily="65" charset="-120"/>
              </a:rPr>
              <a:t>，帶動</a:t>
            </a:r>
            <a:r>
              <a:rPr lang="zh-TW" altLang="zh-TW" sz="2200" dirty="0">
                <a:ea typeface="標楷體" panose="03000509000000000000" pitchFamily="65" charset="-120"/>
              </a:rPr>
              <a:t>產業結構的優化升級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ea typeface="標楷體" panose="03000509000000000000" pitchFamily="65" charset="-120"/>
            </a:endParaRP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 smtClean="0">
                <a:ea typeface="標楷體" panose="03000509000000000000" pitchFamily="65" charset="-120"/>
              </a:rPr>
              <a:t>建</a:t>
            </a:r>
            <a:r>
              <a:rPr lang="zh-TW" altLang="zh-TW" sz="2200" dirty="0">
                <a:ea typeface="標楷體" panose="03000509000000000000" pitchFamily="65" charset="-120"/>
              </a:rPr>
              <a:t>構臺灣自主巨量資料分析平台，優先發展支撐智慧製造與智慧商務之整合應用方案，繼而擴散支持其它產業應用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en-US" altLang="zh-TW" sz="2200" dirty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主動感知並篩選出需要被服務的民眾，以及所需之服務，俾利後續建置民眾有感服務</a:t>
            </a:r>
            <a:r>
              <a:rPr lang="en-US" altLang="zh-TW" sz="2400" dirty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發展資料科學研究方法，分析各機關跨域資料，並結合民眾政策參與之意見，主動感知並篩選出需要被服務的民眾，以及所需的服務內容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zh-TW" altLang="zh-TW" sz="22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8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976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08088" y="33338"/>
            <a:ext cx="7489825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預期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(2/5)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gray">
          <a:xfrm>
            <a:off x="931863" y="771208"/>
            <a:ext cx="8424862" cy="641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8288" indent="-268288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有效應用資料驅動政府再造力，推動國家發展</a:t>
            </a:r>
            <a:r>
              <a:rPr lang="en-US" altLang="zh-TW" sz="2400" dirty="0" smtClean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研析以「民眾為本」、「公私協力」、「創新施政」施政理念及創新技術，發展重點服務項目，並落實國際人權公約有關近用權理念，俾利後續讓企業、年輕人、老年人、弱勢都能享受到優質網路環境的效益</a:t>
            </a:r>
            <a:r>
              <a:rPr lang="zh-TW" altLang="zh-TW" sz="2200" dirty="0" smtClean="0">
                <a:ea typeface="標楷體" panose="03000509000000000000" pitchFamily="65" charset="-120"/>
              </a:rPr>
              <a:t>。</a:t>
            </a:r>
            <a:endParaRPr lang="en-US" altLang="zh-TW" sz="2200" dirty="0" smtClean="0"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50000"/>
              </a:spcBef>
              <a:buBlip>
                <a:blip r:embed="rId2"/>
              </a:buBlip>
            </a:pPr>
            <a:r>
              <a:rPr lang="zh-TW" altLang="zh-TW" sz="2400" b="1" dirty="0">
                <a:ea typeface="標楷體" panose="03000509000000000000" pitchFamily="65" charset="-120"/>
              </a:rPr>
              <a:t>發展資安整體技術解決方案，掌握雲端、虛擬與行動資安防護等關鍵自主技術，增進自建資通安全防護能力</a:t>
            </a:r>
            <a:r>
              <a:rPr lang="en-US" altLang="zh-TW" sz="2400" dirty="0">
                <a:ea typeface="標楷體" panose="03000509000000000000" pitchFamily="65" charset="-120"/>
              </a:rPr>
              <a:t>: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創新研析運用高效能信賴網絡，強化我國整體資安應變及處理能力、提供民眾安心可信賴的網路服務。</a:t>
            </a:r>
          </a:p>
          <a:p>
            <a:pPr marL="606425" indent="-342900" eaLnBrk="1" hangingPunct="1">
              <a:lnSpc>
                <a:spcPct val="13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TW" altLang="zh-TW" sz="2200" dirty="0">
                <a:ea typeface="標楷體" panose="03000509000000000000" pitchFamily="65" charset="-120"/>
              </a:rPr>
              <a:t>奠基資安技術能量，研究新興資安科技應用及技術標準，掌握雲端、虛擬與行動資安防護等關鍵自主技術。</a:t>
            </a:r>
            <a:endParaRPr lang="en-US" altLang="zh-TW" sz="2200" dirty="0">
              <a:ea typeface="標楷體" panose="03000509000000000000" pitchFamily="65" charset="-120"/>
            </a:endParaRPr>
          </a:p>
          <a:p>
            <a:pPr marL="263525" indent="0" eaLnBrk="1" hangingPunct="1">
              <a:lnSpc>
                <a:spcPct val="130000"/>
              </a:lnSpc>
              <a:spcBef>
                <a:spcPct val="50000"/>
              </a:spcBef>
            </a:pPr>
            <a:endParaRPr lang="zh-TW" altLang="zh-TW" sz="2400" dirty="0">
              <a:ea typeface="標楷體" panose="03000509000000000000" pitchFamily="65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9039225" y="6483350"/>
            <a:ext cx="7651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標楷體" panose="03000509000000000000" pitchFamily="65" charset="-120"/>
                <a:ea typeface="華康龍門石碑"/>
                <a:cs typeface="華康龍門石碑"/>
              </a:defRPr>
            </a:lvl9pPr>
          </a:lstStyle>
          <a:p>
            <a:pPr algn="r" eaLnBrk="1" hangingPunct="1"/>
            <a:fld id="{67F4CFDC-FFF9-4922-A248-F4730C210666}" type="slidenum">
              <a:rPr lang="en-US" altLang="zh-TW" sz="140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eaLnBrk="1" hangingPunct="1"/>
              <a:t>9</a:t>
            </a:fld>
            <a:endParaRPr lang="en-US" altLang="zh-TW" sz="1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440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空白簡報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空白簡報">
      <a:majorFont>
        <a:latin typeface="新細明體"/>
        <a:ea typeface="華康龍門石碑"/>
        <a:cs typeface=""/>
      </a:majorFont>
      <a:minorFont>
        <a:latin typeface="新細明體"/>
        <a:ea typeface="華康龍門石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D9D9FF">
                <a:gamma/>
                <a:shade val="85882"/>
                <a:invGamma/>
              </a:srgbClr>
            </a:gs>
            <a:gs pos="100000">
              <a:srgbClr val="D9D9FF"/>
            </a:gs>
          </a:gsLst>
          <a:lin ang="0" scaled="1"/>
        </a:gradFill>
        <a:ln w="9525">
          <a:noFill/>
          <a:round/>
          <a:headEnd/>
          <a:tailEnd/>
        </a:ln>
        <a:effectLst>
          <a:prstShdw prst="shdw17" dist="17961" dir="2700000">
            <a:srgbClr val="D9D9FF">
              <a:gamma/>
              <a:shade val="60000"/>
              <a:invGamma/>
            </a:srgbClr>
          </a:prstShdw>
        </a:effectLst>
      </a:spPr>
      <a:bodyPr wrap="none"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標楷體" pitchFamily="65" charset="-120"/>
            <a:ea typeface="標楷體" pitchFamily="65" charset="-120"/>
          </a:defRPr>
        </a:defPPr>
      </a:lstStyle>
    </a:lnDef>
  </a:objectDefaults>
  <a:extraClrSchemeLst>
    <a:extraClrScheme>
      <a:clrScheme name="空白簡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空白簡報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C:\MSOffice\Template\空白簡報.pot</Template>
  <TotalTime>7022</TotalTime>
  <Pages>27</Pages>
  <Words>1434</Words>
  <Application>Microsoft Office PowerPoint</Application>
  <PresentationFormat>A4 紙張 (210x297 公釐)</PresentationFormat>
  <Paragraphs>140</Paragraphs>
  <Slides>16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空白簡報</vt:lpstr>
      <vt:lpstr>創意臺灣智慧政府計畫 (105年) </vt:lpstr>
      <vt:lpstr>簡報大綱</vt:lpstr>
      <vt:lpstr>緣起背景</vt:lpstr>
      <vt:lpstr>PowerPoint 簡報</vt:lpstr>
      <vt:lpstr>本計畫定位</vt:lpstr>
      <vt:lpstr>簡報大綱</vt:lpstr>
      <vt:lpstr>計畫重點項目</vt:lpstr>
      <vt:lpstr>預期效益(1/5)</vt:lpstr>
      <vt:lpstr>預期效益(2/5)</vt:lpstr>
      <vt:lpstr>預期效益(3/5)</vt:lpstr>
      <vt:lpstr>預期效益(4/5)</vt:lpstr>
      <vt:lpstr>預期效益(5/5)</vt:lpstr>
      <vt:lpstr>簡報大綱</vt:lpstr>
      <vt:lpstr>子計畫提報原則</vt:lpstr>
      <vt:lpstr>子計畫審查架構</vt:lpstr>
      <vt:lpstr>簡報完畢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資管處簡報</dc:title>
  <dc:creator>謝翠娟</dc:creator>
  <cp:lastModifiedBy>ACER</cp:lastModifiedBy>
  <cp:revision>1626</cp:revision>
  <cp:lastPrinted>2014-04-24T02:07:22Z</cp:lastPrinted>
  <dcterms:created xsi:type="dcterms:W3CDTF">1997-09-01T14:39:44Z</dcterms:created>
  <dcterms:modified xsi:type="dcterms:W3CDTF">2015-08-18T03:42:43Z</dcterms:modified>
</cp:coreProperties>
</file>