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076137555" r:id="rId2"/>
    <p:sldId id="2076137393" r:id="rId3"/>
    <p:sldId id="2076137533" r:id="rId4"/>
    <p:sldId id="2076137566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AEE70D"/>
    <a:srgbClr val="FFFFFF"/>
    <a:srgbClr val="EDBF61"/>
    <a:srgbClr val="929291"/>
    <a:srgbClr val="45914B"/>
    <a:srgbClr val="0000FF"/>
    <a:srgbClr val="D97300"/>
    <a:srgbClr val="FF9900"/>
    <a:srgbClr val="A1A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52291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918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2A6710E-2D8B-4374-B7C0-B148C7675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19BDD1-03C4-4C68-A040-77AF555038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9FB0-3646-42C6-9120-07C253B15A93}" type="datetimeFigureOut">
              <a:rPr lang="zh-TW" altLang="en-US" smtClean="0"/>
              <a:t>2022/12/3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BE2326F-1E8E-4381-B0D7-8AD52A61F9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9286EE-45DC-416D-830F-1EBBC627B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5849C-ED18-4FEA-8816-78947B625C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4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D628-C69C-4E71-964D-71B5E875E06F}" type="datetimeFigureOut">
              <a:rPr lang="zh-TW" altLang="en-US" smtClean="0"/>
              <a:t>2022/12/3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4C812-BA9C-43DA-8ABB-699974B9AE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00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電子時報黃社長在</a:t>
            </a:r>
            <a:r>
              <a:rPr lang="en-US" altLang="zh-TW" dirty="0"/>
              <a:t>2003</a:t>
            </a:r>
            <a:r>
              <a:rPr lang="zh-TW" altLang="en-US" dirty="0"/>
              <a:t>年出版「西進與長征」一書暢談科技新中國、東方品牌夢與東方正紅等議題，</a:t>
            </a:r>
            <a:r>
              <a:rPr lang="en-US" altLang="zh-TW" dirty="0"/>
              <a:t>20</a:t>
            </a:r>
            <a:r>
              <a:rPr lang="zh-TW" altLang="en-US" dirty="0"/>
              <a:t>年過去了</a:t>
            </a:r>
            <a:r>
              <a:rPr lang="en-US" altLang="zh-TW" dirty="0"/>
              <a:t>, </a:t>
            </a:r>
            <a:r>
              <a:rPr lang="zh-TW" altLang="en-US" dirty="0"/>
              <a:t>今天科技產業鏈東風再起將面臨另一波最遠達</a:t>
            </a:r>
            <a:r>
              <a:rPr lang="en-US" altLang="zh-TW" dirty="0"/>
              <a:t>4000</a:t>
            </a:r>
            <a:r>
              <a:rPr lang="zh-TW" altLang="en-US" dirty="0"/>
              <a:t>公里的遠征，號角已經吹響</a:t>
            </a:r>
            <a:r>
              <a:rPr lang="en-US" altLang="zh-TW" dirty="0"/>
              <a:t>, </a:t>
            </a:r>
            <a:r>
              <a:rPr lang="zh-TW" altLang="en-US" dirty="0"/>
              <a:t>電子時報要與產業鏈夥伴們攜手前行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4C812-BA9C-43DA-8ABB-699974B9AE9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29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418FD611-B000-49B5-BE7B-967662470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996" y="4103786"/>
            <a:ext cx="6938962" cy="1620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FontTx/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TW" altLang="en-US" dirty="0"/>
              <a:t>副標題 正黑</a:t>
            </a:r>
            <a:r>
              <a:rPr kumimoji="1" lang="en-US" altLang="zh-TW" dirty="0"/>
              <a:t>26pt</a:t>
            </a:r>
            <a:r>
              <a:rPr kumimoji="1" lang="zh-TW" altLang="en-US" dirty="0"/>
              <a:t> 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BD6EE61A-192E-4FC1-8013-16F830ECFD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8789" y="4629088"/>
            <a:ext cx="3592286" cy="10391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zh-TW" altLang="en-US" dirty="0"/>
              <a:t>聯絡資訊 正黑</a:t>
            </a:r>
            <a:r>
              <a:rPr lang="en-US" altLang="zh-TW" dirty="0"/>
              <a:t>14pt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zh-TW" dirty="0"/>
              <a:t>886-2-87128866#</a:t>
            </a:r>
            <a:r>
              <a:rPr lang="zh-TW" altLang="en-US" dirty="0"/>
              <a:t>分機</a:t>
            </a:r>
            <a:endParaRPr lang="en-US" altLang="zh-TW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zh-TW" dirty="0"/>
              <a:t>886-</a:t>
            </a:r>
            <a:r>
              <a:rPr lang="zh-TW" altLang="en-US" dirty="0"/>
              <a:t>手機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lang="en-US" altLang="zh-TW" dirty="0"/>
              <a:t>aaa.bbb@digitimes.com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B080F77-16FA-4305-9459-BD96B1434E63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55552" y="3960179"/>
            <a:ext cx="6840000" cy="36000"/>
          </a:xfrm>
          <a:prstGeom prst="rect">
            <a:avLst/>
          </a:prstGeom>
        </p:spPr>
      </p:pic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375AD5AD-0315-44E1-BDDA-3BFD058CE7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8789" y="3917801"/>
            <a:ext cx="3592286" cy="6767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 sz="1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lang="zh-TW" altLang="en-US" dirty="0"/>
              <a:t>姓名 正黑</a:t>
            </a:r>
            <a:r>
              <a:rPr lang="en-US" altLang="zh-TW" dirty="0"/>
              <a:t>18pt</a:t>
            </a:r>
            <a:r>
              <a:rPr lang="zh-TW" altLang="en-US" dirty="0"/>
              <a:t> 加粗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lang="zh-TW" altLang="en-US" dirty="0"/>
              <a:t>部門職稱</a:t>
            </a:r>
            <a:endParaRPr lang="en-US" altLang="zh-TW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33F4C25-ABEB-410E-8D74-1C4F1FD59F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19" y="614257"/>
            <a:ext cx="1800000" cy="277185"/>
          </a:xfrm>
          <a:prstGeom prst="rect">
            <a:avLst/>
          </a:prstGeom>
        </p:spPr>
      </p:pic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66FBEC3-6A76-47F2-A789-B65E8BE85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5745" y="2517591"/>
            <a:ext cx="7020656" cy="1416050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主標題 正黑體加粗</a:t>
            </a:r>
            <a:r>
              <a:rPr lang="en-US" altLang="zh-TW" dirty="0"/>
              <a:t>40pt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676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-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F38FE-B525-45A2-B974-24E3923ED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2484" y="1805990"/>
            <a:ext cx="9494966" cy="3192549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微軟正黑體加粗 </a:t>
            </a:r>
            <a:r>
              <a:rPr lang="en-US" altLang="zh-TW" dirty="0"/>
              <a:t>40pt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353CDA-1FFB-493E-AC96-A0C8D74202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52484" y="5170903"/>
            <a:ext cx="9494966" cy="8224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正黑</a:t>
            </a:r>
            <a:r>
              <a:rPr lang="en-US" altLang="zh-TW" dirty="0"/>
              <a:t>24pt</a:t>
            </a:r>
            <a:r>
              <a:rPr lang="zh-TW" altLang="en-US" dirty="0"/>
              <a:t> 灰色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658FB1-4DCC-4985-83D5-BFB4C2A6ED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522000" y="4439907"/>
            <a:ext cx="1188000" cy="144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FF7972-ABE3-47C4-895A-5A842E210B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383" y="6602400"/>
            <a:ext cx="900000" cy="1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6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FC60A-215C-4E7E-805D-77D1F23B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標題微軟正黑體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9CC0EB-556B-4B82-9588-E730B2A785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88000"/>
            <a:ext cx="11556000" cy="53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zh-TW" altLang="en-US" dirty="0"/>
              <a:t>正黑</a:t>
            </a:r>
            <a:r>
              <a:rPr lang="en-US" altLang="zh-TW" dirty="0"/>
              <a:t>28pt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r>
              <a:rPr lang="en-US" altLang="zh-TW" dirty="0"/>
              <a:t>24pt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r>
              <a:rPr lang="en-US" altLang="zh-TW" dirty="0"/>
              <a:t>20pt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r>
              <a:rPr lang="en-US" altLang="zh-TW" dirty="0"/>
              <a:t>18pt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44CC5-2A7C-487A-9F79-AFD602BA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76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A1A693-AE01-4044-8151-A5DEF3114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標題微軟正黑體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1053C72-4330-4C44-BB9E-E704BC2B2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23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內容-白引用來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2476E-659C-4D39-AC3B-7CC822125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編輯標題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968FB5-049E-4006-B4DF-2566FF9C8F62}"/>
              </a:ext>
            </a:extLst>
          </p:cNvPr>
          <p:cNvSpPr/>
          <p:nvPr userDrawn="1"/>
        </p:nvSpPr>
        <p:spPr>
          <a:xfrm>
            <a:off x="0" y="6534000"/>
            <a:ext cx="10152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kumimoji="1" lang="en-US" altLang="zh-TW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3064E44-BE70-4C86-B693-19E47593E0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5561" y="6601091"/>
            <a:ext cx="1066955" cy="1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2AD00FB-F555-44A0-849D-D9ADDF9DFDB0}"/>
              </a:ext>
            </a:extLst>
          </p:cNvPr>
          <p:cNvSpPr/>
          <p:nvPr userDrawn="1"/>
        </p:nvSpPr>
        <p:spPr>
          <a:xfrm>
            <a:off x="11791902" y="6536643"/>
            <a:ext cx="396000" cy="324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429FDEC-2B22-4696-B3BB-C8B683A0434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563317" y="522001"/>
            <a:ext cx="1188000" cy="14400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70EDA86-A305-425E-96FA-534CB417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6000" y="6543188"/>
            <a:ext cx="396000" cy="288000"/>
          </a:xfrm>
        </p:spPr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88DDBFFE-1135-46C5-BFA3-D2321BF8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88000"/>
            <a:ext cx="11556000" cy="53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" name="文字版面配置區 11">
            <a:extLst>
              <a:ext uri="{FF2B5EF4-FFF2-40B4-BE49-F238E27FC236}">
                <a16:creationId xmlns:a16="http://schemas.microsoft.com/office/drawing/2014/main" id="{83EC5946-31BD-4AF1-BB36-2E6228D88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6569831"/>
            <a:ext cx="9540000" cy="27510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資料來源：</a:t>
            </a:r>
            <a:r>
              <a:rPr lang="en-US" altLang="zh-TW" dirty="0"/>
              <a:t>ZZZ</a:t>
            </a:r>
            <a:r>
              <a:rPr lang="zh-TW" altLang="en-US" dirty="0"/>
              <a:t>、</a:t>
            </a:r>
            <a:r>
              <a:rPr lang="en-US" altLang="zh-TW" dirty="0"/>
              <a:t>XXX</a:t>
            </a:r>
            <a:r>
              <a:rPr lang="zh-TW" altLang="en-US" dirty="0"/>
              <a:t>。</a:t>
            </a:r>
            <a:r>
              <a:rPr lang="en-US" altLang="zh-TW" dirty="0"/>
              <a:t>DIGITIMES Research</a:t>
            </a:r>
            <a:r>
              <a:rPr lang="zh-TW" altLang="en-US" dirty="0"/>
              <a:t>整理，西元年／月。</a:t>
            </a:r>
          </a:p>
        </p:txBody>
      </p:sp>
    </p:spTree>
    <p:extLst>
      <p:ext uri="{BB962C8B-B14F-4D97-AF65-F5344CB8AC3E}">
        <p14:creationId xmlns:p14="http://schemas.microsoft.com/office/powerpoint/2010/main" val="281173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-白引用來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2476E-659C-4D39-AC3B-7CC822125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編輯標題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968FB5-049E-4006-B4DF-2566FF9C8F62}"/>
              </a:ext>
            </a:extLst>
          </p:cNvPr>
          <p:cNvSpPr/>
          <p:nvPr userDrawn="1"/>
        </p:nvSpPr>
        <p:spPr>
          <a:xfrm>
            <a:off x="0" y="6534000"/>
            <a:ext cx="10152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kumimoji="1" lang="en-US" altLang="zh-TW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3064E44-BE70-4C86-B693-19E47593E0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5561" y="6601091"/>
            <a:ext cx="1066955" cy="1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2AD00FB-F555-44A0-849D-D9ADDF9DFDB0}"/>
              </a:ext>
            </a:extLst>
          </p:cNvPr>
          <p:cNvSpPr/>
          <p:nvPr userDrawn="1"/>
        </p:nvSpPr>
        <p:spPr>
          <a:xfrm>
            <a:off x="11791902" y="6536643"/>
            <a:ext cx="396000" cy="324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429FDEC-2B22-4696-B3BB-C8B683A0434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563317" y="522001"/>
            <a:ext cx="1188000" cy="14400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70EDA86-A305-425E-96FA-534CB417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6000" y="6543188"/>
            <a:ext cx="396000" cy="288000"/>
          </a:xfrm>
        </p:spPr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文字版面配置區 11">
            <a:extLst>
              <a:ext uri="{FF2B5EF4-FFF2-40B4-BE49-F238E27FC236}">
                <a16:creationId xmlns:a16="http://schemas.microsoft.com/office/drawing/2014/main" id="{A2433061-7980-43B6-9183-00CED7B56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6570000"/>
            <a:ext cx="9540000" cy="28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資料來源：</a:t>
            </a:r>
            <a:r>
              <a:rPr lang="en-US" altLang="zh-TW" dirty="0"/>
              <a:t>ZZZ</a:t>
            </a:r>
            <a:r>
              <a:rPr lang="zh-TW" altLang="en-US" dirty="0"/>
              <a:t>、</a:t>
            </a:r>
            <a:r>
              <a:rPr lang="en-US" altLang="zh-TW" dirty="0"/>
              <a:t>XXX</a:t>
            </a:r>
            <a:r>
              <a:rPr lang="zh-TW" altLang="en-US" dirty="0"/>
              <a:t>。</a:t>
            </a:r>
            <a:r>
              <a:rPr lang="en-US" altLang="zh-TW" dirty="0"/>
              <a:t>DIGITIMES Research</a:t>
            </a:r>
            <a:r>
              <a:rPr lang="zh-TW" altLang="en-US" dirty="0"/>
              <a:t>整理，西元年／月。</a:t>
            </a:r>
          </a:p>
        </p:txBody>
      </p:sp>
    </p:spTree>
    <p:extLst>
      <p:ext uri="{BB962C8B-B14F-4D97-AF65-F5344CB8AC3E}">
        <p14:creationId xmlns:p14="http://schemas.microsoft.com/office/powerpoint/2010/main" val="11372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-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FC60A-215C-4E7E-805D-77D1F23B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標題微軟正黑體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9CC0EB-556B-4B82-9588-E730B2A785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88000"/>
            <a:ext cx="11556000" cy="53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/>
              <a:t>正黑</a:t>
            </a:r>
            <a:r>
              <a:rPr lang="en-US" altLang="zh-TW" dirty="0"/>
              <a:t>28pt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r>
              <a:rPr lang="en-US" altLang="zh-TW" dirty="0"/>
              <a:t>24pt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r>
              <a:rPr lang="en-US" altLang="zh-TW" dirty="0"/>
              <a:t>20pt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r>
              <a:rPr lang="en-US" altLang="zh-TW" dirty="0"/>
              <a:t>18pt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44CC5-2A7C-487A-9F79-AFD602BA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9D6FAD-F8FB-4056-83FB-41A081DBF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000" y="6602400"/>
            <a:ext cx="720000" cy="1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標題-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F4438-4B9A-463D-9101-2531EA387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標題微軟正黑體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F66A3C-4C60-4073-A52E-DAC866A9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F69CDE-C93A-475F-B245-CFCD176DC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000" y="6602400"/>
            <a:ext cx="720000" cy="1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1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-黑+來源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FC60A-215C-4E7E-805D-77D1F23B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標題微軟正黑體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9CC0EB-556B-4B82-9588-E730B2A785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43" y="1188000"/>
            <a:ext cx="11556000" cy="53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/>
              <a:t>正黑體</a:t>
            </a:r>
            <a:r>
              <a:rPr lang="en-US" altLang="zh-TW" dirty="0"/>
              <a:t>28pt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r>
              <a:rPr lang="en-US" altLang="zh-TW" dirty="0"/>
              <a:t>24pt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r>
              <a:rPr lang="en-US" altLang="zh-TW" dirty="0"/>
              <a:t>20pt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r>
              <a:rPr lang="en-US" altLang="zh-TW" dirty="0"/>
              <a:t>18pt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AC41DB-50AD-429D-8ACA-58AD126E7360}"/>
              </a:ext>
            </a:extLst>
          </p:cNvPr>
          <p:cNvSpPr/>
          <p:nvPr userDrawn="1"/>
        </p:nvSpPr>
        <p:spPr>
          <a:xfrm>
            <a:off x="4098" y="6545005"/>
            <a:ext cx="10152000" cy="3240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kumimoji="1" lang="en-US" altLang="zh-TW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2DFF65-877D-401A-9A7F-96BFE9914088}"/>
              </a:ext>
            </a:extLst>
          </p:cNvPr>
          <p:cNvSpPr/>
          <p:nvPr userDrawn="1"/>
        </p:nvSpPr>
        <p:spPr>
          <a:xfrm>
            <a:off x="11796000" y="6547648"/>
            <a:ext cx="396000" cy="324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版面配置區 11">
            <a:extLst>
              <a:ext uri="{FF2B5EF4-FFF2-40B4-BE49-F238E27FC236}">
                <a16:creationId xmlns:a16="http://schemas.microsoft.com/office/drawing/2014/main" id="{2DEAD52C-C612-4DFB-9000-70BA855E0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6570000"/>
            <a:ext cx="9360000" cy="27510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資料來源：</a:t>
            </a:r>
            <a:r>
              <a:rPr lang="en-US" altLang="zh-TW" dirty="0"/>
              <a:t>ZZZ</a:t>
            </a:r>
            <a:r>
              <a:rPr lang="zh-TW" altLang="en-US" dirty="0"/>
              <a:t>、</a:t>
            </a:r>
            <a:r>
              <a:rPr lang="en-US" altLang="zh-TW" dirty="0"/>
              <a:t>XXX</a:t>
            </a:r>
            <a:r>
              <a:rPr lang="zh-TW" altLang="en-US" dirty="0"/>
              <a:t>。</a:t>
            </a:r>
            <a:r>
              <a:rPr lang="en-US" altLang="zh-TW" dirty="0"/>
              <a:t>DIGITIMES Research</a:t>
            </a:r>
            <a:r>
              <a:rPr lang="zh-TW" altLang="en-US" dirty="0"/>
              <a:t>整理，西元年／月。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19CC36B-A4C7-4F2A-B549-52EEDB570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1" y="6616522"/>
            <a:ext cx="1157676" cy="178266"/>
          </a:xfrm>
          <a:prstGeom prst="rect">
            <a:avLst/>
          </a:prstGeom>
        </p:spPr>
      </p:pic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8FA05238-1997-4165-86E1-37EB48DE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6000" y="6555486"/>
            <a:ext cx="39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-黑+來源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5186B5B-2A1D-4176-99F6-04BA13DA336F}"/>
              </a:ext>
            </a:extLst>
          </p:cNvPr>
          <p:cNvSpPr/>
          <p:nvPr userDrawn="1"/>
        </p:nvSpPr>
        <p:spPr>
          <a:xfrm>
            <a:off x="4098" y="6545005"/>
            <a:ext cx="10116000" cy="324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kumimoji="1" lang="en-US" altLang="zh-TW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DE786C-66EE-48CB-B24A-6E5FB1F510E2}"/>
              </a:ext>
            </a:extLst>
          </p:cNvPr>
          <p:cNvSpPr/>
          <p:nvPr userDrawn="1"/>
        </p:nvSpPr>
        <p:spPr>
          <a:xfrm>
            <a:off x="11796000" y="6547648"/>
            <a:ext cx="396000" cy="324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版面配置區 11">
            <a:extLst>
              <a:ext uri="{FF2B5EF4-FFF2-40B4-BE49-F238E27FC236}">
                <a16:creationId xmlns:a16="http://schemas.microsoft.com/office/drawing/2014/main" id="{F8BD5050-F99B-4B7D-9258-49D7B649D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6570000"/>
            <a:ext cx="9637486" cy="27510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資料來源：</a:t>
            </a:r>
            <a:r>
              <a:rPr lang="en-US" altLang="zh-TW" dirty="0"/>
              <a:t>ZZZ</a:t>
            </a:r>
            <a:r>
              <a:rPr lang="zh-TW" altLang="en-US" dirty="0"/>
              <a:t>、</a:t>
            </a:r>
            <a:r>
              <a:rPr lang="en-US" altLang="zh-TW" dirty="0"/>
              <a:t>XXX</a:t>
            </a:r>
            <a:r>
              <a:rPr lang="zh-TW" altLang="en-US" dirty="0"/>
              <a:t>。</a:t>
            </a:r>
            <a:r>
              <a:rPr lang="en-US" altLang="zh-TW" dirty="0"/>
              <a:t>DIGITIMES Research</a:t>
            </a:r>
            <a:r>
              <a:rPr lang="zh-TW" altLang="en-US" dirty="0"/>
              <a:t>整理，西元年／月。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AE72599-1A99-498C-B3B4-A516798F4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1" y="6616522"/>
            <a:ext cx="1157676" cy="17826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74655B7-230E-4F95-B157-76B1497B385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563317" y="522001"/>
            <a:ext cx="1188000" cy="14400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F43B090-2D71-4D16-B420-254102C2E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編輯標題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F66A3C-4C60-4073-A52E-DAC866A9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9648" y="6570000"/>
            <a:ext cx="39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33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34EE94B-9278-4C58-9EE0-C69FEDA1D44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88" y="3332339"/>
            <a:ext cx="1800000" cy="7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265812D-E6E9-4A96-83FE-0077FEBDE1F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13662" y="3332339"/>
            <a:ext cx="7200000" cy="72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0ECACB-998A-46B6-8C42-603D0033C047}"/>
              </a:ext>
            </a:extLst>
          </p:cNvPr>
          <p:cNvSpPr/>
          <p:nvPr userDrawn="1"/>
        </p:nvSpPr>
        <p:spPr>
          <a:xfrm>
            <a:off x="2009341" y="3137507"/>
            <a:ext cx="279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2400" b="1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T</a:t>
            </a:r>
            <a:r>
              <a:rPr kumimoji="1" lang="zh-TW" altLang="en-US" sz="2400" b="1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ＨＡＮＫ ＹＯＵ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文字版面配置區 7">
            <a:extLst>
              <a:ext uri="{FF2B5EF4-FFF2-40B4-BE49-F238E27FC236}">
                <a16:creationId xmlns:a16="http://schemas.microsoft.com/office/drawing/2014/main" id="{8B6AA939-0476-45FB-B350-20ABA3A64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9341" y="3658099"/>
            <a:ext cx="3673002" cy="79932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姓名</a:t>
            </a:r>
            <a:r>
              <a:rPr lang="en-US" altLang="zh-TW" dirty="0"/>
              <a:t>Name</a:t>
            </a:r>
          </a:p>
          <a:p>
            <a:pPr lvl="0"/>
            <a:r>
              <a:rPr lang="zh-TW" altLang="en-US" dirty="0"/>
              <a:t>職稱</a:t>
            </a:r>
            <a:r>
              <a:rPr lang="en-US" altLang="zh-TW" dirty="0"/>
              <a:t>Title  </a:t>
            </a:r>
            <a:r>
              <a:rPr lang="zh-TW" altLang="en-US" dirty="0"/>
              <a:t>部門 </a:t>
            </a:r>
            <a:r>
              <a:rPr lang="en-US" altLang="zh-TW" dirty="0"/>
              <a:t>Department</a:t>
            </a:r>
            <a:endParaRPr lang="zh-TW" altLang="en-US" dirty="0"/>
          </a:p>
        </p:txBody>
      </p:sp>
      <p:sp>
        <p:nvSpPr>
          <p:cNvPr id="8" name="文字版面配置區 9">
            <a:extLst>
              <a:ext uri="{FF2B5EF4-FFF2-40B4-BE49-F238E27FC236}">
                <a16:creationId xmlns:a16="http://schemas.microsoft.com/office/drawing/2014/main" id="{EB6E8AD8-7BEA-49D8-BA9B-EEB8DAE56B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9341" y="4472424"/>
            <a:ext cx="3673002" cy="218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zh-TW" altLang="en-US" dirty="0"/>
              <a:t>電話 </a:t>
            </a:r>
            <a:r>
              <a:rPr lang="en-US" altLang="zh-TW" dirty="0"/>
              <a:t>Tel 886-2-87128866*000</a:t>
            </a:r>
          </a:p>
          <a:p>
            <a:r>
              <a:rPr lang="zh-TW" altLang="en-US" dirty="0"/>
              <a:t>行動 </a:t>
            </a:r>
            <a:r>
              <a:rPr lang="en-US" altLang="zh-TW" dirty="0"/>
              <a:t>Mobile 886-900 123000</a:t>
            </a:r>
          </a:p>
          <a:p>
            <a:r>
              <a:rPr lang="en-US" altLang="zh-TW" dirty="0"/>
              <a:t>aaa.bbb@digitimes.com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99F7154-F9EB-4355-BCCA-C0769FEC2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47" y="5564692"/>
            <a:ext cx="1584000" cy="2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封面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418FD611-B000-49B5-BE7B-967662470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996" y="4103786"/>
            <a:ext cx="6938962" cy="1620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FontTx/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TW" altLang="en-US" dirty="0"/>
              <a:t>副標題 正黑</a:t>
            </a:r>
            <a:r>
              <a:rPr kumimoji="1" lang="en-US" altLang="zh-TW" dirty="0"/>
              <a:t>26pt</a:t>
            </a:r>
            <a:r>
              <a:rPr kumimoji="1" lang="zh-TW" altLang="en-US" dirty="0"/>
              <a:t> 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BD6EE61A-192E-4FC1-8013-16F830ECFD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8789" y="4629088"/>
            <a:ext cx="3592286" cy="10391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zh-TW" altLang="en-US" dirty="0"/>
              <a:t>聯絡資訊 正黑</a:t>
            </a:r>
            <a:r>
              <a:rPr lang="en-US" altLang="zh-TW" dirty="0"/>
              <a:t>14pt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zh-TW" dirty="0"/>
              <a:t>886-2-87128866#</a:t>
            </a:r>
            <a:r>
              <a:rPr lang="zh-TW" altLang="en-US" dirty="0"/>
              <a:t>分機</a:t>
            </a:r>
            <a:endParaRPr lang="en-US" altLang="zh-TW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zh-TW" dirty="0"/>
              <a:t>886-</a:t>
            </a:r>
            <a:r>
              <a:rPr lang="zh-TW" altLang="en-US" dirty="0"/>
              <a:t>手機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lang="en-US" altLang="zh-TW" dirty="0"/>
              <a:t>aaa.bbb@digitimes.com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B080F77-16FA-4305-9459-BD96B1434E63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55552" y="3960179"/>
            <a:ext cx="6876000" cy="54000"/>
          </a:xfrm>
          <a:prstGeom prst="rect">
            <a:avLst/>
          </a:prstGeom>
        </p:spPr>
      </p:pic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375AD5AD-0315-44E1-BDDA-3BFD058CE7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8789" y="3917801"/>
            <a:ext cx="3592286" cy="6767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 sz="1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lang="zh-TW" altLang="en-US" dirty="0"/>
              <a:t>姓名 正黑</a:t>
            </a:r>
            <a:r>
              <a:rPr lang="en-US" altLang="zh-TW" dirty="0"/>
              <a:t>18pt</a:t>
            </a:r>
            <a:r>
              <a:rPr lang="zh-TW" altLang="en-US" dirty="0"/>
              <a:t> 加粗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lang="zh-TW" altLang="en-US" dirty="0"/>
              <a:t>部門職稱</a:t>
            </a:r>
            <a:endParaRPr lang="en-US" altLang="zh-TW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66FBEC3-6A76-47F2-A789-B65E8BE85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5745" y="2517591"/>
            <a:ext cx="7020656" cy="1416050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主標題 正黑體加粗</a:t>
            </a:r>
            <a:r>
              <a:rPr lang="en-US" altLang="zh-TW" dirty="0"/>
              <a:t>40pt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5B4314-4046-4F27-BFC2-7A33AADBE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19" y="627788"/>
            <a:ext cx="1800000" cy="2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2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-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27036A-C844-4B66-9C8F-E48062F132F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88" y="3332339"/>
            <a:ext cx="7164000" cy="7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2BDC90F-C8A9-427A-8E60-82707A23B04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207536" y="3323340"/>
            <a:ext cx="1980000" cy="72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FAD778-0E48-4EDF-8953-187F4961CC48}"/>
              </a:ext>
            </a:extLst>
          </p:cNvPr>
          <p:cNvSpPr/>
          <p:nvPr userDrawn="1"/>
        </p:nvSpPr>
        <p:spPr>
          <a:xfrm>
            <a:off x="7334632" y="3137507"/>
            <a:ext cx="279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2400" b="1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T</a:t>
            </a:r>
            <a:r>
              <a:rPr kumimoji="1" lang="zh-TW" altLang="en-US" sz="2400" b="1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ＨＡＮＫ ＹＯＵ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EB15FE02-07D1-4B22-8440-3D0C83396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27760" y="3697288"/>
            <a:ext cx="3801794" cy="83031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姓名</a:t>
            </a:r>
            <a:r>
              <a:rPr lang="en-US" altLang="zh-TW" dirty="0"/>
              <a:t>Name</a:t>
            </a:r>
          </a:p>
          <a:p>
            <a:pPr lvl="0"/>
            <a:r>
              <a:rPr lang="zh-TW" altLang="en-US" dirty="0"/>
              <a:t>職稱</a:t>
            </a:r>
            <a:r>
              <a:rPr lang="en-US" altLang="zh-TW" dirty="0"/>
              <a:t>Title  </a:t>
            </a:r>
            <a:r>
              <a:rPr lang="zh-TW" altLang="en-US" dirty="0"/>
              <a:t>部門 </a:t>
            </a:r>
            <a:r>
              <a:rPr lang="en-US" altLang="zh-TW" dirty="0"/>
              <a:t>Department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B1976D9E-4538-4EA8-B0E3-71AB39A9E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7760" y="4527606"/>
            <a:ext cx="3801794" cy="2235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altLang="zh-TW" dirty="0"/>
              <a:t>Tel</a:t>
            </a:r>
            <a:r>
              <a:rPr lang="zh-TW" altLang="en-US" dirty="0"/>
              <a:t>：</a:t>
            </a:r>
            <a:r>
              <a:rPr lang="en-US" altLang="zh-TW" dirty="0"/>
              <a:t>886-2-87128866*</a:t>
            </a:r>
            <a:r>
              <a:rPr lang="zh-TW" altLang="en-US" dirty="0"/>
              <a:t>分機</a:t>
            </a:r>
            <a:endParaRPr lang="en-US" altLang="zh-TW" dirty="0"/>
          </a:p>
          <a:p>
            <a:r>
              <a:rPr lang="zh-TW" altLang="en-US" dirty="0"/>
              <a:t>行動</a:t>
            </a:r>
            <a:r>
              <a:rPr lang="en-US" altLang="zh-TW" dirty="0"/>
              <a:t>Mobile</a:t>
            </a:r>
            <a:r>
              <a:rPr lang="zh-TW" altLang="en-US" dirty="0"/>
              <a:t>：</a:t>
            </a:r>
            <a:r>
              <a:rPr lang="en-US" altLang="zh-TW" dirty="0"/>
              <a:t>886-900</a:t>
            </a:r>
            <a:r>
              <a:rPr lang="zh-TW" altLang="en-US" dirty="0"/>
              <a:t> </a:t>
            </a:r>
            <a:r>
              <a:rPr lang="en-US" altLang="zh-TW" dirty="0"/>
              <a:t>123456</a:t>
            </a:r>
          </a:p>
          <a:p>
            <a:r>
              <a:rPr lang="en-US" altLang="zh-TW" dirty="0"/>
              <a:t>aaa.bbb@digitimes.com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17E9D33-A53F-4DB5-8E1F-EFDE43338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165" y="5664176"/>
            <a:ext cx="1548000" cy="2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2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內容-黑+來源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0C11D96-A6EA-CD4B-A560-7E352833E36D}"/>
              </a:ext>
            </a:extLst>
          </p:cNvPr>
          <p:cNvSpPr/>
          <p:nvPr userDrawn="1"/>
        </p:nvSpPr>
        <p:spPr>
          <a:xfrm>
            <a:off x="0" y="0"/>
            <a:ext cx="12192000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F6F1AC-F2A4-0C4E-98DC-FA1D56054EB2}"/>
              </a:ext>
            </a:extLst>
          </p:cNvPr>
          <p:cNvSpPr/>
          <p:nvPr userDrawn="1"/>
        </p:nvSpPr>
        <p:spPr>
          <a:xfrm>
            <a:off x="846889" y="320460"/>
            <a:ext cx="45719" cy="637674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388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5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3212C-FDA8-453F-A1D2-BB8F42807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目錄</a:t>
            </a:r>
            <a:r>
              <a:rPr lang="en-US" altLang="zh-TW" dirty="0"/>
              <a:t>Content</a:t>
            </a:r>
            <a:r>
              <a:rPr lang="zh-TW" altLang="en-US" dirty="0"/>
              <a:t>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902B7C5E-0DA9-4CF0-9790-5236BABA0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3875" y="1573773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0" name="文字版面配置區 18">
            <a:extLst>
              <a:ext uri="{FF2B5EF4-FFF2-40B4-BE49-F238E27FC236}">
                <a16:creationId xmlns:a16="http://schemas.microsoft.com/office/drawing/2014/main" id="{596440B2-F332-4CD0-AA3C-A3AC7CDD2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5390" y="2798834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1" name="文字版面配置區 18">
            <a:extLst>
              <a:ext uri="{FF2B5EF4-FFF2-40B4-BE49-F238E27FC236}">
                <a16:creationId xmlns:a16="http://schemas.microsoft.com/office/drawing/2014/main" id="{1648E45D-8CAE-4D4B-AAB3-613197D2D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5390" y="3994588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2" name="文字版面配置區 18">
            <a:extLst>
              <a:ext uri="{FF2B5EF4-FFF2-40B4-BE49-F238E27FC236}">
                <a16:creationId xmlns:a16="http://schemas.microsoft.com/office/drawing/2014/main" id="{4C19B426-29B8-44C6-9A2D-90ED08A4CE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390" y="5191973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8B1E0BF1-5233-42B2-9AC8-7C194878C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416" y="1521521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/>
            </a:lvl1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34pt</a:t>
            </a:r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4703E0B7-4C28-4656-AD99-F096A75A2A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7503" y="2053862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27" name="文字版面配置區 23">
            <a:extLst>
              <a:ext uri="{FF2B5EF4-FFF2-40B4-BE49-F238E27FC236}">
                <a16:creationId xmlns:a16="http://schemas.microsoft.com/office/drawing/2014/main" id="{ED8172E9-0E1D-4B9C-871A-38F869589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5416" y="2717275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/>
            </a:lvl1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28" name="文字版面配置區 25">
            <a:extLst>
              <a:ext uri="{FF2B5EF4-FFF2-40B4-BE49-F238E27FC236}">
                <a16:creationId xmlns:a16="http://schemas.microsoft.com/office/drawing/2014/main" id="{DAB59654-A8B0-4BB2-A9A3-6C64D4349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7503" y="3249616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29" name="文字版面配置區 23">
            <a:extLst>
              <a:ext uri="{FF2B5EF4-FFF2-40B4-BE49-F238E27FC236}">
                <a16:creationId xmlns:a16="http://schemas.microsoft.com/office/drawing/2014/main" id="{06A4300A-F09F-4822-9B52-20DCE14342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5416" y="3941165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/>
            </a:lvl1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30" name="文字版面配置區 25">
            <a:extLst>
              <a:ext uri="{FF2B5EF4-FFF2-40B4-BE49-F238E27FC236}">
                <a16:creationId xmlns:a16="http://schemas.microsoft.com/office/drawing/2014/main" id="{C79285CF-F4B4-4F27-89BB-D1CB8B2B39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7503" y="4489548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31" name="文字版面配置區 23">
            <a:extLst>
              <a:ext uri="{FF2B5EF4-FFF2-40B4-BE49-F238E27FC236}">
                <a16:creationId xmlns:a16="http://schemas.microsoft.com/office/drawing/2014/main" id="{CAD9403E-CF9A-4AD7-9872-C8E79131A7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5416" y="5122851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/>
            </a:lvl1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32" name="文字版面配置區 25">
            <a:extLst>
              <a:ext uri="{FF2B5EF4-FFF2-40B4-BE49-F238E27FC236}">
                <a16:creationId xmlns:a16="http://schemas.microsoft.com/office/drawing/2014/main" id="{FE026494-5D6C-43DB-A4F0-0D683C3E00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3" y="5655192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D13505-95F7-4DE9-B79A-B2F5B08EFD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7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18732-C6ED-43F1-AEB0-1C6AE855E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  <a:r>
              <a:rPr lang="en-US" altLang="zh-TW" dirty="0"/>
              <a:t>Content</a:t>
            </a:r>
            <a:r>
              <a:rPr lang="zh-TW" altLang="en-US" dirty="0"/>
              <a:t>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12287B0-505F-4F78-A31C-39BD628D3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5E04125E-2E04-47F5-BF11-5E1D07337B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928" y="1716773"/>
            <a:ext cx="717550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6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4" name="文字版面配置區 22">
            <a:extLst>
              <a:ext uri="{FF2B5EF4-FFF2-40B4-BE49-F238E27FC236}">
                <a16:creationId xmlns:a16="http://schemas.microsoft.com/office/drawing/2014/main" id="{B33FDB3D-2FBA-4C0A-9FE5-D1BAA9969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928" y="3055951"/>
            <a:ext cx="717550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33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6" name="文字版面配置區 22">
            <a:extLst>
              <a:ext uri="{FF2B5EF4-FFF2-40B4-BE49-F238E27FC236}">
                <a16:creationId xmlns:a16="http://schemas.microsoft.com/office/drawing/2014/main" id="{8B632C1E-C2EE-4666-A5B9-3B0F17800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928" y="4418328"/>
            <a:ext cx="717550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CC33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D574CA30-EE5B-4D73-9014-75C322B87C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147" y="1716456"/>
            <a:ext cx="4818712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31" name="文字版面配置區 22">
            <a:extLst>
              <a:ext uri="{FF2B5EF4-FFF2-40B4-BE49-F238E27FC236}">
                <a16:creationId xmlns:a16="http://schemas.microsoft.com/office/drawing/2014/main" id="{97445F9D-0696-422E-BD89-B55ECDCC38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4184" y="1716773"/>
            <a:ext cx="830488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CC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2" name="文字版面配置區 22">
            <a:extLst>
              <a:ext uri="{FF2B5EF4-FFF2-40B4-BE49-F238E27FC236}">
                <a16:creationId xmlns:a16="http://schemas.microsoft.com/office/drawing/2014/main" id="{91AFCF19-61BE-473F-9906-246BB097B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4184" y="3055951"/>
            <a:ext cx="830488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9933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3" name="文字版面配置區 22">
            <a:extLst>
              <a:ext uri="{FF2B5EF4-FFF2-40B4-BE49-F238E27FC236}">
                <a16:creationId xmlns:a16="http://schemas.microsoft.com/office/drawing/2014/main" id="{85D84F60-E86F-4715-8F56-85AAD447D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4184" y="4418328"/>
            <a:ext cx="830488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5C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45" name="文字版面配置區 44">
            <a:extLst>
              <a:ext uri="{FF2B5EF4-FFF2-40B4-BE49-F238E27FC236}">
                <a16:creationId xmlns:a16="http://schemas.microsoft.com/office/drawing/2014/main" id="{523C53AC-B772-4A16-8DDC-8A1D53CFA1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1563" y="2300930"/>
            <a:ext cx="461793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正黑 </a:t>
            </a:r>
            <a:r>
              <a:rPr lang="en-US" altLang="zh-TW" dirty="0"/>
              <a:t>16pt </a:t>
            </a:r>
            <a:r>
              <a:rPr lang="zh-TW" altLang="en-US" dirty="0"/>
              <a:t>點選修改文字說明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52924007-B076-4649-A924-590CAD23B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1147" y="3064518"/>
            <a:ext cx="4818712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47" name="文字版面配置區 44">
            <a:extLst>
              <a:ext uri="{FF2B5EF4-FFF2-40B4-BE49-F238E27FC236}">
                <a16:creationId xmlns:a16="http://schemas.microsoft.com/office/drawing/2014/main" id="{9623E22F-5160-40A4-9515-F4A7473FC7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1563" y="3665034"/>
            <a:ext cx="461793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48" name="文字版面配置區 27">
            <a:extLst>
              <a:ext uri="{FF2B5EF4-FFF2-40B4-BE49-F238E27FC236}">
                <a16:creationId xmlns:a16="http://schemas.microsoft.com/office/drawing/2014/main" id="{7CF637C4-E1CC-465C-ABBE-6283D8D600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1147" y="4403696"/>
            <a:ext cx="4818712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49" name="文字版面配置區 44">
            <a:extLst>
              <a:ext uri="{FF2B5EF4-FFF2-40B4-BE49-F238E27FC236}">
                <a16:creationId xmlns:a16="http://schemas.microsoft.com/office/drawing/2014/main" id="{FB1BA315-0D62-40B5-9033-5B1CF4C0E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01563" y="5004212"/>
            <a:ext cx="461793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56" name="文字版面配置區 27">
            <a:extLst>
              <a:ext uri="{FF2B5EF4-FFF2-40B4-BE49-F238E27FC236}">
                <a16:creationId xmlns:a16="http://schemas.microsoft.com/office/drawing/2014/main" id="{81D4E50D-DE23-423D-9BE9-6215D6C937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53338" y="1716456"/>
            <a:ext cx="4999943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57" name="文字版面配置區 44">
            <a:extLst>
              <a:ext uri="{FF2B5EF4-FFF2-40B4-BE49-F238E27FC236}">
                <a16:creationId xmlns:a16="http://schemas.microsoft.com/office/drawing/2014/main" id="{85F73EA4-4984-4D81-8616-695CF7169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5423" y="2300930"/>
            <a:ext cx="479161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正黑 </a:t>
            </a:r>
            <a:r>
              <a:rPr lang="en-US" altLang="zh-TW" dirty="0"/>
              <a:t>16pt </a:t>
            </a:r>
            <a:r>
              <a:rPr lang="zh-TW" altLang="en-US" dirty="0"/>
              <a:t>點選修改文字說明</a:t>
            </a:r>
          </a:p>
        </p:txBody>
      </p:sp>
      <p:sp>
        <p:nvSpPr>
          <p:cNvPr id="58" name="文字版面配置區 27">
            <a:extLst>
              <a:ext uri="{FF2B5EF4-FFF2-40B4-BE49-F238E27FC236}">
                <a16:creationId xmlns:a16="http://schemas.microsoft.com/office/drawing/2014/main" id="{88C2203A-A072-4989-BBC5-D4E4AF193E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53338" y="3064518"/>
            <a:ext cx="4999943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59" name="文字版面配置區 44">
            <a:extLst>
              <a:ext uri="{FF2B5EF4-FFF2-40B4-BE49-F238E27FC236}">
                <a16:creationId xmlns:a16="http://schemas.microsoft.com/office/drawing/2014/main" id="{4C864121-DD74-4504-A472-B7278DFC7E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423" y="3665034"/>
            <a:ext cx="479161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60" name="文字版面配置區 27">
            <a:extLst>
              <a:ext uri="{FF2B5EF4-FFF2-40B4-BE49-F238E27FC236}">
                <a16:creationId xmlns:a16="http://schemas.microsoft.com/office/drawing/2014/main" id="{FE66301A-5DFA-4276-BEEC-D65F038A9E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3338" y="4403696"/>
            <a:ext cx="4999943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61" name="文字版面配置區 44">
            <a:extLst>
              <a:ext uri="{FF2B5EF4-FFF2-40B4-BE49-F238E27FC236}">
                <a16:creationId xmlns:a16="http://schemas.microsoft.com/office/drawing/2014/main" id="{7A51364E-E20D-41B4-A4CB-197C6628ED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85423" y="5004212"/>
            <a:ext cx="479161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</p:spTree>
    <p:extLst>
      <p:ext uri="{BB962C8B-B14F-4D97-AF65-F5344CB8AC3E}">
        <p14:creationId xmlns:p14="http://schemas.microsoft.com/office/powerpoint/2010/main" val="146222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56150-546C-400D-9BCE-8DAFA8EB9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  <a:r>
              <a:rPr lang="en-US" altLang="zh-TW" dirty="0"/>
              <a:t>Content</a:t>
            </a:r>
            <a:r>
              <a:rPr lang="zh-TW" altLang="en-US" dirty="0"/>
              <a:t>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94D852E-D7F7-4EE8-89D5-4F80469FC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21112543-01DD-4CD0-87A8-DA5830BE9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26" y="1622641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80FA0F22-8DC3-4539-8301-7218B30FB4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103" y="1622425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EFCC86AE-EF25-45FC-A5D8-AB7CC94AC2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6307" y="2146300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正黑體 </a:t>
            </a:r>
            <a:r>
              <a:rPr lang="en-US" altLang="zh-TW" dirty="0"/>
              <a:t>16pt</a:t>
            </a:r>
            <a:endParaRPr lang="zh-TW" altLang="en-US" dirty="0"/>
          </a:p>
        </p:txBody>
      </p:sp>
      <p:sp>
        <p:nvSpPr>
          <p:cNvPr id="24" name="文字版面配置區 18">
            <a:extLst>
              <a:ext uri="{FF2B5EF4-FFF2-40B4-BE49-F238E27FC236}">
                <a16:creationId xmlns:a16="http://schemas.microsoft.com/office/drawing/2014/main" id="{86479DD9-DE60-47BF-AB86-4061205FA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26" y="2776193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5" name="文字版面配置區 20">
            <a:extLst>
              <a:ext uri="{FF2B5EF4-FFF2-40B4-BE49-F238E27FC236}">
                <a16:creationId xmlns:a16="http://schemas.microsoft.com/office/drawing/2014/main" id="{92A2AE27-CAE6-4763-8690-F84AE75EC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3" y="2775977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26" name="文字版面配置區 22">
            <a:extLst>
              <a:ext uri="{FF2B5EF4-FFF2-40B4-BE49-F238E27FC236}">
                <a16:creationId xmlns:a16="http://schemas.microsoft.com/office/drawing/2014/main" id="{E5323986-9AD4-4A5B-A3EC-6F6E3D9411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6307" y="3299852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27" name="文字版面配置區 18">
            <a:extLst>
              <a:ext uri="{FF2B5EF4-FFF2-40B4-BE49-F238E27FC236}">
                <a16:creationId xmlns:a16="http://schemas.microsoft.com/office/drawing/2014/main" id="{8CA6613C-3A0E-40F4-9BD5-8C3D1F5FB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726" y="3957880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8" name="文字版面配置區 20">
            <a:extLst>
              <a:ext uri="{FF2B5EF4-FFF2-40B4-BE49-F238E27FC236}">
                <a16:creationId xmlns:a16="http://schemas.microsoft.com/office/drawing/2014/main" id="{FF463175-59E1-4367-8ADA-2DA80F83F5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4103" y="3957664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29" name="文字版面配置區 22">
            <a:extLst>
              <a:ext uri="{FF2B5EF4-FFF2-40B4-BE49-F238E27FC236}">
                <a16:creationId xmlns:a16="http://schemas.microsoft.com/office/drawing/2014/main" id="{90CEA4F8-650E-481C-85C2-27E88E9AE6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6307" y="4481539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30" name="文字版面配置區 18">
            <a:extLst>
              <a:ext uri="{FF2B5EF4-FFF2-40B4-BE49-F238E27FC236}">
                <a16:creationId xmlns:a16="http://schemas.microsoft.com/office/drawing/2014/main" id="{FFE56DA3-431F-4641-AD59-E373F31E1B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726" y="5083296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1" name="文字版面配置區 20">
            <a:extLst>
              <a:ext uri="{FF2B5EF4-FFF2-40B4-BE49-F238E27FC236}">
                <a16:creationId xmlns:a16="http://schemas.microsoft.com/office/drawing/2014/main" id="{CE7BBB90-19F9-4809-8DDF-E157911E53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4103" y="5083080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32" name="文字版面配置區 22">
            <a:extLst>
              <a:ext uri="{FF2B5EF4-FFF2-40B4-BE49-F238E27FC236}">
                <a16:creationId xmlns:a16="http://schemas.microsoft.com/office/drawing/2014/main" id="{33C7CF0E-D64A-4D46-BCF2-A05DBC87D8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6307" y="5606955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33" name="文字版面配置區 18">
            <a:extLst>
              <a:ext uri="{FF2B5EF4-FFF2-40B4-BE49-F238E27FC236}">
                <a16:creationId xmlns:a16="http://schemas.microsoft.com/office/drawing/2014/main" id="{76902518-4A90-4E31-977B-21889C8904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504" y="1622641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4" name="文字版面配置區 20">
            <a:extLst>
              <a:ext uri="{FF2B5EF4-FFF2-40B4-BE49-F238E27FC236}">
                <a16:creationId xmlns:a16="http://schemas.microsoft.com/office/drawing/2014/main" id="{7B52D65A-D749-45E0-A86C-B2D115AE00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5880" y="1622425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35" name="文字版面配置區 22">
            <a:extLst>
              <a:ext uri="{FF2B5EF4-FFF2-40B4-BE49-F238E27FC236}">
                <a16:creationId xmlns:a16="http://schemas.microsoft.com/office/drawing/2014/main" id="{A0493E56-B3A6-4014-B2A4-A8C34DBDE9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8084" y="2146300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正黑體 </a:t>
            </a:r>
            <a:r>
              <a:rPr lang="en-US" altLang="zh-TW" dirty="0"/>
              <a:t>16pt</a:t>
            </a:r>
            <a:endParaRPr lang="zh-TW" altLang="en-US" dirty="0"/>
          </a:p>
        </p:txBody>
      </p:sp>
      <p:sp>
        <p:nvSpPr>
          <p:cNvPr id="36" name="文字版面配置區 18">
            <a:extLst>
              <a:ext uri="{FF2B5EF4-FFF2-40B4-BE49-F238E27FC236}">
                <a16:creationId xmlns:a16="http://schemas.microsoft.com/office/drawing/2014/main" id="{D3C84D4B-0D54-4D92-8D39-F7EB125B8C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8504" y="2776193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7" name="文字版面配置區 20">
            <a:extLst>
              <a:ext uri="{FF2B5EF4-FFF2-40B4-BE49-F238E27FC236}">
                <a16:creationId xmlns:a16="http://schemas.microsoft.com/office/drawing/2014/main" id="{FDF20F10-1F4D-4878-8DF8-90E1EA3D62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5880" y="2775977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38" name="文字版面配置區 22">
            <a:extLst>
              <a:ext uri="{FF2B5EF4-FFF2-40B4-BE49-F238E27FC236}">
                <a16:creationId xmlns:a16="http://schemas.microsoft.com/office/drawing/2014/main" id="{D86B1480-A6D9-44B9-9133-5E6F7093F0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8084" y="3299852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39" name="文字版面配置區 18">
            <a:extLst>
              <a:ext uri="{FF2B5EF4-FFF2-40B4-BE49-F238E27FC236}">
                <a16:creationId xmlns:a16="http://schemas.microsoft.com/office/drawing/2014/main" id="{56664DF0-F574-4267-9924-E329211F08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8504" y="3957880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40" name="文字版面配置區 20">
            <a:extLst>
              <a:ext uri="{FF2B5EF4-FFF2-40B4-BE49-F238E27FC236}">
                <a16:creationId xmlns:a16="http://schemas.microsoft.com/office/drawing/2014/main" id="{0D8F5E2C-854A-4981-8363-D18872387C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85880" y="3957664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41" name="文字版面配置區 22">
            <a:extLst>
              <a:ext uri="{FF2B5EF4-FFF2-40B4-BE49-F238E27FC236}">
                <a16:creationId xmlns:a16="http://schemas.microsoft.com/office/drawing/2014/main" id="{358DD8AC-9CBC-4416-B0A4-9D7C41CA0A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28084" y="4481539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42" name="文字版面配置區 18">
            <a:extLst>
              <a:ext uri="{FF2B5EF4-FFF2-40B4-BE49-F238E27FC236}">
                <a16:creationId xmlns:a16="http://schemas.microsoft.com/office/drawing/2014/main" id="{041336A3-905E-45EE-947D-C9F93562E1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8504" y="5083296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43" name="文字版面配置區 20">
            <a:extLst>
              <a:ext uri="{FF2B5EF4-FFF2-40B4-BE49-F238E27FC236}">
                <a16:creationId xmlns:a16="http://schemas.microsoft.com/office/drawing/2014/main" id="{717E8C25-B7D2-4828-832F-17635492EB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85880" y="5083080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44" name="文字版面配置區 22">
            <a:extLst>
              <a:ext uri="{FF2B5EF4-FFF2-40B4-BE49-F238E27FC236}">
                <a16:creationId xmlns:a16="http://schemas.microsoft.com/office/drawing/2014/main" id="{503655F9-BE93-4AEB-828C-37109517F1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8084" y="5606955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09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錄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3212C-FDA8-453F-A1D2-BB8F42807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目錄</a:t>
            </a:r>
            <a:r>
              <a:rPr lang="en-US" altLang="zh-TW" dirty="0"/>
              <a:t>Content</a:t>
            </a:r>
            <a:r>
              <a:rPr lang="zh-TW" altLang="en-US" dirty="0"/>
              <a:t>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902B7C5E-0DA9-4CF0-9790-5236BABA0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3875" y="1573773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0" name="文字版面配置區 18">
            <a:extLst>
              <a:ext uri="{FF2B5EF4-FFF2-40B4-BE49-F238E27FC236}">
                <a16:creationId xmlns:a16="http://schemas.microsoft.com/office/drawing/2014/main" id="{596440B2-F332-4CD0-AA3C-A3AC7CDD2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5390" y="2798834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1" name="文字版面配置區 18">
            <a:extLst>
              <a:ext uri="{FF2B5EF4-FFF2-40B4-BE49-F238E27FC236}">
                <a16:creationId xmlns:a16="http://schemas.microsoft.com/office/drawing/2014/main" id="{1648E45D-8CAE-4D4B-AAB3-613197D2D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5390" y="3994588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2" name="文字版面配置區 18">
            <a:extLst>
              <a:ext uri="{FF2B5EF4-FFF2-40B4-BE49-F238E27FC236}">
                <a16:creationId xmlns:a16="http://schemas.microsoft.com/office/drawing/2014/main" id="{4C19B426-29B8-44C6-9A2D-90ED08A4CE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390" y="5191973"/>
            <a:ext cx="576000" cy="468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8B1E0BF1-5233-42B2-9AC8-7C194878C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416" y="1521521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34pt</a:t>
            </a:r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4703E0B7-4C28-4656-AD99-F096A75A2A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7503" y="2053862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27" name="文字版面配置區 23">
            <a:extLst>
              <a:ext uri="{FF2B5EF4-FFF2-40B4-BE49-F238E27FC236}">
                <a16:creationId xmlns:a16="http://schemas.microsoft.com/office/drawing/2014/main" id="{ED8172E9-0E1D-4B9C-871A-38F869589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5416" y="2717275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28" name="文字版面配置區 25">
            <a:extLst>
              <a:ext uri="{FF2B5EF4-FFF2-40B4-BE49-F238E27FC236}">
                <a16:creationId xmlns:a16="http://schemas.microsoft.com/office/drawing/2014/main" id="{DAB59654-A8B0-4BB2-A9A3-6C64D4349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7503" y="3249616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29" name="文字版面配置區 23">
            <a:extLst>
              <a:ext uri="{FF2B5EF4-FFF2-40B4-BE49-F238E27FC236}">
                <a16:creationId xmlns:a16="http://schemas.microsoft.com/office/drawing/2014/main" id="{06A4300A-F09F-4822-9B52-20DCE14342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5416" y="3941165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30" name="文字版面配置區 25">
            <a:extLst>
              <a:ext uri="{FF2B5EF4-FFF2-40B4-BE49-F238E27FC236}">
                <a16:creationId xmlns:a16="http://schemas.microsoft.com/office/drawing/2014/main" id="{C79285CF-F4B4-4F27-89BB-D1CB8B2B39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7503" y="4489548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31" name="文字版面配置區 23">
            <a:extLst>
              <a:ext uri="{FF2B5EF4-FFF2-40B4-BE49-F238E27FC236}">
                <a16:creationId xmlns:a16="http://schemas.microsoft.com/office/drawing/2014/main" id="{CAD9403E-CF9A-4AD7-9872-C8E79131A7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5416" y="5122851"/>
            <a:ext cx="6480000" cy="522846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32" name="文字版面配置區 25">
            <a:extLst>
              <a:ext uri="{FF2B5EF4-FFF2-40B4-BE49-F238E27FC236}">
                <a16:creationId xmlns:a16="http://schemas.microsoft.com/office/drawing/2014/main" id="{FE026494-5D6C-43DB-A4F0-0D683C3E00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3" y="5655192"/>
            <a:ext cx="6408000" cy="26024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D13505-95F7-4DE9-B79A-B2F5B08EFD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3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錄-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18732-C6ED-43F1-AEB0-1C6AE855E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  <a:r>
              <a:rPr lang="en-US" altLang="zh-TW" dirty="0"/>
              <a:t>Content</a:t>
            </a:r>
            <a:r>
              <a:rPr lang="zh-TW" altLang="en-US" dirty="0"/>
              <a:t>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12287B0-505F-4F78-A31C-39BD628D3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5E04125E-2E04-47F5-BF11-5E1D07337B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928" y="1716773"/>
            <a:ext cx="717550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99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4" name="文字版面配置區 22">
            <a:extLst>
              <a:ext uri="{FF2B5EF4-FFF2-40B4-BE49-F238E27FC236}">
                <a16:creationId xmlns:a16="http://schemas.microsoft.com/office/drawing/2014/main" id="{B33FDB3D-2FBA-4C0A-9FE5-D1BAA9969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928" y="3055951"/>
            <a:ext cx="717550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99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6" name="文字版面配置區 22">
            <a:extLst>
              <a:ext uri="{FF2B5EF4-FFF2-40B4-BE49-F238E27FC236}">
                <a16:creationId xmlns:a16="http://schemas.microsoft.com/office/drawing/2014/main" id="{8B632C1E-C2EE-4666-A5B9-3B0F17800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928" y="4418328"/>
            <a:ext cx="717550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99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D574CA30-EE5B-4D73-9014-75C322B87C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147" y="1716456"/>
            <a:ext cx="4818712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31" name="文字版面配置區 22">
            <a:extLst>
              <a:ext uri="{FF2B5EF4-FFF2-40B4-BE49-F238E27FC236}">
                <a16:creationId xmlns:a16="http://schemas.microsoft.com/office/drawing/2014/main" id="{97445F9D-0696-422E-BD89-B55ECDCC38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4184" y="1716773"/>
            <a:ext cx="830488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99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2" name="文字版面配置區 22">
            <a:extLst>
              <a:ext uri="{FF2B5EF4-FFF2-40B4-BE49-F238E27FC236}">
                <a16:creationId xmlns:a16="http://schemas.microsoft.com/office/drawing/2014/main" id="{91AFCF19-61BE-473F-9906-246BB097B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4184" y="3055951"/>
            <a:ext cx="830488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99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3" name="文字版面配置區 22">
            <a:extLst>
              <a:ext uri="{FF2B5EF4-FFF2-40B4-BE49-F238E27FC236}">
                <a16:creationId xmlns:a16="http://schemas.microsoft.com/office/drawing/2014/main" id="{85D84F60-E86F-4715-8F56-85AAD447D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4184" y="4418328"/>
            <a:ext cx="830488" cy="64611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rgbClr val="FF99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45" name="文字版面配置區 44">
            <a:extLst>
              <a:ext uri="{FF2B5EF4-FFF2-40B4-BE49-F238E27FC236}">
                <a16:creationId xmlns:a16="http://schemas.microsoft.com/office/drawing/2014/main" id="{523C53AC-B772-4A16-8DDC-8A1D53CFA1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1563" y="2300930"/>
            <a:ext cx="461793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正黑 </a:t>
            </a:r>
            <a:r>
              <a:rPr lang="en-US" altLang="zh-TW" dirty="0"/>
              <a:t>16pt </a:t>
            </a:r>
            <a:r>
              <a:rPr lang="zh-TW" altLang="en-US" dirty="0"/>
              <a:t>點選修改文字說明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52924007-B076-4649-A924-590CAD23B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1147" y="3064518"/>
            <a:ext cx="4818712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47" name="文字版面配置區 44">
            <a:extLst>
              <a:ext uri="{FF2B5EF4-FFF2-40B4-BE49-F238E27FC236}">
                <a16:creationId xmlns:a16="http://schemas.microsoft.com/office/drawing/2014/main" id="{9623E22F-5160-40A4-9515-F4A7473FC7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1563" y="3665034"/>
            <a:ext cx="461793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48" name="文字版面配置區 27">
            <a:extLst>
              <a:ext uri="{FF2B5EF4-FFF2-40B4-BE49-F238E27FC236}">
                <a16:creationId xmlns:a16="http://schemas.microsoft.com/office/drawing/2014/main" id="{7CF637C4-E1CC-465C-ABBE-6283D8D600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1147" y="4403696"/>
            <a:ext cx="4818712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49" name="文字版面配置區 44">
            <a:extLst>
              <a:ext uri="{FF2B5EF4-FFF2-40B4-BE49-F238E27FC236}">
                <a16:creationId xmlns:a16="http://schemas.microsoft.com/office/drawing/2014/main" id="{FB1BA315-0D62-40B5-9033-5B1CF4C0E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01563" y="5004212"/>
            <a:ext cx="461793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56" name="文字版面配置區 27">
            <a:extLst>
              <a:ext uri="{FF2B5EF4-FFF2-40B4-BE49-F238E27FC236}">
                <a16:creationId xmlns:a16="http://schemas.microsoft.com/office/drawing/2014/main" id="{81D4E50D-DE23-423D-9BE9-6215D6C937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53338" y="1716456"/>
            <a:ext cx="4999943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57" name="文字版面配置區 44">
            <a:extLst>
              <a:ext uri="{FF2B5EF4-FFF2-40B4-BE49-F238E27FC236}">
                <a16:creationId xmlns:a16="http://schemas.microsoft.com/office/drawing/2014/main" id="{85F73EA4-4984-4D81-8616-695CF7169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5423" y="2300930"/>
            <a:ext cx="479161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正黑 </a:t>
            </a:r>
            <a:r>
              <a:rPr lang="en-US" altLang="zh-TW" dirty="0"/>
              <a:t>16pt </a:t>
            </a:r>
            <a:r>
              <a:rPr lang="zh-TW" altLang="en-US" dirty="0"/>
              <a:t>點選修改文字說明</a:t>
            </a:r>
          </a:p>
        </p:txBody>
      </p:sp>
      <p:sp>
        <p:nvSpPr>
          <p:cNvPr id="58" name="文字版面配置區 27">
            <a:extLst>
              <a:ext uri="{FF2B5EF4-FFF2-40B4-BE49-F238E27FC236}">
                <a16:creationId xmlns:a16="http://schemas.microsoft.com/office/drawing/2014/main" id="{88C2203A-A072-4989-BBC5-D4E4AF193E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53338" y="3064518"/>
            <a:ext cx="4999943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59" name="文字版面配置區 44">
            <a:extLst>
              <a:ext uri="{FF2B5EF4-FFF2-40B4-BE49-F238E27FC236}">
                <a16:creationId xmlns:a16="http://schemas.microsoft.com/office/drawing/2014/main" id="{4C864121-DD74-4504-A472-B7278DFC7E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423" y="3665034"/>
            <a:ext cx="479161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  <p:sp>
        <p:nvSpPr>
          <p:cNvPr id="60" name="文字版面配置區 27">
            <a:extLst>
              <a:ext uri="{FF2B5EF4-FFF2-40B4-BE49-F238E27FC236}">
                <a16:creationId xmlns:a16="http://schemas.microsoft.com/office/drawing/2014/main" id="{FE66301A-5DFA-4276-BEEC-D65F038A9E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3338" y="4403696"/>
            <a:ext cx="4999943" cy="64643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新增目錄</a:t>
            </a:r>
          </a:p>
        </p:txBody>
      </p:sp>
      <p:sp>
        <p:nvSpPr>
          <p:cNvPr id="61" name="文字版面配置區 44">
            <a:extLst>
              <a:ext uri="{FF2B5EF4-FFF2-40B4-BE49-F238E27FC236}">
                <a16:creationId xmlns:a16="http://schemas.microsoft.com/office/drawing/2014/main" id="{7A51364E-E20D-41B4-A4CB-197C6628ED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85423" y="5004212"/>
            <a:ext cx="4791612" cy="646113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zh-TW" altLang="en-US" dirty="0"/>
              <a:t>點選修改文字說明</a:t>
            </a:r>
          </a:p>
        </p:txBody>
      </p:sp>
    </p:spTree>
    <p:extLst>
      <p:ext uri="{BB962C8B-B14F-4D97-AF65-F5344CB8AC3E}">
        <p14:creationId xmlns:p14="http://schemas.microsoft.com/office/powerpoint/2010/main" val="267784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錄-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56150-546C-400D-9BCE-8DAFA8EB9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  <a:r>
              <a:rPr lang="en-US" altLang="zh-TW" dirty="0"/>
              <a:t>Content</a:t>
            </a:r>
            <a:r>
              <a:rPr lang="zh-TW" altLang="en-US" dirty="0"/>
              <a:t>正黑體</a:t>
            </a:r>
            <a:r>
              <a:rPr lang="en-US" altLang="zh-TW" dirty="0"/>
              <a:t>36pt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94D852E-D7F7-4EE8-89D5-4F80469FC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21112543-01DD-4CD0-87A8-DA5830BE9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26" y="1622641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80FA0F22-8DC3-4539-8301-7218B30FB4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103" y="1622425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EFCC86AE-EF25-45FC-A5D8-AB7CC94AC2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6307" y="2146300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正黑體 </a:t>
            </a:r>
            <a:r>
              <a:rPr lang="en-US" altLang="zh-TW" dirty="0"/>
              <a:t>16pt</a:t>
            </a:r>
            <a:endParaRPr lang="zh-TW" altLang="en-US" dirty="0"/>
          </a:p>
        </p:txBody>
      </p:sp>
      <p:sp>
        <p:nvSpPr>
          <p:cNvPr id="24" name="文字版面配置區 18">
            <a:extLst>
              <a:ext uri="{FF2B5EF4-FFF2-40B4-BE49-F238E27FC236}">
                <a16:creationId xmlns:a16="http://schemas.microsoft.com/office/drawing/2014/main" id="{86479DD9-DE60-47BF-AB86-4061205FA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26" y="2776193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5" name="文字版面配置區 20">
            <a:extLst>
              <a:ext uri="{FF2B5EF4-FFF2-40B4-BE49-F238E27FC236}">
                <a16:creationId xmlns:a16="http://schemas.microsoft.com/office/drawing/2014/main" id="{92A2AE27-CAE6-4763-8690-F84AE75EC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3" y="2775977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26" name="文字版面配置區 22">
            <a:extLst>
              <a:ext uri="{FF2B5EF4-FFF2-40B4-BE49-F238E27FC236}">
                <a16:creationId xmlns:a16="http://schemas.microsoft.com/office/drawing/2014/main" id="{E5323986-9AD4-4A5B-A3EC-6F6E3D9411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6307" y="3299852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27" name="文字版面配置區 18">
            <a:extLst>
              <a:ext uri="{FF2B5EF4-FFF2-40B4-BE49-F238E27FC236}">
                <a16:creationId xmlns:a16="http://schemas.microsoft.com/office/drawing/2014/main" id="{8CA6613C-3A0E-40F4-9BD5-8C3D1F5FB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726" y="3957880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28" name="文字版面配置區 20">
            <a:extLst>
              <a:ext uri="{FF2B5EF4-FFF2-40B4-BE49-F238E27FC236}">
                <a16:creationId xmlns:a16="http://schemas.microsoft.com/office/drawing/2014/main" id="{FF463175-59E1-4367-8ADA-2DA80F83F5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4103" y="3957664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29" name="文字版面配置區 22">
            <a:extLst>
              <a:ext uri="{FF2B5EF4-FFF2-40B4-BE49-F238E27FC236}">
                <a16:creationId xmlns:a16="http://schemas.microsoft.com/office/drawing/2014/main" id="{90CEA4F8-650E-481C-85C2-27E88E9AE6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6307" y="4481539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30" name="文字版面配置區 18">
            <a:extLst>
              <a:ext uri="{FF2B5EF4-FFF2-40B4-BE49-F238E27FC236}">
                <a16:creationId xmlns:a16="http://schemas.microsoft.com/office/drawing/2014/main" id="{FFE56DA3-431F-4641-AD59-E373F31E1B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726" y="5083296"/>
            <a:ext cx="67072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1" name="文字版面配置區 20">
            <a:extLst>
              <a:ext uri="{FF2B5EF4-FFF2-40B4-BE49-F238E27FC236}">
                <a16:creationId xmlns:a16="http://schemas.microsoft.com/office/drawing/2014/main" id="{CE7BBB90-19F9-4809-8DDF-E157911E53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4103" y="5083080"/>
            <a:ext cx="4934400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32" name="文字版面配置區 22">
            <a:extLst>
              <a:ext uri="{FF2B5EF4-FFF2-40B4-BE49-F238E27FC236}">
                <a16:creationId xmlns:a16="http://schemas.microsoft.com/office/drawing/2014/main" id="{33C7CF0E-D64A-4D46-BCF2-A05DBC87D8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6307" y="5606955"/>
            <a:ext cx="4934400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33" name="文字版面配置區 18">
            <a:extLst>
              <a:ext uri="{FF2B5EF4-FFF2-40B4-BE49-F238E27FC236}">
                <a16:creationId xmlns:a16="http://schemas.microsoft.com/office/drawing/2014/main" id="{76902518-4A90-4E31-977B-21889C8904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504" y="1622641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4" name="文字版面配置區 20">
            <a:extLst>
              <a:ext uri="{FF2B5EF4-FFF2-40B4-BE49-F238E27FC236}">
                <a16:creationId xmlns:a16="http://schemas.microsoft.com/office/drawing/2014/main" id="{7B52D65A-D749-45E0-A86C-B2D115AE00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5880" y="1622425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zh-TW" altLang="en-US" dirty="0"/>
              <a:t>正黑加粗 </a:t>
            </a:r>
            <a:r>
              <a:rPr lang="en-US" altLang="zh-TW" dirty="0"/>
              <a:t>32pt</a:t>
            </a:r>
            <a:endParaRPr lang="zh-TW" altLang="en-US" dirty="0"/>
          </a:p>
        </p:txBody>
      </p:sp>
      <p:sp>
        <p:nvSpPr>
          <p:cNvPr id="35" name="文字版面配置區 22">
            <a:extLst>
              <a:ext uri="{FF2B5EF4-FFF2-40B4-BE49-F238E27FC236}">
                <a16:creationId xmlns:a16="http://schemas.microsoft.com/office/drawing/2014/main" id="{A0493E56-B3A6-4014-B2A4-A8C34DBDE9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8084" y="2146300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正黑體 </a:t>
            </a:r>
            <a:r>
              <a:rPr lang="en-US" altLang="zh-TW" dirty="0"/>
              <a:t>16pt</a:t>
            </a:r>
            <a:endParaRPr lang="zh-TW" altLang="en-US" dirty="0"/>
          </a:p>
        </p:txBody>
      </p:sp>
      <p:sp>
        <p:nvSpPr>
          <p:cNvPr id="36" name="文字版面配置區 18">
            <a:extLst>
              <a:ext uri="{FF2B5EF4-FFF2-40B4-BE49-F238E27FC236}">
                <a16:creationId xmlns:a16="http://schemas.microsoft.com/office/drawing/2014/main" id="{D3C84D4B-0D54-4D92-8D39-F7EB125B8C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8504" y="2776193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37" name="文字版面配置區 20">
            <a:extLst>
              <a:ext uri="{FF2B5EF4-FFF2-40B4-BE49-F238E27FC236}">
                <a16:creationId xmlns:a16="http://schemas.microsoft.com/office/drawing/2014/main" id="{FDF20F10-1F4D-4878-8DF8-90E1EA3D62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5880" y="2775977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38" name="文字版面配置區 22">
            <a:extLst>
              <a:ext uri="{FF2B5EF4-FFF2-40B4-BE49-F238E27FC236}">
                <a16:creationId xmlns:a16="http://schemas.microsoft.com/office/drawing/2014/main" id="{D86B1480-A6D9-44B9-9133-5E6F7093F0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8084" y="3299852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39" name="文字版面配置區 18">
            <a:extLst>
              <a:ext uri="{FF2B5EF4-FFF2-40B4-BE49-F238E27FC236}">
                <a16:creationId xmlns:a16="http://schemas.microsoft.com/office/drawing/2014/main" id="{56664DF0-F574-4267-9924-E329211F08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8504" y="3957880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40" name="文字版面配置區 20">
            <a:extLst>
              <a:ext uri="{FF2B5EF4-FFF2-40B4-BE49-F238E27FC236}">
                <a16:creationId xmlns:a16="http://schemas.microsoft.com/office/drawing/2014/main" id="{0D8F5E2C-854A-4981-8363-D18872387C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85880" y="3957664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41" name="文字版面配置區 22">
            <a:extLst>
              <a:ext uri="{FF2B5EF4-FFF2-40B4-BE49-F238E27FC236}">
                <a16:creationId xmlns:a16="http://schemas.microsoft.com/office/drawing/2014/main" id="{358DD8AC-9CBC-4416-B0A4-9D7C41CA0A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28084" y="4481539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  <p:sp>
        <p:nvSpPr>
          <p:cNvPr id="42" name="文字版面配置區 18">
            <a:extLst>
              <a:ext uri="{FF2B5EF4-FFF2-40B4-BE49-F238E27FC236}">
                <a16:creationId xmlns:a16="http://schemas.microsoft.com/office/drawing/2014/main" id="{041336A3-905E-45EE-947D-C9F93562E1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8504" y="5083296"/>
            <a:ext cx="550150" cy="46166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zh-TW" dirty="0"/>
              <a:t>00</a:t>
            </a:r>
            <a:endParaRPr lang="zh-TW" altLang="en-US" dirty="0"/>
          </a:p>
        </p:txBody>
      </p:sp>
      <p:sp>
        <p:nvSpPr>
          <p:cNvPr id="43" name="文字版面配置區 20">
            <a:extLst>
              <a:ext uri="{FF2B5EF4-FFF2-40B4-BE49-F238E27FC236}">
                <a16:creationId xmlns:a16="http://schemas.microsoft.com/office/drawing/2014/main" id="{717E8C25-B7D2-4828-832F-17635492EB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85880" y="5083080"/>
            <a:ext cx="5158989" cy="46196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新增目錄</a:t>
            </a:r>
          </a:p>
        </p:txBody>
      </p:sp>
      <p:sp>
        <p:nvSpPr>
          <p:cNvPr id="44" name="文字版面配置區 22">
            <a:extLst>
              <a:ext uri="{FF2B5EF4-FFF2-40B4-BE49-F238E27FC236}">
                <a16:creationId xmlns:a16="http://schemas.microsoft.com/office/drawing/2014/main" id="{503655F9-BE93-4AEB-828C-37109517F1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8084" y="5606955"/>
            <a:ext cx="5158989" cy="2809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點選修改文字說明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613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F38FE-B525-45A2-B974-24E3923ED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05990"/>
            <a:ext cx="10515600" cy="319254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zh-TW" altLang="en-US" dirty="0"/>
              <a:t>微軟正黑體加粗 </a:t>
            </a:r>
            <a:r>
              <a:rPr lang="en-US" altLang="zh-TW" dirty="0"/>
              <a:t>40pt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353CDA-1FFB-493E-AC96-A0C8D74202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170903"/>
            <a:ext cx="10515600" cy="8224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正黑</a:t>
            </a:r>
            <a:r>
              <a:rPr lang="en-US" altLang="zh-TW" dirty="0"/>
              <a:t>24pt</a:t>
            </a:r>
            <a:r>
              <a:rPr lang="zh-TW" altLang="en-US" dirty="0"/>
              <a:t> 灰色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58011C-51A2-44AD-BCB8-BF7224355FE6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96834" y="5048721"/>
            <a:ext cx="9468000" cy="7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6D27C46-6342-4750-BFD0-2682BD69A9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450" y="5015489"/>
            <a:ext cx="900000" cy="1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5494A9-E7CC-45EF-A7A7-B4E7AEB5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23519"/>
            <a:ext cx="11852366" cy="915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0B7AD4-699C-477E-899E-80B0398ED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88000"/>
            <a:ext cx="11556000" cy="53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31120D-0F5A-4077-B7FE-E9C43211E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" y="6543188"/>
            <a:ext cx="396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915CC8-E052-47EF-B51B-C09700C9370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566BFE-C07A-4537-867A-EF374A288A6C}"/>
              </a:ext>
            </a:extLst>
          </p:cNvPr>
          <p:cNvPicPr>
            <a:picLocks/>
          </p:cNvPicPr>
          <p:nvPr userDrawn="1"/>
        </p:nvPicPr>
        <p:blipFill>
          <a:blip r:embed="rId24"/>
          <a:stretch>
            <a:fillRect/>
          </a:stretch>
        </p:blipFill>
        <p:spPr>
          <a:xfrm rot="5400000">
            <a:off x="-545317" y="504001"/>
            <a:ext cx="1152000" cy="144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3281F75-EB6D-4D2E-8DE9-867E58A8E00D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000" y="6601063"/>
            <a:ext cx="720000" cy="110770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44CD4BBA-DB1D-4920-9B34-F19A5D5E79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4379" y="6588000"/>
            <a:ext cx="4535488" cy="2000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700" dirty="0">
                <a:ea typeface="華康儷中黑" pitchFamily="1" charset="-120"/>
              </a:rPr>
              <a:t>Copyright © DIGITIMES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938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61" r:id="rId3"/>
    <p:sldLayoutId id="2147483662" r:id="rId4"/>
    <p:sldLayoutId id="2147483663" r:id="rId5"/>
    <p:sldLayoutId id="2147483694" r:id="rId6"/>
    <p:sldLayoutId id="2147483695" r:id="rId7"/>
    <p:sldLayoutId id="2147483696" r:id="rId8"/>
    <p:sldLayoutId id="2147483664" r:id="rId9"/>
    <p:sldLayoutId id="2147483656" r:id="rId10"/>
    <p:sldLayoutId id="2147483650" r:id="rId11"/>
    <p:sldLayoutId id="2147483681" r:id="rId12"/>
    <p:sldLayoutId id="2147483680" r:id="rId13"/>
    <p:sldLayoutId id="2147483682" r:id="rId14"/>
    <p:sldLayoutId id="2147483658" r:id="rId15"/>
    <p:sldLayoutId id="2147483654" r:id="rId16"/>
    <p:sldLayoutId id="2147483686" r:id="rId17"/>
    <p:sldLayoutId id="2147483683" r:id="rId18"/>
    <p:sldLayoutId id="2147483660" r:id="rId19"/>
    <p:sldLayoutId id="2147483655" r:id="rId20"/>
    <p:sldLayoutId id="2147483698" r:id="rId21"/>
    <p:sldLayoutId id="214748370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buClr>
          <a:srgbClr val="FF99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FF99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FF9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FF99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FF99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digitimes.com.t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81BE8AF-A1F0-D944-95BF-033577B69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3" y="412031"/>
            <a:ext cx="11066164" cy="62200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BD233A6-D17A-CB40-95A9-F29176D0DE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33" y="611243"/>
            <a:ext cx="254676" cy="21912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55C35C1-525C-044E-B950-44DA2096D76D}"/>
              </a:ext>
            </a:extLst>
          </p:cNvPr>
          <p:cNvSpPr/>
          <p:nvPr/>
        </p:nvSpPr>
        <p:spPr>
          <a:xfrm>
            <a:off x="82194" y="0"/>
            <a:ext cx="76104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hlinkClick r:id="rId4"/>
            <a:extLst>
              <a:ext uri="{FF2B5EF4-FFF2-40B4-BE49-F238E27FC236}">
                <a16:creationId xmlns:a16="http://schemas.microsoft.com/office/drawing/2014/main" id="{40F3D6E9-E866-D743-9F84-C9C441E5D1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740"/>
          <a:stretch/>
        </p:blipFill>
        <p:spPr>
          <a:xfrm>
            <a:off x="542108" y="319375"/>
            <a:ext cx="1719585" cy="42120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0407299-00EA-3A45-A985-3BA68C1C6C71}"/>
              </a:ext>
            </a:extLst>
          </p:cNvPr>
          <p:cNvCxnSpPr/>
          <p:nvPr/>
        </p:nvCxnSpPr>
        <p:spPr>
          <a:xfrm>
            <a:off x="542108" y="4266340"/>
            <a:ext cx="691279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C93AD437-BBF0-174C-9C64-117855F10E08}"/>
              </a:ext>
            </a:extLst>
          </p:cNvPr>
          <p:cNvSpPr txBox="1">
            <a:spLocks/>
          </p:cNvSpPr>
          <p:nvPr/>
        </p:nvSpPr>
        <p:spPr bwMode="auto">
          <a:xfrm>
            <a:off x="3076777" y="6478307"/>
            <a:ext cx="4944291" cy="3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3064" tIns="51532" rIns="103064" bIns="51532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 kumimoji="1" lang="en-US" altLang="zh-TW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charset="0"/>
              <a:buNone/>
              <a:defRPr kumimoji="1" lang="zh-TW" altLang="en-US" sz="1400">
                <a:solidFill>
                  <a:schemeClr val="bg1"/>
                </a:solidFill>
                <a:latin typeface="+mn-ea"/>
                <a:ea typeface="+mn-ea"/>
                <a:cs typeface="微軟正黑體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None/>
              <a:defRPr kumimoji="1" lang="zh-TW" altLang="en-US" sz="1400">
                <a:solidFill>
                  <a:schemeClr val="bg1"/>
                </a:solidFill>
                <a:latin typeface="+mn-ea"/>
                <a:ea typeface="+mn-ea"/>
                <a:cs typeface="微軟正黑體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None/>
              <a:defRPr kumimoji="1" lang="zh-TW" altLang="en-US" sz="1400">
                <a:solidFill>
                  <a:schemeClr val="bg1"/>
                </a:solidFill>
                <a:latin typeface="+mn-ea"/>
                <a:ea typeface="+mn-ea"/>
                <a:cs typeface="微軟正黑體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None/>
              <a:defRPr kumimoji="1" sz="1400">
                <a:solidFill>
                  <a:schemeClr val="bg1"/>
                </a:solidFill>
                <a:latin typeface="Arial" pitchFamily="34" charset="0"/>
                <a:ea typeface="華康中黑體" pitchFamily="49" charset="-120"/>
                <a:cs typeface="華康中黑體" charset="0"/>
              </a:defRPr>
            </a:lvl5pPr>
            <a:lvl6pPr marL="2570658" indent="-233697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6"/>
              </a:buBlip>
              <a:defRPr kumimoji="1" sz="2086">
                <a:solidFill>
                  <a:schemeClr val="tx1"/>
                </a:solidFill>
                <a:latin typeface="+mn-lt"/>
                <a:ea typeface="+mn-ea"/>
              </a:defRPr>
            </a:lvl6pPr>
            <a:lvl7pPr marL="3038052" indent="-233697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6"/>
              </a:buBlip>
              <a:defRPr kumimoji="1" sz="2086">
                <a:solidFill>
                  <a:schemeClr val="tx1"/>
                </a:solidFill>
                <a:latin typeface="+mn-lt"/>
                <a:ea typeface="+mn-ea"/>
              </a:defRPr>
            </a:lvl7pPr>
            <a:lvl8pPr marL="3505444" indent="-233697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6"/>
              </a:buBlip>
              <a:defRPr kumimoji="1" sz="2086">
                <a:solidFill>
                  <a:schemeClr val="tx1"/>
                </a:solidFill>
                <a:latin typeface="+mn-lt"/>
                <a:ea typeface="+mn-ea"/>
              </a:defRPr>
            </a:lvl8pPr>
            <a:lvl9pPr marL="3972837" indent="-233697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6"/>
              </a:buBlip>
              <a:defRPr kumimoji="1" sz="2086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en-US" altLang="zh-TW" kern="0" dirty="0">
                <a:latin typeface="Calibri" panose="020F0502020204030204" pitchFamily="34" charset="0"/>
                <a:cs typeface="Calibri" panose="020F0502020204030204" pitchFamily="34" charset="0"/>
              </a:rPr>
              <a:t>Dec.,</a:t>
            </a: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kern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kern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TW" kern="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, 202</a:t>
            </a:r>
            <a:r>
              <a:rPr lang="en-US" altLang="zh-TW" kern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字版面配置區 7">
            <a:extLst>
              <a:ext uri="{FF2B5EF4-FFF2-40B4-BE49-F238E27FC236}">
                <a16:creationId xmlns:a16="http://schemas.microsoft.com/office/drawing/2014/main" id="{F9578FD0-C023-114A-92E7-3B1937151073}"/>
              </a:ext>
            </a:extLst>
          </p:cNvPr>
          <p:cNvSpPr txBox="1">
            <a:spLocks/>
          </p:cNvSpPr>
          <p:nvPr/>
        </p:nvSpPr>
        <p:spPr>
          <a:xfrm>
            <a:off x="542108" y="5424560"/>
            <a:ext cx="3186419" cy="82664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b="1">
                <a:latin typeface="Calibri" panose="020F0502020204030204" pitchFamily="34" charset="0"/>
              </a:rPr>
              <a:t>Tel 886-2-8712-8866</a:t>
            </a:r>
          </a:p>
          <a:p>
            <a:pPr marL="0" indent="0">
              <a:buNone/>
            </a:pPr>
            <a:r>
              <a:rPr lang="en-US" altLang="zh-TW" sz="1800" b="1">
                <a:latin typeface="Calibri" panose="020F0502020204030204" pitchFamily="34" charset="0"/>
              </a:rPr>
              <a:t>colley.hwang@digitimes.com</a:t>
            </a:r>
            <a:endParaRPr lang="zh-TW" altLang="en-US" sz="1800" b="1" dirty="0">
              <a:latin typeface="Calibri" panose="020F0502020204030204" pitchFamily="34" charset="0"/>
            </a:endParaRPr>
          </a:p>
        </p:txBody>
      </p:sp>
      <p:sp>
        <p:nvSpPr>
          <p:cNvPr id="15" name="文字版面配置區 8">
            <a:extLst>
              <a:ext uri="{FF2B5EF4-FFF2-40B4-BE49-F238E27FC236}">
                <a16:creationId xmlns:a16="http://schemas.microsoft.com/office/drawing/2014/main" id="{F3760CED-7CDD-FD43-867C-CFBE226BDD6C}"/>
              </a:ext>
            </a:extLst>
          </p:cNvPr>
          <p:cNvSpPr txBox="1">
            <a:spLocks/>
          </p:cNvSpPr>
          <p:nvPr/>
        </p:nvSpPr>
        <p:spPr>
          <a:xfrm>
            <a:off x="542109" y="4611584"/>
            <a:ext cx="3428798" cy="752849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b="1" dirty="0">
                <a:latin typeface="Calibri" panose="020F0502020204030204" pitchFamily="34" charset="0"/>
              </a:rPr>
              <a:t>黃欽勇  </a:t>
            </a:r>
            <a:r>
              <a:rPr lang="en-US" altLang="zh-TW" sz="1800" b="1" dirty="0">
                <a:latin typeface="Calibri" panose="020F0502020204030204" pitchFamily="34" charset="0"/>
              </a:rPr>
              <a:t>Colley Hwang</a:t>
            </a:r>
          </a:p>
          <a:p>
            <a:pPr marL="0" indent="0">
              <a:buNone/>
            </a:pPr>
            <a:r>
              <a:rPr lang="zh-TW" altLang="en-US" sz="1800" b="1" dirty="0">
                <a:latin typeface="Calibri" panose="020F0502020204030204" pitchFamily="34" charset="0"/>
              </a:rPr>
              <a:t>電子時報  社長</a:t>
            </a:r>
            <a:endParaRPr lang="en-US" altLang="zh-TW" sz="1800" b="1" dirty="0">
              <a:latin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74E97A-52A6-4769-AAB8-30B4C05C996C}"/>
              </a:ext>
            </a:extLst>
          </p:cNvPr>
          <p:cNvSpPr/>
          <p:nvPr/>
        </p:nvSpPr>
        <p:spPr>
          <a:xfrm>
            <a:off x="27854" y="2531062"/>
            <a:ext cx="7941298" cy="96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黃金十年 </a:t>
            </a:r>
            <a:r>
              <a:rPr kumimoji="1"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Vs. </a:t>
            </a:r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完美風暴</a:t>
            </a:r>
            <a:endParaRPr kumimoji="1"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kumimoji="1"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台灣半導體與</a:t>
            </a:r>
            <a:r>
              <a:rPr kumimoji="1"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ICT</a:t>
            </a:r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產業的</a:t>
            </a:r>
            <a:endParaRPr kumimoji="1"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契機與挑戰</a:t>
            </a:r>
            <a:endParaRPr kumimoji="1"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1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88D641-DA87-4309-ADE7-2F6B29CC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793A1D-8458-4264-BB4F-3DFC013B6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649" y1="40737" x2="55148" y2="42441"/>
                        <a14:backgroundMark x1="26706" y1="38648" x2="38501" y2="22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68" y="209550"/>
            <a:ext cx="5488454" cy="39201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7C0069-916E-4EC4-AB94-14711F423CFC}"/>
              </a:ext>
            </a:extLst>
          </p:cNvPr>
          <p:cNvSpPr/>
          <p:nvPr/>
        </p:nvSpPr>
        <p:spPr>
          <a:xfrm>
            <a:off x="354510" y="4949323"/>
            <a:ext cx="5360489" cy="8493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kern="0" dirty="0">
                <a:ln/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黃欽勇</a:t>
            </a:r>
            <a:endParaRPr lang="en-US" altLang="zh-TW" sz="4000" b="1" kern="0" dirty="0">
              <a:ln/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kern="0" dirty="0">
                <a:ln/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逸趣橫生的人生旅程</a:t>
            </a:r>
            <a:endParaRPr kumimoji="0" lang="zh-CN" altLang="en-US" sz="4000" b="1" i="0" u="none" strike="noStrike" kern="0" cap="none" spc="0" normalizeH="0" baseline="0" noProof="0" dirty="0">
              <a:ln/>
              <a:solidFill>
                <a:srgbClr val="F7B6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8F9BC247-B947-4B21-BB82-D11C57C97BE7}"/>
              </a:ext>
            </a:extLst>
          </p:cNvPr>
          <p:cNvSpPr txBox="1">
            <a:spLocks/>
          </p:cNvSpPr>
          <p:nvPr/>
        </p:nvSpPr>
        <p:spPr>
          <a:xfrm>
            <a:off x="4191856" y="209550"/>
            <a:ext cx="7917951" cy="392016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lang="zh-TW"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lang="zh-TW"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47" marR="0" lvl="0" indent="-304747" algn="just" defTabSz="1218987" rtl="0" eaLnBrk="1" fontAlgn="auto" latinLnBrk="0" hangingPunct="1">
              <a:lnSpc>
                <a:spcPts val="33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經歷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電子時報（</a:t>
            </a:r>
            <a:r>
              <a:rPr lang="en-US" altLang="zh-TW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DIGITIMES</a:t>
            </a: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）社長、董事長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zh-TW" altLang="zh-TW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玉山科技協會理事</a:t>
            </a: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、零件公會常務理事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台大、交大兼任教師、逢甲大學特約講座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en-US" altLang="zh-TW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1985~1997</a:t>
            </a: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在資策會產業情報研究所</a:t>
            </a:r>
            <a:r>
              <a:rPr lang="en-US" altLang="zh-TW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(MIC)</a:t>
            </a: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服務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en-US" altLang="zh-TW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IC</a:t>
            </a: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之音科技行腳主持人、董事長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曾任大聯大、機場公司、貿協董事、北市顧問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</a:pPr>
            <a:r>
              <a:rPr lang="zh-TW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現任華航、全科、宜鼎基金會董事</a:t>
            </a:r>
            <a:endParaRPr lang="en-US" altLang="zh-TW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ts val="3300"/>
              </a:lnSpc>
              <a:buClr>
                <a:prstClr val="white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新作：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《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東方之盾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 《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矽島的危與機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著作：</a:t>
            </a:r>
            <a:endParaRPr lang="en-US" altLang="zh-TW" sz="2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just">
              <a:lnSpc>
                <a:spcPts val="3300"/>
              </a:lnSpc>
              <a:spcBef>
                <a:spcPts val="0"/>
              </a:spcBef>
              <a:buClr>
                <a:prstClr val="white"/>
              </a:buClr>
              <a:buNone/>
            </a:pP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電腦王國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》《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斷鏈之後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》《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科技島鏈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》《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巧借東風</a:t>
            </a:r>
            <a:r>
              <a:rPr lang="en-US" altLang="zh-TW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sz="2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endParaRPr lang="en-US" altLang="zh-TW" sz="2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01D9E24-4D5F-4459-9B66-4375E551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31" y="4949323"/>
            <a:ext cx="1183424" cy="13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2053ED5-93FF-47BE-A702-6D899898D382}"/>
              </a:ext>
            </a:extLst>
          </p:cNvPr>
          <p:cNvSpPr/>
          <p:nvPr/>
        </p:nvSpPr>
        <p:spPr>
          <a:xfrm>
            <a:off x="5950634" y="5055481"/>
            <a:ext cx="3057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連結網址</a:t>
            </a:r>
            <a:endParaRPr lang="en-US" altLang="zh-TW" sz="24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r>
              <a:rPr lang="zh-TW" altLang="en-US" sz="2400" dirty="0">
                <a:ea typeface="+mj-ea"/>
              </a:rPr>
              <a:t>https://www.digitimes.com.tw/chinsight/</a:t>
            </a:r>
          </a:p>
        </p:txBody>
      </p:sp>
    </p:spTree>
    <p:extLst>
      <p:ext uri="{BB962C8B-B14F-4D97-AF65-F5344CB8AC3E}">
        <p14:creationId xmlns:p14="http://schemas.microsoft.com/office/powerpoint/2010/main" val="328439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3">
            <a:extLst>
              <a:ext uri="{FF2B5EF4-FFF2-40B4-BE49-F238E27FC236}">
                <a16:creationId xmlns:a16="http://schemas.microsoft.com/office/drawing/2014/main" id="{C0564653-129A-462B-A8BC-FFBE17D48BB8}"/>
              </a:ext>
            </a:extLst>
          </p:cNvPr>
          <p:cNvSpPr txBox="1">
            <a:spLocks/>
          </p:cNvSpPr>
          <p:nvPr/>
        </p:nvSpPr>
        <p:spPr>
          <a:xfrm>
            <a:off x="4517129" y="402296"/>
            <a:ext cx="7343253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j-cs"/>
              </a:rPr>
              <a:t>大國搏奕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067D1582-AC1F-4BC2-AFBA-7A46FEF2B928}"/>
              </a:ext>
            </a:extLst>
          </p:cNvPr>
          <p:cNvSpPr txBox="1"/>
          <p:nvPr/>
        </p:nvSpPr>
        <p:spPr>
          <a:xfrm>
            <a:off x="4271802" y="1965197"/>
            <a:ext cx="75885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黃金十年</a:t>
            </a:r>
            <a:r>
              <a:rPr kumimoji="0" lang="zh-TW" alt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zh-TW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Vs.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完美風暴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：</a:t>
            </a:r>
            <a:endParaRPr lang="en-US" altLang="zh-TW" sz="44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軟硬整合，產銷雙軌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台商回流，國際矚目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美元獨強，各國遭殃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需求疲弱，分散生產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5" name="圖片 4" descr="一張含有 文字, 美工圖案 的圖片&#10;&#10;自動產生的描述">
            <a:extLst>
              <a:ext uri="{FF2B5EF4-FFF2-40B4-BE49-F238E27FC236}">
                <a16:creationId xmlns:a16="http://schemas.microsoft.com/office/drawing/2014/main" id="{CCE0014A-0107-43E9-811E-6067AEF9C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68" y="6367011"/>
            <a:ext cx="1969232" cy="3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8C6CA5E9-CBCA-454A-930D-00E24236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23520"/>
            <a:ext cx="11852366" cy="681356"/>
          </a:xfrm>
        </p:spPr>
        <p:txBody>
          <a:bodyPr/>
          <a:lstStyle/>
          <a:p>
            <a:r>
              <a:rPr lang="zh-TW" altLang="en-US" dirty="0"/>
              <a:t>台灣</a:t>
            </a:r>
            <a:r>
              <a:rPr lang="en-US" altLang="zh-TW" dirty="0"/>
              <a:t>ICT</a:t>
            </a:r>
            <a:r>
              <a:rPr lang="zh-TW" altLang="en-US" dirty="0"/>
              <a:t>產業的核心議題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22952B-4A46-4462-9045-DF9A65C8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8-E052-47EF-B51B-C09700C93708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2D33BE8-CC30-4264-BEDC-6340445198AE}"/>
              </a:ext>
            </a:extLst>
          </p:cNvPr>
          <p:cNvSpPr txBox="1"/>
          <p:nvPr/>
        </p:nvSpPr>
        <p:spPr>
          <a:xfrm>
            <a:off x="768681" y="1028701"/>
            <a:ext cx="120989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科技業的雙軌轉型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3600" dirty="0"/>
              <a:t>G2</a:t>
            </a:r>
            <a:r>
              <a:rPr lang="zh-TW" altLang="en-US" sz="3600" dirty="0"/>
              <a:t>從對立、對峙到對決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供應鏈外移、台商回流與分散型生產體系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矽島的危與機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知戰之日，知戰之地，台灣才能千里會戰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sym typeface="Wingdings" panose="05000000000000000000" pitchFamily="2" charset="2"/>
              </a:rPr>
              <a:t>產銷雙軌；製造應用兼顧；跨業、跨區創新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超越傳統格局的戰略思考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跳越時代的陷阱，擦乾年輕人的眼淚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孫子兵法：「善戰者，求於勢，不責於人」</a:t>
            </a: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2783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IME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14784</TotalTime>
  <Words>372</Words>
  <Application>Microsoft Office PowerPoint</Application>
  <PresentationFormat>寬螢幕</PresentationFormat>
  <Paragraphs>45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Microsoft YaHei</vt:lpstr>
      <vt:lpstr>Microsoft YaHei</vt:lpstr>
      <vt:lpstr>Microsoft JhengHei</vt:lpstr>
      <vt:lpstr>Microsoft JhengHei</vt:lpstr>
      <vt:lpstr>新細明體</vt:lpstr>
      <vt:lpstr>Arial</vt:lpstr>
      <vt:lpstr>Calibri</vt:lpstr>
      <vt:lpstr>Wingdings</vt:lpstr>
      <vt:lpstr>DIGITIMES Template</vt:lpstr>
      <vt:lpstr>PowerPoint 簡報</vt:lpstr>
      <vt:lpstr>PowerPoint 簡報</vt:lpstr>
      <vt:lpstr>PowerPoint 簡報</vt:lpstr>
      <vt:lpstr>台灣ICT產業的核心議題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黃嘉</dc:creator>
  <cp:lastModifiedBy>黃欽勇 | DIGITIMES</cp:lastModifiedBy>
  <cp:revision>1036</cp:revision>
  <dcterms:created xsi:type="dcterms:W3CDTF">2020-03-09T09:00:59Z</dcterms:created>
  <dcterms:modified xsi:type="dcterms:W3CDTF">2022-12-03T01:19:38Z</dcterms:modified>
</cp:coreProperties>
</file>