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8" r:id="rId5"/>
    <p:sldId id="275" r:id="rId6"/>
    <p:sldId id="274" r:id="rId7"/>
    <p:sldId id="273" r:id="rId8"/>
    <p:sldId id="272" r:id="rId9"/>
    <p:sldId id="277" r:id="rId10"/>
    <p:sldId id="271" r:id="rId11"/>
    <p:sldId id="270" r:id="rId12"/>
    <p:sldId id="280" r:id="rId13"/>
    <p:sldId id="283" r:id="rId14"/>
    <p:sldId id="268" r:id="rId15"/>
    <p:sldId id="267" r:id="rId16"/>
    <p:sldId id="266" r:id="rId17"/>
    <p:sldId id="265" r:id="rId18"/>
    <p:sldId id="279" r:id="rId19"/>
    <p:sldId id="281" r:id="rId20"/>
    <p:sldId id="282" r:id="rId21"/>
    <p:sldId id="258" r:id="rId22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4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45972-797E-4E5C-8D2F-4780C4B58E0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8851EE-D685-4D82-93E5-5F747D6EEF32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07C39B4F-89FC-46CE-81DB-22C601122589}" type="parTrans" cxnId="{94526DA6-652F-4E7B-97C9-5625FEFE0A1E}">
      <dgm:prSet/>
      <dgm:spPr/>
      <dgm:t>
        <a:bodyPr/>
        <a:lstStyle/>
        <a:p>
          <a:endParaRPr lang="zh-TW" altLang="en-US"/>
        </a:p>
      </dgm:t>
    </dgm:pt>
    <dgm:pt modelId="{4D0D78D4-6669-4DB9-964A-C7B610681C1A}" type="sibTrans" cxnId="{94526DA6-652F-4E7B-97C9-5625FEFE0A1E}">
      <dgm:prSet/>
      <dgm:spPr/>
      <dgm:t>
        <a:bodyPr/>
        <a:lstStyle/>
        <a:p>
          <a:endParaRPr lang="zh-TW" altLang="en-US"/>
        </a:p>
      </dgm:t>
    </dgm:pt>
    <dgm:pt modelId="{ADA24096-398E-4C22-B0B9-F21855A4C717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行政院來函統一規定：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稱謂語與期望目的語均不空一格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8CE686-E2C0-4E43-9A06-8B625822C971}" type="parTrans" cxnId="{3A6895B0-6E49-4D8E-8C3F-CA0F47722763}">
      <dgm:prSet/>
      <dgm:spPr/>
      <dgm:t>
        <a:bodyPr/>
        <a:lstStyle/>
        <a:p>
          <a:endParaRPr lang="zh-TW" altLang="en-US"/>
        </a:p>
      </dgm:t>
    </dgm:pt>
    <dgm:pt modelId="{31D59A89-A9B4-4C54-B0CD-802AD87888BB}" type="sibTrans" cxnId="{3A6895B0-6E49-4D8E-8C3F-CA0F47722763}">
      <dgm:prSet/>
      <dgm:spPr/>
      <dgm:t>
        <a:bodyPr/>
        <a:lstStyle/>
        <a:p>
          <a:endParaRPr lang="zh-TW" altLang="en-US"/>
        </a:p>
      </dgm:t>
    </dgm:pt>
    <dgm:pt modelId="{955B2ADC-2C9B-44F5-A8DD-3E67AD105D0F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FDA52AF0-7A08-43A2-98CC-DC62860995CD}" type="parTrans" cxnId="{AA7D0A2D-0CE8-4ACC-A245-B9D54648A6B7}">
      <dgm:prSet/>
      <dgm:spPr/>
      <dgm:t>
        <a:bodyPr/>
        <a:lstStyle/>
        <a:p>
          <a:endParaRPr lang="zh-TW" altLang="en-US"/>
        </a:p>
      </dgm:t>
    </dgm:pt>
    <dgm:pt modelId="{174FBA33-C0C7-42DB-90BE-FC6D22447BA7}" type="sibTrans" cxnId="{AA7D0A2D-0CE8-4ACC-A245-B9D54648A6B7}">
      <dgm:prSet/>
      <dgm:spPr/>
      <dgm:t>
        <a:bodyPr/>
        <a:lstStyle/>
        <a:p>
          <a:endParaRPr lang="zh-TW" altLang="en-US"/>
        </a:p>
      </dgm:t>
    </dgm:pt>
    <dgm:pt modelId="{9CBB6DA3-50B2-48BE-B92E-1E30D0B311E4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為求機關公文用字正確並有一致性規範，有關會議紀錄中應載明職司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記載會議內容之專責人員為名詞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，應依「法律統一用字表」有關名詞用「紀錄」之規定，使用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「紀錄」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之用字。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81DE77-9C29-43B9-A56C-2F628414241E}" type="parTrans" cxnId="{74357EE2-0159-4FD3-9A21-68FF4F8B1181}">
      <dgm:prSet/>
      <dgm:spPr/>
      <dgm:t>
        <a:bodyPr/>
        <a:lstStyle/>
        <a:p>
          <a:endParaRPr lang="zh-TW" altLang="en-US"/>
        </a:p>
      </dgm:t>
    </dgm:pt>
    <dgm:pt modelId="{1A92826E-0BB4-4B4F-94D3-A593D40908CA}" type="sibTrans" cxnId="{74357EE2-0159-4FD3-9A21-68FF4F8B1181}">
      <dgm:prSet/>
      <dgm:spPr/>
      <dgm:t>
        <a:bodyPr/>
        <a:lstStyle/>
        <a:p>
          <a:endParaRPr lang="zh-TW" altLang="en-US"/>
        </a:p>
      </dgm:t>
    </dgm:pt>
    <dgm:pt modelId="{B9344003-BBB1-4893-B2B8-23DAFA6B319B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文書處理手冊規定：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書函不如函正式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，有關各機關間行文及機關答復民眾之公文，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仍宜使用函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EB2E28-6FDA-4487-A03E-A6A91B6D5FD5}" type="sibTrans" cxnId="{C8D39309-110C-4C1B-9D7C-19D14692182D}">
      <dgm:prSet/>
      <dgm:spPr/>
      <dgm:t>
        <a:bodyPr/>
        <a:lstStyle/>
        <a:p>
          <a:endParaRPr lang="zh-TW" altLang="en-US"/>
        </a:p>
      </dgm:t>
    </dgm:pt>
    <dgm:pt modelId="{59E6CA34-F289-4C1B-80FD-FC0E3D6A21E4}" type="parTrans" cxnId="{C8D39309-110C-4C1B-9D7C-19D14692182D}">
      <dgm:prSet/>
      <dgm:spPr/>
      <dgm:t>
        <a:bodyPr/>
        <a:lstStyle/>
        <a:p>
          <a:endParaRPr lang="zh-TW" altLang="en-US"/>
        </a:p>
      </dgm:t>
    </dgm:pt>
    <dgm:pt modelId="{A8BC7A0F-FEE8-47A3-B98C-C0EAA3AC8ABD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3F2F0F46-1371-4118-BB44-A4784F645E59}" type="sibTrans" cxnId="{E425C83E-3B97-4DF4-9CBC-9EDDBC0C275E}">
      <dgm:prSet/>
      <dgm:spPr/>
      <dgm:t>
        <a:bodyPr/>
        <a:lstStyle/>
        <a:p>
          <a:endParaRPr lang="zh-TW" altLang="en-US"/>
        </a:p>
      </dgm:t>
    </dgm:pt>
    <dgm:pt modelId="{A5D675A5-88F0-48B0-93D6-D4E703590052}" type="parTrans" cxnId="{E425C83E-3B97-4DF4-9CBC-9EDDBC0C275E}">
      <dgm:prSet/>
      <dgm:spPr/>
      <dgm:t>
        <a:bodyPr/>
        <a:lstStyle/>
        <a:p>
          <a:endParaRPr lang="zh-TW" altLang="en-US"/>
        </a:p>
      </dgm:t>
    </dgm:pt>
    <dgm:pt modelId="{3CA000E1-F397-4571-9DD0-CF79588E8127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1040127907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6C7E8E-C5E7-4D75-95E3-97045B582688}" type="parTrans" cxnId="{E2144A61-7F36-4E72-8052-54924EC7A12C}">
      <dgm:prSet/>
      <dgm:spPr/>
      <dgm:t>
        <a:bodyPr/>
        <a:lstStyle/>
        <a:p>
          <a:endParaRPr lang="zh-TW" altLang="en-US"/>
        </a:p>
      </dgm:t>
    </dgm:pt>
    <dgm:pt modelId="{5635B634-1296-4F97-80B9-4AC856C80007}" type="sibTrans" cxnId="{E2144A61-7F36-4E72-8052-54924EC7A12C}">
      <dgm:prSet/>
      <dgm:spPr/>
      <dgm:t>
        <a:bodyPr/>
        <a:lstStyle/>
        <a:p>
          <a:endParaRPr lang="zh-TW" altLang="en-US"/>
        </a:p>
      </dgm:t>
    </dgm:pt>
    <dgm:pt modelId="{0A68F254-1FA6-4FFD-9C32-A1E9F15C255D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28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1040130453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EDE81B-4F6E-4C94-8D50-45B6C5744536}" type="parTrans" cxnId="{170F72D8-8003-4F7F-8FE9-63EAC5713330}">
      <dgm:prSet/>
      <dgm:spPr/>
      <dgm:t>
        <a:bodyPr/>
        <a:lstStyle/>
        <a:p>
          <a:endParaRPr lang="zh-TW" altLang="en-US"/>
        </a:p>
      </dgm:t>
    </dgm:pt>
    <dgm:pt modelId="{88C037FD-999B-437B-AD3A-EFE1A9F4D9D5}" type="sibTrans" cxnId="{170F72D8-8003-4F7F-8FE9-63EAC5713330}">
      <dgm:prSet/>
      <dgm:spPr/>
      <dgm:t>
        <a:bodyPr/>
        <a:lstStyle/>
        <a:p>
          <a:endParaRPr lang="zh-TW" altLang="en-US"/>
        </a:p>
      </dgm:t>
    </dgm:pt>
    <dgm:pt modelId="{0AF0A5F0-488F-46F5-8DF8-B2FA687E737B}">
      <dgm:prSet phldrT="[文字]" custT="1"/>
      <dgm:spPr/>
      <dgm:t>
        <a:bodyPr/>
        <a:lstStyle/>
        <a:p>
          <a:pPr algn="r"/>
          <a:r>
            <a:rPr lang="en-US" altLang="zh-TW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endParaRPr lang="zh-TW" altLang="en-US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4AE0E1-F2ED-4F28-B312-1301E9C0A95B}" type="parTrans" cxnId="{6D4C2207-9D81-4C3E-B879-7C755B520100}">
      <dgm:prSet/>
      <dgm:spPr/>
      <dgm:t>
        <a:bodyPr/>
        <a:lstStyle/>
        <a:p>
          <a:endParaRPr lang="zh-TW" altLang="en-US"/>
        </a:p>
      </dgm:t>
    </dgm:pt>
    <dgm:pt modelId="{9F1367A6-C02C-4A10-8A2D-70619F82A7EB}" type="sibTrans" cxnId="{6D4C2207-9D81-4C3E-B879-7C755B520100}">
      <dgm:prSet/>
      <dgm:spPr/>
      <dgm:t>
        <a:bodyPr/>
        <a:lstStyle/>
        <a:p>
          <a:endParaRPr lang="zh-TW" altLang="en-US"/>
        </a:p>
      </dgm:t>
    </dgm:pt>
    <dgm:pt modelId="{51EC9C5D-774B-422F-BF15-CA27F6B31574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文書及檔案管理電腦化作業規範：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ODF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PDF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檔案格式為公文電子交換附件檔案優先採用格式；</a:t>
          </a:r>
          <a:r>
            <a:rPr lang="en-US" altLang="zh-TW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年全面使用。</a:t>
          </a:r>
          <a:endParaRPr lang="zh-TW" altLang="en-US" sz="18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55A51-883B-44FD-8055-2D5B30E46F82}" type="parTrans" cxnId="{774F615B-E490-447F-A29F-6CC752F94B1F}">
      <dgm:prSet/>
      <dgm:spPr/>
      <dgm:t>
        <a:bodyPr/>
        <a:lstStyle/>
        <a:p>
          <a:endParaRPr lang="zh-TW" altLang="en-US"/>
        </a:p>
      </dgm:t>
    </dgm:pt>
    <dgm:pt modelId="{D5135FFB-201E-4824-A34A-EE5765CBB0C2}" type="sibTrans" cxnId="{774F615B-E490-447F-A29F-6CC752F94B1F}">
      <dgm:prSet/>
      <dgm:spPr/>
      <dgm:t>
        <a:bodyPr/>
        <a:lstStyle/>
        <a:p>
          <a:endParaRPr lang="zh-TW" altLang="en-US"/>
        </a:p>
      </dgm:t>
    </dgm:pt>
    <dgm:pt modelId="{B74D1F26-687E-4F15-927B-26C50885AEA5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國發會檔案管理局</a:t>
          </a:r>
          <a:r>
            <a:rPr lang="en-US" altLang="zh-TW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04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日檔資字第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1040008256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39C658-78F6-44C3-B7DB-EBD7A84E1A93}" type="parTrans" cxnId="{3C391EF8-192D-4103-B7D0-EF195B5FBE73}">
      <dgm:prSet/>
      <dgm:spPr/>
      <dgm:t>
        <a:bodyPr/>
        <a:lstStyle/>
        <a:p>
          <a:endParaRPr lang="zh-TW" altLang="en-US"/>
        </a:p>
      </dgm:t>
    </dgm:pt>
    <dgm:pt modelId="{2791D69E-80CD-47AC-AFBD-8924595B5424}" type="sibTrans" cxnId="{3C391EF8-192D-4103-B7D0-EF195B5FBE73}">
      <dgm:prSet/>
      <dgm:spPr/>
      <dgm:t>
        <a:bodyPr/>
        <a:lstStyle/>
        <a:p>
          <a:endParaRPr lang="zh-TW" altLang="en-US"/>
        </a:p>
      </dgm:t>
    </dgm:pt>
    <dgm:pt modelId="{266434E4-D84B-4BF3-A7C8-E8C75914CBEB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1080171362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2C0865-5906-4589-9F5C-03223787B623}" type="sibTrans" cxnId="{1204058C-6322-4F5E-A017-ECB2F625282E}">
      <dgm:prSet/>
      <dgm:spPr/>
      <dgm:t>
        <a:bodyPr/>
        <a:lstStyle/>
        <a:p>
          <a:endParaRPr lang="zh-TW" altLang="en-US"/>
        </a:p>
      </dgm:t>
    </dgm:pt>
    <dgm:pt modelId="{BA738718-4E25-4E6A-B21A-1A6971C1FCF3}" type="parTrans" cxnId="{1204058C-6322-4F5E-A017-ECB2F625282E}">
      <dgm:prSet/>
      <dgm:spPr/>
      <dgm:t>
        <a:bodyPr/>
        <a:lstStyle/>
        <a:p>
          <a:endParaRPr lang="zh-TW" altLang="en-US"/>
        </a:p>
      </dgm:t>
    </dgm:pt>
    <dgm:pt modelId="{228CBCA6-30A2-4175-B095-2B8F3D651A02}" type="pres">
      <dgm:prSet presAssocID="{ACA45972-797E-4E5C-8D2F-4780C4B58E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9AA932-840A-42CD-9F3E-C214AA2E8AB0}" type="pres">
      <dgm:prSet presAssocID="{878851EE-D685-4D82-93E5-5F747D6EEF32}" presName="linNode" presStyleCnt="0"/>
      <dgm:spPr/>
      <dgm:t>
        <a:bodyPr/>
        <a:lstStyle/>
        <a:p>
          <a:endParaRPr lang="zh-TW" altLang="en-US"/>
        </a:p>
      </dgm:t>
    </dgm:pt>
    <dgm:pt modelId="{A41DAB9C-7911-4B69-91C8-153F6DDE1222}" type="pres">
      <dgm:prSet presAssocID="{878851EE-D685-4D82-93E5-5F747D6EEF32}" presName="parentText" presStyleLbl="node1" presStyleIdx="0" presStyleCnt="4" custScaleX="2960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5A58F4-8093-4289-8F8C-891CF673AC3B}" type="pres">
      <dgm:prSet presAssocID="{878851EE-D685-4D82-93E5-5F747D6EEF32}" presName="descendantText" presStyleLbl="alignAccFollowNode1" presStyleIdx="0" presStyleCnt="4" custScaleX="139250" custScaleY="127760" custLinFactY="34686" custLinFactNeighborX="-518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A51256-717F-4E64-8E10-EDC9100A104A}" type="pres">
      <dgm:prSet presAssocID="{4D0D78D4-6669-4DB9-964A-C7B610681C1A}" presName="sp" presStyleCnt="0"/>
      <dgm:spPr/>
      <dgm:t>
        <a:bodyPr/>
        <a:lstStyle/>
        <a:p>
          <a:endParaRPr lang="zh-TW" altLang="en-US"/>
        </a:p>
      </dgm:t>
    </dgm:pt>
    <dgm:pt modelId="{62B42C50-2025-4F28-8D25-CBE79403919C}" type="pres">
      <dgm:prSet presAssocID="{A8BC7A0F-FEE8-47A3-B98C-C0EAA3AC8ABD}" presName="linNode" presStyleCnt="0"/>
      <dgm:spPr/>
      <dgm:t>
        <a:bodyPr/>
        <a:lstStyle/>
        <a:p>
          <a:endParaRPr lang="zh-TW" altLang="en-US"/>
        </a:p>
      </dgm:t>
    </dgm:pt>
    <dgm:pt modelId="{778E01AE-65C8-40EB-9349-9D7D8B7CEC09}" type="pres">
      <dgm:prSet presAssocID="{A8BC7A0F-FEE8-47A3-B98C-C0EAA3AC8ABD}" presName="parentText" presStyleLbl="node1" presStyleIdx="1" presStyleCnt="4" custScaleX="29332" custLinFactNeighborX="-208" custLinFactNeighborY="23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31E4B-8A8E-4316-9A38-D4B560186C60}" type="pres">
      <dgm:prSet presAssocID="{A8BC7A0F-FEE8-47A3-B98C-C0EAA3AC8ABD}" presName="descendantText" presStyleLbl="alignAccFollowNode1" presStyleIdx="1" presStyleCnt="4" custScaleX="139828" custScaleY="127731" custLinFactY="39606" custLinFactNeighborX="1864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5BAC5-8195-4D5D-B86B-845C1453680B}" type="pres">
      <dgm:prSet presAssocID="{3F2F0F46-1371-4118-BB44-A4784F645E59}" presName="sp" presStyleCnt="0"/>
      <dgm:spPr/>
      <dgm:t>
        <a:bodyPr/>
        <a:lstStyle/>
        <a:p>
          <a:endParaRPr lang="zh-TW" altLang="en-US"/>
        </a:p>
      </dgm:t>
    </dgm:pt>
    <dgm:pt modelId="{5AD5D9F9-B8DB-4557-8DE2-5BF78DED4314}" type="pres">
      <dgm:prSet presAssocID="{955B2ADC-2C9B-44F5-A8DD-3E67AD105D0F}" presName="linNode" presStyleCnt="0"/>
      <dgm:spPr/>
      <dgm:t>
        <a:bodyPr/>
        <a:lstStyle/>
        <a:p>
          <a:endParaRPr lang="zh-TW" altLang="en-US"/>
        </a:p>
      </dgm:t>
    </dgm:pt>
    <dgm:pt modelId="{2FD3575E-9420-4207-A05F-1F88F6CC0D2C}" type="pres">
      <dgm:prSet presAssocID="{955B2ADC-2C9B-44F5-A8DD-3E67AD105D0F}" presName="parentText" presStyleLbl="node1" presStyleIdx="2" presStyleCnt="4" custScaleX="293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024FD-4A4B-4043-8FE5-72A065107DB9}" type="pres">
      <dgm:prSet presAssocID="{955B2ADC-2C9B-44F5-A8DD-3E67AD105D0F}" presName="descendantText" presStyleLbl="alignAccFollowNode1" presStyleIdx="2" presStyleCnt="4" custScaleX="139114" custScaleY="123347" custLinFactY="-100000" custLinFactNeighborX="1833" custLinFactNeighborY="-166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4B7CDD-F4B1-4A4E-9824-F4BCA79AFD72}" type="pres">
      <dgm:prSet presAssocID="{174FBA33-C0C7-42DB-90BE-FC6D22447BA7}" presName="sp" presStyleCnt="0"/>
      <dgm:spPr/>
    </dgm:pt>
    <dgm:pt modelId="{5DE33B81-0D45-422F-81D4-DB12ADA095FB}" type="pres">
      <dgm:prSet presAssocID="{0AF0A5F0-488F-46F5-8DF8-B2FA687E737B}" presName="linNode" presStyleCnt="0"/>
      <dgm:spPr/>
    </dgm:pt>
    <dgm:pt modelId="{91BCCF68-B15E-4E01-AF6D-91C327B5EBD0}" type="pres">
      <dgm:prSet presAssocID="{0AF0A5F0-488F-46F5-8DF8-B2FA687E737B}" presName="parentText" presStyleLbl="node1" presStyleIdx="3" presStyleCnt="4" custFlipHor="1" custScaleX="3370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01BCF-6442-43F8-9D08-93E95A508B7C}" type="pres">
      <dgm:prSet presAssocID="{0AF0A5F0-488F-46F5-8DF8-B2FA687E737B}" presName="descendantText" presStyleLbl="alignAccFollowNode1" presStyleIdx="3" presStyleCnt="4" custScaleX="158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4219CE-F9D7-4919-9727-4474914861DA}" type="presOf" srcId="{955B2ADC-2C9B-44F5-A8DD-3E67AD105D0F}" destId="{2FD3575E-9420-4207-A05F-1F88F6CC0D2C}" srcOrd="0" destOrd="0" presId="urn:microsoft.com/office/officeart/2005/8/layout/vList5"/>
    <dgm:cxn modelId="{3A6895B0-6E49-4D8E-8C3F-CA0F47722763}" srcId="{878851EE-D685-4D82-93E5-5F747D6EEF32}" destId="{ADA24096-398E-4C22-B0B9-F21855A4C717}" srcOrd="0" destOrd="0" parTransId="{2D8CE686-E2C0-4E43-9A06-8B625822C971}" sibTransId="{31D59A89-A9B4-4C54-B0CD-802AD87888BB}"/>
    <dgm:cxn modelId="{AA7D0A2D-0CE8-4ACC-A245-B9D54648A6B7}" srcId="{ACA45972-797E-4E5C-8D2F-4780C4B58E06}" destId="{955B2ADC-2C9B-44F5-A8DD-3E67AD105D0F}" srcOrd="2" destOrd="0" parTransId="{FDA52AF0-7A08-43A2-98CC-DC62860995CD}" sibTransId="{174FBA33-C0C7-42DB-90BE-FC6D22447BA7}"/>
    <dgm:cxn modelId="{1204058C-6322-4F5E-A017-ECB2F625282E}" srcId="{955B2ADC-2C9B-44F5-A8DD-3E67AD105D0F}" destId="{266434E4-D84B-4BF3-A7C8-E8C75914CBEB}" srcOrd="1" destOrd="0" parTransId="{BA738718-4E25-4E6A-B21A-1A6971C1FCF3}" sibTransId="{102C0865-5906-4589-9F5C-03223787B623}"/>
    <dgm:cxn modelId="{740136AC-2468-4E99-840E-778D9AEA3B30}" type="presOf" srcId="{51EC9C5D-774B-422F-BF15-CA27F6B31574}" destId="{39701BCF-6442-43F8-9D08-93E95A508B7C}" srcOrd="0" destOrd="0" presId="urn:microsoft.com/office/officeart/2005/8/layout/vList5"/>
    <dgm:cxn modelId="{3C391EF8-192D-4103-B7D0-EF195B5FBE73}" srcId="{0AF0A5F0-488F-46F5-8DF8-B2FA687E737B}" destId="{B74D1F26-687E-4F15-927B-26C50885AEA5}" srcOrd="1" destOrd="0" parTransId="{2739C658-78F6-44C3-B7DB-EBD7A84E1A93}" sibTransId="{2791D69E-80CD-47AC-AFBD-8924595B5424}"/>
    <dgm:cxn modelId="{6F59A6B2-7512-4F27-9E81-A61830737004}" type="presOf" srcId="{266434E4-D84B-4BF3-A7C8-E8C75914CBEB}" destId="{98A024FD-4A4B-4043-8FE5-72A065107DB9}" srcOrd="0" destOrd="1" presId="urn:microsoft.com/office/officeart/2005/8/layout/vList5"/>
    <dgm:cxn modelId="{56041FD7-3517-43D0-BB6A-F906A1238FF1}" type="presOf" srcId="{B9344003-BBB1-4893-B2B8-23DAFA6B319B}" destId="{8AD31E4B-8A8E-4316-9A38-D4B560186C60}" srcOrd="0" destOrd="0" presId="urn:microsoft.com/office/officeart/2005/8/layout/vList5"/>
    <dgm:cxn modelId="{C8D39309-110C-4C1B-9D7C-19D14692182D}" srcId="{A8BC7A0F-FEE8-47A3-B98C-C0EAA3AC8ABD}" destId="{B9344003-BBB1-4893-B2B8-23DAFA6B319B}" srcOrd="0" destOrd="0" parTransId="{59E6CA34-F289-4C1B-80FD-FC0E3D6A21E4}" sibTransId="{1FEB2E28-6FDA-4487-A03E-A6A91B6D5FD5}"/>
    <dgm:cxn modelId="{6D4C2207-9D81-4C3E-B879-7C755B520100}" srcId="{ACA45972-797E-4E5C-8D2F-4780C4B58E06}" destId="{0AF0A5F0-488F-46F5-8DF8-B2FA687E737B}" srcOrd="3" destOrd="0" parTransId="{EF4AE0E1-F2ED-4F28-B312-1301E9C0A95B}" sibTransId="{9F1367A6-C02C-4A10-8A2D-70619F82A7EB}"/>
    <dgm:cxn modelId="{B09D9789-F7BB-4FF3-A29A-7E5D1A5DB351}" type="presOf" srcId="{ADA24096-398E-4C22-B0B9-F21855A4C717}" destId="{755A58F4-8093-4289-8F8C-891CF673AC3B}" srcOrd="0" destOrd="0" presId="urn:microsoft.com/office/officeart/2005/8/layout/vList5"/>
    <dgm:cxn modelId="{49250901-1DF8-4B9A-8715-C8BA6E747DE3}" type="presOf" srcId="{3CA000E1-F397-4571-9DD0-CF79588E8127}" destId="{755A58F4-8093-4289-8F8C-891CF673AC3B}" srcOrd="0" destOrd="1" presId="urn:microsoft.com/office/officeart/2005/8/layout/vList5"/>
    <dgm:cxn modelId="{5B6AA20B-A1DB-46B5-AA43-7910C26CBC8E}" type="presOf" srcId="{A8BC7A0F-FEE8-47A3-B98C-C0EAA3AC8ABD}" destId="{778E01AE-65C8-40EB-9349-9D7D8B7CEC09}" srcOrd="0" destOrd="0" presId="urn:microsoft.com/office/officeart/2005/8/layout/vList5"/>
    <dgm:cxn modelId="{E2144A61-7F36-4E72-8052-54924EC7A12C}" srcId="{878851EE-D685-4D82-93E5-5F747D6EEF32}" destId="{3CA000E1-F397-4571-9DD0-CF79588E8127}" srcOrd="1" destOrd="0" parTransId="{076C7E8E-C5E7-4D75-95E3-97045B582688}" sibTransId="{5635B634-1296-4F97-80B9-4AC856C80007}"/>
    <dgm:cxn modelId="{774F615B-E490-447F-A29F-6CC752F94B1F}" srcId="{0AF0A5F0-488F-46F5-8DF8-B2FA687E737B}" destId="{51EC9C5D-774B-422F-BF15-CA27F6B31574}" srcOrd="0" destOrd="0" parTransId="{FC555A51-883B-44FD-8055-2D5B30E46F82}" sibTransId="{D5135FFB-201E-4824-A34A-EE5765CBB0C2}"/>
    <dgm:cxn modelId="{56341D58-E135-495A-AD9E-1039BDA5485E}" type="presOf" srcId="{0A68F254-1FA6-4FFD-9C32-A1E9F15C255D}" destId="{8AD31E4B-8A8E-4316-9A38-D4B560186C60}" srcOrd="0" destOrd="1" presId="urn:microsoft.com/office/officeart/2005/8/layout/vList5"/>
    <dgm:cxn modelId="{E1E0026A-DE47-4AFA-A799-20C2D3D75137}" type="presOf" srcId="{878851EE-D685-4D82-93E5-5F747D6EEF32}" destId="{A41DAB9C-7911-4B69-91C8-153F6DDE1222}" srcOrd="0" destOrd="0" presId="urn:microsoft.com/office/officeart/2005/8/layout/vList5"/>
    <dgm:cxn modelId="{E425C83E-3B97-4DF4-9CBC-9EDDBC0C275E}" srcId="{ACA45972-797E-4E5C-8D2F-4780C4B58E06}" destId="{A8BC7A0F-FEE8-47A3-B98C-C0EAA3AC8ABD}" srcOrd="1" destOrd="0" parTransId="{A5D675A5-88F0-48B0-93D6-D4E703590052}" sibTransId="{3F2F0F46-1371-4118-BB44-A4784F645E59}"/>
    <dgm:cxn modelId="{170F72D8-8003-4F7F-8FE9-63EAC5713330}" srcId="{A8BC7A0F-FEE8-47A3-B98C-C0EAA3AC8ABD}" destId="{0A68F254-1FA6-4FFD-9C32-A1E9F15C255D}" srcOrd="1" destOrd="0" parTransId="{F7EDE81B-4F6E-4C94-8D50-45B6C5744536}" sibTransId="{88C037FD-999B-437B-AD3A-EFE1A9F4D9D5}"/>
    <dgm:cxn modelId="{1CFD2132-2B9B-468B-AC8C-4BABE7D5AA22}" type="presOf" srcId="{0AF0A5F0-488F-46F5-8DF8-B2FA687E737B}" destId="{91BCCF68-B15E-4E01-AF6D-91C327B5EBD0}" srcOrd="0" destOrd="0" presId="urn:microsoft.com/office/officeart/2005/8/layout/vList5"/>
    <dgm:cxn modelId="{2C1C5108-D11E-4EFE-B47D-A41A2D80A794}" type="presOf" srcId="{9CBB6DA3-50B2-48BE-B92E-1E30D0B311E4}" destId="{98A024FD-4A4B-4043-8FE5-72A065107DB9}" srcOrd="0" destOrd="0" presId="urn:microsoft.com/office/officeart/2005/8/layout/vList5"/>
    <dgm:cxn modelId="{94526DA6-652F-4E7B-97C9-5625FEFE0A1E}" srcId="{ACA45972-797E-4E5C-8D2F-4780C4B58E06}" destId="{878851EE-D685-4D82-93E5-5F747D6EEF32}" srcOrd="0" destOrd="0" parTransId="{07C39B4F-89FC-46CE-81DB-22C601122589}" sibTransId="{4D0D78D4-6669-4DB9-964A-C7B610681C1A}"/>
    <dgm:cxn modelId="{74357EE2-0159-4FD3-9A21-68FF4F8B1181}" srcId="{955B2ADC-2C9B-44F5-A8DD-3E67AD105D0F}" destId="{9CBB6DA3-50B2-48BE-B92E-1E30D0B311E4}" srcOrd="0" destOrd="0" parTransId="{2681DE77-9C29-43B9-A56C-2F628414241E}" sibTransId="{1A92826E-0BB4-4B4F-94D3-A593D40908CA}"/>
    <dgm:cxn modelId="{71D96EDF-7E56-4D82-A9FC-D0C04285B2B9}" type="presOf" srcId="{ACA45972-797E-4E5C-8D2F-4780C4B58E06}" destId="{228CBCA6-30A2-4175-B095-2B8F3D651A02}" srcOrd="0" destOrd="0" presId="urn:microsoft.com/office/officeart/2005/8/layout/vList5"/>
    <dgm:cxn modelId="{550624E2-600A-4B44-B2D2-610E56624B67}" type="presOf" srcId="{B74D1F26-687E-4F15-927B-26C50885AEA5}" destId="{39701BCF-6442-43F8-9D08-93E95A508B7C}" srcOrd="0" destOrd="1" presId="urn:microsoft.com/office/officeart/2005/8/layout/vList5"/>
    <dgm:cxn modelId="{9E2B7F18-1624-426A-AED6-F310E17E7C3E}" type="presParOf" srcId="{228CBCA6-30A2-4175-B095-2B8F3D651A02}" destId="{4B9AA932-840A-42CD-9F3E-C214AA2E8AB0}" srcOrd="0" destOrd="0" presId="urn:microsoft.com/office/officeart/2005/8/layout/vList5"/>
    <dgm:cxn modelId="{63956F36-718C-40E9-B6C0-5545897BCA84}" type="presParOf" srcId="{4B9AA932-840A-42CD-9F3E-C214AA2E8AB0}" destId="{A41DAB9C-7911-4B69-91C8-153F6DDE1222}" srcOrd="0" destOrd="0" presId="urn:microsoft.com/office/officeart/2005/8/layout/vList5"/>
    <dgm:cxn modelId="{FD1164F0-A287-4EBB-8D12-B420C664848B}" type="presParOf" srcId="{4B9AA932-840A-42CD-9F3E-C214AA2E8AB0}" destId="{755A58F4-8093-4289-8F8C-891CF673AC3B}" srcOrd="1" destOrd="0" presId="urn:microsoft.com/office/officeart/2005/8/layout/vList5"/>
    <dgm:cxn modelId="{AEB8D1FC-6275-4293-9EB5-3E0BFFBE57A3}" type="presParOf" srcId="{228CBCA6-30A2-4175-B095-2B8F3D651A02}" destId="{3BA51256-717F-4E64-8E10-EDC9100A104A}" srcOrd="1" destOrd="0" presId="urn:microsoft.com/office/officeart/2005/8/layout/vList5"/>
    <dgm:cxn modelId="{7716A7B3-D855-48CB-800A-DB4F34124066}" type="presParOf" srcId="{228CBCA6-30A2-4175-B095-2B8F3D651A02}" destId="{62B42C50-2025-4F28-8D25-CBE79403919C}" srcOrd="2" destOrd="0" presId="urn:microsoft.com/office/officeart/2005/8/layout/vList5"/>
    <dgm:cxn modelId="{69B2E078-D9AF-479E-910F-7DF2EA6AB0F6}" type="presParOf" srcId="{62B42C50-2025-4F28-8D25-CBE79403919C}" destId="{778E01AE-65C8-40EB-9349-9D7D8B7CEC09}" srcOrd="0" destOrd="0" presId="urn:microsoft.com/office/officeart/2005/8/layout/vList5"/>
    <dgm:cxn modelId="{1A07C5FB-54E9-4DA4-AF24-BFAFA2ADDED0}" type="presParOf" srcId="{62B42C50-2025-4F28-8D25-CBE79403919C}" destId="{8AD31E4B-8A8E-4316-9A38-D4B560186C60}" srcOrd="1" destOrd="0" presId="urn:microsoft.com/office/officeart/2005/8/layout/vList5"/>
    <dgm:cxn modelId="{D14523B3-3195-49B3-B63E-2DE1C4518B96}" type="presParOf" srcId="{228CBCA6-30A2-4175-B095-2B8F3D651A02}" destId="{F005BAC5-8195-4D5D-B86B-845C1453680B}" srcOrd="3" destOrd="0" presId="urn:microsoft.com/office/officeart/2005/8/layout/vList5"/>
    <dgm:cxn modelId="{8704B0AC-63F9-4ABD-AB58-175D81464704}" type="presParOf" srcId="{228CBCA6-30A2-4175-B095-2B8F3D651A02}" destId="{5AD5D9F9-B8DB-4557-8DE2-5BF78DED4314}" srcOrd="4" destOrd="0" presId="urn:microsoft.com/office/officeart/2005/8/layout/vList5"/>
    <dgm:cxn modelId="{0EE3EF54-EA38-46D7-9FFF-DECEBFD9A1F8}" type="presParOf" srcId="{5AD5D9F9-B8DB-4557-8DE2-5BF78DED4314}" destId="{2FD3575E-9420-4207-A05F-1F88F6CC0D2C}" srcOrd="0" destOrd="0" presId="urn:microsoft.com/office/officeart/2005/8/layout/vList5"/>
    <dgm:cxn modelId="{DCC563D8-1D26-40F9-A077-D66BE274B0C1}" type="presParOf" srcId="{5AD5D9F9-B8DB-4557-8DE2-5BF78DED4314}" destId="{98A024FD-4A4B-4043-8FE5-72A065107DB9}" srcOrd="1" destOrd="0" presId="urn:microsoft.com/office/officeart/2005/8/layout/vList5"/>
    <dgm:cxn modelId="{9A1B6F19-1E13-46A7-8805-98885E57B1F2}" type="presParOf" srcId="{228CBCA6-30A2-4175-B095-2B8F3D651A02}" destId="{284B7CDD-F4B1-4A4E-9824-F4BCA79AFD72}" srcOrd="5" destOrd="0" presId="urn:microsoft.com/office/officeart/2005/8/layout/vList5"/>
    <dgm:cxn modelId="{90E15D40-C205-4CB0-8620-C8789D5ECBA1}" type="presParOf" srcId="{228CBCA6-30A2-4175-B095-2B8F3D651A02}" destId="{5DE33B81-0D45-422F-81D4-DB12ADA095FB}" srcOrd="6" destOrd="0" presId="urn:microsoft.com/office/officeart/2005/8/layout/vList5"/>
    <dgm:cxn modelId="{6A2AD40F-F96A-4A5E-B198-072E72519F6D}" type="presParOf" srcId="{5DE33B81-0D45-422F-81D4-DB12ADA095FB}" destId="{91BCCF68-B15E-4E01-AF6D-91C327B5EBD0}" srcOrd="0" destOrd="0" presId="urn:microsoft.com/office/officeart/2005/8/layout/vList5"/>
    <dgm:cxn modelId="{FA774C19-5D0E-4B47-8E17-A40B686E26E6}" type="presParOf" srcId="{5DE33B81-0D45-422F-81D4-DB12ADA095FB}" destId="{39701BCF-6442-43F8-9D08-93E95A508B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A58F4-8093-4289-8F8C-891CF673AC3B}">
      <dsp:nvSpPr>
        <dsp:cNvPr id="0" name=""/>
        <dsp:cNvSpPr/>
      </dsp:nvSpPr>
      <dsp:spPr>
        <a:xfrm rot="5400000">
          <a:off x="4742028" y="-2263740"/>
          <a:ext cx="1367886" cy="87831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行政院來函統一規定：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稱謂語與期望目的語均不空一格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1040127907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34378" y="1510685"/>
        <a:ext cx="8716412" cy="1234336"/>
      </dsp:txXfrm>
    </dsp:sp>
    <dsp:sp modelId="{A41DAB9C-7911-4B69-91C8-153F6DDE1222}">
      <dsp:nvSpPr>
        <dsp:cNvPr id="0" name=""/>
        <dsp:cNvSpPr/>
      </dsp:nvSpPr>
      <dsp:spPr>
        <a:xfrm>
          <a:off x="2380" y="16644"/>
          <a:ext cx="1050375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1</a:t>
          </a:r>
          <a:endParaRPr lang="zh-TW" altLang="en-US" sz="6500" kern="1200" dirty="0"/>
        </a:p>
      </dsp:txBody>
      <dsp:txXfrm>
        <a:off x="53655" y="67919"/>
        <a:ext cx="947825" cy="1235786"/>
      </dsp:txXfrm>
    </dsp:sp>
    <dsp:sp modelId="{8AD31E4B-8A8E-4316-9A38-D4B560186C60}">
      <dsp:nvSpPr>
        <dsp:cNvPr id="0" name=""/>
        <dsp:cNvSpPr/>
      </dsp:nvSpPr>
      <dsp:spPr>
        <a:xfrm rot="5400000">
          <a:off x="4771485" y="-794643"/>
          <a:ext cx="1367576" cy="88196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文書處理手冊規定：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書函不如函正式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，有關各機關間行文及機關答復民眾之公文，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仍宜使用函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28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1040130453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45451" y="2998151"/>
        <a:ext cx="8752885" cy="1234056"/>
      </dsp:txXfrm>
    </dsp:sp>
    <dsp:sp modelId="{778E01AE-65C8-40EB-9349-9D7D8B7CEC09}">
      <dsp:nvSpPr>
        <dsp:cNvPr id="0" name=""/>
        <dsp:cNvSpPr/>
      </dsp:nvSpPr>
      <dsp:spPr>
        <a:xfrm>
          <a:off x="0" y="1482556"/>
          <a:ext cx="1040689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2</a:t>
          </a:r>
          <a:endParaRPr lang="zh-TW" altLang="en-US" sz="6500" kern="1200" dirty="0"/>
        </a:p>
      </dsp:txBody>
      <dsp:txXfrm>
        <a:off x="50802" y="1533358"/>
        <a:ext cx="939085" cy="1236732"/>
      </dsp:txXfrm>
    </dsp:sp>
    <dsp:sp modelId="{98A024FD-4A4B-4043-8FE5-72A065107DB9}">
      <dsp:nvSpPr>
        <dsp:cNvPr id="0" name=""/>
        <dsp:cNvSpPr/>
      </dsp:nvSpPr>
      <dsp:spPr>
        <a:xfrm rot="5400000">
          <a:off x="4813183" y="-3702183"/>
          <a:ext cx="1320638" cy="87831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為求機關公文用字正確並有一致性規範，有關會議紀錄中應載明職司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記載會議內容之專責人員為名詞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，應依「法律統一用字表」有關名詞用「紀錄」之規定，使用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「紀錄」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之用字。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1080171362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81909" y="93559"/>
        <a:ext cx="8718718" cy="1191702"/>
      </dsp:txXfrm>
    </dsp:sp>
    <dsp:sp modelId="{2FD3575E-9420-4207-A05F-1F88F6CC0D2C}">
      <dsp:nvSpPr>
        <dsp:cNvPr id="0" name=""/>
        <dsp:cNvSpPr/>
      </dsp:nvSpPr>
      <dsp:spPr>
        <a:xfrm>
          <a:off x="2380" y="2871165"/>
          <a:ext cx="1041706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3</a:t>
          </a:r>
          <a:endParaRPr lang="zh-TW" altLang="en-US" sz="6500" kern="1200" dirty="0"/>
        </a:p>
      </dsp:txBody>
      <dsp:txXfrm>
        <a:off x="53232" y="2922017"/>
        <a:ext cx="940002" cy="1236632"/>
      </dsp:txXfrm>
    </dsp:sp>
    <dsp:sp modelId="{39701BCF-6442-43F8-9D08-93E95A508B7C}">
      <dsp:nvSpPr>
        <dsp:cNvPr id="0" name=""/>
        <dsp:cNvSpPr/>
      </dsp:nvSpPr>
      <dsp:spPr>
        <a:xfrm rot="5400000">
          <a:off x="4924456" y="542699"/>
          <a:ext cx="1070668" cy="88057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文書及檔案管理電腦化作業規範：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ODF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PDF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檔案格式為公文電子交換附件檔案優先採用格式；</a:t>
          </a:r>
          <a:r>
            <a:rPr lang="en-US" altLang="zh-TW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年全面使用。</a:t>
          </a:r>
          <a:endParaRPr lang="zh-TW" altLang="en-US" sz="18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國發會檔案管理局</a:t>
          </a:r>
          <a:r>
            <a:rPr lang="en-US" altLang="zh-TW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04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日檔資字第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1040008256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56903" y="4462518"/>
        <a:ext cx="8753508" cy="966136"/>
      </dsp:txXfrm>
    </dsp:sp>
    <dsp:sp modelId="{91BCCF68-B15E-4E01-AF6D-91C327B5EBD0}">
      <dsp:nvSpPr>
        <dsp:cNvPr id="0" name=""/>
        <dsp:cNvSpPr/>
      </dsp:nvSpPr>
      <dsp:spPr>
        <a:xfrm flipH="1">
          <a:off x="2380" y="4276418"/>
          <a:ext cx="1054523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endParaRPr lang="zh-TW" altLang="en-US" sz="5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858" y="4327896"/>
        <a:ext cx="951567" cy="123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2" y="6131207"/>
            <a:ext cx="2299373" cy="7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6307"/>
            <a:ext cx="2299373" cy="7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48" y="173806"/>
            <a:ext cx="1153337" cy="3664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93204"/>
            <a:ext cx="10692892" cy="69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26680;&#30740;&#25152;&#25215;&#36774;&#20154;&#20316;&#26989;&#25163;&#20874;-ver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文書及檔案管理概述</a:t>
            </a:r>
            <a:endParaRPr lang="zh-TW" altLang="en-US" sz="7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62524" y="3492599"/>
            <a:ext cx="6408712" cy="1152128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秘書室文書科</a:t>
            </a: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8" y="1035915"/>
            <a:ext cx="9505056" cy="62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096" y="139814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文書處理→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公文時效管制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8951">
            <a:off x="5255495" y="4071065"/>
            <a:ext cx="964057" cy="12475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208 w 21600"/>
              <a:gd name="T13" fmla="*/ 15177 h 21600"/>
              <a:gd name="T14" fmla="*/ 19392 w 21600"/>
              <a:gd name="T15" fmla="*/ 19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95" y="6711"/>
                </a:lnTo>
                <a:lnTo>
                  <a:pt x="9419" y="6711"/>
                </a:lnTo>
                <a:lnTo>
                  <a:pt x="9419" y="15177"/>
                </a:lnTo>
                <a:lnTo>
                  <a:pt x="4165" y="15177"/>
                </a:lnTo>
                <a:lnTo>
                  <a:pt x="4165" y="13205"/>
                </a:lnTo>
                <a:lnTo>
                  <a:pt x="0" y="17402"/>
                </a:lnTo>
                <a:lnTo>
                  <a:pt x="4165" y="21600"/>
                </a:lnTo>
                <a:lnTo>
                  <a:pt x="4165" y="19628"/>
                </a:lnTo>
                <a:lnTo>
                  <a:pt x="17435" y="19628"/>
                </a:lnTo>
                <a:lnTo>
                  <a:pt x="17435" y="21600"/>
                </a:lnTo>
                <a:lnTo>
                  <a:pt x="21600" y="17402"/>
                </a:lnTo>
                <a:lnTo>
                  <a:pt x="17435" y="13205"/>
                </a:lnTo>
                <a:lnTo>
                  <a:pt x="17435" y="15177"/>
                </a:lnTo>
                <a:lnTo>
                  <a:pt x="12181" y="15177"/>
                </a:lnTo>
                <a:lnTo>
                  <a:pt x="12181" y="6711"/>
                </a:lnTo>
                <a:lnTo>
                  <a:pt x="13405" y="671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/>
          <a:p>
            <a:endParaRPr lang="zh-TW" alt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11632" y="1051505"/>
            <a:ext cx="3031654" cy="1184947"/>
            <a:chOff x="2448" y="3456"/>
            <a:chExt cx="1728" cy="76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448" y="3456"/>
              <a:ext cx="1728" cy="768"/>
            </a:xfrm>
            <a:prstGeom prst="flowChartDocument">
              <a:avLst/>
            </a:prstGeom>
            <a:noFill/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640" y="3552"/>
              <a:ext cx="1200" cy="48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擬</a:t>
              </a:r>
              <a:r>
                <a:rPr lang="en-US" altLang="zh-TW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en-US" altLang="zh-TW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稿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99672" y="2404207"/>
            <a:ext cx="3208020" cy="1671981"/>
            <a:chOff x="2496" y="1104"/>
            <a:chExt cx="1728" cy="768"/>
          </a:xfrm>
          <a:noFill/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496" y="1104"/>
              <a:ext cx="1728" cy="768"/>
            </a:xfrm>
            <a:prstGeom prst="flowChartPreparation">
              <a:avLst/>
            </a:prstGeom>
            <a:grpFill/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496" y="1488"/>
              <a:ext cx="1680" cy="0"/>
            </a:xfrm>
            <a:prstGeom prst="line">
              <a:avLst/>
            </a:prstGeom>
            <a:grp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880" y="1152"/>
              <a:ext cx="816" cy="288"/>
            </a:xfrm>
            <a:prstGeom prst="rect">
              <a:avLst/>
            </a:prstGeom>
            <a:grp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核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稿</a:t>
              </a:r>
            </a:p>
          </p:txBody>
        </p:sp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84" y="1513"/>
              <a:ext cx="1152" cy="288"/>
            </a:xfrm>
            <a:prstGeom prst="rect">
              <a:avLst/>
            </a:prstGeom>
            <a:grpFill/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/>
                  <a:ea typeface="標楷體"/>
                </a:rPr>
                <a:t>組室主管</a:t>
              </a:r>
              <a:endParaRPr lang="en-US" altLang="zh-TW" sz="41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</a:endParaRPr>
            </a:p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/>
                  <a:ea typeface="標楷體"/>
                </a:rPr>
                <a:t>所部主管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6622305" y="4211195"/>
            <a:ext cx="2693771" cy="1025671"/>
            <a:chOff x="3696" y="2064"/>
            <a:chExt cx="1728" cy="768"/>
          </a:xfrm>
          <a:noFill/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696" y="2064"/>
              <a:ext cx="1728" cy="768"/>
            </a:xfrm>
            <a:prstGeom prst="flowChartPreparation">
              <a:avLst/>
            </a:prstGeom>
            <a:grp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080" y="2256"/>
              <a:ext cx="960" cy="432"/>
            </a:xfrm>
            <a:prstGeom prst="rect">
              <a:avLst/>
            </a:prstGeom>
            <a:grp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會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稿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887855" y="5273267"/>
            <a:ext cx="3031654" cy="1027646"/>
            <a:chOff x="2352" y="3264"/>
            <a:chExt cx="2112" cy="816"/>
          </a:xfrm>
          <a:noFill/>
        </p:grpSpPr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352" y="3264"/>
              <a:ext cx="2112" cy="816"/>
            </a:xfrm>
            <a:prstGeom prst="flowChartDecision">
              <a:avLst/>
            </a:prstGeom>
            <a:grpFill/>
            <a:ln w="38100" cap="sq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28" y="3552"/>
              <a:ext cx="1056" cy="28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b="1" kern="1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/>
                  <a:ea typeface="標楷體"/>
                </a:rPr>
                <a:t>決行</a:t>
              </a:r>
              <a:endParaRPr lang="zh-TW" altLang="en-US" sz="41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/>
                <a:ea typeface="標楷體"/>
              </a:endParaRPr>
            </a:p>
          </p:txBody>
        </p:sp>
      </p:grpSp>
      <p:sp>
        <p:nvSpPr>
          <p:cNvPr id="20" name="AutoShape 17"/>
          <p:cNvSpPr>
            <a:spLocks noChangeArrowheads="1"/>
          </p:cNvSpPr>
          <p:nvPr/>
        </p:nvSpPr>
        <p:spPr bwMode="auto">
          <a:xfrm rot="-5529757">
            <a:off x="1424800" y="2289695"/>
            <a:ext cx="4770423" cy="2673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7 w 21600"/>
              <a:gd name="T13" fmla="*/ 0 h 21600"/>
              <a:gd name="T14" fmla="*/ 21503 w 21600"/>
              <a:gd name="T15" fmla="*/ 9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193" y="8097"/>
                </a:moveTo>
                <a:cubicBezTo>
                  <a:pt x="5290" y="5414"/>
                  <a:pt x="7901" y="3662"/>
                  <a:pt x="10800" y="3662"/>
                </a:cubicBezTo>
                <a:cubicBezTo>
                  <a:pt x="13698" y="3662"/>
                  <a:pt x="16309" y="5414"/>
                  <a:pt x="17406" y="8097"/>
                </a:cubicBezTo>
                <a:lnTo>
                  <a:pt x="20795" y="6710"/>
                </a:lnTo>
                <a:cubicBezTo>
                  <a:pt x="19135" y="2651"/>
                  <a:pt x="15185" y="0"/>
                  <a:pt x="10799" y="0"/>
                </a:cubicBezTo>
                <a:cubicBezTo>
                  <a:pt x="6414" y="0"/>
                  <a:pt x="2464" y="2651"/>
                  <a:pt x="804" y="6710"/>
                </a:cubicBezTo>
                <a:lnTo>
                  <a:pt x="4193" y="809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lIns="104306" tIns="52153" rIns="104306" bIns="52153" anchor="ctr"/>
          <a:lstStyle/>
          <a:p>
            <a:endParaRPr lang="zh-TW" altLang="en-US"/>
          </a:p>
        </p:txBody>
      </p:sp>
      <p:sp>
        <p:nvSpPr>
          <p:cNvPr id="21" name="WordArt 18"/>
          <p:cNvSpPr>
            <a:spLocks noChangeArrowheads="1" noChangeShapeType="1" noTextEdit="1"/>
          </p:cNvSpPr>
          <p:nvPr/>
        </p:nvSpPr>
        <p:spPr bwMode="auto">
          <a:xfrm rot="5400000">
            <a:off x="-1166436" y="3388177"/>
            <a:ext cx="5249407" cy="576064"/>
          </a:xfrm>
          <a:prstGeom prst="rect">
            <a:avLst/>
          </a:prstGeom>
        </p:spPr>
        <p:txBody>
          <a:bodyPr vert="eaVert"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41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標楷體"/>
                <a:ea typeface="標楷體"/>
              </a:rPr>
              <a:t>承辦人員應主動負起催辦、追蹤與聯繫責任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144768" y="2024098"/>
            <a:ext cx="445558" cy="252042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33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104306" tIns="52153" rIns="104306" bIns="52153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5000">
              <a:latin typeface="Times New Roman" pitchFamily="18" charset="0"/>
            </a:endParaRPr>
          </a:p>
        </p:txBody>
      </p:sp>
      <p:sp>
        <p:nvSpPr>
          <p:cNvPr id="23" name="WordArt 20"/>
          <p:cNvSpPr>
            <a:spLocks noChangeArrowheads="1" noChangeShapeType="1" noTextEdit="1"/>
          </p:cNvSpPr>
          <p:nvPr/>
        </p:nvSpPr>
        <p:spPr bwMode="auto">
          <a:xfrm>
            <a:off x="2793303" y="1788377"/>
            <a:ext cx="534670" cy="448075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Deflate">
              <a:avLst>
                <a:gd name="adj" fmla="val 3514"/>
              </a:avLst>
            </a:prstTxWarp>
          </a:bodyPr>
          <a:lstStyle/>
          <a:p>
            <a:pPr algn="ctr"/>
            <a:r>
              <a:rPr lang="zh-TW" altLang="en-US" sz="27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標楷體"/>
                <a:ea typeface="標楷體"/>
              </a:rPr>
              <a:t>過</a:t>
            </a:r>
          </a:p>
        </p:txBody>
      </p:sp>
      <p:sp>
        <p:nvSpPr>
          <p:cNvPr id="24" name="WordArt 21"/>
          <p:cNvSpPr>
            <a:spLocks noChangeArrowheads="1" noChangeShapeType="1" noTextEdit="1"/>
          </p:cNvSpPr>
          <p:nvPr/>
        </p:nvSpPr>
        <p:spPr bwMode="auto">
          <a:xfrm>
            <a:off x="2790310" y="4810000"/>
            <a:ext cx="534670" cy="448075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Deflate">
              <a:avLst>
                <a:gd name="adj" fmla="val 3514"/>
              </a:avLst>
            </a:prstTxWarp>
          </a:bodyPr>
          <a:lstStyle/>
          <a:p>
            <a:pPr algn="ctr"/>
            <a:r>
              <a:rPr lang="zh-TW" altLang="en-US" sz="27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標楷體"/>
                <a:ea typeface="標楷體"/>
              </a:rPr>
              <a:t>程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272813" y="6392362"/>
            <a:ext cx="7272808" cy="5977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4306" tIns="52153" rIns="104306" bIns="52153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逾期前</a:t>
            </a:r>
            <a:r>
              <a:rPr lang="en-US" altLang="zh-TW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3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稽催</a:t>
            </a:r>
          </a:p>
        </p:txBody>
      </p:sp>
      <p:sp>
        <p:nvSpPr>
          <p:cNvPr id="27" name="矩形 26"/>
          <p:cNvSpPr/>
          <p:nvPr/>
        </p:nvSpPr>
        <p:spPr>
          <a:xfrm>
            <a:off x="7066690" y="843685"/>
            <a:ext cx="3395171" cy="30469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最速件：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（但緊急公文仍須依個案需要之時限內完成）。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速件：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普通件：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限期公文：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有期限之公文，應依其規定期限辦理。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四、文書處理→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公文時效管制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974790" y="1021195"/>
            <a:ext cx="3956186" cy="887228"/>
            <a:chOff x="2282" y="3131"/>
            <a:chExt cx="2112" cy="816"/>
          </a:xfrm>
          <a:noFill/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282" y="3131"/>
              <a:ext cx="2112" cy="816"/>
            </a:xfrm>
            <a:prstGeom prst="flowChartDecision">
              <a:avLst/>
            </a:prstGeom>
            <a:grpFill/>
            <a:ln w="38100" cap="sq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914" y="3395"/>
              <a:ext cx="1056" cy="28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b="1" kern="1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/>
                  <a:ea typeface="標楷體"/>
                </a:rPr>
                <a:t>決</a:t>
              </a:r>
              <a:r>
                <a:rPr lang="zh-TW" altLang="en-US" sz="4100" b="1" kern="1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/>
                  <a:ea typeface="標楷體"/>
                </a:rPr>
                <a:t>行</a:t>
              </a:r>
              <a:endParaRPr lang="zh-TW" altLang="en-US" sz="41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/>
                <a:ea typeface="標楷體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591779" y="3208211"/>
            <a:ext cx="2049568" cy="840140"/>
            <a:chOff x="1968" y="2928"/>
            <a:chExt cx="1104" cy="4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968" y="2928"/>
              <a:ext cx="1104" cy="480"/>
            </a:xfrm>
            <a:prstGeom prst="flowChartProcess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112" y="3024"/>
              <a:ext cx="816" cy="28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/>
                  <a:ea typeface="標楷體"/>
                </a:rPr>
                <a:t>存查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939061" y="3211855"/>
            <a:ext cx="1960457" cy="840140"/>
            <a:chOff x="3264" y="2928"/>
            <a:chExt cx="1056" cy="480"/>
          </a:xfrm>
          <a:solidFill>
            <a:srgbClr val="CCFF66"/>
          </a:solidFill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264" y="2928"/>
              <a:ext cx="1056" cy="480"/>
            </a:xfrm>
            <a:prstGeom prst="flowChartProcess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08" y="3024"/>
              <a:ext cx="816" cy="28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/>
                  <a:ea typeface="標楷體"/>
                </a:rPr>
                <a:t>發文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620252" y="4495416"/>
            <a:ext cx="4544695" cy="588098"/>
            <a:chOff x="1968" y="3696"/>
            <a:chExt cx="2448" cy="384"/>
          </a:xfrm>
          <a:noFill/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968" y="3696"/>
              <a:ext cx="2448" cy="384"/>
            </a:xfrm>
            <a:prstGeom prst="flowChartTerminator">
              <a:avLst/>
            </a:prstGeom>
            <a:grp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744"/>
              <a:ext cx="1488" cy="288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kern="10" dirty="0">
                  <a:ln w="9525" cap="sq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latin typeface="標楷體"/>
                  <a:ea typeface="標楷體"/>
                </a:rPr>
                <a:t>結案歸檔</a:t>
              </a:r>
            </a:p>
          </p:txBody>
        </p:sp>
      </p:grp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945661" y="1980431"/>
            <a:ext cx="0" cy="288032"/>
          </a:xfrm>
          <a:prstGeom prst="line">
            <a:avLst/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zh-TW" alt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5706740" y="2844528"/>
            <a:ext cx="0" cy="360039"/>
          </a:xfrm>
          <a:prstGeom prst="line">
            <a:avLst/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zh-TW" altLang="en-US"/>
          </a:p>
        </p:txBody>
      </p:sp>
      <p:sp>
        <p:nvSpPr>
          <p:cNvPr id="19" name="AutoShape 30"/>
          <p:cNvSpPr>
            <a:spLocks/>
          </p:cNvSpPr>
          <p:nvPr/>
        </p:nvSpPr>
        <p:spPr bwMode="auto">
          <a:xfrm rot="5368058">
            <a:off x="4682565" y="3202618"/>
            <a:ext cx="420070" cy="2138680"/>
          </a:xfrm>
          <a:prstGeom prst="rightBrace">
            <a:avLst>
              <a:gd name="adj1" fmla="val 40000"/>
              <a:gd name="adj2" fmla="val 50000"/>
            </a:avLst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5000">
              <a:latin typeface="Times New Roman" pitchFamily="18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4050556" y="2844528"/>
            <a:ext cx="0" cy="360039"/>
          </a:xfrm>
          <a:prstGeom prst="line">
            <a:avLst/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zh-TW" altLang="en-US"/>
          </a:p>
        </p:txBody>
      </p:sp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pPr>
              <a:defRPr/>
            </a:pPr>
            <a:fld id="{A05ECD70-FAF1-4047-8A2C-96177B54E74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3376800" y="2268464"/>
            <a:ext cx="2974652" cy="576064"/>
          </a:xfrm>
          <a:prstGeom prst="rect">
            <a:avLst/>
          </a:prstGeom>
          <a:noFill/>
        </p:spPr>
        <p:txBody>
          <a:bodyPr wrap="none" lIns="104306" tIns="52153" rIns="104306" bIns="52153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41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/>
                <a:ea typeface="標楷體"/>
              </a:rPr>
              <a:t>承辦人員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94972" y="1188343"/>
            <a:ext cx="252028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日原能會</a:t>
            </a:r>
            <a:r>
              <a:rPr lang="zh-TW" altLang="en-US" sz="32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zh-TW" altLang="en-US" sz="32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示：</a:t>
            </a:r>
            <a:r>
              <a:rPr lang="zh-TW" altLang="en-US" sz="3200" u="sng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能會及所屬機關之</a:t>
            </a:r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公文發文平均日數要控制在</a:t>
            </a:r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天以內</a:t>
            </a:r>
            <a:endParaRPr lang="zh-TW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圖說文字 23"/>
          <p:cNvSpPr/>
          <p:nvPr/>
        </p:nvSpPr>
        <p:spPr>
          <a:xfrm>
            <a:off x="7650956" y="1188343"/>
            <a:ext cx="2664296" cy="5616624"/>
          </a:xfrm>
          <a:prstGeom prst="wedgeRectCallout">
            <a:avLst>
              <a:gd name="adj1" fmla="val -78150"/>
              <a:gd name="adj2" fmla="val -30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38623" y="5083514"/>
            <a:ext cx="6834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發文使用日數計算方式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收文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次日起算至發文之日止。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從創稿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登錄取號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起算至發文之日止。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發文平均日計算方式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發文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使用日數之和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發文總件數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8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四、文書處理→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公文時效管制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pPr>
              <a:defRPr/>
            </a:pPr>
            <a:fld id="{A05ECD70-FAF1-4047-8A2C-96177B54E74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972319"/>
            <a:ext cx="91450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五、檔案管理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80" y="971550"/>
            <a:ext cx="9433047" cy="61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五、檔案管理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971550"/>
            <a:ext cx="9852590" cy="61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五、檔案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80" y="1074020"/>
            <a:ext cx="9492550" cy="60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六、介紹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「本所公文及檔案管理系統」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05" y="2196456"/>
            <a:ext cx="9623425" cy="43924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1146" y="972319"/>
            <a:ext cx="949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進入所區首頁→點選「新公文管理」→系統會自動帶入使用者之帳號及密碼→點選「登入」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122564" y="3852639"/>
            <a:ext cx="1296144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402484" y="1980431"/>
            <a:ext cx="1080120" cy="187220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4131" y="6444927"/>
            <a:ext cx="7776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外來文」及「創稿」之文號均為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碼所號</a:t>
            </a:r>
            <a:endParaRPr lang="en-US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+7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碼流水號，例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0001125)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均歸檔案室存查</a:t>
            </a:r>
          </a:p>
        </p:txBody>
      </p:sp>
    </p:spTree>
    <p:extLst>
      <p:ext uri="{BB962C8B-B14F-4D97-AF65-F5344CB8AC3E}">
        <p14:creationId xmlns:p14="http://schemas.microsoft.com/office/powerpoint/2010/main" val="26514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介紹「本所公文及檔案管理系統」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21146" y="972319"/>
            <a:ext cx="949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進入公文系統後→請先點選「說明」→教學文件→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 tooltip="「承辦人作業手冊」"/>
              </a:rPr>
              <a:t>「承辦人作業手冊」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→請依操作步驟製作公文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133" y="2196455"/>
            <a:ext cx="4248471" cy="364267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94172" y="2988543"/>
            <a:ext cx="70757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438" y="2196455"/>
            <a:ext cx="5090601" cy="3840698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5161146" y="4218781"/>
            <a:ext cx="3168352" cy="86409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301746" y="2628503"/>
            <a:ext cx="8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125116" y="4068663"/>
            <a:ext cx="8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796" y="6109160"/>
            <a:ext cx="791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91146">
              <a:buClr>
                <a:srgbClr val="CC0066"/>
              </a:buClr>
              <a:defRPr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落實推動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ODF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請下載</a:t>
            </a:r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LibreOffice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2" indent="-391146">
              <a:buClr>
                <a:srgbClr val="CC0066"/>
              </a:buCl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所首頁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專區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請以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ODF/PDF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格式為附件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9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附註一、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重要文書規定</a:t>
            </a:r>
          </a:p>
        </p:txBody>
      </p:sp>
      <p:graphicFrame>
        <p:nvGraphicFramePr>
          <p:cNvPr id="4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95411"/>
              </p:ext>
            </p:extLst>
          </p:nvPr>
        </p:nvGraphicFramePr>
        <p:xfrm>
          <a:off x="450156" y="1260351"/>
          <a:ext cx="98650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96" y="1044575"/>
            <a:ext cx="9217023" cy="60484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669518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一、文書是什麼？檔案是什麼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附註二、注意事項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04367"/>
            <a:ext cx="10158730" cy="4392488"/>
          </a:xfrm>
        </p:spPr>
        <p:txBody>
          <a:bodyPr/>
          <a:lstStyle/>
          <a:p>
            <a:pPr marL="521528" lvl="1" indent="0">
              <a:buNone/>
              <a:defRPr/>
            </a:pPr>
            <a:r>
              <a:rPr lang="zh-TW" altLang="en-US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★金額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、時間數字的公文標準寫法</a:t>
            </a:r>
            <a:endParaRPr lang="en-US" altLang="zh-TW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22332" lvl="1" indent="-302414">
              <a:buFont typeface="Wingdings" panose="05000000000000000000" pitchFamily="2" charset="2"/>
              <a:buChar char="u"/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金額超過萬元或億元，應標示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168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5,185 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5,285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9,650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22332" lvl="1" indent="-302414">
              <a:buFont typeface="Wingdings" panose="05000000000000000000" pitchFamily="2" charset="2"/>
              <a:buChar char="u"/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時間表達為上午或下午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，不宜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6:30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方式。</a:t>
            </a:r>
          </a:p>
          <a:p>
            <a:pPr marL="1222332" lvl="1" indent="-302414">
              <a:buFont typeface="Wingdings" panose="05000000000000000000" pitchFamily="2" charset="2"/>
              <a:buChar char="u"/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日期表示：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日（星期二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，不宜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4/28 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（二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60" y="3786561"/>
            <a:ext cx="2295525" cy="1990725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386260" y="1188343"/>
            <a:ext cx="8229600" cy="2598218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r>
              <a:rPr lang="en-US" altLang="zh-TW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sz="6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444" y="3786560"/>
            <a:ext cx="2301776" cy="1990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92" y="3786559"/>
            <a:ext cx="2301776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二、法令規範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1044327"/>
            <a:ext cx="942054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二、法令規範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900113"/>
            <a:ext cx="9780581" cy="61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三、文書處理與檔案管理關聯性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971550"/>
            <a:ext cx="9780582" cy="61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172" y="971550"/>
            <a:ext cx="9721079" cy="61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835" y="971550"/>
            <a:ext cx="8615730" cy="57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8" y="1188343"/>
            <a:ext cx="92890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220" y="972319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726</Words>
  <Application>Microsoft Office PowerPoint</Application>
  <PresentationFormat>自訂</PresentationFormat>
  <Paragraphs>75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文書及檔案管理概述</vt:lpstr>
      <vt:lpstr>一、文書是什麼？檔案是什麼?</vt:lpstr>
      <vt:lpstr>二、法令規範</vt:lpstr>
      <vt:lpstr>二、法令規範</vt:lpstr>
      <vt:lpstr>三、文書處理與檔案管理關聯性</vt:lpstr>
      <vt:lpstr>四、文書處理</vt:lpstr>
      <vt:lpstr>四、文書處理</vt:lpstr>
      <vt:lpstr>四、文書處理</vt:lpstr>
      <vt:lpstr>四、文書處理</vt:lpstr>
      <vt:lpstr>四、文書處理</vt:lpstr>
      <vt:lpstr>四、文書處理→公文時效管制(一)</vt:lpstr>
      <vt:lpstr>四、文書處理→公文時效管制(二)</vt:lpstr>
      <vt:lpstr>四、文書處理→公文時效管制(三)</vt:lpstr>
      <vt:lpstr>五、檔案管理</vt:lpstr>
      <vt:lpstr>五、檔案管理</vt:lpstr>
      <vt:lpstr>五、檔案管理</vt:lpstr>
      <vt:lpstr>六、介紹「本所公文及檔案管理系統」</vt:lpstr>
      <vt:lpstr>六、介紹「本所公文及檔案管理系統」</vt:lpstr>
      <vt:lpstr>附註一、重要文書規定</vt:lpstr>
      <vt:lpstr>附註二、注意事項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曾敏理</cp:lastModifiedBy>
  <cp:revision>46</cp:revision>
  <dcterms:created xsi:type="dcterms:W3CDTF">2016-03-02T01:31:29Z</dcterms:created>
  <dcterms:modified xsi:type="dcterms:W3CDTF">2023-01-18T05:36:45Z</dcterms:modified>
</cp:coreProperties>
</file>