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2" r:id="rId1"/>
    <p:sldMasterId id="2147484214" r:id="rId2"/>
    <p:sldMasterId id="2147484178" r:id="rId3"/>
    <p:sldMasterId id="2147484190" r:id="rId4"/>
    <p:sldMasterId id="2147484166" r:id="rId5"/>
    <p:sldMasterId id="2147484744" r:id="rId6"/>
  </p:sldMasterIdLst>
  <p:notesMasterIdLst>
    <p:notesMasterId r:id="rId29"/>
  </p:notesMasterIdLst>
  <p:handoutMasterIdLst>
    <p:handoutMasterId r:id="rId30"/>
  </p:handoutMasterIdLst>
  <p:sldIdLst>
    <p:sldId id="258" r:id="rId7"/>
    <p:sldId id="259" r:id="rId8"/>
    <p:sldId id="279" r:id="rId9"/>
    <p:sldId id="332" r:id="rId10"/>
    <p:sldId id="348" r:id="rId11"/>
    <p:sldId id="281" r:id="rId12"/>
    <p:sldId id="363" r:id="rId13"/>
    <p:sldId id="365" r:id="rId14"/>
    <p:sldId id="364" r:id="rId15"/>
    <p:sldId id="349" r:id="rId16"/>
    <p:sldId id="286" r:id="rId17"/>
    <p:sldId id="353" r:id="rId18"/>
    <p:sldId id="354" r:id="rId19"/>
    <p:sldId id="355" r:id="rId20"/>
    <p:sldId id="356" r:id="rId21"/>
    <p:sldId id="357" r:id="rId22"/>
    <p:sldId id="359" r:id="rId23"/>
    <p:sldId id="360" r:id="rId24"/>
    <p:sldId id="342" r:id="rId25"/>
    <p:sldId id="361" r:id="rId26"/>
    <p:sldId id="362" r:id="rId27"/>
    <p:sldId id="330" r:id="rId28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FF"/>
    <a:srgbClr val="FF00FF"/>
    <a:srgbClr val="FFFF00"/>
    <a:srgbClr val="017AFF"/>
    <a:srgbClr val="FFCC00"/>
    <a:srgbClr val="94E9FA"/>
    <a:srgbClr val="E4F995"/>
    <a:srgbClr val="FAF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2397" autoAdjust="0"/>
  </p:normalViewPr>
  <p:slideViewPr>
    <p:cSldViewPr>
      <p:cViewPr varScale="1">
        <p:scale>
          <a:sx n="63" d="100"/>
          <a:sy n="63" d="100"/>
        </p:scale>
        <p:origin x="12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7D678-40E8-4C1B-8D9D-BCE94EDDB5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756EF5D-A93B-4D73-9D92-F37CAA88DE28}">
      <dgm:prSet phldrT="[文字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zh-TW" altLang="en-US" sz="2800" b="1" dirty="0" smtClean="0"/>
            <a:t>政風工作</a:t>
          </a:r>
          <a:endParaRPr lang="zh-TW" altLang="en-US" sz="2800" b="1" dirty="0"/>
        </a:p>
      </dgm:t>
    </dgm:pt>
    <dgm:pt modelId="{212E0738-647A-40F5-81E8-15121E2F19CC}" type="parTrans" cxnId="{F1252A76-56D6-4C1E-8AD2-691E86E96B6F}">
      <dgm:prSet/>
      <dgm:spPr/>
      <dgm:t>
        <a:bodyPr/>
        <a:lstStyle/>
        <a:p>
          <a:endParaRPr lang="zh-TW" altLang="en-US"/>
        </a:p>
      </dgm:t>
    </dgm:pt>
    <dgm:pt modelId="{11785F06-A511-4427-B314-21510BE93C5A}" type="sibTrans" cxnId="{F1252A76-56D6-4C1E-8AD2-691E86E96B6F}">
      <dgm:prSet/>
      <dgm:spPr/>
      <dgm:t>
        <a:bodyPr/>
        <a:lstStyle/>
        <a:p>
          <a:endParaRPr lang="zh-TW" altLang="en-US"/>
        </a:p>
      </dgm:t>
    </dgm:pt>
    <dgm:pt modelId="{A17F7192-0BE2-45AA-BD33-5D23C5C269F2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accent1"/>
              </a:solidFill>
            </a:rPr>
            <a:t>預防業務</a:t>
          </a:r>
          <a:endParaRPr lang="zh-TW" altLang="en-US" sz="2800" b="1" dirty="0">
            <a:solidFill>
              <a:schemeClr val="accent1"/>
            </a:solidFill>
          </a:endParaRPr>
        </a:p>
      </dgm:t>
    </dgm:pt>
    <dgm:pt modelId="{7DB269FC-608C-4DB7-B32C-DD37E920D6D1}" type="parTrans" cxnId="{2DD0E461-0927-419D-AE01-8AE5ADB01ABA}">
      <dgm:prSet/>
      <dgm:spPr/>
      <dgm:t>
        <a:bodyPr/>
        <a:lstStyle/>
        <a:p>
          <a:endParaRPr lang="zh-TW" altLang="en-US"/>
        </a:p>
      </dgm:t>
    </dgm:pt>
    <dgm:pt modelId="{2F75224E-2CE9-4AC5-A1F4-FFFE6878208A}" type="sibTrans" cxnId="{2DD0E461-0927-419D-AE01-8AE5ADB01ABA}">
      <dgm:prSet/>
      <dgm:spPr/>
      <dgm:t>
        <a:bodyPr/>
        <a:lstStyle/>
        <a:p>
          <a:endParaRPr lang="zh-TW" altLang="en-US"/>
        </a:p>
      </dgm:t>
    </dgm:pt>
    <dgm:pt modelId="{F09F66CF-266A-4E50-B6DD-AA59887CBC71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accent1"/>
              </a:solidFill>
            </a:rPr>
            <a:t>查處業務</a:t>
          </a:r>
          <a:endParaRPr lang="zh-TW" altLang="en-US" sz="2800" b="1" dirty="0">
            <a:solidFill>
              <a:schemeClr val="accent1"/>
            </a:solidFill>
          </a:endParaRPr>
        </a:p>
      </dgm:t>
    </dgm:pt>
    <dgm:pt modelId="{643C2BDA-2666-4FA1-B34D-0E57A9BCDB11}" type="parTrans" cxnId="{AA4CEBFA-70D5-4F31-AC87-F5B54A13188B}">
      <dgm:prSet/>
      <dgm:spPr/>
      <dgm:t>
        <a:bodyPr/>
        <a:lstStyle/>
        <a:p>
          <a:endParaRPr lang="zh-TW" altLang="en-US"/>
        </a:p>
      </dgm:t>
    </dgm:pt>
    <dgm:pt modelId="{32B137C9-32A6-46CA-8845-08590F734244}" type="sibTrans" cxnId="{AA4CEBFA-70D5-4F31-AC87-F5B54A13188B}">
      <dgm:prSet/>
      <dgm:spPr/>
      <dgm:t>
        <a:bodyPr/>
        <a:lstStyle/>
        <a:p>
          <a:endParaRPr lang="zh-TW" altLang="en-US"/>
        </a:p>
      </dgm:t>
    </dgm:pt>
    <dgm:pt modelId="{0E804FB0-569C-4796-BAAE-1027CE7DE05D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accent1"/>
              </a:solidFill>
            </a:rPr>
            <a:t>綜合維護業務</a:t>
          </a:r>
          <a:endParaRPr lang="zh-TW" altLang="en-US" sz="2800" b="1" dirty="0">
            <a:solidFill>
              <a:schemeClr val="accent1"/>
            </a:solidFill>
          </a:endParaRPr>
        </a:p>
      </dgm:t>
    </dgm:pt>
    <dgm:pt modelId="{B19E9705-8B7E-4E9B-AE5C-38E0E8667A98}" type="parTrans" cxnId="{91F75500-D4F0-4149-8487-EA68CD898199}">
      <dgm:prSet/>
      <dgm:spPr/>
      <dgm:t>
        <a:bodyPr/>
        <a:lstStyle/>
        <a:p>
          <a:endParaRPr lang="zh-TW" altLang="en-US"/>
        </a:p>
      </dgm:t>
    </dgm:pt>
    <dgm:pt modelId="{2752FF86-74D3-4E5C-BDCD-FC4E6A491F30}" type="sibTrans" cxnId="{91F75500-D4F0-4149-8487-EA68CD898199}">
      <dgm:prSet/>
      <dgm:spPr/>
      <dgm:t>
        <a:bodyPr/>
        <a:lstStyle/>
        <a:p>
          <a:endParaRPr lang="zh-TW" altLang="en-US"/>
        </a:p>
      </dgm:t>
    </dgm:pt>
    <dgm:pt modelId="{BDFF58A6-4285-45E9-8035-05EA319CFD49}" type="pres">
      <dgm:prSet presAssocID="{9AB7D678-40E8-4C1B-8D9D-BCE94EDDB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3A3CF03-4E00-443B-9575-8E2FB66D7668}" type="pres">
      <dgm:prSet presAssocID="{3756EF5D-A93B-4D73-9D92-F37CAA88DE28}" presName="hierRoot1" presStyleCnt="0">
        <dgm:presLayoutVars>
          <dgm:hierBranch val="init"/>
        </dgm:presLayoutVars>
      </dgm:prSet>
      <dgm:spPr/>
    </dgm:pt>
    <dgm:pt modelId="{536B5D69-9461-4FEC-B9F7-7AF7D6FCA474}" type="pres">
      <dgm:prSet presAssocID="{3756EF5D-A93B-4D73-9D92-F37CAA88DE28}" presName="rootComposite1" presStyleCnt="0"/>
      <dgm:spPr/>
    </dgm:pt>
    <dgm:pt modelId="{135D3ACF-BC61-4BC3-9309-829A48068973}" type="pres">
      <dgm:prSet presAssocID="{3756EF5D-A93B-4D73-9D92-F37CAA88DE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7CAFAB-C72B-4B57-999F-3E7620D53B60}" type="pres">
      <dgm:prSet presAssocID="{3756EF5D-A93B-4D73-9D92-F37CAA88DE2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7D79C1A1-6767-4437-B1E4-4B8E91237D7A}" type="pres">
      <dgm:prSet presAssocID="{3756EF5D-A93B-4D73-9D92-F37CAA88DE28}" presName="hierChild2" presStyleCnt="0"/>
      <dgm:spPr/>
    </dgm:pt>
    <dgm:pt modelId="{5CD1B22C-799C-4994-9824-8F393BEDCE1E}" type="pres">
      <dgm:prSet presAssocID="{7DB269FC-608C-4DB7-B32C-DD37E920D6D1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20705BDC-B0BF-466F-B3F9-B09BC4580FC6}" type="pres">
      <dgm:prSet presAssocID="{A17F7192-0BE2-45AA-BD33-5D23C5C269F2}" presName="hierRoot2" presStyleCnt="0">
        <dgm:presLayoutVars>
          <dgm:hierBranch val="init"/>
        </dgm:presLayoutVars>
      </dgm:prSet>
      <dgm:spPr/>
    </dgm:pt>
    <dgm:pt modelId="{DE48BBDE-0821-42ED-B437-A0096B1D096F}" type="pres">
      <dgm:prSet presAssocID="{A17F7192-0BE2-45AA-BD33-5D23C5C269F2}" presName="rootComposite" presStyleCnt="0"/>
      <dgm:spPr/>
    </dgm:pt>
    <dgm:pt modelId="{857B1CA0-6A15-4F4E-A258-5462BD756190}" type="pres">
      <dgm:prSet presAssocID="{A17F7192-0BE2-45AA-BD33-5D23C5C269F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DB3AA6-F02E-4C6B-BC63-54DFA8EA8C35}" type="pres">
      <dgm:prSet presAssocID="{A17F7192-0BE2-45AA-BD33-5D23C5C269F2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06219E22-34E5-4E5B-A012-511812467074}" type="pres">
      <dgm:prSet presAssocID="{A17F7192-0BE2-45AA-BD33-5D23C5C269F2}" presName="hierChild4" presStyleCnt="0"/>
      <dgm:spPr/>
    </dgm:pt>
    <dgm:pt modelId="{DF0A35A7-4329-4528-A7A6-A58F811F544D}" type="pres">
      <dgm:prSet presAssocID="{A17F7192-0BE2-45AA-BD33-5D23C5C269F2}" presName="hierChild5" presStyleCnt="0"/>
      <dgm:spPr/>
    </dgm:pt>
    <dgm:pt modelId="{FC1C99D5-4848-430E-8D5F-AE3489E8D3F4}" type="pres">
      <dgm:prSet presAssocID="{643C2BDA-2666-4FA1-B34D-0E57A9BCDB11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91CFFC15-656E-4E57-A058-100662286719}" type="pres">
      <dgm:prSet presAssocID="{F09F66CF-266A-4E50-B6DD-AA59887CBC71}" presName="hierRoot2" presStyleCnt="0">
        <dgm:presLayoutVars>
          <dgm:hierBranch val="init"/>
        </dgm:presLayoutVars>
      </dgm:prSet>
      <dgm:spPr/>
    </dgm:pt>
    <dgm:pt modelId="{AD2E7BCE-AF77-4EA1-BC9C-3783BB6A044B}" type="pres">
      <dgm:prSet presAssocID="{F09F66CF-266A-4E50-B6DD-AA59887CBC71}" presName="rootComposite" presStyleCnt="0"/>
      <dgm:spPr/>
    </dgm:pt>
    <dgm:pt modelId="{1237A32F-20F2-4A87-A55A-CAC6DC130172}" type="pres">
      <dgm:prSet presAssocID="{F09F66CF-266A-4E50-B6DD-AA59887CBC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D519EA-49CA-4C8B-95F1-4B825F4093EB}" type="pres">
      <dgm:prSet presAssocID="{F09F66CF-266A-4E50-B6DD-AA59887CBC71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F014CB6B-3E06-428A-959D-1424D4181710}" type="pres">
      <dgm:prSet presAssocID="{F09F66CF-266A-4E50-B6DD-AA59887CBC71}" presName="hierChild4" presStyleCnt="0"/>
      <dgm:spPr/>
    </dgm:pt>
    <dgm:pt modelId="{9D1D48A6-3D5C-4F01-9E8A-A5CA8ABF1AD7}" type="pres">
      <dgm:prSet presAssocID="{F09F66CF-266A-4E50-B6DD-AA59887CBC71}" presName="hierChild5" presStyleCnt="0"/>
      <dgm:spPr/>
    </dgm:pt>
    <dgm:pt modelId="{9033D005-C335-4E2F-B6D6-A94D60D5C63C}" type="pres">
      <dgm:prSet presAssocID="{B19E9705-8B7E-4E9B-AE5C-38E0E8667A98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71519C40-0A57-4E29-88EE-8E69F9AAC334}" type="pres">
      <dgm:prSet presAssocID="{0E804FB0-569C-4796-BAAE-1027CE7DE05D}" presName="hierRoot2" presStyleCnt="0">
        <dgm:presLayoutVars>
          <dgm:hierBranch val="init"/>
        </dgm:presLayoutVars>
      </dgm:prSet>
      <dgm:spPr/>
    </dgm:pt>
    <dgm:pt modelId="{437B6AB6-F27A-4918-989A-313CCB7DBF34}" type="pres">
      <dgm:prSet presAssocID="{0E804FB0-569C-4796-BAAE-1027CE7DE05D}" presName="rootComposite" presStyleCnt="0"/>
      <dgm:spPr/>
    </dgm:pt>
    <dgm:pt modelId="{471F8544-39C9-45E2-A753-5427F1E4A788}" type="pres">
      <dgm:prSet presAssocID="{0E804FB0-569C-4796-BAAE-1027CE7DE05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E1997D-9A74-4ACA-A9F8-7CE0BF8B9F0C}" type="pres">
      <dgm:prSet presAssocID="{0E804FB0-569C-4796-BAAE-1027CE7DE05D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491B3036-C264-489B-BB86-63667CBC7089}" type="pres">
      <dgm:prSet presAssocID="{0E804FB0-569C-4796-BAAE-1027CE7DE05D}" presName="hierChild4" presStyleCnt="0"/>
      <dgm:spPr/>
    </dgm:pt>
    <dgm:pt modelId="{CD3B8A39-8D1F-4249-9A64-7B9E5FF79F2B}" type="pres">
      <dgm:prSet presAssocID="{0E804FB0-569C-4796-BAAE-1027CE7DE05D}" presName="hierChild5" presStyleCnt="0"/>
      <dgm:spPr/>
    </dgm:pt>
    <dgm:pt modelId="{C7E68AB2-CFF0-4990-8BD8-86A7DF8A329C}" type="pres">
      <dgm:prSet presAssocID="{3756EF5D-A93B-4D73-9D92-F37CAA88DE28}" presName="hierChild3" presStyleCnt="0"/>
      <dgm:spPr/>
    </dgm:pt>
  </dgm:ptLst>
  <dgm:cxnLst>
    <dgm:cxn modelId="{2DD0E461-0927-419D-AE01-8AE5ADB01ABA}" srcId="{3756EF5D-A93B-4D73-9D92-F37CAA88DE28}" destId="{A17F7192-0BE2-45AA-BD33-5D23C5C269F2}" srcOrd="0" destOrd="0" parTransId="{7DB269FC-608C-4DB7-B32C-DD37E920D6D1}" sibTransId="{2F75224E-2CE9-4AC5-A1F4-FFFE6878208A}"/>
    <dgm:cxn modelId="{52EC18B6-EA85-47F5-905F-471B5DAE2527}" type="presOf" srcId="{0E804FB0-569C-4796-BAAE-1027CE7DE05D}" destId="{2BE1997D-9A74-4ACA-A9F8-7CE0BF8B9F0C}" srcOrd="1" destOrd="0" presId="urn:microsoft.com/office/officeart/2005/8/layout/orgChart1"/>
    <dgm:cxn modelId="{4D13DA60-53C6-4661-A0CB-52F86A6F1770}" type="presOf" srcId="{A17F7192-0BE2-45AA-BD33-5D23C5C269F2}" destId="{82DB3AA6-F02E-4C6B-BC63-54DFA8EA8C35}" srcOrd="1" destOrd="0" presId="urn:microsoft.com/office/officeart/2005/8/layout/orgChart1"/>
    <dgm:cxn modelId="{E679222C-2D35-48EF-8E84-F78A8D1C96F2}" type="presOf" srcId="{3756EF5D-A93B-4D73-9D92-F37CAA88DE28}" destId="{135D3ACF-BC61-4BC3-9309-829A48068973}" srcOrd="0" destOrd="0" presId="urn:microsoft.com/office/officeart/2005/8/layout/orgChart1"/>
    <dgm:cxn modelId="{D6CA4365-E301-4196-A8A1-50CDAB59AC08}" type="presOf" srcId="{F09F66CF-266A-4E50-B6DD-AA59887CBC71}" destId="{2AD519EA-49CA-4C8B-95F1-4B825F4093EB}" srcOrd="1" destOrd="0" presId="urn:microsoft.com/office/officeart/2005/8/layout/orgChart1"/>
    <dgm:cxn modelId="{91F75500-D4F0-4149-8487-EA68CD898199}" srcId="{3756EF5D-A93B-4D73-9D92-F37CAA88DE28}" destId="{0E804FB0-569C-4796-BAAE-1027CE7DE05D}" srcOrd="2" destOrd="0" parTransId="{B19E9705-8B7E-4E9B-AE5C-38E0E8667A98}" sibTransId="{2752FF86-74D3-4E5C-BDCD-FC4E6A491F30}"/>
    <dgm:cxn modelId="{218802F6-A64A-4E81-B05B-2747B94F4A2F}" type="presOf" srcId="{F09F66CF-266A-4E50-B6DD-AA59887CBC71}" destId="{1237A32F-20F2-4A87-A55A-CAC6DC130172}" srcOrd="0" destOrd="0" presId="urn:microsoft.com/office/officeart/2005/8/layout/orgChart1"/>
    <dgm:cxn modelId="{CADEF109-DC10-4B98-872F-7C60318DF60A}" type="presOf" srcId="{B19E9705-8B7E-4E9B-AE5C-38E0E8667A98}" destId="{9033D005-C335-4E2F-B6D6-A94D60D5C63C}" srcOrd="0" destOrd="0" presId="urn:microsoft.com/office/officeart/2005/8/layout/orgChart1"/>
    <dgm:cxn modelId="{EDDDB1A8-9E92-480B-994E-9FAF60796887}" type="presOf" srcId="{7DB269FC-608C-4DB7-B32C-DD37E920D6D1}" destId="{5CD1B22C-799C-4994-9824-8F393BEDCE1E}" srcOrd="0" destOrd="0" presId="urn:microsoft.com/office/officeart/2005/8/layout/orgChart1"/>
    <dgm:cxn modelId="{EC30B096-7441-47BE-AC1D-0EB7A73FAD4E}" type="presOf" srcId="{3756EF5D-A93B-4D73-9D92-F37CAA88DE28}" destId="{8E7CAFAB-C72B-4B57-999F-3E7620D53B60}" srcOrd="1" destOrd="0" presId="urn:microsoft.com/office/officeart/2005/8/layout/orgChart1"/>
    <dgm:cxn modelId="{F1252A76-56D6-4C1E-8AD2-691E86E96B6F}" srcId="{9AB7D678-40E8-4C1B-8D9D-BCE94EDDB58B}" destId="{3756EF5D-A93B-4D73-9D92-F37CAA88DE28}" srcOrd="0" destOrd="0" parTransId="{212E0738-647A-40F5-81E8-15121E2F19CC}" sibTransId="{11785F06-A511-4427-B314-21510BE93C5A}"/>
    <dgm:cxn modelId="{E850399D-34DC-4FD4-BAA7-7C94D566F4F5}" type="presOf" srcId="{0E804FB0-569C-4796-BAAE-1027CE7DE05D}" destId="{471F8544-39C9-45E2-A753-5427F1E4A788}" srcOrd="0" destOrd="0" presId="urn:microsoft.com/office/officeart/2005/8/layout/orgChart1"/>
    <dgm:cxn modelId="{8B056EEB-DCAF-4393-A332-02F2A6129665}" type="presOf" srcId="{A17F7192-0BE2-45AA-BD33-5D23C5C269F2}" destId="{857B1CA0-6A15-4F4E-A258-5462BD756190}" srcOrd="0" destOrd="0" presId="urn:microsoft.com/office/officeart/2005/8/layout/orgChart1"/>
    <dgm:cxn modelId="{0E60AAE7-98A9-43C0-9892-7462FB9FA8DE}" type="presOf" srcId="{9AB7D678-40E8-4C1B-8D9D-BCE94EDDB58B}" destId="{BDFF58A6-4285-45E9-8035-05EA319CFD49}" srcOrd="0" destOrd="0" presId="urn:microsoft.com/office/officeart/2005/8/layout/orgChart1"/>
    <dgm:cxn modelId="{C712AE90-E8E8-4378-83DA-9C0FC640E616}" type="presOf" srcId="{643C2BDA-2666-4FA1-B34D-0E57A9BCDB11}" destId="{FC1C99D5-4848-430E-8D5F-AE3489E8D3F4}" srcOrd="0" destOrd="0" presId="urn:microsoft.com/office/officeart/2005/8/layout/orgChart1"/>
    <dgm:cxn modelId="{AA4CEBFA-70D5-4F31-AC87-F5B54A13188B}" srcId="{3756EF5D-A93B-4D73-9D92-F37CAA88DE28}" destId="{F09F66CF-266A-4E50-B6DD-AA59887CBC71}" srcOrd="1" destOrd="0" parTransId="{643C2BDA-2666-4FA1-B34D-0E57A9BCDB11}" sibTransId="{32B137C9-32A6-46CA-8845-08590F734244}"/>
    <dgm:cxn modelId="{F4918F20-A475-4BAB-8FC8-9629875A3A28}" type="presParOf" srcId="{BDFF58A6-4285-45E9-8035-05EA319CFD49}" destId="{83A3CF03-4E00-443B-9575-8E2FB66D7668}" srcOrd="0" destOrd="0" presId="urn:microsoft.com/office/officeart/2005/8/layout/orgChart1"/>
    <dgm:cxn modelId="{BE1292D1-3383-4AC8-913F-D431D558062B}" type="presParOf" srcId="{83A3CF03-4E00-443B-9575-8E2FB66D7668}" destId="{536B5D69-9461-4FEC-B9F7-7AF7D6FCA474}" srcOrd="0" destOrd="0" presId="urn:microsoft.com/office/officeart/2005/8/layout/orgChart1"/>
    <dgm:cxn modelId="{4C872930-CA81-4A0B-AAD5-655C1D3A7B01}" type="presParOf" srcId="{536B5D69-9461-4FEC-B9F7-7AF7D6FCA474}" destId="{135D3ACF-BC61-4BC3-9309-829A48068973}" srcOrd="0" destOrd="0" presId="urn:microsoft.com/office/officeart/2005/8/layout/orgChart1"/>
    <dgm:cxn modelId="{FDDF55F4-6BAA-4425-8A5F-D86FA7B72A88}" type="presParOf" srcId="{536B5D69-9461-4FEC-B9F7-7AF7D6FCA474}" destId="{8E7CAFAB-C72B-4B57-999F-3E7620D53B60}" srcOrd="1" destOrd="0" presId="urn:microsoft.com/office/officeart/2005/8/layout/orgChart1"/>
    <dgm:cxn modelId="{B658D5C3-D903-4CE9-B4E2-AEAEAAAA4D36}" type="presParOf" srcId="{83A3CF03-4E00-443B-9575-8E2FB66D7668}" destId="{7D79C1A1-6767-4437-B1E4-4B8E91237D7A}" srcOrd="1" destOrd="0" presId="urn:microsoft.com/office/officeart/2005/8/layout/orgChart1"/>
    <dgm:cxn modelId="{1413D35D-4C13-46B1-B0BD-C3AB990C3BD2}" type="presParOf" srcId="{7D79C1A1-6767-4437-B1E4-4B8E91237D7A}" destId="{5CD1B22C-799C-4994-9824-8F393BEDCE1E}" srcOrd="0" destOrd="0" presId="urn:microsoft.com/office/officeart/2005/8/layout/orgChart1"/>
    <dgm:cxn modelId="{87CC12D7-F091-4CB2-96C2-0DFB3274EFD5}" type="presParOf" srcId="{7D79C1A1-6767-4437-B1E4-4B8E91237D7A}" destId="{20705BDC-B0BF-466F-B3F9-B09BC4580FC6}" srcOrd="1" destOrd="0" presId="urn:microsoft.com/office/officeart/2005/8/layout/orgChart1"/>
    <dgm:cxn modelId="{4F2CC0B2-5ED9-4CAB-BA85-5EC12CE3C36F}" type="presParOf" srcId="{20705BDC-B0BF-466F-B3F9-B09BC4580FC6}" destId="{DE48BBDE-0821-42ED-B437-A0096B1D096F}" srcOrd="0" destOrd="0" presId="urn:microsoft.com/office/officeart/2005/8/layout/orgChart1"/>
    <dgm:cxn modelId="{1F5B4678-97D5-4D16-A7A6-5A730C83B03C}" type="presParOf" srcId="{DE48BBDE-0821-42ED-B437-A0096B1D096F}" destId="{857B1CA0-6A15-4F4E-A258-5462BD756190}" srcOrd="0" destOrd="0" presId="urn:microsoft.com/office/officeart/2005/8/layout/orgChart1"/>
    <dgm:cxn modelId="{36072ABC-E5BD-45FD-BDDB-DDA3BF132B94}" type="presParOf" srcId="{DE48BBDE-0821-42ED-B437-A0096B1D096F}" destId="{82DB3AA6-F02E-4C6B-BC63-54DFA8EA8C35}" srcOrd="1" destOrd="0" presId="urn:microsoft.com/office/officeart/2005/8/layout/orgChart1"/>
    <dgm:cxn modelId="{402CB90E-E61E-4C49-AA6D-CB02A5E296DD}" type="presParOf" srcId="{20705BDC-B0BF-466F-B3F9-B09BC4580FC6}" destId="{06219E22-34E5-4E5B-A012-511812467074}" srcOrd="1" destOrd="0" presId="urn:microsoft.com/office/officeart/2005/8/layout/orgChart1"/>
    <dgm:cxn modelId="{495EF4F0-E08E-410B-BD84-A26EE0E2A8D5}" type="presParOf" srcId="{20705BDC-B0BF-466F-B3F9-B09BC4580FC6}" destId="{DF0A35A7-4329-4528-A7A6-A58F811F544D}" srcOrd="2" destOrd="0" presId="urn:microsoft.com/office/officeart/2005/8/layout/orgChart1"/>
    <dgm:cxn modelId="{2D8703FD-5BA8-4549-A614-C03C03D915A7}" type="presParOf" srcId="{7D79C1A1-6767-4437-B1E4-4B8E91237D7A}" destId="{FC1C99D5-4848-430E-8D5F-AE3489E8D3F4}" srcOrd="2" destOrd="0" presId="urn:microsoft.com/office/officeart/2005/8/layout/orgChart1"/>
    <dgm:cxn modelId="{F24FAC4F-FC7E-476D-B00E-8EFC32A71D74}" type="presParOf" srcId="{7D79C1A1-6767-4437-B1E4-4B8E91237D7A}" destId="{91CFFC15-656E-4E57-A058-100662286719}" srcOrd="3" destOrd="0" presId="urn:microsoft.com/office/officeart/2005/8/layout/orgChart1"/>
    <dgm:cxn modelId="{3AF35617-FDC8-4DA7-BAC5-3CB54FB1CCD9}" type="presParOf" srcId="{91CFFC15-656E-4E57-A058-100662286719}" destId="{AD2E7BCE-AF77-4EA1-BC9C-3783BB6A044B}" srcOrd="0" destOrd="0" presId="urn:microsoft.com/office/officeart/2005/8/layout/orgChart1"/>
    <dgm:cxn modelId="{D357902A-9BA9-48EB-9A80-9AA40BA40075}" type="presParOf" srcId="{AD2E7BCE-AF77-4EA1-BC9C-3783BB6A044B}" destId="{1237A32F-20F2-4A87-A55A-CAC6DC130172}" srcOrd="0" destOrd="0" presId="urn:microsoft.com/office/officeart/2005/8/layout/orgChart1"/>
    <dgm:cxn modelId="{C5CAA09E-7FDF-417D-83E3-FFF062D50BC4}" type="presParOf" srcId="{AD2E7BCE-AF77-4EA1-BC9C-3783BB6A044B}" destId="{2AD519EA-49CA-4C8B-95F1-4B825F4093EB}" srcOrd="1" destOrd="0" presId="urn:microsoft.com/office/officeart/2005/8/layout/orgChart1"/>
    <dgm:cxn modelId="{1A010276-045B-4A6D-BCE4-383D0F1DB52E}" type="presParOf" srcId="{91CFFC15-656E-4E57-A058-100662286719}" destId="{F014CB6B-3E06-428A-959D-1424D4181710}" srcOrd="1" destOrd="0" presId="urn:microsoft.com/office/officeart/2005/8/layout/orgChart1"/>
    <dgm:cxn modelId="{56014783-B15A-43EC-8F0F-5E983393893D}" type="presParOf" srcId="{91CFFC15-656E-4E57-A058-100662286719}" destId="{9D1D48A6-3D5C-4F01-9E8A-A5CA8ABF1AD7}" srcOrd="2" destOrd="0" presId="urn:microsoft.com/office/officeart/2005/8/layout/orgChart1"/>
    <dgm:cxn modelId="{B401864D-3909-4F87-8234-208C167A2DD7}" type="presParOf" srcId="{7D79C1A1-6767-4437-B1E4-4B8E91237D7A}" destId="{9033D005-C335-4E2F-B6D6-A94D60D5C63C}" srcOrd="4" destOrd="0" presId="urn:microsoft.com/office/officeart/2005/8/layout/orgChart1"/>
    <dgm:cxn modelId="{8A027925-A54C-48C7-A9A3-C67AC715A92F}" type="presParOf" srcId="{7D79C1A1-6767-4437-B1E4-4B8E91237D7A}" destId="{71519C40-0A57-4E29-88EE-8E69F9AAC334}" srcOrd="5" destOrd="0" presId="urn:microsoft.com/office/officeart/2005/8/layout/orgChart1"/>
    <dgm:cxn modelId="{797FB385-9CFF-420F-A417-C6D31CBC2916}" type="presParOf" srcId="{71519C40-0A57-4E29-88EE-8E69F9AAC334}" destId="{437B6AB6-F27A-4918-989A-313CCB7DBF34}" srcOrd="0" destOrd="0" presId="urn:microsoft.com/office/officeart/2005/8/layout/orgChart1"/>
    <dgm:cxn modelId="{723B76F4-8A07-467E-86C4-090E78C91D60}" type="presParOf" srcId="{437B6AB6-F27A-4918-989A-313CCB7DBF34}" destId="{471F8544-39C9-45E2-A753-5427F1E4A788}" srcOrd="0" destOrd="0" presId="urn:microsoft.com/office/officeart/2005/8/layout/orgChart1"/>
    <dgm:cxn modelId="{5C38C33A-3F4B-4839-974B-9E3D94AF8956}" type="presParOf" srcId="{437B6AB6-F27A-4918-989A-313CCB7DBF34}" destId="{2BE1997D-9A74-4ACA-A9F8-7CE0BF8B9F0C}" srcOrd="1" destOrd="0" presId="urn:microsoft.com/office/officeart/2005/8/layout/orgChart1"/>
    <dgm:cxn modelId="{A369CA02-6DC8-49EC-AFDC-9D1ED8B6F1C3}" type="presParOf" srcId="{71519C40-0A57-4E29-88EE-8E69F9AAC334}" destId="{491B3036-C264-489B-BB86-63667CBC7089}" srcOrd="1" destOrd="0" presId="urn:microsoft.com/office/officeart/2005/8/layout/orgChart1"/>
    <dgm:cxn modelId="{2A0D8964-9218-4511-B0CA-B3CFFB86B539}" type="presParOf" srcId="{71519C40-0A57-4E29-88EE-8E69F9AAC334}" destId="{CD3B8A39-8D1F-4249-9A64-7B9E5FF79F2B}" srcOrd="2" destOrd="0" presId="urn:microsoft.com/office/officeart/2005/8/layout/orgChart1"/>
    <dgm:cxn modelId="{090701AB-5EDC-4F0C-B334-2B338AD57946}" type="presParOf" srcId="{83A3CF03-4E00-443B-9575-8E2FB66D7668}" destId="{C7E68AB2-CFF0-4990-8BD8-86A7DF8A32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3D005-C335-4E2F-B6D6-A94D60D5C63C}">
      <dsp:nvSpPr>
        <dsp:cNvPr id="0" name=""/>
        <dsp:cNvSpPr/>
      </dsp:nvSpPr>
      <dsp:spPr>
        <a:xfrm>
          <a:off x="3886200" y="2089740"/>
          <a:ext cx="2749514" cy="477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594"/>
              </a:lnTo>
              <a:lnTo>
                <a:pt x="2749514" y="238594"/>
              </a:lnTo>
              <a:lnTo>
                <a:pt x="2749514" y="477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C99D5-4848-430E-8D5F-AE3489E8D3F4}">
      <dsp:nvSpPr>
        <dsp:cNvPr id="0" name=""/>
        <dsp:cNvSpPr/>
      </dsp:nvSpPr>
      <dsp:spPr>
        <a:xfrm>
          <a:off x="3840480" y="2089740"/>
          <a:ext cx="91440" cy="477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1B22C-799C-4994-9824-8F393BEDCE1E}">
      <dsp:nvSpPr>
        <dsp:cNvPr id="0" name=""/>
        <dsp:cNvSpPr/>
      </dsp:nvSpPr>
      <dsp:spPr>
        <a:xfrm>
          <a:off x="1136685" y="2089740"/>
          <a:ext cx="2749514" cy="477188"/>
        </a:xfrm>
        <a:custGeom>
          <a:avLst/>
          <a:gdLst/>
          <a:ahLst/>
          <a:cxnLst/>
          <a:rect l="0" t="0" r="0" b="0"/>
          <a:pathLst>
            <a:path>
              <a:moveTo>
                <a:pt x="2749514" y="0"/>
              </a:moveTo>
              <a:lnTo>
                <a:pt x="2749514" y="238594"/>
              </a:lnTo>
              <a:lnTo>
                <a:pt x="0" y="238594"/>
              </a:lnTo>
              <a:lnTo>
                <a:pt x="0" y="477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D3ACF-BC61-4BC3-9309-829A48068973}">
      <dsp:nvSpPr>
        <dsp:cNvPr id="0" name=""/>
        <dsp:cNvSpPr/>
      </dsp:nvSpPr>
      <dsp:spPr>
        <a:xfrm>
          <a:off x="2750036" y="953577"/>
          <a:ext cx="2272326" cy="1136163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政風工作</a:t>
          </a:r>
          <a:endParaRPr lang="zh-TW" altLang="en-US" sz="2800" b="1" kern="1200" dirty="0"/>
        </a:p>
      </dsp:txBody>
      <dsp:txXfrm>
        <a:off x="2750036" y="953577"/>
        <a:ext cx="2272326" cy="1136163"/>
      </dsp:txXfrm>
    </dsp:sp>
    <dsp:sp modelId="{857B1CA0-6A15-4F4E-A258-5462BD756190}">
      <dsp:nvSpPr>
        <dsp:cNvPr id="0" name=""/>
        <dsp:cNvSpPr/>
      </dsp:nvSpPr>
      <dsp:spPr>
        <a:xfrm>
          <a:off x="521" y="2566929"/>
          <a:ext cx="2272326" cy="113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1"/>
              </a:solidFill>
            </a:rPr>
            <a:t>預防業務</a:t>
          </a:r>
          <a:endParaRPr lang="zh-TW" altLang="en-US" sz="2800" b="1" kern="1200" dirty="0">
            <a:solidFill>
              <a:schemeClr val="accent1"/>
            </a:solidFill>
          </a:endParaRPr>
        </a:p>
      </dsp:txBody>
      <dsp:txXfrm>
        <a:off x="521" y="2566929"/>
        <a:ext cx="2272326" cy="1136163"/>
      </dsp:txXfrm>
    </dsp:sp>
    <dsp:sp modelId="{1237A32F-20F2-4A87-A55A-CAC6DC130172}">
      <dsp:nvSpPr>
        <dsp:cNvPr id="0" name=""/>
        <dsp:cNvSpPr/>
      </dsp:nvSpPr>
      <dsp:spPr>
        <a:xfrm>
          <a:off x="2750036" y="2566929"/>
          <a:ext cx="2272326" cy="113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1"/>
              </a:solidFill>
            </a:rPr>
            <a:t>查處業務</a:t>
          </a:r>
          <a:endParaRPr lang="zh-TW" altLang="en-US" sz="2800" b="1" kern="1200" dirty="0">
            <a:solidFill>
              <a:schemeClr val="accent1"/>
            </a:solidFill>
          </a:endParaRPr>
        </a:p>
      </dsp:txBody>
      <dsp:txXfrm>
        <a:off x="2750036" y="2566929"/>
        <a:ext cx="2272326" cy="1136163"/>
      </dsp:txXfrm>
    </dsp:sp>
    <dsp:sp modelId="{471F8544-39C9-45E2-A753-5427F1E4A788}">
      <dsp:nvSpPr>
        <dsp:cNvPr id="0" name=""/>
        <dsp:cNvSpPr/>
      </dsp:nvSpPr>
      <dsp:spPr>
        <a:xfrm>
          <a:off x="5499551" y="2566929"/>
          <a:ext cx="2272326" cy="113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1"/>
              </a:solidFill>
            </a:rPr>
            <a:t>綜合維護業務</a:t>
          </a:r>
          <a:endParaRPr lang="zh-TW" altLang="en-US" sz="2800" b="1" kern="1200" dirty="0">
            <a:solidFill>
              <a:schemeClr val="accent1"/>
            </a:solidFill>
          </a:endParaRPr>
        </a:p>
      </dsp:txBody>
      <dsp:txXfrm>
        <a:off x="5499551" y="2566929"/>
        <a:ext cx="2272326" cy="1136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042" cy="46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defTabSz="92989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1442" y="0"/>
            <a:ext cx="2933041" cy="46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algn="r" defTabSz="92989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2942"/>
            <a:ext cx="2933042" cy="46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defTabSz="92989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第1頁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1442" y="9452942"/>
            <a:ext cx="2933041" cy="46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algn="r" defTabSz="929895" eaLnBrk="1" hangingPunct="1">
              <a:defRPr sz="1200"/>
            </a:lvl1pPr>
          </a:lstStyle>
          <a:p>
            <a:pPr>
              <a:defRPr/>
            </a:pPr>
            <a:fld id="{09037598-C6D5-47C7-BA1E-2332D50131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939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672" y="0"/>
            <a:ext cx="2948939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3" y="4720908"/>
            <a:ext cx="5446396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226"/>
            <a:ext cx="2948939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第1頁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672" y="9440226"/>
            <a:ext cx="2948939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35580E-E029-4950-9EC0-DAA068EF21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86B61C9-5E2C-4C32-B795-15FF9E6DA1B8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386A37-6CAE-401F-946C-18B8949676EC}" type="slidenum">
              <a:rPr lang="en-US" altLang="zh-TW" smtClean="0"/>
              <a:pPr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3661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BA833E-164D-4CE5-A9F9-5964FB06AB5D}" type="slidenum">
              <a:rPr lang="en-US" altLang="zh-TW" smtClean="0"/>
              <a:pPr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BA833E-164D-4CE5-A9F9-5964FB06AB5D}" type="slidenum">
              <a:rPr lang="en-US" altLang="zh-TW" smtClean="0"/>
              <a:pPr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8708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BA833E-164D-4CE5-A9F9-5964FB06AB5D}" type="slidenum">
              <a:rPr lang="en-US" altLang="zh-TW" smtClean="0"/>
              <a:pPr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62436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BA833E-164D-4CE5-A9F9-5964FB06AB5D}" type="slidenum">
              <a:rPr lang="en-US" altLang="zh-TW" smtClean="0"/>
              <a:pPr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15700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BA833E-164D-4CE5-A9F9-5964FB06AB5D}" type="slidenum">
              <a:rPr lang="en-US" altLang="zh-TW" smtClean="0"/>
              <a:pPr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38258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BA833E-164D-4CE5-A9F9-5964FB06AB5D}" type="slidenum">
              <a:rPr lang="en-US" altLang="zh-TW" smtClean="0"/>
              <a:pPr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02837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BA833E-164D-4CE5-A9F9-5964FB06AB5D}" type="slidenum">
              <a:rPr lang="en-US" altLang="zh-TW" smtClean="0"/>
              <a:pPr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2269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BA833E-164D-4CE5-A9F9-5964FB06AB5D}" type="slidenum">
              <a:rPr lang="en-US" altLang="zh-TW" smtClean="0"/>
              <a:pPr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84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7168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8BDE9C-842B-40D8-A66B-F59433AA46DD}" type="slidenum">
              <a:rPr lang="en-US" altLang="zh-TW" smtClean="0"/>
              <a:pPr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18437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9A1962C-9AA2-4380-A144-6B0B3D68EF0C}" type="slidenum">
              <a:rPr lang="en-US" altLang="zh-TW" smtClean="0"/>
              <a:pPr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7168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8BDE9C-842B-40D8-A66B-F59433AA46DD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82962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7168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8BDE9C-842B-40D8-A66B-F59433AA46DD}" type="slidenum">
              <a:rPr lang="en-US" altLang="zh-TW" smtClean="0"/>
              <a:pPr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16205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26980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126981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C93B917-BF49-4BF4-B657-05528119A0A3}" type="slidenum">
              <a:rPr lang="en-US" altLang="zh-TW" smtClean="0"/>
              <a:pPr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2048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A2B7236-1261-4EA0-B93E-9D3AF6981BF5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24581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64B19D9-2687-4CD0-88D7-D9F719165787}" type="slidenum">
              <a:rPr lang="en-US" altLang="zh-TW" smtClean="0"/>
              <a:pPr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24581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64B19D9-2687-4CD0-88D7-D9F719165787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2041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3072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3541B46-1738-4081-B80B-6AA3C1AC90F2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34821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E9271D-D940-49A3-B0D4-4C72CB71B6DA}" type="slidenum">
              <a:rPr lang="en-US" altLang="zh-TW" smtClean="0"/>
              <a:pPr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1867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34821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E9271D-D940-49A3-B0D4-4C72CB71B6DA}" type="slidenum">
              <a:rPr lang="en-US" altLang="zh-TW" smtClean="0"/>
              <a:pPr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6960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/>
              <a:t>第1頁</a:t>
            </a:r>
          </a:p>
        </p:txBody>
      </p:sp>
      <p:sp>
        <p:nvSpPr>
          <p:cNvPr id="34821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916" indent="-2861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486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280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60075" indent="-22889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869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663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458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1252" indent="-22889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E9271D-D940-49A3-B0D4-4C72CB71B6DA}" type="slidenum">
              <a:rPr lang="en-US" altLang="zh-TW" smtClean="0"/>
              <a:pPr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9126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DA53-FB8F-48F7-8781-AA3047299000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AF8F-A632-428F-AB5D-442D89EE1C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4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598E-30C6-421D-879D-D0E3650BC1E4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6698-9A2F-4F5A-9FBB-723656EA41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63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01BC-4CAF-43EF-8B56-E09E78F67C39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F636-0900-4E65-A795-14C184508B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155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32EB-97D2-4E16-8B2C-489A61787590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2929-8E27-4CAF-9C7A-D798D66B13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89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1AB4-98B3-42EF-970E-9B3F8F33F12F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4951-7088-4736-8E87-34B04AE5B0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66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5AC6-45F3-4099-983A-577F59EAFF36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6556-EA76-4685-A682-415F8B6327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23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EDAD-5A6A-4084-81CC-5010461D1BD7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3D88-2B7E-4A17-A3C2-D8668F22A5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31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4A92-3F2B-4F5B-9E29-EE5D536A4FAB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AA0B-E99B-4330-B7EA-C4FDB0B90F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43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94CD-1F81-4571-BC1E-E5F89CD7C427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FD93-36D9-4D42-ACB2-8616B25A51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44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DC1B-A906-4ABB-A27C-03DFFE9A53F2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FBB1-3DCB-4C92-8601-872EBED846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ED84-E32E-4833-BB52-EE6D2F8BD6EC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25B-EB91-4DD2-A628-371221F1B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2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86A0-0067-4290-8DBD-E7E154AD2018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5911-C577-4B1C-B682-884159A2EB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089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9AE6-6D02-498B-8320-4E05EB07E4BC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5958-6B81-4F77-8C65-20F3C26CC8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568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472A-081A-429F-986C-89DCB8D8CE4A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2F4A-3833-441F-B224-4F22946371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064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46A61-BB54-4AA4-A734-4108CE066D9D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77AA-6CAD-4627-9869-6C49030E8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002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E4A5-D346-4EAD-86D6-29F6DE191D2D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35DB-494A-4F88-851C-2210C70E7C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958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B810-541B-4701-AE73-90C8F73C754A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2748-9154-4CD5-9582-C2E665ACB3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144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40E6-9115-4A74-B672-8A5E1F67B9A5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408C-F41D-498A-B072-19B3E44D9C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05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C151-E16C-482C-8056-7CBC687F8550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6C1A-4D04-4E82-ACD6-3D0A997599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48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0FA1-D7AD-4509-B387-E1C52DCC31B0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5215-8407-4BAA-81D8-288649DB6A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021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C173-B365-49D1-8E76-10DE9B8061B2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8319-F771-40E7-A6BB-FF5A073DA7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86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C34D-BBEF-43C2-BDE1-43B3BBA767B3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4FB3-8F35-401A-84AF-28F01BDBDF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7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1B91-DA9D-4D00-82F3-5594AC3ED3F1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A8F9-BE4B-4A12-B36D-F6AE98E56C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010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075A-EB38-4C03-85E7-854BB87C40EF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08BA-5BB5-4BED-B844-1150800619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499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092-4754-4512-8489-632A1F7EACAE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4DE0-C4B9-4B08-B5CD-0B4F84BDE7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133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D977-7510-4DF6-A3DB-DF532CE95C7F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85F3-311E-424E-8A65-4FDF9602BD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087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AB61-F6A7-4B96-A401-FF6E60A0E5C2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B079-FF5D-48A0-A735-F8BAFED229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445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3BE3-786B-423C-935A-F48F992ACC68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7BC4-9CE8-443C-BA39-F4E68F5A64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89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D61C-BF22-4B6E-95B2-D1C79B84DD9C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3BD3-4807-498C-8F4A-766EDDB4F3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580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C14D-D02F-400E-8F4A-D972693BC60C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C83D-9ADD-4EAD-8E18-B299C74C6D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137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D88E-F511-4FB4-AC8C-C18837DB043A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87EE-38EC-4DAF-8099-AC12B0BDF6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396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7184-7440-4B28-B83C-DAE506A03616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B86A-C594-468B-80E1-CE0ADD6B00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896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0015-87EB-43CF-B681-9E847CA40592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1732-C8E8-4E08-AFC9-5ECD130A83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9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4CD2-66A4-47C4-840C-F07E80F5636B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1EB6-D418-45CA-B6AC-8ECBA430F5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411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DCCD-2B11-4EB9-8EEE-50DE2FB4A230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F6F8-1A6E-41A3-AC0D-386062D23D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830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A6BE-1059-4B18-BFC8-B6E1199487B3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222D-A3B6-4DA2-A310-2299B60CEB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063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F27DC-88FA-44BC-AA6D-2F79B3595963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5FBE-5629-4295-8B0D-7C0D78EE6C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8515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F044-FB61-4A0E-A4C1-80B396B1B3EC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7422-F7CF-4DE1-9A1C-42566490EB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326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C1F1-CAD9-4DD1-B15A-E5A5227D8A38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7D32-794C-4BE6-8F32-83E6C6A034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08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9DC1-8131-4F19-85B4-7459E9D83EF5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B9CF-E385-46A4-9BAD-C63DDF354F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777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D4C2-384B-45F5-96D2-8378BCD96231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6D88-67D1-44D9-8AB1-68F0D6DF06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996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3CBA-2122-4979-986F-C1EAE0E57AE2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0987-FD21-439F-A0CE-BF5D87C9F3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401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6D86-FB5D-4975-9C01-E60BF835E10C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F275-A7CD-4360-9102-1425DAD8CF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691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0E56-12E1-4218-8308-23E15542F2EF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763E-660E-4F00-9E17-62534EC5DB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28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A759-CE72-4E9E-A8F3-815E319A42E9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5BA8-319F-4FD8-84A9-B0F3E7A600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863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0DCA-8197-4EA0-9F50-CD117D0C5A13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04CA-3B0D-4868-8E72-D59FDF65D1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766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1F41-93A0-43C7-B503-55EF5085FAFF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4620-36D6-4E86-B0C6-14723C18EA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169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33B7-AEDC-4BED-BCE8-813C9D0372FE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AD30-6EAA-46F3-B12D-E970416B7F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09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0DC-4DCD-4AE0-9661-B1BB6EAB59BA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5071-B923-4508-A426-A7FA382966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4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DA29-1F0A-46BD-9DC9-B717631FCEA2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589A-FFBB-45E4-833B-BA765419DA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996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FCE0-8704-47EC-8183-3146FC4A5E28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5443-DA35-4C9E-9EB1-AFC727E9C9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395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1FDF-29D3-4C02-A865-0C8C3C3F7551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A5A3-DC08-4A9E-B79F-0172E47A07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231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D8504-33E5-407F-8C34-A9904211BA6F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CFF32-4141-4EC1-B8CE-B918DC01848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454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0BBCE-B846-493C-9A97-10998176B1FE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989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8D81E-4330-4B56-BDC5-5533845E5D5A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514C2-E835-4DB2-B7D9-099A53ECE5F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40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A1F6-6ECE-4310-9CAE-F55C4562DD00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F024-3A0C-40E9-8A53-9CDA1F7B05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811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BC445-E809-4346-8CD1-0F95BB427FA9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C55A-C174-4FCE-8FCF-97F7EF37F71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833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FF26A-56FD-4C56-9D32-923E0A8B9EAB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C55A-C174-4FCE-8FCF-97F7EF37F71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68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2C014-7C8E-4DB5-831B-BDA1ADFF14CA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2FC5E-847B-4B98-85AE-721BD54F3EF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641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7E597-3CB9-47E5-A87B-06DCA1BC7E90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2F9A8-EA7D-49D5-A78D-F1F9FCFD2A7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727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0712E-0AA7-4B3E-90FC-03D150DC193F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5C20E-C51F-415D-A068-23293F46FA3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775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D41AB620-9F06-4D6F-85CF-46A2B8390208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2C7FB-8D72-4CEB-809C-C8B697B2574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54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BB3FA-AC77-47FF-8BF3-4CF99ECD2E91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E2392-FB4B-4311-9E44-F96D4C2B547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644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9AA80-B164-458E-9AD1-56AA9BB0A0F7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02EBD-B05C-44B8-91DA-AB5793C4A8B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86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CFF8-C5E1-4409-A9D4-CCDE90B51658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1173-2D9F-4748-AE24-8B54569900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3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9033-E297-45DD-950B-4C9DCEDB7469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929B-99B7-46BD-8CD9-476A3BB494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32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DD6A-2AC1-47E1-9059-E4C8F9433B7A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3D9CB-DD7F-45C9-BFDA-B71BFA4425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86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ADC461-9A99-42F0-A8FD-502351EF2A4C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F82FDF-2C3B-406A-8362-17154570E9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5ABE78-9D4A-4561-8523-9BB6097C66BD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95F941-2253-41BA-9BA0-6A90526749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F1E766-D81F-4169-BAE3-4AACACC8E195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B76F8C-75EA-429D-8B2D-75AA5FD267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71206-611F-4DC6-93C1-D3F53E75DE56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2E9FE0-DC01-4227-B4ED-5EE912DB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88DCE-FB8A-466A-A049-587E4B4E8469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83F47C-FB12-4F43-85EA-6C6E08FB53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C1038142-570E-4758-AC65-EAD23E89A36A}" type="datetime1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F82FDF-2C3B-406A-8362-17154570E97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39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8.xml"/><Relationship Id="rId1" Type="http://schemas.openxmlformats.org/officeDocument/2006/relationships/video" Target="https://www.youtube.com/embed/iAg_OWe5cYE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/>
          <p:cNvSpPr txBox="1">
            <a:spLocks noChangeArrowheads="1"/>
          </p:cNvSpPr>
          <p:nvPr/>
        </p:nvSpPr>
        <p:spPr bwMode="auto">
          <a:xfrm>
            <a:off x="2824163" y="427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363" name="Rectangle 19"/>
          <p:cNvSpPr>
            <a:spLocks noGrp="1" noChangeArrowheads="1"/>
          </p:cNvSpPr>
          <p:nvPr>
            <p:ph type="title"/>
          </p:nvPr>
        </p:nvSpPr>
        <p:spPr>
          <a:xfrm>
            <a:off x="1331911" y="3573016"/>
            <a:ext cx="6696075" cy="1366837"/>
          </a:xfrm>
        </p:spPr>
        <p:txBody>
          <a:bodyPr anchor="t">
            <a:normAutofit fontScale="90000"/>
          </a:bodyPr>
          <a:lstStyle/>
          <a:p>
            <a:pPr eaLnBrk="1" hangingPunct="1">
              <a:lnSpc>
                <a:spcPct val="150000"/>
              </a:lnSpc>
              <a:tabLst>
                <a:tab pos="4038600" algn="l"/>
              </a:tabLst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</a:rPr>
              <a:t>政風室業務簡介暨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</a:rPr>
              <a:t>廉政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</a:rPr>
              <a:t>宣導</a:t>
            </a:r>
            <a:endParaRPr lang="zh-TW" alt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331911" y="1707051"/>
            <a:ext cx="66960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tabLst>
                <a:tab pos="4038600" algn="l"/>
              </a:tabLst>
              <a:defRPr/>
            </a:pPr>
            <a:r>
              <a:rPr lang="zh-TW" altLang="en-US" sz="3600" b="1" kern="0" dirty="0" smtClean="0"/>
              <a:t>行政院原子能委員會核能研究所</a:t>
            </a:r>
            <a:endParaRPr lang="en-US" altLang="zh-TW" sz="3600" b="1" kern="0" dirty="0" smtClean="0"/>
          </a:p>
          <a:p>
            <a:pPr eaLnBrk="1" hangingPunct="1">
              <a:lnSpc>
                <a:spcPct val="150000"/>
              </a:lnSpc>
              <a:tabLst>
                <a:tab pos="4038600" algn="l"/>
              </a:tabLst>
              <a:defRPr/>
            </a:pPr>
            <a:r>
              <a:rPr lang="en-US" altLang="zh-TW" sz="3600" b="1" kern="0" dirty="0" smtClean="0"/>
              <a:t>112</a:t>
            </a:r>
            <a:r>
              <a:rPr lang="zh-TW" altLang="en-US" sz="3600" b="1" kern="0" dirty="0" smtClean="0"/>
              <a:t>年新進人員講習  </a:t>
            </a:r>
          </a:p>
        </p:txBody>
      </p:sp>
      <p:pic>
        <p:nvPicPr>
          <p:cNvPr id="1536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2FC5E-847B-4B98-85AE-721BD54F3EF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65981" y="1155501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貳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itchFamily="65" charset="-120"/>
              </a:rPr>
              <a:t>、業務</a:t>
            </a: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職掌及人員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itchFamily="65" charset="-120"/>
              </a:rPr>
              <a:t>編制</a:t>
            </a:r>
            <a:r>
              <a:rPr lang="en-US" altLang="zh-TW" sz="4000" b="1" dirty="0" smtClean="0">
                <a:solidFill>
                  <a:srgbClr val="218BFF"/>
                </a:solidFill>
                <a:latin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rgbClr val="218BFF"/>
                </a:solidFill>
                <a:latin typeface="標楷體" pitchFamily="65" charset="-120"/>
              </a:rPr>
            </a:br>
            <a:endParaRPr lang="zh-TW" altLang="en-US" sz="4000" b="1" dirty="0">
              <a:solidFill>
                <a:srgbClr val="218BFF"/>
              </a:solidFill>
              <a:latin typeface="標楷體" pitchFamily="65" charset="-120"/>
            </a:endParaRPr>
          </a:p>
        </p:txBody>
      </p:sp>
      <p:sp>
        <p:nvSpPr>
          <p:cNvPr id="27650" name="Rectangle 1027"/>
          <p:cNvSpPr>
            <a:spLocks noGrp="1" noChangeArrowheads="1"/>
          </p:cNvSpPr>
          <p:nvPr>
            <p:ph idx="1"/>
          </p:nvPr>
        </p:nvSpPr>
        <p:spPr>
          <a:xfrm>
            <a:off x="865981" y="2420887"/>
            <a:ext cx="7772400" cy="356843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228600" lvl="1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+mn-ea"/>
              </a:rPr>
              <a:t>本</a:t>
            </a:r>
            <a:r>
              <a:rPr lang="zh-TW" altLang="en-US" sz="2800" dirty="0">
                <a:latin typeface="+mn-ea"/>
              </a:rPr>
              <a:t>室置主任</a:t>
            </a:r>
            <a:r>
              <a:rPr lang="en-US" altLang="zh-TW" sz="2800" dirty="0">
                <a:latin typeface="+mn-ea"/>
              </a:rPr>
              <a:t>1</a:t>
            </a:r>
            <a:r>
              <a:rPr lang="zh-TW" altLang="en-US" sz="2800" dirty="0">
                <a:latin typeface="+mn-ea"/>
              </a:rPr>
              <a:t>人，下轄科長、 秘書、專員各</a:t>
            </a:r>
            <a:r>
              <a:rPr lang="en-US" altLang="zh-TW" sz="2800" dirty="0">
                <a:latin typeface="+mn-ea"/>
              </a:rPr>
              <a:t>1</a:t>
            </a:r>
            <a:r>
              <a:rPr lang="zh-TW" altLang="en-US" sz="2800" dirty="0">
                <a:latin typeface="+mn-ea"/>
              </a:rPr>
              <a:t>人、科員</a:t>
            </a:r>
            <a:r>
              <a:rPr lang="en-US" altLang="zh-TW" sz="2800" dirty="0">
                <a:latin typeface="+mn-ea"/>
              </a:rPr>
              <a:t>3</a:t>
            </a:r>
            <a:r>
              <a:rPr lang="zh-TW" altLang="en-US" sz="2800" dirty="0">
                <a:latin typeface="+mn-ea"/>
              </a:rPr>
              <a:t>人及辦事員</a:t>
            </a:r>
            <a:r>
              <a:rPr lang="en-US" altLang="zh-TW" sz="2800" dirty="0">
                <a:latin typeface="+mn-ea"/>
              </a:rPr>
              <a:t>1</a:t>
            </a:r>
            <a:r>
              <a:rPr lang="zh-TW" altLang="en-US" sz="2800" dirty="0">
                <a:latin typeface="+mn-ea"/>
              </a:rPr>
              <a:t>人，共</a:t>
            </a:r>
            <a:r>
              <a:rPr lang="en-US" altLang="zh-TW" sz="2800" dirty="0">
                <a:latin typeface="+mn-ea"/>
              </a:rPr>
              <a:t>8</a:t>
            </a:r>
            <a:r>
              <a:rPr lang="zh-TW" altLang="en-US" sz="2800" dirty="0">
                <a:latin typeface="+mn-ea"/>
              </a:rPr>
              <a:t>人秉承所長之命，辦理本所政風業務。並兼受上級政風機構</a:t>
            </a:r>
            <a:r>
              <a:rPr lang="en-US" altLang="zh-TW" sz="2800" dirty="0">
                <a:latin typeface="+mn-ea"/>
              </a:rPr>
              <a:t>(</a:t>
            </a:r>
            <a:r>
              <a:rPr lang="zh-TW" altLang="en-US" sz="2800" dirty="0">
                <a:latin typeface="+mn-ea"/>
              </a:rPr>
              <a:t>原能會政風室</a:t>
            </a:r>
            <a:r>
              <a:rPr lang="en-US" altLang="zh-TW" sz="2800" dirty="0">
                <a:latin typeface="+mn-ea"/>
              </a:rPr>
              <a:t>)</a:t>
            </a:r>
            <a:r>
              <a:rPr lang="zh-TW" altLang="en-US" sz="2800" dirty="0">
                <a:latin typeface="+mn-ea"/>
              </a:rPr>
              <a:t>及主管政風機構</a:t>
            </a:r>
            <a:r>
              <a:rPr lang="en-US" altLang="zh-TW" sz="2800" dirty="0">
                <a:latin typeface="+mn-ea"/>
              </a:rPr>
              <a:t>(</a:t>
            </a:r>
            <a:r>
              <a:rPr lang="zh-TW" altLang="en-US" sz="2800" dirty="0">
                <a:latin typeface="+mn-ea"/>
              </a:rPr>
              <a:t>法務部廉政署</a:t>
            </a:r>
            <a:r>
              <a:rPr lang="en-US" altLang="zh-TW" sz="2800" dirty="0">
                <a:latin typeface="+mn-ea"/>
              </a:rPr>
              <a:t>)</a:t>
            </a:r>
            <a:r>
              <a:rPr lang="zh-TW" altLang="en-US" sz="2800" dirty="0">
                <a:latin typeface="+mn-ea"/>
              </a:rPr>
              <a:t>之指揮</a:t>
            </a:r>
            <a:r>
              <a:rPr lang="zh-TW" altLang="en-US" sz="2800" dirty="0" smtClean="0">
                <a:latin typeface="+mn-ea"/>
              </a:rPr>
              <a:t>監督。</a:t>
            </a:r>
            <a:endParaRPr lang="en-US" altLang="zh-TW" sz="2800" dirty="0" smtClean="0">
              <a:latin typeface="+mn-ea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576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81" y="1032858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參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itchFamily="65" charset="-120"/>
              </a:rPr>
              <a:t>、公務員廉政倫理規範</a:t>
            </a:r>
            <a:endParaRPr lang="zh-TW" altLang="en-US" sz="4000" dirty="0" smtClean="0">
              <a:solidFill>
                <a:srgbClr val="218BFF"/>
              </a:solidFill>
              <a:latin typeface="標楷體" pitchFamily="65" charset="-12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65981" y="1978025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與其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職務有利害關係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本規範第</a:t>
            </a:r>
            <a:r>
              <a:rPr lang="en-US" altLang="zh-TW" sz="2400" b="1" dirty="0"/>
              <a:t>2</a:t>
            </a:r>
            <a:r>
              <a:rPr lang="zh-TW" altLang="en-US" sz="2400" b="1" dirty="0"/>
              <a:t>點第</a:t>
            </a:r>
            <a:r>
              <a:rPr lang="en-US" altLang="zh-TW" sz="2400" b="1" dirty="0"/>
              <a:t>2</a:t>
            </a:r>
            <a:r>
              <a:rPr lang="zh-TW" altLang="en-US" sz="2400" b="1" dirty="0"/>
              <a:t>款</a:t>
            </a:r>
            <a:r>
              <a:rPr lang="en-US" altLang="zh-TW" sz="2400" b="1" dirty="0"/>
              <a:t>)</a:t>
            </a:r>
            <a:endParaRPr lang="zh-TW" altLang="zh-TW" sz="2400" b="1" dirty="0"/>
          </a:p>
          <a:p>
            <a:r>
              <a:rPr lang="zh-TW" altLang="en-US" sz="2400" dirty="0"/>
              <a:t>指個人、法人、團體或其他單位與本機關（構）或其所屬機關（構）間，具有下列情形之一者：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/>
              <a:t>業務往來、指揮監督或費用補（獎）助等關係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正在尋求、進行或已訂立承攬、買賣或其他契約關係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/>
              <a:t>其他因本機關（構）業務之決定、執行或不執行，將遭受有利或不利之影響</a:t>
            </a:r>
          </a:p>
          <a:p>
            <a:pPr eaLnBrk="1" hangingPunct="1"/>
            <a:endParaRPr lang="zh-TW" altLang="en-US" sz="2400" dirty="0" smtClean="0"/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81" y="1032858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參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itchFamily="65" charset="-120"/>
              </a:rPr>
              <a:t>、公務員廉政倫理規範</a:t>
            </a:r>
            <a:endParaRPr lang="zh-TW" altLang="en-US" sz="4000" dirty="0" smtClean="0">
              <a:solidFill>
                <a:srgbClr val="218BFF"/>
              </a:solidFill>
              <a:latin typeface="標楷體" pitchFamily="65" charset="-12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65981" y="2492896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 smtClean="0"/>
              <a:t>正常</a:t>
            </a:r>
            <a:r>
              <a:rPr lang="zh-TW" altLang="en-US" sz="2400" b="1" dirty="0"/>
              <a:t>社交禮俗標準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本規範第</a:t>
            </a:r>
            <a:r>
              <a:rPr lang="en-US" altLang="zh-TW" sz="2400" b="1" dirty="0"/>
              <a:t>2</a:t>
            </a:r>
            <a:r>
              <a:rPr lang="zh-TW" altLang="en-US" sz="2400" b="1" dirty="0"/>
              <a:t>點第</a:t>
            </a:r>
            <a:r>
              <a:rPr lang="en-US" altLang="zh-TW" sz="2400" b="1" dirty="0"/>
              <a:t>3</a:t>
            </a:r>
            <a:r>
              <a:rPr lang="zh-TW" altLang="en-US" sz="2400" b="1" dirty="0"/>
              <a:t>款</a:t>
            </a:r>
            <a:r>
              <a:rPr lang="en-US" altLang="zh-TW" sz="2400" b="1" dirty="0"/>
              <a:t>)</a:t>
            </a:r>
            <a:endParaRPr lang="zh-TW" altLang="zh-TW" sz="2400" b="1" dirty="0"/>
          </a:p>
          <a:p>
            <a:r>
              <a:rPr lang="zh-TW" altLang="en-US" sz="2400" dirty="0"/>
              <a:t>指一般人社交往來，市價不超過</a:t>
            </a:r>
            <a:r>
              <a:rPr lang="en-US" altLang="zh-TW" sz="2400" dirty="0"/>
              <a:t>3,000</a:t>
            </a:r>
            <a:r>
              <a:rPr lang="zh-TW" altLang="en-US" sz="2400" dirty="0"/>
              <a:t>元者；同一年度來自同一來源受贈財物以</a:t>
            </a:r>
            <a:r>
              <a:rPr lang="en-US" altLang="zh-TW" sz="2400" dirty="0"/>
              <a:t>10,000</a:t>
            </a:r>
            <a:r>
              <a:rPr lang="zh-TW" altLang="en-US" sz="2400" dirty="0"/>
              <a:t>元為限</a:t>
            </a:r>
            <a:endParaRPr lang="en-US" altLang="zh-TW" sz="2400" dirty="0"/>
          </a:p>
          <a:p>
            <a:r>
              <a:rPr lang="zh-TW" altLang="en-US" sz="2400" dirty="0"/>
              <a:t>同一來源</a:t>
            </a:r>
            <a:r>
              <a:rPr lang="zh-TW" altLang="zh-TW" sz="2400" dirty="0"/>
              <a:t>：</a:t>
            </a:r>
            <a:r>
              <a:rPr lang="zh-TW" altLang="en-US" sz="2400" dirty="0"/>
              <a:t>出於同一自然人、法人或團體 </a:t>
            </a:r>
            <a:endParaRPr lang="zh-TW" altLang="en-US" sz="2400" b="1" dirty="0"/>
          </a:p>
          <a:p>
            <a:pPr eaLnBrk="1" hangingPunct="1"/>
            <a:endParaRPr lang="zh-TW" altLang="en-US" sz="2000" dirty="0" smtClean="0"/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695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81" y="1032858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參、公務員廉政倫理規範</a:t>
            </a:r>
            <a:endParaRPr lang="zh-TW" altLang="en-US" sz="4000" dirty="0" smtClean="0">
              <a:solidFill>
                <a:srgbClr val="218BFF"/>
              </a:solidFill>
              <a:latin typeface="標楷體" pitchFamily="65" charset="-12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65981" y="1772816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 smtClean="0"/>
              <a:t>受</a:t>
            </a:r>
            <a:r>
              <a:rPr lang="zh-TW" altLang="en-US" sz="2400" b="1" dirty="0"/>
              <a:t>贈財物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本規範第</a:t>
            </a:r>
            <a:r>
              <a:rPr lang="en-US" altLang="zh-TW" sz="2400" b="1" dirty="0"/>
              <a:t>4</a:t>
            </a:r>
            <a:r>
              <a:rPr lang="zh-TW" altLang="en-US" sz="2400" b="1" dirty="0"/>
              <a:t>點</a:t>
            </a:r>
            <a:r>
              <a:rPr lang="en-US" altLang="zh-TW" sz="2400" b="1" dirty="0"/>
              <a:t>)</a:t>
            </a:r>
            <a:endParaRPr lang="zh-TW" altLang="en-US" sz="2400" b="1" dirty="0"/>
          </a:p>
          <a:p>
            <a:r>
              <a:rPr lang="zh-TW" altLang="en-US" sz="2400" dirty="0"/>
              <a:t>原則：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</a:rPr>
              <a:t>與其職務有利害關係者所為之餽贈，應予拒絕或退還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</a:rPr>
              <a:t>例外：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</a:rPr>
              <a:t>偶發而無影響特定權利義務之虞時，得受贈之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標楷體" panose="03000509000000000000" pitchFamily="65" charset="-120"/>
              </a:rPr>
              <a:t>屬公務禮儀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標楷體" panose="03000509000000000000" pitchFamily="65" charset="-120"/>
              </a:rPr>
              <a:t>長官之獎勵、救助或慰問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標楷體" panose="03000509000000000000" pitchFamily="65" charset="-120"/>
              </a:rPr>
              <a:t>受贈之財物市價在</a:t>
            </a:r>
            <a:r>
              <a:rPr lang="en-US" altLang="zh-TW" sz="2000" b="1" dirty="0">
                <a:latin typeface="Times New Roman" panose="02020603050405020304" pitchFamily="18" charset="0"/>
              </a:rPr>
              <a:t>500</a:t>
            </a:r>
            <a:r>
              <a:rPr lang="zh-TW" altLang="en-US" sz="2000" dirty="0">
                <a:latin typeface="標楷體" panose="03000509000000000000" pitchFamily="65" charset="-120"/>
              </a:rPr>
              <a:t>元以下；或對本機關（構）內多數人為餽贈，其市價總額在</a:t>
            </a:r>
            <a:r>
              <a:rPr lang="en-US" altLang="zh-TW" sz="2000" b="1" dirty="0">
                <a:latin typeface="Times New Roman" panose="02020603050405020304" pitchFamily="18" charset="0"/>
              </a:rPr>
              <a:t>1,000</a:t>
            </a:r>
            <a:r>
              <a:rPr lang="zh-TW" altLang="en-US" sz="2000" dirty="0">
                <a:latin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以下</a:t>
            </a:r>
            <a:endParaRPr lang="zh-TW" altLang="en-US" sz="20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</a:rPr>
              <a:t>因訂婚、結婚、生育、喬遷、就職、陞遷異動、退休、辭職、離職及本人、配偶或直系親屬之傷病、死亡等受贈之財物，不超過正常社交禮俗標準</a:t>
            </a: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</a:endParaRPr>
          </a:p>
          <a:p>
            <a:pPr eaLnBrk="1" hangingPunct="1"/>
            <a:endParaRPr lang="zh-TW" altLang="en-US" sz="2400" dirty="0" smtClean="0"/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210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81" y="1032858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參、公務員廉政倫理規範</a:t>
            </a:r>
            <a:endParaRPr lang="zh-TW" altLang="en-US" sz="4000" dirty="0" smtClean="0">
              <a:solidFill>
                <a:srgbClr val="218BFF"/>
              </a:solidFill>
              <a:latin typeface="標楷體" pitchFamily="65" charset="-12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65981" y="1978025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/>
              <a:t>廉政倫理事件登錄</a:t>
            </a:r>
            <a:endParaRPr lang="zh-TW" altLang="zh-TW" sz="2800" dirty="0"/>
          </a:p>
          <a:p>
            <a:r>
              <a:rPr lang="zh-TW" altLang="en-US" sz="2400" dirty="0"/>
              <a:t>受贈財物</a:t>
            </a:r>
            <a:endParaRPr lang="zh-TW" altLang="zh-TW" sz="2400" dirty="0"/>
          </a:p>
          <a:p>
            <a:r>
              <a:rPr lang="zh-TW" altLang="en-US" sz="2400" dirty="0"/>
              <a:t>飲宴應酬</a:t>
            </a:r>
            <a:endParaRPr lang="en-US" altLang="zh-TW" sz="2400" dirty="0"/>
          </a:p>
          <a:p>
            <a:r>
              <a:rPr lang="zh-TW" altLang="en-US" sz="2400" dirty="0"/>
              <a:t>請託關說</a:t>
            </a:r>
            <a:endParaRPr lang="en-US" altLang="zh-TW" sz="2400" dirty="0"/>
          </a:p>
          <a:p>
            <a:r>
              <a:rPr lang="zh-TW" altLang="en-US" sz="2400" dirty="0"/>
              <a:t>其他廉政倫理事件</a:t>
            </a:r>
            <a:r>
              <a:rPr lang="en-US" altLang="zh-TW" sz="2400" dirty="0"/>
              <a:t>(</a:t>
            </a:r>
            <a:r>
              <a:rPr lang="zh-TW" altLang="en-US" sz="2400" dirty="0"/>
              <a:t>如出席演講等活動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pPr marL="0" indent="0">
              <a:buNone/>
            </a:pPr>
            <a:endParaRPr lang="zh-TW" altLang="en-US" dirty="0" smtClean="0"/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098874" y="4725144"/>
            <a:ext cx="330661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※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登錄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=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自我保護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825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1028"/>
          <p:cNvSpPr txBox="1">
            <a:spLocks noChangeArrowheads="1"/>
          </p:cNvSpPr>
          <p:nvPr/>
        </p:nvSpPr>
        <p:spPr bwMode="auto">
          <a:xfrm>
            <a:off x="4140200" y="6092825"/>
            <a:ext cx="12239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0C455353-8561-4E92-A79A-76AF72167D39}" type="slidenum"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lang="en-US" altLang="zh-TW" sz="16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5536" y="1020763"/>
            <a:ext cx="374466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受贈財物事件處理程序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322"/>
            <a:ext cx="8640959" cy="4715038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34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1028"/>
          <p:cNvSpPr txBox="1">
            <a:spLocks noChangeArrowheads="1"/>
          </p:cNvSpPr>
          <p:nvPr/>
        </p:nvSpPr>
        <p:spPr bwMode="auto">
          <a:xfrm>
            <a:off x="4140200" y="6092825"/>
            <a:ext cx="12239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0C455353-8561-4E92-A79A-76AF72167D39}" type="slidenum"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lang="en-US" altLang="zh-TW" sz="16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5536" y="1412776"/>
            <a:ext cx="374466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飲宴應酬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事件</a:t>
            </a:r>
            <a:r>
              <a:rPr lang="zh-TW" altLang="en-US" sz="2800" b="1" dirty="0">
                <a:solidFill>
                  <a:schemeClr val="bg1"/>
                </a:solidFill>
              </a:rPr>
              <a:t>處理程序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9" y="2275190"/>
            <a:ext cx="8643538" cy="4322162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321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1028"/>
          <p:cNvSpPr txBox="1">
            <a:spLocks noChangeArrowheads="1"/>
          </p:cNvSpPr>
          <p:nvPr/>
        </p:nvSpPr>
        <p:spPr bwMode="auto">
          <a:xfrm>
            <a:off x="4140200" y="6092825"/>
            <a:ext cx="12239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0C455353-8561-4E92-A79A-76AF72167D39}" type="slidenum"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17</a:t>
            </a:fld>
            <a:endParaRPr lang="en-US" altLang="zh-TW" sz="16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5536" y="1412776"/>
            <a:ext cx="475252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其他廉政倫理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事件</a:t>
            </a:r>
            <a:r>
              <a:rPr lang="zh-TW" altLang="en-US" sz="2800" b="1" dirty="0">
                <a:solidFill>
                  <a:schemeClr val="bg1"/>
                </a:solidFill>
              </a:rPr>
              <a:t>處理程序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12243"/>
            <a:ext cx="8496944" cy="4661356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8244408" y="6261894"/>
            <a:ext cx="229491" cy="380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845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87784" y="1196985"/>
            <a:ext cx="712879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廉政倫理事件登錄範例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以受贈財物為例</a:t>
            </a:r>
            <a:r>
              <a:rPr lang="en-US" altLang="zh-TW" sz="2800" b="1" dirty="0" smtClean="0"/>
              <a:t>)</a:t>
            </a:r>
            <a:endParaRPr lang="en-US" altLang="zh-TW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310" y="1935996"/>
            <a:ext cx="6425741" cy="424928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619672" y="2564904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619672" y="3150493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619672" y="3736082"/>
            <a:ext cx="792088" cy="629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619672" y="4518645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619672" y="4816202"/>
            <a:ext cx="720080" cy="340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499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2" y="985724"/>
            <a:ext cx="8705725" cy="76738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rgbClr val="218BFF"/>
                </a:solidFill>
                <a:latin typeface="標楷體" panose="03000509000000000000" pitchFamily="65" charset="-120"/>
              </a:rPr>
              <a:t>肆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218BFF"/>
                </a:solidFill>
                <a:latin typeface="標楷體" panose="03000509000000000000" pitchFamily="65" charset="-120"/>
              </a:rPr>
              <a:t>公務員申領小額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anose="03000509000000000000" pitchFamily="65" charset="-120"/>
              </a:rPr>
              <a:t>款項專案</a:t>
            </a:r>
            <a:r>
              <a:rPr lang="zh-TW" altLang="en-US" sz="4000" b="1" dirty="0">
                <a:solidFill>
                  <a:srgbClr val="218BFF"/>
                </a:solidFill>
                <a:latin typeface="標楷體" panose="03000509000000000000" pitchFamily="65" charset="-120"/>
              </a:rPr>
              <a:t>法紀宣導</a:t>
            </a:r>
            <a:r>
              <a:rPr lang="zh-TW" altLang="en-US" sz="4000" b="1" dirty="0">
                <a:solidFill>
                  <a:srgbClr val="FF0066"/>
                </a:solidFill>
                <a:latin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FF0066"/>
                </a:solidFill>
                <a:latin typeface="標楷體" panose="03000509000000000000" pitchFamily="65" charset="-120"/>
              </a:rPr>
            </a:br>
            <a:endParaRPr lang="zh-TW" altLang="en-US" sz="4000" b="1" dirty="0" smtClean="0">
              <a:solidFill>
                <a:srgbClr val="FF0066"/>
              </a:solidFill>
              <a:latin typeface="標楷體" panose="03000509000000000000" pitchFamily="65" charset="-120"/>
            </a:endParaRPr>
          </a:p>
        </p:txBody>
      </p:sp>
      <p:pic>
        <p:nvPicPr>
          <p:cNvPr id="2" name="iAg_OWe5cY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1781" y="2066811"/>
            <a:ext cx="7200800" cy="4050450"/>
          </a:xfrm>
          <a:prstGeom prst="rect">
            <a:avLst/>
          </a:prstGeom>
        </p:spPr>
      </p:pic>
      <p:pic>
        <p:nvPicPr>
          <p:cNvPr id="5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idx="1"/>
          </p:nvPr>
        </p:nvSpPr>
        <p:spPr>
          <a:xfrm>
            <a:off x="1151731" y="1096742"/>
            <a:ext cx="7200900" cy="472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</a:rPr>
              <a:t>大     綱</a:t>
            </a:r>
            <a:endParaRPr lang="en-US" altLang="zh-TW" sz="4000" b="1" i="1" dirty="0" smtClean="0">
              <a:solidFill>
                <a:srgbClr val="0070C0"/>
              </a:solidFill>
              <a:latin typeface="標楷體" pitchFamily="65" charset="-12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</a:rPr>
              <a:t>壹、前言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</a:rPr>
              <a:t>貳、業務職掌及人員編制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</a:rPr>
              <a:t>參、公務員廉政倫理規範宣導</a:t>
            </a:r>
            <a:endParaRPr lang="en-US" altLang="zh-TW" sz="2800" dirty="0" smtClean="0">
              <a:latin typeface="標楷體" pitchFamily="65" charset="-12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2800" dirty="0">
                <a:latin typeface="標楷體" pitchFamily="65" charset="-120"/>
              </a:rPr>
              <a:t>肆</a:t>
            </a:r>
            <a:r>
              <a:rPr lang="zh-TW" altLang="en-US" sz="2800" dirty="0" smtClean="0">
                <a:latin typeface="標楷體" pitchFamily="65" charset="-120"/>
              </a:rPr>
              <a:t>、公務員</a:t>
            </a:r>
            <a:r>
              <a:rPr lang="zh-TW" altLang="en-US" sz="2800" dirty="0">
                <a:latin typeface="標楷體" pitchFamily="65" charset="-120"/>
              </a:rPr>
              <a:t>申領小額款項專案法紀宣導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800" dirty="0">
                <a:latin typeface="標楷體" pitchFamily="65" charset="-120"/>
              </a:rPr>
              <a:t>伍</a:t>
            </a:r>
            <a:r>
              <a:rPr lang="zh-TW" altLang="en-US" sz="2800" dirty="0" smtClean="0">
                <a:latin typeface="標楷體" pitchFamily="65" charset="-120"/>
              </a:rPr>
              <a:t>、</a:t>
            </a:r>
            <a:r>
              <a:rPr lang="zh-TW" altLang="en-US" sz="2800" dirty="0">
                <a:latin typeface="標楷體" pitchFamily="65" charset="-120"/>
              </a:rPr>
              <a:t>公務機密維護案例</a:t>
            </a:r>
            <a:r>
              <a:rPr lang="zh-TW" altLang="en-US" sz="2800" dirty="0" smtClean="0">
                <a:latin typeface="標楷體" pitchFamily="65" charset="-120"/>
              </a:rPr>
              <a:t>宣導</a:t>
            </a:r>
            <a:endParaRPr lang="en-US" altLang="zh-TW" sz="2800" dirty="0" smtClean="0">
              <a:latin typeface="標楷體" pitchFamily="65" charset="-12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24300" y="616585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18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1224120"/>
            <a:ext cx="8608218" cy="71508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rgbClr val="218BFF"/>
                </a:solidFill>
                <a:latin typeface="標楷體" panose="03000509000000000000" pitchFamily="65" charset="-120"/>
              </a:rPr>
              <a:t>肆、公務員申領小額款項專案法紀宣導</a:t>
            </a:r>
            <a:r>
              <a:rPr lang="zh-TW" altLang="en-US" sz="4000" b="1" dirty="0">
                <a:solidFill>
                  <a:srgbClr val="FF0066"/>
                </a:solidFill>
                <a:latin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FF0066"/>
                </a:solidFill>
                <a:latin typeface="標楷體" panose="03000509000000000000" pitchFamily="65" charset="-120"/>
              </a:rPr>
            </a:br>
            <a:endParaRPr lang="zh-TW" altLang="en-US" sz="4000" b="1" dirty="0" smtClean="0">
              <a:solidFill>
                <a:srgbClr val="FF0066"/>
              </a:solidFill>
              <a:latin typeface="標楷體" panose="03000509000000000000" pitchFamily="65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7381" y="2132856"/>
            <a:ext cx="8229600" cy="4104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u="sng" dirty="0">
                <a:solidFill>
                  <a:srgbClr val="FF0000"/>
                </a:solidFill>
              </a:rPr>
              <a:t>請領差旅費、加班費、油料費、國民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旅遊卡</a:t>
            </a:r>
            <a:r>
              <a:rPr lang="zh-TW" altLang="en-US" sz="3200" u="sng" dirty="0">
                <a:solidFill>
                  <a:srgbClr val="FF0000"/>
                </a:solidFill>
              </a:rPr>
              <a:t>休假補助費及鐘點費</a:t>
            </a:r>
            <a:r>
              <a:rPr lang="zh-TW" altLang="en-US" sz="3200" dirty="0"/>
              <a:t>等小額款項係為公務員</a:t>
            </a:r>
            <a:r>
              <a:rPr lang="zh-TW" altLang="en-US" sz="3200" dirty="0" smtClean="0"/>
              <a:t>經常</a:t>
            </a:r>
            <a:r>
              <a:rPr lang="zh-TW" altLang="en-US" sz="3200" dirty="0"/>
              <a:t>接觸之申領業務，惟時有發生少數公務員詐</a:t>
            </a:r>
            <a:r>
              <a:rPr lang="zh-TW" altLang="en-US" sz="3200" dirty="0" smtClean="0"/>
              <a:t>領此</a:t>
            </a:r>
            <a:r>
              <a:rPr lang="zh-TW" altLang="en-US" sz="3200" dirty="0"/>
              <a:t>類款項案例，所得財物或不正利益雖微，其</a:t>
            </a:r>
            <a:r>
              <a:rPr lang="zh-TW" altLang="en-US" sz="3200" dirty="0" smtClean="0"/>
              <a:t>所負</a:t>
            </a:r>
            <a:r>
              <a:rPr lang="zh-TW" altLang="en-US" sz="3200" dirty="0"/>
              <a:t>刑責卻重，除行為人即需面對司法制裁或</a:t>
            </a:r>
            <a:r>
              <a:rPr lang="zh-TW" altLang="en-US" sz="3200" dirty="0" smtClean="0"/>
              <a:t>行政懲處</a:t>
            </a:r>
            <a:r>
              <a:rPr lang="zh-TW" altLang="en-US" sz="3200" dirty="0"/>
              <a:t>外，並損及機關乃至整體公務員之清廉</a:t>
            </a:r>
            <a:r>
              <a:rPr lang="zh-TW" altLang="en-US" sz="3200" dirty="0" smtClean="0"/>
              <a:t>形象，</a:t>
            </a:r>
            <a:r>
              <a:rPr lang="zh-TW" altLang="en-US" sz="3200" dirty="0"/>
              <a:t>而嚴重影響個人職涯發展。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617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37381" y="985725"/>
            <a:ext cx="8229600" cy="71508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rgbClr val="218BFF"/>
                </a:solidFill>
                <a:latin typeface="標楷體" panose="03000509000000000000" pitchFamily="65" charset="-120"/>
              </a:rPr>
              <a:t>伍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anose="03000509000000000000" pitchFamily="65" charset="-120"/>
              </a:rPr>
              <a:t>、公務機密維護案例宣導</a:t>
            </a:r>
            <a:r>
              <a:rPr lang="zh-TW" altLang="en-US" sz="4000" b="1" dirty="0">
                <a:solidFill>
                  <a:srgbClr val="FF0066"/>
                </a:solidFill>
                <a:latin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FF0066"/>
                </a:solidFill>
                <a:latin typeface="標楷體" panose="03000509000000000000" pitchFamily="65" charset="-120"/>
              </a:rPr>
            </a:br>
            <a:endParaRPr lang="zh-TW" altLang="en-US" sz="4000" b="1" dirty="0" smtClean="0">
              <a:solidFill>
                <a:srgbClr val="FF0066"/>
              </a:solidFill>
              <a:latin typeface="標楷體" panose="03000509000000000000" pitchFamily="65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7381" y="2000195"/>
            <a:ext cx="8229600" cy="4104455"/>
          </a:xfrm>
        </p:spPr>
        <p:txBody>
          <a:bodyPr>
            <a:noAutofit/>
          </a:bodyPr>
          <a:lstStyle/>
          <a:p>
            <a:r>
              <a:rPr lang="zh-TW" altLang="en-US" sz="2200" dirty="0" smtClean="0"/>
              <a:t>新聞摘要：</a:t>
            </a:r>
            <a:r>
              <a:rPr lang="en-US" altLang="zh-TW" sz="2200" dirty="0" smtClean="0"/>
              <a:t>2016</a:t>
            </a:r>
            <a:r>
              <a:rPr lang="zh-TW" altLang="en-US" sz="2200" dirty="0" smtClean="0"/>
              <a:t>年間，國防部軍事情報局女雇員，因不滿考評內容，竟拿手機翻拍「維安會議人員輔導考核鑑定表」後，轉傳給男友抱怨；新北地院合議庭認為該鑑定表，屬</a:t>
            </a:r>
            <a:r>
              <a:rPr lang="zh-TW" altLang="en-US" sz="2200" b="1" dirty="0" smtClean="0"/>
              <a:t>一般公務機密</a:t>
            </a:r>
            <a:r>
              <a:rPr lang="zh-TW" altLang="en-US" sz="2200" dirty="0" smtClean="0"/>
              <a:t>，</a:t>
            </a:r>
            <a:r>
              <a:rPr lang="zh-TW" altLang="en-US" sz="2200" dirty="0"/>
              <a:t>不符國家機密保護法等規範，考量她認罪，依刑法</a:t>
            </a:r>
            <a:r>
              <a:rPr lang="zh-TW" altLang="en-US" sz="2200" b="1" dirty="0"/>
              <a:t>「公務員洩漏關於中華民國國防以外應秘密文書」罪</a:t>
            </a:r>
            <a:r>
              <a:rPr lang="zh-TW" altLang="en-US" sz="2200" dirty="0"/>
              <a:t>，判刑</a:t>
            </a:r>
            <a:r>
              <a:rPr lang="en-US" altLang="zh-TW" sz="2200" dirty="0"/>
              <a:t>5</a:t>
            </a:r>
            <a:r>
              <a:rPr lang="zh-TW" altLang="en-US" sz="2200" dirty="0"/>
              <a:t>月，緩刑</a:t>
            </a:r>
            <a:r>
              <a:rPr lang="en-US" altLang="zh-TW" sz="2200" dirty="0"/>
              <a:t>4</a:t>
            </a:r>
            <a:r>
              <a:rPr lang="zh-TW" altLang="en-US" sz="2200" dirty="0"/>
              <a:t>年，並須向公庫支付</a:t>
            </a:r>
            <a:r>
              <a:rPr lang="en-US" altLang="zh-TW" sz="2200" dirty="0"/>
              <a:t>10</a:t>
            </a:r>
            <a:r>
              <a:rPr lang="zh-TW" altLang="en-US" sz="2200" dirty="0"/>
              <a:t>萬元，可上訴</a:t>
            </a:r>
            <a:r>
              <a:rPr lang="zh-TW" altLang="en-US" sz="2200" dirty="0" smtClean="0"/>
              <a:t>。 </a:t>
            </a:r>
            <a:endParaRPr lang="zh-TW" altLang="en-US" sz="2200" dirty="0"/>
          </a:p>
          <a:p>
            <a:r>
              <a:rPr lang="zh-TW" altLang="en-US" sz="2200" dirty="0"/>
              <a:t>參考法令： </a:t>
            </a:r>
          </a:p>
          <a:p>
            <a:pPr marL="0" indent="0">
              <a:buNone/>
            </a:pPr>
            <a:r>
              <a:rPr lang="en-US" altLang="zh-TW" sz="2200" dirty="0" smtClean="0"/>
              <a:t>1</a:t>
            </a:r>
            <a:r>
              <a:rPr lang="en-US" altLang="zh-TW" sz="2200" dirty="0"/>
              <a:t>. </a:t>
            </a:r>
            <a:r>
              <a:rPr lang="zh-TW" altLang="en-US" sz="2200" dirty="0"/>
              <a:t>公務員服務法第</a:t>
            </a:r>
            <a:r>
              <a:rPr lang="en-US" altLang="zh-TW" sz="2200" dirty="0"/>
              <a:t>4</a:t>
            </a:r>
            <a:r>
              <a:rPr lang="zh-TW" altLang="en-US" sz="2200" dirty="0"/>
              <a:t>條第</a:t>
            </a:r>
            <a:r>
              <a:rPr lang="en-US" altLang="zh-TW" sz="2200" dirty="0"/>
              <a:t>1</a:t>
            </a:r>
            <a:r>
              <a:rPr lang="zh-TW" altLang="en-US" sz="2200" dirty="0"/>
              <a:t>項：公務員有絕對保守政府機關機密之義務，對於機密事件，無論是否主管事務，均不得洩漏；退職後亦同。 </a:t>
            </a:r>
          </a:p>
          <a:p>
            <a:pPr marL="0" indent="0">
              <a:buNone/>
            </a:pPr>
            <a:r>
              <a:rPr lang="en-US" altLang="zh-TW" sz="2200" dirty="0"/>
              <a:t>2. </a:t>
            </a:r>
            <a:r>
              <a:rPr lang="zh-TW" altLang="en-US" sz="2200" dirty="0"/>
              <a:t>刑法第 </a:t>
            </a:r>
            <a:r>
              <a:rPr lang="en-US" altLang="zh-TW" sz="2200" dirty="0"/>
              <a:t>132 </a:t>
            </a:r>
            <a:r>
              <a:rPr lang="zh-TW" altLang="en-US" sz="2200" dirty="0"/>
              <a:t>條洩漏或交付國防以外之秘密罪。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450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3921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4000" b="1" smtClean="0"/>
          </a:p>
          <a:p>
            <a:pPr algn="ctr" eaLnBrk="1" hangingPunct="1">
              <a:buFontTx/>
              <a:buNone/>
            </a:pPr>
            <a:r>
              <a:rPr lang="zh-TW" altLang="en-US" sz="4000" b="1" smtClean="0">
                <a:latin typeface="標楷體" panose="03000509000000000000" pitchFamily="65" charset="-120"/>
              </a:rPr>
              <a:t>報    告    完    畢</a:t>
            </a:r>
          </a:p>
          <a:p>
            <a:pPr eaLnBrk="1" hangingPunct="1">
              <a:buFontTx/>
              <a:buNone/>
            </a:pPr>
            <a:r>
              <a:rPr lang="zh-TW" altLang="en-US" sz="4000" b="1" smtClean="0"/>
              <a:t>　</a:t>
            </a:r>
          </a:p>
          <a:p>
            <a:pPr eaLnBrk="1" hangingPunct="1">
              <a:buFontTx/>
              <a:buNone/>
            </a:pPr>
            <a:r>
              <a:rPr lang="zh-TW" altLang="en-US" sz="4000" b="1" smtClean="0"/>
              <a:t>               </a:t>
            </a:r>
          </a:p>
        </p:txBody>
      </p:sp>
      <p:pic>
        <p:nvPicPr>
          <p:cNvPr id="12595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7406" y="1073928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218BFF"/>
                </a:solidFill>
                <a:latin typeface="標楷體" pitchFamily="65" charset="-120"/>
              </a:rPr>
              <a:t>壹、前言</a:t>
            </a:r>
            <a:r>
              <a:rPr lang="en-US" altLang="zh-TW" sz="4000" b="1" dirty="0">
                <a:solidFill>
                  <a:srgbClr val="218B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rgbClr val="218B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 smtClean="0">
              <a:solidFill>
                <a:srgbClr val="218B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7406" y="1978496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marL="0" lvl="1" indent="0" algn="just">
              <a:lnSpc>
                <a:spcPts val="4000"/>
              </a:lnSpc>
              <a:buNone/>
              <a:defRPr/>
            </a:pPr>
            <a:r>
              <a:rPr lang="zh-TW" altLang="en-US" sz="2400" dirty="0" smtClean="0">
                <a:latin typeface="標楷體" pitchFamily="65" charset="-120"/>
              </a:rPr>
              <a:t>    政風室是機關廉政執行單位，受法務部廉政署督導，</a:t>
            </a:r>
            <a:r>
              <a:rPr lang="zh-TW" altLang="en-US" sz="2400" dirty="0" smtClean="0"/>
              <a:t>廉政</a:t>
            </a:r>
            <a:r>
              <a:rPr lang="zh-TW" altLang="en-US" sz="2400" dirty="0"/>
              <a:t>署業務範圍</a:t>
            </a:r>
            <a:r>
              <a:rPr lang="zh-TW" altLang="en-US" sz="2400" dirty="0" smtClean="0"/>
              <a:t>包含</a:t>
            </a:r>
            <a:r>
              <a:rPr lang="zh-TW" altLang="en-US" sz="2400" dirty="0" smtClean="0"/>
              <a:t>國家</a:t>
            </a:r>
            <a:r>
              <a:rPr lang="zh-TW" altLang="en-US" sz="2400" dirty="0"/>
              <a:t>廉政政策規劃推動，執行</a:t>
            </a:r>
            <a:r>
              <a:rPr lang="zh-TW" altLang="en-US" sz="2400" u="sng" dirty="0"/>
              <a:t>反貪</a:t>
            </a:r>
            <a:r>
              <a:rPr lang="zh-TW" altLang="en-US" sz="2400" dirty="0"/>
              <a:t>、</a:t>
            </a:r>
            <a:r>
              <a:rPr lang="zh-TW" altLang="en-US" sz="2400" u="sng" dirty="0"/>
              <a:t>防貪</a:t>
            </a:r>
            <a:r>
              <a:rPr lang="zh-TW" altLang="en-US" sz="2400" dirty="0" smtClean="0"/>
              <a:t>及</a:t>
            </a:r>
            <a:r>
              <a:rPr lang="zh-TW" altLang="en-US" sz="2400" u="sng" dirty="0" smtClean="0"/>
              <a:t>肅</a:t>
            </a:r>
            <a:r>
              <a:rPr lang="zh-TW" altLang="en-US" sz="2400" u="sng" dirty="0"/>
              <a:t>貪</a:t>
            </a:r>
            <a:r>
              <a:rPr lang="zh-TW" altLang="en-US" sz="2400" dirty="0"/>
              <a:t>三大</a:t>
            </a:r>
            <a:r>
              <a:rPr lang="zh-TW" altLang="en-US" sz="2400" dirty="0" smtClean="0"/>
              <a:t>任務</a:t>
            </a:r>
            <a:r>
              <a:rPr lang="zh-TW" altLang="en-US" sz="2400" dirty="0" smtClean="0">
                <a:latin typeface="標楷體" pitchFamily="65" charset="-120"/>
              </a:rPr>
              <a:t>。政風機構</a:t>
            </a:r>
            <a:r>
              <a:rPr lang="zh-TW" altLang="en-US" sz="2400" dirty="0" smtClean="0"/>
              <a:t>於機關內部參與</a:t>
            </a:r>
            <a:r>
              <a:rPr lang="zh-TW" altLang="en-US" sz="2400" dirty="0"/>
              <a:t>運作，</a:t>
            </a:r>
            <a:r>
              <a:rPr lang="zh-TW" altLang="en-US" sz="2400" u="sng" dirty="0"/>
              <a:t>推動制度興革措施</a:t>
            </a:r>
            <a:r>
              <a:rPr lang="zh-TW" altLang="en-US" sz="2400" dirty="0"/>
              <a:t>，</a:t>
            </a:r>
            <a:r>
              <a:rPr lang="zh-TW" altLang="en-US" sz="2400" u="sng" dirty="0"/>
              <a:t>強化防貪內控機制</a:t>
            </a:r>
            <a:r>
              <a:rPr lang="zh-TW" altLang="en-US" sz="2400" dirty="0"/>
              <a:t>，有效預防</a:t>
            </a:r>
            <a:r>
              <a:rPr lang="zh-TW" altLang="en-US" sz="2400" dirty="0" smtClean="0"/>
              <a:t>貪腐</a:t>
            </a:r>
            <a:r>
              <a:rPr lang="zh-TW" altLang="en-US" sz="2400" dirty="0"/>
              <a:t>及浪費，維護機關廉潔</a:t>
            </a:r>
            <a:r>
              <a:rPr lang="zh-TW" altLang="en-US" sz="2400" dirty="0" smtClean="0"/>
              <a:t>形象</a:t>
            </a:r>
            <a:r>
              <a:rPr lang="zh-TW" altLang="en-US" sz="2400" dirty="0" smtClean="0">
                <a:latin typeface="標楷體" pitchFamily="65" charset="-120"/>
              </a:rPr>
              <a:t>。簡言之，機關政風室工作重點在於防貪，遇有不法才辦理肅貪工作。</a:t>
            </a: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406" y="1031688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壹、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itchFamily="65" charset="-120"/>
              </a:rPr>
              <a:t>前言</a:t>
            </a:r>
            <a:r>
              <a:rPr lang="en-US" altLang="zh-TW" sz="4000" b="1" dirty="0">
                <a:solidFill>
                  <a:srgbClr val="218B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rgbClr val="218B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solidFill>
                  <a:srgbClr val="218B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218B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7406" y="1730516"/>
            <a:ext cx="7772400" cy="4403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85000" lnSpcReduction="10000"/>
          </a:bodyPr>
          <a:lstStyle/>
          <a:p>
            <a:pPr marL="0" lvl="1" indent="0" algn="just">
              <a:lnSpc>
                <a:spcPts val="4000"/>
              </a:lnSpc>
              <a:buNone/>
              <a:defRPr/>
            </a:pPr>
            <a:r>
              <a:rPr lang="zh-TW" altLang="en-US" sz="3300" dirty="0" smtClean="0">
                <a:latin typeface="+mn-ea"/>
              </a:rPr>
              <a:t>近年我國廉政狀況：</a:t>
            </a:r>
            <a:endParaRPr lang="en-US" altLang="zh-TW" sz="3300" dirty="0" smtClean="0">
              <a:latin typeface="+mn-ea"/>
            </a:endParaRPr>
          </a:p>
          <a:p>
            <a:pPr marL="0" lvl="1" indent="0" algn="just">
              <a:lnSpc>
                <a:spcPts val="4000"/>
              </a:lnSpc>
              <a:buNone/>
              <a:defRPr/>
            </a:pPr>
            <a:r>
              <a:rPr lang="zh-TW" altLang="en-US" sz="3300" dirty="0" smtClean="0">
                <a:latin typeface="+mn-ea"/>
              </a:rPr>
              <a:t>國際</a:t>
            </a:r>
            <a:r>
              <a:rPr lang="zh-TW" altLang="en-US" sz="3300" dirty="0">
                <a:latin typeface="+mn-ea"/>
              </a:rPr>
              <a:t>透明組織（</a:t>
            </a:r>
            <a:r>
              <a:rPr lang="en-US" altLang="zh-TW" sz="3300" dirty="0">
                <a:latin typeface="+mn-ea"/>
              </a:rPr>
              <a:t>Transparency International, TI</a:t>
            </a:r>
            <a:r>
              <a:rPr lang="zh-TW" altLang="en-US" sz="3300" dirty="0">
                <a:latin typeface="+mn-ea"/>
              </a:rPr>
              <a:t>）公布之</a:t>
            </a:r>
            <a:r>
              <a:rPr lang="en-US" altLang="zh-TW" sz="3300" dirty="0" smtClean="0">
                <a:latin typeface="+mn-ea"/>
              </a:rPr>
              <a:t>2021</a:t>
            </a:r>
            <a:r>
              <a:rPr lang="zh-TW" altLang="en-US" sz="3300" dirty="0" smtClean="0">
                <a:latin typeface="+mn-ea"/>
              </a:rPr>
              <a:t>年清廉</a:t>
            </a:r>
            <a:r>
              <a:rPr lang="zh-TW" altLang="en-US" sz="3300" dirty="0">
                <a:latin typeface="+mn-ea"/>
              </a:rPr>
              <a:t>印象指數（</a:t>
            </a:r>
            <a:r>
              <a:rPr lang="en-US" altLang="zh-TW" sz="3300" dirty="0">
                <a:latin typeface="+mn-ea"/>
              </a:rPr>
              <a:t>Corruption Perceptions Index, CPI</a:t>
            </a:r>
            <a:r>
              <a:rPr lang="zh-TW" altLang="en-US" sz="3300" dirty="0" smtClean="0">
                <a:latin typeface="+mn-ea"/>
              </a:rPr>
              <a:t>），全球計有</a:t>
            </a:r>
            <a:r>
              <a:rPr lang="en-US" altLang="zh-TW" sz="3300" dirty="0">
                <a:latin typeface="+mn-ea"/>
              </a:rPr>
              <a:t>180</a:t>
            </a:r>
            <a:r>
              <a:rPr lang="zh-TW" altLang="en-US" sz="3300" dirty="0">
                <a:latin typeface="+mn-ea"/>
              </a:rPr>
              <a:t>個國家及</a:t>
            </a:r>
            <a:r>
              <a:rPr lang="zh-TW" altLang="en-US" sz="3300" dirty="0" smtClean="0">
                <a:latin typeface="+mn-ea"/>
              </a:rPr>
              <a:t>地區納入</a:t>
            </a:r>
            <a:r>
              <a:rPr lang="zh-TW" altLang="en-US" sz="3300" dirty="0">
                <a:latin typeface="+mn-ea"/>
              </a:rPr>
              <a:t>評比</a:t>
            </a:r>
            <a:r>
              <a:rPr lang="zh-TW" altLang="en-US" sz="3300" dirty="0" smtClean="0">
                <a:latin typeface="+mn-ea"/>
              </a:rPr>
              <a:t>，</a:t>
            </a:r>
            <a:r>
              <a:rPr lang="zh-TW" altLang="en-US" sz="3300" u="sng" dirty="0">
                <a:latin typeface="+mn-ea"/>
              </a:rPr>
              <a:t>臺灣排名第</a:t>
            </a:r>
            <a:r>
              <a:rPr lang="en-US" altLang="zh-TW" sz="3300" u="sng" dirty="0">
                <a:latin typeface="+mn-ea"/>
              </a:rPr>
              <a:t>25</a:t>
            </a:r>
            <a:r>
              <a:rPr lang="zh-TW" altLang="en-US" sz="3300" u="sng" dirty="0">
                <a:latin typeface="+mn-ea"/>
              </a:rPr>
              <a:t>名，較</a:t>
            </a:r>
            <a:r>
              <a:rPr lang="en-US" altLang="zh-TW" sz="3300" u="sng" dirty="0">
                <a:latin typeface="+mn-ea"/>
              </a:rPr>
              <a:t>2020</a:t>
            </a:r>
            <a:r>
              <a:rPr lang="zh-TW" altLang="en-US" sz="3300" u="sng" dirty="0">
                <a:latin typeface="+mn-ea"/>
              </a:rPr>
              <a:t>年第</a:t>
            </a:r>
            <a:r>
              <a:rPr lang="en-US" altLang="zh-TW" sz="3300" u="sng" dirty="0">
                <a:latin typeface="+mn-ea"/>
              </a:rPr>
              <a:t>28</a:t>
            </a:r>
            <a:r>
              <a:rPr lang="zh-TW" altLang="en-US" sz="3300" u="sng" dirty="0">
                <a:latin typeface="+mn-ea"/>
              </a:rPr>
              <a:t>名上升</a:t>
            </a:r>
            <a:r>
              <a:rPr lang="en-US" altLang="zh-TW" sz="3300" u="sng" dirty="0">
                <a:latin typeface="+mn-ea"/>
              </a:rPr>
              <a:t>3</a:t>
            </a:r>
            <a:r>
              <a:rPr lang="zh-TW" altLang="en-US" sz="3300" u="sng" dirty="0">
                <a:latin typeface="+mn-ea"/>
              </a:rPr>
              <a:t>名，</a:t>
            </a:r>
            <a:r>
              <a:rPr lang="zh-TW" altLang="en-US" sz="3300" dirty="0">
                <a:latin typeface="+mn-ea"/>
              </a:rPr>
              <a:t>不僅名次大幅躍進，分數亦較</a:t>
            </a:r>
            <a:r>
              <a:rPr lang="en-US" altLang="zh-TW" sz="3300" dirty="0">
                <a:latin typeface="+mn-ea"/>
              </a:rPr>
              <a:t>2020</a:t>
            </a:r>
            <a:r>
              <a:rPr lang="zh-TW" altLang="en-US" sz="3300" dirty="0">
                <a:latin typeface="+mn-ea"/>
              </a:rPr>
              <a:t>年的</a:t>
            </a:r>
            <a:r>
              <a:rPr lang="en-US" altLang="zh-TW" sz="3300" dirty="0">
                <a:latin typeface="+mn-ea"/>
              </a:rPr>
              <a:t>65</a:t>
            </a:r>
            <a:r>
              <a:rPr lang="zh-TW" altLang="en-US" sz="3300" dirty="0">
                <a:latin typeface="+mn-ea"/>
              </a:rPr>
              <a:t>分增加</a:t>
            </a:r>
            <a:r>
              <a:rPr lang="en-US" altLang="zh-TW" sz="3300" dirty="0">
                <a:latin typeface="+mn-ea"/>
              </a:rPr>
              <a:t>3</a:t>
            </a:r>
            <a:r>
              <a:rPr lang="zh-TW" altLang="en-US" sz="3300" dirty="0">
                <a:latin typeface="+mn-ea"/>
              </a:rPr>
              <a:t>分至</a:t>
            </a:r>
            <a:r>
              <a:rPr lang="en-US" altLang="zh-TW" sz="3300" dirty="0">
                <a:latin typeface="+mn-ea"/>
              </a:rPr>
              <a:t>68</a:t>
            </a:r>
            <a:r>
              <a:rPr lang="zh-TW" altLang="en-US" sz="3300" dirty="0">
                <a:latin typeface="+mn-ea"/>
              </a:rPr>
              <a:t>分（滿分為</a:t>
            </a:r>
            <a:r>
              <a:rPr lang="en-US" altLang="zh-TW" sz="3300" dirty="0">
                <a:latin typeface="+mn-ea"/>
              </a:rPr>
              <a:t>100</a:t>
            </a:r>
            <a:r>
              <a:rPr lang="zh-TW" altLang="en-US" sz="3300" dirty="0">
                <a:latin typeface="+mn-ea"/>
              </a:rPr>
              <a:t>分），超過全球</a:t>
            </a:r>
            <a:r>
              <a:rPr lang="en-US" altLang="zh-TW" sz="3300" dirty="0">
                <a:latin typeface="+mn-ea"/>
              </a:rPr>
              <a:t>86%</a:t>
            </a:r>
            <a:r>
              <a:rPr lang="zh-TW" altLang="en-US" sz="3300" dirty="0">
                <a:latin typeface="+mn-ea"/>
              </a:rPr>
              <a:t>受評國家，成績再創新猷</a:t>
            </a:r>
            <a:r>
              <a:rPr lang="zh-TW" altLang="en-US" sz="3300" dirty="0" smtClean="0">
                <a:latin typeface="+mn-ea"/>
              </a:rPr>
              <a:t>。</a:t>
            </a:r>
            <a:endParaRPr lang="zh-TW" altLang="en-US" sz="2400" dirty="0" smtClean="0">
              <a:latin typeface="+mn-ea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67224" y="1051460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壹、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itchFamily="65" charset="-120"/>
              </a:rPr>
              <a:t>前言</a:t>
            </a:r>
            <a:endParaRPr lang="zh-TW" altLang="en-US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55" y="2154146"/>
            <a:ext cx="5730737" cy="341284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05051" y="5857720"/>
            <a:ext cx="6696743" cy="366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2012 </a:t>
            </a:r>
            <a:r>
              <a:rPr lang="zh-TW" altLang="en-US" dirty="0"/>
              <a:t>年至 </a:t>
            </a:r>
            <a:r>
              <a:rPr lang="en-US" altLang="zh-TW" dirty="0" smtClean="0"/>
              <a:t>2021 </a:t>
            </a:r>
            <a:r>
              <a:rPr lang="zh-TW" altLang="en-US" dirty="0"/>
              <a:t>年臺灣清廉</a:t>
            </a:r>
            <a:r>
              <a:rPr lang="zh-TW" altLang="en-US" dirty="0" smtClean="0"/>
              <a:t>印象指數</a:t>
            </a:r>
            <a:r>
              <a:rPr lang="zh-TW" altLang="en-US" dirty="0"/>
              <a:t>分數、排名及其趨勢變化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710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628" y="1085897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4000" b="1" dirty="0" smtClean="0">
                <a:solidFill>
                  <a:srgbClr val="218B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 smtClean="0">
                <a:solidFill>
                  <a:srgbClr val="218BFF"/>
                </a:solidFill>
                <a:latin typeface="標楷體" pitchFamily="65" charset="-120"/>
              </a:rPr>
              <a:t>業務</a:t>
            </a: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職掌及人員編制</a:t>
            </a:r>
            <a:endParaRPr lang="zh-TW" altLang="en-US" sz="4000" b="1" dirty="0" smtClean="0">
              <a:solidFill>
                <a:srgbClr val="218B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65981" y="1977809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marL="182880" lvl="1" indent="0">
              <a:lnSpc>
                <a:spcPct val="90000"/>
              </a:lnSpc>
              <a:buNone/>
              <a:defRPr/>
            </a:pPr>
            <a:endParaRPr lang="en-US" altLang="zh-TW" sz="2800" b="1" smtClean="0">
              <a:latin typeface="標楷體" panose="03000509000000000000" pitchFamily="65" charset="-120"/>
            </a:endParaRPr>
          </a:p>
          <a:p>
            <a:pPr marL="1044000" lvl="1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TW" sz="2400" dirty="0" smtClean="0">
              <a:latin typeface="標楷體" panose="03000509000000000000" pitchFamily="65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614737951"/>
              </p:ext>
            </p:extLst>
          </p:nvPr>
        </p:nvGraphicFramePr>
        <p:xfrm>
          <a:off x="661628" y="1435939"/>
          <a:ext cx="7772400" cy="465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879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微軟正黑體" panose="020B0604030504040204" pitchFamily="34" charset="-120"/>
              </a:rPr>
              <a:t>貳、</a:t>
            </a: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業務職掌及人員編制</a:t>
            </a:r>
            <a:endParaRPr lang="zh-TW" altLang="en-US" sz="4000" b="1" dirty="0" smtClean="0">
              <a:solidFill>
                <a:srgbClr val="218BFF"/>
              </a:solidFill>
              <a:latin typeface="標楷體" pitchFamily="65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15494" y="1817870"/>
            <a:ext cx="6628506" cy="45634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Autofit/>
          </a:bodyPr>
          <a:lstStyle/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+mn-ea"/>
              </a:rPr>
              <a:t>社會</a:t>
            </a:r>
            <a:r>
              <a:rPr lang="zh-TW" altLang="en-US" sz="2800" dirty="0" smtClean="0">
                <a:latin typeface="+mn-ea"/>
              </a:rPr>
              <a:t>參與及廉</a:t>
            </a:r>
            <a:r>
              <a:rPr lang="zh-TW" altLang="en-US" sz="2800" dirty="0">
                <a:latin typeface="+mn-ea"/>
              </a:rPr>
              <a:t>政</a:t>
            </a:r>
            <a:r>
              <a:rPr lang="zh-TW" altLang="en-US" sz="2800" dirty="0" smtClean="0">
                <a:latin typeface="+mn-ea"/>
              </a:rPr>
              <a:t>宣導</a:t>
            </a:r>
            <a:endParaRPr lang="en-US" altLang="zh-TW" sz="2800" dirty="0" smtClean="0">
              <a:latin typeface="+mn-ea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 smtClean="0">
                <a:latin typeface="+mn-ea"/>
              </a:rPr>
              <a:t>辦理廉</a:t>
            </a:r>
            <a:r>
              <a:rPr lang="zh-TW" altLang="en-US" sz="2800" dirty="0">
                <a:latin typeface="+mn-ea"/>
              </a:rPr>
              <a:t>政</a:t>
            </a:r>
            <a:r>
              <a:rPr lang="zh-TW" altLang="en-US" sz="2800" dirty="0" smtClean="0">
                <a:latin typeface="+mn-ea"/>
              </a:rPr>
              <a:t>問卷調查事項</a:t>
            </a:r>
            <a:endParaRPr lang="en-US" altLang="zh-TW" sz="2800" dirty="0" smtClean="0">
              <a:latin typeface="+mn-ea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 smtClean="0">
                <a:latin typeface="+mn-ea"/>
              </a:rPr>
              <a:t>請託</a:t>
            </a:r>
            <a:r>
              <a:rPr lang="zh-TW" altLang="en-US" sz="2800" dirty="0">
                <a:latin typeface="+mn-ea"/>
              </a:rPr>
              <a:t>、關說</a:t>
            </a:r>
            <a:r>
              <a:rPr lang="zh-TW" altLang="en-US" sz="2800" dirty="0" smtClean="0">
                <a:latin typeface="+mn-ea"/>
              </a:rPr>
              <a:t>、受贈財物</a:t>
            </a:r>
            <a:r>
              <a:rPr lang="zh-TW" altLang="en-US" sz="2800" dirty="0">
                <a:latin typeface="+mn-ea"/>
              </a:rPr>
              <a:t>、飲宴</a:t>
            </a:r>
            <a:r>
              <a:rPr lang="zh-TW" altLang="en-US" sz="2800" dirty="0" smtClean="0">
                <a:latin typeface="+mn-ea"/>
              </a:rPr>
              <a:t>應酬</a:t>
            </a:r>
            <a:endParaRPr lang="en-US" altLang="zh-TW" sz="2800" dirty="0" smtClean="0">
              <a:latin typeface="+mn-ea"/>
            </a:endParaRPr>
          </a:p>
          <a:p>
            <a:pPr marL="182880" lvl="1" indent="0">
              <a:lnSpc>
                <a:spcPct val="120000"/>
              </a:lnSpc>
              <a:buNone/>
              <a:defRPr/>
            </a:pPr>
            <a:r>
              <a:rPr lang="zh-TW" altLang="en-US" sz="2800" dirty="0" smtClean="0">
                <a:latin typeface="+mn-ea"/>
              </a:rPr>
              <a:t>    等應依法登錄</a:t>
            </a:r>
            <a:r>
              <a:rPr lang="zh-TW" altLang="en-US" sz="2800" dirty="0">
                <a:latin typeface="+mn-ea"/>
              </a:rPr>
              <a:t>之推動及宣導</a:t>
            </a:r>
            <a:r>
              <a:rPr lang="zh-TW" altLang="en-US" sz="2800" dirty="0" smtClean="0">
                <a:latin typeface="+mn-ea"/>
              </a:rPr>
              <a:t>事項</a:t>
            </a:r>
            <a:endParaRPr lang="en-US" altLang="zh-TW" sz="2800" dirty="0" smtClean="0">
              <a:latin typeface="+mn-ea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+mn-ea"/>
              </a:rPr>
              <a:t>公職人員財產申報及陽光法案</a:t>
            </a:r>
            <a:r>
              <a:rPr lang="zh-TW" altLang="en-US" sz="2800" dirty="0" smtClean="0">
                <a:latin typeface="+mn-ea"/>
              </a:rPr>
              <a:t>推動及</a:t>
            </a:r>
            <a:endParaRPr lang="en-US" altLang="zh-TW" sz="2800" dirty="0" smtClean="0">
              <a:latin typeface="+mn-ea"/>
            </a:endParaRPr>
          </a:p>
          <a:p>
            <a:pPr marL="182880" lvl="1" indent="0">
              <a:lnSpc>
                <a:spcPct val="120000"/>
              </a:lnSpc>
              <a:buNone/>
              <a:defRPr/>
            </a:pPr>
            <a:r>
              <a:rPr lang="zh-TW" altLang="en-US" sz="2800" dirty="0" smtClean="0">
                <a:latin typeface="+mn-ea"/>
              </a:rPr>
              <a:t>    宣導</a:t>
            </a:r>
            <a:endParaRPr lang="en-US" altLang="zh-TW" sz="2800" dirty="0" smtClean="0">
              <a:latin typeface="+mn-ea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+mn-ea"/>
              </a:rPr>
              <a:t>辦理</a:t>
            </a:r>
            <a:r>
              <a:rPr lang="zh-TW" altLang="en-US" sz="2800" dirty="0" smtClean="0">
                <a:latin typeface="+mn-ea"/>
              </a:rPr>
              <a:t>本所廉</a:t>
            </a:r>
            <a:r>
              <a:rPr lang="zh-TW" altLang="en-US" sz="2800" dirty="0">
                <a:latin typeface="+mn-ea"/>
              </a:rPr>
              <a:t>政</a:t>
            </a:r>
            <a:r>
              <a:rPr lang="zh-TW" altLang="en-US" sz="2800" dirty="0" smtClean="0">
                <a:latin typeface="+mn-ea"/>
              </a:rPr>
              <a:t>會報</a:t>
            </a:r>
            <a:endParaRPr lang="en-US" altLang="zh-TW" sz="2800" dirty="0" smtClean="0">
              <a:latin typeface="+mn-ea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en-US" altLang="zh-TW" sz="2800" dirty="0" smtClean="0">
                <a:latin typeface="+mn-ea"/>
              </a:rPr>
              <a:t>15</a:t>
            </a:r>
            <a:r>
              <a:rPr lang="zh-TW" altLang="en-US" sz="2800" dirty="0" smtClean="0">
                <a:latin typeface="+mn-ea"/>
              </a:rPr>
              <a:t>萬元以上採購案件監辦</a:t>
            </a:r>
            <a:endParaRPr lang="en-US" altLang="zh-TW" sz="2800" dirty="0" smtClean="0">
              <a:latin typeface="+mn-ea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8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8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8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8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zh-TW" altLang="en-US" sz="2800" dirty="0" smtClean="0">
              <a:latin typeface="標楷體" pitchFamily="65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592831" y="3188540"/>
            <a:ext cx="1922663" cy="961331"/>
            <a:chOff x="441" y="2478019"/>
            <a:chExt cx="1922663" cy="961331"/>
          </a:xfrm>
        </p:grpSpPr>
        <p:sp>
          <p:nvSpPr>
            <p:cNvPr id="7" name="矩形 6"/>
            <p:cNvSpPr/>
            <p:nvPr/>
          </p:nvSpPr>
          <p:spPr>
            <a:xfrm>
              <a:off x="441" y="2478019"/>
              <a:ext cx="1922663" cy="9613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文字方塊 7"/>
            <p:cNvSpPr txBox="1"/>
            <p:nvPr/>
          </p:nvSpPr>
          <p:spPr>
            <a:xfrm>
              <a:off x="441" y="2478019"/>
              <a:ext cx="1922663" cy="96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 smtClean="0">
                  <a:solidFill>
                    <a:schemeClr val="accent1"/>
                  </a:solidFill>
                </a:rPr>
                <a:t>預防業務</a:t>
              </a:r>
              <a:endParaRPr lang="zh-TW" altLang="en-US" sz="3200" b="1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397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879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微軟正黑體" panose="020B0604030504040204" pitchFamily="34" charset="-120"/>
              </a:rPr>
              <a:t>貳、</a:t>
            </a: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業務職掌及人員編制</a:t>
            </a:r>
            <a:endParaRPr lang="zh-TW" altLang="en-US" sz="4000" b="1" dirty="0" smtClean="0">
              <a:solidFill>
                <a:srgbClr val="218BFF"/>
              </a:solidFill>
              <a:latin typeface="標楷體" pitchFamily="65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15494" y="2708920"/>
            <a:ext cx="6628506" cy="45634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+mn-ea"/>
              </a:rPr>
              <a:t>政風資料之蒐</a:t>
            </a:r>
            <a:r>
              <a:rPr lang="zh-TW" altLang="en-US" sz="2800" dirty="0" smtClean="0">
                <a:latin typeface="+mn-ea"/>
              </a:rPr>
              <a:t>處</a:t>
            </a:r>
            <a:endParaRPr lang="en-US" altLang="zh-TW" sz="2800" dirty="0">
              <a:latin typeface="+mn-ea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+mn-ea"/>
              </a:rPr>
              <a:t>處理貪瀆不法及檢舉事項 </a:t>
            </a:r>
            <a:endParaRPr lang="en-US" altLang="zh-TW" sz="2800" dirty="0">
              <a:latin typeface="+mn-ea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+mn-ea"/>
              </a:rPr>
              <a:t>辦理機關首長或上級機關交查與交</a:t>
            </a:r>
            <a:r>
              <a:rPr lang="zh-TW" altLang="en-US" sz="2800" dirty="0" smtClean="0">
                <a:latin typeface="+mn-ea"/>
              </a:rPr>
              <a:t>辦</a:t>
            </a:r>
            <a:endParaRPr lang="en-US" altLang="zh-TW" sz="2800" dirty="0" smtClean="0">
              <a:latin typeface="+mn-ea"/>
            </a:endParaRPr>
          </a:p>
          <a:p>
            <a:pPr marL="182880" lvl="1" indent="0">
              <a:lnSpc>
                <a:spcPct val="120000"/>
              </a:lnSpc>
              <a:buNone/>
              <a:defRPr/>
            </a:pPr>
            <a:r>
              <a:rPr lang="zh-TW" altLang="en-US" sz="2800" dirty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   事項</a:t>
            </a:r>
            <a:endParaRPr lang="en-US" altLang="zh-TW" sz="2800" dirty="0">
              <a:latin typeface="+mn-ea"/>
            </a:endParaRPr>
          </a:p>
          <a:p>
            <a:pPr marL="18288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zh-TW" sz="31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4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4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zh-TW" altLang="en-US" sz="2400" dirty="0" smtClean="0">
              <a:latin typeface="標楷體" pitchFamily="65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592831" y="3188540"/>
            <a:ext cx="1922663" cy="961331"/>
            <a:chOff x="441" y="2478019"/>
            <a:chExt cx="1922663" cy="961331"/>
          </a:xfrm>
        </p:grpSpPr>
        <p:sp>
          <p:nvSpPr>
            <p:cNvPr id="7" name="矩形 6"/>
            <p:cNvSpPr/>
            <p:nvPr/>
          </p:nvSpPr>
          <p:spPr>
            <a:xfrm>
              <a:off x="441" y="2478019"/>
              <a:ext cx="1922663" cy="9613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文字方塊 7"/>
            <p:cNvSpPr txBox="1"/>
            <p:nvPr/>
          </p:nvSpPr>
          <p:spPr>
            <a:xfrm>
              <a:off x="441" y="2478019"/>
              <a:ext cx="1922663" cy="96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 smtClean="0">
                  <a:solidFill>
                    <a:schemeClr val="accent1"/>
                  </a:solidFill>
                </a:rPr>
                <a:t>查</a:t>
              </a:r>
              <a:r>
                <a:rPr lang="zh-TW" altLang="en-US" sz="3200" b="1" dirty="0">
                  <a:solidFill>
                    <a:schemeClr val="accent1"/>
                  </a:solidFill>
                </a:rPr>
                <a:t>處</a:t>
              </a:r>
              <a:r>
                <a:rPr lang="zh-TW" altLang="en-US" sz="3200" b="1" kern="1200" dirty="0" smtClean="0">
                  <a:solidFill>
                    <a:schemeClr val="accent1"/>
                  </a:solidFill>
                </a:rPr>
                <a:t>業務</a:t>
              </a:r>
              <a:endParaRPr lang="zh-TW" altLang="en-US" sz="3200" b="1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143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879"/>
            <a:ext cx="7772400" cy="7000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218BFF"/>
                </a:solidFill>
                <a:latin typeface="微軟正黑體" panose="020B0604030504040204" pitchFamily="34" charset="-120"/>
              </a:rPr>
              <a:t>貳、</a:t>
            </a:r>
            <a:r>
              <a:rPr lang="zh-TW" altLang="en-US" sz="4000" b="1" dirty="0">
                <a:solidFill>
                  <a:srgbClr val="218BFF"/>
                </a:solidFill>
                <a:latin typeface="標楷體" pitchFamily="65" charset="-120"/>
              </a:rPr>
              <a:t>業務職掌及人員編制</a:t>
            </a:r>
            <a:endParaRPr lang="zh-TW" altLang="en-US" sz="4000" b="1" dirty="0" smtClean="0">
              <a:solidFill>
                <a:srgbClr val="218BFF"/>
              </a:solidFill>
              <a:latin typeface="標楷體" pitchFamily="65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801635" y="2708920"/>
            <a:ext cx="6330141" cy="227928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+mn-ea"/>
              </a:rPr>
              <a:t>政風組織及人員</a:t>
            </a:r>
            <a:r>
              <a:rPr lang="zh-TW" altLang="en-US" sz="2800" dirty="0" smtClean="0">
                <a:latin typeface="+mn-ea"/>
              </a:rPr>
              <a:t>管理</a:t>
            </a:r>
            <a:endParaRPr lang="en-US" altLang="zh-TW" sz="2800" dirty="0" smtClean="0">
              <a:latin typeface="+mn-ea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標楷體" pitchFamily="65" charset="-120"/>
              </a:rPr>
              <a:t>公務機密維護與機關安全</a:t>
            </a:r>
            <a:r>
              <a:rPr lang="zh-TW" altLang="en-US" sz="2800" dirty="0" smtClean="0">
                <a:latin typeface="標楷體" pitchFamily="65" charset="-120"/>
              </a:rPr>
              <a:t>維護</a:t>
            </a:r>
            <a:endParaRPr lang="en-US" altLang="zh-TW" sz="2800" dirty="0" smtClean="0">
              <a:latin typeface="標楷體" pitchFamily="65" charset="-120"/>
            </a:endParaRPr>
          </a:p>
          <a:p>
            <a:pPr lvl="1" indent="-27432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latin typeface="標楷體" pitchFamily="65" charset="-120"/>
              </a:rPr>
              <a:t>政風行政綜合業務</a:t>
            </a:r>
            <a:endParaRPr lang="en-US" altLang="zh-TW" sz="28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31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4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400" dirty="0" smtClean="0">
              <a:latin typeface="標楷體" pitchFamily="65" charset="-120"/>
            </a:endParaRPr>
          </a:p>
          <a:p>
            <a:pPr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endParaRPr lang="zh-TW" altLang="en-US" sz="2400" dirty="0" smtClean="0">
              <a:latin typeface="標楷體" pitchFamily="65" charset="-120"/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0025"/>
            <a:ext cx="259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592831" y="3140968"/>
            <a:ext cx="1922663" cy="961331"/>
            <a:chOff x="441" y="2478019"/>
            <a:chExt cx="1922663" cy="961331"/>
          </a:xfrm>
        </p:grpSpPr>
        <p:sp>
          <p:nvSpPr>
            <p:cNvPr id="10" name="矩形 9"/>
            <p:cNvSpPr/>
            <p:nvPr/>
          </p:nvSpPr>
          <p:spPr>
            <a:xfrm>
              <a:off x="441" y="2478019"/>
              <a:ext cx="1922663" cy="9613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文字方塊 10"/>
            <p:cNvSpPr txBox="1"/>
            <p:nvPr/>
          </p:nvSpPr>
          <p:spPr>
            <a:xfrm>
              <a:off x="441" y="2478019"/>
              <a:ext cx="1922663" cy="96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 smtClean="0">
                  <a:solidFill>
                    <a:schemeClr val="accent1"/>
                  </a:solidFill>
                </a:rPr>
                <a:t>綜合</a:t>
              </a:r>
              <a:r>
                <a:rPr lang="zh-TW" altLang="en-US" sz="3200" b="1" dirty="0">
                  <a:solidFill>
                    <a:schemeClr val="accent1"/>
                  </a:solidFill>
                </a:rPr>
                <a:t>維護</a:t>
              </a:r>
              <a:r>
                <a:rPr lang="zh-TW" altLang="en-US" sz="3200" b="1" kern="1200" dirty="0" smtClean="0">
                  <a:solidFill>
                    <a:schemeClr val="accent1"/>
                  </a:solidFill>
                </a:rPr>
                <a:t>業務</a:t>
              </a:r>
              <a:endParaRPr lang="zh-TW" altLang="en-US" sz="3200" b="1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C707-7CB4-4081-B1BB-730F6867B53C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279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rcel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1261</Words>
  <Application>Microsoft Office PowerPoint</Application>
  <PresentationFormat>如螢幕大小 (4:3)</PresentationFormat>
  <Paragraphs>163</Paragraphs>
  <Slides>22</Slides>
  <Notes>22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22</vt:i4>
      </vt:variant>
    </vt:vector>
  </HeadingPairs>
  <TitlesOfParts>
    <vt:vector size="36" baseType="lpstr">
      <vt:lpstr>微軟正黑體</vt:lpstr>
      <vt:lpstr>新細明體</vt:lpstr>
      <vt:lpstr>標楷體</vt:lpstr>
      <vt:lpstr>Arial</vt:lpstr>
      <vt:lpstr>Calibri</vt:lpstr>
      <vt:lpstr>Gill Sans MT</vt:lpstr>
      <vt:lpstr>Times New Roman</vt:lpstr>
      <vt:lpstr>Wingdings</vt:lpstr>
      <vt:lpstr>3_自訂設計</vt:lpstr>
      <vt:lpstr>4_自訂設計</vt:lpstr>
      <vt:lpstr>1_自訂設計</vt:lpstr>
      <vt:lpstr>2_自訂設計</vt:lpstr>
      <vt:lpstr>自訂設計</vt:lpstr>
      <vt:lpstr>Parcel</vt:lpstr>
      <vt:lpstr>政風室業務簡介暨廉政宣導</vt:lpstr>
      <vt:lpstr>PowerPoint 簡報</vt:lpstr>
      <vt:lpstr>壹、前言 </vt:lpstr>
      <vt:lpstr>壹、前言  </vt:lpstr>
      <vt:lpstr>壹、前言</vt:lpstr>
      <vt:lpstr>貳、業務職掌及人員編制</vt:lpstr>
      <vt:lpstr>貳、業務職掌及人員編制</vt:lpstr>
      <vt:lpstr>貳、業務職掌及人員編制</vt:lpstr>
      <vt:lpstr>貳、業務職掌及人員編制</vt:lpstr>
      <vt:lpstr>貳、業務職掌及人員編制 </vt:lpstr>
      <vt:lpstr>參、公務員廉政倫理規範</vt:lpstr>
      <vt:lpstr>參、公務員廉政倫理規範</vt:lpstr>
      <vt:lpstr>參、公務員廉政倫理規範</vt:lpstr>
      <vt:lpstr>參、公務員廉政倫理規範</vt:lpstr>
      <vt:lpstr>PowerPoint 簡報</vt:lpstr>
      <vt:lpstr>PowerPoint 簡報</vt:lpstr>
      <vt:lpstr>PowerPoint 簡報</vt:lpstr>
      <vt:lpstr>PowerPoint 簡報</vt:lpstr>
      <vt:lpstr>肆、公務員申領小額款項專案法紀宣導 </vt:lpstr>
      <vt:lpstr>肆、公務員申領小額款項專案法紀宣導 </vt:lpstr>
      <vt:lpstr>伍、公務機密維護案例宣導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OEM_USER</dc:creator>
  <cp:lastModifiedBy>施佩君</cp:lastModifiedBy>
  <cp:revision>211</cp:revision>
  <cp:lastPrinted>2023-01-16T06:50:52Z</cp:lastPrinted>
  <dcterms:created xsi:type="dcterms:W3CDTF">2004-09-30T11:51:17Z</dcterms:created>
  <dcterms:modified xsi:type="dcterms:W3CDTF">2023-01-16T06:51:22Z</dcterms:modified>
</cp:coreProperties>
</file>