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64" r:id="rId3"/>
  </p:sldMasterIdLst>
  <p:notesMasterIdLst>
    <p:notesMasterId r:id="rId37"/>
  </p:notesMasterIdLst>
  <p:handoutMasterIdLst>
    <p:handoutMasterId r:id="rId38"/>
  </p:handoutMasterIdLst>
  <p:sldIdLst>
    <p:sldId id="257" r:id="rId4"/>
    <p:sldId id="259" r:id="rId5"/>
    <p:sldId id="321" r:id="rId6"/>
    <p:sldId id="281" r:id="rId7"/>
    <p:sldId id="260" r:id="rId8"/>
    <p:sldId id="261" r:id="rId9"/>
    <p:sldId id="292" r:id="rId10"/>
    <p:sldId id="285" r:id="rId11"/>
    <p:sldId id="280" r:id="rId12"/>
    <p:sldId id="310" r:id="rId13"/>
    <p:sldId id="264" r:id="rId14"/>
    <p:sldId id="311" r:id="rId15"/>
    <p:sldId id="313" r:id="rId16"/>
    <p:sldId id="314" r:id="rId17"/>
    <p:sldId id="315" r:id="rId18"/>
    <p:sldId id="317" r:id="rId19"/>
    <p:sldId id="263" r:id="rId20"/>
    <p:sldId id="265" r:id="rId21"/>
    <p:sldId id="296" r:id="rId22"/>
    <p:sldId id="304" r:id="rId23"/>
    <p:sldId id="305" r:id="rId24"/>
    <p:sldId id="306" r:id="rId25"/>
    <p:sldId id="319" r:id="rId26"/>
    <p:sldId id="266" r:id="rId27"/>
    <p:sldId id="307" r:id="rId28"/>
    <p:sldId id="269" r:id="rId29"/>
    <p:sldId id="270" r:id="rId30"/>
    <p:sldId id="308" r:id="rId31"/>
    <p:sldId id="322" r:id="rId32"/>
    <p:sldId id="271" r:id="rId33"/>
    <p:sldId id="272" r:id="rId34"/>
    <p:sldId id="278" r:id="rId35"/>
    <p:sldId id="274" r:id="rId36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FFF99"/>
    <a:srgbClr val="33CCFF"/>
    <a:srgbClr val="CCFFFF"/>
    <a:srgbClr val="008000"/>
    <a:srgbClr val="5496F6"/>
    <a:srgbClr val="FF66FF"/>
    <a:srgbClr val="CC00CC"/>
    <a:srgbClr val="66CC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6" autoAdjust="0"/>
    <p:restoredTop sz="92387" autoAdjust="0"/>
  </p:normalViewPr>
  <p:slideViewPr>
    <p:cSldViewPr>
      <p:cViewPr varScale="1">
        <p:scale>
          <a:sx n="94" d="100"/>
          <a:sy n="94" d="100"/>
        </p:scale>
        <p:origin x="1576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ommentAuthors" Target="commentAuthor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F55ECD-4896-45AD-BE16-D6A3ED47B2B9}" type="doc">
      <dgm:prSet loTypeId="urn:microsoft.com/office/officeart/2008/layout/VerticalCurvedList" loCatId="list" qsTypeId="urn:microsoft.com/office/officeart/2005/8/quickstyle/simple5" qsCatId="simple" csTypeId="urn:microsoft.com/office/officeart/2005/8/colors/accent2_5" csCatId="accent2" phldr="1"/>
      <dgm:spPr/>
      <dgm:t>
        <a:bodyPr/>
        <a:lstStyle/>
        <a:p>
          <a:endParaRPr lang="zh-TW" altLang="en-US"/>
        </a:p>
      </dgm:t>
    </dgm:pt>
    <dgm:pt modelId="{E3FB2183-8BFE-451F-8274-8255D1D6E69E}">
      <dgm:prSet phldrT="[文字]"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政府採購作業流程與相關名詞</a:t>
          </a:r>
        </a:p>
      </dgm:t>
    </dgm:pt>
    <dgm:pt modelId="{FAC9DA94-AA47-47AD-A5D8-64CA230E6F1E}" type="parTrans" cxnId="{1CC0F2A3-79B9-4EB4-9C0C-71FD1E741869}">
      <dgm:prSet/>
      <dgm:spPr/>
      <dgm:t>
        <a:bodyPr/>
        <a:lstStyle/>
        <a:p>
          <a:endParaRPr lang="zh-TW" altLang="en-US"/>
        </a:p>
      </dgm:t>
    </dgm:pt>
    <dgm:pt modelId="{10B4D14B-FDF0-4118-B50A-A91144604F3C}" type="sibTrans" cxnId="{1CC0F2A3-79B9-4EB4-9C0C-71FD1E741869}">
      <dgm:prSet/>
      <dgm:spPr/>
      <dgm:t>
        <a:bodyPr/>
        <a:lstStyle/>
        <a:p>
          <a:endParaRPr lang="zh-TW" altLang="en-US"/>
        </a:p>
      </dgm:t>
    </dgm:pt>
    <dgm:pt modelId="{460BF98D-F472-4D06-968D-930FE05D6FAE}">
      <dgm:prSet phldrT="[文字]"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本所採購作業相關規定</a:t>
          </a:r>
        </a:p>
      </dgm:t>
    </dgm:pt>
    <dgm:pt modelId="{B7110D8E-3D0A-4665-B427-53B8A18337FC}" type="parTrans" cxnId="{D1E7D601-9F59-4F23-BA32-5CEE0FBCAE5A}">
      <dgm:prSet/>
      <dgm:spPr/>
      <dgm:t>
        <a:bodyPr/>
        <a:lstStyle/>
        <a:p>
          <a:endParaRPr lang="zh-TW" altLang="en-US"/>
        </a:p>
      </dgm:t>
    </dgm:pt>
    <dgm:pt modelId="{491FB054-8AF8-4140-8BB5-BA31CED35374}" type="sibTrans" cxnId="{D1E7D601-9F59-4F23-BA32-5CEE0FBCAE5A}">
      <dgm:prSet/>
      <dgm:spPr/>
      <dgm:t>
        <a:bodyPr/>
        <a:lstStyle/>
        <a:p>
          <a:endParaRPr lang="zh-TW" altLang="en-US"/>
        </a:p>
      </dgm:t>
    </dgm:pt>
    <dgm:pt modelId="{55C05F27-19D1-424E-B83C-F4659B6FC001}">
      <dgm:prSet phldrT="[文字]"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本所採購管理系統操作說明</a:t>
          </a:r>
        </a:p>
      </dgm:t>
    </dgm:pt>
    <dgm:pt modelId="{987E7D14-06C5-4B6C-AAAC-DC4F4B55E0E4}" type="parTrans" cxnId="{8DA1F13B-CB14-4FA8-8F1A-2B625E0A60C1}">
      <dgm:prSet/>
      <dgm:spPr/>
      <dgm:t>
        <a:bodyPr/>
        <a:lstStyle/>
        <a:p>
          <a:endParaRPr lang="zh-TW" altLang="en-US"/>
        </a:p>
      </dgm:t>
    </dgm:pt>
    <dgm:pt modelId="{1CF84C3A-0797-4B4E-8585-2C45B8E2E282}" type="sibTrans" cxnId="{8DA1F13B-CB14-4FA8-8F1A-2B625E0A60C1}">
      <dgm:prSet/>
      <dgm:spPr/>
      <dgm:t>
        <a:bodyPr/>
        <a:lstStyle/>
        <a:p>
          <a:endParaRPr lang="zh-TW" altLang="en-US"/>
        </a:p>
      </dgm:t>
    </dgm:pt>
    <dgm:pt modelId="{53C4321F-6B22-4EC7-B5D6-B8B5BD7FF020}">
      <dgm:prSet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採購注意事項</a:t>
          </a:r>
        </a:p>
      </dgm:t>
    </dgm:pt>
    <dgm:pt modelId="{DFD1AC5A-6572-4088-BF75-9B4768B12001}" type="parTrans" cxnId="{FEDDC6F4-0DEA-4B15-B87C-E78F93D4FFE9}">
      <dgm:prSet/>
      <dgm:spPr/>
      <dgm:t>
        <a:bodyPr/>
        <a:lstStyle/>
        <a:p>
          <a:endParaRPr lang="zh-TW" altLang="en-US"/>
        </a:p>
      </dgm:t>
    </dgm:pt>
    <dgm:pt modelId="{D30A71EA-5581-4CEE-92E4-C4AE36ADFB09}" type="sibTrans" cxnId="{FEDDC6F4-0DEA-4B15-B87C-E78F93D4FFE9}">
      <dgm:prSet/>
      <dgm:spPr/>
      <dgm:t>
        <a:bodyPr/>
        <a:lstStyle/>
        <a:p>
          <a:endParaRPr lang="zh-TW" altLang="en-US"/>
        </a:p>
      </dgm:t>
    </dgm:pt>
    <dgm:pt modelId="{96436772-211B-4B7F-ABCD-5DB2C8E800BF}" type="pres">
      <dgm:prSet presAssocID="{3EF55ECD-4896-45AD-BE16-D6A3ED47B2B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5CC309E5-057E-41DA-8ED4-0C7E576A570C}" type="pres">
      <dgm:prSet presAssocID="{3EF55ECD-4896-45AD-BE16-D6A3ED47B2B9}" presName="Name1" presStyleCnt="0"/>
      <dgm:spPr/>
    </dgm:pt>
    <dgm:pt modelId="{1E2B978E-50EB-4478-A7FD-13EA09FD4185}" type="pres">
      <dgm:prSet presAssocID="{3EF55ECD-4896-45AD-BE16-D6A3ED47B2B9}" presName="cycle" presStyleCnt="0"/>
      <dgm:spPr/>
    </dgm:pt>
    <dgm:pt modelId="{CFAFEF97-3750-441F-911B-B42E777B4E10}" type="pres">
      <dgm:prSet presAssocID="{3EF55ECD-4896-45AD-BE16-D6A3ED47B2B9}" presName="srcNode" presStyleLbl="node1" presStyleIdx="0" presStyleCnt="4"/>
      <dgm:spPr/>
    </dgm:pt>
    <dgm:pt modelId="{1C88AEE1-A64B-40B1-BF9F-CB689744F5D8}" type="pres">
      <dgm:prSet presAssocID="{3EF55ECD-4896-45AD-BE16-D6A3ED47B2B9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EB6E865C-335C-4F6C-A6EE-45F9AFA1D0F9}" type="pres">
      <dgm:prSet presAssocID="{3EF55ECD-4896-45AD-BE16-D6A3ED47B2B9}" presName="extraNode" presStyleLbl="node1" presStyleIdx="0" presStyleCnt="4"/>
      <dgm:spPr/>
    </dgm:pt>
    <dgm:pt modelId="{333C547A-B3F1-4D61-A3D5-226558E06DB5}" type="pres">
      <dgm:prSet presAssocID="{3EF55ECD-4896-45AD-BE16-D6A3ED47B2B9}" presName="dstNode" presStyleLbl="node1" presStyleIdx="0" presStyleCnt="4"/>
      <dgm:spPr/>
    </dgm:pt>
    <dgm:pt modelId="{B1359DEE-CDE6-4FA2-B004-CDFB9673CF08}" type="pres">
      <dgm:prSet presAssocID="{E3FB2183-8BFE-451F-8274-8255D1D6E69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C36ADE-C1CE-4B0A-B4D1-64B0A50738C3}" type="pres">
      <dgm:prSet presAssocID="{E3FB2183-8BFE-451F-8274-8255D1D6E69E}" presName="accent_1" presStyleCnt="0"/>
      <dgm:spPr/>
    </dgm:pt>
    <dgm:pt modelId="{8B801913-F4D6-42A1-89CF-9DCE127C308F}" type="pres">
      <dgm:prSet presAssocID="{E3FB2183-8BFE-451F-8274-8255D1D6E69E}" presName="accentRepeatNode" presStyleLbl="solidFgAcc1" presStyleIdx="0" presStyleCnt="4"/>
      <dgm:spPr/>
    </dgm:pt>
    <dgm:pt modelId="{143C1B4D-1242-479C-9AF9-FB9D9B76864B}" type="pres">
      <dgm:prSet presAssocID="{460BF98D-F472-4D06-968D-930FE05D6FAE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7407BD7-C97A-4E9A-A16C-44E347DD4DBD}" type="pres">
      <dgm:prSet presAssocID="{460BF98D-F472-4D06-968D-930FE05D6FAE}" presName="accent_2" presStyleCnt="0"/>
      <dgm:spPr/>
    </dgm:pt>
    <dgm:pt modelId="{33B69F5C-AC51-46EB-BD96-96BC44311FFB}" type="pres">
      <dgm:prSet presAssocID="{460BF98D-F472-4D06-968D-930FE05D6FAE}" presName="accentRepeatNode" presStyleLbl="solidFgAcc1" presStyleIdx="1" presStyleCnt="4"/>
      <dgm:spPr/>
    </dgm:pt>
    <dgm:pt modelId="{E901C1AD-95A1-498E-B2BA-553863C82BC8}" type="pres">
      <dgm:prSet presAssocID="{55C05F27-19D1-424E-B83C-F4659B6FC00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508DDC-017E-47E9-9956-9556F6430DFA}" type="pres">
      <dgm:prSet presAssocID="{55C05F27-19D1-424E-B83C-F4659B6FC001}" presName="accent_3" presStyleCnt="0"/>
      <dgm:spPr/>
    </dgm:pt>
    <dgm:pt modelId="{A86E0BF4-C8D5-4093-9FE5-6A055443D688}" type="pres">
      <dgm:prSet presAssocID="{55C05F27-19D1-424E-B83C-F4659B6FC001}" presName="accentRepeatNode" presStyleLbl="solidFgAcc1" presStyleIdx="2" presStyleCnt="4"/>
      <dgm:spPr/>
    </dgm:pt>
    <dgm:pt modelId="{68D0EA04-970C-459F-A609-23B1DC2B6A32}" type="pres">
      <dgm:prSet presAssocID="{53C4321F-6B22-4EC7-B5D6-B8B5BD7FF02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A524F8-882D-40B3-8C37-9772B7327AA9}" type="pres">
      <dgm:prSet presAssocID="{53C4321F-6B22-4EC7-B5D6-B8B5BD7FF020}" presName="accent_4" presStyleCnt="0"/>
      <dgm:spPr/>
    </dgm:pt>
    <dgm:pt modelId="{259A6AA1-6055-41F5-9ACC-2142C0CF84B8}" type="pres">
      <dgm:prSet presAssocID="{53C4321F-6B22-4EC7-B5D6-B8B5BD7FF020}" presName="accentRepeatNode" presStyleLbl="solidFgAcc1" presStyleIdx="3" presStyleCnt="4"/>
      <dgm:spPr/>
    </dgm:pt>
  </dgm:ptLst>
  <dgm:cxnLst>
    <dgm:cxn modelId="{987DE309-002C-47DC-B489-92524FB60648}" type="presOf" srcId="{3EF55ECD-4896-45AD-BE16-D6A3ED47B2B9}" destId="{96436772-211B-4B7F-ABCD-5DB2C8E800BF}" srcOrd="0" destOrd="0" presId="urn:microsoft.com/office/officeart/2008/layout/VerticalCurvedList"/>
    <dgm:cxn modelId="{6144F5DC-F395-4960-A928-2E220DD43F50}" type="presOf" srcId="{10B4D14B-FDF0-4118-B50A-A91144604F3C}" destId="{1C88AEE1-A64B-40B1-BF9F-CB689744F5D8}" srcOrd="0" destOrd="0" presId="urn:microsoft.com/office/officeart/2008/layout/VerticalCurvedList"/>
    <dgm:cxn modelId="{6035A2F0-8108-48BE-BC5E-BF1B996BCAF4}" type="presOf" srcId="{E3FB2183-8BFE-451F-8274-8255D1D6E69E}" destId="{B1359DEE-CDE6-4FA2-B004-CDFB9673CF08}" srcOrd="0" destOrd="0" presId="urn:microsoft.com/office/officeart/2008/layout/VerticalCurvedList"/>
    <dgm:cxn modelId="{1CC0F2A3-79B9-4EB4-9C0C-71FD1E741869}" srcId="{3EF55ECD-4896-45AD-BE16-D6A3ED47B2B9}" destId="{E3FB2183-8BFE-451F-8274-8255D1D6E69E}" srcOrd="0" destOrd="0" parTransId="{FAC9DA94-AA47-47AD-A5D8-64CA230E6F1E}" sibTransId="{10B4D14B-FDF0-4118-B50A-A91144604F3C}"/>
    <dgm:cxn modelId="{E127DE7B-2CC8-4385-B09C-01655F7B5588}" type="presOf" srcId="{460BF98D-F472-4D06-968D-930FE05D6FAE}" destId="{143C1B4D-1242-479C-9AF9-FB9D9B76864B}" srcOrd="0" destOrd="0" presId="urn:microsoft.com/office/officeart/2008/layout/VerticalCurvedList"/>
    <dgm:cxn modelId="{4A67C09C-F2D2-40CF-BC6F-23263620A653}" type="presOf" srcId="{53C4321F-6B22-4EC7-B5D6-B8B5BD7FF020}" destId="{68D0EA04-970C-459F-A609-23B1DC2B6A32}" srcOrd="0" destOrd="0" presId="urn:microsoft.com/office/officeart/2008/layout/VerticalCurvedList"/>
    <dgm:cxn modelId="{BFE55854-4040-4568-AD44-AE827613E76E}" type="presOf" srcId="{55C05F27-19D1-424E-B83C-F4659B6FC001}" destId="{E901C1AD-95A1-498E-B2BA-553863C82BC8}" srcOrd="0" destOrd="0" presId="urn:microsoft.com/office/officeart/2008/layout/VerticalCurvedList"/>
    <dgm:cxn modelId="{D1E7D601-9F59-4F23-BA32-5CEE0FBCAE5A}" srcId="{3EF55ECD-4896-45AD-BE16-D6A3ED47B2B9}" destId="{460BF98D-F472-4D06-968D-930FE05D6FAE}" srcOrd="1" destOrd="0" parTransId="{B7110D8E-3D0A-4665-B427-53B8A18337FC}" sibTransId="{491FB054-8AF8-4140-8BB5-BA31CED35374}"/>
    <dgm:cxn modelId="{FEDDC6F4-0DEA-4B15-B87C-E78F93D4FFE9}" srcId="{3EF55ECD-4896-45AD-BE16-D6A3ED47B2B9}" destId="{53C4321F-6B22-4EC7-B5D6-B8B5BD7FF020}" srcOrd="3" destOrd="0" parTransId="{DFD1AC5A-6572-4088-BF75-9B4768B12001}" sibTransId="{D30A71EA-5581-4CEE-92E4-C4AE36ADFB09}"/>
    <dgm:cxn modelId="{8DA1F13B-CB14-4FA8-8F1A-2B625E0A60C1}" srcId="{3EF55ECD-4896-45AD-BE16-D6A3ED47B2B9}" destId="{55C05F27-19D1-424E-B83C-F4659B6FC001}" srcOrd="2" destOrd="0" parTransId="{987E7D14-06C5-4B6C-AAAC-DC4F4B55E0E4}" sibTransId="{1CF84C3A-0797-4B4E-8585-2C45B8E2E282}"/>
    <dgm:cxn modelId="{14AAA836-E548-457E-B2C6-962E273F45EE}" type="presParOf" srcId="{96436772-211B-4B7F-ABCD-5DB2C8E800BF}" destId="{5CC309E5-057E-41DA-8ED4-0C7E576A570C}" srcOrd="0" destOrd="0" presId="urn:microsoft.com/office/officeart/2008/layout/VerticalCurvedList"/>
    <dgm:cxn modelId="{8D5CEC07-BBB9-4802-AA8A-745286E89C47}" type="presParOf" srcId="{5CC309E5-057E-41DA-8ED4-0C7E576A570C}" destId="{1E2B978E-50EB-4478-A7FD-13EA09FD4185}" srcOrd="0" destOrd="0" presId="urn:microsoft.com/office/officeart/2008/layout/VerticalCurvedList"/>
    <dgm:cxn modelId="{D1594252-E588-430A-A98B-66D658D916DB}" type="presParOf" srcId="{1E2B978E-50EB-4478-A7FD-13EA09FD4185}" destId="{CFAFEF97-3750-441F-911B-B42E777B4E10}" srcOrd="0" destOrd="0" presId="urn:microsoft.com/office/officeart/2008/layout/VerticalCurvedList"/>
    <dgm:cxn modelId="{491B17E6-5313-4FCB-83BC-79013379BE05}" type="presParOf" srcId="{1E2B978E-50EB-4478-A7FD-13EA09FD4185}" destId="{1C88AEE1-A64B-40B1-BF9F-CB689744F5D8}" srcOrd="1" destOrd="0" presId="urn:microsoft.com/office/officeart/2008/layout/VerticalCurvedList"/>
    <dgm:cxn modelId="{42A72EE7-C945-4762-977A-D414707A5B9E}" type="presParOf" srcId="{1E2B978E-50EB-4478-A7FD-13EA09FD4185}" destId="{EB6E865C-335C-4F6C-A6EE-45F9AFA1D0F9}" srcOrd="2" destOrd="0" presId="urn:microsoft.com/office/officeart/2008/layout/VerticalCurvedList"/>
    <dgm:cxn modelId="{52CA9EC0-9FF1-4F47-96E3-DE417106600D}" type="presParOf" srcId="{1E2B978E-50EB-4478-A7FD-13EA09FD4185}" destId="{333C547A-B3F1-4D61-A3D5-226558E06DB5}" srcOrd="3" destOrd="0" presId="urn:microsoft.com/office/officeart/2008/layout/VerticalCurvedList"/>
    <dgm:cxn modelId="{A19D3236-2920-49B5-8314-50057E3BAABA}" type="presParOf" srcId="{5CC309E5-057E-41DA-8ED4-0C7E576A570C}" destId="{B1359DEE-CDE6-4FA2-B004-CDFB9673CF08}" srcOrd="1" destOrd="0" presId="urn:microsoft.com/office/officeart/2008/layout/VerticalCurvedList"/>
    <dgm:cxn modelId="{0CE88DC8-2BD3-4BD5-9EE0-08D26DCB0D64}" type="presParOf" srcId="{5CC309E5-057E-41DA-8ED4-0C7E576A570C}" destId="{B4C36ADE-C1CE-4B0A-B4D1-64B0A50738C3}" srcOrd="2" destOrd="0" presId="urn:microsoft.com/office/officeart/2008/layout/VerticalCurvedList"/>
    <dgm:cxn modelId="{89DC8970-13FD-46B7-9988-251B3030DEA4}" type="presParOf" srcId="{B4C36ADE-C1CE-4B0A-B4D1-64B0A50738C3}" destId="{8B801913-F4D6-42A1-89CF-9DCE127C308F}" srcOrd="0" destOrd="0" presId="urn:microsoft.com/office/officeart/2008/layout/VerticalCurvedList"/>
    <dgm:cxn modelId="{6C1BDA68-8445-4F8A-9D84-A0776CEE30B5}" type="presParOf" srcId="{5CC309E5-057E-41DA-8ED4-0C7E576A570C}" destId="{143C1B4D-1242-479C-9AF9-FB9D9B76864B}" srcOrd="3" destOrd="0" presId="urn:microsoft.com/office/officeart/2008/layout/VerticalCurvedList"/>
    <dgm:cxn modelId="{2E3707F2-1520-46C7-9515-C019A0C79945}" type="presParOf" srcId="{5CC309E5-057E-41DA-8ED4-0C7E576A570C}" destId="{97407BD7-C97A-4E9A-A16C-44E347DD4DBD}" srcOrd="4" destOrd="0" presId="urn:microsoft.com/office/officeart/2008/layout/VerticalCurvedList"/>
    <dgm:cxn modelId="{8B425FE1-58D1-415B-A487-D0E32CA145EB}" type="presParOf" srcId="{97407BD7-C97A-4E9A-A16C-44E347DD4DBD}" destId="{33B69F5C-AC51-46EB-BD96-96BC44311FFB}" srcOrd="0" destOrd="0" presId="urn:microsoft.com/office/officeart/2008/layout/VerticalCurvedList"/>
    <dgm:cxn modelId="{18D1266D-3698-4DF4-B392-071477512F3F}" type="presParOf" srcId="{5CC309E5-057E-41DA-8ED4-0C7E576A570C}" destId="{E901C1AD-95A1-498E-B2BA-553863C82BC8}" srcOrd="5" destOrd="0" presId="urn:microsoft.com/office/officeart/2008/layout/VerticalCurvedList"/>
    <dgm:cxn modelId="{33C96225-E042-42F3-8CAC-48E461B103F3}" type="presParOf" srcId="{5CC309E5-057E-41DA-8ED4-0C7E576A570C}" destId="{E6508DDC-017E-47E9-9956-9556F6430DFA}" srcOrd="6" destOrd="0" presId="urn:microsoft.com/office/officeart/2008/layout/VerticalCurvedList"/>
    <dgm:cxn modelId="{421E3683-5670-43D7-AA52-EC18BBC203CD}" type="presParOf" srcId="{E6508DDC-017E-47E9-9956-9556F6430DFA}" destId="{A86E0BF4-C8D5-4093-9FE5-6A055443D688}" srcOrd="0" destOrd="0" presId="urn:microsoft.com/office/officeart/2008/layout/VerticalCurvedList"/>
    <dgm:cxn modelId="{082C0030-1B5A-4AA0-B4ED-BAE53E10B163}" type="presParOf" srcId="{5CC309E5-057E-41DA-8ED4-0C7E576A570C}" destId="{68D0EA04-970C-459F-A609-23B1DC2B6A32}" srcOrd="7" destOrd="0" presId="urn:microsoft.com/office/officeart/2008/layout/VerticalCurvedList"/>
    <dgm:cxn modelId="{8A35CAAD-AC41-4AD7-A6C2-17838406DAED}" type="presParOf" srcId="{5CC309E5-057E-41DA-8ED4-0C7E576A570C}" destId="{61A524F8-882D-40B3-8C37-9772B7327AA9}" srcOrd="8" destOrd="0" presId="urn:microsoft.com/office/officeart/2008/layout/VerticalCurvedList"/>
    <dgm:cxn modelId="{B8978B4E-F527-4A49-8A32-DA500B41FF2C}" type="presParOf" srcId="{61A524F8-882D-40B3-8C37-9772B7327AA9}" destId="{259A6AA1-6055-41F5-9ACC-2142C0CF84B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8AEE1-A64B-40B1-BF9F-CB689744F5D8}">
      <dsp:nvSpPr>
        <dsp:cNvPr id="0" name=""/>
        <dsp:cNvSpPr/>
      </dsp:nvSpPr>
      <dsp:spPr>
        <a:xfrm>
          <a:off x="-5702678" y="-872905"/>
          <a:ext cx="6789446" cy="6789446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359DEE-CDE6-4FA2-B004-CDFB9673CF08}">
      <dsp:nvSpPr>
        <dsp:cNvPr id="0" name=""/>
        <dsp:cNvSpPr/>
      </dsp:nvSpPr>
      <dsp:spPr>
        <a:xfrm>
          <a:off x="568874" y="387754"/>
          <a:ext cx="6565855" cy="775912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15881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政府採購作業流程與相關名詞</a:t>
          </a:r>
        </a:p>
      </dsp:txBody>
      <dsp:txXfrm>
        <a:off x="568874" y="387754"/>
        <a:ext cx="6565855" cy="775912"/>
      </dsp:txXfrm>
    </dsp:sp>
    <dsp:sp modelId="{8B801913-F4D6-42A1-89CF-9DCE127C308F}">
      <dsp:nvSpPr>
        <dsp:cNvPr id="0" name=""/>
        <dsp:cNvSpPr/>
      </dsp:nvSpPr>
      <dsp:spPr>
        <a:xfrm>
          <a:off x="83928" y="290765"/>
          <a:ext cx="969891" cy="9698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3C1B4D-1242-479C-9AF9-FB9D9B76864B}">
      <dsp:nvSpPr>
        <dsp:cNvPr id="0" name=""/>
        <dsp:cNvSpPr/>
      </dsp:nvSpPr>
      <dsp:spPr>
        <a:xfrm>
          <a:off x="1013722" y="1551825"/>
          <a:ext cx="6121007" cy="775912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15881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本所採購作業相關規定</a:t>
          </a:r>
        </a:p>
      </dsp:txBody>
      <dsp:txXfrm>
        <a:off x="1013722" y="1551825"/>
        <a:ext cx="6121007" cy="775912"/>
      </dsp:txXfrm>
    </dsp:sp>
    <dsp:sp modelId="{33B69F5C-AC51-46EB-BD96-96BC44311FFB}">
      <dsp:nvSpPr>
        <dsp:cNvPr id="0" name=""/>
        <dsp:cNvSpPr/>
      </dsp:nvSpPr>
      <dsp:spPr>
        <a:xfrm>
          <a:off x="528777" y="1454836"/>
          <a:ext cx="969891" cy="9698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01C1AD-95A1-498E-B2BA-553863C82BC8}">
      <dsp:nvSpPr>
        <dsp:cNvPr id="0" name=""/>
        <dsp:cNvSpPr/>
      </dsp:nvSpPr>
      <dsp:spPr>
        <a:xfrm>
          <a:off x="1013722" y="2715897"/>
          <a:ext cx="6121007" cy="775912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15881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本所採購管理系統操作說明</a:t>
          </a:r>
        </a:p>
      </dsp:txBody>
      <dsp:txXfrm>
        <a:off x="1013722" y="2715897"/>
        <a:ext cx="6121007" cy="775912"/>
      </dsp:txXfrm>
    </dsp:sp>
    <dsp:sp modelId="{A86E0BF4-C8D5-4093-9FE5-6A055443D688}">
      <dsp:nvSpPr>
        <dsp:cNvPr id="0" name=""/>
        <dsp:cNvSpPr/>
      </dsp:nvSpPr>
      <dsp:spPr>
        <a:xfrm>
          <a:off x="528777" y="2618907"/>
          <a:ext cx="969891" cy="9698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D0EA04-970C-459F-A609-23B1DC2B6A32}">
      <dsp:nvSpPr>
        <dsp:cNvPr id="0" name=""/>
        <dsp:cNvSpPr/>
      </dsp:nvSpPr>
      <dsp:spPr>
        <a:xfrm>
          <a:off x="568874" y="3879968"/>
          <a:ext cx="6565855" cy="775912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15881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採購注意事項</a:t>
          </a:r>
        </a:p>
      </dsp:txBody>
      <dsp:txXfrm>
        <a:off x="568874" y="3879968"/>
        <a:ext cx="6565855" cy="775912"/>
      </dsp:txXfrm>
    </dsp:sp>
    <dsp:sp modelId="{259A6AA1-6055-41F5-9ACC-2142C0CF84B8}">
      <dsp:nvSpPr>
        <dsp:cNvPr id="0" name=""/>
        <dsp:cNvSpPr/>
      </dsp:nvSpPr>
      <dsp:spPr>
        <a:xfrm>
          <a:off x="83928" y="3782979"/>
          <a:ext cx="969891" cy="9698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89010-9A33-4CBE-B987-A8C1774C891E}" type="datetimeFigureOut">
              <a:rPr lang="zh-TW" altLang="en-US" smtClean="0"/>
              <a:t>2023/1/18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1AE12-FAE5-40BD-AA6F-B5428CA0EC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5095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215A7-155C-44B5-8D40-198B14BEBBAA}" type="datetimeFigureOut">
              <a:rPr lang="zh-TW" altLang="en-US" smtClean="0"/>
              <a:t>2023/1/18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909B4-8C9A-454A-BECB-F11619A145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2483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4198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9799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4231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8248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662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12950E3-5ED5-4ABF-8413-09E11E6D60E5}" type="slidenum">
              <a:rPr lang="zh-TW" altLang="en-US" smtClean="0"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24</a:t>
            </a:fld>
            <a:endParaRPr lang="zh-TW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5135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624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4689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8684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184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5434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3293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7078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0248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7218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3697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8522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953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2856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2023/1/18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6598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2023/1/18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77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2023/1/18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6113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559621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BEC84-9752-42EA-8147-F5F2E7A1C63B}" type="datetimeFigureOut">
              <a:rPr lang="zh-TW" altLang="en-US" smtClean="0"/>
              <a:t>2023/1/18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11C33-428C-4E05-8192-DE6BCD08C2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225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投影片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6"/>
          <p:cNvGraphicFramePr>
            <a:graphicFrameLocks noChangeAspect="1"/>
          </p:cNvGraphicFramePr>
          <p:nvPr userDrawn="1"/>
        </p:nvGraphicFramePr>
        <p:xfrm>
          <a:off x="1763713" y="5616575"/>
          <a:ext cx="7380287" cy="126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3" imgW="9666667" imgH="4047619" progId="Photoshop.Image.6">
                  <p:embed/>
                </p:oleObj>
              </mc:Choice>
              <mc:Fallback>
                <p:oleObj name="Image" r:id="rId3" imgW="9666667" imgH="4047619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1763713" y="5616575"/>
                        <a:ext cx="7380287" cy="126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1"/>
          <p:cNvGraphicFramePr>
            <a:graphicFrameLocks noChangeAspect="1"/>
          </p:cNvGraphicFramePr>
          <p:nvPr userDrawn="1"/>
        </p:nvGraphicFramePr>
        <p:xfrm>
          <a:off x="2514600" y="0"/>
          <a:ext cx="662940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" r:id="rId5" imgW="5726984" imgH="5726984" progId="Photoshop.Image.6">
                  <p:embed/>
                </p:oleObj>
              </mc:Choice>
              <mc:Fallback>
                <p:oleObj name="Image" r:id="rId5" imgW="5726984" imgH="5726984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0"/>
                        <a:ext cx="6629400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2"/>
          <p:cNvSpPr>
            <a:spLocks noChangeArrowheads="1"/>
          </p:cNvSpPr>
          <p:nvPr userDrawn="1"/>
        </p:nvSpPr>
        <p:spPr bwMode="gray">
          <a:xfrm>
            <a:off x="0" y="0"/>
            <a:ext cx="1763713" cy="50847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TW" altLang="en-US">
              <a:ea typeface="+mn-ea"/>
            </a:endParaRPr>
          </a:p>
        </p:txBody>
      </p:sp>
      <p:sp>
        <p:nvSpPr>
          <p:cNvPr id="6" name="Rectangle 33" descr="Light horizontal"/>
          <p:cNvSpPr>
            <a:spLocks noChangeArrowheads="1"/>
          </p:cNvSpPr>
          <p:nvPr userDrawn="1"/>
        </p:nvSpPr>
        <p:spPr bwMode="gray">
          <a:xfrm>
            <a:off x="0" y="5084763"/>
            <a:ext cx="1763713" cy="1773237"/>
          </a:xfrm>
          <a:prstGeom prst="rect">
            <a:avLst/>
          </a:prstGeom>
          <a:pattFill prst="ltHorz">
            <a:fgClr>
              <a:schemeClr val="accent1"/>
            </a:fgClr>
            <a:bgClr>
              <a:srgbClr val="FFFFFF"/>
            </a:bgClr>
          </a:patt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TW" altLang="en-US">
              <a:ea typeface="+mn-ea"/>
            </a:endParaRPr>
          </a:p>
        </p:txBody>
      </p:sp>
      <p:sp>
        <p:nvSpPr>
          <p:cNvPr id="7" name="Rectangle 34"/>
          <p:cNvSpPr>
            <a:spLocks noChangeArrowheads="1"/>
          </p:cNvSpPr>
          <p:nvPr userDrawn="1"/>
        </p:nvSpPr>
        <p:spPr bwMode="gray">
          <a:xfrm>
            <a:off x="0" y="5084763"/>
            <a:ext cx="1763713" cy="533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TW" altLang="en-US">
              <a:ea typeface="+mn-ea"/>
            </a:endParaRPr>
          </a:p>
        </p:txBody>
      </p:sp>
      <p:sp>
        <p:nvSpPr>
          <p:cNvPr id="8" name="Rectangle 35"/>
          <p:cNvSpPr>
            <a:spLocks noChangeArrowheads="1"/>
          </p:cNvSpPr>
          <p:nvPr userDrawn="1"/>
        </p:nvSpPr>
        <p:spPr bwMode="gray">
          <a:xfrm>
            <a:off x="1763713" y="5084763"/>
            <a:ext cx="7380287" cy="533400"/>
          </a:xfrm>
          <a:prstGeom prst="rect">
            <a:avLst/>
          </a:prstGeom>
          <a:solidFill>
            <a:schemeClr val="folHlink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TW" altLang="en-US">
              <a:ea typeface="+mn-ea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1676400"/>
            <a:ext cx="6019800" cy="1447800"/>
          </a:xfrm>
        </p:spPr>
        <p:txBody>
          <a:bodyPr/>
          <a:lstStyle>
            <a:lvl1pPr algn="ctr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32933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6643688"/>
            <a:ext cx="9144000" cy="5397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755650" y="1628775"/>
            <a:ext cx="7775575" cy="730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ln w="0"/>
              <a:solidFill>
                <a:srgbClr val="99FF33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755650" y="3573463"/>
            <a:ext cx="7775575" cy="730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8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6238"/>
            <a:ext cx="9153525" cy="1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1916113"/>
            <a:ext cx="7632700" cy="1470025"/>
          </a:xfrm>
        </p:spPr>
        <p:txBody>
          <a:bodyPr/>
          <a:lstStyle>
            <a:lvl1pPr>
              <a:defRPr sz="4400"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3037" y="3955256"/>
            <a:ext cx="6400800" cy="1393825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zh-TW" altLang="en-US" noProof="0" dirty="0"/>
              <a:t>按一下以編輯母片副標題樣式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03C708-75E0-42E3-9F8F-D137891E66A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95" y="585216"/>
            <a:ext cx="2220772" cy="70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2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386E3-A356-4CD5-AF4C-F24117DCB97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3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200F3-629E-49C0-BEEB-47D471E5ECC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07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11188" y="1773238"/>
            <a:ext cx="3848100" cy="43529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1688" y="1773238"/>
            <a:ext cx="3848100" cy="43529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B65F2-344B-47DF-9DD2-F5E5908C2B5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027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917A1-97C9-4E79-8443-FDF0B96719D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60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77B1A-4BD5-43E6-923C-B1812ECB55A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84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2023/1/18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5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2A511-9D61-4AFE-9B60-3786D44D905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9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F0A9-3F4A-46FE-921E-B0E9E4F3BA8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41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62134-19F9-4E5B-B1EB-4D54311453F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4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B48C4-A93A-463D-8A70-2BEFBE5005D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31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497638" y="908050"/>
            <a:ext cx="1962150" cy="521811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11188" y="908050"/>
            <a:ext cx="5734050" cy="521811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737B8-65F7-4F03-9B36-77F208EA355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63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559621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BEC84-9752-42EA-8147-F5F2E7A1C63B}" type="datetimeFigureOut">
              <a:rPr lang="zh-TW" altLang="en-US" smtClean="0"/>
              <a:t>2023/1/18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11C33-428C-4E05-8192-DE6BCD08C2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225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6643688"/>
            <a:ext cx="9144000" cy="5397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755650" y="1628775"/>
            <a:ext cx="7775575" cy="730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ln w="0"/>
              <a:solidFill>
                <a:srgbClr val="99FF33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755650" y="3573463"/>
            <a:ext cx="7775575" cy="730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8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6238"/>
            <a:ext cx="9153525" cy="1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1916113"/>
            <a:ext cx="7632700" cy="1470025"/>
          </a:xfrm>
        </p:spPr>
        <p:txBody>
          <a:bodyPr/>
          <a:lstStyle>
            <a:lvl1pPr>
              <a:defRPr sz="4400"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3037" y="3955256"/>
            <a:ext cx="6400800" cy="1393825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zh-TW" altLang="en-US" noProof="0" dirty="0"/>
              <a:t>按一下以編輯母片副標題樣式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03C708-75E0-42E3-9F8F-D137891E66A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95" y="585216"/>
            <a:ext cx="2220772" cy="70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73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386E3-A356-4CD5-AF4C-F24117DCB97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68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200F3-629E-49C0-BEEB-47D471E5ECC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05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11188" y="1773238"/>
            <a:ext cx="3848100" cy="43529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1688" y="1773238"/>
            <a:ext cx="3848100" cy="43529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B65F2-344B-47DF-9DD2-F5E5908C2B5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24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2023/1/18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9970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917A1-97C9-4E79-8443-FDF0B96719D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23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77B1A-4BD5-43E6-923C-B1812ECB55A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98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2A511-9D61-4AFE-9B60-3786D44D905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8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F0A9-3F4A-46FE-921E-B0E9E4F3BA8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10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62134-19F9-4E5B-B1EB-4D54311453F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65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B48C4-A93A-463D-8A70-2BEFBE5005D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46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497638" y="908050"/>
            <a:ext cx="1962150" cy="521811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11188" y="908050"/>
            <a:ext cx="5734050" cy="521811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737B8-65F7-4F03-9B36-77F208EA355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76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2023/1/18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08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2023/1/18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9012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2023/1/18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2160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2023/1/18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5322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2023/1/18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113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2023/1/18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088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AC74B-D446-45C1-98B0-C8B61C3E0780}" type="datetimeFigureOut">
              <a:rPr lang="zh-TW" altLang="en-US" smtClean="0"/>
              <a:t>2023/1/18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171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7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807244"/>
            <a:ext cx="7848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735138"/>
            <a:ext cx="78486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608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C6C0D5-EB53-4496-850A-1856A6EAB588}" type="slidenum">
              <a:rPr kumimoji="1" lang="en-US" altLang="zh-TW">
                <a:solidFill>
                  <a:srgbClr val="000000"/>
                </a:solidFill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1031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4" y="-26988"/>
            <a:ext cx="9109431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9"/>
          <p:cNvSpPr>
            <a:spLocks noChangeArrowheads="1"/>
          </p:cNvSpPr>
          <p:nvPr/>
        </p:nvSpPr>
        <p:spPr bwMode="auto">
          <a:xfrm>
            <a:off x="-9525" y="6650038"/>
            <a:ext cx="9163050" cy="476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033" name="圖片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1475"/>
            <a:ext cx="9153525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3" y="123602"/>
            <a:ext cx="1294393" cy="41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2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6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 kern="1200">
          <a:solidFill>
            <a:schemeClr val="tx2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anose="05000000000000000000" pitchFamily="2" charset="2"/>
        <a:buChar char="p"/>
        <a:defRPr kumimoji="1" sz="3200" b="1" kern="1200">
          <a:solidFill>
            <a:srgbClr val="000066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anose="05000000000000000000" pitchFamily="2" charset="2"/>
        <a:buChar char="l"/>
        <a:defRPr kumimoji="1" sz="2800" b="1" kern="1200">
          <a:solidFill>
            <a:srgbClr val="663300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SzPct val="60000"/>
        <a:buFont typeface="Wingdings" panose="05000000000000000000" pitchFamily="2" charset="2"/>
        <a:buChar char="u"/>
        <a:defRPr kumimoji="1" sz="24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kumimoji="1" sz="20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807244"/>
            <a:ext cx="7848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735138"/>
            <a:ext cx="78486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608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C6C0D5-EB53-4496-850A-1856A6EAB588}" type="slidenum">
              <a:rPr kumimoji="1" lang="en-US" altLang="zh-TW">
                <a:solidFill>
                  <a:srgbClr val="000000"/>
                </a:solidFill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103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4" y="-26988"/>
            <a:ext cx="9109431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9"/>
          <p:cNvSpPr>
            <a:spLocks noChangeArrowheads="1"/>
          </p:cNvSpPr>
          <p:nvPr/>
        </p:nvSpPr>
        <p:spPr bwMode="auto">
          <a:xfrm>
            <a:off x="-9525" y="6650038"/>
            <a:ext cx="9163050" cy="476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033" name="圖片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1475"/>
            <a:ext cx="9153525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3" y="123602"/>
            <a:ext cx="1294393" cy="41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3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 kern="1200">
          <a:solidFill>
            <a:schemeClr val="tx2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anose="05000000000000000000" pitchFamily="2" charset="2"/>
        <a:buChar char="p"/>
        <a:defRPr kumimoji="1" sz="3200" b="1" kern="1200">
          <a:solidFill>
            <a:srgbClr val="000066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anose="05000000000000000000" pitchFamily="2" charset="2"/>
        <a:buChar char="l"/>
        <a:defRPr kumimoji="1" sz="2800" b="1" kern="1200">
          <a:solidFill>
            <a:srgbClr val="663300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SzPct val="60000"/>
        <a:buFont typeface="Wingdings" panose="05000000000000000000" pitchFamily="2" charset="2"/>
        <a:buChar char="u"/>
        <a:defRPr kumimoji="1" sz="24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kumimoji="1" sz="20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611560" y="2204864"/>
            <a:ext cx="7772400" cy="1470025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採購作業簡介</a:t>
            </a:r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>
          <a:xfrm>
            <a:off x="1403648" y="4293096"/>
            <a:ext cx="6400800" cy="175260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秘書室管理科 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7912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44EB0F-00B4-5E00-BB44-EAA4F630C809}"/>
              </a:ext>
            </a:extLst>
          </p:cNvPr>
          <p:cNvSpPr txBox="1">
            <a:spLocks/>
          </p:cNvSpPr>
          <p:nvPr/>
        </p:nvSpPr>
        <p:spPr>
          <a:xfrm>
            <a:off x="179512" y="584684"/>
            <a:ext cx="8003232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 kern="12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l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本所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採購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作業相關規定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B6AC04C-1E70-01A7-5F0B-F87FEC7EC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6" t="10817" r="14600" b="36100"/>
          <a:stretch/>
        </p:blipFill>
        <p:spPr>
          <a:xfrm>
            <a:off x="212524" y="1304764"/>
            <a:ext cx="8751964" cy="4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0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76402" y="739425"/>
            <a:ext cx="8229600" cy="523449"/>
          </a:xfrm>
        </p:spPr>
        <p:txBody>
          <a:bodyPr/>
          <a:lstStyle/>
          <a:p>
            <a:pPr algn="l"/>
            <a:r>
              <a:rPr lang="zh-TW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zh-TW" altLang="en-US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申請階段類別</a:t>
            </a:r>
            <a:r>
              <a:rPr lang="en-US" altLang="zh-TW" sz="4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v.s</a:t>
            </a:r>
            <a:r>
              <a:rPr lang="en-US" altLang="zh-TW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.</a:t>
            </a:r>
            <a:r>
              <a:rPr lang="zh-TW" altLang="en-US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採購類別</a:t>
            </a:r>
            <a:endParaRPr lang="zh-TW" altLang="en-US" sz="40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89DE1622-8B1A-0331-7B25-B224082166EB}"/>
              </a:ext>
            </a:extLst>
          </p:cNvPr>
          <p:cNvGrpSpPr/>
          <p:nvPr/>
        </p:nvGrpSpPr>
        <p:grpSpPr>
          <a:xfrm>
            <a:off x="283121" y="1429167"/>
            <a:ext cx="8594825" cy="5144617"/>
            <a:chOff x="283121" y="1429167"/>
            <a:chExt cx="8594825" cy="5144617"/>
          </a:xfrm>
        </p:grpSpPr>
        <p:sp>
          <p:nvSpPr>
            <p:cNvPr id="4" name="圓角矩形 3"/>
            <p:cNvSpPr/>
            <p:nvPr/>
          </p:nvSpPr>
          <p:spPr>
            <a:xfrm>
              <a:off x="283121" y="4410463"/>
              <a:ext cx="2137203" cy="216332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 cmpd="thickThin"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6600" dirty="0">
                  <a:solidFill>
                    <a:schemeClr val="tx1"/>
                  </a:solidFill>
                </a:rPr>
                <a:t>D</a:t>
              </a:r>
            </a:p>
            <a:p>
              <a:pPr algn="ctr">
                <a:defRPr/>
              </a:pPr>
              <a:r>
                <a:rPr lang="zh-TW" alt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單位自辦</a:t>
              </a:r>
              <a:r>
                <a:rPr lang="en-US" altLang="zh-TW" dirty="0">
                  <a:solidFill>
                    <a:schemeClr val="tx1"/>
                  </a:solidFill>
                </a:rPr>
                <a:t>(</a:t>
              </a:r>
              <a:r>
                <a:rPr lang="en-US" altLang="zh-TW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</a:t>
              </a:r>
              <a:r>
                <a:rPr lang="zh-TW" alt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萬元以下</a:t>
              </a:r>
              <a:r>
                <a:rPr lang="en-US" altLang="zh-TW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5" name="圓角矩形 4"/>
            <p:cNvSpPr/>
            <p:nvPr/>
          </p:nvSpPr>
          <p:spPr>
            <a:xfrm>
              <a:off x="283121" y="1429167"/>
              <a:ext cx="2135969" cy="269365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 cmpd="thickThin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6600" dirty="0">
                  <a:solidFill>
                    <a:schemeClr val="tx1"/>
                  </a:solidFill>
                </a:rPr>
                <a:t>B</a:t>
              </a:r>
            </a:p>
            <a:p>
              <a:pPr algn="ctr">
                <a:defRPr/>
              </a:pPr>
              <a:r>
                <a:rPr lang="zh-TW" alt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大於</a:t>
              </a:r>
              <a:r>
                <a:rPr lang="en-US" altLang="zh-TW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</a:t>
              </a:r>
              <a:r>
                <a:rPr lang="zh-TW" alt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萬元</a:t>
              </a:r>
              <a:r>
                <a:rPr lang="en-US" altLang="zh-TW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r>
                <a:rPr lang="zh-TW" alt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集中採購</a:t>
              </a:r>
              <a:endParaRPr lang="en-US" altLang="zh-TW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n-US" altLang="zh-TW" dirty="0">
                <a:solidFill>
                  <a:schemeClr val="tx1"/>
                </a:solidFill>
              </a:endParaRPr>
            </a:p>
          </p:txBody>
        </p:sp>
        <p:sp>
          <p:nvSpPr>
            <p:cNvPr id="6" name="圓角矩形 5"/>
            <p:cNvSpPr/>
            <p:nvPr/>
          </p:nvSpPr>
          <p:spPr>
            <a:xfrm>
              <a:off x="3203848" y="1429167"/>
              <a:ext cx="1792362" cy="1919561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76200" cmpd="thickThin">
              <a:solidFill>
                <a:schemeClr val="bg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zh-TW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A-</a:t>
              </a:r>
              <a:r>
                <a:rPr lang="zh-TW" alt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集中採購財物</a:t>
              </a:r>
              <a:endParaRPr lang="en-US" altLang="zh-TW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defRPr/>
              </a:pPr>
              <a:r>
                <a:rPr lang="en-US" altLang="zh-TW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B-</a:t>
              </a:r>
              <a:r>
                <a:rPr lang="zh-TW" alt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集中採購勞務</a:t>
              </a:r>
              <a:endParaRPr lang="en-US" altLang="zh-TW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defRPr/>
              </a:pPr>
              <a:r>
                <a:rPr lang="en-US" altLang="zh-TW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C-</a:t>
              </a:r>
              <a:r>
                <a:rPr lang="zh-TW" alt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集中採購工程</a:t>
              </a:r>
              <a:endParaRPr lang="en-US" altLang="zh-TW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向右箭號 6"/>
            <p:cNvSpPr/>
            <p:nvPr/>
          </p:nvSpPr>
          <p:spPr>
            <a:xfrm>
              <a:off x="2631449" y="2256585"/>
              <a:ext cx="360040" cy="288032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5104459" y="1429167"/>
              <a:ext cx="3773487" cy="195424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76200" cmpd="thickThin">
              <a:solidFill>
                <a:schemeClr val="bg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defRPr/>
              </a:pPr>
              <a:r>
                <a:rPr lang="zh-TW" altLang="en-US" sz="19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辦公雜項設備、文具類及影印紙、清潔用品類、軟體一般共同使用性軟體、電腦印表機電腦耗材、化學藥品、實驗耗材、</a:t>
              </a:r>
              <a:r>
                <a:rPr lang="zh-TW" altLang="zh-TW" sz="1900" b="1" dirty="0">
                  <a:solidFill>
                    <a:srgbClr val="FF0000"/>
                  </a:solidFill>
                </a:rPr>
                <a:t>其他共通性品項</a:t>
              </a:r>
              <a:r>
                <a:rPr lang="en-US" altLang="zh-TW" sz="1900" b="1" dirty="0">
                  <a:solidFill>
                    <a:srgbClr val="FF0000"/>
                  </a:solidFill>
                </a:rPr>
                <a:t>:</a:t>
              </a:r>
              <a:r>
                <a:rPr lang="zh-TW" altLang="zh-TW" sz="1900" dirty="0">
                  <a:solidFill>
                    <a:schemeClr val="tx1"/>
                  </a:solidFill>
                </a:rPr>
                <a:t>單位主管核定後，送秘書室彙整統一辦理。</a:t>
              </a:r>
              <a:endParaRPr lang="zh-TW" altLang="en-US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向右箭號 8"/>
            <p:cNvSpPr/>
            <p:nvPr/>
          </p:nvSpPr>
          <p:spPr>
            <a:xfrm>
              <a:off x="2636314" y="3672031"/>
              <a:ext cx="360040" cy="288032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3203848" y="3509273"/>
              <a:ext cx="5674098" cy="61354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 cmpd="thickThin">
              <a:solidFill>
                <a:srgbClr val="B34A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0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S-</a:t>
              </a:r>
              <a:r>
                <a:rPr lang="zh-TW" altLang="en-US" sz="20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財物    </a:t>
              </a:r>
              <a:r>
                <a:rPr lang="en-US" altLang="zh-TW" sz="20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L-</a:t>
              </a:r>
              <a:r>
                <a:rPr lang="zh-TW" altLang="en-US" sz="20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勞務    </a:t>
              </a:r>
              <a:r>
                <a:rPr lang="en-US" altLang="zh-TW" sz="20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E-</a:t>
              </a:r>
              <a:r>
                <a:rPr lang="zh-TW" altLang="en-US" sz="20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工程    </a:t>
              </a:r>
              <a:r>
                <a:rPr lang="en-US" altLang="zh-TW" sz="20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O-</a:t>
              </a:r>
              <a:r>
                <a:rPr lang="zh-TW" altLang="en-US" sz="20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開口合約</a:t>
              </a:r>
            </a:p>
          </p:txBody>
        </p:sp>
        <p:sp>
          <p:nvSpPr>
            <p:cNvPr id="11" name="向右箭號 10"/>
            <p:cNvSpPr/>
            <p:nvPr/>
          </p:nvSpPr>
          <p:spPr>
            <a:xfrm>
              <a:off x="2592692" y="4797634"/>
              <a:ext cx="360040" cy="288032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向右箭號 11"/>
            <p:cNvSpPr/>
            <p:nvPr/>
          </p:nvSpPr>
          <p:spPr>
            <a:xfrm>
              <a:off x="2631449" y="5941701"/>
              <a:ext cx="360040" cy="288032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圓角矩形 2"/>
            <p:cNvSpPr/>
            <p:nvPr/>
          </p:nvSpPr>
          <p:spPr>
            <a:xfrm>
              <a:off x="3203848" y="4410463"/>
              <a:ext cx="5674098" cy="106237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7150" cmpd="thickThin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H-</a:t>
              </a:r>
              <a:r>
                <a:rPr lang="zh-TW" altLang="en-US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小額購案</a:t>
              </a:r>
              <a:endParaRPr lang="en-US" altLang="zh-TW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altLang="zh-TW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r>
                <a:rPr lang="zh-TW" altLang="en-US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萬元以上</a:t>
              </a:r>
              <a:r>
                <a:rPr lang="en-US" altLang="zh-TW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  <a:r>
                <a:rPr lang="zh-TW" altLang="en-US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單位主管批核後列印申請單先會</a:t>
              </a:r>
              <a:r>
                <a:rPr lang="zh-TW" alt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主計室</a:t>
              </a:r>
              <a:r>
                <a:rPr lang="zh-TW" altLang="en-US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再</a:t>
              </a:r>
              <a:r>
                <a:rPr lang="zh-TW" altLang="en-US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與廠商</a:t>
              </a:r>
              <a:r>
                <a:rPr lang="zh-TW" altLang="zh-TW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簽訂小額採購簡易契約</a:t>
              </a:r>
              <a:endParaRPr lang="zh-TW" altLang="en-US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3203848" y="5598695"/>
              <a:ext cx="5674098" cy="974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7150" cmpd="thickThin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H-</a:t>
              </a:r>
              <a:r>
                <a:rPr lang="zh-TW" altLang="en-US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小額購案</a:t>
              </a:r>
              <a:endParaRPr lang="en-US" altLang="zh-TW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zh-TW" altLang="en-US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未達</a:t>
              </a:r>
              <a:r>
                <a:rPr lang="en-US" altLang="zh-TW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r>
                <a:rPr lang="zh-TW" altLang="en-US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萬元</a:t>
              </a:r>
              <a:r>
                <a:rPr lang="en-US" altLang="zh-TW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  <a:r>
                <a:rPr lang="zh-TW" altLang="en-US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單位主管批核後列印申請單並與廠商</a:t>
              </a:r>
              <a:r>
                <a:rPr lang="zh-TW" altLang="zh-TW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簽訂小額採購簡易契約</a:t>
              </a:r>
              <a:endParaRPr lang="zh-TW" altLang="en-US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" name="標題 1">
            <a:extLst>
              <a:ext uri="{FF2B5EF4-FFF2-40B4-BE49-F238E27FC236}">
                <a16:creationId xmlns:a16="http://schemas.microsoft.com/office/drawing/2014/main" id="{C5BF5AB0-9980-60DF-112B-A90E1EF87F4C}"/>
              </a:ext>
            </a:extLst>
          </p:cNvPr>
          <p:cNvSpPr txBox="1">
            <a:spLocks/>
          </p:cNvSpPr>
          <p:nvPr/>
        </p:nvSpPr>
        <p:spPr>
          <a:xfrm>
            <a:off x="0" y="646466"/>
            <a:ext cx="8003232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 kern="12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l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本所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採購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作業相關規定</a:t>
            </a:r>
          </a:p>
        </p:txBody>
      </p:sp>
    </p:spTree>
    <p:extLst>
      <p:ext uri="{BB962C8B-B14F-4D97-AF65-F5344CB8AC3E}">
        <p14:creationId xmlns:p14="http://schemas.microsoft.com/office/powerpoint/2010/main" val="4077048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3101854"/>
              </p:ext>
            </p:extLst>
          </p:nvPr>
        </p:nvGraphicFramePr>
        <p:xfrm>
          <a:off x="827584" y="1304765"/>
          <a:ext cx="7776864" cy="496855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28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4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812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bg1"/>
                          </a:solidFill>
                        </a:rPr>
                        <a:t>階段</a:t>
                      </a:r>
                      <a:r>
                        <a:rPr lang="en-US" altLang="zh-TW" sz="2400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zh-TW" altLang="en-US" sz="2400" dirty="0">
                          <a:solidFill>
                            <a:schemeClr val="bg1"/>
                          </a:solidFill>
                        </a:rPr>
                        <a:t>權責單位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bg1"/>
                          </a:solidFill>
                        </a:rPr>
                        <a:t>B</a:t>
                      </a:r>
                      <a:r>
                        <a:rPr lang="zh-TW" altLang="en-US" sz="2400" dirty="0">
                          <a:solidFill>
                            <a:schemeClr val="bg1"/>
                          </a:solidFill>
                        </a:rPr>
                        <a:t>類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zh-TW" sz="2400" dirty="0">
                          <a:solidFill>
                            <a:schemeClr val="bg1"/>
                          </a:solidFill>
                        </a:rPr>
                        <a:t>D</a:t>
                      </a:r>
                      <a:r>
                        <a:rPr lang="zh-TW" altLang="en-US" sz="2400" dirty="0">
                          <a:solidFill>
                            <a:schemeClr val="bg1"/>
                          </a:solidFill>
                        </a:rPr>
                        <a:t>類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760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申請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C00000"/>
                          </a:solidFill>
                        </a:rPr>
                        <a:t>各單位</a:t>
                      </a:r>
                      <a:endParaRPr lang="zh-TW" altLang="en-US" sz="2400" dirty="0">
                        <a:solidFill>
                          <a:srgbClr val="C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760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招標與決標訂約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008000"/>
                          </a:solidFill>
                        </a:rPr>
                        <a:t>秘書室</a:t>
                      </a:r>
                      <a:endParaRPr lang="zh-TW" altLang="en-US" sz="2400" dirty="0">
                        <a:solidFill>
                          <a:srgbClr val="008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solidFill>
                            <a:srgbClr val="C00000"/>
                          </a:solidFill>
                        </a:rPr>
                        <a:t>各單位</a:t>
                      </a:r>
                      <a:r>
                        <a:rPr lang="zh-TW" altLang="en-US" sz="2400" dirty="0"/>
                        <a:t>自行傳真廠商簽訂合約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760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履約與驗收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C00000"/>
                          </a:solidFill>
                        </a:rPr>
                        <a:t>各單位</a:t>
                      </a:r>
                      <a:endParaRPr lang="zh-TW" altLang="en-US" sz="2400" dirty="0">
                        <a:solidFill>
                          <a:srgbClr val="C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760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結報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008000"/>
                          </a:solidFill>
                        </a:rPr>
                        <a:t>秘書室</a:t>
                      </a:r>
                      <a:endParaRPr lang="zh-TW" altLang="en-US" sz="2400" dirty="0">
                        <a:solidFill>
                          <a:srgbClr val="008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C00000"/>
                          </a:solidFill>
                        </a:rPr>
                        <a:t>各單位</a:t>
                      </a:r>
                      <a:endParaRPr lang="zh-TW" altLang="en-US" sz="2400" dirty="0">
                        <a:solidFill>
                          <a:srgbClr val="C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標題 1">
            <a:extLst>
              <a:ext uri="{FF2B5EF4-FFF2-40B4-BE49-F238E27FC236}">
                <a16:creationId xmlns:a16="http://schemas.microsoft.com/office/drawing/2014/main" id="{0329EC8C-C164-4D62-EE6E-8E900F3DA153}"/>
              </a:ext>
            </a:extLst>
          </p:cNvPr>
          <p:cNvSpPr txBox="1">
            <a:spLocks/>
          </p:cNvSpPr>
          <p:nvPr/>
        </p:nvSpPr>
        <p:spPr>
          <a:xfrm>
            <a:off x="179512" y="584684"/>
            <a:ext cx="8003232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 kern="12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l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本所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採購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作業相關規定</a:t>
            </a:r>
          </a:p>
        </p:txBody>
      </p:sp>
      <p:sp>
        <p:nvSpPr>
          <p:cNvPr id="7" name="箭號: 向下 6">
            <a:extLst>
              <a:ext uri="{FF2B5EF4-FFF2-40B4-BE49-F238E27FC236}">
                <a16:creationId xmlns:a16="http://schemas.microsoft.com/office/drawing/2014/main" id="{C93530F2-5672-12F4-4788-371ABF28C1E3}"/>
              </a:ext>
            </a:extLst>
          </p:cNvPr>
          <p:cNvSpPr/>
          <p:nvPr/>
        </p:nvSpPr>
        <p:spPr bwMode="auto">
          <a:xfrm>
            <a:off x="2051720" y="2729517"/>
            <a:ext cx="504056" cy="655367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ri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i="0" u="none" strike="noStrike" normalizeH="0" baseline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" name="箭號: 向下 9">
            <a:extLst>
              <a:ext uri="{FF2B5EF4-FFF2-40B4-BE49-F238E27FC236}">
                <a16:creationId xmlns:a16="http://schemas.microsoft.com/office/drawing/2014/main" id="{D44FACD9-18E5-3CEB-77BD-98A5123019FC}"/>
              </a:ext>
            </a:extLst>
          </p:cNvPr>
          <p:cNvSpPr/>
          <p:nvPr/>
        </p:nvSpPr>
        <p:spPr bwMode="auto">
          <a:xfrm>
            <a:off x="2051720" y="3827784"/>
            <a:ext cx="504056" cy="655367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ri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i="0" u="none" strike="noStrike" normalizeH="0" baseline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1" name="箭號: 向下 10">
            <a:extLst>
              <a:ext uri="{FF2B5EF4-FFF2-40B4-BE49-F238E27FC236}">
                <a16:creationId xmlns:a16="http://schemas.microsoft.com/office/drawing/2014/main" id="{F84FDA49-6909-65BC-93D2-DEED7207571C}"/>
              </a:ext>
            </a:extLst>
          </p:cNvPr>
          <p:cNvSpPr/>
          <p:nvPr/>
        </p:nvSpPr>
        <p:spPr bwMode="auto">
          <a:xfrm>
            <a:off x="2051720" y="4897868"/>
            <a:ext cx="504056" cy="655367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127000" cap="flat" cmpd="tri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i="0" u="none" strike="noStrike" normalizeH="0" baseline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506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52400" y="923056"/>
            <a:ext cx="8229600" cy="864096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採購申請案例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84" y="1608891"/>
            <a:ext cx="7808432" cy="494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2A96EE91-3E5E-A07E-CF1E-F729C9A2D800}"/>
              </a:ext>
            </a:extLst>
          </p:cNvPr>
          <p:cNvSpPr txBox="1">
            <a:spLocks/>
          </p:cNvSpPr>
          <p:nvPr/>
        </p:nvSpPr>
        <p:spPr>
          <a:xfrm>
            <a:off x="-29743" y="625727"/>
            <a:ext cx="3305599" cy="49901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 kern="12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l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本所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採購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作業相關規定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C33AD275-C081-B081-CFDE-1FDA62B287CA}"/>
              </a:ext>
            </a:extLst>
          </p:cNvPr>
          <p:cNvSpPr/>
          <p:nvPr/>
        </p:nvSpPr>
        <p:spPr bwMode="auto">
          <a:xfrm>
            <a:off x="788779" y="2780928"/>
            <a:ext cx="3272858" cy="37694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9A1B2890-897B-1100-9215-E9F2A224FE8E}"/>
              </a:ext>
            </a:extLst>
          </p:cNvPr>
          <p:cNvSpPr/>
          <p:nvPr/>
        </p:nvSpPr>
        <p:spPr bwMode="auto">
          <a:xfrm>
            <a:off x="788778" y="4479565"/>
            <a:ext cx="7593221" cy="591283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AF8A402-68BE-CD31-7F70-0CECE4E3511D}"/>
              </a:ext>
            </a:extLst>
          </p:cNvPr>
          <p:cNvSpPr txBox="1"/>
          <p:nvPr/>
        </p:nvSpPr>
        <p:spPr>
          <a:xfrm>
            <a:off x="4932040" y="445338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35CFA09-2EE1-AD6D-19F7-B491E516A445}"/>
              </a:ext>
            </a:extLst>
          </p:cNvPr>
          <p:cNvSpPr txBox="1"/>
          <p:nvPr/>
        </p:nvSpPr>
        <p:spPr>
          <a:xfrm>
            <a:off x="4074347" y="4435665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540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53" y="896961"/>
            <a:ext cx="6967923" cy="561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橢圓 4"/>
          <p:cNvSpPr/>
          <p:nvPr/>
        </p:nvSpPr>
        <p:spPr bwMode="auto">
          <a:xfrm>
            <a:off x="1259632" y="4257982"/>
            <a:ext cx="2448272" cy="167124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" name="標題 7">
            <a:extLst>
              <a:ext uri="{FF2B5EF4-FFF2-40B4-BE49-F238E27FC236}">
                <a16:creationId xmlns:a16="http://schemas.microsoft.com/office/drawing/2014/main" id="{E3B4CA2B-19D3-372B-C0A9-84287217E58A}"/>
              </a:ext>
            </a:extLst>
          </p:cNvPr>
          <p:cNvSpPr txBox="1">
            <a:spLocks/>
          </p:cNvSpPr>
          <p:nvPr/>
        </p:nvSpPr>
        <p:spPr>
          <a:xfrm>
            <a:off x="-838944" y="625727"/>
            <a:ext cx="8229600" cy="864096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 kern="12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r>
              <a:rPr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採購申請案例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6A9D9DCE-D1DC-100F-0A39-093CFE4AD0D2}"/>
              </a:ext>
            </a:extLst>
          </p:cNvPr>
          <p:cNvSpPr txBox="1">
            <a:spLocks/>
          </p:cNvSpPr>
          <p:nvPr/>
        </p:nvSpPr>
        <p:spPr>
          <a:xfrm>
            <a:off x="-29743" y="625727"/>
            <a:ext cx="3305599" cy="49901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 kern="12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l"/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本所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採購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作業相關規定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4146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010742"/>
            <a:ext cx="6552169" cy="558661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7">
            <a:extLst>
              <a:ext uri="{FF2B5EF4-FFF2-40B4-BE49-F238E27FC236}">
                <a16:creationId xmlns:a16="http://schemas.microsoft.com/office/drawing/2014/main" id="{53909AB6-FF85-4AF8-FB2A-4053F18A4C0C}"/>
              </a:ext>
            </a:extLst>
          </p:cNvPr>
          <p:cNvSpPr txBox="1">
            <a:spLocks/>
          </p:cNvSpPr>
          <p:nvPr/>
        </p:nvSpPr>
        <p:spPr>
          <a:xfrm>
            <a:off x="-838944" y="625727"/>
            <a:ext cx="8229600" cy="864096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 kern="12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r>
              <a:rPr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採購申請案例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6070D2B4-93E8-A7ED-2D7D-1D4D2517177F}"/>
              </a:ext>
            </a:extLst>
          </p:cNvPr>
          <p:cNvSpPr txBox="1">
            <a:spLocks/>
          </p:cNvSpPr>
          <p:nvPr/>
        </p:nvSpPr>
        <p:spPr>
          <a:xfrm>
            <a:off x="-29743" y="625727"/>
            <a:ext cx="3305599" cy="49901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 kern="12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l"/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本所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採購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作業相關規定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8366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83" y="902696"/>
            <a:ext cx="655272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51576"/>
            <a:ext cx="7440971" cy="260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7">
            <a:extLst>
              <a:ext uri="{FF2B5EF4-FFF2-40B4-BE49-F238E27FC236}">
                <a16:creationId xmlns:a16="http://schemas.microsoft.com/office/drawing/2014/main" id="{CD0C5030-BA56-0665-712B-872E7523BE7A}"/>
              </a:ext>
            </a:extLst>
          </p:cNvPr>
          <p:cNvSpPr txBox="1">
            <a:spLocks/>
          </p:cNvSpPr>
          <p:nvPr/>
        </p:nvSpPr>
        <p:spPr>
          <a:xfrm>
            <a:off x="-838944" y="625727"/>
            <a:ext cx="8229600" cy="864096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 kern="12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r>
              <a:rPr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採購申請案例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6A2AC819-B0AC-BFBE-9E1F-491E1A231A6B}"/>
              </a:ext>
            </a:extLst>
          </p:cNvPr>
          <p:cNvSpPr txBox="1">
            <a:spLocks/>
          </p:cNvSpPr>
          <p:nvPr/>
        </p:nvSpPr>
        <p:spPr>
          <a:xfrm>
            <a:off x="-29743" y="625727"/>
            <a:ext cx="3305599" cy="49901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 kern="12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l"/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本所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採購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作業相關規定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7690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9451" y="548680"/>
            <a:ext cx="8229600" cy="648072"/>
          </a:xfrm>
        </p:spPr>
        <p:txBody>
          <a:bodyPr/>
          <a:lstStyle/>
          <a:p>
            <a:r>
              <a:rPr lang="zh-TW" altLang="en-US" sz="40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40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zh-TW" sz="40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採購管理系統操作說明</a:t>
            </a:r>
            <a:endParaRPr lang="zh-TW" altLang="en-US" sz="4000" dirty="0">
              <a:solidFill>
                <a:schemeClr val="bg2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44428" y="1196752"/>
            <a:ext cx="1751308" cy="536514"/>
          </a:xfrm>
          <a:solidFill>
            <a:srgbClr val="FFFF99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 marL="0" indent="0" eaLnBrk="1" hangingPunct="1">
              <a:lnSpc>
                <a:spcPct val="110000"/>
              </a:lnSpc>
              <a:buNone/>
            </a:pPr>
            <a:r>
              <a:rPr lang="zh-TW" altLang="en-US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申請階段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88B2A97-56A9-BD9E-5B2C-81B98A9900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9489" r="12988" b="10886"/>
          <a:stretch/>
        </p:blipFill>
        <p:spPr>
          <a:xfrm>
            <a:off x="384434" y="1844824"/>
            <a:ext cx="8375131" cy="4320480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0D661ED6-9C4F-7F0D-DC10-7DC8CEBB1DD1}"/>
              </a:ext>
            </a:extLst>
          </p:cNvPr>
          <p:cNvSpPr/>
          <p:nvPr/>
        </p:nvSpPr>
        <p:spPr bwMode="auto">
          <a:xfrm>
            <a:off x="446709" y="2263225"/>
            <a:ext cx="1141900" cy="28803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622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B57452D8-D7C1-FC1F-030E-F67E194238BE}"/>
              </a:ext>
            </a:extLst>
          </p:cNvPr>
          <p:cNvSpPr txBox="1">
            <a:spLocks/>
          </p:cNvSpPr>
          <p:nvPr/>
        </p:nvSpPr>
        <p:spPr>
          <a:xfrm>
            <a:off x="-97917" y="597748"/>
            <a:ext cx="4077073" cy="6480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 kern="12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l"/>
            <a:r>
              <a:rPr lang="zh-TW" altLang="zh-TW" sz="24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採購管理系統操作說明</a:t>
            </a:r>
            <a:endParaRPr lang="zh-TW" altLang="en-US" sz="2400" dirty="0">
              <a:solidFill>
                <a:schemeClr val="bg2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3AFED5BE-5213-7649-0206-183F8CC811A5}"/>
              </a:ext>
            </a:extLst>
          </p:cNvPr>
          <p:cNvSpPr txBox="1">
            <a:spLocks/>
          </p:cNvSpPr>
          <p:nvPr/>
        </p:nvSpPr>
        <p:spPr>
          <a:xfrm>
            <a:off x="95535" y="1031749"/>
            <a:ext cx="1751308" cy="536514"/>
          </a:xfrm>
          <a:prstGeom prst="rect">
            <a:avLst/>
          </a:prstGeom>
          <a:solidFill>
            <a:srgbClr val="FFFF99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p"/>
              <a:defRPr kumimoji="1" sz="3200" b="1" kern="120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l"/>
              <a:defRPr kumimoji="1" sz="2800" b="1" kern="120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60000"/>
              <a:buFont typeface="Wingdings" panose="05000000000000000000" pitchFamily="2" charset="2"/>
              <a:buChar char="u"/>
              <a:defRPr kumimoji="1" sz="24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zh-TW" altLang="en-US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申請階段</a:t>
            </a:r>
            <a:endParaRPr lang="zh-TW" altLang="en-US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31E295B-4266-BBF9-30A5-1B1C95FA0F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84" r="20863" b="10826"/>
          <a:stretch/>
        </p:blipFill>
        <p:spPr>
          <a:xfrm>
            <a:off x="359532" y="1679821"/>
            <a:ext cx="8424936" cy="4889202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A7F814A7-A568-98F4-56FF-333BC1FB2E80}"/>
              </a:ext>
            </a:extLst>
          </p:cNvPr>
          <p:cNvSpPr/>
          <p:nvPr/>
        </p:nvSpPr>
        <p:spPr bwMode="auto">
          <a:xfrm>
            <a:off x="446709" y="2263225"/>
            <a:ext cx="1141900" cy="157663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7A99D0A4-8D0B-52C7-960A-5938351E815A}"/>
              </a:ext>
            </a:extLst>
          </p:cNvPr>
          <p:cNvSpPr/>
          <p:nvPr/>
        </p:nvSpPr>
        <p:spPr bwMode="auto">
          <a:xfrm>
            <a:off x="4427984" y="1844824"/>
            <a:ext cx="648072" cy="21602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462C8149-B227-4133-655E-ECAD1237541A}"/>
              </a:ext>
            </a:extLst>
          </p:cNvPr>
          <p:cNvSpPr/>
          <p:nvPr/>
        </p:nvSpPr>
        <p:spPr bwMode="auto">
          <a:xfrm>
            <a:off x="4634647" y="3481903"/>
            <a:ext cx="1141900" cy="84225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798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CBF0630-9C98-2DB7-1D91-3247EBB6A3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673" r="21358" b="39167"/>
          <a:stretch/>
        </p:blipFill>
        <p:spPr>
          <a:xfrm>
            <a:off x="254355" y="2072502"/>
            <a:ext cx="8635290" cy="4187750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C589382D-BE8A-8555-B536-80783C456C6B}"/>
              </a:ext>
            </a:extLst>
          </p:cNvPr>
          <p:cNvGrpSpPr/>
          <p:nvPr/>
        </p:nvGrpSpPr>
        <p:grpSpPr>
          <a:xfrm>
            <a:off x="2464239" y="1245820"/>
            <a:ext cx="2486233" cy="2581902"/>
            <a:chOff x="2464239" y="1245820"/>
            <a:chExt cx="2486233" cy="2581902"/>
          </a:xfrm>
        </p:grpSpPr>
        <p:sp>
          <p:nvSpPr>
            <p:cNvPr id="27" name="橢圓 26"/>
            <p:cNvSpPr/>
            <p:nvPr/>
          </p:nvSpPr>
          <p:spPr>
            <a:xfrm>
              <a:off x="2464239" y="1245820"/>
              <a:ext cx="2486233" cy="1301617"/>
            </a:xfrm>
            <a:prstGeom prst="ellipse">
              <a:avLst/>
            </a:prstGeom>
            <a:solidFill>
              <a:srgbClr val="FF7C8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150</a:t>
              </a:r>
              <a:r>
                <a:rPr lang="zh-TW" altLang="en-US" sz="16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萬以上採限制性招標辦理需附</a:t>
              </a:r>
              <a:r>
                <a:rPr lang="zh-TW" altLang="en-US" sz="1600" u="sng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檢核表</a:t>
              </a:r>
              <a:r>
                <a:rPr lang="zh-TW" altLang="en-US" sz="16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r>
                <a:rPr lang="zh-TW" altLang="zh-TW" sz="1600" u="sng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理由及必要性說明書</a:t>
              </a:r>
              <a:endParaRPr lang="zh-TW" altLang="en-US" sz="1600" u="sng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934047" y="3639956"/>
              <a:ext cx="979519" cy="18776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9" name="直線單箭頭接點 28"/>
            <p:cNvCxnSpPr>
              <a:cxnSpLocks/>
            </p:cNvCxnSpPr>
            <p:nvPr/>
          </p:nvCxnSpPr>
          <p:spPr>
            <a:xfrm flipH="1" flipV="1">
              <a:off x="3934047" y="2547437"/>
              <a:ext cx="401867" cy="109251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CB0FE282-752E-C285-E83F-B86139BD2DE2}"/>
              </a:ext>
            </a:extLst>
          </p:cNvPr>
          <p:cNvSpPr txBox="1">
            <a:spLocks/>
          </p:cNvSpPr>
          <p:nvPr/>
        </p:nvSpPr>
        <p:spPr>
          <a:xfrm>
            <a:off x="-97917" y="597748"/>
            <a:ext cx="4077073" cy="6480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 kern="12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l"/>
            <a:r>
              <a:rPr lang="zh-TW" altLang="zh-TW" sz="24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採購管理系統操作說明</a:t>
            </a:r>
            <a:endParaRPr lang="zh-TW" altLang="en-US" sz="2400" dirty="0">
              <a:solidFill>
                <a:schemeClr val="bg2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4">
            <a:extLst>
              <a:ext uri="{FF2B5EF4-FFF2-40B4-BE49-F238E27FC236}">
                <a16:creationId xmlns:a16="http://schemas.microsoft.com/office/drawing/2014/main" id="{E15B48CB-9C90-CF17-1071-4FBF343F7567}"/>
              </a:ext>
            </a:extLst>
          </p:cNvPr>
          <p:cNvSpPr txBox="1">
            <a:spLocks/>
          </p:cNvSpPr>
          <p:nvPr/>
        </p:nvSpPr>
        <p:spPr>
          <a:xfrm>
            <a:off x="95535" y="1031749"/>
            <a:ext cx="1751308" cy="536514"/>
          </a:xfrm>
          <a:prstGeom prst="rect">
            <a:avLst/>
          </a:prstGeom>
          <a:solidFill>
            <a:srgbClr val="FFFF99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p"/>
              <a:defRPr kumimoji="1" sz="3200" b="1" kern="120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l"/>
              <a:defRPr kumimoji="1" sz="2800" b="1" kern="120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60000"/>
              <a:buFont typeface="Wingdings" panose="05000000000000000000" pitchFamily="2" charset="2"/>
              <a:buChar char="u"/>
              <a:defRPr kumimoji="1" sz="24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zh-TW" altLang="en-US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申請階段</a:t>
            </a:r>
            <a:endParaRPr lang="zh-TW" altLang="en-US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D99C25DB-5D4B-350D-FE29-9841A748D995}"/>
              </a:ext>
            </a:extLst>
          </p:cNvPr>
          <p:cNvSpPr/>
          <p:nvPr/>
        </p:nvSpPr>
        <p:spPr bwMode="auto">
          <a:xfrm>
            <a:off x="407117" y="3777868"/>
            <a:ext cx="1089195" cy="2151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74884C2D-EBA2-3BDF-4E5C-DF2378744088}"/>
              </a:ext>
            </a:extLst>
          </p:cNvPr>
          <p:cNvGrpSpPr/>
          <p:nvPr/>
        </p:nvGrpSpPr>
        <p:grpSpPr>
          <a:xfrm>
            <a:off x="3925629" y="1136588"/>
            <a:ext cx="4266784" cy="2857436"/>
            <a:chOff x="3925629" y="1136588"/>
            <a:chExt cx="4266784" cy="2857436"/>
          </a:xfrm>
        </p:grpSpPr>
        <p:cxnSp>
          <p:nvCxnSpPr>
            <p:cNvPr id="32" name="直線單箭頭接點 31"/>
            <p:cNvCxnSpPr>
              <a:cxnSpLocks/>
            </p:cNvCxnSpPr>
            <p:nvPr/>
          </p:nvCxnSpPr>
          <p:spPr>
            <a:xfrm flipV="1">
              <a:off x="5115818" y="2049260"/>
              <a:ext cx="1290764" cy="1770498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橢圓 32"/>
            <p:cNvSpPr/>
            <p:nvPr/>
          </p:nvSpPr>
          <p:spPr>
            <a:xfrm>
              <a:off x="5939653" y="1136588"/>
              <a:ext cx="2252760" cy="1034240"/>
            </a:xfrm>
            <a:prstGeom prst="ellipse">
              <a:avLst/>
            </a:prstGeom>
            <a:solidFill>
              <a:srgbClr val="92D050"/>
            </a:solidFill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檢視廠商資格訂定是否符合相關法規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5640747" y="3656831"/>
              <a:ext cx="1451533" cy="170891"/>
            </a:xfrm>
            <a:prstGeom prst="rect">
              <a:avLst/>
            </a:pr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6" name="直線單箭頭接點 35"/>
            <p:cNvCxnSpPr>
              <a:cxnSpLocks/>
            </p:cNvCxnSpPr>
            <p:nvPr/>
          </p:nvCxnSpPr>
          <p:spPr>
            <a:xfrm flipV="1">
              <a:off x="6213790" y="2136970"/>
              <a:ext cx="526316" cy="1530463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單箭頭接點 36"/>
            <p:cNvCxnSpPr>
              <a:cxnSpLocks/>
              <a:endCxn id="33" idx="4"/>
            </p:cNvCxnSpPr>
            <p:nvPr/>
          </p:nvCxnSpPr>
          <p:spPr>
            <a:xfrm flipH="1" flipV="1">
              <a:off x="7066033" y="2170828"/>
              <a:ext cx="315619" cy="1647724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EFDE050-2AA5-1647-17BB-96648FEC11C0}"/>
                </a:ext>
              </a:extLst>
            </p:cNvPr>
            <p:cNvSpPr/>
            <p:nvPr/>
          </p:nvSpPr>
          <p:spPr>
            <a:xfrm>
              <a:off x="5640746" y="3818629"/>
              <a:ext cx="1883582" cy="175395"/>
            </a:xfrm>
            <a:prstGeom prst="rect">
              <a:avLst/>
            </a:pr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FD261F0-F3EF-7C15-6952-829A9AFD208D}"/>
                </a:ext>
              </a:extLst>
            </p:cNvPr>
            <p:cNvSpPr/>
            <p:nvPr/>
          </p:nvSpPr>
          <p:spPr>
            <a:xfrm>
              <a:off x="3925629" y="3829566"/>
              <a:ext cx="1222435" cy="157180"/>
            </a:xfrm>
            <a:prstGeom prst="rect">
              <a:avLst/>
            </a:pr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107" name="群組 4106">
            <a:extLst>
              <a:ext uri="{FF2B5EF4-FFF2-40B4-BE49-F238E27FC236}">
                <a16:creationId xmlns:a16="http://schemas.microsoft.com/office/drawing/2014/main" id="{1E37C6C8-0CBF-4E35-8EED-B1C09E142E9B}"/>
              </a:ext>
            </a:extLst>
          </p:cNvPr>
          <p:cNvGrpSpPr/>
          <p:nvPr/>
        </p:nvGrpSpPr>
        <p:grpSpPr>
          <a:xfrm>
            <a:off x="1920434" y="3010076"/>
            <a:ext cx="4595782" cy="1292197"/>
            <a:chOff x="1920434" y="3010076"/>
            <a:chExt cx="4595782" cy="1292197"/>
          </a:xfrm>
        </p:grpSpPr>
        <p:sp>
          <p:nvSpPr>
            <p:cNvPr id="47" name="矩形: 圓角 46">
              <a:extLst>
                <a:ext uri="{FF2B5EF4-FFF2-40B4-BE49-F238E27FC236}">
                  <a16:creationId xmlns:a16="http://schemas.microsoft.com/office/drawing/2014/main" id="{1E35268B-04E2-D668-F993-40BC29B70E56}"/>
                </a:ext>
              </a:extLst>
            </p:cNvPr>
            <p:cNvSpPr/>
            <p:nvPr/>
          </p:nvSpPr>
          <p:spPr bwMode="auto">
            <a:xfrm>
              <a:off x="3907736" y="3997598"/>
              <a:ext cx="1733009" cy="157180"/>
            </a:xfrm>
            <a:prstGeom prst="roundRect">
              <a:avLst/>
            </a:prstGeom>
            <a:noFill/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48" name="矩形: 圓角 47">
              <a:extLst>
                <a:ext uri="{FF2B5EF4-FFF2-40B4-BE49-F238E27FC236}">
                  <a16:creationId xmlns:a16="http://schemas.microsoft.com/office/drawing/2014/main" id="{9883B8D7-7B3E-5B45-D6AD-C3E823C03015}"/>
                </a:ext>
              </a:extLst>
            </p:cNvPr>
            <p:cNvSpPr/>
            <p:nvPr/>
          </p:nvSpPr>
          <p:spPr bwMode="auto">
            <a:xfrm>
              <a:off x="3907736" y="4162204"/>
              <a:ext cx="2608480" cy="140069"/>
            </a:xfrm>
            <a:prstGeom prst="roundRect">
              <a:avLst/>
            </a:prstGeom>
            <a:noFill/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50" name="橢圓 49">
              <a:extLst>
                <a:ext uri="{FF2B5EF4-FFF2-40B4-BE49-F238E27FC236}">
                  <a16:creationId xmlns:a16="http://schemas.microsoft.com/office/drawing/2014/main" id="{22C8F85C-F591-C851-BC42-6DF4CB61600A}"/>
                </a:ext>
              </a:extLst>
            </p:cNvPr>
            <p:cNvSpPr/>
            <p:nvPr/>
          </p:nvSpPr>
          <p:spPr>
            <a:xfrm>
              <a:off x="1920434" y="3010076"/>
              <a:ext cx="1563179" cy="1152128"/>
            </a:xfrm>
            <a:prstGeom prst="ellipse">
              <a:avLst/>
            </a:prstGeom>
            <a:solidFill>
              <a:srgbClr val="FFFF99"/>
            </a:solidFill>
            <a:ln w="2857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檢視是否符合相關法規</a:t>
              </a:r>
            </a:p>
          </p:txBody>
        </p:sp>
        <p:cxnSp>
          <p:nvCxnSpPr>
            <p:cNvPr id="52" name="直線單箭頭接點 51">
              <a:extLst>
                <a:ext uri="{FF2B5EF4-FFF2-40B4-BE49-F238E27FC236}">
                  <a16:creationId xmlns:a16="http://schemas.microsoft.com/office/drawing/2014/main" id="{27435F2D-DEDF-8252-308B-3D517F9D330B}"/>
                </a:ext>
              </a:extLst>
            </p:cNvPr>
            <p:cNvCxnSpPr>
              <a:cxnSpLocks/>
              <a:stCxn id="47" idx="1"/>
              <a:endCxn id="50" idx="6"/>
            </p:cNvCxnSpPr>
            <p:nvPr/>
          </p:nvCxnSpPr>
          <p:spPr>
            <a:xfrm flipH="1" flipV="1">
              <a:off x="3483613" y="3586140"/>
              <a:ext cx="424123" cy="490048"/>
            </a:xfrm>
            <a:prstGeom prst="straightConnector1">
              <a:avLst/>
            </a:prstGeom>
            <a:ln w="28575">
              <a:solidFill>
                <a:srgbClr val="FF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單箭頭接點 54">
              <a:extLst>
                <a:ext uri="{FF2B5EF4-FFF2-40B4-BE49-F238E27FC236}">
                  <a16:creationId xmlns:a16="http://schemas.microsoft.com/office/drawing/2014/main" id="{E749BE68-4193-B9E8-B428-32CB118FE7AD}"/>
                </a:ext>
              </a:extLst>
            </p:cNvPr>
            <p:cNvCxnSpPr>
              <a:cxnSpLocks/>
              <a:stCxn id="48" idx="1"/>
            </p:cNvCxnSpPr>
            <p:nvPr/>
          </p:nvCxnSpPr>
          <p:spPr>
            <a:xfrm flipH="1" flipV="1">
              <a:off x="3327273" y="3906065"/>
              <a:ext cx="580463" cy="326174"/>
            </a:xfrm>
            <a:prstGeom prst="straightConnector1">
              <a:avLst/>
            </a:prstGeom>
            <a:ln w="28575">
              <a:solidFill>
                <a:srgbClr val="FF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06" name="群組 4105">
            <a:extLst>
              <a:ext uri="{FF2B5EF4-FFF2-40B4-BE49-F238E27FC236}">
                <a16:creationId xmlns:a16="http://schemas.microsoft.com/office/drawing/2014/main" id="{240A9AC3-B4B1-6657-0BD3-DBDEAD495848}"/>
              </a:ext>
            </a:extLst>
          </p:cNvPr>
          <p:cNvGrpSpPr/>
          <p:nvPr/>
        </p:nvGrpSpPr>
        <p:grpSpPr>
          <a:xfrm>
            <a:off x="1294827" y="3994024"/>
            <a:ext cx="6229501" cy="1644580"/>
            <a:chOff x="1294827" y="3994024"/>
            <a:chExt cx="6229501" cy="1644580"/>
          </a:xfrm>
        </p:grpSpPr>
        <p:sp>
          <p:nvSpPr>
            <p:cNvPr id="45" name="橢圓 44"/>
            <p:cNvSpPr/>
            <p:nvPr/>
          </p:nvSpPr>
          <p:spPr>
            <a:xfrm>
              <a:off x="1294827" y="4205220"/>
              <a:ext cx="2630802" cy="1433384"/>
            </a:xfrm>
            <a:prstGeom prst="ellipse">
              <a:avLst/>
            </a:prstGeom>
            <a:solidFill>
              <a:srgbClr val="66CC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150</a:t>
              </a:r>
              <a:r>
                <a:rPr lang="zh-TW" altLang="en-US" sz="16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萬以上之儀器設備購案，採購項目規格訂定，應填寫本表，檢視有無違反採購法第</a:t>
              </a:r>
              <a:r>
                <a:rPr lang="en-US" altLang="zh-TW" sz="16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26</a:t>
              </a:r>
              <a:r>
                <a:rPr lang="zh-TW" altLang="en-US" sz="16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條。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5684185" y="3994024"/>
              <a:ext cx="1840143" cy="166974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4" name="直線單箭頭接點 43"/>
            <p:cNvCxnSpPr>
              <a:cxnSpLocks/>
            </p:cNvCxnSpPr>
            <p:nvPr/>
          </p:nvCxnSpPr>
          <p:spPr>
            <a:xfrm flipH="1">
              <a:off x="3851920" y="4171124"/>
              <a:ext cx="3111116" cy="561306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05" name="群組 4104">
            <a:extLst>
              <a:ext uri="{FF2B5EF4-FFF2-40B4-BE49-F238E27FC236}">
                <a16:creationId xmlns:a16="http://schemas.microsoft.com/office/drawing/2014/main" id="{97726EE5-79F2-AED2-6516-25D25A342D5A}"/>
              </a:ext>
            </a:extLst>
          </p:cNvPr>
          <p:cNvGrpSpPr/>
          <p:nvPr/>
        </p:nvGrpSpPr>
        <p:grpSpPr>
          <a:xfrm>
            <a:off x="1846843" y="5204270"/>
            <a:ext cx="6829613" cy="1273498"/>
            <a:chOff x="1846843" y="5204270"/>
            <a:chExt cx="6829613" cy="1273498"/>
          </a:xfrm>
        </p:grpSpPr>
        <p:sp>
          <p:nvSpPr>
            <p:cNvPr id="49" name="橢圓 48"/>
            <p:cNvSpPr/>
            <p:nvPr/>
          </p:nvSpPr>
          <p:spPr>
            <a:xfrm>
              <a:off x="1846843" y="5821739"/>
              <a:ext cx="1339187" cy="656029"/>
            </a:xfrm>
            <a:prstGeom prst="ellipse">
              <a:avLst/>
            </a:prstGeom>
            <a:solidFill>
              <a:srgbClr val="FF66FF"/>
            </a:solidFill>
            <a:ln w="28575">
              <a:solidFill>
                <a:srgbClr val="CC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各類契約範本</a:t>
              </a:r>
            </a:p>
          </p:txBody>
        </p:sp>
        <p:cxnSp>
          <p:nvCxnSpPr>
            <p:cNvPr id="51" name="直線單箭頭接點 50"/>
            <p:cNvCxnSpPr>
              <a:cxnSpLocks/>
            </p:cNvCxnSpPr>
            <p:nvPr/>
          </p:nvCxnSpPr>
          <p:spPr>
            <a:xfrm flipH="1">
              <a:off x="3131840" y="5612180"/>
              <a:ext cx="793789" cy="444109"/>
            </a:xfrm>
            <a:prstGeom prst="straightConnector1">
              <a:avLst/>
            </a:prstGeom>
            <a:ln w="28575">
              <a:solidFill>
                <a:srgbClr val="CC00CC"/>
              </a:solidFill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101" name="矩形 4100">
              <a:extLst>
                <a:ext uri="{FF2B5EF4-FFF2-40B4-BE49-F238E27FC236}">
                  <a16:creationId xmlns:a16="http://schemas.microsoft.com/office/drawing/2014/main" id="{1AC38BBF-8D17-0429-E9C0-85D4F4C4008A}"/>
                </a:ext>
              </a:extLst>
            </p:cNvPr>
            <p:cNvSpPr/>
            <p:nvPr/>
          </p:nvSpPr>
          <p:spPr>
            <a:xfrm>
              <a:off x="3934047" y="5204270"/>
              <a:ext cx="4742409" cy="546818"/>
            </a:xfrm>
            <a:prstGeom prst="rect">
              <a:avLst/>
            </a:prstGeom>
            <a:noFill/>
            <a:ln w="28575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6849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60525" y="619460"/>
            <a:ext cx="5761037" cy="93913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綱</a:t>
            </a:r>
            <a:endParaRPr lang="en-US" altLang="zh-TW" sz="48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366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zh-TW" sz="1800" b="0"/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9B730DF9-708B-20BC-2B99-B44841B74D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390563"/>
              </p:ext>
            </p:extLst>
          </p:nvPr>
        </p:nvGraphicFramePr>
        <p:xfrm>
          <a:off x="913593" y="1340768"/>
          <a:ext cx="7205389" cy="5043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49888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/>
        </p:nvSpPr>
        <p:spPr bwMode="auto">
          <a:xfrm>
            <a:off x="1181819" y="2484407"/>
            <a:ext cx="6780362" cy="3295291"/>
          </a:xfrm>
          <a:prstGeom prst="roundRect">
            <a:avLst/>
          </a:prstGeom>
          <a:solidFill>
            <a:schemeClr val="accent1"/>
          </a:solidFill>
          <a:ln w="127000" cap="flat" cmpd="thinThick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1" lang="zh-TW" altLang="en-US" sz="4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將原有自我檢核表刪除</a:t>
            </a:r>
            <a:endParaRPr kumimoji="1" lang="en-US" altLang="zh-TW" sz="40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1" lang="zh-TW" altLang="en-US" sz="4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選擇正確的採購類別</a:t>
            </a:r>
            <a:endParaRPr kumimoji="1" lang="en-US" altLang="zh-TW" sz="40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kumimoji="1" lang="zh-TW" altLang="en-US" sz="4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重新進到自我檢核表填寫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51653" y="1022182"/>
            <a:ext cx="4354256" cy="607835"/>
          </a:xfrm>
        </p:spPr>
        <p:txBody>
          <a:bodyPr/>
          <a:lstStyle/>
          <a:p>
            <a:r>
              <a:rPr lang="zh-TW" altLang="en-US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修改自我檢核表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AED8EAE3-BF0C-AA50-61AA-86ED74035EFE}"/>
              </a:ext>
            </a:extLst>
          </p:cNvPr>
          <p:cNvSpPr txBox="1">
            <a:spLocks/>
          </p:cNvSpPr>
          <p:nvPr/>
        </p:nvSpPr>
        <p:spPr>
          <a:xfrm>
            <a:off x="-97917" y="597748"/>
            <a:ext cx="4077073" cy="6480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 kern="12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l"/>
            <a:r>
              <a:rPr lang="zh-TW" altLang="zh-TW" sz="24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採購管理系統操作說明</a:t>
            </a:r>
            <a:endParaRPr lang="zh-TW" altLang="en-US" sz="2400" dirty="0">
              <a:solidFill>
                <a:schemeClr val="bg2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65A08E5B-E1A6-5477-9809-ED47AFE98DD9}"/>
              </a:ext>
            </a:extLst>
          </p:cNvPr>
          <p:cNvGrpSpPr/>
          <p:nvPr/>
        </p:nvGrpSpPr>
        <p:grpSpPr>
          <a:xfrm>
            <a:off x="-7849" y="2095544"/>
            <a:ext cx="9144000" cy="4387806"/>
            <a:chOff x="0" y="2002264"/>
            <a:chExt cx="9144000" cy="4387806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9"/>
            <a:stretch/>
          </p:blipFill>
          <p:spPr>
            <a:xfrm>
              <a:off x="0" y="2002264"/>
              <a:ext cx="9144000" cy="438780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3F30BEA-A716-1C89-D4F1-2560AFE9E779}"/>
                </a:ext>
              </a:extLst>
            </p:cNvPr>
            <p:cNvSpPr/>
            <p:nvPr/>
          </p:nvSpPr>
          <p:spPr bwMode="auto">
            <a:xfrm>
              <a:off x="343992" y="2484407"/>
              <a:ext cx="837828" cy="224513"/>
            </a:xfrm>
            <a:prstGeom prst="rect">
              <a:avLst/>
            </a:prstGeom>
            <a:solidFill>
              <a:srgbClr val="5496F6"/>
            </a:solidFill>
            <a:ln w="1270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</p:grpSp>
      <p:sp>
        <p:nvSpPr>
          <p:cNvPr id="13" name="內容版面配置區 4">
            <a:extLst>
              <a:ext uri="{FF2B5EF4-FFF2-40B4-BE49-F238E27FC236}">
                <a16:creationId xmlns:a16="http://schemas.microsoft.com/office/drawing/2014/main" id="{2F4D3361-FEE1-E790-2947-1A6FCC038AFF}"/>
              </a:ext>
            </a:extLst>
          </p:cNvPr>
          <p:cNvSpPr txBox="1">
            <a:spLocks/>
          </p:cNvSpPr>
          <p:nvPr/>
        </p:nvSpPr>
        <p:spPr>
          <a:xfrm>
            <a:off x="95535" y="1031749"/>
            <a:ext cx="1751308" cy="536514"/>
          </a:xfrm>
          <a:prstGeom prst="rect">
            <a:avLst/>
          </a:prstGeom>
          <a:solidFill>
            <a:srgbClr val="FFFF99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p"/>
              <a:defRPr kumimoji="1" sz="3200" b="1" kern="120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l"/>
              <a:defRPr kumimoji="1" sz="2800" b="1" kern="120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60000"/>
              <a:buFont typeface="Wingdings" panose="05000000000000000000" pitchFamily="2" charset="2"/>
              <a:buChar char="u"/>
              <a:defRPr kumimoji="1" sz="24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zh-TW" altLang="en-US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申請階段</a:t>
            </a:r>
            <a:endParaRPr lang="zh-TW" altLang="en-US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向下箭號 6"/>
          <p:cNvSpPr/>
          <p:nvPr/>
        </p:nvSpPr>
        <p:spPr bwMode="auto">
          <a:xfrm>
            <a:off x="6150634" y="5779698"/>
            <a:ext cx="155275" cy="310551"/>
          </a:xfrm>
          <a:prstGeom prst="down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向右箭號 5"/>
          <p:cNvSpPr/>
          <p:nvPr/>
        </p:nvSpPr>
        <p:spPr bwMode="auto">
          <a:xfrm>
            <a:off x="2987824" y="6239690"/>
            <a:ext cx="569343" cy="77638"/>
          </a:xfrm>
          <a:prstGeom prst="right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09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200F3-629E-49C0-BEEB-47D471E5ECC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" y="3233892"/>
            <a:ext cx="9144000" cy="3097862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 bwMode="auto">
          <a:xfrm>
            <a:off x="2383604" y="4561828"/>
            <a:ext cx="750014" cy="482885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9" name="橢圓 8"/>
          <p:cNvSpPr/>
          <p:nvPr/>
        </p:nvSpPr>
        <p:spPr bwMode="auto">
          <a:xfrm>
            <a:off x="6409361" y="4561828"/>
            <a:ext cx="279115" cy="393944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7167936" y="4561828"/>
            <a:ext cx="279115" cy="393944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" y="2983903"/>
            <a:ext cx="9144000" cy="3155849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1813124" y="1082607"/>
            <a:ext cx="7848600" cy="1771130"/>
          </a:xfrm>
        </p:spPr>
        <p:txBody>
          <a:bodyPr/>
          <a:lstStyle/>
          <a:p>
            <a:r>
              <a:rPr lang="zh-TW" altLang="en-US" sz="28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刪除</a:t>
            </a:r>
            <a:r>
              <a:rPr lang="en-US" altLang="zh-TW" sz="28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dirty="0">
                <a:solidFill>
                  <a:schemeClr val="accent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案件已送審，單位主管</a:t>
            </a:r>
            <a:r>
              <a:rPr lang="zh-TW" altLang="en-US" sz="2000" u="sng" dirty="0">
                <a:solidFill>
                  <a:schemeClr val="accent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未批示</a:t>
            </a:r>
            <a:r>
              <a:rPr lang="zh-TW" altLang="en-US" sz="2000" dirty="0">
                <a:solidFill>
                  <a:schemeClr val="accent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，撤回</a:t>
            </a:r>
            <a:r>
              <a:rPr lang="en-US" altLang="zh-TW" sz="2000" dirty="0">
                <a:solidFill>
                  <a:schemeClr val="accent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</a:t>
            </a:r>
            <a:r>
              <a:rPr lang="zh-TW" altLang="en-US" sz="2000" dirty="0">
                <a:solidFill>
                  <a:schemeClr val="accent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修改刪除</a:t>
            </a:r>
            <a:endParaRPr lang="en-US" altLang="zh-TW" sz="2000" dirty="0">
              <a:solidFill>
                <a:schemeClr val="accent1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itchFamily="2" charset="2"/>
            </a:endParaRPr>
          </a:p>
          <a:p>
            <a:r>
              <a:rPr lang="zh-TW" altLang="en-US" sz="28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明細修改</a:t>
            </a:r>
            <a:r>
              <a:rPr lang="en-US" altLang="zh-TW" sz="28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:</a:t>
            </a:r>
          </a:p>
          <a:p>
            <a:pPr lvl="1"/>
            <a:r>
              <a:rPr lang="en-US" altLang="zh-TW" sz="2000" dirty="0">
                <a:solidFill>
                  <a:schemeClr val="accent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B</a:t>
            </a:r>
            <a:r>
              <a:rPr lang="zh-TW" altLang="en-US" sz="2000" dirty="0">
                <a:solidFill>
                  <a:schemeClr val="accent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類案件</a:t>
            </a:r>
            <a:r>
              <a:rPr lang="en-US" altLang="zh-TW" sz="2000" dirty="0">
                <a:solidFill>
                  <a:schemeClr val="accent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:</a:t>
            </a:r>
            <a:r>
              <a:rPr lang="zh-TW" altLang="en-US" sz="2000" dirty="0">
                <a:solidFill>
                  <a:schemeClr val="accent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管理科</a:t>
            </a:r>
            <a:r>
              <a:rPr lang="zh-TW" altLang="en-US" sz="2000" u="sng" dirty="0">
                <a:solidFill>
                  <a:schemeClr val="accent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未取採購案號</a:t>
            </a:r>
            <a:r>
              <a:rPr lang="zh-TW" altLang="en-US" sz="2000" dirty="0">
                <a:solidFill>
                  <a:schemeClr val="accent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，撤回</a:t>
            </a:r>
            <a:r>
              <a:rPr lang="en-US" altLang="zh-TW" sz="2000" dirty="0">
                <a:solidFill>
                  <a:schemeClr val="accent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</a:t>
            </a:r>
            <a:r>
              <a:rPr lang="zh-TW" altLang="en-US" sz="2000" dirty="0">
                <a:solidFill>
                  <a:schemeClr val="accent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修改刪除</a:t>
            </a:r>
            <a:endParaRPr lang="en-US" altLang="zh-TW" sz="2000" dirty="0">
              <a:solidFill>
                <a:schemeClr val="accent1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itchFamily="2" charset="2"/>
            </a:endParaRPr>
          </a:p>
          <a:p>
            <a:pPr lvl="1"/>
            <a:r>
              <a:rPr lang="en-US" altLang="zh-TW" sz="2000" dirty="0">
                <a:solidFill>
                  <a:schemeClr val="accent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D</a:t>
            </a:r>
            <a:r>
              <a:rPr lang="zh-TW" altLang="en-US" sz="2000" dirty="0">
                <a:solidFill>
                  <a:schemeClr val="accent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類案件</a:t>
            </a:r>
            <a:r>
              <a:rPr lang="en-US" altLang="zh-TW" sz="2000" dirty="0">
                <a:solidFill>
                  <a:schemeClr val="accent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:</a:t>
            </a:r>
            <a:r>
              <a:rPr lang="zh-TW" altLang="en-US" sz="2000" dirty="0">
                <a:solidFill>
                  <a:schemeClr val="accent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單位主管</a:t>
            </a:r>
            <a:r>
              <a:rPr lang="zh-TW" altLang="en-US" sz="2000" u="sng" dirty="0">
                <a:solidFill>
                  <a:schemeClr val="accent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未批示</a:t>
            </a:r>
            <a:r>
              <a:rPr lang="zh-TW" altLang="en-US" sz="2000" dirty="0">
                <a:solidFill>
                  <a:schemeClr val="accent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，撤回</a:t>
            </a:r>
            <a:r>
              <a:rPr lang="en-US" altLang="zh-TW" sz="2000" dirty="0">
                <a:solidFill>
                  <a:schemeClr val="accent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</a:t>
            </a:r>
            <a:r>
              <a:rPr lang="zh-TW" altLang="en-US" sz="2000" dirty="0">
                <a:solidFill>
                  <a:schemeClr val="accent1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修改刪除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cs typeface="Adobe Devanagari"/>
              <a:sym typeface="Wingdings" pitchFamily="2" charset="2"/>
            </a:endParaRPr>
          </a:p>
          <a:p>
            <a:pPr marL="457200" lvl="1" indent="0">
              <a:buNone/>
            </a:pP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Adobe Devanagari"/>
              <a:sym typeface="Wingdings" pitchFamily="2" charset="2"/>
            </a:endParaRPr>
          </a:p>
          <a:p>
            <a:pPr marL="457200" lvl="1" indent="0">
              <a:buNone/>
            </a:pPr>
            <a:r>
              <a:rPr lang="en-US" altLang="zh-TW" sz="2400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Devanagari"/>
                <a:sym typeface="Wingdings" pitchFamily="2" charset="2"/>
              </a:rPr>
              <a:t>        </a:t>
            </a:r>
            <a:endParaRPr lang="zh-TW" altLang="en-US" sz="3200" dirty="0">
              <a:solidFill>
                <a:srgbClr val="CC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橢圓 20"/>
          <p:cNvSpPr/>
          <p:nvPr/>
        </p:nvSpPr>
        <p:spPr bwMode="auto">
          <a:xfrm>
            <a:off x="7273674" y="4743268"/>
            <a:ext cx="1302251" cy="35596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5E45E686-70F5-C2CA-6054-3E3BA90BC2BE}"/>
              </a:ext>
            </a:extLst>
          </p:cNvPr>
          <p:cNvSpPr txBox="1">
            <a:spLocks/>
          </p:cNvSpPr>
          <p:nvPr/>
        </p:nvSpPr>
        <p:spPr>
          <a:xfrm>
            <a:off x="-97918" y="597748"/>
            <a:ext cx="3231535" cy="46025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 kern="12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l"/>
            <a:r>
              <a:rPr lang="zh-TW" altLang="zh-TW" sz="24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採購管理系統操作說明</a:t>
            </a:r>
            <a:endParaRPr lang="zh-TW" altLang="en-US" sz="2400" dirty="0">
              <a:solidFill>
                <a:schemeClr val="bg2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內容版面配置區 4">
            <a:extLst>
              <a:ext uri="{FF2B5EF4-FFF2-40B4-BE49-F238E27FC236}">
                <a16:creationId xmlns:a16="http://schemas.microsoft.com/office/drawing/2014/main" id="{7445986A-953A-8458-E677-1B586E3806D0}"/>
              </a:ext>
            </a:extLst>
          </p:cNvPr>
          <p:cNvSpPr txBox="1">
            <a:spLocks/>
          </p:cNvSpPr>
          <p:nvPr/>
        </p:nvSpPr>
        <p:spPr>
          <a:xfrm>
            <a:off x="95534" y="1031748"/>
            <a:ext cx="1524138" cy="525043"/>
          </a:xfrm>
          <a:prstGeom prst="rect">
            <a:avLst/>
          </a:prstGeom>
          <a:solidFill>
            <a:srgbClr val="FFFF99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p"/>
              <a:defRPr kumimoji="1" sz="3200" b="1" kern="120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l"/>
              <a:defRPr kumimoji="1" sz="2800" b="1" kern="120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60000"/>
              <a:buFont typeface="Wingdings" panose="05000000000000000000" pitchFamily="2" charset="2"/>
              <a:buChar char="u"/>
              <a:defRPr kumimoji="1" sz="24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zh-TW" altLang="en-US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申請階段</a:t>
            </a:r>
          </a:p>
        </p:txBody>
      </p:sp>
      <p:pic>
        <p:nvPicPr>
          <p:cNvPr id="3074" name="Picture 2" descr="打勾圖片PNG去背圖| 矢量圖案素材| 免费下载| Pngtree">
            <a:extLst>
              <a:ext uri="{FF2B5EF4-FFF2-40B4-BE49-F238E27FC236}">
                <a16:creationId xmlns:a16="http://schemas.microsoft.com/office/drawing/2014/main" id="{5C1DDF2A-2BF0-D157-08A9-ED483F08E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45" y="4324928"/>
            <a:ext cx="300792" cy="30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76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9469" y="1556875"/>
            <a:ext cx="8625062" cy="4763361"/>
          </a:xfrm>
        </p:spPr>
        <p:txBody>
          <a:bodyPr/>
          <a:lstStyle/>
          <a:p>
            <a:r>
              <a:rPr lang="en-US" altLang="zh-TW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TW" altLang="en-US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類案件退件修正</a:t>
            </a:r>
            <a:endParaRPr lang="en-US" altLang="zh-TW" sz="2400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主計室退件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後至會辦階段修正，修正完須將退件狀態改為送  審後存檔，至申請單列印出新表單送主計室。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2926"/>
            <a:ext cx="9144000" cy="2338707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 bwMode="auto">
          <a:xfrm>
            <a:off x="125082" y="4341097"/>
            <a:ext cx="284672" cy="195325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向下箭號 6"/>
          <p:cNvSpPr/>
          <p:nvPr/>
        </p:nvSpPr>
        <p:spPr bwMode="auto">
          <a:xfrm>
            <a:off x="3588589" y="3216417"/>
            <a:ext cx="120770" cy="310551"/>
          </a:xfrm>
          <a:prstGeom prst="down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8" name="向下箭號 7"/>
          <p:cNvSpPr/>
          <p:nvPr/>
        </p:nvSpPr>
        <p:spPr bwMode="auto">
          <a:xfrm>
            <a:off x="8143336" y="3371692"/>
            <a:ext cx="120770" cy="310551"/>
          </a:xfrm>
          <a:prstGeom prst="down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" y="2924944"/>
            <a:ext cx="9144000" cy="3678506"/>
          </a:xfrm>
          <a:prstGeom prst="rect">
            <a:avLst/>
          </a:prstGeom>
        </p:spPr>
      </p:pic>
      <p:sp>
        <p:nvSpPr>
          <p:cNvPr id="10" name="向下箭號 9"/>
          <p:cNvSpPr/>
          <p:nvPr/>
        </p:nvSpPr>
        <p:spPr bwMode="auto">
          <a:xfrm>
            <a:off x="7599872" y="3567626"/>
            <a:ext cx="258792" cy="501568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11" name="向下箭號 10"/>
          <p:cNvSpPr/>
          <p:nvPr/>
        </p:nvSpPr>
        <p:spPr bwMode="auto">
          <a:xfrm>
            <a:off x="8508520" y="3567626"/>
            <a:ext cx="258792" cy="501568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AC25CA4-F98D-6BE5-2F73-D2EB88C2D57B}"/>
              </a:ext>
            </a:extLst>
          </p:cNvPr>
          <p:cNvSpPr txBox="1">
            <a:spLocks/>
          </p:cNvSpPr>
          <p:nvPr/>
        </p:nvSpPr>
        <p:spPr>
          <a:xfrm>
            <a:off x="-97918" y="597748"/>
            <a:ext cx="3231535" cy="46025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 kern="12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l"/>
            <a:r>
              <a:rPr lang="zh-TW" altLang="zh-TW" sz="24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採購管理系統操作說明</a:t>
            </a:r>
            <a:endParaRPr lang="zh-TW" altLang="en-US" sz="2400" dirty="0">
              <a:solidFill>
                <a:schemeClr val="bg2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內容版面配置區 4">
            <a:extLst>
              <a:ext uri="{FF2B5EF4-FFF2-40B4-BE49-F238E27FC236}">
                <a16:creationId xmlns:a16="http://schemas.microsoft.com/office/drawing/2014/main" id="{3F0F23AC-7BF8-14A2-E814-8CD3373713B9}"/>
              </a:ext>
            </a:extLst>
          </p:cNvPr>
          <p:cNvSpPr txBox="1">
            <a:spLocks/>
          </p:cNvSpPr>
          <p:nvPr/>
        </p:nvSpPr>
        <p:spPr>
          <a:xfrm>
            <a:off x="95534" y="1031749"/>
            <a:ext cx="1524138" cy="460254"/>
          </a:xfrm>
          <a:prstGeom prst="rect">
            <a:avLst/>
          </a:prstGeom>
          <a:solidFill>
            <a:srgbClr val="FFFF99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p"/>
              <a:defRPr kumimoji="1" sz="3200" b="1" kern="120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l"/>
              <a:defRPr kumimoji="1" sz="2800" b="1" kern="120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60000"/>
              <a:buFont typeface="Wingdings" panose="05000000000000000000" pitchFamily="2" charset="2"/>
              <a:buChar char="u"/>
              <a:defRPr kumimoji="1" sz="24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zh-TW" altLang="en-US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會辦階段</a:t>
            </a:r>
          </a:p>
        </p:txBody>
      </p:sp>
    </p:spTree>
    <p:extLst>
      <p:ext uri="{BB962C8B-B14F-4D97-AF65-F5344CB8AC3E}">
        <p14:creationId xmlns:p14="http://schemas.microsoft.com/office/powerpoint/2010/main" val="17634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7699" y="1519478"/>
            <a:ext cx="8056353" cy="4352925"/>
          </a:xfrm>
        </p:spPr>
        <p:txBody>
          <a:bodyPr/>
          <a:lstStyle/>
          <a:p>
            <a:r>
              <a:rPr lang="en-US" altLang="zh-TW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類案件退件修正</a:t>
            </a:r>
            <a:endParaRPr lang="en-US" altLang="zh-TW" sz="2400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類案件如會辦單位有意見需修改，紙本修改後，可請管理科採購人員退件後修正系統，重新列印明細表再送至會辦單位。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" y="3526969"/>
            <a:ext cx="9144000" cy="2676653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 bwMode="auto">
          <a:xfrm>
            <a:off x="267418" y="4589251"/>
            <a:ext cx="284672" cy="195325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向下箭號 6"/>
          <p:cNvSpPr/>
          <p:nvPr/>
        </p:nvSpPr>
        <p:spPr bwMode="auto">
          <a:xfrm>
            <a:off x="3528204" y="3371693"/>
            <a:ext cx="120770" cy="310551"/>
          </a:xfrm>
          <a:prstGeom prst="down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8" name="向下箭號 7"/>
          <p:cNvSpPr/>
          <p:nvPr/>
        </p:nvSpPr>
        <p:spPr bwMode="auto">
          <a:xfrm>
            <a:off x="8131834" y="3526969"/>
            <a:ext cx="120770" cy="310551"/>
          </a:xfrm>
          <a:prstGeom prst="down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570A55A-1C4D-E3D2-2B8F-766CF6EAEBA1}"/>
              </a:ext>
            </a:extLst>
          </p:cNvPr>
          <p:cNvSpPr txBox="1">
            <a:spLocks/>
          </p:cNvSpPr>
          <p:nvPr/>
        </p:nvSpPr>
        <p:spPr>
          <a:xfrm>
            <a:off x="-97918" y="597748"/>
            <a:ext cx="3231535" cy="46025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 kern="12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l"/>
            <a:r>
              <a:rPr lang="zh-TW" altLang="zh-TW" sz="24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採購管理系統操作說明</a:t>
            </a:r>
            <a:endParaRPr lang="zh-TW" altLang="en-US" sz="2400" dirty="0">
              <a:solidFill>
                <a:schemeClr val="bg2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7D5995C0-7826-9F05-E031-E6C3091BEC3F}"/>
              </a:ext>
            </a:extLst>
          </p:cNvPr>
          <p:cNvSpPr txBox="1">
            <a:spLocks/>
          </p:cNvSpPr>
          <p:nvPr/>
        </p:nvSpPr>
        <p:spPr>
          <a:xfrm>
            <a:off x="95534" y="1031749"/>
            <a:ext cx="1524138" cy="460254"/>
          </a:xfrm>
          <a:prstGeom prst="rect">
            <a:avLst/>
          </a:prstGeom>
          <a:solidFill>
            <a:srgbClr val="FFFF99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p"/>
              <a:defRPr kumimoji="1" sz="3200" b="1" kern="120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l"/>
              <a:defRPr kumimoji="1" sz="2800" b="1" kern="120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60000"/>
              <a:buFont typeface="Wingdings" panose="05000000000000000000" pitchFamily="2" charset="2"/>
              <a:buChar char="u"/>
              <a:defRPr kumimoji="1" sz="24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zh-TW" altLang="en-US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會辦階段</a:t>
            </a:r>
          </a:p>
        </p:txBody>
      </p:sp>
    </p:spTree>
    <p:extLst>
      <p:ext uri="{BB962C8B-B14F-4D97-AF65-F5344CB8AC3E}">
        <p14:creationId xmlns:p14="http://schemas.microsoft.com/office/powerpoint/2010/main" val="410004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內容版面配置區 2"/>
          <p:cNvSpPr>
            <a:spLocks noGrp="1"/>
          </p:cNvSpPr>
          <p:nvPr>
            <p:ph idx="1"/>
          </p:nvPr>
        </p:nvSpPr>
        <p:spPr>
          <a:xfrm>
            <a:off x="173075" y="1566917"/>
            <a:ext cx="8713787" cy="1784432"/>
          </a:xfrm>
        </p:spPr>
        <p:txBody>
          <a:bodyPr>
            <a:normAutofit/>
          </a:bodyPr>
          <a:lstStyle/>
          <a:p>
            <a:pPr marL="342900" lvl="0" indent="-342900" defTabSz="914400" eaLnBrk="0" fontAlgn="base" hangingPunct="0">
              <a:lnSpc>
                <a:spcPts val="2500"/>
              </a:lnSpc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p"/>
            </a:pPr>
            <a:r>
              <a:rPr lang="en-US" altLang="zh-TW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類案件修正</a:t>
            </a:r>
            <a:r>
              <a:rPr lang="en-US" altLang="zh-TW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0" indent="0" algn="just" eaLnBrk="1" hangingPunct="1">
              <a:lnSpc>
                <a:spcPts val="2500"/>
              </a:lnSpc>
              <a:buNone/>
              <a:defRPr/>
            </a:pP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申請階段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己送審案件補正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購案維護：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除了採購名稱、採購金額、招標方式、採購明細外</a:t>
            </a:r>
            <a:r>
              <a:rPr lang="zh-TW" altLang="en-US" sz="2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，其餘一般性欄位均可修改。</a:t>
            </a:r>
            <a:endParaRPr lang="en-US" altLang="zh-TW" sz="24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 eaLnBrk="1" hangingPunct="1">
              <a:lnSpc>
                <a:spcPts val="2500"/>
              </a:lnSpc>
              <a:buNone/>
              <a:defRPr/>
            </a:pPr>
            <a:endParaRPr lang="en-US" altLang="zh-TW" sz="2400" b="0" dirty="0"/>
          </a:p>
          <a:p>
            <a:pPr marL="0" indent="0" algn="just" eaLnBrk="1" hangingPunct="1">
              <a:lnSpc>
                <a:spcPts val="2500"/>
              </a:lnSpc>
              <a:buNone/>
              <a:defRPr/>
            </a:pPr>
            <a:endParaRPr lang="en-US" altLang="zh-TW" sz="2400" b="0" dirty="0"/>
          </a:p>
          <a:p>
            <a:pPr marL="0" indent="0" algn="just" eaLnBrk="1" hangingPunct="1">
              <a:lnSpc>
                <a:spcPts val="2500"/>
              </a:lnSpc>
              <a:buNone/>
              <a:defRPr/>
            </a:pPr>
            <a:endParaRPr lang="en-US" altLang="zh-TW" sz="2400" b="0" dirty="0"/>
          </a:p>
          <a:p>
            <a:pPr algn="just" eaLnBrk="1" hangingPunct="1">
              <a:lnSpc>
                <a:spcPts val="2500"/>
              </a:lnSpc>
              <a:defRPr/>
            </a:pPr>
            <a:endParaRPr lang="en-US" altLang="zh-TW" sz="2400" b="0" dirty="0"/>
          </a:p>
          <a:p>
            <a:pPr marL="0" indent="0" algn="just" eaLnBrk="1" hangingPunct="1">
              <a:lnSpc>
                <a:spcPts val="2500"/>
              </a:lnSpc>
              <a:buFont typeface="Wingdings" pitchFamily="2" charset="2"/>
              <a:buNone/>
              <a:defRPr/>
            </a:pPr>
            <a:endParaRPr lang="zh-TW" altLang="zh-TW" sz="2400" b="0" dirty="0"/>
          </a:p>
        </p:txBody>
      </p:sp>
      <p:sp>
        <p:nvSpPr>
          <p:cNvPr id="7" name="橢圓 6"/>
          <p:cNvSpPr/>
          <p:nvPr/>
        </p:nvSpPr>
        <p:spPr bwMode="auto">
          <a:xfrm>
            <a:off x="539552" y="3858806"/>
            <a:ext cx="845170" cy="216024"/>
          </a:xfrm>
          <a:prstGeom prst="ellipse">
            <a:avLst/>
          </a:prstGeom>
          <a:noFill/>
          <a:ln w="127000" cap="flat" cmpd="tri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5" y="2661229"/>
            <a:ext cx="8536288" cy="3765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圓角矩形 12"/>
          <p:cNvSpPr/>
          <p:nvPr/>
        </p:nvSpPr>
        <p:spPr bwMode="auto">
          <a:xfrm>
            <a:off x="5652120" y="3061738"/>
            <a:ext cx="720080" cy="223246"/>
          </a:xfrm>
          <a:prstGeom prst="roundRect">
            <a:avLst/>
          </a:prstGeom>
          <a:noFill/>
          <a:ln w="381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4" name="圓角矩形 13"/>
          <p:cNvSpPr/>
          <p:nvPr/>
        </p:nvSpPr>
        <p:spPr bwMode="auto">
          <a:xfrm>
            <a:off x="422077" y="4398867"/>
            <a:ext cx="1080120" cy="216024"/>
          </a:xfrm>
          <a:prstGeom prst="roundRect">
            <a:avLst/>
          </a:prstGeom>
          <a:noFill/>
          <a:ln w="381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BBF4D69-62D8-D7F4-F755-9A51FB198A7F}"/>
              </a:ext>
            </a:extLst>
          </p:cNvPr>
          <p:cNvSpPr txBox="1">
            <a:spLocks/>
          </p:cNvSpPr>
          <p:nvPr/>
        </p:nvSpPr>
        <p:spPr>
          <a:xfrm>
            <a:off x="-97918" y="597748"/>
            <a:ext cx="3231535" cy="46025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 kern="12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l"/>
            <a:r>
              <a:rPr lang="zh-TW" altLang="zh-TW" sz="24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採購管理系統操作說明</a:t>
            </a:r>
            <a:endParaRPr lang="zh-TW" altLang="en-US" sz="2400" dirty="0">
              <a:solidFill>
                <a:schemeClr val="bg2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4">
            <a:extLst>
              <a:ext uri="{FF2B5EF4-FFF2-40B4-BE49-F238E27FC236}">
                <a16:creationId xmlns:a16="http://schemas.microsoft.com/office/drawing/2014/main" id="{0C94C3F9-8610-6F57-D975-118C5D13D651}"/>
              </a:ext>
            </a:extLst>
          </p:cNvPr>
          <p:cNvSpPr txBox="1">
            <a:spLocks/>
          </p:cNvSpPr>
          <p:nvPr/>
        </p:nvSpPr>
        <p:spPr>
          <a:xfrm>
            <a:off x="95534" y="1031749"/>
            <a:ext cx="1524138" cy="460254"/>
          </a:xfrm>
          <a:prstGeom prst="rect">
            <a:avLst/>
          </a:prstGeom>
          <a:solidFill>
            <a:srgbClr val="FFFF99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p"/>
              <a:defRPr kumimoji="1" sz="3200" b="1" kern="120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l"/>
              <a:defRPr kumimoji="1" sz="2800" b="1" kern="120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60000"/>
              <a:buFont typeface="Wingdings" panose="05000000000000000000" pitchFamily="2" charset="2"/>
              <a:buChar char="u"/>
              <a:defRPr kumimoji="1" sz="24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zh-TW" altLang="en-US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會辦階段</a:t>
            </a:r>
          </a:p>
        </p:txBody>
      </p:sp>
    </p:spTree>
    <p:extLst>
      <p:ext uri="{BB962C8B-B14F-4D97-AF65-F5344CB8AC3E}">
        <p14:creationId xmlns:p14="http://schemas.microsoft.com/office/powerpoint/2010/main" val="3119103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49005" y="983965"/>
            <a:ext cx="7848600" cy="4352925"/>
          </a:xfrm>
        </p:spPr>
        <p:txBody>
          <a:bodyPr/>
          <a:lstStyle/>
          <a:p>
            <a:r>
              <a:rPr lang="zh-TW" altLang="en-US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進度查詢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1597"/>
            <a:ext cx="9144000" cy="2735467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 bwMode="auto">
          <a:xfrm>
            <a:off x="4942936" y="2414946"/>
            <a:ext cx="250166" cy="336879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向右箭號 6"/>
          <p:cNvSpPr/>
          <p:nvPr/>
        </p:nvSpPr>
        <p:spPr bwMode="auto">
          <a:xfrm>
            <a:off x="0" y="3493698"/>
            <a:ext cx="388189" cy="224287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8" name="向右箭號 7"/>
          <p:cNvSpPr/>
          <p:nvPr/>
        </p:nvSpPr>
        <p:spPr bwMode="auto">
          <a:xfrm>
            <a:off x="2162355" y="3050875"/>
            <a:ext cx="388189" cy="224287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9" name="向下箭號 8"/>
          <p:cNvSpPr/>
          <p:nvPr/>
        </p:nvSpPr>
        <p:spPr bwMode="auto">
          <a:xfrm>
            <a:off x="7976558" y="2561597"/>
            <a:ext cx="250166" cy="336879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2639683" y="3929330"/>
            <a:ext cx="448574" cy="34074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850"/>
            <a:ext cx="9144000" cy="449170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850"/>
            <a:ext cx="9144000" cy="447513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D3BCAC5-6241-00AC-6372-31AD40EA05DE}"/>
              </a:ext>
            </a:extLst>
          </p:cNvPr>
          <p:cNvSpPr txBox="1">
            <a:spLocks/>
          </p:cNvSpPr>
          <p:nvPr/>
        </p:nvSpPr>
        <p:spPr>
          <a:xfrm>
            <a:off x="-97918" y="597748"/>
            <a:ext cx="3231535" cy="46025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 kern="120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2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l"/>
            <a:r>
              <a:rPr lang="zh-TW" altLang="zh-TW" sz="2400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採購管理系統操作說明</a:t>
            </a:r>
            <a:endParaRPr lang="zh-TW" altLang="en-US" sz="2400" dirty="0">
              <a:solidFill>
                <a:schemeClr val="bg2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內容版面配置區 4">
            <a:extLst>
              <a:ext uri="{FF2B5EF4-FFF2-40B4-BE49-F238E27FC236}">
                <a16:creationId xmlns:a16="http://schemas.microsoft.com/office/drawing/2014/main" id="{6DCD2CB8-6CAF-FDCD-87EE-FAEC81EF5123}"/>
              </a:ext>
            </a:extLst>
          </p:cNvPr>
          <p:cNvSpPr txBox="1">
            <a:spLocks/>
          </p:cNvSpPr>
          <p:nvPr/>
        </p:nvSpPr>
        <p:spPr>
          <a:xfrm>
            <a:off x="95534" y="1031749"/>
            <a:ext cx="1524138" cy="460254"/>
          </a:xfrm>
          <a:prstGeom prst="rect">
            <a:avLst/>
          </a:prstGeom>
          <a:solidFill>
            <a:srgbClr val="FFFF99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p"/>
              <a:defRPr kumimoji="1" sz="3200" b="1" kern="120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l"/>
              <a:defRPr kumimoji="1" sz="2800" b="1" kern="120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60000"/>
              <a:buFont typeface="Wingdings" panose="05000000000000000000" pitchFamily="2" charset="2"/>
              <a:buChar char="u"/>
              <a:defRPr kumimoji="1" sz="24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zh-TW" altLang="en-US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會辦階段</a:t>
            </a:r>
          </a:p>
        </p:txBody>
      </p:sp>
    </p:spTree>
    <p:extLst>
      <p:ext uri="{BB962C8B-B14F-4D97-AF65-F5344CB8AC3E}">
        <p14:creationId xmlns:p14="http://schemas.microsoft.com/office/powerpoint/2010/main" val="319627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頁尾版面配置區 1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rgbClr val="195C4E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rgbClr val="195C4E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rgbClr val="195C4E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rgbClr val="195C4E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TW" sz="1400" b="0">
              <a:solidFill>
                <a:schemeClr val="tx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67165" y="620688"/>
            <a:ext cx="6889211" cy="6480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defTabSz="914077" eaLnBrk="1" hangingPunct="1">
              <a:defRPr/>
            </a:pPr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en-US" altLang="zh-TW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採購注意事項</a:t>
            </a:r>
            <a:r>
              <a:rPr lang="en-US" altLang="zh-TW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dirty="0">
                <a:solidFill>
                  <a:schemeClr val="tx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價格</a:t>
            </a:r>
            <a:endParaRPr lang="zh-TW" altLang="zh-TW" sz="4000" dirty="0">
              <a:solidFill>
                <a:schemeClr val="tx1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1839" y="4576903"/>
            <a:ext cx="7626173" cy="560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zh-TW" altLang="en-US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底價分析表</a:t>
            </a:r>
          </a:p>
        </p:txBody>
      </p:sp>
      <p:sp>
        <p:nvSpPr>
          <p:cNvPr id="11" name="矩形 10"/>
          <p:cNvSpPr/>
          <p:nvPr/>
        </p:nvSpPr>
        <p:spPr>
          <a:xfrm>
            <a:off x="791840" y="1341413"/>
            <a:ext cx="7626173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提案時預算分析表應確實分析</a:t>
            </a:r>
          </a:p>
        </p:txBody>
      </p:sp>
      <p:sp>
        <p:nvSpPr>
          <p:cNvPr id="3" name="矩形 2"/>
          <p:cNvSpPr/>
          <p:nvPr/>
        </p:nvSpPr>
        <p:spPr>
          <a:xfrm>
            <a:off x="791837" y="5137464"/>
            <a:ext cx="7626173" cy="1368152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底價建議依採購法第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46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條，得依以上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方式</a:t>
            </a: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至少應參考以往決標資料</a:t>
            </a: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底價未決標前必須保密</a:t>
            </a: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sz="2800" b="1" dirty="0">
              <a:solidFill>
                <a:srgbClr val="000000"/>
              </a:solidFill>
              <a:latin typeface="標楷體" pitchFamily="65" charset="-120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383212" y="1480683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375266" y="4705664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791840" y="1912483"/>
            <a:ext cx="7626173" cy="2664420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2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確實訪價，洽取二家以上之報價單</a:t>
            </a:r>
            <a:r>
              <a:rPr lang="zh-TW" altLang="zh-TW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，不可由一廠商提供二家以上之報價單，如無法取得二家以上之報價單，應於自我檢核表中敘明理由</a:t>
            </a:r>
            <a:r>
              <a:rPr lang="zh-TW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得上工程會採購資訊網，連結資料查詢價格、或參考本所購案資料同樣品項之價格、或廠商估價單、或</a:t>
            </a: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綜合考量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市場行情編製採購預算分析表</a:t>
            </a:r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</a:t>
            </a: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工程會網站公開徵求廠商報價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，使詢商機制更多元以及具競爭公平並符合採購法第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34</a:t>
            </a:r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條保密規定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17499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3" grpId="0" animBg="1"/>
      <p:bldP spid="4" grpId="0" animBg="1"/>
      <p:bldP spid="14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頁尾版面配置區 1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rgbClr val="195C4E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rgbClr val="195C4E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rgbClr val="195C4E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rgbClr val="195C4E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TW" sz="1400" b="0">
              <a:solidFill>
                <a:schemeClr val="tx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33462" y="610267"/>
            <a:ext cx="7077075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採購注意事項</a:t>
            </a:r>
            <a:r>
              <a:rPr lang="en-US" altLang="zh-TW" sz="4000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kern="0" dirty="0">
                <a:solidFill>
                  <a:schemeClr val="tx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規格</a:t>
            </a:r>
            <a:endParaRPr lang="zh-TW" altLang="zh-TW" sz="4000" kern="0" dirty="0">
              <a:solidFill>
                <a:schemeClr val="tx1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6547" y="1315014"/>
            <a:ext cx="7777161" cy="72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不可抄襲特定廠牌型號之規格</a:t>
            </a:r>
          </a:p>
        </p:txBody>
      </p:sp>
      <p:sp>
        <p:nvSpPr>
          <p:cNvPr id="11" name="矩形 10"/>
          <p:cNvSpPr/>
          <p:nvPr/>
        </p:nvSpPr>
        <p:spPr>
          <a:xfrm>
            <a:off x="553535" y="4390073"/>
            <a:ext cx="7800173" cy="72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需要審規格型錄嗎</a:t>
            </a:r>
          </a:p>
        </p:txBody>
      </p:sp>
      <p:sp>
        <p:nvSpPr>
          <p:cNvPr id="3" name="矩形 2"/>
          <p:cNvSpPr/>
          <p:nvPr/>
        </p:nvSpPr>
        <p:spPr>
          <a:xfrm>
            <a:off x="587928" y="2037085"/>
            <a:ext cx="7777162" cy="2232249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除依本所各單位之需求所訂製之產品外，</a:t>
            </a: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不得抄襲特定廠商之規格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等。採購金額</a:t>
            </a:r>
            <a:r>
              <a:rPr lang="en-US" altLang="zh-TW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150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萬以上之儀器設備購案，採購項目規格訂定，應填寫</a:t>
            </a:r>
            <a:r>
              <a:rPr lang="en-US" altLang="zh-TW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儀器採購</a:t>
            </a:r>
            <a:r>
              <a:rPr lang="en-US" altLang="zh-TW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(150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萬以上</a:t>
            </a:r>
            <a:r>
              <a:rPr lang="en-US" altLang="zh-TW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規格訂定檢核表，注意有無違反政府採購法第</a:t>
            </a:r>
            <a:r>
              <a:rPr lang="en-US" altLang="zh-TW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26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條。</a:t>
            </a:r>
          </a:p>
        </p:txBody>
      </p:sp>
      <p:sp>
        <p:nvSpPr>
          <p:cNvPr id="4" name="向右箭號 3"/>
          <p:cNvSpPr/>
          <p:nvPr/>
        </p:nvSpPr>
        <p:spPr>
          <a:xfrm>
            <a:off x="128242" y="1459476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158248" y="4534925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553534" y="5114477"/>
            <a:ext cx="7800173" cy="1295499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所開規格型號無指定廠牌而市面上有此廠牌型號之規格才需要審規，若屬特製品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無需審規格型錄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889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3" grpId="0" animBg="1"/>
      <p:bldP spid="4" grpId="0" animBg="1"/>
      <p:bldP spid="14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28365" y="3567132"/>
            <a:ext cx="7733981" cy="5811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想買特定廠牌型號之儀器</a:t>
            </a:r>
            <a:r>
              <a:rPr lang="en-US" altLang="zh-TW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,</a:t>
            </a:r>
            <a:r>
              <a:rPr lang="zh-TW" altLang="en-US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可以嗎</a:t>
            </a:r>
          </a:p>
        </p:txBody>
      </p:sp>
      <p:sp>
        <p:nvSpPr>
          <p:cNvPr id="11" name="矩形 10"/>
          <p:cNvSpPr/>
          <p:nvPr/>
        </p:nvSpPr>
        <p:spPr>
          <a:xfrm>
            <a:off x="828366" y="4148092"/>
            <a:ext cx="7735887" cy="2376264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未達公告金額</a:t>
            </a:r>
            <a:r>
              <a:rPr lang="zh-TW" altLang="en-US" sz="2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之案件</a:t>
            </a:r>
            <a:r>
              <a:rPr lang="en-US" altLang="zh-TW" sz="2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不適用採購法第</a:t>
            </a:r>
            <a:r>
              <a:rPr lang="en-US" altLang="zh-TW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26</a:t>
            </a:r>
            <a:r>
              <a:rPr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條之規定，惟應審酌其正當性，不得違反「政府採購法」第</a:t>
            </a:r>
            <a:r>
              <a:rPr lang="en-US" altLang="zh-TW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6 </a:t>
            </a:r>
            <a:r>
              <a:rPr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條第</a:t>
            </a:r>
            <a:r>
              <a:rPr lang="en-US" altLang="zh-TW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 </a:t>
            </a:r>
            <a:r>
              <a:rPr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項「機關辦理採購，應以維護公共利益及公平合理之原則，對廠商不得為無正當理由之差別待遇。」之規定。</a:t>
            </a:r>
            <a:endParaRPr lang="en-US" altLang="zh-TW" sz="26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zh-TW" altLang="en-US" sz="2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有正當理由</a:t>
            </a:r>
            <a:r>
              <a:rPr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，得指定特定之商標或商名</a:t>
            </a:r>
            <a:r>
              <a:rPr lang="zh-TW" altLang="zh-TW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43" y="1412776"/>
            <a:ext cx="40798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83" y="3622779"/>
            <a:ext cx="40798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E0D102-9828-FDC6-DC1E-A0AD13C3C971}"/>
              </a:ext>
            </a:extLst>
          </p:cNvPr>
          <p:cNvSpPr txBox="1">
            <a:spLocks noChangeArrowheads="1"/>
          </p:cNvSpPr>
          <p:nvPr/>
        </p:nvSpPr>
        <p:spPr>
          <a:xfrm>
            <a:off x="1033462" y="610267"/>
            <a:ext cx="7077075" cy="58648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採購注意事項</a:t>
            </a:r>
            <a:r>
              <a:rPr lang="en-US" altLang="zh-TW" sz="4000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kern="0" dirty="0">
                <a:solidFill>
                  <a:schemeClr val="tx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規格</a:t>
            </a:r>
            <a:endParaRPr lang="zh-TW" altLang="zh-TW" sz="4000" kern="0" dirty="0">
              <a:solidFill>
                <a:schemeClr val="tx1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5ED37E6-AA69-AF6C-F999-E170763E12CC}"/>
              </a:ext>
            </a:extLst>
          </p:cNvPr>
          <p:cNvSpPr/>
          <p:nvPr/>
        </p:nvSpPr>
        <p:spPr>
          <a:xfrm>
            <a:off x="852083" y="1357129"/>
            <a:ext cx="7733981" cy="5811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採購標的規格不可過於簡略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DBE759E-7C10-BD8D-ACF6-5A8C3AB88CF3}"/>
              </a:ext>
            </a:extLst>
          </p:cNvPr>
          <p:cNvSpPr/>
          <p:nvPr/>
        </p:nvSpPr>
        <p:spPr>
          <a:xfrm>
            <a:off x="850178" y="1941596"/>
            <a:ext cx="7735887" cy="1349271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規格數量僅以○○○系統</a:t>
            </a:r>
            <a:r>
              <a:rPr lang="en-US" altLang="zh-TW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套</a:t>
            </a:r>
            <a:r>
              <a:rPr lang="zh-TW" altLang="en-US" sz="2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表示，宜詳細列出軟體、硬體知詳細規格及單價，以利後續驗收</a:t>
            </a:r>
            <a:r>
              <a:rPr lang="en-US" altLang="zh-TW" sz="2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違約罰款</a:t>
            </a:r>
            <a:r>
              <a:rPr lang="en-US" altLang="zh-TW" sz="2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及財產列帳。</a:t>
            </a:r>
            <a:endParaRPr lang="zh-TW" altLang="en-US" sz="24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299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12" y="1340768"/>
            <a:ext cx="7297544" cy="100811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94" y="2183599"/>
            <a:ext cx="7209061" cy="2756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CF6FC5-A492-B4DA-BBF3-C94167BB9E9E}"/>
              </a:ext>
            </a:extLst>
          </p:cNvPr>
          <p:cNvSpPr txBox="1">
            <a:spLocks noChangeArrowheads="1"/>
          </p:cNvSpPr>
          <p:nvPr/>
        </p:nvSpPr>
        <p:spPr>
          <a:xfrm>
            <a:off x="1033462" y="610267"/>
            <a:ext cx="7077075" cy="58648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採購注意事項</a:t>
            </a:r>
            <a:r>
              <a:rPr lang="en-US" altLang="zh-TW" sz="4000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kern="0" dirty="0">
                <a:solidFill>
                  <a:schemeClr val="tx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規格</a:t>
            </a:r>
            <a:endParaRPr lang="zh-TW" altLang="zh-TW" sz="4000" kern="0" dirty="0">
              <a:solidFill>
                <a:schemeClr val="tx1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C23B00E-56C4-4884-20C2-354E7FB8C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6" y="1467314"/>
            <a:ext cx="40798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854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23" y="1602850"/>
            <a:ext cx="1646063" cy="118272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466" y="1602849"/>
            <a:ext cx="1798476" cy="118272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122" y="1602848"/>
            <a:ext cx="1700931" cy="118272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0921" y="1602847"/>
            <a:ext cx="1688738" cy="118272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3491" y="1602847"/>
            <a:ext cx="1532059" cy="109432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223" y="2986270"/>
            <a:ext cx="1670449" cy="240812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1282" y="2967981"/>
            <a:ext cx="1615580" cy="242641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3497" y="2948180"/>
            <a:ext cx="1621677" cy="2456901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9164" y="2948180"/>
            <a:ext cx="1560711" cy="2475191"/>
          </a:xfrm>
          <a:prstGeom prst="rect">
            <a:avLst/>
          </a:prstGeom>
        </p:spPr>
      </p:pic>
      <p:sp>
        <p:nvSpPr>
          <p:cNvPr id="3" name="流程圖: 程序 2"/>
          <p:cNvSpPr/>
          <p:nvPr/>
        </p:nvSpPr>
        <p:spPr bwMode="auto">
          <a:xfrm>
            <a:off x="1988466" y="2983912"/>
            <a:ext cx="1744229" cy="2410487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1</a:t>
            </a:r>
            <a:r>
              <a:rPr kumimoji="1" lang="zh-TW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、確認規格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2</a:t>
            </a:r>
            <a:r>
              <a:rPr kumimoji="1" lang="zh-TW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、決定資格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3</a:t>
            </a:r>
            <a:r>
              <a:rPr kumimoji="1" lang="zh-TW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、招標文件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4</a:t>
            </a:r>
            <a:r>
              <a:rPr kumimoji="1" lang="zh-TW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、招標方式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5</a:t>
            </a:r>
            <a:r>
              <a:rPr kumimoji="1" lang="zh-TW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、決標原則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6</a:t>
            </a:r>
            <a:r>
              <a:rPr kumimoji="1" lang="zh-TW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</a:rPr>
              <a:t>、訂定底價</a:t>
            </a:r>
            <a:endParaRPr kumimoji="1" lang="zh-TW" altLang="en-US" sz="2000" i="0" u="none" strike="noStrike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5A91840-D8F8-02F8-D317-F2BA59ED70A1}"/>
              </a:ext>
            </a:extLst>
          </p:cNvPr>
          <p:cNvSpPr txBox="1"/>
          <p:nvPr/>
        </p:nvSpPr>
        <p:spPr>
          <a:xfrm>
            <a:off x="1331640" y="690547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一、政府採購作業流程</a:t>
            </a:r>
          </a:p>
        </p:txBody>
      </p:sp>
    </p:spTree>
    <p:extLst>
      <p:ext uri="{BB962C8B-B14F-4D97-AF65-F5344CB8AC3E}">
        <p14:creationId xmlns:p14="http://schemas.microsoft.com/office/powerpoint/2010/main" val="419549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54646" y="1412776"/>
            <a:ext cx="7681462" cy="100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廠商資格訂定</a:t>
            </a:r>
            <a:r>
              <a:rPr lang="en-US" altLang="zh-TW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不得不當限制競爭並以確認廠商履約所必須之能力為限。</a:t>
            </a:r>
            <a:endParaRPr lang="en-US" altLang="zh-TW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54646" y="2429138"/>
            <a:ext cx="7681462" cy="3672408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錯誤態樣</a:t>
            </a:r>
            <a:r>
              <a:rPr lang="en-US" altLang="zh-TW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投標時須檢附原廠製造證明、原廠代理證明、原廠願意供應證明、原廠品質保證書。</a:t>
            </a:r>
            <a:endParaRPr lang="en-US" altLang="zh-TW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規定之資格與履約能力無關，例如：採購病床時規定投標廠商須具備藥商許可執照。</a:t>
            </a:r>
            <a:endParaRPr lang="en-US" altLang="zh-TW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過當之資格，例如：乙等營造業承攬限額內之工程卻限甲等營造業方可投標。</a:t>
            </a:r>
            <a:endParaRPr lang="en-US" altLang="zh-TW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231214" y="1700932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56C2078-4324-2D32-3C7F-67E2DE3A2A6B}"/>
              </a:ext>
            </a:extLst>
          </p:cNvPr>
          <p:cNvSpPr txBox="1">
            <a:spLocks noChangeArrowheads="1"/>
          </p:cNvSpPr>
          <p:nvPr/>
        </p:nvSpPr>
        <p:spPr>
          <a:xfrm>
            <a:off x="1033462" y="610267"/>
            <a:ext cx="7077075" cy="58648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採購注意事項</a:t>
            </a:r>
            <a:r>
              <a:rPr lang="en-US" altLang="zh-TW" sz="4000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kern="0" dirty="0">
                <a:solidFill>
                  <a:schemeClr val="tx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資格</a:t>
            </a:r>
            <a:endParaRPr lang="zh-TW" altLang="zh-TW" sz="4000" kern="0" dirty="0">
              <a:solidFill>
                <a:schemeClr val="tx1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3078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頁尾版面配置區 1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rgbClr val="195C4E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rgbClr val="195C4E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rgbClr val="195C4E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rgbClr val="195C4E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TW" sz="1400" b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74642" y="1363210"/>
            <a:ext cx="7253741" cy="72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規格、數量或金額變更</a:t>
            </a:r>
          </a:p>
        </p:txBody>
      </p:sp>
      <p:sp>
        <p:nvSpPr>
          <p:cNvPr id="14" name="向右箭號 13"/>
          <p:cNvSpPr/>
          <p:nvPr/>
        </p:nvSpPr>
        <p:spPr>
          <a:xfrm>
            <a:off x="356345" y="1507672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774642" y="2083935"/>
            <a:ext cx="7253741" cy="1851620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採購規格上網公告後，如需更改，請至秘書室網站下載「</a:t>
            </a:r>
            <a:r>
              <a:rPr lang="zh-TW" altLang="zh-TW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金額調整</a:t>
            </a:r>
            <a:r>
              <a:rPr lang="en-US" altLang="zh-TW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zh-TW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規格數量變更申請表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」，填寫後會辦秘書室、主計室、政風室，送至所部陳核。</a:t>
            </a:r>
          </a:p>
        </p:txBody>
      </p:sp>
      <p:sp>
        <p:nvSpPr>
          <p:cNvPr id="10" name="矩形 9"/>
          <p:cNvSpPr/>
          <p:nvPr/>
        </p:nvSpPr>
        <p:spPr>
          <a:xfrm>
            <a:off x="768986" y="4050625"/>
            <a:ext cx="7253741" cy="72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開標請準時出席開標</a:t>
            </a:r>
            <a:endParaRPr lang="en-US" altLang="zh-TW" sz="3200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64380" y="4771350"/>
            <a:ext cx="7253741" cy="1368425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如需審查廠商履約能力證明文件、規格文件，請準時至開標室並應依招標文件確實審查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</a:rPr>
              <a:t>。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356344" y="4195087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B761A38-74C3-C0A2-C382-61B7F719B796}"/>
              </a:ext>
            </a:extLst>
          </p:cNvPr>
          <p:cNvSpPr txBox="1">
            <a:spLocks noChangeArrowheads="1"/>
          </p:cNvSpPr>
          <p:nvPr/>
        </p:nvSpPr>
        <p:spPr>
          <a:xfrm>
            <a:off x="1470583" y="611025"/>
            <a:ext cx="6202834" cy="58648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採購注意事項</a:t>
            </a:r>
            <a:r>
              <a:rPr lang="en-US" altLang="zh-TW" sz="4000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kern="0" dirty="0">
                <a:solidFill>
                  <a:schemeClr val="tx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招標階段</a:t>
            </a:r>
            <a:endParaRPr lang="zh-TW" altLang="zh-TW" sz="4000" kern="0" dirty="0">
              <a:solidFill>
                <a:schemeClr val="tx1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901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  <p:bldP spid="10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5715" y="655267"/>
            <a:ext cx="7848600" cy="725488"/>
          </a:xfrm>
        </p:spPr>
        <p:txBody>
          <a:bodyPr/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有問題要問誰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88023" y="1394774"/>
            <a:ext cx="3560864" cy="504056"/>
          </a:xfrm>
          <a:prstGeom prst="rect">
            <a:avLst/>
          </a:prstGeom>
          <a:solidFill>
            <a:srgbClr val="CCFFFF"/>
          </a:solidFill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張采琪小姐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#2395</a:t>
            </a:r>
          </a:p>
        </p:txBody>
      </p:sp>
      <p:sp>
        <p:nvSpPr>
          <p:cNvPr id="5" name="矩形 4"/>
          <p:cNvSpPr/>
          <p:nvPr/>
        </p:nvSpPr>
        <p:spPr>
          <a:xfrm>
            <a:off x="4788023" y="2099850"/>
            <a:ext cx="3560864" cy="917721"/>
          </a:xfrm>
          <a:prstGeom prst="rect">
            <a:avLst/>
          </a:prstGeom>
          <a:solidFill>
            <a:srgbClr val="FFFF99"/>
          </a:solidFill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黃琬茜小姐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#2305</a:t>
            </a:r>
          </a:p>
        </p:txBody>
      </p:sp>
      <p:sp>
        <p:nvSpPr>
          <p:cNvPr id="6" name="矩形 5"/>
          <p:cNvSpPr/>
          <p:nvPr/>
        </p:nvSpPr>
        <p:spPr>
          <a:xfrm>
            <a:off x="4788023" y="3218591"/>
            <a:ext cx="3560864" cy="1800200"/>
          </a:xfrm>
          <a:prstGeom prst="rect">
            <a:avLst/>
          </a:prstGeom>
          <a:solidFill>
            <a:srgbClr val="CCFFFF"/>
          </a:solidFill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水電營繕科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張炳南先生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#2475</a:t>
            </a:r>
          </a:p>
        </p:txBody>
      </p:sp>
      <p:sp>
        <p:nvSpPr>
          <p:cNvPr id="7" name="矩形 6"/>
          <p:cNvSpPr/>
          <p:nvPr/>
        </p:nvSpPr>
        <p:spPr>
          <a:xfrm>
            <a:off x="4788023" y="5211198"/>
            <a:ext cx="3560864" cy="504056"/>
          </a:xfrm>
          <a:prstGeom prst="rect">
            <a:avLst/>
          </a:prstGeom>
          <a:solidFill>
            <a:srgbClr val="FFFF99"/>
          </a:solidFill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賴佩青小姐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#2342</a:t>
            </a:r>
            <a:endParaRPr lang="zh-TW" altLang="en-US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113" y="1385778"/>
            <a:ext cx="2952328" cy="504056"/>
          </a:xfrm>
          <a:prstGeom prst="rect">
            <a:avLst/>
          </a:prstGeom>
          <a:solidFill>
            <a:srgbClr val="CCFFFF"/>
          </a:solidFill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共同供應契約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04169" y="2106339"/>
            <a:ext cx="2934216" cy="917720"/>
          </a:xfrm>
          <a:prstGeom prst="rect">
            <a:avLst/>
          </a:prstGeom>
          <a:solidFill>
            <a:srgbClr val="FFFF99"/>
          </a:solidFill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TW" altLang="en-US" sz="2800" b="1" dirty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類、集中採購、</a:t>
            </a:r>
            <a:endParaRPr lang="en-US" altLang="zh-TW" sz="2800" b="1" dirty="0">
              <a:solidFill>
                <a:srgbClr val="66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開口合約</a:t>
            </a:r>
            <a:endParaRPr lang="en-US" altLang="zh-TW" sz="2800" b="1" dirty="0">
              <a:solidFill>
                <a:srgbClr val="66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5113" y="3224346"/>
            <a:ext cx="2943272" cy="1800200"/>
          </a:xfrm>
          <a:prstGeom prst="rect">
            <a:avLst/>
          </a:prstGeom>
          <a:solidFill>
            <a:srgbClr val="CCFFFF"/>
          </a:solidFill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委託設計監造</a:t>
            </a:r>
            <a:r>
              <a:rPr lang="en-US" altLang="zh-TW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含小型營繕委設監造開口合約</a:t>
            </a:r>
            <a:r>
              <a:rPr lang="en-US" altLang="zh-TW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、工程案</a:t>
            </a:r>
            <a:endParaRPr lang="en-US" altLang="zh-TW" sz="28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4169" y="5224833"/>
            <a:ext cx="2934216" cy="504056"/>
          </a:xfrm>
          <a:prstGeom prst="rect">
            <a:avLst/>
          </a:prstGeom>
          <a:solidFill>
            <a:srgbClr val="FFFF99"/>
          </a:solidFill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2800" b="1" dirty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類、系統操作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向右箭號 12"/>
          <p:cNvSpPr/>
          <p:nvPr/>
        </p:nvSpPr>
        <p:spPr>
          <a:xfrm>
            <a:off x="3994212" y="1454122"/>
            <a:ext cx="586844" cy="396044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3994212" y="2357239"/>
            <a:ext cx="586844" cy="396044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>
            <a:off x="4012531" y="3989378"/>
            <a:ext cx="586844" cy="396044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>
            <a:off x="4012532" y="5293177"/>
            <a:ext cx="586844" cy="396044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546CFD2-8628-7B34-1554-B6FF61F4F0A4}"/>
              </a:ext>
            </a:extLst>
          </p:cNvPr>
          <p:cNvSpPr/>
          <p:nvPr/>
        </p:nvSpPr>
        <p:spPr>
          <a:xfrm>
            <a:off x="4797079" y="5959701"/>
            <a:ext cx="3560864" cy="504056"/>
          </a:xfrm>
          <a:prstGeom prst="rect">
            <a:avLst/>
          </a:prstGeom>
          <a:solidFill>
            <a:srgbClr val="CCFFFF"/>
          </a:solidFill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吳筱婕小姐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#2354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B46D70C-3CCD-C938-9945-B146B4076785}"/>
              </a:ext>
            </a:extLst>
          </p:cNvPr>
          <p:cNvSpPr/>
          <p:nvPr/>
        </p:nvSpPr>
        <p:spPr>
          <a:xfrm>
            <a:off x="804169" y="5950705"/>
            <a:ext cx="2952328" cy="504056"/>
          </a:xfrm>
          <a:prstGeom prst="rect">
            <a:avLst/>
          </a:prstGeom>
          <a:solidFill>
            <a:srgbClr val="CCFFFF"/>
          </a:solidFill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招標作業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向右箭號 12">
            <a:extLst>
              <a:ext uri="{FF2B5EF4-FFF2-40B4-BE49-F238E27FC236}">
                <a16:creationId xmlns:a16="http://schemas.microsoft.com/office/drawing/2014/main" id="{51050BA0-7EF7-BE85-C758-8687CAAA29AF}"/>
              </a:ext>
            </a:extLst>
          </p:cNvPr>
          <p:cNvSpPr/>
          <p:nvPr/>
        </p:nvSpPr>
        <p:spPr>
          <a:xfrm>
            <a:off x="3994212" y="6058717"/>
            <a:ext cx="565151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7455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gray">
          <a:xfrm>
            <a:off x="899592" y="3068960"/>
            <a:ext cx="734481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r>
              <a:rPr lang="zh-TW" altLang="zh-TW" sz="44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報告完畢</a:t>
            </a:r>
            <a:r>
              <a:rPr lang="en-US" altLang="zh-TW" sz="44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44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敬請指教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endParaRPr lang="en-US" altLang="zh-TW" sz="32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3791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7700" y="809491"/>
            <a:ext cx="7848600" cy="797496"/>
          </a:xfrm>
        </p:spPr>
        <p:txBody>
          <a:bodyPr/>
          <a:lstStyle/>
          <a:p>
            <a:r>
              <a:rPr lang="zh-TW" altLang="zh-TW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採購相關名詞</a:t>
            </a:r>
            <a:endParaRPr lang="zh-TW" altLang="en-US" sz="4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778" y="626767"/>
            <a:ext cx="3582979" cy="581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政府採購作業流程</a:t>
            </a:r>
            <a:r>
              <a:rPr lang="en-US" altLang="zh-TW" sz="2400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endParaRPr lang="zh-TW" altLang="en-US" sz="2400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448006"/>
              </p:ext>
            </p:extLst>
          </p:nvPr>
        </p:nvGraphicFramePr>
        <p:xfrm>
          <a:off x="467545" y="1702060"/>
          <a:ext cx="8352927" cy="487015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97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8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6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10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aseline="0" dirty="0">
                          <a:solidFill>
                            <a:schemeClr val="tx1"/>
                          </a:solidFill>
                        </a:rPr>
                        <a:t>採購性質</a:t>
                      </a:r>
                      <a:endParaRPr lang="zh-TW" altLang="en-US" sz="2000" baseline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aseline="0" dirty="0">
                          <a:solidFill>
                            <a:schemeClr val="tx1"/>
                          </a:solidFill>
                        </a:rPr>
                        <a:t>定義</a:t>
                      </a:r>
                      <a:r>
                        <a:rPr lang="en-US" altLang="zh-TW" sz="200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sz="2000" baseline="0" dirty="0">
                          <a:solidFill>
                            <a:schemeClr val="tx1"/>
                          </a:solidFill>
                        </a:rPr>
                        <a:t>採購法第</a:t>
                      </a:r>
                      <a:r>
                        <a:rPr lang="en-US" altLang="zh-TW" sz="2000" baseline="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zh-TW" altLang="en-US" sz="2000" baseline="0" dirty="0">
                          <a:solidFill>
                            <a:schemeClr val="tx1"/>
                          </a:solidFill>
                        </a:rPr>
                        <a:t>條</a:t>
                      </a:r>
                      <a:r>
                        <a:rPr lang="en-US" altLang="zh-TW" sz="20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TW" altLang="en-US" sz="2000" baseline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aseline="0" dirty="0">
                          <a:solidFill>
                            <a:schemeClr val="tx1"/>
                          </a:solidFill>
                        </a:rPr>
                        <a:t>舉例</a:t>
                      </a:r>
                      <a:endParaRPr lang="zh-TW" altLang="en-US" sz="2000" baseline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marL="0" marR="0" indent="0" algn="ctr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baseline="0" dirty="0">
                          <a:solidFill>
                            <a:srgbClr val="FF0000"/>
                          </a:solidFill>
                        </a:rPr>
                        <a:t>工程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指在地面上下新建、增建、改建、修建、拆除構造物與其所屬設備及改變自然環境之行為，包括建築、土木、水利、環境、交通、機械、電氣、化工及其他經主管機關認定之工程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例如</a:t>
                      </a:r>
                      <a:r>
                        <a:rPr lang="en-US" altLang="zh-TW" dirty="0"/>
                        <a:t>:</a:t>
                      </a:r>
                      <a:r>
                        <a:rPr lang="zh-TW" altLang="en-US" dirty="0">
                          <a:solidFill>
                            <a:srgbClr val="FF0000"/>
                          </a:solidFill>
                        </a:rPr>
                        <a:t>館舍整修、油漆、防水等工程</a:t>
                      </a:r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)</a:t>
                      </a:r>
                      <a:r>
                        <a:rPr lang="zh-TW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marL="0" marR="0" indent="0" algn="ctr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baseline="0" dirty="0">
                          <a:solidFill>
                            <a:srgbClr val="FF0000"/>
                          </a:solidFill>
                        </a:rPr>
                        <a:t>財物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指各種物品 </a:t>
                      </a:r>
                      <a:r>
                        <a:rPr lang="en-US" altLang="zh-TW" dirty="0"/>
                        <a:t>(</a:t>
                      </a:r>
                      <a:r>
                        <a:rPr lang="zh-TW" altLang="en-US" dirty="0"/>
                        <a:t>生鮮農漁產品除外</a:t>
                      </a:r>
                      <a:r>
                        <a:rPr lang="en-US" altLang="zh-TW" dirty="0"/>
                        <a:t>) </a:t>
                      </a:r>
                      <a:r>
                        <a:rPr lang="zh-TW" altLang="en-US" dirty="0"/>
                        <a:t>、材料、設備、機具與其他動產、不動產、權利及其他經主管機關認定之財物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例如</a:t>
                      </a:r>
                      <a:r>
                        <a:rPr lang="en-US" altLang="zh-TW" dirty="0"/>
                        <a:t>:</a:t>
                      </a:r>
                      <a:r>
                        <a:rPr lang="zh-TW" altLang="en-US" dirty="0">
                          <a:solidFill>
                            <a:srgbClr val="FF0000"/>
                          </a:solidFill>
                        </a:rPr>
                        <a:t>購買儀器、耗材、化學藥品</a:t>
                      </a:r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..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baseline="0" dirty="0">
                          <a:solidFill>
                            <a:srgbClr val="FF0000"/>
                          </a:solidFill>
                        </a:rPr>
                        <a:t>勞務</a:t>
                      </a:r>
                      <a:endParaRPr lang="zh-TW" altLang="en-US" sz="2400" b="1" baseline="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指專業服務、技術服務、資訊服務、研究發展、營運管理、維修、訓練、勞力及其他經主管機關認定之勞務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例如</a:t>
                      </a:r>
                      <a:r>
                        <a:rPr lang="en-US" altLang="zh-TW" dirty="0"/>
                        <a:t>:</a:t>
                      </a:r>
                      <a:r>
                        <a:rPr lang="zh-TW" altLang="en-US" dirty="0">
                          <a:solidFill>
                            <a:srgbClr val="FF0000"/>
                          </a:solidFill>
                        </a:rPr>
                        <a:t>委託研究、儀器校正、儀器維修</a:t>
                      </a:r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zh-TW" altLang="en-US" dirty="0">
                          <a:solidFill>
                            <a:srgbClr val="FF0000"/>
                          </a:solidFill>
                        </a:rPr>
                        <a:t>電腦保養</a:t>
                      </a:r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828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內容版面配置區 2"/>
          <p:cNvSpPr>
            <a:spLocks noGrp="1"/>
          </p:cNvSpPr>
          <p:nvPr>
            <p:ph idx="1"/>
          </p:nvPr>
        </p:nvSpPr>
        <p:spPr>
          <a:xfrm>
            <a:off x="284133" y="1116515"/>
            <a:ext cx="8280920" cy="432049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zh-TW" altLang="en-US" dirty="0">
                <a:solidFill>
                  <a:srgbClr val="4D24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採購性質、採購金額級距及招標方式</a:t>
            </a:r>
            <a:endParaRPr lang="en-US" altLang="zh-TW" dirty="0">
              <a:solidFill>
                <a:srgbClr val="4D240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027504"/>
              </p:ext>
            </p:extLst>
          </p:nvPr>
        </p:nvGraphicFramePr>
        <p:xfrm>
          <a:off x="179512" y="1548565"/>
          <a:ext cx="8784975" cy="4904773"/>
        </p:xfrm>
        <a:graphic>
          <a:graphicData uri="http://schemas.openxmlformats.org/drawingml/2006/table">
            <a:tbl>
              <a:tblPr/>
              <a:tblGrid>
                <a:gridCol w="1038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7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75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75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74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4563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級距</a:t>
                      </a:r>
                      <a:endParaRPr kumimoji="0" lang="en-US" altLang="zh-TW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性質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小額採購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未達</a:t>
                      </a:r>
                      <a:endParaRPr kumimoji="0" lang="en-US" altLang="zh-TW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公告公額</a:t>
                      </a:r>
                      <a:r>
                        <a:rPr kumimoji="0" lang="en-US" altLang="zh-TW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逾公告金額十分之一</a:t>
                      </a:r>
                      <a:r>
                        <a:rPr kumimoji="0" lang="en-US" altLang="zh-TW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公告金額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查核金額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巨額採購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1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工程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萬元以下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含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逾</a:t>
                      </a:r>
                      <a:r>
                        <a:rPr kumimoji="0" lang="en-US" altLang="zh-TW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15</a:t>
                      </a:r>
                      <a:r>
                        <a:rPr kumimoji="0" lang="zh-TW" altLang="zh-TW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萬元</a:t>
                      </a:r>
                      <a:r>
                        <a:rPr kumimoji="0" lang="zh-TW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未達</a:t>
                      </a:r>
                      <a:r>
                        <a:rPr kumimoji="0" lang="en-US" altLang="zh-TW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150</a:t>
                      </a:r>
                      <a:r>
                        <a:rPr kumimoji="0" lang="zh-TW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萬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150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含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150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5000</a:t>
                      </a:r>
                      <a:r>
                        <a:rPr kumimoji="0" lang="zh-TW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億元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30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財物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  <a:endParaRPr kumimoji="0" lang="en-US" altLang="zh-TW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億元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0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勞務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1000</a:t>
                      </a:r>
                      <a:r>
                        <a:rPr kumimoji="0" lang="zh-TW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2000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4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招標方式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逕行採購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比價或議價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公開取得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報價單或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企畫書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限制性招標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公開招標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限制性招標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標題 1">
            <a:extLst>
              <a:ext uri="{FF2B5EF4-FFF2-40B4-BE49-F238E27FC236}">
                <a16:creationId xmlns:a16="http://schemas.microsoft.com/office/drawing/2014/main" id="{E700E312-3A61-BEB9-3EB2-B6A4432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749" y="436400"/>
            <a:ext cx="7848600" cy="797496"/>
          </a:xfrm>
        </p:spPr>
        <p:txBody>
          <a:bodyPr/>
          <a:lstStyle/>
          <a:p>
            <a:r>
              <a:rPr lang="zh-TW" altLang="zh-TW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採購相關名詞</a:t>
            </a:r>
            <a:endParaRPr lang="zh-TW" altLang="en-US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B24FFB5D-6CA4-E620-D480-ADC75E76CFD8}"/>
              </a:ext>
            </a:extLst>
          </p:cNvPr>
          <p:cNvSpPr txBox="1">
            <a:spLocks/>
          </p:cNvSpPr>
          <p:nvPr/>
        </p:nvSpPr>
        <p:spPr bwMode="auto">
          <a:xfrm>
            <a:off x="30778" y="626767"/>
            <a:ext cx="3582979" cy="58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p"/>
              <a:defRPr kumimoji="1" sz="3200" b="1" kern="120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l"/>
              <a:defRPr kumimoji="1" sz="2800" b="1" kern="120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60000"/>
              <a:buFont typeface="Wingdings" panose="05000000000000000000" pitchFamily="2" charset="2"/>
              <a:buChar char="u"/>
              <a:defRPr kumimoji="1" sz="24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zh-TW" altLang="en-US" sz="2400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政府採購作業流程</a:t>
            </a:r>
            <a:r>
              <a:rPr lang="en-US" altLang="zh-TW" sz="2400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endParaRPr lang="zh-TW" altLang="en-US" sz="2400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4029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958261"/>
              </p:ext>
            </p:extLst>
          </p:nvPr>
        </p:nvGraphicFramePr>
        <p:xfrm>
          <a:off x="179512" y="1556792"/>
          <a:ext cx="8785225" cy="5364384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008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7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2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41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4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2972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endParaRPr lang="en-US" altLang="zh-TW" sz="2000" b="1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920"/>
                        </a:lnSpc>
                      </a:pPr>
                      <a:r>
                        <a:rPr lang="zh-TW" alt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方式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適用金額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定  義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依據法條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開標之投標廠商家數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等標期</a:t>
                      </a:r>
                      <a:r>
                        <a:rPr lang="en-US" altLang="zh-TW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電領</a:t>
                      </a:r>
                      <a:r>
                        <a:rPr lang="en-US" altLang="zh-TW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1232"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公開</a:t>
                      </a:r>
                      <a:endParaRPr lang="en-US" altLang="zh-TW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招標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150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萬以上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以公告方式邀請不特定廠商投標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採購法第</a:t>
                      </a:r>
                      <a:r>
                        <a:rPr lang="en-US" altLang="zh-TW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zh-TW" altLang="en-US" sz="1600" b="0" dirty="0">
                          <a:latin typeface="標楷體"/>
                          <a:ea typeface="標楷體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條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r>
                        <a:rPr lang="en-US" altLang="zh-TW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家以上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合格廠商</a:t>
                      </a:r>
                      <a:endParaRPr lang="en-US" altLang="zh-TW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以上不限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第一次</a:t>
                      </a:r>
                      <a:r>
                        <a:rPr lang="en-US" altLang="zh-TW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r>
                        <a:rPr lang="en-US" altLang="zh-TW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WTO/GPA:</a:t>
                      </a:r>
                      <a:r>
                        <a:rPr lang="en-US" altLang="zh-TW" sz="16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en-US" altLang="zh-TW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巨額</a:t>
                      </a:r>
                      <a:r>
                        <a:rPr lang="en-US" altLang="zh-TW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TW" sz="16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en-US" altLang="zh-TW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查核</a:t>
                      </a:r>
                      <a:r>
                        <a:rPr lang="en-US" altLang="zh-TW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TW" sz="16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en-US" altLang="zh-TW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公告</a:t>
                      </a:r>
                      <a:r>
                        <a:rPr lang="en-US" altLang="zh-TW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TW" sz="1600" b="1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en-US" altLang="zh-TW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第二次</a:t>
                      </a:r>
                      <a:r>
                        <a:rPr lang="en-US" altLang="zh-TW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1832"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公開取得書面報價或企劃書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150,001</a:t>
                      </a:r>
                    </a:p>
                    <a:p>
                      <a:r>
                        <a:rPr lang="zh-TW" altLang="en-US" sz="1600" b="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至</a:t>
                      </a:r>
                      <a:endParaRPr lang="en-US" altLang="zh-TW" sz="16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TW" sz="16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1499,999</a:t>
                      </a:r>
                      <a:endParaRPr lang="zh-TW" altLang="en-US" sz="16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以公告方式應公開取得</a:t>
                      </a:r>
                      <a:r>
                        <a:rPr lang="en-US" altLang="zh-TW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家以上廠商之報價單或企劃書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採購法第</a:t>
                      </a:r>
                      <a:r>
                        <a:rPr lang="en-US" altLang="zh-TW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49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條中央機關未達公告金額採購招標辦法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次應公開取得</a:t>
                      </a:r>
                      <a:r>
                        <a:rPr lang="en-US" altLang="zh-TW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家以上書面報價或企劃書，依中央機關未達公告金額採購辦法第</a:t>
                      </a:r>
                      <a:r>
                        <a:rPr lang="en-US" altLang="zh-TW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條規定第</a:t>
                      </a:r>
                      <a:r>
                        <a:rPr lang="en-US" altLang="zh-TW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r>
                        <a:rPr lang="zh-TW" altLang="en-US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未達</a:t>
                      </a:r>
                      <a:r>
                        <a:rPr lang="en-US" altLang="zh-TW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時可經機關首長或其授權人之</a:t>
                      </a:r>
                      <a:r>
                        <a:rPr lang="zh-TW" altLang="en-US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核可改採限制性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TW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投標即可開標。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299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限制性</a:t>
                      </a:r>
                      <a:endParaRPr lang="en-US" altLang="zh-TW" sz="20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TW" altLang="en-US" sz="2000"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招標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不限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不經公告方式邀請</a:t>
                      </a:r>
                      <a:r>
                        <a:rPr lang="en-US" altLang="zh-TW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家以上比價或僅邀</a:t>
                      </a:r>
                      <a:r>
                        <a:rPr lang="en-US" altLang="zh-TW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家議價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採購法第</a:t>
                      </a:r>
                      <a:r>
                        <a:rPr lang="en-US" altLang="zh-TW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條第</a:t>
                      </a:r>
                      <a:r>
                        <a:rPr lang="en-US" altLang="zh-TW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項各款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邀請</a:t>
                      </a:r>
                      <a:r>
                        <a:rPr lang="en-US" altLang="zh-TW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家以上廠商比價</a:t>
                      </a:r>
                      <a:r>
                        <a:rPr lang="zh-TW" altLang="en-US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或僅邀</a:t>
                      </a:r>
                      <a:r>
                        <a:rPr lang="en-US" altLang="zh-TW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家廠商議價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可不公告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549B7B70-057B-4F33-511F-B0C56C0EBDD8}"/>
              </a:ext>
            </a:extLst>
          </p:cNvPr>
          <p:cNvSpPr txBox="1">
            <a:spLocks/>
          </p:cNvSpPr>
          <p:nvPr/>
        </p:nvSpPr>
        <p:spPr bwMode="auto">
          <a:xfrm>
            <a:off x="30778" y="626767"/>
            <a:ext cx="3582979" cy="58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p"/>
              <a:defRPr kumimoji="1" sz="3200" b="1" kern="120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l"/>
              <a:defRPr kumimoji="1" sz="2800" b="1" kern="120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60000"/>
              <a:buFont typeface="Wingdings" panose="05000000000000000000" pitchFamily="2" charset="2"/>
              <a:buChar char="u"/>
              <a:defRPr kumimoji="1" sz="24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zh-TW" altLang="en-US" sz="240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政府採購作業流程</a:t>
            </a:r>
            <a:r>
              <a:rPr lang="en-US" altLang="zh-TW" sz="240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endParaRPr lang="zh-TW" altLang="en-US" sz="2400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3A0EB1E2-C83F-D39D-648B-3ACD9E960BCF}"/>
              </a:ext>
            </a:extLst>
          </p:cNvPr>
          <p:cNvSpPr txBox="1">
            <a:spLocks/>
          </p:cNvSpPr>
          <p:nvPr/>
        </p:nvSpPr>
        <p:spPr bwMode="auto">
          <a:xfrm>
            <a:off x="299028" y="1124743"/>
            <a:ext cx="3046477" cy="43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p"/>
              <a:defRPr kumimoji="1" sz="3200" b="1" kern="120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l"/>
              <a:defRPr kumimoji="1" sz="2800" b="1" kern="120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60000"/>
              <a:buFont typeface="Wingdings" panose="05000000000000000000" pitchFamily="2" charset="2"/>
              <a:buChar char="u"/>
              <a:defRPr kumimoji="1" sz="24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4D24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招標方式</a:t>
            </a:r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66DF0045-DFA1-A526-2370-DD15B3B23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749" y="436400"/>
            <a:ext cx="7848600" cy="797496"/>
          </a:xfrm>
        </p:spPr>
        <p:txBody>
          <a:bodyPr/>
          <a:lstStyle/>
          <a:p>
            <a:r>
              <a:rPr lang="zh-TW" altLang="zh-TW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採購相關名詞</a:t>
            </a:r>
            <a:endParaRPr lang="zh-TW" altLang="en-US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3008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9753" y="809491"/>
            <a:ext cx="7848600" cy="725488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本所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採購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作業相關規定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81" y="3962248"/>
            <a:ext cx="7920880" cy="224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線單箭頭接點 6"/>
          <p:cNvCxnSpPr/>
          <p:nvPr/>
        </p:nvCxnSpPr>
        <p:spPr>
          <a:xfrm>
            <a:off x="611560" y="2924944"/>
            <a:ext cx="288032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56" y="1595389"/>
            <a:ext cx="8257800" cy="23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7524328" y="2924944"/>
            <a:ext cx="792088" cy="504056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971600" y="3429000"/>
            <a:ext cx="1944216" cy="288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8429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584684"/>
            <a:ext cx="8003232" cy="720080"/>
          </a:xfrm>
        </p:spPr>
        <p:txBody>
          <a:bodyPr/>
          <a:lstStyle/>
          <a:p>
            <a:pPr algn="l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本所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採購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作業相關規定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304764"/>
            <a:ext cx="4690864" cy="720080"/>
          </a:xfrm>
        </p:spPr>
        <p:txBody>
          <a:bodyPr>
            <a:norm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採購作業規定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88" y="1916832"/>
            <a:ext cx="8185918" cy="458050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839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29910"/>
            <a:ext cx="7859216" cy="464335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937CE6A9-20C7-E6F4-FB01-FFA811B88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584684"/>
            <a:ext cx="8003232" cy="720080"/>
          </a:xfrm>
        </p:spPr>
        <p:txBody>
          <a:bodyPr/>
          <a:lstStyle/>
          <a:p>
            <a:pPr algn="l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本所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採購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作業相關規定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0D286F6A-8DDE-FA67-1250-E125EC44FA3F}"/>
              </a:ext>
            </a:extLst>
          </p:cNvPr>
          <p:cNvSpPr txBox="1">
            <a:spLocks/>
          </p:cNvSpPr>
          <p:nvPr/>
        </p:nvSpPr>
        <p:spPr bwMode="auto">
          <a:xfrm>
            <a:off x="539552" y="1304764"/>
            <a:ext cx="469086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p"/>
              <a:defRPr kumimoji="1" sz="3200" b="1" kern="120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l"/>
              <a:defRPr kumimoji="1" sz="2800" b="1" kern="120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60000"/>
              <a:buFont typeface="Wingdings" panose="05000000000000000000" pitchFamily="2" charset="2"/>
              <a:buChar char="u"/>
              <a:defRPr kumimoji="1" sz="24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採購作業表格</a:t>
            </a:r>
          </a:p>
        </p:txBody>
      </p:sp>
    </p:spTree>
    <p:extLst>
      <p:ext uri="{BB962C8B-B14F-4D97-AF65-F5344CB8AC3E}">
        <p14:creationId xmlns:p14="http://schemas.microsoft.com/office/powerpoint/2010/main" val="3787660578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佈景主題1">
  <a:themeElements>
    <a:clrScheme name="AEC200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EC2009">
      <a:majorFont>
        <a:latin typeface="Arial"/>
        <a:ea typeface="華康儷中黑"/>
        <a:cs typeface=""/>
      </a:majorFont>
      <a:minorFont>
        <a:latin typeface="Arial"/>
        <a:ea typeface="華康儷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tri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solidFill>
          <a:schemeClr val="accent1"/>
        </a:solidFill>
        <a:ln w="19050" cap="flat" cmpd="tri" algn="ctr">
          <a:solidFill>
            <a:schemeClr val="tx1"/>
          </a:solidFill>
          <a:prstDash val="solid"/>
          <a:round/>
          <a:headEnd type="none" w="med" len="med"/>
          <a:tailEnd type="triangle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AEC20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簡報1" id="{55EC7766-C1C1-4CD9-A20C-01EAA9385243}" vid="{051D9F98-01E4-4A39-A991-D0CA52EB9A04}"/>
    </a:ext>
  </a:extLst>
</a:theme>
</file>

<file path=ppt/theme/theme3.xml><?xml version="1.0" encoding="utf-8"?>
<a:theme xmlns:a="http://schemas.openxmlformats.org/drawingml/2006/main" name="佈景主題1">
  <a:themeElements>
    <a:clrScheme name="AEC200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EC2009">
      <a:majorFont>
        <a:latin typeface="Arial"/>
        <a:ea typeface="華康儷中黑"/>
        <a:cs typeface=""/>
      </a:majorFont>
      <a:minorFont>
        <a:latin typeface="Arial"/>
        <a:ea typeface="華康儷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tri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solidFill>
          <a:schemeClr val="accent1"/>
        </a:solidFill>
        <a:ln w="19050" cap="flat" cmpd="tri" algn="ctr">
          <a:solidFill>
            <a:schemeClr val="tx1"/>
          </a:solidFill>
          <a:prstDash val="solid"/>
          <a:round/>
          <a:headEnd type="none" w="med" len="med"/>
          <a:tailEnd type="triangle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AEC20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簡報1" id="{55EC7766-C1C1-4CD9-A20C-01EAA9385243}" vid="{051D9F98-01E4-4A39-A991-D0CA52EB9A04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3039</TotalTime>
  <Words>1910</Words>
  <Application>Microsoft Office PowerPoint</Application>
  <PresentationFormat>如螢幕大小 (4:3)</PresentationFormat>
  <Paragraphs>277</Paragraphs>
  <Slides>33</Slides>
  <Notes>19</Notes>
  <HiddenSlides>0</HiddenSlides>
  <MMClips>0</MMClips>
  <ScaleCrop>false</ScaleCrop>
  <HeadingPairs>
    <vt:vector size="8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3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7" baseType="lpstr">
      <vt:lpstr>Adobe Devanagari</vt:lpstr>
      <vt:lpstr>Arial Unicode MS</vt:lpstr>
      <vt:lpstr>華康儷中黑</vt:lpstr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自訂設計</vt:lpstr>
      <vt:lpstr>2_佈景主題1</vt:lpstr>
      <vt:lpstr>佈景主題1</vt:lpstr>
      <vt:lpstr>Image</vt:lpstr>
      <vt:lpstr>採購作業簡介</vt:lpstr>
      <vt:lpstr>大   綱</vt:lpstr>
      <vt:lpstr>PowerPoint 簡報</vt:lpstr>
      <vt:lpstr>採購相關名詞</vt:lpstr>
      <vt:lpstr>採購相關名詞</vt:lpstr>
      <vt:lpstr>採購相關名詞</vt:lpstr>
      <vt:lpstr>二.本所採購作業相關規定</vt:lpstr>
      <vt:lpstr>本所採購作業相關規定</vt:lpstr>
      <vt:lpstr>本所採購作業相關規定</vt:lpstr>
      <vt:lpstr>PowerPoint 簡報</vt:lpstr>
      <vt:lpstr> 申請階段類別v.s.採購類別</vt:lpstr>
      <vt:lpstr>PowerPoint 簡報</vt:lpstr>
      <vt:lpstr>採購申請案例</vt:lpstr>
      <vt:lpstr>PowerPoint 簡報</vt:lpstr>
      <vt:lpstr>PowerPoint 簡報</vt:lpstr>
      <vt:lpstr>PowerPoint 簡報</vt:lpstr>
      <vt:lpstr>三.採購管理系統操作說明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有問題要問誰?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謝佳吟</dc:creator>
  <cp:lastModifiedBy>王麗如</cp:lastModifiedBy>
  <cp:revision>269</cp:revision>
  <cp:lastPrinted>2021-01-04T02:33:12Z</cp:lastPrinted>
  <dcterms:created xsi:type="dcterms:W3CDTF">2016-11-07T07:24:56Z</dcterms:created>
  <dcterms:modified xsi:type="dcterms:W3CDTF">2023-01-18T09:24:12Z</dcterms:modified>
</cp:coreProperties>
</file>