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6" r:id="rId3"/>
    <p:sldId id="310" r:id="rId4"/>
    <p:sldId id="257" r:id="rId5"/>
    <p:sldId id="258" r:id="rId6"/>
    <p:sldId id="259" r:id="rId7"/>
    <p:sldId id="260" r:id="rId8"/>
    <p:sldId id="333" r:id="rId9"/>
    <p:sldId id="346" r:id="rId10"/>
    <p:sldId id="335" r:id="rId11"/>
    <p:sldId id="336" r:id="rId12"/>
    <p:sldId id="337" r:id="rId13"/>
    <p:sldId id="338" r:id="rId14"/>
    <p:sldId id="339" r:id="rId15"/>
    <p:sldId id="340" r:id="rId16"/>
    <p:sldId id="324" r:id="rId17"/>
    <p:sldId id="325" r:id="rId18"/>
    <p:sldId id="265" r:id="rId19"/>
    <p:sldId id="263" r:id="rId20"/>
    <p:sldId id="281" r:id="rId21"/>
    <p:sldId id="341" r:id="rId22"/>
    <p:sldId id="280" r:id="rId23"/>
    <p:sldId id="299" r:id="rId24"/>
    <p:sldId id="282" r:id="rId25"/>
    <p:sldId id="342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287" r:id="rId34"/>
    <p:sldId id="347" r:id="rId35"/>
    <p:sldId id="322" r:id="rId36"/>
    <p:sldId id="317" r:id="rId37"/>
    <p:sldId id="331" r:id="rId38"/>
    <p:sldId id="327" r:id="rId39"/>
    <p:sldId id="329" r:id="rId40"/>
    <p:sldId id="328" r:id="rId41"/>
    <p:sldId id="330" r:id="rId42"/>
    <p:sldId id="295" r:id="rId43"/>
    <p:sldId id="309" r:id="rId44"/>
    <p:sldId id="296" r:id="rId45"/>
    <p:sldId id="343" r:id="rId46"/>
    <p:sldId id="274" r:id="rId4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276"/>
            <p14:sldId id="310"/>
            <p14:sldId id="257"/>
            <p14:sldId id="258"/>
            <p14:sldId id="259"/>
            <p14:sldId id="260"/>
            <p14:sldId id="333"/>
            <p14:sldId id="346"/>
            <p14:sldId id="335"/>
            <p14:sldId id="336"/>
            <p14:sldId id="337"/>
            <p14:sldId id="338"/>
            <p14:sldId id="339"/>
            <p14:sldId id="340"/>
            <p14:sldId id="324"/>
            <p14:sldId id="325"/>
            <p14:sldId id="265"/>
            <p14:sldId id="263"/>
            <p14:sldId id="281"/>
            <p14:sldId id="341"/>
            <p14:sldId id="280"/>
            <p14:sldId id="299"/>
            <p14:sldId id="282"/>
            <p14:sldId id="342"/>
            <p14:sldId id="300"/>
            <p14:sldId id="302"/>
            <p14:sldId id="303"/>
            <p14:sldId id="304"/>
            <p14:sldId id="305"/>
            <p14:sldId id="306"/>
            <p14:sldId id="307"/>
            <p14:sldId id="287"/>
            <p14:sldId id="347"/>
            <p14:sldId id="322"/>
            <p14:sldId id="317"/>
            <p14:sldId id="331"/>
            <p14:sldId id="327"/>
            <p14:sldId id="329"/>
            <p14:sldId id="328"/>
            <p14:sldId id="330"/>
            <p14:sldId id="295"/>
            <p14:sldId id="309"/>
            <p14:sldId id="296"/>
            <p14:sldId id="34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CCFFFF"/>
    <a:srgbClr val="CCECFF"/>
    <a:srgbClr val="0066FF"/>
    <a:srgbClr val="FF3300"/>
    <a:srgbClr val="FF3399"/>
    <a:srgbClr val="FFFF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0929"/>
  </p:normalViewPr>
  <p:slideViewPr>
    <p:cSldViewPr>
      <p:cViewPr varScale="1">
        <p:scale>
          <a:sx n="69" d="100"/>
          <a:sy n="69" d="100"/>
        </p:scale>
        <p:origin x="11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3" Type="http://schemas.openxmlformats.org/officeDocument/2006/relationships/slide" Target="slides/slide4.xml"/><Relationship Id="rId7" Type="http://schemas.openxmlformats.org/officeDocument/2006/relationships/slide" Target="slides/slide16.xml"/><Relationship Id="rId12" Type="http://schemas.openxmlformats.org/officeDocument/2006/relationships/slide" Target="slides/slide2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20.xml"/><Relationship Id="rId5" Type="http://schemas.openxmlformats.org/officeDocument/2006/relationships/slide" Target="slides/slide6.xml"/><Relationship Id="rId10" Type="http://schemas.openxmlformats.org/officeDocument/2006/relationships/slide" Target="slides/slide19.xml"/><Relationship Id="rId4" Type="http://schemas.openxmlformats.org/officeDocument/2006/relationships/slide" Target="slides/slide5.xml"/><Relationship Id="rId9" Type="http://schemas.openxmlformats.org/officeDocument/2006/relationships/slide" Target="slides/slide18.xml"/><Relationship Id="rId14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33"/>
          <c:y val="0.33499007194615665"/>
          <c:w val="0.693925921110225"/>
          <c:h val="0.46109543825266258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353-4294-8F3D-0A1E663AE9B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353-4294-8F3D-0A1E663AE9B8}"/>
              </c:ext>
            </c:extLst>
          </c:dPt>
          <c:dLbls>
            <c:dLbl>
              <c:idx val="0"/>
              <c:layout>
                <c:manualLayout>
                  <c:x val="0.14654593123191509"/>
                  <c:y val="7.6095825059955088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53-4294-8F3D-0A1E663AE9B8}"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53-4294-8F3D-0A1E663AE9B8}"/>
                </c:ext>
              </c:extLst>
            </c:dLbl>
            <c:dLbl>
              <c:idx val="2"/>
              <c:layout>
                <c:manualLayout>
                  <c:x val="8.3735688260913155E-2"/>
                  <c:y val="-0.2682828334923543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53-4294-8F3D-0A1E663AE9B8}"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53-4294-8F3D-0A1E663A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申請</a:t>
          </a:r>
          <a:endParaRPr lang="zh-TW" altLang="en-US" b="1" dirty="0">
            <a:solidFill>
              <a:schemeClr val="tx1"/>
            </a:solidFill>
          </a:endParaRPr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 custT="1"/>
      <dgm:spPr>
        <a:solidFill>
          <a:srgbClr val="FFCCFF"/>
        </a:solidFill>
      </dgm:spPr>
      <dgm:t>
        <a:bodyPr/>
        <a:lstStyle/>
        <a:p>
          <a:r>
            <a:rPr lang="zh-TW" altLang="en-US" sz="3600" b="1" dirty="0" smtClean="0">
              <a:solidFill>
                <a:srgbClr val="000066"/>
              </a:solidFill>
            </a:rPr>
            <a:t>履約 </a:t>
          </a:r>
          <a:endParaRPr lang="en-US" altLang="zh-TW" sz="3600" b="1" dirty="0" smtClean="0">
            <a:solidFill>
              <a:srgbClr val="000066"/>
            </a:solidFill>
          </a:endParaRPr>
        </a:p>
        <a:p>
          <a:r>
            <a:rPr lang="zh-TW" altLang="en-US" sz="3600" b="1" dirty="0" smtClean="0">
              <a:solidFill>
                <a:srgbClr val="000066"/>
              </a:solidFill>
            </a:rPr>
            <a:t>驗收</a:t>
          </a:r>
          <a:endParaRPr lang="zh-TW" altLang="en-US" sz="3600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 custLinFactNeighborX="18517" custLinFactNeighborY="56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AEA71A-F0C9-4B6C-9D25-C2CA2B0145FA}" type="presOf" srcId="{4EB49687-97AA-4832-B516-9B45D77AE504}" destId="{6E3230D8-4671-4DDA-B1D6-521C27780D3D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843D365D-8862-46D5-940C-96DA5553C274}" type="presOf" srcId="{8DF81C6B-5FA6-4988-95FE-409766723FF0}" destId="{2D230D42-2AD1-43A7-A5AF-40E91A57C69F}" srcOrd="0" destOrd="0" presId="urn:microsoft.com/office/officeart/2005/8/layout/hProcess9"/>
    <dgm:cxn modelId="{0949BF80-B949-4178-95B1-0852B079C8DF}" type="presOf" srcId="{8EB07F8A-9D95-4C43-969A-B6E298A7CF84}" destId="{FD65A89F-7C95-4C9B-A608-F344C3A9ADF1}" srcOrd="0" destOrd="0" presId="urn:microsoft.com/office/officeart/2005/8/layout/hProcess9"/>
    <dgm:cxn modelId="{904E1F12-1771-49AE-B358-2353DBD1228C}" type="presOf" srcId="{DF59EB2E-7809-46CF-9686-FD5738DFEA42}" destId="{8FB8D16D-E385-40CE-989B-23BA9DF77D70}" srcOrd="0" destOrd="0" presId="urn:microsoft.com/office/officeart/2005/8/layout/hProcess9"/>
    <dgm:cxn modelId="{3677DEED-FB77-4D82-A384-198CDBA8BDED}" type="presParOf" srcId="{FD65A89F-7C95-4C9B-A608-F344C3A9ADF1}" destId="{D8B09364-4EA3-4223-B54D-6B0092DAEA11}" srcOrd="0" destOrd="0" presId="urn:microsoft.com/office/officeart/2005/8/layout/hProcess9"/>
    <dgm:cxn modelId="{76C8EA9E-ED37-45E9-9A70-165B62838D4D}" type="presParOf" srcId="{FD65A89F-7C95-4C9B-A608-F344C3A9ADF1}" destId="{824A69A8-C5D4-486D-BA9D-6A5004E2EC82}" srcOrd="1" destOrd="0" presId="urn:microsoft.com/office/officeart/2005/8/layout/hProcess9"/>
    <dgm:cxn modelId="{FA6840F7-81EF-4E1C-906E-DD7DC873BB0D}" type="presParOf" srcId="{824A69A8-C5D4-486D-BA9D-6A5004E2EC82}" destId="{6E3230D8-4671-4DDA-B1D6-521C27780D3D}" srcOrd="0" destOrd="0" presId="urn:microsoft.com/office/officeart/2005/8/layout/hProcess9"/>
    <dgm:cxn modelId="{DAE73F11-705F-40B3-8653-EE9985F7BF82}" type="presParOf" srcId="{824A69A8-C5D4-486D-BA9D-6A5004E2EC82}" destId="{760E23A3-5B3B-44A5-9A22-F2AAC442EBC4}" srcOrd="1" destOrd="0" presId="urn:microsoft.com/office/officeart/2005/8/layout/hProcess9"/>
    <dgm:cxn modelId="{657E4229-3C11-46DB-9E99-430BE9D1541F}" type="presParOf" srcId="{824A69A8-C5D4-486D-BA9D-6A5004E2EC82}" destId="{2D230D42-2AD1-43A7-A5AF-40E91A57C69F}" srcOrd="2" destOrd="0" presId="urn:microsoft.com/office/officeart/2005/8/layout/hProcess9"/>
    <dgm:cxn modelId="{BFCAA529-BF54-47A1-B67D-71A7F203F215}" type="presParOf" srcId="{824A69A8-C5D4-486D-BA9D-6A5004E2EC82}" destId="{615F192F-AF32-4DB0-9F5D-87453EDF636B}" srcOrd="3" destOrd="0" presId="urn:microsoft.com/office/officeart/2005/8/layout/hProcess9"/>
    <dgm:cxn modelId="{DEF30B17-DC7E-44AD-9A3C-9C5F332630D7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2865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985954"/>
          <a:ext cx="2248263" cy="1314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>
              <a:solidFill>
                <a:schemeClr val="tx1"/>
              </a:solidFill>
            </a:rPr>
            <a:t>申請</a:t>
          </a:r>
          <a:endParaRPr lang="zh-TW" altLang="en-US" sz="5100" b="1" kern="1200" dirty="0">
            <a:solidFill>
              <a:schemeClr val="tx1"/>
            </a:solidFill>
          </a:endParaRPr>
        </a:p>
      </dsp:txBody>
      <dsp:txXfrm>
        <a:off x="87593" y="1050128"/>
        <a:ext cx="2119915" cy="1186258"/>
      </dsp:txXfrm>
    </dsp:sp>
    <dsp:sp modelId="{2D230D42-2AD1-43A7-A5AF-40E91A57C69F}">
      <dsp:nvSpPr>
        <dsp:cNvPr id="0" name=""/>
        <dsp:cNvSpPr/>
      </dsp:nvSpPr>
      <dsp:spPr>
        <a:xfrm>
          <a:off x="2688023" y="1059625"/>
          <a:ext cx="2248263" cy="1314606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66"/>
              </a:solidFill>
            </a:rPr>
            <a:t>履約 </a:t>
          </a:r>
          <a:endParaRPr lang="en-US" altLang="zh-TW" sz="3600" b="1" kern="1200" dirty="0" smtClean="0">
            <a:solidFill>
              <a:srgbClr val="000066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66"/>
              </a:solidFill>
            </a:rPr>
            <a:t>驗收</a:t>
          </a:r>
          <a:endParaRPr lang="zh-TW" altLang="en-US" sz="3600" b="1" kern="1200" dirty="0">
            <a:solidFill>
              <a:srgbClr val="000066"/>
            </a:solidFill>
          </a:endParaRPr>
        </a:p>
      </dsp:txBody>
      <dsp:txXfrm>
        <a:off x="2752197" y="1123799"/>
        <a:ext cx="2119915" cy="1186258"/>
      </dsp:txXfrm>
    </dsp:sp>
    <dsp:sp modelId="{8FB8D16D-E385-40CE-989B-23BA9DF77D70}">
      <dsp:nvSpPr>
        <dsp:cNvPr id="0" name=""/>
        <dsp:cNvSpPr/>
      </dsp:nvSpPr>
      <dsp:spPr>
        <a:xfrm>
          <a:off x="5222529" y="985954"/>
          <a:ext cx="2248263" cy="131460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/>
            <a:t>結報</a:t>
          </a:r>
          <a:endParaRPr lang="zh-TW" altLang="en-US" sz="5100" b="1" kern="1200" dirty="0"/>
        </a:p>
      </dsp:txBody>
      <dsp:txXfrm>
        <a:off x="5286703" y="1050128"/>
        <a:ext cx="2119915" cy="118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defTabSz="920658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algn="r" defTabSz="920658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defTabSz="920658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algn="r" defTabSz="920658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defTabSz="920658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1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algn="r" defTabSz="920658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6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defTabSz="920658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576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algn="r" defTabSz="920658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6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32150" y="6140450"/>
            <a:ext cx="3798329" cy="415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81687"/>
            <a:ext cx="795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87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2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8A505C83-1F65-416F-991C-747E5AA4749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9F2-9306-466C-8E36-F35156EFF3A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7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7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1A3E-18A3-42F1-A2BA-CA416B0851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1" y="188917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F845E-C144-41C7-A55D-2C16EC74593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1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1" y="1341450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20F7C-DAB8-4C6B-B0CD-7B185B41E4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50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50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45AFF-D75D-40CC-A7CB-D401E0A6D7F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6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58" y="188622"/>
            <a:ext cx="7078015" cy="937341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880" y="1341939"/>
            <a:ext cx="4047161" cy="478461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1508" y="1341939"/>
            <a:ext cx="4048552" cy="232247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1508" y="3802641"/>
            <a:ext cx="4048552" cy="232391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D2A2-53C5-4721-AFBE-B320501C51BC}" type="datetime1">
              <a:rPr lang="zh-TW" altLang="en-US"/>
              <a:pPr>
                <a:defRPr/>
              </a:pPr>
              <a:t>2023/2/3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56D6-9B96-4D0A-87F2-97D7B4A442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335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FCE-FF26-4E4E-996B-3AC269A8BCE9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1606-8211-4462-BBDB-7E043AF069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1" indent="0">
              <a:buNone/>
              <a:defRPr sz="1800"/>
            </a:lvl2pPr>
            <a:lvl3pPr marL="913305" indent="0">
              <a:buNone/>
              <a:defRPr sz="1600"/>
            </a:lvl3pPr>
            <a:lvl4pPr marL="1369956" indent="0">
              <a:buNone/>
              <a:defRPr sz="1400"/>
            </a:lvl4pPr>
            <a:lvl5pPr marL="1826606" indent="0">
              <a:buNone/>
              <a:defRPr sz="1400"/>
            </a:lvl5pPr>
            <a:lvl6pPr marL="2283260" indent="0">
              <a:buNone/>
              <a:defRPr sz="1400"/>
            </a:lvl6pPr>
            <a:lvl7pPr marL="2739912" indent="0">
              <a:buNone/>
              <a:defRPr sz="1400"/>
            </a:lvl7pPr>
            <a:lvl8pPr marL="3196560" indent="0">
              <a:buNone/>
              <a:defRPr sz="1400"/>
            </a:lvl8pPr>
            <a:lvl9pPr marL="3653212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BCDC-FF0F-4563-8C4F-0FFEF8A19E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1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5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5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5059-CD14-4F3F-989F-5F012DA5F85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E7962-F6DC-410E-941E-DB969F0965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EBF5-DF16-4403-8E20-54C79DC5B4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C596-AF85-42B9-BABA-E7C1AE42977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C136-F64D-4210-93DA-C1AFD788B70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1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05" indent="0">
              <a:buNone/>
              <a:defRPr sz="2400"/>
            </a:lvl3pPr>
            <a:lvl4pPr marL="1369956" indent="0">
              <a:buNone/>
              <a:defRPr sz="2000"/>
            </a:lvl4pPr>
            <a:lvl5pPr marL="1826606" indent="0">
              <a:buNone/>
              <a:defRPr sz="2000"/>
            </a:lvl5pPr>
            <a:lvl6pPr marL="2283260" indent="0">
              <a:buNone/>
              <a:defRPr sz="2000"/>
            </a:lvl6pPr>
            <a:lvl7pPr marL="2739912" indent="0">
              <a:buNone/>
              <a:defRPr sz="2000"/>
            </a:lvl7pPr>
            <a:lvl8pPr marL="3196560" indent="0">
              <a:buNone/>
              <a:defRPr sz="2000"/>
            </a:lvl8pPr>
            <a:lvl9pPr marL="3653212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57845-B391-45BC-80B9-E97099BBECF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1" y="134144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F0BFCE-FF26-4E4E-996B-3AC269A8BCE9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7960" y="1125538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4" rIns="91350" bIns="45674"/>
          <a:lstStyle/>
          <a:p>
            <a:pPr eaLnBrk="0" hangingPunct="0"/>
            <a:endParaRPr lang="zh-TW" altLang="en-US" sz="16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7960" y="6308725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4" rIns="91350" bIns="45674"/>
          <a:lstStyle/>
          <a:p>
            <a:pPr eaLnBrk="0" hangingPunct="0"/>
            <a:endParaRPr lang="zh-TW" altLang="en-US" sz="1600" smtClean="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1033" name="圖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35"/>
            <a:ext cx="795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5pPr>
      <a:lvl6pPr marL="456743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348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023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6971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558" indent="-34255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208" indent="-285465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1860" indent="-228371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598600" indent="-228371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5343" indent="-228371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2087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8830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5571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2316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7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6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87624" y="5351508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112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02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10</a:t>
            </a:r>
            <a:r>
              <a:rPr lang="zh-TW" altLang="en-US" sz="280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79712" y="4581128"/>
            <a:ext cx="5184576" cy="5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zh-TW" altLang="en-US" sz="3200" dirty="0">
                <a:solidFill>
                  <a:schemeClr val="accent2"/>
                </a:solidFill>
                <a:latin typeface="+mn-ea"/>
                <a:ea typeface="+mn-ea"/>
              </a:rPr>
              <a:t>報告人</a:t>
            </a:r>
            <a:r>
              <a:rPr lang="en-US" altLang="zh-TW" sz="3200" dirty="0" smtClean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  <a:r>
              <a:rPr lang="zh-TW" altLang="en-US" sz="3200" dirty="0" smtClean="0">
                <a:solidFill>
                  <a:schemeClr val="accent2"/>
                </a:solidFill>
                <a:latin typeface="+mn-ea"/>
                <a:ea typeface="+mn-ea"/>
              </a:rPr>
              <a:t>于菊蘭</a:t>
            </a:r>
            <a:endParaRPr lang="en-US" altLang="zh-TW" sz="32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9678" y="1700808"/>
            <a:ext cx="5724644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新進人員講習</a:t>
            </a:r>
          </a:p>
          <a:p>
            <a:pPr algn="ctr">
              <a:lnSpc>
                <a:spcPct val="150000"/>
              </a:lnSpc>
            </a:pP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主計</a:t>
            </a:r>
            <a:r>
              <a:rPr lang="zh-TW" alt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業務宣導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簡報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  <a:alpha val="86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7847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 smtClean="0">
                <a:ea typeface="標楷體" pitchFamily="65" charset="-120"/>
              </a:rPr>
              <a:t>3.</a:t>
            </a:r>
            <a:r>
              <a:rPr lang="zh-TW" altLang="en-US" sz="2800" dirty="0" smtClean="0">
                <a:ea typeface="標楷體" pitchFamily="65" charset="-120"/>
              </a:rPr>
              <a:t>原則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600" b="0" dirty="0" smtClean="0">
                <a:ea typeface="標楷體" pitchFamily="65" charset="-120"/>
              </a:rPr>
              <a:t>出差應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事先申請核准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0" dirty="0" smtClean="0">
                <a:ea typeface="標楷體" pitchFamily="65" charset="-120"/>
              </a:rPr>
              <a:t>視實際需要</a:t>
            </a:r>
            <a:r>
              <a:rPr lang="zh-TW" altLang="en-US" sz="2600" dirty="0" smtClean="0">
                <a:solidFill>
                  <a:srgbClr val="C00000"/>
                </a:solidFill>
                <a:ea typeface="標楷體" pitchFamily="65" charset="-120"/>
              </a:rPr>
              <a:t>核實指派</a:t>
            </a:r>
            <a:r>
              <a:rPr lang="zh-TW" altLang="en-US" sz="2600" b="0" dirty="0" smtClean="0">
                <a:ea typeface="標楷體" pitchFamily="65" charset="-120"/>
              </a:rPr>
              <a:t>，以日為單位，最少為半日，往返行程，以不超過一日為原則，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若提早結束，應即返所上班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出差旅費，應於</a:t>
            </a:r>
            <a:r>
              <a:rPr lang="zh-TW" altLang="en-US" sz="2600" b="0" u="sng" dirty="0" smtClean="0">
                <a:latin typeface="標楷體" pitchFamily="65" charset="-120"/>
                <a:ea typeface="標楷體" pitchFamily="65" charset="-120"/>
              </a:rPr>
              <a:t>出差事畢</a:t>
            </a:r>
            <a:r>
              <a:rPr lang="en-US" altLang="zh-TW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內填寫出差旅費報告表，連同有關單據一併結報。逾期辦理者請敘明理由。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 smtClean="0"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68760"/>
            <a:ext cx="7990656" cy="482724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4.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2600" b="0" dirty="0" smtClean="0">
                <a:ea typeface="標楷體" pitchFamily="65" charset="-120"/>
              </a:rPr>
              <a:t> </a:t>
            </a:r>
            <a:r>
              <a:rPr lang="zh-TW" altLang="en-US" sz="2600" dirty="0" smtClean="0">
                <a:ea typeface="標楷體" pitchFamily="65" charset="-120"/>
              </a:rPr>
              <a:t>起迄點</a:t>
            </a:r>
            <a:r>
              <a:rPr lang="en-US" altLang="zh-TW" sz="2600" b="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為起算點，到出差地點止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但居住地距出差點較近者，以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endParaRPr lang="en-US" altLang="zh-TW" sz="2600" b="0" dirty="0">
              <a:ea typeface="標楷體" pitchFamily="65" charset="-12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ea typeface="標楷體" pitchFamily="65" charset="-120"/>
              </a:rPr>
              <a:t> </a:t>
            </a:r>
            <a:r>
              <a:rPr lang="zh-TW" altLang="en-US" sz="2600" dirty="0" smtClean="0">
                <a:ea typeface="標楷體" pitchFamily="65" charset="-120"/>
              </a:rPr>
              <a:t>計算方式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以</a:t>
            </a:r>
            <a:r>
              <a:rPr lang="zh-TW" altLang="en-US" sz="2600" dirty="0" smtClean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600" b="0" dirty="0" smtClean="0">
                <a:ea typeface="標楷體" pitchFamily="65" charset="-120"/>
              </a:rPr>
              <a:t>的方式依路段按實報支，並於結報單上註明。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0" dirty="0" smtClean="0">
                <a:ea typeface="標楷體" pitchFamily="65" charset="-120"/>
              </a:rPr>
              <a:t>    例如</a:t>
            </a:r>
            <a:r>
              <a:rPr lang="en-US" altLang="zh-TW" sz="2600" b="0" dirty="0" smtClean="0">
                <a:ea typeface="標楷體" pitchFamily="65" charset="-120"/>
              </a:rPr>
              <a:t>:</a:t>
            </a:r>
            <a:r>
              <a:rPr lang="zh-TW" altLang="en-US" sz="2600" b="0" dirty="0" smtClean="0">
                <a:ea typeface="標楷體" pitchFamily="65" charset="-120"/>
              </a:rPr>
              <a:t>本所 </a:t>
            </a:r>
            <a:r>
              <a:rPr lang="en-US" altLang="zh-TW" sz="2600" b="0" dirty="0" smtClean="0">
                <a:ea typeface="標楷體" pitchFamily="65" charset="-120"/>
              </a:rPr>
              <a:t>-- </a:t>
            </a:r>
            <a:r>
              <a:rPr lang="zh-TW" altLang="en-US" sz="2600" b="0" dirty="0" smtClean="0">
                <a:ea typeface="標楷體" pitchFamily="65" charset="-120"/>
              </a:rPr>
              <a:t>龍潭 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台北車站 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核二廠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179388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6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2600" b="0" dirty="0" smtClean="0">
                <a:ea typeface="標楷體" pitchFamily="65" charset="-120"/>
              </a:rPr>
              <a:t>本</a:t>
            </a:r>
            <a:r>
              <a:rPr lang="zh-TW" altLang="en-US" sz="2600" b="0" dirty="0">
                <a:ea typeface="標楷體" pitchFamily="65" charset="-120"/>
              </a:rPr>
              <a:t>所 </a:t>
            </a:r>
            <a:r>
              <a:rPr lang="en-US" altLang="zh-TW" sz="2600" b="0" dirty="0">
                <a:ea typeface="標楷體" pitchFamily="65" charset="-120"/>
              </a:rPr>
              <a:t>-- </a:t>
            </a:r>
            <a:r>
              <a:rPr lang="zh-TW" altLang="en-US" sz="2600" b="0" dirty="0">
                <a:ea typeface="標楷體" pitchFamily="65" charset="-120"/>
              </a:rPr>
              <a:t>龍潭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桃園客運</a:t>
            </a:r>
            <a:r>
              <a:rPr lang="en-US" altLang="zh-TW" sz="2600" b="0" dirty="0" smtClean="0">
                <a:ea typeface="標楷體" pitchFamily="65" charset="-120"/>
              </a:rPr>
              <a:t>)18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889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zh-TW" altLang="en-US" sz="2600" b="0" dirty="0" smtClean="0">
                <a:ea typeface="標楷體" pitchFamily="65" charset="-120"/>
              </a:rPr>
              <a:t>龍潭 </a:t>
            </a:r>
            <a:r>
              <a:rPr lang="en-US" altLang="zh-TW" sz="2600" b="0" dirty="0">
                <a:ea typeface="標楷體" pitchFamily="65" charset="-120"/>
              </a:rPr>
              <a:t>--</a:t>
            </a:r>
            <a:r>
              <a:rPr lang="zh-TW" altLang="en-US" sz="2600" b="0" dirty="0">
                <a:ea typeface="標楷體" pitchFamily="65" charset="-120"/>
              </a:rPr>
              <a:t>台北車站 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國光客運</a:t>
            </a:r>
            <a:r>
              <a:rPr lang="en-US" altLang="zh-TW" sz="2600" b="0" dirty="0" smtClean="0">
                <a:ea typeface="標楷體" pitchFamily="65" charset="-120"/>
              </a:rPr>
              <a:t>)91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r>
              <a:rPr lang="en-US" altLang="zh-TW" sz="2000" b="0" dirty="0" smtClean="0">
                <a:solidFill>
                  <a:srgbClr val="0070C0"/>
                </a:solidFill>
                <a:ea typeface="標楷體" pitchFamily="65" charset="-120"/>
              </a:rPr>
              <a:t>(</a:t>
            </a:r>
            <a:r>
              <a:rPr lang="zh-TW" altLang="en-US" sz="2000" b="0" dirty="0" smtClean="0">
                <a:solidFill>
                  <a:srgbClr val="0070C0"/>
                </a:solidFill>
                <a:ea typeface="標楷體" pitchFamily="65" charset="-120"/>
              </a:rPr>
              <a:t>刷悠遊卡</a:t>
            </a:r>
            <a:r>
              <a:rPr lang="en-US" altLang="zh-TW" sz="2000" b="0" dirty="0" smtClean="0">
                <a:solidFill>
                  <a:srgbClr val="0070C0"/>
                </a:solidFill>
                <a:ea typeface="標楷體" pitchFamily="65" charset="-120"/>
              </a:rPr>
              <a:t>87</a:t>
            </a:r>
            <a:r>
              <a:rPr lang="zh-TW" altLang="en-US" sz="2000" b="0" dirty="0" smtClean="0">
                <a:solidFill>
                  <a:srgbClr val="0070C0"/>
                </a:solidFill>
                <a:ea typeface="標楷體" pitchFamily="65" charset="-120"/>
              </a:rPr>
              <a:t>元</a:t>
            </a:r>
            <a:r>
              <a:rPr lang="en-US" altLang="zh-TW" sz="2000" b="0" dirty="0" smtClean="0">
                <a:solidFill>
                  <a:srgbClr val="0070C0"/>
                </a:solidFill>
                <a:ea typeface="標楷體" pitchFamily="65" charset="-120"/>
              </a:rPr>
              <a:t>)</a:t>
            </a:r>
          </a:p>
          <a:p>
            <a:pPr marL="1165225" indent="-889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zh-TW" altLang="en-US" sz="2600" b="0" dirty="0" smtClean="0">
                <a:ea typeface="標楷體" pitchFamily="65" charset="-120"/>
              </a:rPr>
              <a:t>台北</a:t>
            </a:r>
            <a:r>
              <a:rPr lang="zh-TW" altLang="en-US" sz="2600" b="0" dirty="0">
                <a:ea typeface="標楷體" pitchFamily="65" charset="-120"/>
              </a:rPr>
              <a:t>車站 </a:t>
            </a:r>
            <a:r>
              <a:rPr lang="en-US" altLang="zh-TW" sz="2600" b="0" dirty="0">
                <a:ea typeface="標楷體" pitchFamily="65" charset="-120"/>
              </a:rPr>
              <a:t>--</a:t>
            </a:r>
            <a:r>
              <a:rPr lang="zh-TW" altLang="en-US" sz="2600" b="0" dirty="0">
                <a:ea typeface="標楷體" pitchFamily="65" charset="-120"/>
              </a:rPr>
              <a:t>核二</a:t>
            </a:r>
            <a:r>
              <a:rPr lang="zh-TW" altLang="en-US" sz="2600" b="0" dirty="0" smtClean="0">
                <a:ea typeface="標楷體" pitchFamily="65" charset="-120"/>
              </a:rPr>
              <a:t>廠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國光客運</a:t>
            </a:r>
            <a:r>
              <a:rPr lang="en-US" altLang="zh-TW" sz="2600" b="0" dirty="0" smtClean="0">
                <a:ea typeface="標楷體" pitchFamily="65" charset="-120"/>
              </a:rPr>
              <a:t>)117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r>
              <a:rPr lang="en-US" altLang="zh-TW" sz="26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2600" b="0" dirty="0" smtClean="0">
                <a:ea typeface="標楷體" pitchFamily="65" charset="-120"/>
              </a:rPr>
              <a:t> 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sz="1800" dirty="0"/>
          </a:p>
        </p:txBody>
      </p:sp>
      <p:sp>
        <p:nvSpPr>
          <p:cNvPr id="9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75252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交通費報支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):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交通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費核銷單據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 marL="36000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飛機</a:t>
            </a:r>
            <a:r>
              <a:rPr lang="zh-TW" altLang="en-US" sz="2600" u="sng" dirty="0">
                <a:latin typeface="標楷體" pitchFamily="65" charset="-120"/>
                <a:ea typeface="標楷體" pitchFamily="65" charset="-120"/>
              </a:rPr>
              <a:t>、高鐵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、船舶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檢附</a:t>
            </a:r>
            <a:r>
              <a:rPr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票根或購票證明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文件，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當日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往返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或使用經費結報系統報支者，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無須檢附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 marL="36000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火車</a:t>
            </a:r>
            <a:r>
              <a:rPr lang="zh-TW" altLang="en-US" sz="2600" u="sng" dirty="0">
                <a:latin typeface="標楷體" pitchFamily="65" charset="-120"/>
                <a:ea typeface="標楷體" pitchFamily="65" charset="-120"/>
              </a:rPr>
              <a:t>、客運、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捷運</a:t>
            </a:r>
            <a:r>
              <a:rPr lang="en-US" altLang="zh-TW" sz="2600" b="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免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檢附單據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搭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飛機、高鐵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，應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於差勤系統註明，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奉准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縮短行程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，於執行公務當日出發，結束當日返回。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搭乘高鐵，可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臨櫃取得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本所高鐵企業編號</a:t>
            </a:r>
            <a:r>
              <a:rPr lang="en-US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，請出差同仁多加利用。</a:t>
            </a:r>
            <a:endParaRPr lang="en-US" altLang="zh-TW" sz="2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預購車票之手續費，屬雜費項目，已含在雜費中支給，不得再行報支。</a:t>
            </a:r>
            <a:endParaRPr lang="en-US" altLang="zh-TW" sz="2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zh-TW" altLang="en-US" sz="24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200" b="1" dirty="0" smtClean="0">
                <a:ea typeface="標楷體" pitchFamily="65" charset="-120"/>
              </a:rPr>
              <a:t>   </a:t>
            </a: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b="1" dirty="0" smtClean="0">
                <a:ea typeface="標楷體" pitchFamily="65" charset="-120"/>
              </a:rPr>
              <a:t>(</a:t>
            </a:r>
            <a:r>
              <a:rPr lang="zh-TW" altLang="en-US" sz="2800" b="1" dirty="0" smtClean="0">
                <a:ea typeface="標楷體" pitchFamily="65" charset="-120"/>
              </a:rPr>
              <a:t>續</a:t>
            </a:r>
            <a:r>
              <a:rPr lang="en-US" altLang="zh-TW" sz="2800" b="1" dirty="0" smtClean="0">
                <a:ea typeface="標楷體" pitchFamily="65" charset="-120"/>
              </a:rPr>
              <a:t>)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zh-TW" sz="2400" u="sng" dirty="0" smtClean="0">
                <a:latin typeface="+mj-ea"/>
                <a:ea typeface="+mj-ea"/>
              </a:rPr>
              <a:t>駕駛</a:t>
            </a:r>
            <a:r>
              <a:rPr lang="zh-TW" altLang="zh-TW" sz="2400" u="sng" dirty="0">
                <a:latin typeface="+mj-ea"/>
                <a:ea typeface="+mj-ea"/>
              </a:rPr>
              <a:t>自用汽（機）車出差者</a:t>
            </a:r>
            <a:r>
              <a:rPr lang="zh-TW" altLang="zh-TW" sz="2400" b="0" dirty="0">
                <a:latin typeface="+mj-ea"/>
                <a:ea typeface="+mj-ea"/>
              </a:rPr>
              <a:t>，其交通費得按</a:t>
            </a:r>
            <a:r>
              <a:rPr lang="zh-TW" altLang="zh-TW" sz="2400" dirty="0">
                <a:solidFill>
                  <a:srgbClr val="C00000"/>
                </a:solidFill>
                <a:latin typeface="+mj-ea"/>
                <a:ea typeface="+mj-ea"/>
              </a:rPr>
              <a:t>同路段公民營客運汽車最高等級</a:t>
            </a:r>
            <a:r>
              <a:rPr lang="zh-TW" altLang="zh-TW" sz="2400" b="0" dirty="0">
                <a:latin typeface="+mj-ea"/>
                <a:ea typeface="+mj-ea"/>
              </a:rPr>
              <a:t>之票價報支。但不得另行報支油料、過路（橋）、停車等費用</a:t>
            </a:r>
            <a:r>
              <a:rPr lang="zh-TW" altLang="en-US" sz="2400" b="0" dirty="0">
                <a:latin typeface="+mj-ea"/>
                <a:ea typeface="+mj-ea"/>
              </a:rPr>
              <a:t>。如發生事故，不得以公款支付修理費用及第三者之損害賠償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j-ea"/>
                <a:ea typeface="+mj-ea"/>
              </a:rPr>
              <a:t>凡公民營汽車到達地區，除因業務需要，事前經機關核准者外，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計程車費不得報支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j-ea"/>
                <a:ea typeface="+mj-ea"/>
              </a:rPr>
              <a:t>搭乘</a:t>
            </a:r>
            <a:r>
              <a:rPr lang="zh-TW" altLang="en-US" sz="2400" dirty="0">
                <a:latin typeface="+mj-ea"/>
                <a:ea typeface="+mj-ea"/>
              </a:rPr>
              <a:t>公務車或搭便車者</a:t>
            </a:r>
            <a:r>
              <a:rPr lang="zh-TW" altLang="en-US" sz="2400" b="0" dirty="0">
                <a:latin typeface="+mj-ea"/>
                <a:ea typeface="+mj-ea"/>
              </a:rPr>
              <a:t>，</a:t>
            </a:r>
            <a:r>
              <a:rPr lang="zh-TW" altLang="en-US" sz="2400" dirty="0">
                <a:latin typeface="+mj-ea"/>
                <a:ea typeface="+mj-ea"/>
              </a:rPr>
              <a:t>不得</a:t>
            </a:r>
            <a:r>
              <a:rPr lang="zh-TW" altLang="en-US" sz="2400" b="0" dirty="0">
                <a:latin typeface="+mj-ea"/>
                <a:ea typeface="+mj-ea"/>
              </a:rPr>
              <a:t>報支交通費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>
                <a:latin typeface="+mj-ea"/>
              </a:rPr>
              <a:t>使用個人</a:t>
            </a:r>
            <a:r>
              <a:rPr lang="zh-TW" altLang="en-US" sz="24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定期票</a:t>
            </a:r>
            <a:r>
              <a:rPr lang="zh-TW" altLang="en-US" sz="2400" b="0" dirty="0">
                <a:latin typeface="+mj-ea"/>
              </a:rPr>
              <a:t>搭乘大眾運輸工具，因定期票採無限搭乘方式，搭乘費用難以認定，且搭乘時並無實際支付當次交通費事實，故</a:t>
            </a:r>
            <a:r>
              <a:rPr lang="zh-TW" altLang="en-US" sz="24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不得報支交通費</a:t>
            </a:r>
            <a:r>
              <a:rPr lang="zh-TW" altLang="en-US" sz="2400" b="0" dirty="0" smtClean="0">
                <a:latin typeface="+mj-ea"/>
              </a:rPr>
              <a:t>。</a:t>
            </a:r>
            <a:endParaRPr lang="en-US" altLang="zh-TW" sz="2400" b="0" dirty="0" smtClean="0">
              <a:latin typeface="+mj-ea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zh-TW" altLang="en-US" sz="1600" b="0" dirty="0" smtClean="0">
                <a:solidFill>
                  <a:srgbClr val="0033CC"/>
                </a:solidFill>
                <a:latin typeface="+mj-ea"/>
              </a:rPr>
              <a:t>    例如</a:t>
            </a:r>
            <a:r>
              <a:rPr lang="zh-TW" altLang="en-US" sz="1600" b="0" dirty="0">
                <a:solidFill>
                  <a:srgbClr val="0033CC"/>
                </a:solidFill>
                <a:latin typeface="+mj-ea"/>
              </a:rPr>
              <a:t>：台北捷運公司定期票，以悠遊卡發行，售價 </a:t>
            </a:r>
            <a:r>
              <a:rPr lang="en-US" altLang="zh-TW" sz="1600" b="0" dirty="0">
                <a:solidFill>
                  <a:srgbClr val="0033CC"/>
                </a:solidFill>
                <a:latin typeface="+mj-ea"/>
              </a:rPr>
              <a:t>1280 </a:t>
            </a:r>
            <a:r>
              <a:rPr lang="zh-TW" altLang="en-US" sz="1600" b="0" dirty="0">
                <a:solidFill>
                  <a:srgbClr val="0033CC"/>
                </a:solidFill>
                <a:latin typeface="+mj-ea"/>
              </a:rPr>
              <a:t>元。</a:t>
            </a:r>
            <a:endParaRPr lang="en-US" altLang="zh-TW" sz="1600" b="0" dirty="0">
              <a:solidFill>
                <a:srgbClr val="0033CC"/>
              </a:solidFill>
              <a:latin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400" b="0" dirty="0">
              <a:latin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600" b="0" dirty="0" smtClean="0">
              <a:latin typeface="+mj-ea"/>
              <a:ea typeface="+mj-ea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5.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出差地點距機關</a:t>
            </a:r>
            <a:r>
              <a:rPr lang="en-US" altLang="zh-TW" sz="2300" b="1" dirty="0" smtClean="0">
                <a:ea typeface="標楷體" pitchFamily="65" charset="-120"/>
              </a:rPr>
              <a:t>60</a:t>
            </a:r>
            <a:r>
              <a:rPr lang="zh-TW" altLang="en-US" sz="2300" b="1" dirty="0" smtClean="0">
                <a:ea typeface="標楷體" pitchFamily="65" charset="-120"/>
              </a:rPr>
              <a:t>公里以上，且有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 smtClean="0">
                <a:ea typeface="標楷體" pitchFamily="65" charset="-120"/>
              </a:rPr>
              <a:t>始得報支。</a:t>
            </a:r>
            <a:endParaRPr lang="en-US" altLang="zh-TW" sz="2300" b="1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住宿費在每日得報支標準內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</a:t>
            </a:r>
            <a:r>
              <a:rPr lang="zh-TW" altLang="en-US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。多日住宿合開單據者，請於單據上註明住宿日期。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>
                <a:ea typeface="標楷體" pitchFamily="65" charset="-120"/>
              </a:rPr>
              <a:t>住宿費每日最高上限標準</a:t>
            </a:r>
            <a:r>
              <a:rPr lang="en-US" altLang="zh-TW" sz="2300" dirty="0">
                <a:ea typeface="標楷體" pitchFamily="65" charset="-120"/>
              </a:rPr>
              <a:t>:</a:t>
            </a:r>
            <a:r>
              <a:rPr lang="zh-TW" altLang="en-US" sz="2300" dirty="0">
                <a:ea typeface="標楷體" pitchFamily="65" charset="-120"/>
              </a:rPr>
              <a:t>簡任級以下人員（第十四職等以下，包括約聘（僱）人員、雇員、技工、駕駛及工友）為</a:t>
            </a:r>
            <a:r>
              <a:rPr lang="en-US" altLang="zh-TW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網路平台訂住宿飯店如無法取得發票，以平台收據結報，須另外補繳營業稅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在同一地點出差超過 </a:t>
            </a:r>
            <a:r>
              <a:rPr lang="en-US" altLang="zh-TW" sz="2300" dirty="0" smtClean="0">
                <a:ea typeface="標楷體" pitchFamily="65" charset="-120"/>
              </a:rPr>
              <a:t>1 </a:t>
            </a:r>
            <a:r>
              <a:rPr lang="zh-TW" altLang="en-US" sz="2300" dirty="0" smtClean="0">
                <a:ea typeface="標楷體" pitchFamily="65" charset="-120"/>
              </a:rPr>
              <a:t>個月之住宿費，超過</a:t>
            </a:r>
            <a:r>
              <a:rPr lang="en-US" altLang="zh-TW" sz="2300" dirty="0" smtClean="0">
                <a:ea typeface="標楷體" pitchFamily="65" charset="-120"/>
              </a:rPr>
              <a:t>1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8 </a:t>
            </a:r>
            <a:r>
              <a:rPr lang="zh-TW" altLang="en-US" sz="2300" dirty="0" smtClean="0">
                <a:ea typeface="標楷體" pitchFamily="65" charset="-120"/>
              </a:rPr>
              <a:t>折，超過 </a:t>
            </a:r>
            <a:r>
              <a:rPr lang="en-US" altLang="zh-TW" sz="2300" dirty="0" smtClean="0">
                <a:ea typeface="標楷體" pitchFamily="65" charset="-120"/>
              </a:rPr>
              <a:t>2 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24847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6.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雜費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ea typeface="標楷體" pitchFamily="65" charset="-120"/>
              </a:rPr>
              <a:t>至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公出地區</a:t>
            </a:r>
            <a:r>
              <a:rPr lang="zh-TW" altLang="en-US" sz="2400" dirty="0" smtClean="0">
                <a:ea typeface="標楷體" pitchFamily="65" charset="-120"/>
              </a:rPr>
              <a:t>出差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不得報支雜費</a:t>
            </a:r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chemeClr val="accent6"/>
              </a:solidFill>
              <a:ea typeface="標楷體" pitchFamily="65" charset="-120"/>
            </a:endParaRP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ea typeface="標楷體" pitchFamily="65" charset="-120"/>
              </a:rPr>
              <a:t>出差報支雜費，不分職等一律 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每日數額</a:t>
            </a:r>
            <a:r>
              <a:rPr lang="en-US" altLang="zh-TW" sz="24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400" dirty="0" smtClean="0">
                <a:ea typeface="標楷體" pitchFamily="65" charset="-120"/>
              </a:rPr>
              <a:t>結報。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支用內容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400" dirty="0" smtClean="0">
                <a:latin typeface="標楷體"/>
                <a:ea typeface="標楷體"/>
              </a:rPr>
              <a:t>，因其金額小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400" dirty="0" smtClean="0">
                <a:latin typeface="標楷體"/>
                <a:ea typeface="標楷體"/>
              </a:rPr>
              <a:t>為利於行政成本及效能之提升，</a:t>
            </a:r>
            <a:r>
              <a:rPr lang="zh-TW" altLang="en-US" sz="2400" b="1" dirty="0" smtClean="0">
                <a:latin typeface="標楷體"/>
                <a:ea typeface="標楷體"/>
              </a:rPr>
              <a:t>免檢附單據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ea typeface="標楷體" pitchFamily="65" charset="-120"/>
              </a:rPr>
              <a:t>半日差者</a:t>
            </a:r>
            <a:r>
              <a:rPr lang="zh-TW" altLang="en-US" sz="2400" dirty="0" smtClean="0">
                <a:ea typeface="標楷體" pitchFamily="65" charset="-120"/>
              </a:rPr>
              <a:t>，以數額的 </a:t>
            </a:r>
            <a:r>
              <a:rPr lang="en-US" altLang="zh-TW" sz="2400" dirty="0" smtClean="0">
                <a:ea typeface="標楷體" pitchFamily="65" charset="-120"/>
              </a:rPr>
              <a:t>1/2 </a:t>
            </a:r>
            <a:r>
              <a:rPr lang="zh-TW" altLang="en-US" sz="2400" dirty="0" smtClean="0">
                <a:ea typeface="標楷體" pitchFamily="65" charset="-120"/>
              </a:rPr>
              <a:t>報支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即</a:t>
            </a:r>
            <a:r>
              <a:rPr lang="en-US" altLang="zh-TW" sz="2400" dirty="0" smtClean="0">
                <a:ea typeface="標楷體" pitchFamily="65" charset="-120"/>
              </a:rPr>
              <a:t>200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endParaRPr lang="zh-TW" altLang="en-US" sz="1900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747049" y="1246274"/>
            <a:ext cx="7817168" cy="5237527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976483" y="1844824"/>
            <a:ext cx="4369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案實際為自行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開車，結報時為誤勾選搭大眾運輸工具，並以火車報支交通費，經審核修正交通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7646" y="1052736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7646" y="1052736"/>
            <a:ext cx="140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097016"/>
          </a:xfrm>
        </p:spPr>
        <p:txBody>
          <a:bodyPr/>
          <a:lstStyle/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講習報支規定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法規依據：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各機關派員參加國內各項訓練或講習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補助要點。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派參加訓練講習性質之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參加訓練講習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未提供住宿，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依國內出差旅費要點規定報支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服務機關至訓練機構間之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往、返程交通費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公差地區參訓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，訓練機構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未提供住宿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於國內出差旅費報支要點規定每日上限數額內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檢據報支住宿費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派至公差地區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參加研討會</a:t>
            </a:r>
            <a:r>
              <a:rPr lang="zh-TW" altLang="en-US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並發表</a:t>
            </a:r>
            <a:r>
              <a:rPr lang="zh-TW" altLang="en-US" sz="2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，屬出差性質者，得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國內出差旅費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報支交通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費、住宿費及雜費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13690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600" b="0" dirty="0" smtClean="0">
                <a:latin typeface="+mn-ea"/>
              </a:rPr>
              <a:t>1.</a:t>
            </a:r>
            <a:r>
              <a:rPr lang="zh-TW" altLang="en-US" sz="2400" b="0" dirty="0" smtClean="0">
                <a:latin typeface="+mn-ea"/>
              </a:rPr>
              <a:t>法規依據</a:t>
            </a:r>
            <a:r>
              <a:rPr lang="en-US" altLang="zh-TW" sz="2400" b="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國外</a:t>
            </a:r>
            <a:r>
              <a:rPr lang="zh-TW" altLang="en-US" sz="2400" dirty="0">
                <a:latin typeface="+mn-ea"/>
              </a:rPr>
              <a:t>出差旅費報支</a:t>
            </a:r>
            <a:r>
              <a:rPr lang="zh-TW" altLang="en-US" sz="2400" dirty="0" smtClean="0">
                <a:latin typeface="+mn-ea"/>
              </a:rPr>
              <a:t>要點</a:t>
            </a:r>
            <a:r>
              <a:rPr lang="zh-TW" altLang="en-US" sz="2400" b="0" dirty="0" smtClean="0">
                <a:latin typeface="+mn-ea"/>
              </a:rPr>
              <a:t>。</a:t>
            </a:r>
            <a:endParaRPr lang="en-US" altLang="zh-TW" sz="2400" b="0" dirty="0" smtClean="0">
              <a:latin typeface="+mn-ea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2.</a:t>
            </a:r>
            <a:r>
              <a:rPr lang="zh-TW" altLang="en-US" sz="2400" b="0" dirty="0" smtClean="0">
                <a:latin typeface="+mn-ea"/>
              </a:rPr>
              <a:t>原則</a:t>
            </a:r>
            <a:r>
              <a:rPr lang="en-US" altLang="zh-TW" sz="2400" b="0" dirty="0" smtClean="0">
                <a:latin typeface="+mn-ea"/>
              </a:rPr>
              <a:t>:</a:t>
            </a:r>
          </a:p>
          <a:p>
            <a:pPr marL="627063" indent="-2682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n-ea"/>
              </a:rPr>
              <a:t>國外</a:t>
            </a:r>
            <a:r>
              <a:rPr lang="zh-TW" altLang="en-US" sz="2400" b="0" dirty="0">
                <a:latin typeface="+mn-ea"/>
              </a:rPr>
              <a:t>公差應依</a:t>
            </a:r>
            <a:r>
              <a:rPr lang="zh-TW" altLang="en-US" sz="2400" b="0" dirty="0">
                <a:solidFill>
                  <a:srgbClr val="C00000"/>
                </a:solidFill>
                <a:latin typeface="+mn-ea"/>
              </a:rPr>
              <a:t>出國計畫</a:t>
            </a:r>
            <a:r>
              <a:rPr lang="zh-TW" altLang="en-US" sz="2400" b="0" dirty="0">
                <a:latin typeface="+mn-ea"/>
              </a:rPr>
              <a:t>及</a:t>
            </a:r>
            <a:r>
              <a:rPr lang="zh-TW" altLang="en-US" sz="2400" b="0" dirty="0">
                <a:solidFill>
                  <a:srgbClr val="C00000"/>
                </a:solidFill>
                <a:latin typeface="+mn-ea"/>
              </a:rPr>
              <a:t>預算</a:t>
            </a:r>
            <a:r>
              <a:rPr lang="zh-TW" altLang="en-US" sz="2400" b="0" dirty="0">
                <a:latin typeface="+mn-ea"/>
              </a:rPr>
              <a:t>執行</a:t>
            </a:r>
            <a:r>
              <a:rPr lang="zh-TW" altLang="en-US" sz="2400" b="0" dirty="0" smtClean="0">
                <a:latin typeface="+mn-ea"/>
              </a:rPr>
              <a:t>，</a:t>
            </a:r>
            <a:r>
              <a:rPr lang="zh-TW" altLang="en-US" sz="2400" u="sng" dirty="0" smtClean="0">
                <a:latin typeface="+mn-ea"/>
              </a:rPr>
              <a:t>事先</a:t>
            </a:r>
            <a:r>
              <a:rPr lang="zh-TW" altLang="en-US" sz="2400" u="sng" dirty="0">
                <a:latin typeface="+mn-ea"/>
              </a:rPr>
              <a:t>簽奉核准</a:t>
            </a:r>
            <a:r>
              <a:rPr lang="zh-TW" altLang="en-US" sz="2400" b="0" dirty="0" smtClean="0">
                <a:latin typeface="+mn-ea"/>
              </a:rPr>
              <a:t>，在</a:t>
            </a:r>
            <a:r>
              <a:rPr lang="zh-TW" altLang="en-US" sz="2400" b="0" dirty="0">
                <a:latin typeface="+mn-ea"/>
              </a:rPr>
              <a:t>國外差旅費項下支應，</a:t>
            </a:r>
            <a:r>
              <a:rPr lang="zh-TW" altLang="en-US" sz="2400" b="0" u="sng" dirty="0">
                <a:solidFill>
                  <a:srgbClr val="C00000"/>
                </a:solidFill>
                <a:latin typeface="+mn-ea"/>
              </a:rPr>
              <a:t>不得超支</a:t>
            </a:r>
            <a:r>
              <a:rPr lang="zh-TW" altLang="en-US" sz="2400" b="0" dirty="0" smtClean="0">
                <a:latin typeface="+mn-ea"/>
              </a:rPr>
              <a:t>。</a:t>
            </a:r>
            <a:endParaRPr lang="en-US" altLang="zh-TW" sz="2400" b="0" dirty="0" smtClean="0">
              <a:latin typeface="+mn-ea"/>
            </a:endParaRPr>
          </a:p>
          <a:p>
            <a:pPr marL="627063" indent="-2682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n-ea"/>
              </a:rPr>
              <a:t>須辦理簽證之國家</a:t>
            </a:r>
            <a:r>
              <a:rPr lang="en-US" altLang="zh-TW" sz="2400" b="0" dirty="0" smtClean="0">
                <a:latin typeface="+mn-ea"/>
              </a:rPr>
              <a:t>(</a:t>
            </a:r>
            <a:r>
              <a:rPr lang="zh-TW" altLang="en-US" sz="2400" b="0" dirty="0" smtClean="0">
                <a:latin typeface="+mn-ea"/>
              </a:rPr>
              <a:t>如美簽</a:t>
            </a:r>
            <a:r>
              <a:rPr lang="en-US" altLang="zh-TW" sz="2400" b="0" dirty="0" smtClean="0">
                <a:latin typeface="+mn-ea"/>
              </a:rPr>
              <a:t>)</a:t>
            </a:r>
            <a:r>
              <a:rPr lang="zh-TW" altLang="en-US" sz="2400" b="0" dirty="0" smtClean="0">
                <a:latin typeface="+mn-ea"/>
              </a:rPr>
              <a:t>，應俟</a:t>
            </a:r>
            <a:r>
              <a:rPr lang="zh-TW" altLang="en-US" sz="2400" u="sng" dirty="0" smtClean="0">
                <a:solidFill>
                  <a:srgbClr val="C00000"/>
                </a:solidFill>
                <a:latin typeface="+mn-ea"/>
              </a:rPr>
              <a:t>取得簽證後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再辦理機票採購等</a:t>
            </a:r>
            <a:r>
              <a:rPr lang="zh-TW" altLang="en-US" sz="2400" b="0" dirty="0" smtClean="0">
                <a:latin typeface="+mn-ea"/>
              </a:rPr>
              <a:t>後續事宜。</a:t>
            </a:r>
            <a:endParaRPr lang="zh-TW" altLang="en-US" sz="2400" b="0" dirty="0">
              <a:latin typeface="+mn-ea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3.</a:t>
            </a:r>
            <a:r>
              <a:rPr lang="zh-TW" altLang="en-US" sz="2400" b="0" dirty="0" smtClean="0">
                <a:latin typeface="+mn-ea"/>
              </a:rPr>
              <a:t>國外</a:t>
            </a:r>
            <a:r>
              <a:rPr lang="zh-TW" altLang="en-US" sz="2400" b="0" dirty="0">
                <a:latin typeface="+mn-ea"/>
              </a:rPr>
              <a:t>差旅費包括</a:t>
            </a:r>
            <a:r>
              <a:rPr lang="en-US" altLang="zh-TW" sz="2400" b="0" dirty="0" smtClean="0">
                <a:latin typeface="+mn-ea"/>
              </a:rPr>
              <a:t>:</a:t>
            </a:r>
            <a:endParaRPr lang="en-US" altLang="zh-TW" sz="24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交通費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：搭乘飛機、船舶及長途大眾陸運工具所需費用。</a:t>
            </a:r>
            <a:endParaRPr lang="en-US" altLang="zh-TW" sz="2200" b="0" dirty="0" smtClean="0">
              <a:solidFill>
                <a:srgbClr val="000000"/>
              </a:solidFill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生活費</a:t>
            </a:r>
            <a:r>
              <a:rPr lang="zh-TW" altLang="en-US" sz="2200" b="0" dirty="0" smtClean="0">
                <a:latin typeface="+mn-ea"/>
              </a:rPr>
              <a:t>：</a:t>
            </a:r>
            <a:r>
              <a:rPr lang="zh-TW" altLang="en-US" sz="2200" b="0" dirty="0">
                <a:solidFill>
                  <a:srgbClr val="000000"/>
                </a:solidFill>
                <a:latin typeface="+mn-ea"/>
              </a:rPr>
              <a:t>出差人員之住宿費、膳食費及零用費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200" b="0" dirty="0" smtClean="0">
              <a:solidFill>
                <a:srgbClr val="000000"/>
              </a:solidFill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辦公費</a:t>
            </a:r>
            <a:r>
              <a:rPr lang="zh-TW" altLang="en-US" sz="2200" b="0" dirty="0">
                <a:solidFill>
                  <a:srgbClr val="000000"/>
                </a:solidFill>
                <a:latin typeface="+mn-ea"/>
              </a:rPr>
              <a:t>：出國之手續費、保險費、行政費、禮品交際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費及雜費</a:t>
            </a:r>
            <a:r>
              <a:rPr lang="zh-TW" altLang="en-US" sz="2400" b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b="0" dirty="0">
              <a:solidFill>
                <a:srgbClr val="000000"/>
              </a:solidFill>
              <a:latin typeface="+mn-ea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簡報大綱</a:t>
            </a:r>
            <a:endParaRPr lang="zh-TW" altLang="en-US" dirty="0"/>
          </a:p>
        </p:txBody>
      </p:sp>
      <p:sp>
        <p:nvSpPr>
          <p:cNvPr id="48132" name="Rectangle 307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一、主計室業務職掌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二、差旅費法規及注意事項</a:t>
            </a:r>
            <a:endParaRPr lang="en-US" altLang="zh-TW" dirty="0" smtClean="0">
              <a:latin typeface="+mn-ea"/>
            </a:endParaRPr>
          </a:p>
          <a:p>
            <a:pPr marL="1079500" lvl="2" indent="-227013"/>
            <a:r>
              <a:rPr lang="zh-TW" altLang="en-US" dirty="0" smtClean="0"/>
              <a:t>國內差旅費 </a:t>
            </a:r>
            <a:endParaRPr lang="en-US" altLang="zh-TW" dirty="0" smtClean="0"/>
          </a:p>
          <a:p>
            <a:pPr marL="1079500" lvl="2" indent="-227013"/>
            <a:r>
              <a:rPr lang="zh-TW" altLang="en-US" dirty="0" smtClean="0"/>
              <a:t>國外差旅費</a:t>
            </a:r>
            <a:endParaRPr lang="en-US" altLang="zh-TW" dirty="0" smtClean="0"/>
          </a:p>
          <a:p>
            <a:pPr marL="1079500" lvl="2" indent="-227013"/>
            <a:r>
              <a:rPr lang="zh-TW" altLang="en-US" dirty="0" smtClean="0"/>
              <a:t>法院判例</a:t>
            </a:r>
            <a:endParaRPr lang="en-US" altLang="zh-TW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+mn-ea"/>
              </a:rPr>
              <a:t>三、採購案件經費動支注意事項</a:t>
            </a:r>
            <a:endParaRPr lang="en-US" altLang="zh-TW" dirty="0" smtClean="0">
              <a:latin typeface="+mn-ea"/>
            </a:endParaRPr>
          </a:p>
          <a:p>
            <a:pPr marL="1076325" lvl="2" indent="-223838"/>
            <a:r>
              <a:rPr lang="zh-TW" altLang="en-US" dirty="0" smtClean="0"/>
              <a:t>購案申請   </a:t>
            </a:r>
            <a:endParaRPr lang="en-US" altLang="zh-TW" dirty="0" smtClean="0"/>
          </a:p>
          <a:p>
            <a:pPr marL="1076325" lvl="2" indent="-223838"/>
            <a:r>
              <a:rPr lang="zh-TW" altLang="en-US" dirty="0" smtClean="0"/>
              <a:t>驗收</a:t>
            </a:r>
            <a:endParaRPr lang="en-US" altLang="zh-TW" dirty="0" smtClean="0"/>
          </a:p>
          <a:p>
            <a:pPr marL="1076325" lvl="2" indent="-223838"/>
            <a:r>
              <a:rPr lang="zh-TW" altLang="en-US" dirty="0" smtClean="0"/>
              <a:t>結報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交通費報支注意事項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船舶及長途大眾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陸運所需費用，須檢附單據結報，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已含在生活費內</a:t>
            </a:r>
            <a:r>
              <a:rPr lang="zh-TW" altLang="en-US" sz="24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703388" indent="-1362075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最高等級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部長級人員、特使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03388" indent="-1362075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次高等級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職等以上人員領有該職等全額主管加給人員。</a:t>
            </a:r>
          </a:p>
          <a:p>
            <a:pPr marL="1703388" indent="-134461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基礎等級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標準坐艙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以搭乘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本國航空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為原則。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04856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交通費報支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0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0" dirty="0" smtClean="0">
                <a:latin typeface="新細明體"/>
                <a:ea typeface="新細明體"/>
              </a:rPr>
              <a:t>：</a:t>
            </a:r>
            <a:endParaRPr lang="en-US" altLang="zh-TW" sz="2400" b="0" dirty="0" smtClean="0">
              <a:latin typeface="新細明體"/>
              <a:ea typeface="新細明體"/>
            </a:endParaRPr>
          </a:p>
          <a:p>
            <a:pPr marL="341313" indent="1746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電子機票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或其他足資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證明行程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之文件</a:t>
            </a:r>
            <a:r>
              <a:rPr lang="zh-TW" altLang="en-US" sz="2400" b="0" dirty="0" smtClean="0">
                <a:latin typeface="新細明體"/>
                <a:ea typeface="新細明體"/>
              </a:rPr>
              <a:t>。</a:t>
            </a:r>
            <a:endParaRPr lang="en-US" altLang="zh-TW" sz="2400" b="0" dirty="0" smtClean="0">
              <a:latin typeface="新細明體"/>
              <a:ea typeface="新細明體"/>
            </a:endParaRPr>
          </a:p>
          <a:p>
            <a:pPr marL="627063" indent="-2682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或其他足資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證明支付票款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之文件</a:t>
            </a:r>
            <a:r>
              <a:rPr lang="zh-TW" altLang="en-US" sz="2400" b="0" dirty="0" smtClean="0">
                <a:latin typeface="新細明體"/>
              </a:rPr>
              <a:t>。</a:t>
            </a:r>
            <a:endParaRPr lang="en-US" altLang="zh-TW" sz="2400" b="0" dirty="0" smtClean="0">
              <a:latin typeface="新細明體"/>
            </a:endParaRPr>
          </a:p>
          <a:p>
            <a:pPr marL="627063" indent="-2682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存根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含電子登機證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護照影本或航空公司開立之搭機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證明，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電子登機證紙本自網路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列印並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80920" cy="4968552"/>
          </a:xfrm>
          <a:noFill/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5.</a:t>
            </a:r>
            <a:r>
              <a:rPr lang="zh-TW" altLang="en-US" sz="2400" dirty="0">
                <a:latin typeface="+mn-ea"/>
              </a:rPr>
              <a:t>生活費報支注意事項</a:t>
            </a:r>
            <a:r>
              <a:rPr lang="zh-TW" altLang="en-US" sz="2400" b="0" dirty="0">
                <a:latin typeface="+mn-ea"/>
              </a:rPr>
              <a:t>：</a:t>
            </a:r>
            <a:endParaRPr lang="en-US" altLang="zh-TW" sz="2400" b="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+mn-ea"/>
              </a:rPr>
              <a:t>依行政院核定之</a:t>
            </a:r>
            <a:r>
              <a:rPr lang="zh-TW" altLang="zh-TW" sz="2400" b="1" dirty="0">
                <a:latin typeface="+mn-ea"/>
              </a:rPr>
              <a:t>生活費日支數額表</a:t>
            </a:r>
            <a:r>
              <a:rPr lang="zh-TW" altLang="en-US" sz="2400" b="1" dirty="0" smtClean="0">
                <a:latin typeface="+mn-ea"/>
              </a:rPr>
              <a:t>報支，免檢附單據，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其中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住宿費為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70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膳食費為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 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、零用費為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。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一日</a:t>
            </a:r>
            <a:r>
              <a:rPr lang="zh-TW" altLang="en-US" sz="2400" dirty="0">
                <a:solidFill>
                  <a:srgbClr val="000000"/>
                </a:solidFill>
                <a:latin typeface="+mn-ea"/>
              </a:rPr>
              <a:t>跨多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個出差點</a:t>
            </a:r>
            <a:r>
              <a:rPr lang="zh-TW" altLang="en-US" sz="2400" dirty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以留宿</a:t>
            </a:r>
            <a:r>
              <a:rPr lang="zh-TW" altLang="en-US" sz="2400" b="1" dirty="0" smtClean="0">
                <a:latin typeface="+mn-ea"/>
              </a:rPr>
              <a:t>之出差城市為</a:t>
            </a:r>
            <a:r>
              <a:rPr lang="zh-TW" altLang="en-US" sz="2400" dirty="0" smtClean="0">
                <a:latin typeface="+mn-ea"/>
              </a:rPr>
              <a:t>報支標準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>
                <a:latin typeface="+mn-ea"/>
              </a:rPr>
              <a:t>6</a:t>
            </a:r>
            <a:r>
              <a:rPr lang="en-US" altLang="zh-TW" sz="2400" b="0" dirty="0" smtClean="0">
                <a:latin typeface="+mn-ea"/>
              </a:rPr>
              <a:t>.</a:t>
            </a:r>
            <a:r>
              <a:rPr lang="zh-TW" altLang="en-US" sz="2400" dirty="0" smtClean="0">
                <a:latin typeface="+mn-ea"/>
              </a:rPr>
              <a:t>住宿費報支注意事項</a:t>
            </a:r>
            <a:r>
              <a:rPr lang="zh-TW" altLang="en-US" sz="2400" b="0" dirty="0" smtClean="0">
                <a:latin typeface="+mn-ea"/>
              </a:rPr>
              <a:t>：</a:t>
            </a:r>
            <a:endParaRPr lang="en-US" altLang="zh-TW" sz="2400" b="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出席國際會議如住宿主辦單位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指定旅館</a:t>
            </a:r>
            <a:r>
              <a:rPr lang="zh-TW" altLang="en-US" sz="2400" b="1" dirty="0" smtClean="0">
                <a:latin typeface="+mn-ea"/>
              </a:rPr>
              <a:t> 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檢附證明</a:t>
            </a:r>
            <a:r>
              <a:rPr lang="en-US" altLang="zh-TW" sz="2400" b="1" dirty="0" smtClean="0">
                <a:latin typeface="+mn-ea"/>
              </a:rPr>
              <a:t>)</a:t>
            </a:r>
            <a:r>
              <a:rPr lang="zh-TW" altLang="en-US" sz="2400" b="1" dirty="0" smtClean="0">
                <a:latin typeface="+mn-ea"/>
              </a:rPr>
              <a:t>，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得檢據核實報支</a:t>
            </a:r>
            <a:r>
              <a:rPr lang="zh-TW" altLang="en-US" sz="2400" dirty="0" smtClean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但</a:t>
            </a:r>
            <a:r>
              <a:rPr lang="zh-TW" altLang="en-US" sz="2400" dirty="0">
                <a:latin typeface="+mn-ea"/>
              </a:rPr>
              <a:t>日支生活費應扣除住宿費部分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日支數額</a:t>
            </a:r>
            <a:r>
              <a:rPr lang="en-US" altLang="zh-TW" sz="2400" dirty="0">
                <a:latin typeface="+mn-ea"/>
              </a:rPr>
              <a:t>70%)</a:t>
            </a:r>
            <a:r>
              <a:rPr lang="zh-TW" altLang="en-US" sz="2400" dirty="0" smtClean="0">
                <a:latin typeface="+mn-ea"/>
              </a:rPr>
              <a:t>。</a:t>
            </a:r>
            <a:r>
              <a:rPr lang="en-US" altLang="zh-TW" sz="1600" dirty="0" smtClean="0">
                <a:solidFill>
                  <a:srgbClr val="DAEDEF">
                    <a:lumMod val="50000"/>
                  </a:srgbClr>
                </a:solidFill>
                <a:latin typeface="標楷體"/>
              </a:rPr>
              <a:t>(</a:t>
            </a:r>
            <a:r>
              <a:rPr lang="zh-TW" altLang="en-US" sz="1600" dirty="0" smtClean="0">
                <a:solidFill>
                  <a:srgbClr val="DAEDEF">
                    <a:lumMod val="50000"/>
                  </a:srgbClr>
                </a:solidFill>
                <a:latin typeface="標楷體"/>
              </a:rPr>
              <a:t>住宿部分檢據且無額度限制</a:t>
            </a:r>
            <a:r>
              <a:rPr lang="en-US" altLang="zh-TW" sz="1600" dirty="0" smtClean="0">
                <a:solidFill>
                  <a:srgbClr val="DAEDEF">
                    <a:lumMod val="50000"/>
                  </a:srgbClr>
                </a:solidFill>
                <a:latin typeface="標楷體"/>
              </a:rPr>
              <a:t>)</a:t>
            </a:r>
            <a:endParaRPr lang="en-US" altLang="zh-TW" sz="240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與民間企業</a:t>
            </a:r>
            <a:r>
              <a:rPr lang="zh-TW" altLang="en-US" sz="2400" u="sng" dirty="0" smtClean="0">
                <a:latin typeface="+mn-ea"/>
              </a:rPr>
              <a:t>共同赴國外考察、參展</a:t>
            </a:r>
            <a:r>
              <a:rPr lang="zh-TW" altLang="en-US" sz="2400" dirty="0" smtClean="0">
                <a:latin typeface="+mn-ea"/>
              </a:rPr>
              <a:t>，經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主辦單位安排旅館</a:t>
            </a:r>
            <a:r>
              <a:rPr lang="zh-TW" altLang="en-US" sz="2400" b="1" dirty="0" smtClean="0">
                <a:latin typeface="+mn-ea"/>
              </a:rPr>
              <a:t>，住宿費超過日支生活費</a:t>
            </a:r>
            <a:r>
              <a:rPr lang="en-US" altLang="zh-TW" sz="2400" b="1" dirty="0" smtClean="0">
                <a:latin typeface="+mn-ea"/>
              </a:rPr>
              <a:t>70%</a:t>
            </a:r>
            <a:r>
              <a:rPr lang="zh-TW" altLang="en-US" sz="2400" b="1" dirty="0" smtClean="0">
                <a:latin typeface="+mn-ea"/>
              </a:rPr>
              <a:t>者，得在日支生活費數額內核實檢據結報。但</a:t>
            </a:r>
            <a:r>
              <a:rPr lang="zh-TW" altLang="en-US" sz="2400" dirty="0" smtClean="0">
                <a:latin typeface="+mn-ea"/>
              </a:rPr>
              <a:t>日支生活費應扣除住宿費部分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日支數額</a:t>
            </a:r>
            <a:r>
              <a:rPr lang="en-US" altLang="zh-TW" sz="2400" dirty="0">
                <a:latin typeface="+mn-ea"/>
              </a:rPr>
              <a:t>70</a:t>
            </a:r>
            <a:r>
              <a:rPr lang="en-US" altLang="zh-TW" sz="2400" dirty="0" smtClean="0">
                <a:latin typeface="+mn-ea"/>
              </a:rPr>
              <a:t>%)</a:t>
            </a:r>
            <a:r>
              <a:rPr lang="zh-TW" altLang="en-US" sz="2400" dirty="0" smtClean="0">
                <a:latin typeface="+mn-ea"/>
              </a:rPr>
              <a:t>。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未超過免檢據；超過者檢據並以日支生活費數額為上限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endParaRPr lang="zh-TW" altLang="en-US" sz="16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352928" cy="4824536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膳食費報支注意事項：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1" indent="-26035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會議報名費、住宿費檢據報支者、或洽公單位等如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有供膳食，應自生活費中扣除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者扣除日支生活費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午、晚餐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扣除日支生活費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零用費：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包括市區火車票費、市區公共汽車票費、市區捷運車  票費、個人信用卡手續費、洗衣費、小費及其他與生活有關之各項費用。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268760"/>
            <a:ext cx="8006690" cy="43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雜費報支注意事項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結報，報支內容包括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租車費、禮品費、交際費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其中禮品交際費用係指與國外人員之禮品交際，請於結報單據中敘明饋贈對象。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Font typeface="Wingdings" pitchFamily="2" charset="2"/>
              <a:buChar char="Ø"/>
            </a:pP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非隨團出差人員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如有需要租車者，檢附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租車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較長途陸運票價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之證明文件，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得於雜費限額外檢據核實報支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106.11.1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起適用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</a:pP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8985" y="1196752"/>
            <a:ext cx="8006690" cy="509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匯率：</a:t>
            </a:r>
          </a:p>
          <a:p>
            <a:pPr marL="800100" lvl="1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參考匯價。（台銀網頁查詢列印匯率表）。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會議報名或註冊應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於出國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計畫簽奉核准後辦理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國外差費預借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填寫預借款單黏貼於憑證上並影印核准簽陳及經費需求表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35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059043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en-US" altLang="zh-TW" sz="2800" b="1" dirty="0" smtClean="0">
                <a:ea typeface="標楷體" pitchFamily="65" charset="-120"/>
              </a:rPr>
              <a:t>1.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</a:t>
            </a:r>
            <a:r>
              <a:rPr lang="zh-TW" altLang="en-US" sz="2800" b="1" dirty="0" smtClean="0">
                <a:ea typeface="標楷體" pitchFamily="65" charset="-120"/>
              </a:rPr>
              <a:t>事實、出差日期不符浮報</a:t>
            </a:r>
            <a:r>
              <a:rPr lang="zh-TW" altLang="en-US" sz="2800" b="1" dirty="0">
                <a:ea typeface="標楷體" pitchFamily="65" charset="-120"/>
              </a:rPr>
              <a:t>差旅費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496" y="1124744"/>
            <a:ext cx="763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en-US" altLang="zh-TW" sz="2800" b="1" dirty="0" smtClean="0">
                <a:ea typeface="標楷體" pitchFamily="65" charset="-120"/>
              </a:rPr>
              <a:t>2.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住宿事實浮報差旅費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半天雜費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776864" cy="41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以空白收據詐領住宿費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○○署○○服務站○前主任奉派出差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實際住宿費是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96752"/>
            <a:ext cx="763284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實際出差詐領出差旅費刑事責任案件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Grp="1" noChangeArrowheads="1"/>
          </p:cNvSpPr>
          <p:nvPr>
            <p:ph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475656" y="4819778"/>
            <a:ext cx="65544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zh-TW" altLang="en-US" dirty="0" smtClean="0">
                <a:solidFill>
                  <a:srgbClr val="006666"/>
                </a:solidFill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承攬人力</a:t>
            </a:r>
            <a:r>
              <a:rPr lang="en-US" altLang="zh-TW" dirty="0" smtClean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7149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實際出差日數與原核定不符，仍依核定日數支領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6449" y="1412776"/>
            <a:ext cx="7654543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申請詐領出差旅費刑事責任案件。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6834" y="1340768"/>
            <a:ext cx="765454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接受招待交通接送及住宿仍申請支領差旅費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>
          <a:xfrm flipH="1">
            <a:off x="1016586" y="409800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1043608" y="3876199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1004881" y="5212836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19745" y="5413097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952999" y="5278172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5525" y="432834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60277" y="3802635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2489" y="4684112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79077" y="5643485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1446295076"/>
              </p:ext>
            </p:extLst>
          </p:nvPr>
        </p:nvGraphicFramePr>
        <p:xfrm>
          <a:off x="991515" y="1036338"/>
          <a:ext cx="7494213" cy="32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96308" y="3681732"/>
            <a:ext cx="1827820" cy="461665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履約管理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4174232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依預算法循預算程序編列預算送立法院審議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基本需求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:00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科技研究計畫經費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:80)</a:t>
            </a:r>
          </a:p>
          <a:p>
            <a:pPr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特別預算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lvl="0" indent="0">
              <a:lnSpc>
                <a:spcPts val="2500"/>
              </a:lnSpc>
              <a:buNone/>
            </a:pPr>
            <a:r>
              <a:rPr lang="en-US" altLang="zh-TW" sz="1800" dirty="0" smtClean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800" dirty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MIS</a:t>
            </a:r>
            <a:r>
              <a:rPr lang="zh-TW" altLang="en-US" sz="1800" dirty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:10)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altLang="zh-TW" sz="1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5148063" y="1700808"/>
            <a:ext cx="3672409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代收款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台電及民間委託案件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政府機關委託或補助計畫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含能源局、標準局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其他政府機關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1125538"/>
            <a:ext cx="6192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+mn-ea"/>
                <a:ea typeface="+mn-ea"/>
              </a:rPr>
              <a:t>1.</a:t>
            </a:r>
            <a:r>
              <a:rPr lang="zh-TW" altLang="en-US" b="1" dirty="0" smtClean="0">
                <a:latin typeface="+mn-ea"/>
                <a:ea typeface="+mn-ea"/>
              </a:rPr>
              <a:t>採購前請先確認經費來源</a:t>
            </a:r>
            <a:endParaRPr lang="en-US" altLang="zh-TW" b="1" dirty="0" smtClean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38551"/>
              </p:ext>
            </p:extLst>
          </p:nvPr>
        </p:nvGraphicFramePr>
        <p:xfrm>
          <a:off x="611560" y="1484784"/>
          <a:ext cx="7992888" cy="474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階段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執行方式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提案及發債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於採購管理系統提案陳核。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簽陳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國外出差、辦理研討會、更換證照、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來賓蒞所演講、會議逾時便當、訓練等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4.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預管人員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至預算管理系統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代收代支系統登錄發債金額。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4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15</a:t>
                      </a:r>
                      <a:r>
                        <a:rPr lang="zh-TW" altLang="en-US" sz="2000" dirty="0" smtClean="0"/>
                        <a:t>萬元以上購案由</a:t>
                      </a:r>
                      <a:r>
                        <a:rPr lang="zh-TW" altLang="en-US" sz="2000" b="1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2.15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b="1" u="sng" dirty="0" smtClean="0"/>
                        <a:t>單位自行辦理</a:t>
                      </a:r>
                      <a:r>
                        <a:rPr lang="zh-TW" altLang="en-US" sz="2000" dirty="0" smtClean="0"/>
                        <a:t>。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4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pPr algn="l"/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150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萬以上會同秘書室營繕科協驗。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922">
                <a:tc>
                  <a:txBody>
                    <a:bodyPr/>
                    <a:lstStyle/>
                    <a:p>
                      <a:pPr algn="l"/>
                      <a:endParaRPr lang="en-US" altLang="zh-TW" sz="2000" dirty="0" smtClean="0"/>
                    </a:p>
                    <a:p>
                      <a:pPr algn="l"/>
                      <a:endParaRPr lang="en-US" altLang="zh-TW" sz="2000" dirty="0" smtClean="0"/>
                    </a:p>
                    <a:p>
                      <a:pPr algn="l"/>
                      <a:r>
                        <a:rPr lang="zh-TW" altLang="en-US" sz="2000" dirty="0" smtClean="0"/>
                        <a:t> 結   報</a:t>
                      </a:r>
                    </a:p>
                    <a:p>
                      <a:pPr algn="l"/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15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不含委辦費案件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驗收合格後，通知廠商開立發票，檢附相關文件送秘書室辦理結報。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其餘經費動支案件由單位自行結報。</a:t>
                      </a:r>
                      <a:endParaRPr lang="en-US" altLang="zh-TW" sz="2000" dirty="0" smtClean="0"/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預管人員</a:t>
                      </a:r>
                      <a:r>
                        <a:rPr lang="zh-TW" altLang="en-US" sz="2000" dirty="0" smtClean="0"/>
                        <a:t>預算管理系統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代收代支系統登錄結報金額。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105273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n-ea"/>
                <a:ea typeface="+mn-ea"/>
              </a:rPr>
              <a:t>2.</a:t>
            </a:r>
            <a:r>
              <a:rPr lang="zh-TW" altLang="en-US" b="1" dirty="0" smtClean="0">
                <a:latin typeface="+mn-ea"/>
                <a:ea typeface="+mn-ea"/>
              </a:rPr>
              <a:t>採購案件各階段執行方式</a:t>
            </a:r>
            <a:endParaRPr lang="en-US" altLang="zh-TW" b="1" dirty="0" smtClean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340768"/>
            <a:ext cx="770485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申請階段注意事項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採購金額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萬元以上應先會主計室審核。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購理由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致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sz="20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20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20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sz="20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</a:t>
            </a:r>
            <a:r>
              <a:rPr lang="zh-TW" altLang="zh-TW" sz="20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年限超過</a:t>
            </a:r>
            <a:r>
              <a:rPr lang="zh-TW" altLang="zh-TW" sz="20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，並填寫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財產修繕自我檢核表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中央機關小額採購金額為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</a:p>
          <a:p>
            <a:pPr marL="7200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本所科學技術研究發展採購作業要點小額採購為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萬元，如辦理科研採購之作業，請先會綜計組審核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340768"/>
            <a:ext cx="781003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元以下之小額採購，應事先統整單位全年度需求、可合併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辦理之同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性質或同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廠商案件，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不可意圖規避政府採購法規定，以分批方式辦理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辦理者，應敘明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無法集中採購或併案辦理之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理由。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逕洽一家廠商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採購，應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取得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小額採購仍須辦理議價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填入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申請單，不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可未考慮廠商報價之合理性而逕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以報價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0" y="1124742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107504" y="1787624"/>
            <a:ext cx="2381384" cy="2236748"/>
          </a:xfrm>
          <a:prstGeom prst="star7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7" idx="2"/>
            <a:endCxn id="16" idx="1"/>
          </p:cNvCxnSpPr>
          <p:nvPr/>
        </p:nvCxnSpPr>
        <p:spPr>
          <a:xfrm flipH="1" flipV="1">
            <a:off x="2488894" y="3226092"/>
            <a:ext cx="745287" cy="6704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，如以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費支出者，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應敘明其符合之理由：耐用年限小於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7646" y="1052736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412776"/>
            <a:ext cx="7615708" cy="422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ea typeface="標楷體" pitchFamily="65" charset="-120"/>
              </a:rPr>
              <a:t> </a:t>
            </a:r>
            <a:r>
              <a:rPr lang="en-US" altLang="zh-TW" b="1" dirty="0" smtClean="0">
                <a:ea typeface="標楷體" pitchFamily="65" charset="-120"/>
              </a:rPr>
              <a:t>4.</a:t>
            </a:r>
            <a:r>
              <a:rPr lang="zh-TW" altLang="en-US" b="1" dirty="0" smtClean="0">
                <a:ea typeface="標楷體" pitchFamily="65" charset="-120"/>
              </a:rPr>
              <a:t>履約</a:t>
            </a:r>
            <a:r>
              <a:rPr lang="zh-TW" altLang="zh-TW" b="1" dirty="0" smtClean="0">
                <a:ea typeface="標楷體" pitchFamily="65" charset="-120"/>
              </a:rPr>
              <a:t>驗收</a:t>
            </a:r>
            <a:r>
              <a:rPr lang="zh-TW" altLang="en-US" b="1" dirty="0" smtClean="0">
                <a:ea typeface="標楷體" pitchFamily="65" charset="-120"/>
              </a:rPr>
              <a:t>階段注意事項</a:t>
            </a:r>
            <a:endParaRPr lang="en-US" altLang="zh-TW" b="1" dirty="0" smtClean="0">
              <a:ea typeface="標楷體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履約完成書面通知單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應先至本所</a:t>
            </a:r>
            <a:r>
              <a:rPr lang="zh-TW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增、減項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707"/>
              </p:ext>
            </p:extLst>
          </p:nvPr>
        </p:nvGraphicFramePr>
        <p:xfrm>
          <a:off x="683568" y="1340768"/>
          <a:ext cx="7880548" cy="4609137"/>
        </p:xfrm>
        <a:graphic>
          <a:graphicData uri="http://schemas.openxmlformats.org/drawingml/2006/table">
            <a:tbl>
              <a:tblPr/>
              <a:tblGrid>
                <a:gridCol w="435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蕭宇君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  </a:t>
                      </a:r>
                      <a:r>
                        <a:rPr kumimoji="1" lang="zh-TW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一     科</a:t>
                      </a:r>
                      <a:endParaRPr kumimoji="1" lang="en-US" altLang="zh-TW" sz="2800" b="1" kern="12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</a:t>
                      </a:r>
                      <a:r>
                        <a:rPr kumimoji="1" lang="zh-TW" sz="2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、預算、決算編製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技轉等案件成本分析會辦</a:t>
                      </a:r>
                      <a:r>
                        <a:rPr kumimoji="1" lang="zh-TW" altLang="en-US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科     員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蕭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辦事員  江芷瑋</a:t>
                      </a:r>
                      <a:endParaRPr kumimoji="1" lang="zh-TW" sz="2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26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書  記 翁鈺欣</a:t>
                      </a:r>
                      <a:endParaRPr lang="zh-TW" sz="2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340768"/>
            <a:ext cx="8568952" cy="414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4.</a:t>
            </a:r>
            <a:r>
              <a:rPr lang="zh-TW" altLang="en-US" b="1" dirty="0">
                <a:ea typeface="標楷體" pitchFamily="65" charset="-120"/>
              </a:rPr>
              <a:t>履約驗收階段</a:t>
            </a:r>
            <a:r>
              <a:rPr lang="zh-TW" altLang="en-US" b="1" dirty="0" smtClean="0">
                <a:ea typeface="標楷體" pitchFamily="65" charset="-120"/>
              </a:rPr>
              <a:t>注意事項</a:t>
            </a:r>
            <a:r>
              <a:rPr lang="en-US" altLang="zh-TW" b="1" dirty="0" smtClean="0">
                <a:ea typeface="標楷體" pitchFamily="65" charset="-120"/>
              </a:rPr>
              <a:t>(</a:t>
            </a:r>
            <a:r>
              <a:rPr lang="zh-TW" altLang="en-US" b="1" dirty="0" smtClean="0">
                <a:ea typeface="標楷體" pitchFamily="65" charset="-120"/>
              </a:rPr>
              <a:t>續</a:t>
            </a:r>
            <a:r>
              <a:rPr lang="en-US" altLang="zh-TW" b="1" dirty="0" smtClean="0">
                <a:ea typeface="標楷體" pitchFamily="65" charset="-120"/>
              </a:rPr>
              <a:t>)</a:t>
            </a:r>
            <a:endParaRPr lang="zh-TW" altLang="en-US" b="1" dirty="0">
              <a:ea typeface="標楷體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延履約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期限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應確定</a:t>
            </a:r>
            <a:r>
              <a:rPr lang="zh-TW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機關得審酌其情形後，以書面同意延長履約期限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計算逾期違約金，毋需契約變更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主計室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、政風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為避免漏發或發錯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驗收前請務必備妥履約完成相關文件。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經檢討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符合政府採購法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結報前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，簽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部長官核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會秘書室、主計室及政風室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後，辦理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結報事宜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solidFill>
                  <a:srgbClr val="C00000"/>
                </a:solidFill>
              </a:rPr>
              <a:t>小額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採購奉</a:t>
            </a:r>
            <a:r>
              <a:rPr lang="zh-TW" altLang="en-US" sz="1800" b="1" dirty="0">
                <a:solidFill>
                  <a:srgbClr val="C00000"/>
                </a:solidFill>
              </a:rPr>
              <a:t>准後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，通知廠商從</a:t>
            </a:r>
            <a:r>
              <a:rPr lang="zh-TW" altLang="en-US" sz="1800" b="1" dirty="0">
                <a:solidFill>
                  <a:srgbClr val="C00000"/>
                </a:solidFill>
              </a:rPr>
              <a:t>通知日起開始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履約，</a:t>
            </a:r>
            <a:r>
              <a:rPr lang="zh-TW" altLang="en-US" sz="1800" b="1" dirty="0">
                <a:solidFill>
                  <a:srgbClr val="C00000"/>
                </a:solidFill>
              </a:rPr>
              <a:t>履約期限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為計算是否逾期之依據，履約期限有延長，不可逕行修改，應專簽敘明理由，由原核定層級長官批示。</a:t>
            </a:r>
            <a:endParaRPr lang="zh-TW" altLang="en-US" sz="1800" b="1" dirty="0">
              <a:solidFill>
                <a:srgbClr val="C00000"/>
              </a:solidFill>
            </a:endParaRPr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70" y="1403721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408306"/>
            <a:ext cx="7992887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合格後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檢查內容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品名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無誤後，應於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日內送出辦理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結報付款。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請於傳會單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註明發票收到日期，逾期辦理須說明原因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依採購法規定機關應於收到廠商請款單據後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日內付款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發票或收據應記明下列事項：（一）營業人之名稱及統一編號。（二）品名及總價。（三）開立日期。（四）機關名稱或統一 編號。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電子發票及三聯式發票注意打上</a:t>
            </a:r>
            <a:r>
              <a:rPr lang="zh-TW" altLang="zh-TW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發票漏填本所統編，退請補正而無法由廠商補正時，得由經手人加註並蓋章。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7311" y="1700808"/>
            <a:ext cx="727280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電子發票證明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聯可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由營業人提供或機關自行下載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列印，機關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自行下載列印者，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免由經手人簽名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發票或收據黏貼於原始憑證黏貼單上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發票或單據如有遺失，應檢具廠商或原立據人蓋章證明與原本相符之影本，並由承辦人註明無法提出原本之原因。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檢附付款單據移送單並核章至單位主管，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結報金額少於發票或收據金額時，請註明實付金額並由經辦人簽章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檢附合約所列相關資料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採購申請金額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金額低於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，於最後一次驗收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992888" cy="517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驗收紀錄、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之主驗人應與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所指派之主驗人一致。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主驗人為同一人</a:t>
            </a:r>
            <a:r>
              <a:rPr lang="zh-TW" altLang="en-US" sz="2200" dirty="0" smtClean="0">
                <a:latin typeface="新細明體"/>
                <a:ea typeface="新細明體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且不得由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承攬</a:t>
            </a: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蓋章。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報案件請先送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應確認廠商已全部履約完成後始得辦理驗收，驗收合格後始得辦理結報請款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率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因素，以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不實文件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驗收結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，以免誤觸法網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672" y="2057400"/>
            <a:ext cx="583264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簡報完畢</a:t>
            </a:r>
          </a:p>
          <a:p>
            <a:r>
              <a:rPr lang="zh-TW" alt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     </a:t>
            </a:r>
            <a:r>
              <a:rPr lang="zh-TW" altLang="zh-TW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敬請</a:t>
            </a:r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指教</a:t>
            </a:r>
            <a:endParaRPr lang="zh-TW" altLang="zh-TW" sz="6000" i="1" dirty="0">
              <a:solidFill>
                <a:schemeClr val="accent6">
                  <a:lumMod val="60000"/>
                  <a:lumOff val="40000"/>
                </a:schemeClr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2" name="PhotoImpact" r:id="rId4" imgW="2958730" imgH="2971429" progId="">
                  <p:embed/>
                </p:oleObj>
              </mc:Choice>
              <mc:Fallback>
                <p:oleObj name="PhotoImpact" r:id="rId4" imgW="2958730" imgH="2971429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57707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二    科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經費動支核簽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單位預算購案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 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慕登雲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</a:t>
                      </a:r>
                      <a:r>
                        <a:rPr kumimoji="1" lang="zh-TW" alt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林修麒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04436"/>
              </p:ext>
            </p:extLst>
          </p:nvPr>
        </p:nvGraphicFramePr>
        <p:xfrm>
          <a:off x="533400" y="1062576"/>
          <a:ext cx="8153400" cy="4742688"/>
        </p:xfrm>
        <a:graphic>
          <a:graphicData uri="http://schemas.openxmlformats.org/drawingml/2006/table">
            <a:tbl>
              <a:tblPr/>
              <a:tblGrid>
                <a:gridCol w="447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136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三    科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長 楊佩茹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  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辦事員 許佳卉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 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行政助理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56792"/>
            <a:ext cx="7469832" cy="3672408"/>
          </a:xfrm>
        </p:spPr>
        <p:txBody>
          <a:bodyPr/>
          <a:lstStyle/>
          <a:p>
            <a:pPr marL="0" lvl="1" indent="0" eaLnBrk="1" hangingPunct="1"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主計室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n-cs"/>
              </a:rPr>
              <a:t>業務宣導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及單一窗口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主計室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網站：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2409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 廖秀慧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單一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3610744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endParaRPr lang="en-US" altLang="zh-TW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000000"/>
                </a:solidFill>
                <a:ea typeface="標楷體" pitchFamily="65" charset="-120"/>
              </a:rPr>
              <a:t>法規</a:t>
            </a: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</a:rPr>
              <a:t>依據</a:t>
            </a: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行政院國內</a:t>
            </a:r>
            <a:r>
              <a:rPr lang="zh-TW" altLang="en-US" sz="3200" b="1" dirty="0">
                <a:solidFill>
                  <a:srgbClr val="000000"/>
                </a:solidFill>
                <a:ea typeface="標楷體" pitchFamily="65" charset="-120"/>
              </a:rPr>
              <a:t>出差旅費報支</a:t>
            </a: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要點</a:t>
            </a:r>
            <a:endParaRPr lang="en-US" altLang="zh-TW" sz="3200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核能研究所員工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國內出差應行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6480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公出公差之差異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22734"/>
              </p:ext>
            </p:extLst>
          </p:nvPr>
        </p:nvGraphicFramePr>
        <p:xfrm>
          <a:off x="611560" y="1855240"/>
          <a:ext cx="8136904" cy="410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6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公出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公差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200" b="1" dirty="0" smtClean="0"/>
                        <a:t>地     點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依本所國內出差應行注意事項，</a:t>
                      </a:r>
                      <a:r>
                        <a:rPr lang="zh-TW" altLang="en-US" sz="2200" b="1" dirty="0" smtClean="0">
                          <a:solidFill>
                            <a:srgbClr val="0033CC"/>
                          </a:solidFill>
                        </a:rPr>
                        <a:t>台北市及新北市淡水區、汐止區以南，新竹市及新竹縣竹東鎮、寶山鄉以北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。為公出地區。</a:t>
                      </a:r>
                    </a:p>
                    <a:p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依本所國內出差應行注意事項，</a:t>
                      </a:r>
                      <a:r>
                        <a:rPr lang="zh-TW" altLang="en-US" sz="2200" b="1" dirty="0" smtClean="0">
                          <a:solidFill>
                            <a:srgbClr val="0033CC"/>
                          </a:solidFill>
                        </a:rPr>
                        <a:t>除公出地區外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，其餘為出差地區。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200" b="1" dirty="0" smtClean="0"/>
                        <a:t>結報費用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國內出差旅費報支要點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結報</a:t>
                      </a:r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交通費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國內出差旅費報支要點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結報</a:t>
                      </a:r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交通費、住宿費、雜費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  <a:p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二、</a:t>
            </a:r>
            <a:r>
              <a:rPr lang="zh-TW" altLang="en-US" dirty="0">
                <a:solidFill>
                  <a:srgbClr val="002060"/>
                </a:solidFill>
                <a:latin typeface="+mn-ea"/>
              </a:rPr>
              <a:t>差旅費法規及注意事項</a:t>
            </a:r>
            <a:r>
              <a:rPr lang="en-US" altLang="zh-TW" dirty="0">
                <a:solidFill>
                  <a:srgbClr val="002060"/>
                </a:solidFill>
                <a:latin typeface="+mn-ea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+mn-ea"/>
              </a:rPr>
            </a:b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11029</TotalTime>
  <Words>5475</Words>
  <Application>Microsoft Office PowerPoint</Application>
  <PresentationFormat>如螢幕大小 (4:3)</PresentationFormat>
  <Paragraphs>413</Paragraphs>
  <Slides>46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細明體_HKSCS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1_INER</vt:lpstr>
      <vt:lpstr>PhotoImpact</vt:lpstr>
      <vt:lpstr>PowerPoint 簡報</vt:lpstr>
      <vt:lpstr>簡報大綱</vt:lpstr>
      <vt:lpstr>一、主 計 室 業 務 職 掌</vt:lpstr>
      <vt:lpstr>一、主 計 室 業 務 職 掌</vt:lpstr>
      <vt:lpstr>一、主 計 室 業 務 職 掌(續)</vt:lpstr>
      <vt:lpstr>一、主 計 室 業 務 職 掌(續)</vt:lpstr>
      <vt:lpstr>一、主 計 室 業 務 職 掌(續)</vt:lpstr>
      <vt:lpstr>PowerPoint 簡報</vt:lpstr>
      <vt:lpstr>二、差旅費法規及注意事項 -國內差旅費(續)</vt:lpstr>
      <vt:lpstr>PowerPoint 簡報</vt:lpstr>
      <vt:lpstr>PowerPoint 簡報</vt:lpstr>
      <vt:lpstr>PowerPoint 簡報</vt:lpstr>
      <vt:lpstr>二、差旅費法規及注意事項 國內差旅費(續)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于菊蘭</cp:lastModifiedBy>
  <cp:revision>581</cp:revision>
  <cp:lastPrinted>2017-11-08T07:36:29Z</cp:lastPrinted>
  <dcterms:created xsi:type="dcterms:W3CDTF">2005-02-18T00:19:19Z</dcterms:created>
  <dcterms:modified xsi:type="dcterms:W3CDTF">2023-02-03T06:21:45Z</dcterms:modified>
</cp:coreProperties>
</file>