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0"/>
  </p:notesMasterIdLst>
  <p:sldIdLst>
    <p:sldId id="311" r:id="rId4"/>
    <p:sldId id="260" r:id="rId5"/>
    <p:sldId id="356" r:id="rId6"/>
    <p:sldId id="261" r:id="rId7"/>
    <p:sldId id="312" r:id="rId8"/>
    <p:sldId id="313" r:id="rId9"/>
    <p:sldId id="352" r:id="rId10"/>
    <p:sldId id="315" r:id="rId11"/>
    <p:sldId id="316" r:id="rId12"/>
    <p:sldId id="278" r:id="rId13"/>
    <p:sldId id="348" r:id="rId14"/>
    <p:sldId id="338" r:id="rId15"/>
    <p:sldId id="339" r:id="rId16"/>
    <p:sldId id="340" r:id="rId17"/>
    <p:sldId id="341" r:id="rId18"/>
    <p:sldId id="342" r:id="rId19"/>
    <p:sldId id="343" r:id="rId20"/>
    <p:sldId id="279" r:id="rId21"/>
    <p:sldId id="280" r:id="rId22"/>
    <p:sldId id="285" r:id="rId23"/>
    <p:sldId id="344" r:id="rId24"/>
    <p:sldId id="345" r:id="rId25"/>
    <p:sldId id="346" r:id="rId26"/>
    <p:sldId id="347" r:id="rId27"/>
    <p:sldId id="286" r:id="rId28"/>
    <p:sldId id="287" r:id="rId29"/>
    <p:sldId id="288" r:id="rId30"/>
    <p:sldId id="350" r:id="rId31"/>
    <p:sldId id="351" r:id="rId32"/>
    <p:sldId id="323" r:id="rId33"/>
    <p:sldId id="324" r:id="rId34"/>
    <p:sldId id="325" r:id="rId35"/>
    <p:sldId id="349" r:id="rId36"/>
    <p:sldId id="326" r:id="rId37"/>
    <p:sldId id="327" r:id="rId38"/>
    <p:sldId id="328" r:id="rId39"/>
    <p:sldId id="329" r:id="rId40"/>
    <p:sldId id="330" r:id="rId41"/>
    <p:sldId id="331" r:id="rId42"/>
    <p:sldId id="332" r:id="rId43"/>
    <p:sldId id="333" r:id="rId44"/>
    <p:sldId id="334" r:id="rId45"/>
    <p:sldId id="335" r:id="rId46"/>
    <p:sldId id="294" r:id="rId47"/>
    <p:sldId id="355" r:id="rId48"/>
    <p:sldId id="25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4660"/>
  </p:normalViewPr>
  <p:slideViewPr>
    <p:cSldViewPr>
      <p:cViewPr varScale="1">
        <p:scale>
          <a:sx n="62" d="100"/>
          <a:sy n="62" d="100"/>
        </p:scale>
        <p:origin x="-13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aul:Library:Application%20Support:Microsoft:Office:Office%202011%20AutoRecovery:Test-Results_LCS_IM8_80_check3_BSR%20(version%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aul:Library:Application%20Support:Microsoft:Office:Office%202011%20AutoRecovery:Test-Results_LCS_IM8_80_check3_BSR%20(version%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759595959595899E-2"/>
          <c:y val="4.8192771084337303E-2"/>
          <c:w val="0.65504090909090895"/>
          <c:h val="0.82827939814814799"/>
        </c:manualLayout>
      </c:layout>
      <c:areaChart>
        <c:grouping val="stacked"/>
        <c:varyColors val="0"/>
        <c:ser>
          <c:idx val="0"/>
          <c:order val="0"/>
          <c:tx>
            <c:strRef>
              <c:f>'Global Results'!$B$7</c:f>
              <c:strCache>
                <c:ptCount val="1"/>
                <c:pt idx="0">
                  <c:v>Biomass</c:v>
                </c:pt>
              </c:strCache>
            </c:strRef>
          </c:tx>
          <c:spPr>
            <a:solidFill>
              <a:srgbClr val="006600"/>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Results'!$C$7:$K$7</c:f>
              <c:numCache>
                <c:formatCode>_-* #,##0_-;\-* #,##0_-;_-* "-"??_-;_-@_-</c:formatCode>
                <c:ptCount val="9"/>
                <c:pt idx="0">
                  <c:v>461.83320481694</c:v>
                </c:pt>
                <c:pt idx="1">
                  <c:v>266.58119681787298</c:v>
                </c:pt>
                <c:pt idx="2">
                  <c:v>344.17240202392901</c:v>
                </c:pt>
                <c:pt idx="3">
                  <c:v>345.57622086812802</c:v>
                </c:pt>
                <c:pt idx="4">
                  <c:v>315.24639303865501</c:v>
                </c:pt>
                <c:pt idx="5">
                  <c:v>287.63968616301997</c:v>
                </c:pt>
                <c:pt idx="6">
                  <c:v>238.29379345496</c:v>
                </c:pt>
                <c:pt idx="7">
                  <c:v>202.86533051110101</c:v>
                </c:pt>
                <c:pt idx="8">
                  <c:v>182.864842331971</c:v>
                </c:pt>
              </c:numCache>
            </c:numRef>
          </c:val>
        </c:ser>
        <c:ser>
          <c:idx val="1"/>
          <c:order val="1"/>
          <c:tx>
            <c:strRef>
              <c:f>'Global Results'!$B$8</c:f>
              <c:strCache>
                <c:ptCount val="1"/>
                <c:pt idx="0">
                  <c:v>Biomass CCS</c:v>
                </c:pt>
              </c:strCache>
            </c:strRef>
          </c:tx>
          <c:spPr>
            <a:solidFill>
              <a:srgbClr val="99FF33"/>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Results'!$C$8:$K$8</c:f>
              <c:numCache>
                <c:formatCode>_-* #,##0_-;\-* #,##0_-;_-* "-"??_-;_-@_-</c:formatCode>
                <c:ptCount val="9"/>
                <c:pt idx="0">
                  <c:v>0</c:v>
                </c:pt>
                <c:pt idx="1">
                  <c:v>0</c:v>
                </c:pt>
                <c:pt idx="2">
                  <c:v>0</c:v>
                </c:pt>
                <c:pt idx="3">
                  <c:v>0</c:v>
                </c:pt>
                <c:pt idx="4">
                  <c:v>0</c:v>
                </c:pt>
                <c:pt idx="5">
                  <c:v>373.09586515738903</c:v>
                </c:pt>
                <c:pt idx="6">
                  <c:v>634.60192766024602</c:v>
                </c:pt>
                <c:pt idx="7">
                  <c:v>1049.5792992697311</c:v>
                </c:pt>
                <c:pt idx="8">
                  <c:v>1249.9315251818639</c:v>
                </c:pt>
              </c:numCache>
            </c:numRef>
          </c:val>
        </c:ser>
        <c:ser>
          <c:idx val="2"/>
          <c:order val="2"/>
          <c:tx>
            <c:strRef>
              <c:f>'Global Results'!$B$9</c:f>
              <c:strCache>
                <c:ptCount val="1"/>
                <c:pt idx="0">
                  <c:v>Coal</c:v>
                </c:pt>
              </c:strCache>
            </c:strRef>
          </c:tx>
          <c:spPr>
            <a:solidFill>
              <a:srgbClr val="000000"/>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Results'!$C$9:$K$9</c:f>
              <c:numCache>
                <c:formatCode>_-* #,##0_-;\-* #,##0_-;_-* "-"??_-;_-@_-</c:formatCode>
                <c:ptCount val="9"/>
                <c:pt idx="0">
                  <c:v>2965.1294814516241</c:v>
                </c:pt>
                <c:pt idx="1">
                  <c:v>2989.8992899842601</c:v>
                </c:pt>
                <c:pt idx="2">
                  <c:v>2210.5844982538979</c:v>
                </c:pt>
                <c:pt idx="3">
                  <c:v>1852.9886015185</c:v>
                </c:pt>
                <c:pt idx="4">
                  <c:v>1023.2108441512499</c:v>
                </c:pt>
                <c:pt idx="5">
                  <c:v>285.75344531392602</c:v>
                </c:pt>
                <c:pt idx="6">
                  <c:v>225.64025279270601</c:v>
                </c:pt>
                <c:pt idx="7">
                  <c:v>199.39374388317799</c:v>
                </c:pt>
                <c:pt idx="8">
                  <c:v>23.018517253311</c:v>
                </c:pt>
              </c:numCache>
            </c:numRef>
          </c:val>
        </c:ser>
        <c:ser>
          <c:idx val="3"/>
          <c:order val="3"/>
          <c:tx>
            <c:strRef>
              <c:f>'Global Results'!$B$10</c:f>
              <c:strCache>
                <c:ptCount val="1"/>
                <c:pt idx="0">
                  <c:v>Coal CCS</c:v>
                </c:pt>
              </c:strCache>
            </c:strRef>
          </c:tx>
          <c:spPr>
            <a:solidFill>
              <a:srgbClr val="7F7F7F"/>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Results'!$C$10:$K$10</c:f>
              <c:numCache>
                <c:formatCode>_-* #,##0_-;\-* #,##0_-;_-* "-"??_-;_-@_-</c:formatCode>
                <c:ptCount val="9"/>
                <c:pt idx="0">
                  <c:v>0</c:v>
                </c:pt>
                <c:pt idx="1">
                  <c:v>0</c:v>
                </c:pt>
                <c:pt idx="2">
                  <c:v>0</c:v>
                </c:pt>
                <c:pt idx="3">
                  <c:v>75.213945281731</c:v>
                </c:pt>
                <c:pt idx="4">
                  <c:v>217.32575909325399</c:v>
                </c:pt>
                <c:pt idx="5">
                  <c:v>253.58591142995601</c:v>
                </c:pt>
                <c:pt idx="6">
                  <c:v>253.58591142995601</c:v>
                </c:pt>
                <c:pt idx="7">
                  <c:v>253.58591142995601</c:v>
                </c:pt>
                <c:pt idx="8">
                  <c:v>226.177666350642</c:v>
                </c:pt>
              </c:numCache>
            </c:numRef>
          </c:val>
        </c:ser>
        <c:ser>
          <c:idx val="4"/>
          <c:order val="4"/>
          <c:tx>
            <c:strRef>
              <c:f>'Global Results'!$B$11</c:f>
              <c:strCache>
                <c:ptCount val="1"/>
                <c:pt idx="0">
                  <c:v>Natural Gas</c:v>
                </c:pt>
              </c:strCache>
            </c:strRef>
          </c:tx>
          <c:spPr>
            <a:solidFill>
              <a:srgbClr val="FFC000"/>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Results'!$C$11:$K$11</c:f>
              <c:numCache>
                <c:formatCode>_-* #,##0_-;\-* #,##0_-;_-* "-"??_-;_-@_-</c:formatCode>
                <c:ptCount val="9"/>
                <c:pt idx="0">
                  <c:v>3203.9481240103869</c:v>
                </c:pt>
                <c:pt idx="1">
                  <c:v>4287.5751705345028</c:v>
                </c:pt>
                <c:pt idx="2">
                  <c:v>4402.9477760088539</c:v>
                </c:pt>
                <c:pt idx="3">
                  <c:v>4241.3859148935053</c:v>
                </c:pt>
                <c:pt idx="4">
                  <c:v>3933.159463165438</c:v>
                </c:pt>
                <c:pt idx="5">
                  <c:v>3787.190066730243</c:v>
                </c:pt>
                <c:pt idx="6">
                  <c:v>2812.5422321641281</c:v>
                </c:pt>
                <c:pt idx="7">
                  <c:v>1880.121840550072</c:v>
                </c:pt>
                <c:pt idx="8">
                  <c:v>1251.3621482821759</c:v>
                </c:pt>
              </c:numCache>
            </c:numRef>
          </c:val>
        </c:ser>
        <c:ser>
          <c:idx val="5"/>
          <c:order val="5"/>
          <c:tx>
            <c:strRef>
              <c:f>'Global Results'!$B$12</c:f>
              <c:strCache>
                <c:ptCount val="1"/>
                <c:pt idx="0">
                  <c:v>Natural Gas CCS</c:v>
                </c:pt>
              </c:strCache>
            </c:strRef>
          </c:tx>
          <c:spPr>
            <a:solidFill>
              <a:srgbClr val="FFFF99"/>
            </a:solidFill>
            <a:ln w="12700">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Results'!$C$12:$K$12</c:f>
              <c:numCache>
                <c:formatCode>_-* #,##0_-;\-* #,##0_-;_-* "-"??_-;_-@_-</c:formatCode>
                <c:ptCount val="9"/>
                <c:pt idx="0">
                  <c:v>0</c:v>
                </c:pt>
                <c:pt idx="1">
                  <c:v>0</c:v>
                </c:pt>
                <c:pt idx="2">
                  <c:v>0</c:v>
                </c:pt>
                <c:pt idx="3">
                  <c:v>43.847860278360002</c:v>
                </c:pt>
                <c:pt idx="4">
                  <c:v>139.15002060774199</c:v>
                </c:pt>
                <c:pt idx="5">
                  <c:v>433.76391240486799</c:v>
                </c:pt>
                <c:pt idx="6">
                  <c:v>687.24250218558495</c:v>
                </c:pt>
                <c:pt idx="7">
                  <c:v>966.43288725743503</c:v>
                </c:pt>
                <c:pt idx="8">
                  <c:v>1146.057046091335</c:v>
                </c:pt>
              </c:numCache>
            </c:numRef>
          </c:val>
        </c:ser>
        <c:ser>
          <c:idx val="6"/>
          <c:order val="6"/>
          <c:tx>
            <c:strRef>
              <c:f>'Global Results'!$B$13</c:f>
              <c:strCache>
                <c:ptCount val="1"/>
                <c:pt idx="0">
                  <c:v>Geothermal</c:v>
                </c:pt>
              </c:strCache>
            </c:strRef>
          </c:tx>
          <c:spPr>
            <a:solidFill>
              <a:srgbClr val="990000"/>
            </a:solidFill>
            <a:ln w="12700">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Results'!$C$13:$K$13</c:f>
              <c:numCache>
                <c:formatCode>_-* #,##0_-;\-* #,##0_-;_-* "-"??_-;_-@_-</c:formatCode>
                <c:ptCount val="9"/>
                <c:pt idx="0">
                  <c:v>20.131740000000001</c:v>
                </c:pt>
                <c:pt idx="1">
                  <c:v>34.065994085286</c:v>
                </c:pt>
                <c:pt idx="2">
                  <c:v>44.805159874346998</c:v>
                </c:pt>
                <c:pt idx="3">
                  <c:v>61.203687302234002</c:v>
                </c:pt>
                <c:pt idx="4">
                  <c:v>83.615055628293007</c:v>
                </c:pt>
                <c:pt idx="5">
                  <c:v>110.246049690718</c:v>
                </c:pt>
                <c:pt idx="6">
                  <c:v>144.20804666605699</c:v>
                </c:pt>
                <c:pt idx="7">
                  <c:v>186.791328259929</c:v>
                </c:pt>
                <c:pt idx="8">
                  <c:v>208.02239976599401</c:v>
                </c:pt>
              </c:numCache>
            </c:numRef>
          </c:val>
        </c:ser>
        <c:ser>
          <c:idx val="7"/>
          <c:order val="7"/>
          <c:tx>
            <c:strRef>
              <c:f>'Global Results'!$B$14</c:f>
              <c:strCache>
                <c:ptCount val="1"/>
                <c:pt idx="0">
                  <c:v>Hydro</c:v>
                </c:pt>
              </c:strCache>
            </c:strRef>
          </c:tx>
          <c:spPr>
            <a:solidFill>
              <a:srgbClr val="0000D4"/>
            </a:solidFill>
            <a:ln w="12700">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Results'!$C$14:$K$14</c:f>
              <c:numCache>
                <c:formatCode>_-* #,##0_-;\-* #,##0_-;_-* "-"??_-;_-@_-</c:formatCode>
                <c:ptCount val="9"/>
                <c:pt idx="0">
                  <c:v>1033.033290257411</c:v>
                </c:pt>
                <c:pt idx="1">
                  <c:v>1239.337295583488</c:v>
                </c:pt>
                <c:pt idx="2">
                  <c:v>1276.3240508997981</c:v>
                </c:pt>
                <c:pt idx="3">
                  <c:v>1365.6861106102519</c:v>
                </c:pt>
                <c:pt idx="4">
                  <c:v>1446.758380714781</c:v>
                </c:pt>
                <c:pt idx="5">
                  <c:v>1557.968164911925</c:v>
                </c:pt>
                <c:pt idx="6">
                  <c:v>1661.187574703031</c:v>
                </c:pt>
                <c:pt idx="7">
                  <c:v>1770.7090409385451</c:v>
                </c:pt>
                <c:pt idx="8">
                  <c:v>2014.8695392437739</c:v>
                </c:pt>
              </c:numCache>
            </c:numRef>
          </c:val>
        </c:ser>
        <c:ser>
          <c:idx val="8"/>
          <c:order val="8"/>
          <c:tx>
            <c:strRef>
              <c:f>'Global Results'!$B$15</c:f>
              <c:strCache>
                <c:ptCount val="1"/>
                <c:pt idx="0">
                  <c:v>Nuclear</c:v>
                </c:pt>
              </c:strCache>
            </c:strRef>
          </c:tx>
          <c:spPr>
            <a:solidFill>
              <a:srgbClr val="FF33CC"/>
            </a:solidFill>
            <a:ln w="12700">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Results'!$C$15:$K$15</c:f>
              <c:numCache>
                <c:formatCode>_-* #,##0_-;\-* #,##0_-;_-* "-"??_-;_-@_-</c:formatCode>
                <c:ptCount val="9"/>
                <c:pt idx="0">
                  <c:v>3152.395439999998</c:v>
                </c:pt>
                <c:pt idx="1">
                  <c:v>2833.9665961877322</c:v>
                </c:pt>
                <c:pt idx="2">
                  <c:v>2232.323122522138</c:v>
                </c:pt>
                <c:pt idx="3">
                  <c:v>1632.634688827832</c:v>
                </c:pt>
                <c:pt idx="4">
                  <c:v>2406.0446840781619</c:v>
                </c:pt>
                <c:pt idx="5">
                  <c:v>2706.0145706291592</c:v>
                </c:pt>
                <c:pt idx="6">
                  <c:v>2834.6367954838311</c:v>
                </c:pt>
                <c:pt idx="7">
                  <c:v>3115.3591067326779</c:v>
                </c:pt>
                <c:pt idx="8">
                  <c:v>3278.3842204302509</c:v>
                </c:pt>
              </c:numCache>
            </c:numRef>
          </c:val>
        </c:ser>
        <c:ser>
          <c:idx val="9"/>
          <c:order val="9"/>
          <c:tx>
            <c:strRef>
              <c:f>'Global Results'!$B$16</c:f>
              <c:strCache>
                <c:ptCount val="1"/>
                <c:pt idx="0">
                  <c:v>Oil</c:v>
                </c:pt>
              </c:strCache>
            </c:strRef>
          </c:tx>
          <c:spPr>
            <a:solidFill>
              <a:srgbClr val="DD0806"/>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Results'!$C$16:$K$16</c:f>
              <c:numCache>
                <c:formatCode>_-* #,##0_-;\-* #,##0_-;_-* "-"??_-;_-@_-</c:formatCode>
                <c:ptCount val="9"/>
                <c:pt idx="0">
                  <c:v>317.88332891010401</c:v>
                </c:pt>
                <c:pt idx="1">
                  <c:v>238.316289790138</c:v>
                </c:pt>
                <c:pt idx="2">
                  <c:v>186.50870699835099</c:v>
                </c:pt>
                <c:pt idx="3">
                  <c:v>173.887020219406</c:v>
                </c:pt>
                <c:pt idx="4">
                  <c:v>137.07165830032099</c:v>
                </c:pt>
                <c:pt idx="5">
                  <c:v>63.980300270044999</c:v>
                </c:pt>
                <c:pt idx="6">
                  <c:v>39.659885218177998</c:v>
                </c:pt>
                <c:pt idx="7">
                  <c:v>22.831821436298998</c:v>
                </c:pt>
                <c:pt idx="8">
                  <c:v>15.065275809375001</c:v>
                </c:pt>
              </c:numCache>
            </c:numRef>
          </c:val>
        </c:ser>
        <c:ser>
          <c:idx val="10"/>
          <c:order val="10"/>
          <c:tx>
            <c:strRef>
              <c:f>'Global Results'!$B$18</c:f>
              <c:strCache>
                <c:ptCount val="1"/>
                <c:pt idx="0">
                  <c:v>Solar PV</c:v>
                </c:pt>
              </c:strCache>
            </c:strRef>
          </c:tx>
          <c:spPr>
            <a:solidFill>
              <a:srgbClr val="FF6600"/>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Results'!$C$18:$K$18</c:f>
              <c:numCache>
                <c:formatCode>_-* #,##0_-;\-* #,##0_-;_-* "-"??_-;_-@_-</c:formatCode>
                <c:ptCount val="9"/>
                <c:pt idx="0">
                  <c:v>0</c:v>
                </c:pt>
                <c:pt idx="1">
                  <c:v>30.974209763301999</c:v>
                </c:pt>
                <c:pt idx="2">
                  <c:v>174.02861952326199</c:v>
                </c:pt>
                <c:pt idx="3">
                  <c:v>174.02861952326199</c:v>
                </c:pt>
                <c:pt idx="4">
                  <c:v>198.24466428708601</c:v>
                </c:pt>
                <c:pt idx="5">
                  <c:v>379.18051607224203</c:v>
                </c:pt>
                <c:pt idx="6">
                  <c:v>747.717443202558</c:v>
                </c:pt>
                <c:pt idx="7">
                  <c:v>1423.8630525819549</c:v>
                </c:pt>
                <c:pt idx="8">
                  <c:v>2042.357486035869</c:v>
                </c:pt>
              </c:numCache>
            </c:numRef>
          </c:val>
        </c:ser>
        <c:ser>
          <c:idx val="14"/>
          <c:order val="11"/>
          <c:tx>
            <c:strRef>
              <c:f>'Global Results'!$B$19</c:f>
              <c:strCache>
                <c:ptCount val="1"/>
                <c:pt idx="0">
                  <c:v>Solar thermal</c:v>
                </c:pt>
              </c:strCache>
            </c:strRef>
          </c:tx>
          <c:spPr>
            <a:solidFill>
              <a:srgbClr val="C6D6AC"/>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Results'!$C$19:$K$19</c:f>
              <c:numCache>
                <c:formatCode>_-* #,##0_-;\-* #,##0_-;_-* "-"??_-;_-@_-</c:formatCode>
                <c:ptCount val="9"/>
                <c:pt idx="0">
                  <c:v>81.382499999999979</c:v>
                </c:pt>
                <c:pt idx="1">
                  <c:v>75.24970932251199</c:v>
                </c:pt>
                <c:pt idx="2">
                  <c:v>83.285042034502993</c:v>
                </c:pt>
                <c:pt idx="3">
                  <c:v>77.187510059743005</c:v>
                </c:pt>
                <c:pt idx="4">
                  <c:v>71.089978084984011</c:v>
                </c:pt>
                <c:pt idx="5">
                  <c:v>66.448995685436998</c:v>
                </c:pt>
                <c:pt idx="6">
                  <c:v>51.400797692904007</c:v>
                </c:pt>
                <c:pt idx="7">
                  <c:v>41.556207496862001</c:v>
                </c:pt>
                <c:pt idx="8">
                  <c:v>36.915225097317013</c:v>
                </c:pt>
              </c:numCache>
            </c:numRef>
          </c:val>
        </c:ser>
        <c:ser>
          <c:idx val="11"/>
          <c:order val="12"/>
          <c:tx>
            <c:strRef>
              <c:f>'Global Results'!$B$20</c:f>
              <c:strCache>
                <c:ptCount val="1"/>
                <c:pt idx="0">
                  <c:v>Tidal</c:v>
                </c:pt>
              </c:strCache>
            </c:strRef>
          </c:tx>
          <c:spPr>
            <a:solidFill>
              <a:srgbClr val="0066FF"/>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Results'!$C$20:$K$20</c:f>
              <c:numCache>
                <c:formatCode>_-* #,##0_-;\-* #,##0_-;_-* "-"??_-;_-@_-</c:formatCode>
                <c:ptCount val="9"/>
                <c:pt idx="0">
                  <c:v>1.8126</c:v>
                </c:pt>
                <c:pt idx="1">
                  <c:v>23.245655283009</c:v>
                </c:pt>
                <c:pt idx="2">
                  <c:v>225.34578831337899</c:v>
                </c:pt>
                <c:pt idx="3">
                  <c:v>225.20319886066301</c:v>
                </c:pt>
                <c:pt idx="4">
                  <c:v>225.060609407946</c:v>
                </c:pt>
                <c:pt idx="5">
                  <c:v>224.95475949810401</c:v>
                </c:pt>
                <c:pt idx="6">
                  <c:v>217.67818697984799</c:v>
                </c:pt>
                <c:pt idx="7">
                  <c:v>203.23089185318</c:v>
                </c:pt>
                <c:pt idx="8">
                  <c:v>114.655278228271</c:v>
                </c:pt>
              </c:numCache>
            </c:numRef>
          </c:val>
        </c:ser>
        <c:ser>
          <c:idx val="15"/>
          <c:order val="13"/>
          <c:tx>
            <c:v>Wind</c:v>
          </c:tx>
          <c:spPr>
            <a:solidFill>
              <a:srgbClr val="BAB0C9"/>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Results'!$C$21:$K$21</c:f>
              <c:numCache>
                <c:formatCode>_-* #,##0_-;\-* #,##0_-;_-* "-"??_-;_-@_-</c:formatCode>
                <c:ptCount val="9"/>
                <c:pt idx="0">
                  <c:v>501.92351999999988</c:v>
                </c:pt>
                <c:pt idx="1">
                  <c:v>727.93169256106796</c:v>
                </c:pt>
                <c:pt idx="2">
                  <c:v>1178.731021240191</c:v>
                </c:pt>
                <c:pt idx="3">
                  <c:v>1509.4578746288789</c:v>
                </c:pt>
                <c:pt idx="4">
                  <c:v>1908.8400900291761</c:v>
                </c:pt>
                <c:pt idx="5">
                  <c:v>1896.458064358663</c:v>
                </c:pt>
                <c:pt idx="6">
                  <c:v>2241.9807537909069</c:v>
                </c:pt>
                <c:pt idx="7">
                  <c:v>2100.4730897434838</c:v>
                </c:pt>
                <c:pt idx="8">
                  <c:v>2146.6460733108229</c:v>
                </c:pt>
              </c:numCache>
            </c:numRef>
          </c:val>
        </c:ser>
        <c:ser>
          <c:idx val="13"/>
          <c:order val="14"/>
          <c:tx>
            <c:strRef>
              <c:f>'Global Results'!$B$24</c:f>
              <c:strCache>
                <c:ptCount val="1"/>
                <c:pt idx="0">
                  <c:v>CH4 Options</c:v>
                </c:pt>
              </c:strCache>
            </c:strRef>
          </c:tx>
          <c:spPr>
            <a:solidFill>
              <a:srgbClr val="6600FF"/>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Results'!$C$24:$K$24</c:f>
              <c:numCache>
                <c:formatCode>_-* #,##0_-;\-* #,##0_-;_-* "-"??_-;_-@_-</c:formatCode>
                <c:ptCount val="9"/>
                <c:pt idx="0">
                  <c:v>0</c:v>
                </c:pt>
                <c:pt idx="1">
                  <c:v>0</c:v>
                </c:pt>
                <c:pt idx="2">
                  <c:v>0</c:v>
                </c:pt>
                <c:pt idx="3">
                  <c:v>0</c:v>
                </c:pt>
                <c:pt idx="4">
                  <c:v>0</c:v>
                </c:pt>
                <c:pt idx="5">
                  <c:v>0</c:v>
                </c:pt>
                <c:pt idx="6">
                  <c:v>0</c:v>
                </c:pt>
                <c:pt idx="7">
                  <c:v>0</c:v>
                </c:pt>
                <c:pt idx="8">
                  <c:v>0</c:v>
                </c:pt>
              </c:numCache>
            </c:numRef>
          </c:val>
        </c:ser>
        <c:dLbls>
          <c:showLegendKey val="0"/>
          <c:showVal val="0"/>
          <c:showCatName val="0"/>
          <c:showSerName val="0"/>
          <c:showPercent val="0"/>
          <c:showBubbleSize val="0"/>
        </c:dLbls>
        <c:axId val="98900608"/>
        <c:axId val="99312000"/>
      </c:areaChart>
      <c:catAx>
        <c:axId val="98900608"/>
        <c:scaling>
          <c:orientation val="minMax"/>
        </c:scaling>
        <c:delete val="0"/>
        <c:axPos val="b"/>
        <c:numFmt formatCode="General" sourceLinked="1"/>
        <c:majorTickMark val="out"/>
        <c:minorTickMark val="none"/>
        <c:tickLblPos val="nextTo"/>
        <c:spPr>
          <a:ln w="3175">
            <a:solidFill>
              <a:srgbClr val="808080"/>
            </a:solidFill>
            <a:prstDash val="solid"/>
          </a:ln>
        </c:spPr>
        <c:txPr>
          <a:bodyPr rot="-2700000" vert="horz"/>
          <a:lstStyle/>
          <a:p>
            <a:pPr>
              <a:defRPr sz="700" b="0" i="0" u="none" strike="noStrike" baseline="0">
                <a:solidFill>
                  <a:srgbClr val="000000"/>
                </a:solidFill>
                <a:latin typeface="Calibri"/>
                <a:ea typeface="Calibri"/>
                <a:cs typeface="Calibri"/>
              </a:defRPr>
            </a:pPr>
            <a:endParaRPr lang="en-US"/>
          </a:p>
        </c:txPr>
        <c:crossAx val="99312000"/>
        <c:crosses val="autoZero"/>
        <c:auto val="1"/>
        <c:lblAlgn val="ctr"/>
        <c:lblOffset val="100"/>
        <c:noMultiLvlLbl val="0"/>
      </c:catAx>
      <c:valAx>
        <c:axId val="99312000"/>
        <c:scaling>
          <c:orientation val="minMax"/>
        </c:scaling>
        <c:delete val="0"/>
        <c:axPos val="l"/>
        <c:majorGridlines>
          <c:spPr>
            <a:ln w="3175">
              <a:solidFill>
                <a:srgbClr val="C0C0C0"/>
              </a:solidFill>
              <a:prstDash val="lgDash"/>
            </a:ln>
          </c:spPr>
        </c:majorGridlines>
        <c:title>
          <c:tx>
            <c:rich>
              <a:bodyPr/>
              <a:lstStyle/>
              <a:p>
                <a:pPr>
                  <a:defRPr sz="1200" b="0" i="0" u="none" strike="noStrike" baseline="0">
                    <a:solidFill>
                      <a:srgbClr val="000000"/>
                    </a:solidFill>
                    <a:latin typeface="Calibri"/>
                    <a:ea typeface="Calibri"/>
                    <a:cs typeface="Calibri"/>
                  </a:defRPr>
                </a:pPr>
                <a:r>
                  <a:rPr lang="en-US"/>
                  <a:t>Electricity Generation (EJ)</a:t>
                </a:r>
              </a:p>
            </c:rich>
          </c:tx>
          <c:layout/>
          <c:overlay val="0"/>
          <c:spPr>
            <a:noFill/>
            <a:ln w="25400">
              <a:noFill/>
            </a:ln>
          </c:spPr>
        </c:title>
        <c:numFmt formatCode="#,##0" sourceLinked="0"/>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98900608"/>
        <c:crosses val="autoZero"/>
        <c:crossBetween val="midCat"/>
        <c:dispUnits>
          <c:builtInUnit val="thousands"/>
        </c:dispUnits>
      </c:valAx>
      <c:spPr>
        <a:solidFill>
          <a:srgbClr val="FFFFFF"/>
        </a:solidFill>
        <a:ln w="25400">
          <a:noFill/>
        </a:ln>
      </c:spPr>
    </c:plotArea>
    <c:legend>
      <c:legendPos val="r"/>
      <c:legendEntry>
        <c:idx val="0"/>
        <c:delete val="1"/>
      </c:legendEntry>
      <c:layout>
        <c:manualLayout>
          <c:xMode val="edge"/>
          <c:yMode val="edge"/>
          <c:x val="0.77871137431350501"/>
          <c:y val="1.25786163522013E-2"/>
          <c:w val="0.19327731092437"/>
          <c:h val="0.94968528698063703"/>
        </c:manualLayout>
      </c:layout>
      <c:overlay val="0"/>
      <c:spPr>
        <a:noFill/>
        <a:ln w="25400">
          <a:noFill/>
        </a:ln>
      </c:spPr>
      <c:txPr>
        <a:bodyPr/>
        <a:lstStyle/>
        <a:p>
          <a:pPr>
            <a:defRPr sz="900" b="0" i="0" u="none" strike="noStrike" baseline="0">
              <a:solidFill>
                <a:srgbClr val="000000"/>
              </a:solidFill>
              <a:latin typeface="Calibri"/>
              <a:ea typeface="Calibri"/>
              <a:cs typeface="Calibri"/>
            </a:defRPr>
          </a:pPr>
          <a:endParaRPr lang="en-US"/>
        </a:p>
      </c:txPr>
    </c:legend>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93613298337701"/>
          <c:y val="4.81927710843374E-2"/>
          <c:w val="0.64006386701662299"/>
          <c:h val="0.82421651410128305"/>
        </c:manualLayout>
      </c:layout>
      <c:areaChart>
        <c:grouping val="stacked"/>
        <c:varyColors val="0"/>
        <c:ser>
          <c:idx val="0"/>
          <c:order val="0"/>
          <c:tx>
            <c:strRef>
              <c:f>'Global Results'!$B$7</c:f>
              <c:strCache>
                <c:ptCount val="1"/>
                <c:pt idx="0">
                  <c:v>Biomass</c:v>
                </c:pt>
              </c:strCache>
            </c:strRef>
          </c:tx>
          <c:spPr>
            <a:solidFill>
              <a:srgbClr val="006600"/>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Results'!$C$53:$K$53</c:f>
              <c:numCache>
                <c:formatCode>_-* #,##0_-;\-* #,##0_-;_-* "-"??_-;_-@_-</c:formatCode>
                <c:ptCount val="9"/>
                <c:pt idx="0">
                  <c:v>37.572947575212979</c:v>
                </c:pt>
                <c:pt idx="1">
                  <c:v>33.330690963052987</c:v>
                </c:pt>
                <c:pt idx="2">
                  <c:v>28.567616903805</c:v>
                </c:pt>
                <c:pt idx="3">
                  <c:v>24.335869394168999</c:v>
                </c:pt>
                <c:pt idx="4">
                  <c:v>21.819013375287</c:v>
                </c:pt>
                <c:pt idx="5">
                  <c:v>19.515088072228998</c:v>
                </c:pt>
                <c:pt idx="6">
                  <c:v>17.211162769165</c:v>
                </c:pt>
                <c:pt idx="7">
                  <c:v>15.167646189651</c:v>
                </c:pt>
                <c:pt idx="8">
                  <c:v>13.810964984832999</c:v>
                </c:pt>
              </c:numCache>
            </c:numRef>
          </c:val>
        </c:ser>
        <c:ser>
          <c:idx val="1"/>
          <c:order val="1"/>
          <c:tx>
            <c:strRef>
              <c:f>'Global Results'!$B$54</c:f>
              <c:strCache>
                <c:ptCount val="1"/>
                <c:pt idx="0">
                  <c:v>Biomass CCS</c:v>
                </c:pt>
              </c:strCache>
            </c:strRef>
          </c:tx>
          <c:spPr>
            <a:solidFill>
              <a:srgbClr val="99FF33"/>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Results'!$C$54:$K$54</c:f>
              <c:numCache>
                <c:formatCode>_-* #,##0_-;\-* #,##0_-;_-* "-"??_-;_-@_-</c:formatCode>
                <c:ptCount val="9"/>
                <c:pt idx="0">
                  <c:v>0</c:v>
                </c:pt>
                <c:pt idx="1">
                  <c:v>0</c:v>
                </c:pt>
                <c:pt idx="2">
                  <c:v>0</c:v>
                </c:pt>
                <c:pt idx="3">
                  <c:v>0</c:v>
                </c:pt>
                <c:pt idx="4">
                  <c:v>0</c:v>
                </c:pt>
                <c:pt idx="5">
                  <c:v>13.918579146052</c:v>
                </c:pt>
                <c:pt idx="6">
                  <c:v>23.674229551297</c:v>
                </c:pt>
                <c:pt idx="7">
                  <c:v>39.155225000363998</c:v>
                </c:pt>
                <c:pt idx="8">
                  <c:v>46.629492538196999</c:v>
                </c:pt>
              </c:numCache>
            </c:numRef>
          </c:val>
        </c:ser>
        <c:ser>
          <c:idx val="2"/>
          <c:order val="2"/>
          <c:tx>
            <c:strRef>
              <c:f>'Global Results'!$B$9</c:f>
              <c:strCache>
                <c:ptCount val="1"/>
                <c:pt idx="0">
                  <c:v>Coal</c:v>
                </c:pt>
              </c:strCache>
            </c:strRef>
          </c:tx>
          <c:spPr>
            <a:solidFill>
              <a:srgbClr val="000000"/>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Results'!$C$55:$K$55</c:f>
              <c:numCache>
                <c:formatCode>_-* #,##0_-;\-* #,##0_-;_-* "-"??_-;_-@_-</c:formatCode>
                <c:ptCount val="9"/>
                <c:pt idx="0">
                  <c:v>146.34013552748101</c:v>
                </c:pt>
                <c:pt idx="1">
                  <c:v>142.09911774869599</c:v>
                </c:pt>
                <c:pt idx="2">
                  <c:v>117.297930725189</c:v>
                </c:pt>
                <c:pt idx="3">
                  <c:v>102.38690854775599</c:v>
                </c:pt>
                <c:pt idx="4">
                  <c:v>87.081608860538978</c:v>
                </c:pt>
                <c:pt idx="5">
                  <c:v>77.96157030065001</c:v>
                </c:pt>
                <c:pt idx="6">
                  <c:v>66.498023971353007</c:v>
                </c:pt>
                <c:pt idx="7">
                  <c:v>47.914450312252001</c:v>
                </c:pt>
                <c:pt idx="8">
                  <c:v>30.255442149669999</c:v>
                </c:pt>
              </c:numCache>
            </c:numRef>
          </c:val>
        </c:ser>
        <c:ser>
          <c:idx val="3"/>
          <c:order val="3"/>
          <c:tx>
            <c:strRef>
              <c:f>'Global Results'!$B$10</c:f>
              <c:strCache>
                <c:ptCount val="1"/>
                <c:pt idx="0">
                  <c:v>Coal CCS</c:v>
                </c:pt>
              </c:strCache>
            </c:strRef>
          </c:tx>
          <c:spPr>
            <a:solidFill>
              <a:srgbClr val="7F7F7F"/>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Results'!$C$56:$K$56</c:f>
              <c:numCache>
                <c:formatCode>_-* #,##0_-;\-* #,##0_-;_-* "-"??_-;_-@_-</c:formatCode>
                <c:ptCount val="9"/>
                <c:pt idx="0">
                  <c:v>0</c:v>
                </c:pt>
                <c:pt idx="1">
                  <c:v>0</c:v>
                </c:pt>
                <c:pt idx="2">
                  <c:v>0</c:v>
                </c:pt>
                <c:pt idx="3">
                  <c:v>2.650020621291</c:v>
                </c:pt>
                <c:pt idx="4">
                  <c:v>7.6570606817340003</c:v>
                </c:pt>
                <c:pt idx="5">
                  <c:v>8.9346183349519972</c:v>
                </c:pt>
                <c:pt idx="6">
                  <c:v>8.9346183349519972</c:v>
                </c:pt>
                <c:pt idx="7">
                  <c:v>8.9346183349519972</c:v>
                </c:pt>
                <c:pt idx="8">
                  <c:v>8.9346183349519972</c:v>
                </c:pt>
              </c:numCache>
            </c:numRef>
          </c:val>
        </c:ser>
        <c:ser>
          <c:idx val="4"/>
          <c:order val="4"/>
          <c:tx>
            <c:strRef>
              <c:f>'Global Results'!$B$57</c:f>
              <c:strCache>
                <c:ptCount val="1"/>
                <c:pt idx="0">
                  <c:v>Natural Gas</c:v>
                </c:pt>
              </c:strCache>
            </c:strRef>
          </c:tx>
          <c:spPr>
            <a:solidFill>
              <a:srgbClr val="FFC000"/>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Results'!$C$57:$K$57</c:f>
              <c:numCache>
                <c:formatCode>_-* #,##0_-;\-* #,##0_-;_-* "-"??_-;_-@_-</c:formatCode>
                <c:ptCount val="9"/>
                <c:pt idx="0">
                  <c:v>162.50604613062899</c:v>
                </c:pt>
                <c:pt idx="1">
                  <c:v>190.271269585982</c:v>
                </c:pt>
                <c:pt idx="2">
                  <c:v>188.516235561028</c:v>
                </c:pt>
                <c:pt idx="3">
                  <c:v>174.03814964670499</c:v>
                </c:pt>
                <c:pt idx="4">
                  <c:v>159.53591991571599</c:v>
                </c:pt>
                <c:pt idx="5">
                  <c:v>158.64339539285601</c:v>
                </c:pt>
                <c:pt idx="6">
                  <c:v>128.974825381876</c:v>
                </c:pt>
                <c:pt idx="7">
                  <c:v>97.140937657995977</c:v>
                </c:pt>
                <c:pt idx="8">
                  <c:v>86.264007308334001</c:v>
                </c:pt>
              </c:numCache>
            </c:numRef>
          </c:val>
        </c:ser>
        <c:ser>
          <c:idx val="5"/>
          <c:order val="5"/>
          <c:tx>
            <c:strRef>
              <c:f>'Global Results'!$B$12</c:f>
              <c:strCache>
                <c:ptCount val="1"/>
                <c:pt idx="0">
                  <c:v>Natural Gas CCS</c:v>
                </c:pt>
              </c:strCache>
            </c:strRef>
          </c:tx>
          <c:spPr>
            <a:solidFill>
              <a:srgbClr val="FFFF99"/>
            </a:solidFill>
            <a:ln w="12700">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Results'!$C$58:$K$58</c:f>
              <c:numCache>
                <c:formatCode>_-* #,##0_-;\-* #,##0_-;_-* "-"??_-;_-@_-</c:formatCode>
                <c:ptCount val="9"/>
                <c:pt idx="0">
                  <c:v>0</c:v>
                </c:pt>
                <c:pt idx="1">
                  <c:v>0</c:v>
                </c:pt>
                <c:pt idx="2">
                  <c:v>0</c:v>
                </c:pt>
                <c:pt idx="3">
                  <c:v>1.544896142622</c:v>
                </c:pt>
                <c:pt idx="4">
                  <c:v>4.9026868977859976</c:v>
                </c:pt>
                <c:pt idx="5">
                  <c:v>15.282848258247</c:v>
                </c:pt>
                <c:pt idx="6">
                  <c:v>24.213685318563002</c:v>
                </c:pt>
                <c:pt idx="7">
                  <c:v>34.050428690224003</c:v>
                </c:pt>
                <c:pt idx="8">
                  <c:v>41.365291719707997</c:v>
                </c:pt>
              </c:numCache>
            </c:numRef>
          </c:val>
        </c:ser>
        <c:ser>
          <c:idx val="6"/>
          <c:order val="6"/>
          <c:tx>
            <c:strRef>
              <c:f>'Global Results'!$B$13</c:f>
              <c:strCache>
                <c:ptCount val="1"/>
                <c:pt idx="0">
                  <c:v>Geothermal</c:v>
                </c:pt>
              </c:strCache>
            </c:strRef>
          </c:tx>
          <c:spPr>
            <a:solidFill>
              <a:srgbClr val="990000"/>
            </a:solidFill>
            <a:ln w="12700">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Results'!$C$59:$K$59</c:f>
              <c:numCache>
                <c:formatCode>_-* #,##0_-;\-* #,##0_-;_-* "-"??_-;_-@_-</c:formatCode>
                <c:ptCount val="9"/>
                <c:pt idx="0">
                  <c:v>3.1974885844749998</c:v>
                </c:pt>
                <c:pt idx="1">
                  <c:v>3.4597221457559999</c:v>
                </c:pt>
                <c:pt idx="2">
                  <c:v>3.8682198837359998</c:v>
                </c:pt>
                <c:pt idx="3">
                  <c:v>4.305915309110997</c:v>
                </c:pt>
                <c:pt idx="4">
                  <c:v>4.96559700224</c:v>
                </c:pt>
                <c:pt idx="5">
                  <c:v>5.7572864098999998</c:v>
                </c:pt>
                <c:pt idx="6">
                  <c:v>6.8081629117690001</c:v>
                </c:pt>
                <c:pt idx="7">
                  <c:v>8.1482433092639983</c:v>
                </c:pt>
                <c:pt idx="8">
                  <c:v>8.9058850971370003</c:v>
                </c:pt>
              </c:numCache>
            </c:numRef>
          </c:val>
        </c:ser>
        <c:ser>
          <c:idx val="7"/>
          <c:order val="7"/>
          <c:tx>
            <c:strRef>
              <c:f>'Global Results'!$B$14</c:f>
              <c:strCache>
                <c:ptCount val="1"/>
                <c:pt idx="0">
                  <c:v>Hydro</c:v>
                </c:pt>
              </c:strCache>
            </c:strRef>
          </c:tx>
          <c:spPr>
            <a:solidFill>
              <a:srgbClr val="0000D4"/>
            </a:solidFill>
            <a:ln w="12700">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Results'!$C$60:$K$60</c:f>
              <c:numCache>
                <c:formatCode>_-* #,##0_-;\-* #,##0_-;_-* "-"??_-;_-@_-</c:formatCode>
                <c:ptCount val="9"/>
                <c:pt idx="0">
                  <c:v>78.162789389402974</c:v>
                </c:pt>
                <c:pt idx="1">
                  <c:v>92.66350869207001</c:v>
                </c:pt>
                <c:pt idx="2">
                  <c:v>95.582258641177006</c:v>
                </c:pt>
                <c:pt idx="3">
                  <c:v>104.112477533654</c:v>
                </c:pt>
                <c:pt idx="4">
                  <c:v>111.942012903453</c:v>
                </c:pt>
                <c:pt idx="5">
                  <c:v>121.298917224664</c:v>
                </c:pt>
                <c:pt idx="6">
                  <c:v>130.85990171153799</c:v>
                </c:pt>
                <c:pt idx="7">
                  <c:v>142.47742567461299</c:v>
                </c:pt>
                <c:pt idx="8">
                  <c:v>161.67023792905499</c:v>
                </c:pt>
              </c:numCache>
            </c:numRef>
          </c:val>
        </c:ser>
        <c:ser>
          <c:idx val="8"/>
          <c:order val="8"/>
          <c:tx>
            <c:strRef>
              <c:f>'Global Results'!$B$15</c:f>
              <c:strCache>
                <c:ptCount val="1"/>
                <c:pt idx="0">
                  <c:v>Nuclear</c:v>
                </c:pt>
              </c:strCache>
            </c:strRef>
          </c:tx>
          <c:spPr>
            <a:solidFill>
              <a:srgbClr val="FF33CC"/>
            </a:solidFill>
            <a:ln w="12700">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Results'!$C$61:$K$61</c:f>
              <c:numCache>
                <c:formatCode>_-* #,##0_-;\-* #,##0_-;_-* "-"??_-;_-@_-</c:formatCode>
                <c:ptCount val="9"/>
                <c:pt idx="0">
                  <c:v>132.791524698519</c:v>
                </c:pt>
                <c:pt idx="1">
                  <c:v>119.197578721594</c:v>
                </c:pt>
                <c:pt idx="2">
                  <c:v>106.53411873655701</c:v>
                </c:pt>
                <c:pt idx="3">
                  <c:v>66.617092468511999</c:v>
                </c:pt>
                <c:pt idx="4">
                  <c:v>92.880885203153966</c:v>
                </c:pt>
                <c:pt idx="5">
                  <c:v>102.782885728897</c:v>
                </c:pt>
                <c:pt idx="6">
                  <c:v>105.888145090286</c:v>
                </c:pt>
                <c:pt idx="7">
                  <c:v>116.220457916729</c:v>
                </c:pt>
                <c:pt idx="8">
                  <c:v>122.302213732589</c:v>
                </c:pt>
              </c:numCache>
            </c:numRef>
          </c:val>
        </c:ser>
        <c:ser>
          <c:idx val="9"/>
          <c:order val="9"/>
          <c:tx>
            <c:strRef>
              <c:f>'Global Results'!$B$16</c:f>
              <c:strCache>
                <c:ptCount val="1"/>
                <c:pt idx="0">
                  <c:v>Oil</c:v>
                </c:pt>
              </c:strCache>
            </c:strRef>
          </c:tx>
          <c:spPr>
            <a:solidFill>
              <a:srgbClr val="DD0806"/>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Results'!$C$62:$K$62</c:f>
              <c:numCache>
                <c:formatCode>_-* #,##0_-;\-* #,##0_-;_-* "-"??_-;_-@_-</c:formatCode>
                <c:ptCount val="9"/>
                <c:pt idx="0">
                  <c:v>47.076738579279002</c:v>
                </c:pt>
                <c:pt idx="1">
                  <c:v>38.929319774013997</c:v>
                </c:pt>
                <c:pt idx="2">
                  <c:v>30.190002620306998</c:v>
                </c:pt>
                <c:pt idx="3">
                  <c:v>24.782347408267999</c:v>
                </c:pt>
                <c:pt idx="4">
                  <c:v>19.73504584762301</c:v>
                </c:pt>
                <c:pt idx="5">
                  <c:v>16.878311837584999</c:v>
                </c:pt>
                <c:pt idx="6">
                  <c:v>13.725770930992001</c:v>
                </c:pt>
                <c:pt idx="7">
                  <c:v>10.360858927834</c:v>
                </c:pt>
                <c:pt idx="8">
                  <c:v>7.3071100236489972</c:v>
                </c:pt>
              </c:numCache>
            </c:numRef>
          </c:val>
        </c:ser>
        <c:ser>
          <c:idx val="10"/>
          <c:order val="10"/>
          <c:tx>
            <c:strRef>
              <c:f>'Global Results'!$B$64</c:f>
              <c:strCache>
                <c:ptCount val="1"/>
                <c:pt idx="0">
                  <c:v>Solar PV</c:v>
                </c:pt>
              </c:strCache>
            </c:strRef>
          </c:tx>
          <c:spPr>
            <a:solidFill>
              <a:srgbClr val="FF6600"/>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Results'!$C$64:$K$64</c:f>
              <c:numCache>
                <c:formatCode>_-* #,##0_-;\-* #,##0_-;_-* "-"??_-;_-@_-</c:formatCode>
                <c:ptCount val="9"/>
                <c:pt idx="0">
                  <c:v>0</c:v>
                </c:pt>
                <c:pt idx="1">
                  <c:v>6.3001010163939997</c:v>
                </c:pt>
                <c:pt idx="2">
                  <c:v>35.397122028891999</c:v>
                </c:pt>
                <c:pt idx="3">
                  <c:v>35.397122028891999</c:v>
                </c:pt>
                <c:pt idx="4">
                  <c:v>40.322623902724999</c:v>
                </c:pt>
                <c:pt idx="5">
                  <c:v>77.124665099084979</c:v>
                </c:pt>
                <c:pt idx="6">
                  <c:v>152.084442505358</c:v>
                </c:pt>
                <c:pt idx="7">
                  <c:v>289.61129705414902</c:v>
                </c:pt>
                <c:pt idx="8">
                  <c:v>415.41200153099311</c:v>
                </c:pt>
              </c:numCache>
            </c:numRef>
          </c:val>
        </c:ser>
        <c:ser>
          <c:idx val="14"/>
          <c:order val="11"/>
          <c:tx>
            <c:strRef>
              <c:f>'Global Results'!$B$19</c:f>
              <c:strCache>
                <c:ptCount val="1"/>
                <c:pt idx="0">
                  <c:v>Solar thermal</c:v>
                </c:pt>
              </c:strCache>
            </c:strRef>
          </c:tx>
          <c:spPr>
            <a:solidFill>
              <a:srgbClr val="C6D6AC"/>
            </a:solidFill>
            <a:ln w="3175">
              <a:solidFill>
                <a:srgbClr val="000000"/>
              </a:solidFill>
              <a:prstDash val="solid"/>
            </a:ln>
          </c:spPr>
          <c:val>
            <c:numRef>
              <c:f>'Global Results'!$C$65:$K$65</c:f>
              <c:numCache>
                <c:formatCode>_-* #,##0_-;\-* #,##0_-;_-* "-"??_-;_-@_-</c:formatCode>
                <c:ptCount val="9"/>
                <c:pt idx="0">
                  <c:v>13.131849315067999</c:v>
                </c:pt>
                <c:pt idx="1">
                  <c:v>11.930763147279</c:v>
                </c:pt>
                <c:pt idx="2">
                  <c:v>13.904891619485999</c:v>
                </c:pt>
                <c:pt idx="3">
                  <c:v>12.938134266815</c:v>
                </c:pt>
                <c:pt idx="4">
                  <c:v>11.971376914145999</c:v>
                </c:pt>
                <c:pt idx="5">
                  <c:v>11.235553981696</c:v>
                </c:pt>
                <c:pt idx="6">
                  <c:v>8.3829212892479994</c:v>
                </c:pt>
                <c:pt idx="7">
                  <c:v>6.5886934767999996</c:v>
                </c:pt>
                <c:pt idx="8">
                  <c:v>5.8528705443489972</c:v>
                </c:pt>
              </c:numCache>
            </c:numRef>
          </c:val>
        </c:ser>
        <c:ser>
          <c:idx val="11"/>
          <c:order val="12"/>
          <c:tx>
            <c:strRef>
              <c:f>'Global Results'!$B$20</c:f>
              <c:strCache>
                <c:ptCount val="1"/>
                <c:pt idx="0">
                  <c:v>Tidal</c:v>
                </c:pt>
              </c:strCache>
            </c:strRef>
          </c:tx>
          <c:spPr>
            <a:solidFill>
              <a:srgbClr val="0066FF"/>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Results'!$C$66:$K$66</c:f>
              <c:numCache>
                <c:formatCode>_-* #,##0_-;\-* #,##0_-;_-* "-"??_-;_-@_-</c:formatCode>
                <c:ptCount val="9"/>
                <c:pt idx="0">
                  <c:v>0.30251141552499999</c:v>
                </c:pt>
                <c:pt idx="1">
                  <c:v>0.274842633462</c:v>
                </c:pt>
                <c:pt idx="2">
                  <c:v>5.2935708880609997</c:v>
                </c:pt>
                <c:pt idx="3">
                  <c:v>5.2709634786380004</c:v>
                </c:pt>
                <c:pt idx="4">
                  <c:v>5.2483560692140001</c:v>
                </c:pt>
                <c:pt idx="5">
                  <c:v>5.2315736761010001</c:v>
                </c:pt>
                <c:pt idx="6">
                  <c:v>5.2147912829880001</c:v>
                </c:pt>
                <c:pt idx="7">
                  <c:v>5.1980088898749983</c:v>
                </c:pt>
                <c:pt idx="8">
                  <c:v>1.816961805654</c:v>
                </c:pt>
              </c:numCache>
            </c:numRef>
          </c:val>
        </c:ser>
        <c:ser>
          <c:idx val="15"/>
          <c:order val="13"/>
          <c:tx>
            <c:v>Wind</c:v>
          </c:tx>
          <c:spPr>
            <a:solidFill>
              <a:srgbClr val="BAB0C9"/>
            </a:solidFill>
            <a:ln w="3175">
              <a:solidFill>
                <a:srgbClr val="000000"/>
              </a:solidFill>
              <a:prstDash val="solid"/>
            </a:ln>
          </c:spPr>
          <c:val>
            <c:numRef>
              <c:f>'Global Results'!$C$67:$K$67</c:f>
              <c:numCache>
                <c:formatCode>_-* #,##0_-;\-* #,##0_-;_-* "-"??_-;_-@_-</c:formatCode>
                <c:ptCount val="9"/>
                <c:pt idx="0">
                  <c:v>81.585045662100995</c:v>
                </c:pt>
                <c:pt idx="1">
                  <c:v>120.380926267677</c:v>
                </c:pt>
                <c:pt idx="2">
                  <c:v>201.55154735617401</c:v>
                </c:pt>
                <c:pt idx="3">
                  <c:v>257.397660316513</c:v>
                </c:pt>
                <c:pt idx="4">
                  <c:v>324.3983462554898</c:v>
                </c:pt>
                <c:pt idx="5">
                  <c:v>320.39322278915</c:v>
                </c:pt>
                <c:pt idx="6">
                  <c:v>378.63757757098188</c:v>
                </c:pt>
                <c:pt idx="7">
                  <c:v>350.95046032791601</c:v>
                </c:pt>
                <c:pt idx="8">
                  <c:v>363.33727911816987</c:v>
                </c:pt>
              </c:numCache>
            </c:numRef>
          </c:val>
        </c:ser>
        <c:ser>
          <c:idx val="13"/>
          <c:order val="14"/>
          <c:tx>
            <c:strRef>
              <c:f>'Global Results'!$B$24</c:f>
              <c:strCache>
                <c:ptCount val="1"/>
                <c:pt idx="0">
                  <c:v>CH4 Options</c:v>
                </c:pt>
              </c:strCache>
            </c:strRef>
          </c:tx>
          <c:spPr>
            <a:solidFill>
              <a:srgbClr val="6600FF"/>
            </a:solidFill>
            <a:ln w="3175">
              <a:solidFill>
                <a:srgbClr val="000000"/>
              </a:solidFill>
              <a:prstDash val="solid"/>
            </a:ln>
          </c:spPr>
          <c:cat>
            <c:numRef>
              <c:f>'Global Results'!$C$6:$K$6</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'Global Results'!$C$70:$K$70</c:f>
              <c:numCache>
                <c:formatCode>_-* #,##0_-;\-* #,##0_-;_-* "-"??_-;_-@_-</c:formatCode>
                <c:ptCount val="9"/>
                <c:pt idx="0">
                  <c:v>0</c:v>
                </c:pt>
                <c:pt idx="1">
                  <c:v>0</c:v>
                </c:pt>
                <c:pt idx="2">
                  <c:v>0</c:v>
                </c:pt>
                <c:pt idx="3">
                  <c:v>0</c:v>
                </c:pt>
                <c:pt idx="4">
                  <c:v>0</c:v>
                </c:pt>
                <c:pt idx="5">
                  <c:v>0</c:v>
                </c:pt>
                <c:pt idx="6">
                  <c:v>0</c:v>
                </c:pt>
                <c:pt idx="7">
                  <c:v>0</c:v>
                </c:pt>
                <c:pt idx="8">
                  <c:v>0</c:v>
                </c:pt>
              </c:numCache>
            </c:numRef>
          </c:val>
        </c:ser>
        <c:dLbls>
          <c:showLegendKey val="0"/>
          <c:showVal val="0"/>
          <c:showCatName val="0"/>
          <c:showSerName val="0"/>
          <c:showPercent val="0"/>
          <c:showBubbleSize val="0"/>
        </c:dLbls>
        <c:axId val="99512704"/>
        <c:axId val="99514240"/>
      </c:areaChart>
      <c:catAx>
        <c:axId val="99512704"/>
        <c:scaling>
          <c:orientation val="minMax"/>
        </c:scaling>
        <c:delete val="0"/>
        <c:axPos val="b"/>
        <c:numFmt formatCode="General" sourceLinked="1"/>
        <c:majorTickMark val="out"/>
        <c:minorTickMark val="none"/>
        <c:tickLblPos val="nextTo"/>
        <c:spPr>
          <a:ln w="3175">
            <a:solidFill>
              <a:srgbClr val="808080"/>
            </a:solidFill>
            <a:prstDash val="solid"/>
          </a:ln>
        </c:spPr>
        <c:txPr>
          <a:bodyPr rot="-2700000" vert="horz"/>
          <a:lstStyle/>
          <a:p>
            <a:pPr>
              <a:defRPr sz="700" b="0" i="0" u="none" strike="noStrike" baseline="0">
                <a:solidFill>
                  <a:srgbClr val="000000"/>
                </a:solidFill>
                <a:latin typeface="Calibri"/>
                <a:ea typeface="Calibri"/>
                <a:cs typeface="Calibri"/>
              </a:defRPr>
            </a:pPr>
            <a:endParaRPr lang="en-US"/>
          </a:p>
        </c:txPr>
        <c:crossAx val="99514240"/>
        <c:crosses val="autoZero"/>
        <c:auto val="1"/>
        <c:lblAlgn val="ctr"/>
        <c:lblOffset val="100"/>
        <c:noMultiLvlLbl val="0"/>
      </c:catAx>
      <c:valAx>
        <c:axId val="99514240"/>
        <c:scaling>
          <c:orientation val="minMax"/>
        </c:scaling>
        <c:delete val="0"/>
        <c:axPos val="l"/>
        <c:majorGridlines>
          <c:spPr>
            <a:ln w="3175">
              <a:solidFill>
                <a:srgbClr val="C0C0C0"/>
              </a:solidFill>
              <a:prstDash val="lgDash"/>
            </a:ln>
          </c:spPr>
        </c:majorGridlines>
        <c:title>
          <c:tx>
            <c:rich>
              <a:bodyPr/>
              <a:lstStyle/>
              <a:p>
                <a:pPr>
                  <a:defRPr sz="1200" b="0" i="0" u="none" strike="noStrike" baseline="0">
                    <a:solidFill>
                      <a:srgbClr val="000000"/>
                    </a:solidFill>
                    <a:latin typeface="Calibri"/>
                    <a:ea typeface="Calibri"/>
                    <a:cs typeface="Calibri"/>
                  </a:defRPr>
                </a:pPr>
                <a:r>
                  <a:rPr lang="en-US"/>
                  <a:t>Installed electric capacity (TW)</a:t>
                </a:r>
              </a:p>
            </c:rich>
          </c:tx>
          <c:layout>
            <c:manualLayout>
              <c:xMode val="edge"/>
              <c:yMode val="edge"/>
              <c:x val="8.6213742512955098E-3"/>
              <c:y val="0.13673692109824501"/>
            </c:manualLayout>
          </c:layout>
          <c:overlay val="0"/>
          <c:spPr>
            <a:noFill/>
            <a:ln w="25400">
              <a:noFill/>
            </a:ln>
          </c:spPr>
        </c:title>
        <c:numFmt formatCode="#,##0.0" sourceLinked="0"/>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Calibri"/>
                <a:ea typeface="Calibri"/>
                <a:cs typeface="Calibri"/>
              </a:defRPr>
            </a:pPr>
            <a:endParaRPr lang="en-US"/>
          </a:p>
        </c:txPr>
        <c:crossAx val="99512704"/>
        <c:crosses val="autoZero"/>
        <c:crossBetween val="midCat"/>
        <c:dispUnits>
          <c:builtInUnit val="thousands"/>
        </c:dispUnits>
      </c:valAx>
      <c:spPr>
        <a:solidFill>
          <a:srgbClr val="FFFFFF"/>
        </a:solidFill>
        <a:ln w="25400">
          <a:noFill/>
        </a:ln>
      </c:spPr>
    </c:plotArea>
    <c:legend>
      <c:legendPos val="r"/>
      <c:legendEntry>
        <c:idx val="0"/>
        <c:delete val="1"/>
      </c:legendEntry>
      <c:layout>
        <c:manualLayout>
          <c:xMode val="edge"/>
          <c:yMode val="edge"/>
          <c:x val="0.82129466659804795"/>
          <c:y val="4.6662342635902597E-2"/>
          <c:w val="0.14705882352941199"/>
          <c:h val="0.94952582031346999"/>
        </c:manualLayout>
      </c:layout>
      <c:overlay val="0"/>
      <c:spPr>
        <a:noFill/>
        <a:ln w="25400">
          <a:noFill/>
        </a:ln>
      </c:spPr>
      <c:txPr>
        <a:bodyPr/>
        <a:lstStyle/>
        <a:p>
          <a:pPr>
            <a:defRPr sz="800" b="0" i="0" u="none" strike="noStrike" baseline="0">
              <a:solidFill>
                <a:srgbClr val="000000"/>
              </a:solidFill>
              <a:latin typeface="Calibri"/>
              <a:ea typeface="Calibri"/>
              <a:cs typeface="Calibri"/>
            </a:defRPr>
          </a:pPr>
          <a:endParaRPr lang="en-US"/>
        </a:p>
      </c:txPr>
    </c:legend>
    <c:plotVisOnly val="1"/>
    <c:dispBlanksAs val="zero"/>
    <c:showDLblsOverMax val="0"/>
  </c:chart>
  <c:spPr>
    <a:solidFill>
      <a:srgbClr val="FFFFFF"/>
    </a:solidFill>
    <a:ln w="9525">
      <a:noFill/>
    </a:ln>
  </c:spPr>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6B9C0-8397-429B-959A-0BEE5447A0ED}" type="datetimeFigureOut">
              <a:rPr lang="en-GB" smtClean="0"/>
              <a:t>18/07/2015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C22B18-9BAE-4248-BDF7-8DA8FBEA33D3}" type="slidenum">
              <a:rPr lang="en-GB" smtClean="0"/>
              <a:t>‹#›</a:t>
            </a:fld>
            <a:endParaRPr lang="en-GB"/>
          </a:p>
        </p:txBody>
      </p:sp>
    </p:spTree>
    <p:extLst>
      <p:ext uri="{BB962C8B-B14F-4D97-AF65-F5344CB8AC3E}">
        <p14:creationId xmlns:p14="http://schemas.microsoft.com/office/powerpoint/2010/main" val="156181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0836" name="Slide Number Placeholder 3"/>
          <p:cNvSpPr txBox="1">
            <a:spLocks noGrp="1"/>
          </p:cNvSpPr>
          <p:nvPr/>
        </p:nvSpPr>
        <p:spPr bwMode="auto">
          <a:xfrm>
            <a:off x="3884120" y="8684173"/>
            <a:ext cx="2972280" cy="45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70" tIns="46086" rIns="92170" bIns="46086"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6BA188A-BE58-4A60-9D90-54CA2EEC4CC4}" type="slidenum">
              <a:rPr lang="en-GB" altLang="en-US">
                <a:latin typeface="Arial" charset="0"/>
              </a:rPr>
              <a:pPr algn="r" eaLnBrk="1" hangingPunct="1">
                <a:spcBef>
                  <a:spcPct val="0"/>
                </a:spcBef>
              </a:pPr>
              <a:t>3</a:t>
            </a:fld>
            <a:endParaRPr lang="en-GB"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difference between</a:t>
            </a:r>
            <a:r>
              <a:rPr lang="en-GB" baseline="0" dirty="0" smtClean="0"/>
              <a:t> Member States for road transport. Diesel rate: €330/1000l, Petrol rate: €359/1000l</a:t>
            </a:r>
            <a:endParaRPr lang="en-GB" dirty="0"/>
          </a:p>
        </p:txBody>
      </p:sp>
      <p:sp>
        <p:nvSpPr>
          <p:cNvPr id="4" name="Slide Number Placeholder 3"/>
          <p:cNvSpPr>
            <a:spLocks noGrp="1"/>
          </p:cNvSpPr>
          <p:nvPr>
            <p:ph type="sldNum" sz="quarter" idx="10"/>
          </p:nvPr>
        </p:nvSpPr>
        <p:spPr/>
        <p:txBody>
          <a:bodyPr/>
          <a:lstStyle/>
          <a:p>
            <a:fld id="{5C86FE77-E78B-F240-AE9E-F041193F2280}" type="slidenum">
              <a:rPr lang="en-GB" smtClean="0"/>
              <a:t>21</a:t>
            </a:fld>
            <a:endParaRPr lang="en-GB"/>
          </a:p>
        </p:txBody>
      </p:sp>
    </p:spTree>
    <p:extLst>
      <p:ext uri="{BB962C8B-B14F-4D97-AF65-F5344CB8AC3E}">
        <p14:creationId xmlns:p14="http://schemas.microsoft.com/office/powerpoint/2010/main" val="85491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97B2FB9B-6A91-4514-B778-41E7F2582A2F}" type="slidenum">
              <a:rPr lang="en-GB" smtClean="0">
                <a:cs typeface="Arial" pitchFamily="34" charset="0"/>
              </a:rPr>
              <a:pPr/>
              <a:t>22</a:t>
            </a:fld>
            <a:endParaRPr lang="en-GB" smtClean="0">
              <a:cs typeface="Arial"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2343332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F75C730F-9B10-4AAB-A02C-6796AB77C6DC}" type="slidenum">
              <a:rPr lang="en-GB" smtClean="0">
                <a:cs typeface="Arial" pitchFamily="34" charset="0"/>
              </a:rPr>
              <a:pPr/>
              <a:t>23</a:t>
            </a:fld>
            <a:endParaRPr lang="en-GB" smtClean="0">
              <a:cs typeface="Arial"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a:lstStyle/>
          <a:p>
            <a:endParaRPr lang="en-US" smtClean="0"/>
          </a:p>
        </p:txBody>
      </p:sp>
    </p:spTree>
    <p:extLst>
      <p:ext uri="{BB962C8B-B14F-4D97-AF65-F5344CB8AC3E}">
        <p14:creationId xmlns:p14="http://schemas.microsoft.com/office/powerpoint/2010/main" val="90530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552DD6-83BC-461E-8CEE-1E5D43E08C88}" type="slidenum">
              <a:rPr lang="en-GB" altLang="en-US" smtClean="0">
                <a:latin typeface="Calibri" pitchFamily="34" charset="0"/>
              </a:rPr>
              <a:pPr eaLnBrk="1" hangingPunct="1"/>
              <a:t>24</a:t>
            </a:fld>
            <a:endParaRPr lang="en-GB" altLang="en-US" smtClean="0">
              <a:latin typeface="Calibri"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481" indent="-284723" eaLnBrk="0" hangingPunct="0">
              <a:spcBef>
                <a:spcPct val="30000"/>
              </a:spcBef>
              <a:defRPr sz="1200">
                <a:solidFill>
                  <a:schemeClr val="tx1"/>
                </a:solidFill>
                <a:latin typeface="Calibri" pitchFamily="34" charset="0"/>
              </a:defRPr>
            </a:lvl2pPr>
            <a:lvl3pPr marL="1142037" indent="-228093" eaLnBrk="0" hangingPunct="0">
              <a:spcBef>
                <a:spcPct val="30000"/>
              </a:spcBef>
              <a:defRPr sz="1200">
                <a:solidFill>
                  <a:schemeClr val="tx1"/>
                </a:solidFill>
                <a:latin typeface="Calibri" pitchFamily="34" charset="0"/>
              </a:defRPr>
            </a:lvl3pPr>
            <a:lvl4pPr marL="1599796" indent="-228093" eaLnBrk="0" hangingPunct="0">
              <a:spcBef>
                <a:spcPct val="30000"/>
              </a:spcBef>
              <a:defRPr sz="1200">
                <a:solidFill>
                  <a:schemeClr val="tx1"/>
                </a:solidFill>
                <a:latin typeface="Calibri" pitchFamily="34" charset="0"/>
              </a:defRPr>
            </a:lvl4pPr>
            <a:lvl5pPr marL="2055982" indent="-228093" eaLnBrk="0" hangingPunct="0">
              <a:spcBef>
                <a:spcPct val="30000"/>
              </a:spcBef>
              <a:defRPr sz="1200">
                <a:solidFill>
                  <a:schemeClr val="tx1"/>
                </a:solidFill>
                <a:latin typeface="Calibri" pitchFamily="34" charset="0"/>
              </a:defRPr>
            </a:lvl5pPr>
            <a:lvl6pPr marL="2509021" indent="-228093" eaLnBrk="0" fontAlgn="base" hangingPunct="0">
              <a:spcBef>
                <a:spcPct val="30000"/>
              </a:spcBef>
              <a:spcAft>
                <a:spcPct val="0"/>
              </a:spcAft>
              <a:defRPr sz="1200">
                <a:solidFill>
                  <a:schemeClr val="tx1"/>
                </a:solidFill>
                <a:latin typeface="Calibri" pitchFamily="34" charset="0"/>
              </a:defRPr>
            </a:lvl6pPr>
            <a:lvl7pPr marL="2962061" indent="-228093" eaLnBrk="0" fontAlgn="base" hangingPunct="0">
              <a:spcBef>
                <a:spcPct val="30000"/>
              </a:spcBef>
              <a:spcAft>
                <a:spcPct val="0"/>
              </a:spcAft>
              <a:defRPr sz="1200">
                <a:solidFill>
                  <a:schemeClr val="tx1"/>
                </a:solidFill>
                <a:latin typeface="Calibri" pitchFamily="34" charset="0"/>
              </a:defRPr>
            </a:lvl7pPr>
            <a:lvl8pPr marL="3415100" indent="-228093" eaLnBrk="0" fontAlgn="base" hangingPunct="0">
              <a:spcBef>
                <a:spcPct val="30000"/>
              </a:spcBef>
              <a:spcAft>
                <a:spcPct val="0"/>
              </a:spcAft>
              <a:defRPr sz="1200">
                <a:solidFill>
                  <a:schemeClr val="tx1"/>
                </a:solidFill>
                <a:latin typeface="Calibri" pitchFamily="34" charset="0"/>
              </a:defRPr>
            </a:lvl8pPr>
            <a:lvl9pPr marL="3868140" indent="-22809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2A0457-A0C3-46E8-88D0-F56B6C5B3FE8}" type="slidenum">
              <a:rPr lang="en-GB" altLang="en-US" smtClean="0"/>
              <a:pPr eaLnBrk="1" hangingPunct="1">
                <a:spcBef>
                  <a:spcPct val="0"/>
                </a:spcBef>
              </a:pPr>
              <a:t>25</a:t>
            </a:fld>
            <a:endParaRPr lang="en-GB" altLang="en-US" smtClean="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481" indent="-284723" eaLnBrk="0" hangingPunct="0">
              <a:spcBef>
                <a:spcPct val="30000"/>
              </a:spcBef>
              <a:defRPr sz="1200">
                <a:solidFill>
                  <a:schemeClr val="tx1"/>
                </a:solidFill>
                <a:latin typeface="Calibri" pitchFamily="34" charset="0"/>
              </a:defRPr>
            </a:lvl2pPr>
            <a:lvl3pPr marL="1142037" indent="-228093" eaLnBrk="0" hangingPunct="0">
              <a:spcBef>
                <a:spcPct val="30000"/>
              </a:spcBef>
              <a:defRPr sz="1200">
                <a:solidFill>
                  <a:schemeClr val="tx1"/>
                </a:solidFill>
                <a:latin typeface="Calibri" pitchFamily="34" charset="0"/>
              </a:defRPr>
            </a:lvl3pPr>
            <a:lvl4pPr marL="1599796" indent="-228093" eaLnBrk="0" hangingPunct="0">
              <a:spcBef>
                <a:spcPct val="30000"/>
              </a:spcBef>
              <a:defRPr sz="1200">
                <a:solidFill>
                  <a:schemeClr val="tx1"/>
                </a:solidFill>
                <a:latin typeface="Calibri" pitchFamily="34" charset="0"/>
              </a:defRPr>
            </a:lvl4pPr>
            <a:lvl5pPr marL="2055982" indent="-228093" eaLnBrk="0" hangingPunct="0">
              <a:spcBef>
                <a:spcPct val="30000"/>
              </a:spcBef>
              <a:defRPr sz="1200">
                <a:solidFill>
                  <a:schemeClr val="tx1"/>
                </a:solidFill>
                <a:latin typeface="Calibri" pitchFamily="34" charset="0"/>
              </a:defRPr>
            </a:lvl5pPr>
            <a:lvl6pPr marL="2509021" indent="-228093" eaLnBrk="0" fontAlgn="base" hangingPunct="0">
              <a:spcBef>
                <a:spcPct val="30000"/>
              </a:spcBef>
              <a:spcAft>
                <a:spcPct val="0"/>
              </a:spcAft>
              <a:defRPr sz="1200">
                <a:solidFill>
                  <a:schemeClr val="tx1"/>
                </a:solidFill>
                <a:latin typeface="Calibri" pitchFamily="34" charset="0"/>
              </a:defRPr>
            </a:lvl6pPr>
            <a:lvl7pPr marL="2962061" indent="-228093" eaLnBrk="0" fontAlgn="base" hangingPunct="0">
              <a:spcBef>
                <a:spcPct val="30000"/>
              </a:spcBef>
              <a:spcAft>
                <a:spcPct val="0"/>
              </a:spcAft>
              <a:defRPr sz="1200">
                <a:solidFill>
                  <a:schemeClr val="tx1"/>
                </a:solidFill>
                <a:latin typeface="Calibri" pitchFamily="34" charset="0"/>
              </a:defRPr>
            </a:lvl7pPr>
            <a:lvl8pPr marL="3415100" indent="-228093" eaLnBrk="0" fontAlgn="base" hangingPunct="0">
              <a:spcBef>
                <a:spcPct val="30000"/>
              </a:spcBef>
              <a:spcAft>
                <a:spcPct val="0"/>
              </a:spcAft>
              <a:defRPr sz="1200">
                <a:solidFill>
                  <a:schemeClr val="tx1"/>
                </a:solidFill>
                <a:latin typeface="Calibri" pitchFamily="34" charset="0"/>
              </a:defRPr>
            </a:lvl8pPr>
            <a:lvl9pPr marL="3868140" indent="-22809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1A73DC4-DC68-4780-AE89-904252B2D911}" type="slidenum">
              <a:rPr lang="en-GB" altLang="en-US" smtClean="0"/>
              <a:pPr eaLnBrk="1" hangingPunct="1">
                <a:spcBef>
                  <a:spcPct val="0"/>
                </a:spcBef>
              </a:pPr>
              <a:t>27</a:t>
            </a:fld>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481" indent="-284723" eaLnBrk="0" hangingPunct="0">
              <a:spcBef>
                <a:spcPct val="30000"/>
              </a:spcBef>
              <a:defRPr sz="1200">
                <a:solidFill>
                  <a:schemeClr val="tx1"/>
                </a:solidFill>
                <a:latin typeface="Calibri" pitchFamily="34" charset="0"/>
              </a:defRPr>
            </a:lvl2pPr>
            <a:lvl3pPr marL="1142037" indent="-228093" eaLnBrk="0" hangingPunct="0">
              <a:spcBef>
                <a:spcPct val="30000"/>
              </a:spcBef>
              <a:defRPr sz="1200">
                <a:solidFill>
                  <a:schemeClr val="tx1"/>
                </a:solidFill>
                <a:latin typeface="Calibri" pitchFamily="34" charset="0"/>
              </a:defRPr>
            </a:lvl3pPr>
            <a:lvl4pPr marL="1599796" indent="-228093" eaLnBrk="0" hangingPunct="0">
              <a:spcBef>
                <a:spcPct val="30000"/>
              </a:spcBef>
              <a:defRPr sz="1200">
                <a:solidFill>
                  <a:schemeClr val="tx1"/>
                </a:solidFill>
                <a:latin typeface="Calibri" pitchFamily="34" charset="0"/>
              </a:defRPr>
            </a:lvl4pPr>
            <a:lvl5pPr marL="2055982" indent="-228093" eaLnBrk="0" hangingPunct="0">
              <a:spcBef>
                <a:spcPct val="30000"/>
              </a:spcBef>
              <a:defRPr sz="1200">
                <a:solidFill>
                  <a:schemeClr val="tx1"/>
                </a:solidFill>
                <a:latin typeface="Calibri" pitchFamily="34" charset="0"/>
              </a:defRPr>
            </a:lvl5pPr>
            <a:lvl6pPr marL="2509021" indent="-228093" eaLnBrk="0" fontAlgn="base" hangingPunct="0">
              <a:spcBef>
                <a:spcPct val="30000"/>
              </a:spcBef>
              <a:spcAft>
                <a:spcPct val="0"/>
              </a:spcAft>
              <a:defRPr sz="1200">
                <a:solidFill>
                  <a:schemeClr val="tx1"/>
                </a:solidFill>
                <a:latin typeface="Calibri" pitchFamily="34" charset="0"/>
              </a:defRPr>
            </a:lvl6pPr>
            <a:lvl7pPr marL="2962061" indent="-228093" eaLnBrk="0" fontAlgn="base" hangingPunct="0">
              <a:spcBef>
                <a:spcPct val="30000"/>
              </a:spcBef>
              <a:spcAft>
                <a:spcPct val="0"/>
              </a:spcAft>
              <a:defRPr sz="1200">
                <a:solidFill>
                  <a:schemeClr val="tx1"/>
                </a:solidFill>
                <a:latin typeface="Calibri" pitchFamily="34" charset="0"/>
              </a:defRPr>
            </a:lvl7pPr>
            <a:lvl8pPr marL="3415100" indent="-228093" eaLnBrk="0" fontAlgn="base" hangingPunct="0">
              <a:spcBef>
                <a:spcPct val="30000"/>
              </a:spcBef>
              <a:spcAft>
                <a:spcPct val="0"/>
              </a:spcAft>
              <a:defRPr sz="1200">
                <a:solidFill>
                  <a:schemeClr val="tx1"/>
                </a:solidFill>
                <a:latin typeface="Calibri" pitchFamily="34" charset="0"/>
              </a:defRPr>
            </a:lvl8pPr>
            <a:lvl9pPr marL="3868140" indent="-22809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DAAD5E-AF7B-4458-AAB2-AC4F54AE53B3}" type="slidenum">
              <a:rPr lang="en-GB" altLang="en-US" smtClean="0"/>
              <a:pPr eaLnBrk="1" hangingPunct="1">
                <a:spcBef>
                  <a:spcPct val="0"/>
                </a:spcBef>
              </a:pPr>
              <a:t>33</a:t>
            </a:fld>
            <a:endParaRPr lang="en-GB" alt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xfrm>
            <a:off x="915040" y="4344276"/>
            <a:ext cx="5027920" cy="41136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 scheme design</a:t>
            </a:r>
            <a:r>
              <a:rPr lang="en-GB" baseline="0" dirty="0" smtClean="0"/>
              <a:t> – most use feed-in tariffs as key instrument, but very different specific designs and other enabling measures and operating contexts</a:t>
            </a:r>
            <a:endParaRPr lang="en-GB" dirty="0"/>
          </a:p>
        </p:txBody>
      </p:sp>
      <p:sp>
        <p:nvSpPr>
          <p:cNvPr id="4" name="Slide Number Placeholder 3"/>
          <p:cNvSpPr>
            <a:spLocks noGrp="1"/>
          </p:cNvSpPr>
          <p:nvPr>
            <p:ph type="sldNum" sz="quarter" idx="10"/>
          </p:nvPr>
        </p:nvSpPr>
        <p:spPr/>
        <p:txBody>
          <a:bodyPr/>
          <a:lstStyle/>
          <a:p>
            <a:fld id="{5C86FE77-E78B-F240-AE9E-F041193F2280}" type="slidenum">
              <a:rPr lang="en-GB" smtClean="0"/>
              <a:t>44</a:t>
            </a:fld>
            <a:endParaRPr lang="en-GB"/>
          </a:p>
        </p:txBody>
      </p:sp>
    </p:spTree>
    <p:extLst>
      <p:ext uri="{BB962C8B-B14F-4D97-AF65-F5344CB8AC3E}">
        <p14:creationId xmlns:p14="http://schemas.microsoft.com/office/powerpoint/2010/main" val="854916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6FE77-E78B-F240-AE9E-F041193F2280}" type="slidenum">
              <a:rPr lang="en-GB" smtClean="0"/>
              <a:t>45</a:t>
            </a:fld>
            <a:endParaRPr lang="en-GB"/>
          </a:p>
        </p:txBody>
      </p:sp>
    </p:spTree>
    <p:extLst>
      <p:ext uri="{BB962C8B-B14F-4D97-AF65-F5344CB8AC3E}">
        <p14:creationId xmlns:p14="http://schemas.microsoft.com/office/powerpoint/2010/main" val="85491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1" baseline="0" dirty="0" smtClean="0"/>
              <a:t>Regions</a:t>
            </a:r>
            <a:r>
              <a:rPr lang="en-GB" b="0" baseline="0" dirty="0" smtClean="0"/>
              <a:t> – Germany and France on their own, UK &amp; Ireland also separate</a:t>
            </a:r>
            <a:endParaRPr lang="en-GB" b="1" dirty="0"/>
          </a:p>
        </p:txBody>
      </p:sp>
      <p:sp>
        <p:nvSpPr>
          <p:cNvPr id="4" name="Slide Number Placeholder 3"/>
          <p:cNvSpPr>
            <a:spLocks noGrp="1"/>
          </p:cNvSpPr>
          <p:nvPr>
            <p:ph type="sldNum" sz="quarter" idx="10"/>
          </p:nvPr>
        </p:nvSpPr>
        <p:spPr/>
        <p:txBody>
          <a:bodyPr/>
          <a:lstStyle/>
          <a:p>
            <a:fld id="{3C5DB611-8FCC-4B43-BC30-B2E0B59926C8}" type="slidenum">
              <a:rPr lang="en-GB" smtClean="0"/>
              <a:t>5</a:t>
            </a:fld>
            <a:endParaRPr lang="en-GB"/>
          </a:p>
        </p:txBody>
      </p:sp>
    </p:spTree>
    <p:extLst>
      <p:ext uri="{BB962C8B-B14F-4D97-AF65-F5344CB8AC3E}">
        <p14:creationId xmlns:p14="http://schemas.microsoft.com/office/powerpoint/2010/main" val="345537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1" dirty="0"/>
          </a:p>
        </p:txBody>
      </p:sp>
      <p:sp>
        <p:nvSpPr>
          <p:cNvPr id="4" name="Slide Number Placeholder 3"/>
          <p:cNvSpPr>
            <a:spLocks noGrp="1"/>
          </p:cNvSpPr>
          <p:nvPr>
            <p:ph type="sldNum" sz="quarter" idx="10"/>
          </p:nvPr>
        </p:nvSpPr>
        <p:spPr/>
        <p:txBody>
          <a:bodyPr/>
          <a:lstStyle/>
          <a:p>
            <a:fld id="{3C5DB611-8FCC-4B43-BC30-B2E0B59926C8}" type="slidenum">
              <a:rPr lang="en-GB" smtClean="0"/>
              <a:t>6</a:t>
            </a:fld>
            <a:endParaRPr lang="en-GB"/>
          </a:p>
        </p:txBody>
      </p:sp>
    </p:spTree>
    <p:extLst>
      <p:ext uri="{BB962C8B-B14F-4D97-AF65-F5344CB8AC3E}">
        <p14:creationId xmlns:p14="http://schemas.microsoft.com/office/powerpoint/2010/main" val="3455373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1" dirty="0"/>
          </a:p>
        </p:txBody>
      </p:sp>
      <p:sp>
        <p:nvSpPr>
          <p:cNvPr id="4" name="Slide Number Placeholder 3"/>
          <p:cNvSpPr>
            <a:spLocks noGrp="1"/>
          </p:cNvSpPr>
          <p:nvPr>
            <p:ph type="sldNum" sz="quarter" idx="10"/>
          </p:nvPr>
        </p:nvSpPr>
        <p:spPr/>
        <p:txBody>
          <a:bodyPr/>
          <a:lstStyle/>
          <a:p>
            <a:fld id="{3C5DB611-8FCC-4B43-BC30-B2E0B59926C8}" type="slidenum">
              <a:rPr lang="en-GB" smtClean="0"/>
              <a:t>8</a:t>
            </a:fld>
            <a:endParaRPr lang="en-GB"/>
          </a:p>
        </p:txBody>
      </p:sp>
    </p:spTree>
    <p:extLst>
      <p:ext uri="{BB962C8B-B14F-4D97-AF65-F5344CB8AC3E}">
        <p14:creationId xmlns:p14="http://schemas.microsoft.com/office/powerpoint/2010/main" val="345537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1" dirty="0"/>
          </a:p>
        </p:txBody>
      </p:sp>
      <p:sp>
        <p:nvSpPr>
          <p:cNvPr id="4" name="Slide Number Placeholder 3"/>
          <p:cNvSpPr>
            <a:spLocks noGrp="1"/>
          </p:cNvSpPr>
          <p:nvPr>
            <p:ph type="sldNum" sz="quarter" idx="10"/>
          </p:nvPr>
        </p:nvSpPr>
        <p:spPr/>
        <p:txBody>
          <a:bodyPr/>
          <a:lstStyle/>
          <a:p>
            <a:fld id="{3C5DB611-8FCC-4B43-BC30-B2E0B59926C8}" type="slidenum">
              <a:rPr lang="en-GB" smtClean="0"/>
              <a:t>9</a:t>
            </a:fld>
            <a:endParaRPr lang="en-GB"/>
          </a:p>
        </p:txBody>
      </p:sp>
    </p:spTree>
    <p:extLst>
      <p:ext uri="{BB962C8B-B14F-4D97-AF65-F5344CB8AC3E}">
        <p14:creationId xmlns:p14="http://schemas.microsoft.com/office/powerpoint/2010/main" val="345537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a:t>In book order</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76370" indent="-298604" eaLnBrk="0" hangingPunct="0">
              <a:defRPr>
                <a:solidFill>
                  <a:schemeClr val="tx1"/>
                </a:solidFill>
                <a:latin typeface="Arial" charset="0"/>
                <a:ea typeface="ＭＳ Ｐゴシック" charset="0"/>
              </a:defRPr>
            </a:lvl2pPr>
            <a:lvl3pPr marL="1194414" indent="-238884" eaLnBrk="0" hangingPunct="0">
              <a:defRPr>
                <a:solidFill>
                  <a:schemeClr val="tx1"/>
                </a:solidFill>
                <a:latin typeface="Arial" charset="0"/>
                <a:ea typeface="ＭＳ Ｐゴシック" charset="0"/>
              </a:defRPr>
            </a:lvl3pPr>
            <a:lvl4pPr marL="1672180" indent="-238884" eaLnBrk="0" hangingPunct="0">
              <a:defRPr>
                <a:solidFill>
                  <a:schemeClr val="tx1"/>
                </a:solidFill>
                <a:latin typeface="Arial" charset="0"/>
                <a:ea typeface="ＭＳ Ｐゴシック" charset="0"/>
              </a:defRPr>
            </a:lvl4pPr>
            <a:lvl5pPr marL="2149947" indent="-238884" eaLnBrk="0" hangingPunct="0">
              <a:defRPr>
                <a:solidFill>
                  <a:schemeClr val="tx1"/>
                </a:solidFill>
                <a:latin typeface="Arial" charset="0"/>
                <a:ea typeface="ＭＳ Ｐゴシック" charset="0"/>
              </a:defRPr>
            </a:lvl5pPr>
            <a:lvl6pPr marL="2627712" indent="-238884" eaLnBrk="0" fontAlgn="base" hangingPunct="0">
              <a:spcBef>
                <a:spcPct val="0"/>
              </a:spcBef>
              <a:spcAft>
                <a:spcPct val="0"/>
              </a:spcAft>
              <a:defRPr>
                <a:solidFill>
                  <a:schemeClr val="tx1"/>
                </a:solidFill>
                <a:latin typeface="Arial" charset="0"/>
                <a:ea typeface="ＭＳ Ｐゴシック" charset="0"/>
              </a:defRPr>
            </a:lvl6pPr>
            <a:lvl7pPr marL="3105478" indent="-238884" eaLnBrk="0" fontAlgn="base" hangingPunct="0">
              <a:spcBef>
                <a:spcPct val="0"/>
              </a:spcBef>
              <a:spcAft>
                <a:spcPct val="0"/>
              </a:spcAft>
              <a:defRPr>
                <a:solidFill>
                  <a:schemeClr val="tx1"/>
                </a:solidFill>
                <a:latin typeface="Arial" charset="0"/>
                <a:ea typeface="ＭＳ Ｐゴシック" charset="0"/>
              </a:defRPr>
            </a:lvl7pPr>
            <a:lvl8pPr marL="3583245" indent="-238884" eaLnBrk="0" fontAlgn="base" hangingPunct="0">
              <a:spcBef>
                <a:spcPct val="0"/>
              </a:spcBef>
              <a:spcAft>
                <a:spcPct val="0"/>
              </a:spcAft>
              <a:defRPr>
                <a:solidFill>
                  <a:schemeClr val="tx1"/>
                </a:solidFill>
                <a:latin typeface="Arial" charset="0"/>
                <a:ea typeface="ＭＳ Ｐゴシック" charset="0"/>
              </a:defRPr>
            </a:lvl8pPr>
            <a:lvl9pPr marL="4061010" indent="-238884"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1E447C-45F2-784E-95BF-9FBB6CF0472C}" type="slidenum">
              <a:rPr lang="en-GB">
                <a:solidFill>
                  <a:prstClr val="black"/>
                </a:solidFill>
              </a:rPr>
              <a:pPr eaLnBrk="1" hangingPunct="1"/>
              <a:t>12</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9300" indent="-287338" eaLnBrk="0" hangingPunct="0">
              <a:spcBef>
                <a:spcPct val="30000"/>
              </a:spcBef>
              <a:defRPr sz="1200">
                <a:solidFill>
                  <a:schemeClr val="tx1"/>
                </a:solidFill>
                <a:latin typeface="Calibri" pitchFamily="34" charset="0"/>
              </a:defRPr>
            </a:lvl2pPr>
            <a:lvl3pPr marL="1152525" indent="-230188" eaLnBrk="0" hangingPunct="0">
              <a:spcBef>
                <a:spcPct val="30000"/>
              </a:spcBef>
              <a:defRPr sz="1200">
                <a:solidFill>
                  <a:schemeClr val="tx1"/>
                </a:solidFill>
                <a:latin typeface="Calibri" pitchFamily="34" charset="0"/>
              </a:defRPr>
            </a:lvl3pPr>
            <a:lvl4pPr marL="1614488" indent="-230188" eaLnBrk="0" hangingPunct="0">
              <a:spcBef>
                <a:spcPct val="30000"/>
              </a:spcBef>
              <a:defRPr sz="1200">
                <a:solidFill>
                  <a:schemeClr val="tx1"/>
                </a:solidFill>
                <a:latin typeface="Calibri" pitchFamily="34" charset="0"/>
              </a:defRPr>
            </a:lvl4pPr>
            <a:lvl5pPr marL="2074863" indent="-230188" eaLnBrk="0" hangingPunct="0">
              <a:spcBef>
                <a:spcPct val="30000"/>
              </a:spcBef>
              <a:defRPr sz="1200">
                <a:solidFill>
                  <a:schemeClr val="tx1"/>
                </a:solidFill>
                <a:latin typeface="Calibri" pitchFamily="34" charset="0"/>
              </a:defRPr>
            </a:lvl5pPr>
            <a:lvl6pPr marL="2532063" indent="-230188" eaLnBrk="0" fontAlgn="base" hangingPunct="0">
              <a:spcBef>
                <a:spcPct val="30000"/>
              </a:spcBef>
              <a:spcAft>
                <a:spcPct val="0"/>
              </a:spcAft>
              <a:defRPr sz="1200">
                <a:solidFill>
                  <a:schemeClr val="tx1"/>
                </a:solidFill>
                <a:latin typeface="Calibri" pitchFamily="34" charset="0"/>
              </a:defRPr>
            </a:lvl6pPr>
            <a:lvl7pPr marL="2989263" indent="-230188" eaLnBrk="0" fontAlgn="base" hangingPunct="0">
              <a:spcBef>
                <a:spcPct val="30000"/>
              </a:spcBef>
              <a:spcAft>
                <a:spcPct val="0"/>
              </a:spcAft>
              <a:defRPr sz="1200">
                <a:solidFill>
                  <a:schemeClr val="tx1"/>
                </a:solidFill>
                <a:latin typeface="Calibri" pitchFamily="34" charset="0"/>
              </a:defRPr>
            </a:lvl7pPr>
            <a:lvl8pPr marL="3446463" indent="-230188" eaLnBrk="0" fontAlgn="base" hangingPunct="0">
              <a:spcBef>
                <a:spcPct val="30000"/>
              </a:spcBef>
              <a:spcAft>
                <a:spcPct val="0"/>
              </a:spcAft>
              <a:defRPr sz="1200">
                <a:solidFill>
                  <a:schemeClr val="tx1"/>
                </a:solidFill>
                <a:latin typeface="Calibri" pitchFamily="34" charset="0"/>
              </a:defRPr>
            </a:lvl8pPr>
            <a:lvl9pPr marL="3903663" indent="-23018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37BB99-7B57-45A0-98CB-4606387A5F5C}" type="slidenum">
              <a:rPr lang="en-GB" altLang="en-US" smtClean="0"/>
              <a:pPr eaLnBrk="1" hangingPunct="1">
                <a:spcBef>
                  <a:spcPct val="0"/>
                </a:spcBef>
              </a:pPr>
              <a:t>14</a:t>
            </a:fld>
            <a:endParaRPr lang="en-GB" altLang="en-US" smtClean="0"/>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481" indent="-284723" eaLnBrk="0" hangingPunct="0">
              <a:spcBef>
                <a:spcPct val="30000"/>
              </a:spcBef>
              <a:defRPr sz="1200">
                <a:solidFill>
                  <a:schemeClr val="tx1"/>
                </a:solidFill>
                <a:latin typeface="Calibri" pitchFamily="34" charset="0"/>
              </a:defRPr>
            </a:lvl2pPr>
            <a:lvl3pPr marL="1142037" indent="-228093" eaLnBrk="0" hangingPunct="0">
              <a:spcBef>
                <a:spcPct val="30000"/>
              </a:spcBef>
              <a:defRPr sz="1200">
                <a:solidFill>
                  <a:schemeClr val="tx1"/>
                </a:solidFill>
                <a:latin typeface="Calibri" pitchFamily="34" charset="0"/>
              </a:defRPr>
            </a:lvl3pPr>
            <a:lvl4pPr marL="1599796" indent="-228093" eaLnBrk="0" hangingPunct="0">
              <a:spcBef>
                <a:spcPct val="30000"/>
              </a:spcBef>
              <a:defRPr sz="1200">
                <a:solidFill>
                  <a:schemeClr val="tx1"/>
                </a:solidFill>
                <a:latin typeface="Calibri" pitchFamily="34" charset="0"/>
              </a:defRPr>
            </a:lvl4pPr>
            <a:lvl5pPr marL="2055982" indent="-228093" eaLnBrk="0" hangingPunct="0">
              <a:spcBef>
                <a:spcPct val="30000"/>
              </a:spcBef>
              <a:defRPr sz="1200">
                <a:solidFill>
                  <a:schemeClr val="tx1"/>
                </a:solidFill>
                <a:latin typeface="Calibri" pitchFamily="34" charset="0"/>
              </a:defRPr>
            </a:lvl5pPr>
            <a:lvl6pPr marL="2509021" indent="-228093" eaLnBrk="0" fontAlgn="base" hangingPunct="0">
              <a:spcBef>
                <a:spcPct val="30000"/>
              </a:spcBef>
              <a:spcAft>
                <a:spcPct val="0"/>
              </a:spcAft>
              <a:defRPr sz="1200">
                <a:solidFill>
                  <a:schemeClr val="tx1"/>
                </a:solidFill>
                <a:latin typeface="Calibri" pitchFamily="34" charset="0"/>
              </a:defRPr>
            </a:lvl6pPr>
            <a:lvl7pPr marL="2962061" indent="-228093" eaLnBrk="0" fontAlgn="base" hangingPunct="0">
              <a:spcBef>
                <a:spcPct val="30000"/>
              </a:spcBef>
              <a:spcAft>
                <a:spcPct val="0"/>
              </a:spcAft>
              <a:defRPr sz="1200">
                <a:solidFill>
                  <a:schemeClr val="tx1"/>
                </a:solidFill>
                <a:latin typeface="Calibri" pitchFamily="34" charset="0"/>
              </a:defRPr>
            </a:lvl7pPr>
            <a:lvl8pPr marL="3415100" indent="-228093" eaLnBrk="0" fontAlgn="base" hangingPunct="0">
              <a:spcBef>
                <a:spcPct val="30000"/>
              </a:spcBef>
              <a:spcAft>
                <a:spcPct val="0"/>
              </a:spcAft>
              <a:defRPr sz="1200">
                <a:solidFill>
                  <a:schemeClr val="tx1"/>
                </a:solidFill>
                <a:latin typeface="Calibri" pitchFamily="34" charset="0"/>
              </a:defRPr>
            </a:lvl8pPr>
            <a:lvl9pPr marL="3868140" indent="-22809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5A769CA-25FC-45ED-8968-4EBC77CD9821}" type="slidenum">
              <a:rPr lang="en-GB" altLang="en-US" smtClean="0"/>
              <a:pPr eaLnBrk="1" hangingPunct="1">
                <a:spcBef>
                  <a:spcPct val="0"/>
                </a:spcBef>
              </a:pPr>
              <a:t>17</a:t>
            </a:fld>
            <a:endParaRPr lang="en-GB" altLang="en-US" smtClean="0"/>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481" indent="-284723" eaLnBrk="0" hangingPunct="0">
              <a:spcBef>
                <a:spcPct val="30000"/>
              </a:spcBef>
              <a:defRPr sz="1200">
                <a:solidFill>
                  <a:schemeClr val="tx1"/>
                </a:solidFill>
                <a:latin typeface="Calibri" pitchFamily="34" charset="0"/>
              </a:defRPr>
            </a:lvl2pPr>
            <a:lvl3pPr marL="1142037" indent="-228093" eaLnBrk="0" hangingPunct="0">
              <a:spcBef>
                <a:spcPct val="30000"/>
              </a:spcBef>
              <a:defRPr sz="1200">
                <a:solidFill>
                  <a:schemeClr val="tx1"/>
                </a:solidFill>
                <a:latin typeface="Calibri" pitchFamily="34" charset="0"/>
              </a:defRPr>
            </a:lvl3pPr>
            <a:lvl4pPr marL="1599796" indent="-228093" eaLnBrk="0" hangingPunct="0">
              <a:spcBef>
                <a:spcPct val="30000"/>
              </a:spcBef>
              <a:defRPr sz="1200">
                <a:solidFill>
                  <a:schemeClr val="tx1"/>
                </a:solidFill>
                <a:latin typeface="Calibri" pitchFamily="34" charset="0"/>
              </a:defRPr>
            </a:lvl4pPr>
            <a:lvl5pPr marL="2055982" indent="-228093" eaLnBrk="0" hangingPunct="0">
              <a:spcBef>
                <a:spcPct val="30000"/>
              </a:spcBef>
              <a:defRPr sz="1200">
                <a:solidFill>
                  <a:schemeClr val="tx1"/>
                </a:solidFill>
                <a:latin typeface="Calibri" pitchFamily="34" charset="0"/>
              </a:defRPr>
            </a:lvl5pPr>
            <a:lvl6pPr marL="2509021" indent="-228093" eaLnBrk="0" fontAlgn="base" hangingPunct="0">
              <a:spcBef>
                <a:spcPct val="30000"/>
              </a:spcBef>
              <a:spcAft>
                <a:spcPct val="0"/>
              </a:spcAft>
              <a:defRPr sz="1200">
                <a:solidFill>
                  <a:schemeClr val="tx1"/>
                </a:solidFill>
                <a:latin typeface="Calibri" pitchFamily="34" charset="0"/>
              </a:defRPr>
            </a:lvl6pPr>
            <a:lvl7pPr marL="2962061" indent="-228093" eaLnBrk="0" fontAlgn="base" hangingPunct="0">
              <a:spcBef>
                <a:spcPct val="30000"/>
              </a:spcBef>
              <a:spcAft>
                <a:spcPct val="0"/>
              </a:spcAft>
              <a:defRPr sz="1200">
                <a:solidFill>
                  <a:schemeClr val="tx1"/>
                </a:solidFill>
                <a:latin typeface="Calibri" pitchFamily="34" charset="0"/>
              </a:defRPr>
            </a:lvl7pPr>
            <a:lvl8pPr marL="3415100" indent="-228093" eaLnBrk="0" fontAlgn="base" hangingPunct="0">
              <a:spcBef>
                <a:spcPct val="30000"/>
              </a:spcBef>
              <a:spcAft>
                <a:spcPct val="0"/>
              </a:spcAft>
              <a:defRPr sz="1200">
                <a:solidFill>
                  <a:schemeClr val="tx1"/>
                </a:solidFill>
                <a:latin typeface="Calibri" pitchFamily="34" charset="0"/>
              </a:defRPr>
            </a:lvl8pPr>
            <a:lvl9pPr marL="3868140" indent="-22809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F36A692-8F56-48DD-8342-1D2BE044C1D5}" type="slidenum">
              <a:rPr lang="en-GB" altLang="en-US" smtClean="0"/>
              <a:pPr eaLnBrk="1" hangingPunct="1">
                <a:spcBef>
                  <a:spcPct val="0"/>
                </a:spcBef>
              </a:pPr>
              <a:t>20</a:t>
            </a:fld>
            <a:endParaRPr lang="en-GB" alt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85631"/>
          </a:xfrm>
          <a:prstGeom prst="rect">
            <a:avLst/>
          </a:prstGeom>
        </p:spPr>
      </p:pic>
    </p:spTree>
    <p:extLst>
      <p:ext uri="{BB962C8B-B14F-4D97-AF65-F5344CB8AC3E}">
        <p14:creationId xmlns:p14="http://schemas.microsoft.com/office/powerpoint/2010/main" val="272199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861048"/>
            <a:ext cx="8229600" cy="226511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B8CEAE-DFEC-4DFB-9A71-B50DB327086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1584100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B8CEAE-DFEC-4DFB-9A71-B50DB327086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217649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078489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250898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87028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977787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16142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43734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447543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219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3861048"/>
            <a:ext cx="8229600" cy="226511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B8CEAE-DFEC-4DFB-9A71-B50DB327086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1596995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4201686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2266660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4088210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3899957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2276872"/>
            <a:ext cx="8229600" cy="384929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3099685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3804098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011123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282385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4217106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191271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3B8CEAE-DFEC-4DFB-9A71-B50DB327086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697222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3437695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2606527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76872"/>
            <a:ext cx="8229600" cy="384929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4250877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4C4578-1AE0-43FB-8FCE-F660C893F6C5}" type="datetimeFigureOut">
              <a:rPr lang="en-GB" smtClean="0"/>
              <a:t>18/07/2015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D0BCCB-7C57-4B46-BC83-DF0853169A96}" type="slidenum">
              <a:rPr lang="en-GB" smtClean="0"/>
              <a:t>‹#›</a:t>
            </a:fld>
            <a:endParaRPr lang="en-GB"/>
          </a:p>
        </p:txBody>
      </p:sp>
    </p:spTree>
    <p:extLst>
      <p:ext uri="{BB962C8B-B14F-4D97-AF65-F5344CB8AC3E}">
        <p14:creationId xmlns:p14="http://schemas.microsoft.com/office/powerpoint/2010/main" val="257061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B8CEAE-DFEC-4DFB-9A71-B50DB3270865}" type="datetimeFigureOut">
              <a:rPr lang="en-GB" smtClean="0"/>
              <a:t>18/07/2015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424115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3B8CEAE-DFEC-4DFB-9A71-B50DB3270865}" type="datetimeFigureOut">
              <a:rPr lang="en-GB" smtClean="0"/>
              <a:t>18/07/2015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361223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3B8CEAE-DFEC-4DFB-9A71-B50DB3270865}" type="datetimeFigureOut">
              <a:rPr lang="en-GB" smtClean="0"/>
              <a:t>18/07/2015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212324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3B8CEAE-DFEC-4DFB-9A71-B50DB3270865}" type="datetimeFigureOut">
              <a:rPr lang="en-GB" smtClean="0"/>
              <a:t>18/07/2015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199690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B8CEAE-DFEC-4DFB-9A71-B50DB3270865}" type="datetimeFigureOut">
              <a:rPr lang="en-GB" smtClean="0"/>
              <a:t>18/07/2015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271708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3B8CEAE-DFEC-4DFB-9A71-B50DB3270865}" type="datetimeFigureOut">
              <a:rPr lang="en-GB" smtClean="0"/>
              <a:t>18/07/2015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C649548-C53F-45C0-8E32-2C89CEFB5066}" type="slidenum">
              <a:rPr lang="en-GB" smtClean="0"/>
              <a:t>‹#›</a:t>
            </a:fld>
            <a:endParaRPr lang="en-GB"/>
          </a:p>
        </p:txBody>
      </p:sp>
    </p:spTree>
    <p:extLst>
      <p:ext uri="{BB962C8B-B14F-4D97-AF65-F5344CB8AC3E}">
        <p14:creationId xmlns:p14="http://schemas.microsoft.com/office/powerpoint/2010/main" val="2704809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84784"/>
            <a:ext cx="8229600" cy="324036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1085631"/>
          </a:xfrm>
          <a:prstGeom prst="rect">
            <a:avLst/>
          </a:prstGeom>
        </p:spPr>
      </p:pic>
    </p:spTree>
    <p:extLst>
      <p:ext uri="{BB962C8B-B14F-4D97-AF65-F5344CB8AC3E}">
        <p14:creationId xmlns:p14="http://schemas.microsoft.com/office/powerpoint/2010/main" val="1643412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6712"/>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2276872"/>
            <a:ext cx="8229600" cy="38492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t="33233"/>
          <a:stretch/>
        </p:blipFill>
        <p:spPr>
          <a:xfrm>
            <a:off x="0" y="0"/>
            <a:ext cx="9144000" cy="681203"/>
          </a:xfrm>
          <a:prstGeom prst="rect">
            <a:avLst/>
          </a:prstGeom>
        </p:spPr>
      </p:pic>
    </p:spTree>
    <p:extLst>
      <p:ext uri="{BB962C8B-B14F-4D97-AF65-F5344CB8AC3E}">
        <p14:creationId xmlns:p14="http://schemas.microsoft.com/office/powerpoint/2010/main" val="1328014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t="33233"/>
          <a:stretch/>
        </p:blipFill>
        <p:spPr>
          <a:xfrm>
            <a:off x="0" y="0"/>
            <a:ext cx="9144000" cy="681203"/>
          </a:xfrm>
          <a:prstGeom prst="rect">
            <a:avLst/>
          </a:prstGeom>
        </p:spPr>
      </p:pic>
      <p:pic>
        <p:nvPicPr>
          <p:cNvPr id="5" name="Picture 4"/>
          <p:cNvPicPr>
            <a:picLocks noChangeAspect="1"/>
          </p:cNvPicPr>
          <p:nvPr userDrawn="1"/>
        </p:nvPicPr>
        <p:blipFill rotWithShape="1">
          <a:blip r:embed="rId14" cstate="print">
            <a:extLst>
              <a:ext uri="{28A0092B-C50C-407E-A947-70E740481C1C}">
                <a14:useLocalDpi xmlns:a14="http://schemas.microsoft.com/office/drawing/2010/main" val="0"/>
              </a:ext>
            </a:extLst>
          </a:blip>
          <a:srcRect l="6269" t="10041" r="2602" b="3391"/>
          <a:stretch/>
        </p:blipFill>
        <p:spPr>
          <a:xfrm>
            <a:off x="1892384" y="1124744"/>
            <a:ext cx="5359231" cy="3360874"/>
          </a:xfrm>
          <a:prstGeom prst="rect">
            <a:avLst/>
          </a:prstGeom>
        </p:spPr>
      </p:pic>
    </p:spTree>
    <p:extLst>
      <p:ext uri="{BB962C8B-B14F-4D97-AF65-F5344CB8AC3E}">
        <p14:creationId xmlns:p14="http://schemas.microsoft.com/office/powerpoint/2010/main" val="616680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daily.sightline.org/2014/07/02/four-carbon-pricing-pitfalls-to-avoid/eu-carbon-prices-have-been-low-since-2008-chart-courtesy-of-european-environment-agency-and-intercontinental-exchange-used-with-permis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hyperlink" Target="http://daily.sightline.org/files/2014/07/EU-carbon-prices-have-been-low-since-2008.-Chart-courtesy-of-European-Environment-Agency-and-Intercontinental-Exchange.-Used-with-permission..pn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www.energyresearchpartnership.org.uk/tiki-download_file.php?fileId=233"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3"/>
            <a:ext cx="7992888" cy="2592287"/>
          </a:xfrm>
        </p:spPr>
        <p:txBody>
          <a:bodyPr>
            <a:normAutofit fontScale="90000"/>
          </a:bodyPr>
          <a:lstStyle/>
          <a:p>
            <a:pPr>
              <a:tabLst>
                <a:tab pos="5294313" algn="l"/>
              </a:tabLst>
            </a:pPr>
            <a:r>
              <a:rPr lang="en-GB" sz="4000" b="1" dirty="0" smtClean="0"/>
              <a:t>EU and UK Energy System Planning</a:t>
            </a:r>
            <a:br>
              <a:rPr lang="en-GB" sz="4000" b="1" dirty="0" smtClean="0"/>
            </a:br>
            <a:r>
              <a:rPr lang="en-GB" sz="4000" b="1" dirty="0" smtClean="0"/>
              <a:t>2030 and 2050</a:t>
            </a:r>
            <a:br>
              <a:rPr lang="en-GB" sz="4000" b="1" dirty="0" smtClean="0"/>
            </a:br>
            <a:r>
              <a:rPr lang="en-GB" sz="4000" b="1" dirty="0"/>
              <a:t/>
            </a:r>
            <a:br>
              <a:rPr lang="en-GB" sz="4000" b="1" dirty="0"/>
            </a:br>
            <a:r>
              <a:rPr lang="en-GB" sz="2700" dirty="0" smtClean="0"/>
              <a:t>A presentation to the Institute for Nuclear Energy Research</a:t>
            </a:r>
            <a:br>
              <a:rPr lang="en-GB" sz="2700" dirty="0" smtClean="0"/>
            </a:br>
            <a:r>
              <a:rPr lang="en-GB" sz="2700" dirty="0" smtClean="0"/>
              <a:t/>
            </a:r>
            <a:br>
              <a:rPr lang="en-GB" sz="2700" dirty="0" smtClean="0"/>
            </a:br>
            <a:r>
              <a:rPr lang="en-GB" sz="2700" dirty="0" smtClean="0"/>
              <a:t>Taipei	</a:t>
            </a:r>
            <a:r>
              <a:rPr lang="en-GB" sz="2800" dirty="0" smtClean="0"/>
              <a:t>August </a:t>
            </a:r>
            <a:r>
              <a:rPr lang="en-GB" sz="2800" dirty="0"/>
              <a:t>5</a:t>
            </a:r>
            <a:r>
              <a:rPr lang="en-GB" sz="2800" baseline="30000" dirty="0"/>
              <a:t>th</a:t>
            </a:r>
            <a:r>
              <a:rPr lang="en-GB" sz="2800" dirty="0"/>
              <a:t> 2015</a:t>
            </a:r>
            <a:br>
              <a:rPr lang="en-GB" sz="2800" dirty="0"/>
            </a:br>
            <a:endParaRPr lang="en-GB" sz="2700" dirty="0"/>
          </a:p>
        </p:txBody>
      </p:sp>
      <p:sp>
        <p:nvSpPr>
          <p:cNvPr id="3" name="Subtitle 2"/>
          <p:cNvSpPr>
            <a:spLocks noGrp="1"/>
          </p:cNvSpPr>
          <p:nvPr>
            <p:ph type="subTitle" idx="1"/>
          </p:nvPr>
        </p:nvSpPr>
        <p:spPr>
          <a:xfrm>
            <a:off x="323528" y="4221088"/>
            <a:ext cx="8280920" cy="2016224"/>
          </a:xfrm>
        </p:spPr>
        <p:txBody>
          <a:bodyPr/>
          <a:lstStyle/>
          <a:p>
            <a:pPr algn="l"/>
            <a:r>
              <a:rPr lang="en-GB" dirty="0"/>
              <a:t>Paul Ekins</a:t>
            </a:r>
          </a:p>
          <a:p>
            <a:pPr algn="l"/>
            <a:r>
              <a:rPr lang="en-GB" sz="2400" dirty="0"/>
              <a:t>Professor of Resources and Environmental </a:t>
            </a:r>
            <a:r>
              <a:rPr lang="en-GB" sz="2400" dirty="0" smtClean="0"/>
              <a:t>Policy and Director</a:t>
            </a:r>
            <a:endParaRPr lang="en-GB" sz="2400" dirty="0"/>
          </a:p>
          <a:p>
            <a:pPr algn="l"/>
            <a:r>
              <a:rPr lang="en-GB" sz="2400" dirty="0"/>
              <a:t>UCL Institute for Sustainable Resources</a:t>
            </a:r>
          </a:p>
          <a:p>
            <a:pPr algn="l"/>
            <a:r>
              <a:rPr lang="en-GB" sz="2400" dirty="0"/>
              <a:t>Deputy Director, UK Energy Research </a:t>
            </a:r>
            <a:r>
              <a:rPr lang="en-GB" sz="2400" dirty="0" smtClean="0"/>
              <a:t>Centre</a:t>
            </a:r>
          </a:p>
        </p:txBody>
      </p:sp>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692" y="5949281"/>
            <a:ext cx="2395024" cy="56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465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28625" y="714375"/>
            <a:ext cx="8429625" cy="1214438"/>
          </a:xfrm>
        </p:spPr>
        <p:txBody>
          <a:bodyPr/>
          <a:lstStyle/>
          <a:p>
            <a:pPr eaLnBrk="1" hangingPunct="1"/>
            <a:r>
              <a:rPr lang="en-US" altLang="en-US" sz="3600" smtClean="0"/>
              <a:t>An unprecedented policy challenge</a:t>
            </a:r>
          </a:p>
        </p:txBody>
      </p:sp>
      <p:sp>
        <p:nvSpPr>
          <p:cNvPr id="48131" name="Rectangle 3"/>
          <p:cNvSpPr>
            <a:spLocks noGrp="1" noChangeArrowheads="1"/>
          </p:cNvSpPr>
          <p:nvPr>
            <p:ph type="body" sz="half" idx="1"/>
          </p:nvPr>
        </p:nvSpPr>
        <p:spPr>
          <a:xfrm>
            <a:off x="250825" y="1844675"/>
            <a:ext cx="8145463" cy="4679950"/>
          </a:xfrm>
        </p:spPr>
        <p:txBody>
          <a:bodyPr/>
          <a:lstStyle/>
          <a:p>
            <a:pPr marL="381000" indent="-381000" eaLnBrk="1" hangingPunct="1">
              <a:spcBef>
                <a:spcPct val="0"/>
              </a:spcBef>
              <a:buFontTx/>
              <a:buNone/>
              <a:tabLst>
                <a:tab pos="444500" algn="l"/>
              </a:tabLst>
            </a:pPr>
            <a:r>
              <a:rPr lang="en-GB" altLang="en-US" sz="3200" b="1" smtClean="0"/>
              <a:t>The Stern Review Policy Prescription</a:t>
            </a:r>
          </a:p>
          <a:p>
            <a:pPr marL="381000" indent="-381000" eaLnBrk="1" hangingPunct="1">
              <a:spcBef>
                <a:spcPct val="0"/>
              </a:spcBef>
              <a:tabLst>
                <a:tab pos="444500" algn="l"/>
              </a:tabLst>
            </a:pPr>
            <a:endParaRPr lang="en-GB" altLang="en-US" sz="1600" b="1" smtClean="0"/>
          </a:p>
          <a:p>
            <a:pPr marL="381000" indent="-381000" eaLnBrk="1" hangingPunct="1">
              <a:spcBef>
                <a:spcPct val="0"/>
              </a:spcBef>
              <a:tabLst>
                <a:tab pos="444500" algn="l"/>
              </a:tabLst>
            </a:pPr>
            <a:r>
              <a:rPr lang="en-GB" altLang="en-US" sz="2000" smtClean="0"/>
              <a:t>Carbon pricing: carbon taxes; emission trading</a:t>
            </a:r>
          </a:p>
          <a:p>
            <a:pPr marL="381000" indent="-381000" eaLnBrk="1" hangingPunct="1">
              <a:spcBef>
                <a:spcPct val="0"/>
              </a:spcBef>
              <a:tabLst>
                <a:tab pos="444500" algn="l"/>
              </a:tabLst>
            </a:pPr>
            <a:endParaRPr lang="en-GB" altLang="en-US" sz="2000" smtClean="0"/>
          </a:p>
          <a:p>
            <a:pPr marL="381000" indent="-381000" eaLnBrk="1" hangingPunct="1">
              <a:spcBef>
                <a:spcPct val="0"/>
              </a:spcBef>
              <a:tabLst>
                <a:tab pos="444500" algn="l"/>
              </a:tabLst>
            </a:pPr>
            <a:r>
              <a:rPr lang="en-GB" altLang="en-US" sz="2000" smtClean="0"/>
              <a:t>Technology policy: low-carbon energy sources; high-efficiency end-use appliances/buildings; incentivisation of a HUGE investment programme</a:t>
            </a:r>
          </a:p>
          <a:p>
            <a:pPr marL="381000" indent="-381000" eaLnBrk="1" hangingPunct="1">
              <a:spcBef>
                <a:spcPct val="0"/>
              </a:spcBef>
              <a:tabLst>
                <a:tab pos="444500" algn="l"/>
              </a:tabLst>
            </a:pPr>
            <a:endParaRPr lang="en-GB" altLang="en-US" sz="2000" smtClean="0"/>
          </a:p>
          <a:p>
            <a:pPr marL="381000" indent="-381000" eaLnBrk="1" hangingPunct="1">
              <a:spcBef>
                <a:spcPct val="0"/>
              </a:spcBef>
              <a:tabLst>
                <a:tab pos="444500" algn="l"/>
              </a:tabLst>
            </a:pPr>
            <a:r>
              <a:rPr lang="en-GB" altLang="en-US" sz="2000" smtClean="0"/>
              <a:t>Remove other barriers and promote behaviour change: take-up of new technologies and high-efficiency end-use options; low-energy (carbon) behaviours (i.e. Less driving/flying/meat-eating/lower building temperatures in winter, higher in summer)</a:t>
            </a:r>
          </a:p>
          <a:p>
            <a:pPr marL="381000" indent="-381000" eaLnBrk="1" hangingPunct="1">
              <a:spcBef>
                <a:spcPct val="0"/>
              </a:spcBef>
              <a:tabLst>
                <a:tab pos="444500" algn="l"/>
              </a:tabLst>
            </a:pPr>
            <a:endParaRPr lang="en-GB" altLang="en-US" sz="2000" smtClean="0"/>
          </a:p>
          <a:p>
            <a:pPr marL="381000" indent="-381000" eaLnBrk="1" hangingPunct="1">
              <a:spcBef>
                <a:spcPct val="0"/>
              </a:spcBef>
              <a:tabLst>
                <a:tab pos="444500" algn="l"/>
              </a:tabLst>
            </a:pPr>
            <a:r>
              <a:rPr lang="en-GB" altLang="en-US" sz="2000" smtClean="0"/>
              <a:t>Carbon pricing will support the other two two policy dimensions</a:t>
            </a:r>
          </a:p>
          <a:p>
            <a:pPr marL="381000" indent="-381000" eaLnBrk="1" hangingPunct="1">
              <a:spcBef>
                <a:spcPct val="0"/>
              </a:spcBef>
              <a:buFontTx/>
              <a:buNone/>
              <a:tabLst>
                <a:tab pos="444500" algn="l"/>
              </a:tabLst>
            </a:pPr>
            <a:endParaRPr lang="en-GB" altLang="en-US" sz="1800" b="1" smtClean="0"/>
          </a:p>
        </p:txBody>
      </p:sp>
    </p:spTree>
    <p:extLst>
      <p:ext uri="{BB962C8B-B14F-4D97-AF65-F5344CB8AC3E}">
        <p14:creationId xmlns:p14="http://schemas.microsoft.com/office/powerpoint/2010/main" val="124476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827584" y="980728"/>
            <a:ext cx="7620000" cy="785813"/>
          </a:xfrm>
        </p:spPr>
        <p:txBody>
          <a:bodyPr>
            <a:normAutofit fontScale="90000"/>
          </a:bodyPr>
          <a:lstStyle/>
          <a:p>
            <a:r>
              <a:rPr lang="en-GB" altLang="en-US" dirty="0" smtClean="0"/>
              <a:t>Categorisation of environmental policies</a:t>
            </a:r>
          </a:p>
        </p:txBody>
      </p:sp>
      <p:sp>
        <p:nvSpPr>
          <p:cNvPr id="49155" name="Content Placeholder 2"/>
          <p:cNvSpPr>
            <a:spLocks noGrp="1"/>
          </p:cNvSpPr>
          <p:nvPr>
            <p:ph idx="1"/>
          </p:nvPr>
        </p:nvSpPr>
        <p:spPr>
          <a:xfrm>
            <a:off x="468313" y="1988840"/>
            <a:ext cx="8351837" cy="4440535"/>
          </a:xfrm>
        </p:spPr>
        <p:txBody>
          <a:bodyPr/>
          <a:lstStyle/>
          <a:p>
            <a:pPr>
              <a:spcBef>
                <a:spcPct val="0"/>
              </a:spcBef>
            </a:pPr>
            <a:r>
              <a:rPr lang="en-GB" altLang="en-US" sz="1800" i="1" dirty="0" smtClean="0"/>
              <a:t>Market/incentive-based (also called economic) instruments</a:t>
            </a:r>
            <a:r>
              <a:rPr lang="en-GB" altLang="en-US" sz="1800" dirty="0" smtClean="0"/>
              <a:t>: include emissions trading, environmental taxes and charges, deposit-refund systems, subsidies (including the removal of perverse subsidies), green purchasing, and liability and compensation.</a:t>
            </a:r>
          </a:p>
          <a:p>
            <a:pPr>
              <a:spcBef>
                <a:spcPct val="0"/>
              </a:spcBef>
            </a:pPr>
            <a:r>
              <a:rPr lang="en-GB" altLang="en-US" sz="1800" i="1" dirty="0" smtClean="0"/>
              <a:t>Regulation instruments</a:t>
            </a:r>
            <a:r>
              <a:rPr lang="en-GB" altLang="en-US" sz="1800" dirty="0" smtClean="0"/>
              <a:t>, which seek to define legal standards in relation to technologies, environmental performance, pressures or outcomes. Can also include imposition of obligations, e.g. renewable and energy efficiency obligations in the UK. </a:t>
            </a:r>
          </a:p>
          <a:p>
            <a:pPr>
              <a:spcBef>
                <a:spcPct val="0"/>
              </a:spcBef>
            </a:pPr>
            <a:r>
              <a:rPr lang="en-GB" altLang="en-US" sz="1800" i="1" dirty="0" smtClean="0"/>
              <a:t>Voluntary/self-regulation (also called negotiated) agreements</a:t>
            </a:r>
            <a:r>
              <a:rPr lang="en-GB" altLang="en-US" sz="1800" dirty="0" smtClean="0"/>
              <a:t> between governments and producing organisations. Economic actors may enter into these in order to forestall the introduction of market-based instruments or regulation.</a:t>
            </a:r>
          </a:p>
          <a:p>
            <a:pPr>
              <a:spcBef>
                <a:spcPct val="0"/>
              </a:spcBef>
            </a:pPr>
            <a:r>
              <a:rPr lang="en-GB" altLang="en-US" sz="1800" i="1" dirty="0" smtClean="0"/>
              <a:t>Information/education-based instruments  </a:t>
            </a:r>
            <a:r>
              <a:rPr lang="en-GB" altLang="en-US" sz="1800" dirty="0" smtClean="0"/>
              <a:t>e.g. Eco-labels, ‘smart’ meters, may be mandatory or voluntary.</a:t>
            </a:r>
          </a:p>
          <a:p>
            <a:pPr>
              <a:spcBef>
                <a:spcPct val="0"/>
              </a:spcBef>
            </a:pPr>
            <a:r>
              <a:rPr lang="en-GB" altLang="en-US" sz="1800" i="1" dirty="0" smtClean="0"/>
              <a:t>Innovation instruments</a:t>
            </a:r>
            <a:r>
              <a:rPr lang="en-GB" altLang="en-US" sz="1800" dirty="0" smtClean="0"/>
              <a:t>: R&amp;D budgets, capital allowances for investment, public/private partnerships for demonstrations</a:t>
            </a:r>
          </a:p>
        </p:txBody>
      </p:sp>
    </p:spTree>
    <p:extLst>
      <p:ext uri="{BB962C8B-B14F-4D97-AF65-F5344CB8AC3E}">
        <p14:creationId xmlns:p14="http://schemas.microsoft.com/office/powerpoint/2010/main" val="1535951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Isosceles Triangle 62"/>
          <p:cNvSpPr/>
          <p:nvPr/>
        </p:nvSpPr>
        <p:spPr>
          <a:xfrm>
            <a:off x="1990660" y="849336"/>
            <a:ext cx="4541839" cy="565031"/>
          </a:xfrm>
          <a:prstGeom prs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9290186"/>
              </p:ext>
            </p:extLst>
          </p:nvPr>
        </p:nvGraphicFramePr>
        <p:xfrm>
          <a:off x="1868914" y="2224610"/>
          <a:ext cx="1410627" cy="3436638"/>
        </p:xfrm>
        <a:graphic>
          <a:graphicData uri="http://schemas.openxmlformats.org/drawingml/2006/table">
            <a:tbl>
              <a:tblPr firstRow="1" bandRow="1">
                <a:tableStyleId>{5C22544A-7EE6-4342-B048-85BDC9FD1C3A}</a:tableStyleId>
              </a:tblPr>
              <a:tblGrid>
                <a:gridCol w="1410627"/>
              </a:tblGrid>
              <a:tr h="1145546">
                <a:tc>
                  <a:txBody>
                    <a:bodyPr/>
                    <a:lstStyle/>
                    <a:p>
                      <a:pPr algn="ctr"/>
                      <a:r>
                        <a:rPr lang="en-GB"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t>
                      </a:r>
                      <a:endPar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1145546">
                <a:tc>
                  <a:txBody>
                    <a:bodyPr/>
                    <a:lstStyle/>
                    <a:p>
                      <a:pPr algn="ctr"/>
                      <a:r>
                        <a:rPr lang="en-GB"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t>
                      </a:r>
                      <a:endParaRPr lang="en-GB"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145546">
                <a:tc>
                  <a:txBody>
                    <a:bodyPr/>
                    <a:lstStyle/>
                    <a:p>
                      <a:pPr algn="ctr"/>
                      <a:r>
                        <a:rPr lang="en-GB"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L</a:t>
                      </a:r>
                      <a:endParaRPr lang="en-GB"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pSp>
        <p:nvGrpSpPr>
          <p:cNvPr id="9" name="Group 8"/>
          <p:cNvGrpSpPr/>
          <p:nvPr/>
        </p:nvGrpSpPr>
        <p:grpSpPr>
          <a:xfrm>
            <a:off x="6660232" y="886812"/>
            <a:ext cx="2179094" cy="307777"/>
            <a:chOff x="6561937" y="1838307"/>
            <a:chExt cx="2179094" cy="307777"/>
          </a:xfrm>
        </p:grpSpPr>
        <p:sp>
          <p:nvSpPr>
            <p:cNvPr id="7" name="Rectangle 6"/>
            <p:cNvSpPr/>
            <p:nvPr/>
          </p:nvSpPr>
          <p:spPr>
            <a:xfrm>
              <a:off x="6561937" y="1868794"/>
              <a:ext cx="216024" cy="216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H</a:t>
              </a:r>
              <a:endParaRPr lang="en-GB" sz="14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6947270" y="1838307"/>
              <a:ext cx="1793761" cy="307777"/>
            </a:xfrm>
            <a:prstGeom prst="rect">
              <a:avLst/>
            </a:prstGeom>
            <a:noFill/>
          </p:spPr>
          <p:txBody>
            <a:bodyPr wrap="none" rtlCol="0">
              <a:spAutoFit/>
            </a:bodyPr>
            <a:lstStyle/>
            <a:p>
              <a:r>
                <a:rPr lang="en-GB" sz="1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Highest relevance</a:t>
              </a:r>
              <a:endParaRPr lang="en-GB"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1" name="Group 10"/>
          <p:cNvGrpSpPr/>
          <p:nvPr/>
        </p:nvGrpSpPr>
        <p:grpSpPr>
          <a:xfrm>
            <a:off x="6660232" y="1155311"/>
            <a:ext cx="2206344" cy="307777"/>
            <a:chOff x="6561937" y="2077980"/>
            <a:chExt cx="2206344" cy="307777"/>
          </a:xfrm>
        </p:grpSpPr>
        <p:sp>
          <p:nvSpPr>
            <p:cNvPr id="21" name="Rectangle 20"/>
            <p:cNvSpPr/>
            <p:nvPr/>
          </p:nvSpPr>
          <p:spPr>
            <a:xfrm>
              <a:off x="6561937" y="2108467"/>
              <a:ext cx="216024" cy="2160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a:t>
              </a:r>
              <a:endParaRPr lang="en-GB"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p:nvPr/>
          </p:nvSpPr>
          <p:spPr>
            <a:xfrm>
              <a:off x="6947270" y="2077980"/>
              <a:ext cx="1821011" cy="307777"/>
            </a:xfrm>
            <a:prstGeom prst="rect">
              <a:avLst/>
            </a:prstGeom>
            <a:noFill/>
          </p:spPr>
          <p:txBody>
            <a:bodyPr wrap="none" rtlCol="0">
              <a:spAutoFit/>
            </a:bodyPr>
            <a:lstStyle/>
            <a:p>
              <a:r>
                <a:rPr lang="en-GB" sz="1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Medium relevance</a:t>
              </a:r>
              <a:endParaRPr lang="en-GB"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Group 11"/>
          <p:cNvGrpSpPr/>
          <p:nvPr/>
        </p:nvGrpSpPr>
        <p:grpSpPr>
          <a:xfrm>
            <a:off x="6660232" y="1423809"/>
            <a:ext cx="2124592" cy="307777"/>
            <a:chOff x="6561937" y="2375304"/>
            <a:chExt cx="2124592" cy="307777"/>
          </a:xfrm>
        </p:grpSpPr>
        <p:sp>
          <p:nvSpPr>
            <p:cNvPr id="23" name="Rectangle 22"/>
            <p:cNvSpPr/>
            <p:nvPr/>
          </p:nvSpPr>
          <p:spPr>
            <a:xfrm>
              <a:off x="6561937" y="2405791"/>
              <a:ext cx="216024"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a:t>
              </a:r>
              <a:endParaRPr lang="en-GB"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6947270" y="2375304"/>
              <a:ext cx="1739259" cy="307777"/>
            </a:xfrm>
            <a:prstGeom prst="rect">
              <a:avLst/>
            </a:prstGeom>
            <a:noFill/>
          </p:spPr>
          <p:txBody>
            <a:bodyPr wrap="none" rtlCol="0">
              <a:spAutoFit/>
            </a:bodyPr>
            <a:lstStyle/>
            <a:p>
              <a:r>
                <a:rPr lang="en-GB" sz="14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Lowest relevance</a:t>
              </a:r>
              <a:endParaRPr lang="en-GB" sz="1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 name="Isosceles Triangle 12"/>
          <p:cNvSpPr/>
          <p:nvPr/>
        </p:nvSpPr>
        <p:spPr>
          <a:xfrm rot="5400000">
            <a:off x="6362608" y="2665441"/>
            <a:ext cx="700335" cy="288032"/>
          </a:xfrm>
          <a:prstGeom prs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Pentagon 30"/>
          <p:cNvSpPr/>
          <p:nvPr/>
        </p:nvSpPr>
        <p:spPr>
          <a:xfrm>
            <a:off x="133554" y="2491155"/>
            <a:ext cx="1728535" cy="721821"/>
          </a:xfrm>
          <a:prstGeom prst="homePlate">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Satisfice</a:t>
            </a:r>
            <a:endParaRPr lang="en-GB"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Pentagon 31"/>
          <p:cNvSpPr/>
          <p:nvPr/>
        </p:nvSpPr>
        <p:spPr>
          <a:xfrm>
            <a:off x="133554" y="4726616"/>
            <a:ext cx="1728535" cy="721821"/>
          </a:xfrm>
          <a:prstGeom prst="homePlate">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Transform</a:t>
            </a:r>
            <a:endParaRPr lang="en-GB"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Pentagon 32"/>
          <p:cNvSpPr/>
          <p:nvPr/>
        </p:nvSpPr>
        <p:spPr>
          <a:xfrm>
            <a:off x="133554" y="3582209"/>
            <a:ext cx="1728535" cy="721821"/>
          </a:xfrm>
          <a:prstGeom prst="homePlate">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Optimise</a:t>
            </a:r>
            <a:endParaRPr lang="en-GB"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p:cNvSpPr txBox="1"/>
          <p:nvPr/>
        </p:nvSpPr>
        <p:spPr>
          <a:xfrm>
            <a:off x="133554" y="1905257"/>
            <a:ext cx="1564370" cy="369332"/>
          </a:xfrm>
          <a:prstGeom prst="rect">
            <a:avLst/>
          </a:prstGeom>
          <a:solidFill>
            <a:schemeClr val="accent1">
              <a:lumMod val="90000"/>
            </a:schemeClr>
          </a:solidFill>
        </p:spPr>
        <p:txBody>
          <a:bodyPr wrap="square" rtlCol="0">
            <a:spAutoFit/>
          </a:bodyPr>
          <a:lstStyle/>
          <a:p>
            <a:r>
              <a:rPr lang="en-GB"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Domain</a:t>
            </a:r>
            <a:endParaRPr lang="en-GB"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5" name="Straight Connector 34"/>
          <p:cNvCxnSpPr/>
          <p:nvPr/>
        </p:nvCxnSpPr>
        <p:spPr>
          <a:xfrm>
            <a:off x="203003" y="2178309"/>
            <a:ext cx="1248015"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38203" y="1720591"/>
            <a:ext cx="1580711" cy="523220"/>
          </a:xfrm>
          <a:prstGeom prst="rect">
            <a:avLst/>
          </a:prstGeom>
          <a:noFill/>
        </p:spPr>
        <p:txBody>
          <a:bodyPr wrap="square" rtlCol="0">
            <a:spAutoFit/>
          </a:bodyPr>
          <a:lstStyle/>
          <a:p>
            <a:pPr algn="ctr"/>
            <a:r>
              <a:rPr lang="en-GB" sz="14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Standards &amp; Engagement</a:t>
            </a:r>
            <a:endPar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TextBox 38"/>
          <p:cNvSpPr txBox="1"/>
          <p:nvPr/>
        </p:nvSpPr>
        <p:spPr>
          <a:xfrm>
            <a:off x="3463836" y="1720591"/>
            <a:ext cx="1434057" cy="523220"/>
          </a:xfrm>
          <a:prstGeom prst="rect">
            <a:avLst/>
          </a:prstGeom>
          <a:noFill/>
        </p:spPr>
        <p:txBody>
          <a:bodyPr wrap="square" rtlCol="0">
            <a:spAutoFit/>
          </a:bodyPr>
          <a:lstStyle/>
          <a:p>
            <a:pPr algn="ctr"/>
            <a:r>
              <a:rPr lang="en-GB" sz="14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Markets &amp; Prices</a:t>
            </a:r>
            <a:endPar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TextBox 39"/>
          <p:cNvSpPr txBox="1"/>
          <p:nvPr/>
        </p:nvSpPr>
        <p:spPr>
          <a:xfrm>
            <a:off x="5057349" y="1720591"/>
            <a:ext cx="1386859" cy="523220"/>
          </a:xfrm>
          <a:prstGeom prst="rect">
            <a:avLst/>
          </a:prstGeom>
          <a:noFill/>
        </p:spPr>
        <p:txBody>
          <a:bodyPr wrap="square" rtlCol="0">
            <a:spAutoFit/>
          </a:bodyPr>
          <a:lstStyle/>
          <a:p>
            <a:pPr algn="ctr"/>
            <a:r>
              <a:rPr lang="en-GB" sz="14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Strategic Investment</a:t>
            </a:r>
            <a:endPar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Oval 40"/>
          <p:cNvSpPr/>
          <p:nvPr/>
        </p:nvSpPr>
        <p:spPr>
          <a:xfrm>
            <a:off x="6964990" y="2333930"/>
            <a:ext cx="2071506" cy="951054"/>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Smarter choices</a:t>
            </a:r>
            <a:endPar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Oval 41"/>
          <p:cNvSpPr/>
          <p:nvPr/>
        </p:nvSpPr>
        <p:spPr>
          <a:xfrm>
            <a:off x="6964990" y="3467593"/>
            <a:ext cx="2071506" cy="951054"/>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rPr>
              <a:t>C</a:t>
            </a:r>
            <a:r>
              <a:rPr lang="en-GB" sz="14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leaner </a:t>
            </a:r>
            <a:r>
              <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rPr>
              <a:t>products &amp; processes</a:t>
            </a:r>
          </a:p>
        </p:txBody>
      </p:sp>
      <p:sp>
        <p:nvSpPr>
          <p:cNvPr id="43" name="Oval 42"/>
          <p:cNvSpPr/>
          <p:nvPr/>
        </p:nvSpPr>
        <p:spPr>
          <a:xfrm>
            <a:off x="6964990" y="4601257"/>
            <a:ext cx="2071506" cy="951054"/>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rPr>
              <a:t>I</a:t>
            </a:r>
            <a:r>
              <a:rPr lang="en-GB" sz="14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nnovation </a:t>
            </a:r>
            <a:r>
              <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rPr>
              <a:t>&amp; </a:t>
            </a:r>
            <a:r>
              <a:rPr lang="en-GB" sz="14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infrastructure</a:t>
            </a:r>
            <a:endParaRPr lang="en-GB" sz="14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Oval 45"/>
          <p:cNvSpPr/>
          <p:nvPr/>
        </p:nvSpPr>
        <p:spPr>
          <a:xfrm>
            <a:off x="2404656" y="1280373"/>
            <a:ext cx="432048" cy="432048"/>
          </a:xfrm>
          <a:prstGeom prst="ellipse">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1</a:t>
            </a:r>
            <a:endParaRPr lang="en-GB" sz="12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Oval 46"/>
          <p:cNvSpPr/>
          <p:nvPr/>
        </p:nvSpPr>
        <p:spPr>
          <a:xfrm>
            <a:off x="3974879" y="1280373"/>
            <a:ext cx="432048" cy="432048"/>
          </a:xfrm>
          <a:prstGeom prst="ellipse">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a:t>
            </a:r>
            <a:endParaRPr lang="en-GB" sz="12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Oval 47"/>
          <p:cNvSpPr/>
          <p:nvPr/>
        </p:nvSpPr>
        <p:spPr>
          <a:xfrm>
            <a:off x="5544793" y="1280373"/>
            <a:ext cx="432048" cy="432048"/>
          </a:xfrm>
          <a:prstGeom prst="ellipse">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3</a:t>
            </a:r>
            <a:endParaRPr lang="en-GB" sz="12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3" name="Table 52"/>
          <p:cNvGraphicFramePr>
            <a:graphicFrameLocks noGrp="1"/>
          </p:cNvGraphicFramePr>
          <p:nvPr>
            <p:extLst>
              <p:ext uri="{D42A27DB-BD31-4B8C-83A1-F6EECF244321}">
                <p14:modId xmlns:p14="http://schemas.microsoft.com/office/powerpoint/2010/main" val="8390637"/>
              </p:ext>
            </p:extLst>
          </p:nvPr>
        </p:nvGraphicFramePr>
        <p:xfrm>
          <a:off x="3426841" y="2224610"/>
          <a:ext cx="1410627" cy="3436638"/>
        </p:xfrm>
        <a:graphic>
          <a:graphicData uri="http://schemas.openxmlformats.org/drawingml/2006/table">
            <a:tbl>
              <a:tblPr firstRow="1" bandRow="1">
                <a:tableStyleId>{5C22544A-7EE6-4342-B048-85BDC9FD1C3A}</a:tableStyleId>
              </a:tblPr>
              <a:tblGrid>
                <a:gridCol w="1410627"/>
              </a:tblGrid>
              <a:tr h="1145546">
                <a:tc>
                  <a:txBody>
                    <a:bodyPr/>
                    <a:lstStyle/>
                    <a:p>
                      <a:pPr algn="ctr"/>
                      <a:r>
                        <a:rPr lang="en-GB"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L/M</a:t>
                      </a:r>
                      <a:endParaRPr lang="en-GB"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145546">
                <a:tc>
                  <a:txBody>
                    <a:bodyPr/>
                    <a:lstStyle/>
                    <a:p>
                      <a:pPr algn="ctr"/>
                      <a:r>
                        <a:rPr lang="en-GB"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t>
                      </a:r>
                      <a:endPar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1145546">
                <a:tc>
                  <a:txBody>
                    <a:bodyPr/>
                    <a:lstStyle/>
                    <a:p>
                      <a:pPr algn="ctr"/>
                      <a:r>
                        <a:rPr lang="en-GB"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L/M</a:t>
                      </a:r>
                      <a:endParaRPr lang="en-GB"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2682115793"/>
              </p:ext>
            </p:extLst>
          </p:nvPr>
        </p:nvGraphicFramePr>
        <p:xfrm>
          <a:off x="5007733" y="2224610"/>
          <a:ext cx="1410627" cy="3436638"/>
        </p:xfrm>
        <a:graphic>
          <a:graphicData uri="http://schemas.openxmlformats.org/drawingml/2006/table">
            <a:tbl>
              <a:tblPr firstRow="1" bandRow="1">
                <a:tableStyleId>{5C22544A-7EE6-4342-B048-85BDC9FD1C3A}</a:tableStyleId>
              </a:tblPr>
              <a:tblGrid>
                <a:gridCol w="1410627"/>
              </a:tblGrid>
              <a:tr h="1145546">
                <a:tc>
                  <a:txBody>
                    <a:bodyPr/>
                    <a:lstStyle/>
                    <a:p>
                      <a:pPr algn="ctr"/>
                      <a:r>
                        <a:rPr lang="en-GB"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L</a:t>
                      </a:r>
                      <a:endParaRPr lang="en-GB"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45546">
                <a:tc>
                  <a:txBody>
                    <a:bodyPr/>
                    <a:lstStyle/>
                    <a:p>
                      <a:pPr algn="ctr"/>
                      <a:r>
                        <a:rPr lang="en-GB" sz="16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t>
                      </a:r>
                      <a:endParaRPr lang="en-GB" sz="16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145546">
                <a:tc>
                  <a:txBody>
                    <a:bodyPr/>
                    <a:lstStyle/>
                    <a:p>
                      <a:pPr algn="ctr"/>
                      <a:r>
                        <a:rPr lang="en-GB"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t>
                      </a:r>
                      <a:endPar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bl>
          </a:graphicData>
        </a:graphic>
      </p:graphicFrame>
      <p:sp>
        <p:nvSpPr>
          <p:cNvPr id="49" name="Isosceles Triangle 48"/>
          <p:cNvSpPr/>
          <p:nvPr/>
        </p:nvSpPr>
        <p:spPr>
          <a:xfrm rot="5400000">
            <a:off x="6362608" y="3799104"/>
            <a:ext cx="700335" cy="288032"/>
          </a:xfrm>
          <a:prstGeom prs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Isosceles Triangle 54"/>
          <p:cNvSpPr/>
          <p:nvPr/>
        </p:nvSpPr>
        <p:spPr>
          <a:xfrm rot="5400000">
            <a:off x="6362608" y="4932768"/>
            <a:ext cx="700335" cy="288032"/>
          </a:xfrm>
          <a:prstGeom prs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8" name="TextBox 57"/>
          <p:cNvSpPr txBox="1"/>
          <p:nvPr/>
        </p:nvSpPr>
        <p:spPr>
          <a:xfrm>
            <a:off x="7052767" y="1905257"/>
            <a:ext cx="1679926" cy="369332"/>
          </a:xfrm>
          <a:prstGeom prst="rect">
            <a:avLst/>
          </a:prstGeom>
          <a:solidFill>
            <a:schemeClr val="accent1">
              <a:lumMod val="90000"/>
            </a:schemeClr>
          </a:solidFill>
        </p:spPr>
        <p:txBody>
          <a:bodyPr wrap="square" rtlCol="0">
            <a:spAutoFit/>
          </a:bodyPr>
          <a:lstStyle/>
          <a:p>
            <a:pPr algn="ctr"/>
            <a:r>
              <a:rPr lang="en-GB"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To deliver</a:t>
            </a:r>
            <a:endParaRPr lang="en-GB"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62" name="TextBox 61"/>
          <p:cNvSpPr txBox="1"/>
          <p:nvPr/>
        </p:nvSpPr>
        <p:spPr>
          <a:xfrm>
            <a:off x="3167812" y="980728"/>
            <a:ext cx="1902000" cy="369332"/>
          </a:xfrm>
          <a:prstGeom prst="rect">
            <a:avLst/>
          </a:prstGeom>
          <a:noFill/>
        </p:spPr>
        <p:txBody>
          <a:bodyPr wrap="square" rtlCol="0">
            <a:spAutoFit/>
          </a:bodyPr>
          <a:lstStyle/>
          <a:p>
            <a:pPr algn="ctr"/>
            <a:r>
              <a:rPr lang="en-GB"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Policy pillars</a:t>
            </a:r>
            <a:endParaRPr lang="en-GB"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itle 1"/>
          <p:cNvSpPr txBox="1">
            <a:spLocks/>
          </p:cNvSpPr>
          <p:nvPr/>
        </p:nvSpPr>
        <p:spPr bwMode="auto">
          <a:xfrm>
            <a:off x="282454" y="5805264"/>
            <a:ext cx="874776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r>
              <a:rPr lang="en-GB" sz="2400" dirty="0">
                <a:solidFill>
                  <a:srgbClr val="000000"/>
                </a:solidFill>
                <a:latin typeface="+mj-lt"/>
              </a:rPr>
              <a:t>Solutions need to harness corresponding policy pillars based on the three </a:t>
            </a:r>
            <a:r>
              <a:rPr lang="en-GB" sz="2400" dirty="0" smtClean="0">
                <a:solidFill>
                  <a:srgbClr val="000000"/>
                </a:solidFill>
                <a:latin typeface="+mj-lt"/>
              </a:rPr>
              <a:t>domains, to </a:t>
            </a:r>
            <a:r>
              <a:rPr lang="en-GB" sz="2400" dirty="0">
                <a:solidFill>
                  <a:srgbClr val="000000"/>
                </a:solidFill>
                <a:latin typeface="+mj-lt"/>
              </a:rPr>
              <a:t>transform energy </a:t>
            </a:r>
            <a:r>
              <a:rPr lang="en-GB" sz="2400" dirty="0" smtClean="0">
                <a:solidFill>
                  <a:srgbClr val="000000"/>
                </a:solidFill>
                <a:latin typeface="+mj-lt"/>
              </a:rPr>
              <a:t>systems</a:t>
            </a:r>
            <a:endParaRPr lang="en-GB" sz="1200" dirty="0" smtClean="0">
              <a:solidFill>
                <a:srgbClr val="000000"/>
              </a:solidFill>
              <a:latin typeface="+mj-lt"/>
            </a:endParaRPr>
          </a:p>
          <a:p>
            <a:pPr algn="ctr"/>
            <a:r>
              <a:rPr lang="en-GB" sz="1200" dirty="0" smtClean="0">
                <a:solidFill>
                  <a:srgbClr val="000000"/>
                </a:solidFill>
                <a:latin typeface="+mj-lt"/>
              </a:rPr>
              <a:t>Source: Grubb, M. 2014 </a:t>
            </a:r>
            <a:r>
              <a:rPr lang="en-GB" sz="1200" i="1" dirty="0" smtClean="0">
                <a:solidFill>
                  <a:srgbClr val="000000"/>
                </a:solidFill>
                <a:latin typeface="+mj-lt"/>
              </a:rPr>
              <a:t>Planetary Economics, </a:t>
            </a:r>
            <a:r>
              <a:rPr lang="en-GB" sz="1200" dirty="0" smtClean="0">
                <a:solidFill>
                  <a:srgbClr val="000000"/>
                </a:solidFill>
                <a:latin typeface="+mj-lt"/>
              </a:rPr>
              <a:t>Routledge, London/New York</a:t>
            </a:r>
            <a:endParaRPr lang="en-GB" sz="2400" dirty="0">
              <a:solidFill>
                <a:srgbClr val="000000"/>
              </a:solidFill>
              <a:latin typeface="+mj-lt"/>
            </a:endParaRPr>
          </a:p>
        </p:txBody>
      </p:sp>
    </p:spTree>
    <p:extLst>
      <p:ext uri="{BB962C8B-B14F-4D97-AF65-F5344CB8AC3E}">
        <p14:creationId xmlns:p14="http://schemas.microsoft.com/office/powerpoint/2010/main" val="418019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1" grpId="0" animBg="1"/>
      <p:bldP spid="32" grpId="0" animBg="1"/>
      <p:bldP spid="33" grpId="0" animBg="1"/>
      <p:bldP spid="38" grpId="0"/>
      <p:bldP spid="39" grpId="0"/>
      <p:bldP spid="40" grpId="0"/>
      <p:bldP spid="41" grpId="0" animBg="1"/>
      <p:bldP spid="42" grpId="0" animBg="1"/>
      <p:bldP spid="43" grpId="0" animBg="1"/>
      <p:bldP spid="46" grpId="0" animBg="1"/>
      <p:bldP spid="47" grpId="0" animBg="1"/>
      <p:bldP spid="48" grpId="0" animBg="1"/>
      <p:bldP spid="49" grpId="0" animBg="1"/>
      <p:bldP spid="5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864096"/>
          </a:xfrm>
        </p:spPr>
        <p:txBody>
          <a:bodyPr>
            <a:normAutofit/>
          </a:bodyPr>
          <a:lstStyle/>
          <a:p>
            <a:r>
              <a:rPr lang="en-GB" b="1" dirty="0" smtClean="0"/>
              <a:t>Application of the framework</a:t>
            </a:r>
            <a:endParaRPr lang="en-GB" b="1" dirty="0"/>
          </a:p>
        </p:txBody>
      </p:sp>
      <p:sp>
        <p:nvSpPr>
          <p:cNvPr id="3" name="Content Placeholder 2"/>
          <p:cNvSpPr>
            <a:spLocks noGrp="1"/>
          </p:cNvSpPr>
          <p:nvPr>
            <p:ph idx="1"/>
          </p:nvPr>
        </p:nvSpPr>
        <p:spPr>
          <a:xfrm>
            <a:off x="467544" y="1772816"/>
            <a:ext cx="8229600" cy="4608512"/>
          </a:xfrm>
        </p:spPr>
        <p:txBody>
          <a:bodyPr>
            <a:normAutofit fontScale="92500" lnSpcReduction="20000"/>
          </a:bodyPr>
          <a:lstStyle/>
          <a:p>
            <a:pPr marL="0" indent="0">
              <a:buNone/>
            </a:pPr>
            <a:r>
              <a:rPr lang="en-GB" dirty="0" smtClean="0"/>
              <a:t>Need for credible, stable, consistent, predictable energy and climate policy, employing some mix of:</a:t>
            </a:r>
          </a:p>
          <a:p>
            <a:r>
              <a:rPr lang="en-GB" dirty="0" smtClean="0"/>
              <a:t>Carbon pricing: taxes and trading, mixed systems (ETR, BTAs) (Domain 2)</a:t>
            </a:r>
          </a:p>
          <a:p>
            <a:r>
              <a:rPr lang="en-GB" dirty="0" smtClean="0"/>
              <a:t>Technology deployment support for low-carbon supply (</a:t>
            </a:r>
            <a:r>
              <a:rPr lang="en-GB" dirty="0" err="1" smtClean="0"/>
              <a:t>FiTs</a:t>
            </a:r>
            <a:r>
              <a:rPr lang="en-GB" dirty="0" smtClean="0"/>
              <a:t>/obligations) (Domain 3)</a:t>
            </a:r>
          </a:p>
          <a:p>
            <a:r>
              <a:rPr lang="en-GB" dirty="0" smtClean="0"/>
              <a:t>R&amp;D </a:t>
            </a:r>
            <a:r>
              <a:rPr lang="en-GB" dirty="0"/>
              <a:t>for breakthrough technologies (CCS, storage</a:t>
            </a:r>
            <a:r>
              <a:rPr lang="en-GB" dirty="0" smtClean="0"/>
              <a:t>) (Domain 3)</a:t>
            </a:r>
            <a:endParaRPr lang="en-GB" dirty="0"/>
          </a:p>
          <a:p>
            <a:r>
              <a:rPr lang="en-GB" dirty="0" smtClean="0"/>
              <a:t>Regulation for efficiency in demand (Domain 1)</a:t>
            </a:r>
          </a:p>
          <a:p>
            <a:r>
              <a:rPr lang="en-GB" dirty="0" smtClean="0"/>
              <a:t>Information for sustainable consumption (Domain 1</a:t>
            </a:r>
            <a:r>
              <a:rPr lang="en-GB" dirty="0" smtClean="0"/>
              <a:t>)</a:t>
            </a:r>
            <a:endParaRPr lang="en-GB" dirty="0" smtClean="0"/>
          </a:p>
        </p:txBody>
      </p:sp>
    </p:spTree>
    <p:extLst>
      <p:ext uri="{BB962C8B-B14F-4D97-AF65-F5344CB8AC3E}">
        <p14:creationId xmlns:p14="http://schemas.microsoft.com/office/powerpoint/2010/main" val="1803195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500063" y="1714500"/>
            <a:ext cx="814387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spcBef>
                <a:spcPct val="20000"/>
              </a:spcBef>
              <a:buChar char="•"/>
              <a:defRPr sz="2800">
                <a:solidFill>
                  <a:schemeClr val="tx1"/>
                </a:solidFill>
                <a:latin typeface="Arial" charset="0"/>
              </a:defRPr>
            </a:lvl1pPr>
            <a:lvl2pPr marL="898525" indent="-441325"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GB" altLang="en-US"/>
              <a:t>20% cuts in carbon emissions (30% with international cooperation)</a:t>
            </a:r>
          </a:p>
          <a:p>
            <a:pPr eaLnBrk="1" hangingPunct="1">
              <a:spcBef>
                <a:spcPct val="0"/>
              </a:spcBef>
            </a:pPr>
            <a:r>
              <a:rPr lang="en-GB" altLang="en-US"/>
              <a:t>20% of renewable energy in final energy demand</a:t>
            </a:r>
          </a:p>
          <a:p>
            <a:pPr eaLnBrk="1" hangingPunct="1">
              <a:spcBef>
                <a:spcPct val="0"/>
              </a:spcBef>
            </a:pPr>
            <a:r>
              <a:rPr lang="en-GB" altLang="en-US"/>
              <a:t>20% reduction in energy use (below what it would otherwise be)</a:t>
            </a:r>
          </a:p>
          <a:p>
            <a:pPr eaLnBrk="1" hangingPunct="1">
              <a:spcBef>
                <a:spcPct val="0"/>
              </a:spcBef>
            </a:pPr>
            <a:r>
              <a:rPr lang="en-GB" altLang="en-US"/>
              <a:t>Targets rolled out to Member States</a:t>
            </a:r>
          </a:p>
          <a:p>
            <a:pPr lvl="1" eaLnBrk="1" hangingPunct="1">
              <a:spcBef>
                <a:spcPct val="0"/>
              </a:spcBef>
              <a:buFont typeface="Arial" charset="0"/>
              <a:buChar char="•"/>
            </a:pPr>
            <a:r>
              <a:rPr lang="en-GB" altLang="en-US"/>
              <a:t>E.g. UK 15% renewable energy by 2020; 16% cuts in GHG emissions from 2005 level from non-traded sector</a:t>
            </a:r>
          </a:p>
        </p:txBody>
      </p:sp>
      <p:sp>
        <p:nvSpPr>
          <p:cNvPr id="37891" name="Rectangle 4"/>
          <p:cNvSpPr>
            <a:spLocks noChangeArrowheads="1"/>
          </p:cNvSpPr>
          <p:nvPr/>
        </p:nvSpPr>
        <p:spPr bwMode="auto">
          <a:xfrm>
            <a:off x="428625" y="785813"/>
            <a:ext cx="8072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dirty="0">
                <a:latin typeface="+mj-lt"/>
              </a:rPr>
              <a:t>The EU 20/20/20 by 2020 </a:t>
            </a:r>
            <a:r>
              <a:rPr lang="en-US" altLang="en-US" sz="3600" dirty="0" err="1">
                <a:latin typeface="+mj-lt"/>
              </a:rPr>
              <a:t>Programme</a:t>
            </a:r>
            <a:endParaRPr lang="en-US" altLang="en-US" sz="3600" dirty="0">
              <a:latin typeface="+mj-lt"/>
            </a:endParaRPr>
          </a:p>
        </p:txBody>
      </p:sp>
    </p:spTree>
    <p:extLst>
      <p:ext uri="{BB962C8B-B14F-4D97-AF65-F5344CB8AC3E}">
        <p14:creationId xmlns:p14="http://schemas.microsoft.com/office/powerpoint/2010/main" val="3785985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a:xfrm>
            <a:off x="683568" y="836712"/>
            <a:ext cx="7772400" cy="432048"/>
          </a:xfrm>
        </p:spPr>
        <p:txBody>
          <a:bodyPr>
            <a:noAutofit/>
          </a:bodyPr>
          <a:lstStyle/>
          <a:p>
            <a:r>
              <a:rPr lang="en-GB" sz="3200" dirty="0" smtClean="0"/>
              <a:t>EU energy and climate policy instruments</a:t>
            </a:r>
            <a:endParaRPr lang="en-GB" sz="3200" dirty="0"/>
          </a:p>
        </p:txBody>
      </p:sp>
      <p:sp>
        <p:nvSpPr>
          <p:cNvPr id="6" name="Rectangle 3"/>
          <p:cNvSpPr txBox="1">
            <a:spLocks noChangeArrowheads="1"/>
          </p:cNvSpPr>
          <p:nvPr/>
        </p:nvSpPr>
        <p:spPr>
          <a:xfrm>
            <a:off x="5724128" y="1628800"/>
            <a:ext cx="288032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a:t>Source: Drummond, P. 2013 ‘The European Union’, report in the CECILIA2050  project (‘Choosing efficient combinations of policy instruments for low-carbon development and innovation to achieve Europe’s 2050 targets</a:t>
            </a:r>
            <a:r>
              <a:rPr lang="en-GB" sz="1600" dirty="0" smtClean="0"/>
              <a:t>’)</a:t>
            </a:r>
          </a:p>
          <a:p>
            <a:pPr algn="l"/>
            <a:endParaRPr lang="en-GB" sz="1600" dirty="0"/>
          </a:p>
          <a:p>
            <a:pPr algn="l"/>
            <a:endParaRPr lang="en-GB" sz="1600" dirty="0" smtClean="0"/>
          </a:p>
          <a:p>
            <a:pPr algn="l"/>
            <a:r>
              <a:rPr lang="en-GB" sz="1600" dirty="0" smtClean="0"/>
              <a:t>IPPC also seeks to promote energy efficiency</a:t>
            </a:r>
            <a:endParaRPr lang="en-GB" sz="16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338710"/>
            <a:ext cx="4993803" cy="554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549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a:xfrm>
            <a:off x="684213" y="836613"/>
            <a:ext cx="7772400" cy="647700"/>
          </a:xfrm>
        </p:spPr>
        <p:txBody>
          <a:bodyPr/>
          <a:lstStyle/>
          <a:p>
            <a:r>
              <a:rPr lang="en-GB" altLang="en-US" sz="2400" smtClean="0"/>
              <a:t>ESD (Effort Sharing Decision on energy efficiency)</a:t>
            </a:r>
            <a:br>
              <a:rPr lang="en-GB" altLang="en-US" sz="2400" smtClean="0"/>
            </a:br>
            <a:r>
              <a:rPr lang="en-GB" altLang="en-US" sz="1200" smtClean="0"/>
              <a:t>Source: http://ec.europa.eu/clima/policies/effort/index_en.htm)</a:t>
            </a:r>
            <a:endParaRPr lang="en-GB" altLang="en-US" sz="2800" smtClean="0"/>
          </a:p>
        </p:txBody>
      </p:sp>
      <p:pic>
        <p:nvPicPr>
          <p:cNvPr id="38915" name="Picture 2" descr="http://ec.europa.eu/clima/policies/effort/images/target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00213"/>
            <a:ext cx="66770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628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250825" y="1989138"/>
            <a:ext cx="87137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spcBef>
                <a:spcPct val="20000"/>
              </a:spcBef>
              <a:buChar char="•"/>
              <a:defRPr sz="2800">
                <a:solidFill>
                  <a:schemeClr val="tx1"/>
                </a:solidFill>
                <a:latin typeface="Arial" charset="0"/>
              </a:defRPr>
            </a:lvl1pPr>
            <a:lvl2pPr marL="898525" indent="-441325"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GB" altLang="en-US" sz="2600" dirty="0"/>
              <a:t>40% cuts in carbon emissions (perhaps more with international cooperation)</a:t>
            </a:r>
          </a:p>
          <a:p>
            <a:pPr eaLnBrk="1" hangingPunct="1">
              <a:spcBef>
                <a:spcPct val="0"/>
              </a:spcBef>
            </a:pPr>
            <a:r>
              <a:rPr lang="en-GB" altLang="en-US" sz="2600" dirty="0"/>
              <a:t>27% of renewable energy in final energy demand EU-wide, 27% target for energy efficiency BUT</a:t>
            </a:r>
          </a:p>
          <a:p>
            <a:pPr eaLnBrk="1" hangingPunct="1">
              <a:spcBef>
                <a:spcPct val="0"/>
              </a:spcBef>
            </a:pPr>
            <a:r>
              <a:rPr lang="en-GB" altLang="en-US" sz="2600" dirty="0"/>
              <a:t>No targets for Member States (so 27% purely aspirational and close to business-as-usual anyway)</a:t>
            </a:r>
          </a:p>
          <a:p>
            <a:pPr eaLnBrk="1" hangingPunct="1">
              <a:spcBef>
                <a:spcPct val="0"/>
              </a:spcBef>
            </a:pPr>
            <a:r>
              <a:rPr lang="en-GB" altLang="en-US" sz="2600" dirty="0"/>
              <a:t>‘</a:t>
            </a:r>
            <a:r>
              <a:rPr lang="en-GB" altLang="en-US" sz="2600" dirty="0" err="1"/>
              <a:t>Backloading</a:t>
            </a:r>
            <a:r>
              <a:rPr lang="en-GB" altLang="en-US" sz="2600" dirty="0"/>
              <a:t>’ EU ETS emission permits in an attempt to support the EU ETS price; further reform </a:t>
            </a:r>
            <a:r>
              <a:rPr lang="en-GB" altLang="en-US" sz="2600" dirty="0" smtClean="0"/>
              <a:t>post-2020</a:t>
            </a:r>
            <a:endParaRPr lang="en-GB" altLang="en-US" sz="2600" dirty="0"/>
          </a:p>
        </p:txBody>
      </p:sp>
      <p:sp>
        <p:nvSpPr>
          <p:cNvPr id="39939" name="Rectangle 4"/>
          <p:cNvSpPr>
            <a:spLocks noChangeArrowheads="1"/>
          </p:cNvSpPr>
          <p:nvPr/>
        </p:nvSpPr>
        <p:spPr bwMode="auto">
          <a:xfrm>
            <a:off x="428625" y="785813"/>
            <a:ext cx="80724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600" dirty="0">
                <a:latin typeface="+mj-lt"/>
              </a:rPr>
              <a:t>The EU 2030 Proposals</a:t>
            </a:r>
          </a:p>
        </p:txBody>
      </p:sp>
    </p:spTree>
    <p:extLst>
      <p:ext uri="{BB962C8B-B14F-4D97-AF65-F5344CB8AC3E}">
        <p14:creationId xmlns:p14="http://schemas.microsoft.com/office/powerpoint/2010/main" val="2070122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251520" y="836712"/>
            <a:ext cx="8489950" cy="571500"/>
          </a:xfrm>
        </p:spPr>
        <p:txBody>
          <a:bodyPr>
            <a:noAutofit/>
          </a:bodyPr>
          <a:lstStyle/>
          <a:p>
            <a:r>
              <a:rPr lang="en-GB" sz="3600" dirty="0" smtClean="0"/>
              <a:t>The rationale for </a:t>
            </a:r>
            <a:r>
              <a:rPr lang="en-GB" sz="3600" dirty="0"/>
              <a:t>environmental </a:t>
            </a:r>
            <a:r>
              <a:rPr lang="en-GB" sz="3600" dirty="0" smtClean="0"/>
              <a:t>taxation</a:t>
            </a:r>
          </a:p>
        </p:txBody>
      </p:sp>
      <p:sp>
        <p:nvSpPr>
          <p:cNvPr id="24579" name="Rectangle 4"/>
          <p:cNvSpPr>
            <a:spLocks noGrp="1" noChangeArrowheads="1"/>
          </p:cNvSpPr>
          <p:nvPr>
            <p:ph type="body" idx="1"/>
          </p:nvPr>
        </p:nvSpPr>
        <p:spPr>
          <a:xfrm>
            <a:off x="714375" y="1500188"/>
            <a:ext cx="7772400" cy="5169172"/>
          </a:xfrm>
        </p:spPr>
        <p:txBody>
          <a:bodyPr>
            <a:normAutofit/>
          </a:bodyPr>
          <a:lstStyle/>
          <a:p>
            <a:r>
              <a:rPr lang="en-GB" sz="2800" dirty="0" smtClean="0"/>
              <a:t>Market failure leading to excessive pollution and environmental destruction</a:t>
            </a:r>
          </a:p>
          <a:p>
            <a:r>
              <a:rPr lang="en-GB" sz="2800" dirty="0" smtClean="0"/>
              <a:t>More efficient than regulation; more effective than voluntary agreements and information</a:t>
            </a:r>
          </a:p>
          <a:p>
            <a:r>
              <a:rPr lang="en-GB" sz="2800" dirty="0" smtClean="0"/>
              <a:t>The tax rate needs be set according to one of three aims:</a:t>
            </a:r>
          </a:p>
          <a:p>
            <a:pPr lvl="1"/>
            <a:r>
              <a:rPr lang="en-GB" sz="2000" dirty="0" smtClean="0"/>
              <a:t>Internalise external costs (</a:t>
            </a:r>
            <a:r>
              <a:rPr lang="en-GB" sz="2000" dirty="0" err="1" smtClean="0"/>
              <a:t>Pigouvian</a:t>
            </a:r>
            <a:r>
              <a:rPr lang="en-GB" sz="2000" dirty="0" smtClean="0"/>
              <a:t> tax 1932, need to know damage costs)</a:t>
            </a:r>
          </a:p>
          <a:p>
            <a:pPr lvl="1"/>
            <a:r>
              <a:rPr lang="en-GB" sz="2000" dirty="0" smtClean="0"/>
              <a:t>Achieve standards set on the basis of science and political feasibility (standards and pricing approach, </a:t>
            </a:r>
            <a:r>
              <a:rPr lang="en-GB" sz="2000" dirty="0" err="1" smtClean="0"/>
              <a:t>Baumol</a:t>
            </a:r>
            <a:r>
              <a:rPr lang="en-GB" sz="2000" dirty="0" smtClean="0"/>
              <a:t> and Oates, 1978)</a:t>
            </a:r>
          </a:p>
          <a:p>
            <a:pPr lvl="1"/>
            <a:r>
              <a:rPr lang="en-GB" sz="2000" dirty="0" smtClean="0"/>
              <a:t>Need to stimulate investment in desired alternatives (e.g. low-carbon, waste management technologies, </a:t>
            </a:r>
            <a:r>
              <a:rPr lang="en-GB" sz="2000" dirty="0" err="1" smtClean="0"/>
              <a:t>cf</a:t>
            </a:r>
            <a:r>
              <a:rPr lang="en-GB" sz="2000" dirty="0" smtClean="0"/>
              <a:t> UK Landfill tax)</a:t>
            </a:r>
          </a:p>
          <a:p>
            <a:pPr>
              <a:buFontTx/>
              <a:buNone/>
            </a:pPr>
            <a:endParaRPr lang="en-GB" sz="2000" dirty="0" smtClean="0"/>
          </a:p>
        </p:txBody>
      </p:sp>
    </p:spTree>
    <p:extLst>
      <p:ext uri="{BB962C8B-B14F-4D97-AF65-F5344CB8AC3E}">
        <p14:creationId xmlns:p14="http://schemas.microsoft.com/office/powerpoint/2010/main" val="3132706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836712"/>
            <a:ext cx="8229600" cy="792088"/>
          </a:xfrm>
        </p:spPr>
        <p:txBody>
          <a:bodyPr>
            <a:normAutofit/>
          </a:bodyPr>
          <a:lstStyle/>
          <a:p>
            <a:r>
              <a:rPr lang="en-GB" sz="3600" dirty="0"/>
              <a:t>The </a:t>
            </a:r>
            <a:r>
              <a:rPr lang="en-GB" sz="3600" dirty="0" smtClean="0"/>
              <a:t>rationale for </a:t>
            </a:r>
            <a:r>
              <a:rPr lang="en-GB" sz="3600" dirty="0"/>
              <a:t>energy </a:t>
            </a:r>
            <a:r>
              <a:rPr lang="en-GB" sz="3600" dirty="0" smtClean="0"/>
              <a:t>taxation</a:t>
            </a:r>
            <a:endParaRPr lang="de-DE" sz="3600" dirty="0"/>
          </a:p>
        </p:txBody>
      </p:sp>
      <p:sp>
        <p:nvSpPr>
          <p:cNvPr id="5" name="Inhaltsplatzhalter 4"/>
          <p:cNvSpPr>
            <a:spLocks noGrp="1"/>
          </p:cNvSpPr>
          <p:nvPr>
            <p:ph idx="1"/>
          </p:nvPr>
        </p:nvSpPr>
        <p:spPr>
          <a:xfrm>
            <a:off x="467544" y="1772816"/>
            <a:ext cx="8507288" cy="4752528"/>
          </a:xfrm>
        </p:spPr>
        <p:txBody>
          <a:bodyPr>
            <a:noAutofit/>
          </a:bodyPr>
          <a:lstStyle/>
          <a:p>
            <a:r>
              <a:rPr lang="en-GB" sz="2600" dirty="0" smtClean="0"/>
              <a:t>Energy </a:t>
            </a:r>
            <a:r>
              <a:rPr lang="en-GB" sz="2600" dirty="0"/>
              <a:t>demand increases with </a:t>
            </a:r>
            <a:r>
              <a:rPr lang="en-GB" sz="2600" dirty="0" smtClean="0"/>
              <a:t>income</a:t>
            </a:r>
            <a:br>
              <a:rPr lang="en-GB" sz="2600" dirty="0" smtClean="0"/>
            </a:br>
            <a:r>
              <a:rPr lang="en-GB" sz="2600" dirty="0" smtClean="0"/>
              <a:t>(</a:t>
            </a:r>
            <a:r>
              <a:rPr lang="en-GB" sz="2600" dirty="0"/>
              <a:t>income elasticity +0.5)</a:t>
            </a:r>
            <a:endParaRPr lang="en-US" sz="2600" dirty="0"/>
          </a:p>
          <a:p>
            <a:r>
              <a:rPr lang="en-GB" sz="2600" dirty="0"/>
              <a:t>Energy demand decreases with </a:t>
            </a:r>
            <a:r>
              <a:rPr lang="en-GB" sz="2600" dirty="0" smtClean="0"/>
              <a:t>price</a:t>
            </a:r>
            <a:br>
              <a:rPr lang="en-GB" sz="2600" dirty="0" smtClean="0"/>
            </a:br>
            <a:r>
              <a:rPr lang="en-GB" sz="2600" dirty="0" smtClean="0"/>
              <a:t>(</a:t>
            </a:r>
            <a:r>
              <a:rPr lang="en-GB" sz="2600" dirty="0"/>
              <a:t>industry elasticity </a:t>
            </a:r>
            <a:r>
              <a:rPr lang="en-GB" sz="2600" dirty="0" smtClean="0"/>
              <a:t>-</a:t>
            </a:r>
            <a:r>
              <a:rPr lang="en-GB" sz="2600" dirty="0"/>
              <a:t>0.6)</a:t>
            </a:r>
            <a:endParaRPr lang="en-US" sz="2600" dirty="0"/>
          </a:p>
          <a:p>
            <a:r>
              <a:rPr lang="en-GB" sz="2600" dirty="0"/>
              <a:t>Market failures for some energy efficiency technologies</a:t>
            </a:r>
          </a:p>
          <a:p>
            <a:r>
              <a:rPr lang="en-GB" sz="2600" dirty="0"/>
              <a:t>Improvements in energy efficiency lead to a rebound effect, and therefore save less energy than anticipated (up to 70%)</a:t>
            </a:r>
          </a:p>
          <a:p>
            <a:r>
              <a:rPr lang="en-GB" sz="2600" dirty="0"/>
              <a:t>Humans  are extremely ingenious at finding new ways to use energy (heating drives, gardens, making artificial snow etc.)</a:t>
            </a:r>
          </a:p>
          <a:p>
            <a:endParaRPr lang="de-DE" sz="2600" dirty="0"/>
          </a:p>
        </p:txBody>
      </p:sp>
    </p:spTree>
    <p:extLst>
      <p:ext uri="{BB962C8B-B14F-4D97-AF65-F5344CB8AC3E}">
        <p14:creationId xmlns:p14="http://schemas.microsoft.com/office/powerpoint/2010/main" val="2044307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3528" y="764705"/>
            <a:ext cx="8286750" cy="648072"/>
          </a:xfrm>
        </p:spPr>
        <p:txBody>
          <a:bodyPr>
            <a:noAutofit/>
          </a:bodyPr>
          <a:lstStyle/>
          <a:p>
            <a:r>
              <a:rPr lang="en-US" sz="4000" dirty="0" smtClean="0"/>
              <a:t>Structure of presentation</a:t>
            </a:r>
            <a:endParaRPr lang="en-GB" sz="4000" dirty="0" smtClean="0"/>
          </a:p>
        </p:txBody>
      </p:sp>
      <p:sp>
        <p:nvSpPr>
          <p:cNvPr id="27651" name="Rectangle 3"/>
          <p:cNvSpPr>
            <a:spLocks noGrp="1" noChangeArrowheads="1"/>
          </p:cNvSpPr>
          <p:nvPr>
            <p:ph type="body" idx="1"/>
          </p:nvPr>
        </p:nvSpPr>
        <p:spPr>
          <a:xfrm>
            <a:off x="539552" y="1412776"/>
            <a:ext cx="8039100" cy="2232248"/>
          </a:xfrm>
        </p:spPr>
        <p:txBody>
          <a:bodyPr>
            <a:noAutofit/>
          </a:bodyPr>
          <a:lstStyle/>
          <a:p>
            <a:pPr>
              <a:defRPr/>
            </a:pPr>
            <a:r>
              <a:rPr lang="en-GB" dirty="0" smtClean="0"/>
              <a:t>The challenges of energy and climate change</a:t>
            </a:r>
          </a:p>
          <a:p>
            <a:pPr>
              <a:defRPr/>
            </a:pPr>
            <a:r>
              <a:rPr lang="en-GB" dirty="0" smtClean="0"/>
              <a:t>Results </a:t>
            </a:r>
            <a:r>
              <a:rPr lang="en-GB" dirty="0" smtClean="0"/>
              <a:t>from CECILIA 2050</a:t>
            </a:r>
            <a:r>
              <a:rPr lang="en-GB" dirty="0"/>
              <a:t>: Combining Policy Instruments to Achieve Europe's 2050 Climate </a:t>
            </a:r>
            <a:r>
              <a:rPr lang="en-GB" dirty="0" smtClean="0"/>
              <a:t>Targets</a:t>
            </a:r>
          </a:p>
          <a:p>
            <a:pPr>
              <a:defRPr/>
            </a:pPr>
            <a:r>
              <a:rPr lang="en-GB" dirty="0" smtClean="0"/>
              <a:t>EU and UK energy and climate policies</a:t>
            </a:r>
          </a:p>
          <a:p>
            <a:pPr>
              <a:defRPr/>
            </a:pPr>
            <a:r>
              <a:rPr lang="en-GB" smtClean="0"/>
              <a:t>UK </a:t>
            </a:r>
            <a:r>
              <a:rPr lang="en-GB" dirty="0" smtClean="0"/>
              <a:t>energy system planning</a:t>
            </a:r>
          </a:p>
          <a:p>
            <a:pPr>
              <a:defRPr/>
            </a:pPr>
            <a:r>
              <a:rPr lang="en-GB" dirty="0" smtClean="0"/>
              <a:t>Conclusions from CECILIA2050</a:t>
            </a:r>
            <a:endParaRPr lang="en-GB" dirty="0" smtClean="0"/>
          </a:p>
        </p:txBody>
      </p:sp>
      <p:pic>
        <p:nvPicPr>
          <p:cNvPr id="4" name="Picture 3" descr="CECILIA_header_title.jpg"/>
          <p:cNvPicPr/>
          <p:nvPr/>
        </p:nvPicPr>
        <p:blipFill>
          <a:blip r:embed="rId2" cstate="print"/>
          <a:stretch>
            <a:fillRect/>
          </a:stretch>
        </p:blipFill>
        <p:spPr>
          <a:xfrm>
            <a:off x="755576" y="5347882"/>
            <a:ext cx="7393574" cy="1447991"/>
          </a:xfrm>
          <a:prstGeom prst="rect">
            <a:avLst/>
          </a:prstGeom>
        </p:spPr>
      </p:pic>
      <p:sp>
        <p:nvSpPr>
          <p:cNvPr id="5" name="Text Box 8"/>
          <p:cNvSpPr txBox="1">
            <a:spLocks noChangeArrowheads="1"/>
          </p:cNvSpPr>
          <p:nvPr/>
        </p:nvSpPr>
        <p:spPr bwMode="auto">
          <a:xfrm>
            <a:off x="3491880" y="5517231"/>
            <a:ext cx="5422623"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marL="0" marR="0" algn="ctr">
              <a:lnSpc>
                <a:spcPct val="115000"/>
              </a:lnSpc>
              <a:spcBef>
                <a:spcPts val="300"/>
              </a:spcBef>
              <a:spcAft>
                <a:spcPts val="500"/>
              </a:spcAft>
            </a:pPr>
            <a:r>
              <a:rPr lang="en-GB" b="1" dirty="0">
                <a:solidFill>
                  <a:srgbClr val="134391"/>
                </a:solidFill>
                <a:effectLst/>
                <a:latin typeface="Calibri"/>
                <a:ea typeface="Times New Roman"/>
                <a:cs typeface="Times New Roman"/>
              </a:rPr>
              <a:t>Choosing Efficient Combinations of Policy Instruments for Low-carbon development and Innovation to Achieve Europe's 2050 climate targets</a:t>
            </a:r>
            <a:endParaRPr lang="en-US" dirty="0">
              <a:effectLst/>
              <a:latin typeface="Calibri"/>
              <a:ea typeface="Times New Roman"/>
              <a:cs typeface="Times New Roman"/>
            </a:endParaRPr>
          </a:p>
        </p:txBody>
      </p:sp>
    </p:spTree>
    <p:extLst>
      <p:ext uri="{BB962C8B-B14F-4D97-AF65-F5344CB8AC3E}">
        <p14:creationId xmlns:p14="http://schemas.microsoft.com/office/powerpoint/2010/main" val="694387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394842" y="1863725"/>
            <a:ext cx="842962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spcBef>
                <a:spcPct val="20000"/>
              </a:spcBef>
              <a:buChar char="•"/>
              <a:defRPr sz="2800">
                <a:solidFill>
                  <a:schemeClr val="tx1"/>
                </a:solidFill>
                <a:latin typeface="Arial" charset="0"/>
              </a:defRPr>
            </a:lvl1pPr>
            <a:lvl2pPr marL="993775" indent="-536575"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dirty="0">
                <a:latin typeface="+mn-lt"/>
              </a:rPr>
              <a:t>Carbon-energy taxes:</a:t>
            </a:r>
          </a:p>
          <a:p>
            <a:pPr lvl="1" eaLnBrk="1" hangingPunct="1">
              <a:spcBef>
                <a:spcPct val="0"/>
              </a:spcBef>
              <a:buFont typeface="Arial" charset="0"/>
              <a:buChar char="•"/>
            </a:pPr>
            <a:r>
              <a:rPr lang="en-US" altLang="en-US" sz="2000" dirty="0">
                <a:latin typeface="+mn-lt"/>
              </a:rPr>
              <a:t>Tax is a Member State (MS) competence, unanimity required </a:t>
            </a:r>
          </a:p>
          <a:p>
            <a:pPr lvl="1" eaLnBrk="1" hangingPunct="1">
              <a:spcBef>
                <a:spcPct val="0"/>
              </a:spcBef>
              <a:buFont typeface="Arial" charset="0"/>
              <a:buChar char="•"/>
            </a:pPr>
            <a:r>
              <a:rPr lang="en-US" altLang="en-US" sz="2000" dirty="0" smtClean="0">
                <a:latin typeface="+mn-lt"/>
              </a:rPr>
              <a:t>Differences </a:t>
            </a:r>
            <a:r>
              <a:rPr lang="en-US" altLang="en-US" sz="2000" dirty="0">
                <a:latin typeface="+mn-lt"/>
              </a:rPr>
              <a:t>in MS environmental taxation undoubtedly distort the single </a:t>
            </a:r>
            <a:r>
              <a:rPr lang="en-US" altLang="en-US" sz="2000" dirty="0" smtClean="0">
                <a:latin typeface="+mn-lt"/>
              </a:rPr>
              <a:t>market</a:t>
            </a:r>
          </a:p>
          <a:p>
            <a:pPr lvl="1" eaLnBrk="1" hangingPunct="1">
              <a:spcBef>
                <a:spcPct val="0"/>
              </a:spcBef>
              <a:buFont typeface="Arial" charset="0"/>
              <a:buChar char="•"/>
            </a:pPr>
            <a:r>
              <a:rPr lang="en-GB" sz="2000" dirty="0">
                <a:solidFill>
                  <a:srgbClr val="000000"/>
                </a:solidFill>
                <a:latin typeface="+mn-lt"/>
              </a:rPr>
              <a:t>European Commission initially favoured a carbon-energy tax, but infeasibility led it to adopt EU ETS in order to have an EU instrument in response to Kyoto Protocol </a:t>
            </a:r>
            <a:r>
              <a:rPr lang="en-GB" sz="2000" b="1" dirty="0">
                <a:solidFill>
                  <a:srgbClr val="000000"/>
                </a:solidFill>
                <a:latin typeface="+mn-lt"/>
              </a:rPr>
              <a:t> </a:t>
            </a:r>
            <a:endParaRPr lang="en-GB" altLang="en-US" sz="2000" dirty="0">
              <a:latin typeface="+mn-lt"/>
            </a:endParaRPr>
          </a:p>
          <a:p>
            <a:pPr lvl="1" eaLnBrk="1" hangingPunct="1">
              <a:spcBef>
                <a:spcPct val="0"/>
              </a:spcBef>
              <a:buFont typeface="Arial" charset="0"/>
              <a:buChar char="•"/>
            </a:pPr>
            <a:r>
              <a:rPr lang="en-US" altLang="en-US" sz="2000" dirty="0" smtClean="0">
                <a:latin typeface="+mn-lt"/>
              </a:rPr>
              <a:t>Energy </a:t>
            </a:r>
            <a:r>
              <a:rPr lang="en-US" altLang="en-US" sz="2000" dirty="0">
                <a:latin typeface="+mn-lt"/>
              </a:rPr>
              <a:t>Taxation Directive (2003) – low minimum energy taxes – was ultimately agreed</a:t>
            </a:r>
          </a:p>
          <a:p>
            <a:pPr lvl="1" eaLnBrk="1" hangingPunct="1">
              <a:spcBef>
                <a:spcPct val="0"/>
              </a:spcBef>
              <a:buFont typeface="Arial" charset="0"/>
              <a:buChar char="•"/>
            </a:pPr>
            <a:r>
              <a:rPr lang="en-US" altLang="en-US" sz="2000" dirty="0">
                <a:latin typeface="+mn-lt"/>
              </a:rPr>
              <a:t>Unanimity on further EU stand-alone green tax initiatives in </a:t>
            </a:r>
            <a:r>
              <a:rPr lang="en-US" altLang="en-US" sz="2000" dirty="0" smtClean="0">
                <a:latin typeface="+mn-lt"/>
              </a:rPr>
              <a:t>EU28 </a:t>
            </a:r>
            <a:r>
              <a:rPr lang="en-US" altLang="en-US" sz="2000" dirty="0">
                <a:latin typeface="+mn-lt"/>
              </a:rPr>
              <a:t>seems unlikely</a:t>
            </a:r>
          </a:p>
          <a:p>
            <a:pPr lvl="1" eaLnBrk="1" hangingPunct="1">
              <a:spcBef>
                <a:spcPct val="0"/>
              </a:spcBef>
              <a:buFont typeface="Arial" charset="0"/>
              <a:buChar char="•"/>
            </a:pPr>
            <a:r>
              <a:rPr lang="en-US" altLang="en-US" sz="2000" dirty="0">
                <a:latin typeface="+mn-lt"/>
              </a:rPr>
              <a:t>Might be a case for more limited agreement, or for relaxing the unanimity requirement, if there is a case for EU-wide green taxes</a:t>
            </a:r>
          </a:p>
          <a:p>
            <a:pPr lvl="1" eaLnBrk="1" hangingPunct="1">
              <a:spcBef>
                <a:spcPct val="0"/>
              </a:spcBef>
              <a:buFont typeface="Arial" charset="0"/>
              <a:buChar char="•"/>
            </a:pPr>
            <a:r>
              <a:rPr lang="en-US" altLang="en-US" sz="2000" dirty="0" smtClean="0">
                <a:latin typeface="+mn-lt"/>
              </a:rPr>
              <a:t>Possible revision </a:t>
            </a:r>
            <a:r>
              <a:rPr lang="en-US" altLang="en-US" sz="2000" dirty="0">
                <a:latin typeface="+mn-lt"/>
              </a:rPr>
              <a:t>of Energy Taxation Directive – carbon and energy </a:t>
            </a:r>
            <a:r>
              <a:rPr lang="en-US" altLang="en-US" sz="2000" dirty="0" smtClean="0">
                <a:latin typeface="+mn-lt"/>
              </a:rPr>
              <a:t>components </a:t>
            </a:r>
            <a:endParaRPr lang="en-US" altLang="en-US" sz="2000" dirty="0" smtClean="0">
              <a:latin typeface="+mn-lt"/>
            </a:endParaRPr>
          </a:p>
        </p:txBody>
      </p:sp>
      <p:sp>
        <p:nvSpPr>
          <p:cNvPr id="50179" name="Rectangle 4"/>
          <p:cNvSpPr>
            <a:spLocks noChangeArrowheads="1"/>
          </p:cNvSpPr>
          <p:nvPr/>
        </p:nvSpPr>
        <p:spPr bwMode="auto">
          <a:xfrm>
            <a:off x="428625" y="1078200"/>
            <a:ext cx="8072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200" dirty="0">
                <a:latin typeface="+mj-lt"/>
              </a:rPr>
              <a:t>Economic instruments: Green Taxes </a:t>
            </a:r>
            <a:r>
              <a:rPr lang="en-US" altLang="en-US" sz="3200" dirty="0" smtClean="0">
                <a:latin typeface="+mj-lt"/>
              </a:rPr>
              <a:t>in </a:t>
            </a:r>
            <a:r>
              <a:rPr lang="en-US" altLang="en-US" sz="3200" dirty="0">
                <a:latin typeface="+mj-lt"/>
              </a:rPr>
              <a:t>the EU </a:t>
            </a:r>
          </a:p>
        </p:txBody>
      </p:sp>
    </p:spTree>
    <p:extLst>
      <p:ext uri="{BB962C8B-B14F-4D97-AF65-F5344CB8AC3E}">
        <p14:creationId xmlns:p14="http://schemas.microsoft.com/office/powerpoint/2010/main" val="382789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648072"/>
          </a:xfrm>
        </p:spPr>
        <p:txBody>
          <a:bodyPr>
            <a:noAutofit/>
          </a:bodyPr>
          <a:lstStyle/>
          <a:p>
            <a:r>
              <a:rPr lang="en-GB" sz="2800" b="1" dirty="0">
                <a:solidFill>
                  <a:srgbClr val="000000"/>
                </a:solidFill>
              </a:rPr>
              <a:t>Energy Taxation Directive</a:t>
            </a:r>
            <a:r>
              <a:rPr lang="en-GB" sz="2800" dirty="0">
                <a:solidFill>
                  <a:srgbClr val="000000"/>
                </a:solidFill>
              </a:rPr>
              <a:t> (ETD) – minimum and actual rates applied on gasoline and diesel</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7992888" cy="4392488"/>
          </a:xfrm>
          <a:prstGeom prst="rect">
            <a:avLst/>
          </a:prstGeom>
          <a:noFill/>
          <a:ln>
            <a:noFill/>
          </a:ln>
        </p:spPr>
      </p:pic>
    </p:spTree>
    <p:extLst>
      <p:ext uri="{BB962C8B-B14F-4D97-AF65-F5344CB8AC3E}">
        <p14:creationId xmlns:p14="http://schemas.microsoft.com/office/powerpoint/2010/main" val="2868063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467544" y="764704"/>
            <a:ext cx="7772400" cy="576064"/>
          </a:xfrm>
        </p:spPr>
        <p:txBody>
          <a:bodyPr>
            <a:noAutofit/>
          </a:bodyPr>
          <a:lstStyle/>
          <a:p>
            <a:r>
              <a:rPr lang="en-GB" sz="3200" dirty="0" smtClean="0">
                <a:solidFill>
                  <a:schemeClr val="tx1"/>
                </a:solidFill>
              </a:rPr>
              <a:t>Proposal to revise the Energy Tax Directive</a:t>
            </a:r>
            <a:endParaRPr lang="en-GB" sz="3200" dirty="0" smtClean="0">
              <a:solidFill>
                <a:srgbClr val="006982"/>
              </a:solidFill>
            </a:endParaRPr>
          </a:p>
        </p:txBody>
      </p:sp>
      <p:sp>
        <p:nvSpPr>
          <p:cNvPr id="32771" name="Rectangle 4"/>
          <p:cNvSpPr>
            <a:spLocks noGrp="1" noChangeArrowheads="1"/>
          </p:cNvSpPr>
          <p:nvPr>
            <p:ph type="body" idx="1"/>
          </p:nvPr>
        </p:nvSpPr>
        <p:spPr>
          <a:xfrm>
            <a:off x="611560" y="1628800"/>
            <a:ext cx="7772400" cy="4968552"/>
          </a:xfrm>
        </p:spPr>
        <p:txBody>
          <a:bodyPr>
            <a:normAutofit lnSpcReduction="10000"/>
          </a:bodyPr>
          <a:lstStyle/>
          <a:p>
            <a:pPr>
              <a:lnSpc>
                <a:spcPct val="110000"/>
              </a:lnSpc>
              <a:spcBef>
                <a:spcPct val="0"/>
              </a:spcBef>
            </a:pPr>
            <a:r>
              <a:rPr lang="en-GB" sz="2400" dirty="0" smtClean="0"/>
              <a:t>Split the tax into two components: carbon (€20/tCO2) and energy (€9.6/GJ motor fuels; €0.15/GJ heating fuels, </a:t>
            </a:r>
            <a:r>
              <a:rPr lang="en-GB" sz="2400" dirty="0" err="1" smtClean="0"/>
              <a:t>inc.</a:t>
            </a:r>
            <a:r>
              <a:rPr lang="en-GB" sz="2400" dirty="0" smtClean="0"/>
              <a:t> electricity)</a:t>
            </a:r>
          </a:p>
          <a:p>
            <a:pPr>
              <a:lnSpc>
                <a:spcPct val="110000"/>
              </a:lnSpc>
              <a:spcBef>
                <a:spcPct val="0"/>
              </a:spcBef>
            </a:pPr>
            <a:r>
              <a:rPr lang="en-GB" sz="2400" dirty="0" smtClean="0"/>
              <a:t>Green Budget Europe et al. critique</a:t>
            </a:r>
          </a:p>
          <a:p>
            <a:pPr lvl="1">
              <a:lnSpc>
                <a:spcPct val="110000"/>
              </a:lnSpc>
              <a:spcBef>
                <a:spcPct val="0"/>
              </a:spcBef>
            </a:pPr>
            <a:r>
              <a:rPr lang="en-GB" sz="2000" dirty="0" smtClean="0"/>
              <a:t>Rates too low (would require 23% increase just to account for inflation since 2004)</a:t>
            </a:r>
          </a:p>
          <a:p>
            <a:pPr lvl="1">
              <a:lnSpc>
                <a:spcPct val="110000"/>
              </a:lnSpc>
              <a:spcBef>
                <a:spcPct val="0"/>
              </a:spcBef>
            </a:pPr>
            <a:r>
              <a:rPr lang="en-GB" sz="2000" dirty="0" smtClean="0"/>
              <a:t>Link to EU ETS price too weak – carbon tax component will need to increase faster to achieve necessary emissions reduction</a:t>
            </a:r>
          </a:p>
          <a:p>
            <a:pPr lvl="1">
              <a:lnSpc>
                <a:spcPct val="110000"/>
              </a:lnSpc>
              <a:spcBef>
                <a:spcPct val="0"/>
              </a:spcBef>
            </a:pPr>
            <a:r>
              <a:rPr lang="en-GB" sz="2000" dirty="0" smtClean="0"/>
              <a:t>Removal of voluntary exemption of household fuels</a:t>
            </a:r>
          </a:p>
          <a:p>
            <a:pPr lvl="1">
              <a:lnSpc>
                <a:spcPct val="110000"/>
              </a:lnSpc>
              <a:spcBef>
                <a:spcPct val="0"/>
              </a:spcBef>
            </a:pPr>
            <a:r>
              <a:rPr lang="en-GB" sz="2000" dirty="0" smtClean="0"/>
              <a:t>Include aviation/shipping, nuclear fuel, biofuels as appropriate</a:t>
            </a:r>
          </a:p>
          <a:p>
            <a:pPr lvl="1">
              <a:lnSpc>
                <a:spcPct val="110000"/>
              </a:lnSpc>
              <a:spcBef>
                <a:spcPct val="0"/>
              </a:spcBef>
            </a:pPr>
            <a:r>
              <a:rPr lang="en-GB" sz="2000" dirty="0" smtClean="0"/>
              <a:t>Inclusion of all East European MS</a:t>
            </a:r>
          </a:p>
          <a:p>
            <a:pPr>
              <a:lnSpc>
                <a:spcPct val="110000"/>
              </a:lnSpc>
              <a:spcBef>
                <a:spcPct val="0"/>
              </a:spcBef>
            </a:pPr>
            <a:r>
              <a:rPr lang="en-GB" sz="2400" dirty="0" smtClean="0"/>
              <a:t>Prospects for agreement? Slim, given the politics and unanimity decision requirement</a:t>
            </a:r>
          </a:p>
          <a:p>
            <a:pPr>
              <a:lnSpc>
                <a:spcPct val="110000"/>
              </a:lnSpc>
              <a:spcBef>
                <a:spcPct val="0"/>
              </a:spcBef>
            </a:pPr>
            <a:r>
              <a:rPr lang="en-GB" sz="2400" dirty="0" smtClean="0"/>
              <a:t>Proposal now withdrawn</a:t>
            </a:r>
          </a:p>
        </p:txBody>
      </p:sp>
    </p:spTree>
    <p:extLst>
      <p:ext uri="{BB962C8B-B14F-4D97-AF65-F5344CB8AC3E}">
        <p14:creationId xmlns:p14="http://schemas.microsoft.com/office/powerpoint/2010/main" val="2170911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xfrm>
            <a:off x="500063" y="980728"/>
            <a:ext cx="7986712" cy="1080120"/>
          </a:xfrm>
        </p:spPr>
        <p:txBody>
          <a:bodyPr>
            <a:noAutofit/>
          </a:bodyPr>
          <a:lstStyle/>
          <a:p>
            <a:r>
              <a:rPr lang="en-GB" sz="3600" dirty="0" smtClean="0">
                <a:solidFill>
                  <a:schemeClr val="tx1"/>
                </a:solidFill>
              </a:rPr>
              <a:t>What are the obstacles to carbon taxes in Europe?</a:t>
            </a:r>
            <a:endParaRPr lang="en-GB" sz="3600" dirty="0" smtClean="0">
              <a:solidFill>
                <a:srgbClr val="006982"/>
              </a:solidFill>
            </a:endParaRPr>
          </a:p>
        </p:txBody>
      </p:sp>
      <p:sp>
        <p:nvSpPr>
          <p:cNvPr id="31747" name="Rectangle 4"/>
          <p:cNvSpPr>
            <a:spLocks noGrp="1" noChangeArrowheads="1"/>
          </p:cNvSpPr>
          <p:nvPr>
            <p:ph type="body" idx="1"/>
          </p:nvPr>
        </p:nvSpPr>
        <p:spPr>
          <a:xfrm>
            <a:off x="539552" y="2564904"/>
            <a:ext cx="7772400" cy="3167608"/>
          </a:xfrm>
        </p:spPr>
        <p:txBody>
          <a:bodyPr>
            <a:normAutofit/>
          </a:bodyPr>
          <a:lstStyle/>
          <a:p>
            <a:pPr>
              <a:spcBef>
                <a:spcPct val="0"/>
              </a:spcBef>
            </a:pPr>
            <a:r>
              <a:rPr lang="en-GB" sz="2800" dirty="0" smtClean="0"/>
              <a:t>Required unanimity on taxation in the EU Council</a:t>
            </a:r>
          </a:p>
          <a:p>
            <a:pPr>
              <a:spcBef>
                <a:spcPct val="0"/>
              </a:spcBef>
            </a:pPr>
            <a:r>
              <a:rPr lang="en-GB" sz="2800" dirty="0" smtClean="0"/>
              <a:t>Differences in national contexts and tax cultures</a:t>
            </a:r>
          </a:p>
          <a:p>
            <a:pPr>
              <a:spcBef>
                <a:spcPct val="0"/>
              </a:spcBef>
            </a:pPr>
            <a:r>
              <a:rPr lang="en-GB" sz="2800" dirty="0" smtClean="0"/>
              <a:t>Desire in some member states to keep taxation at exclusively national level</a:t>
            </a:r>
          </a:p>
          <a:p>
            <a:pPr>
              <a:spcBef>
                <a:spcPct val="0"/>
              </a:spcBef>
            </a:pPr>
            <a:r>
              <a:rPr lang="en-GB" sz="2800" dirty="0" smtClean="0"/>
              <a:t>Political opposition to green taxes in some MS</a:t>
            </a:r>
          </a:p>
          <a:p>
            <a:pPr>
              <a:spcBef>
                <a:spcPct val="0"/>
              </a:spcBef>
            </a:pPr>
            <a:r>
              <a:rPr lang="en-GB" sz="2800" dirty="0" smtClean="0"/>
              <a:t>Perceived competition with EU ETS</a:t>
            </a:r>
          </a:p>
        </p:txBody>
      </p:sp>
    </p:spTree>
    <p:extLst>
      <p:ext uri="{BB962C8B-B14F-4D97-AF65-F5344CB8AC3E}">
        <p14:creationId xmlns:p14="http://schemas.microsoft.com/office/powerpoint/2010/main" val="3288874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a:xfrm>
            <a:off x="357188" y="857250"/>
            <a:ext cx="8786812" cy="555526"/>
          </a:xfrm>
        </p:spPr>
        <p:txBody>
          <a:bodyPr>
            <a:normAutofit fontScale="90000"/>
          </a:bodyPr>
          <a:lstStyle/>
          <a:p>
            <a:r>
              <a:rPr lang="en-GB" altLang="en-US" sz="3200" dirty="0" smtClean="0">
                <a:solidFill>
                  <a:schemeClr val="tx1"/>
                </a:solidFill>
              </a:rPr>
              <a:t>Prospects for environmental taxation in the EU</a:t>
            </a:r>
            <a:endParaRPr lang="en-GB" altLang="en-US" sz="3200" dirty="0" smtClean="0">
              <a:solidFill>
                <a:srgbClr val="006982"/>
              </a:solidFill>
            </a:endParaRPr>
          </a:p>
        </p:txBody>
      </p:sp>
      <p:sp>
        <p:nvSpPr>
          <p:cNvPr id="44035" name="Rectangle 4"/>
          <p:cNvSpPr>
            <a:spLocks noGrp="1" noChangeArrowheads="1"/>
          </p:cNvSpPr>
          <p:nvPr>
            <p:ph type="body" idx="1"/>
          </p:nvPr>
        </p:nvSpPr>
        <p:spPr>
          <a:xfrm>
            <a:off x="395536" y="1628800"/>
            <a:ext cx="8215312" cy="4968552"/>
          </a:xfrm>
        </p:spPr>
        <p:txBody>
          <a:bodyPr>
            <a:normAutofit fontScale="92500" lnSpcReduction="10000"/>
          </a:bodyPr>
          <a:lstStyle/>
          <a:p>
            <a:pPr>
              <a:spcBef>
                <a:spcPct val="0"/>
              </a:spcBef>
            </a:pPr>
            <a:r>
              <a:rPr lang="en-GB" altLang="en-US" sz="2400" dirty="0" smtClean="0"/>
              <a:t>The future of environmental taxation in the EU depends on a number of factors</a:t>
            </a:r>
          </a:p>
          <a:p>
            <a:pPr lvl="1">
              <a:spcBef>
                <a:spcPct val="0"/>
              </a:spcBef>
            </a:pPr>
            <a:r>
              <a:rPr lang="en-GB" altLang="en-US" sz="2000" dirty="0" smtClean="0"/>
              <a:t>International agreement/commitment to emissions reduction – there is a limit to how long or how far the EU will go it alone</a:t>
            </a:r>
          </a:p>
          <a:p>
            <a:pPr lvl="1">
              <a:spcBef>
                <a:spcPct val="0"/>
              </a:spcBef>
            </a:pPr>
            <a:r>
              <a:rPr lang="en-GB" altLang="en-US" sz="2000" dirty="0" smtClean="0"/>
              <a:t>The rise or decline of </a:t>
            </a:r>
            <a:r>
              <a:rPr lang="en-GB" altLang="en-US" sz="2000" dirty="0" err="1" smtClean="0"/>
              <a:t>Euroscepticism</a:t>
            </a:r>
            <a:r>
              <a:rPr lang="en-GB" altLang="en-US" sz="2000" dirty="0" smtClean="0"/>
              <a:t>  in countries like the UK – greater harmonisation of environmental taxes at an EU level is clearly rational, but this may make little difference to Eurosceptic politics</a:t>
            </a:r>
          </a:p>
          <a:p>
            <a:pPr lvl="1">
              <a:spcBef>
                <a:spcPct val="0"/>
              </a:spcBef>
            </a:pPr>
            <a:r>
              <a:rPr lang="en-GB" altLang="en-US" sz="2000" dirty="0" smtClean="0"/>
              <a:t>The playing out of the Eurozone crisis – greater fiscal coordination in the Eurozone may open the door to greater harmonisation of environmental taxes in the seventeen countries of the Eurozone</a:t>
            </a:r>
          </a:p>
          <a:p>
            <a:pPr lvl="1">
              <a:spcBef>
                <a:spcPct val="0"/>
              </a:spcBef>
            </a:pPr>
            <a:r>
              <a:rPr lang="en-GB" altLang="en-US" sz="2000" dirty="0" smtClean="0"/>
              <a:t>Agreement around the Energy Tax Directive, but very unlikely given unanimity requirement</a:t>
            </a:r>
          </a:p>
          <a:p>
            <a:pPr lvl="1">
              <a:spcBef>
                <a:spcPct val="0"/>
              </a:spcBef>
            </a:pPr>
            <a:r>
              <a:rPr lang="en-GB" altLang="en-US" sz="2000" dirty="0" smtClean="0"/>
              <a:t>A small group of EU countries, coming to the conclusion that environmental taxation is the best way for them to meet their own environmental policy objectives, may coordinate their policies informally, e.g. the Green Growth Group of EU </a:t>
            </a:r>
            <a:r>
              <a:rPr lang="en-GB" altLang="en-US" sz="2000" dirty="0" smtClean="0"/>
              <a:t>countries</a:t>
            </a:r>
          </a:p>
          <a:p>
            <a:pPr lvl="1">
              <a:spcBef>
                <a:spcPct val="0"/>
              </a:spcBef>
            </a:pPr>
            <a:r>
              <a:rPr lang="en-GB" altLang="en-US" sz="2000" dirty="0" smtClean="0"/>
              <a:t>The Semester Process may encourage Member States to increase their use of environmental taxes</a:t>
            </a:r>
            <a:endParaRPr lang="en-GB" altLang="en-US" sz="2000" dirty="0" smtClean="0"/>
          </a:p>
        </p:txBody>
      </p:sp>
    </p:spTree>
    <p:extLst>
      <p:ext uri="{BB962C8B-B14F-4D97-AF65-F5344CB8AC3E}">
        <p14:creationId xmlns:p14="http://schemas.microsoft.com/office/powerpoint/2010/main" val="3766827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642938" y="1857375"/>
            <a:ext cx="778192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spcBef>
                <a:spcPct val="20000"/>
              </a:spcBef>
              <a:buChar char="•"/>
              <a:defRPr sz="2800">
                <a:solidFill>
                  <a:schemeClr val="tx1"/>
                </a:solidFill>
                <a:latin typeface="Arial" charset="0"/>
              </a:defRPr>
            </a:lvl1pPr>
            <a:lvl2pPr marL="898525" indent="-441325"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800" b="1" dirty="0"/>
          </a:p>
          <a:p>
            <a:pPr eaLnBrk="1" hangingPunct="1">
              <a:spcBef>
                <a:spcPct val="0"/>
              </a:spcBef>
            </a:pPr>
            <a:r>
              <a:rPr lang="en-GB" altLang="en-US" sz="2400" b="1" dirty="0">
                <a:latin typeface="+mn-lt"/>
              </a:rPr>
              <a:t>EU Emissions Trading Scheme (EU ETS)</a:t>
            </a:r>
          </a:p>
          <a:p>
            <a:pPr lvl="1" eaLnBrk="1" hangingPunct="1">
              <a:spcBef>
                <a:spcPct val="0"/>
              </a:spcBef>
              <a:buFont typeface="Arial" charset="0"/>
              <a:buChar char="•"/>
            </a:pPr>
            <a:r>
              <a:rPr lang="en-GB" altLang="en-US" dirty="0">
                <a:latin typeface="+mn-lt"/>
              </a:rPr>
              <a:t>Phase 1: 2005-2007</a:t>
            </a:r>
          </a:p>
          <a:p>
            <a:pPr lvl="1" eaLnBrk="1" hangingPunct="1">
              <a:spcBef>
                <a:spcPct val="0"/>
              </a:spcBef>
              <a:buFont typeface="Arial" charset="0"/>
              <a:buChar char="•"/>
            </a:pPr>
            <a:r>
              <a:rPr lang="en-GB" altLang="en-US" dirty="0">
                <a:latin typeface="+mn-lt"/>
              </a:rPr>
              <a:t>Phase 2: 2008-2012</a:t>
            </a:r>
          </a:p>
          <a:p>
            <a:pPr lvl="1" eaLnBrk="1" hangingPunct="1">
              <a:spcBef>
                <a:spcPct val="0"/>
              </a:spcBef>
              <a:buFont typeface="Arial" charset="0"/>
              <a:buChar char="•"/>
            </a:pPr>
            <a:r>
              <a:rPr lang="en-GB" altLang="en-US" dirty="0">
                <a:latin typeface="+mn-lt"/>
              </a:rPr>
              <a:t>Phase 3: 2013-2020</a:t>
            </a:r>
          </a:p>
          <a:p>
            <a:pPr lvl="1" eaLnBrk="1" hangingPunct="1">
              <a:spcBef>
                <a:spcPct val="0"/>
              </a:spcBef>
              <a:buFont typeface="Arial" charset="0"/>
              <a:buChar char="•"/>
            </a:pPr>
            <a:r>
              <a:rPr lang="en-US" altLang="en-US" dirty="0">
                <a:latin typeface="+mn-lt"/>
              </a:rPr>
              <a:t>Speedy introduction of EU ETS a remarkable achievement; widely regarded as path-breaking, essential foundation for global emissions trading for climate change mitigation </a:t>
            </a:r>
          </a:p>
          <a:p>
            <a:pPr lvl="1" eaLnBrk="1" hangingPunct="1">
              <a:spcBef>
                <a:spcPct val="0"/>
              </a:spcBef>
              <a:buFont typeface="Arial" charset="0"/>
              <a:buChar char="•"/>
            </a:pPr>
            <a:r>
              <a:rPr lang="en-US" altLang="en-US" dirty="0">
                <a:latin typeface="+mn-lt"/>
              </a:rPr>
              <a:t>Nevertheless, not without problems</a:t>
            </a:r>
            <a:endParaRPr lang="en-GB" altLang="en-US" b="1" dirty="0">
              <a:latin typeface="+mn-lt"/>
            </a:endParaRPr>
          </a:p>
          <a:p>
            <a:pPr lvl="1" eaLnBrk="1" hangingPunct="1">
              <a:spcBef>
                <a:spcPct val="0"/>
              </a:spcBef>
              <a:buFont typeface="Arial" charset="0"/>
              <a:buChar char="•"/>
            </a:pPr>
            <a:r>
              <a:rPr lang="en-GB" altLang="en-US" dirty="0">
                <a:latin typeface="+mn-lt"/>
              </a:rPr>
              <a:t>Emissions reduction policies affect the permit price, not emissions, once the cap has been set</a:t>
            </a:r>
          </a:p>
        </p:txBody>
      </p:sp>
      <p:sp>
        <p:nvSpPr>
          <p:cNvPr id="51203" name="Rectangle 4"/>
          <p:cNvSpPr>
            <a:spLocks noChangeArrowheads="1"/>
          </p:cNvSpPr>
          <p:nvPr/>
        </p:nvSpPr>
        <p:spPr bwMode="auto">
          <a:xfrm>
            <a:off x="428625" y="785813"/>
            <a:ext cx="80724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200" dirty="0">
                <a:latin typeface="+mj-lt"/>
              </a:rPr>
              <a:t>Economic instruments: </a:t>
            </a:r>
            <a:endParaRPr lang="en-US" altLang="en-US" sz="3200" dirty="0" smtClean="0">
              <a:latin typeface="+mj-lt"/>
            </a:endParaRPr>
          </a:p>
          <a:p>
            <a:pPr algn="ctr" eaLnBrk="1" hangingPunct="1">
              <a:spcBef>
                <a:spcPct val="0"/>
              </a:spcBef>
              <a:buFontTx/>
              <a:buNone/>
            </a:pPr>
            <a:r>
              <a:rPr lang="en-US" altLang="en-US" sz="3200" dirty="0" smtClean="0">
                <a:latin typeface="+mj-lt"/>
              </a:rPr>
              <a:t>Emissions </a:t>
            </a:r>
            <a:r>
              <a:rPr lang="en-US" altLang="en-US" sz="3200" dirty="0">
                <a:latin typeface="+mj-lt"/>
              </a:rPr>
              <a:t>Trading in the EU </a:t>
            </a:r>
            <a:r>
              <a:rPr lang="en-US" altLang="en-US" sz="3200" dirty="0" smtClean="0">
                <a:latin typeface="+mj-lt"/>
              </a:rPr>
              <a:t>(1)</a:t>
            </a:r>
            <a:endParaRPr lang="en-US" altLang="en-US" sz="3200" dirty="0">
              <a:latin typeface="+mj-lt"/>
            </a:endParaRPr>
          </a:p>
        </p:txBody>
      </p:sp>
    </p:spTree>
    <p:extLst>
      <p:ext uri="{BB962C8B-B14F-4D97-AF65-F5344CB8AC3E}">
        <p14:creationId xmlns:p14="http://schemas.microsoft.com/office/powerpoint/2010/main" val="391957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683568" y="692696"/>
            <a:ext cx="7772400" cy="1071563"/>
          </a:xfrm>
        </p:spPr>
        <p:txBody>
          <a:bodyPr/>
          <a:lstStyle/>
          <a:p>
            <a:r>
              <a:rPr lang="en-US" altLang="en-US" sz="3200" dirty="0" smtClean="0"/>
              <a:t>Economic instruments: </a:t>
            </a:r>
            <a:r>
              <a:rPr lang="en-US" altLang="en-US" sz="3200" dirty="0" smtClean="0"/>
              <a:t/>
            </a:r>
            <a:br>
              <a:rPr lang="en-US" altLang="en-US" sz="3200" dirty="0" smtClean="0"/>
            </a:br>
            <a:r>
              <a:rPr lang="en-US" altLang="en-US" sz="3200" dirty="0" smtClean="0"/>
              <a:t>Emissions </a:t>
            </a:r>
            <a:r>
              <a:rPr lang="en-US" altLang="en-US" sz="3200" dirty="0" smtClean="0"/>
              <a:t>Trading in the EU </a:t>
            </a:r>
            <a:r>
              <a:rPr lang="en-US" altLang="en-US" sz="3200" dirty="0" smtClean="0"/>
              <a:t>(2)</a:t>
            </a:r>
            <a:endParaRPr lang="en-GB" altLang="en-US" sz="3200" dirty="0" smtClean="0"/>
          </a:p>
        </p:txBody>
      </p:sp>
      <p:sp>
        <p:nvSpPr>
          <p:cNvPr id="50179" name="Rectangle 4"/>
          <p:cNvSpPr>
            <a:spLocks noGrp="1" noChangeArrowheads="1"/>
          </p:cNvSpPr>
          <p:nvPr>
            <p:ph type="body" idx="1"/>
          </p:nvPr>
        </p:nvSpPr>
        <p:spPr>
          <a:xfrm>
            <a:off x="683568" y="1772816"/>
            <a:ext cx="7772400" cy="4896544"/>
          </a:xfrm>
        </p:spPr>
        <p:txBody>
          <a:bodyPr>
            <a:normAutofit fontScale="92500" lnSpcReduction="10000"/>
          </a:bodyPr>
          <a:lstStyle/>
          <a:p>
            <a:pPr>
              <a:spcBef>
                <a:spcPct val="0"/>
              </a:spcBef>
              <a:defRPr/>
            </a:pPr>
            <a:r>
              <a:rPr lang="en-US" altLang="en-US" dirty="0" smtClean="0"/>
              <a:t>Emissions trading – issues and problems:</a:t>
            </a:r>
          </a:p>
          <a:p>
            <a:pPr marL="993775" lvl="1" indent="-536575">
              <a:spcBef>
                <a:spcPct val="0"/>
              </a:spcBef>
              <a:buFont typeface="Arial" charset="0"/>
              <a:buChar char="•"/>
              <a:defRPr/>
            </a:pPr>
            <a:r>
              <a:rPr lang="en-GB" altLang="en-US" sz="2400" dirty="0" smtClean="0"/>
              <a:t>New sectors (aviation)</a:t>
            </a:r>
          </a:p>
          <a:p>
            <a:pPr marL="993775" lvl="1" indent="-536575">
              <a:spcBef>
                <a:spcPct val="0"/>
              </a:spcBef>
              <a:buFont typeface="Arial" charset="0"/>
              <a:buChar char="•"/>
              <a:defRPr/>
            </a:pPr>
            <a:r>
              <a:rPr lang="en-GB" altLang="en-US" sz="2400" dirty="0" smtClean="0"/>
              <a:t>Interactions with other schemes</a:t>
            </a:r>
          </a:p>
          <a:p>
            <a:pPr marL="993775" lvl="2" indent="-536575">
              <a:spcBef>
                <a:spcPct val="0"/>
              </a:spcBef>
              <a:defRPr/>
            </a:pPr>
            <a:r>
              <a:rPr lang="en-US" altLang="en-US" dirty="0" smtClean="0"/>
              <a:t>Different MS National Allocation Plans distort competition in EU markets</a:t>
            </a:r>
          </a:p>
          <a:p>
            <a:pPr marL="993775" lvl="2" indent="-536575">
              <a:spcBef>
                <a:spcPct val="0"/>
              </a:spcBef>
              <a:defRPr/>
            </a:pPr>
            <a:r>
              <a:rPr lang="en-US" altLang="en-US" dirty="0" smtClean="0"/>
              <a:t>Volatile allowance market and low carbon prices give little assurance for low-carbon investment</a:t>
            </a:r>
          </a:p>
          <a:p>
            <a:pPr marL="993775" lvl="2" indent="-536575">
              <a:spcBef>
                <a:spcPct val="0"/>
              </a:spcBef>
              <a:defRPr/>
            </a:pPr>
            <a:r>
              <a:rPr lang="en-US" altLang="en-US" dirty="0" smtClean="0"/>
              <a:t>Calls from business for ‘predictable carbon price’ (although full predictability incompatible with trading)</a:t>
            </a:r>
          </a:p>
          <a:p>
            <a:pPr marL="993775" lvl="2" indent="-536575">
              <a:spcBef>
                <a:spcPct val="0"/>
              </a:spcBef>
              <a:defRPr/>
            </a:pPr>
            <a:r>
              <a:rPr lang="en-US" altLang="en-US" dirty="0" smtClean="0"/>
              <a:t>Permit price pass through - evidence of ‘windfall profits’, especially in power generation</a:t>
            </a:r>
          </a:p>
          <a:p>
            <a:pPr marL="993775" lvl="2" indent="-536575">
              <a:spcBef>
                <a:spcPct val="0"/>
              </a:spcBef>
              <a:defRPr/>
            </a:pPr>
            <a:r>
              <a:rPr lang="en-US" altLang="en-US" dirty="0" smtClean="0"/>
              <a:t>Widespread agreement that more allowances need to be </a:t>
            </a:r>
            <a:r>
              <a:rPr lang="en-US" altLang="en-US" dirty="0" smtClean="0"/>
              <a:t>auctioned</a:t>
            </a:r>
          </a:p>
          <a:p>
            <a:pPr marL="993775" lvl="2" indent="-536575">
              <a:spcBef>
                <a:spcPct val="0"/>
              </a:spcBef>
              <a:defRPr/>
            </a:pPr>
            <a:r>
              <a:rPr lang="en-US" altLang="en-US" dirty="0" smtClean="0"/>
              <a:t>Decision to hold back allowances from 2019 to support ETS price – Market Stability Reserve</a:t>
            </a:r>
            <a:endParaRPr lang="en-US" altLang="en-US" dirty="0" smtClean="0"/>
          </a:p>
        </p:txBody>
      </p:sp>
    </p:spTree>
    <p:extLst>
      <p:ext uri="{BB962C8B-B14F-4D97-AF65-F5344CB8AC3E}">
        <p14:creationId xmlns:p14="http://schemas.microsoft.com/office/powerpoint/2010/main" val="3779671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9725" y="765175"/>
            <a:ext cx="8489950" cy="720725"/>
          </a:xfrm>
        </p:spPr>
        <p:txBody>
          <a:bodyPr>
            <a:normAutofit fontScale="90000"/>
          </a:bodyPr>
          <a:lstStyle/>
          <a:p>
            <a:pPr>
              <a:defRPr/>
            </a:pPr>
            <a:r>
              <a:rPr lang="en-GB" sz="3600" dirty="0" smtClean="0"/>
              <a:t>The price of CO</a:t>
            </a:r>
            <a:r>
              <a:rPr lang="en-GB" sz="3600" baseline="-25000" dirty="0" smtClean="0"/>
              <a:t>2</a:t>
            </a:r>
            <a:r>
              <a:rPr lang="en-GB" sz="3600" dirty="0" smtClean="0"/>
              <a:t> under the EU ETS</a:t>
            </a:r>
            <a:r>
              <a:rPr lang="en-GB" sz="1200" dirty="0" smtClean="0"/>
              <a:t/>
            </a:r>
            <a:br>
              <a:rPr lang="en-GB" sz="1200" dirty="0" smtClean="0"/>
            </a:br>
            <a:r>
              <a:rPr lang="en-GB" sz="1200" dirty="0" smtClean="0"/>
              <a:t>Source:  Environment Agency and </a:t>
            </a:r>
            <a:r>
              <a:rPr lang="en-GB" sz="1200" dirty="0"/>
              <a:t>Intercontinental Exchange, </a:t>
            </a:r>
            <a:r>
              <a:rPr lang="en-GB" sz="1200" dirty="0">
                <a:hlinkClick r:id="rId3"/>
              </a:rPr>
              <a:t>http://daily.sightline.org/2014/07/02/four-carbon-pricing-pitfalls-to-avoid/eu-carbon-prices-have-been-low-since-2008-chart-courtesy-of-european-environment-agency-and-intercontinental-exchange-used-with-permission</a:t>
            </a:r>
            <a:r>
              <a:rPr lang="en-GB" sz="1200" dirty="0" smtClean="0">
                <a:hlinkClick r:id="rId3"/>
              </a:rPr>
              <a:t>/</a:t>
            </a:r>
            <a:r>
              <a:rPr lang="en-GB" sz="1200" dirty="0" smtClean="0"/>
              <a:t> </a:t>
            </a:r>
            <a:endParaRPr lang="en-US" sz="3600" b="0" dirty="0" smtClean="0"/>
          </a:p>
        </p:txBody>
      </p:sp>
      <p:sp>
        <p:nvSpPr>
          <p:cNvPr id="53251" name="Rectangle 4"/>
          <p:cNvSpPr>
            <a:spLocks noChangeArrowheads="1"/>
          </p:cNvSpPr>
          <p:nvPr/>
        </p:nvSpPr>
        <p:spPr bwMode="auto">
          <a:xfrm>
            <a:off x="685800" y="5702300"/>
            <a:ext cx="2667000" cy="30480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latin typeface="Times New Roman" pitchFamily="18" charset="0"/>
            </a:endParaRPr>
          </a:p>
        </p:txBody>
      </p:sp>
      <p:pic>
        <p:nvPicPr>
          <p:cNvPr id="53252" name="Picture 2" descr="EU carbon prices have been low since 2008. Chart courtesy of European Environment Agency and Intercontinental Exchange. Used with permission.">
            <a:hlinkClick r:id="rId4" tooltip="EU carbon prices have been low since 2008. Chart courtesy of European Environment Agency and Intercontinental Exchange. Used with permissio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628775"/>
            <a:ext cx="88106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623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Landscape of UK climate policies</a:t>
            </a:r>
          </a:p>
        </p:txBody>
      </p:sp>
      <p:sp>
        <p:nvSpPr>
          <p:cNvPr id="4" name="Slide Number Placeholder 3"/>
          <p:cNvSpPr>
            <a:spLocks noGrp="1"/>
          </p:cNvSpPr>
          <p:nvPr>
            <p:ph type="sldNum" sz="quarter" idx="4294967295"/>
          </p:nvPr>
        </p:nvSpPr>
        <p:spPr>
          <a:xfrm>
            <a:off x="8388424" y="6521276"/>
            <a:ext cx="785813" cy="292100"/>
          </a:xfrm>
          <a:prstGeom prst="rect">
            <a:avLst/>
          </a:prstGeom>
        </p:spPr>
        <p:txBody>
          <a:bodyPr/>
          <a:lstStyle/>
          <a:p>
            <a:fld id="{962502D8-0C3F-4DB7-A84E-31B72AE7CFF3}" type="slidenum">
              <a:rPr lang="en-US" smtClean="0"/>
              <a:pPr/>
              <a:t>28</a:t>
            </a:fld>
            <a:endParaRPr lang="en-US" dirty="0"/>
          </a:p>
        </p:txBody>
      </p:sp>
      <p:sp>
        <p:nvSpPr>
          <p:cNvPr id="5" name="Date Placeholder 4"/>
          <p:cNvSpPr>
            <a:spLocks noGrp="1"/>
          </p:cNvSpPr>
          <p:nvPr>
            <p:ph type="dt" sz="half" idx="4294967295"/>
          </p:nvPr>
        </p:nvSpPr>
        <p:spPr>
          <a:xfrm>
            <a:off x="2915816" y="6521276"/>
            <a:ext cx="3600399" cy="292100"/>
          </a:xfrm>
          <a:prstGeom prst="rect">
            <a:avLst/>
          </a:prstGeom>
        </p:spPr>
        <p:txBody>
          <a:bodyPr/>
          <a:lstStyle/>
          <a:p>
            <a:endParaRPr lang="de-DE" dirty="0"/>
          </a:p>
        </p:txBody>
      </p:sp>
      <p:pic>
        <p:nvPicPr>
          <p:cNvPr id="10" name="Content Placeholder 9"/>
          <p:cNvPicPr>
            <a:picLocks noGrp="1" noChangeAspect="1"/>
          </p:cNvPicPr>
          <p:nvPr>
            <p:ph idx="1"/>
          </p:nvPr>
        </p:nvPicPr>
        <p:blipFill>
          <a:blip r:embed="rId2"/>
          <a:stretch>
            <a:fillRect/>
          </a:stretch>
        </p:blipFill>
        <p:spPr>
          <a:xfrm>
            <a:off x="364068" y="1934637"/>
            <a:ext cx="8272989" cy="4060288"/>
          </a:xfrm>
          <a:prstGeom prst="rect">
            <a:avLst/>
          </a:prstGeom>
        </p:spPr>
      </p:pic>
    </p:spTree>
    <p:extLst>
      <p:ext uri="{BB962C8B-B14F-4D97-AF65-F5344CB8AC3E}">
        <p14:creationId xmlns:p14="http://schemas.microsoft.com/office/powerpoint/2010/main" val="9398717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1146250"/>
            <a:ext cx="8496464" cy="698574"/>
          </a:xfrm>
        </p:spPr>
        <p:txBody>
          <a:bodyPr>
            <a:noAutofit/>
          </a:bodyPr>
          <a:lstStyle/>
          <a:p>
            <a:pPr algn="ctr"/>
            <a:r>
              <a:rPr lang="en-US" dirty="0"/>
              <a:t>Variability in energy consumption</a:t>
            </a:r>
            <a:br>
              <a:rPr lang="en-US" dirty="0"/>
            </a:br>
            <a:r>
              <a:rPr lang="en-US" sz="1800" dirty="0"/>
              <a:t>Source: DECC Heat Strategy, 2012, p.12 (daily consumption also relevant)</a:t>
            </a:r>
            <a:br>
              <a:rPr lang="en-US" sz="1800" dirty="0"/>
            </a:br>
            <a:endParaRPr lang="en-GB" sz="1800" dirty="0"/>
          </a:p>
        </p:txBody>
      </p:sp>
      <p:sp>
        <p:nvSpPr>
          <p:cNvPr id="4" name="Slide Number Placeholder 3"/>
          <p:cNvSpPr>
            <a:spLocks noGrp="1"/>
          </p:cNvSpPr>
          <p:nvPr>
            <p:ph type="sldNum" sz="quarter" idx="4294967295"/>
          </p:nvPr>
        </p:nvSpPr>
        <p:spPr>
          <a:xfrm>
            <a:off x="8388424" y="6521276"/>
            <a:ext cx="785813" cy="292100"/>
          </a:xfrm>
          <a:prstGeom prst="rect">
            <a:avLst/>
          </a:prstGeom>
        </p:spPr>
        <p:txBody>
          <a:bodyPr/>
          <a:lstStyle/>
          <a:p>
            <a:fld id="{962502D8-0C3F-4DB7-A84E-31B72AE7CFF3}" type="slidenum">
              <a:rPr lang="en-US" smtClean="0"/>
              <a:pPr/>
              <a:t>29</a:t>
            </a:fld>
            <a:endParaRPr lang="en-US" dirty="0"/>
          </a:p>
        </p:txBody>
      </p:sp>
      <p:sp>
        <p:nvSpPr>
          <p:cNvPr id="5" name="Date Placeholder 4"/>
          <p:cNvSpPr>
            <a:spLocks noGrp="1"/>
          </p:cNvSpPr>
          <p:nvPr>
            <p:ph type="dt" sz="half" idx="4294967295"/>
          </p:nvPr>
        </p:nvSpPr>
        <p:spPr>
          <a:xfrm>
            <a:off x="2915816" y="6521276"/>
            <a:ext cx="3600399" cy="292100"/>
          </a:xfrm>
          <a:prstGeom prst="rect">
            <a:avLst/>
          </a:prstGeom>
        </p:spPr>
        <p:txBody>
          <a:bodyPr/>
          <a:lstStyle/>
          <a:p>
            <a:endParaRPr lang="de-DE" dirty="0"/>
          </a:p>
        </p:txBody>
      </p:sp>
      <p:pic>
        <p:nvPicPr>
          <p:cNvPr id="6" name="Content Placeholder 5"/>
          <p:cNvPicPr>
            <a:picLocks noGrp="1" noChangeAspect="1"/>
          </p:cNvPicPr>
          <p:nvPr>
            <p:ph idx="1"/>
          </p:nvPr>
        </p:nvPicPr>
        <p:blipFill>
          <a:blip r:embed="rId2"/>
          <a:stretch>
            <a:fillRect/>
          </a:stretch>
        </p:blipFill>
        <p:spPr>
          <a:xfrm>
            <a:off x="1123802" y="1924184"/>
            <a:ext cx="6752860" cy="4566928"/>
          </a:xfrm>
          <a:prstGeom prst="rect">
            <a:avLst/>
          </a:prstGeom>
        </p:spPr>
      </p:pic>
    </p:spTree>
    <p:extLst>
      <p:ext uri="{BB962C8B-B14F-4D97-AF65-F5344CB8AC3E}">
        <p14:creationId xmlns:p14="http://schemas.microsoft.com/office/powerpoint/2010/main" val="2861309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428625" y="714375"/>
            <a:ext cx="8489950" cy="806450"/>
          </a:xfrm>
        </p:spPr>
        <p:txBody>
          <a:bodyPr/>
          <a:lstStyle/>
          <a:p>
            <a:pPr eaLnBrk="1" hangingPunct="1"/>
            <a:r>
              <a:rPr lang="en-GB" altLang="en-US" sz="3600" dirty="0" smtClean="0"/>
              <a:t>U</a:t>
            </a:r>
            <a:r>
              <a:rPr lang="en-GB" altLang="en-US" sz="3200" dirty="0" smtClean="0"/>
              <a:t>KERC’s </a:t>
            </a:r>
            <a:r>
              <a:rPr lang="en-GB" altLang="en-US" sz="3200" i="1" dirty="0" smtClean="0"/>
              <a:t>Energy 2050</a:t>
            </a:r>
            <a:r>
              <a:rPr lang="en-GB" altLang="en-US" sz="3200" dirty="0" smtClean="0"/>
              <a:t> Project (2007-09)</a:t>
            </a:r>
          </a:p>
        </p:txBody>
      </p:sp>
      <p:sp>
        <p:nvSpPr>
          <p:cNvPr id="69635" name="Content Placeholder 2"/>
          <p:cNvSpPr>
            <a:spLocks noGrp="1"/>
          </p:cNvSpPr>
          <p:nvPr>
            <p:ph idx="4294967295"/>
          </p:nvPr>
        </p:nvSpPr>
        <p:spPr>
          <a:xfrm>
            <a:off x="214313" y="1484313"/>
            <a:ext cx="5072062" cy="4352925"/>
          </a:xfrm>
        </p:spPr>
        <p:txBody>
          <a:bodyPr>
            <a:normAutofit lnSpcReduction="10000"/>
          </a:bodyPr>
          <a:lstStyle/>
          <a:p>
            <a:pPr>
              <a:lnSpc>
                <a:spcPct val="80000"/>
              </a:lnSpc>
            </a:pPr>
            <a:r>
              <a:rPr lang="en-GB" altLang="en-US" sz="2200" smtClean="0"/>
              <a:t>Energy systems are seamless webs of connected technical and social components. Changing any part of the system is likely to have consequences elsewhere</a:t>
            </a:r>
          </a:p>
          <a:p>
            <a:pPr>
              <a:lnSpc>
                <a:spcPct val="80000"/>
              </a:lnSpc>
            </a:pPr>
            <a:r>
              <a:rPr lang="en-GB" altLang="en-US" sz="2200" smtClean="0"/>
              <a:t>Decarbonisation implies a fundamental remaking of the system, but system complexity and heterogeneity mean that no single optimal pathway can be confidently defined to respond to the challenge </a:t>
            </a:r>
          </a:p>
          <a:p>
            <a:pPr>
              <a:lnSpc>
                <a:spcPct val="80000"/>
              </a:lnSpc>
            </a:pPr>
            <a:r>
              <a:rPr lang="en-GB" altLang="en-US" sz="2200" smtClean="0"/>
              <a:t>Multiple possible pathways exist for an affordable transition</a:t>
            </a:r>
          </a:p>
          <a:p>
            <a:pPr>
              <a:lnSpc>
                <a:spcPct val="80000"/>
              </a:lnSpc>
            </a:pPr>
            <a:r>
              <a:rPr lang="en-GB" altLang="en-US" sz="2200" smtClean="0"/>
              <a:t>Realising this potential faces practical challenges and requires strong, sustained and adaptive policies</a:t>
            </a:r>
          </a:p>
        </p:txBody>
      </p:sp>
      <p:pic>
        <p:nvPicPr>
          <p:cNvPr id="6963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1484313"/>
            <a:ext cx="29654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276" y="5949281"/>
            <a:ext cx="2395024" cy="56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887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765175"/>
            <a:ext cx="8358187" cy="642938"/>
          </a:xfrm>
        </p:spPr>
        <p:txBody>
          <a:bodyPr/>
          <a:lstStyle/>
          <a:p>
            <a:pPr algn="ctr"/>
            <a:r>
              <a:rPr lang="en-GB" altLang="en-US" sz="3600" smtClean="0"/>
              <a:t>UK Policies for carbon decoupling (1)</a:t>
            </a:r>
          </a:p>
        </p:txBody>
      </p:sp>
      <p:sp>
        <p:nvSpPr>
          <p:cNvPr id="56323" name="Content Placeholder 2"/>
          <p:cNvSpPr>
            <a:spLocks noGrp="1"/>
          </p:cNvSpPr>
          <p:nvPr>
            <p:ph idx="1"/>
          </p:nvPr>
        </p:nvSpPr>
        <p:spPr>
          <a:xfrm>
            <a:off x="323850" y="1484313"/>
            <a:ext cx="8429625" cy="5040312"/>
          </a:xfrm>
        </p:spPr>
        <p:txBody>
          <a:bodyPr/>
          <a:lstStyle/>
          <a:p>
            <a:pPr marL="358775" lvl="1">
              <a:spcBef>
                <a:spcPct val="0"/>
              </a:spcBef>
              <a:buFont typeface="Arial" charset="0"/>
              <a:buChar char="•"/>
            </a:pPr>
            <a:r>
              <a:rPr lang="en-GB" altLang="en-US" sz="2000" smtClean="0"/>
              <a:t>Huge policy innovation over the last ten years; we know what to do</a:t>
            </a:r>
          </a:p>
          <a:p>
            <a:pPr marL="358775" lvl="1">
              <a:spcBef>
                <a:spcPct val="0"/>
              </a:spcBef>
              <a:buFont typeface="Arial" charset="0"/>
              <a:buChar char="•"/>
            </a:pPr>
            <a:r>
              <a:rPr lang="en-GB" altLang="en-US" sz="2000" smtClean="0"/>
              <a:t>Limited results from these policies; we don’t apply the policies hard enough</a:t>
            </a:r>
          </a:p>
          <a:p>
            <a:pPr marL="358775" lvl="1">
              <a:spcBef>
                <a:spcPct val="0"/>
              </a:spcBef>
              <a:buFont typeface="Arial" charset="0"/>
              <a:buChar char="•"/>
            </a:pPr>
            <a:r>
              <a:rPr lang="en-GB" altLang="en-US" sz="2000" smtClean="0"/>
              <a:t>Many policies need local implementation/enforcement</a:t>
            </a:r>
          </a:p>
          <a:p>
            <a:pPr marL="358775" lvl="1">
              <a:spcBef>
                <a:spcPct val="0"/>
              </a:spcBef>
              <a:buFont typeface="Arial" charset="0"/>
              <a:buChar char="•"/>
            </a:pPr>
            <a:endParaRPr lang="en-GB" altLang="en-US" sz="2000" smtClean="0"/>
          </a:p>
          <a:p>
            <a:pPr marL="358775" lvl="1">
              <a:spcBef>
                <a:spcPct val="0"/>
              </a:spcBef>
              <a:buFont typeface="Arial" charset="0"/>
              <a:buChar char="•"/>
            </a:pPr>
            <a:r>
              <a:rPr lang="en-GB" altLang="en-US" sz="2000" smtClean="0"/>
              <a:t>Economic instruments: importance of resource and emission prices, driver of efficient use, emission and waste reduction</a:t>
            </a:r>
          </a:p>
          <a:p>
            <a:pPr marL="739775" lvl="2">
              <a:spcBef>
                <a:spcPct val="0"/>
              </a:spcBef>
            </a:pPr>
            <a:r>
              <a:rPr lang="en-GB" altLang="en-US" sz="1800" smtClean="0"/>
              <a:t>Energy taxes: climate change levy (carbon reduced by 3.5 mtc by 2010), fuel taxes (EU emissions half what they would have been at US prices)</a:t>
            </a:r>
          </a:p>
          <a:p>
            <a:pPr marL="739775" lvl="2">
              <a:spcBef>
                <a:spcPct val="0"/>
              </a:spcBef>
            </a:pPr>
            <a:r>
              <a:rPr lang="en-GB" altLang="en-US" sz="1800" smtClean="0"/>
              <a:t>Emissions trading: EU ETS; CRC (Carbon Reduction Commitment) Energy Efficiency Scheme (converted into a tax)</a:t>
            </a:r>
          </a:p>
          <a:p>
            <a:pPr marL="739775" lvl="2">
              <a:spcBef>
                <a:spcPct val="0"/>
              </a:spcBef>
            </a:pPr>
            <a:r>
              <a:rPr lang="en-GB" altLang="en-US" sz="1800" smtClean="0"/>
              <a:t>Feed-in-Tariffs for small-scale renewable electricity generation (degression)</a:t>
            </a:r>
          </a:p>
          <a:p>
            <a:pPr marL="739775" lvl="2">
              <a:spcBef>
                <a:spcPct val="0"/>
              </a:spcBef>
            </a:pPr>
            <a:r>
              <a:rPr lang="en-GB" altLang="en-US" sz="1800" smtClean="0"/>
              <a:t>Renewable Heat Incentive</a:t>
            </a:r>
          </a:p>
          <a:p>
            <a:pPr marL="739775" lvl="2">
              <a:spcBef>
                <a:spcPct val="0"/>
              </a:spcBef>
            </a:pPr>
            <a:r>
              <a:rPr lang="en-GB" altLang="en-US" sz="1800" smtClean="0"/>
              <a:t>Green Deal </a:t>
            </a:r>
          </a:p>
          <a:p>
            <a:pPr marL="739775" lvl="2">
              <a:spcBef>
                <a:spcPct val="0"/>
              </a:spcBef>
            </a:pPr>
            <a:r>
              <a:rPr lang="en-GB" altLang="en-US" sz="1800" smtClean="0"/>
              <a:t>Green Investment Bank</a:t>
            </a:r>
          </a:p>
          <a:p>
            <a:pPr marL="739775" lvl="2">
              <a:spcBef>
                <a:spcPct val="0"/>
              </a:spcBef>
            </a:pPr>
            <a:r>
              <a:rPr lang="en-GB" altLang="en-US" sz="1800" smtClean="0"/>
              <a:t>Capital grants, demonstration projects</a:t>
            </a:r>
          </a:p>
        </p:txBody>
      </p:sp>
    </p:spTree>
    <p:extLst>
      <p:ext uri="{BB962C8B-B14F-4D97-AF65-F5344CB8AC3E}">
        <p14:creationId xmlns:p14="http://schemas.microsoft.com/office/powerpoint/2010/main" val="1147423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a:xfrm>
            <a:off x="448462" y="1478064"/>
            <a:ext cx="7834313" cy="5379936"/>
          </a:xfrm>
        </p:spPr>
        <p:txBody>
          <a:bodyPr>
            <a:normAutofit lnSpcReduction="10000"/>
          </a:bodyPr>
          <a:lstStyle/>
          <a:p>
            <a:pPr marL="358775" lvl="1">
              <a:buFont typeface="Arial" charset="0"/>
              <a:buChar char="•"/>
            </a:pPr>
            <a:r>
              <a:rPr lang="en-GB" altLang="en-US" dirty="0" smtClean="0"/>
              <a:t>Regulation</a:t>
            </a:r>
          </a:p>
          <a:p>
            <a:pPr marL="739775" lvl="2"/>
            <a:r>
              <a:rPr lang="en-GB" altLang="en-US" sz="1800" dirty="0" smtClean="0"/>
              <a:t>Renewables Obligation; Renewable Transport Fuel Obligation</a:t>
            </a:r>
          </a:p>
          <a:p>
            <a:pPr marL="739775" lvl="2"/>
            <a:r>
              <a:rPr lang="en-GB" altLang="en-US" sz="1800" dirty="0" smtClean="0"/>
              <a:t>Carbon Emissions Reduction Target , Energy Company Obligation</a:t>
            </a:r>
          </a:p>
          <a:p>
            <a:pPr marL="739775" lvl="2"/>
            <a:r>
              <a:rPr lang="en-GB" altLang="en-US" sz="1800" dirty="0" smtClean="0"/>
              <a:t>Integrated Pollution Prevention and Control (control of non-carbon emissions may </a:t>
            </a:r>
            <a:r>
              <a:rPr lang="en-GB" altLang="en-US" sz="1800" i="1" dirty="0" smtClean="0"/>
              <a:t>increase</a:t>
            </a:r>
            <a:r>
              <a:rPr lang="en-GB" altLang="en-US" sz="1800" dirty="0" smtClean="0"/>
              <a:t> carbon emissions)</a:t>
            </a:r>
          </a:p>
          <a:p>
            <a:pPr marL="739775" lvl="2"/>
            <a:r>
              <a:rPr lang="en-GB" altLang="en-US" sz="1800" dirty="0" smtClean="0"/>
              <a:t>Building Regulations (zero-carbon buildings)</a:t>
            </a:r>
          </a:p>
          <a:p>
            <a:pPr marL="358775" lvl="1">
              <a:buFont typeface="Arial" charset="0"/>
              <a:buChar char="•"/>
            </a:pPr>
            <a:r>
              <a:rPr lang="en-GB" altLang="en-US" dirty="0" smtClean="0"/>
              <a:t>Voluntary agreements</a:t>
            </a:r>
          </a:p>
          <a:p>
            <a:pPr marL="739775" lvl="2"/>
            <a:r>
              <a:rPr lang="en-GB" altLang="en-US" sz="1800" dirty="0" smtClean="0"/>
              <a:t>Climate change agreements</a:t>
            </a:r>
          </a:p>
          <a:p>
            <a:pPr marL="739775" lvl="2"/>
            <a:r>
              <a:rPr lang="en-GB" altLang="en-US" sz="1800" dirty="0" smtClean="0"/>
              <a:t>EU fuel efficiency agreements (targets not met); targets now mandatory (i.e. Regulation)</a:t>
            </a:r>
          </a:p>
          <a:p>
            <a:pPr marL="358775" lvl="1">
              <a:buFont typeface="Arial" charset="0"/>
              <a:buChar char="•"/>
            </a:pPr>
            <a:r>
              <a:rPr lang="en-GB" altLang="en-US" dirty="0" smtClean="0"/>
              <a:t>Information/education</a:t>
            </a:r>
          </a:p>
          <a:p>
            <a:pPr marL="739775" lvl="2"/>
            <a:r>
              <a:rPr lang="en-GB" altLang="en-US" sz="1800" dirty="0" smtClean="0"/>
              <a:t>Energy efficiency labels for appliances and vehicles (e.g. A-rated fridge freezers 0-80% market share in 6 years)</a:t>
            </a:r>
          </a:p>
          <a:p>
            <a:pPr marL="739775" lvl="2"/>
            <a:r>
              <a:rPr lang="en-GB" altLang="en-US" sz="1800" dirty="0" smtClean="0"/>
              <a:t>Smart meters and energy billing</a:t>
            </a:r>
          </a:p>
          <a:p>
            <a:pPr marL="739775" lvl="2"/>
            <a:r>
              <a:rPr lang="en-GB" altLang="en-US" sz="1800" dirty="0" smtClean="0"/>
              <a:t>Energy Saving Opportunity Scheme (ESOS)</a:t>
            </a:r>
          </a:p>
          <a:p>
            <a:pPr marL="739775" lvl="2"/>
            <a:r>
              <a:rPr lang="en-GB" altLang="en-US" sz="1800" dirty="0" smtClean="0"/>
              <a:t>Act on CO2</a:t>
            </a:r>
          </a:p>
        </p:txBody>
      </p:sp>
      <p:sp>
        <p:nvSpPr>
          <p:cNvPr id="5" name="Title 1"/>
          <p:cNvSpPr txBox="1">
            <a:spLocks/>
          </p:cNvSpPr>
          <p:nvPr/>
        </p:nvSpPr>
        <p:spPr bwMode="auto">
          <a:xfrm>
            <a:off x="428625" y="764704"/>
            <a:ext cx="8358188" cy="642937"/>
          </a:xfrm>
          <a:prstGeom prst="rect">
            <a:avLst/>
          </a:prstGeom>
          <a:noFill/>
          <a:ln w="9525">
            <a:noFill/>
            <a:miter lim="800000"/>
            <a:headEnd/>
            <a:tailEnd/>
          </a:ln>
        </p:spPr>
        <p:txBody>
          <a:bodyPr/>
          <a:lstStyle/>
          <a:p>
            <a:pPr algn="ctr" eaLnBrk="0" hangingPunct="0">
              <a:defRPr/>
            </a:pPr>
            <a:r>
              <a:rPr lang="en-GB" sz="3600" kern="0" dirty="0">
                <a:latin typeface="+mj-lt"/>
                <a:ea typeface="+mj-ea"/>
                <a:cs typeface="+mj-cs"/>
              </a:rPr>
              <a:t>UK Policies for carbon decoupling (2)</a:t>
            </a:r>
          </a:p>
        </p:txBody>
      </p:sp>
    </p:spTree>
    <p:extLst>
      <p:ext uri="{BB962C8B-B14F-4D97-AF65-F5344CB8AC3E}">
        <p14:creationId xmlns:p14="http://schemas.microsoft.com/office/powerpoint/2010/main" val="1596104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14375" y="642938"/>
            <a:ext cx="7620000" cy="642937"/>
          </a:xfrm>
        </p:spPr>
        <p:txBody>
          <a:bodyPr/>
          <a:lstStyle/>
          <a:p>
            <a:r>
              <a:rPr lang="en-GB" altLang="en-US" sz="3200" smtClean="0"/>
              <a:t>UK Policies for carbon decoupling (3)</a:t>
            </a:r>
          </a:p>
        </p:txBody>
      </p:sp>
      <p:sp>
        <p:nvSpPr>
          <p:cNvPr id="29699" name="Content Placeholder 2"/>
          <p:cNvSpPr>
            <a:spLocks noGrp="1"/>
          </p:cNvSpPr>
          <p:nvPr>
            <p:ph idx="1"/>
          </p:nvPr>
        </p:nvSpPr>
        <p:spPr>
          <a:xfrm>
            <a:off x="214313" y="1285875"/>
            <a:ext cx="8929687" cy="5239469"/>
          </a:xfrm>
        </p:spPr>
        <p:txBody>
          <a:bodyPr>
            <a:normAutofit fontScale="92500" lnSpcReduction="10000"/>
          </a:bodyPr>
          <a:lstStyle/>
          <a:p>
            <a:pPr marL="358775" lvl="1">
              <a:buFont typeface="Arial" charset="0"/>
              <a:buChar char="•"/>
              <a:defRPr/>
            </a:pPr>
            <a:r>
              <a:rPr lang="en-GB" dirty="0" smtClean="0"/>
              <a:t>Energy market reforms</a:t>
            </a:r>
          </a:p>
          <a:p>
            <a:pPr marL="758825" lvl="2">
              <a:buFont typeface="Arial" charset="0"/>
              <a:buChar char="•"/>
              <a:defRPr/>
            </a:pPr>
            <a:r>
              <a:rPr lang="en-GB" dirty="0" smtClean="0"/>
              <a:t>Post-war: nationalisation (high R&amp;D; low efficiency; nuclear)</a:t>
            </a:r>
          </a:p>
          <a:p>
            <a:pPr marL="758825" lvl="2">
              <a:buFont typeface="Arial" charset="0"/>
              <a:buChar char="•"/>
              <a:defRPr/>
            </a:pPr>
            <a:r>
              <a:rPr lang="en-GB" dirty="0" smtClean="0"/>
              <a:t>1980s: privatisation (low R&amp;D; low prices; sweating assets – little investment; change from central dispatch to Pool to NETA/BETTA)</a:t>
            </a:r>
          </a:p>
          <a:p>
            <a:pPr marL="758825" lvl="2">
              <a:buFont typeface="Arial" charset="0"/>
              <a:buChar char="•"/>
              <a:defRPr/>
            </a:pPr>
            <a:r>
              <a:rPr lang="en-GB" dirty="0" smtClean="0"/>
              <a:t>Market not fit to response to challenges of decarbonisation and energy security</a:t>
            </a:r>
          </a:p>
          <a:p>
            <a:pPr marL="358775" lvl="1">
              <a:buFont typeface="Arial" charset="0"/>
              <a:buChar char="•"/>
              <a:defRPr/>
            </a:pPr>
            <a:r>
              <a:rPr lang="en-GB" dirty="0" smtClean="0"/>
              <a:t>Energy/electricity Market Reform</a:t>
            </a:r>
          </a:p>
          <a:p>
            <a:pPr marL="739775" lvl="2">
              <a:defRPr/>
            </a:pPr>
            <a:r>
              <a:rPr lang="en-GB" dirty="0" smtClean="0"/>
              <a:t>Carbon support price (extension of CCL to fossil fuel inputs into electricity production)</a:t>
            </a:r>
          </a:p>
          <a:p>
            <a:pPr marL="739775" lvl="2">
              <a:defRPr/>
            </a:pPr>
            <a:r>
              <a:rPr lang="en-GB" dirty="0" smtClean="0"/>
              <a:t>Feed-in Tariffs (fixed, premium, contract-for-difference; implications for Renewables </a:t>
            </a:r>
            <a:r>
              <a:rPr lang="en-GB" dirty="0" smtClean="0"/>
              <a:t>Obligation; support for nuclear)</a:t>
            </a:r>
            <a:endParaRPr lang="en-GB" dirty="0" smtClean="0"/>
          </a:p>
          <a:p>
            <a:pPr marL="739775" lvl="2">
              <a:defRPr/>
            </a:pPr>
            <a:r>
              <a:rPr lang="en-GB" dirty="0" smtClean="0"/>
              <a:t>Capacity payments (per MW of reserve)</a:t>
            </a:r>
          </a:p>
          <a:p>
            <a:pPr marL="739775" lvl="2">
              <a:defRPr/>
            </a:pPr>
            <a:r>
              <a:rPr lang="en-GB" dirty="0" smtClean="0"/>
              <a:t>Emissions Performance </a:t>
            </a:r>
            <a:r>
              <a:rPr lang="en-GB" dirty="0" smtClean="0"/>
              <a:t>Standard</a:t>
            </a:r>
          </a:p>
          <a:p>
            <a:pPr marL="511175" lvl="1" indent="-457200">
              <a:buFont typeface="Arial" panose="020B0604020202020204" pitchFamily="34" charset="0"/>
              <a:buChar char="•"/>
              <a:defRPr/>
            </a:pPr>
            <a:r>
              <a:rPr lang="en-GB" dirty="0" smtClean="0"/>
              <a:t>Levy Control Framework (HM Treasury)</a:t>
            </a:r>
            <a:endParaRPr lang="en-GB" dirty="0" smtClean="0"/>
          </a:p>
        </p:txBody>
      </p:sp>
      <p:sp>
        <p:nvSpPr>
          <p:cNvPr id="58372" name="Slide Number Placeholder 3"/>
          <p:cNvSpPr>
            <a:spLocks noGrp="1"/>
          </p:cNvSpPr>
          <p:nvPr>
            <p:ph type="sldNum" sz="quarter" idx="4294967295"/>
          </p:nvPr>
        </p:nvSpPr>
        <p:spPr bwMode="auto">
          <a:xfrm>
            <a:off x="142875" y="6534150"/>
            <a:ext cx="53975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06D670F-72A9-4F2D-B623-F99F2EE45B44}" type="slidenum">
              <a:rPr lang="en-GB" altLang="en-US" sz="1800"/>
              <a:pPr eaLnBrk="1" hangingPunct="1">
                <a:spcBef>
                  <a:spcPct val="0"/>
                </a:spcBef>
                <a:buFontTx/>
                <a:buNone/>
              </a:pPr>
              <a:t>32</a:t>
            </a:fld>
            <a:endParaRPr lang="en-GB" altLang="en-US" sz="1800"/>
          </a:p>
        </p:txBody>
      </p:sp>
    </p:spTree>
    <p:extLst>
      <p:ext uri="{BB962C8B-B14F-4D97-AF65-F5344CB8AC3E}">
        <p14:creationId xmlns:p14="http://schemas.microsoft.com/office/powerpoint/2010/main" val="1042098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p:nvPr>
        </p:nvSpPr>
        <p:spPr>
          <a:xfrm>
            <a:off x="395536" y="836712"/>
            <a:ext cx="8229600" cy="398463"/>
          </a:xfrm>
        </p:spPr>
        <p:txBody>
          <a:bodyPr>
            <a:noAutofit/>
          </a:bodyPr>
          <a:lstStyle/>
          <a:p>
            <a:pPr eaLnBrk="1" hangingPunct="1"/>
            <a:r>
              <a:rPr lang="en-GB" altLang="en-US" sz="3600" dirty="0" smtClean="0"/>
              <a:t>Carbon price policy (UK)</a:t>
            </a:r>
          </a:p>
        </p:txBody>
      </p:sp>
      <p:sp>
        <p:nvSpPr>
          <p:cNvPr id="54275" name="Rectangle 4"/>
          <p:cNvSpPr>
            <a:spLocks noGrp="1" noChangeArrowheads="1"/>
          </p:cNvSpPr>
          <p:nvPr>
            <p:ph type="body" idx="1"/>
          </p:nvPr>
        </p:nvSpPr>
        <p:spPr>
          <a:xfrm>
            <a:off x="395536" y="1628799"/>
            <a:ext cx="8286750" cy="1008113"/>
          </a:xfrm>
        </p:spPr>
        <p:txBody>
          <a:bodyPr/>
          <a:lstStyle/>
          <a:p>
            <a:pPr marL="590550" indent="-533400" eaLnBrk="1" hangingPunct="1">
              <a:lnSpc>
                <a:spcPct val="90000"/>
              </a:lnSpc>
            </a:pPr>
            <a:r>
              <a:rPr lang="en-GB" altLang="en-US" sz="2200" dirty="0" smtClean="0"/>
              <a:t>Carbon price support (£16/tCO2 in 2013, £30/tCO2 in 2020)</a:t>
            </a:r>
          </a:p>
          <a:p>
            <a:pPr marL="590550" indent="-533400" eaLnBrk="1" hangingPunct="1">
              <a:lnSpc>
                <a:spcPct val="90000"/>
              </a:lnSpc>
            </a:pPr>
            <a:r>
              <a:rPr lang="en-GB" altLang="en-US" sz="2200" dirty="0" smtClean="0"/>
              <a:t>Why not at EU level? Energy Tax Directive</a:t>
            </a:r>
          </a:p>
        </p:txBody>
      </p:sp>
      <p:pic>
        <p:nvPicPr>
          <p:cNvPr id="542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068638"/>
            <a:ext cx="5459413"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829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714375" y="642938"/>
            <a:ext cx="7620000" cy="642937"/>
          </a:xfrm>
        </p:spPr>
        <p:txBody>
          <a:bodyPr/>
          <a:lstStyle/>
          <a:p>
            <a:r>
              <a:rPr lang="en-GB" altLang="en-US" sz="3200" smtClean="0"/>
              <a:t>Models of feed-in tariff (1)</a:t>
            </a:r>
          </a:p>
        </p:txBody>
      </p:sp>
      <p:sp>
        <p:nvSpPr>
          <p:cNvPr id="59395" name="Slide Number Placeholder 3"/>
          <p:cNvSpPr>
            <a:spLocks noGrp="1"/>
          </p:cNvSpPr>
          <p:nvPr>
            <p:ph type="sldNum" sz="quarter" idx="4294967295"/>
          </p:nvPr>
        </p:nvSpPr>
        <p:spPr bwMode="auto">
          <a:xfrm>
            <a:off x="142875" y="6534150"/>
            <a:ext cx="53975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C297B3-9728-4DA9-8691-64976AD47866}" type="slidenum">
              <a:rPr lang="en-GB" altLang="en-US" sz="1800"/>
              <a:pPr eaLnBrk="1" hangingPunct="1">
                <a:spcBef>
                  <a:spcPct val="0"/>
                </a:spcBef>
                <a:buFontTx/>
                <a:buNone/>
              </a:pPr>
              <a:t>34</a:t>
            </a:fld>
            <a:endParaRPr lang="en-GB" altLang="en-US" sz="1800"/>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328738"/>
            <a:ext cx="863917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175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714375" y="642938"/>
            <a:ext cx="7620000" cy="642937"/>
          </a:xfrm>
        </p:spPr>
        <p:txBody>
          <a:bodyPr/>
          <a:lstStyle/>
          <a:p>
            <a:r>
              <a:rPr lang="en-GB" altLang="en-US" sz="3200" smtClean="0"/>
              <a:t>Models of feed-in tariff (2)</a:t>
            </a:r>
          </a:p>
        </p:txBody>
      </p:sp>
      <p:sp>
        <p:nvSpPr>
          <p:cNvPr id="60419" name="Slide Number Placeholder 3"/>
          <p:cNvSpPr>
            <a:spLocks noGrp="1"/>
          </p:cNvSpPr>
          <p:nvPr>
            <p:ph type="sldNum" sz="quarter" idx="4294967295"/>
          </p:nvPr>
        </p:nvSpPr>
        <p:spPr bwMode="auto">
          <a:xfrm>
            <a:off x="142875" y="6534150"/>
            <a:ext cx="53975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AE95390-A6EF-4D2C-8DBF-119D8B5988FA}" type="slidenum">
              <a:rPr lang="en-GB" altLang="en-US" sz="1800"/>
              <a:pPr eaLnBrk="1" hangingPunct="1">
                <a:spcBef>
                  <a:spcPct val="0"/>
                </a:spcBef>
                <a:buFontTx/>
                <a:buNone/>
              </a:pPr>
              <a:t>35</a:t>
            </a:fld>
            <a:endParaRPr lang="en-GB" altLang="en-US" sz="1800"/>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700213"/>
            <a:ext cx="82169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645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714375" y="642938"/>
            <a:ext cx="7620000" cy="642937"/>
          </a:xfrm>
        </p:spPr>
        <p:txBody>
          <a:bodyPr/>
          <a:lstStyle/>
          <a:p>
            <a:r>
              <a:rPr lang="en-GB" altLang="en-US" sz="3200" smtClean="0"/>
              <a:t>Models of feed-in tariff (3)</a:t>
            </a:r>
          </a:p>
        </p:txBody>
      </p:sp>
      <p:sp>
        <p:nvSpPr>
          <p:cNvPr id="61443" name="Slide Number Placeholder 3"/>
          <p:cNvSpPr>
            <a:spLocks noGrp="1"/>
          </p:cNvSpPr>
          <p:nvPr>
            <p:ph type="sldNum" sz="quarter" idx="4294967295"/>
          </p:nvPr>
        </p:nvSpPr>
        <p:spPr bwMode="auto">
          <a:xfrm>
            <a:off x="142875" y="6534150"/>
            <a:ext cx="53975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5C614F6-3C94-4361-89B1-BF94E0BFEEDF}" type="slidenum">
              <a:rPr lang="en-GB" altLang="en-US" sz="1800"/>
              <a:pPr eaLnBrk="1" hangingPunct="1">
                <a:spcBef>
                  <a:spcPct val="0"/>
                </a:spcBef>
                <a:buFontTx/>
                <a:buNone/>
              </a:pPr>
              <a:t>36</a:t>
            </a:fld>
            <a:endParaRPr lang="en-GB" altLang="en-US" sz="1800"/>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500188"/>
            <a:ext cx="8497888"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640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28625" y="642938"/>
            <a:ext cx="8358188" cy="642937"/>
          </a:xfrm>
        </p:spPr>
        <p:txBody>
          <a:bodyPr/>
          <a:lstStyle/>
          <a:p>
            <a:pPr algn="ctr"/>
            <a:r>
              <a:rPr lang="en-GB" altLang="en-US" sz="3600" smtClean="0"/>
              <a:t>Combinations of policy instruments</a:t>
            </a:r>
          </a:p>
        </p:txBody>
      </p:sp>
      <p:sp>
        <p:nvSpPr>
          <p:cNvPr id="62467" name="Content Placeholder 2"/>
          <p:cNvSpPr>
            <a:spLocks noGrp="1"/>
          </p:cNvSpPr>
          <p:nvPr>
            <p:ph idx="1"/>
          </p:nvPr>
        </p:nvSpPr>
        <p:spPr>
          <a:xfrm>
            <a:off x="571500" y="1357313"/>
            <a:ext cx="7834313" cy="5214937"/>
          </a:xfrm>
        </p:spPr>
        <p:txBody>
          <a:bodyPr>
            <a:normAutofit lnSpcReduction="10000"/>
          </a:bodyPr>
          <a:lstStyle/>
          <a:p>
            <a:pPr marL="358775" lvl="1">
              <a:buFont typeface="Arial" charset="0"/>
              <a:buChar char="•"/>
            </a:pPr>
            <a:r>
              <a:rPr lang="en-GB" altLang="en-US" dirty="0" smtClean="0"/>
              <a:t>Market transformation</a:t>
            </a:r>
          </a:p>
          <a:p>
            <a:pPr marL="739775" lvl="2"/>
            <a:r>
              <a:rPr lang="en-GB" altLang="en-US" sz="1800" dirty="0" smtClean="0"/>
              <a:t>Result of the combination of a number of policy measures affecting different actors, including: </a:t>
            </a:r>
            <a:r>
              <a:rPr lang="de-DE" altLang="en-US" sz="1800" dirty="0" smtClean="0"/>
              <a:t>EU energy labelling; m</a:t>
            </a:r>
            <a:r>
              <a:rPr lang="en-GB" altLang="en-US" sz="1800" dirty="0" err="1" smtClean="0"/>
              <a:t>arketing</a:t>
            </a:r>
            <a:r>
              <a:rPr lang="en-GB" altLang="en-US" sz="1800" dirty="0" smtClean="0"/>
              <a:t> campaigns (e.g. Energy Efficiency Recommended branding and advertising) by the Government and its agencies (e.g. EST); consumer advice from Energy Efficiency Advice Centres; media coverage on climate change; retail staff training and point of sale material from the EST; </a:t>
            </a:r>
            <a:r>
              <a:rPr lang="de-DE" altLang="en-US" sz="1800" dirty="0" smtClean="0"/>
              <a:t>EU Minimum Performance Standards; </a:t>
            </a:r>
            <a:r>
              <a:rPr lang="en-GB" altLang="en-US" sz="1800" dirty="0" smtClean="0"/>
              <a:t>EEC funding for incentives for consumers to purchase the energy-efficient models. </a:t>
            </a:r>
          </a:p>
          <a:p>
            <a:pPr marL="358775" lvl="1">
              <a:buFont typeface="Arial" charset="0"/>
              <a:buChar char="•"/>
            </a:pPr>
            <a:r>
              <a:rPr lang="en-GB" altLang="en-US" dirty="0" smtClean="0"/>
              <a:t>EU Integrated Product Policy</a:t>
            </a:r>
          </a:p>
          <a:p>
            <a:pPr marL="739775" lvl="2"/>
            <a:r>
              <a:rPr lang="en-GB" altLang="en-US" sz="1800" dirty="0" smtClean="0"/>
              <a:t>Sustainable Consumption and Production (SCP); state aid; voluntary agreements; standardisation; environmental management systems; eco-design; labelling and product declarations; greening public procurement; encouragement of green technology; and legislation in areas including waste and chemicals.</a:t>
            </a:r>
          </a:p>
          <a:p>
            <a:pPr marL="358775" lvl="1">
              <a:buFont typeface="Arial" charset="0"/>
              <a:buChar char="•"/>
            </a:pPr>
            <a:r>
              <a:rPr lang="en-GB" altLang="en-US" dirty="0" smtClean="0"/>
              <a:t>SCP (see next slide)</a:t>
            </a:r>
          </a:p>
        </p:txBody>
      </p:sp>
      <p:sp>
        <p:nvSpPr>
          <p:cNvPr id="62468" name="Slide Number Placeholder 3"/>
          <p:cNvSpPr>
            <a:spLocks noGrp="1"/>
          </p:cNvSpPr>
          <p:nvPr>
            <p:ph type="sldNum" sz="quarter" idx="4294967295"/>
          </p:nvPr>
        </p:nvSpPr>
        <p:spPr bwMode="auto">
          <a:xfrm>
            <a:off x="142875" y="6534150"/>
            <a:ext cx="53975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ED5960-1028-41FC-80D8-0FE9D3A1F5E3}" type="slidenum">
              <a:rPr lang="en-GB" altLang="en-US" sz="1800"/>
              <a:pPr eaLnBrk="1" hangingPunct="1">
                <a:spcBef>
                  <a:spcPct val="0"/>
                </a:spcBef>
                <a:buFontTx/>
                <a:buNone/>
              </a:pPr>
              <a:t>37</a:t>
            </a:fld>
            <a:endParaRPr lang="en-GB" altLang="en-US" sz="1800"/>
          </a:p>
        </p:txBody>
      </p:sp>
    </p:spTree>
    <p:extLst>
      <p:ext uri="{BB962C8B-B14F-4D97-AF65-F5344CB8AC3E}">
        <p14:creationId xmlns:p14="http://schemas.microsoft.com/office/powerpoint/2010/main" val="1380224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714375" y="500063"/>
            <a:ext cx="7620000" cy="642937"/>
          </a:xfrm>
        </p:spPr>
        <p:txBody>
          <a:bodyPr/>
          <a:lstStyle/>
          <a:p>
            <a:pPr algn="ctr"/>
            <a:r>
              <a:rPr lang="en-GB" altLang="en-US" sz="3600" smtClean="0"/>
              <a:t>UK SCP Strategy</a:t>
            </a:r>
          </a:p>
        </p:txBody>
      </p:sp>
      <p:sp>
        <p:nvSpPr>
          <p:cNvPr id="63491" name="Slide Number Placeholder 3"/>
          <p:cNvSpPr>
            <a:spLocks noGrp="1"/>
          </p:cNvSpPr>
          <p:nvPr>
            <p:ph type="sldNum" sz="quarter" idx="4294967295"/>
          </p:nvPr>
        </p:nvSpPr>
        <p:spPr bwMode="auto">
          <a:xfrm>
            <a:off x="142875" y="6534150"/>
            <a:ext cx="53975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5D230F5-C3F4-4C11-80A4-59044CB3524E}" type="slidenum">
              <a:rPr lang="en-GB" altLang="en-US" sz="1800"/>
              <a:pPr eaLnBrk="1" hangingPunct="1">
                <a:spcBef>
                  <a:spcPct val="0"/>
                </a:spcBef>
                <a:buFontTx/>
                <a:buNone/>
              </a:pPr>
              <a:t>38</a:t>
            </a:fld>
            <a:endParaRPr lang="en-GB" altLang="en-US" sz="1800"/>
          </a:p>
        </p:txBody>
      </p:sp>
      <p:graphicFrame>
        <p:nvGraphicFramePr>
          <p:cNvPr id="5" name="Table 4"/>
          <p:cNvGraphicFramePr>
            <a:graphicFrameLocks noGrp="1"/>
          </p:cNvGraphicFramePr>
          <p:nvPr/>
        </p:nvGraphicFramePr>
        <p:xfrm>
          <a:off x="285750" y="1143000"/>
          <a:ext cx="8429625" cy="5354640"/>
        </p:xfrm>
        <a:graphic>
          <a:graphicData uri="http://schemas.openxmlformats.org/drawingml/2006/table">
            <a:tbl>
              <a:tblPr/>
              <a:tblGrid>
                <a:gridCol w="1708066"/>
                <a:gridCol w="6721559"/>
              </a:tblGrid>
              <a:tr h="946404">
                <a:tc>
                  <a:txBody>
                    <a:bodyPr/>
                    <a:lstStyle/>
                    <a:p>
                      <a:pPr algn="just">
                        <a:lnSpc>
                          <a:spcPct val="115000"/>
                        </a:lnSpc>
                        <a:spcAft>
                          <a:spcPts val="1000"/>
                        </a:spcAft>
                      </a:pPr>
                      <a:r>
                        <a:rPr lang="en-GB" sz="1800" b="1" dirty="0">
                          <a:latin typeface="Calibri"/>
                          <a:ea typeface="Calibri"/>
                          <a:cs typeface="Times New Roman"/>
                        </a:rPr>
                        <a:t>Products</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800" dirty="0">
                          <a:latin typeface="Calibri"/>
                          <a:ea typeface="Calibri"/>
                          <a:cs typeface="Times New Roman"/>
                        </a:rPr>
                        <a:t>Strengthening </a:t>
                      </a:r>
                      <a:r>
                        <a:rPr lang="en-GB" sz="1800" dirty="0" smtClean="0">
                          <a:latin typeface="Calibri"/>
                          <a:ea typeface="Calibri"/>
                          <a:cs typeface="Times New Roman"/>
                        </a:rPr>
                        <a:t>domestic and </a:t>
                      </a:r>
                      <a:r>
                        <a:rPr lang="en-GB" sz="1800" dirty="0">
                          <a:latin typeface="Calibri"/>
                          <a:ea typeface="Calibri"/>
                          <a:cs typeface="Times New Roman"/>
                        </a:rPr>
                        <a:t>international measures to improve the environmental performance of products and services, including improved product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706">
                <a:tc>
                  <a:txBody>
                    <a:bodyPr/>
                    <a:lstStyle/>
                    <a:p>
                      <a:pPr algn="just">
                        <a:lnSpc>
                          <a:spcPct val="115000"/>
                        </a:lnSpc>
                        <a:spcAft>
                          <a:spcPts val="1000"/>
                        </a:spcAft>
                      </a:pPr>
                      <a:r>
                        <a:rPr lang="en-GB" sz="1800" b="1" dirty="0">
                          <a:latin typeface="Calibri"/>
                          <a:ea typeface="Calibri"/>
                          <a:cs typeface="Times New Roman"/>
                        </a:rPr>
                        <a:t>Production</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800" dirty="0">
                          <a:latin typeface="Calibri"/>
                          <a:ea typeface="Calibri"/>
                          <a:cs typeface="Times New Roman"/>
                        </a:rPr>
                        <a:t>Improve resource efficiency and reduce waste and harmful emissions across business sectors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706">
                <a:tc>
                  <a:txBody>
                    <a:bodyPr/>
                    <a:lstStyle/>
                    <a:p>
                      <a:pPr algn="just">
                        <a:lnSpc>
                          <a:spcPct val="115000"/>
                        </a:lnSpc>
                        <a:spcAft>
                          <a:spcPts val="1000"/>
                        </a:spcAft>
                      </a:pPr>
                      <a:r>
                        <a:rPr lang="en-GB" sz="1800" b="1" dirty="0">
                          <a:latin typeface="Calibri"/>
                          <a:ea typeface="Calibri"/>
                          <a:cs typeface="Times New Roman"/>
                        </a:rPr>
                        <a:t>Consumption</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800" dirty="0">
                          <a:latin typeface="Calibri"/>
                          <a:ea typeface="Calibri"/>
                          <a:cs typeface="Times New Roman"/>
                        </a:rPr>
                        <a:t>Influence consumption </a:t>
                      </a:r>
                      <a:r>
                        <a:rPr lang="en-GB" sz="1800" dirty="0" smtClean="0">
                          <a:latin typeface="Calibri"/>
                          <a:ea typeface="Calibri"/>
                          <a:cs typeface="Times New Roman"/>
                        </a:rPr>
                        <a:t>patterns</a:t>
                      </a:r>
                      <a:r>
                        <a:rPr lang="en-GB" sz="1800" dirty="0">
                          <a:latin typeface="Calibri"/>
                          <a:ea typeface="Calibri"/>
                          <a:cs typeface="Times New Roman"/>
                        </a:rPr>
                        <a:t>, including proposals for new advice for consumers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706">
                <a:tc>
                  <a:txBody>
                    <a:bodyPr/>
                    <a:lstStyle/>
                    <a:p>
                      <a:pPr algn="just">
                        <a:lnSpc>
                          <a:spcPct val="115000"/>
                        </a:lnSpc>
                        <a:spcAft>
                          <a:spcPts val="1000"/>
                        </a:spcAft>
                      </a:pPr>
                      <a:r>
                        <a:rPr lang="en-GB" sz="1800" b="1" dirty="0">
                          <a:latin typeface="Calibri"/>
                          <a:ea typeface="Calibri"/>
                          <a:cs typeface="Times New Roman"/>
                        </a:rPr>
                        <a:t>Procurement</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800" dirty="0">
                          <a:latin typeface="Calibri"/>
                          <a:ea typeface="Calibri"/>
                          <a:cs typeface="Times New Roman"/>
                        </a:rPr>
                        <a:t>Sustainable procurement in the public sector, to make the </a:t>
                      </a:r>
                      <a:r>
                        <a:rPr lang="en-GB" sz="1800" dirty="0" smtClean="0">
                          <a:latin typeface="Calibri"/>
                          <a:ea typeface="Calibri"/>
                          <a:cs typeface="Times New Roman"/>
                        </a:rPr>
                        <a:t>UK a </a:t>
                      </a:r>
                      <a:r>
                        <a:rPr lang="en-GB" sz="1800" dirty="0">
                          <a:latin typeface="Calibri"/>
                          <a:ea typeface="Calibri"/>
                          <a:cs typeface="Times New Roman"/>
                        </a:rPr>
                        <a:t>leader within the EU by 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706">
                <a:tc>
                  <a:txBody>
                    <a:bodyPr/>
                    <a:lstStyle/>
                    <a:p>
                      <a:pPr algn="just">
                        <a:lnSpc>
                          <a:spcPct val="115000"/>
                        </a:lnSpc>
                        <a:spcAft>
                          <a:spcPts val="1000"/>
                        </a:spcAft>
                      </a:pPr>
                      <a:r>
                        <a:rPr lang="en-GB" sz="1800" b="1" dirty="0">
                          <a:latin typeface="Calibri"/>
                          <a:ea typeface="Calibri"/>
                          <a:cs typeface="Times New Roman"/>
                        </a:rPr>
                        <a:t>Innovation</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800" dirty="0">
                          <a:latin typeface="Calibri"/>
                          <a:ea typeface="Calibri"/>
                          <a:cs typeface="Times New Roman"/>
                        </a:rPr>
                        <a:t>Support for innovation to bring through new products, materials and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706">
                <a:tc>
                  <a:txBody>
                    <a:bodyPr/>
                    <a:lstStyle/>
                    <a:p>
                      <a:pPr algn="just">
                        <a:lnSpc>
                          <a:spcPct val="115000"/>
                        </a:lnSpc>
                        <a:spcAft>
                          <a:spcPts val="1000"/>
                        </a:spcAft>
                      </a:pPr>
                      <a:r>
                        <a:rPr lang="en-GB" sz="1800" b="1" dirty="0">
                          <a:latin typeface="Calibri"/>
                          <a:ea typeface="Calibri"/>
                          <a:cs typeface="Times New Roman"/>
                        </a:rPr>
                        <a:t>Sustainable business</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800" dirty="0">
                          <a:latin typeface="Calibri"/>
                          <a:ea typeface="Calibri"/>
                          <a:cs typeface="Times New Roman"/>
                        </a:rPr>
                        <a:t>Increase transparency, corporate responsibility and skill in business and other organisations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706">
                <a:tc>
                  <a:txBody>
                    <a:bodyPr/>
                    <a:lstStyle/>
                    <a:p>
                      <a:pPr algn="just">
                        <a:lnSpc>
                          <a:spcPct val="115000"/>
                        </a:lnSpc>
                        <a:spcAft>
                          <a:spcPts val="1000"/>
                        </a:spcAft>
                      </a:pPr>
                      <a:r>
                        <a:rPr lang="en-GB" sz="1800" b="1" dirty="0">
                          <a:latin typeface="Calibri"/>
                          <a:ea typeface="Calibri"/>
                          <a:cs typeface="Times New Roman"/>
                        </a:rPr>
                        <a:t>Waste</a:t>
                      </a:r>
                      <a:endParaRPr lang="en-GB"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1800" dirty="0">
                          <a:latin typeface="Calibri"/>
                          <a:ea typeface="Calibri"/>
                          <a:cs typeface="Times New Roman"/>
                        </a:rPr>
                        <a:t>Increased emphasis on reducing waste at source and making use of it as a resource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7628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83568" y="692696"/>
            <a:ext cx="7620000" cy="642938"/>
          </a:xfrm>
        </p:spPr>
        <p:txBody>
          <a:bodyPr/>
          <a:lstStyle/>
          <a:p>
            <a:pPr algn="ctr"/>
            <a:r>
              <a:rPr lang="en-GB" altLang="en-US" sz="3600" dirty="0" smtClean="0"/>
              <a:t>Policy effectiveness</a:t>
            </a:r>
          </a:p>
        </p:txBody>
      </p:sp>
      <p:sp>
        <p:nvSpPr>
          <p:cNvPr id="64515" name="Content Placeholder 2"/>
          <p:cNvSpPr>
            <a:spLocks noGrp="1"/>
          </p:cNvSpPr>
          <p:nvPr>
            <p:ph idx="1"/>
          </p:nvPr>
        </p:nvSpPr>
        <p:spPr>
          <a:xfrm>
            <a:off x="611560" y="1556792"/>
            <a:ext cx="7834312" cy="4895850"/>
          </a:xfrm>
        </p:spPr>
        <p:txBody>
          <a:bodyPr>
            <a:normAutofit fontScale="92500"/>
          </a:bodyPr>
          <a:lstStyle/>
          <a:p>
            <a:pPr marL="358775" lvl="1">
              <a:buFont typeface="Arial" charset="0"/>
              <a:buChar char="•"/>
            </a:pPr>
            <a:r>
              <a:rPr lang="en-GB" altLang="en-US" dirty="0" smtClean="0"/>
              <a:t>Relative, but not absolute, carbon decoupling (carbon emissions rose in UK from 1997-2007, despite Climate Change Programme policies) </a:t>
            </a:r>
          </a:p>
          <a:p>
            <a:pPr marL="358775" lvl="1">
              <a:buFont typeface="Arial" charset="0"/>
              <a:buChar char="•"/>
            </a:pPr>
            <a:r>
              <a:rPr lang="en-GB" altLang="en-US" dirty="0" smtClean="0"/>
              <a:t>Issue of consumption (as opposed to production</a:t>
            </a:r>
            <a:r>
              <a:rPr lang="en-GB" altLang="en-US" dirty="0" smtClean="0"/>
              <a:t>/ territorial</a:t>
            </a:r>
            <a:r>
              <a:rPr lang="en-GB" altLang="en-US" dirty="0" smtClean="0"/>
              <a:t>) emissions</a:t>
            </a:r>
          </a:p>
          <a:p>
            <a:pPr marL="358775" lvl="1">
              <a:buFont typeface="Arial" charset="0"/>
              <a:buChar char="•"/>
            </a:pPr>
            <a:r>
              <a:rPr lang="en-GB" altLang="en-US" dirty="0" smtClean="0"/>
              <a:t>(Much) More stringent application of policy instruments (especially price-based to avoid rebound effects) seems to be required</a:t>
            </a:r>
          </a:p>
          <a:p>
            <a:pPr marL="358775" lvl="1">
              <a:buFont typeface="Arial" charset="0"/>
              <a:buChar char="•"/>
            </a:pPr>
            <a:r>
              <a:rPr lang="en-GB" altLang="en-US" dirty="0" smtClean="0"/>
              <a:t>Threat from shale or cheap natural gas (‘Gas Strategy’)</a:t>
            </a:r>
          </a:p>
          <a:p>
            <a:pPr marL="358775" lvl="1">
              <a:buFont typeface="Arial" charset="0"/>
              <a:buChar char="•"/>
            </a:pPr>
            <a:r>
              <a:rPr lang="en-GB" altLang="en-US" dirty="0" smtClean="0"/>
              <a:t>Implications for economic growth</a:t>
            </a:r>
          </a:p>
          <a:p>
            <a:pPr marL="358775" lvl="1">
              <a:buFont typeface="Arial" charset="0"/>
              <a:buChar char="•"/>
            </a:pPr>
            <a:r>
              <a:rPr lang="en-GB" altLang="en-US" dirty="0" smtClean="0"/>
              <a:t>Political feasibility</a:t>
            </a:r>
          </a:p>
          <a:p>
            <a:pPr marL="358775" lvl="1">
              <a:buFont typeface="Arial" charset="0"/>
              <a:buChar char="•"/>
            </a:pPr>
            <a:endParaRPr lang="en-GB" altLang="en-US" dirty="0" smtClean="0"/>
          </a:p>
        </p:txBody>
      </p:sp>
      <p:sp>
        <p:nvSpPr>
          <p:cNvPr id="64516" name="Slide Number Placeholder 3"/>
          <p:cNvSpPr>
            <a:spLocks noGrp="1"/>
          </p:cNvSpPr>
          <p:nvPr>
            <p:ph type="sldNum" sz="quarter" idx="4294967295"/>
          </p:nvPr>
        </p:nvSpPr>
        <p:spPr bwMode="auto">
          <a:xfrm>
            <a:off x="142875" y="6534150"/>
            <a:ext cx="53975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8821389-B3C4-49E5-A949-CF6451E7EECC}" type="slidenum">
              <a:rPr lang="en-GB" altLang="en-US" sz="1800"/>
              <a:pPr eaLnBrk="1" hangingPunct="1">
                <a:spcBef>
                  <a:spcPct val="0"/>
                </a:spcBef>
                <a:buFontTx/>
                <a:buNone/>
              </a:pPr>
              <a:t>39</a:t>
            </a:fld>
            <a:endParaRPr lang="en-GB" altLang="en-US" sz="1800"/>
          </a:p>
        </p:txBody>
      </p:sp>
    </p:spTree>
    <p:extLst>
      <p:ext uri="{BB962C8B-B14F-4D97-AF65-F5344CB8AC3E}">
        <p14:creationId xmlns:p14="http://schemas.microsoft.com/office/powerpoint/2010/main" val="1844343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3528" y="764705"/>
            <a:ext cx="8286750" cy="576063"/>
          </a:xfrm>
        </p:spPr>
        <p:txBody>
          <a:bodyPr>
            <a:normAutofit fontScale="90000"/>
          </a:bodyPr>
          <a:lstStyle/>
          <a:p>
            <a:r>
              <a:rPr lang="en-US" sz="3200" dirty="0" smtClean="0"/>
              <a:t>The Energy Trilemma</a:t>
            </a:r>
            <a:endParaRPr lang="en-GB" sz="3200" dirty="0" smtClean="0"/>
          </a:p>
        </p:txBody>
      </p:sp>
      <p:sp>
        <p:nvSpPr>
          <p:cNvPr id="27651" name="Rectangle 3"/>
          <p:cNvSpPr>
            <a:spLocks noGrp="1" noChangeArrowheads="1"/>
          </p:cNvSpPr>
          <p:nvPr>
            <p:ph type="body" idx="1"/>
          </p:nvPr>
        </p:nvSpPr>
        <p:spPr>
          <a:xfrm>
            <a:off x="539552" y="1412776"/>
            <a:ext cx="8039100" cy="4968552"/>
          </a:xfrm>
        </p:spPr>
        <p:txBody>
          <a:bodyPr>
            <a:normAutofit fontScale="92500" lnSpcReduction="10000"/>
          </a:bodyPr>
          <a:lstStyle/>
          <a:p>
            <a:pPr marL="0" indent="0">
              <a:buFontTx/>
              <a:buNone/>
              <a:defRPr/>
            </a:pPr>
            <a:r>
              <a:rPr lang="en-GB" sz="2400" dirty="0" smtClean="0"/>
              <a:t>The objectives of energy policy for many countries are basically three:</a:t>
            </a:r>
          </a:p>
          <a:p>
            <a:pPr>
              <a:defRPr/>
            </a:pPr>
            <a:r>
              <a:rPr lang="en-GB" sz="2000" dirty="0" smtClean="0"/>
              <a:t>Transition to a low-carbon energy system (involving cuts of at least 80% in greenhouse gas (GHG) emissions by 2050, which will require the almost complete decarbonisation of the electricity system), and a wider </a:t>
            </a:r>
            <a:r>
              <a:rPr lang="en-GB" sz="2000" dirty="0" err="1" smtClean="0"/>
              <a:t>‘green</a:t>
            </a:r>
            <a:r>
              <a:rPr lang="en-GB" sz="2000" dirty="0" smtClean="0"/>
              <a:t> economy’</a:t>
            </a:r>
          </a:p>
          <a:p>
            <a:pPr>
              <a:defRPr/>
            </a:pPr>
            <a:r>
              <a:rPr lang="en-GB" sz="2000" dirty="0" smtClean="0"/>
              <a:t>Increased security and resilience of the energy system (involving reduced dependence on imported fossil fuels and domestic system robustness against environmental, economic, social and geo-political shocks)</a:t>
            </a:r>
          </a:p>
          <a:p>
            <a:pPr>
              <a:defRPr/>
            </a:pPr>
            <a:r>
              <a:rPr lang="en-GB" sz="2000" dirty="0" smtClean="0"/>
              <a:t>Affordability</a:t>
            </a:r>
          </a:p>
          <a:p>
            <a:pPr lvl="1">
              <a:defRPr/>
            </a:pPr>
            <a:r>
              <a:rPr lang="en-GB" sz="1600" dirty="0" smtClean="0"/>
              <a:t>For businesses: need for competitiveness (some sectors will decline as others grow – allow time for the transition) and cost efficiency (ensuring that investments, which will be large, are timely and appropriate and, above all, are not stranded by unforeseen developments) </a:t>
            </a:r>
          </a:p>
          <a:p>
            <a:pPr lvl="1">
              <a:defRPr/>
            </a:pPr>
            <a:r>
              <a:rPr lang="en-GB" sz="1600" dirty="0" smtClean="0"/>
              <a:t>For </a:t>
            </a:r>
            <a:r>
              <a:rPr lang="en-GB" sz="1600" dirty="0"/>
              <a:t>vulnerable </a:t>
            </a:r>
            <a:r>
              <a:rPr lang="en-GB" sz="1600" dirty="0" smtClean="0"/>
              <a:t>households: need to be able to pay energy costs</a:t>
            </a:r>
          </a:p>
          <a:p>
            <a:pPr marL="0" indent="0">
              <a:buNone/>
              <a:defRPr/>
            </a:pPr>
            <a:r>
              <a:rPr lang="en-GB" sz="2400" dirty="0"/>
              <a:t>Only the first of these objectives is relatively recent. </a:t>
            </a:r>
          </a:p>
          <a:p>
            <a:pPr marL="0" indent="0">
              <a:buNone/>
              <a:defRPr/>
            </a:pPr>
            <a:r>
              <a:rPr lang="en-GB" sz="2400" dirty="0"/>
              <a:t>Outcomes on the other two will  depend on how and how vigorously the decarbonisation objective is pursued.</a:t>
            </a:r>
          </a:p>
          <a:p>
            <a:pPr>
              <a:defRPr/>
            </a:pPr>
            <a:endParaRPr lang="en-GB" sz="2400" dirty="0" smtClean="0"/>
          </a:p>
        </p:txBody>
      </p:sp>
    </p:spTree>
    <p:extLst>
      <p:ext uri="{BB962C8B-B14F-4D97-AF65-F5344CB8AC3E}">
        <p14:creationId xmlns:p14="http://schemas.microsoft.com/office/powerpoint/2010/main" val="2756530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28625" y="714375"/>
            <a:ext cx="8229600" cy="642938"/>
          </a:xfrm>
        </p:spPr>
        <p:txBody>
          <a:bodyPr/>
          <a:lstStyle/>
          <a:p>
            <a:r>
              <a:rPr lang="en-GB" altLang="en-US" sz="3600" smtClean="0"/>
              <a:t>Possible UK timeline, 2010-2050 (1)</a:t>
            </a:r>
          </a:p>
        </p:txBody>
      </p:sp>
      <p:sp>
        <p:nvSpPr>
          <p:cNvPr id="65539" name="Rectangle 3"/>
          <p:cNvSpPr>
            <a:spLocks noGrp="1" noChangeArrowheads="1"/>
          </p:cNvSpPr>
          <p:nvPr>
            <p:ph type="body" idx="1"/>
          </p:nvPr>
        </p:nvSpPr>
        <p:spPr>
          <a:xfrm>
            <a:off x="428625" y="1571625"/>
            <a:ext cx="8229600" cy="5010150"/>
          </a:xfrm>
        </p:spPr>
        <p:txBody>
          <a:bodyPr/>
          <a:lstStyle/>
          <a:p>
            <a:pPr>
              <a:buFontTx/>
              <a:buNone/>
            </a:pPr>
            <a:r>
              <a:rPr lang="en-GB" altLang="en-US" sz="2400" dirty="0" smtClean="0"/>
              <a:t>2010-2020:</a:t>
            </a:r>
          </a:p>
          <a:p>
            <a:endParaRPr lang="en-GB" altLang="en-US" sz="2000" dirty="0" smtClean="0"/>
          </a:p>
          <a:p>
            <a:r>
              <a:rPr lang="en-GB" altLang="en-US" sz="2000" dirty="0" smtClean="0"/>
              <a:t>Actual UK response to the EU Renewables Directive</a:t>
            </a:r>
          </a:p>
          <a:p>
            <a:r>
              <a:rPr lang="en-GB" altLang="en-US" sz="2000" dirty="0" smtClean="0"/>
              <a:t>Supply-side options are clarified (In EU how much beyond 20% renewables? Does CCS work? Which countries will go for nuclear? How much distributed generation?)</a:t>
            </a:r>
          </a:p>
          <a:p>
            <a:r>
              <a:rPr lang="en-GB" altLang="en-US" sz="2000" dirty="0" smtClean="0"/>
              <a:t>Trajectory of demand reduction is clarified</a:t>
            </a:r>
          </a:p>
          <a:p>
            <a:r>
              <a:rPr lang="en-GB" altLang="en-US" sz="2000" dirty="0" smtClean="0"/>
              <a:t>Trajectory of electrification of personal mobility and residential heat is clarified</a:t>
            </a:r>
          </a:p>
          <a:p>
            <a:r>
              <a:rPr lang="en-GB" altLang="en-US" sz="2000" dirty="0" smtClean="0"/>
              <a:t>Demand response technologies are installed</a:t>
            </a:r>
          </a:p>
          <a:p>
            <a:r>
              <a:rPr lang="en-GB" altLang="en-US" sz="2000" dirty="0" smtClean="0"/>
              <a:t>Requisite institutional reforms </a:t>
            </a:r>
            <a:r>
              <a:rPr lang="en-GB" altLang="en-US" sz="2000" dirty="0" smtClean="0"/>
              <a:t>(</a:t>
            </a:r>
            <a:r>
              <a:rPr lang="en-GB" altLang="en-US" sz="2000" dirty="0" err="1" smtClean="0"/>
              <a:t>e.g</a:t>
            </a:r>
            <a:r>
              <a:rPr lang="en-GB" altLang="en-US" sz="2000" dirty="0" smtClean="0"/>
              <a:t> Electricity </a:t>
            </a:r>
            <a:r>
              <a:rPr lang="en-GB" altLang="en-US" sz="2000" dirty="0" smtClean="0"/>
              <a:t>Market Reform) are put in place</a:t>
            </a:r>
          </a:p>
          <a:p>
            <a:r>
              <a:rPr lang="en-GB" altLang="en-US" sz="2000" dirty="0" smtClean="0"/>
              <a:t>Internationalisation agreements are put in place</a:t>
            </a:r>
          </a:p>
        </p:txBody>
      </p:sp>
    </p:spTree>
    <p:extLst>
      <p:ext uri="{BB962C8B-B14F-4D97-AF65-F5344CB8AC3E}">
        <p14:creationId xmlns:p14="http://schemas.microsoft.com/office/powerpoint/2010/main" val="22351400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28625" y="714375"/>
            <a:ext cx="8229600" cy="2928938"/>
          </a:xfrm>
        </p:spPr>
        <p:txBody>
          <a:bodyPr/>
          <a:lstStyle/>
          <a:p>
            <a:r>
              <a:rPr lang="en-GB" altLang="en-US" sz="2800" smtClean="0"/>
              <a:t>Pipeline of selected energy technologies showing progress required by 2020</a:t>
            </a:r>
            <a:br>
              <a:rPr lang="en-GB" altLang="en-US" sz="2800" smtClean="0"/>
            </a:br>
            <a:r>
              <a:rPr lang="en-GB" altLang="en-US" sz="2800" smtClean="0"/>
              <a:t/>
            </a:r>
            <a:br>
              <a:rPr lang="en-GB" altLang="en-US" sz="2800" smtClean="0"/>
            </a:br>
            <a:r>
              <a:rPr lang="en-GB" altLang="en-US" sz="2000" b="0" smtClean="0"/>
              <a:t>Source: Energy Research Partnership 2010 </a:t>
            </a:r>
            <a:r>
              <a:rPr lang="en-GB" altLang="en-US" sz="2000" b="0" i="1" smtClean="0"/>
              <a:t>Energy innovation milestones to 2050</a:t>
            </a:r>
            <a:r>
              <a:rPr lang="en-GB" altLang="en-US" sz="2000" b="0" smtClean="0"/>
              <a:t>, March, ERP, London</a:t>
            </a:r>
            <a:br>
              <a:rPr lang="en-GB" altLang="en-US" sz="2000" b="0" smtClean="0"/>
            </a:br>
            <a:r>
              <a:rPr lang="en-GB" altLang="en-US" sz="2000" b="0" i="1" smtClean="0"/>
              <a:t> </a:t>
            </a:r>
            <a:r>
              <a:rPr lang="en-GB" altLang="en-US" sz="1800" b="0" smtClean="0">
                <a:solidFill>
                  <a:srgbClr val="0066CC"/>
                </a:solidFill>
                <a:hlinkClick r:id="rId2"/>
              </a:rPr>
              <a:t>www.energyresearchpartnership.org.uk/tiki-download_file.php?fileId=233</a:t>
            </a:r>
            <a:r>
              <a:rPr lang="en-GB" altLang="en-US" sz="1800" b="0" smtClean="0"/>
              <a:t>  </a:t>
            </a:r>
            <a:r>
              <a:rPr lang="en-GB" altLang="en-US" sz="2000" b="0" smtClean="0"/>
              <a:t/>
            </a:r>
            <a:br>
              <a:rPr lang="en-GB" altLang="en-US" sz="2000" b="0" smtClean="0"/>
            </a:br>
            <a:endParaRPr lang="en-GB" altLang="en-US" sz="2000" b="0" smtClean="0"/>
          </a:p>
        </p:txBody>
      </p:sp>
    </p:spTree>
    <p:extLst>
      <p:ext uri="{BB962C8B-B14F-4D97-AF65-F5344CB8AC3E}">
        <p14:creationId xmlns:p14="http://schemas.microsoft.com/office/powerpoint/2010/main" val="1808063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4775"/>
            <a:ext cx="8643938"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587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28625" y="714375"/>
            <a:ext cx="8229600" cy="642938"/>
          </a:xfrm>
        </p:spPr>
        <p:txBody>
          <a:bodyPr/>
          <a:lstStyle/>
          <a:p>
            <a:r>
              <a:rPr lang="en-GB" altLang="en-US" sz="3600" smtClean="0"/>
              <a:t>Possible timeline, 2010-2050 (2)</a:t>
            </a:r>
          </a:p>
        </p:txBody>
      </p:sp>
      <p:sp>
        <p:nvSpPr>
          <p:cNvPr id="68611" name="Rectangle 3"/>
          <p:cNvSpPr>
            <a:spLocks noGrp="1" noChangeArrowheads="1"/>
          </p:cNvSpPr>
          <p:nvPr>
            <p:ph type="body" idx="1"/>
          </p:nvPr>
        </p:nvSpPr>
        <p:spPr>
          <a:xfrm>
            <a:off x="428625" y="1419225"/>
            <a:ext cx="8229600" cy="4795838"/>
          </a:xfrm>
        </p:spPr>
        <p:txBody>
          <a:bodyPr/>
          <a:lstStyle/>
          <a:p>
            <a:pPr>
              <a:buFontTx/>
              <a:buNone/>
            </a:pPr>
            <a:endParaRPr lang="en-GB" altLang="en-US" sz="2000" smtClean="0"/>
          </a:p>
          <a:p>
            <a:pPr>
              <a:buFontTx/>
              <a:buNone/>
            </a:pPr>
            <a:r>
              <a:rPr lang="en-GB" altLang="en-US" sz="2400" smtClean="0"/>
              <a:t>2020-2030:</a:t>
            </a:r>
          </a:p>
          <a:p>
            <a:r>
              <a:rPr lang="en-GB" altLang="en-US" sz="2000" smtClean="0"/>
              <a:t>Large-scale roll out of different supply technologies</a:t>
            </a:r>
          </a:p>
          <a:p>
            <a:r>
              <a:rPr lang="en-GB" altLang="en-US" sz="2000" smtClean="0"/>
              <a:t>Establishment of new demand patterns</a:t>
            </a:r>
          </a:p>
          <a:p>
            <a:r>
              <a:rPr lang="en-GB" altLang="en-US" sz="2000" smtClean="0"/>
              <a:t>Roll out of grid redesign</a:t>
            </a:r>
          </a:p>
          <a:p>
            <a:r>
              <a:rPr lang="en-GB" altLang="en-US" sz="2000" smtClean="0"/>
              <a:t>Re-think/re-orientation where possible/desired to take account of new technologies and options</a:t>
            </a:r>
          </a:p>
          <a:p>
            <a:endParaRPr lang="en-GB" altLang="en-US" sz="2000" smtClean="0"/>
          </a:p>
          <a:p>
            <a:pPr>
              <a:buFontTx/>
              <a:buNone/>
            </a:pPr>
            <a:r>
              <a:rPr lang="en-GB" altLang="en-US" sz="2400" smtClean="0"/>
              <a:t>2030-2050:</a:t>
            </a:r>
          </a:p>
          <a:p>
            <a:r>
              <a:rPr lang="en-GB" altLang="en-US" sz="2000" smtClean="0"/>
              <a:t>Large-scale deployment of chosen options </a:t>
            </a:r>
          </a:p>
          <a:p>
            <a:r>
              <a:rPr lang="en-GB" altLang="en-US" sz="2000" smtClean="0"/>
              <a:t>Limited scope for trajectory change without large costs</a:t>
            </a:r>
          </a:p>
        </p:txBody>
      </p:sp>
    </p:spTree>
    <p:extLst>
      <p:ext uri="{BB962C8B-B14F-4D97-AF65-F5344CB8AC3E}">
        <p14:creationId xmlns:p14="http://schemas.microsoft.com/office/powerpoint/2010/main" val="2640507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720080"/>
          </a:xfrm>
        </p:spPr>
        <p:txBody>
          <a:bodyPr>
            <a:noAutofit/>
          </a:bodyPr>
          <a:lstStyle/>
          <a:p>
            <a:r>
              <a:rPr lang="en-GB" sz="2800" b="1" dirty="0" smtClean="0"/>
              <a:t>CECILIA2050 </a:t>
            </a:r>
            <a:r>
              <a:rPr lang="en-GB" sz="2800" b="1" dirty="0" smtClean="0"/>
              <a:t>Detailed Conclusions</a:t>
            </a:r>
            <a:endParaRPr lang="en-GB" sz="2800" b="1" dirty="0"/>
          </a:p>
        </p:txBody>
      </p:sp>
      <p:sp>
        <p:nvSpPr>
          <p:cNvPr id="3" name="Content Placeholder 2"/>
          <p:cNvSpPr>
            <a:spLocks noGrp="1"/>
          </p:cNvSpPr>
          <p:nvPr>
            <p:ph idx="1"/>
          </p:nvPr>
        </p:nvSpPr>
        <p:spPr>
          <a:xfrm>
            <a:off x="467544" y="1700808"/>
            <a:ext cx="8229600" cy="5040559"/>
          </a:xfrm>
        </p:spPr>
        <p:txBody>
          <a:bodyPr>
            <a:normAutofit/>
          </a:bodyPr>
          <a:lstStyle/>
          <a:p>
            <a:pPr algn="just">
              <a:buFontTx/>
              <a:buChar char="-"/>
            </a:pPr>
            <a:r>
              <a:rPr lang="en-GB" sz="2000" dirty="0"/>
              <a:t>The EU climate policy mix is uneven, lightly co-ordinated and difficult to define</a:t>
            </a:r>
            <a:endParaRPr lang="en-GB" sz="2000" dirty="0" smtClean="0"/>
          </a:p>
          <a:p>
            <a:pPr algn="just">
              <a:buFontTx/>
              <a:buChar char="-"/>
            </a:pPr>
            <a:r>
              <a:rPr lang="en-GB" sz="2000" dirty="0" smtClean="0"/>
              <a:t>However</a:t>
            </a:r>
            <a:r>
              <a:rPr lang="en-GB" sz="2000" dirty="0"/>
              <a:t>, it has been effective in producing CO</a:t>
            </a:r>
            <a:r>
              <a:rPr lang="en-GB" sz="2000" baseline="-25000" dirty="0"/>
              <a:t>2</a:t>
            </a:r>
            <a:r>
              <a:rPr lang="en-GB" sz="2000" dirty="0"/>
              <a:t> </a:t>
            </a:r>
            <a:r>
              <a:rPr lang="en-GB" sz="2000" dirty="0" smtClean="0"/>
              <a:t>abatement - </a:t>
            </a:r>
            <a:r>
              <a:rPr lang="en-GB" sz="2000" dirty="0"/>
              <a:t>EU ETS, RES-E support mechanisms and Environmental Tax Reforms (ETRs) introduced by Member States since 1995 </a:t>
            </a:r>
            <a:r>
              <a:rPr lang="en-GB" sz="2000" b="1" dirty="0"/>
              <a:t>reduced CO</a:t>
            </a:r>
            <a:r>
              <a:rPr lang="en-GB" sz="2000" b="1" baseline="-25000" dirty="0"/>
              <a:t>2</a:t>
            </a:r>
            <a:r>
              <a:rPr lang="en-GB" sz="2000" b="1" dirty="0"/>
              <a:t> emissions in 2008 by up to 12-13% below the counterfactual in some Member States</a:t>
            </a:r>
          </a:p>
          <a:p>
            <a:pPr algn="just">
              <a:buFontTx/>
              <a:buChar char="-"/>
            </a:pPr>
            <a:r>
              <a:rPr lang="en-GB" sz="2000" dirty="0"/>
              <a:t>Economic instruments are key, but not sole drivers of policy-induced CO</a:t>
            </a:r>
            <a:r>
              <a:rPr lang="en-GB" sz="2000" baseline="-25000" dirty="0"/>
              <a:t>2</a:t>
            </a:r>
            <a:r>
              <a:rPr lang="en-GB" sz="2000" dirty="0"/>
              <a:t> </a:t>
            </a:r>
            <a:r>
              <a:rPr lang="en-GB" sz="2000" dirty="0" smtClean="0"/>
              <a:t>abatement</a:t>
            </a:r>
          </a:p>
          <a:p>
            <a:pPr algn="just">
              <a:buFontTx/>
              <a:buChar char="-"/>
            </a:pPr>
            <a:r>
              <a:rPr lang="en-GB" sz="2000" dirty="0"/>
              <a:t>There is no evidence that ‘carbon leakage’ from the EU has </a:t>
            </a:r>
            <a:r>
              <a:rPr lang="en-GB" sz="2000" dirty="0" smtClean="0"/>
              <a:t>occurred</a:t>
            </a:r>
          </a:p>
          <a:p>
            <a:pPr algn="just">
              <a:buFontTx/>
              <a:buChar char="-"/>
            </a:pPr>
            <a:r>
              <a:rPr lang="en-GB" sz="2000" dirty="0"/>
              <a:t>From a broad perspective, key EU climate policy instruments were economically neutral at worst – and probably beneficial</a:t>
            </a:r>
            <a:br>
              <a:rPr lang="en-GB" sz="2000" dirty="0"/>
            </a:br>
            <a:r>
              <a:rPr lang="en-GB" sz="2000" dirty="0"/>
              <a:t>(extensive literature </a:t>
            </a:r>
            <a:r>
              <a:rPr lang="en-GB" sz="2000" dirty="0" smtClean="0"/>
              <a:t>and evidence)</a:t>
            </a:r>
            <a:endParaRPr lang="en-GB" sz="2000" dirty="0" smtClean="0"/>
          </a:p>
        </p:txBody>
      </p:sp>
    </p:spTree>
    <p:extLst>
      <p:ext uri="{BB962C8B-B14F-4D97-AF65-F5344CB8AC3E}">
        <p14:creationId xmlns:p14="http://schemas.microsoft.com/office/powerpoint/2010/main" val="3155367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440160"/>
          </a:xfrm>
        </p:spPr>
        <p:txBody>
          <a:bodyPr>
            <a:noAutofit/>
          </a:bodyPr>
          <a:lstStyle/>
          <a:p>
            <a:r>
              <a:rPr lang="en-GB" sz="2800" b="1" dirty="0"/>
              <a:t>CECILIA2050 </a:t>
            </a:r>
            <a:r>
              <a:rPr lang="en-GB" sz="2800" b="1" dirty="0" smtClean="0"/>
              <a:t>Overall Policy Conclusion</a:t>
            </a:r>
            <a:r>
              <a:rPr lang="en-GB" sz="2800" dirty="0" smtClean="0"/>
              <a:t> </a:t>
            </a:r>
            <a:r>
              <a:rPr lang="en-GB" sz="2800" dirty="0" smtClean="0"/>
              <a:t/>
            </a:r>
            <a:br>
              <a:rPr lang="en-GB" sz="2800" dirty="0" smtClean="0"/>
            </a:br>
            <a:r>
              <a:rPr lang="en-GB" sz="2800" dirty="0" smtClean="0"/>
              <a:t>Policy mix ‘optimality’ is inconsistent with the politics of implementation, but improvements are possible</a:t>
            </a:r>
            <a:endParaRPr lang="en-GB" sz="2800" b="1" dirty="0"/>
          </a:p>
        </p:txBody>
      </p:sp>
      <p:sp>
        <p:nvSpPr>
          <p:cNvPr id="3" name="Content Placeholder 2"/>
          <p:cNvSpPr>
            <a:spLocks noGrp="1"/>
          </p:cNvSpPr>
          <p:nvPr>
            <p:ph idx="1"/>
          </p:nvPr>
        </p:nvSpPr>
        <p:spPr>
          <a:xfrm>
            <a:off x="467544" y="2420888"/>
            <a:ext cx="8229600" cy="3960440"/>
          </a:xfrm>
        </p:spPr>
        <p:txBody>
          <a:bodyPr>
            <a:noAutofit/>
          </a:bodyPr>
          <a:lstStyle/>
          <a:p>
            <a:pPr algn="just">
              <a:buFontTx/>
              <a:buChar char="-"/>
            </a:pPr>
            <a:r>
              <a:rPr lang="en-GB" sz="2200" b="1" dirty="0" smtClean="0">
                <a:solidFill>
                  <a:srgbClr val="000000"/>
                </a:solidFill>
              </a:rPr>
              <a:t>Trade-offs </a:t>
            </a:r>
            <a:r>
              <a:rPr lang="en-GB" sz="2200" dirty="0" smtClean="0">
                <a:solidFill>
                  <a:srgbClr val="000000"/>
                </a:solidFill>
              </a:rPr>
              <a:t>between the three aspects of ‘optimality’ (‘effectiveness’, static and dynamic ‘efficiency’ and ‘feasibility’), is unavoidable in practice</a:t>
            </a:r>
          </a:p>
          <a:p>
            <a:pPr algn="just">
              <a:buFontTx/>
              <a:buChar char="-"/>
            </a:pPr>
            <a:r>
              <a:rPr lang="en-GB" sz="2200" dirty="0" smtClean="0">
                <a:solidFill>
                  <a:srgbClr val="000000"/>
                </a:solidFill>
              </a:rPr>
              <a:t>Effectiveness and cost-efficiency of an instrument or instrument mix is often determined, along with the ability to introduce an instrument in the first place, by </a:t>
            </a:r>
            <a:r>
              <a:rPr lang="en-GB" sz="2200" b="1" dirty="0">
                <a:solidFill>
                  <a:srgbClr val="000000"/>
                </a:solidFill>
              </a:rPr>
              <a:t>p</a:t>
            </a:r>
            <a:r>
              <a:rPr lang="en-GB" sz="2200" b="1" dirty="0" smtClean="0">
                <a:solidFill>
                  <a:srgbClr val="000000"/>
                </a:solidFill>
              </a:rPr>
              <a:t>olitical feasibility</a:t>
            </a:r>
            <a:r>
              <a:rPr lang="en-GB" sz="2200" dirty="0" smtClean="0">
                <a:solidFill>
                  <a:srgbClr val="000000"/>
                </a:solidFill>
              </a:rPr>
              <a:t>.</a:t>
            </a:r>
          </a:p>
          <a:p>
            <a:pPr algn="just">
              <a:buFontTx/>
              <a:buChar char="-"/>
            </a:pPr>
            <a:r>
              <a:rPr lang="en-GB" sz="2200" b="1" dirty="0" smtClean="0">
                <a:solidFill>
                  <a:srgbClr val="000000"/>
                </a:solidFill>
              </a:rPr>
              <a:t>Political feasibility </a:t>
            </a:r>
            <a:r>
              <a:rPr lang="en-GB" sz="2200" dirty="0" smtClean="0">
                <a:solidFill>
                  <a:srgbClr val="000000"/>
                </a:solidFill>
              </a:rPr>
              <a:t>(at all levels) is subject to rapid change – options must be on the table ready for introduction when circumstances are favourable</a:t>
            </a:r>
          </a:p>
          <a:p>
            <a:pPr algn="just">
              <a:buFontTx/>
              <a:buChar char="-"/>
            </a:pPr>
            <a:r>
              <a:rPr lang="en-GB" sz="2200" dirty="0" smtClean="0">
                <a:solidFill>
                  <a:srgbClr val="000000"/>
                </a:solidFill>
              </a:rPr>
              <a:t>No reason for thinking that EU climate policy has put EU economy at a competitive disadvantage</a:t>
            </a:r>
            <a:endParaRPr lang="en-GB" sz="2200" dirty="0">
              <a:solidFill>
                <a:srgbClr val="000000"/>
              </a:solidFill>
            </a:endParaRPr>
          </a:p>
        </p:txBody>
      </p:sp>
    </p:spTree>
    <p:extLst>
      <p:ext uri="{BB962C8B-B14F-4D97-AF65-F5344CB8AC3E}">
        <p14:creationId xmlns:p14="http://schemas.microsoft.com/office/powerpoint/2010/main" val="146383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411760" y="4650559"/>
            <a:ext cx="439248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chemeClr val="tx2"/>
                </a:solidFill>
                <a:latin typeface="Arial" charset="0"/>
                <a:ea typeface="ＭＳ Ｐゴシック" charset="0"/>
              </a:defRPr>
            </a:lvl6pPr>
            <a:lvl7pPr marL="914400" algn="l" rtl="0" fontAlgn="base">
              <a:spcBef>
                <a:spcPct val="0"/>
              </a:spcBef>
              <a:spcAft>
                <a:spcPct val="0"/>
              </a:spcAft>
              <a:defRPr sz="3000" b="1">
                <a:solidFill>
                  <a:schemeClr val="tx2"/>
                </a:solidFill>
                <a:latin typeface="Arial" charset="0"/>
                <a:ea typeface="ＭＳ Ｐゴシック" charset="0"/>
              </a:defRPr>
            </a:lvl7pPr>
            <a:lvl8pPr marL="1371600" algn="l" rtl="0" fontAlgn="base">
              <a:spcBef>
                <a:spcPct val="0"/>
              </a:spcBef>
              <a:spcAft>
                <a:spcPct val="0"/>
              </a:spcAft>
              <a:defRPr sz="3000" b="1">
                <a:solidFill>
                  <a:schemeClr val="tx2"/>
                </a:solidFill>
                <a:latin typeface="Arial" charset="0"/>
                <a:ea typeface="ＭＳ Ｐゴシック" charset="0"/>
              </a:defRPr>
            </a:lvl8pPr>
            <a:lvl9pPr marL="1828800" algn="l" rtl="0" fontAlgn="base">
              <a:spcBef>
                <a:spcPct val="0"/>
              </a:spcBef>
              <a:spcAft>
                <a:spcPct val="0"/>
              </a:spcAft>
              <a:defRPr sz="3000" b="1">
                <a:solidFill>
                  <a:schemeClr val="tx2"/>
                </a:solidFill>
                <a:latin typeface="Arial" charset="0"/>
                <a:ea typeface="ＭＳ Ｐゴシック" charset="0"/>
              </a:defRPr>
            </a:lvl9pPr>
          </a:lstStyle>
          <a:p>
            <a:pPr marL="0" algn="ctr">
              <a:lnSpc>
                <a:spcPct val="100000"/>
              </a:lnSpc>
              <a:spcBef>
                <a:spcPts val="400"/>
              </a:spcBef>
            </a:pPr>
            <a:r>
              <a:rPr lang="en-US" sz="4000" dirty="0" smtClean="0"/>
              <a:t>Thank you</a:t>
            </a:r>
            <a:endParaRPr lang="en-US" sz="3200" dirty="0" smtClean="0"/>
          </a:p>
          <a:p>
            <a:pPr marL="0" marR="0" indent="0" algn="ctr" defTabSz="914400" rtl="0" eaLnBrk="0" fontAlgn="base" latinLnBrk="0" hangingPunct="0">
              <a:lnSpc>
                <a:spcPct val="100000"/>
              </a:lnSpc>
              <a:spcBef>
                <a:spcPts val="400"/>
              </a:spcBef>
              <a:spcAft>
                <a:spcPct val="0"/>
              </a:spcAft>
              <a:buClrTx/>
              <a:buSzTx/>
              <a:buFontTx/>
              <a:buNone/>
              <a:tabLst/>
              <a:defRPr/>
            </a:pPr>
            <a:r>
              <a:rPr lang="en-US" dirty="0" smtClean="0"/>
              <a:t>p.ekins@ucl.ac.uk</a:t>
            </a:r>
          </a:p>
          <a:p>
            <a:pPr algn="ctr">
              <a:spcBef>
                <a:spcPts val="400"/>
              </a:spcBef>
              <a:defRPr/>
            </a:pPr>
            <a:r>
              <a:rPr lang="en-US" dirty="0" smtClean="0"/>
              <a:t>www.bartlett.ucl.ac.uk/sustainable</a:t>
            </a:r>
          </a:p>
          <a:p>
            <a:pPr algn="ctr"/>
            <a:endParaRPr lang="en-US" sz="900" dirty="0"/>
          </a:p>
        </p:txBody>
      </p:sp>
    </p:spTree>
    <p:extLst>
      <p:ext uri="{BB962C8B-B14F-4D97-AF65-F5344CB8AC3E}">
        <p14:creationId xmlns:p14="http://schemas.microsoft.com/office/powerpoint/2010/main" val="2860606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49" y="908720"/>
            <a:ext cx="8229600" cy="720080"/>
          </a:xfrm>
        </p:spPr>
        <p:txBody>
          <a:bodyPr>
            <a:normAutofit fontScale="90000"/>
          </a:bodyPr>
          <a:lstStyle/>
          <a:p>
            <a:r>
              <a:rPr lang="en-GB" sz="3200" dirty="0"/>
              <a:t>Decarbonising the European Energy </a:t>
            </a:r>
            <a:r>
              <a:rPr lang="en-GB" sz="3200" dirty="0" smtClean="0"/>
              <a:t>System:</a:t>
            </a:r>
            <a:br>
              <a:rPr lang="en-GB" sz="3200" dirty="0" smtClean="0"/>
            </a:br>
            <a:r>
              <a:rPr lang="en-GB" sz="3200" dirty="0" smtClean="0"/>
              <a:t>European TIMES Model (ETM-UCL)</a:t>
            </a:r>
            <a:endParaRPr lang="en-GB" sz="3200" dirty="0"/>
          </a:p>
        </p:txBody>
      </p:sp>
      <p:sp>
        <p:nvSpPr>
          <p:cNvPr id="3" name="Content Placeholder 2"/>
          <p:cNvSpPr>
            <a:spLocks noGrp="1"/>
          </p:cNvSpPr>
          <p:nvPr>
            <p:ph idx="1"/>
          </p:nvPr>
        </p:nvSpPr>
        <p:spPr>
          <a:xfrm>
            <a:off x="551348" y="1844824"/>
            <a:ext cx="8229600" cy="2016224"/>
          </a:xfrm>
        </p:spPr>
        <p:txBody>
          <a:bodyPr>
            <a:normAutofit/>
          </a:bodyPr>
          <a:lstStyle/>
          <a:p>
            <a:pPr marL="342900" lvl="1" indent="-342900" algn="just">
              <a:buFontTx/>
              <a:buChar char="-"/>
            </a:pPr>
            <a:r>
              <a:rPr lang="en-GB" altLang="en-US" sz="1600" dirty="0" smtClean="0"/>
              <a:t>Technology-rich, bottom-up dynamic </a:t>
            </a:r>
            <a:r>
              <a:rPr lang="en-GB" altLang="en-US" sz="1600" dirty="0"/>
              <a:t>partial equilibrium model </a:t>
            </a:r>
            <a:r>
              <a:rPr lang="en-GB" altLang="en-US" sz="1600" dirty="0" smtClean="0"/>
              <a:t>with </a:t>
            </a:r>
            <a:r>
              <a:rPr lang="en-GB" altLang="en-US" sz="1600" dirty="0"/>
              <a:t>inter-temporal objective function minimising total discounted system </a:t>
            </a:r>
            <a:r>
              <a:rPr lang="en-GB" altLang="en-US" sz="1600" dirty="0" smtClean="0"/>
              <a:t>costs.</a:t>
            </a:r>
          </a:p>
          <a:p>
            <a:pPr marL="342900" lvl="1" indent="-342900" algn="just">
              <a:buFontTx/>
              <a:buChar char="-"/>
            </a:pPr>
            <a:r>
              <a:rPr lang="en-GB" altLang="en-US" sz="1600" dirty="0" smtClean="0"/>
              <a:t>Supply and demand use sectors modelled, with energy service </a:t>
            </a:r>
            <a:r>
              <a:rPr lang="en-GB" altLang="en-US" sz="1600" dirty="0" smtClean="0"/>
              <a:t>demands </a:t>
            </a:r>
            <a:r>
              <a:rPr lang="en-GB" altLang="en-US" sz="1600" dirty="0" smtClean="0"/>
              <a:t>projected using exogenous drivers such as GDP and population projections. 2010 base year.</a:t>
            </a:r>
          </a:p>
          <a:p>
            <a:pPr marL="342900" lvl="1" indent="-342900" algn="just">
              <a:buFontTx/>
              <a:buChar char="-"/>
            </a:pPr>
            <a:r>
              <a:rPr lang="en-GB" altLang="en-US" sz="1600" dirty="0" smtClean="0"/>
              <a:t>11 European regions, linked through </a:t>
            </a:r>
            <a:r>
              <a:rPr lang="en-GB" sz="1600" dirty="0"/>
              <a:t>trade in crude oil, hard coal, pipeline gas, LNG, petroleum products, biomass and </a:t>
            </a:r>
            <a:r>
              <a:rPr lang="en-GB" sz="1600" dirty="0" smtClean="0"/>
              <a:t>electricity. ‘Global’ region acts as ‘basket of resources’ from which energy products (except electricity) may be imported.</a:t>
            </a:r>
            <a:endParaRPr lang="en-GB" sz="1400" dirty="0"/>
          </a:p>
          <a:p>
            <a:pPr marL="342900" lvl="1" indent="-342900">
              <a:buFontTx/>
              <a:buChar char="-"/>
            </a:pPr>
            <a:endParaRPr lang="en-GB" altLang="en-US" sz="1900" dirty="0" smtClean="0"/>
          </a:p>
        </p:txBody>
      </p:sp>
      <p:grpSp>
        <p:nvGrpSpPr>
          <p:cNvPr id="5" name="Group 4"/>
          <p:cNvGrpSpPr/>
          <p:nvPr/>
        </p:nvGrpSpPr>
        <p:grpSpPr>
          <a:xfrm>
            <a:off x="2120581" y="3953381"/>
            <a:ext cx="4824536" cy="2592288"/>
            <a:chOff x="1835696" y="1916832"/>
            <a:chExt cx="5186032" cy="432048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916832"/>
              <a:ext cx="5186032"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39952" y="3212976"/>
              <a:ext cx="576064" cy="307777"/>
            </a:xfrm>
            <a:prstGeom prst="rect">
              <a:avLst/>
            </a:prstGeom>
            <a:noFill/>
          </p:spPr>
          <p:txBody>
            <a:bodyPr wrap="square" rtlCol="0">
              <a:spAutoFit/>
            </a:bodyPr>
            <a:lstStyle/>
            <a:p>
              <a:r>
                <a:rPr lang="en-GB" sz="1400" b="1" kern="1200" dirty="0" smtClean="0"/>
                <a:t>SDF</a:t>
              </a:r>
              <a:endParaRPr lang="en-GB" sz="1400" b="1" kern="1200" dirty="0"/>
            </a:p>
          </p:txBody>
        </p:sp>
        <p:sp>
          <p:nvSpPr>
            <p:cNvPr id="8" name="TextBox 7"/>
            <p:cNvSpPr txBox="1"/>
            <p:nvPr/>
          </p:nvSpPr>
          <p:spPr>
            <a:xfrm>
              <a:off x="2564160" y="3365376"/>
              <a:ext cx="576064" cy="307777"/>
            </a:xfrm>
            <a:prstGeom prst="rect">
              <a:avLst/>
            </a:prstGeom>
            <a:noFill/>
          </p:spPr>
          <p:txBody>
            <a:bodyPr wrap="square" rtlCol="0">
              <a:spAutoFit/>
            </a:bodyPr>
            <a:lstStyle/>
            <a:p>
              <a:r>
                <a:rPr lang="en-GB" sz="1400" b="1" kern="1200" dirty="0" smtClean="0"/>
                <a:t>UKI</a:t>
              </a:r>
              <a:endParaRPr lang="en-GB" sz="1400" b="1" kern="1200" dirty="0"/>
            </a:p>
          </p:txBody>
        </p:sp>
        <p:sp>
          <p:nvSpPr>
            <p:cNvPr id="9" name="TextBox 8"/>
            <p:cNvSpPr txBox="1"/>
            <p:nvPr/>
          </p:nvSpPr>
          <p:spPr>
            <a:xfrm>
              <a:off x="3275856" y="2564904"/>
              <a:ext cx="576064" cy="307777"/>
            </a:xfrm>
            <a:prstGeom prst="rect">
              <a:avLst/>
            </a:prstGeom>
            <a:noFill/>
          </p:spPr>
          <p:txBody>
            <a:bodyPr wrap="square" rtlCol="0">
              <a:spAutoFit/>
            </a:bodyPr>
            <a:lstStyle/>
            <a:p>
              <a:r>
                <a:rPr lang="en-GB" sz="1400" b="1" kern="1200" dirty="0" smtClean="0"/>
                <a:t>NOI</a:t>
              </a:r>
              <a:endParaRPr lang="en-GB" sz="1400" b="1" kern="1200" dirty="0"/>
            </a:p>
          </p:txBody>
        </p:sp>
        <p:sp>
          <p:nvSpPr>
            <p:cNvPr id="10" name="TextBox 9"/>
            <p:cNvSpPr txBox="1"/>
            <p:nvPr/>
          </p:nvSpPr>
          <p:spPr>
            <a:xfrm>
              <a:off x="2843808" y="4437112"/>
              <a:ext cx="576064" cy="307777"/>
            </a:xfrm>
            <a:prstGeom prst="rect">
              <a:avLst/>
            </a:prstGeom>
            <a:noFill/>
          </p:spPr>
          <p:txBody>
            <a:bodyPr wrap="square" rtlCol="0">
              <a:spAutoFit/>
            </a:bodyPr>
            <a:lstStyle/>
            <a:p>
              <a:r>
                <a:rPr lang="en-GB" sz="1400" b="1" kern="1200" dirty="0" smtClean="0"/>
                <a:t>FRA</a:t>
              </a:r>
              <a:endParaRPr lang="en-GB" sz="1400" b="1" kern="1200" dirty="0"/>
            </a:p>
          </p:txBody>
        </p:sp>
        <p:sp>
          <p:nvSpPr>
            <p:cNvPr id="11" name="TextBox 10"/>
            <p:cNvSpPr txBox="1"/>
            <p:nvPr/>
          </p:nvSpPr>
          <p:spPr>
            <a:xfrm>
              <a:off x="3635896" y="4077072"/>
              <a:ext cx="576064" cy="307777"/>
            </a:xfrm>
            <a:prstGeom prst="rect">
              <a:avLst/>
            </a:prstGeom>
            <a:noFill/>
          </p:spPr>
          <p:txBody>
            <a:bodyPr wrap="square" rtlCol="0">
              <a:spAutoFit/>
            </a:bodyPr>
            <a:lstStyle/>
            <a:p>
              <a:r>
                <a:rPr lang="en-GB" sz="1400" b="1" kern="1200" dirty="0" smtClean="0"/>
                <a:t>DEU</a:t>
              </a:r>
              <a:endParaRPr lang="en-GB" sz="1400" b="1" kern="1200" dirty="0"/>
            </a:p>
          </p:txBody>
        </p:sp>
        <p:sp>
          <p:nvSpPr>
            <p:cNvPr id="12" name="TextBox 11"/>
            <p:cNvSpPr txBox="1"/>
            <p:nvPr/>
          </p:nvSpPr>
          <p:spPr>
            <a:xfrm>
              <a:off x="3203848" y="3861048"/>
              <a:ext cx="576064" cy="307777"/>
            </a:xfrm>
            <a:prstGeom prst="rect">
              <a:avLst/>
            </a:prstGeom>
            <a:noFill/>
          </p:spPr>
          <p:txBody>
            <a:bodyPr wrap="square" rtlCol="0">
              <a:spAutoFit/>
            </a:bodyPr>
            <a:lstStyle/>
            <a:p>
              <a:r>
                <a:rPr lang="en-GB" sz="1400" b="1" kern="1200" dirty="0" smtClean="0"/>
                <a:t>BNL</a:t>
              </a:r>
              <a:endParaRPr lang="en-GB" sz="1400" b="1" kern="1200" dirty="0"/>
            </a:p>
          </p:txBody>
        </p:sp>
        <p:sp>
          <p:nvSpPr>
            <p:cNvPr id="13" name="TextBox 12"/>
            <p:cNvSpPr txBox="1"/>
            <p:nvPr/>
          </p:nvSpPr>
          <p:spPr>
            <a:xfrm>
              <a:off x="4283968" y="4005064"/>
              <a:ext cx="576064" cy="307777"/>
            </a:xfrm>
            <a:prstGeom prst="rect">
              <a:avLst/>
            </a:prstGeom>
            <a:noFill/>
          </p:spPr>
          <p:txBody>
            <a:bodyPr wrap="square" rtlCol="0">
              <a:spAutoFit/>
            </a:bodyPr>
            <a:lstStyle/>
            <a:p>
              <a:r>
                <a:rPr lang="en-GB" sz="1400" b="1" kern="1200" dirty="0" smtClean="0"/>
                <a:t>EEN</a:t>
              </a:r>
              <a:endParaRPr lang="en-GB" sz="1400" b="1" kern="1200" dirty="0"/>
            </a:p>
          </p:txBody>
        </p:sp>
        <p:sp>
          <p:nvSpPr>
            <p:cNvPr id="14" name="TextBox 13"/>
            <p:cNvSpPr txBox="1"/>
            <p:nvPr/>
          </p:nvSpPr>
          <p:spPr>
            <a:xfrm>
              <a:off x="2195736" y="5013176"/>
              <a:ext cx="576064" cy="307777"/>
            </a:xfrm>
            <a:prstGeom prst="rect">
              <a:avLst/>
            </a:prstGeom>
            <a:noFill/>
          </p:spPr>
          <p:txBody>
            <a:bodyPr wrap="square" rtlCol="0">
              <a:spAutoFit/>
            </a:bodyPr>
            <a:lstStyle/>
            <a:p>
              <a:r>
                <a:rPr lang="en-GB" sz="1400" b="1" kern="1200" dirty="0" smtClean="0"/>
                <a:t>IBE</a:t>
              </a:r>
              <a:endParaRPr lang="en-GB" sz="1400" b="1" kern="1200" dirty="0"/>
            </a:p>
          </p:txBody>
        </p:sp>
        <p:sp>
          <p:nvSpPr>
            <p:cNvPr id="15" name="TextBox 14"/>
            <p:cNvSpPr txBox="1"/>
            <p:nvPr/>
          </p:nvSpPr>
          <p:spPr>
            <a:xfrm>
              <a:off x="3635896" y="4797152"/>
              <a:ext cx="576064" cy="307777"/>
            </a:xfrm>
            <a:prstGeom prst="rect">
              <a:avLst/>
            </a:prstGeom>
            <a:noFill/>
          </p:spPr>
          <p:txBody>
            <a:bodyPr wrap="square" rtlCol="0">
              <a:spAutoFit/>
            </a:bodyPr>
            <a:lstStyle/>
            <a:p>
              <a:r>
                <a:rPr lang="en-GB" sz="1400" b="1" kern="1200" dirty="0" smtClean="0"/>
                <a:t>IAM</a:t>
              </a:r>
              <a:endParaRPr lang="en-GB" sz="1400" b="1" kern="1200" dirty="0"/>
            </a:p>
          </p:txBody>
        </p:sp>
        <p:sp>
          <p:nvSpPr>
            <p:cNvPr id="16" name="TextBox 15"/>
            <p:cNvSpPr txBox="1"/>
            <p:nvPr/>
          </p:nvSpPr>
          <p:spPr>
            <a:xfrm>
              <a:off x="4644008" y="4797152"/>
              <a:ext cx="576064" cy="307777"/>
            </a:xfrm>
            <a:prstGeom prst="rect">
              <a:avLst/>
            </a:prstGeom>
            <a:noFill/>
          </p:spPr>
          <p:txBody>
            <a:bodyPr wrap="square" rtlCol="0">
              <a:spAutoFit/>
            </a:bodyPr>
            <a:lstStyle/>
            <a:p>
              <a:r>
                <a:rPr lang="en-GB" sz="1400" b="1" kern="1200" dirty="0" smtClean="0"/>
                <a:t>EES</a:t>
              </a:r>
              <a:endParaRPr lang="en-GB" sz="1400" b="1" kern="1200" dirty="0"/>
            </a:p>
          </p:txBody>
        </p:sp>
      </p:grpSp>
    </p:spTree>
    <p:extLst>
      <p:ext uri="{BB962C8B-B14F-4D97-AF65-F5344CB8AC3E}">
        <p14:creationId xmlns:p14="http://schemas.microsoft.com/office/powerpoint/2010/main" val="61205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20080"/>
          </a:xfrm>
        </p:spPr>
        <p:txBody>
          <a:bodyPr>
            <a:noAutofit/>
          </a:bodyPr>
          <a:lstStyle/>
          <a:p>
            <a:r>
              <a:rPr lang="en-GB" dirty="0" smtClean="0"/>
              <a:t>CO</a:t>
            </a:r>
            <a:r>
              <a:rPr lang="en-GB" baseline="-25000" dirty="0" smtClean="0"/>
              <a:t>2</a:t>
            </a:r>
            <a:r>
              <a:rPr lang="en-GB" dirty="0" smtClean="0"/>
              <a:t> Emissions</a:t>
            </a:r>
            <a:endParaRPr lang="en-GB" dirty="0"/>
          </a:p>
        </p:txBody>
      </p:sp>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7344816" cy="2952328"/>
          </a:xfrm>
          <a:prstGeom prst="rect">
            <a:avLst/>
          </a:prstGeom>
          <a:noFill/>
          <a:ln>
            <a:noFill/>
          </a:ln>
        </p:spPr>
      </p:pic>
      <p:sp>
        <p:nvSpPr>
          <p:cNvPr id="18" name="TextBox 17"/>
          <p:cNvSpPr txBox="1"/>
          <p:nvPr/>
        </p:nvSpPr>
        <p:spPr>
          <a:xfrm>
            <a:off x="544492" y="4821376"/>
            <a:ext cx="7920880" cy="2031325"/>
          </a:xfrm>
          <a:prstGeom prst="rect">
            <a:avLst/>
          </a:prstGeom>
          <a:noFill/>
        </p:spPr>
        <p:txBody>
          <a:bodyPr wrap="square" rtlCol="0">
            <a:spAutoFit/>
          </a:bodyPr>
          <a:lstStyle/>
          <a:p>
            <a:pPr marL="285750" indent="-285750" algn="just">
              <a:buFontTx/>
              <a:buChar char="-"/>
            </a:pPr>
            <a:r>
              <a:rPr lang="en-GB" dirty="0" smtClean="0"/>
              <a:t>3 Scenarios – ‘Reference’, ‘Fragmented Policy’ and ‘Policy Success’</a:t>
            </a:r>
          </a:p>
          <a:p>
            <a:pPr marL="285750" indent="-285750" algn="just">
              <a:buFontTx/>
              <a:buChar char="-"/>
            </a:pPr>
            <a:r>
              <a:rPr lang="en-GB" dirty="0" smtClean="0"/>
              <a:t>‘Policy Success’ scenario – CO</a:t>
            </a:r>
            <a:r>
              <a:rPr lang="en-GB" baseline="-25000" dirty="0" smtClean="0"/>
              <a:t>2</a:t>
            </a:r>
            <a:r>
              <a:rPr lang="en-GB" dirty="0" smtClean="0"/>
              <a:t> 80% below 1990 levels by 2050</a:t>
            </a:r>
          </a:p>
          <a:p>
            <a:pPr marL="285750" indent="-285750" algn="just">
              <a:buFontTx/>
              <a:buChar char="-"/>
            </a:pPr>
            <a:r>
              <a:rPr lang="en-GB" dirty="0" smtClean="0"/>
              <a:t>Power sector largest contributor to abatement (producing net negative emissions by 2050) (152% reduction from 1990 levels</a:t>
            </a:r>
            <a:r>
              <a:rPr lang="en-GB" dirty="0"/>
              <a:t>) </a:t>
            </a:r>
            <a:endParaRPr lang="en-GB" dirty="0" smtClean="0"/>
          </a:p>
          <a:p>
            <a:pPr marL="285750" indent="-285750" algn="just">
              <a:buFontTx/>
              <a:buChar char="-"/>
            </a:pPr>
            <a:r>
              <a:rPr lang="en-GB" dirty="0" smtClean="0"/>
              <a:t>Energy </a:t>
            </a:r>
            <a:r>
              <a:rPr lang="en-GB" dirty="0"/>
              <a:t>commodity prices for oil, coal and gas equal to IEA’s 2012 2-degree scenario levels (2DS, lower prices than reference scenario – reduced global demand</a:t>
            </a:r>
            <a:r>
              <a:rPr lang="en-GB" dirty="0" smtClean="0"/>
              <a:t>)</a:t>
            </a:r>
            <a:endParaRPr lang="en-GB" dirty="0"/>
          </a:p>
        </p:txBody>
      </p:sp>
    </p:spTree>
    <p:extLst>
      <p:ext uri="{BB962C8B-B14F-4D97-AF65-F5344CB8AC3E}">
        <p14:creationId xmlns:p14="http://schemas.microsoft.com/office/powerpoint/2010/main" val="3547827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864096"/>
          </a:xfrm>
        </p:spPr>
        <p:txBody>
          <a:bodyPr/>
          <a:lstStyle/>
          <a:p>
            <a:pPr algn="ctr"/>
            <a:r>
              <a:rPr lang="en-GB" dirty="0" smtClean="0"/>
              <a:t>Power Sector</a:t>
            </a:r>
            <a:endParaRPr lang="en-GB" dirty="0"/>
          </a:p>
        </p:txBody>
      </p:sp>
      <p:sp>
        <p:nvSpPr>
          <p:cNvPr id="3" name="Content Placeholder 2"/>
          <p:cNvSpPr>
            <a:spLocks noGrp="1"/>
          </p:cNvSpPr>
          <p:nvPr>
            <p:ph idx="1"/>
          </p:nvPr>
        </p:nvSpPr>
        <p:spPr>
          <a:xfrm>
            <a:off x="252000" y="1643050"/>
            <a:ext cx="5688152" cy="4522254"/>
          </a:xfrm>
        </p:spPr>
        <p:txBody>
          <a:bodyPr/>
          <a:lstStyle/>
          <a:p>
            <a:endParaRPr lang="en-GB" dirty="0"/>
          </a:p>
        </p:txBody>
      </p:sp>
      <p:sp>
        <p:nvSpPr>
          <p:cNvPr id="4" name="Slide Number Placeholder 3"/>
          <p:cNvSpPr>
            <a:spLocks noGrp="1"/>
          </p:cNvSpPr>
          <p:nvPr>
            <p:ph type="sldNum" sz="quarter" idx="4294967295"/>
          </p:nvPr>
        </p:nvSpPr>
        <p:spPr>
          <a:xfrm>
            <a:off x="8388424" y="6521276"/>
            <a:ext cx="785813" cy="292100"/>
          </a:xfrm>
          <a:prstGeom prst="rect">
            <a:avLst/>
          </a:prstGeom>
        </p:spPr>
        <p:txBody>
          <a:bodyPr/>
          <a:lstStyle/>
          <a:p>
            <a:fld id="{962502D8-0C3F-4DB7-A84E-31B72AE7CFF3}" type="slidenum">
              <a:rPr lang="en-US" smtClean="0"/>
              <a:pPr/>
              <a:t>7</a:t>
            </a:fld>
            <a:endParaRPr lang="en-US" dirty="0"/>
          </a:p>
        </p:txBody>
      </p:sp>
      <p:graphicFrame>
        <p:nvGraphicFramePr>
          <p:cNvPr id="6" name="Chart 5"/>
          <p:cNvGraphicFramePr/>
          <p:nvPr>
            <p:extLst>
              <p:ext uri="{D42A27DB-BD31-4B8C-83A1-F6EECF244321}">
                <p14:modId xmlns:p14="http://schemas.microsoft.com/office/powerpoint/2010/main" val="2629112163"/>
              </p:ext>
            </p:extLst>
          </p:nvPr>
        </p:nvGraphicFramePr>
        <p:xfrm>
          <a:off x="251520" y="1747280"/>
          <a:ext cx="5904656" cy="20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1526447917"/>
              </p:ext>
            </p:extLst>
          </p:nvPr>
        </p:nvGraphicFramePr>
        <p:xfrm>
          <a:off x="251520" y="3933056"/>
          <a:ext cx="5832648" cy="228202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231385" y="1340768"/>
            <a:ext cx="2664296" cy="5386090"/>
          </a:xfrm>
          <a:prstGeom prst="rect">
            <a:avLst/>
          </a:prstGeom>
        </p:spPr>
        <p:txBody>
          <a:bodyPr wrap="square">
            <a:spAutoFit/>
          </a:bodyPr>
          <a:lstStyle/>
          <a:p>
            <a:r>
              <a:rPr lang="en-GB" sz="2000" dirty="0"/>
              <a:t>Policy success</a:t>
            </a:r>
          </a:p>
          <a:p>
            <a:pPr marL="285750" indent="-285750">
              <a:buFontTx/>
              <a:buChar char="-"/>
            </a:pPr>
            <a:r>
              <a:rPr lang="en-GB" dirty="0"/>
              <a:t>Renewables </a:t>
            </a:r>
            <a:r>
              <a:rPr lang="en-GB" dirty="0" smtClean="0"/>
              <a:t>generation grows </a:t>
            </a:r>
            <a:r>
              <a:rPr lang="en-GB" dirty="0"/>
              <a:t>to 45% by 2050 – including use of biomass with CCS</a:t>
            </a:r>
          </a:p>
          <a:p>
            <a:pPr marL="285750" indent="-285750">
              <a:buFontTx/>
              <a:buChar char="-"/>
            </a:pPr>
            <a:r>
              <a:rPr lang="en-GB" dirty="0"/>
              <a:t>Nuclear retains roughly constant capacity (and generation) – exogenous constraint</a:t>
            </a:r>
          </a:p>
          <a:p>
            <a:pPr marL="285750" indent="-285750">
              <a:buFontTx/>
              <a:buChar char="-"/>
            </a:pPr>
            <a:r>
              <a:rPr lang="en-GB" dirty="0"/>
              <a:t>Fossil fuel (mainly gas) retains ~15% share (half with CCS)</a:t>
            </a:r>
          </a:p>
          <a:p>
            <a:pPr marL="285750" indent="-285750">
              <a:buFontTx/>
              <a:buChar char="-"/>
            </a:pPr>
            <a:r>
              <a:rPr lang="en-GB" dirty="0"/>
              <a:t>CO</a:t>
            </a:r>
            <a:r>
              <a:rPr lang="en-GB" baseline="-25000" dirty="0"/>
              <a:t>2</a:t>
            </a:r>
            <a:r>
              <a:rPr lang="en-GB" dirty="0"/>
              <a:t> intensity from 350gCO</a:t>
            </a:r>
            <a:r>
              <a:rPr lang="en-GB" baseline="-25000" dirty="0"/>
              <a:t>2</a:t>
            </a:r>
            <a:r>
              <a:rPr lang="en-GB" dirty="0"/>
              <a:t>/KWh in 2010 to -50gCO</a:t>
            </a:r>
            <a:r>
              <a:rPr lang="en-GB" baseline="-25000" dirty="0"/>
              <a:t>2</a:t>
            </a:r>
            <a:r>
              <a:rPr lang="en-GB" dirty="0"/>
              <a:t>/Kwh in </a:t>
            </a:r>
            <a:r>
              <a:rPr lang="en-GB" dirty="0" smtClean="0"/>
              <a:t>2050</a:t>
            </a:r>
          </a:p>
          <a:p>
            <a:pPr marL="285750" indent="-285750">
              <a:buFontTx/>
              <a:buChar char="-"/>
            </a:pPr>
            <a:r>
              <a:rPr lang="en-GB" dirty="0" smtClean="0"/>
              <a:t>Renewables capacity grows more than generation</a:t>
            </a:r>
            <a:endParaRPr lang="en-GB" sz="1600" dirty="0"/>
          </a:p>
        </p:txBody>
      </p:sp>
    </p:spTree>
    <p:extLst>
      <p:ext uri="{BB962C8B-B14F-4D97-AF65-F5344CB8AC3E}">
        <p14:creationId xmlns:p14="http://schemas.microsoft.com/office/powerpoint/2010/main" val="2978091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720080"/>
          </a:xfrm>
        </p:spPr>
        <p:txBody>
          <a:bodyPr>
            <a:noAutofit/>
          </a:bodyPr>
          <a:lstStyle/>
          <a:p>
            <a:r>
              <a:rPr lang="en-GB" dirty="0" smtClean="0"/>
              <a:t>Total System Cost</a:t>
            </a:r>
            <a:endParaRPr lang="en-GB"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44824"/>
            <a:ext cx="7056784" cy="2592288"/>
          </a:xfrm>
          <a:prstGeom prst="rect">
            <a:avLst/>
          </a:prstGeom>
          <a:noFill/>
          <a:ln>
            <a:noFill/>
          </a:ln>
        </p:spPr>
      </p:pic>
      <p:sp>
        <p:nvSpPr>
          <p:cNvPr id="8" name="TextBox 7"/>
          <p:cNvSpPr txBox="1"/>
          <p:nvPr/>
        </p:nvSpPr>
        <p:spPr>
          <a:xfrm>
            <a:off x="467544" y="4869160"/>
            <a:ext cx="8208912" cy="923330"/>
          </a:xfrm>
          <a:prstGeom prst="rect">
            <a:avLst/>
          </a:prstGeom>
          <a:noFill/>
        </p:spPr>
        <p:txBody>
          <a:bodyPr wrap="square" rtlCol="0">
            <a:spAutoFit/>
          </a:bodyPr>
          <a:lstStyle/>
          <a:p>
            <a:pPr marL="285750" indent="-285750" algn="just">
              <a:buFontTx/>
              <a:buChar char="-"/>
            </a:pPr>
            <a:r>
              <a:rPr lang="en-GB" dirty="0" smtClean="0"/>
              <a:t>Net Present Value (NPV) of energy system </a:t>
            </a:r>
            <a:r>
              <a:rPr lang="en-GB" dirty="0" smtClean="0"/>
              <a:t>in ‘</a:t>
            </a:r>
            <a:r>
              <a:rPr lang="en-GB" dirty="0" smtClean="0"/>
              <a:t>Policy Success’ Scenario = $33.2tn</a:t>
            </a:r>
          </a:p>
          <a:p>
            <a:pPr marL="285750" indent="-285750" algn="just">
              <a:buFontTx/>
              <a:buChar char="-"/>
            </a:pPr>
            <a:r>
              <a:rPr lang="en-GB" dirty="0" smtClean="0"/>
              <a:t>14% higher than Reference scenario, equal to 1.26% projected GDP between 2010 and 2050</a:t>
            </a:r>
          </a:p>
        </p:txBody>
      </p:sp>
    </p:spTree>
    <p:extLst>
      <p:ext uri="{BB962C8B-B14F-4D97-AF65-F5344CB8AC3E}">
        <p14:creationId xmlns:p14="http://schemas.microsoft.com/office/powerpoint/2010/main" val="3480618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720080"/>
          </a:xfrm>
        </p:spPr>
        <p:txBody>
          <a:bodyPr>
            <a:noAutofit/>
          </a:bodyPr>
          <a:lstStyle/>
          <a:p>
            <a:r>
              <a:rPr lang="en-GB" sz="3600" dirty="0" smtClean="0"/>
              <a:t>Average Marginal CO</a:t>
            </a:r>
            <a:r>
              <a:rPr lang="en-GB" sz="3600" baseline="-25000" dirty="0" smtClean="0"/>
              <a:t>2</a:t>
            </a:r>
            <a:r>
              <a:rPr lang="en-GB" sz="3600" dirty="0" smtClean="0"/>
              <a:t> Abatement Cost</a:t>
            </a:r>
            <a:endParaRPr lang="en-GB" sz="36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102586" y="2060848"/>
            <a:ext cx="6840760" cy="2736304"/>
          </a:xfrm>
          <a:prstGeom prst="rect">
            <a:avLst/>
          </a:prstGeom>
          <a:noFill/>
          <a:ln>
            <a:noFill/>
          </a:ln>
        </p:spPr>
      </p:pic>
      <p:sp>
        <p:nvSpPr>
          <p:cNvPr id="9" name="TextBox 8"/>
          <p:cNvSpPr txBox="1"/>
          <p:nvPr/>
        </p:nvSpPr>
        <p:spPr>
          <a:xfrm>
            <a:off x="467544" y="5157192"/>
            <a:ext cx="8208912" cy="923330"/>
          </a:xfrm>
          <a:prstGeom prst="rect">
            <a:avLst/>
          </a:prstGeom>
          <a:noFill/>
        </p:spPr>
        <p:txBody>
          <a:bodyPr wrap="square" rtlCol="0">
            <a:spAutoFit/>
          </a:bodyPr>
          <a:lstStyle/>
          <a:p>
            <a:pPr marL="285750" indent="-285750" algn="just">
              <a:buFontTx/>
              <a:buChar char="-"/>
            </a:pPr>
            <a:r>
              <a:rPr lang="en-GB" dirty="0" smtClean="0"/>
              <a:t>Peak in 2020 (~$100/tCO</a:t>
            </a:r>
            <a:r>
              <a:rPr lang="en-GB" baseline="-25000" dirty="0" smtClean="0"/>
              <a:t>2</a:t>
            </a:r>
            <a:r>
              <a:rPr lang="en-GB" dirty="0" smtClean="0"/>
              <a:t>), to meet 2020 obligations</a:t>
            </a:r>
          </a:p>
          <a:p>
            <a:pPr marL="285750" indent="-285750" algn="just">
              <a:buFontTx/>
              <a:buChar char="-"/>
            </a:pPr>
            <a:r>
              <a:rPr lang="en-GB" dirty="0" smtClean="0"/>
              <a:t>Policy Success reaches €300/tCO</a:t>
            </a:r>
            <a:r>
              <a:rPr lang="en-GB" baseline="-25000" dirty="0" smtClean="0"/>
              <a:t>2</a:t>
            </a:r>
            <a:r>
              <a:rPr lang="en-GB" dirty="0" smtClean="0"/>
              <a:t> by 2050 (€150/tCO</a:t>
            </a:r>
            <a:r>
              <a:rPr lang="en-GB" baseline="-25000" dirty="0" smtClean="0"/>
              <a:t>2</a:t>
            </a:r>
            <a:r>
              <a:rPr lang="en-GB" dirty="0" smtClean="0"/>
              <a:t> in ‘Fragmented Policy</a:t>
            </a:r>
            <a:r>
              <a:rPr lang="en-GB" dirty="0" smtClean="0"/>
              <a:t>’)</a:t>
            </a:r>
            <a:endParaRPr lang="en-GB" dirty="0" smtClean="0"/>
          </a:p>
          <a:p>
            <a:pPr marL="285750" indent="-285750">
              <a:buFontTx/>
              <a:buChar char="-"/>
            </a:pPr>
            <a:endParaRPr lang="en-GB" dirty="0" smtClean="0"/>
          </a:p>
        </p:txBody>
      </p:sp>
    </p:spTree>
    <p:extLst>
      <p:ext uri="{BB962C8B-B14F-4D97-AF65-F5344CB8AC3E}">
        <p14:creationId xmlns:p14="http://schemas.microsoft.com/office/powerpoint/2010/main" val="1554670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3234</Words>
  <Application>Microsoft Office PowerPoint</Application>
  <PresentationFormat>On-screen Show (4:3)</PresentationFormat>
  <Paragraphs>342</Paragraphs>
  <Slides>46</Slides>
  <Notes>18</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Custom Design</vt:lpstr>
      <vt:lpstr>1_Custom Design</vt:lpstr>
      <vt:lpstr>EU and UK Energy System Planning 2030 and 2050  A presentation to the Institute for Nuclear Energy Research  Taipei August 5th 2015 </vt:lpstr>
      <vt:lpstr>Structure of presentation</vt:lpstr>
      <vt:lpstr>UKERC’s Energy 2050 Project (2007-09)</vt:lpstr>
      <vt:lpstr>The Energy Trilemma</vt:lpstr>
      <vt:lpstr>Decarbonising the European Energy System: European TIMES Model (ETM-UCL)</vt:lpstr>
      <vt:lpstr>CO2 Emissions</vt:lpstr>
      <vt:lpstr>Power Sector</vt:lpstr>
      <vt:lpstr>Total System Cost</vt:lpstr>
      <vt:lpstr>Average Marginal CO2 Abatement Cost</vt:lpstr>
      <vt:lpstr>An unprecedented policy challenge</vt:lpstr>
      <vt:lpstr>Categorisation of environmental policies</vt:lpstr>
      <vt:lpstr>PowerPoint Presentation</vt:lpstr>
      <vt:lpstr>Application of the framework</vt:lpstr>
      <vt:lpstr>PowerPoint Presentation</vt:lpstr>
      <vt:lpstr>EU energy and climate policy instruments</vt:lpstr>
      <vt:lpstr>ESD (Effort Sharing Decision on energy efficiency) Source: http://ec.europa.eu/clima/policies/effort/index_en.htm)</vt:lpstr>
      <vt:lpstr>PowerPoint Presentation</vt:lpstr>
      <vt:lpstr>The rationale for environmental taxation</vt:lpstr>
      <vt:lpstr>The rationale for energy taxation</vt:lpstr>
      <vt:lpstr>PowerPoint Presentation</vt:lpstr>
      <vt:lpstr>Energy Taxation Directive (ETD) – minimum and actual rates applied on gasoline and diesel</vt:lpstr>
      <vt:lpstr>Proposal to revise the Energy Tax Directive</vt:lpstr>
      <vt:lpstr>What are the obstacles to carbon taxes in Europe?</vt:lpstr>
      <vt:lpstr>Prospects for environmental taxation in the EU</vt:lpstr>
      <vt:lpstr>PowerPoint Presentation</vt:lpstr>
      <vt:lpstr>Economic instruments:  Emissions Trading in the EU (2)</vt:lpstr>
      <vt:lpstr>The price of CO2 under the EU ETS Source:  Environment Agency and Intercontinental Exchange, http://daily.sightline.org/2014/07/02/four-carbon-pricing-pitfalls-to-avoid/eu-carbon-prices-have-been-low-since-2008-chart-courtesy-of-european-environment-agency-and-intercontinental-exchange-used-with-permission/ </vt:lpstr>
      <vt:lpstr>Landscape of UK climate policies</vt:lpstr>
      <vt:lpstr>Variability in energy consumption Source: DECC Heat Strategy, 2012, p.12 (daily consumption also relevant) </vt:lpstr>
      <vt:lpstr>UK Policies for carbon decoupling (1)</vt:lpstr>
      <vt:lpstr>PowerPoint Presentation</vt:lpstr>
      <vt:lpstr>UK Policies for carbon decoupling (3)</vt:lpstr>
      <vt:lpstr>Carbon price policy (UK)</vt:lpstr>
      <vt:lpstr>Models of feed-in tariff (1)</vt:lpstr>
      <vt:lpstr>Models of feed-in tariff (2)</vt:lpstr>
      <vt:lpstr>Models of feed-in tariff (3)</vt:lpstr>
      <vt:lpstr>Combinations of policy instruments</vt:lpstr>
      <vt:lpstr>UK SCP Strategy</vt:lpstr>
      <vt:lpstr>Policy effectiveness</vt:lpstr>
      <vt:lpstr>Possible UK timeline, 2010-2050 (1)</vt:lpstr>
      <vt:lpstr>Pipeline of selected energy technologies showing progress required by 2020  Source: Energy Research Partnership 2010 Energy innovation milestones to 2050, March, ERP, London  www.energyresearchpartnership.org.uk/tiki-download_file.php?fileId=233   </vt:lpstr>
      <vt:lpstr>PowerPoint Presentation</vt:lpstr>
      <vt:lpstr>Possible timeline, 2010-2050 (2)</vt:lpstr>
      <vt:lpstr>CECILIA2050 Detailed Conclusions</vt:lpstr>
      <vt:lpstr>CECILIA2050 Overall Policy Conclusion  Policy mix ‘optimality’ is inconsistent with the politics of implementation, but improvements are possible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dc:creator>
  <cp:lastModifiedBy>Paul Ekins</cp:lastModifiedBy>
  <cp:revision>23</cp:revision>
  <dcterms:created xsi:type="dcterms:W3CDTF">2013-02-19T14:14:34Z</dcterms:created>
  <dcterms:modified xsi:type="dcterms:W3CDTF">2015-07-18T19:15:52Z</dcterms:modified>
</cp:coreProperties>
</file>