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xml" ContentType="application/vnd.openxmlformats-officedocument.drawingml.chart+xml"/>
  <Override PartName="/ppt/notesSlides/notesSlide6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50" r:id="rId1"/>
    <p:sldMasterId id="2147483662" r:id="rId2"/>
    <p:sldMasterId id="2147483666" r:id="rId3"/>
    <p:sldMasterId id="2147483680" r:id="rId4"/>
  </p:sldMasterIdLst>
  <p:notesMasterIdLst>
    <p:notesMasterId r:id="rId90"/>
  </p:notesMasterIdLst>
  <p:handoutMasterIdLst>
    <p:handoutMasterId r:id="rId91"/>
  </p:handoutMasterIdLst>
  <p:sldIdLst>
    <p:sldId id="417" r:id="rId5"/>
    <p:sldId id="575" r:id="rId6"/>
    <p:sldId id="568" r:id="rId7"/>
    <p:sldId id="615" r:id="rId8"/>
    <p:sldId id="616" r:id="rId9"/>
    <p:sldId id="617" r:id="rId10"/>
    <p:sldId id="618" r:id="rId11"/>
    <p:sldId id="614" r:id="rId12"/>
    <p:sldId id="622" r:id="rId13"/>
    <p:sldId id="623" r:id="rId14"/>
    <p:sldId id="610" r:id="rId15"/>
    <p:sldId id="621" r:id="rId16"/>
    <p:sldId id="611" r:id="rId17"/>
    <p:sldId id="629" r:id="rId18"/>
    <p:sldId id="630" r:id="rId19"/>
    <p:sldId id="631" r:id="rId20"/>
    <p:sldId id="632" r:id="rId21"/>
    <p:sldId id="633" r:id="rId22"/>
    <p:sldId id="585" r:id="rId23"/>
    <p:sldId id="589" r:id="rId24"/>
    <p:sldId id="583" r:id="rId25"/>
    <p:sldId id="571" r:id="rId26"/>
    <p:sldId id="570" r:id="rId27"/>
    <p:sldId id="577" r:id="rId28"/>
    <p:sldId id="516" r:id="rId29"/>
    <p:sldId id="494" r:id="rId30"/>
    <p:sldId id="534" r:id="rId31"/>
    <p:sldId id="492" r:id="rId32"/>
    <p:sldId id="450" r:id="rId33"/>
    <p:sldId id="562" r:id="rId34"/>
    <p:sldId id="537" r:id="rId35"/>
    <p:sldId id="538" r:id="rId36"/>
    <p:sldId id="539" r:id="rId37"/>
    <p:sldId id="619" r:id="rId38"/>
    <p:sldId id="478" r:id="rId39"/>
    <p:sldId id="582" r:id="rId40"/>
    <p:sldId id="495" r:id="rId41"/>
    <p:sldId id="461" r:id="rId42"/>
    <p:sldId id="612" r:id="rId43"/>
    <p:sldId id="496" r:id="rId44"/>
    <p:sldId id="613" r:id="rId45"/>
    <p:sldId id="624" r:id="rId46"/>
    <p:sldId id="579" r:id="rId47"/>
    <p:sldId id="580" r:id="rId48"/>
    <p:sldId id="587" r:id="rId49"/>
    <p:sldId id="533" r:id="rId50"/>
    <p:sldId id="634" r:id="rId51"/>
    <p:sldId id="635" r:id="rId52"/>
    <p:sldId id="636" r:id="rId53"/>
    <p:sldId id="638" r:id="rId54"/>
    <p:sldId id="639" r:id="rId55"/>
    <p:sldId id="640" r:id="rId56"/>
    <p:sldId id="641" r:id="rId57"/>
    <p:sldId id="642" r:id="rId58"/>
    <p:sldId id="643" r:id="rId59"/>
    <p:sldId id="644" r:id="rId60"/>
    <p:sldId id="645" r:id="rId61"/>
    <p:sldId id="646" r:id="rId62"/>
    <p:sldId id="647" r:id="rId63"/>
    <p:sldId id="648" r:id="rId64"/>
    <p:sldId id="649" r:id="rId65"/>
    <p:sldId id="650" r:id="rId66"/>
    <p:sldId id="651" r:id="rId67"/>
    <p:sldId id="652" r:id="rId68"/>
    <p:sldId id="653" r:id="rId69"/>
    <p:sldId id="654" r:id="rId70"/>
    <p:sldId id="655" r:id="rId71"/>
    <p:sldId id="656" r:id="rId72"/>
    <p:sldId id="657" r:id="rId73"/>
    <p:sldId id="658" r:id="rId74"/>
    <p:sldId id="659" r:id="rId75"/>
    <p:sldId id="660" r:id="rId76"/>
    <p:sldId id="661" r:id="rId77"/>
    <p:sldId id="662" r:id="rId78"/>
    <p:sldId id="663" r:id="rId79"/>
    <p:sldId id="664" r:id="rId80"/>
    <p:sldId id="665" r:id="rId81"/>
    <p:sldId id="666" r:id="rId82"/>
    <p:sldId id="667" r:id="rId83"/>
    <p:sldId id="668" r:id="rId84"/>
    <p:sldId id="669" r:id="rId85"/>
    <p:sldId id="670" r:id="rId86"/>
    <p:sldId id="671" r:id="rId87"/>
    <p:sldId id="672" r:id="rId88"/>
    <p:sldId id="407" r:id="rId89"/>
  </p:sldIdLst>
  <p:sldSz cx="12192000" cy="6858000"/>
  <p:notesSz cx="6797675" cy="9928225"/>
  <p:custDataLst>
    <p:tags r:id="rId9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A1A0840C-D3FE-49BB-A8C0-510504FE5103}">
          <p14:sldIdLst>
            <p14:sldId id="417"/>
            <p14:sldId id="575"/>
            <p14:sldId id="568"/>
            <p14:sldId id="615"/>
            <p14:sldId id="616"/>
            <p14:sldId id="617"/>
            <p14:sldId id="618"/>
            <p14:sldId id="614"/>
            <p14:sldId id="622"/>
            <p14:sldId id="623"/>
            <p14:sldId id="610"/>
            <p14:sldId id="621"/>
            <p14:sldId id="611"/>
            <p14:sldId id="629"/>
            <p14:sldId id="630"/>
            <p14:sldId id="631"/>
            <p14:sldId id="632"/>
            <p14:sldId id="633"/>
            <p14:sldId id="585"/>
            <p14:sldId id="589"/>
            <p14:sldId id="583"/>
            <p14:sldId id="571"/>
            <p14:sldId id="570"/>
            <p14:sldId id="577"/>
            <p14:sldId id="516"/>
            <p14:sldId id="494"/>
            <p14:sldId id="534"/>
            <p14:sldId id="492"/>
            <p14:sldId id="450"/>
            <p14:sldId id="562"/>
            <p14:sldId id="537"/>
            <p14:sldId id="538"/>
            <p14:sldId id="539"/>
            <p14:sldId id="619"/>
            <p14:sldId id="478"/>
            <p14:sldId id="582"/>
            <p14:sldId id="495"/>
            <p14:sldId id="461"/>
            <p14:sldId id="612"/>
            <p14:sldId id="496"/>
            <p14:sldId id="613"/>
            <p14:sldId id="624"/>
            <p14:sldId id="579"/>
            <p14:sldId id="580"/>
            <p14:sldId id="587"/>
            <p14:sldId id="533"/>
            <p14:sldId id="634"/>
            <p14:sldId id="635"/>
            <p14:sldId id="636"/>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407"/>
          </p14:sldIdLst>
        </p14:section>
        <p14:section name="未命名的章節" id="{18987B9B-F841-4406-BDEE-D3CE4751B4D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艾蓉" initials="林艾蓉" lastIdx="0" clrIdx="0">
    <p:extLst>
      <p:ext uri="{19B8F6BF-5375-455C-9EA6-DF929625EA0E}">
        <p15:presenceInfo xmlns:p15="http://schemas.microsoft.com/office/powerpoint/2012/main" userId="S-1-5-21-1214440339-1993962763-1957994488-12782" providerId="AD"/>
      </p:ext>
    </p:extLst>
  </p:cmAuthor>
  <p:cmAuthor id="2" name="123" initials="1" lastIdx="1" clrIdx="1">
    <p:extLst>
      <p:ext uri="{19B8F6BF-5375-455C-9EA6-DF929625EA0E}">
        <p15:presenceInfo xmlns:p15="http://schemas.microsoft.com/office/powerpoint/2012/main" userId="S::K86q0K@office-365.space::b482e622-adfb-4b26-8697-551118cc23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8868FC"/>
    <a:srgbClr val="339933"/>
    <a:srgbClr val="7ED47E"/>
    <a:srgbClr val="B3A4C8"/>
    <a:srgbClr val="F8F8F8"/>
    <a:srgbClr val="814AFC"/>
    <a:srgbClr val="9933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079AD-65C6-414B-AF12-CC56DA6B909D}" v="170" dt="2021-12-19T17:16:05.497"/>
    <p1510:client id="{CDCE4C13-8540-4B63-A0E7-8AA034702964}" v="2" dt="2021-12-19T18:09:13.327"/>
  </p1510:revLst>
</p1510:revInfo>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9" autoAdjust="0"/>
    <p:restoredTop sz="95471" autoAdjust="0"/>
  </p:normalViewPr>
  <p:slideViewPr>
    <p:cSldViewPr snapToGrid="0">
      <p:cViewPr>
        <p:scale>
          <a:sx n="70" d="100"/>
          <a:sy n="70" d="100"/>
        </p:scale>
        <p:origin x="264" y="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蘭芳 邱" userId="b19cc1522d83d13a" providerId="LiveId" clId="{9AE0AEA9-3D64-49A0-AA50-DC9C3B704950}"/>
    <pc:docChg chg="undo custSel addSld delSld modSld sldOrd modSection">
      <pc:chgData name="蘭芳 邱" userId="b19cc1522d83d13a" providerId="LiveId" clId="{9AE0AEA9-3D64-49A0-AA50-DC9C3B704950}" dt="2021-12-11T14:04:01.360" v="1101" actId="2711"/>
      <pc:docMkLst>
        <pc:docMk/>
      </pc:docMkLst>
      <pc:sldChg chg="delSp modSp mod">
        <pc:chgData name="蘭芳 邱" userId="b19cc1522d83d13a" providerId="LiveId" clId="{9AE0AEA9-3D64-49A0-AA50-DC9C3B704950}" dt="2021-12-11T12:49:44.859" v="408" actId="1076"/>
        <pc:sldMkLst>
          <pc:docMk/>
          <pc:sldMk cId="317726664" sldId="337"/>
        </pc:sldMkLst>
        <pc:spChg chg="mod">
          <ac:chgData name="蘭芳 邱" userId="b19cc1522d83d13a" providerId="LiveId" clId="{9AE0AEA9-3D64-49A0-AA50-DC9C3B704950}" dt="2021-12-11T12:49:44.859" v="408" actId="1076"/>
          <ac:spMkLst>
            <pc:docMk/>
            <pc:sldMk cId="317726664" sldId="337"/>
            <ac:spMk id="36" creationId="{61495C8C-F7D4-41C7-97C4-90BEF46C122D}"/>
          </ac:spMkLst>
        </pc:spChg>
        <pc:spChg chg="mod">
          <ac:chgData name="蘭芳 邱" userId="b19cc1522d83d13a" providerId="LiveId" clId="{9AE0AEA9-3D64-49A0-AA50-DC9C3B704950}" dt="2021-12-11T12:49:35.944" v="402" actId="1076"/>
          <ac:spMkLst>
            <pc:docMk/>
            <pc:sldMk cId="317726664" sldId="337"/>
            <ac:spMk id="157" creationId="{E803C9C3-F2D0-4063-A209-64D2E0D94166}"/>
          </ac:spMkLst>
        </pc:spChg>
        <pc:grpChg chg="del">
          <ac:chgData name="蘭芳 邱" userId="b19cc1522d83d13a" providerId="LiveId" clId="{9AE0AEA9-3D64-49A0-AA50-DC9C3B704950}" dt="2021-12-11T12:37:47.960" v="197" actId="478"/>
          <ac:grpSpMkLst>
            <pc:docMk/>
            <pc:sldMk cId="317726664" sldId="337"/>
            <ac:grpSpMk id="25" creationId="{944B8081-FB8A-456C-A9D4-BFDBB8282D74}"/>
          </ac:grpSpMkLst>
        </pc:grpChg>
        <pc:grpChg chg="mod">
          <ac:chgData name="蘭芳 邱" userId="b19cc1522d83d13a" providerId="LiveId" clId="{9AE0AEA9-3D64-49A0-AA50-DC9C3B704950}" dt="2021-12-11T12:49:14.152" v="395" actId="1076"/>
          <ac:grpSpMkLst>
            <pc:docMk/>
            <pc:sldMk cId="317726664" sldId="337"/>
            <ac:grpSpMk id="155" creationId="{5F6DC070-D5DC-4EB8-80D4-904EA2436621}"/>
          </ac:grpSpMkLst>
        </pc:grpChg>
        <pc:cxnChg chg="mod">
          <ac:chgData name="蘭芳 邱" userId="b19cc1522d83d13a" providerId="LiveId" clId="{9AE0AEA9-3D64-49A0-AA50-DC9C3B704950}" dt="2021-12-11T12:48:45.040" v="389" actId="1076"/>
          <ac:cxnSpMkLst>
            <pc:docMk/>
            <pc:sldMk cId="317726664" sldId="337"/>
            <ac:cxnSpMk id="156" creationId="{20EFC396-0779-4145-B1EB-82A2DF14E731}"/>
          </ac:cxnSpMkLst>
        </pc:cxnChg>
      </pc:sldChg>
      <pc:sldChg chg="modSp mod">
        <pc:chgData name="蘭芳 邱" userId="b19cc1522d83d13a" providerId="LiveId" clId="{9AE0AEA9-3D64-49A0-AA50-DC9C3B704950}" dt="2021-12-11T12:36:24.587" v="180" actId="1076"/>
        <pc:sldMkLst>
          <pc:docMk/>
          <pc:sldMk cId="2367246064" sldId="342"/>
        </pc:sldMkLst>
        <pc:spChg chg="mod">
          <ac:chgData name="蘭芳 邱" userId="b19cc1522d83d13a" providerId="LiveId" clId="{9AE0AEA9-3D64-49A0-AA50-DC9C3B704950}" dt="2021-12-11T12:36:24.587" v="180" actId="1076"/>
          <ac:spMkLst>
            <pc:docMk/>
            <pc:sldMk cId="2367246064" sldId="342"/>
            <ac:spMk id="9" creationId="{7D7DC5D2-6D98-48DE-8E5C-D20651A00016}"/>
          </ac:spMkLst>
        </pc:spChg>
      </pc:sldChg>
      <pc:sldChg chg="modSp">
        <pc:chgData name="蘭芳 邱" userId="b19cc1522d83d13a" providerId="LiveId" clId="{9AE0AEA9-3D64-49A0-AA50-DC9C3B704950}" dt="2021-12-11T04:56:23.767" v="1" actId="20577"/>
        <pc:sldMkLst>
          <pc:docMk/>
          <pc:sldMk cId="488222625" sldId="417"/>
        </pc:sldMkLst>
        <pc:spChg chg="mod">
          <ac:chgData name="蘭芳 邱" userId="b19cc1522d83d13a" providerId="LiveId" clId="{9AE0AEA9-3D64-49A0-AA50-DC9C3B704950}" dt="2021-12-11T04:56:23.767" v="1" actId="20577"/>
          <ac:spMkLst>
            <pc:docMk/>
            <pc:sldMk cId="488222625" sldId="417"/>
            <ac:spMk id="7" creationId="{8E83C6FA-55BF-40CE-914C-897DD46B13A5}"/>
          </ac:spMkLst>
        </pc:spChg>
      </pc:sldChg>
      <pc:sldChg chg="delSp modSp mod">
        <pc:chgData name="蘭芳 邱" userId="b19cc1522d83d13a" providerId="LiveId" clId="{9AE0AEA9-3D64-49A0-AA50-DC9C3B704950}" dt="2021-12-11T12:50:56.698" v="437" actId="20577"/>
        <pc:sldMkLst>
          <pc:docMk/>
          <pc:sldMk cId="4125330027" sldId="442"/>
        </pc:sldMkLst>
        <pc:spChg chg="mod">
          <ac:chgData name="蘭芳 邱" userId="b19cc1522d83d13a" providerId="LiveId" clId="{9AE0AEA9-3D64-49A0-AA50-DC9C3B704950}" dt="2021-12-11T12:50:56.698" v="437" actId="20577"/>
          <ac:spMkLst>
            <pc:docMk/>
            <pc:sldMk cId="4125330027" sldId="442"/>
            <ac:spMk id="75" creationId="{61495C8C-F7D4-41C7-97C4-90BEF46C122D}"/>
          </ac:spMkLst>
        </pc:spChg>
        <pc:spChg chg="mod">
          <ac:chgData name="蘭芳 邱" userId="b19cc1522d83d13a" providerId="LiveId" clId="{9AE0AEA9-3D64-49A0-AA50-DC9C3B704950}" dt="2021-12-11T12:50:34.071" v="415" actId="1076"/>
          <ac:spMkLst>
            <pc:docMk/>
            <pc:sldMk cId="4125330027" sldId="442"/>
            <ac:spMk id="78" creationId="{E803C9C3-F2D0-4063-A209-64D2E0D94166}"/>
          </ac:spMkLst>
        </pc:spChg>
        <pc:grpChg chg="del">
          <ac:chgData name="蘭芳 邱" userId="b19cc1522d83d13a" providerId="LiveId" clId="{9AE0AEA9-3D64-49A0-AA50-DC9C3B704950}" dt="2021-12-11T12:37:50.061" v="198" actId="478"/>
          <ac:grpSpMkLst>
            <pc:docMk/>
            <pc:sldMk cId="4125330027" sldId="442"/>
            <ac:grpSpMk id="25" creationId="{944B8081-FB8A-456C-A9D4-BFDBB8282D74}"/>
          </ac:grpSpMkLst>
        </pc:grpChg>
        <pc:grpChg chg="mod">
          <ac:chgData name="蘭芳 邱" userId="b19cc1522d83d13a" providerId="LiveId" clId="{9AE0AEA9-3D64-49A0-AA50-DC9C3B704950}" dt="2021-12-11T12:50:02.672" v="409" actId="1076"/>
          <ac:grpSpMkLst>
            <pc:docMk/>
            <pc:sldMk cId="4125330027" sldId="442"/>
            <ac:grpSpMk id="76" creationId="{5F6DC070-D5DC-4EB8-80D4-904EA2436621}"/>
          </ac:grpSpMkLst>
        </pc:grpChg>
      </pc:sldChg>
      <pc:sldChg chg="modSp mod">
        <pc:chgData name="蘭芳 邱" userId="b19cc1522d83d13a" providerId="LiveId" clId="{9AE0AEA9-3D64-49A0-AA50-DC9C3B704950}" dt="2021-12-11T13:52:58.234" v="930" actId="20577"/>
        <pc:sldMkLst>
          <pc:docMk/>
          <pc:sldMk cId="407350950" sldId="450"/>
        </pc:sldMkLst>
        <pc:spChg chg="mod">
          <ac:chgData name="蘭芳 邱" userId="b19cc1522d83d13a" providerId="LiveId" clId="{9AE0AEA9-3D64-49A0-AA50-DC9C3B704950}" dt="2021-12-11T13:52:54.613" v="925"/>
          <ac:spMkLst>
            <pc:docMk/>
            <pc:sldMk cId="407350950" sldId="450"/>
            <ac:spMk id="10" creationId="{61495C8C-F7D4-41C7-97C4-90BEF46C122D}"/>
          </ac:spMkLst>
        </pc:spChg>
        <pc:spChg chg="mod">
          <ac:chgData name="蘭芳 邱" userId="b19cc1522d83d13a" providerId="LiveId" clId="{9AE0AEA9-3D64-49A0-AA50-DC9C3B704950}" dt="2021-12-11T13:52:58.234" v="930" actId="20577"/>
          <ac:spMkLst>
            <pc:docMk/>
            <pc:sldMk cId="407350950" sldId="450"/>
            <ac:spMk id="17" creationId="{26A41C05-F137-48B1-9EF5-56895A313D47}"/>
          </ac:spMkLst>
        </pc:spChg>
      </pc:sldChg>
      <pc:sldChg chg="modSp mod">
        <pc:chgData name="蘭芳 邱" userId="b19cc1522d83d13a" providerId="LiveId" clId="{9AE0AEA9-3D64-49A0-AA50-DC9C3B704950}" dt="2021-12-11T13:57:27.028" v="1030" actId="20577"/>
        <pc:sldMkLst>
          <pc:docMk/>
          <pc:sldMk cId="159114003" sldId="461"/>
        </pc:sldMkLst>
        <pc:spChg chg="mod">
          <ac:chgData name="蘭芳 邱" userId="b19cc1522d83d13a" providerId="LiveId" clId="{9AE0AEA9-3D64-49A0-AA50-DC9C3B704950}" dt="2021-12-11T13:57:27.028" v="1030" actId="20577"/>
          <ac:spMkLst>
            <pc:docMk/>
            <pc:sldMk cId="159114003" sldId="461"/>
            <ac:spMk id="8" creationId="{56ADA21B-4869-47A1-914A-ED59026C99C3}"/>
          </ac:spMkLst>
        </pc:spChg>
      </pc:sldChg>
      <pc:sldChg chg="modSp mod">
        <pc:chgData name="蘭芳 邱" userId="b19cc1522d83d13a" providerId="LiveId" clId="{9AE0AEA9-3D64-49A0-AA50-DC9C3B704950}" dt="2021-12-11T13:57:00.151" v="1020" actId="20577"/>
        <pc:sldMkLst>
          <pc:docMk/>
          <pc:sldMk cId="2740558727" sldId="468"/>
        </pc:sldMkLst>
        <pc:spChg chg="mod">
          <ac:chgData name="蘭芳 邱" userId="b19cc1522d83d13a" providerId="LiveId" clId="{9AE0AEA9-3D64-49A0-AA50-DC9C3B704950}" dt="2021-12-11T13:57:00.151" v="1020" actId="20577"/>
          <ac:spMkLst>
            <pc:docMk/>
            <pc:sldMk cId="2740558727" sldId="468"/>
            <ac:spMk id="6" creationId="{26A41C05-F137-48B1-9EF5-56895A313D47}"/>
          </ac:spMkLst>
        </pc:spChg>
        <pc:spChg chg="mod">
          <ac:chgData name="蘭芳 邱" userId="b19cc1522d83d13a" providerId="LiveId" clId="{9AE0AEA9-3D64-49A0-AA50-DC9C3B704950}" dt="2021-12-11T13:56:57.159" v="1016"/>
          <ac:spMkLst>
            <pc:docMk/>
            <pc:sldMk cId="2740558727" sldId="468"/>
            <ac:spMk id="7" creationId="{61495C8C-F7D4-41C7-97C4-90BEF46C122D}"/>
          </ac:spMkLst>
        </pc:spChg>
      </pc:sldChg>
      <pc:sldChg chg="addSp modSp mod modAnim">
        <pc:chgData name="蘭芳 邱" userId="b19cc1522d83d13a" providerId="LiveId" clId="{9AE0AEA9-3D64-49A0-AA50-DC9C3B704950}" dt="2021-12-11T13:49:45.733" v="879" actId="20577"/>
        <pc:sldMkLst>
          <pc:docMk/>
          <pc:sldMk cId="1138735642" sldId="473"/>
        </pc:sldMkLst>
        <pc:spChg chg="mod">
          <ac:chgData name="蘭芳 邱" userId="b19cc1522d83d13a" providerId="LiveId" clId="{9AE0AEA9-3D64-49A0-AA50-DC9C3B704950}" dt="2021-12-11T12:29:51.291" v="162" actId="207"/>
          <ac:spMkLst>
            <pc:docMk/>
            <pc:sldMk cId="1138735642" sldId="473"/>
            <ac:spMk id="11" creationId="{72336A59-3D1F-4549-AF45-B28E86B6BA2E}"/>
          </ac:spMkLst>
        </pc:spChg>
        <pc:spChg chg="mod">
          <ac:chgData name="蘭芳 邱" userId="b19cc1522d83d13a" providerId="LiveId" clId="{9AE0AEA9-3D64-49A0-AA50-DC9C3B704950}" dt="2021-12-11T12:29:51.291" v="162" actId="207"/>
          <ac:spMkLst>
            <pc:docMk/>
            <pc:sldMk cId="1138735642" sldId="473"/>
            <ac:spMk id="12" creationId="{A41A93BA-34BD-47CB-95E6-1BDF743DE19A}"/>
          </ac:spMkLst>
        </pc:spChg>
        <pc:spChg chg="mod">
          <ac:chgData name="蘭芳 邱" userId="b19cc1522d83d13a" providerId="LiveId" clId="{9AE0AEA9-3D64-49A0-AA50-DC9C3B704950}" dt="2021-12-11T12:29:51.291" v="162" actId="207"/>
          <ac:spMkLst>
            <pc:docMk/>
            <pc:sldMk cId="1138735642" sldId="473"/>
            <ac:spMk id="15" creationId="{D120194A-C1D5-4BF7-85F8-F043D9D922B3}"/>
          </ac:spMkLst>
        </pc:spChg>
        <pc:spChg chg="mod">
          <ac:chgData name="蘭芳 邱" userId="b19cc1522d83d13a" providerId="LiveId" clId="{9AE0AEA9-3D64-49A0-AA50-DC9C3B704950}" dt="2021-12-11T12:29:51.291" v="162" actId="207"/>
          <ac:spMkLst>
            <pc:docMk/>
            <pc:sldMk cId="1138735642" sldId="473"/>
            <ac:spMk id="16" creationId="{290C590C-3138-4AA4-822F-9F66B99D7B1F}"/>
          </ac:spMkLst>
        </pc:spChg>
        <pc:spChg chg="mod">
          <ac:chgData name="蘭芳 邱" userId="b19cc1522d83d13a" providerId="LiveId" clId="{9AE0AEA9-3D64-49A0-AA50-DC9C3B704950}" dt="2021-12-11T12:29:51.291" v="162" actId="207"/>
          <ac:spMkLst>
            <pc:docMk/>
            <pc:sldMk cId="1138735642" sldId="473"/>
            <ac:spMk id="17" creationId="{CB1700C1-3FB9-4089-AAB8-8223F1724916}"/>
          </ac:spMkLst>
        </pc:spChg>
        <pc:spChg chg="mod">
          <ac:chgData name="蘭芳 邱" userId="b19cc1522d83d13a" providerId="LiveId" clId="{9AE0AEA9-3D64-49A0-AA50-DC9C3B704950}" dt="2021-12-11T12:29:51.291" v="162" actId="207"/>
          <ac:spMkLst>
            <pc:docMk/>
            <pc:sldMk cId="1138735642" sldId="473"/>
            <ac:spMk id="18" creationId="{A41A93BA-34BD-47CB-95E6-1BDF743DE19A}"/>
          </ac:spMkLst>
        </pc:spChg>
        <pc:spChg chg="mod">
          <ac:chgData name="蘭芳 邱" userId="b19cc1522d83d13a" providerId="LiveId" clId="{9AE0AEA9-3D64-49A0-AA50-DC9C3B704950}" dt="2021-12-11T12:29:51.291" v="162" actId="207"/>
          <ac:spMkLst>
            <pc:docMk/>
            <pc:sldMk cId="1138735642" sldId="473"/>
            <ac:spMk id="19" creationId="{B5CCCCED-EC5F-4029-9749-877FDBE92A4F}"/>
          </ac:spMkLst>
        </pc:spChg>
        <pc:spChg chg="add mod">
          <ac:chgData name="蘭芳 邱" userId="b19cc1522d83d13a" providerId="LiveId" clId="{9AE0AEA9-3D64-49A0-AA50-DC9C3B704950}" dt="2021-12-11T13:49:45.733" v="879" actId="20577"/>
          <ac:spMkLst>
            <pc:docMk/>
            <pc:sldMk cId="1138735642" sldId="473"/>
            <ac:spMk id="20" creationId="{9CBA433D-EDBF-4365-8EE6-31D33875C1B5}"/>
          </ac:spMkLst>
        </pc:spChg>
        <pc:grpChg chg="mod">
          <ac:chgData name="蘭芳 邱" userId="b19cc1522d83d13a" providerId="LiveId" clId="{9AE0AEA9-3D64-49A0-AA50-DC9C3B704950}" dt="2021-12-11T12:29:51.291" v="162" actId="207"/>
          <ac:grpSpMkLst>
            <pc:docMk/>
            <pc:sldMk cId="1138735642" sldId="473"/>
            <ac:grpSpMk id="3" creationId="{00000000-0000-0000-0000-000000000000}"/>
          </ac:grpSpMkLst>
        </pc:grpChg>
        <pc:grpChg chg="mod">
          <ac:chgData name="蘭芳 邱" userId="b19cc1522d83d13a" providerId="LiveId" clId="{9AE0AEA9-3D64-49A0-AA50-DC9C3B704950}" dt="2021-12-11T12:29:51.291" v="162" actId="207"/>
          <ac:grpSpMkLst>
            <pc:docMk/>
            <pc:sldMk cId="1138735642" sldId="473"/>
            <ac:grpSpMk id="4" creationId="{00000000-0000-0000-0000-000000000000}"/>
          </ac:grpSpMkLst>
        </pc:grpChg>
        <pc:grpChg chg="add mod">
          <ac:chgData name="蘭芳 邱" userId="b19cc1522d83d13a" providerId="LiveId" clId="{9AE0AEA9-3D64-49A0-AA50-DC9C3B704950}" dt="2021-12-11T12:29:51.291" v="162" actId="207"/>
          <ac:grpSpMkLst>
            <pc:docMk/>
            <pc:sldMk cId="1138735642" sldId="473"/>
            <ac:grpSpMk id="14" creationId="{BCA00A9F-4824-4AAB-A957-400270024B58}"/>
          </ac:grpSpMkLst>
        </pc:grpChg>
      </pc:sldChg>
      <pc:sldChg chg="modSp mod">
        <pc:chgData name="蘭芳 邱" userId="b19cc1522d83d13a" providerId="LiveId" clId="{9AE0AEA9-3D64-49A0-AA50-DC9C3B704950}" dt="2021-12-11T13:56:50.573" v="1015" actId="20577"/>
        <pc:sldMkLst>
          <pc:docMk/>
          <pc:sldMk cId="2917041102" sldId="478"/>
        </pc:sldMkLst>
        <pc:spChg chg="mod">
          <ac:chgData name="蘭芳 邱" userId="b19cc1522d83d13a" providerId="LiveId" clId="{9AE0AEA9-3D64-49A0-AA50-DC9C3B704950}" dt="2021-12-11T13:56:39.914" v="1005"/>
          <ac:spMkLst>
            <pc:docMk/>
            <pc:sldMk cId="2917041102" sldId="478"/>
            <ac:spMk id="10" creationId="{61495C8C-F7D4-41C7-97C4-90BEF46C122D}"/>
          </ac:spMkLst>
        </pc:spChg>
        <pc:spChg chg="mod">
          <ac:chgData name="蘭芳 邱" userId="b19cc1522d83d13a" providerId="LiveId" clId="{9AE0AEA9-3D64-49A0-AA50-DC9C3B704950}" dt="2021-12-11T13:56:50.573" v="1015" actId="20577"/>
          <ac:spMkLst>
            <pc:docMk/>
            <pc:sldMk cId="2917041102" sldId="478"/>
            <ac:spMk id="17" creationId="{26A41C05-F137-48B1-9EF5-56895A313D47}"/>
          </ac:spMkLst>
        </pc:spChg>
      </pc:sldChg>
      <pc:sldChg chg="modSp mod">
        <pc:chgData name="蘭芳 邱" userId="b19cc1522d83d13a" providerId="LiveId" clId="{9AE0AEA9-3D64-49A0-AA50-DC9C3B704950}" dt="2021-12-11T13:54:38.629" v="970" actId="20577"/>
        <pc:sldMkLst>
          <pc:docMk/>
          <pc:sldMk cId="4177671438" sldId="480"/>
        </pc:sldMkLst>
        <pc:spChg chg="mod">
          <ac:chgData name="蘭芳 邱" userId="b19cc1522d83d13a" providerId="LiveId" clId="{9AE0AEA9-3D64-49A0-AA50-DC9C3B704950}" dt="2021-12-11T13:54:38.629" v="970" actId="20577"/>
          <ac:spMkLst>
            <pc:docMk/>
            <pc:sldMk cId="4177671438" sldId="480"/>
            <ac:spMk id="6" creationId="{26A41C05-F137-48B1-9EF5-56895A313D47}"/>
          </ac:spMkLst>
        </pc:spChg>
        <pc:spChg chg="mod">
          <ac:chgData name="蘭芳 邱" userId="b19cc1522d83d13a" providerId="LiveId" clId="{9AE0AEA9-3D64-49A0-AA50-DC9C3B704950}" dt="2021-12-11T13:54:31.548" v="966"/>
          <ac:spMkLst>
            <pc:docMk/>
            <pc:sldMk cId="4177671438" sldId="480"/>
            <ac:spMk id="7" creationId="{61495C8C-F7D4-41C7-97C4-90BEF46C122D}"/>
          </ac:spMkLst>
        </pc:spChg>
      </pc:sldChg>
      <pc:sldChg chg="modSp mod">
        <pc:chgData name="蘭芳 邱" userId="b19cc1522d83d13a" providerId="LiveId" clId="{9AE0AEA9-3D64-49A0-AA50-DC9C3B704950}" dt="2021-12-11T13:57:45.291" v="1034"/>
        <pc:sldMkLst>
          <pc:docMk/>
          <pc:sldMk cId="3670499690" sldId="484"/>
        </pc:sldMkLst>
        <pc:spChg chg="mod">
          <ac:chgData name="蘭芳 邱" userId="b19cc1522d83d13a" providerId="LiveId" clId="{9AE0AEA9-3D64-49A0-AA50-DC9C3B704950}" dt="2021-12-11T13:57:45.291" v="1034"/>
          <ac:spMkLst>
            <pc:docMk/>
            <pc:sldMk cId="3670499690" sldId="484"/>
            <ac:spMk id="6" creationId="{61495C8C-F7D4-41C7-97C4-90BEF46C122D}"/>
          </ac:spMkLst>
        </pc:spChg>
      </pc:sldChg>
      <pc:sldChg chg="modSp mod">
        <pc:chgData name="蘭芳 邱" userId="b19cc1522d83d13a" providerId="LiveId" clId="{9AE0AEA9-3D64-49A0-AA50-DC9C3B704950}" dt="2021-12-11T13:57:49.325" v="1035"/>
        <pc:sldMkLst>
          <pc:docMk/>
          <pc:sldMk cId="3720232238" sldId="485"/>
        </pc:sldMkLst>
        <pc:spChg chg="mod">
          <ac:chgData name="蘭芳 邱" userId="b19cc1522d83d13a" providerId="LiveId" clId="{9AE0AEA9-3D64-49A0-AA50-DC9C3B704950}" dt="2021-12-11T13:57:49.325" v="1035"/>
          <ac:spMkLst>
            <pc:docMk/>
            <pc:sldMk cId="3720232238" sldId="485"/>
            <ac:spMk id="6" creationId="{61495C8C-F7D4-41C7-97C4-90BEF46C122D}"/>
          </ac:spMkLst>
        </pc:spChg>
      </pc:sldChg>
      <pc:sldChg chg="modSp mod">
        <pc:chgData name="蘭芳 邱" userId="b19cc1522d83d13a" providerId="LiveId" clId="{9AE0AEA9-3D64-49A0-AA50-DC9C3B704950}" dt="2021-12-11T13:57:52.148" v="1036"/>
        <pc:sldMkLst>
          <pc:docMk/>
          <pc:sldMk cId="12911318" sldId="486"/>
        </pc:sldMkLst>
        <pc:spChg chg="mod">
          <ac:chgData name="蘭芳 邱" userId="b19cc1522d83d13a" providerId="LiveId" clId="{9AE0AEA9-3D64-49A0-AA50-DC9C3B704950}" dt="2021-12-11T13:57:52.148" v="1036"/>
          <ac:spMkLst>
            <pc:docMk/>
            <pc:sldMk cId="12911318" sldId="486"/>
            <ac:spMk id="11" creationId="{61495C8C-F7D4-41C7-97C4-90BEF46C122D}"/>
          </ac:spMkLst>
        </pc:spChg>
      </pc:sldChg>
      <pc:sldChg chg="modSp mod ord">
        <pc:chgData name="蘭芳 邱" userId="b19cc1522d83d13a" providerId="LiveId" clId="{9AE0AEA9-3D64-49A0-AA50-DC9C3B704950}" dt="2021-12-11T12:58:55.415" v="493" actId="20577"/>
        <pc:sldMkLst>
          <pc:docMk/>
          <pc:sldMk cId="131183906" sldId="491"/>
        </pc:sldMkLst>
        <pc:spChg chg="mod">
          <ac:chgData name="蘭芳 邱" userId="b19cc1522d83d13a" providerId="LiveId" clId="{9AE0AEA9-3D64-49A0-AA50-DC9C3B704950}" dt="2021-12-11T12:28:14.133" v="158" actId="207"/>
          <ac:spMkLst>
            <pc:docMk/>
            <pc:sldMk cId="131183906" sldId="491"/>
            <ac:spMk id="5" creationId="{00000000-0000-0000-0000-000000000000}"/>
          </ac:spMkLst>
        </pc:spChg>
        <pc:spChg chg="mod">
          <ac:chgData name="蘭芳 邱" userId="b19cc1522d83d13a" providerId="LiveId" clId="{9AE0AEA9-3D64-49A0-AA50-DC9C3B704950}" dt="2021-12-11T12:45:49.580" v="376" actId="20577"/>
          <ac:spMkLst>
            <pc:docMk/>
            <pc:sldMk cId="131183906" sldId="491"/>
            <ac:spMk id="19" creationId="{61495C8C-F7D4-41C7-97C4-90BEF46C122D}"/>
          </ac:spMkLst>
        </pc:spChg>
        <pc:spChg chg="mod">
          <ac:chgData name="蘭芳 邱" userId="b19cc1522d83d13a" providerId="LiveId" clId="{9AE0AEA9-3D64-49A0-AA50-DC9C3B704950}" dt="2021-12-11T12:58:55.415" v="493" actId="20577"/>
          <ac:spMkLst>
            <pc:docMk/>
            <pc:sldMk cId="131183906" sldId="491"/>
            <ac:spMk id="22" creationId="{E803C9C3-F2D0-4063-A209-64D2E0D94166}"/>
          </ac:spMkLst>
        </pc:spChg>
      </pc:sldChg>
      <pc:sldChg chg="modSp mod">
        <pc:chgData name="蘭芳 邱" userId="b19cc1522d83d13a" providerId="LiveId" clId="{9AE0AEA9-3D64-49A0-AA50-DC9C3B704950}" dt="2021-12-11T13:52:43.884" v="924" actId="20577"/>
        <pc:sldMkLst>
          <pc:docMk/>
          <pc:sldMk cId="709946390" sldId="492"/>
        </pc:sldMkLst>
        <pc:spChg chg="mod">
          <ac:chgData name="蘭芳 邱" userId="b19cc1522d83d13a" providerId="LiveId" clId="{9AE0AEA9-3D64-49A0-AA50-DC9C3B704950}" dt="2021-12-11T13:52:43.884" v="924" actId="20577"/>
          <ac:spMkLst>
            <pc:docMk/>
            <pc:sldMk cId="709946390" sldId="492"/>
            <ac:spMk id="17" creationId="{26A41C05-F137-48B1-9EF5-56895A313D47}"/>
          </ac:spMkLst>
        </pc:spChg>
        <pc:spChg chg="mod">
          <ac:chgData name="蘭芳 邱" userId="b19cc1522d83d13a" providerId="LiveId" clId="{9AE0AEA9-3D64-49A0-AA50-DC9C3B704950}" dt="2021-12-11T13:52:28.217" v="917"/>
          <ac:spMkLst>
            <pc:docMk/>
            <pc:sldMk cId="709946390" sldId="492"/>
            <ac:spMk id="30" creationId="{61495C8C-F7D4-41C7-97C4-90BEF46C122D}"/>
          </ac:spMkLst>
        </pc:spChg>
      </pc:sldChg>
      <pc:sldChg chg="modSp mod">
        <pc:chgData name="蘭芳 邱" userId="b19cc1522d83d13a" providerId="LiveId" clId="{9AE0AEA9-3D64-49A0-AA50-DC9C3B704950}" dt="2021-12-11T13:51:49.650" v="904" actId="20577"/>
        <pc:sldMkLst>
          <pc:docMk/>
          <pc:sldMk cId="1045061993" sldId="494"/>
        </pc:sldMkLst>
        <pc:spChg chg="mod">
          <ac:chgData name="蘭芳 邱" userId="b19cc1522d83d13a" providerId="LiveId" clId="{9AE0AEA9-3D64-49A0-AA50-DC9C3B704950}" dt="2021-12-11T13:51:38.858" v="898" actId="6549"/>
          <ac:spMkLst>
            <pc:docMk/>
            <pc:sldMk cId="1045061993" sldId="494"/>
            <ac:spMk id="8" creationId="{61495C8C-F7D4-41C7-97C4-90BEF46C122D}"/>
          </ac:spMkLst>
        </pc:spChg>
        <pc:spChg chg="mod">
          <ac:chgData name="蘭芳 邱" userId="b19cc1522d83d13a" providerId="LiveId" clId="{9AE0AEA9-3D64-49A0-AA50-DC9C3B704950}" dt="2021-12-11T13:51:49.650" v="904" actId="20577"/>
          <ac:spMkLst>
            <pc:docMk/>
            <pc:sldMk cId="1045061993" sldId="494"/>
            <ac:spMk id="15" creationId="{E803C9C3-F2D0-4063-A209-64D2E0D94166}"/>
          </ac:spMkLst>
        </pc:spChg>
      </pc:sldChg>
      <pc:sldChg chg="modSp mod">
        <pc:chgData name="蘭芳 邱" userId="b19cc1522d83d13a" providerId="LiveId" clId="{9AE0AEA9-3D64-49A0-AA50-DC9C3B704950}" dt="2021-12-11T13:57:12.446" v="1027" actId="20577"/>
        <pc:sldMkLst>
          <pc:docMk/>
          <pc:sldMk cId="1874649025" sldId="495"/>
        </pc:sldMkLst>
        <pc:spChg chg="mod">
          <ac:chgData name="蘭芳 邱" userId="b19cc1522d83d13a" providerId="LiveId" clId="{9AE0AEA9-3D64-49A0-AA50-DC9C3B704950}" dt="2021-12-11T13:57:06.978" v="1021"/>
          <ac:spMkLst>
            <pc:docMk/>
            <pc:sldMk cId="1874649025" sldId="495"/>
            <ac:spMk id="10" creationId="{61495C8C-F7D4-41C7-97C4-90BEF46C122D}"/>
          </ac:spMkLst>
        </pc:spChg>
        <pc:spChg chg="mod">
          <ac:chgData name="蘭芳 邱" userId="b19cc1522d83d13a" providerId="LiveId" clId="{9AE0AEA9-3D64-49A0-AA50-DC9C3B704950}" dt="2021-12-11T13:57:12.446" v="1027" actId="20577"/>
          <ac:spMkLst>
            <pc:docMk/>
            <pc:sldMk cId="1874649025" sldId="495"/>
            <ac:spMk id="14" creationId="{E803C9C3-F2D0-4063-A209-64D2E0D94166}"/>
          </ac:spMkLst>
        </pc:spChg>
      </pc:sldChg>
      <pc:sldChg chg="modSp mod">
        <pc:chgData name="蘭芳 邱" userId="b19cc1522d83d13a" providerId="LiveId" clId="{9AE0AEA9-3D64-49A0-AA50-DC9C3B704950}" dt="2021-12-11T13:57:35.340" v="1033" actId="20577"/>
        <pc:sldMkLst>
          <pc:docMk/>
          <pc:sldMk cId="2804452078" sldId="496"/>
        </pc:sldMkLst>
        <pc:spChg chg="mod">
          <ac:chgData name="蘭芳 邱" userId="b19cc1522d83d13a" providerId="LiveId" clId="{9AE0AEA9-3D64-49A0-AA50-DC9C3B704950}" dt="2021-12-11T13:57:35.340" v="1033" actId="20577"/>
          <ac:spMkLst>
            <pc:docMk/>
            <pc:sldMk cId="2804452078" sldId="496"/>
            <ac:spMk id="6" creationId="{61495C8C-F7D4-41C7-97C4-90BEF46C122D}"/>
          </ac:spMkLst>
        </pc:spChg>
      </pc:sldChg>
      <pc:sldChg chg="modSp mod">
        <pc:chgData name="蘭芳 邱" userId="b19cc1522d83d13a" providerId="LiveId" clId="{9AE0AEA9-3D64-49A0-AA50-DC9C3B704950}" dt="2021-12-11T13:57:57.017" v="1037"/>
        <pc:sldMkLst>
          <pc:docMk/>
          <pc:sldMk cId="1625063019" sldId="497"/>
        </pc:sldMkLst>
        <pc:spChg chg="mod">
          <ac:chgData name="蘭芳 邱" userId="b19cc1522d83d13a" providerId="LiveId" clId="{9AE0AEA9-3D64-49A0-AA50-DC9C3B704950}" dt="2021-12-11T13:57:57.017" v="1037"/>
          <ac:spMkLst>
            <pc:docMk/>
            <pc:sldMk cId="1625063019" sldId="497"/>
            <ac:spMk id="6" creationId="{61495C8C-F7D4-41C7-97C4-90BEF46C122D}"/>
          </ac:spMkLst>
        </pc:spChg>
      </pc:sldChg>
      <pc:sldChg chg="modSp mod">
        <pc:chgData name="蘭芳 邱" userId="b19cc1522d83d13a" providerId="LiveId" clId="{9AE0AEA9-3D64-49A0-AA50-DC9C3B704950}" dt="2021-12-11T13:52:18.993" v="916" actId="20577"/>
        <pc:sldMkLst>
          <pc:docMk/>
          <pc:sldMk cId="1270774628" sldId="499"/>
        </pc:sldMkLst>
        <pc:spChg chg="mod">
          <ac:chgData name="蘭芳 邱" userId="b19cc1522d83d13a" providerId="LiveId" clId="{9AE0AEA9-3D64-49A0-AA50-DC9C3B704950}" dt="2021-12-11T13:52:03.823" v="905"/>
          <ac:spMkLst>
            <pc:docMk/>
            <pc:sldMk cId="1270774628" sldId="499"/>
            <ac:spMk id="411" creationId="{61495C8C-F7D4-41C7-97C4-90BEF46C122D}"/>
          </ac:spMkLst>
        </pc:spChg>
        <pc:spChg chg="mod">
          <ac:chgData name="蘭芳 邱" userId="b19cc1522d83d13a" providerId="LiveId" clId="{9AE0AEA9-3D64-49A0-AA50-DC9C3B704950}" dt="2021-12-11T13:52:18.993" v="916" actId="20577"/>
          <ac:spMkLst>
            <pc:docMk/>
            <pc:sldMk cId="1270774628" sldId="499"/>
            <ac:spMk id="414" creationId="{E803C9C3-F2D0-4063-A209-64D2E0D94166}"/>
          </ac:spMkLst>
        </pc:spChg>
      </pc:sldChg>
      <pc:sldChg chg="modSp mod">
        <pc:chgData name="蘭芳 邱" userId="b19cc1522d83d13a" providerId="LiveId" clId="{9AE0AEA9-3D64-49A0-AA50-DC9C3B704950}" dt="2021-12-11T13:54:25.188" v="965" actId="20577"/>
        <pc:sldMkLst>
          <pc:docMk/>
          <pc:sldMk cId="847741109" sldId="500"/>
        </pc:sldMkLst>
        <pc:spChg chg="mod">
          <ac:chgData name="蘭芳 邱" userId="b19cc1522d83d13a" providerId="LiveId" clId="{9AE0AEA9-3D64-49A0-AA50-DC9C3B704950}" dt="2021-12-11T13:54:19.773" v="961"/>
          <ac:spMkLst>
            <pc:docMk/>
            <pc:sldMk cId="847741109" sldId="500"/>
            <ac:spMk id="23" creationId="{61495C8C-F7D4-41C7-97C4-90BEF46C122D}"/>
          </ac:spMkLst>
        </pc:spChg>
        <pc:spChg chg="mod">
          <ac:chgData name="蘭芳 邱" userId="b19cc1522d83d13a" providerId="LiveId" clId="{9AE0AEA9-3D64-49A0-AA50-DC9C3B704950}" dt="2021-12-11T13:54:25.188" v="965" actId="20577"/>
          <ac:spMkLst>
            <pc:docMk/>
            <pc:sldMk cId="847741109" sldId="500"/>
            <ac:spMk id="25" creationId="{E803C9C3-F2D0-4063-A209-64D2E0D94166}"/>
          </ac:spMkLst>
        </pc:spChg>
      </pc:sldChg>
      <pc:sldChg chg="modSp mod">
        <pc:chgData name="蘭芳 邱" userId="b19cc1522d83d13a" providerId="LiveId" clId="{9AE0AEA9-3D64-49A0-AA50-DC9C3B704950}" dt="2021-12-11T13:55:34.475" v="986" actId="1035"/>
        <pc:sldMkLst>
          <pc:docMk/>
          <pc:sldMk cId="1102983528" sldId="501"/>
        </pc:sldMkLst>
        <pc:spChg chg="mod">
          <ac:chgData name="蘭芳 邱" userId="b19cc1522d83d13a" providerId="LiveId" clId="{9AE0AEA9-3D64-49A0-AA50-DC9C3B704950}" dt="2021-12-11T13:55:34.475" v="986" actId="1035"/>
          <ac:spMkLst>
            <pc:docMk/>
            <pc:sldMk cId="1102983528" sldId="501"/>
            <ac:spMk id="7" creationId="{EF0C98DB-24DA-4AB8-8DE9-8387B7E9D362}"/>
          </ac:spMkLst>
        </pc:spChg>
        <pc:spChg chg="mod">
          <ac:chgData name="蘭芳 邱" userId="b19cc1522d83d13a" providerId="LiveId" clId="{9AE0AEA9-3D64-49A0-AA50-DC9C3B704950}" dt="2021-12-11T13:53:24.465" v="937"/>
          <ac:spMkLst>
            <pc:docMk/>
            <pc:sldMk cId="1102983528" sldId="501"/>
            <ac:spMk id="10" creationId="{61495C8C-F7D4-41C7-97C4-90BEF46C122D}"/>
          </ac:spMkLst>
        </pc:spChg>
        <pc:spChg chg="mod">
          <ac:chgData name="蘭芳 邱" userId="b19cc1522d83d13a" providerId="LiveId" clId="{9AE0AEA9-3D64-49A0-AA50-DC9C3B704950}" dt="2021-12-11T13:53:27.545" v="942" actId="20577"/>
          <ac:spMkLst>
            <pc:docMk/>
            <pc:sldMk cId="1102983528" sldId="501"/>
            <ac:spMk id="17" creationId="{26A41C05-F137-48B1-9EF5-56895A313D47}"/>
          </ac:spMkLst>
        </pc:spChg>
      </pc:sldChg>
      <pc:sldChg chg="modSp mod">
        <pc:chgData name="蘭芳 邱" userId="b19cc1522d83d13a" providerId="LiveId" clId="{9AE0AEA9-3D64-49A0-AA50-DC9C3B704950}" dt="2021-12-11T13:58:30.926" v="1070" actId="20577"/>
        <pc:sldMkLst>
          <pc:docMk/>
          <pc:sldMk cId="2059521970" sldId="502"/>
        </pc:sldMkLst>
        <pc:spChg chg="mod">
          <ac:chgData name="蘭芳 邱" userId="b19cc1522d83d13a" providerId="LiveId" clId="{9AE0AEA9-3D64-49A0-AA50-DC9C3B704950}" dt="2021-12-11T13:58:21.029" v="1044" actId="20577"/>
          <ac:spMkLst>
            <pc:docMk/>
            <pc:sldMk cId="2059521970" sldId="502"/>
            <ac:spMk id="8" creationId="{56ADA21B-4869-47A1-914A-ED59026C99C3}"/>
          </ac:spMkLst>
        </pc:spChg>
        <pc:spChg chg="mod">
          <ac:chgData name="蘭芳 邱" userId="b19cc1522d83d13a" providerId="LiveId" clId="{9AE0AEA9-3D64-49A0-AA50-DC9C3B704950}" dt="2021-12-11T13:58:30.926" v="1070" actId="20577"/>
          <ac:spMkLst>
            <pc:docMk/>
            <pc:sldMk cId="2059521970" sldId="502"/>
            <ac:spMk id="9" creationId="{7D7DC5D2-6D98-48DE-8E5C-D20651A00016}"/>
          </ac:spMkLst>
        </pc:spChg>
      </pc:sldChg>
      <pc:sldChg chg="addSp delSp modSp mod">
        <pc:chgData name="蘭芳 邱" userId="b19cc1522d83d13a" providerId="LiveId" clId="{9AE0AEA9-3D64-49A0-AA50-DC9C3B704950}" dt="2021-12-11T14:04:01.360" v="1101" actId="2711"/>
        <pc:sldMkLst>
          <pc:docMk/>
          <pc:sldMk cId="1809432908" sldId="503"/>
        </pc:sldMkLst>
        <pc:spChg chg="mod">
          <ac:chgData name="蘭芳 邱" userId="b19cc1522d83d13a" providerId="LiveId" clId="{9AE0AEA9-3D64-49A0-AA50-DC9C3B704950}" dt="2021-12-11T13:58:51.495" v="1076" actId="6549"/>
          <ac:spMkLst>
            <pc:docMk/>
            <pc:sldMk cId="1809432908" sldId="503"/>
            <ac:spMk id="36" creationId="{61495C8C-F7D4-41C7-97C4-90BEF46C122D}"/>
          </ac:spMkLst>
        </pc:spChg>
        <pc:spChg chg="del">
          <ac:chgData name="蘭芳 邱" userId="b19cc1522d83d13a" providerId="LiveId" clId="{9AE0AEA9-3D64-49A0-AA50-DC9C3B704950}" dt="2021-12-11T13:58:54.733" v="1077" actId="478"/>
          <ac:spMkLst>
            <pc:docMk/>
            <pc:sldMk cId="1809432908" sldId="503"/>
            <ac:spMk id="157" creationId="{E803C9C3-F2D0-4063-A209-64D2E0D94166}"/>
          </ac:spMkLst>
        </pc:spChg>
        <pc:graphicFrameChg chg="add mod modGraphic">
          <ac:chgData name="蘭芳 邱" userId="b19cc1522d83d13a" providerId="LiveId" clId="{9AE0AEA9-3D64-49A0-AA50-DC9C3B704950}" dt="2021-12-11T14:04:01.360" v="1101" actId="2711"/>
          <ac:graphicFrameMkLst>
            <pc:docMk/>
            <pc:sldMk cId="1809432908" sldId="503"/>
            <ac:graphicFrameMk id="2" creationId="{0D3560BA-19CF-4C05-BC47-9F22370AF460}"/>
          </ac:graphicFrameMkLst>
        </pc:graphicFrameChg>
      </pc:sldChg>
      <pc:sldChg chg="del">
        <pc:chgData name="蘭芳 邱" userId="b19cc1522d83d13a" providerId="LiveId" clId="{9AE0AEA9-3D64-49A0-AA50-DC9C3B704950}" dt="2021-12-11T13:58:57.114" v="1078" actId="47"/>
        <pc:sldMkLst>
          <pc:docMk/>
          <pc:sldMk cId="1076739195" sldId="504"/>
        </pc:sldMkLst>
      </pc:sldChg>
      <pc:sldChg chg="del">
        <pc:chgData name="蘭芳 邱" userId="b19cc1522d83d13a" providerId="LiveId" clId="{9AE0AEA9-3D64-49A0-AA50-DC9C3B704950}" dt="2021-12-11T13:58:58.641" v="1079" actId="47"/>
        <pc:sldMkLst>
          <pc:docMk/>
          <pc:sldMk cId="922608921" sldId="505"/>
        </pc:sldMkLst>
      </pc:sldChg>
      <pc:sldChg chg="modSp mod">
        <pc:chgData name="蘭芳 邱" userId="b19cc1522d83d13a" providerId="LiveId" clId="{9AE0AEA9-3D64-49A0-AA50-DC9C3B704950}" dt="2021-12-11T13:53:18.038" v="936" actId="20577"/>
        <pc:sldMkLst>
          <pc:docMk/>
          <pc:sldMk cId="210388515" sldId="506"/>
        </pc:sldMkLst>
        <pc:spChg chg="mod">
          <ac:chgData name="蘭芳 邱" userId="b19cc1522d83d13a" providerId="LiveId" clId="{9AE0AEA9-3D64-49A0-AA50-DC9C3B704950}" dt="2021-12-11T13:53:14.847" v="931"/>
          <ac:spMkLst>
            <pc:docMk/>
            <pc:sldMk cId="210388515" sldId="506"/>
            <ac:spMk id="10" creationId="{61495C8C-F7D4-41C7-97C4-90BEF46C122D}"/>
          </ac:spMkLst>
        </pc:spChg>
        <pc:spChg chg="mod">
          <ac:chgData name="蘭芳 邱" userId="b19cc1522d83d13a" providerId="LiveId" clId="{9AE0AEA9-3D64-49A0-AA50-DC9C3B704950}" dt="2021-12-11T13:53:18.038" v="936" actId="20577"/>
          <ac:spMkLst>
            <pc:docMk/>
            <pc:sldMk cId="210388515" sldId="506"/>
            <ac:spMk id="17" creationId="{26A41C05-F137-48B1-9EF5-56895A313D47}"/>
          </ac:spMkLst>
        </pc:spChg>
      </pc:sldChg>
      <pc:sldChg chg="modSp mod">
        <pc:chgData name="蘭芳 邱" userId="b19cc1522d83d13a" providerId="LiveId" clId="{9AE0AEA9-3D64-49A0-AA50-DC9C3B704950}" dt="2021-12-11T13:55:45.777" v="990" actId="1036"/>
        <pc:sldMkLst>
          <pc:docMk/>
          <pc:sldMk cId="3500680435" sldId="507"/>
        </pc:sldMkLst>
        <pc:spChg chg="mod">
          <ac:chgData name="蘭芳 邱" userId="b19cc1522d83d13a" providerId="LiveId" clId="{9AE0AEA9-3D64-49A0-AA50-DC9C3B704950}" dt="2021-12-11T13:55:42.144" v="988" actId="1036"/>
          <ac:spMkLst>
            <pc:docMk/>
            <pc:sldMk cId="3500680435" sldId="507"/>
            <ac:spMk id="7" creationId="{EF0C98DB-24DA-4AB8-8DE9-8387B7E9D362}"/>
          </ac:spMkLst>
        </pc:spChg>
        <pc:spChg chg="mod">
          <ac:chgData name="蘭芳 邱" userId="b19cc1522d83d13a" providerId="LiveId" clId="{9AE0AEA9-3D64-49A0-AA50-DC9C3B704950}" dt="2021-12-11T13:53:46.256" v="943"/>
          <ac:spMkLst>
            <pc:docMk/>
            <pc:sldMk cId="3500680435" sldId="507"/>
            <ac:spMk id="10" creationId="{61495C8C-F7D4-41C7-97C4-90BEF46C122D}"/>
          </ac:spMkLst>
        </pc:spChg>
        <pc:spChg chg="mod">
          <ac:chgData name="蘭芳 邱" userId="b19cc1522d83d13a" providerId="LiveId" clId="{9AE0AEA9-3D64-49A0-AA50-DC9C3B704950}" dt="2021-12-11T13:53:49.061" v="948" actId="20577"/>
          <ac:spMkLst>
            <pc:docMk/>
            <pc:sldMk cId="3500680435" sldId="507"/>
            <ac:spMk id="17" creationId="{26A41C05-F137-48B1-9EF5-56895A313D47}"/>
          </ac:spMkLst>
        </pc:spChg>
        <pc:graphicFrameChg chg="mod">
          <ac:chgData name="蘭芳 邱" userId="b19cc1522d83d13a" providerId="LiveId" clId="{9AE0AEA9-3D64-49A0-AA50-DC9C3B704950}" dt="2021-12-11T13:55:45.777" v="990" actId="1036"/>
          <ac:graphicFrameMkLst>
            <pc:docMk/>
            <pc:sldMk cId="3500680435" sldId="507"/>
            <ac:graphicFrameMk id="5" creationId="{00000000-0000-0000-0000-000000000000}"/>
          </ac:graphicFrameMkLst>
        </pc:graphicFrameChg>
      </pc:sldChg>
      <pc:sldChg chg="modSp mod">
        <pc:chgData name="蘭芳 邱" userId="b19cc1522d83d13a" providerId="LiveId" clId="{9AE0AEA9-3D64-49A0-AA50-DC9C3B704950}" dt="2021-12-11T13:56:02.358" v="997" actId="1035"/>
        <pc:sldMkLst>
          <pc:docMk/>
          <pc:sldMk cId="3424530745" sldId="508"/>
        </pc:sldMkLst>
        <pc:spChg chg="mod">
          <ac:chgData name="蘭芳 邱" userId="b19cc1522d83d13a" providerId="LiveId" clId="{9AE0AEA9-3D64-49A0-AA50-DC9C3B704950}" dt="2021-12-11T13:56:02.358" v="997" actId="1035"/>
          <ac:spMkLst>
            <pc:docMk/>
            <pc:sldMk cId="3424530745" sldId="508"/>
            <ac:spMk id="7" creationId="{EF0C98DB-24DA-4AB8-8DE9-8387B7E9D362}"/>
          </ac:spMkLst>
        </pc:spChg>
        <pc:spChg chg="mod">
          <ac:chgData name="蘭芳 邱" userId="b19cc1522d83d13a" providerId="LiveId" clId="{9AE0AEA9-3D64-49A0-AA50-DC9C3B704950}" dt="2021-12-11T13:53:54.980" v="949"/>
          <ac:spMkLst>
            <pc:docMk/>
            <pc:sldMk cId="3424530745" sldId="508"/>
            <ac:spMk id="10" creationId="{61495C8C-F7D4-41C7-97C4-90BEF46C122D}"/>
          </ac:spMkLst>
        </pc:spChg>
        <pc:spChg chg="mod">
          <ac:chgData name="蘭芳 邱" userId="b19cc1522d83d13a" providerId="LiveId" clId="{9AE0AEA9-3D64-49A0-AA50-DC9C3B704950}" dt="2021-12-11T13:53:58.328" v="954" actId="20577"/>
          <ac:spMkLst>
            <pc:docMk/>
            <pc:sldMk cId="3424530745" sldId="508"/>
            <ac:spMk id="17" creationId="{26A41C05-F137-48B1-9EF5-56895A313D47}"/>
          </ac:spMkLst>
        </pc:spChg>
        <pc:graphicFrameChg chg="mod">
          <ac:chgData name="蘭芳 邱" userId="b19cc1522d83d13a" providerId="LiveId" clId="{9AE0AEA9-3D64-49A0-AA50-DC9C3B704950}" dt="2021-12-11T13:55:56.827" v="993" actId="1036"/>
          <ac:graphicFrameMkLst>
            <pc:docMk/>
            <pc:sldMk cId="3424530745" sldId="508"/>
            <ac:graphicFrameMk id="5" creationId="{00000000-0000-0000-0000-000000000000}"/>
          </ac:graphicFrameMkLst>
        </pc:graphicFrameChg>
      </pc:sldChg>
      <pc:sldChg chg="modSp mod">
        <pc:chgData name="蘭芳 邱" userId="b19cc1522d83d13a" providerId="LiveId" clId="{9AE0AEA9-3D64-49A0-AA50-DC9C3B704950}" dt="2021-12-11T13:56:09.540" v="1004" actId="1036"/>
        <pc:sldMkLst>
          <pc:docMk/>
          <pc:sldMk cId="1644208791" sldId="509"/>
        </pc:sldMkLst>
        <pc:spChg chg="mod">
          <ac:chgData name="蘭芳 邱" userId="b19cc1522d83d13a" providerId="LiveId" clId="{9AE0AEA9-3D64-49A0-AA50-DC9C3B704950}" dt="2021-12-11T13:56:09.540" v="1004" actId="1036"/>
          <ac:spMkLst>
            <pc:docMk/>
            <pc:sldMk cId="1644208791" sldId="509"/>
            <ac:spMk id="7" creationId="{EF0C98DB-24DA-4AB8-8DE9-8387B7E9D362}"/>
          </ac:spMkLst>
        </pc:spChg>
        <pc:spChg chg="mod">
          <ac:chgData name="蘭芳 邱" userId="b19cc1522d83d13a" providerId="LiveId" clId="{9AE0AEA9-3D64-49A0-AA50-DC9C3B704950}" dt="2021-12-11T13:54:05.689" v="955"/>
          <ac:spMkLst>
            <pc:docMk/>
            <pc:sldMk cId="1644208791" sldId="509"/>
            <ac:spMk id="10" creationId="{61495C8C-F7D4-41C7-97C4-90BEF46C122D}"/>
          </ac:spMkLst>
        </pc:spChg>
        <pc:spChg chg="mod">
          <ac:chgData name="蘭芳 邱" userId="b19cc1522d83d13a" providerId="LiveId" clId="{9AE0AEA9-3D64-49A0-AA50-DC9C3B704950}" dt="2021-12-11T13:54:08.942" v="960" actId="20577"/>
          <ac:spMkLst>
            <pc:docMk/>
            <pc:sldMk cId="1644208791" sldId="509"/>
            <ac:spMk id="17" creationId="{26A41C05-F137-48B1-9EF5-56895A313D47}"/>
          </ac:spMkLst>
        </pc:spChg>
        <pc:graphicFrameChg chg="mod">
          <ac:chgData name="蘭芳 邱" userId="b19cc1522d83d13a" providerId="LiveId" clId="{9AE0AEA9-3D64-49A0-AA50-DC9C3B704950}" dt="2021-12-11T13:56:07.042" v="1002" actId="1036"/>
          <ac:graphicFrameMkLst>
            <pc:docMk/>
            <pc:sldMk cId="1644208791" sldId="509"/>
            <ac:graphicFrameMk id="5" creationId="{00000000-0000-0000-0000-000000000000}"/>
          </ac:graphicFrameMkLst>
        </pc:graphicFrameChg>
      </pc:sldChg>
      <pc:sldChg chg="modSp mod">
        <pc:chgData name="蘭芳 邱" userId="b19cc1522d83d13a" providerId="LiveId" clId="{9AE0AEA9-3D64-49A0-AA50-DC9C3B704950}" dt="2021-12-11T13:57:59.931" v="1038"/>
        <pc:sldMkLst>
          <pc:docMk/>
          <pc:sldMk cId="335644909" sldId="510"/>
        </pc:sldMkLst>
        <pc:spChg chg="mod">
          <ac:chgData name="蘭芳 邱" userId="b19cc1522d83d13a" providerId="LiveId" clId="{9AE0AEA9-3D64-49A0-AA50-DC9C3B704950}" dt="2021-12-11T13:57:59.931" v="1038"/>
          <ac:spMkLst>
            <pc:docMk/>
            <pc:sldMk cId="335644909" sldId="510"/>
            <ac:spMk id="10" creationId="{61495C8C-F7D4-41C7-97C4-90BEF46C122D}"/>
          </ac:spMkLst>
        </pc:spChg>
      </pc:sldChg>
      <pc:sldChg chg="modSp mod">
        <pc:chgData name="蘭芳 邱" userId="b19cc1522d83d13a" providerId="LiveId" clId="{9AE0AEA9-3D64-49A0-AA50-DC9C3B704950}" dt="2021-12-11T13:58:02.685" v="1039"/>
        <pc:sldMkLst>
          <pc:docMk/>
          <pc:sldMk cId="1575721249" sldId="511"/>
        </pc:sldMkLst>
        <pc:spChg chg="mod">
          <ac:chgData name="蘭芳 邱" userId="b19cc1522d83d13a" providerId="LiveId" clId="{9AE0AEA9-3D64-49A0-AA50-DC9C3B704950}" dt="2021-12-11T13:58:02.685" v="1039"/>
          <ac:spMkLst>
            <pc:docMk/>
            <pc:sldMk cId="1575721249" sldId="511"/>
            <ac:spMk id="10" creationId="{61495C8C-F7D4-41C7-97C4-90BEF46C122D}"/>
          </ac:spMkLst>
        </pc:spChg>
      </pc:sldChg>
      <pc:sldChg chg="modSp add mod modAnim">
        <pc:chgData name="蘭芳 邱" userId="b19cc1522d83d13a" providerId="LiveId" clId="{9AE0AEA9-3D64-49A0-AA50-DC9C3B704950}" dt="2021-12-11T12:59:32.437" v="518" actId="1076"/>
        <pc:sldMkLst>
          <pc:docMk/>
          <pc:sldMk cId="4113858054" sldId="512"/>
        </pc:sldMkLst>
        <pc:spChg chg="mod">
          <ac:chgData name="蘭芳 邱" userId="b19cc1522d83d13a" providerId="LiveId" clId="{9AE0AEA9-3D64-49A0-AA50-DC9C3B704950}" dt="2021-12-11T12:44:45.993" v="327" actId="20577"/>
          <ac:spMkLst>
            <pc:docMk/>
            <pc:sldMk cId="4113858054" sldId="512"/>
            <ac:spMk id="8" creationId="{56ADA21B-4869-47A1-914A-ED59026C99C3}"/>
          </ac:spMkLst>
        </pc:spChg>
        <pc:spChg chg="mod">
          <ac:chgData name="蘭芳 邱" userId="b19cc1522d83d13a" providerId="LiveId" clId="{9AE0AEA9-3D64-49A0-AA50-DC9C3B704950}" dt="2021-12-11T12:59:32.437" v="518" actId="1076"/>
          <ac:spMkLst>
            <pc:docMk/>
            <pc:sldMk cId="4113858054" sldId="512"/>
            <ac:spMk id="9" creationId="{7D7DC5D2-6D98-48DE-8E5C-D20651A00016}"/>
          </ac:spMkLst>
        </pc:spChg>
      </pc:sldChg>
      <pc:sldChg chg="addSp delSp modSp add mod delAnim modAnim">
        <pc:chgData name="蘭芳 邱" userId="b19cc1522d83d13a" providerId="LiveId" clId="{9AE0AEA9-3D64-49A0-AA50-DC9C3B704950}" dt="2021-12-11T12:52:50.730" v="456" actId="1076"/>
        <pc:sldMkLst>
          <pc:docMk/>
          <pc:sldMk cId="729511126" sldId="513"/>
        </pc:sldMkLst>
        <pc:spChg chg="mod">
          <ac:chgData name="蘭芳 邱" userId="b19cc1522d83d13a" providerId="LiveId" clId="{9AE0AEA9-3D64-49A0-AA50-DC9C3B704950}" dt="2021-12-11T12:52:50.730" v="456" actId="1076"/>
          <ac:spMkLst>
            <pc:docMk/>
            <pc:sldMk cId="729511126" sldId="513"/>
            <ac:spMk id="36" creationId="{61495C8C-F7D4-41C7-97C4-90BEF46C122D}"/>
          </ac:spMkLst>
        </pc:spChg>
        <pc:spChg chg="mod">
          <ac:chgData name="蘭芳 邱" userId="b19cc1522d83d13a" providerId="LiveId" clId="{9AE0AEA9-3D64-49A0-AA50-DC9C3B704950}" dt="2021-12-11T12:52:45.148" v="455" actId="1076"/>
          <ac:spMkLst>
            <pc:docMk/>
            <pc:sldMk cId="729511126" sldId="513"/>
            <ac:spMk id="157" creationId="{E803C9C3-F2D0-4063-A209-64D2E0D94166}"/>
          </ac:spMkLst>
        </pc:spChg>
        <pc:grpChg chg="del">
          <ac:chgData name="蘭芳 邱" userId="b19cc1522d83d13a" providerId="LiveId" clId="{9AE0AEA9-3D64-49A0-AA50-DC9C3B704950}" dt="2021-12-11T12:39:40.120" v="202" actId="478"/>
          <ac:grpSpMkLst>
            <pc:docMk/>
            <pc:sldMk cId="729511126" sldId="513"/>
            <ac:grpSpMk id="152" creationId="{00000000-0000-0000-0000-000000000000}"/>
          </ac:grpSpMkLst>
        </pc:grpChg>
        <pc:grpChg chg="del">
          <ac:chgData name="蘭芳 邱" userId="b19cc1522d83d13a" providerId="LiveId" clId="{9AE0AEA9-3D64-49A0-AA50-DC9C3B704950}" dt="2021-12-11T12:39:38.147" v="201" actId="478"/>
          <ac:grpSpMkLst>
            <pc:docMk/>
            <pc:sldMk cId="729511126" sldId="513"/>
            <ac:grpSpMk id="153" creationId="{00000000-0000-0000-0000-000000000000}"/>
          </ac:grpSpMkLst>
        </pc:grpChg>
        <pc:grpChg chg="mod">
          <ac:chgData name="蘭芳 邱" userId="b19cc1522d83d13a" providerId="LiveId" clId="{9AE0AEA9-3D64-49A0-AA50-DC9C3B704950}" dt="2021-12-11T12:51:28.405" v="438" actId="1076"/>
          <ac:grpSpMkLst>
            <pc:docMk/>
            <pc:sldMk cId="729511126" sldId="513"/>
            <ac:grpSpMk id="155" creationId="{5F6DC070-D5DC-4EB8-80D4-904EA2436621}"/>
          </ac:grpSpMkLst>
        </pc:grpChg>
        <pc:graphicFrameChg chg="add mod modGraphic">
          <ac:chgData name="蘭芳 邱" userId="b19cc1522d83d13a" providerId="LiveId" clId="{9AE0AEA9-3D64-49A0-AA50-DC9C3B704950}" dt="2021-12-11T12:41:25.669" v="257" actId="14100"/>
          <ac:graphicFrameMkLst>
            <pc:docMk/>
            <pc:sldMk cId="729511126" sldId="513"/>
            <ac:graphicFrameMk id="39" creationId="{1E2FD21B-C278-440F-9A35-F9051C2C9161}"/>
          </ac:graphicFrameMkLst>
        </pc:graphicFrameChg>
        <pc:cxnChg chg="mod">
          <ac:chgData name="蘭芳 邱" userId="b19cc1522d83d13a" providerId="LiveId" clId="{9AE0AEA9-3D64-49A0-AA50-DC9C3B704950}" dt="2021-12-11T12:52:06.929" v="446" actId="1076"/>
          <ac:cxnSpMkLst>
            <pc:docMk/>
            <pc:sldMk cId="729511126" sldId="513"/>
            <ac:cxnSpMk id="156" creationId="{20EFC396-0779-4145-B1EB-82A2DF14E731}"/>
          </ac:cxnSpMkLst>
        </pc:cxnChg>
      </pc:sldChg>
      <pc:sldChg chg="addSp delSp modSp add mod delAnim modAnim">
        <pc:chgData name="蘭芳 邱" userId="b19cc1522d83d13a" providerId="LiveId" clId="{9AE0AEA9-3D64-49A0-AA50-DC9C3B704950}" dt="2021-12-11T12:56:44.023" v="476" actId="14100"/>
        <pc:sldMkLst>
          <pc:docMk/>
          <pc:sldMk cId="3168916181" sldId="514"/>
        </pc:sldMkLst>
        <pc:spChg chg="mod">
          <ac:chgData name="蘭芳 邱" userId="b19cc1522d83d13a" providerId="LiveId" clId="{9AE0AEA9-3D64-49A0-AA50-DC9C3B704950}" dt="2021-12-11T12:54:13.282" v="462" actId="1076"/>
          <ac:spMkLst>
            <pc:docMk/>
            <pc:sldMk cId="3168916181" sldId="514"/>
            <ac:spMk id="36" creationId="{61495C8C-F7D4-41C7-97C4-90BEF46C122D}"/>
          </ac:spMkLst>
        </pc:spChg>
        <pc:spChg chg="mod topLvl">
          <ac:chgData name="蘭芳 邱" userId="b19cc1522d83d13a" providerId="LiveId" clId="{9AE0AEA9-3D64-49A0-AA50-DC9C3B704950}" dt="2021-12-11T12:55:52.580" v="469" actId="164"/>
          <ac:spMkLst>
            <pc:docMk/>
            <pc:sldMk cId="3168916181" sldId="514"/>
            <ac:spMk id="157" creationId="{E803C9C3-F2D0-4063-A209-64D2E0D94166}"/>
          </ac:spMkLst>
        </pc:spChg>
        <pc:grpChg chg="add mod">
          <ac:chgData name="蘭芳 邱" userId="b19cc1522d83d13a" providerId="LiveId" clId="{9AE0AEA9-3D64-49A0-AA50-DC9C3B704950}" dt="2021-12-11T12:55:52.580" v="469" actId="164"/>
          <ac:grpSpMkLst>
            <pc:docMk/>
            <pc:sldMk cId="3168916181" sldId="514"/>
            <ac:grpSpMk id="2" creationId="{4B1801C2-30E1-439B-A8C1-043943A260F5}"/>
          </ac:grpSpMkLst>
        </pc:grpChg>
        <pc:grpChg chg="del mod">
          <ac:chgData name="蘭芳 邱" userId="b19cc1522d83d13a" providerId="LiveId" clId="{9AE0AEA9-3D64-49A0-AA50-DC9C3B704950}" dt="2021-12-11T12:54:48.088" v="463" actId="165"/>
          <ac:grpSpMkLst>
            <pc:docMk/>
            <pc:sldMk cId="3168916181" sldId="514"/>
            <ac:grpSpMk id="155" creationId="{5F6DC070-D5DC-4EB8-80D4-904EA2436621}"/>
          </ac:grpSpMkLst>
        </pc:grpChg>
        <pc:graphicFrameChg chg="add mod modGraphic">
          <ac:chgData name="蘭芳 邱" userId="b19cc1522d83d13a" providerId="LiveId" clId="{9AE0AEA9-3D64-49A0-AA50-DC9C3B704950}" dt="2021-12-11T12:56:44.023" v="476" actId="14100"/>
          <ac:graphicFrameMkLst>
            <pc:docMk/>
            <pc:sldMk cId="3168916181" sldId="514"/>
            <ac:graphicFrameMk id="7" creationId="{2D3188A2-00E1-482B-AD69-7A6EDED07BBD}"/>
          </ac:graphicFrameMkLst>
        </pc:graphicFrameChg>
        <pc:graphicFrameChg chg="del modGraphic">
          <ac:chgData name="蘭芳 邱" userId="b19cc1522d83d13a" providerId="LiveId" clId="{9AE0AEA9-3D64-49A0-AA50-DC9C3B704950}" dt="2021-12-11T12:41:49.888" v="266" actId="478"/>
          <ac:graphicFrameMkLst>
            <pc:docMk/>
            <pc:sldMk cId="3168916181" sldId="514"/>
            <ac:graphicFrameMk id="39" creationId="{1E2FD21B-C278-440F-9A35-F9051C2C9161}"/>
          </ac:graphicFrameMkLst>
        </pc:graphicFrameChg>
        <pc:cxnChg chg="mod topLvl">
          <ac:chgData name="蘭芳 邱" userId="b19cc1522d83d13a" providerId="LiveId" clId="{9AE0AEA9-3D64-49A0-AA50-DC9C3B704950}" dt="2021-12-11T12:55:52.580" v="469" actId="164"/>
          <ac:cxnSpMkLst>
            <pc:docMk/>
            <pc:sldMk cId="3168916181" sldId="514"/>
            <ac:cxnSpMk id="156" creationId="{20EFC396-0779-4145-B1EB-82A2DF14E731}"/>
          </ac:cxnSpMkLst>
        </pc:cxnChg>
      </pc:sldChg>
      <pc:sldChg chg="addSp delSp modSp add mod ord delAnim modAnim">
        <pc:chgData name="蘭芳 邱" userId="b19cc1522d83d13a" providerId="LiveId" clId="{9AE0AEA9-3D64-49A0-AA50-DC9C3B704950}" dt="2021-12-11T12:58:10.220" v="485" actId="164"/>
        <pc:sldMkLst>
          <pc:docMk/>
          <pc:sldMk cId="3215820474" sldId="515"/>
        </pc:sldMkLst>
        <pc:spChg chg="mod">
          <ac:chgData name="蘭芳 邱" userId="b19cc1522d83d13a" providerId="LiveId" clId="{9AE0AEA9-3D64-49A0-AA50-DC9C3B704950}" dt="2021-12-11T12:43:40.403" v="316"/>
          <ac:spMkLst>
            <pc:docMk/>
            <pc:sldMk cId="3215820474" sldId="515"/>
            <ac:spMk id="10" creationId="{A9EEA4FC-8324-4511-85D8-DE410D0FCA83}"/>
          </ac:spMkLst>
        </pc:spChg>
        <pc:spChg chg="mod">
          <ac:chgData name="蘭芳 邱" userId="b19cc1522d83d13a" providerId="LiveId" clId="{9AE0AEA9-3D64-49A0-AA50-DC9C3B704950}" dt="2021-12-11T12:43:40.403" v="316"/>
          <ac:spMkLst>
            <pc:docMk/>
            <pc:sldMk cId="3215820474" sldId="515"/>
            <ac:spMk id="11" creationId="{BAC91963-2C6C-4608-A341-4D4C1DF3B49C}"/>
          </ac:spMkLst>
        </pc:spChg>
        <pc:spChg chg="mod">
          <ac:chgData name="蘭芳 邱" userId="b19cc1522d83d13a" providerId="LiveId" clId="{9AE0AEA9-3D64-49A0-AA50-DC9C3B704950}" dt="2021-12-11T12:43:40.403" v="316"/>
          <ac:spMkLst>
            <pc:docMk/>
            <pc:sldMk cId="3215820474" sldId="515"/>
            <ac:spMk id="12" creationId="{6D83D5F4-1DE0-42D0-9D8A-2757F9FD9946}"/>
          </ac:spMkLst>
        </pc:spChg>
        <pc:spChg chg="mod">
          <ac:chgData name="蘭芳 邱" userId="b19cc1522d83d13a" providerId="LiveId" clId="{9AE0AEA9-3D64-49A0-AA50-DC9C3B704950}" dt="2021-12-11T12:43:40.403" v="316"/>
          <ac:spMkLst>
            <pc:docMk/>
            <pc:sldMk cId="3215820474" sldId="515"/>
            <ac:spMk id="13" creationId="{0C902E62-317D-4C73-9322-6C806C7A8A4B}"/>
          </ac:spMkLst>
        </pc:spChg>
        <pc:spChg chg="mod">
          <ac:chgData name="蘭芳 邱" userId="b19cc1522d83d13a" providerId="LiveId" clId="{9AE0AEA9-3D64-49A0-AA50-DC9C3B704950}" dt="2021-12-11T12:43:40.403" v="316"/>
          <ac:spMkLst>
            <pc:docMk/>
            <pc:sldMk cId="3215820474" sldId="515"/>
            <ac:spMk id="14" creationId="{6440FE5A-9F95-4C22-AF05-56C558B3DFFC}"/>
          </ac:spMkLst>
        </pc:spChg>
        <pc:spChg chg="mod">
          <ac:chgData name="蘭芳 邱" userId="b19cc1522d83d13a" providerId="LiveId" clId="{9AE0AEA9-3D64-49A0-AA50-DC9C3B704950}" dt="2021-12-11T12:43:40.403" v="316"/>
          <ac:spMkLst>
            <pc:docMk/>
            <pc:sldMk cId="3215820474" sldId="515"/>
            <ac:spMk id="15" creationId="{2EED636E-DE87-4ED3-92A2-F72F1F819080}"/>
          </ac:spMkLst>
        </pc:spChg>
        <pc:spChg chg="mod">
          <ac:chgData name="蘭芳 邱" userId="b19cc1522d83d13a" providerId="LiveId" clId="{9AE0AEA9-3D64-49A0-AA50-DC9C3B704950}" dt="2021-12-11T12:43:40.403" v="316"/>
          <ac:spMkLst>
            <pc:docMk/>
            <pc:sldMk cId="3215820474" sldId="515"/>
            <ac:spMk id="16" creationId="{96366BA5-1058-45FA-BC66-6646A9BB2FAD}"/>
          </ac:spMkLst>
        </pc:spChg>
        <pc:spChg chg="mod">
          <ac:chgData name="蘭芳 邱" userId="b19cc1522d83d13a" providerId="LiveId" clId="{9AE0AEA9-3D64-49A0-AA50-DC9C3B704950}" dt="2021-12-11T12:57:46.893" v="484" actId="1076"/>
          <ac:spMkLst>
            <pc:docMk/>
            <pc:sldMk cId="3215820474" sldId="515"/>
            <ac:spMk id="36" creationId="{61495C8C-F7D4-41C7-97C4-90BEF46C122D}"/>
          </ac:spMkLst>
        </pc:spChg>
        <pc:spChg chg="mod topLvl">
          <ac:chgData name="蘭芳 邱" userId="b19cc1522d83d13a" providerId="LiveId" clId="{9AE0AEA9-3D64-49A0-AA50-DC9C3B704950}" dt="2021-12-11T12:58:10.220" v="485" actId="164"/>
          <ac:spMkLst>
            <pc:docMk/>
            <pc:sldMk cId="3215820474" sldId="515"/>
            <ac:spMk id="157" creationId="{E803C9C3-F2D0-4063-A209-64D2E0D94166}"/>
          </ac:spMkLst>
        </pc:spChg>
        <pc:grpChg chg="add mod">
          <ac:chgData name="蘭芳 邱" userId="b19cc1522d83d13a" providerId="LiveId" clId="{9AE0AEA9-3D64-49A0-AA50-DC9C3B704950}" dt="2021-12-11T12:58:10.220" v="485" actId="164"/>
          <ac:grpSpMkLst>
            <pc:docMk/>
            <pc:sldMk cId="3215820474" sldId="515"/>
            <ac:grpSpMk id="2" creationId="{E0736EE4-E0EE-4274-82C6-ABEF21C20A62}"/>
          </ac:grpSpMkLst>
        </pc:grpChg>
        <pc:grpChg chg="add mod">
          <ac:chgData name="蘭芳 邱" userId="b19cc1522d83d13a" providerId="LiveId" clId="{9AE0AEA9-3D64-49A0-AA50-DC9C3B704950}" dt="2021-12-11T12:43:48.846" v="319" actId="14100"/>
          <ac:grpSpMkLst>
            <pc:docMk/>
            <pc:sldMk cId="3215820474" sldId="515"/>
            <ac:grpSpMk id="8" creationId="{69B7098E-6F3D-4B6E-9286-4C0F15E26299}"/>
          </ac:grpSpMkLst>
        </pc:grpChg>
        <pc:grpChg chg="mod">
          <ac:chgData name="蘭芳 邱" userId="b19cc1522d83d13a" providerId="LiveId" clId="{9AE0AEA9-3D64-49A0-AA50-DC9C3B704950}" dt="2021-12-11T12:43:40.403" v="316"/>
          <ac:grpSpMkLst>
            <pc:docMk/>
            <pc:sldMk cId="3215820474" sldId="515"/>
            <ac:grpSpMk id="9" creationId="{61FC2AED-2767-41A7-9E06-07C2279117D8}"/>
          </ac:grpSpMkLst>
        </pc:grpChg>
        <pc:grpChg chg="del mod">
          <ac:chgData name="蘭芳 邱" userId="b19cc1522d83d13a" providerId="LiveId" clId="{9AE0AEA9-3D64-49A0-AA50-DC9C3B704950}" dt="2021-12-11T12:57:12.561" v="478" actId="165"/>
          <ac:grpSpMkLst>
            <pc:docMk/>
            <pc:sldMk cId="3215820474" sldId="515"/>
            <ac:grpSpMk id="155" creationId="{5F6DC070-D5DC-4EB8-80D4-904EA2436621}"/>
          </ac:grpSpMkLst>
        </pc:grpChg>
        <pc:graphicFrameChg chg="del">
          <ac:chgData name="蘭芳 邱" userId="b19cc1522d83d13a" providerId="LiveId" clId="{9AE0AEA9-3D64-49A0-AA50-DC9C3B704950}" dt="2021-12-11T12:43:31.910" v="315" actId="478"/>
          <ac:graphicFrameMkLst>
            <pc:docMk/>
            <pc:sldMk cId="3215820474" sldId="515"/>
            <ac:graphicFrameMk id="7" creationId="{2D3188A2-00E1-482B-AD69-7A6EDED07BBD}"/>
          </ac:graphicFrameMkLst>
        </pc:graphicFrameChg>
        <pc:cxnChg chg="mod topLvl">
          <ac:chgData name="蘭芳 邱" userId="b19cc1522d83d13a" providerId="LiveId" clId="{9AE0AEA9-3D64-49A0-AA50-DC9C3B704950}" dt="2021-12-11T12:58:10.220" v="485" actId="164"/>
          <ac:cxnSpMkLst>
            <pc:docMk/>
            <pc:sldMk cId="3215820474" sldId="515"/>
            <ac:cxnSpMk id="156" creationId="{20EFC396-0779-4145-B1EB-82A2DF14E731}"/>
          </ac:cxnSpMkLst>
        </pc:cxnChg>
      </pc:sldChg>
      <pc:sldChg chg="modSp add mod setBg">
        <pc:chgData name="蘭芳 邱" userId="b19cc1522d83d13a" providerId="LiveId" clId="{9AE0AEA9-3D64-49A0-AA50-DC9C3B704950}" dt="2021-12-11T13:50:44.391" v="889" actId="6549"/>
        <pc:sldMkLst>
          <pc:docMk/>
          <pc:sldMk cId="273996986" sldId="516"/>
        </pc:sldMkLst>
        <pc:spChg chg="mod">
          <ac:chgData name="蘭芳 邱" userId="b19cc1522d83d13a" providerId="LiveId" clId="{9AE0AEA9-3D64-49A0-AA50-DC9C3B704950}" dt="2021-12-11T13:50:36.012" v="886" actId="20577"/>
          <ac:spMkLst>
            <pc:docMk/>
            <pc:sldMk cId="273996986" sldId="516"/>
            <ac:spMk id="8" creationId="{56ADA21B-4869-47A1-914A-ED59026C99C3}"/>
          </ac:spMkLst>
        </pc:spChg>
        <pc:spChg chg="mod">
          <ac:chgData name="蘭芳 邱" userId="b19cc1522d83d13a" providerId="LiveId" clId="{9AE0AEA9-3D64-49A0-AA50-DC9C3B704950}" dt="2021-12-11T13:50:44.391" v="889" actId="6549"/>
          <ac:spMkLst>
            <pc:docMk/>
            <pc:sldMk cId="273996986" sldId="516"/>
            <ac:spMk id="9" creationId="{7D7DC5D2-6D98-48DE-8E5C-D20651A00016}"/>
          </ac:spMkLst>
        </pc:spChg>
      </pc:sldChg>
      <pc:sldChg chg="addSp delSp modSp add mod delAnim modAnim">
        <pc:chgData name="蘭芳 邱" userId="b19cc1522d83d13a" providerId="LiveId" clId="{9AE0AEA9-3D64-49A0-AA50-DC9C3B704950}" dt="2021-12-11T13:05:05.036" v="566" actId="14100"/>
        <pc:sldMkLst>
          <pc:docMk/>
          <pc:sldMk cId="3960401397" sldId="517"/>
        </pc:sldMkLst>
        <pc:spChg chg="del">
          <ac:chgData name="蘭芳 邱" userId="b19cc1522d83d13a" providerId="LiveId" clId="{9AE0AEA9-3D64-49A0-AA50-DC9C3B704950}" dt="2021-12-11T13:01:24.398" v="549" actId="478"/>
          <ac:spMkLst>
            <pc:docMk/>
            <pc:sldMk cId="3960401397" sldId="517"/>
            <ac:spMk id="11" creationId="{00000000-0000-0000-0000-000000000000}"/>
          </ac:spMkLst>
        </pc:spChg>
        <pc:spChg chg="del mod">
          <ac:chgData name="蘭芳 邱" userId="b19cc1522d83d13a" providerId="LiveId" clId="{9AE0AEA9-3D64-49A0-AA50-DC9C3B704950}" dt="2021-12-11T13:01:29.095" v="551" actId="478"/>
          <ac:spMkLst>
            <pc:docMk/>
            <pc:sldMk cId="3960401397" sldId="517"/>
            <ac:spMk id="14" creationId="{00000000-0000-0000-0000-000000000000}"/>
          </ac:spMkLst>
        </pc:spChg>
        <pc:spChg chg="mod">
          <ac:chgData name="蘭芳 邱" userId="b19cc1522d83d13a" providerId="LiveId" clId="{9AE0AEA9-3D64-49A0-AA50-DC9C3B704950}" dt="2021-12-11T13:05:05.036" v="566" actId="14100"/>
          <ac:spMkLst>
            <pc:docMk/>
            <pc:sldMk cId="3960401397" sldId="517"/>
            <ac:spMk id="15" creationId="{8ADE6FD6-DFD1-4058-9E9F-72F6F795563D}"/>
          </ac:spMkLst>
        </pc:spChg>
        <pc:spChg chg="mod">
          <ac:chgData name="蘭芳 邱" userId="b19cc1522d83d13a" providerId="LiveId" clId="{9AE0AEA9-3D64-49A0-AA50-DC9C3B704950}" dt="2021-12-11T13:05:05.036" v="566" actId="14100"/>
          <ac:spMkLst>
            <pc:docMk/>
            <pc:sldMk cId="3960401397" sldId="517"/>
            <ac:spMk id="16" creationId="{A4A70A6D-B4A6-4262-A2CC-40EC44CEFF0B}"/>
          </ac:spMkLst>
        </pc:spChg>
        <pc:spChg chg="mod">
          <ac:chgData name="蘭芳 邱" userId="b19cc1522d83d13a" providerId="LiveId" clId="{9AE0AEA9-3D64-49A0-AA50-DC9C3B704950}" dt="2021-12-11T13:05:05.036" v="566" actId="14100"/>
          <ac:spMkLst>
            <pc:docMk/>
            <pc:sldMk cId="3960401397" sldId="517"/>
            <ac:spMk id="18" creationId="{87CFB78D-C773-44BA-8024-9D103F3B118E}"/>
          </ac:spMkLst>
        </pc:spChg>
        <pc:spChg chg="mod">
          <ac:chgData name="蘭芳 邱" userId="b19cc1522d83d13a" providerId="LiveId" clId="{9AE0AEA9-3D64-49A0-AA50-DC9C3B704950}" dt="2021-12-11T13:00:59.141" v="548" actId="20577"/>
          <ac:spMkLst>
            <pc:docMk/>
            <pc:sldMk cId="3960401397" sldId="517"/>
            <ac:spMk id="19" creationId="{61495C8C-F7D4-41C7-97C4-90BEF46C122D}"/>
          </ac:spMkLst>
        </pc:spChg>
        <pc:spChg chg="mod">
          <ac:chgData name="蘭芳 邱" userId="b19cc1522d83d13a" providerId="LiveId" clId="{9AE0AEA9-3D64-49A0-AA50-DC9C3B704950}" dt="2021-12-11T13:02:38.545" v="558" actId="14100"/>
          <ac:spMkLst>
            <pc:docMk/>
            <pc:sldMk cId="3960401397" sldId="517"/>
            <ac:spMk id="22" creationId="{E803C9C3-F2D0-4063-A209-64D2E0D94166}"/>
          </ac:spMkLst>
        </pc:spChg>
        <pc:spChg chg="mod">
          <ac:chgData name="蘭芳 邱" userId="b19cc1522d83d13a" providerId="LiveId" clId="{9AE0AEA9-3D64-49A0-AA50-DC9C3B704950}" dt="2021-12-11T13:05:05.036" v="566" actId="14100"/>
          <ac:spMkLst>
            <pc:docMk/>
            <pc:sldMk cId="3960401397" sldId="517"/>
            <ac:spMk id="23" creationId="{EAC54DBD-8776-4E11-89A9-2D6119E7AC89}"/>
          </ac:spMkLst>
        </pc:spChg>
        <pc:spChg chg="mod">
          <ac:chgData name="蘭芳 邱" userId="b19cc1522d83d13a" providerId="LiveId" clId="{9AE0AEA9-3D64-49A0-AA50-DC9C3B704950}" dt="2021-12-11T13:05:05.036" v="566" actId="14100"/>
          <ac:spMkLst>
            <pc:docMk/>
            <pc:sldMk cId="3960401397" sldId="517"/>
            <ac:spMk id="24" creationId="{F2664AB1-DA25-4E37-AF3A-87136D766782}"/>
          </ac:spMkLst>
        </pc:spChg>
        <pc:spChg chg="mod">
          <ac:chgData name="蘭芳 邱" userId="b19cc1522d83d13a" providerId="LiveId" clId="{9AE0AEA9-3D64-49A0-AA50-DC9C3B704950}" dt="2021-12-11T13:05:05.036" v="566" actId="14100"/>
          <ac:spMkLst>
            <pc:docMk/>
            <pc:sldMk cId="3960401397" sldId="517"/>
            <ac:spMk id="25" creationId="{4CEF4819-2978-4F6B-AFA6-52D36A5DAA77}"/>
          </ac:spMkLst>
        </pc:spChg>
        <pc:spChg chg="mod">
          <ac:chgData name="蘭芳 邱" userId="b19cc1522d83d13a" providerId="LiveId" clId="{9AE0AEA9-3D64-49A0-AA50-DC9C3B704950}" dt="2021-12-11T13:05:05.036" v="566" actId="14100"/>
          <ac:spMkLst>
            <pc:docMk/>
            <pc:sldMk cId="3960401397" sldId="517"/>
            <ac:spMk id="27" creationId="{BBFB2C1C-645B-475E-9517-63C7C25D0C02}"/>
          </ac:spMkLst>
        </pc:spChg>
        <pc:spChg chg="mod">
          <ac:chgData name="蘭芳 邱" userId="b19cc1522d83d13a" providerId="LiveId" clId="{9AE0AEA9-3D64-49A0-AA50-DC9C3B704950}" dt="2021-12-11T13:05:05.036" v="566" actId="14100"/>
          <ac:spMkLst>
            <pc:docMk/>
            <pc:sldMk cId="3960401397" sldId="517"/>
            <ac:spMk id="28" creationId="{6C192BFF-C366-4395-87A7-E440B9B729FB}"/>
          </ac:spMkLst>
        </pc:spChg>
        <pc:spChg chg="mod">
          <ac:chgData name="蘭芳 邱" userId="b19cc1522d83d13a" providerId="LiveId" clId="{9AE0AEA9-3D64-49A0-AA50-DC9C3B704950}" dt="2021-12-11T13:05:05.036" v="566" actId="14100"/>
          <ac:spMkLst>
            <pc:docMk/>
            <pc:sldMk cId="3960401397" sldId="517"/>
            <ac:spMk id="29" creationId="{DA02812D-FD2B-4C0F-9E3D-4D4090BC597F}"/>
          </ac:spMkLst>
        </pc:spChg>
        <pc:spChg chg="mod">
          <ac:chgData name="蘭芳 邱" userId="b19cc1522d83d13a" providerId="LiveId" clId="{9AE0AEA9-3D64-49A0-AA50-DC9C3B704950}" dt="2021-12-11T13:05:05.036" v="566" actId="14100"/>
          <ac:spMkLst>
            <pc:docMk/>
            <pc:sldMk cId="3960401397" sldId="517"/>
            <ac:spMk id="31" creationId="{AE8E4D94-A4A4-4833-8678-D2024BB93463}"/>
          </ac:spMkLst>
        </pc:spChg>
        <pc:spChg chg="mod">
          <ac:chgData name="蘭芳 邱" userId="b19cc1522d83d13a" providerId="LiveId" clId="{9AE0AEA9-3D64-49A0-AA50-DC9C3B704950}" dt="2021-12-11T13:05:05.036" v="566" actId="14100"/>
          <ac:spMkLst>
            <pc:docMk/>
            <pc:sldMk cId="3960401397" sldId="517"/>
            <ac:spMk id="32" creationId="{0F5945C0-5E5C-491A-A159-94B3E4587CD5}"/>
          </ac:spMkLst>
        </pc:spChg>
        <pc:spChg chg="mod">
          <ac:chgData name="蘭芳 邱" userId="b19cc1522d83d13a" providerId="LiveId" clId="{9AE0AEA9-3D64-49A0-AA50-DC9C3B704950}" dt="2021-12-11T13:05:05.036" v="566" actId="14100"/>
          <ac:spMkLst>
            <pc:docMk/>
            <pc:sldMk cId="3960401397" sldId="517"/>
            <ac:spMk id="34" creationId="{DCEB627E-6585-40BA-A649-DF99EBDABDB4}"/>
          </ac:spMkLst>
        </pc:spChg>
        <pc:spChg chg="mod">
          <ac:chgData name="蘭芳 邱" userId="b19cc1522d83d13a" providerId="LiveId" clId="{9AE0AEA9-3D64-49A0-AA50-DC9C3B704950}" dt="2021-12-11T13:05:05.036" v="566" actId="14100"/>
          <ac:spMkLst>
            <pc:docMk/>
            <pc:sldMk cId="3960401397" sldId="517"/>
            <ac:spMk id="35" creationId="{D16B77A7-3AE1-4F7B-8223-E8BD246C6570}"/>
          </ac:spMkLst>
        </pc:spChg>
        <pc:spChg chg="mod">
          <ac:chgData name="蘭芳 邱" userId="b19cc1522d83d13a" providerId="LiveId" clId="{9AE0AEA9-3D64-49A0-AA50-DC9C3B704950}" dt="2021-12-11T13:05:05.036" v="566" actId="14100"/>
          <ac:spMkLst>
            <pc:docMk/>
            <pc:sldMk cId="3960401397" sldId="517"/>
            <ac:spMk id="37" creationId="{2E2AF281-6B1D-49E0-9211-77A97E5FEF18}"/>
          </ac:spMkLst>
        </pc:spChg>
        <pc:spChg chg="mod">
          <ac:chgData name="蘭芳 邱" userId="b19cc1522d83d13a" providerId="LiveId" clId="{9AE0AEA9-3D64-49A0-AA50-DC9C3B704950}" dt="2021-12-11T13:05:05.036" v="566" actId="14100"/>
          <ac:spMkLst>
            <pc:docMk/>
            <pc:sldMk cId="3960401397" sldId="517"/>
            <ac:spMk id="38" creationId="{AF11684A-86D0-4413-BCDC-E2C6E9BDDE3F}"/>
          </ac:spMkLst>
        </pc:spChg>
        <pc:spChg chg="mod">
          <ac:chgData name="蘭芳 邱" userId="b19cc1522d83d13a" providerId="LiveId" clId="{9AE0AEA9-3D64-49A0-AA50-DC9C3B704950}" dt="2021-12-11T13:05:05.036" v="566" actId="14100"/>
          <ac:spMkLst>
            <pc:docMk/>
            <pc:sldMk cId="3960401397" sldId="517"/>
            <ac:spMk id="40" creationId="{5D7E2BD3-5F6E-497F-89C4-FB7533BB8CA6}"/>
          </ac:spMkLst>
        </pc:spChg>
        <pc:spChg chg="mod">
          <ac:chgData name="蘭芳 邱" userId="b19cc1522d83d13a" providerId="LiveId" clId="{9AE0AEA9-3D64-49A0-AA50-DC9C3B704950}" dt="2021-12-11T13:05:05.036" v="566" actId="14100"/>
          <ac:spMkLst>
            <pc:docMk/>
            <pc:sldMk cId="3960401397" sldId="517"/>
            <ac:spMk id="41" creationId="{B7DFAA4E-F567-485C-AA39-D31B2A239423}"/>
          </ac:spMkLst>
        </pc:spChg>
        <pc:spChg chg="mod">
          <ac:chgData name="蘭芳 邱" userId="b19cc1522d83d13a" providerId="LiveId" clId="{9AE0AEA9-3D64-49A0-AA50-DC9C3B704950}" dt="2021-12-11T13:05:05.036" v="566" actId="14100"/>
          <ac:spMkLst>
            <pc:docMk/>
            <pc:sldMk cId="3960401397" sldId="517"/>
            <ac:spMk id="43" creationId="{F82785F6-5174-41AB-94EF-B39C7F2B9B60}"/>
          </ac:spMkLst>
        </pc:spChg>
        <pc:spChg chg="mod">
          <ac:chgData name="蘭芳 邱" userId="b19cc1522d83d13a" providerId="LiveId" clId="{9AE0AEA9-3D64-49A0-AA50-DC9C3B704950}" dt="2021-12-11T13:05:05.036" v="566" actId="14100"/>
          <ac:spMkLst>
            <pc:docMk/>
            <pc:sldMk cId="3960401397" sldId="517"/>
            <ac:spMk id="44" creationId="{530CFF47-72EE-4D0B-AAC4-E32F49D218F0}"/>
          </ac:spMkLst>
        </pc:spChg>
        <pc:grpChg chg="add mod">
          <ac:chgData name="蘭芳 邱" userId="b19cc1522d83d13a" providerId="LiveId" clId="{9AE0AEA9-3D64-49A0-AA50-DC9C3B704950}" dt="2021-12-11T13:05:05.036" v="566" actId="14100"/>
          <ac:grpSpMkLst>
            <pc:docMk/>
            <pc:sldMk cId="3960401397" sldId="517"/>
            <ac:grpSpMk id="2" creationId="{5A5D4803-061A-4001-A21B-3484CDFDD40C}"/>
          </ac:grpSpMkLst>
        </pc:grpChg>
        <pc:grpChg chg="del">
          <ac:chgData name="蘭芳 邱" userId="b19cc1522d83d13a" providerId="LiveId" clId="{9AE0AEA9-3D64-49A0-AA50-DC9C3B704950}" dt="2021-12-11T13:01:24.398" v="549" actId="478"/>
          <ac:grpSpMkLst>
            <pc:docMk/>
            <pc:sldMk cId="3960401397" sldId="517"/>
            <ac:grpSpMk id="3" creationId="{00000000-0000-0000-0000-000000000000}"/>
          </ac:grpSpMkLst>
        </pc:grpChg>
        <pc:grpChg chg="add mod">
          <ac:chgData name="蘭芳 邱" userId="b19cc1522d83d13a" providerId="LiveId" clId="{9AE0AEA9-3D64-49A0-AA50-DC9C3B704950}" dt="2021-12-11T13:05:05.036" v="566" actId="14100"/>
          <ac:grpSpMkLst>
            <pc:docMk/>
            <pc:sldMk cId="3960401397" sldId="517"/>
            <ac:grpSpMk id="13" creationId="{91DC0175-EB42-46D1-8B30-41B2258AE353}"/>
          </ac:grpSpMkLst>
        </pc:grpChg>
        <pc:grpChg chg="add mod">
          <ac:chgData name="蘭芳 邱" userId="b19cc1522d83d13a" providerId="LiveId" clId="{9AE0AEA9-3D64-49A0-AA50-DC9C3B704950}" dt="2021-12-11T13:05:05.036" v="566" actId="14100"/>
          <ac:grpSpMkLst>
            <pc:docMk/>
            <pc:sldMk cId="3960401397" sldId="517"/>
            <ac:grpSpMk id="26" creationId="{F2D676F0-E7D4-4B35-9AB2-4A401387D356}"/>
          </ac:grpSpMkLst>
        </pc:grpChg>
        <pc:grpChg chg="add mod">
          <ac:chgData name="蘭芳 邱" userId="b19cc1522d83d13a" providerId="LiveId" clId="{9AE0AEA9-3D64-49A0-AA50-DC9C3B704950}" dt="2021-12-11T13:05:05.036" v="566" actId="14100"/>
          <ac:grpSpMkLst>
            <pc:docMk/>
            <pc:sldMk cId="3960401397" sldId="517"/>
            <ac:grpSpMk id="30" creationId="{DE48D6D7-A07F-41BE-AA6A-4CF162E33DC4}"/>
          </ac:grpSpMkLst>
        </pc:grpChg>
        <pc:grpChg chg="add mod">
          <ac:chgData name="蘭芳 邱" userId="b19cc1522d83d13a" providerId="LiveId" clId="{9AE0AEA9-3D64-49A0-AA50-DC9C3B704950}" dt="2021-12-11T13:05:05.036" v="566" actId="14100"/>
          <ac:grpSpMkLst>
            <pc:docMk/>
            <pc:sldMk cId="3960401397" sldId="517"/>
            <ac:grpSpMk id="33" creationId="{4C5BC1B6-360B-4F12-BB90-E6500D18B240}"/>
          </ac:grpSpMkLst>
        </pc:grpChg>
        <pc:grpChg chg="add mod">
          <ac:chgData name="蘭芳 邱" userId="b19cc1522d83d13a" providerId="LiveId" clId="{9AE0AEA9-3D64-49A0-AA50-DC9C3B704950}" dt="2021-12-11T13:05:05.036" v="566" actId="14100"/>
          <ac:grpSpMkLst>
            <pc:docMk/>
            <pc:sldMk cId="3960401397" sldId="517"/>
            <ac:grpSpMk id="36" creationId="{22FE8E7E-9255-4B08-96C3-9E1960B5056C}"/>
          </ac:grpSpMkLst>
        </pc:grpChg>
        <pc:grpChg chg="add mod">
          <ac:chgData name="蘭芳 邱" userId="b19cc1522d83d13a" providerId="LiveId" clId="{9AE0AEA9-3D64-49A0-AA50-DC9C3B704950}" dt="2021-12-11T13:05:05.036" v="566" actId="14100"/>
          <ac:grpSpMkLst>
            <pc:docMk/>
            <pc:sldMk cId="3960401397" sldId="517"/>
            <ac:grpSpMk id="39" creationId="{952D4E85-111F-45CD-AFBE-E01C7BEA1A1C}"/>
          </ac:grpSpMkLst>
        </pc:grpChg>
        <pc:picChg chg="mod">
          <ac:chgData name="蘭芳 邱" userId="b19cc1522d83d13a" providerId="LiveId" clId="{9AE0AEA9-3D64-49A0-AA50-DC9C3B704950}" dt="2021-12-11T13:05:05.036" v="566" actId="14100"/>
          <ac:picMkLst>
            <pc:docMk/>
            <pc:sldMk cId="3960401397" sldId="517"/>
            <ac:picMk id="42" creationId="{C4555077-3A78-42FD-97E4-40F4EC1E5767}"/>
          </ac:picMkLst>
        </pc:picChg>
      </pc:sldChg>
      <pc:sldChg chg="addSp delSp modSp add mod modAnim">
        <pc:chgData name="蘭芳 邱" userId="b19cc1522d83d13a" providerId="LiveId" clId="{9AE0AEA9-3D64-49A0-AA50-DC9C3B704950}" dt="2021-12-11T13:10:08.769" v="602" actId="20577"/>
        <pc:sldMkLst>
          <pc:docMk/>
          <pc:sldMk cId="3711347346" sldId="518"/>
        </pc:sldMkLst>
        <pc:spChg chg="mod">
          <ac:chgData name="蘭芳 邱" userId="b19cc1522d83d13a" providerId="LiveId" clId="{9AE0AEA9-3D64-49A0-AA50-DC9C3B704950}" dt="2021-12-11T13:05:29.516" v="567"/>
          <ac:spMkLst>
            <pc:docMk/>
            <pc:sldMk cId="3711347346" sldId="518"/>
            <ac:spMk id="22" creationId="{E803C9C3-F2D0-4063-A209-64D2E0D94166}"/>
          </ac:spMkLst>
        </pc:spChg>
        <pc:graphicFrameChg chg="add del mod modGraphic">
          <ac:chgData name="蘭芳 邱" userId="b19cc1522d83d13a" providerId="LiveId" clId="{9AE0AEA9-3D64-49A0-AA50-DC9C3B704950}" dt="2021-12-11T13:09:44.063" v="588" actId="478"/>
          <ac:graphicFrameMkLst>
            <pc:docMk/>
            <pc:sldMk cId="3711347346" sldId="518"/>
            <ac:graphicFrameMk id="6" creationId="{344FADE5-FAC9-4B9F-ADAC-EF025821812D}"/>
          </ac:graphicFrameMkLst>
        </pc:graphicFrameChg>
        <pc:graphicFrameChg chg="add mod modGraphic">
          <ac:chgData name="蘭芳 邱" userId="b19cc1522d83d13a" providerId="LiveId" clId="{9AE0AEA9-3D64-49A0-AA50-DC9C3B704950}" dt="2021-12-11T13:10:08.769" v="602" actId="20577"/>
          <ac:graphicFrameMkLst>
            <pc:docMk/>
            <pc:sldMk cId="3711347346" sldId="518"/>
            <ac:graphicFrameMk id="7" creationId="{E6B51C9D-EDA6-46E5-93B5-CCBF834B9D41}"/>
          </ac:graphicFrameMkLst>
        </pc:graphicFrameChg>
      </pc:sldChg>
      <pc:sldChg chg="addSp delSp modSp add mod delAnim modAnim">
        <pc:chgData name="蘭芳 邱" userId="b19cc1522d83d13a" providerId="LiveId" clId="{9AE0AEA9-3D64-49A0-AA50-DC9C3B704950}" dt="2021-12-11T13:20:32.488" v="702" actId="20577"/>
        <pc:sldMkLst>
          <pc:docMk/>
          <pc:sldMk cId="1700895759" sldId="519"/>
        </pc:sldMkLst>
        <pc:spChg chg="add mod">
          <ac:chgData name="蘭芳 邱" userId="b19cc1522d83d13a" providerId="LiveId" clId="{9AE0AEA9-3D64-49A0-AA50-DC9C3B704950}" dt="2021-12-11T13:19:08.063" v="695" actId="1076"/>
          <ac:spMkLst>
            <pc:docMk/>
            <pc:sldMk cId="1700895759" sldId="519"/>
            <ac:spMk id="8" creationId="{7FD875A8-5E77-46DE-B927-EFF61C00DAEA}"/>
          </ac:spMkLst>
        </pc:spChg>
        <pc:spChg chg="mod">
          <ac:chgData name="蘭芳 邱" userId="b19cc1522d83d13a" providerId="LiveId" clId="{9AE0AEA9-3D64-49A0-AA50-DC9C3B704950}" dt="2021-12-11T13:20:32.488" v="702" actId="20577"/>
          <ac:spMkLst>
            <pc:docMk/>
            <pc:sldMk cId="1700895759" sldId="519"/>
            <ac:spMk id="22" creationId="{E803C9C3-F2D0-4063-A209-64D2E0D94166}"/>
          </ac:spMkLst>
        </pc:spChg>
        <pc:graphicFrameChg chg="del modGraphic">
          <ac:chgData name="蘭芳 邱" userId="b19cc1522d83d13a" providerId="LiveId" clId="{9AE0AEA9-3D64-49A0-AA50-DC9C3B704950}" dt="2021-12-11T13:10:21.218" v="605" actId="478"/>
          <ac:graphicFrameMkLst>
            <pc:docMk/>
            <pc:sldMk cId="1700895759" sldId="519"/>
            <ac:graphicFrameMk id="7" creationId="{E6B51C9D-EDA6-46E5-93B5-CCBF834B9D41}"/>
          </ac:graphicFrameMkLst>
        </pc:graphicFrameChg>
        <pc:graphicFrameChg chg="add mod modGraphic">
          <ac:chgData name="蘭芳 邱" userId="b19cc1522d83d13a" providerId="LiveId" clId="{9AE0AEA9-3D64-49A0-AA50-DC9C3B704950}" dt="2021-12-11T13:19:11.790" v="696" actId="1076"/>
          <ac:graphicFrameMkLst>
            <pc:docMk/>
            <pc:sldMk cId="1700895759" sldId="519"/>
            <ac:graphicFrameMk id="9" creationId="{37E83FDC-1B52-4A9C-928D-635F97913C22}"/>
          </ac:graphicFrameMkLst>
        </pc:graphicFrameChg>
      </pc:sldChg>
      <pc:sldChg chg="addSp delSp modSp add mod delAnim modAnim">
        <pc:chgData name="蘭芳 邱" userId="b19cc1522d83d13a" providerId="LiveId" clId="{9AE0AEA9-3D64-49A0-AA50-DC9C3B704950}" dt="2021-12-11T13:25:11.099" v="728" actId="14100"/>
        <pc:sldMkLst>
          <pc:docMk/>
          <pc:sldMk cId="2753131835" sldId="520"/>
        </pc:sldMkLst>
        <pc:spChg chg="del">
          <ac:chgData name="蘭芳 邱" userId="b19cc1522d83d13a" providerId="LiveId" clId="{9AE0AEA9-3D64-49A0-AA50-DC9C3B704950}" dt="2021-12-11T13:13:48.034" v="618" actId="478"/>
          <ac:spMkLst>
            <pc:docMk/>
            <pc:sldMk cId="2753131835" sldId="520"/>
            <ac:spMk id="8" creationId="{7FD875A8-5E77-46DE-B927-EFF61C00DAEA}"/>
          </ac:spMkLst>
        </pc:spChg>
        <pc:spChg chg="add mod">
          <ac:chgData name="蘭芳 邱" userId="b19cc1522d83d13a" providerId="LiveId" clId="{9AE0AEA9-3D64-49A0-AA50-DC9C3B704950}" dt="2021-12-11T13:24:55.911" v="726" actId="1035"/>
          <ac:spMkLst>
            <pc:docMk/>
            <pc:sldMk cId="2753131835" sldId="520"/>
            <ac:spMk id="11" creationId="{3C96C36F-A2C7-4147-A3BF-949A61E89E12}"/>
          </ac:spMkLst>
        </pc:spChg>
        <pc:spChg chg="mod">
          <ac:chgData name="蘭芳 邱" userId="b19cc1522d83d13a" providerId="LiveId" clId="{9AE0AEA9-3D64-49A0-AA50-DC9C3B704950}" dt="2021-12-11T13:20:39.923" v="703"/>
          <ac:spMkLst>
            <pc:docMk/>
            <pc:sldMk cId="2753131835" sldId="520"/>
            <ac:spMk id="22" creationId="{E803C9C3-F2D0-4063-A209-64D2E0D94166}"/>
          </ac:spMkLst>
        </pc:spChg>
        <pc:graphicFrameChg chg="del">
          <ac:chgData name="蘭芳 邱" userId="b19cc1522d83d13a" providerId="LiveId" clId="{9AE0AEA9-3D64-49A0-AA50-DC9C3B704950}" dt="2021-12-11T13:13:46.763" v="617" actId="478"/>
          <ac:graphicFrameMkLst>
            <pc:docMk/>
            <pc:sldMk cId="2753131835" sldId="520"/>
            <ac:graphicFrameMk id="9" creationId="{37E83FDC-1B52-4A9C-928D-635F97913C22}"/>
          </ac:graphicFrameMkLst>
        </pc:graphicFrameChg>
        <pc:graphicFrameChg chg="add mod modGraphic">
          <ac:chgData name="蘭芳 邱" userId="b19cc1522d83d13a" providerId="LiveId" clId="{9AE0AEA9-3D64-49A0-AA50-DC9C3B704950}" dt="2021-12-11T13:25:11.099" v="728" actId="14100"/>
          <ac:graphicFrameMkLst>
            <pc:docMk/>
            <pc:sldMk cId="2753131835" sldId="520"/>
            <ac:graphicFrameMk id="10" creationId="{7916486E-C6D3-43E6-95E1-41587E3004C9}"/>
          </ac:graphicFrameMkLst>
        </pc:graphicFrameChg>
      </pc:sldChg>
      <pc:sldChg chg="addSp delSp modSp add mod delAnim modAnim">
        <pc:chgData name="蘭芳 邱" userId="b19cc1522d83d13a" providerId="LiveId" clId="{9AE0AEA9-3D64-49A0-AA50-DC9C3B704950}" dt="2021-12-11T13:27:02.655" v="777"/>
        <pc:sldMkLst>
          <pc:docMk/>
          <pc:sldMk cId="3844569424" sldId="521"/>
        </pc:sldMkLst>
        <pc:spChg chg="add mod">
          <ac:chgData name="蘭芳 邱" userId="b19cc1522d83d13a" providerId="LiveId" clId="{9AE0AEA9-3D64-49A0-AA50-DC9C3B704950}" dt="2021-12-11T13:25:58.892" v="748" actId="20577"/>
          <ac:spMkLst>
            <pc:docMk/>
            <pc:sldMk cId="3844569424" sldId="521"/>
            <ac:spMk id="9" creationId="{FC2BF106-AA17-434F-B928-F408748D2B7F}"/>
          </ac:spMkLst>
        </pc:spChg>
        <pc:spChg chg="del">
          <ac:chgData name="蘭芳 邱" userId="b19cc1522d83d13a" providerId="LiveId" clId="{9AE0AEA9-3D64-49A0-AA50-DC9C3B704950}" dt="2021-12-11T13:16:48.961" v="689" actId="478"/>
          <ac:spMkLst>
            <pc:docMk/>
            <pc:sldMk cId="3844569424" sldId="521"/>
            <ac:spMk id="11" creationId="{3C96C36F-A2C7-4147-A3BF-949A61E89E12}"/>
          </ac:spMkLst>
        </pc:spChg>
        <pc:spChg chg="mod">
          <ac:chgData name="蘭芳 邱" userId="b19cc1522d83d13a" providerId="LiveId" clId="{9AE0AEA9-3D64-49A0-AA50-DC9C3B704950}" dt="2021-12-11T13:27:02.655" v="777"/>
          <ac:spMkLst>
            <pc:docMk/>
            <pc:sldMk cId="3844569424" sldId="521"/>
            <ac:spMk id="22" creationId="{E803C9C3-F2D0-4063-A209-64D2E0D94166}"/>
          </ac:spMkLst>
        </pc:spChg>
        <pc:grpChg chg="mod">
          <ac:chgData name="蘭芳 邱" userId="b19cc1522d83d13a" providerId="LiveId" clId="{9AE0AEA9-3D64-49A0-AA50-DC9C3B704950}" dt="2021-12-11T13:22:38.050" v="714" actId="1076"/>
          <ac:grpSpMkLst>
            <pc:docMk/>
            <pc:sldMk cId="3844569424" sldId="521"/>
            <ac:grpSpMk id="20" creationId="{5F6DC070-D5DC-4EB8-80D4-904EA2436621}"/>
          </ac:grpSpMkLst>
        </pc:grpChg>
        <pc:graphicFrameChg chg="add mod modGraphic">
          <ac:chgData name="蘭芳 邱" userId="b19cc1522d83d13a" providerId="LiveId" clId="{9AE0AEA9-3D64-49A0-AA50-DC9C3B704950}" dt="2021-12-11T13:26:46.044" v="776" actId="6549"/>
          <ac:graphicFrameMkLst>
            <pc:docMk/>
            <pc:sldMk cId="3844569424" sldId="521"/>
            <ac:graphicFrameMk id="8" creationId="{9E48DA92-F5DF-41D5-92AB-BE740A355CD6}"/>
          </ac:graphicFrameMkLst>
        </pc:graphicFrameChg>
        <pc:graphicFrameChg chg="del">
          <ac:chgData name="蘭芳 邱" userId="b19cc1522d83d13a" providerId="LiveId" clId="{9AE0AEA9-3D64-49A0-AA50-DC9C3B704950}" dt="2021-12-11T13:16:46.808" v="688" actId="478"/>
          <ac:graphicFrameMkLst>
            <pc:docMk/>
            <pc:sldMk cId="3844569424" sldId="521"/>
            <ac:graphicFrameMk id="10" creationId="{7916486E-C6D3-43E6-95E1-41587E3004C9}"/>
          </ac:graphicFrameMkLst>
        </pc:graphicFrameChg>
      </pc:sldChg>
      <pc:sldChg chg="addSp delSp modSp add mod modAnim">
        <pc:chgData name="蘭芳 邱" userId="b19cc1522d83d13a" providerId="LiveId" clId="{9AE0AEA9-3D64-49A0-AA50-DC9C3B704950}" dt="2021-12-11T13:35:50.080" v="828" actId="20577"/>
        <pc:sldMkLst>
          <pc:docMk/>
          <pc:sldMk cId="1566532163" sldId="522"/>
        </pc:sldMkLst>
        <pc:spChg chg="del mod">
          <ac:chgData name="蘭芳 邱" userId="b19cc1522d83d13a" providerId="LiveId" clId="{9AE0AEA9-3D64-49A0-AA50-DC9C3B704950}" dt="2021-12-11T13:28:03.229" v="780" actId="478"/>
          <ac:spMkLst>
            <pc:docMk/>
            <pc:sldMk cId="1566532163" sldId="522"/>
            <ac:spMk id="9" creationId="{FC2BF106-AA17-434F-B928-F408748D2B7F}"/>
          </ac:spMkLst>
        </pc:spChg>
        <pc:spChg chg="mod">
          <ac:chgData name="蘭芳 邱" userId="b19cc1522d83d13a" providerId="LiveId" clId="{9AE0AEA9-3D64-49A0-AA50-DC9C3B704950}" dt="2021-12-11T13:28:17.387" v="781"/>
          <ac:spMkLst>
            <pc:docMk/>
            <pc:sldMk cId="1566532163" sldId="522"/>
            <ac:spMk id="22" creationId="{E803C9C3-F2D0-4063-A209-64D2E0D94166}"/>
          </ac:spMkLst>
        </pc:spChg>
        <pc:graphicFrameChg chg="del">
          <ac:chgData name="蘭芳 邱" userId="b19cc1522d83d13a" providerId="LiveId" clId="{9AE0AEA9-3D64-49A0-AA50-DC9C3B704950}" dt="2021-12-11T13:28:03.229" v="780" actId="478"/>
          <ac:graphicFrameMkLst>
            <pc:docMk/>
            <pc:sldMk cId="1566532163" sldId="522"/>
            <ac:graphicFrameMk id="8" creationId="{9E48DA92-F5DF-41D5-92AB-BE740A355CD6}"/>
          </ac:graphicFrameMkLst>
        </pc:graphicFrameChg>
        <pc:graphicFrameChg chg="add mod modGraphic">
          <ac:chgData name="蘭芳 邱" userId="b19cc1522d83d13a" providerId="LiveId" clId="{9AE0AEA9-3D64-49A0-AA50-DC9C3B704950}" dt="2021-12-11T13:35:50.080" v="828" actId="20577"/>
          <ac:graphicFrameMkLst>
            <pc:docMk/>
            <pc:sldMk cId="1566532163" sldId="522"/>
            <ac:graphicFrameMk id="10" creationId="{6DBAEABE-4031-4E8D-92F1-2E5B3C6F93E1}"/>
          </ac:graphicFrameMkLst>
        </pc:graphicFrameChg>
      </pc:sldChg>
      <pc:sldChg chg="addSp delSp modSp add mod">
        <pc:chgData name="蘭芳 邱" userId="b19cc1522d83d13a" providerId="LiveId" clId="{9AE0AEA9-3D64-49A0-AA50-DC9C3B704950}" dt="2021-12-11T13:33:36.904" v="814" actId="20577"/>
        <pc:sldMkLst>
          <pc:docMk/>
          <pc:sldMk cId="4018287930" sldId="523"/>
        </pc:sldMkLst>
        <pc:spChg chg="add mod">
          <ac:chgData name="蘭芳 邱" userId="b19cc1522d83d13a" providerId="LiveId" clId="{9AE0AEA9-3D64-49A0-AA50-DC9C3B704950}" dt="2021-12-11T13:33:06.994" v="805" actId="14100"/>
          <ac:spMkLst>
            <pc:docMk/>
            <pc:sldMk cId="4018287930" sldId="523"/>
            <ac:spMk id="7" creationId="{6BFBCD89-9999-426F-9F43-46713B59205B}"/>
          </ac:spMkLst>
        </pc:spChg>
        <pc:spChg chg="mod">
          <ac:chgData name="蘭芳 邱" userId="b19cc1522d83d13a" providerId="LiveId" clId="{9AE0AEA9-3D64-49A0-AA50-DC9C3B704950}" dt="2021-12-11T13:33:36.904" v="814" actId="20577"/>
          <ac:spMkLst>
            <pc:docMk/>
            <pc:sldMk cId="4018287930" sldId="523"/>
            <ac:spMk id="22" creationId="{E803C9C3-F2D0-4063-A209-64D2E0D94166}"/>
          </ac:spMkLst>
        </pc:spChg>
        <pc:graphicFrameChg chg="add mod modGraphic">
          <ac:chgData name="蘭芳 邱" userId="b19cc1522d83d13a" providerId="LiveId" clId="{9AE0AEA9-3D64-49A0-AA50-DC9C3B704950}" dt="2021-12-11T13:33:10.034" v="806" actId="14100"/>
          <ac:graphicFrameMkLst>
            <pc:docMk/>
            <pc:sldMk cId="4018287930" sldId="523"/>
            <ac:graphicFrameMk id="8" creationId="{C0967159-6500-4F06-877E-3187643E752A}"/>
          </ac:graphicFrameMkLst>
        </pc:graphicFrameChg>
        <pc:graphicFrameChg chg="del">
          <ac:chgData name="蘭芳 邱" userId="b19cc1522d83d13a" providerId="LiveId" clId="{9AE0AEA9-3D64-49A0-AA50-DC9C3B704950}" dt="2021-12-11T13:31:25.163" v="796" actId="478"/>
          <ac:graphicFrameMkLst>
            <pc:docMk/>
            <pc:sldMk cId="4018287930" sldId="523"/>
            <ac:graphicFrameMk id="10" creationId="{6DBAEABE-4031-4E8D-92F1-2E5B3C6F93E1}"/>
          </ac:graphicFrameMkLst>
        </pc:graphicFrameChg>
      </pc:sldChg>
      <pc:sldChg chg="addSp delSp modSp add mod">
        <pc:chgData name="蘭芳 邱" userId="b19cc1522d83d13a" providerId="LiveId" clId="{9AE0AEA9-3D64-49A0-AA50-DC9C3B704950}" dt="2021-12-11T13:36:44.205" v="830" actId="20577"/>
        <pc:sldMkLst>
          <pc:docMk/>
          <pc:sldMk cId="1702570314" sldId="524"/>
        </pc:sldMkLst>
        <pc:spChg chg="del">
          <ac:chgData name="蘭芳 邱" userId="b19cc1522d83d13a" providerId="LiveId" clId="{9AE0AEA9-3D64-49A0-AA50-DC9C3B704950}" dt="2021-12-11T13:33:23.177" v="808" actId="478"/>
          <ac:spMkLst>
            <pc:docMk/>
            <pc:sldMk cId="1702570314" sldId="524"/>
            <ac:spMk id="7" creationId="{6BFBCD89-9999-426F-9F43-46713B59205B}"/>
          </ac:spMkLst>
        </pc:spChg>
        <pc:spChg chg="mod">
          <ac:chgData name="蘭芳 邱" userId="b19cc1522d83d13a" providerId="LiveId" clId="{9AE0AEA9-3D64-49A0-AA50-DC9C3B704950}" dt="2021-12-11T13:34:02.900" v="815"/>
          <ac:spMkLst>
            <pc:docMk/>
            <pc:sldMk cId="1702570314" sldId="524"/>
            <ac:spMk id="22" creationId="{E803C9C3-F2D0-4063-A209-64D2E0D94166}"/>
          </ac:spMkLst>
        </pc:spChg>
        <pc:graphicFrameChg chg="del">
          <ac:chgData name="蘭芳 邱" userId="b19cc1522d83d13a" providerId="LiveId" clId="{9AE0AEA9-3D64-49A0-AA50-DC9C3B704950}" dt="2021-12-11T13:33:23.177" v="808" actId="478"/>
          <ac:graphicFrameMkLst>
            <pc:docMk/>
            <pc:sldMk cId="1702570314" sldId="524"/>
            <ac:graphicFrameMk id="8" creationId="{C0967159-6500-4F06-877E-3187643E752A}"/>
          </ac:graphicFrameMkLst>
        </pc:graphicFrameChg>
        <pc:graphicFrameChg chg="add mod modGraphic">
          <ac:chgData name="蘭芳 邱" userId="b19cc1522d83d13a" providerId="LiveId" clId="{9AE0AEA9-3D64-49A0-AA50-DC9C3B704950}" dt="2021-12-11T13:36:44.205" v="830" actId="20577"/>
          <ac:graphicFrameMkLst>
            <pc:docMk/>
            <pc:sldMk cId="1702570314" sldId="524"/>
            <ac:graphicFrameMk id="9" creationId="{1C8CCC02-C700-467B-A2E6-AD8E5505CF28}"/>
          </ac:graphicFrameMkLst>
        </pc:graphicFrameChg>
      </pc:sldChg>
      <pc:sldChg chg="addSp delSp modSp add mod">
        <pc:chgData name="蘭芳 邱" userId="b19cc1522d83d13a" providerId="LiveId" clId="{9AE0AEA9-3D64-49A0-AA50-DC9C3B704950}" dt="2021-12-11T13:40:12.890" v="852" actId="6549"/>
        <pc:sldMkLst>
          <pc:docMk/>
          <pc:sldMk cId="4039274853" sldId="525"/>
        </pc:sldMkLst>
        <pc:spChg chg="add mod">
          <ac:chgData name="蘭芳 邱" userId="b19cc1522d83d13a" providerId="LiveId" clId="{9AE0AEA9-3D64-49A0-AA50-DC9C3B704950}" dt="2021-12-11T13:40:12.890" v="852" actId="6549"/>
          <ac:spMkLst>
            <pc:docMk/>
            <pc:sldMk cId="4039274853" sldId="525"/>
            <ac:spMk id="7" creationId="{EFB86F81-79A8-4C63-B924-9463A79623D9}"/>
          </ac:spMkLst>
        </pc:spChg>
        <pc:spChg chg="mod">
          <ac:chgData name="蘭芳 邱" userId="b19cc1522d83d13a" providerId="LiveId" clId="{9AE0AEA9-3D64-49A0-AA50-DC9C3B704950}" dt="2021-12-11T13:37:54.747" v="837" actId="20577"/>
          <ac:spMkLst>
            <pc:docMk/>
            <pc:sldMk cId="4039274853" sldId="525"/>
            <ac:spMk id="22" creationId="{E803C9C3-F2D0-4063-A209-64D2E0D94166}"/>
          </ac:spMkLst>
        </pc:spChg>
        <pc:graphicFrameChg chg="add mod modGraphic">
          <ac:chgData name="蘭芳 邱" userId="b19cc1522d83d13a" providerId="LiveId" clId="{9AE0AEA9-3D64-49A0-AA50-DC9C3B704950}" dt="2021-12-11T13:39:57.192" v="850" actId="2711"/>
          <ac:graphicFrameMkLst>
            <pc:docMk/>
            <pc:sldMk cId="4039274853" sldId="525"/>
            <ac:graphicFrameMk id="8" creationId="{451CCCC3-C247-40DB-B119-923366D8D66D}"/>
          </ac:graphicFrameMkLst>
        </pc:graphicFrameChg>
        <pc:graphicFrameChg chg="del modGraphic">
          <ac:chgData name="蘭芳 邱" userId="b19cc1522d83d13a" providerId="LiveId" clId="{9AE0AEA9-3D64-49A0-AA50-DC9C3B704950}" dt="2021-12-11T13:38:00.990" v="839" actId="478"/>
          <ac:graphicFrameMkLst>
            <pc:docMk/>
            <pc:sldMk cId="4039274853" sldId="525"/>
            <ac:graphicFrameMk id="9" creationId="{1C8CCC02-C700-467B-A2E6-AD8E5505CF28}"/>
          </ac:graphicFrameMkLst>
        </pc:graphicFrameChg>
      </pc:sldChg>
      <pc:sldChg chg="del">
        <pc:chgData name="蘭芳 邱" userId="b19cc1522d83d13a" providerId="LiveId" clId="{9AE0AEA9-3D64-49A0-AA50-DC9C3B704950}" dt="2021-12-11T12:39:05.995" v="199" actId="2696"/>
        <pc:sldMkLst>
          <pc:docMk/>
          <pc:sldMk cId="1119002347" sldId="724"/>
        </pc:sldMkLst>
      </pc:sldChg>
      <pc:sldChg chg="del">
        <pc:chgData name="蘭芳 邱" userId="b19cc1522d83d13a" providerId="LiveId" clId="{9AE0AEA9-3D64-49A0-AA50-DC9C3B704950}" dt="2021-12-11T12:39:05.995" v="199" actId="2696"/>
        <pc:sldMkLst>
          <pc:docMk/>
          <pc:sldMk cId="753103641" sldId="782"/>
        </pc:sldMkLst>
      </pc:sldChg>
      <pc:sldChg chg="del">
        <pc:chgData name="蘭芳 邱" userId="b19cc1522d83d13a" providerId="LiveId" clId="{9AE0AEA9-3D64-49A0-AA50-DC9C3B704950}" dt="2021-12-11T12:39:05.995" v="199" actId="2696"/>
        <pc:sldMkLst>
          <pc:docMk/>
          <pc:sldMk cId="682092995" sldId="783"/>
        </pc:sldMkLst>
      </pc:sldChg>
    </pc:docChg>
  </pc:docChgLst>
  <pc:docChgLst>
    <pc:chgData name="蘭芳 邱" userId="b19cc1522d83d13a" providerId="LiveId" clId="{8472159C-D1A1-4B33-8202-EF8ECB5250B2}"/>
    <pc:docChg chg="undo custSel modSld">
      <pc:chgData name="蘭芳 邱" userId="b19cc1522d83d13a" providerId="LiveId" clId="{8472159C-D1A1-4B33-8202-EF8ECB5250B2}" dt="2021-12-19T17:50:25.117" v="112" actId="948"/>
      <pc:docMkLst>
        <pc:docMk/>
      </pc:docMkLst>
      <pc:sldChg chg="addSp delSp modSp mod">
        <pc:chgData name="蘭芳 邱" userId="b19cc1522d83d13a" providerId="LiveId" clId="{8472159C-D1A1-4B33-8202-EF8ECB5250B2}" dt="2021-12-19T17:50:25.117" v="112" actId="948"/>
        <pc:sldMkLst>
          <pc:docMk/>
          <pc:sldMk cId="488222625" sldId="417"/>
        </pc:sldMkLst>
        <pc:spChg chg="mod">
          <ac:chgData name="蘭芳 邱" userId="b19cc1522d83d13a" providerId="LiveId" clId="{8472159C-D1A1-4B33-8202-EF8ECB5250B2}" dt="2021-12-19T17:48:13.216" v="24" actId="1076"/>
          <ac:spMkLst>
            <pc:docMk/>
            <pc:sldMk cId="488222625" sldId="417"/>
            <ac:spMk id="5" creationId="{8ED0F10C-7497-4968-8B89-9C39A49E9B85}"/>
          </ac:spMkLst>
        </pc:spChg>
        <pc:spChg chg="mod">
          <ac:chgData name="蘭芳 邱" userId="b19cc1522d83d13a" providerId="LiveId" clId="{8472159C-D1A1-4B33-8202-EF8ECB5250B2}" dt="2021-12-19T17:47:32.944" v="21" actId="1076"/>
          <ac:spMkLst>
            <pc:docMk/>
            <pc:sldMk cId="488222625" sldId="417"/>
            <ac:spMk id="6" creationId="{C8CEE4C9-BE9C-4A0E-9FA3-DA9FF0299B58}"/>
          </ac:spMkLst>
        </pc:spChg>
        <pc:spChg chg="add del mod">
          <ac:chgData name="蘭芳 邱" userId="b19cc1522d83d13a" providerId="LiveId" clId="{8472159C-D1A1-4B33-8202-EF8ECB5250B2}" dt="2021-12-19T17:50:25.117" v="112" actId="948"/>
          <ac:spMkLst>
            <pc:docMk/>
            <pc:sldMk cId="488222625" sldId="417"/>
            <ac:spMk id="10" creationId="{7F188C5B-B976-4417-8204-85C3E621ED7D}"/>
          </ac:spMkLst>
        </pc:spChg>
      </pc:sldChg>
    </pc:docChg>
  </pc:docChgLst>
  <pc:docChgLst>
    <pc:chgData name="蘭芳 邱" userId="b19cc1522d83d13a" providerId="LiveId" clId="{B3C079AD-65C6-414B-AF12-CC56DA6B909D}"/>
    <pc:docChg chg="undo custSel addSld delSld modSld modSection">
      <pc:chgData name="蘭芳 邱" userId="b19cc1522d83d13a" providerId="LiveId" clId="{B3C079AD-65C6-414B-AF12-CC56DA6B909D}" dt="2021-12-19T17:22:58.268" v="718" actId="14100"/>
      <pc:docMkLst>
        <pc:docMk/>
      </pc:docMkLst>
      <pc:sldChg chg="del">
        <pc:chgData name="蘭芳 邱" userId="b19cc1522d83d13a" providerId="LiveId" clId="{B3C079AD-65C6-414B-AF12-CC56DA6B909D}" dt="2021-12-19T16:04:27.636" v="16" actId="2696"/>
        <pc:sldMkLst>
          <pc:docMk/>
          <pc:sldMk cId="2367246064" sldId="342"/>
        </pc:sldMkLst>
      </pc:sldChg>
      <pc:sldChg chg="delSp modSp mod">
        <pc:chgData name="蘭芳 邱" userId="b19cc1522d83d13a" providerId="LiveId" clId="{B3C079AD-65C6-414B-AF12-CC56DA6B909D}" dt="2021-12-19T16:02:57.965" v="15" actId="20577"/>
        <pc:sldMkLst>
          <pc:docMk/>
          <pc:sldMk cId="488222625" sldId="417"/>
        </pc:sldMkLst>
        <pc:spChg chg="mod">
          <ac:chgData name="蘭芳 邱" userId="b19cc1522d83d13a" providerId="LiveId" clId="{B3C079AD-65C6-414B-AF12-CC56DA6B909D}" dt="2021-12-19T16:02:57.965" v="15" actId="20577"/>
          <ac:spMkLst>
            <pc:docMk/>
            <pc:sldMk cId="488222625" sldId="417"/>
            <ac:spMk id="5" creationId="{8ED0F10C-7497-4968-8B89-9C39A49E9B85}"/>
          </ac:spMkLst>
        </pc:spChg>
        <pc:spChg chg="mod">
          <ac:chgData name="蘭芳 邱" userId="b19cc1522d83d13a" providerId="LiveId" clId="{B3C079AD-65C6-414B-AF12-CC56DA6B909D}" dt="2021-12-19T16:01:48.117" v="2" actId="20577"/>
          <ac:spMkLst>
            <pc:docMk/>
            <pc:sldMk cId="488222625" sldId="417"/>
            <ac:spMk id="7" creationId="{8E83C6FA-55BF-40CE-914C-897DD46B13A5}"/>
          </ac:spMkLst>
        </pc:spChg>
        <pc:spChg chg="del">
          <ac:chgData name="蘭芳 邱" userId="b19cc1522d83d13a" providerId="LiveId" clId="{B3C079AD-65C6-414B-AF12-CC56DA6B909D}" dt="2021-12-19T16:02:04.866" v="9" actId="478"/>
          <ac:spMkLst>
            <pc:docMk/>
            <pc:sldMk cId="488222625" sldId="417"/>
            <ac:spMk id="9" creationId="{00000000-0000-0000-0000-000000000000}"/>
          </ac:spMkLst>
        </pc:spChg>
        <pc:spChg chg="mod">
          <ac:chgData name="蘭芳 邱" userId="b19cc1522d83d13a" providerId="LiveId" clId="{B3C079AD-65C6-414B-AF12-CC56DA6B909D}" dt="2021-12-19T16:02:00.406" v="8" actId="20577"/>
          <ac:spMkLst>
            <pc:docMk/>
            <pc:sldMk cId="488222625" sldId="417"/>
            <ac:spMk id="10" creationId="{7F188C5B-B976-4417-8204-85C3E621ED7D}"/>
          </ac:spMkLst>
        </pc:spChg>
      </pc:sldChg>
      <pc:sldChg chg="del">
        <pc:chgData name="蘭芳 邱" userId="b19cc1522d83d13a" providerId="LiveId" clId="{B3C079AD-65C6-414B-AF12-CC56DA6B909D}" dt="2021-12-19T16:04:27.636" v="16" actId="2696"/>
        <pc:sldMkLst>
          <pc:docMk/>
          <pc:sldMk cId="4125330027" sldId="442"/>
        </pc:sldMkLst>
      </pc:sldChg>
      <pc:sldChg chg="modSp mod">
        <pc:chgData name="蘭芳 邱" userId="b19cc1522d83d13a" providerId="LiveId" clId="{B3C079AD-65C6-414B-AF12-CC56DA6B909D}" dt="2021-12-19T16:25:28.833" v="175"/>
        <pc:sldMkLst>
          <pc:docMk/>
          <pc:sldMk cId="407350950" sldId="450"/>
        </pc:sldMkLst>
        <pc:spChg chg="mod">
          <ac:chgData name="蘭芳 邱" userId="b19cc1522d83d13a" providerId="LiveId" clId="{B3C079AD-65C6-414B-AF12-CC56DA6B909D}" dt="2021-12-19T16:25:28.833" v="175"/>
          <ac:spMkLst>
            <pc:docMk/>
            <pc:sldMk cId="407350950" sldId="450"/>
            <ac:spMk id="10" creationId="{61495C8C-F7D4-41C7-97C4-90BEF46C122D}"/>
          </ac:spMkLst>
        </pc:spChg>
      </pc:sldChg>
      <pc:sldChg chg="modSp mod">
        <pc:chgData name="蘭芳 邱" userId="b19cc1522d83d13a" providerId="LiveId" clId="{B3C079AD-65C6-414B-AF12-CC56DA6B909D}" dt="2021-12-19T16:33:07.169" v="190" actId="20577"/>
        <pc:sldMkLst>
          <pc:docMk/>
          <pc:sldMk cId="159114003" sldId="461"/>
        </pc:sldMkLst>
        <pc:spChg chg="mod">
          <ac:chgData name="蘭芳 邱" userId="b19cc1522d83d13a" providerId="LiveId" clId="{B3C079AD-65C6-414B-AF12-CC56DA6B909D}" dt="2021-12-19T16:33:07.169" v="190" actId="20577"/>
          <ac:spMkLst>
            <pc:docMk/>
            <pc:sldMk cId="159114003" sldId="461"/>
            <ac:spMk id="9" creationId="{7D7DC5D2-6D98-48DE-8E5C-D20651A00016}"/>
          </ac:spMkLst>
        </pc:spChg>
      </pc:sldChg>
      <pc:sldChg chg="modSp mod">
        <pc:chgData name="蘭芳 邱" userId="b19cc1522d83d13a" providerId="LiveId" clId="{B3C079AD-65C6-414B-AF12-CC56DA6B909D}" dt="2021-12-19T16:26:19.615" v="181"/>
        <pc:sldMkLst>
          <pc:docMk/>
          <pc:sldMk cId="2740558727" sldId="468"/>
        </pc:sldMkLst>
        <pc:spChg chg="mod">
          <ac:chgData name="蘭芳 邱" userId="b19cc1522d83d13a" providerId="LiveId" clId="{B3C079AD-65C6-414B-AF12-CC56DA6B909D}" dt="2021-12-19T16:26:19.615" v="181"/>
          <ac:spMkLst>
            <pc:docMk/>
            <pc:sldMk cId="2740558727" sldId="468"/>
            <ac:spMk id="7" creationId="{61495C8C-F7D4-41C7-97C4-90BEF46C122D}"/>
          </ac:spMkLst>
        </pc:spChg>
      </pc:sldChg>
      <pc:sldChg chg="modSp mod">
        <pc:chgData name="蘭芳 邱" userId="b19cc1522d83d13a" providerId="LiveId" clId="{B3C079AD-65C6-414B-AF12-CC56DA6B909D}" dt="2021-12-19T16:26:03.421" v="180"/>
        <pc:sldMkLst>
          <pc:docMk/>
          <pc:sldMk cId="2917041102" sldId="478"/>
        </pc:sldMkLst>
        <pc:spChg chg="mod">
          <ac:chgData name="蘭芳 邱" userId="b19cc1522d83d13a" providerId="LiveId" clId="{B3C079AD-65C6-414B-AF12-CC56DA6B909D}" dt="2021-12-19T16:26:03.421" v="180"/>
          <ac:spMkLst>
            <pc:docMk/>
            <pc:sldMk cId="2917041102" sldId="478"/>
            <ac:spMk id="10" creationId="{61495C8C-F7D4-41C7-97C4-90BEF46C122D}"/>
          </ac:spMkLst>
        </pc:spChg>
      </pc:sldChg>
      <pc:sldChg chg="modSp mod">
        <pc:chgData name="蘭芳 邱" userId="b19cc1522d83d13a" providerId="LiveId" clId="{B3C079AD-65C6-414B-AF12-CC56DA6B909D}" dt="2021-12-19T16:18:50.064" v="174"/>
        <pc:sldMkLst>
          <pc:docMk/>
          <pc:sldMk cId="709946390" sldId="492"/>
        </pc:sldMkLst>
        <pc:spChg chg="mod">
          <ac:chgData name="蘭芳 邱" userId="b19cc1522d83d13a" providerId="LiveId" clId="{B3C079AD-65C6-414B-AF12-CC56DA6B909D}" dt="2021-12-19T16:18:50.064" v="174"/>
          <ac:spMkLst>
            <pc:docMk/>
            <pc:sldMk cId="709946390" sldId="492"/>
            <ac:spMk id="30" creationId="{61495C8C-F7D4-41C7-97C4-90BEF46C122D}"/>
          </ac:spMkLst>
        </pc:spChg>
      </pc:sldChg>
      <pc:sldChg chg="modSp mod">
        <pc:chgData name="蘭芳 邱" userId="b19cc1522d83d13a" providerId="LiveId" clId="{B3C079AD-65C6-414B-AF12-CC56DA6B909D}" dt="2021-12-19T16:17:36.383" v="164" actId="1036"/>
        <pc:sldMkLst>
          <pc:docMk/>
          <pc:sldMk cId="1045061993" sldId="494"/>
        </pc:sldMkLst>
        <pc:spChg chg="mod">
          <ac:chgData name="蘭芳 邱" userId="b19cc1522d83d13a" providerId="LiveId" clId="{B3C079AD-65C6-414B-AF12-CC56DA6B909D}" dt="2021-12-19T16:12:21.304" v="72" actId="20577"/>
          <ac:spMkLst>
            <pc:docMk/>
            <pc:sldMk cId="1045061993" sldId="494"/>
            <ac:spMk id="8" creationId="{61495C8C-F7D4-41C7-97C4-90BEF46C122D}"/>
          </ac:spMkLst>
        </pc:spChg>
        <pc:spChg chg="mod">
          <ac:chgData name="蘭芳 邱" userId="b19cc1522d83d13a" providerId="LiveId" clId="{B3C079AD-65C6-414B-AF12-CC56DA6B909D}" dt="2021-12-19T16:16:51.875" v="148" actId="20577"/>
          <ac:spMkLst>
            <pc:docMk/>
            <pc:sldMk cId="1045061993" sldId="494"/>
            <ac:spMk id="15" creationId="{E803C9C3-F2D0-4063-A209-64D2E0D94166}"/>
          </ac:spMkLst>
        </pc:spChg>
        <pc:grpChg chg="mod">
          <ac:chgData name="蘭芳 邱" userId="b19cc1522d83d13a" providerId="LiveId" clId="{B3C079AD-65C6-414B-AF12-CC56DA6B909D}" dt="2021-12-19T16:17:36.383" v="164" actId="1036"/>
          <ac:grpSpMkLst>
            <pc:docMk/>
            <pc:sldMk cId="1045061993" sldId="494"/>
            <ac:grpSpMk id="10" creationId="{00000000-0000-0000-0000-000000000000}"/>
          </ac:grpSpMkLst>
        </pc:grpChg>
      </pc:sldChg>
      <pc:sldChg chg="modSp mod">
        <pc:chgData name="蘭芳 邱" userId="b19cc1522d83d13a" providerId="LiveId" clId="{B3C079AD-65C6-414B-AF12-CC56DA6B909D}" dt="2021-12-19T16:32:20.866" v="186" actId="20577"/>
        <pc:sldMkLst>
          <pc:docMk/>
          <pc:sldMk cId="1874649025" sldId="495"/>
        </pc:sldMkLst>
        <pc:spChg chg="mod">
          <ac:chgData name="蘭芳 邱" userId="b19cc1522d83d13a" providerId="LiveId" clId="{B3C079AD-65C6-414B-AF12-CC56DA6B909D}" dt="2021-12-19T16:26:29.626" v="182"/>
          <ac:spMkLst>
            <pc:docMk/>
            <pc:sldMk cId="1874649025" sldId="495"/>
            <ac:spMk id="10" creationId="{61495C8C-F7D4-41C7-97C4-90BEF46C122D}"/>
          </ac:spMkLst>
        </pc:spChg>
        <pc:spChg chg="mod">
          <ac:chgData name="蘭芳 邱" userId="b19cc1522d83d13a" providerId="LiveId" clId="{B3C079AD-65C6-414B-AF12-CC56DA6B909D}" dt="2021-12-19T16:32:20.866" v="186" actId="20577"/>
          <ac:spMkLst>
            <pc:docMk/>
            <pc:sldMk cId="1874649025" sldId="495"/>
            <ac:spMk id="14" creationId="{E803C9C3-F2D0-4063-A209-64D2E0D94166}"/>
          </ac:spMkLst>
        </pc:spChg>
      </pc:sldChg>
      <pc:sldChg chg="modSp mod">
        <pc:chgData name="蘭芳 邱" userId="b19cc1522d83d13a" providerId="LiveId" clId="{B3C079AD-65C6-414B-AF12-CC56DA6B909D}" dt="2021-12-19T16:42:11.022" v="327" actId="20577"/>
        <pc:sldMkLst>
          <pc:docMk/>
          <pc:sldMk cId="2804452078" sldId="496"/>
        </pc:sldMkLst>
        <pc:spChg chg="mod">
          <ac:chgData name="蘭芳 邱" userId="b19cc1522d83d13a" providerId="LiveId" clId="{B3C079AD-65C6-414B-AF12-CC56DA6B909D}" dt="2021-12-19T16:42:11.022" v="327" actId="20577"/>
          <ac:spMkLst>
            <pc:docMk/>
            <pc:sldMk cId="2804452078" sldId="496"/>
            <ac:spMk id="6" creationId="{61495C8C-F7D4-41C7-97C4-90BEF46C122D}"/>
          </ac:spMkLst>
        </pc:spChg>
        <pc:spChg chg="mod">
          <ac:chgData name="蘭芳 邱" userId="b19cc1522d83d13a" providerId="LiveId" clId="{B3C079AD-65C6-414B-AF12-CC56DA6B909D}" dt="2021-12-19T15:35:26.089" v="0"/>
          <ac:spMkLst>
            <pc:docMk/>
            <pc:sldMk cId="2804452078" sldId="496"/>
            <ac:spMk id="10" creationId="{00000000-0000-0000-0000-000000000000}"/>
          </ac:spMkLst>
        </pc:spChg>
      </pc:sldChg>
      <pc:sldChg chg="del">
        <pc:chgData name="蘭芳 邱" userId="b19cc1522d83d13a" providerId="LiveId" clId="{B3C079AD-65C6-414B-AF12-CC56DA6B909D}" dt="2021-12-19T16:47:48.013" v="370" actId="2696"/>
        <pc:sldMkLst>
          <pc:docMk/>
          <pc:sldMk cId="2059521970" sldId="502"/>
        </pc:sldMkLst>
      </pc:sldChg>
      <pc:sldChg chg="del">
        <pc:chgData name="蘭芳 邱" userId="b19cc1522d83d13a" providerId="LiveId" clId="{B3C079AD-65C6-414B-AF12-CC56DA6B909D}" dt="2021-12-19T16:47:48.013" v="370" actId="2696"/>
        <pc:sldMkLst>
          <pc:docMk/>
          <pc:sldMk cId="1809432908" sldId="503"/>
        </pc:sldMkLst>
      </pc:sldChg>
      <pc:sldChg chg="modSp mod">
        <pc:chgData name="蘭芳 邱" userId="b19cc1522d83d13a" providerId="LiveId" clId="{B3C079AD-65C6-414B-AF12-CC56DA6B909D}" dt="2021-12-19T16:12:14.128" v="68" actId="20577"/>
        <pc:sldMkLst>
          <pc:docMk/>
          <pc:sldMk cId="273996986" sldId="516"/>
        </pc:sldMkLst>
        <pc:spChg chg="mod">
          <ac:chgData name="蘭芳 邱" userId="b19cc1522d83d13a" providerId="LiveId" clId="{B3C079AD-65C6-414B-AF12-CC56DA6B909D}" dt="2021-12-19T16:12:14.128" v="68" actId="20577"/>
          <ac:spMkLst>
            <pc:docMk/>
            <pc:sldMk cId="273996986" sldId="516"/>
            <ac:spMk id="9" creationId="{7D7DC5D2-6D98-48DE-8E5C-D20651A00016}"/>
          </ac:spMkLst>
        </pc:spChg>
      </pc:sldChg>
      <pc:sldChg chg="modSp mod">
        <pc:chgData name="蘭芳 邱" userId="b19cc1522d83d13a" providerId="LiveId" clId="{B3C079AD-65C6-414B-AF12-CC56DA6B909D}" dt="2021-12-19T16:53:00.839" v="437" actId="13822"/>
        <pc:sldMkLst>
          <pc:docMk/>
          <pc:sldMk cId="2317170315" sldId="533"/>
        </pc:sldMkLst>
        <pc:spChg chg="mod">
          <ac:chgData name="蘭芳 邱" userId="b19cc1522d83d13a" providerId="LiveId" clId="{B3C079AD-65C6-414B-AF12-CC56DA6B909D}" dt="2021-12-19T16:53:00.839" v="437" actId="13822"/>
          <ac:spMkLst>
            <pc:docMk/>
            <pc:sldMk cId="2317170315" sldId="533"/>
            <ac:spMk id="2" creationId="{00000000-0000-0000-0000-000000000000}"/>
          </ac:spMkLst>
        </pc:spChg>
        <pc:spChg chg="mod">
          <ac:chgData name="蘭芳 邱" userId="b19cc1522d83d13a" providerId="LiveId" clId="{B3C079AD-65C6-414B-AF12-CC56DA6B909D}" dt="2021-12-19T16:49:14.441" v="423" actId="20577"/>
          <ac:spMkLst>
            <pc:docMk/>
            <pc:sldMk cId="2317170315" sldId="533"/>
            <ac:spMk id="13" creationId="{E803C9C3-F2D0-4063-A209-64D2E0D94166}"/>
          </ac:spMkLst>
        </pc:spChg>
        <pc:graphicFrameChg chg="mod modGraphic">
          <ac:chgData name="蘭芳 邱" userId="b19cc1522d83d13a" providerId="LiveId" clId="{B3C079AD-65C6-414B-AF12-CC56DA6B909D}" dt="2021-12-19T16:48:20.791" v="396" actId="1036"/>
          <ac:graphicFrameMkLst>
            <pc:docMk/>
            <pc:sldMk cId="2317170315" sldId="533"/>
            <ac:graphicFrameMk id="7" creationId="{00000000-0000-0000-0000-000000000000}"/>
          </ac:graphicFrameMkLst>
        </pc:graphicFrameChg>
      </pc:sldChg>
      <pc:sldChg chg="modSp mod">
        <pc:chgData name="蘭芳 邱" userId="b19cc1522d83d13a" providerId="LiveId" clId="{B3C079AD-65C6-414B-AF12-CC56DA6B909D}" dt="2021-12-19T16:18:40.846" v="173"/>
        <pc:sldMkLst>
          <pc:docMk/>
          <pc:sldMk cId="1442545431" sldId="534"/>
        </pc:sldMkLst>
        <pc:spChg chg="mod">
          <ac:chgData name="蘭芳 邱" userId="b19cc1522d83d13a" providerId="LiveId" clId="{B3C079AD-65C6-414B-AF12-CC56DA6B909D}" dt="2021-12-19T16:18:40.846" v="173"/>
          <ac:spMkLst>
            <pc:docMk/>
            <pc:sldMk cId="1442545431" sldId="534"/>
            <ac:spMk id="411" creationId="{61495C8C-F7D4-41C7-97C4-90BEF46C122D}"/>
          </ac:spMkLst>
        </pc:spChg>
        <pc:spChg chg="mod">
          <ac:chgData name="蘭芳 邱" userId="b19cc1522d83d13a" providerId="LiveId" clId="{B3C079AD-65C6-414B-AF12-CC56DA6B909D}" dt="2021-12-19T16:17:58.852" v="170" actId="20577"/>
          <ac:spMkLst>
            <pc:docMk/>
            <pc:sldMk cId="1442545431" sldId="534"/>
            <ac:spMk id="429" creationId="{BF2079F5-E81E-44A3-82BE-6F03A1405F82}"/>
          </ac:spMkLst>
        </pc:spChg>
      </pc:sldChg>
      <pc:sldChg chg="modSp mod">
        <pc:chgData name="蘭芳 邱" userId="b19cc1522d83d13a" providerId="LiveId" clId="{B3C079AD-65C6-414B-AF12-CC56DA6B909D}" dt="2021-12-19T16:25:35.994" v="177"/>
        <pc:sldMkLst>
          <pc:docMk/>
          <pc:sldMk cId="3787759432" sldId="537"/>
        </pc:sldMkLst>
        <pc:spChg chg="mod">
          <ac:chgData name="蘭芳 邱" userId="b19cc1522d83d13a" providerId="LiveId" clId="{B3C079AD-65C6-414B-AF12-CC56DA6B909D}" dt="2021-12-19T16:25:35.994" v="177"/>
          <ac:spMkLst>
            <pc:docMk/>
            <pc:sldMk cId="3787759432" sldId="537"/>
            <ac:spMk id="23" creationId="{61495C8C-F7D4-41C7-97C4-90BEF46C122D}"/>
          </ac:spMkLst>
        </pc:spChg>
      </pc:sldChg>
      <pc:sldChg chg="modSp mod">
        <pc:chgData name="蘭芳 邱" userId="b19cc1522d83d13a" providerId="LiveId" clId="{B3C079AD-65C6-414B-AF12-CC56DA6B909D}" dt="2021-12-19T16:25:38.867" v="178"/>
        <pc:sldMkLst>
          <pc:docMk/>
          <pc:sldMk cId="3929166607" sldId="538"/>
        </pc:sldMkLst>
        <pc:spChg chg="mod">
          <ac:chgData name="蘭芳 邱" userId="b19cc1522d83d13a" providerId="LiveId" clId="{B3C079AD-65C6-414B-AF12-CC56DA6B909D}" dt="2021-12-19T16:25:38.867" v="178"/>
          <ac:spMkLst>
            <pc:docMk/>
            <pc:sldMk cId="3929166607" sldId="538"/>
            <ac:spMk id="23" creationId="{61495C8C-F7D4-41C7-97C4-90BEF46C122D}"/>
          </ac:spMkLst>
        </pc:spChg>
      </pc:sldChg>
      <pc:sldChg chg="modSp mod">
        <pc:chgData name="蘭芳 邱" userId="b19cc1522d83d13a" providerId="LiveId" clId="{B3C079AD-65C6-414B-AF12-CC56DA6B909D}" dt="2021-12-19T16:25:44.178" v="179"/>
        <pc:sldMkLst>
          <pc:docMk/>
          <pc:sldMk cId="585408295" sldId="539"/>
        </pc:sldMkLst>
        <pc:spChg chg="mod">
          <ac:chgData name="蘭芳 邱" userId="b19cc1522d83d13a" providerId="LiveId" clId="{B3C079AD-65C6-414B-AF12-CC56DA6B909D}" dt="2021-12-19T16:25:44.178" v="179"/>
          <ac:spMkLst>
            <pc:docMk/>
            <pc:sldMk cId="585408295" sldId="539"/>
            <ac:spMk id="7" creationId="{61495C8C-F7D4-41C7-97C4-90BEF46C122D}"/>
          </ac:spMkLst>
        </pc:spChg>
      </pc:sldChg>
      <pc:sldChg chg="modSp mod">
        <pc:chgData name="蘭芳 邱" userId="b19cc1522d83d13a" providerId="LiveId" clId="{B3C079AD-65C6-414B-AF12-CC56DA6B909D}" dt="2021-12-19T16:42:16.989" v="328"/>
        <pc:sldMkLst>
          <pc:docMk/>
          <pc:sldMk cId="2374548176" sldId="542"/>
        </pc:sldMkLst>
        <pc:spChg chg="mod">
          <ac:chgData name="蘭芳 邱" userId="b19cc1522d83d13a" providerId="LiveId" clId="{B3C079AD-65C6-414B-AF12-CC56DA6B909D}" dt="2021-12-19T16:42:16.989" v="328"/>
          <ac:spMkLst>
            <pc:docMk/>
            <pc:sldMk cId="2374548176" sldId="542"/>
            <ac:spMk id="6" creationId="{61495C8C-F7D4-41C7-97C4-90BEF46C122D}"/>
          </ac:spMkLst>
        </pc:spChg>
      </pc:sldChg>
      <pc:sldChg chg="modSp mod">
        <pc:chgData name="蘭芳 邱" userId="b19cc1522d83d13a" providerId="LiveId" clId="{B3C079AD-65C6-414B-AF12-CC56DA6B909D}" dt="2021-12-19T17:21:25.407" v="707" actId="1036"/>
        <pc:sldMkLst>
          <pc:docMk/>
          <pc:sldMk cId="2547069208" sldId="543"/>
        </pc:sldMkLst>
        <pc:spChg chg="mod">
          <ac:chgData name="蘭芳 邱" userId="b19cc1522d83d13a" providerId="LiveId" clId="{B3C079AD-65C6-414B-AF12-CC56DA6B909D}" dt="2021-12-19T17:21:25.407" v="707" actId="1036"/>
          <ac:spMkLst>
            <pc:docMk/>
            <pc:sldMk cId="2547069208" sldId="543"/>
            <ac:spMk id="7" creationId="{EF0C98DB-24DA-4AB8-8DE9-8387B7E9D362}"/>
          </ac:spMkLst>
        </pc:spChg>
        <pc:spChg chg="mod">
          <ac:chgData name="蘭芳 邱" userId="b19cc1522d83d13a" providerId="LiveId" clId="{B3C079AD-65C6-414B-AF12-CC56DA6B909D}" dt="2021-12-19T16:42:22.004" v="330"/>
          <ac:spMkLst>
            <pc:docMk/>
            <pc:sldMk cId="2547069208" sldId="543"/>
            <ac:spMk id="8" creationId="{61495C8C-F7D4-41C7-97C4-90BEF46C122D}"/>
          </ac:spMkLst>
        </pc:spChg>
        <pc:graphicFrameChg chg="mod">
          <ac:chgData name="蘭芳 邱" userId="b19cc1522d83d13a" providerId="LiveId" clId="{B3C079AD-65C6-414B-AF12-CC56DA6B909D}" dt="2021-12-19T17:21:22.517" v="702" actId="1036"/>
          <ac:graphicFrameMkLst>
            <pc:docMk/>
            <pc:sldMk cId="2547069208" sldId="543"/>
            <ac:graphicFrameMk id="5" creationId="{00000000-0000-0000-0000-000000000000}"/>
          </ac:graphicFrameMkLst>
        </pc:graphicFrameChg>
      </pc:sldChg>
      <pc:sldChg chg="modSp mod">
        <pc:chgData name="蘭芳 邱" userId="b19cc1522d83d13a" providerId="LiveId" clId="{B3C079AD-65C6-414B-AF12-CC56DA6B909D}" dt="2021-12-19T17:21:08.415" v="698" actId="14100"/>
        <pc:sldMkLst>
          <pc:docMk/>
          <pc:sldMk cId="4216748359" sldId="544"/>
        </pc:sldMkLst>
        <pc:spChg chg="mod">
          <ac:chgData name="蘭芳 邱" userId="b19cc1522d83d13a" providerId="LiveId" clId="{B3C079AD-65C6-414B-AF12-CC56DA6B909D}" dt="2021-12-19T16:42:24.534" v="331"/>
          <ac:spMkLst>
            <pc:docMk/>
            <pc:sldMk cId="4216748359" sldId="544"/>
            <ac:spMk id="12" creationId="{61495C8C-F7D4-41C7-97C4-90BEF46C122D}"/>
          </ac:spMkLst>
        </pc:spChg>
        <pc:graphicFrameChg chg="modGraphic">
          <ac:chgData name="蘭芳 邱" userId="b19cc1522d83d13a" providerId="LiveId" clId="{B3C079AD-65C6-414B-AF12-CC56DA6B909D}" dt="2021-12-19T17:21:08.415" v="698" actId="14100"/>
          <ac:graphicFrameMkLst>
            <pc:docMk/>
            <pc:sldMk cId="4216748359" sldId="544"/>
            <ac:graphicFrameMk id="5" creationId="{00000000-0000-0000-0000-000000000000}"/>
          </ac:graphicFrameMkLst>
        </pc:graphicFrameChg>
      </pc:sldChg>
      <pc:sldChg chg="modSp mod">
        <pc:chgData name="蘭芳 邱" userId="b19cc1522d83d13a" providerId="LiveId" clId="{B3C079AD-65C6-414B-AF12-CC56DA6B909D}" dt="2021-12-19T17:22:48.259" v="717" actId="14100"/>
        <pc:sldMkLst>
          <pc:docMk/>
          <pc:sldMk cId="3765708454" sldId="545"/>
        </pc:sldMkLst>
        <pc:spChg chg="mod">
          <ac:chgData name="蘭芳 邱" userId="b19cc1522d83d13a" providerId="LiveId" clId="{B3C079AD-65C6-414B-AF12-CC56DA6B909D}" dt="2021-12-19T17:22:47.478" v="716" actId="14100"/>
          <ac:spMkLst>
            <pc:docMk/>
            <pc:sldMk cId="3765708454" sldId="545"/>
            <ac:spMk id="7" creationId="{EF0C98DB-24DA-4AB8-8DE9-8387B7E9D362}"/>
          </ac:spMkLst>
        </pc:spChg>
        <pc:spChg chg="mod">
          <ac:chgData name="蘭芳 邱" userId="b19cc1522d83d13a" providerId="LiveId" clId="{B3C079AD-65C6-414B-AF12-CC56DA6B909D}" dt="2021-12-19T16:42:30.051" v="332"/>
          <ac:spMkLst>
            <pc:docMk/>
            <pc:sldMk cId="3765708454" sldId="545"/>
            <ac:spMk id="9" creationId="{61495C8C-F7D4-41C7-97C4-90BEF46C122D}"/>
          </ac:spMkLst>
        </pc:spChg>
        <pc:graphicFrameChg chg="mod modGraphic">
          <ac:chgData name="蘭芳 邱" userId="b19cc1522d83d13a" providerId="LiveId" clId="{B3C079AD-65C6-414B-AF12-CC56DA6B909D}" dt="2021-12-19T17:22:48.259" v="717" actId="14100"/>
          <ac:graphicFrameMkLst>
            <pc:docMk/>
            <pc:sldMk cId="3765708454" sldId="545"/>
            <ac:graphicFrameMk id="5" creationId="{00000000-0000-0000-0000-000000000000}"/>
          </ac:graphicFrameMkLst>
        </pc:graphicFrameChg>
      </pc:sldChg>
      <pc:sldChg chg="modSp mod">
        <pc:chgData name="蘭芳 邱" userId="b19cc1522d83d13a" providerId="LiveId" clId="{B3C079AD-65C6-414B-AF12-CC56DA6B909D}" dt="2021-12-19T17:22:58.268" v="718" actId="14100"/>
        <pc:sldMkLst>
          <pc:docMk/>
          <pc:sldMk cId="1771147222" sldId="546"/>
        </pc:sldMkLst>
        <pc:spChg chg="mod">
          <ac:chgData name="蘭芳 邱" userId="b19cc1522d83d13a" providerId="LiveId" clId="{B3C079AD-65C6-414B-AF12-CC56DA6B909D}" dt="2021-12-19T16:42:33.346" v="333"/>
          <ac:spMkLst>
            <pc:docMk/>
            <pc:sldMk cId="1771147222" sldId="546"/>
            <ac:spMk id="9" creationId="{61495C8C-F7D4-41C7-97C4-90BEF46C122D}"/>
          </ac:spMkLst>
        </pc:spChg>
        <pc:graphicFrameChg chg="modGraphic">
          <ac:chgData name="蘭芳 邱" userId="b19cc1522d83d13a" providerId="LiveId" clId="{B3C079AD-65C6-414B-AF12-CC56DA6B909D}" dt="2021-12-19T17:22:58.268" v="718" actId="14100"/>
          <ac:graphicFrameMkLst>
            <pc:docMk/>
            <pc:sldMk cId="1771147222" sldId="546"/>
            <ac:graphicFrameMk id="5" creationId="{00000000-0000-0000-0000-000000000000}"/>
          </ac:graphicFrameMkLst>
        </pc:graphicFrameChg>
      </pc:sldChg>
      <pc:sldChg chg="modSp mod">
        <pc:chgData name="蘭芳 邱" userId="b19cc1522d83d13a" providerId="LiveId" clId="{B3C079AD-65C6-414B-AF12-CC56DA6B909D}" dt="2021-12-19T16:42:37.417" v="334"/>
        <pc:sldMkLst>
          <pc:docMk/>
          <pc:sldMk cId="1990083679" sldId="547"/>
        </pc:sldMkLst>
        <pc:spChg chg="mod">
          <ac:chgData name="蘭芳 邱" userId="b19cc1522d83d13a" providerId="LiveId" clId="{B3C079AD-65C6-414B-AF12-CC56DA6B909D}" dt="2021-12-19T16:42:37.417" v="334"/>
          <ac:spMkLst>
            <pc:docMk/>
            <pc:sldMk cId="1990083679" sldId="547"/>
            <ac:spMk id="11" creationId="{61495C8C-F7D4-41C7-97C4-90BEF46C122D}"/>
          </ac:spMkLst>
        </pc:spChg>
      </pc:sldChg>
      <pc:sldChg chg="modSp del mod">
        <pc:chgData name="蘭芳 邱" userId="b19cc1522d83d13a" providerId="LiveId" clId="{B3C079AD-65C6-414B-AF12-CC56DA6B909D}" dt="2021-12-19T17:15:21.482" v="659" actId="2696"/>
        <pc:sldMkLst>
          <pc:docMk/>
          <pc:sldMk cId="34597743" sldId="549"/>
        </pc:sldMkLst>
        <pc:spChg chg="mod">
          <ac:chgData name="蘭芳 邱" userId="b19cc1522d83d13a" providerId="LiveId" clId="{B3C079AD-65C6-414B-AF12-CC56DA6B909D}" dt="2021-12-19T16:42:47.013" v="336"/>
          <ac:spMkLst>
            <pc:docMk/>
            <pc:sldMk cId="34597743" sldId="549"/>
            <ac:spMk id="10" creationId="{61495C8C-F7D4-41C7-97C4-90BEF46C122D}"/>
          </ac:spMkLst>
        </pc:spChg>
        <pc:spChg chg="mod">
          <ac:chgData name="蘭芳 邱" userId="b19cc1522d83d13a" providerId="LiveId" clId="{B3C079AD-65C6-414B-AF12-CC56DA6B909D}" dt="2021-12-19T17:15:13.852" v="658" actId="20577"/>
          <ac:spMkLst>
            <pc:docMk/>
            <pc:sldMk cId="34597743" sldId="549"/>
            <ac:spMk id="14" creationId="{D0E096D5-214B-4E87-A21C-B0227C2F4A8F}"/>
          </ac:spMkLst>
        </pc:spChg>
        <pc:graphicFrameChg chg="mod modGraphic">
          <ac:chgData name="蘭芳 邱" userId="b19cc1522d83d13a" providerId="LiveId" clId="{B3C079AD-65C6-414B-AF12-CC56DA6B909D}" dt="2021-12-19T17:14:25.774" v="653" actId="207"/>
          <ac:graphicFrameMkLst>
            <pc:docMk/>
            <pc:sldMk cId="34597743" sldId="549"/>
            <ac:graphicFrameMk id="12" creationId="{00000000-0000-0000-0000-000000000000}"/>
          </ac:graphicFrameMkLst>
        </pc:graphicFrameChg>
      </pc:sldChg>
      <pc:sldChg chg="modSp mod">
        <pc:chgData name="蘭芳 邱" userId="b19cc1522d83d13a" providerId="LiveId" clId="{B3C079AD-65C6-414B-AF12-CC56DA6B909D}" dt="2021-12-19T17:15:44.215" v="678" actId="6549"/>
        <pc:sldMkLst>
          <pc:docMk/>
          <pc:sldMk cId="758335084" sldId="550"/>
        </pc:sldMkLst>
        <pc:spChg chg="mod">
          <ac:chgData name="蘭芳 邱" userId="b19cc1522d83d13a" providerId="LiveId" clId="{B3C079AD-65C6-414B-AF12-CC56DA6B909D}" dt="2021-12-19T16:42:51.414" v="337"/>
          <ac:spMkLst>
            <pc:docMk/>
            <pc:sldMk cId="758335084" sldId="550"/>
            <ac:spMk id="10" creationId="{61495C8C-F7D4-41C7-97C4-90BEF46C122D}"/>
          </ac:spMkLst>
        </pc:spChg>
        <pc:spChg chg="mod">
          <ac:chgData name="蘭芳 邱" userId="b19cc1522d83d13a" providerId="LiveId" clId="{B3C079AD-65C6-414B-AF12-CC56DA6B909D}" dt="2021-12-19T17:15:44.215" v="678" actId="6549"/>
          <ac:spMkLst>
            <pc:docMk/>
            <pc:sldMk cId="758335084" sldId="550"/>
            <ac:spMk id="14" creationId="{D0E096D5-214B-4E87-A21C-B0227C2F4A8F}"/>
          </ac:spMkLst>
        </pc:spChg>
        <pc:graphicFrameChg chg="mod modGraphic">
          <ac:chgData name="蘭芳 邱" userId="b19cc1522d83d13a" providerId="LiveId" clId="{B3C079AD-65C6-414B-AF12-CC56DA6B909D}" dt="2021-12-19T17:08:56.274" v="556" actId="20577"/>
          <ac:graphicFrameMkLst>
            <pc:docMk/>
            <pc:sldMk cId="758335084" sldId="550"/>
            <ac:graphicFrameMk id="9" creationId="{00000000-0000-0000-0000-000000000000}"/>
          </ac:graphicFrameMkLst>
        </pc:graphicFrameChg>
      </pc:sldChg>
      <pc:sldChg chg="addSp delSp modSp mod">
        <pc:chgData name="蘭芳 邱" userId="b19cc1522d83d13a" providerId="LiveId" clId="{B3C079AD-65C6-414B-AF12-CC56DA6B909D}" dt="2021-12-19T17:16:12.410" v="697" actId="1076"/>
        <pc:sldMkLst>
          <pc:docMk/>
          <pc:sldMk cId="3519793073" sldId="551"/>
        </pc:sldMkLst>
        <pc:spChg chg="mod">
          <ac:chgData name="蘭芳 邱" userId="b19cc1522d83d13a" providerId="LiveId" clId="{B3C079AD-65C6-414B-AF12-CC56DA6B909D}" dt="2021-12-19T17:15:52.439" v="688" actId="20577"/>
          <ac:spMkLst>
            <pc:docMk/>
            <pc:sldMk cId="3519793073" sldId="551"/>
            <ac:spMk id="2" creationId="{00000000-0000-0000-0000-000000000000}"/>
          </ac:spMkLst>
        </pc:spChg>
        <pc:spChg chg="mod">
          <ac:chgData name="蘭芳 邱" userId="b19cc1522d83d13a" providerId="LiveId" clId="{B3C079AD-65C6-414B-AF12-CC56DA6B909D}" dt="2021-12-19T16:42:54.436" v="338"/>
          <ac:spMkLst>
            <pc:docMk/>
            <pc:sldMk cId="3519793073" sldId="551"/>
            <ac:spMk id="10" creationId="{61495C8C-F7D4-41C7-97C4-90BEF46C122D}"/>
          </ac:spMkLst>
        </pc:spChg>
        <pc:graphicFrameChg chg="add mod modGraphic">
          <ac:chgData name="蘭芳 邱" userId="b19cc1522d83d13a" providerId="LiveId" clId="{B3C079AD-65C6-414B-AF12-CC56DA6B909D}" dt="2021-12-19T17:16:12.410" v="697" actId="1076"/>
          <ac:graphicFrameMkLst>
            <pc:docMk/>
            <pc:sldMk cId="3519793073" sldId="551"/>
            <ac:graphicFrameMk id="7" creationId="{34B78081-C18B-4581-8092-BF4B2553EDEA}"/>
          </ac:graphicFrameMkLst>
        </pc:graphicFrameChg>
        <pc:graphicFrameChg chg="del">
          <ac:chgData name="蘭芳 邱" userId="b19cc1522d83d13a" providerId="LiveId" clId="{B3C079AD-65C6-414B-AF12-CC56DA6B909D}" dt="2021-12-19T17:00:02.803" v="467" actId="478"/>
          <ac:graphicFrameMkLst>
            <pc:docMk/>
            <pc:sldMk cId="3519793073" sldId="551"/>
            <ac:graphicFrameMk id="15" creationId="{F51E26BC-723F-4F84-B8E4-3BAAE52116B7}"/>
          </ac:graphicFrameMkLst>
        </pc:graphicFrameChg>
      </pc:sldChg>
      <pc:sldChg chg="modSp add del mod">
        <pc:chgData name="蘭芳 邱" userId="b19cc1522d83d13a" providerId="LiveId" clId="{B3C079AD-65C6-414B-AF12-CC56DA6B909D}" dt="2021-12-19T17:00:18.729" v="469" actId="2696"/>
        <pc:sldMkLst>
          <pc:docMk/>
          <pc:sldMk cId="4099818107" sldId="553"/>
        </pc:sldMkLst>
        <pc:spChg chg="mod">
          <ac:chgData name="蘭芳 邱" userId="b19cc1522d83d13a" providerId="LiveId" clId="{B3C079AD-65C6-414B-AF12-CC56DA6B909D}" dt="2021-12-19T16:42:58.664" v="339"/>
          <ac:spMkLst>
            <pc:docMk/>
            <pc:sldMk cId="4099818107" sldId="553"/>
            <ac:spMk id="10" creationId="{61495C8C-F7D4-41C7-97C4-90BEF46C122D}"/>
          </ac:spMkLst>
        </pc:spChg>
        <pc:graphicFrameChg chg="mod modGraphic">
          <ac:chgData name="蘭芳 邱" userId="b19cc1522d83d13a" providerId="LiveId" clId="{B3C079AD-65C6-414B-AF12-CC56DA6B909D}" dt="2021-12-19T16:59:45.897" v="466" actId="1076"/>
          <ac:graphicFrameMkLst>
            <pc:docMk/>
            <pc:sldMk cId="4099818107" sldId="553"/>
            <ac:graphicFrameMk id="3" creationId="{00000000-0000-0000-0000-000000000000}"/>
          </ac:graphicFrameMkLst>
        </pc:graphicFrameChg>
      </pc:sldChg>
      <pc:sldChg chg="modSp mod">
        <pc:chgData name="蘭芳 邱" userId="b19cc1522d83d13a" providerId="LiveId" clId="{B3C079AD-65C6-414B-AF12-CC56DA6B909D}" dt="2021-12-19T16:25:32.341" v="176"/>
        <pc:sldMkLst>
          <pc:docMk/>
          <pc:sldMk cId="9727322" sldId="562"/>
        </pc:sldMkLst>
        <pc:spChg chg="mod">
          <ac:chgData name="蘭芳 邱" userId="b19cc1522d83d13a" providerId="LiveId" clId="{B3C079AD-65C6-414B-AF12-CC56DA6B909D}" dt="2021-12-19T16:25:32.341" v="176"/>
          <ac:spMkLst>
            <pc:docMk/>
            <pc:sldMk cId="9727322" sldId="562"/>
            <ac:spMk id="10" creationId="{61495C8C-F7D4-41C7-97C4-90BEF46C122D}"/>
          </ac:spMkLst>
        </pc:spChg>
      </pc:sldChg>
      <pc:sldChg chg="modSp del mod">
        <pc:chgData name="蘭芳 邱" userId="b19cc1522d83d13a" providerId="LiveId" clId="{B3C079AD-65C6-414B-AF12-CC56DA6B909D}" dt="2021-12-19T16:52:11.320" v="435" actId="2696"/>
        <pc:sldMkLst>
          <pc:docMk/>
          <pc:sldMk cId="3634432360" sldId="563"/>
        </pc:sldMkLst>
        <pc:spChg chg="mod">
          <ac:chgData name="蘭芳 邱" userId="b19cc1522d83d13a" providerId="LiveId" clId="{B3C079AD-65C6-414B-AF12-CC56DA6B909D}" dt="2021-12-19T16:43:01.996" v="340"/>
          <ac:spMkLst>
            <pc:docMk/>
            <pc:sldMk cId="3634432360" sldId="563"/>
            <ac:spMk id="10" creationId="{61495C8C-F7D4-41C7-97C4-90BEF46C122D}"/>
          </ac:spMkLst>
        </pc:spChg>
        <pc:spChg chg="mod">
          <ac:chgData name="蘭芳 邱" userId="b19cc1522d83d13a" providerId="LiveId" clId="{B3C079AD-65C6-414B-AF12-CC56DA6B909D}" dt="2021-12-19T16:38:06.311" v="257" actId="14100"/>
          <ac:spMkLst>
            <pc:docMk/>
            <pc:sldMk cId="3634432360" sldId="563"/>
            <ac:spMk id="13" creationId="{E803C9C3-F2D0-4063-A209-64D2E0D94166}"/>
          </ac:spMkLst>
        </pc:spChg>
        <pc:spChg chg="mod">
          <ac:chgData name="蘭芳 邱" userId="b19cc1522d83d13a" providerId="LiveId" clId="{B3C079AD-65C6-414B-AF12-CC56DA6B909D}" dt="2021-12-19T16:39:01.554" v="285" actId="20577"/>
          <ac:spMkLst>
            <pc:docMk/>
            <pc:sldMk cId="3634432360" sldId="563"/>
            <ac:spMk id="14" creationId="{D0E096D5-214B-4E87-A21C-B0227C2F4A8F}"/>
          </ac:spMkLst>
        </pc:spChg>
        <pc:graphicFrameChg chg="mod modGraphic">
          <ac:chgData name="蘭芳 邱" userId="b19cc1522d83d13a" providerId="LiveId" clId="{B3C079AD-65C6-414B-AF12-CC56DA6B909D}" dt="2021-12-19T16:39:57.078" v="321" actId="1035"/>
          <ac:graphicFrameMkLst>
            <pc:docMk/>
            <pc:sldMk cId="3634432360" sldId="563"/>
            <ac:graphicFrameMk id="7" creationId="{00000000-0000-0000-0000-000000000000}"/>
          </ac:graphicFrameMkLst>
        </pc:graphicFrameChg>
      </pc:sldChg>
      <pc:sldChg chg="del">
        <pc:chgData name="蘭芳 邱" userId="b19cc1522d83d13a" providerId="LiveId" clId="{B3C079AD-65C6-414B-AF12-CC56DA6B909D}" dt="2021-12-19T16:32:16.337" v="183" actId="2696"/>
        <pc:sldMkLst>
          <pc:docMk/>
          <pc:sldMk cId="319906469" sldId="565"/>
        </pc:sldMkLst>
      </pc:sldChg>
      <pc:sldChg chg="del">
        <pc:chgData name="蘭芳 邱" userId="b19cc1522d83d13a" providerId="LiveId" clId="{B3C079AD-65C6-414B-AF12-CC56DA6B909D}" dt="2021-12-19T16:32:16.337" v="183" actId="2696"/>
        <pc:sldMkLst>
          <pc:docMk/>
          <pc:sldMk cId="2943528368" sldId="566"/>
        </pc:sldMkLst>
      </pc:sldChg>
      <pc:sldChg chg="del">
        <pc:chgData name="蘭芳 邱" userId="b19cc1522d83d13a" providerId="LiveId" clId="{B3C079AD-65C6-414B-AF12-CC56DA6B909D}" dt="2021-12-19T16:32:16.337" v="183" actId="2696"/>
        <pc:sldMkLst>
          <pc:docMk/>
          <pc:sldMk cId="267475301" sldId="567"/>
        </pc:sldMkLst>
      </pc:sldChg>
      <pc:sldChg chg="modSp mod">
        <pc:chgData name="蘭芳 邱" userId="b19cc1522d83d13a" providerId="LiveId" clId="{B3C079AD-65C6-414B-AF12-CC56DA6B909D}" dt="2021-12-19T16:08:57.699" v="53" actId="20577"/>
        <pc:sldMkLst>
          <pc:docMk/>
          <pc:sldMk cId="1863146230" sldId="568"/>
        </pc:sldMkLst>
        <pc:spChg chg="mod">
          <ac:chgData name="蘭芳 邱" userId="b19cc1522d83d13a" providerId="LiveId" clId="{B3C079AD-65C6-414B-AF12-CC56DA6B909D}" dt="2021-12-19T16:08:57.699" v="53" actId="20577"/>
          <ac:spMkLst>
            <pc:docMk/>
            <pc:sldMk cId="1863146230" sldId="568"/>
            <ac:spMk id="9" creationId="{7D7DC5D2-6D98-48DE-8E5C-D20651A00016}"/>
          </ac:spMkLst>
        </pc:spChg>
      </pc:sldChg>
      <pc:sldChg chg="modSp mod">
        <pc:chgData name="蘭芳 邱" userId="b19cc1522d83d13a" providerId="LiveId" clId="{B3C079AD-65C6-414B-AF12-CC56DA6B909D}" dt="2021-12-19T16:09:34.941" v="57" actId="20577"/>
        <pc:sldMkLst>
          <pc:docMk/>
          <pc:sldMk cId="3175762381" sldId="569"/>
        </pc:sldMkLst>
        <pc:spChg chg="mod">
          <ac:chgData name="蘭芳 邱" userId="b19cc1522d83d13a" providerId="LiveId" clId="{B3C079AD-65C6-414B-AF12-CC56DA6B909D}" dt="2021-12-19T16:09:34.941" v="57" actId="20577"/>
          <ac:spMkLst>
            <pc:docMk/>
            <pc:sldMk cId="3175762381" sldId="569"/>
            <ac:spMk id="19" creationId="{61495C8C-F7D4-41C7-97C4-90BEF46C122D}"/>
          </ac:spMkLst>
        </pc:spChg>
      </pc:sldChg>
      <pc:sldChg chg="modSp mod">
        <pc:chgData name="蘭芳 邱" userId="b19cc1522d83d13a" providerId="LiveId" clId="{B3C079AD-65C6-414B-AF12-CC56DA6B909D}" dt="2021-12-19T16:10:49.604" v="60"/>
        <pc:sldMkLst>
          <pc:docMk/>
          <pc:sldMk cId="3401426605" sldId="570"/>
        </pc:sldMkLst>
        <pc:spChg chg="mod">
          <ac:chgData name="蘭芳 邱" userId="b19cc1522d83d13a" providerId="LiveId" clId="{B3C079AD-65C6-414B-AF12-CC56DA6B909D}" dt="2021-12-19T16:10:49.604" v="60"/>
          <ac:spMkLst>
            <pc:docMk/>
            <pc:sldMk cId="3401426605" sldId="570"/>
            <ac:spMk id="19" creationId="{61495C8C-F7D4-41C7-97C4-90BEF46C122D}"/>
          </ac:spMkLst>
        </pc:spChg>
      </pc:sldChg>
      <pc:sldChg chg="modSp mod">
        <pc:chgData name="蘭芳 邱" userId="b19cc1522d83d13a" providerId="LiveId" clId="{B3C079AD-65C6-414B-AF12-CC56DA6B909D}" dt="2021-12-19T16:10:31.594" v="59"/>
        <pc:sldMkLst>
          <pc:docMk/>
          <pc:sldMk cId="240635871" sldId="571"/>
        </pc:sldMkLst>
        <pc:spChg chg="mod">
          <ac:chgData name="蘭芳 邱" userId="b19cc1522d83d13a" providerId="LiveId" clId="{B3C079AD-65C6-414B-AF12-CC56DA6B909D}" dt="2021-12-19T16:10:31.594" v="59"/>
          <ac:spMkLst>
            <pc:docMk/>
            <pc:sldMk cId="240635871" sldId="571"/>
            <ac:spMk id="13" creationId="{61495C8C-F7D4-41C7-97C4-90BEF46C122D}"/>
          </ac:spMkLst>
        </pc:spChg>
      </pc:sldChg>
      <pc:sldChg chg="modSp mod">
        <pc:chgData name="蘭芳 邱" userId="b19cc1522d83d13a" providerId="LiveId" clId="{B3C079AD-65C6-414B-AF12-CC56DA6B909D}" dt="2021-12-19T16:10:05.510" v="58"/>
        <pc:sldMkLst>
          <pc:docMk/>
          <pc:sldMk cId="3538490855" sldId="572"/>
        </pc:sldMkLst>
        <pc:spChg chg="mod">
          <ac:chgData name="蘭芳 邱" userId="b19cc1522d83d13a" providerId="LiveId" clId="{B3C079AD-65C6-414B-AF12-CC56DA6B909D}" dt="2021-12-19T16:10:05.510" v="58"/>
          <ac:spMkLst>
            <pc:docMk/>
            <pc:sldMk cId="3538490855" sldId="572"/>
            <ac:spMk id="13" creationId="{61495C8C-F7D4-41C7-97C4-90BEF46C122D}"/>
          </ac:spMkLst>
        </pc:spChg>
      </pc:sldChg>
      <pc:sldChg chg="del">
        <pc:chgData name="蘭芳 邱" userId="b19cc1522d83d13a" providerId="LiveId" clId="{B3C079AD-65C6-414B-AF12-CC56DA6B909D}" dt="2021-12-19T16:47:48.013" v="370" actId="2696"/>
        <pc:sldMkLst>
          <pc:docMk/>
          <pc:sldMk cId="904361222" sldId="573"/>
        </pc:sldMkLst>
      </pc:sldChg>
      <pc:sldChg chg="modSp mod">
        <pc:chgData name="蘭芳 邱" userId="b19cc1522d83d13a" providerId="LiveId" clId="{B3C079AD-65C6-414B-AF12-CC56DA6B909D}" dt="2021-12-19T16:42:19.212" v="329"/>
        <pc:sldMkLst>
          <pc:docMk/>
          <pc:sldMk cId="3855404905" sldId="574"/>
        </pc:sldMkLst>
        <pc:spChg chg="mod">
          <ac:chgData name="蘭芳 邱" userId="b19cc1522d83d13a" providerId="LiveId" clId="{B3C079AD-65C6-414B-AF12-CC56DA6B909D}" dt="2021-12-19T16:42:19.212" v="329"/>
          <ac:spMkLst>
            <pc:docMk/>
            <pc:sldMk cId="3855404905" sldId="574"/>
            <ac:spMk id="6" creationId="{61495C8C-F7D4-41C7-97C4-90BEF46C122D}"/>
          </ac:spMkLst>
        </pc:spChg>
      </pc:sldChg>
      <pc:sldChg chg="addSp delSp modSp mod">
        <pc:chgData name="蘭芳 邱" userId="b19cc1522d83d13a" providerId="LiveId" clId="{B3C079AD-65C6-414B-AF12-CC56DA6B909D}" dt="2021-12-19T16:07:44.871" v="45" actId="1076"/>
        <pc:sldMkLst>
          <pc:docMk/>
          <pc:sldMk cId="2298394263" sldId="575"/>
        </pc:sldMkLst>
        <pc:spChg chg="mod">
          <ac:chgData name="蘭芳 邱" userId="b19cc1522d83d13a" providerId="LiveId" clId="{B3C079AD-65C6-414B-AF12-CC56DA6B909D}" dt="2021-12-19T16:05:02.762" v="17"/>
          <ac:spMkLst>
            <pc:docMk/>
            <pc:sldMk cId="2298394263" sldId="575"/>
            <ac:spMk id="11" creationId="{72336A59-3D1F-4549-AF45-B28E86B6BA2E}"/>
          </ac:spMkLst>
        </pc:spChg>
        <pc:spChg chg="del">
          <ac:chgData name="蘭芳 邱" userId="b19cc1522d83d13a" providerId="LiveId" clId="{B3C079AD-65C6-414B-AF12-CC56DA6B909D}" dt="2021-12-19T16:05:14.408" v="18" actId="478"/>
          <ac:spMkLst>
            <pc:docMk/>
            <pc:sldMk cId="2298394263" sldId="575"/>
            <ac:spMk id="12" creationId="{A41A93BA-34BD-47CB-95E6-1BDF743DE19A}"/>
          </ac:spMkLst>
        </pc:spChg>
        <pc:spChg chg="add mod">
          <ac:chgData name="蘭芳 邱" userId="b19cc1522d83d13a" providerId="LiveId" clId="{B3C079AD-65C6-414B-AF12-CC56DA6B909D}" dt="2021-12-19T16:07:39.596" v="43" actId="1076"/>
          <ac:spMkLst>
            <pc:docMk/>
            <pc:sldMk cId="2298394263" sldId="575"/>
            <ac:spMk id="14" creationId="{25973AE8-435E-4A4C-B190-46BA98437BF2}"/>
          </ac:spMkLst>
        </pc:spChg>
        <pc:spChg chg="mod">
          <ac:chgData name="蘭芳 邱" userId="b19cc1522d83d13a" providerId="LiveId" clId="{B3C079AD-65C6-414B-AF12-CC56DA6B909D}" dt="2021-12-19T16:07:43.173" v="44" actId="1076"/>
          <ac:spMkLst>
            <pc:docMk/>
            <pc:sldMk cId="2298394263" sldId="575"/>
            <ac:spMk id="17" creationId="{CB1700C1-3FB9-4089-AAB8-8223F1724916}"/>
          </ac:spMkLst>
        </pc:spChg>
        <pc:spChg chg="mod">
          <ac:chgData name="蘭芳 邱" userId="b19cc1522d83d13a" providerId="LiveId" clId="{B3C079AD-65C6-414B-AF12-CC56DA6B909D}" dt="2021-12-19T16:07:44.871" v="45" actId="1076"/>
          <ac:spMkLst>
            <pc:docMk/>
            <pc:sldMk cId="2298394263" sldId="575"/>
            <ac:spMk id="18" creationId="{A41A93BA-34BD-47CB-95E6-1BDF743DE19A}"/>
          </ac:spMkLst>
        </pc:spChg>
        <pc:spChg chg="del">
          <ac:chgData name="蘭芳 邱" userId="b19cc1522d83d13a" providerId="LiveId" clId="{B3C079AD-65C6-414B-AF12-CC56DA6B909D}" dt="2021-12-19T16:07:20.292" v="42" actId="478"/>
          <ac:spMkLst>
            <pc:docMk/>
            <pc:sldMk cId="2298394263" sldId="575"/>
            <ac:spMk id="20" creationId="{9CBA433D-EDBF-4365-8EE6-31D33875C1B5}"/>
          </ac:spMkLst>
        </pc:spChg>
      </pc:sldChg>
      <pc:sldChg chg="del">
        <pc:chgData name="蘭芳 邱" userId="b19cc1522d83d13a" providerId="LiveId" clId="{B3C079AD-65C6-414B-AF12-CC56DA6B909D}" dt="2021-12-19T16:04:27.636" v="16" actId="2696"/>
        <pc:sldMkLst>
          <pc:docMk/>
          <pc:sldMk cId="1156459494" sldId="576"/>
        </pc:sldMkLst>
      </pc:sldChg>
      <pc:sldChg chg="modSp mod">
        <pc:chgData name="蘭芳 邱" userId="b19cc1522d83d13a" providerId="LiveId" clId="{B3C079AD-65C6-414B-AF12-CC56DA6B909D}" dt="2021-12-19T16:10:56.460" v="61"/>
        <pc:sldMkLst>
          <pc:docMk/>
          <pc:sldMk cId="340780147" sldId="577"/>
        </pc:sldMkLst>
        <pc:spChg chg="mod">
          <ac:chgData name="蘭芳 邱" userId="b19cc1522d83d13a" providerId="LiveId" clId="{B3C079AD-65C6-414B-AF12-CC56DA6B909D}" dt="2021-12-19T16:10:56.460" v="61"/>
          <ac:spMkLst>
            <pc:docMk/>
            <pc:sldMk cId="340780147" sldId="577"/>
            <ac:spMk id="13" creationId="{61495C8C-F7D4-41C7-97C4-90BEF46C122D}"/>
          </ac:spMkLst>
        </pc:spChg>
      </pc:sldChg>
      <pc:sldChg chg="del">
        <pc:chgData name="蘭芳 邱" userId="b19cc1522d83d13a" providerId="LiveId" clId="{B3C079AD-65C6-414B-AF12-CC56DA6B909D}" dt="2021-12-19T16:11:16.504" v="62" actId="2696"/>
        <pc:sldMkLst>
          <pc:docMk/>
          <pc:sldMk cId="2731695756" sldId="578"/>
        </pc:sldMkLst>
      </pc:sldChg>
      <pc:sldChg chg="modSp mod">
        <pc:chgData name="蘭芳 邱" userId="b19cc1522d83d13a" providerId="LiveId" clId="{B3C079AD-65C6-414B-AF12-CC56DA6B909D}" dt="2021-12-19T16:42:43.258" v="335"/>
        <pc:sldMkLst>
          <pc:docMk/>
          <pc:sldMk cId="3997492031" sldId="579"/>
        </pc:sldMkLst>
        <pc:spChg chg="mod">
          <ac:chgData name="蘭芳 邱" userId="b19cc1522d83d13a" providerId="LiveId" clId="{B3C079AD-65C6-414B-AF12-CC56DA6B909D}" dt="2021-12-19T16:42:43.258" v="335"/>
          <ac:spMkLst>
            <pc:docMk/>
            <pc:sldMk cId="3997492031" sldId="579"/>
            <ac:spMk id="11" creationId="{61495C8C-F7D4-41C7-97C4-90BEF46C122D}"/>
          </ac:spMkLst>
        </pc:spChg>
      </pc:sldChg>
    </pc:docChg>
  </pc:docChgLst>
  <pc:docChgLst>
    <pc:chgData name="蘭芳 邱" userId="b19cc1522d83d13a" providerId="LiveId" clId="{CDCE4C13-8540-4B63-A0E7-8AA034702964}"/>
    <pc:docChg chg="custSel modSld">
      <pc:chgData name="蘭芳 邱" userId="b19cc1522d83d13a" providerId="LiveId" clId="{CDCE4C13-8540-4B63-A0E7-8AA034702964}" dt="2021-12-19T18:12:00.777" v="73" actId="1076"/>
      <pc:docMkLst>
        <pc:docMk/>
      </pc:docMkLst>
      <pc:sldChg chg="modSp mod">
        <pc:chgData name="蘭芳 邱" userId="b19cc1522d83d13a" providerId="LiveId" clId="{CDCE4C13-8540-4B63-A0E7-8AA034702964}" dt="2021-12-19T18:06:11.066" v="40" actId="20577"/>
        <pc:sldMkLst>
          <pc:docMk/>
          <pc:sldMk cId="488222625" sldId="417"/>
        </pc:sldMkLst>
        <pc:spChg chg="mod">
          <ac:chgData name="蘭芳 邱" userId="b19cc1522d83d13a" providerId="LiveId" clId="{CDCE4C13-8540-4B63-A0E7-8AA034702964}" dt="2021-12-19T18:06:11.066" v="40" actId="20577"/>
          <ac:spMkLst>
            <pc:docMk/>
            <pc:sldMk cId="488222625" sldId="417"/>
            <ac:spMk id="5" creationId="{8ED0F10C-7497-4968-8B89-9C39A49E9B85}"/>
          </ac:spMkLst>
        </pc:spChg>
        <pc:spChg chg="mod">
          <ac:chgData name="蘭芳 邱" userId="b19cc1522d83d13a" providerId="LiveId" clId="{CDCE4C13-8540-4B63-A0E7-8AA034702964}" dt="2021-12-19T18:06:04.675" v="34" actId="1076"/>
          <ac:spMkLst>
            <pc:docMk/>
            <pc:sldMk cId="488222625" sldId="417"/>
            <ac:spMk id="6" creationId="{C8CEE4C9-BE9C-4A0E-9FA3-DA9FF0299B58}"/>
          </ac:spMkLst>
        </pc:spChg>
        <pc:spChg chg="mod">
          <ac:chgData name="蘭芳 邱" userId="b19cc1522d83d13a" providerId="LiveId" clId="{CDCE4C13-8540-4B63-A0E7-8AA034702964}" dt="2021-12-19T18:06:06.912" v="36" actId="20577"/>
          <ac:spMkLst>
            <pc:docMk/>
            <pc:sldMk cId="488222625" sldId="417"/>
            <ac:spMk id="7" creationId="{8E83C6FA-55BF-40CE-914C-897DD46B13A5}"/>
          </ac:spMkLst>
        </pc:spChg>
        <pc:spChg chg="mod">
          <ac:chgData name="蘭芳 邱" userId="b19cc1522d83d13a" providerId="LiveId" clId="{CDCE4C13-8540-4B63-A0E7-8AA034702964}" dt="2021-12-19T18:05:53.845" v="28" actId="20577"/>
          <ac:spMkLst>
            <pc:docMk/>
            <pc:sldMk cId="488222625" sldId="417"/>
            <ac:spMk id="10" creationId="{7F188C5B-B976-4417-8204-85C3E621ED7D}"/>
          </ac:spMkLst>
        </pc:spChg>
      </pc:sldChg>
      <pc:sldChg chg="modSp mod">
        <pc:chgData name="蘭芳 邱" userId="b19cc1522d83d13a" providerId="LiveId" clId="{CDCE4C13-8540-4B63-A0E7-8AA034702964}" dt="2021-12-19T18:07:12.906" v="61" actId="1035"/>
        <pc:sldMkLst>
          <pc:docMk/>
          <pc:sldMk cId="1045061993" sldId="494"/>
        </pc:sldMkLst>
        <pc:spChg chg="mod">
          <ac:chgData name="蘭芳 邱" userId="b19cc1522d83d13a" providerId="LiveId" clId="{CDCE4C13-8540-4B63-A0E7-8AA034702964}" dt="2021-12-19T18:06:56.655" v="45" actId="6549"/>
          <ac:spMkLst>
            <pc:docMk/>
            <pc:sldMk cId="1045061993" sldId="494"/>
            <ac:spMk id="15" creationId="{E803C9C3-F2D0-4063-A209-64D2E0D94166}"/>
          </ac:spMkLst>
        </pc:spChg>
        <pc:grpChg chg="mod">
          <ac:chgData name="蘭芳 邱" userId="b19cc1522d83d13a" providerId="LiveId" clId="{CDCE4C13-8540-4B63-A0E7-8AA034702964}" dt="2021-12-19T18:07:12.906" v="61" actId="1035"/>
          <ac:grpSpMkLst>
            <pc:docMk/>
            <pc:sldMk cId="1045061993" sldId="494"/>
            <ac:grpSpMk id="10" creationId="{00000000-0000-0000-0000-000000000000}"/>
          </ac:grpSpMkLst>
        </pc:grpChg>
      </pc:sldChg>
      <pc:sldChg chg="modSp mod">
        <pc:chgData name="蘭芳 邱" userId="b19cc1522d83d13a" providerId="LiveId" clId="{CDCE4C13-8540-4B63-A0E7-8AA034702964}" dt="2021-12-19T18:09:31.915" v="71" actId="6549"/>
        <pc:sldMkLst>
          <pc:docMk/>
          <pc:sldMk cId="2317170315" sldId="533"/>
        </pc:sldMkLst>
        <pc:spChg chg="mod">
          <ac:chgData name="蘭芳 邱" userId="b19cc1522d83d13a" providerId="LiveId" clId="{CDCE4C13-8540-4B63-A0E7-8AA034702964}" dt="2021-12-19T18:09:31.915" v="71" actId="6549"/>
          <ac:spMkLst>
            <pc:docMk/>
            <pc:sldMk cId="2317170315" sldId="533"/>
            <ac:spMk id="13" creationId="{E803C9C3-F2D0-4063-A209-64D2E0D94166}"/>
          </ac:spMkLst>
        </pc:spChg>
      </pc:sldChg>
      <pc:sldChg chg="modSp mod">
        <pc:chgData name="蘭芳 邱" userId="b19cc1522d83d13a" providerId="LiveId" clId="{CDCE4C13-8540-4B63-A0E7-8AA034702964}" dt="2021-12-19T18:07:21.207" v="65" actId="20577"/>
        <pc:sldMkLst>
          <pc:docMk/>
          <pc:sldMk cId="1442545431" sldId="534"/>
        </pc:sldMkLst>
        <pc:spChg chg="mod">
          <ac:chgData name="蘭芳 邱" userId="b19cc1522d83d13a" providerId="LiveId" clId="{CDCE4C13-8540-4B63-A0E7-8AA034702964}" dt="2021-12-19T18:07:21.207" v="65" actId="20577"/>
          <ac:spMkLst>
            <pc:docMk/>
            <pc:sldMk cId="1442545431" sldId="534"/>
            <ac:spMk id="429" creationId="{BF2079F5-E81E-44A3-82BE-6F03A1405F82}"/>
          </ac:spMkLst>
        </pc:spChg>
      </pc:sldChg>
      <pc:sldChg chg="modSp mod">
        <pc:chgData name="蘭芳 邱" userId="b19cc1522d83d13a" providerId="LiveId" clId="{CDCE4C13-8540-4B63-A0E7-8AA034702964}" dt="2021-12-19T18:12:00.777" v="73" actId="1076"/>
        <pc:sldMkLst>
          <pc:docMk/>
          <pc:sldMk cId="3787759432" sldId="537"/>
        </pc:sldMkLst>
        <pc:spChg chg="mod">
          <ac:chgData name="蘭芳 邱" userId="b19cc1522d83d13a" providerId="LiveId" clId="{CDCE4C13-8540-4B63-A0E7-8AA034702964}" dt="2021-12-19T18:12:00.777" v="73" actId="1076"/>
          <ac:spMkLst>
            <pc:docMk/>
            <pc:sldMk cId="3787759432" sldId="537"/>
            <ac:spMk id="3" creationId="{00000000-0000-0000-0000-000000000000}"/>
          </ac:spMkLst>
        </pc:spChg>
      </pc:sldChg>
      <pc:sldChg chg="addSp delSp modSp mod">
        <pc:chgData name="蘭芳 邱" userId="b19cc1522d83d13a" providerId="LiveId" clId="{CDCE4C13-8540-4B63-A0E7-8AA034702964}" dt="2021-12-19T18:08:55.861" v="68" actId="1035"/>
        <pc:sldMkLst>
          <pc:docMk/>
          <pc:sldMk cId="758335084" sldId="550"/>
        </pc:sldMkLst>
        <pc:graphicFrameChg chg="add mod">
          <ac:chgData name="蘭芳 邱" userId="b19cc1522d83d13a" providerId="LiveId" clId="{CDCE4C13-8540-4B63-A0E7-8AA034702964}" dt="2021-12-19T18:08:55.861" v="68" actId="1035"/>
          <ac:graphicFrameMkLst>
            <pc:docMk/>
            <pc:sldMk cId="758335084" sldId="550"/>
            <ac:graphicFrameMk id="8" creationId="{6FC9ACFD-D7B6-493D-BB53-0EA7E964D60D}"/>
          </ac:graphicFrameMkLst>
        </pc:graphicFrameChg>
        <pc:graphicFrameChg chg="del">
          <ac:chgData name="蘭芳 邱" userId="b19cc1522d83d13a" providerId="LiveId" clId="{CDCE4C13-8540-4B63-A0E7-8AA034702964}" dt="2021-12-19T18:08:45.277" v="66" actId="478"/>
          <ac:graphicFrameMkLst>
            <pc:docMk/>
            <pc:sldMk cId="758335084" sldId="550"/>
            <ac:graphicFrameMk id="9" creationId="{00000000-0000-0000-0000-000000000000}"/>
          </ac:graphicFrameMkLst>
        </pc:graphicFrameChg>
      </pc:sldChg>
      <pc:sldChg chg="addSp delSp modSp mod">
        <pc:chgData name="蘭芳 邱" userId="b19cc1522d83d13a" providerId="LiveId" clId="{CDCE4C13-8540-4B63-A0E7-8AA034702964}" dt="2021-12-19T18:09:13.327" v="70"/>
        <pc:sldMkLst>
          <pc:docMk/>
          <pc:sldMk cId="3519793073" sldId="551"/>
        </pc:sldMkLst>
        <pc:graphicFrameChg chg="del">
          <ac:chgData name="蘭芳 邱" userId="b19cc1522d83d13a" providerId="LiveId" clId="{CDCE4C13-8540-4B63-A0E7-8AA034702964}" dt="2021-12-19T18:09:06.107" v="69" actId="478"/>
          <ac:graphicFrameMkLst>
            <pc:docMk/>
            <pc:sldMk cId="3519793073" sldId="551"/>
            <ac:graphicFrameMk id="7" creationId="{34B78081-C18B-4581-8092-BF4B2553EDEA}"/>
          </ac:graphicFrameMkLst>
        </pc:graphicFrameChg>
        <pc:graphicFrameChg chg="add mod">
          <ac:chgData name="蘭芳 邱" userId="b19cc1522d83d13a" providerId="LiveId" clId="{CDCE4C13-8540-4B63-A0E7-8AA034702964}" dt="2021-12-19T18:09:13.327" v="70"/>
          <ac:graphicFrameMkLst>
            <pc:docMk/>
            <pc:sldMk cId="3519793073" sldId="551"/>
            <ac:graphicFrameMk id="8" creationId="{A02D561B-E9D1-43CC-948D-0F379FB25715}"/>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135386261279349E-2"/>
          <c:y val="0.10672251381444728"/>
          <c:w val="0.94864612511671331"/>
          <c:h val="0.67341661434510414"/>
        </c:manualLayout>
      </c:layout>
      <c:barChart>
        <c:barDir val="col"/>
        <c:grouping val="clustered"/>
        <c:varyColors val="0"/>
        <c:ser>
          <c:idx val="0"/>
          <c:order val="0"/>
          <c:tx>
            <c:strRef>
              <c:f>新退!$A$2</c:f>
              <c:strCache>
                <c:ptCount val="1"/>
                <c:pt idx="0">
                  <c:v>40年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新退!$B$1:$E$1</c:f>
              <c:strCache>
                <c:ptCount val="4"/>
                <c:pt idx="0">
                  <c:v>107.7.1~108.12.31</c:v>
                </c:pt>
                <c:pt idx="3">
                  <c:v>118年以後</c:v>
                </c:pt>
              </c:strCache>
            </c:strRef>
          </c:cat>
          <c:val>
            <c:numRef>
              <c:f>新退!$B$2:$E$2</c:f>
              <c:numCache>
                <c:formatCode>General</c:formatCode>
                <c:ptCount val="4"/>
                <c:pt idx="0" formatCode="0.0%">
                  <c:v>0.77500000000000002</c:v>
                </c:pt>
                <c:pt idx="3" formatCode="0.0%">
                  <c:v>0.625</c:v>
                </c:pt>
              </c:numCache>
            </c:numRef>
          </c:val>
          <c:extLst xmlns:c16r2="http://schemas.microsoft.com/office/drawing/2015/06/chart">
            <c:ext xmlns:c16="http://schemas.microsoft.com/office/drawing/2014/chart" uri="{C3380CC4-5D6E-409C-BE32-E72D297353CC}">
              <c16:uniqueId val="{00000000-D9D6-4044-A540-49C7968E7BE5}"/>
            </c:ext>
          </c:extLst>
        </c:ser>
        <c:ser>
          <c:idx val="1"/>
          <c:order val="1"/>
          <c:tx>
            <c:strRef>
              <c:f>新退!$A$3</c:f>
              <c:strCache>
                <c:ptCount val="1"/>
                <c:pt idx="0">
                  <c:v>35年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新退!$B$1:$E$1</c:f>
              <c:strCache>
                <c:ptCount val="4"/>
                <c:pt idx="0">
                  <c:v>107.7.1~108.12.31</c:v>
                </c:pt>
                <c:pt idx="3">
                  <c:v>118年以後</c:v>
                </c:pt>
              </c:strCache>
            </c:strRef>
          </c:cat>
          <c:val>
            <c:numRef>
              <c:f>新退!$B$3:$E$3</c:f>
              <c:numCache>
                <c:formatCode>General</c:formatCode>
                <c:ptCount val="4"/>
                <c:pt idx="0" formatCode="0%">
                  <c:v>0.75</c:v>
                </c:pt>
                <c:pt idx="3" formatCode="0%">
                  <c:v>0.6</c:v>
                </c:pt>
              </c:numCache>
            </c:numRef>
          </c:val>
          <c:extLst xmlns:c16r2="http://schemas.microsoft.com/office/drawing/2015/06/chart">
            <c:ext xmlns:c16="http://schemas.microsoft.com/office/drawing/2014/chart" uri="{C3380CC4-5D6E-409C-BE32-E72D297353CC}">
              <c16:uniqueId val="{00000001-D9D6-4044-A540-49C7968E7BE5}"/>
            </c:ext>
          </c:extLst>
        </c:ser>
        <c:ser>
          <c:idx val="2"/>
          <c:order val="2"/>
          <c:tx>
            <c:strRef>
              <c:f>新退!$A$4</c:f>
              <c:strCache>
                <c:ptCount val="1"/>
                <c:pt idx="0">
                  <c:v>30年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新退!$B$1:$E$1</c:f>
              <c:strCache>
                <c:ptCount val="4"/>
                <c:pt idx="0">
                  <c:v>107.7.1~108.12.31</c:v>
                </c:pt>
                <c:pt idx="3">
                  <c:v>118年以後</c:v>
                </c:pt>
              </c:strCache>
            </c:strRef>
          </c:cat>
          <c:val>
            <c:numRef>
              <c:f>新退!$B$4:$E$4</c:f>
              <c:numCache>
                <c:formatCode>General</c:formatCode>
                <c:ptCount val="4"/>
                <c:pt idx="0" formatCode="0.0%">
                  <c:v>0.67500000000000004</c:v>
                </c:pt>
                <c:pt idx="3" formatCode="0.0%">
                  <c:v>0.52500000000000002</c:v>
                </c:pt>
              </c:numCache>
            </c:numRef>
          </c:val>
          <c:extLst xmlns:c16r2="http://schemas.microsoft.com/office/drawing/2015/06/chart">
            <c:ext xmlns:c16="http://schemas.microsoft.com/office/drawing/2014/chart" uri="{C3380CC4-5D6E-409C-BE32-E72D297353CC}">
              <c16:uniqueId val="{00000002-D9D6-4044-A540-49C7968E7BE5}"/>
            </c:ext>
          </c:extLst>
        </c:ser>
        <c:ser>
          <c:idx val="3"/>
          <c:order val="3"/>
          <c:tx>
            <c:strRef>
              <c:f>新退!$A$5</c:f>
              <c:strCache>
                <c:ptCount val="1"/>
                <c:pt idx="0">
                  <c:v>25年</c:v>
                </c:pt>
              </c:strCache>
            </c:strRef>
          </c:tx>
          <c:invertIfNegative val="0"/>
          <c:dLbls>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新退!$B$1:$E$1</c:f>
              <c:strCache>
                <c:ptCount val="4"/>
                <c:pt idx="0">
                  <c:v>107.7.1~108.12.31</c:v>
                </c:pt>
                <c:pt idx="3">
                  <c:v>118年以後</c:v>
                </c:pt>
              </c:strCache>
            </c:strRef>
          </c:cat>
          <c:val>
            <c:numRef>
              <c:f>新退!$B$5:$E$5</c:f>
              <c:numCache>
                <c:formatCode>General</c:formatCode>
                <c:ptCount val="4"/>
                <c:pt idx="0" formatCode="0%">
                  <c:v>0.6</c:v>
                </c:pt>
                <c:pt idx="3" formatCode="0%">
                  <c:v>0.45</c:v>
                </c:pt>
              </c:numCache>
            </c:numRef>
          </c:val>
          <c:extLst xmlns:c16r2="http://schemas.microsoft.com/office/drawing/2015/06/chart">
            <c:ext xmlns:c16="http://schemas.microsoft.com/office/drawing/2014/chart" uri="{C3380CC4-5D6E-409C-BE32-E72D297353CC}">
              <c16:uniqueId val="{00000003-D9D6-4044-A540-49C7968E7BE5}"/>
            </c:ext>
          </c:extLst>
        </c:ser>
        <c:dLbls>
          <c:showLegendKey val="0"/>
          <c:showVal val="1"/>
          <c:showCatName val="0"/>
          <c:showSerName val="0"/>
          <c:showPercent val="0"/>
          <c:showBubbleSize val="0"/>
        </c:dLbls>
        <c:gapWidth val="150"/>
        <c:overlap val="-25"/>
        <c:axId val="-1436147632"/>
        <c:axId val="-1436143824"/>
      </c:barChart>
      <c:catAx>
        <c:axId val="-1436147632"/>
        <c:scaling>
          <c:orientation val="minMax"/>
        </c:scaling>
        <c:delete val="0"/>
        <c:axPos val="b"/>
        <c:numFmt formatCode="General" sourceLinked="0"/>
        <c:majorTickMark val="none"/>
        <c:minorTickMark val="none"/>
        <c:tickLblPos val="nextTo"/>
        <c:txPr>
          <a:bodyPr/>
          <a:lstStyle/>
          <a:p>
            <a:pPr>
              <a:defRPr sz="2000">
                <a:solidFill>
                  <a:srgbClr val="C00000"/>
                </a:solidFill>
              </a:defRPr>
            </a:pPr>
            <a:endParaRPr lang="zh-TW"/>
          </a:p>
        </c:txPr>
        <c:crossAx val="-1436143824"/>
        <c:crosses val="autoZero"/>
        <c:auto val="1"/>
        <c:lblAlgn val="ctr"/>
        <c:lblOffset val="100"/>
        <c:noMultiLvlLbl val="0"/>
      </c:catAx>
      <c:valAx>
        <c:axId val="-1436143824"/>
        <c:scaling>
          <c:orientation val="minMax"/>
        </c:scaling>
        <c:delete val="1"/>
        <c:axPos val="l"/>
        <c:numFmt formatCode="0.0%" sourceLinked="1"/>
        <c:majorTickMark val="out"/>
        <c:minorTickMark val="none"/>
        <c:tickLblPos val="nextTo"/>
        <c:crossAx val="-1436147632"/>
        <c:crosses val="autoZero"/>
        <c:crossBetween val="between"/>
      </c:valAx>
    </c:plotArea>
    <c:legend>
      <c:legendPos val="t"/>
      <c:layout/>
      <c:overlay val="0"/>
      <c:txPr>
        <a:bodyPr/>
        <a:lstStyle/>
        <a:p>
          <a:pPr>
            <a:defRPr sz="2200"/>
          </a:pPr>
          <a:endParaRPr lang="zh-TW"/>
        </a:p>
      </c:txPr>
    </c:legend>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2200">
                <a:solidFill>
                  <a:schemeClr val="dk1"/>
                </a:solidFill>
                <a:latin typeface="+mn-lt"/>
                <a:ea typeface="+mn-ea"/>
                <a:cs typeface="+mn-cs"/>
              </a:defRPr>
            </a:pPr>
            <a:r>
              <a:rPr lang="zh-TW" altLang="zh-TW" sz="2200" b="1" i="0" baseline="0" dirty="0">
                <a:solidFill>
                  <a:schemeClr val="dk1"/>
                </a:solidFill>
                <a:effectLst>
                  <a:innerShdw blurRad="69850" dist="43180" dir="5400000">
                    <a:srgbClr val="000000">
                      <a:alpha val="65000"/>
                    </a:srgbClr>
                  </a:innerShdw>
                </a:effectLst>
                <a:latin typeface="+mn-lt"/>
                <a:ea typeface="+mn-ea"/>
                <a:cs typeface="+mn-cs"/>
              </a:rPr>
              <a:t>以</a:t>
            </a:r>
            <a:r>
              <a:rPr lang="en-US" altLang="zh-TW" sz="2200" b="1" i="0" baseline="0" dirty="0">
                <a:solidFill>
                  <a:schemeClr val="dk1"/>
                </a:solidFill>
                <a:effectLst>
                  <a:innerShdw blurRad="69850" dist="43180" dir="5400000">
                    <a:srgbClr val="000000">
                      <a:alpha val="65000"/>
                    </a:srgbClr>
                  </a:innerShdw>
                </a:effectLst>
                <a:latin typeface="+mn-lt"/>
                <a:ea typeface="+mn-ea"/>
                <a:cs typeface="+mn-cs"/>
              </a:rPr>
              <a:t>111</a:t>
            </a:r>
            <a:r>
              <a:rPr lang="zh-TW" altLang="en-US" sz="2200" b="1" i="0" baseline="0" dirty="0">
                <a:solidFill>
                  <a:schemeClr val="dk1"/>
                </a:solidFill>
                <a:effectLst>
                  <a:innerShdw blurRad="69850" dist="43180" dir="5400000">
                    <a:srgbClr val="000000">
                      <a:alpha val="65000"/>
                    </a:srgbClr>
                  </a:innerShdw>
                </a:effectLst>
                <a:latin typeface="+mn-lt"/>
                <a:ea typeface="+mn-ea"/>
                <a:cs typeface="+mn-cs"/>
              </a:rPr>
              <a:t>年退休且退休</a:t>
            </a:r>
            <a:r>
              <a:rPr lang="zh-TW" altLang="zh-TW" sz="2200" b="1" i="0" baseline="0" dirty="0">
                <a:solidFill>
                  <a:schemeClr val="dk1"/>
                </a:solidFill>
                <a:effectLst>
                  <a:innerShdw blurRad="69850" dist="43180" dir="5400000">
                    <a:srgbClr val="000000">
                      <a:alpha val="65000"/>
                    </a:srgbClr>
                  </a:innerShdw>
                </a:effectLst>
                <a:latin typeface="+mn-lt"/>
                <a:ea typeface="+mn-ea"/>
                <a:cs typeface="+mn-cs"/>
              </a:rPr>
              <a:t>年資</a:t>
            </a:r>
            <a:r>
              <a:rPr lang="en-US" altLang="zh-TW" sz="2200" b="1" i="0" baseline="0" dirty="0">
                <a:solidFill>
                  <a:schemeClr val="dk1"/>
                </a:solidFill>
                <a:effectLst>
                  <a:innerShdw blurRad="69850" dist="43180" dir="5400000">
                    <a:srgbClr val="000000">
                      <a:alpha val="65000"/>
                    </a:srgbClr>
                  </a:innerShdw>
                </a:effectLst>
                <a:latin typeface="+mn-lt"/>
                <a:ea typeface="+mn-ea"/>
                <a:cs typeface="+mn-cs"/>
              </a:rPr>
              <a:t>30</a:t>
            </a:r>
            <a:r>
              <a:rPr lang="zh-TW" altLang="zh-TW" sz="2200" b="1" i="0" baseline="0" dirty="0">
                <a:solidFill>
                  <a:schemeClr val="dk1"/>
                </a:solidFill>
                <a:effectLst>
                  <a:innerShdw blurRad="69850" dist="43180" dir="5400000">
                    <a:srgbClr val="000000">
                      <a:alpha val="65000"/>
                    </a:srgbClr>
                  </a:innerShdw>
                </a:effectLst>
                <a:latin typeface="+mn-lt"/>
                <a:ea typeface="+mn-ea"/>
                <a:cs typeface="+mn-cs"/>
              </a:rPr>
              <a:t>年為例</a:t>
            </a:r>
            <a:endParaRPr lang="zh-TW" altLang="zh-TW" sz="2200" dirty="0">
              <a:effectLst/>
            </a:endParaRPr>
          </a:p>
        </c:rich>
      </c:tx>
      <c:layout>
        <c:manualLayout>
          <c:xMode val="edge"/>
          <c:yMode val="edge"/>
          <c:x val="0.31571576637431292"/>
          <c:y val="0"/>
        </c:manualLayout>
      </c:layout>
      <c:overlay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itle>
    <c:autoTitleDeleted val="0"/>
    <c:plotArea>
      <c:layout>
        <c:manualLayout>
          <c:layoutTarget val="inner"/>
          <c:xMode val="edge"/>
          <c:yMode val="edge"/>
          <c:x val="6.7948782951937778E-2"/>
          <c:y val="0.1712093061462579"/>
          <c:w val="0.93205124145477314"/>
          <c:h val="0.56375346901909407"/>
        </c:manualLayout>
      </c:layout>
      <c:barChart>
        <c:barDir val="col"/>
        <c:grouping val="clustered"/>
        <c:varyColors val="0"/>
        <c:ser>
          <c:idx val="0"/>
          <c:order val="0"/>
          <c:invertIfNegative val="0"/>
          <c:dPt>
            <c:idx val="0"/>
            <c:invertIfNegative val="0"/>
            <c:bubble3D val="0"/>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0EFF-47F8-A858-B6B64735A663}"/>
              </c:ext>
            </c:extLst>
          </c:dPt>
          <c:dPt>
            <c:idx val="1"/>
            <c:invertIfNegative val="0"/>
            <c:bubble3D val="0"/>
            <c:spPr>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0EFF-47F8-A858-B6B64735A663}"/>
              </c:ext>
            </c:extLst>
          </c:dPt>
          <c:dPt>
            <c:idx val="2"/>
            <c:invertIfNegative val="0"/>
            <c:bubble3D val="0"/>
            <c:spPr>
              <a:solidFill>
                <a:schemeClr val="tx1"/>
              </a:solidFill>
            </c:spPr>
            <c:extLst xmlns:c16r2="http://schemas.microsoft.com/office/drawing/2015/06/chart">
              <c:ext xmlns:c16="http://schemas.microsoft.com/office/drawing/2014/chart" uri="{C3380CC4-5D6E-409C-BE32-E72D297353CC}">
                <c16:uniqueId val="{00000005-0EFF-47F8-A858-B6B64735A663}"/>
              </c:ext>
            </c:extLst>
          </c:dPt>
          <c:dLbls>
            <c:spPr>
              <a:noFill/>
              <a:ln>
                <a:noFill/>
              </a:ln>
              <a:effectLst/>
            </c:spPr>
            <c:txPr>
              <a:bodyPr/>
              <a:lstStyle/>
              <a:p>
                <a:pPr>
                  <a:defRPr sz="1600" b="1">
                    <a:solidFill>
                      <a:srgbClr val="C00000"/>
                    </a:solidFill>
                  </a:defRPr>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調降退休所得替代率!$A$1:$K$1</c:f>
              <c:strCache>
                <c:ptCount val="11"/>
                <c:pt idx="0">
                  <c:v>107.7.1~108.12.31</c:v>
                </c:pt>
                <c:pt idx="1">
                  <c:v>109年</c:v>
                </c:pt>
                <c:pt idx="2">
                  <c:v>110年</c:v>
                </c:pt>
                <c:pt idx="3">
                  <c:v>111年</c:v>
                </c:pt>
                <c:pt idx="4">
                  <c:v>112年</c:v>
                </c:pt>
                <c:pt idx="5">
                  <c:v>113年</c:v>
                </c:pt>
                <c:pt idx="6">
                  <c:v>114年</c:v>
                </c:pt>
                <c:pt idx="7">
                  <c:v>115年</c:v>
                </c:pt>
                <c:pt idx="8">
                  <c:v>116年</c:v>
                </c:pt>
                <c:pt idx="9">
                  <c:v>117年</c:v>
                </c:pt>
                <c:pt idx="10">
                  <c:v>118年以後</c:v>
                </c:pt>
              </c:strCache>
            </c:strRef>
          </c:cat>
          <c:val>
            <c:numRef>
              <c:f>調降退休所得替代率!$A$2:$K$2</c:f>
              <c:numCache>
                <c:formatCode>0%</c:formatCode>
                <c:ptCount val="11"/>
                <c:pt idx="0" formatCode="0.0%">
                  <c:v>0.67500000000000004</c:v>
                </c:pt>
                <c:pt idx="1">
                  <c:v>0.66</c:v>
                </c:pt>
                <c:pt idx="2" formatCode="0.0%">
                  <c:v>0.64500000000000002</c:v>
                </c:pt>
                <c:pt idx="3">
                  <c:v>0.63</c:v>
                </c:pt>
                <c:pt idx="4" formatCode="0.0%">
                  <c:v>0.61499999999999999</c:v>
                </c:pt>
                <c:pt idx="5">
                  <c:v>0.6</c:v>
                </c:pt>
                <c:pt idx="6" formatCode="0.0%">
                  <c:v>0.58499999999999996</c:v>
                </c:pt>
                <c:pt idx="7">
                  <c:v>0.56999999999999995</c:v>
                </c:pt>
                <c:pt idx="8" formatCode="0.0%">
                  <c:v>0.55499999999999994</c:v>
                </c:pt>
                <c:pt idx="9">
                  <c:v>0.53999999999999992</c:v>
                </c:pt>
                <c:pt idx="10" formatCode="0.0%">
                  <c:v>0.52499999999999991</c:v>
                </c:pt>
              </c:numCache>
            </c:numRef>
          </c:val>
          <c:extLst xmlns:c16r2="http://schemas.microsoft.com/office/drawing/2015/06/chart">
            <c:ext xmlns:c16="http://schemas.microsoft.com/office/drawing/2014/chart" uri="{C3380CC4-5D6E-409C-BE32-E72D297353CC}">
              <c16:uniqueId val="{00000006-0EFF-47F8-A858-B6B64735A663}"/>
            </c:ext>
          </c:extLst>
        </c:ser>
        <c:dLbls>
          <c:showLegendKey val="0"/>
          <c:showVal val="0"/>
          <c:showCatName val="0"/>
          <c:showSerName val="0"/>
          <c:showPercent val="0"/>
          <c:showBubbleSize val="0"/>
        </c:dLbls>
        <c:gapWidth val="75"/>
        <c:overlap val="-25"/>
        <c:axId val="-1436140560"/>
        <c:axId val="-1436155792"/>
      </c:barChart>
      <c:catAx>
        <c:axId val="-1436140560"/>
        <c:scaling>
          <c:orientation val="minMax"/>
        </c:scaling>
        <c:delete val="0"/>
        <c:axPos val="b"/>
        <c:numFmt formatCode="General" sourceLinked="0"/>
        <c:majorTickMark val="none"/>
        <c:minorTickMark val="none"/>
        <c:tickLblPos val="nextTo"/>
        <c:txPr>
          <a:bodyPr/>
          <a:lstStyle/>
          <a:p>
            <a:pPr>
              <a:defRPr sz="1400"/>
            </a:pPr>
            <a:endParaRPr lang="zh-TW"/>
          </a:p>
        </c:txPr>
        <c:crossAx val="-1436155792"/>
        <c:crosses val="autoZero"/>
        <c:auto val="1"/>
        <c:lblAlgn val="ctr"/>
        <c:lblOffset val="100"/>
        <c:noMultiLvlLbl val="0"/>
      </c:catAx>
      <c:valAx>
        <c:axId val="-1436155792"/>
        <c:scaling>
          <c:orientation val="minMax"/>
          <c:min val="0.30000000000000004"/>
        </c:scaling>
        <c:delete val="0"/>
        <c:axPos val="l"/>
        <c:majorGridlines/>
        <c:numFmt formatCode="0%" sourceLinked="0"/>
        <c:majorTickMark val="none"/>
        <c:minorTickMark val="none"/>
        <c:tickLblPos val="nextTo"/>
        <c:spPr>
          <a:ln w="9525">
            <a:noFill/>
          </a:ln>
        </c:spPr>
        <c:txPr>
          <a:bodyPr/>
          <a:lstStyle/>
          <a:p>
            <a:pPr>
              <a:defRPr sz="1400"/>
            </a:pPr>
            <a:endParaRPr lang="zh-TW"/>
          </a:p>
        </c:txPr>
        <c:crossAx val="-1436140560"/>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F9151-33D2-43DA-9FE3-574BCC713754}"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zh-TW" altLang="en-US"/>
        </a:p>
      </dgm:t>
    </dgm:pt>
    <dgm:pt modelId="{30B40302-1973-4F95-8F09-B0FB3CED0088}">
      <dgm:prSet phldrT="[文字]" custT="1"/>
      <dgm:spPr>
        <a:solidFill>
          <a:schemeClr val="accent1">
            <a:lumMod val="20000"/>
            <a:lumOff val="80000"/>
          </a:schemeClr>
        </a:solidFill>
      </dgm:spPr>
      <dgm:t>
        <a:bodyPr/>
        <a:lstStyle/>
        <a:p>
          <a:r>
            <a:rPr lang="zh-TW" altLang="en-US" sz="3200" dirty="0"/>
            <a:t>給付方式</a:t>
          </a:r>
        </a:p>
      </dgm:t>
    </dgm:pt>
    <dgm:pt modelId="{253E8AF4-39E3-4FA8-8F6C-1901642B4760}" type="parTrans" cxnId="{F850D56B-ADAC-4544-9B12-7A36D6708837}">
      <dgm:prSet/>
      <dgm:spPr/>
      <dgm:t>
        <a:bodyPr/>
        <a:lstStyle/>
        <a:p>
          <a:endParaRPr lang="zh-TW" altLang="en-US">
            <a:solidFill>
              <a:schemeClr val="tx1"/>
            </a:solidFill>
          </a:endParaRPr>
        </a:p>
      </dgm:t>
    </dgm:pt>
    <dgm:pt modelId="{CE9A307A-42D2-4755-982E-ABCDE6BC7E0A}" type="sibTrans" cxnId="{F850D56B-ADAC-4544-9B12-7A36D6708837}">
      <dgm:prSet/>
      <dgm:spPr/>
      <dgm:t>
        <a:bodyPr/>
        <a:lstStyle/>
        <a:p>
          <a:endParaRPr lang="zh-TW" altLang="en-US">
            <a:solidFill>
              <a:schemeClr val="tx1"/>
            </a:solidFill>
          </a:endParaRPr>
        </a:p>
      </dgm:t>
    </dgm:pt>
    <dgm:pt modelId="{73F73E2C-7F16-4CA1-840F-39C0ACDD4CEF}">
      <dgm:prSet phldrT="[文字]" custT="1"/>
      <dgm:spPr>
        <a:solidFill>
          <a:schemeClr val="accent1">
            <a:lumMod val="60000"/>
            <a:lumOff val="40000"/>
          </a:schemeClr>
        </a:solidFill>
      </dgm:spPr>
      <dgm:t>
        <a:bodyPr/>
        <a:lstStyle/>
        <a:p>
          <a:pPr algn="ctr">
            <a:lnSpc>
              <a:spcPts val="3200"/>
            </a:lnSpc>
            <a:spcBef>
              <a:spcPct val="0"/>
            </a:spcBef>
            <a:spcAft>
              <a:spcPts val="0"/>
            </a:spcAft>
          </a:pPr>
          <a:r>
            <a:rPr lang="zh-TW" altLang="en-US" sz="2600" b="1" dirty="0">
              <a:solidFill>
                <a:schemeClr val="tx1"/>
              </a:solidFill>
            </a:rPr>
            <a:t>一次或分期</a:t>
          </a:r>
          <a:endParaRPr lang="en-US" altLang="zh-TW" sz="2600" b="1" dirty="0">
            <a:solidFill>
              <a:schemeClr val="tx1"/>
            </a:solidFill>
          </a:endParaRPr>
        </a:p>
        <a:p>
          <a:pPr algn="ctr">
            <a:lnSpc>
              <a:spcPts val="3200"/>
            </a:lnSpc>
            <a:spcBef>
              <a:spcPct val="0"/>
            </a:spcBef>
            <a:spcAft>
              <a:spcPts val="0"/>
            </a:spcAft>
          </a:pPr>
          <a:r>
            <a:rPr lang="zh-TW" altLang="en-US" sz="2600" b="1" dirty="0">
              <a:solidFill>
                <a:schemeClr val="tx1"/>
              </a:solidFill>
            </a:rPr>
            <a:t>或兼領</a:t>
          </a:r>
        </a:p>
      </dgm:t>
    </dgm:pt>
    <dgm:pt modelId="{DCC6692E-FE22-4BA1-A7E8-9421ED783276}" type="parTrans" cxnId="{44D44983-CCF4-477B-9176-3BA9E429ED68}">
      <dgm:prSet/>
      <dgm:spPr/>
      <dgm:t>
        <a:bodyPr/>
        <a:lstStyle/>
        <a:p>
          <a:endParaRPr lang="zh-TW" altLang="en-US">
            <a:solidFill>
              <a:schemeClr val="tx1"/>
            </a:solidFill>
          </a:endParaRPr>
        </a:p>
      </dgm:t>
    </dgm:pt>
    <dgm:pt modelId="{4100E04D-84D4-4991-9C6B-49321C0B5F75}" type="sibTrans" cxnId="{44D44983-CCF4-477B-9176-3BA9E429ED68}">
      <dgm:prSet/>
      <dgm:spPr/>
      <dgm:t>
        <a:bodyPr/>
        <a:lstStyle/>
        <a:p>
          <a:endParaRPr lang="zh-TW" altLang="en-US">
            <a:solidFill>
              <a:schemeClr val="tx1"/>
            </a:solidFill>
          </a:endParaRPr>
        </a:p>
      </dgm:t>
    </dgm:pt>
    <dgm:pt modelId="{9A527A8F-F43C-4BFF-8CD1-A4700FE0BC6A}">
      <dgm:prSet phldrT="[文字]" custT="1"/>
      <dgm:spPr>
        <a:solidFill>
          <a:schemeClr val="accent1">
            <a:lumMod val="20000"/>
            <a:lumOff val="80000"/>
          </a:schemeClr>
        </a:solidFill>
      </dgm:spPr>
      <dgm:t>
        <a:bodyPr/>
        <a:lstStyle/>
        <a:p>
          <a:pPr>
            <a:lnSpc>
              <a:spcPts val="3200"/>
            </a:lnSpc>
            <a:spcAft>
              <a:spcPts val="0"/>
            </a:spcAft>
          </a:pPr>
          <a:r>
            <a:rPr lang="zh-TW" altLang="en-US" sz="3200" kern="1200" dirty="0"/>
            <a:t>退休</a:t>
          </a:r>
          <a:r>
            <a:rPr lang="zh-TW" altLang="en-US" sz="3200" kern="1200" dirty="0">
              <a:latin typeface="Arial"/>
              <a:ea typeface="微软雅黑"/>
              <a:cs typeface="+mn-cs"/>
            </a:rPr>
            <a:t>條件</a:t>
          </a:r>
        </a:p>
      </dgm:t>
    </dgm:pt>
    <dgm:pt modelId="{30E91F30-F6D5-4EE2-89FA-E3C395462109}" type="parTrans" cxnId="{0663CA50-5060-408A-B51D-B4D4FAFE3DB6}">
      <dgm:prSet/>
      <dgm:spPr/>
      <dgm:t>
        <a:bodyPr/>
        <a:lstStyle/>
        <a:p>
          <a:endParaRPr lang="zh-TW" altLang="en-US">
            <a:solidFill>
              <a:schemeClr val="tx1"/>
            </a:solidFill>
          </a:endParaRPr>
        </a:p>
      </dgm:t>
    </dgm:pt>
    <dgm:pt modelId="{C99E9B35-C0BE-4786-BC06-E93AA61BCBB9}" type="sibTrans" cxnId="{0663CA50-5060-408A-B51D-B4D4FAFE3DB6}">
      <dgm:prSet/>
      <dgm:spPr/>
      <dgm:t>
        <a:bodyPr/>
        <a:lstStyle/>
        <a:p>
          <a:endParaRPr lang="zh-TW" altLang="en-US">
            <a:solidFill>
              <a:schemeClr val="tx1"/>
            </a:solidFill>
          </a:endParaRPr>
        </a:p>
      </dgm:t>
    </dgm:pt>
    <dgm:pt modelId="{63D7E643-C35A-45CC-BB0D-D2C4D810A10C}">
      <dgm:prSet phldrT="[文字]" custT="1"/>
      <dgm:spPr>
        <a:solidFill>
          <a:schemeClr val="accent1">
            <a:lumMod val="60000"/>
            <a:lumOff val="40000"/>
          </a:schemeClr>
        </a:solidFill>
      </dgm:spPr>
      <dgm:t>
        <a:bodyPr/>
        <a:lstStyle/>
        <a:p>
          <a:pPr algn="ctr">
            <a:lnSpc>
              <a:spcPts val="3200"/>
            </a:lnSpc>
            <a:spcAft>
              <a:spcPts val="0"/>
            </a:spcAft>
          </a:pPr>
          <a:r>
            <a:rPr lang="zh-TW" altLang="en-US" sz="2600" b="1" kern="1200" dirty="0">
              <a:solidFill>
                <a:schemeClr val="tx1"/>
              </a:solidFill>
              <a:latin typeface="Arial"/>
              <a:ea typeface="微软雅黑"/>
              <a:cs typeface="+mn-cs"/>
            </a:rPr>
            <a:t>與現行制度同</a:t>
          </a:r>
          <a:endParaRPr lang="en-US" altLang="zh-TW" sz="2600" b="1" kern="1200" dirty="0">
            <a:solidFill>
              <a:schemeClr val="tx1"/>
            </a:solidFill>
            <a:latin typeface="Arial"/>
            <a:ea typeface="微软雅黑"/>
            <a:cs typeface="+mn-cs"/>
          </a:endParaRPr>
        </a:p>
        <a:p>
          <a:pPr algn="ctr">
            <a:lnSpc>
              <a:spcPts val="3200"/>
            </a:lnSpc>
            <a:spcAft>
              <a:spcPts val="0"/>
            </a:spcAft>
          </a:pPr>
          <a:endParaRPr lang="zh-TW" altLang="en-US" sz="2200" kern="1200" dirty="0">
            <a:solidFill>
              <a:schemeClr val="tx1"/>
            </a:solidFill>
            <a:latin typeface="Arial"/>
            <a:ea typeface="微软雅黑"/>
            <a:cs typeface="+mn-cs"/>
          </a:endParaRPr>
        </a:p>
      </dgm:t>
    </dgm:pt>
    <dgm:pt modelId="{37DE0FC3-8CA5-4A6C-8EA4-234DEB62772A}" type="parTrans" cxnId="{C4F02067-1C3C-44E7-9C80-D2978158837B}">
      <dgm:prSet/>
      <dgm:spPr/>
      <dgm:t>
        <a:bodyPr/>
        <a:lstStyle/>
        <a:p>
          <a:endParaRPr lang="zh-TW" altLang="en-US">
            <a:solidFill>
              <a:schemeClr val="tx1"/>
            </a:solidFill>
          </a:endParaRPr>
        </a:p>
      </dgm:t>
    </dgm:pt>
    <dgm:pt modelId="{20871DBF-855C-4822-BD92-18C5A6D7DF19}" type="sibTrans" cxnId="{C4F02067-1C3C-44E7-9C80-D2978158837B}">
      <dgm:prSet/>
      <dgm:spPr/>
      <dgm:t>
        <a:bodyPr/>
        <a:lstStyle/>
        <a:p>
          <a:endParaRPr lang="zh-TW" altLang="en-US">
            <a:solidFill>
              <a:schemeClr val="tx1"/>
            </a:solidFill>
          </a:endParaRPr>
        </a:p>
      </dgm:t>
    </dgm:pt>
    <dgm:pt modelId="{B4E05B20-BD43-4FC7-9E1D-1106F0E4A129}">
      <dgm:prSet phldrT="[文字]" custT="1"/>
      <dgm:spPr>
        <a:solidFill>
          <a:schemeClr val="accent1">
            <a:lumMod val="60000"/>
            <a:lumOff val="40000"/>
          </a:schemeClr>
        </a:solidFill>
      </dgm:spPr>
      <dgm:t>
        <a:bodyPr/>
        <a:lstStyle/>
        <a:p>
          <a:pPr algn="just">
            <a:lnSpc>
              <a:spcPts val="3000"/>
            </a:lnSpc>
            <a:spcBef>
              <a:spcPct val="0"/>
            </a:spcBef>
            <a:spcAft>
              <a:spcPts val="0"/>
            </a:spcAft>
          </a:pPr>
          <a:r>
            <a:rPr lang="zh-TW" sz="2000" dirty="0">
              <a:solidFill>
                <a:schemeClr val="tx1"/>
              </a:solidFill>
            </a:rPr>
            <a:t>資遣與離職者，僅得請領一次給付</a:t>
          </a:r>
          <a:endParaRPr lang="zh-TW" altLang="en-US" sz="2000" dirty="0">
            <a:solidFill>
              <a:schemeClr val="tx1"/>
            </a:solidFill>
          </a:endParaRPr>
        </a:p>
      </dgm:t>
    </dgm:pt>
    <dgm:pt modelId="{38A5C669-5B4C-46D4-97D4-751063599BD5}" type="parTrans" cxnId="{113C1584-200A-4E05-A8D1-758DF602EC84}">
      <dgm:prSet/>
      <dgm:spPr/>
      <dgm:t>
        <a:bodyPr/>
        <a:lstStyle/>
        <a:p>
          <a:endParaRPr lang="zh-TW" altLang="en-US"/>
        </a:p>
      </dgm:t>
    </dgm:pt>
    <dgm:pt modelId="{56544A90-93BA-434A-853D-85F807516DAA}" type="sibTrans" cxnId="{113C1584-200A-4E05-A8D1-758DF602EC84}">
      <dgm:prSet/>
      <dgm:spPr/>
      <dgm:t>
        <a:bodyPr/>
        <a:lstStyle/>
        <a:p>
          <a:endParaRPr lang="zh-TW" altLang="en-US"/>
        </a:p>
      </dgm:t>
    </dgm:pt>
    <dgm:pt modelId="{585C8E39-5BED-441D-A299-334ACD9CD6C2}">
      <dgm:prSet phldrT="[文字]" custT="1"/>
      <dgm:spPr>
        <a:solidFill>
          <a:schemeClr val="accent1">
            <a:lumMod val="60000"/>
            <a:lumOff val="40000"/>
          </a:schemeClr>
        </a:solidFill>
      </dgm:spPr>
      <dgm:t>
        <a:bodyPr/>
        <a:lstStyle/>
        <a:p>
          <a:pPr algn="just">
            <a:lnSpc>
              <a:spcPts val="3000"/>
            </a:lnSpc>
            <a:spcAft>
              <a:spcPts val="0"/>
            </a:spcAft>
          </a:pPr>
          <a:r>
            <a:rPr lang="zh-TW" altLang="en-US" sz="2000" kern="1200" dirty="0">
              <a:solidFill>
                <a:schemeClr val="tx1"/>
              </a:solidFill>
              <a:latin typeface="Arial"/>
              <a:ea typeface="微软雅黑"/>
              <a:cs typeface="+mn-cs"/>
            </a:rPr>
            <a:t>自願退休</a:t>
          </a:r>
          <a:r>
            <a:rPr lang="en-US" altLang="zh-TW" sz="2000" kern="1200" dirty="0">
              <a:solidFill>
                <a:schemeClr val="tx1"/>
              </a:solidFill>
              <a:latin typeface="Arial"/>
              <a:ea typeface="微软雅黑"/>
              <a:cs typeface="+mn-cs"/>
            </a:rPr>
            <a:t>(</a:t>
          </a:r>
          <a:r>
            <a:rPr lang="zh-TW" altLang="en-US" sz="2000" kern="1200" dirty="0">
              <a:solidFill>
                <a:schemeClr val="tx1"/>
              </a:solidFill>
              <a:latin typeface="Arial"/>
              <a:ea typeface="微软雅黑"/>
              <a:cs typeface="+mn-cs"/>
            </a:rPr>
            <a:t>任職</a:t>
          </a:r>
          <a:r>
            <a:rPr lang="en-US" altLang="zh-TW" sz="2000" kern="1200" dirty="0">
              <a:solidFill>
                <a:schemeClr val="tx1"/>
              </a:solidFill>
              <a:latin typeface="Arial"/>
              <a:ea typeface="微软雅黑"/>
              <a:cs typeface="+mn-cs"/>
            </a:rPr>
            <a:t>25</a:t>
          </a:r>
          <a:r>
            <a:rPr lang="zh-TW" altLang="en-US" sz="2000" kern="1200" dirty="0">
              <a:solidFill>
                <a:schemeClr val="tx1"/>
              </a:solidFill>
              <a:latin typeface="Arial"/>
              <a:ea typeface="微软雅黑"/>
              <a:cs typeface="+mn-cs"/>
            </a:rPr>
            <a:t>年以上；任職</a:t>
          </a:r>
          <a:r>
            <a:rPr lang="en-US" altLang="zh-TW" sz="2000" kern="1200" dirty="0">
              <a:solidFill>
                <a:schemeClr val="tx1"/>
              </a:solidFill>
              <a:latin typeface="Arial"/>
              <a:ea typeface="微软雅黑"/>
              <a:cs typeface="+mn-cs"/>
            </a:rPr>
            <a:t>5</a:t>
          </a:r>
          <a:r>
            <a:rPr lang="zh-TW" altLang="en-US" sz="2000" kern="1200" dirty="0">
              <a:solidFill>
                <a:schemeClr val="tx1"/>
              </a:solidFill>
              <a:latin typeface="Arial"/>
              <a:ea typeface="微软雅黑"/>
              <a:cs typeface="+mn-cs"/>
            </a:rPr>
            <a:t>年以上且年滿</a:t>
          </a:r>
          <a:r>
            <a:rPr lang="en-US" altLang="zh-TW" sz="2000" kern="1200" dirty="0">
              <a:solidFill>
                <a:schemeClr val="tx1"/>
              </a:solidFill>
              <a:latin typeface="Arial"/>
              <a:ea typeface="微软雅黑"/>
              <a:cs typeface="+mn-cs"/>
            </a:rPr>
            <a:t>60</a:t>
          </a:r>
          <a:r>
            <a:rPr lang="zh-TW" altLang="en-US" sz="2000" kern="1200" dirty="0">
              <a:solidFill>
                <a:schemeClr val="tx1"/>
              </a:solidFill>
              <a:latin typeface="Arial"/>
              <a:ea typeface="微软雅黑"/>
              <a:cs typeface="+mn-cs"/>
            </a:rPr>
            <a:t>歲</a:t>
          </a:r>
          <a:r>
            <a:rPr lang="en-US" altLang="zh-TW" sz="2000" kern="1200" dirty="0">
              <a:solidFill>
                <a:schemeClr val="tx1"/>
              </a:solidFill>
              <a:latin typeface="Arial"/>
              <a:ea typeface="微软雅黑"/>
              <a:cs typeface="+mn-cs"/>
            </a:rPr>
            <a:t>)</a:t>
          </a:r>
          <a:endParaRPr lang="zh-TW" altLang="en-US" sz="2000" kern="1200" dirty="0">
            <a:solidFill>
              <a:schemeClr val="tx1"/>
            </a:solidFill>
            <a:latin typeface="Arial"/>
            <a:ea typeface="微软雅黑"/>
            <a:cs typeface="+mn-cs"/>
          </a:endParaRPr>
        </a:p>
      </dgm:t>
    </dgm:pt>
    <dgm:pt modelId="{E1319486-C150-4299-A45B-9F793AE6FCB2}" type="parTrans" cxnId="{657477A1-A0DE-448C-BABA-5A1DAEEE49ED}">
      <dgm:prSet/>
      <dgm:spPr/>
      <dgm:t>
        <a:bodyPr/>
        <a:lstStyle/>
        <a:p>
          <a:endParaRPr lang="zh-TW" altLang="en-US"/>
        </a:p>
      </dgm:t>
    </dgm:pt>
    <dgm:pt modelId="{B983425C-C923-4ABE-84E7-D289002BD2FC}" type="sibTrans" cxnId="{657477A1-A0DE-448C-BABA-5A1DAEEE49ED}">
      <dgm:prSet/>
      <dgm:spPr/>
      <dgm:t>
        <a:bodyPr/>
        <a:lstStyle/>
        <a:p>
          <a:endParaRPr lang="zh-TW" altLang="en-US"/>
        </a:p>
      </dgm:t>
    </dgm:pt>
    <dgm:pt modelId="{81C0AC17-0EDA-4A82-BE8F-2A05F0A4392F}">
      <dgm:prSet phldrT="[文字]" custT="1"/>
      <dgm:spPr>
        <a:solidFill>
          <a:schemeClr val="accent1">
            <a:lumMod val="60000"/>
            <a:lumOff val="40000"/>
          </a:schemeClr>
        </a:solidFill>
      </dgm:spPr>
      <dgm:t>
        <a:bodyPr/>
        <a:lstStyle/>
        <a:p>
          <a:pPr algn="just">
            <a:lnSpc>
              <a:spcPts val="3000"/>
            </a:lnSpc>
            <a:spcBef>
              <a:spcPts val="600"/>
            </a:spcBef>
            <a:spcAft>
              <a:spcPts val="0"/>
            </a:spcAft>
          </a:pPr>
          <a:r>
            <a:rPr lang="zh-TW" sz="2000" dirty="0">
              <a:solidFill>
                <a:schemeClr val="tx1"/>
              </a:solidFill>
            </a:rPr>
            <a:t>未滿</a:t>
          </a:r>
          <a:r>
            <a:rPr lang="en-US" sz="2000" dirty="0">
              <a:solidFill>
                <a:schemeClr val="tx1"/>
              </a:solidFill>
            </a:rPr>
            <a:t>15</a:t>
          </a:r>
          <a:r>
            <a:rPr lang="zh-TW" sz="2000" dirty="0">
              <a:solidFill>
                <a:schemeClr val="tx1"/>
              </a:solidFill>
            </a:rPr>
            <a:t>年限領一次</a:t>
          </a:r>
          <a:endParaRPr lang="zh-TW" altLang="en-US" sz="2000" dirty="0">
            <a:solidFill>
              <a:schemeClr val="tx1"/>
            </a:solidFill>
          </a:endParaRPr>
        </a:p>
      </dgm:t>
    </dgm:pt>
    <dgm:pt modelId="{194628BD-109A-4DA7-9B34-D1F8C87F21AC}" type="sibTrans" cxnId="{5E074C8B-1E7E-4856-A14F-AB483109AD19}">
      <dgm:prSet/>
      <dgm:spPr/>
      <dgm:t>
        <a:bodyPr/>
        <a:lstStyle/>
        <a:p>
          <a:endParaRPr lang="zh-TW" altLang="en-US">
            <a:solidFill>
              <a:schemeClr val="tx1"/>
            </a:solidFill>
          </a:endParaRPr>
        </a:p>
      </dgm:t>
    </dgm:pt>
    <dgm:pt modelId="{8FE4D37C-3321-466F-A79D-671E632E3143}" type="parTrans" cxnId="{5E074C8B-1E7E-4856-A14F-AB483109AD19}">
      <dgm:prSet/>
      <dgm:spPr/>
      <dgm:t>
        <a:bodyPr/>
        <a:lstStyle/>
        <a:p>
          <a:endParaRPr lang="zh-TW" altLang="en-US">
            <a:solidFill>
              <a:schemeClr val="tx1"/>
            </a:solidFill>
          </a:endParaRPr>
        </a:p>
      </dgm:t>
    </dgm:pt>
    <dgm:pt modelId="{46DE3725-34A9-4BAB-83FC-08F01A190F7E}">
      <dgm:prSet phldrT="[文字]" custT="1"/>
      <dgm:spPr>
        <a:solidFill>
          <a:schemeClr val="accent1">
            <a:lumMod val="60000"/>
            <a:lumOff val="40000"/>
          </a:schemeClr>
        </a:solidFill>
      </dgm:spPr>
      <dgm:t>
        <a:bodyPr/>
        <a:lstStyle/>
        <a:p>
          <a:pPr algn="just">
            <a:lnSpc>
              <a:spcPts val="3000"/>
            </a:lnSpc>
            <a:spcAft>
              <a:spcPts val="0"/>
            </a:spcAft>
          </a:pPr>
          <a:r>
            <a:rPr lang="zh-TW" altLang="en-US" sz="2000" kern="1200" dirty="0">
              <a:solidFill>
                <a:schemeClr val="tx1"/>
              </a:solidFill>
              <a:latin typeface="Arial"/>
              <a:ea typeface="微软雅黑"/>
              <a:cs typeface="+mn-cs"/>
            </a:rPr>
            <a:t>屆齡退休</a:t>
          </a:r>
          <a:r>
            <a:rPr lang="en-US" altLang="zh-TW" sz="2000" kern="1200" dirty="0">
              <a:solidFill>
                <a:schemeClr val="tx1"/>
              </a:solidFill>
              <a:latin typeface="Arial"/>
              <a:ea typeface="微软雅黑"/>
              <a:cs typeface="+mn-cs"/>
            </a:rPr>
            <a:t>65</a:t>
          </a:r>
          <a:r>
            <a:rPr lang="zh-TW" altLang="en-US" sz="2000" kern="1200" dirty="0">
              <a:solidFill>
                <a:schemeClr val="tx1"/>
              </a:solidFill>
              <a:latin typeface="Arial"/>
              <a:ea typeface="微软雅黑"/>
              <a:cs typeface="+mn-cs"/>
            </a:rPr>
            <a:t>歲</a:t>
          </a:r>
        </a:p>
      </dgm:t>
    </dgm:pt>
    <dgm:pt modelId="{064A7F23-711C-4D9E-8322-8A0C6E7CC6AB}" type="parTrans" cxnId="{A12FDADF-5ACC-4386-81BA-19E0B374B434}">
      <dgm:prSet/>
      <dgm:spPr/>
      <dgm:t>
        <a:bodyPr/>
        <a:lstStyle/>
        <a:p>
          <a:endParaRPr lang="zh-TW" altLang="en-US"/>
        </a:p>
      </dgm:t>
    </dgm:pt>
    <dgm:pt modelId="{E3A51800-23F7-4432-889B-2139D752431C}" type="sibTrans" cxnId="{A12FDADF-5ACC-4386-81BA-19E0B374B434}">
      <dgm:prSet/>
      <dgm:spPr/>
      <dgm:t>
        <a:bodyPr/>
        <a:lstStyle/>
        <a:p>
          <a:endParaRPr lang="zh-TW" altLang="en-US"/>
        </a:p>
      </dgm:t>
    </dgm:pt>
    <dgm:pt modelId="{0437BC10-6BAE-4EE4-B977-90D5DFF1C5EB}">
      <dgm:prSet phldrT="[文字]" custT="1"/>
      <dgm:spPr>
        <a:solidFill>
          <a:schemeClr val="accent1">
            <a:lumMod val="60000"/>
            <a:lumOff val="40000"/>
          </a:schemeClr>
        </a:solidFill>
      </dgm:spPr>
      <dgm:t>
        <a:bodyPr/>
        <a:lstStyle/>
        <a:p>
          <a:pPr algn="just">
            <a:lnSpc>
              <a:spcPct val="100000"/>
            </a:lnSpc>
            <a:spcBef>
              <a:spcPts val="600"/>
            </a:spcBef>
            <a:spcAft>
              <a:spcPts val="0"/>
            </a:spcAft>
          </a:pPr>
          <a:endParaRPr lang="zh-TW" altLang="en-US" sz="2200" dirty="0"/>
        </a:p>
      </dgm:t>
    </dgm:pt>
    <dgm:pt modelId="{53DF85C0-E4C4-4E4B-AEFB-803FEB6E1050}" type="parTrans" cxnId="{463C1365-C7BC-4AD7-B56E-BFA5698C2D96}">
      <dgm:prSet/>
      <dgm:spPr/>
      <dgm:t>
        <a:bodyPr/>
        <a:lstStyle/>
        <a:p>
          <a:endParaRPr lang="zh-TW" altLang="en-US"/>
        </a:p>
      </dgm:t>
    </dgm:pt>
    <dgm:pt modelId="{752C8699-2E65-4DDF-B36F-B8EB1E5C0650}" type="sibTrans" cxnId="{463C1365-C7BC-4AD7-B56E-BFA5698C2D96}">
      <dgm:prSet/>
      <dgm:spPr/>
      <dgm:t>
        <a:bodyPr/>
        <a:lstStyle/>
        <a:p>
          <a:endParaRPr lang="zh-TW" altLang="en-US"/>
        </a:p>
      </dgm:t>
    </dgm:pt>
    <dgm:pt modelId="{E775492A-51CD-443F-9B99-A03E455F83BE}" type="pres">
      <dgm:prSet presAssocID="{761F9151-33D2-43DA-9FE3-574BCC713754}" presName="theList" presStyleCnt="0">
        <dgm:presLayoutVars>
          <dgm:dir/>
          <dgm:animLvl val="lvl"/>
          <dgm:resizeHandles val="exact"/>
        </dgm:presLayoutVars>
      </dgm:prSet>
      <dgm:spPr/>
      <dgm:t>
        <a:bodyPr/>
        <a:lstStyle/>
        <a:p>
          <a:endParaRPr lang="zh-TW" altLang="en-US"/>
        </a:p>
      </dgm:t>
    </dgm:pt>
    <dgm:pt modelId="{2F5AABB3-9A53-4451-9ED2-03043CB9AFCB}" type="pres">
      <dgm:prSet presAssocID="{9A527A8F-F43C-4BFF-8CD1-A4700FE0BC6A}" presName="compNode" presStyleCnt="0"/>
      <dgm:spPr/>
    </dgm:pt>
    <dgm:pt modelId="{FA72353B-0F44-40E6-ADF6-AFDFC464CFEA}" type="pres">
      <dgm:prSet presAssocID="{9A527A8F-F43C-4BFF-8CD1-A4700FE0BC6A}" presName="aNode" presStyleLbl="bgShp" presStyleIdx="0" presStyleCnt="2"/>
      <dgm:spPr/>
      <dgm:t>
        <a:bodyPr/>
        <a:lstStyle/>
        <a:p>
          <a:endParaRPr lang="zh-TW" altLang="en-US"/>
        </a:p>
      </dgm:t>
    </dgm:pt>
    <dgm:pt modelId="{1ED3BFD1-225F-4D0D-BB9A-445B8E3BBF7C}" type="pres">
      <dgm:prSet presAssocID="{9A527A8F-F43C-4BFF-8CD1-A4700FE0BC6A}" presName="textNode" presStyleLbl="bgShp" presStyleIdx="0" presStyleCnt="2"/>
      <dgm:spPr/>
      <dgm:t>
        <a:bodyPr/>
        <a:lstStyle/>
        <a:p>
          <a:endParaRPr lang="zh-TW" altLang="en-US"/>
        </a:p>
      </dgm:t>
    </dgm:pt>
    <dgm:pt modelId="{9A3DC22B-159B-422F-8D96-3EBBC921DF4B}" type="pres">
      <dgm:prSet presAssocID="{9A527A8F-F43C-4BFF-8CD1-A4700FE0BC6A}" presName="compChildNode" presStyleCnt="0"/>
      <dgm:spPr/>
    </dgm:pt>
    <dgm:pt modelId="{A2BD546F-1B32-4950-B8A4-618AE53452EF}" type="pres">
      <dgm:prSet presAssocID="{9A527A8F-F43C-4BFF-8CD1-A4700FE0BC6A}" presName="theInnerList" presStyleCnt="0"/>
      <dgm:spPr/>
    </dgm:pt>
    <dgm:pt modelId="{DF9C63E1-CF5C-443C-AF11-8AD0220C80F7}" type="pres">
      <dgm:prSet presAssocID="{63D7E643-C35A-45CC-BB0D-D2C4D810A10C}" presName="childNode" presStyleLbl="node1" presStyleIdx="0" presStyleCnt="2" custScaleY="103487">
        <dgm:presLayoutVars>
          <dgm:bulletEnabled val="1"/>
        </dgm:presLayoutVars>
      </dgm:prSet>
      <dgm:spPr/>
      <dgm:t>
        <a:bodyPr/>
        <a:lstStyle/>
        <a:p>
          <a:endParaRPr lang="zh-TW" altLang="en-US"/>
        </a:p>
      </dgm:t>
    </dgm:pt>
    <dgm:pt modelId="{912F27DF-D3B1-4D1C-BED0-EED145AC5329}" type="pres">
      <dgm:prSet presAssocID="{9A527A8F-F43C-4BFF-8CD1-A4700FE0BC6A}" presName="aSpace" presStyleCnt="0"/>
      <dgm:spPr/>
    </dgm:pt>
    <dgm:pt modelId="{0D23D90A-1AB6-4365-A14F-F48E40121A8E}" type="pres">
      <dgm:prSet presAssocID="{30B40302-1973-4F95-8F09-B0FB3CED0088}" presName="compNode" presStyleCnt="0"/>
      <dgm:spPr/>
    </dgm:pt>
    <dgm:pt modelId="{6A789290-16E2-49A1-98DB-1407CE21331A}" type="pres">
      <dgm:prSet presAssocID="{30B40302-1973-4F95-8F09-B0FB3CED0088}" presName="aNode" presStyleLbl="bgShp" presStyleIdx="1" presStyleCnt="2"/>
      <dgm:spPr/>
      <dgm:t>
        <a:bodyPr/>
        <a:lstStyle/>
        <a:p>
          <a:endParaRPr lang="zh-TW" altLang="en-US"/>
        </a:p>
      </dgm:t>
    </dgm:pt>
    <dgm:pt modelId="{2E5AC84D-251B-4766-AB27-094A4E19E3D3}" type="pres">
      <dgm:prSet presAssocID="{30B40302-1973-4F95-8F09-B0FB3CED0088}" presName="textNode" presStyleLbl="bgShp" presStyleIdx="1" presStyleCnt="2"/>
      <dgm:spPr/>
      <dgm:t>
        <a:bodyPr/>
        <a:lstStyle/>
        <a:p>
          <a:endParaRPr lang="zh-TW" altLang="en-US"/>
        </a:p>
      </dgm:t>
    </dgm:pt>
    <dgm:pt modelId="{887461AF-FEE8-469F-80A1-8AA06E9B9FF3}" type="pres">
      <dgm:prSet presAssocID="{30B40302-1973-4F95-8F09-B0FB3CED0088}" presName="compChildNode" presStyleCnt="0"/>
      <dgm:spPr/>
    </dgm:pt>
    <dgm:pt modelId="{B8DC1184-419F-4630-89EA-73F9631D1969}" type="pres">
      <dgm:prSet presAssocID="{30B40302-1973-4F95-8F09-B0FB3CED0088}" presName="theInnerList" presStyleCnt="0"/>
      <dgm:spPr/>
    </dgm:pt>
    <dgm:pt modelId="{0998120B-AA0A-4A83-B3A5-80CF6C9D7FD8}" type="pres">
      <dgm:prSet presAssocID="{73F73E2C-7F16-4CA1-840F-39C0ACDD4CEF}" presName="childNode" presStyleLbl="node1" presStyleIdx="1" presStyleCnt="2" custScaleY="103487">
        <dgm:presLayoutVars>
          <dgm:bulletEnabled val="1"/>
        </dgm:presLayoutVars>
      </dgm:prSet>
      <dgm:spPr/>
      <dgm:t>
        <a:bodyPr/>
        <a:lstStyle/>
        <a:p>
          <a:endParaRPr lang="zh-TW" altLang="en-US"/>
        </a:p>
      </dgm:t>
    </dgm:pt>
  </dgm:ptLst>
  <dgm:cxnLst>
    <dgm:cxn modelId="{463C1365-C7BC-4AD7-B56E-BFA5698C2D96}" srcId="{73F73E2C-7F16-4CA1-840F-39C0ACDD4CEF}" destId="{0437BC10-6BAE-4EE4-B977-90D5DFF1C5EB}" srcOrd="0" destOrd="0" parTransId="{53DF85C0-E4C4-4E4B-AEFB-803FEB6E1050}" sibTransId="{752C8699-2E65-4DDF-B36F-B8EB1E5C0650}"/>
    <dgm:cxn modelId="{766715C2-5FF2-4C7F-BC4D-6E2D308709C5}" type="presOf" srcId="{30B40302-1973-4F95-8F09-B0FB3CED0088}" destId="{6A789290-16E2-49A1-98DB-1407CE21331A}" srcOrd="0" destOrd="0" presId="urn:microsoft.com/office/officeart/2005/8/layout/lProcess2"/>
    <dgm:cxn modelId="{657477A1-A0DE-448C-BABA-5A1DAEEE49ED}" srcId="{63D7E643-C35A-45CC-BB0D-D2C4D810A10C}" destId="{585C8E39-5BED-441D-A299-334ACD9CD6C2}" srcOrd="0" destOrd="0" parTransId="{E1319486-C150-4299-A45B-9F793AE6FCB2}" sibTransId="{B983425C-C923-4ABE-84E7-D289002BD2FC}"/>
    <dgm:cxn modelId="{E3F6EE1C-0F73-48EF-A858-F490381AB344}" type="presOf" srcId="{B4E05B20-BD43-4FC7-9E1D-1106F0E4A129}" destId="{0998120B-AA0A-4A83-B3A5-80CF6C9D7FD8}" srcOrd="0" destOrd="3" presId="urn:microsoft.com/office/officeart/2005/8/layout/lProcess2"/>
    <dgm:cxn modelId="{162323D1-14C5-419B-A28F-BC089DAA0D48}" type="presOf" srcId="{0437BC10-6BAE-4EE4-B977-90D5DFF1C5EB}" destId="{0998120B-AA0A-4A83-B3A5-80CF6C9D7FD8}" srcOrd="0" destOrd="1" presId="urn:microsoft.com/office/officeart/2005/8/layout/lProcess2"/>
    <dgm:cxn modelId="{A12FDADF-5ACC-4386-81BA-19E0B374B434}" srcId="{63D7E643-C35A-45CC-BB0D-D2C4D810A10C}" destId="{46DE3725-34A9-4BAB-83FC-08F01A190F7E}" srcOrd="1" destOrd="0" parTransId="{064A7F23-711C-4D9E-8322-8A0C6E7CC6AB}" sibTransId="{E3A51800-23F7-4432-889B-2139D752431C}"/>
    <dgm:cxn modelId="{113C1584-200A-4E05-A8D1-758DF602EC84}" srcId="{73F73E2C-7F16-4CA1-840F-39C0ACDD4CEF}" destId="{B4E05B20-BD43-4FC7-9E1D-1106F0E4A129}" srcOrd="2" destOrd="0" parTransId="{38A5C669-5B4C-46D4-97D4-751063599BD5}" sibTransId="{56544A90-93BA-434A-853D-85F807516DAA}"/>
    <dgm:cxn modelId="{5A89123C-A1B6-4644-B51F-F69AAA77CA3F}" type="presOf" srcId="{46DE3725-34A9-4BAB-83FC-08F01A190F7E}" destId="{DF9C63E1-CF5C-443C-AF11-8AD0220C80F7}" srcOrd="0" destOrd="2" presId="urn:microsoft.com/office/officeart/2005/8/layout/lProcess2"/>
    <dgm:cxn modelId="{053C7692-9E3E-4032-B635-C60AD6D290DD}" type="presOf" srcId="{63D7E643-C35A-45CC-BB0D-D2C4D810A10C}" destId="{DF9C63E1-CF5C-443C-AF11-8AD0220C80F7}" srcOrd="0" destOrd="0" presId="urn:microsoft.com/office/officeart/2005/8/layout/lProcess2"/>
    <dgm:cxn modelId="{0663CA50-5060-408A-B51D-B4D4FAFE3DB6}" srcId="{761F9151-33D2-43DA-9FE3-574BCC713754}" destId="{9A527A8F-F43C-4BFF-8CD1-A4700FE0BC6A}" srcOrd="0" destOrd="0" parTransId="{30E91F30-F6D5-4EE2-89FA-E3C395462109}" sibTransId="{C99E9B35-C0BE-4786-BC06-E93AA61BCBB9}"/>
    <dgm:cxn modelId="{7F249271-05D5-46F0-98D2-250523C3D5B0}" type="presOf" srcId="{81C0AC17-0EDA-4A82-BE8F-2A05F0A4392F}" destId="{0998120B-AA0A-4A83-B3A5-80CF6C9D7FD8}" srcOrd="0" destOrd="2" presId="urn:microsoft.com/office/officeart/2005/8/layout/lProcess2"/>
    <dgm:cxn modelId="{74B77FDC-D276-4495-9856-AC61400FA1CD}" type="presOf" srcId="{30B40302-1973-4F95-8F09-B0FB3CED0088}" destId="{2E5AC84D-251B-4766-AB27-094A4E19E3D3}" srcOrd="1" destOrd="0" presId="urn:microsoft.com/office/officeart/2005/8/layout/lProcess2"/>
    <dgm:cxn modelId="{76FC657C-9880-4AD0-934A-D1978FB02A76}" type="presOf" srcId="{9A527A8F-F43C-4BFF-8CD1-A4700FE0BC6A}" destId="{1ED3BFD1-225F-4D0D-BB9A-445B8E3BBF7C}" srcOrd="1" destOrd="0" presId="urn:microsoft.com/office/officeart/2005/8/layout/lProcess2"/>
    <dgm:cxn modelId="{44D44983-CCF4-477B-9176-3BA9E429ED68}" srcId="{30B40302-1973-4F95-8F09-B0FB3CED0088}" destId="{73F73E2C-7F16-4CA1-840F-39C0ACDD4CEF}" srcOrd="0" destOrd="0" parTransId="{DCC6692E-FE22-4BA1-A7E8-9421ED783276}" sibTransId="{4100E04D-84D4-4991-9C6B-49321C0B5F75}"/>
    <dgm:cxn modelId="{22020F43-5D71-411A-A99E-B072891DF4B9}" type="presOf" srcId="{9A527A8F-F43C-4BFF-8CD1-A4700FE0BC6A}" destId="{FA72353B-0F44-40E6-ADF6-AFDFC464CFEA}" srcOrd="0" destOrd="0" presId="urn:microsoft.com/office/officeart/2005/8/layout/lProcess2"/>
    <dgm:cxn modelId="{C4F02067-1C3C-44E7-9C80-D2978158837B}" srcId="{9A527A8F-F43C-4BFF-8CD1-A4700FE0BC6A}" destId="{63D7E643-C35A-45CC-BB0D-D2C4D810A10C}" srcOrd="0" destOrd="0" parTransId="{37DE0FC3-8CA5-4A6C-8EA4-234DEB62772A}" sibTransId="{20871DBF-855C-4822-BD92-18C5A6D7DF19}"/>
    <dgm:cxn modelId="{D025E16B-66D1-4AB9-BC19-C8D06243FC3F}" type="presOf" srcId="{73F73E2C-7F16-4CA1-840F-39C0ACDD4CEF}" destId="{0998120B-AA0A-4A83-B3A5-80CF6C9D7FD8}" srcOrd="0" destOrd="0" presId="urn:microsoft.com/office/officeart/2005/8/layout/lProcess2"/>
    <dgm:cxn modelId="{D43BA4E7-FCF9-4443-9E3E-5906EE2DD6EF}" type="presOf" srcId="{761F9151-33D2-43DA-9FE3-574BCC713754}" destId="{E775492A-51CD-443F-9B99-A03E455F83BE}" srcOrd="0" destOrd="0" presId="urn:microsoft.com/office/officeart/2005/8/layout/lProcess2"/>
    <dgm:cxn modelId="{75204BB1-FAE9-47D2-B41A-B923E99C9813}" type="presOf" srcId="{585C8E39-5BED-441D-A299-334ACD9CD6C2}" destId="{DF9C63E1-CF5C-443C-AF11-8AD0220C80F7}" srcOrd="0" destOrd="1" presId="urn:microsoft.com/office/officeart/2005/8/layout/lProcess2"/>
    <dgm:cxn modelId="{5E074C8B-1E7E-4856-A14F-AB483109AD19}" srcId="{73F73E2C-7F16-4CA1-840F-39C0ACDD4CEF}" destId="{81C0AC17-0EDA-4A82-BE8F-2A05F0A4392F}" srcOrd="1" destOrd="0" parTransId="{8FE4D37C-3321-466F-A79D-671E632E3143}" sibTransId="{194628BD-109A-4DA7-9B34-D1F8C87F21AC}"/>
    <dgm:cxn modelId="{F850D56B-ADAC-4544-9B12-7A36D6708837}" srcId="{761F9151-33D2-43DA-9FE3-574BCC713754}" destId="{30B40302-1973-4F95-8F09-B0FB3CED0088}" srcOrd="1" destOrd="0" parTransId="{253E8AF4-39E3-4FA8-8F6C-1901642B4760}" sibTransId="{CE9A307A-42D2-4755-982E-ABCDE6BC7E0A}"/>
    <dgm:cxn modelId="{E2E39922-5462-486E-B338-880DF4F300B7}" type="presParOf" srcId="{E775492A-51CD-443F-9B99-A03E455F83BE}" destId="{2F5AABB3-9A53-4451-9ED2-03043CB9AFCB}" srcOrd="0" destOrd="0" presId="urn:microsoft.com/office/officeart/2005/8/layout/lProcess2"/>
    <dgm:cxn modelId="{DD7FC8D1-9021-4CD1-B701-4D411A4E8067}" type="presParOf" srcId="{2F5AABB3-9A53-4451-9ED2-03043CB9AFCB}" destId="{FA72353B-0F44-40E6-ADF6-AFDFC464CFEA}" srcOrd="0" destOrd="0" presId="urn:microsoft.com/office/officeart/2005/8/layout/lProcess2"/>
    <dgm:cxn modelId="{2D83A320-BE94-453D-BE0C-F36DBAC5EC9F}" type="presParOf" srcId="{2F5AABB3-9A53-4451-9ED2-03043CB9AFCB}" destId="{1ED3BFD1-225F-4D0D-BB9A-445B8E3BBF7C}" srcOrd="1" destOrd="0" presId="urn:microsoft.com/office/officeart/2005/8/layout/lProcess2"/>
    <dgm:cxn modelId="{387A3B6B-33B9-404B-B3F6-E48D8263D1C7}" type="presParOf" srcId="{2F5AABB3-9A53-4451-9ED2-03043CB9AFCB}" destId="{9A3DC22B-159B-422F-8D96-3EBBC921DF4B}" srcOrd="2" destOrd="0" presId="urn:microsoft.com/office/officeart/2005/8/layout/lProcess2"/>
    <dgm:cxn modelId="{EA555E97-871E-49E6-8494-375AC965FD66}" type="presParOf" srcId="{9A3DC22B-159B-422F-8D96-3EBBC921DF4B}" destId="{A2BD546F-1B32-4950-B8A4-618AE53452EF}" srcOrd="0" destOrd="0" presId="urn:microsoft.com/office/officeart/2005/8/layout/lProcess2"/>
    <dgm:cxn modelId="{CADEAE24-2CB9-4DB2-9971-49EBB90F62E4}" type="presParOf" srcId="{A2BD546F-1B32-4950-B8A4-618AE53452EF}" destId="{DF9C63E1-CF5C-443C-AF11-8AD0220C80F7}" srcOrd="0" destOrd="0" presId="urn:microsoft.com/office/officeart/2005/8/layout/lProcess2"/>
    <dgm:cxn modelId="{F6E0FC9E-E2E4-4F61-85EE-4C7F6E689F69}" type="presParOf" srcId="{E775492A-51CD-443F-9B99-A03E455F83BE}" destId="{912F27DF-D3B1-4D1C-BED0-EED145AC5329}" srcOrd="1" destOrd="0" presId="urn:microsoft.com/office/officeart/2005/8/layout/lProcess2"/>
    <dgm:cxn modelId="{3EBF18F2-2A88-426D-A208-B309666F3379}" type="presParOf" srcId="{E775492A-51CD-443F-9B99-A03E455F83BE}" destId="{0D23D90A-1AB6-4365-A14F-F48E40121A8E}" srcOrd="2" destOrd="0" presId="urn:microsoft.com/office/officeart/2005/8/layout/lProcess2"/>
    <dgm:cxn modelId="{9D207D23-DE65-41F4-A9B1-18293C556F91}" type="presParOf" srcId="{0D23D90A-1AB6-4365-A14F-F48E40121A8E}" destId="{6A789290-16E2-49A1-98DB-1407CE21331A}" srcOrd="0" destOrd="0" presId="urn:microsoft.com/office/officeart/2005/8/layout/lProcess2"/>
    <dgm:cxn modelId="{0FB0C11A-A5D1-4762-A17F-42F17C657F87}" type="presParOf" srcId="{0D23D90A-1AB6-4365-A14F-F48E40121A8E}" destId="{2E5AC84D-251B-4766-AB27-094A4E19E3D3}" srcOrd="1" destOrd="0" presId="urn:microsoft.com/office/officeart/2005/8/layout/lProcess2"/>
    <dgm:cxn modelId="{25C0E903-704E-48C8-ABEF-491B6CE4A88A}" type="presParOf" srcId="{0D23D90A-1AB6-4365-A14F-F48E40121A8E}" destId="{887461AF-FEE8-469F-80A1-8AA06E9B9FF3}" srcOrd="2" destOrd="0" presId="urn:microsoft.com/office/officeart/2005/8/layout/lProcess2"/>
    <dgm:cxn modelId="{1F5AFC98-2A6F-4AFA-8D90-76E06847D332}" type="presParOf" srcId="{887461AF-FEE8-469F-80A1-8AA06E9B9FF3}" destId="{B8DC1184-419F-4630-89EA-73F9631D1969}" srcOrd="0" destOrd="0" presId="urn:microsoft.com/office/officeart/2005/8/layout/lProcess2"/>
    <dgm:cxn modelId="{A855B2B5-5A67-461C-9A6A-DCD5733F31E0}" type="presParOf" srcId="{B8DC1184-419F-4630-89EA-73F9631D1969}" destId="{0998120B-AA0A-4A83-B3A5-80CF6C9D7FD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2353B-0F44-40E6-ADF6-AFDFC464CFEA}">
      <dsp:nvSpPr>
        <dsp:cNvPr id="0" name=""/>
        <dsp:cNvSpPr/>
      </dsp:nvSpPr>
      <dsp:spPr>
        <a:xfrm>
          <a:off x="3612" y="0"/>
          <a:ext cx="3475335" cy="4177339"/>
        </a:xfrm>
        <a:prstGeom prst="roundRect">
          <a:avLst>
            <a:gd name="adj" fmla="val 10000"/>
          </a:avLst>
        </a:prstGeom>
        <a:solidFill>
          <a:schemeClr val="accent1">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ts val="3200"/>
            </a:lnSpc>
            <a:spcBef>
              <a:spcPct val="0"/>
            </a:spcBef>
            <a:spcAft>
              <a:spcPts val="0"/>
            </a:spcAft>
          </a:pPr>
          <a:r>
            <a:rPr lang="zh-TW" altLang="en-US" sz="3200" kern="1200" dirty="0"/>
            <a:t>退休</a:t>
          </a:r>
          <a:r>
            <a:rPr lang="zh-TW" altLang="en-US" sz="3200" kern="1200" dirty="0">
              <a:latin typeface="Arial"/>
              <a:ea typeface="微软雅黑"/>
              <a:cs typeface="+mn-cs"/>
            </a:rPr>
            <a:t>條件</a:t>
          </a:r>
        </a:p>
      </dsp:txBody>
      <dsp:txXfrm>
        <a:off x="3612" y="0"/>
        <a:ext cx="3475335" cy="1253201"/>
      </dsp:txXfrm>
    </dsp:sp>
    <dsp:sp modelId="{DF9C63E1-CF5C-443C-AF11-8AD0220C80F7}">
      <dsp:nvSpPr>
        <dsp:cNvPr id="0" name=""/>
        <dsp:cNvSpPr/>
      </dsp:nvSpPr>
      <dsp:spPr>
        <a:xfrm>
          <a:off x="351146" y="1253882"/>
          <a:ext cx="2780268" cy="2713908"/>
        </a:xfrm>
        <a:prstGeom prst="roundRect">
          <a:avLst>
            <a:gd name="adj" fmla="val 10000"/>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49530" rIns="66040" bIns="49530" numCol="1" spcCol="1270" anchor="t" anchorCtr="0">
          <a:noAutofit/>
        </a:bodyPr>
        <a:lstStyle/>
        <a:p>
          <a:pPr lvl="0" algn="ctr" defTabSz="1155700">
            <a:lnSpc>
              <a:spcPts val="3200"/>
            </a:lnSpc>
            <a:spcBef>
              <a:spcPct val="0"/>
            </a:spcBef>
            <a:spcAft>
              <a:spcPts val="0"/>
            </a:spcAft>
          </a:pPr>
          <a:r>
            <a:rPr lang="zh-TW" altLang="en-US" sz="2600" b="1" kern="1200" dirty="0">
              <a:solidFill>
                <a:schemeClr val="tx1"/>
              </a:solidFill>
              <a:latin typeface="Arial"/>
              <a:ea typeface="微软雅黑"/>
              <a:cs typeface="+mn-cs"/>
            </a:rPr>
            <a:t>與現行制度同</a:t>
          </a:r>
          <a:endParaRPr lang="en-US" altLang="zh-TW" sz="2600" b="1" kern="1200" dirty="0">
            <a:solidFill>
              <a:schemeClr val="tx1"/>
            </a:solidFill>
            <a:latin typeface="Arial"/>
            <a:ea typeface="微软雅黑"/>
            <a:cs typeface="+mn-cs"/>
          </a:endParaRPr>
        </a:p>
        <a:p>
          <a:pPr lvl="0" algn="ctr" defTabSz="1155700">
            <a:lnSpc>
              <a:spcPts val="3200"/>
            </a:lnSpc>
            <a:spcBef>
              <a:spcPct val="0"/>
            </a:spcBef>
            <a:spcAft>
              <a:spcPts val="0"/>
            </a:spcAft>
          </a:pPr>
          <a:endParaRPr lang="zh-TW" altLang="en-US" sz="2200" kern="1200" dirty="0">
            <a:solidFill>
              <a:schemeClr val="tx1"/>
            </a:solidFill>
            <a:latin typeface="Arial"/>
            <a:ea typeface="微软雅黑"/>
            <a:cs typeface="+mn-cs"/>
          </a:endParaRPr>
        </a:p>
        <a:p>
          <a:pPr marL="228600" lvl="1" indent="-228600" algn="just" defTabSz="889000">
            <a:lnSpc>
              <a:spcPts val="3000"/>
            </a:lnSpc>
            <a:spcBef>
              <a:spcPct val="0"/>
            </a:spcBef>
            <a:spcAft>
              <a:spcPts val="0"/>
            </a:spcAft>
            <a:buChar char="••"/>
          </a:pPr>
          <a:r>
            <a:rPr lang="zh-TW" altLang="en-US" sz="2000" kern="1200" dirty="0">
              <a:solidFill>
                <a:schemeClr val="tx1"/>
              </a:solidFill>
              <a:latin typeface="Arial"/>
              <a:ea typeface="微软雅黑"/>
              <a:cs typeface="+mn-cs"/>
            </a:rPr>
            <a:t>自願退休</a:t>
          </a:r>
          <a:r>
            <a:rPr lang="en-US" altLang="zh-TW" sz="2000" kern="1200" dirty="0">
              <a:solidFill>
                <a:schemeClr val="tx1"/>
              </a:solidFill>
              <a:latin typeface="Arial"/>
              <a:ea typeface="微软雅黑"/>
              <a:cs typeface="+mn-cs"/>
            </a:rPr>
            <a:t>(</a:t>
          </a:r>
          <a:r>
            <a:rPr lang="zh-TW" altLang="en-US" sz="2000" kern="1200" dirty="0">
              <a:solidFill>
                <a:schemeClr val="tx1"/>
              </a:solidFill>
              <a:latin typeface="Arial"/>
              <a:ea typeface="微软雅黑"/>
              <a:cs typeface="+mn-cs"/>
            </a:rPr>
            <a:t>任職</a:t>
          </a:r>
          <a:r>
            <a:rPr lang="en-US" altLang="zh-TW" sz="2000" kern="1200" dirty="0">
              <a:solidFill>
                <a:schemeClr val="tx1"/>
              </a:solidFill>
              <a:latin typeface="Arial"/>
              <a:ea typeface="微软雅黑"/>
              <a:cs typeface="+mn-cs"/>
            </a:rPr>
            <a:t>25</a:t>
          </a:r>
          <a:r>
            <a:rPr lang="zh-TW" altLang="en-US" sz="2000" kern="1200" dirty="0">
              <a:solidFill>
                <a:schemeClr val="tx1"/>
              </a:solidFill>
              <a:latin typeface="Arial"/>
              <a:ea typeface="微软雅黑"/>
              <a:cs typeface="+mn-cs"/>
            </a:rPr>
            <a:t>年以上；任職</a:t>
          </a:r>
          <a:r>
            <a:rPr lang="en-US" altLang="zh-TW" sz="2000" kern="1200" dirty="0">
              <a:solidFill>
                <a:schemeClr val="tx1"/>
              </a:solidFill>
              <a:latin typeface="Arial"/>
              <a:ea typeface="微软雅黑"/>
              <a:cs typeface="+mn-cs"/>
            </a:rPr>
            <a:t>5</a:t>
          </a:r>
          <a:r>
            <a:rPr lang="zh-TW" altLang="en-US" sz="2000" kern="1200" dirty="0">
              <a:solidFill>
                <a:schemeClr val="tx1"/>
              </a:solidFill>
              <a:latin typeface="Arial"/>
              <a:ea typeface="微软雅黑"/>
              <a:cs typeface="+mn-cs"/>
            </a:rPr>
            <a:t>年以上且年滿</a:t>
          </a:r>
          <a:r>
            <a:rPr lang="en-US" altLang="zh-TW" sz="2000" kern="1200" dirty="0">
              <a:solidFill>
                <a:schemeClr val="tx1"/>
              </a:solidFill>
              <a:latin typeface="Arial"/>
              <a:ea typeface="微软雅黑"/>
              <a:cs typeface="+mn-cs"/>
            </a:rPr>
            <a:t>60</a:t>
          </a:r>
          <a:r>
            <a:rPr lang="zh-TW" altLang="en-US" sz="2000" kern="1200" dirty="0">
              <a:solidFill>
                <a:schemeClr val="tx1"/>
              </a:solidFill>
              <a:latin typeface="Arial"/>
              <a:ea typeface="微软雅黑"/>
              <a:cs typeface="+mn-cs"/>
            </a:rPr>
            <a:t>歲</a:t>
          </a:r>
          <a:r>
            <a:rPr lang="en-US" altLang="zh-TW" sz="2000" kern="1200" dirty="0">
              <a:solidFill>
                <a:schemeClr val="tx1"/>
              </a:solidFill>
              <a:latin typeface="Arial"/>
              <a:ea typeface="微软雅黑"/>
              <a:cs typeface="+mn-cs"/>
            </a:rPr>
            <a:t>)</a:t>
          </a:r>
          <a:endParaRPr lang="zh-TW" altLang="en-US" sz="2000" kern="1200" dirty="0">
            <a:solidFill>
              <a:schemeClr val="tx1"/>
            </a:solidFill>
            <a:latin typeface="Arial"/>
            <a:ea typeface="微软雅黑"/>
            <a:cs typeface="+mn-cs"/>
          </a:endParaRPr>
        </a:p>
        <a:p>
          <a:pPr marL="228600" lvl="1" indent="-228600" algn="just" defTabSz="889000">
            <a:lnSpc>
              <a:spcPts val="3000"/>
            </a:lnSpc>
            <a:spcBef>
              <a:spcPct val="0"/>
            </a:spcBef>
            <a:spcAft>
              <a:spcPts val="0"/>
            </a:spcAft>
            <a:buChar char="••"/>
          </a:pPr>
          <a:r>
            <a:rPr lang="zh-TW" altLang="en-US" sz="2000" kern="1200" dirty="0">
              <a:solidFill>
                <a:schemeClr val="tx1"/>
              </a:solidFill>
              <a:latin typeface="Arial"/>
              <a:ea typeface="微软雅黑"/>
              <a:cs typeface="+mn-cs"/>
            </a:rPr>
            <a:t>屆齡退休</a:t>
          </a:r>
          <a:r>
            <a:rPr lang="en-US" altLang="zh-TW" sz="2000" kern="1200" dirty="0">
              <a:solidFill>
                <a:schemeClr val="tx1"/>
              </a:solidFill>
              <a:latin typeface="Arial"/>
              <a:ea typeface="微软雅黑"/>
              <a:cs typeface="+mn-cs"/>
            </a:rPr>
            <a:t>65</a:t>
          </a:r>
          <a:r>
            <a:rPr lang="zh-TW" altLang="en-US" sz="2000" kern="1200" dirty="0">
              <a:solidFill>
                <a:schemeClr val="tx1"/>
              </a:solidFill>
              <a:latin typeface="Arial"/>
              <a:ea typeface="微软雅黑"/>
              <a:cs typeface="+mn-cs"/>
            </a:rPr>
            <a:t>歲</a:t>
          </a:r>
        </a:p>
      </dsp:txBody>
      <dsp:txXfrm>
        <a:off x="430634" y="1333370"/>
        <a:ext cx="2621292" cy="2554932"/>
      </dsp:txXfrm>
    </dsp:sp>
    <dsp:sp modelId="{6A789290-16E2-49A1-98DB-1407CE21331A}">
      <dsp:nvSpPr>
        <dsp:cNvPr id="0" name=""/>
        <dsp:cNvSpPr/>
      </dsp:nvSpPr>
      <dsp:spPr>
        <a:xfrm>
          <a:off x="3739598" y="0"/>
          <a:ext cx="3475335" cy="4177339"/>
        </a:xfrm>
        <a:prstGeom prst="roundRect">
          <a:avLst>
            <a:gd name="adj" fmla="val 10000"/>
          </a:avLst>
        </a:prstGeom>
        <a:solidFill>
          <a:schemeClr val="accent1">
            <a:lumMod val="20000"/>
            <a:lumOff val="8000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kern="1200" dirty="0"/>
            <a:t>給付方式</a:t>
          </a:r>
        </a:p>
      </dsp:txBody>
      <dsp:txXfrm>
        <a:off x="3739598" y="0"/>
        <a:ext cx="3475335" cy="1253201"/>
      </dsp:txXfrm>
    </dsp:sp>
    <dsp:sp modelId="{0998120B-AA0A-4A83-B3A5-80CF6C9D7FD8}">
      <dsp:nvSpPr>
        <dsp:cNvPr id="0" name=""/>
        <dsp:cNvSpPr/>
      </dsp:nvSpPr>
      <dsp:spPr>
        <a:xfrm>
          <a:off x="4087131" y="1253882"/>
          <a:ext cx="2780268" cy="2713908"/>
        </a:xfrm>
        <a:prstGeom prst="roundRect">
          <a:avLst>
            <a:gd name="adj" fmla="val 10000"/>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49530" rIns="66040" bIns="49530" numCol="1" spcCol="1270" anchor="t" anchorCtr="0">
          <a:noAutofit/>
        </a:bodyPr>
        <a:lstStyle/>
        <a:p>
          <a:pPr lvl="0" algn="ctr" defTabSz="1155700">
            <a:lnSpc>
              <a:spcPts val="3200"/>
            </a:lnSpc>
            <a:spcBef>
              <a:spcPct val="0"/>
            </a:spcBef>
            <a:spcAft>
              <a:spcPts val="0"/>
            </a:spcAft>
          </a:pPr>
          <a:r>
            <a:rPr lang="zh-TW" altLang="en-US" sz="2600" b="1" kern="1200" dirty="0">
              <a:solidFill>
                <a:schemeClr val="tx1"/>
              </a:solidFill>
            </a:rPr>
            <a:t>一次或分期</a:t>
          </a:r>
          <a:endParaRPr lang="en-US" altLang="zh-TW" sz="2600" b="1" kern="1200" dirty="0">
            <a:solidFill>
              <a:schemeClr val="tx1"/>
            </a:solidFill>
          </a:endParaRPr>
        </a:p>
        <a:p>
          <a:pPr lvl="0" algn="ctr" defTabSz="1155700">
            <a:lnSpc>
              <a:spcPts val="3200"/>
            </a:lnSpc>
            <a:spcBef>
              <a:spcPct val="0"/>
            </a:spcBef>
            <a:spcAft>
              <a:spcPts val="0"/>
            </a:spcAft>
          </a:pPr>
          <a:r>
            <a:rPr lang="zh-TW" altLang="en-US" sz="2600" b="1" kern="1200" dirty="0">
              <a:solidFill>
                <a:schemeClr val="tx1"/>
              </a:solidFill>
            </a:rPr>
            <a:t>或兼領</a:t>
          </a:r>
        </a:p>
        <a:p>
          <a:pPr marL="228600" lvl="1" indent="-228600" algn="just" defTabSz="977900">
            <a:lnSpc>
              <a:spcPct val="100000"/>
            </a:lnSpc>
            <a:spcBef>
              <a:spcPct val="0"/>
            </a:spcBef>
            <a:spcAft>
              <a:spcPts val="0"/>
            </a:spcAft>
            <a:buChar char="••"/>
          </a:pPr>
          <a:endParaRPr lang="zh-TW" altLang="en-US" sz="2200" kern="1200" dirty="0"/>
        </a:p>
        <a:p>
          <a:pPr marL="228600" lvl="1" indent="-228600" algn="just" defTabSz="889000">
            <a:lnSpc>
              <a:spcPts val="3000"/>
            </a:lnSpc>
            <a:spcBef>
              <a:spcPct val="0"/>
            </a:spcBef>
            <a:spcAft>
              <a:spcPts val="0"/>
            </a:spcAft>
            <a:buChar char="••"/>
          </a:pPr>
          <a:r>
            <a:rPr lang="zh-TW" sz="2000" kern="1200" dirty="0">
              <a:solidFill>
                <a:schemeClr val="tx1"/>
              </a:solidFill>
            </a:rPr>
            <a:t>未滿</a:t>
          </a:r>
          <a:r>
            <a:rPr lang="en-US" sz="2000" kern="1200" dirty="0">
              <a:solidFill>
                <a:schemeClr val="tx1"/>
              </a:solidFill>
            </a:rPr>
            <a:t>15</a:t>
          </a:r>
          <a:r>
            <a:rPr lang="zh-TW" sz="2000" kern="1200" dirty="0">
              <a:solidFill>
                <a:schemeClr val="tx1"/>
              </a:solidFill>
            </a:rPr>
            <a:t>年限領一次</a:t>
          </a:r>
          <a:endParaRPr lang="zh-TW" altLang="en-US" sz="2000" kern="1200" dirty="0">
            <a:solidFill>
              <a:schemeClr val="tx1"/>
            </a:solidFill>
          </a:endParaRPr>
        </a:p>
        <a:p>
          <a:pPr marL="228600" lvl="1" indent="-228600" algn="just" defTabSz="889000">
            <a:lnSpc>
              <a:spcPts val="3000"/>
            </a:lnSpc>
            <a:spcBef>
              <a:spcPct val="0"/>
            </a:spcBef>
            <a:spcAft>
              <a:spcPts val="0"/>
            </a:spcAft>
            <a:buChar char="••"/>
          </a:pPr>
          <a:r>
            <a:rPr lang="zh-TW" sz="2000" kern="1200" dirty="0">
              <a:solidFill>
                <a:schemeClr val="tx1"/>
              </a:solidFill>
            </a:rPr>
            <a:t>資遣與離職者，僅得請領一次給付</a:t>
          </a:r>
          <a:endParaRPr lang="zh-TW" altLang="en-US" sz="2000" kern="1200" dirty="0">
            <a:solidFill>
              <a:schemeClr val="tx1"/>
            </a:solidFill>
          </a:endParaRPr>
        </a:p>
      </dsp:txBody>
      <dsp:txXfrm>
        <a:off x="4166619" y="1333370"/>
        <a:ext cx="2621292" cy="25549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0.33723</cdr:x>
      <cdr:y>0.11218</cdr:y>
    </cdr:from>
    <cdr:to>
      <cdr:x>0.39407</cdr:x>
      <cdr:y>0.20291</cdr:y>
    </cdr:to>
    <cdr:sp macro="" textlink="">
      <cdr:nvSpPr>
        <cdr:cNvPr id="2" name="向下箭號 1"/>
        <cdr:cNvSpPr/>
      </cdr:nvSpPr>
      <cdr:spPr>
        <a:xfrm xmlns:a="http://schemas.openxmlformats.org/drawingml/2006/main">
          <a:off x="3591625" y="486158"/>
          <a:ext cx="605366" cy="393208"/>
        </a:xfrm>
        <a:prstGeom xmlns:a="http://schemas.openxmlformats.org/drawingml/2006/main" prst="downArrow">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dr:relSizeAnchor xmlns:cdr="http://schemas.openxmlformats.org/drawingml/2006/chartDrawing">
    <cdr:from>
      <cdr:x>0.08954</cdr:x>
      <cdr:y>0.26528</cdr:y>
    </cdr:from>
    <cdr:to>
      <cdr:x>0.28843</cdr:x>
      <cdr:y>0.72196</cdr:y>
    </cdr:to>
    <cdr:sp macro="" textlink="">
      <cdr:nvSpPr>
        <cdr:cNvPr id="3" name="十字形 2"/>
        <cdr:cNvSpPr/>
      </cdr:nvSpPr>
      <cdr:spPr>
        <a:xfrm xmlns:a="http://schemas.openxmlformats.org/drawingml/2006/main" rot="19042574">
          <a:off x="939448" y="1188020"/>
          <a:ext cx="2086839" cy="2045102"/>
        </a:xfrm>
        <a:prstGeom xmlns:a="http://schemas.openxmlformats.org/drawingml/2006/main" prst="plus">
          <a:avLst>
            <a:gd name="adj" fmla="val 40890"/>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TW"/>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BD5180DB-2A87-429B-A19C-F6F5D569D77C}" type="datetimeFigureOut">
              <a:rPr lang="zh-TW" altLang="en-US" smtClean="0"/>
              <a:t>2022/6/20</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41B01E3-BFF7-48FF-9842-F4C446537C3A}" type="slidenum">
              <a:rPr lang="zh-TW" altLang="en-US" smtClean="0"/>
              <a:t>‹#›</a:t>
            </a:fld>
            <a:endParaRPr lang="zh-TW" altLang="en-US"/>
          </a:p>
        </p:txBody>
      </p:sp>
    </p:spTree>
    <p:extLst>
      <p:ext uri="{BB962C8B-B14F-4D97-AF65-F5344CB8AC3E}">
        <p14:creationId xmlns:p14="http://schemas.microsoft.com/office/powerpoint/2010/main" val="3889081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5" y="1"/>
            <a:ext cx="2945659" cy="498135"/>
          </a:xfrm>
          <a:prstGeom prst="rect">
            <a:avLst/>
          </a:prstGeom>
        </p:spPr>
        <p:txBody>
          <a:bodyPr vert="horz" lIns="91440" tIns="45720" rIns="91440" bIns="45720" rtlCol="0"/>
          <a:lstStyle>
            <a:lvl1pPr algn="r">
              <a:defRPr sz="1200"/>
            </a:lvl1pPr>
          </a:lstStyle>
          <a:p>
            <a:fld id="{E8E422CF-0D80-45B7-804E-B558B97AB2E8}" type="datetimeFigureOut">
              <a:rPr lang="zh-CN" altLang="en-US" smtClean="0"/>
              <a:t>2022/6/20</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5" y="9430091"/>
            <a:ext cx="2945659" cy="498134"/>
          </a:xfrm>
          <a:prstGeom prst="rect">
            <a:avLst/>
          </a:prstGeom>
        </p:spPr>
        <p:txBody>
          <a:bodyPr vert="horz" lIns="91440" tIns="45720" rIns="91440" bIns="45720" rtlCol="0" anchor="b"/>
          <a:lstStyle>
            <a:lvl1pPr algn="r">
              <a:defRPr sz="1200"/>
            </a:lvl1pPr>
          </a:lstStyle>
          <a:p>
            <a:fld id="{8558C390-5DFC-4387-A3E4-66C09358981A}" type="slidenum">
              <a:rPr lang="zh-CN" altLang="en-US" smtClean="0"/>
              <a:t>‹#›</a:t>
            </a:fld>
            <a:endParaRPr lang="zh-CN" altLang="en-US"/>
          </a:p>
        </p:txBody>
      </p:sp>
    </p:spTree>
    <p:extLst>
      <p:ext uri="{BB962C8B-B14F-4D97-AF65-F5344CB8AC3E}">
        <p14:creationId xmlns:p14="http://schemas.microsoft.com/office/powerpoint/2010/main" val="883878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58C390-5DFC-4387-A3E4-66C09358981A}" type="slidenum">
              <a:rPr lang="zh-CN" altLang="en-US" smtClean="0"/>
              <a:t>0</a:t>
            </a:fld>
            <a:endParaRPr lang="zh-CN" altLang="en-US"/>
          </a:p>
        </p:txBody>
      </p:sp>
    </p:spTree>
    <p:extLst>
      <p:ext uri="{BB962C8B-B14F-4D97-AF65-F5344CB8AC3E}">
        <p14:creationId xmlns:p14="http://schemas.microsoft.com/office/powerpoint/2010/main" val="272872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10</a:t>
            </a:fld>
            <a:endParaRPr lang="zh-TW" altLang="en-US"/>
          </a:p>
        </p:txBody>
      </p:sp>
    </p:spTree>
    <p:extLst>
      <p:ext uri="{BB962C8B-B14F-4D97-AF65-F5344CB8AC3E}">
        <p14:creationId xmlns:p14="http://schemas.microsoft.com/office/powerpoint/2010/main" val="54455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11</a:t>
            </a:fld>
            <a:endParaRPr lang="zh-TW" altLang="en-US"/>
          </a:p>
        </p:txBody>
      </p:sp>
    </p:spTree>
    <p:extLst>
      <p:ext uri="{BB962C8B-B14F-4D97-AF65-F5344CB8AC3E}">
        <p14:creationId xmlns:p14="http://schemas.microsoft.com/office/powerpoint/2010/main" val="1970784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12</a:t>
            </a:fld>
            <a:endParaRPr lang="zh-TW" altLang="en-US"/>
          </a:p>
        </p:txBody>
      </p:sp>
    </p:spTree>
    <p:extLst>
      <p:ext uri="{BB962C8B-B14F-4D97-AF65-F5344CB8AC3E}">
        <p14:creationId xmlns:p14="http://schemas.microsoft.com/office/powerpoint/2010/main" val="420728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558C390-5DFC-4387-A3E4-66C09358981A}" type="slidenum">
              <a:rPr lang="zh-CN" altLang="en-US" smtClean="0"/>
              <a:t>14</a:t>
            </a:fld>
            <a:endParaRPr lang="zh-CN" altLang="en-US"/>
          </a:p>
        </p:txBody>
      </p:sp>
    </p:spTree>
    <p:extLst>
      <p:ext uri="{BB962C8B-B14F-4D97-AF65-F5344CB8AC3E}">
        <p14:creationId xmlns:p14="http://schemas.microsoft.com/office/powerpoint/2010/main" val="339471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18</a:t>
            </a:fld>
            <a:endParaRPr lang="zh-TW" altLang="en-US"/>
          </a:p>
        </p:txBody>
      </p:sp>
    </p:spTree>
    <p:extLst>
      <p:ext uri="{BB962C8B-B14F-4D97-AF65-F5344CB8AC3E}">
        <p14:creationId xmlns:p14="http://schemas.microsoft.com/office/powerpoint/2010/main" val="422023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19</a:t>
            </a:fld>
            <a:endParaRPr lang="zh-TW" altLang="en-US"/>
          </a:p>
        </p:txBody>
      </p:sp>
    </p:spTree>
    <p:extLst>
      <p:ext uri="{BB962C8B-B14F-4D97-AF65-F5344CB8AC3E}">
        <p14:creationId xmlns:p14="http://schemas.microsoft.com/office/powerpoint/2010/main" val="1744397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21</a:t>
            </a:fld>
            <a:endParaRPr lang="zh-TW" altLang="en-US"/>
          </a:p>
        </p:txBody>
      </p:sp>
    </p:spTree>
    <p:extLst>
      <p:ext uri="{BB962C8B-B14F-4D97-AF65-F5344CB8AC3E}">
        <p14:creationId xmlns:p14="http://schemas.microsoft.com/office/powerpoint/2010/main" val="83932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22</a:t>
            </a:fld>
            <a:endParaRPr lang="zh-TW" altLang="en-US"/>
          </a:p>
        </p:txBody>
      </p:sp>
    </p:spTree>
    <p:extLst>
      <p:ext uri="{BB962C8B-B14F-4D97-AF65-F5344CB8AC3E}">
        <p14:creationId xmlns:p14="http://schemas.microsoft.com/office/powerpoint/2010/main" val="285566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23</a:t>
            </a:fld>
            <a:endParaRPr lang="zh-TW" altLang="en-US"/>
          </a:p>
        </p:txBody>
      </p:sp>
    </p:spTree>
    <p:extLst>
      <p:ext uri="{BB962C8B-B14F-4D97-AF65-F5344CB8AC3E}">
        <p14:creationId xmlns:p14="http://schemas.microsoft.com/office/powerpoint/2010/main" val="240234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25</a:t>
            </a:fld>
            <a:endParaRPr lang="zh-TW" altLang="en-US"/>
          </a:p>
        </p:txBody>
      </p:sp>
    </p:spTree>
    <p:extLst>
      <p:ext uri="{BB962C8B-B14F-4D97-AF65-F5344CB8AC3E}">
        <p14:creationId xmlns:p14="http://schemas.microsoft.com/office/powerpoint/2010/main" val="380017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097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61AFB81E-0ABA-0F4A-8269-19306F649C40}" type="slidenum">
              <a:rPr kumimoji="0" lang="en-US" sz="1200" b="0" i="0" u="none" strike="noStrike" kern="1200" cap="none" spc="0" normalizeH="0" baseline="0" noProof="0">
                <a:ln>
                  <a:noFill/>
                </a:ln>
                <a:solidFill>
                  <a:prstClr val="black"/>
                </a:solidFill>
                <a:effectLst/>
                <a:uLnTx/>
                <a:uFillTx/>
                <a:latin typeface="Lato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Lato Light"/>
              <a:ea typeface="+mn-ea"/>
              <a:cs typeface="+mn-cs"/>
            </a:endParaRPr>
          </a:p>
        </p:txBody>
      </p:sp>
      <p:sp>
        <p:nvSpPr>
          <p:cNvPr id="8193" name="Text Box 1"/>
          <p:cNvSpPr txBox="1">
            <a:spLocks noGrp="1" noRot="1" noChangeAspect="1" noChangeArrowheads="1"/>
          </p:cNvSpPr>
          <p:nvPr>
            <p:ph type="sldImg"/>
          </p:nvPr>
        </p:nvSpPr>
        <p:spPr bwMode="auto">
          <a:xfrm>
            <a:off x="382588" y="693738"/>
            <a:ext cx="6086475"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194" name="Text Box 2"/>
          <p:cNvSpPr txBox="1">
            <a:spLocks noGrp="1" noChangeArrowheads="1"/>
          </p:cNvSpPr>
          <p:nvPr>
            <p:ph type="body" idx="1"/>
          </p:nvPr>
        </p:nvSpPr>
        <p:spPr bwMode="auto">
          <a:xfrm>
            <a:off x="686360" y="4342535"/>
            <a:ext cx="5481078" cy="41087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517162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2133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37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3533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6619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6304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2576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5877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36</a:t>
            </a:fld>
            <a:endParaRPr lang="zh-TW" altLang="en-US"/>
          </a:p>
        </p:txBody>
      </p:sp>
    </p:spTree>
    <p:extLst>
      <p:ext uri="{BB962C8B-B14F-4D97-AF65-F5344CB8AC3E}">
        <p14:creationId xmlns:p14="http://schemas.microsoft.com/office/powerpoint/2010/main" val="312972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38</a:t>
            </a:fld>
            <a:endParaRPr lang="zh-TW" altLang="en-US"/>
          </a:p>
        </p:txBody>
      </p:sp>
    </p:spTree>
    <p:extLst>
      <p:ext uri="{BB962C8B-B14F-4D97-AF65-F5344CB8AC3E}">
        <p14:creationId xmlns:p14="http://schemas.microsoft.com/office/powerpoint/2010/main" val="25834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3</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303229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39</a:t>
            </a:fld>
            <a:endParaRPr lang="zh-TW" altLang="en-US"/>
          </a:p>
        </p:txBody>
      </p:sp>
    </p:spTree>
    <p:extLst>
      <p:ext uri="{BB962C8B-B14F-4D97-AF65-F5344CB8AC3E}">
        <p14:creationId xmlns:p14="http://schemas.microsoft.com/office/powerpoint/2010/main" val="148739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488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49C2A-8E95-4FC5-A23A-17CF15F700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3219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42</a:t>
            </a:fld>
            <a:endParaRPr lang="zh-TW" altLang="en-US"/>
          </a:p>
        </p:txBody>
      </p:sp>
    </p:spTree>
    <p:extLst>
      <p:ext uri="{BB962C8B-B14F-4D97-AF65-F5344CB8AC3E}">
        <p14:creationId xmlns:p14="http://schemas.microsoft.com/office/powerpoint/2010/main" val="607051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44</a:t>
            </a:fld>
            <a:endParaRPr lang="zh-TW" altLang="en-US"/>
          </a:p>
        </p:txBody>
      </p:sp>
    </p:spTree>
    <p:extLst>
      <p:ext uri="{BB962C8B-B14F-4D97-AF65-F5344CB8AC3E}">
        <p14:creationId xmlns:p14="http://schemas.microsoft.com/office/powerpoint/2010/main" val="759985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45</a:t>
            </a:fld>
            <a:endParaRPr lang="zh-TW" altLang="en-US">
              <a:solidFill>
                <a:prstClr val="black"/>
              </a:solidFill>
              <a:latin typeface="Calibri"/>
            </a:endParaRPr>
          </a:p>
        </p:txBody>
      </p:sp>
    </p:spTree>
    <p:extLst>
      <p:ext uri="{BB962C8B-B14F-4D97-AF65-F5344CB8AC3E}">
        <p14:creationId xmlns:p14="http://schemas.microsoft.com/office/powerpoint/2010/main" val="295264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47</a:t>
            </a:fld>
            <a:endParaRPr lang="zh-TW" altLang="en-US">
              <a:solidFill>
                <a:prstClr val="black"/>
              </a:solidFill>
              <a:latin typeface="Calibri"/>
            </a:endParaRPr>
          </a:p>
        </p:txBody>
      </p:sp>
    </p:spTree>
    <p:extLst>
      <p:ext uri="{BB962C8B-B14F-4D97-AF65-F5344CB8AC3E}">
        <p14:creationId xmlns:p14="http://schemas.microsoft.com/office/powerpoint/2010/main" val="1123397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48</a:t>
            </a:fld>
            <a:endParaRPr lang="zh-TW" altLang="en-US">
              <a:solidFill>
                <a:prstClr val="black"/>
              </a:solidFill>
              <a:latin typeface="Calibri"/>
            </a:endParaRPr>
          </a:p>
        </p:txBody>
      </p:sp>
    </p:spTree>
    <p:extLst>
      <p:ext uri="{BB962C8B-B14F-4D97-AF65-F5344CB8AC3E}">
        <p14:creationId xmlns:p14="http://schemas.microsoft.com/office/powerpoint/2010/main" val="2504139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49</a:t>
            </a:fld>
            <a:endParaRPr lang="zh-TW" altLang="en-US">
              <a:solidFill>
                <a:prstClr val="black"/>
              </a:solidFill>
              <a:latin typeface="Calibri"/>
            </a:endParaRPr>
          </a:p>
        </p:txBody>
      </p:sp>
    </p:spTree>
    <p:extLst>
      <p:ext uri="{BB962C8B-B14F-4D97-AF65-F5344CB8AC3E}">
        <p14:creationId xmlns:p14="http://schemas.microsoft.com/office/powerpoint/2010/main" val="1205494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50</a:t>
            </a:fld>
            <a:endParaRPr lang="zh-TW" altLang="en-US">
              <a:solidFill>
                <a:prstClr val="black"/>
              </a:solidFill>
              <a:latin typeface="Calibri"/>
            </a:endParaRPr>
          </a:p>
        </p:txBody>
      </p:sp>
    </p:spTree>
    <p:extLst>
      <p:ext uri="{BB962C8B-B14F-4D97-AF65-F5344CB8AC3E}">
        <p14:creationId xmlns:p14="http://schemas.microsoft.com/office/powerpoint/2010/main" val="40974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4</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849449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51</a:t>
            </a:fld>
            <a:endParaRPr lang="zh-TW" altLang="en-US">
              <a:solidFill>
                <a:prstClr val="black"/>
              </a:solidFill>
              <a:latin typeface="Calibri"/>
            </a:endParaRPr>
          </a:p>
        </p:txBody>
      </p:sp>
    </p:spTree>
    <p:extLst>
      <p:ext uri="{BB962C8B-B14F-4D97-AF65-F5344CB8AC3E}">
        <p14:creationId xmlns:p14="http://schemas.microsoft.com/office/powerpoint/2010/main" val="3568049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52</a:t>
            </a:fld>
            <a:endParaRPr lang="zh-TW" altLang="en-US">
              <a:solidFill>
                <a:prstClr val="black"/>
              </a:solidFill>
              <a:latin typeface="Calibri"/>
            </a:endParaRPr>
          </a:p>
        </p:txBody>
      </p:sp>
    </p:spTree>
    <p:extLst>
      <p:ext uri="{BB962C8B-B14F-4D97-AF65-F5344CB8AC3E}">
        <p14:creationId xmlns:p14="http://schemas.microsoft.com/office/powerpoint/2010/main" val="20991764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53</a:t>
            </a:fld>
            <a:endParaRPr lang="zh-TW" altLang="en-US">
              <a:solidFill>
                <a:prstClr val="black"/>
              </a:solidFill>
              <a:latin typeface="Calibri"/>
            </a:endParaRPr>
          </a:p>
        </p:txBody>
      </p:sp>
    </p:spTree>
    <p:extLst>
      <p:ext uri="{BB962C8B-B14F-4D97-AF65-F5344CB8AC3E}">
        <p14:creationId xmlns:p14="http://schemas.microsoft.com/office/powerpoint/2010/main" val="232422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54</a:t>
            </a:fld>
            <a:endParaRPr lang="zh-TW" altLang="en-US">
              <a:solidFill>
                <a:prstClr val="black"/>
              </a:solidFill>
              <a:latin typeface="Calibri"/>
            </a:endParaRPr>
          </a:p>
        </p:txBody>
      </p:sp>
    </p:spTree>
    <p:extLst>
      <p:ext uri="{BB962C8B-B14F-4D97-AF65-F5344CB8AC3E}">
        <p14:creationId xmlns:p14="http://schemas.microsoft.com/office/powerpoint/2010/main" val="1335649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55</a:t>
            </a:fld>
            <a:endParaRPr lang="zh-TW" altLang="en-US">
              <a:solidFill>
                <a:prstClr val="black"/>
              </a:solidFill>
              <a:latin typeface="Calibri"/>
            </a:endParaRPr>
          </a:p>
        </p:txBody>
      </p:sp>
    </p:spTree>
    <p:extLst>
      <p:ext uri="{BB962C8B-B14F-4D97-AF65-F5344CB8AC3E}">
        <p14:creationId xmlns:p14="http://schemas.microsoft.com/office/powerpoint/2010/main" val="693170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56</a:t>
            </a:fld>
            <a:endParaRPr lang="zh-TW" altLang="en-US">
              <a:solidFill>
                <a:prstClr val="black"/>
              </a:solidFill>
              <a:latin typeface="Calibri"/>
            </a:endParaRPr>
          </a:p>
        </p:txBody>
      </p:sp>
    </p:spTree>
    <p:extLst>
      <p:ext uri="{BB962C8B-B14F-4D97-AF65-F5344CB8AC3E}">
        <p14:creationId xmlns:p14="http://schemas.microsoft.com/office/powerpoint/2010/main" val="1556588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57</a:t>
            </a:fld>
            <a:endParaRPr lang="zh-TW" altLang="en-US">
              <a:solidFill>
                <a:prstClr val="black"/>
              </a:solidFill>
              <a:latin typeface="Calibri"/>
            </a:endParaRPr>
          </a:p>
        </p:txBody>
      </p:sp>
    </p:spTree>
    <p:extLst>
      <p:ext uri="{BB962C8B-B14F-4D97-AF65-F5344CB8AC3E}">
        <p14:creationId xmlns:p14="http://schemas.microsoft.com/office/powerpoint/2010/main" val="2725537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58</a:t>
            </a:fld>
            <a:endParaRPr lang="zh-TW" altLang="en-US">
              <a:solidFill>
                <a:prstClr val="black"/>
              </a:solidFill>
              <a:latin typeface="Calibri"/>
            </a:endParaRPr>
          </a:p>
        </p:txBody>
      </p:sp>
    </p:spTree>
    <p:extLst>
      <p:ext uri="{BB962C8B-B14F-4D97-AF65-F5344CB8AC3E}">
        <p14:creationId xmlns:p14="http://schemas.microsoft.com/office/powerpoint/2010/main" val="22696041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59</a:t>
            </a:fld>
            <a:endParaRPr lang="zh-TW" altLang="en-US">
              <a:solidFill>
                <a:prstClr val="black"/>
              </a:solidFill>
              <a:latin typeface="Calibri"/>
            </a:endParaRPr>
          </a:p>
        </p:txBody>
      </p:sp>
    </p:spTree>
    <p:extLst>
      <p:ext uri="{BB962C8B-B14F-4D97-AF65-F5344CB8AC3E}">
        <p14:creationId xmlns:p14="http://schemas.microsoft.com/office/powerpoint/2010/main" val="663389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60</a:t>
            </a:fld>
            <a:endParaRPr lang="zh-TW" altLang="en-US">
              <a:solidFill>
                <a:prstClr val="black"/>
              </a:solidFill>
              <a:latin typeface="Calibri"/>
            </a:endParaRPr>
          </a:p>
        </p:txBody>
      </p:sp>
    </p:spTree>
    <p:extLst>
      <p:ext uri="{BB962C8B-B14F-4D97-AF65-F5344CB8AC3E}">
        <p14:creationId xmlns:p14="http://schemas.microsoft.com/office/powerpoint/2010/main" val="388134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5</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144526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61</a:t>
            </a:fld>
            <a:endParaRPr lang="zh-TW" altLang="en-US">
              <a:solidFill>
                <a:prstClr val="black"/>
              </a:solidFill>
              <a:latin typeface="Calibri"/>
            </a:endParaRPr>
          </a:p>
        </p:txBody>
      </p:sp>
    </p:spTree>
    <p:extLst>
      <p:ext uri="{BB962C8B-B14F-4D97-AF65-F5344CB8AC3E}">
        <p14:creationId xmlns:p14="http://schemas.microsoft.com/office/powerpoint/2010/main" val="1247609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62</a:t>
            </a:fld>
            <a:endParaRPr lang="zh-TW" altLang="en-US">
              <a:solidFill>
                <a:prstClr val="black"/>
              </a:solidFill>
              <a:latin typeface="Calibri"/>
            </a:endParaRPr>
          </a:p>
        </p:txBody>
      </p:sp>
    </p:spTree>
    <p:extLst>
      <p:ext uri="{BB962C8B-B14F-4D97-AF65-F5344CB8AC3E}">
        <p14:creationId xmlns:p14="http://schemas.microsoft.com/office/powerpoint/2010/main" val="3041994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63</a:t>
            </a:fld>
            <a:endParaRPr lang="zh-TW" altLang="en-US">
              <a:solidFill>
                <a:prstClr val="black"/>
              </a:solidFill>
              <a:latin typeface="Calibri"/>
            </a:endParaRPr>
          </a:p>
        </p:txBody>
      </p:sp>
    </p:spTree>
    <p:extLst>
      <p:ext uri="{BB962C8B-B14F-4D97-AF65-F5344CB8AC3E}">
        <p14:creationId xmlns:p14="http://schemas.microsoft.com/office/powerpoint/2010/main" val="4258928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64</a:t>
            </a:fld>
            <a:endParaRPr lang="zh-TW" altLang="en-US">
              <a:solidFill>
                <a:prstClr val="black"/>
              </a:solidFill>
              <a:latin typeface="Calibri"/>
            </a:endParaRPr>
          </a:p>
        </p:txBody>
      </p:sp>
    </p:spTree>
    <p:extLst>
      <p:ext uri="{BB962C8B-B14F-4D97-AF65-F5344CB8AC3E}">
        <p14:creationId xmlns:p14="http://schemas.microsoft.com/office/powerpoint/2010/main" val="3811361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65</a:t>
            </a:fld>
            <a:endParaRPr lang="zh-TW" altLang="en-US">
              <a:solidFill>
                <a:prstClr val="black"/>
              </a:solidFill>
              <a:latin typeface="Calibri"/>
            </a:endParaRPr>
          </a:p>
        </p:txBody>
      </p:sp>
    </p:spTree>
    <p:extLst>
      <p:ext uri="{BB962C8B-B14F-4D97-AF65-F5344CB8AC3E}">
        <p14:creationId xmlns:p14="http://schemas.microsoft.com/office/powerpoint/2010/main" val="90428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66</a:t>
            </a:fld>
            <a:endParaRPr lang="zh-TW" altLang="en-US">
              <a:solidFill>
                <a:prstClr val="black"/>
              </a:solidFill>
              <a:latin typeface="Calibri"/>
            </a:endParaRPr>
          </a:p>
        </p:txBody>
      </p:sp>
    </p:spTree>
    <p:extLst>
      <p:ext uri="{BB962C8B-B14F-4D97-AF65-F5344CB8AC3E}">
        <p14:creationId xmlns:p14="http://schemas.microsoft.com/office/powerpoint/2010/main" val="41704410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67</a:t>
            </a:fld>
            <a:endParaRPr lang="zh-TW" altLang="en-US">
              <a:solidFill>
                <a:prstClr val="black"/>
              </a:solidFill>
              <a:latin typeface="Calibri"/>
            </a:endParaRPr>
          </a:p>
        </p:txBody>
      </p:sp>
    </p:spTree>
    <p:extLst>
      <p:ext uri="{BB962C8B-B14F-4D97-AF65-F5344CB8AC3E}">
        <p14:creationId xmlns:p14="http://schemas.microsoft.com/office/powerpoint/2010/main" val="40487217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68</a:t>
            </a:fld>
            <a:endParaRPr lang="zh-TW" altLang="en-US">
              <a:solidFill>
                <a:prstClr val="black"/>
              </a:solidFill>
              <a:latin typeface="Calibri"/>
            </a:endParaRPr>
          </a:p>
        </p:txBody>
      </p:sp>
    </p:spTree>
    <p:extLst>
      <p:ext uri="{BB962C8B-B14F-4D97-AF65-F5344CB8AC3E}">
        <p14:creationId xmlns:p14="http://schemas.microsoft.com/office/powerpoint/2010/main" val="3999091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69</a:t>
            </a:fld>
            <a:endParaRPr lang="zh-TW" altLang="en-US">
              <a:solidFill>
                <a:prstClr val="black"/>
              </a:solidFill>
              <a:latin typeface="Calibri"/>
            </a:endParaRPr>
          </a:p>
        </p:txBody>
      </p:sp>
    </p:spTree>
    <p:extLst>
      <p:ext uri="{BB962C8B-B14F-4D97-AF65-F5344CB8AC3E}">
        <p14:creationId xmlns:p14="http://schemas.microsoft.com/office/powerpoint/2010/main" val="1657739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70</a:t>
            </a:fld>
            <a:endParaRPr lang="zh-TW" altLang="en-US">
              <a:solidFill>
                <a:prstClr val="black"/>
              </a:solidFill>
              <a:latin typeface="Calibri"/>
            </a:endParaRPr>
          </a:p>
        </p:txBody>
      </p:sp>
    </p:spTree>
    <p:extLst>
      <p:ext uri="{BB962C8B-B14F-4D97-AF65-F5344CB8AC3E}">
        <p14:creationId xmlns:p14="http://schemas.microsoft.com/office/powerpoint/2010/main" val="258052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eaLnBrk="1" hangingPunct="1">
              <a:spcBef>
                <a:spcPct val="0"/>
              </a:spcBef>
            </a:pPr>
            <a:fld id="{458AC832-9074-449D-8ADA-6BEBC83588C3}" type="slidenum">
              <a:rPr lang="en-US" altLang="zh-TW" smtClean="0"/>
              <a:pPr eaLnBrk="1" hangingPunct="1">
                <a:spcBef>
                  <a:spcPct val="0"/>
                </a:spcBef>
              </a:pPr>
              <a:t>6</a:t>
            </a:fld>
            <a:endParaRPr lang="en-US" altLang="zh-TW"/>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extLst>
      <p:ext uri="{BB962C8B-B14F-4D97-AF65-F5344CB8AC3E}">
        <p14:creationId xmlns:p14="http://schemas.microsoft.com/office/powerpoint/2010/main" val="1700675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71</a:t>
            </a:fld>
            <a:endParaRPr lang="zh-TW" altLang="en-US">
              <a:solidFill>
                <a:prstClr val="black"/>
              </a:solidFill>
              <a:latin typeface="Calibri"/>
            </a:endParaRPr>
          </a:p>
        </p:txBody>
      </p:sp>
    </p:spTree>
    <p:extLst>
      <p:ext uri="{BB962C8B-B14F-4D97-AF65-F5344CB8AC3E}">
        <p14:creationId xmlns:p14="http://schemas.microsoft.com/office/powerpoint/2010/main" val="730207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72</a:t>
            </a:fld>
            <a:endParaRPr lang="zh-TW" altLang="en-US">
              <a:solidFill>
                <a:prstClr val="black"/>
              </a:solidFill>
              <a:latin typeface="Calibri"/>
            </a:endParaRPr>
          </a:p>
        </p:txBody>
      </p:sp>
    </p:spTree>
    <p:extLst>
      <p:ext uri="{BB962C8B-B14F-4D97-AF65-F5344CB8AC3E}">
        <p14:creationId xmlns:p14="http://schemas.microsoft.com/office/powerpoint/2010/main" val="7032859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73</a:t>
            </a:fld>
            <a:endParaRPr lang="zh-TW" altLang="en-US">
              <a:solidFill>
                <a:prstClr val="black"/>
              </a:solidFill>
              <a:latin typeface="Calibri"/>
            </a:endParaRPr>
          </a:p>
        </p:txBody>
      </p:sp>
    </p:spTree>
    <p:extLst>
      <p:ext uri="{BB962C8B-B14F-4D97-AF65-F5344CB8AC3E}">
        <p14:creationId xmlns:p14="http://schemas.microsoft.com/office/powerpoint/2010/main" val="612232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74</a:t>
            </a:fld>
            <a:endParaRPr lang="zh-TW" altLang="en-US">
              <a:solidFill>
                <a:prstClr val="black"/>
              </a:solidFill>
              <a:latin typeface="Calibri"/>
            </a:endParaRPr>
          </a:p>
        </p:txBody>
      </p:sp>
    </p:spTree>
    <p:extLst>
      <p:ext uri="{BB962C8B-B14F-4D97-AF65-F5344CB8AC3E}">
        <p14:creationId xmlns:p14="http://schemas.microsoft.com/office/powerpoint/2010/main" val="3578808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75</a:t>
            </a:fld>
            <a:endParaRPr lang="zh-TW" altLang="en-US">
              <a:solidFill>
                <a:prstClr val="black"/>
              </a:solidFill>
              <a:latin typeface="Calibri"/>
            </a:endParaRPr>
          </a:p>
        </p:txBody>
      </p:sp>
    </p:spTree>
    <p:extLst>
      <p:ext uri="{BB962C8B-B14F-4D97-AF65-F5344CB8AC3E}">
        <p14:creationId xmlns:p14="http://schemas.microsoft.com/office/powerpoint/2010/main" val="38479239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76</a:t>
            </a:fld>
            <a:endParaRPr lang="zh-TW" altLang="en-US">
              <a:solidFill>
                <a:prstClr val="black"/>
              </a:solidFill>
              <a:latin typeface="Calibri"/>
            </a:endParaRPr>
          </a:p>
        </p:txBody>
      </p:sp>
    </p:spTree>
    <p:extLst>
      <p:ext uri="{BB962C8B-B14F-4D97-AF65-F5344CB8AC3E}">
        <p14:creationId xmlns:p14="http://schemas.microsoft.com/office/powerpoint/2010/main" val="519483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77</a:t>
            </a:fld>
            <a:endParaRPr lang="zh-TW" altLang="en-US">
              <a:solidFill>
                <a:prstClr val="black"/>
              </a:solidFill>
              <a:latin typeface="Calibri"/>
            </a:endParaRPr>
          </a:p>
        </p:txBody>
      </p:sp>
    </p:spTree>
    <p:extLst>
      <p:ext uri="{BB962C8B-B14F-4D97-AF65-F5344CB8AC3E}">
        <p14:creationId xmlns:p14="http://schemas.microsoft.com/office/powerpoint/2010/main" val="25337366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78</a:t>
            </a:fld>
            <a:endParaRPr lang="zh-TW" altLang="en-US">
              <a:solidFill>
                <a:prstClr val="black"/>
              </a:solidFill>
              <a:latin typeface="Calibri"/>
            </a:endParaRPr>
          </a:p>
        </p:txBody>
      </p:sp>
    </p:spTree>
    <p:extLst>
      <p:ext uri="{BB962C8B-B14F-4D97-AF65-F5344CB8AC3E}">
        <p14:creationId xmlns:p14="http://schemas.microsoft.com/office/powerpoint/2010/main" val="25170121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79</a:t>
            </a:fld>
            <a:endParaRPr lang="zh-TW" altLang="en-US">
              <a:solidFill>
                <a:prstClr val="black"/>
              </a:solidFill>
              <a:latin typeface="Calibri"/>
            </a:endParaRPr>
          </a:p>
        </p:txBody>
      </p:sp>
    </p:spTree>
    <p:extLst>
      <p:ext uri="{BB962C8B-B14F-4D97-AF65-F5344CB8AC3E}">
        <p14:creationId xmlns:p14="http://schemas.microsoft.com/office/powerpoint/2010/main" val="3499300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80</a:t>
            </a:fld>
            <a:endParaRPr lang="zh-TW" altLang="en-US">
              <a:solidFill>
                <a:prstClr val="black"/>
              </a:solidFill>
              <a:latin typeface="Calibri"/>
            </a:endParaRPr>
          </a:p>
        </p:txBody>
      </p:sp>
    </p:spTree>
    <p:extLst>
      <p:ext uri="{BB962C8B-B14F-4D97-AF65-F5344CB8AC3E}">
        <p14:creationId xmlns:p14="http://schemas.microsoft.com/office/powerpoint/2010/main" val="10367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7</a:t>
            </a:fld>
            <a:endParaRPr lang="zh-TW" altLang="en-US"/>
          </a:p>
        </p:txBody>
      </p:sp>
    </p:spTree>
    <p:extLst>
      <p:ext uri="{BB962C8B-B14F-4D97-AF65-F5344CB8AC3E}">
        <p14:creationId xmlns:p14="http://schemas.microsoft.com/office/powerpoint/2010/main" val="15702810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81</a:t>
            </a:fld>
            <a:endParaRPr lang="zh-TW" altLang="en-US">
              <a:solidFill>
                <a:prstClr val="black"/>
              </a:solidFill>
              <a:latin typeface="Calibri"/>
            </a:endParaRPr>
          </a:p>
        </p:txBody>
      </p:sp>
    </p:spTree>
    <p:extLst>
      <p:ext uri="{BB962C8B-B14F-4D97-AF65-F5344CB8AC3E}">
        <p14:creationId xmlns:p14="http://schemas.microsoft.com/office/powerpoint/2010/main" val="1620563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82</a:t>
            </a:fld>
            <a:endParaRPr lang="zh-TW" altLang="en-US">
              <a:solidFill>
                <a:prstClr val="black"/>
              </a:solidFill>
              <a:latin typeface="Calibri"/>
            </a:endParaRPr>
          </a:p>
        </p:txBody>
      </p:sp>
    </p:spTree>
    <p:extLst>
      <p:ext uri="{BB962C8B-B14F-4D97-AF65-F5344CB8AC3E}">
        <p14:creationId xmlns:p14="http://schemas.microsoft.com/office/powerpoint/2010/main" val="27647482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solidFill>
                  <a:prstClr val="black"/>
                </a:solidFill>
                <a:latin typeface="Calibri"/>
              </a:rPr>
              <a:pPr/>
              <a:t>83</a:t>
            </a:fld>
            <a:endParaRPr lang="zh-TW" altLang="en-US">
              <a:solidFill>
                <a:prstClr val="black"/>
              </a:solidFill>
              <a:latin typeface="Calibri"/>
            </a:endParaRPr>
          </a:p>
        </p:txBody>
      </p:sp>
    </p:spTree>
    <p:extLst>
      <p:ext uri="{BB962C8B-B14F-4D97-AF65-F5344CB8AC3E}">
        <p14:creationId xmlns:p14="http://schemas.microsoft.com/office/powerpoint/2010/main" val="20478808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7981232-A8E4-4771-821B-96397EA769CA}" type="slidenum">
              <a:rPr lang="zh-TW" altLang="en-US" smtClean="0">
                <a:solidFill>
                  <a:prstClr val="black"/>
                </a:solidFill>
              </a:rPr>
              <a:pPr/>
              <a:t>84</a:t>
            </a:fld>
            <a:endParaRPr lang="zh-TW" altLang="en-US">
              <a:solidFill>
                <a:prstClr val="black"/>
              </a:solidFill>
            </a:endParaRPr>
          </a:p>
        </p:txBody>
      </p:sp>
    </p:spTree>
    <p:extLst>
      <p:ext uri="{BB962C8B-B14F-4D97-AF65-F5344CB8AC3E}">
        <p14:creationId xmlns:p14="http://schemas.microsoft.com/office/powerpoint/2010/main" val="130998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8</a:t>
            </a:fld>
            <a:endParaRPr lang="zh-TW" altLang="en-US"/>
          </a:p>
        </p:txBody>
      </p:sp>
    </p:spTree>
    <p:extLst>
      <p:ext uri="{BB962C8B-B14F-4D97-AF65-F5344CB8AC3E}">
        <p14:creationId xmlns:p14="http://schemas.microsoft.com/office/powerpoint/2010/main" val="21104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3B1320-8913-41D3-95C5-802DA60A972F}" type="slidenum">
              <a:rPr lang="zh-TW" altLang="en-US" smtClean="0"/>
              <a:pPr/>
              <a:t>9</a:t>
            </a:fld>
            <a:endParaRPr lang="zh-TW" altLang="en-US"/>
          </a:p>
        </p:txBody>
      </p:sp>
    </p:spTree>
    <p:extLst>
      <p:ext uri="{BB962C8B-B14F-4D97-AF65-F5344CB8AC3E}">
        <p14:creationId xmlns:p14="http://schemas.microsoft.com/office/powerpoint/2010/main" val="836873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包图网">
    <p:spTree>
      <p:nvGrpSpPr>
        <p:cNvPr id="1" name=""/>
        <p:cNvGrpSpPr/>
        <p:nvPr/>
      </p:nvGrpSpPr>
      <p:grpSpPr>
        <a:xfrm>
          <a:off x="0" y="0"/>
          <a:ext cx="0" cy="0"/>
          <a:chOff x="0" y="0"/>
          <a:chExt cx="0" cy="0"/>
        </a:xfrm>
      </p:grpSpPr>
      <p:pic>
        <p:nvPicPr>
          <p:cNvPr id="6" name="图片 5" descr="图片包含 滑雪, 雪花&#10;&#10;已生成高可信度的说明">
            <a:extLst>
              <a:ext uri="{FF2B5EF4-FFF2-40B4-BE49-F238E27FC236}">
                <a16:creationId xmlns:a16="http://schemas.microsoft.com/office/drawing/2014/main" xmlns="" id="{0FD4CB60-A5AF-4F54-ABCC-86EE0F7FF8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3324"/>
          <a:stretch/>
        </p:blipFill>
        <p:spPr>
          <a:xfrm>
            <a:off x="0" y="2"/>
            <a:ext cx="12192000" cy="1420008"/>
          </a:xfrm>
          <a:prstGeom prst="rect">
            <a:avLst/>
          </a:prstGeom>
        </p:spPr>
      </p:pic>
      <p:pic>
        <p:nvPicPr>
          <p:cNvPr id="5" name="圖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894" y="65903"/>
            <a:ext cx="1308422" cy="1342767"/>
          </a:xfrm>
          <a:prstGeom prst="rect">
            <a:avLst/>
          </a:prstGeom>
        </p:spPr>
      </p:pic>
    </p:spTree>
    <p:extLst>
      <p:ext uri="{BB962C8B-B14F-4D97-AF65-F5344CB8AC3E}">
        <p14:creationId xmlns:p14="http://schemas.microsoft.com/office/powerpoint/2010/main" val="95014925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5819-3C13-484E-9DE3-FDEAAB92868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2540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8E94D-F3FC-4515-B832-738B3F6BD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082520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4F76C1-1AD7-489F-9EFB-75368BE38DC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823140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2564FE-038F-4AE4-B850-F048D1088CD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277458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1B817-2A3F-4561-8EBA-5F194F16939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5499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C44515-0F3E-485E-A570-4AF7342491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4801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43AD24-20C5-485C-8CD9-0DFC9750108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70197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376AFF-E5CB-4317-A34C-1047CAFF039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14678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E0EC7-1F57-4702-8877-CFB779B7726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925480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0F9A1-2CD7-426B-82C7-1C5ECCFAD9A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26637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包图网">
    <p:spTree>
      <p:nvGrpSpPr>
        <p:cNvPr id="1" name=""/>
        <p:cNvGrpSpPr/>
        <p:nvPr/>
      </p:nvGrpSpPr>
      <p:grpSpPr>
        <a:xfrm>
          <a:off x="0" y="0"/>
          <a:ext cx="0" cy="0"/>
          <a:chOff x="0" y="0"/>
          <a:chExt cx="0" cy="0"/>
        </a:xfrm>
      </p:grpSpPr>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5894" y="65903"/>
            <a:ext cx="1308422" cy="1342767"/>
          </a:xfrm>
          <a:prstGeom prst="rect">
            <a:avLst/>
          </a:prstGeom>
        </p:spPr>
      </p:pic>
    </p:spTree>
    <p:extLst>
      <p:ext uri="{BB962C8B-B14F-4D97-AF65-F5344CB8AC3E}">
        <p14:creationId xmlns:p14="http://schemas.microsoft.com/office/powerpoint/2010/main" val="55242367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27051" y="1628776"/>
            <a:ext cx="11664949"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00C770-B194-41C0-B32A-18F9CE93FA4F}"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56649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399AA-4523-4963-B8B1-C69414E8F95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94122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8C5819-3C13-484E-9DE3-FDEAAB92868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4487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78E94D-F3FC-4515-B832-738B3F6BD7E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238316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4F76C1-1AD7-489F-9EFB-75368BE38DC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1881181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2564FE-038F-4AE4-B850-F048D1088CD3}"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843599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1B817-2A3F-4561-8EBA-5F194F16939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75422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C44515-0F3E-485E-A570-4AF73424918A}"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816866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43AD24-20C5-485C-8CD9-0DFC97501089}"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285049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376AFF-E5CB-4317-A34C-1047CAFF0392}"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18390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包图网">
    <p:spTree>
      <p:nvGrpSpPr>
        <p:cNvPr id="1" name=""/>
        <p:cNvGrpSpPr/>
        <p:nvPr/>
      </p:nvGrpSpPr>
      <p:grpSpPr>
        <a:xfrm>
          <a:off x="0" y="0"/>
          <a:ext cx="0" cy="0"/>
          <a:chOff x="0" y="0"/>
          <a:chExt cx="0" cy="0"/>
        </a:xfrm>
      </p:grpSpPr>
      <p:grpSp>
        <p:nvGrpSpPr>
          <p:cNvPr id="7" name="群組 6"/>
          <p:cNvGrpSpPr/>
          <p:nvPr userDrawn="1"/>
        </p:nvGrpSpPr>
        <p:grpSpPr>
          <a:xfrm>
            <a:off x="0" y="6208894"/>
            <a:ext cx="12192000" cy="649106"/>
            <a:chOff x="0" y="6208894"/>
            <a:chExt cx="12192000" cy="649106"/>
          </a:xfrm>
        </p:grpSpPr>
        <p:sp>
          <p:nvSpPr>
            <p:cNvPr id="8" name="矩形 7"/>
            <p:cNvSpPr/>
            <p:nvPr/>
          </p:nvSpPr>
          <p:spPr>
            <a:xfrm>
              <a:off x="3048" y="6220178"/>
              <a:ext cx="12188952" cy="637822"/>
            </a:xfrm>
            <a:prstGeom prst="rect">
              <a:avLst/>
            </a:prstGeom>
            <a:gradFill rotWithShape="1">
              <a:gsLst>
                <a:gs pos="0">
                  <a:srgbClr val="C0CF3A">
                    <a:lumMod val="110000"/>
                    <a:satMod val="105000"/>
                    <a:tint val="67000"/>
                  </a:srgbClr>
                </a:gs>
                <a:gs pos="50000">
                  <a:srgbClr val="C0CF3A">
                    <a:lumMod val="105000"/>
                    <a:satMod val="103000"/>
                    <a:tint val="73000"/>
                  </a:srgbClr>
                </a:gs>
                <a:gs pos="100000">
                  <a:srgbClr val="C0CF3A">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prstClr val="black"/>
                </a:solidFill>
                <a:effectLst/>
                <a:uLnTx/>
                <a:uFillTx/>
                <a:latin typeface="細明體" panose="02020509000000000000" pitchFamily="49" charset="-120"/>
                <a:ea typeface="細明體" panose="02020509000000000000" pitchFamily="49" charset="-120"/>
                <a:cs typeface="+mn-cs"/>
              </a:endParaRPr>
            </a:p>
          </p:txBody>
        </p:sp>
        <p:cxnSp>
          <p:nvCxnSpPr>
            <p:cNvPr id="9" name="直線接點​​ 6"/>
            <p:cNvCxnSpPr/>
            <p:nvPr/>
          </p:nvCxnSpPr>
          <p:spPr>
            <a:xfrm>
              <a:off x="0" y="6208894"/>
              <a:ext cx="12192000" cy="0"/>
            </a:xfrm>
            <a:prstGeom prst="line">
              <a:avLst/>
            </a:prstGeom>
            <a:noFill/>
            <a:ln w="12700" cap="flat" cmpd="sng" algn="ctr">
              <a:solidFill>
                <a:srgbClr val="455F51"/>
              </a:solidFill>
              <a:prstDash val="solid"/>
              <a:miter lim="800000"/>
            </a:ln>
            <a:effectLst/>
          </p:spPr>
        </p:cxnSp>
      </p:grpSp>
    </p:spTree>
    <p:extLst>
      <p:ext uri="{BB962C8B-B14F-4D97-AF65-F5344CB8AC3E}">
        <p14:creationId xmlns:p14="http://schemas.microsoft.com/office/powerpoint/2010/main" val="386920739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E0EC7-1F57-4702-8877-CFB779B77261}"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099482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F0F9A1-2CD7-426B-82C7-1C5ECCFAD9A6}"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255687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27051" y="1628776"/>
            <a:ext cx="11664949"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00C770-B194-41C0-B32A-18F9CE93FA4F}"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0800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1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27051" y="1628776"/>
            <a:ext cx="11664949"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E00C770-B194-41C0-B32A-18F9CE93FA4F}" type="slidenum">
              <a:rPr lang="en-US" altLang="zh-TW"/>
              <a:pPr>
                <a:defRPr/>
              </a:pPr>
              <a:t>‹#›</a:t>
            </a:fld>
            <a:endParaRPr lang="en-US" altLang="zh-TW"/>
          </a:p>
        </p:txBody>
      </p:sp>
    </p:spTree>
    <p:extLst>
      <p:ext uri="{BB962C8B-B14F-4D97-AF65-F5344CB8AC3E}">
        <p14:creationId xmlns:p14="http://schemas.microsoft.com/office/powerpoint/2010/main" val="367034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userDrawn="1"/>
        </p:nvSpPr>
        <p:spPr bwMode="auto">
          <a:xfrm>
            <a:off x="8780116" y="282134"/>
            <a:ext cx="2960106" cy="338554"/>
          </a:xfrm>
          <a:prstGeom prst="rect">
            <a:avLst/>
          </a:prstGeom>
          <a:noFill/>
        </p:spPr>
        <p:txBody>
          <a:bodyPr wrap="none">
            <a:spAutoFit/>
          </a:bodyPr>
          <a:lstStyle/>
          <a:p>
            <a:pPr algn="ctr">
              <a:defRPr/>
            </a:pPr>
            <a:r>
              <a:rPr lang="en-US" altLang="zh-CN" sz="1600" spc="300" dirty="0">
                <a:solidFill>
                  <a:schemeClr val="bg1"/>
                </a:solidFill>
                <a:latin typeface="微软雅黑" pitchFamily="34" charset="-122"/>
                <a:ea typeface="微软雅黑" pitchFamily="34" charset="-122"/>
              </a:rPr>
              <a:t>WWW.HOMEPPT.COM</a:t>
            </a:r>
            <a:endParaRPr lang="zh-CN" altLang="en-US" sz="1600" spc="300" dirty="0">
              <a:solidFill>
                <a:schemeClr val="bg1"/>
              </a:solidFill>
              <a:latin typeface="微软雅黑" pitchFamily="34" charset="-122"/>
              <a:ea typeface="微软雅黑" pitchFamily="34" charset="-122"/>
            </a:endParaRPr>
          </a:p>
        </p:txBody>
      </p:sp>
      <p:sp>
        <p:nvSpPr>
          <p:cNvPr id="8" name="矩形 7"/>
          <p:cNvSpPr/>
          <p:nvPr userDrawn="1"/>
        </p:nvSpPr>
        <p:spPr bwMode="auto">
          <a:xfrm>
            <a:off x="872900" y="256936"/>
            <a:ext cx="5319085" cy="338554"/>
          </a:xfrm>
          <a:prstGeom prst="rect">
            <a:avLst/>
          </a:prstGeom>
          <a:noFill/>
        </p:spPr>
        <p:txBody>
          <a:bodyPr wrap="none">
            <a:spAutoFit/>
          </a:bodyPr>
          <a:lstStyle/>
          <a:p>
            <a:pPr algn="ctr">
              <a:defRPr/>
            </a:pPr>
            <a:r>
              <a:rPr lang="en-US" altLang="zh-CN" sz="1600" spc="300" dirty="0">
                <a:solidFill>
                  <a:schemeClr val="bg1"/>
                </a:solidFill>
                <a:latin typeface="微软雅黑" pitchFamily="34" charset="-122"/>
                <a:ea typeface="微软雅黑" pitchFamily="34" charset="-122"/>
              </a:rPr>
              <a:t>『HOMEPPT</a:t>
            </a:r>
            <a:r>
              <a:rPr lang="en-US" altLang="zh-CN" sz="1600" spc="300" baseline="0" dirty="0">
                <a:solidFill>
                  <a:schemeClr val="bg1"/>
                </a:solidFill>
                <a:latin typeface="微软雅黑" pitchFamily="34" charset="-122"/>
                <a:ea typeface="微软雅黑" pitchFamily="34" charset="-122"/>
              </a:rPr>
              <a:t>』— </a:t>
            </a:r>
            <a:r>
              <a:rPr lang="en-US" altLang="zh-CN" sz="1600" spc="300" dirty="0">
                <a:solidFill>
                  <a:schemeClr val="bg1"/>
                </a:solidFill>
                <a:latin typeface="微软雅黑" pitchFamily="34" charset="-122"/>
                <a:ea typeface="微软雅黑" pitchFamily="34" charset="-122"/>
              </a:rPr>
              <a:t>PPT</a:t>
            </a:r>
            <a:r>
              <a:rPr lang="zh-CN" altLang="en-US" sz="1600" spc="300" dirty="0">
                <a:solidFill>
                  <a:schemeClr val="bg1"/>
                </a:solidFill>
                <a:latin typeface="微软雅黑" pitchFamily="34" charset="-122"/>
                <a:ea typeface="微软雅黑" pitchFamily="34" charset="-122"/>
              </a:rPr>
              <a:t>模板</a:t>
            </a:r>
            <a:r>
              <a:rPr lang="en-US" altLang="zh-CN" sz="1600" spc="300" baseline="0" dirty="0">
                <a:solidFill>
                  <a:schemeClr val="bg1"/>
                </a:solidFill>
                <a:latin typeface="微软雅黑" pitchFamily="34" charset="-122"/>
                <a:ea typeface="微软雅黑" pitchFamily="34" charset="-122"/>
              </a:rPr>
              <a:t> PPT</a:t>
            </a:r>
            <a:r>
              <a:rPr lang="zh-CN" altLang="en-US" sz="1600" spc="300" baseline="0" dirty="0">
                <a:solidFill>
                  <a:schemeClr val="bg1"/>
                </a:solidFill>
                <a:latin typeface="微软雅黑" pitchFamily="34" charset="-122"/>
                <a:ea typeface="微软雅黑" pitchFamily="34" charset="-122"/>
              </a:rPr>
              <a:t>素材免费下载</a:t>
            </a:r>
            <a:endParaRPr lang="zh-CN" altLang="en-US" sz="1600" spc="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9046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EE2399AA-4523-4963-B8B1-C69414E8F95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410026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grpSp>
        <p:nvGrpSpPr>
          <p:cNvPr id="10" name="群組 9"/>
          <p:cNvGrpSpPr/>
          <p:nvPr userDrawn="1"/>
        </p:nvGrpSpPr>
        <p:grpSpPr>
          <a:xfrm>
            <a:off x="0" y="6208894"/>
            <a:ext cx="12192000" cy="649106"/>
            <a:chOff x="0" y="6208894"/>
            <a:chExt cx="12192000" cy="649106"/>
          </a:xfrm>
        </p:grpSpPr>
        <p:sp>
          <p:nvSpPr>
            <p:cNvPr id="2" name="矩形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zh-TW" altLang="en-US" dirty="0">
                <a:solidFill>
                  <a:prstClr val="black"/>
                </a:solidFill>
                <a:latin typeface="細明體" panose="02020509000000000000" pitchFamily="49" charset="-120"/>
                <a:ea typeface="細明體" panose="02020509000000000000" pitchFamily="49" charset="-120"/>
              </a:endParaRPr>
            </a:p>
          </p:txBody>
        </p:sp>
        <p:cxnSp>
          <p:nvCxnSpPr>
            <p:cNvPr id="7" name="直線接點​​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直線接點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標題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微軟正黑體" panose="020B0604030504040204" pitchFamily="34" charset="-120"/>
                <a:ea typeface="微軟正黑體" panose="020B0604030504040204" pitchFamily="34" charset="-120"/>
                <a:cs typeface="+mj-cs"/>
              </a:defRPr>
            </a:lvl1pPr>
          </a:lstStyle>
          <a:p>
            <a:pPr rtl="0"/>
            <a:r>
              <a:rPr lang="zh-TW" altLang="en-US" noProof="0"/>
              <a:t>按一下以編輯母片標題樣式</a:t>
            </a:r>
            <a:endParaRPr kumimoji="0" lang="zh-TW" altLang="en-US" noProof="0" dirty="0"/>
          </a:p>
        </p:txBody>
      </p:sp>
      <p:sp>
        <p:nvSpPr>
          <p:cNvPr id="17" name="副標題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latin typeface="細明體" panose="02020509000000000000" pitchFamily="49" charset="-120"/>
                <a:ea typeface="細明體" panose="02020509000000000000" pitchFamily="49"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zh-TW" altLang="en-US" noProof="0"/>
              <a:t>按一下以編輯母片副標題樣式</a:t>
            </a:r>
            <a:endParaRPr kumimoji="0" lang="zh-TW" altLang="en-US" noProof="0" dirty="0"/>
          </a:p>
        </p:txBody>
      </p:sp>
      <p:sp>
        <p:nvSpPr>
          <p:cNvPr id="30" name="日期預留位置 29"/>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176010F5-1FDB-4412-9DA5-0DC277F3AA47}" type="datetime2">
              <a:rPr lang="zh-TW" altLang="en-US" smtClean="0">
                <a:solidFill>
                  <a:prstClr val="black"/>
                </a:solidFill>
              </a:rPr>
              <a:pPr/>
              <a:t>2022年6月20日</a:t>
            </a:fld>
            <a:endParaRPr lang="zh-TW" altLang="en-US" dirty="0">
              <a:solidFill>
                <a:prstClr val="black"/>
              </a:solidFill>
            </a:endParaRPr>
          </a:p>
        </p:txBody>
      </p:sp>
      <p:sp>
        <p:nvSpPr>
          <p:cNvPr id="19" name="頁尾預留位置 18"/>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dirty="0">
                <a:solidFill>
                  <a:prstClr val="black"/>
                </a:solidFill>
              </a:rPr>
              <a:t>新增頁尾</a:t>
            </a:r>
          </a:p>
        </p:txBody>
      </p:sp>
      <p:sp>
        <p:nvSpPr>
          <p:cNvPr id="27" name="投影片編號預留位置 26"/>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401CF334-2D5C-4859-84A6-CA7E6E43FAEB}" type="slidenum">
              <a:rPr lang="en-US" altLang="zh-TW" smtClean="0">
                <a:solidFill>
                  <a:prstClr val="black"/>
                </a:solidFill>
              </a:rPr>
              <a:pPr/>
              <a:t>‹#›</a:t>
            </a:fld>
            <a:endParaRPr lang="zh-TW" altLang="en-US" dirty="0">
              <a:solidFill>
                <a:prstClr val="black"/>
              </a:solidFill>
            </a:endParaRPr>
          </a:p>
        </p:txBody>
      </p:sp>
    </p:spTree>
    <p:extLst>
      <p:ext uri="{BB962C8B-B14F-4D97-AF65-F5344CB8AC3E}">
        <p14:creationId xmlns:p14="http://schemas.microsoft.com/office/powerpoint/2010/main" val="4234102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399AA-4523-4963-B8B1-C69414E8F954}" type="slidenum">
              <a:rPr lang="en-US" altLang="zh-TW">
                <a:solidFill>
                  <a:prstClr val="black"/>
                </a:solidFill>
              </a:rPr>
              <a:pPr>
                <a:defRPr/>
              </a:pPr>
              <a:t>‹#›</a:t>
            </a:fld>
            <a:endParaRPr lang="en-US" altLang="zh-TW">
              <a:solidFill>
                <a:prstClr val="black"/>
              </a:solidFill>
            </a:endParaRPr>
          </a:p>
        </p:txBody>
      </p:sp>
    </p:spTree>
    <p:extLst>
      <p:ext uri="{BB962C8B-B14F-4D97-AF65-F5344CB8AC3E}">
        <p14:creationId xmlns:p14="http://schemas.microsoft.com/office/powerpoint/2010/main" val="332325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編號版面配置區 1"/>
          <p:cNvSpPr txBox="1">
            <a:spLocks/>
          </p:cNvSpPr>
          <p:nvPr userDrawn="1"/>
        </p:nvSpPr>
        <p:spPr>
          <a:xfrm>
            <a:off x="9216081" y="630426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52B987-5992-477A-B81C-5B0421845014}" type="slidenum">
              <a:rPr lang="zh-TW" altLang="en-US" baseline="0" smtClean="0">
                <a:solidFill>
                  <a:schemeClr val="accent1">
                    <a:lumMod val="50000"/>
                  </a:schemeClr>
                </a:solidFill>
              </a:rPr>
              <a:pPr/>
              <a:t>‹#›</a:t>
            </a:fld>
            <a:endParaRPr lang="zh-TW" altLang="en-US" baseline="0" dirty="0">
              <a:solidFill>
                <a:schemeClr val="accent1">
                  <a:lumMod val="50000"/>
                </a:schemeClr>
              </a:solidFill>
            </a:endParaRPr>
          </a:p>
        </p:txBody>
      </p:sp>
    </p:spTree>
    <p:extLst>
      <p:ext uri="{BB962C8B-B14F-4D97-AF65-F5344CB8AC3E}">
        <p14:creationId xmlns:p14="http://schemas.microsoft.com/office/powerpoint/2010/main" val="3877263149"/>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4" r:id="rId3"/>
    <p:sldLayoutId id="2147483660" r:id="rId4"/>
    <p:sldLayoutId id="2147483665" r:id="rId5"/>
    <p:sldLayoutId id="2147483693" r:id="rId6"/>
    <p:sldLayoutId id="2147483694" r:id="rId7"/>
  </p:sldLayoutIdLst>
  <p:transitio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25" name="群組 24"/>
          <p:cNvGrpSpPr/>
          <p:nvPr/>
        </p:nvGrpSpPr>
        <p:grpSpPr>
          <a:xfrm>
            <a:off x="-29028" y="-7144"/>
            <a:ext cx="12240731" cy="6879658"/>
            <a:chOff x="0" y="-21658"/>
            <a:chExt cx="12240731" cy="6879658"/>
          </a:xfrm>
        </p:grpSpPr>
        <p:sp>
          <p:nvSpPr>
            <p:cNvPr id="26" name="矩形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dirty="0">
                <a:solidFill>
                  <a:prstClr val="white"/>
                </a:solidFill>
                <a:latin typeface="細明體" panose="02020509000000000000" pitchFamily="49" charset="-120"/>
                <a:ea typeface="細明體" panose="02020509000000000000" pitchFamily="49" charset="-120"/>
              </a:endParaRPr>
            </a:p>
          </p:txBody>
        </p:sp>
        <p:grpSp>
          <p:nvGrpSpPr>
            <p:cNvPr id="27" name="群組 26"/>
            <p:cNvGrpSpPr/>
            <p:nvPr/>
          </p:nvGrpSpPr>
          <p:grpSpPr>
            <a:xfrm>
              <a:off x="0" y="-21658"/>
              <a:ext cx="12240731" cy="1041400"/>
              <a:chOff x="-25356" y="-7144"/>
              <a:chExt cx="12240731" cy="1041400"/>
            </a:xfrm>
          </p:grpSpPr>
          <p:sp>
            <p:nvSpPr>
              <p:cNvPr id="28" name="手繪多邊形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defTabSz="914400"/>
                <a:endParaRPr lang="zh-TW" altLang="en-US" dirty="0">
                  <a:solidFill>
                    <a:prstClr val="black"/>
                  </a:solidFill>
                  <a:latin typeface="細明體" panose="02020509000000000000" pitchFamily="49" charset="-120"/>
                  <a:ea typeface="細明體" panose="02020509000000000000" pitchFamily="49" charset="-120"/>
                </a:endParaRPr>
              </a:p>
            </p:txBody>
          </p:sp>
          <p:sp>
            <p:nvSpPr>
              <p:cNvPr id="29" name="手繪多邊形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defTabSz="914400"/>
                <a:endParaRPr lang="zh-TW" altLang="en-US" dirty="0">
                  <a:solidFill>
                    <a:prstClr val="black"/>
                  </a:solidFill>
                  <a:latin typeface="細明體" panose="02020509000000000000" pitchFamily="49" charset="-120"/>
                  <a:ea typeface="細明體" panose="02020509000000000000" pitchFamily="49" charset="-120"/>
                </a:endParaRPr>
              </a:p>
            </p:txBody>
          </p:sp>
          <p:grpSp>
            <p:nvGrpSpPr>
              <p:cNvPr id="31" name="群組 30"/>
              <p:cNvGrpSpPr/>
              <p:nvPr/>
            </p:nvGrpSpPr>
            <p:grpSpPr>
              <a:xfrm>
                <a:off x="-25356" y="202408"/>
                <a:ext cx="12240731" cy="649224"/>
                <a:chOff x="-19045" y="216550"/>
                <a:chExt cx="9180548" cy="649224"/>
              </a:xfrm>
            </p:grpSpPr>
            <p:sp>
              <p:nvSpPr>
                <p:cNvPr id="32" name="手繪多邊形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defTabSz="914400"/>
                  <a:endParaRPr lang="zh-TW" altLang="en-US" dirty="0">
                    <a:solidFill>
                      <a:prstClr val="black"/>
                    </a:solidFill>
                    <a:latin typeface="細明體" panose="02020509000000000000" pitchFamily="49" charset="-120"/>
                    <a:ea typeface="細明體" panose="02020509000000000000" pitchFamily="49" charset="-120"/>
                  </a:endParaRPr>
                </a:p>
              </p:txBody>
            </p:sp>
            <p:sp>
              <p:nvSpPr>
                <p:cNvPr id="33" name="手繪多邊形​​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defTabSz="914400"/>
                  <a:endParaRPr lang="zh-TW" altLang="en-US" dirty="0">
                    <a:solidFill>
                      <a:prstClr val="black"/>
                    </a:solidFill>
                    <a:latin typeface="細明體" panose="02020509000000000000" pitchFamily="49" charset="-120"/>
                    <a:ea typeface="細明體" panose="02020509000000000000" pitchFamily="49" charset="-120"/>
                  </a:endParaRPr>
                </a:p>
              </p:txBody>
            </p:sp>
          </p:grpSp>
        </p:grpSp>
      </p:grpSp>
      <p:sp>
        <p:nvSpPr>
          <p:cNvPr id="9" name="標題預留位置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zh-TW" altLang="en-US" noProof="0" dirty="0"/>
              <a:t>按一下以編輯母片標題樣式</a:t>
            </a:r>
            <a:endParaRPr kumimoji="0" lang="zh-TW" altLang="en-US" noProof="0" dirty="0"/>
          </a:p>
        </p:txBody>
      </p:sp>
      <p:sp>
        <p:nvSpPr>
          <p:cNvPr id="30" name="文字預留位置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zh-TW" altLang="en-US" noProof="0" dirty="0"/>
              <a:t>按一下以編輯母片文字樣式</a:t>
            </a:r>
          </a:p>
          <a:p>
            <a:pPr lvl="1" rtl="0" eaLnBrk="1" latinLnBrk="0" hangingPunct="1"/>
            <a:r>
              <a:rPr lang="zh-TW" altLang="en-US" noProof="0" dirty="0"/>
              <a:t>第二層</a:t>
            </a:r>
          </a:p>
          <a:p>
            <a:pPr lvl="2" rtl="0" eaLnBrk="1" latinLnBrk="0" hangingPunct="1"/>
            <a:r>
              <a:rPr lang="zh-TW" altLang="en-US" noProof="0" dirty="0"/>
              <a:t>第三層</a:t>
            </a:r>
          </a:p>
          <a:p>
            <a:pPr lvl="3" rtl="0" eaLnBrk="1" latinLnBrk="0" hangingPunct="1"/>
            <a:r>
              <a:rPr lang="zh-TW" altLang="en-US" noProof="0" dirty="0"/>
              <a:t>第四層</a:t>
            </a:r>
          </a:p>
          <a:p>
            <a:pPr lvl="4" rtl="0" eaLnBrk="1" latinLnBrk="0" hangingPunct="1"/>
            <a:r>
              <a:rPr lang="zh-TW" altLang="en-US" noProof="0" dirty="0"/>
              <a:t>第五層</a:t>
            </a:r>
          </a:p>
        </p:txBody>
      </p:sp>
      <p:sp>
        <p:nvSpPr>
          <p:cNvPr id="10" name="日期預留位置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pPr defTabSz="914400"/>
            <a:fld id="{D0565B32-B448-4814-A34B-8E4078D6BFB9}" type="datetime2">
              <a:rPr lang="zh-TW" altLang="en-US" smtClean="0">
                <a:solidFill>
                  <a:prstClr val="black"/>
                </a:solidFill>
              </a:rPr>
              <a:pPr defTabSz="914400"/>
              <a:t>2022年6月20日</a:t>
            </a:fld>
            <a:endParaRPr lang="zh-TW" altLang="en-US" dirty="0">
              <a:solidFill>
                <a:prstClr val="black"/>
              </a:solidFill>
            </a:endParaRPr>
          </a:p>
        </p:txBody>
      </p:sp>
      <p:sp>
        <p:nvSpPr>
          <p:cNvPr id="22" name="頁尾預留位置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pPr defTabSz="914400"/>
            <a:r>
              <a:rPr lang="zh-TW" altLang="en-US" dirty="0">
                <a:solidFill>
                  <a:prstClr val="black"/>
                </a:solidFill>
              </a:rPr>
              <a:t>新增頁尾</a:t>
            </a:r>
          </a:p>
        </p:txBody>
      </p:sp>
      <p:sp>
        <p:nvSpPr>
          <p:cNvPr id="18" name="投影片編號預留位置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latin typeface="細明體" panose="02020509000000000000" pitchFamily="49" charset="-120"/>
                <a:ea typeface="細明體" panose="02020509000000000000" pitchFamily="49" charset="-120"/>
              </a:defRPr>
            </a:lvl1pPr>
          </a:lstStyle>
          <a:p>
            <a:pPr defTabSz="914400"/>
            <a:fld id="{401CF334-2D5C-4859-84A6-CA7E6E43FAEB}" type="slidenum">
              <a:rPr lang="en-US" altLang="zh-TW" smtClean="0">
                <a:solidFill>
                  <a:prstClr val="black"/>
                </a:solidFill>
              </a:rPr>
              <a:pPr defTabSz="914400"/>
              <a:t>‹#›</a:t>
            </a:fld>
            <a:endParaRPr lang="zh-TW" altLang="en-US" dirty="0">
              <a:solidFill>
                <a:prstClr val="black"/>
              </a:solidFill>
            </a:endParaRPr>
          </a:p>
        </p:txBody>
      </p:sp>
    </p:spTree>
    <p:extLst>
      <p:ext uri="{BB962C8B-B14F-4D97-AF65-F5344CB8AC3E}">
        <p14:creationId xmlns:p14="http://schemas.microsoft.com/office/powerpoint/2010/main" val="1408247460"/>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微軟正黑體" panose="020B0604030504040204" pitchFamily="34" charset="-120"/>
          <a:ea typeface="微軟正黑體" panose="020B0604030504040204" pitchFamily="34" charset="-120"/>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細明體" panose="02020509000000000000" pitchFamily="49" charset="-120"/>
          <a:ea typeface="細明體" panose="02020509000000000000" pitchFamily="49" charset="-120"/>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細明體" panose="02020509000000000000" pitchFamily="49" charset="-120"/>
          <a:ea typeface="細明體" panose="02020509000000000000" pitchFamily="49" charset="-120"/>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細明體" panose="02020509000000000000" pitchFamily="49" charset="-120"/>
          <a:ea typeface="細明體" panose="02020509000000000000" pitchFamily="49" charset="-120"/>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細明體" panose="02020509000000000000" pitchFamily="49" charset="-120"/>
          <a:ea typeface="細明體" panose="02020509000000000000" pitchFamily="49" charset="-120"/>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細明體" panose="02020509000000000000" pitchFamily="49" charset="-120"/>
          <a:ea typeface="細明體" panose="02020509000000000000" pitchFamily="49" charset="-120"/>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86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cs typeface="+mn-cs"/>
              </a:defRPr>
            </a:lvl1pPr>
          </a:lstStyle>
          <a:p>
            <a:pPr defTabSz="914400" fontAlgn="base">
              <a:spcBef>
                <a:spcPct val="0"/>
              </a:spcBef>
              <a:spcAft>
                <a:spcPct val="0"/>
              </a:spcAft>
              <a:defRPr/>
            </a:pPr>
            <a:endParaRPr kumimoji="1" lang="en-US" altLang="zh-TW">
              <a:solidFill>
                <a:prstClr val="black"/>
              </a:solidFill>
            </a:endParaRPr>
          </a:p>
        </p:txBody>
      </p:sp>
      <p:sp>
        <p:nvSpPr>
          <p:cNvPr id="686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cs typeface="+mn-cs"/>
              </a:defRPr>
            </a:lvl1pPr>
          </a:lstStyle>
          <a:p>
            <a:pPr defTabSz="914400" fontAlgn="base">
              <a:spcBef>
                <a:spcPct val="0"/>
              </a:spcBef>
              <a:spcAft>
                <a:spcPct val="0"/>
              </a:spcAft>
              <a:defRPr/>
            </a:pPr>
            <a:endParaRPr kumimoji="1" lang="en-US" altLang="zh-TW">
              <a:solidFill>
                <a:prstClr val="black"/>
              </a:solidFill>
            </a:endParaRPr>
          </a:p>
        </p:txBody>
      </p:sp>
      <p:sp>
        <p:nvSpPr>
          <p:cNvPr id="686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cs typeface="+mn-cs"/>
              </a:defRPr>
            </a:lvl1pPr>
          </a:lstStyle>
          <a:p>
            <a:pPr defTabSz="914400" fontAlgn="base">
              <a:spcBef>
                <a:spcPct val="0"/>
              </a:spcBef>
              <a:spcAft>
                <a:spcPct val="0"/>
              </a:spcAft>
              <a:defRPr/>
            </a:pPr>
            <a:fld id="{80A3E69B-392F-4550-A0E2-7DC01F705D8D}" type="slidenum">
              <a:rPr kumimoji="1" lang="en-US" altLang="zh-TW" smtClean="0">
                <a:solidFill>
                  <a:prstClr val="black"/>
                </a:solidFill>
              </a:rPr>
              <a:pPr defTabSz="914400" fontAlgn="base">
                <a:spcBef>
                  <a:spcPct val="0"/>
                </a:spcBef>
                <a:spcAft>
                  <a:spcPct val="0"/>
                </a:spcAft>
                <a:defRPr/>
              </a:pPr>
              <a:t>‹#›</a:t>
            </a:fld>
            <a:endParaRPr kumimoji="1" lang="en-US" altLang="zh-TW">
              <a:solidFill>
                <a:prstClr val="black"/>
              </a:solidFill>
            </a:endParaRPr>
          </a:p>
        </p:txBody>
      </p:sp>
      <p:grpSp>
        <p:nvGrpSpPr>
          <p:cNvPr id="13" name="群組 12"/>
          <p:cNvGrpSpPr/>
          <p:nvPr userDrawn="1"/>
        </p:nvGrpSpPr>
        <p:grpSpPr>
          <a:xfrm>
            <a:off x="74085" y="122877"/>
            <a:ext cx="11965516" cy="781050"/>
            <a:chOff x="55563" y="63500"/>
            <a:chExt cx="8974137" cy="781050"/>
          </a:xfrm>
        </p:grpSpPr>
        <p:sp>
          <p:nvSpPr>
            <p:cNvPr id="14" name="Rectangle 24"/>
            <p:cNvSpPr>
              <a:spLocks noChangeArrowheads="1"/>
            </p:cNvSpPr>
            <p:nvPr userDrawn="1"/>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defTabSz="914400" fontAlgn="base">
                <a:spcBef>
                  <a:spcPct val="0"/>
                </a:spcBef>
                <a:spcAft>
                  <a:spcPct val="0"/>
                </a:spcAft>
                <a:defRPr/>
              </a:pPr>
              <a:endParaRPr lang="zh-TW" altLang="en-US" sz="2400">
                <a:solidFill>
                  <a:prstClr val="black"/>
                </a:solidFill>
                <a:ea typeface="新細明體" pitchFamily="18" charset="-120"/>
              </a:endParaRPr>
            </a:p>
          </p:txBody>
        </p:sp>
        <p:pic>
          <p:nvPicPr>
            <p:cNvPr id="15"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4837" y="77341"/>
              <a:ext cx="821176" cy="742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橢圓 15"/>
            <p:cNvSpPr/>
            <p:nvPr userDrawn="1"/>
          </p:nvSpPr>
          <p:spPr bwMode="auto">
            <a:xfrm>
              <a:off x="55563" y="63500"/>
              <a:ext cx="955675" cy="78105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zh-TW" altLang="en-US" sz="1800">
                <a:solidFill>
                  <a:prstClr val="white"/>
                </a:solidFill>
              </a:endParaRPr>
            </a:p>
          </p:txBody>
        </p:sp>
      </p:grpSp>
    </p:spTree>
    <p:extLst>
      <p:ext uri="{BB962C8B-B14F-4D97-AF65-F5344CB8AC3E}">
        <p14:creationId xmlns:p14="http://schemas.microsoft.com/office/powerpoint/2010/main" val="36820281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861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新細明體" pitchFamily="18" charset="-120"/>
                <a:cs typeface="+mn-cs"/>
              </a:defRPr>
            </a:lvl1pPr>
          </a:lstStyle>
          <a:p>
            <a:pPr defTabSz="914400" fontAlgn="base">
              <a:spcBef>
                <a:spcPct val="0"/>
              </a:spcBef>
              <a:spcAft>
                <a:spcPct val="0"/>
              </a:spcAft>
              <a:defRPr/>
            </a:pPr>
            <a:endParaRPr kumimoji="1" lang="en-US" altLang="zh-TW">
              <a:solidFill>
                <a:prstClr val="black"/>
              </a:solidFill>
            </a:endParaRPr>
          </a:p>
        </p:txBody>
      </p:sp>
      <p:sp>
        <p:nvSpPr>
          <p:cNvPr id="6861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新細明體" pitchFamily="18" charset="-120"/>
                <a:cs typeface="+mn-cs"/>
              </a:defRPr>
            </a:lvl1pPr>
          </a:lstStyle>
          <a:p>
            <a:pPr defTabSz="914400" fontAlgn="base">
              <a:spcBef>
                <a:spcPct val="0"/>
              </a:spcBef>
              <a:spcAft>
                <a:spcPct val="0"/>
              </a:spcAft>
              <a:defRPr/>
            </a:pPr>
            <a:endParaRPr kumimoji="1" lang="en-US" altLang="zh-TW">
              <a:solidFill>
                <a:prstClr val="black"/>
              </a:solidFill>
            </a:endParaRPr>
          </a:p>
        </p:txBody>
      </p:sp>
      <p:sp>
        <p:nvSpPr>
          <p:cNvPr id="6861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新細明體" pitchFamily="18" charset="-120"/>
                <a:cs typeface="+mn-cs"/>
              </a:defRPr>
            </a:lvl1pPr>
          </a:lstStyle>
          <a:p>
            <a:pPr defTabSz="914400" fontAlgn="base">
              <a:spcBef>
                <a:spcPct val="0"/>
              </a:spcBef>
              <a:spcAft>
                <a:spcPct val="0"/>
              </a:spcAft>
              <a:defRPr/>
            </a:pPr>
            <a:fld id="{80A3E69B-392F-4550-A0E2-7DC01F705D8D}" type="slidenum">
              <a:rPr kumimoji="1" lang="en-US" altLang="zh-TW" smtClean="0">
                <a:solidFill>
                  <a:prstClr val="black"/>
                </a:solidFill>
              </a:rPr>
              <a:pPr defTabSz="914400" fontAlgn="base">
                <a:spcBef>
                  <a:spcPct val="0"/>
                </a:spcBef>
                <a:spcAft>
                  <a:spcPct val="0"/>
                </a:spcAft>
                <a:defRPr/>
              </a:pPr>
              <a:t>‹#›</a:t>
            </a:fld>
            <a:endParaRPr kumimoji="1" lang="en-US" altLang="zh-TW">
              <a:solidFill>
                <a:prstClr val="black"/>
              </a:solidFill>
            </a:endParaRPr>
          </a:p>
        </p:txBody>
      </p:sp>
      <p:grpSp>
        <p:nvGrpSpPr>
          <p:cNvPr id="13" name="群組 12"/>
          <p:cNvGrpSpPr/>
          <p:nvPr userDrawn="1"/>
        </p:nvGrpSpPr>
        <p:grpSpPr>
          <a:xfrm>
            <a:off x="74085" y="122877"/>
            <a:ext cx="11965516" cy="781050"/>
            <a:chOff x="55563" y="63500"/>
            <a:chExt cx="8974137" cy="781050"/>
          </a:xfrm>
        </p:grpSpPr>
        <p:sp>
          <p:nvSpPr>
            <p:cNvPr id="14" name="Rectangle 24"/>
            <p:cNvSpPr>
              <a:spLocks noChangeArrowheads="1"/>
            </p:cNvSpPr>
            <p:nvPr userDrawn="1"/>
          </p:nvSpPr>
          <p:spPr bwMode="gray">
            <a:xfrm>
              <a:off x="1011238" y="639763"/>
              <a:ext cx="8018462"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000">
                  <a:solidFill>
                    <a:srgbClr val="0000FF"/>
                  </a:solidFill>
                  <a:latin typeface="Tahoma" pitchFamily="34" charset="0"/>
                  <a:ea typeface="標楷體" pitchFamily="65" charset="-120"/>
                </a:defRPr>
              </a:lvl1pPr>
              <a:lvl2pPr marL="742950" indent="-285750">
                <a:defRPr kumimoji="1" sz="2000">
                  <a:solidFill>
                    <a:srgbClr val="0000FF"/>
                  </a:solidFill>
                  <a:latin typeface="Tahoma" pitchFamily="34" charset="0"/>
                  <a:ea typeface="標楷體" pitchFamily="65" charset="-120"/>
                </a:defRPr>
              </a:lvl2pPr>
              <a:lvl3pPr marL="1143000" indent="-228600">
                <a:defRPr kumimoji="1" sz="2000">
                  <a:solidFill>
                    <a:srgbClr val="0000FF"/>
                  </a:solidFill>
                  <a:latin typeface="Tahoma" pitchFamily="34" charset="0"/>
                  <a:ea typeface="標楷體" pitchFamily="65" charset="-120"/>
                </a:defRPr>
              </a:lvl3pPr>
              <a:lvl4pPr marL="1600200" indent="-228600">
                <a:defRPr kumimoji="1" sz="2000">
                  <a:solidFill>
                    <a:srgbClr val="0000FF"/>
                  </a:solidFill>
                  <a:latin typeface="Tahoma" pitchFamily="34" charset="0"/>
                  <a:ea typeface="標楷體" pitchFamily="65" charset="-120"/>
                </a:defRPr>
              </a:lvl4pPr>
              <a:lvl5pPr marL="2057400" indent="-228600">
                <a:defRPr kumimoji="1" sz="2000">
                  <a:solidFill>
                    <a:srgbClr val="0000FF"/>
                  </a:solidFill>
                  <a:latin typeface="Tahoma" pitchFamily="34" charset="0"/>
                  <a:ea typeface="標楷體" pitchFamily="65" charset="-120"/>
                </a:defRPr>
              </a:lvl5pPr>
              <a:lvl6pPr marL="25146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6pPr>
              <a:lvl7pPr marL="29718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7pPr>
              <a:lvl8pPr marL="34290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8pPr>
              <a:lvl9pPr marL="3886200" indent="-228600" eaLnBrk="0" fontAlgn="base" hangingPunct="0">
                <a:spcBef>
                  <a:spcPct val="0"/>
                </a:spcBef>
                <a:spcAft>
                  <a:spcPct val="0"/>
                </a:spcAft>
                <a:defRPr kumimoji="1" sz="2000">
                  <a:solidFill>
                    <a:srgbClr val="0000FF"/>
                  </a:solidFill>
                  <a:latin typeface="Tahoma" pitchFamily="34" charset="0"/>
                  <a:ea typeface="標楷體" pitchFamily="65" charset="-120"/>
                </a:defRPr>
              </a:lvl9pPr>
            </a:lstStyle>
            <a:p>
              <a:pPr algn="ctr" defTabSz="914400" fontAlgn="base">
                <a:spcBef>
                  <a:spcPct val="0"/>
                </a:spcBef>
                <a:spcAft>
                  <a:spcPct val="0"/>
                </a:spcAft>
                <a:defRPr/>
              </a:pPr>
              <a:endParaRPr lang="zh-TW" altLang="en-US" sz="2400">
                <a:solidFill>
                  <a:prstClr val="black"/>
                </a:solidFill>
                <a:ea typeface="新細明體" pitchFamily="18" charset="-120"/>
              </a:endParaRPr>
            </a:p>
          </p:txBody>
        </p:sp>
        <p:pic>
          <p:nvPicPr>
            <p:cNvPr id="15"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4837" y="77341"/>
              <a:ext cx="821176" cy="74207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橢圓 15"/>
            <p:cNvSpPr/>
            <p:nvPr userDrawn="1"/>
          </p:nvSpPr>
          <p:spPr bwMode="auto">
            <a:xfrm>
              <a:off x="55563" y="63500"/>
              <a:ext cx="955675" cy="781050"/>
            </a:xfrm>
            <a:prstGeom prst="ellipse">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kumimoji="1" lang="zh-TW" altLang="en-US" sz="1800">
                <a:solidFill>
                  <a:prstClr val="white"/>
                </a:solidFill>
              </a:endParaRPr>
            </a:p>
          </p:txBody>
        </p:sp>
      </p:grpSp>
    </p:spTree>
    <p:extLst>
      <p:ext uri="{BB962C8B-B14F-4D97-AF65-F5344CB8AC3E}">
        <p14:creationId xmlns:p14="http://schemas.microsoft.com/office/powerpoint/2010/main" val="2578864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70430" y="6409592"/>
            <a:ext cx="269524" cy="15826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 name="圖片 2"/>
          <p:cNvPicPr>
            <a:picLocks noChangeAspect="1"/>
          </p:cNvPicPr>
          <p:nvPr/>
        </p:nvPicPr>
        <p:blipFill rotWithShape="1">
          <a:blip r:embed="rId3"/>
          <a:srcRect l="1050" r="3404" b="56778"/>
          <a:stretch/>
        </p:blipFill>
        <p:spPr>
          <a:xfrm>
            <a:off x="11151" y="5224589"/>
            <a:ext cx="12177132" cy="1700318"/>
          </a:xfrm>
          <a:prstGeom prst="rect">
            <a:avLst/>
          </a:prstGeom>
        </p:spPr>
      </p:pic>
      <p:sp>
        <p:nvSpPr>
          <p:cNvPr id="5" name="文本框 23">
            <a:extLst>
              <a:ext uri="{FF2B5EF4-FFF2-40B4-BE49-F238E27FC236}">
                <a16:creationId xmlns:a16="http://schemas.microsoft.com/office/drawing/2014/main" xmlns="" id="{8ED0F10C-7497-4968-8B89-9C39A49E9B85}"/>
              </a:ext>
            </a:extLst>
          </p:cNvPr>
          <p:cNvSpPr txBox="1"/>
          <p:nvPr/>
        </p:nvSpPr>
        <p:spPr>
          <a:xfrm>
            <a:off x="2016913" y="1314450"/>
            <a:ext cx="8165607" cy="1631216"/>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5000" b="1" dirty="0">
                <a:solidFill>
                  <a:srgbClr val="142938"/>
                </a:solidFill>
                <a:latin typeface="微軟正黑體" panose="020B0604030504040204" pitchFamily="34" charset="-120"/>
                <a:ea typeface="微軟正黑體" panose="020B0604030504040204" pitchFamily="34" charset="-120"/>
                <a:cs typeface="经典综艺体简" panose="02010609000101010101" pitchFamily="49" charset="-122"/>
              </a:rPr>
              <a:t>公務人員退撫制度</a:t>
            </a:r>
            <a:endParaRPr lang="en-US" altLang="zh-TW" sz="5000" b="1" dirty="0">
              <a:solidFill>
                <a:srgbClr val="142938"/>
              </a:solidFill>
              <a:latin typeface="微軟正黑體" panose="020B0604030504040204" pitchFamily="34" charset="-120"/>
              <a:ea typeface="微軟正黑體" panose="020B0604030504040204" pitchFamily="34" charset="-120"/>
              <a:cs typeface="经典综艺体简" panose="02010609000101010101" pitchFamily="49" charset="-122"/>
            </a:endParaRPr>
          </a:p>
          <a:p>
            <a:pPr lvl="0" algn="ctr" defTabSz="914400">
              <a:defRPr/>
            </a:pPr>
            <a:r>
              <a:rPr lang="zh-TW" altLang="en-US" sz="5000" b="1" dirty="0">
                <a:solidFill>
                  <a:srgbClr val="142938"/>
                </a:solidFill>
                <a:latin typeface="微軟正黑體" panose="020B0604030504040204" pitchFamily="34" charset="-120"/>
                <a:ea typeface="微軟正黑體" panose="020B0604030504040204" pitchFamily="34" charset="-120"/>
                <a:cs typeface="经典综艺体简" panose="02010609000101010101" pitchFamily="49" charset="-122"/>
              </a:rPr>
              <a:t>規劃方案</a:t>
            </a:r>
            <a:endParaRPr lang="zh-CN" altLang="en-US" sz="5000" b="1" dirty="0">
              <a:solidFill>
                <a:srgbClr val="142938"/>
              </a:solidFill>
              <a:latin typeface="微軟正黑體" panose="020B0604030504040204" pitchFamily="34" charset="-120"/>
              <a:ea typeface="微軟正黑體" panose="020B0604030504040204" pitchFamily="34" charset="-120"/>
              <a:cs typeface="经典综艺体简" panose="02010609000101010101" pitchFamily="49" charset="-122"/>
            </a:endParaRPr>
          </a:p>
        </p:txBody>
      </p:sp>
      <p:sp>
        <p:nvSpPr>
          <p:cNvPr id="6" name="文本框 24">
            <a:extLst>
              <a:ext uri="{FF2B5EF4-FFF2-40B4-BE49-F238E27FC236}">
                <a16:creationId xmlns:a16="http://schemas.microsoft.com/office/drawing/2014/main" xmlns="" id="{C8CEE4C9-BE9C-4A0E-9FA3-DA9FF0299B58}"/>
              </a:ext>
            </a:extLst>
          </p:cNvPr>
          <p:cNvSpPr txBox="1"/>
          <p:nvPr/>
        </p:nvSpPr>
        <p:spPr>
          <a:xfrm>
            <a:off x="4142099" y="3444208"/>
            <a:ext cx="3915233" cy="1015663"/>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3000" b="1" dirty="0">
                <a:solidFill>
                  <a:prstClr val="black"/>
                </a:solidFill>
                <a:latin typeface="微軟正黑體" panose="020B0604030504040204" pitchFamily="34" charset="-120"/>
                <a:ea typeface="微軟正黑體" panose="020B0604030504040204" pitchFamily="34" charset="-120"/>
              </a:rPr>
              <a:t>銓敘部退撫司</a:t>
            </a:r>
            <a:endParaRPr lang="en-US" altLang="zh-TW" sz="3000" b="1" dirty="0">
              <a:solidFill>
                <a:prstClr val="black"/>
              </a:solidFill>
              <a:latin typeface="微軟正黑體" panose="020B0604030504040204" pitchFamily="34" charset="-120"/>
              <a:ea typeface="微軟正黑體" panose="020B0604030504040204" pitchFamily="34" charset="-120"/>
            </a:endParaRPr>
          </a:p>
          <a:p>
            <a:pPr lvl="0" algn="ctr" defTabSz="914400">
              <a:defRPr/>
            </a:pPr>
            <a:r>
              <a:rPr lang="zh-TW" altLang="en-US" sz="3000" b="1" dirty="0">
                <a:solidFill>
                  <a:prstClr val="black"/>
                </a:solidFill>
                <a:latin typeface="微軟正黑體" panose="020B0604030504040204" pitchFamily="34" charset="-120"/>
                <a:ea typeface="微軟正黑體" panose="020B0604030504040204" pitchFamily="34" charset="-120"/>
              </a:rPr>
              <a:t>鄭淑芬</a:t>
            </a:r>
          </a:p>
        </p:txBody>
      </p:sp>
      <p:sp>
        <p:nvSpPr>
          <p:cNvPr id="7" name="文本框 28">
            <a:extLst>
              <a:ext uri="{FF2B5EF4-FFF2-40B4-BE49-F238E27FC236}">
                <a16:creationId xmlns:a16="http://schemas.microsoft.com/office/drawing/2014/main" xmlns="" id="{8E83C6FA-55BF-40CE-914C-897DD46B13A5}"/>
              </a:ext>
            </a:extLst>
          </p:cNvPr>
          <p:cNvSpPr txBox="1"/>
          <p:nvPr/>
        </p:nvSpPr>
        <p:spPr>
          <a:xfrm>
            <a:off x="7878276" y="5822694"/>
            <a:ext cx="2653780" cy="400110"/>
          </a:xfrm>
          <a:prstGeom prst="rect">
            <a:avLst/>
          </a:prstGeom>
          <a:solidFill>
            <a:srgbClr val="115687"/>
          </a:solidFill>
        </p:spPr>
        <p:txBody>
          <a:bodyPr wrap="square" rtlCol="0">
            <a:spAutoFit/>
            <a:scene3d>
              <a:camera prst="orthographicFront"/>
              <a:lightRig rig="threePt" dir="t"/>
            </a:scene3d>
            <a:sp3d contourW="12700"/>
          </a:bodyPr>
          <a:lstStyle/>
          <a:p>
            <a:pPr lvl="0" algn="ctr" defTabSz="914400">
              <a:defRPr/>
            </a:pPr>
            <a:r>
              <a:rPr lang="zh-TW" altLang="en-US" sz="2000" b="1" dirty="0">
                <a:solidFill>
                  <a:prstClr val="white"/>
                </a:solidFill>
                <a:latin typeface="Century Gothic" panose="020B0502020202020204" pitchFamily="34" charset="0"/>
              </a:rPr>
              <a:t>民國</a:t>
            </a:r>
            <a:r>
              <a:rPr lang="en-US" altLang="zh-TW" sz="2000" b="1" dirty="0">
                <a:solidFill>
                  <a:prstClr val="white"/>
                </a:solidFill>
                <a:latin typeface="Century Gothic" panose="020B0502020202020204" pitchFamily="34" charset="0"/>
              </a:rPr>
              <a:t>111</a:t>
            </a:r>
            <a:r>
              <a:rPr lang="zh-TW" altLang="en-US" sz="2000" b="1" dirty="0">
                <a:solidFill>
                  <a:prstClr val="white"/>
                </a:solidFill>
                <a:latin typeface="Century Gothic" panose="020B0502020202020204" pitchFamily="34" charset="0"/>
              </a:rPr>
              <a:t>年</a:t>
            </a:r>
            <a:r>
              <a:rPr lang="en-US" altLang="zh-TW" sz="2000" b="1" dirty="0">
                <a:solidFill>
                  <a:prstClr val="white"/>
                </a:solidFill>
                <a:latin typeface="Century Gothic" panose="020B0502020202020204" pitchFamily="34" charset="0"/>
              </a:rPr>
              <a:t>6</a:t>
            </a:r>
            <a:r>
              <a:rPr lang="zh-TW" altLang="en-US" sz="2000" b="1" dirty="0">
                <a:solidFill>
                  <a:prstClr val="white"/>
                </a:solidFill>
                <a:latin typeface="Century Gothic" panose="020B0502020202020204" pitchFamily="34" charset="0"/>
              </a:rPr>
              <a:t>月</a:t>
            </a:r>
            <a:r>
              <a:rPr lang="en-US" altLang="zh-TW" sz="2000" b="1" dirty="0">
                <a:solidFill>
                  <a:prstClr val="white"/>
                </a:solidFill>
                <a:latin typeface="Century Gothic" panose="020B0502020202020204" pitchFamily="34" charset="0"/>
              </a:rPr>
              <a:t>22</a:t>
            </a:r>
            <a:r>
              <a:rPr lang="zh-TW" altLang="en-US" sz="2000" b="1" dirty="0">
                <a:solidFill>
                  <a:prstClr val="white"/>
                </a:solidFill>
                <a:latin typeface="Century Gothic" panose="020B0502020202020204" pitchFamily="34" charset="0"/>
              </a:rPr>
              <a:t>日</a:t>
            </a:r>
          </a:p>
        </p:txBody>
      </p:sp>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249" y="96701"/>
            <a:ext cx="1347276" cy="1217749"/>
          </a:xfrm>
          <a:prstGeom prst="rect">
            <a:avLst/>
          </a:prstGeom>
        </p:spPr>
      </p:pic>
    </p:spTree>
    <p:extLst>
      <p:ext uri="{BB962C8B-B14F-4D97-AF65-F5344CB8AC3E}">
        <p14:creationId xmlns:p14="http://schemas.microsoft.com/office/powerpoint/2010/main" val="48822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969016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一</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退休經費籌措方式</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公教人員保險歷年提撥費率</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extLst>
              <p:ext uri="{D42A27DB-BD31-4B8C-83A1-F6EECF244321}">
                <p14:modId xmlns:p14="http://schemas.microsoft.com/office/powerpoint/2010/main" val="3251462434"/>
              </p:ext>
            </p:extLst>
          </p:nvPr>
        </p:nvGraphicFramePr>
        <p:xfrm>
          <a:off x="884005" y="1635760"/>
          <a:ext cx="10424075" cy="4977158"/>
        </p:xfrm>
        <a:graphic>
          <a:graphicData uri="http://schemas.openxmlformats.org/drawingml/2006/table">
            <a:tbl>
              <a:tblPr firstRow="1" firstCol="1" bandRow="1">
                <a:tableStyleId>{FABFCF23-3B69-468F-B69F-88F6DE6A72F2}</a:tableStyleId>
              </a:tblPr>
              <a:tblGrid>
                <a:gridCol w="2549345">
                  <a:extLst>
                    <a:ext uri="{9D8B030D-6E8A-4147-A177-3AD203B41FA5}">
                      <a16:colId xmlns:a16="http://schemas.microsoft.com/office/drawing/2014/main" xmlns="" val="20000"/>
                    </a:ext>
                  </a:extLst>
                </a:gridCol>
                <a:gridCol w="3937365">
                  <a:extLst>
                    <a:ext uri="{9D8B030D-6E8A-4147-A177-3AD203B41FA5}">
                      <a16:colId xmlns:a16="http://schemas.microsoft.com/office/drawing/2014/main" xmlns="" val="20001"/>
                    </a:ext>
                  </a:extLst>
                </a:gridCol>
                <a:gridCol w="3937365">
                  <a:extLst>
                    <a:ext uri="{9D8B030D-6E8A-4147-A177-3AD203B41FA5}">
                      <a16:colId xmlns:a16="http://schemas.microsoft.com/office/drawing/2014/main" xmlns="" val="20002"/>
                    </a:ext>
                  </a:extLst>
                </a:gridCol>
              </a:tblGrid>
              <a:tr h="437624">
                <a:tc rowSpan="2">
                  <a:txBody>
                    <a:bodyPr/>
                    <a:lstStyle/>
                    <a:p>
                      <a:pPr algn="ctr">
                        <a:spcAft>
                          <a:spcPts val="0"/>
                        </a:spcAft>
                      </a:pPr>
                      <a:r>
                        <a:rPr lang="zh-TW" sz="2800" kern="100" dirty="0">
                          <a:effectLst/>
                          <a:latin typeface="微軟正黑體" panose="020B0604030504040204" pitchFamily="34" charset="-120"/>
                          <a:ea typeface="微軟正黑體" panose="020B0604030504040204" pitchFamily="34" charset="-120"/>
                        </a:rPr>
                        <a:t>調整日期</a:t>
                      </a:r>
                      <a:endParaRPr lang="zh-TW" sz="2800" b="1" kern="100" dirty="0">
                        <a:solidFill>
                          <a:srgbClr val="A50021"/>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2">
                  <a:txBody>
                    <a:bodyPr/>
                    <a:lstStyle/>
                    <a:p>
                      <a:pPr algn="ctr">
                        <a:spcAft>
                          <a:spcPts val="0"/>
                        </a:spcAft>
                      </a:pPr>
                      <a:r>
                        <a:rPr lang="zh-TW" sz="2600" kern="100" dirty="0">
                          <a:effectLst/>
                          <a:latin typeface="微軟正黑體" panose="020B0604030504040204" pitchFamily="34" charset="-120"/>
                          <a:ea typeface="微軟正黑體" panose="020B0604030504040204" pitchFamily="34" charset="-120"/>
                        </a:rPr>
                        <a:t>公</a:t>
                      </a:r>
                      <a:r>
                        <a:rPr lang="zh-TW" altLang="en-US" sz="2600" kern="100" dirty="0">
                          <a:effectLst/>
                          <a:latin typeface="微軟正黑體" panose="020B0604030504040204" pitchFamily="34" charset="-120"/>
                          <a:ea typeface="微軟正黑體" panose="020B0604030504040204" pitchFamily="34" charset="-120"/>
                        </a:rPr>
                        <a:t> </a:t>
                      </a:r>
                      <a:r>
                        <a:rPr lang="zh-TW" sz="2600" kern="100" dirty="0">
                          <a:effectLst/>
                          <a:latin typeface="微軟正黑體" panose="020B0604030504040204" pitchFamily="34" charset="-120"/>
                          <a:ea typeface="微軟正黑體" panose="020B0604030504040204" pitchFamily="34" charset="-120"/>
                        </a:rPr>
                        <a:t>保</a:t>
                      </a:r>
                      <a:r>
                        <a:rPr lang="zh-TW" altLang="en-US" sz="2600" kern="100" dirty="0">
                          <a:effectLst/>
                          <a:latin typeface="微軟正黑體" panose="020B0604030504040204" pitchFamily="34" charset="-120"/>
                          <a:ea typeface="微軟正黑體" panose="020B0604030504040204" pitchFamily="34" charset="-120"/>
                        </a:rPr>
                        <a:t> </a:t>
                      </a:r>
                      <a:r>
                        <a:rPr lang="zh-TW" sz="2600" kern="100" dirty="0">
                          <a:effectLst/>
                          <a:latin typeface="微軟正黑體" panose="020B0604030504040204" pitchFamily="34" charset="-120"/>
                          <a:ea typeface="微軟正黑體" panose="020B0604030504040204" pitchFamily="34" charset="-120"/>
                        </a:rPr>
                        <a:t>保</a:t>
                      </a:r>
                      <a:r>
                        <a:rPr lang="zh-TW" altLang="en-US" sz="2600" kern="100" dirty="0">
                          <a:effectLst/>
                          <a:latin typeface="微軟正黑體" panose="020B0604030504040204" pitchFamily="34" charset="-120"/>
                          <a:ea typeface="微軟正黑體" panose="020B0604030504040204" pitchFamily="34" charset="-120"/>
                        </a:rPr>
                        <a:t> </a:t>
                      </a:r>
                      <a:r>
                        <a:rPr lang="zh-TW" sz="2600" kern="100" dirty="0">
                          <a:effectLst/>
                          <a:latin typeface="微軟正黑體" panose="020B0604030504040204" pitchFamily="34" charset="-120"/>
                          <a:ea typeface="微軟正黑體" panose="020B0604030504040204" pitchFamily="34" charset="-120"/>
                        </a:rPr>
                        <a:t>險</a:t>
                      </a:r>
                      <a:r>
                        <a:rPr lang="zh-TW" altLang="en-US" sz="2600" kern="100" dirty="0">
                          <a:effectLst/>
                          <a:latin typeface="微軟正黑體" panose="020B0604030504040204" pitchFamily="34" charset="-120"/>
                          <a:ea typeface="微軟正黑體" panose="020B0604030504040204" pitchFamily="34" charset="-120"/>
                        </a:rPr>
                        <a:t> </a:t>
                      </a:r>
                      <a:r>
                        <a:rPr lang="zh-TW" sz="2600" kern="100" dirty="0">
                          <a:effectLst/>
                          <a:latin typeface="微軟正黑體" panose="020B0604030504040204" pitchFamily="34" charset="-120"/>
                          <a:ea typeface="微軟正黑體" panose="020B0604030504040204" pitchFamily="34" charset="-120"/>
                        </a:rPr>
                        <a:t>費</a:t>
                      </a:r>
                      <a:r>
                        <a:rPr lang="zh-TW" altLang="en-US" sz="2600" kern="100" dirty="0">
                          <a:effectLst/>
                          <a:latin typeface="微軟正黑體" panose="020B0604030504040204" pitchFamily="34" charset="-120"/>
                          <a:ea typeface="微軟正黑體" panose="020B0604030504040204" pitchFamily="34" charset="-120"/>
                        </a:rPr>
                        <a:t> </a:t>
                      </a:r>
                      <a:r>
                        <a:rPr lang="zh-TW" sz="2600" kern="100" dirty="0">
                          <a:effectLst/>
                          <a:latin typeface="微軟正黑體" panose="020B0604030504040204" pitchFamily="34" charset="-120"/>
                          <a:ea typeface="微軟正黑體" panose="020B0604030504040204" pitchFamily="34" charset="-120"/>
                        </a:rPr>
                        <a:t>率</a:t>
                      </a:r>
                      <a:r>
                        <a:rPr lang="en-US" altLang="zh-TW" sz="2600" kern="100" dirty="0">
                          <a:solidFill>
                            <a:srgbClr val="FF0000"/>
                          </a:solidFill>
                          <a:effectLst/>
                          <a:latin typeface="微軟正黑體" panose="020B0604030504040204" pitchFamily="34" charset="-120"/>
                          <a:ea typeface="微軟正黑體" panose="020B0604030504040204" pitchFamily="34" charset="-120"/>
                        </a:rPr>
                        <a:t>(</a:t>
                      </a:r>
                      <a:r>
                        <a:rPr lang="zh-TW" altLang="en-US" sz="2600" kern="100" dirty="0">
                          <a:solidFill>
                            <a:srgbClr val="FF0000"/>
                          </a:solidFill>
                          <a:effectLst/>
                          <a:latin typeface="微軟正黑體" panose="020B0604030504040204" pitchFamily="34" charset="-120"/>
                          <a:ea typeface="微軟正黑體" panose="020B0604030504040204" pitchFamily="34" charset="-120"/>
                        </a:rPr>
                        <a:t>完全準備</a:t>
                      </a:r>
                      <a:r>
                        <a:rPr lang="en-US" altLang="zh-TW" sz="2600" kern="100" dirty="0">
                          <a:solidFill>
                            <a:srgbClr val="FF0000"/>
                          </a:solidFill>
                          <a:effectLst/>
                          <a:latin typeface="微軟正黑體" panose="020B0604030504040204" pitchFamily="34" charset="-120"/>
                          <a:ea typeface="微軟正黑體" panose="020B0604030504040204" pitchFamily="34" charset="-120"/>
                        </a:rPr>
                        <a:t>)</a:t>
                      </a:r>
                      <a:endParaRPr lang="zh-TW" sz="26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0"/>
                  </a:ext>
                </a:extLst>
              </a:tr>
              <a:tr h="759704">
                <a:tc vMerge="1">
                  <a:txBody>
                    <a:bodyPr/>
                    <a:lstStyle/>
                    <a:p>
                      <a:endParaRPr lang="zh-TW" altLang="en-US"/>
                    </a:p>
                  </a:txBody>
                  <a:tcPr/>
                </a:tc>
                <a:tc>
                  <a:txBody>
                    <a:bodyPr/>
                    <a:lstStyle/>
                    <a:p>
                      <a:pPr algn="ctr">
                        <a:spcAft>
                          <a:spcPts val="0"/>
                        </a:spcAft>
                      </a:pPr>
                      <a:r>
                        <a:rPr lang="zh-TW" sz="2400" b="1" kern="100" dirty="0">
                          <a:solidFill>
                            <a:srgbClr val="C00000"/>
                          </a:solidFill>
                          <a:effectLst/>
                          <a:latin typeface="微軟正黑體" panose="020B0604030504040204" pitchFamily="34" charset="-120"/>
                          <a:ea typeface="微軟正黑體" panose="020B0604030504040204" pitchFamily="34" charset="-120"/>
                        </a:rPr>
                        <a:t>適用</a:t>
                      </a:r>
                      <a:r>
                        <a:rPr lang="zh-TW" sz="2000" b="1" kern="100" dirty="0">
                          <a:effectLst/>
                          <a:latin typeface="微軟正黑體" panose="020B0604030504040204" pitchFamily="34" charset="-120"/>
                          <a:ea typeface="微軟正黑體" panose="020B0604030504040204" pitchFamily="34" charset="-120"/>
                        </a:rPr>
                        <a:t>年金規定</a:t>
                      </a:r>
                    </a:p>
                    <a:p>
                      <a:pPr algn="ctr">
                        <a:spcAft>
                          <a:spcPts val="0"/>
                        </a:spcAft>
                      </a:pPr>
                      <a:r>
                        <a:rPr lang="zh-TW" sz="2000" b="1" kern="100" dirty="0">
                          <a:effectLst/>
                          <a:latin typeface="微軟正黑體" panose="020B0604030504040204" pitchFamily="34" charset="-120"/>
                          <a:ea typeface="微軟正黑體" panose="020B0604030504040204" pitchFamily="34" charset="-120"/>
                        </a:rPr>
                        <a:t>之被保險人</a:t>
                      </a:r>
                      <a:endParaRPr lang="zh-TW" sz="2000" b="1" kern="100" dirty="0">
                        <a:solidFill>
                          <a:schemeClr val="accent4"/>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zh-TW" sz="2400" b="1" kern="100" dirty="0">
                          <a:solidFill>
                            <a:srgbClr val="C00000"/>
                          </a:solidFill>
                          <a:effectLst/>
                          <a:latin typeface="微軟正黑體" panose="020B0604030504040204" pitchFamily="34" charset="-120"/>
                          <a:ea typeface="微軟正黑體" panose="020B0604030504040204" pitchFamily="34" charset="-120"/>
                        </a:rPr>
                        <a:t>不適用</a:t>
                      </a:r>
                      <a:r>
                        <a:rPr lang="zh-TW" sz="2000" b="1" kern="100" dirty="0">
                          <a:effectLst/>
                          <a:latin typeface="微軟正黑體" panose="020B0604030504040204" pitchFamily="34" charset="-120"/>
                          <a:ea typeface="微軟正黑體" panose="020B0604030504040204" pitchFamily="34" charset="-120"/>
                        </a:rPr>
                        <a:t>年金規定</a:t>
                      </a:r>
                    </a:p>
                    <a:p>
                      <a:pPr algn="ctr">
                        <a:spcAft>
                          <a:spcPts val="0"/>
                        </a:spcAft>
                      </a:pPr>
                      <a:r>
                        <a:rPr lang="zh-TW" sz="2000" b="1" kern="100" dirty="0">
                          <a:effectLst/>
                          <a:latin typeface="微軟正黑體" panose="020B0604030504040204" pitchFamily="34" charset="-120"/>
                          <a:ea typeface="微軟正黑體" panose="020B0604030504040204" pitchFamily="34" charset="-120"/>
                        </a:rPr>
                        <a:t>之被保險人</a:t>
                      </a:r>
                      <a:endParaRPr lang="zh-TW" sz="2000" b="1" kern="100" dirty="0">
                        <a:solidFill>
                          <a:schemeClr val="accent4"/>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1"/>
                  </a:ext>
                </a:extLst>
              </a:tr>
              <a:tr h="644185">
                <a:tc>
                  <a:txBody>
                    <a:bodyPr/>
                    <a:lstStyle/>
                    <a:p>
                      <a:pPr algn="ctr">
                        <a:spcAft>
                          <a:spcPts val="0"/>
                        </a:spcAft>
                      </a:pPr>
                      <a:r>
                        <a:rPr lang="en-US" sz="2200" kern="100" dirty="0">
                          <a:effectLst/>
                          <a:latin typeface="微軟正黑體" panose="020B0604030504040204" pitchFamily="34" charset="-120"/>
                          <a:ea typeface="微軟正黑體" panose="020B0604030504040204" pitchFamily="34" charset="-120"/>
                        </a:rPr>
                        <a:t>102.1.1</a:t>
                      </a:r>
                      <a:endParaRPr lang="zh-TW" sz="2200" b="1" kern="100" dirty="0">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2">
                  <a:txBody>
                    <a:bodyPr/>
                    <a:lstStyle/>
                    <a:p>
                      <a:pPr algn="ctr">
                        <a:spcAft>
                          <a:spcPts val="0"/>
                        </a:spcAft>
                      </a:pPr>
                      <a:r>
                        <a:rPr lang="en-US" sz="2200" b="1" kern="100" dirty="0">
                          <a:effectLst/>
                          <a:latin typeface="微軟正黑體" panose="020B0604030504040204" pitchFamily="34" charset="-120"/>
                          <a:ea typeface="微軟正黑體" panose="020B0604030504040204" pitchFamily="34" charset="-120"/>
                        </a:rPr>
                        <a:t>8.25%</a:t>
                      </a:r>
                      <a:endParaRPr lang="zh-TW" sz="22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xmlns="" val="10002"/>
                  </a:ext>
                </a:extLst>
              </a:tr>
              <a:tr h="644185">
                <a:tc>
                  <a:txBody>
                    <a:bodyPr/>
                    <a:lstStyle/>
                    <a:p>
                      <a:pPr algn="ctr">
                        <a:spcAft>
                          <a:spcPts val="0"/>
                        </a:spcAft>
                      </a:pPr>
                      <a:r>
                        <a:rPr lang="en-US" sz="2200" kern="100">
                          <a:effectLst/>
                          <a:latin typeface="微軟正黑體" panose="020B0604030504040204" pitchFamily="34" charset="-120"/>
                          <a:ea typeface="微軟正黑體" panose="020B0604030504040204" pitchFamily="34" charset="-120"/>
                        </a:rPr>
                        <a:t>105.1.1</a:t>
                      </a:r>
                      <a:endParaRPr lang="zh-TW" sz="2200" b="1" kern="100">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200" b="1" kern="100" dirty="0">
                          <a:effectLst/>
                          <a:latin typeface="微軟正黑體" panose="020B0604030504040204" pitchFamily="34" charset="-120"/>
                          <a:ea typeface="微軟正黑體" panose="020B0604030504040204" pitchFamily="34" charset="-120"/>
                        </a:rPr>
                        <a:t>10.25%</a:t>
                      </a:r>
                      <a:endParaRPr lang="zh-TW" sz="22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rowSpan="3">
                  <a:txBody>
                    <a:bodyPr/>
                    <a:lstStyle/>
                    <a:p>
                      <a:pPr algn="ctr">
                        <a:spcAft>
                          <a:spcPts val="0"/>
                        </a:spcAft>
                      </a:pPr>
                      <a:r>
                        <a:rPr lang="en-US" sz="2200" b="1" kern="100" dirty="0">
                          <a:effectLst/>
                          <a:latin typeface="微軟正黑體" panose="020B0604030504040204" pitchFamily="34" charset="-120"/>
                          <a:ea typeface="微軟正黑體" panose="020B0604030504040204" pitchFamily="34" charset="-120"/>
                        </a:rPr>
                        <a:t>8.83%</a:t>
                      </a:r>
                      <a:endParaRPr lang="zh-TW" sz="22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xmlns="" val="10003"/>
                  </a:ext>
                </a:extLst>
              </a:tr>
              <a:tr h="644185">
                <a:tc>
                  <a:txBody>
                    <a:bodyPr/>
                    <a:lstStyle/>
                    <a:p>
                      <a:pPr algn="ctr">
                        <a:spcAft>
                          <a:spcPts val="0"/>
                        </a:spcAft>
                      </a:pPr>
                      <a:r>
                        <a:rPr lang="en-US" sz="2200" kern="100" dirty="0">
                          <a:effectLst/>
                          <a:latin typeface="微軟正黑體" panose="020B0604030504040204" pitchFamily="34" charset="-120"/>
                          <a:ea typeface="微軟正黑體" panose="020B0604030504040204" pitchFamily="34" charset="-120"/>
                        </a:rPr>
                        <a:t>106.1.1</a:t>
                      </a:r>
                      <a:endParaRPr lang="zh-TW" sz="2200" b="1" kern="100" dirty="0">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200" b="1" kern="100" dirty="0">
                          <a:effectLst/>
                          <a:latin typeface="微軟正黑體" panose="020B0604030504040204" pitchFamily="34" charset="-120"/>
                          <a:ea typeface="微軟正黑體" panose="020B0604030504040204" pitchFamily="34" charset="-120"/>
                        </a:rPr>
                        <a:t>12.25%</a:t>
                      </a:r>
                      <a:endParaRPr lang="zh-TW" sz="22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4"/>
                  </a:ext>
                </a:extLst>
              </a:tr>
              <a:tr h="644185">
                <a:tc>
                  <a:txBody>
                    <a:bodyPr/>
                    <a:lstStyle/>
                    <a:p>
                      <a:pPr algn="ctr">
                        <a:spcAft>
                          <a:spcPts val="0"/>
                        </a:spcAft>
                      </a:pPr>
                      <a:r>
                        <a:rPr lang="en-US" sz="2200" kern="100">
                          <a:effectLst/>
                          <a:latin typeface="微軟正黑體" panose="020B0604030504040204" pitchFamily="34" charset="-120"/>
                          <a:ea typeface="微軟正黑體" panose="020B0604030504040204" pitchFamily="34" charset="-120"/>
                        </a:rPr>
                        <a:t>107.1.1</a:t>
                      </a:r>
                      <a:endParaRPr lang="zh-TW" sz="2200" b="1" kern="100">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spcAft>
                          <a:spcPts val="0"/>
                        </a:spcAft>
                      </a:pPr>
                      <a:r>
                        <a:rPr lang="en-US" sz="2200" b="1" kern="100" dirty="0">
                          <a:effectLst/>
                          <a:latin typeface="微軟正黑體" panose="020B0604030504040204" pitchFamily="34" charset="-120"/>
                          <a:ea typeface="微軟正黑體" panose="020B0604030504040204" pitchFamily="34" charset="-120"/>
                        </a:rPr>
                        <a:t>13.4%</a:t>
                      </a:r>
                      <a:endParaRPr lang="zh-TW" sz="22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xmlns="" val="10005"/>
                  </a:ext>
                </a:extLst>
              </a:tr>
              <a:tr h="601545">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108.1.1</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12.53%</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8.28%</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601545">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111.1.1</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10.16%</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altLang="zh-TW" sz="2200" b="1" kern="100" dirty="0">
                          <a:solidFill>
                            <a:srgbClr val="C00000"/>
                          </a:solidFill>
                          <a:effectLst/>
                          <a:latin typeface="微軟正黑體" panose="020B0604030504040204" pitchFamily="34" charset="-120"/>
                          <a:ea typeface="微軟正黑體" panose="020B0604030504040204" pitchFamily="34" charset="-120"/>
                          <a:cs typeface="Times New Roman"/>
                        </a:rPr>
                        <a:t>7.83%</a:t>
                      </a:r>
                      <a:endParaRPr lang="zh-TW" sz="22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4" marR="68574"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1025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二</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退休給付制度</a:t>
            </a:r>
          </a:p>
        </p:txBody>
      </p:sp>
      <p:sp>
        <p:nvSpPr>
          <p:cNvPr id="15" name="Text Box 22"/>
          <p:cNvSpPr txBox="1">
            <a:spLocks noChangeArrowheads="1"/>
          </p:cNvSpPr>
          <p:nvPr/>
        </p:nvSpPr>
        <p:spPr bwMode="auto">
          <a:xfrm>
            <a:off x="1352407" y="1599499"/>
            <a:ext cx="36614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indent="-266700">
              <a:buFont typeface="Wingdings" panose="05000000000000000000" pitchFamily="2" charset="2"/>
              <a:buChar char="l"/>
            </a:pP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確定給付</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V.S</a:t>
            </a: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確定提撥</a:t>
            </a:r>
            <a:endPar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18" name="AutoShape 3"/>
          <p:cNvSpPr>
            <a:spLocks noChangeArrowheads="1"/>
          </p:cNvSpPr>
          <p:nvPr/>
        </p:nvSpPr>
        <p:spPr bwMode="gray">
          <a:xfrm>
            <a:off x="1150071" y="2413161"/>
            <a:ext cx="4871113" cy="3912225"/>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wrap="square" lIns="36000" tIns="36000" rIns="36000" bIns="36000" anchor="t"/>
          <a:lstStyle/>
          <a:p>
            <a:pPr lvl="0"/>
            <a:r>
              <a:rPr lang="en-US" altLang="zh-TW"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Defined Benefit Plan</a:t>
            </a:r>
          </a:p>
          <a:p>
            <a:pPr lvl="0"/>
            <a:r>
              <a:rPr lang="en-US" altLang="zh-TW"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6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DB)</a:t>
            </a:r>
          </a:p>
          <a:p>
            <a:pPr marL="177800" lvl="0" indent="-177800">
              <a:lnSpc>
                <a:spcPts val="2800"/>
              </a:lnSpc>
              <a:spcBef>
                <a:spcPts val="600"/>
              </a:spcBef>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退休時按法定公式支付退休金，</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金額</a:t>
            </a:r>
            <a:r>
              <a:rPr lang="zh-TW" altLang="en-US" sz="2000" b="1" dirty="0">
                <a:solidFill>
                  <a:srgbClr val="0000FF"/>
                </a:solidFill>
                <a:latin typeface="微軟正黑體" panose="020B0604030504040204" pitchFamily="34" charset="-120"/>
                <a:ea typeface="微軟正黑體" panose="020B0604030504040204" pitchFamily="34" charset="-120"/>
              </a:rPr>
              <a:t>取決薪資及年資</a:t>
            </a:r>
            <a:r>
              <a:rPr lang="zh-TW" altLang="en-US" sz="2000" b="1" dirty="0">
                <a:latin typeface="新細明體"/>
                <a:ea typeface="新細明體"/>
              </a:rPr>
              <a:t>。</a:t>
            </a:r>
            <a:endParaRPr lang="en-US" altLang="zh-TW" sz="2000" b="1" dirty="0">
              <a:latin typeface="新細明體"/>
              <a:ea typeface="新細明體"/>
            </a:endParaRPr>
          </a:p>
          <a:p>
            <a:pPr marL="177800" lvl="0" indent="-177800">
              <a:lnSpc>
                <a:spcPts val="2800"/>
              </a:lnSpc>
              <a:spcBef>
                <a:spcPts val="600"/>
              </a:spcBef>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雇主與員工提撥之基金與退休給付金額</a:t>
            </a:r>
            <a:r>
              <a:rPr lang="zh-TW" altLang="en-US" sz="2000" b="1" dirty="0">
                <a:solidFill>
                  <a:srgbClr val="0000FF"/>
                </a:solidFill>
                <a:latin typeface="微軟正黑體" panose="020B0604030504040204" pitchFamily="34" charset="-120"/>
                <a:ea typeface="微軟正黑體" panose="020B0604030504040204" pitchFamily="34" charset="-120"/>
              </a:rPr>
              <a:t>無</a:t>
            </a:r>
            <a:r>
              <a:rPr lang="zh-TW" altLang="en-US" sz="2000" b="1" dirty="0">
                <a:latin typeface="微軟正黑體" panose="020B0604030504040204" pitchFamily="34" charset="-120"/>
                <a:ea typeface="微軟正黑體" panose="020B0604030504040204" pitchFamily="34" charset="-120"/>
              </a:rPr>
              <a:t>必然關係。</a:t>
            </a:r>
            <a:endParaRPr lang="en-US" altLang="zh-TW" sz="2000" b="1" dirty="0">
              <a:latin typeface="微軟正黑體" panose="020B0604030504040204" pitchFamily="34" charset="-120"/>
              <a:ea typeface="微軟正黑體" panose="020B0604030504040204" pitchFamily="34" charset="-120"/>
            </a:endParaRPr>
          </a:p>
          <a:p>
            <a:pPr marL="177800" lvl="0" indent="-177800">
              <a:lnSpc>
                <a:spcPts val="2800"/>
              </a:lnSpc>
              <a:spcBef>
                <a:spcPts val="600"/>
              </a:spcBef>
              <a:buFont typeface="Wingdings" panose="05000000000000000000" pitchFamily="2" charset="2"/>
              <a:buChar char="Ø"/>
            </a:pPr>
            <a:r>
              <a:rPr lang="zh-TW" altLang="en-US" sz="2000" b="1" dirty="0">
                <a:solidFill>
                  <a:srgbClr val="0000FF"/>
                </a:solidFill>
                <a:latin typeface="微軟正黑體" panose="020B0604030504040204" pitchFamily="34" charset="-120"/>
                <a:ea typeface="微軟正黑體" panose="020B0604030504040204" pitchFamily="34" charset="-120"/>
              </a:rPr>
              <a:t>無</a:t>
            </a:r>
            <a:r>
              <a:rPr lang="zh-TW" altLang="en-US" sz="2000" b="1" dirty="0">
                <a:latin typeface="微軟正黑體" panose="020B0604030504040204" pitchFamily="34" charset="-120"/>
                <a:ea typeface="微軟正黑體" panose="020B0604030504040204" pitchFamily="34" charset="-120"/>
              </a:rPr>
              <a:t>個人帳戶；</a:t>
            </a:r>
            <a:r>
              <a:rPr lang="zh-TW" altLang="en-US" sz="2000" b="1" dirty="0">
                <a:solidFill>
                  <a:srgbClr val="0000FF"/>
                </a:solidFill>
                <a:latin typeface="微軟正黑體" panose="020B0604030504040204" pitchFamily="34" charset="-120"/>
                <a:ea typeface="微軟正黑體" panose="020B0604030504040204" pitchFamily="34" charset="-120"/>
              </a:rPr>
              <a:t>終身給付</a:t>
            </a:r>
            <a:r>
              <a:rPr lang="zh-TW" altLang="en-US" sz="2000" dirty="0">
                <a:latin typeface="新細明體"/>
                <a:ea typeface="新細明體"/>
              </a:rPr>
              <a:t>。</a:t>
            </a:r>
            <a:endParaRPr lang="en-US" altLang="zh-TW" sz="2000" dirty="0">
              <a:latin typeface="新細明體"/>
              <a:ea typeface="新細明體"/>
            </a:endParaRPr>
          </a:p>
          <a:p>
            <a:pPr marL="177800" lvl="0" indent="-177800">
              <a:lnSpc>
                <a:spcPts val="2800"/>
              </a:lnSpc>
              <a:spcBef>
                <a:spcPts val="600"/>
              </a:spcBef>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例如：我國軍公教人員退撫新制、公教人員保險</a:t>
            </a:r>
            <a:r>
              <a:rPr lang="zh-TW" altLang="en-US" sz="2000" b="1" dirty="0">
                <a:latin typeface="新細明體"/>
                <a:ea typeface="新細明體"/>
              </a:rPr>
              <a:t>。</a:t>
            </a:r>
            <a:endParaRPr lang="en-US" altLang="zh-TW" sz="2000" b="1" dirty="0">
              <a:latin typeface="微軟正黑體" panose="020B0604030504040204" pitchFamily="34" charset="-120"/>
              <a:ea typeface="微軟正黑體" panose="020B0604030504040204" pitchFamily="34" charset="-120"/>
            </a:endParaRPr>
          </a:p>
        </p:txBody>
      </p:sp>
      <p:grpSp>
        <p:nvGrpSpPr>
          <p:cNvPr id="23" name="Group 14"/>
          <p:cNvGrpSpPr>
            <a:grpSpLocks/>
          </p:cNvGrpSpPr>
          <p:nvPr/>
        </p:nvGrpSpPr>
        <p:grpSpPr bwMode="auto">
          <a:xfrm>
            <a:off x="5219543" y="1935754"/>
            <a:ext cx="833334" cy="2061944"/>
            <a:chOff x="2355" y="1395"/>
            <a:chExt cx="447" cy="907"/>
          </a:xfrm>
        </p:grpSpPr>
        <p:sp>
          <p:nvSpPr>
            <p:cNvPr id="24" name="Freeform 7"/>
            <p:cNvSpPr>
              <a:spLocks/>
            </p:cNvSpPr>
            <p:nvPr/>
          </p:nvSpPr>
          <p:spPr bwMode="gray">
            <a:xfrm>
              <a:off x="2462" y="1395"/>
              <a:ext cx="233" cy="203"/>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9933"/>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25" name="Freeform 6"/>
            <p:cNvSpPr>
              <a:spLocks/>
            </p:cNvSpPr>
            <p:nvPr/>
          </p:nvSpPr>
          <p:spPr bwMode="gray">
            <a:xfrm>
              <a:off x="2355" y="1604"/>
              <a:ext cx="447" cy="698"/>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9933"/>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sp>
        <p:nvSpPr>
          <p:cNvPr id="27" name="AutoShape 4"/>
          <p:cNvSpPr>
            <a:spLocks noChangeArrowheads="1"/>
          </p:cNvSpPr>
          <p:nvPr/>
        </p:nvSpPr>
        <p:spPr bwMode="gray">
          <a:xfrm>
            <a:off x="6236334" y="2456415"/>
            <a:ext cx="5164152" cy="3868971"/>
          </a:xfrm>
          <a:prstGeom prst="roundRect">
            <a:avLst>
              <a:gd name="adj" fmla="val 10347"/>
            </a:avLst>
          </a:prstGeom>
          <a:gradFill rotWithShape="1">
            <a:gsLst>
              <a:gs pos="0">
                <a:srgbClr val="F2F3BB">
                  <a:gamma/>
                  <a:tint val="0"/>
                  <a:invGamma/>
                </a:srgbClr>
              </a:gs>
              <a:gs pos="100000">
                <a:srgbClr val="F2F3BB"/>
              </a:gs>
            </a:gsLst>
            <a:lin ang="2700000" scaled="1"/>
          </a:gradFill>
          <a:ln w="50800">
            <a:solidFill>
              <a:srgbClr val="DBA037"/>
            </a:solidFill>
            <a:round/>
            <a:headEnd/>
            <a:tailEnd/>
          </a:ln>
          <a:effectLst>
            <a:outerShdw dist="107763" dir="2700000" algn="ctr" rotWithShape="0">
              <a:srgbClr val="000000">
                <a:alpha val="50000"/>
              </a:srgbClr>
            </a:outerShdw>
          </a:effectLst>
        </p:spPr>
        <p:txBody>
          <a:bodyPr wrap="square" lIns="0" tIns="36000" rIns="0" bIns="36000" anchor="t"/>
          <a:lstStyle/>
          <a:p>
            <a:pPr marL="714375" lvl="0"/>
            <a:r>
              <a:rPr lang="en-US" altLang="zh-TW"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Defined</a:t>
            </a:r>
            <a:r>
              <a:rPr lang="zh-TW" altLang="en-US"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Contribution Plan</a:t>
            </a:r>
            <a:r>
              <a:rPr lang="zh-TW" altLang="en-US"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2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600" b="1" dirty="0">
                <a:solidFill>
                  <a:srgbClr val="800000"/>
                </a:solidFill>
                <a:latin typeface="Times New Roman" panose="02020603050405020304" pitchFamily="18" charset="0"/>
                <a:ea typeface="微軟正黑體" panose="020B0604030504040204" pitchFamily="34" charset="-120"/>
                <a:cs typeface="Times New Roman" panose="02020603050405020304" pitchFamily="18" charset="0"/>
              </a:rPr>
              <a:t>DC)</a:t>
            </a:r>
          </a:p>
          <a:p>
            <a:pPr marL="720725" lvl="0" indent="-180975" algn="just">
              <a:lnSpc>
                <a:spcPts val="2800"/>
              </a:lnSpc>
              <a:spcBef>
                <a:spcPts val="600"/>
              </a:spcBef>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退休金按雇主或員工提撥之本金和運用孳息給付，金額</a:t>
            </a:r>
            <a:r>
              <a:rPr lang="zh-TW" altLang="en-US" sz="2000" b="1" dirty="0">
                <a:solidFill>
                  <a:srgbClr val="0000FF"/>
                </a:solidFill>
                <a:latin typeface="微軟正黑體" panose="020B0604030504040204" pitchFamily="34" charset="-120"/>
                <a:ea typeface="微軟正黑體" panose="020B0604030504040204" pitchFamily="34" charset="-120"/>
              </a:rPr>
              <a:t>取決提撥本金與孳息高低</a:t>
            </a:r>
            <a:r>
              <a:rPr lang="zh-TW" altLang="en-US" sz="2000" b="1" dirty="0">
                <a:latin typeface="新細明體"/>
                <a:ea typeface="新細明體"/>
              </a:rPr>
              <a:t>。</a:t>
            </a:r>
            <a:endParaRPr lang="en-US" altLang="zh-TW" sz="2000" b="1" dirty="0">
              <a:latin typeface="新細明體"/>
              <a:ea typeface="新細明體"/>
            </a:endParaRPr>
          </a:p>
          <a:p>
            <a:pPr marL="285750" lvl="0" indent="-285750">
              <a:lnSpc>
                <a:spcPts val="2800"/>
              </a:lnSpc>
              <a:spcBef>
                <a:spcPts val="600"/>
              </a:spcBef>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雇主與員工提撥之金額與退休給付金額</a:t>
            </a:r>
            <a:r>
              <a:rPr lang="zh-TW" altLang="en-US" sz="2000" b="1" dirty="0">
                <a:solidFill>
                  <a:srgbClr val="0000FF"/>
                </a:solidFill>
                <a:latin typeface="微軟正黑體" panose="020B0604030504040204" pitchFamily="34" charset="-120"/>
                <a:ea typeface="微軟正黑體" panose="020B0604030504040204" pitchFamily="34" charset="-120"/>
              </a:rPr>
              <a:t>有</a:t>
            </a:r>
            <a:r>
              <a:rPr lang="zh-TW" altLang="en-US" sz="2000" b="1" dirty="0">
                <a:latin typeface="微軟正黑體" panose="020B0604030504040204" pitchFamily="34" charset="-120"/>
                <a:ea typeface="微軟正黑體" panose="020B0604030504040204" pitchFamily="34" charset="-120"/>
              </a:rPr>
              <a:t>必然關係</a:t>
            </a:r>
            <a:r>
              <a:rPr lang="zh-TW" altLang="en-US" sz="2000" b="1" dirty="0">
                <a:latin typeface="新細明體"/>
                <a:ea typeface="新細明體"/>
              </a:rPr>
              <a:t>。</a:t>
            </a:r>
            <a:endParaRPr lang="en-US" altLang="zh-TW" sz="2000" b="1" dirty="0">
              <a:latin typeface="新細明體"/>
              <a:ea typeface="新細明體"/>
            </a:endParaRPr>
          </a:p>
          <a:p>
            <a:pPr marL="285750" lvl="0" indent="-285750">
              <a:lnSpc>
                <a:spcPts val="2800"/>
              </a:lnSpc>
              <a:spcBef>
                <a:spcPts val="600"/>
              </a:spcBef>
              <a:buFont typeface="Wingdings" panose="05000000000000000000" pitchFamily="2" charset="2"/>
              <a:buChar char="Ø"/>
            </a:pPr>
            <a:r>
              <a:rPr lang="zh-TW" altLang="en-US" sz="2000" b="1" dirty="0">
                <a:solidFill>
                  <a:srgbClr val="0000FF"/>
                </a:solidFill>
                <a:latin typeface="微軟正黑體" panose="020B0604030504040204" pitchFamily="34" charset="-120"/>
                <a:ea typeface="微軟正黑體" panose="020B0604030504040204" pitchFamily="34" charset="-120"/>
              </a:rPr>
              <a:t>有</a:t>
            </a:r>
            <a:r>
              <a:rPr lang="zh-TW" altLang="en-US" sz="2000" b="1" dirty="0">
                <a:latin typeface="微軟正黑體" panose="020B0604030504040204" pitchFamily="34" charset="-120"/>
                <a:ea typeface="微軟正黑體" panose="020B0604030504040204" pitchFamily="34" charset="-120"/>
              </a:rPr>
              <a:t>個人帳戶；金額</a:t>
            </a:r>
            <a:r>
              <a:rPr lang="zh-TW" altLang="en-US" sz="2000" b="1" dirty="0">
                <a:solidFill>
                  <a:srgbClr val="0000FF"/>
                </a:solidFill>
                <a:latin typeface="微軟正黑體" panose="020B0604030504040204" pitchFamily="34" charset="-120"/>
                <a:ea typeface="微軟正黑體" panose="020B0604030504040204" pitchFamily="34" charset="-120"/>
              </a:rPr>
              <a:t>領畢後即終止</a:t>
            </a:r>
            <a:r>
              <a:rPr lang="zh-TW" altLang="en-US" sz="2000" b="1" dirty="0">
                <a:latin typeface="新細明體"/>
                <a:ea typeface="新細明體"/>
              </a:rPr>
              <a:t>→</a:t>
            </a:r>
            <a:r>
              <a:rPr lang="zh-TW" altLang="en-US" sz="2000" b="1" dirty="0">
                <a:latin typeface="微軟正黑體" panose="020B0604030504040204" pitchFamily="34" charset="-120"/>
                <a:ea typeface="微軟正黑體" panose="020B0604030504040204" pitchFamily="34" charset="-120"/>
              </a:rPr>
              <a:t>有高齡風險</a:t>
            </a:r>
            <a:r>
              <a:rPr lang="zh-TW" altLang="en-US" sz="2200" b="1" dirty="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a:p>
            <a:pPr marL="285750" lvl="0" indent="-285750">
              <a:lnSpc>
                <a:spcPts val="28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例如：我國勞退新制、私校儲金</a:t>
            </a:r>
            <a:endParaRPr lang="en-US" altLang="zh-TW" sz="2000" b="1" dirty="0">
              <a:latin typeface="微軟正黑體" panose="020B0604030504040204" pitchFamily="34" charset="-120"/>
              <a:ea typeface="微軟正黑體" panose="020B0604030504040204" pitchFamily="34" charset="-120"/>
            </a:endParaRPr>
          </a:p>
        </p:txBody>
      </p:sp>
      <p:grpSp>
        <p:nvGrpSpPr>
          <p:cNvPr id="28" name="Group 15"/>
          <p:cNvGrpSpPr>
            <a:grpSpLocks/>
          </p:cNvGrpSpPr>
          <p:nvPr/>
        </p:nvGrpSpPr>
        <p:grpSpPr bwMode="auto">
          <a:xfrm>
            <a:off x="6068549" y="1935754"/>
            <a:ext cx="779048" cy="2058643"/>
            <a:chOff x="2880" y="1413"/>
            <a:chExt cx="451" cy="1066"/>
          </a:xfrm>
        </p:grpSpPr>
        <p:sp>
          <p:nvSpPr>
            <p:cNvPr id="29" name="Freeform 10"/>
            <p:cNvSpPr>
              <a:spLocks/>
            </p:cNvSpPr>
            <p:nvPr/>
          </p:nvSpPr>
          <p:spPr bwMode="gray">
            <a:xfrm>
              <a:off x="2990" y="1413"/>
              <a:ext cx="232" cy="229"/>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CC66"/>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30" name="Freeform 9"/>
            <p:cNvSpPr>
              <a:spLocks/>
            </p:cNvSpPr>
            <p:nvPr/>
          </p:nvSpPr>
          <p:spPr bwMode="gray">
            <a:xfrm>
              <a:off x="2880" y="1651"/>
              <a:ext cx="451" cy="828"/>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CC66"/>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0383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二</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退休給付制度</a:t>
            </a:r>
          </a:p>
        </p:txBody>
      </p:sp>
      <p:sp>
        <p:nvSpPr>
          <p:cNvPr id="15" name="Text Box 22"/>
          <p:cNvSpPr txBox="1">
            <a:spLocks noChangeArrowheads="1"/>
          </p:cNvSpPr>
          <p:nvPr/>
        </p:nvSpPr>
        <p:spPr bwMode="auto">
          <a:xfrm>
            <a:off x="1699200" y="1608874"/>
            <a:ext cx="640098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indent="-266700">
              <a:buFont typeface="Wingdings" panose="05000000000000000000" pitchFamily="2" charset="2"/>
              <a:buChar char="l"/>
            </a:pP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確定給付</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V.S</a:t>
            </a: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確定提撥</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t>
            </a: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哪個好</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t>
            </a: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哪個壞</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群組 2"/>
          <p:cNvGrpSpPr/>
          <p:nvPr/>
        </p:nvGrpSpPr>
        <p:grpSpPr>
          <a:xfrm>
            <a:off x="957287" y="2298776"/>
            <a:ext cx="10581122" cy="3996761"/>
            <a:chOff x="3516602" y="2432319"/>
            <a:chExt cx="6326949" cy="3732604"/>
          </a:xfrm>
        </p:grpSpPr>
        <p:sp>
          <p:nvSpPr>
            <p:cNvPr id="4" name="手繪多邊形 3"/>
            <p:cNvSpPr/>
            <p:nvPr/>
          </p:nvSpPr>
          <p:spPr>
            <a:xfrm>
              <a:off x="3516602" y="2432319"/>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77528" tIns="77528" rIns="77528" bIns="77528" numCol="1" spcCol="1270" anchor="ctr" anchorCtr="0">
              <a:noAutofit/>
            </a:bodyPr>
            <a:lstStyle/>
            <a:p>
              <a:pPr lvl="0" algn="ctr" defTabSz="1955800">
                <a:lnSpc>
                  <a:spcPct val="90000"/>
                </a:lnSpc>
                <a:spcBef>
                  <a:spcPct val="0"/>
                </a:spcBef>
                <a:spcAft>
                  <a:spcPct val="35000"/>
                </a:spcAft>
              </a:pPr>
              <a:r>
                <a:rPr lang="en-US" altLang="zh-TW" sz="4000" b="1" kern="1200" dirty="0">
                  <a:latin typeface="微軟正黑體" panose="020B0604030504040204" pitchFamily="34" charset="-120"/>
                  <a:ea typeface="微軟正黑體" panose="020B0604030504040204" pitchFamily="34" charset="-120"/>
                </a:rPr>
                <a:t>DB</a:t>
              </a:r>
              <a:endParaRPr lang="zh-TW" altLang="en-US" sz="4000" b="1" kern="1200" dirty="0">
                <a:latin typeface="微軟正黑體" panose="020B0604030504040204" pitchFamily="34" charset="-120"/>
                <a:ea typeface="微軟正黑體" panose="020B0604030504040204" pitchFamily="34" charset="-120"/>
              </a:endParaRPr>
            </a:p>
          </p:txBody>
        </p:sp>
        <p:sp>
          <p:nvSpPr>
            <p:cNvPr id="5" name="向右箭號 4"/>
            <p:cNvSpPr/>
            <p:nvPr/>
          </p:nvSpPr>
          <p:spPr>
            <a:xfrm rot="5400000">
              <a:off x="4930187" y="3236122"/>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6" name="手繪多邊形 5"/>
            <p:cNvSpPr/>
            <p:nvPr/>
          </p:nvSpPr>
          <p:spPr>
            <a:xfrm>
              <a:off x="3516602" y="3430144"/>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latin typeface="微軟正黑體" panose="020B0604030504040204" pitchFamily="34" charset="-120"/>
                  <a:ea typeface="微軟正黑體" panose="020B0604030504040204" pitchFamily="34" charset="-120"/>
                </a:rPr>
                <a:t>退休金固定，完全照公式計算</a:t>
              </a:r>
              <a:endParaRPr lang="en-US" altLang="zh-TW" b="1" kern="1200" dirty="0">
                <a:latin typeface="微軟正黑體" panose="020B0604030504040204" pitchFamily="34" charset="-120"/>
                <a:ea typeface="微軟正黑體" panose="020B0604030504040204" pitchFamily="34" charset="-120"/>
              </a:endParaRPr>
            </a:p>
            <a:p>
              <a:pPr lvl="0" algn="ctr" defTabSz="444500">
                <a:lnSpc>
                  <a:spcPct val="90000"/>
                </a:lnSpc>
                <a:spcBef>
                  <a:spcPct val="0"/>
                </a:spcBef>
                <a:spcAft>
                  <a:spcPct val="35000"/>
                </a:spcAft>
              </a:pPr>
              <a:r>
                <a:rPr lang="zh-TW" altLang="en-US" b="1" kern="1200" dirty="0">
                  <a:latin typeface="微軟正黑體" panose="020B0604030504040204" pitchFamily="34" charset="-120"/>
                  <a:ea typeface="微軟正黑體" panose="020B0604030504040204" pitchFamily="34" charset="-120"/>
                </a:rPr>
                <a:t>不能自己增加</a:t>
              </a:r>
            </a:p>
          </p:txBody>
        </p:sp>
        <p:sp>
          <p:nvSpPr>
            <p:cNvPr id="7" name="向右箭號 6"/>
            <p:cNvSpPr/>
            <p:nvPr/>
          </p:nvSpPr>
          <p:spPr>
            <a:xfrm rot="5400000">
              <a:off x="4930187" y="4233947"/>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8" name="手繪多邊形 7"/>
            <p:cNvSpPr/>
            <p:nvPr/>
          </p:nvSpPr>
          <p:spPr>
            <a:xfrm>
              <a:off x="3516602" y="4427969"/>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latin typeface="微軟正黑體" panose="020B0604030504040204" pitchFamily="34" charset="-120"/>
                  <a:ea typeface="微軟正黑體" panose="020B0604030504040204" pitchFamily="34" charset="-120"/>
                </a:rPr>
                <a:t>當代（或下一代）人員養上一代人員</a:t>
              </a:r>
            </a:p>
          </p:txBody>
        </p:sp>
        <p:sp>
          <p:nvSpPr>
            <p:cNvPr id="9" name="向右箭號 8"/>
            <p:cNvSpPr/>
            <p:nvPr/>
          </p:nvSpPr>
          <p:spPr>
            <a:xfrm rot="5400000">
              <a:off x="4930187" y="5231772"/>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10" name="手繪多邊形 9"/>
            <p:cNvSpPr/>
            <p:nvPr/>
          </p:nvSpPr>
          <p:spPr>
            <a:xfrm>
              <a:off x="3516602" y="5425794"/>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latin typeface="微軟正黑體" panose="020B0604030504040204" pitchFamily="34" charset="-120"/>
                  <a:ea typeface="微軟正黑體" panose="020B0604030504040204" pitchFamily="34" charset="-120"/>
                </a:rPr>
                <a:t>支領終身、風險較低</a:t>
              </a:r>
              <a:endParaRPr lang="en-US" altLang="zh-TW" b="1" kern="1200" dirty="0">
                <a:latin typeface="微軟正黑體" panose="020B0604030504040204" pitchFamily="34" charset="-120"/>
                <a:ea typeface="微軟正黑體" panose="020B0604030504040204" pitchFamily="34" charset="-120"/>
              </a:endParaRPr>
            </a:p>
            <a:p>
              <a:pPr lvl="0" algn="ctr" defTabSz="444500">
                <a:lnSpc>
                  <a:spcPct val="90000"/>
                </a:lnSpc>
                <a:spcBef>
                  <a:spcPct val="0"/>
                </a:spcBef>
                <a:spcAft>
                  <a:spcPct val="35000"/>
                </a:spcAft>
              </a:pPr>
              <a:r>
                <a:rPr lang="zh-TW" altLang="en-US" b="1" kern="1200" dirty="0">
                  <a:latin typeface="微軟正黑體" panose="020B0604030504040204" pitchFamily="34" charset="-120"/>
                  <a:ea typeface="微軟正黑體" panose="020B0604030504040204" pitchFamily="34" charset="-120"/>
                </a:rPr>
                <a:t>（可能有財務不足及未領滿一次給付即亡故風險）</a:t>
              </a:r>
            </a:p>
          </p:txBody>
        </p:sp>
        <p:sp>
          <p:nvSpPr>
            <p:cNvPr id="11" name="手繪多邊形 10"/>
            <p:cNvSpPr/>
            <p:nvPr/>
          </p:nvSpPr>
          <p:spPr>
            <a:xfrm>
              <a:off x="6887033" y="2432319"/>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77528" tIns="77528" rIns="77528" bIns="77528" numCol="1" spcCol="1270" anchor="ctr" anchorCtr="0">
              <a:noAutofit/>
            </a:bodyPr>
            <a:lstStyle/>
            <a:p>
              <a:pPr lvl="0" algn="ctr" defTabSz="1955800">
                <a:lnSpc>
                  <a:spcPct val="90000"/>
                </a:lnSpc>
                <a:spcBef>
                  <a:spcPct val="0"/>
                </a:spcBef>
                <a:spcAft>
                  <a:spcPct val="35000"/>
                </a:spcAft>
              </a:pPr>
              <a:r>
                <a:rPr lang="en-US" altLang="zh-TW" sz="4000" b="1" kern="1200" dirty="0">
                  <a:latin typeface="微軟正黑體" panose="020B0604030504040204" pitchFamily="34" charset="-120"/>
                  <a:ea typeface="微軟正黑體" panose="020B0604030504040204" pitchFamily="34" charset="-120"/>
                </a:rPr>
                <a:t>DC</a:t>
              </a:r>
              <a:endParaRPr lang="zh-TW" altLang="en-US" sz="4000" b="1" kern="1200" dirty="0">
                <a:latin typeface="微軟正黑體" panose="020B0604030504040204" pitchFamily="34" charset="-120"/>
                <a:ea typeface="微軟正黑體" panose="020B0604030504040204" pitchFamily="34" charset="-120"/>
              </a:endParaRPr>
            </a:p>
          </p:txBody>
        </p:sp>
        <p:sp>
          <p:nvSpPr>
            <p:cNvPr id="12" name="向右箭號 11"/>
            <p:cNvSpPr/>
            <p:nvPr/>
          </p:nvSpPr>
          <p:spPr>
            <a:xfrm rot="5400000">
              <a:off x="8300619" y="3236122"/>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16" name="手繪多邊形 15"/>
            <p:cNvSpPr/>
            <p:nvPr/>
          </p:nvSpPr>
          <p:spPr>
            <a:xfrm>
              <a:off x="6887033" y="3430144"/>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rPr>
                <a:t>退休金不固定，依提撥和收益而定</a:t>
              </a:r>
              <a:endParaRPr lang="en-US" altLang="zh-TW" b="1" kern="1200" dirty="0">
                <a:solidFill>
                  <a:schemeClr val="accent2">
                    <a:lumMod val="75000"/>
                  </a:schemeClr>
                </a:solidFill>
                <a:latin typeface="微軟正黑體" panose="020B0604030504040204" pitchFamily="34" charset="-120"/>
                <a:ea typeface="微軟正黑體" panose="020B0604030504040204" pitchFamily="34" charset="-120"/>
              </a:endParaRPr>
            </a:p>
            <a:p>
              <a:pPr lvl="0" algn="ctr" defTabSz="444500">
                <a:lnSpc>
                  <a:spcPct val="90000"/>
                </a:lnSpc>
                <a:spcBef>
                  <a:spcPct val="0"/>
                </a:spcBef>
                <a:spcAft>
                  <a:spcPct val="35000"/>
                </a:spcAft>
              </a:pPr>
              <a:r>
                <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rPr>
                <a:t>可以自己提高</a:t>
              </a:r>
            </a:p>
          </p:txBody>
        </p:sp>
        <p:sp>
          <p:nvSpPr>
            <p:cNvPr id="17" name="向右箭號 16"/>
            <p:cNvSpPr/>
            <p:nvPr/>
          </p:nvSpPr>
          <p:spPr>
            <a:xfrm rot="5400000">
              <a:off x="8300619" y="4233947"/>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20" name="手繪多邊形 19"/>
            <p:cNvSpPr/>
            <p:nvPr/>
          </p:nvSpPr>
          <p:spPr>
            <a:xfrm>
              <a:off x="6887033" y="4427969"/>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rPr>
                <a:t>自己養自己</a:t>
              </a:r>
            </a:p>
          </p:txBody>
        </p:sp>
        <p:sp>
          <p:nvSpPr>
            <p:cNvPr id="21" name="向右箭號 20"/>
            <p:cNvSpPr/>
            <p:nvPr/>
          </p:nvSpPr>
          <p:spPr>
            <a:xfrm rot="5400000">
              <a:off x="8300619" y="5231772"/>
              <a:ext cx="129347" cy="129347"/>
            </a:xfrm>
            <a:prstGeom prst="rightArrow">
              <a:avLst>
                <a:gd name="adj1" fmla="val 66700"/>
                <a:gd name="adj2" fmla="val 50000"/>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accent6">
                <a:tint val="60000"/>
                <a:hueOff val="0"/>
                <a:satOff val="0"/>
                <a:lumOff val="0"/>
                <a:alphaOff val="0"/>
              </a:schemeClr>
            </a:lnRef>
            <a:fillRef idx="1">
              <a:schemeClr val="accent6">
                <a:tint val="60000"/>
                <a:hueOff val="0"/>
                <a:satOff val="0"/>
                <a:lumOff val="0"/>
                <a:alphaOff val="0"/>
              </a:schemeClr>
            </a:fillRef>
            <a:effectRef idx="2">
              <a:schemeClr val="accent6">
                <a:tint val="60000"/>
                <a:hueOff val="0"/>
                <a:satOff val="0"/>
                <a:lumOff val="0"/>
                <a:alphaOff val="0"/>
              </a:schemeClr>
            </a:effectRef>
            <a:fontRef idx="minor">
              <a:schemeClr val="lt1"/>
            </a:fontRef>
          </p:style>
        </p:sp>
        <p:sp>
          <p:nvSpPr>
            <p:cNvPr id="22" name="手繪多邊形 21"/>
            <p:cNvSpPr/>
            <p:nvPr/>
          </p:nvSpPr>
          <p:spPr>
            <a:xfrm>
              <a:off x="6887033" y="5425794"/>
              <a:ext cx="2956518" cy="739129"/>
            </a:xfrm>
            <a:custGeom>
              <a:avLst/>
              <a:gdLst>
                <a:gd name="connsiteX0" fmla="*/ 0 w 2956518"/>
                <a:gd name="connsiteY0" fmla="*/ 73913 h 739129"/>
                <a:gd name="connsiteX1" fmla="*/ 73913 w 2956518"/>
                <a:gd name="connsiteY1" fmla="*/ 0 h 739129"/>
                <a:gd name="connsiteX2" fmla="*/ 2882605 w 2956518"/>
                <a:gd name="connsiteY2" fmla="*/ 0 h 739129"/>
                <a:gd name="connsiteX3" fmla="*/ 2956518 w 2956518"/>
                <a:gd name="connsiteY3" fmla="*/ 73913 h 739129"/>
                <a:gd name="connsiteX4" fmla="*/ 2956518 w 2956518"/>
                <a:gd name="connsiteY4" fmla="*/ 665216 h 739129"/>
                <a:gd name="connsiteX5" fmla="*/ 2882605 w 2956518"/>
                <a:gd name="connsiteY5" fmla="*/ 739129 h 739129"/>
                <a:gd name="connsiteX6" fmla="*/ 73913 w 2956518"/>
                <a:gd name="connsiteY6" fmla="*/ 739129 h 739129"/>
                <a:gd name="connsiteX7" fmla="*/ 0 w 2956518"/>
                <a:gd name="connsiteY7" fmla="*/ 665216 h 739129"/>
                <a:gd name="connsiteX8" fmla="*/ 0 w 2956518"/>
                <a:gd name="connsiteY8" fmla="*/ 73913 h 7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6518" h="739129">
                  <a:moveTo>
                    <a:pt x="0" y="73913"/>
                  </a:moveTo>
                  <a:cubicBezTo>
                    <a:pt x="0" y="33092"/>
                    <a:pt x="33092" y="0"/>
                    <a:pt x="73913" y="0"/>
                  </a:cubicBezTo>
                  <a:lnTo>
                    <a:pt x="2882605" y="0"/>
                  </a:lnTo>
                  <a:cubicBezTo>
                    <a:pt x="2923426" y="0"/>
                    <a:pt x="2956518" y="33092"/>
                    <a:pt x="2956518" y="73913"/>
                  </a:cubicBezTo>
                  <a:lnTo>
                    <a:pt x="2956518" y="665216"/>
                  </a:lnTo>
                  <a:cubicBezTo>
                    <a:pt x="2956518" y="706037"/>
                    <a:pt x="2923426" y="739129"/>
                    <a:pt x="2882605" y="739129"/>
                  </a:cubicBezTo>
                  <a:lnTo>
                    <a:pt x="73913" y="739129"/>
                  </a:lnTo>
                  <a:cubicBezTo>
                    <a:pt x="33092" y="739129"/>
                    <a:pt x="0" y="706037"/>
                    <a:pt x="0" y="665216"/>
                  </a:cubicBezTo>
                  <a:lnTo>
                    <a:pt x="0" y="73913"/>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4348" tIns="34348" rIns="34348" bIns="34348" numCol="1" spcCol="1270" anchor="ctr" anchorCtr="0">
              <a:noAutofit/>
            </a:bodyPr>
            <a:lstStyle/>
            <a:p>
              <a:pPr lvl="0" algn="ctr" defTabSz="444500">
                <a:lnSpc>
                  <a:spcPct val="90000"/>
                </a:lnSpc>
                <a:spcBef>
                  <a:spcPct val="0"/>
                </a:spcBef>
                <a:spcAft>
                  <a:spcPct val="35000"/>
                </a:spcAft>
              </a:pPr>
              <a:r>
                <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rPr>
                <a:t>領至帳戶結束、風險較高</a:t>
              </a:r>
              <a:endParaRPr lang="en-US" altLang="zh-TW" b="1" kern="1200" dirty="0">
                <a:solidFill>
                  <a:schemeClr val="accent2">
                    <a:lumMod val="75000"/>
                  </a:schemeClr>
                </a:solidFill>
                <a:latin typeface="微軟正黑體" panose="020B0604030504040204" pitchFamily="34" charset="-120"/>
                <a:ea typeface="微軟正黑體" panose="020B0604030504040204" pitchFamily="34" charset="-120"/>
              </a:endParaRPr>
            </a:p>
            <a:p>
              <a:pPr lvl="0" algn="ctr" defTabSz="444500">
                <a:lnSpc>
                  <a:spcPct val="90000"/>
                </a:lnSpc>
                <a:spcBef>
                  <a:spcPct val="0"/>
                </a:spcBef>
                <a:spcAft>
                  <a:spcPct val="35000"/>
                </a:spcAft>
              </a:pPr>
              <a:r>
                <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rPr>
                <a:t>（可透過增加提撥及收益或買年金保險因應</a:t>
              </a:r>
              <a:r>
                <a:rPr lang="en-US" altLang="zh-TW" b="1" kern="1200" dirty="0">
                  <a:solidFill>
                    <a:schemeClr val="accent2">
                      <a:lumMod val="75000"/>
                    </a:schemeClr>
                  </a:solidFill>
                  <a:latin typeface="微軟正黑體" panose="020B0604030504040204" pitchFamily="34" charset="-120"/>
                  <a:ea typeface="微軟正黑體" panose="020B0604030504040204" pitchFamily="34" charset="-120"/>
                </a:rPr>
                <a:t>)</a:t>
              </a:r>
              <a:endParaRPr lang="zh-TW" altLang="en-US" b="1" kern="1200" dirty="0">
                <a:solidFill>
                  <a:schemeClr val="accent2">
                    <a:lumMod val="7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27801148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三</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我國各類人員年金體系</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249517" y="1335995"/>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表格 15"/>
          <p:cNvGraphicFramePr>
            <a:graphicFrameLocks noGrp="1"/>
          </p:cNvGraphicFramePr>
          <p:nvPr>
            <p:extLst>
              <p:ext uri="{D42A27DB-BD31-4B8C-83A1-F6EECF244321}">
                <p14:modId xmlns:p14="http://schemas.microsoft.com/office/powerpoint/2010/main" val="578513919"/>
              </p:ext>
            </p:extLst>
          </p:nvPr>
        </p:nvGraphicFramePr>
        <p:xfrm>
          <a:off x="471340" y="1734131"/>
          <a:ext cx="11180190" cy="4896946"/>
        </p:xfrm>
        <a:graphic>
          <a:graphicData uri="http://schemas.openxmlformats.org/drawingml/2006/table">
            <a:tbl>
              <a:tblPr firstRow="1" bandRow="1">
                <a:tableStyleId>{93296810-A885-4BE3-A3E7-6D5BEEA58F35}</a:tableStyleId>
              </a:tblPr>
              <a:tblGrid>
                <a:gridCol w="1203074">
                  <a:extLst>
                    <a:ext uri="{9D8B030D-6E8A-4147-A177-3AD203B41FA5}">
                      <a16:colId xmlns:a16="http://schemas.microsoft.com/office/drawing/2014/main" xmlns="" val="20000"/>
                    </a:ext>
                  </a:extLst>
                </a:gridCol>
                <a:gridCol w="676729">
                  <a:extLst>
                    <a:ext uri="{9D8B030D-6E8A-4147-A177-3AD203B41FA5}">
                      <a16:colId xmlns:a16="http://schemas.microsoft.com/office/drawing/2014/main" xmlns="" val="20001"/>
                    </a:ext>
                  </a:extLst>
                </a:gridCol>
                <a:gridCol w="1259323">
                  <a:extLst>
                    <a:ext uri="{9D8B030D-6E8A-4147-A177-3AD203B41FA5}">
                      <a16:colId xmlns:a16="http://schemas.microsoft.com/office/drawing/2014/main" xmlns="" val="20002"/>
                    </a:ext>
                  </a:extLst>
                </a:gridCol>
                <a:gridCol w="1234911">
                  <a:extLst>
                    <a:ext uri="{9D8B030D-6E8A-4147-A177-3AD203B41FA5}">
                      <a16:colId xmlns:a16="http://schemas.microsoft.com/office/drawing/2014/main" xmlns="" val="20003"/>
                    </a:ext>
                  </a:extLst>
                </a:gridCol>
                <a:gridCol w="1564850">
                  <a:extLst>
                    <a:ext uri="{9D8B030D-6E8A-4147-A177-3AD203B41FA5}">
                      <a16:colId xmlns:a16="http://schemas.microsoft.com/office/drawing/2014/main" xmlns="" val="20004"/>
                    </a:ext>
                  </a:extLst>
                </a:gridCol>
                <a:gridCol w="1480008">
                  <a:extLst>
                    <a:ext uri="{9D8B030D-6E8A-4147-A177-3AD203B41FA5}">
                      <a16:colId xmlns:a16="http://schemas.microsoft.com/office/drawing/2014/main" xmlns="" val="20005"/>
                    </a:ext>
                  </a:extLst>
                </a:gridCol>
                <a:gridCol w="1348033">
                  <a:extLst>
                    <a:ext uri="{9D8B030D-6E8A-4147-A177-3AD203B41FA5}">
                      <a16:colId xmlns:a16="http://schemas.microsoft.com/office/drawing/2014/main" xmlns="" val="20006"/>
                    </a:ext>
                  </a:extLst>
                </a:gridCol>
                <a:gridCol w="1272619">
                  <a:extLst>
                    <a:ext uri="{9D8B030D-6E8A-4147-A177-3AD203B41FA5}">
                      <a16:colId xmlns:a16="http://schemas.microsoft.com/office/drawing/2014/main" xmlns="" val="20007"/>
                    </a:ext>
                  </a:extLst>
                </a:gridCol>
                <a:gridCol w="1140643">
                  <a:extLst>
                    <a:ext uri="{9D8B030D-6E8A-4147-A177-3AD203B41FA5}">
                      <a16:colId xmlns:a16="http://schemas.microsoft.com/office/drawing/2014/main" xmlns="" val="20008"/>
                    </a:ext>
                  </a:extLst>
                </a:gridCol>
              </a:tblGrid>
              <a:tr h="754289">
                <a:tc gridSpan="2">
                  <a:txBody>
                    <a:bodyPr/>
                    <a:lstStyle/>
                    <a:p>
                      <a:pPr algn="r"/>
                      <a:r>
                        <a:rPr lang="zh-TW" alt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人員</a:t>
                      </a:r>
                      <a:endParaRPr lang="en-US" altLang="zh-TW"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a:r>
                        <a:rPr lang="zh-TW" alt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分類</a:t>
                      </a:r>
                    </a:p>
                  </a:txBody>
                  <a:tcPr>
                    <a:lnTlToBr w="12700" cap="flat" cmpd="sng" algn="ctr">
                      <a:solidFill>
                        <a:schemeClr val="bg1"/>
                      </a:solidFill>
                      <a:prstDash val="solid"/>
                      <a:round/>
                      <a:headEnd type="none" w="med" len="med"/>
                      <a:tailEnd type="none" w="med" len="med"/>
                    </a:lnTlToBr>
                  </a:tcPr>
                </a:tc>
                <a:tc hMerge="1">
                  <a:txBody>
                    <a:bodyPr/>
                    <a:lstStyle/>
                    <a:p>
                      <a:pPr algn="ctr"/>
                      <a:endParaRPr lang="zh-TW" alt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nchor="ct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xmlns="" val="10000"/>
                  </a:ext>
                </a:extLst>
              </a:tr>
              <a:tr h="775365">
                <a:tc rowSpan="2">
                  <a:txBody>
                    <a:bodyPr/>
                    <a:lstStyle/>
                    <a:p>
                      <a:pPr algn="ctr">
                        <a:lnSpc>
                          <a:spcPct val="150000"/>
                        </a:lnSpc>
                        <a:spcBef>
                          <a:spcPts val="1200"/>
                        </a:spcBef>
                      </a:pPr>
                      <a:r>
                        <a:rPr lang="zh-TW" altLang="en-US" sz="2000" b="1" cap="none" spc="0" dirty="0">
                          <a:ln w="1905"/>
                          <a:solidFill>
                            <a:srgbClr val="660066"/>
                          </a:solidFill>
                          <a:effectLst>
                            <a:innerShdw blurRad="69850" dist="43180" dir="5400000">
                              <a:srgbClr val="000000">
                                <a:alpha val="65000"/>
                              </a:srgbClr>
                            </a:innerShdw>
                          </a:effectLst>
                        </a:rPr>
                        <a:t>第一層</a:t>
                      </a:r>
                      <a:endParaRPr lang="en-US" altLang="zh-TW" sz="2000" b="1" cap="none" spc="0" dirty="0">
                        <a:ln w="1905"/>
                        <a:solidFill>
                          <a:srgbClr val="660066"/>
                        </a:solidFill>
                        <a:effectLst>
                          <a:innerShdw blurRad="69850" dist="43180" dir="5400000">
                            <a:srgbClr val="000000">
                              <a:alpha val="65000"/>
                            </a:srgbClr>
                          </a:innerShdw>
                        </a:effectLst>
                      </a:endParaRPr>
                    </a:p>
                    <a:p>
                      <a:pPr algn="ctr">
                        <a:spcBef>
                          <a:spcPts val="1200"/>
                        </a:spcBef>
                      </a:pPr>
                      <a:r>
                        <a:rPr lang="zh-TW" altLang="en-US" sz="1900" cap="none" spc="0" dirty="0">
                          <a:ln w="1905"/>
                          <a:effectLst>
                            <a:innerShdw blurRad="69850" dist="43180" dir="5400000">
                              <a:srgbClr val="000000">
                                <a:alpha val="65000"/>
                              </a:srgbClr>
                            </a:innerShdw>
                          </a:effectLst>
                        </a:rPr>
                        <a:t>強制性社會保險</a:t>
                      </a:r>
                      <a:endParaRPr lang="zh-TW" altLang="en-US" sz="19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lnB w="57150" cap="flat" cmpd="sng" algn="ctr">
                      <a:solidFill>
                        <a:srgbClr val="C00000"/>
                      </a:solidFill>
                      <a:prstDash val="sysDash"/>
                      <a:round/>
                      <a:headEnd type="none" w="med" len="med"/>
                      <a:tailEnd type="none" w="med" len="med"/>
                    </a:lnB>
                  </a:tcPr>
                </a:tc>
                <a:tc>
                  <a:txBody>
                    <a:bodyPr/>
                    <a:lstStyle/>
                    <a:p>
                      <a:pPr algn="ctr"/>
                      <a:r>
                        <a:rPr lang="zh-TW" altLang="en-US" cap="none" spc="0" dirty="0">
                          <a:ln w="1905"/>
                          <a:effectLst>
                            <a:innerShdw blurRad="69850" dist="43180" dir="5400000">
                              <a:srgbClr val="000000">
                                <a:alpha val="65000"/>
                              </a:srgbClr>
                            </a:innerShdw>
                          </a:effectLst>
                        </a:rPr>
                        <a:t>給付類型</a:t>
                      </a:r>
                      <a:endParaRPr lang="zh-TW" altLang="en-US" b="0" cap="none" spc="0" dirty="0">
                        <a:ln w="1905"/>
                        <a:solidFill>
                          <a:schemeClr val="tx1"/>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cap="none" spc="0" dirty="0">
                          <a:ln w="1905"/>
                          <a:effectLst>
                            <a:innerShdw blurRad="69850" dist="43180" dir="5400000">
                              <a:srgbClr val="000000">
                                <a:alpha val="65000"/>
                              </a:srgbClr>
                            </a:innerShdw>
                          </a:effectLst>
                        </a:rPr>
                        <a:t>軍保</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cap="none" spc="0" dirty="0">
                          <a:ln w="1905"/>
                          <a:effectLst>
                            <a:innerShdw blurRad="69850" dist="43180" dir="5400000">
                              <a:srgbClr val="000000">
                                <a:alpha val="65000"/>
                              </a:srgbClr>
                            </a:innerShdw>
                          </a:effectLst>
                        </a:rPr>
                        <a:t>公保</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cap="none" spc="0" dirty="0">
                          <a:ln w="1905"/>
                          <a:effectLst>
                            <a:innerShdw blurRad="69850" dist="43180" dir="5400000">
                              <a:srgbClr val="000000">
                                <a:alpha val="65000"/>
                              </a:srgbClr>
                            </a:innerShdw>
                          </a:effectLst>
                        </a:rPr>
                        <a:t>公保</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cap="none" spc="0" dirty="0">
                          <a:ln w="1905"/>
                          <a:effectLst>
                            <a:innerShdw blurRad="69850" dist="43180" dir="5400000">
                              <a:srgbClr val="000000">
                                <a:alpha val="65000"/>
                              </a:srgbClr>
                            </a:innerShdw>
                          </a:effectLst>
                        </a:rPr>
                        <a:t>勞保</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cap="none" spc="0" dirty="0">
                          <a:ln w="1905"/>
                          <a:effectLst>
                            <a:innerShdw blurRad="69850" dist="43180" dir="5400000">
                              <a:srgbClr val="000000">
                                <a:alpha val="65000"/>
                              </a:srgbClr>
                            </a:innerShdw>
                          </a:effectLst>
                        </a:rPr>
                        <a:t>農保</a:t>
                      </a:r>
                      <a:endParaRPr lang="en-US" altLang="zh-TW" sz="2000" cap="none" spc="0" dirty="0">
                        <a:ln w="1905"/>
                        <a:effectLst>
                          <a:innerShdw blurRad="69850" dist="43180" dir="5400000">
                            <a:srgbClr val="000000">
                              <a:alpha val="65000"/>
                            </a:srgbClr>
                          </a:innerShdw>
                        </a:effectLst>
                      </a:endParaRPr>
                    </a:p>
                    <a:p>
                      <a:pPr marL="0" algn="ctr" defTabSz="914400" rtl="0" eaLnBrk="1" latinLnBrk="0" hangingPunct="1"/>
                      <a:r>
                        <a:rPr lang="zh-TW" altLang="en-US" sz="2000" kern="1200" cap="none" spc="0" dirty="0">
                          <a:ln w="1905"/>
                          <a:solidFill>
                            <a:srgbClr val="0000FF"/>
                          </a:solidFill>
                          <a:effectLst>
                            <a:innerShdw blurRad="69850" dist="43180" dir="5400000">
                              <a:srgbClr val="000000">
                                <a:alpha val="65000"/>
                              </a:srgbClr>
                            </a:innerShdw>
                          </a:effectLst>
                          <a:latin typeface="+mn-lt"/>
                          <a:ea typeface="+mn-ea"/>
                          <a:cs typeface="+mn-cs"/>
                        </a:rPr>
                        <a:t>老農津貼</a:t>
                      </a:r>
                    </a:p>
                  </a:txBody>
                  <a:tcPr anchor="ctr"/>
                </a:tc>
                <a:tc>
                  <a:txBody>
                    <a:bodyPr/>
                    <a:lstStyle/>
                    <a:p>
                      <a:pPr algn="ctr"/>
                      <a:r>
                        <a:rPr lang="zh-TW" altLang="en-US" sz="2000" cap="none" spc="0" dirty="0">
                          <a:ln w="1905"/>
                          <a:effectLst>
                            <a:innerShdw blurRad="69850" dist="43180" dir="5400000">
                              <a:srgbClr val="000000">
                                <a:alpha val="65000"/>
                              </a:srgbClr>
                            </a:innerShdw>
                          </a:effectLst>
                        </a:rPr>
                        <a:t>國保</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t>勞保</a:t>
                      </a:r>
                      <a:r>
                        <a:rPr lang="en-US" altLang="zh-TW"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br>
                      <a:r>
                        <a:rPr lang="en-US" altLang="zh-TW"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t>公保</a:t>
                      </a:r>
                      <a:r>
                        <a:rPr lang="en-US" altLang="zh-TW"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2000"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extLst>
                  <a:ext uri="{0D108BD9-81ED-4DB2-BD59-A6C34878D82A}">
                    <a16:rowId xmlns:a16="http://schemas.microsoft.com/office/drawing/2014/main" xmlns="" val="10001"/>
                  </a:ext>
                </a:extLst>
              </a:tr>
              <a:tr h="1067200">
                <a:tc vMerge="1">
                  <a:txBody>
                    <a:bodyPr/>
                    <a:lstStyle/>
                    <a:p>
                      <a:endParaRPr lang="zh-TW" altLang="en-US"/>
                    </a:p>
                  </a:txBody>
                  <a:tcPr/>
                </a:tc>
                <a:tc>
                  <a:txBody>
                    <a:bodyPr/>
                    <a:lstStyle/>
                    <a:p>
                      <a:pPr algn="ctr"/>
                      <a:r>
                        <a:rPr lang="zh-TW" altLang="en-US" cap="none" spc="0" dirty="0">
                          <a:ln w="1905"/>
                          <a:effectLst>
                            <a:innerShdw blurRad="69850" dist="43180" dir="5400000">
                              <a:srgbClr val="000000">
                                <a:alpha val="65000"/>
                              </a:srgbClr>
                            </a:innerShdw>
                          </a:effectLst>
                        </a:rPr>
                        <a:t>給付種類</a:t>
                      </a:r>
                      <a:endParaRPr lang="zh-TW" altLang="en-US" b="0" cap="none" spc="0" dirty="0">
                        <a:ln w="1905"/>
                        <a:solidFill>
                          <a:schemeClr val="tx1"/>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cap="none" spc="0" dirty="0">
                          <a:ln w="1905"/>
                          <a:effectLst>
                            <a:innerShdw blurRad="69850" dist="43180" dir="5400000">
                              <a:srgbClr val="000000">
                                <a:alpha val="65000"/>
                              </a:srgbClr>
                            </a:innerShdw>
                          </a:effectLst>
                        </a:rPr>
                        <a:t>一次</a:t>
                      </a:r>
                      <a:endParaRPr lang="zh-TW" altLang="en-US"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cap="none" spc="0" dirty="0">
                          <a:ln w="1905"/>
                          <a:effectLst>
                            <a:innerShdw blurRad="69850" dist="43180" dir="5400000">
                              <a:srgbClr val="000000">
                                <a:alpha val="65000"/>
                              </a:srgbClr>
                            </a:innerShdw>
                          </a:effectLst>
                        </a:rPr>
                        <a:t>一次</a:t>
                      </a:r>
                      <a:endParaRPr lang="zh-TW" altLang="en-US"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sz="1600" cap="none" spc="0" dirty="0">
                          <a:ln w="1905"/>
                          <a:effectLst>
                            <a:innerShdw blurRad="69850" dist="43180" dir="5400000">
                              <a:srgbClr val="000000">
                                <a:alpha val="65000"/>
                              </a:srgbClr>
                            </a:innerShdw>
                          </a:effectLst>
                        </a:rPr>
                        <a:t>公校一次</a:t>
                      </a:r>
                      <a:endParaRPr lang="en-US" altLang="zh-TW" sz="1600" cap="none" spc="0" dirty="0">
                        <a:ln w="1905"/>
                        <a:effectLst>
                          <a:innerShdw blurRad="69850" dist="43180" dir="5400000">
                            <a:srgbClr val="000000">
                              <a:alpha val="65000"/>
                            </a:srgbClr>
                          </a:innerShdw>
                        </a:effectLst>
                      </a:endParaRPr>
                    </a:p>
                    <a:p>
                      <a:pPr marL="0" algn="ctr" defTabSz="914400" rtl="0" eaLnBrk="1" latinLnBrk="0" hangingPunct="1"/>
                      <a:r>
                        <a:rPr lang="zh-TW" altLang="en-US" sz="1600" b="1" kern="1200"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cs typeface="+mn-cs"/>
                        </a:rPr>
                        <a:t>私校一次</a:t>
                      </a:r>
                      <a:r>
                        <a:rPr lang="en-US" altLang="zh-TW" sz="1600" b="1" kern="1200"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cs typeface="+mn-cs"/>
                        </a:rPr>
                        <a:t>/</a:t>
                      </a:r>
                      <a:r>
                        <a:rPr lang="zh-TW" altLang="en-US" sz="1600" b="1" kern="1200"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cs typeface="+mn-cs"/>
                        </a:rPr>
                        <a:t>年</a:t>
                      </a: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cap="none" spc="0" dirty="0">
                          <a:ln w="1905"/>
                          <a:effectLst>
                            <a:innerShdw blurRad="69850" dist="43180" dir="5400000">
                              <a:srgbClr val="000000">
                                <a:alpha val="65000"/>
                              </a:srgbClr>
                            </a:innerShdw>
                          </a:effectLst>
                        </a:rPr>
                        <a:t>一次</a:t>
                      </a:r>
                      <a:r>
                        <a:rPr lang="en-US" altLang="zh-TW" cap="none" spc="0" dirty="0">
                          <a:ln w="1905"/>
                          <a:effectLst>
                            <a:innerShdw blurRad="69850" dist="43180" dir="5400000">
                              <a:srgbClr val="000000">
                                <a:alpha val="65000"/>
                              </a:srgbClr>
                            </a:innerShdw>
                          </a:effectLst>
                        </a:rPr>
                        <a:t>/</a:t>
                      </a:r>
                      <a:r>
                        <a:rPr lang="zh-TW" altLang="en-US" cap="none" spc="0" dirty="0">
                          <a:ln w="1905"/>
                          <a:effectLst>
                            <a:innerShdw blurRad="69850" dist="43180" dir="5400000">
                              <a:srgbClr val="000000">
                                <a:alpha val="65000"/>
                              </a:srgbClr>
                            </a:innerShdw>
                          </a:effectLst>
                        </a:rPr>
                        <a:t>年</a:t>
                      </a:r>
                      <a:endParaRPr lang="zh-TW" altLang="en-US"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cap="none" spc="0" dirty="0">
                          <a:ln w="1905"/>
                          <a:effectLst>
                            <a:innerShdw blurRad="69850" dist="43180" dir="5400000">
                              <a:srgbClr val="000000">
                                <a:alpha val="65000"/>
                              </a:srgbClr>
                            </a:innerShdw>
                          </a:effectLst>
                        </a:rPr>
                        <a:t>津貼</a:t>
                      </a:r>
                      <a:r>
                        <a:rPr lang="en-US" altLang="zh-TW" cap="none" spc="0" dirty="0">
                          <a:ln w="1905"/>
                          <a:effectLst>
                            <a:innerShdw blurRad="69850" dist="43180" dir="5400000">
                              <a:srgbClr val="000000">
                                <a:alpha val="65000"/>
                              </a:srgbClr>
                            </a:innerShdw>
                          </a:effectLst>
                        </a:rPr>
                        <a:t>(</a:t>
                      </a:r>
                      <a:r>
                        <a:rPr lang="zh-TW" altLang="en-US" cap="none" spc="0" dirty="0">
                          <a:ln w="1905"/>
                          <a:effectLst>
                            <a:innerShdw blurRad="69850" dist="43180" dir="5400000">
                              <a:srgbClr val="000000">
                                <a:alpha val="65000"/>
                              </a:srgbClr>
                            </a:innerShdw>
                          </a:effectLst>
                        </a:rPr>
                        <a:t>年金</a:t>
                      </a:r>
                      <a:r>
                        <a:rPr lang="en-US" altLang="zh-TW" cap="none" spc="0" dirty="0">
                          <a:ln w="1905"/>
                          <a:effectLst>
                            <a:innerShdw blurRad="69850" dist="43180" dir="5400000">
                              <a:srgbClr val="000000">
                                <a:alpha val="65000"/>
                              </a:srgbClr>
                            </a:innerShdw>
                          </a:effectLst>
                        </a:rPr>
                        <a:t>)</a:t>
                      </a:r>
                      <a:endParaRPr lang="zh-TW" altLang="en-US" b="1"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sz="1800" kern="1200" cap="none" spc="0" dirty="0">
                          <a:ln w="1905"/>
                          <a:solidFill>
                            <a:schemeClr val="dk1"/>
                          </a:solidFill>
                          <a:effectLst>
                            <a:innerShdw blurRad="69850" dist="43180" dir="5400000">
                              <a:srgbClr val="000000">
                                <a:alpha val="65000"/>
                              </a:srgbClr>
                            </a:innerShdw>
                          </a:effectLst>
                          <a:latin typeface="+mn-lt"/>
                          <a:ea typeface="+mn-ea"/>
                          <a:cs typeface="+mn-cs"/>
                        </a:rPr>
                        <a:t>一次</a:t>
                      </a:r>
                      <a:r>
                        <a:rPr lang="en-US" altLang="zh-TW" sz="1800" kern="1200" cap="none" spc="0" dirty="0">
                          <a:ln w="1905"/>
                          <a:solidFill>
                            <a:schemeClr val="dk1"/>
                          </a:solidFill>
                          <a:effectLst>
                            <a:innerShdw blurRad="69850" dist="43180" dir="5400000">
                              <a:srgbClr val="000000">
                                <a:alpha val="65000"/>
                              </a:srgbClr>
                            </a:innerShdw>
                          </a:effectLst>
                          <a:latin typeface="+mn-lt"/>
                          <a:ea typeface="+mn-ea"/>
                          <a:cs typeface="+mn-cs"/>
                        </a:rPr>
                        <a:t>/</a:t>
                      </a:r>
                      <a:r>
                        <a:rPr lang="zh-TW" altLang="en-US" sz="1800" kern="1200" cap="none" spc="0" dirty="0">
                          <a:ln w="1905"/>
                          <a:solidFill>
                            <a:schemeClr val="dk1"/>
                          </a:solidFill>
                          <a:effectLst>
                            <a:innerShdw blurRad="69850" dist="43180" dir="5400000">
                              <a:srgbClr val="000000">
                                <a:alpha val="65000"/>
                              </a:srgbClr>
                            </a:innerShdw>
                          </a:effectLst>
                          <a:latin typeface="+mn-lt"/>
                          <a:ea typeface="+mn-ea"/>
                          <a:cs typeface="+mn-cs"/>
                        </a:rPr>
                        <a:t>年</a:t>
                      </a:r>
                    </a:p>
                  </a:txBody>
                  <a:tcPr anchor="ctr">
                    <a:lnB w="57150" cap="flat" cmpd="sng" algn="ctr">
                      <a:solidFill>
                        <a:srgbClr val="C00000"/>
                      </a:solidFill>
                      <a:prstDash val="sysDash"/>
                      <a:round/>
                      <a:headEnd type="none" w="med" len="med"/>
                      <a:tailEnd type="none" w="med" len="med"/>
                    </a:lnB>
                  </a:tcPr>
                </a:tc>
                <a:tc>
                  <a:txBody>
                    <a:bodyPr/>
                    <a:lstStyle/>
                    <a:p>
                      <a:pPr algn="ctr"/>
                      <a:r>
                        <a:rPr lang="zh-TW" altLang="en-US" sz="1800" kern="1200" cap="none" spc="0" dirty="0">
                          <a:ln w="1905"/>
                          <a:solidFill>
                            <a:schemeClr val="dk1"/>
                          </a:solidFill>
                          <a:effectLst>
                            <a:innerShdw blurRad="69850" dist="43180" dir="5400000">
                              <a:srgbClr val="000000">
                                <a:alpha val="65000"/>
                              </a:srgbClr>
                            </a:innerShdw>
                          </a:effectLst>
                          <a:latin typeface="+mn-lt"/>
                          <a:ea typeface="+mn-ea"/>
                          <a:cs typeface="+mn-cs"/>
                        </a:rPr>
                        <a:t>一次</a:t>
                      </a:r>
                      <a:r>
                        <a:rPr lang="en-US" altLang="zh-TW" sz="1800" kern="1200" cap="none" spc="0" dirty="0">
                          <a:ln w="1905"/>
                          <a:solidFill>
                            <a:schemeClr val="dk1"/>
                          </a:solidFill>
                          <a:effectLst>
                            <a:innerShdw blurRad="69850" dist="43180" dir="5400000">
                              <a:srgbClr val="000000">
                                <a:alpha val="65000"/>
                              </a:srgbClr>
                            </a:innerShdw>
                          </a:effectLst>
                          <a:latin typeface="+mn-lt"/>
                          <a:ea typeface="+mn-ea"/>
                          <a:cs typeface="+mn-cs"/>
                        </a:rPr>
                        <a:t>/</a:t>
                      </a:r>
                      <a:r>
                        <a:rPr lang="zh-TW" altLang="en-US" sz="1800" kern="1200" cap="none" spc="0" dirty="0">
                          <a:ln w="1905"/>
                          <a:solidFill>
                            <a:schemeClr val="dk1"/>
                          </a:solidFill>
                          <a:effectLst>
                            <a:innerShdw blurRad="69850" dist="43180" dir="5400000">
                              <a:srgbClr val="000000">
                                <a:alpha val="65000"/>
                              </a:srgbClr>
                            </a:innerShdw>
                          </a:effectLst>
                          <a:latin typeface="+mn-lt"/>
                          <a:ea typeface="+mn-ea"/>
                          <a:cs typeface="+mn-cs"/>
                        </a:rPr>
                        <a:t>年</a:t>
                      </a:r>
                    </a:p>
                  </a:txBody>
                  <a:tcPr anchor="ctr">
                    <a:lnB w="57150" cap="flat" cmpd="sng" algn="ctr">
                      <a:solidFill>
                        <a:srgbClr val="C00000"/>
                      </a:solidFill>
                      <a:prstDash val="sysDash"/>
                      <a:round/>
                      <a:headEnd type="none" w="med" len="med"/>
                      <a:tailEnd type="none" w="med" len="med"/>
                    </a:lnB>
                  </a:tcPr>
                </a:tc>
                <a:extLst>
                  <a:ext uri="{0D108BD9-81ED-4DB2-BD59-A6C34878D82A}">
                    <a16:rowId xmlns:a16="http://schemas.microsoft.com/office/drawing/2014/main" xmlns="" val="10002"/>
                  </a:ext>
                </a:extLst>
              </a:tr>
              <a:tr h="951060">
                <a:tc rowSpan="2">
                  <a:txBody>
                    <a:bodyPr/>
                    <a:lstStyle/>
                    <a:p>
                      <a:pPr marL="0" algn="ctr" defTabSz="914400" rtl="0" eaLnBrk="1" latinLnBrk="0" hangingPunct="1"/>
                      <a:r>
                        <a:rPr lang="zh-TW" altLang="en-US" sz="2000" b="1" kern="1200" cap="none" spc="0" dirty="0">
                          <a:ln w="1905"/>
                          <a:solidFill>
                            <a:srgbClr val="660066"/>
                          </a:solidFill>
                          <a:effectLst>
                            <a:innerShdw blurRad="69850" dist="43180" dir="5400000">
                              <a:srgbClr val="000000">
                                <a:alpha val="65000"/>
                              </a:srgbClr>
                            </a:innerShdw>
                          </a:effectLst>
                        </a:rPr>
                        <a:t>第二層</a:t>
                      </a:r>
                      <a:endParaRPr lang="en-US" altLang="zh-TW" sz="2000" b="1" kern="1200" cap="none" spc="0" dirty="0">
                        <a:ln w="1905"/>
                        <a:solidFill>
                          <a:srgbClr val="660066"/>
                        </a:solidFill>
                        <a:effectLst>
                          <a:innerShdw blurRad="69850" dist="43180" dir="5400000">
                            <a:srgbClr val="000000">
                              <a:alpha val="65000"/>
                            </a:srgbClr>
                          </a:innerShdw>
                        </a:effectLst>
                      </a:endParaRPr>
                    </a:p>
                    <a:p>
                      <a:pPr algn="ctr"/>
                      <a:endParaRPr lang="en-US" altLang="zh-TW" sz="1900" cap="none" spc="0" dirty="0">
                        <a:ln w="1905"/>
                        <a:effectLst>
                          <a:innerShdw blurRad="69850" dist="43180" dir="5400000">
                            <a:srgbClr val="000000">
                              <a:alpha val="65000"/>
                            </a:srgbClr>
                          </a:innerShdw>
                        </a:effectLst>
                      </a:endParaRPr>
                    </a:p>
                    <a:p>
                      <a:pPr algn="ctr"/>
                      <a:r>
                        <a:rPr lang="zh-TW" altLang="en-US" sz="1900" cap="none" spc="0" dirty="0">
                          <a:ln w="1905"/>
                          <a:effectLst>
                            <a:innerShdw blurRad="69850" dist="43180" dir="5400000">
                              <a:srgbClr val="000000">
                                <a:alpha val="65000"/>
                              </a:srgbClr>
                            </a:innerShdw>
                          </a:effectLst>
                        </a:rPr>
                        <a:t>職業退休金</a:t>
                      </a:r>
                      <a:endParaRPr lang="zh-TW" altLang="en-US" sz="1900"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r>
                        <a:rPr lang="zh-TW" altLang="en-US" cap="none" spc="0" dirty="0">
                          <a:ln w="1905"/>
                          <a:effectLst>
                            <a:innerShdw blurRad="69850" dist="43180" dir="5400000">
                              <a:srgbClr val="000000">
                                <a:alpha val="65000"/>
                              </a:srgbClr>
                            </a:innerShdw>
                          </a:effectLst>
                        </a:rPr>
                        <a:t>給付類型</a:t>
                      </a:r>
                      <a:endParaRPr lang="zh-TW" altLang="en-US" b="0" cap="none" spc="0" dirty="0">
                        <a:ln w="1905"/>
                        <a:solidFill>
                          <a:schemeClr val="tx1"/>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r>
                        <a:rPr lang="zh-TW" altLang="en-US" sz="2000" cap="none" spc="0" dirty="0">
                          <a:ln w="1905"/>
                          <a:effectLst>
                            <a:innerShdw blurRad="69850" dist="43180" dir="5400000">
                              <a:srgbClr val="000000">
                                <a:alpha val="65000"/>
                              </a:srgbClr>
                            </a:innerShdw>
                          </a:effectLst>
                        </a:rPr>
                        <a:t>退伍</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r>
                        <a:rPr lang="zh-TW" altLang="en-US" sz="2000" cap="none" spc="0" dirty="0">
                          <a:ln w="1905"/>
                          <a:effectLst>
                            <a:innerShdw blurRad="69850" dist="43180" dir="5400000">
                              <a:srgbClr val="000000">
                                <a:alpha val="65000"/>
                              </a:srgbClr>
                            </a:innerShdw>
                          </a:effectLst>
                        </a:rPr>
                        <a:t>退休</a:t>
                      </a:r>
                      <a:endParaRPr lang="en-US" altLang="zh-TW" sz="2000" cap="none" spc="0" dirty="0">
                        <a:ln w="1905"/>
                        <a:effectLst>
                          <a:innerShdw blurRad="69850" dist="43180" dir="5400000">
                            <a:srgbClr val="000000">
                              <a:alpha val="65000"/>
                            </a:srgbClr>
                          </a:innerShdw>
                        </a:effectLst>
                      </a:endParaRPr>
                    </a:p>
                    <a:p>
                      <a:pPr algn="ctr"/>
                      <a:r>
                        <a:rPr lang="en-US" altLang="zh-TW" sz="2000" cap="none" spc="0" dirty="0">
                          <a:ln w="1905"/>
                          <a:effectLst>
                            <a:innerShdw blurRad="69850" dist="43180" dir="5400000">
                              <a:srgbClr val="000000">
                                <a:alpha val="65000"/>
                              </a:srgbClr>
                            </a:innerShdw>
                          </a:effectLst>
                        </a:rPr>
                        <a:t>DB</a:t>
                      </a:r>
                      <a:endParaRPr lang="zh-TW" altLang="en-US" sz="2000"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r>
                        <a:rPr lang="zh-TW" altLang="en-US" sz="2000" cap="none" spc="0" dirty="0">
                          <a:ln w="1905"/>
                          <a:effectLst>
                            <a:innerShdw blurRad="69850" dist="43180" dir="5400000">
                              <a:srgbClr val="000000">
                                <a:alpha val="65000"/>
                              </a:srgbClr>
                            </a:innerShdw>
                          </a:effectLst>
                        </a:rPr>
                        <a:t>公校</a:t>
                      </a:r>
                      <a:r>
                        <a:rPr lang="en-US" altLang="zh-TW" sz="2000" cap="none" spc="0" dirty="0">
                          <a:ln w="1905"/>
                          <a:effectLst>
                            <a:innerShdw blurRad="69850" dist="43180" dir="5400000">
                              <a:srgbClr val="000000">
                                <a:alpha val="65000"/>
                              </a:srgbClr>
                            </a:innerShdw>
                          </a:effectLst>
                        </a:rPr>
                        <a:t>DB</a:t>
                      </a:r>
                    </a:p>
                    <a:p>
                      <a:pPr marL="0" algn="ctr" defTabSz="914400" rtl="0" eaLnBrk="1" latinLnBrk="0" hangingPunct="1">
                        <a:spcBef>
                          <a:spcPts val="600"/>
                        </a:spcBef>
                      </a:pPr>
                      <a:r>
                        <a:rPr lang="zh-TW" altLang="en-US"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rPr>
                        <a:t>私校</a:t>
                      </a:r>
                      <a:r>
                        <a:rPr lang="en-US" altLang="zh-TW"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rPr>
                        <a:t>DC</a:t>
                      </a:r>
                      <a:endParaRPr lang="zh-TW" altLang="en-US"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endParaRPr>
                    </a:p>
                  </a:txBody>
                  <a:tcPr anchor="ctr">
                    <a:lnT w="57150" cap="flat" cmpd="sng" algn="ctr">
                      <a:solidFill>
                        <a:srgbClr val="C00000"/>
                      </a:solidFill>
                      <a:prstDash val="sysDash"/>
                      <a:round/>
                      <a:headEnd type="none" w="med" len="med"/>
                      <a:tailEnd type="none" w="med" len="med"/>
                    </a:lnT>
                  </a:tcPr>
                </a:tc>
                <a:tc>
                  <a:txBody>
                    <a:bodyPr/>
                    <a:lstStyle/>
                    <a:p>
                      <a:pPr marL="0" algn="ctr" defTabSz="914400" rtl="0" eaLnBrk="1" latinLnBrk="0" hangingPunct="1">
                        <a:spcBef>
                          <a:spcPts val="600"/>
                        </a:spcBef>
                      </a:pPr>
                      <a:r>
                        <a:rPr lang="zh-TW" altLang="en-US"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rPr>
                        <a:t>勞退</a:t>
                      </a:r>
                      <a:endParaRPr lang="en-US" altLang="zh-TW"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endParaRPr>
                    </a:p>
                    <a:p>
                      <a:pPr marL="0" algn="ctr" defTabSz="914400" rtl="0" eaLnBrk="1" latinLnBrk="0" hangingPunct="1">
                        <a:spcBef>
                          <a:spcPts val="600"/>
                        </a:spcBef>
                      </a:pPr>
                      <a:r>
                        <a:rPr lang="en-US" altLang="zh-TW"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rPr>
                        <a:t>DC</a:t>
                      </a:r>
                      <a:endParaRPr lang="zh-TW" altLang="en-US" sz="2000" b="1" kern="1200"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cs typeface="+mn-cs"/>
                      </a:endParaRPr>
                    </a:p>
                  </a:txBody>
                  <a:tcPr anchor="ctr">
                    <a:lnT w="57150" cap="flat" cmpd="sng" algn="ctr">
                      <a:solidFill>
                        <a:srgbClr val="C00000"/>
                      </a:solidFill>
                      <a:prstDash val="sysDash"/>
                      <a:round/>
                      <a:headEnd type="none" w="med" len="med"/>
                      <a:tailEnd type="none" w="med" len="med"/>
                    </a:lnT>
                  </a:tcPr>
                </a:tc>
                <a:tc>
                  <a:txBody>
                    <a:bodyPr/>
                    <a:lstStyle/>
                    <a:p>
                      <a:pPr algn="ctr">
                        <a:spcBef>
                          <a:spcPts val="600"/>
                        </a:spcBef>
                      </a:pPr>
                      <a:r>
                        <a:rPr lang="en-US" altLang="zh-TW" sz="1600"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rPr>
                        <a:t>(110.1.1)</a:t>
                      </a:r>
                    </a:p>
                    <a:p>
                      <a:pPr algn="ctr">
                        <a:spcBef>
                          <a:spcPts val="600"/>
                        </a:spcBef>
                      </a:pPr>
                      <a:r>
                        <a:rPr lang="zh-TW" altLang="en-US" sz="2000" b="1"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rPr>
                        <a:t>退休儲金</a:t>
                      </a:r>
                      <a:endParaRPr lang="en-US" altLang="zh-TW" sz="2000" b="1"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endParaRPr>
                    </a:p>
                    <a:p>
                      <a:pPr algn="ctr"/>
                      <a:r>
                        <a:rPr lang="en-US" altLang="zh-TW" sz="2000" b="1"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rPr>
                        <a:t>DC</a:t>
                      </a:r>
                      <a:endParaRPr lang="zh-TW" altLang="en-US" sz="2000" b="1" cap="none" spc="0" dirty="0">
                        <a:ln w="1905"/>
                        <a:solidFill>
                          <a:srgbClr val="FF0066"/>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endParaRPr lang="zh-TW" altLang="en-US" b="1" cap="none" spc="0" dirty="0">
                        <a:ln w="1905">
                          <a:solidFill>
                            <a:srgbClr val="C00000"/>
                          </a:solidFill>
                        </a:ln>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lnT w="57150" cap="flat" cmpd="sng" algn="ctr">
                      <a:solidFill>
                        <a:srgbClr val="C00000"/>
                      </a:solidFill>
                      <a:prstDash val="sysDash"/>
                      <a:round/>
                      <a:headEnd type="none" w="med" len="med"/>
                      <a:tailEnd type="none" w="med" len="med"/>
                    </a:lnT>
                  </a:tcPr>
                </a:tc>
                <a:tc>
                  <a:txBody>
                    <a:bodyPr/>
                    <a:lstStyle/>
                    <a:p>
                      <a:pPr algn="ctr"/>
                      <a:r>
                        <a:rPr lang="zh-TW" altLang="en-US" sz="2000" b="1" kern="1200"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cs typeface="+mn-cs"/>
                        </a:rPr>
                        <a:t>離職儲金</a:t>
                      </a:r>
                      <a:r>
                        <a:rPr lang="en-US" altLang="zh-TW" sz="2000" b="1" kern="1200"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cs typeface="+mn-cs"/>
                        </a:rPr>
                        <a:t>/</a:t>
                      </a:r>
                      <a:r>
                        <a:rPr lang="zh-TW" altLang="en-US" sz="2000" b="1" kern="1200"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cs typeface="+mn-cs"/>
                        </a:rPr>
                        <a:t>勞退</a:t>
                      </a:r>
                      <a:endParaRPr lang="en-US" altLang="zh-TW" sz="2000" b="1" kern="1200"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cs typeface="+mn-cs"/>
                      </a:endParaRPr>
                    </a:p>
                    <a:p>
                      <a:pPr algn="ctr"/>
                      <a:r>
                        <a:rPr lang="en-US" altLang="zh-TW" sz="2000" b="1" kern="1200" cap="none" spc="0" dirty="0">
                          <a:ln w="1905"/>
                          <a:solidFill>
                            <a:srgbClr val="660066"/>
                          </a:solidFill>
                          <a:effectLst>
                            <a:innerShdw blurRad="69850" dist="43180" dir="5400000">
                              <a:srgbClr val="000000">
                                <a:alpha val="65000"/>
                              </a:srgbClr>
                            </a:innerShdw>
                          </a:effectLst>
                          <a:latin typeface="微軟正黑體" pitchFamily="34" charset="-120"/>
                          <a:ea typeface="微軟正黑體" pitchFamily="34" charset="-120"/>
                          <a:cs typeface="+mn-cs"/>
                        </a:rPr>
                        <a:t>DC</a:t>
                      </a:r>
                    </a:p>
                  </a:txBody>
                  <a:tcPr anchor="ctr">
                    <a:lnT w="57150" cap="flat" cmpd="sng" algn="ctr">
                      <a:solidFill>
                        <a:srgbClr val="C00000"/>
                      </a:solidFill>
                      <a:prstDash val="sysDash"/>
                      <a:round/>
                      <a:headEnd type="none" w="med" len="med"/>
                      <a:tailEnd type="none" w="med" len="med"/>
                    </a:lnT>
                  </a:tcPr>
                </a:tc>
                <a:extLst>
                  <a:ext uri="{0D108BD9-81ED-4DB2-BD59-A6C34878D82A}">
                    <a16:rowId xmlns:a16="http://schemas.microsoft.com/office/drawing/2014/main" xmlns="" val="10003"/>
                  </a:ext>
                </a:extLst>
              </a:tr>
              <a:tr h="1279012">
                <a:tc vMerge="1">
                  <a:txBody>
                    <a:bodyPr/>
                    <a:lstStyle/>
                    <a:p>
                      <a:endParaRPr lang="zh-TW" altLang="en-US"/>
                    </a:p>
                  </a:txBody>
                  <a:tcPr/>
                </a:tc>
                <a:tc>
                  <a:txBody>
                    <a:bodyPr/>
                    <a:lstStyle/>
                    <a:p>
                      <a:pPr algn="ctr"/>
                      <a:r>
                        <a:rPr lang="zh-TW" altLang="en-US" cap="none" spc="0" dirty="0">
                          <a:ln w="1905"/>
                          <a:effectLst>
                            <a:innerShdw blurRad="69850" dist="43180" dir="5400000">
                              <a:srgbClr val="000000">
                                <a:alpha val="65000"/>
                              </a:srgbClr>
                            </a:innerShdw>
                          </a:effectLst>
                        </a:rPr>
                        <a:t>給付種類</a:t>
                      </a:r>
                      <a:endParaRPr lang="zh-TW" altLang="en-US" b="0" cap="none" spc="0" dirty="0">
                        <a:ln w="1905"/>
                        <a:solidFill>
                          <a:schemeClr val="tx1"/>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cap="none" spc="0" dirty="0">
                          <a:ln w="1905"/>
                          <a:effectLst>
                            <a:innerShdw blurRad="69850" dist="43180" dir="5400000">
                              <a:srgbClr val="000000">
                                <a:alpha val="65000"/>
                              </a:srgbClr>
                            </a:innerShdw>
                          </a:effectLst>
                        </a:rPr>
                        <a:t>一次及月</a:t>
                      </a:r>
                      <a:endPar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cap="none" spc="0" dirty="0">
                          <a:ln w="1905"/>
                          <a:effectLst>
                            <a:innerShdw blurRad="69850" dist="43180" dir="5400000">
                              <a:srgbClr val="000000">
                                <a:alpha val="65000"/>
                              </a:srgbClr>
                            </a:innerShdw>
                          </a:effectLst>
                        </a:rPr>
                        <a:t>一次及月</a:t>
                      </a:r>
                      <a:endPar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cap="none" spc="0" dirty="0">
                          <a:ln w="1905"/>
                          <a:effectLst>
                            <a:innerShdw blurRad="69850" dist="43180" dir="5400000">
                              <a:srgbClr val="000000">
                                <a:alpha val="65000"/>
                              </a:srgbClr>
                            </a:innerShdw>
                          </a:effectLst>
                        </a:rPr>
                        <a:t>公校</a:t>
                      </a:r>
                      <a:r>
                        <a:rPr lang="zh-TW" altLang="en-US" cap="none" spc="0" dirty="0">
                          <a:ln w="1905"/>
                          <a:effectLst>
                            <a:innerShdw blurRad="69850" dist="43180" dir="5400000">
                              <a:srgbClr val="000000">
                                <a:alpha val="65000"/>
                              </a:srgbClr>
                            </a:innerShdw>
                          </a:effectLst>
                          <a:latin typeface="標楷體"/>
                          <a:ea typeface="標楷體"/>
                        </a:rPr>
                        <a:t>：</a:t>
                      </a:r>
                      <a:r>
                        <a:rPr lang="en-US" altLang="zh-TW" cap="none" spc="0" dirty="0">
                          <a:ln w="1905"/>
                          <a:effectLst>
                            <a:innerShdw blurRad="69850" dist="43180" dir="5400000">
                              <a:srgbClr val="000000">
                                <a:alpha val="65000"/>
                              </a:srgbClr>
                            </a:innerShdw>
                          </a:effectLst>
                          <a:latin typeface="標楷體"/>
                          <a:ea typeface="標楷體"/>
                        </a:rPr>
                        <a:t/>
                      </a:r>
                      <a:br>
                        <a:rPr lang="en-US" altLang="zh-TW" cap="none" spc="0" dirty="0">
                          <a:ln w="1905"/>
                          <a:effectLst>
                            <a:innerShdw blurRad="69850" dist="43180" dir="5400000">
                              <a:srgbClr val="000000">
                                <a:alpha val="65000"/>
                              </a:srgbClr>
                            </a:innerShdw>
                          </a:effectLst>
                          <a:latin typeface="標楷體"/>
                          <a:ea typeface="標楷體"/>
                        </a:rPr>
                      </a:br>
                      <a:r>
                        <a:rPr lang="zh-TW" altLang="en-US" cap="none" spc="0" dirty="0">
                          <a:ln w="1905"/>
                          <a:effectLst>
                            <a:innerShdw blurRad="69850" dist="43180" dir="5400000">
                              <a:srgbClr val="000000">
                                <a:alpha val="65000"/>
                              </a:srgbClr>
                            </a:innerShdw>
                          </a:effectLst>
                        </a:rPr>
                        <a:t>一次及月</a:t>
                      </a:r>
                      <a:endParaRPr lang="en-US" altLang="zh-TW" cap="none" spc="0" dirty="0">
                        <a:ln w="1905"/>
                        <a:effectLst>
                          <a:innerShdw blurRad="69850" dist="43180" dir="5400000">
                            <a:srgbClr val="000000">
                              <a:alpha val="65000"/>
                            </a:srgbClr>
                          </a:innerShdw>
                        </a:effectLst>
                      </a:endParaRPr>
                    </a:p>
                    <a:p>
                      <a:pPr algn="ctr"/>
                      <a:r>
                        <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rPr>
                        <a:t>私校</a:t>
                      </a:r>
                      <a:r>
                        <a:rPr lang="zh-TW" altLang="en-US" b="1" cap="none" spc="0" dirty="0">
                          <a:ln w="1905"/>
                          <a:solidFill>
                            <a:srgbClr val="0000FF"/>
                          </a:solidFill>
                          <a:effectLst>
                            <a:innerShdw blurRad="69850" dist="43180" dir="5400000">
                              <a:srgbClr val="000000">
                                <a:alpha val="65000"/>
                              </a:srgbClr>
                            </a:innerShdw>
                          </a:effectLst>
                          <a:latin typeface="標楷體"/>
                          <a:ea typeface="標楷體"/>
                        </a:rPr>
                        <a:t>：</a:t>
                      </a:r>
                      <a:r>
                        <a:rPr lang="en-US" altLang="zh-TW" b="1" cap="none" spc="0" dirty="0">
                          <a:ln w="1905"/>
                          <a:solidFill>
                            <a:srgbClr val="0000FF"/>
                          </a:solidFill>
                          <a:effectLst>
                            <a:innerShdw blurRad="69850" dist="43180" dir="5400000">
                              <a:srgbClr val="000000">
                                <a:alpha val="65000"/>
                              </a:srgbClr>
                            </a:innerShdw>
                          </a:effectLst>
                          <a:latin typeface="標楷體"/>
                          <a:ea typeface="標楷體"/>
                        </a:rPr>
                        <a:t/>
                      </a:r>
                      <a:br>
                        <a:rPr lang="en-US" altLang="zh-TW" b="1" cap="none" spc="0" dirty="0">
                          <a:ln w="1905"/>
                          <a:solidFill>
                            <a:srgbClr val="0000FF"/>
                          </a:solidFill>
                          <a:effectLst>
                            <a:innerShdw blurRad="69850" dist="43180" dir="5400000">
                              <a:srgbClr val="000000">
                                <a:alpha val="65000"/>
                              </a:srgbClr>
                            </a:innerShdw>
                          </a:effectLst>
                          <a:latin typeface="標楷體"/>
                          <a:ea typeface="標楷體"/>
                        </a:rPr>
                      </a:br>
                      <a:r>
                        <a:rPr lang="zh-TW" altLang="en-US" sz="1800" b="1" kern="1200"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cs typeface="+mn-cs"/>
                        </a:rPr>
                        <a:t>一次及定期</a:t>
                      </a:r>
                    </a:p>
                  </a:txBody>
                  <a:tcPr anchor="ctr"/>
                </a:tc>
                <a:tc>
                  <a:txBody>
                    <a:bodyPr/>
                    <a:lstStyle/>
                    <a:p>
                      <a:pPr algn="ctr"/>
                      <a:r>
                        <a:rPr lang="zh-TW" altLang="en-US" cap="none" spc="0" dirty="0">
                          <a:ln w="1905"/>
                          <a:effectLst>
                            <a:innerShdw blurRad="69850" dist="43180" dir="5400000">
                              <a:srgbClr val="000000">
                                <a:alpha val="65000"/>
                              </a:srgbClr>
                            </a:innerShdw>
                          </a:effectLst>
                        </a:rPr>
                        <a:t>一次及月</a:t>
                      </a:r>
                      <a:endPar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marL="0" algn="ctr" defTabSz="914400" rtl="0" eaLnBrk="1" latinLnBrk="0" hangingPunct="1"/>
                      <a:r>
                        <a:rPr lang="zh-TW" altLang="en-US" sz="1800" kern="1200" cap="none" spc="0" dirty="0">
                          <a:ln w="1905"/>
                          <a:solidFill>
                            <a:schemeClr val="dk1"/>
                          </a:solidFill>
                          <a:effectLst>
                            <a:innerShdw blurRad="69850" dist="43180" dir="5400000">
                              <a:srgbClr val="000000">
                                <a:alpha val="65000"/>
                              </a:srgbClr>
                            </a:innerShdw>
                          </a:effectLst>
                          <a:latin typeface="+mn-lt"/>
                          <a:ea typeface="+mn-ea"/>
                          <a:cs typeface="+mn-cs"/>
                        </a:rPr>
                        <a:t>一次及月</a:t>
                      </a:r>
                    </a:p>
                  </a:txBody>
                  <a:tcPr anchor="ctr"/>
                </a:tc>
                <a:tc>
                  <a:txBody>
                    <a:bodyPr/>
                    <a:lstStyle/>
                    <a:p>
                      <a:pPr algn="ctr"/>
                      <a:endPar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endParaRPr>
                    </a:p>
                  </a:txBody>
                  <a:tcPr anchor="ctr"/>
                </a:tc>
                <a:tc>
                  <a:txBody>
                    <a:bodyPr/>
                    <a:lstStyle/>
                    <a:p>
                      <a:pPr algn="ctr"/>
                      <a:r>
                        <a:rPr lang="zh-TW" altLang="en-US" b="1" cap="none" spc="0" dirty="0">
                          <a:ln w="1905"/>
                          <a:solidFill>
                            <a:srgbClr val="0000FF"/>
                          </a:solidFill>
                          <a:effectLst>
                            <a:innerShdw blurRad="69850" dist="43180" dir="5400000">
                              <a:srgbClr val="000000">
                                <a:alpha val="65000"/>
                              </a:srgbClr>
                            </a:innerShdw>
                          </a:effectLst>
                          <a:latin typeface="微軟正黑體" pitchFamily="34" charset="-120"/>
                          <a:ea typeface="微軟正黑體" pitchFamily="34" charset="-120"/>
                        </a:rPr>
                        <a:t>一次及月</a:t>
                      </a:r>
                    </a:p>
                  </a:txBody>
                  <a:tcPr anchor="ctr"/>
                </a:tc>
                <a:extLst>
                  <a:ext uri="{0D108BD9-81ED-4DB2-BD59-A6C34878D82A}">
                    <a16:rowId xmlns:a16="http://schemas.microsoft.com/office/drawing/2014/main" xmlns="" val="10004"/>
                  </a:ext>
                </a:extLst>
              </a:tr>
            </a:tbl>
          </a:graphicData>
        </a:graphic>
      </p:graphicFrame>
      <p:grpSp>
        <p:nvGrpSpPr>
          <p:cNvPr id="17" name="群組 1"/>
          <p:cNvGrpSpPr>
            <a:grpSpLocks/>
          </p:cNvGrpSpPr>
          <p:nvPr/>
        </p:nvGrpSpPr>
        <p:grpSpPr bwMode="auto">
          <a:xfrm>
            <a:off x="2497650" y="1446061"/>
            <a:ext cx="7862020" cy="898624"/>
            <a:chOff x="1605735" y="1025691"/>
            <a:chExt cx="7862643" cy="966151"/>
          </a:xfrm>
        </p:grpSpPr>
        <p:sp>
          <p:nvSpPr>
            <p:cNvPr id="20" name="手繪多邊形 19"/>
            <p:cNvSpPr/>
            <p:nvPr/>
          </p:nvSpPr>
          <p:spPr>
            <a:xfrm>
              <a:off x="1605735" y="1056825"/>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軍</a:t>
              </a:r>
            </a:p>
          </p:txBody>
        </p:sp>
        <p:sp>
          <p:nvSpPr>
            <p:cNvPr id="21" name="手繪多邊形 20"/>
            <p:cNvSpPr/>
            <p:nvPr/>
          </p:nvSpPr>
          <p:spPr>
            <a:xfrm>
              <a:off x="2947986" y="1041919"/>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2250053"/>
                <a:satOff val="-3376"/>
                <a:lumOff val="-549"/>
                <a:alphaOff val="0"/>
              </a:schemeClr>
            </a:fillRef>
            <a:effectRef idx="1">
              <a:schemeClr val="accent3">
                <a:alpha val="50000"/>
                <a:hueOff val="2250053"/>
                <a:satOff val="-3376"/>
                <a:lumOff val="-549"/>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公</a:t>
              </a:r>
            </a:p>
          </p:txBody>
        </p:sp>
        <p:sp>
          <p:nvSpPr>
            <p:cNvPr id="22" name="手繪多邊形 21"/>
            <p:cNvSpPr/>
            <p:nvPr/>
          </p:nvSpPr>
          <p:spPr>
            <a:xfrm>
              <a:off x="4373677" y="1025691"/>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4500106"/>
                <a:satOff val="-6752"/>
                <a:lumOff val="-1098"/>
                <a:alphaOff val="0"/>
              </a:schemeClr>
            </a:fillRef>
            <a:effectRef idx="1">
              <a:schemeClr val="accent3">
                <a:alpha val="50000"/>
                <a:hueOff val="4500106"/>
                <a:satOff val="-6752"/>
                <a:lumOff val="-1098"/>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教</a:t>
              </a:r>
            </a:p>
          </p:txBody>
        </p:sp>
        <p:sp>
          <p:nvSpPr>
            <p:cNvPr id="26" name="手繪多邊形 25"/>
            <p:cNvSpPr/>
            <p:nvPr/>
          </p:nvSpPr>
          <p:spPr>
            <a:xfrm>
              <a:off x="5788038" y="1041919"/>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6750158"/>
                <a:satOff val="-10128"/>
                <a:lumOff val="-1647"/>
                <a:alphaOff val="0"/>
              </a:schemeClr>
            </a:fillRef>
            <a:effectRef idx="1">
              <a:schemeClr val="accent3">
                <a:alpha val="50000"/>
                <a:hueOff val="6750158"/>
                <a:satOff val="-10128"/>
                <a:lumOff val="-1647"/>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勞</a:t>
              </a:r>
            </a:p>
          </p:txBody>
        </p:sp>
        <p:sp>
          <p:nvSpPr>
            <p:cNvPr id="31" name="手繪多邊形 30"/>
            <p:cNvSpPr/>
            <p:nvPr/>
          </p:nvSpPr>
          <p:spPr>
            <a:xfrm>
              <a:off x="7288455" y="1050732"/>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9000211"/>
                <a:satOff val="-13504"/>
                <a:lumOff val="-2196"/>
                <a:alphaOff val="0"/>
              </a:schemeClr>
            </a:fillRef>
            <a:effectRef idx="1">
              <a:schemeClr val="accent3">
                <a:alpha val="50000"/>
                <a:hueOff val="9000211"/>
                <a:satOff val="-13504"/>
                <a:lumOff val="-2196"/>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農</a:t>
              </a:r>
            </a:p>
          </p:txBody>
        </p:sp>
        <p:sp>
          <p:nvSpPr>
            <p:cNvPr id="32" name="手繪多邊形 31"/>
            <p:cNvSpPr/>
            <p:nvPr/>
          </p:nvSpPr>
          <p:spPr>
            <a:xfrm>
              <a:off x="8533361" y="1041919"/>
              <a:ext cx="935017" cy="935017"/>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11250264"/>
                <a:satOff val="-16880"/>
                <a:lumOff val="-2745"/>
                <a:alphaOff val="0"/>
              </a:schemeClr>
            </a:fillRef>
            <a:effectRef idx="1">
              <a:schemeClr val="accent3">
                <a:alpha val="50000"/>
                <a:hueOff val="11250264"/>
                <a:satOff val="-16880"/>
                <a:lumOff val="-2745"/>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國</a:t>
              </a:r>
            </a:p>
          </p:txBody>
        </p:sp>
      </p:grpSp>
      <p:sp>
        <p:nvSpPr>
          <p:cNvPr id="33" name="十字形 32"/>
          <p:cNvSpPr/>
          <p:nvPr/>
        </p:nvSpPr>
        <p:spPr>
          <a:xfrm>
            <a:off x="759392" y="4046111"/>
            <a:ext cx="576262" cy="548060"/>
          </a:xfrm>
          <a:prstGeom prst="plus">
            <a:avLst>
              <a:gd name="adj" fmla="val 30214"/>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0" hangingPunct="0">
              <a:spcBef>
                <a:spcPct val="0"/>
              </a:spcBef>
              <a:buFontTx/>
              <a:buNone/>
              <a:defRPr/>
            </a:pPr>
            <a:endParaRPr kumimoji="1" lang="zh-TW" altLang="en-US" b="0">
              <a:solidFill>
                <a:prstClr val="white"/>
              </a:solidFill>
            </a:endParaRPr>
          </a:p>
        </p:txBody>
      </p:sp>
      <p:sp>
        <p:nvSpPr>
          <p:cNvPr id="15" name="手繪多邊形 14"/>
          <p:cNvSpPr/>
          <p:nvPr/>
        </p:nvSpPr>
        <p:spPr bwMode="auto">
          <a:xfrm>
            <a:off x="10669534" y="1469352"/>
            <a:ext cx="934943" cy="869666"/>
          </a:xfrm>
          <a:custGeom>
            <a:avLst/>
            <a:gdLst>
              <a:gd name="connsiteX0" fmla="*/ 0 w 935017"/>
              <a:gd name="connsiteY0" fmla="*/ 467509 h 935017"/>
              <a:gd name="connsiteX1" fmla="*/ 467509 w 935017"/>
              <a:gd name="connsiteY1" fmla="*/ 0 h 935017"/>
              <a:gd name="connsiteX2" fmla="*/ 935018 w 935017"/>
              <a:gd name="connsiteY2" fmla="*/ 467509 h 935017"/>
              <a:gd name="connsiteX3" fmla="*/ 467509 w 935017"/>
              <a:gd name="connsiteY3" fmla="*/ 935018 h 935017"/>
              <a:gd name="connsiteX4" fmla="*/ 0 w 935017"/>
              <a:gd name="connsiteY4" fmla="*/ 467509 h 93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017" h="935017">
                <a:moveTo>
                  <a:pt x="0" y="467509"/>
                </a:moveTo>
                <a:cubicBezTo>
                  <a:pt x="0" y="209311"/>
                  <a:pt x="209311" y="0"/>
                  <a:pt x="467509" y="0"/>
                </a:cubicBezTo>
                <a:cubicBezTo>
                  <a:pt x="725707" y="0"/>
                  <a:pt x="935018" y="209311"/>
                  <a:pt x="935018" y="467509"/>
                </a:cubicBezTo>
                <a:cubicBezTo>
                  <a:pt x="935018" y="725707"/>
                  <a:pt x="725707" y="935018"/>
                  <a:pt x="467509" y="935018"/>
                </a:cubicBezTo>
                <a:cubicBezTo>
                  <a:pt x="209311" y="935018"/>
                  <a:pt x="0" y="725707"/>
                  <a:pt x="0" y="46750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1">
            <a:schemeClr val="accent3">
              <a:alpha val="50000"/>
              <a:hueOff val="11250264"/>
              <a:satOff val="-16880"/>
              <a:lumOff val="-2745"/>
              <a:alphaOff val="0"/>
            </a:schemeClr>
          </a:fillRef>
          <a:effectRef idx="1">
            <a:schemeClr val="accent3">
              <a:alpha val="50000"/>
              <a:hueOff val="11250264"/>
              <a:satOff val="-16880"/>
              <a:lumOff val="-2745"/>
              <a:alphaOff val="0"/>
            </a:schemeClr>
          </a:effectRef>
          <a:fontRef idx="minor">
            <a:schemeClr val="tx1"/>
          </a:fontRef>
        </p:style>
        <p:txBody>
          <a:bodyPr lIns="144000" tIns="200430" rIns="188387" bIns="200430" spcCol="1270" anchor="ctr"/>
          <a:lstStyle/>
          <a:p>
            <a:pPr defTabSz="2222500" eaLnBrk="0" hangingPunct="0">
              <a:lnSpc>
                <a:spcPct val="90000"/>
              </a:lnSpc>
              <a:spcBef>
                <a:spcPct val="0"/>
              </a:spcBef>
              <a:spcAft>
                <a:spcPct val="35000"/>
              </a:spcAft>
              <a:buFontTx/>
              <a:buNone/>
              <a:defRPr/>
            </a:pPr>
            <a:r>
              <a:rPr kumimoji="1" lang="zh-TW" altLang="en-US" sz="5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聘</a:t>
            </a:r>
          </a:p>
        </p:txBody>
      </p:sp>
    </p:spTree>
    <p:extLst>
      <p:ext uri="{BB962C8B-B14F-4D97-AF65-F5344CB8AC3E}">
        <p14:creationId xmlns:p14="http://schemas.microsoft.com/office/powerpoint/2010/main" val="40845037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1495C8C-F7D4-41C7-97C4-90BEF46C122D}"/>
              </a:ext>
            </a:extLst>
          </p:cNvPr>
          <p:cNvSpPr/>
          <p:nvPr/>
        </p:nvSpPr>
        <p:spPr>
          <a:xfrm>
            <a:off x="1652578" y="163267"/>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3" name="Rectangle 29"/>
          <p:cNvSpPr>
            <a:spLocks noChangeArrowheads="1"/>
          </p:cNvSpPr>
          <p:nvPr/>
        </p:nvSpPr>
        <p:spPr bwMode="auto">
          <a:xfrm>
            <a:off x="1652066" y="734178"/>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二、公務人員年金體系</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二層保障</a:t>
            </a:r>
          </a:p>
        </p:txBody>
      </p:sp>
      <p:grpSp>
        <p:nvGrpSpPr>
          <p:cNvPr id="4" name="群組 3"/>
          <p:cNvGrpSpPr/>
          <p:nvPr/>
        </p:nvGrpSpPr>
        <p:grpSpPr>
          <a:xfrm>
            <a:off x="1178352" y="1881152"/>
            <a:ext cx="7242002" cy="4434581"/>
            <a:chOff x="611560" y="2089643"/>
            <a:chExt cx="4680519" cy="4210391"/>
          </a:xfrm>
        </p:grpSpPr>
        <p:sp>
          <p:nvSpPr>
            <p:cNvPr id="5" name="AutoShape 15"/>
            <p:cNvSpPr>
              <a:spLocks noChangeArrowheads="1"/>
            </p:cNvSpPr>
            <p:nvPr/>
          </p:nvSpPr>
          <p:spPr bwMode="auto">
            <a:xfrm>
              <a:off x="3356844" y="4563930"/>
              <a:ext cx="1935235" cy="1736104"/>
            </a:xfrm>
            <a:prstGeom prst="can">
              <a:avLst>
                <a:gd name="adj" fmla="val 20542"/>
              </a:avLst>
            </a:prstGeom>
            <a:gradFill rotWithShape="1">
              <a:gsLst>
                <a:gs pos="0">
                  <a:schemeClr val="folHlink"/>
                </a:gs>
                <a:gs pos="100000">
                  <a:schemeClr val="folHlink">
                    <a:gamma/>
                    <a:shade val="46275"/>
                    <a:invGamma/>
                  </a:schemeClr>
                </a:gs>
              </a:gsLst>
              <a:lin ang="2700000" scaled="1"/>
            </a:gradFill>
            <a:ln w="9525">
              <a:noFill/>
              <a:round/>
              <a:headEnd/>
              <a:tailEnd/>
            </a:ln>
            <a:effectLst/>
          </p:spPr>
          <p:txBody>
            <a:bodyPr wrap="none" anchor="ctr"/>
            <a:lstStyle/>
            <a:p>
              <a:pPr algn="ctr">
                <a:defRPr/>
              </a:pPr>
              <a:endParaRPr lang="en-US" altLang="zh-TW" dirty="0">
                <a:latin typeface="Arial" charset="0"/>
                <a:ea typeface="新細明體" pitchFamily="18" charset="-120"/>
              </a:endParaRPr>
            </a:p>
            <a:p>
              <a:pPr algn="ctr">
                <a:defRPr/>
              </a:pP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defRPr/>
              </a:pPr>
              <a:r>
                <a:rPr lang="zh-TW" altLang="en-US" sz="2000" b="1" dirty="0">
                  <a:solidFill>
                    <a:schemeClr val="bg1"/>
                  </a:solidFill>
                  <a:latin typeface="標楷體" pitchFamily="65" charset="-120"/>
                  <a:ea typeface="標楷體" panose="03000509000000000000" pitchFamily="65" charset="-120"/>
                </a:rPr>
                <a:t>公保養老</a:t>
              </a:r>
              <a:endParaRPr lang="en-US" altLang="zh-TW" sz="2000" b="1" dirty="0">
                <a:solidFill>
                  <a:schemeClr val="bg1"/>
                </a:solidFill>
                <a:latin typeface="標楷體" pitchFamily="65" charset="-120"/>
                <a:ea typeface="標楷體" panose="03000509000000000000" pitchFamily="65" charset="-120"/>
              </a:endParaRPr>
            </a:p>
            <a:p>
              <a:pPr algn="ctr">
                <a:defRPr/>
              </a:pPr>
              <a:r>
                <a:rPr lang="zh-TW" altLang="en-US" sz="2000" b="1" dirty="0">
                  <a:solidFill>
                    <a:schemeClr val="bg1"/>
                  </a:solidFill>
                  <a:latin typeface="標楷體" pitchFamily="65" charset="-120"/>
                  <a:ea typeface="標楷體" panose="03000509000000000000" pitchFamily="65" charset="-120"/>
                </a:rPr>
                <a:t>一次</a:t>
              </a:r>
              <a:r>
                <a:rPr lang="en-US" altLang="zh-TW" sz="2000" b="1" dirty="0">
                  <a:solidFill>
                    <a:schemeClr val="bg1"/>
                  </a:solidFill>
                  <a:latin typeface="標楷體" pitchFamily="65" charset="-120"/>
                  <a:ea typeface="標楷體" panose="03000509000000000000" pitchFamily="65" charset="-120"/>
                </a:rPr>
                <a:t>/(</a:t>
              </a:r>
              <a:r>
                <a:rPr lang="zh-TW" altLang="en-US" sz="2000" b="1" dirty="0">
                  <a:solidFill>
                    <a:schemeClr val="bg1"/>
                  </a:solidFill>
                  <a:latin typeface="標楷體" pitchFamily="65" charset="-120"/>
                  <a:ea typeface="標楷體" panose="03000509000000000000" pitchFamily="65" charset="-120"/>
                </a:rPr>
                <a:t>年金</a:t>
              </a:r>
              <a:r>
                <a:rPr lang="en-US" altLang="zh-TW" sz="2000" b="1" dirty="0">
                  <a:solidFill>
                    <a:schemeClr val="bg1"/>
                  </a:solidFill>
                  <a:latin typeface="標楷體" pitchFamily="65" charset="-120"/>
                  <a:ea typeface="標楷體" panose="03000509000000000000" pitchFamily="65" charset="-120"/>
                </a:rPr>
                <a:t>)</a:t>
              </a:r>
              <a:endParaRPr lang="zh-TW" altLang="en-US" sz="2000" b="1" dirty="0">
                <a:solidFill>
                  <a:schemeClr val="bg1"/>
                </a:solidFill>
                <a:latin typeface="標楷體" pitchFamily="65" charset="-120"/>
                <a:ea typeface="標楷體" panose="03000509000000000000" pitchFamily="65" charset="-120"/>
              </a:endParaRPr>
            </a:p>
          </p:txBody>
        </p:sp>
        <p:sp>
          <p:nvSpPr>
            <p:cNvPr id="6" name="AutoShape 38"/>
            <p:cNvSpPr>
              <a:spLocks noChangeArrowheads="1"/>
            </p:cNvSpPr>
            <p:nvPr/>
          </p:nvSpPr>
          <p:spPr bwMode="auto">
            <a:xfrm>
              <a:off x="2627784" y="4075119"/>
              <a:ext cx="576064" cy="76243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17 h 21600"/>
                <a:gd name="T14" fmla="*/ 18880 w 21600"/>
                <a:gd name="T15" fmla="*/ 1618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solidFill>
                <a:schemeClr val="tx1"/>
              </a:solidFill>
              <a:miter lim="800000"/>
              <a:headEnd/>
              <a:tailEnd/>
            </a:ln>
          </p:spPr>
          <p:txBody>
            <a:bodyPr wrap="none" anchor="ctr"/>
            <a:lstStyle/>
            <a:p>
              <a:pPr eaLnBrk="0" hangingPunct="0">
                <a:spcBef>
                  <a:spcPct val="20000"/>
                </a:spcBef>
                <a:buClr>
                  <a:schemeClr val="folHlink"/>
                </a:buClr>
                <a:buSzPct val="60000"/>
                <a:buFont typeface="Wingdings" pitchFamily="2" charset="2"/>
                <a:buNone/>
              </a:pPr>
              <a:endParaRPr lang="zh-TW" altLang="en-US"/>
            </a:p>
          </p:txBody>
        </p:sp>
        <p:sp>
          <p:nvSpPr>
            <p:cNvPr id="7" name="AutoShape 29"/>
            <p:cNvSpPr>
              <a:spLocks noChangeArrowheads="1"/>
            </p:cNvSpPr>
            <p:nvPr/>
          </p:nvSpPr>
          <p:spPr bwMode="auto">
            <a:xfrm>
              <a:off x="3356844" y="2864699"/>
              <a:ext cx="1935235" cy="2136009"/>
            </a:xfrm>
            <a:prstGeom prst="can">
              <a:avLst>
                <a:gd name="adj" fmla="val 18194"/>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退休年金</a:t>
              </a:r>
              <a:endParaRPr lang="en-US" altLang="zh-TW"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（職業年金</a:t>
              </a:r>
              <a:r>
                <a:rPr lang="zh-TW" altLang="en-US" sz="2000" b="1" dirty="0">
                  <a:solidFill>
                    <a:schemeClr val="bg1"/>
                  </a:solidFill>
                  <a:latin typeface="標楷體" pitchFamily="65" charset="-120"/>
                </a:rPr>
                <a:t>）</a:t>
              </a:r>
            </a:p>
          </p:txBody>
        </p:sp>
        <p:sp>
          <p:nvSpPr>
            <p:cNvPr id="8" name="AutoShape 15"/>
            <p:cNvSpPr>
              <a:spLocks noChangeArrowheads="1"/>
            </p:cNvSpPr>
            <p:nvPr/>
          </p:nvSpPr>
          <p:spPr bwMode="auto">
            <a:xfrm>
              <a:off x="611560" y="4563930"/>
              <a:ext cx="1846812" cy="1736104"/>
            </a:xfrm>
            <a:prstGeom prst="can">
              <a:avLst>
                <a:gd name="adj" fmla="val 22084"/>
              </a:avLst>
            </a:prstGeom>
            <a:gradFill rotWithShape="1">
              <a:gsLst>
                <a:gs pos="0">
                  <a:schemeClr val="folHlink"/>
                </a:gs>
                <a:gs pos="100000">
                  <a:schemeClr val="folHlink">
                    <a:gamma/>
                    <a:shade val="46275"/>
                    <a:invGamma/>
                  </a:schemeClr>
                </a:gs>
              </a:gsLst>
              <a:lin ang="2700000" scaled="1"/>
            </a:gradFill>
            <a:ln w="9525">
              <a:noFill/>
              <a:round/>
              <a:headEnd/>
              <a:tailEnd/>
            </a:ln>
            <a:effectLst/>
          </p:spPr>
          <p:txBody>
            <a:bodyPr wrap="none" anchor="ctr"/>
            <a:lstStyle/>
            <a:p>
              <a:pPr algn="ctr">
                <a:defRPr/>
              </a:pPr>
              <a:endParaRPr lang="en-US" altLang="zh-TW" dirty="0">
                <a:latin typeface="Arial" charset="0"/>
                <a:ea typeface="新細明體" pitchFamily="18" charset="-120"/>
              </a:endParaRPr>
            </a:p>
            <a:p>
              <a:pPr algn="ctr">
                <a:defRPr/>
              </a:pP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defRPr/>
              </a:pPr>
              <a:r>
                <a:rPr lang="zh-TW" altLang="en-US" sz="2000" b="1" dirty="0">
                  <a:solidFill>
                    <a:schemeClr val="bg1"/>
                  </a:solidFill>
                  <a:latin typeface="標楷體" pitchFamily="65" charset="-120"/>
                  <a:ea typeface="標楷體" panose="03000509000000000000" pitchFamily="65" charset="-120"/>
                </a:rPr>
                <a:t>公保養老</a:t>
              </a:r>
              <a:endParaRPr lang="en-US" altLang="zh-TW" sz="2000" b="1" dirty="0">
                <a:solidFill>
                  <a:schemeClr val="bg1"/>
                </a:solidFill>
                <a:latin typeface="標楷體" pitchFamily="65" charset="-120"/>
                <a:ea typeface="標楷體" panose="03000509000000000000" pitchFamily="65" charset="-120"/>
              </a:endParaRPr>
            </a:p>
            <a:p>
              <a:pPr algn="ctr">
                <a:defRPr/>
              </a:pPr>
              <a:r>
                <a:rPr lang="zh-TW" altLang="en-US" sz="2000" b="1" dirty="0">
                  <a:solidFill>
                    <a:schemeClr val="bg1"/>
                  </a:solidFill>
                  <a:latin typeface="標楷體" pitchFamily="65" charset="-120"/>
                  <a:ea typeface="標楷體" panose="03000509000000000000" pitchFamily="65" charset="-120"/>
                </a:rPr>
                <a:t>一次性給付</a:t>
              </a:r>
              <a:r>
                <a:rPr lang="en-US" altLang="zh-TW" sz="2000" b="1" dirty="0">
                  <a:solidFill>
                    <a:schemeClr val="bg1"/>
                  </a:solidFill>
                  <a:latin typeface="標楷體" pitchFamily="65" charset="-120"/>
                  <a:ea typeface="標楷體" panose="03000509000000000000" pitchFamily="65" charset="-120"/>
                </a:rPr>
                <a:t>(18%)</a:t>
              </a:r>
            </a:p>
          </p:txBody>
        </p:sp>
        <p:sp>
          <p:nvSpPr>
            <p:cNvPr id="9" name="AutoShape 29"/>
            <p:cNvSpPr>
              <a:spLocks noChangeArrowheads="1"/>
            </p:cNvSpPr>
            <p:nvPr/>
          </p:nvSpPr>
          <p:spPr bwMode="auto">
            <a:xfrm>
              <a:off x="611560" y="2852935"/>
              <a:ext cx="1846812" cy="2147773"/>
            </a:xfrm>
            <a:prstGeom prst="can">
              <a:avLst>
                <a:gd name="adj" fmla="val 16033"/>
              </a:avLst>
            </a:pr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000" b="1" dirty="0">
                  <a:solidFill>
                    <a:schemeClr val="bg1"/>
                  </a:solidFill>
                  <a:latin typeface="標楷體" pitchFamily="65" charset="-120"/>
                  <a:ea typeface="標楷體" panose="03000509000000000000" pitchFamily="65" charset="-120"/>
                </a:rPr>
                <a:t>屬於</a:t>
              </a:r>
              <a:r>
                <a:rPr lang="en-US" altLang="zh-TW" sz="2000" b="1" dirty="0">
                  <a:solidFill>
                    <a:schemeClr val="bg1"/>
                  </a:solidFill>
                  <a:latin typeface="標楷體" pitchFamily="65" charset="-120"/>
                  <a:ea typeface="標楷體" panose="03000509000000000000" pitchFamily="65" charset="-120"/>
                </a:rPr>
                <a:t>DB</a:t>
              </a:r>
              <a:endParaRPr lang="zh-TW" altLang="en-US"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退休年金</a:t>
              </a:r>
              <a:endParaRPr lang="en-US" altLang="zh-TW" sz="2000" b="1" dirty="0">
                <a:solidFill>
                  <a:schemeClr val="bg1"/>
                </a:solidFill>
                <a:latin typeface="標楷體" pitchFamily="65" charset="-120"/>
                <a:ea typeface="標楷體" panose="03000509000000000000" pitchFamily="65" charset="-120"/>
              </a:endParaRPr>
            </a:p>
            <a:p>
              <a:pPr algn="ctr"/>
              <a:r>
                <a:rPr lang="zh-TW" altLang="en-US" sz="2000" b="1" dirty="0">
                  <a:solidFill>
                    <a:schemeClr val="bg1"/>
                  </a:solidFill>
                  <a:latin typeface="標楷體" pitchFamily="65" charset="-120"/>
                  <a:ea typeface="標楷體" panose="03000509000000000000" pitchFamily="65" charset="-120"/>
                </a:rPr>
                <a:t>（職業年金</a:t>
              </a:r>
              <a:r>
                <a:rPr lang="zh-TW" altLang="en-US" sz="2000" b="1" dirty="0">
                  <a:solidFill>
                    <a:schemeClr val="bg1"/>
                  </a:solidFill>
                  <a:latin typeface="標楷體" pitchFamily="65" charset="-120"/>
                </a:rPr>
                <a:t>）</a:t>
              </a:r>
              <a:endParaRPr lang="en-US" altLang="zh-TW" sz="2000" b="1" dirty="0">
                <a:solidFill>
                  <a:schemeClr val="bg1"/>
                </a:solidFill>
                <a:latin typeface="標楷體" pitchFamily="65" charset="-120"/>
              </a:endParaRPr>
            </a:p>
          </p:txBody>
        </p:sp>
        <p:sp>
          <p:nvSpPr>
            <p:cNvPr id="10" name="文字方塊 9"/>
            <p:cNvSpPr txBox="1"/>
            <p:nvPr/>
          </p:nvSpPr>
          <p:spPr>
            <a:xfrm>
              <a:off x="966357" y="2089643"/>
              <a:ext cx="1146576" cy="9093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TW" sz="3000" b="1" dirty="0">
                  <a:ln w="1905"/>
                  <a:solidFill>
                    <a:srgbClr val="660033"/>
                  </a:solidFill>
                  <a:effectLst>
                    <a:innerShdw blurRad="69850" dist="43180" dir="5400000">
                      <a:srgbClr val="000000">
                        <a:alpha val="65000"/>
                      </a:srgbClr>
                    </a:innerShdw>
                  </a:effectLst>
                </a:rPr>
                <a:t>107.7.1</a:t>
              </a:r>
              <a:r>
                <a:rPr lang="zh-TW" altLang="en-US" sz="3000" b="1" dirty="0">
                  <a:ln w="1905"/>
                  <a:solidFill>
                    <a:srgbClr val="660033"/>
                  </a:solidFill>
                  <a:effectLst>
                    <a:innerShdw blurRad="69850" dist="43180" dir="5400000">
                      <a:srgbClr val="000000">
                        <a:alpha val="65000"/>
                      </a:srgbClr>
                    </a:innerShdw>
                  </a:effectLst>
                </a:rPr>
                <a:t>改革前</a:t>
              </a:r>
            </a:p>
          </p:txBody>
        </p:sp>
        <p:sp>
          <p:nvSpPr>
            <p:cNvPr id="11" name="文字方塊 10"/>
            <p:cNvSpPr txBox="1"/>
            <p:nvPr/>
          </p:nvSpPr>
          <p:spPr>
            <a:xfrm>
              <a:off x="3771554" y="2097251"/>
              <a:ext cx="1121432" cy="9093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TW" sz="3000" b="1" dirty="0">
                  <a:ln w="1905"/>
                  <a:solidFill>
                    <a:srgbClr val="660033"/>
                  </a:solidFill>
                  <a:effectLst>
                    <a:innerShdw blurRad="69850" dist="43180" dir="5400000">
                      <a:srgbClr val="000000">
                        <a:alpha val="65000"/>
                      </a:srgbClr>
                    </a:innerShdw>
                  </a:effectLst>
                </a:rPr>
                <a:t>107.7.1</a:t>
              </a:r>
              <a:r>
                <a:rPr lang="zh-TW" altLang="en-US" sz="3000" b="1" dirty="0">
                  <a:ln w="1905"/>
                  <a:solidFill>
                    <a:srgbClr val="660033"/>
                  </a:solidFill>
                  <a:effectLst>
                    <a:innerShdw blurRad="69850" dist="43180" dir="5400000">
                      <a:srgbClr val="000000">
                        <a:alpha val="65000"/>
                      </a:srgbClr>
                    </a:innerShdw>
                  </a:effectLst>
                </a:rPr>
                <a:t>改革後</a:t>
              </a:r>
            </a:p>
          </p:txBody>
        </p:sp>
      </p:grpSp>
      <p:sp>
        <p:nvSpPr>
          <p:cNvPr id="12" name="直線圖說文字 1 (加上框線和強調線) 11"/>
          <p:cNvSpPr/>
          <p:nvPr/>
        </p:nvSpPr>
        <p:spPr>
          <a:xfrm>
            <a:off x="8901172" y="3907754"/>
            <a:ext cx="1392897" cy="1569220"/>
          </a:xfrm>
          <a:prstGeom prst="accentBorderCallout1">
            <a:avLst>
              <a:gd name="adj1" fmla="val 84997"/>
              <a:gd name="adj2" fmla="val -6859"/>
              <a:gd name="adj3" fmla="val 110774"/>
              <a:gd name="adj4" fmla="val -45012"/>
            </a:avLst>
          </a:prstGeom>
        </p:spPr>
        <p:style>
          <a:lnRef idx="1">
            <a:schemeClr val="accent5"/>
          </a:lnRef>
          <a:fillRef idx="2">
            <a:schemeClr val="accent5"/>
          </a:fillRef>
          <a:effectRef idx="1">
            <a:schemeClr val="accent5"/>
          </a:effectRef>
          <a:fontRef idx="minor">
            <a:schemeClr val="dk1"/>
          </a:fontRef>
        </p:style>
        <p:txBody>
          <a:bodyPr lIns="36000" tIns="36000" rIns="36000" bIns="36000" rtlCol="0" anchor="ctr"/>
          <a:lstStyle/>
          <a:p>
            <a:pPr algn="ctr">
              <a:lnSpc>
                <a:spcPts val="3500"/>
              </a:lnSpc>
            </a:pPr>
            <a:r>
              <a:rPr lang="zh-TW" altLang="en-US" sz="2400" b="1" dirty="0">
                <a:ln w="1905"/>
                <a:solidFill>
                  <a:srgbClr val="C00000"/>
                </a:solidFill>
                <a:effectLst>
                  <a:innerShdw blurRad="69850" dist="43180" dir="5400000">
                    <a:srgbClr val="000000">
                      <a:alpha val="65000"/>
                    </a:srgbClr>
                  </a:innerShdw>
                </a:effectLst>
              </a:rPr>
              <a:t>公保全面年金化未完成立法</a:t>
            </a:r>
          </a:p>
        </p:txBody>
      </p:sp>
    </p:spTree>
    <p:extLst>
      <p:ext uri="{BB962C8B-B14F-4D97-AF65-F5344CB8AC3E}">
        <p14:creationId xmlns:p14="http://schemas.microsoft.com/office/powerpoint/2010/main" val="158387134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1495C8C-F7D4-41C7-97C4-90BEF46C122D}"/>
              </a:ext>
            </a:extLst>
          </p:cNvPr>
          <p:cNvSpPr/>
          <p:nvPr/>
        </p:nvSpPr>
        <p:spPr>
          <a:xfrm>
            <a:off x="1652578" y="163267"/>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3" name="Rectangle 29"/>
          <p:cNvSpPr>
            <a:spLocks noChangeArrowheads="1"/>
          </p:cNvSpPr>
          <p:nvPr/>
        </p:nvSpPr>
        <p:spPr bwMode="auto">
          <a:xfrm>
            <a:off x="1652066" y="734178"/>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三、公務人員第一層保險制度</a:t>
            </a:r>
          </a:p>
        </p:txBody>
      </p:sp>
      <p:sp>
        <p:nvSpPr>
          <p:cNvPr id="4" name="Text Box 3"/>
          <p:cNvSpPr txBox="1">
            <a:spLocks noChangeArrowheads="1"/>
          </p:cNvSpPr>
          <p:nvPr/>
        </p:nvSpPr>
        <p:spPr bwMode="auto">
          <a:xfrm>
            <a:off x="1241009" y="1401377"/>
            <a:ext cx="6624786"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indent="1588" fontAlgn="base">
              <a:spcBef>
                <a:spcPct val="20000"/>
              </a:spcBef>
              <a:spcAft>
                <a:spcPct val="0"/>
              </a:spcAft>
              <a:buNone/>
            </a:pP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一</a:t>
            </a: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公教人員保險制度演變</a:t>
            </a:r>
          </a:p>
        </p:txBody>
      </p:sp>
      <p:grpSp>
        <p:nvGrpSpPr>
          <p:cNvPr id="5" name="群組 4"/>
          <p:cNvGrpSpPr/>
          <p:nvPr/>
        </p:nvGrpSpPr>
        <p:grpSpPr>
          <a:xfrm>
            <a:off x="1008668" y="2309568"/>
            <a:ext cx="10048973" cy="4152961"/>
            <a:chOff x="534034" y="1687758"/>
            <a:chExt cx="8175753" cy="5183434"/>
          </a:xfrm>
        </p:grpSpPr>
        <p:grpSp>
          <p:nvGrpSpPr>
            <p:cNvPr id="6" name="Group 3"/>
            <p:cNvGrpSpPr>
              <a:grpSpLocks/>
            </p:cNvGrpSpPr>
            <p:nvPr/>
          </p:nvGrpSpPr>
          <p:grpSpPr bwMode="auto">
            <a:xfrm>
              <a:off x="534034" y="1687758"/>
              <a:ext cx="5654289" cy="4131542"/>
              <a:chOff x="692" y="1278"/>
              <a:chExt cx="3726" cy="2025"/>
            </a:xfrm>
          </p:grpSpPr>
          <p:sp>
            <p:nvSpPr>
              <p:cNvPr id="11" name="AutoShape 4"/>
              <p:cNvSpPr>
                <a:spLocks noChangeArrowheads="1"/>
              </p:cNvSpPr>
              <p:nvPr/>
            </p:nvSpPr>
            <p:spPr bwMode="auto">
              <a:xfrm>
                <a:off x="692" y="2376"/>
                <a:ext cx="1815" cy="927"/>
              </a:xfrm>
              <a:prstGeom prst="flowChartAlternateProcess">
                <a:avLst/>
              </a:prstGeom>
              <a:gradFill rotWithShape="1">
                <a:gsLst>
                  <a:gs pos="0">
                    <a:schemeClr val="bg1"/>
                  </a:gs>
                  <a:gs pos="100000">
                    <a:srgbClr val="FFFF99"/>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buChar char="•"/>
                  <a:defRPr kumimoji="1" sz="3200">
                    <a:solidFill>
                      <a:schemeClr val="tx1"/>
                    </a:solidFill>
                    <a:latin typeface="Calibri" panose="020F0502020204030204" pitchFamily="34" charset="0"/>
                    <a:ea typeface="標楷體" panose="03000509000000000000" pitchFamily="65" charset="-120"/>
                  </a:defRPr>
                </a:lvl1pPr>
                <a:lvl2pPr marL="742950" indent="-285750" algn="l" eaLnBrk="0" hangingPunct="0">
                  <a:buChar char="–"/>
                  <a:defRPr kumimoji="1" sz="2800">
                    <a:solidFill>
                      <a:schemeClr val="tx1"/>
                    </a:solidFill>
                    <a:latin typeface="Calibri" panose="020F0502020204030204" pitchFamily="34" charset="0"/>
                    <a:ea typeface="標楷體" panose="03000509000000000000" pitchFamily="65" charset="-120"/>
                  </a:defRPr>
                </a:lvl2pPr>
                <a:lvl3pPr marL="1143000" indent="-228600" algn="l" eaLnBrk="0" hangingPunct="0">
                  <a:buChar char="•"/>
                  <a:defRPr kumimoji="1" sz="2400">
                    <a:solidFill>
                      <a:schemeClr val="tx1"/>
                    </a:solidFill>
                    <a:latin typeface="Calibri" panose="020F0502020204030204" pitchFamily="34" charset="0"/>
                    <a:ea typeface="標楷體" panose="03000509000000000000" pitchFamily="65" charset="-120"/>
                  </a:defRPr>
                </a:lvl3pPr>
                <a:lvl4pPr marL="16002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4pPr>
                <a:lvl5pPr marL="20574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9pPr>
              </a:lstStyle>
              <a:p>
                <a:pPr algn="ctr" eaLnBrk="1" hangingPunct="1">
                  <a:buFont typeface="Wingdings" panose="05000000000000000000" pitchFamily="2" charset="2"/>
                  <a:buNone/>
                </a:pPr>
                <a:r>
                  <a:rPr lang="zh-TW" altLang="en-US" sz="2800" b="1" dirty="0">
                    <a:solidFill>
                      <a:srgbClr val="FF0000"/>
                    </a:solidFill>
                    <a:latin typeface="Arial" panose="020B0604020202020204" pitchFamily="34" charset="0"/>
                  </a:rPr>
                  <a:t>私立學校教職員保險條例</a:t>
                </a:r>
                <a:endParaRPr lang="en-US" altLang="zh-TW" sz="2800" b="1" dirty="0">
                  <a:solidFill>
                    <a:srgbClr val="FF0000"/>
                  </a:solidFill>
                  <a:latin typeface="Arial" panose="020B0604020202020204" pitchFamily="34" charset="0"/>
                </a:endParaRPr>
              </a:p>
              <a:p>
                <a:pPr algn="ctr" eaLnBrk="1" hangingPunct="1">
                  <a:buFont typeface="Wingdings" panose="05000000000000000000" pitchFamily="2" charset="2"/>
                  <a:buNone/>
                </a:pPr>
                <a:r>
                  <a:rPr lang="en-US" altLang="zh-TW" sz="2800" b="1" dirty="0">
                    <a:solidFill>
                      <a:srgbClr val="FF0000"/>
                    </a:solidFill>
                    <a:latin typeface="Arial" panose="020B0604020202020204" pitchFamily="34" charset="0"/>
                  </a:rPr>
                  <a:t>(69</a:t>
                </a:r>
                <a:r>
                  <a:rPr lang="zh-TW" altLang="en-US" sz="2800" b="1" dirty="0">
                    <a:solidFill>
                      <a:srgbClr val="FF0000"/>
                    </a:solidFill>
                    <a:latin typeface="Arial" panose="020B0604020202020204" pitchFamily="34" charset="0"/>
                  </a:rPr>
                  <a:t>年</a:t>
                </a:r>
                <a:r>
                  <a:rPr lang="en-US" altLang="zh-TW" sz="2800" b="1" dirty="0">
                    <a:solidFill>
                      <a:srgbClr val="FF0000"/>
                    </a:solidFill>
                    <a:latin typeface="Arial" panose="020B0604020202020204" pitchFamily="34" charset="0"/>
                  </a:rPr>
                  <a:t>8</a:t>
                </a:r>
                <a:r>
                  <a:rPr lang="zh-TW" altLang="en-US" sz="2800" b="1" dirty="0">
                    <a:solidFill>
                      <a:srgbClr val="FF0000"/>
                    </a:solidFill>
                    <a:latin typeface="Arial" panose="020B0604020202020204" pitchFamily="34" charset="0"/>
                  </a:rPr>
                  <a:t>月</a:t>
                </a:r>
                <a:r>
                  <a:rPr lang="en-US" altLang="zh-TW" sz="2800" b="1" dirty="0">
                    <a:solidFill>
                      <a:srgbClr val="FF0000"/>
                    </a:solidFill>
                    <a:latin typeface="Arial" panose="020B0604020202020204" pitchFamily="34" charset="0"/>
                  </a:rPr>
                  <a:t>8</a:t>
                </a:r>
                <a:r>
                  <a:rPr lang="zh-TW" altLang="en-US" sz="2800" b="1" dirty="0">
                    <a:solidFill>
                      <a:srgbClr val="FF0000"/>
                    </a:solidFill>
                    <a:latin typeface="Arial" panose="020B0604020202020204" pitchFamily="34" charset="0"/>
                  </a:rPr>
                  <a:t>日</a:t>
                </a:r>
                <a:r>
                  <a:rPr lang="en-US" altLang="zh-TW" sz="2800" b="1" dirty="0">
                    <a:solidFill>
                      <a:srgbClr val="FF0000"/>
                    </a:solidFill>
                    <a:latin typeface="Arial" panose="020B0604020202020204" pitchFamily="34" charset="0"/>
                  </a:rPr>
                  <a:t>)</a:t>
                </a:r>
                <a:endParaRPr lang="zh-TW" altLang="en-US" sz="2800" b="1" dirty="0">
                  <a:solidFill>
                    <a:srgbClr val="FF0000"/>
                  </a:solidFill>
                  <a:latin typeface="Arial" panose="020B0604020202020204" pitchFamily="34" charset="0"/>
                </a:endParaRPr>
              </a:p>
            </p:txBody>
          </p:sp>
          <p:sp>
            <p:nvSpPr>
              <p:cNvPr id="12" name="AutoShape 5"/>
              <p:cNvSpPr>
                <a:spLocks noChangeArrowheads="1"/>
              </p:cNvSpPr>
              <p:nvPr/>
            </p:nvSpPr>
            <p:spPr bwMode="auto">
              <a:xfrm>
                <a:off x="703" y="1278"/>
                <a:ext cx="1815" cy="738"/>
              </a:xfrm>
              <a:prstGeom prst="flowChartAlternateProcess">
                <a:avLst/>
              </a:prstGeom>
              <a:gradFill rotWithShape="1">
                <a:gsLst>
                  <a:gs pos="0">
                    <a:schemeClr val="bg1"/>
                  </a:gs>
                  <a:gs pos="100000">
                    <a:srgbClr val="FFFF99"/>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
                  <a:defRPr kumimoji="1" sz="3200">
                    <a:solidFill>
                      <a:schemeClr val="tx1"/>
                    </a:solidFill>
                    <a:latin typeface="Calibri" panose="020F0502020204030204" pitchFamily="34" charset="0"/>
                    <a:ea typeface="標楷體" panose="03000509000000000000" pitchFamily="65" charset="-120"/>
                  </a:defRPr>
                </a:lvl1pPr>
                <a:lvl2pPr marL="742950" indent="-285750" algn="l" eaLnBrk="0" hangingPunct="0">
                  <a:buChar char="–"/>
                  <a:defRPr kumimoji="1" sz="2800">
                    <a:solidFill>
                      <a:schemeClr val="tx1"/>
                    </a:solidFill>
                    <a:latin typeface="Calibri" panose="020F0502020204030204" pitchFamily="34" charset="0"/>
                    <a:ea typeface="標楷體" panose="03000509000000000000" pitchFamily="65" charset="-120"/>
                  </a:defRPr>
                </a:lvl2pPr>
                <a:lvl3pPr marL="1143000" indent="-228600" algn="l" eaLnBrk="0" hangingPunct="0">
                  <a:buChar char="•"/>
                  <a:defRPr kumimoji="1" sz="2400">
                    <a:solidFill>
                      <a:schemeClr val="tx1"/>
                    </a:solidFill>
                    <a:latin typeface="Calibri" panose="020F0502020204030204" pitchFamily="34" charset="0"/>
                    <a:ea typeface="標楷體" panose="03000509000000000000" pitchFamily="65" charset="-120"/>
                  </a:defRPr>
                </a:lvl3pPr>
                <a:lvl4pPr marL="16002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4pPr>
                <a:lvl5pPr marL="20574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9pPr>
              </a:lstStyle>
              <a:p>
                <a:pPr algn="ctr" eaLnBrk="1" hangingPunct="1">
                  <a:buFont typeface="Wingdings" panose="05000000000000000000" pitchFamily="2" charset="2"/>
                  <a:buNone/>
                </a:pPr>
                <a:r>
                  <a:rPr kumimoji="0" lang="zh-TW" altLang="en-US" sz="2800" b="1" dirty="0">
                    <a:solidFill>
                      <a:srgbClr val="FF0000"/>
                    </a:solidFill>
                    <a:latin typeface="Arial" panose="020B0604020202020204" pitchFamily="34" charset="0"/>
                  </a:rPr>
                  <a:t>公務人員保險法</a:t>
                </a:r>
                <a:endParaRPr kumimoji="0" lang="en-US" altLang="zh-TW" sz="2800" b="1" dirty="0">
                  <a:solidFill>
                    <a:srgbClr val="FF0000"/>
                  </a:solidFill>
                  <a:latin typeface="Arial" panose="020B0604020202020204" pitchFamily="34" charset="0"/>
                </a:endParaRPr>
              </a:p>
              <a:p>
                <a:pPr algn="ctr" eaLnBrk="1" hangingPunct="1">
                  <a:buFont typeface="Wingdings" panose="05000000000000000000" pitchFamily="2" charset="2"/>
                  <a:buNone/>
                </a:pPr>
                <a:r>
                  <a:rPr kumimoji="0" lang="en-US" altLang="zh-TW" sz="2800" b="1" dirty="0">
                    <a:solidFill>
                      <a:srgbClr val="FF0000"/>
                    </a:solidFill>
                    <a:latin typeface="Arial" panose="020B0604020202020204" pitchFamily="34" charset="0"/>
                  </a:rPr>
                  <a:t>(47</a:t>
                </a:r>
                <a:r>
                  <a:rPr kumimoji="0" lang="zh-TW" altLang="en-US" sz="2800" b="1" dirty="0">
                    <a:solidFill>
                      <a:srgbClr val="FF0000"/>
                    </a:solidFill>
                    <a:latin typeface="Arial" panose="020B0604020202020204" pitchFamily="34" charset="0"/>
                  </a:rPr>
                  <a:t>年</a:t>
                </a:r>
                <a:r>
                  <a:rPr kumimoji="0" lang="en-US" altLang="zh-TW" sz="2800" b="1" dirty="0">
                    <a:solidFill>
                      <a:srgbClr val="FF0000"/>
                    </a:solidFill>
                    <a:latin typeface="Arial" panose="020B0604020202020204" pitchFamily="34" charset="0"/>
                  </a:rPr>
                  <a:t>1</a:t>
                </a:r>
                <a:r>
                  <a:rPr kumimoji="0" lang="zh-TW" altLang="en-US" sz="2800" b="1" dirty="0">
                    <a:solidFill>
                      <a:srgbClr val="FF0000"/>
                    </a:solidFill>
                    <a:latin typeface="Arial" panose="020B0604020202020204" pitchFamily="34" charset="0"/>
                  </a:rPr>
                  <a:t>月</a:t>
                </a:r>
                <a:r>
                  <a:rPr kumimoji="0" lang="en-US" altLang="zh-TW" sz="2800" b="1" dirty="0">
                    <a:solidFill>
                      <a:srgbClr val="FF0000"/>
                    </a:solidFill>
                    <a:latin typeface="Arial" panose="020B0604020202020204" pitchFamily="34" charset="0"/>
                  </a:rPr>
                  <a:t>29</a:t>
                </a:r>
                <a:r>
                  <a:rPr kumimoji="0" lang="zh-TW" altLang="en-US" sz="2800" b="1" dirty="0">
                    <a:solidFill>
                      <a:srgbClr val="FF0000"/>
                    </a:solidFill>
                    <a:latin typeface="Arial" panose="020B0604020202020204" pitchFamily="34" charset="0"/>
                  </a:rPr>
                  <a:t>日</a:t>
                </a:r>
                <a:r>
                  <a:rPr kumimoji="0" lang="en-US" altLang="zh-TW" sz="2800" b="1" dirty="0">
                    <a:solidFill>
                      <a:srgbClr val="FF0000"/>
                    </a:solidFill>
                    <a:latin typeface="Arial" panose="020B0604020202020204" pitchFamily="34" charset="0"/>
                  </a:rPr>
                  <a:t>)</a:t>
                </a:r>
                <a:endParaRPr kumimoji="0" lang="zh-TW" altLang="en-US" sz="2800" b="1" dirty="0">
                  <a:solidFill>
                    <a:srgbClr val="FF0000"/>
                  </a:solidFill>
                  <a:latin typeface="Arial" panose="020B0604020202020204" pitchFamily="34" charset="0"/>
                </a:endParaRPr>
              </a:p>
            </p:txBody>
          </p:sp>
          <p:sp>
            <p:nvSpPr>
              <p:cNvPr id="13" name="AutoShape 6"/>
              <p:cNvSpPr>
                <a:spLocks noChangeArrowheads="1"/>
              </p:cNvSpPr>
              <p:nvPr/>
            </p:nvSpPr>
            <p:spPr bwMode="auto">
              <a:xfrm>
                <a:off x="3195" y="1417"/>
                <a:ext cx="1223" cy="105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lIns="72000" rIns="72000" anchor="ctr"/>
              <a:lstStyle>
                <a:lvl1pPr algn="l" eaLnBrk="0" hangingPunct="0">
                  <a:buChar char="•"/>
                  <a:defRPr kumimoji="1" sz="3200">
                    <a:solidFill>
                      <a:schemeClr val="tx1"/>
                    </a:solidFill>
                    <a:latin typeface="Calibri" panose="020F0502020204030204" pitchFamily="34" charset="0"/>
                    <a:ea typeface="標楷體" panose="03000509000000000000" pitchFamily="65" charset="-120"/>
                  </a:defRPr>
                </a:lvl1pPr>
                <a:lvl2pPr marL="742950" indent="-285750" algn="l" eaLnBrk="0" hangingPunct="0">
                  <a:buChar char="–"/>
                  <a:defRPr kumimoji="1" sz="2800">
                    <a:solidFill>
                      <a:schemeClr val="tx1"/>
                    </a:solidFill>
                    <a:latin typeface="Calibri" panose="020F0502020204030204" pitchFamily="34" charset="0"/>
                    <a:ea typeface="標楷體" panose="03000509000000000000" pitchFamily="65" charset="-120"/>
                  </a:defRPr>
                </a:lvl2pPr>
                <a:lvl3pPr marL="1143000" indent="-228600" algn="l" eaLnBrk="0" hangingPunct="0">
                  <a:buChar char="•"/>
                  <a:defRPr kumimoji="1" sz="2400">
                    <a:solidFill>
                      <a:schemeClr val="tx1"/>
                    </a:solidFill>
                    <a:latin typeface="Calibri" panose="020F0502020204030204" pitchFamily="34" charset="0"/>
                    <a:ea typeface="標楷體" panose="03000509000000000000" pitchFamily="65" charset="-120"/>
                  </a:defRPr>
                </a:lvl3pPr>
                <a:lvl4pPr marL="16002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4pPr>
                <a:lvl5pPr marL="20574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9pPr>
              </a:lstStyle>
              <a:p>
                <a:pPr algn="ctr" eaLnBrk="1" hangingPunct="1">
                  <a:buFont typeface="Wingdings" panose="05000000000000000000" pitchFamily="2" charset="2"/>
                  <a:buNone/>
                </a:pPr>
                <a:r>
                  <a:rPr lang="zh-TW" altLang="en-US" sz="3000" b="1" dirty="0">
                    <a:solidFill>
                      <a:schemeClr val="bg1"/>
                    </a:solidFill>
                    <a:latin typeface="Arial" panose="020B0604020202020204" pitchFamily="34" charset="0"/>
                  </a:rPr>
                  <a:t>公教人員保險法</a:t>
                </a:r>
              </a:p>
            </p:txBody>
          </p:sp>
          <p:sp>
            <p:nvSpPr>
              <p:cNvPr id="14" name="Line 7"/>
              <p:cNvSpPr>
                <a:spLocks noChangeShapeType="1"/>
              </p:cNvSpPr>
              <p:nvPr/>
            </p:nvSpPr>
            <p:spPr bwMode="auto">
              <a:xfrm>
                <a:off x="2517" y="1570"/>
                <a:ext cx="688" cy="446"/>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nchor="ctr"/>
              <a:lstStyle/>
              <a:p>
                <a:endParaRPr lang="zh-TW" altLang="en-US"/>
              </a:p>
            </p:txBody>
          </p:sp>
          <p:sp>
            <p:nvSpPr>
              <p:cNvPr id="15" name="Line 8"/>
              <p:cNvSpPr>
                <a:spLocks noChangeShapeType="1"/>
              </p:cNvSpPr>
              <p:nvPr/>
            </p:nvSpPr>
            <p:spPr bwMode="auto">
              <a:xfrm flipV="1">
                <a:off x="2517" y="2304"/>
                <a:ext cx="688" cy="67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nchor="ctr"/>
              <a:lstStyle/>
              <a:p>
                <a:endParaRPr lang="zh-TW" altLang="en-US"/>
              </a:p>
            </p:txBody>
          </p:sp>
        </p:grpSp>
        <p:sp>
          <p:nvSpPr>
            <p:cNvPr id="7" name="AutoShape 9"/>
            <p:cNvSpPr>
              <a:spLocks noChangeArrowheads="1"/>
            </p:cNvSpPr>
            <p:nvPr/>
          </p:nvSpPr>
          <p:spPr bwMode="auto">
            <a:xfrm>
              <a:off x="4161866" y="4113636"/>
              <a:ext cx="1930819" cy="2061101"/>
            </a:xfrm>
            <a:prstGeom prst="upArrowCallout">
              <a:avLst>
                <a:gd name="adj1" fmla="val 29265"/>
                <a:gd name="adj2" fmla="val 33693"/>
                <a:gd name="adj3" fmla="val 19168"/>
                <a:gd name="adj4" fmla="val 60029"/>
              </a:avLst>
            </a:prstGeom>
            <a:gradFill rotWithShape="1">
              <a:gsLst>
                <a:gs pos="0">
                  <a:srgbClr val="FFFFFF"/>
                </a:gs>
                <a:gs pos="56000">
                  <a:srgbClr val="FF99FF"/>
                </a:gs>
                <a:gs pos="100000">
                  <a:srgbClr val="FF99FF"/>
                </a:gs>
              </a:gsLst>
              <a:lin ang="16200000" scaled="1"/>
            </a:gradFill>
            <a:ln w="9525" cap="rnd" algn="ctr">
              <a:solidFill>
                <a:schemeClr val="tx1"/>
              </a:solidFill>
              <a:prstDash val="sysDot"/>
              <a:miter lim="800000"/>
              <a:headEnd/>
              <a:tailEnd/>
            </a:ln>
          </p:spPr>
          <p:txBody>
            <a:bodyPr wrap="none" anchor="ctr"/>
            <a:lstStyle>
              <a:lvl1pPr algn="l" eaLnBrk="0" hangingPunct="0">
                <a:buChar char="•"/>
                <a:defRPr kumimoji="1" sz="3200">
                  <a:solidFill>
                    <a:schemeClr val="tx1"/>
                  </a:solidFill>
                  <a:latin typeface="Calibri" panose="020F0502020204030204" pitchFamily="34" charset="0"/>
                  <a:ea typeface="標楷體" panose="03000509000000000000" pitchFamily="65" charset="-120"/>
                </a:defRPr>
              </a:lvl1pPr>
              <a:lvl2pPr marL="742950" indent="-285750" algn="l" eaLnBrk="0" hangingPunct="0">
                <a:buChar char="–"/>
                <a:defRPr kumimoji="1" sz="2800">
                  <a:solidFill>
                    <a:schemeClr val="tx1"/>
                  </a:solidFill>
                  <a:latin typeface="Calibri" panose="020F0502020204030204" pitchFamily="34" charset="0"/>
                  <a:ea typeface="標楷體" panose="03000509000000000000" pitchFamily="65" charset="-120"/>
                </a:defRPr>
              </a:lvl2pPr>
              <a:lvl3pPr marL="1143000" indent="-228600" algn="l" eaLnBrk="0" hangingPunct="0">
                <a:buChar char="•"/>
                <a:defRPr kumimoji="1" sz="2400">
                  <a:solidFill>
                    <a:schemeClr val="tx1"/>
                  </a:solidFill>
                  <a:latin typeface="Calibri" panose="020F0502020204030204" pitchFamily="34" charset="0"/>
                  <a:ea typeface="標楷體" panose="03000509000000000000" pitchFamily="65" charset="-120"/>
                </a:defRPr>
              </a:lvl3pPr>
              <a:lvl4pPr marL="16002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4pPr>
              <a:lvl5pPr marL="2057400" indent="-228600" algn="l" eaLnBrk="0" hangingPunct="0">
                <a:buChar char="»"/>
                <a:defRPr kumimoji="1" sz="2000">
                  <a:solidFill>
                    <a:schemeClr val="tx1"/>
                  </a:solidFill>
                  <a:latin typeface="Calibri" panose="020F050202020403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defRPr>
              </a:lvl9pPr>
            </a:lstStyle>
            <a:p>
              <a:pPr algn="ctr" eaLnBrk="1" hangingPunct="1">
                <a:buFont typeface="Wingdings" panose="05000000000000000000" pitchFamily="2" charset="2"/>
                <a:buNone/>
              </a:pPr>
              <a:r>
                <a:rPr kumimoji="0" lang="en-US" altLang="zh-TW" b="1" dirty="0">
                  <a:solidFill>
                    <a:srgbClr val="FF0000"/>
                  </a:solidFill>
                  <a:latin typeface="Arial" panose="020B0604020202020204" pitchFamily="34" charset="0"/>
                </a:rPr>
                <a:t>88.5.31</a:t>
              </a:r>
            </a:p>
            <a:p>
              <a:pPr algn="ctr" eaLnBrk="1" hangingPunct="1">
                <a:buFont typeface="Wingdings" panose="05000000000000000000" pitchFamily="2" charset="2"/>
                <a:buNone/>
              </a:pPr>
              <a:r>
                <a:rPr kumimoji="0" lang="zh-TW" altLang="en-US" b="1" dirty="0">
                  <a:solidFill>
                    <a:srgbClr val="FF0000"/>
                  </a:solidFill>
                  <a:latin typeface="Arial" panose="020B0604020202020204" pitchFamily="34" charset="0"/>
                </a:rPr>
                <a:t>施行</a:t>
              </a:r>
            </a:p>
          </p:txBody>
        </p:sp>
        <p:sp>
          <p:nvSpPr>
            <p:cNvPr id="8" name="向右箭號 7"/>
            <p:cNvSpPr/>
            <p:nvPr/>
          </p:nvSpPr>
          <p:spPr>
            <a:xfrm>
              <a:off x="6236072" y="3299680"/>
              <a:ext cx="2473715" cy="757888"/>
            </a:xfrm>
            <a:prstGeom prst="rightArrow">
              <a:avLst>
                <a:gd name="adj1" fmla="val 58988"/>
                <a:gd name="adj2" fmla="val 5301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9" name="文字方塊 8"/>
            <p:cNvSpPr txBox="1"/>
            <p:nvPr/>
          </p:nvSpPr>
          <p:spPr>
            <a:xfrm>
              <a:off x="6358850" y="3874861"/>
              <a:ext cx="1921441" cy="2996331"/>
            </a:xfrm>
            <a:prstGeom prst="rect">
              <a:avLst/>
            </a:prstGeom>
            <a:noFill/>
          </p:spPr>
          <p:txBody>
            <a:bodyPr wrap="square" rtlCol="0">
              <a:spAutoFit/>
            </a:bodyPr>
            <a:lstStyle/>
            <a:p>
              <a:pPr algn="ct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財務</a:t>
              </a:r>
              <a: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自給自足</a:t>
              </a:r>
              <a:endPar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TW"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新細明體" panose="02020500000000000000" pitchFamily="18" charset="-120"/>
                  <a:ea typeface="新細明體" panose="02020500000000000000" pitchFamily="18" charset="-120"/>
                </a:rPr>
                <a:t>↓</a:t>
              </a:r>
              <a:endPar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新細明體" panose="02020500000000000000" pitchFamily="18" charset="-120"/>
                <a:ea typeface="新細明體" panose="02020500000000000000" pitchFamily="18" charset="-120"/>
              </a:endParaRPr>
            </a:p>
            <a:p>
              <a:pPr algn="ct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完全</a:t>
              </a:r>
              <a: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提存準備</a:t>
              </a:r>
            </a:p>
          </p:txBody>
        </p:sp>
        <p:sp>
          <p:nvSpPr>
            <p:cNvPr id="10" name="文字方塊 9"/>
            <p:cNvSpPr txBox="1"/>
            <p:nvPr/>
          </p:nvSpPr>
          <p:spPr>
            <a:xfrm>
              <a:off x="6260895" y="2237246"/>
              <a:ext cx="2117351" cy="1062434"/>
            </a:xfrm>
            <a:prstGeom prst="rect">
              <a:avLst/>
            </a:prstGeom>
            <a:noFill/>
          </p:spPr>
          <p:txBody>
            <a:bodyPr wrap="none" rtlCol="0">
              <a:noAutofit/>
            </a:bodyPr>
            <a:lstStyle/>
            <a:p>
              <a:pPr algn="ctr"/>
              <a:r>
                <a:rPr lang="en-US" altLang="zh-TW" sz="2600" b="1" dirty="0">
                  <a:ln w="1905"/>
                  <a:solidFill>
                    <a:srgbClr val="0000FF"/>
                  </a:solidFill>
                  <a:effectLst>
                    <a:innerShdw blurRad="69850" dist="43180" dir="5400000">
                      <a:srgbClr val="000000">
                        <a:alpha val="65000"/>
                      </a:srgbClr>
                    </a:innerShdw>
                  </a:effectLst>
                </a:rPr>
                <a:t>88.5.30</a:t>
              </a:r>
              <a:r>
                <a:rPr lang="zh-TW" altLang="en-US" sz="2600" b="1" dirty="0">
                  <a:ln w="1905"/>
                  <a:solidFill>
                    <a:srgbClr val="0000FF"/>
                  </a:solidFill>
                  <a:effectLst>
                    <a:innerShdw blurRad="69850" dist="43180" dir="5400000">
                      <a:srgbClr val="000000">
                        <a:alpha val="65000"/>
                      </a:srgbClr>
                    </a:innerShdw>
                  </a:effectLst>
                </a:rPr>
                <a:t>以前給付</a:t>
              </a:r>
              <a:endParaRPr lang="en-US" altLang="zh-TW" sz="2600" b="1" dirty="0">
                <a:ln w="1905"/>
                <a:solidFill>
                  <a:srgbClr val="0000FF"/>
                </a:solidFill>
                <a:effectLst>
                  <a:innerShdw blurRad="69850" dist="43180" dir="5400000">
                    <a:srgbClr val="000000">
                      <a:alpha val="65000"/>
                    </a:srgbClr>
                  </a:innerShdw>
                </a:effectLst>
              </a:endParaRPr>
            </a:p>
            <a:p>
              <a:pPr algn="ctr">
                <a:lnSpc>
                  <a:spcPts val="3500"/>
                </a:lnSpc>
              </a:pPr>
              <a:r>
                <a:rPr lang="zh-TW" altLang="en-US" sz="2600" b="1" dirty="0">
                  <a:ln w="1905"/>
                  <a:solidFill>
                    <a:srgbClr val="0000FF"/>
                  </a:solidFill>
                  <a:effectLst>
                    <a:innerShdw blurRad="69850" dist="43180" dir="5400000">
                      <a:srgbClr val="000000">
                        <a:alpha val="65000"/>
                      </a:srgbClr>
                    </a:innerShdw>
                  </a:effectLst>
                </a:rPr>
                <a:t>財政部預算撥補</a:t>
              </a:r>
            </a:p>
          </p:txBody>
        </p:sp>
      </p:grpSp>
    </p:spTree>
    <p:extLst>
      <p:ext uri="{BB962C8B-B14F-4D97-AF65-F5344CB8AC3E}">
        <p14:creationId xmlns:p14="http://schemas.microsoft.com/office/powerpoint/2010/main" val="138676951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54351" y="1271508"/>
            <a:ext cx="4539439"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indent="1588" fontAlgn="base">
              <a:spcBef>
                <a:spcPct val="20000"/>
              </a:spcBef>
              <a:spcAft>
                <a:spcPct val="0"/>
              </a:spcAft>
              <a:buNone/>
            </a:pP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一</a:t>
            </a: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公教人員保險制度演變</a:t>
            </a:r>
          </a:p>
        </p:txBody>
      </p:sp>
      <p:grpSp>
        <p:nvGrpSpPr>
          <p:cNvPr id="3" name="群組 2"/>
          <p:cNvGrpSpPr/>
          <p:nvPr/>
        </p:nvGrpSpPr>
        <p:grpSpPr>
          <a:xfrm>
            <a:off x="1150071" y="2055043"/>
            <a:ext cx="6059750" cy="4319562"/>
            <a:chOff x="1040817" y="1629613"/>
            <a:chExt cx="5320228" cy="4860615"/>
          </a:xfrm>
        </p:grpSpPr>
        <p:sp>
          <p:nvSpPr>
            <p:cNvPr id="4" name="手繪多邊形 3"/>
            <p:cNvSpPr/>
            <p:nvPr/>
          </p:nvSpPr>
          <p:spPr>
            <a:xfrm>
              <a:off x="1044574" y="5274538"/>
              <a:ext cx="5314275" cy="1138626"/>
            </a:xfrm>
            <a:custGeom>
              <a:avLst/>
              <a:gdLst>
                <a:gd name="connsiteX0" fmla="*/ 0 w 5314275"/>
                <a:gd name="connsiteY0" fmla="*/ 0 h 1138626"/>
                <a:gd name="connsiteX1" fmla="*/ 5314275 w 5314275"/>
                <a:gd name="connsiteY1" fmla="*/ 0 h 1138626"/>
                <a:gd name="connsiteX2" fmla="*/ 5314275 w 5314275"/>
                <a:gd name="connsiteY2" fmla="*/ 1138626 h 1138626"/>
                <a:gd name="connsiteX3" fmla="*/ 0 w 5314275"/>
                <a:gd name="connsiteY3" fmla="*/ 1138626 h 1138626"/>
                <a:gd name="connsiteX4" fmla="*/ 0 w 5314275"/>
                <a:gd name="connsiteY4" fmla="*/ 0 h 113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275" h="1138626">
                  <a:moveTo>
                    <a:pt x="0" y="0"/>
                  </a:moveTo>
                  <a:lnTo>
                    <a:pt x="5314275" y="0"/>
                  </a:lnTo>
                  <a:lnTo>
                    <a:pt x="5314275" y="1138626"/>
                  </a:lnTo>
                  <a:lnTo>
                    <a:pt x="0" y="113862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6" rIns="128016" bIns="651784" numCol="1" spcCol="1270" anchor="ctr" anchorCtr="0">
              <a:noAutofit/>
            </a:bodyPr>
            <a:lstStyle/>
            <a:p>
              <a:pPr lvl="0" algn="ctr" defTabSz="800100">
                <a:lnSpc>
                  <a:spcPts val="4500"/>
                </a:lnSpc>
                <a:spcBef>
                  <a:spcPct val="0"/>
                </a:spcBef>
              </a:pPr>
              <a:r>
                <a:rPr lang="en-US" altLang="zh-TW" sz="2800" kern="1200" dirty="0"/>
                <a:t>104</a:t>
              </a:r>
              <a:r>
                <a:rPr lang="zh-TW" altLang="en-US" sz="2800" kern="1200" dirty="0"/>
                <a:t>年</a:t>
              </a:r>
              <a:r>
                <a:rPr lang="en-US" altLang="zh-TW" sz="2800" kern="1200" dirty="0"/>
                <a:t>6</a:t>
              </a:r>
              <a:r>
                <a:rPr lang="zh-TW" altLang="en-US" sz="2800" kern="1200" dirty="0"/>
                <a:t>月</a:t>
              </a:r>
              <a:r>
                <a:rPr lang="en-US" altLang="zh-TW" sz="2800" kern="1200" dirty="0"/>
                <a:t>17</a:t>
              </a:r>
              <a:r>
                <a:rPr lang="zh-TW" altLang="en-US" sz="2800" kern="1200" dirty="0"/>
                <a:t>日修正</a:t>
              </a:r>
            </a:p>
          </p:txBody>
        </p:sp>
        <p:sp>
          <p:nvSpPr>
            <p:cNvPr id="5" name="手繪多邊形 4"/>
            <p:cNvSpPr/>
            <p:nvPr/>
          </p:nvSpPr>
          <p:spPr>
            <a:xfrm>
              <a:off x="1044575" y="5808607"/>
              <a:ext cx="2657137" cy="673292"/>
            </a:xfrm>
            <a:custGeom>
              <a:avLst/>
              <a:gdLst>
                <a:gd name="connsiteX0" fmla="*/ 0 w 2657137"/>
                <a:gd name="connsiteY0" fmla="*/ 0 h 523768"/>
                <a:gd name="connsiteX1" fmla="*/ 2657137 w 2657137"/>
                <a:gd name="connsiteY1" fmla="*/ 0 h 523768"/>
                <a:gd name="connsiteX2" fmla="*/ 2657137 w 2657137"/>
                <a:gd name="connsiteY2" fmla="*/ 523768 h 523768"/>
                <a:gd name="connsiteX3" fmla="*/ 0 w 2657137"/>
                <a:gd name="connsiteY3" fmla="*/ 523768 h 523768"/>
                <a:gd name="connsiteX4" fmla="*/ 0 w 2657137"/>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768">
                  <a:moveTo>
                    <a:pt x="0" y="0"/>
                  </a:moveTo>
                  <a:lnTo>
                    <a:pt x="2657137" y="0"/>
                  </a:lnTo>
                  <a:lnTo>
                    <a:pt x="2657137" y="523768"/>
                  </a:lnTo>
                  <a:lnTo>
                    <a:pt x="0" y="523768"/>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pPr>
              <a:r>
                <a:rPr lang="en-US" altLang="zh-TW" sz="1800" kern="1200" dirty="0"/>
                <a:t>103.6.1</a:t>
              </a:r>
            </a:p>
            <a:p>
              <a:pPr lvl="0" algn="ctr" defTabSz="800100">
                <a:lnSpc>
                  <a:spcPct val="90000"/>
                </a:lnSpc>
                <a:spcBef>
                  <a:spcPct val="0"/>
                </a:spcBef>
              </a:pPr>
              <a:r>
                <a:rPr lang="zh-TW" altLang="en-US" sz="1800" kern="1200" dirty="0"/>
                <a:t>實施第二階段公保年金</a:t>
              </a:r>
            </a:p>
          </p:txBody>
        </p:sp>
        <p:sp>
          <p:nvSpPr>
            <p:cNvPr id="6" name="手繪多邊形 5"/>
            <p:cNvSpPr/>
            <p:nvPr/>
          </p:nvSpPr>
          <p:spPr>
            <a:xfrm>
              <a:off x="3703908" y="5816936"/>
              <a:ext cx="2657137" cy="673292"/>
            </a:xfrm>
            <a:custGeom>
              <a:avLst/>
              <a:gdLst>
                <a:gd name="connsiteX0" fmla="*/ 0 w 2657137"/>
                <a:gd name="connsiteY0" fmla="*/ 0 h 523768"/>
                <a:gd name="connsiteX1" fmla="*/ 2657137 w 2657137"/>
                <a:gd name="connsiteY1" fmla="*/ 0 h 523768"/>
                <a:gd name="connsiteX2" fmla="*/ 2657137 w 2657137"/>
                <a:gd name="connsiteY2" fmla="*/ 523768 h 523768"/>
                <a:gd name="connsiteX3" fmla="*/ 0 w 2657137"/>
                <a:gd name="connsiteY3" fmla="*/ 523768 h 523768"/>
                <a:gd name="connsiteX4" fmla="*/ 0 w 2657137"/>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768">
                  <a:moveTo>
                    <a:pt x="0" y="0"/>
                  </a:moveTo>
                  <a:lnTo>
                    <a:pt x="2657137" y="0"/>
                  </a:lnTo>
                  <a:lnTo>
                    <a:pt x="2657137" y="523768"/>
                  </a:lnTo>
                  <a:lnTo>
                    <a:pt x="0" y="523768"/>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駐衛警、公營事業等無月退和優存者</a:t>
              </a:r>
            </a:p>
          </p:txBody>
        </p:sp>
        <p:sp>
          <p:nvSpPr>
            <p:cNvPr id="7" name="手繪多邊形 6"/>
            <p:cNvSpPr/>
            <p:nvPr/>
          </p:nvSpPr>
          <p:spPr>
            <a:xfrm>
              <a:off x="1044575" y="3418252"/>
              <a:ext cx="5314275" cy="1881581"/>
            </a:xfrm>
            <a:custGeom>
              <a:avLst/>
              <a:gdLst>
                <a:gd name="connsiteX0" fmla="*/ 0 w 5314275"/>
                <a:gd name="connsiteY0" fmla="*/ 613325 h 1751207"/>
                <a:gd name="connsiteX1" fmla="*/ 2438237 w 5314275"/>
                <a:gd name="connsiteY1" fmla="*/ 613325 h 1751207"/>
                <a:gd name="connsiteX2" fmla="*/ 2438237 w 5314275"/>
                <a:gd name="connsiteY2" fmla="*/ 437802 h 1751207"/>
                <a:gd name="connsiteX3" fmla="*/ 2219336 w 5314275"/>
                <a:gd name="connsiteY3" fmla="*/ 437802 h 1751207"/>
                <a:gd name="connsiteX4" fmla="*/ 2657138 w 5314275"/>
                <a:gd name="connsiteY4" fmla="*/ 0 h 1751207"/>
                <a:gd name="connsiteX5" fmla="*/ 3094939 w 5314275"/>
                <a:gd name="connsiteY5" fmla="*/ 437802 h 1751207"/>
                <a:gd name="connsiteX6" fmla="*/ 2876038 w 5314275"/>
                <a:gd name="connsiteY6" fmla="*/ 437802 h 1751207"/>
                <a:gd name="connsiteX7" fmla="*/ 2876038 w 5314275"/>
                <a:gd name="connsiteY7" fmla="*/ 613325 h 1751207"/>
                <a:gd name="connsiteX8" fmla="*/ 5314275 w 5314275"/>
                <a:gd name="connsiteY8" fmla="*/ 613325 h 1751207"/>
                <a:gd name="connsiteX9" fmla="*/ 5314275 w 5314275"/>
                <a:gd name="connsiteY9" fmla="*/ 1751207 h 1751207"/>
                <a:gd name="connsiteX10" fmla="*/ 0 w 5314275"/>
                <a:gd name="connsiteY10" fmla="*/ 1751207 h 1751207"/>
                <a:gd name="connsiteX11" fmla="*/ 0 w 5314275"/>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275" h="1751207">
                  <a:moveTo>
                    <a:pt x="5314275" y="1137882"/>
                  </a:moveTo>
                  <a:lnTo>
                    <a:pt x="2876038" y="1137882"/>
                  </a:lnTo>
                  <a:lnTo>
                    <a:pt x="2876038" y="1313405"/>
                  </a:lnTo>
                  <a:lnTo>
                    <a:pt x="3094939" y="1313405"/>
                  </a:lnTo>
                  <a:lnTo>
                    <a:pt x="2657137" y="1751206"/>
                  </a:lnTo>
                  <a:lnTo>
                    <a:pt x="2219336" y="1313405"/>
                  </a:lnTo>
                  <a:lnTo>
                    <a:pt x="2438237" y="1313405"/>
                  </a:lnTo>
                  <a:lnTo>
                    <a:pt x="2438237" y="1137882"/>
                  </a:lnTo>
                  <a:lnTo>
                    <a:pt x="0" y="1137882"/>
                  </a:lnTo>
                  <a:lnTo>
                    <a:pt x="0" y="1"/>
                  </a:lnTo>
                  <a:lnTo>
                    <a:pt x="5314275" y="1"/>
                  </a:lnTo>
                  <a:lnTo>
                    <a:pt x="5314275" y="11378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6" rIns="128016" bIns="1264551" numCol="1" spcCol="1270" anchor="ctr" anchorCtr="0">
              <a:noAutofit/>
            </a:bodyPr>
            <a:lstStyle/>
            <a:p>
              <a:pPr lvl="0" algn="ctr" defTabSz="800100">
                <a:lnSpc>
                  <a:spcPts val="4500"/>
                </a:lnSpc>
                <a:spcBef>
                  <a:spcPct val="0"/>
                </a:spcBef>
              </a:pPr>
              <a:r>
                <a:rPr lang="en-US" altLang="en-US" sz="2800" kern="1200" dirty="0"/>
                <a:t>103</a:t>
              </a:r>
              <a:r>
                <a:rPr lang="zh-TW" altLang="en-US" sz="2800" kern="1200" dirty="0"/>
                <a:t>年</a:t>
              </a:r>
              <a:r>
                <a:rPr lang="en-US" altLang="en-US" sz="2800" kern="1200" dirty="0"/>
                <a:t>1</a:t>
              </a:r>
              <a:r>
                <a:rPr lang="zh-TW" altLang="en-US" sz="2800" kern="1200" dirty="0"/>
                <a:t>月</a:t>
              </a:r>
              <a:r>
                <a:rPr lang="en-US" altLang="en-US" sz="2800" kern="1200" dirty="0"/>
                <a:t>29</a:t>
              </a:r>
              <a:r>
                <a:rPr lang="zh-TW" altLang="en-US" sz="2800" kern="1200" dirty="0"/>
                <a:t>日修正</a:t>
              </a:r>
            </a:p>
          </p:txBody>
        </p:sp>
        <p:sp>
          <p:nvSpPr>
            <p:cNvPr id="8" name="手繪多邊形 7"/>
            <p:cNvSpPr/>
            <p:nvPr/>
          </p:nvSpPr>
          <p:spPr>
            <a:xfrm>
              <a:off x="1044575" y="3978415"/>
              <a:ext cx="2657137" cy="68496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altLang="zh-TW" sz="1800" kern="1200" dirty="0"/>
                <a:t>99.1.1</a:t>
              </a:r>
              <a:br>
                <a:rPr lang="en-US" altLang="zh-TW" sz="1800" kern="1200" dirty="0"/>
              </a:br>
              <a:r>
                <a:rPr lang="zh-TW" altLang="en-US" sz="1800" kern="1200" dirty="0"/>
                <a:t>實施第一階段公保年金</a:t>
              </a:r>
            </a:p>
          </p:txBody>
        </p:sp>
        <p:sp>
          <p:nvSpPr>
            <p:cNvPr id="9" name="手繪多邊形 8"/>
            <p:cNvSpPr/>
            <p:nvPr/>
          </p:nvSpPr>
          <p:spPr>
            <a:xfrm>
              <a:off x="3701712" y="3978416"/>
              <a:ext cx="2635982" cy="684962"/>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私校教職員</a:t>
              </a:r>
            </a:p>
          </p:txBody>
        </p:sp>
        <p:sp>
          <p:nvSpPr>
            <p:cNvPr id="10" name="手繪多邊形 9"/>
            <p:cNvSpPr/>
            <p:nvPr/>
          </p:nvSpPr>
          <p:spPr>
            <a:xfrm>
              <a:off x="1044575" y="1629613"/>
              <a:ext cx="5314275" cy="1751209"/>
            </a:xfrm>
            <a:custGeom>
              <a:avLst/>
              <a:gdLst>
                <a:gd name="connsiteX0" fmla="*/ 0 w 5314275"/>
                <a:gd name="connsiteY0" fmla="*/ 613325 h 1751207"/>
                <a:gd name="connsiteX1" fmla="*/ 2438237 w 5314275"/>
                <a:gd name="connsiteY1" fmla="*/ 613325 h 1751207"/>
                <a:gd name="connsiteX2" fmla="*/ 2438237 w 5314275"/>
                <a:gd name="connsiteY2" fmla="*/ 437802 h 1751207"/>
                <a:gd name="connsiteX3" fmla="*/ 2219336 w 5314275"/>
                <a:gd name="connsiteY3" fmla="*/ 437802 h 1751207"/>
                <a:gd name="connsiteX4" fmla="*/ 2657138 w 5314275"/>
                <a:gd name="connsiteY4" fmla="*/ 0 h 1751207"/>
                <a:gd name="connsiteX5" fmla="*/ 3094939 w 5314275"/>
                <a:gd name="connsiteY5" fmla="*/ 437802 h 1751207"/>
                <a:gd name="connsiteX6" fmla="*/ 2876038 w 5314275"/>
                <a:gd name="connsiteY6" fmla="*/ 437802 h 1751207"/>
                <a:gd name="connsiteX7" fmla="*/ 2876038 w 5314275"/>
                <a:gd name="connsiteY7" fmla="*/ 613325 h 1751207"/>
                <a:gd name="connsiteX8" fmla="*/ 5314275 w 5314275"/>
                <a:gd name="connsiteY8" fmla="*/ 613325 h 1751207"/>
                <a:gd name="connsiteX9" fmla="*/ 5314275 w 5314275"/>
                <a:gd name="connsiteY9" fmla="*/ 1751207 h 1751207"/>
                <a:gd name="connsiteX10" fmla="*/ 0 w 5314275"/>
                <a:gd name="connsiteY10" fmla="*/ 1751207 h 1751207"/>
                <a:gd name="connsiteX11" fmla="*/ 0 w 5314275"/>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275" h="1751207">
                  <a:moveTo>
                    <a:pt x="5314275" y="1137882"/>
                  </a:moveTo>
                  <a:lnTo>
                    <a:pt x="2876038" y="1137882"/>
                  </a:lnTo>
                  <a:lnTo>
                    <a:pt x="2876038" y="1313405"/>
                  </a:lnTo>
                  <a:lnTo>
                    <a:pt x="3094939" y="1313405"/>
                  </a:lnTo>
                  <a:lnTo>
                    <a:pt x="2657137" y="1751206"/>
                  </a:lnTo>
                  <a:lnTo>
                    <a:pt x="2219336" y="1313405"/>
                  </a:lnTo>
                  <a:lnTo>
                    <a:pt x="2438237" y="1313405"/>
                  </a:lnTo>
                  <a:lnTo>
                    <a:pt x="2438237" y="1137882"/>
                  </a:lnTo>
                  <a:lnTo>
                    <a:pt x="0" y="1137882"/>
                  </a:lnTo>
                  <a:lnTo>
                    <a:pt x="0" y="1"/>
                  </a:lnTo>
                  <a:lnTo>
                    <a:pt x="5314275" y="1"/>
                  </a:lnTo>
                  <a:lnTo>
                    <a:pt x="5314275" y="11378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7" rIns="128016" bIns="1264551" numCol="1" spcCol="1270" anchor="ctr" anchorCtr="0">
              <a:noAutofit/>
            </a:bodyPr>
            <a:lstStyle/>
            <a:p>
              <a:pPr lvl="0" algn="ctr" defTabSz="800100">
                <a:lnSpc>
                  <a:spcPts val="4500"/>
                </a:lnSpc>
                <a:spcBef>
                  <a:spcPct val="0"/>
                </a:spcBef>
              </a:pPr>
              <a:r>
                <a:rPr lang="en-US" altLang="zh-TW" sz="2600" kern="1200" dirty="0"/>
                <a:t>99</a:t>
              </a:r>
              <a:r>
                <a:rPr lang="zh-TW" altLang="en-US" sz="2600" kern="1200" dirty="0"/>
                <a:t>年</a:t>
              </a:r>
              <a:r>
                <a:rPr lang="en-US" altLang="zh-TW" sz="2600" kern="1200" dirty="0"/>
                <a:t>8</a:t>
              </a:r>
              <a:r>
                <a:rPr lang="zh-TW" altLang="en-US" sz="2600" kern="1200" dirty="0"/>
                <a:t>月</a:t>
              </a:r>
              <a:r>
                <a:rPr lang="en-US" altLang="zh-TW" sz="2600" kern="1200" dirty="0"/>
                <a:t>1</a:t>
              </a:r>
              <a:r>
                <a:rPr lang="zh-TW" altLang="en-US" sz="2600" kern="1200" dirty="0"/>
                <a:t>日修正</a:t>
              </a:r>
            </a:p>
          </p:txBody>
        </p:sp>
        <p:sp>
          <p:nvSpPr>
            <p:cNvPr id="11" name="手繪多邊形 10"/>
            <p:cNvSpPr/>
            <p:nvPr/>
          </p:nvSpPr>
          <p:spPr>
            <a:xfrm>
              <a:off x="1040817" y="2244288"/>
              <a:ext cx="2660896" cy="53816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增訂育嬰津貼</a:t>
              </a:r>
            </a:p>
          </p:txBody>
        </p:sp>
        <p:sp>
          <p:nvSpPr>
            <p:cNvPr id="12" name="手繪多邊形 11"/>
            <p:cNvSpPr/>
            <p:nvPr/>
          </p:nvSpPr>
          <p:spPr>
            <a:xfrm>
              <a:off x="3701711" y="2244288"/>
              <a:ext cx="2657138" cy="53094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平均月保險俸（薪）額</a:t>
              </a:r>
              <a:r>
                <a:rPr lang="en-US" altLang="zh-TW" sz="1800" kern="1200" dirty="0"/>
                <a:t>60%</a:t>
              </a:r>
              <a:endParaRPr lang="zh-TW" altLang="en-US" sz="1800" kern="1200" dirty="0"/>
            </a:p>
          </p:txBody>
        </p:sp>
      </p:grpSp>
      <p:sp>
        <p:nvSpPr>
          <p:cNvPr id="13" name="直線圖說文字 2 (加上框線和強調線) 12"/>
          <p:cNvSpPr/>
          <p:nvPr/>
        </p:nvSpPr>
        <p:spPr>
          <a:xfrm>
            <a:off x="7779137" y="1578411"/>
            <a:ext cx="3675276" cy="1489202"/>
          </a:xfrm>
          <a:prstGeom prst="accentBorderCallout2">
            <a:avLst>
              <a:gd name="adj1" fmla="val 20215"/>
              <a:gd name="adj2" fmla="val -2388"/>
              <a:gd name="adj3" fmla="val 44608"/>
              <a:gd name="adj4" fmla="val -10881"/>
              <a:gd name="adj5" fmla="val 85838"/>
              <a:gd name="adj6" fmla="val -16784"/>
            </a:avLst>
          </a:prstGeom>
          <a:ln w="19050">
            <a:solidFill>
              <a:srgbClr val="CC0000"/>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a:lnSpc>
                <a:spcPts val="2500"/>
              </a:lnSpc>
            </a:pPr>
            <a:r>
              <a:rPr lang="en-US" altLang="zh-TW" sz="2800" b="1" dirty="0">
                <a:latin typeface="微軟正黑體" panose="020B0604030504040204" pitchFamily="34" charset="-120"/>
                <a:ea typeface="微軟正黑體" panose="020B0604030504040204" pitchFamily="34" charset="-120"/>
              </a:rPr>
              <a:t>110.7.1</a:t>
            </a:r>
          </a:p>
          <a:p>
            <a:pPr algn="ctr">
              <a:lnSpc>
                <a:spcPts val="2500"/>
              </a:lnSpc>
            </a:pPr>
            <a:r>
              <a:rPr lang="zh-TW" altLang="en-US" sz="1600" b="1" dirty="0">
                <a:latin typeface="微軟正黑體" panose="020B0604030504040204" pitchFamily="34" charset="-120"/>
                <a:ea typeface="微軟正黑體" panose="020B0604030504040204" pitchFamily="34" charset="-120"/>
              </a:rPr>
              <a:t>加碼新制上路</a:t>
            </a:r>
            <a:r>
              <a:rPr lang="en-US" altLang="zh-TW" sz="1600" b="1" dirty="0">
                <a:latin typeface="微軟正黑體" panose="020B0604030504040204" pitchFamily="34" charset="-120"/>
                <a:ea typeface="微軟正黑體" panose="020B0604030504040204" pitchFamily="34" charset="-120"/>
              </a:rPr>
              <a:t>!!</a:t>
            </a:r>
            <a:br>
              <a:rPr lang="en-US" altLang="zh-TW" sz="1600" b="1" dirty="0">
                <a:latin typeface="微軟正黑體" panose="020B0604030504040204" pitchFamily="34" charset="-120"/>
                <a:ea typeface="微軟正黑體" panose="020B0604030504040204" pitchFamily="34" charset="-120"/>
              </a:rPr>
            </a:br>
            <a:r>
              <a:rPr lang="zh-TW" altLang="en-US" sz="1600" b="1" dirty="0">
                <a:latin typeface="微軟正黑體" panose="020B0604030504040204" pitchFamily="34" charset="-120"/>
                <a:ea typeface="微軟正黑體" panose="020B0604030504040204" pitchFamily="34" charset="-120"/>
              </a:rPr>
              <a:t>平均月保險俸</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薪</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額</a:t>
            </a:r>
            <a:r>
              <a:rPr lang="en-US" altLang="zh-TW" sz="1600" b="1" dirty="0">
                <a:latin typeface="微軟正黑體" panose="020B0604030504040204" pitchFamily="34" charset="-120"/>
                <a:ea typeface="微軟正黑體" panose="020B0604030504040204" pitchFamily="34" charset="-120"/>
              </a:rPr>
              <a:t>60%→80%</a:t>
            </a:r>
            <a:br>
              <a:rPr lang="en-US" altLang="zh-TW" sz="1600" b="1" dirty="0">
                <a:latin typeface="微軟正黑體" panose="020B0604030504040204" pitchFamily="34" charset="-120"/>
                <a:ea typeface="微軟正黑體" panose="020B0604030504040204" pitchFamily="34" charset="-120"/>
              </a:rPr>
            </a:b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標楷體" panose="03000509000000000000" pitchFamily="65" charset="-120"/>
                <a:ea typeface="標楷體" panose="03000509000000000000" pitchFamily="65" charset="-120"/>
              </a:rPr>
              <a:t>，</a:t>
            </a:r>
            <a:r>
              <a:rPr lang="zh-TW" altLang="en-US" sz="1600" b="1" dirty="0">
                <a:latin typeface="微軟正黑體" panose="020B0604030504040204" pitchFamily="34" charset="-120"/>
                <a:ea typeface="微軟正黑體" panose="020B0604030504040204" pitchFamily="34" charset="-120"/>
              </a:rPr>
              <a:t>另由政府預算支應，非公保事項</a:t>
            </a:r>
            <a:r>
              <a:rPr lang="en-US" altLang="zh-TW" sz="1600" b="1" dirty="0">
                <a:latin typeface="微軟正黑體" panose="020B0604030504040204" pitchFamily="34" charset="-120"/>
                <a:ea typeface="微軟正黑體" panose="020B0604030504040204" pitchFamily="34" charset="-120"/>
              </a:rPr>
              <a:t>)</a:t>
            </a:r>
          </a:p>
        </p:txBody>
      </p:sp>
      <p:sp>
        <p:nvSpPr>
          <p:cNvPr id="14" name="弧形箭號 (下彎) 13"/>
          <p:cNvSpPr/>
          <p:nvPr/>
        </p:nvSpPr>
        <p:spPr>
          <a:xfrm>
            <a:off x="7207318" y="3420261"/>
            <a:ext cx="2635699" cy="757987"/>
          </a:xfrm>
          <a:prstGeom prst="curvedDownArrow">
            <a:avLst>
              <a:gd name="adj1" fmla="val 25000"/>
              <a:gd name="adj2" fmla="val 48541"/>
              <a:gd name="adj3" fmla="val 3362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solidFill>
                <a:schemeClr val="tx1"/>
              </a:solidFill>
            </a:endParaRPr>
          </a:p>
        </p:txBody>
      </p:sp>
      <p:sp>
        <p:nvSpPr>
          <p:cNvPr id="15" name="AutoShape 4"/>
          <p:cNvSpPr>
            <a:spLocks noChangeArrowheads="1"/>
          </p:cNvSpPr>
          <p:nvPr/>
        </p:nvSpPr>
        <p:spPr bwMode="gray">
          <a:xfrm>
            <a:off x="10020693" y="4310018"/>
            <a:ext cx="1102935" cy="1939539"/>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zh-TW" altLang="en-US" sz="2200" b="1" dirty="0">
                <a:solidFill>
                  <a:srgbClr val="FF00FF"/>
                </a:solidFill>
                <a:latin typeface="微軟正黑體" panose="020B0604030504040204" pitchFamily="34" charset="-120"/>
                <a:ea typeface="微軟正黑體" panose="020B0604030504040204" pitchFamily="34" charset="-120"/>
              </a:rPr>
              <a:t>適用</a:t>
            </a:r>
            <a:endParaRPr lang="en-US" altLang="zh-TW" sz="2200" b="1" dirty="0">
              <a:solidFill>
                <a:srgbClr val="FF00FF"/>
              </a:solidFill>
              <a:latin typeface="微軟正黑體" panose="020B0604030504040204" pitchFamily="34" charset="-120"/>
              <a:ea typeface="微軟正黑體" panose="020B0604030504040204" pitchFamily="34" charset="-120"/>
            </a:endParaRPr>
          </a:p>
          <a:p>
            <a:pPr algn="ctr"/>
            <a:r>
              <a:rPr lang="zh-TW" altLang="en-US" sz="2200" b="1" dirty="0">
                <a:solidFill>
                  <a:srgbClr val="FF00FF"/>
                </a:solidFill>
                <a:latin typeface="微軟正黑體" panose="020B0604030504040204" pitchFamily="34" charset="-120"/>
                <a:ea typeface="微軟正黑體" panose="020B0604030504040204" pitchFamily="34" charset="-120"/>
              </a:rPr>
              <a:t>年金</a:t>
            </a:r>
            <a:endParaRPr lang="zh-TW" altLang="zh-TW" sz="2200" b="1" dirty="0">
              <a:solidFill>
                <a:srgbClr val="FF00FF"/>
              </a:solidFill>
              <a:latin typeface="微軟正黑體" panose="020B0604030504040204" pitchFamily="34" charset="-120"/>
              <a:ea typeface="微軟正黑體" panose="020B0604030504040204" pitchFamily="34" charset="-120"/>
            </a:endParaRPr>
          </a:p>
        </p:txBody>
      </p:sp>
      <p:sp>
        <p:nvSpPr>
          <p:cNvPr id="16" name="AutoShape 6"/>
          <p:cNvSpPr>
            <a:spLocks noChangeArrowheads="1"/>
          </p:cNvSpPr>
          <p:nvPr/>
        </p:nvSpPr>
        <p:spPr bwMode="gray">
          <a:xfrm>
            <a:off x="8201320" y="4310017"/>
            <a:ext cx="1112362" cy="1939540"/>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zh-TW" altLang="en-US" sz="2200" b="1" dirty="0">
                <a:solidFill>
                  <a:srgbClr val="FF00FF"/>
                </a:solidFill>
                <a:latin typeface="微軟正黑體" panose="020B0604030504040204" pitchFamily="34" charset="-120"/>
                <a:ea typeface="微軟正黑體" panose="020B0604030504040204" pitchFamily="34" charset="-120"/>
              </a:rPr>
              <a:t>非適用</a:t>
            </a:r>
            <a:endParaRPr lang="en-US" altLang="zh-TW" sz="2200" b="1" dirty="0">
              <a:solidFill>
                <a:srgbClr val="FF00FF"/>
              </a:solidFill>
              <a:latin typeface="微軟正黑體" panose="020B0604030504040204" pitchFamily="34" charset="-120"/>
              <a:ea typeface="微軟正黑體" panose="020B0604030504040204" pitchFamily="34" charset="-120"/>
            </a:endParaRPr>
          </a:p>
          <a:p>
            <a:pPr algn="ctr"/>
            <a:r>
              <a:rPr lang="zh-TW" altLang="en-US" sz="2200" b="1" dirty="0">
                <a:solidFill>
                  <a:srgbClr val="FF00FF"/>
                </a:solidFill>
                <a:latin typeface="微軟正黑體" panose="020B0604030504040204" pitchFamily="34" charset="-120"/>
                <a:ea typeface="微軟正黑體" panose="020B0604030504040204" pitchFamily="34" charset="-120"/>
              </a:rPr>
              <a:t>年金</a:t>
            </a:r>
            <a:endParaRPr lang="zh-TW" altLang="zh-TW" sz="2200" b="1" dirty="0">
              <a:solidFill>
                <a:srgbClr val="FF00FF"/>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9867110" y="3644582"/>
            <a:ext cx="1107996"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自此區分</a:t>
            </a:r>
          </a:p>
        </p:txBody>
      </p:sp>
      <p:sp>
        <p:nvSpPr>
          <p:cNvPr id="18" name="矩形 17">
            <a:extLst>
              <a:ext uri="{FF2B5EF4-FFF2-40B4-BE49-F238E27FC236}">
                <a16:creationId xmlns:a16="http://schemas.microsoft.com/office/drawing/2014/main" xmlns="" id="{61495C8C-F7D4-41C7-97C4-90BEF46C122D}"/>
              </a:ext>
            </a:extLst>
          </p:cNvPr>
          <p:cNvSpPr/>
          <p:nvPr/>
        </p:nvSpPr>
        <p:spPr>
          <a:xfrm>
            <a:off x="1652578" y="70539"/>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9" name="Rectangle 29"/>
          <p:cNvSpPr>
            <a:spLocks noChangeArrowheads="1"/>
          </p:cNvSpPr>
          <p:nvPr/>
        </p:nvSpPr>
        <p:spPr bwMode="auto">
          <a:xfrm>
            <a:off x="1652578" y="577059"/>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三、公務人員第一層保險制度</a:t>
            </a:r>
          </a:p>
        </p:txBody>
      </p:sp>
    </p:spTree>
    <p:extLst>
      <p:ext uri="{BB962C8B-B14F-4D97-AF65-F5344CB8AC3E}">
        <p14:creationId xmlns:p14="http://schemas.microsoft.com/office/powerpoint/2010/main" val="31550637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1495C8C-F7D4-41C7-97C4-90BEF46C122D}"/>
              </a:ext>
            </a:extLst>
          </p:cNvPr>
          <p:cNvSpPr/>
          <p:nvPr/>
        </p:nvSpPr>
        <p:spPr>
          <a:xfrm>
            <a:off x="1652578" y="70539"/>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3" name="Rectangle 29"/>
          <p:cNvSpPr>
            <a:spLocks noChangeArrowheads="1"/>
          </p:cNvSpPr>
          <p:nvPr/>
        </p:nvSpPr>
        <p:spPr bwMode="auto">
          <a:xfrm>
            <a:off x="1638621" y="55373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四、公務人員第二層職業退休金</a:t>
            </a:r>
          </a:p>
        </p:txBody>
      </p:sp>
      <p:grpSp>
        <p:nvGrpSpPr>
          <p:cNvPr id="4" name="Group 27"/>
          <p:cNvGrpSpPr>
            <a:grpSpLocks/>
          </p:cNvGrpSpPr>
          <p:nvPr/>
        </p:nvGrpSpPr>
        <p:grpSpPr bwMode="auto">
          <a:xfrm>
            <a:off x="1508513" y="1870197"/>
            <a:ext cx="9445433" cy="4530603"/>
            <a:chOff x="612" y="890"/>
            <a:chExt cx="4627" cy="3017"/>
          </a:xfrm>
        </p:grpSpPr>
        <p:sp>
          <p:nvSpPr>
            <p:cNvPr id="5" name="Freeform 4"/>
            <p:cNvSpPr>
              <a:spLocks/>
            </p:cNvSpPr>
            <p:nvPr/>
          </p:nvSpPr>
          <p:spPr bwMode="gray">
            <a:xfrm>
              <a:off x="2426" y="890"/>
              <a:ext cx="1134" cy="590"/>
            </a:xfrm>
            <a:custGeom>
              <a:avLst/>
              <a:gdLst>
                <a:gd name="T0" fmla="*/ 0 w 982"/>
                <a:gd name="T1" fmla="*/ 6 h 774"/>
                <a:gd name="T2" fmla="*/ 2 w 982"/>
                <a:gd name="T3" fmla="*/ 6 h 774"/>
                <a:gd name="T4" fmla="*/ 103 w 982"/>
                <a:gd name="T5" fmla="*/ 6 h 774"/>
                <a:gd name="T6" fmla="*/ 210 w 982"/>
                <a:gd name="T7" fmla="*/ 5 h 774"/>
                <a:gd name="T8" fmla="*/ 432 w 982"/>
                <a:gd name="T9" fmla="*/ 5 h 774"/>
                <a:gd name="T10" fmla="*/ 665 w 982"/>
                <a:gd name="T11" fmla="*/ 5 h 774"/>
                <a:gd name="T12" fmla="*/ 1014 w 982"/>
                <a:gd name="T13" fmla="*/ 5 h 774"/>
                <a:gd name="T14" fmla="*/ 1412 w 982"/>
                <a:gd name="T15" fmla="*/ 5 h 774"/>
                <a:gd name="T16" fmla="*/ 1887 w 982"/>
                <a:gd name="T17" fmla="*/ 4 h 774"/>
                <a:gd name="T18" fmla="*/ 2478 w 982"/>
                <a:gd name="T19" fmla="*/ 4 h 774"/>
                <a:gd name="T20" fmla="*/ 3153 w 982"/>
                <a:gd name="T21" fmla="*/ 4 h 774"/>
                <a:gd name="T22" fmla="*/ 3929 w 982"/>
                <a:gd name="T23" fmla="*/ 3 h 774"/>
                <a:gd name="T24" fmla="*/ 4794 w 982"/>
                <a:gd name="T25" fmla="*/ 3 h 774"/>
                <a:gd name="T26" fmla="*/ 5678 w 982"/>
                <a:gd name="T27" fmla="*/ 3 h 774"/>
                <a:gd name="T28" fmla="*/ 6511 w 982"/>
                <a:gd name="T29" fmla="*/ 2 h 774"/>
                <a:gd name="T30" fmla="*/ 7259 w 982"/>
                <a:gd name="T31" fmla="*/ 2 h 774"/>
                <a:gd name="T32" fmla="*/ 7926 w 982"/>
                <a:gd name="T33" fmla="*/ 2 h 774"/>
                <a:gd name="T34" fmla="*/ 8515 w 982"/>
                <a:gd name="T35" fmla="*/ 2 h 774"/>
                <a:gd name="T36" fmla="*/ 9052 w 982"/>
                <a:gd name="T37" fmla="*/ 2 h 774"/>
                <a:gd name="T38" fmla="*/ 9477 w 982"/>
                <a:gd name="T39" fmla="*/ 2 h 774"/>
                <a:gd name="T40" fmla="*/ 9820 w 982"/>
                <a:gd name="T41" fmla="*/ 2 h 774"/>
                <a:gd name="T42" fmla="*/ 10066 w 982"/>
                <a:gd name="T43" fmla="*/ 3 h 774"/>
                <a:gd name="T44" fmla="*/ 10220 w 982"/>
                <a:gd name="T45" fmla="*/ 3 h 774"/>
                <a:gd name="T46" fmla="*/ 10279 w 982"/>
                <a:gd name="T47" fmla="*/ 3 h 774"/>
                <a:gd name="T48" fmla="*/ 9065 w 982"/>
                <a:gd name="T49" fmla="*/ 4 h 774"/>
                <a:gd name="T50" fmla="*/ 13095 w 982"/>
                <a:gd name="T51" fmla="*/ 3 h 774"/>
                <a:gd name="T52" fmla="*/ 12158 w 982"/>
                <a:gd name="T53" fmla="*/ 0 h 774"/>
                <a:gd name="T54" fmla="*/ 11386 w 982"/>
                <a:gd name="T55" fmla="*/ 2 h 774"/>
                <a:gd name="T56" fmla="*/ 11340 w 982"/>
                <a:gd name="T57" fmla="*/ 2 h 774"/>
                <a:gd name="T58" fmla="*/ 11189 w 982"/>
                <a:gd name="T59" fmla="*/ 2 h 774"/>
                <a:gd name="T60" fmla="*/ 10958 w 982"/>
                <a:gd name="T61" fmla="*/ 2 h 774"/>
                <a:gd name="T62" fmla="*/ 10652 w 982"/>
                <a:gd name="T63" fmla="*/ 2 h 774"/>
                <a:gd name="T64" fmla="*/ 10244 w 982"/>
                <a:gd name="T65" fmla="*/ 2 h 774"/>
                <a:gd name="T66" fmla="*/ 9750 w 982"/>
                <a:gd name="T67" fmla="*/ 2 h 774"/>
                <a:gd name="T68" fmla="*/ 9234 w 982"/>
                <a:gd name="T69" fmla="*/ 2 h 774"/>
                <a:gd name="T70" fmla="*/ 8609 w 982"/>
                <a:gd name="T71" fmla="*/ 2 h 774"/>
                <a:gd name="T72" fmla="*/ 7941 w 982"/>
                <a:gd name="T73" fmla="*/ 2 h 774"/>
                <a:gd name="T74" fmla="*/ 7216 w 982"/>
                <a:gd name="T75" fmla="*/ 2 h 774"/>
                <a:gd name="T76" fmla="*/ 6434 w 982"/>
                <a:gd name="T77" fmla="*/ 2 h 774"/>
                <a:gd name="T78" fmla="*/ 5620 w 982"/>
                <a:gd name="T79" fmla="*/ 2 h 774"/>
                <a:gd name="T80" fmla="*/ 4747 w 982"/>
                <a:gd name="T81" fmla="*/ 2 h 774"/>
                <a:gd name="T82" fmla="*/ 3867 w 982"/>
                <a:gd name="T83" fmla="*/ 2 h 774"/>
                <a:gd name="T84" fmla="*/ 3075 w 982"/>
                <a:gd name="T85" fmla="*/ 2 h 774"/>
                <a:gd name="T86" fmla="*/ 2388 w 982"/>
                <a:gd name="T87" fmla="*/ 3 h 774"/>
                <a:gd name="T88" fmla="*/ 1803 w 982"/>
                <a:gd name="T89" fmla="*/ 3 h 774"/>
                <a:gd name="T90" fmla="*/ 1343 w 982"/>
                <a:gd name="T91" fmla="*/ 4 h 774"/>
                <a:gd name="T92" fmla="*/ 957 w 982"/>
                <a:gd name="T93" fmla="*/ 4 h 774"/>
                <a:gd name="T94" fmla="*/ 634 w 982"/>
                <a:gd name="T95" fmla="*/ 5 h 774"/>
                <a:gd name="T96" fmla="*/ 400 w 982"/>
                <a:gd name="T97" fmla="*/ 5 h 774"/>
                <a:gd name="T98" fmla="*/ 243 w 982"/>
                <a:gd name="T99" fmla="*/ 5 h 774"/>
                <a:gd name="T100" fmla="*/ 103 w 982"/>
                <a:gd name="T101" fmla="*/ 5 h 774"/>
                <a:gd name="T102" fmla="*/ 58 w 982"/>
                <a:gd name="T103" fmla="*/ 6 h 774"/>
                <a:gd name="T104" fmla="*/ 0 w 982"/>
                <a:gd name="T105" fmla="*/ 6 h 774"/>
                <a:gd name="T106" fmla="*/ 0 w 982"/>
                <a:gd name="T107" fmla="*/ 6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FF1774">
                    <a:alpha val="32001"/>
                  </a:srgbClr>
                </a:gs>
                <a:gs pos="100000">
                  <a:srgbClr val="FF0066"/>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zh-TW" altLang="en-US"/>
            </a:p>
          </p:txBody>
        </p:sp>
        <p:sp>
          <p:nvSpPr>
            <p:cNvPr id="6" name="AutoShape 5"/>
            <p:cNvSpPr>
              <a:spLocks noChangeArrowheads="1"/>
            </p:cNvSpPr>
            <p:nvPr/>
          </p:nvSpPr>
          <p:spPr bwMode="auto">
            <a:xfrm>
              <a:off x="3424" y="1579"/>
              <a:ext cx="1815" cy="1942"/>
            </a:xfrm>
            <a:prstGeom prst="roundRect">
              <a:avLst>
                <a:gd name="adj" fmla="val 4690"/>
              </a:avLst>
            </a:prstGeom>
            <a:gradFill rotWithShape="1">
              <a:gsLst>
                <a:gs pos="0">
                  <a:schemeClr val="bg1"/>
                </a:gs>
                <a:gs pos="100000">
                  <a:srgbClr val="FFCCFF"/>
                </a:gs>
              </a:gsLst>
              <a:lin ang="5400000" scaled="1"/>
            </a:gradFill>
            <a:ln w="57150">
              <a:solidFill>
                <a:srgbClr val="4B71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7" name="AutoShape 6"/>
            <p:cNvSpPr>
              <a:spLocks noChangeArrowheads="1"/>
            </p:cNvSpPr>
            <p:nvPr/>
          </p:nvSpPr>
          <p:spPr bwMode="gray">
            <a:xfrm>
              <a:off x="3560" y="1344"/>
              <a:ext cx="1619" cy="362"/>
            </a:xfrm>
            <a:prstGeom prst="roundRect">
              <a:avLst>
                <a:gd name="adj" fmla="val 50000"/>
              </a:avLst>
            </a:prstGeom>
            <a:gradFill rotWithShape="1">
              <a:gsLst>
                <a:gs pos="0">
                  <a:srgbClr val="6D8CE5"/>
                </a:gs>
                <a:gs pos="100000">
                  <a:srgbClr val="32416A"/>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8" name="AutoShape 7"/>
            <p:cNvSpPr>
              <a:spLocks noChangeArrowheads="1"/>
            </p:cNvSpPr>
            <p:nvPr/>
          </p:nvSpPr>
          <p:spPr bwMode="auto">
            <a:xfrm flipH="1">
              <a:off x="5012" y="1525"/>
              <a:ext cx="45" cy="90"/>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9" name="AutoShape 8"/>
            <p:cNvSpPr>
              <a:spLocks noChangeArrowheads="1"/>
            </p:cNvSpPr>
            <p:nvPr/>
          </p:nvSpPr>
          <p:spPr bwMode="auto">
            <a:xfrm flipH="1">
              <a:off x="3696" y="1525"/>
              <a:ext cx="45" cy="90"/>
            </a:xfrm>
            <a:prstGeom prst="octagon">
              <a:avLst>
                <a:gd name="adj" fmla="val 29287"/>
              </a:avLst>
            </a:prstGeom>
            <a:solidFill>
              <a:srgbClr val="6FC5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0" name="Text Box 9"/>
            <p:cNvSpPr txBox="1">
              <a:spLocks noChangeArrowheads="1"/>
            </p:cNvSpPr>
            <p:nvPr/>
          </p:nvSpPr>
          <p:spPr bwMode="gray">
            <a:xfrm>
              <a:off x="3878" y="1389"/>
              <a:ext cx="9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b="1" dirty="0">
                  <a:solidFill>
                    <a:srgbClr val="FFFFFF"/>
                  </a:solidFill>
                </a:rPr>
                <a:t>退撫新制</a:t>
              </a:r>
            </a:p>
          </p:txBody>
        </p:sp>
        <p:sp>
          <p:nvSpPr>
            <p:cNvPr id="11" name="Text Box 10"/>
            <p:cNvSpPr txBox="1">
              <a:spLocks noChangeArrowheads="1"/>
            </p:cNvSpPr>
            <p:nvPr/>
          </p:nvSpPr>
          <p:spPr bwMode="auto">
            <a:xfrm>
              <a:off x="3424" y="1752"/>
              <a:ext cx="1815" cy="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spcAft>
                  <a:spcPts val="1200"/>
                </a:spcAft>
                <a:buNone/>
              </a:pPr>
              <a:r>
                <a:rPr kumimoji="0" lang="zh-TW" altLang="en-US" sz="2800" b="1" dirty="0">
                  <a:solidFill>
                    <a:srgbClr val="660066"/>
                  </a:solidFill>
                </a:rPr>
                <a:t>儲金制</a:t>
              </a:r>
              <a:endParaRPr kumimoji="0" lang="en-US" altLang="zh-TW" sz="2800" b="1" dirty="0">
                <a:solidFill>
                  <a:srgbClr val="660066"/>
                </a:solidFill>
              </a:endParaRPr>
            </a:p>
            <a:p>
              <a:pPr algn="ctr">
                <a:spcBef>
                  <a:spcPct val="0"/>
                </a:spcBef>
                <a:spcAft>
                  <a:spcPts val="1200"/>
                </a:spcAft>
                <a:buNone/>
              </a:pPr>
              <a:r>
                <a:rPr kumimoji="0" lang="zh-TW" altLang="en-US" sz="2800" b="1" dirty="0">
                  <a:solidFill>
                    <a:srgbClr val="800000"/>
                  </a:solidFill>
                </a:rPr>
                <a:t>採部分提存</a:t>
              </a:r>
              <a:r>
                <a:rPr kumimoji="0" lang="en-US" altLang="zh-TW" sz="2800" b="1" dirty="0">
                  <a:solidFill>
                    <a:srgbClr val="800000"/>
                  </a:solidFill>
                </a:rPr>
                <a:t/>
              </a:r>
              <a:br>
                <a:rPr kumimoji="0" lang="en-US" altLang="zh-TW" sz="2800" b="1" dirty="0">
                  <a:solidFill>
                    <a:srgbClr val="800000"/>
                  </a:solidFill>
                </a:rPr>
              </a:br>
              <a:r>
                <a:rPr kumimoji="0" lang="zh-TW" altLang="en-US" sz="2800" b="1" dirty="0">
                  <a:solidFill>
                    <a:srgbClr val="800000"/>
                  </a:solidFill>
                </a:rPr>
                <a:t>準備機制</a:t>
              </a:r>
              <a:r>
                <a:rPr kumimoji="0" lang="en-US" altLang="zh-TW" sz="2800" b="1" dirty="0">
                  <a:solidFill>
                    <a:srgbClr val="800000"/>
                  </a:solidFill>
                </a:rPr>
                <a:t/>
              </a:r>
              <a:br>
                <a:rPr kumimoji="0" lang="en-US" altLang="zh-TW" sz="2800" b="1" dirty="0">
                  <a:solidFill>
                    <a:srgbClr val="800000"/>
                  </a:solidFill>
                </a:rPr>
              </a:br>
              <a:r>
                <a:rPr kumimoji="0" lang="zh-TW" altLang="en-US" sz="2800" b="1" dirty="0">
                  <a:solidFill>
                    <a:srgbClr val="800000"/>
                  </a:solidFill>
                </a:rPr>
                <a:t>由退撫基金給付</a:t>
              </a:r>
              <a:endParaRPr kumimoji="0" lang="en-US" altLang="zh-TW" sz="2800" b="1" dirty="0">
                <a:solidFill>
                  <a:srgbClr val="800000"/>
                </a:solidFill>
              </a:endParaRPr>
            </a:p>
            <a:p>
              <a:pPr algn="ctr">
                <a:spcBef>
                  <a:spcPct val="0"/>
                </a:spcBef>
                <a:spcAft>
                  <a:spcPts val="1200"/>
                </a:spcAft>
                <a:buNone/>
              </a:pPr>
              <a:r>
                <a:rPr kumimoji="0" lang="zh-TW" altLang="en-US" sz="2800" b="1" dirty="0">
                  <a:solidFill>
                    <a:srgbClr val="008080"/>
                  </a:solidFill>
                </a:rPr>
                <a:t>採確定給付</a:t>
              </a:r>
            </a:p>
          </p:txBody>
        </p:sp>
        <p:sp>
          <p:nvSpPr>
            <p:cNvPr id="12" name="AutoShape 11"/>
            <p:cNvSpPr>
              <a:spLocks noChangeArrowheads="1"/>
            </p:cNvSpPr>
            <p:nvPr/>
          </p:nvSpPr>
          <p:spPr bwMode="auto">
            <a:xfrm>
              <a:off x="612" y="1570"/>
              <a:ext cx="1814" cy="1988"/>
            </a:xfrm>
            <a:prstGeom prst="roundRect">
              <a:avLst>
                <a:gd name="adj" fmla="val 4690"/>
              </a:avLst>
            </a:prstGeom>
            <a:gradFill rotWithShape="1">
              <a:gsLst>
                <a:gs pos="0">
                  <a:schemeClr val="bg1"/>
                </a:gs>
                <a:gs pos="100000">
                  <a:srgbClr val="CCFFFF"/>
                </a:gs>
              </a:gsLst>
              <a:lin ang="5400000" scaled="1"/>
            </a:gradFill>
            <a:ln w="5715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3" name="AutoShape 12"/>
            <p:cNvSpPr>
              <a:spLocks noChangeArrowheads="1"/>
            </p:cNvSpPr>
            <p:nvPr/>
          </p:nvSpPr>
          <p:spPr bwMode="gray">
            <a:xfrm>
              <a:off x="703" y="1344"/>
              <a:ext cx="1621" cy="362"/>
            </a:xfrm>
            <a:prstGeom prst="roundRect">
              <a:avLst>
                <a:gd name="adj" fmla="val 50000"/>
              </a:avLst>
            </a:prstGeom>
            <a:gradFill rotWithShape="1">
              <a:gsLst>
                <a:gs pos="0">
                  <a:srgbClr val="33CC33"/>
                </a:gs>
                <a:gs pos="100000">
                  <a:srgbClr val="185E18"/>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4" name="AutoShape 13"/>
            <p:cNvSpPr>
              <a:spLocks noChangeArrowheads="1"/>
            </p:cNvSpPr>
            <p:nvPr/>
          </p:nvSpPr>
          <p:spPr bwMode="auto">
            <a:xfrm flipH="1">
              <a:off x="2063" y="1525"/>
              <a:ext cx="63" cy="91"/>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5" name="Text Box 14"/>
            <p:cNvSpPr txBox="1">
              <a:spLocks noChangeArrowheads="1"/>
            </p:cNvSpPr>
            <p:nvPr/>
          </p:nvSpPr>
          <p:spPr bwMode="gray">
            <a:xfrm>
              <a:off x="1066" y="1389"/>
              <a:ext cx="8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b="1" dirty="0">
                  <a:solidFill>
                    <a:srgbClr val="FFFFFF"/>
                  </a:solidFill>
                </a:rPr>
                <a:t>退撫舊制</a:t>
              </a:r>
            </a:p>
          </p:txBody>
        </p:sp>
        <p:sp>
          <p:nvSpPr>
            <p:cNvPr id="16" name="Text Box 15"/>
            <p:cNvSpPr txBox="1">
              <a:spLocks noChangeArrowheads="1"/>
            </p:cNvSpPr>
            <p:nvPr/>
          </p:nvSpPr>
          <p:spPr bwMode="auto">
            <a:xfrm>
              <a:off x="657" y="1752"/>
              <a:ext cx="1672" cy="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spcAft>
                  <a:spcPts val="1200"/>
                </a:spcAft>
                <a:buNone/>
              </a:pPr>
              <a:r>
                <a:rPr kumimoji="0" lang="zh-TW" altLang="en-US" sz="2800" b="1" dirty="0">
                  <a:solidFill>
                    <a:srgbClr val="660066"/>
                  </a:solidFill>
                </a:rPr>
                <a:t>恩給制</a:t>
              </a:r>
              <a:endParaRPr kumimoji="0" lang="en-US" altLang="zh-TW" sz="2800" b="1" dirty="0">
                <a:solidFill>
                  <a:srgbClr val="660066"/>
                </a:solidFill>
              </a:endParaRPr>
            </a:p>
            <a:p>
              <a:pPr algn="ctr">
                <a:spcBef>
                  <a:spcPct val="0"/>
                </a:spcBef>
                <a:spcAft>
                  <a:spcPts val="1200"/>
                </a:spcAft>
                <a:buNone/>
              </a:pPr>
              <a:r>
                <a:rPr kumimoji="0" lang="zh-TW" altLang="en-US" sz="2800" b="1" dirty="0">
                  <a:solidFill>
                    <a:srgbClr val="800000"/>
                  </a:solidFill>
                </a:rPr>
                <a:t>採隨收隨付機制</a:t>
              </a:r>
              <a:r>
                <a:rPr kumimoji="0" lang="en-US" altLang="zh-TW" sz="2800" b="1" dirty="0">
                  <a:solidFill>
                    <a:srgbClr val="800000"/>
                  </a:solidFill>
                </a:rPr>
                <a:t/>
              </a:r>
              <a:br>
                <a:rPr kumimoji="0" lang="en-US" altLang="zh-TW" sz="2800" b="1" dirty="0">
                  <a:solidFill>
                    <a:srgbClr val="800000"/>
                  </a:solidFill>
                </a:rPr>
              </a:br>
              <a:r>
                <a:rPr kumimoji="0" lang="zh-TW" altLang="en-US" sz="2800" b="1" dirty="0">
                  <a:solidFill>
                    <a:srgbClr val="800000"/>
                  </a:solidFill>
                </a:rPr>
                <a:t>由政府逐年編</a:t>
              </a:r>
              <a:r>
                <a:rPr kumimoji="0" lang="en-US" altLang="zh-TW" sz="2800" b="1" dirty="0">
                  <a:solidFill>
                    <a:srgbClr val="800000"/>
                  </a:solidFill>
                </a:rPr>
                <a:t/>
              </a:r>
              <a:br>
                <a:rPr kumimoji="0" lang="en-US" altLang="zh-TW" sz="2800" b="1" dirty="0">
                  <a:solidFill>
                    <a:srgbClr val="800000"/>
                  </a:solidFill>
                </a:rPr>
              </a:br>
              <a:r>
                <a:rPr kumimoji="0" lang="zh-TW" altLang="en-US" sz="2800" b="1" dirty="0">
                  <a:solidFill>
                    <a:srgbClr val="800000"/>
                  </a:solidFill>
                </a:rPr>
                <a:t>列預算給付</a:t>
              </a:r>
              <a:endParaRPr kumimoji="0" lang="en-US" altLang="zh-TW" sz="2800" b="1" dirty="0">
                <a:solidFill>
                  <a:srgbClr val="800000"/>
                </a:solidFill>
              </a:endParaRPr>
            </a:p>
            <a:p>
              <a:pPr algn="ctr">
                <a:spcBef>
                  <a:spcPct val="0"/>
                </a:spcBef>
                <a:spcAft>
                  <a:spcPct val="50000"/>
                </a:spcAft>
                <a:buFontTx/>
                <a:buNone/>
              </a:pPr>
              <a:r>
                <a:rPr kumimoji="0" lang="zh-TW" altLang="en-US" sz="2800" b="1" dirty="0">
                  <a:solidFill>
                    <a:srgbClr val="008080"/>
                  </a:solidFill>
                </a:rPr>
                <a:t>採確定給付</a:t>
              </a:r>
            </a:p>
          </p:txBody>
        </p:sp>
        <p:sp>
          <p:nvSpPr>
            <p:cNvPr id="17" name="AutoShape 16"/>
            <p:cNvSpPr>
              <a:spLocks noChangeArrowheads="1"/>
            </p:cNvSpPr>
            <p:nvPr/>
          </p:nvSpPr>
          <p:spPr bwMode="auto">
            <a:xfrm flipH="1">
              <a:off x="884" y="1525"/>
              <a:ext cx="63" cy="91"/>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8" name="AutoShape 17"/>
            <p:cNvSpPr>
              <a:spLocks noChangeArrowheads="1"/>
            </p:cNvSpPr>
            <p:nvPr/>
          </p:nvSpPr>
          <p:spPr bwMode="gray">
            <a:xfrm>
              <a:off x="2336" y="2750"/>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19" name="AutoShape 18"/>
            <p:cNvSpPr>
              <a:spLocks noChangeArrowheads="1"/>
            </p:cNvSpPr>
            <p:nvPr/>
          </p:nvSpPr>
          <p:spPr bwMode="gray">
            <a:xfrm>
              <a:off x="2336" y="2375"/>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20" name="AutoShape 19"/>
            <p:cNvSpPr>
              <a:spLocks noChangeArrowheads="1"/>
            </p:cNvSpPr>
            <p:nvPr/>
          </p:nvSpPr>
          <p:spPr bwMode="gray">
            <a:xfrm>
              <a:off x="2336" y="1979"/>
              <a:ext cx="1134" cy="432"/>
            </a:xfrm>
            <a:prstGeom prst="can">
              <a:avLst>
                <a:gd name="adj" fmla="val 25000"/>
              </a:avLst>
            </a:prstGeom>
            <a:gradFill rotWithShape="1">
              <a:gsLst>
                <a:gs pos="0">
                  <a:srgbClr val="004776"/>
                </a:gs>
                <a:gs pos="50000">
                  <a:srgbClr val="0099FF"/>
                </a:gs>
                <a:gs pos="100000">
                  <a:srgbClr val="00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21" name="Text Box 20"/>
            <p:cNvSpPr txBox="1">
              <a:spLocks noChangeArrowheads="1"/>
            </p:cNvSpPr>
            <p:nvPr/>
          </p:nvSpPr>
          <p:spPr bwMode="gray">
            <a:xfrm>
              <a:off x="2462" y="2097"/>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dirty="0">
                  <a:solidFill>
                    <a:srgbClr val="FFFFFF"/>
                  </a:solidFill>
                  <a:latin typeface="標楷體" pitchFamily="65" charset="-120"/>
                </a:rPr>
                <a:t>公</a:t>
              </a:r>
              <a:r>
                <a:rPr kumimoji="0" lang="en-US" altLang="zh-TW" sz="2200" b="1" dirty="0">
                  <a:solidFill>
                    <a:srgbClr val="FFFFFF"/>
                  </a:solidFill>
                  <a:latin typeface="標楷體" pitchFamily="65" charset="-120"/>
                </a:rPr>
                <a:t>:84.7.1</a:t>
              </a:r>
            </a:p>
          </p:txBody>
        </p:sp>
        <p:sp>
          <p:nvSpPr>
            <p:cNvPr id="22" name="Text Box 21"/>
            <p:cNvSpPr txBox="1">
              <a:spLocks noChangeArrowheads="1"/>
            </p:cNvSpPr>
            <p:nvPr/>
          </p:nvSpPr>
          <p:spPr bwMode="gray">
            <a:xfrm>
              <a:off x="2462" y="2493"/>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a:solidFill>
                    <a:srgbClr val="FFFFFF"/>
                  </a:solidFill>
                  <a:latin typeface="標楷體" pitchFamily="65" charset="-120"/>
                </a:rPr>
                <a:t>教</a:t>
              </a:r>
              <a:r>
                <a:rPr kumimoji="0" lang="en-US" altLang="zh-TW" sz="2200" b="1">
                  <a:solidFill>
                    <a:srgbClr val="FFFFFF"/>
                  </a:solidFill>
                  <a:latin typeface="標楷體" pitchFamily="65" charset="-120"/>
                </a:rPr>
                <a:t>:85.2.1</a:t>
              </a:r>
            </a:p>
          </p:txBody>
        </p:sp>
        <p:sp>
          <p:nvSpPr>
            <p:cNvPr id="23" name="Text Box 22"/>
            <p:cNvSpPr txBox="1">
              <a:spLocks noChangeArrowheads="1"/>
            </p:cNvSpPr>
            <p:nvPr/>
          </p:nvSpPr>
          <p:spPr bwMode="gray">
            <a:xfrm>
              <a:off x="2462" y="2880"/>
              <a:ext cx="90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2200" b="1" dirty="0">
                  <a:solidFill>
                    <a:srgbClr val="FFFFFF"/>
                  </a:solidFill>
                  <a:latin typeface="標楷體" pitchFamily="65" charset="-120"/>
                </a:rPr>
                <a:t>軍</a:t>
              </a:r>
              <a:r>
                <a:rPr kumimoji="0" lang="en-US" altLang="zh-TW" sz="2200" b="1" dirty="0">
                  <a:solidFill>
                    <a:srgbClr val="FFFFFF"/>
                  </a:solidFill>
                  <a:latin typeface="標楷體" pitchFamily="65" charset="-120"/>
                </a:rPr>
                <a:t>:86.1.1</a:t>
              </a:r>
            </a:p>
          </p:txBody>
        </p:sp>
        <p:sp>
          <p:nvSpPr>
            <p:cNvPr id="24" name="AutoShape 23"/>
            <p:cNvSpPr>
              <a:spLocks noChangeArrowheads="1"/>
            </p:cNvSpPr>
            <p:nvPr/>
          </p:nvSpPr>
          <p:spPr bwMode="gray">
            <a:xfrm>
              <a:off x="2290" y="3158"/>
              <a:ext cx="1283" cy="331"/>
            </a:xfrm>
            <a:prstGeom prst="downArrow">
              <a:avLst>
                <a:gd name="adj1" fmla="val 56417"/>
                <a:gd name="adj2" fmla="val 48338"/>
              </a:avLst>
            </a:prstGeom>
            <a:gradFill rotWithShape="0">
              <a:gsLst>
                <a:gs pos="0">
                  <a:srgbClr val="FFFFFF">
                    <a:alpha val="10001"/>
                  </a:srgbClr>
                </a:gs>
                <a:gs pos="100000">
                  <a:srgbClr val="96969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grpSp>
          <p:nvGrpSpPr>
            <p:cNvPr id="25" name="Group 24"/>
            <p:cNvGrpSpPr>
              <a:grpSpLocks/>
            </p:cNvGrpSpPr>
            <p:nvPr/>
          </p:nvGrpSpPr>
          <p:grpSpPr bwMode="auto">
            <a:xfrm>
              <a:off x="1973" y="3475"/>
              <a:ext cx="1920" cy="432"/>
              <a:chOff x="1920" y="3492"/>
              <a:chExt cx="1920" cy="432"/>
            </a:xfrm>
          </p:grpSpPr>
          <p:sp>
            <p:nvSpPr>
              <p:cNvPr id="26" name="AutoShape 25"/>
              <p:cNvSpPr>
                <a:spLocks noChangeArrowheads="1"/>
              </p:cNvSpPr>
              <p:nvPr/>
            </p:nvSpPr>
            <p:spPr bwMode="gray">
              <a:xfrm>
                <a:off x="1920" y="3492"/>
                <a:ext cx="1920" cy="432"/>
              </a:xfrm>
              <a:prstGeom prst="can">
                <a:avLst>
                  <a:gd name="adj" fmla="val 32032"/>
                </a:avLst>
              </a:prstGeom>
              <a:gradFill rotWithShape="1">
                <a:gsLst>
                  <a:gs pos="0">
                    <a:srgbClr val="F2F9FF"/>
                  </a:gs>
                  <a:gs pos="100000">
                    <a:srgbClr val="3399FF"/>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a:solidFill>
                    <a:srgbClr val="FF0000"/>
                  </a:solidFill>
                </a:endParaRPr>
              </a:p>
            </p:txBody>
          </p:sp>
          <p:sp>
            <p:nvSpPr>
              <p:cNvPr id="27" name="Text Box 26"/>
              <p:cNvSpPr txBox="1">
                <a:spLocks noChangeArrowheads="1"/>
              </p:cNvSpPr>
              <p:nvPr/>
            </p:nvSpPr>
            <p:spPr bwMode="gray">
              <a:xfrm>
                <a:off x="2337" y="3561"/>
                <a:ext cx="107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wrap="none">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kumimoji="0" lang="zh-TW" altLang="en-US" sz="3000" b="1" dirty="0">
                    <a:solidFill>
                      <a:srgbClr val="A50021"/>
                    </a:solidFill>
                  </a:rPr>
                  <a:t>退撫基金</a:t>
                </a:r>
              </a:p>
            </p:txBody>
          </p:sp>
        </p:grpSp>
      </p:grpSp>
      <p:sp>
        <p:nvSpPr>
          <p:cNvPr id="28" name="Text Box 3"/>
          <p:cNvSpPr txBox="1">
            <a:spLocks noChangeArrowheads="1"/>
          </p:cNvSpPr>
          <p:nvPr/>
        </p:nvSpPr>
        <p:spPr bwMode="auto">
          <a:xfrm>
            <a:off x="1508513" y="1158442"/>
            <a:ext cx="6624786"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indent="1588" fontAlgn="base">
              <a:spcBef>
                <a:spcPct val="20000"/>
              </a:spcBef>
              <a:spcAft>
                <a:spcPct val="0"/>
              </a:spcAft>
              <a:buNone/>
            </a:pP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二</a:t>
            </a: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公務人員職業退撫制度演變</a:t>
            </a:r>
          </a:p>
        </p:txBody>
      </p:sp>
    </p:spTree>
    <p:extLst>
      <p:ext uri="{BB962C8B-B14F-4D97-AF65-F5344CB8AC3E}">
        <p14:creationId xmlns:p14="http://schemas.microsoft.com/office/powerpoint/2010/main" val="422836460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131218" y="1923068"/>
            <a:ext cx="6059750" cy="4319562"/>
            <a:chOff x="1040817" y="1629613"/>
            <a:chExt cx="5320228" cy="4860615"/>
          </a:xfrm>
        </p:grpSpPr>
        <p:sp>
          <p:nvSpPr>
            <p:cNvPr id="4" name="手繪多邊形 3"/>
            <p:cNvSpPr/>
            <p:nvPr/>
          </p:nvSpPr>
          <p:spPr>
            <a:xfrm>
              <a:off x="1044574" y="5274538"/>
              <a:ext cx="5314275" cy="1138626"/>
            </a:xfrm>
            <a:custGeom>
              <a:avLst/>
              <a:gdLst>
                <a:gd name="connsiteX0" fmla="*/ 0 w 5314275"/>
                <a:gd name="connsiteY0" fmla="*/ 0 h 1138626"/>
                <a:gd name="connsiteX1" fmla="*/ 5314275 w 5314275"/>
                <a:gd name="connsiteY1" fmla="*/ 0 h 1138626"/>
                <a:gd name="connsiteX2" fmla="*/ 5314275 w 5314275"/>
                <a:gd name="connsiteY2" fmla="*/ 1138626 h 1138626"/>
                <a:gd name="connsiteX3" fmla="*/ 0 w 5314275"/>
                <a:gd name="connsiteY3" fmla="*/ 1138626 h 1138626"/>
                <a:gd name="connsiteX4" fmla="*/ 0 w 5314275"/>
                <a:gd name="connsiteY4" fmla="*/ 0 h 1138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275" h="1138626">
                  <a:moveTo>
                    <a:pt x="0" y="0"/>
                  </a:moveTo>
                  <a:lnTo>
                    <a:pt x="5314275" y="0"/>
                  </a:lnTo>
                  <a:lnTo>
                    <a:pt x="5314275" y="1138626"/>
                  </a:lnTo>
                  <a:lnTo>
                    <a:pt x="0" y="1138626"/>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6" rIns="128016" bIns="651784" numCol="1" spcCol="1270" anchor="ctr" anchorCtr="0">
              <a:noAutofit/>
            </a:bodyPr>
            <a:lstStyle/>
            <a:p>
              <a:pPr lvl="0" algn="ctr" defTabSz="800100">
                <a:lnSpc>
                  <a:spcPts val="4500"/>
                </a:lnSpc>
                <a:spcBef>
                  <a:spcPct val="0"/>
                </a:spcBef>
              </a:pPr>
              <a:r>
                <a:rPr lang="en-US" altLang="zh-TW" sz="2800" kern="1200" dirty="0"/>
                <a:t>107</a:t>
              </a:r>
              <a:r>
                <a:rPr lang="zh-TW" altLang="en-US" sz="2800" kern="1200" dirty="0"/>
                <a:t>年</a:t>
              </a:r>
              <a:r>
                <a:rPr lang="en-US" altLang="zh-TW" sz="2800" kern="1200" dirty="0"/>
                <a:t>7</a:t>
              </a:r>
              <a:r>
                <a:rPr lang="zh-TW" altLang="en-US" sz="2800" kern="1200" dirty="0"/>
                <a:t>月</a:t>
              </a:r>
              <a:r>
                <a:rPr lang="en-US" altLang="zh-TW" sz="2800" kern="1200" dirty="0"/>
                <a:t>1</a:t>
              </a:r>
              <a:r>
                <a:rPr lang="zh-TW" altLang="en-US" sz="2800" kern="1200" dirty="0"/>
                <a:t>日</a:t>
              </a:r>
            </a:p>
          </p:txBody>
        </p:sp>
        <p:sp>
          <p:nvSpPr>
            <p:cNvPr id="5" name="手繪多邊形 4"/>
            <p:cNvSpPr/>
            <p:nvPr/>
          </p:nvSpPr>
          <p:spPr>
            <a:xfrm>
              <a:off x="1044575" y="5808607"/>
              <a:ext cx="2657137" cy="673292"/>
            </a:xfrm>
            <a:custGeom>
              <a:avLst/>
              <a:gdLst>
                <a:gd name="connsiteX0" fmla="*/ 0 w 2657137"/>
                <a:gd name="connsiteY0" fmla="*/ 0 h 523768"/>
                <a:gd name="connsiteX1" fmla="*/ 2657137 w 2657137"/>
                <a:gd name="connsiteY1" fmla="*/ 0 h 523768"/>
                <a:gd name="connsiteX2" fmla="*/ 2657137 w 2657137"/>
                <a:gd name="connsiteY2" fmla="*/ 523768 h 523768"/>
                <a:gd name="connsiteX3" fmla="*/ 0 w 2657137"/>
                <a:gd name="connsiteY3" fmla="*/ 523768 h 523768"/>
                <a:gd name="connsiteX4" fmla="*/ 0 w 2657137"/>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768">
                  <a:moveTo>
                    <a:pt x="0" y="0"/>
                  </a:moveTo>
                  <a:lnTo>
                    <a:pt x="2657137" y="0"/>
                  </a:lnTo>
                  <a:lnTo>
                    <a:pt x="2657137" y="523768"/>
                  </a:lnTo>
                  <a:lnTo>
                    <a:pt x="0" y="523768"/>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pPr>
              <a:r>
                <a:rPr lang="zh-TW" altLang="en-US" sz="1800" kern="1200" dirty="0"/>
                <a:t>第二階段改革</a:t>
              </a:r>
            </a:p>
          </p:txBody>
        </p:sp>
        <p:sp>
          <p:nvSpPr>
            <p:cNvPr id="6" name="手繪多邊形 5"/>
            <p:cNvSpPr/>
            <p:nvPr/>
          </p:nvSpPr>
          <p:spPr>
            <a:xfrm>
              <a:off x="3703908" y="5816936"/>
              <a:ext cx="2657137" cy="673292"/>
            </a:xfrm>
            <a:custGeom>
              <a:avLst/>
              <a:gdLst>
                <a:gd name="connsiteX0" fmla="*/ 0 w 2657137"/>
                <a:gd name="connsiteY0" fmla="*/ 0 h 523768"/>
                <a:gd name="connsiteX1" fmla="*/ 2657137 w 2657137"/>
                <a:gd name="connsiteY1" fmla="*/ 0 h 523768"/>
                <a:gd name="connsiteX2" fmla="*/ 2657137 w 2657137"/>
                <a:gd name="connsiteY2" fmla="*/ 523768 h 523768"/>
                <a:gd name="connsiteX3" fmla="*/ 0 w 2657137"/>
                <a:gd name="connsiteY3" fmla="*/ 523768 h 523768"/>
                <a:gd name="connsiteX4" fmla="*/ 0 w 2657137"/>
                <a:gd name="connsiteY4" fmla="*/ 0 h 52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768">
                  <a:moveTo>
                    <a:pt x="0" y="0"/>
                  </a:moveTo>
                  <a:lnTo>
                    <a:pt x="2657137" y="0"/>
                  </a:lnTo>
                  <a:lnTo>
                    <a:pt x="2657137" y="523768"/>
                  </a:lnTo>
                  <a:lnTo>
                    <a:pt x="0" y="523768"/>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dirty="0"/>
                <a:t>逐年</a:t>
              </a:r>
              <a:r>
                <a:rPr lang="zh-TW" altLang="en-US" sz="1800" kern="1200" dirty="0"/>
                <a:t>調降退休所得</a:t>
              </a:r>
            </a:p>
          </p:txBody>
        </p:sp>
        <p:sp>
          <p:nvSpPr>
            <p:cNvPr id="7" name="手繪多邊形 6"/>
            <p:cNvSpPr/>
            <p:nvPr/>
          </p:nvSpPr>
          <p:spPr>
            <a:xfrm>
              <a:off x="1044575" y="3418252"/>
              <a:ext cx="5314275" cy="1881581"/>
            </a:xfrm>
            <a:custGeom>
              <a:avLst/>
              <a:gdLst>
                <a:gd name="connsiteX0" fmla="*/ 0 w 5314275"/>
                <a:gd name="connsiteY0" fmla="*/ 613325 h 1751207"/>
                <a:gd name="connsiteX1" fmla="*/ 2438237 w 5314275"/>
                <a:gd name="connsiteY1" fmla="*/ 613325 h 1751207"/>
                <a:gd name="connsiteX2" fmla="*/ 2438237 w 5314275"/>
                <a:gd name="connsiteY2" fmla="*/ 437802 h 1751207"/>
                <a:gd name="connsiteX3" fmla="*/ 2219336 w 5314275"/>
                <a:gd name="connsiteY3" fmla="*/ 437802 h 1751207"/>
                <a:gd name="connsiteX4" fmla="*/ 2657138 w 5314275"/>
                <a:gd name="connsiteY4" fmla="*/ 0 h 1751207"/>
                <a:gd name="connsiteX5" fmla="*/ 3094939 w 5314275"/>
                <a:gd name="connsiteY5" fmla="*/ 437802 h 1751207"/>
                <a:gd name="connsiteX6" fmla="*/ 2876038 w 5314275"/>
                <a:gd name="connsiteY6" fmla="*/ 437802 h 1751207"/>
                <a:gd name="connsiteX7" fmla="*/ 2876038 w 5314275"/>
                <a:gd name="connsiteY7" fmla="*/ 613325 h 1751207"/>
                <a:gd name="connsiteX8" fmla="*/ 5314275 w 5314275"/>
                <a:gd name="connsiteY8" fmla="*/ 613325 h 1751207"/>
                <a:gd name="connsiteX9" fmla="*/ 5314275 w 5314275"/>
                <a:gd name="connsiteY9" fmla="*/ 1751207 h 1751207"/>
                <a:gd name="connsiteX10" fmla="*/ 0 w 5314275"/>
                <a:gd name="connsiteY10" fmla="*/ 1751207 h 1751207"/>
                <a:gd name="connsiteX11" fmla="*/ 0 w 5314275"/>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275" h="1751207">
                  <a:moveTo>
                    <a:pt x="5314275" y="1137882"/>
                  </a:moveTo>
                  <a:lnTo>
                    <a:pt x="2876038" y="1137882"/>
                  </a:lnTo>
                  <a:lnTo>
                    <a:pt x="2876038" y="1313405"/>
                  </a:lnTo>
                  <a:lnTo>
                    <a:pt x="3094939" y="1313405"/>
                  </a:lnTo>
                  <a:lnTo>
                    <a:pt x="2657137" y="1751206"/>
                  </a:lnTo>
                  <a:lnTo>
                    <a:pt x="2219336" y="1313405"/>
                  </a:lnTo>
                  <a:lnTo>
                    <a:pt x="2438237" y="1313405"/>
                  </a:lnTo>
                  <a:lnTo>
                    <a:pt x="2438237" y="1137882"/>
                  </a:lnTo>
                  <a:lnTo>
                    <a:pt x="0" y="1137882"/>
                  </a:lnTo>
                  <a:lnTo>
                    <a:pt x="0" y="1"/>
                  </a:lnTo>
                  <a:lnTo>
                    <a:pt x="5314275" y="1"/>
                  </a:lnTo>
                  <a:lnTo>
                    <a:pt x="5314275" y="11378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6" rIns="128016" bIns="1264551" numCol="1" spcCol="1270" anchor="ctr" anchorCtr="0">
              <a:noAutofit/>
            </a:bodyPr>
            <a:lstStyle/>
            <a:p>
              <a:pPr lvl="0" algn="ctr" defTabSz="800100">
                <a:lnSpc>
                  <a:spcPts val="4500"/>
                </a:lnSpc>
                <a:spcBef>
                  <a:spcPct val="0"/>
                </a:spcBef>
              </a:pPr>
              <a:r>
                <a:rPr lang="en-US" altLang="en-US" sz="2800" kern="1200" dirty="0"/>
                <a:t>100</a:t>
              </a:r>
              <a:r>
                <a:rPr lang="zh-TW" altLang="en-US" sz="2800" kern="1200" dirty="0"/>
                <a:t>年</a:t>
              </a:r>
              <a:r>
                <a:rPr lang="en-US" altLang="en-US" sz="2800" kern="1200" dirty="0"/>
                <a:t>1</a:t>
              </a:r>
              <a:r>
                <a:rPr lang="zh-TW" altLang="en-US" sz="2800" kern="1200" dirty="0"/>
                <a:t>月</a:t>
              </a:r>
              <a:r>
                <a:rPr lang="en-US" altLang="zh-TW" sz="2800" kern="1200" dirty="0"/>
                <a:t>1</a:t>
              </a:r>
              <a:r>
                <a:rPr lang="zh-TW" altLang="en-US" sz="2800" kern="1200" dirty="0"/>
                <a:t>日</a:t>
              </a:r>
            </a:p>
          </p:txBody>
        </p:sp>
        <p:sp>
          <p:nvSpPr>
            <p:cNvPr id="8" name="手繪多邊形 7"/>
            <p:cNvSpPr/>
            <p:nvPr/>
          </p:nvSpPr>
          <p:spPr>
            <a:xfrm>
              <a:off x="1042697" y="3978415"/>
              <a:ext cx="2657137" cy="68496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第一階段改革</a:t>
              </a:r>
            </a:p>
          </p:txBody>
        </p:sp>
        <p:sp>
          <p:nvSpPr>
            <p:cNvPr id="9" name="手繪多邊形 8"/>
            <p:cNvSpPr/>
            <p:nvPr/>
          </p:nvSpPr>
          <p:spPr>
            <a:xfrm>
              <a:off x="3701712" y="3978416"/>
              <a:ext cx="2635982" cy="684962"/>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實施</a:t>
              </a:r>
              <a:r>
                <a:rPr lang="en-US" altLang="zh-TW" sz="1800" kern="1200" dirty="0"/>
                <a:t>85</a:t>
              </a:r>
              <a:r>
                <a:rPr lang="zh-TW" altLang="en-US" sz="1800" kern="1200" dirty="0"/>
                <a:t>制</a:t>
              </a:r>
            </a:p>
          </p:txBody>
        </p:sp>
        <p:sp>
          <p:nvSpPr>
            <p:cNvPr id="10" name="手繪多邊形 9"/>
            <p:cNvSpPr/>
            <p:nvPr/>
          </p:nvSpPr>
          <p:spPr>
            <a:xfrm>
              <a:off x="1044575" y="1629613"/>
              <a:ext cx="5314275" cy="1751209"/>
            </a:xfrm>
            <a:custGeom>
              <a:avLst/>
              <a:gdLst>
                <a:gd name="connsiteX0" fmla="*/ 0 w 5314275"/>
                <a:gd name="connsiteY0" fmla="*/ 613325 h 1751207"/>
                <a:gd name="connsiteX1" fmla="*/ 2438237 w 5314275"/>
                <a:gd name="connsiteY1" fmla="*/ 613325 h 1751207"/>
                <a:gd name="connsiteX2" fmla="*/ 2438237 w 5314275"/>
                <a:gd name="connsiteY2" fmla="*/ 437802 h 1751207"/>
                <a:gd name="connsiteX3" fmla="*/ 2219336 w 5314275"/>
                <a:gd name="connsiteY3" fmla="*/ 437802 h 1751207"/>
                <a:gd name="connsiteX4" fmla="*/ 2657138 w 5314275"/>
                <a:gd name="connsiteY4" fmla="*/ 0 h 1751207"/>
                <a:gd name="connsiteX5" fmla="*/ 3094939 w 5314275"/>
                <a:gd name="connsiteY5" fmla="*/ 437802 h 1751207"/>
                <a:gd name="connsiteX6" fmla="*/ 2876038 w 5314275"/>
                <a:gd name="connsiteY6" fmla="*/ 437802 h 1751207"/>
                <a:gd name="connsiteX7" fmla="*/ 2876038 w 5314275"/>
                <a:gd name="connsiteY7" fmla="*/ 613325 h 1751207"/>
                <a:gd name="connsiteX8" fmla="*/ 5314275 w 5314275"/>
                <a:gd name="connsiteY8" fmla="*/ 613325 h 1751207"/>
                <a:gd name="connsiteX9" fmla="*/ 5314275 w 5314275"/>
                <a:gd name="connsiteY9" fmla="*/ 1751207 h 1751207"/>
                <a:gd name="connsiteX10" fmla="*/ 0 w 5314275"/>
                <a:gd name="connsiteY10" fmla="*/ 1751207 h 1751207"/>
                <a:gd name="connsiteX11" fmla="*/ 0 w 5314275"/>
                <a:gd name="connsiteY11" fmla="*/ 613325 h 17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275" h="1751207">
                  <a:moveTo>
                    <a:pt x="5314275" y="1137882"/>
                  </a:moveTo>
                  <a:lnTo>
                    <a:pt x="2876038" y="1137882"/>
                  </a:lnTo>
                  <a:lnTo>
                    <a:pt x="2876038" y="1313405"/>
                  </a:lnTo>
                  <a:lnTo>
                    <a:pt x="3094939" y="1313405"/>
                  </a:lnTo>
                  <a:lnTo>
                    <a:pt x="2657137" y="1751206"/>
                  </a:lnTo>
                  <a:lnTo>
                    <a:pt x="2219336" y="1313405"/>
                  </a:lnTo>
                  <a:lnTo>
                    <a:pt x="2438237" y="1313405"/>
                  </a:lnTo>
                  <a:lnTo>
                    <a:pt x="2438237" y="1137882"/>
                  </a:lnTo>
                  <a:lnTo>
                    <a:pt x="0" y="1137882"/>
                  </a:lnTo>
                  <a:lnTo>
                    <a:pt x="0" y="1"/>
                  </a:lnTo>
                  <a:lnTo>
                    <a:pt x="5314275" y="1"/>
                  </a:lnTo>
                  <a:lnTo>
                    <a:pt x="5314275" y="11378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8016" tIns="128017" rIns="128016" bIns="1264551" numCol="1" spcCol="1270" anchor="ctr" anchorCtr="0">
              <a:noAutofit/>
            </a:bodyPr>
            <a:lstStyle/>
            <a:p>
              <a:pPr lvl="0" algn="ctr" defTabSz="800100">
                <a:lnSpc>
                  <a:spcPts val="4500"/>
                </a:lnSpc>
                <a:spcBef>
                  <a:spcPct val="0"/>
                </a:spcBef>
              </a:pPr>
              <a:r>
                <a:rPr lang="en-US" altLang="zh-TW" sz="2600" dirty="0"/>
                <a:t>84</a:t>
              </a:r>
              <a:r>
                <a:rPr lang="zh-TW" altLang="en-US" sz="2600" kern="1200" dirty="0"/>
                <a:t>年</a:t>
              </a:r>
              <a:r>
                <a:rPr lang="en-US" altLang="zh-TW" sz="2600" kern="1200" dirty="0"/>
                <a:t>7</a:t>
              </a:r>
              <a:r>
                <a:rPr lang="zh-TW" altLang="en-US" sz="2600" kern="1200" dirty="0"/>
                <a:t>月</a:t>
              </a:r>
              <a:r>
                <a:rPr lang="en-US" altLang="zh-TW" sz="2600" kern="1200" dirty="0"/>
                <a:t>1</a:t>
              </a:r>
              <a:r>
                <a:rPr lang="zh-TW" altLang="en-US" sz="2600" kern="1200" dirty="0"/>
                <a:t>日</a:t>
              </a:r>
            </a:p>
          </p:txBody>
        </p:sp>
        <p:sp>
          <p:nvSpPr>
            <p:cNvPr id="11" name="手繪多邊形 10"/>
            <p:cNvSpPr/>
            <p:nvPr/>
          </p:nvSpPr>
          <p:spPr>
            <a:xfrm>
              <a:off x="1040817" y="2244288"/>
              <a:ext cx="2660896" cy="53816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dirty="0"/>
                <a:t>恩給制</a:t>
              </a:r>
              <a:endParaRPr lang="zh-TW" altLang="en-US" sz="1800" kern="1200" dirty="0"/>
            </a:p>
          </p:txBody>
        </p:sp>
        <p:sp>
          <p:nvSpPr>
            <p:cNvPr id="12" name="手繪多邊形 11"/>
            <p:cNvSpPr/>
            <p:nvPr/>
          </p:nvSpPr>
          <p:spPr>
            <a:xfrm>
              <a:off x="3701711" y="2244288"/>
              <a:ext cx="2657138" cy="530943"/>
            </a:xfrm>
            <a:custGeom>
              <a:avLst/>
              <a:gdLst>
                <a:gd name="connsiteX0" fmla="*/ 0 w 2657137"/>
                <a:gd name="connsiteY0" fmla="*/ 0 h 523611"/>
                <a:gd name="connsiteX1" fmla="*/ 2657137 w 2657137"/>
                <a:gd name="connsiteY1" fmla="*/ 0 h 523611"/>
                <a:gd name="connsiteX2" fmla="*/ 2657137 w 2657137"/>
                <a:gd name="connsiteY2" fmla="*/ 523611 h 523611"/>
                <a:gd name="connsiteX3" fmla="*/ 0 w 2657137"/>
                <a:gd name="connsiteY3" fmla="*/ 523611 h 523611"/>
                <a:gd name="connsiteX4" fmla="*/ 0 w 2657137"/>
                <a:gd name="connsiteY4" fmla="*/ 0 h 523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137" h="523611">
                  <a:moveTo>
                    <a:pt x="0" y="0"/>
                  </a:moveTo>
                  <a:lnTo>
                    <a:pt x="2657137" y="0"/>
                  </a:lnTo>
                  <a:lnTo>
                    <a:pt x="2657137" y="523611"/>
                  </a:lnTo>
                  <a:lnTo>
                    <a:pt x="0" y="523611"/>
                  </a:lnTo>
                  <a:lnTo>
                    <a:pt x="0" y="0"/>
                  </a:lnTo>
                  <a:close/>
                </a:path>
              </a:pathLst>
            </a:custGeom>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zh-TW" altLang="en-US" sz="1800" kern="1200" dirty="0"/>
                <a:t>儲金制</a:t>
              </a:r>
            </a:p>
          </p:txBody>
        </p:sp>
      </p:grpSp>
      <p:sp>
        <p:nvSpPr>
          <p:cNvPr id="18" name="矩形 17">
            <a:extLst>
              <a:ext uri="{FF2B5EF4-FFF2-40B4-BE49-F238E27FC236}">
                <a16:creationId xmlns:a16="http://schemas.microsoft.com/office/drawing/2014/main" xmlns="" id="{61495C8C-F7D4-41C7-97C4-90BEF46C122D}"/>
              </a:ext>
            </a:extLst>
          </p:cNvPr>
          <p:cNvSpPr/>
          <p:nvPr/>
        </p:nvSpPr>
        <p:spPr>
          <a:xfrm>
            <a:off x="1652578" y="70539"/>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20" name="Rectangle 29"/>
          <p:cNvSpPr>
            <a:spLocks noChangeArrowheads="1"/>
          </p:cNvSpPr>
          <p:nvPr/>
        </p:nvSpPr>
        <p:spPr bwMode="auto">
          <a:xfrm>
            <a:off x="1638621" y="55373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四、公務人員第二層職業退休金</a:t>
            </a:r>
          </a:p>
        </p:txBody>
      </p:sp>
      <p:sp>
        <p:nvSpPr>
          <p:cNvPr id="21" name="Text Box 3"/>
          <p:cNvSpPr txBox="1">
            <a:spLocks noChangeArrowheads="1"/>
          </p:cNvSpPr>
          <p:nvPr/>
        </p:nvSpPr>
        <p:spPr bwMode="auto">
          <a:xfrm>
            <a:off x="1623668" y="1158451"/>
            <a:ext cx="6624786"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indent="1588" fontAlgn="base">
              <a:spcBef>
                <a:spcPct val="20000"/>
              </a:spcBef>
              <a:spcAft>
                <a:spcPct val="0"/>
              </a:spcAft>
              <a:buNone/>
            </a:pP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二</a:t>
            </a:r>
            <a:r>
              <a:rPr lang="en-US" altLang="zh-TW"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a:t>
            </a:r>
            <a:r>
              <a:rPr lang="zh-TW"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rPr>
              <a:t>公務人員職業退撫制度演變</a:t>
            </a:r>
          </a:p>
        </p:txBody>
      </p:sp>
      <p:sp>
        <p:nvSpPr>
          <p:cNvPr id="22" name="向右箭號 21"/>
          <p:cNvSpPr/>
          <p:nvPr/>
        </p:nvSpPr>
        <p:spPr>
          <a:xfrm>
            <a:off x="3670637" y="2645389"/>
            <a:ext cx="978408" cy="12612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3" name="直線圖說文字 2 (無框線) 22"/>
          <p:cNvSpPr/>
          <p:nvPr/>
        </p:nvSpPr>
        <p:spPr>
          <a:xfrm>
            <a:off x="8248454" y="4010417"/>
            <a:ext cx="3082565" cy="1928470"/>
          </a:xfrm>
          <a:prstGeom prst="callout2">
            <a:avLst>
              <a:gd name="adj1" fmla="val 55679"/>
              <a:gd name="adj2" fmla="val -173"/>
              <a:gd name="adj3" fmla="val 110009"/>
              <a:gd name="adj4" fmla="val -9664"/>
              <a:gd name="adj5" fmla="val 110521"/>
              <a:gd name="adj6" fmla="val -35334"/>
            </a:avLst>
          </a:prstGeom>
          <a:ln w="57150">
            <a:prstDash val="sysDot"/>
          </a:ln>
        </p:spPr>
        <p:style>
          <a:lnRef idx="1">
            <a:schemeClr val="accent6"/>
          </a:lnRef>
          <a:fillRef idx="2">
            <a:schemeClr val="accent6"/>
          </a:fillRef>
          <a:effectRef idx="1">
            <a:schemeClr val="accent6"/>
          </a:effectRef>
          <a:fontRef idx="minor">
            <a:schemeClr val="dk1"/>
          </a:fontRef>
        </p:style>
        <p:txBody>
          <a:bodyPr rtlCol="0" anchor="ctr"/>
          <a:lstStyle/>
          <a:p>
            <a:pPr algn="ctr">
              <a:lnSpc>
                <a:spcPts val="3200"/>
              </a:lnSpc>
            </a:pPr>
            <a:r>
              <a:rPr lang="en-US" altLang="zh-TW" sz="2400" dirty="0">
                <a:latin typeface="+mj-ea"/>
                <a:ea typeface="+mj-ea"/>
              </a:rPr>
              <a:t>112</a:t>
            </a:r>
            <a:r>
              <a:rPr lang="zh-TW" altLang="en-US" sz="2400" dirty="0">
                <a:latin typeface="+mj-ea"/>
                <a:ea typeface="+mj-ea"/>
              </a:rPr>
              <a:t>年</a:t>
            </a:r>
            <a:r>
              <a:rPr lang="en-US" altLang="zh-TW" sz="2400" dirty="0">
                <a:latin typeface="+mj-ea"/>
                <a:ea typeface="+mj-ea"/>
              </a:rPr>
              <a:t>7</a:t>
            </a:r>
            <a:r>
              <a:rPr lang="zh-TW" altLang="en-US" sz="2400" dirty="0">
                <a:latin typeface="+mj-ea"/>
                <a:ea typeface="+mj-ea"/>
              </a:rPr>
              <a:t>月</a:t>
            </a:r>
            <a:r>
              <a:rPr lang="en-US" altLang="zh-TW" sz="2400" dirty="0">
                <a:latin typeface="+mj-ea"/>
                <a:ea typeface="+mj-ea"/>
              </a:rPr>
              <a:t>1</a:t>
            </a:r>
            <a:r>
              <a:rPr lang="zh-TW" altLang="en-US" sz="2400" dirty="0">
                <a:latin typeface="+mj-ea"/>
                <a:ea typeface="+mj-ea"/>
              </a:rPr>
              <a:t>日</a:t>
            </a:r>
            <a:r>
              <a:rPr lang="en-US" altLang="zh-TW" sz="2400" dirty="0">
                <a:latin typeface="+mj-ea"/>
                <a:ea typeface="+mj-ea"/>
              </a:rPr>
              <a:t/>
            </a:r>
            <a:br>
              <a:rPr lang="en-US" altLang="zh-TW" sz="2400" dirty="0">
                <a:latin typeface="+mj-ea"/>
                <a:ea typeface="+mj-ea"/>
              </a:rPr>
            </a:br>
            <a:r>
              <a:rPr lang="zh-TW" altLang="en-US" sz="2400" dirty="0">
                <a:latin typeface="+mj-ea"/>
                <a:ea typeface="+mj-ea"/>
              </a:rPr>
              <a:t>初任人員</a:t>
            </a:r>
            <a:endParaRPr lang="en-US" altLang="zh-TW" sz="2400" dirty="0">
              <a:latin typeface="+mj-ea"/>
              <a:ea typeface="+mj-ea"/>
            </a:endParaRPr>
          </a:p>
          <a:p>
            <a:pPr algn="ctr">
              <a:lnSpc>
                <a:spcPts val="3200"/>
              </a:lnSpc>
            </a:pPr>
            <a:r>
              <a:rPr lang="zh-TW" altLang="en-US" sz="2400" dirty="0">
                <a:latin typeface="+mj-ea"/>
                <a:ea typeface="+mj-ea"/>
              </a:rPr>
              <a:t>新退撫制度</a:t>
            </a:r>
            <a:endParaRPr lang="en-US" altLang="zh-TW" sz="2400" dirty="0">
              <a:latin typeface="+mj-ea"/>
              <a:ea typeface="+mj-ea"/>
            </a:endParaRPr>
          </a:p>
          <a:p>
            <a:pPr algn="ctr">
              <a:lnSpc>
                <a:spcPts val="3200"/>
              </a:lnSpc>
            </a:pPr>
            <a:r>
              <a:rPr lang="en-US" altLang="zh-TW" sz="2400" dirty="0">
                <a:latin typeface="+mj-ea"/>
                <a:ea typeface="+mj-ea"/>
              </a:rPr>
              <a:t>(</a:t>
            </a:r>
            <a:r>
              <a:rPr lang="zh-TW" altLang="en-US" sz="2400" dirty="0">
                <a:latin typeface="+mj-ea"/>
                <a:ea typeface="+mj-ea"/>
              </a:rPr>
              <a:t>立法中</a:t>
            </a:r>
            <a:r>
              <a:rPr lang="en-US" altLang="zh-TW" sz="2400" dirty="0">
                <a:latin typeface="+mj-ea"/>
                <a:ea typeface="+mj-ea"/>
              </a:rPr>
              <a:t>)</a:t>
            </a:r>
          </a:p>
        </p:txBody>
      </p:sp>
    </p:spTree>
    <p:extLst>
      <p:ext uri="{BB962C8B-B14F-4D97-AF65-F5344CB8AC3E}">
        <p14:creationId xmlns:p14="http://schemas.microsoft.com/office/powerpoint/2010/main" val="20664350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內容版面配置區 3"/>
          <p:cNvSpPr txBox="1">
            <a:spLocks/>
          </p:cNvSpPr>
          <p:nvPr/>
        </p:nvSpPr>
        <p:spPr>
          <a:xfrm>
            <a:off x="1082550" y="1489334"/>
            <a:ext cx="7869510" cy="583740"/>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kumimoji="1" lang="en-US" altLang="zh-TW"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a:t>
            </a:r>
            <a:r>
              <a:rPr kumimoji="1"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三</a:t>
            </a:r>
            <a:r>
              <a:rPr kumimoji="1" lang="en-US" altLang="zh-TW"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a:t>
            </a:r>
            <a:r>
              <a:rPr kumimoji="1"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現行退撫制度面臨問題</a:t>
            </a:r>
            <a:endParaRPr kumimoji="1" lang="en-US" altLang="zh-TW"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endParaRPr>
          </a:p>
        </p:txBody>
      </p:sp>
      <p:grpSp>
        <p:nvGrpSpPr>
          <p:cNvPr id="17" name="群組 16"/>
          <p:cNvGrpSpPr/>
          <p:nvPr/>
        </p:nvGrpSpPr>
        <p:grpSpPr>
          <a:xfrm>
            <a:off x="994266" y="1970187"/>
            <a:ext cx="10533925" cy="4492540"/>
            <a:chOff x="1761085" y="1547370"/>
            <a:chExt cx="8741734" cy="4604162"/>
          </a:xfrm>
        </p:grpSpPr>
        <p:sp>
          <p:nvSpPr>
            <p:cNvPr id="20" name="Rectangle 4"/>
            <p:cNvSpPr>
              <a:spLocks noChangeArrowheads="1"/>
            </p:cNvSpPr>
            <p:nvPr/>
          </p:nvSpPr>
          <p:spPr bwMode="gray">
            <a:xfrm>
              <a:off x="1894886" y="5366702"/>
              <a:ext cx="6896414" cy="784830"/>
            </a:xfrm>
            <a:prstGeom prst="rect">
              <a:avLst/>
            </a:prstGeom>
            <a:gradFill rotWithShape="1">
              <a:gsLst>
                <a:gs pos="0">
                  <a:srgbClr val="FF9900">
                    <a:gamma/>
                    <a:tint val="0"/>
                    <a:invGamma/>
                    <a:alpha val="80000"/>
                  </a:srgbClr>
                </a:gs>
                <a:gs pos="100000">
                  <a:srgbClr val="FF99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solidFill>
                  <a:srgbClr val="C00000"/>
                </a:solidFill>
              </a:endParaRPr>
            </a:p>
          </p:txBody>
        </p:sp>
        <p:sp>
          <p:nvSpPr>
            <p:cNvPr id="21" name="Rectangle 24"/>
            <p:cNvSpPr>
              <a:spLocks noChangeArrowheads="1"/>
            </p:cNvSpPr>
            <p:nvPr/>
          </p:nvSpPr>
          <p:spPr bwMode="gray">
            <a:xfrm>
              <a:off x="1771028" y="1886937"/>
              <a:ext cx="5469702" cy="800968"/>
            </a:xfrm>
            <a:prstGeom prst="rect">
              <a:avLst/>
            </a:prstGeom>
            <a:gradFill rotWithShape="1">
              <a:gsLst>
                <a:gs pos="0">
                  <a:srgbClr val="FF6699">
                    <a:gamma/>
                    <a:tint val="0"/>
                    <a:invGamma/>
                    <a:alpha val="80000"/>
                  </a:srgbClr>
                </a:gs>
                <a:gs pos="100000">
                  <a:srgbClr val="FF6699"/>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mn-ea"/>
              </a:endParaRPr>
            </a:p>
          </p:txBody>
        </p:sp>
        <p:grpSp>
          <p:nvGrpSpPr>
            <p:cNvPr id="22" name="Group 25"/>
            <p:cNvGrpSpPr>
              <a:grpSpLocks/>
            </p:cNvGrpSpPr>
            <p:nvPr/>
          </p:nvGrpSpPr>
          <p:grpSpPr bwMode="auto">
            <a:xfrm>
              <a:off x="6074692" y="1609249"/>
              <a:ext cx="1260322" cy="1078657"/>
              <a:chOff x="1488" y="1968"/>
              <a:chExt cx="432" cy="432"/>
            </a:xfrm>
          </p:grpSpPr>
          <p:grpSp>
            <p:nvGrpSpPr>
              <p:cNvPr id="51" name="Group 26"/>
              <p:cNvGrpSpPr>
                <a:grpSpLocks/>
              </p:cNvGrpSpPr>
              <p:nvPr/>
            </p:nvGrpSpPr>
            <p:grpSpPr bwMode="auto">
              <a:xfrm>
                <a:off x="1488" y="1968"/>
                <a:ext cx="432" cy="432"/>
                <a:chOff x="2016" y="1920"/>
                <a:chExt cx="1680" cy="1680"/>
              </a:xfrm>
            </p:grpSpPr>
            <p:sp>
              <p:nvSpPr>
                <p:cNvPr id="53" name="Oval 27"/>
                <p:cNvSpPr>
                  <a:spLocks noChangeArrowheads="1"/>
                </p:cNvSpPr>
                <p:nvPr/>
              </p:nvSpPr>
              <p:spPr bwMode="gray">
                <a:xfrm>
                  <a:off x="2016" y="1920"/>
                  <a:ext cx="1680" cy="1680"/>
                </a:xfrm>
                <a:prstGeom prst="ellipse">
                  <a:avLst/>
                </a:prstGeom>
                <a:gradFill rotWithShape="1">
                  <a:gsLst>
                    <a:gs pos="0">
                      <a:srgbClr val="FF9999"/>
                    </a:gs>
                    <a:gs pos="100000">
                      <a:srgbClr val="FF9999">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 name="Freeform 2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99"/>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52" name="Text Box 29"/>
              <p:cNvSpPr txBox="1">
                <a:spLocks noChangeArrowheads="1"/>
              </p:cNvSpPr>
              <p:nvPr/>
            </p:nvSpPr>
            <p:spPr bwMode="gray">
              <a:xfrm>
                <a:off x="1631" y="2016"/>
                <a:ext cx="145"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b="1">
                    <a:solidFill>
                      <a:srgbClr val="000000"/>
                    </a:solidFill>
                    <a:effectLst>
                      <a:outerShdw blurRad="38100" dist="38100" dir="2700000" algn="tl">
                        <a:srgbClr val="C0C0C0"/>
                      </a:outerShdw>
                    </a:effectLst>
                    <a:latin typeface="Verdana" pitchFamily="34" charset="0"/>
                    <a:ea typeface="新細明體" charset="-120"/>
                  </a:rPr>
                  <a:t>A</a:t>
                </a:r>
              </a:p>
            </p:txBody>
          </p:sp>
        </p:grpSp>
        <p:sp>
          <p:nvSpPr>
            <p:cNvPr id="26" name="Text Box 30"/>
            <p:cNvSpPr txBox="1">
              <a:spLocks noChangeArrowheads="1"/>
            </p:cNvSpPr>
            <p:nvPr/>
          </p:nvSpPr>
          <p:spPr bwMode="auto">
            <a:xfrm>
              <a:off x="1890371" y="2096627"/>
              <a:ext cx="5231014" cy="41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zh-TW" altLang="en-US" sz="2000" b="1" dirty="0">
                  <a:latin typeface="+mn-ea"/>
                </a:rPr>
                <a:t>退撫基金自始採不足額提撥</a:t>
              </a:r>
              <a:r>
                <a:rPr lang="zh-TW" altLang="en-US" sz="2000" b="1" dirty="0">
                  <a:latin typeface="標楷體" panose="03000509000000000000" pitchFamily="65" charset="-120"/>
                  <a:ea typeface="標楷體" panose="03000509000000000000" pitchFamily="65" charset="-120"/>
                </a:rPr>
                <a:t>，</a:t>
              </a:r>
              <a:r>
                <a:rPr lang="zh-TW" altLang="en-US" sz="2000" b="1" dirty="0">
                  <a:latin typeface="+mn-ea"/>
                </a:rPr>
                <a:t>累積財務缺口</a:t>
              </a:r>
              <a:endParaRPr lang="en-US" altLang="zh-TW" sz="2000" b="1" dirty="0">
                <a:latin typeface="+mn-ea"/>
              </a:endParaRPr>
            </a:p>
          </p:txBody>
        </p:sp>
        <p:sp>
          <p:nvSpPr>
            <p:cNvPr id="31" name="Rectangle 10"/>
            <p:cNvSpPr>
              <a:spLocks noChangeArrowheads="1"/>
            </p:cNvSpPr>
            <p:nvPr/>
          </p:nvSpPr>
          <p:spPr bwMode="gray">
            <a:xfrm>
              <a:off x="1761085" y="3068913"/>
              <a:ext cx="5900823" cy="796081"/>
            </a:xfrm>
            <a:prstGeom prst="rect">
              <a:avLst/>
            </a:prstGeom>
            <a:gradFill rotWithShape="1">
              <a:gsLst>
                <a:gs pos="0">
                  <a:srgbClr val="93B1FD">
                    <a:gamma/>
                    <a:tint val="0"/>
                    <a:invGamma/>
                    <a:alpha val="80000"/>
                  </a:srgbClr>
                </a:gs>
                <a:gs pos="100000">
                  <a:srgbClr val="93B1FD"/>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 name="Group 11"/>
            <p:cNvGrpSpPr>
              <a:grpSpLocks/>
            </p:cNvGrpSpPr>
            <p:nvPr/>
          </p:nvGrpSpPr>
          <p:grpSpPr bwMode="auto">
            <a:xfrm>
              <a:off x="6815134" y="2845647"/>
              <a:ext cx="1247573" cy="1006475"/>
              <a:chOff x="4027" y="1967"/>
              <a:chExt cx="430" cy="437"/>
            </a:xfrm>
          </p:grpSpPr>
          <p:grpSp>
            <p:nvGrpSpPr>
              <p:cNvPr id="47" name="Group 12"/>
              <p:cNvGrpSpPr>
                <a:grpSpLocks/>
              </p:cNvGrpSpPr>
              <p:nvPr/>
            </p:nvGrpSpPr>
            <p:grpSpPr bwMode="auto">
              <a:xfrm>
                <a:off x="4027" y="1967"/>
                <a:ext cx="430" cy="437"/>
                <a:chOff x="2364" y="1917"/>
                <a:chExt cx="1680" cy="1680"/>
              </a:xfrm>
            </p:grpSpPr>
            <p:sp>
              <p:nvSpPr>
                <p:cNvPr id="49" name="Oval 13"/>
                <p:cNvSpPr>
                  <a:spLocks noChangeArrowheads="1"/>
                </p:cNvSpPr>
                <p:nvPr/>
              </p:nvSpPr>
              <p:spPr bwMode="gray">
                <a:xfrm>
                  <a:off x="2364" y="1917"/>
                  <a:ext cx="1680" cy="1680"/>
                </a:xfrm>
                <a:prstGeom prst="ellipse">
                  <a:avLst/>
                </a:prstGeom>
                <a:gradFill rotWithShape="1">
                  <a:gsLst>
                    <a:gs pos="0">
                      <a:srgbClr val="93B1FD"/>
                    </a:gs>
                    <a:gs pos="100000">
                      <a:srgbClr val="93B1FD">
                        <a:gamma/>
                        <a:shade val="30196"/>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0" name="Freeform 14"/>
                <p:cNvSpPr>
                  <a:spLocks/>
                </p:cNvSpPr>
                <p:nvPr/>
              </p:nvSpPr>
              <p:spPr bwMode="gray">
                <a:xfrm>
                  <a:off x="2558" y="2035"/>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3B1FD"/>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48" name="Text Box 15"/>
              <p:cNvSpPr txBox="1">
                <a:spLocks noChangeArrowheads="1"/>
              </p:cNvSpPr>
              <p:nvPr/>
            </p:nvSpPr>
            <p:spPr bwMode="gray">
              <a:xfrm>
                <a:off x="4180" y="2023"/>
                <a:ext cx="14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b="1" dirty="0">
                    <a:solidFill>
                      <a:srgbClr val="000000"/>
                    </a:solidFill>
                    <a:effectLst>
                      <a:outerShdw blurRad="38100" dist="38100" dir="2700000" algn="tl">
                        <a:srgbClr val="C0C0C0"/>
                      </a:outerShdw>
                    </a:effectLst>
                    <a:latin typeface="Verdana" pitchFamily="34" charset="0"/>
                    <a:ea typeface="新細明體" charset="-120"/>
                  </a:rPr>
                  <a:t>B</a:t>
                </a:r>
              </a:p>
            </p:txBody>
          </p:sp>
        </p:grpSp>
        <p:sp>
          <p:nvSpPr>
            <p:cNvPr id="33" name="Text Box 31"/>
            <p:cNvSpPr txBox="1">
              <a:spLocks noChangeArrowheads="1"/>
            </p:cNvSpPr>
            <p:nvPr/>
          </p:nvSpPr>
          <p:spPr bwMode="auto">
            <a:xfrm>
              <a:off x="1898788" y="3292199"/>
              <a:ext cx="5152627" cy="41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zh-TW" altLang="en-US" sz="2000" b="1" dirty="0">
                  <a:latin typeface="+mn-ea"/>
                </a:rPr>
                <a:t>我國人口結構快速高齡化及少子化，給付年限延長</a:t>
              </a:r>
              <a:endParaRPr lang="en-US" altLang="zh-TW" sz="2000" b="1" dirty="0">
                <a:latin typeface="+mn-ea"/>
              </a:endParaRPr>
            </a:p>
          </p:txBody>
        </p:sp>
        <p:sp>
          <p:nvSpPr>
            <p:cNvPr id="34" name="Rectangle 17"/>
            <p:cNvSpPr>
              <a:spLocks noChangeArrowheads="1"/>
            </p:cNvSpPr>
            <p:nvPr/>
          </p:nvSpPr>
          <p:spPr bwMode="gray">
            <a:xfrm>
              <a:off x="1771030" y="4203854"/>
              <a:ext cx="6534319" cy="791065"/>
            </a:xfrm>
            <a:prstGeom prst="rect">
              <a:avLst/>
            </a:prstGeom>
            <a:gradFill rotWithShape="1">
              <a:gsLst>
                <a:gs pos="0">
                  <a:srgbClr val="99CC00">
                    <a:gamma/>
                    <a:tint val="0"/>
                    <a:invGamma/>
                    <a:alpha val="80000"/>
                  </a:srgbClr>
                </a:gs>
                <a:gs pos="100000">
                  <a:srgbClr val="99CC00"/>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5" name="Group 18"/>
            <p:cNvGrpSpPr>
              <a:grpSpLocks/>
            </p:cNvGrpSpPr>
            <p:nvPr/>
          </p:nvGrpSpPr>
          <p:grpSpPr bwMode="auto">
            <a:xfrm>
              <a:off x="7209327" y="3900701"/>
              <a:ext cx="1327971" cy="1083165"/>
              <a:chOff x="3585" y="3335"/>
              <a:chExt cx="412" cy="392"/>
            </a:xfrm>
          </p:grpSpPr>
          <p:grpSp>
            <p:nvGrpSpPr>
              <p:cNvPr id="43" name="Group 19"/>
              <p:cNvGrpSpPr>
                <a:grpSpLocks/>
              </p:cNvGrpSpPr>
              <p:nvPr/>
            </p:nvGrpSpPr>
            <p:grpSpPr bwMode="auto">
              <a:xfrm>
                <a:off x="3585" y="3335"/>
                <a:ext cx="412" cy="392"/>
                <a:chOff x="2149" y="1902"/>
                <a:chExt cx="1680" cy="1680"/>
              </a:xfrm>
            </p:grpSpPr>
            <p:sp>
              <p:nvSpPr>
                <p:cNvPr id="45" name="Oval 20"/>
                <p:cNvSpPr>
                  <a:spLocks noChangeArrowheads="1"/>
                </p:cNvSpPr>
                <p:nvPr/>
              </p:nvSpPr>
              <p:spPr bwMode="gray">
                <a:xfrm>
                  <a:off x="2149" y="1902"/>
                  <a:ext cx="1680" cy="1680"/>
                </a:xfrm>
                <a:prstGeom prst="ellipse">
                  <a:avLst/>
                </a:prstGeom>
                <a:gradFill rotWithShape="1">
                  <a:gsLst>
                    <a:gs pos="0">
                      <a:srgbClr val="99CC00"/>
                    </a:gs>
                    <a:gs pos="100000">
                      <a:srgbClr val="99CC00">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6" name="Freeform 21"/>
                <p:cNvSpPr>
                  <a:spLocks/>
                </p:cNvSpPr>
                <p:nvPr/>
              </p:nvSpPr>
              <p:spPr bwMode="gray">
                <a:xfrm>
                  <a:off x="2315" y="1985"/>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CC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44" name="Text Box 22"/>
              <p:cNvSpPr txBox="1">
                <a:spLocks noChangeArrowheads="1"/>
              </p:cNvSpPr>
              <p:nvPr/>
            </p:nvSpPr>
            <p:spPr bwMode="gray">
              <a:xfrm>
                <a:off x="3733" y="3397"/>
                <a:ext cx="126"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b="1" dirty="0">
                    <a:solidFill>
                      <a:srgbClr val="000000"/>
                    </a:solidFill>
                    <a:effectLst>
                      <a:outerShdw blurRad="38100" dist="38100" dir="2700000" algn="tl">
                        <a:srgbClr val="C0C0C0"/>
                      </a:outerShdw>
                    </a:effectLst>
                    <a:latin typeface="Verdana" pitchFamily="34" charset="0"/>
                    <a:ea typeface="新細明體" charset="-120"/>
                  </a:rPr>
                  <a:t>C</a:t>
                </a:r>
              </a:p>
            </p:txBody>
          </p:sp>
        </p:grpSp>
        <p:grpSp>
          <p:nvGrpSpPr>
            <p:cNvPr id="36" name="Group 5"/>
            <p:cNvGrpSpPr>
              <a:grpSpLocks/>
            </p:cNvGrpSpPr>
            <p:nvPr/>
          </p:nvGrpSpPr>
          <p:grpSpPr bwMode="auto">
            <a:xfrm>
              <a:off x="7612843" y="5105228"/>
              <a:ext cx="1325623" cy="1046304"/>
              <a:chOff x="2016" y="1920"/>
              <a:chExt cx="1684" cy="1680"/>
            </a:xfrm>
          </p:grpSpPr>
          <p:sp>
            <p:nvSpPr>
              <p:cNvPr id="41" name="Oval 6"/>
              <p:cNvSpPr>
                <a:spLocks noChangeArrowheads="1"/>
              </p:cNvSpPr>
              <p:nvPr/>
            </p:nvSpPr>
            <p:spPr bwMode="gray">
              <a:xfrm>
                <a:off x="2016" y="1920"/>
                <a:ext cx="1684" cy="1680"/>
              </a:xfrm>
              <a:prstGeom prst="ellipse">
                <a:avLst/>
              </a:prstGeom>
              <a:gradFill rotWithShape="1">
                <a:gsLst>
                  <a:gs pos="0">
                    <a:srgbClr val="FF9900"/>
                  </a:gs>
                  <a:gs pos="100000">
                    <a:srgbClr val="FF9900">
                      <a:gamma/>
                      <a:shade val="24314"/>
                      <a:invGamma/>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 name="Freeform 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37" name="Text Box 8"/>
            <p:cNvSpPr txBox="1">
              <a:spLocks noChangeArrowheads="1"/>
            </p:cNvSpPr>
            <p:nvPr/>
          </p:nvSpPr>
          <p:spPr bwMode="gray">
            <a:xfrm>
              <a:off x="8113289" y="5243559"/>
              <a:ext cx="5654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2400" b="1" dirty="0">
                  <a:solidFill>
                    <a:srgbClr val="000000"/>
                  </a:solidFill>
                  <a:effectLst>
                    <a:outerShdw blurRad="38100" dist="38100" dir="2700000" algn="tl">
                      <a:srgbClr val="C0C0C0"/>
                    </a:outerShdw>
                  </a:effectLst>
                  <a:latin typeface="Verdana" pitchFamily="34" charset="0"/>
                  <a:ea typeface="新細明體" charset="-120"/>
                </a:rPr>
                <a:t>D</a:t>
              </a:r>
            </a:p>
          </p:txBody>
        </p:sp>
        <p:sp>
          <p:nvSpPr>
            <p:cNvPr id="38" name="AutoShape 34"/>
            <p:cNvSpPr>
              <a:spLocks noChangeArrowheads="1"/>
            </p:cNvSpPr>
            <p:nvPr/>
          </p:nvSpPr>
          <p:spPr bwMode="gray">
            <a:xfrm>
              <a:off x="8548131" y="1547370"/>
              <a:ext cx="1954688" cy="1508565"/>
            </a:xfrm>
            <a:prstGeom prst="wedgeRoundRectCallout">
              <a:avLst>
                <a:gd name="adj1" fmla="val -44759"/>
                <a:gd name="adj2" fmla="val 84694"/>
                <a:gd name="adj3"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zh-TW" altLang="en-US" sz="3000" b="1" dirty="0">
                  <a:solidFill>
                    <a:schemeClr val="bg1"/>
                  </a:solidFill>
                  <a:latin typeface="+mn-ea"/>
                </a:rPr>
                <a:t>現行退撫制度面臨問題</a:t>
              </a:r>
              <a:endParaRPr lang="en-US" altLang="zh-TW" sz="3000" b="1" dirty="0">
                <a:solidFill>
                  <a:schemeClr val="bg1"/>
                </a:solidFill>
                <a:latin typeface="+mn-ea"/>
              </a:endParaRPr>
            </a:p>
          </p:txBody>
        </p:sp>
        <p:sp>
          <p:nvSpPr>
            <p:cNvPr id="39" name="Text Box 33"/>
            <p:cNvSpPr txBox="1">
              <a:spLocks noChangeArrowheads="1"/>
            </p:cNvSpPr>
            <p:nvPr/>
          </p:nvSpPr>
          <p:spPr bwMode="auto">
            <a:xfrm>
              <a:off x="1879619" y="4394361"/>
              <a:ext cx="5329709" cy="41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zh-TW" altLang="en-US" sz="2000" b="1" dirty="0">
                  <a:latin typeface="+mn-ea"/>
                </a:rPr>
                <a:t>退撫基金成長有限，但支領退休給付人數快速累積</a:t>
              </a:r>
              <a:endParaRPr lang="en-US" altLang="zh-TW" sz="2000" b="1" dirty="0">
                <a:latin typeface="+mn-ea"/>
              </a:endParaRPr>
            </a:p>
          </p:txBody>
        </p:sp>
        <p:sp>
          <p:nvSpPr>
            <p:cNvPr id="40" name="Text Box 32"/>
            <p:cNvSpPr txBox="1">
              <a:spLocks noChangeArrowheads="1"/>
            </p:cNvSpPr>
            <p:nvPr/>
          </p:nvSpPr>
          <p:spPr bwMode="auto">
            <a:xfrm>
              <a:off x="1890371" y="5602495"/>
              <a:ext cx="5508813" cy="41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pPr>
              <a:r>
                <a:rPr lang="zh-TW" altLang="en-US" sz="2000" b="1" dirty="0">
                  <a:latin typeface="+mn-ea"/>
                </a:rPr>
                <a:t>退撫基金收支失衡情形嚴峻、政府財政負擔日漸沈重</a:t>
              </a:r>
              <a:endParaRPr lang="en-US" altLang="zh-TW" sz="2000" b="1" dirty="0">
                <a:latin typeface="+mn-ea"/>
              </a:endParaRPr>
            </a:p>
          </p:txBody>
        </p:sp>
      </p:grpSp>
      <p:sp>
        <p:nvSpPr>
          <p:cNvPr id="55" name="Rectangle 29"/>
          <p:cNvSpPr>
            <a:spLocks noChangeArrowheads="1"/>
          </p:cNvSpPr>
          <p:nvPr/>
        </p:nvSpPr>
        <p:spPr bwMode="auto">
          <a:xfrm>
            <a:off x="1699712" y="810967"/>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四、公務人員第二層職業退休金</a:t>
            </a:r>
          </a:p>
        </p:txBody>
      </p:sp>
    </p:spTree>
    <p:extLst>
      <p:ext uri="{BB962C8B-B14F-4D97-AF65-F5344CB8AC3E}">
        <p14:creationId xmlns:p14="http://schemas.microsoft.com/office/powerpoint/2010/main" val="46429366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5"/>
          <p:cNvSpPr>
            <a:spLocks noChangeArrowheads="1"/>
          </p:cNvSpPr>
          <p:nvPr/>
        </p:nvSpPr>
        <p:spPr bwMode="ltGray">
          <a:xfrm rot="5400000" flipH="1">
            <a:off x="-1931383" y="2064025"/>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dirty="0"/>
          </a:p>
        </p:txBody>
      </p:sp>
      <p:sp>
        <p:nvSpPr>
          <p:cNvPr id="28" name="Text Box 3"/>
          <p:cNvSpPr txBox="1">
            <a:spLocks noChangeArrowheads="1"/>
          </p:cNvSpPr>
          <p:nvPr/>
        </p:nvSpPr>
        <p:spPr bwMode="auto">
          <a:xfrm>
            <a:off x="3184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a:p>
        </p:txBody>
      </p:sp>
      <p:sp>
        <p:nvSpPr>
          <p:cNvPr id="13" name="文本框 12">
            <a:extLst>
              <a:ext uri="{FF2B5EF4-FFF2-40B4-BE49-F238E27FC236}">
                <a16:creationId xmlns:a16="http://schemas.microsoft.com/office/drawing/2014/main" xmlns="" id="{D01DFF38-FB70-4CB3-AA97-2FE5B177FF2E}"/>
              </a:ext>
            </a:extLst>
          </p:cNvPr>
          <p:cNvSpPr txBox="1"/>
          <p:nvPr/>
        </p:nvSpPr>
        <p:spPr>
          <a:xfrm>
            <a:off x="189946" y="3030199"/>
            <a:ext cx="134115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400" b="1" dirty="0">
                <a:solidFill>
                  <a:srgbClr val="142938"/>
                </a:solidFill>
                <a:latin typeface="微软雅黑"/>
                <a:ea typeface="微软雅黑"/>
              </a:rPr>
              <a:t>簡</a:t>
            </a:r>
            <a:r>
              <a:rPr kumimoji="0" lang="zh-TW" altLang="en-US" sz="4400" b="1" i="0" u="none" strike="noStrike" kern="1200" cap="none" spc="0" normalizeH="0" baseline="0" noProof="0" dirty="0">
                <a:ln>
                  <a:noFill/>
                </a:ln>
                <a:solidFill>
                  <a:srgbClr val="142938"/>
                </a:solidFill>
                <a:effectLst/>
                <a:uLnTx/>
                <a:uFillTx/>
                <a:latin typeface="微软雅黑"/>
                <a:ea typeface="微软雅黑"/>
                <a:cs typeface="+mn-cs"/>
              </a:rPr>
              <a:t>報大綱</a:t>
            </a:r>
            <a:endParaRPr kumimoji="0" lang="en-US" altLang="zh-CN" sz="4400" b="1" i="0" u="none" strike="noStrike" kern="1200" cap="none" spc="0" normalizeH="0" baseline="0" noProof="0" dirty="0">
              <a:ln>
                <a:noFill/>
              </a:ln>
              <a:solidFill>
                <a:srgbClr val="142938"/>
              </a:solidFill>
              <a:effectLst/>
              <a:uLnTx/>
              <a:uFillTx/>
              <a:latin typeface="微软雅黑"/>
              <a:ea typeface="微软雅黑"/>
              <a:cs typeface="+mn-cs"/>
            </a:endParaRPr>
          </a:p>
        </p:txBody>
      </p:sp>
      <p:sp>
        <p:nvSpPr>
          <p:cNvPr id="29" name="AutoShape 4"/>
          <p:cNvSpPr>
            <a:spLocks noChangeArrowheads="1"/>
          </p:cNvSpPr>
          <p:nvPr/>
        </p:nvSpPr>
        <p:spPr bwMode="ltGray">
          <a:xfrm rot="5400000">
            <a:off x="-2337784" y="1592225"/>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11" name="圆角矩形 116">
            <a:extLst>
              <a:ext uri="{FF2B5EF4-FFF2-40B4-BE49-F238E27FC236}">
                <a16:creationId xmlns:a16="http://schemas.microsoft.com/office/drawing/2014/main" xmlns="" id="{72336A59-3D1F-4549-AF45-B28E86B6BA2E}"/>
              </a:ext>
            </a:extLst>
          </p:cNvPr>
          <p:cNvSpPr/>
          <p:nvPr/>
        </p:nvSpPr>
        <p:spPr>
          <a:xfrm>
            <a:off x="3719155" y="1010418"/>
            <a:ext cx="6370634" cy="718150"/>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defTabSz="914400">
              <a:defRPr/>
            </a:pP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壹、前言</a:t>
            </a:r>
            <a:endParaRPr lang="zh-CN"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endParaRPr>
          </a:p>
        </p:txBody>
      </p:sp>
      <p:sp>
        <p:nvSpPr>
          <p:cNvPr id="18" name="圆角矩形 119">
            <a:extLst>
              <a:ext uri="{FF2B5EF4-FFF2-40B4-BE49-F238E27FC236}">
                <a16:creationId xmlns:a16="http://schemas.microsoft.com/office/drawing/2014/main" xmlns="" id="{A41A93BA-34BD-47CB-95E6-1BDF743DE19A}"/>
              </a:ext>
            </a:extLst>
          </p:cNvPr>
          <p:cNvSpPr/>
          <p:nvPr/>
        </p:nvSpPr>
        <p:spPr>
          <a:xfrm>
            <a:off x="3719155" y="2867363"/>
            <a:ext cx="6372000" cy="696928"/>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0" lang="zh-TW" altLang="en-US" sz="2800" b="1" i="0" u="none" strike="noStrike" kern="1200" cap="none" spc="0" normalizeH="0" baseline="0" noProof="0" dirty="0">
                <a:ln>
                  <a:noFill/>
                </a:ln>
                <a:solidFill>
                  <a:schemeClr val="accent2">
                    <a:lumMod val="50000"/>
                  </a:schemeClr>
                </a:solidFill>
                <a:effectLst/>
                <a:uLnTx/>
                <a:uFillTx/>
                <a:latin typeface="微軟正黑體" panose="020B0604030504040204" pitchFamily="34" charset="-120"/>
                <a:ea typeface="微軟正黑體" panose="020B0604030504040204" pitchFamily="34" charset="-120"/>
              </a:rPr>
              <a:t>  </a:t>
            </a: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參、採行確定提撥制有關配套方案</a:t>
            </a:r>
          </a:p>
        </p:txBody>
      </p:sp>
      <p:sp>
        <p:nvSpPr>
          <p:cNvPr id="17" name="圆角矩形 119">
            <a:extLst>
              <a:ext uri="{FF2B5EF4-FFF2-40B4-BE49-F238E27FC236}">
                <a16:creationId xmlns:a16="http://schemas.microsoft.com/office/drawing/2014/main" xmlns="" id="{CB1700C1-3FB9-4089-AAB8-8223F1724916}"/>
              </a:ext>
            </a:extLst>
          </p:cNvPr>
          <p:cNvSpPr/>
          <p:nvPr/>
        </p:nvSpPr>
        <p:spPr>
          <a:xfrm>
            <a:off x="3794569" y="3780148"/>
            <a:ext cx="6295220" cy="627602"/>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defTabSz="914400">
              <a:defRPr/>
            </a:pP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肆、個人影響評估</a:t>
            </a:r>
            <a:endParaRPr lang="zh-CN"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endParaRPr>
          </a:p>
        </p:txBody>
      </p:sp>
      <p:sp>
        <p:nvSpPr>
          <p:cNvPr id="14" name="圆角矩形 119">
            <a:extLst>
              <a:ext uri="{FF2B5EF4-FFF2-40B4-BE49-F238E27FC236}">
                <a16:creationId xmlns:a16="http://schemas.microsoft.com/office/drawing/2014/main" xmlns="" id="{25973AE8-435E-4A4C-B190-46BA98437BF2}"/>
              </a:ext>
            </a:extLst>
          </p:cNvPr>
          <p:cNvSpPr/>
          <p:nvPr/>
        </p:nvSpPr>
        <p:spPr>
          <a:xfrm>
            <a:off x="3794569" y="4579467"/>
            <a:ext cx="6295220" cy="670052"/>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defTabSz="914400">
              <a:defRPr/>
            </a:pP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伍、原退撫基金財務因應</a:t>
            </a:r>
            <a:endParaRPr lang="zh-CN"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endParaRPr>
          </a:p>
        </p:txBody>
      </p:sp>
      <p:sp>
        <p:nvSpPr>
          <p:cNvPr id="10" name="圆角矩形 116">
            <a:extLst>
              <a:ext uri="{FF2B5EF4-FFF2-40B4-BE49-F238E27FC236}">
                <a16:creationId xmlns:a16="http://schemas.microsoft.com/office/drawing/2014/main" xmlns="" id="{72336A59-3D1F-4549-AF45-B28E86B6BA2E}"/>
              </a:ext>
            </a:extLst>
          </p:cNvPr>
          <p:cNvSpPr/>
          <p:nvPr/>
        </p:nvSpPr>
        <p:spPr>
          <a:xfrm>
            <a:off x="3720521" y="1978984"/>
            <a:ext cx="6370634" cy="672522"/>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defTabSz="914400">
              <a:defRPr/>
            </a:pP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貳、退撫制度規劃方向</a:t>
            </a:r>
            <a:endParaRPr lang="zh-CN"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endParaRPr>
          </a:p>
        </p:txBody>
      </p:sp>
      <p:sp>
        <p:nvSpPr>
          <p:cNvPr id="12" name="圆角矩形 119">
            <a:extLst>
              <a:ext uri="{FF2B5EF4-FFF2-40B4-BE49-F238E27FC236}">
                <a16:creationId xmlns:a16="http://schemas.microsoft.com/office/drawing/2014/main" xmlns="" id="{25973AE8-435E-4A4C-B190-46BA98437BF2}"/>
              </a:ext>
            </a:extLst>
          </p:cNvPr>
          <p:cNvSpPr/>
          <p:nvPr/>
        </p:nvSpPr>
        <p:spPr>
          <a:xfrm>
            <a:off x="3794569" y="5421236"/>
            <a:ext cx="6295220" cy="736568"/>
          </a:xfrm>
          <a:prstGeom prst="roundRect">
            <a:avLst>
              <a:gd name="adj" fmla="val 50000"/>
            </a:avLst>
          </a:prstGeom>
          <a:solidFill>
            <a:schemeClr val="accent1">
              <a:lumMod val="60000"/>
              <a:lumOff val="40000"/>
            </a:schemeClr>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defTabSz="914400">
              <a:defRPr/>
            </a:pP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陸、現行退撫</a:t>
            </a:r>
            <a:r>
              <a:rPr lang="zh-TW" altLang="en-US" sz="2800" b="1" dirty="0" smtClean="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制度</a:t>
            </a:r>
            <a:r>
              <a:rPr lang="en-US" altLang="zh-TW" sz="2800" b="1" dirty="0" smtClean="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a:t>
            </a:r>
            <a:r>
              <a:rPr lang="zh-TW"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重點摘要</a:t>
            </a:r>
            <a:r>
              <a:rPr lang="en-US" altLang="zh-TW" sz="2800" b="1" dirty="0" smtClean="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rPr>
              <a:t>)</a:t>
            </a:r>
            <a:endParaRPr lang="zh-CN" altLang="en-US" sz="2800" b="1" dirty="0">
              <a:solidFill>
                <a:sysClr val="windowText" lastClr="000000"/>
              </a:solidFill>
              <a:latin typeface="微軟正黑體" panose="020B0604030504040204" pitchFamily="34" charset="-120"/>
              <a:ea typeface="微軟正黑體" panose="020B0604030504040204" pitchFamily="34" charset="-120"/>
              <a:cs typeface="Aharoni" panose="02010803020104030203" pitchFamily="2" charset="-79"/>
            </a:endParaRPr>
          </a:p>
        </p:txBody>
      </p:sp>
    </p:spTree>
    <p:extLst>
      <p:ext uri="{BB962C8B-B14F-4D97-AF65-F5344CB8AC3E}">
        <p14:creationId xmlns:p14="http://schemas.microsoft.com/office/powerpoint/2010/main" val="22983942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內容版面配置區 3"/>
          <p:cNvSpPr txBox="1">
            <a:spLocks/>
          </p:cNvSpPr>
          <p:nvPr/>
        </p:nvSpPr>
        <p:spPr>
          <a:xfrm>
            <a:off x="1699712" y="894693"/>
            <a:ext cx="7869510" cy="583740"/>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zh-TW" altLang="en-US" sz="2400" b="1" dirty="0">
                <a:solidFill>
                  <a:srgbClr val="115686"/>
                </a:solidFill>
                <a:latin typeface="微软雅黑"/>
              </a:rPr>
              <a:t>五、政府整體年金制度改革策略</a:t>
            </a:r>
            <a:endParaRPr lang="en-US" altLang="zh-TW" sz="2400" b="1" dirty="0">
              <a:solidFill>
                <a:srgbClr val="115686"/>
              </a:solidFill>
              <a:latin typeface="微软雅黑"/>
            </a:endParaRPr>
          </a:p>
        </p:txBody>
      </p:sp>
      <p:grpSp>
        <p:nvGrpSpPr>
          <p:cNvPr id="5" name="群組 4"/>
          <p:cNvGrpSpPr/>
          <p:nvPr/>
        </p:nvGrpSpPr>
        <p:grpSpPr>
          <a:xfrm>
            <a:off x="1166364" y="1615206"/>
            <a:ext cx="10019796" cy="4776776"/>
            <a:chOff x="1166364" y="1615206"/>
            <a:chExt cx="10019796" cy="4776776"/>
          </a:xfrm>
        </p:grpSpPr>
        <p:grpSp>
          <p:nvGrpSpPr>
            <p:cNvPr id="55" name="群組 54"/>
            <p:cNvGrpSpPr/>
            <p:nvPr/>
          </p:nvGrpSpPr>
          <p:grpSpPr>
            <a:xfrm>
              <a:off x="1166364" y="2562824"/>
              <a:ext cx="10019796" cy="2557816"/>
              <a:chOff x="752499" y="1916454"/>
              <a:chExt cx="7842568" cy="3147652"/>
            </a:xfrm>
          </p:grpSpPr>
          <p:sp>
            <p:nvSpPr>
              <p:cNvPr id="56" name="圓角矩形 55"/>
              <p:cNvSpPr/>
              <p:nvPr/>
            </p:nvSpPr>
            <p:spPr>
              <a:xfrm>
                <a:off x="752499" y="2025996"/>
                <a:ext cx="2892892" cy="800186"/>
              </a:xfrm>
              <a:prstGeom prst="roundRect">
                <a:avLst>
                  <a:gd name="adj" fmla="val 10000"/>
                </a:avLst>
              </a:pr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57" name="手繪多邊形 56"/>
              <p:cNvSpPr/>
              <p:nvPr/>
            </p:nvSpPr>
            <p:spPr>
              <a:xfrm>
                <a:off x="1220872" y="2806387"/>
                <a:ext cx="2892892" cy="2257719"/>
              </a:xfrm>
              <a:custGeom>
                <a:avLst/>
                <a:gdLst>
                  <a:gd name="connsiteX0" fmla="*/ 0 w 2244982"/>
                  <a:gd name="connsiteY0" fmla="*/ 224498 h 2244982"/>
                  <a:gd name="connsiteX1" fmla="*/ 224498 w 2244982"/>
                  <a:gd name="connsiteY1" fmla="*/ 0 h 2244982"/>
                  <a:gd name="connsiteX2" fmla="*/ 2020484 w 2244982"/>
                  <a:gd name="connsiteY2" fmla="*/ 0 h 2244982"/>
                  <a:gd name="connsiteX3" fmla="*/ 2244982 w 2244982"/>
                  <a:gd name="connsiteY3" fmla="*/ 224498 h 2244982"/>
                  <a:gd name="connsiteX4" fmla="*/ 2244982 w 2244982"/>
                  <a:gd name="connsiteY4" fmla="*/ 2020484 h 2244982"/>
                  <a:gd name="connsiteX5" fmla="*/ 2020484 w 2244982"/>
                  <a:gd name="connsiteY5" fmla="*/ 2244982 h 2244982"/>
                  <a:gd name="connsiteX6" fmla="*/ 224498 w 2244982"/>
                  <a:gd name="connsiteY6" fmla="*/ 2244982 h 2244982"/>
                  <a:gd name="connsiteX7" fmla="*/ 0 w 2244982"/>
                  <a:gd name="connsiteY7" fmla="*/ 2020484 h 2244982"/>
                  <a:gd name="connsiteX8" fmla="*/ 0 w 2244982"/>
                  <a:gd name="connsiteY8" fmla="*/ 224498 h 22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982" h="2244982">
                    <a:moveTo>
                      <a:pt x="0" y="224498"/>
                    </a:moveTo>
                    <a:cubicBezTo>
                      <a:pt x="0" y="100511"/>
                      <a:pt x="100511" y="0"/>
                      <a:pt x="224498" y="0"/>
                    </a:cubicBezTo>
                    <a:lnTo>
                      <a:pt x="2020484" y="0"/>
                    </a:lnTo>
                    <a:cubicBezTo>
                      <a:pt x="2144471" y="0"/>
                      <a:pt x="2244982" y="100511"/>
                      <a:pt x="2244982" y="224498"/>
                    </a:cubicBezTo>
                    <a:lnTo>
                      <a:pt x="2244982" y="2020484"/>
                    </a:lnTo>
                    <a:cubicBezTo>
                      <a:pt x="2244982" y="2144471"/>
                      <a:pt x="2144471" y="2244982"/>
                      <a:pt x="2020484" y="2244982"/>
                    </a:cubicBezTo>
                    <a:lnTo>
                      <a:pt x="224498" y="2244982"/>
                    </a:lnTo>
                    <a:cubicBezTo>
                      <a:pt x="100511" y="2244982"/>
                      <a:pt x="0" y="2144471"/>
                      <a:pt x="0" y="2020484"/>
                    </a:cubicBezTo>
                    <a:lnTo>
                      <a:pt x="0" y="22449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4343" tIns="214343" rIns="214343" bIns="214343" numCol="1" spcCol="1270" anchor="ctr" anchorCtr="0">
                <a:noAutofit/>
              </a:bodyPr>
              <a:lstStyle/>
              <a:p>
                <a:pPr lvl="0" algn="ctr" defTabSz="1333500">
                  <a:lnSpc>
                    <a:spcPts val="4000"/>
                  </a:lnSpc>
                  <a:spcBef>
                    <a:spcPct val="0"/>
                  </a:spcBef>
                  <a:spcAft>
                    <a:spcPts val="0"/>
                  </a:spcAft>
                </a:pPr>
                <a:r>
                  <a:rPr lang="zh-TW"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制度分立並各自檢討現行制度</a:t>
                </a:r>
                <a:r>
                  <a:rPr lang="en-US" altLang="zh-TW"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a:t>
                </a:r>
                <a:r>
                  <a:rPr lang="zh-TW"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解決急迫財務危機</a:t>
                </a:r>
                <a:r>
                  <a:rPr lang="en-US" altLang="zh-TW"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a:t>
                </a:r>
                <a:endParaRPr lang="zh-TW"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sp>
            <p:nvSpPr>
              <p:cNvPr id="58" name="手繪多邊形 57"/>
              <p:cNvSpPr/>
              <p:nvPr/>
            </p:nvSpPr>
            <p:spPr>
              <a:xfrm>
                <a:off x="4326827" y="3445113"/>
                <a:ext cx="1175970" cy="1033630"/>
              </a:xfrm>
              <a:custGeom>
                <a:avLst/>
                <a:gdLst>
                  <a:gd name="connsiteX0" fmla="*/ 0 w 432433"/>
                  <a:gd name="connsiteY0" fmla="*/ 107888 h 539438"/>
                  <a:gd name="connsiteX1" fmla="*/ 216217 w 432433"/>
                  <a:gd name="connsiteY1" fmla="*/ 107888 h 539438"/>
                  <a:gd name="connsiteX2" fmla="*/ 216217 w 432433"/>
                  <a:gd name="connsiteY2" fmla="*/ 0 h 539438"/>
                  <a:gd name="connsiteX3" fmla="*/ 432433 w 432433"/>
                  <a:gd name="connsiteY3" fmla="*/ 269719 h 539438"/>
                  <a:gd name="connsiteX4" fmla="*/ 216217 w 432433"/>
                  <a:gd name="connsiteY4" fmla="*/ 539438 h 539438"/>
                  <a:gd name="connsiteX5" fmla="*/ 216217 w 432433"/>
                  <a:gd name="connsiteY5" fmla="*/ 431550 h 539438"/>
                  <a:gd name="connsiteX6" fmla="*/ 0 w 432433"/>
                  <a:gd name="connsiteY6" fmla="*/ 431550 h 539438"/>
                  <a:gd name="connsiteX7" fmla="*/ 0 w 432433"/>
                  <a:gd name="connsiteY7" fmla="*/ 107888 h 53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33" h="539438">
                    <a:moveTo>
                      <a:pt x="0" y="107888"/>
                    </a:moveTo>
                    <a:lnTo>
                      <a:pt x="216217" y="107888"/>
                    </a:lnTo>
                    <a:lnTo>
                      <a:pt x="216217" y="0"/>
                    </a:lnTo>
                    <a:lnTo>
                      <a:pt x="432433" y="269719"/>
                    </a:lnTo>
                    <a:lnTo>
                      <a:pt x="216217" y="539438"/>
                    </a:lnTo>
                    <a:lnTo>
                      <a:pt x="216217" y="431550"/>
                    </a:lnTo>
                    <a:lnTo>
                      <a:pt x="0" y="431550"/>
                    </a:lnTo>
                    <a:lnTo>
                      <a:pt x="0" y="107888"/>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07888" rIns="129730" bIns="107888" numCol="1" spcCol="1270" anchor="ctr" anchorCtr="0">
                <a:noAutofit/>
              </a:bodyPr>
              <a:lstStyle/>
              <a:p>
                <a:pPr lvl="0" algn="ctr" defTabSz="1022350">
                  <a:lnSpc>
                    <a:spcPct val="90000"/>
                  </a:lnSpc>
                  <a:spcBef>
                    <a:spcPct val="0"/>
                  </a:spcBef>
                  <a:spcAft>
                    <a:spcPct val="35000"/>
                  </a:spcAft>
                </a:pPr>
                <a:endParaRPr lang="zh-TW" altLang="en-US" sz="2300" kern="1200">
                  <a:latin typeface="微軟正黑體" panose="020B0604030504040204" pitchFamily="34" charset="-120"/>
                  <a:ea typeface="微軟正黑體" panose="020B0604030504040204" pitchFamily="34" charset="-120"/>
                </a:endParaRPr>
              </a:p>
            </p:txBody>
          </p:sp>
          <p:sp>
            <p:nvSpPr>
              <p:cNvPr id="59" name="圓角矩形 58"/>
              <p:cNvSpPr/>
              <p:nvPr/>
            </p:nvSpPr>
            <p:spPr>
              <a:xfrm>
                <a:off x="5237493" y="1916454"/>
                <a:ext cx="2892892" cy="889933"/>
              </a:xfrm>
              <a:prstGeom prst="roundRect">
                <a:avLst>
                  <a:gd name="adj" fmla="val 10000"/>
                </a:avLst>
              </a:prstGeom>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hemeClr val="accent4">
                  <a:tint val="50000"/>
                  <a:hueOff val="-3925392"/>
                  <a:satOff val="19763"/>
                  <a:lumOff val="12722"/>
                  <a:alphaOff val="0"/>
                </a:schemeClr>
              </a:fillRef>
              <a:effectRef idx="2">
                <a:schemeClr val="accent4">
                  <a:tint val="50000"/>
                  <a:hueOff val="-3925392"/>
                  <a:satOff val="19763"/>
                  <a:lumOff val="12722"/>
                  <a:alphaOff val="0"/>
                </a:schemeClr>
              </a:effectRef>
              <a:fontRef idx="minor">
                <a:schemeClr val="lt1">
                  <a:hueOff val="0"/>
                  <a:satOff val="0"/>
                  <a:lumOff val="0"/>
                  <a:alphaOff val="0"/>
                </a:schemeClr>
              </a:fontRef>
            </p:style>
          </p:sp>
          <p:sp>
            <p:nvSpPr>
              <p:cNvPr id="60" name="手繪多邊形 59"/>
              <p:cNvSpPr/>
              <p:nvPr/>
            </p:nvSpPr>
            <p:spPr>
              <a:xfrm>
                <a:off x="5702175" y="2804263"/>
                <a:ext cx="2892892" cy="2247341"/>
              </a:xfrm>
              <a:custGeom>
                <a:avLst/>
                <a:gdLst>
                  <a:gd name="connsiteX0" fmla="*/ 0 w 2244982"/>
                  <a:gd name="connsiteY0" fmla="*/ 224498 h 2244982"/>
                  <a:gd name="connsiteX1" fmla="*/ 224498 w 2244982"/>
                  <a:gd name="connsiteY1" fmla="*/ 0 h 2244982"/>
                  <a:gd name="connsiteX2" fmla="*/ 2020484 w 2244982"/>
                  <a:gd name="connsiteY2" fmla="*/ 0 h 2244982"/>
                  <a:gd name="connsiteX3" fmla="*/ 2244982 w 2244982"/>
                  <a:gd name="connsiteY3" fmla="*/ 224498 h 2244982"/>
                  <a:gd name="connsiteX4" fmla="*/ 2244982 w 2244982"/>
                  <a:gd name="connsiteY4" fmla="*/ 2020484 h 2244982"/>
                  <a:gd name="connsiteX5" fmla="*/ 2020484 w 2244982"/>
                  <a:gd name="connsiteY5" fmla="*/ 2244982 h 2244982"/>
                  <a:gd name="connsiteX6" fmla="*/ 224498 w 2244982"/>
                  <a:gd name="connsiteY6" fmla="*/ 2244982 h 2244982"/>
                  <a:gd name="connsiteX7" fmla="*/ 0 w 2244982"/>
                  <a:gd name="connsiteY7" fmla="*/ 2020484 h 2244982"/>
                  <a:gd name="connsiteX8" fmla="*/ 0 w 2244982"/>
                  <a:gd name="connsiteY8" fmla="*/ 224498 h 22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982" h="2244982">
                    <a:moveTo>
                      <a:pt x="0" y="224498"/>
                    </a:moveTo>
                    <a:cubicBezTo>
                      <a:pt x="0" y="100511"/>
                      <a:pt x="100511" y="0"/>
                      <a:pt x="224498" y="0"/>
                    </a:cubicBezTo>
                    <a:lnTo>
                      <a:pt x="2020484" y="0"/>
                    </a:lnTo>
                    <a:cubicBezTo>
                      <a:pt x="2144471" y="0"/>
                      <a:pt x="2244982" y="100511"/>
                      <a:pt x="2244982" y="224498"/>
                    </a:cubicBezTo>
                    <a:lnTo>
                      <a:pt x="2244982" y="2020484"/>
                    </a:lnTo>
                    <a:cubicBezTo>
                      <a:pt x="2244982" y="2144471"/>
                      <a:pt x="2144471" y="2244982"/>
                      <a:pt x="2020484" y="2244982"/>
                    </a:cubicBezTo>
                    <a:lnTo>
                      <a:pt x="224498" y="2244982"/>
                    </a:lnTo>
                    <a:cubicBezTo>
                      <a:pt x="100511" y="2244982"/>
                      <a:pt x="0" y="2144471"/>
                      <a:pt x="0" y="2020484"/>
                    </a:cubicBezTo>
                    <a:lnTo>
                      <a:pt x="0" y="22449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214343" tIns="214343" rIns="214343" bIns="214343" numCol="1" spcCol="1270" anchor="ctr" anchorCtr="0">
                <a:noAutofit/>
              </a:bodyPr>
              <a:lstStyle/>
              <a:p>
                <a:pPr marL="0" lvl="1" algn="ctr" defTabSz="1333500">
                  <a:lnSpc>
                    <a:spcPts val="4000"/>
                  </a:lnSpc>
                  <a:spcBef>
                    <a:spcPct val="0"/>
                  </a:spcBef>
                  <a:spcAft>
                    <a:spcPct val="15000"/>
                  </a:spcAft>
                </a:pPr>
                <a:r>
                  <a:rPr lang="zh-TW" alt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自</a:t>
                </a:r>
                <a:r>
                  <a:rPr lang="en-US" altLang="zh-TW"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112</a:t>
                </a:r>
                <a:r>
                  <a:rPr lang="zh-TW" alt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年</a:t>
                </a:r>
                <a:r>
                  <a:rPr lang="en-US" altLang="zh-TW"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7</a:t>
                </a:r>
                <a:r>
                  <a:rPr lang="zh-TW" alt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月</a:t>
                </a:r>
                <a:r>
                  <a:rPr lang="en-US" altLang="zh-TW"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1</a:t>
                </a:r>
                <a:r>
                  <a:rPr lang="zh-TW"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日</a:t>
                </a:r>
                <a:r>
                  <a:rPr lang="zh-TW" altLang="en-US" sz="2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新進人員重行規劃，建立全新制度</a:t>
                </a:r>
              </a:p>
            </p:txBody>
          </p:sp>
          <p:sp>
            <p:nvSpPr>
              <p:cNvPr id="61" name="文字方塊 60"/>
              <p:cNvSpPr txBox="1"/>
              <p:nvPr/>
            </p:nvSpPr>
            <p:spPr>
              <a:xfrm>
                <a:off x="884125" y="2028401"/>
                <a:ext cx="1610008" cy="795376"/>
              </a:xfrm>
              <a:prstGeom prst="rect">
                <a:avLst/>
              </a:prstGeom>
              <a:noFill/>
            </p:spPr>
            <p:txBody>
              <a:bodyPr wrap="non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短程策略</a:t>
                </a:r>
              </a:p>
            </p:txBody>
          </p:sp>
          <p:sp>
            <p:nvSpPr>
              <p:cNvPr id="62" name="文字方塊 61"/>
              <p:cNvSpPr txBox="1"/>
              <p:nvPr/>
            </p:nvSpPr>
            <p:spPr>
              <a:xfrm>
                <a:off x="5321682" y="1954328"/>
                <a:ext cx="1976375" cy="795376"/>
              </a:xfrm>
              <a:prstGeom prst="rect">
                <a:avLst/>
              </a:prstGeom>
              <a:noFill/>
            </p:spPr>
            <p:txBody>
              <a:bodyPr wrap="non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中長程策略</a:t>
                </a:r>
              </a:p>
            </p:txBody>
          </p:sp>
        </p:grpSp>
        <p:sp>
          <p:nvSpPr>
            <p:cNvPr id="2" name="圓角矩形圖說文字 1"/>
            <p:cNvSpPr/>
            <p:nvPr/>
          </p:nvSpPr>
          <p:spPr>
            <a:xfrm>
              <a:off x="3451729" y="1615206"/>
              <a:ext cx="5692699" cy="584670"/>
            </a:xfrm>
            <a:prstGeom prst="wedgeRoundRectCallout">
              <a:avLst>
                <a:gd name="adj1" fmla="val -19296"/>
                <a:gd name="adj2" fmla="val 108661"/>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3500" b="1" dirty="0">
                  <a:latin typeface="微軟正黑體" panose="020B0604030504040204" pitchFamily="34" charset="-120"/>
                  <a:ea typeface="微軟正黑體" panose="020B0604030504040204" pitchFamily="34" charset="-120"/>
                </a:rPr>
                <a:t>國家年金改革委員會</a:t>
              </a:r>
            </a:p>
          </p:txBody>
        </p:sp>
        <p:sp>
          <p:nvSpPr>
            <p:cNvPr id="3" name="流程圖: 文件 2"/>
            <p:cNvSpPr/>
            <p:nvPr/>
          </p:nvSpPr>
          <p:spPr>
            <a:xfrm>
              <a:off x="7490152" y="5660837"/>
              <a:ext cx="3696007" cy="731145"/>
            </a:xfrm>
            <a:prstGeom prst="flowChartDocument">
              <a:avLst/>
            </a:prstGeom>
            <a:scene3d>
              <a:camera prst="orthographicFront"/>
              <a:lightRig rig="threePt" dir="t">
                <a:rot lat="0" lon="0" rev="2400000"/>
              </a:lightRig>
            </a:scene3d>
            <a:sp3d extrusionH="6350" contourW="6350">
              <a:bevelT w="50800" h="50800" prst="relaxedInset"/>
              <a:bevelB/>
              <a:contourClr>
                <a:schemeClr val="tx2">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公務人員退休資遣撫卹法第</a:t>
              </a:r>
              <a:r>
                <a:rPr lang="en-US" altLang="zh-TW" sz="2000" b="1" dirty="0">
                  <a:latin typeface="微軟正黑體" panose="020B0604030504040204" pitchFamily="34" charset="-120"/>
                  <a:ea typeface="微軟正黑體" panose="020B0604030504040204" pitchFamily="34" charset="-120"/>
                </a:rPr>
                <a:t>93</a:t>
              </a:r>
              <a:r>
                <a:rPr lang="zh-TW" altLang="en-US" sz="2000" b="1" dirty="0">
                  <a:latin typeface="微軟正黑體" panose="020B0604030504040204" pitchFamily="34" charset="-120"/>
                  <a:ea typeface="微軟正黑體" panose="020B0604030504040204" pitchFamily="34" charset="-120"/>
                </a:rPr>
                <a:t>條明定應為新人建立新制度</a:t>
              </a:r>
            </a:p>
          </p:txBody>
        </p:sp>
        <p:sp>
          <p:nvSpPr>
            <p:cNvPr id="4" name="向下箭號 3"/>
            <p:cNvSpPr/>
            <p:nvPr/>
          </p:nvSpPr>
          <p:spPr>
            <a:xfrm>
              <a:off x="9079310" y="5137308"/>
              <a:ext cx="517693" cy="52352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流程圖: 文件 16"/>
            <p:cNvSpPr/>
            <p:nvPr/>
          </p:nvSpPr>
          <p:spPr>
            <a:xfrm>
              <a:off x="1769425" y="5660837"/>
              <a:ext cx="3696007" cy="731145"/>
            </a:xfrm>
            <a:prstGeom prst="flowChartDocument">
              <a:avLst/>
            </a:prstGeom>
            <a:solidFill>
              <a:srgbClr val="8868FC"/>
            </a:solidFill>
            <a:scene3d>
              <a:camera prst="orthographicFront"/>
              <a:lightRig rig="threePt" dir="t">
                <a:rot lat="0" lon="0" rev="2400000"/>
              </a:lightRig>
            </a:scene3d>
            <a:sp3d extrusionH="6350" contourW="6350">
              <a:bevelT w="50800" h="50800" prst="relaxedInset"/>
              <a:bevelB/>
              <a:contourClr>
                <a:schemeClr val="tx2">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先維持一個世代財務穩健</a:t>
              </a:r>
            </a:p>
          </p:txBody>
        </p:sp>
        <p:sp>
          <p:nvSpPr>
            <p:cNvPr id="18" name="向下箭號 17"/>
            <p:cNvSpPr/>
            <p:nvPr/>
          </p:nvSpPr>
          <p:spPr>
            <a:xfrm>
              <a:off x="3353923" y="5137308"/>
              <a:ext cx="517693" cy="523529"/>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00815198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4595017" y="2285970"/>
            <a:ext cx="6542767" cy="1569660"/>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貳、新退撫制度</a:t>
            </a:r>
            <a:endPar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endParaRPr>
          </a:p>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規劃方向</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283858383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13">
            <a:extLst>
              <a:ext uri="{FF2B5EF4-FFF2-40B4-BE49-F238E27FC236}">
                <a16:creationId xmlns:a16="http://schemas.microsoft.com/office/drawing/2014/main" xmlns="" id="{5F6DC070-D5DC-4EB8-80D4-904EA2436621}"/>
              </a:ext>
            </a:extLst>
          </p:cNvPr>
          <p:cNvGrpSpPr/>
          <p:nvPr/>
        </p:nvGrpSpPr>
        <p:grpSpPr>
          <a:xfrm>
            <a:off x="1699199" y="918000"/>
            <a:ext cx="8167092" cy="479829"/>
            <a:chOff x="1185505" y="1575164"/>
            <a:chExt cx="2495116" cy="155235"/>
          </a:xfrm>
        </p:grpSpPr>
        <p:cxnSp>
          <p:nvCxnSpPr>
            <p:cNvPr id="21" name="Straight Connector 38">
              <a:extLst>
                <a:ext uri="{FF2B5EF4-FFF2-40B4-BE49-F238E27FC236}">
                  <a16:creationId xmlns:a16="http://schemas.microsoft.com/office/drawing/2014/main" xmlns="" id="{20EFC396-0779-4145-B1EB-82A2DF14E731}"/>
                </a:ext>
              </a:extLst>
            </p:cNvPr>
            <p:cNvCxnSpPr/>
            <p:nvPr/>
          </p:nvCxnSpPr>
          <p:spPr bwMode="auto">
            <a:xfrm flipV="1">
              <a:off x="1199385" y="1730397"/>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135">
              <a:extLst>
                <a:ext uri="{FF2B5EF4-FFF2-40B4-BE49-F238E27FC236}">
                  <a16:creationId xmlns:a16="http://schemas.microsoft.com/office/drawing/2014/main" xmlns="" id="{E803C9C3-F2D0-4063-A209-64D2E0D94166}"/>
                </a:ext>
              </a:extLst>
            </p:cNvPr>
            <p:cNvSpPr txBox="1"/>
            <p:nvPr/>
          </p:nvSpPr>
          <p:spPr>
            <a:xfrm>
              <a:off x="1185505" y="1575164"/>
              <a:ext cx="2495116" cy="149359"/>
            </a:xfrm>
            <a:prstGeom prst="rect">
              <a:avLst/>
            </a:prstGeom>
            <a:noFill/>
          </p:spPr>
          <p:txBody>
            <a:bodyPr wrap="square" rtlCol="0">
              <a:spAutoFit/>
            </a:bodyPr>
            <a:lstStyle/>
            <a:p>
              <a:pPr lvl="0" defTabSz="914400">
                <a:defRPr/>
              </a:pPr>
              <a:r>
                <a:rPr lang="zh-TW" altLang="en-US" sz="2400" b="1" dirty="0">
                  <a:solidFill>
                    <a:srgbClr val="115686"/>
                  </a:solidFill>
                  <a:latin typeface="微软雅黑"/>
                </a:rPr>
                <a:t>一、新制度推動宗旨</a:t>
              </a:r>
            </a:p>
          </p:txBody>
        </p:sp>
      </p:grpSp>
      <p:sp>
        <p:nvSpPr>
          <p:cNvPr id="13" name="矩形 12">
            <a:extLst>
              <a:ext uri="{FF2B5EF4-FFF2-40B4-BE49-F238E27FC236}">
                <a16:creationId xmlns:a16="http://schemas.microsoft.com/office/drawing/2014/main" xmlns="" id="{61495C8C-F7D4-41C7-97C4-90BEF46C122D}"/>
              </a:ext>
            </a:extLst>
          </p:cNvPr>
          <p:cNvSpPr/>
          <p:nvPr/>
        </p:nvSpPr>
        <p:spPr>
          <a:xfrm>
            <a:off x="1699712" y="259200"/>
            <a:ext cx="4698722" cy="584775"/>
          </a:xfrm>
          <a:prstGeom prst="rect">
            <a:avLst/>
          </a:prstGeom>
        </p:spPr>
        <p:txBody>
          <a:bodyPr wrap="none">
            <a:spAutoFit/>
          </a:bodyPr>
          <a:lstStyle/>
          <a:p>
            <a:pPr lvl="0" defTabSz="914400">
              <a:defRPr/>
            </a:pPr>
            <a:r>
              <a:rPr lang="zh-TW" altLang="en-US" sz="3200" b="1" dirty="0">
                <a:solidFill>
                  <a:srgbClr val="142938"/>
                </a:solidFill>
                <a:latin typeface="微软雅黑"/>
              </a:rPr>
              <a:t>貳、新退撫制度規劃方向</a:t>
            </a:r>
          </a:p>
        </p:txBody>
      </p:sp>
      <p:grpSp>
        <p:nvGrpSpPr>
          <p:cNvPr id="2" name="群組 1"/>
          <p:cNvGrpSpPr/>
          <p:nvPr/>
        </p:nvGrpSpPr>
        <p:grpSpPr>
          <a:xfrm>
            <a:off x="2222500" y="1590299"/>
            <a:ext cx="7442199" cy="4885916"/>
            <a:chOff x="2222500" y="1590299"/>
            <a:chExt cx="7442199" cy="4885916"/>
          </a:xfrm>
        </p:grpSpPr>
        <p:grpSp>
          <p:nvGrpSpPr>
            <p:cNvPr id="14" name="Group 19"/>
            <p:cNvGrpSpPr>
              <a:grpSpLocks/>
            </p:cNvGrpSpPr>
            <p:nvPr/>
          </p:nvGrpSpPr>
          <p:grpSpPr bwMode="auto">
            <a:xfrm>
              <a:off x="3557047" y="2437615"/>
              <a:ext cx="4953000" cy="4038600"/>
              <a:chOff x="1008" y="1152"/>
              <a:chExt cx="3177" cy="2761"/>
            </a:xfrm>
          </p:grpSpPr>
          <p:sp>
            <p:nvSpPr>
              <p:cNvPr id="15" name="Freeform 3"/>
              <p:cNvSpPr>
                <a:spLocks/>
              </p:cNvSpPr>
              <p:nvPr/>
            </p:nvSpPr>
            <p:spPr bwMode="gray">
              <a:xfrm>
                <a:off x="2068" y="1968"/>
                <a:ext cx="812" cy="1945"/>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53E1B8"/>
                  </a:gs>
                  <a:gs pos="100000">
                    <a:srgbClr val="008080"/>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sp>
            <p:nvSpPr>
              <p:cNvPr id="16" name="Freeform 4"/>
              <p:cNvSpPr>
                <a:spLocks/>
              </p:cNvSpPr>
              <p:nvPr/>
            </p:nvSpPr>
            <p:spPr bwMode="gray">
              <a:xfrm>
                <a:off x="1008" y="1296"/>
                <a:ext cx="1990" cy="756"/>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CC6600"/>
                  </a:gs>
                  <a:gs pos="100000">
                    <a:srgbClr val="CCCC00"/>
                  </a:gs>
                </a:gsLst>
                <a:lin ang="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sp>
            <p:nvSpPr>
              <p:cNvPr id="17" name="Freeform 5"/>
              <p:cNvSpPr>
                <a:spLocks/>
              </p:cNvSpPr>
              <p:nvPr/>
            </p:nvSpPr>
            <p:spPr bwMode="gray">
              <a:xfrm>
                <a:off x="2640" y="1152"/>
                <a:ext cx="1545" cy="1539"/>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rgbClr val="66CCFF"/>
                  </a:gs>
                  <a:gs pos="100000">
                    <a:srgbClr val="3366FF"/>
                  </a:gs>
                </a:gsLst>
                <a:lin ang="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zh-TW" altLang="en-US"/>
              </a:p>
            </p:txBody>
          </p:sp>
        </p:grpSp>
        <p:sp>
          <p:nvSpPr>
            <p:cNvPr id="19" name="AutoShape 14"/>
            <p:cNvSpPr>
              <a:spLocks noChangeArrowheads="1"/>
            </p:cNvSpPr>
            <p:nvPr/>
          </p:nvSpPr>
          <p:spPr bwMode="auto">
            <a:xfrm>
              <a:off x="2222500" y="3885414"/>
              <a:ext cx="2858547" cy="953286"/>
            </a:xfrm>
            <a:prstGeom prst="roundRect">
              <a:avLst>
                <a:gd name="adj" fmla="val 50000"/>
              </a:avLst>
            </a:prstGeom>
            <a:noFill/>
            <a:ln w="28575" algn="ctr">
              <a:solidFill>
                <a:srgbClr val="88ECD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b="1" dirty="0">
                  <a:solidFill>
                    <a:srgbClr val="002060"/>
                  </a:solidFill>
                  <a:latin typeface="微軟正黑體" panose="020B0604030504040204" pitchFamily="34" charset="-120"/>
                  <a:ea typeface="微軟正黑體" panose="020B0604030504040204" pitchFamily="34" charset="-120"/>
                </a:rPr>
                <a:t>不再發生債務移轉</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algn="ctr"/>
              <a:r>
                <a:rPr lang="zh-TW" altLang="en-US" sz="2400" b="1" dirty="0">
                  <a:solidFill>
                    <a:srgbClr val="002060"/>
                  </a:solidFill>
                  <a:latin typeface="微軟正黑體" panose="020B0604030504040204" pitchFamily="34" charset="-120"/>
                  <a:ea typeface="微軟正黑體" panose="020B0604030504040204" pitchFamily="34" charset="-120"/>
                </a:rPr>
                <a:t>世代正義問題</a:t>
              </a:r>
              <a:endParaRPr lang="zh-TW"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25" name="AutoShape 16"/>
            <p:cNvSpPr>
              <a:spLocks noChangeArrowheads="1"/>
            </p:cNvSpPr>
            <p:nvPr/>
          </p:nvSpPr>
          <p:spPr bwMode="auto">
            <a:xfrm>
              <a:off x="5074574" y="1590299"/>
              <a:ext cx="2647026" cy="876433"/>
            </a:xfrm>
            <a:prstGeom prst="roundRect">
              <a:avLst>
                <a:gd name="adj" fmla="val 50000"/>
              </a:avLst>
            </a:prstGeom>
            <a:noFill/>
            <a:ln w="28575" algn="ctr">
              <a:solidFill>
                <a:srgbClr val="FFCC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zh-TW" altLang="en-US" sz="2400" b="1" dirty="0">
                  <a:solidFill>
                    <a:srgbClr val="002060"/>
                  </a:solidFill>
                  <a:latin typeface="微軟正黑體" panose="020B0604030504040204" pitchFamily="34" charset="-120"/>
                  <a:ea typeface="微軟正黑體" panose="020B0604030504040204" pitchFamily="34" charset="-120"/>
                </a:rPr>
                <a:t>建構全新制度</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lvl="0" algn="ctr"/>
              <a:r>
                <a:rPr lang="zh-TW" altLang="en-US" sz="2400" b="1" dirty="0">
                  <a:solidFill>
                    <a:srgbClr val="002060"/>
                  </a:solidFill>
                  <a:latin typeface="微軟正黑體" panose="020B0604030504040204" pitchFamily="34" charset="-120"/>
                  <a:ea typeface="微軟正黑體" panose="020B0604030504040204" pitchFamily="34" charset="-120"/>
                </a:rPr>
                <a:t>退休金財務自主</a:t>
              </a:r>
              <a:endParaRPr lang="zh-TW" altLang="zh-TW" sz="2400" dirty="0"/>
            </a:p>
          </p:txBody>
        </p:sp>
        <p:sp>
          <p:nvSpPr>
            <p:cNvPr id="34" name="AutoShape 18"/>
            <p:cNvSpPr>
              <a:spLocks noChangeArrowheads="1"/>
            </p:cNvSpPr>
            <p:nvPr/>
          </p:nvSpPr>
          <p:spPr bwMode="auto">
            <a:xfrm>
              <a:off x="6452646" y="4952215"/>
              <a:ext cx="3212053" cy="986962"/>
            </a:xfrm>
            <a:prstGeom prst="roundRect">
              <a:avLst>
                <a:gd name="adj" fmla="val 50000"/>
              </a:avLst>
            </a:prstGeom>
            <a:noFill/>
            <a:ln w="28575" algn="ctr">
              <a:solidFill>
                <a:srgbClr val="AFCEF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zh-TW" altLang="en-US" sz="2400" b="1" dirty="0">
                  <a:solidFill>
                    <a:srgbClr val="002060"/>
                  </a:solidFill>
                  <a:latin typeface="微軟正黑體" panose="020B0604030504040204" pitchFamily="34" charset="-120"/>
                  <a:ea typeface="微軟正黑體" panose="020B0604030504040204" pitchFamily="34" charset="-120"/>
                </a:rPr>
                <a:t>終結退撫基金與政府</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lvl="0" algn="ctr"/>
              <a:r>
                <a:rPr lang="zh-TW" altLang="en-US" sz="2400" b="1" dirty="0">
                  <a:solidFill>
                    <a:srgbClr val="002060"/>
                  </a:solidFill>
                  <a:latin typeface="微軟正黑體" panose="020B0604030504040204" pitchFamily="34" charset="-120"/>
                  <a:ea typeface="微軟正黑體" panose="020B0604030504040204" pitchFamily="34" charset="-120"/>
                </a:rPr>
                <a:t>長遠財務負擔</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4063587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4698722" cy="584775"/>
          </a:xfrm>
          <a:prstGeom prst="rect">
            <a:avLst/>
          </a:prstGeom>
        </p:spPr>
        <p:txBody>
          <a:bodyPr wrap="none">
            <a:spAutoFit/>
          </a:bodyPr>
          <a:lstStyle/>
          <a:p>
            <a:pPr lvl="0" defTabSz="914400">
              <a:defRPr/>
            </a:pPr>
            <a:r>
              <a:rPr lang="zh-TW" altLang="en-US" sz="3200" b="1" dirty="0">
                <a:solidFill>
                  <a:srgbClr val="142938"/>
                </a:solidFill>
                <a:latin typeface="微软雅黑"/>
              </a:rPr>
              <a:t>貳、新退撫制度規劃方向</a:t>
            </a:r>
          </a:p>
        </p:txBody>
      </p:sp>
      <p:grpSp>
        <p:nvGrpSpPr>
          <p:cNvPr id="14" name="群組 13"/>
          <p:cNvGrpSpPr/>
          <p:nvPr/>
        </p:nvGrpSpPr>
        <p:grpSpPr>
          <a:xfrm>
            <a:off x="841703" y="1858915"/>
            <a:ext cx="10364057" cy="4486435"/>
            <a:chOff x="841703" y="1858915"/>
            <a:chExt cx="10364057" cy="4486435"/>
          </a:xfrm>
        </p:grpSpPr>
        <p:grpSp>
          <p:nvGrpSpPr>
            <p:cNvPr id="16" name="群組 15"/>
            <p:cNvGrpSpPr/>
            <p:nvPr/>
          </p:nvGrpSpPr>
          <p:grpSpPr>
            <a:xfrm>
              <a:off x="1565476" y="1858915"/>
              <a:ext cx="8879854" cy="3183331"/>
              <a:chOff x="1677771" y="2483963"/>
              <a:chExt cx="8879854" cy="3183331"/>
            </a:xfrm>
          </p:grpSpPr>
          <p:sp>
            <p:nvSpPr>
              <p:cNvPr id="31" name="手繪多邊形 30"/>
              <p:cNvSpPr/>
              <p:nvPr/>
            </p:nvSpPr>
            <p:spPr>
              <a:xfrm rot="21600000">
                <a:off x="1677771" y="2483963"/>
                <a:ext cx="3183331" cy="3183331"/>
              </a:xfrm>
              <a:custGeom>
                <a:avLst/>
                <a:gdLst>
                  <a:gd name="connsiteX0" fmla="*/ 0 w 3183331"/>
                  <a:gd name="connsiteY0" fmla="*/ 1114166 h 3183331"/>
                  <a:gd name="connsiteX1" fmla="*/ 1591666 w 3183331"/>
                  <a:gd name="connsiteY1" fmla="*/ 0 h 3183331"/>
                  <a:gd name="connsiteX2" fmla="*/ 3183331 w 3183331"/>
                  <a:gd name="connsiteY2" fmla="*/ 1114166 h 3183331"/>
                  <a:gd name="connsiteX3" fmla="*/ 2387498 w 3183331"/>
                  <a:gd name="connsiteY3" fmla="*/ 1114166 h 3183331"/>
                  <a:gd name="connsiteX4" fmla="*/ 2387498 w 3183331"/>
                  <a:gd name="connsiteY4" fmla="*/ 3183331 h 3183331"/>
                  <a:gd name="connsiteX5" fmla="*/ 795833 w 3183331"/>
                  <a:gd name="connsiteY5" fmla="*/ 3183331 h 3183331"/>
                  <a:gd name="connsiteX6" fmla="*/ 795833 w 3183331"/>
                  <a:gd name="connsiteY6" fmla="*/ 1114166 h 3183331"/>
                  <a:gd name="connsiteX7" fmla="*/ 0 w 3183331"/>
                  <a:gd name="connsiteY7" fmla="*/ 1114166 h 318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331" h="3183331">
                    <a:moveTo>
                      <a:pt x="1114166" y="3183331"/>
                    </a:moveTo>
                    <a:lnTo>
                      <a:pt x="0" y="1591665"/>
                    </a:lnTo>
                    <a:lnTo>
                      <a:pt x="1114166" y="0"/>
                    </a:lnTo>
                    <a:lnTo>
                      <a:pt x="1114166" y="795833"/>
                    </a:lnTo>
                    <a:lnTo>
                      <a:pt x="3183331" y="795833"/>
                    </a:lnTo>
                    <a:lnTo>
                      <a:pt x="3183331" y="2387498"/>
                    </a:lnTo>
                    <a:lnTo>
                      <a:pt x="1114166" y="2387498"/>
                    </a:lnTo>
                    <a:lnTo>
                      <a:pt x="1114166" y="3183331"/>
                    </a:lnTo>
                    <a:close/>
                  </a:path>
                </a:pathLst>
              </a:custGeom>
              <a:solidFill>
                <a:srgbClr val="FFFF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6436" tIns="945184" rIns="149351" bIns="945186" numCol="1" spcCol="1270" anchor="ctr" anchorCtr="0">
                <a:noAutofit/>
              </a:bodyPr>
              <a:lstStyle/>
              <a:p>
                <a:pPr lvl="0" algn="ctr" defTabSz="933450">
                  <a:lnSpc>
                    <a:spcPct val="90000"/>
                  </a:lnSpc>
                  <a:spcBef>
                    <a:spcPct val="0"/>
                  </a:spcBef>
                  <a:spcAft>
                    <a:spcPct val="35000"/>
                  </a:spcAft>
                </a:pPr>
                <a:r>
                  <a:rPr lang="zh-TW" altLang="en-US" sz="3000" b="1" kern="1200" dirty="0">
                    <a:solidFill>
                      <a:srgbClr val="002060"/>
                    </a:solidFill>
                  </a:rPr>
                  <a:t>現職人員</a:t>
                </a:r>
                <a:endParaRPr lang="en-US" altLang="zh-TW" sz="3000" b="1" kern="1200" dirty="0">
                  <a:solidFill>
                    <a:srgbClr val="002060"/>
                  </a:solidFill>
                </a:endParaRPr>
              </a:p>
              <a:p>
                <a:pPr lvl="0" algn="ctr" defTabSz="933450">
                  <a:lnSpc>
                    <a:spcPct val="90000"/>
                  </a:lnSpc>
                  <a:spcBef>
                    <a:spcPct val="0"/>
                  </a:spcBef>
                  <a:spcAft>
                    <a:spcPct val="35000"/>
                  </a:spcAft>
                </a:pPr>
                <a:r>
                  <a:rPr lang="zh-TW" altLang="en-US" sz="2800" b="1" kern="1200" dirty="0">
                    <a:solidFill>
                      <a:srgbClr val="002060"/>
                    </a:solidFill>
                  </a:rPr>
                  <a:t>確定給付</a:t>
                </a:r>
                <a:r>
                  <a:rPr lang="en-US" altLang="zh-TW" sz="2800" b="1" kern="1200" dirty="0">
                    <a:solidFill>
                      <a:srgbClr val="002060"/>
                    </a:solidFill>
                  </a:rPr>
                  <a:t/>
                </a:r>
                <a:br>
                  <a:rPr lang="en-US" altLang="zh-TW" sz="2800" b="1" kern="1200" dirty="0">
                    <a:solidFill>
                      <a:srgbClr val="002060"/>
                    </a:solidFill>
                  </a:rPr>
                </a:br>
                <a:r>
                  <a:rPr lang="en-US" altLang="zh-TW" sz="2800" b="1" kern="1200" dirty="0">
                    <a:solidFill>
                      <a:srgbClr val="002060"/>
                    </a:solidFill>
                  </a:rPr>
                  <a:t>DB</a:t>
                </a:r>
                <a:endParaRPr lang="zh-TW" altLang="en-US" sz="2800" b="1" kern="1200" dirty="0">
                  <a:solidFill>
                    <a:srgbClr val="002060"/>
                  </a:solidFill>
                </a:endParaRPr>
              </a:p>
            </p:txBody>
          </p:sp>
          <p:sp>
            <p:nvSpPr>
              <p:cNvPr id="32" name="手繪多邊形 31"/>
              <p:cNvSpPr/>
              <p:nvPr/>
            </p:nvSpPr>
            <p:spPr>
              <a:xfrm>
                <a:off x="7374294" y="2483963"/>
                <a:ext cx="3183331" cy="3183331"/>
              </a:xfrm>
              <a:custGeom>
                <a:avLst/>
                <a:gdLst>
                  <a:gd name="connsiteX0" fmla="*/ 0 w 3183331"/>
                  <a:gd name="connsiteY0" fmla="*/ 1114166 h 3183331"/>
                  <a:gd name="connsiteX1" fmla="*/ 1591666 w 3183331"/>
                  <a:gd name="connsiteY1" fmla="*/ 0 h 3183331"/>
                  <a:gd name="connsiteX2" fmla="*/ 3183331 w 3183331"/>
                  <a:gd name="connsiteY2" fmla="*/ 1114166 h 3183331"/>
                  <a:gd name="connsiteX3" fmla="*/ 2387498 w 3183331"/>
                  <a:gd name="connsiteY3" fmla="*/ 1114166 h 3183331"/>
                  <a:gd name="connsiteX4" fmla="*/ 2387498 w 3183331"/>
                  <a:gd name="connsiteY4" fmla="*/ 3183331 h 3183331"/>
                  <a:gd name="connsiteX5" fmla="*/ 795833 w 3183331"/>
                  <a:gd name="connsiteY5" fmla="*/ 3183331 h 3183331"/>
                  <a:gd name="connsiteX6" fmla="*/ 795833 w 3183331"/>
                  <a:gd name="connsiteY6" fmla="*/ 1114166 h 3183331"/>
                  <a:gd name="connsiteX7" fmla="*/ 0 w 3183331"/>
                  <a:gd name="connsiteY7" fmla="*/ 1114166 h 318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331" h="3183331">
                    <a:moveTo>
                      <a:pt x="2069165" y="0"/>
                    </a:moveTo>
                    <a:lnTo>
                      <a:pt x="3183331" y="1591666"/>
                    </a:lnTo>
                    <a:lnTo>
                      <a:pt x="2069165" y="3183331"/>
                    </a:lnTo>
                    <a:lnTo>
                      <a:pt x="2069165" y="2387498"/>
                    </a:lnTo>
                    <a:lnTo>
                      <a:pt x="0" y="2387498"/>
                    </a:lnTo>
                    <a:lnTo>
                      <a:pt x="0" y="795833"/>
                    </a:lnTo>
                    <a:lnTo>
                      <a:pt x="2069165" y="795833"/>
                    </a:lnTo>
                    <a:lnTo>
                      <a:pt x="2069165" y="0"/>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149353" tIns="945185" rIns="706434" bIns="945185" numCol="1" spcCol="1270" anchor="ctr" anchorCtr="0">
                <a:noAutofit/>
              </a:bodyPr>
              <a:lstStyle/>
              <a:p>
                <a:pPr lvl="0" algn="ctr" defTabSz="933450">
                  <a:lnSpc>
                    <a:spcPct val="90000"/>
                  </a:lnSpc>
                  <a:spcBef>
                    <a:spcPct val="0"/>
                  </a:spcBef>
                  <a:spcAft>
                    <a:spcPct val="35000"/>
                  </a:spcAft>
                </a:pPr>
                <a:r>
                  <a:rPr lang="zh-TW" altLang="en-US" sz="3000" b="1" kern="1200" dirty="0">
                    <a:solidFill>
                      <a:srgbClr val="002060"/>
                    </a:solidFill>
                  </a:rPr>
                  <a:t>新進人員</a:t>
                </a:r>
                <a:endParaRPr lang="en-US" altLang="zh-TW" sz="3000" b="1" kern="1200" dirty="0">
                  <a:solidFill>
                    <a:srgbClr val="002060"/>
                  </a:solidFill>
                </a:endParaRPr>
              </a:p>
              <a:p>
                <a:pPr lvl="0" algn="ctr" defTabSz="933450">
                  <a:lnSpc>
                    <a:spcPct val="90000"/>
                  </a:lnSpc>
                  <a:spcBef>
                    <a:spcPct val="0"/>
                  </a:spcBef>
                  <a:spcAft>
                    <a:spcPct val="35000"/>
                  </a:spcAft>
                </a:pPr>
                <a:r>
                  <a:rPr lang="zh-TW" altLang="en-US" sz="2800" b="1" kern="1200" dirty="0">
                    <a:solidFill>
                      <a:srgbClr val="002060"/>
                    </a:solidFill>
                  </a:rPr>
                  <a:t>確定提撥</a:t>
                </a:r>
                <a:r>
                  <a:rPr lang="en-US" altLang="zh-TW" sz="2800" b="1" kern="1200" dirty="0">
                    <a:solidFill>
                      <a:srgbClr val="002060"/>
                    </a:solidFill>
                  </a:rPr>
                  <a:t/>
                </a:r>
                <a:br>
                  <a:rPr lang="en-US" altLang="zh-TW" sz="2800" b="1" kern="1200" dirty="0">
                    <a:solidFill>
                      <a:srgbClr val="002060"/>
                    </a:solidFill>
                  </a:rPr>
                </a:br>
                <a:r>
                  <a:rPr lang="en-US" altLang="zh-TW" sz="2800" b="1" kern="1200" dirty="0">
                    <a:solidFill>
                      <a:srgbClr val="002060"/>
                    </a:solidFill>
                  </a:rPr>
                  <a:t>DC</a:t>
                </a:r>
                <a:endParaRPr lang="zh-TW" altLang="en-US" sz="2800" b="1" kern="1200" dirty="0">
                  <a:solidFill>
                    <a:srgbClr val="002060"/>
                  </a:solidFill>
                </a:endParaRPr>
              </a:p>
            </p:txBody>
          </p:sp>
        </p:grpSp>
        <p:sp>
          <p:nvSpPr>
            <p:cNvPr id="17" name="文字方塊 16"/>
            <p:cNvSpPr txBox="1"/>
            <p:nvPr/>
          </p:nvSpPr>
          <p:spPr>
            <a:xfrm>
              <a:off x="4837003" y="3172191"/>
              <a:ext cx="2336800" cy="523220"/>
            </a:xfrm>
            <a:prstGeom prst="rect">
              <a:avLst/>
            </a:prstGeom>
            <a:noFill/>
          </p:spPr>
          <p:txBody>
            <a:bodyPr wrap="square" rtlCol="0">
              <a:spAutoFit/>
            </a:bodyPr>
            <a:lstStyle/>
            <a:p>
              <a:pPr algn="ctr"/>
              <a:r>
                <a:rPr lang="en-US" altLang="zh-TW" sz="2800" b="1" dirty="0">
                  <a:solidFill>
                    <a:srgbClr val="FF0000"/>
                  </a:solidFill>
                  <a:latin typeface="微軟正黑體" panose="020B0604030504040204" pitchFamily="34" charset="-120"/>
                  <a:ea typeface="微軟正黑體" panose="020B0604030504040204" pitchFamily="34" charset="-120"/>
                </a:rPr>
                <a:t>112</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0" name="文字方塊 19"/>
            <p:cNvSpPr txBox="1"/>
            <p:nvPr/>
          </p:nvSpPr>
          <p:spPr>
            <a:xfrm>
              <a:off x="841703" y="2506684"/>
              <a:ext cx="677108" cy="1887793"/>
            </a:xfrm>
            <a:prstGeom prst="rect">
              <a:avLst/>
            </a:prstGeom>
            <a:noFill/>
          </p:spPr>
          <p:txBody>
            <a:bodyPr vert="eaVert" wrap="square" rtlCol="0">
              <a:spAutoFit/>
            </a:bodyPr>
            <a:lstStyle/>
            <a:p>
              <a:r>
                <a:rPr lang="zh-TW" altLang="en-US" sz="3200" b="1" dirty="0">
                  <a:solidFill>
                    <a:srgbClr val="115686"/>
                  </a:solidFill>
                </a:rPr>
                <a:t>現行制度</a:t>
              </a:r>
            </a:p>
          </p:txBody>
        </p:sp>
        <p:sp>
          <p:nvSpPr>
            <p:cNvPr id="21" name="文字方塊 20"/>
            <p:cNvSpPr txBox="1"/>
            <p:nvPr/>
          </p:nvSpPr>
          <p:spPr>
            <a:xfrm>
              <a:off x="10528652" y="2489905"/>
              <a:ext cx="677108" cy="1887793"/>
            </a:xfrm>
            <a:prstGeom prst="rect">
              <a:avLst/>
            </a:prstGeom>
            <a:noFill/>
          </p:spPr>
          <p:txBody>
            <a:bodyPr vert="eaVert" wrap="square" rtlCol="0">
              <a:spAutoFit/>
            </a:bodyPr>
            <a:lstStyle/>
            <a:p>
              <a:r>
                <a:rPr lang="zh-TW" altLang="en-US" sz="3200" b="1" dirty="0">
                  <a:solidFill>
                    <a:srgbClr val="115686"/>
                  </a:solidFill>
                </a:rPr>
                <a:t>全新制度</a:t>
              </a:r>
            </a:p>
          </p:txBody>
        </p:sp>
        <p:sp>
          <p:nvSpPr>
            <p:cNvPr id="22" name="AutoShape 14"/>
            <p:cNvSpPr>
              <a:spLocks noChangeArrowheads="1"/>
            </p:cNvSpPr>
            <p:nvPr/>
          </p:nvSpPr>
          <p:spPr bwMode="gray">
            <a:xfrm>
              <a:off x="7303338" y="4745150"/>
              <a:ext cx="2286000" cy="1600200"/>
            </a:xfrm>
            <a:prstGeom prst="upArrow">
              <a:avLst>
                <a:gd name="adj1" fmla="val 78306"/>
                <a:gd name="adj2" fmla="val 48213"/>
              </a:avLst>
            </a:prstGeom>
            <a:gradFill rotWithShape="1">
              <a:gsLst>
                <a:gs pos="0">
                  <a:srgbClr val="88CE58"/>
                </a:gs>
                <a:gs pos="100000">
                  <a:srgbClr val="88CE58">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dirty="0">
                  <a:latin typeface="微軟正黑體" panose="020B0604030504040204" pitchFamily="34" charset="-120"/>
                  <a:ea typeface="微軟正黑體" panose="020B0604030504040204" pitchFamily="34" charset="-120"/>
                </a:rPr>
                <a:t>與退撫基金脫鈎</a:t>
              </a:r>
              <a:endParaRPr lang="en-US" altLang="zh-TW" sz="2000" b="1" dirty="0">
                <a:latin typeface="微軟正黑體" panose="020B0604030504040204" pitchFamily="34" charset="-120"/>
                <a:ea typeface="微軟正黑體" panose="020B0604030504040204" pitchFamily="34" charset="-120"/>
              </a:endParaRPr>
            </a:p>
            <a:p>
              <a:pPr algn="ctr"/>
              <a:r>
                <a:rPr lang="zh-TW" altLang="en-US" sz="2000" b="1" dirty="0">
                  <a:latin typeface="微軟正黑體" panose="020B0604030504040204" pitchFamily="34" charset="-120"/>
                  <a:ea typeface="微軟正黑體" panose="020B0604030504040204" pitchFamily="34" charset="-120"/>
                </a:rPr>
                <a:t>個人帳戶財務自主</a:t>
              </a:r>
            </a:p>
          </p:txBody>
        </p:sp>
        <p:sp>
          <p:nvSpPr>
            <p:cNvPr id="26" name="AutoShape 14"/>
            <p:cNvSpPr>
              <a:spLocks noChangeArrowheads="1"/>
            </p:cNvSpPr>
            <p:nvPr/>
          </p:nvSpPr>
          <p:spPr bwMode="gray">
            <a:xfrm>
              <a:off x="2301268" y="4745150"/>
              <a:ext cx="2286000" cy="1600200"/>
            </a:xfrm>
            <a:prstGeom prst="upArrow">
              <a:avLst>
                <a:gd name="adj1" fmla="val 78306"/>
                <a:gd name="adj2" fmla="val 48213"/>
              </a:avLst>
            </a:prstGeom>
            <a:gradFill>
              <a:gsLst>
                <a:gs pos="0">
                  <a:srgbClr val="FFE285"/>
                </a:gs>
                <a:gs pos="100000">
                  <a:srgbClr val="88CE58">
                    <a:gamma/>
                    <a:tint val="0"/>
                    <a:invGamma/>
                    <a:alpha val="0"/>
                  </a:srgbClr>
                </a:gs>
              </a:gsLst>
              <a:lin ang="5400000" scaled="1"/>
            </a:gradFill>
            <a:ln>
              <a:noFill/>
            </a:ln>
            <a:effectLst/>
          </p:spPr>
          <p:txBody>
            <a:bodyPr wrap="none" anchor="ctr"/>
            <a:lstStyle/>
            <a:p>
              <a:pPr algn="ctr"/>
              <a:r>
                <a:rPr lang="zh-TW" altLang="en-US" sz="2000" b="1" dirty="0">
                  <a:latin typeface="微軟正黑體" panose="020B0604030504040204" pitchFamily="34" charset="-120"/>
                  <a:ea typeface="微軟正黑體" panose="020B0604030504040204" pitchFamily="34" charset="-120"/>
                </a:rPr>
                <a:t>確保退撫基金永續</a:t>
              </a:r>
              <a:endParaRPr lang="en-US" altLang="zh-TW" sz="2000" b="1" dirty="0">
                <a:latin typeface="微軟正黑體" panose="020B0604030504040204" pitchFamily="34" charset="-120"/>
                <a:ea typeface="微軟正黑體" panose="020B0604030504040204" pitchFamily="34" charset="-120"/>
              </a:endParaRPr>
            </a:p>
            <a:p>
              <a:pPr algn="ctr"/>
              <a:r>
                <a:rPr lang="zh-TW" altLang="en-US" sz="2000" b="1" dirty="0">
                  <a:latin typeface="微軟正黑體" panose="020B0604030504040204" pitchFamily="34" charset="-120"/>
                  <a:ea typeface="微軟正黑體" panose="020B0604030504040204" pitchFamily="34" charset="-120"/>
                </a:rPr>
                <a:t>沒有二次年改問題</a:t>
              </a:r>
            </a:p>
          </p:txBody>
        </p:sp>
      </p:grpSp>
      <p:sp>
        <p:nvSpPr>
          <p:cNvPr id="33" name="TextBox 135">
            <a:extLst>
              <a:ext uri="{FF2B5EF4-FFF2-40B4-BE49-F238E27FC236}">
                <a16:creationId xmlns:a16="http://schemas.microsoft.com/office/drawing/2014/main" xmlns="" id="{E803C9C3-F2D0-4063-A209-64D2E0D94166}"/>
              </a:ext>
            </a:extLst>
          </p:cNvPr>
          <p:cNvSpPr txBox="1"/>
          <p:nvPr/>
        </p:nvSpPr>
        <p:spPr>
          <a:xfrm>
            <a:off x="1699712" y="918000"/>
            <a:ext cx="9792141" cy="492443"/>
          </a:xfrm>
          <a:prstGeom prst="rect">
            <a:avLst/>
          </a:prstGeom>
          <a:noFill/>
        </p:spPr>
        <p:txBody>
          <a:bodyPr wrap="square" rtlCol="0">
            <a:spAutoFit/>
          </a:bodyPr>
          <a:lstStyle/>
          <a:p>
            <a:pPr lvl="0" defTabSz="914400">
              <a:spcBef>
                <a:spcPts val="1200"/>
              </a:spcBef>
              <a:defRPr/>
            </a:pPr>
            <a:r>
              <a:rPr lang="zh-TW" altLang="en-US" sz="2600" b="1" dirty="0">
                <a:solidFill>
                  <a:srgbClr val="115686"/>
                </a:solidFill>
                <a:latin typeface="微软雅黑"/>
              </a:rPr>
              <a:t>二、新制度之給付制度規劃轉型</a:t>
            </a:r>
            <a:endParaRPr lang="en-US" altLang="zh-TW" sz="2600" b="1" dirty="0">
              <a:solidFill>
                <a:srgbClr val="115686"/>
              </a:solidFill>
              <a:latin typeface="微软雅黑"/>
            </a:endParaRPr>
          </a:p>
        </p:txBody>
      </p:sp>
      <p:cxnSp>
        <p:nvCxnSpPr>
          <p:cNvPr id="13" name="Straight Connector 38">
            <a:extLst>
              <a:ext uri="{FF2B5EF4-FFF2-40B4-BE49-F238E27FC236}">
                <a16:creationId xmlns:a16="http://schemas.microsoft.com/office/drawing/2014/main" xmlns="" id="{20EFC396-0779-4145-B1EB-82A2DF14E731}"/>
              </a:ext>
            </a:extLst>
          </p:cNvPr>
          <p:cNvCxnSpPr/>
          <p:nvPr/>
        </p:nvCxnSpPr>
        <p:spPr bwMode="auto">
          <a:xfrm flipV="1">
            <a:off x="1744631" y="1397823"/>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42660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13">
            <a:extLst>
              <a:ext uri="{FF2B5EF4-FFF2-40B4-BE49-F238E27FC236}">
                <a16:creationId xmlns:a16="http://schemas.microsoft.com/office/drawing/2014/main" xmlns="" id="{5F6DC070-D5DC-4EB8-80D4-904EA2436621}"/>
              </a:ext>
            </a:extLst>
          </p:cNvPr>
          <p:cNvGrpSpPr/>
          <p:nvPr/>
        </p:nvGrpSpPr>
        <p:grpSpPr>
          <a:xfrm>
            <a:off x="1699199" y="918000"/>
            <a:ext cx="8167092" cy="479829"/>
            <a:chOff x="1185505" y="1575164"/>
            <a:chExt cx="2495116" cy="155235"/>
          </a:xfrm>
        </p:grpSpPr>
        <p:cxnSp>
          <p:nvCxnSpPr>
            <p:cNvPr id="21" name="Straight Connector 38">
              <a:extLst>
                <a:ext uri="{FF2B5EF4-FFF2-40B4-BE49-F238E27FC236}">
                  <a16:creationId xmlns:a16="http://schemas.microsoft.com/office/drawing/2014/main" xmlns="" id="{20EFC396-0779-4145-B1EB-82A2DF14E731}"/>
                </a:ext>
              </a:extLst>
            </p:cNvPr>
            <p:cNvCxnSpPr/>
            <p:nvPr/>
          </p:nvCxnSpPr>
          <p:spPr bwMode="auto">
            <a:xfrm flipV="1">
              <a:off x="1199385" y="1730397"/>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TextBox 135">
              <a:extLst>
                <a:ext uri="{FF2B5EF4-FFF2-40B4-BE49-F238E27FC236}">
                  <a16:creationId xmlns:a16="http://schemas.microsoft.com/office/drawing/2014/main" xmlns="" id="{E803C9C3-F2D0-4063-A209-64D2E0D94166}"/>
                </a:ext>
              </a:extLst>
            </p:cNvPr>
            <p:cNvSpPr txBox="1"/>
            <p:nvPr/>
          </p:nvSpPr>
          <p:spPr>
            <a:xfrm>
              <a:off x="1185505" y="1575164"/>
              <a:ext cx="2495116" cy="149359"/>
            </a:xfrm>
            <a:prstGeom prst="rect">
              <a:avLst/>
            </a:prstGeom>
            <a:noFill/>
          </p:spPr>
          <p:txBody>
            <a:bodyPr wrap="square" rtlCol="0">
              <a:spAutoFit/>
            </a:bodyPr>
            <a:lstStyle/>
            <a:p>
              <a:pPr lvl="0" defTabSz="914400">
                <a:defRPr/>
              </a:pPr>
              <a:r>
                <a:rPr lang="zh-TW" altLang="en-US" sz="2400" b="1" dirty="0">
                  <a:solidFill>
                    <a:srgbClr val="115686"/>
                  </a:solidFill>
                  <a:latin typeface="微软雅黑"/>
                </a:rPr>
                <a:t>三、新制度設計理念</a:t>
              </a:r>
            </a:p>
          </p:txBody>
        </p:sp>
      </p:grpSp>
      <p:sp>
        <p:nvSpPr>
          <p:cNvPr id="13" name="矩形 12">
            <a:extLst>
              <a:ext uri="{FF2B5EF4-FFF2-40B4-BE49-F238E27FC236}">
                <a16:creationId xmlns:a16="http://schemas.microsoft.com/office/drawing/2014/main" xmlns="" id="{61495C8C-F7D4-41C7-97C4-90BEF46C122D}"/>
              </a:ext>
            </a:extLst>
          </p:cNvPr>
          <p:cNvSpPr/>
          <p:nvPr/>
        </p:nvSpPr>
        <p:spPr>
          <a:xfrm>
            <a:off x="1699712" y="259200"/>
            <a:ext cx="4698722" cy="584775"/>
          </a:xfrm>
          <a:prstGeom prst="rect">
            <a:avLst/>
          </a:prstGeom>
        </p:spPr>
        <p:txBody>
          <a:bodyPr wrap="none">
            <a:spAutoFit/>
          </a:bodyPr>
          <a:lstStyle/>
          <a:p>
            <a:pPr lvl="0" defTabSz="914400">
              <a:defRPr/>
            </a:pPr>
            <a:r>
              <a:rPr lang="zh-TW" altLang="en-US" sz="3200" b="1" dirty="0">
                <a:solidFill>
                  <a:srgbClr val="142938"/>
                </a:solidFill>
                <a:latin typeface="微软雅黑"/>
              </a:rPr>
              <a:t>貳、新退撫制度規劃方向</a:t>
            </a:r>
          </a:p>
        </p:txBody>
      </p:sp>
      <p:sp>
        <p:nvSpPr>
          <p:cNvPr id="27" name="AutoShape 8"/>
          <p:cNvSpPr>
            <a:spLocks noChangeArrowheads="1"/>
          </p:cNvSpPr>
          <p:nvPr/>
        </p:nvSpPr>
        <p:spPr bwMode="gray">
          <a:xfrm>
            <a:off x="1481014" y="1941817"/>
            <a:ext cx="1737828" cy="4078402"/>
          </a:xfrm>
          <a:prstGeom prst="roundRect">
            <a:avLst>
              <a:gd name="adj" fmla="val 9106"/>
            </a:avLst>
          </a:prstGeom>
          <a:ln/>
        </p:spPr>
        <p:style>
          <a:lnRef idx="1">
            <a:schemeClr val="accent5"/>
          </a:lnRef>
          <a:fillRef idx="2">
            <a:schemeClr val="accent5"/>
          </a:fillRef>
          <a:effectRef idx="1">
            <a:schemeClr val="accent5"/>
          </a:effectRef>
          <a:fontRef idx="minor">
            <a:schemeClr val="dk1"/>
          </a:fontRef>
        </p:style>
        <p:txBody>
          <a:bodyPr anchor="ctr"/>
          <a:lstStyle/>
          <a:p>
            <a:pPr algn="ctr"/>
            <a:r>
              <a:rPr kumimoji="1" lang="zh-TW" altLang="en-US" sz="4000" b="1" dirty="0">
                <a:ln w="1905"/>
                <a:solidFill>
                  <a:schemeClr val="accent6">
                    <a:lumMod val="50000"/>
                  </a:schemeClr>
                </a:solidFill>
                <a:effectLst>
                  <a:innerShdw blurRad="69850" dist="43180" dir="5400000">
                    <a:srgbClr val="000000">
                      <a:alpha val="65000"/>
                    </a:srgbClr>
                  </a:innerShdw>
                </a:effectLst>
                <a:latin typeface="+mn-ea"/>
              </a:rPr>
              <a:t>全新制度</a:t>
            </a:r>
            <a:endParaRPr kumimoji="1" lang="en-US" altLang="zh-TW" sz="4000" b="1" dirty="0">
              <a:ln w="1905"/>
              <a:solidFill>
                <a:schemeClr val="accent6">
                  <a:lumMod val="50000"/>
                </a:schemeClr>
              </a:solidFill>
              <a:effectLst>
                <a:innerShdw blurRad="69850" dist="43180" dir="5400000">
                  <a:srgbClr val="000000">
                    <a:alpha val="65000"/>
                  </a:srgbClr>
                </a:innerShdw>
              </a:effectLst>
              <a:latin typeface="+mn-ea"/>
            </a:endParaRPr>
          </a:p>
          <a:p>
            <a:pPr algn="ctr"/>
            <a:r>
              <a:rPr kumimoji="1" lang="en-US" altLang="zh-TW" sz="4000" b="1" dirty="0">
                <a:ln w="1905"/>
                <a:solidFill>
                  <a:schemeClr val="accent6">
                    <a:lumMod val="50000"/>
                  </a:schemeClr>
                </a:solidFill>
                <a:effectLst>
                  <a:innerShdw blurRad="69850" dist="43180" dir="5400000">
                    <a:srgbClr val="000000">
                      <a:alpha val="65000"/>
                    </a:srgbClr>
                  </a:innerShdw>
                </a:effectLst>
                <a:latin typeface="+mn-ea"/>
              </a:rPr>
              <a:t>DC</a:t>
            </a:r>
            <a:r>
              <a:rPr kumimoji="1" lang="zh-TW" altLang="en-US" sz="4000" b="1" dirty="0">
                <a:ln w="1905"/>
                <a:solidFill>
                  <a:schemeClr val="accent6">
                    <a:lumMod val="50000"/>
                  </a:schemeClr>
                </a:solidFill>
                <a:effectLst>
                  <a:innerShdw blurRad="69850" dist="43180" dir="5400000">
                    <a:srgbClr val="000000">
                      <a:alpha val="65000"/>
                    </a:srgbClr>
                  </a:innerShdw>
                </a:effectLst>
                <a:latin typeface="+mn-ea"/>
              </a:rPr>
              <a:t>制</a:t>
            </a:r>
            <a:endParaRPr kumimoji="1" lang="en-US" altLang="zh-TW" sz="4000" b="1" dirty="0">
              <a:ln w="1905"/>
              <a:solidFill>
                <a:schemeClr val="accent6">
                  <a:lumMod val="50000"/>
                </a:schemeClr>
              </a:solidFill>
              <a:effectLst>
                <a:innerShdw blurRad="69850" dist="43180" dir="5400000">
                  <a:srgbClr val="000000">
                    <a:alpha val="65000"/>
                  </a:srgbClr>
                </a:innerShdw>
              </a:effectLst>
              <a:latin typeface="+mn-ea"/>
            </a:endParaRPr>
          </a:p>
          <a:p>
            <a:pPr algn="ctr"/>
            <a:r>
              <a:rPr kumimoji="1" lang="zh-TW" altLang="zh-TW" sz="4000" b="1" dirty="0">
                <a:ln w="1905"/>
                <a:solidFill>
                  <a:schemeClr val="accent6">
                    <a:lumMod val="50000"/>
                  </a:schemeClr>
                </a:solidFill>
                <a:effectLst>
                  <a:innerShdw blurRad="69850" dist="43180" dir="5400000">
                    <a:srgbClr val="000000">
                      <a:alpha val="65000"/>
                    </a:srgbClr>
                  </a:innerShdw>
                </a:effectLst>
                <a:latin typeface="+mn-ea"/>
              </a:rPr>
              <a:t>∣</a:t>
            </a:r>
            <a:r>
              <a:rPr kumimoji="1" lang="en-US" altLang="zh-TW" sz="4000" b="1" dirty="0">
                <a:ln w="1905"/>
                <a:solidFill>
                  <a:schemeClr val="accent6">
                    <a:lumMod val="50000"/>
                  </a:schemeClr>
                </a:solidFill>
                <a:effectLst>
                  <a:innerShdw blurRad="69850" dist="43180" dir="5400000">
                    <a:srgbClr val="000000">
                      <a:alpha val="65000"/>
                    </a:srgbClr>
                  </a:innerShdw>
                </a:effectLst>
                <a:latin typeface="+mn-ea"/>
              </a:rPr>
              <a:t/>
            </a:r>
            <a:br>
              <a:rPr kumimoji="1" lang="en-US" altLang="zh-TW" sz="4000" b="1" dirty="0">
                <a:ln w="1905"/>
                <a:solidFill>
                  <a:schemeClr val="accent6">
                    <a:lumMod val="50000"/>
                  </a:schemeClr>
                </a:solidFill>
                <a:effectLst>
                  <a:innerShdw blurRad="69850" dist="43180" dir="5400000">
                    <a:srgbClr val="000000">
                      <a:alpha val="65000"/>
                    </a:srgbClr>
                  </a:innerShdw>
                </a:effectLst>
                <a:latin typeface="+mn-ea"/>
              </a:rPr>
            </a:br>
            <a:r>
              <a:rPr kumimoji="1" lang="zh-TW" altLang="en-US" sz="4000" b="1" dirty="0">
                <a:ln w="1905"/>
                <a:solidFill>
                  <a:schemeClr val="accent6">
                    <a:lumMod val="50000"/>
                  </a:schemeClr>
                </a:solidFill>
                <a:effectLst>
                  <a:innerShdw blurRad="69850" dist="43180" dir="5400000">
                    <a:srgbClr val="000000">
                      <a:alpha val="65000"/>
                    </a:srgbClr>
                  </a:innerShdw>
                </a:effectLst>
                <a:latin typeface="+mn-ea"/>
              </a:rPr>
              <a:t>設計理念</a:t>
            </a:r>
            <a:endParaRPr kumimoji="1" lang="en-US" altLang="zh-TW" sz="4000" b="1" dirty="0">
              <a:ln w="1905"/>
              <a:solidFill>
                <a:schemeClr val="accent6">
                  <a:lumMod val="50000"/>
                </a:schemeClr>
              </a:solidFill>
              <a:effectLst>
                <a:innerShdw blurRad="69850" dist="43180" dir="5400000">
                  <a:srgbClr val="000000">
                    <a:alpha val="65000"/>
                  </a:srgbClr>
                </a:innerShdw>
              </a:effectLst>
              <a:latin typeface="+mn-ea"/>
            </a:endParaRPr>
          </a:p>
        </p:txBody>
      </p:sp>
      <p:grpSp>
        <p:nvGrpSpPr>
          <p:cNvPr id="28" name="群組 27"/>
          <p:cNvGrpSpPr/>
          <p:nvPr/>
        </p:nvGrpSpPr>
        <p:grpSpPr>
          <a:xfrm>
            <a:off x="3356384" y="1729393"/>
            <a:ext cx="6997289" cy="4736722"/>
            <a:chOff x="2332529" y="1461362"/>
            <a:chExt cx="6497144" cy="4847958"/>
          </a:xfrm>
        </p:grpSpPr>
        <p:sp>
          <p:nvSpPr>
            <p:cNvPr id="29" name="AutoShape 4"/>
            <p:cNvSpPr>
              <a:spLocks noChangeArrowheads="1"/>
            </p:cNvSpPr>
            <p:nvPr/>
          </p:nvSpPr>
          <p:spPr bwMode="invGray">
            <a:xfrm flipH="1">
              <a:off x="2332529" y="1461362"/>
              <a:ext cx="6497144" cy="4847958"/>
            </a:xfrm>
            <a:prstGeom prst="rightArrow">
              <a:avLst>
                <a:gd name="adj1" fmla="val 86065"/>
                <a:gd name="adj2" fmla="val 31780"/>
              </a:avLst>
            </a:prstGeom>
            <a:solidFill>
              <a:schemeClr val="accent1">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 name="AutoShape 5"/>
            <p:cNvSpPr>
              <a:spLocks noChangeArrowheads="1"/>
            </p:cNvSpPr>
            <p:nvPr/>
          </p:nvSpPr>
          <p:spPr bwMode="blackWhite">
            <a:xfrm>
              <a:off x="3594225" y="1925860"/>
              <a:ext cx="5112567" cy="768049"/>
            </a:xfrm>
            <a:prstGeom prst="roundRect">
              <a:avLst>
                <a:gd name="adj" fmla="val 9106"/>
              </a:avLst>
            </a:prstGeom>
            <a:solidFill>
              <a:schemeClr val="accent2">
                <a:lumMod val="20000"/>
                <a:lumOff val="80000"/>
              </a:schemeClr>
            </a:solidFill>
            <a:ln w="25400">
              <a:solidFill>
                <a:srgbClr val="FFFFFF"/>
              </a:solidFill>
              <a:round/>
              <a:headEnd/>
              <a:tailEnd/>
            </a:ln>
            <a:effectLst>
              <a:outerShdw dist="107763" dir="2700000" algn="ctr" rotWithShape="0">
                <a:schemeClr val="bg2">
                  <a:alpha val="50000"/>
                </a:schemeClr>
              </a:outerShdw>
            </a:effectLst>
          </p:spPr>
          <p:txBody>
            <a:bodyPr wrap="square" anchor="ctr"/>
            <a:lstStyle/>
            <a:p>
              <a:r>
                <a:rPr lang="zh-TW" altLang="en-US" sz="2600" b="1" dirty="0">
                  <a:latin typeface="微軟正黑體" panose="020B0604030504040204" pitchFamily="34" charset="-120"/>
                  <a:ea typeface="微軟正黑體" panose="020B0604030504040204" pitchFamily="34" charset="-120"/>
                </a:rPr>
                <a:t>建立多層次年金</a:t>
              </a:r>
              <a:r>
                <a:rPr lang="zh-TW" altLang="en-US" sz="2600" b="1" dirty="0">
                  <a:latin typeface="新細明體" panose="02020500000000000000" pitchFamily="18" charset="-120"/>
                  <a:ea typeface="新細明體" panose="02020500000000000000" pitchFamily="18" charset="-120"/>
                </a:rPr>
                <a:t>、</a:t>
              </a:r>
              <a:r>
                <a:rPr lang="zh-TW" altLang="en-US" sz="2600" b="1" dirty="0">
                  <a:latin typeface="微軟正黑體" panose="020B0604030504040204" pitchFamily="34" charset="-120"/>
                  <a:ea typeface="微軟正黑體" panose="020B0604030504040204" pitchFamily="34" charset="-120"/>
                </a:rPr>
                <a:t>強化適足退休保障</a:t>
              </a:r>
              <a:endParaRPr lang="en-US" altLang="zh-TW" sz="2600" b="1" dirty="0">
                <a:latin typeface="微軟正黑體" panose="020B0604030504040204" pitchFamily="34" charset="-120"/>
                <a:ea typeface="微軟正黑體" panose="020B0604030504040204" pitchFamily="34" charset="-120"/>
              </a:endParaRPr>
            </a:p>
          </p:txBody>
        </p:sp>
        <p:sp>
          <p:nvSpPr>
            <p:cNvPr id="31" name="AutoShape 6"/>
            <p:cNvSpPr>
              <a:spLocks noChangeArrowheads="1"/>
            </p:cNvSpPr>
            <p:nvPr/>
          </p:nvSpPr>
          <p:spPr bwMode="blackWhite">
            <a:xfrm>
              <a:off x="3580562" y="2961626"/>
              <a:ext cx="5135061" cy="767680"/>
            </a:xfrm>
            <a:prstGeom prst="roundRect">
              <a:avLst>
                <a:gd name="adj" fmla="val 9106"/>
              </a:avLst>
            </a:prstGeom>
            <a:solidFill>
              <a:schemeClr val="accent2">
                <a:lumMod val="20000"/>
                <a:lumOff val="80000"/>
              </a:schemeClr>
            </a:soli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600" b="1" dirty="0">
                  <a:latin typeface="微軟正黑體" panose="020B0604030504040204" pitchFamily="34" charset="-120"/>
                  <a:ea typeface="微軟正黑體" panose="020B0604030504040204" pitchFamily="34" charset="-120"/>
                </a:rPr>
                <a:t>設置個人退休金帳戶、財務獨立自主</a:t>
              </a:r>
              <a:endParaRPr lang="en-US" altLang="zh-TW" sz="2600" b="1" dirty="0">
                <a:latin typeface="微軟正黑體" panose="020B0604030504040204" pitchFamily="34" charset="-120"/>
                <a:ea typeface="微軟正黑體" panose="020B0604030504040204" pitchFamily="34" charset="-120"/>
              </a:endParaRPr>
            </a:p>
          </p:txBody>
        </p:sp>
        <p:sp>
          <p:nvSpPr>
            <p:cNvPr id="32" name="AutoShape 7"/>
            <p:cNvSpPr>
              <a:spLocks noChangeArrowheads="1"/>
            </p:cNvSpPr>
            <p:nvPr/>
          </p:nvSpPr>
          <p:spPr bwMode="blackWhite">
            <a:xfrm>
              <a:off x="3594225" y="3997026"/>
              <a:ext cx="5112567" cy="741318"/>
            </a:xfrm>
            <a:prstGeom prst="roundRect">
              <a:avLst>
                <a:gd name="adj" fmla="val 9106"/>
              </a:avLst>
            </a:prstGeom>
            <a:solidFill>
              <a:schemeClr val="accent2">
                <a:lumMod val="20000"/>
                <a:lumOff val="80000"/>
              </a:schemeClr>
            </a:soli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600" b="1" dirty="0">
                  <a:latin typeface="微軟正黑體" panose="020B0604030504040204" pitchFamily="34" charset="-120"/>
                  <a:ea typeface="微軟正黑體" panose="020B0604030504040204" pitchFamily="34" charset="-120"/>
                </a:rPr>
                <a:t>退休年資可攜、促進公私人才交流</a:t>
              </a:r>
              <a:endParaRPr lang="en-US" altLang="zh-TW" sz="2600" b="1" dirty="0">
                <a:latin typeface="微軟正黑體" panose="020B0604030504040204" pitchFamily="34" charset="-120"/>
                <a:ea typeface="微軟正黑體" panose="020B0604030504040204" pitchFamily="34" charset="-120"/>
              </a:endParaRPr>
            </a:p>
          </p:txBody>
        </p:sp>
      </p:grpSp>
      <p:sp>
        <p:nvSpPr>
          <p:cNvPr id="33" name="AutoShape 5"/>
          <p:cNvSpPr>
            <a:spLocks noChangeArrowheads="1"/>
          </p:cNvSpPr>
          <p:nvPr/>
        </p:nvSpPr>
        <p:spPr bwMode="gray">
          <a:xfrm>
            <a:off x="4715204" y="5221934"/>
            <a:ext cx="5500927" cy="681832"/>
          </a:xfrm>
          <a:prstGeom prst="roundRect">
            <a:avLst>
              <a:gd name="adj" fmla="val 9106"/>
            </a:avLst>
          </a:prstGeom>
          <a:solidFill>
            <a:schemeClr val="accent2">
              <a:lumMod val="20000"/>
              <a:lumOff val="80000"/>
            </a:schemeClr>
          </a:solidFill>
          <a:ln w="25400">
            <a:solidFill>
              <a:srgbClr val="FFFFFF"/>
            </a:solidFill>
            <a:round/>
            <a:headEnd/>
            <a:tailEnd/>
          </a:ln>
          <a:effectLst>
            <a:outerShdw dist="107763" dir="2700000" algn="ctr" rotWithShape="0">
              <a:schemeClr val="bg2">
                <a:alpha val="50000"/>
              </a:schemeClr>
            </a:outerShdw>
          </a:effectLst>
        </p:spPr>
        <p:txBody>
          <a:bodyPr wrap="none" anchor="ctr"/>
          <a:lstStyle/>
          <a:p>
            <a:r>
              <a:rPr lang="zh-TW" altLang="en-US" sz="2600" b="1" dirty="0">
                <a:latin typeface="微軟正黑體" panose="020B0604030504040204" pitchFamily="34" charset="-120"/>
                <a:ea typeface="微軟正黑體" panose="020B0604030504040204" pitchFamily="34" charset="-120"/>
              </a:rPr>
              <a:t>政府照顧義務及公法上職務關係不變</a:t>
            </a:r>
            <a:endParaRPr lang="en-US" altLang="zh-TW" sz="2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078014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4658632" y="2284206"/>
            <a:ext cx="6542767" cy="1569660"/>
          </a:xfrm>
          <a:prstGeom prst="rect">
            <a:avLst/>
          </a:prstGeom>
          <a:noFill/>
        </p:spPr>
        <p:txBody>
          <a:bodyPr wrap="square" rtlCol="0">
            <a:spAutoFit/>
            <a:scene3d>
              <a:camera prst="orthographicFront"/>
              <a:lightRig rig="threePt" dir="t"/>
            </a:scene3d>
            <a:sp3d contourW="12700"/>
          </a:bodyPr>
          <a:lstStyle/>
          <a:p>
            <a:pPr marL="622300" lvl="0" indent="-62230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參、採行確定提撥制</a:t>
            </a:r>
            <a:r>
              <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
            </a:r>
            <a:br>
              <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b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有關配套方案</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27399698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61495C8C-F7D4-41C7-97C4-90BEF46C122D}"/>
              </a:ext>
            </a:extLst>
          </p:cNvPr>
          <p:cNvSpPr/>
          <p:nvPr/>
        </p:nvSpPr>
        <p:spPr>
          <a:xfrm>
            <a:off x="1699712" y="259200"/>
            <a:ext cx="6704806"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77816" y="1366472"/>
            <a:ext cx="7985039" cy="3"/>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35">
            <a:extLst>
              <a:ext uri="{FF2B5EF4-FFF2-40B4-BE49-F238E27FC236}">
                <a16:creationId xmlns:a16="http://schemas.microsoft.com/office/drawing/2014/main" xmlns="" id="{E803C9C3-F2D0-4063-A209-64D2E0D94166}"/>
              </a:ext>
            </a:extLst>
          </p:cNvPr>
          <p:cNvSpPr txBox="1"/>
          <p:nvPr/>
        </p:nvSpPr>
        <p:spPr>
          <a:xfrm>
            <a:off x="1699712" y="889419"/>
            <a:ext cx="9974128" cy="1908215"/>
          </a:xfrm>
          <a:prstGeom prst="rect">
            <a:avLst/>
          </a:prstGeom>
          <a:noFill/>
        </p:spPr>
        <p:txBody>
          <a:bodyPr wrap="square" rtlCol="0">
            <a:spAutoFit/>
          </a:bodyPr>
          <a:lstStyle/>
          <a:p>
            <a:pPr lvl="0" defTabSz="914400">
              <a:spcBef>
                <a:spcPts val="1200"/>
              </a:spcBef>
              <a:defRPr/>
            </a:pPr>
            <a:r>
              <a:rPr lang="zh-TW" altLang="en-US" sz="2600" b="1" dirty="0">
                <a:solidFill>
                  <a:srgbClr val="115686"/>
                </a:solidFill>
                <a:latin typeface="微软雅黑"/>
              </a:rPr>
              <a:t>一、適用對象</a:t>
            </a:r>
            <a:endParaRPr lang="en-US" altLang="zh-TW" sz="2600" b="1" dirty="0">
              <a:solidFill>
                <a:srgbClr val="115686"/>
              </a:solidFill>
              <a:latin typeface="微软雅黑"/>
            </a:endParaRPr>
          </a:p>
          <a:p>
            <a:pPr defTabSz="914400">
              <a:spcBef>
                <a:spcPts val="1200"/>
              </a:spcBef>
              <a:defRPr/>
            </a:pPr>
            <a:r>
              <a:rPr lang="zh-TW" altLang="en-US" sz="2400" b="1" dirty="0">
                <a:solidFill>
                  <a:srgbClr val="115686"/>
                </a:solidFill>
                <a:latin typeface="微软雅黑"/>
              </a:rPr>
              <a:t>依公務人員退休資遣撫卹法第</a:t>
            </a:r>
            <a:r>
              <a:rPr lang="en-US" altLang="zh-TW" sz="2400" b="1" dirty="0">
                <a:solidFill>
                  <a:srgbClr val="115686"/>
                </a:solidFill>
                <a:latin typeface="微软雅黑"/>
              </a:rPr>
              <a:t>93</a:t>
            </a:r>
            <a:r>
              <a:rPr lang="zh-TW" altLang="en-US" sz="2400" b="1" dirty="0">
                <a:solidFill>
                  <a:srgbClr val="115686"/>
                </a:solidFill>
                <a:latin typeface="微软雅黑"/>
              </a:rPr>
              <a:t>條及同法施行細則第</a:t>
            </a:r>
            <a:r>
              <a:rPr lang="en-US" altLang="zh-TW" sz="2400" b="1" dirty="0">
                <a:solidFill>
                  <a:srgbClr val="115686"/>
                </a:solidFill>
                <a:latin typeface="微软雅黑"/>
              </a:rPr>
              <a:t>128</a:t>
            </a:r>
            <a:r>
              <a:rPr lang="zh-TW" altLang="en-US" sz="2400" b="1" dirty="0">
                <a:solidFill>
                  <a:srgbClr val="115686"/>
                </a:solidFill>
                <a:latin typeface="微软雅黑"/>
              </a:rPr>
              <a:t>條規定、</a:t>
            </a:r>
            <a:endParaRPr lang="en-US" altLang="zh-TW" sz="2400" b="1" dirty="0">
              <a:solidFill>
                <a:srgbClr val="115686"/>
              </a:solidFill>
              <a:latin typeface="微软雅黑"/>
            </a:endParaRPr>
          </a:p>
          <a:p>
            <a:pPr lvl="0" defTabSz="914400">
              <a:spcBef>
                <a:spcPts val="1200"/>
              </a:spcBef>
              <a:defRPr/>
            </a:pPr>
            <a:r>
              <a:rPr lang="zh-TW" altLang="en-US" sz="2400" b="1" dirty="0">
                <a:solidFill>
                  <a:srgbClr val="115686"/>
                </a:solidFill>
                <a:latin typeface="微软雅黑"/>
              </a:rPr>
              <a:t>全新制度適用對象以</a:t>
            </a:r>
            <a:r>
              <a:rPr lang="en-US" altLang="zh-TW" sz="2400" b="1" dirty="0">
                <a:solidFill>
                  <a:srgbClr val="FF0000"/>
                </a:solidFill>
                <a:latin typeface="微软雅黑"/>
              </a:rPr>
              <a:t>112</a:t>
            </a:r>
            <a:r>
              <a:rPr lang="zh-TW" altLang="en-US" sz="2400" b="1" dirty="0">
                <a:solidFill>
                  <a:srgbClr val="FF0000"/>
                </a:solidFill>
                <a:latin typeface="微软雅黑"/>
              </a:rPr>
              <a:t>年</a:t>
            </a:r>
            <a:r>
              <a:rPr lang="en-US" altLang="zh-TW" sz="2400" b="1" dirty="0">
                <a:solidFill>
                  <a:srgbClr val="FF0000"/>
                </a:solidFill>
                <a:latin typeface="微软雅黑"/>
              </a:rPr>
              <a:t>7</a:t>
            </a:r>
            <a:r>
              <a:rPr lang="zh-TW" altLang="en-US" sz="2400" b="1" dirty="0">
                <a:solidFill>
                  <a:srgbClr val="FF0000"/>
                </a:solidFill>
                <a:latin typeface="微软雅黑"/>
              </a:rPr>
              <a:t>月</a:t>
            </a:r>
            <a:r>
              <a:rPr lang="en-US" altLang="zh-TW" sz="2400" b="1" dirty="0">
                <a:solidFill>
                  <a:srgbClr val="FF0000"/>
                </a:solidFill>
                <a:latin typeface="微软雅黑"/>
              </a:rPr>
              <a:t>1</a:t>
            </a:r>
            <a:r>
              <a:rPr lang="zh-TW" altLang="en-US" sz="2400" b="1" dirty="0">
                <a:solidFill>
                  <a:srgbClr val="FF0000"/>
                </a:solidFill>
                <a:latin typeface="微软雅黑"/>
              </a:rPr>
              <a:t>日以後</a:t>
            </a:r>
            <a:r>
              <a:rPr lang="zh-TW" altLang="en-US" sz="2400" b="1" dirty="0">
                <a:solidFill>
                  <a:srgbClr val="115686"/>
                </a:solidFill>
                <a:latin typeface="微软雅黑"/>
              </a:rPr>
              <a:t>初任公務人員為限</a:t>
            </a:r>
          </a:p>
          <a:p>
            <a:pPr lvl="0" defTabSz="914400">
              <a:defRPr/>
            </a:pPr>
            <a:endParaRPr lang="zh-TW" altLang="en-US" sz="2400" b="1" dirty="0">
              <a:solidFill>
                <a:srgbClr val="115686"/>
              </a:solidFill>
              <a:latin typeface="微软雅黑"/>
            </a:endParaRPr>
          </a:p>
        </p:txBody>
      </p:sp>
      <p:grpSp>
        <p:nvGrpSpPr>
          <p:cNvPr id="10" name="群組 9"/>
          <p:cNvGrpSpPr/>
          <p:nvPr/>
        </p:nvGrpSpPr>
        <p:grpSpPr>
          <a:xfrm>
            <a:off x="871848" y="2888248"/>
            <a:ext cx="10364057" cy="3183331"/>
            <a:chOff x="841703" y="1858915"/>
            <a:chExt cx="10364057" cy="3183331"/>
          </a:xfrm>
        </p:grpSpPr>
        <p:grpSp>
          <p:nvGrpSpPr>
            <p:cNvPr id="11" name="群組 10"/>
            <p:cNvGrpSpPr/>
            <p:nvPr/>
          </p:nvGrpSpPr>
          <p:grpSpPr>
            <a:xfrm>
              <a:off x="1565476" y="1858915"/>
              <a:ext cx="8879854" cy="3183331"/>
              <a:chOff x="1677771" y="2483963"/>
              <a:chExt cx="8879854" cy="3183331"/>
            </a:xfrm>
          </p:grpSpPr>
          <p:sp>
            <p:nvSpPr>
              <p:cNvPr id="20" name="手繪多邊形 19"/>
              <p:cNvSpPr/>
              <p:nvPr/>
            </p:nvSpPr>
            <p:spPr>
              <a:xfrm rot="21600000">
                <a:off x="1677771" y="2483963"/>
                <a:ext cx="3183331" cy="3183331"/>
              </a:xfrm>
              <a:custGeom>
                <a:avLst/>
                <a:gdLst>
                  <a:gd name="connsiteX0" fmla="*/ 0 w 3183331"/>
                  <a:gd name="connsiteY0" fmla="*/ 1114166 h 3183331"/>
                  <a:gd name="connsiteX1" fmla="*/ 1591666 w 3183331"/>
                  <a:gd name="connsiteY1" fmla="*/ 0 h 3183331"/>
                  <a:gd name="connsiteX2" fmla="*/ 3183331 w 3183331"/>
                  <a:gd name="connsiteY2" fmla="*/ 1114166 h 3183331"/>
                  <a:gd name="connsiteX3" fmla="*/ 2387498 w 3183331"/>
                  <a:gd name="connsiteY3" fmla="*/ 1114166 h 3183331"/>
                  <a:gd name="connsiteX4" fmla="*/ 2387498 w 3183331"/>
                  <a:gd name="connsiteY4" fmla="*/ 3183331 h 3183331"/>
                  <a:gd name="connsiteX5" fmla="*/ 795833 w 3183331"/>
                  <a:gd name="connsiteY5" fmla="*/ 3183331 h 3183331"/>
                  <a:gd name="connsiteX6" fmla="*/ 795833 w 3183331"/>
                  <a:gd name="connsiteY6" fmla="*/ 1114166 h 3183331"/>
                  <a:gd name="connsiteX7" fmla="*/ 0 w 3183331"/>
                  <a:gd name="connsiteY7" fmla="*/ 1114166 h 318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331" h="3183331">
                    <a:moveTo>
                      <a:pt x="1114166" y="3183331"/>
                    </a:moveTo>
                    <a:lnTo>
                      <a:pt x="0" y="1591665"/>
                    </a:lnTo>
                    <a:lnTo>
                      <a:pt x="1114166" y="0"/>
                    </a:lnTo>
                    <a:lnTo>
                      <a:pt x="1114166" y="795833"/>
                    </a:lnTo>
                    <a:lnTo>
                      <a:pt x="3183331" y="795833"/>
                    </a:lnTo>
                    <a:lnTo>
                      <a:pt x="3183331" y="2387498"/>
                    </a:lnTo>
                    <a:lnTo>
                      <a:pt x="1114166" y="2387498"/>
                    </a:lnTo>
                    <a:lnTo>
                      <a:pt x="1114166" y="3183331"/>
                    </a:lnTo>
                    <a:close/>
                  </a:path>
                </a:pathLst>
              </a:custGeom>
              <a:solidFill>
                <a:srgbClr val="FFFF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6436" tIns="945184" rIns="149351" bIns="945186" numCol="1" spcCol="1270" anchor="ctr" anchorCtr="0">
                <a:noAutofit/>
              </a:bodyPr>
              <a:lstStyle/>
              <a:p>
                <a:pPr lvl="0" algn="ctr" defTabSz="933450">
                  <a:lnSpc>
                    <a:spcPct val="90000"/>
                  </a:lnSpc>
                  <a:spcBef>
                    <a:spcPct val="0"/>
                  </a:spcBef>
                  <a:spcAft>
                    <a:spcPct val="35000"/>
                  </a:spcAft>
                </a:pPr>
                <a:r>
                  <a:rPr lang="zh-TW" altLang="en-US" sz="3000" b="1" kern="1200" dirty="0">
                    <a:solidFill>
                      <a:srgbClr val="002060"/>
                    </a:solidFill>
                  </a:rPr>
                  <a:t>現職人員</a:t>
                </a:r>
                <a:endParaRPr lang="en-US" altLang="zh-TW" sz="3000" b="1" kern="1200" dirty="0">
                  <a:solidFill>
                    <a:srgbClr val="002060"/>
                  </a:solidFill>
                </a:endParaRPr>
              </a:p>
            </p:txBody>
          </p:sp>
          <p:sp>
            <p:nvSpPr>
              <p:cNvPr id="21" name="手繪多邊形 20"/>
              <p:cNvSpPr/>
              <p:nvPr/>
            </p:nvSpPr>
            <p:spPr>
              <a:xfrm>
                <a:off x="7374294" y="2483963"/>
                <a:ext cx="3183331" cy="3183331"/>
              </a:xfrm>
              <a:custGeom>
                <a:avLst/>
                <a:gdLst>
                  <a:gd name="connsiteX0" fmla="*/ 0 w 3183331"/>
                  <a:gd name="connsiteY0" fmla="*/ 1114166 h 3183331"/>
                  <a:gd name="connsiteX1" fmla="*/ 1591666 w 3183331"/>
                  <a:gd name="connsiteY1" fmla="*/ 0 h 3183331"/>
                  <a:gd name="connsiteX2" fmla="*/ 3183331 w 3183331"/>
                  <a:gd name="connsiteY2" fmla="*/ 1114166 h 3183331"/>
                  <a:gd name="connsiteX3" fmla="*/ 2387498 w 3183331"/>
                  <a:gd name="connsiteY3" fmla="*/ 1114166 h 3183331"/>
                  <a:gd name="connsiteX4" fmla="*/ 2387498 w 3183331"/>
                  <a:gd name="connsiteY4" fmla="*/ 3183331 h 3183331"/>
                  <a:gd name="connsiteX5" fmla="*/ 795833 w 3183331"/>
                  <a:gd name="connsiteY5" fmla="*/ 3183331 h 3183331"/>
                  <a:gd name="connsiteX6" fmla="*/ 795833 w 3183331"/>
                  <a:gd name="connsiteY6" fmla="*/ 1114166 h 3183331"/>
                  <a:gd name="connsiteX7" fmla="*/ 0 w 3183331"/>
                  <a:gd name="connsiteY7" fmla="*/ 1114166 h 318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3331" h="3183331">
                    <a:moveTo>
                      <a:pt x="2069165" y="0"/>
                    </a:moveTo>
                    <a:lnTo>
                      <a:pt x="3183331" y="1591666"/>
                    </a:lnTo>
                    <a:lnTo>
                      <a:pt x="2069165" y="3183331"/>
                    </a:lnTo>
                    <a:lnTo>
                      <a:pt x="2069165" y="2387498"/>
                    </a:lnTo>
                    <a:lnTo>
                      <a:pt x="0" y="2387498"/>
                    </a:lnTo>
                    <a:lnTo>
                      <a:pt x="0" y="795833"/>
                    </a:lnTo>
                    <a:lnTo>
                      <a:pt x="2069165" y="795833"/>
                    </a:lnTo>
                    <a:lnTo>
                      <a:pt x="2069165" y="0"/>
                    </a:ln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4">
                  <a:hueOff val="10395692"/>
                  <a:satOff val="-47968"/>
                  <a:lumOff val="1765"/>
                  <a:alphaOff val="0"/>
                </a:schemeClr>
              </a:effectRef>
              <a:fontRef idx="minor">
                <a:schemeClr val="lt1"/>
              </a:fontRef>
            </p:style>
            <p:txBody>
              <a:bodyPr spcFirstLastPara="0" vert="horz" wrap="square" lIns="149353" tIns="945185" rIns="706434" bIns="945185" numCol="1" spcCol="1270" anchor="ctr" anchorCtr="0">
                <a:noAutofit/>
              </a:bodyPr>
              <a:lstStyle/>
              <a:p>
                <a:pPr lvl="0" algn="ctr" defTabSz="933450">
                  <a:lnSpc>
                    <a:spcPct val="90000"/>
                  </a:lnSpc>
                  <a:spcBef>
                    <a:spcPct val="0"/>
                  </a:spcBef>
                  <a:spcAft>
                    <a:spcPct val="35000"/>
                  </a:spcAft>
                </a:pPr>
                <a:r>
                  <a:rPr lang="zh-TW" altLang="en-US" sz="3000" b="1" kern="1200" dirty="0">
                    <a:solidFill>
                      <a:srgbClr val="002060"/>
                    </a:solidFill>
                  </a:rPr>
                  <a:t>新進人員</a:t>
                </a:r>
                <a:endParaRPr lang="en-US" altLang="zh-TW" sz="3000" b="1" kern="1200" dirty="0">
                  <a:solidFill>
                    <a:srgbClr val="002060"/>
                  </a:solidFill>
                </a:endParaRPr>
              </a:p>
            </p:txBody>
          </p:sp>
        </p:grpSp>
        <p:sp>
          <p:nvSpPr>
            <p:cNvPr id="12" name="文字方塊 11"/>
            <p:cNvSpPr txBox="1"/>
            <p:nvPr/>
          </p:nvSpPr>
          <p:spPr>
            <a:xfrm>
              <a:off x="4837003" y="3172191"/>
              <a:ext cx="2336800" cy="523220"/>
            </a:xfrm>
            <a:prstGeom prst="rect">
              <a:avLst/>
            </a:prstGeom>
            <a:noFill/>
          </p:spPr>
          <p:txBody>
            <a:bodyPr wrap="square" rtlCol="0">
              <a:spAutoFit/>
            </a:bodyPr>
            <a:lstStyle/>
            <a:p>
              <a:pPr algn="ctr"/>
              <a:r>
                <a:rPr lang="en-US" altLang="zh-TW" sz="2800" b="1" dirty="0">
                  <a:solidFill>
                    <a:srgbClr val="FF0000"/>
                  </a:solidFill>
                  <a:latin typeface="微軟正黑體" panose="020B0604030504040204" pitchFamily="34" charset="-120"/>
                  <a:ea typeface="微軟正黑體" panose="020B0604030504040204" pitchFamily="34" charset="-120"/>
                </a:rPr>
                <a:t>112</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6" name="文字方塊 15"/>
            <p:cNvSpPr txBox="1"/>
            <p:nvPr/>
          </p:nvSpPr>
          <p:spPr>
            <a:xfrm>
              <a:off x="841703" y="2506684"/>
              <a:ext cx="677108" cy="1887793"/>
            </a:xfrm>
            <a:prstGeom prst="rect">
              <a:avLst/>
            </a:prstGeom>
            <a:noFill/>
          </p:spPr>
          <p:txBody>
            <a:bodyPr vert="eaVert" wrap="square" rtlCol="0">
              <a:spAutoFit/>
            </a:bodyPr>
            <a:lstStyle/>
            <a:p>
              <a:r>
                <a:rPr lang="zh-TW" altLang="en-US" sz="3200" b="1" dirty="0">
                  <a:solidFill>
                    <a:srgbClr val="115686"/>
                  </a:solidFill>
                </a:rPr>
                <a:t>現行制度</a:t>
              </a:r>
            </a:p>
          </p:txBody>
        </p:sp>
        <p:sp>
          <p:nvSpPr>
            <p:cNvPr id="17" name="文字方塊 16"/>
            <p:cNvSpPr txBox="1"/>
            <p:nvPr/>
          </p:nvSpPr>
          <p:spPr>
            <a:xfrm>
              <a:off x="10528652" y="2489905"/>
              <a:ext cx="677108" cy="1887793"/>
            </a:xfrm>
            <a:prstGeom prst="rect">
              <a:avLst/>
            </a:prstGeom>
            <a:noFill/>
          </p:spPr>
          <p:txBody>
            <a:bodyPr vert="eaVert" wrap="square" rtlCol="0">
              <a:spAutoFit/>
            </a:bodyPr>
            <a:lstStyle/>
            <a:p>
              <a:r>
                <a:rPr lang="zh-TW" altLang="en-US" sz="3200" b="1" dirty="0">
                  <a:solidFill>
                    <a:srgbClr val="115686"/>
                  </a:solidFill>
                </a:rPr>
                <a:t>全新制度</a:t>
              </a:r>
            </a:p>
          </p:txBody>
        </p:sp>
      </p:grpSp>
    </p:spTree>
    <p:extLst>
      <p:ext uri="{BB962C8B-B14F-4D97-AF65-F5344CB8AC3E}">
        <p14:creationId xmlns:p14="http://schemas.microsoft.com/office/powerpoint/2010/main" val="104506199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矩形 410">
            <a:extLst>
              <a:ext uri="{FF2B5EF4-FFF2-40B4-BE49-F238E27FC236}">
                <a16:creationId xmlns:a16="http://schemas.microsoft.com/office/drawing/2014/main" xmlns="" id="{61495C8C-F7D4-41C7-97C4-90BEF46C122D}"/>
              </a:ext>
            </a:extLst>
          </p:cNvPr>
          <p:cNvSpPr/>
          <p:nvPr/>
        </p:nvSpPr>
        <p:spPr>
          <a:xfrm>
            <a:off x="1699712" y="259200"/>
            <a:ext cx="7024924" cy="584775"/>
          </a:xfrm>
          <a:prstGeom prst="rect">
            <a:avLst/>
          </a:prstGeom>
        </p:spPr>
        <p:txBody>
          <a:bodyPr wrap="square">
            <a:spAutoFit/>
          </a:bodyPr>
          <a:lstStyle/>
          <a:p>
            <a:pPr defTabSz="914400">
              <a:defRPr/>
            </a:pPr>
            <a:r>
              <a:rPr lang="zh-TW" altLang="en-US" sz="3200" b="1" dirty="0">
                <a:solidFill>
                  <a:srgbClr val="142938"/>
                </a:solidFill>
                <a:latin typeface="微软雅黑"/>
              </a:rPr>
              <a:t>參、採行確定提撥制有關配套方案</a:t>
            </a:r>
          </a:p>
        </p:txBody>
      </p:sp>
      <p:grpSp>
        <p:nvGrpSpPr>
          <p:cNvPr id="412" name="组合 113">
            <a:extLst>
              <a:ext uri="{FF2B5EF4-FFF2-40B4-BE49-F238E27FC236}">
                <a16:creationId xmlns:a16="http://schemas.microsoft.com/office/drawing/2014/main" xmlns="" id="{5F6DC070-D5DC-4EB8-80D4-904EA2436621}"/>
              </a:ext>
            </a:extLst>
          </p:cNvPr>
          <p:cNvGrpSpPr/>
          <p:nvPr/>
        </p:nvGrpSpPr>
        <p:grpSpPr>
          <a:xfrm>
            <a:off x="1697048" y="918002"/>
            <a:ext cx="8620813" cy="492443"/>
            <a:chOff x="1199385" y="1582592"/>
            <a:chExt cx="2495739" cy="159316"/>
          </a:xfrm>
        </p:grpSpPr>
        <p:cxnSp>
          <p:nvCxnSpPr>
            <p:cNvPr id="413" name="Straight Connector 38">
              <a:extLst>
                <a:ext uri="{FF2B5EF4-FFF2-40B4-BE49-F238E27FC236}">
                  <a16:creationId xmlns:a16="http://schemas.microsoft.com/office/drawing/2014/main" xmlns="" id="{20EFC396-0779-4145-B1EB-82A2DF14E731}"/>
                </a:ext>
              </a:extLst>
            </p:cNvPr>
            <p:cNvCxnSpPr/>
            <p:nvPr/>
          </p:nvCxnSpPr>
          <p:spPr bwMode="auto">
            <a:xfrm flipV="1">
              <a:off x="1199385" y="1730397"/>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4" name="TextBox 135">
              <a:extLst>
                <a:ext uri="{FF2B5EF4-FFF2-40B4-BE49-F238E27FC236}">
                  <a16:creationId xmlns:a16="http://schemas.microsoft.com/office/drawing/2014/main" xmlns="" id="{E803C9C3-F2D0-4063-A209-64D2E0D94166}"/>
                </a:ext>
              </a:extLst>
            </p:cNvPr>
            <p:cNvSpPr txBox="1"/>
            <p:nvPr/>
          </p:nvSpPr>
          <p:spPr>
            <a:xfrm>
              <a:off x="1200008" y="1582592"/>
              <a:ext cx="2495116" cy="159316"/>
            </a:xfrm>
            <a:prstGeom prst="rect">
              <a:avLst/>
            </a:prstGeom>
            <a:noFill/>
          </p:spPr>
          <p:txBody>
            <a:bodyPr wrap="square" rtlCol="0">
              <a:spAutoFit/>
            </a:bodyPr>
            <a:lstStyle/>
            <a:p>
              <a:pPr lvl="0" defTabSz="914400">
                <a:defRPr/>
              </a:pPr>
              <a:r>
                <a:rPr lang="zh-TW" altLang="en-US" sz="2600" b="1" dirty="0">
                  <a:solidFill>
                    <a:srgbClr val="115686"/>
                  </a:solidFill>
                  <a:latin typeface="微软雅黑"/>
                </a:rPr>
                <a:t>二、新制度設計基本架構</a:t>
              </a:r>
            </a:p>
          </p:txBody>
        </p:sp>
      </p:grpSp>
      <p:grpSp>
        <p:nvGrpSpPr>
          <p:cNvPr id="4" name="群組 3"/>
          <p:cNvGrpSpPr/>
          <p:nvPr/>
        </p:nvGrpSpPr>
        <p:grpSpPr>
          <a:xfrm>
            <a:off x="327158" y="1641766"/>
            <a:ext cx="11335331" cy="5100084"/>
            <a:chOff x="327158" y="1352397"/>
            <a:chExt cx="11335331" cy="5100084"/>
          </a:xfrm>
        </p:grpSpPr>
        <p:grpSp>
          <p:nvGrpSpPr>
            <p:cNvPr id="9" name="Group 8"/>
            <p:cNvGrpSpPr/>
            <p:nvPr/>
          </p:nvGrpSpPr>
          <p:grpSpPr>
            <a:xfrm>
              <a:off x="2523750" y="1690556"/>
              <a:ext cx="6663377" cy="3600047"/>
              <a:chOff x="5805140" y="3868024"/>
              <a:chExt cx="11910658" cy="6653139"/>
            </a:xfrm>
          </p:grpSpPr>
          <p:sp>
            <p:nvSpPr>
              <p:cNvPr id="4216" name="Line 120"/>
              <p:cNvSpPr>
                <a:spLocks noChangeShapeType="1"/>
              </p:cNvSpPr>
              <p:nvPr/>
            </p:nvSpPr>
            <p:spPr bwMode="auto">
              <a:xfrm>
                <a:off x="5805140" y="3868116"/>
                <a:ext cx="31196"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17" name="Line 121"/>
              <p:cNvSpPr>
                <a:spLocks noChangeShapeType="1"/>
              </p:cNvSpPr>
              <p:nvPr/>
            </p:nvSpPr>
            <p:spPr bwMode="auto">
              <a:xfrm>
                <a:off x="5895609"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18" name="Line 122"/>
              <p:cNvSpPr>
                <a:spLocks noChangeShapeType="1"/>
              </p:cNvSpPr>
              <p:nvPr/>
            </p:nvSpPr>
            <p:spPr bwMode="auto">
              <a:xfrm>
                <a:off x="6020391"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19" name="Line 123"/>
              <p:cNvSpPr>
                <a:spLocks noChangeShapeType="1"/>
              </p:cNvSpPr>
              <p:nvPr/>
            </p:nvSpPr>
            <p:spPr bwMode="auto">
              <a:xfrm>
                <a:off x="6142056"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0" name="Line 124"/>
              <p:cNvSpPr>
                <a:spLocks noChangeShapeType="1"/>
              </p:cNvSpPr>
              <p:nvPr/>
            </p:nvSpPr>
            <p:spPr bwMode="auto">
              <a:xfrm>
                <a:off x="6263720"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1" name="Line 125"/>
              <p:cNvSpPr>
                <a:spLocks noChangeShapeType="1"/>
              </p:cNvSpPr>
              <p:nvPr/>
            </p:nvSpPr>
            <p:spPr bwMode="auto">
              <a:xfrm>
                <a:off x="6385384"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2" name="Line 126"/>
              <p:cNvSpPr>
                <a:spLocks noChangeShapeType="1"/>
              </p:cNvSpPr>
              <p:nvPr/>
            </p:nvSpPr>
            <p:spPr bwMode="auto">
              <a:xfrm>
                <a:off x="6507052"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3" name="Line 127"/>
              <p:cNvSpPr>
                <a:spLocks noChangeShapeType="1"/>
              </p:cNvSpPr>
              <p:nvPr/>
            </p:nvSpPr>
            <p:spPr bwMode="auto">
              <a:xfrm>
                <a:off x="6628714"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4" name="Line 128"/>
              <p:cNvSpPr>
                <a:spLocks noChangeShapeType="1"/>
              </p:cNvSpPr>
              <p:nvPr/>
            </p:nvSpPr>
            <p:spPr bwMode="auto">
              <a:xfrm>
                <a:off x="6750380"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5" name="Line 129"/>
              <p:cNvSpPr>
                <a:spLocks noChangeShapeType="1"/>
              </p:cNvSpPr>
              <p:nvPr/>
            </p:nvSpPr>
            <p:spPr bwMode="auto">
              <a:xfrm>
                <a:off x="6875164"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6" name="Line 130"/>
              <p:cNvSpPr>
                <a:spLocks noChangeShapeType="1"/>
              </p:cNvSpPr>
              <p:nvPr/>
            </p:nvSpPr>
            <p:spPr bwMode="auto">
              <a:xfrm>
                <a:off x="6996828"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7" name="Line 131"/>
              <p:cNvSpPr>
                <a:spLocks noChangeShapeType="1"/>
              </p:cNvSpPr>
              <p:nvPr/>
            </p:nvSpPr>
            <p:spPr bwMode="auto">
              <a:xfrm>
                <a:off x="7118494"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8" name="Line 132"/>
              <p:cNvSpPr>
                <a:spLocks noChangeShapeType="1"/>
              </p:cNvSpPr>
              <p:nvPr/>
            </p:nvSpPr>
            <p:spPr bwMode="auto">
              <a:xfrm>
                <a:off x="7240158"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29" name="Line 133"/>
              <p:cNvSpPr>
                <a:spLocks noChangeShapeType="1"/>
              </p:cNvSpPr>
              <p:nvPr/>
            </p:nvSpPr>
            <p:spPr bwMode="auto">
              <a:xfrm>
                <a:off x="7361823"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0" name="Line 134"/>
              <p:cNvSpPr>
                <a:spLocks noChangeShapeType="1"/>
              </p:cNvSpPr>
              <p:nvPr/>
            </p:nvSpPr>
            <p:spPr bwMode="auto">
              <a:xfrm>
                <a:off x="748348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1" name="Line 135"/>
              <p:cNvSpPr>
                <a:spLocks noChangeShapeType="1"/>
              </p:cNvSpPr>
              <p:nvPr/>
            </p:nvSpPr>
            <p:spPr bwMode="auto">
              <a:xfrm>
                <a:off x="7605153"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2" name="Line 136"/>
              <p:cNvSpPr>
                <a:spLocks noChangeShapeType="1"/>
              </p:cNvSpPr>
              <p:nvPr/>
            </p:nvSpPr>
            <p:spPr bwMode="auto">
              <a:xfrm>
                <a:off x="772681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3" name="Line 137"/>
              <p:cNvSpPr>
                <a:spLocks noChangeShapeType="1"/>
              </p:cNvSpPr>
              <p:nvPr/>
            </p:nvSpPr>
            <p:spPr bwMode="auto">
              <a:xfrm>
                <a:off x="7851600"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4" name="Line 138"/>
              <p:cNvSpPr>
                <a:spLocks noChangeShapeType="1"/>
              </p:cNvSpPr>
              <p:nvPr/>
            </p:nvSpPr>
            <p:spPr bwMode="auto">
              <a:xfrm>
                <a:off x="797326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5" name="Line 139"/>
              <p:cNvSpPr>
                <a:spLocks noChangeShapeType="1"/>
              </p:cNvSpPr>
              <p:nvPr/>
            </p:nvSpPr>
            <p:spPr bwMode="auto">
              <a:xfrm>
                <a:off x="8094930"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6" name="Line 140"/>
              <p:cNvSpPr>
                <a:spLocks noChangeShapeType="1"/>
              </p:cNvSpPr>
              <p:nvPr/>
            </p:nvSpPr>
            <p:spPr bwMode="auto">
              <a:xfrm>
                <a:off x="821659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7" name="Line 141"/>
              <p:cNvSpPr>
                <a:spLocks noChangeShapeType="1"/>
              </p:cNvSpPr>
              <p:nvPr/>
            </p:nvSpPr>
            <p:spPr bwMode="auto">
              <a:xfrm>
                <a:off x="8338261"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8" name="Line 142"/>
              <p:cNvSpPr>
                <a:spLocks noChangeShapeType="1"/>
              </p:cNvSpPr>
              <p:nvPr/>
            </p:nvSpPr>
            <p:spPr bwMode="auto">
              <a:xfrm>
                <a:off x="8459925"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39" name="Line 143"/>
              <p:cNvSpPr>
                <a:spLocks noChangeShapeType="1"/>
              </p:cNvSpPr>
              <p:nvPr/>
            </p:nvSpPr>
            <p:spPr bwMode="auto">
              <a:xfrm>
                <a:off x="8581589"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0" name="Line 144"/>
              <p:cNvSpPr>
                <a:spLocks noChangeShapeType="1"/>
              </p:cNvSpPr>
              <p:nvPr/>
            </p:nvSpPr>
            <p:spPr bwMode="auto">
              <a:xfrm>
                <a:off x="8703253"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1" name="Line 145"/>
              <p:cNvSpPr>
                <a:spLocks noChangeShapeType="1"/>
              </p:cNvSpPr>
              <p:nvPr/>
            </p:nvSpPr>
            <p:spPr bwMode="auto">
              <a:xfrm>
                <a:off x="882491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2" name="Line 146"/>
              <p:cNvSpPr>
                <a:spLocks noChangeShapeType="1"/>
              </p:cNvSpPr>
              <p:nvPr/>
            </p:nvSpPr>
            <p:spPr bwMode="auto">
              <a:xfrm>
                <a:off x="8949702"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3" name="Line 147"/>
              <p:cNvSpPr>
                <a:spLocks noChangeShapeType="1"/>
              </p:cNvSpPr>
              <p:nvPr/>
            </p:nvSpPr>
            <p:spPr bwMode="auto">
              <a:xfrm>
                <a:off x="9071367"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4" name="Line 148"/>
              <p:cNvSpPr>
                <a:spLocks noChangeShapeType="1"/>
              </p:cNvSpPr>
              <p:nvPr/>
            </p:nvSpPr>
            <p:spPr bwMode="auto">
              <a:xfrm>
                <a:off x="9193031" y="386811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5" name="Line 149"/>
              <p:cNvSpPr>
                <a:spLocks noChangeShapeType="1"/>
              </p:cNvSpPr>
              <p:nvPr/>
            </p:nvSpPr>
            <p:spPr bwMode="auto">
              <a:xfrm>
                <a:off x="9314697" y="3868116"/>
                <a:ext cx="21836"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6" name="Freeform 150"/>
              <p:cNvSpPr>
                <a:spLocks noChangeArrowheads="1"/>
              </p:cNvSpPr>
              <p:nvPr/>
            </p:nvSpPr>
            <p:spPr bwMode="auto">
              <a:xfrm>
                <a:off x="9367730" y="3868116"/>
                <a:ext cx="31196" cy="31191"/>
              </a:xfrm>
              <a:custGeom>
                <a:avLst/>
                <a:gdLst>
                  <a:gd name="T0" fmla="*/ 0 w 44"/>
                  <a:gd name="T1" fmla="*/ 0 h 44"/>
                  <a:gd name="T2" fmla="*/ 43 w 44"/>
                  <a:gd name="T3" fmla="*/ 0 h 44"/>
                  <a:gd name="T4" fmla="*/ 43 w 44"/>
                  <a:gd name="T5" fmla="*/ 43 h 44"/>
                </a:gdLst>
                <a:ahLst/>
                <a:cxnLst>
                  <a:cxn ang="0">
                    <a:pos x="T0" y="T1"/>
                  </a:cxn>
                  <a:cxn ang="0">
                    <a:pos x="T2" y="T3"/>
                  </a:cxn>
                  <a:cxn ang="0">
                    <a:pos x="T4" y="T5"/>
                  </a:cxn>
                </a:cxnLst>
                <a:rect l="0" t="0" r="r" b="b"/>
                <a:pathLst>
                  <a:path w="44" h="44">
                    <a:moveTo>
                      <a:pt x="0" y="0"/>
                    </a:moveTo>
                    <a:lnTo>
                      <a:pt x="43" y="0"/>
                    </a:lnTo>
                    <a:lnTo>
                      <a:pt x="43"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7" name="Line 151"/>
              <p:cNvSpPr>
                <a:spLocks noChangeShapeType="1"/>
              </p:cNvSpPr>
              <p:nvPr/>
            </p:nvSpPr>
            <p:spPr bwMode="auto">
              <a:xfrm>
                <a:off x="9398925" y="3958567"/>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8" name="Line 152"/>
              <p:cNvSpPr>
                <a:spLocks noChangeShapeType="1"/>
              </p:cNvSpPr>
              <p:nvPr/>
            </p:nvSpPr>
            <p:spPr bwMode="auto">
              <a:xfrm>
                <a:off x="9398925" y="4080213"/>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49" name="Line 153"/>
              <p:cNvSpPr>
                <a:spLocks noChangeShapeType="1"/>
              </p:cNvSpPr>
              <p:nvPr/>
            </p:nvSpPr>
            <p:spPr bwMode="auto">
              <a:xfrm>
                <a:off x="9398925" y="420185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0" name="Line 154"/>
              <p:cNvSpPr>
                <a:spLocks noChangeShapeType="1"/>
              </p:cNvSpPr>
              <p:nvPr/>
            </p:nvSpPr>
            <p:spPr bwMode="auto">
              <a:xfrm>
                <a:off x="9398925" y="432662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1" name="Line 155"/>
              <p:cNvSpPr>
                <a:spLocks noChangeShapeType="1"/>
              </p:cNvSpPr>
              <p:nvPr/>
            </p:nvSpPr>
            <p:spPr bwMode="auto">
              <a:xfrm>
                <a:off x="9398925" y="4448267"/>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2" name="Line 156"/>
              <p:cNvSpPr>
                <a:spLocks noChangeShapeType="1"/>
              </p:cNvSpPr>
              <p:nvPr/>
            </p:nvSpPr>
            <p:spPr bwMode="auto">
              <a:xfrm>
                <a:off x="9398925" y="456991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3" name="Line 157"/>
              <p:cNvSpPr>
                <a:spLocks noChangeShapeType="1"/>
              </p:cNvSpPr>
              <p:nvPr/>
            </p:nvSpPr>
            <p:spPr bwMode="auto">
              <a:xfrm>
                <a:off x="9398925" y="469155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4" name="Line 158"/>
              <p:cNvSpPr>
                <a:spLocks noChangeShapeType="1"/>
              </p:cNvSpPr>
              <p:nvPr/>
            </p:nvSpPr>
            <p:spPr bwMode="auto">
              <a:xfrm>
                <a:off x="9398925" y="481320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5" name="Line 159"/>
              <p:cNvSpPr>
                <a:spLocks noChangeShapeType="1"/>
              </p:cNvSpPr>
              <p:nvPr/>
            </p:nvSpPr>
            <p:spPr bwMode="auto">
              <a:xfrm>
                <a:off x="9398925" y="493484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6" name="Line 160"/>
              <p:cNvSpPr>
                <a:spLocks noChangeShapeType="1"/>
              </p:cNvSpPr>
              <p:nvPr/>
            </p:nvSpPr>
            <p:spPr bwMode="auto">
              <a:xfrm>
                <a:off x="9398925" y="505649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7" name="Line 161"/>
              <p:cNvSpPr>
                <a:spLocks noChangeShapeType="1"/>
              </p:cNvSpPr>
              <p:nvPr/>
            </p:nvSpPr>
            <p:spPr bwMode="auto">
              <a:xfrm>
                <a:off x="9398925" y="517813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8" name="Line 162"/>
              <p:cNvSpPr>
                <a:spLocks noChangeShapeType="1"/>
              </p:cNvSpPr>
              <p:nvPr/>
            </p:nvSpPr>
            <p:spPr bwMode="auto">
              <a:xfrm>
                <a:off x="9398925" y="529978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59" name="Line 163"/>
              <p:cNvSpPr>
                <a:spLocks noChangeShapeType="1"/>
              </p:cNvSpPr>
              <p:nvPr/>
            </p:nvSpPr>
            <p:spPr bwMode="auto">
              <a:xfrm>
                <a:off x="9398925" y="542454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0" name="Line 164"/>
              <p:cNvSpPr>
                <a:spLocks noChangeShapeType="1"/>
              </p:cNvSpPr>
              <p:nvPr/>
            </p:nvSpPr>
            <p:spPr bwMode="auto">
              <a:xfrm>
                <a:off x="9398925" y="5546193"/>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1" name="Line 165"/>
              <p:cNvSpPr>
                <a:spLocks noChangeShapeType="1"/>
              </p:cNvSpPr>
              <p:nvPr/>
            </p:nvSpPr>
            <p:spPr bwMode="auto">
              <a:xfrm>
                <a:off x="9398925" y="5667837"/>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2" name="Line 166"/>
              <p:cNvSpPr>
                <a:spLocks noChangeShapeType="1"/>
              </p:cNvSpPr>
              <p:nvPr/>
            </p:nvSpPr>
            <p:spPr bwMode="auto">
              <a:xfrm>
                <a:off x="9398925" y="578948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3" name="Line 167"/>
              <p:cNvSpPr>
                <a:spLocks noChangeShapeType="1"/>
              </p:cNvSpPr>
              <p:nvPr/>
            </p:nvSpPr>
            <p:spPr bwMode="auto">
              <a:xfrm>
                <a:off x="9398925" y="591112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4" name="Line 168"/>
              <p:cNvSpPr>
                <a:spLocks noChangeShapeType="1"/>
              </p:cNvSpPr>
              <p:nvPr/>
            </p:nvSpPr>
            <p:spPr bwMode="auto">
              <a:xfrm>
                <a:off x="9398925" y="603277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5" name="Line 169"/>
              <p:cNvSpPr>
                <a:spLocks noChangeShapeType="1"/>
              </p:cNvSpPr>
              <p:nvPr/>
            </p:nvSpPr>
            <p:spPr bwMode="auto">
              <a:xfrm>
                <a:off x="9398925" y="615441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6" name="Line 170"/>
              <p:cNvSpPr>
                <a:spLocks noChangeShapeType="1"/>
              </p:cNvSpPr>
              <p:nvPr/>
            </p:nvSpPr>
            <p:spPr bwMode="auto">
              <a:xfrm>
                <a:off x="9398925" y="627606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7" name="Line 171"/>
              <p:cNvSpPr>
                <a:spLocks noChangeShapeType="1"/>
              </p:cNvSpPr>
              <p:nvPr/>
            </p:nvSpPr>
            <p:spPr bwMode="auto">
              <a:xfrm>
                <a:off x="9398925" y="640082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8" name="Line 172"/>
              <p:cNvSpPr>
                <a:spLocks noChangeShapeType="1"/>
              </p:cNvSpPr>
              <p:nvPr/>
            </p:nvSpPr>
            <p:spPr bwMode="auto">
              <a:xfrm>
                <a:off x="9398925" y="6522470"/>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69" name="Line 173"/>
              <p:cNvSpPr>
                <a:spLocks noChangeShapeType="1"/>
              </p:cNvSpPr>
              <p:nvPr/>
            </p:nvSpPr>
            <p:spPr bwMode="auto">
              <a:xfrm>
                <a:off x="9398925" y="664411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0" name="Line 174"/>
              <p:cNvSpPr>
                <a:spLocks noChangeShapeType="1"/>
              </p:cNvSpPr>
              <p:nvPr/>
            </p:nvSpPr>
            <p:spPr bwMode="auto">
              <a:xfrm>
                <a:off x="9398925" y="676576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1" name="Line 175"/>
              <p:cNvSpPr>
                <a:spLocks noChangeShapeType="1"/>
              </p:cNvSpPr>
              <p:nvPr/>
            </p:nvSpPr>
            <p:spPr bwMode="auto">
              <a:xfrm>
                <a:off x="9398925" y="688740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2" name="Freeform 176"/>
              <p:cNvSpPr>
                <a:spLocks noChangeArrowheads="1"/>
              </p:cNvSpPr>
              <p:nvPr/>
            </p:nvSpPr>
            <p:spPr bwMode="auto">
              <a:xfrm>
                <a:off x="9367730" y="7009052"/>
                <a:ext cx="31196" cy="31191"/>
              </a:xfrm>
              <a:custGeom>
                <a:avLst/>
                <a:gdLst>
                  <a:gd name="T0" fmla="*/ 43 w 44"/>
                  <a:gd name="T1" fmla="*/ 0 h 44"/>
                  <a:gd name="T2" fmla="*/ 43 w 44"/>
                  <a:gd name="T3" fmla="*/ 43 h 44"/>
                  <a:gd name="T4" fmla="*/ 0 w 44"/>
                  <a:gd name="T5" fmla="*/ 43 h 44"/>
                </a:gdLst>
                <a:ahLst/>
                <a:cxnLst>
                  <a:cxn ang="0">
                    <a:pos x="T0" y="T1"/>
                  </a:cxn>
                  <a:cxn ang="0">
                    <a:pos x="T2" y="T3"/>
                  </a:cxn>
                  <a:cxn ang="0">
                    <a:pos x="T4" y="T5"/>
                  </a:cxn>
                </a:cxnLst>
                <a:rect l="0" t="0" r="r" b="b"/>
                <a:pathLst>
                  <a:path w="44" h="44">
                    <a:moveTo>
                      <a:pt x="43" y="0"/>
                    </a:moveTo>
                    <a:lnTo>
                      <a:pt x="43" y="43"/>
                    </a:lnTo>
                    <a:lnTo>
                      <a:pt x="0"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3" name="Line 177"/>
              <p:cNvSpPr>
                <a:spLocks noChangeShapeType="1"/>
              </p:cNvSpPr>
              <p:nvPr/>
            </p:nvSpPr>
            <p:spPr bwMode="auto">
              <a:xfrm flipH="1">
                <a:off x="9242945"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4" name="Line 178"/>
              <p:cNvSpPr>
                <a:spLocks noChangeShapeType="1"/>
              </p:cNvSpPr>
              <p:nvPr/>
            </p:nvSpPr>
            <p:spPr bwMode="auto">
              <a:xfrm flipH="1">
                <a:off x="9118162"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5" name="Line 179"/>
              <p:cNvSpPr>
                <a:spLocks noChangeShapeType="1"/>
              </p:cNvSpPr>
              <p:nvPr/>
            </p:nvSpPr>
            <p:spPr bwMode="auto">
              <a:xfrm flipH="1">
                <a:off x="8996498"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6" name="Line 180"/>
              <p:cNvSpPr>
                <a:spLocks noChangeShapeType="1"/>
              </p:cNvSpPr>
              <p:nvPr/>
            </p:nvSpPr>
            <p:spPr bwMode="auto">
              <a:xfrm flipH="1">
                <a:off x="8874831"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7" name="Line 181"/>
              <p:cNvSpPr>
                <a:spLocks noChangeShapeType="1"/>
              </p:cNvSpPr>
              <p:nvPr/>
            </p:nvSpPr>
            <p:spPr bwMode="auto">
              <a:xfrm flipH="1">
                <a:off x="8753169"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8" name="Line 182"/>
              <p:cNvSpPr>
                <a:spLocks noChangeShapeType="1"/>
              </p:cNvSpPr>
              <p:nvPr/>
            </p:nvSpPr>
            <p:spPr bwMode="auto">
              <a:xfrm flipH="1">
                <a:off x="8631501"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79" name="Line 183"/>
              <p:cNvSpPr>
                <a:spLocks noChangeShapeType="1"/>
              </p:cNvSpPr>
              <p:nvPr/>
            </p:nvSpPr>
            <p:spPr bwMode="auto">
              <a:xfrm flipH="1">
                <a:off x="8509837"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0" name="Line 184"/>
              <p:cNvSpPr>
                <a:spLocks noChangeShapeType="1"/>
              </p:cNvSpPr>
              <p:nvPr/>
            </p:nvSpPr>
            <p:spPr bwMode="auto">
              <a:xfrm flipH="1">
                <a:off x="8388174"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1" name="Line 185"/>
              <p:cNvSpPr>
                <a:spLocks noChangeShapeType="1"/>
              </p:cNvSpPr>
              <p:nvPr/>
            </p:nvSpPr>
            <p:spPr bwMode="auto">
              <a:xfrm flipH="1">
                <a:off x="8263389"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2" name="Line 186"/>
              <p:cNvSpPr>
                <a:spLocks noChangeShapeType="1"/>
              </p:cNvSpPr>
              <p:nvPr/>
            </p:nvSpPr>
            <p:spPr bwMode="auto">
              <a:xfrm flipH="1">
                <a:off x="8141725"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3" name="Line 187"/>
              <p:cNvSpPr>
                <a:spLocks noChangeShapeType="1"/>
              </p:cNvSpPr>
              <p:nvPr/>
            </p:nvSpPr>
            <p:spPr bwMode="auto">
              <a:xfrm flipH="1">
                <a:off x="8020061"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4" name="Line 188"/>
              <p:cNvSpPr>
                <a:spLocks noChangeShapeType="1"/>
              </p:cNvSpPr>
              <p:nvPr/>
            </p:nvSpPr>
            <p:spPr bwMode="auto">
              <a:xfrm flipH="1">
                <a:off x="7898397"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5" name="Line 189"/>
              <p:cNvSpPr>
                <a:spLocks noChangeShapeType="1"/>
              </p:cNvSpPr>
              <p:nvPr/>
            </p:nvSpPr>
            <p:spPr bwMode="auto">
              <a:xfrm flipH="1">
                <a:off x="7776731"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6" name="Line 190"/>
              <p:cNvSpPr>
                <a:spLocks noChangeShapeType="1"/>
              </p:cNvSpPr>
              <p:nvPr/>
            </p:nvSpPr>
            <p:spPr bwMode="auto">
              <a:xfrm flipH="1">
                <a:off x="7655067"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7" name="Line 191"/>
              <p:cNvSpPr>
                <a:spLocks noChangeShapeType="1"/>
              </p:cNvSpPr>
              <p:nvPr/>
            </p:nvSpPr>
            <p:spPr bwMode="auto">
              <a:xfrm flipH="1">
                <a:off x="7533402"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8" name="Line 192"/>
              <p:cNvSpPr>
                <a:spLocks noChangeShapeType="1"/>
              </p:cNvSpPr>
              <p:nvPr/>
            </p:nvSpPr>
            <p:spPr bwMode="auto">
              <a:xfrm flipH="1">
                <a:off x="7411738"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89" name="Line 193"/>
              <p:cNvSpPr>
                <a:spLocks noChangeShapeType="1"/>
              </p:cNvSpPr>
              <p:nvPr/>
            </p:nvSpPr>
            <p:spPr bwMode="auto">
              <a:xfrm flipH="1">
                <a:off x="7290072"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0" name="Line 194"/>
              <p:cNvSpPr>
                <a:spLocks noChangeShapeType="1"/>
              </p:cNvSpPr>
              <p:nvPr/>
            </p:nvSpPr>
            <p:spPr bwMode="auto">
              <a:xfrm flipH="1">
                <a:off x="7165289"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1" name="Line 195"/>
              <p:cNvSpPr>
                <a:spLocks noChangeShapeType="1"/>
              </p:cNvSpPr>
              <p:nvPr/>
            </p:nvSpPr>
            <p:spPr bwMode="auto">
              <a:xfrm flipH="1">
                <a:off x="7043623"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2" name="Line 196"/>
              <p:cNvSpPr>
                <a:spLocks noChangeShapeType="1"/>
              </p:cNvSpPr>
              <p:nvPr/>
            </p:nvSpPr>
            <p:spPr bwMode="auto">
              <a:xfrm flipH="1">
                <a:off x="6921959"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3" name="Line 197"/>
              <p:cNvSpPr>
                <a:spLocks noChangeShapeType="1"/>
              </p:cNvSpPr>
              <p:nvPr/>
            </p:nvSpPr>
            <p:spPr bwMode="auto">
              <a:xfrm flipH="1">
                <a:off x="6800295"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4" name="Line 198"/>
              <p:cNvSpPr>
                <a:spLocks noChangeShapeType="1"/>
              </p:cNvSpPr>
              <p:nvPr/>
            </p:nvSpPr>
            <p:spPr bwMode="auto">
              <a:xfrm flipH="1">
                <a:off x="6678628"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5" name="Line 199"/>
              <p:cNvSpPr>
                <a:spLocks noChangeShapeType="1"/>
              </p:cNvSpPr>
              <p:nvPr/>
            </p:nvSpPr>
            <p:spPr bwMode="auto">
              <a:xfrm flipH="1">
                <a:off x="6556966"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6" name="Line 200"/>
              <p:cNvSpPr>
                <a:spLocks noChangeShapeType="1"/>
              </p:cNvSpPr>
              <p:nvPr/>
            </p:nvSpPr>
            <p:spPr bwMode="auto">
              <a:xfrm flipH="1">
                <a:off x="6435300"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7" name="Line 201"/>
              <p:cNvSpPr>
                <a:spLocks noChangeShapeType="1"/>
              </p:cNvSpPr>
              <p:nvPr/>
            </p:nvSpPr>
            <p:spPr bwMode="auto">
              <a:xfrm flipH="1">
                <a:off x="6313636"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8" name="Line 202"/>
              <p:cNvSpPr>
                <a:spLocks noChangeShapeType="1"/>
              </p:cNvSpPr>
              <p:nvPr/>
            </p:nvSpPr>
            <p:spPr bwMode="auto">
              <a:xfrm flipH="1">
                <a:off x="6188852"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299" name="Line 203"/>
              <p:cNvSpPr>
                <a:spLocks noChangeShapeType="1"/>
              </p:cNvSpPr>
              <p:nvPr/>
            </p:nvSpPr>
            <p:spPr bwMode="auto">
              <a:xfrm flipH="1">
                <a:off x="6067186"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0" name="Line 204"/>
              <p:cNvSpPr>
                <a:spLocks noChangeShapeType="1"/>
              </p:cNvSpPr>
              <p:nvPr/>
            </p:nvSpPr>
            <p:spPr bwMode="auto">
              <a:xfrm flipH="1">
                <a:off x="5945522" y="7040241"/>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1" name="Line 205"/>
              <p:cNvSpPr>
                <a:spLocks noChangeShapeType="1"/>
              </p:cNvSpPr>
              <p:nvPr/>
            </p:nvSpPr>
            <p:spPr bwMode="auto">
              <a:xfrm flipH="1">
                <a:off x="5864413" y="7040241"/>
                <a:ext cx="28075"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2" name="Freeform 206"/>
              <p:cNvSpPr>
                <a:spLocks noChangeArrowheads="1"/>
              </p:cNvSpPr>
              <p:nvPr/>
            </p:nvSpPr>
            <p:spPr bwMode="auto">
              <a:xfrm>
                <a:off x="5805140" y="7040243"/>
                <a:ext cx="31196" cy="31191"/>
              </a:xfrm>
              <a:custGeom>
                <a:avLst/>
                <a:gdLst>
                  <a:gd name="T0" fmla="*/ 43 w 44"/>
                  <a:gd name="T1" fmla="*/ 0 h 44"/>
                  <a:gd name="T2" fmla="*/ 0 w 44"/>
                  <a:gd name="T3" fmla="*/ 0 h 44"/>
                  <a:gd name="T4" fmla="*/ 0 w 44"/>
                  <a:gd name="T5" fmla="*/ 43 h 44"/>
                </a:gdLst>
                <a:ahLst/>
                <a:cxnLst>
                  <a:cxn ang="0">
                    <a:pos x="T0" y="T1"/>
                  </a:cxn>
                  <a:cxn ang="0">
                    <a:pos x="T2" y="T3"/>
                  </a:cxn>
                  <a:cxn ang="0">
                    <a:pos x="T4" y="T5"/>
                  </a:cxn>
                </a:cxnLst>
                <a:rect l="0" t="0" r="r" b="b"/>
                <a:pathLst>
                  <a:path w="44" h="44">
                    <a:moveTo>
                      <a:pt x="43" y="0"/>
                    </a:moveTo>
                    <a:lnTo>
                      <a:pt x="0" y="0"/>
                    </a:lnTo>
                    <a:lnTo>
                      <a:pt x="0"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3" name="Line 207"/>
              <p:cNvSpPr>
                <a:spLocks noChangeShapeType="1"/>
              </p:cNvSpPr>
              <p:nvPr/>
            </p:nvSpPr>
            <p:spPr bwMode="auto">
              <a:xfrm>
                <a:off x="5805140" y="713069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4" name="Line 208"/>
              <p:cNvSpPr>
                <a:spLocks noChangeShapeType="1"/>
              </p:cNvSpPr>
              <p:nvPr/>
            </p:nvSpPr>
            <p:spPr bwMode="auto">
              <a:xfrm>
                <a:off x="5805140" y="7255460"/>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5" name="Line 209"/>
              <p:cNvSpPr>
                <a:spLocks noChangeShapeType="1"/>
              </p:cNvSpPr>
              <p:nvPr/>
            </p:nvSpPr>
            <p:spPr bwMode="auto">
              <a:xfrm>
                <a:off x="5805140" y="7377104"/>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6" name="Line 210"/>
              <p:cNvSpPr>
                <a:spLocks noChangeShapeType="1"/>
              </p:cNvSpPr>
              <p:nvPr/>
            </p:nvSpPr>
            <p:spPr bwMode="auto">
              <a:xfrm>
                <a:off x="5805140" y="7498750"/>
                <a:ext cx="3121" cy="59261"/>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7" name="Line 211"/>
              <p:cNvSpPr>
                <a:spLocks noChangeShapeType="1"/>
              </p:cNvSpPr>
              <p:nvPr/>
            </p:nvSpPr>
            <p:spPr bwMode="auto">
              <a:xfrm>
                <a:off x="5805140" y="762039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8" name="Line 212"/>
              <p:cNvSpPr>
                <a:spLocks noChangeShapeType="1"/>
              </p:cNvSpPr>
              <p:nvPr/>
            </p:nvSpPr>
            <p:spPr bwMode="auto">
              <a:xfrm>
                <a:off x="5805140" y="7742040"/>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09" name="Line 213"/>
              <p:cNvSpPr>
                <a:spLocks noChangeShapeType="1"/>
              </p:cNvSpPr>
              <p:nvPr/>
            </p:nvSpPr>
            <p:spPr bwMode="auto">
              <a:xfrm>
                <a:off x="5805140" y="7863684"/>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0" name="Line 214"/>
              <p:cNvSpPr>
                <a:spLocks noChangeShapeType="1"/>
              </p:cNvSpPr>
              <p:nvPr/>
            </p:nvSpPr>
            <p:spPr bwMode="auto">
              <a:xfrm>
                <a:off x="5805140" y="7985331"/>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1" name="Line 215"/>
              <p:cNvSpPr>
                <a:spLocks noChangeShapeType="1"/>
              </p:cNvSpPr>
              <p:nvPr/>
            </p:nvSpPr>
            <p:spPr bwMode="auto">
              <a:xfrm>
                <a:off x="5805140" y="810697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2" name="Line 216"/>
              <p:cNvSpPr>
                <a:spLocks noChangeShapeType="1"/>
              </p:cNvSpPr>
              <p:nvPr/>
            </p:nvSpPr>
            <p:spPr bwMode="auto">
              <a:xfrm>
                <a:off x="5805140" y="8228620"/>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3" name="Line 217"/>
              <p:cNvSpPr>
                <a:spLocks noChangeShapeType="1"/>
              </p:cNvSpPr>
              <p:nvPr/>
            </p:nvSpPr>
            <p:spPr bwMode="auto">
              <a:xfrm>
                <a:off x="5805140" y="835338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4" name="Line 218"/>
              <p:cNvSpPr>
                <a:spLocks noChangeShapeType="1"/>
              </p:cNvSpPr>
              <p:nvPr/>
            </p:nvSpPr>
            <p:spPr bwMode="auto">
              <a:xfrm>
                <a:off x="5805140" y="847502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5" name="Line 219"/>
              <p:cNvSpPr>
                <a:spLocks noChangeShapeType="1"/>
              </p:cNvSpPr>
              <p:nvPr/>
            </p:nvSpPr>
            <p:spPr bwMode="auto">
              <a:xfrm>
                <a:off x="5805140" y="8596676"/>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6" name="Line 220"/>
              <p:cNvSpPr>
                <a:spLocks noChangeShapeType="1"/>
              </p:cNvSpPr>
              <p:nvPr/>
            </p:nvSpPr>
            <p:spPr bwMode="auto">
              <a:xfrm>
                <a:off x="5805140" y="8718319"/>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7" name="Line 221"/>
              <p:cNvSpPr>
                <a:spLocks noChangeShapeType="1"/>
              </p:cNvSpPr>
              <p:nvPr/>
            </p:nvSpPr>
            <p:spPr bwMode="auto">
              <a:xfrm>
                <a:off x="5805140" y="8839965"/>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8" name="Line 222"/>
              <p:cNvSpPr>
                <a:spLocks noChangeShapeType="1"/>
              </p:cNvSpPr>
              <p:nvPr/>
            </p:nvSpPr>
            <p:spPr bwMode="auto">
              <a:xfrm>
                <a:off x="5805140" y="896160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19" name="Line 223"/>
              <p:cNvSpPr>
                <a:spLocks noChangeShapeType="1"/>
              </p:cNvSpPr>
              <p:nvPr/>
            </p:nvSpPr>
            <p:spPr bwMode="auto">
              <a:xfrm>
                <a:off x="5805140" y="9083254"/>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0" name="Line 224"/>
              <p:cNvSpPr>
                <a:spLocks noChangeShapeType="1"/>
              </p:cNvSpPr>
              <p:nvPr/>
            </p:nvSpPr>
            <p:spPr bwMode="auto">
              <a:xfrm>
                <a:off x="5805140" y="9204899"/>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1" name="Line 225"/>
              <p:cNvSpPr>
                <a:spLocks noChangeShapeType="1"/>
              </p:cNvSpPr>
              <p:nvPr/>
            </p:nvSpPr>
            <p:spPr bwMode="auto">
              <a:xfrm>
                <a:off x="5805140" y="932966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2" name="Line 226"/>
              <p:cNvSpPr>
                <a:spLocks noChangeShapeType="1"/>
              </p:cNvSpPr>
              <p:nvPr/>
            </p:nvSpPr>
            <p:spPr bwMode="auto">
              <a:xfrm>
                <a:off x="5805140" y="9451308"/>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3" name="Line 227"/>
              <p:cNvSpPr>
                <a:spLocks noChangeShapeType="1"/>
              </p:cNvSpPr>
              <p:nvPr/>
            </p:nvSpPr>
            <p:spPr bwMode="auto">
              <a:xfrm>
                <a:off x="5805140" y="9572953"/>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4" name="Line 228"/>
              <p:cNvSpPr>
                <a:spLocks noChangeShapeType="1"/>
              </p:cNvSpPr>
              <p:nvPr/>
            </p:nvSpPr>
            <p:spPr bwMode="auto">
              <a:xfrm>
                <a:off x="5805140" y="9694599"/>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5" name="Line 229"/>
              <p:cNvSpPr>
                <a:spLocks noChangeShapeType="1"/>
              </p:cNvSpPr>
              <p:nvPr/>
            </p:nvSpPr>
            <p:spPr bwMode="auto">
              <a:xfrm>
                <a:off x="5805140" y="9816242"/>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6" name="Line 230"/>
              <p:cNvSpPr>
                <a:spLocks noChangeShapeType="1"/>
              </p:cNvSpPr>
              <p:nvPr/>
            </p:nvSpPr>
            <p:spPr bwMode="auto">
              <a:xfrm>
                <a:off x="5805140" y="9937889"/>
                <a:ext cx="3121" cy="3742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7" name="Freeform 231"/>
              <p:cNvSpPr>
                <a:spLocks noChangeArrowheads="1"/>
              </p:cNvSpPr>
              <p:nvPr/>
            </p:nvSpPr>
            <p:spPr bwMode="auto">
              <a:xfrm>
                <a:off x="5805140" y="10006512"/>
                <a:ext cx="31196" cy="31191"/>
              </a:xfrm>
              <a:custGeom>
                <a:avLst/>
                <a:gdLst>
                  <a:gd name="T0" fmla="*/ 0 w 44"/>
                  <a:gd name="T1" fmla="*/ 0 h 44"/>
                  <a:gd name="T2" fmla="*/ 0 w 44"/>
                  <a:gd name="T3" fmla="*/ 43 h 44"/>
                  <a:gd name="T4" fmla="*/ 43 w 44"/>
                  <a:gd name="T5" fmla="*/ 43 h 44"/>
                </a:gdLst>
                <a:ahLst/>
                <a:cxnLst>
                  <a:cxn ang="0">
                    <a:pos x="T0" y="T1"/>
                  </a:cxn>
                  <a:cxn ang="0">
                    <a:pos x="T2" y="T3"/>
                  </a:cxn>
                  <a:cxn ang="0">
                    <a:pos x="T4" y="T5"/>
                  </a:cxn>
                </a:cxnLst>
                <a:rect l="0" t="0" r="r" b="b"/>
                <a:pathLst>
                  <a:path w="44" h="44">
                    <a:moveTo>
                      <a:pt x="0" y="0"/>
                    </a:moveTo>
                    <a:lnTo>
                      <a:pt x="0" y="43"/>
                    </a:lnTo>
                    <a:lnTo>
                      <a:pt x="43"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8" name="Line 232"/>
              <p:cNvSpPr>
                <a:spLocks noChangeShapeType="1"/>
              </p:cNvSpPr>
              <p:nvPr/>
            </p:nvSpPr>
            <p:spPr bwMode="auto">
              <a:xfrm>
                <a:off x="5895609"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29" name="Line 233"/>
              <p:cNvSpPr>
                <a:spLocks noChangeShapeType="1"/>
              </p:cNvSpPr>
              <p:nvPr/>
            </p:nvSpPr>
            <p:spPr bwMode="auto">
              <a:xfrm>
                <a:off x="6020390"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0" name="Line 234"/>
              <p:cNvSpPr>
                <a:spLocks noChangeShapeType="1"/>
              </p:cNvSpPr>
              <p:nvPr/>
            </p:nvSpPr>
            <p:spPr bwMode="auto">
              <a:xfrm>
                <a:off x="6142056"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1" name="Line 235"/>
              <p:cNvSpPr>
                <a:spLocks noChangeShapeType="1"/>
              </p:cNvSpPr>
              <p:nvPr/>
            </p:nvSpPr>
            <p:spPr bwMode="auto">
              <a:xfrm>
                <a:off x="6263720"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2" name="Line 236"/>
              <p:cNvSpPr>
                <a:spLocks noChangeShapeType="1"/>
              </p:cNvSpPr>
              <p:nvPr/>
            </p:nvSpPr>
            <p:spPr bwMode="auto">
              <a:xfrm>
                <a:off x="638538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3" name="Line 237"/>
              <p:cNvSpPr>
                <a:spLocks noChangeShapeType="1"/>
              </p:cNvSpPr>
              <p:nvPr/>
            </p:nvSpPr>
            <p:spPr bwMode="auto">
              <a:xfrm>
                <a:off x="6507051"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4" name="Line 238"/>
              <p:cNvSpPr>
                <a:spLocks noChangeShapeType="1"/>
              </p:cNvSpPr>
              <p:nvPr/>
            </p:nvSpPr>
            <p:spPr bwMode="auto">
              <a:xfrm>
                <a:off x="6628713"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5" name="Line 239"/>
              <p:cNvSpPr>
                <a:spLocks noChangeShapeType="1"/>
              </p:cNvSpPr>
              <p:nvPr/>
            </p:nvSpPr>
            <p:spPr bwMode="auto">
              <a:xfrm>
                <a:off x="6750379"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6" name="Line 240"/>
              <p:cNvSpPr>
                <a:spLocks noChangeShapeType="1"/>
              </p:cNvSpPr>
              <p:nvPr/>
            </p:nvSpPr>
            <p:spPr bwMode="auto">
              <a:xfrm>
                <a:off x="687516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7" name="Line 241"/>
              <p:cNvSpPr>
                <a:spLocks noChangeShapeType="1"/>
              </p:cNvSpPr>
              <p:nvPr/>
            </p:nvSpPr>
            <p:spPr bwMode="auto">
              <a:xfrm>
                <a:off x="699682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8" name="Line 242"/>
              <p:cNvSpPr>
                <a:spLocks noChangeShapeType="1"/>
              </p:cNvSpPr>
              <p:nvPr/>
            </p:nvSpPr>
            <p:spPr bwMode="auto">
              <a:xfrm>
                <a:off x="711849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39" name="Line 243"/>
              <p:cNvSpPr>
                <a:spLocks noChangeShapeType="1"/>
              </p:cNvSpPr>
              <p:nvPr/>
            </p:nvSpPr>
            <p:spPr bwMode="auto">
              <a:xfrm>
                <a:off x="724015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0" name="Line 244"/>
              <p:cNvSpPr>
                <a:spLocks noChangeShapeType="1"/>
              </p:cNvSpPr>
              <p:nvPr/>
            </p:nvSpPr>
            <p:spPr bwMode="auto">
              <a:xfrm>
                <a:off x="736182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1" name="Line 245"/>
              <p:cNvSpPr>
                <a:spLocks noChangeShapeType="1"/>
              </p:cNvSpPr>
              <p:nvPr/>
            </p:nvSpPr>
            <p:spPr bwMode="auto">
              <a:xfrm>
                <a:off x="748348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2" name="Line 246"/>
              <p:cNvSpPr>
                <a:spLocks noChangeShapeType="1"/>
              </p:cNvSpPr>
              <p:nvPr/>
            </p:nvSpPr>
            <p:spPr bwMode="auto">
              <a:xfrm>
                <a:off x="760515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3" name="Line 247"/>
              <p:cNvSpPr>
                <a:spLocks noChangeShapeType="1"/>
              </p:cNvSpPr>
              <p:nvPr/>
            </p:nvSpPr>
            <p:spPr bwMode="auto">
              <a:xfrm>
                <a:off x="772681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4" name="Line 248"/>
              <p:cNvSpPr>
                <a:spLocks noChangeShapeType="1"/>
              </p:cNvSpPr>
              <p:nvPr/>
            </p:nvSpPr>
            <p:spPr bwMode="auto">
              <a:xfrm>
                <a:off x="7851601"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5" name="Line 249"/>
              <p:cNvSpPr>
                <a:spLocks noChangeShapeType="1"/>
              </p:cNvSpPr>
              <p:nvPr/>
            </p:nvSpPr>
            <p:spPr bwMode="auto">
              <a:xfrm>
                <a:off x="797326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6" name="Line 250"/>
              <p:cNvSpPr>
                <a:spLocks noChangeShapeType="1"/>
              </p:cNvSpPr>
              <p:nvPr/>
            </p:nvSpPr>
            <p:spPr bwMode="auto">
              <a:xfrm>
                <a:off x="8094930"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7" name="Line 251"/>
              <p:cNvSpPr>
                <a:spLocks noChangeShapeType="1"/>
              </p:cNvSpPr>
              <p:nvPr/>
            </p:nvSpPr>
            <p:spPr bwMode="auto">
              <a:xfrm>
                <a:off x="8216597"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8" name="Line 252"/>
              <p:cNvSpPr>
                <a:spLocks noChangeShapeType="1"/>
              </p:cNvSpPr>
              <p:nvPr/>
            </p:nvSpPr>
            <p:spPr bwMode="auto">
              <a:xfrm>
                <a:off x="8338261"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49" name="Line 253"/>
              <p:cNvSpPr>
                <a:spLocks noChangeShapeType="1"/>
              </p:cNvSpPr>
              <p:nvPr/>
            </p:nvSpPr>
            <p:spPr bwMode="auto">
              <a:xfrm>
                <a:off x="8459925"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0" name="Line 254"/>
              <p:cNvSpPr>
                <a:spLocks noChangeShapeType="1"/>
              </p:cNvSpPr>
              <p:nvPr/>
            </p:nvSpPr>
            <p:spPr bwMode="auto">
              <a:xfrm>
                <a:off x="8581589"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1" name="Line 255"/>
              <p:cNvSpPr>
                <a:spLocks noChangeShapeType="1"/>
              </p:cNvSpPr>
              <p:nvPr/>
            </p:nvSpPr>
            <p:spPr bwMode="auto">
              <a:xfrm>
                <a:off x="8703253"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2" name="Line 256"/>
              <p:cNvSpPr>
                <a:spLocks noChangeShapeType="1"/>
              </p:cNvSpPr>
              <p:nvPr/>
            </p:nvSpPr>
            <p:spPr bwMode="auto">
              <a:xfrm>
                <a:off x="8824917"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3" name="Line 257"/>
              <p:cNvSpPr>
                <a:spLocks noChangeShapeType="1"/>
              </p:cNvSpPr>
              <p:nvPr/>
            </p:nvSpPr>
            <p:spPr bwMode="auto">
              <a:xfrm>
                <a:off x="8949702"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4" name="Line 258"/>
              <p:cNvSpPr>
                <a:spLocks noChangeShapeType="1"/>
              </p:cNvSpPr>
              <p:nvPr/>
            </p:nvSpPr>
            <p:spPr bwMode="auto">
              <a:xfrm>
                <a:off x="907136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5" name="Line 259"/>
              <p:cNvSpPr>
                <a:spLocks noChangeShapeType="1"/>
              </p:cNvSpPr>
              <p:nvPr/>
            </p:nvSpPr>
            <p:spPr bwMode="auto">
              <a:xfrm>
                <a:off x="9193030"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6" name="Line 260"/>
              <p:cNvSpPr>
                <a:spLocks noChangeShapeType="1"/>
              </p:cNvSpPr>
              <p:nvPr/>
            </p:nvSpPr>
            <p:spPr bwMode="auto">
              <a:xfrm>
                <a:off x="9314696"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7" name="Line 261"/>
              <p:cNvSpPr>
                <a:spLocks noChangeShapeType="1"/>
              </p:cNvSpPr>
              <p:nvPr/>
            </p:nvSpPr>
            <p:spPr bwMode="auto">
              <a:xfrm>
                <a:off x="943635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8" name="Line 262"/>
              <p:cNvSpPr>
                <a:spLocks noChangeShapeType="1"/>
              </p:cNvSpPr>
              <p:nvPr/>
            </p:nvSpPr>
            <p:spPr bwMode="auto">
              <a:xfrm>
                <a:off x="955802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59" name="Line 263"/>
              <p:cNvSpPr>
                <a:spLocks noChangeShapeType="1"/>
              </p:cNvSpPr>
              <p:nvPr/>
            </p:nvSpPr>
            <p:spPr bwMode="auto">
              <a:xfrm>
                <a:off x="967968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0" name="Line 264"/>
              <p:cNvSpPr>
                <a:spLocks noChangeShapeType="1"/>
              </p:cNvSpPr>
              <p:nvPr/>
            </p:nvSpPr>
            <p:spPr bwMode="auto">
              <a:xfrm>
                <a:off x="9804474"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1" name="Line 265"/>
              <p:cNvSpPr>
                <a:spLocks noChangeShapeType="1"/>
              </p:cNvSpPr>
              <p:nvPr/>
            </p:nvSpPr>
            <p:spPr bwMode="auto">
              <a:xfrm>
                <a:off x="9926138"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2" name="Line 266"/>
              <p:cNvSpPr>
                <a:spLocks noChangeShapeType="1"/>
              </p:cNvSpPr>
              <p:nvPr/>
            </p:nvSpPr>
            <p:spPr bwMode="auto">
              <a:xfrm>
                <a:off x="10047802"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3" name="Line 267"/>
              <p:cNvSpPr>
                <a:spLocks noChangeShapeType="1"/>
              </p:cNvSpPr>
              <p:nvPr/>
            </p:nvSpPr>
            <p:spPr bwMode="auto">
              <a:xfrm>
                <a:off x="10169469"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4" name="Line 268"/>
              <p:cNvSpPr>
                <a:spLocks noChangeShapeType="1"/>
              </p:cNvSpPr>
              <p:nvPr/>
            </p:nvSpPr>
            <p:spPr bwMode="auto">
              <a:xfrm>
                <a:off x="10291131" y="10037703"/>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5" name="Freeform 269"/>
              <p:cNvSpPr>
                <a:spLocks noChangeArrowheads="1"/>
              </p:cNvSpPr>
              <p:nvPr/>
            </p:nvSpPr>
            <p:spPr bwMode="auto">
              <a:xfrm>
                <a:off x="10387842" y="10037703"/>
                <a:ext cx="31196" cy="31191"/>
              </a:xfrm>
              <a:custGeom>
                <a:avLst/>
                <a:gdLst>
                  <a:gd name="T0" fmla="*/ 0 w 44"/>
                  <a:gd name="T1" fmla="*/ 0 h 44"/>
                  <a:gd name="T2" fmla="*/ 43 w 44"/>
                  <a:gd name="T3" fmla="*/ 0 h 44"/>
                  <a:gd name="T4" fmla="*/ 43 w 44"/>
                  <a:gd name="T5" fmla="*/ 43 h 44"/>
                </a:gdLst>
                <a:ahLst/>
                <a:cxnLst>
                  <a:cxn ang="0">
                    <a:pos x="T0" y="T1"/>
                  </a:cxn>
                  <a:cxn ang="0">
                    <a:pos x="T2" y="T3"/>
                  </a:cxn>
                  <a:cxn ang="0">
                    <a:pos x="T4" y="T5"/>
                  </a:cxn>
                </a:cxnLst>
                <a:rect l="0" t="0" r="r" b="b"/>
                <a:pathLst>
                  <a:path w="44" h="44">
                    <a:moveTo>
                      <a:pt x="0" y="0"/>
                    </a:moveTo>
                    <a:lnTo>
                      <a:pt x="43" y="0"/>
                    </a:lnTo>
                    <a:lnTo>
                      <a:pt x="43"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6" name="Line 270"/>
              <p:cNvSpPr>
                <a:spLocks noChangeShapeType="1"/>
              </p:cNvSpPr>
              <p:nvPr/>
            </p:nvSpPr>
            <p:spPr bwMode="auto">
              <a:xfrm>
                <a:off x="10415916" y="10125034"/>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7" name="Line 271"/>
              <p:cNvSpPr>
                <a:spLocks noChangeShapeType="1"/>
              </p:cNvSpPr>
              <p:nvPr/>
            </p:nvSpPr>
            <p:spPr bwMode="auto">
              <a:xfrm>
                <a:off x="10415917" y="10246680"/>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8" name="Line 272"/>
              <p:cNvSpPr>
                <a:spLocks noChangeShapeType="1"/>
              </p:cNvSpPr>
              <p:nvPr/>
            </p:nvSpPr>
            <p:spPr bwMode="auto">
              <a:xfrm>
                <a:off x="10415917" y="10368324"/>
                <a:ext cx="3121" cy="62382"/>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69" name="Freeform 273"/>
              <p:cNvSpPr>
                <a:spLocks noChangeArrowheads="1"/>
              </p:cNvSpPr>
              <p:nvPr/>
            </p:nvSpPr>
            <p:spPr bwMode="auto">
              <a:xfrm>
                <a:off x="10415917" y="10486854"/>
                <a:ext cx="31196" cy="31191"/>
              </a:xfrm>
              <a:custGeom>
                <a:avLst/>
                <a:gdLst>
                  <a:gd name="T0" fmla="*/ 0 w 44"/>
                  <a:gd name="T1" fmla="*/ 0 h 44"/>
                  <a:gd name="T2" fmla="*/ 0 w 44"/>
                  <a:gd name="T3" fmla="*/ 43 h 44"/>
                  <a:gd name="T4" fmla="*/ 43 w 44"/>
                  <a:gd name="T5" fmla="*/ 43 h 44"/>
                </a:gdLst>
                <a:ahLst/>
                <a:cxnLst>
                  <a:cxn ang="0">
                    <a:pos x="T0" y="T1"/>
                  </a:cxn>
                  <a:cxn ang="0">
                    <a:pos x="T2" y="T3"/>
                  </a:cxn>
                  <a:cxn ang="0">
                    <a:pos x="T4" y="T5"/>
                  </a:cxn>
                </a:cxnLst>
                <a:rect l="0" t="0" r="r" b="b"/>
                <a:pathLst>
                  <a:path w="44" h="44">
                    <a:moveTo>
                      <a:pt x="0" y="0"/>
                    </a:moveTo>
                    <a:lnTo>
                      <a:pt x="0" y="43"/>
                    </a:lnTo>
                    <a:lnTo>
                      <a:pt x="43" y="43"/>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0" name="Line 274"/>
              <p:cNvSpPr>
                <a:spLocks noChangeShapeType="1"/>
              </p:cNvSpPr>
              <p:nvPr/>
            </p:nvSpPr>
            <p:spPr bwMode="auto">
              <a:xfrm>
                <a:off x="10509504"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1" name="Line 275"/>
              <p:cNvSpPr>
                <a:spLocks noChangeShapeType="1"/>
              </p:cNvSpPr>
              <p:nvPr/>
            </p:nvSpPr>
            <p:spPr bwMode="auto">
              <a:xfrm>
                <a:off x="1063117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2" name="Line 276"/>
              <p:cNvSpPr>
                <a:spLocks noChangeShapeType="1"/>
              </p:cNvSpPr>
              <p:nvPr/>
            </p:nvSpPr>
            <p:spPr bwMode="auto">
              <a:xfrm>
                <a:off x="10752834"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3" name="Line 277"/>
              <p:cNvSpPr>
                <a:spLocks noChangeShapeType="1"/>
              </p:cNvSpPr>
              <p:nvPr/>
            </p:nvSpPr>
            <p:spPr bwMode="auto">
              <a:xfrm>
                <a:off x="1087450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4" name="Line 278"/>
              <p:cNvSpPr>
                <a:spLocks noChangeShapeType="1"/>
              </p:cNvSpPr>
              <p:nvPr/>
            </p:nvSpPr>
            <p:spPr bwMode="auto">
              <a:xfrm>
                <a:off x="10996163"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5" name="Line 279"/>
              <p:cNvSpPr>
                <a:spLocks noChangeShapeType="1"/>
              </p:cNvSpPr>
              <p:nvPr/>
            </p:nvSpPr>
            <p:spPr bwMode="auto">
              <a:xfrm>
                <a:off x="1111783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6" name="Line 280"/>
              <p:cNvSpPr>
                <a:spLocks noChangeShapeType="1"/>
              </p:cNvSpPr>
              <p:nvPr/>
            </p:nvSpPr>
            <p:spPr bwMode="auto">
              <a:xfrm>
                <a:off x="1124261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7" name="Line 281"/>
              <p:cNvSpPr>
                <a:spLocks noChangeShapeType="1"/>
              </p:cNvSpPr>
              <p:nvPr/>
            </p:nvSpPr>
            <p:spPr bwMode="auto">
              <a:xfrm>
                <a:off x="1136427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8" name="Line 282"/>
              <p:cNvSpPr>
                <a:spLocks noChangeShapeType="1"/>
              </p:cNvSpPr>
              <p:nvPr/>
            </p:nvSpPr>
            <p:spPr bwMode="auto">
              <a:xfrm>
                <a:off x="1148594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79" name="Line 283"/>
              <p:cNvSpPr>
                <a:spLocks noChangeShapeType="1"/>
              </p:cNvSpPr>
              <p:nvPr/>
            </p:nvSpPr>
            <p:spPr bwMode="auto">
              <a:xfrm>
                <a:off x="11607605"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0" name="Line 284"/>
              <p:cNvSpPr>
                <a:spLocks noChangeShapeType="1"/>
              </p:cNvSpPr>
              <p:nvPr/>
            </p:nvSpPr>
            <p:spPr bwMode="auto">
              <a:xfrm>
                <a:off x="1172927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1" name="Line 285"/>
              <p:cNvSpPr>
                <a:spLocks noChangeShapeType="1"/>
              </p:cNvSpPr>
              <p:nvPr/>
            </p:nvSpPr>
            <p:spPr bwMode="auto">
              <a:xfrm>
                <a:off x="1185093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2" name="Line 286"/>
              <p:cNvSpPr>
                <a:spLocks noChangeShapeType="1"/>
              </p:cNvSpPr>
              <p:nvPr/>
            </p:nvSpPr>
            <p:spPr bwMode="auto">
              <a:xfrm>
                <a:off x="11972603"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3" name="Line 287"/>
              <p:cNvSpPr>
                <a:spLocks noChangeShapeType="1"/>
              </p:cNvSpPr>
              <p:nvPr/>
            </p:nvSpPr>
            <p:spPr bwMode="auto">
              <a:xfrm>
                <a:off x="12094265"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4" name="Line 288"/>
              <p:cNvSpPr>
                <a:spLocks noChangeShapeType="1"/>
              </p:cNvSpPr>
              <p:nvPr/>
            </p:nvSpPr>
            <p:spPr bwMode="auto">
              <a:xfrm>
                <a:off x="1221593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5" name="Line 289"/>
              <p:cNvSpPr>
                <a:spLocks noChangeShapeType="1"/>
              </p:cNvSpPr>
              <p:nvPr/>
            </p:nvSpPr>
            <p:spPr bwMode="auto">
              <a:xfrm>
                <a:off x="12340714"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6" name="Line 290"/>
              <p:cNvSpPr>
                <a:spLocks noChangeShapeType="1"/>
              </p:cNvSpPr>
              <p:nvPr/>
            </p:nvSpPr>
            <p:spPr bwMode="auto">
              <a:xfrm>
                <a:off x="1246238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7" name="Line 291"/>
              <p:cNvSpPr>
                <a:spLocks noChangeShapeType="1"/>
              </p:cNvSpPr>
              <p:nvPr/>
            </p:nvSpPr>
            <p:spPr bwMode="auto">
              <a:xfrm>
                <a:off x="1258404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8" name="Line 292"/>
              <p:cNvSpPr>
                <a:spLocks noChangeShapeType="1"/>
              </p:cNvSpPr>
              <p:nvPr/>
            </p:nvSpPr>
            <p:spPr bwMode="auto">
              <a:xfrm>
                <a:off x="1270570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89" name="Line 293"/>
              <p:cNvSpPr>
                <a:spLocks noChangeShapeType="1"/>
              </p:cNvSpPr>
              <p:nvPr/>
            </p:nvSpPr>
            <p:spPr bwMode="auto">
              <a:xfrm>
                <a:off x="12827375"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0" name="Line 294"/>
              <p:cNvSpPr>
                <a:spLocks noChangeShapeType="1"/>
              </p:cNvSpPr>
              <p:nvPr/>
            </p:nvSpPr>
            <p:spPr bwMode="auto">
              <a:xfrm>
                <a:off x="1294903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1" name="Line 295"/>
              <p:cNvSpPr>
                <a:spLocks noChangeShapeType="1"/>
              </p:cNvSpPr>
              <p:nvPr/>
            </p:nvSpPr>
            <p:spPr bwMode="auto">
              <a:xfrm>
                <a:off x="13070703"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2" name="Line 296"/>
              <p:cNvSpPr>
                <a:spLocks noChangeShapeType="1"/>
              </p:cNvSpPr>
              <p:nvPr/>
            </p:nvSpPr>
            <p:spPr bwMode="auto">
              <a:xfrm>
                <a:off x="1319236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3" name="Line 297"/>
              <p:cNvSpPr>
                <a:spLocks noChangeShapeType="1"/>
              </p:cNvSpPr>
              <p:nvPr/>
            </p:nvSpPr>
            <p:spPr bwMode="auto">
              <a:xfrm>
                <a:off x="1331715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4" name="Line 298"/>
              <p:cNvSpPr>
                <a:spLocks noChangeShapeType="1"/>
              </p:cNvSpPr>
              <p:nvPr/>
            </p:nvSpPr>
            <p:spPr bwMode="auto">
              <a:xfrm>
                <a:off x="1343881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5" name="Line 299"/>
              <p:cNvSpPr>
                <a:spLocks noChangeShapeType="1"/>
              </p:cNvSpPr>
              <p:nvPr/>
            </p:nvSpPr>
            <p:spPr bwMode="auto">
              <a:xfrm>
                <a:off x="1356047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6" name="Line 300"/>
              <p:cNvSpPr>
                <a:spLocks noChangeShapeType="1"/>
              </p:cNvSpPr>
              <p:nvPr/>
            </p:nvSpPr>
            <p:spPr bwMode="auto">
              <a:xfrm>
                <a:off x="1368214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7" name="Line 301"/>
              <p:cNvSpPr>
                <a:spLocks noChangeShapeType="1"/>
              </p:cNvSpPr>
              <p:nvPr/>
            </p:nvSpPr>
            <p:spPr bwMode="auto">
              <a:xfrm>
                <a:off x="1380380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8" name="Line 302"/>
              <p:cNvSpPr>
                <a:spLocks noChangeShapeType="1"/>
              </p:cNvSpPr>
              <p:nvPr/>
            </p:nvSpPr>
            <p:spPr bwMode="auto">
              <a:xfrm>
                <a:off x="13925474"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399" name="Line 303"/>
              <p:cNvSpPr>
                <a:spLocks noChangeShapeType="1"/>
              </p:cNvSpPr>
              <p:nvPr/>
            </p:nvSpPr>
            <p:spPr bwMode="auto">
              <a:xfrm>
                <a:off x="1404713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0" name="Line 304"/>
              <p:cNvSpPr>
                <a:spLocks noChangeShapeType="1"/>
              </p:cNvSpPr>
              <p:nvPr/>
            </p:nvSpPr>
            <p:spPr bwMode="auto">
              <a:xfrm>
                <a:off x="1416880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1" name="Line 305"/>
              <p:cNvSpPr>
                <a:spLocks noChangeShapeType="1"/>
              </p:cNvSpPr>
              <p:nvPr/>
            </p:nvSpPr>
            <p:spPr bwMode="auto">
              <a:xfrm>
                <a:off x="1429358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2" name="Line 306"/>
              <p:cNvSpPr>
                <a:spLocks noChangeShapeType="1"/>
              </p:cNvSpPr>
              <p:nvPr/>
            </p:nvSpPr>
            <p:spPr bwMode="auto">
              <a:xfrm>
                <a:off x="1441525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3" name="Line 307"/>
              <p:cNvSpPr>
                <a:spLocks noChangeShapeType="1"/>
              </p:cNvSpPr>
              <p:nvPr/>
            </p:nvSpPr>
            <p:spPr bwMode="auto">
              <a:xfrm>
                <a:off x="1453691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4" name="Line 308"/>
              <p:cNvSpPr>
                <a:spLocks noChangeShapeType="1"/>
              </p:cNvSpPr>
              <p:nvPr/>
            </p:nvSpPr>
            <p:spPr bwMode="auto">
              <a:xfrm>
                <a:off x="1465858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5" name="Line 309"/>
              <p:cNvSpPr>
                <a:spLocks noChangeShapeType="1"/>
              </p:cNvSpPr>
              <p:nvPr/>
            </p:nvSpPr>
            <p:spPr bwMode="auto">
              <a:xfrm>
                <a:off x="1478024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6" name="Line 310"/>
              <p:cNvSpPr>
                <a:spLocks noChangeShapeType="1"/>
              </p:cNvSpPr>
              <p:nvPr/>
            </p:nvSpPr>
            <p:spPr bwMode="auto">
              <a:xfrm>
                <a:off x="14901908"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7" name="Line 311"/>
              <p:cNvSpPr>
                <a:spLocks noChangeShapeType="1"/>
              </p:cNvSpPr>
              <p:nvPr/>
            </p:nvSpPr>
            <p:spPr bwMode="auto">
              <a:xfrm>
                <a:off x="15023575"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8" name="Line 312"/>
              <p:cNvSpPr>
                <a:spLocks noChangeShapeType="1"/>
              </p:cNvSpPr>
              <p:nvPr/>
            </p:nvSpPr>
            <p:spPr bwMode="auto">
              <a:xfrm>
                <a:off x="1514523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09" name="Line 313"/>
              <p:cNvSpPr>
                <a:spLocks noChangeShapeType="1"/>
              </p:cNvSpPr>
              <p:nvPr/>
            </p:nvSpPr>
            <p:spPr bwMode="auto">
              <a:xfrm>
                <a:off x="1527002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0" name="Line 314"/>
              <p:cNvSpPr>
                <a:spLocks noChangeShapeType="1"/>
              </p:cNvSpPr>
              <p:nvPr/>
            </p:nvSpPr>
            <p:spPr bwMode="auto">
              <a:xfrm>
                <a:off x="1539169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1" name="Line 315"/>
              <p:cNvSpPr>
                <a:spLocks noChangeShapeType="1"/>
              </p:cNvSpPr>
              <p:nvPr/>
            </p:nvSpPr>
            <p:spPr bwMode="auto">
              <a:xfrm>
                <a:off x="1551335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2" name="Line 316"/>
              <p:cNvSpPr>
                <a:spLocks noChangeShapeType="1"/>
              </p:cNvSpPr>
              <p:nvPr/>
            </p:nvSpPr>
            <p:spPr bwMode="auto">
              <a:xfrm>
                <a:off x="15635018"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3" name="Line 317"/>
              <p:cNvSpPr>
                <a:spLocks noChangeShapeType="1"/>
              </p:cNvSpPr>
              <p:nvPr/>
            </p:nvSpPr>
            <p:spPr bwMode="auto">
              <a:xfrm>
                <a:off x="1575668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4" name="Line 318"/>
              <p:cNvSpPr>
                <a:spLocks noChangeShapeType="1"/>
              </p:cNvSpPr>
              <p:nvPr/>
            </p:nvSpPr>
            <p:spPr bwMode="auto">
              <a:xfrm>
                <a:off x="1587834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5" name="Line 319"/>
              <p:cNvSpPr>
                <a:spLocks noChangeShapeType="1"/>
              </p:cNvSpPr>
              <p:nvPr/>
            </p:nvSpPr>
            <p:spPr bwMode="auto">
              <a:xfrm>
                <a:off x="1600001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6" name="Line 320"/>
              <p:cNvSpPr>
                <a:spLocks noChangeShapeType="1"/>
              </p:cNvSpPr>
              <p:nvPr/>
            </p:nvSpPr>
            <p:spPr bwMode="auto">
              <a:xfrm>
                <a:off x="16124794"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7" name="Line 321"/>
              <p:cNvSpPr>
                <a:spLocks noChangeShapeType="1"/>
              </p:cNvSpPr>
              <p:nvPr/>
            </p:nvSpPr>
            <p:spPr bwMode="auto">
              <a:xfrm>
                <a:off x="16246460"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8" name="Line 322"/>
              <p:cNvSpPr>
                <a:spLocks noChangeShapeType="1"/>
              </p:cNvSpPr>
              <p:nvPr/>
            </p:nvSpPr>
            <p:spPr bwMode="auto">
              <a:xfrm>
                <a:off x="1636812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19" name="Line 323"/>
              <p:cNvSpPr>
                <a:spLocks noChangeShapeType="1"/>
              </p:cNvSpPr>
              <p:nvPr/>
            </p:nvSpPr>
            <p:spPr bwMode="auto">
              <a:xfrm>
                <a:off x="1648978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0" name="Line 324"/>
              <p:cNvSpPr>
                <a:spLocks noChangeShapeType="1"/>
              </p:cNvSpPr>
              <p:nvPr/>
            </p:nvSpPr>
            <p:spPr bwMode="auto">
              <a:xfrm>
                <a:off x="16611453"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1" name="Line 325"/>
              <p:cNvSpPr>
                <a:spLocks noChangeShapeType="1"/>
              </p:cNvSpPr>
              <p:nvPr/>
            </p:nvSpPr>
            <p:spPr bwMode="auto">
              <a:xfrm>
                <a:off x="16733117"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2" name="Line 326"/>
              <p:cNvSpPr>
                <a:spLocks noChangeShapeType="1"/>
              </p:cNvSpPr>
              <p:nvPr/>
            </p:nvSpPr>
            <p:spPr bwMode="auto">
              <a:xfrm>
                <a:off x="1685478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3" name="Line 327"/>
              <p:cNvSpPr>
                <a:spLocks noChangeShapeType="1"/>
              </p:cNvSpPr>
              <p:nvPr/>
            </p:nvSpPr>
            <p:spPr bwMode="auto">
              <a:xfrm>
                <a:off x="16976449"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4" name="Line 328"/>
              <p:cNvSpPr>
                <a:spLocks noChangeShapeType="1"/>
              </p:cNvSpPr>
              <p:nvPr/>
            </p:nvSpPr>
            <p:spPr bwMode="auto">
              <a:xfrm>
                <a:off x="17101232"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5" name="Line 329"/>
              <p:cNvSpPr>
                <a:spLocks noChangeShapeType="1"/>
              </p:cNvSpPr>
              <p:nvPr/>
            </p:nvSpPr>
            <p:spPr bwMode="auto">
              <a:xfrm>
                <a:off x="17222896"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6" name="Line 330"/>
              <p:cNvSpPr>
                <a:spLocks noChangeShapeType="1"/>
              </p:cNvSpPr>
              <p:nvPr/>
            </p:nvSpPr>
            <p:spPr bwMode="auto">
              <a:xfrm>
                <a:off x="1734456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7" name="Line 331"/>
              <p:cNvSpPr>
                <a:spLocks noChangeShapeType="1"/>
              </p:cNvSpPr>
              <p:nvPr/>
            </p:nvSpPr>
            <p:spPr bwMode="auto">
              <a:xfrm>
                <a:off x="17466225"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8" name="Line 332"/>
              <p:cNvSpPr>
                <a:spLocks noChangeShapeType="1"/>
              </p:cNvSpPr>
              <p:nvPr/>
            </p:nvSpPr>
            <p:spPr bwMode="auto">
              <a:xfrm>
                <a:off x="17587891" y="10518045"/>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29" name="Line 333"/>
              <p:cNvSpPr>
                <a:spLocks noChangeShapeType="1"/>
              </p:cNvSpPr>
              <p:nvPr/>
            </p:nvSpPr>
            <p:spPr bwMode="auto">
              <a:xfrm>
                <a:off x="17684599" y="10518045"/>
                <a:ext cx="31196"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0" name="Line 334"/>
              <p:cNvSpPr>
                <a:spLocks noChangeShapeType="1"/>
              </p:cNvSpPr>
              <p:nvPr/>
            </p:nvSpPr>
            <p:spPr bwMode="auto">
              <a:xfrm flipV="1">
                <a:off x="17712676" y="10483731"/>
                <a:ext cx="3119" cy="3742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1" name="Line 335"/>
              <p:cNvSpPr>
                <a:spLocks noChangeShapeType="1"/>
              </p:cNvSpPr>
              <p:nvPr/>
            </p:nvSpPr>
            <p:spPr bwMode="auto">
              <a:xfrm flipV="1">
                <a:off x="17712676" y="1035585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2" name="Line 336"/>
              <p:cNvSpPr>
                <a:spLocks noChangeShapeType="1"/>
              </p:cNvSpPr>
              <p:nvPr/>
            </p:nvSpPr>
            <p:spPr bwMode="auto">
              <a:xfrm flipV="1">
                <a:off x="17712676" y="10234205"/>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3" name="Line 337"/>
              <p:cNvSpPr>
                <a:spLocks noChangeShapeType="1"/>
              </p:cNvSpPr>
              <p:nvPr/>
            </p:nvSpPr>
            <p:spPr bwMode="auto">
              <a:xfrm flipV="1">
                <a:off x="17712676" y="10112562"/>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4" name="Line 338"/>
              <p:cNvSpPr>
                <a:spLocks noChangeShapeType="1"/>
              </p:cNvSpPr>
              <p:nvPr/>
            </p:nvSpPr>
            <p:spPr bwMode="auto">
              <a:xfrm flipV="1">
                <a:off x="17712676" y="999091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5" name="Line 339"/>
              <p:cNvSpPr>
                <a:spLocks noChangeShapeType="1"/>
              </p:cNvSpPr>
              <p:nvPr/>
            </p:nvSpPr>
            <p:spPr bwMode="auto">
              <a:xfrm flipV="1">
                <a:off x="17712676" y="986927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6" name="Line 340"/>
              <p:cNvSpPr>
                <a:spLocks noChangeShapeType="1"/>
              </p:cNvSpPr>
              <p:nvPr/>
            </p:nvSpPr>
            <p:spPr bwMode="auto">
              <a:xfrm flipV="1">
                <a:off x="17712676" y="974762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7" name="Line 341"/>
              <p:cNvSpPr>
                <a:spLocks noChangeShapeType="1"/>
              </p:cNvSpPr>
              <p:nvPr/>
            </p:nvSpPr>
            <p:spPr bwMode="auto">
              <a:xfrm flipV="1">
                <a:off x="17712676" y="962598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8" name="Line 342"/>
              <p:cNvSpPr>
                <a:spLocks noChangeShapeType="1"/>
              </p:cNvSpPr>
              <p:nvPr/>
            </p:nvSpPr>
            <p:spPr bwMode="auto">
              <a:xfrm flipV="1">
                <a:off x="17712676" y="9504335"/>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39" name="Line 343"/>
              <p:cNvSpPr>
                <a:spLocks noChangeShapeType="1"/>
              </p:cNvSpPr>
              <p:nvPr/>
            </p:nvSpPr>
            <p:spPr bwMode="auto">
              <a:xfrm flipV="1">
                <a:off x="17712676" y="9379572"/>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0" name="Line 344"/>
              <p:cNvSpPr>
                <a:spLocks noChangeShapeType="1"/>
              </p:cNvSpPr>
              <p:nvPr/>
            </p:nvSpPr>
            <p:spPr bwMode="auto">
              <a:xfrm flipV="1">
                <a:off x="17712676" y="9257927"/>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1" name="Line 345"/>
              <p:cNvSpPr>
                <a:spLocks noChangeShapeType="1"/>
              </p:cNvSpPr>
              <p:nvPr/>
            </p:nvSpPr>
            <p:spPr bwMode="auto">
              <a:xfrm flipV="1">
                <a:off x="17712676" y="913628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2" name="Line 346"/>
              <p:cNvSpPr>
                <a:spLocks noChangeShapeType="1"/>
              </p:cNvSpPr>
              <p:nvPr/>
            </p:nvSpPr>
            <p:spPr bwMode="auto">
              <a:xfrm flipV="1">
                <a:off x="17712676" y="901463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3" name="Line 347"/>
              <p:cNvSpPr>
                <a:spLocks noChangeShapeType="1"/>
              </p:cNvSpPr>
              <p:nvPr/>
            </p:nvSpPr>
            <p:spPr bwMode="auto">
              <a:xfrm flipV="1">
                <a:off x="17712676" y="889299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4" name="Line 348"/>
              <p:cNvSpPr>
                <a:spLocks noChangeShapeType="1"/>
              </p:cNvSpPr>
              <p:nvPr/>
            </p:nvSpPr>
            <p:spPr bwMode="auto">
              <a:xfrm flipV="1">
                <a:off x="17712676" y="877134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5" name="Line 349"/>
              <p:cNvSpPr>
                <a:spLocks noChangeShapeType="1"/>
              </p:cNvSpPr>
              <p:nvPr/>
            </p:nvSpPr>
            <p:spPr bwMode="auto">
              <a:xfrm flipV="1">
                <a:off x="17712676" y="8649700"/>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6" name="Line 350"/>
              <p:cNvSpPr>
                <a:spLocks noChangeShapeType="1"/>
              </p:cNvSpPr>
              <p:nvPr/>
            </p:nvSpPr>
            <p:spPr bwMode="auto">
              <a:xfrm flipV="1">
                <a:off x="17712676" y="8524935"/>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7" name="Line 351"/>
              <p:cNvSpPr>
                <a:spLocks noChangeShapeType="1"/>
              </p:cNvSpPr>
              <p:nvPr/>
            </p:nvSpPr>
            <p:spPr bwMode="auto">
              <a:xfrm flipV="1">
                <a:off x="17712676" y="8403292"/>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8" name="Line 352"/>
              <p:cNvSpPr>
                <a:spLocks noChangeShapeType="1"/>
              </p:cNvSpPr>
              <p:nvPr/>
            </p:nvSpPr>
            <p:spPr bwMode="auto">
              <a:xfrm flipV="1">
                <a:off x="17712676" y="828164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49" name="Line 353"/>
              <p:cNvSpPr>
                <a:spLocks noChangeShapeType="1"/>
              </p:cNvSpPr>
              <p:nvPr/>
            </p:nvSpPr>
            <p:spPr bwMode="auto">
              <a:xfrm flipV="1">
                <a:off x="17712676" y="8160001"/>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0" name="Line 354"/>
              <p:cNvSpPr>
                <a:spLocks noChangeShapeType="1"/>
              </p:cNvSpPr>
              <p:nvPr/>
            </p:nvSpPr>
            <p:spPr bwMode="auto">
              <a:xfrm flipV="1">
                <a:off x="17712676" y="8038355"/>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1" name="Line 355"/>
              <p:cNvSpPr>
                <a:spLocks noChangeShapeType="1"/>
              </p:cNvSpPr>
              <p:nvPr/>
            </p:nvSpPr>
            <p:spPr bwMode="auto">
              <a:xfrm flipV="1">
                <a:off x="17712676" y="7916712"/>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2" name="Line 356"/>
              <p:cNvSpPr>
                <a:spLocks noChangeShapeType="1"/>
              </p:cNvSpPr>
              <p:nvPr/>
            </p:nvSpPr>
            <p:spPr bwMode="auto">
              <a:xfrm flipV="1">
                <a:off x="17712676" y="7795066"/>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3" name="Line 357"/>
              <p:cNvSpPr>
                <a:spLocks noChangeShapeType="1"/>
              </p:cNvSpPr>
              <p:nvPr/>
            </p:nvSpPr>
            <p:spPr bwMode="auto">
              <a:xfrm flipV="1">
                <a:off x="17712676" y="7673423"/>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4" name="Line 358"/>
              <p:cNvSpPr>
                <a:spLocks noChangeShapeType="1"/>
              </p:cNvSpPr>
              <p:nvPr/>
            </p:nvSpPr>
            <p:spPr bwMode="auto">
              <a:xfrm flipV="1">
                <a:off x="17712676" y="7548658"/>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5" name="Line 359"/>
              <p:cNvSpPr>
                <a:spLocks noChangeShapeType="1"/>
              </p:cNvSpPr>
              <p:nvPr/>
            </p:nvSpPr>
            <p:spPr bwMode="auto">
              <a:xfrm flipV="1">
                <a:off x="17712676" y="7430132"/>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6" name="Line 360"/>
              <p:cNvSpPr>
                <a:spLocks noChangeShapeType="1"/>
              </p:cNvSpPr>
              <p:nvPr/>
            </p:nvSpPr>
            <p:spPr bwMode="auto">
              <a:xfrm flipV="1">
                <a:off x="17712676" y="7305369"/>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7" name="Line 361"/>
              <p:cNvSpPr>
                <a:spLocks noChangeShapeType="1"/>
              </p:cNvSpPr>
              <p:nvPr/>
            </p:nvSpPr>
            <p:spPr bwMode="auto">
              <a:xfrm flipV="1">
                <a:off x="17712676" y="7183723"/>
                <a:ext cx="3119"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8" name="Line 362"/>
              <p:cNvSpPr>
                <a:spLocks noChangeShapeType="1"/>
              </p:cNvSpPr>
              <p:nvPr/>
            </p:nvSpPr>
            <p:spPr bwMode="auto">
              <a:xfrm flipV="1">
                <a:off x="17712676" y="7096387"/>
                <a:ext cx="3119" cy="34311"/>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59" name="Freeform 363"/>
              <p:cNvSpPr>
                <a:spLocks noChangeArrowheads="1"/>
              </p:cNvSpPr>
              <p:nvPr/>
            </p:nvSpPr>
            <p:spPr bwMode="auto">
              <a:xfrm>
                <a:off x="17684602" y="7040242"/>
                <a:ext cx="31196" cy="31191"/>
              </a:xfrm>
              <a:custGeom>
                <a:avLst/>
                <a:gdLst>
                  <a:gd name="T0" fmla="*/ 43 w 44"/>
                  <a:gd name="T1" fmla="*/ 43 h 44"/>
                  <a:gd name="T2" fmla="*/ 43 w 44"/>
                  <a:gd name="T3" fmla="*/ 0 h 44"/>
                  <a:gd name="T4" fmla="*/ 0 w 44"/>
                  <a:gd name="T5" fmla="*/ 0 h 44"/>
                </a:gdLst>
                <a:ahLst/>
                <a:cxnLst>
                  <a:cxn ang="0">
                    <a:pos x="T0" y="T1"/>
                  </a:cxn>
                  <a:cxn ang="0">
                    <a:pos x="T2" y="T3"/>
                  </a:cxn>
                  <a:cxn ang="0">
                    <a:pos x="T4" y="T5"/>
                  </a:cxn>
                </a:cxnLst>
                <a:rect l="0" t="0" r="r" b="b"/>
                <a:pathLst>
                  <a:path w="44" h="44">
                    <a:moveTo>
                      <a:pt x="43" y="43"/>
                    </a:moveTo>
                    <a:lnTo>
                      <a:pt x="43" y="0"/>
                    </a:lnTo>
                    <a:lnTo>
                      <a:pt x="0" y="0"/>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0" name="Line 364"/>
              <p:cNvSpPr>
                <a:spLocks noChangeShapeType="1"/>
              </p:cNvSpPr>
              <p:nvPr/>
            </p:nvSpPr>
            <p:spPr bwMode="auto">
              <a:xfrm flipH="1">
                <a:off x="17553579"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1" name="Line 365"/>
              <p:cNvSpPr>
                <a:spLocks noChangeShapeType="1"/>
              </p:cNvSpPr>
              <p:nvPr/>
            </p:nvSpPr>
            <p:spPr bwMode="auto">
              <a:xfrm flipH="1">
                <a:off x="17431915"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2" name="Line 366"/>
              <p:cNvSpPr>
                <a:spLocks noChangeShapeType="1"/>
              </p:cNvSpPr>
              <p:nvPr/>
            </p:nvSpPr>
            <p:spPr bwMode="auto">
              <a:xfrm flipH="1">
                <a:off x="17310250"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3" name="Line 367"/>
              <p:cNvSpPr>
                <a:spLocks noChangeShapeType="1"/>
              </p:cNvSpPr>
              <p:nvPr/>
            </p:nvSpPr>
            <p:spPr bwMode="auto">
              <a:xfrm flipH="1">
                <a:off x="17188586"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4" name="Line 368"/>
              <p:cNvSpPr>
                <a:spLocks noChangeShapeType="1"/>
              </p:cNvSpPr>
              <p:nvPr/>
            </p:nvSpPr>
            <p:spPr bwMode="auto">
              <a:xfrm flipH="1">
                <a:off x="17063803"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5" name="Line 369"/>
              <p:cNvSpPr>
                <a:spLocks noChangeShapeType="1"/>
              </p:cNvSpPr>
              <p:nvPr/>
            </p:nvSpPr>
            <p:spPr bwMode="auto">
              <a:xfrm flipH="1">
                <a:off x="16942137"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6" name="Line 370"/>
              <p:cNvSpPr>
                <a:spLocks noChangeShapeType="1"/>
              </p:cNvSpPr>
              <p:nvPr/>
            </p:nvSpPr>
            <p:spPr bwMode="auto">
              <a:xfrm flipH="1">
                <a:off x="16820473"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7" name="Line 371"/>
              <p:cNvSpPr>
                <a:spLocks noChangeShapeType="1"/>
              </p:cNvSpPr>
              <p:nvPr/>
            </p:nvSpPr>
            <p:spPr bwMode="auto">
              <a:xfrm flipH="1">
                <a:off x="16698807"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8" name="Line 372"/>
              <p:cNvSpPr>
                <a:spLocks noChangeShapeType="1"/>
              </p:cNvSpPr>
              <p:nvPr/>
            </p:nvSpPr>
            <p:spPr bwMode="auto">
              <a:xfrm flipH="1">
                <a:off x="16577143"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69" name="Line 373"/>
              <p:cNvSpPr>
                <a:spLocks noChangeShapeType="1"/>
              </p:cNvSpPr>
              <p:nvPr/>
            </p:nvSpPr>
            <p:spPr bwMode="auto">
              <a:xfrm flipH="1">
                <a:off x="16455478"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0" name="Line 374"/>
              <p:cNvSpPr>
                <a:spLocks noChangeShapeType="1"/>
              </p:cNvSpPr>
              <p:nvPr/>
            </p:nvSpPr>
            <p:spPr bwMode="auto">
              <a:xfrm flipH="1">
                <a:off x="16333814"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1" name="Line 375"/>
              <p:cNvSpPr>
                <a:spLocks noChangeShapeType="1"/>
              </p:cNvSpPr>
              <p:nvPr/>
            </p:nvSpPr>
            <p:spPr bwMode="auto">
              <a:xfrm flipH="1">
                <a:off x="16209029"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2" name="Line 376"/>
              <p:cNvSpPr>
                <a:spLocks noChangeShapeType="1"/>
              </p:cNvSpPr>
              <p:nvPr/>
            </p:nvSpPr>
            <p:spPr bwMode="auto">
              <a:xfrm flipH="1">
                <a:off x="16087363"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3" name="Line 377"/>
              <p:cNvSpPr>
                <a:spLocks noChangeShapeType="1"/>
              </p:cNvSpPr>
              <p:nvPr/>
            </p:nvSpPr>
            <p:spPr bwMode="auto">
              <a:xfrm flipH="1">
                <a:off x="15965699"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4" name="Line 378"/>
              <p:cNvSpPr>
                <a:spLocks noChangeShapeType="1"/>
              </p:cNvSpPr>
              <p:nvPr/>
            </p:nvSpPr>
            <p:spPr bwMode="auto">
              <a:xfrm flipH="1">
                <a:off x="15844034"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5" name="Line 379"/>
              <p:cNvSpPr>
                <a:spLocks noChangeShapeType="1"/>
              </p:cNvSpPr>
              <p:nvPr/>
            </p:nvSpPr>
            <p:spPr bwMode="auto">
              <a:xfrm flipH="1">
                <a:off x="15722370"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6" name="Line 380"/>
              <p:cNvSpPr>
                <a:spLocks noChangeShapeType="1"/>
              </p:cNvSpPr>
              <p:nvPr/>
            </p:nvSpPr>
            <p:spPr bwMode="auto">
              <a:xfrm flipH="1">
                <a:off x="15600706"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7" name="Line 381"/>
              <p:cNvSpPr>
                <a:spLocks noChangeShapeType="1"/>
              </p:cNvSpPr>
              <p:nvPr/>
            </p:nvSpPr>
            <p:spPr bwMode="auto">
              <a:xfrm flipH="1">
                <a:off x="15479040"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8" name="Line 382"/>
              <p:cNvSpPr>
                <a:spLocks noChangeShapeType="1"/>
              </p:cNvSpPr>
              <p:nvPr/>
            </p:nvSpPr>
            <p:spPr bwMode="auto">
              <a:xfrm flipH="1">
                <a:off x="15354255"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79" name="Line 383"/>
              <p:cNvSpPr>
                <a:spLocks noChangeShapeType="1"/>
              </p:cNvSpPr>
              <p:nvPr/>
            </p:nvSpPr>
            <p:spPr bwMode="auto">
              <a:xfrm flipH="1">
                <a:off x="15232591"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0" name="Line 384"/>
              <p:cNvSpPr>
                <a:spLocks noChangeShapeType="1"/>
              </p:cNvSpPr>
              <p:nvPr/>
            </p:nvSpPr>
            <p:spPr bwMode="auto">
              <a:xfrm flipH="1">
                <a:off x="15110927"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1" name="Line 385"/>
              <p:cNvSpPr>
                <a:spLocks noChangeShapeType="1"/>
              </p:cNvSpPr>
              <p:nvPr/>
            </p:nvSpPr>
            <p:spPr bwMode="auto">
              <a:xfrm flipH="1">
                <a:off x="14989263"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2" name="Line 386"/>
              <p:cNvSpPr>
                <a:spLocks noChangeShapeType="1"/>
              </p:cNvSpPr>
              <p:nvPr/>
            </p:nvSpPr>
            <p:spPr bwMode="auto">
              <a:xfrm flipH="1">
                <a:off x="14867599"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3" name="Line 387"/>
              <p:cNvSpPr>
                <a:spLocks noChangeShapeType="1"/>
              </p:cNvSpPr>
              <p:nvPr/>
            </p:nvSpPr>
            <p:spPr bwMode="auto">
              <a:xfrm flipH="1">
                <a:off x="14745934"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4" name="Line 388"/>
              <p:cNvSpPr>
                <a:spLocks noChangeShapeType="1"/>
              </p:cNvSpPr>
              <p:nvPr/>
            </p:nvSpPr>
            <p:spPr bwMode="auto">
              <a:xfrm flipH="1">
                <a:off x="14624270"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5" name="Line 389"/>
              <p:cNvSpPr>
                <a:spLocks noChangeShapeType="1"/>
              </p:cNvSpPr>
              <p:nvPr/>
            </p:nvSpPr>
            <p:spPr bwMode="auto">
              <a:xfrm flipH="1">
                <a:off x="14502604"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6" name="Line 390"/>
              <p:cNvSpPr>
                <a:spLocks noChangeShapeType="1"/>
              </p:cNvSpPr>
              <p:nvPr/>
            </p:nvSpPr>
            <p:spPr bwMode="auto">
              <a:xfrm flipH="1">
                <a:off x="14377819"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7" name="Line 391"/>
              <p:cNvSpPr>
                <a:spLocks noChangeShapeType="1"/>
              </p:cNvSpPr>
              <p:nvPr/>
            </p:nvSpPr>
            <p:spPr bwMode="auto">
              <a:xfrm flipH="1">
                <a:off x="14256155" y="7040240"/>
                <a:ext cx="68632"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8" name="Line 392"/>
              <p:cNvSpPr>
                <a:spLocks noChangeShapeType="1"/>
              </p:cNvSpPr>
              <p:nvPr/>
            </p:nvSpPr>
            <p:spPr bwMode="auto">
              <a:xfrm flipH="1">
                <a:off x="14178164" y="7040240"/>
                <a:ext cx="24956" cy="31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89" name="Freeform 393"/>
              <p:cNvSpPr>
                <a:spLocks noChangeArrowheads="1"/>
              </p:cNvSpPr>
              <p:nvPr/>
            </p:nvSpPr>
            <p:spPr bwMode="auto">
              <a:xfrm>
                <a:off x="14122010" y="7009051"/>
                <a:ext cx="31196" cy="31191"/>
              </a:xfrm>
              <a:custGeom>
                <a:avLst/>
                <a:gdLst>
                  <a:gd name="T0" fmla="*/ 43 w 44"/>
                  <a:gd name="T1" fmla="*/ 43 h 44"/>
                  <a:gd name="T2" fmla="*/ 0 w 44"/>
                  <a:gd name="T3" fmla="*/ 43 h 44"/>
                  <a:gd name="T4" fmla="*/ 0 w 44"/>
                  <a:gd name="T5" fmla="*/ 0 h 44"/>
                </a:gdLst>
                <a:ahLst/>
                <a:cxnLst>
                  <a:cxn ang="0">
                    <a:pos x="T0" y="T1"/>
                  </a:cxn>
                  <a:cxn ang="0">
                    <a:pos x="T2" y="T3"/>
                  </a:cxn>
                  <a:cxn ang="0">
                    <a:pos x="T4" y="T5"/>
                  </a:cxn>
                </a:cxnLst>
                <a:rect l="0" t="0" r="r" b="b"/>
                <a:pathLst>
                  <a:path w="44" h="44">
                    <a:moveTo>
                      <a:pt x="43" y="43"/>
                    </a:moveTo>
                    <a:lnTo>
                      <a:pt x="0" y="43"/>
                    </a:lnTo>
                    <a:lnTo>
                      <a:pt x="0" y="0"/>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0" name="Line 394"/>
              <p:cNvSpPr>
                <a:spLocks noChangeShapeType="1"/>
              </p:cNvSpPr>
              <p:nvPr/>
            </p:nvSpPr>
            <p:spPr bwMode="auto">
              <a:xfrm flipV="1">
                <a:off x="14122010" y="6884286"/>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1" name="Line 395"/>
              <p:cNvSpPr>
                <a:spLocks noChangeShapeType="1"/>
              </p:cNvSpPr>
              <p:nvPr/>
            </p:nvSpPr>
            <p:spPr bwMode="auto">
              <a:xfrm flipV="1">
                <a:off x="14122010" y="6762643"/>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2" name="Line 396"/>
              <p:cNvSpPr>
                <a:spLocks noChangeShapeType="1"/>
              </p:cNvSpPr>
              <p:nvPr/>
            </p:nvSpPr>
            <p:spPr bwMode="auto">
              <a:xfrm flipV="1">
                <a:off x="14122010" y="6637880"/>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3" name="Line 397"/>
              <p:cNvSpPr>
                <a:spLocks noChangeShapeType="1"/>
              </p:cNvSpPr>
              <p:nvPr/>
            </p:nvSpPr>
            <p:spPr bwMode="auto">
              <a:xfrm flipV="1">
                <a:off x="14122010" y="6516232"/>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4" name="Line 398"/>
              <p:cNvSpPr>
                <a:spLocks noChangeShapeType="1"/>
              </p:cNvSpPr>
              <p:nvPr/>
            </p:nvSpPr>
            <p:spPr bwMode="auto">
              <a:xfrm flipV="1">
                <a:off x="14122010" y="6394589"/>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5" name="Line 399"/>
              <p:cNvSpPr>
                <a:spLocks noChangeShapeType="1"/>
              </p:cNvSpPr>
              <p:nvPr/>
            </p:nvSpPr>
            <p:spPr bwMode="auto">
              <a:xfrm flipV="1">
                <a:off x="14122010" y="6272943"/>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6" name="Line 400"/>
              <p:cNvSpPr>
                <a:spLocks noChangeShapeType="1"/>
              </p:cNvSpPr>
              <p:nvPr/>
            </p:nvSpPr>
            <p:spPr bwMode="auto">
              <a:xfrm flipV="1">
                <a:off x="14122010" y="6151300"/>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7" name="Line 401"/>
              <p:cNvSpPr>
                <a:spLocks noChangeShapeType="1"/>
              </p:cNvSpPr>
              <p:nvPr/>
            </p:nvSpPr>
            <p:spPr bwMode="auto">
              <a:xfrm flipV="1">
                <a:off x="14122010" y="6029654"/>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8" name="Line 402"/>
              <p:cNvSpPr>
                <a:spLocks noChangeShapeType="1"/>
              </p:cNvSpPr>
              <p:nvPr/>
            </p:nvSpPr>
            <p:spPr bwMode="auto">
              <a:xfrm flipV="1">
                <a:off x="14122010" y="5908009"/>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499" name="Line 403"/>
              <p:cNvSpPr>
                <a:spLocks noChangeShapeType="1"/>
              </p:cNvSpPr>
              <p:nvPr/>
            </p:nvSpPr>
            <p:spPr bwMode="auto">
              <a:xfrm flipV="1">
                <a:off x="14122010" y="5786363"/>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0" name="Line 404"/>
              <p:cNvSpPr>
                <a:spLocks noChangeShapeType="1"/>
              </p:cNvSpPr>
              <p:nvPr/>
            </p:nvSpPr>
            <p:spPr bwMode="auto">
              <a:xfrm flipV="1">
                <a:off x="14122010" y="5661600"/>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1" name="Line 405"/>
              <p:cNvSpPr>
                <a:spLocks noChangeShapeType="1"/>
              </p:cNvSpPr>
              <p:nvPr/>
            </p:nvSpPr>
            <p:spPr bwMode="auto">
              <a:xfrm flipV="1">
                <a:off x="14122010" y="5539952"/>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2" name="Line 406"/>
              <p:cNvSpPr>
                <a:spLocks noChangeShapeType="1"/>
              </p:cNvSpPr>
              <p:nvPr/>
            </p:nvSpPr>
            <p:spPr bwMode="auto">
              <a:xfrm flipV="1">
                <a:off x="14122010" y="5418307"/>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3" name="Line 407"/>
              <p:cNvSpPr>
                <a:spLocks noChangeShapeType="1"/>
              </p:cNvSpPr>
              <p:nvPr/>
            </p:nvSpPr>
            <p:spPr bwMode="auto">
              <a:xfrm flipV="1">
                <a:off x="14122010" y="5296664"/>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4" name="Line 408"/>
              <p:cNvSpPr>
                <a:spLocks noChangeShapeType="1"/>
              </p:cNvSpPr>
              <p:nvPr/>
            </p:nvSpPr>
            <p:spPr bwMode="auto">
              <a:xfrm flipV="1">
                <a:off x="14122010" y="5175018"/>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5" name="Line 409"/>
              <p:cNvSpPr>
                <a:spLocks noChangeShapeType="1"/>
              </p:cNvSpPr>
              <p:nvPr/>
            </p:nvSpPr>
            <p:spPr bwMode="auto">
              <a:xfrm flipV="1">
                <a:off x="14122010" y="5053377"/>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6" name="Line 410"/>
              <p:cNvSpPr>
                <a:spLocks noChangeShapeType="1"/>
              </p:cNvSpPr>
              <p:nvPr/>
            </p:nvSpPr>
            <p:spPr bwMode="auto">
              <a:xfrm flipV="1">
                <a:off x="14122010" y="4931731"/>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7" name="Line 411"/>
              <p:cNvSpPr>
                <a:spLocks noChangeShapeType="1"/>
              </p:cNvSpPr>
              <p:nvPr/>
            </p:nvSpPr>
            <p:spPr bwMode="auto">
              <a:xfrm flipV="1">
                <a:off x="14122010" y="4810088"/>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8" name="Line 412"/>
              <p:cNvSpPr>
                <a:spLocks noChangeShapeType="1"/>
              </p:cNvSpPr>
              <p:nvPr/>
            </p:nvSpPr>
            <p:spPr bwMode="auto">
              <a:xfrm flipV="1">
                <a:off x="14122010" y="4688440"/>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09" name="Line 413"/>
              <p:cNvSpPr>
                <a:spLocks noChangeShapeType="1"/>
              </p:cNvSpPr>
              <p:nvPr/>
            </p:nvSpPr>
            <p:spPr bwMode="auto">
              <a:xfrm flipV="1">
                <a:off x="14122010" y="4563677"/>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0" name="Line 414"/>
              <p:cNvSpPr>
                <a:spLocks noChangeShapeType="1"/>
              </p:cNvSpPr>
              <p:nvPr/>
            </p:nvSpPr>
            <p:spPr bwMode="auto">
              <a:xfrm flipV="1">
                <a:off x="14122010" y="4442034"/>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1" name="Line 415"/>
              <p:cNvSpPr>
                <a:spLocks noChangeShapeType="1"/>
              </p:cNvSpPr>
              <p:nvPr/>
            </p:nvSpPr>
            <p:spPr bwMode="auto">
              <a:xfrm flipV="1">
                <a:off x="14122010" y="4320393"/>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2" name="Line 416"/>
              <p:cNvSpPr>
                <a:spLocks noChangeShapeType="1"/>
              </p:cNvSpPr>
              <p:nvPr/>
            </p:nvSpPr>
            <p:spPr bwMode="auto">
              <a:xfrm flipV="1">
                <a:off x="14122010" y="4198750"/>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3" name="Line 417"/>
              <p:cNvSpPr>
                <a:spLocks noChangeShapeType="1"/>
              </p:cNvSpPr>
              <p:nvPr/>
            </p:nvSpPr>
            <p:spPr bwMode="auto">
              <a:xfrm flipV="1">
                <a:off x="14122010" y="4077102"/>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4" name="Line 418"/>
              <p:cNvSpPr>
                <a:spLocks noChangeShapeType="1"/>
              </p:cNvSpPr>
              <p:nvPr/>
            </p:nvSpPr>
            <p:spPr bwMode="auto">
              <a:xfrm flipV="1">
                <a:off x="14122010" y="3955457"/>
                <a:ext cx="3121" cy="68620"/>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5" name="Freeform 419"/>
              <p:cNvSpPr>
                <a:spLocks noChangeArrowheads="1"/>
              </p:cNvSpPr>
              <p:nvPr/>
            </p:nvSpPr>
            <p:spPr bwMode="auto">
              <a:xfrm>
                <a:off x="14122010" y="3868126"/>
                <a:ext cx="31196" cy="31191"/>
              </a:xfrm>
              <a:custGeom>
                <a:avLst/>
                <a:gdLst>
                  <a:gd name="T0" fmla="*/ 0 w 44"/>
                  <a:gd name="T1" fmla="*/ 43 h 44"/>
                  <a:gd name="T2" fmla="*/ 0 w 44"/>
                  <a:gd name="T3" fmla="*/ 0 h 44"/>
                  <a:gd name="T4" fmla="*/ 43 w 44"/>
                  <a:gd name="T5" fmla="*/ 0 h 44"/>
                </a:gdLst>
                <a:ahLst/>
                <a:cxnLst>
                  <a:cxn ang="0">
                    <a:pos x="T0" y="T1"/>
                  </a:cxn>
                  <a:cxn ang="0">
                    <a:pos x="T2" y="T3"/>
                  </a:cxn>
                  <a:cxn ang="0">
                    <a:pos x="T4" y="T5"/>
                  </a:cxn>
                </a:cxnLst>
                <a:rect l="0" t="0" r="r" b="b"/>
                <a:pathLst>
                  <a:path w="44" h="44">
                    <a:moveTo>
                      <a:pt x="0" y="43"/>
                    </a:moveTo>
                    <a:lnTo>
                      <a:pt x="0" y="0"/>
                    </a:lnTo>
                    <a:lnTo>
                      <a:pt x="43" y="0"/>
                    </a:lnTo>
                  </a:path>
                </a:pathLst>
              </a:custGeom>
              <a:noFill/>
              <a:ln w="1800" cap="flat">
                <a:solidFill>
                  <a:srgbClr val="595A5C"/>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6" name="Line 420"/>
              <p:cNvSpPr>
                <a:spLocks noChangeShapeType="1"/>
              </p:cNvSpPr>
              <p:nvPr/>
            </p:nvSpPr>
            <p:spPr bwMode="auto">
              <a:xfrm>
                <a:off x="14212481"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7" name="Line 421"/>
              <p:cNvSpPr>
                <a:spLocks noChangeShapeType="1"/>
              </p:cNvSpPr>
              <p:nvPr/>
            </p:nvSpPr>
            <p:spPr bwMode="auto">
              <a:xfrm>
                <a:off x="14334143"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8" name="Line 422"/>
              <p:cNvSpPr>
                <a:spLocks noChangeShapeType="1"/>
              </p:cNvSpPr>
              <p:nvPr/>
            </p:nvSpPr>
            <p:spPr bwMode="auto">
              <a:xfrm>
                <a:off x="14455809"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19" name="Line 423"/>
              <p:cNvSpPr>
                <a:spLocks noChangeShapeType="1"/>
              </p:cNvSpPr>
              <p:nvPr/>
            </p:nvSpPr>
            <p:spPr bwMode="auto">
              <a:xfrm>
                <a:off x="1457747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0" name="Line 424"/>
              <p:cNvSpPr>
                <a:spLocks noChangeShapeType="1"/>
              </p:cNvSpPr>
              <p:nvPr/>
            </p:nvSpPr>
            <p:spPr bwMode="auto">
              <a:xfrm>
                <a:off x="14699136"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1" name="Line 425"/>
              <p:cNvSpPr>
                <a:spLocks noChangeShapeType="1"/>
              </p:cNvSpPr>
              <p:nvPr/>
            </p:nvSpPr>
            <p:spPr bwMode="auto">
              <a:xfrm>
                <a:off x="14823919"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2" name="Line 426"/>
              <p:cNvSpPr>
                <a:spLocks noChangeShapeType="1"/>
              </p:cNvSpPr>
              <p:nvPr/>
            </p:nvSpPr>
            <p:spPr bwMode="auto">
              <a:xfrm>
                <a:off x="1494558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3" name="Line 427"/>
              <p:cNvSpPr>
                <a:spLocks noChangeShapeType="1"/>
              </p:cNvSpPr>
              <p:nvPr/>
            </p:nvSpPr>
            <p:spPr bwMode="auto">
              <a:xfrm>
                <a:off x="15067246"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4" name="Line 428"/>
              <p:cNvSpPr>
                <a:spLocks noChangeShapeType="1"/>
              </p:cNvSpPr>
              <p:nvPr/>
            </p:nvSpPr>
            <p:spPr bwMode="auto">
              <a:xfrm>
                <a:off x="1518891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5" name="Line 429"/>
              <p:cNvSpPr>
                <a:spLocks noChangeShapeType="1"/>
              </p:cNvSpPr>
              <p:nvPr/>
            </p:nvSpPr>
            <p:spPr bwMode="auto">
              <a:xfrm>
                <a:off x="15310574"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6" name="Line 430"/>
              <p:cNvSpPr>
                <a:spLocks noChangeShapeType="1"/>
              </p:cNvSpPr>
              <p:nvPr/>
            </p:nvSpPr>
            <p:spPr bwMode="auto">
              <a:xfrm>
                <a:off x="15432238"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7" name="Line 431"/>
              <p:cNvSpPr>
                <a:spLocks noChangeShapeType="1"/>
              </p:cNvSpPr>
              <p:nvPr/>
            </p:nvSpPr>
            <p:spPr bwMode="auto">
              <a:xfrm>
                <a:off x="15553905"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8" name="Line 432"/>
              <p:cNvSpPr>
                <a:spLocks noChangeShapeType="1"/>
              </p:cNvSpPr>
              <p:nvPr/>
            </p:nvSpPr>
            <p:spPr bwMode="auto">
              <a:xfrm>
                <a:off x="15678688"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29" name="Line 433"/>
              <p:cNvSpPr>
                <a:spLocks noChangeShapeType="1"/>
              </p:cNvSpPr>
              <p:nvPr/>
            </p:nvSpPr>
            <p:spPr bwMode="auto">
              <a:xfrm>
                <a:off x="15800352"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0" name="Line 434"/>
              <p:cNvSpPr>
                <a:spLocks noChangeShapeType="1"/>
              </p:cNvSpPr>
              <p:nvPr/>
            </p:nvSpPr>
            <p:spPr bwMode="auto">
              <a:xfrm>
                <a:off x="15922016"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1" name="Line 435"/>
              <p:cNvSpPr>
                <a:spLocks noChangeShapeType="1"/>
              </p:cNvSpPr>
              <p:nvPr/>
            </p:nvSpPr>
            <p:spPr bwMode="auto">
              <a:xfrm>
                <a:off x="16043677"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2" name="Line 436"/>
              <p:cNvSpPr>
                <a:spLocks noChangeShapeType="1"/>
              </p:cNvSpPr>
              <p:nvPr/>
            </p:nvSpPr>
            <p:spPr bwMode="auto">
              <a:xfrm>
                <a:off x="16165341"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3" name="Line 437"/>
              <p:cNvSpPr>
                <a:spLocks noChangeShapeType="1"/>
              </p:cNvSpPr>
              <p:nvPr/>
            </p:nvSpPr>
            <p:spPr bwMode="auto">
              <a:xfrm>
                <a:off x="1628701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4" name="Line 438"/>
              <p:cNvSpPr>
                <a:spLocks noChangeShapeType="1"/>
              </p:cNvSpPr>
              <p:nvPr/>
            </p:nvSpPr>
            <p:spPr bwMode="auto">
              <a:xfrm>
                <a:off x="16408667"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5" name="Line 439"/>
              <p:cNvSpPr>
                <a:spLocks noChangeShapeType="1"/>
              </p:cNvSpPr>
              <p:nvPr/>
            </p:nvSpPr>
            <p:spPr bwMode="auto">
              <a:xfrm>
                <a:off x="16530333"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6" name="Line 440"/>
              <p:cNvSpPr>
                <a:spLocks noChangeShapeType="1"/>
              </p:cNvSpPr>
              <p:nvPr/>
            </p:nvSpPr>
            <p:spPr bwMode="auto">
              <a:xfrm>
                <a:off x="16652005"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7" name="Line 441"/>
              <p:cNvSpPr>
                <a:spLocks noChangeShapeType="1"/>
              </p:cNvSpPr>
              <p:nvPr/>
            </p:nvSpPr>
            <p:spPr bwMode="auto">
              <a:xfrm>
                <a:off x="16776791"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8" name="Line 442"/>
              <p:cNvSpPr>
                <a:spLocks noChangeShapeType="1"/>
              </p:cNvSpPr>
              <p:nvPr/>
            </p:nvSpPr>
            <p:spPr bwMode="auto">
              <a:xfrm>
                <a:off x="16898463"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39" name="Line 443"/>
              <p:cNvSpPr>
                <a:spLocks noChangeShapeType="1"/>
              </p:cNvSpPr>
              <p:nvPr/>
            </p:nvSpPr>
            <p:spPr bwMode="auto">
              <a:xfrm>
                <a:off x="1702012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0" name="Line 444"/>
              <p:cNvSpPr>
                <a:spLocks noChangeShapeType="1"/>
              </p:cNvSpPr>
              <p:nvPr/>
            </p:nvSpPr>
            <p:spPr bwMode="auto">
              <a:xfrm>
                <a:off x="17141781"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1" name="Line 445"/>
              <p:cNvSpPr>
                <a:spLocks noChangeShapeType="1"/>
              </p:cNvSpPr>
              <p:nvPr/>
            </p:nvSpPr>
            <p:spPr bwMode="auto">
              <a:xfrm>
                <a:off x="17263450" y="3868126"/>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2" name="Line 446"/>
              <p:cNvSpPr>
                <a:spLocks noChangeShapeType="1"/>
              </p:cNvSpPr>
              <p:nvPr/>
            </p:nvSpPr>
            <p:spPr bwMode="auto">
              <a:xfrm>
                <a:off x="17385132" y="3868024"/>
                <a:ext cx="62392" cy="3118"/>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3" name="Line 447"/>
              <p:cNvSpPr>
                <a:spLocks noChangeShapeType="1"/>
              </p:cNvSpPr>
              <p:nvPr/>
            </p:nvSpPr>
            <p:spPr bwMode="auto">
              <a:xfrm>
                <a:off x="17506771" y="3868390"/>
                <a:ext cx="62392" cy="311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4" name="Line 448"/>
              <p:cNvSpPr>
                <a:spLocks noChangeShapeType="1"/>
              </p:cNvSpPr>
              <p:nvPr/>
            </p:nvSpPr>
            <p:spPr bwMode="auto">
              <a:xfrm>
                <a:off x="17631462" y="3868838"/>
                <a:ext cx="21835" cy="311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sp>
            <p:nvSpPr>
              <p:cNvPr id="4545" name="Line 449"/>
              <p:cNvSpPr>
                <a:spLocks noChangeShapeType="1"/>
              </p:cNvSpPr>
              <p:nvPr/>
            </p:nvSpPr>
            <p:spPr bwMode="auto">
              <a:xfrm>
                <a:off x="17684296" y="3868925"/>
                <a:ext cx="31196" cy="3119"/>
              </a:xfrm>
              <a:prstGeom prst="line">
                <a:avLst/>
              </a:prstGeom>
              <a:noFill/>
              <a:ln w="1800" cap="flat">
                <a:solidFill>
                  <a:srgbClr val="595A5C"/>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194"/>
                <a:endParaRPr lang="en-US" sz="3000">
                  <a:solidFill>
                    <a:srgbClr val="445469"/>
                  </a:solidFill>
                  <a:latin typeface="Lato Light"/>
                </a:endParaRPr>
              </a:p>
            </p:txBody>
          </p:sp>
        </p:grpSp>
        <p:grpSp>
          <p:nvGrpSpPr>
            <p:cNvPr id="2" name="Group 1"/>
            <p:cNvGrpSpPr/>
            <p:nvPr/>
          </p:nvGrpSpPr>
          <p:grpSpPr>
            <a:xfrm rot="1673763">
              <a:off x="4788490" y="1688385"/>
              <a:ext cx="1367012" cy="3667751"/>
              <a:chOff x="16275578" y="1611314"/>
              <a:chExt cx="2547771" cy="6835775"/>
            </a:xfrm>
          </p:grpSpPr>
          <p:sp>
            <p:nvSpPr>
              <p:cNvPr id="4578" name="Freeform 482"/>
              <p:cNvSpPr>
                <a:spLocks noChangeArrowheads="1"/>
              </p:cNvSpPr>
              <p:nvPr/>
            </p:nvSpPr>
            <p:spPr bwMode="auto">
              <a:xfrm>
                <a:off x="16275578" y="1611314"/>
                <a:ext cx="2547771" cy="6834187"/>
              </a:xfrm>
              <a:custGeom>
                <a:avLst/>
                <a:gdLst>
                  <a:gd name="T0" fmla="*/ 3125 w 7079"/>
                  <a:gd name="T1" fmla="*/ 15849 h 18984"/>
                  <a:gd name="T2" fmla="*/ 3125 w 7079"/>
                  <a:gd name="T3" fmla="*/ 15849 h 18984"/>
                  <a:gd name="T4" fmla="*/ 612 w 7079"/>
                  <a:gd name="T5" fmla="*/ 18983 h 18984"/>
                  <a:gd name="T6" fmla="*/ 0 w 7079"/>
                  <a:gd name="T7" fmla="*/ 15011 h 18984"/>
                  <a:gd name="T8" fmla="*/ 3821 w 7079"/>
                  <a:gd name="T9" fmla="*/ 743 h 18984"/>
                  <a:gd name="T10" fmla="*/ 4904 w 7079"/>
                  <a:gd name="T11" fmla="*/ 122 h 18984"/>
                  <a:gd name="T12" fmla="*/ 6334 w 7079"/>
                  <a:gd name="T13" fmla="*/ 508 h 18984"/>
                  <a:gd name="T14" fmla="*/ 6955 w 7079"/>
                  <a:gd name="T15" fmla="*/ 1591 h 18984"/>
                  <a:gd name="T16" fmla="*/ 3125 w 7079"/>
                  <a:gd name="T17" fmla="*/ 15849 h 18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79" h="18984">
                    <a:moveTo>
                      <a:pt x="3125" y="15849"/>
                    </a:moveTo>
                    <a:lnTo>
                      <a:pt x="3125" y="15849"/>
                    </a:lnTo>
                    <a:cubicBezTo>
                      <a:pt x="612" y="18983"/>
                      <a:pt x="612" y="18983"/>
                      <a:pt x="612" y="18983"/>
                    </a:cubicBezTo>
                    <a:cubicBezTo>
                      <a:pt x="0" y="15011"/>
                      <a:pt x="0" y="15011"/>
                      <a:pt x="0" y="15011"/>
                    </a:cubicBezTo>
                    <a:cubicBezTo>
                      <a:pt x="3821" y="743"/>
                      <a:pt x="3821" y="743"/>
                      <a:pt x="3821" y="743"/>
                    </a:cubicBezTo>
                    <a:cubicBezTo>
                      <a:pt x="3953" y="282"/>
                      <a:pt x="4433" y="0"/>
                      <a:pt x="4904" y="122"/>
                    </a:cubicBezTo>
                    <a:cubicBezTo>
                      <a:pt x="6334" y="508"/>
                      <a:pt x="6334" y="508"/>
                      <a:pt x="6334" y="508"/>
                    </a:cubicBezTo>
                    <a:cubicBezTo>
                      <a:pt x="6796" y="630"/>
                      <a:pt x="7078" y="1120"/>
                      <a:pt x="6955" y="1591"/>
                    </a:cubicBezTo>
                    <a:lnTo>
                      <a:pt x="3125" y="15849"/>
                    </a:lnTo>
                  </a:path>
                </a:pathLst>
              </a:custGeom>
              <a:solidFill>
                <a:srgbClr val="F15B6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79" name="Freeform 483"/>
              <p:cNvSpPr>
                <a:spLocks noChangeArrowheads="1"/>
              </p:cNvSpPr>
              <p:nvPr/>
            </p:nvSpPr>
            <p:spPr bwMode="auto">
              <a:xfrm>
                <a:off x="17650264" y="1685926"/>
                <a:ext cx="796873" cy="1795463"/>
              </a:xfrm>
              <a:custGeom>
                <a:avLst/>
                <a:gdLst>
                  <a:gd name="T0" fmla="*/ 0 w 2213"/>
                  <a:gd name="T1" fmla="*/ 4706 h 4989"/>
                  <a:gd name="T2" fmla="*/ 0 w 2213"/>
                  <a:gd name="T3" fmla="*/ 4706 h 4989"/>
                  <a:gd name="T4" fmla="*/ 1045 w 2213"/>
                  <a:gd name="T5" fmla="*/ 819 h 4989"/>
                  <a:gd name="T6" fmla="*/ 1563 w 2213"/>
                  <a:gd name="T7" fmla="*/ 47 h 4989"/>
                  <a:gd name="T8" fmla="*/ 2033 w 2213"/>
                  <a:gd name="T9" fmla="*/ 169 h 4989"/>
                  <a:gd name="T10" fmla="*/ 2090 w 2213"/>
                  <a:gd name="T11" fmla="*/ 1101 h 4989"/>
                  <a:gd name="T12" fmla="*/ 1045 w 2213"/>
                  <a:gd name="T13" fmla="*/ 4988 h 4989"/>
                  <a:gd name="T14" fmla="*/ 0 w 2213"/>
                  <a:gd name="T15" fmla="*/ 4706 h 49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3" h="4989">
                    <a:moveTo>
                      <a:pt x="0" y="4706"/>
                    </a:moveTo>
                    <a:lnTo>
                      <a:pt x="0" y="4706"/>
                    </a:lnTo>
                    <a:cubicBezTo>
                      <a:pt x="1045" y="819"/>
                      <a:pt x="1045" y="819"/>
                      <a:pt x="1045" y="819"/>
                    </a:cubicBezTo>
                    <a:cubicBezTo>
                      <a:pt x="1177" y="348"/>
                      <a:pt x="1403" y="0"/>
                      <a:pt x="1563" y="47"/>
                    </a:cubicBezTo>
                    <a:cubicBezTo>
                      <a:pt x="2033" y="169"/>
                      <a:pt x="2033" y="169"/>
                      <a:pt x="2033" y="169"/>
                    </a:cubicBezTo>
                    <a:cubicBezTo>
                      <a:pt x="2193" y="216"/>
                      <a:pt x="2212" y="631"/>
                      <a:pt x="2090" y="1101"/>
                    </a:cubicBezTo>
                    <a:cubicBezTo>
                      <a:pt x="1045" y="4988"/>
                      <a:pt x="1045" y="4988"/>
                      <a:pt x="1045" y="4988"/>
                    </a:cubicBezTo>
                    <a:lnTo>
                      <a:pt x="0" y="4706"/>
                    </a:lnTo>
                  </a:path>
                </a:pathLst>
              </a:custGeom>
              <a:solidFill>
                <a:srgbClr val="E9434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0" name="Freeform 484"/>
              <p:cNvSpPr>
                <a:spLocks noChangeArrowheads="1"/>
              </p:cNvSpPr>
              <p:nvPr/>
            </p:nvSpPr>
            <p:spPr bwMode="auto">
              <a:xfrm>
                <a:off x="18026476" y="1747838"/>
                <a:ext cx="796873" cy="1833562"/>
              </a:xfrm>
              <a:custGeom>
                <a:avLst/>
                <a:gdLst>
                  <a:gd name="T0" fmla="*/ 988 w 2213"/>
                  <a:gd name="T1" fmla="*/ 0 h 5093"/>
                  <a:gd name="T2" fmla="*/ 988 w 2213"/>
                  <a:gd name="T3" fmla="*/ 0 h 5093"/>
                  <a:gd name="T4" fmla="*/ 1468 w 2213"/>
                  <a:gd name="T5" fmla="*/ 132 h 5093"/>
                  <a:gd name="T6" fmla="*/ 2089 w 2213"/>
                  <a:gd name="T7" fmla="*/ 1215 h 5093"/>
                  <a:gd name="T8" fmla="*/ 1045 w 2213"/>
                  <a:gd name="T9" fmla="*/ 5092 h 5093"/>
                  <a:gd name="T10" fmla="*/ 0 w 2213"/>
                  <a:gd name="T11" fmla="*/ 4819 h 5093"/>
                  <a:gd name="T12" fmla="*/ 1045 w 2213"/>
                  <a:gd name="T13" fmla="*/ 932 h 5093"/>
                  <a:gd name="T14" fmla="*/ 988 w 2213"/>
                  <a:gd name="T15" fmla="*/ 0 h 50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3" h="5093">
                    <a:moveTo>
                      <a:pt x="988" y="0"/>
                    </a:moveTo>
                    <a:lnTo>
                      <a:pt x="988" y="0"/>
                    </a:lnTo>
                    <a:cubicBezTo>
                      <a:pt x="1468" y="132"/>
                      <a:pt x="1468" y="132"/>
                      <a:pt x="1468" y="132"/>
                    </a:cubicBezTo>
                    <a:cubicBezTo>
                      <a:pt x="1930" y="254"/>
                      <a:pt x="2212" y="744"/>
                      <a:pt x="2089" y="1215"/>
                    </a:cubicBezTo>
                    <a:cubicBezTo>
                      <a:pt x="1045" y="5092"/>
                      <a:pt x="1045" y="5092"/>
                      <a:pt x="1045" y="5092"/>
                    </a:cubicBezTo>
                    <a:cubicBezTo>
                      <a:pt x="0" y="4819"/>
                      <a:pt x="0" y="4819"/>
                      <a:pt x="0" y="4819"/>
                    </a:cubicBezTo>
                    <a:cubicBezTo>
                      <a:pt x="1045" y="932"/>
                      <a:pt x="1045" y="932"/>
                      <a:pt x="1045" y="932"/>
                    </a:cubicBezTo>
                    <a:cubicBezTo>
                      <a:pt x="1167" y="462"/>
                      <a:pt x="1148" y="47"/>
                      <a:pt x="988" y="0"/>
                    </a:cubicBezTo>
                  </a:path>
                </a:pathLst>
              </a:custGeom>
              <a:solidFill>
                <a:srgbClr val="C6222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1" name="Freeform 485"/>
              <p:cNvSpPr>
                <a:spLocks noChangeArrowheads="1"/>
              </p:cNvSpPr>
              <p:nvPr/>
            </p:nvSpPr>
            <p:spPr bwMode="auto">
              <a:xfrm>
                <a:off x="17278813" y="1611314"/>
                <a:ext cx="934976" cy="1768475"/>
              </a:xfrm>
              <a:custGeom>
                <a:avLst/>
                <a:gdLst>
                  <a:gd name="T0" fmla="*/ 0 w 2599"/>
                  <a:gd name="T1" fmla="*/ 4630 h 4914"/>
                  <a:gd name="T2" fmla="*/ 0 w 2599"/>
                  <a:gd name="T3" fmla="*/ 4630 h 4914"/>
                  <a:gd name="T4" fmla="*/ 1035 w 2599"/>
                  <a:gd name="T5" fmla="*/ 743 h 4914"/>
                  <a:gd name="T6" fmla="*/ 2118 w 2599"/>
                  <a:gd name="T7" fmla="*/ 122 h 4914"/>
                  <a:gd name="T8" fmla="*/ 2598 w 2599"/>
                  <a:gd name="T9" fmla="*/ 254 h 4914"/>
                  <a:gd name="T10" fmla="*/ 2080 w 2599"/>
                  <a:gd name="T11" fmla="*/ 1026 h 4914"/>
                  <a:gd name="T12" fmla="*/ 1035 w 2599"/>
                  <a:gd name="T13" fmla="*/ 4913 h 4914"/>
                  <a:gd name="T14" fmla="*/ 0 w 2599"/>
                  <a:gd name="T15" fmla="*/ 4630 h 49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9" h="4914">
                    <a:moveTo>
                      <a:pt x="0" y="4630"/>
                    </a:moveTo>
                    <a:lnTo>
                      <a:pt x="0" y="4630"/>
                    </a:lnTo>
                    <a:cubicBezTo>
                      <a:pt x="1035" y="743"/>
                      <a:pt x="1035" y="743"/>
                      <a:pt x="1035" y="743"/>
                    </a:cubicBezTo>
                    <a:cubicBezTo>
                      <a:pt x="1167" y="282"/>
                      <a:pt x="1647" y="0"/>
                      <a:pt x="2118" y="122"/>
                    </a:cubicBezTo>
                    <a:cubicBezTo>
                      <a:pt x="2598" y="254"/>
                      <a:pt x="2598" y="254"/>
                      <a:pt x="2598" y="254"/>
                    </a:cubicBezTo>
                    <a:cubicBezTo>
                      <a:pt x="2438" y="207"/>
                      <a:pt x="2212" y="555"/>
                      <a:pt x="2080" y="1026"/>
                    </a:cubicBezTo>
                    <a:cubicBezTo>
                      <a:pt x="1035" y="4913"/>
                      <a:pt x="1035" y="4913"/>
                      <a:pt x="1035" y="4913"/>
                    </a:cubicBezTo>
                    <a:lnTo>
                      <a:pt x="0" y="4630"/>
                    </a:lnTo>
                  </a:path>
                </a:pathLst>
              </a:custGeom>
              <a:solidFill>
                <a:srgbClr val="F15B6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2" name="Freeform 486"/>
              <p:cNvSpPr>
                <a:spLocks noChangeArrowheads="1"/>
              </p:cNvSpPr>
              <p:nvPr/>
            </p:nvSpPr>
            <p:spPr bwMode="auto">
              <a:xfrm>
                <a:off x="16275578" y="2116138"/>
                <a:ext cx="2439828" cy="6329362"/>
              </a:xfrm>
              <a:custGeom>
                <a:avLst/>
                <a:gdLst>
                  <a:gd name="T0" fmla="*/ 3125 w 6778"/>
                  <a:gd name="T1" fmla="*/ 14447 h 17582"/>
                  <a:gd name="T2" fmla="*/ 3125 w 6778"/>
                  <a:gd name="T3" fmla="*/ 14447 h 17582"/>
                  <a:gd name="T4" fmla="*/ 612 w 6778"/>
                  <a:gd name="T5" fmla="*/ 17581 h 17582"/>
                  <a:gd name="T6" fmla="*/ 0 w 6778"/>
                  <a:gd name="T7" fmla="*/ 13609 h 17582"/>
                  <a:gd name="T8" fmla="*/ 3652 w 6778"/>
                  <a:gd name="T9" fmla="*/ 0 h 17582"/>
                  <a:gd name="T10" fmla="*/ 6777 w 6778"/>
                  <a:gd name="T11" fmla="*/ 838 h 17582"/>
                  <a:gd name="T12" fmla="*/ 3125 w 6778"/>
                  <a:gd name="T13" fmla="*/ 14447 h 17582"/>
                </a:gdLst>
                <a:ahLst/>
                <a:cxnLst>
                  <a:cxn ang="0">
                    <a:pos x="T0" y="T1"/>
                  </a:cxn>
                  <a:cxn ang="0">
                    <a:pos x="T2" y="T3"/>
                  </a:cxn>
                  <a:cxn ang="0">
                    <a:pos x="T4" y="T5"/>
                  </a:cxn>
                  <a:cxn ang="0">
                    <a:pos x="T6" y="T7"/>
                  </a:cxn>
                  <a:cxn ang="0">
                    <a:pos x="T8" y="T9"/>
                  </a:cxn>
                  <a:cxn ang="0">
                    <a:pos x="T10" y="T11"/>
                  </a:cxn>
                  <a:cxn ang="0">
                    <a:pos x="T12" y="T13"/>
                  </a:cxn>
                </a:cxnLst>
                <a:rect l="0" t="0" r="r" b="b"/>
                <a:pathLst>
                  <a:path w="6778" h="17582">
                    <a:moveTo>
                      <a:pt x="3125" y="14447"/>
                    </a:moveTo>
                    <a:lnTo>
                      <a:pt x="3125" y="14447"/>
                    </a:lnTo>
                    <a:cubicBezTo>
                      <a:pt x="612" y="17581"/>
                      <a:pt x="612" y="17581"/>
                      <a:pt x="612" y="17581"/>
                    </a:cubicBezTo>
                    <a:cubicBezTo>
                      <a:pt x="0" y="13609"/>
                      <a:pt x="0" y="13609"/>
                      <a:pt x="0" y="13609"/>
                    </a:cubicBezTo>
                    <a:cubicBezTo>
                      <a:pt x="3652" y="0"/>
                      <a:pt x="3652" y="0"/>
                      <a:pt x="3652" y="0"/>
                    </a:cubicBezTo>
                    <a:cubicBezTo>
                      <a:pt x="4800" y="113"/>
                      <a:pt x="5835" y="396"/>
                      <a:pt x="6777" y="838"/>
                    </a:cubicBezTo>
                    <a:lnTo>
                      <a:pt x="3125" y="14447"/>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3" name="Freeform 487"/>
              <p:cNvSpPr>
                <a:spLocks noChangeArrowheads="1"/>
              </p:cNvSpPr>
              <p:nvPr/>
            </p:nvSpPr>
            <p:spPr bwMode="auto">
              <a:xfrm>
                <a:off x="17389931" y="2116138"/>
                <a:ext cx="587337" cy="836612"/>
              </a:xfrm>
              <a:custGeom>
                <a:avLst/>
                <a:gdLst>
                  <a:gd name="T0" fmla="*/ 556 w 1630"/>
                  <a:gd name="T1" fmla="*/ 0 h 2326"/>
                  <a:gd name="T2" fmla="*/ 556 w 1630"/>
                  <a:gd name="T3" fmla="*/ 0 h 2326"/>
                  <a:gd name="T4" fmla="*/ 0 w 1630"/>
                  <a:gd name="T5" fmla="*/ 2043 h 2326"/>
                  <a:gd name="T6" fmla="*/ 1045 w 1630"/>
                  <a:gd name="T7" fmla="*/ 2325 h 2326"/>
                  <a:gd name="T8" fmla="*/ 1629 w 1630"/>
                  <a:gd name="T9" fmla="*/ 160 h 2326"/>
                  <a:gd name="T10" fmla="*/ 556 w 1630"/>
                  <a:gd name="T11" fmla="*/ 0 h 2326"/>
                </a:gdLst>
                <a:ahLst/>
                <a:cxnLst>
                  <a:cxn ang="0">
                    <a:pos x="T0" y="T1"/>
                  </a:cxn>
                  <a:cxn ang="0">
                    <a:pos x="T2" y="T3"/>
                  </a:cxn>
                  <a:cxn ang="0">
                    <a:pos x="T4" y="T5"/>
                  </a:cxn>
                  <a:cxn ang="0">
                    <a:pos x="T6" y="T7"/>
                  </a:cxn>
                  <a:cxn ang="0">
                    <a:pos x="T8" y="T9"/>
                  </a:cxn>
                  <a:cxn ang="0">
                    <a:pos x="T10" y="T11"/>
                  </a:cxn>
                </a:cxnLst>
                <a:rect l="0" t="0" r="r" b="b"/>
                <a:pathLst>
                  <a:path w="1630" h="2326">
                    <a:moveTo>
                      <a:pt x="556" y="0"/>
                    </a:moveTo>
                    <a:lnTo>
                      <a:pt x="556" y="0"/>
                    </a:lnTo>
                    <a:cubicBezTo>
                      <a:pt x="0" y="2043"/>
                      <a:pt x="0" y="2043"/>
                      <a:pt x="0" y="2043"/>
                    </a:cubicBezTo>
                    <a:cubicBezTo>
                      <a:pt x="1045" y="2325"/>
                      <a:pt x="1045" y="2325"/>
                      <a:pt x="1045" y="2325"/>
                    </a:cubicBezTo>
                    <a:cubicBezTo>
                      <a:pt x="1629" y="160"/>
                      <a:pt x="1629" y="160"/>
                      <a:pt x="1629" y="160"/>
                    </a:cubicBezTo>
                    <a:cubicBezTo>
                      <a:pt x="1280" y="85"/>
                      <a:pt x="923" y="38"/>
                      <a:pt x="556" y="0"/>
                    </a:cubicBezTo>
                  </a:path>
                </a:pathLst>
              </a:custGeom>
              <a:solidFill>
                <a:srgbClr val="EAEAE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4" name="Freeform 488"/>
              <p:cNvSpPr>
                <a:spLocks noChangeArrowheads="1"/>
              </p:cNvSpPr>
              <p:nvPr/>
            </p:nvSpPr>
            <p:spPr bwMode="auto">
              <a:xfrm>
                <a:off x="17766143" y="2174876"/>
                <a:ext cx="585750" cy="881063"/>
              </a:xfrm>
              <a:custGeom>
                <a:avLst/>
                <a:gdLst>
                  <a:gd name="T0" fmla="*/ 1628 w 1629"/>
                  <a:gd name="T1" fmla="*/ 282 h 2448"/>
                  <a:gd name="T2" fmla="*/ 1628 w 1629"/>
                  <a:gd name="T3" fmla="*/ 282 h 2448"/>
                  <a:gd name="T4" fmla="*/ 1045 w 1629"/>
                  <a:gd name="T5" fmla="*/ 2447 h 2448"/>
                  <a:gd name="T6" fmla="*/ 0 w 1629"/>
                  <a:gd name="T7" fmla="*/ 2165 h 2448"/>
                  <a:gd name="T8" fmla="*/ 584 w 1629"/>
                  <a:gd name="T9" fmla="*/ 0 h 2448"/>
                  <a:gd name="T10" fmla="*/ 1628 w 1629"/>
                  <a:gd name="T11" fmla="*/ 282 h 2448"/>
                </a:gdLst>
                <a:ahLst/>
                <a:cxnLst>
                  <a:cxn ang="0">
                    <a:pos x="T0" y="T1"/>
                  </a:cxn>
                  <a:cxn ang="0">
                    <a:pos x="T2" y="T3"/>
                  </a:cxn>
                  <a:cxn ang="0">
                    <a:pos x="T4" y="T5"/>
                  </a:cxn>
                  <a:cxn ang="0">
                    <a:pos x="T6" y="T7"/>
                  </a:cxn>
                  <a:cxn ang="0">
                    <a:pos x="T8" y="T9"/>
                  </a:cxn>
                  <a:cxn ang="0">
                    <a:pos x="T10" y="T11"/>
                  </a:cxn>
                </a:cxnLst>
                <a:rect l="0" t="0" r="r" b="b"/>
                <a:pathLst>
                  <a:path w="1629" h="2448">
                    <a:moveTo>
                      <a:pt x="1628" y="282"/>
                    </a:moveTo>
                    <a:lnTo>
                      <a:pt x="1628" y="282"/>
                    </a:lnTo>
                    <a:cubicBezTo>
                      <a:pt x="1045" y="2447"/>
                      <a:pt x="1045" y="2447"/>
                      <a:pt x="1045" y="2447"/>
                    </a:cubicBezTo>
                    <a:cubicBezTo>
                      <a:pt x="0" y="2165"/>
                      <a:pt x="0" y="2165"/>
                      <a:pt x="0" y="2165"/>
                    </a:cubicBezTo>
                    <a:cubicBezTo>
                      <a:pt x="584" y="0"/>
                      <a:pt x="584" y="0"/>
                      <a:pt x="584" y="0"/>
                    </a:cubicBezTo>
                    <a:cubicBezTo>
                      <a:pt x="941" y="76"/>
                      <a:pt x="1290" y="170"/>
                      <a:pt x="1628" y="282"/>
                    </a:cubicBezTo>
                  </a:path>
                </a:pathLst>
              </a:custGeom>
              <a:solidFill>
                <a:srgbClr val="D1D1D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5" name="Freeform 489"/>
              <p:cNvSpPr>
                <a:spLocks noChangeArrowheads="1"/>
              </p:cNvSpPr>
              <p:nvPr/>
            </p:nvSpPr>
            <p:spPr bwMode="auto">
              <a:xfrm>
                <a:off x="18142357" y="2276475"/>
                <a:ext cx="573050" cy="877888"/>
              </a:xfrm>
              <a:custGeom>
                <a:avLst/>
                <a:gdLst>
                  <a:gd name="T0" fmla="*/ 583 w 1592"/>
                  <a:gd name="T1" fmla="*/ 0 h 2439"/>
                  <a:gd name="T2" fmla="*/ 583 w 1592"/>
                  <a:gd name="T3" fmla="*/ 0 h 2439"/>
                  <a:gd name="T4" fmla="*/ 0 w 1592"/>
                  <a:gd name="T5" fmla="*/ 2165 h 2439"/>
                  <a:gd name="T6" fmla="*/ 1045 w 1592"/>
                  <a:gd name="T7" fmla="*/ 2438 h 2439"/>
                  <a:gd name="T8" fmla="*/ 1591 w 1592"/>
                  <a:gd name="T9" fmla="*/ 396 h 2439"/>
                  <a:gd name="T10" fmla="*/ 583 w 1592"/>
                  <a:gd name="T11" fmla="*/ 0 h 2439"/>
                </a:gdLst>
                <a:ahLst/>
                <a:cxnLst>
                  <a:cxn ang="0">
                    <a:pos x="T0" y="T1"/>
                  </a:cxn>
                  <a:cxn ang="0">
                    <a:pos x="T2" y="T3"/>
                  </a:cxn>
                  <a:cxn ang="0">
                    <a:pos x="T4" y="T5"/>
                  </a:cxn>
                  <a:cxn ang="0">
                    <a:pos x="T6" y="T7"/>
                  </a:cxn>
                  <a:cxn ang="0">
                    <a:pos x="T8" y="T9"/>
                  </a:cxn>
                  <a:cxn ang="0">
                    <a:pos x="T10" y="T11"/>
                  </a:cxn>
                </a:cxnLst>
                <a:rect l="0" t="0" r="r" b="b"/>
                <a:pathLst>
                  <a:path w="1592" h="2439">
                    <a:moveTo>
                      <a:pt x="583" y="0"/>
                    </a:moveTo>
                    <a:lnTo>
                      <a:pt x="583" y="0"/>
                    </a:lnTo>
                    <a:cubicBezTo>
                      <a:pt x="0" y="2165"/>
                      <a:pt x="0" y="2165"/>
                      <a:pt x="0" y="2165"/>
                    </a:cubicBezTo>
                    <a:cubicBezTo>
                      <a:pt x="1045" y="2438"/>
                      <a:pt x="1045" y="2438"/>
                      <a:pt x="1045" y="2438"/>
                    </a:cubicBezTo>
                    <a:cubicBezTo>
                      <a:pt x="1591" y="396"/>
                      <a:pt x="1591" y="396"/>
                      <a:pt x="1591" y="396"/>
                    </a:cubicBezTo>
                    <a:cubicBezTo>
                      <a:pt x="1271" y="245"/>
                      <a:pt x="932" y="113"/>
                      <a:pt x="583" y="0"/>
                    </a:cubicBezTo>
                  </a:path>
                </a:pathLst>
              </a:custGeom>
              <a:solidFill>
                <a:srgbClr val="76767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6" name="Freeform 490"/>
              <p:cNvSpPr>
                <a:spLocks noChangeArrowheads="1"/>
              </p:cNvSpPr>
              <p:nvPr/>
            </p:nvSpPr>
            <p:spPr bwMode="auto">
              <a:xfrm>
                <a:off x="16275578" y="2476500"/>
                <a:ext cx="2344584" cy="5970588"/>
              </a:xfrm>
              <a:custGeom>
                <a:avLst/>
                <a:gdLst>
                  <a:gd name="T0" fmla="*/ 3125 w 6514"/>
                  <a:gd name="T1" fmla="*/ 13449 h 16584"/>
                  <a:gd name="T2" fmla="*/ 3125 w 6514"/>
                  <a:gd name="T3" fmla="*/ 13449 h 16584"/>
                  <a:gd name="T4" fmla="*/ 612 w 6514"/>
                  <a:gd name="T5" fmla="*/ 16583 h 16584"/>
                  <a:gd name="T6" fmla="*/ 0 w 6514"/>
                  <a:gd name="T7" fmla="*/ 12611 h 16584"/>
                  <a:gd name="T8" fmla="*/ 3379 w 6514"/>
                  <a:gd name="T9" fmla="*/ 0 h 16584"/>
                  <a:gd name="T10" fmla="*/ 6513 w 6514"/>
                  <a:gd name="T11" fmla="*/ 837 h 16584"/>
                  <a:gd name="T12" fmla="*/ 3125 w 6514"/>
                  <a:gd name="T13" fmla="*/ 13449 h 16584"/>
                </a:gdLst>
                <a:ahLst/>
                <a:cxnLst>
                  <a:cxn ang="0">
                    <a:pos x="T0" y="T1"/>
                  </a:cxn>
                  <a:cxn ang="0">
                    <a:pos x="T2" y="T3"/>
                  </a:cxn>
                  <a:cxn ang="0">
                    <a:pos x="T4" y="T5"/>
                  </a:cxn>
                  <a:cxn ang="0">
                    <a:pos x="T6" y="T7"/>
                  </a:cxn>
                  <a:cxn ang="0">
                    <a:pos x="T8" y="T9"/>
                  </a:cxn>
                  <a:cxn ang="0">
                    <a:pos x="T10" y="T11"/>
                  </a:cxn>
                  <a:cxn ang="0">
                    <a:pos x="T12" y="T13"/>
                  </a:cxn>
                </a:cxnLst>
                <a:rect l="0" t="0" r="r" b="b"/>
                <a:pathLst>
                  <a:path w="6514" h="16584">
                    <a:moveTo>
                      <a:pt x="3125" y="13449"/>
                    </a:moveTo>
                    <a:lnTo>
                      <a:pt x="3125" y="13449"/>
                    </a:lnTo>
                    <a:cubicBezTo>
                      <a:pt x="612" y="16583"/>
                      <a:pt x="612" y="16583"/>
                      <a:pt x="612" y="16583"/>
                    </a:cubicBezTo>
                    <a:cubicBezTo>
                      <a:pt x="0" y="12611"/>
                      <a:pt x="0" y="12611"/>
                      <a:pt x="0" y="12611"/>
                    </a:cubicBezTo>
                    <a:cubicBezTo>
                      <a:pt x="3379" y="0"/>
                      <a:pt x="3379" y="0"/>
                      <a:pt x="3379" y="0"/>
                    </a:cubicBezTo>
                    <a:cubicBezTo>
                      <a:pt x="4546" y="103"/>
                      <a:pt x="5572" y="386"/>
                      <a:pt x="6513" y="837"/>
                    </a:cubicBezTo>
                    <a:lnTo>
                      <a:pt x="3125" y="13449"/>
                    </a:lnTo>
                  </a:path>
                </a:pathLst>
              </a:custGeom>
              <a:solidFill>
                <a:srgbClr val="FED80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7" name="Freeform 491"/>
              <p:cNvSpPr>
                <a:spLocks noChangeArrowheads="1"/>
              </p:cNvSpPr>
              <p:nvPr/>
            </p:nvSpPr>
            <p:spPr bwMode="auto">
              <a:xfrm>
                <a:off x="16275578" y="2476501"/>
                <a:ext cx="1606445" cy="4964113"/>
              </a:xfrm>
              <a:custGeom>
                <a:avLst/>
                <a:gdLst>
                  <a:gd name="T0" fmla="*/ 3379 w 4462"/>
                  <a:gd name="T1" fmla="*/ 0 h 13789"/>
                  <a:gd name="T2" fmla="*/ 3379 w 4462"/>
                  <a:gd name="T3" fmla="*/ 0 h 13789"/>
                  <a:gd name="T4" fmla="*/ 0 w 4462"/>
                  <a:gd name="T5" fmla="*/ 12611 h 13789"/>
                  <a:gd name="T6" fmla="*/ 151 w 4462"/>
                  <a:gd name="T7" fmla="*/ 13609 h 13789"/>
                  <a:gd name="T8" fmla="*/ 800 w 4462"/>
                  <a:gd name="T9" fmla="*/ 13788 h 13789"/>
                  <a:gd name="T10" fmla="*/ 4461 w 4462"/>
                  <a:gd name="T11" fmla="*/ 150 h 13789"/>
                  <a:gd name="T12" fmla="*/ 3379 w 4462"/>
                  <a:gd name="T13" fmla="*/ 0 h 13789"/>
                </a:gdLst>
                <a:ahLst/>
                <a:cxnLst>
                  <a:cxn ang="0">
                    <a:pos x="T0" y="T1"/>
                  </a:cxn>
                  <a:cxn ang="0">
                    <a:pos x="T2" y="T3"/>
                  </a:cxn>
                  <a:cxn ang="0">
                    <a:pos x="T4" y="T5"/>
                  </a:cxn>
                  <a:cxn ang="0">
                    <a:pos x="T6" y="T7"/>
                  </a:cxn>
                  <a:cxn ang="0">
                    <a:pos x="T8" y="T9"/>
                  </a:cxn>
                  <a:cxn ang="0">
                    <a:pos x="T10" y="T11"/>
                  </a:cxn>
                  <a:cxn ang="0">
                    <a:pos x="T12" y="T13"/>
                  </a:cxn>
                </a:cxnLst>
                <a:rect l="0" t="0" r="r" b="b"/>
                <a:pathLst>
                  <a:path w="4462" h="13789">
                    <a:moveTo>
                      <a:pt x="3379" y="0"/>
                    </a:moveTo>
                    <a:lnTo>
                      <a:pt x="3379" y="0"/>
                    </a:lnTo>
                    <a:cubicBezTo>
                      <a:pt x="0" y="12611"/>
                      <a:pt x="0" y="12611"/>
                      <a:pt x="0" y="12611"/>
                    </a:cubicBezTo>
                    <a:cubicBezTo>
                      <a:pt x="151" y="13609"/>
                      <a:pt x="151" y="13609"/>
                      <a:pt x="151" y="13609"/>
                    </a:cubicBezTo>
                    <a:cubicBezTo>
                      <a:pt x="800" y="13788"/>
                      <a:pt x="800" y="13788"/>
                      <a:pt x="800" y="13788"/>
                    </a:cubicBezTo>
                    <a:cubicBezTo>
                      <a:pt x="4461" y="150"/>
                      <a:pt x="4461" y="150"/>
                      <a:pt x="4461" y="150"/>
                    </a:cubicBezTo>
                    <a:cubicBezTo>
                      <a:pt x="4113" y="85"/>
                      <a:pt x="3755" y="38"/>
                      <a:pt x="3379" y="0"/>
                    </a:cubicBezTo>
                  </a:path>
                </a:pathLst>
              </a:custGeom>
              <a:solidFill>
                <a:srgbClr val="F5E6B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8" name="Freeform 492"/>
              <p:cNvSpPr>
                <a:spLocks noChangeArrowheads="1"/>
              </p:cNvSpPr>
              <p:nvPr/>
            </p:nvSpPr>
            <p:spPr bwMode="auto">
              <a:xfrm>
                <a:off x="16562896" y="2530475"/>
                <a:ext cx="1693753" cy="5011738"/>
              </a:xfrm>
              <a:custGeom>
                <a:avLst/>
                <a:gdLst>
                  <a:gd name="T0" fmla="*/ 4706 w 4707"/>
                  <a:gd name="T1" fmla="*/ 283 h 13921"/>
                  <a:gd name="T2" fmla="*/ 4706 w 4707"/>
                  <a:gd name="T3" fmla="*/ 283 h 13921"/>
                  <a:gd name="T4" fmla="*/ 1045 w 4707"/>
                  <a:gd name="T5" fmla="*/ 13920 h 13921"/>
                  <a:gd name="T6" fmla="*/ 0 w 4707"/>
                  <a:gd name="T7" fmla="*/ 13638 h 13921"/>
                  <a:gd name="T8" fmla="*/ 3661 w 4707"/>
                  <a:gd name="T9" fmla="*/ 0 h 13921"/>
                  <a:gd name="T10" fmla="*/ 4706 w 4707"/>
                  <a:gd name="T11" fmla="*/ 283 h 13921"/>
                </a:gdLst>
                <a:ahLst/>
                <a:cxnLst>
                  <a:cxn ang="0">
                    <a:pos x="T0" y="T1"/>
                  </a:cxn>
                  <a:cxn ang="0">
                    <a:pos x="T2" y="T3"/>
                  </a:cxn>
                  <a:cxn ang="0">
                    <a:pos x="T4" y="T5"/>
                  </a:cxn>
                  <a:cxn ang="0">
                    <a:pos x="T6" y="T7"/>
                  </a:cxn>
                  <a:cxn ang="0">
                    <a:pos x="T8" y="T9"/>
                  </a:cxn>
                  <a:cxn ang="0">
                    <a:pos x="T10" y="T11"/>
                  </a:cxn>
                </a:cxnLst>
                <a:rect l="0" t="0" r="r" b="b"/>
                <a:pathLst>
                  <a:path w="4707" h="13921">
                    <a:moveTo>
                      <a:pt x="4706" y="283"/>
                    </a:moveTo>
                    <a:lnTo>
                      <a:pt x="4706" y="283"/>
                    </a:lnTo>
                    <a:cubicBezTo>
                      <a:pt x="1045" y="13920"/>
                      <a:pt x="1045" y="13920"/>
                      <a:pt x="1045" y="13920"/>
                    </a:cubicBezTo>
                    <a:cubicBezTo>
                      <a:pt x="0" y="13638"/>
                      <a:pt x="0" y="13638"/>
                      <a:pt x="0" y="13638"/>
                    </a:cubicBezTo>
                    <a:cubicBezTo>
                      <a:pt x="3661" y="0"/>
                      <a:pt x="3661" y="0"/>
                      <a:pt x="3661" y="0"/>
                    </a:cubicBezTo>
                    <a:cubicBezTo>
                      <a:pt x="4019" y="76"/>
                      <a:pt x="4367" y="170"/>
                      <a:pt x="4706" y="283"/>
                    </a:cubicBezTo>
                  </a:path>
                </a:pathLst>
              </a:custGeom>
              <a:solidFill>
                <a:srgbClr val="F5D56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89" name="Freeform 493"/>
              <p:cNvSpPr>
                <a:spLocks noChangeArrowheads="1"/>
              </p:cNvSpPr>
              <p:nvPr/>
            </p:nvSpPr>
            <p:spPr bwMode="auto">
              <a:xfrm>
                <a:off x="16939110" y="2632076"/>
                <a:ext cx="1681052" cy="4970463"/>
              </a:xfrm>
              <a:custGeom>
                <a:avLst/>
                <a:gdLst>
                  <a:gd name="T0" fmla="*/ 3661 w 4669"/>
                  <a:gd name="T1" fmla="*/ 0 h 13807"/>
                  <a:gd name="T2" fmla="*/ 3661 w 4669"/>
                  <a:gd name="T3" fmla="*/ 0 h 13807"/>
                  <a:gd name="T4" fmla="*/ 0 w 4669"/>
                  <a:gd name="T5" fmla="*/ 13637 h 13807"/>
                  <a:gd name="T6" fmla="*/ 649 w 4669"/>
                  <a:gd name="T7" fmla="*/ 13806 h 13807"/>
                  <a:gd name="T8" fmla="*/ 1280 w 4669"/>
                  <a:gd name="T9" fmla="*/ 13016 h 13807"/>
                  <a:gd name="T10" fmla="*/ 4668 w 4669"/>
                  <a:gd name="T11" fmla="*/ 404 h 13807"/>
                  <a:gd name="T12" fmla="*/ 3661 w 4669"/>
                  <a:gd name="T13" fmla="*/ 0 h 13807"/>
                </a:gdLst>
                <a:ahLst/>
                <a:cxnLst>
                  <a:cxn ang="0">
                    <a:pos x="T0" y="T1"/>
                  </a:cxn>
                  <a:cxn ang="0">
                    <a:pos x="T2" y="T3"/>
                  </a:cxn>
                  <a:cxn ang="0">
                    <a:pos x="T4" y="T5"/>
                  </a:cxn>
                  <a:cxn ang="0">
                    <a:pos x="T6" y="T7"/>
                  </a:cxn>
                  <a:cxn ang="0">
                    <a:pos x="T8" y="T9"/>
                  </a:cxn>
                  <a:cxn ang="0">
                    <a:pos x="T10" y="T11"/>
                  </a:cxn>
                  <a:cxn ang="0">
                    <a:pos x="T12" y="T13"/>
                  </a:cxn>
                </a:cxnLst>
                <a:rect l="0" t="0" r="r" b="b"/>
                <a:pathLst>
                  <a:path w="4669" h="13807">
                    <a:moveTo>
                      <a:pt x="3661" y="0"/>
                    </a:moveTo>
                    <a:lnTo>
                      <a:pt x="3661" y="0"/>
                    </a:lnTo>
                    <a:cubicBezTo>
                      <a:pt x="0" y="13637"/>
                      <a:pt x="0" y="13637"/>
                      <a:pt x="0" y="13637"/>
                    </a:cubicBezTo>
                    <a:cubicBezTo>
                      <a:pt x="649" y="13806"/>
                      <a:pt x="649" y="13806"/>
                      <a:pt x="649" y="13806"/>
                    </a:cubicBezTo>
                    <a:cubicBezTo>
                      <a:pt x="1280" y="13016"/>
                      <a:pt x="1280" y="13016"/>
                      <a:pt x="1280" y="13016"/>
                    </a:cubicBezTo>
                    <a:cubicBezTo>
                      <a:pt x="4668" y="404"/>
                      <a:pt x="4668" y="404"/>
                      <a:pt x="4668" y="404"/>
                    </a:cubicBezTo>
                    <a:cubicBezTo>
                      <a:pt x="4339" y="254"/>
                      <a:pt x="4009" y="113"/>
                      <a:pt x="3661" y="0"/>
                    </a:cubicBezTo>
                  </a:path>
                </a:pathLst>
              </a:custGeom>
              <a:solidFill>
                <a:srgbClr val="F6BF1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90" name="Freeform 494"/>
              <p:cNvSpPr>
                <a:spLocks noChangeArrowheads="1"/>
              </p:cNvSpPr>
              <p:nvPr/>
            </p:nvSpPr>
            <p:spPr bwMode="auto">
              <a:xfrm>
                <a:off x="16275578" y="7016750"/>
                <a:ext cx="1125464" cy="1430338"/>
              </a:xfrm>
              <a:custGeom>
                <a:avLst/>
                <a:gdLst>
                  <a:gd name="T0" fmla="*/ 3125 w 3126"/>
                  <a:gd name="T1" fmla="*/ 838 h 3973"/>
                  <a:gd name="T2" fmla="*/ 3125 w 3126"/>
                  <a:gd name="T3" fmla="*/ 838 h 3973"/>
                  <a:gd name="T4" fmla="*/ 612 w 3126"/>
                  <a:gd name="T5" fmla="*/ 3972 h 3973"/>
                  <a:gd name="T6" fmla="*/ 0 w 3126"/>
                  <a:gd name="T7" fmla="*/ 0 h 3973"/>
                  <a:gd name="T8" fmla="*/ 1600 w 3126"/>
                  <a:gd name="T9" fmla="*/ 283 h 3973"/>
                  <a:gd name="T10" fmla="*/ 3125 w 3126"/>
                  <a:gd name="T11" fmla="*/ 838 h 3973"/>
                </a:gdLst>
                <a:ahLst/>
                <a:cxnLst>
                  <a:cxn ang="0">
                    <a:pos x="T0" y="T1"/>
                  </a:cxn>
                  <a:cxn ang="0">
                    <a:pos x="T2" y="T3"/>
                  </a:cxn>
                  <a:cxn ang="0">
                    <a:pos x="T4" y="T5"/>
                  </a:cxn>
                  <a:cxn ang="0">
                    <a:pos x="T6" y="T7"/>
                  </a:cxn>
                  <a:cxn ang="0">
                    <a:pos x="T8" y="T9"/>
                  </a:cxn>
                  <a:cxn ang="0">
                    <a:pos x="T10" y="T11"/>
                  </a:cxn>
                </a:cxnLst>
                <a:rect l="0" t="0" r="r" b="b"/>
                <a:pathLst>
                  <a:path w="3126" h="3973">
                    <a:moveTo>
                      <a:pt x="3125" y="838"/>
                    </a:moveTo>
                    <a:lnTo>
                      <a:pt x="3125" y="838"/>
                    </a:lnTo>
                    <a:cubicBezTo>
                      <a:pt x="612" y="3972"/>
                      <a:pt x="612" y="3972"/>
                      <a:pt x="612" y="3972"/>
                    </a:cubicBezTo>
                    <a:cubicBezTo>
                      <a:pt x="0" y="0"/>
                      <a:pt x="0" y="0"/>
                      <a:pt x="0" y="0"/>
                    </a:cubicBezTo>
                    <a:cubicBezTo>
                      <a:pt x="518" y="38"/>
                      <a:pt x="1054" y="132"/>
                      <a:pt x="1600" y="283"/>
                    </a:cubicBezTo>
                    <a:cubicBezTo>
                      <a:pt x="2146" y="424"/>
                      <a:pt x="2654" y="612"/>
                      <a:pt x="3125" y="838"/>
                    </a:cubicBezTo>
                  </a:path>
                </a:pathLst>
              </a:custGeom>
              <a:solidFill>
                <a:srgbClr val="F0B16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91" name="Freeform 495"/>
              <p:cNvSpPr>
                <a:spLocks noChangeArrowheads="1"/>
              </p:cNvSpPr>
              <p:nvPr/>
            </p:nvSpPr>
            <p:spPr bwMode="auto">
              <a:xfrm>
                <a:off x="16275578" y="7016750"/>
                <a:ext cx="387325" cy="1430338"/>
              </a:xfrm>
              <a:custGeom>
                <a:avLst/>
                <a:gdLst>
                  <a:gd name="T0" fmla="*/ 0 w 1074"/>
                  <a:gd name="T1" fmla="*/ 0 h 3973"/>
                  <a:gd name="T2" fmla="*/ 0 w 1074"/>
                  <a:gd name="T3" fmla="*/ 0 h 3973"/>
                  <a:gd name="T4" fmla="*/ 612 w 1074"/>
                  <a:gd name="T5" fmla="*/ 3972 h 3973"/>
                  <a:gd name="T6" fmla="*/ 1073 w 1074"/>
                  <a:gd name="T7" fmla="*/ 151 h 3973"/>
                  <a:gd name="T8" fmla="*/ 0 w 1074"/>
                  <a:gd name="T9" fmla="*/ 0 h 3973"/>
                </a:gdLst>
                <a:ahLst/>
                <a:cxnLst>
                  <a:cxn ang="0">
                    <a:pos x="T0" y="T1"/>
                  </a:cxn>
                  <a:cxn ang="0">
                    <a:pos x="T2" y="T3"/>
                  </a:cxn>
                  <a:cxn ang="0">
                    <a:pos x="T4" y="T5"/>
                  </a:cxn>
                  <a:cxn ang="0">
                    <a:pos x="T6" y="T7"/>
                  </a:cxn>
                  <a:cxn ang="0">
                    <a:pos x="T8" y="T9"/>
                  </a:cxn>
                </a:cxnLst>
                <a:rect l="0" t="0" r="r" b="b"/>
                <a:pathLst>
                  <a:path w="1074" h="3973">
                    <a:moveTo>
                      <a:pt x="0" y="0"/>
                    </a:moveTo>
                    <a:lnTo>
                      <a:pt x="0" y="0"/>
                    </a:lnTo>
                    <a:cubicBezTo>
                      <a:pt x="612" y="3972"/>
                      <a:pt x="612" y="3972"/>
                      <a:pt x="612" y="3972"/>
                    </a:cubicBezTo>
                    <a:cubicBezTo>
                      <a:pt x="1073" y="151"/>
                      <a:pt x="1073" y="151"/>
                      <a:pt x="1073" y="151"/>
                    </a:cubicBezTo>
                    <a:cubicBezTo>
                      <a:pt x="706" y="75"/>
                      <a:pt x="348" y="28"/>
                      <a:pt x="0" y="0"/>
                    </a:cubicBezTo>
                  </a:path>
                </a:pathLst>
              </a:custGeom>
              <a:solidFill>
                <a:srgbClr val="F5D5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92" name="Freeform 496"/>
              <p:cNvSpPr>
                <a:spLocks noChangeArrowheads="1"/>
              </p:cNvSpPr>
              <p:nvPr/>
            </p:nvSpPr>
            <p:spPr bwMode="auto">
              <a:xfrm>
                <a:off x="16496226" y="7070725"/>
                <a:ext cx="542890" cy="1376363"/>
              </a:xfrm>
              <a:custGeom>
                <a:avLst/>
                <a:gdLst>
                  <a:gd name="T0" fmla="*/ 461 w 1507"/>
                  <a:gd name="T1" fmla="*/ 0 h 3822"/>
                  <a:gd name="T2" fmla="*/ 461 w 1507"/>
                  <a:gd name="T3" fmla="*/ 0 h 3822"/>
                  <a:gd name="T4" fmla="*/ 0 w 1507"/>
                  <a:gd name="T5" fmla="*/ 3821 h 3822"/>
                  <a:gd name="T6" fmla="*/ 1506 w 1507"/>
                  <a:gd name="T7" fmla="*/ 282 h 3822"/>
                  <a:gd name="T8" fmla="*/ 988 w 1507"/>
                  <a:gd name="T9" fmla="*/ 132 h 3822"/>
                  <a:gd name="T10" fmla="*/ 461 w 1507"/>
                  <a:gd name="T11" fmla="*/ 0 h 3822"/>
                </a:gdLst>
                <a:ahLst/>
                <a:cxnLst>
                  <a:cxn ang="0">
                    <a:pos x="T0" y="T1"/>
                  </a:cxn>
                  <a:cxn ang="0">
                    <a:pos x="T2" y="T3"/>
                  </a:cxn>
                  <a:cxn ang="0">
                    <a:pos x="T4" y="T5"/>
                  </a:cxn>
                  <a:cxn ang="0">
                    <a:pos x="T6" y="T7"/>
                  </a:cxn>
                  <a:cxn ang="0">
                    <a:pos x="T8" y="T9"/>
                  </a:cxn>
                  <a:cxn ang="0">
                    <a:pos x="T10" y="T11"/>
                  </a:cxn>
                </a:cxnLst>
                <a:rect l="0" t="0" r="r" b="b"/>
                <a:pathLst>
                  <a:path w="1507" h="3822">
                    <a:moveTo>
                      <a:pt x="461" y="0"/>
                    </a:moveTo>
                    <a:lnTo>
                      <a:pt x="461" y="0"/>
                    </a:lnTo>
                    <a:cubicBezTo>
                      <a:pt x="0" y="3821"/>
                      <a:pt x="0" y="3821"/>
                      <a:pt x="0" y="3821"/>
                    </a:cubicBezTo>
                    <a:cubicBezTo>
                      <a:pt x="1506" y="282"/>
                      <a:pt x="1506" y="282"/>
                      <a:pt x="1506" y="282"/>
                    </a:cubicBezTo>
                    <a:cubicBezTo>
                      <a:pt x="1336" y="226"/>
                      <a:pt x="1167" y="179"/>
                      <a:pt x="988" y="132"/>
                    </a:cubicBezTo>
                    <a:cubicBezTo>
                      <a:pt x="809" y="84"/>
                      <a:pt x="640" y="37"/>
                      <a:pt x="461" y="0"/>
                    </a:cubicBezTo>
                  </a:path>
                </a:pathLst>
              </a:custGeom>
              <a:solidFill>
                <a:srgbClr val="F0B16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93" name="Freeform 497"/>
              <p:cNvSpPr>
                <a:spLocks noChangeArrowheads="1"/>
              </p:cNvSpPr>
              <p:nvPr/>
            </p:nvSpPr>
            <p:spPr bwMode="auto">
              <a:xfrm>
                <a:off x="16496226" y="7172326"/>
                <a:ext cx="904816" cy="1274763"/>
              </a:xfrm>
              <a:custGeom>
                <a:avLst/>
                <a:gdLst>
                  <a:gd name="T0" fmla="*/ 1506 w 2514"/>
                  <a:gd name="T1" fmla="*/ 0 h 3540"/>
                  <a:gd name="T2" fmla="*/ 1506 w 2514"/>
                  <a:gd name="T3" fmla="*/ 0 h 3540"/>
                  <a:gd name="T4" fmla="*/ 0 w 2514"/>
                  <a:gd name="T5" fmla="*/ 3539 h 3540"/>
                  <a:gd name="T6" fmla="*/ 2513 w 2514"/>
                  <a:gd name="T7" fmla="*/ 405 h 3540"/>
                  <a:gd name="T8" fmla="*/ 1506 w 2514"/>
                  <a:gd name="T9" fmla="*/ 0 h 3540"/>
                </a:gdLst>
                <a:ahLst/>
                <a:cxnLst>
                  <a:cxn ang="0">
                    <a:pos x="T0" y="T1"/>
                  </a:cxn>
                  <a:cxn ang="0">
                    <a:pos x="T2" y="T3"/>
                  </a:cxn>
                  <a:cxn ang="0">
                    <a:pos x="T4" y="T5"/>
                  </a:cxn>
                  <a:cxn ang="0">
                    <a:pos x="T6" y="T7"/>
                  </a:cxn>
                  <a:cxn ang="0">
                    <a:pos x="T8" y="T9"/>
                  </a:cxn>
                </a:cxnLst>
                <a:rect l="0" t="0" r="r" b="b"/>
                <a:pathLst>
                  <a:path w="2514" h="3540">
                    <a:moveTo>
                      <a:pt x="1506" y="0"/>
                    </a:moveTo>
                    <a:lnTo>
                      <a:pt x="1506" y="0"/>
                    </a:lnTo>
                    <a:cubicBezTo>
                      <a:pt x="0" y="3539"/>
                      <a:pt x="0" y="3539"/>
                      <a:pt x="0" y="3539"/>
                    </a:cubicBezTo>
                    <a:cubicBezTo>
                      <a:pt x="2513" y="405"/>
                      <a:pt x="2513" y="405"/>
                      <a:pt x="2513" y="405"/>
                    </a:cubicBezTo>
                    <a:cubicBezTo>
                      <a:pt x="2193" y="254"/>
                      <a:pt x="1854" y="122"/>
                      <a:pt x="1506" y="0"/>
                    </a:cubicBezTo>
                  </a:path>
                </a:pathLst>
              </a:custGeom>
              <a:solidFill>
                <a:srgbClr val="C78B4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sp>
            <p:nvSpPr>
              <p:cNvPr id="4594" name="Freeform 498"/>
              <p:cNvSpPr>
                <a:spLocks noChangeArrowheads="1"/>
              </p:cNvSpPr>
              <p:nvPr/>
            </p:nvSpPr>
            <p:spPr bwMode="auto">
              <a:xfrm>
                <a:off x="16421618" y="7975600"/>
                <a:ext cx="373038" cy="471488"/>
              </a:xfrm>
              <a:custGeom>
                <a:avLst/>
                <a:gdLst>
                  <a:gd name="T0" fmla="*/ 1035 w 1036"/>
                  <a:gd name="T1" fmla="*/ 273 h 1309"/>
                  <a:gd name="T2" fmla="*/ 1035 w 1036"/>
                  <a:gd name="T3" fmla="*/ 273 h 1309"/>
                  <a:gd name="T4" fmla="*/ 207 w 1036"/>
                  <a:gd name="T5" fmla="*/ 1308 h 1309"/>
                  <a:gd name="T6" fmla="*/ 0 w 1036"/>
                  <a:gd name="T7" fmla="*/ 0 h 1309"/>
                  <a:gd name="T8" fmla="*/ 527 w 1036"/>
                  <a:gd name="T9" fmla="*/ 84 h 1309"/>
                  <a:gd name="T10" fmla="*/ 1035 w 1036"/>
                  <a:gd name="T11" fmla="*/ 273 h 1309"/>
                </a:gdLst>
                <a:ahLst/>
                <a:cxnLst>
                  <a:cxn ang="0">
                    <a:pos x="T0" y="T1"/>
                  </a:cxn>
                  <a:cxn ang="0">
                    <a:pos x="T2" y="T3"/>
                  </a:cxn>
                  <a:cxn ang="0">
                    <a:pos x="T4" y="T5"/>
                  </a:cxn>
                  <a:cxn ang="0">
                    <a:pos x="T6" y="T7"/>
                  </a:cxn>
                  <a:cxn ang="0">
                    <a:pos x="T8" y="T9"/>
                  </a:cxn>
                  <a:cxn ang="0">
                    <a:pos x="T10" y="T11"/>
                  </a:cxn>
                </a:cxnLst>
                <a:rect l="0" t="0" r="r" b="b"/>
                <a:pathLst>
                  <a:path w="1036" h="1309">
                    <a:moveTo>
                      <a:pt x="1035" y="273"/>
                    </a:moveTo>
                    <a:lnTo>
                      <a:pt x="1035" y="273"/>
                    </a:lnTo>
                    <a:cubicBezTo>
                      <a:pt x="207" y="1308"/>
                      <a:pt x="207" y="1308"/>
                      <a:pt x="207" y="1308"/>
                    </a:cubicBezTo>
                    <a:cubicBezTo>
                      <a:pt x="0" y="0"/>
                      <a:pt x="0" y="0"/>
                      <a:pt x="0" y="0"/>
                    </a:cubicBezTo>
                    <a:cubicBezTo>
                      <a:pt x="179" y="9"/>
                      <a:pt x="348" y="37"/>
                      <a:pt x="527" y="84"/>
                    </a:cubicBezTo>
                    <a:cubicBezTo>
                      <a:pt x="715" y="141"/>
                      <a:pt x="875" y="197"/>
                      <a:pt x="1035" y="273"/>
                    </a:cubicBezTo>
                  </a:path>
                </a:pathLst>
              </a:custGeom>
              <a:solidFill>
                <a:srgbClr val="1E1E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914194"/>
                <a:endParaRPr lang="en-US">
                  <a:solidFill>
                    <a:srgbClr val="445469"/>
                  </a:solidFill>
                  <a:latin typeface="Lato Light"/>
                </a:endParaRPr>
              </a:p>
            </p:txBody>
          </p:sp>
        </p:grpSp>
        <p:sp>
          <p:nvSpPr>
            <p:cNvPr id="590" name="Freeform 450"/>
            <p:cNvSpPr>
              <a:spLocks noChangeArrowheads="1"/>
            </p:cNvSpPr>
            <p:nvPr/>
          </p:nvSpPr>
          <p:spPr bwMode="auto">
            <a:xfrm>
              <a:off x="4027570" y="1429299"/>
              <a:ext cx="690980" cy="691027"/>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4C6062"/>
            </a:solidFill>
            <a:ln>
              <a:noFill/>
            </a:ln>
            <a:effectLst/>
          </p:spPr>
          <p:txBody>
            <a:bodyPr wrap="none" anchor="ctr"/>
            <a:lstStyle/>
            <a:p>
              <a:pPr defTabSz="914194"/>
              <a:endParaRPr lang="en-US" sz="3000">
                <a:solidFill>
                  <a:srgbClr val="445469"/>
                </a:solidFill>
                <a:latin typeface="Lato Light"/>
              </a:endParaRPr>
            </a:p>
          </p:txBody>
        </p:sp>
        <p:sp>
          <p:nvSpPr>
            <p:cNvPr id="591" name="Freeform 452"/>
            <p:cNvSpPr>
              <a:spLocks noChangeArrowheads="1"/>
            </p:cNvSpPr>
            <p:nvPr/>
          </p:nvSpPr>
          <p:spPr bwMode="auto">
            <a:xfrm>
              <a:off x="8841568" y="4729796"/>
              <a:ext cx="690980" cy="691027"/>
            </a:xfrm>
            <a:custGeom>
              <a:avLst/>
              <a:gdLst>
                <a:gd name="T0" fmla="*/ 1952 w 1953"/>
                <a:gd name="T1" fmla="*/ 976 h 1953"/>
                <a:gd name="T2" fmla="*/ 1952 w 1953"/>
                <a:gd name="T3" fmla="*/ 976 h 1953"/>
                <a:gd name="T4" fmla="*/ 976 w 1953"/>
                <a:gd name="T5" fmla="*/ 0 h 1953"/>
                <a:gd name="T6" fmla="*/ 0 w 1953"/>
                <a:gd name="T7" fmla="*/ 976 h 1953"/>
                <a:gd name="T8" fmla="*/ 976 w 1953"/>
                <a:gd name="T9" fmla="*/ 1952 h 1953"/>
                <a:gd name="T10" fmla="*/ 1952 w 1953"/>
                <a:gd name="T11" fmla="*/ 976 h 1953"/>
              </a:gdLst>
              <a:ahLst/>
              <a:cxnLst>
                <a:cxn ang="0">
                  <a:pos x="T0" y="T1"/>
                </a:cxn>
                <a:cxn ang="0">
                  <a:pos x="T2" y="T3"/>
                </a:cxn>
                <a:cxn ang="0">
                  <a:pos x="T4" y="T5"/>
                </a:cxn>
                <a:cxn ang="0">
                  <a:pos x="T6" y="T7"/>
                </a:cxn>
                <a:cxn ang="0">
                  <a:pos x="T8" y="T9"/>
                </a:cxn>
                <a:cxn ang="0">
                  <a:pos x="T10" y="T11"/>
                </a:cxn>
              </a:cxnLst>
              <a:rect l="0" t="0" r="r" b="b"/>
              <a:pathLst>
                <a:path w="1953" h="1953">
                  <a:moveTo>
                    <a:pt x="1952" y="976"/>
                  </a:moveTo>
                  <a:lnTo>
                    <a:pt x="1952" y="976"/>
                  </a:lnTo>
                  <a:cubicBezTo>
                    <a:pt x="1952" y="437"/>
                    <a:pt x="1515" y="0"/>
                    <a:pt x="976" y="0"/>
                  </a:cubicBezTo>
                  <a:cubicBezTo>
                    <a:pt x="437" y="0"/>
                    <a:pt x="0" y="437"/>
                    <a:pt x="0" y="976"/>
                  </a:cubicBezTo>
                  <a:cubicBezTo>
                    <a:pt x="0" y="1515"/>
                    <a:pt x="437" y="1952"/>
                    <a:pt x="976" y="1952"/>
                  </a:cubicBezTo>
                  <a:cubicBezTo>
                    <a:pt x="1515" y="1952"/>
                    <a:pt x="1952" y="1515"/>
                    <a:pt x="1952" y="976"/>
                  </a:cubicBezTo>
                </a:path>
              </a:pathLst>
            </a:custGeom>
            <a:solidFill>
              <a:srgbClr val="3D9077"/>
            </a:solidFill>
            <a:ln>
              <a:noFill/>
            </a:ln>
            <a:effectLst/>
          </p:spPr>
          <p:txBody>
            <a:bodyPr wrap="none" anchor="ctr"/>
            <a:lstStyle/>
            <a:p>
              <a:pPr defTabSz="914194"/>
              <a:endParaRPr lang="en-US" sz="3000">
                <a:solidFill>
                  <a:srgbClr val="3D9077"/>
                </a:solidFill>
                <a:latin typeface="Lato Light"/>
              </a:endParaRPr>
            </a:p>
          </p:txBody>
        </p:sp>
        <p:sp>
          <p:nvSpPr>
            <p:cNvPr id="592" name="Freeform 454"/>
            <p:cNvSpPr>
              <a:spLocks noChangeArrowheads="1"/>
            </p:cNvSpPr>
            <p:nvPr/>
          </p:nvSpPr>
          <p:spPr bwMode="auto">
            <a:xfrm>
              <a:off x="2168015" y="3222531"/>
              <a:ext cx="690980" cy="691025"/>
            </a:xfrm>
            <a:custGeom>
              <a:avLst/>
              <a:gdLst>
                <a:gd name="T0" fmla="*/ 1952 w 1953"/>
                <a:gd name="T1" fmla="*/ 976 h 1952"/>
                <a:gd name="T2" fmla="*/ 1952 w 1953"/>
                <a:gd name="T3" fmla="*/ 976 h 1952"/>
                <a:gd name="T4" fmla="*/ 976 w 1953"/>
                <a:gd name="T5" fmla="*/ 0 h 1952"/>
                <a:gd name="T6" fmla="*/ 0 w 1953"/>
                <a:gd name="T7" fmla="*/ 976 h 1952"/>
                <a:gd name="T8" fmla="*/ 976 w 1953"/>
                <a:gd name="T9" fmla="*/ 1951 h 1952"/>
                <a:gd name="T10" fmla="*/ 1952 w 1953"/>
                <a:gd name="T11" fmla="*/ 976 h 1952"/>
              </a:gdLst>
              <a:ahLst/>
              <a:cxnLst>
                <a:cxn ang="0">
                  <a:pos x="T0" y="T1"/>
                </a:cxn>
                <a:cxn ang="0">
                  <a:pos x="T2" y="T3"/>
                </a:cxn>
                <a:cxn ang="0">
                  <a:pos x="T4" y="T5"/>
                </a:cxn>
                <a:cxn ang="0">
                  <a:pos x="T6" y="T7"/>
                </a:cxn>
                <a:cxn ang="0">
                  <a:pos x="T8" y="T9"/>
                </a:cxn>
                <a:cxn ang="0">
                  <a:pos x="T10" y="T11"/>
                </a:cxn>
              </a:cxnLst>
              <a:rect l="0" t="0" r="r" b="b"/>
              <a:pathLst>
                <a:path w="1953" h="1952">
                  <a:moveTo>
                    <a:pt x="1952" y="976"/>
                  </a:moveTo>
                  <a:lnTo>
                    <a:pt x="1952" y="976"/>
                  </a:lnTo>
                  <a:cubicBezTo>
                    <a:pt x="1952" y="437"/>
                    <a:pt x="1515" y="0"/>
                    <a:pt x="976" y="0"/>
                  </a:cubicBezTo>
                  <a:cubicBezTo>
                    <a:pt x="437" y="0"/>
                    <a:pt x="0" y="437"/>
                    <a:pt x="0" y="976"/>
                  </a:cubicBezTo>
                  <a:cubicBezTo>
                    <a:pt x="0" y="1515"/>
                    <a:pt x="437" y="1951"/>
                    <a:pt x="976" y="1951"/>
                  </a:cubicBezTo>
                  <a:cubicBezTo>
                    <a:pt x="1515" y="1951"/>
                    <a:pt x="1952" y="1515"/>
                    <a:pt x="1952" y="976"/>
                  </a:cubicBezTo>
                </a:path>
              </a:pathLst>
            </a:custGeom>
            <a:solidFill>
              <a:srgbClr val="F83003"/>
            </a:solidFill>
            <a:ln>
              <a:noFill/>
            </a:ln>
            <a:effectLst/>
          </p:spPr>
          <p:txBody>
            <a:bodyPr wrap="none" anchor="ctr"/>
            <a:lstStyle/>
            <a:p>
              <a:pPr defTabSz="914194"/>
              <a:endParaRPr lang="en-US" sz="3000">
                <a:solidFill>
                  <a:srgbClr val="445469"/>
                </a:solidFill>
                <a:latin typeface="Lato Light"/>
              </a:endParaRPr>
            </a:p>
          </p:txBody>
        </p:sp>
        <p:sp>
          <p:nvSpPr>
            <p:cNvPr id="593" name="Freeform 456"/>
            <p:cNvSpPr>
              <a:spLocks noChangeArrowheads="1"/>
            </p:cNvSpPr>
            <p:nvPr/>
          </p:nvSpPr>
          <p:spPr bwMode="auto">
            <a:xfrm>
              <a:off x="4638467" y="4859109"/>
              <a:ext cx="690980" cy="689467"/>
            </a:xfrm>
            <a:custGeom>
              <a:avLst/>
              <a:gdLst>
                <a:gd name="T0" fmla="*/ 1952 w 1953"/>
                <a:gd name="T1" fmla="*/ 970 h 1947"/>
                <a:gd name="T2" fmla="*/ 1952 w 1953"/>
                <a:gd name="T3" fmla="*/ 970 h 1947"/>
                <a:gd name="T4" fmla="*/ 976 w 1953"/>
                <a:gd name="T5" fmla="*/ 0 h 1947"/>
                <a:gd name="T6" fmla="*/ 0 w 1953"/>
                <a:gd name="T7" fmla="*/ 970 h 1947"/>
                <a:gd name="T8" fmla="*/ 976 w 1953"/>
                <a:gd name="T9" fmla="*/ 1946 h 1947"/>
                <a:gd name="T10" fmla="*/ 1952 w 1953"/>
                <a:gd name="T11" fmla="*/ 970 h 1947"/>
              </a:gdLst>
              <a:ahLst/>
              <a:cxnLst>
                <a:cxn ang="0">
                  <a:pos x="T0" y="T1"/>
                </a:cxn>
                <a:cxn ang="0">
                  <a:pos x="T2" y="T3"/>
                </a:cxn>
                <a:cxn ang="0">
                  <a:pos x="T4" y="T5"/>
                </a:cxn>
                <a:cxn ang="0">
                  <a:pos x="T6" y="T7"/>
                </a:cxn>
                <a:cxn ang="0">
                  <a:pos x="T8" y="T9"/>
                </a:cxn>
                <a:cxn ang="0">
                  <a:pos x="T10" y="T11"/>
                </a:cxn>
              </a:cxnLst>
              <a:rect l="0" t="0" r="r" b="b"/>
              <a:pathLst>
                <a:path w="1953" h="1947">
                  <a:moveTo>
                    <a:pt x="1952" y="970"/>
                  </a:moveTo>
                  <a:lnTo>
                    <a:pt x="1952" y="970"/>
                  </a:lnTo>
                  <a:cubicBezTo>
                    <a:pt x="1952" y="436"/>
                    <a:pt x="1515" y="0"/>
                    <a:pt x="976" y="0"/>
                  </a:cubicBezTo>
                  <a:cubicBezTo>
                    <a:pt x="437" y="0"/>
                    <a:pt x="0" y="436"/>
                    <a:pt x="0" y="970"/>
                  </a:cubicBezTo>
                  <a:cubicBezTo>
                    <a:pt x="0" y="1509"/>
                    <a:pt x="437" y="1946"/>
                    <a:pt x="976" y="1946"/>
                  </a:cubicBezTo>
                  <a:cubicBezTo>
                    <a:pt x="1515" y="1946"/>
                    <a:pt x="1952" y="1509"/>
                    <a:pt x="1952" y="970"/>
                  </a:cubicBezTo>
                </a:path>
              </a:pathLst>
            </a:custGeom>
            <a:solidFill>
              <a:srgbClr val="A2B932"/>
            </a:solidFill>
            <a:ln>
              <a:noFill/>
            </a:ln>
            <a:effectLst/>
          </p:spPr>
          <p:txBody>
            <a:bodyPr wrap="none" anchor="ctr"/>
            <a:lstStyle/>
            <a:p>
              <a:pPr defTabSz="914194"/>
              <a:endParaRPr lang="en-US" sz="3000">
                <a:solidFill>
                  <a:srgbClr val="445469"/>
                </a:solidFill>
                <a:latin typeface="Lato Light"/>
              </a:endParaRPr>
            </a:p>
          </p:txBody>
        </p:sp>
        <p:sp>
          <p:nvSpPr>
            <p:cNvPr id="611" name="TextBox 610"/>
            <p:cNvSpPr txBox="1"/>
            <p:nvPr/>
          </p:nvSpPr>
          <p:spPr>
            <a:xfrm>
              <a:off x="4146676" y="1570518"/>
              <a:ext cx="450726" cy="430869"/>
            </a:xfrm>
            <a:prstGeom prst="rect">
              <a:avLst/>
            </a:prstGeom>
            <a:noFill/>
          </p:spPr>
          <p:txBody>
            <a:bodyPr wrap="none" lIns="91421" tIns="45711" rIns="91421" bIns="45711" rtlCol="0">
              <a:spAutoFit/>
            </a:bodyPr>
            <a:lstStyle/>
            <a:p>
              <a:pPr algn="ctr" defTabSz="914194"/>
              <a:r>
                <a:rPr lang="en-US" sz="2200" dirty="0">
                  <a:solidFill>
                    <a:prstClr val="white"/>
                  </a:solidFill>
                  <a:latin typeface="Lato Black"/>
                  <a:cs typeface="Lato Black"/>
                </a:rPr>
                <a:t>01</a:t>
              </a:r>
              <a:endParaRPr lang="id-ID" sz="2200" dirty="0">
                <a:solidFill>
                  <a:prstClr val="white"/>
                </a:solidFill>
                <a:latin typeface="Lato Black"/>
                <a:cs typeface="Lato Black"/>
              </a:endParaRPr>
            </a:p>
          </p:txBody>
        </p:sp>
        <p:sp>
          <p:nvSpPr>
            <p:cNvPr id="612" name="TextBox 611"/>
            <p:cNvSpPr txBox="1"/>
            <p:nvPr/>
          </p:nvSpPr>
          <p:spPr>
            <a:xfrm>
              <a:off x="2279504" y="3339542"/>
              <a:ext cx="450726" cy="430869"/>
            </a:xfrm>
            <a:prstGeom prst="rect">
              <a:avLst/>
            </a:prstGeom>
            <a:noFill/>
          </p:spPr>
          <p:txBody>
            <a:bodyPr wrap="none" lIns="91421" tIns="45711" rIns="91421" bIns="45711" rtlCol="0">
              <a:spAutoFit/>
            </a:bodyPr>
            <a:lstStyle/>
            <a:p>
              <a:pPr algn="ctr" defTabSz="914194"/>
              <a:r>
                <a:rPr lang="en-US" sz="2200" dirty="0">
                  <a:solidFill>
                    <a:prstClr val="white"/>
                  </a:solidFill>
                  <a:latin typeface="Lato Black"/>
                  <a:cs typeface="Lato Black"/>
                </a:rPr>
                <a:t>02</a:t>
              </a:r>
              <a:endParaRPr lang="id-ID" sz="2200" dirty="0">
                <a:solidFill>
                  <a:prstClr val="white"/>
                </a:solidFill>
                <a:latin typeface="Lato Black"/>
                <a:cs typeface="Lato Black"/>
              </a:endParaRPr>
            </a:p>
          </p:txBody>
        </p:sp>
        <p:sp>
          <p:nvSpPr>
            <p:cNvPr id="613" name="TextBox 612"/>
            <p:cNvSpPr txBox="1"/>
            <p:nvPr/>
          </p:nvSpPr>
          <p:spPr>
            <a:xfrm>
              <a:off x="4753469" y="4979138"/>
              <a:ext cx="450726" cy="430869"/>
            </a:xfrm>
            <a:prstGeom prst="rect">
              <a:avLst/>
            </a:prstGeom>
            <a:noFill/>
          </p:spPr>
          <p:txBody>
            <a:bodyPr wrap="none" lIns="91421" tIns="45711" rIns="91421" bIns="45711" rtlCol="0">
              <a:spAutoFit/>
            </a:bodyPr>
            <a:lstStyle/>
            <a:p>
              <a:pPr algn="ctr" defTabSz="914194"/>
              <a:r>
                <a:rPr lang="en-US" sz="2200">
                  <a:solidFill>
                    <a:prstClr val="white"/>
                  </a:solidFill>
                  <a:latin typeface="Lato Black"/>
                  <a:cs typeface="Lato Black"/>
                </a:rPr>
                <a:t>03</a:t>
              </a:r>
              <a:endParaRPr lang="id-ID" sz="2200" dirty="0">
                <a:solidFill>
                  <a:prstClr val="white"/>
                </a:solidFill>
                <a:latin typeface="Lato Black"/>
                <a:cs typeface="Lato Black"/>
              </a:endParaRPr>
            </a:p>
          </p:txBody>
        </p:sp>
        <p:sp>
          <p:nvSpPr>
            <p:cNvPr id="614" name="TextBox 613"/>
            <p:cNvSpPr txBox="1"/>
            <p:nvPr/>
          </p:nvSpPr>
          <p:spPr>
            <a:xfrm>
              <a:off x="8948472" y="4838245"/>
              <a:ext cx="450726" cy="430869"/>
            </a:xfrm>
            <a:prstGeom prst="rect">
              <a:avLst/>
            </a:prstGeom>
            <a:noFill/>
          </p:spPr>
          <p:txBody>
            <a:bodyPr wrap="none" lIns="91421" tIns="45711" rIns="91421" bIns="45711" rtlCol="0">
              <a:spAutoFit/>
            </a:bodyPr>
            <a:lstStyle/>
            <a:p>
              <a:pPr algn="ctr" defTabSz="914194"/>
              <a:r>
                <a:rPr lang="en-US" sz="2200" dirty="0">
                  <a:solidFill>
                    <a:prstClr val="white"/>
                  </a:solidFill>
                  <a:latin typeface="Lato Black"/>
                  <a:cs typeface="Lato Black"/>
                </a:rPr>
                <a:t>04</a:t>
              </a:r>
              <a:endParaRPr lang="id-ID" sz="2200" dirty="0">
                <a:solidFill>
                  <a:prstClr val="white"/>
                </a:solidFill>
                <a:latin typeface="Lato Black"/>
                <a:cs typeface="Lato Black"/>
              </a:endParaRPr>
            </a:p>
          </p:txBody>
        </p:sp>
        <p:sp>
          <p:nvSpPr>
            <p:cNvPr id="421" name="Rectangle 74">
              <a:extLst>
                <a:ext uri="{FF2B5EF4-FFF2-40B4-BE49-F238E27FC236}">
                  <a16:creationId xmlns:a16="http://schemas.microsoft.com/office/drawing/2014/main" xmlns="" id="{CF816554-F9B5-4A51-A975-94FC0F11B51A}"/>
                </a:ext>
              </a:extLst>
            </p:cNvPr>
            <p:cNvSpPr/>
            <p:nvPr/>
          </p:nvSpPr>
          <p:spPr>
            <a:xfrm>
              <a:off x="9547943" y="4805588"/>
              <a:ext cx="2114546" cy="1516615"/>
            </a:xfrm>
            <a:prstGeom prst="rect">
              <a:avLst/>
            </a:prstGeom>
          </p:spPr>
          <p:txBody>
            <a:bodyPr wrap="square" lIns="109709" tIns="54855" rIns="109709" bIns="54855">
              <a:spAutoFit/>
            </a:bodyPr>
            <a:lstStyle/>
            <a:p>
              <a:pPr defTabSz="914194"/>
              <a:r>
                <a:rPr lang="zh-TW" altLang="en-US" b="1" dirty="0">
                  <a:solidFill>
                    <a:srgbClr val="FF0000"/>
                  </a:solidFill>
                  <a:latin typeface="Lato Regular"/>
                  <a:ea typeface="Open Sans Light" panose="020B0306030504020204" pitchFamily="34" charset="0"/>
                  <a:cs typeface="Lato Regular"/>
                </a:rPr>
                <a:t>提供自主投資管理</a:t>
              </a:r>
              <a:endParaRPr lang="en-US" altLang="zh-TW" b="1" dirty="0">
                <a:solidFill>
                  <a:srgbClr val="FF0000"/>
                </a:solidFill>
                <a:latin typeface="Lato Regular"/>
                <a:ea typeface="Open Sans Light" panose="020B0306030504020204" pitchFamily="34" charset="0"/>
                <a:cs typeface="Lato Regular"/>
              </a:endParaRPr>
            </a:p>
            <a:p>
              <a:pPr algn="just" defTabSz="914194"/>
              <a:r>
                <a:rPr lang="zh-TW" altLang="en-US" sz="1467" b="1" dirty="0">
                  <a:solidFill>
                    <a:srgbClr val="445469"/>
                  </a:solidFill>
                  <a:latin typeface="Lato Regular"/>
                  <a:ea typeface="Open Sans Light" panose="020B0306030504020204" pitchFamily="34" charset="0"/>
                  <a:cs typeface="Lato Regular"/>
                </a:rPr>
                <a:t>建立自選投資平台，由專業機構設計投資商品，提供公務人員自主理財平台（建置完善帳戶管理系統及提供教育訓練）</a:t>
              </a:r>
            </a:p>
          </p:txBody>
        </p:sp>
        <p:sp>
          <p:nvSpPr>
            <p:cNvPr id="423" name="Rectangle 74">
              <a:extLst>
                <a:ext uri="{FF2B5EF4-FFF2-40B4-BE49-F238E27FC236}">
                  <a16:creationId xmlns:a16="http://schemas.microsoft.com/office/drawing/2014/main" xmlns="" id="{57F14E11-763D-4290-BCF6-EC2FF184A010}"/>
                </a:ext>
              </a:extLst>
            </p:cNvPr>
            <p:cNvSpPr/>
            <p:nvPr/>
          </p:nvSpPr>
          <p:spPr>
            <a:xfrm>
              <a:off x="7499466" y="1782338"/>
              <a:ext cx="2638335" cy="839314"/>
            </a:xfrm>
            <a:prstGeom prst="rect">
              <a:avLst/>
            </a:prstGeom>
          </p:spPr>
          <p:txBody>
            <a:bodyPr wrap="square" lIns="109709" tIns="54855" rIns="109709" bIns="54855">
              <a:spAutoFit/>
            </a:bodyPr>
            <a:lstStyle/>
            <a:p>
              <a:pPr defTabSz="914194"/>
              <a:r>
                <a:rPr lang="zh-TW" altLang="en-US" b="1" dirty="0">
                  <a:solidFill>
                    <a:srgbClr val="FF0000"/>
                  </a:solidFill>
                  <a:latin typeface="Lato Regular"/>
                  <a:ea typeface="Open Sans Light" panose="020B0306030504020204" pitchFamily="34" charset="0"/>
                  <a:cs typeface="Lato Regular"/>
                </a:rPr>
                <a:t>新制儲金管理運用</a:t>
              </a:r>
              <a:endParaRPr lang="en-US" altLang="zh-TW" b="1" dirty="0">
                <a:solidFill>
                  <a:srgbClr val="FF0000"/>
                </a:solidFill>
                <a:latin typeface="Lato Regular"/>
                <a:ea typeface="Open Sans Light" panose="020B0306030504020204" pitchFamily="34" charset="0"/>
                <a:cs typeface="Lato Regular"/>
              </a:endParaRPr>
            </a:p>
            <a:p>
              <a:pPr algn="just" defTabSz="914194"/>
              <a:r>
                <a:rPr lang="zh-TW" altLang="en-US" sz="1467" b="1" dirty="0">
                  <a:solidFill>
                    <a:srgbClr val="445469"/>
                  </a:solidFill>
                  <a:latin typeface="Lato Regular"/>
                  <a:ea typeface="Open Sans Light" panose="020B0306030504020204" pitchFamily="34" charset="0"/>
                  <a:cs typeface="Lato Regular"/>
                </a:rPr>
                <a:t>初步規劃由公務人員退休撫卹基金管理委員會承辦。</a:t>
              </a:r>
            </a:p>
          </p:txBody>
        </p:sp>
        <p:sp>
          <p:nvSpPr>
            <p:cNvPr id="429" name="Rectangle 74">
              <a:extLst>
                <a:ext uri="{FF2B5EF4-FFF2-40B4-BE49-F238E27FC236}">
                  <a16:creationId xmlns:a16="http://schemas.microsoft.com/office/drawing/2014/main" xmlns="" id="{BF2079F5-E81E-44A3-82BE-6F03A1405F82}"/>
                </a:ext>
              </a:extLst>
            </p:cNvPr>
            <p:cNvSpPr/>
            <p:nvPr/>
          </p:nvSpPr>
          <p:spPr>
            <a:xfrm>
              <a:off x="327158" y="4096861"/>
              <a:ext cx="2194755" cy="1793614"/>
            </a:xfrm>
            <a:prstGeom prst="rect">
              <a:avLst/>
            </a:prstGeom>
          </p:spPr>
          <p:txBody>
            <a:bodyPr wrap="square" lIns="109709" tIns="54855" rIns="109709" bIns="54855">
              <a:spAutoFit/>
            </a:bodyPr>
            <a:lstStyle/>
            <a:p>
              <a:pPr defTabSz="914194"/>
              <a:r>
                <a:rPr lang="zh-TW" altLang="en-US" b="1" dirty="0">
                  <a:solidFill>
                    <a:srgbClr val="FF0000"/>
                  </a:solidFill>
                  <a:latin typeface="Lato Regular"/>
                  <a:ea typeface="Open Sans Light" panose="020B0306030504020204" pitchFamily="34" charset="0"/>
                  <a:cs typeface="Lato Regular"/>
                </a:rPr>
                <a:t>強制</a:t>
              </a:r>
              <a:r>
                <a:rPr lang="en-US" altLang="zh-TW" b="1" dirty="0">
                  <a:solidFill>
                    <a:srgbClr val="FF0000"/>
                  </a:solidFill>
                  <a:latin typeface="Lato Regular"/>
                  <a:ea typeface="Open Sans Light" panose="020B0306030504020204" pitchFamily="34" charset="0"/>
                  <a:cs typeface="Lato Regular"/>
                </a:rPr>
                <a:t>+</a:t>
              </a:r>
              <a:r>
                <a:rPr lang="zh-TW" altLang="en-US" b="1" dirty="0">
                  <a:solidFill>
                    <a:srgbClr val="FF0000"/>
                  </a:solidFill>
                  <a:latin typeface="Lato Regular"/>
                  <a:ea typeface="Open Sans Light" panose="020B0306030504020204" pitchFamily="34" charset="0"/>
                  <a:cs typeface="Lato Regular"/>
                </a:rPr>
                <a:t>鼓勵自願增加提繳</a:t>
              </a:r>
              <a:endParaRPr lang="en-US" altLang="zh-TW" b="1" dirty="0">
                <a:solidFill>
                  <a:srgbClr val="FF0000"/>
                </a:solidFill>
                <a:latin typeface="Lato Regular"/>
                <a:ea typeface="Open Sans Light" panose="020B0306030504020204" pitchFamily="34" charset="0"/>
                <a:cs typeface="Lato Regular"/>
              </a:endParaRPr>
            </a:p>
            <a:p>
              <a:pPr algn="just" defTabSz="914194"/>
              <a:r>
                <a:rPr lang="zh-TW" altLang="en-US" sz="1467" b="1" dirty="0">
                  <a:solidFill>
                    <a:srgbClr val="445469"/>
                  </a:solidFill>
                  <a:latin typeface="Lato Regular"/>
                  <a:ea typeface="Open Sans Light" panose="020B0306030504020204" pitchFamily="34" charset="0"/>
                  <a:cs typeface="Lato Regular"/>
                </a:rPr>
                <a:t>強制提撥規劃為</a:t>
              </a:r>
              <a:r>
                <a:rPr lang="en-US" altLang="zh-TW" sz="1467" b="1" dirty="0">
                  <a:solidFill>
                    <a:srgbClr val="445469"/>
                  </a:solidFill>
                  <a:latin typeface="Lato Regular"/>
                  <a:ea typeface="Open Sans Light" panose="020B0306030504020204" pitchFamily="34" charset="0"/>
                  <a:cs typeface="Lato Regular"/>
                </a:rPr>
                <a:t>15%</a:t>
              </a:r>
              <a:r>
                <a:rPr lang="zh-TW" altLang="en-US" sz="1467" b="1" dirty="0">
                  <a:solidFill>
                    <a:srgbClr val="445469"/>
                  </a:solidFill>
                  <a:latin typeface="Lato Regular"/>
                  <a:ea typeface="Open Sans Light" panose="020B0306030504020204" pitchFamily="34" charset="0"/>
                  <a:cs typeface="Lato Regular"/>
                </a:rPr>
                <a:t>，自願增加提繳</a:t>
              </a:r>
              <a:r>
                <a:rPr lang="en-US" altLang="zh-TW" sz="1467" b="1" dirty="0">
                  <a:solidFill>
                    <a:srgbClr val="445469"/>
                  </a:solidFill>
                  <a:latin typeface="Lato Regular"/>
                  <a:ea typeface="Open Sans Light" panose="020B0306030504020204" pitchFamily="34" charset="0"/>
                  <a:cs typeface="Lato Regular"/>
                </a:rPr>
                <a:t>5.25%</a:t>
              </a:r>
              <a:r>
                <a:rPr lang="en-US" altLang="zh-TW" sz="1467" b="1" dirty="0">
                  <a:solidFill>
                    <a:srgbClr val="0000FF"/>
                  </a:solidFill>
                  <a:latin typeface="Lato Regular"/>
                  <a:ea typeface="Open Sans Light" panose="020B0306030504020204" pitchFamily="34" charset="0"/>
                  <a:cs typeface="Lato Regular"/>
                </a:rPr>
                <a:t>(</a:t>
              </a:r>
              <a:r>
                <a:rPr lang="zh-TW" altLang="en-US" sz="1467" b="1" dirty="0">
                  <a:solidFill>
                    <a:srgbClr val="0000FF"/>
                  </a:solidFill>
                  <a:latin typeface="Lato Regular"/>
                  <a:ea typeface="Open Sans Light" panose="020B0306030504020204" pitchFamily="34" charset="0"/>
                  <a:cs typeface="Lato Regular"/>
                </a:rPr>
                <a:t>上限</a:t>
              </a:r>
              <a:r>
                <a:rPr lang="en-US" altLang="zh-TW" sz="1467" b="1" dirty="0">
                  <a:solidFill>
                    <a:srgbClr val="0000FF"/>
                  </a:solidFill>
                  <a:latin typeface="Lato Regular"/>
                  <a:ea typeface="Open Sans Light" panose="020B0306030504020204" pitchFamily="34" charset="0"/>
                  <a:cs typeface="Lato Regular"/>
                </a:rPr>
                <a:t>)</a:t>
              </a:r>
              <a:r>
                <a:rPr lang="zh-TW" altLang="en-US" sz="1467" b="1" dirty="0">
                  <a:solidFill>
                    <a:srgbClr val="445469"/>
                  </a:solidFill>
                  <a:latin typeface="Lato Regular"/>
                  <a:ea typeface="Open Sans Light" panose="020B0306030504020204" pitchFamily="34" charset="0"/>
                  <a:cs typeface="Lato Regular"/>
                </a:rPr>
                <a:t>，鼓勵公務人員自願增加提繳，搭配實施賦稅優惠配套機制。</a:t>
              </a:r>
            </a:p>
          </p:txBody>
        </p:sp>
        <p:sp>
          <p:nvSpPr>
            <p:cNvPr id="402" name="Freeform 458"/>
            <p:cNvSpPr>
              <a:spLocks noChangeArrowheads="1"/>
            </p:cNvSpPr>
            <p:nvPr/>
          </p:nvSpPr>
          <p:spPr bwMode="auto">
            <a:xfrm>
              <a:off x="6931111" y="1352397"/>
              <a:ext cx="689421" cy="738746"/>
            </a:xfrm>
            <a:custGeom>
              <a:avLst/>
              <a:gdLst>
                <a:gd name="T0" fmla="*/ 1947 w 1948"/>
                <a:gd name="T1" fmla="*/ 976 h 1946"/>
                <a:gd name="T2" fmla="*/ 1947 w 1948"/>
                <a:gd name="T3" fmla="*/ 976 h 1946"/>
                <a:gd name="T4" fmla="*/ 976 w 1948"/>
                <a:gd name="T5" fmla="*/ 0 h 1946"/>
                <a:gd name="T6" fmla="*/ 0 w 1948"/>
                <a:gd name="T7" fmla="*/ 976 h 1946"/>
                <a:gd name="T8" fmla="*/ 976 w 1948"/>
                <a:gd name="T9" fmla="*/ 1945 h 1946"/>
                <a:gd name="T10" fmla="*/ 1947 w 1948"/>
                <a:gd name="T11" fmla="*/ 976 h 1946"/>
              </a:gdLst>
              <a:ahLst/>
              <a:cxnLst>
                <a:cxn ang="0">
                  <a:pos x="T0" y="T1"/>
                </a:cxn>
                <a:cxn ang="0">
                  <a:pos x="T2" y="T3"/>
                </a:cxn>
                <a:cxn ang="0">
                  <a:pos x="T4" y="T5"/>
                </a:cxn>
                <a:cxn ang="0">
                  <a:pos x="T6" y="T7"/>
                </a:cxn>
                <a:cxn ang="0">
                  <a:pos x="T8" y="T9"/>
                </a:cxn>
                <a:cxn ang="0">
                  <a:pos x="T10" y="T11"/>
                </a:cxn>
              </a:cxnLst>
              <a:rect l="0" t="0" r="r" b="b"/>
              <a:pathLst>
                <a:path w="1948" h="1946">
                  <a:moveTo>
                    <a:pt x="1947" y="976"/>
                  </a:moveTo>
                  <a:lnTo>
                    <a:pt x="1947" y="976"/>
                  </a:lnTo>
                  <a:cubicBezTo>
                    <a:pt x="1947" y="437"/>
                    <a:pt x="1510" y="0"/>
                    <a:pt x="976" y="0"/>
                  </a:cubicBezTo>
                  <a:cubicBezTo>
                    <a:pt x="437" y="0"/>
                    <a:pt x="0" y="437"/>
                    <a:pt x="0" y="976"/>
                  </a:cubicBezTo>
                  <a:cubicBezTo>
                    <a:pt x="0" y="1510"/>
                    <a:pt x="437" y="1945"/>
                    <a:pt x="976" y="1945"/>
                  </a:cubicBezTo>
                  <a:cubicBezTo>
                    <a:pt x="1510" y="1945"/>
                    <a:pt x="1947" y="1510"/>
                    <a:pt x="1947" y="976"/>
                  </a:cubicBezTo>
                </a:path>
              </a:pathLst>
            </a:custGeom>
            <a:solidFill>
              <a:srgbClr val="EBAC07"/>
            </a:solidFill>
            <a:ln>
              <a:noFill/>
            </a:ln>
            <a:effectLst/>
          </p:spPr>
          <p:txBody>
            <a:bodyPr wrap="none" anchor="ctr"/>
            <a:lstStyle/>
            <a:p>
              <a:pPr defTabSz="914194"/>
              <a:endParaRPr lang="en-US" sz="3000">
                <a:solidFill>
                  <a:srgbClr val="445469"/>
                </a:solidFill>
                <a:latin typeface="Lato Light"/>
              </a:endParaRPr>
            </a:p>
          </p:txBody>
        </p:sp>
        <p:sp>
          <p:nvSpPr>
            <p:cNvPr id="403" name="TextBox 614"/>
            <p:cNvSpPr txBox="1"/>
            <p:nvPr/>
          </p:nvSpPr>
          <p:spPr>
            <a:xfrm>
              <a:off x="7049101" y="1464778"/>
              <a:ext cx="450726" cy="430869"/>
            </a:xfrm>
            <a:prstGeom prst="rect">
              <a:avLst/>
            </a:prstGeom>
            <a:noFill/>
          </p:spPr>
          <p:txBody>
            <a:bodyPr wrap="none" lIns="91421" tIns="45711" rIns="91421" bIns="45711" rtlCol="0">
              <a:spAutoFit/>
            </a:bodyPr>
            <a:lstStyle/>
            <a:p>
              <a:pPr algn="ctr" defTabSz="914194"/>
              <a:r>
                <a:rPr lang="en-US" sz="2200" dirty="0">
                  <a:solidFill>
                    <a:prstClr val="white"/>
                  </a:solidFill>
                  <a:latin typeface="Lato Black"/>
                  <a:cs typeface="Lato Black"/>
                </a:rPr>
                <a:t>05</a:t>
              </a:r>
              <a:endParaRPr lang="id-ID" sz="2200" dirty="0">
                <a:solidFill>
                  <a:prstClr val="white"/>
                </a:solidFill>
                <a:latin typeface="Lato Black"/>
                <a:cs typeface="Lato Black"/>
              </a:endParaRPr>
            </a:p>
          </p:txBody>
        </p:sp>
        <p:sp>
          <p:nvSpPr>
            <p:cNvPr id="404" name="Rectangle 74">
              <a:extLst>
                <a:ext uri="{FF2B5EF4-FFF2-40B4-BE49-F238E27FC236}">
                  <a16:creationId xmlns:a16="http://schemas.microsoft.com/office/drawing/2014/main" xmlns="" id="{B3E75BE1-D96F-44E5-B554-05C6AEFB7272}"/>
                </a:ext>
              </a:extLst>
            </p:cNvPr>
            <p:cNvSpPr/>
            <p:nvPr/>
          </p:nvSpPr>
          <p:spPr>
            <a:xfrm>
              <a:off x="5204194" y="5387399"/>
              <a:ext cx="2375437" cy="1065082"/>
            </a:xfrm>
            <a:prstGeom prst="rect">
              <a:avLst/>
            </a:prstGeom>
          </p:spPr>
          <p:txBody>
            <a:bodyPr wrap="square" lIns="109709" tIns="54855" rIns="109709" bIns="54855">
              <a:spAutoFit/>
            </a:bodyPr>
            <a:lstStyle/>
            <a:p>
              <a:pPr defTabSz="914194"/>
              <a:r>
                <a:rPr lang="zh-TW" altLang="en-US" b="1" dirty="0">
                  <a:solidFill>
                    <a:srgbClr val="FF0000"/>
                  </a:solidFill>
                  <a:latin typeface="Lato Regular"/>
                  <a:ea typeface="Open Sans Light" panose="020B0306030504020204" pitchFamily="34" charset="0"/>
                  <a:cs typeface="Lato Regular"/>
                </a:rPr>
                <a:t>建立個人退休金帳戶</a:t>
              </a:r>
              <a:endParaRPr lang="en-US" altLang="zh-TW" b="1" dirty="0">
                <a:solidFill>
                  <a:srgbClr val="FF0000"/>
                </a:solidFill>
                <a:latin typeface="Lato Regular"/>
                <a:ea typeface="Open Sans Light" panose="020B0306030504020204" pitchFamily="34" charset="0"/>
                <a:cs typeface="Lato Regular"/>
              </a:endParaRPr>
            </a:p>
            <a:p>
              <a:pPr algn="just" defTabSz="914194"/>
              <a:r>
                <a:rPr lang="zh-TW" altLang="en-US" sz="1467" b="1" dirty="0">
                  <a:solidFill>
                    <a:srgbClr val="445469"/>
                  </a:solidFill>
                  <a:latin typeface="Lato Regular"/>
                  <a:ea typeface="Open Sans Light" panose="020B0306030504020204" pitchFamily="34" charset="0"/>
                  <a:cs typeface="Lato Regular"/>
                </a:rPr>
                <a:t>建立個人退休帳戶、財務與退撫基金脫鈎；給予最低保證收益</a:t>
              </a:r>
              <a:r>
                <a:rPr lang="zh-TW" altLang="en-US" sz="1467" b="1" dirty="0">
                  <a:solidFill>
                    <a:srgbClr val="445469"/>
                  </a:solidFill>
                  <a:latin typeface="新細明體" panose="02020500000000000000" pitchFamily="18" charset="-120"/>
                  <a:ea typeface="新細明體" panose="02020500000000000000" pitchFamily="18" charset="-120"/>
                  <a:cs typeface="Lato Regular"/>
                </a:rPr>
                <a:t>，</a:t>
              </a:r>
              <a:r>
                <a:rPr lang="zh-TW" altLang="en-US" sz="1467" b="1" dirty="0">
                  <a:solidFill>
                    <a:srgbClr val="445469"/>
                  </a:solidFill>
                  <a:latin typeface="Lato Regular"/>
                  <a:ea typeface="Open Sans Light" panose="020B0306030504020204" pitchFamily="34" charset="0"/>
                  <a:cs typeface="Lato Regular"/>
                </a:rPr>
                <a:t>維持適足。</a:t>
              </a:r>
            </a:p>
          </p:txBody>
        </p:sp>
        <p:sp>
          <p:nvSpPr>
            <p:cNvPr id="3" name="矩形 2"/>
            <p:cNvSpPr/>
            <p:nvPr/>
          </p:nvSpPr>
          <p:spPr>
            <a:xfrm>
              <a:off x="1765283" y="1811471"/>
              <a:ext cx="2285174" cy="1046633"/>
            </a:xfrm>
            <a:prstGeom prst="rect">
              <a:avLst/>
            </a:prstGeom>
          </p:spPr>
          <p:txBody>
            <a:bodyPr wrap="square">
              <a:spAutoFit/>
            </a:bodyPr>
            <a:lstStyle/>
            <a:p>
              <a:r>
                <a:rPr lang="zh-TW" altLang="en-US" b="1" dirty="0">
                  <a:solidFill>
                    <a:srgbClr val="FF0000"/>
                  </a:solidFill>
                  <a:latin typeface="Lato Regular"/>
                  <a:ea typeface="Open Sans Light" panose="020B0306030504020204" pitchFamily="34" charset="0"/>
                  <a:cs typeface="Lato Regular"/>
                </a:rPr>
                <a:t>實施多層次年金</a:t>
              </a:r>
              <a:endParaRPr lang="en-US" altLang="zh-TW" b="1" dirty="0">
                <a:solidFill>
                  <a:srgbClr val="FF0000"/>
                </a:solidFill>
                <a:latin typeface="Lato Regular"/>
                <a:ea typeface="Open Sans Light" panose="020B0306030504020204" pitchFamily="34" charset="0"/>
                <a:cs typeface="Lato Regular"/>
              </a:endParaRPr>
            </a:p>
            <a:p>
              <a:pPr algn="just"/>
              <a:r>
                <a:rPr lang="zh-TW" altLang="en-US" sz="1467" b="1" dirty="0">
                  <a:solidFill>
                    <a:srgbClr val="445469"/>
                  </a:solidFill>
                  <a:latin typeface="Lato Regular"/>
                  <a:ea typeface="Open Sans Light" panose="020B0306030504020204" pitchFamily="34" charset="0"/>
                  <a:cs typeface="Lato Regular"/>
                </a:rPr>
                <a:t>公保養老給付年金化</a:t>
              </a:r>
              <a:r>
                <a:rPr lang="zh-TW" altLang="zh-TW" sz="1467" b="1" dirty="0">
                  <a:solidFill>
                    <a:srgbClr val="445469"/>
                  </a:solidFill>
                  <a:latin typeface="Lato Regular"/>
                  <a:ea typeface="Open Sans Light" panose="020B0306030504020204" pitchFamily="34" charset="0"/>
                  <a:cs typeface="Lato Regular"/>
                </a:rPr>
                <a:t>，</a:t>
              </a:r>
              <a:r>
                <a:rPr lang="zh-TW" altLang="en-US" sz="1467" b="1" dirty="0">
                  <a:solidFill>
                    <a:srgbClr val="445469"/>
                  </a:solidFill>
                  <a:latin typeface="Lato Regular"/>
                  <a:ea typeface="Open Sans Light" panose="020B0306030504020204" pitchFamily="34" charset="0"/>
                  <a:cs typeface="Lato Regular"/>
                </a:rPr>
                <a:t>保險基礎年金</a:t>
              </a:r>
              <a:r>
                <a:rPr lang="en-US" altLang="zh-TW" sz="1467" b="1" dirty="0">
                  <a:solidFill>
                    <a:srgbClr val="445469"/>
                  </a:solidFill>
                  <a:latin typeface="Lato Regular"/>
                  <a:ea typeface="Open Sans Light" panose="020B0306030504020204" pitchFamily="34" charset="0"/>
                  <a:cs typeface="Lato Regular"/>
                </a:rPr>
                <a:t>+</a:t>
              </a:r>
              <a:r>
                <a:rPr lang="zh-TW" altLang="en-US" sz="1467" b="1" dirty="0">
                  <a:solidFill>
                    <a:srgbClr val="445469"/>
                  </a:solidFill>
                  <a:latin typeface="Lato Regular"/>
                  <a:ea typeface="Open Sans Light" panose="020B0306030504020204" pitchFamily="34" charset="0"/>
                  <a:cs typeface="Lato Regular"/>
                </a:rPr>
                <a:t>職業退休年金</a:t>
              </a:r>
              <a:r>
                <a:rPr lang="zh-TW" altLang="en-US" sz="1467" b="1" dirty="0">
                  <a:solidFill>
                    <a:srgbClr val="445469"/>
                  </a:solidFill>
                  <a:latin typeface="新細明體" panose="02020500000000000000" pitchFamily="18" charset="-120"/>
                  <a:ea typeface="新細明體" panose="02020500000000000000" pitchFamily="18" charset="-120"/>
                  <a:cs typeface="Lato Regular"/>
                </a:rPr>
                <a:t>，</a:t>
              </a:r>
              <a:r>
                <a:rPr lang="zh-TW" altLang="en-US" sz="1467" b="1" dirty="0">
                  <a:solidFill>
                    <a:srgbClr val="445469"/>
                  </a:solidFill>
                  <a:latin typeface="Lato Regular"/>
                  <a:ea typeface="Open Sans Light" panose="020B0306030504020204" pitchFamily="34" charset="0"/>
                  <a:cs typeface="Lato Regular"/>
                </a:rPr>
                <a:t>二層年金給付保障。</a:t>
              </a:r>
            </a:p>
          </p:txBody>
        </p:sp>
      </p:grpSp>
    </p:spTree>
    <p:extLst>
      <p:ext uri="{BB962C8B-B14F-4D97-AF65-F5344CB8AC3E}">
        <p14:creationId xmlns:p14="http://schemas.microsoft.com/office/powerpoint/2010/main" val="1442545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18000"/>
            <a:ext cx="6418766" cy="731521"/>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defTabSz="914400">
              <a:lnSpc>
                <a:spcPts val="3200"/>
              </a:lnSpc>
              <a:buClr>
                <a:schemeClr val="accent2"/>
              </a:buClr>
              <a:defRPr/>
            </a:pPr>
            <a:r>
              <a:rPr lang="zh-TW" altLang="en-US" sz="2600" b="1" dirty="0">
                <a:solidFill>
                  <a:srgbClr val="115686">
                    <a:lumMod val="75000"/>
                  </a:srgbClr>
                </a:solidFill>
                <a:latin typeface="+mn-ea"/>
              </a:rPr>
              <a:t>三、實施多層次年金</a:t>
            </a:r>
            <a:endParaRPr lang="zh-TW" altLang="en-US" sz="2600" b="1" dirty="0">
              <a:solidFill>
                <a:schemeClr val="accent1">
                  <a:lumMod val="75000"/>
                </a:schemeClr>
              </a:solidFill>
              <a:latin typeface="+mn-ea"/>
            </a:endParaRPr>
          </a:p>
        </p:txBody>
      </p:sp>
      <p:sp>
        <p:nvSpPr>
          <p:cNvPr id="30" name="矩形 29">
            <a:extLst>
              <a:ext uri="{FF2B5EF4-FFF2-40B4-BE49-F238E27FC236}">
                <a16:creationId xmlns:a16="http://schemas.microsoft.com/office/drawing/2014/main" xmlns="" id="{61495C8C-F7D4-41C7-97C4-90BEF46C122D}"/>
              </a:ext>
            </a:extLst>
          </p:cNvPr>
          <p:cNvSpPr/>
          <p:nvPr/>
        </p:nvSpPr>
        <p:spPr>
          <a:xfrm>
            <a:off x="1699712" y="259200"/>
            <a:ext cx="6340197" cy="584775"/>
          </a:xfrm>
          <a:prstGeom prst="rect">
            <a:avLst/>
          </a:prstGeom>
        </p:spPr>
        <p:txBody>
          <a:bodyPr wrap="none">
            <a:spAutoFit/>
          </a:bodyPr>
          <a:lstStyle/>
          <a:p>
            <a:pPr lvl="0" defTabSz="914400">
              <a:defRPr/>
            </a:pPr>
            <a:r>
              <a:rPr lang="zh-TW" altLang="en-US" sz="3200" b="1" dirty="0">
                <a:solidFill>
                  <a:srgbClr val="142938"/>
                </a:solidFill>
                <a:latin typeface="微软雅黑"/>
              </a:rPr>
              <a:t>參、採行確定提撥制有關配套方案</a:t>
            </a:r>
          </a:p>
        </p:txBody>
      </p:sp>
      <p:cxnSp>
        <p:nvCxnSpPr>
          <p:cNvPr id="7" name="Straight Connector 38">
            <a:extLst>
              <a:ext uri="{FF2B5EF4-FFF2-40B4-BE49-F238E27FC236}">
                <a16:creationId xmlns:a16="http://schemas.microsoft.com/office/drawing/2014/main" xmlns="" id="{459695B9-DD33-4AAE-96C6-43D9E0A1F27B}"/>
              </a:ext>
            </a:extLst>
          </p:cNvPr>
          <p:cNvCxnSpPr/>
          <p:nvPr/>
        </p:nvCxnSpPr>
        <p:spPr bwMode="auto">
          <a:xfrm>
            <a:off x="1766106" y="1357478"/>
            <a:ext cx="6176536" cy="25273"/>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661545" y="1723546"/>
            <a:ext cx="10844312" cy="4568410"/>
            <a:chOff x="661545" y="1723546"/>
            <a:chExt cx="10844312" cy="4568410"/>
          </a:xfrm>
        </p:grpSpPr>
        <p:grpSp>
          <p:nvGrpSpPr>
            <p:cNvPr id="8" name="群組 7"/>
            <p:cNvGrpSpPr/>
            <p:nvPr/>
          </p:nvGrpSpPr>
          <p:grpSpPr>
            <a:xfrm>
              <a:off x="2495198" y="1723546"/>
              <a:ext cx="7025931" cy="4568410"/>
              <a:chOff x="2221820" y="1822230"/>
              <a:chExt cx="7025931" cy="4561056"/>
            </a:xfrm>
          </p:grpSpPr>
          <p:sp>
            <p:nvSpPr>
              <p:cNvPr id="9" name="手繪多邊形 8"/>
              <p:cNvSpPr/>
              <p:nvPr/>
            </p:nvSpPr>
            <p:spPr>
              <a:xfrm>
                <a:off x="3361273" y="1822230"/>
                <a:ext cx="4747026" cy="2936384"/>
              </a:xfrm>
              <a:custGeom>
                <a:avLst/>
                <a:gdLst>
                  <a:gd name="connsiteX0" fmla="*/ 0 w 4747026"/>
                  <a:gd name="connsiteY0" fmla="*/ 3081650 h 3081650"/>
                  <a:gd name="connsiteX1" fmla="*/ 2373513 w 4747026"/>
                  <a:gd name="connsiteY1" fmla="*/ 0 h 3081650"/>
                  <a:gd name="connsiteX2" fmla="*/ 2373513 w 4747026"/>
                  <a:gd name="connsiteY2" fmla="*/ 0 h 3081650"/>
                  <a:gd name="connsiteX3" fmla="*/ 4747026 w 4747026"/>
                  <a:gd name="connsiteY3" fmla="*/ 3081650 h 3081650"/>
                  <a:gd name="connsiteX4" fmla="*/ 0 w 4747026"/>
                  <a:gd name="connsiteY4" fmla="*/ 3081650 h 308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7026" h="3081650">
                    <a:moveTo>
                      <a:pt x="0" y="3081650"/>
                    </a:moveTo>
                    <a:lnTo>
                      <a:pt x="2373513" y="0"/>
                    </a:lnTo>
                    <a:lnTo>
                      <a:pt x="2373513" y="0"/>
                    </a:lnTo>
                    <a:lnTo>
                      <a:pt x="4747026" y="3081650"/>
                    </a:lnTo>
                    <a:lnTo>
                      <a:pt x="0" y="3081650"/>
                    </a:lnTo>
                    <a:close/>
                  </a:path>
                </a:pathLst>
              </a:custGeom>
              <a:solidFill>
                <a:schemeClr val="accent5">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43180" tIns="43180" rIns="43180" bIns="43180" numCol="1" spcCol="1270" anchor="ctr" anchorCtr="0">
                <a:noAutofit/>
              </a:bodyPr>
              <a:lstStyle/>
              <a:p>
                <a:pPr lvl="0" algn="ctr" defTabSz="1511300">
                  <a:lnSpc>
                    <a:spcPts val="4080"/>
                  </a:lnSpc>
                  <a:spcBef>
                    <a:spcPct val="0"/>
                  </a:spcBef>
                </a:pPr>
                <a:endParaRPr lang="en-US" altLang="zh-TW" sz="3400" kern="1200" baseline="0" dirty="0">
                  <a:ea typeface="標楷體" pitchFamily="65" charset="-120"/>
                </a:endParaRPr>
              </a:p>
              <a:p>
                <a:pPr lvl="0" algn="ctr" defTabSz="1511300">
                  <a:lnSpc>
                    <a:spcPts val="4080"/>
                  </a:lnSpc>
                  <a:spcBef>
                    <a:spcPts val="1200"/>
                  </a:spcBef>
                </a:pPr>
                <a:r>
                  <a:rPr lang="zh-TW" altLang="en-US" sz="3000" b="1" kern="1200" baseline="0" dirty="0">
                    <a:latin typeface="微軟正黑體" panose="020B0604030504040204" pitchFamily="34" charset="-120"/>
                    <a:ea typeface="微軟正黑體" panose="020B0604030504040204" pitchFamily="34" charset="-120"/>
                  </a:rPr>
                  <a:t>退休年金</a:t>
                </a:r>
                <a:endParaRPr lang="en-US" altLang="zh-TW" sz="3000" b="1" kern="1200" baseline="0" dirty="0">
                  <a:latin typeface="微軟正黑體" panose="020B0604030504040204" pitchFamily="34" charset="-120"/>
                  <a:ea typeface="微軟正黑體" panose="020B0604030504040204" pitchFamily="34" charset="-120"/>
                </a:endParaRPr>
              </a:p>
              <a:p>
                <a:pPr lvl="0" algn="ctr" defTabSz="1511300">
                  <a:lnSpc>
                    <a:spcPts val="4080"/>
                  </a:lnSpc>
                  <a:spcBef>
                    <a:spcPct val="0"/>
                  </a:spcBef>
                </a:pPr>
                <a:r>
                  <a:rPr lang="en-US" altLang="en-US" sz="3000" b="1" kern="1200" baseline="0" dirty="0">
                    <a:solidFill>
                      <a:srgbClr val="FF0000"/>
                    </a:solidFill>
                    <a:latin typeface="微軟正黑體" panose="020B0604030504040204" pitchFamily="34" charset="-120"/>
                    <a:ea typeface="微軟正黑體" panose="020B0604030504040204" pitchFamily="34" charset="-120"/>
                  </a:rPr>
                  <a:t>(DC)</a:t>
                </a:r>
              </a:p>
              <a:p>
                <a:pPr lvl="0" algn="ctr" defTabSz="1511300">
                  <a:lnSpc>
                    <a:spcPts val="4080"/>
                  </a:lnSpc>
                  <a:spcBef>
                    <a:spcPct val="0"/>
                  </a:spcBef>
                </a:pPr>
                <a:r>
                  <a:rPr lang="zh-TW" altLang="en-US" sz="3000" b="1" dirty="0">
                    <a:latin typeface="微軟正黑體" panose="020B0604030504040204" pitchFamily="34" charset="-120"/>
                    <a:ea typeface="微軟正黑體" panose="020B0604030504040204" pitchFamily="34" charset="-120"/>
                  </a:rPr>
                  <a:t>第</a:t>
                </a:r>
                <a:r>
                  <a:rPr lang="en-US" altLang="zh-TW" sz="3000" b="1" dirty="0">
                    <a:latin typeface="微軟正黑體" panose="020B0604030504040204" pitchFamily="34" charset="-120"/>
                    <a:ea typeface="微軟正黑體" panose="020B0604030504040204" pitchFamily="34" charset="-120"/>
                  </a:rPr>
                  <a:t>2</a:t>
                </a:r>
                <a:r>
                  <a:rPr lang="zh-TW" altLang="en-US" sz="3000" b="1" dirty="0">
                    <a:latin typeface="微軟正黑體" panose="020B0604030504040204" pitchFamily="34" charset="-120"/>
                    <a:ea typeface="微軟正黑體" panose="020B0604030504040204" pitchFamily="34" charset="-120"/>
                  </a:rPr>
                  <a:t>層</a:t>
                </a:r>
                <a:endParaRPr lang="zh-TW" altLang="en-US" sz="3000" b="1" kern="1200" baseline="0" dirty="0">
                  <a:latin typeface="微軟正黑體" panose="020B0604030504040204" pitchFamily="34" charset="-120"/>
                  <a:ea typeface="微軟正黑體" panose="020B0604030504040204" pitchFamily="34" charset="-120"/>
                </a:endParaRPr>
              </a:p>
            </p:txBody>
          </p:sp>
          <p:sp>
            <p:nvSpPr>
              <p:cNvPr id="10" name="手繪多邊形 9"/>
              <p:cNvSpPr/>
              <p:nvPr/>
            </p:nvSpPr>
            <p:spPr>
              <a:xfrm>
                <a:off x="2221820" y="4758612"/>
                <a:ext cx="7025931" cy="1624674"/>
              </a:xfrm>
              <a:custGeom>
                <a:avLst/>
                <a:gdLst>
                  <a:gd name="connsiteX0" fmla="*/ 0 w 7025931"/>
                  <a:gd name="connsiteY0" fmla="*/ 1479407 h 1479407"/>
                  <a:gd name="connsiteX1" fmla="*/ 1139454 w 7025931"/>
                  <a:gd name="connsiteY1" fmla="*/ 0 h 1479407"/>
                  <a:gd name="connsiteX2" fmla="*/ 5886477 w 7025931"/>
                  <a:gd name="connsiteY2" fmla="*/ 0 h 1479407"/>
                  <a:gd name="connsiteX3" fmla="*/ 7025931 w 7025931"/>
                  <a:gd name="connsiteY3" fmla="*/ 1479407 h 1479407"/>
                  <a:gd name="connsiteX4" fmla="*/ 0 w 7025931"/>
                  <a:gd name="connsiteY4" fmla="*/ 1479407 h 147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5931" h="1479407">
                    <a:moveTo>
                      <a:pt x="0" y="1479407"/>
                    </a:moveTo>
                    <a:lnTo>
                      <a:pt x="1139454" y="0"/>
                    </a:lnTo>
                    <a:lnTo>
                      <a:pt x="5886477" y="0"/>
                    </a:lnTo>
                    <a:lnTo>
                      <a:pt x="7025931" y="1479407"/>
                    </a:lnTo>
                    <a:lnTo>
                      <a:pt x="0" y="1479407"/>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4">
                  <a:hueOff val="10395692"/>
                  <a:satOff val="-47968"/>
                  <a:lumOff val="1765"/>
                  <a:alphaOff val="0"/>
                </a:schemeClr>
              </a:effectRef>
              <a:fontRef idx="minor">
                <a:schemeClr val="dk1"/>
              </a:fontRef>
            </p:style>
            <p:txBody>
              <a:bodyPr spcFirstLastPara="0" vert="horz" wrap="square" lIns="1272717" tIns="43180" rIns="1272719" bIns="43180" numCol="1" spcCol="1270" anchor="ctr" anchorCtr="0">
                <a:noAutofit/>
              </a:bodyPr>
              <a:lstStyle/>
              <a:p>
                <a:pPr lvl="0" algn="ctr" defTabSz="1511300">
                  <a:lnSpc>
                    <a:spcPts val="4080"/>
                  </a:lnSpc>
                  <a:spcBef>
                    <a:spcPct val="0"/>
                  </a:spcBef>
                </a:pPr>
                <a:r>
                  <a:rPr lang="zh-TW" altLang="en-US" sz="3000" b="1" kern="1200" baseline="0" dirty="0">
                    <a:latin typeface="微軟正黑體" panose="020B0604030504040204" pitchFamily="34" charset="-120"/>
                    <a:ea typeface="微軟正黑體" panose="020B0604030504040204" pitchFamily="34" charset="-120"/>
                  </a:rPr>
                  <a:t>公保年金</a:t>
                </a:r>
                <a:endParaRPr lang="en-US" altLang="zh-TW" sz="3000" b="1" kern="1200" baseline="0" dirty="0">
                  <a:latin typeface="微軟正黑體" panose="020B0604030504040204" pitchFamily="34" charset="-120"/>
                  <a:ea typeface="微軟正黑體" panose="020B0604030504040204" pitchFamily="34" charset="-120"/>
                </a:endParaRPr>
              </a:p>
              <a:p>
                <a:pPr lvl="0" algn="ctr" defTabSz="1511300">
                  <a:lnSpc>
                    <a:spcPts val="4080"/>
                  </a:lnSpc>
                  <a:spcBef>
                    <a:spcPct val="0"/>
                  </a:spcBef>
                </a:pPr>
                <a:r>
                  <a:rPr lang="en-US" altLang="zh-TW" sz="3000" b="1" kern="1200" baseline="0" dirty="0">
                    <a:solidFill>
                      <a:srgbClr val="FF0000"/>
                    </a:solidFill>
                    <a:latin typeface="微軟正黑體" panose="020B0604030504040204" pitchFamily="34" charset="-120"/>
                    <a:ea typeface="微軟正黑體" panose="020B0604030504040204" pitchFamily="34" charset="-120"/>
                  </a:rPr>
                  <a:t>(DB)</a:t>
                </a:r>
              </a:p>
              <a:p>
                <a:pPr lvl="0" algn="ctr" defTabSz="1511300">
                  <a:lnSpc>
                    <a:spcPts val="4080"/>
                  </a:lnSpc>
                  <a:spcBef>
                    <a:spcPct val="0"/>
                  </a:spcBef>
                </a:pPr>
                <a:r>
                  <a:rPr lang="zh-TW" altLang="en-US" sz="3000" b="1" kern="1200" baseline="0" dirty="0">
                    <a:latin typeface="微軟正黑體" panose="020B0604030504040204" pitchFamily="34" charset="-120"/>
                    <a:ea typeface="微軟正黑體" panose="020B0604030504040204" pitchFamily="34" charset="-120"/>
                  </a:rPr>
                  <a:t>第</a:t>
                </a:r>
                <a:r>
                  <a:rPr lang="en-US" altLang="zh-TW" sz="3000" b="1" kern="1200" baseline="0" dirty="0">
                    <a:latin typeface="微軟正黑體" panose="020B0604030504040204" pitchFamily="34" charset="-120"/>
                    <a:ea typeface="微軟正黑體" panose="020B0604030504040204" pitchFamily="34" charset="-120"/>
                  </a:rPr>
                  <a:t>1</a:t>
                </a:r>
                <a:r>
                  <a:rPr lang="zh-TW" altLang="en-US" sz="3000" b="1" kern="1200" baseline="0" dirty="0">
                    <a:latin typeface="微軟正黑體" panose="020B0604030504040204" pitchFamily="34" charset="-120"/>
                    <a:ea typeface="微軟正黑體" panose="020B0604030504040204" pitchFamily="34" charset="-120"/>
                  </a:rPr>
                  <a:t>層</a:t>
                </a:r>
                <a:endParaRPr lang="en-US" altLang="zh-TW" sz="3000" b="1" kern="1200" baseline="0" dirty="0">
                  <a:latin typeface="微軟正黑體" panose="020B0604030504040204" pitchFamily="34" charset="-120"/>
                  <a:ea typeface="微軟正黑體" panose="020B0604030504040204" pitchFamily="34" charset="-120"/>
                </a:endParaRPr>
              </a:p>
            </p:txBody>
          </p:sp>
        </p:grpSp>
        <p:sp>
          <p:nvSpPr>
            <p:cNvPr id="11" name="向左箭號 10"/>
            <p:cNvSpPr/>
            <p:nvPr/>
          </p:nvSpPr>
          <p:spPr>
            <a:xfrm>
              <a:off x="7873767" y="2510028"/>
              <a:ext cx="2160240" cy="13681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職業年金</a:t>
              </a:r>
            </a:p>
          </p:txBody>
        </p:sp>
        <p:sp>
          <p:nvSpPr>
            <p:cNvPr id="12" name="向左箭號 11"/>
            <p:cNvSpPr/>
            <p:nvPr/>
          </p:nvSpPr>
          <p:spPr>
            <a:xfrm>
              <a:off x="9417624" y="4664663"/>
              <a:ext cx="2088233" cy="1368152"/>
            </a:xfrm>
            <a:prstGeom prst="lef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latin typeface="微軟正黑體" panose="020B0604030504040204" pitchFamily="34" charset="-120"/>
                  <a:ea typeface="微軟正黑體" panose="020B0604030504040204" pitchFamily="34" charset="-120"/>
                </a:rPr>
                <a:t>基礎年金</a:t>
              </a:r>
            </a:p>
          </p:txBody>
        </p:sp>
        <p:sp>
          <p:nvSpPr>
            <p:cNvPr id="13" name="Freeform 105"/>
            <p:cNvSpPr>
              <a:spLocks/>
            </p:cNvSpPr>
            <p:nvPr/>
          </p:nvSpPr>
          <p:spPr bwMode="auto">
            <a:xfrm flipV="1">
              <a:off x="1414021" y="2510027"/>
              <a:ext cx="3459637" cy="820321"/>
            </a:xfrm>
            <a:custGeom>
              <a:avLst/>
              <a:gdLst>
                <a:gd name="T0" fmla="*/ 0 w 1951"/>
                <a:gd name="T1" fmla="*/ 816 h 816"/>
                <a:gd name="T2" fmla="*/ 1497 w 1951"/>
                <a:gd name="T3" fmla="*/ 816 h 816"/>
                <a:gd name="T4" fmla="*/ 1951 w 1951"/>
                <a:gd name="T5" fmla="*/ 0 h 816"/>
              </a:gdLst>
              <a:ahLst/>
              <a:cxnLst>
                <a:cxn ang="0">
                  <a:pos x="T0" y="T1"/>
                </a:cxn>
                <a:cxn ang="0">
                  <a:pos x="T2" y="T3"/>
                </a:cxn>
                <a:cxn ang="0">
                  <a:pos x="T4" y="T5"/>
                </a:cxn>
              </a:cxnLst>
              <a:rect l="0" t="0" r="r" b="b"/>
              <a:pathLst>
                <a:path w="1951" h="816">
                  <a:moveTo>
                    <a:pt x="0" y="816"/>
                  </a:moveTo>
                  <a:lnTo>
                    <a:pt x="1497" y="816"/>
                  </a:lnTo>
                  <a:lnTo>
                    <a:pt x="1951" y="0"/>
                  </a:ln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zh-TW" altLang="en-US"/>
            </a:p>
          </p:txBody>
        </p:sp>
        <p:sp>
          <p:nvSpPr>
            <p:cNvPr id="14" name="Text Box 108"/>
            <p:cNvSpPr txBox="1">
              <a:spLocks noChangeArrowheads="1"/>
            </p:cNvSpPr>
            <p:nvPr/>
          </p:nvSpPr>
          <p:spPr bwMode="auto">
            <a:xfrm>
              <a:off x="1357650" y="2179817"/>
              <a:ext cx="27238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b="1" dirty="0">
                  <a:solidFill>
                    <a:srgbClr val="000099"/>
                  </a:solidFill>
                  <a:latin typeface="微軟正黑體" panose="020B0604030504040204" pitchFamily="34" charset="-120"/>
                  <a:ea typeface="微軟正黑體" panose="020B0604030504040204" pitchFamily="34" charset="-120"/>
                </a:rPr>
                <a:t>ＤＣ制增加退休金自主性</a:t>
              </a:r>
              <a:endParaRPr lang="en-US" altLang="zh-TW" b="1" dirty="0">
                <a:solidFill>
                  <a:srgbClr val="000099"/>
                </a:solidFill>
                <a:latin typeface="微軟正黑體" panose="020B0604030504040204" pitchFamily="34" charset="-120"/>
                <a:ea typeface="微軟正黑體" panose="020B0604030504040204" pitchFamily="34" charset="-120"/>
              </a:endParaRPr>
            </a:p>
          </p:txBody>
        </p:sp>
        <p:sp>
          <p:nvSpPr>
            <p:cNvPr id="15" name="Freeform 105"/>
            <p:cNvSpPr>
              <a:spLocks/>
            </p:cNvSpPr>
            <p:nvPr/>
          </p:nvSpPr>
          <p:spPr bwMode="auto">
            <a:xfrm flipV="1">
              <a:off x="810706" y="4589992"/>
              <a:ext cx="3168409" cy="820321"/>
            </a:xfrm>
            <a:custGeom>
              <a:avLst/>
              <a:gdLst>
                <a:gd name="T0" fmla="*/ 0 w 1951"/>
                <a:gd name="T1" fmla="*/ 816 h 816"/>
                <a:gd name="T2" fmla="*/ 1497 w 1951"/>
                <a:gd name="T3" fmla="*/ 816 h 816"/>
                <a:gd name="T4" fmla="*/ 1951 w 1951"/>
                <a:gd name="T5" fmla="*/ 0 h 816"/>
              </a:gdLst>
              <a:ahLst/>
              <a:cxnLst>
                <a:cxn ang="0">
                  <a:pos x="T0" y="T1"/>
                </a:cxn>
                <a:cxn ang="0">
                  <a:pos x="T2" y="T3"/>
                </a:cxn>
                <a:cxn ang="0">
                  <a:pos x="T4" y="T5"/>
                </a:cxn>
              </a:cxnLst>
              <a:rect l="0" t="0" r="r" b="b"/>
              <a:pathLst>
                <a:path w="1951" h="816">
                  <a:moveTo>
                    <a:pt x="0" y="816"/>
                  </a:moveTo>
                  <a:lnTo>
                    <a:pt x="1497" y="816"/>
                  </a:lnTo>
                  <a:lnTo>
                    <a:pt x="1951" y="0"/>
                  </a:ln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zh-TW" altLang="en-US"/>
            </a:p>
          </p:txBody>
        </p:sp>
        <p:sp>
          <p:nvSpPr>
            <p:cNvPr id="16" name="Text Box 108"/>
            <p:cNvSpPr txBox="1">
              <a:spLocks noChangeArrowheads="1"/>
            </p:cNvSpPr>
            <p:nvPr/>
          </p:nvSpPr>
          <p:spPr bwMode="auto">
            <a:xfrm>
              <a:off x="661545" y="4257995"/>
              <a:ext cx="27558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b="1" dirty="0">
                  <a:solidFill>
                    <a:srgbClr val="000099"/>
                  </a:solidFill>
                  <a:latin typeface="微軟正黑體" panose="020B0604030504040204" pitchFamily="34" charset="-120"/>
                  <a:ea typeface="微軟正黑體" panose="020B0604030504040204" pitchFamily="34" charset="-120"/>
                </a:rPr>
                <a:t>ＤＢ制維持基本年金保障</a:t>
              </a:r>
              <a:endParaRPr lang="en-US" altLang="zh-TW" b="1" dirty="0">
                <a:solidFill>
                  <a:srgbClr val="000099"/>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70994639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22906"/>
            <a:ext cx="9625360"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四、第一層</a:t>
            </a:r>
            <a:r>
              <a:rPr lang="en-US" altLang="zh-TW" sz="2600" b="1" dirty="0">
                <a:solidFill>
                  <a:srgbClr val="115686">
                    <a:lumMod val="75000"/>
                  </a:srgbClr>
                </a:solidFill>
                <a:latin typeface="+mn-ea"/>
              </a:rPr>
              <a:t>(</a:t>
            </a:r>
            <a:r>
              <a:rPr lang="zh-TW" altLang="en-US" sz="2600" b="1" dirty="0">
                <a:solidFill>
                  <a:srgbClr val="115686">
                    <a:lumMod val="75000"/>
                  </a:srgbClr>
                </a:solidFill>
                <a:latin typeface="+mn-ea"/>
              </a:rPr>
              <a:t>公保養老給付年金化</a:t>
            </a:r>
            <a:r>
              <a:rPr lang="en-US" altLang="zh-TW" sz="2600" b="1" dirty="0">
                <a:solidFill>
                  <a:srgbClr val="115686">
                    <a:lumMod val="75000"/>
                  </a:srgbClr>
                </a:solidFill>
                <a:latin typeface="+mn-ea"/>
              </a:rPr>
              <a:t>)</a:t>
            </a:r>
            <a:endParaRPr lang="zh-TW" altLang="en-US" sz="2600" b="1" dirty="0">
              <a:solidFill>
                <a:schemeClr val="accent1">
                  <a:lumMod val="75000"/>
                </a:schemeClr>
              </a:solidFill>
              <a:latin typeface="+mn-ea"/>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200" y="259200"/>
            <a:ext cx="6835200" cy="584775"/>
          </a:xfrm>
          <a:prstGeom prst="rect">
            <a:avLst/>
          </a:prstGeom>
        </p:spPr>
        <p:txBody>
          <a:bodyPr wrap="square">
            <a:spAutoFit/>
          </a:bodyPr>
          <a:lstStyle/>
          <a:p>
            <a:pPr defTabSz="914400">
              <a:defRPr/>
            </a:pPr>
            <a:r>
              <a:rPr lang="zh-TW" altLang="en-US" sz="3200" b="1" dirty="0">
                <a:solidFill>
                  <a:srgbClr val="142938"/>
                </a:solidFill>
                <a:latin typeface="微软雅黑"/>
              </a:rPr>
              <a:t>參、採行確定提撥制有關配套方案</a:t>
            </a:r>
          </a:p>
        </p:txBody>
      </p:sp>
      <p:cxnSp>
        <p:nvCxnSpPr>
          <p:cNvPr id="11" name="Straight Connector 38">
            <a:extLst>
              <a:ext uri="{FF2B5EF4-FFF2-40B4-BE49-F238E27FC236}">
                <a16:creationId xmlns:a16="http://schemas.microsoft.com/office/drawing/2014/main" xmlns="" id="{459695B9-DD33-4AAE-96C6-43D9E0A1F27B}"/>
              </a:ext>
            </a:extLst>
          </p:cNvPr>
          <p:cNvCxnSpPr/>
          <p:nvPr/>
        </p:nvCxnSpPr>
        <p:spPr bwMode="auto">
          <a:xfrm flipV="1">
            <a:off x="1732653" y="1382751"/>
            <a:ext cx="8125025" cy="32181"/>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563457" y="1978053"/>
            <a:ext cx="10990959" cy="4177339"/>
            <a:chOff x="563457" y="1978053"/>
            <a:chExt cx="10990959" cy="4177339"/>
          </a:xfrm>
        </p:grpSpPr>
        <p:grpSp>
          <p:nvGrpSpPr>
            <p:cNvPr id="16" name="群組 15"/>
            <p:cNvGrpSpPr/>
            <p:nvPr/>
          </p:nvGrpSpPr>
          <p:grpSpPr>
            <a:xfrm>
              <a:off x="563457" y="1978053"/>
              <a:ext cx="10990959" cy="4177339"/>
              <a:chOff x="563457" y="1978053"/>
              <a:chExt cx="10990959" cy="4177339"/>
            </a:xfrm>
          </p:grpSpPr>
          <p:grpSp>
            <p:nvGrpSpPr>
              <p:cNvPr id="18" name="群組 17"/>
              <p:cNvGrpSpPr/>
              <p:nvPr/>
            </p:nvGrpSpPr>
            <p:grpSpPr>
              <a:xfrm>
                <a:off x="563457" y="1978053"/>
                <a:ext cx="7211321" cy="4177339"/>
                <a:chOff x="563457" y="1978053"/>
                <a:chExt cx="7211321" cy="4177339"/>
              </a:xfrm>
            </p:grpSpPr>
            <p:sp>
              <p:nvSpPr>
                <p:cNvPr id="31" name="手繪多邊形 30"/>
                <p:cNvSpPr/>
                <p:nvPr/>
              </p:nvSpPr>
              <p:spPr>
                <a:xfrm>
                  <a:off x="563457" y="1978053"/>
                  <a:ext cx="3475335" cy="4177339"/>
                </a:xfrm>
                <a:custGeom>
                  <a:avLst/>
                  <a:gdLst>
                    <a:gd name="connsiteX0" fmla="*/ 0 w 3475335"/>
                    <a:gd name="connsiteY0" fmla="*/ 347534 h 4177339"/>
                    <a:gd name="connsiteX1" fmla="*/ 347534 w 3475335"/>
                    <a:gd name="connsiteY1" fmla="*/ 0 h 4177339"/>
                    <a:gd name="connsiteX2" fmla="*/ 3127802 w 3475335"/>
                    <a:gd name="connsiteY2" fmla="*/ 0 h 4177339"/>
                    <a:gd name="connsiteX3" fmla="*/ 3475336 w 3475335"/>
                    <a:gd name="connsiteY3" fmla="*/ 347534 h 4177339"/>
                    <a:gd name="connsiteX4" fmla="*/ 3475335 w 3475335"/>
                    <a:gd name="connsiteY4" fmla="*/ 3829806 h 4177339"/>
                    <a:gd name="connsiteX5" fmla="*/ 3127801 w 3475335"/>
                    <a:gd name="connsiteY5" fmla="*/ 4177340 h 4177339"/>
                    <a:gd name="connsiteX6" fmla="*/ 347534 w 3475335"/>
                    <a:gd name="connsiteY6" fmla="*/ 4177339 h 4177339"/>
                    <a:gd name="connsiteX7" fmla="*/ 0 w 3475335"/>
                    <a:gd name="connsiteY7" fmla="*/ 3829805 h 4177339"/>
                    <a:gd name="connsiteX8" fmla="*/ 0 w 3475335"/>
                    <a:gd name="connsiteY8" fmla="*/ 347534 h 417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335" h="4177339">
                      <a:moveTo>
                        <a:pt x="0" y="347534"/>
                      </a:moveTo>
                      <a:cubicBezTo>
                        <a:pt x="0" y="155596"/>
                        <a:pt x="155596" y="0"/>
                        <a:pt x="347534" y="0"/>
                      </a:cubicBezTo>
                      <a:lnTo>
                        <a:pt x="3127802" y="0"/>
                      </a:lnTo>
                      <a:cubicBezTo>
                        <a:pt x="3319740" y="0"/>
                        <a:pt x="3475336" y="155596"/>
                        <a:pt x="3475336" y="347534"/>
                      </a:cubicBezTo>
                      <a:cubicBezTo>
                        <a:pt x="3475336" y="1508291"/>
                        <a:pt x="3475335" y="2669049"/>
                        <a:pt x="3475335" y="3829806"/>
                      </a:cubicBezTo>
                      <a:cubicBezTo>
                        <a:pt x="3475335" y="4021744"/>
                        <a:pt x="3319739" y="4177340"/>
                        <a:pt x="3127801" y="4177340"/>
                      </a:cubicBezTo>
                      <a:lnTo>
                        <a:pt x="347534" y="4177339"/>
                      </a:lnTo>
                      <a:cubicBezTo>
                        <a:pt x="155596" y="4177339"/>
                        <a:pt x="0" y="4021743"/>
                        <a:pt x="0" y="3829805"/>
                      </a:cubicBezTo>
                      <a:lnTo>
                        <a:pt x="0" y="347534"/>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3046058" numCol="1" spcCol="1270" anchor="ctr" anchorCtr="0">
                  <a:noAutofit/>
                </a:bodyPr>
                <a:lstStyle/>
                <a:p>
                  <a:pPr lvl="0" algn="ctr" defTabSz="1422400">
                    <a:lnSpc>
                      <a:spcPts val="3200"/>
                    </a:lnSpc>
                    <a:spcBef>
                      <a:spcPct val="0"/>
                    </a:spcBef>
                    <a:spcAft>
                      <a:spcPts val="0"/>
                    </a:spcAft>
                  </a:pPr>
                  <a:r>
                    <a:rPr lang="zh-TW" altLang="en-US" sz="3200" kern="1200" dirty="0">
                      <a:latin typeface="Arial"/>
                      <a:ea typeface="微软雅黑"/>
                      <a:cs typeface="+mn-cs"/>
                    </a:rPr>
                    <a:t>保費規劃</a:t>
                  </a:r>
                </a:p>
              </p:txBody>
            </p:sp>
            <p:sp>
              <p:nvSpPr>
                <p:cNvPr id="32" name="手繪多邊形 31"/>
                <p:cNvSpPr/>
                <p:nvPr/>
              </p:nvSpPr>
              <p:spPr>
                <a:xfrm>
                  <a:off x="910991" y="3231935"/>
                  <a:ext cx="2780268" cy="2713908"/>
                </a:xfrm>
                <a:custGeom>
                  <a:avLst/>
                  <a:gdLst>
                    <a:gd name="connsiteX0" fmla="*/ 0 w 2780268"/>
                    <a:gd name="connsiteY0" fmla="*/ 271391 h 2713908"/>
                    <a:gd name="connsiteX1" fmla="*/ 271391 w 2780268"/>
                    <a:gd name="connsiteY1" fmla="*/ 0 h 2713908"/>
                    <a:gd name="connsiteX2" fmla="*/ 2508877 w 2780268"/>
                    <a:gd name="connsiteY2" fmla="*/ 0 h 2713908"/>
                    <a:gd name="connsiteX3" fmla="*/ 2780268 w 2780268"/>
                    <a:gd name="connsiteY3" fmla="*/ 271391 h 2713908"/>
                    <a:gd name="connsiteX4" fmla="*/ 2780268 w 2780268"/>
                    <a:gd name="connsiteY4" fmla="*/ 2442517 h 2713908"/>
                    <a:gd name="connsiteX5" fmla="*/ 2508877 w 2780268"/>
                    <a:gd name="connsiteY5" fmla="*/ 2713908 h 2713908"/>
                    <a:gd name="connsiteX6" fmla="*/ 271391 w 2780268"/>
                    <a:gd name="connsiteY6" fmla="*/ 2713908 h 2713908"/>
                    <a:gd name="connsiteX7" fmla="*/ 0 w 2780268"/>
                    <a:gd name="connsiteY7" fmla="*/ 2442517 h 2713908"/>
                    <a:gd name="connsiteX8" fmla="*/ 0 w 2780268"/>
                    <a:gd name="connsiteY8" fmla="*/ 271391 h 27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268" h="2713908">
                      <a:moveTo>
                        <a:pt x="0" y="271391"/>
                      </a:moveTo>
                      <a:cubicBezTo>
                        <a:pt x="0" y="121506"/>
                        <a:pt x="121506" y="0"/>
                        <a:pt x="271391" y="0"/>
                      </a:cubicBezTo>
                      <a:lnTo>
                        <a:pt x="2508877" y="0"/>
                      </a:lnTo>
                      <a:cubicBezTo>
                        <a:pt x="2658762" y="0"/>
                        <a:pt x="2780268" y="121506"/>
                        <a:pt x="2780268" y="271391"/>
                      </a:cubicBezTo>
                      <a:lnTo>
                        <a:pt x="2780268" y="2442517"/>
                      </a:lnTo>
                      <a:cubicBezTo>
                        <a:pt x="2780268" y="2592402"/>
                        <a:pt x="2658762" y="2713908"/>
                        <a:pt x="2508877" y="2713908"/>
                      </a:cubicBezTo>
                      <a:lnTo>
                        <a:pt x="271391" y="2713908"/>
                      </a:lnTo>
                      <a:cubicBezTo>
                        <a:pt x="121506" y="2713908"/>
                        <a:pt x="0" y="2592402"/>
                        <a:pt x="0" y="2442517"/>
                      </a:cubicBezTo>
                      <a:lnTo>
                        <a:pt x="0" y="27139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5528" tIns="129018" rIns="145528" bIns="129018" numCol="1" spcCol="1270" anchor="t" anchorCtr="0">
                  <a:noAutofit/>
                </a:bodyPr>
                <a:lstStyle/>
                <a:p>
                  <a:pPr lvl="0" algn="ctr" defTabSz="1155700">
                    <a:lnSpc>
                      <a:spcPts val="3200"/>
                    </a:lnSpc>
                    <a:spcBef>
                      <a:spcPct val="0"/>
                    </a:spcBef>
                    <a:spcAft>
                      <a:spcPts val="0"/>
                    </a:spcAft>
                  </a:pPr>
                  <a:r>
                    <a:rPr lang="zh-TW" altLang="en-US" sz="2600" b="1" kern="1200" dirty="0"/>
                    <a:t>保費提撥</a:t>
                  </a:r>
                  <a:endParaRPr lang="zh-TW" altLang="en-US" sz="2200" kern="1200" dirty="0">
                    <a:latin typeface="Arial"/>
                    <a:ea typeface="微软雅黑"/>
                    <a:cs typeface="+mn-cs"/>
                  </a:endParaRPr>
                </a:p>
                <a:p>
                  <a:pPr marL="228600" lvl="1" indent="-228600" algn="just" defTabSz="889000">
                    <a:lnSpc>
                      <a:spcPts val="3000"/>
                    </a:lnSpc>
                    <a:spcBef>
                      <a:spcPct val="0"/>
                    </a:spcBef>
                    <a:spcAft>
                      <a:spcPts val="0"/>
                    </a:spcAft>
                    <a:buChar char="••"/>
                  </a:pPr>
                  <a:r>
                    <a:rPr lang="zh-TW" altLang="en-US" sz="2000" kern="1200" dirty="0"/>
                    <a:t>按給付所須保險費率十足收費</a:t>
                  </a:r>
                  <a:r>
                    <a:rPr lang="en-US" altLang="zh-TW" sz="2000" kern="1200" dirty="0"/>
                    <a:t>(</a:t>
                  </a:r>
                  <a:r>
                    <a:rPr lang="zh-TW" altLang="en-US" sz="2000" kern="1200" dirty="0"/>
                    <a:t>完全準備</a:t>
                  </a:r>
                  <a:r>
                    <a:rPr lang="en-US" altLang="zh-TW" sz="2000" kern="1200" dirty="0"/>
                    <a:t>)</a:t>
                  </a:r>
                  <a:endParaRPr lang="zh-TW" altLang="en-US" sz="2000" kern="1200" dirty="0">
                    <a:latin typeface="Arial"/>
                    <a:ea typeface="微软雅黑"/>
                    <a:cs typeface="+mn-cs"/>
                  </a:endParaRPr>
                </a:p>
                <a:p>
                  <a:pPr marL="228600" lvl="1" indent="-228600" algn="just" defTabSz="889000">
                    <a:lnSpc>
                      <a:spcPts val="3000"/>
                    </a:lnSpc>
                    <a:spcBef>
                      <a:spcPct val="0"/>
                    </a:spcBef>
                    <a:spcAft>
                      <a:spcPts val="0"/>
                    </a:spcAft>
                    <a:buChar char="••"/>
                  </a:pPr>
                  <a:r>
                    <a:rPr lang="zh-TW" altLang="en-US" sz="2000" kern="1200" dirty="0"/>
                    <a:t>被保險人自付</a:t>
                  </a:r>
                  <a:r>
                    <a:rPr lang="en-US" altLang="zh-TW" sz="2000" kern="1200" dirty="0"/>
                    <a:t>35%</a:t>
                  </a:r>
                  <a:r>
                    <a:rPr lang="zh-TW" altLang="en-US" sz="2000" kern="1200" dirty="0"/>
                    <a:t>，政府負擔</a:t>
                  </a:r>
                  <a:r>
                    <a:rPr lang="en-US" altLang="zh-TW" sz="2000" kern="1200" dirty="0"/>
                    <a:t>65%</a:t>
                  </a:r>
                  <a:endParaRPr lang="zh-TW" altLang="en-US" sz="2000" kern="1200" dirty="0">
                    <a:latin typeface="Arial"/>
                    <a:ea typeface="微软雅黑"/>
                    <a:cs typeface="+mn-cs"/>
                  </a:endParaRPr>
                </a:p>
              </p:txBody>
            </p:sp>
            <p:sp>
              <p:nvSpPr>
                <p:cNvPr id="33" name="手繪多邊形 32"/>
                <p:cNvSpPr/>
                <p:nvPr/>
              </p:nvSpPr>
              <p:spPr>
                <a:xfrm>
                  <a:off x="4299443" y="1978053"/>
                  <a:ext cx="3475335" cy="4177339"/>
                </a:xfrm>
                <a:custGeom>
                  <a:avLst/>
                  <a:gdLst>
                    <a:gd name="connsiteX0" fmla="*/ 0 w 3475335"/>
                    <a:gd name="connsiteY0" fmla="*/ 347534 h 4177339"/>
                    <a:gd name="connsiteX1" fmla="*/ 347534 w 3475335"/>
                    <a:gd name="connsiteY1" fmla="*/ 0 h 4177339"/>
                    <a:gd name="connsiteX2" fmla="*/ 3127802 w 3475335"/>
                    <a:gd name="connsiteY2" fmla="*/ 0 h 4177339"/>
                    <a:gd name="connsiteX3" fmla="*/ 3475336 w 3475335"/>
                    <a:gd name="connsiteY3" fmla="*/ 347534 h 4177339"/>
                    <a:gd name="connsiteX4" fmla="*/ 3475335 w 3475335"/>
                    <a:gd name="connsiteY4" fmla="*/ 3829806 h 4177339"/>
                    <a:gd name="connsiteX5" fmla="*/ 3127801 w 3475335"/>
                    <a:gd name="connsiteY5" fmla="*/ 4177340 h 4177339"/>
                    <a:gd name="connsiteX6" fmla="*/ 347534 w 3475335"/>
                    <a:gd name="connsiteY6" fmla="*/ 4177339 h 4177339"/>
                    <a:gd name="connsiteX7" fmla="*/ 0 w 3475335"/>
                    <a:gd name="connsiteY7" fmla="*/ 3829805 h 4177339"/>
                    <a:gd name="connsiteX8" fmla="*/ 0 w 3475335"/>
                    <a:gd name="connsiteY8" fmla="*/ 347534 h 417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335" h="4177339">
                      <a:moveTo>
                        <a:pt x="0" y="347534"/>
                      </a:moveTo>
                      <a:cubicBezTo>
                        <a:pt x="0" y="155596"/>
                        <a:pt x="155596" y="0"/>
                        <a:pt x="347534" y="0"/>
                      </a:cubicBezTo>
                      <a:lnTo>
                        <a:pt x="3127802" y="0"/>
                      </a:lnTo>
                      <a:cubicBezTo>
                        <a:pt x="3319740" y="0"/>
                        <a:pt x="3475336" y="155596"/>
                        <a:pt x="3475336" y="347534"/>
                      </a:cubicBezTo>
                      <a:cubicBezTo>
                        <a:pt x="3475336" y="1508291"/>
                        <a:pt x="3475335" y="2669049"/>
                        <a:pt x="3475335" y="3829806"/>
                      </a:cubicBezTo>
                      <a:cubicBezTo>
                        <a:pt x="3475335" y="4021744"/>
                        <a:pt x="3319739" y="4177340"/>
                        <a:pt x="3127801" y="4177340"/>
                      </a:cubicBezTo>
                      <a:lnTo>
                        <a:pt x="347534" y="4177339"/>
                      </a:lnTo>
                      <a:cubicBezTo>
                        <a:pt x="155596" y="4177339"/>
                        <a:pt x="0" y="4021743"/>
                        <a:pt x="0" y="3829805"/>
                      </a:cubicBezTo>
                      <a:lnTo>
                        <a:pt x="0" y="347534"/>
                      </a:lnTo>
                      <a:close/>
                    </a:path>
                  </a:pathLst>
                </a:cu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21920" tIns="121920" rIns="121920" bIns="3046058" numCol="1" spcCol="1270" anchor="ctr" anchorCtr="0">
                  <a:noAutofit/>
                </a:bodyPr>
                <a:lstStyle/>
                <a:p>
                  <a:pPr lvl="0" algn="ctr" defTabSz="1422400">
                    <a:lnSpc>
                      <a:spcPct val="90000"/>
                    </a:lnSpc>
                    <a:spcBef>
                      <a:spcPct val="0"/>
                    </a:spcBef>
                    <a:spcAft>
                      <a:spcPct val="35000"/>
                    </a:spcAft>
                  </a:pPr>
                  <a:r>
                    <a:rPr lang="zh-TW" altLang="en-US" sz="3200" kern="1200" dirty="0"/>
                    <a:t>年金給付計算</a:t>
                  </a:r>
                </a:p>
              </p:txBody>
            </p:sp>
            <p:sp>
              <p:nvSpPr>
                <p:cNvPr id="34" name="手繪多邊形 33"/>
                <p:cNvSpPr/>
                <p:nvPr/>
              </p:nvSpPr>
              <p:spPr>
                <a:xfrm>
                  <a:off x="4627848" y="3212345"/>
                  <a:ext cx="2780268" cy="2713908"/>
                </a:xfrm>
                <a:custGeom>
                  <a:avLst/>
                  <a:gdLst>
                    <a:gd name="connsiteX0" fmla="*/ 0 w 2780268"/>
                    <a:gd name="connsiteY0" fmla="*/ 271391 h 2713908"/>
                    <a:gd name="connsiteX1" fmla="*/ 271391 w 2780268"/>
                    <a:gd name="connsiteY1" fmla="*/ 0 h 2713908"/>
                    <a:gd name="connsiteX2" fmla="*/ 2508877 w 2780268"/>
                    <a:gd name="connsiteY2" fmla="*/ 0 h 2713908"/>
                    <a:gd name="connsiteX3" fmla="*/ 2780268 w 2780268"/>
                    <a:gd name="connsiteY3" fmla="*/ 271391 h 2713908"/>
                    <a:gd name="connsiteX4" fmla="*/ 2780268 w 2780268"/>
                    <a:gd name="connsiteY4" fmla="*/ 2442517 h 2713908"/>
                    <a:gd name="connsiteX5" fmla="*/ 2508877 w 2780268"/>
                    <a:gd name="connsiteY5" fmla="*/ 2713908 h 2713908"/>
                    <a:gd name="connsiteX6" fmla="*/ 271391 w 2780268"/>
                    <a:gd name="connsiteY6" fmla="*/ 2713908 h 2713908"/>
                    <a:gd name="connsiteX7" fmla="*/ 0 w 2780268"/>
                    <a:gd name="connsiteY7" fmla="*/ 2442517 h 2713908"/>
                    <a:gd name="connsiteX8" fmla="*/ 0 w 2780268"/>
                    <a:gd name="connsiteY8" fmla="*/ 271391 h 27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268" h="2713908">
                      <a:moveTo>
                        <a:pt x="0" y="271391"/>
                      </a:moveTo>
                      <a:cubicBezTo>
                        <a:pt x="0" y="121506"/>
                        <a:pt x="121506" y="0"/>
                        <a:pt x="271391" y="0"/>
                      </a:cubicBezTo>
                      <a:lnTo>
                        <a:pt x="2508877" y="0"/>
                      </a:lnTo>
                      <a:cubicBezTo>
                        <a:pt x="2658762" y="0"/>
                        <a:pt x="2780268" y="121506"/>
                        <a:pt x="2780268" y="271391"/>
                      </a:cubicBezTo>
                      <a:lnTo>
                        <a:pt x="2780268" y="2442517"/>
                      </a:lnTo>
                      <a:cubicBezTo>
                        <a:pt x="2780268" y="2592402"/>
                        <a:pt x="2658762" y="2713908"/>
                        <a:pt x="2508877" y="2713908"/>
                      </a:cubicBezTo>
                      <a:lnTo>
                        <a:pt x="271391" y="2713908"/>
                      </a:lnTo>
                      <a:cubicBezTo>
                        <a:pt x="121506" y="2713908"/>
                        <a:pt x="0" y="2592402"/>
                        <a:pt x="0" y="2442517"/>
                      </a:cubicBezTo>
                      <a:lnTo>
                        <a:pt x="0" y="271391"/>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5528" tIns="129018" rIns="145528" bIns="129018" numCol="1" spcCol="1270" anchor="t" anchorCtr="0">
                  <a:noAutofit/>
                </a:bodyPr>
                <a:lstStyle/>
                <a:p>
                  <a:pPr lvl="0" algn="ctr" defTabSz="1155700">
                    <a:lnSpc>
                      <a:spcPts val="3200"/>
                    </a:lnSpc>
                    <a:spcBef>
                      <a:spcPct val="0"/>
                    </a:spcBef>
                    <a:spcAft>
                      <a:spcPts val="0"/>
                    </a:spcAft>
                  </a:pPr>
                  <a:endParaRPr lang="en-US" altLang="zh-TW" sz="2600" b="1" kern="1200" dirty="0"/>
                </a:p>
                <a:p>
                  <a:pPr lvl="0" algn="ctr" defTabSz="1155700">
                    <a:lnSpc>
                      <a:spcPts val="3200"/>
                    </a:lnSpc>
                    <a:spcBef>
                      <a:spcPct val="0"/>
                    </a:spcBef>
                    <a:spcAft>
                      <a:spcPts val="0"/>
                    </a:spcAft>
                  </a:pPr>
                  <a:r>
                    <a:rPr lang="zh-TW" altLang="en-US" sz="2600" b="1" kern="1200" dirty="0"/>
                    <a:t>給付率</a:t>
                  </a:r>
                  <a:r>
                    <a:rPr lang="en-US" altLang="zh-TW" sz="2600" b="1" kern="1200" dirty="0"/>
                    <a:t>1.3%</a:t>
                  </a:r>
                  <a:endParaRPr lang="zh-TW" altLang="en-US" sz="2600" b="1" kern="1200" dirty="0"/>
                </a:p>
                <a:p>
                  <a:pPr marL="228600" lvl="1" indent="-228600" algn="just" defTabSz="977900">
                    <a:lnSpc>
                      <a:spcPct val="100000"/>
                    </a:lnSpc>
                    <a:spcBef>
                      <a:spcPct val="0"/>
                    </a:spcBef>
                    <a:spcAft>
                      <a:spcPts val="0"/>
                    </a:spcAft>
                    <a:buChar char="••"/>
                  </a:pPr>
                  <a:endParaRPr lang="zh-TW" altLang="en-US" sz="2200" kern="1200" dirty="0"/>
                </a:p>
                <a:p>
                  <a:pPr marL="228600" lvl="1" indent="-228600" algn="just" defTabSz="889000">
                    <a:lnSpc>
                      <a:spcPts val="3000"/>
                    </a:lnSpc>
                    <a:spcBef>
                      <a:spcPct val="0"/>
                    </a:spcBef>
                    <a:spcAft>
                      <a:spcPts val="0"/>
                    </a:spcAft>
                    <a:buChar char="••"/>
                  </a:pPr>
                  <a:r>
                    <a:rPr lang="zh-TW" altLang="en-US" sz="2000" kern="1200" dirty="0"/>
                    <a:t>按給付率</a:t>
                  </a:r>
                  <a:r>
                    <a:rPr lang="en-US" altLang="zh-TW" sz="2000" kern="1200" dirty="0"/>
                    <a:t>1.3%</a:t>
                  </a:r>
                  <a:r>
                    <a:rPr lang="zh-TW" altLang="en-US" sz="2000" kern="1200" dirty="0"/>
                    <a:t>計算養老年金</a:t>
                  </a:r>
                </a:p>
              </p:txBody>
            </p:sp>
          </p:grpSp>
          <p:grpSp>
            <p:nvGrpSpPr>
              <p:cNvPr id="19" name="群組 18"/>
              <p:cNvGrpSpPr/>
              <p:nvPr/>
            </p:nvGrpSpPr>
            <p:grpSpPr>
              <a:xfrm>
                <a:off x="8037176" y="1978053"/>
                <a:ext cx="3517240" cy="4114329"/>
                <a:chOff x="7007535" y="2030903"/>
                <a:chExt cx="4920811" cy="4114329"/>
              </a:xfrm>
            </p:grpSpPr>
            <p:grpSp>
              <p:nvGrpSpPr>
                <p:cNvPr id="27" name="群組 26"/>
                <p:cNvGrpSpPr/>
                <p:nvPr/>
              </p:nvGrpSpPr>
              <p:grpSpPr>
                <a:xfrm>
                  <a:off x="7007535" y="2030903"/>
                  <a:ext cx="4920811" cy="4114329"/>
                  <a:chOff x="-17379" y="0"/>
                  <a:chExt cx="4920811" cy="4114329"/>
                </a:xfrm>
                <a:scene3d>
                  <a:camera prst="orthographicFront">
                    <a:rot lat="0" lon="0" rev="0"/>
                  </a:camera>
                  <a:lightRig rig="contrasting" dir="t">
                    <a:rot lat="0" lon="0" rev="1200000"/>
                  </a:lightRig>
                </a:scene3d>
              </p:grpSpPr>
              <p:sp>
                <p:nvSpPr>
                  <p:cNvPr id="29" name="圓角矩形 28"/>
                  <p:cNvSpPr/>
                  <p:nvPr/>
                </p:nvSpPr>
                <p:spPr>
                  <a:xfrm>
                    <a:off x="-17379" y="0"/>
                    <a:ext cx="4901035" cy="4114329"/>
                  </a:xfrm>
                  <a:prstGeom prst="roundRect">
                    <a:avLst>
                      <a:gd name="adj" fmla="val 10000"/>
                    </a:avLst>
                  </a:prstGeom>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0" name="圓角矩形 4"/>
                  <p:cNvSpPr/>
                  <p:nvPr/>
                </p:nvSpPr>
                <p:spPr>
                  <a:xfrm>
                    <a:off x="2395" y="0"/>
                    <a:ext cx="4901037" cy="1234298"/>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nSpc>
                        <a:spcPts val="3200"/>
                      </a:lnSpc>
                      <a:spcAft>
                        <a:spcPts val="0"/>
                      </a:spcAft>
                    </a:pPr>
                    <a:r>
                      <a:rPr lang="zh-TW" altLang="en-US" sz="3200" dirty="0"/>
                      <a:t>    年資採計上限</a:t>
                    </a:r>
                  </a:p>
                </p:txBody>
              </p:sp>
            </p:grpSp>
            <p:sp>
              <p:nvSpPr>
                <p:cNvPr id="28" name="圓角矩形 6"/>
                <p:cNvSpPr/>
                <p:nvPr/>
              </p:nvSpPr>
              <p:spPr>
                <a:xfrm>
                  <a:off x="7698331" y="3238140"/>
                  <a:ext cx="3849278" cy="1149944"/>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fontRef>
              </p:style>
              <p:txBody>
                <a:bodyPr spcFirstLastPara="0" vert="horz" wrap="square" lIns="71120" tIns="53340" rIns="71120" bIns="53340" numCol="1" spcCol="1270" anchor="ctr" anchorCtr="0">
                  <a:noAutofit/>
                </a:bodyPr>
                <a:lstStyle/>
                <a:p>
                  <a:pPr lvl="0" algn="ctr" defTabSz="1244600">
                    <a:lnSpc>
                      <a:spcPct val="90000"/>
                    </a:lnSpc>
                    <a:spcBef>
                      <a:spcPct val="0"/>
                    </a:spcBef>
                    <a:spcAft>
                      <a:spcPts val="42"/>
                    </a:spcAft>
                  </a:pPr>
                  <a:endParaRPr lang="zh-TW" altLang="en-US" sz="2600" b="1" kern="1200" dirty="0">
                    <a:solidFill>
                      <a:srgbClr val="C00000"/>
                    </a:solidFill>
                  </a:endParaRPr>
                </a:p>
              </p:txBody>
            </p:sp>
          </p:grpSp>
        </p:grpSp>
        <p:grpSp>
          <p:nvGrpSpPr>
            <p:cNvPr id="35" name="群組 34"/>
            <p:cNvGrpSpPr/>
            <p:nvPr/>
          </p:nvGrpSpPr>
          <p:grpSpPr>
            <a:xfrm>
              <a:off x="8467544" y="3202191"/>
              <a:ext cx="2780268" cy="2713908"/>
              <a:chOff x="4087131" y="1253882"/>
              <a:chExt cx="2780268" cy="2713908"/>
            </a:xfrm>
            <a:scene3d>
              <a:camera prst="orthographicFront">
                <a:rot lat="0" lon="0" rev="0"/>
              </a:camera>
              <a:lightRig rig="contrasting" dir="t">
                <a:rot lat="0" lon="0" rev="1200000"/>
              </a:lightRig>
            </a:scene3d>
          </p:grpSpPr>
          <p:sp>
            <p:nvSpPr>
              <p:cNvPr id="36" name="圓角矩形 35"/>
              <p:cNvSpPr/>
              <p:nvPr/>
            </p:nvSpPr>
            <p:spPr>
              <a:xfrm>
                <a:off x="4087131" y="1253882"/>
                <a:ext cx="2780268" cy="2713908"/>
              </a:xfrm>
              <a:prstGeom prst="roundRect">
                <a:avLst>
                  <a:gd name="adj" fmla="val 10000"/>
                </a:avLst>
              </a:prstGeom>
              <a:solidFill>
                <a:schemeClr val="accent1"/>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7" name="圓角矩形 4"/>
              <p:cNvSpPr/>
              <p:nvPr/>
            </p:nvSpPr>
            <p:spPr>
              <a:xfrm>
                <a:off x="4166619" y="1333370"/>
                <a:ext cx="2621292" cy="2554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6040" tIns="49530" rIns="66040" bIns="49530" numCol="1" spcCol="1270" anchor="t" anchorCtr="0">
                <a:noAutofit/>
              </a:bodyPr>
              <a:lstStyle/>
              <a:p>
                <a:pPr lvl="0" algn="ctr" defTabSz="1155700">
                  <a:lnSpc>
                    <a:spcPts val="3200"/>
                  </a:lnSpc>
                  <a:spcBef>
                    <a:spcPct val="0"/>
                  </a:spcBef>
                  <a:spcAft>
                    <a:spcPts val="0"/>
                  </a:spcAft>
                </a:pPr>
                <a:r>
                  <a:rPr lang="zh-TW" altLang="en-US" sz="2600" b="1" kern="1200" dirty="0">
                    <a:solidFill>
                      <a:schemeClr val="bg1"/>
                    </a:solidFill>
                  </a:rPr>
                  <a:t>提高至</a:t>
                </a:r>
                <a:r>
                  <a:rPr lang="en-US" altLang="zh-TW" sz="2600" b="1" kern="1200" dirty="0">
                    <a:solidFill>
                      <a:schemeClr val="bg1"/>
                    </a:solidFill>
                  </a:rPr>
                  <a:t>40</a:t>
                </a:r>
                <a:r>
                  <a:rPr lang="zh-TW" altLang="en-US" sz="2600" b="1" kern="1200" dirty="0">
                    <a:solidFill>
                      <a:schemeClr val="bg1"/>
                    </a:solidFill>
                  </a:rPr>
                  <a:t>年</a:t>
                </a:r>
              </a:p>
              <a:p>
                <a:pPr marL="228600" lvl="1" indent="-228600" algn="just" defTabSz="977900">
                  <a:lnSpc>
                    <a:spcPct val="100000"/>
                  </a:lnSpc>
                  <a:spcBef>
                    <a:spcPct val="0"/>
                  </a:spcBef>
                  <a:spcAft>
                    <a:spcPts val="0"/>
                  </a:spcAft>
                  <a:buChar char="••"/>
                </a:pPr>
                <a:endParaRPr lang="zh-TW" altLang="en-US" sz="2200" kern="1200" dirty="0">
                  <a:solidFill>
                    <a:schemeClr val="bg1"/>
                  </a:solidFill>
                </a:endParaRPr>
              </a:p>
              <a:p>
                <a:pPr marL="228600" lvl="1" indent="-228600" algn="just" defTabSz="889000">
                  <a:lnSpc>
                    <a:spcPts val="3000"/>
                  </a:lnSpc>
                  <a:spcBef>
                    <a:spcPct val="0"/>
                  </a:spcBef>
                  <a:spcAft>
                    <a:spcPts val="0"/>
                  </a:spcAft>
                  <a:buChar char="••"/>
                </a:pPr>
                <a:r>
                  <a:rPr lang="zh-TW" altLang="en-US" sz="2000" kern="1200" dirty="0">
                    <a:solidFill>
                      <a:schemeClr val="bg1"/>
                    </a:solidFill>
                  </a:rPr>
                  <a:t>一次養老給付上限</a:t>
                </a:r>
                <a:r>
                  <a:rPr lang="en-US" altLang="zh-TW" sz="2000" kern="1200" dirty="0">
                    <a:solidFill>
                      <a:schemeClr val="bg1"/>
                    </a:solidFill>
                  </a:rPr>
                  <a:t>48</a:t>
                </a:r>
                <a:r>
                  <a:rPr lang="zh-TW" altLang="en-US" sz="2000" kern="1200" dirty="0">
                    <a:solidFill>
                      <a:schemeClr val="bg1"/>
                    </a:solidFill>
                  </a:rPr>
                  <a:t>個月</a:t>
                </a:r>
                <a:endParaRPr lang="en-US" altLang="zh-TW" sz="2000" kern="1200" dirty="0">
                  <a:solidFill>
                    <a:schemeClr val="bg1"/>
                  </a:solidFill>
                </a:endParaRPr>
              </a:p>
              <a:p>
                <a:pPr marL="228600" lvl="1" indent="-228600" algn="just" defTabSz="889000">
                  <a:lnSpc>
                    <a:spcPts val="3000"/>
                  </a:lnSpc>
                  <a:spcBef>
                    <a:spcPct val="0"/>
                  </a:spcBef>
                  <a:spcAft>
                    <a:spcPts val="0"/>
                  </a:spcAft>
                  <a:buChar char="••"/>
                </a:pPr>
                <a:r>
                  <a:rPr lang="zh-TW" altLang="en-US" sz="2000" kern="1200" dirty="0">
                    <a:solidFill>
                      <a:schemeClr val="bg1"/>
                    </a:solidFill>
                  </a:rPr>
                  <a:t>養老年金總給付率上限</a:t>
                </a:r>
                <a:r>
                  <a:rPr lang="en-US" altLang="zh-TW" sz="2000" kern="1200" dirty="0">
                    <a:solidFill>
                      <a:schemeClr val="bg1"/>
                    </a:solidFill>
                  </a:rPr>
                  <a:t>52%</a:t>
                </a:r>
                <a:endParaRPr lang="zh-TW" altLang="en-US" sz="2000" kern="1200" dirty="0">
                  <a:solidFill>
                    <a:schemeClr val="bg1"/>
                  </a:solidFill>
                </a:endParaRPr>
              </a:p>
            </p:txBody>
          </p:sp>
        </p:grpSp>
      </p:grpSp>
    </p:spTree>
    <p:extLst>
      <p:ext uri="{BB962C8B-B14F-4D97-AF65-F5344CB8AC3E}">
        <p14:creationId xmlns:p14="http://schemas.microsoft.com/office/powerpoint/2010/main" val="40735095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4277517" y="2655301"/>
            <a:ext cx="6542767" cy="830997"/>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壹、前言</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186314623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22906"/>
            <a:ext cx="9319497"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五、第二層退休金確定提撥→強制</a:t>
            </a:r>
            <a:r>
              <a:rPr lang="en-US" altLang="zh-TW" sz="2600" b="1" dirty="0">
                <a:solidFill>
                  <a:srgbClr val="115686">
                    <a:lumMod val="75000"/>
                  </a:srgbClr>
                </a:solidFill>
                <a:latin typeface="+mn-ea"/>
              </a:rPr>
              <a:t>+</a:t>
            </a:r>
            <a:r>
              <a:rPr lang="zh-TW" altLang="en-US" sz="2600" b="1" dirty="0">
                <a:solidFill>
                  <a:srgbClr val="115686">
                    <a:lumMod val="75000"/>
                  </a:srgbClr>
                </a:solidFill>
                <a:latin typeface="+mn-ea"/>
              </a:rPr>
              <a:t>鼓勵自願增加提繳</a:t>
            </a:r>
            <a:endParaRPr lang="zh-TW" altLang="en-US" sz="2600" b="1" dirty="0">
              <a:solidFill>
                <a:schemeClr val="accent1">
                  <a:lumMod val="75000"/>
                </a:schemeClr>
              </a:solidFill>
              <a:latin typeface="+mn-ea"/>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200" y="259200"/>
            <a:ext cx="6835200"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cxnSp>
        <p:nvCxnSpPr>
          <p:cNvPr id="11" name="Straight Connector 38">
            <a:extLst>
              <a:ext uri="{FF2B5EF4-FFF2-40B4-BE49-F238E27FC236}">
                <a16:creationId xmlns:a16="http://schemas.microsoft.com/office/drawing/2014/main" xmlns="" id="{459695B9-DD33-4AAE-96C6-43D9E0A1F27B}"/>
              </a:ext>
            </a:extLst>
          </p:cNvPr>
          <p:cNvCxnSpPr/>
          <p:nvPr/>
        </p:nvCxnSpPr>
        <p:spPr bwMode="auto">
          <a:xfrm flipV="1">
            <a:off x="1732653" y="1382751"/>
            <a:ext cx="8125025" cy="32181"/>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7" name="群組 6"/>
          <p:cNvGrpSpPr/>
          <p:nvPr/>
        </p:nvGrpSpPr>
        <p:grpSpPr>
          <a:xfrm>
            <a:off x="819779" y="1790692"/>
            <a:ext cx="10486395" cy="4898312"/>
            <a:chOff x="819780" y="1790692"/>
            <a:chExt cx="10010144" cy="4898312"/>
          </a:xfrm>
        </p:grpSpPr>
        <p:grpSp>
          <p:nvGrpSpPr>
            <p:cNvPr id="3" name="群組 2"/>
            <p:cNvGrpSpPr/>
            <p:nvPr/>
          </p:nvGrpSpPr>
          <p:grpSpPr>
            <a:xfrm>
              <a:off x="1349729" y="1790692"/>
              <a:ext cx="9480195" cy="1752601"/>
              <a:chOff x="2296314" y="2726371"/>
              <a:chExt cx="8125266" cy="1932024"/>
            </a:xfrm>
          </p:grpSpPr>
          <p:sp>
            <p:nvSpPr>
              <p:cNvPr id="4" name="手繪多邊形 3"/>
              <p:cNvSpPr/>
              <p:nvPr/>
            </p:nvSpPr>
            <p:spPr>
              <a:xfrm>
                <a:off x="2296314" y="2726372"/>
                <a:ext cx="1688223" cy="1918420"/>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500" b="1" kern="1200" dirty="0">
                    <a:latin typeface="微軟正黑體" panose="020B0604030504040204" pitchFamily="34" charset="-120"/>
                    <a:ea typeface="微軟正黑體" panose="020B0604030504040204" pitchFamily="34" charset="-120"/>
                  </a:rPr>
                  <a:t>強制</a:t>
                </a:r>
                <a:r>
                  <a:rPr lang="en-US" altLang="zh-TW" sz="3500" b="1" kern="1200" dirty="0">
                    <a:latin typeface="微軟正黑體" panose="020B0604030504040204" pitchFamily="34" charset="-120"/>
                    <a:ea typeface="微軟正黑體" panose="020B0604030504040204" pitchFamily="34" charset="-120"/>
                  </a:rPr>
                  <a:t/>
                </a:r>
                <a:br>
                  <a:rPr lang="en-US" altLang="zh-TW" sz="3500" b="1" kern="1200" dirty="0">
                    <a:latin typeface="微軟正黑體" panose="020B0604030504040204" pitchFamily="34" charset="-120"/>
                    <a:ea typeface="微軟正黑體" panose="020B0604030504040204" pitchFamily="34" charset="-120"/>
                  </a:rPr>
                </a:br>
                <a:r>
                  <a:rPr lang="zh-TW" altLang="en-US" sz="3500" b="1" kern="1200" dirty="0">
                    <a:latin typeface="微軟正黑體" panose="020B0604030504040204" pitchFamily="34" charset="-120"/>
                    <a:ea typeface="微軟正黑體" panose="020B0604030504040204" pitchFamily="34" charset="-120"/>
                  </a:rPr>
                  <a:t>提撥</a:t>
                </a:r>
              </a:p>
            </p:txBody>
          </p:sp>
          <p:sp>
            <p:nvSpPr>
              <p:cNvPr id="5" name="手繪多邊形 4"/>
              <p:cNvSpPr/>
              <p:nvPr/>
            </p:nvSpPr>
            <p:spPr>
              <a:xfrm>
                <a:off x="4255162" y="310683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800100">
                  <a:lnSpc>
                    <a:spcPct val="90000"/>
                  </a:lnSpc>
                  <a:spcBef>
                    <a:spcPct val="0"/>
                  </a:spcBef>
                  <a:spcAft>
                    <a:spcPct val="35000"/>
                  </a:spcAft>
                </a:pPr>
                <a:endParaRPr lang="zh-TW" altLang="en-US" sz="3500" b="1" kern="1200">
                  <a:latin typeface="微軟正黑體" panose="020B0604030504040204" pitchFamily="34" charset="-120"/>
                  <a:ea typeface="微軟正黑體" panose="020B0604030504040204" pitchFamily="34" charset="-120"/>
                </a:endParaRPr>
              </a:p>
            </p:txBody>
          </p:sp>
          <p:sp>
            <p:nvSpPr>
              <p:cNvPr id="6" name="手繪多邊形 5"/>
              <p:cNvSpPr/>
              <p:nvPr/>
            </p:nvSpPr>
            <p:spPr>
              <a:xfrm>
                <a:off x="5453080" y="2726372"/>
                <a:ext cx="1711197" cy="193202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threePt" dir="t"/>
              </a:scene3d>
              <a:sp3d>
                <a:bevelT w="120650" h="88900"/>
                <a:bevelB w="88900" h="31750"/>
              </a:sp3d>
            </p:spPr>
            <p:style>
              <a:lnRef idx="0">
                <a:schemeClr val="accent1"/>
              </a:lnRef>
              <a:fillRef idx="3">
                <a:schemeClr val="accent1"/>
              </a:fillRef>
              <a:effectRef idx="3">
                <a:schemeClr val="accent1"/>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500" b="1" kern="1200" dirty="0">
                    <a:latin typeface="微軟正黑體" panose="020B0604030504040204" pitchFamily="34" charset="-120"/>
                    <a:ea typeface="微軟正黑體" panose="020B0604030504040204" pitchFamily="34" charset="-120"/>
                  </a:rPr>
                  <a:t>自願</a:t>
                </a:r>
                <a:r>
                  <a:rPr lang="en-US" altLang="zh-TW" sz="3500" b="1" kern="1200" dirty="0">
                    <a:latin typeface="微軟正黑體" panose="020B0604030504040204" pitchFamily="34" charset="-120"/>
                    <a:ea typeface="微軟正黑體" panose="020B0604030504040204" pitchFamily="34" charset="-120"/>
                  </a:rPr>
                  <a:t/>
                </a:r>
                <a:br>
                  <a:rPr lang="en-US" altLang="zh-TW" sz="3500" b="1" kern="1200" dirty="0">
                    <a:latin typeface="微軟正黑體" panose="020B0604030504040204" pitchFamily="34" charset="-120"/>
                    <a:ea typeface="微軟正黑體" panose="020B0604030504040204" pitchFamily="34" charset="-120"/>
                  </a:rPr>
                </a:br>
                <a:r>
                  <a:rPr lang="zh-TW" altLang="en-US" sz="3500" b="1" kern="1200" dirty="0">
                    <a:latin typeface="微軟正黑體" panose="020B0604030504040204" pitchFamily="34" charset="-120"/>
                    <a:ea typeface="微軟正黑體" panose="020B0604030504040204" pitchFamily="34" charset="-120"/>
                  </a:rPr>
                  <a:t>增額</a:t>
                </a:r>
                <a:r>
                  <a:rPr lang="en-US" altLang="zh-TW" sz="3500" b="1" kern="1200" dirty="0">
                    <a:latin typeface="微軟正黑體" panose="020B0604030504040204" pitchFamily="34" charset="-120"/>
                    <a:ea typeface="微軟正黑體" panose="020B0604030504040204" pitchFamily="34" charset="-120"/>
                  </a:rPr>
                  <a:t/>
                </a:r>
                <a:br>
                  <a:rPr lang="en-US" altLang="zh-TW" sz="3500" b="1" kern="1200" dirty="0">
                    <a:latin typeface="微軟正黑體" panose="020B0604030504040204" pitchFamily="34" charset="-120"/>
                    <a:ea typeface="微軟正黑體" panose="020B0604030504040204" pitchFamily="34" charset="-120"/>
                  </a:rPr>
                </a:br>
                <a:r>
                  <a:rPr lang="zh-TW" altLang="en-US" sz="3500" b="1" kern="1200" dirty="0">
                    <a:latin typeface="微軟正黑體" panose="020B0604030504040204" pitchFamily="34" charset="-120"/>
                    <a:ea typeface="微軟正黑體" panose="020B0604030504040204" pitchFamily="34" charset="-120"/>
                  </a:rPr>
                  <a:t>提繳</a:t>
                </a:r>
              </a:p>
            </p:txBody>
          </p:sp>
          <p:sp>
            <p:nvSpPr>
              <p:cNvPr id="13" name="手繪多邊形 12"/>
              <p:cNvSpPr/>
              <p:nvPr/>
            </p:nvSpPr>
            <p:spPr>
              <a:xfrm>
                <a:off x="8710383" y="2726371"/>
                <a:ext cx="1711197" cy="1932023"/>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74B44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500" b="1" kern="1200" dirty="0">
                    <a:latin typeface="微軟正黑體" panose="020B0604030504040204" pitchFamily="34" charset="-120"/>
                    <a:ea typeface="微軟正黑體" panose="020B0604030504040204" pitchFamily="34" charset="-120"/>
                  </a:rPr>
                  <a:t>所得</a:t>
                </a:r>
                <a:r>
                  <a:rPr lang="en-US" altLang="zh-TW" sz="3500" b="1" kern="1200" dirty="0">
                    <a:latin typeface="微軟正黑體" panose="020B0604030504040204" pitchFamily="34" charset="-120"/>
                    <a:ea typeface="微軟正黑體" panose="020B0604030504040204" pitchFamily="34" charset="-120"/>
                  </a:rPr>
                  <a:t/>
                </a:r>
                <a:br>
                  <a:rPr lang="en-US" altLang="zh-TW" sz="3500" b="1" kern="1200" dirty="0">
                    <a:latin typeface="微軟正黑體" panose="020B0604030504040204" pitchFamily="34" charset="-120"/>
                    <a:ea typeface="微軟正黑體" panose="020B0604030504040204" pitchFamily="34" charset="-120"/>
                  </a:rPr>
                </a:br>
                <a:r>
                  <a:rPr lang="zh-TW" altLang="en-US" sz="3500" b="1" kern="1200" dirty="0">
                    <a:latin typeface="微軟正黑體" panose="020B0604030504040204" pitchFamily="34" charset="-120"/>
                    <a:ea typeface="微軟正黑體" panose="020B0604030504040204" pitchFamily="34" charset="-120"/>
                  </a:rPr>
                  <a:t>適足</a:t>
                </a:r>
                <a:endParaRPr lang="en-US" altLang="zh-TW" sz="3500" b="1" kern="1200" dirty="0">
                  <a:latin typeface="微軟正黑體" panose="020B0604030504040204" pitchFamily="34" charset="-120"/>
                  <a:ea typeface="微軟正黑體" panose="020B0604030504040204" pitchFamily="34" charset="-120"/>
                </a:endParaRPr>
              </a:p>
            </p:txBody>
          </p:sp>
        </p:grpSp>
        <p:grpSp>
          <p:nvGrpSpPr>
            <p:cNvPr id="21" name="群組 20"/>
            <p:cNvGrpSpPr/>
            <p:nvPr/>
          </p:nvGrpSpPr>
          <p:grpSpPr>
            <a:xfrm>
              <a:off x="1262072" y="3838281"/>
              <a:ext cx="9567852" cy="776502"/>
              <a:chOff x="1144542" y="4935643"/>
              <a:chExt cx="9567852" cy="914400"/>
            </a:xfrm>
          </p:grpSpPr>
          <p:sp>
            <p:nvSpPr>
              <p:cNvPr id="15" name="AutoShape 5"/>
              <p:cNvSpPr>
                <a:spLocks noChangeArrowheads="1"/>
              </p:cNvSpPr>
              <p:nvPr/>
            </p:nvSpPr>
            <p:spPr bwMode="auto">
              <a:xfrm>
                <a:off x="1144542" y="5152156"/>
                <a:ext cx="2057400" cy="574675"/>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15%</a:t>
                </a:r>
              </a:p>
            </p:txBody>
          </p:sp>
          <p:sp>
            <p:nvSpPr>
              <p:cNvPr id="16" name="AutoShape 5"/>
              <p:cNvSpPr>
                <a:spLocks noChangeArrowheads="1"/>
              </p:cNvSpPr>
              <p:nvPr/>
            </p:nvSpPr>
            <p:spPr bwMode="auto">
              <a:xfrm>
                <a:off x="5033836" y="5153584"/>
                <a:ext cx="2057400" cy="574675"/>
              </a:xfrm>
              <a:prstGeom prst="roundRect">
                <a:avLst>
                  <a:gd name="adj" fmla="val 50000"/>
                </a:avLst>
              </a:prstGeom>
              <a:noFill/>
              <a:ln w="38100" algn="ctr">
                <a:solidFill>
                  <a:srgbClr val="777777"/>
                </a:solidFill>
                <a:prstDash val="sysDot"/>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5.25%</a:t>
                </a:r>
              </a:p>
            </p:txBody>
          </p:sp>
          <p:sp>
            <p:nvSpPr>
              <p:cNvPr id="18" name="AutoShape 5"/>
              <p:cNvSpPr>
                <a:spLocks noChangeArrowheads="1"/>
              </p:cNvSpPr>
              <p:nvPr/>
            </p:nvSpPr>
            <p:spPr bwMode="auto">
              <a:xfrm>
                <a:off x="8654994" y="5153584"/>
                <a:ext cx="2057400" cy="574675"/>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20.25%</a:t>
                </a:r>
              </a:p>
            </p:txBody>
          </p:sp>
          <p:sp>
            <p:nvSpPr>
              <p:cNvPr id="14" name="加號 13"/>
              <p:cNvSpPr/>
              <p:nvPr/>
            </p:nvSpPr>
            <p:spPr>
              <a:xfrm>
                <a:off x="3660689" y="4935643"/>
                <a:ext cx="914400" cy="914400"/>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500"/>
              </a:p>
            </p:txBody>
          </p:sp>
        </p:grpSp>
        <p:sp>
          <p:nvSpPr>
            <p:cNvPr id="22" name="Text Box 20"/>
            <p:cNvSpPr txBox="1">
              <a:spLocks noChangeArrowheads="1"/>
            </p:cNvSpPr>
            <p:nvPr/>
          </p:nvSpPr>
          <p:spPr bwMode="auto">
            <a:xfrm>
              <a:off x="819780" y="6288894"/>
              <a:ext cx="30826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a:solidFill>
                    <a:srgbClr val="FF6600"/>
                  </a:solidFill>
                  <a:latin typeface="微軟正黑體" panose="020B0604030504040204" pitchFamily="34" charset="-120"/>
                  <a:ea typeface="微軟正黑體" panose="020B0604030504040204" pitchFamily="34" charset="-120"/>
                </a:rPr>
                <a:t>個人：</a:t>
              </a:r>
              <a:r>
                <a:rPr lang="en-US" altLang="zh-TW" sz="2000" b="1" dirty="0">
                  <a:solidFill>
                    <a:srgbClr val="FF6600"/>
                  </a:solidFill>
                  <a:latin typeface="微軟正黑體" panose="020B0604030504040204" pitchFamily="34" charset="-120"/>
                  <a:ea typeface="微軟正黑體" panose="020B0604030504040204" pitchFamily="34" charset="-120"/>
                </a:rPr>
                <a:t>35%</a:t>
              </a:r>
              <a:r>
                <a:rPr lang="zh-TW" altLang="en-US" sz="2000" b="1" dirty="0">
                  <a:solidFill>
                    <a:srgbClr val="FF6600"/>
                  </a:solidFill>
                  <a:latin typeface="標楷體" panose="03000509000000000000" pitchFamily="65" charset="-120"/>
                  <a:ea typeface="標楷體" panose="03000509000000000000" pitchFamily="65" charset="-120"/>
                </a:rPr>
                <a:t>、</a:t>
              </a:r>
              <a:r>
                <a:rPr lang="zh-TW" altLang="en-US" sz="2000" b="1" dirty="0">
                  <a:solidFill>
                    <a:srgbClr val="FF6600"/>
                  </a:solidFill>
                  <a:latin typeface="微軟正黑體" panose="020B0604030504040204" pitchFamily="34" charset="-120"/>
                  <a:ea typeface="微軟正黑體" panose="020B0604030504040204" pitchFamily="34" charset="-120"/>
                </a:rPr>
                <a:t>政府：</a:t>
              </a:r>
              <a:r>
                <a:rPr lang="en-US" altLang="zh-TW" sz="2000" b="1" dirty="0">
                  <a:solidFill>
                    <a:srgbClr val="FF6600"/>
                  </a:solidFill>
                  <a:latin typeface="微軟正黑體" panose="020B0604030504040204" pitchFamily="34" charset="-120"/>
                  <a:ea typeface="微軟正黑體" panose="020B0604030504040204" pitchFamily="34" charset="-120"/>
                </a:rPr>
                <a:t>65%</a:t>
              </a:r>
            </a:p>
          </p:txBody>
        </p:sp>
        <p:sp>
          <p:nvSpPr>
            <p:cNvPr id="23" name="Text Box 20"/>
            <p:cNvSpPr txBox="1">
              <a:spLocks noChangeArrowheads="1"/>
            </p:cNvSpPr>
            <p:nvPr/>
          </p:nvSpPr>
          <p:spPr bwMode="auto">
            <a:xfrm>
              <a:off x="4820803" y="6281763"/>
              <a:ext cx="31855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a:solidFill>
                    <a:srgbClr val="0070C0"/>
                  </a:solidFill>
                  <a:latin typeface="微軟正黑體" panose="020B0604030504040204" pitchFamily="34" charset="-120"/>
                  <a:ea typeface="微軟正黑體" panose="020B0604030504040204" pitchFamily="34" charset="-120"/>
                </a:rPr>
                <a:t>個人：</a:t>
              </a:r>
              <a:r>
                <a:rPr lang="en-US" altLang="zh-TW" sz="2000" b="1" dirty="0">
                  <a:solidFill>
                    <a:srgbClr val="0070C0"/>
                  </a:solidFill>
                  <a:latin typeface="微軟正黑體" panose="020B0604030504040204" pitchFamily="34" charset="-120"/>
                  <a:ea typeface="微軟正黑體" panose="020B0604030504040204" pitchFamily="34" charset="-120"/>
                </a:rPr>
                <a:t>100%</a:t>
              </a:r>
              <a:r>
                <a:rPr lang="zh-TW" altLang="en-US" sz="2000" b="1" dirty="0">
                  <a:solidFill>
                    <a:srgbClr val="0070C0"/>
                  </a:solidFill>
                  <a:latin typeface="標楷體" panose="03000509000000000000" pitchFamily="65" charset="-120"/>
                  <a:ea typeface="標楷體" panose="03000509000000000000" pitchFamily="65"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政府：</a:t>
              </a:r>
              <a:r>
                <a:rPr lang="en-US" altLang="zh-TW" sz="2000" b="1" dirty="0">
                  <a:solidFill>
                    <a:srgbClr val="0070C0"/>
                  </a:solidFill>
                  <a:latin typeface="微軟正黑體" panose="020B0604030504040204" pitchFamily="34" charset="-120"/>
                  <a:ea typeface="微軟正黑體" panose="020B0604030504040204" pitchFamily="34" charset="-120"/>
                </a:rPr>
                <a:t>0%</a:t>
              </a:r>
            </a:p>
          </p:txBody>
        </p:sp>
        <p:sp>
          <p:nvSpPr>
            <p:cNvPr id="24" name="Text Box 10"/>
            <p:cNvSpPr txBox="1">
              <a:spLocks noChangeArrowheads="1"/>
            </p:cNvSpPr>
            <p:nvPr/>
          </p:nvSpPr>
          <p:spPr bwMode="gray">
            <a:xfrm>
              <a:off x="5324480" y="3636024"/>
              <a:ext cx="15955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最高上限</a:t>
              </a:r>
              <a:r>
                <a:rPr lang="en-US" altLang="zh-TW" sz="2000" b="1" dirty="0">
                  <a:solidFill>
                    <a:srgbClr val="0000FF"/>
                  </a:solidFill>
                  <a:latin typeface="微軟正黑體" panose="020B0604030504040204" pitchFamily="34" charset="-120"/>
                  <a:ea typeface="微軟正黑體" panose="020B0604030504040204" pitchFamily="34" charset="-120"/>
                </a:rPr>
                <a:t>)</a:t>
              </a:r>
            </a:p>
          </p:txBody>
        </p:sp>
        <p:sp>
          <p:nvSpPr>
            <p:cNvPr id="2" name="向右箭號 1"/>
            <p:cNvSpPr/>
            <p:nvPr/>
          </p:nvSpPr>
          <p:spPr>
            <a:xfrm>
              <a:off x="7428728" y="2325407"/>
              <a:ext cx="1005370" cy="670832"/>
            </a:xfrm>
            <a:prstGeom prst="righ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26" name="向右箭號 25"/>
            <p:cNvSpPr/>
            <p:nvPr/>
          </p:nvSpPr>
          <p:spPr>
            <a:xfrm>
              <a:off x="7417831" y="3960065"/>
              <a:ext cx="1005370" cy="55008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27" name="AutoShape 46"/>
            <p:cNvSpPr>
              <a:spLocks noChangeArrowheads="1"/>
            </p:cNvSpPr>
            <p:nvPr/>
          </p:nvSpPr>
          <p:spPr bwMode="gray">
            <a:xfrm>
              <a:off x="1147772" y="4584063"/>
              <a:ext cx="2286000" cy="1600200"/>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r>
                <a:rPr lang="zh-TW" altLang="en-US" sz="2000" b="1" dirty="0">
                  <a:solidFill>
                    <a:srgbClr val="C00000"/>
                  </a:solidFill>
                  <a:latin typeface="微軟正黑體" panose="020B0604030504040204" pitchFamily="34" charset="-120"/>
                  <a:ea typeface="微軟正黑體" panose="020B0604030504040204" pitchFamily="34" charset="-120"/>
                </a:rPr>
                <a:t>參照現職人員提撥費率採</a:t>
              </a:r>
              <a:r>
                <a:rPr lang="en-US" altLang="zh-TW" sz="2000" b="1" dirty="0">
                  <a:solidFill>
                    <a:srgbClr val="C00000"/>
                  </a:solidFill>
                  <a:latin typeface="微軟正黑體" panose="020B0604030504040204" pitchFamily="34" charset="-120"/>
                  <a:ea typeface="微軟正黑體" panose="020B0604030504040204" pitchFamily="34" charset="-120"/>
                </a:rPr>
                <a:t>15%</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28" name="AutoShape 5"/>
            <p:cNvSpPr>
              <a:spLocks noChangeArrowheads="1"/>
            </p:cNvSpPr>
            <p:nvPr/>
          </p:nvSpPr>
          <p:spPr bwMode="gray">
            <a:xfrm>
              <a:off x="4632742" y="4584063"/>
              <a:ext cx="2979034" cy="1545952"/>
            </a:xfrm>
            <a:prstGeom prst="upArrow">
              <a:avLst>
                <a:gd name="adj1" fmla="val 72694"/>
                <a:gd name="adj2" fmla="val 45489"/>
              </a:avLst>
            </a:prstGeom>
            <a:gradFill rotWithShape="1">
              <a:gsLst>
                <a:gs pos="0">
                  <a:srgbClr val="0066CC"/>
                </a:gs>
                <a:gs pos="100000">
                  <a:srgbClr val="0066CC">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r>
                <a:rPr lang="zh-TW" altLang="en-US" b="1" dirty="0">
                  <a:solidFill>
                    <a:srgbClr val="000099"/>
                  </a:solidFill>
                </a:rPr>
                <a:t>參照私校儲金以強制提撥</a:t>
              </a:r>
              <a:r>
                <a:rPr lang="en-US" altLang="zh-TW" b="1" dirty="0">
                  <a:solidFill>
                    <a:srgbClr val="000099"/>
                  </a:solidFill>
                </a:rPr>
                <a:t>15%*</a:t>
              </a:r>
              <a:r>
                <a:rPr lang="zh-TW" altLang="en-US" b="1" dirty="0">
                  <a:solidFill>
                    <a:srgbClr val="000099"/>
                  </a:solidFill>
                </a:rPr>
                <a:t>個人提繳比率</a:t>
              </a:r>
              <a:r>
                <a:rPr lang="en-US" altLang="zh-TW" b="1" dirty="0">
                  <a:solidFill>
                    <a:srgbClr val="000099"/>
                  </a:solidFill>
                </a:rPr>
                <a:t>35%=5.25%</a:t>
              </a:r>
              <a:r>
                <a:rPr lang="zh-TW" altLang="en-US" b="1" dirty="0">
                  <a:solidFill>
                    <a:srgbClr val="000099"/>
                  </a:solidFill>
                </a:rPr>
                <a:t>為上限</a:t>
              </a:r>
            </a:p>
          </p:txBody>
        </p:sp>
      </p:grpSp>
    </p:spTree>
    <p:extLst>
      <p:ext uri="{BB962C8B-B14F-4D97-AF65-F5344CB8AC3E}">
        <p14:creationId xmlns:p14="http://schemas.microsoft.com/office/powerpoint/2010/main" val="972732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xmlns="" id="{61495C8C-F7D4-41C7-97C4-90BEF46C122D}"/>
              </a:ext>
            </a:extLst>
          </p:cNvPr>
          <p:cNvSpPr/>
          <p:nvPr/>
        </p:nvSpPr>
        <p:spPr>
          <a:xfrm>
            <a:off x="1699200" y="259200"/>
            <a:ext cx="6497231"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sp>
        <p:nvSpPr>
          <p:cNvPr id="25" name="TextBox 135">
            <a:extLst>
              <a:ext uri="{FF2B5EF4-FFF2-40B4-BE49-F238E27FC236}">
                <a16:creationId xmlns:a16="http://schemas.microsoft.com/office/drawing/2014/main" xmlns="" id="{E803C9C3-F2D0-4063-A209-64D2E0D94166}"/>
              </a:ext>
            </a:extLst>
          </p:cNvPr>
          <p:cNvSpPr txBox="1"/>
          <p:nvPr/>
        </p:nvSpPr>
        <p:spPr>
          <a:xfrm>
            <a:off x="1699200" y="968391"/>
            <a:ext cx="9938966" cy="438582"/>
          </a:xfrm>
          <a:prstGeom prst="rect">
            <a:avLst/>
          </a:prstGeom>
          <a:noFill/>
        </p:spPr>
        <p:txBody>
          <a:bodyPr wrap="square" rtlCol="0">
            <a:spAutoFit/>
          </a:bodyPr>
          <a:lstStyle/>
          <a:p>
            <a:pPr lvl="0" algn="just">
              <a:lnSpc>
                <a:spcPts val="2700"/>
              </a:lnSpc>
              <a:buClr>
                <a:srgbClr val="C0504D"/>
              </a:buClr>
              <a:buSzPct val="90000"/>
            </a:pPr>
            <a:r>
              <a:rPr lang="zh-TW" altLang="en-US" sz="2600" b="1" dirty="0">
                <a:solidFill>
                  <a:srgbClr val="115686">
                    <a:lumMod val="75000"/>
                  </a:srgbClr>
                </a:solidFill>
                <a:latin typeface="+mn-ea"/>
              </a:rPr>
              <a:t>六、建立個人退休金帳戶   </a:t>
            </a:r>
            <a:r>
              <a:rPr lang="en-US" altLang="zh-TW" sz="2600" b="1" dirty="0">
                <a:solidFill>
                  <a:srgbClr val="115686">
                    <a:lumMod val="75000"/>
                  </a:srgbClr>
                </a:solidFill>
                <a:latin typeface="+mn-ea"/>
              </a:rPr>
              <a:t>(1)</a:t>
            </a:r>
            <a:r>
              <a:rPr lang="zh-TW" altLang="en-US" sz="2600" b="1" dirty="0">
                <a:solidFill>
                  <a:srgbClr val="115686">
                    <a:lumMod val="75000"/>
                  </a:srgbClr>
                </a:solidFill>
                <a:latin typeface="+mn-ea"/>
              </a:rPr>
              <a:t>退休帳戶管理及監理</a:t>
            </a:r>
            <a:endParaRPr lang="en-US" altLang="zh-TW" sz="2600" b="1" dirty="0">
              <a:solidFill>
                <a:srgbClr val="115686">
                  <a:lumMod val="75000"/>
                </a:srgbClr>
              </a:solidFill>
              <a:latin typeface="+mn-ea"/>
            </a:endParaRPr>
          </a:p>
        </p:txBody>
      </p:sp>
      <p:grpSp>
        <p:nvGrpSpPr>
          <p:cNvPr id="9" name="群組 8"/>
          <p:cNvGrpSpPr/>
          <p:nvPr/>
        </p:nvGrpSpPr>
        <p:grpSpPr>
          <a:xfrm>
            <a:off x="1699200" y="1406973"/>
            <a:ext cx="9353450" cy="5134754"/>
            <a:chOff x="1699200" y="1406973"/>
            <a:chExt cx="9353450" cy="5134754"/>
          </a:xfrm>
        </p:grpSpPr>
        <p:cxnSp>
          <p:nvCxnSpPr>
            <p:cNvPr id="21" name="Straight Connector 38">
              <a:extLst>
                <a:ext uri="{FF2B5EF4-FFF2-40B4-BE49-F238E27FC236}">
                  <a16:creationId xmlns:a16="http://schemas.microsoft.com/office/drawing/2014/main" xmlns="" id="{20EFC396-0779-4145-B1EB-82A2DF14E731}"/>
                </a:ext>
              </a:extLst>
            </p:cNvPr>
            <p:cNvCxnSpPr/>
            <p:nvPr/>
          </p:nvCxnSpPr>
          <p:spPr bwMode="auto">
            <a:xfrm flipV="1">
              <a:off x="1699200" y="1406973"/>
              <a:ext cx="6765914" cy="29328"/>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1710530" y="2288274"/>
              <a:ext cx="9134747" cy="3401326"/>
              <a:chOff x="1740246" y="1633823"/>
              <a:chExt cx="9134747" cy="3254586"/>
            </a:xfrm>
          </p:grpSpPr>
          <p:sp>
            <p:nvSpPr>
              <p:cNvPr id="42" name="AutoShape 4"/>
              <p:cNvSpPr>
                <a:spLocks noChangeArrowheads="1"/>
              </p:cNvSpPr>
              <p:nvPr/>
            </p:nvSpPr>
            <p:spPr bwMode="gray">
              <a:xfrm>
                <a:off x="7462771" y="3261829"/>
                <a:ext cx="3412222" cy="1626578"/>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endParaRPr lang="zh-TW" altLang="zh-TW">
                  <a:latin typeface="Verdana" panose="020B0604030504040204" pitchFamily="34" charset="0"/>
                </a:endParaRPr>
              </a:p>
            </p:txBody>
          </p:sp>
          <p:sp>
            <p:nvSpPr>
              <p:cNvPr id="43" name="Text Box 5"/>
              <p:cNvSpPr txBox="1">
                <a:spLocks noChangeArrowheads="1"/>
              </p:cNvSpPr>
              <p:nvPr/>
            </p:nvSpPr>
            <p:spPr bwMode="gray">
              <a:xfrm>
                <a:off x="7666115" y="3257191"/>
                <a:ext cx="293848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3000" b="1" dirty="0">
                    <a:solidFill>
                      <a:schemeClr val="accent6">
                        <a:lumMod val="50000"/>
                      </a:schemeClr>
                    </a:solidFill>
                    <a:latin typeface="微軟正黑體" panose="020B0604030504040204" pitchFamily="34" charset="-120"/>
                    <a:ea typeface="微軟正黑體" panose="020B0604030504040204" pitchFamily="34" charset="-120"/>
                  </a:rPr>
                  <a:t>監理</a:t>
                </a:r>
                <a:endParaRPr lang="en-US" altLang="zh-TW" sz="3000" b="1" dirty="0">
                  <a:solidFill>
                    <a:schemeClr val="accent6">
                      <a:lumMod val="50000"/>
                    </a:schemeClr>
                  </a:solidFill>
                  <a:latin typeface="微軟正黑體" panose="020B0604030504040204" pitchFamily="34" charset="-120"/>
                  <a:ea typeface="微軟正黑體" panose="020B0604030504040204" pitchFamily="34" charset="-120"/>
                </a:endParaRPr>
              </a:p>
              <a:p>
                <a:pPr algn="just">
                  <a:lnSpc>
                    <a:spcPts val="2800"/>
                  </a:lnSpc>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公務人員於銓敘部</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教育人員於教育部</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內設監理單位</a:t>
                </a:r>
                <a:endParaRPr lang="en-US" altLang="zh-TW" sz="2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44" name="AutoShape 6"/>
              <p:cNvSpPr>
                <a:spLocks noChangeArrowheads="1"/>
              </p:cNvSpPr>
              <p:nvPr/>
            </p:nvSpPr>
            <p:spPr bwMode="gray">
              <a:xfrm>
                <a:off x="1740246" y="3232994"/>
                <a:ext cx="3413148" cy="1655415"/>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endParaRPr lang="zh-TW" altLang="zh-TW">
                  <a:latin typeface="Verdana" panose="020B0604030504040204" pitchFamily="34" charset="0"/>
                </a:endParaRPr>
              </a:p>
            </p:txBody>
          </p:sp>
          <p:sp>
            <p:nvSpPr>
              <p:cNvPr id="45" name="Text Box 7"/>
              <p:cNvSpPr txBox="1">
                <a:spLocks noChangeArrowheads="1"/>
              </p:cNvSpPr>
              <p:nvPr/>
            </p:nvSpPr>
            <p:spPr bwMode="gray">
              <a:xfrm>
                <a:off x="1852361" y="3225236"/>
                <a:ext cx="309030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3000" b="1" dirty="0">
                    <a:solidFill>
                      <a:srgbClr val="000099"/>
                    </a:solidFill>
                    <a:latin typeface="微軟正黑體" panose="020B0604030504040204" pitchFamily="34" charset="-120"/>
                    <a:ea typeface="微軟正黑體" panose="020B0604030504040204" pitchFamily="34" charset="-120"/>
                  </a:rPr>
                  <a:t>管理</a:t>
                </a:r>
                <a:endParaRPr lang="en-US" altLang="zh-TW" sz="3000" dirty="0">
                  <a:solidFill>
                    <a:srgbClr val="000099"/>
                  </a:solidFill>
                  <a:latin typeface="微軟正黑體" panose="020B0604030504040204" pitchFamily="34" charset="-120"/>
                  <a:ea typeface="微軟正黑體" panose="020B0604030504040204" pitchFamily="34" charset="-120"/>
                </a:endParaRPr>
              </a:p>
              <a:p>
                <a:pPr algn="just">
                  <a:lnSpc>
                    <a:spcPts val="2800"/>
                  </a:lnSpc>
                </a:pPr>
                <a:r>
                  <a:rPr lang="zh-TW" altLang="en-US" sz="2000" b="1" dirty="0">
                    <a:solidFill>
                      <a:srgbClr val="000099"/>
                    </a:solidFill>
                    <a:latin typeface="微軟正黑體" panose="020B0604030504040204" pitchFamily="34" charset="-120"/>
                    <a:ea typeface="微軟正黑體" panose="020B0604030504040204" pitchFamily="34" charset="-120"/>
                  </a:rPr>
                  <a:t>公務人員委任</a:t>
                </a:r>
                <a:r>
                  <a:rPr lang="en-US" altLang="zh-TW" sz="2000" b="1" dirty="0">
                    <a:solidFill>
                      <a:srgbClr val="000099"/>
                    </a:solidFill>
                    <a:latin typeface="微軟正黑體" panose="020B0604030504040204" pitchFamily="34" charset="-120"/>
                    <a:ea typeface="微軟正黑體" panose="020B0604030504040204" pitchFamily="34" charset="-120"/>
                  </a:rPr>
                  <a:t>(</a:t>
                </a:r>
                <a:r>
                  <a:rPr lang="zh-TW" altLang="en-US" sz="2000" b="1" dirty="0">
                    <a:solidFill>
                      <a:srgbClr val="000099"/>
                    </a:solidFill>
                    <a:latin typeface="微軟正黑體" panose="020B0604030504040204" pitchFamily="34" charset="-120"/>
                    <a:ea typeface="微軟正黑體" panose="020B0604030504040204" pitchFamily="34" charset="-120"/>
                  </a:rPr>
                  <a:t>教育人員委託</a:t>
                </a:r>
                <a:r>
                  <a:rPr lang="en-US" altLang="zh-TW" sz="2000" b="1" dirty="0">
                    <a:solidFill>
                      <a:srgbClr val="000099"/>
                    </a:solidFill>
                    <a:latin typeface="微軟正黑體" panose="020B0604030504040204" pitchFamily="34" charset="-120"/>
                    <a:ea typeface="微軟正黑體" panose="020B0604030504040204" pitchFamily="34" charset="-120"/>
                  </a:rPr>
                  <a:t>)</a:t>
                </a:r>
                <a:r>
                  <a:rPr lang="zh-TW" altLang="en-US" sz="2000" b="1" dirty="0">
                    <a:solidFill>
                      <a:srgbClr val="000099"/>
                    </a:solidFill>
                    <a:latin typeface="微軟正黑體" panose="020B0604030504040204" pitchFamily="34" charset="-120"/>
                    <a:ea typeface="微軟正黑體" panose="020B0604030504040204" pitchFamily="34" charset="-120"/>
                  </a:rPr>
                  <a:t>公務人員退休撫卹基金管理會管理</a:t>
                </a:r>
                <a:endParaRPr lang="en-US" altLang="zh-TW" sz="2000" b="1" dirty="0">
                  <a:solidFill>
                    <a:srgbClr val="000099"/>
                  </a:solidFill>
                  <a:latin typeface="微軟正黑體" panose="020B0604030504040204" pitchFamily="34" charset="-120"/>
                  <a:ea typeface="微軟正黑體" panose="020B0604030504040204" pitchFamily="34" charset="-120"/>
                </a:endParaRPr>
              </a:p>
            </p:txBody>
          </p:sp>
          <p:sp>
            <p:nvSpPr>
              <p:cNvPr id="46" name="AutoShape 8"/>
              <p:cNvSpPr>
                <a:spLocks noChangeAspect="1" noChangeArrowheads="1" noTextEdit="1"/>
              </p:cNvSpPr>
              <p:nvPr/>
            </p:nvSpPr>
            <p:spPr bwMode="gray">
              <a:xfrm>
                <a:off x="4889605" y="2915620"/>
                <a:ext cx="1047274"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7" name="Freeform 9"/>
              <p:cNvSpPr>
                <a:spLocks/>
              </p:cNvSpPr>
              <p:nvPr/>
            </p:nvSpPr>
            <p:spPr bwMode="gray">
              <a:xfrm>
                <a:off x="4889605" y="2918795"/>
                <a:ext cx="1039963"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TW" altLang="en-US"/>
              </a:p>
            </p:txBody>
          </p:sp>
          <p:sp>
            <p:nvSpPr>
              <p:cNvPr id="48" name="AutoShape 10"/>
              <p:cNvSpPr>
                <a:spLocks noChangeAspect="1" noChangeArrowheads="1" noTextEdit="1"/>
              </p:cNvSpPr>
              <p:nvPr/>
            </p:nvSpPr>
            <p:spPr bwMode="gray">
              <a:xfrm flipH="1">
                <a:off x="6609473" y="2915620"/>
                <a:ext cx="104727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9" name="Freeform 11"/>
              <p:cNvSpPr>
                <a:spLocks/>
              </p:cNvSpPr>
              <p:nvPr/>
            </p:nvSpPr>
            <p:spPr bwMode="gray">
              <a:xfrm flipH="1">
                <a:off x="6616783" y="2918795"/>
                <a:ext cx="1039962"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9966">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TW" altLang="en-US"/>
              </a:p>
            </p:txBody>
          </p:sp>
          <p:grpSp>
            <p:nvGrpSpPr>
              <p:cNvPr id="50" name="Group 12"/>
              <p:cNvGrpSpPr>
                <a:grpSpLocks/>
              </p:cNvGrpSpPr>
              <p:nvPr/>
            </p:nvGrpSpPr>
            <p:grpSpPr bwMode="auto">
              <a:xfrm>
                <a:off x="4587797" y="1633823"/>
                <a:ext cx="3414146" cy="1333501"/>
                <a:chOff x="2017" y="1314"/>
                <a:chExt cx="1868" cy="1009"/>
              </a:xfrm>
            </p:grpSpPr>
            <p:grpSp>
              <p:nvGrpSpPr>
                <p:cNvPr id="51" name="Group 13"/>
                <p:cNvGrpSpPr>
                  <a:grpSpLocks/>
                </p:cNvGrpSpPr>
                <p:nvPr/>
              </p:nvGrpSpPr>
              <p:grpSpPr bwMode="auto">
                <a:xfrm>
                  <a:off x="2017" y="1410"/>
                  <a:ext cx="1868" cy="913"/>
                  <a:chOff x="1994" y="1033"/>
                  <a:chExt cx="1905" cy="931"/>
                </a:xfrm>
              </p:grpSpPr>
              <p:sp>
                <p:nvSpPr>
                  <p:cNvPr id="56" name="Oval 14"/>
                  <p:cNvSpPr>
                    <a:spLocks noChangeArrowheads="1"/>
                  </p:cNvSpPr>
                  <p:nvPr/>
                </p:nvSpPr>
                <p:spPr bwMode="gray">
                  <a:xfrm>
                    <a:off x="1994" y="1057"/>
                    <a:ext cx="1905" cy="907"/>
                  </a:xfrm>
                  <a:prstGeom prst="ellipse">
                    <a:avLst/>
                  </a:prstGeom>
                  <a:gradFill rotWithShape="1">
                    <a:gsLst>
                      <a:gs pos="0">
                        <a:srgbClr val="3371CD">
                          <a:gamma/>
                          <a:shade val="63529"/>
                          <a:invGamma/>
                        </a:srgbClr>
                      </a:gs>
                      <a:gs pos="100000">
                        <a:srgbClr val="3371CD"/>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TW" altLang="en-US" sz="2600"/>
                  </a:p>
                </p:txBody>
              </p:sp>
              <p:sp>
                <p:nvSpPr>
                  <p:cNvPr id="57" name="Oval 15"/>
                  <p:cNvSpPr>
                    <a:spLocks noChangeArrowheads="1"/>
                  </p:cNvSpPr>
                  <p:nvPr/>
                </p:nvSpPr>
                <p:spPr bwMode="gray">
                  <a:xfrm>
                    <a:off x="2004" y="1033"/>
                    <a:ext cx="1884" cy="907"/>
                  </a:xfrm>
                  <a:prstGeom prst="ellipse">
                    <a:avLst/>
                  </a:prstGeom>
                  <a:gradFill rotWithShape="1">
                    <a:gsLst>
                      <a:gs pos="0">
                        <a:srgbClr val="3371CD">
                          <a:gamma/>
                          <a:tint val="44314"/>
                          <a:invGamma/>
                        </a:srgbClr>
                      </a:gs>
                      <a:gs pos="100000">
                        <a:srgbClr val="3371C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600"/>
                  </a:p>
                </p:txBody>
              </p:sp>
            </p:grpSp>
            <p:sp>
              <p:nvSpPr>
                <p:cNvPr id="52" name="Oval 16"/>
                <p:cNvSpPr>
                  <a:spLocks noChangeArrowheads="1"/>
                </p:cNvSpPr>
                <p:nvPr/>
              </p:nvSpPr>
              <p:spPr bwMode="gray">
                <a:xfrm>
                  <a:off x="2086" y="1314"/>
                  <a:ext cx="1691" cy="845"/>
                </a:xfrm>
                <a:prstGeom prst="ellipse">
                  <a:avLst/>
                </a:prstGeom>
                <a:gradFill rotWithShape="1">
                  <a:gsLst>
                    <a:gs pos="0">
                      <a:srgbClr val="E6BF80">
                        <a:gamma/>
                        <a:shade val="46275"/>
                        <a:invGamma/>
                      </a:srgbClr>
                    </a:gs>
                    <a:gs pos="100000">
                      <a:srgbClr val="E6BF8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2600"/>
                </a:p>
              </p:txBody>
            </p:sp>
            <p:sp>
              <p:nvSpPr>
                <p:cNvPr id="53" name="Oval 17"/>
                <p:cNvSpPr>
                  <a:spLocks noChangeArrowheads="1"/>
                </p:cNvSpPr>
                <p:nvPr/>
              </p:nvSpPr>
              <p:spPr bwMode="gray">
                <a:xfrm>
                  <a:off x="2108" y="1319"/>
                  <a:ext cx="1650" cy="824"/>
                </a:xfrm>
                <a:prstGeom prst="ellipse">
                  <a:avLst/>
                </a:prstGeom>
                <a:gradFill rotWithShape="1">
                  <a:gsLst>
                    <a:gs pos="0">
                      <a:srgbClr val="E6BF80">
                        <a:alpha val="0"/>
                      </a:srgbClr>
                    </a:gs>
                    <a:gs pos="100000">
                      <a:srgbClr val="E6BF80">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2600"/>
                </a:p>
              </p:txBody>
            </p:sp>
            <p:sp>
              <p:nvSpPr>
                <p:cNvPr id="54" name="Oval 18"/>
                <p:cNvSpPr>
                  <a:spLocks noChangeArrowheads="1"/>
                </p:cNvSpPr>
                <p:nvPr/>
              </p:nvSpPr>
              <p:spPr bwMode="gray">
                <a:xfrm>
                  <a:off x="2125" y="1327"/>
                  <a:ext cx="1570" cy="770"/>
                </a:xfrm>
                <a:prstGeom prst="ellipse">
                  <a:avLst/>
                </a:prstGeom>
                <a:gradFill rotWithShape="1">
                  <a:gsLst>
                    <a:gs pos="0">
                      <a:srgbClr val="E6BF80">
                        <a:gamma/>
                        <a:shade val="79216"/>
                        <a:invGamma/>
                      </a:srgbClr>
                    </a:gs>
                    <a:gs pos="100000">
                      <a:srgbClr val="E6BF80">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2600"/>
                </a:p>
              </p:txBody>
            </p:sp>
            <p:sp>
              <p:nvSpPr>
                <p:cNvPr id="55" name="Oval 19"/>
                <p:cNvSpPr>
                  <a:spLocks noChangeArrowheads="1"/>
                </p:cNvSpPr>
                <p:nvPr/>
              </p:nvSpPr>
              <p:spPr bwMode="gray">
                <a:xfrm>
                  <a:off x="2208" y="1344"/>
                  <a:ext cx="1382" cy="624"/>
                </a:xfrm>
                <a:prstGeom prst="ellipse">
                  <a:avLst/>
                </a:prstGeom>
                <a:gradFill rotWithShape="1">
                  <a:gsLst>
                    <a:gs pos="0">
                      <a:srgbClr val="E6BF80">
                        <a:gamma/>
                        <a:tint val="0"/>
                        <a:invGamma/>
                      </a:srgbClr>
                    </a:gs>
                    <a:gs pos="100000">
                      <a:srgbClr val="E6BF80">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sz="2600"/>
                </a:p>
              </p:txBody>
            </p:sp>
          </p:grpSp>
          <p:sp>
            <p:nvSpPr>
              <p:cNvPr id="58" name="Text Box 20"/>
              <p:cNvSpPr txBox="1">
                <a:spLocks noChangeArrowheads="1"/>
              </p:cNvSpPr>
              <p:nvPr/>
            </p:nvSpPr>
            <p:spPr bwMode="gray">
              <a:xfrm>
                <a:off x="5281832" y="1695500"/>
                <a:ext cx="18517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2600" b="1" dirty="0">
                    <a:solidFill>
                      <a:srgbClr val="C00000"/>
                    </a:solidFill>
                    <a:latin typeface="微軟正黑體" panose="020B0604030504040204" pitchFamily="34" charset="-120"/>
                    <a:ea typeface="微軟正黑體" panose="020B0604030504040204" pitchFamily="34" charset="-120"/>
                  </a:rPr>
                  <a:t>個人退休金</a:t>
                </a:r>
                <a:r>
                  <a:rPr lang="en-US" altLang="zh-TW" sz="2600" b="1" dirty="0">
                    <a:solidFill>
                      <a:srgbClr val="C00000"/>
                    </a:solidFill>
                    <a:latin typeface="微軟正黑體" panose="020B0604030504040204" pitchFamily="34" charset="-120"/>
                    <a:ea typeface="微軟正黑體" panose="020B0604030504040204" pitchFamily="34" charset="-120"/>
                  </a:rPr>
                  <a:t/>
                </a:r>
                <a:br>
                  <a:rPr lang="en-US" altLang="zh-TW" sz="2600" b="1" dirty="0">
                    <a:solidFill>
                      <a:srgbClr val="C00000"/>
                    </a:solidFill>
                    <a:latin typeface="微軟正黑體" panose="020B0604030504040204" pitchFamily="34" charset="-120"/>
                    <a:ea typeface="微軟正黑體" panose="020B0604030504040204" pitchFamily="34" charset="-120"/>
                  </a:rPr>
                </a:br>
                <a:r>
                  <a:rPr lang="zh-TW" altLang="en-US" sz="2600" b="1" dirty="0">
                    <a:solidFill>
                      <a:srgbClr val="C00000"/>
                    </a:solidFill>
                    <a:latin typeface="微軟正黑體" panose="020B0604030504040204" pitchFamily="34" charset="-120"/>
                    <a:ea typeface="微軟正黑體" panose="020B0604030504040204" pitchFamily="34" charset="-120"/>
                  </a:rPr>
                  <a:t>帳戶</a:t>
                </a:r>
                <a:endParaRPr lang="en-US" altLang="zh-TW" sz="2600" dirty="0">
                  <a:solidFill>
                    <a:srgbClr val="C00000"/>
                  </a:solidFill>
                  <a:latin typeface="微軟正黑體" panose="020B0604030504040204" pitchFamily="34" charset="-120"/>
                  <a:ea typeface="微軟正黑體" panose="020B0604030504040204" pitchFamily="34" charset="-120"/>
                </a:endParaRPr>
              </a:p>
            </p:txBody>
          </p:sp>
        </p:grpSp>
        <p:sp>
          <p:nvSpPr>
            <p:cNvPr id="3" name="文字方塊 2"/>
            <p:cNvSpPr txBox="1"/>
            <p:nvPr/>
          </p:nvSpPr>
          <p:spPr>
            <a:xfrm>
              <a:off x="1710530" y="6000553"/>
              <a:ext cx="9342120" cy="541174"/>
            </a:xfrm>
            <a:prstGeom prst="rect">
              <a:avLst/>
            </a:prstGeom>
            <a:noFill/>
          </p:spPr>
          <p:txBody>
            <a:bodyPr wrap="square" rtlCol="0">
              <a:spAutoFit/>
            </a:bodyPr>
            <a:lstStyle/>
            <a:p>
              <a:pPr>
                <a:lnSpc>
                  <a:spcPts val="3500"/>
                </a:lnSpc>
              </a:pPr>
              <a:r>
                <a:rPr lang="zh-TW" altLang="en-US" sz="3000" b="1"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新制度之退休帳戶管理與監理，與現行退撫基金管理及監理</a:t>
              </a:r>
              <a:r>
                <a:rPr lang="zh-TW" altLang="en-US" sz="2400" b="1" dirty="0">
                  <a:solidFill>
                    <a:srgbClr val="19496C"/>
                  </a:solidFill>
                  <a:latin typeface="微軟正黑體" panose="020B0604030504040204" pitchFamily="34" charset="-120"/>
                  <a:ea typeface="微軟正黑體" panose="020B0604030504040204" pitchFamily="34" charset="-120"/>
                </a:rPr>
                <a:t>完全脫鈎</a:t>
              </a:r>
              <a:r>
                <a:rPr lang="zh-TW" altLang="en-US" sz="2200" b="1" dirty="0">
                  <a:solidFill>
                    <a:srgbClr val="FF0000"/>
                  </a:solidFill>
                  <a:latin typeface="微軟正黑體" panose="020B0604030504040204" pitchFamily="34" charset="-120"/>
                  <a:ea typeface="微軟正黑體" panose="020B0604030504040204" pitchFamily="34" charset="-120"/>
                </a:rPr>
                <a:t>。</a:t>
              </a:r>
              <a:endParaRPr lang="en-US" altLang="zh-TW" sz="2200" b="1" dirty="0">
                <a:solidFill>
                  <a:srgbClr val="FF0000"/>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8018995" y="1944105"/>
              <a:ext cx="2030277" cy="1399487"/>
              <a:chOff x="8040426" y="1855156"/>
              <a:chExt cx="2030277" cy="1399487"/>
            </a:xfrm>
          </p:grpSpPr>
          <p:sp>
            <p:nvSpPr>
              <p:cNvPr id="26" name="向右箭號圖說文字 25"/>
              <p:cNvSpPr/>
              <p:nvPr/>
            </p:nvSpPr>
            <p:spPr>
              <a:xfrm rot="9293532">
                <a:off x="8040426" y="1855156"/>
                <a:ext cx="2030277" cy="1399487"/>
              </a:xfrm>
              <a:prstGeom prst="rightArrowCallout">
                <a:avLst/>
              </a:prstGeom>
              <a:gradFill>
                <a:gsLst>
                  <a:gs pos="0">
                    <a:srgbClr val="339933"/>
                  </a:gs>
                  <a:gs pos="50000">
                    <a:srgbClr val="339933"/>
                  </a:gs>
                  <a:gs pos="100000">
                    <a:srgbClr val="7ED47E"/>
                  </a:gs>
                </a:gsLst>
                <a:lin ang="5400000" scaled="0"/>
              </a:gradFill>
              <a:ln>
                <a:solidFill>
                  <a:srgbClr val="F8F8F8"/>
                </a:solidFill>
              </a:ln>
              <a:effectLst>
                <a:outerShdw blurRad="57150" dist="19050" dir="5400000" algn="ctr" rotWithShape="0">
                  <a:srgbClr val="000000">
                    <a:alpha val="63000"/>
                  </a:srgbClr>
                </a:outerShdw>
              </a:effectLst>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5" name="文字方塊 4"/>
              <p:cNvSpPr txBox="1"/>
              <p:nvPr/>
            </p:nvSpPr>
            <p:spPr>
              <a:xfrm>
                <a:off x="8827260" y="2095880"/>
                <a:ext cx="1210589" cy="707886"/>
              </a:xfrm>
              <a:prstGeom prst="rect">
                <a:avLst/>
              </a:prstGeom>
              <a:noFill/>
            </p:spPr>
            <p:txBody>
              <a:bodyPr wrap="non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政府提撥</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en-US" altLang="zh-TW" sz="2000" b="1" dirty="0">
                    <a:solidFill>
                      <a:schemeClr val="bg1"/>
                    </a:solidFill>
                    <a:latin typeface="微軟正黑體" panose="020B0604030504040204" pitchFamily="34" charset="-120"/>
                    <a:ea typeface="微軟正黑體" panose="020B0604030504040204" pitchFamily="34" charset="-120"/>
                  </a:rPr>
                  <a:t>65%</a:t>
                </a:r>
              </a:p>
            </p:txBody>
          </p:sp>
        </p:grpSp>
        <p:grpSp>
          <p:nvGrpSpPr>
            <p:cNvPr id="6" name="群組 5"/>
            <p:cNvGrpSpPr/>
            <p:nvPr/>
          </p:nvGrpSpPr>
          <p:grpSpPr>
            <a:xfrm>
              <a:off x="2312469" y="1953103"/>
              <a:ext cx="2147128" cy="1399487"/>
              <a:chOff x="2312227" y="1850173"/>
              <a:chExt cx="2147128" cy="1399487"/>
            </a:xfrm>
          </p:grpSpPr>
          <p:sp>
            <p:nvSpPr>
              <p:cNvPr id="2" name="向右箭號圖說文字 1"/>
              <p:cNvSpPr/>
              <p:nvPr/>
            </p:nvSpPr>
            <p:spPr>
              <a:xfrm rot="1216299">
                <a:off x="2312227" y="1850173"/>
                <a:ext cx="2147128" cy="1399487"/>
              </a:xfrm>
              <a:prstGeom prst="rightArrowCallout">
                <a:avLst/>
              </a:prstGeom>
              <a:gradFill>
                <a:gsLst>
                  <a:gs pos="0">
                    <a:srgbClr val="B3A4C8"/>
                  </a:gs>
                  <a:gs pos="50000">
                    <a:schemeClr val="accent4">
                      <a:satMod val="110000"/>
                      <a:lumMod val="100000"/>
                      <a:shade val="100000"/>
                    </a:schemeClr>
                  </a:gs>
                  <a:gs pos="100000">
                    <a:schemeClr val="accent4">
                      <a:lumMod val="99000"/>
                      <a:satMod val="120000"/>
                      <a:shade val="78000"/>
                    </a:schemeClr>
                  </a:gs>
                </a:gsLst>
              </a:gradFill>
              <a:ln>
                <a:solidFill>
                  <a:srgbClr val="F8F8F8"/>
                </a:solidFill>
              </a:ln>
              <a:effectLst>
                <a:outerShdw blurRad="57150" dist="19050" dir="5400000" algn="ctr" rotWithShape="0">
                  <a:srgbClr val="000000">
                    <a:alpha val="63000"/>
                  </a:srgbClr>
                </a:outerShdw>
              </a:effectLst>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7" name="文字方塊 26"/>
              <p:cNvSpPr txBox="1"/>
              <p:nvPr/>
            </p:nvSpPr>
            <p:spPr>
              <a:xfrm>
                <a:off x="2375892" y="1966382"/>
                <a:ext cx="1309975" cy="1015663"/>
              </a:xfrm>
              <a:prstGeom prst="rect">
                <a:avLst/>
              </a:prstGeom>
              <a:noFill/>
            </p:spPr>
            <p:txBody>
              <a:bodyPr wrap="non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個人提撥</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en-US" altLang="zh-TW" sz="2000" b="1" dirty="0">
                    <a:solidFill>
                      <a:schemeClr val="bg1"/>
                    </a:solidFill>
                    <a:latin typeface="微軟正黑體" panose="020B0604030504040204" pitchFamily="34" charset="-120"/>
                    <a:ea typeface="微軟正黑體" panose="020B0604030504040204" pitchFamily="34" charset="-120"/>
                  </a:rPr>
                  <a:t>35%</a:t>
                </a:r>
              </a:p>
              <a:p>
                <a:pPr algn="ctr"/>
                <a:r>
                  <a:rPr lang="en-US" altLang="zh-TW" sz="2000" b="1" dirty="0">
                    <a:solidFill>
                      <a:schemeClr val="bg1"/>
                    </a:solidFill>
                    <a:latin typeface="微軟正黑體" panose="020B0604030504040204" pitchFamily="34" charset="-120"/>
                    <a:ea typeface="微軟正黑體" panose="020B0604030504040204" pitchFamily="34" charset="-120"/>
                  </a:rPr>
                  <a:t>(+5.25%)</a:t>
                </a:r>
              </a:p>
            </p:txBody>
          </p:sp>
        </p:grpSp>
      </p:grpSp>
    </p:spTree>
    <p:extLst>
      <p:ext uri="{BB962C8B-B14F-4D97-AF65-F5344CB8AC3E}">
        <p14:creationId xmlns:p14="http://schemas.microsoft.com/office/powerpoint/2010/main" val="37877594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38">
            <a:extLst>
              <a:ext uri="{FF2B5EF4-FFF2-40B4-BE49-F238E27FC236}">
                <a16:creationId xmlns:a16="http://schemas.microsoft.com/office/drawing/2014/main" xmlns="" id="{20EFC396-0779-4145-B1EB-82A2DF14E731}"/>
              </a:ext>
            </a:extLst>
          </p:cNvPr>
          <p:cNvCxnSpPr/>
          <p:nvPr/>
        </p:nvCxnSpPr>
        <p:spPr bwMode="auto">
          <a:xfrm flipV="1">
            <a:off x="1714058" y="1384378"/>
            <a:ext cx="6765914" cy="29328"/>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xmlns="" id="{61495C8C-F7D4-41C7-97C4-90BEF46C122D}"/>
              </a:ext>
            </a:extLst>
          </p:cNvPr>
          <p:cNvSpPr/>
          <p:nvPr/>
        </p:nvSpPr>
        <p:spPr>
          <a:xfrm>
            <a:off x="1699200" y="259200"/>
            <a:ext cx="6497231"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sp>
        <p:nvSpPr>
          <p:cNvPr id="25" name="TextBox 135">
            <a:extLst>
              <a:ext uri="{FF2B5EF4-FFF2-40B4-BE49-F238E27FC236}">
                <a16:creationId xmlns:a16="http://schemas.microsoft.com/office/drawing/2014/main" xmlns="" id="{E803C9C3-F2D0-4063-A209-64D2E0D94166}"/>
              </a:ext>
            </a:extLst>
          </p:cNvPr>
          <p:cNvSpPr txBox="1"/>
          <p:nvPr/>
        </p:nvSpPr>
        <p:spPr>
          <a:xfrm>
            <a:off x="1699200" y="968391"/>
            <a:ext cx="9938966" cy="438582"/>
          </a:xfrm>
          <a:prstGeom prst="rect">
            <a:avLst/>
          </a:prstGeom>
          <a:noFill/>
        </p:spPr>
        <p:txBody>
          <a:bodyPr wrap="square" rtlCol="0">
            <a:spAutoFit/>
          </a:bodyPr>
          <a:lstStyle/>
          <a:p>
            <a:pPr lvl="0" algn="just">
              <a:lnSpc>
                <a:spcPts val="2700"/>
              </a:lnSpc>
              <a:buClr>
                <a:srgbClr val="C0504D"/>
              </a:buClr>
              <a:buSzPct val="90000"/>
            </a:pPr>
            <a:r>
              <a:rPr lang="zh-TW" altLang="en-US" sz="2600" b="1" dirty="0">
                <a:solidFill>
                  <a:srgbClr val="115686">
                    <a:lumMod val="75000"/>
                  </a:srgbClr>
                </a:solidFill>
                <a:latin typeface="+mn-ea"/>
              </a:rPr>
              <a:t>六、建立個人退休金帳戶   </a:t>
            </a:r>
            <a:r>
              <a:rPr lang="en-US" altLang="zh-TW" sz="2600" b="1" dirty="0">
                <a:solidFill>
                  <a:srgbClr val="115686">
                    <a:lumMod val="75000"/>
                  </a:srgbClr>
                </a:solidFill>
                <a:latin typeface="+mn-ea"/>
              </a:rPr>
              <a:t>(2)</a:t>
            </a:r>
            <a:r>
              <a:rPr lang="zh-TW" altLang="en-US" sz="2600" b="1" dirty="0">
                <a:solidFill>
                  <a:srgbClr val="115686">
                    <a:lumMod val="75000"/>
                  </a:srgbClr>
                </a:solidFill>
                <a:latin typeface="+mn-ea"/>
              </a:rPr>
              <a:t>退休帳戶管理</a:t>
            </a:r>
            <a:endParaRPr lang="en-US" altLang="zh-TW" sz="2600" b="1" dirty="0">
              <a:solidFill>
                <a:srgbClr val="115686">
                  <a:lumMod val="75000"/>
                </a:srgbClr>
              </a:solidFill>
              <a:latin typeface="+mn-ea"/>
            </a:endParaRPr>
          </a:p>
        </p:txBody>
      </p:sp>
      <p:grpSp>
        <p:nvGrpSpPr>
          <p:cNvPr id="49" name="群組 48"/>
          <p:cNvGrpSpPr/>
          <p:nvPr/>
        </p:nvGrpSpPr>
        <p:grpSpPr>
          <a:xfrm>
            <a:off x="1514311" y="1829692"/>
            <a:ext cx="9521989" cy="4571362"/>
            <a:chOff x="1514311" y="1829692"/>
            <a:chExt cx="9521989" cy="4571362"/>
          </a:xfrm>
        </p:grpSpPr>
        <p:grpSp>
          <p:nvGrpSpPr>
            <p:cNvPr id="2" name="群組 1"/>
            <p:cNvGrpSpPr/>
            <p:nvPr/>
          </p:nvGrpSpPr>
          <p:grpSpPr>
            <a:xfrm>
              <a:off x="1514311" y="1829692"/>
              <a:ext cx="7445375" cy="4571362"/>
              <a:chOff x="2809711" y="1858342"/>
              <a:chExt cx="7445375" cy="4571362"/>
            </a:xfrm>
          </p:grpSpPr>
          <p:sp>
            <p:nvSpPr>
              <p:cNvPr id="7" name="AutoShape 3"/>
              <p:cNvSpPr>
                <a:spLocks noChangeArrowheads="1"/>
              </p:cNvSpPr>
              <p:nvPr/>
            </p:nvSpPr>
            <p:spPr bwMode="gray">
              <a:xfrm>
                <a:off x="3681248" y="2619704"/>
                <a:ext cx="5530850" cy="2743200"/>
              </a:xfrm>
              <a:prstGeom prst="upArrow">
                <a:avLst>
                  <a:gd name="adj1" fmla="val 57824"/>
                  <a:gd name="adj2" fmla="val 54398"/>
                </a:avLst>
              </a:prstGeom>
              <a:gradFill rotWithShape="1">
                <a:gsLst>
                  <a:gs pos="0">
                    <a:srgbClr val="8F8CD2"/>
                  </a:gs>
                  <a:gs pos="100000">
                    <a:srgbClr val="8F8CD2">
                      <a:gamma/>
                      <a:tint val="0"/>
                      <a:invGamma/>
                      <a:alpha val="0"/>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zh-TW" altLang="en-US"/>
              </a:p>
            </p:txBody>
          </p:sp>
          <p:sp>
            <p:nvSpPr>
              <p:cNvPr id="8" name="AutoShape 22"/>
              <p:cNvSpPr>
                <a:spLocks noChangeArrowheads="1"/>
              </p:cNvSpPr>
              <p:nvPr/>
            </p:nvSpPr>
            <p:spPr bwMode="gray">
              <a:xfrm>
                <a:off x="3212113" y="1858342"/>
                <a:ext cx="6469118" cy="574675"/>
              </a:xfrm>
              <a:prstGeom prst="roundRect">
                <a:avLst>
                  <a:gd name="adj" fmla="val 50000"/>
                </a:avLst>
              </a:prstGeom>
              <a:gradFill rotWithShape="1">
                <a:gsLst>
                  <a:gs pos="0">
                    <a:srgbClr val="49ACE3"/>
                  </a:gs>
                  <a:gs pos="50000">
                    <a:srgbClr val="49ACE3">
                      <a:gamma/>
                      <a:tint val="24314"/>
                      <a:invGamma/>
                    </a:srgbClr>
                  </a:gs>
                  <a:gs pos="100000">
                    <a:srgbClr val="49ACE3"/>
                  </a:gs>
                </a:gsLst>
                <a:lin ang="0" scaled="1"/>
              </a:gradFill>
              <a:ln w="38100" algn="ctr">
                <a:solidFill>
                  <a:srgbClr val="FFFFFF"/>
                </a:solidFill>
                <a:round/>
                <a:headEnd/>
                <a:tailEnd/>
              </a:ln>
              <a:effectLst>
                <a:outerShdw dist="63500" dir="3187806" algn="ctr" rotWithShape="0">
                  <a:srgbClr val="B2B2B2"/>
                </a:outerShdw>
              </a:effectLst>
            </p:spPr>
            <p:txBody>
              <a:bodyPr wrap="none" anchor="ctr"/>
              <a:lstStyle/>
              <a:p>
                <a:pPr algn="ctr"/>
                <a:r>
                  <a:rPr lang="zh-TW" altLang="en-US" sz="2600" b="1" dirty="0">
                    <a:solidFill>
                      <a:srgbClr val="000000"/>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rPr>
                  <a:t>委任</a:t>
                </a:r>
                <a:r>
                  <a:rPr lang="zh-TW" altLang="en-US" sz="2600" b="1" dirty="0">
                    <a:solidFill>
                      <a:srgbClr val="C00000"/>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rPr>
                  <a:t>公務人員退休撫卹基金管理委員會</a:t>
                </a:r>
                <a:r>
                  <a:rPr lang="zh-TW" altLang="en-US" sz="2600" b="1" dirty="0">
                    <a:solidFill>
                      <a:srgbClr val="000000"/>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rPr>
                  <a:t>管理</a:t>
                </a:r>
                <a:endParaRPr lang="en-US" altLang="zh-TW" sz="2600" b="1" dirty="0">
                  <a:solidFill>
                    <a:srgbClr val="000000"/>
                  </a:solidFill>
                  <a:effectLst>
                    <a:outerShdw blurRad="38100" dist="38100" dir="2700000" algn="tl">
                      <a:srgbClr val="FFFFFF"/>
                    </a:outerShdw>
                  </a:effectLst>
                  <a:latin typeface="微軟正黑體" panose="020B0604030504040204" pitchFamily="34" charset="-120"/>
                  <a:ea typeface="微軟正黑體" panose="020B0604030504040204" pitchFamily="34" charset="-120"/>
                </a:endParaRPr>
              </a:p>
            </p:txBody>
          </p:sp>
          <p:sp>
            <p:nvSpPr>
              <p:cNvPr id="9" name="Text Box 23"/>
              <p:cNvSpPr txBox="1">
                <a:spLocks noChangeArrowheads="1"/>
              </p:cNvSpPr>
              <p:nvPr/>
            </p:nvSpPr>
            <p:spPr bwMode="gray">
              <a:xfrm>
                <a:off x="5584898" y="3380212"/>
                <a:ext cx="172354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3000" b="1" dirty="0">
                    <a:solidFill>
                      <a:srgbClr val="000099"/>
                    </a:solidFill>
                    <a:latin typeface="微軟正黑體" panose="020B0604030504040204" pitchFamily="34" charset="-120"/>
                    <a:ea typeface="微軟正黑體" panose="020B0604030504040204" pitchFamily="34" charset="-120"/>
                  </a:rPr>
                  <a:t>個人帳戶</a:t>
                </a:r>
                <a:endParaRPr lang="en-US" altLang="zh-TW" sz="3000" b="1" dirty="0">
                  <a:solidFill>
                    <a:srgbClr val="000099"/>
                  </a:solidFill>
                  <a:latin typeface="微軟正黑體" panose="020B0604030504040204" pitchFamily="34" charset="-120"/>
                  <a:ea typeface="微軟正黑體" panose="020B0604030504040204" pitchFamily="34" charset="-120"/>
                </a:endParaRPr>
              </a:p>
            </p:txBody>
          </p:sp>
          <p:grpSp>
            <p:nvGrpSpPr>
              <p:cNvPr id="10" name="Group 34"/>
              <p:cNvGrpSpPr>
                <a:grpSpLocks/>
              </p:cNvGrpSpPr>
              <p:nvPr/>
            </p:nvGrpSpPr>
            <p:grpSpPr bwMode="auto">
              <a:xfrm>
                <a:off x="2809711" y="4739017"/>
                <a:ext cx="1544637" cy="1690687"/>
                <a:chOff x="555" y="2823"/>
                <a:chExt cx="973" cy="1065"/>
              </a:xfrm>
            </p:grpSpPr>
            <p:pic>
              <p:nvPicPr>
                <p:cNvPr id="11" name="Picture 3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36" y="3718"/>
                  <a:ext cx="819" cy="17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36"/>
                <p:cNvSpPr>
                  <a:spLocks noChangeArrowheads="1"/>
                </p:cNvSpPr>
                <p:nvPr/>
              </p:nvSpPr>
              <p:spPr bwMode="gray">
                <a:xfrm>
                  <a:off x="555" y="2823"/>
                  <a:ext cx="973" cy="973"/>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13" name="Oval 37"/>
                <p:cNvSpPr>
                  <a:spLocks noChangeArrowheads="1"/>
                </p:cNvSpPr>
                <p:nvPr/>
              </p:nvSpPr>
              <p:spPr bwMode="gray">
                <a:xfrm>
                  <a:off x="576" y="2846"/>
                  <a:ext cx="928" cy="929"/>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14" name="Oval 38"/>
                <p:cNvSpPr>
                  <a:spLocks noChangeArrowheads="1"/>
                </p:cNvSpPr>
                <p:nvPr/>
              </p:nvSpPr>
              <p:spPr bwMode="gray">
                <a:xfrm>
                  <a:off x="612" y="2880"/>
                  <a:ext cx="839" cy="839"/>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grpSp>
          <p:sp>
            <p:nvSpPr>
              <p:cNvPr id="16" name="Text Box 40"/>
              <p:cNvSpPr txBox="1">
                <a:spLocks noChangeArrowheads="1"/>
              </p:cNvSpPr>
              <p:nvPr/>
            </p:nvSpPr>
            <p:spPr bwMode="gray">
              <a:xfrm>
                <a:off x="3208534" y="5358142"/>
                <a:ext cx="7136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b="1" dirty="0">
                    <a:solidFill>
                      <a:srgbClr val="FFFF00"/>
                    </a:solidFill>
                    <a:latin typeface="微軟正黑體" panose="020B0604030504040204" pitchFamily="34" charset="-120"/>
                    <a:ea typeface="微軟正黑體" panose="020B0604030504040204" pitchFamily="34" charset="-120"/>
                  </a:rPr>
                  <a:t>A</a:t>
                </a:r>
                <a:r>
                  <a:rPr lang="zh-TW" altLang="en-US" sz="2400" b="1" dirty="0">
                    <a:solidFill>
                      <a:srgbClr val="FFFF00"/>
                    </a:solidFill>
                    <a:latin typeface="微軟正黑體" panose="020B0604030504040204" pitchFamily="34" charset="-120"/>
                    <a:ea typeface="微軟正黑體" panose="020B0604030504040204" pitchFamily="34" charset="-120"/>
                  </a:rPr>
                  <a:t>員</a:t>
                </a: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grpSp>
            <p:nvGrpSpPr>
              <p:cNvPr id="17" name="Group 41"/>
              <p:cNvGrpSpPr>
                <a:grpSpLocks/>
              </p:cNvGrpSpPr>
              <p:nvPr/>
            </p:nvGrpSpPr>
            <p:grpSpPr bwMode="auto">
              <a:xfrm>
                <a:off x="4748048" y="4739017"/>
                <a:ext cx="1544638" cy="1690687"/>
                <a:chOff x="555" y="2823"/>
                <a:chExt cx="973" cy="1065"/>
              </a:xfrm>
            </p:grpSpPr>
            <p:pic>
              <p:nvPicPr>
                <p:cNvPr id="18" name="Picture 4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36" y="3718"/>
                  <a:ext cx="819" cy="17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43"/>
                <p:cNvSpPr>
                  <a:spLocks noChangeArrowheads="1"/>
                </p:cNvSpPr>
                <p:nvPr/>
              </p:nvSpPr>
              <p:spPr bwMode="gray">
                <a:xfrm>
                  <a:off x="555" y="2823"/>
                  <a:ext cx="973" cy="973"/>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22" name="Oval 44"/>
                <p:cNvSpPr>
                  <a:spLocks noChangeArrowheads="1"/>
                </p:cNvSpPr>
                <p:nvPr/>
              </p:nvSpPr>
              <p:spPr bwMode="gray">
                <a:xfrm>
                  <a:off x="576" y="2846"/>
                  <a:ext cx="928" cy="929"/>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24" name="Oval 45"/>
                <p:cNvSpPr>
                  <a:spLocks noChangeArrowheads="1"/>
                </p:cNvSpPr>
                <p:nvPr/>
              </p:nvSpPr>
              <p:spPr bwMode="gray">
                <a:xfrm>
                  <a:off x="612" y="2880"/>
                  <a:ext cx="839" cy="839"/>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grpSp>
          <p:sp>
            <p:nvSpPr>
              <p:cNvPr id="27" name="Text Box 47"/>
              <p:cNvSpPr txBox="1">
                <a:spLocks noChangeArrowheads="1"/>
              </p:cNvSpPr>
              <p:nvPr/>
            </p:nvSpPr>
            <p:spPr bwMode="gray">
              <a:xfrm>
                <a:off x="5158094" y="5358142"/>
                <a:ext cx="691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b="1" dirty="0">
                    <a:solidFill>
                      <a:srgbClr val="FFFF00"/>
                    </a:solidFill>
                    <a:latin typeface="微軟正黑體" panose="020B0604030504040204" pitchFamily="34" charset="-120"/>
                    <a:ea typeface="微軟正黑體" panose="020B0604030504040204" pitchFamily="34" charset="-120"/>
                  </a:rPr>
                  <a:t>B</a:t>
                </a:r>
                <a:r>
                  <a:rPr lang="zh-TW" altLang="en-US" sz="2400" b="1" dirty="0">
                    <a:solidFill>
                      <a:srgbClr val="FFFF00"/>
                    </a:solidFill>
                    <a:latin typeface="微軟正黑體" panose="020B0604030504040204" pitchFamily="34" charset="-120"/>
                    <a:ea typeface="微軟正黑體" panose="020B0604030504040204" pitchFamily="34" charset="-120"/>
                  </a:rPr>
                  <a:t>員</a:t>
                </a: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grpSp>
            <p:nvGrpSpPr>
              <p:cNvPr id="28" name="Group 48"/>
              <p:cNvGrpSpPr>
                <a:grpSpLocks/>
              </p:cNvGrpSpPr>
              <p:nvPr/>
            </p:nvGrpSpPr>
            <p:grpSpPr bwMode="auto">
              <a:xfrm>
                <a:off x="6729248" y="4739017"/>
                <a:ext cx="1544638" cy="1690687"/>
                <a:chOff x="555" y="2823"/>
                <a:chExt cx="973" cy="1065"/>
              </a:xfrm>
            </p:grpSpPr>
            <p:pic>
              <p:nvPicPr>
                <p:cNvPr id="29" name="Picture 4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36" y="3718"/>
                  <a:ext cx="819" cy="17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50"/>
                <p:cNvSpPr>
                  <a:spLocks noChangeArrowheads="1"/>
                </p:cNvSpPr>
                <p:nvPr/>
              </p:nvSpPr>
              <p:spPr bwMode="gray">
                <a:xfrm>
                  <a:off x="555" y="2823"/>
                  <a:ext cx="973" cy="973"/>
                </a:xfrm>
                <a:prstGeom prst="ellipse">
                  <a:avLst/>
                </a:prstGeom>
                <a:solidFill>
                  <a:srgbClr val="43799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31" name="Oval 51"/>
                <p:cNvSpPr>
                  <a:spLocks noChangeArrowheads="1"/>
                </p:cNvSpPr>
                <p:nvPr/>
              </p:nvSpPr>
              <p:spPr bwMode="gray">
                <a:xfrm>
                  <a:off x="576" y="2846"/>
                  <a:ext cx="928" cy="929"/>
                </a:xfrm>
                <a:prstGeom prst="ellipse">
                  <a:avLst/>
                </a:prstGeom>
                <a:solidFill>
                  <a:srgbClr val="43799F"/>
                </a:solidFill>
                <a:ln w="9525" algn="ctr">
                  <a:solidFill>
                    <a:srgbClr val="115686"/>
                  </a:solidFill>
                  <a:round/>
                  <a:headEnd/>
                  <a:tailEnd/>
                </a:ln>
                <a:effectLst/>
                <a:extLs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32" name="Oval 52"/>
                <p:cNvSpPr>
                  <a:spLocks noChangeArrowheads="1"/>
                </p:cNvSpPr>
                <p:nvPr/>
              </p:nvSpPr>
              <p:spPr bwMode="gray">
                <a:xfrm>
                  <a:off x="612" y="2880"/>
                  <a:ext cx="839" cy="839"/>
                </a:xfrm>
                <a:prstGeom prst="ellipse">
                  <a:avLst/>
                </a:prstGeom>
                <a:solidFill>
                  <a:srgbClr val="43799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grpSp>
          <p:sp>
            <p:nvSpPr>
              <p:cNvPr id="34" name="Text Box 54"/>
              <p:cNvSpPr txBox="1">
                <a:spLocks noChangeArrowheads="1"/>
              </p:cNvSpPr>
              <p:nvPr/>
            </p:nvSpPr>
            <p:spPr bwMode="gray">
              <a:xfrm>
                <a:off x="7135290" y="5358142"/>
                <a:ext cx="6992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b="1" dirty="0">
                    <a:solidFill>
                      <a:srgbClr val="FFFF00"/>
                    </a:solidFill>
                    <a:latin typeface="微軟正黑體" panose="020B0604030504040204" pitchFamily="34" charset="-120"/>
                    <a:ea typeface="微軟正黑體" panose="020B0604030504040204" pitchFamily="34" charset="-120"/>
                  </a:rPr>
                  <a:t>C</a:t>
                </a:r>
                <a:r>
                  <a:rPr lang="zh-TW" altLang="en-US" sz="2400" b="1" dirty="0">
                    <a:solidFill>
                      <a:srgbClr val="FFFF00"/>
                    </a:solidFill>
                    <a:latin typeface="微軟正黑體" panose="020B0604030504040204" pitchFamily="34" charset="-120"/>
                    <a:ea typeface="微軟正黑體" panose="020B0604030504040204" pitchFamily="34" charset="-120"/>
                  </a:rPr>
                  <a:t>員</a:t>
                </a: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grpSp>
            <p:nvGrpSpPr>
              <p:cNvPr id="35" name="Group 55"/>
              <p:cNvGrpSpPr>
                <a:grpSpLocks/>
              </p:cNvGrpSpPr>
              <p:nvPr/>
            </p:nvGrpSpPr>
            <p:grpSpPr bwMode="auto">
              <a:xfrm>
                <a:off x="8710448" y="4739017"/>
                <a:ext cx="1544638" cy="1690687"/>
                <a:chOff x="555" y="2823"/>
                <a:chExt cx="973" cy="1065"/>
              </a:xfrm>
            </p:grpSpPr>
            <p:pic>
              <p:nvPicPr>
                <p:cNvPr id="36" name="Picture 5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36" y="3718"/>
                  <a:ext cx="819" cy="170"/>
                </a:xfrm>
                <a:prstGeom prst="rect">
                  <a:avLst/>
                </a:prstGeom>
                <a:noFill/>
                <a:extLst>
                  <a:ext uri="{909E8E84-426E-40DD-AFC4-6F175D3DCCD1}">
                    <a14:hiddenFill xmlns:a14="http://schemas.microsoft.com/office/drawing/2010/main">
                      <a:solidFill>
                        <a:srgbClr val="FFFFFF"/>
                      </a:solidFill>
                    </a14:hiddenFill>
                  </a:ext>
                </a:extLst>
              </p:spPr>
            </p:pic>
            <p:sp>
              <p:nvSpPr>
                <p:cNvPr id="37" name="Oval 57"/>
                <p:cNvSpPr>
                  <a:spLocks noChangeArrowheads="1"/>
                </p:cNvSpPr>
                <p:nvPr/>
              </p:nvSpPr>
              <p:spPr bwMode="gray">
                <a:xfrm>
                  <a:off x="555" y="2823"/>
                  <a:ext cx="973" cy="973"/>
                </a:xfrm>
                <a:prstGeom prst="ellipse">
                  <a:avLst/>
                </a:prstGeom>
                <a:solidFill>
                  <a:schemeClr val="accent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38" name="Oval 58"/>
                <p:cNvSpPr>
                  <a:spLocks noChangeArrowheads="1"/>
                </p:cNvSpPr>
                <p:nvPr/>
              </p:nvSpPr>
              <p:spPr bwMode="gray">
                <a:xfrm>
                  <a:off x="576" y="2846"/>
                  <a:ext cx="928" cy="929"/>
                </a:xfrm>
                <a:prstGeom prst="ellipse">
                  <a:avLst/>
                </a:prstGeom>
                <a:solidFill>
                  <a:schemeClr val="accent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sp>
              <p:nvSpPr>
                <p:cNvPr id="39" name="Oval 59"/>
                <p:cNvSpPr>
                  <a:spLocks noChangeArrowheads="1"/>
                </p:cNvSpPr>
                <p:nvPr/>
              </p:nvSpPr>
              <p:spPr bwMode="gray">
                <a:xfrm>
                  <a:off x="612" y="2880"/>
                  <a:ext cx="839" cy="839"/>
                </a:xfrm>
                <a:prstGeom prst="ellipse">
                  <a:avLst/>
                </a:prstGeom>
                <a:solidFill>
                  <a:schemeClr val="accent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algn="ctr"/>
                  <a:endParaRPr lang="zh-TW" altLang="en-US"/>
                </a:p>
              </p:txBody>
            </p:sp>
          </p:grpSp>
          <p:sp>
            <p:nvSpPr>
              <p:cNvPr id="41" name="Text Box 61"/>
              <p:cNvSpPr txBox="1">
                <a:spLocks noChangeArrowheads="1"/>
              </p:cNvSpPr>
              <p:nvPr/>
            </p:nvSpPr>
            <p:spPr bwMode="gray">
              <a:xfrm>
                <a:off x="9124274" y="5358142"/>
                <a:ext cx="729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400" b="1" dirty="0">
                    <a:solidFill>
                      <a:srgbClr val="FFFF00"/>
                    </a:solidFill>
                    <a:latin typeface="微軟正黑體" panose="020B0604030504040204" pitchFamily="34" charset="-120"/>
                    <a:ea typeface="微軟正黑體" panose="020B0604030504040204" pitchFamily="34" charset="-120"/>
                  </a:rPr>
                  <a:t>D</a:t>
                </a:r>
                <a:r>
                  <a:rPr lang="zh-TW" altLang="en-US" sz="2400" b="1" dirty="0">
                    <a:solidFill>
                      <a:srgbClr val="FFFF00"/>
                    </a:solidFill>
                    <a:latin typeface="微軟正黑體" panose="020B0604030504040204" pitchFamily="34" charset="-120"/>
                    <a:ea typeface="微軟正黑體" panose="020B0604030504040204" pitchFamily="34" charset="-120"/>
                  </a:rPr>
                  <a:t>員</a:t>
                </a: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grpSp>
        <p:sp>
          <p:nvSpPr>
            <p:cNvPr id="6" name="直線圖說文字 1 5"/>
            <p:cNvSpPr/>
            <p:nvPr/>
          </p:nvSpPr>
          <p:spPr>
            <a:xfrm>
              <a:off x="9078047" y="1829692"/>
              <a:ext cx="1958253" cy="574676"/>
            </a:xfrm>
            <a:prstGeom prst="borderCallout1">
              <a:avLst>
                <a:gd name="adj1" fmla="val 10458"/>
                <a:gd name="adj2" fmla="val 905"/>
                <a:gd name="adj3" fmla="val 74425"/>
                <a:gd name="adj4" fmla="val -3682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400" b="1" dirty="0">
                  <a:solidFill>
                    <a:srgbClr val="000099"/>
                  </a:solidFill>
                  <a:latin typeface="微軟正黑體" panose="020B0604030504040204" pitchFamily="34" charset="-120"/>
                  <a:ea typeface="微軟正黑體" panose="020B0604030504040204" pitchFamily="34" charset="-120"/>
                </a:rPr>
                <a:t>委外或自辦</a:t>
              </a:r>
            </a:p>
          </p:txBody>
        </p:sp>
      </p:grpSp>
      <p:sp>
        <p:nvSpPr>
          <p:cNvPr id="40" name="直線圖說文字 1 39"/>
          <p:cNvSpPr/>
          <p:nvPr/>
        </p:nvSpPr>
        <p:spPr>
          <a:xfrm>
            <a:off x="8959686" y="3138297"/>
            <a:ext cx="2483014" cy="1385384"/>
          </a:xfrm>
          <a:prstGeom prst="borderCallout1">
            <a:avLst>
              <a:gd name="adj1" fmla="val 10458"/>
              <a:gd name="adj2" fmla="val 905"/>
              <a:gd name="adj3" fmla="val 10714"/>
              <a:gd name="adj4" fmla="val -11258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TW" altLang="en-US" sz="2400" b="1" dirty="0">
                <a:solidFill>
                  <a:srgbClr val="000099"/>
                </a:solidFill>
                <a:latin typeface="微軟正黑體" panose="020B0604030504040204" pitchFamily="34" charset="-120"/>
                <a:ea typeface="微軟正黑體" panose="020B0604030504040204" pitchFamily="34" charset="-120"/>
              </a:rPr>
              <a:t>設帳務管理平台</a:t>
            </a:r>
            <a:endParaRPr lang="en-US" altLang="zh-TW" sz="2400" b="1" dirty="0">
              <a:solidFill>
                <a:srgbClr val="000099"/>
              </a:solidFill>
              <a:latin typeface="微軟正黑體" panose="020B0604030504040204" pitchFamily="34" charset="-120"/>
              <a:ea typeface="微軟正黑體" panose="020B0604030504040204" pitchFamily="34" charset="-120"/>
            </a:endParaRPr>
          </a:p>
          <a:p>
            <a:pPr algn="ctr"/>
            <a:r>
              <a:rPr lang="zh-TW" altLang="en-US" sz="2400" b="1" dirty="0">
                <a:solidFill>
                  <a:srgbClr val="000099"/>
                </a:solidFill>
                <a:latin typeface="微軟正黑體" panose="020B0604030504040204" pitchFamily="34" charset="-120"/>
                <a:ea typeface="微軟正黑體" panose="020B0604030504040204" pitchFamily="34" charset="-120"/>
              </a:rPr>
              <a:t>隨時提供查詢及變更投資選擇</a:t>
            </a:r>
          </a:p>
        </p:txBody>
      </p:sp>
    </p:spTree>
    <p:extLst>
      <p:ext uri="{BB962C8B-B14F-4D97-AF65-F5344CB8AC3E}">
        <p14:creationId xmlns:p14="http://schemas.microsoft.com/office/powerpoint/2010/main" val="39291666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31035" y="902502"/>
            <a:ext cx="9035143"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六、建立個人退休金帳戶   </a:t>
            </a:r>
            <a:r>
              <a:rPr lang="en-US" altLang="zh-TW" sz="2600" b="1" dirty="0">
                <a:solidFill>
                  <a:srgbClr val="115686">
                    <a:lumMod val="75000"/>
                  </a:srgbClr>
                </a:solidFill>
                <a:latin typeface="+mn-ea"/>
              </a:rPr>
              <a:t>(3)</a:t>
            </a:r>
            <a:r>
              <a:rPr lang="zh-TW" altLang="en-US" sz="2600" b="1" dirty="0">
                <a:solidFill>
                  <a:srgbClr val="115686">
                    <a:lumMod val="75000"/>
                  </a:srgbClr>
                </a:solidFill>
                <a:latin typeface="+mn-ea"/>
              </a:rPr>
              <a:t>建立自主投資平臺</a:t>
            </a:r>
            <a:endParaRPr lang="en-US" altLang="zh-TW" sz="2600" b="1" dirty="0">
              <a:solidFill>
                <a:srgbClr val="115686">
                  <a:lumMod val="75000"/>
                </a:srgbClr>
              </a:solidFill>
              <a:latin typeface="+mn-ea"/>
            </a:endParaRPr>
          </a:p>
        </p:txBody>
      </p:sp>
      <p:sp>
        <p:nvSpPr>
          <p:cNvPr id="7" name="矩形 6">
            <a:extLst>
              <a:ext uri="{FF2B5EF4-FFF2-40B4-BE49-F238E27FC236}">
                <a16:creationId xmlns:a16="http://schemas.microsoft.com/office/drawing/2014/main" xmlns="" id="{61495C8C-F7D4-41C7-97C4-90BEF46C122D}"/>
              </a:ext>
            </a:extLst>
          </p:cNvPr>
          <p:cNvSpPr/>
          <p:nvPr/>
        </p:nvSpPr>
        <p:spPr>
          <a:xfrm>
            <a:off x="1699200" y="259200"/>
            <a:ext cx="7152970"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cxnSp>
        <p:nvCxnSpPr>
          <p:cNvPr id="8" name="Straight Connector 38">
            <a:extLst>
              <a:ext uri="{FF2B5EF4-FFF2-40B4-BE49-F238E27FC236}">
                <a16:creationId xmlns:a16="http://schemas.microsoft.com/office/drawing/2014/main" xmlns="" id="{459695B9-DD33-4AAE-96C6-43D9E0A1F27B}"/>
              </a:ext>
            </a:extLst>
          </p:cNvPr>
          <p:cNvCxnSpPr/>
          <p:nvPr/>
        </p:nvCxnSpPr>
        <p:spPr bwMode="auto">
          <a:xfrm flipV="1">
            <a:off x="1665854" y="1393872"/>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660401" y="1683176"/>
            <a:ext cx="10332553" cy="4941391"/>
            <a:chOff x="800101" y="1708576"/>
            <a:chExt cx="10332553" cy="4941391"/>
          </a:xfrm>
        </p:grpSpPr>
        <p:grpSp>
          <p:nvGrpSpPr>
            <p:cNvPr id="26" name="群組 25"/>
            <p:cNvGrpSpPr/>
            <p:nvPr/>
          </p:nvGrpSpPr>
          <p:grpSpPr>
            <a:xfrm>
              <a:off x="800101" y="2342436"/>
              <a:ext cx="10332553" cy="4307531"/>
              <a:chOff x="917231" y="1900999"/>
              <a:chExt cx="10070113" cy="4716249"/>
            </a:xfrm>
          </p:grpSpPr>
          <p:sp>
            <p:nvSpPr>
              <p:cNvPr id="29" name="向上箭號 28"/>
              <p:cNvSpPr/>
              <p:nvPr/>
            </p:nvSpPr>
            <p:spPr>
              <a:xfrm>
                <a:off x="917231" y="1900999"/>
                <a:ext cx="2463107" cy="2108535"/>
              </a:xfrm>
              <a:prstGeom prst="upArrow">
                <a:avLst/>
              </a:prstGeom>
              <a:solidFill>
                <a:schemeClr val="accent1">
                  <a:lumMod val="40000"/>
                  <a:lumOff val="60000"/>
                </a:schemeClr>
              </a:solidFill>
              <a:ln>
                <a:solidFill>
                  <a:schemeClr val="accent1">
                    <a:lumMod val="60000"/>
                    <a:lumOff val="40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0" name="向下箭號 29"/>
              <p:cNvSpPr/>
              <p:nvPr/>
            </p:nvSpPr>
            <p:spPr>
              <a:xfrm>
                <a:off x="2229402" y="4396529"/>
                <a:ext cx="2347765" cy="2220719"/>
              </a:xfrm>
              <a:prstGeom prst="downArrow">
                <a:avLst/>
              </a:prstGeom>
              <a:solidFill>
                <a:schemeClr val="accent2">
                  <a:lumMod val="40000"/>
                  <a:lumOff val="6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7595342"/>
                  <a:satOff val="-40088"/>
                  <a:lumOff val="16080"/>
                  <a:alphaOff val="0"/>
                </a:schemeClr>
              </a:fillRef>
              <a:effectRef idx="2">
                <a:schemeClr val="accent3">
                  <a:hueOff val="17595342"/>
                  <a:satOff val="-40088"/>
                  <a:lumOff val="16080"/>
                  <a:alphaOff val="0"/>
                </a:schemeClr>
              </a:effectRef>
              <a:fontRef idx="minor">
                <a:schemeClr val="lt1"/>
              </a:fontRef>
            </p:style>
          </p:sp>
          <p:sp>
            <p:nvSpPr>
              <p:cNvPr id="31" name="手繪多邊形 30"/>
              <p:cNvSpPr/>
              <p:nvPr/>
            </p:nvSpPr>
            <p:spPr>
              <a:xfrm>
                <a:off x="4866961" y="4194594"/>
                <a:ext cx="6120383" cy="2220719"/>
              </a:xfrm>
              <a:custGeom>
                <a:avLst/>
                <a:gdLst>
                  <a:gd name="connsiteX0" fmla="*/ 0 w 6120383"/>
                  <a:gd name="connsiteY0" fmla="*/ 0 h 2220719"/>
                  <a:gd name="connsiteX1" fmla="*/ 6120383 w 6120383"/>
                  <a:gd name="connsiteY1" fmla="*/ 0 h 2220719"/>
                  <a:gd name="connsiteX2" fmla="*/ 6120383 w 6120383"/>
                  <a:gd name="connsiteY2" fmla="*/ 2220719 h 2220719"/>
                  <a:gd name="connsiteX3" fmla="*/ 0 w 6120383"/>
                  <a:gd name="connsiteY3" fmla="*/ 2220719 h 2220719"/>
                  <a:gd name="connsiteX4" fmla="*/ 0 w 6120383"/>
                  <a:gd name="connsiteY4" fmla="*/ 0 h 222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0383" h="2220719">
                    <a:moveTo>
                      <a:pt x="0" y="0"/>
                    </a:moveTo>
                    <a:lnTo>
                      <a:pt x="6120383" y="0"/>
                    </a:lnTo>
                    <a:lnTo>
                      <a:pt x="6120383" y="2220719"/>
                    </a:lnTo>
                    <a:lnTo>
                      <a:pt x="0" y="222071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a:lnSpc>
                    <a:spcPct val="90000"/>
                  </a:lnSpc>
                  <a:spcBef>
                    <a:spcPct val="0"/>
                  </a:spcBef>
                  <a:spcAft>
                    <a:spcPct val="35000"/>
                  </a:spcAft>
                </a:pPr>
                <a:endParaRPr lang="zh-TW" altLang="en-US" sz="2100" kern="1200" dirty="0"/>
              </a:p>
            </p:txBody>
          </p:sp>
        </p:grpSp>
        <p:sp>
          <p:nvSpPr>
            <p:cNvPr id="27" name="文字方塊 26"/>
            <p:cNvSpPr txBox="1"/>
            <p:nvPr/>
          </p:nvSpPr>
          <p:spPr>
            <a:xfrm>
              <a:off x="1654026" y="2733502"/>
              <a:ext cx="984885" cy="1546073"/>
            </a:xfrm>
            <a:prstGeom prst="rect">
              <a:avLst/>
            </a:prstGeom>
            <a:noFill/>
          </p:spPr>
          <p:txBody>
            <a:bodyPr vert="eaVert" wrap="square" rtlCol="0">
              <a:spAutoFit/>
            </a:bodyPr>
            <a:lstStyle/>
            <a:p>
              <a:pPr algn="ctr"/>
              <a:r>
                <a:rPr lang="zh-TW" altLang="en-US" sz="2600" b="1" dirty="0">
                  <a:latin typeface="+mn-ea"/>
                </a:rPr>
                <a:t>累積期</a:t>
              </a:r>
            </a:p>
            <a:p>
              <a:r>
                <a:rPr lang="zh-TW" altLang="en-US" sz="2600" b="1" dirty="0">
                  <a:latin typeface="+mn-ea"/>
                </a:rPr>
                <a:t>在職提撥</a:t>
              </a:r>
              <a:endParaRPr lang="en-US" altLang="zh-TW" sz="2600" b="1" dirty="0">
                <a:latin typeface="+mn-ea"/>
              </a:endParaRPr>
            </a:p>
          </p:txBody>
        </p:sp>
        <p:sp>
          <p:nvSpPr>
            <p:cNvPr id="28" name="文字方塊 27"/>
            <p:cNvSpPr txBox="1"/>
            <p:nvPr/>
          </p:nvSpPr>
          <p:spPr>
            <a:xfrm>
              <a:off x="2858501" y="4798775"/>
              <a:ext cx="984885" cy="1546073"/>
            </a:xfrm>
            <a:prstGeom prst="rect">
              <a:avLst/>
            </a:prstGeom>
            <a:noFill/>
          </p:spPr>
          <p:txBody>
            <a:bodyPr vert="eaVert" wrap="square" rtlCol="0">
              <a:spAutoFit/>
            </a:bodyPr>
            <a:lstStyle/>
            <a:p>
              <a:pPr algn="ctr"/>
              <a:r>
                <a:rPr lang="zh-TW" altLang="en-US" sz="2600" b="1" dirty="0">
                  <a:latin typeface="+mn-ea"/>
                </a:rPr>
                <a:t>請領期</a:t>
              </a:r>
            </a:p>
            <a:p>
              <a:r>
                <a:rPr lang="zh-TW" altLang="en-US" sz="2600" b="1" dirty="0">
                  <a:latin typeface="+mn-ea"/>
                </a:rPr>
                <a:t>退休給付</a:t>
              </a:r>
              <a:endParaRPr lang="en-US" altLang="zh-TW" sz="2600" b="1" dirty="0">
                <a:latin typeface="+mn-ea"/>
              </a:endParaRPr>
            </a:p>
          </p:txBody>
        </p:sp>
        <p:grpSp>
          <p:nvGrpSpPr>
            <p:cNvPr id="15" name="群組 14"/>
            <p:cNvGrpSpPr/>
            <p:nvPr/>
          </p:nvGrpSpPr>
          <p:grpSpPr>
            <a:xfrm>
              <a:off x="4487362" y="4474232"/>
              <a:ext cx="5436531" cy="1610359"/>
              <a:chOff x="4354812" y="1698913"/>
              <a:chExt cx="5566028" cy="1960341"/>
            </a:xfrm>
          </p:grpSpPr>
          <p:sp>
            <p:nvSpPr>
              <p:cNvPr id="16" name="AutoShape 4"/>
              <p:cNvSpPr>
                <a:spLocks noChangeArrowheads="1"/>
              </p:cNvSpPr>
              <p:nvPr/>
            </p:nvSpPr>
            <p:spPr bwMode="gray">
              <a:xfrm>
                <a:off x="4354812" y="1698913"/>
                <a:ext cx="5566028" cy="1960341"/>
              </a:xfrm>
              <a:prstGeom prst="roundRect">
                <a:avLst>
                  <a:gd name="adj" fmla="val 10889"/>
                </a:avLst>
              </a:prstGeom>
              <a:solidFill>
                <a:schemeClr val="accent2">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TW" altLang="en-US" sz="2000"/>
              </a:p>
            </p:txBody>
          </p:sp>
          <p:sp>
            <p:nvSpPr>
              <p:cNvPr id="17" name="AutoShape 6"/>
              <p:cNvSpPr>
                <a:spLocks noChangeArrowheads="1"/>
              </p:cNvSpPr>
              <p:nvPr/>
            </p:nvSpPr>
            <p:spPr bwMode="gray">
              <a:xfrm>
                <a:off x="4509910" y="1888018"/>
                <a:ext cx="2050328" cy="1582129"/>
              </a:xfrm>
              <a:prstGeom prst="roundRect">
                <a:avLst>
                  <a:gd name="adj" fmla="val 11921"/>
                </a:avLst>
              </a:prstGeom>
              <a:solidFill>
                <a:schemeClr val="accent2">
                  <a:lumMod val="40000"/>
                  <a:lumOff val="60000"/>
                </a:schemeClr>
              </a:solidFill>
              <a:ln w="38100">
                <a:solidFill>
                  <a:schemeClr val="bg1"/>
                </a:solidFill>
                <a:round/>
                <a:headEnd/>
                <a:tailEnd/>
              </a:ln>
              <a:effectLst/>
            </p:spPr>
            <p:txBody>
              <a:bodyPr wrap="none" anchor="ctr"/>
              <a:lstStyle/>
              <a:p>
                <a:pPr lvl="0" algn="ctr" defTabSz="1200150">
                  <a:lnSpc>
                    <a:spcPts val="3200"/>
                  </a:lnSpc>
                  <a:spcBef>
                    <a:spcPct val="0"/>
                  </a:spcBef>
                  <a:spcAft>
                    <a:spcPts val="0"/>
                  </a:spcAft>
                </a:pPr>
                <a:r>
                  <a:rPr lang="zh-TW" altLang="en-US" sz="2400" b="1" dirty="0">
                    <a:solidFill>
                      <a:srgbClr val="C00000"/>
                    </a:solidFill>
                  </a:rPr>
                  <a:t>自主投資</a:t>
                </a:r>
                <a:r>
                  <a:rPr lang="en-US" altLang="zh-TW" sz="2400" b="1" dirty="0">
                    <a:solidFill>
                      <a:srgbClr val="C00000"/>
                    </a:solidFill>
                  </a:rPr>
                  <a:t/>
                </a:r>
                <a:br>
                  <a:rPr lang="en-US" altLang="zh-TW" sz="2400" b="1" dirty="0">
                    <a:solidFill>
                      <a:srgbClr val="C00000"/>
                    </a:solidFill>
                  </a:rPr>
                </a:br>
                <a:r>
                  <a:rPr lang="zh-TW" altLang="en-US" sz="2400" b="1" dirty="0">
                    <a:solidFill>
                      <a:srgbClr val="C00000"/>
                    </a:solidFill>
                  </a:rPr>
                  <a:t>或</a:t>
                </a:r>
                <a:r>
                  <a:rPr lang="en-US" altLang="zh-TW" sz="2400" b="1" dirty="0">
                    <a:solidFill>
                      <a:srgbClr val="C00000"/>
                    </a:solidFill>
                  </a:rPr>
                  <a:t/>
                </a:r>
                <a:br>
                  <a:rPr lang="en-US" altLang="zh-TW" sz="2400" b="1" dirty="0">
                    <a:solidFill>
                      <a:srgbClr val="C00000"/>
                    </a:solidFill>
                  </a:rPr>
                </a:br>
                <a:r>
                  <a:rPr lang="zh-TW" altLang="en-US" sz="2400" b="1" dirty="0">
                    <a:solidFill>
                      <a:srgbClr val="C00000"/>
                    </a:solidFill>
                  </a:rPr>
                  <a:t>代為投資</a:t>
                </a:r>
              </a:p>
            </p:txBody>
          </p:sp>
          <p:sp>
            <p:nvSpPr>
              <p:cNvPr id="18" name="圓角矩形 6"/>
              <p:cNvSpPr/>
              <p:nvPr/>
            </p:nvSpPr>
            <p:spPr>
              <a:xfrm>
                <a:off x="6652583" y="2641207"/>
                <a:ext cx="3268257" cy="77541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ts val="2400"/>
                  </a:lnSpc>
                  <a:spcBef>
                    <a:spcPct val="0"/>
                  </a:spcBef>
                  <a:spcAft>
                    <a:spcPts val="0"/>
                  </a:spcAft>
                </a:pPr>
                <a:r>
                  <a:rPr lang="zh-TW" altLang="en-US" sz="2000" b="1" dirty="0">
                    <a:solidFill>
                      <a:schemeClr val="accent1">
                        <a:lumMod val="50000"/>
                      </a:schemeClr>
                    </a:solidFill>
                  </a:rPr>
                  <a:t>管理機關</a:t>
                </a:r>
                <a:r>
                  <a:rPr lang="en-US" altLang="zh-TW" sz="2000" b="1" dirty="0">
                    <a:solidFill>
                      <a:schemeClr val="accent1">
                        <a:lumMod val="50000"/>
                      </a:schemeClr>
                    </a:solidFill>
                  </a:rPr>
                  <a:t>(</a:t>
                </a:r>
                <a:r>
                  <a:rPr lang="zh-TW" altLang="en-US" sz="2000" b="1" dirty="0">
                    <a:solidFill>
                      <a:schemeClr val="accent1">
                        <a:lumMod val="50000"/>
                      </a:schemeClr>
                    </a:solidFill>
                  </a:rPr>
                  <a:t>構</a:t>
                </a:r>
                <a:r>
                  <a:rPr lang="en-US" altLang="zh-TW" sz="2000" b="1" dirty="0">
                    <a:solidFill>
                      <a:schemeClr val="accent1">
                        <a:lumMod val="50000"/>
                      </a:schemeClr>
                    </a:solidFill>
                  </a:rPr>
                  <a:t>)</a:t>
                </a:r>
                <a:r>
                  <a:rPr lang="zh-TW" altLang="en-US" sz="2000" b="1" dirty="0">
                    <a:solidFill>
                      <a:schemeClr val="accent1">
                        <a:lumMod val="50000"/>
                      </a:schemeClr>
                    </a:solidFill>
                  </a:rPr>
                  <a:t>代為投資運用收益，給予最低保證收益</a:t>
                </a:r>
                <a:endParaRPr lang="zh-TW" altLang="en-US" sz="2000" b="1" kern="1200" dirty="0">
                  <a:solidFill>
                    <a:schemeClr val="accent1">
                      <a:lumMod val="50000"/>
                    </a:schemeClr>
                  </a:solidFill>
                </a:endParaRPr>
              </a:p>
            </p:txBody>
          </p:sp>
        </p:grpSp>
        <p:sp>
          <p:nvSpPr>
            <p:cNvPr id="32" name="圓角矩形 6"/>
            <p:cNvSpPr/>
            <p:nvPr/>
          </p:nvSpPr>
          <p:spPr>
            <a:xfrm>
              <a:off x="7012245" y="4678095"/>
              <a:ext cx="3235621" cy="63697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ts val="2400"/>
                </a:lnSpc>
                <a:spcBef>
                  <a:spcPct val="0"/>
                </a:spcBef>
                <a:spcAft>
                  <a:spcPts val="0"/>
                </a:spcAft>
              </a:pPr>
              <a:r>
                <a:rPr lang="zh-TW" altLang="en-US" sz="2000" b="1" dirty="0">
                  <a:solidFill>
                    <a:schemeClr val="accent1">
                      <a:lumMod val="50000"/>
                    </a:schemeClr>
                  </a:solidFill>
                </a:rPr>
                <a:t>自主投資，自負盈虧</a:t>
              </a:r>
              <a:endParaRPr lang="zh-TW" altLang="en-US" sz="2000" b="1" kern="1200" dirty="0">
                <a:solidFill>
                  <a:schemeClr val="accent1">
                    <a:lumMod val="50000"/>
                  </a:schemeClr>
                </a:solidFill>
              </a:endParaRPr>
            </a:p>
          </p:txBody>
        </p:sp>
        <p:grpSp>
          <p:nvGrpSpPr>
            <p:cNvPr id="10" name="群組 9"/>
            <p:cNvGrpSpPr/>
            <p:nvPr/>
          </p:nvGrpSpPr>
          <p:grpSpPr>
            <a:xfrm>
              <a:off x="3337509" y="1708576"/>
              <a:ext cx="6556792" cy="2209877"/>
              <a:chOff x="4018249" y="1658900"/>
              <a:chExt cx="6556792" cy="2209877"/>
            </a:xfrm>
          </p:grpSpPr>
          <p:grpSp>
            <p:nvGrpSpPr>
              <p:cNvPr id="13" name="群組 12"/>
              <p:cNvGrpSpPr/>
              <p:nvPr/>
            </p:nvGrpSpPr>
            <p:grpSpPr>
              <a:xfrm>
                <a:off x="4018249" y="2105500"/>
                <a:ext cx="6556792" cy="1763277"/>
                <a:chOff x="4124391" y="1618676"/>
                <a:chExt cx="6712974" cy="2037668"/>
              </a:xfrm>
            </p:grpSpPr>
            <p:grpSp>
              <p:nvGrpSpPr>
                <p:cNvPr id="19" name="群組 18"/>
                <p:cNvGrpSpPr/>
                <p:nvPr/>
              </p:nvGrpSpPr>
              <p:grpSpPr>
                <a:xfrm>
                  <a:off x="4124391" y="1618676"/>
                  <a:ext cx="6712974" cy="2037668"/>
                  <a:chOff x="4097294" y="1820504"/>
                  <a:chExt cx="6712974" cy="2037668"/>
                </a:xfrm>
              </p:grpSpPr>
              <p:sp>
                <p:nvSpPr>
                  <p:cNvPr id="23" name="AutoShape 4"/>
                  <p:cNvSpPr>
                    <a:spLocks noChangeArrowheads="1"/>
                  </p:cNvSpPr>
                  <p:nvPr/>
                </p:nvSpPr>
                <p:spPr bwMode="gray">
                  <a:xfrm>
                    <a:off x="4097294" y="1820504"/>
                    <a:ext cx="6712974" cy="2037668"/>
                  </a:xfrm>
                  <a:prstGeom prst="roundRect">
                    <a:avLst>
                      <a:gd name="adj" fmla="val 10889"/>
                    </a:avLst>
                  </a:prstGeom>
                  <a:solidFill>
                    <a:schemeClr val="accent1">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TW" altLang="en-US" sz="2000" i="1" dirty="0"/>
                  </a:p>
                </p:txBody>
              </p:sp>
              <p:sp>
                <p:nvSpPr>
                  <p:cNvPr id="24" name="AutoShape 6"/>
                  <p:cNvSpPr>
                    <a:spLocks noChangeArrowheads="1"/>
                  </p:cNvSpPr>
                  <p:nvPr/>
                </p:nvSpPr>
                <p:spPr bwMode="gray">
                  <a:xfrm>
                    <a:off x="4266258" y="2036374"/>
                    <a:ext cx="2050329" cy="824675"/>
                  </a:xfrm>
                  <a:prstGeom prst="roundRect">
                    <a:avLst>
                      <a:gd name="adj" fmla="val 11921"/>
                    </a:avLst>
                  </a:prstGeom>
                  <a:solidFill>
                    <a:schemeClr val="accent1">
                      <a:lumMod val="40000"/>
                      <a:lumOff val="60000"/>
                    </a:schemeClr>
                  </a:solidFill>
                  <a:ln w="38100">
                    <a:solidFill>
                      <a:schemeClr val="bg1"/>
                    </a:solidFill>
                    <a:round/>
                    <a:headEnd/>
                    <a:tailEnd/>
                  </a:ln>
                  <a:effectLst/>
                </p:spPr>
                <p:txBody>
                  <a:bodyPr wrap="none" anchor="ctr"/>
                  <a:lstStyle/>
                  <a:p>
                    <a:pPr lvl="0" indent="-342900" algn="ctr" defTabSz="1200150">
                      <a:lnSpc>
                        <a:spcPts val="3200"/>
                      </a:lnSpc>
                      <a:spcBef>
                        <a:spcPct val="0"/>
                      </a:spcBef>
                      <a:spcAft>
                        <a:spcPts val="0"/>
                      </a:spcAft>
                      <a:buFont typeface="Wingdings" panose="05000000000000000000" pitchFamily="2" charset="2"/>
                      <a:buChar char="u"/>
                    </a:pPr>
                    <a:r>
                      <a:rPr lang="zh-TW" altLang="en-US" sz="2400" b="1" dirty="0">
                        <a:solidFill>
                          <a:srgbClr val="C00000"/>
                        </a:solidFill>
                      </a:rPr>
                      <a:t>自主投資</a:t>
                    </a:r>
                  </a:p>
                </p:txBody>
              </p:sp>
              <p:sp>
                <p:nvSpPr>
                  <p:cNvPr id="25" name="圓角矩形 6"/>
                  <p:cNvSpPr/>
                  <p:nvPr/>
                </p:nvSpPr>
                <p:spPr>
                  <a:xfrm>
                    <a:off x="6420333" y="2196029"/>
                    <a:ext cx="4321404" cy="64330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ts val="2200"/>
                      </a:lnSpc>
                      <a:spcBef>
                        <a:spcPct val="0"/>
                      </a:spcBef>
                      <a:spcAft>
                        <a:spcPts val="0"/>
                      </a:spcAft>
                    </a:pPr>
                    <a:r>
                      <a:rPr lang="zh-TW" altLang="en-US" sz="2000" b="1" dirty="0">
                        <a:solidFill>
                          <a:schemeClr val="accent1">
                            <a:lumMod val="50000"/>
                          </a:schemeClr>
                        </a:solidFill>
                      </a:rPr>
                      <a:t>自選投資組合或選擇</a:t>
                    </a:r>
                    <a:r>
                      <a:rPr lang="zh-TW" altLang="en-US" sz="2000" b="1" kern="1200" dirty="0">
                        <a:solidFill>
                          <a:schemeClr val="accent1">
                            <a:lumMod val="50000"/>
                          </a:schemeClr>
                        </a:solidFill>
                      </a:rPr>
                      <a:t>人生週期基金</a:t>
                    </a:r>
                  </a:p>
                </p:txBody>
              </p:sp>
            </p:grpSp>
            <p:grpSp>
              <p:nvGrpSpPr>
                <p:cNvPr id="20" name="群組 19"/>
                <p:cNvGrpSpPr/>
                <p:nvPr/>
              </p:nvGrpSpPr>
              <p:grpSpPr>
                <a:xfrm>
                  <a:off x="4293355" y="2804419"/>
                  <a:ext cx="6506661" cy="750761"/>
                  <a:chOff x="4266258" y="2158079"/>
                  <a:chExt cx="6506661" cy="750761"/>
                </a:xfrm>
              </p:grpSpPr>
              <p:sp>
                <p:nvSpPr>
                  <p:cNvPr id="21" name="AutoShape 6"/>
                  <p:cNvSpPr>
                    <a:spLocks noChangeArrowheads="1"/>
                  </p:cNvSpPr>
                  <p:nvPr/>
                </p:nvSpPr>
                <p:spPr bwMode="gray">
                  <a:xfrm>
                    <a:off x="4266258" y="2158079"/>
                    <a:ext cx="2050328" cy="750761"/>
                  </a:xfrm>
                  <a:prstGeom prst="roundRect">
                    <a:avLst>
                      <a:gd name="adj" fmla="val 11921"/>
                    </a:avLst>
                  </a:prstGeom>
                  <a:solidFill>
                    <a:schemeClr val="accent1">
                      <a:lumMod val="40000"/>
                      <a:lumOff val="60000"/>
                    </a:schemeClr>
                  </a:solidFill>
                  <a:ln w="38100">
                    <a:solidFill>
                      <a:schemeClr val="bg1"/>
                    </a:solidFill>
                    <a:round/>
                    <a:headEnd/>
                    <a:tailEnd/>
                  </a:ln>
                  <a:effectLst/>
                </p:spPr>
                <p:txBody>
                  <a:bodyPr wrap="none" anchor="ctr"/>
                  <a:lstStyle/>
                  <a:p>
                    <a:pPr lvl="0" indent="-342900" algn="ctr" defTabSz="1200150">
                      <a:lnSpc>
                        <a:spcPts val="3200"/>
                      </a:lnSpc>
                      <a:spcBef>
                        <a:spcPct val="0"/>
                      </a:spcBef>
                      <a:spcAft>
                        <a:spcPts val="0"/>
                      </a:spcAft>
                      <a:buFont typeface="Wingdings" panose="05000000000000000000" pitchFamily="2" charset="2"/>
                      <a:buChar char="u"/>
                    </a:pPr>
                    <a:r>
                      <a:rPr lang="zh-TW" altLang="en-US" sz="2400" b="1" dirty="0">
                        <a:solidFill>
                          <a:srgbClr val="C00000"/>
                        </a:solidFill>
                      </a:rPr>
                      <a:t>保證收益</a:t>
                    </a:r>
                  </a:p>
                </p:txBody>
              </p:sp>
              <p:sp>
                <p:nvSpPr>
                  <p:cNvPr id="22" name="圓角矩形 6"/>
                  <p:cNvSpPr/>
                  <p:nvPr/>
                </p:nvSpPr>
                <p:spPr>
                  <a:xfrm>
                    <a:off x="6451515" y="2268913"/>
                    <a:ext cx="4321404" cy="57648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ts val="2200"/>
                      </a:lnSpc>
                      <a:spcBef>
                        <a:spcPct val="0"/>
                      </a:spcBef>
                      <a:spcAft>
                        <a:spcPts val="0"/>
                      </a:spcAft>
                    </a:pPr>
                    <a:r>
                      <a:rPr lang="zh-TW" altLang="en-US" sz="2000" b="1" dirty="0">
                        <a:solidFill>
                          <a:schemeClr val="accent1">
                            <a:lumMod val="50000"/>
                          </a:schemeClr>
                        </a:solidFill>
                      </a:rPr>
                      <a:t>僅保守型投資組合，有最低保證收益</a:t>
                    </a:r>
                  </a:p>
                </p:txBody>
              </p:sp>
            </p:grpSp>
          </p:grpSp>
          <p:grpSp>
            <p:nvGrpSpPr>
              <p:cNvPr id="9" name="群組 8"/>
              <p:cNvGrpSpPr/>
              <p:nvPr/>
            </p:nvGrpSpPr>
            <p:grpSpPr>
              <a:xfrm>
                <a:off x="6219254" y="1658900"/>
                <a:ext cx="2562407" cy="843181"/>
                <a:chOff x="6219254" y="1658900"/>
                <a:chExt cx="2562407" cy="843181"/>
              </a:xfrm>
            </p:grpSpPr>
            <p:sp>
              <p:nvSpPr>
                <p:cNvPr id="33" name="AutoShape 40"/>
                <p:cNvSpPr>
                  <a:spLocks noChangeArrowheads="1"/>
                </p:cNvSpPr>
                <p:nvPr/>
              </p:nvSpPr>
              <p:spPr bwMode="gray">
                <a:xfrm>
                  <a:off x="7925126" y="1658900"/>
                  <a:ext cx="856535" cy="843181"/>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b="1">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34" name="AutoShape 42"/>
                <p:cNvSpPr>
                  <a:spLocks noChangeArrowheads="1"/>
                </p:cNvSpPr>
                <p:nvPr/>
              </p:nvSpPr>
              <p:spPr bwMode="gray">
                <a:xfrm>
                  <a:off x="7068592" y="1678063"/>
                  <a:ext cx="817776" cy="804855"/>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b="1">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35" name="Text Box 43"/>
                <p:cNvSpPr txBox="1">
                  <a:spLocks noChangeArrowheads="1"/>
                </p:cNvSpPr>
                <p:nvPr/>
              </p:nvSpPr>
              <p:spPr bwMode="gray">
                <a:xfrm>
                  <a:off x="7160213" y="1797601"/>
                  <a:ext cx="646331" cy="31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b="1" dirty="0">
                      <a:solidFill>
                        <a:schemeClr val="tx2">
                          <a:lumMod val="50000"/>
                        </a:schemeClr>
                      </a:solidFill>
                      <a:latin typeface="微軟正黑體" panose="020B0604030504040204" pitchFamily="34" charset="-120"/>
                      <a:ea typeface="微軟正黑體" panose="020B0604030504040204" pitchFamily="34" charset="-120"/>
                    </a:rPr>
                    <a:t>穩健</a:t>
                  </a:r>
                  <a:endParaRPr lang="en-US" altLang="zh-TW"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36" name="Text Box 44"/>
                <p:cNvSpPr txBox="1">
                  <a:spLocks noChangeArrowheads="1"/>
                </p:cNvSpPr>
                <p:nvPr/>
              </p:nvSpPr>
              <p:spPr bwMode="gray">
                <a:xfrm>
                  <a:off x="8052276" y="1805520"/>
                  <a:ext cx="646331" cy="31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b="1" dirty="0">
                      <a:solidFill>
                        <a:schemeClr val="tx2">
                          <a:lumMod val="50000"/>
                        </a:schemeClr>
                      </a:solidFill>
                      <a:latin typeface="微軟正黑體" panose="020B0604030504040204" pitchFamily="34" charset="-120"/>
                      <a:ea typeface="微軟正黑體" panose="020B0604030504040204" pitchFamily="34" charset="-120"/>
                    </a:rPr>
                    <a:t>積極</a:t>
                  </a:r>
                  <a:endParaRPr lang="en-US" altLang="zh-TW"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37" name="AutoShape 46"/>
                <p:cNvSpPr>
                  <a:spLocks noChangeArrowheads="1"/>
                </p:cNvSpPr>
                <p:nvPr/>
              </p:nvSpPr>
              <p:spPr bwMode="gray">
                <a:xfrm>
                  <a:off x="6219254" y="1682854"/>
                  <a:ext cx="863733" cy="804855"/>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b="1" dirty="0">
                    <a:solidFill>
                      <a:schemeClr val="tx2">
                        <a:lumMod val="50000"/>
                      </a:schemeClr>
                    </a:solidFill>
                    <a:latin typeface="微軟正黑體" panose="020B0604030504040204" pitchFamily="34" charset="-120"/>
                    <a:ea typeface="微軟正黑體" panose="020B0604030504040204" pitchFamily="34" charset="-120"/>
                  </a:endParaRPr>
                </a:p>
              </p:txBody>
            </p:sp>
            <p:sp>
              <p:nvSpPr>
                <p:cNvPr id="38" name="Text Box 47"/>
                <p:cNvSpPr txBox="1">
                  <a:spLocks noChangeArrowheads="1"/>
                </p:cNvSpPr>
                <p:nvPr/>
              </p:nvSpPr>
              <p:spPr bwMode="gray">
                <a:xfrm>
                  <a:off x="6327954" y="1797601"/>
                  <a:ext cx="646331" cy="31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b="1" dirty="0">
                      <a:solidFill>
                        <a:schemeClr val="tx2">
                          <a:lumMod val="50000"/>
                        </a:schemeClr>
                      </a:solidFill>
                      <a:latin typeface="微軟正黑體" panose="020B0604030504040204" pitchFamily="34" charset="-120"/>
                      <a:ea typeface="微軟正黑體" panose="020B0604030504040204" pitchFamily="34" charset="-120"/>
                    </a:rPr>
                    <a:t>保守</a:t>
                  </a:r>
                  <a:endParaRPr lang="en-US" altLang="zh-TW" b="1" dirty="0">
                    <a:solidFill>
                      <a:schemeClr val="tx2">
                        <a:lumMod val="50000"/>
                      </a:schemeClr>
                    </a:solidFill>
                    <a:latin typeface="微軟正黑體" panose="020B0604030504040204" pitchFamily="34" charset="-120"/>
                    <a:ea typeface="微軟正黑體" panose="020B0604030504040204" pitchFamily="34" charset="-120"/>
                  </a:endParaRPr>
                </a:p>
              </p:txBody>
            </p:sp>
          </p:grpSp>
        </p:grpSp>
        <p:sp>
          <p:nvSpPr>
            <p:cNvPr id="11" name="圓角矩形 10"/>
            <p:cNvSpPr/>
            <p:nvPr/>
          </p:nvSpPr>
          <p:spPr>
            <a:xfrm>
              <a:off x="10517348" y="2532594"/>
              <a:ext cx="579633" cy="365233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600" b="1" dirty="0">
                  <a:latin typeface="微軟正黑體" panose="020B0604030504040204" pitchFamily="34" charset="-120"/>
                  <a:ea typeface="微軟正黑體" panose="020B0604030504040204" pitchFamily="34" charset="-120"/>
                </a:rPr>
                <a:t>不足時</a:t>
              </a:r>
              <a:endParaRPr lang="en-US" altLang="zh-TW" sz="2600" b="1" dirty="0">
                <a:latin typeface="微軟正黑體" panose="020B0604030504040204" pitchFamily="34" charset="-120"/>
                <a:ea typeface="微軟正黑體" panose="020B0604030504040204" pitchFamily="34" charset="-120"/>
              </a:endParaRPr>
            </a:p>
            <a:p>
              <a:pPr algn="ctr"/>
              <a:r>
                <a:rPr lang="zh-TW" altLang="en-US" sz="2600" b="1" dirty="0">
                  <a:latin typeface="新細明體" panose="02020500000000000000" pitchFamily="18" charset="-120"/>
                  <a:ea typeface="新細明體" panose="02020500000000000000" pitchFamily="18" charset="-120"/>
                </a:rPr>
                <a:t>，</a:t>
              </a:r>
              <a:r>
                <a:rPr lang="zh-TW" altLang="en-US" sz="2600" b="1" dirty="0">
                  <a:latin typeface="微軟正黑體" panose="020B0604030504040204" pitchFamily="34" charset="-120"/>
                  <a:ea typeface="微軟正黑體" panose="020B0604030504040204" pitchFamily="34" charset="-120"/>
                </a:rPr>
                <a:t>國庫補足</a:t>
              </a:r>
              <a:endParaRPr lang="en-US" altLang="zh-TW" sz="2600" b="1" dirty="0">
                <a:latin typeface="微軟正黑體" panose="020B0604030504040204" pitchFamily="34" charset="-120"/>
                <a:ea typeface="微軟正黑體" panose="020B0604030504040204" pitchFamily="34" charset="-120"/>
              </a:endParaRPr>
            </a:p>
          </p:txBody>
        </p:sp>
        <p:sp>
          <p:nvSpPr>
            <p:cNvPr id="12" name="右大括弧 11"/>
            <p:cNvSpPr/>
            <p:nvPr/>
          </p:nvSpPr>
          <p:spPr>
            <a:xfrm>
              <a:off x="9996369" y="3526585"/>
              <a:ext cx="359579" cy="2214880"/>
            </a:xfrm>
            <a:prstGeom prst="rightBrace">
              <a:avLst>
                <a:gd name="adj1" fmla="val 56367"/>
                <a:gd name="adj2" fmla="val 50000"/>
              </a:avLst>
            </a:pr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p>
          </p:txBody>
        </p:sp>
      </p:grpSp>
    </p:spTree>
    <p:extLst>
      <p:ext uri="{BB962C8B-B14F-4D97-AF65-F5344CB8AC3E}">
        <p14:creationId xmlns:p14="http://schemas.microsoft.com/office/powerpoint/2010/main" val="58540829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895220"/>
            <a:ext cx="9035143"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六、建立個人退休金帳戶   </a:t>
            </a:r>
            <a:r>
              <a:rPr lang="en-US" altLang="zh-TW" sz="2600" b="1" dirty="0">
                <a:solidFill>
                  <a:srgbClr val="115686">
                    <a:lumMod val="75000"/>
                  </a:srgbClr>
                </a:solidFill>
                <a:latin typeface="+mn-ea"/>
              </a:rPr>
              <a:t>(3)</a:t>
            </a:r>
            <a:r>
              <a:rPr lang="zh-TW" altLang="en-US" sz="2600" b="1" dirty="0">
                <a:solidFill>
                  <a:srgbClr val="115686">
                    <a:lumMod val="75000"/>
                  </a:srgbClr>
                </a:solidFill>
                <a:latin typeface="+mn-ea"/>
              </a:rPr>
              <a:t>建立自主投資平臺</a:t>
            </a:r>
            <a:endParaRPr lang="en-US" altLang="zh-TW" sz="2600" b="1" dirty="0">
              <a:solidFill>
                <a:srgbClr val="115686">
                  <a:lumMod val="75000"/>
                </a:srgbClr>
              </a:solidFill>
              <a:latin typeface="+mn-ea"/>
            </a:endParaRPr>
          </a:p>
        </p:txBody>
      </p:sp>
      <p:sp>
        <p:nvSpPr>
          <p:cNvPr id="7" name="矩形 6">
            <a:extLst>
              <a:ext uri="{FF2B5EF4-FFF2-40B4-BE49-F238E27FC236}">
                <a16:creationId xmlns:a16="http://schemas.microsoft.com/office/drawing/2014/main" xmlns="" id="{61495C8C-F7D4-41C7-97C4-90BEF46C122D}"/>
              </a:ext>
            </a:extLst>
          </p:cNvPr>
          <p:cNvSpPr/>
          <p:nvPr/>
        </p:nvSpPr>
        <p:spPr>
          <a:xfrm>
            <a:off x="1699200" y="259200"/>
            <a:ext cx="7152970" cy="584775"/>
          </a:xfrm>
          <a:prstGeom prst="rect">
            <a:avLst/>
          </a:prstGeom>
        </p:spPr>
        <p:txBody>
          <a:bodyPr wrap="square">
            <a:spAutoFit/>
          </a:bodyPr>
          <a:lstStyle/>
          <a:p>
            <a:pPr lvl="0" defTabSz="914400">
              <a:defRPr/>
            </a:pPr>
            <a:r>
              <a:rPr lang="zh-TW" altLang="en-US" sz="3200" b="1" dirty="0">
                <a:solidFill>
                  <a:srgbClr val="142938"/>
                </a:solidFill>
                <a:latin typeface="微软雅黑"/>
              </a:rPr>
              <a:t>參、採行確定提撥制有關配套方案</a:t>
            </a:r>
          </a:p>
        </p:txBody>
      </p:sp>
      <p:cxnSp>
        <p:nvCxnSpPr>
          <p:cNvPr id="8" name="Straight Connector 38">
            <a:extLst>
              <a:ext uri="{FF2B5EF4-FFF2-40B4-BE49-F238E27FC236}">
                <a16:creationId xmlns:a16="http://schemas.microsoft.com/office/drawing/2014/main" xmlns="" id="{459695B9-DD33-4AAE-96C6-43D9E0A1F27B}"/>
              </a:ext>
            </a:extLst>
          </p:cNvPr>
          <p:cNvCxnSpPr/>
          <p:nvPr/>
        </p:nvCxnSpPr>
        <p:spPr bwMode="auto">
          <a:xfrm flipV="1">
            <a:off x="1665854" y="1393872"/>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978332" y="1511020"/>
            <a:ext cx="10784100" cy="5016779"/>
            <a:chOff x="978332" y="1511020"/>
            <a:chExt cx="10784100" cy="5016779"/>
          </a:xfrm>
        </p:grpSpPr>
        <p:grpSp>
          <p:nvGrpSpPr>
            <p:cNvPr id="3" name="群組 2"/>
            <p:cNvGrpSpPr/>
            <p:nvPr/>
          </p:nvGrpSpPr>
          <p:grpSpPr>
            <a:xfrm>
              <a:off x="2173858" y="2198004"/>
              <a:ext cx="9350497" cy="4329795"/>
              <a:chOff x="1838203" y="2029874"/>
              <a:chExt cx="9776646" cy="4264600"/>
            </a:xfrm>
          </p:grpSpPr>
          <p:sp>
            <p:nvSpPr>
              <p:cNvPr id="40" name="Freeform 4"/>
              <p:cNvSpPr>
                <a:spLocks/>
              </p:cNvSpPr>
              <p:nvPr/>
            </p:nvSpPr>
            <p:spPr bwMode="gray">
              <a:xfrm>
                <a:off x="10839390" y="2029874"/>
                <a:ext cx="766357" cy="1097059"/>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rgbClr val="00563F">
                      <a:gamma/>
                      <a:shade val="46275"/>
                      <a:invGamma/>
                    </a:srgbClr>
                  </a:gs>
                  <a:gs pos="50000">
                    <a:srgbClr val="00563F"/>
                  </a:gs>
                  <a:gs pos="100000">
                    <a:srgbClr val="00563F">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p>
            </p:txBody>
          </p:sp>
          <p:sp>
            <p:nvSpPr>
              <p:cNvPr id="41" name="Freeform 5"/>
              <p:cNvSpPr>
                <a:spLocks/>
              </p:cNvSpPr>
              <p:nvPr/>
            </p:nvSpPr>
            <p:spPr bwMode="gray">
              <a:xfrm>
                <a:off x="7169613" y="2029874"/>
                <a:ext cx="4445236" cy="701770"/>
              </a:xfrm>
              <a:custGeom>
                <a:avLst/>
                <a:gdLst>
                  <a:gd name="T0" fmla="*/ 1478 w 1786"/>
                  <a:gd name="T1" fmla="*/ 284 h 284"/>
                  <a:gd name="T2" fmla="*/ 0 w 1786"/>
                  <a:gd name="T3" fmla="*/ 284 h 284"/>
                  <a:gd name="T4" fmla="*/ 446 w 1786"/>
                  <a:gd name="T5" fmla="*/ 0 h 284"/>
                  <a:gd name="T6" fmla="*/ 1786 w 1786"/>
                  <a:gd name="T7" fmla="*/ 0 h 284"/>
                  <a:gd name="T8" fmla="*/ 1478 w 1786"/>
                  <a:gd name="T9" fmla="*/ 284 h 284"/>
                </a:gdLst>
                <a:ahLst/>
                <a:cxnLst>
                  <a:cxn ang="0">
                    <a:pos x="T0" y="T1"/>
                  </a:cxn>
                  <a:cxn ang="0">
                    <a:pos x="T2" y="T3"/>
                  </a:cxn>
                  <a:cxn ang="0">
                    <a:pos x="T4" y="T5"/>
                  </a:cxn>
                  <a:cxn ang="0">
                    <a:pos x="T6" y="T7"/>
                  </a:cxn>
                  <a:cxn ang="0">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nchor="ctr"/>
              <a:lstStyle/>
              <a:p>
                <a:pPr algn="ctr"/>
                <a:r>
                  <a:rPr lang="en-US" altLang="zh-TW" sz="3000" b="1" dirty="0">
                    <a:solidFill>
                      <a:srgbClr val="FFFF00"/>
                    </a:solidFill>
                    <a:latin typeface="微軟正黑體" panose="020B0604030504040204" pitchFamily="34" charset="-120"/>
                    <a:ea typeface="微軟正黑體" panose="020B0604030504040204" pitchFamily="34" charset="-120"/>
                  </a:rPr>
                  <a:t>100%</a:t>
                </a:r>
                <a:r>
                  <a:rPr lang="zh-TW" altLang="en-US" sz="3000" b="1" dirty="0">
                    <a:solidFill>
                      <a:srgbClr val="FFFF00"/>
                    </a:solidFill>
                    <a:latin typeface="微軟正黑體" panose="020B0604030504040204" pitchFamily="34" charset="-120"/>
                    <a:ea typeface="微軟正黑體" panose="020B0604030504040204" pitchFamily="34" charset="-120"/>
                  </a:rPr>
                  <a:t>保守型</a:t>
                </a:r>
              </a:p>
            </p:txBody>
          </p:sp>
          <p:sp>
            <p:nvSpPr>
              <p:cNvPr id="42" name="Freeform 6"/>
              <p:cNvSpPr>
                <a:spLocks/>
              </p:cNvSpPr>
              <p:nvPr/>
            </p:nvSpPr>
            <p:spPr bwMode="gray">
              <a:xfrm>
                <a:off x="10069392" y="3118226"/>
                <a:ext cx="764537" cy="1090094"/>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p>
            </p:txBody>
          </p:sp>
          <p:sp>
            <p:nvSpPr>
              <p:cNvPr id="43" name="Freeform 7"/>
              <p:cNvSpPr>
                <a:spLocks/>
              </p:cNvSpPr>
              <p:nvPr/>
            </p:nvSpPr>
            <p:spPr bwMode="gray">
              <a:xfrm>
                <a:off x="6062855" y="3118226"/>
                <a:ext cx="4780176" cy="700028"/>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nchor="ctr"/>
              <a:lstStyle/>
              <a:p>
                <a:pPr algn="ctr"/>
                <a:r>
                  <a:rPr lang="zh-TW" altLang="en-US" sz="3000" b="1" dirty="0">
                    <a:solidFill>
                      <a:srgbClr val="FFFF00"/>
                    </a:solidFill>
                    <a:latin typeface="微軟正黑體" panose="020B0604030504040204" pitchFamily="34" charset="-120"/>
                    <a:ea typeface="微軟正黑體" panose="020B0604030504040204" pitchFamily="34" charset="-120"/>
                  </a:rPr>
                  <a:t>保守型</a:t>
                </a:r>
                <a:r>
                  <a:rPr lang="en-US" altLang="zh-TW" sz="3000" b="1" dirty="0">
                    <a:solidFill>
                      <a:srgbClr val="FFFF00"/>
                    </a:solidFill>
                    <a:latin typeface="微軟正黑體" panose="020B0604030504040204" pitchFamily="34" charset="-120"/>
                    <a:ea typeface="微軟正黑體" panose="020B0604030504040204" pitchFamily="34" charset="-120"/>
                  </a:rPr>
                  <a:t>+</a:t>
                </a:r>
                <a:r>
                  <a:rPr lang="zh-TW" altLang="en-US" sz="3000" b="1" dirty="0">
                    <a:solidFill>
                      <a:srgbClr val="FFFF00"/>
                    </a:solidFill>
                    <a:latin typeface="微軟正黑體" panose="020B0604030504040204" pitchFamily="34" charset="-120"/>
                    <a:ea typeface="微軟正黑體" panose="020B0604030504040204" pitchFamily="34" charset="-120"/>
                  </a:rPr>
                  <a:t>穩健型</a:t>
                </a:r>
              </a:p>
            </p:txBody>
          </p:sp>
          <p:sp>
            <p:nvSpPr>
              <p:cNvPr id="44" name="Freeform 8"/>
              <p:cNvSpPr>
                <a:spLocks/>
              </p:cNvSpPr>
              <p:nvPr/>
            </p:nvSpPr>
            <p:spPr bwMode="gray">
              <a:xfrm>
                <a:off x="9295754" y="4196131"/>
                <a:ext cx="762717" cy="1095318"/>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p>
            </p:txBody>
          </p:sp>
          <p:sp>
            <p:nvSpPr>
              <p:cNvPr id="45" name="Freeform 9"/>
              <p:cNvSpPr>
                <a:spLocks/>
              </p:cNvSpPr>
              <p:nvPr/>
            </p:nvSpPr>
            <p:spPr bwMode="gray">
              <a:xfrm>
                <a:off x="8527576" y="5197415"/>
                <a:ext cx="768177" cy="1097059"/>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a:extLst>
                <a:ext uri="{91240B29-F687-4F45-9708-019B960494DF}">
                  <a14:hiddenLine xmlns:a14="http://schemas.microsoft.com/office/drawing/2010/main" w="0">
                    <a:solidFill>
                      <a:srgbClr val="D1D1D1"/>
                    </a:solidFill>
                    <a:prstDash val="solid"/>
                    <a:round/>
                    <a:headEnd/>
                    <a:tailEnd/>
                  </a14:hiddenLine>
                </a:ext>
              </a:extLst>
            </p:spPr>
            <p:txBody>
              <a:bodyPr/>
              <a:lstStyle/>
              <a:p>
                <a:endParaRPr lang="zh-TW" altLang="en-US"/>
              </a:p>
            </p:txBody>
          </p:sp>
          <p:sp>
            <p:nvSpPr>
              <p:cNvPr id="46" name="Freeform 10"/>
              <p:cNvSpPr>
                <a:spLocks/>
              </p:cNvSpPr>
              <p:nvPr/>
            </p:nvSpPr>
            <p:spPr bwMode="gray">
              <a:xfrm>
                <a:off x="3867542" y="5206122"/>
                <a:ext cx="5428211" cy="700028"/>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nchor="ctr"/>
              <a:lstStyle/>
              <a:p>
                <a:pPr algn="ctr"/>
                <a:r>
                  <a:rPr lang="en-US" altLang="zh-TW" sz="3000" b="1" dirty="0">
                    <a:solidFill>
                      <a:srgbClr val="000099"/>
                    </a:solidFill>
                    <a:latin typeface="微軟正黑體" panose="020B0604030504040204" pitchFamily="34" charset="-120"/>
                    <a:ea typeface="微軟正黑體" panose="020B0604030504040204" pitchFamily="34" charset="-120"/>
                  </a:rPr>
                  <a:t>100%</a:t>
                </a:r>
                <a:r>
                  <a:rPr lang="zh-TW" altLang="en-US" sz="3000" b="1" dirty="0">
                    <a:solidFill>
                      <a:srgbClr val="000099"/>
                    </a:solidFill>
                    <a:latin typeface="微軟正黑體" panose="020B0604030504040204" pitchFamily="34" charset="-120"/>
                    <a:ea typeface="微軟正黑體" panose="020B0604030504040204" pitchFamily="34" charset="-120"/>
                  </a:rPr>
                  <a:t>積極型</a:t>
                </a:r>
              </a:p>
            </p:txBody>
          </p:sp>
          <p:sp>
            <p:nvSpPr>
              <p:cNvPr id="47" name="Line 11"/>
              <p:cNvSpPr>
                <a:spLocks noChangeShapeType="1"/>
              </p:cNvSpPr>
              <p:nvPr/>
            </p:nvSpPr>
            <p:spPr bwMode="auto">
              <a:xfrm flipH="1">
                <a:off x="2289320" y="6289250"/>
                <a:ext cx="1578222"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48" name="Line 12"/>
              <p:cNvSpPr>
                <a:spLocks noChangeShapeType="1"/>
              </p:cNvSpPr>
              <p:nvPr/>
            </p:nvSpPr>
            <p:spPr bwMode="auto">
              <a:xfrm flipH="1">
                <a:off x="2289320" y="5275776"/>
                <a:ext cx="268134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49" name="Line 13"/>
              <p:cNvSpPr>
                <a:spLocks noChangeShapeType="1"/>
              </p:cNvSpPr>
              <p:nvPr/>
            </p:nvSpPr>
            <p:spPr bwMode="auto">
              <a:xfrm flipH="1">
                <a:off x="2289320" y="4201355"/>
                <a:ext cx="3784457"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sz="3000" b="1">
                  <a:solidFill>
                    <a:srgbClr val="C00000"/>
                  </a:solidFill>
                  <a:latin typeface="微軟正黑體" panose="020B0604030504040204" pitchFamily="34" charset="-120"/>
                  <a:ea typeface="微軟正黑體" panose="020B0604030504040204" pitchFamily="34" charset="-120"/>
                </a:endParaRPr>
              </a:p>
            </p:txBody>
          </p:sp>
          <p:sp>
            <p:nvSpPr>
              <p:cNvPr id="50" name="Line 14"/>
              <p:cNvSpPr>
                <a:spLocks noChangeShapeType="1"/>
              </p:cNvSpPr>
              <p:nvPr/>
            </p:nvSpPr>
            <p:spPr bwMode="auto">
              <a:xfrm flipH="1">
                <a:off x="2289320" y="3128675"/>
                <a:ext cx="4889395"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1" name="Line 15"/>
              <p:cNvSpPr>
                <a:spLocks noChangeShapeType="1"/>
              </p:cNvSpPr>
              <p:nvPr/>
            </p:nvSpPr>
            <p:spPr bwMode="auto">
              <a:xfrm flipH="1">
                <a:off x="2289320" y="2036839"/>
                <a:ext cx="5992512"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2" name="Line 16"/>
              <p:cNvSpPr>
                <a:spLocks noChangeShapeType="1"/>
              </p:cNvSpPr>
              <p:nvPr/>
            </p:nvSpPr>
            <p:spPr bwMode="auto">
              <a:xfrm>
                <a:off x="2529603" y="2029874"/>
                <a:ext cx="0" cy="1130145"/>
              </a:xfrm>
              <a:prstGeom prst="line">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3" name="Line 17"/>
              <p:cNvSpPr>
                <a:spLocks noChangeShapeType="1"/>
              </p:cNvSpPr>
              <p:nvPr/>
            </p:nvSpPr>
            <p:spPr bwMode="auto">
              <a:xfrm>
                <a:off x="2529603" y="3160019"/>
                <a:ext cx="0" cy="1057008"/>
              </a:xfrm>
              <a:prstGeom prst="line">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4" name="Line 18"/>
              <p:cNvSpPr>
                <a:spLocks noChangeShapeType="1"/>
              </p:cNvSpPr>
              <p:nvPr/>
            </p:nvSpPr>
            <p:spPr bwMode="auto">
              <a:xfrm>
                <a:off x="2529603" y="4217027"/>
                <a:ext cx="0" cy="1057008"/>
              </a:xfrm>
              <a:prstGeom prst="line">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5" name="Line 19"/>
              <p:cNvSpPr>
                <a:spLocks noChangeShapeType="1"/>
              </p:cNvSpPr>
              <p:nvPr/>
            </p:nvSpPr>
            <p:spPr bwMode="auto">
              <a:xfrm>
                <a:off x="2527783" y="5233983"/>
                <a:ext cx="0" cy="1058749"/>
              </a:xfrm>
              <a:prstGeom prst="line">
                <a:avLst/>
              </a:prstGeom>
              <a:noFill/>
              <a:ln w="9525">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56" name="Freeform 20"/>
              <p:cNvSpPr>
                <a:spLocks/>
              </p:cNvSpPr>
              <p:nvPr/>
            </p:nvSpPr>
            <p:spPr bwMode="gray">
              <a:xfrm rot="275123">
                <a:off x="4473711" y="2113459"/>
                <a:ext cx="2444698" cy="3528003"/>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w="0">
                    <a:solidFill>
                      <a:srgbClr val="FACD69"/>
                    </a:solidFill>
                    <a:prstDash val="solid"/>
                    <a:round/>
                    <a:headEnd/>
                    <a:tailEnd/>
                  </a14:hiddenLine>
                </a:ext>
              </a:extLst>
            </p:spPr>
            <p:txBody>
              <a:bodyPr/>
              <a:lstStyle/>
              <a:p>
                <a:endParaRPr lang="zh-TW" altLang="en-US"/>
              </a:p>
            </p:txBody>
          </p:sp>
          <p:sp>
            <p:nvSpPr>
              <p:cNvPr id="57" name="Rectangle 21"/>
              <p:cNvSpPr>
                <a:spLocks noChangeArrowheads="1"/>
              </p:cNvSpPr>
              <p:nvPr/>
            </p:nvSpPr>
            <p:spPr bwMode="gray">
              <a:xfrm>
                <a:off x="7176895" y="2731644"/>
                <a:ext cx="3680699" cy="393548"/>
              </a:xfrm>
              <a:prstGeom prst="rect">
                <a:avLst/>
              </a:prstGeom>
              <a:gradFill rotWithShape="1">
                <a:gsLst>
                  <a:gs pos="0">
                    <a:srgbClr val="00906A">
                      <a:gamma/>
                      <a:shade val="72549"/>
                      <a:invGamma/>
                    </a:srgbClr>
                  </a:gs>
                  <a:gs pos="50000">
                    <a:srgbClr val="00906A"/>
                  </a:gs>
                  <a:gs pos="100000">
                    <a:srgbClr val="00906A">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TW" dirty="0">
                  <a:solidFill>
                    <a:srgbClr val="FFFFFF"/>
                  </a:solidFill>
                  <a:latin typeface="Verdana" panose="020B0604030504040204" pitchFamily="34" charset="0"/>
                  <a:ea typeface="新細明體" panose="02020500000000000000" pitchFamily="18" charset="-120"/>
                </a:endParaRPr>
              </a:p>
            </p:txBody>
          </p:sp>
          <p:sp>
            <p:nvSpPr>
              <p:cNvPr id="58" name="Rectangle 22"/>
              <p:cNvSpPr>
                <a:spLocks noChangeArrowheads="1"/>
              </p:cNvSpPr>
              <p:nvPr/>
            </p:nvSpPr>
            <p:spPr bwMode="gray">
              <a:xfrm>
                <a:off x="6064676" y="3818255"/>
                <a:ext cx="4011998" cy="386583"/>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TW" dirty="0">
                  <a:solidFill>
                    <a:srgbClr val="FFFFFF"/>
                  </a:solidFill>
                  <a:latin typeface="Verdana" panose="020B0604030504040204" pitchFamily="34" charset="0"/>
                  <a:ea typeface="新細明體" panose="02020500000000000000" pitchFamily="18" charset="-120"/>
                </a:endParaRPr>
              </a:p>
            </p:txBody>
          </p:sp>
          <p:sp>
            <p:nvSpPr>
              <p:cNvPr id="59" name="Freeform 23"/>
              <p:cNvSpPr>
                <a:spLocks/>
              </p:cNvSpPr>
              <p:nvPr/>
            </p:nvSpPr>
            <p:spPr bwMode="gray">
              <a:xfrm>
                <a:off x="4967019" y="4196131"/>
                <a:ext cx="5100553" cy="706994"/>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nchor="ctr"/>
              <a:lstStyle/>
              <a:p>
                <a:pPr algn="ctr"/>
                <a:r>
                  <a:rPr lang="zh-TW" altLang="en-US" sz="3000" b="1" dirty="0">
                    <a:solidFill>
                      <a:srgbClr val="FFFF00"/>
                    </a:solidFill>
                    <a:latin typeface="微軟正黑體" panose="020B0604030504040204" pitchFamily="34" charset="-120"/>
                    <a:ea typeface="微軟正黑體" panose="020B0604030504040204" pitchFamily="34" charset="-120"/>
                  </a:rPr>
                  <a:t>穩健型</a:t>
                </a:r>
                <a:r>
                  <a:rPr lang="en-US" altLang="zh-TW" sz="3000" b="1" dirty="0">
                    <a:solidFill>
                      <a:srgbClr val="FFFF00"/>
                    </a:solidFill>
                    <a:latin typeface="微軟正黑體" panose="020B0604030504040204" pitchFamily="34" charset="-120"/>
                    <a:ea typeface="微軟正黑體" panose="020B0604030504040204" pitchFamily="34" charset="-120"/>
                  </a:rPr>
                  <a:t>+</a:t>
                </a:r>
                <a:r>
                  <a:rPr lang="zh-TW" altLang="en-US" sz="3000" b="1" dirty="0">
                    <a:solidFill>
                      <a:srgbClr val="FFFF00"/>
                    </a:solidFill>
                    <a:latin typeface="微軟正黑體" panose="020B0604030504040204" pitchFamily="34" charset="-120"/>
                    <a:ea typeface="微軟正黑體" panose="020B0604030504040204" pitchFamily="34" charset="-120"/>
                  </a:rPr>
                  <a:t>積極型</a:t>
                </a:r>
              </a:p>
            </p:txBody>
          </p:sp>
          <p:sp>
            <p:nvSpPr>
              <p:cNvPr id="60" name="Rectangle 24"/>
              <p:cNvSpPr>
                <a:spLocks noChangeArrowheads="1"/>
              </p:cNvSpPr>
              <p:nvPr/>
            </p:nvSpPr>
            <p:spPr bwMode="gray">
              <a:xfrm>
                <a:off x="4970660" y="4901383"/>
                <a:ext cx="4341477" cy="386583"/>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TW" dirty="0">
                  <a:solidFill>
                    <a:srgbClr val="FFFFFF"/>
                  </a:solidFill>
                  <a:latin typeface="Verdana" panose="020B0604030504040204" pitchFamily="34" charset="0"/>
                  <a:ea typeface="新細明體" panose="02020500000000000000" pitchFamily="18" charset="-120"/>
                </a:endParaRPr>
              </a:p>
            </p:txBody>
          </p:sp>
          <p:sp>
            <p:nvSpPr>
              <p:cNvPr id="61" name="Rectangle 25"/>
              <p:cNvSpPr>
                <a:spLocks noChangeArrowheads="1"/>
              </p:cNvSpPr>
              <p:nvPr/>
            </p:nvSpPr>
            <p:spPr bwMode="gray">
              <a:xfrm>
                <a:off x="3865722" y="5907891"/>
                <a:ext cx="4672776" cy="384841"/>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zh-TW" dirty="0">
                  <a:solidFill>
                    <a:srgbClr val="FFFFFF"/>
                  </a:solidFill>
                  <a:latin typeface="Verdana" panose="020B0604030504040204" pitchFamily="34" charset="0"/>
                  <a:ea typeface="新細明體" panose="02020500000000000000" pitchFamily="18" charset="-120"/>
                </a:endParaRPr>
              </a:p>
            </p:txBody>
          </p:sp>
          <p:sp>
            <p:nvSpPr>
              <p:cNvPr id="62" name="Text Box 26"/>
              <p:cNvSpPr txBox="1">
                <a:spLocks noChangeArrowheads="1"/>
              </p:cNvSpPr>
              <p:nvPr/>
            </p:nvSpPr>
            <p:spPr bwMode="auto">
              <a:xfrm>
                <a:off x="2355092" y="2182689"/>
                <a:ext cx="1796662" cy="55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3000" b="1" dirty="0">
                    <a:solidFill>
                      <a:srgbClr val="C00000"/>
                    </a:solidFill>
                    <a:latin typeface="微軟正黑體" panose="020B0604030504040204" pitchFamily="34" charset="-120"/>
                    <a:ea typeface="微軟正黑體" panose="020B0604030504040204" pitchFamily="34" charset="-120"/>
                  </a:rPr>
                  <a:t>62</a:t>
                </a:r>
                <a:r>
                  <a:rPr lang="zh-TW" altLang="en-US" sz="3000" b="1" dirty="0">
                    <a:solidFill>
                      <a:srgbClr val="C00000"/>
                    </a:solidFill>
                    <a:latin typeface="微軟正黑體" panose="020B0604030504040204" pitchFamily="34" charset="-120"/>
                    <a:ea typeface="微軟正黑體" panose="020B0604030504040204" pitchFamily="34" charset="-120"/>
                  </a:rPr>
                  <a:t>歲以上</a:t>
                </a:r>
                <a:endParaRPr lang="en-US" altLang="zh-TW" sz="3000" b="1" dirty="0">
                  <a:solidFill>
                    <a:srgbClr val="C00000"/>
                  </a:solidFill>
                  <a:latin typeface="微軟正黑體" panose="020B0604030504040204" pitchFamily="34" charset="-120"/>
                  <a:ea typeface="微軟正黑體" panose="020B0604030504040204" pitchFamily="34" charset="-120"/>
                </a:endParaRPr>
              </a:p>
            </p:txBody>
          </p:sp>
          <p:sp>
            <p:nvSpPr>
              <p:cNvPr id="64" name="Text Box 28"/>
              <p:cNvSpPr txBox="1">
                <a:spLocks noChangeArrowheads="1"/>
              </p:cNvSpPr>
              <p:nvPr/>
            </p:nvSpPr>
            <p:spPr bwMode="auto">
              <a:xfrm>
                <a:off x="1838203" y="4295929"/>
                <a:ext cx="27565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400" dirty="0">
                    <a:solidFill>
                      <a:srgbClr val="FFFFFF"/>
                    </a:solidFill>
                    <a:latin typeface="Verdana" panose="020B0604030504040204" pitchFamily="34" charset="0"/>
                    <a:ea typeface="新細明體" panose="02020500000000000000" pitchFamily="18" charset="-120"/>
                  </a:rPr>
                  <a:t> </a:t>
                </a:r>
                <a:r>
                  <a:rPr lang="en-US" altLang="zh-TW" sz="3000" b="1" dirty="0">
                    <a:solidFill>
                      <a:srgbClr val="C00000"/>
                    </a:solidFill>
                    <a:latin typeface="微軟正黑體" panose="020B0604030504040204" pitchFamily="34" charset="-120"/>
                    <a:ea typeface="微軟正黑體" panose="020B0604030504040204" pitchFamily="34" charset="-120"/>
                  </a:rPr>
                  <a:t>38</a:t>
                </a:r>
                <a:r>
                  <a:rPr lang="zh-TW" altLang="en-US" sz="3000" b="1" dirty="0">
                    <a:solidFill>
                      <a:srgbClr val="C00000"/>
                    </a:solidFill>
                    <a:latin typeface="微軟正黑體" panose="020B0604030504040204" pitchFamily="34" charset="-120"/>
                    <a:ea typeface="微軟正黑體" panose="020B0604030504040204" pitchFamily="34" charset="-120"/>
                  </a:rPr>
                  <a:t>歲至</a:t>
                </a:r>
                <a:r>
                  <a:rPr lang="en-US" altLang="zh-TW" sz="3000" b="1" dirty="0">
                    <a:solidFill>
                      <a:srgbClr val="C00000"/>
                    </a:solidFill>
                    <a:latin typeface="微軟正黑體" panose="020B0604030504040204" pitchFamily="34" charset="-120"/>
                    <a:ea typeface="微軟正黑體" panose="020B0604030504040204" pitchFamily="34" charset="-120"/>
                  </a:rPr>
                  <a:t>51</a:t>
                </a:r>
                <a:r>
                  <a:rPr lang="zh-TW" altLang="en-US" sz="3000" b="1" dirty="0">
                    <a:solidFill>
                      <a:srgbClr val="C00000"/>
                    </a:solidFill>
                    <a:latin typeface="微軟正黑體" panose="020B0604030504040204" pitchFamily="34" charset="-120"/>
                    <a:ea typeface="微軟正黑體" panose="020B0604030504040204" pitchFamily="34" charset="-120"/>
                  </a:rPr>
                  <a:t>歲</a:t>
                </a:r>
                <a:endParaRPr lang="en-US" altLang="zh-TW" sz="3000" b="1" dirty="0">
                  <a:solidFill>
                    <a:srgbClr val="C00000"/>
                  </a:solidFill>
                  <a:latin typeface="微軟正黑體" panose="020B0604030504040204" pitchFamily="34" charset="-120"/>
                  <a:ea typeface="微軟正黑體" panose="020B0604030504040204" pitchFamily="34" charset="-120"/>
                </a:endParaRPr>
              </a:p>
            </p:txBody>
          </p:sp>
          <p:sp>
            <p:nvSpPr>
              <p:cNvPr id="65" name="Text Box 29"/>
              <p:cNvSpPr txBox="1">
                <a:spLocks noChangeArrowheads="1"/>
              </p:cNvSpPr>
              <p:nvPr/>
            </p:nvSpPr>
            <p:spPr bwMode="auto">
              <a:xfrm>
                <a:off x="2314805" y="5442947"/>
                <a:ext cx="1134063" cy="369169"/>
              </a:xfrm>
              <a:prstGeom prst="rect">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stStyle>
              <a:p>
                <a:r>
                  <a:rPr lang="en-US" altLang="zh-TW" sz="3000" b="1" dirty="0">
                    <a:solidFill>
                      <a:srgbClr val="C00000"/>
                    </a:solidFill>
                    <a:latin typeface="微軟正黑體" panose="020B0604030504040204" pitchFamily="34" charset="-120"/>
                    <a:ea typeface="微軟正黑體" panose="020B0604030504040204" pitchFamily="34" charset="-120"/>
                  </a:rPr>
                  <a:t>37</a:t>
                </a:r>
                <a:r>
                  <a:rPr lang="zh-TW" altLang="en-US" sz="3000" b="1" dirty="0">
                    <a:solidFill>
                      <a:srgbClr val="C00000"/>
                    </a:solidFill>
                    <a:latin typeface="微軟正黑體" panose="020B0604030504040204" pitchFamily="34" charset="-120"/>
                    <a:ea typeface="微軟正黑體" panose="020B0604030504040204" pitchFamily="34" charset="-120"/>
                  </a:rPr>
                  <a:t>歲以下</a:t>
                </a:r>
                <a:endParaRPr lang="en-US" altLang="zh-TW" sz="3000" b="1" dirty="0">
                  <a:solidFill>
                    <a:srgbClr val="C00000"/>
                  </a:solidFill>
                  <a:latin typeface="微軟正黑體" panose="020B0604030504040204" pitchFamily="34" charset="-120"/>
                  <a:ea typeface="微軟正黑體" panose="020B0604030504040204" pitchFamily="34" charset="-120"/>
                </a:endParaRPr>
              </a:p>
            </p:txBody>
          </p:sp>
          <p:sp>
            <p:nvSpPr>
              <p:cNvPr id="66" name="Text Box 28"/>
              <p:cNvSpPr txBox="1">
                <a:spLocks noChangeArrowheads="1"/>
              </p:cNvSpPr>
              <p:nvPr/>
            </p:nvSpPr>
            <p:spPr bwMode="auto">
              <a:xfrm>
                <a:off x="1875143" y="3203554"/>
                <a:ext cx="27565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3000" b="1" dirty="0">
                    <a:solidFill>
                      <a:srgbClr val="C00000"/>
                    </a:solidFill>
                    <a:latin typeface="微軟正黑體" panose="020B0604030504040204" pitchFamily="34" charset="-120"/>
                    <a:ea typeface="微軟正黑體" panose="020B0604030504040204" pitchFamily="34" charset="-120"/>
                  </a:rPr>
                  <a:t>52</a:t>
                </a:r>
                <a:r>
                  <a:rPr lang="zh-TW" altLang="en-US" sz="3000" b="1" dirty="0">
                    <a:solidFill>
                      <a:srgbClr val="C00000"/>
                    </a:solidFill>
                    <a:latin typeface="微軟正黑體" panose="020B0604030504040204" pitchFamily="34" charset="-120"/>
                    <a:ea typeface="微軟正黑體" panose="020B0604030504040204" pitchFamily="34" charset="-120"/>
                  </a:rPr>
                  <a:t>歲至</a:t>
                </a:r>
                <a:r>
                  <a:rPr lang="en-US" altLang="zh-TW" sz="3000" b="1" dirty="0">
                    <a:solidFill>
                      <a:srgbClr val="C00000"/>
                    </a:solidFill>
                    <a:latin typeface="微軟正黑體" panose="020B0604030504040204" pitchFamily="34" charset="-120"/>
                    <a:ea typeface="微軟正黑體" panose="020B0604030504040204" pitchFamily="34" charset="-120"/>
                  </a:rPr>
                  <a:t>61</a:t>
                </a:r>
                <a:r>
                  <a:rPr lang="zh-TW" altLang="en-US" sz="3000" b="1" dirty="0">
                    <a:solidFill>
                      <a:srgbClr val="C00000"/>
                    </a:solidFill>
                    <a:latin typeface="微軟正黑體" panose="020B0604030504040204" pitchFamily="34" charset="-120"/>
                    <a:ea typeface="微軟正黑體" panose="020B0604030504040204" pitchFamily="34" charset="-120"/>
                  </a:rPr>
                  <a:t>歲</a:t>
                </a:r>
                <a:endParaRPr lang="en-US" altLang="zh-TW" sz="3000" b="1" dirty="0">
                  <a:solidFill>
                    <a:srgbClr val="C00000"/>
                  </a:solidFill>
                  <a:latin typeface="微軟正黑體" panose="020B0604030504040204" pitchFamily="34" charset="-120"/>
                  <a:ea typeface="微軟正黑體" panose="020B0604030504040204" pitchFamily="34" charset="-120"/>
                </a:endParaRPr>
              </a:p>
            </p:txBody>
          </p:sp>
        </p:grpSp>
        <p:sp>
          <p:nvSpPr>
            <p:cNvPr id="9" name="圓角矩形 8"/>
            <p:cNvSpPr/>
            <p:nvPr/>
          </p:nvSpPr>
          <p:spPr>
            <a:xfrm>
              <a:off x="978332" y="2353156"/>
              <a:ext cx="914400" cy="37803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3500" b="1" dirty="0">
                  <a:solidFill>
                    <a:srgbClr val="0070C0"/>
                  </a:solidFill>
                  <a:latin typeface="微軟正黑體" panose="020B0604030504040204" pitchFamily="34" charset="-120"/>
                  <a:ea typeface="微軟正黑體" panose="020B0604030504040204" pitchFamily="34" charset="-120"/>
                </a:rPr>
                <a:t>人生週期基金</a:t>
              </a:r>
            </a:p>
          </p:txBody>
        </p:sp>
        <p:sp>
          <p:nvSpPr>
            <p:cNvPr id="10" name="矩形 9"/>
            <p:cNvSpPr/>
            <p:nvPr/>
          </p:nvSpPr>
          <p:spPr>
            <a:xfrm>
              <a:off x="6550749" y="1511020"/>
              <a:ext cx="5211683" cy="523220"/>
            </a:xfrm>
            <a:prstGeom prst="rect">
              <a:avLst/>
            </a:prstGeom>
          </p:spPr>
          <p:txBody>
            <a:bodyPr wrap="none">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隨年齡增加自動調降風險性部位</a:t>
              </a:r>
              <a:endParaRPr lang="zh-TW" altLang="en-US" sz="2800" dirty="0">
                <a:solidFill>
                  <a:srgbClr val="FF0000"/>
                </a:solidFill>
              </a:endParaRPr>
            </a:p>
          </p:txBody>
        </p:sp>
      </p:grpSp>
    </p:spTree>
    <p:extLst>
      <p:ext uri="{BB962C8B-B14F-4D97-AF65-F5344CB8AC3E}">
        <p14:creationId xmlns:p14="http://schemas.microsoft.com/office/powerpoint/2010/main" val="1854357211"/>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18000"/>
            <a:ext cx="9035143"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七、退休帳戶請領條件及方式</a:t>
            </a:r>
            <a:r>
              <a:rPr lang="en-US" altLang="zh-TW" sz="2600" b="1" dirty="0">
                <a:solidFill>
                  <a:srgbClr val="115686">
                    <a:lumMod val="75000"/>
                  </a:srgbClr>
                </a:solidFill>
                <a:latin typeface="+mn-ea"/>
              </a:rPr>
              <a:t>(1)</a:t>
            </a:r>
          </a:p>
        </p:txBody>
      </p:sp>
      <p:sp>
        <p:nvSpPr>
          <p:cNvPr id="10" name="矩形 9">
            <a:extLst>
              <a:ext uri="{FF2B5EF4-FFF2-40B4-BE49-F238E27FC236}">
                <a16:creationId xmlns:a16="http://schemas.microsoft.com/office/drawing/2014/main" xmlns="" id="{61495C8C-F7D4-41C7-97C4-90BEF46C122D}"/>
              </a:ext>
            </a:extLst>
          </p:cNvPr>
          <p:cNvSpPr/>
          <p:nvPr/>
        </p:nvSpPr>
        <p:spPr>
          <a:xfrm>
            <a:off x="1699200" y="259200"/>
            <a:ext cx="6835200" cy="584775"/>
          </a:xfrm>
          <a:prstGeom prst="rect">
            <a:avLst/>
          </a:prstGeom>
        </p:spPr>
        <p:txBody>
          <a:bodyPr wrap="square">
            <a:spAutoFit/>
          </a:bodyPr>
          <a:lstStyle/>
          <a:p>
            <a:pPr defTabSz="914400">
              <a:defRPr/>
            </a:pPr>
            <a:r>
              <a:rPr lang="zh-TW" altLang="en-US" sz="3200" b="1" dirty="0">
                <a:solidFill>
                  <a:srgbClr val="142938"/>
                </a:solidFill>
                <a:latin typeface="微软雅黑"/>
              </a:rPr>
              <a:t>參、採行確定提撥制有關配套方案</a:t>
            </a:r>
          </a:p>
        </p:txBody>
      </p:sp>
      <p:cxnSp>
        <p:nvCxnSpPr>
          <p:cNvPr id="11" name="Straight Connector 38">
            <a:extLst>
              <a:ext uri="{FF2B5EF4-FFF2-40B4-BE49-F238E27FC236}">
                <a16:creationId xmlns:a16="http://schemas.microsoft.com/office/drawing/2014/main" xmlns="" id="{459695B9-DD33-4AAE-96C6-43D9E0A1F27B}"/>
              </a:ext>
            </a:extLst>
          </p:cNvPr>
          <p:cNvCxnSpPr/>
          <p:nvPr/>
        </p:nvCxnSpPr>
        <p:spPr bwMode="auto">
          <a:xfrm flipV="1">
            <a:off x="1786856" y="1383136"/>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a:xfrm>
            <a:off x="598714" y="1967893"/>
            <a:ext cx="10994572" cy="4177339"/>
            <a:chOff x="638630" y="1967893"/>
            <a:chExt cx="11289716" cy="4177339"/>
          </a:xfrm>
        </p:grpSpPr>
        <p:graphicFrame>
          <p:nvGraphicFramePr>
            <p:cNvPr id="26" name="資料庫圖表 25">
              <a:extLst>
                <a:ext uri="{FF2B5EF4-FFF2-40B4-BE49-F238E27FC236}">
                  <a16:creationId xmlns:a16="http://schemas.microsoft.com/office/drawing/2014/main" xmlns="" id="{D6072C72-733D-44A1-B80B-FE228FF0098A}"/>
                </a:ext>
              </a:extLst>
            </p:cNvPr>
            <p:cNvGraphicFramePr/>
            <p:nvPr>
              <p:extLst>
                <p:ext uri="{D42A27DB-BD31-4B8C-83A1-F6EECF244321}">
                  <p14:modId xmlns:p14="http://schemas.microsoft.com/office/powerpoint/2010/main" val="3204690360"/>
                </p:ext>
              </p:extLst>
            </p:nvPr>
          </p:nvGraphicFramePr>
          <p:xfrm>
            <a:off x="638630" y="1967893"/>
            <a:ext cx="7412324" cy="417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群組 26"/>
            <p:cNvGrpSpPr/>
            <p:nvPr/>
          </p:nvGrpSpPr>
          <p:grpSpPr>
            <a:xfrm>
              <a:off x="8316686" y="1967893"/>
              <a:ext cx="3611660" cy="4177339"/>
              <a:chOff x="7007534" y="2030903"/>
              <a:chExt cx="4920812" cy="4177339"/>
            </a:xfrm>
          </p:grpSpPr>
          <p:grpSp>
            <p:nvGrpSpPr>
              <p:cNvPr id="28" name="群組 27"/>
              <p:cNvGrpSpPr/>
              <p:nvPr/>
            </p:nvGrpSpPr>
            <p:grpSpPr>
              <a:xfrm>
                <a:off x="7007534" y="2030903"/>
                <a:ext cx="4920812" cy="4177339"/>
                <a:chOff x="-17380" y="0"/>
                <a:chExt cx="4920812" cy="4177339"/>
              </a:xfrm>
              <a:scene3d>
                <a:camera prst="orthographicFront">
                  <a:rot lat="0" lon="0" rev="0"/>
                </a:camera>
                <a:lightRig rig="contrasting" dir="t">
                  <a:rot lat="0" lon="0" rev="1200000"/>
                </a:lightRig>
              </a:scene3d>
            </p:grpSpPr>
            <p:sp>
              <p:nvSpPr>
                <p:cNvPr id="32" name="圓角矩形 31"/>
                <p:cNvSpPr/>
                <p:nvPr/>
              </p:nvSpPr>
              <p:spPr>
                <a:xfrm>
                  <a:off x="-17380" y="0"/>
                  <a:ext cx="4901036" cy="4177339"/>
                </a:xfrm>
                <a:prstGeom prst="roundRect">
                  <a:avLst>
                    <a:gd name="adj" fmla="val 10000"/>
                  </a:avLst>
                </a:prstGeom>
                <a:solidFill>
                  <a:schemeClr val="accent1">
                    <a:lumMod val="20000"/>
                    <a:lumOff val="80000"/>
                  </a:schemeClr>
                </a:solidFill>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3" name="圓角矩形 4"/>
                <p:cNvSpPr/>
                <p:nvPr/>
              </p:nvSpPr>
              <p:spPr>
                <a:xfrm>
                  <a:off x="2395" y="0"/>
                  <a:ext cx="4901037" cy="1234298"/>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ts val="3200"/>
                    </a:lnSpc>
                    <a:spcBef>
                      <a:spcPct val="0"/>
                    </a:spcBef>
                    <a:spcAft>
                      <a:spcPts val="0"/>
                    </a:spcAft>
                  </a:pPr>
                  <a:r>
                    <a:rPr lang="zh-TW" altLang="en-US" sz="3200" kern="1200" dirty="0"/>
                    <a:t>請領年齡</a:t>
                  </a:r>
                </a:p>
              </p:txBody>
            </p:sp>
          </p:grpSp>
          <p:grpSp>
            <p:nvGrpSpPr>
              <p:cNvPr id="29" name="群組 28"/>
              <p:cNvGrpSpPr/>
              <p:nvPr/>
            </p:nvGrpSpPr>
            <p:grpSpPr>
              <a:xfrm>
                <a:off x="7595494" y="3265200"/>
                <a:ext cx="3958594" cy="2754109"/>
                <a:chOff x="425437" y="1297307"/>
                <a:chExt cx="3958594" cy="2754109"/>
              </a:xfrm>
              <a:scene3d>
                <a:camera prst="orthographicFront">
                  <a:rot lat="0" lon="0" rev="0"/>
                </a:camera>
                <a:lightRig rig="contrasting" dir="t">
                  <a:rot lat="0" lon="0" rev="1200000"/>
                </a:lightRig>
              </a:scene3d>
            </p:grpSpPr>
            <p:sp>
              <p:nvSpPr>
                <p:cNvPr id="30" name="圓角矩形 29"/>
                <p:cNvSpPr/>
                <p:nvPr/>
              </p:nvSpPr>
              <p:spPr>
                <a:xfrm>
                  <a:off x="425437" y="1297307"/>
                  <a:ext cx="3848186" cy="2754109"/>
                </a:xfrm>
                <a:prstGeom prst="roundRect">
                  <a:avLst>
                    <a:gd name="adj" fmla="val 10000"/>
                  </a:avLst>
                </a:prstGeom>
                <a:solidFill>
                  <a:schemeClr val="accent1">
                    <a:lumMod val="60000"/>
                    <a:lumOff val="40000"/>
                  </a:schemeClr>
                </a:solidFill>
                <a:sp3d contourW="19050" prstMaterial="metal">
                  <a:bevelT w="88900" h="203200"/>
                  <a:bevelB w="165100" h="254000"/>
                </a:sp3d>
              </p:spPr>
              <p:style>
                <a:lnRef idx="2">
                  <a:schemeClr val="accent1"/>
                </a:lnRef>
                <a:fillRef idx="1">
                  <a:schemeClr val="lt1"/>
                </a:fillRef>
                <a:effectRef idx="0">
                  <a:schemeClr val="accent1"/>
                </a:effectRef>
                <a:fontRef idx="minor">
                  <a:schemeClr val="dk1"/>
                </a:fontRef>
              </p:style>
            </p:sp>
            <p:sp>
              <p:nvSpPr>
                <p:cNvPr id="31" name="圓角矩形 8"/>
                <p:cNvSpPr/>
                <p:nvPr/>
              </p:nvSpPr>
              <p:spPr>
                <a:xfrm>
                  <a:off x="536940" y="1435217"/>
                  <a:ext cx="3847091" cy="251357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1120" tIns="53340" rIns="71120" bIns="53340" numCol="1" spcCol="1270" anchor="t" anchorCtr="0">
                  <a:noAutofit/>
                </a:bodyPr>
                <a:lstStyle/>
                <a:p>
                  <a:pPr lvl="0" algn="ctr" defTabSz="1244600">
                    <a:lnSpc>
                      <a:spcPts val="3200"/>
                    </a:lnSpc>
                    <a:spcBef>
                      <a:spcPts val="1200"/>
                    </a:spcBef>
                    <a:spcAft>
                      <a:spcPct val="35000"/>
                    </a:spcAft>
                  </a:pPr>
                  <a:r>
                    <a:rPr lang="zh-TW" altLang="en-US" sz="2600" b="1" kern="1200" dirty="0">
                      <a:solidFill>
                        <a:schemeClr val="tx1"/>
                      </a:solidFill>
                    </a:rPr>
                    <a:t>無年齡限制</a:t>
                  </a:r>
                  <a:endParaRPr lang="en-US" altLang="zh-TW" sz="2600" b="1" kern="1200" dirty="0">
                    <a:solidFill>
                      <a:srgbClr val="C00000"/>
                    </a:solidFill>
                  </a:endParaRPr>
                </a:p>
                <a:p>
                  <a:pPr marL="108000" lvl="0" algn="ctr" defTabSz="1244600">
                    <a:lnSpc>
                      <a:spcPts val="3000"/>
                    </a:lnSpc>
                    <a:spcBef>
                      <a:spcPct val="0"/>
                    </a:spcBef>
                    <a:spcAft>
                      <a:spcPct val="35000"/>
                    </a:spcAft>
                  </a:pPr>
                  <a:endParaRPr lang="en-US" altLang="zh-TW" sz="2000" kern="1200" dirty="0">
                    <a:solidFill>
                      <a:schemeClr val="tx1"/>
                    </a:solidFill>
                  </a:endParaRPr>
                </a:p>
                <a:p>
                  <a:pPr marL="108000" lvl="0" algn="ctr" defTabSz="1244600">
                    <a:lnSpc>
                      <a:spcPts val="3000"/>
                    </a:lnSpc>
                    <a:spcBef>
                      <a:spcPct val="0"/>
                    </a:spcBef>
                    <a:spcAft>
                      <a:spcPct val="35000"/>
                    </a:spcAft>
                  </a:pPr>
                  <a:r>
                    <a:rPr lang="zh-TW" altLang="en-US" sz="2000" kern="1200" dirty="0">
                      <a:solidFill>
                        <a:schemeClr val="tx1"/>
                      </a:solidFill>
                    </a:rPr>
                    <a:t>無年齡限制，但須符合退休或資遣或離職等條件</a:t>
                  </a:r>
                </a:p>
              </p:txBody>
            </p:sp>
          </p:grpSp>
        </p:grpSp>
      </p:grpSp>
    </p:spTree>
    <p:extLst>
      <p:ext uri="{BB962C8B-B14F-4D97-AF65-F5344CB8AC3E}">
        <p14:creationId xmlns:p14="http://schemas.microsoft.com/office/powerpoint/2010/main" val="2917041102"/>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18000"/>
            <a:ext cx="9035143"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600" b="1" dirty="0">
                <a:solidFill>
                  <a:srgbClr val="115686">
                    <a:lumMod val="75000"/>
                  </a:srgbClr>
                </a:solidFill>
                <a:latin typeface="+mn-ea"/>
              </a:rPr>
              <a:t>七、退休帳戶請領條件及方式</a:t>
            </a:r>
            <a:r>
              <a:rPr lang="en-US" altLang="zh-TW" sz="2600" b="1" dirty="0">
                <a:solidFill>
                  <a:srgbClr val="115686">
                    <a:lumMod val="75000"/>
                  </a:srgbClr>
                </a:solidFill>
                <a:latin typeface="+mn-ea"/>
              </a:rPr>
              <a:t>(2)</a:t>
            </a:r>
          </a:p>
        </p:txBody>
      </p:sp>
      <p:sp>
        <p:nvSpPr>
          <p:cNvPr id="7" name="矩形 6">
            <a:extLst>
              <a:ext uri="{FF2B5EF4-FFF2-40B4-BE49-F238E27FC236}">
                <a16:creationId xmlns:a16="http://schemas.microsoft.com/office/drawing/2014/main" xmlns="" id="{61495C8C-F7D4-41C7-97C4-90BEF46C122D}"/>
              </a:ext>
            </a:extLst>
          </p:cNvPr>
          <p:cNvSpPr/>
          <p:nvPr/>
        </p:nvSpPr>
        <p:spPr>
          <a:xfrm>
            <a:off x="1699200" y="259200"/>
            <a:ext cx="7211336" cy="584775"/>
          </a:xfrm>
          <a:prstGeom prst="rect">
            <a:avLst/>
          </a:prstGeom>
        </p:spPr>
        <p:txBody>
          <a:bodyPr wrap="square">
            <a:spAutoFit/>
          </a:bodyPr>
          <a:lstStyle/>
          <a:p>
            <a:pPr defTabSz="914400">
              <a:defRPr/>
            </a:pPr>
            <a:r>
              <a:rPr lang="zh-TW" altLang="en-US" sz="3200" b="1" dirty="0">
                <a:solidFill>
                  <a:srgbClr val="142938"/>
                </a:solidFill>
                <a:latin typeface="微软雅黑"/>
              </a:rPr>
              <a:t>參、採行確定提撥制有關配套方案</a:t>
            </a:r>
          </a:p>
        </p:txBody>
      </p:sp>
      <p:cxnSp>
        <p:nvCxnSpPr>
          <p:cNvPr id="8" name="Straight Connector 38">
            <a:extLst>
              <a:ext uri="{FF2B5EF4-FFF2-40B4-BE49-F238E27FC236}">
                <a16:creationId xmlns:a16="http://schemas.microsoft.com/office/drawing/2014/main" xmlns="" id="{459695B9-DD33-4AAE-96C6-43D9E0A1F27B}"/>
              </a:ext>
            </a:extLst>
          </p:cNvPr>
          <p:cNvCxnSpPr/>
          <p:nvPr/>
        </p:nvCxnSpPr>
        <p:spPr bwMode="auto">
          <a:xfrm flipV="1">
            <a:off x="1785600" y="1382400"/>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424179" y="1501404"/>
            <a:ext cx="10022900"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lvl="0" algn="just" defTabSz="914400">
              <a:lnSpc>
                <a:spcPts val="3000"/>
              </a:lnSpc>
              <a:buClr>
                <a:schemeClr val="accent2"/>
              </a:buClr>
              <a:defRPr/>
            </a:pPr>
            <a:r>
              <a:rPr lang="zh-TW" altLang="en-US" sz="2200" b="1" dirty="0">
                <a:solidFill>
                  <a:srgbClr val="115686">
                    <a:lumMod val="75000"/>
                  </a:srgbClr>
                </a:solidFill>
                <a:latin typeface="+mn-ea"/>
              </a:rPr>
              <a:t>以公務人員個人專戶之累積總金額</a:t>
            </a:r>
            <a:r>
              <a:rPr lang="zh-TW" altLang="en-US" sz="3000" b="1" dirty="0">
                <a:solidFill>
                  <a:srgbClr val="FF0000"/>
                </a:solidFill>
                <a:latin typeface="+mn-ea"/>
              </a:rPr>
              <a:t>請領月退</a:t>
            </a:r>
            <a:r>
              <a:rPr lang="zh-TW" altLang="en-US" sz="2200" b="1" dirty="0">
                <a:solidFill>
                  <a:srgbClr val="115686">
                    <a:lumMod val="75000"/>
                  </a:srgbClr>
                </a:solidFill>
                <a:latin typeface="+mn-ea"/>
              </a:rPr>
              <a:t>，按下列</a:t>
            </a:r>
            <a:r>
              <a:rPr lang="zh-TW" altLang="en-US" sz="3000" b="1" dirty="0">
                <a:solidFill>
                  <a:srgbClr val="FF0000"/>
                </a:solidFill>
                <a:latin typeface="+mn-ea"/>
              </a:rPr>
              <a:t>三種方式</a:t>
            </a:r>
            <a:r>
              <a:rPr lang="zh-TW" altLang="en-US" sz="2200" b="1" dirty="0">
                <a:solidFill>
                  <a:srgbClr val="115686">
                    <a:lumMod val="75000"/>
                  </a:srgbClr>
                </a:solidFill>
                <a:latin typeface="+mn-ea"/>
              </a:rPr>
              <a:t>擇一支領：</a:t>
            </a:r>
            <a:endParaRPr lang="en-US" altLang="zh-TW" sz="2200" b="1" dirty="0">
              <a:solidFill>
                <a:srgbClr val="115686">
                  <a:lumMod val="75000"/>
                </a:srgbClr>
              </a:solidFill>
              <a:latin typeface="+mn-ea"/>
            </a:endParaRPr>
          </a:p>
        </p:txBody>
      </p:sp>
      <p:grpSp>
        <p:nvGrpSpPr>
          <p:cNvPr id="2" name="群組 1"/>
          <p:cNvGrpSpPr/>
          <p:nvPr/>
        </p:nvGrpSpPr>
        <p:grpSpPr>
          <a:xfrm>
            <a:off x="381311" y="2200275"/>
            <a:ext cx="11065770" cy="4276490"/>
            <a:chOff x="381311" y="2200275"/>
            <a:chExt cx="11065770" cy="4276490"/>
          </a:xfrm>
        </p:grpSpPr>
        <p:sp>
          <p:nvSpPr>
            <p:cNvPr id="22" name="手繪多邊形 21"/>
            <p:cNvSpPr/>
            <p:nvPr/>
          </p:nvSpPr>
          <p:spPr>
            <a:xfrm>
              <a:off x="1592830" y="4052187"/>
              <a:ext cx="2449102" cy="1379060"/>
            </a:xfrm>
            <a:custGeom>
              <a:avLst/>
              <a:gdLst>
                <a:gd name="connsiteX0" fmla="*/ 0 w 1940344"/>
                <a:gd name="connsiteY0" fmla="*/ 0 h 2046570"/>
                <a:gd name="connsiteX1" fmla="*/ 1940344 w 1940344"/>
                <a:gd name="connsiteY1" fmla="*/ 0 h 2046570"/>
                <a:gd name="connsiteX2" fmla="*/ 1940344 w 1940344"/>
                <a:gd name="connsiteY2" fmla="*/ 2046570 h 2046570"/>
                <a:gd name="connsiteX3" fmla="*/ 0 w 1940344"/>
                <a:gd name="connsiteY3" fmla="*/ 2046570 h 2046570"/>
                <a:gd name="connsiteX4" fmla="*/ 0 w 1940344"/>
                <a:gd name="connsiteY4" fmla="*/ 0 h 204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44" h="2046570">
                  <a:moveTo>
                    <a:pt x="0" y="0"/>
                  </a:moveTo>
                  <a:lnTo>
                    <a:pt x="1940344" y="0"/>
                  </a:lnTo>
                  <a:lnTo>
                    <a:pt x="1940344" y="2046570"/>
                  </a:lnTo>
                  <a:lnTo>
                    <a:pt x="0" y="2046570"/>
                  </a:lnTo>
                  <a:lnTo>
                    <a:pt x="0" y="0"/>
                  </a:lnTo>
                  <a:close/>
                </a:path>
              </a:pathLst>
            </a:custGeom>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1478351"/>
                <a:satOff val="-2563"/>
                <a:lumOff val="-258"/>
                <a:alphaOff val="0"/>
              </a:schemeClr>
            </a:lnRef>
            <a:fillRef idx="1">
              <a:schemeClr val="accent5">
                <a:tint val="40000"/>
                <a:alpha val="90000"/>
                <a:hueOff val="-1478351"/>
                <a:satOff val="-2563"/>
                <a:lumOff val="-258"/>
                <a:alphaOff val="0"/>
              </a:schemeClr>
            </a:fillRef>
            <a:effectRef idx="2">
              <a:schemeClr val="accent5">
                <a:tint val="40000"/>
                <a:alpha val="90000"/>
                <a:hueOff val="-1478351"/>
                <a:satOff val="-2563"/>
                <a:lumOff val="-258"/>
                <a:alphaOff val="0"/>
              </a:schemeClr>
            </a:effectRef>
            <a:fontRef idx="minor">
              <a:schemeClr val="dk1">
                <a:hueOff val="0"/>
                <a:satOff val="0"/>
                <a:lumOff val="0"/>
                <a:alphaOff val="0"/>
              </a:schemeClr>
            </a:fontRef>
          </p:style>
          <p:txBody>
            <a:bodyPr spcFirstLastPara="0" vert="horz" wrap="square" lIns="144000" tIns="108000" rIns="142240" bIns="108000" numCol="1" spcCol="1270" anchor="t" anchorCtr="0">
              <a:noAutofit/>
            </a:bodyPr>
            <a:lstStyle/>
            <a:p>
              <a:pPr lvl="0" algn="ctr" defTabSz="889000">
                <a:lnSpc>
                  <a:spcPts val="3000"/>
                </a:lnSpc>
                <a:spcBef>
                  <a:spcPct val="0"/>
                </a:spcBef>
                <a:spcAft>
                  <a:spcPts val="0"/>
                </a:spcAft>
              </a:pPr>
              <a:r>
                <a:rPr lang="zh-TW" altLang="en-US" sz="2000" b="1" dirty="0">
                  <a:latin typeface="Arial"/>
                  <a:ea typeface="微软雅黑"/>
                </a:rPr>
                <a:t>方案二</a:t>
              </a:r>
              <a:r>
                <a:rPr lang="zh-TW" altLang="en-US" sz="2000" b="1" dirty="0">
                  <a:latin typeface="微軟正黑體" panose="020B0604030504040204" pitchFamily="34" charset="-120"/>
                  <a:ea typeface="微軟正黑體" panose="020B0604030504040204" pitchFamily="34" charset="-120"/>
                </a:rPr>
                <a:t>：</a:t>
              </a:r>
              <a:r>
                <a:rPr lang="zh-TW" altLang="en-US" sz="2000" b="1" dirty="0">
                  <a:latin typeface="Arial"/>
                  <a:ea typeface="微软雅黑"/>
                </a:rPr>
                <a:t>定額給付</a:t>
              </a:r>
              <a:endParaRPr lang="en-US" altLang="zh-TW" sz="2000" b="1" dirty="0">
                <a:latin typeface="Arial"/>
                <a:ea typeface="微软雅黑"/>
              </a:endParaRPr>
            </a:p>
            <a:p>
              <a:pPr lvl="0" algn="ctr" defTabSz="889000">
                <a:lnSpc>
                  <a:spcPts val="3000"/>
                </a:lnSpc>
                <a:spcBef>
                  <a:spcPct val="0"/>
                </a:spcBef>
                <a:spcAft>
                  <a:spcPts val="0"/>
                </a:spcAft>
              </a:pPr>
              <a:r>
                <a:rPr lang="zh-TW" sz="1600" kern="1200" dirty="0"/>
                <a:t>由</a:t>
              </a:r>
              <a:r>
                <a:rPr lang="zh-TW" altLang="en-US" sz="1600" kern="1200" dirty="0"/>
                <a:t>個人自行決定金額。</a:t>
              </a:r>
              <a:endParaRPr lang="en-US" altLang="zh-TW" sz="1600" kern="1200" dirty="0"/>
            </a:p>
            <a:p>
              <a:pPr lvl="0" algn="just" defTabSz="889000">
                <a:lnSpc>
                  <a:spcPts val="2600"/>
                </a:lnSpc>
                <a:spcBef>
                  <a:spcPct val="0"/>
                </a:spcBef>
                <a:spcAft>
                  <a:spcPts val="0"/>
                </a:spcAft>
              </a:pPr>
              <a:r>
                <a:rPr lang="en-US" altLang="zh-TW" sz="1600" dirty="0"/>
                <a:t>(</a:t>
              </a:r>
              <a:r>
                <a:rPr lang="zh-TW" altLang="en-US" sz="1600" dirty="0"/>
                <a:t>至少每月</a:t>
              </a:r>
              <a:r>
                <a:rPr lang="en-US" altLang="zh-TW" sz="1600" dirty="0"/>
                <a:t>5000</a:t>
              </a:r>
              <a:r>
                <a:rPr lang="zh-TW" altLang="en-US" sz="1600" dirty="0"/>
                <a:t>元</a:t>
              </a:r>
              <a:r>
                <a:rPr lang="en-US" altLang="zh-TW" sz="1600" dirty="0"/>
                <a:t>)</a:t>
              </a:r>
              <a:endParaRPr lang="zh-TW" altLang="en-US" sz="1600" kern="1200" dirty="0"/>
            </a:p>
          </p:txBody>
        </p:sp>
        <p:sp>
          <p:nvSpPr>
            <p:cNvPr id="24" name="手繪多邊形 23"/>
            <p:cNvSpPr/>
            <p:nvPr/>
          </p:nvSpPr>
          <p:spPr>
            <a:xfrm>
              <a:off x="5400784" y="2459331"/>
              <a:ext cx="2016000" cy="1578812"/>
            </a:xfrm>
            <a:custGeom>
              <a:avLst/>
              <a:gdLst>
                <a:gd name="connsiteX0" fmla="*/ 0 w 2013400"/>
                <a:gd name="connsiteY0" fmla="*/ 0 h 1720102"/>
                <a:gd name="connsiteX1" fmla="*/ 2013400 w 2013400"/>
                <a:gd name="connsiteY1" fmla="*/ 0 h 1720102"/>
                <a:gd name="connsiteX2" fmla="*/ 2013400 w 2013400"/>
                <a:gd name="connsiteY2" fmla="*/ 1720102 h 1720102"/>
                <a:gd name="connsiteX3" fmla="*/ 0 w 2013400"/>
                <a:gd name="connsiteY3" fmla="*/ 1720102 h 1720102"/>
                <a:gd name="connsiteX4" fmla="*/ 0 w 2013400"/>
                <a:gd name="connsiteY4" fmla="*/ 0 h 172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00" h="1720102">
                  <a:moveTo>
                    <a:pt x="0" y="0"/>
                  </a:moveTo>
                  <a:lnTo>
                    <a:pt x="2013400" y="0"/>
                  </a:lnTo>
                  <a:lnTo>
                    <a:pt x="2013400" y="1720102"/>
                  </a:lnTo>
                  <a:lnTo>
                    <a:pt x="0" y="1720102"/>
                  </a:lnTo>
                  <a:lnTo>
                    <a:pt x="0" y="0"/>
                  </a:lnTo>
                  <a:close/>
                </a:path>
              </a:pathLst>
            </a:custGeom>
            <a:solidFill>
              <a:srgbClr val="C8D1FC">
                <a:alpha val="89804"/>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2956702"/>
                <a:satOff val="-5126"/>
                <a:lumOff val="-516"/>
                <a:alphaOff val="0"/>
              </a:schemeClr>
            </a:lnRef>
            <a:fillRef idx="1">
              <a:schemeClr val="accent5">
                <a:tint val="40000"/>
                <a:alpha val="90000"/>
                <a:hueOff val="-2956702"/>
                <a:satOff val="-5126"/>
                <a:lumOff val="-516"/>
                <a:alphaOff val="0"/>
              </a:schemeClr>
            </a:fillRef>
            <a:effectRef idx="2">
              <a:schemeClr val="accent5">
                <a:tint val="40000"/>
                <a:alpha val="90000"/>
                <a:hueOff val="-2956702"/>
                <a:satOff val="-5126"/>
                <a:lumOff val="-516"/>
                <a:alphaOff val="0"/>
              </a:schemeClr>
            </a:effectRef>
            <a:fontRef idx="minor">
              <a:schemeClr val="dk1">
                <a:hueOff val="0"/>
                <a:satOff val="0"/>
                <a:lumOff val="0"/>
                <a:alphaOff val="0"/>
              </a:schemeClr>
            </a:fontRef>
          </p:style>
          <p:txBody>
            <a:bodyPr spcFirstLastPara="0" vert="horz" wrap="square" lIns="216000" tIns="108000" rIns="142240" bIns="108000" numCol="1" spcCol="1270" anchor="ctr" anchorCtr="0">
              <a:noAutofit/>
            </a:bodyPr>
            <a:lstStyle/>
            <a:p>
              <a:pPr algn="ctr" defTabSz="889000">
                <a:lnSpc>
                  <a:spcPts val="3000"/>
                </a:lnSpc>
                <a:spcBef>
                  <a:spcPct val="0"/>
                </a:spcBef>
              </a:pPr>
              <a:r>
                <a:rPr lang="zh-TW" altLang="en-US" sz="2000" b="1" dirty="0"/>
                <a:t>攤提給付</a:t>
              </a:r>
              <a:endParaRPr lang="en-US" altLang="zh-TW" sz="2000" b="1" dirty="0"/>
            </a:p>
            <a:p>
              <a:pPr lvl="0" algn="just" defTabSz="889000">
                <a:lnSpc>
                  <a:spcPts val="3000"/>
                </a:lnSpc>
                <a:spcBef>
                  <a:spcPct val="0"/>
                </a:spcBef>
                <a:spcAft>
                  <a:spcPts val="0"/>
                </a:spcAft>
              </a:pPr>
              <a:r>
                <a:rPr lang="zh-TW" sz="1600" kern="1200" dirty="0"/>
                <a:t>固定</a:t>
              </a:r>
              <a:r>
                <a:rPr lang="zh-TW" altLang="en-US" sz="1600" kern="1200" dirty="0"/>
                <a:t>，</a:t>
              </a:r>
              <a:r>
                <a:rPr lang="zh-TW" sz="1600" kern="1200" dirty="0"/>
                <a:t>按平均餘命</a:t>
              </a:r>
              <a:r>
                <a:rPr lang="en-US" sz="1600" kern="1200" dirty="0"/>
                <a:t>(</a:t>
              </a:r>
              <a:r>
                <a:rPr lang="zh-TW" altLang="en-US" sz="1600" kern="1200" dirty="0"/>
                <a:t>如</a:t>
              </a:r>
              <a:r>
                <a:rPr lang="en-US" sz="1600" kern="1200" dirty="0"/>
                <a:t>60</a:t>
              </a:r>
              <a:r>
                <a:rPr lang="zh-TW" sz="1600" kern="1200" dirty="0"/>
                <a:t>歲→</a:t>
              </a:r>
              <a:r>
                <a:rPr lang="zh-TW" altLang="en-US" sz="1600" kern="1200" dirty="0"/>
                <a:t>約</a:t>
              </a:r>
              <a:r>
                <a:rPr lang="en-US" sz="1600" kern="1200" dirty="0"/>
                <a:t>84</a:t>
              </a:r>
              <a:r>
                <a:rPr lang="zh-TW" sz="1600" kern="1200" dirty="0"/>
                <a:t>歲</a:t>
              </a:r>
              <a:r>
                <a:rPr lang="en-US" sz="1600" kern="1200" dirty="0"/>
                <a:t>)</a:t>
              </a:r>
              <a:r>
                <a:rPr lang="zh-TW" altLang="en-US" sz="1600" kern="1200" dirty="0"/>
                <a:t>。</a:t>
              </a:r>
            </a:p>
          </p:txBody>
        </p:sp>
        <p:sp>
          <p:nvSpPr>
            <p:cNvPr id="25" name="手繪多邊形 24"/>
            <p:cNvSpPr/>
            <p:nvPr/>
          </p:nvSpPr>
          <p:spPr>
            <a:xfrm>
              <a:off x="5409020" y="4052187"/>
              <a:ext cx="2007764" cy="1379060"/>
            </a:xfrm>
            <a:custGeom>
              <a:avLst/>
              <a:gdLst>
                <a:gd name="connsiteX0" fmla="*/ 0 w 2013400"/>
                <a:gd name="connsiteY0" fmla="*/ 0 h 2004603"/>
                <a:gd name="connsiteX1" fmla="*/ 2013400 w 2013400"/>
                <a:gd name="connsiteY1" fmla="*/ 0 h 2004603"/>
                <a:gd name="connsiteX2" fmla="*/ 2013400 w 2013400"/>
                <a:gd name="connsiteY2" fmla="*/ 2004603 h 2004603"/>
                <a:gd name="connsiteX3" fmla="*/ 0 w 2013400"/>
                <a:gd name="connsiteY3" fmla="*/ 2004603 h 2004603"/>
                <a:gd name="connsiteX4" fmla="*/ 0 w 2013400"/>
                <a:gd name="connsiteY4" fmla="*/ 0 h 200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00" h="2004603">
                  <a:moveTo>
                    <a:pt x="0" y="0"/>
                  </a:moveTo>
                  <a:lnTo>
                    <a:pt x="2013400" y="0"/>
                  </a:lnTo>
                  <a:lnTo>
                    <a:pt x="2013400" y="2004603"/>
                  </a:lnTo>
                  <a:lnTo>
                    <a:pt x="0" y="2004603"/>
                  </a:lnTo>
                  <a:lnTo>
                    <a:pt x="0" y="0"/>
                  </a:lnTo>
                  <a:close/>
                </a:path>
              </a:pathLst>
            </a:custGeom>
            <a:solidFill>
              <a:srgbClr val="D4E8EC">
                <a:alpha val="90000"/>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4435053"/>
                <a:satOff val="-7690"/>
                <a:lumOff val="-773"/>
                <a:alphaOff val="0"/>
              </a:schemeClr>
            </a:lnRef>
            <a:fillRef idx="1">
              <a:schemeClr val="accent5">
                <a:tint val="40000"/>
                <a:alpha val="90000"/>
                <a:hueOff val="-4435053"/>
                <a:satOff val="-7690"/>
                <a:lumOff val="-773"/>
                <a:alphaOff val="0"/>
              </a:schemeClr>
            </a:fillRef>
            <a:effectRef idx="2">
              <a:schemeClr val="accent5">
                <a:tint val="40000"/>
                <a:alpha val="90000"/>
                <a:hueOff val="-4435053"/>
                <a:satOff val="-7690"/>
                <a:lumOff val="-773"/>
                <a:alphaOff val="0"/>
              </a:schemeClr>
            </a:effectRef>
            <a:fontRef idx="minor">
              <a:schemeClr val="dk1">
                <a:hueOff val="0"/>
                <a:satOff val="0"/>
                <a:lumOff val="0"/>
                <a:alphaOff val="0"/>
              </a:schemeClr>
            </a:fontRef>
          </p:style>
          <p:txBody>
            <a:bodyPr spcFirstLastPara="0" vert="horz" wrap="square" lIns="180000" tIns="108000" rIns="144000" bIns="108000" numCol="1" spcCol="1270" anchor="t" anchorCtr="0">
              <a:noAutofit/>
            </a:bodyPr>
            <a:lstStyle/>
            <a:p>
              <a:pPr algn="ctr" defTabSz="889000">
                <a:lnSpc>
                  <a:spcPts val="3000"/>
                </a:lnSpc>
                <a:spcBef>
                  <a:spcPct val="0"/>
                </a:spcBef>
              </a:pPr>
              <a:r>
                <a:rPr lang="zh-TW" altLang="en-US" sz="2000" b="1" dirty="0"/>
                <a:t>定額給付</a:t>
              </a:r>
              <a:endParaRPr lang="en-US" altLang="zh-TW" sz="2000" b="1" dirty="0"/>
            </a:p>
            <a:p>
              <a:pPr lvl="0" algn="l" defTabSz="889000">
                <a:lnSpc>
                  <a:spcPts val="3000"/>
                </a:lnSpc>
                <a:spcBef>
                  <a:spcPct val="0"/>
                </a:spcBef>
                <a:spcAft>
                  <a:spcPts val="0"/>
                </a:spcAft>
              </a:pPr>
              <a:r>
                <a:rPr lang="zh-TW" sz="1600" kern="1200" dirty="0"/>
                <a:t>不固定</a:t>
              </a:r>
              <a:r>
                <a:rPr lang="zh-TW" altLang="en-US" sz="1600" kern="1200" dirty="0"/>
                <a:t>，</a:t>
              </a:r>
              <a:r>
                <a:rPr lang="zh-TW" sz="1600" kern="1200" dirty="0"/>
                <a:t>領至帳戶餘額結束止</a:t>
              </a:r>
              <a:r>
                <a:rPr lang="zh-TW" altLang="en-US" sz="1600" kern="1200" dirty="0"/>
                <a:t>。</a:t>
              </a:r>
            </a:p>
          </p:txBody>
        </p:sp>
        <p:sp>
          <p:nvSpPr>
            <p:cNvPr id="26" name="手繪多邊形 25"/>
            <p:cNvSpPr/>
            <p:nvPr/>
          </p:nvSpPr>
          <p:spPr>
            <a:xfrm>
              <a:off x="4211615" y="2227755"/>
              <a:ext cx="1329179" cy="1278999"/>
            </a:xfrm>
            <a:custGeom>
              <a:avLst/>
              <a:gdLst>
                <a:gd name="connsiteX0" fmla="*/ 0 w 1342266"/>
                <a:gd name="connsiteY0" fmla="*/ 671133 h 1342266"/>
                <a:gd name="connsiteX1" fmla="*/ 671133 w 1342266"/>
                <a:gd name="connsiteY1" fmla="*/ 0 h 1342266"/>
                <a:gd name="connsiteX2" fmla="*/ 1342266 w 1342266"/>
                <a:gd name="connsiteY2" fmla="*/ 671133 h 1342266"/>
                <a:gd name="connsiteX3" fmla="*/ 671133 w 1342266"/>
                <a:gd name="connsiteY3" fmla="*/ 1342266 h 1342266"/>
                <a:gd name="connsiteX4" fmla="*/ 0 w 1342266"/>
                <a:gd name="connsiteY4" fmla="*/ 671133 h 134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266" h="1342266">
                  <a:moveTo>
                    <a:pt x="0" y="671133"/>
                  </a:moveTo>
                  <a:cubicBezTo>
                    <a:pt x="0" y="300476"/>
                    <a:pt x="300476" y="0"/>
                    <a:pt x="671133" y="0"/>
                  </a:cubicBezTo>
                  <a:cubicBezTo>
                    <a:pt x="1041790" y="0"/>
                    <a:pt x="1342266" y="300476"/>
                    <a:pt x="1342266" y="671133"/>
                  </a:cubicBezTo>
                  <a:cubicBezTo>
                    <a:pt x="1342266" y="1041790"/>
                    <a:pt x="1041790" y="1342266"/>
                    <a:pt x="671133" y="1342266"/>
                  </a:cubicBezTo>
                  <a:cubicBezTo>
                    <a:pt x="300476" y="1342266"/>
                    <a:pt x="0" y="1041790"/>
                    <a:pt x="0" y="671133"/>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txBody>
            <a:bodyPr spcFirstLastPara="0" vert="horz" wrap="square" lIns="196570" tIns="196570" rIns="196570" bIns="196570" numCol="1" spcCol="1270" anchor="ctr" anchorCtr="0">
              <a:noAutofit/>
            </a:bodyPr>
            <a:lstStyle/>
            <a:p>
              <a:pPr lvl="0" algn="ctr" defTabSz="1022350">
                <a:lnSpc>
                  <a:spcPts val="3000"/>
                </a:lnSpc>
                <a:spcBef>
                  <a:spcPct val="0"/>
                </a:spcBef>
                <a:spcAft>
                  <a:spcPct val="35000"/>
                </a:spcAft>
              </a:pPr>
              <a:r>
                <a:rPr lang="zh-TW" altLang="en-US" sz="2300" b="1" kern="1200" dirty="0"/>
                <a:t>請領</a:t>
              </a:r>
              <a:r>
                <a:rPr lang="en-US" altLang="zh-TW" sz="2300" b="1" kern="1200" dirty="0"/>
                <a:t/>
              </a:r>
              <a:br>
                <a:rPr lang="en-US" altLang="zh-TW" sz="2300" b="1" kern="1200" dirty="0"/>
              </a:br>
              <a:r>
                <a:rPr lang="zh-TW" altLang="en-US" sz="2300" b="1" kern="1200" dirty="0"/>
                <a:t>年限</a:t>
              </a:r>
            </a:p>
          </p:txBody>
        </p:sp>
        <p:sp>
          <p:nvSpPr>
            <p:cNvPr id="27" name="手繪多邊形 26"/>
            <p:cNvSpPr/>
            <p:nvPr/>
          </p:nvSpPr>
          <p:spPr>
            <a:xfrm>
              <a:off x="8774312" y="2483090"/>
              <a:ext cx="2672769" cy="1569098"/>
            </a:xfrm>
            <a:custGeom>
              <a:avLst/>
              <a:gdLst>
                <a:gd name="connsiteX0" fmla="*/ 0 w 2013400"/>
                <a:gd name="connsiteY0" fmla="*/ 0 h 1794957"/>
                <a:gd name="connsiteX1" fmla="*/ 2013400 w 2013400"/>
                <a:gd name="connsiteY1" fmla="*/ 0 h 1794957"/>
                <a:gd name="connsiteX2" fmla="*/ 2013400 w 2013400"/>
                <a:gd name="connsiteY2" fmla="*/ 1794957 h 1794957"/>
                <a:gd name="connsiteX3" fmla="*/ 0 w 2013400"/>
                <a:gd name="connsiteY3" fmla="*/ 1794957 h 1794957"/>
                <a:gd name="connsiteX4" fmla="*/ 0 w 2013400"/>
                <a:gd name="connsiteY4" fmla="*/ 0 h 179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00" h="1794957">
                  <a:moveTo>
                    <a:pt x="0" y="0"/>
                  </a:moveTo>
                  <a:lnTo>
                    <a:pt x="2013400" y="0"/>
                  </a:lnTo>
                  <a:lnTo>
                    <a:pt x="2013400" y="1794957"/>
                  </a:lnTo>
                  <a:lnTo>
                    <a:pt x="0" y="1794957"/>
                  </a:lnTo>
                  <a:lnTo>
                    <a:pt x="0" y="0"/>
                  </a:lnTo>
                  <a:close/>
                </a:path>
              </a:pathLst>
            </a:custGeom>
            <a:solidFill>
              <a:srgbClr val="C8D1FC">
                <a:alpha val="90000"/>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5913404"/>
                <a:satOff val="-10253"/>
                <a:lumOff val="-1031"/>
                <a:alphaOff val="0"/>
              </a:schemeClr>
            </a:lnRef>
            <a:fillRef idx="1">
              <a:schemeClr val="accent5">
                <a:tint val="40000"/>
                <a:alpha val="90000"/>
                <a:hueOff val="-5913404"/>
                <a:satOff val="-10253"/>
                <a:lumOff val="-1031"/>
                <a:alphaOff val="0"/>
              </a:schemeClr>
            </a:fillRef>
            <a:effectRef idx="2">
              <a:schemeClr val="accent5">
                <a:tint val="40000"/>
                <a:alpha val="90000"/>
                <a:hueOff val="-5913404"/>
                <a:satOff val="-10253"/>
                <a:lumOff val="-1031"/>
                <a:alphaOff val="0"/>
              </a:schemeClr>
            </a:effectRef>
            <a:fontRef idx="minor">
              <a:schemeClr val="dk1">
                <a:hueOff val="0"/>
                <a:satOff val="0"/>
                <a:lumOff val="0"/>
                <a:alphaOff val="0"/>
              </a:schemeClr>
            </a:fontRef>
          </p:style>
          <p:txBody>
            <a:bodyPr spcFirstLastPara="0" vert="horz" wrap="square" lIns="180000" tIns="108000" rIns="72000" bIns="142240" numCol="1" spcCol="1270" anchor="ctr" anchorCtr="0">
              <a:noAutofit/>
            </a:bodyPr>
            <a:lstStyle/>
            <a:p>
              <a:pPr algn="ctr" defTabSz="889000">
                <a:lnSpc>
                  <a:spcPts val="3000"/>
                </a:lnSpc>
                <a:spcBef>
                  <a:spcPct val="0"/>
                </a:spcBef>
              </a:pPr>
              <a:r>
                <a:rPr lang="zh-TW" altLang="en-US" sz="2000" b="1" dirty="0"/>
                <a:t>攤提給付</a:t>
              </a:r>
              <a:endParaRPr lang="en-US" altLang="zh-TW" sz="2000" b="1" dirty="0"/>
            </a:p>
            <a:p>
              <a:pPr marL="177800" lvl="0" indent="-177800" algn="just" defTabSz="889000">
                <a:lnSpc>
                  <a:spcPts val="2500"/>
                </a:lnSpc>
                <a:spcBef>
                  <a:spcPct val="0"/>
                </a:spcBef>
                <a:spcAft>
                  <a:spcPts val="0"/>
                </a:spcAft>
              </a:pPr>
              <a:r>
                <a:rPr lang="en-US" altLang="zh-TW" sz="1600" u="none" kern="1200" dirty="0"/>
                <a:t>1.</a:t>
              </a:r>
              <a:r>
                <a:rPr lang="zh-TW" altLang="en-US" sz="1600" u="none" kern="1200" dirty="0"/>
                <a:t>收益</a:t>
              </a:r>
              <a:r>
                <a:rPr lang="zh-TW" sz="1600" u="none" kern="1200" dirty="0"/>
                <a:t>不攤提</a:t>
              </a:r>
              <a:r>
                <a:rPr lang="zh-TW" altLang="en-US" sz="1600" u="none" kern="1200" dirty="0"/>
                <a:t>→</a:t>
              </a:r>
              <a:r>
                <a:rPr lang="zh-TW" sz="1600" u="none" kern="1200" dirty="0"/>
                <a:t>延長領取年限至帳戶餘額結束</a:t>
              </a:r>
              <a:r>
                <a:rPr lang="zh-TW" altLang="en-US" sz="1600" u="none" kern="1200" dirty="0"/>
                <a:t>。</a:t>
              </a:r>
              <a:endParaRPr lang="en-US" altLang="zh-TW" sz="1600" u="none" kern="1200" dirty="0"/>
            </a:p>
            <a:p>
              <a:pPr marL="177800" lvl="0" indent="-177800" algn="just" defTabSz="889000">
                <a:lnSpc>
                  <a:spcPts val="2500"/>
                </a:lnSpc>
                <a:spcBef>
                  <a:spcPct val="0"/>
                </a:spcBef>
                <a:spcAft>
                  <a:spcPts val="0"/>
                </a:spcAft>
              </a:pPr>
              <a:r>
                <a:rPr lang="en-US" altLang="zh-TW" sz="1600" u="none" kern="1200" dirty="0"/>
                <a:t>2.</a:t>
              </a:r>
              <a:r>
                <a:rPr lang="zh-TW" altLang="en-US" sz="1600" u="none" kern="1200" dirty="0"/>
                <a:t>收益</a:t>
              </a:r>
              <a:r>
                <a:rPr lang="zh-TW" sz="1600" u="none" kern="1200" dirty="0"/>
                <a:t>攤提</a:t>
              </a:r>
              <a:r>
                <a:rPr lang="zh-TW" altLang="en-US" sz="1600" u="none" kern="1200" dirty="0"/>
                <a:t>→</a:t>
              </a:r>
              <a:r>
                <a:rPr lang="zh-TW" sz="1600" u="none" kern="1200" dirty="0"/>
                <a:t>請領年限不變</a:t>
              </a:r>
              <a:r>
                <a:rPr lang="zh-TW" altLang="en-US" sz="1600" dirty="0"/>
                <a:t>。</a:t>
              </a:r>
              <a:endParaRPr lang="zh-TW" sz="1600" u="none" kern="1200" dirty="0"/>
            </a:p>
          </p:txBody>
        </p:sp>
        <p:sp>
          <p:nvSpPr>
            <p:cNvPr id="28" name="手繪多邊形 27"/>
            <p:cNvSpPr/>
            <p:nvPr/>
          </p:nvSpPr>
          <p:spPr>
            <a:xfrm>
              <a:off x="8781091" y="4052187"/>
              <a:ext cx="2665989" cy="1379059"/>
            </a:xfrm>
            <a:custGeom>
              <a:avLst/>
              <a:gdLst>
                <a:gd name="connsiteX0" fmla="*/ 0 w 2013400"/>
                <a:gd name="connsiteY0" fmla="*/ 0 h 2228565"/>
                <a:gd name="connsiteX1" fmla="*/ 2013400 w 2013400"/>
                <a:gd name="connsiteY1" fmla="*/ 0 h 2228565"/>
                <a:gd name="connsiteX2" fmla="*/ 2013400 w 2013400"/>
                <a:gd name="connsiteY2" fmla="*/ 2228565 h 2228565"/>
                <a:gd name="connsiteX3" fmla="*/ 0 w 2013400"/>
                <a:gd name="connsiteY3" fmla="*/ 2228565 h 2228565"/>
                <a:gd name="connsiteX4" fmla="*/ 0 w 2013400"/>
                <a:gd name="connsiteY4" fmla="*/ 0 h 222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00" h="2228565">
                  <a:moveTo>
                    <a:pt x="0" y="0"/>
                  </a:moveTo>
                  <a:lnTo>
                    <a:pt x="2013400" y="0"/>
                  </a:lnTo>
                  <a:lnTo>
                    <a:pt x="2013400" y="2228565"/>
                  </a:lnTo>
                  <a:lnTo>
                    <a:pt x="0" y="2228565"/>
                  </a:lnTo>
                  <a:lnTo>
                    <a:pt x="0" y="0"/>
                  </a:lnTo>
                  <a:close/>
                </a:path>
              </a:pathLst>
            </a:custGeom>
            <a:solidFill>
              <a:srgbClr val="D4E8EC">
                <a:alpha val="89804"/>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txBody>
            <a:bodyPr spcFirstLastPara="0" vert="horz" wrap="square" lIns="144000" tIns="0" rIns="142240" bIns="0" numCol="1" spcCol="1270" anchor="ctr" anchorCtr="0">
              <a:noAutofit/>
            </a:bodyPr>
            <a:lstStyle/>
            <a:p>
              <a:pPr algn="ctr" defTabSz="889000">
                <a:lnSpc>
                  <a:spcPts val="2400"/>
                </a:lnSpc>
                <a:spcBef>
                  <a:spcPct val="0"/>
                </a:spcBef>
              </a:pPr>
              <a:r>
                <a:rPr lang="zh-TW" altLang="en-US" sz="2000" b="1" dirty="0"/>
                <a:t>定額給付</a:t>
              </a:r>
              <a:endParaRPr lang="en-US" altLang="zh-TW" sz="2000" b="1" dirty="0"/>
            </a:p>
            <a:p>
              <a:pPr lvl="0" algn="ctr" defTabSz="889000">
                <a:lnSpc>
                  <a:spcPts val="2400"/>
                </a:lnSpc>
                <a:spcBef>
                  <a:spcPct val="0"/>
                </a:spcBef>
              </a:pPr>
              <a:r>
                <a:rPr lang="zh-TW" sz="1600" u="none" kern="1200" dirty="0"/>
                <a:t>收益</a:t>
              </a:r>
              <a:r>
                <a:rPr lang="zh-TW" altLang="en-US" sz="1600" u="none" kern="1200" dirty="0"/>
                <a:t>分配存</a:t>
              </a:r>
              <a:r>
                <a:rPr lang="zh-TW" sz="1600" u="none" kern="1200" dirty="0"/>
                <a:t>入退休</a:t>
              </a:r>
              <a:r>
                <a:rPr lang="zh-TW" altLang="en-US" sz="1600" u="none" kern="1200" dirty="0"/>
                <a:t>帳戶共同</a:t>
              </a:r>
              <a:r>
                <a:rPr lang="zh-TW" sz="1600" u="none" kern="1200" dirty="0"/>
                <a:t>投資，領取年限</a:t>
              </a:r>
              <a:r>
                <a:rPr lang="zh-TW" altLang="en-US" sz="1600" u="none" kern="1200" dirty="0"/>
                <a:t>至帳戶餘額</a:t>
              </a:r>
              <a:r>
                <a:rPr lang="zh-TW" altLang="en-US" sz="1600" dirty="0"/>
                <a:t>結束。</a:t>
              </a:r>
              <a:endParaRPr lang="zh-TW" altLang="en-US" sz="1600" u="none" kern="1200" dirty="0"/>
            </a:p>
          </p:txBody>
        </p:sp>
        <p:sp>
          <p:nvSpPr>
            <p:cNvPr id="29" name="手繪多邊形 28"/>
            <p:cNvSpPr/>
            <p:nvPr/>
          </p:nvSpPr>
          <p:spPr>
            <a:xfrm>
              <a:off x="7633347" y="2227755"/>
              <a:ext cx="1319773" cy="1278999"/>
            </a:xfrm>
            <a:custGeom>
              <a:avLst/>
              <a:gdLst>
                <a:gd name="connsiteX0" fmla="*/ 0 w 1487808"/>
                <a:gd name="connsiteY0" fmla="*/ 682596 h 1365192"/>
                <a:gd name="connsiteX1" fmla="*/ 743904 w 1487808"/>
                <a:gd name="connsiteY1" fmla="*/ 0 h 1365192"/>
                <a:gd name="connsiteX2" fmla="*/ 1487808 w 1487808"/>
                <a:gd name="connsiteY2" fmla="*/ 682596 h 1365192"/>
                <a:gd name="connsiteX3" fmla="*/ 743904 w 1487808"/>
                <a:gd name="connsiteY3" fmla="*/ 1365192 h 1365192"/>
                <a:gd name="connsiteX4" fmla="*/ 0 w 1487808"/>
                <a:gd name="connsiteY4" fmla="*/ 682596 h 136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808" h="1365192">
                  <a:moveTo>
                    <a:pt x="0" y="682596"/>
                  </a:moveTo>
                  <a:cubicBezTo>
                    <a:pt x="0" y="305609"/>
                    <a:pt x="333057" y="0"/>
                    <a:pt x="743904" y="0"/>
                  </a:cubicBezTo>
                  <a:cubicBezTo>
                    <a:pt x="1154751" y="0"/>
                    <a:pt x="1487808" y="305609"/>
                    <a:pt x="1487808" y="682596"/>
                  </a:cubicBezTo>
                  <a:cubicBezTo>
                    <a:pt x="1487808" y="1059583"/>
                    <a:pt x="1154751" y="1365192"/>
                    <a:pt x="743904" y="1365192"/>
                  </a:cubicBezTo>
                  <a:cubicBezTo>
                    <a:pt x="333057" y="1365192"/>
                    <a:pt x="0" y="1059583"/>
                    <a:pt x="0" y="682596"/>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txBody>
            <a:bodyPr spcFirstLastPara="0" vert="horz" wrap="square" lIns="217884" tIns="199928" rIns="217884" bIns="199928" numCol="1" spcCol="1270" anchor="ctr" anchorCtr="0">
              <a:noAutofit/>
            </a:bodyPr>
            <a:lstStyle/>
            <a:p>
              <a:pPr lvl="0" algn="ctr" defTabSz="1022350">
                <a:lnSpc>
                  <a:spcPts val="3000"/>
                </a:lnSpc>
                <a:spcBef>
                  <a:spcPct val="0"/>
                </a:spcBef>
                <a:spcAft>
                  <a:spcPts val="0"/>
                </a:spcAft>
              </a:pPr>
              <a:r>
                <a:rPr lang="zh-TW" altLang="en-US" sz="2300" b="1" kern="1200" dirty="0"/>
                <a:t>年限</a:t>
              </a:r>
              <a:endParaRPr lang="en-US" altLang="zh-TW" sz="2300" b="1" kern="1200" dirty="0"/>
            </a:p>
            <a:p>
              <a:pPr lvl="0" algn="ctr" defTabSz="1022350">
                <a:lnSpc>
                  <a:spcPts val="3000"/>
                </a:lnSpc>
                <a:spcBef>
                  <a:spcPct val="0"/>
                </a:spcBef>
                <a:spcAft>
                  <a:spcPts val="0"/>
                </a:spcAft>
              </a:pPr>
              <a:r>
                <a:rPr lang="zh-TW" altLang="en-US" sz="2300" b="1" kern="1200" dirty="0"/>
                <a:t>延長</a:t>
              </a:r>
            </a:p>
          </p:txBody>
        </p:sp>
        <p:sp>
          <p:nvSpPr>
            <p:cNvPr id="30" name="向下箭號 29"/>
            <p:cNvSpPr/>
            <p:nvPr/>
          </p:nvSpPr>
          <p:spPr>
            <a:xfrm rot="16200000">
              <a:off x="7934407" y="4188569"/>
              <a:ext cx="477367" cy="1008436"/>
            </a:xfrm>
            <a:prstGeom prst="downArrow">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1" name="向下箭號 30"/>
            <p:cNvSpPr/>
            <p:nvPr/>
          </p:nvSpPr>
          <p:spPr>
            <a:xfrm rot="16200000">
              <a:off x="4538925" y="4088241"/>
              <a:ext cx="477367" cy="1012442"/>
            </a:xfrm>
            <a:prstGeom prst="downArrow">
              <a:avLst/>
            </a:prstGeom>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2" name="手繪多邊形 31"/>
            <p:cNvSpPr/>
            <p:nvPr/>
          </p:nvSpPr>
          <p:spPr>
            <a:xfrm>
              <a:off x="1583865" y="5431247"/>
              <a:ext cx="2458067" cy="1045517"/>
            </a:xfrm>
            <a:custGeom>
              <a:avLst/>
              <a:gdLst>
                <a:gd name="connsiteX0" fmla="*/ 0 w 1940344"/>
                <a:gd name="connsiteY0" fmla="*/ 0 h 2046570"/>
                <a:gd name="connsiteX1" fmla="*/ 1940344 w 1940344"/>
                <a:gd name="connsiteY1" fmla="*/ 0 h 2046570"/>
                <a:gd name="connsiteX2" fmla="*/ 1940344 w 1940344"/>
                <a:gd name="connsiteY2" fmla="*/ 2046570 h 2046570"/>
                <a:gd name="connsiteX3" fmla="*/ 0 w 1940344"/>
                <a:gd name="connsiteY3" fmla="*/ 2046570 h 2046570"/>
                <a:gd name="connsiteX4" fmla="*/ 0 w 1940344"/>
                <a:gd name="connsiteY4" fmla="*/ 0 h 204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44" h="2046570">
                  <a:moveTo>
                    <a:pt x="0" y="0"/>
                  </a:moveTo>
                  <a:lnTo>
                    <a:pt x="1940344" y="0"/>
                  </a:lnTo>
                  <a:lnTo>
                    <a:pt x="1940344" y="2046570"/>
                  </a:lnTo>
                  <a:lnTo>
                    <a:pt x="0" y="2046570"/>
                  </a:lnTo>
                  <a:lnTo>
                    <a:pt x="0" y="0"/>
                  </a:lnTo>
                  <a:close/>
                </a:path>
              </a:pathLst>
            </a:custGeom>
            <a:solidFill>
              <a:schemeClr val="accent2">
                <a:lumMod val="40000"/>
                <a:lumOff val="60000"/>
                <a:alpha val="90000"/>
              </a:schemeClr>
            </a:solidFill>
            <a:scene3d>
              <a:camera prst="orthographicFront"/>
              <a:lightRig rig="threePt" dir="t">
                <a:rot lat="0" lon="0" rev="7500000"/>
              </a:lightRig>
            </a:scene3d>
            <a:sp3d extrusionH="63500">
              <a:bevelT w="144780" h="36830"/>
            </a:sp3d>
          </p:spPr>
          <p:style>
            <a:lnRef idx="0">
              <a:schemeClr val="accent2"/>
            </a:lnRef>
            <a:fillRef idx="3">
              <a:schemeClr val="accent2"/>
            </a:fillRef>
            <a:effectRef idx="3">
              <a:schemeClr val="accent2"/>
            </a:effectRef>
            <a:fontRef idx="minor">
              <a:schemeClr val="lt1"/>
            </a:fontRef>
          </p:style>
          <p:txBody>
            <a:bodyPr spcFirstLastPara="0" vert="horz" wrap="square" lIns="0" tIns="108000" rIns="0" bIns="108000" numCol="1" spcCol="1270" anchor="t" anchorCtr="0">
              <a:noAutofit/>
            </a:bodyPr>
            <a:lstStyle/>
            <a:p>
              <a:pPr marL="72000" lvl="0" algn="ctr" defTabSz="889000">
                <a:lnSpc>
                  <a:spcPts val="3000"/>
                </a:lnSpc>
                <a:spcAft>
                  <a:spcPts val="0"/>
                </a:spcAft>
              </a:pPr>
              <a:r>
                <a:rPr lang="zh-TW" altLang="en-US" sz="2000" b="1" dirty="0">
                  <a:solidFill>
                    <a:schemeClr val="tx1"/>
                  </a:solidFill>
                  <a:latin typeface="Arial"/>
                  <a:ea typeface="微软雅黑"/>
                </a:rPr>
                <a:t>方案三</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Arial"/>
                  <a:ea typeface="微软雅黑"/>
                </a:rPr>
                <a:t>保險年金</a:t>
              </a:r>
              <a:endParaRPr lang="en-US" altLang="zh-TW" sz="2000" b="1" dirty="0">
                <a:solidFill>
                  <a:schemeClr val="tx1"/>
                </a:solidFill>
                <a:latin typeface="Arial"/>
                <a:ea typeface="微软雅黑"/>
              </a:endParaRPr>
            </a:p>
            <a:p>
              <a:pPr marL="72000" lvl="0" algn="ctr" defTabSz="889000">
                <a:lnSpc>
                  <a:spcPts val="3000"/>
                </a:lnSpc>
                <a:spcBef>
                  <a:spcPct val="0"/>
                </a:spcBef>
                <a:spcAft>
                  <a:spcPts val="0"/>
                </a:spcAft>
              </a:pPr>
              <a:r>
                <a:rPr lang="zh-TW" altLang="en-US" sz="1600" dirty="0">
                  <a:solidFill>
                    <a:schemeClr val="tx1"/>
                  </a:solidFill>
                </a:rPr>
                <a:t>退休時購買年金</a:t>
              </a:r>
              <a:r>
                <a:rPr lang="zh-TW" altLang="en-US" sz="1600" dirty="0">
                  <a:solidFill>
                    <a:schemeClr val="dk1">
                      <a:hueOff val="0"/>
                      <a:satOff val="0"/>
                      <a:lumOff val="0"/>
                      <a:alphaOff val="0"/>
                    </a:schemeClr>
                  </a:solidFill>
                </a:rPr>
                <a:t>保險。</a:t>
              </a:r>
            </a:p>
          </p:txBody>
        </p:sp>
        <p:sp>
          <p:nvSpPr>
            <p:cNvPr id="33" name="手繪多邊形 32"/>
            <p:cNvSpPr/>
            <p:nvPr/>
          </p:nvSpPr>
          <p:spPr>
            <a:xfrm>
              <a:off x="5400784" y="5431247"/>
              <a:ext cx="2016000" cy="1045517"/>
            </a:xfrm>
            <a:custGeom>
              <a:avLst/>
              <a:gdLst>
                <a:gd name="connsiteX0" fmla="*/ 0 w 1940344"/>
                <a:gd name="connsiteY0" fmla="*/ 0 h 2046570"/>
                <a:gd name="connsiteX1" fmla="*/ 1940344 w 1940344"/>
                <a:gd name="connsiteY1" fmla="*/ 0 h 2046570"/>
                <a:gd name="connsiteX2" fmla="*/ 1940344 w 1940344"/>
                <a:gd name="connsiteY2" fmla="*/ 2046570 h 2046570"/>
                <a:gd name="connsiteX3" fmla="*/ 0 w 1940344"/>
                <a:gd name="connsiteY3" fmla="*/ 2046570 h 2046570"/>
                <a:gd name="connsiteX4" fmla="*/ 0 w 1940344"/>
                <a:gd name="connsiteY4" fmla="*/ 0 h 204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44" h="2046570">
                  <a:moveTo>
                    <a:pt x="0" y="0"/>
                  </a:moveTo>
                  <a:lnTo>
                    <a:pt x="1940344" y="0"/>
                  </a:lnTo>
                  <a:lnTo>
                    <a:pt x="1940344" y="2046570"/>
                  </a:lnTo>
                  <a:lnTo>
                    <a:pt x="0" y="2046570"/>
                  </a:lnTo>
                  <a:lnTo>
                    <a:pt x="0" y="0"/>
                  </a:lnTo>
                  <a:close/>
                </a:path>
              </a:pathLst>
            </a:custGeom>
            <a:solidFill>
              <a:schemeClr val="accent2">
                <a:lumMod val="40000"/>
                <a:lumOff val="60000"/>
                <a:alpha val="90000"/>
              </a:schemeClr>
            </a:solidFill>
            <a:scene3d>
              <a:camera prst="orthographicFront"/>
              <a:lightRig rig="threePt" dir="t">
                <a:rot lat="0" lon="0" rev="7500000"/>
              </a:lightRig>
            </a:scene3d>
            <a:sp3d extrusionH="63500">
              <a:bevelT w="144780" h="36830"/>
            </a:sp3d>
          </p:spPr>
          <p:style>
            <a:lnRef idx="0">
              <a:schemeClr val="accent2"/>
            </a:lnRef>
            <a:fillRef idx="3">
              <a:schemeClr val="accent2"/>
            </a:fillRef>
            <a:effectRef idx="3">
              <a:schemeClr val="accent2"/>
            </a:effectRef>
            <a:fontRef idx="minor">
              <a:schemeClr val="lt1"/>
            </a:fontRef>
          </p:style>
          <p:txBody>
            <a:bodyPr spcFirstLastPara="0" vert="horz" wrap="square" lIns="144000" tIns="108000" rIns="0" bIns="108000" numCol="1" spcCol="1270" anchor="t" anchorCtr="0">
              <a:noAutofit/>
            </a:bodyPr>
            <a:lstStyle/>
            <a:p>
              <a:pPr marL="72000" lvl="0" algn="ctr" defTabSz="889000">
                <a:lnSpc>
                  <a:spcPts val="3000"/>
                </a:lnSpc>
                <a:spcAft>
                  <a:spcPts val="0"/>
                </a:spcAft>
              </a:pPr>
              <a:r>
                <a:rPr lang="zh-TW" altLang="en-US" sz="2000" b="1" dirty="0">
                  <a:solidFill>
                    <a:schemeClr val="tx1"/>
                  </a:solidFill>
                </a:rPr>
                <a:t>保險年金</a:t>
              </a:r>
              <a:endParaRPr lang="en-US" altLang="zh-TW" sz="2000" b="1" dirty="0">
                <a:solidFill>
                  <a:schemeClr val="tx1"/>
                </a:solidFill>
              </a:endParaRPr>
            </a:p>
            <a:p>
              <a:pPr lvl="0" algn="ctr" defTabSz="889000">
                <a:lnSpc>
                  <a:spcPts val="2600"/>
                </a:lnSpc>
                <a:spcBef>
                  <a:spcPct val="0"/>
                </a:spcBef>
                <a:spcAft>
                  <a:spcPts val="0"/>
                </a:spcAft>
              </a:pPr>
              <a:r>
                <a:rPr lang="zh-TW" altLang="en-US" sz="1600" dirty="0">
                  <a:solidFill>
                    <a:schemeClr val="tx1"/>
                  </a:solidFill>
                </a:rPr>
                <a:t>依契約而定。</a:t>
              </a:r>
              <a:endParaRPr lang="zh-TW" altLang="en-US" sz="1600" kern="1200" dirty="0">
                <a:solidFill>
                  <a:schemeClr val="tx1"/>
                </a:solidFill>
              </a:endParaRPr>
            </a:p>
          </p:txBody>
        </p:sp>
        <p:sp>
          <p:nvSpPr>
            <p:cNvPr id="34" name="手繪多邊形 33"/>
            <p:cNvSpPr/>
            <p:nvPr/>
          </p:nvSpPr>
          <p:spPr>
            <a:xfrm>
              <a:off x="8774312" y="5431247"/>
              <a:ext cx="2672767" cy="1045518"/>
            </a:xfrm>
            <a:custGeom>
              <a:avLst/>
              <a:gdLst>
                <a:gd name="connsiteX0" fmla="*/ 0 w 1940344"/>
                <a:gd name="connsiteY0" fmla="*/ 0 h 2046570"/>
                <a:gd name="connsiteX1" fmla="*/ 1940344 w 1940344"/>
                <a:gd name="connsiteY1" fmla="*/ 0 h 2046570"/>
                <a:gd name="connsiteX2" fmla="*/ 1940344 w 1940344"/>
                <a:gd name="connsiteY2" fmla="*/ 2046570 h 2046570"/>
                <a:gd name="connsiteX3" fmla="*/ 0 w 1940344"/>
                <a:gd name="connsiteY3" fmla="*/ 2046570 h 2046570"/>
                <a:gd name="connsiteX4" fmla="*/ 0 w 1940344"/>
                <a:gd name="connsiteY4" fmla="*/ 0 h 2046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44" h="2046570">
                  <a:moveTo>
                    <a:pt x="0" y="0"/>
                  </a:moveTo>
                  <a:lnTo>
                    <a:pt x="1940344" y="0"/>
                  </a:lnTo>
                  <a:lnTo>
                    <a:pt x="1940344" y="2046570"/>
                  </a:lnTo>
                  <a:lnTo>
                    <a:pt x="0" y="2046570"/>
                  </a:lnTo>
                  <a:lnTo>
                    <a:pt x="0" y="0"/>
                  </a:lnTo>
                  <a:close/>
                </a:path>
              </a:pathLst>
            </a:custGeom>
            <a:solidFill>
              <a:schemeClr val="accent2">
                <a:lumMod val="40000"/>
                <a:lumOff val="60000"/>
                <a:alpha val="90000"/>
              </a:schemeClr>
            </a:solidFill>
            <a:scene3d>
              <a:camera prst="orthographicFront"/>
              <a:lightRig rig="threePt" dir="t">
                <a:rot lat="0" lon="0" rev="7500000"/>
              </a:lightRig>
            </a:scene3d>
            <a:sp3d extrusionH="63500">
              <a:bevelT w="144780" h="36830"/>
            </a:sp3d>
          </p:spPr>
          <p:style>
            <a:lnRef idx="0">
              <a:schemeClr val="accent2"/>
            </a:lnRef>
            <a:fillRef idx="3">
              <a:schemeClr val="accent2"/>
            </a:fillRef>
            <a:effectRef idx="3">
              <a:schemeClr val="accent2"/>
            </a:effectRef>
            <a:fontRef idx="minor">
              <a:schemeClr val="lt1"/>
            </a:fontRef>
          </p:style>
          <p:txBody>
            <a:bodyPr spcFirstLastPara="0" vert="horz" wrap="square" lIns="144000" tIns="108000" rIns="0" bIns="108000" numCol="1" spcCol="1270" anchor="t" anchorCtr="0">
              <a:noAutofit/>
            </a:bodyPr>
            <a:lstStyle/>
            <a:p>
              <a:pPr marL="72000" lvl="0" algn="ctr" defTabSz="889000">
                <a:lnSpc>
                  <a:spcPts val="3000"/>
                </a:lnSpc>
                <a:spcAft>
                  <a:spcPts val="0"/>
                </a:spcAft>
              </a:pPr>
              <a:r>
                <a:rPr lang="zh-TW" altLang="en-US" sz="2000" b="1" dirty="0">
                  <a:solidFill>
                    <a:schemeClr val="tx1"/>
                  </a:solidFill>
                </a:rPr>
                <a:t>保險年金</a:t>
              </a:r>
              <a:endParaRPr lang="en-US" altLang="zh-TW" sz="2000" b="1" dirty="0">
                <a:solidFill>
                  <a:schemeClr val="tx1"/>
                </a:solidFill>
              </a:endParaRPr>
            </a:p>
            <a:p>
              <a:pPr lvl="0" algn="ctr" defTabSz="889000">
                <a:lnSpc>
                  <a:spcPts val="2600"/>
                </a:lnSpc>
                <a:spcBef>
                  <a:spcPct val="0"/>
                </a:spcBef>
                <a:spcAft>
                  <a:spcPts val="0"/>
                </a:spcAft>
              </a:pPr>
              <a:r>
                <a:rPr lang="zh-TW" altLang="en-US" sz="1600" dirty="0">
                  <a:solidFill>
                    <a:schemeClr val="tx1"/>
                  </a:solidFill>
                </a:rPr>
                <a:t>依契約而定。</a:t>
              </a:r>
              <a:endParaRPr lang="zh-TW" altLang="en-US" sz="1600" kern="1200" dirty="0">
                <a:solidFill>
                  <a:schemeClr val="tx1"/>
                </a:solidFill>
              </a:endParaRPr>
            </a:p>
          </p:txBody>
        </p:sp>
        <p:sp>
          <p:nvSpPr>
            <p:cNvPr id="36" name="手繪多邊形 35"/>
            <p:cNvSpPr/>
            <p:nvPr/>
          </p:nvSpPr>
          <p:spPr>
            <a:xfrm>
              <a:off x="1611682" y="2527096"/>
              <a:ext cx="2449103" cy="1511047"/>
            </a:xfrm>
            <a:custGeom>
              <a:avLst/>
              <a:gdLst>
                <a:gd name="connsiteX0" fmla="*/ 0 w 2013400"/>
                <a:gd name="connsiteY0" fmla="*/ 0 h 1720102"/>
                <a:gd name="connsiteX1" fmla="*/ 2013400 w 2013400"/>
                <a:gd name="connsiteY1" fmla="*/ 0 h 1720102"/>
                <a:gd name="connsiteX2" fmla="*/ 2013400 w 2013400"/>
                <a:gd name="connsiteY2" fmla="*/ 1720102 h 1720102"/>
                <a:gd name="connsiteX3" fmla="*/ 0 w 2013400"/>
                <a:gd name="connsiteY3" fmla="*/ 1720102 h 1720102"/>
                <a:gd name="connsiteX4" fmla="*/ 0 w 2013400"/>
                <a:gd name="connsiteY4" fmla="*/ 0 h 172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3400" h="1720102">
                  <a:moveTo>
                    <a:pt x="0" y="0"/>
                  </a:moveTo>
                  <a:lnTo>
                    <a:pt x="2013400" y="0"/>
                  </a:lnTo>
                  <a:lnTo>
                    <a:pt x="2013400" y="1720102"/>
                  </a:lnTo>
                  <a:lnTo>
                    <a:pt x="0" y="1720102"/>
                  </a:lnTo>
                  <a:lnTo>
                    <a:pt x="0" y="0"/>
                  </a:lnTo>
                  <a:close/>
                </a:path>
              </a:pathLst>
            </a:custGeom>
            <a:solidFill>
              <a:srgbClr val="C8D1FC">
                <a:alpha val="89804"/>
              </a:srgbClr>
            </a:solidFill>
            <a:scene3d>
              <a:camera prst="orthographicFront"/>
              <a:lightRig rig="threePt" dir="t">
                <a:rot lat="0" lon="0" rev="7500000"/>
              </a:lightRig>
            </a:scene3d>
            <a:sp3d z="-152400" extrusionH="63500" prstMaterial="dkEdge">
              <a:bevelT w="144450" h="36350" prst="relaxedInset"/>
              <a:contourClr>
                <a:schemeClr val="bg1"/>
              </a:contourClr>
            </a:sp3d>
          </p:spPr>
          <p:style>
            <a:lnRef idx="1">
              <a:schemeClr val="accent5">
                <a:tint val="40000"/>
                <a:alpha val="90000"/>
                <a:hueOff val="-2956702"/>
                <a:satOff val="-5126"/>
                <a:lumOff val="-516"/>
                <a:alphaOff val="0"/>
              </a:schemeClr>
            </a:lnRef>
            <a:fillRef idx="1">
              <a:schemeClr val="accent5">
                <a:tint val="40000"/>
                <a:alpha val="90000"/>
                <a:hueOff val="-2956702"/>
                <a:satOff val="-5126"/>
                <a:lumOff val="-516"/>
                <a:alphaOff val="0"/>
              </a:schemeClr>
            </a:fillRef>
            <a:effectRef idx="2">
              <a:schemeClr val="accent5">
                <a:tint val="40000"/>
                <a:alpha val="90000"/>
                <a:hueOff val="-2956702"/>
                <a:satOff val="-5126"/>
                <a:lumOff val="-516"/>
                <a:alphaOff val="0"/>
              </a:schemeClr>
            </a:effectRef>
            <a:fontRef idx="minor">
              <a:schemeClr val="dk1">
                <a:hueOff val="0"/>
                <a:satOff val="0"/>
                <a:lumOff val="0"/>
                <a:alphaOff val="0"/>
              </a:schemeClr>
            </a:fontRef>
          </p:style>
          <p:txBody>
            <a:bodyPr spcFirstLastPara="0" vert="horz" wrap="square" lIns="216000" tIns="108000" rIns="142240" bIns="108000" numCol="1" spcCol="1270" anchor="ctr" anchorCtr="0">
              <a:noAutofit/>
            </a:bodyPr>
            <a:lstStyle/>
            <a:p>
              <a:pPr algn="ctr" defTabSz="889000">
                <a:lnSpc>
                  <a:spcPts val="3000"/>
                </a:lnSpc>
                <a:spcBef>
                  <a:spcPct val="0"/>
                </a:spcBef>
              </a:pPr>
              <a:r>
                <a:rPr lang="zh-TW" altLang="en-US" sz="2000" b="1" dirty="0"/>
                <a:t>方案一：攤提給付</a:t>
              </a:r>
            </a:p>
            <a:p>
              <a:pPr algn="ctr" defTabSz="889000">
                <a:lnSpc>
                  <a:spcPts val="3000"/>
                </a:lnSpc>
                <a:spcBef>
                  <a:spcPct val="0"/>
                </a:spcBef>
              </a:pPr>
              <a:r>
                <a:rPr lang="zh-TW" altLang="en-US" sz="1600" dirty="0"/>
                <a:t>按餘命攤提計算，每</a:t>
              </a:r>
              <a:r>
                <a:rPr lang="en-US" altLang="zh-TW" sz="1600" dirty="0"/>
                <a:t>3</a:t>
              </a:r>
              <a:r>
                <a:rPr lang="zh-TW" altLang="en-US" sz="1600" dirty="0"/>
                <a:t>年重新計算調整金額</a:t>
              </a:r>
            </a:p>
          </p:txBody>
        </p:sp>
        <p:sp>
          <p:nvSpPr>
            <p:cNvPr id="23" name="手繪多邊形 22"/>
            <p:cNvSpPr/>
            <p:nvPr/>
          </p:nvSpPr>
          <p:spPr>
            <a:xfrm>
              <a:off x="381311" y="2200275"/>
              <a:ext cx="1348235" cy="1306479"/>
            </a:xfrm>
            <a:custGeom>
              <a:avLst/>
              <a:gdLst>
                <a:gd name="connsiteX0" fmla="*/ 0 w 1342266"/>
                <a:gd name="connsiteY0" fmla="*/ 671133 h 1342266"/>
                <a:gd name="connsiteX1" fmla="*/ 671133 w 1342266"/>
                <a:gd name="connsiteY1" fmla="*/ 0 h 1342266"/>
                <a:gd name="connsiteX2" fmla="*/ 1342266 w 1342266"/>
                <a:gd name="connsiteY2" fmla="*/ 671133 h 1342266"/>
                <a:gd name="connsiteX3" fmla="*/ 671133 w 1342266"/>
                <a:gd name="connsiteY3" fmla="*/ 1342266 h 1342266"/>
                <a:gd name="connsiteX4" fmla="*/ 0 w 1342266"/>
                <a:gd name="connsiteY4" fmla="*/ 671133 h 134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266" h="1342266">
                  <a:moveTo>
                    <a:pt x="0" y="671133"/>
                  </a:moveTo>
                  <a:cubicBezTo>
                    <a:pt x="0" y="300476"/>
                    <a:pt x="300476" y="0"/>
                    <a:pt x="671133" y="0"/>
                  </a:cubicBezTo>
                  <a:cubicBezTo>
                    <a:pt x="1041790" y="0"/>
                    <a:pt x="1342266" y="300476"/>
                    <a:pt x="1342266" y="671133"/>
                  </a:cubicBezTo>
                  <a:cubicBezTo>
                    <a:pt x="1342266" y="1041790"/>
                    <a:pt x="1041790" y="1342266"/>
                    <a:pt x="671133" y="1342266"/>
                  </a:cubicBezTo>
                  <a:cubicBezTo>
                    <a:pt x="300476" y="1342266"/>
                    <a:pt x="0" y="1041790"/>
                    <a:pt x="0" y="671133"/>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96570" tIns="196570" rIns="196570" bIns="196570" numCol="1" spcCol="1270" anchor="ctr" anchorCtr="0">
              <a:noAutofit/>
            </a:bodyPr>
            <a:lstStyle/>
            <a:p>
              <a:pPr lvl="0" algn="ctr" defTabSz="1022350">
                <a:lnSpc>
                  <a:spcPts val="3000"/>
                </a:lnSpc>
                <a:spcBef>
                  <a:spcPct val="0"/>
                </a:spcBef>
                <a:spcAft>
                  <a:spcPts val="0"/>
                </a:spcAft>
              </a:pPr>
              <a:r>
                <a:rPr lang="zh-TW" altLang="en-US" sz="2300" b="1" kern="1200" dirty="0"/>
                <a:t>定期給付金額</a:t>
              </a:r>
            </a:p>
          </p:txBody>
        </p:sp>
      </p:grpSp>
    </p:spTree>
    <p:extLst>
      <p:ext uri="{BB962C8B-B14F-4D97-AF65-F5344CB8AC3E}">
        <p14:creationId xmlns:p14="http://schemas.microsoft.com/office/powerpoint/2010/main" val="184666911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259200"/>
            <a:ext cx="6497231" cy="1077218"/>
          </a:xfrm>
          <a:prstGeom prst="rect">
            <a:avLst/>
          </a:prstGeom>
        </p:spPr>
        <p:txBody>
          <a:bodyPr wrap="square">
            <a:spAutoFit/>
          </a:bodyPr>
          <a:lstStyle/>
          <a:p>
            <a:pPr defTabSz="914400">
              <a:defRPr/>
            </a:pPr>
            <a:r>
              <a:rPr lang="zh-TW" altLang="en-US" sz="3200" b="1" dirty="0">
                <a:solidFill>
                  <a:srgbClr val="142938"/>
                </a:solidFill>
                <a:latin typeface="微软雅黑"/>
              </a:rPr>
              <a:t>參、採行確定提撥制有關配套方案</a:t>
            </a:r>
          </a:p>
          <a:p>
            <a:pPr lvl="0" defTabSz="914400">
              <a:defRPr/>
            </a:pPr>
            <a:endParaRPr lang="zh-TW" altLang="en-US" sz="3200" b="1" dirty="0">
              <a:solidFill>
                <a:srgbClr val="142938"/>
              </a:solidFill>
              <a:latin typeface="微软雅黑"/>
            </a:endParaRPr>
          </a:p>
        </p:txBody>
      </p:sp>
      <p:grpSp>
        <p:nvGrpSpPr>
          <p:cNvPr id="12" name="组合 113">
            <a:extLst>
              <a:ext uri="{FF2B5EF4-FFF2-40B4-BE49-F238E27FC236}">
                <a16:creationId xmlns:a16="http://schemas.microsoft.com/office/drawing/2014/main" xmlns="" id="{5F6DC070-D5DC-4EB8-80D4-904EA2436621}"/>
              </a:ext>
            </a:extLst>
          </p:cNvPr>
          <p:cNvGrpSpPr/>
          <p:nvPr/>
        </p:nvGrpSpPr>
        <p:grpSpPr>
          <a:xfrm>
            <a:off x="1699200" y="896075"/>
            <a:ext cx="8167091" cy="492443"/>
            <a:chOff x="1175948" y="1749517"/>
            <a:chExt cx="2495116" cy="180683"/>
          </a:xfrm>
        </p:grpSpPr>
        <p:cxnSp>
          <p:nvCxnSpPr>
            <p:cNvPr id="13" name="Straight Connector 38">
              <a:extLst>
                <a:ext uri="{FF2B5EF4-FFF2-40B4-BE49-F238E27FC236}">
                  <a16:creationId xmlns:a16="http://schemas.microsoft.com/office/drawing/2014/main" xmlns="" id="{20EFC396-0779-4145-B1EB-82A2DF14E731}"/>
                </a:ext>
              </a:extLst>
            </p:cNvPr>
            <p:cNvCxnSpPr/>
            <p:nvPr/>
          </p:nvCxnSpPr>
          <p:spPr bwMode="auto">
            <a:xfrm flipV="1">
              <a:off x="1202344" y="1927952"/>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5">
              <a:extLst>
                <a:ext uri="{FF2B5EF4-FFF2-40B4-BE49-F238E27FC236}">
                  <a16:creationId xmlns:a16="http://schemas.microsoft.com/office/drawing/2014/main" xmlns="" id="{E803C9C3-F2D0-4063-A209-64D2E0D94166}"/>
                </a:ext>
              </a:extLst>
            </p:cNvPr>
            <p:cNvSpPr txBox="1"/>
            <p:nvPr/>
          </p:nvSpPr>
          <p:spPr>
            <a:xfrm>
              <a:off x="1175948" y="1749517"/>
              <a:ext cx="2495116" cy="180683"/>
            </a:xfrm>
            <a:prstGeom prst="rect">
              <a:avLst/>
            </a:prstGeom>
            <a:noFill/>
          </p:spPr>
          <p:txBody>
            <a:bodyPr wrap="square" rtlCol="0">
              <a:spAutoFit/>
            </a:bodyPr>
            <a:lstStyle/>
            <a:p>
              <a:pPr lvl="0" defTabSz="914400">
                <a:defRPr/>
              </a:pPr>
              <a:r>
                <a:rPr lang="zh-TW" altLang="en-US" sz="2600" b="1" dirty="0">
                  <a:solidFill>
                    <a:srgbClr val="115686"/>
                  </a:solidFill>
                  <a:latin typeface="微软雅黑"/>
                </a:rPr>
                <a:t>八、其他重要規劃</a:t>
              </a:r>
            </a:p>
          </p:txBody>
        </p:sp>
      </p:grpSp>
      <p:grpSp>
        <p:nvGrpSpPr>
          <p:cNvPr id="3" name="群組 2"/>
          <p:cNvGrpSpPr/>
          <p:nvPr/>
        </p:nvGrpSpPr>
        <p:grpSpPr>
          <a:xfrm>
            <a:off x="967901" y="1456535"/>
            <a:ext cx="10426931" cy="4919272"/>
            <a:chOff x="967901" y="1456535"/>
            <a:chExt cx="10426931" cy="4919272"/>
          </a:xfrm>
        </p:grpSpPr>
        <p:sp>
          <p:nvSpPr>
            <p:cNvPr id="4" name="圓形箭號 3"/>
            <p:cNvSpPr/>
            <p:nvPr/>
          </p:nvSpPr>
          <p:spPr>
            <a:xfrm>
              <a:off x="967901" y="1456535"/>
              <a:ext cx="3405638" cy="3405736"/>
            </a:xfrm>
            <a:prstGeom prst="circularArrow">
              <a:avLst>
                <a:gd name="adj1" fmla="val 10980"/>
                <a:gd name="adj2" fmla="val 1142322"/>
                <a:gd name="adj3" fmla="val 4500000"/>
                <a:gd name="adj4" fmla="val 10800000"/>
                <a:gd name="adj5" fmla="val 125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5" name="手繪多邊形 4"/>
            <p:cNvSpPr/>
            <p:nvPr/>
          </p:nvSpPr>
          <p:spPr>
            <a:xfrm>
              <a:off x="4373540" y="1822734"/>
              <a:ext cx="7021292" cy="4280598"/>
            </a:xfrm>
            <a:custGeom>
              <a:avLst/>
              <a:gdLst>
                <a:gd name="connsiteX0" fmla="*/ 0 w 7092821"/>
                <a:gd name="connsiteY0" fmla="*/ 0 h 3253459"/>
                <a:gd name="connsiteX1" fmla="*/ 7092821 w 7092821"/>
                <a:gd name="connsiteY1" fmla="*/ 0 h 3253459"/>
                <a:gd name="connsiteX2" fmla="*/ 7092821 w 7092821"/>
                <a:gd name="connsiteY2" fmla="*/ 3253459 h 3253459"/>
                <a:gd name="connsiteX3" fmla="*/ 0 w 7092821"/>
                <a:gd name="connsiteY3" fmla="*/ 3253459 h 3253459"/>
                <a:gd name="connsiteX4" fmla="*/ 0 w 7092821"/>
                <a:gd name="connsiteY4" fmla="*/ 0 h 325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2821" h="3253459">
                  <a:moveTo>
                    <a:pt x="0" y="0"/>
                  </a:moveTo>
                  <a:lnTo>
                    <a:pt x="7092821" y="0"/>
                  </a:lnTo>
                  <a:lnTo>
                    <a:pt x="7092821" y="3253459"/>
                  </a:lnTo>
                  <a:lnTo>
                    <a:pt x="0" y="32534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271463" lvl="1" indent="-271463" algn="just" defTabSz="1155700">
                <a:lnSpc>
                  <a:spcPts val="4000"/>
                </a:lnSpc>
                <a:spcBef>
                  <a:spcPct val="0"/>
                </a:spcBef>
                <a:spcAft>
                  <a:spcPts val="1200"/>
                </a:spcAft>
                <a:buFont typeface="Wingdings" panose="05000000000000000000" pitchFamily="2" charset="2"/>
                <a:buChar char="l"/>
              </a:pPr>
              <a:r>
                <a:rPr lang="zh-TW" altLang="en-US" sz="2600" b="1" kern="1200" dirty="0">
                  <a:latin typeface="微軟正黑體" panose="020B0604030504040204" pitchFamily="34" charset="-120"/>
                  <a:ea typeface="微軟正黑體" panose="020B0604030504040204" pitchFamily="34" charset="-120"/>
                </a:rPr>
                <a:t>因公傷病命令退休</a:t>
              </a:r>
              <a:r>
                <a:rPr lang="en-US" altLang="zh-TW" sz="2600" b="1" kern="1200" dirty="0">
                  <a:latin typeface="微軟正黑體" panose="020B0604030504040204" pitchFamily="34" charset="-120"/>
                  <a:ea typeface="微軟正黑體" panose="020B0604030504040204" pitchFamily="34" charset="-120"/>
                </a:rPr>
                <a:t>(</a:t>
              </a:r>
              <a:r>
                <a:rPr lang="zh-TW" altLang="en-US" sz="2600" b="1" kern="1200" dirty="0">
                  <a:latin typeface="微軟正黑體" panose="020B0604030504040204" pitchFamily="34" charset="-120"/>
                  <a:ea typeface="微軟正黑體" panose="020B0604030504040204" pitchFamily="34" charset="-120"/>
                </a:rPr>
                <a:t>維持相同因公條件及加發擬制年資與給與</a:t>
              </a:r>
              <a:r>
                <a:rPr lang="en-US" altLang="zh-TW" sz="2600" b="1" kern="1200" dirty="0">
                  <a:latin typeface="微軟正黑體" panose="020B0604030504040204" pitchFamily="34" charset="-120"/>
                  <a:ea typeface="微軟正黑體" panose="020B0604030504040204" pitchFamily="34" charset="-120"/>
                </a:rPr>
                <a:t>)</a:t>
              </a:r>
              <a:endParaRPr lang="zh-TW" altLang="en-US" sz="3200" b="1" kern="1200" cap="none" spc="0" dirty="0">
                <a:ln/>
                <a:effectLst>
                  <a:innerShdw blurRad="63500" dist="50800" dir="13500000">
                    <a:prstClr val="black">
                      <a:alpha val="50000"/>
                    </a:prstClr>
                  </a:innerShdw>
                </a:effectLst>
                <a:latin typeface="微軟正黑體" panose="020B0604030504040204" pitchFamily="34" charset="-120"/>
                <a:ea typeface="微軟正黑體" panose="020B0604030504040204" pitchFamily="34" charset="-120"/>
              </a:endParaRPr>
            </a:p>
            <a:p>
              <a:pPr marL="271463" lvl="1" indent="-271463" algn="just" defTabSz="1155700">
                <a:lnSpc>
                  <a:spcPts val="4000"/>
                </a:lnSpc>
                <a:spcBef>
                  <a:spcPct val="0"/>
                </a:spcBef>
                <a:spcAft>
                  <a:spcPts val="1200"/>
                </a:spcAft>
                <a:buFont typeface="Wingdings" panose="05000000000000000000" pitchFamily="2" charset="2"/>
                <a:buChar char="l"/>
              </a:pPr>
              <a:r>
                <a:rPr lang="zh-TW" altLang="en-US" sz="2600" b="1" kern="1200" dirty="0">
                  <a:solidFill>
                    <a:srgbClr val="800000"/>
                  </a:solidFill>
                  <a:latin typeface="微軟正黑體" panose="020B0604030504040204" pitchFamily="34" charset="-120"/>
                  <a:ea typeface="微軟正黑體" panose="020B0604030504040204" pitchFamily="34" charset="-120"/>
                </a:rPr>
                <a:t>撫卹制度</a:t>
              </a:r>
              <a:r>
                <a:rPr lang="en-US" altLang="zh-TW" sz="2600" b="1" kern="1200" dirty="0">
                  <a:solidFill>
                    <a:srgbClr val="800000"/>
                  </a:solidFill>
                  <a:latin typeface="微軟正黑體" panose="020B0604030504040204" pitchFamily="34" charset="-120"/>
                  <a:ea typeface="微軟正黑體" panose="020B0604030504040204" pitchFamily="34" charset="-120"/>
                </a:rPr>
                <a:t>(</a:t>
              </a:r>
              <a:r>
                <a:rPr lang="zh-TW" altLang="en-US" sz="2600" b="1" dirty="0">
                  <a:solidFill>
                    <a:srgbClr val="800000"/>
                  </a:solidFill>
                  <a:latin typeface="微軟正黑體" panose="020B0604030504040204" pitchFamily="34" charset="-120"/>
                  <a:ea typeface="微軟正黑體" panose="020B0604030504040204" pitchFamily="34" charset="-120"/>
                </a:rPr>
                <a:t>跳脫</a:t>
              </a:r>
              <a:r>
                <a:rPr lang="en-US" altLang="zh-TW" sz="2600" b="1" dirty="0">
                  <a:solidFill>
                    <a:srgbClr val="800000"/>
                  </a:solidFill>
                  <a:latin typeface="微軟正黑體" panose="020B0604030504040204" pitchFamily="34" charset="-120"/>
                  <a:ea typeface="微軟正黑體" panose="020B0604030504040204" pitchFamily="34" charset="-120"/>
                </a:rPr>
                <a:t>DC</a:t>
              </a:r>
              <a:r>
                <a:rPr lang="zh-TW" altLang="en-US" sz="2600" b="1" dirty="0">
                  <a:solidFill>
                    <a:srgbClr val="800000"/>
                  </a:solidFill>
                  <a:latin typeface="微軟正黑體" panose="020B0604030504040204" pitchFamily="34" charset="-120"/>
                  <a:ea typeface="微軟正黑體" panose="020B0604030504040204" pitchFamily="34" charset="-120"/>
                </a:rPr>
                <a:t>制框架</a:t>
              </a:r>
              <a:r>
                <a:rPr lang="zh-TW" altLang="en-US" sz="2600" b="1" dirty="0">
                  <a:solidFill>
                    <a:srgbClr val="800000"/>
                  </a:solidFill>
                  <a:latin typeface="標楷體" panose="03000509000000000000" pitchFamily="65" charset="-120"/>
                  <a:ea typeface="標楷體" panose="03000509000000000000" pitchFamily="65" charset="-120"/>
                </a:rPr>
                <a:t>，</a:t>
              </a:r>
              <a:r>
                <a:rPr lang="zh-TW" altLang="en-US" sz="2600" b="1" kern="1200" dirty="0">
                  <a:solidFill>
                    <a:srgbClr val="800000"/>
                  </a:solidFill>
                  <a:latin typeface="微軟正黑體" panose="020B0604030504040204" pitchFamily="34" charset="-120"/>
                  <a:ea typeface="微軟正黑體" panose="020B0604030504040204" pitchFamily="34" charset="-120"/>
                </a:rPr>
                <a:t>維持政府照顧遺族精神</a:t>
              </a:r>
              <a:r>
                <a:rPr lang="zh-TW" altLang="en-US" sz="2600" b="1" dirty="0">
                  <a:solidFill>
                    <a:srgbClr val="800000"/>
                  </a:solidFill>
                  <a:latin typeface="微軟正黑體" panose="020B0604030504040204" pitchFamily="34" charset="-120"/>
                  <a:ea typeface="微軟正黑體" panose="020B0604030504040204" pitchFamily="34" charset="-120"/>
                </a:rPr>
                <a:t>，採行</a:t>
              </a:r>
              <a:r>
                <a:rPr lang="en-US" altLang="zh-TW" sz="2600" b="1" dirty="0">
                  <a:solidFill>
                    <a:srgbClr val="800000"/>
                  </a:solidFill>
                  <a:latin typeface="微軟正黑體" panose="020B0604030504040204" pitchFamily="34" charset="-120"/>
                  <a:ea typeface="微軟正黑體" panose="020B0604030504040204" pitchFamily="34" charset="-120"/>
                </a:rPr>
                <a:t>DB</a:t>
              </a:r>
              <a:r>
                <a:rPr lang="zh-TW" altLang="en-US" sz="2600" b="1" dirty="0">
                  <a:solidFill>
                    <a:srgbClr val="800000"/>
                  </a:solidFill>
                  <a:latin typeface="微軟正黑體" panose="020B0604030504040204" pitchFamily="34" charset="-120"/>
                  <a:ea typeface="微軟正黑體" panose="020B0604030504040204" pitchFamily="34" charset="-120"/>
                </a:rPr>
                <a:t>制相同</a:t>
              </a:r>
              <a:r>
                <a:rPr lang="zh-TW" altLang="en-US" sz="2600" b="1" kern="1200" dirty="0">
                  <a:solidFill>
                    <a:srgbClr val="800000"/>
                  </a:solidFill>
                  <a:latin typeface="微軟正黑體" panose="020B0604030504040204" pitchFamily="34" charset="-120"/>
                  <a:ea typeface="微軟正黑體" panose="020B0604030504040204" pitchFamily="34" charset="-120"/>
                </a:rPr>
                <a:t>給付標準</a:t>
              </a:r>
              <a:r>
                <a:rPr lang="zh-TW" altLang="en-US" sz="2600" b="1" dirty="0">
                  <a:solidFill>
                    <a:srgbClr val="800000"/>
                  </a:solidFill>
                  <a:latin typeface="微軟正黑體" panose="020B0604030504040204" pitchFamily="34" charset="-120"/>
                  <a:ea typeface="微軟正黑體" panose="020B0604030504040204" pitchFamily="34" charset="-120"/>
                </a:rPr>
                <a:t>、相同因</a:t>
              </a:r>
              <a:r>
                <a:rPr lang="zh-TW" altLang="en-US" sz="2600" b="1" kern="1200" dirty="0">
                  <a:solidFill>
                    <a:srgbClr val="800000"/>
                  </a:solidFill>
                  <a:latin typeface="微軟正黑體" panose="020B0604030504040204" pitchFamily="34" charset="-120"/>
                  <a:ea typeface="微軟正黑體" panose="020B0604030504040204" pitchFamily="34" charset="-120"/>
                </a:rPr>
                <a:t>公條件及加發擬制年資與給與、未成年子女、未滿</a:t>
              </a:r>
              <a:r>
                <a:rPr lang="en-US" altLang="zh-TW" sz="2600" b="1" kern="1200" dirty="0">
                  <a:solidFill>
                    <a:srgbClr val="800000"/>
                  </a:solidFill>
                  <a:latin typeface="微軟正黑體" panose="020B0604030504040204" pitchFamily="34" charset="-120"/>
                  <a:ea typeface="微軟正黑體" panose="020B0604030504040204" pitchFamily="34" charset="-120"/>
                </a:rPr>
                <a:t>10</a:t>
              </a:r>
              <a:r>
                <a:rPr lang="zh-TW" altLang="en-US" sz="2600" b="1" kern="1200" dirty="0">
                  <a:solidFill>
                    <a:srgbClr val="800000"/>
                  </a:solidFill>
                  <a:latin typeface="微軟正黑體" panose="020B0604030504040204" pitchFamily="34" charset="-120"/>
                  <a:ea typeface="微軟正黑體" panose="020B0604030504040204" pitchFamily="34" charset="-120"/>
                </a:rPr>
                <a:t>年加發</a:t>
              </a:r>
              <a:r>
                <a:rPr lang="en-US" altLang="zh-TW" sz="2600" b="1" kern="1200" dirty="0">
                  <a:solidFill>
                    <a:srgbClr val="800000"/>
                  </a:solidFill>
                  <a:latin typeface="微軟正黑體" panose="020B0604030504040204" pitchFamily="34" charset="-120"/>
                  <a:ea typeface="微軟正黑體" panose="020B0604030504040204" pitchFamily="34" charset="-120"/>
                </a:rPr>
                <a:t>)</a:t>
              </a:r>
              <a:endParaRPr lang="zh-TW" altLang="en-US" sz="2600" b="1" kern="1200" dirty="0">
                <a:solidFill>
                  <a:srgbClr val="800000"/>
                </a:solidFill>
                <a:latin typeface="微軟正黑體" panose="020B0604030504040204" pitchFamily="34" charset="-120"/>
                <a:ea typeface="微軟正黑體" panose="020B0604030504040204" pitchFamily="34" charset="-120"/>
              </a:endParaRPr>
            </a:p>
          </p:txBody>
        </p:sp>
        <p:sp>
          <p:nvSpPr>
            <p:cNvPr id="6" name="手繪多邊形 5"/>
            <p:cNvSpPr/>
            <p:nvPr/>
          </p:nvSpPr>
          <p:spPr>
            <a:xfrm>
              <a:off x="1840780" y="2473704"/>
              <a:ext cx="1614401" cy="949927"/>
            </a:xfrm>
            <a:custGeom>
              <a:avLst/>
              <a:gdLst>
                <a:gd name="connsiteX0" fmla="*/ 0 w 1614401"/>
                <a:gd name="connsiteY0" fmla="*/ 0 h 949927"/>
                <a:gd name="connsiteX1" fmla="*/ 1614401 w 1614401"/>
                <a:gd name="connsiteY1" fmla="*/ 0 h 949927"/>
                <a:gd name="connsiteX2" fmla="*/ 1614401 w 1614401"/>
                <a:gd name="connsiteY2" fmla="*/ 949927 h 949927"/>
                <a:gd name="connsiteX3" fmla="*/ 0 w 1614401"/>
                <a:gd name="connsiteY3" fmla="*/ 949927 h 949927"/>
                <a:gd name="connsiteX4" fmla="*/ 0 w 1614401"/>
                <a:gd name="connsiteY4" fmla="*/ 0 h 94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401" h="949927">
                  <a:moveTo>
                    <a:pt x="0" y="0"/>
                  </a:moveTo>
                  <a:lnTo>
                    <a:pt x="1614401" y="0"/>
                  </a:lnTo>
                  <a:lnTo>
                    <a:pt x="1614401" y="949927"/>
                  </a:lnTo>
                  <a:lnTo>
                    <a:pt x="0" y="94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 tIns="17780" rIns="17780" bIns="1778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lvl="0" algn="ctr" defTabSz="1244600">
                <a:lnSpc>
                  <a:spcPct val="90000"/>
                </a:lnSpc>
                <a:spcBef>
                  <a:spcPct val="0"/>
                </a:spcBef>
                <a:spcAft>
                  <a:spcPct val="35000"/>
                </a:spcAft>
              </a:pPr>
              <a:r>
                <a:rPr lang="zh-TW" altLang="en-US" sz="2800" b="1" kern="1200" cap="none" spc="0" dirty="0">
                  <a:ln/>
                  <a:effectLst/>
                </a:rPr>
                <a:t>政府照顧義務</a:t>
              </a:r>
            </a:p>
          </p:txBody>
        </p:sp>
        <p:sp>
          <p:nvSpPr>
            <p:cNvPr id="7" name="拱形 6"/>
            <p:cNvSpPr/>
            <p:nvPr/>
          </p:nvSpPr>
          <p:spPr>
            <a:xfrm>
              <a:off x="1030505" y="3448867"/>
              <a:ext cx="2925703" cy="2926940"/>
            </a:xfrm>
            <a:prstGeom prst="blockArc">
              <a:avLst>
                <a:gd name="adj1" fmla="val 0"/>
                <a:gd name="adj2" fmla="val 18900000"/>
                <a:gd name="adj3" fmla="val 12740"/>
              </a:avLst>
            </a:prstGeom>
            <a:solidFill>
              <a:schemeClr val="accent4"/>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8" name="手繪多邊形 7"/>
            <p:cNvSpPr/>
            <p:nvPr/>
          </p:nvSpPr>
          <p:spPr>
            <a:xfrm>
              <a:off x="1535637" y="4650227"/>
              <a:ext cx="1900078" cy="949927"/>
            </a:xfrm>
            <a:custGeom>
              <a:avLst/>
              <a:gdLst>
                <a:gd name="connsiteX0" fmla="*/ 0 w 1900078"/>
                <a:gd name="connsiteY0" fmla="*/ 0 h 949927"/>
                <a:gd name="connsiteX1" fmla="*/ 1900078 w 1900078"/>
                <a:gd name="connsiteY1" fmla="*/ 0 h 949927"/>
                <a:gd name="connsiteX2" fmla="*/ 1900078 w 1900078"/>
                <a:gd name="connsiteY2" fmla="*/ 949927 h 949927"/>
                <a:gd name="connsiteX3" fmla="*/ 0 w 1900078"/>
                <a:gd name="connsiteY3" fmla="*/ 949927 h 949927"/>
                <a:gd name="connsiteX4" fmla="*/ 0 w 1900078"/>
                <a:gd name="connsiteY4" fmla="*/ 0 h 949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0078" h="949927">
                  <a:moveTo>
                    <a:pt x="0" y="0"/>
                  </a:moveTo>
                  <a:lnTo>
                    <a:pt x="1900078" y="0"/>
                  </a:lnTo>
                  <a:lnTo>
                    <a:pt x="1900078" y="949927"/>
                  </a:lnTo>
                  <a:lnTo>
                    <a:pt x="0" y="9499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605" tIns="14605" rIns="14605" bIns="14605" numCol="1" spcCol="1270" anchor="ctr" anchorCtr="0">
              <a:noAutofit/>
              <a:scene3d>
                <a:camera prst="orthographicFront"/>
                <a:lightRig rig="soft" dir="t">
                  <a:rot lat="0" lon="0" rev="15600000"/>
                </a:lightRig>
              </a:scene3d>
              <a:sp3d extrusionH="57150" prstMaterial="softEdge">
                <a:bevelT w="25400" h="38100"/>
              </a:sp3d>
            </a:bodyPr>
            <a:lstStyle/>
            <a:p>
              <a:pPr lvl="0" algn="ctr" defTabSz="1022350">
                <a:lnSpc>
                  <a:spcPct val="90000"/>
                </a:lnSpc>
                <a:spcBef>
                  <a:spcPct val="0"/>
                </a:spcBef>
                <a:spcAft>
                  <a:spcPct val="35000"/>
                </a:spcAft>
              </a:pPr>
              <a:r>
                <a:rPr lang="zh-TW" altLang="en-US" sz="2300" b="1" kern="1200" cap="none" spc="0" dirty="0">
                  <a:ln/>
                  <a:effectLst/>
                </a:rPr>
                <a:t>政府編列</a:t>
              </a:r>
              <a:r>
                <a:rPr lang="en-US" altLang="zh-TW" sz="2300" b="1" kern="1200" cap="none" spc="0" dirty="0">
                  <a:ln/>
                  <a:effectLst/>
                </a:rPr>
                <a:t/>
              </a:r>
              <a:br>
                <a:rPr lang="en-US" altLang="zh-TW" sz="2300" b="1" kern="1200" cap="none" spc="0" dirty="0">
                  <a:ln/>
                  <a:effectLst/>
                </a:rPr>
              </a:br>
              <a:r>
                <a:rPr lang="zh-TW" altLang="en-US" sz="2300" b="1" kern="1200" cap="none" spc="0" dirty="0">
                  <a:ln/>
                  <a:effectLst/>
                </a:rPr>
                <a:t>預算加發</a:t>
              </a:r>
            </a:p>
          </p:txBody>
        </p:sp>
      </p:grpSp>
    </p:spTree>
    <p:extLst>
      <p:ext uri="{BB962C8B-B14F-4D97-AF65-F5344CB8AC3E}">
        <p14:creationId xmlns:p14="http://schemas.microsoft.com/office/powerpoint/2010/main" val="1874649025"/>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4617576" y="2655301"/>
            <a:ext cx="6542767" cy="830997"/>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肆、個人影響評估</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15911400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1495C8C-F7D4-41C7-97C4-90BEF46C122D}"/>
              </a:ext>
            </a:extLst>
          </p:cNvPr>
          <p:cNvSpPr/>
          <p:nvPr/>
        </p:nvSpPr>
        <p:spPr>
          <a:xfrm>
            <a:off x="1699712" y="259200"/>
            <a:ext cx="3467616" cy="584775"/>
          </a:xfrm>
          <a:prstGeom prst="rect">
            <a:avLst/>
          </a:prstGeom>
        </p:spPr>
        <p:txBody>
          <a:bodyPr wrap="none">
            <a:spAutoFit/>
          </a:bodyPr>
          <a:lstStyle/>
          <a:p>
            <a:pPr lvl="0" defTabSz="914400">
              <a:defRPr/>
            </a:pPr>
            <a:r>
              <a:rPr lang="zh-TW" altLang="en-US" sz="3200" b="1" dirty="0">
                <a:solidFill>
                  <a:srgbClr val="142938"/>
                </a:solidFill>
                <a:latin typeface="微软雅黑"/>
              </a:rPr>
              <a:t>肆、個人影響評估</a:t>
            </a:r>
          </a:p>
        </p:txBody>
      </p:sp>
      <p:cxnSp>
        <p:nvCxnSpPr>
          <p:cNvPr id="12"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35">
            <a:extLst>
              <a:ext uri="{FF2B5EF4-FFF2-40B4-BE49-F238E27FC236}">
                <a16:creationId xmlns:a16="http://schemas.microsoft.com/office/drawing/2014/main" xmlns="" id="{E803C9C3-F2D0-4063-A209-64D2E0D94166}"/>
              </a:ext>
            </a:extLst>
          </p:cNvPr>
          <p:cNvSpPr txBox="1"/>
          <p:nvPr/>
        </p:nvSpPr>
        <p:spPr>
          <a:xfrm>
            <a:off x="1699200" y="918000"/>
            <a:ext cx="8167092" cy="461665"/>
          </a:xfrm>
          <a:prstGeom prst="rect">
            <a:avLst/>
          </a:prstGeom>
          <a:noFill/>
        </p:spPr>
        <p:txBody>
          <a:bodyPr wrap="square" rtlCol="0">
            <a:spAutoFit/>
          </a:bodyPr>
          <a:lstStyle/>
          <a:p>
            <a:pPr marL="623888" indent="-623888" algn="just" defTabSz="914400">
              <a:defRPr/>
            </a:pPr>
            <a:r>
              <a:rPr lang="zh-TW" altLang="en-US" sz="2400" b="1" dirty="0">
                <a:solidFill>
                  <a:srgbClr val="115686"/>
                </a:solidFill>
                <a:latin typeface="微软雅黑"/>
              </a:rPr>
              <a:t>一、</a:t>
            </a:r>
            <a:r>
              <a:rPr lang="zh-TW" altLang="en-US" sz="2400" b="1" dirty="0">
                <a:ln w="0"/>
                <a:solidFill>
                  <a:srgbClr val="115686"/>
                </a:solidFill>
                <a:latin typeface="+mn-ea"/>
              </a:rPr>
              <a:t>個人提撥負擔   </a:t>
            </a:r>
            <a:r>
              <a:rPr lang="en-US" altLang="zh-TW" sz="2400" b="1" dirty="0">
                <a:ln w="0"/>
                <a:solidFill>
                  <a:srgbClr val="115686"/>
                </a:solidFill>
                <a:latin typeface="+mn-ea"/>
              </a:rPr>
              <a:t>(1)</a:t>
            </a:r>
            <a:r>
              <a:rPr lang="zh-TW" altLang="en-US" sz="2400" b="1" dirty="0">
                <a:ln w="0"/>
                <a:solidFill>
                  <a:srgbClr val="115686"/>
                </a:solidFill>
                <a:latin typeface="+mn-ea"/>
              </a:rPr>
              <a:t>新人新制強制提撥費率</a:t>
            </a:r>
            <a:endParaRPr lang="en-US" altLang="zh-TW" sz="2400" b="1" dirty="0">
              <a:solidFill>
                <a:srgbClr val="115686"/>
              </a:solidFill>
              <a:latin typeface="+mn-ea"/>
            </a:endParaRPr>
          </a:p>
        </p:txBody>
      </p:sp>
      <p:grpSp>
        <p:nvGrpSpPr>
          <p:cNvPr id="7" name="群組 6"/>
          <p:cNvGrpSpPr/>
          <p:nvPr/>
        </p:nvGrpSpPr>
        <p:grpSpPr>
          <a:xfrm>
            <a:off x="919812" y="1617098"/>
            <a:ext cx="10695597" cy="5043165"/>
            <a:chOff x="919812" y="1617098"/>
            <a:chExt cx="10695597" cy="5043165"/>
          </a:xfrm>
        </p:grpSpPr>
        <p:sp>
          <p:nvSpPr>
            <p:cNvPr id="26" name="手繪多邊形 25"/>
            <p:cNvSpPr/>
            <p:nvPr/>
          </p:nvSpPr>
          <p:spPr>
            <a:xfrm>
              <a:off x="3919766" y="1649724"/>
              <a:ext cx="1636190" cy="1524826"/>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強制</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提撥</a:t>
              </a:r>
            </a:p>
          </p:txBody>
        </p:sp>
        <p:sp>
          <p:nvSpPr>
            <p:cNvPr id="27" name="手繪多邊形 26"/>
            <p:cNvSpPr/>
            <p:nvPr/>
          </p:nvSpPr>
          <p:spPr>
            <a:xfrm>
              <a:off x="5639048" y="1960007"/>
              <a:ext cx="1018418" cy="835216"/>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800100">
                <a:lnSpc>
                  <a:spcPct val="90000"/>
                </a:lnSpc>
                <a:spcBef>
                  <a:spcPct val="0"/>
                </a:spcBef>
                <a:spcAft>
                  <a:spcPct val="35000"/>
                </a:spcAft>
              </a:pPr>
              <a:endParaRPr lang="zh-TW" altLang="en-US" sz="3000" b="1" kern="1200">
                <a:latin typeface="微軟正黑體" panose="020B0604030504040204" pitchFamily="34" charset="-120"/>
                <a:ea typeface="微軟正黑體" panose="020B0604030504040204" pitchFamily="34" charset="-120"/>
              </a:endParaRPr>
            </a:p>
          </p:txBody>
        </p:sp>
        <p:sp>
          <p:nvSpPr>
            <p:cNvPr id="28" name="手繪多邊形 27"/>
            <p:cNvSpPr/>
            <p:nvPr/>
          </p:nvSpPr>
          <p:spPr>
            <a:xfrm>
              <a:off x="6812732" y="1638292"/>
              <a:ext cx="1658456" cy="15356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threePt" dir="t"/>
            </a:scene3d>
            <a:sp3d>
              <a:bevelT w="120650" h="88900"/>
              <a:bevelB w="88900" h="31750"/>
            </a:sp3d>
          </p:spPr>
          <p:style>
            <a:lnRef idx="0">
              <a:schemeClr val="accent1"/>
            </a:lnRef>
            <a:fillRef idx="3">
              <a:schemeClr val="accent1"/>
            </a:fillRef>
            <a:effectRef idx="3">
              <a:schemeClr val="accent1"/>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自願</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增額</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提繳</a:t>
              </a:r>
            </a:p>
          </p:txBody>
        </p:sp>
        <p:sp>
          <p:nvSpPr>
            <p:cNvPr id="29" name="手繪多邊形 28"/>
            <p:cNvSpPr/>
            <p:nvPr/>
          </p:nvSpPr>
          <p:spPr>
            <a:xfrm>
              <a:off x="9956953" y="1638292"/>
              <a:ext cx="1658456" cy="15356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74B44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所得</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適足</a:t>
              </a:r>
              <a:endParaRPr lang="en-US" altLang="zh-TW" sz="3000" b="1" kern="1200" dirty="0">
                <a:latin typeface="微軟正黑體" panose="020B0604030504040204" pitchFamily="34" charset="-120"/>
                <a:ea typeface="微軟正黑體" panose="020B0604030504040204" pitchFamily="34" charset="-120"/>
              </a:endParaRPr>
            </a:p>
          </p:txBody>
        </p:sp>
        <p:sp>
          <p:nvSpPr>
            <p:cNvPr id="22" name="AutoShape 5"/>
            <p:cNvSpPr>
              <a:spLocks noChangeArrowheads="1"/>
            </p:cNvSpPr>
            <p:nvPr/>
          </p:nvSpPr>
          <p:spPr bwMode="auto">
            <a:xfrm>
              <a:off x="3807277" y="3869742"/>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15%</a:t>
              </a:r>
            </a:p>
          </p:txBody>
        </p:sp>
        <p:sp>
          <p:nvSpPr>
            <p:cNvPr id="23" name="AutoShape 5"/>
            <p:cNvSpPr>
              <a:spLocks noChangeArrowheads="1"/>
            </p:cNvSpPr>
            <p:nvPr/>
          </p:nvSpPr>
          <p:spPr bwMode="auto">
            <a:xfrm>
              <a:off x="6898448" y="3870955"/>
              <a:ext cx="1709003" cy="488010"/>
            </a:xfrm>
            <a:prstGeom prst="roundRect">
              <a:avLst>
                <a:gd name="adj" fmla="val 50000"/>
              </a:avLst>
            </a:prstGeom>
            <a:noFill/>
            <a:ln w="38100" algn="ctr">
              <a:solidFill>
                <a:srgbClr val="777777"/>
              </a:solidFill>
              <a:prstDash val="sysDot"/>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5.25%</a:t>
              </a:r>
            </a:p>
          </p:txBody>
        </p:sp>
        <p:sp>
          <p:nvSpPr>
            <p:cNvPr id="24" name="AutoShape 5"/>
            <p:cNvSpPr>
              <a:spLocks noChangeArrowheads="1"/>
            </p:cNvSpPr>
            <p:nvPr/>
          </p:nvSpPr>
          <p:spPr bwMode="auto">
            <a:xfrm>
              <a:off x="9906406" y="3870955"/>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27.39%</a:t>
              </a:r>
            </a:p>
          </p:txBody>
        </p:sp>
        <p:sp>
          <p:nvSpPr>
            <p:cNvPr id="25" name="加號 24"/>
            <p:cNvSpPr/>
            <p:nvPr/>
          </p:nvSpPr>
          <p:spPr>
            <a:xfrm>
              <a:off x="5757828" y="3685881"/>
              <a:ext cx="759557" cy="776502"/>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500"/>
            </a:p>
          </p:txBody>
        </p:sp>
        <p:sp>
          <p:nvSpPr>
            <p:cNvPr id="15" name="Text Box 20"/>
            <p:cNvSpPr txBox="1">
              <a:spLocks noChangeArrowheads="1"/>
            </p:cNvSpPr>
            <p:nvPr/>
          </p:nvSpPr>
          <p:spPr bwMode="auto">
            <a:xfrm>
              <a:off x="3934989" y="4469445"/>
              <a:ext cx="15324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a:solidFill>
                    <a:srgbClr val="FF0000"/>
                  </a:solidFill>
                  <a:latin typeface="微軟正黑體" panose="020B0604030504040204" pitchFamily="34" charset="-120"/>
                  <a:ea typeface="微軟正黑體" panose="020B0604030504040204" pitchFamily="34" charset="-120"/>
                </a:rPr>
                <a:t>個人：</a:t>
              </a:r>
              <a:r>
                <a:rPr lang="en-US" altLang="zh-TW" sz="2000" b="1" dirty="0">
                  <a:solidFill>
                    <a:srgbClr val="FF0000"/>
                  </a:solidFill>
                  <a:latin typeface="微軟正黑體" panose="020B0604030504040204" pitchFamily="34" charset="-120"/>
                  <a:ea typeface="微軟正黑體" panose="020B0604030504040204" pitchFamily="34" charset="-120"/>
                </a:rPr>
                <a:t>35%</a:t>
              </a:r>
            </a:p>
          </p:txBody>
        </p:sp>
        <p:sp>
          <p:nvSpPr>
            <p:cNvPr id="16" name="Text Box 20"/>
            <p:cNvSpPr txBox="1">
              <a:spLocks noChangeArrowheads="1"/>
            </p:cNvSpPr>
            <p:nvPr/>
          </p:nvSpPr>
          <p:spPr bwMode="auto">
            <a:xfrm>
              <a:off x="6970096" y="4441719"/>
              <a:ext cx="16373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a:solidFill>
                    <a:srgbClr val="0070C0"/>
                  </a:solidFill>
                  <a:latin typeface="微軟正黑體" panose="020B0604030504040204" pitchFamily="34" charset="-120"/>
                  <a:ea typeface="微軟正黑體" panose="020B0604030504040204" pitchFamily="34" charset="-120"/>
                </a:rPr>
                <a:t>個人：</a:t>
              </a:r>
              <a:r>
                <a:rPr lang="en-US" altLang="zh-TW" sz="2000" b="1" dirty="0">
                  <a:solidFill>
                    <a:srgbClr val="0070C0"/>
                  </a:solidFill>
                  <a:latin typeface="微軟正黑體" panose="020B0604030504040204" pitchFamily="34" charset="-120"/>
                  <a:ea typeface="微軟正黑體" panose="020B0604030504040204" pitchFamily="34" charset="-120"/>
                </a:rPr>
                <a:t>100%</a:t>
              </a:r>
            </a:p>
          </p:txBody>
        </p:sp>
        <p:sp>
          <p:nvSpPr>
            <p:cNvPr id="17" name="Text Box 10"/>
            <p:cNvSpPr txBox="1">
              <a:spLocks noChangeArrowheads="1"/>
            </p:cNvSpPr>
            <p:nvPr/>
          </p:nvSpPr>
          <p:spPr bwMode="gray">
            <a:xfrm>
              <a:off x="7042248" y="3483624"/>
              <a:ext cx="1325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最高上限</a:t>
              </a:r>
              <a:r>
                <a:rPr lang="en-US" altLang="zh-TW" sz="2000" b="1" dirty="0">
                  <a:solidFill>
                    <a:srgbClr val="0000FF"/>
                  </a:solidFill>
                  <a:latin typeface="微軟正黑體" panose="020B0604030504040204" pitchFamily="34" charset="-120"/>
                  <a:ea typeface="微軟正黑體" panose="020B0604030504040204" pitchFamily="34" charset="-120"/>
                </a:rPr>
                <a:t>)</a:t>
              </a:r>
            </a:p>
          </p:txBody>
        </p:sp>
        <p:sp>
          <p:nvSpPr>
            <p:cNvPr id="18" name="向右箭號 17"/>
            <p:cNvSpPr/>
            <p:nvPr/>
          </p:nvSpPr>
          <p:spPr>
            <a:xfrm>
              <a:off x="8790166" y="2173007"/>
              <a:ext cx="835122" cy="630573"/>
            </a:xfrm>
            <a:prstGeom prst="righ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9" name="向右箭號 18"/>
            <p:cNvSpPr/>
            <p:nvPr/>
          </p:nvSpPr>
          <p:spPr>
            <a:xfrm>
              <a:off x="8781114" y="3807665"/>
              <a:ext cx="835122" cy="55008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30" name="手繪多邊形 29"/>
            <p:cNvSpPr/>
            <p:nvPr/>
          </p:nvSpPr>
          <p:spPr>
            <a:xfrm>
              <a:off x="992625" y="1617098"/>
              <a:ext cx="1602015" cy="1526996"/>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公保</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提撥</a:t>
              </a:r>
            </a:p>
          </p:txBody>
        </p:sp>
        <p:sp>
          <p:nvSpPr>
            <p:cNvPr id="31" name="AutoShape 5"/>
            <p:cNvSpPr>
              <a:spLocks noChangeArrowheads="1"/>
            </p:cNvSpPr>
            <p:nvPr/>
          </p:nvSpPr>
          <p:spPr bwMode="auto">
            <a:xfrm>
              <a:off x="919812" y="3848547"/>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7.14%</a:t>
              </a:r>
            </a:p>
          </p:txBody>
        </p:sp>
        <p:sp>
          <p:nvSpPr>
            <p:cNvPr id="32" name="Text Box 20"/>
            <p:cNvSpPr txBox="1">
              <a:spLocks noChangeArrowheads="1"/>
            </p:cNvSpPr>
            <p:nvPr/>
          </p:nvSpPr>
          <p:spPr bwMode="auto">
            <a:xfrm>
              <a:off x="1031663" y="4469445"/>
              <a:ext cx="16192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000" b="1" dirty="0">
                  <a:solidFill>
                    <a:srgbClr val="FF6600"/>
                  </a:solidFill>
                  <a:latin typeface="微軟正黑體" panose="020B0604030504040204" pitchFamily="34" charset="-120"/>
                  <a:ea typeface="微軟正黑體" panose="020B0604030504040204" pitchFamily="34" charset="-120"/>
                </a:rPr>
                <a:t>個人：</a:t>
              </a:r>
              <a:r>
                <a:rPr lang="en-US" altLang="zh-TW" sz="2000" b="1" dirty="0">
                  <a:solidFill>
                    <a:srgbClr val="FF6600"/>
                  </a:solidFill>
                  <a:latin typeface="微軟正黑體" panose="020B0604030504040204" pitchFamily="34" charset="-120"/>
                  <a:ea typeface="微軟正黑體" panose="020B0604030504040204" pitchFamily="34" charset="-120"/>
                </a:rPr>
                <a:t>35%</a:t>
              </a:r>
            </a:p>
          </p:txBody>
        </p:sp>
        <p:sp>
          <p:nvSpPr>
            <p:cNvPr id="33" name="手繪多邊形 32"/>
            <p:cNvSpPr/>
            <p:nvPr/>
          </p:nvSpPr>
          <p:spPr>
            <a:xfrm>
              <a:off x="2767265" y="2016425"/>
              <a:ext cx="979876" cy="840598"/>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39284" tIns="401828" rIns="139284" bIns="401828" numCol="1" spcCol="1270" anchor="ctr" anchorCtr="0">
              <a:noAutofit/>
            </a:bodyPr>
            <a:lstStyle/>
            <a:p>
              <a:pPr lvl="0" algn="ctr" defTabSz="800100">
                <a:lnSpc>
                  <a:spcPct val="90000"/>
                </a:lnSpc>
                <a:spcBef>
                  <a:spcPct val="0"/>
                </a:spcBef>
                <a:spcAft>
                  <a:spcPct val="35000"/>
                </a:spcAft>
              </a:pPr>
              <a:endParaRPr lang="zh-TW" altLang="en-US" sz="3500" b="1" kern="1200">
                <a:latin typeface="微軟正黑體" panose="020B0604030504040204" pitchFamily="34" charset="-120"/>
                <a:ea typeface="微軟正黑體" panose="020B0604030504040204" pitchFamily="34" charset="-120"/>
              </a:endParaRPr>
            </a:p>
          </p:txBody>
        </p:sp>
        <p:sp>
          <p:nvSpPr>
            <p:cNvPr id="34" name="加號 33"/>
            <p:cNvSpPr/>
            <p:nvPr/>
          </p:nvSpPr>
          <p:spPr>
            <a:xfrm>
              <a:off x="2821372" y="3694457"/>
              <a:ext cx="759557" cy="776502"/>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500"/>
            </a:p>
          </p:txBody>
        </p:sp>
        <p:grpSp>
          <p:nvGrpSpPr>
            <p:cNvPr id="5" name="群組 4"/>
            <p:cNvGrpSpPr/>
            <p:nvPr/>
          </p:nvGrpSpPr>
          <p:grpSpPr>
            <a:xfrm>
              <a:off x="919812" y="5151523"/>
              <a:ext cx="10695597" cy="1508740"/>
              <a:chOff x="954514" y="5194132"/>
              <a:chExt cx="10695597" cy="1508740"/>
            </a:xfrm>
          </p:grpSpPr>
          <p:sp>
            <p:nvSpPr>
              <p:cNvPr id="35" name="AutoShape 5"/>
              <p:cNvSpPr>
                <a:spLocks noChangeArrowheads="1"/>
              </p:cNvSpPr>
              <p:nvPr/>
            </p:nvSpPr>
            <p:spPr bwMode="auto">
              <a:xfrm>
                <a:off x="2300782" y="6388457"/>
                <a:ext cx="1709003" cy="314415"/>
              </a:xfrm>
              <a:prstGeom prst="roundRect">
                <a:avLst>
                  <a:gd name="adj" fmla="val 50000"/>
                </a:avLst>
              </a:prstGeom>
              <a:noFill/>
              <a:ln w="38100" algn="ctr">
                <a:no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0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7.75%</a:t>
                </a:r>
              </a:p>
            </p:txBody>
          </p:sp>
          <p:sp>
            <p:nvSpPr>
              <p:cNvPr id="36" name="AutoShape 5"/>
              <p:cNvSpPr>
                <a:spLocks noChangeArrowheads="1"/>
              </p:cNvSpPr>
              <p:nvPr/>
            </p:nvSpPr>
            <p:spPr bwMode="auto">
              <a:xfrm>
                <a:off x="6933150" y="5623434"/>
                <a:ext cx="1709003" cy="488010"/>
              </a:xfrm>
              <a:prstGeom prst="roundRect">
                <a:avLst>
                  <a:gd name="adj" fmla="val 50000"/>
                </a:avLst>
              </a:prstGeom>
              <a:noFill/>
              <a:ln w="38100" algn="ctr">
                <a:solidFill>
                  <a:srgbClr val="777777"/>
                </a:solidFill>
                <a:prstDash val="sysDot"/>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5.25%</a:t>
                </a:r>
              </a:p>
            </p:txBody>
          </p:sp>
          <p:sp>
            <p:nvSpPr>
              <p:cNvPr id="37" name="AutoShape 5"/>
              <p:cNvSpPr>
                <a:spLocks noChangeArrowheads="1"/>
              </p:cNvSpPr>
              <p:nvPr/>
            </p:nvSpPr>
            <p:spPr bwMode="auto">
              <a:xfrm>
                <a:off x="9941108" y="5623434"/>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13%</a:t>
                </a:r>
              </a:p>
            </p:txBody>
          </p:sp>
          <p:sp>
            <p:nvSpPr>
              <p:cNvPr id="38" name="加號 37"/>
              <p:cNvSpPr/>
              <p:nvPr/>
            </p:nvSpPr>
            <p:spPr>
              <a:xfrm>
                <a:off x="5792530" y="5438360"/>
                <a:ext cx="759557" cy="776502"/>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500"/>
              </a:p>
            </p:txBody>
          </p:sp>
          <p:sp>
            <p:nvSpPr>
              <p:cNvPr id="39" name="Text Box 10"/>
              <p:cNvSpPr txBox="1">
                <a:spLocks noChangeArrowheads="1"/>
              </p:cNvSpPr>
              <p:nvPr/>
            </p:nvSpPr>
            <p:spPr bwMode="gray">
              <a:xfrm>
                <a:off x="7124966" y="5194132"/>
                <a:ext cx="1325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最高上限</a:t>
                </a:r>
                <a:r>
                  <a:rPr lang="en-US" altLang="zh-TW" sz="2000" b="1" dirty="0">
                    <a:solidFill>
                      <a:srgbClr val="0000FF"/>
                    </a:solidFill>
                    <a:latin typeface="微軟正黑體" panose="020B0604030504040204" pitchFamily="34" charset="-120"/>
                    <a:ea typeface="微軟正黑體" panose="020B0604030504040204" pitchFamily="34" charset="-120"/>
                  </a:rPr>
                  <a:t>)</a:t>
                </a:r>
              </a:p>
            </p:txBody>
          </p:sp>
          <p:sp>
            <p:nvSpPr>
              <p:cNvPr id="40" name="向右箭號 39"/>
              <p:cNvSpPr/>
              <p:nvPr/>
            </p:nvSpPr>
            <p:spPr>
              <a:xfrm>
                <a:off x="8815816" y="5560144"/>
                <a:ext cx="835122" cy="55008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a:p>
            </p:txBody>
          </p:sp>
          <p:sp>
            <p:nvSpPr>
              <p:cNvPr id="41" name="AutoShape 5"/>
              <p:cNvSpPr>
                <a:spLocks noChangeArrowheads="1"/>
              </p:cNvSpPr>
              <p:nvPr/>
            </p:nvSpPr>
            <p:spPr bwMode="auto">
              <a:xfrm>
                <a:off x="954514" y="5601026"/>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2.5%</a:t>
                </a:r>
              </a:p>
            </p:txBody>
          </p:sp>
          <p:sp>
            <p:nvSpPr>
              <p:cNvPr id="42" name="加號 41"/>
              <p:cNvSpPr/>
              <p:nvPr/>
            </p:nvSpPr>
            <p:spPr>
              <a:xfrm>
                <a:off x="2851071" y="5386370"/>
                <a:ext cx="759557" cy="776502"/>
              </a:xfrm>
              <a:prstGeom prst="mathPlus">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TW" altLang="en-US" sz="2500"/>
              </a:p>
            </p:txBody>
          </p:sp>
          <p:sp>
            <p:nvSpPr>
              <p:cNvPr id="4" name="右中括弧 3"/>
              <p:cNvSpPr/>
              <p:nvPr/>
            </p:nvSpPr>
            <p:spPr>
              <a:xfrm rot="5400000">
                <a:off x="3009356" y="5142958"/>
                <a:ext cx="145300" cy="2289108"/>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p>
            </p:txBody>
          </p:sp>
          <p:sp>
            <p:nvSpPr>
              <p:cNvPr id="43" name="AutoShape 5"/>
              <p:cNvSpPr>
                <a:spLocks noChangeArrowheads="1"/>
              </p:cNvSpPr>
              <p:nvPr/>
            </p:nvSpPr>
            <p:spPr bwMode="auto">
              <a:xfrm>
                <a:off x="3841980" y="5560144"/>
                <a:ext cx="1709003" cy="488010"/>
              </a:xfrm>
              <a:prstGeom prst="roundRect">
                <a:avLst>
                  <a:gd name="adj" fmla="val 50000"/>
                </a:avLst>
              </a:prstGeom>
              <a:noFill/>
              <a:ln w="38100" algn="ctr">
                <a:solidFill>
                  <a:srgbClr val="777777"/>
                </a:solidFill>
                <a:round/>
                <a:headEnd/>
                <a:tailEnd/>
              </a:ln>
              <a:effectLst/>
              <a:extLst>
                <a:ext uri="{909E8E84-426E-40DD-AFC4-6F175D3DCCD1}">
                  <a14:hiddenFill xmlns:a14="http://schemas.microsoft.com/office/drawing/2010/main">
                    <a:solidFill>
                      <a:srgbClr val="A79F89"/>
                    </a:solidFill>
                  </a14:hiddenFill>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a:r>
                  <a:rPr lang="en-US" altLang="zh-TW" sz="2500" b="1" dirty="0">
                    <a:solidFill>
                      <a:srgbClr val="5F5F5F"/>
                    </a:solidFill>
                    <a:effectLst>
                      <a:outerShdw blurRad="38100" dist="38100" dir="2700000" algn="tl">
                        <a:srgbClr val="C0C0C0"/>
                      </a:outerShdw>
                    </a:effectLst>
                    <a:latin typeface="Verdana" panose="020B0604030504040204" pitchFamily="34" charset="0"/>
                    <a:ea typeface="新細明體" panose="02020500000000000000" pitchFamily="18" charset="-120"/>
                  </a:rPr>
                  <a:t>5.25%</a:t>
                </a:r>
              </a:p>
            </p:txBody>
          </p:sp>
        </p:grpSp>
      </p:grpSp>
    </p:spTree>
    <p:extLst>
      <p:ext uri="{BB962C8B-B14F-4D97-AF65-F5344CB8AC3E}">
        <p14:creationId xmlns:p14="http://schemas.microsoft.com/office/powerpoint/2010/main" val="20029454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135560" y="1714333"/>
            <a:ext cx="8064896"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0" indent="0" algn="ctr">
              <a:spcBef>
                <a:spcPts val="0"/>
              </a:spcBef>
              <a:spcAft>
                <a:spcPct val="35000"/>
              </a:spcAft>
              <a:buClr>
                <a:srgbClr val="3333FF"/>
              </a:buClr>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我們與</a:t>
            </a:r>
            <a:r>
              <a:rPr lang="zh-TW" altLang="en-US" sz="7500" b="1" dirty="0">
                <a:solidFill>
                  <a:srgbClr val="C00000"/>
                </a:solidFill>
                <a:effectLst>
                  <a:outerShdw blurRad="38100" dist="38100" dir="2700000" algn="tl">
                    <a:srgbClr val="C0C0C0"/>
                  </a:outerShdw>
                </a:effectLst>
                <a:latin typeface="Times New Roman" pitchFamily="18" charset="0"/>
                <a:ea typeface="標楷體" pitchFamily="65" charset="-120"/>
              </a:rPr>
              <a:t>退休金</a:t>
            </a: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的</a:t>
            </a:r>
            <a:r>
              <a:rPr lang="zh-TW" altLang="en-US" sz="7500" b="1" dirty="0">
                <a:solidFill>
                  <a:srgbClr val="6600CC"/>
                </a:solidFill>
                <a:effectLst>
                  <a:outerShdw blurRad="38100" dist="38100" dir="2700000" algn="tl">
                    <a:srgbClr val="C0C0C0"/>
                  </a:outerShdw>
                </a:effectLst>
                <a:latin typeface="Times New Roman" pitchFamily="18" charset="0"/>
                <a:ea typeface="標楷體" pitchFamily="65" charset="-120"/>
              </a:rPr>
              <a:t>距離</a:t>
            </a:r>
          </a:p>
        </p:txBody>
      </p:sp>
      <p:sp>
        <p:nvSpPr>
          <p:cNvPr id="5" name="投影片編號版面配置區 2"/>
          <p:cNvSpPr>
            <a:spLocks noGrp="1"/>
          </p:cNvSpPr>
          <p:nvPr>
            <p:ph type="sldNum" sz="quarter" idx="12"/>
          </p:nvPr>
        </p:nvSpPr>
        <p:spPr>
          <a:xfrm>
            <a:off x="10200457" y="6507050"/>
            <a:ext cx="408493" cy="332234"/>
          </a:xfrm>
        </p:spPr>
        <p:txBody>
          <a:bodyPr/>
          <a:lstStyle/>
          <a:p>
            <a:pPr>
              <a:defRPr/>
            </a:pPr>
            <a:fld id="{698C5819-3C13-484E-9DE3-FDEAAB928683}" type="slidenum">
              <a:rPr lang="en-US" altLang="zh-TW" sz="1200">
                <a:solidFill>
                  <a:prstClr val="black"/>
                </a:solidFill>
                <a:latin typeface="Arial" panose="020B0604020202020204" pitchFamily="34" charset="0"/>
                <a:cs typeface="Arial" panose="020B0604020202020204" pitchFamily="34" charset="0"/>
              </a:rPr>
              <a:pPr>
                <a:defRPr/>
              </a:pPr>
              <a:t>3</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121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61495C8C-F7D4-41C7-97C4-90BEF46C122D}"/>
              </a:ext>
            </a:extLst>
          </p:cNvPr>
          <p:cNvSpPr/>
          <p:nvPr/>
        </p:nvSpPr>
        <p:spPr>
          <a:xfrm>
            <a:off x="1699712" y="259200"/>
            <a:ext cx="3467616" cy="584775"/>
          </a:xfrm>
          <a:prstGeom prst="rect">
            <a:avLst/>
          </a:prstGeom>
        </p:spPr>
        <p:txBody>
          <a:bodyPr wrap="none">
            <a:spAutoFit/>
          </a:bodyPr>
          <a:lstStyle/>
          <a:p>
            <a:pPr lvl="0" defTabSz="914400">
              <a:defRPr/>
            </a:pPr>
            <a:r>
              <a:rPr lang="zh-TW" altLang="en-US" sz="3200" b="1" dirty="0">
                <a:solidFill>
                  <a:srgbClr val="142938"/>
                </a:solidFill>
                <a:latin typeface="微软雅黑"/>
              </a:rPr>
              <a:t>肆、個人影響評估</a:t>
            </a:r>
          </a:p>
        </p:txBody>
      </p:sp>
      <p:cxnSp>
        <p:nvCxnSpPr>
          <p:cNvPr id="12"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35">
            <a:extLst>
              <a:ext uri="{FF2B5EF4-FFF2-40B4-BE49-F238E27FC236}">
                <a16:creationId xmlns:a16="http://schemas.microsoft.com/office/drawing/2014/main" xmlns="" id="{E803C9C3-F2D0-4063-A209-64D2E0D94166}"/>
              </a:ext>
            </a:extLst>
          </p:cNvPr>
          <p:cNvSpPr txBox="1"/>
          <p:nvPr/>
        </p:nvSpPr>
        <p:spPr>
          <a:xfrm>
            <a:off x="1699200" y="918000"/>
            <a:ext cx="8167092" cy="461665"/>
          </a:xfrm>
          <a:prstGeom prst="rect">
            <a:avLst/>
          </a:prstGeom>
          <a:noFill/>
        </p:spPr>
        <p:txBody>
          <a:bodyPr wrap="square" rtlCol="0">
            <a:spAutoFit/>
          </a:bodyPr>
          <a:lstStyle/>
          <a:p>
            <a:pPr marL="623888" indent="-623888" algn="just" defTabSz="914400">
              <a:defRPr/>
            </a:pPr>
            <a:r>
              <a:rPr lang="zh-TW" altLang="en-US" sz="2400" b="1" dirty="0">
                <a:solidFill>
                  <a:srgbClr val="115686"/>
                </a:solidFill>
                <a:latin typeface="微软雅黑"/>
              </a:rPr>
              <a:t>一、</a:t>
            </a:r>
            <a:r>
              <a:rPr lang="zh-TW" altLang="en-US" sz="2400" b="1" dirty="0">
                <a:ln w="0"/>
                <a:solidFill>
                  <a:srgbClr val="115686"/>
                </a:solidFill>
                <a:latin typeface="+mn-ea"/>
              </a:rPr>
              <a:t>個人提撥負擔   </a:t>
            </a:r>
            <a:r>
              <a:rPr lang="en-US" altLang="zh-TW" sz="2400" b="1" dirty="0">
                <a:ln w="0"/>
                <a:solidFill>
                  <a:srgbClr val="115686"/>
                </a:solidFill>
                <a:latin typeface="+mn-ea"/>
              </a:rPr>
              <a:t>(2)</a:t>
            </a:r>
            <a:r>
              <a:rPr lang="zh-TW" altLang="en-US" sz="2400" b="1" dirty="0">
                <a:ln w="0"/>
                <a:solidFill>
                  <a:srgbClr val="115686"/>
                </a:solidFill>
                <a:latin typeface="+mn-ea"/>
              </a:rPr>
              <a:t>新人新制強制提撥費率比較</a:t>
            </a:r>
            <a:endParaRPr lang="en-US" altLang="zh-TW" sz="2400" b="1" dirty="0">
              <a:solidFill>
                <a:srgbClr val="115686"/>
              </a:solidFill>
              <a:latin typeface="+mn-ea"/>
            </a:endParaRPr>
          </a:p>
        </p:txBody>
      </p:sp>
      <p:sp>
        <p:nvSpPr>
          <p:cNvPr id="2" name="文字方塊 1"/>
          <p:cNvSpPr txBox="1"/>
          <p:nvPr/>
        </p:nvSpPr>
        <p:spPr>
          <a:xfrm>
            <a:off x="969162" y="1526843"/>
            <a:ext cx="9627168" cy="400110"/>
          </a:xfrm>
          <a:prstGeom prst="rect">
            <a:avLst/>
          </a:prstGeom>
          <a:noFill/>
        </p:spPr>
        <p:txBody>
          <a:bodyPr wrap="square" rtlCol="0">
            <a:spAutoFit/>
          </a:bodyPr>
          <a:lstStyle/>
          <a:p>
            <a:pPr lvl="0"/>
            <a:r>
              <a:rPr lang="zh-TW" altLang="en-US" sz="2000" b="1" dirty="0">
                <a:solidFill>
                  <a:srgbClr val="115686"/>
                </a:solidFill>
                <a:latin typeface="微软雅黑"/>
              </a:rPr>
              <a:t>現行制度總提撥費率個人為</a:t>
            </a:r>
            <a:r>
              <a:rPr lang="en-US" altLang="zh-TW" sz="2000" b="1" dirty="0">
                <a:solidFill>
                  <a:srgbClr val="115686"/>
                </a:solidFill>
                <a:latin typeface="微软雅黑"/>
              </a:rPr>
              <a:t>6.6%</a:t>
            </a:r>
            <a:r>
              <a:rPr lang="zh-TW" altLang="en-US" sz="2000" b="1" dirty="0">
                <a:solidFill>
                  <a:srgbClr val="115686"/>
                </a:solidFill>
                <a:latin typeface="微软雅黑"/>
              </a:rPr>
              <a:t>，新人新制度總提撥費率為</a:t>
            </a:r>
            <a:r>
              <a:rPr lang="en-US" altLang="zh-TW" sz="2000" b="1" dirty="0">
                <a:solidFill>
                  <a:srgbClr val="115686"/>
                </a:solidFill>
                <a:latin typeface="微软雅黑"/>
              </a:rPr>
              <a:t>7.75%</a:t>
            </a:r>
            <a:r>
              <a:rPr lang="zh-TW" altLang="en-US" sz="2000" b="1" dirty="0">
                <a:solidFill>
                  <a:srgbClr val="115686"/>
                </a:solidFill>
                <a:latin typeface="微软雅黑"/>
              </a:rPr>
              <a:t>，差異為</a:t>
            </a:r>
            <a:r>
              <a:rPr lang="en-US" altLang="zh-TW" sz="2000" b="1" dirty="0">
                <a:solidFill>
                  <a:srgbClr val="115686"/>
                </a:solidFill>
                <a:latin typeface="微软雅黑"/>
              </a:rPr>
              <a:t>1.15%</a:t>
            </a:r>
            <a:endParaRPr lang="zh-TW" altLang="en-US" sz="2000" b="1" dirty="0">
              <a:solidFill>
                <a:srgbClr val="115686"/>
              </a:solidFill>
              <a:latin typeface="微软雅黑"/>
            </a:endParaRPr>
          </a:p>
        </p:txBody>
      </p:sp>
      <p:graphicFrame>
        <p:nvGraphicFramePr>
          <p:cNvPr id="8" name="表格 7">
            <a:extLst>
              <a:ext uri="{FF2B5EF4-FFF2-40B4-BE49-F238E27FC236}">
                <a16:creationId xmlns:a16="http://schemas.microsoft.com/office/drawing/2014/main" xmlns="" id="{ED4FAC9A-5DB8-4032-B29C-2312DD76452A}"/>
              </a:ext>
            </a:extLst>
          </p:cNvPr>
          <p:cNvGraphicFramePr>
            <a:graphicFrameLocks noGrp="1"/>
          </p:cNvGraphicFramePr>
          <p:nvPr>
            <p:extLst>
              <p:ext uri="{D42A27DB-BD31-4B8C-83A1-F6EECF244321}">
                <p14:modId xmlns:p14="http://schemas.microsoft.com/office/powerpoint/2010/main" val="2548058315"/>
              </p:ext>
            </p:extLst>
          </p:nvPr>
        </p:nvGraphicFramePr>
        <p:xfrm>
          <a:off x="1060704" y="1926953"/>
          <a:ext cx="10192512" cy="3608434"/>
        </p:xfrm>
        <a:graphic>
          <a:graphicData uri="http://schemas.openxmlformats.org/drawingml/2006/table">
            <a:tbl>
              <a:tblPr/>
              <a:tblGrid>
                <a:gridCol w="2140120">
                  <a:extLst>
                    <a:ext uri="{9D8B030D-6E8A-4147-A177-3AD203B41FA5}">
                      <a16:colId xmlns:a16="http://schemas.microsoft.com/office/drawing/2014/main" xmlns="" val="20000"/>
                    </a:ext>
                  </a:extLst>
                </a:gridCol>
                <a:gridCol w="2140120">
                  <a:extLst>
                    <a:ext uri="{9D8B030D-6E8A-4147-A177-3AD203B41FA5}">
                      <a16:colId xmlns:a16="http://schemas.microsoft.com/office/drawing/2014/main" xmlns="" val="20001"/>
                    </a:ext>
                  </a:extLst>
                </a:gridCol>
                <a:gridCol w="1724412">
                  <a:extLst>
                    <a:ext uri="{9D8B030D-6E8A-4147-A177-3AD203B41FA5}">
                      <a16:colId xmlns:a16="http://schemas.microsoft.com/office/drawing/2014/main" xmlns="" val="20002"/>
                    </a:ext>
                  </a:extLst>
                </a:gridCol>
                <a:gridCol w="2093930">
                  <a:extLst>
                    <a:ext uri="{9D8B030D-6E8A-4147-A177-3AD203B41FA5}">
                      <a16:colId xmlns:a16="http://schemas.microsoft.com/office/drawing/2014/main" xmlns="" val="20003"/>
                    </a:ext>
                  </a:extLst>
                </a:gridCol>
                <a:gridCol w="2093930">
                  <a:extLst>
                    <a:ext uri="{9D8B030D-6E8A-4147-A177-3AD203B41FA5}">
                      <a16:colId xmlns:a16="http://schemas.microsoft.com/office/drawing/2014/main" xmlns="" val="20004"/>
                    </a:ext>
                  </a:extLst>
                </a:gridCol>
              </a:tblGrid>
              <a:tr h="748906">
                <a:tc>
                  <a:txBody>
                    <a:bodyPr/>
                    <a:lstStyle/>
                    <a:p>
                      <a:pPr algn="ctr" rtl="0" fontAlgn="ctr"/>
                      <a:r>
                        <a:rPr lang="zh-TW" altLang="en-US" sz="1600" b="1" i="0" u="none" strike="noStrike" dirty="0">
                          <a:solidFill>
                            <a:srgbClr val="000000"/>
                          </a:solidFill>
                          <a:effectLst/>
                          <a:latin typeface="微軟正黑體" panose="020B0604030504040204" pitchFamily="34" charset="-120"/>
                          <a:ea typeface="微軟正黑體" panose="020B0604030504040204" pitchFamily="34" charset="-120"/>
                        </a:rPr>
                        <a:t>區分</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種類</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個人提繳負擔</a:t>
                      </a:r>
                      <a:endParaRPr lang="en-US" altLang="zh-TW" sz="1600" b="0" i="0" u="none" strike="noStrike" dirty="0">
                        <a:solidFill>
                          <a:srgbClr val="000000"/>
                        </a:solidFill>
                        <a:effectLst/>
                        <a:latin typeface="微软雅黑" panose="020B0503020204020204" pitchFamily="34" charset="-122"/>
                        <a:ea typeface="微软雅黑" panose="020B0503020204020204" pitchFamily="34" charset="-122"/>
                      </a:endParaRPr>
                    </a:p>
                    <a:p>
                      <a:pPr algn="ctr" rtl="0" fontAlgn="ctr"/>
                      <a:r>
                        <a:rPr lang="en-US" altLang="zh-TW" sz="1600" b="0" i="0" u="none" strike="noStrike" dirty="0">
                          <a:solidFill>
                            <a:srgbClr val="000000"/>
                          </a:solidFill>
                          <a:effectLst/>
                          <a:latin typeface="Arial" panose="020B0604020202020204" pitchFamily="34" charset="0"/>
                          <a:ea typeface="微软雅黑" panose="020B0503020204020204" pitchFamily="34" charset="-122"/>
                        </a:rPr>
                        <a:t>(35%)</a:t>
                      </a:r>
                      <a:endParaRPr lang="zh-TW"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政府提撥負擔</a:t>
                      </a:r>
                      <a:endParaRPr lang="en-US" altLang="zh-TW" sz="1600" b="0" i="0" u="none" strike="noStrike" dirty="0">
                        <a:solidFill>
                          <a:srgbClr val="000000"/>
                        </a:solidFill>
                        <a:effectLst/>
                        <a:latin typeface="微软雅黑" panose="020B0503020204020204" pitchFamily="34" charset="-122"/>
                        <a:ea typeface="微软雅黑" panose="020B0503020204020204" pitchFamily="34" charset="-122"/>
                      </a:endParaRPr>
                    </a:p>
                    <a:p>
                      <a:pPr algn="ctr" rtl="0" fontAlgn="ctr"/>
                      <a:r>
                        <a:rPr lang="en-US" altLang="zh-TW" sz="1600" b="0" i="0" u="none" strike="noStrike" dirty="0">
                          <a:solidFill>
                            <a:srgbClr val="000000"/>
                          </a:solidFill>
                          <a:effectLst/>
                          <a:latin typeface="Arial" panose="020B0604020202020204" pitchFamily="34" charset="0"/>
                          <a:ea typeface="微软雅黑" panose="020B0503020204020204" pitchFamily="34" charset="-122"/>
                        </a:rPr>
                        <a:t>(65%)</a:t>
                      </a:r>
                      <a:endParaRPr lang="zh-TW"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zh-TW" altLang="en-US" sz="1600" b="0" i="0" u="none" strike="noStrike">
                          <a:solidFill>
                            <a:srgbClr val="000000"/>
                          </a:solidFill>
                          <a:effectLst/>
                          <a:latin typeface="微软雅黑" panose="020B0503020204020204" pitchFamily="34" charset="-122"/>
                          <a:ea typeface="微软雅黑" panose="020B0503020204020204" pitchFamily="34" charset="-122"/>
                        </a:rPr>
                        <a:t>總提撥負擔</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0"/>
                  </a:ext>
                </a:extLst>
              </a:tr>
              <a:tr h="384854">
                <a:tc rowSpan="3">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現行制度</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7FFFF"/>
                    </a:solidFill>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公保一次金費率</a:t>
                      </a:r>
                      <a:r>
                        <a:rPr lang="zh-TW" altLang="en-US" sz="1600" b="0" i="0" u="none" strike="noStrike" baseline="30000" dirty="0">
                          <a:solidFill>
                            <a:srgbClr val="FF00FF"/>
                          </a:solidFill>
                          <a:effectLst/>
                          <a:latin typeface="微软雅黑" panose="020B0503020204020204" pitchFamily="34" charset="-122"/>
                          <a:ea typeface="微软雅黑" panose="020B0503020204020204" pitchFamily="34" charset="-122"/>
                        </a:rPr>
                        <a:t>註</a:t>
                      </a:r>
                      <a:endParaRPr lang="zh-TW"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1.35%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2.50%</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3.85%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extLst>
                  <a:ext uri="{0D108BD9-81ED-4DB2-BD59-A6C34878D82A}">
                    <a16:rowId xmlns:a16="http://schemas.microsoft.com/office/drawing/2014/main" xmlns="" val="10001"/>
                  </a:ext>
                </a:extLst>
              </a:tr>
              <a:tr h="395256">
                <a:tc vMerge="1">
                  <a:txBody>
                    <a:bodyPr/>
                    <a:lstStyle/>
                    <a:p>
                      <a:endParaRPr lang="zh-TW" altLang="en-US"/>
                    </a:p>
                  </a:txBody>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職業退休金</a:t>
                      </a:r>
                      <a:r>
                        <a:rPr lang="en-US" sz="1600" b="0" i="0" u="none" strike="noStrike" dirty="0">
                          <a:solidFill>
                            <a:srgbClr val="000000"/>
                          </a:solidFill>
                          <a:effectLst/>
                          <a:latin typeface="微软雅黑" panose="020B0503020204020204" pitchFamily="34" charset="-122"/>
                          <a:ea typeface="微软雅黑" panose="020B0503020204020204" pitchFamily="34" charset="-122"/>
                        </a:rPr>
                        <a:t>DB</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5.25%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9.75%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15.00%</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7FFFF"/>
                    </a:solidFill>
                  </a:tcPr>
                </a:tc>
                <a:extLst>
                  <a:ext uri="{0D108BD9-81ED-4DB2-BD59-A6C34878D82A}">
                    <a16:rowId xmlns:a16="http://schemas.microsoft.com/office/drawing/2014/main" xmlns="" val="10002"/>
                  </a:ext>
                </a:extLst>
              </a:tr>
              <a:tr h="395256">
                <a:tc vMerge="1">
                  <a:txBody>
                    <a:bodyPr/>
                    <a:lstStyle/>
                    <a:p>
                      <a:endParaRPr lang="zh-TW" altLang="en-US"/>
                    </a:p>
                  </a:txBody>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總計</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6.60%</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12.25%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7FFFF"/>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18.85%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7FFFF"/>
                    </a:solidFill>
                  </a:tcPr>
                </a:tc>
                <a:extLst>
                  <a:ext uri="{0D108BD9-81ED-4DB2-BD59-A6C34878D82A}">
                    <a16:rowId xmlns:a16="http://schemas.microsoft.com/office/drawing/2014/main" xmlns="" val="10003"/>
                  </a:ext>
                </a:extLst>
              </a:tr>
              <a:tr h="353650">
                <a:tc rowSpan="3">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新人新制度</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BFFEB"/>
                    </a:solidFill>
                  </a:tcPr>
                </a:tc>
                <a:tc>
                  <a:txBody>
                    <a:bodyPr/>
                    <a:lstStyle/>
                    <a:p>
                      <a:pPr algn="ctr" rtl="0" fontAlgn="ctr"/>
                      <a:r>
                        <a:rPr lang="zh-TW" altLang="en-US" sz="1600" b="0" i="0" u="none" strike="noStrike">
                          <a:solidFill>
                            <a:srgbClr val="000000"/>
                          </a:solidFill>
                          <a:effectLst/>
                          <a:latin typeface="微软雅黑" panose="020B0503020204020204" pitchFamily="34" charset="-122"/>
                          <a:ea typeface="微软雅黑" panose="020B0503020204020204" pitchFamily="34" charset="-122"/>
                        </a:rPr>
                        <a:t>公保年金費率</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2.50%</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4.64%</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7.14%</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extLst>
                  <a:ext uri="{0D108BD9-81ED-4DB2-BD59-A6C34878D82A}">
                    <a16:rowId xmlns:a16="http://schemas.microsoft.com/office/drawing/2014/main" xmlns="" val="10004"/>
                  </a:ext>
                </a:extLst>
              </a:tr>
              <a:tr h="395256">
                <a:tc vMerge="1">
                  <a:txBody>
                    <a:bodyPr/>
                    <a:lstStyle/>
                    <a:p>
                      <a:endParaRPr lang="zh-TW" altLang="en-US"/>
                    </a:p>
                  </a:txBody>
                  <a:tcPr/>
                </a:tc>
                <a:tc>
                  <a:txBody>
                    <a:bodyPr/>
                    <a:lstStyle/>
                    <a:p>
                      <a:pPr algn="ctr" rtl="0" fontAlgn="ctr"/>
                      <a:r>
                        <a:rPr lang="zh-TW" altLang="en-US" sz="1600" b="0" i="0" u="none" strike="noStrike">
                          <a:solidFill>
                            <a:srgbClr val="000000"/>
                          </a:solidFill>
                          <a:effectLst/>
                          <a:latin typeface="微软雅黑" panose="020B0503020204020204" pitchFamily="34" charset="-122"/>
                          <a:ea typeface="微软雅黑" panose="020B0503020204020204" pitchFamily="34" charset="-122"/>
                        </a:rPr>
                        <a:t>職業退休金</a:t>
                      </a:r>
                      <a:r>
                        <a:rPr lang="en-US" sz="1600" b="0" i="0" u="none" strike="noStrike">
                          <a:solidFill>
                            <a:srgbClr val="000000"/>
                          </a:solidFill>
                          <a:effectLst/>
                          <a:latin typeface="微软雅黑" panose="020B0503020204020204" pitchFamily="34" charset="-122"/>
                          <a:ea typeface="微软雅黑" panose="020B0503020204020204" pitchFamily="34" charset="-122"/>
                        </a:rPr>
                        <a:t>DC</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5.25%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9.75%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a:solidFill>
                            <a:srgbClr val="000000"/>
                          </a:solidFill>
                          <a:effectLst/>
                          <a:latin typeface="Arial" panose="020B0604020202020204" pitchFamily="34" charset="0"/>
                          <a:ea typeface="新細明體" panose="02020500000000000000" pitchFamily="18" charset="-120"/>
                        </a:rPr>
                        <a:t>15.00%</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EBFFEB"/>
                    </a:solidFill>
                  </a:tcPr>
                </a:tc>
                <a:extLst>
                  <a:ext uri="{0D108BD9-81ED-4DB2-BD59-A6C34878D82A}">
                    <a16:rowId xmlns:a16="http://schemas.microsoft.com/office/drawing/2014/main" xmlns="" val="10005"/>
                  </a:ext>
                </a:extLst>
              </a:tr>
              <a:tr h="395256">
                <a:tc vMerge="1">
                  <a:txBody>
                    <a:bodyPr/>
                    <a:lstStyle/>
                    <a:p>
                      <a:endParaRPr lang="zh-TW" altLang="en-US"/>
                    </a:p>
                  </a:txBody>
                  <a:tcPr/>
                </a:tc>
                <a:tc>
                  <a:txBody>
                    <a:bodyPr/>
                    <a:lstStyle/>
                    <a:p>
                      <a:pPr algn="ctr" rtl="0" fontAlgn="ctr"/>
                      <a:r>
                        <a:rPr lang="zh-TW" altLang="en-US" sz="1600" b="0" i="0" u="none" strike="noStrike" dirty="0">
                          <a:solidFill>
                            <a:srgbClr val="000000"/>
                          </a:solidFill>
                          <a:effectLst/>
                          <a:latin typeface="微软雅黑" panose="020B0503020204020204" pitchFamily="34" charset="-122"/>
                          <a:ea typeface="微软雅黑" panose="020B0503020204020204" pitchFamily="34" charset="-122"/>
                        </a:rPr>
                        <a:t>總計</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7.75%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14.39%</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BFFEB"/>
                    </a:solidFill>
                  </a:tcPr>
                </a:tc>
                <a:tc>
                  <a:txBody>
                    <a:bodyPr/>
                    <a:lstStyle/>
                    <a:p>
                      <a:pPr algn="ctr" rtl="0" fontAlgn="ctr"/>
                      <a:r>
                        <a:rPr lang="en-US" altLang="zh-TW" sz="1600" b="0" i="0" u="none" strike="noStrike" dirty="0">
                          <a:solidFill>
                            <a:srgbClr val="000000"/>
                          </a:solidFill>
                          <a:effectLst/>
                          <a:latin typeface="Arial" panose="020B0604020202020204" pitchFamily="34" charset="0"/>
                          <a:ea typeface="新細明體" panose="02020500000000000000" pitchFamily="18" charset="-120"/>
                        </a:rPr>
                        <a:t>22.14%</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EBFFEB"/>
                    </a:solidFill>
                  </a:tcPr>
                </a:tc>
                <a:extLst>
                  <a:ext uri="{0D108BD9-81ED-4DB2-BD59-A6C34878D82A}">
                    <a16:rowId xmlns:a16="http://schemas.microsoft.com/office/drawing/2014/main" xmlns="" val="10006"/>
                  </a:ext>
                </a:extLst>
              </a:tr>
              <a:tr h="540000">
                <a:tc gridSpan="2">
                  <a:txBody>
                    <a:bodyPr/>
                    <a:lstStyle/>
                    <a:p>
                      <a:pPr algn="ctr" rtl="0" fontAlgn="ctr"/>
                      <a:r>
                        <a:rPr lang="zh-TW" altLang="en-US" sz="1600" b="1" i="0" u="none" strike="noStrike" dirty="0">
                          <a:solidFill>
                            <a:srgbClr val="FF0000"/>
                          </a:solidFill>
                          <a:effectLst/>
                          <a:latin typeface="微软雅黑" panose="020B0503020204020204" pitchFamily="34" charset="-122"/>
                          <a:ea typeface="微软雅黑" panose="020B0503020204020204" pitchFamily="34" charset="-122"/>
                        </a:rPr>
                        <a:t>差異</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hMerge="1">
                  <a:txBody>
                    <a:bodyPr/>
                    <a:lstStyle/>
                    <a:p>
                      <a:endParaRPr lang="zh-TW" altLang="en-US"/>
                    </a:p>
                  </a:txBody>
                  <a:tcPr/>
                </a:tc>
                <a:tc>
                  <a:txBody>
                    <a:bodyPr/>
                    <a:lstStyle/>
                    <a:p>
                      <a:pPr algn="ctr" rtl="0" fontAlgn="ctr"/>
                      <a:r>
                        <a:rPr lang="en-US" altLang="zh-TW" sz="1600" b="1" i="0" u="none" strike="noStrike" dirty="0">
                          <a:solidFill>
                            <a:srgbClr val="FF0000"/>
                          </a:solidFill>
                          <a:effectLst/>
                          <a:latin typeface="Arial" panose="020B0604020202020204" pitchFamily="34" charset="0"/>
                          <a:ea typeface="新細明體" panose="02020500000000000000" pitchFamily="18" charset="-120"/>
                        </a:rPr>
                        <a:t>1.15%</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en-US" altLang="zh-TW" sz="1600" b="1" i="0" u="none" strike="noStrike" dirty="0">
                          <a:solidFill>
                            <a:srgbClr val="FF0000"/>
                          </a:solidFill>
                          <a:effectLst/>
                          <a:latin typeface="Arial" panose="020B0604020202020204" pitchFamily="34" charset="0"/>
                          <a:ea typeface="新細明體" panose="02020500000000000000" pitchFamily="18" charset="-120"/>
                        </a:rPr>
                        <a:t>2.14%</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rtl="0" fontAlgn="ctr"/>
                      <a:r>
                        <a:rPr lang="en-US" altLang="zh-TW" sz="1600" b="1" i="0" u="none" strike="noStrike" dirty="0">
                          <a:solidFill>
                            <a:srgbClr val="FF0000"/>
                          </a:solidFill>
                          <a:effectLst/>
                          <a:latin typeface="Arial" panose="020B0604020202020204" pitchFamily="34" charset="0"/>
                          <a:ea typeface="新細明體" panose="02020500000000000000" pitchFamily="18" charset="-120"/>
                        </a:rPr>
                        <a:t>3.29%</a:t>
                      </a:r>
                    </a:p>
                  </a:txBody>
                  <a:tcPr marL="7620" marR="7620" marT="762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10" name="文字方塊 9"/>
          <p:cNvSpPr txBox="1"/>
          <p:nvPr/>
        </p:nvSpPr>
        <p:spPr>
          <a:xfrm>
            <a:off x="993646" y="5494368"/>
            <a:ext cx="10259569" cy="1054135"/>
          </a:xfrm>
          <a:prstGeom prst="rect">
            <a:avLst/>
          </a:prstGeom>
          <a:noFill/>
        </p:spPr>
        <p:txBody>
          <a:bodyPr wrap="square" rtlCol="0">
            <a:spAutoFit/>
          </a:bodyPr>
          <a:lstStyle/>
          <a:p>
            <a:pPr marL="533400" indent="-533400" algn="just">
              <a:lnSpc>
                <a:spcPts val="2500"/>
              </a:lnSpc>
            </a:pPr>
            <a:r>
              <a:rPr lang="zh-TW" altLang="en-US" sz="1600" dirty="0">
                <a:solidFill>
                  <a:srgbClr val="CC00CC"/>
                </a:solidFill>
              </a:rPr>
              <a:t>註</a:t>
            </a:r>
            <a:r>
              <a:rPr lang="zh-TW" altLang="en-US" sz="1600" dirty="0">
                <a:solidFill>
                  <a:srgbClr val="CC00CC"/>
                </a:solidFill>
                <a:latin typeface="微軟正黑體" panose="020B0604030504040204" pitchFamily="34" charset="-120"/>
                <a:ea typeface="微軟正黑體" panose="020B0604030504040204" pitchFamily="34" charset="-120"/>
              </a:rPr>
              <a:t>：</a:t>
            </a:r>
            <a:r>
              <a:rPr lang="en-US" altLang="zh-TW" sz="1600" dirty="0">
                <a:solidFill>
                  <a:srgbClr val="CC00CC"/>
                </a:solidFill>
              </a:rPr>
              <a:t>1.</a:t>
            </a:r>
            <a:r>
              <a:rPr lang="zh-TW" altLang="en-US" sz="1600" dirty="0">
                <a:solidFill>
                  <a:srgbClr val="CC00CC"/>
                </a:solidFill>
              </a:rPr>
              <a:t>公保一次金費率及年金費率，係參照公保第</a:t>
            </a:r>
            <a:r>
              <a:rPr lang="en-US" altLang="zh-TW" sz="1600" dirty="0">
                <a:solidFill>
                  <a:srgbClr val="CC00CC"/>
                </a:solidFill>
              </a:rPr>
              <a:t>8</a:t>
            </a:r>
            <a:r>
              <a:rPr lang="zh-TW" altLang="en-US" sz="1600" dirty="0">
                <a:solidFill>
                  <a:srgbClr val="CC00CC"/>
                </a:solidFill>
              </a:rPr>
              <a:t>次精算結果</a:t>
            </a:r>
            <a:r>
              <a:rPr lang="en-US" altLang="zh-TW" sz="1600" dirty="0">
                <a:solidFill>
                  <a:srgbClr val="CC00CC"/>
                </a:solidFill>
              </a:rPr>
              <a:t>(</a:t>
            </a:r>
            <a:r>
              <a:rPr lang="zh-TW" altLang="en-US" sz="1600" dirty="0">
                <a:solidFill>
                  <a:srgbClr val="CC00CC"/>
                </a:solidFill>
              </a:rPr>
              <a:t>非適用年金人員</a:t>
            </a:r>
            <a:r>
              <a:rPr kumimoji="0" lang="zh-TW" altLang="en-US" sz="1600" b="0" i="0" u="none" strike="noStrike" kern="1200" cap="none" spc="0" normalizeH="0" baseline="0" noProof="0" dirty="0">
                <a:ln>
                  <a:noFill/>
                </a:ln>
                <a:solidFill>
                  <a:srgbClr val="CC00CC"/>
                </a:solidFill>
                <a:effectLst/>
                <a:uLnTx/>
                <a:uFillTx/>
                <a:latin typeface="Arial"/>
                <a:ea typeface="微软雅黑"/>
                <a:cs typeface="+mn-cs"/>
              </a:rPr>
              <a:t>未來服務成本</a:t>
            </a:r>
            <a:r>
              <a:rPr lang="zh-TW" altLang="en-US" sz="1600" dirty="0">
                <a:solidFill>
                  <a:srgbClr val="CC00CC"/>
                </a:solidFill>
              </a:rPr>
              <a:t>費率</a:t>
            </a:r>
            <a:r>
              <a:rPr lang="en-US" altLang="zh-TW" sz="1600" dirty="0">
                <a:solidFill>
                  <a:srgbClr val="CC00CC"/>
                </a:solidFill>
              </a:rPr>
              <a:t>7.69%</a:t>
            </a:r>
            <a:r>
              <a:rPr lang="zh-TW" altLang="en-US" sz="1600" dirty="0">
                <a:solidFill>
                  <a:srgbClr val="CC00CC"/>
                </a:solidFill>
              </a:rPr>
              <a:t>、基礎年金</a:t>
            </a:r>
            <a:r>
              <a:rPr lang="en-US" altLang="zh-TW" sz="1600" dirty="0">
                <a:solidFill>
                  <a:srgbClr val="CC00CC"/>
                </a:solidFill>
              </a:rPr>
              <a:t>10.16%</a:t>
            </a:r>
            <a:r>
              <a:rPr lang="zh-TW" altLang="en-US" sz="1600" dirty="0">
                <a:solidFill>
                  <a:srgbClr val="CC00CC"/>
                </a:solidFill>
              </a:rPr>
              <a:t>及超額年金</a:t>
            </a:r>
            <a:r>
              <a:rPr lang="en-US" altLang="zh-TW" sz="1600" dirty="0">
                <a:solidFill>
                  <a:srgbClr val="CC00CC"/>
                </a:solidFill>
              </a:rPr>
              <a:t>4.12%)</a:t>
            </a:r>
            <a:r>
              <a:rPr lang="zh-TW" altLang="en-US" sz="1600" dirty="0">
                <a:solidFill>
                  <a:srgbClr val="CC00CC"/>
                </a:solidFill>
              </a:rPr>
              <a:t>計列並</a:t>
            </a:r>
            <a:r>
              <a:rPr lang="zh-TW" altLang="en-US" sz="1600" b="1" dirty="0">
                <a:solidFill>
                  <a:srgbClr val="CC00CC"/>
                </a:solidFill>
              </a:rPr>
              <a:t>按本俸</a:t>
            </a:r>
            <a:r>
              <a:rPr lang="en-US" altLang="zh-TW" sz="1600" b="1" dirty="0">
                <a:solidFill>
                  <a:srgbClr val="CC00CC"/>
                </a:solidFill>
              </a:rPr>
              <a:t>2</a:t>
            </a:r>
            <a:r>
              <a:rPr lang="zh-TW" altLang="en-US" sz="1600" b="1" dirty="0">
                <a:solidFill>
                  <a:srgbClr val="CC00CC"/>
                </a:solidFill>
              </a:rPr>
              <a:t>倍換算</a:t>
            </a:r>
            <a:r>
              <a:rPr lang="zh-TW" altLang="en-US" sz="1600" dirty="0">
                <a:solidFill>
                  <a:srgbClr val="CC00CC"/>
                </a:solidFill>
              </a:rPr>
              <a:t>。實際費率已請公保部洽精算公司推估。</a:t>
            </a:r>
            <a:endParaRPr lang="en-US" altLang="zh-TW" sz="1600" dirty="0">
              <a:solidFill>
                <a:srgbClr val="CC00CC"/>
              </a:solidFill>
            </a:endParaRPr>
          </a:p>
          <a:p>
            <a:pPr marL="444500" indent="-88900" algn="just">
              <a:lnSpc>
                <a:spcPts val="2500"/>
              </a:lnSpc>
            </a:pPr>
            <a:r>
              <a:rPr lang="en-US" altLang="zh-TW" sz="1600" dirty="0">
                <a:solidFill>
                  <a:srgbClr val="CC00CC"/>
                </a:solidFill>
              </a:rPr>
              <a:t>2.</a:t>
            </a:r>
            <a:r>
              <a:rPr lang="zh-TW" altLang="en-US" sz="1600" dirty="0">
                <a:solidFill>
                  <a:srgbClr val="CC00CC"/>
                </a:solidFill>
              </a:rPr>
              <a:t>個人提繳費率若加上職業退休金自願增加提繳至最高上限</a:t>
            </a:r>
            <a:r>
              <a:rPr lang="en-US" altLang="zh-TW" sz="1600" dirty="0">
                <a:solidFill>
                  <a:srgbClr val="CC00CC"/>
                </a:solidFill>
              </a:rPr>
              <a:t>(5.25%)，</a:t>
            </a:r>
            <a:r>
              <a:rPr lang="zh-TW" altLang="en-US" sz="1600" dirty="0">
                <a:solidFill>
                  <a:srgbClr val="CC00CC"/>
                </a:solidFill>
              </a:rPr>
              <a:t>總提繳為</a:t>
            </a:r>
            <a:r>
              <a:rPr lang="en-US" altLang="zh-TW" sz="1600" dirty="0">
                <a:solidFill>
                  <a:srgbClr val="CC00CC"/>
                </a:solidFill>
              </a:rPr>
              <a:t>13%</a:t>
            </a:r>
            <a:r>
              <a:rPr lang="zh-TW" altLang="en-US" sz="1600" dirty="0">
                <a:solidFill>
                  <a:srgbClr val="CC00CC"/>
                </a:solidFill>
              </a:rPr>
              <a:t>，較現行制度增加</a:t>
            </a:r>
            <a:r>
              <a:rPr lang="en-US" altLang="zh-TW" sz="1600" dirty="0">
                <a:solidFill>
                  <a:srgbClr val="CC00CC"/>
                </a:solidFill>
              </a:rPr>
              <a:t>6.4%</a:t>
            </a:r>
            <a:r>
              <a:rPr lang="zh-TW" altLang="en-US" sz="1600" dirty="0">
                <a:solidFill>
                  <a:srgbClr val="CC00CC"/>
                </a:solidFill>
              </a:rPr>
              <a:t>。</a:t>
            </a:r>
          </a:p>
        </p:txBody>
      </p:sp>
    </p:spTree>
    <p:extLst>
      <p:ext uri="{BB962C8B-B14F-4D97-AF65-F5344CB8AC3E}">
        <p14:creationId xmlns:p14="http://schemas.microsoft.com/office/powerpoint/2010/main" val="280445207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22906"/>
            <a:ext cx="9319497"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algn="just" defTabSz="914400">
              <a:lnSpc>
                <a:spcPts val="3000"/>
              </a:lnSpc>
              <a:buClr>
                <a:schemeClr val="accent2"/>
              </a:buClr>
              <a:defRPr/>
            </a:pPr>
            <a:r>
              <a:rPr lang="zh-TW" altLang="en-US" sz="2600" b="1" dirty="0">
                <a:solidFill>
                  <a:srgbClr val="115686">
                    <a:lumMod val="75000"/>
                  </a:srgbClr>
                </a:solidFill>
                <a:latin typeface="+mn-ea"/>
              </a:rPr>
              <a:t>二、退休所得規劃</a:t>
            </a:r>
            <a:endParaRPr lang="zh-TW" altLang="en-US" sz="2000" b="1" dirty="0">
              <a:solidFill>
                <a:schemeClr val="accent1">
                  <a:lumMod val="75000"/>
                </a:schemeClr>
              </a:solidFill>
              <a:latin typeface="+mn-ea"/>
            </a:endParaRPr>
          </a:p>
        </p:txBody>
      </p:sp>
      <p:sp>
        <p:nvSpPr>
          <p:cNvPr id="8" name="矩形 7">
            <a:extLst>
              <a:ext uri="{FF2B5EF4-FFF2-40B4-BE49-F238E27FC236}">
                <a16:creationId xmlns:a16="http://schemas.microsoft.com/office/drawing/2014/main" xmlns="" id="{61495C8C-F7D4-41C7-97C4-90BEF46C122D}"/>
              </a:ext>
            </a:extLst>
          </p:cNvPr>
          <p:cNvSpPr/>
          <p:nvPr/>
        </p:nvSpPr>
        <p:spPr>
          <a:xfrm>
            <a:off x="1699200" y="259200"/>
            <a:ext cx="3467616" cy="584775"/>
          </a:xfrm>
          <a:prstGeom prst="rect">
            <a:avLst/>
          </a:prstGeom>
        </p:spPr>
        <p:txBody>
          <a:bodyPr wrap="none">
            <a:spAutoFit/>
          </a:bodyPr>
          <a:lstStyle/>
          <a:p>
            <a:pPr lvl="0" defTabSz="914400">
              <a:defRPr/>
            </a:pPr>
            <a:r>
              <a:rPr lang="zh-TW" altLang="en-US" sz="3200" b="1" dirty="0">
                <a:solidFill>
                  <a:srgbClr val="142938"/>
                </a:solidFill>
                <a:latin typeface="微软雅黑"/>
              </a:rPr>
              <a:t>肆、個人影響評估</a:t>
            </a:r>
          </a:p>
        </p:txBody>
      </p:sp>
      <p:grpSp>
        <p:nvGrpSpPr>
          <p:cNvPr id="3" name="群組 2"/>
          <p:cNvGrpSpPr/>
          <p:nvPr/>
        </p:nvGrpSpPr>
        <p:grpSpPr>
          <a:xfrm>
            <a:off x="893350" y="1382751"/>
            <a:ext cx="10622784" cy="4346463"/>
            <a:chOff x="893350" y="1382751"/>
            <a:chExt cx="10622784" cy="4346463"/>
          </a:xfrm>
        </p:grpSpPr>
        <p:cxnSp>
          <p:nvCxnSpPr>
            <p:cNvPr id="11" name="Straight Connector 38">
              <a:extLst>
                <a:ext uri="{FF2B5EF4-FFF2-40B4-BE49-F238E27FC236}">
                  <a16:creationId xmlns:a16="http://schemas.microsoft.com/office/drawing/2014/main" xmlns="" id="{459695B9-DD33-4AAE-96C6-43D9E0A1F27B}"/>
                </a:ext>
              </a:extLst>
            </p:cNvPr>
            <p:cNvCxnSpPr/>
            <p:nvPr/>
          </p:nvCxnSpPr>
          <p:spPr bwMode="auto">
            <a:xfrm flipV="1">
              <a:off x="1732653" y="1382751"/>
              <a:ext cx="8125025" cy="32181"/>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7" name="Group 24"/>
            <p:cNvGrpSpPr>
              <a:grpSpLocks/>
            </p:cNvGrpSpPr>
            <p:nvPr/>
          </p:nvGrpSpPr>
          <p:grpSpPr bwMode="auto">
            <a:xfrm>
              <a:off x="2150416" y="2444780"/>
              <a:ext cx="7098383" cy="757239"/>
              <a:chOff x="1905" y="985"/>
              <a:chExt cx="1920" cy="477"/>
            </a:xfrm>
          </p:grpSpPr>
          <p:sp>
            <p:nvSpPr>
              <p:cNvPr id="28" name="AutoShape 18"/>
              <p:cNvSpPr>
                <a:spLocks noChangeArrowheads="1"/>
              </p:cNvSpPr>
              <p:nvPr/>
            </p:nvSpPr>
            <p:spPr bwMode="gray">
              <a:xfrm>
                <a:off x="1905" y="985"/>
                <a:ext cx="1920" cy="437"/>
              </a:xfrm>
              <a:prstGeom prst="can">
                <a:avLst>
                  <a:gd name="adj" fmla="val 32032"/>
                </a:avLst>
              </a:prstGeom>
              <a:gradFill rotWithShape="1">
                <a:gsLst>
                  <a:gs pos="0">
                    <a:srgbClr val="00CCFF">
                      <a:gamma/>
                      <a:shade val="46275"/>
                      <a:invGamma/>
                    </a:srgbClr>
                  </a:gs>
                  <a:gs pos="50000">
                    <a:srgbClr val="00CCFF"/>
                  </a:gs>
                  <a:gs pos="100000">
                    <a:srgbClr val="00CCFF">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 name="Text Box 20"/>
              <p:cNvSpPr txBox="1">
                <a:spLocks noChangeArrowheads="1"/>
              </p:cNvSpPr>
              <p:nvPr/>
            </p:nvSpPr>
            <p:spPr bwMode="gray">
              <a:xfrm>
                <a:off x="2467" y="1016"/>
                <a:ext cx="848" cy="446"/>
              </a:xfrm>
              <a:prstGeom prst="rect">
                <a:avLst/>
              </a:prstGeom>
              <a:noFill/>
              <a:ln>
                <a:noFill/>
              </a:ln>
              <a:effectLst>
                <a:outerShdw dist="45791" dir="2021404"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zh-TW" altLang="en-US" sz="4000" b="1" dirty="0">
                    <a:solidFill>
                      <a:srgbClr val="FF0000"/>
                    </a:solidFill>
                    <a:latin typeface="微軟正黑體" panose="020B0604030504040204" pitchFamily="34" charset="-120"/>
                    <a:ea typeface="微軟正黑體" panose="020B0604030504040204" pitchFamily="34" charset="-120"/>
                  </a:rPr>
                  <a:t>沒有</a:t>
                </a:r>
                <a:r>
                  <a:rPr lang="zh-TW" altLang="en-US" sz="3000" b="1" dirty="0">
                    <a:solidFill>
                      <a:srgbClr val="FF0000"/>
                    </a:solidFill>
                    <a:latin typeface="微軟正黑體" panose="020B0604030504040204" pitchFamily="34" charset="-120"/>
                    <a:ea typeface="微軟正黑體" panose="020B0604030504040204" pitchFamily="34" charset="-120"/>
                  </a:rPr>
                  <a:t>上限天花板</a:t>
                </a:r>
                <a:endParaRPr lang="en-US" altLang="zh-TW" sz="3000" b="1" dirty="0">
                  <a:solidFill>
                    <a:srgbClr val="FF0000"/>
                  </a:solidFill>
                  <a:latin typeface="微軟正黑體" panose="020B0604030504040204" pitchFamily="34" charset="-120"/>
                  <a:ea typeface="微軟正黑體" panose="020B0604030504040204" pitchFamily="34" charset="-120"/>
                </a:endParaRPr>
              </a:p>
            </p:txBody>
          </p:sp>
        </p:grpSp>
        <p:sp>
          <p:nvSpPr>
            <p:cNvPr id="31" name="手繪多邊形 30"/>
            <p:cNvSpPr/>
            <p:nvPr/>
          </p:nvSpPr>
          <p:spPr>
            <a:xfrm>
              <a:off x="3820491" y="4204388"/>
              <a:ext cx="1636190" cy="1524826"/>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強制</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提撥</a:t>
              </a:r>
            </a:p>
          </p:txBody>
        </p:sp>
        <p:sp>
          <p:nvSpPr>
            <p:cNvPr id="32" name="手繪多邊形 31"/>
            <p:cNvSpPr/>
            <p:nvPr/>
          </p:nvSpPr>
          <p:spPr>
            <a:xfrm>
              <a:off x="5539773" y="4514671"/>
              <a:ext cx="1018418" cy="835216"/>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9284" tIns="401828" rIns="139284" bIns="401828" numCol="1" spcCol="1270" anchor="ctr" anchorCtr="0">
              <a:noAutofit/>
            </a:bodyPr>
            <a:lstStyle/>
            <a:p>
              <a:pPr lvl="0" algn="ctr" defTabSz="800100">
                <a:lnSpc>
                  <a:spcPct val="90000"/>
                </a:lnSpc>
                <a:spcBef>
                  <a:spcPct val="0"/>
                </a:spcBef>
                <a:spcAft>
                  <a:spcPct val="35000"/>
                </a:spcAft>
              </a:pPr>
              <a:endParaRPr lang="zh-TW" altLang="en-US" sz="3000" b="1" kern="1200">
                <a:latin typeface="微軟正黑體" panose="020B0604030504040204" pitchFamily="34" charset="-120"/>
                <a:ea typeface="微軟正黑體" panose="020B0604030504040204" pitchFamily="34" charset="-120"/>
              </a:endParaRPr>
            </a:p>
          </p:txBody>
        </p:sp>
        <p:sp>
          <p:nvSpPr>
            <p:cNvPr id="33" name="手繪多邊形 32"/>
            <p:cNvSpPr/>
            <p:nvPr/>
          </p:nvSpPr>
          <p:spPr>
            <a:xfrm>
              <a:off x="6713457" y="4192956"/>
              <a:ext cx="1658456" cy="15356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cene3d>
              <a:camera prst="orthographicFront"/>
              <a:lightRig rig="threePt" dir="t"/>
            </a:scene3d>
            <a:sp3d>
              <a:bevelT w="120650" h="88900"/>
              <a:bevelB w="88900" h="31750"/>
            </a:sp3d>
          </p:spPr>
          <p:style>
            <a:lnRef idx="0">
              <a:schemeClr val="accent1"/>
            </a:lnRef>
            <a:fillRef idx="3">
              <a:schemeClr val="accent1"/>
            </a:fillRef>
            <a:effectRef idx="3">
              <a:schemeClr val="accent1"/>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自願</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增額</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提繳</a:t>
              </a:r>
            </a:p>
          </p:txBody>
        </p:sp>
        <p:sp>
          <p:nvSpPr>
            <p:cNvPr id="34" name="手繪多邊形 33"/>
            <p:cNvSpPr/>
            <p:nvPr/>
          </p:nvSpPr>
          <p:spPr>
            <a:xfrm>
              <a:off x="9857678" y="4192956"/>
              <a:ext cx="1658456" cy="15356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74B44A"/>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所得</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適足</a:t>
              </a:r>
              <a:endParaRPr lang="en-US" altLang="zh-TW" sz="3000" b="1" kern="1200" dirty="0">
                <a:latin typeface="微軟正黑體" panose="020B0604030504040204" pitchFamily="34" charset="-120"/>
                <a:ea typeface="微軟正黑體" panose="020B0604030504040204" pitchFamily="34" charset="-120"/>
              </a:endParaRPr>
            </a:p>
          </p:txBody>
        </p:sp>
        <p:sp>
          <p:nvSpPr>
            <p:cNvPr id="42" name="向右箭號 41"/>
            <p:cNvSpPr/>
            <p:nvPr/>
          </p:nvSpPr>
          <p:spPr>
            <a:xfrm>
              <a:off x="8690891" y="4727671"/>
              <a:ext cx="835122" cy="630573"/>
            </a:xfrm>
            <a:prstGeom prst="rightArrow">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44" name="手繪多邊形 43"/>
            <p:cNvSpPr/>
            <p:nvPr/>
          </p:nvSpPr>
          <p:spPr>
            <a:xfrm>
              <a:off x="893350" y="4171762"/>
              <a:ext cx="1602015" cy="1526996"/>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303422" tIns="303422" rIns="303422" bIns="303422" numCol="1" spcCol="1270" anchor="ctr" anchorCtr="0">
              <a:noAutofit/>
            </a:bodyPr>
            <a:lstStyle/>
            <a:p>
              <a:pPr lvl="0" algn="ctr" defTabSz="13335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公保</a:t>
              </a:r>
              <a:r>
                <a:rPr lang="en-US" altLang="zh-TW" sz="3000" b="1" kern="1200" dirty="0">
                  <a:latin typeface="微軟正黑體" panose="020B0604030504040204" pitchFamily="34" charset="-120"/>
                  <a:ea typeface="微軟正黑體" panose="020B0604030504040204" pitchFamily="34" charset="-120"/>
                </a:rPr>
                <a:t/>
              </a:r>
              <a:br>
                <a:rPr lang="en-US" altLang="zh-TW" sz="3000" b="1" kern="1200" dirty="0">
                  <a:latin typeface="微軟正黑體" panose="020B0604030504040204" pitchFamily="34" charset="-120"/>
                  <a:ea typeface="微軟正黑體" panose="020B0604030504040204" pitchFamily="34" charset="-120"/>
                </a:rPr>
              </a:br>
              <a:r>
                <a:rPr lang="zh-TW" altLang="en-US" sz="3000" b="1" kern="1200" dirty="0">
                  <a:latin typeface="微軟正黑體" panose="020B0604030504040204" pitchFamily="34" charset="-120"/>
                  <a:ea typeface="微軟正黑體" panose="020B0604030504040204" pitchFamily="34" charset="-120"/>
                </a:rPr>
                <a:t>提撥</a:t>
              </a:r>
            </a:p>
          </p:txBody>
        </p:sp>
        <p:sp>
          <p:nvSpPr>
            <p:cNvPr id="47" name="手繪多邊形 46"/>
            <p:cNvSpPr/>
            <p:nvPr/>
          </p:nvSpPr>
          <p:spPr>
            <a:xfrm>
              <a:off x="2667990" y="4571089"/>
              <a:ext cx="979876" cy="840598"/>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139284" tIns="401828" rIns="139284" bIns="401828" numCol="1" spcCol="1270" anchor="ctr" anchorCtr="0">
              <a:noAutofit/>
            </a:bodyPr>
            <a:lstStyle/>
            <a:p>
              <a:pPr lvl="0" algn="ctr" defTabSz="800100">
                <a:lnSpc>
                  <a:spcPct val="90000"/>
                </a:lnSpc>
                <a:spcBef>
                  <a:spcPct val="0"/>
                </a:spcBef>
                <a:spcAft>
                  <a:spcPct val="35000"/>
                </a:spcAft>
              </a:pPr>
              <a:endParaRPr lang="zh-TW" altLang="en-US" sz="3500" b="1" kern="1200">
                <a:latin typeface="微軟正黑體" panose="020B0604030504040204" pitchFamily="34" charset="-120"/>
                <a:ea typeface="微軟正黑體" panose="020B0604030504040204" pitchFamily="34" charset="-120"/>
              </a:endParaRPr>
            </a:p>
          </p:txBody>
        </p:sp>
        <p:sp>
          <p:nvSpPr>
            <p:cNvPr id="2" name="乘號 1"/>
            <p:cNvSpPr/>
            <p:nvPr/>
          </p:nvSpPr>
          <p:spPr>
            <a:xfrm>
              <a:off x="4935572" y="1464146"/>
              <a:ext cx="1528070" cy="114811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99619232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30">
            <a:extLst>
              <a:ext uri="{FF2B5EF4-FFF2-40B4-BE49-F238E27FC236}">
                <a16:creationId xmlns:a16="http://schemas.microsoft.com/office/drawing/2014/main" xmlns="" id="{26A41C05-F137-48B1-9EF5-56895A313D47}"/>
              </a:ext>
            </a:extLst>
          </p:cNvPr>
          <p:cNvSpPr>
            <a:spLocks noChangeArrowheads="1"/>
          </p:cNvSpPr>
          <p:nvPr/>
        </p:nvSpPr>
        <p:spPr bwMode="auto">
          <a:xfrm>
            <a:off x="1699200" y="922906"/>
            <a:ext cx="9319497" cy="584757"/>
          </a:xfrm>
          <a:prstGeom prst="rect">
            <a:avLst/>
          </a:prstGeom>
          <a:noFill/>
          <a:ln/>
          <a:effectLst>
            <a:outerShdw sx="1000" sy="1000" algn="ctr" rotWithShape="0">
              <a:srgbClr val="000000"/>
            </a:outerShdw>
          </a:effectLst>
        </p:spPr>
        <p:style>
          <a:lnRef idx="0">
            <a:schemeClr val="accent1"/>
          </a:lnRef>
          <a:fillRef idx="3">
            <a:schemeClr val="accent1"/>
          </a:fillRef>
          <a:effectRef idx="3">
            <a:schemeClr val="accent1"/>
          </a:effectRef>
          <a:fontRef idx="minor">
            <a:schemeClr val="lt1"/>
          </a:fontRef>
        </p:style>
        <p:txBody>
          <a:bodyPr wrap="square" lIns="138607" tIns="69304" rIns="138607" bIns="69304">
            <a:noAutofit/>
          </a:bodyPr>
          <a:lstStyle/>
          <a:p>
            <a:pPr algn="just" defTabSz="914400">
              <a:lnSpc>
                <a:spcPts val="3000"/>
              </a:lnSpc>
              <a:buClr>
                <a:schemeClr val="accent2"/>
              </a:buClr>
              <a:defRPr/>
            </a:pPr>
            <a:r>
              <a:rPr lang="zh-TW" altLang="en-US" sz="2600" b="1" dirty="0">
                <a:solidFill>
                  <a:srgbClr val="115686">
                    <a:lumMod val="75000"/>
                  </a:srgbClr>
                </a:solidFill>
                <a:latin typeface="+mn-ea"/>
              </a:rPr>
              <a:t>二、退休所得規劃</a:t>
            </a:r>
            <a:r>
              <a:rPr lang="en-US" altLang="zh-TW" sz="2600" b="1" dirty="0">
                <a:solidFill>
                  <a:srgbClr val="115686">
                    <a:lumMod val="75000"/>
                  </a:srgbClr>
                </a:solidFill>
                <a:latin typeface="+mn-ea"/>
              </a:rPr>
              <a:t>-</a:t>
            </a:r>
            <a:r>
              <a:rPr lang="zh-TW" altLang="en-US" sz="2600" b="1" dirty="0">
                <a:solidFill>
                  <a:srgbClr val="115686">
                    <a:lumMod val="75000"/>
                  </a:srgbClr>
                </a:solidFill>
                <a:latin typeface="+mn-ea"/>
              </a:rPr>
              <a:t>確定提撥退休所得估算</a:t>
            </a:r>
            <a:endParaRPr lang="zh-TW" altLang="en-US" sz="2000" b="1" dirty="0">
              <a:solidFill>
                <a:schemeClr val="accent1">
                  <a:lumMod val="75000"/>
                </a:schemeClr>
              </a:solidFill>
              <a:latin typeface="+mn-ea"/>
            </a:endParaRPr>
          </a:p>
        </p:txBody>
      </p:sp>
      <p:sp>
        <p:nvSpPr>
          <p:cNvPr id="8" name="矩形 7">
            <a:extLst>
              <a:ext uri="{FF2B5EF4-FFF2-40B4-BE49-F238E27FC236}">
                <a16:creationId xmlns:a16="http://schemas.microsoft.com/office/drawing/2014/main" xmlns="" id="{61495C8C-F7D4-41C7-97C4-90BEF46C122D}"/>
              </a:ext>
            </a:extLst>
          </p:cNvPr>
          <p:cNvSpPr/>
          <p:nvPr/>
        </p:nvSpPr>
        <p:spPr>
          <a:xfrm>
            <a:off x="1699200" y="259200"/>
            <a:ext cx="3467616" cy="584775"/>
          </a:xfrm>
          <a:prstGeom prst="rect">
            <a:avLst/>
          </a:prstGeom>
        </p:spPr>
        <p:txBody>
          <a:bodyPr wrap="none">
            <a:spAutoFit/>
          </a:bodyPr>
          <a:lstStyle/>
          <a:p>
            <a:pPr lvl="0" defTabSz="914400">
              <a:defRPr/>
            </a:pPr>
            <a:r>
              <a:rPr lang="zh-TW" altLang="en-US" sz="3200" b="1" dirty="0">
                <a:solidFill>
                  <a:srgbClr val="142938"/>
                </a:solidFill>
                <a:latin typeface="微软雅黑"/>
              </a:rPr>
              <a:t>肆、個人影響評估</a:t>
            </a:r>
          </a:p>
        </p:txBody>
      </p:sp>
      <p:graphicFrame>
        <p:nvGraphicFramePr>
          <p:cNvPr id="4" name="表格 3"/>
          <p:cNvGraphicFramePr>
            <a:graphicFrameLocks noGrp="1"/>
          </p:cNvGraphicFramePr>
          <p:nvPr>
            <p:extLst>
              <p:ext uri="{D42A27DB-BD31-4B8C-83A1-F6EECF244321}">
                <p14:modId xmlns:p14="http://schemas.microsoft.com/office/powerpoint/2010/main" val="3862452510"/>
              </p:ext>
            </p:extLst>
          </p:nvPr>
        </p:nvGraphicFramePr>
        <p:xfrm>
          <a:off x="1513525" y="1728334"/>
          <a:ext cx="9845775" cy="4688746"/>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xmlns="" val="20000"/>
                    </a:ext>
                  </a:extLst>
                </a:gridCol>
                <a:gridCol w="2122777">
                  <a:extLst>
                    <a:ext uri="{9D8B030D-6E8A-4147-A177-3AD203B41FA5}">
                      <a16:colId xmlns:a16="http://schemas.microsoft.com/office/drawing/2014/main" xmlns="" val="20001"/>
                    </a:ext>
                  </a:extLst>
                </a:gridCol>
                <a:gridCol w="2122777">
                  <a:extLst>
                    <a:ext uri="{9D8B030D-6E8A-4147-A177-3AD203B41FA5}">
                      <a16:colId xmlns:a16="http://schemas.microsoft.com/office/drawing/2014/main" xmlns="" val="20002"/>
                    </a:ext>
                  </a:extLst>
                </a:gridCol>
                <a:gridCol w="2122777">
                  <a:extLst>
                    <a:ext uri="{9D8B030D-6E8A-4147-A177-3AD203B41FA5}">
                      <a16:colId xmlns:a16="http://schemas.microsoft.com/office/drawing/2014/main" xmlns="" val="20003"/>
                    </a:ext>
                  </a:extLst>
                </a:gridCol>
                <a:gridCol w="2122777">
                  <a:extLst>
                    <a:ext uri="{9D8B030D-6E8A-4147-A177-3AD203B41FA5}">
                      <a16:colId xmlns:a16="http://schemas.microsoft.com/office/drawing/2014/main" xmlns="" val="20004"/>
                    </a:ext>
                  </a:extLst>
                </a:gridCol>
              </a:tblGrid>
              <a:tr h="967732">
                <a:tc rowSpan="2">
                  <a:txBody>
                    <a:bodyPr/>
                    <a:lstStyle/>
                    <a:p>
                      <a:pPr algn="ctr"/>
                      <a:r>
                        <a:rPr lang="zh-TW" altLang="en-US" dirty="0"/>
                        <a:t>提撥年資</a:t>
                      </a:r>
                    </a:p>
                  </a:txBody>
                  <a:tcPr anchor="ctr"/>
                </a:tc>
                <a:tc>
                  <a:txBody>
                    <a:bodyPr/>
                    <a:lstStyle/>
                    <a:p>
                      <a:pPr algn="ctr"/>
                      <a:r>
                        <a:rPr lang="zh-TW" altLang="en-US" dirty="0"/>
                        <a:t>強制提撥</a:t>
                      </a:r>
                      <a:r>
                        <a:rPr lang="en-US" altLang="zh-TW" dirty="0"/>
                        <a:t>15%</a:t>
                      </a:r>
                    </a:p>
                    <a:p>
                      <a:pPr algn="ctr"/>
                      <a:r>
                        <a:rPr lang="en-US" altLang="zh-TW" dirty="0"/>
                        <a:t>+4%</a:t>
                      </a:r>
                      <a:r>
                        <a:rPr lang="zh-TW" altLang="en-US" dirty="0"/>
                        <a:t>收益</a:t>
                      </a:r>
                    </a:p>
                  </a:txBody>
                  <a:tcPr anchor="ctr"/>
                </a:tc>
                <a:tc>
                  <a:txBody>
                    <a:bodyPr/>
                    <a:lstStyle/>
                    <a:p>
                      <a:pPr algn="ctr"/>
                      <a:r>
                        <a:rPr lang="zh-TW" altLang="en-US" dirty="0"/>
                        <a:t>帳戶餘額繼續收益</a:t>
                      </a:r>
                      <a:r>
                        <a:rPr lang="en-US" altLang="zh-TW" dirty="0"/>
                        <a:t>4%</a:t>
                      </a:r>
                      <a:endParaRPr lang="zh-TW" altLang="en-US" dirty="0"/>
                    </a:p>
                  </a:txBody>
                  <a:tcPr anchor="ctr"/>
                </a:tc>
                <a:tc rowSpan="2">
                  <a:txBody>
                    <a:bodyPr/>
                    <a:lstStyle/>
                    <a:p>
                      <a:pPr algn="ctr"/>
                      <a:r>
                        <a:rPr lang="zh-TW" altLang="en-US" dirty="0"/>
                        <a:t>公保年金</a:t>
                      </a:r>
                      <a:r>
                        <a:rPr lang="en-US" altLang="zh-TW" dirty="0"/>
                        <a:t>(</a:t>
                      </a:r>
                      <a:r>
                        <a:rPr lang="zh-TW" altLang="en-US" dirty="0"/>
                        <a:t>領終身</a:t>
                      </a:r>
                      <a:r>
                        <a:rPr lang="en-US" altLang="zh-TW" dirty="0"/>
                        <a:t>)</a:t>
                      </a:r>
                      <a:endParaRPr lang="zh-TW" altLang="en-US" dirty="0"/>
                    </a:p>
                  </a:txBody>
                  <a:tcPr anchor="ctr"/>
                </a:tc>
                <a:tc rowSpan="2">
                  <a:txBody>
                    <a:bodyPr/>
                    <a:lstStyle/>
                    <a:p>
                      <a:pPr algn="ctr"/>
                      <a:r>
                        <a:rPr lang="zh-TW" altLang="en-US" dirty="0"/>
                        <a:t>每月退休所得合計</a:t>
                      </a:r>
                    </a:p>
                  </a:txBody>
                  <a:tcPr anchor="ctr"/>
                </a:tc>
                <a:extLst>
                  <a:ext uri="{0D108BD9-81ED-4DB2-BD59-A6C34878D82A}">
                    <a16:rowId xmlns:a16="http://schemas.microsoft.com/office/drawing/2014/main" xmlns="" val="10000"/>
                  </a:ext>
                </a:extLst>
              </a:tr>
              <a:tr h="838986">
                <a:tc vMerge="1">
                  <a:txBody>
                    <a:bodyPr/>
                    <a:lstStyle/>
                    <a:p>
                      <a:endParaRPr lang="zh-TW" altLang="en-US" dirty="0"/>
                    </a:p>
                  </a:txBody>
                  <a:tcPr/>
                </a:tc>
                <a:tc>
                  <a:txBody>
                    <a:bodyPr/>
                    <a:lstStyle/>
                    <a:p>
                      <a:pPr algn="ctr"/>
                      <a:r>
                        <a:rPr lang="zh-TW" altLang="en-US" dirty="0"/>
                        <a:t>累積總金額</a:t>
                      </a:r>
                    </a:p>
                  </a:txBody>
                  <a:tcPr anchor="ctr"/>
                </a:tc>
                <a:tc>
                  <a:txBody>
                    <a:bodyPr/>
                    <a:lstStyle/>
                    <a:p>
                      <a:pPr algn="ctr"/>
                      <a:r>
                        <a:rPr lang="zh-TW" altLang="en-US" dirty="0"/>
                        <a:t>月退休金</a:t>
                      </a:r>
                      <a:r>
                        <a:rPr lang="en-US" altLang="zh-TW" dirty="0"/>
                        <a:t/>
                      </a:r>
                      <a:br>
                        <a:rPr lang="en-US" altLang="zh-TW" dirty="0"/>
                      </a:br>
                      <a:r>
                        <a:rPr lang="en-US" altLang="zh-TW" dirty="0"/>
                        <a:t>(</a:t>
                      </a:r>
                      <a:r>
                        <a:rPr lang="zh-TW" altLang="en-US" dirty="0"/>
                        <a:t>按餘命預估領</a:t>
                      </a:r>
                      <a:r>
                        <a:rPr lang="en-US" altLang="zh-TW" dirty="0"/>
                        <a:t>24</a:t>
                      </a:r>
                      <a:r>
                        <a:rPr lang="zh-TW" altLang="en-US" dirty="0"/>
                        <a:t>年</a:t>
                      </a:r>
                      <a:r>
                        <a:rPr lang="en-US" altLang="zh-TW" dirty="0"/>
                        <a:t>)</a:t>
                      </a:r>
                      <a:endParaRPr lang="zh-TW" altLang="en-US" dirty="0"/>
                    </a:p>
                  </a:txBody>
                  <a:tcPr anchor="ctr"/>
                </a:tc>
                <a:tc vMerge="1">
                  <a:txBody>
                    <a:bodyPr/>
                    <a:lstStyle/>
                    <a:p>
                      <a:endParaRPr lang="zh-TW" altLang="en-US" dirty="0"/>
                    </a:p>
                  </a:txBody>
                  <a:tcPr/>
                </a:tc>
                <a:tc vMerge="1">
                  <a:txBody>
                    <a:bodyPr/>
                    <a:lstStyle/>
                    <a:p>
                      <a:endParaRPr lang="zh-TW" altLang="en-US" dirty="0"/>
                    </a:p>
                  </a:txBody>
                  <a:tcPr/>
                </a:tc>
                <a:extLst>
                  <a:ext uri="{0D108BD9-81ED-4DB2-BD59-A6C34878D82A}">
                    <a16:rowId xmlns:a16="http://schemas.microsoft.com/office/drawing/2014/main" xmlns="" val="10001"/>
                  </a:ext>
                </a:extLst>
              </a:tr>
              <a:tr h="720507">
                <a:tc>
                  <a:txBody>
                    <a:bodyPr/>
                    <a:lstStyle/>
                    <a:p>
                      <a:pPr algn="ctr"/>
                      <a:r>
                        <a:rPr lang="en-US" altLang="zh-TW" sz="2000" dirty="0">
                          <a:latin typeface="+mj-lt"/>
                          <a:ea typeface="微軟正黑體" panose="020B0604030504040204" pitchFamily="34" charset="-120"/>
                        </a:rPr>
                        <a:t>25</a:t>
                      </a:r>
                      <a:r>
                        <a:rPr lang="zh-TW" altLang="en-US" sz="2000" dirty="0">
                          <a:latin typeface="+mj-lt"/>
                          <a:ea typeface="微軟正黑體" panose="020B0604030504040204" pitchFamily="34" charset="-120"/>
                        </a:rPr>
                        <a:t>年</a:t>
                      </a:r>
                    </a:p>
                  </a:txBody>
                  <a:tcPr anchor="ctr"/>
                </a:tc>
                <a:tc>
                  <a:txBody>
                    <a:bodyPr/>
                    <a:lstStyle/>
                    <a:p>
                      <a:pPr algn="ctr"/>
                      <a:r>
                        <a:rPr lang="en-US" altLang="zh-TW" sz="2000" dirty="0">
                          <a:latin typeface="+mj-lt"/>
                          <a:ea typeface="微軟正黑體" panose="020B0604030504040204" pitchFamily="34" charset="-120"/>
                        </a:rPr>
                        <a:t>5,125,306</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27,712</a:t>
                      </a:r>
                      <a:endParaRPr lang="zh-TW" altLang="en-US" sz="2000" dirty="0">
                        <a:latin typeface="+mj-lt"/>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mj-lt"/>
                          <a:ea typeface="微軟正黑體" panose="020B0604030504040204" pitchFamily="34" charset="-120"/>
                        </a:rPr>
                        <a:t>13,545</a:t>
                      </a:r>
                      <a:endParaRPr lang="zh-TW" altLang="en-US" sz="2000" dirty="0">
                        <a:latin typeface="+mj-lt"/>
                        <a:ea typeface="微軟正黑體" panose="020B0604030504040204" pitchFamily="34" charset="-12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solidFill>
                            <a:srgbClr val="FF0000"/>
                          </a:solidFill>
                          <a:latin typeface="+mj-lt"/>
                          <a:ea typeface="微軟正黑體" panose="020B0604030504040204" pitchFamily="34" charset="-120"/>
                        </a:rPr>
                        <a:t>41,257</a:t>
                      </a:r>
                      <a:endParaRPr lang="zh-TW" altLang="en-US" sz="2000" dirty="0">
                        <a:solidFill>
                          <a:srgbClr val="FF0000"/>
                        </a:solidFill>
                        <a:latin typeface="+mj-lt"/>
                        <a:ea typeface="微軟正黑體" panose="020B0604030504040204" pitchFamily="34" charset="-120"/>
                      </a:endParaRPr>
                    </a:p>
                  </a:txBody>
                  <a:tcPr anchor="ctr"/>
                </a:tc>
                <a:extLst>
                  <a:ext uri="{0D108BD9-81ED-4DB2-BD59-A6C34878D82A}">
                    <a16:rowId xmlns:a16="http://schemas.microsoft.com/office/drawing/2014/main" xmlns="" val="10002"/>
                  </a:ext>
                </a:extLst>
              </a:tr>
              <a:tr h="720507">
                <a:tc>
                  <a:txBody>
                    <a:bodyPr/>
                    <a:lstStyle/>
                    <a:p>
                      <a:pPr algn="ctr"/>
                      <a:r>
                        <a:rPr lang="en-US" altLang="zh-TW" sz="2000" dirty="0">
                          <a:latin typeface="+mj-lt"/>
                          <a:ea typeface="微軟正黑體" panose="020B0604030504040204" pitchFamily="34" charset="-120"/>
                        </a:rPr>
                        <a:t>30</a:t>
                      </a:r>
                      <a:r>
                        <a:rPr lang="zh-TW" altLang="en-US" sz="2000" dirty="0">
                          <a:latin typeface="+mj-lt"/>
                          <a:ea typeface="微軟正黑體" panose="020B0604030504040204" pitchFamily="34" charset="-120"/>
                        </a:rPr>
                        <a:t>年</a:t>
                      </a:r>
                    </a:p>
                  </a:txBody>
                  <a:tcPr anchor="ctr"/>
                </a:tc>
                <a:tc>
                  <a:txBody>
                    <a:bodyPr/>
                    <a:lstStyle/>
                    <a:p>
                      <a:pPr algn="ctr"/>
                      <a:r>
                        <a:rPr lang="en-US" altLang="zh-TW" sz="2000" dirty="0">
                          <a:latin typeface="+mj-lt"/>
                          <a:ea typeface="微軟正黑體" panose="020B0604030504040204" pitchFamily="34" charset="-120"/>
                        </a:rPr>
                        <a:t>7,511,424</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40,614</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18,472</a:t>
                      </a:r>
                      <a:endParaRPr lang="zh-TW" altLang="en-US" sz="2000" dirty="0">
                        <a:latin typeface="+mj-lt"/>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000" dirty="0">
                          <a:solidFill>
                            <a:srgbClr val="FF0000"/>
                          </a:solidFill>
                          <a:latin typeface="+mj-lt"/>
                          <a:ea typeface="微軟正黑體" panose="020B0604030504040204" pitchFamily="34" charset="-120"/>
                        </a:rPr>
                        <a:t>59,086</a:t>
                      </a:r>
                      <a:endParaRPr lang="zh-TW" altLang="en-US" sz="2000" dirty="0">
                        <a:solidFill>
                          <a:srgbClr val="FF0000"/>
                        </a:solidFill>
                        <a:latin typeface="+mj-lt"/>
                        <a:ea typeface="微軟正黑體" panose="020B0604030504040204" pitchFamily="34" charset="-120"/>
                      </a:endParaRPr>
                    </a:p>
                  </a:txBody>
                  <a:tcPr anchor="ctr"/>
                </a:tc>
                <a:extLst>
                  <a:ext uri="{0D108BD9-81ED-4DB2-BD59-A6C34878D82A}">
                    <a16:rowId xmlns:a16="http://schemas.microsoft.com/office/drawing/2014/main" xmlns="" val="10003"/>
                  </a:ext>
                </a:extLst>
              </a:tr>
              <a:tr h="7205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mj-lt"/>
                          <a:ea typeface="微軟正黑體" panose="020B0604030504040204" pitchFamily="34" charset="-120"/>
                        </a:rPr>
                        <a:t>35</a:t>
                      </a:r>
                      <a:r>
                        <a:rPr lang="zh-TW" altLang="en-US" sz="2000" dirty="0">
                          <a:latin typeface="+mj-lt"/>
                          <a:ea typeface="微軟正黑體" panose="020B0604030504040204" pitchFamily="34" charset="-120"/>
                        </a:rPr>
                        <a:t>年</a:t>
                      </a:r>
                    </a:p>
                  </a:txBody>
                  <a:tcPr anchor="ctr"/>
                </a:tc>
                <a:tc>
                  <a:txBody>
                    <a:bodyPr/>
                    <a:lstStyle/>
                    <a:p>
                      <a:pPr algn="ctr"/>
                      <a:r>
                        <a:rPr lang="en-US" altLang="zh-TW" sz="2000" dirty="0">
                          <a:latin typeface="+mj-lt"/>
                          <a:ea typeface="微軟正黑體" panose="020B0604030504040204" pitchFamily="34" charset="-120"/>
                        </a:rPr>
                        <a:t>10,233,176</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55,330</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23,343</a:t>
                      </a:r>
                      <a:endParaRPr lang="zh-TW" altLang="en-US" sz="2000" dirty="0">
                        <a:latin typeface="+mj-lt"/>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000" dirty="0">
                          <a:solidFill>
                            <a:srgbClr val="FF0000"/>
                          </a:solidFill>
                          <a:latin typeface="+mj-lt"/>
                          <a:ea typeface="微軟正黑體" panose="020B0604030504040204" pitchFamily="34" charset="-120"/>
                        </a:rPr>
                        <a:t>78,673</a:t>
                      </a:r>
                      <a:endParaRPr lang="zh-TW" altLang="en-US" sz="2000" dirty="0">
                        <a:solidFill>
                          <a:srgbClr val="FF0000"/>
                        </a:solidFill>
                        <a:latin typeface="+mj-lt"/>
                        <a:ea typeface="微軟正黑體" panose="020B0604030504040204" pitchFamily="34" charset="-120"/>
                      </a:endParaRPr>
                    </a:p>
                  </a:txBody>
                  <a:tcPr anchor="ctr"/>
                </a:tc>
                <a:extLst>
                  <a:ext uri="{0D108BD9-81ED-4DB2-BD59-A6C34878D82A}">
                    <a16:rowId xmlns:a16="http://schemas.microsoft.com/office/drawing/2014/main" xmlns="" val="10004"/>
                  </a:ext>
                </a:extLst>
              </a:tr>
              <a:tr h="720507">
                <a:tc>
                  <a:txBody>
                    <a:bodyPr/>
                    <a:lstStyle/>
                    <a:p>
                      <a:pPr algn="ctr"/>
                      <a:r>
                        <a:rPr lang="en-US" altLang="zh-TW" sz="2000" dirty="0">
                          <a:latin typeface="+mj-lt"/>
                          <a:ea typeface="微軟正黑體" panose="020B0604030504040204" pitchFamily="34" charset="-120"/>
                        </a:rPr>
                        <a:t>40</a:t>
                      </a:r>
                      <a:r>
                        <a:rPr lang="zh-TW" altLang="en-US" sz="2000" dirty="0">
                          <a:latin typeface="+mj-lt"/>
                          <a:ea typeface="微軟正黑體" panose="020B0604030504040204" pitchFamily="34" charset="-120"/>
                        </a:rPr>
                        <a:t>年</a:t>
                      </a:r>
                    </a:p>
                  </a:txBody>
                  <a:tcPr anchor="ctr"/>
                </a:tc>
                <a:tc>
                  <a:txBody>
                    <a:bodyPr/>
                    <a:lstStyle/>
                    <a:p>
                      <a:pPr algn="ctr"/>
                      <a:r>
                        <a:rPr lang="en-US" altLang="zh-TW" sz="2000" dirty="0">
                          <a:latin typeface="+mj-lt"/>
                          <a:ea typeface="微軟正黑體" panose="020B0604030504040204" pitchFamily="34" charset="-120"/>
                        </a:rPr>
                        <a:t>13,335,040</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72,101</a:t>
                      </a:r>
                      <a:endParaRPr lang="zh-TW" altLang="en-US" sz="2000" dirty="0">
                        <a:latin typeface="+mj-lt"/>
                        <a:ea typeface="微軟正黑體" panose="020B0604030504040204" pitchFamily="34" charset="-120"/>
                      </a:endParaRPr>
                    </a:p>
                  </a:txBody>
                  <a:tcPr anchor="ctr"/>
                </a:tc>
                <a:tc>
                  <a:txBody>
                    <a:bodyPr/>
                    <a:lstStyle/>
                    <a:p>
                      <a:pPr algn="ctr"/>
                      <a:r>
                        <a:rPr lang="en-US" altLang="zh-TW" sz="2000" dirty="0">
                          <a:latin typeface="+mj-lt"/>
                          <a:ea typeface="微軟正黑體" panose="020B0604030504040204" pitchFamily="34" charset="-120"/>
                        </a:rPr>
                        <a:t>28,417</a:t>
                      </a:r>
                      <a:endParaRPr lang="zh-TW" altLang="en-US" sz="2000" dirty="0">
                        <a:latin typeface="+mj-lt"/>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000" dirty="0">
                          <a:solidFill>
                            <a:srgbClr val="FF0000"/>
                          </a:solidFill>
                          <a:latin typeface="+mj-lt"/>
                          <a:ea typeface="微軟正黑體" panose="020B0604030504040204" pitchFamily="34" charset="-120"/>
                        </a:rPr>
                        <a:t>100,518</a:t>
                      </a:r>
                      <a:endParaRPr lang="zh-TW" altLang="en-US" sz="2000" dirty="0">
                        <a:solidFill>
                          <a:srgbClr val="FF0000"/>
                        </a:solidFill>
                        <a:latin typeface="+mj-lt"/>
                        <a:ea typeface="微軟正黑體" panose="020B0604030504040204" pitchFamily="34" charset="-120"/>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8744879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61495C8C-F7D4-41C7-97C4-90BEF46C122D}"/>
              </a:ext>
            </a:extLst>
          </p:cNvPr>
          <p:cNvSpPr/>
          <p:nvPr/>
        </p:nvSpPr>
        <p:spPr>
          <a:xfrm>
            <a:off x="1699200" y="259200"/>
            <a:ext cx="3467616" cy="584775"/>
          </a:xfrm>
          <a:prstGeom prst="rect">
            <a:avLst/>
          </a:prstGeom>
        </p:spPr>
        <p:txBody>
          <a:bodyPr wrap="none">
            <a:spAutoFit/>
          </a:bodyPr>
          <a:lstStyle/>
          <a:p>
            <a:pPr lvl="0" defTabSz="914400">
              <a:defRPr/>
            </a:pPr>
            <a:r>
              <a:rPr lang="zh-TW" altLang="en-US" sz="3200" b="1" dirty="0">
                <a:solidFill>
                  <a:srgbClr val="142938"/>
                </a:solidFill>
                <a:latin typeface="微软雅黑"/>
              </a:rPr>
              <a:t>肆、個人影響評估</a:t>
            </a:r>
          </a:p>
        </p:txBody>
      </p:sp>
      <p:sp>
        <p:nvSpPr>
          <p:cNvPr id="16" name="TextBox 135">
            <a:extLst>
              <a:ext uri="{FF2B5EF4-FFF2-40B4-BE49-F238E27FC236}">
                <a16:creationId xmlns:a16="http://schemas.microsoft.com/office/drawing/2014/main" xmlns="" id="{E803C9C3-F2D0-4063-A209-64D2E0D94166}"/>
              </a:ext>
            </a:extLst>
          </p:cNvPr>
          <p:cNvSpPr txBox="1"/>
          <p:nvPr/>
        </p:nvSpPr>
        <p:spPr>
          <a:xfrm>
            <a:off x="1699200" y="918000"/>
            <a:ext cx="2120960" cy="461665"/>
          </a:xfrm>
          <a:prstGeom prst="rect">
            <a:avLst/>
          </a:prstGeom>
          <a:noFill/>
        </p:spPr>
        <p:txBody>
          <a:bodyPr wrap="square" rtlCol="0">
            <a:spAutoFit/>
          </a:bodyPr>
          <a:lstStyle/>
          <a:p>
            <a:pPr marL="623888" lvl="0" indent="-623888" algn="just" defTabSz="914400">
              <a:defRPr/>
            </a:pPr>
            <a:r>
              <a:rPr lang="zh-TW" altLang="en-US" sz="2400" b="1" dirty="0">
                <a:solidFill>
                  <a:srgbClr val="115686"/>
                </a:solidFill>
                <a:latin typeface="微软雅黑"/>
              </a:rPr>
              <a:t>四、個人部分  </a:t>
            </a:r>
            <a:endParaRPr lang="zh-TW" altLang="en-US" sz="2000" b="1" dirty="0">
              <a:solidFill>
                <a:srgbClr val="115686"/>
              </a:solidFill>
              <a:latin typeface="微软雅黑"/>
            </a:endParaRPr>
          </a:p>
        </p:txBody>
      </p:sp>
      <p:cxnSp>
        <p:nvCxnSpPr>
          <p:cNvPr id="8"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Text Box 18"/>
          <p:cNvSpPr txBox="1">
            <a:spLocks noChangeArrowheads="1"/>
          </p:cNvSpPr>
          <p:nvPr/>
        </p:nvSpPr>
        <p:spPr bwMode="gray">
          <a:xfrm>
            <a:off x="2547600" y="3749040"/>
            <a:ext cx="158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2800">
                <a:solidFill>
                  <a:srgbClr val="FFFFFF"/>
                </a:solidFill>
                <a:effectLst>
                  <a:outerShdw blurRad="38100" dist="38100" dir="2700000" algn="tl">
                    <a:srgbClr val="C0C0C0"/>
                  </a:outerShdw>
                </a:effectLst>
                <a:ea typeface="新細明體" panose="02020500000000000000" pitchFamily="18" charset="-120"/>
              </a:rPr>
              <a:t>Add Title</a:t>
            </a:r>
          </a:p>
        </p:txBody>
      </p:sp>
      <p:grpSp>
        <p:nvGrpSpPr>
          <p:cNvPr id="40" name="Group 24"/>
          <p:cNvGrpSpPr>
            <a:grpSpLocks/>
          </p:cNvGrpSpPr>
          <p:nvPr/>
        </p:nvGrpSpPr>
        <p:grpSpPr bwMode="auto">
          <a:xfrm>
            <a:off x="4757400" y="1996440"/>
            <a:ext cx="5715000" cy="1162050"/>
            <a:chOff x="2160" y="1200"/>
            <a:chExt cx="3600" cy="732"/>
          </a:xfrm>
        </p:grpSpPr>
        <p:sp>
          <p:nvSpPr>
            <p:cNvPr id="41" name="AutoShape 11"/>
            <p:cNvSpPr>
              <a:spLocks noChangeArrowheads="1"/>
            </p:cNvSpPr>
            <p:nvPr/>
          </p:nvSpPr>
          <p:spPr bwMode="gray">
            <a:xfrm rot="16200000">
              <a:off x="3594" y="-234"/>
              <a:ext cx="732" cy="3600"/>
            </a:xfrm>
            <a:prstGeom prst="upArrow">
              <a:avLst>
                <a:gd name="adj1" fmla="val 63898"/>
                <a:gd name="adj2" fmla="val 85770"/>
              </a:avLst>
            </a:prstGeom>
            <a:gradFill rotWithShape="1">
              <a:gsLst>
                <a:gs pos="0">
                  <a:srgbClr val="6FC5E3"/>
                </a:gs>
                <a:gs pos="100000">
                  <a:srgbClr val="5B84E9"/>
                </a:gs>
              </a:gsLst>
              <a:lin ang="5400000" scaled="1"/>
            </a:gradFill>
            <a:ln>
              <a:noFill/>
            </a:ln>
            <a:effectLst>
              <a:outerShdw dist="155023" dir="2099521" sy="50000" kx="2453608" algn="bl" rotWithShape="0">
                <a:srgbClr val="B2B2B2">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TW" altLang="en-US"/>
            </a:p>
          </p:txBody>
        </p:sp>
        <p:sp>
          <p:nvSpPr>
            <p:cNvPr id="42" name="Text Box 14"/>
            <p:cNvSpPr txBox="1">
              <a:spLocks noChangeArrowheads="1"/>
            </p:cNvSpPr>
            <p:nvPr/>
          </p:nvSpPr>
          <p:spPr bwMode="gray">
            <a:xfrm>
              <a:off x="2748" y="1391"/>
              <a:ext cx="205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退休所得維持適足</a:t>
              </a:r>
              <a:endParaRPr lang="en-US" altLang="zh-TW"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sp>
        <p:nvSpPr>
          <p:cNvPr id="45" name="AutoShape 12"/>
          <p:cNvSpPr>
            <a:spLocks noChangeArrowheads="1"/>
          </p:cNvSpPr>
          <p:nvPr/>
        </p:nvSpPr>
        <p:spPr bwMode="gray">
          <a:xfrm rot="16200000">
            <a:off x="7033875" y="1072515"/>
            <a:ext cx="1162050" cy="5715000"/>
          </a:xfrm>
          <a:prstGeom prst="upArrow">
            <a:avLst>
              <a:gd name="adj1" fmla="val 63898"/>
              <a:gd name="adj2" fmla="val 85770"/>
            </a:avLst>
          </a:prstGeom>
          <a:gradFill rotWithShape="1">
            <a:gsLst>
              <a:gs pos="0">
                <a:srgbClr val="88CE58"/>
              </a:gs>
              <a:gs pos="100000">
                <a:srgbClr val="5B84E9"/>
              </a:gs>
            </a:gsLst>
            <a:lin ang="5400000" scaled="1"/>
          </a:gradFill>
          <a:ln>
            <a:noFill/>
          </a:ln>
          <a:effectLst>
            <a:outerShdw dist="155023" dir="2099521" sy="50000" kx="2453608" algn="bl" rotWithShape="0">
              <a:srgbClr val="B2B2B2">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TW" altLang="en-US"/>
          </a:p>
        </p:txBody>
      </p:sp>
      <p:sp>
        <p:nvSpPr>
          <p:cNvPr id="49" name="AutoShape 13"/>
          <p:cNvSpPr>
            <a:spLocks noChangeArrowheads="1"/>
          </p:cNvSpPr>
          <p:nvPr/>
        </p:nvSpPr>
        <p:spPr bwMode="gray">
          <a:xfrm rot="16200000">
            <a:off x="7033875" y="2444115"/>
            <a:ext cx="1162050" cy="5715000"/>
          </a:xfrm>
          <a:prstGeom prst="upArrow">
            <a:avLst>
              <a:gd name="adj1" fmla="val 63898"/>
              <a:gd name="adj2" fmla="val 85770"/>
            </a:avLst>
          </a:prstGeom>
          <a:gradFill rotWithShape="1">
            <a:gsLst>
              <a:gs pos="0">
                <a:srgbClr val="D6C334"/>
              </a:gs>
              <a:gs pos="100000">
                <a:srgbClr val="5B84E9"/>
              </a:gs>
            </a:gsLst>
            <a:lin ang="5400000" scaled="1"/>
          </a:gradFill>
          <a:ln>
            <a:noFill/>
          </a:ln>
          <a:effectLst>
            <a:outerShdw dist="155023" dir="2099521" sy="50000" kx="2453608" algn="bl" rotWithShape="0">
              <a:srgbClr val="B2B2B2">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TW" altLang="en-US"/>
          </a:p>
        </p:txBody>
      </p:sp>
      <p:sp>
        <p:nvSpPr>
          <p:cNvPr id="52" name="Oval 23"/>
          <p:cNvSpPr>
            <a:spLocks noChangeArrowheads="1"/>
          </p:cNvSpPr>
          <p:nvPr/>
        </p:nvSpPr>
        <p:spPr bwMode="gray">
          <a:xfrm>
            <a:off x="1228387" y="2390456"/>
            <a:ext cx="3200400" cy="3200400"/>
          </a:xfrm>
          <a:prstGeom prst="ellipse">
            <a:avLst/>
          </a:prstGeom>
          <a:gradFill rotWithShape="1">
            <a:gsLst>
              <a:gs pos="0">
                <a:srgbClr val="006BB4"/>
              </a:gs>
              <a:gs pos="100000">
                <a:srgbClr val="006BB4">
                  <a:gamma/>
                  <a:shade val="46275"/>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3" name="AutoShape 4"/>
          <p:cNvSpPr>
            <a:spLocks noChangeArrowheads="1"/>
          </p:cNvSpPr>
          <p:nvPr/>
        </p:nvSpPr>
        <p:spPr bwMode="gray">
          <a:xfrm>
            <a:off x="923587" y="2085656"/>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33CCCC">
                  <a:gamma/>
                  <a:shade val="46275"/>
                  <a:invGamma/>
                  <a:alpha val="0"/>
                </a:srgbClr>
              </a:gs>
              <a:gs pos="100000">
                <a:srgbClr val="33CC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54" name="Text Box 11"/>
          <p:cNvSpPr txBox="1">
            <a:spLocks noChangeArrowheads="1"/>
          </p:cNvSpPr>
          <p:nvPr/>
        </p:nvSpPr>
        <p:spPr bwMode="gray">
          <a:xfrm>
            <a:off x="1683190" y="3086257"/>
            <a:ext cx="2290793" cy="196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a:r>
              <a:rPr lang="zh-TW" altLang="en-US"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每月提撥負擔約</a:t>
            </a:r>
            <a:r>
              <a:rPr lang="en-US" altLang="zh-TW"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
            </a:r>
            <a:br>
              <a:rPr lang="en-US" altLang="zh-TW"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br>
            <a:r>
              <a:rPr lang="en-US" altLang="zh-TW"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1</a:t>
            </a:r>
            <a:r>
              <a:rPr lang="zh-TW" altLang="en-US"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rPr>
              <a:t>成薪資</a:t>
            </a:r>
            <a:endParaRPr lang="en-US" altLang="zh-TW" sz="4000" b="1" dirty="0">
              <a:solidFill>
                <a:srgbClr val="FFFFFF"/>
              </a:solidFill>
              <a:effectLst>
                <a:outerShdw blurRad="38100" dist="38100" dir="2700000" algn="tl">
                  <a:srgbClr val="000000"/>
                </a:outerShdw>
              </a:effectLst>
              <a:latin typeface="微軟正黑體" panose="020B0604030504040204" pitchFamily="34" charset="-120"/>
              <a:ea typeface="微軟正黑體" panose="020B0604030504040204" pitchFamily="34" charset="-120"/>
            </a:endParaRPr>
          </a:p>
        </p:txBody>
      </p:sp>
      <p:sp>
        <p:nvSpPr>
          <p:cNvPr id="55" name="Text Box 14"/>
          <p:cNvSpPr txBox="1">
            <a:spLocks noChangeArrowheads="1"/>
          </p:cNvSpPr>
          <p:nvPr/>
        </p:nvSpPr>
        <p:spPr bwMode="gray">
          <a:xfrm>
            <a:off x="5680544" y="3652995"/>
            <a:ext cx="2878138"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TW" altLang="en-US"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退休金完全自主</a:t>
            </a:r>
            <a:endParaRPr lang="en-US" altLang="zh-TW"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56" name="Text Box 14"/>
          <p:cNvSpPr txBox="1">
            <a:spLocks noChangeArrowheads="1"/>
          </p:cNvSpPr>
          <p:nvPr/>
        </p:nvSpPr>
        <p:spPr bwMode="gray">
          <a:xfrm>
            <a:off x="5690850" y="4793782"/>
            <a:ext cx="28678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TW" altLang="en-US"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退休準備責任不會移轉以後世代</a:t>
            </a:r>
            <a:endParaRPr lang="en-US" altLang="zh-TW" sz="3000" b="1" dirty="0">
              <a:solidFill>
                <a:srgbClr val="80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7492031"/>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5324712" y="2285970"/>
            <a:ext cx="5153261" cy="1569660"/>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伍、原退撫基金</a:t>
            </a:r>
            <a:endPar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endParaRPr>
          </a:p>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  財務因應</a:t>
            </a:r>
            <a:endParaRPr lang="zh-CN"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236371030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p:cNvSpPr>
            <a:spLocks noChangeArrowheads="1"/>
          </p:cNvSpPr>
          <p:nvPr/>
        </p:nvSpPr>
        <p:spPr bwMode="gray">
          <a:xfrm>
            <a:off x="5591505" y="3546899"/>
            <a:ext cx="2233787" cy="2293790"/>
          </a:xfrm>
          <a:prstGeom prst="can">
            <a:avLst>
              <a:gd name="adj" fmla="val 25000"/>
            </a:avLst>
          </a:prstGeom>
          <a:noFill/>
          <a:ln w="15875">
            <a:solidFill>
              <a:srgbClr val="19496C"/>
            </a:solidFill>
            <a:prstDash val="sysDot"/>
          </a:ln>
          <a:effec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a:t>
            </a:r>
            <a:r>
              <a:rPr lang="zh-TW" altLang="en-US"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無新進人員</a:t>
            </a:r>
            <a:r>
              <a:rPr lang="en-US" altLang="zh-TW"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a:t>
            </a:r>
            <a:endParaRPr lang="zh-TW" altLang="en-US"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endParaRPr>
          </a:p>
        </p:txBody>
      </p:sp>
      <p:cxnSp>
        <p:nvCxnSpPr>
          <p:cNvPr id="8"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xmlns="" id="{61495C8C-F7D4-41C7-97C4-90BEF46C122D}"/>
              </a:ext>
            </a:extLst>
          </p:cNvPr>
          <p:cNvSpPr/>
          <p:nvPr/>
        </p:nvSpPr>
        <p:spPr>
          <a:xfrm>
            <a:off x="1785600" y="458896"/>
            <a:ext cx="4698722" cy="584775"/>
          </a:xfrm>
          <a:prstGeom prst="rect">
            <a:avLst/>
          </a:prstGeom>
        </p:spPr>
        <p:txBody>
          <a:bodyPr wrap="square">
            <a:spAutoFit/>
          </a:bodyPr>
          <a:lstStyle/>
          <a:p>
            <a:pPr lvl="0" defTabSz="914400">
              <a:defRPr/>
            </a:pPr>
            <a:r>
              <a:rPr lang="zh-TW" altLang="en-US" sz="3200" b="1" dirty="0">
                <a:solidFill>
                  <a:srgbClr val="142938"/>
                </a:solidFill>
                <a:latin typeface="微软雅黑"/>
              </a:rPr>
              <a:t>伍、原退撫基金財務因應</a:t>
            </a:r>
          </a:p>
        </p:txBody>
      </p:sp>
      <p:sp>
        <p:nvSpPr>
          <p:cNvPr id="16" name="AutoShape 2"/>
          <p:cNvSpPr>
            <a:spLocks noChangeArrowheads="1"/>
          </p:cNvSpPr>
          <p:nvPr/>
        </p:nvSpPr>
        <p:spPr bwMode="gray">
          <a:xfrm>
            <a:off x="1097094" y="3546899"/>
            <a:ext cx="2156983" cy="2293790"/>
          </a:xfrm>
          <a:prstGeom prst="can">
            <a:avLst>
              <a:gd name="adj" fmla="val 25000"/>
            </a:avLst>
          </a:prstGeom>
          <a:gradFill rotWithShape="1">
            <a:gsLst>
              <a:gs pos="0">
                <a:srgbClr val="0095FA"/>
              </a:gs>
              <a:gs pos="50000">
                <a:srgbClr val="97E4FF"/>
              </a:gs>
              <a:gs pos="100000">
                <a:srgbClr val="0095FA"/>
              </a:gs>
            </a:gsLst>
            <a:lin ang="0" scaled="1"/>
          </a:gradFill>
          <a:ln>
            <a:noFill/>
          </a:ln>
          <a:effec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a:t>
            </a:r>
            <a:r>
              <a:rPr lang="zh-TW" altLang="en-US"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有新進人員</a:t>
            </a:r>
            <a:r>
              <a:rPr lang="en-US" altLang="zh-TW"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a:t>
            </a:r>
            <a:endParaRPr lang="zh-TW" altLang="en-US" sz="3000" dirty="0">
              <a:ln w="18415" cmpd="sng">
                <a:noFill/>
                <a:prstDash val="solid"/>
              </a:ln>
              <a:solidFill>
                <a:srgbClr val="800000"/>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endParaRPr>
          </a:p>
        </p:txBody>
      </p:sp>
      <p:sp>
        <p:nvSpPr>
          <p:cNvPr id="17" name="AutoShape 27"/>
          <p:cNvSpPr>
            <a:spLocks noChangeArrowheads="1"/>
          </p:cNvSpPr>
          <p:nvPr/>
        </p:nvSpPr>
        <p:spPr bwMode="gray">
          <a:xfrm flipV="1">
            <a:off x="7815154" y="4734470"/>
            <a:ext cx="1240214" cy="383381"/>
          </a:xfrm>
          <a:prstGeom prst="leftArrow">
            <a:avLst>
              <a:gd name="adj1" fmla="val 62037"/>
              <a:gd name="adj2" fmla="val 54861"/>
            </a:avLst>
          </a:prstGeom>
          <a:ln/>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19" name="AutoShape 10"/>
          <p:cNvSpPr>
            <a:spLocks noChangeArrowheads="1"/>
          </p:cNvSpPr>
          <p:nvPr/>
        </p:nvSpPr>
        <p:spPr bwMode="gray">
          <a:xfrm>
            <a:off x="9207823" y="3146963"/>
            <a:ext cx="2427129" cy="2783236"/>
          </a:xfrm>
          <a:prstGeom prst="roundRect">
            <a:avLst>
              <a:gd name="adj" fmla="val 16667"/>
            </a:avLst>
          </a:prstGeom>
          <a:noFill/>
          <a:ln w="38100">
            <a:solidFill>
              <a:srgbClr val="7099E2"/>
            </a:solidFill>
            <a:round/>
            <a:headEnd/>
            <a:tailEnd/>
          </a:ln>
          <a:effectLst/>
          <a:extLst>
            <a:ext uri="{909E8E84-426E-40DD-AFC4-6F175D3DCCD1}">
              <a14:hiddenFill xmlns:a14="http://schemas.microsoft.com/office/drawing/2010/main">
                <a:gradFill rotWithShape="1">
                  <a:gsLst>
                    <a:gs pos="0">
                      <a:schemeClr val="tx2"/>
                    </a:gs>
                    <a:gs pos="100000">
                      <a:schemeClr val="tx2">
                        <a:gamma/>
                        <a:tint val="21176"/>
                        <a:invGamma/>
                      </a:schemeClr>
                    </a:gs>
                  </a:gsLst>
                  <a:lin ang="5400000" scaled="1"/>
                </a:gradFill>
              </a14:hiddenFill>
            </a:ext>
            <a:ext uri="{AF507438-7753-43E0-B8FC-AC1667EBCBE1}">
              <a14:hiddenEffects xmlns:a14="http://schemas.microsoft.com/office/drawing/2010/main">
                <a:effectLst>
                  <a:outerShdw sy="50000" kx="-2453608" rotWithShape="0">
                    <a:srgbClr val="808080">
                      <a:alpha val="50000"/>
                    </a:srgbClr>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zh-TW">
              <a:latin typeface="Verdana" pitchFamily="34" charset="0"/>
            </a:endParaRPr>
          </a:p>
        </p:txBody>
      </p:sp>
      <p:sp>
        <p:nvSpPr>
          <p:cNvPr id="20" name="Text Box 11"/>
          <p:cNvSpPr txBox="1">
            <a:spLocks noChangeArrowheads="1"/>
          </p:cNvSpPr>
          <p:nvPr/>
        </p:nvSpPr>
        <p:spPr bwMode="gray">
          <a:xfrm>
            <a:off x="9273136" y="3245960"/>
            <a:ext cx="2294395" cy="2503215"/>
          </a:xfrm>
          <a:prstGeom prst="rect">
            <a:avLst/>
          </a:prstGeom>
          <a:noFill/>
          <a:ln>
            <a:noFill/>
          </a:ln>
          <a:effectLst/>
          <a:extLst>
            <a:ext uri="{909E8E84-426E-40DD-AFC4-6F175D3DCCD1}">
              <a14:hiddenFill xmlns:a14="http://schemas.microsoft.com/office/drawing/2010/main">
                <a:gradFill rotWithShape="1">
                  <a:gsLst>
                    <a:gs pos="0">
                      <a:srgbClr val="CCECFF"/>
                    </a:gs>
                    <a:gs pos="100000">
                      <a:srgbClr val="CCECFF">
                        <a:gamma/>
                        <a:tint val="21176"/>
                        <a:invGamma/>
                      </a:srgbClr>
                    </a:gs>
                  </a:gsLst>
                  <a:lin ang="5400000" scaled="1"/>
                </a:gradFill>
              </a14:hiddenFill>
            </a:ext>
            <a:ext uri="{91240B29-F687-4F45-9708-019B960494DF}">
              <a14:hiddenLine xmlns:a14="http://schemas.microsoft.com/office/drawing/2010/main" w="9525">
                <a:solidFill>
                  <a:srgbClr val="7099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zh-TW" altLang="en-US" sz="2400" b="1" dirty="0">
                <a:solidFill>
                  <a:srgbClr val="C00000"/>
                </a:solidFill>
                <a:latin typeface="微軟正黑體" panose="020B0604030504040204" pitchFamily="34" charset="-120"/>
                <a:ea typeface="微軟正黑體" panose="020B0604030504040204" pitchFamily="34" charset="-120"/>
              </a:rPr>
              <a:t>因應策略</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357188" indent="-357188" algn="l">
              <a:buSzPct val="60000"/>
            </a:pPr>
            <a:r>
              <a:rPr lang="en-US" altLang="zh-TW" b="1" dirty="0">
                <a:solidFill>
                  <a:srgbClr val="001D3A"/>
                </a:solidFill>
                <a:latin typeface="微軟正黑體" panose="020B0604030504040204" pitchFamily="34" charset="-120"/>
                <a:ea typeface="微軟正黑體" panose="020B0604030504040204" pitchFamily="34" charset="-120"/>
              </a:rPr>
              <a:t>1</a:t>
            </a:r>
            <a:r>
              <a:rPr lang="zh-TW" altLang="en-US" b="1" dirty="0">
                <a:solidFill>
                  <a:srgbClr val="001D3A"/>
                </a:solidFill>
                <a:latin typeface="新細明體"/>
                <a:ea typeface="新細明體"/>
              </a:rPr>
              <a:t>、</a:t>
            </a:r>
            <a:r>
              <a:rPr lang="zh-TW" altLang="en-US" b="1" dirty="0">
                <a:solidFill>
                  <a:srgbClr val="001D3A"/>
                </a:solidFill>
                <a:latin typeface="微軟正黑體" panose="020B0604030504040204" pitchFamily="34" charset="-120"/>
                <a:ea typeface="微軟正黑體" panose="020B0604030504040204" pitchFamily="34" charset="-120"/>
              </a:rPr>
              <a:t>調降所得節省費用持續全數挹注基金</a:t>
            </a:r>
            <a:endParaRPr lang="en-US" altLang="zh-TW" b="1" dirty="0">
              <a:solidFill>
                <a:srgbClr val="001D3A"/>
              </a:solidFill>
              <a:latin typeface="微軟正黑體" panose="020B0604030504040204" pitchFamily="34" charset="-120"/>
              <a:ea typeface="微軟正黑體" panose="020B0604030504040204" pitchFamily="34" charset="-120"/>
            </a:endParaRPr>
          </a:p>
          <a:p>
            <a:pPr algn="l">
              <a:buSzPct val="60000"/>
            </a:pPr>
            <a:endParaRPr lang="en-US" altLang="zh-TW" b="1" dirty="0">
              <a:solidFill>
                <a:srgbClr val="001D3A"/>
              </a:solidFill>
              <a:latin typeface="微軟正黑體" panose="020B0604030504040204" pitchFamily="34" charset="-120"/>
              <a:ea typeface="微軟正黑體" panose="020B0604030504040204" pitchFamily="34" charset="-120"/>
            </a:endParaRPr>
          </a:p>
          <a:p>
            <a:pPr>
              <a:buSzPct val="60000"/>
            </a:pPr>
            <a:r>
              <a:rPr lang="en-US" altLang="zh-TW" b="1" dirty="0">
                <a:solidFill>
                  <a:srgbClr val="001D3A"/>
                </a:solidFill>
                <a:latin typeface="微軟正黑體" panose="020B0604030504040204" pitchFamily="34" charset="-120"/>
                <a:ea typeface="微軟正黑體" panose="020B0604030504040204" pitchFamily="34" charset="-120"/>
              </a:rPr>
              <a:t>2</a:t>
            </a:r>
            <a:r>
              <a:rPr lang="zh-TW" altLang="en-US" b="1" dirty="0">
                <a:solidFill>
                  <a:srgbClr val="001D3A"/>
                </a:solidFill>
                <a:latin typeface="新細明體"/>
                <a:ea typeface="新細明體"/>
              </a:rPr>
              <a:t>、</a:t>
            </a:r>
            <a:r>
              <a:rPr lang="zh-TW" altLang="en-US" b="1" dirty="0">
                <a:solidFill>
                  <a:srgbClr val="001D3A"/>
                </a:solidFill>
                <a:latin typeface="微軟正黑體" panose="020B0604030504040204" pitchFamily="34" charset="-120"/>
                <a:ea typeface="微軟正黑體" panose="020B0604030504040204" pitchFamily="34" charset="-120"/>
              </a:rPr>
              <a:t>提高基金收益</a:t>
            </a:r>
            <a:endParaRPr lang="en-US" altLang="zh-TW" b="1" dirty="0">
              <a:solidFill>
                <a:srgbClr val="001D3A"/>
              </a:solidFill>
              <a:latin typeface="微軟正黑體" panose="020B0604030504040204" pitchFamily="34" charset="-120"/>
              <a:ea typeface="微軟正黑體" panose="020B0604030504040204" pitchFamily="34" charset="-120"/>
            </a:endParaRPr>
          </a:p>
          <a:p>
            <a:pPr>
              <a:buSzPct val="60000"/>
            </a:pPr>
            <a:endParaRPr lang="en-US" altLang="zh-TW" b="1" dirty="0">
              <a:solidFill>
                <a:srgbClr val="001D3A"/>
              </a:solidFill>
              <a:latin typeface="微軟正黑體" panose="020B0604030504040204" pitchFamily="34" charset="-120"/>
              <a:ea typeface="微軟正黑體" panose="020B0604030504040204" pitchFamily="34" charset="-120"/>
            </a:endParaRPr>
          </a:p>
          <a:p>
            <a:pPr>
              <a:buSzPct val="60000"/>
            </a:pPr>
            <a:r>
              <a:rPr lang="en-US" altLang="zh-TW" b="1" dirty="0">
                <a:solidFill>
                  <a:srgbClr val="001D3A"/>
                </a:solidFill>
                <a:latin typeface="微軟正黑體" panose="020B0604030504040204" pitchFamily="34" charset="-120"/>
                <a:ea typeface="微軟正黑體" panose="020B0604030504040204" pitchFamily="34" charset="-120"/>
              </a:rPr>
              <a:t>3</a:t>
            </a:r>
            <a:r>
              <a:rPr lang="zh-TW" altLang="en-US" b="1" dirty="0">
                <a:solidFill>
                  <a:srgbClr val="001D3A"/>
                </a:solidFill>
                <a:latin typeface="微軟正黑體" panose="020B0604030504040204" pitchFamily="34" charset="-120"/>
                <a:ea typeface="微軟正黑體" panose="020B0604030504040204" pitchFamily="34" charset="-120"/>
              </a:rPr>
              <a:t>、</a:t>
            </a:r>
            <a:r>
              <a:rPr lang="zh-TW" altLang="en-US" sz="2200" b="1" dirty="0">
                <a:solidFill>
                  <a:srgbClr val="001D3A"/>
                </a:solidFill>
                <a:latin typeface="微軟正黑體" panose="020B0604030504040204" pitchFamily="34" charset="-120"/>
                <a:ea typeface="微軟正黑體" panose="020B0604030504040204" pitchFamily="34" charset="-120"/>
              </a:rPr>
              <a:t>政府撥補方案</a:t>
            </a:r>
            <a:br>
              <a:rPr lang="zh-TW" altLang="en-US" sz="2200" b="1" dirty="0">
                <a:solidFill>
                  <a:srgbClr val="001D3A"/>
                </a:solidFill>
                <a:latin typeface="微軟正黑體" panose="020B0604030504040204" pitchFamily="34" charset="-120"/>
                <a:ea typeface="微軟正黑體" panose="020B0604030504040204" pitchFamily="34" charset="-120"/>
              </a:rPr>
            </a:br>
            <a:endParaRPr lang="en-US" altLang="zh-TW" sz="2200" b="1" dirty="0">
              <a:solidFill>
                <a:srgbClr val="001D3A"/>
              </a:solidFill>
              <a:latin typeface="微軟正黑體" panose="020B0604030504040204" pitchFamily="34" charset="-120"/>
              <a:ea typeface="微軟正黑體" panose="020B0604030504040204" pitchFamily="34" charset="-120"/>
            </a:endParaRPr>
          </a:p>
          <a:p>
            <a:pPr marL="361950" indent="-361950" algn="l">
              <a:buSzPct val="60000"/>
            </a:pPr>
            <a:endParaRPr lang="en-US" altLang="zh-TW" b="1" dirty="0">
              <a:solidFill>
                <a:srgbClr val="001D3A"/>
              </a:solidFill>
              <a:latin typeface="微軟正黑體" panose="020B0604030504040204" pitchFamily="34" charset="-120"/>
              <a:ea typeface="微軟正黑體" panose="020B0604030504040204" pitchFamily="34" charset="-120"/>
            </a:endParaRPr>
          </a:p>
        </p:txBody>
      </p:sp>
      <p:sp>
        <p:nvSpPr>
          <p:cNvPr id="22" name="AutoShape 27"/>
          <p:cNvSpPr>
            <a:spLocks noChangeArrowheads="1"/>
          </p:cNvSpPr>
          <p:nvPr/>
        </p:nvSpPr>
        <p:spPr bwMode="gray">
          <a:xfrm>
            <a:off x="7820223" y="3945054"/>
            <a:ext cx="1263157" cy="383381"/>
          </a:xfrm>
          <a:prstGeom prst="leftArrow">
            <a:avLst>
              <a:gd name="adj1" fmla="val 62037"/>
              <a:gd name="adj2" fmla="val 54861"/>
            </a:avLst>
          </a:prstGeom>
          <a:ln/>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3" name="AutoShape 27"/>
          <p:cNvSpPr>
            <a:spLocks noChangeArrowheads="1"/>
          </p:cNvSpPr>
          <p:nvPr/>
        </p:nvSpPr>
        <p:spPr bwMode="gray">
          <a:xfrm flipV="1">
            <a:off x="7820223" y="5319391"/>
            <a:ext cx="1235145" cy="383381"/>
          </a:xfrm>
          <a:prstGeom prst="leftArrow">
            <a:avLst>
              <a:gd name="adj1" fmla="val 62037"/>
              <a:gd name="adj2" fmla="val 54861"/>
            </a:avLst>
          </a:prstGeom>
          <a:ln/>
        </p:spPr>
        <p:style>
          <a:lnRef idx="0">
            <a:schemeClr val="accent2"/>
          </a:lnRef>
          <a:fillRef idx="3">
            <a:schemeClr val="accent2"/>
          </a:fillRef>
          <a:effectRef idx="3">
            <a:schemeClr val="accent2"/>
          </a:effectRef>
          <a:fontRef idx="minor">
            <a:schemeClr val="lt1"/>
          </a:fontRef>
        </p:style>
        <p:txBody>
          <a:bodyPr wrap="none"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TW" altLang="en-US"/>
          </a:p>
        </p:txBody>
      </p:sp>
      <p:sp>
        <p:nvSpPr>
          <p:cNvPr id="29" name="AutoShape 2"/>
          <p:cNvSpPr>
            <a:spLocks noChangeArrowheads="1"/>
          </p:cNvSpPr>
          <p:nvPr/>
        </p:nvSpPr>
        <p:spPr bwMode="gray">
          <a:xfrm>
            <a:off x="1097094" y="1966335"/>
            <a:ext cx="2156983" cy="2147734"/>
          </a:xfrm>
          <a:prstGeom prst="can">
            <a:avLst>
              <a:gd name="adj" fmla="val 22553"/>
            </a:avLst>
          </a:prstGeom>
          <a:gradFill rotWithShape="1">
            <a:gsLst>
              <a:gs pos="0">
                <a:srgbClr val="0099FF">
                  <a:gamma/>
                  <a:shade val="46275"/>
                  <a:invGamma/>
                </a:srgbClr>
              </a:gs>
              <a:gs pos="50000">
                <a:srgbClr val="0099FF"/>
              </a:gs>
              <a:gs pos="100000">
                <a:srgbClr val="0099FF">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退撫基金</a:t>
            </a:r>
          </a:p>
        </p:txBody>
      </p:sp>
      <p:sp>
        <p:nvSpPr>
          <p:cNvPr id="31" name="AutoShape 2"/>
          <p:cNvSpPr>
            <a:spLocks noChangeArrowheads="1"/>
          </p:cNvSpPr>
          <p:nvPr/>
        </p:nvSpPr>
        <p:spPr bwMode="gray">
          <a:xfrm>
            <a:off x="5591505" y="1966335"/>
            <a:ext cx="2233788" cy="2147734"/>
          </a:xfrm>
          <a:prstGeom prst="can">
            <a:avLst>
              <a:gd name="adj" fmla="val 23042"/>
            </a:avLst>
          </a:prstGeom>
          <a:gradFill rotWithShape="1">
            <a:gsLst>
              <a:gs pos="0">
                <a:srgbClr val="0099FF">
                  <a:gamma/>
                  <a:shade val="46275"/>
                  <a:invGamma/>
                </a:srgbClr>
              </a:gs>
              <a:gs pos="50000">
                <a:srgbClr val="0099FF"/>
              </a:gs>
              <a:gs pos="100000">
                <a:srgbClr val="0099FF">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anose="03000509000000000000" pitchFamily="65" charset="-120"/>
                <a:ea typeface="標楷體" panose="03000509000000000000" pitchFamily="65" charset="-120"/>
              </a:rPr>
              <a:t>退撫基金</a:t>
            </a:r>
          </a:p>
        </p:txBody>
      </p:sp>
      <p:sp>
        <p:nvSpPr>
          <p:cNvPr id="2" name="向右箭號 1"/>
          <p:cNvSpPr/>
          <p:nvPr/>
        </p:nvSpPr>
        <p:spPr>
          <a:xfrm>
            <a:off x="3573517" y="3520280"/>
            <a:ext cx="1797269" cy="1018301"/>
          </a:xfrm>
          <a:prstGeom prst="strip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3330353" y="2946908"/>
            <a:ext cx="2228495" cy="400110"/>
          </a:xfrm>
          <a:prstGeom prst="rect">
            <a:avLst/>
          </a:prstGeom>
          <a:noFill/>
        </p:spPr>
        <p:txBody>
          <a:bodyPr wrap="none" rtlCol="0">
            <a:spAutoFit/>
          </a:bodyPr>
          <a:lstStyle/>
          <a:p>
            <a:r>
              <a:rPr lang="en-US" altLang="zh-TW" sz="2000" b="1" dirty="0">
                <a:solidFill>
                  <a:schemeClr val="accent2"/>
                </a:solidFill>
                <a:latin typeface="微軟正黑體" panose="020B0604030504040204" pitchFamily="34" charset="-120"/>
                <a:ea typeface="微軟正黑體" panose="020B0604030504040204" pitchFamily="34" charset="-120"/>
              </a:rPr>
              <a:t>112</a:t>
            </a:r>
            <a:r>
              <a:rPr lang="zh-TW" altLang="en-US" sz="2000" b="1" dirty="0">
                <a:solidFill>
                  <a:schemeClr val="accent2"/>
                </a:solidFill>
                <a:latin typeface="微軟正黑體" panose="020B0604030504040204" pitchFamily="34" charset="-120"/>
                <a:ea typeface="微軟正黑體" panose="020B0604030504040204" pitchFamily="34" charset="-120"/>
              </a:rPr>
              <a:t>年</a:t>
            </a:r>
            <a:r>
              <a:rPr lang="en-US" altLang="zh-TW" sz="2000" b="1" dirty="0">
                <a:solidFill>
                  <a:schemeClr val="accent2"/>
                </a:solidFill>
                <a:latin typeface="微軟正黑體" panose="020B0604030504040204" pitchFamily="34" charset="-120"/>
                <a:ea typeface="微軟正黑體" panose="020B0604030504040204" pitchFamily="34" charset="-120"/>
              </a:rPr>
              <a:t>7</a:t>
            </a:r>
            <a:r>
              <a:rPr lang="zh-TW" altLang="en-US" sz="2000" b="1" dirty="0">
                <a:solidFill>
                  <a:schemeClr val="accent2"/>
                </a:solidFill>
                <a:latin typeface="微軟正黑體" panose="020B0604030504040204" pitchFamily="34" charset="-120"/>
                <a:ea typeface="微軟正黑體" panose="020B0604030504040204" pitchFamily="34" charset="-120"/>
              </a:rPr>
              <a:t>月</a:t>
            </a:r>
            <a:r>
              <a:rPr lang="en-US" altLang="zh-TW" sz="2000" b="1" dirty="0">
                <a:solidFill>
                  <a:schemeClr val="accent2"/>
                </a:solidFill>
                <a:latin typeface="微軟正黑體" panose="020B0604030504040204" pitchFamily="34" charset="-120"/>
                <a:ea typeface="微軟正黑體" panose="020B0604030504040204" pitchFamily="34" charset="-120"/>
              </a:rPr>
              <a:t>1</a:t>
            </a:r>
            <a:r>
              <a:rPr lang="zh-TW" altLang="en-US" sz="2000" b="1" dirty="0">
                <a:solidFill>
                  <a:schemeClr val="accent2"/>
                </a:solidFill>
                <a:latin typeface="微軟正黑體" panose="020B0604030504040204" pitchFamily="34" charset="-120"/>
                <a:ea typeface="微軟正黑體" panose="020B0604030504040204" pitchFamily="34" charset="-120"/>
              </a:rPr>
              <a:t>日以後</a:t>
            </a:r>
          </a:p>
        </p:txBody>
      </p:sp>
    </p:spTree>
    <p:extLst>
      <p:ext uri="{BB962C8B-B14F-4D97-AF65-F5344CB8AC3E}">
        <p14:creationId xmlns:p14="http://schemas.microsoft.com/office/powerpoint/2010/main" val="380877408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zh-TW" altLang="en-US" sz="2400" b="1" dirty="0">
                <a:solidFill>
                  <a:srgbClr val="115686"/>
                </a:solidFill>
                <a:latin typeface="微软雅黑"/>
              </a:rPr>
              <a:t>配套修正公務人員退休資遣撫卹法第</a:t>
            </a:r>
            <a:r>
              <a:rPr lang="en-US" altLang="zh-TW" sz="2400" b="1" dirty="0">
                <a:solidFill>
                  <a:srgbClr val="115686"/>
                </a:solidFill>
                <a:latin typeface="微软雅黑"/>
              </a:rPr>
              <a:t>93</a:t>
            </a:r>
            <a:r>
              <a:rPr lang="zh-TW" altLang="en-US" sz="2400" b="1" dirty="0">
                <a:solidFill>
                  <a:srgbClr val="115686"/>
                </a:solidFill>
                <a:latin typeface="微软雅黑"/>
              </a:rPr>
              <a:t>條</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4698722" cy="584775"/>
          </a:xfrm>
          <a:prstGeom prst="rect">
            <a:avLst/>
          </a:prstGeom>
        </p:spPr>
        <p:txBody>
          <a:bodyPr wrap="none">
            <a:spAutoFit/>
          </a:bodyPr>
          <a:lstStyle/>
          <a:p>
            <a:pPr lvl="0" defTabSz="914400">
              <a:defRPr/>
            </a:pPr>
            <a:r>
              <a:rPr lang="zh-TW" altLang="en-US" sz="3200" b="1" dirty="0">
                <a:solidFill>
                  <a:srgbClr val="142938"/>
                </a:solidFill>
                <a:latin typeface="微软雅黑"/>
              </a:rPr>
              <a:t>伍、原退撫基金財務因應</a:t>
            </a: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Group 65"/>
          <p:cNvGraphicFramePr>
            <a:graphicFrameLocks/>
          </p:cNvGraphicFramePr>
          <p:nvPr>
            <p:extLst>
              <p:ext uri="{D42A27DB-BD31-4B8C-83A1-F6EECF244321}">
                <p14:modId xmlns:p14="http://schemas.microsoft.com/office/powerpoint/2010/main" val="1922187030"/>
              </p:ext>
            </p:extLst>
          </p:nvPr>
        </p:nvGraphicFramePr>
        <p:xfrm>
          <a:off x="1742655" y="3384940"/>
          <a:ext cx="8618661" cy="3024000"/>
        </p:xfrm>
        <a:graphic>
          <a:graphicData uri="http://schemas.openxmlformats.org/drawingml/2006/table">
            <a:tbl>
              <a:tblPr>
                <a:gradFill rotWithShape="1">
                  <a:gsLst>
                    <a:gs pos="0">
                      <a:srgbClr val="FCC540">
                        <a:lumMod val="110000"/>
                        <a:satMod val="105000"/>
                        <a:tint val="67000"/>
                      </a:srgbClr>
                    </a:gs>
                    <a:gs pos="50000">
                      <a:srgbClr val="FCC540">
                        <a:lumMod val="105000"/>
                        <a:satMod val="103000"/>
                        <a:tint val="73000"/>
                      </a:srgbClr>
                    </a:gs>
                    <a:gs pos="100000">
                      <a:srgbClr val="FCC540">
                        <a:lumMod val="105000"/>
                        <a:satMod val="109000"/>
                        <a:tint val="81000"/>
                      </a:srgbClr>
                    </a:gs>
                  </a:gsLst>
                  <a:lin ang="5400000" scaled="0"/>
                </a:gradFill>
                <a:effectLst/>
              </a:tblPr>
              <a:tblGrid>
                <a:gridCol w="2215270">
                  <a:extLst>
                    <a:ext uri="{9D8B030D-6E8A-4147-A177-3AD203B41FA5}">
                      <a16:colId xmlns:a16="http://schemas.microsoft.com/office/drawing/2014/main" xmlns="" val="20000"/>
                    </a:ext>
                  </a:extLst>
                </a:gridCol>
                <a:gridCol w="6403391">
                  <a:extLst>
                    <a:ext uri="{9D8B030D-6E8A-4147-A177-3AD203B41FA5}">
                      <a16:colId xmlns:a16="http://schemas.microsoft.com/office/drawing/2014/main" xmlns="" val="20001"/>
                    </a:ext>
                  </a:extLst>
                </a:gridCol>
              </a:tblGrid>
              <a:tr h="151200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TW" altLang="en-US" sz="2200" b="1" dirty="0">
                          <a:latin typeface="微軟正黑體" panose="020B0604030504040204" pitchFamily="34" charset="-120"/>
                          <a:ea typeface="微軟正黑體" panose="020B0604030504040204" pitchFamily="34" charset="-120"/>
                        </a:rPr>
                        <a:t>修正方向</a:t>
                      </a:r>
                    </a:p>
                  </a:txBody>
                  <a:tcPr anchor="ctr">
                    <a:lnL w="6350" cap="flat" cmpd="sng" algn="ctr">
                      <a:solidFill>
                        <a:srgbClr val="FCC540"/>
                      </a:solidFill>
                      <a:prstDash val="solid"/>
                      <a:miter lim="800000"/>
                    </a:lnL>
                    <a:lnR w="6350" cap="flat" cmpd="sng" algn="ctr">
                      <a:solidFill>
                        <a:srgbClr val="FCC540"/>
                      </a:solidFill>
                      <a:prstDash val="solid"/>
                      <a:miter lim="800000"/>
                    </a:lnR>
                    <a:lnT w="6350" cap="flat" cmpd="sng" algn="ctr">
                      <a:solidFill>
                        <a:srgbClr val="FCC540"/>
                      </a:solidFill>
                      <a:prstDash val="solid"/>
                      <a:miter lim="800000"/>
                    </a:lnT>
                    <a:lnB w="6350" cap="flat" cmpd="sng" algn="ctr">
                      <a:solidFill>
                        <a:srgbClr val="FCC540"/>
                      </a:solidFill>
                      <a:prstDash val="solid"/>
                      <a:miter lim="800000"/>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TW" altLang="en-US" sz="2200" b="1" baseline="0" dirty="0">
                          <a:solidFill>
                            <a:schemeClr val="accent6">
                              <a:lumMod val="50000"/>
                            </a:schemeClr>
                          </a:solidFill>
                          <a:latin typeface="微軟正黑體" panose="020B0604030504040204" pitchFamily="34" charset="-120"/>
                          <a:ea typeface="微軟正黑體" panose="020B0604030504040204" pitchFamily="34" charset="-120"/>
                        </a:rPr>
                        <a:t>條文修正</a:t>
                      </a:r>
                      <a:r>
                        <a:rPr lang="zh-TW" altLang="en-US" sz="2200" b="1" baseline="0" dirty="0">
                          <a:solidFill>
                            <a:schemeClr val="accent6">
                              <a:lumMod val="50000"/>
                            </a:schemeClr>
                          </a:solidFill>
                          <a:latin typeface="標楷體"/>
                          <a:ea typeface="標楷體"/>
                        </a:rPr>
                        <a:t>：</a:t>
                      </a:r>
                      <a:endParaRPr lang="en-US" altLang="zh-TW" sz="2200" b="1" baseline="0" dirty="0">
                        <a:solidFill>
                          <a:schemeClr val="accent6">
                            <a:lumMod val="50000"/>
                          </a:schemeClr>
                        </a:solidFill>
                        <a:latin typeface="微軟正黑體" panose="020B0604030504040204" pitchFamily="34" charset="-120"/>
                        <a:ea typeface="微軟正黑體" panose="020B0604030504040204" pitchFamily="34" charset="-120"/>
                      </a:endParaRPr>
                    </a:p>
                    <a:p>
                      <a:pPr algn="just"/>
                      <a:r>
                        <a:rPr lang="zh-TW" altLang="en-US" sz="2200" b="1" baseline="0" dirty="0">
                          <a:solidFill>
                            <a:srgbClr val="FF0000"/>
                          </a:solidFill>
                          <a:latin typeface="微軟正黑體" panose="020B0604030504040204" pitchFamily="34" charset="-120"/>
                          <a:ea typeface="微軟正黑體" panose="020B0604030504040204" pitchFamily="34" charset="-120"/>
                        </a:rPr>
                        <a:t>增訂</a:t>
                      </a:r>
                      <a:r>
                        <a:rPr lang="zh-TW" altLang="en-US" sz="2200" b="1" dirty="0">
                          <a:latin typeface="微軟正黑體" panose="020B0604030504040204" pitchFamily="34" charset="-120"/>
                          <a:ea typeface="微軟正黑體" panose="020B0604030504040204" pitchFamily="34" charset="-120"/>
                        </a:rPr>
                        <a:t>第</a:t>
                      </a:r>
                      <a:r>
                        <a:rPr lang="en-US" altLang="zh-TW" sz="2200" b="1" dirty="0">
                          <a:latin typeface="微軟正黑體" panose="020B0604030504040204" pitchFamily="34" charset="-120"/>
                          <a:ea typeface="微軟正黑體" panose="020B0604030504040204" pitchFamily="34" charset="-120"/>
                        </a:rPr>
                        <a:t>2</a:t>
                      </a:r>
                      <a:r>
                        <a:rPr lang="zh-TW" altLang="en-US" sz="2200" b="1" dirty="0">
                          <a:latin typeface="微軟正黑體" panose="020B0604030504040204" pitchFamily="34" charset="-120"/>
                          <a:ea typeface="微軟正黑體" panose="020B0604030504040204" pitchFamily="34" charset="-120"/>
                        </a:rPr>
                        <a:t>項有關由政府於新退撫制度實施之日起，分年編列預算逐年撥款補助退撫基金之規定</a:t>
                      </a:r>
                      <a:r>
                        <a:rPr lang="zh-TW" altLang="zh-TW" sz="2200" b="1" kern="1200" dirty="0">
                          <a:latin typeface="微軟正黑體" panose="020B0604030504040204" pitchFamily="34" charset="-120"/>
                          <a:ea typeface="微軟正黑體" panose="020B0604030504040204" pitchFamily="34" charset="-120"/>
                        </a:rPr>
                        <a:t>。</a:t>
                      </a:r>
                      <a:r>
                        <a:rPr lang="zh-TW" altLang="en-US" sz="2200" b="1" kern="1200" dirty="0">
                          <a:latin typeface="微軟正黑體" panose="020B0604030504040204" pitchFamily="34" charset="-120"/>
                          <a:ea typeface="微軟正黑體" panose="020B0604030504040204" pitchFamily="34" charset="-120"/>
                        </a:rPr>
                        <a:t> </a:t>
                      </a:r>
                      <a:endParaRPr lang="zh-TW" altLang="en-US" sz="2200" b="1"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6350" cap="flat" cmpd="sng" algn="ctr">
                      <a:solidFill>
                        <a:srgbClr val="FCC540"/>
                      </a:solidFill>
                      <a:prstDash val="solid"/>
                      <a:miter lim="800000"/>
                    </a:lnL>
                    <a:lnR w="6350" cap="flat" cmpd="sng" algn="ctr">
                      <a:solidFill>
                        <a:srgbClr val="FCC540"/>
                      </a:solidFill>
                      <a:prstDash val="solid"/>
                      <a:miter lim="800000"/>
                    </a:lnR>
                    <a:lnT w="6350" cap="flat" cmpd="sng" algn="ctr">
                      <a:solidFill>
                        <a:srgbClr val="FCC540"/>
                      </a:solidFill>
                      <a:prstDash val="solid"/>
                      <a:miter lim="800000"/>
                    </a:lnT>
                    <a:lnB w="6350" cap="flat" cmpd="sng" algn="ctr">
                      <a:solidFill>
                        <a:srgbClr val="FCC540"/>
                      </a:solidFill>
                      <a:prstDash val="solid"/>
                      <a:miter lim="800000"/>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xmlns="" val="10000"/>
                  </a:ext>
                </a:extLst>
              </a:tr>
              <a:tr h="1512000">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pPr algn="ctr"/>
                      <a:r>
                        <a:rPr lang="zh-TW" altLang="en-US" sz="2200" b="1" dirty="0">
                          <a:latin typeface="微軟正黑體" panose="020B0604030504040204" pitchFamily="34" charset="-120"/>
                          <a:ea typeface="微軟正黑體" panose="020B0604030504040204" pitchFamily="34" charset="-120"/>
                        </a:rPr>
                        <a:t>施行日期</a:t>
                      </a:r>
                    </a:p>
                  </a:txBody>
                  <a:tcPr anchor="ctr">
                    <a:lnL w="6350" cap="flat" cmpd="sng" algn="ctr">
                      <a:solidFill>
                        <a:srgbClr val="FCC540"/>
                      </a:solidFill>
                      <a:prstDash val="solid"/>
                      <a:miter lim="800000"/>
                    </a:lnL>
                    <a:lnR w="6350" cap="flat" cmpd="sng" algn="ctr">
                      <a:solidFill>
                        <a:srgbClr val="FCC540"/>
                      </a:solidFill>
                      <a:prstDash val="solid"/>
                      <a:miter lim="800000"/>
                    </a:lnR>
                    <a:lnT w="6350" cap="flat" cmpd="sng" algn="ctr">
                      <a:solidFill>
                        <a:srgbClr val="FCC540"/>
                      </a:solidFill>
                      <a:prstDash val="solid"/>
                      <a:miter lim="800000"/>
                    </a:lnT>
                    <a:lnB w="6350" cap="flat" cmpd="sng" algn="ctr">
                      <a:solidFill>
                        <a:srgbClr val="FCC540"/>
                      </a:solidFill>
                      <a:prstDash val="solid"/>
                      <a:miter lim="800000"/>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Arial"/>
                          <a:ea typeface="微软雅黑"/>
                        </a:defRPr>
                      </a:lvl1pPr>
                      <a:lvl2pPr marL="457200" algn="l" defTabSz="914400" rtl="0" eaLnBrk="1" latinLnBrk="0" hangingPunct="1">
                        <a:defRPr sz="1800" kern="1200">
                          <a:solidFill>
                            <a:schemeClr val="dk1"/>
                          </a:solidFill>
                          <a:latin typeface="Arial"/>
                          <a:ea typeface="微软雅黑"/>
                        </a:defRPr>
                      </a:lvl2pPr>
                      <a:lvl3pPr marL="914400" algn="l" defTabSz="914400" rtl="0" eaLnBrk="1" latinLnBrk="0" hangingPunct="1">
                        <a:defRPr sz="1800" kern="1200">
                          <a:solidFill>
                            <a:schemeClr val="dk1"/>
                          </a:solidFill>
                          <a:latin typeface="Arial"/>
                          <a:ea typeface="微软雅黑"/>
                        </a:defRPr>
                      </a:lvl3pPr>
                      <a:lvl4pPr marL="1371600" algn="l" defTabSz="914400" rtl="0" eaLnBrk="1" latinLnBrk="0" hangingPunct="1">
                        <a:defRPr sz="1800" kern="1200">
                          <a:solidFill>
                            <a:schemeClr val="dk1"/>
                          </a:solidFill>
                          <a:latin typeface="Arial"/>
                          <a:ea typeface="微软雅黑"/>
                        </a:defRPr>
                      </a:lvl4pPr>
                      <a:lvl5pPr marL="1828800" algn="l" defTabSz="914400" rtl="0" eaLnBrk="1" latinLnBrk="0" hangingPunct="1">
                        <a:defRPr sz="1800" kern="1200">
                          <a:solidFill>
                            <a:schemeClr val="dk1"/>
                          </a:solidFill>
                          <a:latin typeface="Arial"/>
                          <a:ea typeface="微软雅黑"/>
                        </a:defRPr>
                      </a:lvl5pPr>
                      <a:lvl6pPr marL="2286000" algn="l" defTabSz="914400" rtl="0" eaLnBrk="1" latinLnBrk="0" hangingPunct="1">
                        <a:defRPr sz="1800" kern="1200">
                          <a:solidFill>
                            <a:schemeClr val="dk1"/>
                          </a:solidFill>
                          <a:latin typeface="Arial"/>
                          <a:ea typeface="微软雅黑"/>
                        </a:defRPr>
                      </a:lvl6pPr>
                      <a:lvl7pPr marL="2743200" algn="l" defTabSz="914400" rtl="0" eaLnBrk="1" latinLnBrk="0" hangingPunct="1">
                        <a:defRPr sz="1800" kern="1200">
                          <a:solidFill>
                            <a:schemeClr val="dk1"/>
                          </a:solidFill>
                          <a:latin typeface="Arial"/>
                          <a:ea typeface="微软雅黑"/>
                        </a:defRPr>
                      </a:lvl7pPr>
                      <a:lvl8pPr marL="3200400" algn="l" defTabSz="914400" rtl="0" eaLnBrk="1" latinLnBrk="0" hangingPunct="1">
                        <a:defRPr sz="1800" kern="1200">
                          <a:solidFill>
                            <a:schemeClr val="dk1"/>
                          </a:solidFill>
                          <a:latin typeface="Arial"/>
                          <a:ea typeface="微软雅黑"/>
                        </a:defRPr>
                      </a:lvl8pPr>
                      <a:lvl9pPr marL="3657600" algn="l" defTabSz="914400" rtl="0" eaLnBrk="1" latinLnBrk="0" hangingPunct="1">
                        <a:defRPr sz="1800" kern="1200">
                          <a:solidFill>
                            <a:schemeClr val="dk1"/>
                          </a:solidFill>
                          <a:latin typeface="Arial"/>
                          <a:ea typeface="微软雅黑"/>
                        </a:defRPr>
                      </a:lvl9pPr>
                    </a:lstStyle>
                    <a:p>
                      <a:r>
                        <a:rPr lang="zh-TW" altLang="en-US" sz="2200" b="1" kern="1200" baseline="0" dirty="0">
                          <a:solidFill>
                            <a:srgbClr val="385723"/>
                          </a:solidFill>
                          <a:latin typeface="微軟正黑體" panose="020B0604030504040204" pitchFamily="34" charset="-120"/>
                          <a:ea typeface="微軟正黑體" panose="020B0604030504040204" pitchFamily="34" charset="-120"/>
                          <a:cs typeface="+mn-cs"/>
                        </a:rPr>
                        <a:t>指定生效日：</a:t>
                      </a:r>
                      <a:endParaRPr lang="en-US" altLang="zh-TW" sz="2200" b="1" kern="1200" baseline="0" dirty="0">
                        <a:solidFill>
                          <a:srgbClr val="385723"/>
                        </a:solidFill>
                        <a:latin typeface="微軟正黑體" panose="020B0604030504040204" pitchFamily="34" charset="-120"/>
                        <a:ea typeface="微軟正黑體" panose="020B0604030504040204" pitchFamily="34" charset="-120"/>
                        <a:cs typeface="+mn-cs"/>
                      </a:endParaRPr>
                    </a:p>
                    <a:p>
                      <a:pPr algn="just"/>
                      <a:r>
                        <a:rPr lang="zh-TW" altLang="en-US" sz="2200" b="1" dirty="0">
                          <a:latin typeface="微軟正黑體" panose="020B0604030504040204" pitchFamily="34" charset="-120"/>
                          <a:ea typeface="微軟正黑體" panose="020B0604030504040204" pitchFamily="34" charset="-120"/>
                        </a:rPr>
                        <a:t>配合新進人員退撫制度之施行日，明定本條修正條文之施行日期為</a:t>
                      </a:r>
                      <a:r>
                        <a:rPr lang="en-US" altLang="zh-TW" sz="2200" b="1" dirty="0">
                          <a:latin typeface="微軟正黑體" panose="020B0604030504040204" pitchFamily="34" charset="-120"/>
                          <a:ea typeface="微軟正黑體" panose="020B0604030504040204" pitchFamily="34" charset="-120"/>
                        </a:rPr>
                        <a:t>112</a:t>
                      </a:r>
                      <a:r>
                        <a:rPr lang="zh-TW" altLang="en-US" sz="2200" b="1" dirty="0">
                          <a:latin typeface="微軟正黑體" panose="020B0604030504040204" pitchFamily="34" charset="-120"/>
                          <a:ea typeface="微軟正黑體" panose="020B0604030504040204" pitchFamily="34" charset="-120"/>
                        </a:rPr>
                        <a:t>年</a:t>
                      </a:r>
                      <a:r>
                        <a:rPr lang="en-US" altLang="zh-TW" sz="2200" b="1" dirty="0">
                          <a:latin typeface="微軟正黑體" panose="020B0604030504040204" pitchFamily="34" charset="-120"/>
                          <a:ea typeface="微軟正黑體" panose="020B0604030504040204" pitchFamily="34" charset="-120"/>
                        </a:rPr>
                        <a:t>7</a:t>
                      </a:r>
                      <a:r>
                        <a:rPr lang="zh-TW" altLang="en-US" sz="2200" b="1" dirty="0">
                          <a:latin typeface="微軟正黑體" panose="020B0604030504040204" pitchFamily="34" charset="-120"/>
                          <a:ea typeface="微軟正黑體" panose="020B0604030504040204" pitchFamily="34" charset="-120"/>
                        </a:rPr>
                        <a:t>月</a:t>
                      </a:r>
                      <a:r>
                        <a:rPr lang="en-US" altLang="zh-TW" sz="2200" b="1" dirty="0">
                          <a:latin typeface="微軟正黑體" panose="020B0604030504040204" pitchFamily="34" charset="-120"/>
                          <a:ea typeface="微軟正黑體" panose="020B0604030504040204" pitchFamily="34" charset="-120"/>
                        </a:rPr>
                        <a:t>1</a:t>
                      </a:r>
                      <a:r>
                        <a:rPr lang="zh-TW" altLang="en-US" sz="2200" b="1" dirty="0">
                          <a:latin typeface="微軟正黑體" panose="020B0604030504040204" pitchFamily="34" charset="-120"/>
                          <a:ea typeface="微軟正黑體" panose="020B0604030504040204" pitchFamily="34" charset="-120"/>
                        </a:rPr>
                        <a:t>日。</a:t>
                      </a:r>
                    </a:p>
                  </a:txBody>
                  <a:tcPr anchor="ctr">
                    <a:lnL w="6350" cap="flat" cmpd="sng" algn="ctr">
                      <a:solidFill>
                        <a:srgbClr val="FCC540"/>
                      </a:solidFill>
                      <a:prstDash val="solid"/>
                      <a:miter lim="800000"/>
                    </a:lnL>
                    <a:lnR w="6350" cap="flat" cmpd="sng" algn="ctr">
                      <a:solidFill>
                        <a:srgbClr val="FCC540"/>
                      </a:solidFill>
                      <a:prstDash val="solid"/>
                      <a:miter lim="800000"/>
                    </a:lnR>
                    <a:lnT w="6350" cap="flat" cmpd="sng" algn="ctr">
                      <a:solidFill>
                        <a:srgbClr val="FCC540"/>
                      </a:solidFill>
                      <a:prstDash val="solid"/>
                      <a:miter lim="800000"/>
                    </a:lnT>
                    <a:lnB w="6350" cap="flat" cmpd="sng" algn="ctr">
                      <a:solidFill>
                        <a:srgbClr val="FCC540"/>
                      </a:solidFill>
                      <a:prstDash val="solid"/>
                      <a:miter lim="800000"/>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xmlns="" val="10001"/>
                  </a:ext>
                </a:extLst>
              </a:tr>
            </a:tbl>
          </a:graphicData>
        </a:graphic>
      </p:graphicFrame>
      <p:sp>
        <p:nvSpPr>
          <p:cNvPr id="2" name="圓角矩形圖說文字 1"/>
          <p:cNvSpPr/>
          <p:nvPr/>
        </p:nvSpPr>
        <p:spPr>
          <a:xfrm>
            <a:off x="1785600" y="1964421"/>
            <a:ext cx="8532773" cy="959754"/>
          </a:xfrm>
          <a:prstGeom prst="wedgeRoundRectCallout">
            <a:avLst>
              <a:gd name="adj1" fmla="val -18935"/>
              <a:gd name="adj2" fmla="val 9455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600" b="1" dirty="0">
                <a:solidFill>
                  <a:srgbClr val="800000"/>
                </a:solidFill>
                <a:latin typeface="微軟正黑體" panose="020B0604030504040204" pitchFamily="34" charset="-120"/>
                <a:ea typeface="微軟正黑體" panose="020B0604030504040204" pitchFamily="34" charset="-120"/>
              </a:rPr>
              <a:t>積極協調財主機關同意政府撥補</a:t>
            </a:r>
            <a:r>
              <a:rPr lang="en-US" altLang="zh-TW" sz="2600" b="1" dirty="0">
                <a:solidFill>
                  <a:srgbClr val="800000"/>
                </a:solidFill>
                <a:latin typeface="微軟正黑體" panose="020B0604030504040204" pitchFamily="34" charset="-120"/>
                <a:ea typeface="微軟正黑體" panose="020B0604030504040204" pitchFamily="34" charset="-120"/>
              </a:rPr>
              <a:t>+</a:t>
            </a:r>
            <a:r>
              <a:rPr lang="zh-TW" altLang="en-US" sz="2600" b="1" dirty="0">
                <a:solidFill>
                  <a:srgbClr val="800000"/>
                </a:solidFill>
                <a:latin typeface="微軟正黑體" panose="020B0604030504040204" pitchFamily="34" charset="-120"/>
                <a:ea typeface="微軟正黑體" panose="020B0604030504040204" pitchFamily="34" charset="-120"/>
              </a:rPr>
              <a:t>撥補方案明確入法，強化法律依據</a:t>
            </a:r>
          </a:p>
        </p:txBody>
      </p:sp>
    </p:spTree>
    <p:extLst>
      <p:ext uri="{BB962C8B-B14F-4D97-AF65-F5344CB8AC3E}">
        <p14:creationId xmlns:p14="http://schemas.microsoft.com/office/powerpoint/2010/main" val="231717031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a:extLst>
              <a:ext uri="{FF2B5EF4-FFF2-40B4-BE49-F238E27FC236}">
                <a16:creationId xmlns:a16="http://schemas.microsoft.com/office/drawing/2014/main" xmlns="" id="{7D7DC5D2-6D98-48DE-8E5C-D20651A00016}"/>
              </a:ext>
            </a:extLst>
          </p:cNvPr>
          <p:cNvSpPr txBox="1"/>
          <p:nvPr/>
        </p:nvSpPr>
        <p:spPr>
          <a:xfrm>
            <a:off x="5324712" y="2285970"/>
            <a:ext cx="5153261" cy="1569660"/>
          </a:xfrm>
          <a:prstGeom prst="rect">
            <a:avLst/>
          </a:prstGeom>
          <a:noFill/>
        </p:spPr>
        <p:txBody>
          <a:bodyPr wrap="square" rtlCol="0">
            <a:spAutoFit/>
            <a:scene3d>
              <a:camera prst="orthographicFront"/>
              <a:lightRig rig="threePt" dir="t"/>
            </a:scene3d>
            <a:sp3d contourW="12700"/>
          </a:bodyPr>
          <a:lstStyle/>
          <a:p>
            <a:pPr lvl="0" algn="ctr" defTabSz="914400">
              <a:defRPr/>
            </a:pP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陸、現行退撫制度</a:t>
            </a:r>
            <a:endPar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endParaRPr>
          </a:p>
          <a:p>
            <a:pPr lvl="0" algn="ctr" defTabSz="914400">
              <a:defRPr/>
            </a:pPr>
            <a:r>
              <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a:t>
            </a:r>
            <a:r>
              <a:rPr lang="zh-TW" altLang="en-US"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重點摘要</a:t>
            </a:r>
            <a:r>
              <a:rPr lang="en-US" altLang="zh-TW" sz="4800" b="1" dirty="0">
                <a:solidFill>
                  <a:srgbClr val="142938"/>
                </a:solidFill>
                <a:latin typeface="经典综艺体简" panose="02010609000101010101" pitchFamily="49" charset="-122"/>
                <a:ea typeface="经典综艺体简" panose="02010609000101010101" pitchFamily="49" charset="-122"/>
                <a:cs typeface="经典综艺体简" panose="02010609000101010101" pitchFamily="49" charset="-122"/>
              </a:rPr>
              <a:t>)</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00" y="1324800"/>
            <a:ext cx="3402683" cy="3492000"/>
          </a:xfrm>
          <a:prstGeom prst="rect">
            <a:avLst/>
          </a:prstGeom>
        </p:spPr>
      </p:pic>
    </p:spTree>
    <p:extLst>
      <p:ext uri="{BB962C8B-B14F-4D97-AF65-F5344CB8AC3E}">
        <p14:creationId xmlns:p14="http://schemas.microsoft.com/office/powerpoint/2010/main" val="66344631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一</a:t>
            </a:r>
            <a:r>
              <a:rPr lang="en-US" altLang="zh-TW" sz="2400" b="1" dirty="0">
                <a:solidFill>
                  <a:srgbClr val="115686"/>
                </a:solidFill>
                <a:latin typeface="微软雅黑"/>
              </a:rPr>
              <a:t>)</a:t>
            </a:r>
            <a:r>
              <a:rPr lang="zh-TW" altLang="en-US" sz="2400" b="1" dirty="0">
                <a:solidFill>
                  <a:srgbClr val="115686"/>
                </a:solidFill>
                <a:latin typeface="微软雅黑"/>
              </a:rPr>
              <a:t>提撥費用</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1785600" y="1382400"/>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679332" y="1434063"/>
            <a:ext cx="10305783" cy="5184743"/>
            <a:chOff x="676673" y="1197936"/>
            <a:chExt cx="7703037" cy="5420603"/>
          </a:xfrm>
        </p:grpSpPr>
        <p:grpSp>
          <p:nvGrpSpPr>
            <p:cNvPr id="9" name="群組 8"/>
            <p:cNvGrpSpPr/>
            <p:nvPr/>
          </p:nvGrpSpPr>
          <p:grpSpPr>
            <a:xfrm>
              <a:off x="676673" y="1197936"/>
              <a:ext cx="7348577" cy="5420603"/>
              <a:chOff x="1084092" y="1476584"/>
              <a:chExt cx="7372998" cy="2444367"/>
            </a:xfrm>
          </p:grpSpPr>
          <p:sp>
            <p:nvSpPr>
              <p:cNvPr id="15" name="Rectangle 13"/>
              <p:cNvSpPr>
                <a:spLocks noChangeArrowheads="1"/>
              </p:cNvSpPr>
              <p:nvPr/>
            </p:nvSpPr>
            <p:spPr bwMode="auto">
              <a:xfrm>
                <a:off x="1439730" y="1544609"/>
                <a:ext cx="7017360" cy="2376342"/>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lvl1pPr marL="261938" indent="-261938" algn="l" eaLnBrk="0" hangingPunct="0">
                  <a:buChar char="v"/>
                  <a:defRPr kumimoji="1" sz="2400">
                    <a:solidFill>
                      <a:srgbClr val="0000CC"/>
                    </a:solidFill>
                    <a:latin typeface="Arial" panose="020B0604020202020204" pitchFamily="34" charset="0"/>
                    <a:ea typeface="標楷體" panose="03000509000000000000" pitchFamily="65" charset="-120"/>
                  </a:defRPr>
                </a:lvl1pPr>
                <a:lvl2pPr marL="742950" indent="-285750" algn="l" eaLnBrk="0" hangingPunct="0">
                  <a:buChar char="–"/>
                  <a:defRPr kumimoji="1" sz="2400">
                    <a:solidFill>
                      <a:srgbClr val="0000CC"/>
                    </a:solidFill>
                    <a:latin typeface="Arial" panose="020B0604020202020204" pitchFamily="34" charset="0"/>
                    <a:ea typeface="標楷體" panose="03000509000000000000" pitchFamily="65" charset="-120"/>
                  </a:defRPr>
                </a:lvl2pPr>
                <a:lvl3pPr marL="1143000" indent="-228600" algn="l" eaLnBrk="0" hangingPunct="0">
                  <a:buChar char="•"/>
                  <a:defRPr kumimoji="1" sz="2400">
                    <a:solidFill>
                      <a:srgbClr val="0000CC"/>
                    </a:solidFill>
                    <a:latin typeface="Arial" panose="020B0604020202020204" pitchFamily="34" charset="0"/>
                    <a:ea typeface="標楷體" panose="03000509000000000000" pitchFamily="65" charset="-120"/>
                  </a:defRPr>
                </a:lvl3pPr>
                <a:lvl4pPr marL="1600200" indent="-228600" algn="l" eaLnBrk="0" hangingPunct="0">
                  <a:buChar char="–"/>
                  <a:defRPr kumimoji="1" sz="2400">
                    <a:solidFill>
                      <a:srgbClr val="0000CC"/>
                    </a:solidFill>
                    <a:latin typeface="Arial" panose="020B0604020202020204" pitchFamily="34" charset="0"/>
                    <a:ea typeface="標楷體" panose="03000509000000000000" pitchFamily="65" charset="-120"/>
                  </a:defRPr>
                </a:lvl4pPr>
                <a:lvl5pPr marL="2057400" indent="-228600" algn="l" eaLnBrk="0" hangingPunct="0">
                  <a:buChar char="»"/>
                  <a:defRPr kumimoji="1" sz="2400">
                    <a:solidFill>
                      <a:srgbClr val="0000CC"/>
                    </a:solidFill>
                    <a:latin typeface="Arial" panose="020B0604020202020204" pitchFamily="34" charset="0"/>
                    <a:ea typeface="標楷體" panose="03000509000000000000" pitchFamily="65" charset="-120"/>
                  </a:defRPr>
                </a:lvl5pPr>
                <a:lvl6pPr marL="2514600" indent="-228600" eaLnBrk="0" fontAlgn="base" hangingPunct="0">
                  <a:spcBef>
                    <a:spcPct val="20000"/>
                  </a:spcBef>
                  <a:spcAft>
                    <a:spcPct val="0"/>
                  </a:spcAft>
                  <a:buChar char="»"/>
                  <a:defRPr kumimoji="1" sz="2400">
                    <a:solidFill>
                      <a:srgbClr val="0000CC"/>
                    </a:solidFill>
                    <a:latin typeface="Arial" panose="020B0604020202020204" pitchFamily="34" charset="0"/>
                    <a:ea typeface="標楷體" panose="03000509000000000000" pitchFamily="65" charset="-120"/>
                  </a:defRPr>
                </a:lvl6pPr>
                <a:lvl7pPr marL="2971800" indent="-228600" eaLnBrk="0" fontAlgn="base" hangingPunct="0">
                  <a:spcBef>
                    <a:spcPct val="20000"/>
                  </a:spcBef>
                  <a:spcAft>
                    <a:spcPct val="0"/>
                  </a:spcAft>
                  <a:buChar char="»"/>
                  <a:defRPr kumimoji="1" sz="2400">
                    <a:solidFill>
                      <a:srgbClr val="0000CC"/>
                    </a:solidFill>
                    <a:latin typeface="Arial" panose="020B0604020202020204" pitchFamily="34" charset="0"/>
                    <a:ea typeface="標楷體" panose="03000509000000000000" pitchFamily="65" charset="-120"/>
                  </a:defRPr>
                </a:lvl7pPr>
                <a:lvl8pPr marL="3429000" indent="-228600" eaLnBrk="0" fontAlgn="base" hangingPunct="0">
                  <a:spcBef>
                    <a:spcPct val="20000"/>
                  </a:spcBef>
                  <a:spcAft>
                    <a:spcPct val="0"/>
                  </a:spcAft>
                  <a:buChar char="»"/>
                  <a:defRPr kumimoji="1" sz="2400">
                    <a:solidFill>
                      <a:srgbClr val="0000CC"/>
                    </a:solidFill>
                    <a:latin typeface="Arial" panose="020B0604020202020204" pitchFamily="34" charset="0"/>
                    <a:ea typeface="標楷體" panose="03000509000000000000" pitchFamily="65" charset="-120"/>
                  </a:defRPr>
                </a:lvl8pPr>
                <a:lvl9pPr marL="3886200" indent="-228600" eaLnBrk="0" fontAlgn="base" hangingPunct="0">
                  <a:spcBef>
                    <a:spcPct val="20000"/>
                  </a:spcBef>
                  <a:spcAft>
                    <a:spcPct val="0"/>
                  </a:spcAft>
                  <a:buChar char="»"/>
                  <a:defRPr kumimoji="1" sz="2400">
                    <a:solidFill>
                      <a:srgbClr val="0000CC"/>
                    </a:solidFill>
                    <a:latin typeface="Arial" panose="020B0604020202020204" pitchFamily="34" charset="0"/>
                    <a:ea typeface="標楷體" panose="03000509000000000000" pitchFamily="65" charset="-120"/>
                  </a:defRPr>
                </a:lvl9pPr>
              </a:lstStyle>
              <a:p>
                <a:pPr marL="536575" indent="-273050" defTabSz="714375" eaLnBrk="1" hangingPunct="1">
                  <a:lnSpc>
                    <a:spcPts val="2800"/>
                  </a:lnSpc>
                  <a:buClr>
                    <a:srgbClr val="0000FF"/>
                  </a:buClr>
                  <a:buFont typeface="Wingdings" panose="05000000000000000000" pitchFamily="2" charset="2"/>
                  <a:buChar char="n"/>
                </a:pPr>
                <a:r>
                  <a:rPr lang="zh-TW" altLang="en-US" sz="3000" b="1" dirty="0">
                    <a:ln w="1905"/>
                    <a:solidFill>
                      <a:srgbClr val="C00000"/>
                    </a:solidFill>
                    <a:effectLst>
                      <a:innerShdw blurRad="69850" dist="43180" dir="5400000">
                        <a:srgbClr val="000000">
                          <a:alpha val="65000"/>
                        </a:srgbClr>
                      </a:innerShdw>
                    </a:effectLst>
                  </a:rPr>
                  <a:t>現行</a:t>
                </a:r>
                <a:r>
                  <a:rPr lang="zh-TW" altLang="en-US" b="1" dirty="0">
                    <a:ln w="1905"/>
                    <a:solidFill>
                      <a:schemeClr val="tx1"/>
                    </a:solidFill>
                    <a:effectLst>
                      <a:innerShdw blurRad="69850" dist="43180" dir="5400000">
                        <a:srgbClr val="000000">
                          <a:alpha val="65000"/>
                        </a:srgbClr>
                      </a:innerShdw>
                    </a:effectLst>
                  </a:rPr>
                  <a:t>軍公教人員退撫基金提撥規定</a:t>
                </a:r>
                <a:endParaRPr lang="en-US" altLang="zh-TW" b="1" dirty="0">
                  <a:ln w="1905"/>
                  <a:solidFill>
                    <a:schemeClr val="tx1"/>
                  </a:solidFill>
                  <a:effectLst>
                    <a:innerShdw blurRad="69850" dist="43180" dir="5400000">
                      <a:srgbClr val="000000">
                        <a:alpha val="65000"/>
                      </a:srgbClr>
                    </a:innerShdw>
                  </a:effectLst>
                </a:endParaRPr>
              </a:p>
              <a:p>
                <a:pPr marL="536575" algn="just" defTabSz="804863" eaLnBrk="1" hangingPunct="1">
                  <a:lnSpc>
                    <a:spcPts val="2800"/>
                  </a:lnSpc>
                  <a:spcBef>
                    <a:spcPts val="600"/>
                  </a:spcBef>
                  <a:buClr>
                    <a:srgbClr val="7030A0"/>
                  </a:buClr>
                  <a:buSzPct val="100000"/>
                  <a:buFont typeface="Wingdings" panose="05000000000000000000" pitchFamily="2" charset="2"/>
                  <a:buChar char="l"/>
                </a:pPr>
                <a:r>
                  <a:rPr lang="zh-TW" altLang="en-US" sz="2200" b="1" dirty="0">
                    <a:solidFill>
                      <a:srgbClr val="660066"/>
                    </a:solidFill>
                  </a:rPr>
                  <a:t>提撥基準</a:t>
                </a:r>
                <a:r>
                  <a:rPr lang="en-US" altLang="en-US" sz="2200" b="1" dirty="0">
                    <a:solidFill>
                      <a:srgbClr val="660066"/>
                    </a:solidFill>
                  </a:rPr>
                  <a:t>：</a:t>
                </a:r>
                <a:r>
                  <a:rPr kumimoji="0" lang="zh-TW" altLang="en-US" sz="2200" b="1" u="sng" dirty="0">
                    <a:solidFill>
                      <a:schemeClr val="tx1"/>
                    </a:solidFill>
                    <a:latin typeface="標楷體" panose="03000509000000000000" pitchFamily="65" charset="-120"/>
                  </a:rPr>
                  <a:t>本（年功）俸</a:t>
                </a:r>
                <a:r>
                  <a:rPr kumimoji="0" lang="en-US" altLang="zh-TW" sz="2200" b="1" u="sng" dirty="0">
                    <a:solidFill>
                      <a:schemeClr val="tx1"/>
                    </a:solidFill>
                    <a:latin typeface="標楷體" panose="03000509000000000000" pitchFamily="65" charset="-120"/>
                  </a:rPr>
                  <a:t>(</a:t>
                </a:r>
                <a:r>
                  <a:rPr kumimoji="0" lang="zh-TW" altLang="en-US" sz="2200" b="1" u="sng" dirty="0">
                    <a:solidFill>
                      <a:schemeClr val="tx1"/>
                    </a:solidFill>
                    <a:latin typeface="標楷體" panose="03000509000000000000" pitchFamily="65" charset="-120"/>
                  </a:rPr>
                  <a:t>薪</a:t>
                </a:r>
                <a:r>
                  <a:rPr kumimoji="0" lang="en-US" altLang="zh-TW" sz="2200" b="1" u="sng" dirty="0">
                    <a:solidFill>
                      <a:schemeClr val="tx1"/>
                    </a:solidFill>
                    <a:latin typeface="標楷體" panose="03000509000000000000" pitchFamily="65" charset="-120"/>
                  </a:rPr>
                  <a:t>)</a:t>
                </a:r>
                <a:r>
                  <a:rPr kumimoji="0" lang="zh-TW" altLang="en-US" sz="2600" b="1" dirty="0">
                    <a:solidFill>
                      <a:srgbClr val="FF3300"/>
                    </a:solidFill>
                    <a:latin typeface="標楷體" panose="03000509000000000000" pitchFamily="65" charset="-120"/>
                  </a:rPr>
                  <a:t>加</a:t>
                </a:r>
                <a:r>
                  <a:rPr kumimoji="0" lang="en-US" altLang="zh-TW" sz="2600" b="1" dirty="0">
                    <a:solidFill>
                      <a:srgbClr val="FF3300"/>
                    </a:solidFill>
                    <a:latin typeface="標楷體" panose="03000509000000000000" pitchFamily="65" charset="-120"/>
                  </a:rPr>
                  <a:t>1</a:t>
                </a:r>
                <a:r>
                  <a:rPr kumimoji="0" lang="zh-TW" altLang="en-US" sz="2600" b="1" dirty="0">
                    <a:solidFill>
                      <a:srgbClr val="FF3300"/>
                    </a:solidFill>
                    <a:latin typeface="標楷體" panose="03000509000000000000" pitchFamily="65" charset="-120"/>
                  </a:rPr>
                  <a:t>倍</a:t>
                </a:r>
                <a:r>
                  <a:rPr kumimoji="0" lang="zh-TW" altLang="en-US" sz="2200" b="1" dirty="0">
                    <a:solidFill>
                      <a:schemeClr val="tx1"/>
                    </a:solidFill>
                    <a:latin typeface="標楷體" panose="03000509000000000000" pitchFamily="65" charset="-120"/>
                  </a:rPr>
                  <a:t> 。</a:t>
                </a: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46100" indent="0" algn="just" defTabSz="804863" eaLnBrk="1" hangingPunct="1">
                  <a:lnSpc>
                    <a:spcPts val="2800"/>
                  </a:lnSpc>
                  <a:spcBef>
                    <a:spcPts val="600"/>
                  </a:spcBef>
                  <a:buClr>
                    <a:srgbClr val="7030A0"/>
                  </a:buClr>
                  <a:buSzPct val="100000"/>
                  <a:buNone/>
                </a:pPr>
                <a:endParaRPr kumimoji="0" lang="en-US" altLang="zh-TW" sz="2200" b="1" dirty="0">
                  <a:solidFill>
                    <a:schemeClr val="tx1"/>
                  </a:solidFill>
                  <a:latin typeface="標楷體" panose="03000509000000000000" pitchFamily="65" charset="-120"/>
                </a:endParaRPr>
              </a:p>
              <a:p>
                <a:pPr marL="536575" algn="just" defTabSz="804863" eaLnBrk="1" hangingPunct="1">
                  <a:lnSpc>
                    <a:spcPts val="2800"/>
                  </a:lnSpc>
                  <a:buClr>
                    <a:srgbClr val="7030A0"/>
                  </a:buClr>
                  <a:buSzPct val="100000"/>
                  <a:buFont typeface="Wingdings" panose="05000000000000000000" pitchFamily="2" charset="2"/>
                  <a:buChar char="l"/>
                </a:pPr>
                <a:r>
                  <a:rPr lang="zh-TW" altLang="en-US" sz="2200" b="1" dirty="0">
                    <a:solidFill>
                      <a:srgbClr val="660066"/>
                    </a:solidFill>
                  </a:rPr>
                  <a:t>提撥費率：</a:t>
                </a:r>
                <a:r>
                  <a:rPr kumimoji="0" lang="zh-TW" altLang="en-US" sz="2200" b="1" dirty="0">
                    <a:solidFill>
                      <a:schemeClr val="tx1"/>
                    </a:solidFill>
                    <a:latin typeface="標楷體" panose="03000509000000000000" pitchFamily="65" charset="-120"/>
                  </a:rPr>
                  <a:t>法定提撥費率為</a:t>
                </a:r>
                <a:r>
                  <a:rPr kumimoji="0" lang="en-US" altLang="zh-TW" sz="2600" b="1" dirty="0">
                    <a:solidFill>
                      <a:srgbClr val="FF3300"/>
                    </a:solidFill>
                    <a:latin typeface="標楷體" panose="03000509000000000000" pitchFamily="65" charset="-120"/>
                  </a:rPr>
                  <a:t>12</a:t>
                </a:r>
                <a:r>
                  <a:rPr kumimoji="0" lang="zh-TW" altLang="en-US" sz="2600" b="1" dirty="0">
                    <a:solidFill>
                      <a:srgbClr val="FF3300"/>
                    </a:solidFill>
                    <a:latin typeface="標楷體" panose="03000509000000000000" pitchFamily="65" charset="-120"/>
                  </a:rPr>
                  <a:t>％</a:t>
                </a:r>
                <a:r>
                  <a:rPr kumimoji="0" lang="en-US" altLang="zh-TW" sz="2600" b="1" dirty="0">
                    <a:solidFill>
                      <a:srgbClr val="FF3300"/>
                    </a:solidFill>
                    <a:latin typeface="標楷體" panose="03000509000000000000" pitchFamily="65" charset="-120"/>
                  </a:rPr>
                  <a:t>~18</a:t>
                </a:r>
                <a:r>
                  <a:rPr kumimoji="0" lang="zh-TW" altLang="en-US" sz="2600" b="1" dirty="0">
                    <a:solidFill>
                      <a:srgbClr val="FF3300"/>
                    </a:solidFill>
                    <a:latin typeface="標楷體" panose="03000509000000000000" pitchFamily="65" charset="-120"/>
                  </a:rPr>
                  <a:t>％</a:t>
                </a:r>
                <a:endParaRPr kumimoji="0" lang="en-US" altLang="zh-TW" sz="2600" b="1" dirty="0">
                  <a:solidFill>
                    <a:srgbClr val="FF3300"/>
                  </a:solidFill>
                  <a:latin typeface="新細明體" panose="02020500000000000000" pitchFamily="18" charset="-120"/>
                  <a:ea typeface="新細明體" panose="02020500000000000000" pitchFamily="18" charset="-120"/>
                </a:endParaRPr>
              </a:p>
              <a:p>
                <a:pPr marL="536575" algn="just" defTabSz="804863" eaLnBrk="1" hangingPunct="1">
                  <a:lnSpc>
                    <a:spcPts val="2800"/>
                  </a:lnSpc>
                  <a:buClr>
                    <a:srgbClr val="7030A0"/>
                  </a:buClr>
                  <a:buSzPct val="100000"/>
                  <a:buFont typeface="Wingdings" panose="05000000000000000000" pitchFamily="2" charset="2"/>
                  <a:buChar char="l"/>
                </a:pPr>
                <a:r>
                  <a:rPr lang="zh-TW" altLang="en-US" sz="2200" b="1" dirty="0">
                    <a:solidFill>
                      <a:srgbClr val="660066"/>
                    </a:solidFill>
                  </a:rPr>
                  <a:t>提撥比率：</a:t>
                </a:r>
                <a:r>
                  <a:rPr kumimoji="0" lang="zh-TW" altLang="en-US" sz="2200" b="1" dirty="0">
                    <a:solidFill>
                      <a:schemeClr val="tx1"/>
                    </a:solidFill>
                    <a:latin typeface="標楷體" panose="03000509000000000000" pitchFamily="65" charset="-120"/>
                  </a:rPr>
                  <a:t>政府撥繳</a:t>
                </a:r>
                <a:r>
                  <a:rPr kumimoji="0" lang="en-US" altLang="zh-TW" sz="2200" b="1" dirty="0">
                    <a:solidFill>
                      <a:srgbClr val="FF3300"/>
                    </a:solidFill>
                    <a:latin typeface="標楷體" panose="03000509000000000000" pitchFamily="65" charset="-120"/>
                  </a:rPr>
                  <a:t>65</a:t>
                </a:r>
                <a:r>
                  <a:rPr kumimoji="0" lang="zh-TW" altLang="en-US" sz="2200" b="1" dirty="0">
                    <a:solidFill>
                      <a:srgbClr val="FF0000"/>
                    </a:solidFill>
                    <a:latin typeface="標楷體" panose="03000509000000000000" pitchFamily="65" charset="-120"/>
                  </a:rPr>
                  <a:t>％</a:t>
                </a:r>
                <a:r>
                  <a:rPr kumimoji="0" lang="zh-TW" altLang="en-US" sz="2200" b="1" dirty="0">
                    <a:solidFill>
                      <a:schemeClr val="tx1"/>
                    </a:solidFill>
                    <a:latin typeface="標楷體" panose="03000509000000000000" pitchFamily="65" charset="-120"/>
                  </a:rPr>
                  <a:t>、公務人員繳付</a:t>
                </a:r>
                <a:r>
                  <a:rPr kumimoji="0" lang="en-US" altLang="zh-TW" sz="2200" b="1" dirty="0">
                    <a:solidFill>
                      <a:srgbClr val="FF3300"/>
                    </a:solidFill>
                    <a:latin typeface="標楷體" panose="03000509000000000000" pitchFamily="65" charset="-120"/>
                  </a:rPr>
                  <a:t>35</a:t>
                </a:r>
                <a:r>
                  <a:rPr kumimoji="0" lang="zh-TW" altLang="en-US" sz="2200" b="1" dirty="0">
                    <a:solidFill>
                      <a:srgbClr val="FF3300"/>
                    </a:solidFill>
                    <a:latin typeface="標楷體" panose="03000509000000000000" pitchFamily="65" charset="-120"/>
                  </a:rPr>
                  <a:t>％</a:t>
                </a:r>
                <a:r>
                  <a:rPr kumimoji="0" lang="zh-TW" altLang="zh-TW" sz="2200" b="1" dirty="0">
                    <a:solidFill>
                      <a:schemeClr val="tx1"/>
                    </a:solidFill>
                    <a:latin typeface="標楷體" panose="03000509000000000000" pitchFamily="65" charset="-120"/>
                  </a:rPr>
                  <a:t>。</a:t>
                </a:r>
                <a:endParaRPr lang="en-US" altLang="zh-TW" sz="2200" b="1" dirty="0">
                  <a:ln w="1905"/>
                  <a:solidFill>
                    <a:srgbClr val="3333FF"/>
                  </a:solidFill>
                  <a:effectLst>
                    <a:innerShdw blurRad="69850" dist="43180" dir="5400000">
                      <a:srgbClr val="000000">
                        <a:alpha val="65000"/>
                      </a:srgbClr>
                    </a:innerShdw>
                  </a:effectLst>
                  <a:latin typeface="Times New Roman" panose="02020603050405020304" pitchFamily="18" charset="0"/>
                </a:endParaRPr>
              </a:p>
            </p:txBody>
          </p:sp>
          <p:grpSp>
            <p:nvGrpSpPr>
              <p:cNvPr id="16" name="群組 15"/>
              <p:cNvGrpSpPr/>
              <p:nvPr/>
            </p:nvGrpSpPr>
            <p:grpSpPr>
              <a:xfrm>
                <a:off x="1084092" y="1476584"/>
                <a:ext cx="502305" cy="583950"/>
                <a:chOff x="660435" y="1397364"/>
                <a:chExt cx="502305" cy="583950"/>
              </a:xfrm>
            </p:grpSpPr>
            <p:sp>
              <p:nvSpPr>
                <p:cNvPr id="17" name="Freeform 7"/>
                <p:cNvSpPr>
                  <a:spLocks/>
                </p:cNvSpPr>
                <p:nvPr/>
              </p:nvSpPr>
              <p:spPr bwMode="gray">
                <a:xfrm>
                  <a:off x="781093" y="1397364"/>
                  <a:ext cx="255044" cy="162903"/>
                </a:xfrm>
                <a:custGeom>
                  <a:avLst/>
                  <a:gdLst>
                    <a:gd name="T0" fmla="*/ 11 w 267"/>
                    <a:gd name="T1" fmla="*/ 0 h 292"/>
                    <a:gd name="T2" fmla="*/ 14 w 267"/>
                    <a:gd name="T3" fmla="*/ 3 h 292"/>
                    <a:gd name="T4" fmla="*/ 16 w 267"/>
                    <a:gd name="T5" fmla="*/ 3 h 292"/>
                    <a:gd name="T6" fmla="*/ 18 w 267"/>
                    <a:gd name="T7" fmla="*/ 3 h 292"/>
                    <a:gd name="T8" fmla="*/ 20 w 267"/>
                    <a:gd name="T9" fmla="*/ 3 h 292"/>
                    <a:gd name="T10" fmla="*/ 21 w 267"/>
                    <a:gd name="T11" fmla="*/ 5 h 292"/>
                    <a:gd name="T12" fmla="*/ 22 w 267"/>
                    <a:gd name="T13" fmla="*/ 7 h 292"/>
                    <a:gd name="T14" fmla="*/ 23 w 267"/>
                    <a:gd name="T15" fmla="*/ 9 h 292"/>
                    <a:gd name="T16" fmla="*/ 23 w 267"/>
                    <a:gd name="T17" fmla="*/ 12 h 292"/>
                    <a:gd name="T18" fmla="*/ 23 w 267"/>
                    <a:gd name="T19" fmla="*/ 14 h 292"/>
                    <a:gd name="T20" fmla="*/ 22 w 267"/>
                    <a:gd name="T21" fmla="*/ 16 h 292"/>
                    <a:gd name="T22" fmla="*/ 21 w 267"/>
                    <a:gd name="T23" fmla="*/ 18 h 292"/>
                    <a:gd name="T24" fmla="*/ 20 w 267"/>
                    <a:gd name="T25" fmla="*/ 20 h 292"/>
                    <a:gd name="T26" fmla="*/ 18 w 267"/>
                    <a:gd name="T27" fmla="*/ 21 h 292"/>
                    <a:gd name="T28" fmla="*/ 16 w 267"/>
                    <a:gd name="T29" fmla="*/ 23 h 292"/>
                    <a:gd name="T30" fmla="*/ 14 w 267"/>
                    <a:gd name="T31" fmla="*/ 24 h 292"/>
                    <a:gd name="T32" fmla="*/ 11 w 267"/>
                    <a:gd name="T33" fmla="*/ 24 h 292"/>
                    <a:gd name="T34" fmla="*/ 9 w 267"/>
                    <a:gd name="T35" fmla="*/ 24 h 292"/>
                    <a:gd name="T36" fmla="*/ 7 w 267"/>
                    <a:gd name="T37" fmla="*/ 22 h 292"/>
                    <a:gd name="T38" fmla="*/ 4 w 267"/>
                    <a:gd name="T39" fmla="*/ 21 h 292"/>
                    <a:gd name="T40" fmla="*/ 3 w 267"/>
                    <a:gd name="T41" fmla="*/ 19 h 292"/>
                    <a:gd name="T42" fmla="*/ 3 w 267"/>
                    <a:gd name="T43" fmla="*/ 17 h 292"/>
                    <a:gd name="T44" fmla="*/ 3 w 267"/>
                    <a:gd name="T45" fmla="*/ 14 h 292"/>
                    <a:gd name="T46" fmla="*/ 0 w 267"/>
                    <a:gd name="T47" fmla="*/ 12 h 292"/>
                    <a:gd name="T48" fmla="*/ 3 w 267"/>
                    <a:gd name="T49" fmla="*/ 9 h 292"/>
                    <a:gd name="T50" fmla="*/ 3 w 267"/>
                    <a:gd name="T51" fmla="*/ 7 h 292"/>
                    <a:gd name="T52" fmla="*/ 3 w 267"/>
                    <a:gd name="T53" fmla="*/ 4 h 292"/>
                    <a:gd name="T54" fmla="*/ 4 w 267"/>
                    <a:gd name="T55" fmla="*/ 3 h 292"/>
                    <a:gd name="T56" fmla="*/ 7 w 267"/>
                    <a:gd name="T57" fmla="*/ 3 h 292"/>
                    <a:gd name="T58" fmla="*/ 9 w 267"/>
                    <a:gd name="T59" fmla="*/ 3 h 292"/>
                    <a:gd name="T60" fmla="*/ 1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ln/>
              </p:spPr>
              <p:style>
                <a:lnRef idx="0">
                  <a:schemeClr val="accent4"/>
                </a:lnRef>
                <a:fillRef idx="3">
                  <a:schemeClr val="accent4"/>
                </a:fillRef>
                <a:effectRef idx="3">
                  <a:schemeClr val="accent4"/>
                </a:effectRef>
                <a:fontRef idx="minor">
                  <a:schemeClr val="lt1"/>
                </a:fontRef>
              </p:style>
              <p:txBody>
                <a:bodyPr/>
                <a:lstStyle/>
                <a:p>
                  <a:endParaRPr lang="zh-TW" altLang="en-US" b="1"/>
                </a:p>
              </p:txBody>
            </p:sp>
            <p:sp>
              <p:nvSpPr>
                <p:cNvPr id="19" name="Freeform 8"/>
                <p:cNvSpPr>
                  <a:spLocks/>
                </p:cNvSpPr>
                <p:nvPr/>
              </p:nvSpPr>
              <p:spPr bwMode="gray">
                <a:xfrm>
                  <a:off x="660435" y="1560267"/>
                  <a:ext cx="502305" cy="421047"/>
                </a:xfrm>
                <a:custGeom>
                  <a:avLst/>
                  <a:gdLst>
                    <a:gd name="T0" fmla="*/ 6 w 573"/>
                    <a:gd name="T1" fmla="*/ 3 h 1111"/>
                    <a:gd name="T2" fmla="*/ 3 w 573"/>
                    <a:gd name="T3" fmla="*/ 3 h 1111"/>
                    <a:gd name="T4" fmla="*/ 3 w 573"/>
                    <a:gd name="T5" fmla="*/ 6 h 1111"/>
                    <a:gd name="T6" fmla="*/ 0 w 573"/>
                    <a:gd name="T7" fmla="*/ 40 h 1111"/>
                    <a:gd name="T8" fmla="*/ 1 w 573"/>
                    <a:gd name="T9" fmla="*/ 41 h 1111"/>
                    <a:gd name="T10" fmla="*/ 3 w 573"/>
                    <a:gd name="T11" fmla="*/ 41 h 1111"/>
                    <a:gd name="T12" fmla="*/ 3 w 573"/>
                    <a:gd name="T13" fmla="*/ 43 h 1111"/>
                    <a:gd name="T14" fmla="*/ 4 w 573"/>
                    <a:gd name="T15" fmla="*/ 43 h 1111"/>
                    <a:gd name="T16" fmla="*/ 7 w 573"/>
                    <a:gd name="T17" fmla="*/ 43 h 1111"/>
                    <a:gd name="T18" fmla="*/ 8 w 573"/>
                    <a:gd name="T19" fmla="*/ 42 h 1111"/>
                    <a:gd name="T20" fmla="*/ 9 w 573"/>
                    <a:gd name="T21" fmla="*/ 41 h 1111"/>
                    <a:gd name="T22" fmla="*/ 9 w 573"/>
                    <a:gd name="T23" fmla="*/ 39 h 1111"/>
                    <a:gd name="T24" fmla="*/ 9 w 573"/>
                    <a:gd name="T25" fmla="*/ 13 h 1111"/>
                    <a:gd name="T26" fmla="*/ 10 w 573"/>
                    <a:gd name="T27" fmla="*/ 83 h 1111"/>
                    <a:gd name="T28" fmla="*/ 11 w 573"/>
                    <a:gd name="T29" fmla="*/ 83 h 1111"/>
                    <a:gd name="T30" fmla="*/ 12 w 573"/>
                    <a:gd name="T31" fmla="*/ 85 h 1111"/>
                    <a:gd name="T32" fmla="*/ 14 w 573"/>
                    <a:gd name="T33" fmla="*/ 86 h 1111"/>
                    <a:gd name="T34" fmla="*/ 16 w 573"/>
                    <a:gd name="T35" fmla="*/ 87 h 1111"/>
                    <a:gd name="T36" fmla="*/ 18 w 573"/>
                    <a:gd name="T37" fmla="*/ 87 h 1111"/>
                    <a:gd name="T38" fmla="*/ 21 w 573"/>
                    <a:gd name="T39" fmla="*/ 86 h 1111"/>
                    <a:gd name="T40" fmla="*/ 21 w 573"/>
                    <a:gd name="T41" fmla="*/ 83 h 1111"/>
                    <a:gd name="T42" fmla="*/ 22 w 573"/>
                    <a:gd name="T43" fmla="*/ 83 h 1111"/>
                    <a:gd name="T44" fmla="*/ 22 w 573"/>
                    <a:gd name="T45" fmla="*/ 39 h 1111"/>
                    <a:gd name="T46" fmla="*/ 24 w 573"/>
                    <a:gd name="T47" fmla="*/ 39 h 1111"/>
                    <a:gd name="T48" fmla="*/ 24 w 573"/>
                    <a:gd name="T49" fmla="*/ 42 h 1111"/>
                    <a:gd name="T50" fmla="*/ 24 w 573"/>
                    <a:gd name="T51" fmla="*/ 47 h 1111"/>
                    <a:gd name="T52" fmla="*/ 24 w 573"/>
                    <a:gd name="T53" fmla="*/ 52 h 1111"/>
                    <a:gd name="T54" fmla="*/ 24 w 573"/>
                    <a:gd name="T55" fmla="*/ 58 h 1111"/>
                    <a:gd name="T56" fmla="*/ 24 w 573"/>
                    <a:gd name="T57" fmla="*/ 65 h 1111"/>
                    <a:gd name="T58" fmla="*/ 24 w 573"/>
                    <a:gd name="T59" fmla="*/ 72 h 1111"/>
                    <a:gd name="T60" fmla="*/ 24 w 573"/>
                    <a:gd name="T61" fmla="*/ 78 h 1111"/>
                    <a:gd name="T62" fmla="*/ 24 w 573"/>
                    <a:gd name="T63" fmla="*/ 83 h 1111"/>
                    <a:gd name="T64" fmla="*/ 24 w 573"/>
                    <a:gd name="T65" fmla="*/ 83 h 1111"/>
                    <a:gd name="T66" fmla="*/ 25 w 573"/>
                    <a:gd name="T67" fmla="*/ 85 h 1111"/>
                    <a:gd name="T68" fmla="*/ 28 w 573"/>
                    <a:gd name="T69" fmla="*/ 86 h 1111"/>
                    <a:gd name="T70" fmla="*/ 30 w 573"/>
                    <a:gd name="T71" fmla="*/ 87 h 1111"/>
                    <a:gd name="T72" fmla="*/ 32 w 573"/>
                    <a:gd name="T73" fmla="*/ 86 h 1111"/>
                    <a:gd name="T74" fmla="*/ 35 w 573"/>
                    <a:gd name="T75" fmla="*/ 85 h 1111"/>
                    <a:gd name="T76" fmla="*/ 35 w 573"/>
                    <a:gd name="T77" fmla="*/ 83 h 1111"/>
                    <a:gd name="T78" fmla="*/ 36 w 573"/>
                    <a:gd name="T79" fmla="*/ 83 h 1111"/>
                    <a:gd name="T80" fmla="*/ 37 w 573"/>
                    <a:gd name="T81" fmla="*/ 13 h 1111"/>
                    <a:gd name="T82" fmla="*/ 37 w 573"/>
                    <a:gd name="T83" fmla="*/ 39 h 1111"/>
                    <a:gd name="T84" fmla="*/ 37 w 573"/>
                    <a:gd name="T85" fmla="*/ 41 h 1111"/>
                    <a:gd name="T86" fmla="*/ 38 w 573"/>
                    <a:gd name="T87" fmla="*/ 43 h 1111"/>
                    <a:gd name="T88" fmla="*/ 41 w 573"/>
                    <a:gd name="T89" fmla="*/ 43 h 1111"/>
                    <a:gd name="T90" fmla="*/ 43 w 573"/>
                    <a:gd name="T91" fmla="*/ 43 h 1111"/>
                    <a:gd name="T92" fmla="*/ 44 w 573"/>
                    <a:gd name="T93" fmla="*/ 43 h 1111"/>
                    <a:gd name="T94" fmla="*/ 46 w 573"/>
                    <a:gd name="T95" fmla="*/ 41 h 1111"/>
                    <a:gd name="T96" fmla="*/ 46 w 573"/>
                    <a:gd name="T97" fmla="*/ 39 h 1111"/>
                    <a:gd name="T98" fmla="*/ 46 w 573"/>
                    <a:gd name="T99" fmla="*/ 5 h 1111"/>
                    <a:gd name="T100" fmla="*/ 43 w 573"/>
                    <a:gd name="T101" fmla="*/ 3 h 1111"/>
                    <a:gd name="T102" fmla="*/ 41 w 573"/>
                    <a:gd name="T103" fmla="*/ 3 h 1111"/>
                    <a:gd name="T104" fmla="*/ 8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ln/>
              </p:spPr>
              <p:style>
                <a:lnRef idx="0">
                  <a:schemeClr val="accent4"/>
                </a:lnRef>
                <a:fillRef idx="3">
                  <a:schemeClr val="accent4"/>
                </a:fillRef>
                <a:effectRef idx="3">
                  <a:schemeClr val="accent4"/>
                </a:effectRef>
                <a:fontRef idx="minor">
                  <a:schemeClr val="lt1"/>
                </a:fontRef>
              </p:style>
              <p:txBody>
                <a:bodyPr/>
                <a:lstStyle/>
                <a:p>
                  <a:endParaRPr lang="zh-TW" altLang="en-US" b="1"/>
                </a:p>
              </p:txBody>
            </p:sp>
          </p:grpSp>
        </p:grpSp>
        <p:grpSp>
          <p:nvGrpSpPr>
            <p:cNvPr id="11" name="群組 10"/>
            <p:cNvGrpSpPr/>
            <p:nvPr/>
          </p:nvGrpSpPr>
          <p:grpSpPr>
            <a:xfrm>
              <a:off x="1956414" y="2492897"/>
              <a:ext cx="6423296" cy="3260504"/>
              <a:chOff x="1956414" y="2492897"/>
              <a:chExt cx="6423296" cy="3260504"/>
            </a:xfrm>
          </p:grpSpPr>
          <p:sp>
            <p:nvSpPr>
              <p:cNvPr id="12" name="直線圖說文字 3 (加上框線和強調線) 11"/>
              <p:cNvSpPr/>
              <p:nvPr/>
            </p:nvSpPr>
            <p:spPr>
              <a:xfrm>
                <a:off x="2289350" y="2492897"/>
                <a:ext cx="6090360" cy="3260504"/>
              </a:xfrm>
              <a:prstGeom prst="accentBorderCallout3">
                <a:avLst>
                  <a:gd name="adj1" fmla="val 26938"/>
                  <a:gd name="adj2" fmla="val -2459"/>
                  <a:gd name="adj3" fmla="val -4425"/>
                  <a:gd name="adj4" fmla="val -2457"/>
                  <a:gd name="adj5" fmla="val -8505"/>
                  <a:gd name="adj6" fmla="val 4635"/>
                  <a:gd name="adj7" fmla="val -8386"/>
                  <a:gd name="adj8" fmla="val 43624"/>
                </a:avLst>
              </a:prstGeom>
              <a:ln w="19050"/>
            </p:spPr>
            <p:style>
              <a:lnRef idx="1">
                <a:schemeClr val="accent1"/>
              </a:lnRef>
              <a:fillRef idx="3">
                <a:schemeClr val="accent1"/>
              </a:fillRef>
              <a:effectRef idx="2">
                <a:schemeClr val="accent1"/>
              </a:effectRef>
              <a:fontRef idx="minor">
                <a:schemeClr val="lt1"/>
              </a:fontRef>
            </p:style>
            <p:txBody>
              <a:bodyPr rtlCol="0" anchor="t"/>
              <a:lstStyle/>
              <a:p>
                <a:pPr marL="358775"/>
                <a:r>
                  <a:rPr lang="zh-TW" altLang="en-US" sz="2000" b="1" dirty="0">
                    <a:latin typeface="微軟正黑體" panose="020B0604030504040204" pitchFamily="34" charset="-120"/>
                    <a:ea typeface="微軟正黑體" panose="020B0604030504040204" pitchFamily="34" charset="-120"/>
                  </a:rPr>
                  <a:t>公務人員待遇結構</a:t>
                </a:r>
                <a:endParaRPr lang="en-US" altLang="zh-TW" sz="2000" b="1" dirty="0">
                  <a:latin typeface="微軟正黑體" panose="020B0604030504040204" pitchFamily="34" charset="-120"/>
                  <a:ea typeface="微軟正黑體" panose="020B0604030504040204" pitchFamily="34" charset="-120"/>
                </a:endParaRPr>
              </a:p>
              <a:p>
                <a:pPr>
                  <a:spcBef>
                    <a:spcPts val="600"/>
                  </a:spcBef>
                </a:pP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本</a:t>
                </a:r>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年功</a:t>
                </a:r>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俸</a:t>
                </a:r>
                <a:r>
                  <a:rPr lang="zh-TW" altLang="en-US" sz="2000" b="1" dirty="0">
                    <a:latin typeface="微軟正黑體" panose="020B0604030504040204" pitchFamily="34" charset="-120"/>
                    <a:ea typeface="微軟正黑體" panose="020B0604030504040204" pitchFamily="34" charset="-120"/>
                  </a:rPr>
                  <a:t>→按俸點 </a:t>
                </a:r>
                <a:r>
                  <a:rPr lang="en-US" altLang="zh-TW" sz="2000" b="1" dirty="0">
                    <a:latin typeface="微軟正黑體" panose="020B0604030504040204" pitchFamily="34" charset="-120"/>
                    <a:ea typeface="微軟正黑體" panose="020B0604030504040204" pitchFamily="34" charset="-120"/>
                  </a:rPr>
                  <a:t>(160</a:t>
                </a:r>
                <a:r>
                  <a:rPr lang="zh-TW" altLang="en-US" sz="2000" b="1" dirty="0">
                    <a:latin typeface="微軟正黑體" panose="020B0604030504040204" pitchFamily="34" charset="-120"/>
                    <a:ea typeface="微軟正黑體" panose="020B0604030504040204" pitchFamily="34" charset="-120"/>
                  </a:rPr>
                  <a:t>俸點</a:t>
                </a:r>
                <a:r>
                  <a:rPr lang="en-US" altLang="zh-TW" sz="2000" b="1" dirty="0">
                    <a:latin typeface="微軟正黑體" panose="020B0604030504040204" pitchFamily="34" charset="-120"/>
                    <a:ea typeface="微軟正黑體" panose="020B0604030504040204" pitchFamily="34" charset="-120"/>
                  </a:rPr>
                  <a:t>~800</a:t>
                </a:r>
                <a:r>
                  <a:rPr lang="zh-TW" altLang="en-US" sz="2000" b="1" dirty="0">
                    <a:latin typeface="微軟正黑體" panose="020B0604030504040204" pitchFamily="34" charset="-120"/>
                    <a:ea typeface="微軟正黑體" panose="020B0604030504040204" pitchFamily="34" charset="-120"/>
                  </a:rPr>
                  <a:t>俸點</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折算俸額</a:t>
                </a:r>
                <a:endParaRPr lang="en-US" altLang="zh-TW" sz="2000" b="1" dirty="0">
                  <a:latin typeface="微軟正黑體" panose="020B0604030504040204" pitchFamily="34" charset="-120"/>
                  <a:ea typeface="微軟正黑體" panose="020B0604030504040204" pitchFamily="34" charset="-120"/>
                </a:endParaRPr>
              </a:p>
              <a:p>
                <a:pPr marL="361950"/>
                <a:r>
                  <a:rPr lang="en-US" altLang="zh-TW" sz="2000" b="1" dirty="0">
                    <a:latin typeface="微軟正黑體" panose="020B0604030504040204" pitchFamily="34" charset="-120"/>
                    <a:ea typeface="微軟正黑體" panose="020B0604030504040204" pitchFamily="34" charset="-120"/>
                  </a:rPr>
                  <a:t>+</a:t>
                </a:r>
              </a:p>
              <a:p>
                <a:pPr marL="1343025" indent="-1296000">
                  <a:lnSpc>
                    <a:spcPts val="2700"/>
                  </a:lnSpc>
                </a:pP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專業加給</a:t>
                </a:r>
                <a:r>
                  <a:rPr lang="zh-TW" altLang="en-US" sz="2000" b="1" dirty="0">
                    <a:latin typeface="微軟正黑體" panose="020B0604030504040204" pitchFamily="34" charset="-120"/>
                    <a:ea typeface="微軟正黑體" panose="020B0604030504040204" pitchFamily="34" charset="-120"/>
                  </a:rPr>
                  <a:t>→按職務之技術或專業程度等區分</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表一至表     二十九高達</a:t>
                </a:r>
                <a:r>
                  <a:rPr lang="en-US" altLang="zh-TW" sz="2000" b="1" dirty="0">
                    <a:latin typeface="微軟正黑體" panose="020B0604030504040204" pitchFamily="34" charset="-120"/>
                    <a:ea typeface="微軟正黑體" panose="020B0604030504040204" pitchFamily="34" charset="-120"/>
                  </a:rPr>
                  <a:t>25</a:t>
                </a:r>
                <a:r>
                  <a:rPr lang="zh-TW" altLang="en-US" sz="2000" b="1" dirty="0">
                    <a:latin typeface="微軟正黑體" panose="020B0604030504040204" pitchFamily="34" charset="-120"/>
                    <a:ea typeface="微軟正黑體" panose="020B0604030504040204" pitchFamily="34" charset="-120"/>
                  </a:rPr>
                  <a:t>多種，金額高低存有差距</a:t>
                </a:r>
                <a:r>
                  <a:rPr lang="en-US" altLang="zh-TW" sz="2000" b="1" dirty="0">
                    <a:latin typeface="微軟正黑體" panose="020B0604030504040204" pitchFamily="34" charset="-120"/>
                    <a:ea typeface="微軟正黑體" panose="020B0604030504040204" pitchFamily="34" charset="-120"/>
                  </a:rPr>
                  <a:t>)</a:t>
                </a:r>
              </a:p>
              <a:p>
                <a:pPr marL="361950"/>
                <a:r>
                  <a:rPr lang="en-US" altLang="zh-TW" sz="2000" b="1" dirty="0">
                    <a:latin typeface="微軟正黑體" panose="020B0604030504040204" pitchFamily="34" charset="-120"/>
                    <a:ea typeface="微軟正黑體" panose="020B0604030504040204" pitchFamily="34" charset="-120"/>
                  </a:rPr>
                  <a:t>+</a:t>
                </a:r>
              </a:p>
              <a:p>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職務加給</a:t>
                </a:r>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dirty="0">
                    <a:latin typeface="新細明體"/>
                    <a:ea typeface="新細明體"/>
                  </a:rPr>
                  <a:t>→</a:t>
                </a:r>
                <a:r>
                  <a:rPr lang="zh-TW" altLang="en-US" sz="2000" b="1" dirty="0">
                    <a:latin typeface="微軟正黑體" panose="020B0604030504040204" pitchFamily="34" charset="-120"/>
                    <a:ea typeface="微軟正黑體" panose="020B0604030504040204" pitchFamily="34" charset="-120"/>
                  </a:rPr>
                  <a:t>按主管職務、職責繁重等支給</a:t>
                </a:r>
                <a:endParaRPr lang="en-US" altLang="zh-TW" sz="2000" b="1" dirty="0">
                  <a:latin typeface="微軟正黑體" panose="020B0604030504040204" pitchFamily="34" charset="-120"/>
                  <a:ea typeface="微軟正黑體" panose="020B0604030504040204" pitchFamily="34" charset="-120"/>
                </a:endParaRPr>
              </a:p>
              <a:p>
                <a:pPr marL="361950"/>
                <a:r>
                  <a:rPr lang="en-US" altLang="zh-TW" sz="2000" b="1" dirty="0">
                    <a:latin typeface="微軟正黑體" panose="020B0604030504040204" pitchFamily="34" charset="-120"/>
                    <a:ea typeface="微軟正黑體" panose="020B0604030504040204" pitchFamily="34" charset="-120"/>
                  </a:rPr>
                  <a:t>+</a:t>
                </a:r>
              </a:p>
              <a:p>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地域加給</a:t>
                </a:r>
                <a:r>
                  <a:rPr lang="en-US" altLang="zh-TW" sz="2000" b="1" dirty="0">
                    <a:ln w="1905"/>
                    <a:solidFill>
                      <a:srgbClr val="FFFF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en-US" altLang="zh-TW" sz="2000" b="1" dirty="0">
                    <a:latin typeface="新細明體"/>
                    <a:ea typeface="新細明體"/>
                  </a:rPr>
                  <a:t>→</a:t>
                </a:r>
                <a:r>
                  <a:rPr lang="zh-TW" altLang="en-US" sz="2000" b="1" dirty="0">
                    <a:latin typeface="微軟正黑體" panose="020B0604030504040204" pitchFamily="34" charset="-120"/>
                    <a:ea typeface="微軟正黑體" panose="020B0604030504040204" pitchFamily="34" charset="-120"/>
                  </a:rPr>
                  <a:t>服務處所之地理環境、交通狀況等支給</a:t>
                </a:r>
                <a:endParaRPr lang="en-US" altLang="zh-TW" sz="2000" b="1" dirty="0">
                  <a:latin typeface="微軟正黑體" panose="020B0604030504040204" pitchFamily="34" charset="-120"/>
                  <a:ea typeface="微軟正黑體" panose="020B0604030504040204" pitchFamily="34" charset="-120"/>
                </a:endParaRPr>
              </a:p>
            </p:txBody>
          </p:sp>
          <p:sp>
            <p:nvSpPr>
              <p:cNvPr id="14" name="L-圖案 13"/>
              <p:cNvSpPr/>
              <p:nvPr/>
            </p:nvSpPr>
            <p:spPr>
              <a:xfrm rot="19080131">
                <a:off x="1956414" y="2777650"/>
                <a:ext cx="510392" cy="326557"/>
              </a:xfrm>
              <a:prstGeom prst="corner">
                <a:avLst>
                  <a:gd name="adj1" fmla="val 36942"/>
                  <a:gd name="adj2" fmla="val 4057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2084000551"/>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一</a:t>
            </a:r>
            <a:r>
              <a:rPr lang="en-US" altLang="zh-TW" sz="2400" b="1" dirty="0">
                <a:solidFill>
                  <a:srgbClr val="115686"/>
                </a:solidFill>
                <a:latin typeface="微软雅黑"/>
              </a:rPr>
              <a:t>)</a:t>
            </a:r>
            <a:r>
              <a:rPr lang="zh-TW" altLang="en-US" sz="2400" b="1" dirty="0">
                <a:solidFill>
                  <a:srgbClr val="115686"/>
                </a:solidFill>
                <a:latin typeface="微软雅黑"/>
              </a:rPr>
              <a:t>提撥費用</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816763" y="3110959"/>
            <a:ext cx="10467122" cy="2396587"/>
            <a:chOff x="312970" y="4189974"/>
            <a:chExt cx="8854931" cy="2425867"/>
          </a:xfrm>
        </p:grpSpPr>
        <p:grpSp>
          <p:nvGrpSpPr>
            <p:cNvPr id="21" name="Group 92"/>
            <p:cNvGrpSpPr>
              <a:grpSpLocks/>
            </p:cNvGrpSpPr>
            <p:nvPr/>
          </p:nvGrpSpPr>
          <p:grpSpPr bwMode="auto">
            <a:xfrm>
              <a:off x="1547901" y="5635877"/>
              <a:ext cx="7620000" cy="167167"/>
              <a:chOff x="0" y="1824"/>
              <a:chExt cx="5760" cy="90"/>
            </a:xfrm>
          </p:grpSpPr>
          <p:sp>
            <p:nvSpPr>
              <p:cNvPr id="61" name="Rectangle 5"/>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sp>
            <p:nvSpPr>
              <p:cNvPr id="62" name="Rectangle 4"/>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p>
            </p:txBody>
          </p:sp>
        </p:grpSp>
        <p:sp>
          <p:nvSpPr>
            <p:cNvPr id="22" name="Oval 31"/>
            <p:cNvSpPr>
              <a:spLocks noChangeArrowheads="1"/>
            </p:cNvSpPr>
            <p:nvPr/>
          </p:nvSpPr>
          <p:spPr bwMode="gray">
            <a:xfrm>
              <a:off x="6467564" y="4888642"/>
              <a:ext cx="1728787" cy="1727199"/>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23" name="Oval 32"/>
            <p:cNvSpPr>
              <a:spLocks noChangeArrowheads="1"/>
            </p:cNvSpPr>
            <p:nvPr/>
          </p:nvSpPr>
          <p:spPr bwMode="gray">
            <a:xfrm>
              <a:off x="6467564" y="4888642"/>
              <a:ext cx="1728787" cy="1727199"/>
            </a:xfrm>
            <a:prstGeom prst="ellipse">
              <a:avLst/>
            </a:prstGeom>
            <a:gradFill rotWithShape="1">
              <a:gsLst>
                <a:gs pos="0">
                  <a:srgbClr val="3399FF">
                    <a:alpha val="32001"/>
                  </a:srgbClr>
                </a:gs>
                <a:gs pos="100000">
                  <a:srgbClr val="3399FF">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24" name="Oval 33"/>
            <p:cNvSpPr>
              <a:spLocks noChangeArrowheads="1"/>
            </p:cNvSpPr>
            <p:nvPr/>
          </p:nvSpPr>
          <p:spPr bwMode="gray">
            <a:xfrm>
              <a:off x="6581864" y="5001354"/>
              <a:ext cx="1501775" cy="1500186"/>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25" name="Oval 34"/>
            <p:cNvSpPr>
              <a:spLocks noChangeArrowheads="1"/>
            </p:cNvSpPr>
            <p:nvPr/>
          </p:nvSpPr>
          <p:spPr bwMode="gray">
            <a:xfrm>
              <a:off x="6583451" y="5004531"/>
              <a:ext cx="1503363" cy="1500186"/>
            </a:xfrm>
            <a:prstGeom prst="ellipse">
              <a:avLst/>
            </a:prstGeom>
            <a:gradFill rotWithShape="1">
              <a:gsLst>
                <a:gs pos="0">
                  <a:srgbClr val="3399FF">
                    <a:gamma/>
                    <a:shade val="63529"/>
                    <a:invGamma/>
                  </a:srgbClr>
                </a:gs>
                <a:gs pos="100000">
                  <a:srgbClr val="3399FF">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26" name="Oval 35"/>
            <p:cNvSpPr>
              <a:spLocks noChangeArrowheads="1"/>
            </p:cNvSpPr>
            <p:nvPr/>
          </p:nvSpPr>
          <p:spPr bwMode="gray">
            <a:xfrm>
              <a:off x="6658064" y="5077554"/>
              <a:ext cx="1352550" cy="1349374"/>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grpSp>
          <p:nvGrpSpPr>
            <p:cNvPr id="27" name="Group 36"/>
            <p:cNvGrpSpPr>
              <a:grpSpLocks/>
            </p:cNvGrpSpPr>
            <p:nvPr/>
          </p:nvGrpSpPr>
          <p:grpSpPr bwMode="auto">
            <a:xfrm>
              <a:off x="6650710" y="5101770"/>
              <a:ext cx="1311275" cy="1309690"/>
              <a:chOff x="4166" y="1706"/>
              <a:chExt cx="1252" cy="1252"/>
            </a:xfrm>
          </p:grpSpPr>
          <p:sp>
            <p:nvSpPr>
              <p:cNvPr id="57"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8"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9"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60" name="Oval 40"/>
              <p:cNvSpPr>
                <a:spLocks noChangeArrowheads="1"/>
              </p:cNvSpPr>
              <p:nvPr/>
            </p:nvSpPr>
            <p:spPr bwMode="gray">
              <a:xfrm>
                <a:off x="4192" y="1833"/>
                <a:ext cx="1091" cy="98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anchor="ctr"/>
              <a:lstStyle/>
              <a:p>
                <a:r>
                  <a:rPr lang="en-US" altLang="zh-TW" sz="4500" b="1" dirty="0">
                    <a:ln w="1905"/>
                    <a:solidFill>
                      <a:srgbClr val="C00000"/>
                    </a:solidFill>
                    <a:effectLst>
                      <a:innerShdw blurRad="69850" dist="43180" dir="5400000">
                        <a:srgbClr val="000000">
                          <a:alpha val="65000"/>
                        </a:srgbClr>
                      </a:innerShdw>
                    </a:effectLst>
                    <a:latin typeface="+mn-ea"/>
                  </a:rPr>
                  <a:t>15%</a:t>
                </a:r>
              </a:p>
            </p:txBody>
          </p:sp>
        </p:grpSp>
        <p:grpSp>
          <p:nvGrpSpPr>
            <p:cNvPr id="28" name="Group 48"/>
            <p:cNvGrpSpPr>
              <a:grpSpLocks/>
            </p:cNvGrpSpPr>
            <p:nvPr/>
          </p:nvGrpSpPr>
          <p:grpSpPr bwMode="auto">
            <a:xfrm>
              <a:off x="4377205" y="5010834"/>
              <a:ext cx="1441450" cy="1439864"/>
              <a:chOff x="2789" y="1625"/>
              <a:chExt cx="907" cy="907"/>
            </a:xfrm>
          </p:grpSpPr>
          <p:sp>
            <p:nvSpPr>
              <p:cNvPr id="47" name="Oval 49"/>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48" name="Oval 50"/>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49" name="Oval 51"/>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50" name="Oval 52"/>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51" name="Oval 53"/>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grpSp>
            <p:nvGrpSpPr>
              <p:cNvPr id="52" name="Group 54"/>
              <p:cNvGrpSpPr>
                <a:grpSpLocks/>
              </p:cNvGrpSpPr>
              <p:nvPr/>
            </p:nvGrpSpPr>
            <p:grpSpPr bwMode="auto">
              <a:xfrm>
                <a:off x="2899" y="1735"/>
                <a:ext cx="687" cy="688"/>
                <a:chOff x="4166" y="1706"/>
                <a:chExt cx="1252" cy="1253"/>
              </a:xfrm>
            </p:grpSpPr>
            <p:sp>
              <p:nvSpPr>
                <p:cNvPr id="53" name="Oval 55"/>
                <p:cNvSpPr>
                  <a:spLocks noChangeArrowheads="1"/>
                </p:cNvSpPr>
                <p:nvPr/>
              </p:nvSpPr>
              <p:spPr bwMode="gray">
                <a:xfrm>
                  <a:off x="4166" y="1706"/>
                  <a:ext cx="1252" cy="1253"/>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4" name="Oval 56"/>
                <p:cNvSpPr>
                  <a:spLocks noChangeArrowheads="1"/>
                </p:cNvSpPr>
                <p:nvPr/>
              </p:nvSpPr>
              <p:spPr bwMode="gray">
                <a:xfrm>
                  <a:off x="4182" y="1713"/>
                  <a:ext cx="1222" cy="1222"/>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5" name="Oval 57"/>
                <p:cNvSpPr>
                  <a:spLocks noChangeArrowheads="1"/>
                </p:cNvSpPr>
                <p:nvPr/>
              </p:nvSpPr>
              <p:spPr bwMode="gray">
                <a:xfrm>
                  <a:off x="4195" y="1727"/>
                  <a:ext cx="1162" cy="1142"/>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56" name="Oval 58"/>
                <p:cNvSpPr>
                  <a:spLocks noChangeArrowheads="1"/>
                </p:cNvSpPr>
                <p:nvPr/>
              </p:nvSpPr>
              <p:spPr bwMode="gray">
                <a:xfrm>
                  <a:off x="4187" y="1820"/>
                  <a:ext cx="1209" cy="101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anchor="ctr"/>
                <a:lstStyle/>
                <a:p>
                  <a:r>
                    <a:rPr lang="en-US" altLang="zh-TW" sz="3500" b="1" dirty="0">
                      <a:ln w="1905"/>
                      <a:solidFill>
                        <a:srgbClr val="C00000"/>
                      </a:solidFill>
                      <a:effectLst>
                        <a:innerShdw blurRad="69850" dist="43180" dir="5400000">
                          <a:srgbClr val="000000">
                            <a:alpha val="65000"/>
                          </a:srgbClr>
                        </a:innerShdw>
                      </a:effectLst>
                      <a:latin typeface="+mn-ea"/>
                    </a:rPr>
                    <a:t>14%</a:t>
                  </a:r>
                  <a:endParaRPr lang="zh-TW" altLang="en-US" sz="3500" b="1" dirty="0">
                    <a:ln w="1905"/>
                    <a:solidFill>
                      <a:srgbClr val="C00000"/>
                    </a:solidFill>
                    <a:effectLst>
                      <a:innerShdw blurRad="69850" dist="43180" dir="5400000">
                        <a:srgbClr val="000000">
                          <a:alpha val="65000"/>
                        </a:srgbClr>
                      </a:innerShdw>
                    </a:effectLst>
                    <a:latin typeface="+mn-ea"/>
                  </a:endParaRPr>
                </a:p>
              </p:txBody>
            </p:sp>
          </p:grpSp>
        </p:grpSp>
        <p:grpSp>
          <p:nvGrpSpPr>
            <p:cNvPr id="29" name="Group 66"/>
            <p:cNvGrpSpPr>
              <a:grpSpLocks/>
            </p:cNvGrpSpPr>
            <p:nvPr/>
          </p:nvGrpSpPr>
          <p:grpSpPr bwMode="auto">
            <a:xfrm>
              <a:off x="2387828" y="5041882"/>
              <a:ext cx="1438275" cy="1439864"/>
              <a:chOff x="2789" y="1625"/>
              <a:chExt cx="907" cy="907"/>
            </a:xfrm>
          </p:grpSpPr>
          <p:sp>
            <p:nvSpPr>
              <p:cNvPr id="37" name="Oval 67"/>
              <p:cNvSpPr>
                <a:spLocks noChangeArrowheads="1"/>
              </p:cNvSpPr>
              <p:nvPr/>
            </p:nvSpPr>
            <p:spPr bwMode="gray">
              <a:xfrm>
                <a:off x="2789" y="1625"/>
                <a:ext cx="907" cy="907"/>
              </a:xfrm>
              <a:prstGeom prst="ellipse">
                <a:avLst/>
              </a:prstGeom>
              <a:gradFill rotWithShape="1">
                <a:gsLst>
                  <a:gs pos="0">
                    <a:srgbClr val="83A6A7">
                      <a:gamma/>
                      <a:tint val="0"/>
                      <a:invGamma/>
                    </a:srgbClr>
                  </a:gs>
                  <a:gs pos="50000">
                    <a:srgbClr val="83A6A7"/>
                  </a:gs>
                  <a:gs pos="100000">
                    <a:srgbClr val="83A6A7">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38" name="Oval 68"/>
              <p:cNvSpPr>
                <a:spLocks noChangeArrowheads="1"/>
              </p:cNvSpPr>
              <p:nvPr/>
            </p:nvSpPr>
            <p:spPr bwMode="gray">
              <a:xfrm>
                <a:off x="2789" y="1625"/>
                <a:ext cx="907" cy="907"/>
              </a:xfrm>
              <a:prstGeom prst="ellipse">
                <a:avLst/>
              </a:prstGeom>
              <a:gradFill rotWithShape="1">
                <a:gsLst>
                  <a:gs pos="0">
                    <a:srgbClr val="83A6A7">
                      <a:alpha val="32001"/>
                    </a:srgbClr>
                  </a:gs>
                  <a:gs pos="100000">
                    <a:srgbClr val="83A6A7">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TW" altLang="en-US"/>
              </a:p>
            </p:txBody>
          </p:sp>
          <p:sp>
            <p:nvSpPr>
              <p:cNvPr id="39" name="Oval 69"/>
              <p:cNvSpPr>
                <a:spLocks noChangeArrowheads="1"/>
              </p:cNvSpPr>
              <p:nvPr/>
            </p:nvSpPr>
            <p:spPr bwMode="gray">
              <a:xfrm>
                <a:off x="2849" y="1684"/>
                <a:ext cx="787" cy="788"/>
              </a:xfrm>
              <a:prstGeom prst="ellipse">
                <a:avLst/>
              </a:prstGeom>
              <a:gradFill rotWithShape="1">
                <a:gsLst>
                  <a:gs pos="0">
                    <a:srgbClr val="83A6A7">
                      <a:gamma/>
                      <a:shade val="54118"/>
                      <a:invGamma/>
                    </a:srgbClr>
                  </a:gs>
                  <a:gs pos="50000">
                    <a:srgbClr val="83A6A7"/>
                  </a:gs>
                  <a:gs pos="100000">
                    <a:srgbClr val="83A6A7">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40" name="Oval 70"/>
              <p:cNvSpPr>
                <a:spLocks noChangeArrowheads="1"/>
              </p:cNvSpPr>
              <p:nvPr/>
            </p:nvSpPr>
            <p:spPr bwMode="gray">
              <a:xfrm>
                <a:off x="2849" y="1686"/>
                <a:ext cx="787" cy="788"/>
              </a:xfrm>
              <a:prstGeom prst="ellipse">
                <a:avLst/>
              </a:prstGeom>
              <a:gradFill rotWithShape="1">
                <a:gsLst>
                  <a:gs pos="0">
                    <a:srgbClr val="83A6A7">
                      <a:gamma/>
                      <a:shade val="63529"/>
                      <a:invGamma/>
                    </a:srgbClr>
                  </a:gs>
                  <a:gs pos="100000">
                    <a:srgbClr val="83A6A7">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sp>
            <p:nvSpPr>
              <p:cNvPr id="41" name="Oval 71"/>
              <p:cNvSpPr>
                <a:spLocks noChangeArrowheads="1"/>
              </p:cNvSpPr>
              <p:nvPr/>
            </p:nvSpPr>
            <p:spPr bwMode="gray">
              <a:xfrm>
                <a:off x="2888" y="1724"/>
                <a:ext cx="709" cy="709"/>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TW" altLang="en-US"/>
              </a:p>
            </p:txBody>
          </p:sp>
          <p:grpSp>
            <p:nvGrpSpPr>
              <p:cNvPr id="42" name="Group 72"/>
              <p:cNvGrpSpPr>
                <a:grpSpLocks/>
              </p:cNvGrpSpPr>
              <p:nvPr/>
            </p:nvGrpSpPr>
            <p:grpSpPr bwMode="auto">
              <a:xfrm>
                <a:off x="2899" y="1735"/>
                <a:ext cx="687" cy="688"/>
                <a:chOff x="4166" y="1702"/>
                <a:chExt cx="1252" cy="1249"/>
              </a:xfrm>
            </p:grpSpPr>
            <p:sp>
              <p:nvSpPr>
                <p:cNvPr id="43" name="Oval 73"/>
                <p:cNvSpPr>
                  <a:spLocks noChangeArrowheads="1"/>
                </p:cNvSpPr>
                <p:nvPr/>
              </p:nvSpPr>
              <p:spPr bwMode="gray">
                <a:xfrm>
                  <a:off x="4166" y="1702"/>
                  <a:ext cx="1252" cy="124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4" name="Oval 74"/>
                <p:cNvSpPr>
                  <a:spLocks noChangeArrowheads="1"/>
                </p:cNvSpPr>
                <p:nvPr/>
              </p:nvSpPr>
              <p:spPr bwMode="gray">
                <a:xfrm>
                  <a:off x="4182" y="1709"/>
                  <a:ext cx="1222" cy="1219"/>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5" name="Oval 75"/>
                <p:cNvSpPr>
                  <a:spLocks noChangeArrowheads="1"/>
                </p:cNvSpPr>
                <p:nvPr/>
              </p:nvSpPr>
              <p:spPr bwMode="gray">
                <a:xfrm>
                  <a:off x="4195" y="1723"/>
                  <a:ext cx="1162" cy="114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TW" altLang="en-US"/>
                </a:p>
              </p:txBody>
            </p:sp>
            <p:sp>
              <p:nvSpPr>
                <p:cNvPr id="46" name="Oval 76"/>
                <p:cNvSpPr>
                  <a:spLocks noChangeArrowheads="1"/>
                </p:cNvSpPr>
                <p:nvPr/>
              </p:nvSpPr>
              <p:spPr bwMode="gray">
                <a:xfrm>
                  <a:off x="4173" y="1800"/>
                  <a:ext cx="1236" cy="1113"/>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0" anchor="ctr"/>
                <a:lstStyle/>
                <a:p>
                  <a:pPr>
                    <a:lnSpc>
                      <a:spcPts val="4000"/>
                    </a:lnSpc>
                  </a:pPr>
                  <a:r>
                    <a:rPr lang="en-US" altLang="zh-TW" sz="3500" b="1" dirty="0">
                      <a:ln w="1905"/>
                      <a:solidFill>
                        <a:srgbClr val="C00000"/>
                      </a:solidFill>
                      <a:effectLst>
                        <a:innerShdw blurRad="69850" dist="43180" dir="5400000">
                          <a:srgbClr val="000000">
                            <a:alpha val="65000"/>
                          </a:srgbClr>
                        </a:innerShdw>
                      </a:effectLst>
                      <a:latin typeface="+mn-ea"/>
                    </a:rPr>
                    <a:t>13%</a:t>
                  </a:r>
                  <a:endParaRPr lang="zh-TW" altLang="en-US" sz="3500" b="1" dirty="0">
                    <a:ln w="1905"/>
                    <a:solidFill>
                      <a:srgbClr val="C00000"/>
                    </a:solidFill>
                    <a:effectLst>
                      <a:innerShdw blurRad="69850" dist="43180" dir="5400000">
                        <a:srgbClr val="000000">
                          <a:alpha val="65000"/>
                        </a:srgbClr>
                      </a:innerShdw>
                    </a:effectLst>
                    <a:latin typeface="+mn-ea"/>
                  </a:endParaRPr>
                </a:p>
              </p:txBody>
            </p:sp>
          </p:grpSp>
        </p:grpSp>
        <p:sp>
          <p:nvSpPr>
            <p:cNvPr id="30" name="Text Box 86"/>
            <p:cNvSpPr txBox="1">
              <a:spLocks noChangeArrowheads="1"/>
            </p:cNvSpPr>
            <p:nvPr/>
          </p:nvSpPr>
          <p:spPr bwMode="auto">
            <a:xfrm>
              <a:off x="2697563" y="4225394"/>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2400" b="1" dirty="0">
                  <a:ln w="1905"/>
                  <a:effectLst>
                    <a:innerShdw blurRad="69850" dist="43180" dir="5400000">
                      <a:srgbClr val="000000">
                        <a:alpha val="65000"/>
                      </a:srgbClr>
                    </a:innerShdw>
                  </a:effectLst>
                  <a:latin typeface="+mn-ea"/>
                </a:rPr>
                <a:t>110</a:t>
              </a:r>
              <a:r>
                <a:rPr lang="zh-TW" altLang="en-US" sz="2400" b="1" dirty="0">
                  <a:ln w="1905"/>
                  <a:effectLst>
                    <a:innerShdw blurRad="69850" dist="43180" dir="5400000">
                      <a:srgbClr val="000000">
                        <a:alpha val="65000"/>
                      </a:srgbClr>
                    </a:innerShdw>
                  </a:effectLst>
                  <a:latin typeface="+mn-ea"/>
                </a:rPr>
                <a:t>年</a:t>
              </a:r>
              <a:endParaRPr lang="en-US" altLang="zh-TW" sz="2400" b="1" dirty="0">
                <a:ln w="1905"/>
                <a:effectLst>
                  <a:innerShdw blurRad="69850" dist="43180" dir="5400000">
                    <a:srgbClr val="000000">
                      <a:alpha val="65000"/>
                    </a:srgbClr>
                  </a:innerShdw>
                </a:effectLst>
                <a:latin typeface="+mn-ea"/>
              </a:endParaRPr>
            </a:p>
          </p:txBody>
        </p:sp>
        <p:sp>
          <p:nvSpPr>
            <p:cNvPr id="31" name="Text Box 87"/>
            <p:cNvSpPr txBox="1">
              <a:spLocks noChangeArrowheads="1"/>
            </p:cNvSpPr>
            <p:nvPr/>
          </p:nvSpPr>
          <p:spPr bwMode="auto">
            <a:xfrm>
              <a:off x="4611123" y="4206995"/>
              <a:ext cx="1050197" cy="49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TW"/>
              </a:defPPr>
              <a:lvl1pPr>
                <a:defRPr sz="2400" b="1">
                  <a:ln w="1905"/>
                  <a:solidFill>
                    <a:srgbClr val="C00000"/>
                  </a:solidFill>
                  <a:effectLst>
                    <a:innerShdw blurRad="69850" dist="43180" dir="5400000">
                      <a:srgbClr val="000000">
                        <a:alpha val="65000"/>
                      </a:srgbClr>
                    </a:innerShdw>
                  </a:effectLst>
                  <a:latin typeface="+mn-ea"/>
                </a:defRPr>
              </a:lvl1pPr>
            </a:lstStyle>
            <a:p>
              <a:r>
                <a:rPr lang="en-US" altLang="zh-TW" sz="2600" dirty="0">
                  <a:solidFill>
                    <a:schemeClr val="tx1"/>
                  </a:solidFill>
                </a:rPr>
                <a:t>111</a:t>
              </a:r>
              <a:r>
                <a:rPr lang="zh-TW" altLang="en-US" sz="2600" dirty="0">
                  <a:solidFill>
                    <a:schemeClr val="tx1"/>
                  </a:solidFill>
                </a:rPr>
                <a:t>年</a:t>
              </a:r>
              <a:endParaRPr lang="en-US" altLang="zh-TW" sz="2600" dirty="0">
                <a:solidFill>
                  <a:schemeClr val="tx1"/>
                </a:solidFill>
              </a:endParaRPr>
            </a:p>
          </p:txBody>
        </p:sp>
        <p:sp>
          <p:nvSpPr>
            <p:cNvPr id="32" name="Text Box 88"/>
            <p:cNvSpPr txBox="1">
              <a:spLocks noChangeArrowheads="1"/>
            </p:cNvSpPr>
            <p:nvPr/>
          </p:nvSpPr>
          <p:spPr bwMode="auto">
            <a:xfrm>
              <a:off x="6834518" y="4189974"/>
              <a:ext cx="111280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zh-TW" sz="3000" b="1" dirty="0">
                  <a:ln w="1905"/>
                  <a:effectLst>
                    <a:innerShdw blurRad="69850" dist="43180" dir="5400000">
                      <a:srgbClr val="000000">
                        <a:alpha val="65000"/>
                      </a:srgbClr>
                    </a:innerShdw>
                  </a:effectLst>
                  <a:latin typeface="+mn-ea"/>
                </a:rPr>
                <a:t>112</a:t>
              </a:r>
              <a:r>
                <a:rPr lang="zh-TW" altLang="en-US" sz="3000" b="1" dirty="0">
                  <a:ln w="1905"/>
                  <a:effectLst>
                    <a:innerShdw blurRad="69850" dist="43180" dir="5400000">
                      <a:srgbClr val="000000">
                        <a:alpha val="65000"/>
                      </a:srgbClr>
                    </a:innerShdw>
                  </a:effectLst>
                  <a:latin typeface="+mn-ea"/>
                </a:rPr>
                <a:t>年</a:t>
              </a:r>
              <a:endParaRPr lang="en-US" altLang="zh-TW" sz="2000" b="1" dirty="0">
                <a:ln w="1905"/>
                <a:solidFill>
                  <a:srgbClr val="0000FF"/>
                </a:solidFill>
                <a:effectLst>
                  <a:innerShdw blurRad="69850" dist="43180" dir="5400000">
                    <a:srgbClr val="000000">
                      <a:alpha val="65000"/>
                    </a:srgbClr>
                  </a:innerShdw>
                </a:effectLst>
                <a:latin typeface="+mn-ea"/>
              </a:endParaRPr>
            </a:p>
          </p:txBody>
        </p:sp>
        <p:sp>
          <p:nvSpPr>
            <p:cNvPr id="33" name="Line 93"/>
            <p:cNvSpPr>
              <a:spLocks noChangeShapeType="1"/>
            </p:cNvSpPr>
            <p:nvPr/>
          </p:nvSpPr>
          <p:spPr bwMode="auto">
            <a:xfrm>
              <a:off x="1545536" y="4468045"/>
              <a:ext cx="11430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34" name="Line 94"/>
            <p:cNvSpPr>
              <a:spLocks noChangeShapeType="1"/>
            </p:cNvSpPr>
            <p:nvPr/>
          </p:nvSpPr>
          <p:spPr bwMode="auto">
            <a:xfrm>
              <a:off x="3639489" y="4468045"/>
              <a:ext cx="1030245"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35" name="Line 95"/>
            <p:cNvSpPr>
              <a:spLocks noChangeShapeType="1"/>
            </p:cNvSpPr>
            <p:nvPr/>
          </p:nvSpPr>
          <p:spPr bwMode="auto">
            <a:xfrm>
              <a:off x="5610700" y="4468045"/>
              <a:ext cx="11430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wrap="none" anchor="ctr"/>
            <a:lstStyle/>
            <a:p>
              <a:endParaRPr lang="zh-TW" altLang="en-US"/>
            </a:p>
          </p:txBody>
        </p:sp>
        <p:sp>
          <p:nvSpPr>
            <p:cNvPr id="36" name="流程圖: 循序存取儲存裝置 35"/>
            <p:cNvSpPr/>
            <p:nvPr/>
          </p:nvSpPr>
          <p:spPr>
            <a:xfrm>
              <a:off x="312970" y="4325082"/>
              <a:ext cx="1288603" cy="1504945"/>
            </a:xfrm>
            <a:prstGeom prst="flowChartMagneticTap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提撥費率方案</a:t>
              </a:r>
              <a:endPar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63" name="文字方塊 62"/>
          <p:cNvSpPr txBox="1"/>
          <p:nvPr/>
        </p:nvSpPr>
        <p:spPr>
          <a:xfrm>
            <a:off x="1144886" y="1803591"/>
            <a:ext cx="8064760" cy="504056"/>
          </a:xfrm>
          <a:prstGeom prst="rect">
            <a:avLst/>
          </a:prstGeom>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marL="174625"/>
            <a:r>
              <a:rPr lang="zh-TW" altLang="en-US" sz="2400" b="1" dirty="0">
                <a:solidFill>
                  <a:srgbClr val="0000FF"/>
                </a:solidFill>
                <a:latin typeface="標楷體" panose="03000509000000000000" pitchFamily="65" charset="-120"/>
                <a:ea typeface="標楷體" panose="03000509000000000000" pitchFamily="65" charset="-120"/>
              </a:rPr>
              <a:t>考試院、行政院</a:t>
            </a:r>
            <a:r>
              <a:rPr lang="en-US" altLang="zh-TW" sz="3000" b="1" dirty="0">
                <a:solidFill>
                  <a:srgbClr val="C00000"/>
                </a:solidFill>
                <a:latin typeface="標楷體" panose="03000509000000000000" pitchFamily="65" charset="-120"/>
                <a:ea typeface="標楷體" panose="03000509000000000000" pitchFamily="65" charset="-120"/>
              </a:rPr>
              <a:t>109.8.28</a:t>
            </a:r>
            <a:r>
              <a:rPr lang="zh-TW" altLang="en-US" sz="2400" b="1" dirty="0">
                <a:solidFill>
                  <a:srgbClr val="0000FF"/>
                </a:solidFill>
                <a:latin typeface="標楷體" panose="03000509000000000000" pitchFamily="65" charset="-120"/>
                <a:ea typeface="標楷體" panose="03000509000000000000" pitchFamily="65" charset="-120"/>
              </a:rPr>
              <a:t>會同釐訂公告費率調整方案</a:t>
            </a:r>
          </a:p>
        </p:txBody>
      </p:sp>
      <p:sp>
        <p:nvSpPr>
          <p:cNvPr id="70" name="L-圖案 69"/>
          <p:cNvSpPr/>
          <p:nvPr/>
        </p:nvSpPr>
        <p:spPr>
          <a:xfrm rot="19080131">
            <a:off x="6098033" y="3619175"/>
            <a:ext cx="782262" cy="409409"/>
          </a:xfrm>
          <a:prstGeom prst="corner">
            <a:avLst>
              <a:gd name="adj1" fmla="val 36942"/>
              <a:gd name="adj2" fmla="val 4057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30723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3160400" y="1196752"/>
            <a:ext cx="590465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0" indent="0" algn="ctr">
              <a:spcBef>
                <a:spcPts val="0"/>
              </a:spcBef>
              <a:buClr>
                <a:srgbClr val="3333FF"/>
              </a:buClr>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你想要</a:t>
            </a:r>
            <a:r>
              <a:rPr lang="zh-TW" altLang="en-US" sz="8000" b="1" dirty="0">
                <a:solidFill>
                  <a:srgbClr val="C00000"/>
                </a:solidFill>
                <a:effectLst>
                  <a:outerShdw blurRad="38100" dist="38100" dir="2700000" algn="tl">
                    <a:srgbClr val="C0C0C0"/>
                  </a:outerShdw>
                </a:effectLst>
                <a:latin typeface="Times New Roman" pitchFamily="18" charset="0"/>
                <a:ea typeface="標楷體" pitchFamily="65" charset="-120"/>
              </a:rPr>
              <a:t>工作</a:t>
            </a: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幾年後退休</a:t>
            </a:r>
            <a:r>
              <a:rPr lang="en-US" altLang="zh-TW" sz="6000" b="1" dirty="0">
                <a:solidFill>
                  <a:srgbClr val="000066"/>
                </a:solidFill>
                <a:effectLst>
                  <a:outerShdw blurRad="38100" dist="38100" dir="2700000" algn="tl">
                    <a:srgbClr val="C0C0C0"/>
                  </a:outerShdw>
                </a:effectLst>
                <a:latin typeface="Times New Roman" pitchFamily="18" charset="0"/>
                <a:ea typeface="標楷體" pitchFamily="65" charset="-120"/>
              </a:rPr>
              <a:t>?</a:t>
            </a: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25</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年</a:t>
            </a:r>
            <a:endPar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30</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年</a:t>
            </a:r>
            <a:endPar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40</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年</a:t>
            </a:r>
          </a:p>
        </p:txBody>
      </p:sp>
      <p:sp>
        <p:nvSpPr>
          <p:cNvPr id="5" name="投影片編號版面配置區 2"/>
          <p:cNvSpPr>
            <a:spLocks noGrp="1"/>
          </p:cNvSpPr>
          <p:nvPr>
            <p:ph type="sldNum" sz="quarter" idx="12"/>
          </p:nvPr>
        </p:nvSpPr>
        <p:spPr>
          <a:xfrm>
            <a:off x="10200457" y="6507050"/>
            <a:ext cx="408493" cy="332234"/>
          </a:xfrm>
        </p:spPr>
        <p:txBody>
          <a:bodyPr/>
          <a:lstStyle/>
          <a:p>
            <a:pPr>
              <a:defRPr/>
            </a:pPr>
            <a:fld id="{698C5819-3C13-484E-9DE3-FDEAAB928683}" type="slidenum">
              <a:rPr lang="en-US" altLang="zh-TW" sz="1200">
                <a:solidFill>
                  <a:prstClr val="black"/>
                </a:solidFill>
                <a:latin typeface="Arial" panose="020B0604020202020204" pitchFamily="34" charset="0"/>
                <a:cs typeface="Arial" panose="020B0604020202020204" pitchFamily="34" charset="0"/>
              </a:rPr>
              <a:pPr>
                <a:defRPr/>
              </a:pPr>
              <a:t>4</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2312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一</a:t>
            </a:r>
            <a:r>
              <a:rPr lang="en-US" altLang="zh-TW" sz="2400" b="1" dirty="0">
                <a:solidFill>
                  <a:srgbClr val="115686"/>
                </a:solidFill>
                <a:latin typeface="微软雅黑"/>
              </a:rPr>
              <a:t>)</a:t>
            </a:r>
            <a:r>
              <a:rPr lang="zh-TW" altLang="en-US" sz="2400" b="1" dirty="0">
                <a:solidFill>
                  <a:srgbClr val="115686"/>
                </a:solidFill>
                <a:latin typeface="微软雅黑"/>
              </a:rPr>
              <a:t>提撥費用</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Rectangle 3"/>
          <p:cNvSpPr>
            <a:spLocks noChangeArrowheads="1"/>
          </p:cNvSpPr>
          <p:nvPr/>
        </p:nvSpPr>
        <p:spPr bwMode="auto">
          <a:xfrm>
            <a:off x="1124457" y="1659826"/>
            <a:ext cx="10532620" cy="861774"/>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546100" algn="just">
              <a:lnSpc>
                <a:spcPts val="3000"/>
              </a:lnSpc>
            </a:pPr>
            <a:r>
              <a:rPr lang="zh-TW" altLang="en-US" sz="2200" b="1" dirty="0">
                <a:solidFill>
                  <a:srgbClr val="FF0000"/>
                </a:solidFill>
                <a:latin typeface="微軟正黑體" panose="020B0604030504040204" pitchFamily="34" charset="-120"/>
                <a:ea typeface="微軟正黑體" panose="020B0604030504040204" pitchFamily="34" charset="-120"/>
              </a:rPr>
              <a:t>總統</a:t>
            </a:r>
            <a:r>
              <a:rPr lang="en-US" altLang="zh-TW" sz="2200" b="1" dirty="0">
                <a:solidFill>
                  <a:srgbClr val="FF0000"/>
                </a:solidFill>
                <a:latin typeface="微軟正黑體" panose="020B0604030504040204" pitchFamily="34" charset="-120"/>
                <a:ea typeface="微軟正黑體" panose="020B0604030504040204" pitchFamily="34" charset="-120"/>
              </a:rPr>
              <a:t>111</a:t>
            </a:r>
            <a:r>
              <a:rPr lang="zh-TW" altLang="en-US" sz="2200" b="1" dirty="0">
                <a:solidFill>
                  <a:srgbClr val="FF0000"/>
                </a:solidFill>
                <a:latin typeface="微軟正黑體" panose="020B0604030504040204" pitchFamily="34" charset="-120"/>
                <a:ea typeface="微軟正黑體" panose="020B0604030504040204" pitchFamily="34" charset="-120"/>
              </a:rPr>
              <a:t>年</a:t>
            </a:r>
            <a:r>
              <a:rPr lang="en-US" altLang="zh-TW" sz="2200" b="1" dirty="0">
                <a:solidFill>
                  <a:srgbClr val="FF0000"/>
                </a:solidFill>
                <a:latin typeface="微軟正黑體" panose="020B0604030504040204" pitchFamily="34" charset="-120"/>
                <a:ea typeface="微軟正黑體" panose="020B0604030504040204" pitchFamily="34" charset="-120"/>
              </a:rPr>
              <a:t>1</a:t>
            </a:r>
            <a:r>
              <a:rPr lang="zh-TW" altLang="en-US" sz="2200" b="1" dirty="0">
                <a:solidFill>
                  <a:srgbClr val="FF0000"/>
                </a:solidFill>
                <a:latin typeface="微軟正黑體" panose="020B0604030504040204" pitchFamily="34" charset="-120"/>
                <a:ea typeface="微軟正黑體" panose="020B0604030504040204" pitchFamily="34" charset="-120"/>
              </a:rPr>
              <a:t>月</a:t>
            </a:r>
            <a:r>
              <a:rPr lang="en-US" altLang="zh-TW" sz="2200" b="1" dirty="0">
                <a:solidFill>
                  <a:srgbClr val="FF0000"/>
                </a:solidFill>
                <a:latin typeface="微軟正黑體" panose="020B0604030504040204" pitchFamily="34" charset="-120"/>
                <a:ea typeface="微軟正黑體" panose="020B0604030504040204" pitchFamily="34" charset="-120"/>
              </a:rPr>
              <a:t>19</a:t>
            </a:r>
            <a:r>
              <a:rPr lang="zh-TW" altLang="en-US" sz="2200" b="1" dirty="0">
                <a:solidFill>
                  <a:srgbClr val="FF0000"/>
                </a:solidFill>
                <a:latin typeface="微軟正黑體" panose="020B0604030504040204" pitchFamily="34" charset="-120"/>
                <a:ea typeface="微軟正黑體" panose="020B0604030504040204" pitchFamily="34" charset="-120"/>
              </a:rPr>
              <a:t>日公布：</a:t>
            </a:r>
            <a:r>
              <a:rPr lang="zh-TW" altLang="en-US" sz="2200" b="1" dirty="0">
                <a:solidFill>
                  <a:srgbClr val="0000FF"/>
                </a:solidFill>
                <a:latin typeface="微軟正黑體" panose="020B0604030504040204" pitchFamily="34" charset="-120"/>
                <a:ea typeface="微軟正黑體" panose="020B0604030504040204" pitchFamily="34" charset="-120"/>
              </a:rPr>
              <a:t>公務人員退休資遣撫卹法第</a:t>
            </a:r>
            <a:r>
              <a:rPr lang="en-US" altLang="zh-TW" sz="2200" b="1" dirty="0">
                <a:solidFill>
                  <a:srgbClr val="0000FF"/>
                </a:solidFill>
                <a:latin typeface="微軟正黑體" panose="020B0604030504040204" pitchFamily="34" charset="-120"/>
                <a:ea typeface="微軟正黑體" panose="020B0604030504040204" pitchFamily="34" charset="-120"/>
              </a:rPr>
              <a:t>7</a:t>
            </a:r>
            <a:r>
              <a:rPr lang="zh-TW" altLang="en-US" sz="2200" b="1" dirty="0">
                <a:solidFill>
                  <a:srgbClr val="0000FF"/>
                </a:solidFill>
                <a:latin typeface="微軟正黑體" panose="020B0604030504040204" pitchFamily="34" charset="-120"/>
                <a:ea typeface="微軟正黑體" panose="020B0604030504040204" pitchFamily="34" charset="-120"/>
              </a:rPr>
              <a:t>條條文公務人員繳付退撫基金費用</a:t>
            </a:r>
            <a:r>
              <a:rPr lang="zh-TW" altLang="en-US" sz="2200" b="1" dirty="0">
                <a:solidFill>
                  <a:srgbClr val="FF0000"/>
                </a:solidFill>
                <a:latin typeface="微軟正黑體" panose="020B0604030504040204" pitchFamily="34" charset="-120"/>
                <a:ea typeface="微軟正黑體" panose="020B0604030504040204" pitchFamily="34" charset="-120"/>
              </a:rPr>
              <a:t>溯自</a:t>
            </a:r>
            <a:r>
              <a:rPr lang="en-US" altLang="zh-TW" sz="2200" b="1" u="sng" dirty="0">
                <a:solidFill>
                  <a:srgbClr val="FF0000"/>
                </a:solidFill>
                <a:latin typeface="微軟正黑體" panose="020B0604030504040204" pitchFamily="34" charset="-120"/>
                <a:ea typeface="微軟正黑體" panose="020B0604030504040204" pitchFamily="34" charset="-120"/>
              </a:rPr>
              <a:t>110</a:t>
            </a:r>
            <a:r>
              <a:rPr lang="zh-TW" altLang="en-US" sz="2200" b="1" u="sng" dirty="0">
                <a:solidFill>
                  <a:srgbClr val="FF0000"/>
                </a:solidFill>
                <a:latin typeface="微軟正黑體" panose="020B0604030504040204" pitchFamily="34" charset="-120"/>
                <a:ea typeface="微軟正黑體" panose="020B0604030504040204" pitchFamily="34" charset="-120"/>
              </a:rPr>
              <a:t>年</a:t>
            </a:r>
            <a:r>
              <a:rPr lang="en-US" altLang="zh-TW" sz="2200" b="1" u="sng" dirty="0">
                <a:solidFill>
                  <a:srgbClr val="FF0000"/>
                </a:solidFill>
                <a:latin typeface="微軟正黑體" panose="020B0604030504040204" pitchFamily="34" charset="-120"/>
                <a:ea typeface="微軟正黑體" panose="020B0604030504040204" pitchFamily="34" charset="-120"/>
              </a:rPr>
              <a:t>1</a:t>
            </a:r>
            <a:r>
              <a:rPr lang="zh-TW" altLang="en-US" sz="2200" b="1" u="sng" dirty="0">
                <a:solidFill>
                  <a:srgbClr val="FF0000"/>
                </a:solidFill>
                <a:latin typeface="微軟正黑體" panose="020B0604030504040204" pitchFamily="34" charset="-120"/>
                <a:ea typeface="微軟正黑體" panose="020B0604030504040204" pitchFamily="34" charset="-120"/>
              </a:rPr>
              <a:t>月</a:t>
            </a:r>
            <a:r>
              <a:rPr lang="en-US" altLang="zh-TW" sz="2200" b="1" u="sng" dirty="0">
                <a:solidFill>
                  <a:srgbClr val="FF0000"/>
                </a:solidFill>
                <a:latin typeface="微軟正黑體" panose="020B0604030504040204" pitchFamily="34" charset="-120"/>
                <a:ea typeface="微軟正黑體" panose="020B0604030504040204" pitchFamily="34" charset="-120"/>
              </a:rPr>
              <a:t>1</a:t>
            </a:r>
            <a:r>
              <a:rPr lang="zh-TW" altLang="en-US" sz="2200" b="1" u="sng" dirty="0">
                <a:solidFill>
                  <a:srgbClr val="FF0000"/>
                </a:solidFill>
                <a:latin typeface="微軟正黑體" panose="020B0604030504040204" pitchFamily="34" charset="-120"/>
                <a:ea typeface="微軟正黑體" panose="020B0604030504040204" pitchFamily="34" charset="-120"/>
              </a:rPr>
              <a:t>日</a:t>
            </a:r>
            <a:r>
              <a:rPr lang="zh-TW" altLang="en-US" sz="2200" b="1" dirty="0">
                <a:solidFill>
                  <a:srgbClr val="FF0000"/>
                </a:solidFill>
                <a:latin typeface="微軟正黑體" panose="020B0604030504040204" pitchFamily="34" charset="-120"/>
                <a:ea typeface="微軟正黑體" panose="020B0604030504040204" pitchFamily="34" charset="-120"/>
              </a:rPr>
              <a:t>起</a:t>
            </a:r>
            <a:r>
              <a:rPr lang="zh-TW" altLang="en-US" sz="2200" b="1" dirty="0">
                <a:solidFill>
                  <a:srgbClr val="FF0000"/>
                </a:solidFill>
                <a:latin typeface="新細明體" panose="02020500000000000000" pitchFamily="18" charset="-120"/>
                <a:ea typeface="新細明體" panose="02020500000000000000" pitchFamily="18"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免納入薪資課稅</a:t>
            </a:r>
            <a:r>
              <a:rPr lang="zh-TW" altLang="en-US" sz="2200" b="1" dirty="0">
                <a:solidFill>
                  <a:srgbClr val="0000FF"/>
                </a:solidFill>
                <a:latin typeface="微軟正黑體" panose="020B0604030504040204" pitchFamily="34" charset="-120"/>
                <a:ea typeface="微軟正黑體" panose="020B0604030504040204" pitchFamily="34" charset="-120"/>
              </a:rPr>
              <a:t>，</a:t>
            </a:r>
            <a:r>
              <a:rPr lang="zh-TW" altLang="en-US" sz="2200" b="1" u="sng" dirty="0">
                <a:solidFill>
                  <a:srgbClr val="0000FF"/>
                </a:solidFill>
                <a:latin typeface="微軟正黑體" panose="020B0604030504040204" pitchFamily="34" charset="-120"/>
                <a:ea typeface="微軟正黑體" panose="020B0604030504040204" pitchFamily="34" charset="-120"/>
              </a:rPr>
              <a:t>今</a:t>
            </a:r>
            <a:r>
              <a:rPr lang="en-US" altLang="zh-TW" sz="2200" b="1" u="sng" dirty="0">
                <a:solidFill>
                  <a:srgbClr val="FF0000"/>
                </a:solidFill>
                <a:latin typeface="微軟正黑體" panose="020B0604030504040204" pitchFamily="34" charset="-120"/>
                <a:ea typeface="微軟正黑體" panose="020B0604030504040204" pitchFamily="34" charset="-120"/>
              </a:rPr>
              <a:t>(111)</a:t>
            </a:r>
            <a:r>
              <a:rPr lang="zh-TW" altLang="en-US" sz="2200" b="1" u="sng" dirty="0">
                <a:solidFill>
                  <a:srgbClr val="0000FF"/>
                </a:solidFill>
                <a:latin typeface="微軟正黑體" panose="020B0604030504040204" pitchFamily="34" charset="-120"/>
                <a:ea typeface="微軟正黑體" panose="020B0604030504040204" pitchFamily="34" charset="-120"/>
              </a:rPr>
              <a:t>年</a:t>
            </a:r>
            <a:r>
              <a:rPr lang="zh-TW" altLang="en-US" sz="2200" b="1" dirty="0">
                <a:solidFill>
                  <a:srgbClr val="0000FF"/>
                </a:solidFill>
                <a:latin typeface="微軟正黑體" panose="020B0604030504040204" pitchFamily="34" charset="-120"/>
                <a:ea typeface="微軟正黑體" panose="020B0604030504040204" pitchFamily="34" charset="-120"/>
              </a:rPr>
              <a:t>報稅時就可適用</a:t>
            </a:r>
            <a:r>
              <a:rPr lang="en-US" altLang="zh-TW" sz="2200" b="1" dirty="0">
                <a:solidFill>
                  <a:srgbClr val="0000FF"/>
                </a:solidFill>
                <a:latin typeface="微軟正黑體" panose="020B0604030504040204" pitchFamily="34" charset="-120"/>
                <a:ea typeface="微軟正黑體" panose="020B0604030504040204" pitchFamily="34" charset="-120"/>
              </a:rPr>
              <a:t>!!</a:t>
            </a:r>
          </a:p>
        </p:txBody>
      </p:sp>
      <p:grpSp>
        <p:nvGrpSpPr>
          <p:cNvPr id="65" name="群組 64"/>
          <p:cNvGrpSpPr/>
          <p:nvPr/>
        </p:nvGrpSpPr>
        <p:grpSpPr>
          <a:xfrm>
            <a:off x="542140" y="2904127"/>
            <a:ext cx="11165951" cy="3654161"/>
            <a:chOff x="152128" y="3085815"/>
            <a:chExt cx="12058340" cy="6042044"/>
          </a:xfrm>
        </p:grpSpPr>
        <p:grpSp>
          <p:nvGrpSpPr>
            <p:cNvPr id="66" name="群組 65"/>
            <p:cNvGrpSpPr/>
            <p:nvPr/>
          </p:nvGrpSpPr>
          <p:grpSpPr>
            <a:xfrm>
              <a:off x="152130" y="3085818"/>
              <a:ext cx="12058338" cy="6009983"/>
              <a:chOff x="194632" y="1666572"/>
              <a:chExt cx="8770074" cy="5577095"/>
            </a:xfrm>
          </p:grpSpPr>
          <p:grpSp>
            <p:nvGrpSpPr>
              <p:cNvPr id="69" name="群組 68"/>
              <p:cNvGrpSpPr/>
              <p:nvPr/>
            </p:nvGrpSpPr>
            <p:grpSpPr>
              <a:xfrm>
                <a:off x="2374965" y="4754192"/>
                <a:ext cx="6512913" cy="2489475"/>
                <a:chOff x="2561881" y="2424946"/>
                <a:chExt cx="6512913" cy="2527228"/>
              </a:xfrm>
            </p:grpSpPr>
            <p:grpSp>
              <p:nvGrpSpPr>
                <p:cNvPr id="84" name="群組 83"/>
                <p:cNvGrpSpPr/>
                <p:nvPr/>
              </p:nvGrpSpPr>
              <p:grpSpPr>
                <a:xfrm>
                  <a:off x="2561881" y="2424946"/>
                  <a:ext cx="4168105" cy="1920145"/>
                  <a:chOff x="3003485" y="1645531"/>
                  <a:chExt cx="4168105" cy="2474667"/>
                </a:xfrm>
              </p:grpSpPr>
              <p:sp>
                <p:nvSpPr>
                  <p:cNvPr id="86" name="手繪多邊形 85"/>
                  <p:cNvSpPr/>
                  <p:nvPr/>
                </p:nvSpPr>
                <p:spPr>
                  <a:xfrm>
                    <a:off x="3003485" y="1645531"/>
                    <a:ext cx="1247267" cy="2417337"/>
                  </a:xfrm>
                  <a:custGeom>
                    <a:avLst/>
                    <a:gdLst>
                      <a:gd name="connsiteX0" fmla="*/ 0 w 624815"/>
                      <a:gd name="connsiteY0" fmla="*/ 62482 h 2597388"/>
                      <a:gd name="connsiteX1" fmla="*/ 62482 w 624815"/>
                      <a:gd name="connsiteY1" fmla="*/ 0 h 2597388"/>
                      <a:gd name="connsiteX2" fmla="*/ 562334 w 624815"/>
                      <a:gd name="connsiteY2" fmla="*/ 0 h 2597388"/>
                      <a:gd name="connsiteX3" fmla="*/ 624816 w 624815"/>
                      <a:gd name="connsiteY3" fmla="*/ 62482 h 2597388"/>
                      <a:gd name="connsiteX4" fmla="*/ 624815 w 624815"/>
                      <a:gd name="connsiteY4" fmla="*/ 2534907 h 2597388"/>
                      <a:gd name="connsiteX5" fmla="*/ 562333 w 624815"/>
                      <a:gd name="connsiteY5" fmla="*/ 2597389 h 2597388"/>
                      <a:gd name="connsiteX6" fmla="*/ 62482 w 624815"/>
                      <a:gd name="connsiteY6" fmla="*/ 2597388 h 2597388"/>
                      <a:gd name="connsiteX7" fmla="*/ 0 w 624815"/>
                      <a:gd name="connsiteY7" fmla="*/ 2534906 h 2597388"/>
                      <a:gd name="connsiteX8" fmla="*/ 0 w 624815"/>
                      <a:gd name="connsiteY8" fmla="*/ 62482 h 259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815" h="2597388">
                        <a:moveTo>
                          <a:pt x="0" y="62482"/>
                        </a:moveTo>
                        <a:cubicBezTo>
                          <a:pt x="0" y="27974"/>
                          <a:pt x="27974" y="0"/>
                          <a:pt x="62482" y="0"/>
                        </a:cubicBezTo>
                        <a:lnTo>
                          <a:pt x="562334" y="0"/>
                        </a:lnTo>
                        <a:cubicBezTo>
                          <a:pt x="596842" y="0"/>
                          <a:pt x="624816" y="27974"/>
                          <a:pt x="624816" y="62482"/>
                        </a:cubicBezTo>
                        <a:cubicBezTo>
                          <a:pt x="624816" y="886624"/>
                          <a:pt x="624815" y="1710765"/>
                          <a:pt x="624815" y="2534907"/>
                        </a:cubicBezTo>
                        <a:cubicBezTo>
                          <a:pt x="624815" y="2569415"/>
                          <a:pt x="596841" y="2597389"/>
                          <a:pt x="562333" y="2597389"/>
                        </a:cubicBezTo>
                        <a:lnTo>
                          <a:pt x="62482" y="2597388"/>
                        </a:lnTo>
                        <a:cubicBezTo>
                          <a:pt x="27974" y="2597388"/>
                          <a:pt x="0" y="2569414"/>
                          <a:pt x="0" y="2534906"/>
                        </a:cubicBezTo>
                        <a:lnTo>
                          <a:pt x="0" y="624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070" tIns="83070" rIns="83070" bIns="83070" numCol="1" spcCol="1270" anchor="ctr" anchorCtr="0">
                    <a:noAutofit/>
                  </a:bodyPr>
                  <a:lstStyle/>
                  <a:p>
                    <a:pPr lvl="0" algn="ctr" defTabSz="755650">
                      <a:lnSpc>
                        <a:spcPts val="2500"/>
                      </a:lnSpc>
                      <a:spcBef>
                        <a:spcPct val="0"/>
                      </a:spcBef>
                      <a:spcAft>
                        <a:spcPts val="600"/>
                      </a:spcAft>
                    </a:pPr>
                    <a:r>
                      <a:rPr lang="zh-TW" altLang="en-US"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軍公教</a:t>
                    </a:r>
                    <a:endParaRPr lang="en-US" altLang="zh-TW"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defTabSz="755650">
                      <a:lnSpc>
                        <a:spcPts val="2500"/>
                      </a:lnSpc>
                      <a:spcBef>
                        <a:spcPct val="0"/>
                      </a:spcBef>
                    </a:pPr>
                    <a:r>
                      <a:rPr lang="zh-TW" altLang="en-US"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退撫基金</a:t>
                    </a:r>
                  </a:p>
                </p:txBody>
              </p:sp>
              <p:sp>
                <p:nvSpPr>
                  <p:cNvPr id="87" name="手繪多邊形 86"/>
                  <p:cNvSpPr/>
                  <p:nvPr/>
                </p:nvSpPr>
                <p:spPr>
                  <a:xfrm rot="28284">
                    <a:off x="4365880" y="2810783"/>
                    <a:ext cx="455075" cy="821875"/>
                  </a:xfrm>
                  <a:custGeom>
                    <a:avLst/>
                    <a:gdLst>
                      <a:gd name="connsiteX0" fmla="*/ 0 w 314670"/>
                      <a:gd name="connsiteY0" fmla="*/ 73464 h 367320"/>
                      <a:gd name="connsiteX1" fmla="*/ 157335 w 314670"/>
                      <a:gd name="connsiteY1" fmla="*/ 73464 h 367320"/>
                      <a:gd name="connsiteX2" fmla="*/ 157335 w 314670"/>
                      <a:gd name="connsiteY2" fmla="*/ 0 h 367320"/>
                      <a:gd name="connsiteX3" fmla="*/ 314670 w 314670"/>
                      <a:gd name="connsiteY3" fmla="*/ 183660 h 367320"/>
                      <a:gd name="connsiteX4" fmla="*/ 157335 w 314670"/>
                      <a:gd name="connsiteY4" fmla="*/ 367320 h 367320"/>
                      <a:gd name="connsiteX5" fmla="*/ 157335 w 314670"/>
                      <a:gd name="connsiteY5" fmla="*/ 293856 h 367320"/>
                      <a:gd name="connsiteX6" fmla="*/ 0 w 314670"/>
                      <a:gd name="connsiteY6" fmla="*/ 293856 h 367320"/>
                      <a:gd name="connsiteX7" fmla="*/ 0 w 314670"/>
                      <a:gd name="connsiteY7" fmla="*/ 73464 h 36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70" h="367320">
                        <a:moveTo>
                          <a:pt x="0" y="73464"/>
                        </a:moveTo>
                        <a:lnTo>
                          <a:pt x="157335" y="73464"/>
                        </a:lnTo>
                        <a:lnTo>
                          <a:pt x="157335" y="0"/>
                        </a:lnTo>
                        <a:lnTo>
                          <a:pt x="314670" y="183660"/>
                        </a:lnTo>
                        <a:lnTo>
                          <a:pt x="157335" y="367320"/>
                        </a:lnTo>
                        <a:lnTo>
                          <a:pt x="157335" y="293856"/>
                        </a:lnTo>
                        <a:lnTo>
                          <a:pt x="0" y="293856"/>
                        </a:lnTo>
                        <a:lnTo>
                          <a:pt x="0" y="7346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0" tIns="73464" rIns="94400" bIns="73463" numCol="1" spcCol="1270" anchor="ctr" anchorCtr="0">
                    <a:noAutofit/>
                  </a:bodyPr>
                  <a:lstStyle/>
                  <a:p>
                    <a:pPr lvl="0" algn="ctr" defTabSz="622300">
                      <a:lnSpc>
                        <a:spcPct val="90000"/>
                      </a:lnSpc>
                      <a:spcBef>
                        <a:spcPct val="0"/>
                      </a:spcBef>
                      <a:spcAft>
                        <a:spcPct val="35000"/>
                      </a:spcAft>
                    </a:pPr>
                    <a:endParaRPr lang="zh-TW" altLang="en-US" sz="1400" kern="1200">
                      <a:latin typeface="微軟正黑體" panose="020B0604030504040204" pitchFamily="34" charset="-120"/>
                      <a:ea typeface="微軟正黑體" panose="020B0604030504040204" pitchFamily="34" charset="-120"/>
                    </a:endParaRPr>
                  </a:p>
                </p:txBody>
              </p:sp>
              <p:sp>
                <p:nvSpPr>
                  <p:cNvPr id="88" name="手繪多邊形 87"/>
                  <p:cNvSpPr/>
                  <p:nvPr/>
                </p:nvSpPr>
                <p:spPr>
                  <a:xfrm>
                    <a:off x="4960469" y="1682808"/>
                    <a:ext cx="1663331" cy="2437390"/>
                  </a:xfrm>
                  <a:custGeom>
                    <a:avLst/>
                    <a:gdLst>
                      <a:gd name="connsiteX0" fmla="*/ 0 w 1481132"/>
                      <a:gd name="connsiteY0" fmla="*/ 148113 h 2277373"/>
                      <a:gd name="connsiteX1" fmla="*/ 148113 w 1481132"/>
                      <a:gd name="connsiteY1" fmla="*/ 0 h 2277373"/>
                      <a:gd name="connsiteX2" fmla="*/ 1333019 w 1481132"/>
                      <a:gd name="connsiteY2" fmla="*/ 0 h 2277373"/>
                      <a:gd name="connsiteX3" fmla="*/ 1481132 w 1481132"/>
                      <a:gd name="connsiteY3" fmla="*/ 148113 h 2277373"/>
                      <a:gd name="connsiteX4" fmla="*/ 1481132 w 1481132"/>
                      <a:gd name="connsiteY4" fmla="*/ 2129260 h 2277373"/>
                      <a:gd name="connsiteX5" fmla="*/ 1333019 w 1481132"/>
                      <a:gd name="connsiteY5" fmla="*/ 2277373 h 2277373"/>
                      <a:gd name="connsiteX6" fmla="*/ 148113 w 1481132"/>
                      <a:gd name="connsiteY6" fmla="*/ 2277373 h 2277373"/>
                      <a:gd name="connsiteX7" fmla="*/ 0 w 1481132"/>
                      <a:gd name="connsiteY7" fmla="*/ 2129260 h 2277373"/>
                      <a:gd name="connsiteX8" fmla="*/ 0 w 1481132"/>
                      <a:gd name="connsiteY8" fmla="*/ 148113 h 2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132" h="2277373">
                        <a:moveTo>
                          <a:pt x="0" y="148113"/>
                        </a:moveTo>
                        <a:cubicBezTo>
                          <a:pt x="0" y="66312"/>
                          <a:pt x="66312" y="0"/>
                          <a:pt x="148113" y="0"/>
                        </a:cubicBezTo>
                        <a:lnTo>
                          <a:pt x="1333019" y="0"/>
                        </a:lnTo>
                        <a:cubicBezTo>
                          <a:pt x="1414820" y="0"/>
                          <a:pt x="1481132" y="66312"/>
                          <a:pt x="1481132" y="148113"/>
                        </a:cubicBezTo>
                        <a:lnTo>
                          <a:pt x="1481132" y="2129260"/>
                        </a:lnTo>
                        <a:cubicBezTo>
                          <a:pt x="1481132" y="2211061"/>
                          <a:pt x="1414820" y="2277373"/>
                          <a:pt x="1333019" y="2277373"/>
                        </a:cubicBezTo>
                        <a:lnTo>
                          <a:pt x="148113" y="2277373"/>
                        </a:lnTo>
                        <a:cubicBezTo>
                          <a:pt x="66312" y="2277373"/>
                          <a:pt x="0" y="2211061"/>
                          <a:pt x="0" y="2129260"/>
                        </a:cubicBezTo>
                        <a:lnTo>
                          <a:pt x="0" y="14811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spcFirstLastPara="0" vert="horz" wrap="square" lIns="108151" tIns="108151" rIns="108151" bIns="108151" numCol="1" spcCol="1270" anchor="ctr" anchorCtr="0">
                    <a:noAutofit/>
                  </a:bodyPr>
                  <a:lstStyle/>
                  <a:p>
                    <a:pPr lvl="0" algn="ctr" defTabSz="755650">
                      <a:lnSpc>
                        <a:spcPts val="2800"/>
                      </a:lnSpc>
                      <a:spcBef>
                        <a:spcPct val="0"/>
                      </a:spcBef>
                      <a:spcAft>
                        <a:spcPts val="600"/>
                      </a:spcAft>
                    </a:pPr>
                    <a:r>
                      <a:rPr lang="zh-TW" altLang="en-US" sz="2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在職提撥費用</a:t>
                    </a:r>
                    <a:endParaRPr lang="en-US" altLang="zh-TW"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defTabSz="755650">
                      <a:lnSpc>
                        <a:spcPts val="2800"/>
                      </a:lnSpc>
                      <a:spcBef>
                        <a:spcPct val="0"/>
                      </a:spcBef>
                      <a:spcAft>
                        <a:spcPts val="600"/>
                      </a:spcAft>
                    </a:pPr>
                    <a:r>
                      <a:rPr lang="zh-TW" altLang="en-US" sz="26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先免稅</a:t>
                    </a:r>
                  </a:p>
                </p:txBody>
              </p:sp>
              <p:sp>
                <p:nvSpPr>
                  <p:cNvPr id="89" name="手繪多邊形 88"/>
                  <p:cNvSpPr/>
                  <p:nvPr/>
                </p:nvSpPr>
                <p:spPr>
                  <a:xfrm>
                    <a:off x="6695599" y="2793137"/>
                    <a:ext cx="475991" cy="843118"/>
                  </a:xfrm>
                  <a:custGeom>
                    <a:avLst/>
                    <a:gdLst>
                      <a:gd name="connsiteX0" fmla="*/ 0 w 314000"/>
                      <a:gd name="connsiteY0" fmla="*/ 73464 h 367320"/>
                      <a:gd name="connsiteX1" fmla="*/ 157000 w 314000"/>
                      <a:gd name="connsiteY1" fmla="*/ 73464 h 367320"/>
                      <a:gd name="connsiteX2" fmla="*/ 157000 w 314000"/>
                      <a:gd name="connsiteY2" fmla="*/ 0 h 367320"/>
                      <a:gd name="connsiteX3" fmla="*/ 314000 w 314000"/>
                      <a:gd name="connsiteY3" fmla="*/ 183660 h 367320"/>
                      <a:gd name="connsiteX4" fmla="*/ 157000 w 314000"/>
                      <a:gd name="connsiteY4" fmla="*/ 367320 h 367320"/>
                      <a:gd name="connsiteX5" fmla="*/ 157000 w 314000"/>
                      <a:gd name="connsiteY5" fmla="*/ 293856 h 367320"/>
                      <a:gd name="connsiteX6" fmla="*/ 0 w 314000"/>
                      <a:gd name="connsiteY6" fmla="*/ 293856 h 367320"/>
                      <a:gd name="connsiteX7" fmla="*/ 0 w 314000"/>
                      <a:gd name="connsiteY7" fmla="*/ 73464 h 36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00" h="367320">
                        <a:moveTo>
                          <a:pt x="0" y="73464"/>
                        </a:moveTo>
                        <a:lnTo>
                          <a:pt x="157000" y="73464"/>
                        </a:lnTo>
                        <a:lnTo>
                          <a:pt x="157000" y="0"/>
                        </a:lnTo>
                        <a:lnTo>
                          <a:pt x="314000" y="183660"/>
                        </a:lnTo>
                        <a:lnTo>
                          <a:pt x="157000" y="367320"/>
                        </a:lnTo>
                        <a:lnTo>
                          <a:pt x="157000" y="293856"/>
                        </a:lnTo>
                        <a:lnTo>
                          <a:pt x="0" y="293856"/>
                        </a:lnTo>
                        <a:lnTo>
                          <a:pt x="0" y="7346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0" tIns="73464" rIns="94200" bIns="73464" numCol="1" spcCol="1270" anchor="ctr" anchorCtr="0">
                    <a:noAutofit/>
                  </a:bodyPr>
                  <a:lstStyle/>
                  <a:p>
                    <a:pPr lvl="0" algn="ctr" defTabSz="622300">
                      <a:lnSpc>
                        <a:spcPct val="90000"/>
                      </a:lnSpc>
                      <a:spcBef>
                        <a:spcPct val="0"/>
                      </a:spcBef>
                      <a:spcAft>
                        <a:spcPct val="35000"/>
                      </a:spcAft>
                    </a:pPr>
                    <a:endParaRPr lang="zh-TW" altLang="en-US" sz="1400" kern="1200">
                      <a:latin typeface="微軟正黑體" panose="020B0604030504040204" pitchFamily="34" charset="-120"/>
                      <a:ea typeface="微軟正黑體" panose="020B0604030504040204" pitchFamily="34" charset="-120"/>
                    </a:endParaRPr>
                  </a:p>
                </p:txBody>
              </p:sp>
            </p:grpSp>
            <p:sp>
              <p:nvSpPr>
                <p:cNvPr id="85" name="橢圓 84"/>
                <p:cNvSpPr/>
                <p:nvPr/>
              </p:nvSpPr>
              <p:spPr>
                <a:xfrm>
                  <a:off x="6789479" y="2446091"/>
                  <a:ext cx="2285315" cy="2506083"/>
                </a:xfrm>
                <a:prstGeom prst="ellipse">
                  <a:avLst/>
                </a:prstGeom>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lvl="0" algn="ctr"/>
                  <a:endParaRPr lang="en-US" altLang="zh-TW"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退撫給與超過免稅額部分</a:t>
                  </a:r>
                  <a:endPar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8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扣稅</a:t>
                  </a:r>
                </a:p>
                <a:p>
                  <a:pPr algn="ctr"/>
                  <a:endParaRPr lang="zh-TW" altLang="en-US" dirty="0">
                    <a:latin typeface="微軟正黑體" panose="020B0604030504040204" pitchFamily="34" charset="-120"/>
                    <a:ea typeface="微軟正黑體" panose="020B0604030504040204" pitchFamily="34" charset="-120"/>
                  </a:endParaRPr>
                </a:p>
              </p:txBody>
            </p:sp>
          </p:grpSp>
          <p:grpSp>
            <p:nvGrpSpPr>
              <p:cNvPr id="71" name="群組 70"/>
              <p:cNvGrpSpPr/>
              <p:nvPr/>
            </p:nvGrpSpPr>
            <p:grpSpPr>
              <a:xfrm>
                <a:off x="2389865" y="1666572"/>
                <a:ext cx="6498012" cy="2620148"/>
                <a:chOff x="2591681" y="1618702"/>
                <a:chExt cx="6498012" cy="2659883"/>
              </a:xfrm>
            </p:grpSpPr>
            <p:grpSp>
              <p:nvGrpSpPr>
                <p:cNvPr id="78" name="群組 77"/>
                <p:cNvGrpSpPr/>
                <p:nvPr/>
              </p:nvGrpSpPr>
              <p:grpSpPr>
                <a:xfrm>
                  <a:off x="2591681" y="2349373"/>
                  <a:ext cx="4153206" cy="1929212"/>
                  <a:chOff x="3033285" y="1548133"/>
                  <a:chExt cx="4153206" cy="2486352"/>
                </a:xfrm>
              </p:grpSpPr>
              <p:sp>
                <p:nvSpPr>
                  <p:cNvPr id="80" name="手繪多邊形 79"/>
                  <p:cNvSpPr/>
                  <p:nvPr/>
                </p:nvSpPr>
                <p:spPr>
                  <a:xfrm>
                    <a:off x="3033285" y="1617148"/>
                    <a:ext cx="1247267" cy="2417337"/>
                  </a:xfrm>
                  <a:custGeom>
                    <a:avLst/>
                    <a:gdLst>
                      <a:gd name="connsiteX0" fmla="*/ 0 w 624815"/>
                      <a:gd name="connsiteY0" fmla="*/ 62482 h 2597388"/>
                      <a:gd name="connsiteX1" fmla="*/ 62482 w 624815"/>
                      <a:gd name="connsiteY1" fmla="*/ 0 h 2597388"/>
                      <a:gd name="connsiteX2" fmla="*/ 562334 w 624815"/>
                      <a:gd name="connsiteY2" fmla="*/ 0 h 2597388"/>
                      <a:gd name="connsiteX3" fmla="*/ 624816 w 624815"/>
                      <a:gd name="connsiteY3" fmla="*/ 62482 h 2597388"/>
                      <a:gd name="connsiteX4" fmla="*/ 624815 w 624815"/>
                      <a:gd name="connsiteY4" fmla="*/ 2534907 h 2597388"/>
                      <a:gd name="connsiteX5" fmla="*/ 562333 w 624815"/>
                      <a:gd name="connsiteY5" fmla="*/ 2597389 h 2597388"/>
                      <a:gd name="connsiteX6" fmla="*/ 62482 w 624815"/>
                      <a:gd name="connsiteY6" fmla="*/ 2597388 h 2597388"/>
                      <a:gd name="connsiteX7" fmla="*/ 0 w 624815"/>
                      <a:gd name="connsiteY7" fmla="*/ 2534906 h 2597388"/>
                      <a:gd name="connsiteX8" fmla="*/ 0 w 624815"/>
                      <a:gd name="connsiteY8" fmla="*/ 62482 h 259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815" h="2597388">
                        <a:moveTo>
                          <a:pt x="0" y="62482"/>
                        </a:moveTo>
                        <a:cubicBezTo>
                          <a:pt x="0" y="27974"/>
                          <a:pt x="27974" y="0"/>
                          <a:pt x="62482" y="0"/>
                        </a:cubicBezTo>
                        <a:lnTo>
                          <a:pt x="562334" y="0"/>
                        </a:lnTo>
                        <a:cubicBezTo>
                          <a:pt x="596842" y="0"/>
                          <a:pt x="624816" y="27974"/>
                          <a:pt x="624816" y="62482"/>
                        </a:cubicBezTo>
                        <a:cubicBezTo>
                          <a:pt x="624816" y="886624"/>
                          <a:pt x="624815" y="1710765"/>
                          <a:pt x="624815" y="2534907"/>
                        </a:cubicBezTo>
                        <a:cubicBezTo>
                          <a:pt x="624815" y="2569415"/>
                          <a:pt x="596841" y="2597389"/>
                          <a:pt x="562333" y="2597389"/>
                        </a:cubicBezTo>
                        <a:lnTo>
                          <a:pt x="62482" y="2597388"/>
                        </a:lnTo>
                        <a:cubicBezTo>
                          <a:pt x="27974" y="2597388"/>
                          <a:pt x="0" y="2569414"/>
                          <a:pt x="0" y="2534906"/>
                        </a:cubicBezTo>
                        <a:lnTo>
                          <a:pt x="0" y="62482"/>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070" tIns="83070" rIns="83070" bIns="83070" numCol="1" spcCol="1270" anchor="ctr" anchorCtr="0">
                    <a:noAutofit/>
                  </a:bodyPr>
                  <a:lstStyle/>
                  <a:p>
                    <a:pPr lvl="0" algn="ctr" defTabSz="755650">
                      <a:lnSpc>
                        <a:spcPts val="2500"/>
                      </a:lnSpc>
                      <a:spcBef>
                        <a:spcPct val="0"/>
                      </a:spcBef>
                      <a:spcAft>
                        <a:spcPts val="600"/>
                      </a:spcAft>
                    </a:pPr>
                    <a:r>
                      <a:rPr lang="zh-TW" altLang="en-US"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軍公教</a:t>
                    </a:r>
                    <a:endParaRPr lang="en-US" altLang="zh-TW"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defTabSz="755650">
                      <a:lnSpc>
                        <a:spcPts val="2500"/>
                      </a:lnSpc>
                      <a:spcBef>
                        <a:spcPct val="0"/>
                      </a:spcBef>
                    </a:pPr>
                    <a:r>
                      <a:rPr lang="zh-TW" altLang="en-US"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退撫基金</a:t>
                    </a:r>
                  </a:p>
                </p:txBody>
              </p:sp>
              <p:sp>
                <p:nvSpPr>
                  <p:cNvPr id="81" name="手繪多邊形 80"/>
                  <p:cNvSpPr/>
                  <p:nvPr/>
                </p:nvSpPr>
                <p:spPr>
                  <a:xfrm rot="28284">
                    <a:off x="4392509" y="2661313"/>
                    <a:ext cx="418489" cy="796741"/>
                  </a:xfrm>
                  <a:custGeom>
                    <a:avLst/>
                    <a:gdLst>
                      <a:gd name="connsiteX0" fmla="*/ 0 w 314670"/>
                      <a:gd name="connsiteY0" fmla="*/ 73464 h 367320"/>
                      <a:gd name="connsiteX1" fmla="*/ 157335 w 314670"/>
                      <a:gd name="connsiteY1" fmla="*/ 73464 h 367320"/>
                      <a:gd name="connsiteX2" fmla="*/ 157335 w 314670"/>
                      <a:gd name="connsiteY2" fmla="*/ 0 h 367320"/>
                      <a:gd name="connsiteX3" fmla="*/ 314670 w 314670"/>
                      <a:gd name="connsiteY3" fmla="*/ 183660 h 367320"/>
                      <a:gd name="connsiteX4" fmla="*/ 157335 w 314670"/>
                      <a:gd name="connsiteY4" fmla="*/ 367320 h 367320"/>
                      <a:gd name="connsiteX5" fmla="*/ 157335 w 314670"/>
                      <a:gd name="connsiteY5" fmla="*/ 293856 h 367320"/>
                      <a:gd name="connsiteX6" fmla="*/ 0 w 314670"/>
                      <a:gd name="connsiteY6" fmla="*/ 293856 h 367320"/>
                      <a:gd name="connsiteX7" fmla="*/ 0 w 314670"/>
                      <a:gd name="connsiteY7" fmla="*/ 73464 h 36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70" h="367320">
                        <a:moveTo>
                          <a:pt x="0" y="73464"/>
                        </a:moveTo>
                        <a:lnTo>
                          <a:pt x="157335" y="73464"/>
                        </a:lnTo>
                        <a:lnTo>
                          <a:pt x="157335" y="0"/>
                        </a:lnTo>
                        <a:lnTo>
                          <a:pt x="314670" y="183660"/>
                        </a:lnTo>
                        <a:lnTo>
                          <a:pt x="157335" y="367320"/>
                        </a:lnTo>
                        <a:lnTo>
                          <a:pt x="157335" y="293856"/>
                        </a:lnTo>
                        <a:lnTo>
                          <a:pt x="0" y="293856"/>
                        </a:lnTo>
                        <a:lnTo>
                          <a:pt x="0" y="7346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0" tIns="73464" rIns="94400" bIns="73463" numCol="1" spcCol="1270" anchor="ctr" anchorCtr="0">
                    <a:noAutofit/>
                  </a:bodyPr>
                  <a:lstStyle/>
                  <a:p>
                    <a:pPr lvl="0" algn="ctr" defTabSz="622300">
                      <a:lnSpc>
                        <a:spcPct val="90000"/>
                      </a:lnSpc>
                      <a:spcBef>
                        <a:spcPct val="0"/>
                      </a:spcBef>
                      <a:spcAft>
                        <a:spcPct val="35000"/>
                      </a:spcAft>
                    </a:pPr>
                    <a:endParaRPr lang="zh-TW" altLang="en-US" sz="1400" kern="1200">
                      <a:latin typeface="微軟正黑體" panose="020B0604030504040204" pitchFamily="34" charset="-120"/>
                      <a:ea typeface="微軟正黑體" panose="020B0604030504040204" pitchFamily="34" charset="-120"/>
                    </a:endParaRPr>
                  </a:p>
                </p:txBody>
              </p:sp>
              <p:sp>
                <p:nvSpPr>
                  <p:cNvPr id="82" name="手繪多邊形 81"/>
                  <p:cNvSpPr/>
                  <p:nvPr/>
                </p:nvSpPr>
                <p:spPr>
                  <a:xfrm>
                    <a:off x="4981970" y="1548133"/>
                    <a:ext cx="1663331" cy="2437390"/>
                  </a:xfrm>
                  <a:custGeom>
                    <a:avLst/>
                    <a:gdLst>
                      <a:gd name="connsiteX0" fmla="*/ 0 w 1481132"/>
                      <a:gd name="connsiteY0" fmla="*/ 148113 h 2277373"/>
                      <a:gd name="connsiteX1" fmla="*/ 148113 w 1481132"/>
                      <a:gd name="connsiteY1" fmla="*/ 0 h 2277373"/>
                      <a:gd name="connsiteX2" fmla="*/ 1333019 w 1481132"/>
                      <a:gd name="connsiteY2" fmla="*/ 0 h 2277373"/>
                      <a:gd name="connsiteX3" fmla="*/ 1481132 w 1481132"/>
                      <a:gd name="connsiteY3" fmla="*/ 148113 h 2277373"/>
                      <a:gd name="connsiteX4" fmla="*/ 1481132 w 1481132"/>
                      <a:gd name="connsiteY4" fmla="*/ 2129260 h 2277373"/>
                      <a:gd name="connsiteX5" fmla="*/ 1333019 w 1481132"/>
                      <a:gd name="connsiteY5" fmla="*/ 2277373 h 2277373"/>
                      <a:gd name="connsiteX6" fmla="*/ 148113 w 1481132"/>
                      <a:gd name="connsiteY6" fmla="*/ 2277373 h 2277373"/>
                      <a:gd name="connsiteX7" fmla="*/ 0 w 1481132"/>
                      <a:gd name="connsiteY7" fmla="*/ 2129260 h 2277373"/>
                      <a:gd name="connsiteX8" fmla="*/ 0 w 1481132"/>
                      <a:gd name="connsiteY8" fmla="*/ 148113 h 227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132" h="2277373">
                        <a:moveTo>
                          <a:pt x="0" y="148113"/>
                        </a:moveTo>
                        <a:cubicBezTo>
                          <a:pt x="0" y="66312"/>
                          <a:pt x="66312" y="0"/>
                          <a:pt x="148113" y="0"/>
                        </a:cubicBezTo>
                        <a:lnTo>
                          <a:pt x="1333019" y="0"/>
                        </a:lnTo>
                        <a:cubicBezTo>
                          <a:pt x="1414820" y="0"/>
                          <a:pt x="1481132" y="66312"/>
                          <a:pt x="1481132" y="148113"/>
                        </a:cubicBezTo>
                        <a:lnTo>
                          <a:pt x="1481132" y="2129260"/>
                        </a:lnTo>
                        <a:cubicBezTo>
                          <a:pt x="1481132" y="2211061"/>
                          <a:pt x="1414820" y="2277373"/>
                          <a:pt x="1333019" y="2277373"/>
                        </a:cubicBezTo>
                        <a:lnTo>
                          <a:pt x="148113" y="2277373"/>
                        </a:lnTo>
                        <a:cubicBezTo>
                          <a:pt x="66312" y="2277373"/>
                          <a:pt x="0" y="2211061"/>
                          <a:pt x="0" y="2129260"/>
                        </a:cubicBezTo>
                        <a:lnTo>
                          <a:pt x="0" y="148113"/>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spcFirstLastPara="0" vert="horz" wrap="square" lIns="108151" tIns="108151" rIns="108151" bIns="108151" numCol="1" spcCol="1270" anchor="ctr" anchorCtr="0">
                    <a:noAutofit/>
                  </a:bodyPr>
                  <a:lstStyle/>
                  <a:p>
                    <a:pPr lvl="0" algn="ctr" defTabSz="755650">
                      <a:lnSpc>
                        <a:spcPts val="2800"/>
                      </a:lnSpc>
                      <a:spcBef>
                        <a:spcPct val="0"/>
                      </a:spcBef>
                      <a:spcAft>
                        <a:spcPts val="600"/>
                      </a:spcAft>
                    </a:pPr>
                    <a:r>
                      <a:rPr lang="zh-TW" altLang="en-US" sz="22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在職提撥費用</a:t>
                    </a:r>
                    <a:endParaRPr lang="en-US" altLang="zh-TW"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defTabSz="755650">
                      <a:lnSpc>
                        <a:spcPts val="2800"/>
                      </a:lnSpc>
                      <a:spcBef>
                        <a:spcPct val="0"/>
                      </a:spcBef>
                      <a:spcAft>
                        <a:spcPts val="600"/>
                      </a:spcAft>
                    </a:pPr>
                    <a:r>
                      <a:rPr lang="zh-TW" altLang="en-US" sz="26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先扣稅</a:t>
                    </a:r>
                  </a:p>
                </p:txBody>
              </p:sp>
              <p:sp>
                <p:nvSpPr>
                  <p:cNvPr id="83" name="手繪多邊形 82"/>
                  <p:cNvSpPr/>
                  <p:nvPr/>
                </p:nvSpPr>
                <p:spPr>
                  <a:xfrm>
                    <a:off x="6727588" y="2638584"/>
                    <a:ext cx="458903" cy="822778"/>
                  </a:xfrm>
                  <a:custGeom>
                    <a:avLst/>
                    <a:gdLst>
                      <a:gd name="connsiteX0" fmla="*/ 0 w 314000"/>
                      <a:gd name="connsiteY0" fmla="*/ 73464 h 367320"/>
                      <a:gd name="connsiteX1" fmla="*/ 157000 w 314000"/>
                      <a:gd name="connsiteY1" fmla="*/ 73464 h 367320"/>
                      <a:gd name="connsiteX2" fmla="*/ 157000 w 314000"/>
                      <a:gd name="connsiteY2" fmla="*/ 0 h 367320"/>
                      <a:gd name="connsiteX3" fmla="*/ 314000 w 314000"/>
                      <a:gd name="connsiteY3" fmla="*/ 183660 h 367320"/>
                      <a:gd name="connsiteX4" fmla="*/ 157000 w 314000"/>
                      <a:gd name="connsiteY4" fmla="*/ 367320 h 367320"/>
                      <a:gd name="connsiteX5" fmla="*/ 157000 w 314000"/>
                      <a:gd name="connsiteY5" fmla="*/ 293856 h 367320"/>
                      <a:gd name="connsiteX6" fmla="*/ 0 w 314000"/>
                      <a:gd name="connsiteY6" fmla="*/ 293856 h 367320"/>
                      <a:gd name="connsiteX7" fmla="*/ 0 w 314000"/>
                      <a:gd name="connsiteY7" fmla="*/ 73464 h 36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000" h="367320">
                        <a:moveTo>
                          <a:pt x="0" y="73464"/>
                        </a:moveTo>
                        <a:lnTo>
                          <a:pt x="157000" y="73464"/>
                        </a:lnTo>
                        <a:lnTo>
                          <a:pt x="157000" y="0"/>
                        </a:lnTo>
                        <a:lnTo>
                          <a:pt x="314000" y="183660"/>
                        </a:lnTo>
                        <a:lnTo>
                          <a:pt x="157000" y="367320"/>
                        </a:lnTo>
                        <a:lnTo>
                          <a:pt x="157000" y="293856"/>
                        </a:lnTo>
                        <a:lnTo>
                          <a:pt x="0" y="293856"/>
                        </a:lnTo>
                        <a:lnTo>
                          <a:pt x="0" y="73464"/>
                        </a:lnTo>
                        <a:close/>
                      </a:path>
                    </a:pathLst>
                  </a:cu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0" tIns="73464" rIns="94200" bIns="73464" numCol="1" spcCol="1270" anchor="ctr" anchorCtr="0">
                    <a:noAutofit/>
                  </a:bodyPr>
                  <a:lstStyle/>
                  <a:p>
                    <a:pPr lvl="0" algn="ctr" defTabSz="622300">
                      <a:lnSpc>
                        <a:spcPct val="90000"/>
                      </a:lnSpc>
                      <a:spcBef>
                        <a:spcPct val="0"/>
                      </a:spcBef>
                      <a:spcAft>
                        <a:spcPct val="35000"/>
                      </a:spcAft>
                    </a:pPr>
                    <a:endParaRPr lang="zh-TW" altLang="en-US" sz="1400" kern="1200">
                      <a:latin typeface="微軟正黑體" panose="020B0604030504040204" pitchFamily="34" charset="-120"/>
                      <a:ea typeface="微軟正黑體" panose="020B0604030504040204" pitchFamily="34" charset="-120"/>
                    </a:endParaRPr>
                  </a:p>
                </p:txBody>
              </p:sp>
            </p:grpSp>
            <p:sp>
              <p:nvSpPr>
                <p:cNvPr id="79" name="橢圓 78"/>
                <p:cNvSpPr/>
                <p:nvPr/>
              </p:nvSpPr>
              <p:spPr>
                <a:xfrm>
                  <a:off x="6804379" y="1618702"/>
                  <a:ext cx="2285314" cy="2598693"/>
                </a:xfrm>
                <a:prstGeom prst="ellipse">
                  <a:avLst/>
                </a:prstGeom>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lvl="0" algn="ctr"/>
                  <a:endParaRPr lang="en-US" altLang="zh-TW" sz="2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退撫基金</a:t>
                  </a:r>
                  <a:endPar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退撫給與</a:t>
                  </a:r>
                  <a:endPar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全部</a:t>
                  </a:r>
                  <a:endParaRPr lang="en-US" altLang="zh-TW"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a:p>
                  <a:pPr lvl="0" algn="ctr"/>
                  <a:r>
                    <a:rPr lang="zh-TW" altLang="en-US" sz="28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免稅</a:t>
                  </a:r>
                </a:p>
                <a:p>
                  <a:pPr algn="ctr"/>
                  <a:endParaRPr lang="zh-TW" altLang="en-US" dirty="0">
                    <a:latin typeface="微軟正黑體" panose="020B0604030504040204" pitchFamily="34" charset="-120"/>
                    <a:ea typeface="微軟正黑體" panose="020B0604030504040204" pitchFamily="34" charset="-120"/>
                  </a:endParaRPr>
                </a:p>
              </p:txBody>
            </p:sp>
          </p:grpSp>
          <p:sp>
            <p:nvSpPr>
              <p:cNvPr id="72" name="向右箭號 71"/>
              <p:cNvSpPr/>
              <p:nvPr/>
            </p:nvSpPr>
            <p:spPr>
              <a:xfrm>
                <a:off x="1691680" y="4400301"/>
                <a:ext cx="7273026" cy="22135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3" name="橢圓 72"/>
              <p:cNvSpPr/>
              <p:nvPr/>
            </p:nvSpPr>
            <p:spPr>
              <a:xfrm>
                <a:off x="320938" y="4213317"/>
                <a:ext cx="1872382" cy="63272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200" b="1" dirty="0">
                    <a:latin typeface="微軟正黑體" panose="020B0604030504040204" pitchFamily="34" charset="-120"/>
                    <a:ea typeface="微軟正黑體" panose="020B0604030504040204" pitchFamily="34" charset="-120"/>
                  </a:rPr>
                  <a:t>110.1.1</a:t>
                </a:r>
                <a:endParaRPr lang="zh-TW" altLang="en-US" sz="2200" b="1" dirty="0">
                  <a:latin typeface="微軟正黑體" panose="020B0604030504040204" pitchFamily="34" charset="-120"/>
                  <a:ea typeface="微軟正黑體" panose="020B0604030504040204" pitchFamily="34" charset="-120"/>
                </a:endParaRPr>
              </a:p>
            </p:txBody>
          </p:sp>
          <p:sp>
            <p:nvSpPr>
              <p:cNvPr id="74" name="弧形向右箭號 73"/>
              <p:cNvSpPr/>
              <p:nvPr/>
            </p:nvSpPr>
            <p:spPr>
              <a:xfrm>
                <a:off x="206680" y="4787917"/>
                <a:ext cx="640166" cy="1161807"/>
              </a:xfrm>
              <a:prstGeom prst="curvedRightArrow">
                <a:avLst>
                  <a:gd name="adj1" fmla="val 0"/>
                  <a:gd name="adj2" fmla="val 19908"/>
                  <a:gd name="adj3" fmla="val 29902"/>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75" name="文字方塊 74"/>
              <p:cNvSpPr txBox="1"/>
              <p:nvPr/>
            </p:nvSpPr>
            <p:spPr>
              <a:xfrm>
                <a:off x="652000" y="4999249"/>
                <a:ext cx="1607264" cy="1794528"/>
              </a:xfrm>
              <a:prstGeom prst="rect">
                <a:avLst/>
              </a:prstGeom>
              <a:noFill/>
            </p:spPr>
            <p:txBody>
              <a:bodyPr wrap="none" rtlCol="0">
                <a:spAutoFit/>
              </a:bodyPr>
              <a:lstStyle/>
              <a:p>
                <a:pPr algn="ctr">
                  <a:lnSpc>
                    <a:spcPts val="2800"/>
                  </a:lnSpc>
                </a:pPr>
                <a:r>
                  <a:rPr lang="en-US" altLang="zh-TW" sz="2400" b="1" u="sng" dirty="0">
                    <a:solidFill>
                      <a:srgbClr val="C00000"/>
                    </a:solidFill>
                    <a:latin typeface="微軟正黑體" panose="020B0604030504040204" pitchFamily="34" charset="-120"/>
                    <a:ea typeface="微軟正黑體" panose="020B0604030504040204" pitchFamily="34" charset="-120"/>
                  </a:rPr>
                  <a:t>110.1.1</a:t>
                </a:r>
              </a:p>
              <a:p>
                <a:pPr algn="ctr">
                  <a:lnSpc>
                    <a:spcPts val="2500"/>
                  </a:lnSpc>
                </a:pPr>
                <a:r>
                  <a:rPr lang="zh-TW" altLang="en-US" sz="2000" b="1" dirty="0">
                    <a:latin typeface="微軟正黑體" panose="020B0604030504040204" pitchFamily="34" charset="-120"/>
                    <a:ea typeface="微軟正黑體" panose="020B0604030504040204" pitchFamily="34" charset="-120"/>
                  </a:rPr>
                  <a:t>以後年資</a:t>
                </a:r>
                <a:endParaRPr lang="en-US" altLang="zh-TW" sz="2000" b="1" dirty="0">
                  <a:latin typeface="微軟正黑體" panose="020B0604030504040204" pitchFamily="34" charset="-120"/>
                  <a:ea typeface="微軟正黑體" panose="020B0604030504040204" pitchFamily="34" charset="-120"/>
                </a:endParaRPr>
              </a:p>
              <a:p>
                <a:pPr algn="ctr">
                  <a:lnSpc>
                    <a:spcPts val="2800"/>
                  </a:lnSpc>
                </a:pPr>
                <a:r>
                  <a:rPr lang="zh-TW" altLang="en-US" sz="2000" b="1" dirty="0">
                    <a:latin typeface="微軟正黑體" panose="020B0604030504040204" pitchFamily="34" charset="-120"/>
                    <a:ea typeface="微軟正黑體" panose="020B0604030504040204" pitchFamily="34" charset="-120"/>
                  </a:rPr>
                  <a:t>適用</a:t>
                </a:r>
                <a:r>
                  <a:rPr lang="zh-TW" altLang="en-US" sz="2400" b="1" dirty="0">
                    <a:solidFill>
                      <a:srgbClr val="C00000"/>
                    </a:solidFill>
                    <a:latin typeface="微軟正黑體" panose="020B0604030504040204" pitchFamily="34" charset="-120"/>
                    <a:ea typeface="微軟正黑體" panose="020B0604030504040204" pitchFamily="34" charset="-120"/>
                  </a:rPr>
                  <a:t>新</a:t>
                </a:r>
                <a:r>
                  <a:rPr lang="zh-TW" altLang="en-US" sz="2000" b="1" dirty="0">
                    <a:latin typeface="微軟正黑體" panose="020B0604030504040204" pitchFamily="34" charset="-120"/>
                    <a:ea typeface="微軟正黑體" panose="020B0604030504040204" pitchFamily="34" charset="-120"/>
                  </a:rPr>
                  <a:t>規定</a:t>
                </a:r>
              </a:p>
            </p:txBody>
          </p:sp>
          <p:sp>
            <p:nvSpPr>
              <p:cNvPr id="76" name="文字方塊 75"/>
              <p:cNvSpPr txBox="1"/>
              <p:nvPr/>
            </p:nvSpPr>
            <p:spPr>
              <a:xfrm>
                <a:off x="620214" y="2459683"/>
                <a:ext cx="1687363" cy="1794528"/>
              </a:xfrm>
              <a:prstGeom prst="rect">
                <a:avLst/>
              </a:prstGeom>
              <a:noFill/>
            </p:spPr>
            <p:txBody>
              <a:bodyPr wrap="none" rtlCol="0">
                <a:spAutoFit/>
              </a:bodyPr>
              <a:lstStyle/>
              <a:p>
                <a:pPr algn="ctr">
                  <a:lnSpc>
                    <a:spcPts val="2800"/>
                  </a:lnSpc>
                </a:pPr>
                <a:r>
                  <a:rPr lang="en-US" altLang="zh-TW" sz="2400" b="1" u="sng" dirty="0">
                    <a:solidFill>
                      <a:srgbClr val="C00000"/>
                    </a:solidFill>
                    <a:latin typeface="微軟正黑體" panose="020B0604030504040204" pitchFamily="34" charset="-120"/>
                    <a:ea typeface="微軟正黑體" panose="020B0604030504040204" pitchFamily="34" charset="-120"/>
                  </a:rPr>
                  <a:t>109.12.31</a:t>
                </a:r>
              </a:p>
              <a:p>
                <a:pPr algn="ctr">
                  <a:lnSpc>
                    <a:spcPts val="2500"/>
                  </a:lnSpc>
                </a:pPr>
                <a:r>
                  <a:rPr lang="zh-TW" altLang="en-US" sz="2000" b="1" dirty="0">
                    <a:latin typeface="微軟正黑體" panose="020B0604030504040204" pitchFamily="34" charset="-120"/>
                    <a:ea typeface="微軟正黑體" panose="020B0604030504040204" pitchFamily="34" charset="-120"/>
                  </a:rPr>
                  <a:t>以前年資</a:t>
                </a:r>
                <a:endParaRPr lang="en-US" altLang="zh-TW" sz="2000" b="1" dirty="0">
                  <a:latin typeface="微軟正黑體" panose="020B0604030504040204" pitchFamily="34" charset="-120"/>
                  <a:ea typeface="微軟正黑體" panose="020B0604030504040204" pitchFamily="34" charset="-120"/>
                </a:endParaRPr>
              </a:p>
              <a:p>
                <a:pPr algn="ctr">
                  <a:lnSpc>
                    <a:spcPts val="2800"/>
                  </a:lnSpc>
                </a:pPr>
                <a:r>
                  <a:rPr lang="zh-TW" altLang="en-US" sz="2000" b="1" dirty="0">
                    <a:latin typeface="微軟正黑體" panose="020B0604030504040204" pitchFamily="34" charset="-120"/>
                    <a:ea typeface="微軟正黑體" panose="020B0604030504040204" pitchFamily="34" charset="-120"/>
                  </a:rPr>
                  <a:t>適用</a:t>
                </a:r>
                <a:r>
                  <a:rPr lang="zh-TW" altLang="en-US" sz="2400" b="1" dirty="0">
                    <a:solidFill>
                      <a:srgbClr val="C00000"/>
                    </a:solidFill>
                    <a:latin typeface="微軟正黑體" panose="020B0604030504040204" pitchFamily="34" charset="-120"/>
                    <a:ea typeface="微軟正黑體" panose="020B0604030504040204" pitchFamily="34" charset="-120"/>
                  </a:rPr>
                  <a:t>原</a:t>
                </a:r>
                <a:r>
                  <a:rPr lang="zh-TW" altLang="en-US" sz="2000" b="1" dirty="0">
                    <a:latin typeface="微軟正黑體" panose="020B0604030504040204" pitchFamily="34" charset="-120"/>
                    <a:ea typeface="微軟正黑體" panose="020B0604030504040204" pitchFamily="34" charset="-120"/>
                  </a:rPr>
                  <a:t>規定</a:t>
                </a:r>
              </a:p>
            </p:txBody>
          </p:sp>
          <p:sp>
            <p:nvSpPr>
              <p:cNvPr id="77" name="弧形向右箭號 76"/>
              <p:cNvSpPr/>
              <p:nvPr/>
            </p:nvSpPr>
            <p:spPr>
              <a:xfrm flipV="1">
                <a:off x="194632" y="3098707"/>
                <a:ext cx="640166" cy="1177422"/>
              </a:xfrm>
              <a:prstGeom prst="curvedRightArrow">
                <a:avLst>
                  <a:gd name="adj1" fmla="val 0"/>
                  <a:gd name="adj2" fmla="val 19908"/>
                  <a:gd name="adj3" fmla="val 29902"/>
                </a:avLst>
              </a:prstGeom>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grpSp>
        <p:sp>
          <p:nvSpPr>
            <p:cNvPr id="67" name="Freeform 14"/>
            <p:cNvSpPr>
              <a:spLocks/>
            </p:cNvSpPr>
            <p:nvPr/>
          </p:nvSpPr>
          <p:spPr bwMode="gray">
            <a:xfrm>
              <a:off x="152128" y="3085815"/>
              <a:ext cx="6855765" cy="447777"/>
            </a:xfrm>
            <a:custGeom>
              <a:avLst/>
              <a:gdLst>
                <a:gd name="T0" fmla="*/ 266 w 4864"/>
                <a:gd name="T1" fmla="*/ 42 h 769"/>
                <a:gd name="T2" fmla="*/ 107 w 4864"/>
                <a:gd name="T3" fmla="*/ 103 h 769"/>
                <a:gd name="T4" fmla="*/ 69 w 4864"/>
                <a:gd name="T5" fmla="*/ 200 h 769"/>
                <a:gd name="T6" fmla="*/ 38 w 4864"/>
                <a:gd name="T7" fmla="*/ 235 h 769"/>
                <a:gd name="T8" fmla="*/ 15 w 4864"/>
                <a:gd name="T9" fmla="*/ 332 h 769"/>
                <a:gd name="T10" fmla="*/ 38 w 4864"/>
                <a:gd name="T11" fmla="*/ 447 h 769"/>
                <a:gd name="T12" fmla="*/ 198 w 4864"/>
                <a:gd name="T13" fmla="*/ 587 h 769"/>
                <a:gd name="T14" fmla="*/ 568 w 4864"/>
                <a:gd name="T15" fmla="*/ 655 h 769"/>
                <a:gd name="T16" fmla="*/ 928 w 4864"/>
                <a:gd name="T17" fmla="*/ 699 h 769"/>
                <a:gd name="T18" fmla="*/ 1751 w 4864"/>
                <a:gd name="T19" fmla="*/ 746 h 769"/>
                <a:gd name="T20" fmla="*/ 2388 w 4864"/>
                <a:gd name="T21" fmla="*/ 739 h 769"/>
                <a:gd name="T22" fmla="*/ 2624 w 4864"/>
                <a:gd name="T23" fmla="*/ 761 h 769"/>
                <a:gd name="T24" fmla="*/ 3030 w 4864"/>
                <a:gd name="T25" fmla="*/ 737 h 769"/>
                <a:gd name="T26" fmla="*/ 3707 w 4864"/>
                <a:gd name="T27" fmla="*/ 640 h 769"/>
                <a:gd name="T28" fmla="*/ 4057 w 4864"/>
                <a:gd name="T29" fmla="*/ 579 h 769"/>
                <a:gd name="T30" fmla="*/ 4225 w 4864"/>
                <a:gd name="T31" fmla="*/ 526 h 769"/>
                <a:gd name="T32" fmla="*/ 4331 w 4864"/>
                <a:gd name="T33" fmla="*/ 508 h 769"/>
                <a:gd name="T34" fmla="*/ 4225 w 4864"/>
                <a:gd name="T35" fmla="*/ 491 h 769"/>
                <a:gd name="T36" fmla="*/ 4346 w 4864"/>
                <a:gd name="T37" fmla="*/ 526 h 769"/>
                <a:gd name="T38" fmla="*/ 4643 w 4864"/>
                <a:gd name="T39" fmla="*/ 455 h 769"/>
                <a:gd name="T40" fmla="*/ 4849 w 4864"/>
                <a:gd name="T41" fmla="*/ 341 h 769"/>
                <a:gd name="T42" fmla="*/ 4674 w 4864"/>
                <a:gd name="T43" fmla="*/ 279 h 769"/>
                <a:gd name="T44" fmla="*/ 4110 w 4864"/>
                <a:gd name="T45" fmla="*/ 297 h 769"/>
                <a:gd name="T46" fmla="*/ 4293 w 4864"/>
                <a:gd name="T47" fmla="*/ 297 h 769"/>
                <a:gd name="T48" fmla="*/ 4651 w 4864"/>
                <a:gd name="T49" fmla="*/ 200 h 769"/>
                <a:gd name="T50" fmla="*/ 4514 w 4864"/>
                <a:gd name="T51" fmla="*/ 147 h 769"/>
                <a:gd name="T52" fmla="*/ 3920 w 4864"/>
                <a:gd name="T53" fmla="*/ 174 h 769"/>
                <a:gd name="T54" fmla="*/ 3966 w 4864"/>
                <a:gd name="T55" fmla="*/ 147 h 769"/>
                <a:gd name="T56" fmla="*/ 3578 w 4864"/>
                <a:gd name="T57" fmla="*/ 121 h 769"/>
                <a:gd name="T58" fmla="*/ 3159 w 4864"/>
                <a:gd name="T59" fmla="*/ 165 h 769"/>
                <a:gd name="T60" fmla="*/ 2260 w 4864"/>
                <a:gd name="T61" fmla="*/ 187 h 769"/>
                <a:gd name="T62" fmla="*/ 1880 w 4864"/>
                <a:gd name="T63" fmla="*/ 175 h 769"/>
                <a:gd name="T64" fmla="*/ 1460 w 4864"/>
                <a:gd name="T65" fmla="*/ 175 h 769"/>
                <a:gd name="T66" fmla="*/ 967 w 4864"/>
                <a:gd name="T67" fmla="*/ 130 h 769"/>
                <a:gd name="T68" fmla="*/ 746 w 4864"/>
                <a:gd name="T69" fmla="*/ 59 h 769"/>
                <a:gd name="T70" fmla="*/ 472 w 4864"/>
                <a:gd name="T71" fmla="*/ 6 h 769"/>
                <a:gd name="T72" fmla="*/ 306 w 4864"/>
                <a:gd name="T73" fmla="*/ 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7BC5C3"/>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buSzPct val="110000"/>
              </a:pPr>
              <a:r>
                <a:rPr lang="zh-TW" altLang="en-US" sz="2800" b="1" dirty="0">
                  <a:ln w="1905"/>
                  <a:solidFill>
                    <a:srgbClr val="002060"/>
                  </a:solidFill>
                  <a:effectLst>
                    <a:innerShdw blurRad="69850" dist="43180" dir="5400000">
                      <a:srgbClr val="000000">
                        <a:alpha val="65000"/>
                      </a:srgbClr>
                    </a:innerShdw>
                  </a:effectLst>
                  <a:latin typeface="標楷體" panose="03000509000000000000" pitchFamily="65" charset="-120"/>
                  <a:ea typeface="華康隸書體" panose="02010609000101010101" pitchFamily="49" charset="-120"/>
                </a:rPr>
                <a:t>◎</a:t>
              </a:r>
              <a:r>
                <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rPr>
                <a:t>修法前</a:t>
              </a:r>
              <a:r>
                <a:rPr lang="en-US" altLang="zh-TW" sz="2200" b="1" dirty="0">
                  <a:ln w="1905"/>
                  <a:solidFill>
                    <a:srgbClr val="002060"/>
                  </a:solidFill>
                  <a:effectLst>
                    <a:innerShdw blurRad="69850" dist="43180" dir="5400000">
                      <a:srgbClr val="000000">
                        <a:alpha val="65000"/>
                      </a:srgbClr>
                    </a:innerShdw>
                  </a:effectLst>
                  <a:ea typeface="華康隸書體" panose="02010609000101010101" pitchFamily="49" charset="-120"/>
                </a:rPr>
                <a:t>-</a:t>
              </a:r>
              <a:r>
                <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rPr>
                <a:t>先扣稅</a:t>
              </a:r>
              <a:r>
                <a:rPr lang="zh-TW" altLang="en-US" sz="2200" b="1" dirty="0">
                  <a:ln w="1905"/>
                  <a:solidFill>
                    <a:srgbClr val="002060"/>
                  </a:solidFill>
                  <a:effectLst>
                    <a:innerShdw blurRad="69850" dist="43180" dir="5400000">
                      <a:srgbClr val="000000">
                        <a:alpha val="65000"/>
                      </a:srgbClr>
                    </a:innerShdw>
                  </a:effectLst>
                  <a:latin typeface="標楷體" panose="03000509000000000000" pitchFamily="65" charset="-120"/>
                  <a:ea typeface="華康隸書體" panose="02010609000101010101" pitchFamily="49" charset="-120"/>
                </a:rPr>
                <a:t>、後免稅</a:t>
              </a:r>
              <a:endPar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endParaRPr>
            </a:p>
          </p:txBody>
        </p:sp>
        <p:sp>
          <p:nvSpPr>
            <p:cNvPr id="68" name="Freeform 14"/>
            <p:cNvSpPr>
              <a:spLocks/>
            </p:cNvSpPr>
            <p:nvPr/>
          </p:nvSpPr>
          <p:spPr bwMode="gray">
            <a:xfrm>
              <a:off x="168695" y="8730967"/>
              <a:ext cx="6840397" cy="396892"/>
            </a:xfrm>
            <a:custGeom>
              <a:avLst/>
              <a:gdLst>
                <a:gd name="T0" fmla="*/ 266 w 4864"/>
                <a:gd name="T1" fmla="*/ 42 h 769"/>
                <a:gd name="T2" fmla="*/ 107 w 4864"/>
                <a:gd name="T3" fmla="*/ 103 h 769"/>
                <a:gd name="T4" fmla="*/ 69 w 4864"/>
                <a:gd name="T5" fmla="*/ 200 h 769"/>
                <a:gd name="T6" fmla="*/ 38 w 4864"/>
                <a:gd name="T7" fmla="*/ 235 h 769"/>
                <a:gd name="T8" fmla="*/ 15 w 4864"/>
                <a:gd name="T9" fmla="*/ 332 h 769"/>
                <a:gd name="T10" fmla="*/ 38 w 4864"/>
                <a:gd name="T11" fmla="*/ 447 h 769"/>
                <a:gd name="T12" fmla="*/ 198 w 4864"/>
                <a:gd name="T13" fmla="*/ 587 h 769"/>
                <a:gd name="T14" fmla="*/ 568 w 4864"/>
                <a:gd name="T15" fmla="*/ 655 h 769"/>
                <a:gd name="T16" fmla="*/ 928 w 4864"/>
                <a:gd name="T17" fmla="*/ 699 h 769"/>
                <a:gd name="T18" fmla="*/ 1751 w 4864"/>
                <a:gd name="T19" fmla="*/ 746 h 769"/>
                <a:gd name="T20" fmla="*/ 2388 w 4864"/>
                <a:gd name="T21" fmla="*/ 739 h 769"/>
                <a:gd name="T22" fmla="*/ 2624 w 4864"/>
                <a:gd name="T23" fmla="*/ 761 h 769"/>
                <a:gd name="T24" fmla="*/ 3030 w 4864"/>
                <a:gd name="T25" fmla="*/ 737 h 769"/>
                <a:gd name="T26" fmla="*/ 3707 w 4864"/>
                <a:gd name="T27" fmla="*/ 640 h 769"/>
                <a:gd name="T28" fmla="*/ 4057 w 4864"/>
                <a:gd name="T29" fmla="*/ 579 h 769"/>
                <a:gd name="T30" fmla="*/ 4225 w 4864"/>
                <a:gd name="T31" fmla="*/ 526 h 769"/>
                <a:gd name="T32" fmla="*/ 4331 w 4864"/>
                <a:gd name="T33" fmla="*/ 508 h 769"/>
                <a:gd name="T34" fmla="*/ 4225 w 4864"/>
                <a:gd name="T35" fmla="*/ 491 h 769"/>
                <a:gd name="T36" fmla="*/ 4346 w 4864"/>
                <a:gd name="T37" fmla="*/ 526 h 769"/>
                <a:gd name="T38" fmla="*/ 4643 w 4864"/>
                <a:gd name="T39" fmla="*/ 455 h 769"/>
                <a:gd name="T40" fmla="*/ 4849 w 4864"/>
                <a:gd name="T41" fmla="*/ 341 h 769"/>
                <a:gd name="T42" fmla="*/ 4674 w 4864"/>
                <a:gd name="T43" fmla="*/ 279 h 769"/>
                <a:gd name="T44" fmla="*/ 4110 w 4864"/>
                <a:gd name="T45" fmla="*/ 297 h 769"/>
                <a:gd name="T46" fmla="*/ 4293 w 4864"/>
                <a:gd name="T47" fmla="*/ 297 h 769"/>
                <a:gd name="T48" fmla="*/ 4651 w 4864"/>
                <a:gd name="T49" fmla="*/ 200 h 769"/>
                <a:gd name="T50" fmla="*/ 4514 w 4864"/>
                <a:gd name="T51" fmla="*/ 147 h 769"/>
                <a:gd name="T52" fmla="*/ 3920 w 4864"/>
                <a:gd name="T53" fmla="*/ 174 h 769"/>
                <a:gd name="T54" fmla="*/ 3966 w 4864"/>
                <a:gd name="T55" fmla="*/ 147 h 769"/>
                <a:gd name="T56" fmla="*/ 3578 w 4864"/>
                <a:gd name="T57" fmla="*/ 121 h 769"/>
                <a:gd name="T58" fmla="*/ 3159 w 4864"/>
                <a:gd name="T59" fmla="*/ 165 h 769"/>
                <a:gd name="T60" fmla="*/ 2260 w 4864"/>
                <a:gd name="T61" fmla="*/ 187 h 769"/>
                <a:gd name="T62" fmla="*/ 1880 w 4864"/>
                <a:gd name="T63" fmla="*/ 175 h 769"/>
                <a:gd name="T64" fmla="*/ 1460 w 4864"/>
                <a:gd name="T65" fmla="*/ 175 h 769"/>
                <a:gd name="T66" fmla="*/ 967 w 4864"/>
                <a:gd name="T67" fmla="*/ 130 h 769"/>
                <a:gd name="T68" fmla="*/ 746 w 4864"/>
                <a:gd name="T69" fmla="*/ 59 h 769"/>
                <a:gd name="T70" fmla="*/ 472 w 4864"/>
                <a:gd name="T71" fmla="*/ 6 h 769"/>
                <a:gd name="T72" fmla="*/ 306 w 4864"/>
                <a:gd name="T73" fmla="*/ 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rgbClr val="7BC5C3"/>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p>
              <a:pPr>
                <a:buSzPct val="110000"/>
              </a:pPr>
              <a:r>
                <a:rPr lang="zh-TW" altLang="en-US" sz="2800" b="1" dirty="0">
                  <a:ln w="1905"/>
                  <a:solidFill>
                    <a:srgbClr val="002060"/>
                  </a:solidFill>
                  <a:effectLst>
                    <a:innerShdw blurRad="69850" dist="43180" dir="5400000">
                      <a:srgbClr val="000000">
                        <a:alpha val="65000"/>
                      </a:srgbClr>
                    </a:innerShdw>
                  </a:effectLst>
                  <a:latin typeface="標楷體" panose="03000509000000000000" pitchFamily="65" charset="-120"/>
                  <a:ea typeface="華康隸書體" panose="02010609000101010101" pitchFamily="49" charset="-120"/>
                </a:rPr>
                <a:t>◎</a:t>
              </a:r>
              <a:r>
                <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rPr>
                <a:t>修法後</a:t>
              </a:r>
              <a:r>
                <a:rPr lang="en-US" altLang="zh-TW" sz="2200" b="1" dirty="0">
                  <a:ln w="1905"/>
                  <a:solidFill>
                    <a:srgbClr val="002060"/>
                  </a:solidFill>
                  <a:effectLst>
                    <a:innerShdw blurRad="69850" dist="43180" dir="5400000">
                      <a:srgbClr val="000000">
                        <a:alpha val="65000"/>
                      </a:srgbClr>
                    </a:innerShdw>
                  </a:effectLst>
                  <a:ea typeface="華康隸書體" panose="02010609000101010101" pitchFamily="49" charset="-120"/>
                </a:rPr>
                <a:t>-</a:t>
              </a:r>
              <a:r>
                <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rPr>
                <a:t>先免稅</a:t>
              </a:r>
              <a:r>
                <a:rPr lang="zh-TW" altLang="en-US" sz="2200" b="1" dirty="0">
                  <a:ln w="1905"/>
                  <a:solidFill>
                    <a:srgbClr val="002060"/>
                  </a:solidFill>
                  <a:effectLst>
                    <a:innerShdw blurRad="69850" dist="43180" dir="5400000">
                      <a:srgbClr val="000000">
                        <a:alpha val="65000"/>
                      </a:srgbClr>
                    </a:innerShdw>
                  </a:effectLst>
                  <a:latin typeface="標楷體" panose="03000509000000000000" pitchFamily="65" charset="-120"/>
                  <a:ea typeface="華康隸書體" panose="02010609000101010101" pitchFamily="49" charset="-120"/>
                </a:rPr>
                <a:t>、後扣稅</a:t>
              </a:r>
              <a:endParaRPr lang="zh-TW" altLang="en-US" sz="2200" b="1" dirty="0">
                <a:ln w="1905"/>
                <a:solidFill>
                  <a:srgbClr val="002060"/>
                </a:solidFill>
                <a:effectLst>
                  <a:innerShdw blurRad="69850" dist="43180" dir="5400000">
                    <a:srgbClr val="000000">
                      <a:alpha val="65000"/>
                    </a:srgbClr>
                  </a:innerShdw>
                </a:effectLst>
                <a:ea typeface="華康隸書體" panose="02010609000101010101" pitchFamily="49" charset="-120"/>
              </a:endParaRPr>
            </a:p>
          </p:txBody>
        </p:sp>
      </p:grpSp>
      <p:sp>
        <p:nvSpPr>
          <p:cNvPr id="90" name="AutoShape 17"/>
          <p:cNvSpPr>
            <a:spLocks noChangeArrowheads="1"/>
          </p:cNvSpPr>
          <p:nvPr/>
        </p:nvSpPr>
        <p:spPr bwMode="gray">
          <a:xfrm>
            <a:off x="450359" y="1428755"/>
            <a:ext cx="1349866" cy="1279700"/>
          </a:xfrm>
          <a:prstGeom prst="irregularSeal1">
            <a:avLst/>
          </a:prstGeom>
          <a:gradFill rotWithShape="1">
            <a:gsLst>
              <a:gs pos="0">
                <a:srgbClr val="000082"/>
              </a:gs>
              <a:gs pos="30000">
                <a:srgbClr val="66008F"/>
              </a:gs>
              <a:gs pos="64999">
                <a:srgbClr val="BA0066"/>
              </a:gs>
              <a:gs pos="89999">
                <a:srgbClr val="FF0000"/>
              </a:gs>
              <a:gs pos="100000">
                <a:srgbClr val="FF8200"/>
              </a:gs>
            </a:gsLst>
            <a:lin ang="5400000" scaled="0"/>
          </a:gradFill>
          <a:ln>
            <a:noFill/>
          </a:ln>
          <a:effectLst>
            <a:outerShdw dist="107763" dir="2700000" algn="ctr" rotWithShape="0">
              <a:srgbClr val="B2B2B2"/>
            </a:outerShdw>
          </a:effectLst>
        </p:spPr>
        <p:txBody>
          <a:bodyPr wrap="none" anchor="ctr"/>
          <a:lstStyle/>
          <a:p>
            <a:pPr algn="ctr"/>
            <a:r>
              <a:rPr lang="zh-TW" altLang="en-US" sz="4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rPr>
              <a:t>新</a:t>
            </a:r>
            <a:endParaRPr lang="en-US" altLang="zh-TW" sz="45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321500385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a:off x="2933404" y="2038740"/>
            <a:ext cx="6095999" cy="4023035"/>
            <a:chOff x="1524000" y="1449768"/>
            <a:chExt cx="6095999" cy="4023035"/>
          </a:xfrm>
        </p:grpSpPr>
        <p:grpSp>
          <p:nvGrpSpPr>
            <p:cNvPr id="32" name="群組 31"/>
            <p:cNvGrpSpPr/>
            <p:nvPr/>
          </p:nvGrpSpPr>
          <p:grpSpPr>
            <a:xfrm>
              <a:off x="1524000" y="1456728"/>
              <a:ext cx="6095999" cy="4016075"/>
              <a:chOff x="1524000" y="1456728"/>
              <a:chExt cx="6095999" cy="4016075"/>
            </a:xfrm>
          </p:grpSpPr>
          <p:sp>
            <p:nvSpPr>
              <p:cNvPr id="34" name="矩形 33"/>
              <p:cNvSpPr/>
              <p:nvPr/>
            </p:nvSpPr>
            <p:spPr>
              <a:xfrm>
                <a:off x="1524000" y="1456728"/>
                <a:ext cx="2350617" cy="1567072"/>
              </a:xfrm>
              <a:prstGeom prst="rect">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35" name="手繪多邊形 34"/>
              <p:cNvSpPr/>
              <p:nvPr/>
            </p:nvSpPr>
            <p:spPr>
              <a:xfrm>
                <a:off x="3612232" y="3121993"/>
                <a:ext cx="4007767" cy="2057033"/>
              </a:xfrm>
              <a:custGeom>
                <a:avLst/>
                <a:gdLst>
                  <a:gd name="connsiteX0" fmla="*/ 0 w 3330244"/>
                  <a:gd name="connsiteY0" fmla="*/ 0 h 2057033"/>
                  <a:gd name="connsiteX1" fmla="*/ 3330244 w 3330244"/>
                  <a:gd name="connsiteY1" fmla="*/ 0 h 2057033"/>
                  <a:gd name="connsiteX2" fmla="*/ 3330244 w 3330244"/>
                  <a:gd name="connsiteY2" fmla="*/ 2057033 h 2057033"/>
                  <a:gd name="connsiteX3" fmla="*/ 0 w 3330244"/>
                  <a:gd name="connsiteY3" fmla="*/ 2057033 h 2057033"/>
                  <a:gd name="connsiteX4" fmla="*/ 0 w 3330244"/>
                  <a:gd name="connsiteY4" fmla="*/ 0 h 2057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244" h="2057033">
                    <a:moveTo>
                      <a:pt x="0" y="0"/>
                    </a:moveTo>
                    <a:lnTo>
                      <a:pt x="3330244" y="0"/>
                    </a:lnTo>
                    <a:lnTo>
                      <a:pt x="3330244" y="2057033"/>
                    </a:lnTo>
                    <a:lnTo>
                      <a:pt x="0" y="20570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TW" altLang="en-US" sz="4600" b="1" kern="1200" dirty="0">
                    <a:solidFill>
                      <a:srgbClr val="002060"/>
                    </a:solidFill>
                    <a:latin typeface="+mn-ea"/>
                    <a:ea typeface="+mn-ea"/>
                  </a:rPr>
                  <a:t>公務人員退休資遣撫卹法</a:t>
                </a:r>
              </a:p>
            </p:txBody>
          </p:sp>
          <p:sp>
            <p:nvSpPr>
              <p:cNvPr id="36" name="半框架 35"/>
              <p:cNvSpPr/>
              <p:nvPr/>
            </p:nvSpPr>
            <p:spPr>
              <a:xfrm>
                <a:off x="3678936" y="2828218"/>
                <a:ext cx="799795" cy="800002"/>
              </a:xfrm>
              <a:prstGeom prst="halfFrame">
                <a:avLst>
                  <a:gd name="adj1" fmla="val 25770"/>
                  <a:gd name="adj2" fmla="val 2577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7" name="半框架 36"/>
              <p:cNvSpPr/>
              <p:nvPr/>
            </p:nvSpPr>
            <p:spPr>
              <a:xfrm rot="5400000">
                <a:off x="6820101" y="2828321"/>
                <a:ext cx="800002" cy="799795"/>
              </a:xfrm>
              <a:prstGeom prst="halfFrame">
                <a:avLst>
                  <a:gd name="adj1" fmla="val 25770"/>
                  <a:gd name="adj2" fmla="val 25770"/>
                </a:avLst>
              </a:prstGeom>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sp>
          <p:sp>
            <p:nvSpPr>
              <p:cNvPr id="38" name="半框架 37"/>
              <p:cNvSpPr/>
              <p:nvPr/>
            </p:nvSpPr>
            <p:spPr>
              <a:xfrm rot="16200000">
                <a:off x="3678832" y="4672904"/>
                <a:ext cx="800002" cy="799795"/>
              </a:xfrm>
              <a:prstGeom prst="halfFrame">
                <a:avLst>
                  <a:gd name="adj1" fmla="val 25770"/>
                  <a:gd name="adj2" fmla="val 25770"/>
                </a:avLst>
              </a:prstGeom>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sp>
          <p:sp>
            <p:nvSpPr>
              <p:cNvPr id="39" name="半框架 38"/>
              <p:cNvSpPr/>
              <p:nvPr/>
            </p:nvSpPr>
            <p:spPr>
              <a:xfrm rot="10800000">
                <a:off x="6820204" y="4672801"/>
                <a:ext cx="799795" cy="800002"/>
              </a:xfrm>
              <a:prstGeom prst="halfFrame">
                <a:avLst>
                  <a:gd name="adj1" fmla="val 25770"/>
                  <a:gd name="adj2" fmla="val 25770"/>
                </a:avLst>
              </a:pr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grpSp>
        <p:sp>
          <p:nvSpPr>
            <p:cNvPr id="33" name="文字方塊 32"/>
            <p:cNvSpPr txBox="1"/>
            <p:nvPr/>
          </p:nvSpPr>
          <p:spPr>
            <a:xfrm>
              <a:off x="1571352" y="1449768"/>
              <a:ext cx="2255912" cy="1631216"/>
            </a:xfrm>
            <a:prstGeom prst="rect">
              <a:avLst/>
            </a:prstGeom>
            <a:noFill/>
          </p:spPr>
          <p:txBody>
            <a:bodyPr wrap="square" rtlCol="0">
              <a:spAutoFit/>
            </a:bodyPr>
            <a:lstStyle/>
            <a:p>
              <a:pPr algn="ctr"/>
              <a:r>
                <a:rPr lang="zh-TW" altLang="en-US" sz="5000" b="1" dirty="0">
                  <a:solidFill>
                    <a:srgbClr val="800000"/>
                  </a:solidFill>
                  <a:latin typeface="微軟正黑體" panose="020B0604030504040204" pitchFamily="34" charset="-120"/>
                  <a:ea typeface="微軟正黑體" panose="020B0604030504040204" pitchFamily="34" charset="-120"/>
                </a:rPr>
                <a:t>法律</a:t>
              </a:r>
              <a:r>
                <a:rPr lang="en-US" altLang="zh-TW" sz="5000" b="1" dirty="0">
                  <a:solidFill>
                    <a:srgbClr val="800000"/>
                  </a:solidFill>
                  <a:latin typeface="微軟正黑體" panose="020B0604030504040204" pitchFamily="34" charset="-120"/>
                  <a:ea typeface="微軟正黑體" panose="020B0604030504040204" pitchFamily="34" charset="-120"/>
                </a:rPr>
                <a:t/>
              </a:r>
              <a:br>
                <a:rPr lang="en-US" altLang="zh-TW" sz="5000" b="1" dirty="0">
                  <a:solidFill>
                    <a:srgbClr val="800000"/>
                  </a:solidFill>
                  <a:latin typeface="微軟正黑體" panose="020B0604030504040204" pitchFamily="34" charset="-120"/>
                  <a:ea typeface="微軟正黑體" panose="020B0604030504040204" pitchFamily="34" charset="-120"/>
                </a:rPr>
              </a:br>
              <a:r>
                <a:rPr lang="zh-TW" altLang="en-US" sz="5000" b="1" dirty="0">
                  <a:solidFill>
                    <a:srgbClr val="800000"/>
                  </a:solidFill>
                  <a:latin typeface="微軟正黑體" panose="020B0604030504040204" pitchFamily="34" charset="-120"/>
                  <a:ea typeface="微軟正黑體" panose="020B0604030504040204" pitchFamily="34" charset="-120"/>
                </a:rPr>
                <a:t>依據</a:t>
              </a:r>
            </a:p>
          </p:txBody>
        </p:sp>
      </p:grpSp>
    </p:spTree>
    <p:extLst>
      <p:ext uri="{BB962C8B-B14F-4D97-AF65-F5344CB8AC3E}">
        <p14:creationId xmlns:p14="http://schemas.microsoft.com/office/powerpoint/2010/main" val="333032695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0" y="87147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內容版面配置區 3"/>
          <p:cNvSpPr txBox="1">
            <a:spLocks/>
          </p:cNvSpPr>
          <p:nvPr/>
        </p:nvSpPr>
        <p:spPr>
          <a:xfrm>
            <a:off x="4724062" y="854840"/>
            <a:ext cx="3267167" cy="583740"/>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退撫法適用對象</a:t>
            </a:r>
            <a:endPar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15" name="群組 14"/>
          <p:cNvGrpSpPr/>
          <p:nvPr/>
        </p:nvGrpSpPr>
        <p:grpSpPr>
          <a:xfrm>
            <a:off x="1699711" y="1783916"/>
            <a:ext cx="9093979" cy="4636800"/>
            <a:chOff x="726603" y="1479014"/>
            <a:chExt cx="7816922" cy="4758297"/>
          </a:xfrm>
        </p:grpSpPr>
        <p:grpSp>
          <p:nvGrpSpPr>
            <p:cNvPr id="16" name="群組 15"/>
            <p:cNvGrpSpPr/>
            <p:nvPr/>
          </p:nvGrpSpPr>
          <p:grpSpPr>
            <a:xfrm>
              <a:off x="726603" y="1479014"/>
              <a:ext cx="7816922" cy="4758297"/>
              <a:chOff x="827088" y="2276868"/>
              <a:chExt cx="7816922" cy="4758297"/>
            </a:xfrm>
          </p:grpSpPr>
          <p:sp>
            <p:nvSpPr>
              <p:cNvPr id="19" name="AutoShape 7"/>
              <p:cNvSpPr>
                <a:spLocks noChangeArrowheads="1"/>
              </p:cNvSpPr>
              <p:nvPr/>
            </p:nvSpPr>
            <p:spPr bwMode="auto">
              <a:xfrm rot="10800000">
                <a:off x="827088" y="2276868"/>
                <a:ext cx="1223962" cy="4758297"/>
              </a:xfrm>
              <a:prstGeom prst="flowChartDisplay">
                <a:avLst/>
              </a:prstGeom>
              <a:gradFill rotWithShape="1">
                <a:gsLst>
                  <a:gs pos="0">
                    <a:schemeClr val="bg1"/>
                  </a:gs>
                  <a:gs pos="100000">
                    <a:srgbClr val="FFFF66"/>
                  </a:gs>
                </a:gsLst>
                <a:lin ang="5400000" scaled="1"/>
              </a:gra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en-US" sz="2800" b="1" dirty="0">
                    <a:solidFill>
                      <a:srgbClr val="800000"/>
                    </a:solidFill>
                    <a:latin typeface="標楷體" pitchFamily="65" charset="-120"/>
                    <a:ea typeface="標楷體" pitchFamily="65" charset="-120"/>
                  </a:rPr>
                  <a:t>適用對象：退休</a:t>
                </a:r>
                <a:r>
                  <a:rPr lang="zh-TW" altLang="en-US" sz="2800" b="1" dirty="0">
                    <a:solidFill>
                      <a:srgbClr val="800000"/>
                    </a:solidFill>
                    <a:latin typeface="新細明體"/>
                    <a:ea typeface="新細明體"/>
                  </a:rPr>
                  <a:t>、</a:t>
                </a:r>
                <a:r>
                  <a:rPr lang="zh-TW" altLang="en-US" sz="2800" b="1" dirty="0">
                    <a:solidFill>
                      <a:srgbClr val="800000"/>
                    </a:solidFill>
                    <a:latin typeface="標楷體" pitchFamily="65" charset="-120"/>
                    <a:ea typeface="標楷體" pitchFamily="65" charset="-120"/>
                  </a:rPr>
                  <a:t>資遣</a:t>
                </a:r>
                <a:r>
                  <a:rPr lang="zh-TW" altLang="en-US" sz="2800" b="1" dirty="0">
                    <a:solidFill>
                      <a:srgbClr val="800000"/>
                    </a:solidFill>
                    <a:latin typeface="新細明體"/>
                    <a:ea typeface="新細明體"/>
                  </a:rPr>
                  <a:t>、</a:t>
                </a:r>
                <a:r>
                  <a:rPr lang="zh-TW" altLang="en-US" sz="2800" b="1" dirty="0">
                    <a:solidFill>
                      <a:srgbClr val="800000"/>
                    </a:solidFill>
                    <a:latin typeface="標楷體" pitchFamily="65" charset="-120"/>
                    <a:ea typeface="標楷體" pitchFamily="65" charset="-120"/>
                  </a:rPr>
                  <a:t>撫卹</a:t>
                </a:r>
              </a:p>
            </p:txBody>
          </p:sp>
          <p:sp>
            <p:nvSpPr>
              <p:cNvPr id="20" name="AutoShape 8"/>
              <p:cNvSpPr>
                <a:spLocks/>
              </p:cNvSpPr>
              <p:nvPr/>
            </p:nvSpPr>
            <p:spPr bwMode="auto">
              <a:xfrm>
                <a:off x="3880397" y="2426654"/>
                <a:ext cx="4464050" cy="1212067"/>
              </a:xfrm>
              <a:prstGeom prst="accentBorderCallout1">
                <a:avLst>
                  <a:gd name="adj1" fmla="val 9917"/>
                  <a:gd name="adj2" fmla="val -1708"/>
                  <a:gd name="adj3" fmla="val 91817"/>
                  <a:gd name="adj4" fmla="val -43251"/>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經本部</a:t>
                </a:r>
                <a:r>
                  <a:rPr lang="zh-TW" altLang="en-US" sz="2800" b="1" dirty="0">
                    <a:solidFill>
                      <a:srgbClr val="0000FF"/>
                    </a:solidFill>
                    <a:latin typeface="標楷體" pitchFamily="65" charset="-120"/>
                    <a:ea typeface="標楷體" pitchFamily="65" charset="-120"/>
                  </a:rPr>
                  <a:t>銓敘審定</a:t>
                </a:r>
                <a:r>
                  <a:rPr lang="zh-TW" altLang="en-US" sz="2800" b="1" dirty="0">
                    <a:solidFill>
                      <a:srgbClr val="800000"/>
                    </a:solidFill>
                    <a:latin typeface="標楷體" pitchFamily="65" charset="-120"/>
                    <a:ea typeface="標楷體" pitchFamily="65" charset="-120"/>
                  </a:rPr>
                  <a:t>或</a:t>
                </a:r>
                <a:r>
                  <a:rPr lang="zh-TW" altLang="en-US" sz="2800" b="1" dirty="0">
                    <a:solidFill>
                      <a:srgbClr val="0000FF"/>
                    </a:solidFill>
                    <a:latin typeface="標楷體" pitchFamily="65" charset="-120"/>
                    <a:ea typeface="標楷體" pitchFamily="65" charset="-120"/>
                  </a:rPr>
                  <a:t>登記</a:t>
                </a:r>
              </a:p>
              <a:p>
                <a:pPr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或</a:t>
                </a:r>
                <a:r>
                  <a:rPr lang="zh-TW" altLang="en-US" sz="2800" b="1" dirty="0">
                    <a:solidFill>
                      <a:srgbClr val="0000FF"/>
                    </a:solidFill>
                    <a:latin typeface="標楷體" pitchFamily="65" charset="-120"/>
                    <a:ea typeface="標楷體" pitchFamily="65" charset="-120"/>
                  </a:rPr>
                  <a:t>法律授權</a:t>
                </a:r>
                <a:r>
                  <a:rPr lang="zh-TW" altLang="en-US" sz="2800" b="1" dirty="0">
                    <a:solidFill>
                      <a:srgbClr val="800000"/>
                    </a:solidFill>
                    <a:latin typeface="標楷體" pitchFamily="65" charset="-120"/>
                    <a:ea typeface="標楷體" pitchFamily="65" charset="-120"/>
                  </a:rPr>
                  <a:t>審定資格</a:t>
                </a:r>
              </a:p>
            </p:txBody>
          </p:sp>
          <p:sp>
            <p:nvSpPr>
              <p:cNvPr id="21" name="AutoShape 9"/>
              <p:cNvSpPr>
                <a:spLocks/>
              </p:cNvSpPr>
              <p:nvPr/>
            </p:nvSpPr>
            <p:spPr bwMode="auto">
              <a:xfrm>
                <a:off x="3243137" y="4082838"/>
                <a:ext cx="5400873" cy="1121246"/>
              </a:xfrm>
              <a:prstGeom prst="accentBorderCallout1">
                <a:avLst>
                  <a:gd name="adj1" fmla="val 14431"/>
                  <a:gd name="adj2" fmla="val -2713"/>
                  <a:gd name="adj3" fmla="val 76882"/>
                  <a:gd name="adj4" fmla="val -23334"/>
                </a:avLst>
              </a:prstGeom>
              <a:gradFill rotWithShape="1">
                <a:gsLst>
                  <a:gs pos="0">
                    <a:srgbClr val="FFFFFF"/>
                  </a:gs>
                  <a:gs pos="100000">
                    <a:srgbClr val="FFCCFF"/>
                  </a:gs>
                </a:gsLst>
                <a:lin ang="5400000" scaled="1"/>
              </a:gradFill>
              <a:ln w="952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273050" indent="-273050" eaLnBrk="1" hangingPunct="1">
                  <a:buFont typeface="Wingdings" pitchFamily="2" charset="2"/>
                  <a:buChar char="l"/>
                </a:pPr>
                <a:r>
                  <a:rPr lang="zh-TW" altLang="en-US" sz="2800" b="1" dirty="0">
                    <a:solidFill>
                      <a:srgbClr val="800000"/>
                    </a:solidFill>
                    <a:latin typeface="標楷體" pitchFamily="65" charset="-120"/>
                    <a:ea typeface="標楷體" pitchFamily="65" charset="-120"/>
                  </a:rPr>
                  <a:t>除本法另有規定外</a:t>
                </a:r>
                <a:r>
                  <a:rPr lang="zh-TW" altLang="en-US" sz="2800" b="1" dirty="0">
                    <a:solidFill>
                      <a:srgbClr val="800000"/>
                    </a:solidFill>
                    <a:latin typeface="標楷體"/>
                    <a:ea typeface="標楷體"/>
                  </a:rPr>
                  <a:t>，</a:t>
                </a:r>
                <a:r>
                  <a:rPr lang="zh-TW" altLang="en-US" sz="2800" b="1" dirty="0">
                    <a:solidFill>
                      <a:srgbClr val="800000"/>
                    </a:solidFill>
                    <a:latin typeface="標楷體" pitchFamily="65" charset="-120"/>
                    <a:ea typeface="標楷體" pitchFamily="65" charset="-120"/>
                  </a:rPr>
                  <a:t>須具</a:t>
                </a:r>
                <a:r>
                  <a:rPr lang="zh-TW" altLang="en-US" sz="2800" b="1" dirty="0">
                    <a:solidFill>
                      <a:srgbClr val="0000CC"/>
                    </a:solidFill>
                    <a:latin typeface="標楷體" pitchFamily="65" charset="-120"/>
                    <a:ea typeface="標楷體" pitchFamily="65" charset="-120"/>
                  </a:rPr>
                  <a:t>現職</a:t>
                </a:r>
                <a:r>
                  <a:rPr lang="zh-TW" altLang="en-US" sz="2800" b="1" dirty="0">
                    <a:solidFill>
                      <a:srgbClr val="800000"/>
                    </a:solidFill>
                    <a:latin typeface="標楷體" pitchFamily="65" charset="-120"/>
                    <a:ea typeface="標楷體" pitchFamily="65" charset="-120"/>
                  </a:rPr>
                  <a:t>身分之編制內有給專任者</a:t>
                </a:r>
              </a:p>
            </p:txBody>
          </p:sp>
        </p:grpSp>
        <p:sp>
          <p:nvSpPr>
            <p:cNvPr id="17" name="圓角矩形圖說文字 16"/>
            <p:cNvSpPr/>
            <p:nvPr/>
          </p:nvSpPr>
          <p:spPr>
            <a:xfrm>
              <a:off x="2267743" y="4941167"/>
              <a:ext cx="6275781" cy="1296143"/>
            </a:xfrm>
            <a:prstGeom prst="wedgeRoundRectCallout">
              <a:avLst>
                <a:gd name="adj1" fmla="val -20833"/>
                <a:gd name="adj2" fmla="val -8938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lnSpc>
                  <a:spcPts val="3500"/>
                </a:lnSpc>
                <a:buClr>
                  <a:srgbClr val="800000"/>
                </a:buClr>
                <a:buFont typeface="Wingdings" panose="05000000000000000000" pitchFamily="2" charset="2"/>
                <a:buChar char="l"/>
              </a:pPr>
              <a:r>
                <a:rPr lang="zh-TW" altLang="en-US" sz="2600" b="1" dirty="0">
                  <a:solidFill>
                    <a:srgbClr val="0000FF"/>
                  </a:solidFill>
                  <a:latin typeface="+mj-ea"/>
                  <a:ea typeface="+mj-ea"/>
                </a:rPr>
                <a:t>失蹤人員</a:t>
              </a:r>
              <a:r>
                <a:rPr lang="zh-TW" altLang="en-US" sz="2600" b="1" dirty="0">
                  <a:solidFill>
                    <a:srgbClr val="800000"/>
                  </a:solidFill>
                  <a:latin typeface="+mj-ea"/>
                  <a:ea typeface="+mj-ea"/>
                </a:rPr>
                <a:t>於辦理撫卹時，視同現職人員</a:t>
              </a:r>
              <a:endParaRPr lang="en-US" altLang="zh-TW" sz="2600" b="1" dirty="0">
                <a:solidFill>
                  <a:srgbClr val="800000"/>
                </a:solidFill>
                <a:latin typeface="+mj-ea"/>
                <a:ea typeface="+mj-ea"/>
              </a:endParaRPr>
            </a:p>
            <a:p>
              <a:pPr marL="285750" indent="-285750">
                <a:lnSpc>
                  <a:spcPts val="3500"/>
                </a:lnSpc>
                <a:buClr>
                  <a:srgbClr val="800000"/>
                </a:buClr>
                <a:buFont typeface="Wingdings" panose="05000000000000000000" pitchFamily="2" charset="2"/>
                <a:buChar char="l"/>
              </a:pPr>
              <a:r>
                <a:rPr lang="zh-TW" altLang="en-US" sz="2600" b="1" dirty="0">
                  <a:solidFill>
                    <a:srgbClr val="0000FF"/>
                  </a:solidFill>
                  <a:latin typeface="+mj-ea"/>
                  <a:ea typeface="+mj-ea"/>
                </a:rPr>
                <a:t>休職</a:t>
              </a:r>
              <a:r>
                <a:rPr lang="zh-TW" altLang="en-US" sz="2600" b="1" dirty="0">
                  <a:solidFill>
                    <a:srgbClr val="800000"/>
                  </a:solidFill>
                  <a:latin typeface="+mj-ea"/>
                  <a:ea typeface="+mj-ea"/>
                </a:rPr>
                <a:t>、</a:t>
              </a:r>
              <a:r>
                <a:rPr lang="zh-TW" altLang="en-US" sz="2600" b="1" dirty="0">
                  <a:solidFill>
                    <a:srgbClr val="0000FF"/>
                  </a:solidFill>
                  <a:latin typeface="+mj-ea"/>
                  <a:ea typeface="+mj-ea"/>
                </a:rPr>
                <a:t>停職</a:t>
              </a:r>
              <a:r>
                <a:rPr lang="zh-TW" altLang="en-US" sz="2600" b="1" dirty="0">
                  <a:solidFill>
                    <a:srgbClr val="800000"/>
                  </a:solidFill>
                  <a:latin typeface="+mj-ea"/>
                  <a:ea typeface="+mj-ea"/>
                </a:rPr>
                <a:t>或</a:t>
              </a:r>
              <a:r>
                <a:rPr lang="zh-TW" altLang="en-US" sz="2600" b="1" dirty="0">
                  <a:solidFill>
                    <a:srgbClr val="0000FF"/>
                  </a:solidFill>
                  <a:latin typeface="+mj-ea"/>
                  <a:ea typeface="+mj-ea"/>
                </a:rPr>
                <a:t>留職停薪</a:t>
              </a:r>
              <a:r>
                <a:rPr lang="zh-TW" altLang="en-US" sz="2600" b="1" dirty="0">
                  <a:solidFill>
                    <a:srgbClr val="800000"/>
                  </a:solidFill>
                  <a:latin typeface="+mj-ea"/>
                  <a:ea typeface="+mj-ea"/>
                </a:rPr>
                <a:t>期間亡故，得辦理撫卹</a:t>
              </a:r>
              <a:endParaRPr lang="en-US" altLang="zh-TW" sz="2600" b="1" dirty="0">
                <a:solidFill>
                  <a:srgbClr val="800000"/>
                </a:solidFill>
                <a:latin typeface="+mj-ea"/>
                <a:ea typeface="+mj-ea"/>
              </a:endParaRPr>
            </a:p>
          </p:txBody>
        </p:sp>
      </p:grpSp>
    </p:spTree>
    <p:extLst>
      <p:ext uri="{BB962C8B-B14F-4D97-AF65-F5344CB8AC3E}">
        <p14:creationId xmlns:p14="http://schemas.microsoft.com/office/powerpoint/2010/main" val="634891078"/>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890767"/>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a:off x="8260402" y="3610010"/>
            <a:ext cx="2160868" cy="784830"/>
            <a:chOff x="6588569" y="3410622"/>
            <a:chExt cx="2160868" cy="784830"/>
          </a:xfrm>
        </p:grpSpPr>
        <p:sp>
          <p:nvSpPr>
            <p:cNvPr id="22" name="Rectangle 7"/>
            <p:cNvSpPr>
              <a:spLocks noChangeArrowheads="1"/>
            </p:cNvSpPr>
            <p:nvPr/>
          </p:nvSpPr>
          <p:spPr bwMode="auto">
            <a:xfrm>
              <a:off x="6981629" y="3576821"/>
              <a:ext cx="1767808"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r" eaLnBrk="1" hangingPunct="1">
                <a:lnSpc>
                  <a:spcPct val="90000"/>
                </a:lnSpc>
                <a:buClr>
                  <a:schemeClr val="accent2"/>
                </a:buClr>
                <a:buSzPct val="80000"/>
                <a:buNone/>
              </a:pP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rPr>
                <a:t>修訂條件</a:t>
              </a:r>
              <a:endParaRPr lang="en-US" altLang="zh-TW"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23" name="文字方塊 22"/>
            <p:cNvSpPr txBox="1"/>
            <p:nvPr/>
          </p:nvSpPr>
          <p:spPr>
            <a:xfrm>
              <a:off x="6588569" y="3410622"/>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p>
          </p:txBody>
        </p:sp>
      </p:grpSp>
      <p:sp>
        <p:nvSpPr>
          <p:cNvPr id="24" name="文字方塊 23"/>
          <p:cNvSpPr txBox="1"/>
          <p:nvPr/>
        </p:nvSpPr>
        <p:spPr>
          <a:xfrm>
            <a:off x="784647" y="1571987"/>
            <a:ext cx="1415772"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退休種類</a:t>
            </a:r>
          </a:p>
        </p:txBody>
      </p:sp>
      <p:sp>
        <p:nvSpPr>
          <p:cNvPr id="25" name="文字方塊 24"/>
          <p:cNvSpPr txBox="1"/>
          <p:nvPr/>
        </p:nvSpPr>
        <p:spPr>
          <a:xfrm>
            <a:off x="5237234" y="1943891"/>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p>
        </p:txBody>
      </p:sp>
      <p:grpSp>
        <p:nvGrpSpPr>
          <p:cNvPr id="26" name="群組 25"/>
          <p:cNvGrpSpPr/>
          <p:nvPr/>
        </p:nvGrpSpPr>
        <p:grpSpPr>
          <a:xfrm>
            <a:off x="1699712" y="1641613"/>
            <a:ext cx="8964422" cy="4919443"/>
            <a:chOff x="596548" y="1487858"/>
            <a:chExt cx="7986525" cy="5124316"/>
          </a:xfrm>
        </p:grpSpPr>
        <p:grpSp>
          <p:nvGrpSpPr>
            <p:cNvPr id="27" name="群組 26"/>
            <p:cNvGrpSpPr/>
            <p:nvPr/>
          </p:nvGrpSpPr>
          <p:grpSpPr>
            <a:xfrm>
              <a:off x="596548" y="1487858"/>
              <a:ext cx="7986525" cy="5124316"/>
              <a:chOff x="596548" y="1487858"/>
              <a:chExt cx="7986525" cy="5124316"/>
            </a:xfrm>
          </p:grpSpPr>
          <p:grpSp>
            <p:nvGrpSpPr>
              <p:cNvPr id="29" name="群組 28"/>
              <p:cNvGrpSpPr/>
              <p:nvPr/>
            </p:nvGrpSpPr>
            <p:grpSpPr>
              <a:xfrm>
                <a:off x="596548" y="1487858"/>
                <a:ext cx="7986525" cy="5124316"/>
                <a:chOff x="469528" y="1506751"/>
                <a:chExt cx="7986525" cy="5124316"/>
              </a:xfrm>
            </p:grpSpPr>
            <p:sp>
              <p:nvSpPr>
                <p:cNvPr id="32" name="Line 14"/>
                <p:cNvSpPr>
                  <a:spLocks noChangeShapeType="1"/>
                </p:cNvSpPr>
                <p:nvPr/>
              </p:nvSpPr>
              <p:spPr bwMode="auto">
                <a:xfrm>
                  <a:off x="3941547" y="3261147"/>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 name="文字方塊 32"/>
                <p:cNvSpPr txBox="1"/>
                <p:nvPr/>
              </p:nvSpPr>
              <p:spPr>
                <a:xfrm>
                  <a:off x="2709660" y="4801929"/>
                  <a:ext cx="1080120" cy="1077218"/>
                </a:xfrm>
                <a:prstGeom prst="rect">
                  <a:avLst/>
                </a:prstGeom>
                <a:noFill/>
              </p:spPr>
              <p:txBody>
                <a:bodyPr wrap="square" rtlCol="0">
                  <a:spAutoFit/>
                </a:bodyPr>
                <a:lstStyle/>
                <a:p>
                  <a:r>
                    <a:rPr lang="zh-TW" altLang="en-US" sz="3200" b="1" dirty="0">
                      <a:solidFill>
                        <a:schemeClr val="bg1"/>
                      </a:solidFill>
                      <a:latin typeface="+mj-ea"/>
                      <a:ea typeface="+mj-ea"/>
                    </a:rPr>
                    <a:t>制度轉換</a:t>
                  </a:r>
                </a:p>
              </p:txBody>
            </p:sp>
            <p:sp>
              <p:nvSpPr>
                <p:cNvPr id="34" name="Line 4"/>
                <p:cNvSpPr>
                  <a:spLocks noChangeShapeType="1"/>
                </p:cNvSpPr>
                <p:nvPr/>
              </p:nvSpPr>
              <p:spPr bwMode="auto">
                <a:xfrm>
                  <a:off x="469529" y="2483241"/>
                  <a:ext cx="1588" cy="35802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 name="Line 5"/>
                <p:cNvSpPr>
                  <a:spLocks noChangeShapeType="1"/>
                </p:cNvSpPr>
                <p:nvPr/>
              </p:nvSpPr>
              <p:spPr bwMode="auto">
                <a:xfrm>
                  <a:off x="471117" y="2483241"/>
                  <a:ext cx="446087" cy="4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6" name="Line 6"/>
                <p:cNvSpPr>
                  <a:spLocks noChangeShapeType="1"/>
                </p:cNvSpPr>
                <p:nvPr/>
              </p:nvSpPr>
              <p:spPr bwMode="auto">
                <a:xfrm>
                  <a:off x="469528" y="4845284"/>
                  <a:ext cx="44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7" name="Rectangle 7"/>
                <p:cNvSpPr>
                  <a:spLocks noChangeArrowheads="1"/>
                </p:cNvSpPr>
                <p:nvPr/>
              </p:nvSpPr>
              <p:spPr bwMode="auto">
                <a:xfrm>
                  <a:off x="4282704" y="2586252"/>
                  <a:ext cx="38195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危勞降齡自願退休</a:t>
                  </a:r>
                  <a:endParaRPr lang="en-US" altLang="zh-TW" sz="2000" b="1" dirty="0">
                    <a:latin typeface="標楷體" pitchFamily="65" charset="-120"/>
                  </a:endParaRPr>
                </a:p>
              </p:txBody>
            </p:sp>
            <p:sp>
              <p:nvSpPr>
                <p:cNvPr id="38" name="Rectangle 8"/>
                <p:cNvSpPr>
                  <a:spLocks noChangeArrowheads="1"/>
                </p:cNvSpPr>
                <p:nvPr/>
              </p:nvSpPr>
              <p:spPr bwMode="auto">
                <a:xfrm>
                  <a:off x="885145" y="4515858"/>
                  <a:ext cx="2232025" cy="6000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Font typeface="Wingdings" pitchFamily="2" charset="2"/>
                    <a:buNone/>
                  </a:pPr>
                  <a:r>
                    <a:rPr lang="zh-TW" altLang="en-US" sz="2600" b="1">
                      <a:solidFill>
                        <a:srgbClr val="990099"/>
                      </a:solidFill>
                    </a:rPr>
                    <a:t>屆齡退休</a:t>
                  </a:r>
                </a:p>
              </p:txBody>
            </p:sp>
            <p:sp>
              <p:nvSpPr>
                <p:cNvPr id="39" name="Line 9"/>
                <p:cNvSpPr>
                  <a:spLocks noChangeShapeType="1"/>
                </p:cNvSpPr>
                <p:nvPr/>
              </p:nvSpPr>
              <p:spPr bwMode="auto">
                <a:xfrm>
                  <a:off x="471117" y="6063535"/>
                  <a:ext cx="446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 name="Line 10"/>
                <p:cNvSpPr>
                  <a:spLocks noChangeShapeType="1"/>
                </p:cNvSpPr>
                <p:nvPr/>
              </p:nvSpPr>
              <p:spPr bwMode="auto">
                <a:xfrm>
                  <a:off x="3112407" y="4815896"/>
                  <a:ext cx="811213" cy="7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 name="Line 12"/>
                <p:cNvSpPr>
                  <a:spLocks noChangeShapeType="1"/>
                </p:cNvSpPr>
                <p:nvPr/>
              </p:nvSpPr>
              <p:spPr bwMode="auto">
                <a:xfrm>
                  <a:off x="3923927" y="1731383"/>
                  <a:ext cx="1" cy="2136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 name="Line 13"/>
                <p:cNvSpPr>
                  <a:spLocks noChangeShapeType="1"/>
                </p:cNvSpPr>
                <p:nvPr/>
              </p:nvSpPr>
              <p:spPr bwMode="auto">
                <a:xfrm>
                  <a:off x="3915992" y="173138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 name="Line 14"/>
                <p:cNvSpPr>
                  <a:spLocks noChangeShapeType="1"/>
                </p:cNvSpPr>
                <p:nvPr/>
              </p:nvSpPr>
              <p:spPr bwMode="auto">
                <a:xfrm>
                  <a:off x="3915992" y="281088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4" name="Line 15"/>
                <p:cNvSpPr>
                  <a:spLocks noChangeShapeType="1"/>
                </p:cNvSpPr>
                <p:nvPr/>
              </p:nvSpPr>
              <p:spPr bwMode="auto">
                <a:xfrm>
                  <a:off x="3923620" y="4457121"/>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5" name="Line 16"/>
                <p:cNvSpPr>
                  <a:spLocks noChangeShapeType="1"/>
                </p:cNvSpPr>
                <p:nvPr/>
              </p:nvSpPr>
              <p:spPr bwMode="auto">
                <a:xfrm>
                  <a:off x="3923620" y="513498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6" name="Line 17"/>
                <p:cNvSpPr>
                  <a:spLocks noChangeShapeType="1"/>
                </p:cNvSpPr>
                <p:nvPr/>
              </p:nvSpPr>
              <p:spPr bwMode="auto">
                <a:xfrm>
                  <a:off x="3923620" y="4457121"/>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 name="Line 18"/>
                <p:cNvSpPr>
                  <a:spLocks noChangeShapeType="1"/>
                </p:cNvSpPr>
                <p:nvPr/>
              </p:nvSpPr>
              <p:spPr bwMode="auto">
                <a:xfrm>
                  <a:off x="3923620" y="5176258"/>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 name="Rectangle 19"/>
                <p:cNvSpPr>
                  <a:spLocks noChangeArrowheads="1"/>
                </p:cNvSpPr>
                <p:nvPr/>
              </p:nvSpPr>
              <p:spPr bwMode="auto">
                <a:xfrm>
                  <a:off x="4292089" y="1506751"/>
                  <a:ext cx="3211512"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一般自願退休</a:t>
                  </a:r>
                  <a:endParaRPr lang="en-US" altLang="zh-TW" sz="2200" b="1" dirty="0">
                    <a:latin typeface="標楷體" pitchFamily="65" charset="-120"/>
                  </a:endParaRPr>
                </a:p>
              </p:txBody>
            </p:sp>
            <p:sp>
              <p:nvSpPr>
                <p:cNvPr id="49" name="Rectangle 20"/>
                <p:cNvSpPr>
                  <a:spLocks noChangeArrowheads="1"/>
                </p:cNvSpPr>
                <p:nvPr/>
              </p:nvSpPr>
              <p:spPr bwMode="auto">
                <a:xfrm>
                  <a:off x="4291920" y="4279321"/>
                  <a:ext cx="3136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一般屆齡退休</a:t>
                  </a:r>
                  <a:endParaRPr lang="en-US" altLang="zh-TW" sz="2000" b="1" dirty="0">
                    <a:latin typeface="標楷體" pitchFamily="65" charset="-120"/>
                  </a:endParaRPr>
                </a:p>
              </p:txBody>
            </p:sp>
            <p:sp>
              <p:nvSpPr>
                <p:cNvPr id="50" name="Line 21"/>
                <p:cNvSpPr>
                  <a:spLocks noChangeShapeType="1"/>
                </p:cNvSpPr>
                <p:nvPr/>
              </p:nvSpPr>
              <p:spPr bwMode="auto">
                <a:xfrm>
                  <a:off x="3915992" y="2271134"/>
                  <a:ext cx="485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1" name="Rectangle 22"/>
                <p:cNvSpPr>
                  <a:spLocks noChangeArrowheads="1"/>
                </p:cNvSpPr>
                <p:nvPr/>
              </p:nvSpPr>
              <p:spPr bwMode="auto">
                <a:xfrm>
                  <a:off x="4309031" y="3643628"/>
                  <a:ext cx="3362325"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彈性自願退休</a:t>
                  </a:r>
                  <a:endParaRPr lang="en-US" altLang="zh-TW" sz="2000" b="1" dirty="0">
                    <a:latin typeface="標楷體" pitchFamily="65" charset="-120"/>
                  </a:endParaRPr>
                </a:p>
              </p:txBody>
            </p:sp>
            <p:sp>
              <p:nvSpPr>
                <p:cNvPr id="52" name="Rectangle 23"/>
                <p:cNvSpPr>
                  <a:spLocks noChangeArrowheads="1"/>
                </p:cNvSpPr>
                <p:nvPr/>
              </p:nvSpPr>
              <p:spPr bwMode="auto">
                <a:xfrm>
                  <a:off x="4291920" y="4936546"/>
                  <a:ext cx="389255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危勞降齡屆齡退休</a:t>
                  </a:r>
                  <a:endParaRPr lang="en-US" altLang="zh-TW" sz="2000" b="1" dirty="0">
                    <a:latin typeface="標楷體" pitchFamily="65" charset="-120"/>
                  </a:endParaRPr>
                </a:p>
              </p:txBody>
            </p:sp>
            <p:sp>
              <p:nvSpPr>
                <p:cNvPr id="53" name="Line 24"/>
                <p:cNvSpPr>
                  <a:spLocks noChangeShapeType="1"/>
                </p:cNvSpPr>
                <p:nvPr/>
              </p:nvSpPr>
              <p:spPr bwMode="auto">
                <a:xfrm>
                  <a:off x="3914404" y="5703966"/>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 name="Line 25"/>
                <p:cNvSpPr>
                  <a:spLocks noChangeShapeType="1"/>
                </p:cNvSpPr>
                <p:nvPr/>
              </p:nvSpPr>
              <p:spPr bwMode="auto">
                <a:xfrm>
                  <a:off x="3914404" y="6381829"/>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5" name="Line 26"/>
                <p:cNvSpPr>
                  <a:spLocks noChangeShapeType="1"/>
                </p:cNvSpPr>
                <p:nvPr/>
              </p:nvSpPr>
              <p:spPr bwMode="auto">
                <a:xfrm>
                  <a:off x="3914404" y="5703966"/>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6" name="Line 27"/>
                <p:cNvSpPr>
                  <a:spLocks noChangeShapeType="1"/>
                </p:cNvSpPr>
                <p:nvPr/>
              </p:nvSpPr>
              <p:spPr bwMode="auto">
                <a:xfrm>
                  <a:off x="3914404" y="6423104"/>
                  <a:ext cx="455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7" name="Rectangle 28"/>
                <p:cNvSpPr>
                  <a:spLocks noChangeArrowheads="1"/>
                </p:cNvSpPr>
                <p:nvPr/>
              </p:nvSpPr>
              <p:spPr bwMode="auto">
                <a:xfrm>
                  <a:off x="4282704" y="5522991"/>
                  <a:ext cx="3136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一般命令退休</a:t>
                  </a:r>
                  <a:endParaRPr lang="en-US" altLang="zh-TW" sz="2000" b="1" dirty="0">
                    <a:latin typeface="標楷體" pitchFamily="65" charset="-120"/>
                  </a:endParaRPr>
                </a:p>
              </p:txBody>
            </p:sp>
            <p:sp>
              <p:nvSpPr>
                <p:cNvPr id="58" name="Rectangle 29"/>
                <p:cNvSpPr>
                  <a:spLocks noChangeArrowheads="1"/>
                </p:cNvSpPr>
                <p:nvPr/>
              </p:nvSpPr>
              <p:spPr bwMode="auto">
                <a:xfrm>
                  <a:off x="4282704" y="6181804"/>
                  <a:ext cx="3748087"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dirty="0"/>
                    <a:t>因公命令退休</a:t>
                  </a:r>
                  <a:endParaRPr lang="en-US" altLang="zh-TW" sz="2000" b="1" dirty="0">
                    <a:latin typeface="標楷體" pitchFamily="65" charset="-120"/>
                  </a:endParaRPr>
                </a:p>
              </p:txBody>
            </p:sp>
            <p:sp>
              <p:nvSpPr>
                <p:cNvPr id="59" name="Rectangle 30"/>
                <p:cNvSpPr>
                  <a:spLocks noChangeArrowheads="1"/>
                </p:cNvSpPr>
                <p:nvPr/>
              </p:nvSpPr>
              <p:spPr bwMode="auto">
                <a:xfrm>
                  <a:off x="875929" y="5762704"/>
                  <a:ext cx="2232025" cy="5397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Font typeface="Wingdings" pitchFamily="2" charset="2"/>
                    <a:buNone/>
                  </a:pPr>
                  <a:r>
                    <a:rPr lang="zh-TW" altLang="en-US" sz="2600" b="1">
                      <a:solidFill>
                        <a:srgbClr val="990099"/>
                      </a:solidFill>
                    </a:rPr>
                    <a:t>命令退休</a:t>
                  </a:r>
                </a:p>
              </p:txBody>
            </p:sp>
            <p:sp>
              <p:nvSpPr>
                <p:cNvPr id="60" name="Rectangle 31"/>
                <p:cNvSpPr>
                  <a:spLocks noChangeArrowheads="1"/>
                </p:cNvSpPr>
                <p:nvPr/>
              </p:nvSpPr>
              <p:spPr bwMode="auto">
                <a:xfrm>
                  <a:off x="858127" y="2177116"/>
                  <a:ext cx="2232025" cy="6000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nchorCtr="1"/>
                <a:lstStyle>
                  <a:lvl1pPr marL="342900" indent="-3429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lnSpc>
                      <a:spcPct val="90000"/>
                    </a:lnSpc>
                    <a:buFont typeface="Wingdings" pitchFamily="2" charset="2"/>
                    <a:buNone/>
                  </a:pPr>
                  <a:r>
                    <a:rPr lang="zh-TW" altLang="en-US" sz="2600" b="1" dirty="0">
                      <a:solidFill>
                        <a:srgbClr val="990099"/>
                      </a:solidFill>
                    </a:rPr>
                    <a:t>自願退休</a:t>
                  </a:r>
                </a:p>
              </p:txBody>
            </p:sp>
            <p:sp>
              <p:nvSpPr>
                <p:cNvPr id="61" name="Line 32"/>
                <p:cNvSpPr>
                  <a:spLocks noChangeShapeType="1"/>
                </p:cNvSpPr>
                <p:nvPr/>
              </p:nvSpPr>
              <p:spPr bwMode="auto">
                <a:xfrm>
                  <a:off x="3090153" y="2496264"/>
                  <a:ext cx="833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 name="Line 33"/>
                <p:cNvSpPr>
                  <a:spLocks noChangeShapeType="1"/>
                </p:cNvSpPr>
                <p:nvPr/>
              </p:nvSpPr>
              <p:spPr bwMode="auto">
                <a:xfrm>
                  <a:off x="3103191" y="6062741"/>
                  <a:ext cx="811213" cy="79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3" name="Rectangle 7"/>
                <p:cNvSpPr>
                  <a:spLocks noChangeArrowheads="1"/>
                </p:cNvSpPr>
                <p:nvPr/>
              </p:nvSpPr>
              <p:spPr bwMode="auto">
                <a:xfrm>
                  <a:off x="4291920" y="2013900"/>
                  <a:ext cx="4164133"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身心傷病或障礙自願退休</a:t>
                  </a:r>
                  <a:endParaRPr lang="en-US" altLang="zh-TW"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64" name="文字方塊 63"/>
                <p:cNvSpPr txBox="1"/>
                <p:nvPr/>
              </p:nvSpPr>
              <p:spPr>
                <a:xfrm>
                  <a:off x="3580252" y="2810884"/>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p>
              </p:txBody>
            </p:sp>
            <p:sp>
              <p:nvSpPr>
                <p:cNvPr id="65" name="Rectangle 7"/>
                <p:cNvSpPr>
                  <a:spLocks noChangeArrowheads="1"/>
                </p:cNvSpPr>
                <p:nvPr/>
              </p:nvSpPr>
              <p:spPr bwMode="auto">
                <a:xfrm>
                  <a:off x="4291920" y="3022370"/>
                  <a:ext cx="4143563"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eaLnBrk="1" hangingPunct="1">
                    <a:lnSpc>
                      <a:spcPct val="90000"/>
                    </a:lnSpc>
                    <a:buClr>
                      <a:schemeClr val="accent2"/>
                    </a:buClr>
                    <a:buSzPct val="80000"/>
                    <a:buFont typeface="Wingdings" pitchFamily="2" charset="2"/>
                    <a:buChar char="l"/>
                  </a:pP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原住民公務人員自願退休</a:t>
                  </a:r>
                  <a:endParaRPr lang="en-US" altLang="zh-TW"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66" name="Line 21"/>
                <p:cNvSpPr>
                  <a:spLocks noChangeShapeType="1"/>
                </p:cNvSpPr>
                <p:nvPr/>
              </p:nvSpPr>
              <p:spPr bwMode="auto">
                <a:xfrm>
                  <a:off x="3941547" y="3867563"/>
                  <a:ext cx="460220" cy="6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30" name="Rectangle 7"/>
              <p:cNvSpPr>
                <a:spLocks noChangeArrowheads="1"/>
              </p:cNvSpPr>
              <p:nvPr/>
            </p:nvSpPr>
            <p:spPr bwMode="auto">
              <a:xfrm>
                <a:off x="6746717" y="5487432"/>
                <a:ext cx="1767808" cy="4524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r" eaLnBrk="1" hangingPunct="1">
                  <a:lnSpc>
                    <a:spcPct val="90000"/>
                  </a:lnSpc>
                  <a:buClr>
                    <a:schemeClr val="accent2"/>
                  </a:buClr>
                  <a:buSzPct val="80000"/>
                  <a:buNone/>
                </a:pPr>
                <a:r>
                  <a:rPr lang="zh-TW" alt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rPr>
                  <a:t>修訂條件</a:t>
                </a:r>
                <a:endParaRPr lang="en-US" altLang="zh-TW"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ndParaRPr>
              </a:p>
            </p:txBody>
          </p:sp>
          <p:sp>
            <p:nvSpPr>
              <p:cNvPr id="31" name="文字方塊 30"/>
              <p:cNvSpPr txBox="1"/>
              <p:nvPr/>
            </p:nvSpPr>
            <p:spPr>
              <a:xfrm>
                <a:off x="6571223" y="5321645"/>
                <a:ext cx="768159" cy="7848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p>
            </p:txBody>
          </p:sp>
        </p:grpSp>
        <p:sp>
          <p:nvSpPr>
            <p:cNvPr id="28" name="文字方塊 27"/>
            <p:cNvSpPr txBox="1"/>
            <p:nvPr/>
          </p:nvSpPr>
          <p:spPr>
            <a:xfrm>
              <a:off x="904312" y="2758298"/>
              <a:ext cx="2506733" cy="707886"/>
            </a:xfrm>
            <a:prstGeom prst="rect">
              <a:avLst/>
            </a:prstGeom>
            <a:noFill/>
          </p:spPr>
          <p:txBody>
            <a:bodyPr wrap="square" rtlCol="0">
              <a:spAutoFit/>
            </a:bodyPr>
            <a:lstStyle/>
            <a:p>
              <a:pPr marL="266700" indent="-266700"/>
              <a:r>
                <a:rPr lang="zh-TW" altLang="en-US" sz="2000" b="1" dirty="0">
                  <a:ln w="1905"/>
                  <a:solidFill>
                    <a:srgbClr val="003366"/>
                  </a:solidFill>
                  <a:effectLst>
                    <a:innerShdw blurRad="69850" dist="43180" dir="5400000">
                      <a:srgbClr val="000000">
                        <a:alpha val="65000"/>
                      </a:srgbClr>
                    </a:innerShdw>
                  </a:effectLst>
                </a:rPr>
                <a:t>★符合自願退休條件者</a:t>
              </a:r>
              <a:r>
                <a:rPr lang="zh-TW" altLang="en-US" sz="2000" b="1" dirty="0">
                  <a:ln w="1905"/>
                  <a:solidFill>
                    <a:srgbClr val="003366"/>
                  </a:solidFill>
                  <a:effectLst>
                    <a:innerShdw blurRad="69850" dist="43180" dir="5400000">
                      <a:srgbClr val="000000">
                        <a:alpha val="65000"/>
                      </a:srgbClr>
                    </a:innerShdw>
                  </a:effectLst>
                  <a:latin typeface="標楷體"/>
                  <a:ea typeface="標楷體"/>
                </a:rPr>
                <a:t>，應准予退休</a:t>
              </a:r>
              <a:endParaRPr lang="zh-TW" altLang="en-US" sz="2000" b="1" dirty="0">
                <a:ln w="1905"/>
                <a:solidFill>
                  <a:srgbClr val="003366"/>
                </a:soli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2680267139"/>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99712" y="967090"/>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文字方塊 66"/>
          <p:cNvSpPr txBox="1"/>
          <p:nvPr/>
        </p:nvSpPr>
        <p:spPr>
          <a:xfrm>
            <a:off x="502696" y="1566098"/>
            <a:ext cx="2150147"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自願退休條件</a:t>
            </a:r>
          </a:p>
        </p:txBody>
      </p:sp>
      <p:grpSp>
        <p:nvGrpSpPr>
          <p:cNvPr id="68" name="群組 67"/>
          <p:cNvGrpSpPr/>
          <p:nvPr/>
        </p:nvGrpSpPr>
        <p:grpSpPr>
          <a:xfrm>
            <a:off x="1177513" y="1703448"/>
            <a:ext cx="9851847" cy="2935122"/>
            <a:chOff x="625206" y="1953049"/>
            <a:chExt cx="7928163" cy="2935122"/>
          </a:xfrm>
        </p:grpSpPr>
        <p:sp>
          <p:nvSpPr>
            <p:cNvPr id="69" name="手繪多邊形 68"/>
            <p:cNvSpPr/>
            <p:nvPr/>
          </p:nvSpPr>
          <p:spPr>
            <a:xfrm>
              <a:off x="3707904" y="3463596"/>
              <a:ext cx="2522597" cy="325444"/>
            </a:xfrm>
            <a:custGeom>
              <a:avLst/>
              <a:gdLst/>
              <a:ahLst/>
              <a:cxnLst/>
              <a:rect l="0" t="0" r="0" b="0"/>
              <a:pathLst>
                <a:path>
                  <a:moveTo>
                    <a:pt x="0" y="0"/>
                  </a:moveTo>
                  <a:lnTo>
                    <a:pt x="2522597" y="0"/>
                  </a:lnTo>
                  <a:lnTo>
                    <a:pt x="2522597" y="225231"/>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0" name="手繪多邊形 69"/>
            <p:cNvSpPr/>
            <p:nvPr/>
          </p:nvSpPr>
          <p:spPr>
            <a:xfrm>
              <a:off x="3707904" y="3212976"/>
              <a:ext cx="2522597" cy="250620"/>
            </a:xfrm>
            <a:custGeom>
              <a:avLst/>
              <a:gdLst/>
              <a:ahLst/>
              <a:cxnLst/>
              <a:rect l="0" t="0" r="0" b="0"/>
              <a:pathLst>
                <a:path>
                  <a:moveTo>
                    <a:pt x="0" y="225231"/>
                  </a:moveTo>
                  <a:lnTo>
                    <a:pt x="2522597" y="225231"/>
                  </a:lnTo>
                  <a:lnTo>
                    <a:pt x="2522597" y="0"/>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1" name="手繪多邊形 70"/>
            <p:cNvSpPr/>
            <p:nvPr/>
          </p:nvSpPr>
          <p:spPr>
            <a:xfrm>
              <a:off x="625206" y="3027498"/>
              <a:ext cx="3082698" cy="872193"/>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15240" tIns="15240" rIns="15240" bIns="15240" numCol="1" spcCol="1270" anchor="ctr" anchorCtr="0">
              <a:noAutofit/>
            </a:bodyPr>
            <a:lstStyle/>
            <a:p>
              <a:pPr marL="342900" lvl="0" indent="-342900" algn="ctr">
                <a:lnSpc>
                  <a:spcPct val="90000"/>
                </a:lnSpc>
                <a:spcBef>
                  <a:spcPct val="0"/>
                </a:spcBef>
                <a:spcAft>
                  <a:spcPct val="35000"/>
                </a:spcAft>
              </a:pPr>
              <a:r>
                <a:rPr kumimoji="1" lang="en-US" altLang="zh-TW" sz="3000" b="1" dirty="0">
                  <a:solidFill>
                    <a:srgbClr val="990099"/>
                  </a:solidFill>
                  <a:latin typeface="Arial" charset="0"/>
                  <a:ea typeface="標楷體" pitchFamily="65" charset="-120"/>
                </a:rPr>
                <a:t>1.</a:t>
              </a:r>
              <a:r>
                <a:rPr kumimoji="1" lang="zh-TW" altLang="en-US" sz="3000" b="1" dirty="0">
                  <a:solidFill>
                    <a:srgbClr val="990099"/>
                  </a:solidFill>
                  <a:latin typeface="Arial" charset="0"/>
                  <a:ea typeface="標楷體" pitchFamily="65" charset="-120"/>
                </a:rPr>
                <a:t>一般自願退休</a:t>
              </a:r>
            </a:p>
          </p:txBody>
        </p:sp>
        <p:sp>
          <p:nvSpPr>
            <p:cNvPr id="72" name="手繪多邊形 71"/>
            <p:cNvSpPr/>
            <p:nvPr/>
          </p:nvSpPr>
          <p:spPr>
            <a:xfrm>
              <a:off x="4949659" y="1953049"/>
              <a:ext cx="3603710"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solidFill>
                    <a:srgbClr val="FFFF00"/>
                  </a:solidFill>
                </a:rPr>
                <a:t>第</a:t>
              </a:r>
              <a:r>
                <a:rPr lang="en-US" altLang="zh-TW" sz="2400" b="1" kern="1200" dirty="0">
                  <a:solidFill>
                    <a:srgbClr val="FFFF00"/>
                  </a:solidFill>
                </a:rPr>
                <a:t>17</a:t>
              </a:r>
              <a:r>
                <a:rPr lang="zh-TW" altLang="en-US" sz="2400" b="1" kern="1200" dirty="0">
                  <a:solidFill>
                    <a:srgbClr val="FFFF00"/>
                  </a:solidFill>
                </a:rPr>
                <a:t>條第</a:t>
              </a:r>
              <a:r>
                <a:rPr lang="en-US" altLang="zh-TW" sz="2400" b="1" kern="1200" dirty="0">
                  <a:solidFill>
                    <a:srgbClr val="FFFF00"/>
                  </a:solidFill>
                </a:rPr>
                <a:t>1</a:t>
              </a:r>
              <a:r>
                <a:rPr lang="zh-TW" altLang="en-US" sz="2400" b="1" kern="1200" dirty="0">
                  <a:solidFill>
                    <a:srgbClr val="FFFF00"/>
                  </a:solidFill>
                </a:rPr>
                <a:t>項第</a:t>
              </a:r>
              <a:r>
                <a:rPr lang="en-US" altLang="zh-TW" sz="2400" b="1" kern="1200" dirty="0">
                  <a:solidFill>
                    <a:srgbClr val="FFFF00"/>
                  </a:solidFill>
                </a:rPr>
                <a:t>1</a:t>
              </a:r>
              <a:r>
                <a:rPr lang="zh-TW" altLang="en-US" sz="2400" b="1" kern="1200" dirty="0">
                  <a:solidFill>
                    <a:srgbClr val="FFFF00"/>
                  </a:solidFill>
                </a:rPr>
                <a:t>款</a:t>
              </a:r>
              <a:endParaRPr lang="en-US" altLang="zh-TW" sz="2400" b="1" kern="1200" dirty="0">
                <a:solidFill>
                  <a:srgbClr val="FFFF00"/>
                </a:solidFill>
              </a:endParaRPr>
            </a:p>
            <a:p>
              <a:pPr lvl="0" algn="ctr" defTabSz="1066800">
                <a:lnSpc>
                  <a:spcPct val="90000"/>
                </a:lnSpc>
                <a:spcBef>
                  <a:spcPct val="0"/>
                </a:spcBef>
                <a:spcAft>
                  <a:spcPct val="35000"/>
                </a:spcAft>
              </a:pPr>
              <a:r>
                <a:rPr lang="zh-TW" altLang="en-US" sz="2400" b="1" kern="1200" dirty="0">
                  <a:latin typeface="標楷體" pitchFamily="65" charset="-120"/>
                  <a:ea typeface="標楷體" pitchFamily="65" charset="-120"/>
                </a:rPr>
                <a:t>任職</a:t>
              </a:r>
              <a:r>
                <a:rPr lang="en-US" altLang="zh-TW" sz="2400" b="1" kern="1200" dirty="0">
                  <a:latin typeface="標楷體" pitchFamily="65" charset="-120"/>
                  <a:ea typeface="標楷體" pitchFamily="65" charset="-120"/>
                </a:rPr>
                <a:t>5</a:t>
              </a:r>
              <a:r>
                <a:rPr lang="zh-TW" altLang="en-US" sz="2400" b="1" kern="1200" dirty="0">
                  <a:latin typeface="標楷體" pitchFamily="65" charset="-120"/>
                  <a:ea typeface="標楷體" pitchFamily="65" charset="-120"/>
                </a:rPr>
                <a:t>年以上，年滿</a:t>
              </a:r>
              <a:r>
                <a:rPr lang="en-US" altLang="zh-TW" sz="2400" b="1" kern="1200" dirty="0">
                  <a:latin typeface="標楷體" pitchFamily="65" charset="-120"/>
                  <a:ea typeface="標楷體" pitchFamily="65" charset="-120"/>
                </a:rPr>
                <a:t>60</a:t>
              </a:r>
              <a:r>
                <a:rPr lang="zh-TW" altLang="en-US" sz="2400" b="1" kern="1200" dirty="0">
                  <a:latin typeface="標楷體" pitchFamily="65" charset="-120"/>
                  <a:ea typeface="標楷體" pitchFamily="65" charset="-120"/>
                </a:rPr>
                <a:t>歲者 </a:t>
              </a:r>
              <a:endParaRPr lang="zh-TW" altLang="en-US" sz="2400" b="1" kern="1200" dirty="0"/>
            </a:p>
          </p:txBody>
        </p:sp>
        <p:sp>
          <p:nvSpPr>
            <p:cNvPr id="73" name="手繪多邊形 72"/>
            <p:cNvSpPr/>
            <p:nvPr/>
          </p:nvSpPr>
          <p:spPr>
            <a:xfrm>
              <a:off x="4945417" y="3789040"/>
              <a:ext cx="3603710"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a:solidFill>
                    <a:srgbClr val="FFFF00"/>
                  </a:solidFill>
                </a:rPr>
                <a:t>第</a:t>
              </a:r>
              <a:r>
                <a:rPr lang="en-US" altLang="zh-TW" sz="2400" b="1" kern="1200" dirty="0">
                  <a:solidFill>
                    <a:srgbClr val="FFFF00"/>
                  </a:solidFill>
                </a:rPr>
                <a:t>17</a:t>
              </a:r>
              <a:r>
                <a:rPr lang="zh-TW" altLang="en-US" sz="2400" b="1" kern="1200" dirty="0">
                  <a:solidFill>
                    <a:srgbClr val="FFFF00"/>
                  </a:solidFill>
                </a:rPr>
                <a:t>條第</a:t>
              </a:r>
              <a:r>
                <a:rPr lang="en-US" altLang="zh-TW" sz="2400" b="1" kern="1200" dirty="0">
                  <a:solidFill>
                    <a:srgbClr val="FFFF00"/>
                  </a:solidFill>
                </a:rPr>
                <a:t>1</a:t>
              </a:r>
              <a:r>
                <a:rPr lang="zh-TW" altLang="en-US" sz="2400" b="1" kern="1200" dirty="0">
                  <a:solidFill>
                    <a:srgbClr val="FFFF00"/>
                  </a:solidFill>
                </a:rPr>
                <a:t>項第</a:t>
              </a:r>
              <a:r>
                <a:rPr lang="en-US" altLang="zh-TW" sz="2400" b="1" kern="1200" dirty="0">
                  <a:solidFill>
                    <a:srgbClr val="FFFF00"/>
                  </a:solidFill>
                </a:rPr>
                <a:t>2</a:t>
              </a:r>
              <a:r>
                <a:rPr lang="zh-TW" altLang="en-US" sz="2400" b="1" kern="1200" dirty="0">
                  <a:solidFill>
                    <a:srgbClr val="FFFF00"/>
                  </a:solidFill>
                </a:rPr>
                <a:t>款</a:t>
              </a:r>
              <a:endParaRPr lang="en-US" altLang="zh-TW" sz="2400" b="1" kern="1200" dirty="0">
                <a:solidFill>
                  <a:srgbClr val="FFFF00"/>
                </a:solidFill>
              </a:endParaRPr>
            </a:p>
            <a:p>
              <a:pPr lvl="0" algn="ctr" defTabSz="1066800">
                <a:lnSpc>
                  <a:spcPct val="90000"/>
                </a:lnSpc>
                <a:spcBef>
                  <a:spcPct val="0"/>
                </a:spcBef>
                <a:spcAft>
                  <a:spcPct val="35000"/>
                </a:spcAft>
              </a:pPr>
              <a:r>
                <a:rPr lang="zh-TW" altLang="en-US" sz="2400" b="1" kern="1200" dirty="0">
                  <a:latin typeface="標楷體" pitchFamily="65" charset="-120"/>
                  <a:ea typeface="標楷體" pitchFamily="65" charset="-120"/>
                </a:rPr>
                <a:t>任職滿</a:t>
              </a:r>
              <a:r>
                <a:rPr lang="en-US" altLang="zh-TW" sz="2400" b="1" kern="1200" dirty="0">
                  <a:latin typeface="標楷體" pitchFamily="65" charset="-120"/>
                  <a:ea typeface="標楷體" pitchFamily="65" charset="-120"/>
                </a:rPr>
                <a:t>25</a:t>
              </a:r>
              <a:r>
                <a:rPr lang="zh-TW" altLang="en-US" sz="2400" b="1" kern="1200" dirty="0">
                  <a:latin typeface="標楷體" pitchFamily="65" charset="-120"/>
                  <a:ea typeface="標楷體" pitchFamily="65" charset="-120"/>
                </a:rPr>
                <a:t>年者 </a:t>
              </a:r>
              <a:endParaRPr lang="zh-TW" altLang="en-US" sz="2400" b="1" kern="1200" dirty="0"/>
            </a:p>
          </p:txBody>
        </p:sp>
      </p:grpSp>
      <p:grpSp>
        <p:nvGrpSpPr>
          <p:cNvPr id="74" name="群組 73"/>
          <p:cNvGrpSpPr/>
          <p:nvPr/>
        </p:nvGrpSpPr>
        <p:grpSpPr>
          <a:xfrm>
            <a:off x="1058877" y="4906346"/>
            <a:ext cx="9965212" cy="1480565"/>
            <a:chOff x="535513" y="5080783"/>
            <a:chExt cx="8014158" cy="1480565"/>
          </a:xfrm>
        </p:grpSpPr>
        <p:sp>
          <p:nvSpPr>
            <p:cNvPr id="75" name="手繪多邊形 74"/>
            <p:cNvSpPr/>
            <p:nvPr/>
          </p:nvSpPr>
          <p:spPr>
            <a:xfrm>
              <a:off x="683568" y="5085184"/>
              <a:ext cx="1008110" cy="1476164"/>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76" name="手繪多邊形 75"/>
            <p:cNvSpPr/>
            <p:nvPr/>
          </p:nvSpPr>
          <p:spPr>
            <a:xfrm>
              <a:off x="1675667" y="5266562"/>
              <a:ext cx="6874004" cy="1186774"/>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a:lnSpc>
                  <a:spcPct val="120000"/>
                </a:lnSpc>
                <a:spcBef>
                  <a:spcPct val="0"/>
                </a:spcBef>
                <a:buFontTx/>
                <a:buNone/>
                <a:defRPr/>
              </a:pPr>
              <a:r>
                <a:rPr lang="en-US" altLang="zh-TW" sz="2200" b="1" dirty="0">
                  <a:ln w="1905"/>
                  <a:solidFill>
                    <a:schemeClr val="tx1"/>
                  </a:solidFill>
                  <a:effectLst>
                    <a:innerShdw blurRad="69850" dist="43180" dir="5400000">
                      <a:srgbClr val="000000">
                        <a:alpha val="65000"/>
                      </a:srgbClr>
                    </a:innerShdw>
                  </a:effectLst>
                  <a:latin typeface="標楷體" pitchFamily="65" charset="-120"/>
                </a:rPr>
                <a:t>◎</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焦點問題：成就退休條件之年資（</a:t>
              </a:r>
              <a:r>
                <a:rPr lang="en-US" altLang="zh-TW" sz="2200" b="1" dirty="0">
                  <a:ln w="1905"/>
                  <a:solidFill>
                    <a:schemeClr val="tx1"/>
                  </a:solidFill>
                  <a:effectLst>
                    <a:innerShdw blurRad="69850" dist="43180" dir="5400000">
                      <a:srgbClr val="000000">
                        <a:alpha val="65000"/>
                      </a:srgbClr>
                    </a:innerShdw>
                  </a:effectLst>
                  <a:latin typeface="標楷體" pitchFamily="65" charset="-120"/>
                </a:rPr>
                <a:t>5</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年或</a:t>
              </a:r>
              <a:r>
                <a:rPr lang="en-US" altLang="zh-TW" sz="2200" b="1" dirty="0">
                  <a:ln w="1905"/>
                  <a:solidFill>
                    <a:schemeClr val="tx1"/>
                  </a:solidFill>
                  <a:effectLst>
                    <a:innerShdw blurRad="69850" dist="43180" dir="5400000">
                      <a:srgbClr val="000000">
                        <a:alpha val="65000"/>
                      </a:srgbClr>
                    </a:innerShdw>
                  </a:effectLst>
                  <a:latin typeface="標楷體" pitchFamily="65" charset="-120"/>
                </a:rPr>
                <a:t>25</a:t>
              </a:r>
              <a:r>
                <a:rPr lang="zh-TW" altLang="en-US" sz="2200" b="1" dirty="0">
                  <a:ln w="1905"/>
                  <a:solidFill>
                    <a:schemeClr val="tx1"/>
                  </a:solidFill>
                  <a:effectLst>
                    <a:innerShdw blurRad="69850" dist="43180" dir="5400000">
                      <a:srgbClr val="000000">
                        <a:alpha val="65000"/>
                      </a:srgbClr>
                    </a:innerShdw>
                  </a:effectLst>
                  <a:latin typeface="標楷體" pitchFamily="65" charset="-120"/>
                </a:rPr>
                <a:t>年）計算</a:t>
              </a:r>
            </a:p>
            <a:p>
              <a:pPr marL="361950" lvl="1">
                <a:lnSpc>
                  <a:spcPct val="120000"/>
                </a:lnSpc>
                <a:spcBef>
                  <a:spcPct val="0"/>
                </a:spcBef>
                <a:buFontTx/>
                <a:buNone/>
                <a:defRPr/>
              </a:pP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按日十足計算至退休生效前</a:t>
              </a: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日止</a:t>
              </a:r>
              <a:endParaRPr lang="en-US" altLang="zh-TW" sz="2000" b="1" dirty="0">
                <a:solidFill>
                  <a:srgbClr val="660066"/>
                </a:solidFill>
                <a:latin typeface="標楷體" pitchFamily="65" charset="-120"/>
              </a:endParaRPr>
            </a:p>
            <a:p>
              <a:pPr marL="361950" lvl="1">
                <a:lnSpc>
                  <a:spcPct val="120000"/>
                </a:lnSpc>
                <a:spcBef>
                  <a:spcPct val="0"/>
                </a:spcBef>
                <a:buFontTx/>
                <a:buNone/>
                <a:defRPr/>
              </a:pPr>
              <a:r>
                <a:rPr lang="en-US" altLang="zh-TW" sz="2000" b="1" dirty="0">
                  <a:solidFill>
                    <a:srgbClr val="660066"/>
                  </a:solidFill>
                  <a:latin typeface="標楷體" pitchFamily="65" charset="-120"/>
                </a:rPr>
                <a:t>2.</a:t>
              </a:r>
              <a:r>
                <a:rPr lang="zh-TW" altLang="en-US" sz="2000" b="1" dirty="0">
                  <a:solidFill>
                    <a:srgbClr val="660066"/>
                  </a:solidFill>
                  <a:latin typeface="標楷體" pitchFamily="65" charset="-120"/>
                </a:rPr>
                <a:t>年資中斷者，畸零日加總合計以</a:t>
              </a:r>
              <a:r>
                <a:rPr lang="en-US" altLang="zh-TW" sz="2000" b="1" dirty="0">
                  <a:solidFill>
                    <a:srgbClr val="660066"/>
                  </a:solidFill>
                  <a:latin typeface="標楷體" pitchFamily="65" charset="-120"/>
                </a:rPr>
                <a:t>30</a:t>
              </a:r>
              <a:r>
                <a:rPr lang="zh-TW" altLang="en-US" sz="2000" b="1" dirty="0">
                  <a:solidFill>
                    <a:srgbClr val="660066"/>
                  </a:solidFill>
                  <a:latin typeface="標楷體" pitchFamily="65" charset="-120"/>
                </a:rPr>
                <a:t>日為</a:t>
              </a:r>
              <a:r>
                <a:rPr lang="en-US" altLang="zh-TW" sz="2000" b="1" dirty="0">
                  <a:solidFill>
                    <a:srgbClr val="660066"/>
                  </a:solidFill>
                  <a:latin typeface="標楷體" pitchFamily="65" charset="-120"/>
                </a:rPr>
                <a:t>1</a:t>
              </a:r>
              <a:r>
                <a:rPr lang="zh-TW" altLang="en-US" sz="2000" b="1" dirty="0">
                  <a:solidFill>
                    <a:srgbClr val="660066"/>
                  </a:solidFill>
                  <a:latin typeface="標楷體" pitchFamily="65" charset="-120"/>
                </a:rPr>
                <a:t>個月</a:t>
              </a:r>
            </a:p>
            <a:p>
              <a:pPr marL="285750" lvl="1" indent="-285750" algn="l" defTabSz="2889250">
                <a:lnSpc>
                  <a:spcPct val="90000"/>
                </a:lnSpc>
                <a:spcBef>
                  <a:spcPct val="0"/>
                </a:spcBef>
                <a:spcAft>
                  <a:spcPct val="15000"/>
                </a:spcAft>
                <a:buChar char="••"/>
              </a:pPr>
              <a:endParaRPr lang="zh-TW" altLang="en-US" sz="2000" b="1" kern="1200" dirty="0"/>
            </a:p>
          </p:txBody>
        </p:sp>
        <p:pic>
          <p:nvPicPr>
            <p:cNvPr id="77"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3" y="5080783"/>
              <a:ext cx="1243843"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3316343381"/>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181526" y="1335266"/>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37"/>
          <p:cNvSpPr>
            <a:spLocks noChangeArrowheads="1"/>
          </p:cNvSpPr>
          <p:nvPr/>
        </p:nvSpPr>
        <p:spPr bwMode="auto">
          <a:xfrm>
            <a:off x="2298273" y="1379637"/>
            <a:ext cx="5280877" cy="46474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SzPct val="80000"/>
              <a:buNone/>
            </a:pPr>
            <a:r>
              <a:rPr lang="en-US" altLang="zh-TW" sz="2200" b="1" dirty="0">
                <a:solidFill>
                  <a:srgbClr val="990099"/>
                </a:solidFill>
                <a:latin typeface="標楷體" pitchFamily="65" charset="-120"/>
                <a:ea typeface="標楷體" pitchFamily="65" charset="-120"/>
              </a:rPr>
              <a:t>2.</a:t>
            </a:r>
            <a:r>
              <a:rPr lang="zh-TW" altLang="en-US" sz="2200" b="1" dirty="0">
                <a:solidFill>
                  <a:srgbClr val="990099"/>
                </a:solidFill>
                <a:latin typeface="標楷體" pitchFamily="65" charset="-120"/>
                <a:ea typeface="標楷體" pitchFamily="65" charset="-120"/>
              </a:rPr>
              <a:t>身心傷病或障礙自願退休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條第</a:t>
            </a:r>
            <a:r>
              <a:rPr lang="en-US" altLang="zh-TW" sz="2000" b="1" dirty="0">
                <a:solidFill>
                  <a:srgbClr val="6600CC"/>
                </a:solidFill>
                <a:latin typeface="標楷體" pitchFamily="65" charset="-120"/>
                <a:ea typeface="標楷體" pitchFamily="65" charset="-120"/>
              </a:rPr>
              <a:t>2</a:t>
            </a:r>
            <a:r>
              <a:rPr lang="zh-TW" altLang="en-US" sz="2000" b="1" dirty="0">
                <a:solidFill>
                  <a:srgbClr val="6600CC"/>
                </a:solidFill>
                <a:latin typeface="標楷體" pitchFamily="65" charset="-120"/>
                <a:ea typeface="標楷體" pitchFamily="65" charset="-120"/>
              </a:rPr>
              <a:t>項</a:t>
            </a:r>
            <a:r>
              <a:rPr lang="en-US" altLang="zh-TW" sz="2000" b="1" dirty="0">
                <a:solidFill>
                  <a:srgbClr val="6600CC"/>
                </a:solidFill>
                <a:latin typeface="標楷體" pitchFamily="65" charset="-120"/>
                <a:ea typeface="標楷體" pitchFamily="65" charset="-120"/>
              </a:rPr>
              <a:t>)</a:t>
            </a:r>
            <a:endParaRPr lang="zh-TW" altLang="en-US" sz="2000" b="1" dirty="0">
              <a:solidFill>
                <a:srgbClr val="6600CC"/>
              </a:solidFill>
              <a:latin typeface="標楷體" pitchFamily="65" charset="-120"/>
              <a:ea typeface="標楷體" pitchFamily="65" charset="-120"/>
            </a:endParaRPr>
          </a:p>
        </p:txBody>
      </p:sp>
      <p:sp>
        <p:nvSpPr>
          <p:cNvPr id="17" name="文字方塊 16"/>
          <p:cNvSpPr txBox="1"/>
          <p:nvPr/>
        </p:nvSpPr>
        <p:spPr>
          <a:xfrm>
            <a:off x="281359" y="1383756"/>
            <a:ext cx="201691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自願退休條件</a:t>
            </a:r>
          </a:p>
        </p:txBody>
      </p:sp>
      <p:grpSp>
        <p:nvGrpSpPr>
          <p:cNvPr id="19" name="群組 18"/>
          <p:cNvGrpSpPr/>
          <p:nvPr/>
        </p:nvGrpSpPr>
        <p:grpSpPr>
          <a:xfrm>
            <a:off x="580902" y="1968536"/>
            <a:ext cx="10883234" cy="4712942"/>
            <a:chOff x="506693" y="1589167"/>
            <a:chExt cx="8234968" cy="4903052"/>
          </a:xfrm>
        </p:grpSpPr>
        <p:sp>
          <p:nvSpPr>
            <p:cNvPr id="20" name="AutoShape 3"/>
            <p:cNvSpPr>
              <a:spLocks noChangeArrowheads="1"/>
            </p:cNvSpPr>
            <p:nvPr/>
          </p:nvSpPr>
          <p:spPr bwMode="gray">
            <a:xfrm>
              <a:off x="604943" y="1589167"/>
              <a:ext cx="8136718" cy="3377827"/>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a:lstStyle/>
            <a:p>
              <a:pPr marL="3175" indent="-3175" algn="just" eaLnBrk="0" hangingPunct="0">
                <a:lnSpc>
                  <a:spcPts val="3100"/>
                </a:lnSpc>
                <a:spcAft>
                  <a:spcPts val="0"/>
                </a:spcAft>
                <a:defRPr/>
              </a:pPr>
              <a:r>
                <a:rPr lang="zh-TW" altLang="zh-TW" sz="2000" b="1" kern="100" dirty="0">
                  <a:solidFill>
                    <a:schemeClr val="tx1"/>
                  </a:solidFill>
                  <a:latin typeface="+mn-ea"/>
                </a:rPr>
                <a:t>任職滿</a:t>
              </a:r>
              <a:r>
                <a:rPr lang="en-US" altLang="zh-TW" sz="2000" b="1" kern="100" dirty="0">
                  <a:solidFill>
                    <a:srgbClr val="C00000"/>
                  </a:solidFill>
                  <a:latin typeface="+mn-ea"/>
                </a:rPr>
                <a:t>15</a:t>
              </a:r>
              <a:r>
                <a:rPr lang="zh-TW" altLang="zh-TW" sz="2000" b="1" kern="100" dirty="0">
                  <a:solidFill>
                    <a:srgbClr val="C00000"/>
                  </a:solidFill>
                  <a:latin typeface="+mn-ea"/>
                </a:rPr>
                <a:t>年</a:t>
              </a:r>
              <a:r>
                <a:rPr lang="zh-TW" altLang="zh-TW" sz="2000" b="1" kern="100" dirty="0">
                  <a:solidFill>
                    <a:schemeClr val="tx1"/>
                  </a:solidFill>
                  <a:latin typeface="+mn-ea"/>
                </a:rPr>
                <a:t>，有下列情形之一者</a:t>
              </a:r>
              <a:r>
                <a:rPr lang="zh-TW" altLang="en-US" sz="2000" b="1" kern="100" dirty="0">
                  <a:solidFill>
                    <a:schemeClr val="tx1"/>
                  </a:solidFill>
                  <a:latin typeface="+mn-ea"/>
                </a:rPr>
                <a:t>：</a:t>
              </a:r>
              <a:endParaRPr lang="zh-TW" altLang="zh-TW" sz="2000" b="1" kern="100" dirty="0">
                <a:solidFill>
                  <a:schemeClr val="tx1"/>
                </a:solidFill>
                <a:latin typeface="+mn-ea"/>
              </a:endParaRPr>
            </a:p>
            <a:p>
              <a:pPr marL="266700" indent="-266700" algn="just" eaLnBrk="0" hangingPunct="0">
                <a:lnSpc>
                  <a:spcPts val="3100"/>
                </a:lnSpc>
                <a:spcAft>
                  <a:spcPts val="0"/>
                </a:spcAft>
                <a:buFont typeface="+mj-lt"/>
                <a:buAutoNum type="arabicParenR"/>
                <a:defRPr/>
              </a:pPr>
              <a:r>
                <a:rPr lang="zh-TW" altLang="en-US" sz="2000" b="1" kern="100" dirty="0">
                  <a:solidFill>
                    <a:srgbClr val="0000FF"/>
                  </a:solidFill>
                  <a:latin typeface="+mn-ea"/>
                </a:rPr>
                <a:t>公</a:t>
              </a:r>
              <a:r>
                <a:rPr lang="zh-TW" altLang="zh-TW" sz="2000" b="1" kern="100" dirty="0">
                  <a:solidFill>
                    <a:srgbClr val="0000FF"/>
                  </a:solidFill>
                  <a:latin typeface="+mn-ea"/>
                </a:rPr>
                <a:t>保</a:t>
              </a:r>
              <a:r>
                <a:rPr lang="zh-TW" altLang="zh-TW" sz="2000" b="1" u="sng" kern="100" dirty="0">
                  <a:solidFill>
                    <a:srgbClr val="C00000"/>
                  </a:solidFill>
                  <a:latin typeface="+mn-ea"/>
                </a:rPr>
                <a:t>半失能</a:t>
              </a:r>
              <a:r>
                <a:rPr lang="zh-TW" altLang="zh-TW" sz="2000" b="1" kern="100" dirty="0">
                  <a:solidFill>
                    <a:srgbClr val="0000FF"/>
                  </a:solidFill>
                  <a:latin typeface="+mn-ea"/>
                </a:rPr>
                <a:t>以上或身心障礙等級為</a:t>
              </a:r>
              <a:r>
                <a:rPr lang="zh-TW" altLang="zh-TW" sz="2000" b="1" u="sng" kern="100" dirty="0">
                  <a:solidFill>
                    <a:srgbClr val="C00000"/>
                  </a:solidFill>
                  <a:latin typeface="+mn-ea"/>
                </a:rPr>
                <a:t>重度以上</a:t>
              </a:r>
              <a:r>
                <a:rPr lang="zh-TW" altLang="zh-TW" sz="2000" b="1" kern="100" dirty="0">
                  <a:solidFill>
                    <a:srgbClr val="0000FF"/>
                  </a:solidFill>
                  <a:latin typeface="+mn-ea"/>
                </a:rPr>
                <a:t>等級</a:t>
              </a:r>
              <a:r>
                <a:rPr lang="en-US" altLang="zh-TW" sz="2000" b="1" kern="100" dirty="0">
                  <a:ln w="1905"/>
                  <a:solidFill>
                    <a:srgbClr val="FF00FF"/>
                  </a:solidFill>
                  <a:effectLst>
                    <a:innerShdw blurRad="69850" dist="43180" dir="5400000">
                      <a:srgbClr val="000000">
                        <a:alpha val="65000"/>
                      </a:srgbClr>
                    </a:innerShdw>
                  </a:effectLst>
                  <a:latin typeface="+mn-ea"/>
                </a:rPr>
                <a:t>(</a:t>
              </a:r>
              <a:r>
                <a:rPr lang="zh-TW" altLang="en-US" sz="2000" b="1" kern="100" dirty="0">
                  <a:ln w="1905"/>
                  <a:solidFill>
                    <a:srgbClr val="FF00FF"/>
                  </a:solidFill>
                  <a:effectLst>
                    <a:innerShdw blurRad="69850" dist="43180" dir="5400000">
                      <a:srgbClr val="000000">
                        <a:alpha val="65000"/>
                      </a:srgbClr>
                    </a:innerShdw>
                  </a:effectLst>
                  <a:latin typeface="+mn-ea"/>
                </a:rPr>
                <a:t>不限時間</a:t>
              </a:r>
              <a:r>
                <a:rPr lang="en-US" altLang="zh-TW" sz="2000" b="1" kern="100" dirty="0">
                  <a:ln w="1905"/>
                  <a:solidFill>
                    <a:srgbClr val="FF00FF"/>
                  </a:solidFill>
                  <a:effectLst>
                    <a:innerShdw blurRad="69850" dist="43180" dir="5400000">
                      <a:srgbClr val="000000">
                        <a:alpha val="65000"/>
                      </a:srgbClr>
                    </a:innerShdw>
                  </a:effectLst>
                  <a:latin typeface="+mn-ea"/>
                </a:rPr>
                <a:t>)</a:t>
              </a:r>
              <a:r>
                <a:rPr lang="zh-TW" altLang="zh-TW" sz="2000" b="1" kern="100" dirty="0">
                  <a:solidFill>
                    <a:srgbClr val="0000FF"/>
                  </a:solidFill>
                  <a:latin typeface="+mn-ea"/>
                </a:rPr>
                <a:t>。</a:t>
              </a:r>
              <a:endParaRPr lang="en-US" altLang="zh-TW" sz="2000" b="1" kern="100" dirty="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000" b="1" u="sng" kern="100" dirty="0">
                  <a:solidFill>
                    <a:srgbClr val="C00000"/>
                  </a:solidFill>
                  <a:latin typeface="+mn-ea"/>
                </a:rPr>
                <a:t>罹患末期</a:t>
              </a:r>
              <a:r>
                <a:rPr lang="en-US" altLang="zh-TW" sz="2000" b="1" u="sng" kern="100" dirty="0">
                  <a:solidFill>
                    <a:srgbClr val="C00000"/>
                  </a:solidFill>
                  <a:latin typeface="+mn-ea"/>
                </a:rPr>
                <a:t>(</a:t>
              </a:r>
              <a:r>
                <a:rPr lang="zh-TW" altLang="en-US" sz="2000" b="1" u="sng" kern="100" dirty="0">
                  <a:solidFill>
                    <a:srgbClr val="C00000"/>
                  </a:solidFill>
                  <a:latin typeface="+mn-ea"/>
                </a:rPr>
                <a:t>第</a:t>
              </a:r>
              <a:r>
                <a:rPr lang="en-US" altLang="zh-TW" sz="2000" b="1" u="sng" kern="100" dirty="0">
                  <a:solidFill>
                    <a:srgbClr val="C00000"/>
                  </a:solidFill>
                  <a:latin typeface="+mn-ea"/>
                </a:rPr>
                <a:t>4</a:t>
              </a:r>
              <a:r>
                <a:rPr lang="zh-TW" altLang="en-US" sz="2000" b="1" u="sng" kern="100" dirty="0">
                  <a:solidFill>
                    <a:srgbClr val="C00000"/>
                  </a:solidFill>
                  <a:latin typeface="+mn-ea"/>
                </a:rPr>
                <a:t>期</a:t>
              </a:r>
              <a:r>
                <a:rPr lang="en-US" altLang="zh-TW" sz="2000" b="1" u="sng" kern="100" dirty="0">
                  <a:solidFill>
                    <a:srgbClr val="C00000"/>
                  </a:solidFill>
                  <a:latin typeface="+mn-ea"/>
                </a:rPr>
                <a:t>)</a:t>
              </a:r>
              <a:r>
                <a:rPr lang="zh-TW" altLang="zh-TW" sz="2000" b="1" kern="100" dirty="0">
                  <a:solidFill>
                    <a:srgbClr val="0000FF"/>
                  </a:solidFill>
                  <a:latin typeface="+mn-ea"/>
                </a:rPr>
                <a:t>之惡性腫瘤或為</a:t>
              </a:r>
              <a:r>
                <a:rPr lang="zh-TW" altLang="zh-TW" sz="2000" b="1" u="sng" kern="100" dirty="0">
                  <a:solidFill>
                    <a:srgbClr val="C00000"/>
                  </a:solidFill>
                  <a:latin typeface="+mn-ea"/>
                </a:rPr>
                <a:t>安寧緩和醫療條例</a:t>
              </a:r>
              <a:r>
                <a:rPr lang="zh-TW" altLang="zh-TW" sz="2000" b="1" kern="100" dirty="0">
                  <a:solidFill>
                    <a:srgbClr val="0000FF"/>
                  </a:solidFill>
                  <a:latin typeface="+mn-ea"/>
                </a:rPr>
                <a:t>所稱之</a:t>
              </a:r>
              <a:r>
                <a:rPr lang="zh-TW" altLang="zh-TW" sz="2000" b="1" u="sng" kern="100" dirty="0">
                  <a:solidFill>
                    <a:srgbClr val="C00000"/>
                  </a:solidFill>
                  <a:latin typeface="+mn-ea"/>
                </a:rPr>
                <a:t>末期病人</a:t>
              </a:r>
              <a:r>
                <a:rPr lang="zh-TW" altLang="zh-TW" sz="2000" b="1" kern="100" dirty="0">
                  <a:solidFill>
                    <a:srgbClr val="0000FF"/>
                  </a:solidFill>
                  <a:latin typeface="+mn-ea"/>
                </a:rPr>
                <a:t>，且繳有合格醫院出具之證明。</a:t>
              </a:r>
              <a:endParaRPr lang="en-US" altLang="zh-TW" sz="2000" b="1" kern="100" dirty="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000" b="1" u="sng" kern="100" dirty="0">
                  <a:solidFill>
                    <a:srgbClr val="C00000"/>
                  </a:solidFill>
                  <a:latin typeface="+mn-ea"/>
                </a:rPr>
                <a:t>永久重大傷病</a:t>
              </a:r>
              <a:r>
                <a:rPr lang="zh-TW" altLang="zh-TW" sz="2000" b="1" kern="100" dirty="0">
                  <a:solidFill>
                    <a:srgbClr val="0000FF"/>
                  </a:solidFill>
                  <a:latin typeface="+mn-ea"/>
                </a:rPr>
                <a:t>證明，並經服務機關認定不能從事本職工作，亦無法擔任其他相當工作</a:t>
              </a:r>
              <a:r>
                <a:rPr lang="en-US" altLang="zh-TW" sz="2000" b="1" kern="100" dirty="0">
                  <a:ln w="1905"/>
                  <a:solidFill>
                    <a:srgbClr val="FF00FF"/>
                  </a:solidFill>
                  <a:effectLst>
                    <a:innerShdw blurRad="69850" dist="43180" dir="5400000">
                      <a:srgbClr val="000000">
                        <a:alpha val="65000"/>
                      </a:srgbClr>
                    </a:innerShdw>
                  </a:effectLst>
                  <a:latin typeface="+mn-ea"/>
                </a:rPr>
                <a:t>(</a:t>
              </a:r>
              <a:r>
                <a:rPr lang="zh-TW" altLang="en-US" sz="2000" b="1" kern="100" dirty="0">
                  <a:ln w="1905"/>
                  <a:solidFill>
                    <a:srgbClr val="FF00FF"/>
                  </a:solidFill>
                  <a:effectLst>
                    <a:innerShdw blurRad="69850" dist="43180" dir="5400000">
                      <a:srgbClr val="000000">
                        <a:alpha val="65000"/>
                      </a:srgbClr>
                    </a:innerShdw>
                  </a:effectLst>
                  <a:latin typeface="+mn-ea"/>
                </a:rPr>
                <a:t>只能自</a:t>
              </a:r>
              <a:r>
                <a:rPr lang="zh-TW" altLang="en-US" sz="2000" b="1" u="sng" kern="100" dirty="0">
                  <a:ln w="1905"/>
                  <a:solidFill>
                    <a:srgbClr val="FF00FF"/>
                  </a:solidFill>
                  <a:effectLst>
                    <a:innerShdw blurRad="69850" dist="43180" dir="5400000">
                      <a:srgbClr val="000000">
                        <a:alpha val="65000"/>
                      </a:srgbClr>
                    </a:innerShdw>
                  </a:effectLst>
                  <a:latin typeface="+mn-ea"/>
                </a:rPr>
                <a:t>出具證明同日</a:t>
              </a:r>
              <a:r>
                <a:rPr lang="zh-TW" altLang="en-US" sz="2000" b="1" kern="100" dirty="0">
                  <a:ln w="1905"/>
                  <a:solidFill>
                    <a:srgbClr val="FF00FF"/>
                  </a:solidFill>
                  <a:effectLst>
                    <a:innerShdw blurRad="69850" dist="43180" dir="5400000">
                      <a:srgbClr val="000000">
                        <a:alpha val="65000"/>
                      </a:srgbClr>
                    </a:innerShdw>
                  </a:effectLst>
                  <a:latin typeface="+mn-ea"/>
                </a:rPr>
                <a:t>退休生效</a:t>
              </a:r>
              <a:r>
                <a:rPr lang="en-US" altLang="zh-TW" sz="2000" b="1" kern="100" dirty="0">
                  <a:ln w="1905"/>
                  <a:solidFill>
                    <a:srgbClr val="FF00FF"/>
                  </a:solidFill>
                  <a:effectLst>
                    <a:innerShdw blurRad="69850" dist="43180" dir="5400000">
                      <a:srgbClr val="000000">
                        <a:alpha val="65000"/>
                      </a:srgbClr>
                    </a:innerShdw>
                  </a:effectLst>
                  <a:latin typeface="+mn-ea"/>
                </a:rPr>
                <a:t>)</a:t>
              </a:r>
              <a:r>
                <a:rPr lang="zh-TW" altLang="zh-TW" sz="2000" b="1" kern="100" dirty="0">
                  <a:solidFill>
                    <a:srgbClr val="0000FF"/>
                  </a:solidFill>
                  <a:latin typeface="+mn-ea"/>
                </a:rPr>
                <a:t>。</a:t>
              </a:r>
              <a:endParaRPr lang="en-US" altLang="zh-TW" sz="2000" b="1" kern="100" dirty="0">
                <a:solidFill>
                  <a:srgbClr val="0000FF"/>
                </a:solidFill>
                <a:latin typeface="+mn-ea"/>
              </a:endParaRPr>
            </a:p>
            <a:p>
              <a:pPr marL="266700" indent="-266700" algn="just" eaLnBrk="0" hangingPunct="0">
                <a:lnSpc>
                  <a:spcPts val="3100"/>
                </a:lnSpc>
                <a:spcAft>
                  <a:spcPts val="0"/>
                </a:spcAft>
                <a:buFont typeface="+mj-lt"/>
                <a:buAutoNum type="arabicParenR"/>
                <a:defRPr/>
              </a:pPr>
              <a:r>
                <a:rPr lang="zh-TW" altLang="zh-TW" sz="2000" b="1" kern="100" dirty="0">
                  <a:solidFill>
                    <a:srgbClr val="0000FF"/>
                  </a:solidFill>
                  <a:latin typeface="+mn-ea"/>
                </a:rPr>
                <a:t>符合身心障礙資格</a:t>
              </a:r>
              <a:r>
                <a:rPr lang="en-US" altLang="zh-TW" sz="2000" b="1" kern="100" dirty="0">
                  <a:solidFill>
                    <a:srgbClr val="C00000"/>
                  </a:solidFill>
                  <a:latin typeface="+mn-ea"/>
                </a:rPr>
                <a:t>(</a:t>
              </a:r>
              <a:r>
                <a:rPr lang="zh-TW" altLang="en-US" sz="2000" b="1" kern="100" dirty="0">
                  <a:solidFill>
                    <a:srgbClr val="C00000"/>
                  </a:solidFill>
                  <a:latin typeface="+mn-ea"/>
                </a:rPr>
                <a:t>中度以下</a:t>
              </a:r>
              <a:r>
                <a:rPr lang="en-US" altLang="zh-TW" sz="2000" b="1" kern="100" dirty="0">
                  <a:solidFill>
                    <a:srgbClr val="C00000"/>
                  </a:solidFill>
                  <a:latin typeface="+mn-ea"/>
                </a:rPr>
                <a:t>)</a:t>
              </a:r>
              <a:r>
                <a:rPr lang="zh-TW" altLang="zh-TW" sz="2000" b="1" kern="100" dirty="0">
                  <a:solidFill>
                    <a:srgbClr val="0000FF"/>
                  </a:solidFill>
                  <a:latin typeface="+mn-ea"/>
                </a:rPr>
                <a:t>且經依勞保條例第</a:t>
              </a:r>
              <a:r>
                <a:rPr lang="en-US" altLang="zh-TW" sz="2000" b="1" kern="100" dirty="0">
                  <a:solidFill>
                    <a:srgbClr val="0000FF"/>
                  </a:solidFill>
                  <a:latin typeface="+mn-ea"/>
                </a:rPr>
                <a:t>54</a:t>
              </a:r>
              <a:r>
                <a:rPr lang="zh-TW" altLang="zh-TW" sz="2000" b="1" kern="100" dirty="0">
                  <a:solidFill>
                    <a:srgbClr val="0000FF"/>
                  </a:solidFill>
                  <a:latin typeface="+mn-ea"/>
                </a:rPr>
                <a:t>條之</a:t>
              </a:r>
              <a:r>
                <a:rPr lang="en-US" altLang="zh-TW" sz="2000" b="1" kern="100" dirty="0">
                  <a:solidFill>
                    <a:srgbClr val="0000FF"/>
                  </a:solidFill>
                  <a:latin typeface="+mn-ea"/>
                </a:rPr>
                <a:t>1</a:t>
              </a:r>
              <a:r>
                <a:rPr lang="zh-TW" altLang="zh-TW" sz="2000" b="1" kern="100" dirty="0">
                  <a:solidFill>
                    <a:srgbClr val="0000FF"/>
                  </a:solidFill>
                  <a:latin typeface="+mn-ea"/>
                </a:rPr>
                <a:t>所定個別化</a:t>
              </a:r>
              <a:r>
                <a:rPr lang="zh-TW" altLang="zh-TW" sz="2000" b="1" u="sng" kern="100" dirty="0">
                  <a:solidFill>
                    <a:srgbClr val="C00000"/>
                  </a:solidFill>
                  <a:latin typeface="+mn-ea"/>
                </a:rPr>
                <a:t>專業評估機制</a:t>
              </a:r>
              <a:r>
                <a:rPr lang="zh-TW" altLang="zh-TW" sz="2000" b="1" kern="100" dirty="0">
                  <a:solidFill>
                    <a:srgbClr val="0000FF"/>
                  </a:solidFill>
                  <a:latin typeface="+mn-ea"/>
                </a:rPr>
                <a:t>，出具為終生無工作能力之證明。</a:t>
              </a:r>
              <a:endParaRPr lang="en-US" altLang="zh-TW" sz="2000" b="1" kern="100" dirty="0">
                <a:solidFill>
                  <a:srgbClr val="0000FF"/>
                </a:solidFill>
                <a:latin typeface="+mn-ea"/>
              </a:endParaRPr>
            </a:p>
            <a:p>
              <a:pPr>
                <a:defRPr/>
              </a:pPr>
              <a:endParaRPr lang="en-US" altLang="zh-TW" sz="2000" dirty="0">
                <a:latin typeface="+mn-ea"/>
              </a:endParaRPr>
            </a:p>
            <a:p>
              <a:pPr>
                <a:defRPr/>
              </a:pPr>
              <a:endParaRPr lang="zh-TW" altLang="en-US" sz="2000" dirty="0">
                <a:latin typeface="+mn-ea"/>
              </a:endParaRPr>
            </a:p>
          </p:txBody>
        </p:sp>
        <p:grpSp>
          <p:nvGrpSpPr>
            <p:cNvPr id="21" name="群組 20"/>
            <p:cNvGrpSpPr/>
            <p:nvPr/>
          </p:nvGrpSpPr>
          <p:grpSpPr>
            <a:xfrm>
              <a:off x="506693" y="5023372"/>
              <a:ext cx="8234968" cy="1468847"/>
              <a:chOff x="811888" y="5092501"/>
              <a:chExt cx="7962589" cy="1468847"/>
            </a:xfrm>
          </p:grpSpPr>
          <p:sp>
            <p:nvSpPr>
              <p:cNvPr id="23" name="手繪多邊形 22"/>
              <p:cNvSpPr/>
              <p:nvPr/>
            </p:nvSpPr>
            <p:spPr>
              <a:xfrm>
                <a:off x="906889" y="5092501"/>
                <a:ext cx="702661" cy="1468847"/>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24" name="手繪多邊形 23"/>
              <p:cNvSpPr/>
              <p:nvPr/>
            </p:nvSpPr>
            <p:spPr>
              <a:xfrm>
                <a:off x="1609550" y="5161429"/>
                <a:ext cx="7164927" cy="1399919"/>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ct val="120000"/>
                  </a:lnSpc>
                  <a:spcBef>
                    <a:spcPct val="0"/>
                  </a:spcBef>
                  <a:defRPr/>
                </a:pPr>
                <a:r>
                  <a:rPr lang="en-US" altLang="zh-TW" sz="2200" b="1" u="sng" dirty="0">
                    <a:ln w="1905"/>
                    <a:solidFill>
                      <a:schemeClr val="tx1"/>
                    </a:solidFill>
                    <a:effectLst>
                      <a:innerShdw blurRad="69850" dist="43180" dir="5400000">
                        <a:srgbClr val="000000">
                          <a:alpha val="65000"/>
                        </a:srgbClr>
                      </a:innerShdw>
                    </a:effectLst>
                    <a:latin typeface="標楷體" pitchFamily="65" charset="-120"/>
                  </a:rPr>
                  <a:t>◎</a:t>
                </a:r>
                <a:r>
                  <a:rPr lang="zh-TW" altLang="en-US" sz="2000" b="1" u="sng" dirty="0">
                    <a:ln w="1905"/>
                    <a:solidFill>
                      <a:schemeClr val="tx1"/>
                    </a:solidFill>
                    <a:effectLst>
                      <a:innerShdw blurRad="69850" dist="43180" dir="5400000">
                        <a:srgbClr val="000000">
                          <a:alpha val="65000"/>
                        </a:srgbClr>
                      </a:innerShdw>
                    </a:effectLst>
                    <a:latin typeface="標楷體" pitchFamily="65" charset="-120"/>
                  </a:rPr>
                  <a:t>專業評估機制</a:t>
                </a:r>
                <a:r>
                  <a:rPr lang="en-US" altLang="zh-TW" sz="2000" b="1" u="sng" dirty="0">
                    <a:ln w="1905"/>
                    <a:solidFill>
                      <a:schemeClr val="tx1"/>
                    </a:solidFill>
                    <a:effectLst>
                      <a:innerShdw blurRad="69850" dist="43180" dir="5400000">
                        <a:srgbClr val="000000">
                          <a:alpha val="65000"/>
                        </a:srgbClr>
                      </a:innerShdw>
                    </a:effectLst>
                    <a:latin typeface="標楷體" pitchFamily="65" charset="-120"/>
                  </a:rPr>
                  <a:t>(</a:t>
                </a:r>
                <a:r>
                  <a:rPr lang="zh-TW" altLang="en-US" sz="2000" b="1" u="sng" dirty="0">
                    <a:ln w="1905"/>
                    <a:solidFill>
                      <a:srgbClr val="FF0000"/>
                    </a:solidFill>
                    <a:effectLst>
                      <a:innerShdw blurRad="69850" dist="43180" dir="5400000">
                        <a:srgbClr val="000000">
                          <a:alpha val="65000"/>
                        </a:srgbClr>
                      </a:innerShdw>
                    </a:effectLst>
                    <a:latin typeface="標楷體" pitchFamily="65" charset="-120"/>
                  </a:rPr>
                  <a:t>銓敘部</a:t>
                </a:r>
                <a:r>
                  <a:rPr lang="en-US" altLang="zh-TW" sz="2000" b="1" u="sng" dirty="0">
                    <a:ln w="1905"/>
                    <a:solidFill>
                      <a:srgbClr val="FF0000"/>
                    </a:solidFill>
                    <a:effectLst>
                      <a:innerShdw blurRad="69850" dist="43180" dir="5400000">
                        <a:srgbClr val="000000">
                          <a:alpha val="65000"/>
                        </a:srgbClr>
                      </a:innerShdw>
                    </a:effectLst>
                    <a:latin typeface="標楷體" pitchFamily="65" charset="-120"/>
                  </a:rPr>
                  <a:t>110.10.12</a:t>
                </a:r>
                <a:r>
                  <a:rPr lang="zh-TW" altLang="en-US" sz="2000" b="1" u="sng" dirty="0">
                    <a:ln w="1905"/>
                    <a:solidFill>
                      <a:srgbClr val="FF0000"/>
                    </a:solidFill>
                    <a:effectLst>
                      <a:innerShdw blurRad="69850" dist="43180" dir="5400000">
                        <a:srgbClr val="000000">
                          <a:alpha val="65000"/>
                        </a:srgbClr>
                      </a:innerShdw>
                    </a:effectLst>
                    <a:latin typeface="標楷體" pitchFamily="65" charset="-120"/>
                  </a:rPr>
                  <a:t>令</a:t>
                </a:r>
                <a:r>
                  <a:rPr lang="zh-TW" altLang="en-US" sz="2000" b="1" u="sng" dirty="0">
                    <a:ln w="1905"/>
                    <a:solidFill>
                      <a:schemeClr val="tx1"/>
                    </a:solidFill>
                    <a:effectLst>
                      <a:innerShdw blurRad="69850" dist="43180" dir="5400000">
                        <a:srgbClr val="000000">
                          <a:alpha val="65000"/>
                        </a:srgbClr>
                      </a:innerShdw>
                    </a:effectLst>
                    <a:latin typeface="標楷體" pitchFamily="65" charset="-120"/>
                  </a:rPr>
                  <a:t>發布作業注意事項</a:t>
                </a:r>
                <a:r>
                  <a:rPr lang="en-US" altLang="zh-TW" sz="2000" b="1" u="sng" dirty="0">
                    <a:ln w="1905"/>
                    <a:solidFill>
                      <a:schemeClr val="tx1"/>
                    </a:solidFill>
                    <a:effectLst>
                      <a:innerShdw blurRad="69850" dist="43180" dir="5400000">
                        <a:srgbClr val="000000">
                          <a:alpha val="65000"/>
                        </a:srgbClr>
                      </a:innerShdw>
                    </a:effectLst>
                    <a:latin typeface="標楷體" pitchFamily="65" charset="-120"/>
                  </a:rPr>
                  <a:t>)</a:t>
                </a:r>
                <a:r>
                  <a:rPr lang="zh-TW" altLang="en-US" sz="2000" b="1" u="sng" dirty="0">
                    <a:ln w="1905"/>
                    <a:solidFill>
                      <a:schemeClr val="tx1"/>
                    </a:solidFill>
                    <a:effectLst>
                      <a:innerShdw blurRad="69850" dist="43180" dir="5400000">
                        <a:srgbClr val="000000">
                          <a:alpha val="65000"/>
                        </a:srgbClr>
                      </a:innerShdw>
                    </a:effectLst>
                    <a:latin typeface="標楷體"/>
                  </a:rPr>
                  <a:t>：</a:t>
                </a:r>
                <a:endParaRPr lang="en-US" altLang="zh-TW" sz="2000" b="1" u="sng" dirty="0">
                  <a:ln w="1905"/>
                  <a:solidFill>
                    <a:schemeClr val="tx1"/>
                  </a:solidFill>
                  <a:effectLst>
                    <a:innerShdw blurRad="69850" dist="43180" dir="5400000">
                      <a:srgbClr val="000000">
                        <a:alpha val="65000"/>
                      </a:srgbClr>
                    </a:innerShdw>
                  </a:effectLst>
                  <a:latin typeface="標楷體" pitchFamily="65" charset="-120"/>
                </a:endParaRPr>
              </a:p>
              <a:p>
                <a:pPr marL="361950" lvl="0" indent="-266700">
                  <a:lnSpc>
                    <a:spcPts val="2300"/>
                  </a:lnSpc>
                  <a:spcBef>
                    <a:spcPct val="0"/>
                  </a:spcBef>
                  <a:defRPr/>
                </a:pPr>
                <a:r>
                  <a:rPr lang="en-US" altLang="zh-TW" b="1" dirty="0">
                    <a:solidFill>
                      <a:srgbClr val="660066"/>
                    </a:solidFill>
                    <a:latin typeface="標楷體" pitchFamily="65" charset="-120"/>
                  </a:rPr>
                  <a:t>1.</a:t>
                </a:r>
                <a:r>
                  <a:rPr lang="zh-TW" altLang="en-US" b="1" dirty="0">
                    <a:solidFill>
                      <a:srgbClr val="660066"/>
                    </a:solidFill>
                    <a:latin typeface="標楷體" pitchFamily="65" charset="-120"/>
                  </a:rPr>
                  <a:t>由申請人檢證向服務機關送勞保局委託專業醫院評估並認定達勞保失能給付標準第</a:t>
                </a:r>
                <a:r>
                  <a:rPr lang="en-US" altLang="zh-TW" b="1" dirty="0">
                    <a:solidFill>
                      <a:srgbClr val="660066"/>
                    </a:solidFill>
                    <a:latin typeface="標楷體" pitchFamily="65" charset="-120"/>
                  </a:rPr>
                  <a:t>4</a:t>
                </a:r>
                <a:r>
                  <a:rPr lang="zh-TW" altLang="en-US" b="1" dirty="0">
                    <a:solidFill>
                      <a:srgbClr val="660066"/>
                    </a:solidFill>
                    <a:latin typeface="標楷體" pitchFamily="65" charset="-120"/>
                  </a:rPr>
                  <a:t>條第</a:t>
                </a:r>
                <a:r>
                  <a:rPr lang="en-US" altLang="zh-TW" b="1" dirty="0">
                    <a:solidFill>
                      <a:srgbClr val="660066"/>
                    </a:solidFill>
                    <a:latin typeface="標楷體" pitchFamily="65" charset="-120"/>
                  </a:rPr>
                  <a:t>1</a:t>
                </a:r>
                <a:r>
                  <a:rPr lang="zh-TW" altLang="en-US" b="1" dirty="0">
                    <a:solidFill>
                      <a:srgbClr val="660066"/>
                    </a:solidFill>
                    <a:latin typeface="標楷體" pitchFamily="65" charset="-120"/>
                  </a:rPr>
                  <a:t>項所定終身無工作能力情形之一</a:t>
                </a:r>
                <a:r>
                  <a:rPr lang="zh-TW" altLang="en-US" b="1" dirty="0">
                    <a:solidFill>
                      <a:srgbClr val="660066"/>
                    </a:solidFill>
                    <a:latin typeface="標楷體"/>
                  </a:rPr>
                  <a:t>。</a:t>
                </a:r>
                <a:endParaRPr lang="en-US" altLang="zh-TW" b="1" dirty="0">
                  <a:solidFill>
                    <a:srgbClr val="660066"/>
                  </a:solidFill>
                  <a:latin typeface="標楷體"/>
                </a:endParaRPr>
              </a:p>
              <a:p>
                <a:pPr marL="361950" lvl="0" indent="-266700">
                  <a:lnSpc>
                    <a:spcPts val="2300"/>
                  </a:lnSpc>
                  <a:spcBef>
                    <a:spcPct val="0"/>
                  </a:spcBef>
                  <a:defRPr/>
                </a:pPr>
                <a:r>
                  <a:rPr lang="en-US" altLang="zh-TW" b="1" dirty="0">
                    <a:solidFill>
                      <a:srgbClr val="660066"/>
                    </a:solidFill>
                    <a:latin typeface="標楷體" pitchFamily="65" charset="-120"/>
                  </a:rPr>
                  <a:t>2.</a:t>
                </a:r>
                <a:r>
                  <a:rPr lang="zh-TW" altLang="en-US" b="1" dirty="0">
                    <a:solidFill>
                      <a:srgbClr val="660066"/>
                    </a:solidFill>
                    <a:latin typeface="標楷體" pitchFamily="65" charset="-120"/>
                  </a:rPr>
                  <a:t>所需費用由申請人自行負擔</a:t>
                </a:r>
                <a:r>
                  <a:rPr lang="zh-TW" altLang="en-US" b="1" dirty="0">
                    <a:solidFill>
                      <a:srgbClr val="660066"/>
                    </a:solidFill>
                    <a:latin typeface="標楷體"/>
                  </a:rPr>
                  <a:t>。</a:t>
                </a:r>
                <a:endParaRPr lang="zh-TW" altLang="en-US" b="1" dirty="0">
                  <a:solidFill>
                    <a:srgbClr val="660066"/>
                  </a:solidFill>
                  <a:latin typeface="標楷體" pitchFamily="65" charset="-120"/>
                </a:endParaRPr>
              </a:p>
              <a:p>
                <a:pPr>
                  <a:lnSpc>
                    <a:spcPct val="120000"/>
                  </a:lnSpc>
                  <a:spcBef>
                    <a:spcPct val="0"/>
                  </a:spcBef>
                  <a:buFontTx/>
                  <a:buNone/>
                  <a:defRPr/>
                </a:pPr>
                <a:endParaRPr lang="zh-TW" altLang="en-US" sz="2000" b="1" kern="1200" dirty="0"/>
              </a:p>
            </p:txBody>
          </p:sp>
          <p:pic>
            <p:nvPicPr>
              <p:cNvPr id="25"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888" y="5279866"/>
                <a:ext cx="892663" cy="10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cxnSp>
          <p:nvCxnSpPr>
            <p:cNvPr id="22" name="弧形接點 21"/>
            <p:cNvCxnSpPr/>
            <p:nvPr/>
          </p:nvCxnSpPr>
          <p:spPr>
            <a:xfrm rot="16200000" flipH="1">
              <a:off x="2831232" y="4953744"/>
              <a:ext cx="457200" cy="144016"/>
            </a:xfrm>
            <a:prstGeom prst="curvedConnector3">
              <a:avLst/>
            </a:prstGeom>
            <a:ln>
              <a:tailEnd type="arrow"/>
            </a:ln>
          </p:spPr>
          <p:style>
            <a:lnRef idx="3">
              <a:schemeClr val="dk1"/>
            </a:lnRef>
            <a:fillRef idx="0">
              <a:schemeClr val="dk1"/>
            </a:fillRef>
            <a:effectRef idx="2">
              <a:schemeClr val="dk1"/>
            </a:effectRef>
            <a:fontRef idx="minor">
              <a:schemeClr val="tx1"/>
            </a:fontRef>
          </p:style>
        </p:cxnSp>
      </p:grpSp>
      <p:sp>
        <p:nvSpPr>
          <p:cNvPr id="26" name="文字方塊 25"/>
          <p:cNvSpPr txBox="1"/>
          <p:nvPr/>
        </p:nvSpPr>
        <p:spPr>
          <a:xfrm>
            <a:off x="239718" y="1782374"/>
            <a:ext cx="1015190" cy="7848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en-US" altLang="zh-TW"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05443943"/>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388915" y="1329478"/>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825227" y="1415487"/>
            <a:ext cx="201691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自願退休條件</a:t>
            </a:r>
          </a:p>
        </p:txBody>
      </p:sp>
      <p:sp>
        <p:nvSpPr>
          <p:cNvPr id="15" name="AutoShape 3"/>
          <p:cNvSpPr>
            <a:spLocks noChangeArrowheads="1"/>
          </p:cNvSpPr>
          <p:nvPr/>
        </p:nvSpPr>
        <p:spPr bwMode="gray">
          <a:xfrm>
            <a:off x="696070" y="2020975"/>
            <a:ext cx="10672653" cy="4551325"/>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3175" indent="-3175" algn="just" eaLnBrk="0" hangingPunct="0">
              <a:lnSpc>
                <a:spcPts val="3000"/>
              </a:lnSpc>
              <a:spcAft>
                <a:spcPts val="0"/>
              </a:spcAft>
              <a:defRPr/>
            </a:pPr>
            <a:r>
              <a:rPr lang="zh-TW" altLang="en-US" sz="2200" b="1" kern="100" dirty="0">
                <a:solidFill>
                  <a:schemeClr val="tx1"/>
                </a:solidFill>
                <a:latin typeface="+mn-ea"/>
              </a:rPr>
              <a:t>危勞職務之認定：</a:t>
            </a:r>
            <a:endParaRPr lang="zh-TW" altLang="zh-TW" sz="2200" b="1" kern="100" dirty="0">
              <a:solidFill>
                <a:schemeClr val="tx1"/>
              </a:solidFill>
              <a:latin typeface="+mn-ea"/>
            </a:endParaRPr>
          </a:p>
          <a:p>
            <a:pPr marL="266700" indent="-266700" algn="just" eaLnBrk="0" hangingPunct="0">
              <a:lnSpc>
                <a:spcPts val="3300"/>
              </a:lnSpc>
              <a:spcAft>
                <a:spcPts val="0"/>
              </a:spcAft>
              <a:buFont typeface="+mj-lt"/>
              <a:buAutoNum type="arabicParenR"/>
              <a:defRPr/>
            </a:pPr>
            <a:r>
              <a:rPr lang="zh-TW" altLang="en-US" sz="2200" b="1" kern="100" dirty="0">
                <a:solidFill>
                  <a:srgbClr val="0000FF"/>
                </a:solidFill>
                <a:latin typeface="+mn-ea"/>
              </a:rPr>
              <a:t>危勞職務自願退休年齡，最低</a:t>
            </a:r>
            <a:r>
              <a:rPr lang="zh-TW" altLang="zh-TW" sz="2200" b="1" kern="100" dirty="0">
                <a:solidFill>
                  <a:srgbClr val="0000FF"/>
                </a:solidFill>
                <a:latin typeface="+mn-ea"/>
              </a:rPr>
              <a:t>為</a:t>
            </a:r>
            <a:r>
              <a:rPr lang="en-US" altLang="zh-TW" sz="2600" b="1" u="sng" kern="100" dirty="0">
                <a:solidFill>
                  <a:srgbClr val="C00000"/>
                </a:solidFill>
                <a:latin typeface="+mn-ea"/>
              </a:rPr>
              <a:t>50</a:t>
            </a:r>
            <a:r>
              <a:rPr lang="zh-TW" altLang="en-US" sz="2600" b="1" u="sng" kern="100" dirty="0">
                <a:solidFill>
                  <a:srgbClr val="C00000"/>
                </a:solidFill>
                <a:latin typeface="+mn-ea"/>
              </a:rPr>
              <a:t>歲</a:t>
            </a:r>
            <a:r>
              <a:rPr lang="zh-TW" altLang="en-US" sz="2200" b="1" kern="100" dirty="0">
                <a:solidFill>
                  <a:srgbClr val="0000FF"/>
                </a:solidFill>
                <a:latin typeface="+mn-ea"/>
              </a:rPr>
              <a:t>；自願與屆齡退休年齡應併予調降</a:t>
            </a:r>
            <a:r>
              <a:rPr lang="zh-TW" altLang="zh-TW" sz="2200" b="1" kern="100" dirty="0">
                <a:solidFill>
                  <a:srgbClr val="0000FF"/>
                </a:solidFill>
                <a:latin typeface="+mn-ea"/>
              </a:rPr>
              <a:t>。</a:t>
            </a:r>
            <a:endParaRPr lang="en-US" altLang="zh-TW" sz="2200" b="1" kern="100" dirty="0">
              <a:solidFill>
                <a:srgbClr val="0000FF"/>
              </a:solidFill>
              <a:latin typeface="+mn-ea"/>
            </a:endParaRPr>
          </a:p>
          <a:p>
            <a:pPr marL="266700" indent="-266700" algn="just" eaLnBrk="0" hangingPunct="0">
              <a:lnSpc>
                <a:spcPts val="3300"/>
              </a:lnSpc>
              <a:spcAft>
                <a:spcPts val="0"/>
              </a:spcAft>
              <a:buFont typeface="+mj-lt"/>
              <a:buAutoNum type="arabicParenR"/>
              <a:defRPr/>
            </a:pPr>
            <a:r>
              <a:rPr lang="zh-TW" altLang="en-US" sz="2200" b="1" kern="100" dirty="0">
                <a:solidFill>
                  <a:srgbClr val="0000FF"/>
                </a:solidFill>
                <a:latin typeface="+mn-ea"/>
              </a:rPr>
              <a:t>危勞職務須具有</a:t>
            </a:r>
            <a:r>
              <a:rPr lang="zh-TW" altLang="en-US" sz="2200" b="1" u="sng" kern="100" dirty="0">
                <a:solidFill>
                  <a:srgbClr val="C00000"/>
                </a:solidFill>
                <a:latin typeface="+mn-ea"/>
              </a:rPr>
              <a:t>危險性</a:t>
            </a:r>
            <a:r>
              <a:rPr lang="zh-TW" altLang="en-US" sz="2200" b="1" kern="100" dirty="0">
                <a:solidFill>
                  <a:srgbClr val="0000FF"/>
                </a:solidFill>
                <a:latin typeface="+mn-ea"/>
              </a:rPr>
              <a:t>及</a:t>
            </a:r>
            <a:r>
              <a:rPr lang="zh-TW" altLang="en-US" sz="2200" b="1" u="sng" kern="100" dirty="0">
                <a:solidFill>
                  <a:srgbClr val="C00000"/>
                </a:solidFill>
                <a:latin typeface="+mn-ea"/>
              </a:rPr>
              <a:t>勞力性</a:t>
            </a:r>
            <a:r>
              <a:rPr lang="zh-TW" altLang="en-US" sz="2200" b="1" kern="100" dirty="0">
                <a:solidFill>
                  <a:srgbClr val="0000FF"/>
                </a:solidFill>
                <a:latin typeface="+mn-ea"/>
              </a:rPr>
              <a:t>；須按</a:t>
            </a:r>
            <a:r>
              <a:rPr lang="en-US" altLang="zh-TW" sz="2200" b="1" kern="100" dirty="0">
                <a:solidFill>
                  <a:srgbClr val="0000FF"/>
                </a:solidFill>
                <a:latin typeface="+mn-ea"/>
              </a:rPr>
              <a:t>107.5.11</a:t>
            </a:r>
            <a:r>
              <a:rPr lang="zh-TW" altLang="en-US" sz="2200" b="1" kern="100" dirty="0">
                <a:solidFill>
                  <a:srgbClr val="0000FF"/>
                </a:solidFill>
                <a:latin typeface="+mn-ea"/>
              </a:rPr>
              <a:t>發布之</a:t>
            </a:r>
            <a:r>
              <a:rPr lang="zh-TW" altLang="en-US" sz="2200" b="1" u="sng" kern="100" dirty="0">
                <a:solidFill>
                  <a:srgbClr val="FF00FF"/>
                </a:solidFill>
                <a:latin typeface="+mn-ea"/>
              </a:rPr>
              <a:t>危勞職務認定標準</a:t>
            </a:r>
            <a:r>
              <a:rPr lang="zh-TW" altLang="en-US" sz="2200" b="1" kern="100" dirty="0">
                <a:solidFill>
                  <a:srgbClr val="0000FF"/>
                </a:solidFill>
                <a:latin typeface="+mn-ea"/>
              </a:rPr>
              <a:t>認定</a:t>
            </a:r>
            <a:r>
              <a:rPr lang="zh-TW" altLang="zh-TW" sz="2200" b="1" kern="100" dirty="0">
                <a:solidFill>
                  <a:srgbClr val="0000FF"/>
                </a:solidFill>
                <a:latin typeface="+mn-ea"/>
              </a:rPr>
              <a:t>。</a:t>
            </a:r>
            <a:endParaRPr lang="en-US" altLang="zh-TW" sz="2200" b="1" kern="100" dirty="0">
              <a:solidFill>
                <a:srgbClr val="0000FF"/>
              </a:solidFill>
              <a:latin typeface="+mn-ea"/>
            </a:endParaRPr>
          </a:p>
          <a:p>
            <a:pPr marL="266700" indent="-266700" algn="just" eaLnBrk="0" hangingPunct="0">
              <a:lnSpc>
                <a:spcPts val="3300"/>
              </a:lnSpc>
              <a:spcAft>
                <a:spcPts val="0"/>
              </a:spcAft>
              <a:buFont typeface="+mj-lt"/>
              <a:buAutoNum type="arabicParenR"/>
              <a:defRPr/>
            </a:pPr>
            <a:r>
              <a:rPr lang="zh-TW" altLang="en-US" sz="2200" b="1" kern="100" dirty="0">
                <a:solidFill>
                  <a:srgbClr val="0000FF"/>
                </a:solidFill>
                <a:latin typeface="+mn-ea"/>
              </a:rPr>
              <a:t>危勞職務認定程序：</a:t>
            </a:r>
            <a:endParaRPr lang="en-US" altLang="zh-TW" sz="2200" dirty="0">
              <a:latin typeface="+mn-ea"/>
            </a:endParaRPr>
          </a:p>
          <a:p>
            <a:pPr>
              <a:defRPr/>
            </a:pPr>
            <a:endParaRPr lang="zh-TW" altLang="en-US" sz="2200" dirty="0">
              <a:latin typeface="+mn-ea"/>
            </a:endParaRPr>
          </a:p>
        </p:txBody>
      </p:sp>
      <p:grpSp>
        <p:nvGrpSpPr>
          <p:cNvPr id="27" name="群組 26"/>
          <p:cNvGrpSpPr/>
          <p:nvPr/>
        </p:nvGrpSpPr>
        <p:grpSpPr>
          <a:xfrm>
            <a:off x="784431" y="5240537"/>
            <a:ext cx="8127004" cy="1225845"/>
            <a:chOff x="294238" y="5457416"/>
            <a:chExt cx="8127004" cy="1263019"/>
          </a:xfrm>
        </p:grpSpPr>
        <p:sp>
          <p:nvSpPr>
            <p:cNvPr id="28" name="手繪多邊形 27"/>
            <p:cNvSpPr/>
            <p:nvPr/>
          </p:nvSpPr>
          <p:spPr>
            <a:xfrm>
              <a:off x="1148434" y="5579362"/>
              <a:ext cx="7272808" cy="1105625"/>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ct val="120000"/>
                </a:lnSpc>
                <a:spcBef>
                  <a:spcPct val="0"/>
                </a:spcBef>
                <a:defRPr/>
              </a:pPr>
              <a:r>
                <a:rPr lang="en-US" altLang="zh-TW" sz="2000" b="1" u="sng" dirty="0">
                  <a:ln w="1905"/>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000" b="1" u="sng" dirty="0">
                  <a:ln w="1905"/>
                  <a:solidFill>
                    <a:schemeClr val="tx1"/>
                  </a:solidFill>
                  <a:effectLst>
                    <a:innerShdw blurRad="69850" dist="43180" dir="5400000">
                      <a:srgbClr val="000000">
                        <a:alpha val="65000"/>
                      </a:srgbClr>
                    </a:innerShdw>
                  </a:effectLst>
                  <a:latin typeface="標楷體" pitchFamily="65" charset="-120"/>
                </a:rPr>
                <a:t>各權責主管機關</a:t>
              </a:r>
              <a:r>
                <a:rPr lang="zh-TW" altLang="en-US" sz="2000" b="1" u="sng" dirty="0">
                  <a:ln w="1905"/>
                  <a:solidFill>
                    <a:schemeClr val="tx1"/>
                  </a:solidFill>
                  <a:effectLst>
                    <a:innerShdw blurRad="69850" dist="43180" dir="5400000">
                      <a:srgbClr val="000000">
                        <a:alpha val="65000"/>
                      </a:srgbClr>
                    </a:innerShdw>
                  </a:effectLst>
                  <a:latin typeface="標楷體"/>
                </a:rPr>
                <a:t>：</a:t>
              </a:r>
              <a:endParaRPr lang="en-US" altLang="zh-TW" sz="2000" b="1" u="sng" dirty="0">
                <a:ln w="1905"/>
                <a:solidFill>
                  <a:schemeClr val="tx1"/>
                </a:solidFill>
                <a:effectLst>
                  <a:innerShdw blurRad="69850" dist="43180" dir="5400000">
                    <a:srgbClr val="000000">
                      <a:alpha val="65000"/>
                    </a:srgbClr>
                  </a:innerShdw>
                </a:effectLst>
                <a:latin typeface="標楷體"/>
              </a:endParaRPr>
            </a:p>
            <a:p>
              <a:pPr lvl="0">
                <a:lnSpc>
                  <a:spcPts val="2600"/>
                </a:lnSpc>
                <a:spcBef>
                  <a:spcPct val="0"/>
                </a:spcBef>
                <a:defRPr/>
              </a:pPr>
              <a:r>
                <a:rPr lang="zh-TW" altLang="zh-TW" sz="2000" b="1" dirty="0">
                  <a:solidFill>
                    <a:srgbClr val="660066"/>
                  </a:solidFill>
                  <a:latin typeface="標楷體" pitchFamily="65" charset="-120"/>
                </a:rPr>
                <a:t>於中央指中央二級或相當二級以上機關；於直轄市指直轄市政府及直轄市議會；於縣（市）指縣（市）政府及縣（市）議會。</a:t>
              </a:r>
              <a:endParaRPr lang="en-US" altLang="zh-TW" sz="2000" b="1" dirty="0">
                <a:solidFill>
                  <a:srgbClr val="660066"/>
                </a:solidFill>
                <a:latin typeface="標楷體" pitchFamily="65" charset="-120"/>
              </a:endParaRPr>
            </a:p>
            <a:p>
              <a:pPr>
                <a:lnSpc>
                  <a:spcPct val="120000"/>
                </a:lnSpc>
                <a:spcBef>
                  <a:spcPct val="0"/>
                </a:spcBef>
                <a:buFontTx/>
                <a:buNone/>
                <a:defRPr/>
              </a:pPr>
              <a:endParaRPr lang="zh-TW" altLang="en-US" sz="2000" b="1" kern="1200" dirty="0"/>
            </a:p>
          </p:txBody>
        </p:sp>
        <p:grpSp>
          <p:nvGrpSpPr>
            <p:cNvPr id="29" name="群組 28"/>
            <p:cNvGrpSpPr/>
            <p:nvPr/>
          </p:nvGrpSpPr>
          <p:grpSpPr>
            <a:xfrm>
              <a:off x="294238" y="5457416"/>
              <a:ext cx="966760" cy="1263019"/>
              <a:chOff x="261420" y="5229199"/>
              <a:chExt cx="966760" cy="1263019"/>
            </a:xfrm>
          </p:grpSpPr>
          <p:sp>
            <p:nvSpPr>
              <p:cNvPr id="30" name="手繪多邊形 29"/>
              <p:cNvSpPr/>
              <p:nvPr/>
            </p:nvSpPr>
            <p:spPr>
              <a:xfrm>
                <a:off x="373985" y="5229199"/>
                <a:ext cx="741631" cy="1263019"/>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pic>
            <p:nvPicPr>
              <p:cNvPr id="3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20" y="5229200"/>
                <a:ext cx="966760" cy="1107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32" name="群組 31"/>
          <p:cNvGrpSpPr/>
          <p:nvPr/>
        </p:nvGrpSpPr>
        <p:grpSpPr>
          <a:xfrm>
            <a:off x="1024751" y="3259708"/>
            <a:ext cx="9427012" cy="2399451"/>
            <a:chOff x="1122958" y="3356992"/>
            <a:chExt cx="7364911" cy="2971342"/>
          </a:xfrm>
        </p:grpSpPr>
        <p:grpSp>
          <p:nvGrpSpPr>
            <p:cNvPr id="33" name="群組 32"/>
            <p:cNvGrpSpPr/>
            <p:nvPr/>
          </p:nvGrpSpPr>
          <p:grpSpPr>
            <a:xfrm>
              <a:off x="1122958" y="3356992"/>
              <a:ext cx="7364911" cy="2971342"/>
              <a:chOff x="1115616" y="3854430"/>
              <a:chExt cx="7364911" cy="2971342"/>
            </a:xfrm>
          </p:grpSpPr>
          <p:sp>
            <p:nvSpPr>
              <p:cNvPr id="35" name="向右箭號 34"/>
              <p:cNvSpPr/>
              <p:nvPr/>
            </p:nvSpPr>
            <p:spPr>
              <a:xfrm>
                <a:off x="1115616" y="3854430"/>
                <a:ext cx="7344816" cy="2971342"/>
              </a:xfrm>
              <a:prstGeom prst="rightArrow">
                <a:avLst>
                  <a:gd name="adj1" fmla="val 50000"/>
                  <a:gd name="adj2" fmla="val 50678"/>
                </a:avLst>
              </a:pr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6" name="手繪多邊形 35"/>
              <p:cNvSpPr/>
              <p:nvPr/>
            </p:nvSpPr>
            <p:spPr>
              <a:xfrm>
                <a:off x="1115616" y="4608405"/>
                <a:ext cx="4896545" cy="1489332"/>
              </a:xfrm>
              <a:custGeom>
                <a:avLst/>
                <a:gdLst>
                  <a:gd name="connsiteX0" fmla="*/ 0 w 2441015"/>
                  <a:gd name="connsiteY0" fmla="*/ 184527 h 1107142"/>
                  <a:gd name="connsiteX1" fmla="*/ 184527 w 2441015"/>
                  <a:gd name="connsiteY1" fmla="*/ 0 h 1107142"/>
                  <a:gd name="connsiteX2" fmla="*/ 2256488 w 2441015"/>
                  <a:gd name="connsiteY2" fmla="*/ 0 h 1107142"/>
                  <a:gd name="connsiteX3" fmla="*/ 2441015 w 2441015"/>
                  <a:gd name="connsiteY3" fmla="*/ 184527 h 1107142"/>
                  <a:gd name="connsiteX4" fmla="*/ 2441015 w 2441015"/>
                  <a:gd name="connsiteY4" fmla="*/ 922615 h 1107142"/>
                  <a:gd name="connsiteX5" fmla="*/ 2256488 w 2441015"/>
                  <a:gd name="connsiteY5" fmla="*/ 1107142 h 1107142"/>
                  <a:gd name="connsiteX6" fmla="*/ 184527 w 2441015"/>
                  <a:gd name="connsiteY6" fmla="*/ 1107142 h 1107142"/>
                  <a:gd name="connsiteX7" fmla="*/ 0 w 2441015"/>
                  <a:gd name="connsiteY7" fmla="*/ 922615 h 1107142"/>
                  <a:gd name="connsiteX8" fmla="*/ 0 w 2441015"/>
                  <a:gd name="connsiteY8" fmla="*/ 184527 h 11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015" h="1107142">
                    <a:moveTo>
                      <a:pt x="0" y="184527"/>
                    </a:moveTo>
                    <a:cubicBezTo>
                      <a:pt x="0" y="82616"/>
                      <a:pt x="82616" y="0"/>
                      <a:pt x="184527" y="0"/>
                    </a:cubicBezTo>
                    <a:lnTo>
                      <a:pt x="2256488" y="0"/>
                    </a:lnTo>
                    <a:cubicBezTo>
                      <a:pt x="2358399" y="0"/>
                      <a:pt x="2441015" y="82616"/>
                      <a:pt x="2441015" y="184527"/>
                    </a:cubicBezTo>
                    <a:lnTo>
                      <a:pt x="2441015" y="922615"/>
                    </a:lnTo>
                    <a:cubicBezTo>
                      <a:pt x="2441015" y="1024526"/>
                      <a:pt x="2358399" y="1107142"/>
                      <a:pt x="2256488" y="1107142"/>
                    </a:cubicBezTo>
                    <a:lnTo>
                      <a:pt x="184527" y="1107142"/>
                    </a:lnTo>
                    <a:cubicBezTo>
                      <a:pt x="82616" y="1107142"/>
                      <a:pt x="0" y="1024526"/>
                      <a:pt x="0" y="922615"/>
                    </a:cubicBezTo>
                    <a:lnTo>
                      <a:pt x="0" y="1845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0000" tIns="108000" rIns="180000" bIns="108000" numCol="1" spcCol="1270" anchor="t" anchorCtr="0">
                <a:noAutofit/>
              </a:bodyPr>
              <a:lstStyle/>
              <a:p>
                <a:pPr lvl="0" algn="just" defTabSz="1911350">
                  <a:lnSpc>
                    <a:spcPts val="2800"/>
                  </a:lnSpc>
                  <a:spcBef>
                    <a:spcPct val="0"/>
                  </a:spcBef>
                </a:pPr>
                <a:r>
                  <a:rPr lang="zh-TW" altLang="en-US" sz="2400" b="1" u="sng" kern="1200" dirty="0"/>
                  <a:t>由各權責主管機關</a:t>
                </a:r>
                <a:r>
                  <a:rPr lang="zh-TW" altLang="en-US" sz="2000" b="1" kern="1200" dirty="0"/>
                  <a:t>就所屬相關機關相同職務之屬性</a:t>
                </a:r>
                <a:r>
                  <a:rPr lang="zh-TW" altLang="en-US" sz="2000" b="1" dirty="0"/>
                  <a:t>，及其人力運用需要與現有人力狀況</a:t>
                </a:r>
                <a:r>
                  <a:rPr lang="zh-TW" altLang="en-US" sz="2000" b="1" dirty="0">
                    <a:latin typeface="標楷體"/>
                    <a:ea typeface="標楷體"/>
                  </a:rPr>
                  <a:t>，</a:t>
                </a:r>
                <a:r>
                  <a:rPr lang="zh-TW" altLang="en-US" sz="2000" b="1" dirty="0"/>
                  <a:t>統一檢討擬議酌減方案</a:t>
                </a:r>
              </a:p>
            </p:txBody>
          </p:sp>
          <p:sp>
            <p:nvSpPr>
              <p:cNvPr id="37" name="手繪多邊形 36"/>
              <p:cNvSpPr/>
              <p:nvPr/>
            </p:nvSpPr>
            <p:spPr>
              <a:xfrm>
                <a:off x="6824343" y="4782022"/>
                <a:ext cx="1656184" cy="1222788"/>
              </a:xfrm>
              <a:custGeom>
                <a:avLst/>
                <a:gdLst>
                  <a:gd name="connsiteX0" fmla="*/ 0 w 2441015"/>
                  <a:gd name="connsiteY0" fmla="*/ 184527 h 1107142"/>
                  <a:gd name="connsiteX1" fmla="*/ 184527 w 2441015"/>
                  <a:gd name="connsiteY1" fmla="*/ 0 h 1107142"/>
                  <a:gd name="connsiteX2" fmla="*/ 2256488 w 2441015"/>
                  <a:gd name="connsiteY2" fmla="*/ 0 h 1107142"/>
                  <a:gd name="connsiteX3" fmla="*/ 2441015 w 2441015"/>
                  <a:gd name="connsiteY3" fmla="*/ 184527 h 1107142"/>
                  <a:gd name="connsiteX4" fmla="*/ 2441015 w 2441015"/>
                  <a:gd name="connsiteY4" fmla="*/ 922615 h 1107142"/>
                  <a:gd name="connsiteX5" fmla="*/ 2256488 w 2441015"/>
                  <a:gd name="connsiteY5" fmla="*/ 1107142 h 1107142"/>
                  <a:gd name="connsiteX6" fmla="*/ 184527 w 2441015"/>
                  <a:gd name="connsiteY6" fmla="*/ 1107142 h 1107142"/>
                  <a:gd name="connsiteX7" fmla="*/ 0 w 2441015"/>
                  <a:gd name="connsiteY7" fmla="*/ 922615 h 1107142"/>
                  <a:gd name="connsiteX8" fmla="*/ 0 w 2441015"/>
                  <a:gd name="connsiteY8" fmla="*/ 184527 h 11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015" h="1107142">
                    <a:moveTo>
                      <a:pt x="0" y="184527"/>
                    </a:moveTo>
                    <a:cubicBezTo>
                      <a:pt x="0" y="82616"/>
                      <a:pt x="82616" y="0"/>
                      <a:pt x="184527" y="0"/>
                    </a:cubicBezTo>
                    <a:lnTo>
                      <a:pt x="2256488" y="0"/>
                    </a:lnTo>
                    <a:cubicBezTo>
                      <a:pt x="2358399" y="0"/>
                      <a:pt x="2441015" y="82616"/>
                      <a:pt x="2441015" y="184527"/>
                    </a:cubicBezTo>
                    <a:lnTo>
                      <a:pt x="2441015" y="922615"/>
                    </a:lnTo>
                    <a:cubicBezTo>
                      <a:pt x="2441015" y="1024526"/>
                      <a:pt x="2358399" y="1107142"/>
                      <a:pt x="2256488" y="1107142"/>
                    </a:cubicBezTo>
                    <a:lnTo>
                      <a:pt x="184527" y="1107142"/>
                    </a:lnTo>
                    <a:cubicBezTo>
                      <a:pt x="82616" y="1107142"/>
                      <a:pt x="0" y="1024526"/>
                      <a:pt x="0" y="922615"/>
                    </a:cubicBezTo>
                    <a:lnTo>
                      <a:pt x="0" y="18452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217876" tIns="217876" rIns="217876" bIns="217876" numCol="1" spcCol="1270" anchor="ctr" anchorCtr="0">
                <a:noAutofit/>
              </a:bodyPr>
              <a:lstStyle/>
              <a:p>
                <a:pPr lvl="0" algn="ctr" defTabSz="1911350">
                  <a:lnSpc>
                    <a:spcPct val="90000"/>
                  </a:lnSpc>
                  <a:spcBef>
                    <a:spcPct val="0"/>
                  </a:spcBef>
                  <a:spcAft>
                    <a:spcPct val="35000"/>
                  </a:spcAft>
                </a:pPr>
                <a:r>
                  <a:rPr lang="zh-TW" altLang="en-US" sz="3000" kern="1200" dirty="0"/>
                  <a:t>銓敘部</a:t>
                </a:r>
                <a:r>
                  <a:rPr lang="en-US" altLang="zh-TW" sz="3000" kern="1200" dirty="0"/>
                  <a:t/>
                </a:r>
                <a:br>
                  <a:rPr lang="en-US" altLang="zh-TW" sz="3000" kern="1200" dirty="0"/>
                </a:br>
                <a:r>
                  <a:rPr lang="zh-TW" altLang="en-US" sz="3000" kern="1200" dirty="0"/>
                  <a:t>核備</a:t>
                </a:r>
              </a:p>
            </p:txBody>
          </p:sp>
        </p:grpSp>
        <p:sp>
          <p:nvSpPr>
            <p:cNvPr id="34" name="文字方塊 33"/>
            <p:cNvSpPr txBox="1"/>
            <p:nvPr/>
          </p:nvSpPr>
          <p:spPr>
            <a:xfrm>
              <a:off x="6149754" y="4284583"/>
              <a:ext cx="832279" cy="86177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送</a:t>
              </a:r>
              <a:endParaRPr lang="en-US" altLang="zh-TW"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8" name="Rectangle 64"/>
          <p:cNvSpPr>
            <a:spLocks noChangeArrowheads="1"/>
          </p:cNvSpPr>
          <p:nvPr/>
        </p:nvSpPr>
        <p:spPr bwMode="auto">
          <a:xfrm>
            <a:off x="2842141" y="1414074"/>
            <a:ext cx="4350510" cy="46474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None/>
            </a:pPr>
            <a:r>
              <a:rPr lang="en-US" altLang="zh-TW" sz="2200" b="1" dirty="0">
                <a:solidFill>
                  <a:srgbClr val="990099"/>
                </a:solidFill>
                <a:latin typeface="標楷體" pitchFamily="65" charset="-120"/>
                <a:ea typeface="標楷體" pitchFamily="65" charset="-120"/>
              </a:rPr>
              <a:t>3.</a:t>
            </a:r>
            <a:r>
              <a:rPr lang="zh-TW" altLang="en-US" sz="2200" b="1" dirty="0">
                <a:solidFill>
                  <a:srgbClr val="990099"/>
                </a:solidFill>
                <a:latin typeface="標楷體" pitchFamily="65" charset="-120"/>
                <a:ea typeface="標楷體" pitchFamily="65" charset="-120"/>
              </a:rPr>
              <a:t>危勞降齡自願退休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條第</a:t>
            </a:r>
            <a:r>
              <a:rPr lang="en-US" altLang="zh-TW" sz="2000" b="1" dirty="0">
                <a:solidFill>
                  <a:srgbClr val="6600CC"/>
                </a:solidFill>
                <a:latin typeface="標楷體" pitchFamily="65" charset="-120"/>
                <a:ea typeface="標楷體" pitchFamily="65" charset="-120"/>
              </a:rPr>
              <a:t>3</a:t>
            </a:r>
            <a:r>
              <a:rPr lang="zh-TW" altLang="en-US" sz="2000" b="1" dirty="0">
                <a:solidFill>
                  <a:srgbClr val="6600CC"/>
                </a:solidFill>
                <a:latin typeface="標楷體" pitchFamily="65" charset="-120"/>
                <a:ea typeface="標楷體" pitchFamily="65" charset="-120"/>
              </a:rPr>
              <a:t>項</a:t>
            </a:r>
            <a:r>
              <a:rPr lang="en-US" altLang="zh-TW" sz="2000" b="1" dirty="0">
                <a:solidFill>
                  <a:srgbClr val="6600CC"/>
                </a:solidFill>
                <a:latin typeface="標楷體" pitchFamily="65" charset="-120"/>
                <a:ea typeface="標楷體" pitchFamily="65" charset="-120"/>
              </a:rPr>
              <a:t>)</a:t>
            </a:r>
            <a:endParaRPr lang="zh-TW" altLang="en-US" sz="2600" b="1" dirty="0">
              <a:solidFill>
                <a:srgbClr val="990099"/>
              </a:solidFill>
              <a:latin typeface="標楷體" pitchFamily="65" charset="-120"/>
              <a:ea typeface="標楷體" pitchFamily="65" charset="-120"/>
            </a:endParaRPr>
          </a:p>
        </p:txBody>
      </p:sp>
    </p:spTree>
    <p:extLst>
      <p:ext uri="{BB962C8B-B14F-4D97-AF65-F5344CB8AC3E}">
        <p14:creationId xmlns:p14="http://schemas.microsoft.com/office/powerpoint/2010/main" val="3882549623"/>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388915" y="1329478"/>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64"/>
          <p:cNvSpPr>
            <a:spLocks noChangeArrowheads="1"/>
          </p:cNvSpPr>
          <p:nvPr/>
        </p:nvSpPr>
        <p:spPr bwMode="auto">
          <a:xfrm>
            <a:off x="1404804" y="2246565"/>
            <a:ext cx="6019507" cy="56630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None/>
            </a:pPr>
            <a:r>
              <a:rPr lang="en-US" altLang="zh-TW" sz="2800" b="1" dirty="0">
                <a:solidFill>
                  <a:srgbClr val="990099"/>
                </a:solidFill>
                <a:latin typeface="標楷體" pitchFamily="65" charset="-120"/>
                <a:ea typeface="標楷體" pitchFamily="65" charset="-120"/>
              </a:rPr>
              <a:t>4.</a:t>
            </a:r>
            <a:r>
              <a:rPr lang="zh-TW" altLang="en-US" sz="2800" b="1" dirty="0">
                <a:solidFill>
                  <a:srgbClr val="990099"/>
                </a:solidFill>
                <a:latin typeface="標楷體" pitchFamily="65" charset="-120"/>
                <a:ea typeface="標楷體" pitchFamily="65" charset="-120"/>
              </a:rPr>
              <a:t>原住民公務人員</a:t>
            </a:r>
            <a:r>
              <a:rPr lang="zh-TW" altLang="en-US" sz="2600" b="1" dirty="0">
                <a:solidFill>
                  <a:srgbClr val="990099"/>
                </a:solidFill>
                <a:latin typeface="標楷體" pitchFamily="65" charset="-120"/>
                <a:ea typeface="標楷體" pitchFamily="65" charset="-120"/>
              </a:rPr>
              <a:t>自願退休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17</a:t>
            </a:r>
            <a:r>
              <a:rPr lang="zh-TW" altLang="en-US" sz="2000" b="1" dirty="0">
                <a:solidFill>
                  <a:srgbClr val="6600CC"/>
                </a:solidFill>
                <a:latin typeface="標楷體" pitchFamily="65" charset="-120"/>
                <a:ea typeface="標楷體" pitchFamily="65" charset="-120"/>
              </a:rPr>
              <a:t>條第</a:t>
            </a:r>
            <a:r>
              <a:rPr lang="en-US" altLang="zh-TW" sz="2000" b="1" dirty="0">
                <a:solidFill>
                  <a:srgbClr val="6600CC"/>
                </a:solidFill>
                <a:latin typeface="標楷體" pitchFamily="65" charset="-120"/>
                <a:ea typeface="標楷體" pitchFamily="65" charset="-120"/>
              </a:rPr>
              <a:t>6</a:t>
            </a:r>
            <a:r>
              <a:rPr lang="zh-TW" altLang="en-US" sz="2000" b="1" dirty="0">
                <a:solidFill>
                  <a:srgbClr val="6600CC"/>
                </a:solidFill>
                <a:latin typeface="標楷體" pitchFamily="65" charset="-120"/>
                <a:ea typeface="標楷體" pitchFamily="65" charset="-120"/>
              </a:rPr>
              <a:t>項</a:t>
            </a:r>
            <a:r>
              <a:rPr lang="en-US" altLang="zh-TW" sz="2000" b="1" dirty="0">
                <a:solidFill>
                  <a:srgbClr val="6600CC"/>
                </a:solidFill>
                <a:latin typeface="標楷體" pitchFamily="65" charset="-120"/>
                <a:ea typeface="標楷體" pitchFamily="65" charset="-120"/>
              </a:rPr>
              <a:t>)</a:t>
            </a:r>
            <a:endParaRPr lang="zh-TW" altLang="en-US" sz="2000" b="1" dirty="0">
              <a:solidFill>
                <a:srgbClr val="990099"/>
              </a:solidFill>
              <a:latin typeface="標楷體" pitchFamily="65" charset="-120"/>
              <a:ea typeface="標楷體" pitchFamily="65" charset="-120"/>
            </a:endParaRPr>
          </a:p>
        </p:txBody>
      </p:sp>
      <p:sp>
        <p:nvSpPr>
          <p:cNvPr id="20" name="AutoShape 3"/>
          <p:cNvSpPr>
            <a:spLocks noChangeArrowheads="1"/>
          </p:cNvSpPr>
          <p:nvPr/>
        </p:nvSpPr>
        <p:spPr bwMode="gray">
          <a:xfrm>
            <a:off x="1817399" y="3415931"/>
            <a:ext cx="8467244" cy="2749199"/>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3175" indent="-3175" algn="just" eaLnBrk="0" hangingPunct="0">
              <a:lnSpc>
                <a:spcPts val="4000"/>
              </a:lnSpc>
              <a:spcAft>
                <a:spcPts val="0"/>
              </a:spcAft>
              <a:defRPr/>
            </a:pPr>
            <a:r>
              <a:rPr lang="zh-TW" altLang="en-US" sz="2400" b="1" kern="100" dirty="0">
                <a:solidFill>
                  <a:schemeClr val="tx1"/>
                </a:solidFill>
                <a:latin typeface="微軟正黑體" panose="020B0604030504040204" pitchFamily="34" charset="-120"/>
                <a:ea typeface="微軟正黑體" panose="020B0604030504040204" pitchFamily="34" charset="-120"/>
              </a:rPr>
              <a:t>原住民公務人員自願退休規定：</a:t>
            </a:r>
            <a:endParaRPr lang="zh-TW" altLang="zh-TW" sz="2400" b="1" kern="100" dirty="0">
              <a:solidFill>
                <a:schemeClr val="tx1"/>
              </a:solidFill>
              <a:latin typeface="微軟正黑體" panose="020B0604030504040204" pitchFamily="34" charset="-120"/>
              <a:ea typeface="微軟正黑體" panose="020B0604030504040204" pitchFamily="34" charset="-120"/>
            </a:endParaRPr>
          </a:p>
          <a:p>
            <a:pPr marL="266700" indent="-266700" algn="just" eaLnBrk="0" hangingPunct="0">
              <a:lnSpc>
                <a:spcPts val="4000"/>
              </a:lnSpc>
              <a:spcAft>
                <a:spcPts val="0"/>
              </a:spcAft>
              <a:buFont typeface="+mj-lt"/>
              <a:buAutoNum type="arabicParenR"/>
              <a:defRPr/>
            </a:pPr>
            <a:r>
              <a:rPr lang="zh-TW" altLang="en-US" sz="2400" b="1" kern="100" dirty="0">
                <a:solidFill>
                  <a:srgbClr val="0000FF"/>
                </a:solidFill>
                <a:latin typeface="微軟正黑體" panose="020B0604030504040204" pitchFamily="34" charset="-120"/>
                <a:ea typeface="微軟正黑體" panose="020B0604030504040204" pitchFamily="34" charset="-120"/>
              </a:rPr>
              <a:t>原住民公務人員自願退休年齡為</a:t>
            </a:r>
            <a:r>
              <a:rPr lang="en-US" altLang="zh-TW" sz="3000" b="1" u="sng" kern="100" dirty="0">
                <a:solidFill>
                  <a:srgbClr val="C00000"/>
                </a:solidFill>
                <a:latin typeface="微軟正黑體" panose="020B0604030504040204" pitchFamily="34" charset="-120"/>
                <a:ea typeface="微軟正黑體" panose="020B0604030504040204" pitchFamily="34" charset="-120"/>
              </a:rPr>
              <a:t>55</a:t>
            </a:r>
            <a:r>
              <a:rPr lang="zh-TW" altLang="en-US" sz="3000" b="1" u="sng" kern="100" dirty="0">
                <a:solidFill>
                  <a:srgbClr val="C00000"/>
                </a:solidFill>
                <a:latin typeface="微軟正黑體" panose="020B0604030504040204" pitchFamily="34" charset="-120"/>
                <a:ea typeface="微軟正黑體" panose="020B0604030504040204" pitchFamily="34" charset="-120"/>
              </a:rPr>
              <a:t>歲</a:t>
            </a:r>
            <a:r>
              <a:rPr lang="zh-TW" altLang="en-US" sz="2400" b="1" kern="100" dirty="0">
                <a:solidFill>
                  <a:srgbClr val="0000FF"/>
                </a:solidFill>
                <a:latin typeface="微軟正黑體" panose="020B0604030504040204" pitchFamily="34" charset="-120"/>
                <a:ea typeface="微軟正黑體" panose="020B0604030504040204" pitchFamily="34" charset="-120"/>
              </a:rPr>
              <a:t>。</a:t>
            </a:r>
            <a:endParaRPr lang="en-US" altLang="zh-TW" sz="2400" b="1" kern="100" dirty="0">
              <a:solidFill>
                <a:srgbClr val="0000FF"/>
              </a:solidFill>
              <a:latin typeface="微軟正黑體" panose="020B0604030504040204" pitchFamily="34" charset="-120"/>
              <a:ea typeface="微軟正黑體" panose="020B0604030504040204" pitchFamily="34" charset="-120"/>
            </a:endParaRPr>
          </a:p>
          <a:p>
            <a:pPr marL="266700" indent="-266700" algn="just" eaLnBrk="0" hangingPunct="0">
              <a:lnSpc>
                <a:spcPts val="4000"/>
              </a:lnSpc>
              <a:spcAft>
                <a:spcPts val="0"/>
              </a:spcAft>
              <a:buFont typeface="+mj-lt"/>
              <a:buAutoNum type="arabicParenR"/>
              <a:defRPr/>
            </a:pPr>
            <a:r>
              <a:rPr lang="zh-TW" altLang="en-US" sz="2400" b="1" kern="100" dirty="0">
                <a:solidFill>
                  <a:srgbClr val="0000FF"/>
                </a:solidFill>
                <a:latin typeface="微軟正黑體" panose="020B0604030504040204" pitchFamily="34" charset="-120"/>
                <a:ea typeface="微軟正黑體" panose="020B0604030504040204" pitchFamily="34" charset="-120"/>
              </a:rPr>
              <a:t>原住民身分之認定，依其</a:t>
            </a:r>
            <a:r>
              <a:rPr lang="zh-TW" altLang="en-US" sz="2400" b="1" kern="100" dirty="0">
                <a:solidFill>
                  <a:srgbClr val="C00000"/>
                </a:solidFill>
                <a:latin typeface="微軟正黑體" panose="020B0604030504040204" pitchFamily="34" charset="-120"/>
                <a:ea typeface="微軟正黑體" panose="020B0604030504040204" pitchFamily="34" charset="-120"/>
              </a:rPr>
              <a:t>戶籍登載資料</a:t>
            </a:r>
            <a:r>
              <a:rPr lang="zh-TW" altLang="en-US" sz="2400" b="1" kern="100" dirty="0">
                <a:solidFill>
                  <a:srgbClr val="0000FF"/>
                </a:solidFill>
                <a:latin typeface="微軟正黑體" panose="020B0604030504040204" pitchFamily="34" charset="-120"/>
                <a:ea typeface="微軟正黑體" panose="020B0604030504040204" pitchFamily="34" charset="-120"/>
              </a:rPr>
              <a:t>為準。</a:t>
            </a:r>
            <a:endParaRPr lang="en-US" altLang="zh-TW" sz="2400" b="1" kern="100" dirty="0">
              <a:solidFill>
                <a:srgbClr val="0000FF"/>
              </a:solidFill>
              <a:latin typeface="微軟正黑體" panose="020B0604030504040204" pitchFamily="34" charset="-120"/>
              <a:ea typeface="微軟正黑體" panose="020B0604030504040204" pitchFamily="34" charset="-120"/>
            </a:endParaRPr>
          </a:p>
          <a:p>
            <a:pPr marL="266700" indent="-266700" algn="just" eaLnBrk="0" hangingPunct="0">
              <a:lnSpc>
                <a:spcPts val="4000"/>
              </a:lnSpc>
              <a:spcAft>
                <a:spcPts val="0"/>
              </a:spcAft>
              <a:buFont typeface="+mj-lt"/>
              <a:buAutoNum type="arabicParenR"/>
              <a:defRPr/>
            </a:pPr>
            <a:r>
              <a:rPr lang="zh-TW" altLang="en-US" sz="2400" b="1" kern="100" dirty="0">
                <a:solidFill>
                  <a:srgbClr val="0000FF"/>
                </a:solidFill>
                <a:latin typeface="微軟正黑體" panose="020B0604030504040204" pitchFamily="34" charset="-120"/>
                <a:ea typeface="微軟正黑體" panose="020B0604030504040204" pitchFamily="34" charset="-120"/>
              </a:rPr>
              <a:t>配合原住民平均餘命與全體國民平均餘命差距之縮短，逐步提高自願退休年齡至</a:t>
            </a:r>
            <a:r>
              <a:rPr lang="en-US" altLang="zh-TW" sz="2400" b="1" kern="100" dirty="0">
                <a:solidFill>
                  <a:srgbClr val="C00000"/>
                </a:solidFill>
                <a:latin typeface="微軟正黑體" panose="020B0604030504040204" pitchFamily="34" charset="-120"/>
                <a:ea typeface="微軟正黑體" panose="020B0604030504040204" pitchFamily="34" charset="-120"/>
              </a:rPr>
              <a:t>60</a:t>
            </a:r>
            <a:r>
              <a:rPr lang="zh-TW" altLang="en-US" sz="2400" b="1" kern="100" dirty="0">
                <a:solidFill>
                  <a:srgbClr val="C00000"/>
                </a:solidFill>
                <a:latin typeface="微軟正黑體" panose="020B0604030504040204" pitchFamily="34" charset="-120"/>
                <a:ea typeface="微軟正黑體" panose="020B0604030504040204" pitchFamily="34" charset="-120"/>
              </a:rPr>
              <a:t>歲</a:t>
            </a:r>
            <a:r>
              <a:rPr lang="zh-TW" altLang="en-US" sz="2400" b="1" kern="100" dirty="0">
                <a:solidFill>
                  <a:srgbClr val="0000FF"/>
                </a:solidFill>
                <a:latin typeface="微軟正黑體" panose="020B0604030504040204" pitchFamily="34" charset="-120"/>
                <a:ea typeface="微軟正黑體" panose="020B0604030504040204" pitchFamily="34" charset="-120"/>
              </a:rPr>
              <a:t>。</a:t>
            </a:r>
          </a:p>
        </p:txBody>
      </p:sp>
      <p:sp>
        <p:nvSpPr>
          <p:cNvPr id="21" name="文字方塊 20"/>
          <p:cNvSpPr txBox="1"/>
          <p:nvPr/>
        </p:nvSpPr>
        <p:spPr>
          <a:xfrm>
            <a:off x="1283572" y="2942347"/>
            <a:ext cx="832279" cy="86177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新</a:t>
            </a:r>
            <a:endParaRPr lang="en-US" altLang="zh-TW"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文字方塊 21"/>
          <p:cNvSpPr txBox="1"/>
          <p:nvPr/>
        </p:nvSpPr>
        <p:spPr>
          <a:xfrm>
            <a:off x="801736" y="1530223"/>
            <a:ext cx="203132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自願退休條件</a:t>
            </a:r>
          </a:p>
        </p:txBody>
      </p:sp>
    </p:spTree>
    <p:extLst>
      <p:ext uri="{BB962C8B-B14F-4D97-AF65-F5344CB8AC3E}">
        <p14:creationId xmlns:p14="http://schemas.microsoft.com/office/powerpoint/2010/main" val="430005891"/>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cxnSp>
        <p:nvCxnSpPr>
          <p:cNvPr id="18" name="Straight Connector 38">
            <a:extLst>
              <a:ext uri="{FF2B5EF4-FFF2-40B4-BE49-F238E27FC236}">
                <a16:creationId xmlns:a16="http://schemas.microsoft.com/office/drawing/2014/main" xmlns="" id="{20EFC396-0779-4145-B1EB-82A2DF14E731}"/>
              </a:ext>
            </a:extLst>
          </p:cNvPr>
          <p:cNvCxnSpPr/>
          <p:nvPr/>
        </p:nvCxnSpPr>
        <p:spPr bwMode="auto">
          <a:xfrm flipV="1">
            <a:off x="2388915" y="1329478"/>
            <a:ext cx="7028120"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867724" y="1331142"/>
            <a:ext cx="203132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自願退休條件</a:t>
            </a:r>
          </a:p>
        </p:txBody>
      </p:sp>
      <p:sp>
        <p:nvSpPr>
          <p:cNvPr id="9" name="流程圖: 卡片 8"/>
          <p:cNvSpPr/>
          <p:nvPr/>
        </p:nvSpPr>
        <p:spPr>
          <a:xfrm>
            <a:off x="1002093" y="4449451"/>
            <a:ext cx="10112110" cy="2176181"/>
          </a:xfrm>
          <a:prstGeom prst="flowChartPunchedCard">
            <a:avLst/>
          </a:prstGeom>
        </p:spPr>
        <p:style>
          <a:lnRef idx="1">
            <a:schemeClr val="accent3"/>
          </a:lnRef>
          <a:fillRef idx="2">
            <a:schemeClr val="accent3"/>
          </a:fillRef>
          <a:effectRef idx="1">
            <a:schemeClr val="accent3"/>
          </a:effectRef>
          <a:fontRef idx="minor">
            <a:schemeClr val="dk1"/>
          </a:fontRef>
        </p:style>
        <p:txBody>
          <a:bodyPr lIns="72000" tIns="0" rtlCol="0" anchor="t"/>
          <a:lstStyle/>
          <a:p>
            <a:pPr marL="361950"/>
            <a:endParaRPr lang="zh-TW" altLang="en-US" sz="2000" b="1" dirty="0">
              <a:latin typeface="微軟正黑體" panose="020B0604030504040204" pitchFamily="34" charset="-120"/>
              <a:ea typeface="微軟正黑體" panose="020B0604030504040204" pitchFamily="34" charset="-120"/>
            </a:endParaRPr>
          </a:p>
        </p:txBody>
      </p:sp>
      <p:sp>
        <p:nvSpPr>
          <p:cNvPr id="11" name="AutoShape 3"/>
          <p:cNvSpPr>
            <a:spLocks noChangeArrowheads="1"/>
          </p:cNvSpPr>
          <p:nvPr/>
        </p:nvSpPr>
        <p:spPr bwMode="gray">
          <a:xfrm>
            <a:off x="1295315" y="1979032"/>
            <a:ext cx="9818888" cy="2368713"/>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bIns="36000"/>
          <a:lstStyle/>
          <a:p>
            <a:pPr marL="266700" indent="-266700" eaLnBrk="0" hangingPunct="0">
              <a:lnSpc>
                <a:spcPts val="3000"/>
              </a:lnSpc>
              <a:spcAft>
                <a:spcPts val="0"/>
              </a:spcAft>
              <a:buFont typeface="+mj-lt"/>
              <a:buAutoNum type="arabicParenR"/>
              <a:defRPr/>
            </a:pPr>
            <a:r>
              <a:rPr lang="zh-TW" altLang="en-US" sz="2200" b="1" kern="100" dirty="0">
                <a:solidFill>
                  <a:schemeClr val="tx1"/>
                </a:solidFill>
                <a:latin typeface="微軟正黑體" panose="020B0604030504040204" pitchFamily="34" charset="-120"/>
                <a:ea typeface="微軟正黑體" panose="020B0604030504040204" pitchFamily="34" charset="-120"/>
              </a:rPr>
              <a:t>辦理條件：</a:t>
            </a:r>
            <a:r>
              <a:rPr lang="en-US" altLang="zh-TW" sz="2200" b="1" kern="100" dirty="0">
                <a:solidFill>
                  <a:schemeClr val="tx1"/>
                </a:solidFill>
                <a:latin typeface="微軟正黑體" panose="020B0604030504040204" pitchFamily="34" charset="-120"/>
                <a:ea typeface="微軟正黑體" panose="020B0604030504040204" pitchFamily="34" charset="-120"/>
              </a:rPr>
              <a:t/>
            </a:r>
            <a:br>
              <a:rPr lang="en-US" altLang="zh-TW" sz="2200" b="1" kern="100" dirty="0">
                <a:solidFill>
                  <a:schemeClr val="tx1"/>
                </a:solidFill>
                <a:latin typeface="微軟正黑體" panose="020B0604030504040204" pitchFamily="34" charset="-120"/>
                <a:ea typeface="微軟正黑體" panose="020B0604030504040204" pitchFamily="34" charset="-120"/>
              </a:rPr>
            </a:br>
            <a:r>
              <a:rPr lang="zh-TW" altLang="en-US" sz="2200" b="1" kern="100" dirty="0">
                <a:solidFill>
                  <a:srgbClr val="0000FF"/>
                </a:solidFill>
                <a:latin typeface="微軟正黑體" panose="020B0604030504040204" pitchFamily="34" charset="-120"/>
                <a:ea typeface="微軟正黑體" panose="020B0604030504040204" pitchFamily="34" charset="-120"/>
              </a:rPr>
              <a:t>須配合機關裁撤、組織變更或業務緊縮並依法令辦理精簡</a:t>
            </a:r>
            <a:r>
              <a:rPr lang="zh-TW" altLang="zh-TW" sz="2200" b="1" kern="100" dirty="0">
                <a:solidFill>
                  <a:srgbClr val="0000FF"/>
                </a:solidFill>
                <a:latin typeface="微軟正黑體" panose="020B0604030504040204" pitchFamily="34" charset="-120"/>
                <a:ea typeface="微軟正黑體" panose="020B0604030504040204" pitchFamily="34" charset="-120"/>
              </a:rPr>
              <a:t>。</a:t>
            </a:r>
            <a:endParaRPr lang="en-US" altLang="zh-TW" sz="2200" b="1" kern="100" dirty="0">
              <a:solidFill>
                <a:srgbClr val="0000FF"/>
              </a:solidFill>
              <a:latin typeface="微軟正黑體" panose="020B0604030504040204" pitchFamily="34" charset="-120"/>
              <a:ea typeface="微軟正黑體" panose="020B0604030504040204" pitchFamily="34" charset="-120"/>
            </a:endParaRPr>
          </a:p>
          <a:p>
            <a:pPr marL="266700" indent="-266700" eaLnBrk="0" hangingPunct="0">
              <a:lnSpc>
                <a:spcPts val="3000"/>
              </a:lnSpc>
              <a:spcAft>
                <a:spcPts val="0"/>
              </a:spcAft>
              <a:buFont typeface="+mj-lt"/>
              <a:buAutoNum type="arabicParenR"/>
              <a:defRPr/>
            </a:pPr>
            <a:r>
              <a:rPr lang="zh-TW" altLang="en-US" sz="2200" b="1" kern="100" dirty="0">
                <a:solidFill>
                  <a:schemeClr val="tx1"/>
                </a:solidFill>
                <a:latin typeface="微軟正黑體" panose="020B0604030504040204" pitchFamily="34" charset="-120"/>
                <a:ea typeface="微軟正黑體" panose="020B0604030504040204" pitchFamily="34" charset="-120"/>
              </a:rPr>
              <a:t>彈性退休條件</a:t>
            </a:r>
            <a:r>
              <a:rPr lang="zh-TW" altLang="zh-TW" sz="2200" b="1" kern="100" dirty="0">
                <a:solidFill>
                  <a:schemeClr val="tx1"/>
                </a:solidFill>
                <a:latin typeface="微軟正黑體" panose="020B0604030504040204" pitchFamily="34" charset="-120"/>
                <a:ea typeface="微軟正黑體" panose="020B0604030504040204" pitchFamily="34" charset="-120"/>
              </a:rPr>
              <a:t>：</a:t>
            </a:r>
            <a:endParaRPr lang="en-US" altLang="zh-TW" sz="2200" b="1" kern="100" dirty="0">
              <a:solidFill>
                <a:schemeClr val="tx1"/>
              </a:solidFill>
              <a:latin typeface="微軟正黑體" panose="020B0604030504040204" pitchFamily="34" charset="-120"/>
              <a:ea typeface="微軟正黑體" panose="020B0604030504040204" pitchFamily="34" charset="-120"/>
            </a:endParaRPr>
          </a:p>
          <a:p>
            <a:pPr marL="542925" lvl="1" indent="-276225" eaLnBrk="0" hangingPunct="0">
              <a:lnSpc>
                <a:spcPts val="3000"/>
              </a:lnSpc>
              <a:buFont typeface="Wingdings" panose="05000000000000000000" pitchFamily="2" charset="2"/>
              <a:buAutoNum type="circleNumWdWhitePlain"/>
              <a:defRPr/>
            </a:pPr>
            <a:r>
              <a:rPr lang="zh-TW" altLang="en-US" sz="2000" b="1" dirty="0">
                <a:solidFill>
                  <a:srgbClr val="0000CC"/>
                </a:solidFill>
                <a:latin typeface="微軟正黑體" panose="020B0604030504040204" pitchFamily="34" charset="-120"/>
                <a:ea typeface="微軟正黑體" panose="020B0604030504040204" pitchFamily="34" charset="-120"/>
              </a:rPr>
              <a:t>任職滿</a:t>
            </a:r>
            <a:r>
              <a:rPr lang="en-US" altLang="zh-TW" sz="2000" b="1" dirty="0">
                <a:solidFill>
                  <a:srgbClr val="C00000"/>
                </a:solidFill>
                <a:latin typeface="微軟正黑體" panose="020B0604030504040204" pitchFamily="34" charset="-120"/>
                <a:ea typeface="微軟正黑體" panose="020B0604030504040204" pitchFamily="34" charset="-120"/>
              </a:rPr>
              <a:t>20</a:t>
            </a:r>
            <a:r>
              <a:rPr lang="zh-TW" altLang="en-US" sz="2000" b="1" dirty="0">
                <a:solidFill>
                  <a:srgbClr val="C00000"/>
                </a:solidFill>
                <a:latin typeface="微軟正黑體" panose="020B0604030504040204" pitchFamily="34" charset="-120"/>
                <a:ea typeface="微軟正黑體" panose="020B0604030504040204" pitchFamily="34" charset="-120"/>
              </a:rPr>
              <a:t>年以上</a:t>
            </a:r>
            <a:r>
              <a:rPr lang="zh-TW" altLang="en-US" sz="2000" b="1" dirty="0">
                <a:solidFill>
                  <a:srgbClr val="0000CC"/>
                </a:solidFill>
                <a:latin typeface="微軟正黑體" panose="020B0604030504040204" pitchFamily="34" charset="-120"/>
                <a:ea typeface="微軟正黑體" panose="020B0604030504040204" pitchFamily="34" charset="-120"/>
              </a:rPr>
              <a:t>者</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542925" lvl="1" indent="-276225" eaLnBrk="0" hangingPunct="0">
              <a:lnSpc>
                <a:spcPts val="3000"/>
              </a:lnSpc>
              <a:buFont typeface="Wingdings" panose="05000000000000000000" pitchFamily="2" charset="2"/>
              <a:buAutoNum type="circleNumWdWhitePlain"/>
              <a:defRPr/>
            </a:pPr>
            <a:r>
              <a:rPr lang="zh-TW" altLang="en-US" sz="2000" b="1" dirty="0">
                <a:solidFill>
                  <a:srgbClr val="0000CC"/>
                </a:solidFill>
                <a:latin typeface="微軟正黑體" panose="020B0604030504040204" pitchFamily="34" charset="-120"/>
                <a:ea typeface="微軟正黑體" panose="020B0604030504040204" pitchFamily="34" charset="-120"/>
              </a:rPr>
              <a:t>任職滿</a:t>
            </a:r>
            <a:r>
              <a:rPr lang="en-US" altLang="zh-TW" sz="2000" b="1" dirty="0">
                <a:solidFill>
                  <a:srgbClr val="C00000"/>
                </a:solidFill>
                <a:latin typeface="微軟正黑體" panose="020B0604030504040204" pitchFamily="34" charset="-120"/>
                <a:ea typeface="微軟正黑體" panose="020B0604030504040204" pitchFamily="34" charset="-120"/>
              </a:rPr>
              <a:t>10</a:t>
            </a:r>
            <a:r>
              <a:rPr lang="zh-TW" altLang="en-US" sz="2000" b="1" dirty="0">
                <a:solidFill>
                  <a:srgbClr val="C00000"/>
                </a:solidFill>
                <a:latin typeface="微軟正黑體" panose="020B0604030504040204" pitchFamily="34" charset="-120"/>
                <a:ea typeface="微軟正黑體" panose="020B0604030504040204" pitchFamily="34" charset="-120"/>
              </a:rPr>
              <a:t>年、未滿</a:t>
            </a:r>
            <a:r>
              <a:rPr lang="en-US" altLang="zh-TW" sz="2000" b="1" dirty="0">
                <a:solidFill>
                  <a:srgbClr val="C00000"/>
                </a:solidFill>
                <a:latin typeface="微軟正黑體" panose="020B0604030504040204" pitchFamily="34" charset="-120"/>
                <a:ea typeface="微軟正黑體" panose="020B0604030504040204" pitchFamily="34" charset="-120"/>
              </a:rPr>
              <a:t>20</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zh-TW" altLang="en-US" sz="2000" b="1" dirty="0">
                <a:solidFill>
                  <a:srgbClr val="0000CC"/>
                </a:solidFill>
                <a:latin typeface="微軟正黑體" panose="020B0604030504040204" pitchFamily="34" charset="-120"/>
                <a:ea typeface="微軟正黑體" panose="020B0604030504040204" pitchFamily="34" charset="-120"/>
              </a:rPr>
              <a:t>，且年滿</a:t>
            </a:r>
            <a:r>
              <a:rPr lang="en-US" altLang="zh-TW" sz="2000" b="1" u="sng" dirty="0">
                <a:solidFill>
                  <a:srgbClr val="C00000"/>
                </a:solidFill>
                <a:latin typeface="微軟正黑體" panose="020B0604030504040204" pitchFamily="34" charset="-120"/>
                <a:ea typeface="微軟正黑體" panose="020B0604030504040204" pitchFamily="34" charset="-120"/>
              </a:rPr>
              <a:t>55</a:t>
            </a:r>
            <a:r>
              <a:rPr lang="zh-TW" altLang="en-US" sz="2000" b="1" u="sng" dirty="0">
                <a:solidFill>
                  <a:srgbClr val="C00000"/>
                </a:solidFill>
                <a:latin typeface="微軟正黑體" panose="020B0604030504040204" pitchFamily="34" charset="-120"/>
                <a:ea typeface="微軟正黑體" panose="020B0604030504040204" pitchFamily="34" charset="-120"/>
              </a:rPr>
              <a:t>歲</a:t>
            </a:r>
            <a:r>
              <a:rPr lang="zh-TW" altLang="en-US" sz="2000" b="1" dirty="0">
                <a:solidFill>
                  <a:srgbClr val="0000CC"/>
                </a:solidFill>
                <a:latin typeface="微軟正黑體" panose="020B0604030504040204" pitchFamily="34" charset="-120"/>
                <a:ea typeface="微軟正黑體" panose="020B0604030504040204" pitchFamily="34" charset="-120"/>
              </a:rPr>
              <a:t>者</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542925" lvl="1" indent="-276225" eaLnBrk="0" hangingPunct="0">
              <a:lnSpc>
                <a:spcPts val="3000"/>
              </a:lnSpc>
              <a:buFont typeface="Wingdings" panose="05000000000000000000" pitchFamily="2" charset="2"/>
              <a:buAutoNum type="circleNumWdWhitePlain"/>
              <a:defRPr/>
            </a:pPr>
            <a:r>
              <a:rPr lang="zh-TW" altLang="en-US" sz="2000" b="1" dirty="0">
                <a:solidFill>
                  <a:srgbClr val="0000CC"/>
                </a:solidFill>
                <a:latin typeface="微軟正黑體" panose="020B0604030504040204" pitchFamily="34" charset="-120"/>
                <a:ea typeface="微軟正黑體" panose="020B0604030504040204" pitchFamily="34" charset="-120"/>
              </a:rPr>
              <a:t>任本職務</a:t>
            </a:r>
            <a:r>
              <a:rPr lang="zh-TW" altLang="en-US" sz="2000" b="1" dirty="0">
                <a:solidFill>
                  <a:srgbClr val="C00000"/>
                </a:solidFill>
                <a:latin typeface="微軟正黑體" panose="020B0604030504040204" pitchFamily="34" charset="-120"/>
                <a:ea typeface="微軟正黑體" panose="020B0604030504040204" pitchFamily="34" charset="-120"/>
              </a:rPr>
              <a:t>最高職等</a:t>
            </a:r>
            <a:r>
              <a:rPr lang="zh-TW" altLang="en-US" sz="2000" b="1" dirty="0">
                <a:solidFill>
                  <a:srgbClr val="0000CC"/>
                </a:solidFill>
                <a:latin typeface="微軟正黑體" panose="020B0604030504040204" pitchFamily="34" charset="-120"/>
                <a:ea typeface="微軟正黑體" panose="020B0604030504040204" pitchFamily="34" charset="-120"/>
              </a:rPr>
              <a:t>年功俸最高級滿</a:t>
            </a:r>
            <a:r>
              <a:rPr lang="en-US" altLang="zh-TW" sz="2000" b="1" dirty="0">
                <a:solidFill>
                  <a:srgbClr val="C00000"/>
                </a:solidFill>
                <a:latin typeface="微軟正黑體" panose="020B0604030504040204" pitchFamily="34" charset="-120"/>
                <a:ea typeface="微軟正黑體" panose="020B0604030504040204" pitchFamily="34" charset="-120"/>
              </a:rPr>
              <a:t>3</a:t>
            </a:r>
            <a:r>
              <a:rPr lang="zh-TW" altLang="en-US" sz="2000" b="1" dirty="0">
                <a:solidFill>
                  <a:srgbClr val="C00000"/>
                </a:solidFill>
                <a:latin typeface="微軟正黑體" panose="020B0604030504040204" pitchFamily="34" charset="-120"/>
                <a:ea typeface="微軟正黑體" panose="020B0604030504040204" pitchFamily="34" charset="-120"/>
              </a:rPr>
              <a:t>年</a:t>
            </a:r>
            <a:r>
              <a:rPr lang="zh-TW" altLang="en-US" sz="2000" b="1" dirty="0">
                <a:solidFill>
                  <a:srgbClr val="0000CC"/>
                </a:solidFill>
                <a:latin typeface="微軟正黑體" panose="020B0604030504040204" pitchFamily="34" charset="-120"/>
                <a:ea typeface="微軟正黑體" panose="020B0604030504040204" pitchFamily="34" charset="-120"/>
              </a:rPr>
              <a:t>者，且年滿</a:t>
            </a:r>
            <a:r>
              <a:rPr lang="en-US" altLang="zh-TW" sz="2000" b="1" u="sng" dirty="0">
                <a:solidFill>
                  <a:srgbClr val="C00000"/>
                </a:solidFill>
                <a:latin typeface="微軟正黑體" panose="020B0604030504040204" pitchFamily="34" charset="-120"/>
                <a:ea typeface="微軟正黑體" panose="020B0604030504040204" pitchFamily="34" charset="-120"/>
              </a:rPr>
              <a:t>55</a:t>
            </a:r>
            <a:r>
              <a:rPr lang="zh-TW" altLang="en-US" sz="2000" b="1" u="sng" dirty="0">
                <a:solidFill>
                  <a:srgbClr val="C00000"/>
                </a:solidFill>
                <a:latin typeface="微軟正黑體" panose="020B0604030504040204" pitchFamily="34" charset="-120"/>
                <a:ea typeface="微軟正黑體" panose="020B0604030504040204" pitchFamily="34" charset="-120"/>
              </a:rPr>
              <a:t>歲</a:t>
            </a:r>
            <a:r>
              <a:rPr lang="zh-TW" altLang="en-US" sz="2000" b="1" dirty="0">
                <a:solidFill>
                  <a:srgbClr val="0000CC"/>
                </a:solidFill>
                <a:latin typeface="微軟正黑體" panose="020B0604030504040204" pitchFamily="34" charset="-120"/>
                <a:ea typeface="微軟正黑體" panose="020B0604030504040204" pitchFamily="34" charset="-120"/>
              </a:rPr>
              <a:t>者</a:t>
            </a:r>
            <a:endParaRPr lang="en-US" altLang="zh-TW" sz="2200" b="1" kern="100" dirty="0">
              <a:solidFill>
                <a:schemeClr val="tx1"/>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73677" y="3032415"/>
            <a:ext cx="713477"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
        <p:nvSpPr>
          <p:cNvPr id="14" name="十字形 13"/>
          <p:cNvSpPr/>
          <p:nvPr/>
        </p:nvSpPr>
        <p:spPr>
          <a:xfrm>
            <a:off x="529101" y="4251489"/>
            <a:ext cx="1002631" cy="839644"/>
          </a:xfrm>
          <a:prstGeom prst="plus">
            <a:avLst>
              <a:gd name="adj" fmla="val 36357"/>
            </a:avLst>
          </a:prstGeom>
          <a:scene3d>
            <a:camera prst="orthographicFront"/>
            <a:lightRig rig="flat" dir="t"/>
          </a:scene3d>
          <a:sp3d prstMaterial="plastic">
            <a:bevelT w="120900" h="88900"/>
            <a:bevelB w="88900" h="31750" prst="angle"/>
          </a:sp3d>
        </p:spPr>
        <p:style>
          <a:lnRef idx="1">
            <a:schemeClr val="accent2">
              <a:alpha val="90000"/>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5" name="矩形 14"/>
          <p:cNvSpPr/>
          <p:nvPr/>
        </p:nvSpPr>
        <p:spPr>
          <a:xfrm>
            <a:off x="1002092" y="4449452"/>
            <a:ext cx="10324462" cy="2176180"/>
          </a:xfrm>
          <a:prstGeom prst="rect">
            <a:avLst/>
          </a:prstGeom>
        </p:spPr>
        <p:txBody>
          <a:bodyPr wrap="square">
            <a:noAutofit/>
          </a:bodyPr>
          <a:lstStyle/>
          <a:p>
            <a:pPr marL="355600"/>
            <a:r>
              <a:rPr lang="en-US" altLang="zh-TW" sz="2000" b="1" dirty="0">
                <a:ln w="1905"/>
                <a:effectLst>
                  <a:innerShdw blurRad="69850" dist="43180" dir="5400000">
                    <a:srgbClr val="000000">
                      <a:alpha val="65000"/>
                    </a:srgbClr>
                  </a:innerShdw>
                </a:effectLst>
                <a:latin typeface="標楷體" pitchFamily="65" charset="-120"/>
              </a:rPr>
              <a:t>◎</a:t>
            </a:r>
            <a:r>
              <a:rPr lang="zh-TW" altLang="en-US" sz="2000" b="1" dirty="0">
                <a:ln w="1905"/>
                <a:effectLst>
                  <a:innerShdw blurRad="69850" dist="43180" dir="5400000">
                    <a:srgbClr val="000000">
                      <a:alpha val="65000"/>
                    </a:srgbClr>
                  </a:innerShdw>
                </a:effectLst>
              </a:rPr>
              <a:t>精簡加發</a:t>
            </a:r>
            <a:r>
              <a:rPr lang="zh-TW" altLang="en-US" sz="2000" b="1" dirty="0">
                <a:ln w="1905"/>
                <a:effectLst>
                  <a:innerShdw blurRad="69850" dist="43180" dir="5400000">
                    <a:srgbClr val="000000">
                      <a:alpha val="65000"/>
                    </a:srgbClr>
                  </a:innerShdw>
                </a:effectLst>
                <a:latin typeface="標楷體"/>
              </a:rPr>
              <a:t>：</a:t>
            </a:r>
            <a:endParaRPr lang="en-US" altLang="zh-TW" sz="2000" b="1" dirty="0">
              <a:ln w="1905"/>
              <a:effectLst>
                <a:innerShdw blurRad="69850" dist="43180" dir="5400000">
                  <a:srgbClr val="000000">
                    <a:alpha val="65000"/>
                  </a:srgbClr>
                </a:innerShdw>
              </a:effectLst>
              <a:latin typeface="標楷體"/>
            </a:endParaRPr>
          </a:p>
          <a:p>
            <a:pPr marL="447675" indent="-266700">
              <a:lnSpc>
                <a:spcPts val="2600"/>
              </a:lnSpc>
              <a:spcBef>
                <a:spcPts val="600"/>
              </a:spcBef>
              <a:buFont typeface="+mj-lt"/>
              <a:buAutoNum type="arabicParenR"/>
            </a:pPr>
            <a:r>
              <a:rPr lang="zh-TW" altLang="en-US" sz="1900" b="1" dirty="0">
                <a:ln w="1905"/>
                <a:effectLst>
                  <a:innerShdw blurRad="69850" dist="43180" dir="5400000">
                    <a:srgbClr val="000000">
                      <a:alpha val="65000"/>
                    </a:srgbClr>
                  </a:innerShdw>
                </a:effectLst>
                <a:latin typeface="標楷體"/>
              </a:rPr>
              <a:t>一次加發最高</a:t>
            </a:r>
            <a:r>
              <a:rPr lang="en-US" altLang="zh-TW" sz="1900" b="1" dirty="0">
                <a:ln w="1905"/>
                <a:solidFill>
                  <a:srgbClr val="C00000"/>
                </a:solidFill>
                <a:effectLst>
                  <a:innerShdw blurRad="69850" dist="43180" dir="5400000">
                    <a:srgbClr val="000000">
                      <a:alpha val="65000"/>
                    </a:srgbClr>
                  </a:innerShdw>
                </a:effectLst>
                <a:latin typeface="標楷體"/>
              </a:rPr>
              <a:t>7</a:t>
            </a:r>
            <a:r>
              <a:rPr lang="zh-TW" altLang="en-US" sz="1900" b="1" dirty="0">
                <a:ln w="1905"/>
                <a:solidFill>
                  <a:srgbClr val="C00000"/>
                </a:solidFill>
                <a:effectLst>
                  <a:innerShdw blurRad="69850" dist="43180" dir="5400000">
                    <a:srgbClr val="000000">
                      <a:alpha val="65000"/>
                    </a:srgbClr>
                  </a:innerShdw>
                </a:effectLst>
                <a:latin typeface="標楷體"/>
              </a:rPr>
              <a:t>個月</a:t>
            </a:r>
            <a:r>
              <a:rPr lang="zh-TW" altLang="en-US" sz="1900" b="1" dirty="0">
                <a:ln w="1905"/>
                <a:effectLst>
                  <a:innerShdw blurRad="69850" dist="43180" dir="5400000">
                    <a:srgbClr val="000000">
                      <a:alpha val="65000"/>
                    </a:srgbClr>
                  </a:innerShdw>
                </a:effectLst>
                <a:latin typeface="標楷體"/>
              </a:rPr>
              <a:t>俸給總額慰助金，自優惠退離起始日起每延後</a:t>
            </a:r>
            <a:r>
              <a:rPr lang="en-US" altLang="zh-TW" sz="1900" b="1" dirty="0">
                <a:ln w="1905"/>
                <a:effectLst>
                  <a:innerShdw blurRad="69850" dist="43180" dir="5400000">
                    <a:srgbClr val="000000">
                      <a:alpha val="65000"/>
                    </a:srgbClr>
                  </a:innerShdw>
                </a:effectLst>
                <a:latin typeface="標楷體"/>
              </a:rPr>
              <a:t>1</a:t>
            </a:r>
            <a:r>
              <a:rPr lang="zh-TW" altLang="en-US" sz="1900" b="1" dirty="0">
                <a:ln w="1905"/>
                <a:effectLst>
                  <a:innerShdw blurRad="69850" dist="43180" dir="5400000">
                    <a:srgbClr val="000000">
                      <a:alpha val="65000"/>
                    </a:srgbClr>
                  </a:innerShdw>
                </a:effectLst>
                <a:latin typeface="標楷體"/>
              </a:rPr>
              <a:t>個月，減發</a:t>
            </a:r>
            <a:r>
              <a:rPr lang="en-US" altLang="zh-TW" sz="1900" b="1" dirty="0">
                <a:ln w="1905"/>
                <a:effectLst>
                  <a:innerShdw blurRad="69850" dist="43180" dir="5400000">
                    <a:srgbClr val="000000">
                      <a:alpha val="65000"/>
                    </a:srgbClr>
                  </a:innerShdw>
                </a:effectLst>
                <a:latin typeface="標楷體"/>
              </a:rPr>
              <a:t>1</a:t>
            </a:r>
            <a:r>
              <a:rPr lang="zh-TW" altLang="en-US" sz="1900" b="1" dirty="0">
                <a:ln w="1905"/>
                <a:effectLst>
                  <a:innerShdw blurRad="69850" dist="43180" dir="5400000">
                    <a:srgbClr val="000000">
                      <a:alpha val="65000"/>
                    </a:srgbClr>
                  </a:innerShdw>
                </a:effectLst>
                <a:latin typeface="標楷體"/>
              </a:rPr>
              <a:t>個月；已達屆齡至遲生效日前</a:t>
            </a:r>
            <a:r>
              <a:rPr lang="en-US" altLang="zh-TW" sz="1900" b="1" dirty="0">
                <a:ln w="1905"/>
                <a:effectLst>
                  <a:innerShdw blurRad="69850" dist="43180" dir="5400000">
                    <a:srgbClr val="000000">
                      <a:alpha val="65000"/>
                    </a:srgbClr>
                  </a:innerShdw>
                </a:effectLst>
                <a:latin typeface="標楷體"/>
              </a:rPr>
              <a:t>7</a:t>
            </a:r>
            <a:r>
              <a:rPr lang="zh-TW" altLang="en-US" sz="1900" b="1" dirty="0">
                <a:ln w="1905"/>
                <a:effectLst>
                  <a:innerShdw blurRad="69850" dist="43180" dir="5400000">
                    <a:srgbClr val="000000">
                      <a:alpha val="65000"/>
                    </a:srgbClr>
                  </a:innerShdw>
                </a:effectLst>
                <a:latin typeface="標楷體"/>
              </a:rPr>
              <a:t>個月者，按提前退休之月數發給。</a:t>
            </a:r>
            <a:endParaRPr lang="en-US" altLang="zh-TW" sz="1900" b="1" dirty="0">
              <a:ln w="1905"/>
              <a:effectLst>
                <a:innerShdw blurRad="69850" dist="43180" dir="5400000">
                  <a:srgbClr val="000000">
                    <a:alpha val="65000"/>
                  </a:srgbClr>
                </a:innerShdw>
              </a:effectLst>
              <a:latin typeface="標楷體"/>
            </a:endParaRPr>
          </a:p>
          <a:p>
            <a:pPr marL="447675" indent="-266700">
              <a:lnSpc>
                <a:spcPts val="2600"/>
              </a:lnSpc>
              <a:buFont typeface="+mj-lt"/>
              <a:buAutoNum type="arabicParenR"/>
            </a:pPr>
            <a:r>
              <a:rPr lang="zh-TW" altLang="en-US" sz="1900" b="1" dirty="0">
                <a:ln w="1905"/>
                <a:effectLst>
                  <a:innerShdw blurRad="69850" dist="43180" dir="5400000">
                    <a:srgbClr val="000000">
                      <a:alpha val="65000"/>
                    </a:srgbClr>
                  </a:innerShdw>
                </a:effectLst>
                <a:latin typeface="標楷體"/>
              </a:rPr>
              <a:t>俸給總額慰助金：</a:t>
            </a:r>
            <a:r>
              <a:rPr lang="zh-TW" altLang="en-US" sz="1900" b="1" dirty="0">
                <a:ln w="1905"/>
                <a:solidFill>
                  <a:srgbClr val="C00000"/>
                </a:solidFill>
                <a:effectLst>
                  <a:innerShdw blurRad="69850" dist="43180" dir="5400000">
                    <a:srgbClr val="000000">
                      <a:alpha val="65000"/>
                    </a:srgbClr>
                  </a:innerShdw>
                </a:effectLst>
                <a:latin typeface="標楷體"/>
              </a:rPr>
              <a:t>本</a:t>
            </a:r>
            <a:r>
              <a:rPr lang="en-US" altLang="zh-TW" sz="1900" b="1" dirty="0">
                <a:ln w="1905"/>
                <a:solidFill>
                  <a:srgbClr val="C00000"/>
                </a:solidFill>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年功</a:t>
            </a:r>
            <a:r>
              <a:rPr lang="en-US" altLang="zh-TW" sz="1900" b="1" dirty="0">
                <a:ln w="1905"/>
                <a:solidFill>
                  <a:srgbClr val="C00000"/>
                </a:solidFill>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俸</a:t>
            </a:r>
            <a:r>
              <a:rPr lang="en-US" altLang="zh-TW" sz="1900" b="1" dirty="0">
                <a:ln w="1905"/>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技術或專業加給</a:t>
            </a:r>
            <a:r>
              <a:rPr lang="en-US" altLang="zh-TW" sz="1900" b="1" dirty="0">
                <a:ln w="1905"/>
                <a:effectLst>
                  <a:innerShdw blurRad="69850" dist="43180" dir="5400000">
                    <a:srgbClr val="000000">
                      <a:alpha val="65000"/>
                    </a:srgbClr>
                  </a:innerShdw>
                </a:effectLst>
                <a:latin typeface="標楷體"/>
              </a:rPr>
              <a:t>+(</a:t>
            </a:r>
            <a:r>
              <a:rPr lang="zh-TW" altLang="en-US" sz="1900" b="1" dirty="0">
                <a:ln w="1905"/>
                <a:solidFill>
                  <a:srgbClr val="C00000"/>
                </a:solidFill>
                <a:effectLst>
                  <a:innerShdw blurRad="69850" dist="43180" dir="5400000">
                    <a:srgbClr val="000000">
                      <a:alpha val="65000"/>
                    </a:srgbClr>
                  </a:innerShdw>
                </a:effectLst>
                <a:latin typeface="標楷體"/>
              </a:rPr>
              <a:t>主管加給</a:t>
            </a:r>
            <a:r>
              <a:rPr lang="en-US" altLang="zh-TW" sz="1900" b="1" dirty="0">
                <a:ln w="1905"/>
                <a:effectLst>
                  <a:innerShdw blurRad="69850" dist="43180" dir="5400000">
                    <a:srgbClr val="000000">
                      <a:alpha val="65000"/>
                    </a:srgbClr>
                  </a:innerShdw>
                </a:effectLst>
                <a:latin typeface="標楷體"/>
              </a:rPr>
              <a:t>)</a:t>
            </a:r>
            <a:r>
              <a:rPr lang="zh-TW" altLang="en-US" sz="1900" b="1" dirty="0">
                <a:ln w="1905"/>
                <a:effectLst>
                  <a:innerShdw blurRad="69850" dist="43180" dir="5400000">
                    <a:srgbClr val="000000">
                      <a:alpha val="65000"/>
                    </a:srgbClr>
                  </a:innerShdw>
                </a:effectLst>
                <a:latin typeface="新細明體"/>
                <a:ea typeface="新細明體"/>
              </a:rPr>
              <a:t>。</a:t>
            </a:r>
            <a:endParaRPr lang="en-US" altLang="zh-TW" sz="1900" b="1" dirty="0">
              <a:ln w="1905"/>
              <a:effectLst>
                <a:innerShdw blurRad="69850" dist="43180" dir="5400000">
                  <a:srgbClr val="000000">
                    <a:alpha val="65000"/>
                  </a:srgbClr>
                </a:innerShdw>
              </a:effectLst>
              <a:latin typeface="標楷體"/>
            </a:endParaRPr>
          </a:p>
          <a:p>
            <a:pPr marL="447675" indent="-266700">
              <a:lnSpc>
                <a:spcPts val="2600"/>
              </a:lnSpc>
              <a:buFont typeface="+mj-lt"/>
              <a:buAutoNum type="arabicParenR"/>
            </a:pPr>
            <a:r>
              <a:rPr lang="zh-TW" altLang="en-US" sz="1900" b="1" dirty="0">
                <a:ln w="1905"/>
                <a:effectLst>
                  <a:innerShdw blurRad="69850" dist="43180" dir="5400000">
                    <a:srgbClr val="000000">
                      <a:alpha val="65000"/>
                    </a:srgbClr>
                  </a:innerShdw>
                </a:effectLst>
                <a:latin typeface="標楷體"/>
              </a:rPr>
              <a:t>應發給之俸給總額慰助金由</a:t>
            </a:r>
            <a:r>
              <a:rPr lang="zh-TW" altLang="en-US" sz="1900" b="1" dirty="0">
                <a:ln w="1905"/>
                <a:solidFill>
                  <a:srgbClr val="C00000"/>
                </a:solidFill>
                <a:effectLst>
                  <a:innerShdw blurRad="69850" dist="43180" dir="5400000">
                    <a:srgbClr val="000000">
                      <a:alpha val="65000"/>
                    </a:srgbClr>
                  </a:innerShdw>
                </a:effectLst>
                <a:latin typeface="標楷體"/>
              </a:rPr>
              <a:t>服務機關</a:t>
            </a:r>
            <a:r>
              <a:rPr lang="zh-TW" altLang="en-US" sz="1900" b="1" dirty="0">
                <a:ln w="1905"/>
                <a:effectLst>
                  <a:innerShdw blurRad="69850" dist="43180" dir="5400000">
                    <a:srgbClr val="000000">
                      <a:alpha val="65000"/>
                    </a:srgbClr>
                  </a:innerShdw>
                </a:effectLst>
                <a:latin typeface="標楷體"/>
              </a:rPr>
              <a:t>計算並</a:t>
            </a:r>
            <a:r>
              <a:rPr lang="zh-TW" altLang="en-US" sz="1900" b="1" dirty="0">
                <a:ln w="1905"/>
                <a:solidFill>
                  <a:srgbClr val="C00000"/>
                </a:solidFill>
                <a:effectLst>
                  <a:innerShdw blurRad="69850" dist="43180" dir="5400000">
                    <a:srgbClr val="000000">
                      <a:alpha val="65000"/>
                    </a:srgbClr>
                  </a:innerShdw>
                </a:effectLst>
                <a:latin typeface="標楷體"/>
              </a:rPr>
              <a:t>編列預算支給</a:t>
            </a:r>
            <a:r>
              <a:rPr lang="zh-TW" altLang="en-US" sz="1900" b="1" dirty="0">
                <a:ln w="1905"/>
                <a:effectLst>
                  <a:innerShdw blurRad="69850" dist="43180" dir="5400000">
                    <a:srgbClr val="000000">
                      <a:alpha val="65000"/>
                    </a:srgbClr>
                  </a:innerShdw>
                </a:effectLst>
                <a:latin typeface="標楷體"/>
                <a:ea typeface="標楷體"/>
              </a:rPr>
              <a:t>。</a:t>
            </a:r>
            <a:endParaRPr lang="en-US" altLang="zh-TW" sz="1900" b="1" dirty="0">
              <a:ln w="1905"/>
              <a:effectLst>
                <a:innerShdw blurRad="69850" dist="43180" dir="5400000">
                  <a:srgbClr val="000000">
                    <a:alpha val="65000"/>
                  </a:srgbClr>
                </a:innerShdw>
              </a:effectLst>
              <a:latin typeface="標楷體"/>
              <a:ea typeface="標楷體"/>
            </a:endParaRPr>
          </a:p>
          <a:p>
            <a:pPr marL="447675" indent="-266700">
              <a:lnSpc>
                <a:spcPts val="2600"/>
              </a:lnSpc>
              <a:buFont typeface="+mj-lt"/>
              <a:buAutoNum type="arabicParenR"/>
            </a:pPr>
            <a:r>
              <a:rPr lang="zh-TW" altLang="en-US" sz="1900" b="1" dirty="0">
                <a:ln w="1905"/>
                <a:effectLst>
                  <a:innerShdw blurRad="69850" dist="43180" dir="5400000">
                    <a:srgbClr val="000000">
                      <a:alpha val="65000"/>
                    </a:srgbClr>
                  </a:innerShdw>
                </a:effectLst>
                <a:latin typeface="標楷體"/>
              </a:rPr>
              <a:t>退休或資遣生效日</a:t>
            </a:r>
            <a:r>
              <a:rPr lang="en-US" altLang="zh-TW" sz="1900" b="1" dirty="0">
                <a:ln w="1905"/>
                <a:effectLst>
                  <a:innerShdw blurRad="69850" dist="43180" dir="5400000">
                    <a:srgbClr val="000000">
                      <a:alpha val="65000"/>
                    </a:srgbClr>
                  </a:innerShdw>
                </a:effectLst>
                <a:latin typeface="標楷體"/>
              </a:rPr>
              <a:t>7</a:t>
            </a:r>
            <a:r>
              <a:rPr lang="zh-TW" altLang="en-US" sz="1900" b="1" dirty="0">
                <a:ln w="1905"/>
                <a:effectLst>
                  <a:innerShdw blurRad="69850" dist="43180" dir="5400000">
                    <a:srgbClr val="000000">
                      <a:alpha val="65000"/>
                    </a:srgbClr>
                  </a:innerShdw>
                </a:effectLst>
                <a:latin typeface="標楷體"/>
              </a:rPr>
              <a:t>個月內，再任本法第</a:t>
            </a:r>
            <a:r>
              <a:rPr lang="en-US" altLang="zh-TW" sz="1900" b="1" dirty="0">
                <a:ln w="1905"/>
                <a:effectLst>
                  <a:innerShdw blurRad="69850" dist="43180" dir="5400000">
                    <a:srgbClr val="000000">
                      <a:alpha val="65000"/>
                    </a:srgbClr>
                  </a:innerShdw>
                </a:effectLst>
                <a:latin typeface="標楷體"/>
              </a:rPr>
              <a:t>77</a:t>
            </a:r>
            <a:r>
              <a:rPr lang="zh-TW" altLang="en-US" sz="1900" b="1" dirty="0">
                <a:ln w="1905"/>
                <a:effectLst>
                  <a:innerShdw blurRad="69850" dist="43180" dir="5400000">
                    <a:srgbClr val="000000">
                      <a:alpha val="65000"/>
                    </a:srgbClr>
                  </a:innerShdw>
                </a:effectLst>
                <a:latin typeface="標楷體"/>
              </a:rPr>
              <a:t>條規定職務，按</a:t>
            </a:r>
            <a:r>
              <a:rPr lang="zh-TW" altLang="en-US" sz="1900" b="1" dirty="0">
                <a:ln w="1905"/>
                <a:solidFill>
                  <a:srgbClr val="C00000"/>
                </a:solidFill>
                <a:effectLst>
                  <a:innerShdw blurRad="69850" dist="43180" dir="5400000">
                    <a:srgbClr val="000000">
                      <a:alpha val="65000"/>
                    </a:srgbClr>
                  </a:innerShdw>
                </a:effectLst>
                <a:latin typeface="標楷體"/>
              </a:rPr>
              <a:t>再任月數收回</a:t>
            </a:r>
            <a:r>
              <a:rPr lang="zh-TW" altLang="en-US" sz="1900" b="1" dirty="0">
                <a:ln w="1905"/>
                <a:effectLst>
                  <a:innerShdw blurRad="69850" dist="43180" dir="5400000">
                    <a:srgbClr val="000000">
                      <a:alpha val="65000"/>
                    </a:srgbClr>
                  </a:innerShdw>
                </a:effectLst>
                <a:latin typeface="標楷體"/>
              </a:rPr>
              <a:t>俸給總額慰助金。</a:t>
            </a:r>
            <a:endParaRPr lang="zh-TW" altLang="en-US" sz="1900" b="1" dirty="0"/>
          </a:p>
        </p:txBody>
      </p:sp>
      <p:sp>
        <p:nvSpPr>
          <p:cNvPr id="16" name="Rectangle 37"/>
          <p:cNvSpPr>
            <a:spLocks noChangeArrowheads="1"/>
          </p:cNvSpPr>
          <p:nvPr/>
        </p:nvSpPr>
        <p:spPr bwMode="auto">
          <a:xfrm>
            <a:off x="2899049" y="1328064"/>
            <a:ext cx="3176645" cy="46474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lvl="0" eaLnBrk="1" hangingPunct="1">
              <a:lnSpc>
                <a:spcPct val="110000"/>
              </a:lnSpc>
              <a:buClr>
                <a:schemeClr val="accent2"/>
              </a:buClr>
              <a:buSzPct val="80000"/>
              <a:buNone/>
            </a:pPr>
            <a:r>
              <a:rPr lang="en-US" altLang="zh-TW" sz="2200" b="1" dirty="0">
                <a:solidFill>
                  <a:srgbClr val="990099"/>
                </a:solidFill>
                <a:latin typeface="標楷體" pitchFamily="65" charset="-120"/>
                <a:ea typeface="標楷體" pitchFamily="65" charset="-120"/>
              </a:rPr>
              <a:t>5.</a:t>
            </a:r>
            <a:r>
              <a:rPr lang="zh-TW" altLang="en-US" sz="2200" b="1" dirty="0">
                <a:solidFill>
                  <a:srgbClr val="990099"/>
                </a:solidFill>
                <a:latin typeface="標楷體" pitchFamily="65" charset="-120"/>
                <a:ea typeface="標楷體" pitchFamily="65" charset="-120"/>
              </a:rPr>
              <a:t>彈性自願退休</a:t>
            </a:r>
            <a:r>
              <a:rPr lang="en-US" altLang="zh-TW" sz="2000" b="1" dirty="0">
                <a:solidFill>
                  <a:srgbClr val="6600CC"/>
                </a:solidFill>
                <a:latin typeface="標楷體" pitchFamily="65" charset="-120"/>
                <a:ea typeface="標楷體" pitchFamily="65" charset="-120"/>
              </a:rPr>
              <a:t>(</a:t>
            </a:r>
            <a:r>
              <a:rPr lang="zh-TW" altLang="en-US" sz="2000" b="1" dirty="0">
                <a:solidFill>
                  <a:srgbClr val="6600CC"/>
                </a:solidFill>
                <a:latin typeface="標楷體" pitchFamily="65" charset="-120"/>
                <a:ea typeface="標楷體" pitchFamily="65" charset="-120"/>
              </a:rPr>
              <a:t>第</a:t>
            </a:r>
            <a:r>
              <a:rPr lang="en-US" altLang="zh-TW" sz="2000" b="1" dirty="0">
                <a:solidFill>
                  <a:srgbClr val="6600CC"/>
                </a:solidFill>
                <a:latin typeface="標楷體" pitchFamily="65" charset="-120"/>
                <a:ea typeface="標楷體" pitchFamily="65" charset="-120"/>
              </a:rPr>
              <a:t>18</a:t>
            </a:r>
            <a:r>
              <a:rPr lang="zh-TW" altLang="en-US" sz="2000" b="1" dirty="0">
                <a:solidFill>
                  <a:srgbClr val="6600CC"/>
                </a:solidFill>
                <a:latin typeface="標楷體" pitchFamily="65" charset="-120"/>
                <a:ea typeface="標楷體" pitchFamily="65" charset="-120"/>
              </a:rPr>
              <a:t>條</a:t>
            </a:r>
            <a:r>
              <a:rPr lang="en-US" altLang="zh-TW" sz="2000" b="1" dirty="0">
                <a:solidFill>
                  <a:srgbClr val="6600CC"/>
                </a:solidFill>
                <a:latin typeface="標楷體" pitchFamily="65" charset="-120"/>
                <a:ea typeface="標楷體" pitchFamily="65" charset="-120"/>
              </a:rPr>
              <a:t>)</a:t>
            </a:r>
            <a:endParaRPr lang="zh-TW" altLang="en-US" sz="2000" b="1" dirty="0">
              <a:solidFill>
                <a:srgbClr val="990099"/>
              </a:solidFill>
              <a:latin typeface="標楷體" pitchFamily="65" charset="-120"/>
              <a:ea typeface="標楷體" pitchFamily="65" charset="-120"/>
            </a:endParaRPr>
          </a:p>
        </p:txBody>
      </p:sp>
    </p:spTree>
    <p:extLst>
      <p:ext uri="{BB962C8B-B14F-4D97-AF65-F5344CB8AC3E}">
        <p14:creationId xmlns:p14="http://schemas.microsoft.com/office/powerpoint/2010/main" val="88140133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17" name="文字方塊 16"/>
          <p:cNvSpPr txBox="1"/>
          <p:nvPr/>
        </p:nvSpPr>
        <p:spPr>
          <a:xfrm>
            <a:off x="847381" y="1515413"/>
            <a:ext cx="203132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屆齡退休條件</a:t>
            </a:r>
          </a:p>
        </p:txBody>
      </p:sp>
      <p:grpSp>
        <p:nvGrpSpPr>
          <p:cNvPr id="19" name="Group 4"/>
          <p:cNvGrpSpPr>
            <a:grpSpLocks/>
          </p:cNvGrpSpPr>
          <p:nvPr/>
        </p:nvGrpSpPr>
        <p:grpSpPr bwMode="auto">
          <a:xfrm>
            <a:off x="2551017" y="2174933"/>
            <a:ext cx="7176831" cy="646112"/>
            <a:chOff x="154" y="1173"/>
            <a:chExt cx="4471" cy="407"/>
          </a:xfrm>
        </p:grpSpPr>
        <p:sp>
          <p:nvSpPr>
            <p:cNvPr id="20" name="Rectangle 5"/>
            <p:cNvSpPr>
              <a:spLocks noChangeArrowheads="1"/>
            </p:cNvSpPr>
            <p:nvPr/>
          </p:nvSpPr>
          <p:spPr bwMode="auto">
            <a:xfrm>
              <a:off x="154" y="1224"/>
              <a:ext cx="1840" cy="30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1.</a:t>
              </a:r>
              <a:r>
                <a:rPr lang="zh-TW" altLang="en-US" sz="2800" b="1" dirty="0">
                  <a:solidFill>
                    <a:srgbClr val="990099"/>
                  </a:solidFill>
                  <a:ea typeface="標楷體" pitchFamily="65" charset="-120"/>
                </a:rPr>
                <a:t>一般屆齡退休</a:t>
              </a:r>
            </a:p>
          </p:txBody>
        </p:sp>
        <p:sp>
          <p:nvSpPr>
            <p:cNvPr id="21" name="Rectangle 6"/>
            <p:cNvSpPr>
              <a:spLocks noChangeArrowheads="1"/>
            </p:cNvSpPr>
            <p:nvPr/>
          </p:nvSpPr>
          <p:spPr bwMode="auto">
            <a:xfrm>
              <a:off x="1994" y="1173"/>
              <a:ext cx="263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SzPct val="8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CC"/>
                  </a:solidFill>
                  <a:latin typeface="標楷體" pitchFamily="65" charset="-120"/>
                  <a:ea typeface="標楷體" pitchFamily="65" charset="-120"/>
                </a:rPr>
                <a:t>任職</a:t>
              </a:r>
              <a:r>
                <a:rPr lang="en-US" altLang="zh-TW" sz="2400" b="1" dirty="0">
                  <a:solidFill>
                    <a:srgbClr val="0000CC"/>
                  </a:solidFill>
                  <a:latin typeface="標楷體" pitchFamily="65" charset="-120"/>
                  <a:ea typeface="標楷體" pitchFamily="65" charset="-120"/>
                </a:rPr>
                <a:t>5</a:t>
              </a:r>
              <a:r>
                <a:rPr lang="zh-TW" altLang="en-US" sz="2400" b="1" dirty="0">
                  <a:solidFill>
                    <a:srgbClr val="0000CC"/>
                  </a:solidFill>
                  <a:latin typeface="標楷體" pitchFamily="65" charset="-120"/>
                  <a:ea typeface="標楷體" pitchFamily="65" charset="-120"/>
                </a:rPr>
                <a:t>年以上，年滿</a:t>
              </a:r>
              <a:r>
                <a:rPr lang="en-US" altLang="zh-TW" sz="3000" b="1" dirty="0">
                  <a:solidFill>
                    <a:srgbClr val="C00000"/>
                  </a:solidFill>
                  <a:latin typeface="標楷體" pitchFamily="65" charset="-120"/>
                  <a:ea typeface="標楷體" pitchFamily="65" charset="-120"/>
                </a:rPr>
                <a:t>65</a:t>
              </a:r>
              <a:r>
                <a:rPr lang="zh-TW" altLang="en-US" sz="2400" b="1" dirty="0">
                  <a:solidFill>
                    <a:srgbClr val="0000CC"/>
                  </a:solidFill>
                  <a:latin typeface="標楷體" pitchFamily="65" charset="-120"/>
                  <a:ea typeface="標楷體" pitchFamily="65" charset="-120"/>
                </a:rPr>
                <a:t>歲者</a:t>
              </a:r>
              <a:r>
                <a:rPr lang="zh-TW" altLang="en-US" sz="2600" b="1" dirty="0">
                  <a:solidFill>
                    <a:srgbClr val="CC0000"/>
                  </a:solidFill>
                  <a:latin typeface="標楷體" pitchFamily="65" charset="-120"/>
                  <a:ea typeface="標楷體" pitchFamily="65" charset="-120"/>
                </a:rPr>
                <a:t> </a:t>
              </a:r>
            </a:p>
          </p:txBody>
        </p:sp>
      </p:grpSp>
      <p:grpSp>
        <p:nvGrpSpPr>
          <p:cNvPr id="23" name="Group 7"/>
          <p:cNvGrpSpPr>
            <a:grpSpLocks/>
          </p:cNvGrpSpPr>
          <p:nvPr/>
        </p:nvGrpSpPr>
        <p:grpSpPr bwMode="auto">
          <a:xfrm>
            <a:off x="7736586" y="2762309"/>
            <a:ext cx="1933748" cy="1593851"/>
            <a:chOff x="3923" y="1445"/>
            <a:chExt cx="1270" cy="1004"/>
          </a:xfrm>
        </p:grpSpPr>
        <p:sp>
          <p:nvSpPr>
            <p:cNvPr id="24" name="Rectangle 8"/>
            <p:cNvSpPr>
              <a:spLocks noChangeArrowheads="1"/>
            </p:cNvSpPr>
            <p:nvPr/>
          </p:nvSpPr>
          <p:spPr bwMode="auto">
            <a:xfrm>
              <a:off x="3923" y="2042"/>
              <a:ext cx="127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Clr>
                  <a:schemeClr val="folHlink"/>
                </a:buClr>
                <a:buSzPct val="60000"/>
                <a:buFontTx/>
                <a:buNone/>
              </a:pPr>
              <a:r>
                <a:rPr lang="en-US" altLang="zh-TW" sz="2800" b="1" dirty="0">
                  <a:solidFill>
                    <a:srgbClr val="990099"/>
                  </a:solidFill>
                  <a:latin typeface="標楷體" pitchFamily="65" charset="-120"/>
                  <a:ea typeface="標楷體" pitchFamily="65" charset="-120"/>
                </a:rPr>
                <a:t>→</a:t>
              </a:r>
              <a:r>
                <a:rPr lang="zh-TW" altLang="en-US" sz="2400" b="1" dirty="0">
                  <a:solidFill>
                    <a:srgbClr val="0000FF"/>
                  </a:solidFill>
                  <a:latin typeface="標楷體" pitchFamily="65" charset="-120"/>
                  <a:ea typeface="標楷體" pitchFamily="65" charset="-120"/>
                </a:rPr>
                <a:t>最低</a:t>
              </a:r>
              <a:r>
                <a:rPr lang="en-US" altLang="zh-TW" sz="3000" b="1" dirty="0">
                  <a:solidFill>
                    <a:srgbClr val="C00000"/>
                  </a:solidFill>
                  <a:latin typeface="標楷體" pitchFamily="65" charset="-120"/>
                  <a:ea typeface="標楷體" pitchFamily="65" charset="-120"/>
                </a:rPr>
                <a:t>55</a:t>
              </a:r>
              <a:r>
                <a:rPr lang="zh-TW" altLang="en-US" sz="2400" b="1" dirty="0">
                  <a:solidFill>
                    <a:srgbClr val="0000FF"/>
                  </a:solidFill>
                  <a:latin typeface="標楷體" pitchFamily="65" charset="-120"/>
                  <a:ea typeface="標楷體" pitchFamily="65" charset="-120"/>
                </a:rPr>
                <a:t>歲</a:t>
              </a:r>
            </a:p>
          </p:txBody>
        </p:sp>
        <p:cxnSp>
          <p:nvCxnSpPr>
            <p:cNvPr id="25" name="AutoShape 9"/>
            <p:cNvCxnSpPr>
              <a:cxnSpLocks noChangeShapeType="1"/>
            </p:cNvCxnSpPr>
            <p:nvPr/>
          </p:nvCxnSpPr>
          <p:spPr bwMode="auto">
            <a:xfrm rot="16200000" flipH="1">
              <a:off x="4313" y="1691"/>
              <a:ext cx="671" cy="180"/>
            </a:xfrm>
            <a:prstGeom prst="curvedConnector3">
              <a:avLst>
                <a:gd name="adj1" fmla="val 50000"/>
              </a:avLst>
            </a:prstGeom>
            <a:ln>
              <a:headEnd/>
              <a:tailEnd type="triangle" w="med" len="med"/>
            </a:ln>
          </p:spPr>
          <p:style>
            <a:lnRef idx="3">
              <a:schemeClr val="dk1"/>
            </a:lnRef>
            <a:fillRef idx="0">
              <a:schemeClr val="dk1"/>
            </a:fillRef>
            <a:effectRef idx="2">
              <a:schemeClr val="dk1"/>
            </a:effectRef>
            <a:fontRef idx="minor">
              <a:schemeClr val="tx1"/>
            </a:fontRef>
          </p:style>
        </p:cxnSp>
      </p:grpSp>
      <p:sp>
        <p:nvSpPr>
          <p:cNvPr id="26" name="Rectangle 10"/>
          <p:cNvSpPr>
            <a:spLocks noChangeArrowheads="1"/>
          </p:cNvSpPr>
          <p:nvPr/>
        </p:nvSpPr>
        <p:spPr bwMode="auto">
          <a:xfrm>
            <a:off x="5792146" y="4931254"/>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27" name="Rectangle 11"/>
          <p:cNvSpPr>
            <a:spLocks noChangeArrowheads="1"/>
          </p:cNvSpPr>
          <p:nvPr/>
        </p:nvSpPr>
        <p:spPr bwMode="auto">
          <a:xfrm>
            <a:off x="4197725" y="3727155"/>
            <a:ext cx="3538860" cy="4801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800" b="1" dirty="0">
                <a:solidFill>
                  <a:srgbClr val="990099"/>
                </a:solidFill>
                <a:ea typeface="標楷體" pitchFamily="65" charset="-120"/>
              </a:rPr>
              <a:t>2.</a:t>
            </a:r>
            <a:r>
              <a:rPr lang="zh-TW" altLang="en-US" sz="2800" b="1" dirty="0">
                <a:solidFill>
                  <a:srgbClr val="990099"/>
                </a:solidFill>
                <a:ea typeface="標楷體" pitchFamily="65" charset="-120"/>
              </a:rPr>
              <a:t>危勞降齡屆齡退休</a:t>
            </a:r>
          </a:p>
        </p:txBody>
      </p:sp>
      <p:grpSp>
        <p:nvGrpSpPr>
          <p:cNvPr id="28" name="群組 27"/>
          <p:cNvGrpSpPr/>
          <p:nvPr/>
        </p:nvGrpSpPr>
        <p:grpSpPr>
          <a:xfrm>
            <a:off x="2248441" y="4680512"/>
            <a:ext cx="8079424" cy="1550779"/>
            <a:chOff x="391360" y="4614524"/>
            <a:chExt cx="8079424" cy="1550779"/>
          </a:xfrm>
        </p:grpSpPr>
        <p:sp>
          <p:nvSpPr>
            <p:cNvPr id="29" name="手繪多邊形 28"/>
            <p:cNvSpPr/>
            <p:nvPr/>
          </p:nvSpPr>
          <p:spPr>
            <a:xfrm>
              <a:off x="467544" y="4618924"/>
              <a:ext cx="1039773" cy="1546379"/>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30" name="手繪多邊形 29"/>
            <p:cNvSpPr/>
            <p:nvPr/>
          </p:nvSpPr>
          <p:spPr>
            <a:xfrm>
              <a:off x="1497767" y="4690769"/>
              <a:ext cx="6973017" cy="1399919"/>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marL="180975" lvl="0">
                <a:lnSpc>
                  <a:spcPts val="3500"/>
                </a:lnSpc>
                <a:spcBef>
                  <a:spcPct val="0"/>
                </a:spcBef>
                <a:defRPr/>
              </a:pPr>
              <a:r>
                <a:rPr lang="en-US" altLang="zh-TW" sz="2400" b="1" u="sng" dirty="0">
                  <a:ln w="1905"/>
                  <a:solidFill>
                    <a:schemeClr val="tx1"/>
                  </a:solidFill>
                  <a:effectLst>
                    <a:innerShdw blurRad="69850" dist="43180" dir="5400000">
                      <a:srgbClr val="000000">
                        <a:alpha val="65000"/>
                      </a:srgbClr>
                    </a:innerShdw>
                  </a:effectLst>
                  <a:latin typeface="標楷體" pitchFamily="65" charset="-120"/>
                </a:rPr>
                <a:t>◎</a:t>
              </a:r>
              <a:r>
                <a:rPr lang="zh-TW" altLang="en-US" sz="2400" b="1" u="sng" dirty="0">
                  <a:ln w="1905"/>
                  <a:solidFill>
                    <a:schemeClr val="tx1"/>
                  </a:solidFill>
                  <a:effectLst>
                    <a:innerShdw blurRad="69850" dist="43180" dir="5400000">
                      <a:srgbClr val="000000">
                        <a:alpha val="65000"/>
                      </a:srgbClr>
                    </a:innerShdw>
                  </a:effectLst>
                  <a:latin typeface="標楷體" pitchFamily="65" charset="-120"/>
                </a:rPr>
                <a:t>屆齡退休至遲生效日期</a:t>
              </a:r>
              <a:r>
                <a:rPr lang="zh-TW" altLang="en-US" sz="2400" b="1" u="sng" dirty="0">
                  <a:ln w="1905"/>
                  <a:solidFill>
                    <a:schemeClr val="tx1"/>
                  </a:solidFill>
                  <a:effectLst>
                    <a:innerShdw blurRad="69850" dist="43180" dir="5400000">
                      <a:srgbClr val="000000">
                        <a:alpha val="65000"/>
                      </a:srgbClr>
                    </a:innerShdw>
                  </a:effectLst>
                  <a:latin typeface="標楷體"/>
                </a:rPr>
                <a:t>：</a:t>
              </a:r>
              <a:endParaRPr lang="en-US" altLang="zh-TW" sz="2400" b="1" u="sng" dirty="0">
                <a:ln w="1905"/>
                <a:solidFill>
                  <a:schemeClr val="tx1"/>
                </a:solidFill>
                <a:effectLst>
                  <a:innerShdw blurRad="69850" dist="43180" dir="5400000">
                    <a:srgbClr val="000000">
                      <a:alpha val="65000"/>
                    </a:srgbClr>
                  </a:innerShdw>
                </a:effectLst>
                <a:latin typeface="標楷體" pitchFamily="65" charset="-120"/>
              </a:endParaRPr>
            </a:p>
            <a:p>
              <a:pPr marL="628650" lvl="0" indent="-266700">
                <a:lnSpc>
                  <a:spcPts val="3500"/>
                </a:lnSpc>
                <a:spcBef>
                  <a:spcPct val="0"/>
                </a:spcBef>
                <a:buFont typeface="+mj-lt"/>
                <a:buAutoNum type="arabicParenR"/>
                <a:defRPr/>
              </a:pPr>
              <a:r>
                <a:rPr lang="zh-TW" altLang="en-US" sz="2400" b="1" dirty="0">
                  <a:solidFill>
                    <a:srgbClr val="660066"/>
                  </a:solidFill>
                  <a:latin typeface="標楷體" pitchFamily="65" charset="-120"/>
                </a:rPr>
                <a:t>於</a:t>
              </a:r>
              <a:r>
                <a:rPr lang="en-US" altLang="zh-TW" sz="2400" b="1" dirty="0">
                  <a:solidFill>
                    <a:srgbClr val="660066"/>
                  </a:solidFill>
                  <a:latin typeface="標楷體" pitchFamily="65" charset="-120"/>
                </a:rPr>
                <a:t>1</a:t>
              </a:r>
              <a:r>
                <a:rPr lang="zh-TW" altLang="en-US" sz="2400" b="1" dirty="0">
                  <a:solidFill>
                    <a:srgbClr val="660066"/>
                  </a:solidFill>
                  <a:latin typeface="標楷體" pitchFamily="65" charset="-120"/>
                </a:rPr>
                <a:t>月至</a:t>
              </a:r>
              <a:r>
                <a:rPr lang="en-US" altLang="zh-TW" sz="2400" b="1" dirty="0">
                  <a:solidFill>
                    <a:srgbClr val="660066"/>
                  </a:solidFill>
                  <a:latin typeface="標楷體" pitchFamily="65" charset="-120"/>
                </a:rPr>
                <a:t>6</a:t>
              </a:r>
              <a:r>
                <a:rPr lang="zh-TW" altLang="en-US" sz="2400" b="1" dirty="0">
                  <a:solidFill>
                    <a:srgbClr val="660066"/>
                  </a:solidFill>
                  <a:latin typeface="標楷體" pitchFamily="65" charset="-120"/>
                </a:rPr>
                <a:t>月出生者，至遲為</a:t>
              </a:r>
              <a:r>
                <a:rPr lang="en-US" altLang="zh-TW" sz="2400" b="1" dirty="0">
                  <a:solidFill>
                    <a:srgbClr val="660066"/>
                  </a:solidFill>
                  <a:latin typeface="標楷體" pitchFamily="65" charset="-120"/>
                </a:rPr>
                <a:t>7</a:t>
              </a:r>
              <a:r>
                <a:rPr lang="zh-TW" altLang="en-US" sz="2400" b="1" dirty="0">
                  <a:solidFill>
                    <a:srgbClr val="660066"/>
                  </a:solidFill>
                  <a:latin typeface="標楷體" pitchFamily="65" charset="-120"/>
                </a:rPr>
                <a:t>月</a:t>
              </a:r>
              <a:r>
                <a:rPr lang="en-US" altLang="zh-TW" sz="2400" b="1" dirty="0">
                  <a:solidFill>
                    <a:srgbClr val="660066"/>
                  </a:solidFill>
                  <a:latin typeface="標楷體" pitchFamily="65" charset="-120"/>
                </a:rPr>
                <a:t>16</a:t>
              </a:r>
              <a:r>
                <a:rPr lang="zh-TW" altLang="en-US" sz="2400" b="1" dirty="0">
                  <a:solidFill>
                    <a:srgbClr val="660066"/>
                  </a:solidFill>
                  <a:latin typeface="標楷體" pitchFamily="65" charset="-120"/>
                </a:rPr>
                <a:t>日。</a:t>
              </a:r>
              <a:endParaRPr lang="en-US" altLang="zh-TW" sz="2400" b="1" dirty="0">
                <a:solidFill>
                  <a:srgbClr val="660066"/>
                </a:solidFill>
                <a:latin typeface="標楷體" pitchFamily="65" charset="-120"/>
              </a:endParaRPr>
            </a:p>
            <a:p>
              <a:pPr marL="628650" lvl="0" indent="-266700">
                <a:lnSpc>
                  <a:spcPts val="3500"/>
                </a:lnSpc>
                <a:spcBef>
                  <a:spcPct val="0"/>
                </a:spcBef>
                <a:buFont typeface="+mj-lt"/>
                <a:buAutoNum type="arabicParenR"/>
                <a:defRPr/>
              </a:pPr>
              <a:r>
                <a:rPr lang="zh-TW" altLang="en-US" sz="2400" b="1" dirty="0">
                  <a:solidFill>
                    <a:srgbClr val="660066"/>
                  </a:solidFill>
                  <a:latin typeface="標楷體" pitchFamily="65" charset="-120"/>
                </a:rPr>
                <a:t>於</a:t>
              </a:r>
              <a:r>
                <a:rPr lang="en-US" altLang="zh-TW" sz="2400" b="1" dirty="0">
                  <a:solidFill>
                    <a:srgbClr val="660066"/>
                  </a:solidFill>
                  <a:latin typeface="標楷體" pitchFamily="65" charset="-120"/>
                </a:rPr>
                <a:t>7</a:t>
              </a:r>
              <a:r>
                <a:rPr lang="zh-TW" altLang="en-US" sz="2400" b="1" dirty="0">
                  <a:solidFill>
                    <a:srgbClr val="660066"/>
                  </a:solidFill>
                  <a:latin typeface="標楷體" pitchFamily="65" charset="-120"/>
                </a:rPr>
                <a:t>月至</a:t>
              </a:r>
              <a:r>
                <a:rPr lang="en-US" altLang="zh-TW" sz="2400" b="1" dirty="0">
                  <a:solidFill>
                    <a:srgbClr val="660066"/>
                  </a:solidFill>
                  <a:latin typeface="標楷體" pitchFamily="65" charset="-120"/>
                </a:rPr>
                <a:t>12</a:t>
              </a:r>
              <a:r>
                <a:rPr lang="zh-TW" altLang="en-US" sz="2400" b="1" dirty="0">
                  <a:solidFill>
                    <a:srgbClr val="660066"/>
                  </a:solidFill>
                  <a:latin typeface="標楷體" pitchFamily="65" charset="-120"/>
                </a:rPr>
                <a:t>月出生者，至遲為次年</a:t>
              </a:r>
              <a:r>
                <a:rPr lang="en-US" altLang="zh-TW" sz="2400" b="1" dirty="0">
                  <a:solidFill>
                    <a:srgbClr val="660066"/>
                  </a:solidFill>
                  <a:latin typeface="標楷體" pitchFamily="65" charset="-120"/>
                </a:rPr>
                <a:t>1</a:t>
              </a:r>
              <a:r>
                <a:rPr lang="zh-TW" altLang="en-US" sz="2400" b="1" dirty="0">
                  <a:solidFill>
                    <a:srgbClr val="660066"/>
                  </a:solidFill>
                  <a:latin typeface="標楷體" pitchFamily="65" charset="-120"/>
                </a:rPr>
                <a:t>月</a:t>
              </a:r>
              <a:r>
                <a:rPr lang="en-US" altLang="zh-TW" sz="2400" b="1" dirty="0">
                  <a:solidFill>
                    <a:srgbClr val="660066"/>
                  </a:solidFill>
                  <a:latin typeface="標楷體" pitchFamily="65" charset="-120"/>
                </a:rPr>
                <a:t>16</a:t>
              </a:r>
              <a:r>
                <a:rPr lang="zh-TW" altLang="en-US" sz="2400" b="1" dirty="0">
                  <a:solidFill>
                    <a:srgbClr val="660066"/>
                  </a:solidFill>
                  <a:latin typeface="標楷體" pitchFamily="65" charset="-120"/>
                </a:rPr>
                <a:t>日。</a:t>
              </a:r>
            </a:p>
            <a:p>
              <a:pPr>
                <a:lnSpc>
                  <a:spcPts val="3500"/>
                </a:lnSpc>
                <a:spcBef>
                  <a:spcPct val="0"/>
                </a:spcBef>
                <a:buFontTx/>
                <a:buNone/>
                <a:defRPr/>
              </a:pPr>
              <a:endParaRPr lang="zh-TW" altLang="en-US" sz="2400" b="1" kern="1200" dirty="0"/>
            </a:p>
          </p:txBody>
        </p:sp>
        <p:pic>
          <p:nvPicPr>
            <p:cNvPr id="3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60" y="4614524"/>
              <a:ext cx="1260530" cy="1325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81244303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999656" y="1052736"/>
            <a:ext cx="620941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36000" bIns="0"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0" indent="0" algn="ctr">
              <a:spcBef>
                <a:spcPts val="0"/>
              </a:spcBef>
              <a:buClr>
                <a:srgbClr val="3333FF"/>
              </a:buClr>
              <a:defRPr/>
            </a:pP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你想要</a:t>
            </a:r>
            <a:r>
              <a:rPr lang="zh-TW" altLang="en-US" sz="8000" b="1" dirty="0">
                <a:solidFill>
                  <a:srgbClr val="C00000"/>
                </a:solidFill>
                <a:effectLst>
                  <a:outerShdw blurRad="38100" dist="38100" dir="2700000" algn="tl">
                    <a:srgbClr val="C0C0C0"/>
                  </a:outerShdw>
                </a:effectLst>
                <a:latin typeface="Times New Roman" pitchFamily="18" charset="0"/>
                <a:ea typeface="標楷體" pitchFamily="65" charset="-120"/>
              </a:rPr>
              <a:t>幾歲</a:t>
            </a: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退休</a:t>
            </a:r>
            <a:r>
              <a:rPr lang="en-US" altLang="zh-TW" sz="6000" b="1" dirty="0">
                <a:solidFill>
                  <a:srgbClr val="000066"/>
                </a:solidFill>
                <a:effectLst>
                  <a:outerShdw blurRad="38100" dist="38100" dir="2700000" algn="tl">
                    <a:srgbClr val="C0C0C0"/>
                  </a:outerShdw>
                </a:effectLst>
                <a:latin typeface="Times New Roman" pitchFamily="18" charset="0"/>
                <a:ea typeface="標楷體" pitchFamily="65" charset="-120"/>
              </a:rPr>
              <a:t>?</a:t>
            </a: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50</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歲</a:t>
            </a:r>
            <a:endPar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55</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歲</a:t>
            </a:r>
            <a:endPar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60</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歲</a:t>
            </a:r>
            <a:endPar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6000" b="1" dirty="0">
                <a:solidFill>
                  <a:srgbClr val="6600CC"/>
                </a:solidFill>
                <a:effectLst>
                  <a:outerShdw blurRad="38100" dist="38100" dir="2700000" algn="tl">
                    <a:srgbClr val="C0C0C0"/>
                  </a:outerShdw>
                </a:effectLst>
                <a:latin typeface="Times New Roman" pitchFamily="18" charset="0"/>
                <a:ea typeface="標楷體" pitchFamily="65" charset="-120"/>
              </a:rPr>
              <a:t>65</a:t>
            </a:r>
            <a:r>
              <a:rPr lang="zh-TW" altLang="en-US" sz="6000" b="1" dirty="0">
                <a:solidFill>
                  <a:srgbClr val="6600CC"/>
                </a:solidFill>
                <a:effectLst>
                  <a:outerShdw blurRad="38100" dist="38100" dir="2700000" algn="tl">
                    <a:srgbClr val="C0C0C0"/>
                  </a:outerShdw>
                </a:effectLst>
                <a:latin typeface="Times New Roman" pitchFamily="18" charset="0"/>
                <a:ea typeface="標楷體" pitchFamily="65" charset="-120"/>
              </a:rPr>
              <a:t>歲</a:t>
            </a:r>
          </a:p>
        </p:txBody>
      </p:sp>
      <p:sp>
        <p:nvSpPr>
          <p:cNvPr id="5" name="投影片編號版面配置區 2"/>
          <p:cNvSpPr>
            <a:spLocks noGrp="1"/>
          </p:cNvSpPr>
          <p:nvPr>
            <p:ph type="sldNum" sz="quarter" idx="12"/>
          </p:nvPr>
        </p:nvSpPr>
        <p:spPr>
          <a:xfrm>
            <a:off x="10200457" y="6507050"/>
            <a:ext cx="408493" cy="332234"/>
          </a:xfrm>
        </p:spPr>
        <p:txBody>
          <a:bodyPr/>
          <a:lstStyle/>
          <a:p>
            <a:pPr>
              <a:defRPr/>
            </a:pPr>
            <a:fld id="{698C5819-3C13-484E-9DE3-FDEAAB928683}" type="slidenum">
              <a:rPr lang="en-US" altLang="zh-TW" sz="1200">
                <a:solidFill>
                  <a:prstClr val="black"/>
                </a:solidFill>
                <a:latin typeface="Arial" panose="020B0604020202020204" pitchFamily="34" charset="0"/>
                <a:cs typeface="Arial" panose="020B0604020202020204" pitchFamily="34" charset="0"/>
              </a:rPr>
              <a:pPr>
                <a:defRPr/>
              </a:pPr>
              <a:t>5</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01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18" name="文字方塊 17"/>
          <p:cNvSpPr txBox="1"/>
          <p:nvPr/>
        </p:nvSpPr>
        <p:spPr>
          <a:xfrm>
            <a:off x="933960" y="1481012"/>
            <a:ext cx="203132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命令退休條件</a:t>
            </a:r>
          </a:p>
        </p:txBody>
      </p:sp>
      <p:sp>
        <p:nvSpPr>
          <p:cNvPr id="22" name="Rectangle 10"/>
          <p:cNvSpPr>
            <a:spLocks noChangeArrowheads="1"/>
          </p:cNvSpPr>
          <p:nvPr/>
        </p:nvSpPr>
        <p:spPr bwMode="auto">
          <a:xfrm>
            <a:off x="3925639" y="5006668"/>
            <a:ext cx="26082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90000"/>
              </a:lnSpc>
              <a:buFont typeface="Wingdings" pitchFamily="2" charset="2"/>
              <a:buNone/>
            </a:pPr>
            <a:endParaRPr lang="zh-TW" altLang="zh-TW" sz="2000">
              <a:solidFill>
                <a:srgbClr val="0000CC"/>
              </a:solidFill>
              <a:ea typeface="標楷體" pitchFamily="65" charset="-120"/>
            </a:endParaRPr>
          </a:p>
        </p:txBody>
      </p:sp>
      <p:sp>
        <p:nvSpPr>
          <p:cNvPr id="32" name="Rectangle 11"/>
          <p:cNvSpPr>
            <a:spLocks noChangeArrowheads="1"/>
          </p:cNvSpPr>
          <p:nvPr/>
        </p:nvSpPr>
        <p:spPr bwMode="auto">
          <a:xfrm>
            <a:off x="2907575" y="1508711"/>
            <a:ext cx="2322195" cy="4247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400" b="1" dirty="0">
                <a:solidFill>
                  <a:srgbClr val="990099"/>
                </a:solidFill>
                <a:ea typeface="標楷體" pitchFamily="65" charset="-120"/>
              </a:rPr>
              <a:t>1.</a:t>
            </a:r>
            <a:r>
              <a:rPr lang="zh-TW" altLang="en-US" sz="2400" b="1" dirty="0">
                <a:solidFill>
                  <a:srgbClr val="990099"/>
                </a:solidFill>
                <a:ea typeface="標楷體" pitchFamily="65" charset="-120"/>
              </a:rPr>
              <a:t>一般命令退休</a:t>
            </a:r>
          </a:p>
        </p:txBody>
      </p:sp>
      <p:sp>
        <p:nvSpPr>
          <p:cNvPr id="33" name="AutoShape 3"/>
          <p:cNvSpPr>
            <a:spLocks noChangeArrowheads="1"/>
          </p:cNvSpPr>
          <p:nvPr/>
        </p:nvSpPr>
        <p:spPr bwMode="gray">
          <a:xfrm>
            <a:off x="1457138" y="2407027"/>
            <a:ext cx="9902162" cy="3927786"/>
          </a:xfrm>
          <a:prstGeom prst="roundRect">
            <a:avLst>
              <a:gd name="adj" fmla="val 10347"/>
            </a:avLst>
          </a:prstGeom>
          <a:ln>
            <a:headEnd/>
            <a:tailEnd/>
          </a:ln>
        </p:spPr>
        <p:style>
          <a:lnRef idx="2">
            <a:schemeClr val="accent5"/>
          </a:lnRef>
          <a:fillRef idx="1">
            <a:schemeClr val="lt1"/>
          </a:fillRef>
          <a:effectRef idx="0">
            <a:schemeClr val="accent5"/>
          </a:effectRef>
          <a:fontRef idx="minor">
            <a:schemeClr val="dk1"/>
          </a:fontRef>
        </p:style>
        <p:txBody>
          <a:bodyPr tIns="0"/>
          <a:lstStyle/>
          <a:p>
            <a:pPr algn="just">
              <a:lnSpc>
                <a:spcPts val="3000"/>
              </a:lnSpc>
              <a:defRPr/>
            </a:pPr>
            <a:r>
              <a:rPr lang="zh-TW" altLang="en-US" sz="2300" b="1" dirty="0">
                <a:ln w="1905"/>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任職</a:t>
            </a:r>
            <a:r>
              <a:rPr lang="en-US" altLang="zh-TW" sz="23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5</a:t>
            </a:r>
            <a:r>
              <a:rPr lang="zh-TW" altLang="en-US" sz="23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年以上</a:t>
            </a:r>
            <a:r>
              <a:rPr lang="zh-TW" altLang="en-US" sz="2300" b="1" dirty="0">
                <a:ln w="1905"/>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，有下列情事之一者，由服務機關主動辦理命令退休：</a:t>
            </a:r>
            <a:endParaRPr lang="en-US" altLang="zh-TW" sz="2300" b="1" dirty="0">
              <a:ln w="1905"/>
              <a:solidFill>
                <a:schemeClr val="tx1"/>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365125" indent="-365125" algn="just">
              <a:lnSpc>
                <a:spcPts val="3200"/>
              </a:lnSpc>
              <a:spcBef>
                <a:spcPts val="600"/>
              </a:spcBef>
              <a:defRPr/>
            </a:pPr>
            <a:r>
              <a:rPr lang="en-US" altLang="zh-TW" sz="23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23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未符合自願退休條件，並</a:t>
            </a:r>
            <a:r>
              <a:rPr lang="zh-TW" altLang="en-US" sz="23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受監護或輔助宣告尚未撤銷者</a:t>
            </a:r>
            <a:r>
              <a:rPr lang="zh-TW" altLang="en-US" sz="23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en-US" altLang="zh-TW" sz="23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a:p>
            <a:pPr marL="266700" indent="-266700" algn="just">
              <a:lnSpc>
                <a:spcPts val="3200"/>
              </a:lnSpc>
              <a:defRPr/>
            </a:pPr>
            <a:r>
              <a:rPr lang="en-US" altLang="zh-TW" sz="2300" b="1" kern="100"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2.</a:t>
            </a:r>
            <a:r>
              <a:rPr lang="zh-TW" altLang="en-US" sz="2300" b="1" kern="100" dirty="0">
                <a:solidFill>
                  <a:srgbClr val="0000FF"/>
                </a:solidFill>
                <a:latin typeface="微軟正黑體" panose="020B0604030504040204" pitchFamily="34" charset="-120"/>
                <a:ea typeface="微軟正黑體" panose="020B0604030504040204" pitchFamily="34" charset="-120"/>
              </a:rPr>
              <a:t>有下列情事之一，經服務機關出具其</a:t>
            </a:r>
            <a:r>
              <a:rPr lang="zh-TW" altLang="en-US" sz="23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不能從事本職工作，亦無法擔任其他相當工作之證明</a:t>
            </a:r>
            <a:r>
              <a:rPr lang="zh-TW" altLang="zh-TW" sz="23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者</a:t>
            </a:r>
            <a:r>
              <a:rPr lang="en-US" altLang="zh-TW" b="1" kern="100" dirty="0">
                <a:solidFill>
                  <a:srgbClr val="FF00FF"/>
                </a:solidFill>
                <a:latin typeface="微軟正黑體" panose="020B0604030504040204" pitchFamily="34" charset="-120"/>
                <a:ea typeface="微軟正黑體" panose="020B0604030504040204" pitchFamily="34" charset="-120"/>
              </a:rPr>
              <a:t>(</a:t>
            </a:r>
            <a:r>
              <a:rPr lang="zh-TW" altLang="en-US" b="1" kern="100" dirty="0">
                <a:solidFill>
                  <a:srgbClr val="FF00FF"/>
                </a:solidFill>
                <a:latin typeface="微軟正黑體" panose="020B0604030504040204" pitchFamily="34" charset="-120"/>
                <a:ea typeface="微軟正黑體" panose="020B0604030504040204" pitchFamily="34" charset="-120"/>
              </a:rPr>
              <a:t>自出具證明同日退休生效</a:t>
            </a:r>
            <a:r>
              <a:rPr lang="en-US" altLang="zh-TW" b="1" kern="100" dirty="0">
                <a:solidFill>
                  <a:srgbClr val="FF00FF"/>
                </a:solidFill>
                <a:latin typeface="微軟正黑體" panose="020B0604030504040204" pitchFamily="34" charset="-120"/>
                <a:ea typeface="微軟正黑體" panose="020B0604030504040204" pitchFamily="34" charset="-120"/>
              </a:rPr>
              <a:t>)</a:t>
            </a:r>
            <a:r>
              <a:rPr lang="zh-TW" altLang="en-US" sz="2300" b="1" kern="100" dirty="0">
                <a:solidFill>
                  <a:srgbClr val="0000FF"/>
                </a:solidFill>
                <a:latin typeface="微軟正黑體" panose="020B0604030504040204" pitchFamily="34" charset="-120"/>
                <a:ea typeface="微軟正黑體" panose="020B0604030504040204" pitchFamily="34" charset="-120"/>
              </a:rPr>
              <a:t>：</a:t>
            </a:r>
            <a:endParaRPr lang="en-US" altLang="zh-TW" sz="2300" b="1" kern="100" dirty="0">
              <a:solidFill>
                <a:srgbClr val="0000FF"/>
              </a:solidFill>
              <a:latin typeface="微軟正黑體" panose="020B0604030504040204" pitchFamily="34" charset="-120"/>
              <a:ea typeface="微軟正黑體" panose="020B0604030504040204" pitchFamily="34" charset="-120"/>
            </a:endParaRPr>
          </a:p>
          <a:p>
            <a:pPr marL="542925" lvl="1" indent="-257175" algn="just">
              <a:lnSpc>
                <a:spcPts val="3700"/>
              </a:lnSpc>
              <a:buFont typeface="+mj-lt"/>
              <a:buAutoNum type="arabicParenR"/>
              <a:defRPr/>
            </a:pPr>
            <a:r>
              <a:rPr lang="zh-TW" altLang="en-US" sz="2100" b="1" kern="100" dirty="0">
                <a:solidFill>
                  <a:srgbClr val="0000FF"/>
                </a:solidFill>
                <a:latin typeface="微軟正黑體" panose="020B0604030504040204" pitchFamily="34" charset="-120"/>
                <a:ea typeface="微軟正黑體" panose="020B0604030504040204" pitchFamily="34" charset="-120"/>
              </a:rPr>
              <a:t>達公</a:t>
            </a:r>
            <a:r>
              <a:rPr lang="zh-TW" altLang="zh-TW" sz="2100" b="1" kern="100" dirty="0">
                <a:solidFill>
                  <a:srgbClr val="0000FF"/>
                </a:solidFill>
                <a:latin typeface="微軟正黑體" panose="020B0604030504040204" pitchFamily="34" charset="-120"/>
                <a:ea typeface="微軟正黑體" panose="020B0604030504040204" pitchFamily="34" charset="-120"/>
              </a:rPr>
              <a:t>保</a:t>
            </a:r>
            <a:r>
              <a:rPr lang="zh-TW" altLang="zh-TW" sz="21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半失能</a:t>
            </a:r>
            <a:r>
              <a:rPr lang="zh-TW" altLang="zh-TW" sz="2100" b="1" kern="100" dirty="0">
                <a:solidFill>
                  <a:srgbClr val="0000FF"/>
                </a:solidFill>
                <a:latin typeface="微軟正黑體" panose="020B0604030504040204" pitchFamily="34" charset="-120"/>
                <a:ea typeface="微軟正黑體" panose="020B0604030504040204" pitchFamily="34" charset="-120"/>
              </a:rPr>
              <a:t>以上</a:t>
            </a:r>
            <a:r>
              <a:rPr lang="en-US" altLang="zh-TW" sz="2100" b="1" kern="100" dirty="0">
                <a:solidFill>
                  <a:srgbClr val="FF00FF"/>
                </a:solidFill>
                <a:latin typeface="微軟正黑體" panose="020B0604030504040204" pitchFamily="34" charset="-120"/>
                <a:ea typeface="微軟正黑體" panose="020B0604030504040204" pitchFamily="34" charset="-120"/>
              </a:rPr>
              <a:t>(</a:t>
            </a:r>
            <a:r>
              <a:rPr lang="zh-TW" altLang="en-US" sz="2100" b="1" kern="100" dirty="0">
                <a:solidFill>
                  <a:srgbClr val="FF00FF"/>
                </a:solidFill>
                <a:latin typeface="微軟正黑體" panose="020B0604030504040204" pitchFamily="34" charset="-120"/>
                <a:ea typeface="微軟正黑體" panose="020B0604030504040204" pitchFamily="34" charset="-120"/>
              </a:rPr>
              <a:t>且需領有失能給付</a:t>
            </a:r>
            <a:r>
              <a:rPr lang="en-US" altLang="zh-TW" sz="2100" b="1" kern="100" dirty="0">
                <a:solidFill>
                  <a:srgbClr val="FF00FF"/>
                </a:solidFill>
                <a:latin typeface="微軟正黑體" panose="020B0604030504040204" pitchFamily="34" charset="-120"/>
                <a:ea typeface="微軟正黑體" panose="020B0604030504040204" pitchFamily="34" charset="-120"/>
              </a:rPr>
              <a:t>)</a:t>
            </a:r>
            <a:r>
              <a:rPr lang="zh-TW" altLang="zh-TW" sz="2100" b="1" kern="100" dirty="0">
                <a:solidFill>
                  <a:srgbClr val="0000FF"/>
                </a:solidFill>
                <a:latin typeface="微軟正黑體" panose="020B0604030504040204" pitchFamily="34" charset="-120"/>
                <a:ea typeface="微軟正黑體" panose="020B0604030504040204" pitchFamily="34" charset="-120"/>
              </a:rPr>
              <a:t>或身心障礙等級</a:t>
            </a:r>
            <a:r>
              <a:rPr lang="zh-TW" altLang="zh-TW"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為重度以上</a:t>
            </a:r>
            <a:r>
              <a:rPr lang="zh-TW" altLang="zh-TW" sz="2100" b="1" kern="100" dirty="0">
                <a:solidFill>
                  <a:srgbClr val="0000FF"/>
                </a:solidFill>
                <a:latin typeface="微軟正黑體" panose="020B0604030504040204" pitchFamily="34" charset="-120"/>
                <a:ea typeface="微軟正黑體" panose="020B0604030504040204" pitchFamily="34" charset="-120"/>
              </a:rPr>
              <a:t>等級。</a:t>
            </a:r>
            <a:endParaRPr lang="en-US" altLang="zh-TW" sz="2100" b="1" kern="100" dirty="0">
              <a:solidFill>
                <a:srgbClr val="0000FF"/>
              </a:solidFill>
              <a:latin typeface="微軟正黑體" panose="020B0604030504040204" pitchFamily="34" charset="-120"/>
              <a:ea typeface="微軟正黑體" panose="020B0604030504040204" pitchFamily="34" charset="-120"/>
            </a:endParaRPr>
          </a:p>
          <a:p>
            <a:pPr marL="542925" lvl="1" indent="-257175" algn="just">
              <a:lnSpc>
                <a:spcPts val="3700"/>
              </a:lnSpc>
              <a:buClr>
                <a:srgbClr val="0000FF"/>
              </a:buClr>
              <a:buFont typeface="+mj-lt"/>
              <a:buAutoNum type="arabicParenR"/>
              <a:defRPr/>
            </a:pPr>
            <a:r>
              <a:rPr lang="zh-TW" altLang="zh-TW"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罹患</a:t>
            </a:r>
            <a:r>
              <a:rPr lang="zh-TW" altLang="en-US"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第三</a:t>
            </a:r>
            <a:r>
              <a:rPr lang="zh-TW" altLang="zh-TW"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期</a:t>
            </a:r>
            <a:r>
              <a:rPr lang="zh-TW" altLang="en-US"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以上</a:t>
            </a:r>
            <a:r>
              <a:rPr lang="zh-TW" altLang="zh-TW" sz="2100" b="1" kern="100" dirty="0">
                <a:solidFill>
                  <a:srgbClr val="0000FF"/>
                </a:solidFill>
                <a:latin typeface="微軟正黑體" panose="020B0604030504040204" pitchFamily="34" charset="-120"/>
                <a:ea typeface="微軟正黑體" panose="020B0604030504040204" pitchFamily="34" charset="-120"/>
              </a:rPr>
              <a:t>之惡性腫瘤，且繳有合格醫院出具之證明。</a:t>
            </a:r>
            <a:endParaRPr lang="en-US" altLang="zh-TW" sz="2100" b="1" kern="100" dirty="0">
              <a:solidFill>
                <a:srgbClr val="0000FF"/>
              </a:solidFill>
              <a:latin typeface="微軟正黑體" panose="020B0604030504040204" pitchFamily="34" charset="-120"/>
              <a:ea typeface="微軟正黑體" panose="020B0604030504040204" pitchFamily="34" charset="-120"/>
            </a:endParaRPr>
          </a:p>
          <a:p>
            <a:pPr marL="542925" lvl="1" indent="-257175" algn="just">
              <a:lnSpc>
                <a:spcPts val="3700"/>
              </a:lnSpc>
              <a:defRPr/>
            </a:pPr>
            <a:r>
              <a:rPr lang="zh-TW" altLang="en-US" sz="2100" b="1" kern="100" dirty="0">
                <a:solidFill>
                  <a:srgbClr val="FF00FF"/>
                </a:solidFill>
                <a:latin typeface="微軟正黑體" panose="020B0604030504040204" pitchFamily="34" charset="-120"/>
                <a:ea typeface="微軟正黑體" panose="020B0604030504040204" pitchFamily="34" charset="-120"/>
              </a:rPr>
              <a:t>★服務機關依上述</a:t>
            </a:r>
            <a:r>
              <a:rPr lang="en-US" altLang="zh-TW"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2.</a:t>
            </a:r>
            <a:r>
              <a:rPr lang="zh-TW" altLang="en-US"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之</a:t>
            </a:r>
            <a:r>
              <a:rPr lang="en-US" altLang="zh-TW"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1)</a:t>
            </a:r>
            <a:r>
              <a:rPr lang="zh-TW" altLang="en-US" sz="2100" b="1" kern="100" dirty="0">
                <a:solidFill>
                  <a:srgbClr val="FF00FF"/>
                </a:solidFill>
                <a:latin typeface="微軟正黑體" panose="020B0604030504040204" pitchFamily="34" charset="-120"/>
                <a:ea typeface="微軟正黑體" panose="020B0604030504040204" pitchFamily="34" charset="-120"/>
              </a:rPr>
              <a:t>情形主動申辦公務人員之命令退休前，應比照身心障礙者權益保障法第</a:t>
            </a:r>
            <a:r>
              <a:rPr lang="en-US" altLang="zh-TW" sz="2100" b="1" kern="100" dirty="0">
                <a:solidFill>
                  <a:srgbClr val="FF00FF"/>
                </a:solidFill>
                <a:latin typeface="微軟正黑體" panose="020B0604030504040204" pitchFamily="34" charset="-120"/>
                <a:ea typeface="微軟正黑體" panose="020B0604030504040204" pitchFamily="34" charset="-120"/>
              </a:rPr>
              <a:t>33</a:t>
            </a:r>
            <a:r>
              <a:rPr lang="zh-TW" altLang="en-US" sz="2100" b="1" kern="100" dirty="0">
                <a:solidFill>
                  <a:srgbClr val="FF00FF"/>
                </a:solidFill>
                <a:latin typeface="微軟正黑體" panose="020B0604030504040204" pitchFamily="34" charset="-120"/>
                <a:ea typeface="微軟正黑體" panose="020B0604030504040204" pitchFamily="34" charset="-120"/>
              </a:rPr>
              <a:t>條規定提供</a:t>
            </a:r>
            <a:r>
              <a:rPr lang="zh-TW" altLang="en-US" sz="2100" b="1" u="sng"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職業重建服務</a:t>
            </a:r>
            <a:r>
              <a:rPr lang="zh-TW" altLang="en-US" sz="2100" b="1" kern="100" dirty="0">
                <a:solidFill>
                  <a:srgbClr val="0000FF"/>
                </a:solidFill>
                <a:latin typeface="微軟正黑體" panose="020B0604030504040204" pitchFamily="34" charset="-120"/>
                <a:ea typeface="微軟正黑體" panose="020B0604030504040204" pitchFamily="34" charset="-120"/>
              </a:rPr>
              <a:t>。</a:t>
            </a:r>
            <a:endParaRPr lang="en-US" altLang="zh-TW" sz="2100" dirty="0">
              <a:latin typeface="微軟正黑體" panose="020B0604030504040204" pitchFamily="34" charset="-120"/>
              <a:ea typeface="微軟正黑體" panose="020B0604030504040204" pitchFamily="34" charset="-120"/>
            </a:endParaRPr>
          </a:p>
          <a:p>
            <a:pPr>
              <a:defRPr/>
            </a:pPr>
            <a:endParaRPr lang="zh-TW" altLang="en-US" sz="2300" dirty="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50496" y="2303332"/>
            <a:ext cx="575799" cy="101566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修</a:t>
            </a:r>
            <a:endParaRPr lang="en-US" altLang="zh-TW"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TW"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訂</a:t>
            </a:r>
          </a:p>
        </p:txBody>
      </p:sp>
    </p:spTree>
    <p:extLst>
      <p:ext uri="{BB962C8B-B14F-4D97-AF65-F5344CB8AC3E}">
        <p14:creationId xmlns:p14="http://schemas.microsoft.com/office/powerpoint/2010/main" val="47545072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公務人員退休條件</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18" name="文字方塊 17"/>
          <p:cNvSpPr txBox="1"/>
          <p:nvPr/>
        </p:nvSpPr>
        <p:spPr>
          <a:xfrm>
            <a:off x="933960" y="1481012"/>
            <a:ext cx="2031325"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命令退休條件</a:t>
            </a:r>
          </a:p>
        </p:txBody>
      </p:sp>
      <p:sp>
        <p:nvSpPr>
          <p:cNvPr id="11" name="Rectangle 11"/>
          <p:cNvSpPr>
            <a:spLocks noChangeArrowheads="1"/>
          </p:cNvSpPr>
          <p:nvPr/>
        </p:nvSpPr>
        <p:spPr bwMode="auto">
          <a:xfrm>
            <a:off x="2965285" y="1490472"/>
            <a:ext cx="2322195" cy="4247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1">
            <a:spAutoFit/>
          </a:bodyPr>
          <a:lstStyle>
            <a:lvl1pPr eaLnBrk="0" hangingPunct="0">
              <a:buChar char="•"/>
              <a:defRPr kumimoji="1" sz="3200">
                <a:solidFill>
                  <a:schemeClr val="tx1"/>
                </a:solidFill>
                <a:latin typeface="Arial" charset="0"/>
                <a:ea typeface="新細明體" charset="-120"/>
              </a:defRPr>
            </a:lvl1pPr>
            <a:lvl2pPr marL="742950" indent="-285750" eaLnBrk="0" hangingPunct="0">
              <a:buChar char="–"/>
              <a:defRPr kumimoji="1" sz="2800">
                <a:solidFill>
                  <a:schemeClr val="tx1"/>
                </a:solidFill>
                <a:latin typeface="Arial" charset="0"/>
                <a:ea typeface="新細明體" charset="-120"/>
              </a:defRPr>
            </a:lvl2pPr>
            <a:lvl3pPr marL="1143000" indent="-228600" eaLnBrk="0" hangingPunct="0">
              <a:buChar char="•"/>
              <a:defRPr kumimoji="1" sz="2400">
                <a:solidFill>
                  <a:schemeClr val="tx1"/>
                </a:solidFill>
                <a:latin typeface="Arial" charset="0"/>
                <a:ea typeface="新細明體" charset="-120"/>
              </a:defRPr>
            </a:lvl3pPr>
            <a:lvl4pPr marL="1600200" indent="-228600" eaLnBrk="0" hangingPunct="0">
              <a:buChar char="–"/>
              <a:defRPr kumimoji="1" sz="2000">
                <a:solidFill>
                  <a:schemeClr val="tx1"/>
                </a:solidFill>
                <a:latin typeface="Arial" charset="0"/>
                <a:ea typeface="新細明體" charset="-120"/>
              </a:defRPr>
            </a:lvl4pPr>
            <a:lvl5pPr marL="2057400" indent="-228600" eaLnBrk="0" hangingPunct="0">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342900" indent="-342900" algn="ctr" eaLnBrk="1" hangingPunct="1">
              <a:lnSpc>
                <a:spcPct val="90000"/>
              </a:lnSpc>
              <a:buClr>
                <a:schemeClr val="accent2"/>
              </a:buClr>
              <a:buNone/>
            </a:pPr>
            <a:r>
              <a:rPr lang="en-US" altLang="zh-TW" sz="2400" b="1" dirty="0">
                <a:solidFill>
                  <a:srgbClr val="990099"/>
                </a:solidFill>
                <a:ea typeface="標楷體" pitchFamily="65" charset="-120"/>
              </a:rPr>
              <a:t>2.</a:t>
            </a:r>
            <a:r>
              <a:rPr lang="zh-TW" altLang="en-US" sz="2400" b="1" dirty="0">
                <a:solidFill>
                  <a:srgbClr val="990099"/>
                </a:solidFill>
                <a:ea typeface="標楷體" pitchFamily="65" charset="-120"/>
              </a:rPr>
              <a:t>因公命令退休</a:t>
            </a:r>
          </a:p>
        </p:txBody>
      </p:sp>
      <p:grpSp>
        <p:nvGrpSpPr>
          <p:cNvPr id="12" name="群組 11"/>
          <p:cNvGrpSpPr/>
          <p:nvPr/>
        </p:nvGrpSpPr>
        <p:grpSpPr>
          <a:xfrm>
            <a:off x="7778750" y="1651563"/>
            <a:ext cx="3143786" cy="4629612"/>
            <a:chOff x="5246596" y="977177"/>
            <a:chExt cx="2812175" cy="5693679"/>
          </a:xfrm>
        </p:grpSpPr>
        <p:grpSp>
          <p:nvGrpSpPr>
            <p:cNvPr id="14" name="Group 13"/>
            <p:cNvGrpSpPr>
              <a:grpSpLocks/>
            </p:cNvGrpSpPr>
            <p:nvPr/>
          </p:nvGrpSpPr>
          <p:grpSpPr bwMode="auto">
            <a:xfrm>
              <a:off x="5616195" y="977177"/>
              <a:ext cx="2442576" cy="5556137"/>
              <a:chOff x="-71" y="1686"/>
              <a:chExt cx="3677" cy="1908"/>
            </a:xfrm>
          </p:grpSpPr>
          <p:sp>
            <p:nvSpPr>
              <p:cNvPr id="16" name="AutoShape 5"/>
              <p:cNvSpPr>
                <a:spLocks noChangeArrowheads="1"/>
              </p:cNvSpPr>
              <p:nvPr/>
            </p:nvSpPr>
            <p:spPr bwMode="gray">
              <a:xfrm>
                <a:off x="291" y="1889"/>
                <a:ext cx="3315" cy="1705"/>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1800" b="1" dirty="0">
                  <a:solidFill>
                    <a:srgbClr val="FF0000"/>
                  </a:solidFill>
                </a:endParaRPr>
              </a:p>
            </p:txBody>
          </p:sp>
          <p:sp>
            <p:nvSpPr>
              <p:cNvPr id="17" name="Text Box 6"/>
              <p:cNvSpPr txBox="1">
                <a:spLocks noChangeArrowheads="1"/>
              </p:cNvSpPr>
              <p:nvPr/>
            </p:nvSpPr>
            <p:spPr bwMode="gray">
              <a:xfrm>
                <a:off x="477" y="2056"/>
                <a:ext cx="3129" cy="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wrap="square" lIns="0" tIns="0" rIns="0" bIns="0">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nSpc>
                    <a:spcPct val="130000"/>
                  </a:lnSpc>
                  <a:spcBef>
                    <a:spcPct val="50000"/>
                  </a:spcBef>
                  <a:buFontTx/>
                  <a:buNone/>
                </a:pPr>
                <a:r>
                  <a:rPr kumimoji="0" lang="zh-TW" altLang="en-US" sz="2800" b="1" dirty="0">
                    <a:solidFill>
                      <a:srgbClr val="660066"/>
                    </a:solidFill>
                    <a:latin typeface="標楷體" pitchFamily="65" charset="-120"/>
                  </a:rPr>
                  <a:t>因公傷病之認定遇有疑義時，提</a:t>
                </a:r>
                <a:r>
                  <a:rPr kumimoji="0" lang="zh-TW" altLang="en-US" sz="2800" b="1" u="sng" dirty="0">
                    <a:solidFill>
                      <a:srgbClr val="660066"/>
                    </a:solidFill>
                    <a:latin typeface="標楷體" pitchFamily="65" charset="-120"/>
                  </a:rPr>
                  <a:t>公務人員因公命令退休及因公撫卹疑義小組</a:t>
                </a:r>
                <a:r>
                  <a:rPr kumimoji="0" lang="zh-TW" altLang="en-US" sz="2800" b="1" dirty="0">
                    <a:solidFill>
                      <a:srgbClr val="660066"/>
                    </a:solidFill>
                    <a:latin typeface="標楷體" pitchFamily="65" charset="-120"/>
                  </a:rPr>
                  <a:t>審查</a:t>
                </a:r>
              </a:p>
            </p:txBody>
          </p:sp>
          <p:grpSp>
            <p:nvGrpSpPr>
              <p:cNvPr id="19" name="Group 7"/>
              <p:cNvGrpSpPr>
                <a:grpSpLocks/>
              </p:cNvGrpSpPr>
              <p:nvPr/>
            </p:nvGrpSpPr>
            <p:grpSpPr bwMode="auto">
              <a:xfrm>
                <a:off x="-71" y="1686"/>
                <a:ext cx="725" cy="374"/>
                <a:chOff x="1745" y="1803"/>
                <a:chExt cx="724" cy="355"/>
              </a:xfrm>
            </p:grpSpPr>
            <p:sp>
              <p:nvSpPr>
                <p:cNvPr id="20" name="Freeform 8"/>
                <p:cNvSpPr>
                  <a:spLocks/>
                </p:cNvSpPr>
                <p:nvPr/>
              </p:nvSpPr>
              <p:spPr bwMode="gray">
                <a:xfrm>
                  <a:off x="1900" y="1803"/>
                  <a:ext cx="388" cy="95"/>
                </a:xfrm>
                <a:custGeom>
                  <a:avLst/>
                  <a:gdLst>
                    <a:gd name="T0" fmla="*/ 11 w 267"/>
                    <a:gd name="T1" fmla="*/ 0 h 292"/>
                    <a:gd name="T2" fmla="*/ 14 w 267"/>
                    <a:gd name="T3" fmla="*/ 3 h 292"/>
                    <a:gd name="T4" fmla="*/ 16 w 267"/>
                    <a:gd name="T5" fmla="*/ 3 h 292"/>
                    <a:gd name="T6" fmla="*/ 18 w 267"/>
                    <a:gd name="T7" fmla="*/ 3 h 292"/>
                    <a:gd name="T8" fmla="*/ 20 w 267"/>
                    <a:gd name="T9" fmla="*/ 3 h 292"/>
                    <a:gd name="T10" fmla="*/ 21 w 267"/>
                    <a:gd name="T11" fmla="*/ 5 h 292"/>
                    <a:gd name="T12" fmla="*/ 22 w 267"/>
                    <a:gd name="T13" fmla="*/ 7 h 292"/>
                    <a:gd name="T14" fmla="*/ 23 w 267"/>
                    <a:gd name="T15" fmla="*/ 9 h 292"/>
                    <a:gd name="T16" fmla="*/ 23 w 267"/>
                    <a:gd name="T17" fmla="*/ 12 h 292"/>
                    <a:gd name="T18" fmla="*/ 23 w 267"/>
                    <a:gd name="T19" fmla="*/ 14 h 292"/>
                    <a:gd name="T20" fmla="*/ 22 w 267"/>
                    <a:gd name="T21" fmla="*/ 16 h 292"/>
                    <a:gd name="T22" fmla="*/ 21 w 267"/>
                    <a:gd name="T23" fmla="*/ 18 h 292"/>
                    <a:gd name="T24" fmla="*/ 20 w 267"/>
                    <a:gd name="T25" fmla="*/ 20 h 292"/>
                    <a:gd name="T26" fmla="*/ 18 w 267"/>
                    <a:gd name="T27" fmla="*/ 21 h 292"/>
                    <a:gd name="T28" fmla="*/ 16 w 267"/>
                    <a:gd name="T29" fmla="*/ 23 h 292"/>
                    <a:gd name="T30" fmla="*/ 14 w 267"/>
                    <a:gd name="T31" fmla="*/ 24 h 292"/>
                    <a:gd name="T32" fmla="*/ 11 w 267"/>
                    <a:gd name="T33" fmla="*/ 24 h 292"/>
                    <a:gd name="T34" fmla="*/ 9 w 267"/>
                    <a:gd name="T35" fmla="*/ 24 h 292"/>
                    <a:gd name="T36" fmla="*/ 7 w 267"/>
                    <a:gd name="T37" fmla="*/ 22 h 292"/>
                    <a:gd name="T38" fmla="*/ 4 w 267"/>
                    <a:gd name="T39" fmla="*/ 21 h 292"/>
                    <a:gd name="T40" fmla="*/ 3 w 267"/>
                    <a:gd name="T41" fmla="*/ 19 h 292"/>
                    <a:gd name="T42" fmla="*/ 3 w 267"/>
                    <a:gd name="T43" fmla="*/ 17 h 292"/>
                    <a:gd name="T44" fmla="*/ 3 w 267"/>
                    <a:gd name="T45" fmla="*/ 14 h 292"/>
                    <a:gd name="T46" fmla="*/ 0 w 267"/>
                    <a:gd name="T47" fmla="*/ 12 h 292"/>
                    <a:gd name="T48" fmla="*/ 3 w 267"/>
                    <a:gd name="T49" fmla="*/ 9 h 292"/>
                    <a:gd name="T50" fmla="*/ 3 w 267"/>
                    <a:gd name="T51" fmla="*/ 7 h 292"/>
                    <a:gd name="T52" fmla="*/ 3 w 267"/>
                    <a:gd name="T53" fmla="*/ 4 h 292"/>
                    <a:gd name="T54" fmla="*/ 4 w 267"/>
                    <a:gd name="T55" fmla="*/ 3 h 292"/>
                    <a:gd name="T56" fmla="*/ 7 w 267"/>
                    <a:gd name="T57" fmla="*/ 3 h 292"/>
                    <a:gd name="T58" fmla="*/ 9 w 267"/>
                    <a:gd name="T59" fmla="*/ 3 h 292"/>
                    <a:gd name="T60" fmla="*/ 1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21" name="Freeform 9"/>
                <p:cNvSpPr>
                  <a:spLocks/>
                </p:cNvSpPr>
                <p:nvPr/>
              </p:nvSpPr>
              <p:spPr bwMode="gray">
                <a:xfrm>
                  <a:off x="1745" y="1897"/>
                  <a:ext cx="724" cy="261"/>
                </a:xfrm>
                <a:custGeom>
                  <a:avLst/>
                  <a:gdLst>
                    <a:gd name="T0" fmla="*/ 6 w 573"/>
                    <a:gd name="T1" fmla="*/ 3 h 1111"/>
                    <a:gd name="T2" fmla="*/ 3 w 573"/>
                    <a:gd name="T3" fmla="*/ 3 h 1111"/>
                    <a:gd name="T4" fmla="*/ 3 w 573"/>
                    <a:gd name="T5" fmla="*/ 6 h 1111"/>
                    <a:gd name="T6" fmla="*/ 0 w 573"/>
                    <a:gd name="T7" fmla="*/ 40 h 1111"/>
                    <a:gd name="T8" fmla="*/ 1 w 573"/>
                    <a:gd name="T9" fmla="*/ 41 h 1111"/>
                    <a:gd name="T10" fmla="*/ 3 w 573"/>
                    <a:gd name="T11" fmla="*/ 41 h 1111"/>
                    <a:gd name="T12" fmla="*/ 3 w 573"/>
                    <a:gd name="T13" fmla="*/ 43 h 1111"/>
                    <a:gd name="T14" fmla="*/ 4 w 573"/>
                    <a:gd name="T15" fmla="*/ 43 h 1111"/>
                    <a:gd name="T16" fmla="*/ 7 w 573"/>
                    <a:gd name="T17" fmla="*/ 43 h 1111"/>
                    <a:gd name="T18" fmla="*/ 8 w 573"/>
                    <a:gd name="T19" fmla="*/ 42 h 1111"/>
                    <a:gd name="T20" fmla="*/ 9 w 573"/>
                    <a:gd name="T21" fmla="*/ 41 h 1111"/>
                    <a:gd name="T22" fmla="*/ 9 w 573"/>
                    <a:gd name="T23" fmla="*/ 39 h 1111"/>
                    <a:gd name="T24" fmla="*/ 9 w 573"/>
                    <a:gd name="T25" fmla="*/ 13 h 1111"/>
                    <a:gd name="T26" fmla="*/ 10 w 573"/>
                    <a:gd name="T27" fmla="*/ 83 h 1111"/>
                    <a:gd name="T28" fmla="*/ 11 w 573"/>
                    <a:gd name="T29" fmla="*/ 83 h 1111"/>
                    <a:gd name="T30" fmla="*/ 12 w 573"/>
                    <a:gd name="T31" fmla="*/ 85 h 1111"/>
                    <a:gd name="T32" fmla="*/ 14 w 573"/>
                    <a:gd name="T33" fmla="*/ 86 h 1111"/>
                    <a:gd name="T34" fmla="*/ 16 w 573"/>
                    <a:gd name="T35" fmla="*/ 87 h 1111"/>
                    <a:gd name="T36" fmla="*/ 18 w 573"/>
                    <a:gd name="T37" fmla="*/ 87 h 1111"/>
                    <a:gd name="T38" fmla="*/ 21 w 573"/>
                    <a:gd name="T39" fmla="*/ 86 h 1111"/>
                    <a:gd name="T40" fmla="*/ 21 w 573"/>
                    <a:gd name="T41" fmla="*/ 83 h 1111"/>
                    <a:gd name="T42" fmla="*/ 22 w 573"/>
                    <a:gd name="T43" fmla="*/ 83 h 1111"/>
                    <a:gd name="T44" fmla="*/ 22 w 573"/>
                    <a:gd name="T45" fmla="*/ 39 h 1111"/>
                    <a:gd name="T46" fmla="*/ 24 w 573"/>
                    <a:gd name="T47" fmla="*/ 39 h 1111"/>
                    <a:gd name="T48" fmla="*/ 24 w 573"/>
                    <a:gd name="T49" fmla="*/ 42 h 1111"/>
                    <a:gd name="T50" fmla="*/ 24 w 573"/>
                    <a:gd name="T51" fmla="*/ 47 h 1111"/>
                    <a:gd name="T52" fmla="*/ 24 w 573"/>
                    <a:gd name="T53" fmla="*/ 52 h 1111"/>
                    <a:gd name="T54" fmla="*/ 24 w 573"/>
                    <a:gd name="T55" fmla="*/ 58 h 1111"/>
                    <a:gd name="T56" fmla="*/ 24 w 573"/>
                    <a:gd name="T57" fmla="*/ 65 h 1111"/>
                    <a:gd name="T58" fmla="*/ 24 w 573"/>
                    <a:gd name="T59" fmla="*/ 72 h 1111"/>
                    <a:gd name="T60" fmla="*/ 24 w 573"/>
                    <a:gd name="T61" fmla="*/ 78 h 1111"/>
                    <a:gd name="T62" fmla="*/ 24 w 573"/>
                    <a:gd name="T63" fmla="*/ 83 h 1111"/>
                    <a:gd name="T64" fmla="*/ 24 w 573"/>
                    <a:gd name="T65" fmla="*/ 83 h 1111"/>
                    <a:gd name="T66" fmla="*/ 25 w 573"/>
                    <a:gd name="T67" fmla="*/ 85 h 1111"/>
                    <a:gd name="T68" fmla="*/ 28 w 573"/>
                    <a:gd name="T69" fmla="*/ 86 h 1111"/>
                    <a:gd name="T70" fmla="*/ 30 w 573"/>
                    <a:gd name="T71" fmla="*/ 87 h 1111"/>
                    <a:gd name="T72" fmla="*/ 32 w 573"/>
                    <a:gd name="T73" fmla="*/ 86 h 1111"/>
                    <a:gd name="T74" fmla="*/ 35 w 573"/>
                    <a:gd name="T75" fmla="*/ 85 h 1111"/>
                    <a:gd name="T76" fmla="*/ 35 w 573"/>
                    <a:gd name="T77" fmla="*/ 83 h 1111"/>
                    <a:gd name="T78" fmla="*/ 36 w 573"/>
                    <a:gd name="T79" fmla="*/ 83 h 1111"/>
                    <a:gd name="T80" fmla="*/ 37 w 573"/>
                    <a:gd name="T81" fmla="*/ 13 h 1111"/>
                    <a:gd name="T82" fmla="*/ 37 w 573"/>
                    <a:gd name="T83" fmla="*/ 39 h 1111"/>
                    <a:gd name="T84" fmla="*/ 37 w 573"/>
                    <a:gd name="T85" fmla="*/ 41 h 1111"/>
                    <a:gd name="T86" fmla="*/ 38 w 573"/>
                    <a:gd name="T87" fmla="*/ 43 h 1111"/>
                    <a:gd name="T88" fmla="*/ 41 w 573"/>
                    <a:gd name="T89" fmla="*/ 43 h 1111"/>
                    <a:gd name="T90" fmla="*/ 43 w 573"/>
                    <a:gd name="T91" fmla="*/ 43 h 1111"/>
                    <a:gd name="T92" fmla="*/ 44 w 573"/>
                    <a:gd name="T93" fmla="*/ 43 h 1111"/>
                    <a:gd name="T94" fmla="*/ 46 w 573"/>
                    <a:gd name="T95" fmla="*/ 41 h 1111"/>
                    <a:gd name="T96" fmla="*/ 46 w 573"/>
                    <a:gd name="T97" fmla="*/ 39 h 1111"/>
                    <a:gd name="T98" fmla="*/ 46 w 573"/>
                    <a:gd name="T99" fmla="*/ 5 h 1111"/>
                    <a:gd name="T100" fmla="*/ 43 w 573"/>
                    <a:gd name="T101" fmla="*/ 3 h 1111"/>
                    <a:gd name="T102" fmla="*/ 41 w 573"/>
                    <a:gd name="T103" fmla="*/ 3 h 1111"/>
                    <a:gd name="T104" fmla="*/ 8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a:noFill/>
                </a:ln>
                <a:effectLst>
                  <a:outerShdw dist="91581" dir="3378596" algn="ctr" rotWithShape="0">
                    <a:srgbClr val="C0C0C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grpSp>
        <p:sp>
          <p:nvSpPr>
            <p:cNvPr id="15" name="右大括弧 14"/>
            <p:cNvSpPr/>
            <p:nvPr/>
          </p:nvSpPr>
          <p:spPr>
            <a:xfrm>
              <a:off x="5246596" y="2224266"/>
              <a:ext cx="437055" cy="4446590"/>
            </a:xfrm>
            <a:prstGeom prst="rightBrace">
              <a:avLst>
                <a:gd name="adj1" fmla="val 71631"/>
                <a:gd name="adj2" fmla="val 50000"/>
              </a:avLst>
            </a:prstGeom>
            <a:ln w="38100"/>
          </p:spPr>
          <p:style>
            <a:lnRef idx="3">
              <a:schemeClr val="accent5"/>
            </a:lnRef>
            <a:fillRef idx="0">
              <a:schemeClr val="accent5"/>
            </a:fillRef>
            <a:effectRef idx="2">
              <a:schemeClr val="accent5"/>
            </a:effectRef>
            <a:fontRef idx="minor">
              <a:schemeClr val="tx1"/>
            </a:fontRef>
          </p:style>
          <p:txBody>
            <a:bodyPr rtlCol="0" anchor="ctr"/>
            <a:lstStyle/>
            <a:p>
              <a:pPr algn="ctr"/>
              <a:endParaRPr lang="zh-TW" altLang="en-US"/>
            </a:p>
          </p:txBody>
        </p:sp>
      </p:grpSp>
      <p:grpSp>
        <p:nvGrpSpPr>
          <p:cNvPr id="23" name="群組 22"/>
          <p:cNvGrpSpPr/>
          <p:nvPr/>
        </p:nvGrpSpPr>
        <p:grpSpPr>
          <a:xfrm>
            <a:off x="1335312" y="2291201"/>
            <a:ext cx="6262691" cy="4231301"/>
            <a:chOff x="296975" y="2102610"/>
            <a:chExt cx="5582138" cy="4404440"/>
          </a:xfrm>
        </p:grpSpPr>
        <p:sp>
          <p:nvSpPr>
            <p:cNvPr id="24" name="Rectangle 3"/>
            <p:cNvSpPr>
              <a:spLocks noChangeArrowheads="1"/>
            </p:cNvSpPr>
            <p:nvPr/>
          </p:nvSpPr>
          <p:spPr bwMode="gray">
            <a:xfrm>
              <a:off x="942302" y="2114837"/>
              <a:ext cx="4925645" cy="768044"/>
            </a:xfrm>
            <a:prstGeom prst="rect">
              <a:avLst/>
            </a:prstGeom>
            <a:gradFill rotWithShape="1">
              <a:gsLst>
                <a:gs pos="0">
                  <a:srgbClr val="C9AA5D"/>
                </a:gs>
                <a:gs pos="50000">
                  <a:srgbClr val="C9AA5D">
                    <a:gamma/>
                    <a:tint val="36471"/>
                    <a:invGamma/>
                  </a:srgbClr>
                </a:gs>
                <a:gs pos="100000">
                  <a:srgbClr val="C9AA5D"/>
                </a:gs>
              </a:gsLst>
              <a:lin ang="270000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nchor="ctr"/>
            <a:lstStyle/>
            <a:p>
              <a:pPr>
                <a:lnSpc>
                  <a:spcPts val="2800"/>
                </a:lnSpc>
              </a:pPr>
              <a:r>
                <a:rPr lang="zh-TW" altLang="en-US" sz="2000" b="1" dirty="0">
                  <a:solidFill>
                    <a:srgbClr val="000099"/>
                  </a:solidFill>
                  <a:latin typeface="微軟正黑體" panose="020B0604030504040204" pitchFamily="34" charset="-120"/>
                  <a:ea typeface="微軟正黑體" panose="020B0604030504040204" pitchFamily="34" charset="-120"/>
                </a:rPr>
                <a:t>於</a:t>
              </a:r>
              <a:r>
                <a:rPr lang="zh-TW" altLang="en-US" sz="2400" b="1" dirty="0">
                  <a:solidFill>
                    <a:srgbClr val="C00000"/>
                  </a:solidFill>
                  <a:latin typeface="微軟正黑體" panose="020B0604030504040204" pitchFamily="34" charset="-120"/>
                  <a:ea typeface="微軟正黑體" panose="020B0604030504040204" pitchFamily="34" charset="-120"/>
                </a:rPr>
                <a:t>執行職務時</a:t>
              </a:r>
              <a:r>
                <a:rPr lang="zh-TW" altLang="en-US" sz="2000" b="1" dirty="0">
                  <a:solidFill>
                    <a:srgbClr val="000099"/>
                  </a:solidFill>
                  <a:latin typeface="微軟正黑體" panose="020B0604030504040204" pitchFamily="34" charset="-120"/>
                  <a:ea typeface="微軟正黑體" panose="020B0604030504040204" pitchFamily="34" charset="-120"/>
                </a:rPr>
                <a:t>，發生意外危險事故、遭受暴力事件或罹患疾病，以致傷病</a:t>
              </a:r>
            </a:p>
          </p:txBody>
        </p:sp>
        <p:sp>
          <p:nvSpPr>
            <p:cNvPr id="25" name="Rectangle 4"/>
            <p:cNvSpPr>
              <a:spLocks noChangeArrowheads="1"/>
            </p:cNvSpPr>
            <p:nvPr/>
          </p:nvSpPr>
          <p:spPr bwMode="gray">
            <a:xfrm>
              <a:off x="323596" y="2102610"/>
              <a:ext cx="565138" cy="779416"/>
            </a:xfrm>
            <a:prstGeom prst="rect">
              <a:avLst/>
            </a:prstGeom>
            <a:gradFill rotWithShape="1">
              <a:gsLst>
                <a:gs pos="0">
                  <a:srgbClr val="C9AA5D">
                    <a:gamma/>
                    <a:shade val="51373"/>
                    <a:invGamma/>
                  </a:srgbClr>
                </a:gs>
                <a:gs pos="50000">
                  <a:srgbClr val="C9AA5D"/>
                </a:gs>
                <a:gs pos="100000">
                  <a:srgbClr val="C9AA5D">
                    <a:gamma/>
                    <a:shade val="51373"/>
                    <a:invGamma/>
                  </a:srgbClr>
                </a:gs>
              </a:gsLst>
              <a:lin ang="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altLang="zh-TW" sz="3000" b="1" dirty="0">
                  <a:ea typeface="新細明體" panose="02020500000000000000" pitchFamily="18" charset="-120"/>
                </a:rPr>
                <a:t>1</a:t>
              </a:r>
            </a:p>
          </p:txBody>
        </p:sp>
        <p:sp>
          <p:nvSpPr>
            <p:cNvPr id="26" name="Rectangle 13"/>
            <p:cNvSpPr>
              <a:spLocks noChangeArrowheads="1"/>
            </p:cNvSpPr>
            <p:nvPr/>
          </p:nvSpPr>
          <p:spPr bwMode="gray">
            <a:xfrm>
              <a:off x="888732" y="3184921"/>
              <a:ext cx="4979215" cy="1336217"/>
            </a:xfrm>
            <a:prstGeom prst="rect">
              <a:avLst/>
            </a:prstGeom>
            <a:gradFill rotWithShape="1">
              <a:gsLst>
                <a:gs pos="0">
                  <a:srgbClr val="9595B9"/>
                </a:gs>
                <a:gs pos="50000">
                  <a:srgbClr val="9595B9">
                    <a:gamma/>
                    <a:tint val="36471"/>
                    <a:invGamma/>
                  </a:srgbClr>
                </a:gs>
                <a:gs pos="100000">
                  <a:srgbClr val="9595B9"/>
                </a:gs>
              </a:gsLst>
              <a:lin ang="270000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nchor="ctr"/>
            <a:lstStyle/>
            <a:p>
              <a:pPr>
                <a:lnSpc>
                  <a:spcPts val="2600"/>
                </a:lnSpc>
              </a:pPr>
              <a:r>
                <a:rPr lang="zh-TW" altLang="en-US" sz="2000" b="1" dirty="0">
                  <a:solidFill>
                    <a:srgbClr val="000099"/>
                  </a:solidFill>
                  <a:latin typeface="微軟正黑體" panose="020B0604030504040204" pitchFamily="34" charset="-120"/>
                  <a:ea typeface="微軟正黑體" panose="020B0604030504040204" pitchFamily="34" charset="-120"/>
                </a:rPr>
                <a:t>於</a:t>
              </a:r>
              <a:r>
                <a:rPr lang="zh-TW" altLang="en-US" sz="2000" b="1" dirty="0">
                  <a:solidFill>
                    <a:srgbClr val="C00000"/>
                  </a:solidFill>
                  <a:latin typeface="微軟正黑體" panose="020B0604030504040204" pitchFamily="34" charset="-120"/>
                  <a:ea typeface="微軟正黑體" panose="020B0604030504040204" pitchFamily="34" charset="-120"/>
                </a:rPr>
                <a:t>辦公場所、公差期間或因辦公、公差往返途中，發生意外危險事故</a:t>
              </a:r>
              <a:r>
                <a:rPr lang="zh-TW" altLang="en-US" sz="2000" b="1" dirty="0">
                  <a:solidFill>
                    <a:srgbClr val="000099"/>
                  </a:solidFill>
                  <a:latin typeface="微軟正黑體" panose="020B0604030504040204" pitchFamily="34" charset="-120"/>
                  <a:ea typeface="微軟正黑體" panose="020B0604030504040204" pitchFamily="34" charset="-120"/>
                </a:rPr>
                <a:t>，以致傷病</a:t>
              </a:r>
              <a:r>
                <a:rPr lang="zh-TW" altLang="en-US" sz="2000" b="1" dirty="0">
                  <a:solidFill>
                    <a:srgbClr val="000099"/>
                  </a:solidFill>
                  <a:latin typeface="新細明體" panose="02020500000000000000" pitchFamily="18" charset="-120"/>
                  <a:ea typeface="新細明體" panose="02020500000000000000" pitchFamily="18" charset="-120"/>
                </a:rPr>
                <a:t>。</a:t>
              </a:r>
              <a:r>
                <a:rPr lang="zh-TW" altLang="en-US" sz="2000" b="1" dirty="0">
                  <a:solidFill>
                    <a:srgbClr val="000099"/>
                  </a:solidFill>
                  <a:latin typeface="微軟正黑體" panose="020B0604030504040204" pitchFamily="34" charset="-120"/>
                  <a:ea typeface="微軟正黑體" panose="020B0604030504040204" pitchFamily="34" charset="-120"/>
                </a:rPr>
                <a:t>但因公務人員本人之</a:t>
              </a:r>
              <a:r>
                <a:rPr lang="zh-TW" altLang="en-US" sz="2000" b="1" u="sng" dirty="0">
                  <a:solidFill>
                    <a:srgbClr val="C00000"/>
                  </a:solidFill>
                  <a:latin typeface="微軟正黑體" panose="020B0604030504040204" pitchFamily="34" charset="-120"/>
                  <a:ea typeface="微軟正黑體" panose="020B0604030504040204" pitchFamily="34" charset="-120"/>
                </a:rPr>
                <a:t>重大交通違規行為</a:t>
              </a:r>
              <a:r>
                <a:rPr lang="zh-TW" altLang="en-US" sz="2000" b="1" dirty="0">
                  <a:solidFill>
                    <a:srgbClr val="000099"/>
                  </a:solidFill>
                  <a:latin typeface="微軟正黑體" panose="020B0604030504040204" pitchFamily="34" charset="-120"/>
                  <a:ea typeface="微軟正黑體" panose="020B0604030504040204" pitchFamily="34" charset="-120"/>
                </a:rPr>
                <a:t>以致傷病者，不適用之。</a:t>
              </a:r>
              <a:endParaRPr lang="zh-TW" altLang="en-US" sz="2000" dirty="0">
                <a:solidFill>
                  <a:srgbClr val="000099"/>
                </a:solidFill>
                <a:latin typeface="微軟正黑體" panose="020B0604030504040204" pitchFamily="34" charset="-120"/>
                <a:ea typeface="微軟正黑體" panose="020B0604030504040204" pitchFamily="34" charset="-120"/>
              </a:endParaRPr>
            </a:p>
          </p:txBody>
        </p:sp>
        <p:sp>
          <p:nvSpPr>
            <p:cNvPr id="27" name="Rectangle 14"/>
            <p:cNvSpPr>
              <a:spLocks noChangeArrowheads="1"/>
            </p:cNvSpPr>
            <p:nvPr/>
          </p:nvSpPr>
          <p:spPr bwMode="gray">
            <a:xfrm>
              <a:off x="298657" y="3155890"/>
              <a:ext cx="566615" cy="1375404"/>
            </a:xfrm>
            <a:prstGeom prst="rect">
              <a:avLst/>
            </a:prstGeom>
            <a:gradFill rotWithShape="1">
              <a:gsLst>
                <a:gs pos="0">
                  <a:srgbClr val="9595B9">
                    <a:gamma/>
                    <a:shade val="51373"/>
                    <a:invGamma/>
                  </a:srgbClr>
                </a:gs>
                <a:gs pos="50000">
                  <a:srgbClr val="9595B9"/>
                </a:gs>
                <a:gs pos="100000">
                  <a:srgbClr val="9595B9">
                    <a:gamma/>
                    <a:shade val="51373"/>
                    <a:invGamma/>
                  </a:srgbClr>
                </a:gs>
              </a:gsLst>
              <a:lin ang="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altLang="zh-TW" sz="3000" b="1" dirty="0">
                  <a:ea typeface="新細明體" panose="02020500000000000000" pitchFamily="18" charset="-120"/>
                </a:rPr>
                <a:t>2</a:t>
              </a:r>
            </a:p>
          </p:txBody>
        </p:sp>
        <p:sp>
          <p:nvSpPr>
            <p:cNvPr id="28" name="Rectangle 29"/>
            <p:cNvSpPr>
              <a:spLocks noChangeArrowheads="1"/>
            </p:cNvSpPr>
            <p:nvPr/>
          </p:nvSpPr>
          <p:spPr bwMode="gray">
            <a:xfrm>
              <a:off x="865208" y="4894550"/>
              <a:ext cx="5002839" cy="727441"/>
            </a:xfrm>
            <a:prstGeom prst="rect">
              <a:avLst/>
            </a:prstGeom>
            <a:gradFill rotWithShape="1">
              <a:gsLst>
                <a:gs pos="0">
                  <a:srgbClr val="C9AA5D"/>
                </a:gs>
                <a:gs pos="50000">
                  <a:srgbClr val="C9AA5D">
                    <a:gamma/>
                    <a:tint val="36471"/>
                    <a:invGamma/>
                  </a:srgbClr>
                </a:gs>
                <a:gs pos="100000">
                  <a:srgbClr val="C9AA5D"/>
                </a:gs>
              </a:gsLst>
              <a:lin ang="270000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nchor="ctr"/>
            <a:lstStyle/>
            <a:p>
              <a:pPr>
                <a:lnSpc>
                  <a:spcPts val="2600"/>
                </a:lnSpc>
              </a:pPr>
              <a:r>
                <a:rPr lang="zh-TW" altLang="en-US" sz="2000" b="1" dirty="0">
                  <a:solidFill>
                    <a:srgbClr val="000099"/>
                  </a:solidFill>
                  <a:latin typeface="微軟正黑體" panose="020B0604030504040204" pitchFamily="34" charset="-120"/>
                  <a:ea typeface="微軟正黑體" panose="020B0604030504040204" pitchFamily="34" charset="-120"/>
                </a:rPr>
                <a:t>於執行職務期間、辦公場所或因辦公、公差往返途中</a:t>
              </a:r>
              <a:r>
                <a:rPr lang="zh-TW" altLang="en-US"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猝發疾病</a:t>
              </a:r>
              <a:r>
                <a:rPr lang="zh-TW" altLang="en-US" sz="2000" b="1" dirty="0">
                  <a:solidFill>
                    <a:srgbClr val="000099"/>
                  </a:solidFill>
                  <a:latin typeface="微軟正黑體" panose="020B0604030504040204" pitchFamily="34" charset="-120"/>
                  <a:ea typeface="微軟正黑體" panose="020B0604030504040204" pitchFamily="34" charset="-120"/>
                </a:rPr>
                <a:t>，以致傷病</a:t>
              </a:r>
              <a:endParaRPr lang="zh-TW" altLang="en-US" sz="2000" dirty="0">
                <a:solidFill>
                  <a:srgbClr val="000099"/>
                </a:solidFill>
                <a:latin typeface="微軟正黑體" panose="020B0604030504040204" pitchFamily="34" charset="-120"/>
                <a:ea typeface="微軟正黑體" panose="020B0604030504040204" pitchFamily="34" charset="-120"/>
              </a:endParaRPr>
            </a:p>
          </p:txBody>
        </p:sp>
        <p:sp>
          <p:nvSpPr>
            <p:cNvPr id="29" name="Rectangle 30"/>
            <p:cNvSpPr>
              <a:spLocks noChangeArrowheads="1"/>
            </p:cNvSpPr>
            <p:nvPr/>
          </p:nvSpPr>
          <p:spPr bwMode="gray">
            <a:xfrm>
              <a:off x="296975" y="4880707"/>
              <a:ext cx="542989" cy="740868"/>
            </a:xfrm>
            <a:prstGeom prst="rect">
              <a:avLst/>
            </a:prstGeom>
            <a:gradFill rotWithShape="1">
              <a:gsLst>
                <a:gs pos="0">
                  <a:srgbClr val="C9AA5D">
                    <a:gamma/>
                    <a:shade val="51373"/>
                    <a:invGamma/>
                  </a:srgbClr>
                </a:gs>
                <a:gs pos="50000">
                  <a:srgbClr val="C9AA5D"/>
                </a:gs>
                <a:gs pos="100000">
                  <a:srgbClr val="C9AA5D">
                    <a:gamma/>
                    <a:shade val="51373"/>
                    <a:invGamma/>
                  </a:srgbClr>
                </a:gs>
              </a:gsLst>
              <a:lin ang="0" scaled="1"/>
            </a:gradFill>
            <a:ln>
              <a:noFill/>
            </a:ln>
            <a:effectLst>
              <a:prstShdw prst="shdw17" dist="63500" dir="5400000">
                <a:srgbClr val="C9AA5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altLang="zh-TW" sz="3000" b="1" dirty="0">
                  <a:ea typeface="新細明體" panose="02020500000000000000" pitchFamily="18" charset="-120"/>
                </a:rPr>
                <a:t>3</a:t>
              </a:r>
            </a:p>
          </p:txBody>
        </p:sp>
        <p:sp>
          <p:nvSpPr>
            <p:cNvPr id="30" name="Rectangle 33"/>
            <p:cNvSpPr>
              <a:spLocks noChangeArrowheads="1"/>
            </p:cNvSpPr>
            <p:nvPr/>
          </p:nvSpPr>
          <p:spPr bwMode="gray">
            <a:xfrm>
              <a:off x="851030" y="5883799"/>
              <a:ext cx="5028083" cy="623251"/>
            </a:xfrm>
            <a:prstGeom prst="rect">
              <a:avLst/>
            </a:prstGeom>
            <a:gradFill rotWithShape="1">
              <a:gsLst>
                <a:gs pos="0">
                  <a:srgbClr val="9595B9"/>
                </a:gs>
                <a:gs pos="50000">
                  <a:srgbClr val="9595B9">
                    <a:gamma/>
                    <a:tint val="36471"/>
                    <a:invGamma/>
                  </a:srgbClr>
                </a:gs>
                <a:gs pos="100000">
                  <a:srgbClr val="9595B9"/>
                </a:gs>
              </a:gsLst>
              <a:lin ang="270000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square" anchor="ctr"/>
            <a:lstStyle/>
            <a:p>
              <a:r>
                <a:rPr lang="zh-TW" altLang="en-US" sz="2000" b="1" dirty="0">
                  <a:solidFill>
                    <a:srgbClr val="C00000"/>
                  </a:solidFill>
                  <a:latin typeface="微軟正黑體" panose="020B0604030504040204" pitchFamily="34" charset="-120"/>
                  <a:ea typeface="微軟正黑體" panose="020B0604030504040204" pitchFamily="34" charset="-120"/>
                </a:rPr>
                <a:t>戮力職務，積勞過度</a:t>
              </a:r>
              <a:r>
                <a:rPr lang="zh-TW" altLang="en-US" sz="2000" b="1" dirty="0">
                  <a:solidFill>
                    <a:srgbClr val="0000FF"/>
                  </a:solidFill>
                  <a:latin typeface="微軟正黑體" panose="020B0604030504040204" pitchFamily="34" charset="-120"/>
                  <a:ea typeface="微軟正黑體" panose="020B0604030504040204" pitchFamily="34" charset="-120"/>
                </a:rPr>
                <a:t>，以致傷病</a:t>
              </a:r>
              <a:endParaRPr lang="zh-TW" altLang="en-US" sz="2000" dirty="0">
                <a:latin typeface="微軟正黑體" panose="020B0604030504040204" pitchFamily="34" charset="-120"/>
                <a:ea typeface="微軟正黑體" panose="020B0604030504040204" pitchFamily="34" charset="-120"/>
              </a:endParaRPr>
            </a:p>
          </p:txBody>
        </p:sp>
        <p:sp>
          <p:nvSpPr>
            <p:cNvPr id="31" name="Rectangle 34"/>
            <p:cNvSpPr>
              <a:spLocks noChangeArrowheads="1"/>
            </p:cNvSpPr>
            <p:nvPr/>
          </p:nvSpPr>
          <p:spPr bwMode="gray">
            <a:xfrm>
              <a:off x="299091" y="5883799"/>
              <a:ext cx="504211" cy="620948"/>
            </a:xfrm>
            <a:prstGeom prst="rect">
              <a:avLst/>
            </a:prstGeom>
            <a:gradFill rotWithShape="1">
              <a:gsLst>
                <a:gs pos="0">
                  <a:srgbClr val="9595B9">
                    <a:gamma/>
                    <a:shade val="51373"/>
                    <a:invGamma/>
                  </a:srgbClr>
                </a:gs>
                <a:gs pos="50000">
                  <a:srgbClr val="9595B9"/>
                </a:gs>
                <a:gs pos="100000">
                  <a:srgbClr val="9595B9">
                    <a:gamma/>
                    <a:shade val="51373"/>
                    <a:invGamma/>
                  </a:srgbClr>
                </a:gs>
              </a:gsLst>
              <a:lin ang="0" scaled="1"/>
            </a:gradFill>
            <a:ln>
              <a:noFill/>
            </a:ln>
            <a:effectLst>
              <a:prstShdw prst="shdw17" dist="63500" dir="5400000">
                <a:srgbClr val="9595B9">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en-US" altLang="zh-TW" sz="3000" b="1">
                  <a:ea typeface="新細明體" panose="02020500000000000000" pitchFamily="18" charset="-120"/>
                </a:rPr>
                <a:t>4</a:t>
              </a:r>
            </a:p>
          </p:txBody>
        </p:sp>
        <p:sp>
          <p:nvSpPr>
            <p:cNvPr id="35" name="直線圖說文字 1 34"/>
            <p:cNvSpPr/>
            <p:nvPr/>
          </p:nvSpPr>
          <p:spPr>
            <a:xfrm>
              <a:off x="4175463" y="4329077"/>
              <a:ext cx="1202432" cy="356146"/>
            </a:xfrm>
            <a:prstGeom prst="borderCallout1">
              <a:avLst>
                <a:gd name="adj1" fmla="val 18750"/>
                <a:gd name="adj2" fmla="val -8333"/>
                <a:gd name="adj3" fmla="val -39119"/>
                <a:gd name="adj4" fmla="val -1840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b="1" dirty="0"/>
                <a:t>細則</a:t>
              </a:r>
              <a:r>
                <a:rPr lang="en-US" altLang="zh-TW" b="1" dirty="0"/>
                <a:t>23</a:t>
              </a:r>
              <a:r>
                <a:rPr lang="zh-TW" altLang="en-US" b="1" dirty="0"/>
                <a:t>條</a:t>
              </a:r>
            </a:p>
          </p:txBody>
        </p:sp>
      </p:grpSp>
    </p:spTree>
    <p:extLst>
      <p:ext uri="{BB962C8B-B14F-4D97-AF65-F5344CB8AC3E}">
        <p14:creationId xmlns:p14="http://schemas.microsoft.com/office/powerpoint/2010/main" val="3977499488"/>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626295" y="85589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grpSp>
        <p:nvGrpSpPr>
          <p:cNvPr id="32" name="群組 31"/>
          <p:cNvGrpSpPr/>
          <p:nvPr/>
        </p:nvGrpSpPr>
        <p:grpSpPr>
          <a:xfrm>
            <a:off x="1331640" y="1706252"/>
            <a:ext cx="8915296" cy="4531060"/>
            <a:chOff x="1331640" y="1196752"/>
            <a:chExt cx="6773442" cy="4851094"/>
          </a:xfrm>
        </p:grpSpPr>
        <p:sp>
          <p:nvSpPr>
            <p:cNvPr id="33" name="橢圓 32"/>
            <p:cNvSpPr/>
            <p:nvPr/>
          </p:nvSpPr>
          <p:spPr>
            <a:xfrm>
              <a:off x="3078973" y="4358409"/>
              <a:ext cx="143782" cy="140120"/>
            </a:xfrm>
            <a:prstGeom prst="ellipse">
              <a:avLst/>
            </a:prstGeom>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4" name="橢圓 33"/>
            <p:cNvSpPr/>
            <p:nvPr/>
          </p:nvSpPr>
          <p:spPr>
            <a:xfrm>
              <a:off x="2953020" y="4555115"/>
              <a:ext cx="143782" cy="140120"/>
            </a:xfrm>
            <a:prstGeom prst="ellipse">
              <a:avLst/>
            </a:prstGeom>
          </p:spPr>
          <p:style>
            <a:lnRef idx="1">
              <a:schemeClr val="accent4">
                <a:hueOff val="-496086"/>
                <a:satOff val="2989"/>
                <a:lumOff val="240"/>
                <a:alphaOff val="0"/>
              </a:schemeClr>
            </a:lnRef>
            <a:fillRef idx="3">
              <a:schemeClr val="accent4">
                <a:hueOff val="-496086"/>
                <a:satOff val="2989"/>
                <a:lumOff val="240"/>
                <a:alphaOff val="0"/>
              </a:schemeClr>
            </a:fillRef>
            <a:effectRef idx="3">
              <a:schemeClr val="accent4">
                <a:hueOff val="-496086"/>
                <a:satOff val="2989"/>
                <a:lumOff val="240"/>
                <a:alphaOff val="0"/>
              </a:schemeClr>
            </a:effectRef>
            <a:fontRef idx="minor">
              <a:schemeClr val="lt1"/>
            </a:fontRef>
          </p:style>
        </p:sp>
        <p:sp>
          <p:nvSpPr>
            <p:cNvPr id="36" name="橢圓 35"/>
            <p:cNvSpPr/>
            <p:nvPr/>
          </p:nvSpPr>
          <p:spPr>
            <a:xfrm>
              <a:off x="2802911" y="4725419"/>
              <a:ext cx="143782" cy="140120"/>
            </a:xfrm>
            <a:prstGeom prst="ellipse">
              <a:avLst/>
            </a:prstGeom>
          </p:spPr>
          <p:style>
            <a:lnRef idx="1">
              <a:schemeClr val="accent4">
                <a:hueOff val="-992171"/>
                <a:satOff val="5978"/>
                <a:lumOff val="479"/>
                <a:alphaOff val="0"/>
              </a:schemeClr>
            </a:lnRef>
            <a:fillRef idx="3">
              <a:schemeClr val="accent4">
                <a:hueOff val="-992171"/>
                <a:satOff val="5978"/>
                <a:lumOff val="479"/>
                <a:alphaOff val="0"/>
              </a:schemeClr>
            </a:fillRef>
            <a:effectRef idx="3">
              <a:schemeClr val="accent4">
                <a:hueOff val="-992171"/>
                <a:satOff val="5978"/>
                <a:lumOff val="479"/>
                <a:alphaOff val="0"/>
              </a:schemeClr>
            </a:effectRef>
            <a:fontRef idx="minor">
              <a:schemeClr val="lt1"/>
            </a:fontRef>
          </p:style>
        </p:sp>
        <p:sp>
          <p:nvSpPr>
            <p:cNvPr id="37" name="橢圓 36"/>
            <p:cNvSpPr/>
            <p:nvPr/>
          </p:nvSpPr>
          <p:spPr>
            <a:xfrm>
              <a:off x="2982351" y="2378714"/>
              <a:ext cx="143782" cy="140120"/>
            </a:xfrm>
            <a:prstGeom prst="ellipse">
              <a:avLst/>
            </a:prstGeom>
          </p:spPr>
          <p:style>
            <a:lnRef idx="1">
              <a:schemeClr val="accent4">
                <a:hueOff val="-1488257"/>
                <a:satOff val="8966"/>
                <a:lumOff val="719"/>
                <a:alphaOff val="0"/>
              </a:schemeClr>
            </a:lnRef>
            <a:fillRef idx="3">
              <a:schemeClr val="accent4">
                <a:hueOff val="-1488257"/>
                <a:satOff val="8966"/>
                <a:lumOff val="719"/>
                <a:alphaOff val="0"/>
              </a:schemeClr>
            </a:fillRef>
            <a:effectRef idx="3">
              <a:schemeClr val="accent4">
                <a:hueOff val="-1488257"/>
                <a:satOff val="8966"/>
                <a:lumOff val="719"/>
                <a:alphaOff val="0"/>
              </a:schemeClr>
            </a:effectRef>
            <a:fontRef idx="minor">
              <a:schemeClr val="lt1"/>
            </a:fontRef>
          </p:style>
        </p:sp>
        <p:sp>
          <p:nvSpPr>
            <p:cNvPr id="38" name="橢圓 37"/>
            <p:cNvSpPr/>
            <p:nvPr/>
          </p:nvSpPr>
          <p:spPr>
            <a:xfrm>
              <a:off x="3174445" y="2267161"/>
              <a:ext cx="143782" cy="140120"/>
            </a:xfrm>
            <a:prstGeom prst="ellipse">
              <a:avLst/>
            </a:prstGeom>
          </p:spPr>
          <p:style>
            <a:lnRef idx="1">
              <a:schemeClr val="accent4">
                <a:hueOff val="-1984342"/>
                <a:satOff val="11955"/>
                <a:lumOff val="958"/>
                <a:alphaOff val="0"/>
              </a:schemeClr>
            </a:lnRef>
            <a:fillRef idx="3">
              <a:schemeClr val="accent4">
                <a:hueOff val="-1984342"/>
                <a:satOff val="11955"/>
                <a:lumOff val="958"/>
                <a:alphaOff val="0"/>
              </a:schemeClr>
            </a:fillRef>
            <a:effectRef idx="3">
              <a:schemeClr val="accent4">
                <a:hueOff val="-1984342"/>
                <a:satOff val="11955"/>
                <a:lumOff val="958"/>
                <a:alphaOff val="0"/>
              </a:schemeClr>
            </a:effectRef>
            <a:fontRef idx="minor">
              <a:schemeClr val="lt1"/>
            </a:fontRef>
          </p:style>
        </p:sp>
        <p:sp>
          <p:nvSpPr>
            <p:cNvPr id="39" name="橢圓 38"/>
            <p:cNvSpPr/>
            <p:nvPr/>
          </p:nvSpPr>
          <p:spPr>
            <a:xfrm>
              <a:off x="3365963" y="2155608"/>
              <a:ext cx="143782" cy="140120"/>
            </a:xfrm>
            <a:prstGeom prst="ellipse">
              <a:avLst/>
            </a:prstGeom>
          </p:spPr>
          <p:style>
            <a:lnRef idx="1">
              <a:schemeClr val="accent4">
                <a:hueOff val="-2480428"/>
                <a:satOff val="14944"/>
                <a:lumOff val="1198"/>
                <a:alphaOff val="0"/>
              </a:schemeClr>
            </a:lnRef>
            <a:fillRef idx="3">
              <a:schemeClr val="accent4">
                <a:hueOff val="-2480428"/>
                <a:satOff val="14944"/>
                <a:lumOff val="1198"/>
                <a:alphaOff val="0"/>
              </a:schemeClr>
            </a:fillRef>
            <a:effectRef idx="3">
              <a:schemeClr val="accent4">
                <a:hueOff val="-2480428"/>
                <a:satOff val="14944"/>
                <a:lumOff val="1198"/>
                <a:alphaOff val="0"/>
              </a:schemeClr>
            </a:effectRef>
            <a:fontRef idx="minor">
              <a:schemeClr val="lt1"/>
            </a:fontRef>
          </p:style>
        </p:sp>
        <p:sp>
          <p:nvSpPr>
            <p:cNvPr id="40" name="橢圓 39"/>
            <p:cNvSpPr/>
            <p:nvPr/>
          </p:nvSpPr>
          <p:spPr>
            <a:xfrm>
              <a:off x="3557481" y="2267161"/>
              <a:ext cx="143782" cy="140120"/>
            </a:xfrm>
            <a:prstGeom prst="ellipse">
              <a:avLst/>
            </a:prstGeom>
          </p:spPr>
          <p:style>
            <a:lnRef idx="1">
              <a:schemeClr val="accent4">
                <a:hueOff val="-2976513"/>
                <a:satOff val="17933"/>
                <a:lumOff val="1437"/>
                <a:alphaOff val="0"/>
              </a:schemeClr>
            </a:lnRef>
            <a:fillRef idx="3">
              <a:schemeClr val="accent4">
                <a:hueOff val="-2976513"/>
                <a:satOff val="17933"/>
                <a:lumOff val="1437"/>
                <a:alphaOff val="0"/>
              </a:schemeClr>
            </a:fillRef>
            <a:effectRef idx="3">
              <a:schemeClr val="accent4">
                <a:hueOff val="-2976513"/>
                <a:satOff val="17933"/>
                <a:lumOff val="1437"/>
                <a:alphaOff val="0"/>
              </a:schemeClr>
            </a:effectRef>
            <a:fontRef idx="minor">
              <a:schemeClr val="lt1"/>
            </a:fontRef>
          </p:style>
        </p:sp>
        <p:sp>
          <p:nvSpPr>
            <p:cNvPr id="41" name="橢圓 40"/>
            <p:cNvSpPr/>
            <p:nvPr/>
          </p:nvSpPr>
          <p:spPr>
            <a:xfrm>
              <a:off x="3749574" y="2378714"/>
              <a:ext cx="143782" cy="140120"/>
            </a:xfrm>
            <a:prstGeom prst="ellipse">
              <a:avLst/>
            </a:prstGeom>
          </p:spPr>
          <p:style>
            <a:lnRef idx="1">
              <a:schemeClr val="accent4">
                <a:hueOff val="-3472599"/>
                <a:satOff val="20921"/>
                <a:lumOff val="1677"/>
                <a:alphaOff val="0"/>
              </a:schemeClr>
            </a:lnRef>
            <a:fillRef idx="3">
              <a:schemeClr val="accent4">
                <a:hueOff val="-3472599"/>
                <a:satOff val="20921"/>
                <a:lumOff val="1677"/>
                <a:alphaOff val="0"/>
              </a:schemeClr>
            </a:fillRef>
            <a:effectRef idx="3">
              <a:schemeClr val="accent4">
                <a:hueOff val="-3472599"/>
                <a:satOff val="20921"/>
                <a:lumOff val="1677"/>
                <a:alphaOff val="0"/>
              </a:schemeClr>
            </a:effectRef>
            <a:fontRef idx="minor">
              <a:schemeClr val="lt1"/>
            </a:fontRef>
          </p:style>
        </p:sp>
        <p:sp>
          <p:nvSpPr>
            <p:cNvPr id="42" name="橢圓 41"/>
            <p:cNvSpPr/>
            <p:nvPr/>
          </p:nvSpPr>
          <p:spPr>
            <a:xfrm>
              <a:off x="3365963" y="2390986"/>
              <a:ext cx="143782" cy="140120"/>
            </a:xfrm>
            <a:prstGeom prst="ellipse">
              <a:avLst/>
            </a:prstGeom>
          </p:spPr>
          <p:style>
            <a:lnRef idx="1">
              <a:schemeClr val="accent4">
                <a:hueOff val="-3968684"/>
                <a:satOff val="23910"/>
                <a:lumOff val="1916"/>
                <a:alphaOff val="0"/>
              </a:schemeClr>
            </a:lnRef>
            <a:fillRef idx="3">
              <a:schemeClr val="accent4">
                <a:hueOff val="-3968684"/>
                <a:satOff val="23910"/>
                <a:lumOff val="1916"/>
                <a:alphaOff val="0"/>
              </a:schemeClr>
            </a:fillRef>
            <a:effectRef idx="3">
              <a:schemeClr val="accent4">
                <a:hueOff val="-3968684"/>
                <a:satOff val="23910"/>
                <a:lumOff val="1916"/>
                <a:alphaOff val="0"/>
              </a:schemeClr>
            </a:effectRef>
            <a:fontRef idx="minor">
              <a:schemeClr val="lt1"/>
            </a:fontRef>
          </p:style>
        </p:sp>
        <p:sp>
          <p:nvSpPr>
            <p:cNvPr id="43" name="橢圓 42"/>
            <p:cNvSpPr/>
            <p:nvPr/>
          </p:nvSpPr>
          <p:spPr>
            <a:xfrm>
              <a:off x="3365963" y="2626360"/>
              <a:ext cx="143782" cy="140120"/>
            </a:xfrm>
            <a:prstGeom prst="ellipse">
              <a:avLst/>
            </a:prstGeom>
          </p:spPr>
          <p:style>
            <a:lnRef idx="1">
              <a:schemeClr val="accent4">
                <a:hueOff val="-4464770"/>
                <a:satOff val="26899"/>
                <a:lumOff val="2156"/>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44" name="手繪多邊形 43"/>
            <p:cNvSpPr/>
            <p:nvPr/>
          </p:nvSpPr>
          <p:spPr>
            <a:xfrm>
              <a:off x="2196148" y="5237228"/>
              <a:ext cx="4396766" cy="810618"/>
            </a:xfrm>
            <a:custGeom>
              <a:avLst/>
              <a:gdLst>
                <a:gd name="connsiteX0" fmla="*/ 0 w 3101098"/>
                <a:gd name="connsiteY0" fmla="*/ 138637 h 831806"/>
                <a:gd name="connsiteX1" fmla="*/ 138637 w 3101098"/>
                <a:gd name="connsiteY1" fmla="*/ 0 h 831806"/>
                <a:gd name="connsiteX2" fmla="*/ 2962461 w 3101098"/>
                <a:gd name="connsiteY2" fmla="*/ 0 h 831806"/>
                <a:gd name="connsiteX3" fmla="*/ 3101098 w 3101098"/>
                <a:gd name="connsiteY3" fmla="*/ 138637 h 831806"/>
                <a:gd name="connsiteX4" fmla="*/ 3101098 w 3101098"/>
                <a:gd name="connsiteY4" fmla="*/ 693169 h 831806"/>
                <a:gd name="connsiteX5" fmla="*/ 2962461 w 3101098"/>
                <a:gd name="connsiteY5" fmla="*/ 831806 h 831806"/>
                <a:gd name="connsiteX6" fmla="*/ 138637 w 3101098"/>
                <a:gd name="connsiteY6" fmla="*/ 831806 h 831806"/>
                <a:gd name="connsiteX7" fmla="*/ 0 w 3101098"/>
                <a:gd name="connsiteY7" fmla="*/ 693169 h 831806"/>
                <a:gd name="connsiteX8" fmla="*/ 0 w 3101098"/>
                <a:gd name="connsiteY8" fmla="*/ 138637 h 83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098" h="831806">
                  <a:moveTo>
                    <a:pt x="0" y="138637"/>
                  </a:moveTo>
                  <a:cubicBezTo>
                    <a:pt x="0" y="62070"/>
                    <a:pt x="62070" y="0"/>
                    <a:pt x="138637" y="0"/>
                  </a:cubicBezTo>
                  <a:lnTo>
                    <a:pt x="2962461" y="0"/>
                  </a:lnTo>
                  <a:cubicBezTo>
                    <a:pt x="3039028" y="0"/>
                    <a:pt x="3101098" y="62070"/>
                    <a:pt x="3101098" y="138637"/>
                  </a:cubicBezTo>
                  <a:lnTo>
                    <a:pt x="3101098" y="693169"/>
                  </a:lnTo>
                  <a:cubicBezTo>
                    <a:pt x="3101098" y="769736"/>
                    <a:pt x="3039028" y="831806"/>
                    <a:pt x="2962461" y="831806"/>
                  </a:cubicBezTo>
                  <a:lnTo>
                    <a:pt x="138637" y="831806"/>
                  </a:lnTo>
                  <a:cubicBezTo>
                    <a:pt x="62070" y="831806"/>
                    <a:pt x="0" y="769736"/>
                    <a:pt x="0" y="693169"/>
                  </a:cubicBezTo>
                  <a:lnTo>
                    <a:pt x="0" y="138637"/>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697004" tIns="173955" rIns="173955" bIns="173955" numCol="1" spcCol="1270" anchor="ctr" anchorCtr="0">
              <a:noAutofit/>
            </a:bodyPr>
            <a:lstStyle/>
            <a:p>
              <a:pPr lvl="0" algn="l" defTabSz="1555750">
                <a:lnSpc>
                  <a:spcPct val="90000"/>
                </a:lnSpc>
                <a:spcBef>
                  <a:spcPct val="0"/>
                </a:spcBef>
                <a:spcAft>
                  <a:spcPct val="35000"/>
                </a:spcAft>
              </a:pPr>
              <a:r>
                <a:rPr lang="zh-TW" altLang="en-US" sz="3500" b="1" kern="1200" dirty="0"/>
                <a:t>退休金</a:t>
              </a:r>
              <a:r>
                <a:rPr lang="en-US" altLang="zh-TW" sz="3500" b="1" kern="1200" dirty="0"/>
                <a:t>(</a:t>
              </a:r>
              <a:r>
                <a:rPr lang="zh-TW" altLang="en-US" sz="3500" b="1" kern="1200" dirty="0"/>
                <a:t>一次或月</a:t>
              </a:r>
              <a:r>
                <a:rPr lang="en-US" altLang="zh-TW" sz="3500" b="1" kern="1200" dirty="0"/>
                <a:t>)</a:t>
              </a:r>
              <a:endParaRPr lang="zh-TW" altLang="en-US" sz="3500" b="1" kern="1200" dirty="0"/>
            </a:p>
          </p:txBody>
        </p:sp>
        <p:sp>
          <p:nvSpPr>
            <p:cNvPr id="45" name="手繪多邊形 44"/>
            <p:cNvSpPr/>
            <p:nvPr/>
          </p:nvSpPr>
          <p:spPr>
            <a:xfrm>
              <a:off x="3506870" y="3651687"/>
              <a:ext cx="4598212" cy="810618"/>
            </a:xfrm>
            <a:custGeom>
              <a:avLst/>
              <a:gdLst>
                <a:gd name="connsiteX0" fmla="*/ 0 w 3101098"/>
                <a:gd name="connsiteY0" fmla="*/ 138637 h 831806"/>
                <a:gd name="connsiteX1" fmla="*/ 138637 w 3101098"/>
                <a:gd name="connsiteY1" fmla="*/ 0 h 831806"/>
                <a:gd name="connsiteX2" fmla="*/ 2962461 w 3101098"/>
                <a:gd name="connsiteY2" fmla="*/ 0 h 831806"/>
                <a:gd name="connsiteX3" fmla="*/ 3101098 w 3101098"/>
                <a:gd name="connsiteY3" fmla="*/ 138637 h 831806"/>
                <a:gd name="connsiteX4" fmla="*/ 3101098 w 3101098"/>
                <a:gd name="connsiteY4" fmla="*/ 693169 h 831806"/>
                <a:gd name="connsiteX5" fmla="*/ 2962461 w 3101098"/>
                <a:gd name="connsiteY5" fmla="*/ 831806 h 831806"/>
                <a:gd name="connsiteX6" fmla="*/ 138637 w 3101098"/>
                <a:gd name="connsiteY6" fmla="*/ 831806 h 831806"/>
                <a:gd name="connsiteX7" fmla="*/ 0 w 3101098"/>
                <a:gd name="connsiteY7" fmla="*/ 693169 h 831806"/>
                <a:gd name="connsiteX8" fmla="*/ 0 w 3101098"/>
                <a:gd name="connsiteY8" fmla="*/ 138637 h 831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098" h="831806">
                  <a:moveTo>
                    <a:pt x="0" y="138637"/>
                  </a:moveTo>
                  <a:cubicBezTo>
                    <a:pt x="0" y="62070"/>
                    <a:pt x="62070" y="0"/>
                    <a:pt x="138637" y="0"/>
                  </a:cubicBezTo>
                  <a:lnTo>
                    <a:pt x="2962461" y="0"/>
                  </a:lnTo>
                  <a:cubicBezTo>
                    <a:pt x="3039028" y="0"/>
                    <a:pt x="3101098" y="62070"/>
                    <a:pt x="3101098" y="138637"/>
                  </a:cubicBezTo>
                  <a:lnTo>
                    <a:pt x="3101098" y="693169"/>
                  </a:lnTo>
                  <a:cubicBezTo>
                    <a:pt x="3101098" y="769736"/>
                    <a:pt x="3039028" y="831806"/>
                    <a:pt x="2962461" y="831806"/>
                  </a:cubicBezTo>
                  <a:lnTo>
                    <a:pt x="138637" y="831806"/>
                  </a:lnTo>
                  <a:cubicBezTo>
                    <a:pt x="62070" y="831806"/>
                    <a:pt x="0" y="769736"/>
                    <a:pt x="0" y="693169"/>
                  </a:cubicBezTo>
                  <a:lnTo>
                    <a:pt x="0" y="138637"/>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697004" tIns="173955" rIns="173955" bIns="173955" numCol="1" spcCol="1270" anchor="ctr" anchorCtr="0">
              <a:noAutofit/>
            </a:bodyPr>
            <a:lstStyle/>
            <a:p>
              <a:pPr lvl="0" algn="l" defTabSz="1555750">
                <a:lnSpc>
                  <a:spcPct val="90000"/>
                </a:lnSpc>
                <a:spcBef>
                  <a:spcPct val="0"/>
                </a:spcBef>
                <a:spcAft>
                  <a:spcPct val="35000"/>
                </a:spcAft>
              </a:pPr>
              <a:r>
                <a:rPr lang="zh-TW" altLang="en-US" sz="3500" b="1" kern="1200" dirty="0"/>
                <a:t>公保養老給付</a:t>
              </a:r>
              <a:r>
                <a:rPr lang="en-US" altLang="zh-TW" sz="3500" b="1" kern="1200" dirty="0"/>
                <a:t>(</a:t>
              </a:r>
              <a:r>
                <a:rPr lang="zh-TW" altLang="en-US" sz="3500" b="1" kern="1200" dirty="0"/>
                <a:t>一次</a:t>
              </a:r>
              <a:r>
                <a:rPr lang="en-US" altLang="zh-TW" sz="3500" b="1" kern="1200" dirty="0"/>
                <a:t>)</a:t>
              </a:r>
              <a:endParaRPr lang="zh-TW" altLang="en-US" sz="3500" b="1" kern="1200" dirty="0"/>
            </a:p>
          </p:txBody>
        </p:sp>
        <p:sp>
          <p:nvSpPr>
            <p:cNvPr id="46" name="圓角矩形 45"/>
            <p:cNvSpPr/>
            <p:nvPr/>
          </p:nvSpPr>
          <p:spPr>
            <a:xfrm>
              <a:off x="1331640" y="1196752"/>
              <a:ext cx="5045250" cy="79006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3000" b="1" dirty="0">
                  <a:latin typeface="微軟正黑體" panose="020B0604030504040204" pitchFamily="34" charset="-120"/>
                  <a:ea typeface="微軟正黑體" panose="020B0604030504040204" pitchFamily="34" charset="-120"/>
                </a:rPr>
                <a:t>公務人員退休時可以領什麼</a:t>
              </a:r>
              <a:r>
                <a:rPr lang="en-US" altLang="zh-TW" sz="3000" b="1" dirty="0">
                  <a:latin typeface="微軟正黑體" panose="020B0604030504040204" pitchFamily="34" charset="-120"/>
                  <a:ea typeface="微軟正黑體" panose="020B0604030504040204" pitchFamily="34" charset="-120"/>
                </a:rPr>
                <a:t>?</a:t>
              </a:r>
              <a:endParaRPr lang="zh-TW" altLang="en-US" sz="3000" b="1" dirty="0">
                <a:latin typeface="微軟正黑體" panose="020B0604030504040204" pitchFamily="34" charset="-120"/>
                <a:ea typeface="微軟正黑體" panose="020B0604030504040204" pitchFamily="34" charset="-120"/>
              </a:endParaRPr>
            </a:p>
          </p:txBody>
        </p:sp>
        <p:grpSp>
          <p:nvGrpSpPr>
            <p:cNvPr id="47" name="群組 46"/>
            <p:cNvGrpSpPr/>
            <p:nvPr/>
          </p:nvGrpSpPr>
          <p:grpSpPr>
            <a:xfrm>
              <a:off x="2695074" y="2855830"/>
              <a:ext cx="1246305" cy="1401106"/>
              <a:chOff x="2690384" y="2905086"/>
              <a:chExt cx="1246305" cy="1401106"/>
            </a:xfrm>
          </p:grpSpPr>
          <p:sp>
            <p:nvSpPr>
              <p:cNvPr id="52" name="橢圓 51"/>
              <p:cNvSpPr/>
              <p:nvPr/>
            </p:nvSpPr>
            <p:spPr>
              <a:xfrm>
                <a:off x="2690384" y="2905086"/>
                <a:ext cx="1246305" cy="1401106"/>
              </a:xfrm>
              <a:prstGeom prst="ellipse">
                <a:avLst/>
              </a:prstGeom>
            </p:spPr>
            <p:style>
              <a:lnRef idx="0">
                <a:schemeClr val="lt1">
                  <a:hueOff val="0"/>
                  <a:satOff val="0"/>
                  <a:lumOff val="0"/>
                  <a:alphaOff val="0"/>
                </a:schemeClr>
              </a:lnRef>
              <a:fillRef idx="1">
                <a:schemeClr val="accent4">
                  <a:tint val="50000"/>
                  <a:hueOff val="-3981281"/>
                  <a:satOff val="22610"/>
                  <a:lumOff val="1795"/>
                  <a:alphaOff val="0"/>
                </a:schemeClr>
              </a:fillRef>
              <a:effectRef idx="3">
                <a:schemeClr val="accent4">
                  <a:tint val="50000"/>
                  <a:hueOff val="-3981281"/>
                  <a:satOff val="22610"/>
                  <a:lumOff val="1795"/>
                  <a:alphaOff val="0"/>
                </a:schemeClr>
              </a:effectRef>
              <a:fontRef idx="minor">
                <a:schemeClr val="lt1">
                  <a:hueOff val="0"/>
                  <a:satOff val="0"/>
                  <a:lumOff val="0"/>
                  <a:alphaOff val="0"/>
                </a:schemeClr>
              </a:fontRef>
            </p:style>
          </p:sp>
          <p:sp>
            <p:nvSpPr>
              <p:cNvPr id="53" name="文字方塊 52"/>
              <p:cNvSpPr txBox="1"/>
              <p:nvPr/>
            </p:nvSpPr>
            <p:spPr>
              <a:xfrm>
                <a:off x="2857052" y="3272070"/>
                <a:ext cx="854154" cy="675506"/>
              </a:xfrm>
              <a:prstGeom prst="rect">
                <a:avLst/>
              </a:prstGeom>
              <a:noFill/>
            </p:spPr>
            <p:txBody>
              <a:bodyPr wrap="square" rtlCol="0">
                <a:spAutoFit/>
              </a:bodyPr>
              <a:lstStyle/>
              <a:p>
                <a:r>
                  <a:rPr lang="zh-TW" altLang="en-US" sz="3500" b="1" dirty="0"/>
                  <a:t>第一</a:t>
                </a:r>
              </a:p>
            </p:txBody>
          </p:sp>
        </p:grpSp>
        <p:grpSp>
          <p:nvGrpSpPr>
            <p:cNvPr id="48" name="群組 47"/>
            <p:cNvGrpSpPr/>
            <p:nvPr/>
          </p:nvGrpSpPr>
          <p:grpSpPr>
            <a:xfrm>
              <a:off x="1405813" y="4442971"/>
              <a:ext cx="1253233" cy="1401106"/>
              <a:chOff x="1401123" y="4492227"/>
              <a:chExt cx="1253233" cy="1401106"/>
            </a:xfrm>
          </p:grpSpPr>
          <p:sp>
            <p:nvSpPr>
              <p:cNvPr id="50" name="橢圓 49"/>
              <p:cNvSpPr/>
              <p:nvPr/>
            </p:nvSpPr>
            <p:spPr>
              <a:xfrm>
                <a:off x="1401123" y="4492227"/>
                <a:ext cx="1241238" cy="1401106"/>
              </a:xfrm>
              <a:prstGeom prst="ellipse">
                <a:avLst/>
              </a:prstGeom>
            </p:spPr>
            <p:style>
              <a:lnRef idx="0">
                <a:schemeClr val="lt1">
                  <a:hueOff val="0"/>
                  <a:satOff val="0"/>
                  <a:lumOff val="0"/>
                  <a:alphaOff val="0"/>
                </a:schemeClr>
              </a:lnRef>
              <a:fillRef idx="1">
                <a:schemeClr val="accent4">
                  <a:tint val="50000"/>
                  <a:hueOff val="0"/>
                  <a:satOff val="0"/>
                  <a:lumOff val="0"/>
                  <a:alphaOff val="0"/>
                </a:schemeClr>
              </a:fillRef>
              <a:effectRef idx="3">
                <a:schemeClr val="accent4">
                  <a:tint val="50000"/>
                  <a:hueOff val="0"/>
                  <a:satOff val="0"/>
                  <a:lumOff val="0"/>
                  <a:alphaOff val="0"/>
                </a:schemeClr>
              </a:effectRef>
              <a:fontRef idx="minor">
                <a:schemeClr val="lt1">
                  <a:hueOff val="0"/>
                  <a:satOff val="0"/>
                  <a:lumOff val="0"/>
                  <a:alphaOff val="0"/>
                </a:schemeClr>
              </a:fontRef>
            </p:style>
          </p:sp>
          <p:sp>
            <p:nvSpPr>
              <p:cNvPr id="51" name="文字方塊 50"/>
              <p:cNvSpPr txBox="1"/>
              <p:nvPr/>
            </p:nvSpPr>
            <p:spPr>
              <a:xfrm>
                <a:off x="1572008" y="4839806"/>
                <a:ext cx="1082348" cy="630942"/>
              </a:xfrm>
              <a:prstGeom prst="rect">
                <a:avLst/>
              </a:prstGeom>
              <a:noFill/>
            </p:spPr>
            <p:txBody>
              <a:bodyPr wrap="none" rtlCol="0">
                <a:spAutoFit/>
              </a:bodyPr>
              <a:lstStyle/>
              <a:p>
                <a:r>
                  <a:rPr lang="zh-TW" altLang="en-US" sz="3500" b="1" dirty="0"/>
                  <a:t>第二</a:t>
                </a:r>
              </a:p>
            </p:txBody>
          </p:sp>
        </p:grpSp>
        <p:sp>
          <p:nvSpPr>
            <p:cNvPr id="49" name="加號 48"/>
            <p:cNvSpPr/>
            <p:nvPr/>
          </p:nvSpPr>
          <p:spPr>
            <a:xfrm>
              <a:off x="4644008" y="4375808"/>
              <a:ext cx="914400" cy="914400"/>
            </a:xfrm>
            <a:prstGeom prst="mathPl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b="1"/>
            </a:p>
          </p:txBody>
        </p:sp>
      </p:grpSp>
    </p:spTree>
    <p:extLst>
      <p:ext uri="{BB962C8B-B14F-4D97-AF65-F5344CB8AC3E}">
        <p14:creationId xmlns:p14="http://schemas.microsoft.com/office/powerpoint/2010/main" val="428096652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5" name="Rectangle 2"/>
          <p:cNvSpPr>
            <a:spLocks noChangeArrowheads="1"/>
          </p:cNvSpPr>
          <p:nvPr/>
        </p:nvSpPr>
        <p:spPr bwMode="auto">
          <a:xfrm>
            <a:off x="683560" y="1425118"/>
            <a:ext cx="34830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itchFamily="2" charset="2"/>
              <a:buNone/>
            </a:pPr>
            <a:r>
              <a:rPr kumimoji="1" lang="zh-TW" altLang="en-US"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公保養老給付</a:t>
            </a:r>
            <a:r>
              <a:rPr kumimoji="1" lang="en-US" altLang="zh-TW"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a:t>
            </a:r>
            <a:r>
              <a:rPr kumimoji="1" lang="zh-TW" altLang="en-US"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條件 </a:t>
            </a:r>
            <a:r>
              <a:rPr kumimoji="1" lang="en-US" altLang="zh-TW"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 </a:t>
            </a:r>
          </a:p>
        </p:txBody>
      </p:sp>
      <p:grpSp>
        <p:nvGrpSpPr>
          <p:cNvPr id="26" name="群組 25"/>
          <p:cNvGrpSpPr/>
          <p:nvPr/>
        </p:nvGrpSpPr>
        <p:grpSpPr>
          <a:xfrm>
            <a:off x="1206631" y="2096317"/>
            <a:ext cx="5156700" cy="4061538"/>
            <a:chOff x="593442" y="1553859"/>
            <a:chExt cx="6133701" cy="4061538"/>
          </a:xfrm>
        </p:grpSpPr>
        <p:sp>
          <p:nvSpPr>
            <p:cNvPr id="27" name="手繪多邊形 26"/>
            <p:cNvSpPr/>
            <p:nvPr/>
          </p:nvSpPr>
          <p:spPr>
            <a:xfrm>
              <a:off x="2429939" y="3584629"/>
              <a:ext cx="716200" cy="1499108"/>
            </a:xfrm>
            <a:custGeom>
              <a:avLst/>
              <a:gdLst/>
              <a:ahLst/>
              <a:cxnLst/>
              <a:rect l="0" t="0" r="0" b="0"/>
              <a:pathLst>
                <a:path>
                  <a:moveTo>
                    <a:pt x="0" y="0"/>
                  </a:moveTo>
                  <a:lnTo>
                    <a:pt x="348629" y="0"/>
                  </a:lnTo>
                  <a:lnTo>
                    <a:pt x="348629" y="1499108"/>
                  </a:lnTo>
                  <a:lnTo>
                    <a:pt x="697259" y="1499108"/>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8" name="手繪多邊形 27"/>
            <p:cNvSpPr/>
            <p:nvPr/>
          </p:nvSpPr>
          <p:spPr>
            <a:xfrm>
              <a:off x="2429939" y="3538909"/>
              <a:ext cx="716200" cy="91440"/>
            </a:xfrm>
            <a:custGeom>
              <a:avLst/>
              <a:gdLst/>
              <a:ahLst/>
              <a:cxnLst/>
              <a:rect l="0" t="0" r="0" b="0"/>
              <a:pathLst>
                <a:path>
                  <a:moveTo>
                    <a:pt x="0" y="45720"/>
                  </a:moveTo>
                  <a:lnTo>
                    <a:pt x="697259" y="45720"/>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9" name="手繪多邊形 28"/>
            <p:cNvSpPr/>
            <p:nvPr/>
          </p:nvSpPr>
          <p:spPr>
            <a:xfrm>
              <a:off x="2429939" y="2085520"/>
              <a:ext cx="716200" cy="1499108"/>
            </a:xfrm>
            <a:custGeom>
              <a:avLst/>
              <a:gdLst/>
              <a:ahLst/>
              <a:cxnLst/>
              <a:rect l="0" t="0" r="0" b="0"/>
              <a:pathLst>
                <a:path>
                  <a:moveTo>
                    <a:pt x="0" y="1499108"/>
                  </a:moveTo>
                  <a:lnTo>
                    <a:pt x="348629" y="1499108"/>
                  </a:lnTo>
                  <a:lnTo>
                    <a:pt x="348629" y="0"/>
                  </a:lnTo>
                  <a:lnTo>
                    <a:pt x="697259" y="0"/>
                  </a:lnTo>
                </a:path>
              </a:pathLst>
            </a:custGeom>
            <a:noFill/>
            <a:scene3d>
              <a:camera prst="orthographicFront"/>
              <a:lightRig rig="threePt" dir="t">
                <a:rot lat="0" lon="0" rev="7500000"/>
              </a:lightRig>
            </a:scene3d>
            <a:sp3d z="-40000"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30" name="手繪多邊形 29"/>
            <p:cNvSpPr/>
            <p:nvPr/>
          </p:nvSpPr>
          <p:spPr>
            <a:xfrm>
              <a:off x="593442" y="2515022"/>
              <a:ext cx="1890326" cy="2047775"/>
            </a:xfrm>
            <a:custGeom>
              <a:avLst/>
              <a:gdLst>
                <a:gd name="connsiteX0" fmla="*/ 0 w 1716095"/>
                <a:gd name="connsiteY0" fmla="*/ 0 h 2047775"/>
                <a:gd name="connsiteX1" fmla="*/ 1716095 w 1716095"/>
                <a:gd name="connsiteY1" fmla="*/ 0 h 2047775"/>
                <a:gd name="connsiteX2" fmla="*/ 1716095 w 1716095"/>
                <a:gd name="connsiteY2" fmla="*/ 2047775 h 2047775"/>
                <a:gd name="connsiteX3" fmla="*/ 0 w 1716095"/>
                <a:gd name="connsiteY3" fmla="*/ 2047775 h 2047775"/>
                <a:gd name="connsiteX4" fmla="*/ 0 w 1716095"/>
                <a:gd name="connsiteY4" fmla="*/ 0 h 204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6095" h="2047775">
                  <a:moveTo>
                    <a:pt x="0" y="0"/>
                  </a:moveTo>
                  <a:lnTo>
                    <a:pt x="1716095" y="0"/>
                  </a:lnTo>
                  <a:lnTo>
                    <a:pt x="1716095" y="2047775"/>
                  </a:lnTo>
                  <a:lnTo>
                    <a:pt x="0" y="204777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ts val="3600"/>
                </a:lnSpc>
                <a:spcBef>
                  <a:spcPct val="0"/>
                </a:spcBef>
                <a:spcAft>
                  <a:spcPct val="35000"/>
                </a:spcAft>
              </a:pPr>
              <a:r>
                <a:rPr lang="zh-TW" altLang="en-US" sz="2600" b="1" kern="1200" dirty="0">
                  <a:latin typeface="+mj-ea"/>
                  <a:ea typeface="+mj-ea"/>
                </a:rPr>
                <a:t>公保</a:t>
              </a:r>
              <a:r>
                <a:rPr lang="en-US" altLang="zh-TW" sz="2600" b="1" kern="1200" dirty="0">
                  <a:latin typeface="+mj-ea"/>
                  <a:ea typeface="+mj-ea"/>
                </a:rPr>
                <a:t/>
              </a:r>
              <a:br>
                <a:rPr lang="en-US" altLang="zh-TW" sz="2600" b="1" kern="1200" dirty="0">
                  <a:latin typeface="+mj-ea"/>
                  <a:ea typeface="+mj-ea"/>
                </a:rPr>
              </a:br>
              <a:r>
                <a:rPr lang="zh-TW" altLang="en-US" sz="2600" b="1" kern="1200" dirty="0">
                  <a:latin typeface="+mj-ea"/>
                  <a:ea typeface="+mj-ea"/>
                </a:rPr>
                <a:t>養老給付</a:t>
              </a:r>
              <a:r>
                <a:rPr lang="en-US" altLang="zh-TW" sz="2600" b="1" kern="1200" dirty="0">
                  <a:latin typeface="+mj-ea"/>
                  <a:ea typeface="+mj-ea"/>
                </a:rPr>
                <a:t/>
              </a:r>
              <a:br>
                <a:rPr lang="en-US" altLang="zh-TW" sz="2600" b="1" kern="1200" dirty="0">
                  <a:latin typeface="+mj-ea"/>
                  <a:ea typeface="+mj-ea"/>
                </a:rPr>
              </a:br>
              <a:r>
                <a:rPr lang="zh-TW" altLang="en-US" sz="2600" b="1" kern="1200" dirty="0">
                  <a:solidFill>
                    <a:srgbClr val="C00000"/>
                  </a:solidFill>
                  <a:latin typeface="+mj-ea"/>
                  <a:ea typeface="+mj-ea"/>
                </a:rPr>
                <a:t>請領條件</a:t>
              </a:r>
            </a:p>
          </p:txBody>
        </p:sp>
        <p:sp>
          <p:nvSpPr>
            <p:cNvPr id="31" name="手繪多邊形 30"/>
            <p:cNvSpPr/>
            <p:nvPr/>
          </p:nvSpPr>
          <p:spPr>
            <a:xfrm>
              <a:off x="3146140" y="1553859"/>
              <a:ext cx="3581003" cy="1063321"/>
            </a:xfrm>
            <a:custGeom>
              <a:avLst/>
              <a:gdLst>
                <a:gd name="connsiteX0" fmla="*/ 0 w 3486298"/>
                <a:gd name="connsiteY0" fmla="*/ 0 h 1063321"/>
                <a:gd name="connsiteX1" fmla="*/ 3486298 w 3486298"/>
                <a:gd name="connsiteY1" fmla="*/ 0 h 1063321"/>
                <a:gd name="connsiteX2" fmla="*/ 3486298 w 3486298"/>
                <a:gd name="connsiteY2" fmla="*/ 1063321 h 1063321"/>
                <a:gd name="connsiteX3" fmla="*/ 0 w 3486298"/>
                <a:gd name="connsiteY3" fmla="*/ 1063321 h 1063321"/>
                <a:gd name="connsiteX4" fmla="*/ 0 w 3486298"/>
                <a:gd name="connsiteY4" fmla="*/ 0 h 10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298" h="1063321">
                  <a:moveTo>
                    <a:pt x="0" y="0"/>
                  </a:moveTo>
                  <a:lnTo>
                    <a:pt x="3486298" y="0"/>
                  </a:lnTo>
                  <a:lnTo>
                    <a:pt x="3486298" y="1063321"/>
                  </a:lnTo>
                  <a:lnTo>
                    <a:pt x="0" y="106332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2600" b="1" kern="1200" dirty="0">
                  <a:latin typeface="+mj-ea"/>
                  <a:ea typeface="+mj-ea"/>
                </a:rPr>
                <a:t>依法</a:t>
              </a:r>
              <a:r>
                <a:rPr lang="zh-TW" altLang="en-US" sz="2600" b="1" u="sng" kern="1200" dirty="0">
                  <a:solidFill>
                    <a:srgbClr val="FFFF00"/>
                  </a:solidFill>
                  <a:latin typeface="+mj-ea"/>
                  <a:ea typeface="+mj-ea"/>
                </a:rPr>
                <a:t>退休</a:t>
              </a:r>
              <a:r>
                <a:rPr lang="en-US" altLang="zh-TW" sz="2600" b="1" u="sng" kern="1200" dirty="0">
                  <a:solidFill>
                    <a:srgbClr val="FFFF00"/>
                  </a:solidFill>
                  <a:latin typeface="+mj-ea"/>
                  <a:ea typeface="+mj-ea"/>
                </a:rPr>
                <a:t>(</a:t>
              </a:r>
              <a:r>
                <a:rPr lang="zh-TW" altLang="en-US" sz="2600" b="1" u="sng" kern="1200" dirty="0">
                  <a:solidFill>
                    <a:srgbClr val="FFFF00"/>
                  </a:solidFill>
                  <a:latin typeface="+mj-ea"/>
                  <a:ea typeface="+mj-ea"/>
                </a:rPr>
                <a:t>職</a:t>
              </a:r>
              <a:r>
                <a:rPr lang="en-US" altLang="zh-TW" sz="2600" b="1" u="sng" kern="1200" dirty="0">
                  <a:solidFill>
                    <a:srgbClr val="FFFF00"/>
                  </a:solidFill>
                  <a:latin typeface="+mj-ea"/>
                  <a:ea typeface="+mj-ea"/>
                </a:rPr>
                <a:t>)</a:t>
              </a:r>
              <a:endParaRPr lang="zh-TW" altLang="en-US" sz="2600" b="1" u="sng" kern="1200" dirty="0">
                <a:solidFill>
                  <a:srgbClr val="FFFF00"/>
                </a:solidFill>
                <a:latin typeface="+mj-ea"/>
                <a:ea typeface="+mj-ea"/>
              </a:endParaRPr>
            </a:p>
          </p:txBody>
        </p:sp>
        <p:sp>
          <p:nvSpPr>
            <p:cNvPr id="35" name="手繪多邊形 34"/>
            <p:cNvSpPr/>
            <p:nvPr/>
          </p:nvSpPr>
          <p:spPr>
            <a:xfrm>
              <a:off x="3146140" y="3052968"/>
              <a:ext cx="3581003" cy="1063321"/>
            </a:xfrm>
            <a:custGeom>
              <a:avLst/>
              <a:gdLst>
                <a:gd name="connsiteX0" fmla="*/ 0 w 3486298"/>
                <a:gd name="connsiteY0" fmla="*/ 0 h 1063321"/>
                <a:gd name="connsiteX1" fmla="*/ 3486298 w 3486298"/>
                <a:gd name="connsiteY1" fmla="*/ 0 h 1063321"/>
                <a:gd name="connsiteX2" fmla="*/ 3486298 w 3486298"/>
                <a:gd name="connsiteY2" fmla="*/ 1063321 h 1063321"/>
                <a:gd name="connsiteX3" fmla="*/ 0 w 3486298"/>
                <a:gd name="connsiteY3" fmla="*/ 1063321 h 1063321"/>
                <a:gd name="connsiteX4" fmla="*/ 0 w 3486298"/>
                <a:gd name="connsiteY4" fmla="*/ 0 h 10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298" h="1063321">
                  <a:moveTo>
                    <a:pt x="0" y="0"/>
                  </a:moveTo>
                  <a:lnTo>
                    <a:pt x="3486298" y="0"/>
                  </a:lnTo>
                  <a:lnTo>
                    <a:pt x="3486298" y="1063321"/>
                  </a:lnTo>
                  <a:lnTo>
                    <a:pt x="0" y="106332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2600" b="1" kern="1200" dirty="0">
                  <a:latin typeface="+mj-ea"/>
                  <a:ea typeface="+mj-ea"/>
                </a:rPr>
                <a:t>依法</a:t>
              </a:r>
              <a:r>
                <a:rPr lang="zh-TW" altLang="en-US" sz="2600" b="1" u="sng" kern="1200" dirty="0">
                  <a:solidFill>
                    <a:srgbClr val="FFFF00"/>
                  </a:solidFill>
                  <a:latin typeface="+mj-ea"/>
                  <a:ea typeface="+mj-ea"/>
                </a:rPr>
                <a:t>資遣</a:t>
              </a:r>
            </a:p>
          </p:txBody>
        </p:sp>
        <p:sp>
          <p:nvSpPr>
            <p:cNvPr id="54" name="手繪多邊形 53"/>
            <p:cNvSpPr/>
            <p:nvPr/>
          </p:nvSpPr>
          <p:spPr>
            <a:xfrm>
              <a:off x="3146140" y="4552076"/>
              <a:ext cx="3581003" cy="1063321"/>
            </a:xfrm>
            <a:custGeom>
              <a:avLst/>
              <a:gdLst>
                <a:gd name="connsiteX0" fmla="*/ 0 w 3486298"/>
                <a:gd name="connsiteY0" fmla="*/ 0 h 1063321"/>
                <a:gd name="connsiteX1" fmla="*/ 3486298 w 3486298"/>
                <a:gd name="connsiteY1" fmla="*/ 0 h 1063321"/>
                <a:gd name="connsiteX2" fmla="*/ 3486298 w 3486298"/>
                <a:gd name="connsiteY2" fmla="*/ 1063321 h 1063321"/>
                <a:gd name="connsiteX3" fmla="*/ 0 w 3486298"/>
                <a:gd name="connsiteY3" fmla="*/ 1063321 h 1063321"/>
                <a:gd name="connsiteX4" fmla="*/ 0 w 3486298"/>
                <a:gd name="connsiteY4" fmla="*/ 0 h 106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298" h="1063321">
                  <a:moveTo>
                    <a:pt x="0" y="0"/>
                  </a:moveTo>
                  <a:lnTo>
                    <a:pt x="3486298" y="0"/>
                  </a:lnTo>
                  <a:lnTo>
                    <a:pt x="3486298" y="1063321"/>
                  </a:lnTo>
                  <a:lnTo>
                    <a:pt x="0" y="106332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ts val="4000"/>
                </a:lnSpc>
                <a:spcBef>
                  <a:spcPct val="0"/>
                </a:spcBef>
                <a:spcAft>
                  <a:spcPct val="35000"/>
                </a:spcAft>
              </a:pPr>
              <a:r>
                <a:rPr lang="zh-TW" altLang="en-US" sz="2400" b="1" kern="1200" dirty="0">
                  <a:latin typeface="+mj-ea"/>
                  <a:ea typeface="+mj-ea"/>
                </a:rPr>
                <a:t>加保</a:t>
              </a:r>
              <a:r>
                <a:rPr lang="en-US" altLang="zh-TW" sz="2400" b="1" u="sng" kern="1200" dirty="0">
                  <a:solidFill>
                    <a:srgbClr val="FFFF00"/>
                  </a:solidFill>
                  <a:latin typeface="+mj-ea"/>
                  <a:ea typeface="+mj-ea"/>
                </a:rPr>
                <a:t>15</a:t>
              </a:r>
              <a:r>
                <a:rPr lang="zh-TW" altLang="en-US" sz="2400" b="1" u="sng" kern="1200" dirty="0">
                  <a:solidFill>
                    <a:srgbClr val="FFFF00"/>
                  </a:solidFill>
                  <a:latin typeface="+mj-ea"/>
                  <a:ea typeface="+mj-ea"/>
                </a:rPr>
                <a:t>年</a:t>
              </a:r>
              <a:r>
                <a:rPr lang="zh-TW" altLang="en-US" sz="2400" b="1" kern="1200" dirty="0">
                  <a:latin typeface="+mj-ea"/>
                  <a:ea typeface="+mj-ea"/>
                </a:rPr>
                <a:t>且年滿</a:t>
              </a:r>
              <a:r>
                <a:rPr lang="en-US" altLang="zh-TW" sz="2400" b="1" u="sng" kern="1200" dirty="0">
                  <a:solidFill>
                    <a:srgbClr val="FFFF00"/>
                  </a:solidFill>
                  <a:latin typeface="+mj-ea"/>
                  <a:ea typeface="+mj-ea"/>
                </a:rPr>
                <a:t>55</a:t>
              </a:r>
              <a:r>
                <a:rPr lang="zh-TW" altLang="en-US" sz="2400" b="1" u="sng" kern="1200" dirty="0">
                  <a:solidFill>
                    <a:srgbClr val="FFFF00"/>
                  </a:solidFill>
                  <a:latin typeface="+mj-ea"/>
                  <a:ea typeface="+mj-ea"/>
                </a:rPr>
                <a:t>歲</a:t>
              </a:r>
              <a:r>
                <a:rPr lang="en-US" altLang="zh-TW" sz="2400" b="1" u="sng" kern="1200" dirty="0">
                  <a:solidFill>
                    <a:srgbClr val="FFFF00"/>
                  </a:solidFill>
                  <a:latin typeface="+mj-ea"/>
                  <a:ea typeface="+mj-ea"/>
                </a:rPr>
                <a:t/>
              </a:r>
              <a:br>
                <a:rPr lang="en-US" altLang="zh-TW" sz="2400" b="1" u="sng" kern="1200" dirty="0">
                  <a:solidFill>
                    <a:srgbClr val="FFFF00"/>
                  </a:solidFill>
                  <a:latin typeface="+mj-ea"/>
                  <a:ea typeface="+mj-ea"/>
                </a:rPr>
              </a:br>
              <a:r>
                <a:rPr lang="zh-TW" altLang="en-US" sz="2400" b="1" kern="1200" dirty="0">
                  <a:latin typeface="+mj-ea"/>
                  <a:ea typeface="+mj-ea"/>
                </a:rPr>
                <a:t>離職退保</a:t>
              </a:r>
            </a:p>
          </p:txBody>
        </p:sp>
      </p:grpSp>
      <p:grpSp>
        <p:nvGrpSpPr>
          <p:cNvPr id="55" name="群組 54"/>
          <p:cNvGrpSpPr/>
          <p:nvPr/>
        </p:nvGrpSpPr>
        <p:grpSpPr>
          <a:xfrm>
            <a:off x="6653377" y="1136484"/>
            <a:ext cx="4071575" cy="5226609"/>
            <a:chOff x="5523505" y="1014462"/>
            <a:chExt cx="3359400" cy="5226609"/>
          </a:xfrm>
        </p:grpSpPr>
        <p:sp>
          <p:nvSpPr>
            <p:cNvPr id="56" name="直線圖說文字 1 (加上框線和強調線) 55"/>
            <p:cNvSpPr/>
            <p:nvPr/>
          </p:nvSpPr>
          <p:spPr>
            <a:xfrm>
              <a:off x="6146601" y="1351047"/>
              <a:ext cx="2683075" cy="2798033"/>
            </a:xfrm>
            <a:prstGeom prst="accentBorderCallout1">
              <a:avLst>
                <a:gd name="adj1" fmla="val 3632"/>
                <a:gd name="adj2" fmla="val -2860"/>
                <a:gd name="adj3" fmla="val 35035"/>
                <a:gd name="adj4" fmla="val -32700"/>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ts val="2800"/>
                </a:lnSpc>
              </a:pPr>
              <a:r>
                <a:rPr lang="zh-TW" altLang="en-US" sz="2100" b="1" dirty="0">
                  <a:latin typeface="微軟正黑體" panose="020B0604030504040204" pitchFamily="34" charset="-120"/>
                  <a:ea typeface="微軟正黑體" panose="020B0604030504040204" pitchFamily="34" charset="-120"/>
                </a:rPr>
                <a:t>被保險人於</a:t>
              </a:r>
              <a:r>
                <a:rPr lang="en-US" altLang="zh-TW" sz="2100" b="1" u="sng" dirty="0">
                  <a:solidFill>
                    <a:srgbClr val="C00000"/>
                  </a:solidFill>
                  <a:latin typeface="微軟正黑體" panose="020B0604030504040204" pitchFamily="34" charset="-120"/>
                  <a:ea typeface="微軟正黑體" panose="020B0604030504040204" pitchFamily="34" charset="-120"/>
                </a:rPr>
                <a:t>94</a:t>
              </a:r>
              <a:r>
                <a:rPr lang="zh-TW" altLang="en-US" sz="2100" b="1" u="sng" dirty="0">
                  <a:solidFill>
                    <a:srgbClr val="C00000"/>
                  </a:solidFill>
                  <a:latin typeface="微軟正黑體" panose="020B0604030504040204" pitchFamily="34" charset="-120"/>
                  <a:ea typeface="微軟正黑體" panose="020B0604030504040204" pitchFamily="34" charset="-120"/>
                </a:rPr>
                <a:t>年</a:t>
              </a:r>
              <a:r>
                <a:rPr lang="en-US" altLang="zh-TW" sz="2100" b="1" u="sng" dirty="0">
                  <a:solidFill>
                    <a:srgbClr val="C00000"/>
                  </a:solidFill>
                  <a:latin typeface="微軟正黑體" panose="020B0604030504040204" pitchFamily="34" charset="-120"/>
                  <a:ea typeface="微軟正黑體" panose="020B0604030504040204" pitchFamily="34" charset="-120"/>
                </a:rPr>
                <a:t>1</a:t>
              </a:r>
              <a:r>
                <a:rPr lang="zh-TW" altLang="en-US" sz="2100" b="1" u="sng" dirty="0">
                  <a:solidFill>
                    <a:srgbClr val="C00000"/>
                  </a:solidFill>
                  <a:latin typeface="微軟正黑體" panose="020B0604030504040204" pitchFamily="34" charset="-120"/>
                  <a:ea typeface="微軟正黑體" panose="020B0604030504040204" pitchFamily="34" charset="-120"/>
                </a:rPr>
                <a:t>月</a:t>
              </a:r>
              <a:r>
                <a:rPr lang="en-US" altLang="zh-TW" sz="2100" b="1" u="sng" dirty="0">
                  <a:solidFill>
                    <a:srgbClr val="C00000"/>
                  </a:solidFill>
                  <a:latin typeface="微軟正黑體" panose="020B0604030504040204" pitchFamily="34" charset="-120"/>
                  <a:ea typeface="微軟正黑體" panose="020B0604030504040204" pitchFamily="34" charset="-120"/>
                </a:rPr>
                <a:t>21</a:t>
              </a:r>
              <a:r>
                <a:rPr lang="zh-TW" altLang="en-US" sz="2100" b="1" u="sng" dirty="0">
                  <a:solidFill>
                    <a:srgbClr val="C00000"/>
                  </a:solidFill>
                  <a:latin typeface="微軟正黑體" panose="020B0604030504040204" pitchFamily="34" charset="-120"/>
                  <a:ea typeface="微軟正黑體" panose="020B0604030504040204" pitchFamily="34" charset="-120"/>
                </a:rPr>
                <a:t>日以後</a:t>
              </a:r>
              <a:r>
                <a:rPr lang="zh-TW" altLang="en-US" sz="2100" b="1" dirty="0">
                  <a:latin typeface="微軟正黑體" panose="020B0604030504040204" pitchFamily="34" charset="-120"/>
                  <a:ea typeface="微軟正黑體" panose="020B0604030504040204" pitchFamily="34" charset="-120"/>
                </a:rPr>
                <a:t>離職退保而未請領公保養老給付者，保險年資可</a:t>
              </a:r>
              <a:r>
                <a:rPr lang="zh-TW" altLang="en-US" sz="2100" b="1" dirty="0">
                  <a:solidFill>
                    <a:srgbClr val="C00000"/>
                  </a:solidFill>
                  <a:latin typeface="微軟正黑體" panose="020B0604030504040204" pitchFamily="34" charset="-120"/>
                  <a:ea typeface="微軟正黑體" panose="020B0604030504040204" pitchFamily="34" charset="-120"/>
                </a:rPr>
                <a:t>保留</a:t>
              </a:r>
              <a:r>
                <a:rPr lang="zh-TW" altLang="en-US" sz="2100" b="1" dirty="0">
                  <a:latin typeface="微軟正黑體" panose="020B0604030504040204" pitchFamily="34" charset="-120"/>
                  <a:ea typeface="微軟正黑體" panose="020B0604030504040204" pitchFamily="34" charset="-120"/>
                </a:rPr>
                <a:t>，俟符合下列條件之一時，得按退保時保險年資及當時規定，請領公保養老給付：</a:t>
              </a:r>
            </a:p>
          </p:txBody>
        </p:sp>
        <p:grpSp>
          <p:nvGrpSpPr>
            <p:cNvPr id="57" name="群組 56"/>
            <p:cNvGrpSpPr/>
            <p:nvPr/>
          </p:nvGrpSpPr>
          <p:grpSpPr>
            <a:xfrm>
              <a:off x="5523505" y="1014462"/>
              <a:ext cx="762992" cy="798042"/>
              <a:chOff x="5968007" y="875928"/>
              <a:chExt cx="762992" cy="798042"/>
            </a:xfrm>
          </p:grpSpPr>
          <p:sp>
            <p:nvSpPr>
              <p:cNvPr id="59" name="手繪多邊形 58"/>
              <p:cNvSpPr/>
              <p:nvPr/>
            </p:nvSpPr>
            <p:spPr>
              <a:xfrm>
                <a:off x="6049443" y="889407"/>
                <a:ext cx="600121"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pic>
            <p:nvPicPr>
              <p:cNvPr id="60"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007" y="875928"/>
                <a:ext cx="762992"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8" name="向上箭號圖說文字 57"/>
            <p:cNvSpPr/>
            <p:nvPr/>
          </p:nvSpPr>
          <p:spPr>
            <a:xfrm>
              <a:off x="5990278" y="4005064"/>
              <a:ext cx="2892627" cy="2236007"/>
            </a:xfrm>
            <a:prstGeom prst="upArrowCallout">
              <a:avLst>
                <a:gd name="adj1" fmla="val 16546"/>
                <a:gd name="adj2" fmla="val 15125"/>
                <a:gd name="adj3" fmla="val 22355"/>
                <a:gd name="adj4" fmla="val 71253"/>
              </a:avLst>
            </a:prstGeom>
          </p:spPr>
          <p:style>
            <a:lnRef idx="1">
              <a:schemeClr val="accent6"/>
            </a:lnRef>
            <a:fillRef idx="2">
              <a:schemeClr val="accent6"/>
            </a:fillRef>
            <a:effectRef idx="1">
              <a:schemeClr val="accent6"/>
            </a:effectRef>
            <a:fontRef idx="minor">
              <a:schemeClr val="dk1"/>
            </a:fontRef>
          </p:style>
          <p:txBody>
            <a:bodyPr rtlCol="0" anchor="ctr"/>
            <a:lstStyle/>
            <a:p>
              <a:pPr marL="266700" indent="-266700">
                <a:spcBef>
                  <a:spcPts val="600"/>
                </a:spcBef>
              </a:pPr>
              <a:r>
                <a:rPr lang="zh-TW" altLang="en-US" sz="2000" b="1" dirty="0">
                  <a:solidFill>
                    <a:srgbClr val="0000FF"/>
                  </a:solidFill>
                  <a:latin typeface="標楷體"/>
                  <a:ea typeface="標楷體"/>
                </a:rPr>
                <a:t>◎</a:t>
              </a:r>
              <a:r>
                <a:rPr lang="zh-TW" altLang="en-US" sz="2000" b="1" dirty="0">
                  <a:solidFill>
                    <a:srgbClr val="0000FF"/>
                  </a:solidFill>
                  <a:latin typeface="標楷體" panose="03000509000000000000" pitchFamily="65" charset="-120"/>
                </a:rPr>
                <a:t>於參加勞保或軍保期間依法退休</a:t>
              </a:r>
              <a:r>
                <a:rPr lang="en-US" altLang="zh-TW" sz="2000" b="1" dirty="0">
                  <a:solidFill>
                    <a:srgbClr val="0000FF"/>
                  </a:solidFill>
                  <a:latin typeface="標楷體" panose="03000509000000000000" pitchFamily="65" charset="-120"/>
                </a:rPr>
                <a:t>(</a:t>
              </a:r>
              <a:r>
                <a:rPr lang="zh-TW" altLang="en-US" sz="2000" b="1" dirty="0">
                  <a:solidFill>
                    <a:srgbClr val="0000FF"/>
                  </a:solidFill>
                  <a:latin typeface="標楷體" panose="03000509000000000000" pitchFamily="65" charset="-120"/>
                </a:rPr>
                <a:t>職、伍</a:t>
              </a:r>
              <a:r>
                <a:rPr lang="en-US" altLang="zh-TW" sz="2000" b="1" dirty="0">
                  <a:solidFill>
                    <a:srgbClr val="0000FF"/>
                  </a:solidFill>
                  <a:latin typeface="標楷體" panose="03000509000000000000" pitchFamily="65" charset="-120"/>
                </a:rPr>
                <a:t>)</a:t>
              </a:r>
              <a:r>
                <a:rPr lang="zh-TW" altLang="en-US" sz="2000" b="1" dirty="0">
                  <a:solidFill>
                    <a:srgbClr val="0000FF"/>
                  </a:solidFill>
                  <a:latin typeface="標楷體" panose="03000509000000000000" pitchFamily="65" charset="-120"/>
                </a:rPr>
                <a:t>。</a:t>
              </a:r>
              <a:endParaRPr lang="en-US" altLang="zh-TW" sz="2000" b="1" dirty="0">
                <a:solidFill>
                  <a:srgbClr val="0000FF"/>
                </a:solidFill>
                <a:latin typeface="標楷體" panose="03000509000000000000" pitchFamily="65" charset="-120"/>
              </a:endParaRPr>
            </a:p>
            <a:p>
              <a:pPr marL="266700" indent="-266700">
                <a:spcBef>
                  <a:spcPts val="600"/>
                </a:spcBef>
              </a:pPr>
              <a:r>
                <a:rPr lang="zh-TW" altLang="zh-TW" sz="2000" b="1" dirty="0">
                  <a:solidFill>
                    <a:srgbClr val="0000FF"/>
                  </a:solidFill>
                  <a:latin typeface="標楷體" panose="03000509000000000000" pitchFamily="65" charset="-120"/>
                  <a:ea typeface="標楷體"/>
                </a:rPr>
                <a:t>◎</a:t>
              </a:r>
              <a:r>
                <a:rPr lang="zh-TW" altLang="en-US" sz="2000" b="1" dirty="0">
                  <a:solidFill>
                    <a:srgbClr val="0000FF"/>
                  </a:solidFill>
                  <a:latin typeface="標楷體" panose="03000509000000000000" pitchFamily="65" charset="-120"/>
                </a:rPr>
                <a:t>領受國民年金老年給付。</a:t>
              </a:r>
              <a:endParaRPr lang="en-US" altLang="zh-TW" sz="2000" b="1" dirty="0">
                <a:solidFill>
                  <a:srgbClr val="0000FF"/>
                </a:solidFill>
                <a:latin typeface="標楷體" panose="03000509000000000000" pitchFamily="65" charset="-120"/>
              </a:endParaRPr>
            </a:p>
            <a:p>
              <a:pPr marL="266700" indent="-266700">
                <a:spcBef>
                  <a:spcPts val="600"/>
                </a:spcBef>
              </a:pPr>
              <a:r>
                <a:rPr lang="zh-TW" altLang="zh-TW" sz="2000" b="1" dirty="0">
                  <a:solidFill>
                    <a:srgbClr val="0000FF"/>
                  </a:solidFill>
                  <a:latin typeface="標楷體" panose="03000509000000000000" pitchFamily="65" charset="-120"/>
                  <a:ea typeface="標楷體"/>
                </a:rPr>
                <a:t>◎</a:t>
              </a:r>
              <a:r>
                <a:rPr lang="zh-TW" altLang="en-US" sz="2000" b="1" dirty="0">
                  <a:solidFill>
                    <a:srgbClr val="0000FF"/>
                  </a:solidFill>
                  <a:latin typeface="標楷體" panose="03000509000000000000" pitchFamily="65" charset="-120"/>
                </a:rPr>
                <a:t>年滿</a:t>
              </a:r>
              <a:r>
                <a:rPr lang="en-US" altLang="zh-TW" sz="2000" b="1" dirty="0">
                  <a:solidFill>
                    <a:srgbClr val="0000FF"/>
                  </a:solidFill>
                  <a:latin typeface="標楷體" panose="03000509000000000000" pitchFamily="65" charset="-120"/>
                </a:rPr>
                <a:t>65</a:t>
              </a:r>
              <a:r>
                <a:rPr lang="zh-TW" altLang="en-US" sz="2000" b="1" dirty="0">
                  <a:solidFill>
                    <a:srgbClr val="0000FF"/>
                  </a:solidFill>
                  <a:latin typeface="標楷體" panose="03000509000000000000" pitchFamily="65" charset="-120"/>
                </a:rPr>
                <a:t>歲。</a:t>
              </a:r>
              <a:endParaRPr lang="zh-TW" altLang="en-US" sz="2000" dirty="0"/>
            </a:p>
          </p:txBody>
        </p:sp>
      </p:grpSp>
    </p:spTree>
    <p:extLst>
      <p:ext uri="{BB962C8B-B14F-4D97-AF65-F5344CB8AC3E}">
        <p14:creationId xmlns:p14="http://schemas.microsoft.com/office/powerpoint/2010/main" val="3856272102"/>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5" name="Rectangle 2"/>
          <p:cNvSpPr>
            <a:spLocks noChangeArrowheads="1"/>
          </p:cNvSpPr>
          <p:nvPr/>
        </p:nvSpPr>
        <p:spPr bwMode="auto">
          <a:xfrm>
            <a:off x="683560" y="1425118"/>
            <a:ext cx="34830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r>
              <a:rPr kumimoji="1" lang="zh-TW" altLang="en-US"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公保養老給付</a:t>
            </a:r>
            <a:r>
              <a:rPr kumimoji="1" lang="en-US" altLang="zh-TW"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a:t>
            </a:r>
            <a:r>
              <a:rPr kumimoji="1" lang="zh-TW" altLang="en-US"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種類</a:t>
            </a:r>
            <a:endParaRPr kumimoji="1" lang="en-US" altLang="zh-TW"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endParaRPr>
          </a:p>
          <a:p>
            <a:pPr marL="342900" indent="-342900">
              <a:buFont typeface="Wingdings" pitchFamily="2" charset="2"/>
              <a:buNone/>
            </a:pPr>
            <a:r>
              <a:rPr kumimoji="1" lang="zh-TW" altLang="en-US"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 </a:t>
            </a:r>
            <a:r>
              <a:rPr kumimoji="1" lang="en-US" altLang="zh-TW" sz="3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itchFamily="65" charset="-120"/>
              </a:rPr>
              <a:t> </a:t>
            </a:r>
          </a:p>
        </p:txBody>
      </p:sp>
      <p:grpSp>
        <p:nvGrpSpPr>
          <p:cNvPr id="20" name="群組 19"/>
          <p:cNvGrpSpPr/>
          <p:nvPr/>
        </p:nvGrpSpPr>
        <p:grpSpPr>
          <a:xfrm>
            <a:off x="1178252" y="1993022"/>
            <a:ext cx="6417626" cy="2348035"/>
            <a:chOff x="791814" y="1769873"/>
            <a:chExt cx="4860307" cy="2935122"/>
          </a:xfrm>
        </p:grpSpPr>
        <p:sp>
          <p:nvSpPr>
            <p:cNvPr id="21" name="手繪多邊形 20"/>
            <p:cNvSpPr/>
            <p:nvPr/>
          </p:nvSpPr>
          <p:spPr>
            <a:xfrm>
              <a:off x="2492507" y="3280420"/>
              <a:ext cx="1810019" cy="325444"/>
            </a:xfrm>
            <a:custGeom>
              <a:avLst/>
              <a:gdLst/>
              <a:ahLst/>
              <a:cxnLst/>
              <a:rect l="0" t="0" r="0" b="0"/>
              <a:pathLst>
                <a:path>
                  <a:moveTo>
                    <a:pt x="0" y="0"/>
                  </a:moveTo>
                  <a:lnTo>
                    <a:pt x="2522597" y="0"/>
                  </a:lnTo>
                  <a:lnTo>
                    <a:pt x="2522597" y="225231"/>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手繪多邊形 21"/>
            <p:cNvSpPr/>
            <p:nvPr/>
          </p:nvSpPr>
          <p:spPr>
            <a:xfrm>
              <a:off x="2492507" y="3029800"/>
              <a:ext cx="1810019" cy="250620"/>
            </a:xfrm>
            <a:custGeom>
              <a:avLst/>
              <a:gdLst/>
              <a:ahLst/>
              <a:cxnLst/>
              <a:rect l="0" t="0" r="0" b="0"/>
              <a:pathLst>
                <a:path>
                  <a:moveTo>
                    <a:pt x="0" y="225231"/>
                  </a:moveTo>
                  <a:lnTo>
                    <a:pt x="2522597" y="225231"/>
                  </a:lnTo>
                  <a:lnTo>
                    <a:pt x="2522597" y="0"/>
                  </a:lnTo>
                </a:path>
              </a:pathLst>
            </a:custGeom>
            <a:noFill/>
            <a:scene3d>
              <a:camera prst="orthographicFront"/>
              <a:lightRig rig="threePt" dir="t">
                <a:rot lat="0" lon="0" rev="7500000"/>
              </a:lightRig>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手繪多邊形 22"/>
            <p:cNvSpPr/>
            <p:nvPr/>
          </p:nvSpPr>
          <p:spPr>
            <a:xfrm>
              <a:off x="791814" y="2421175"/>
              <a:ext cx="1656184" cy="1578018"/>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5240" tIns="15240" rIns="15240" bIns="15240" numCol="1" spcCol="1270" anchor="ctr" anchorCtr="0">
              <a:noAutofit/>
            </a:bodyPr>
            <a:lstStyle/>
            <a:p>
              <a:pPr lvl="0" algn="ctr">
                <a:lnSpc>
                  <a:spcPct val="90000"/>
                </a:lnSpc>
                <a:spcBef>
                  <a:spcPct val="0"/>
                </a:spcBef>
                <a:spcAft>
                  <a:spcPct val="35000"/>
                </a:spcAft>
              </a:pPr>
              <a:r>
                <a:rPr kumimoji="1" lang="zh-TW" altLang="en-US" sz="3000" b="1" dirty="0">
                  <a:solidFill>
                    <a:schemeClr val="bg1"/>
                  </a:solidFill>
                  <a:latin typeface="Arial" charset="0"/>
                  <a:ea typeface="標楷體" pitchFamily="65" charset="-120"/>
                </a:rPr>
                <a:t>公保</a:t>
              </a:r>
              <a:r>
                <a:rPr kumimoji="1" lang="en-US" altLang="zh-TW" sz="3000" b="1" dirty="0">
                  <a:solidFill>
                    <a:schemeClr val="bg1"/>
                  </a:solidFill>
                  <a:latin typeface="Arial" charset="0"/>
                  <a:ea typeface="標楷體" pitchFamily="65" charset="-120"/>
                </a:rPr>
                <a:t/>
              </a:r>
              <a:br>
                <a:rPr kumimoji="1" lang="en-US" altLang="zh-TW" sz="3000" b="1" dirty="0">
                  <a:solidFill>
                    <a:schemeClr val="bg1"/>
                  </a:solidFill>
                  <a:latin typeface="Arial" charset="0"/>
                  <a:ea typeface="標楷體" pitchFamily="65" charset="-120"/>
                </a:rPr>
              </a:br>
              <a:r>
                <a:rPr kumimoji="1" lang="zh-TW" altLang="en-US" sz="3000" b="1" dirty="0">
                  <a:solidFill>
                    <a:schemeClr val="bg1"/>
                  </a:solidFill>
                  <a:latin typeface="Arial" charset="0"/>
                  <a:ea typeface="標楷體" pitchFamily="65" charset="-120"/>
                </a:rPr>
                <a:t>養老給付</a:t>
              </a:r>
            </a:p>
          </p:txBody>
        </p:sp>
        <p:sp>
          <p:nvSpPr>
            <p:cNvPr id="24" name="手繪多邊形 23"/>
            <p:cNvSpPr/>
            <p:nvPr/>
          </p:nvSpPr>
          <p:spPr>
            <a:xfrm>
              <a:off x="3383494" y="1769873"/>
              <a:ext cx="2268627"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600" b="1" dirty="0">
                  <a:latin typeface="標楷體" pitchFamily="65" charset="-120"/>
                  <a:ea typeface="標楷體" pitchFamily="65" charset="-120"/>
                </a:rPr>
                <a:t>一次性給付</a:t>
              </a:r>
              <a:endParaRPr lang="zh-TW" altLang="en-US" sz="2600" b="1" kern="1200" dirty="0"/>
            </a:p>
          </p:txBody>
        </p:sp>
        <p:sp>
          <p:nvSpPr>
            <p:cNvPr id="32" name="手繪多邊形 31"/>
            <p:cNvSpPr/>
            <p:nvPr/>
          </p:nvSpPr>
          <p:spPr>
            <a:xfrm>
              <a:off x="3380450" y="3605864"/>
              <a:ext cx="2271671" cy="1099131"/>
            </a:xfrm>
            <a:custGeom>
              <a:avLst/>
              <a:gdLst>
                <a:gd name="connsiteX0" fmla="*/ 0 w 3603710"/>
                <a:gd name="connsiteY0" fmla="*/ 0 h 1099131"/>
                <a:gd name="connsiteX1" fmla="*/ 3603710 w 3603710"/>
                <a:gd name="connsiteY1" fmla="*/ 0 h 1099131"/>
                <a:gd name="connsiteX2" fmla="*/ 3603710 w 3603710"/>
                <a:gd name="connsiteY2" fmla="*/ 1099131 h 1099131"/>
                <a:gd name="connsiteX3" fmla="*/ 0 w 3603710"/>
                <a:gd name="connsiteY3" fmla="*/ 1099131 h 1099131"/>
                <a:gd name="connsiteX4" fmla="*/ 0 w 3603710"/>
                <a:gd name="connsiteY4" fmla="*/ 0 h 109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3710" h="1099131">
                  <a:moveTo>
                    <a:pt x="0" y="0"/>
                  </a:moveTo>
                  <a:lnTo>
                    <a:pt x="3603710" y="0"/>
                  </a:lnTo>
                  <a:lnTo>
                    <a:pt x="3603710" y="1099131"/>
                  </a:lnTo>
                  <a:lnTo>
                    <a:pt x="0" y="1099131"/>
                  </a:lnTo>
                  <a:lnTo>
                    <a:pt x="0" y="0"/>
                  </a:lnTo>
                  <a:close/>
                </a:path>
              </a:pathLst>
            </a:custGeom>
          </p:spPr>
          <p:style>
            <a:lnRef idx="0">
              <a:schemeClr val="accent5"/>
            </a:lnRef>
            <a:fillRef idx="3">
              <a:schemeClr val="accent5"/>
            </a:fillRef>
            <a:effectRef idx="3">
              <a:schemeClr val="accent5"/>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600" b="1" dirty="0">
                  <a:latin typeface="標楷體" pitchFamily="65" charset="-120"/>
                  <a:ea typeface="標楷體" pitchFamily="65" charset="-120"/>
                </a:rPr>
                <a:t>年金給付</a:t>
              </a:r>
              <a:r>
                <a:rPr lang="en-US" altLang="zh-TW" sz="2600" b="1" dirty="0">
                  <a:latin typeface="標楷體" pitchFamily="65" charset="-120"/>
                  <a:ea typeface="標楷體" pitchFamily="65" charset="-120"/>
                </a:rPr>
                <a:t/>
              </a:r>
              <a:br>
                <a:rPr lang="en-US" altLang="zh-TW" sz="2600" b="1" dirty="0">
                  <a:latin typeface="標楷體" pitchFamily="65" charset="-120"/>
                  <a:ea typeface="標楷體" pitchFamily="65" charset="-120"/>
                </a:rPr>
              </a:br>
              <a:r>
                <a:rPr lang="en-US" altLang="zh-TW" sz="2600" b="1" dirty="0">
                  <a:latin typeface="標楷體" pitchFamily="65" charset="-120"/>
                  <a:ea typeface="標楷體" pitchFamily="65" charset="-120"/>
                </a:rPr>
                <a:t>(</a:t>
              </a:r>
              <a:r>
                <a:rPr lang="zh-TW" altLang="en-US" sz="2600" b="1" dirty="0">
                  <a:latin typeface="標楷體" pitchFamily="65" charset="-120"/>
                  <a:ea typeface="標楷體" pitchFamily="65" charset="-120"/>
                </a:rPr>
                <a:t>分階段實施</a:t>
              </a:r>
              <a:r>
                <a:rPr lang="en-US" altLang="zh-TW" sz="2600" b="1" dirty="0">
                  <a:latin typeface="標楷體" pitchFamily="65" charset="-120"/>
                  <a:ea typeface="標楷體" pitchFamily="65" charset="-120"/>
                </a:rPr>
                <a:t>)</a:t>
              </a:r>
              <a:r>
                <a:rPr lang="zh-TW" altLang="en-US" sz="2600" b="1" kern="1200" dirty="0">
                  <a:latin typeface="標楷體" pitchFamily="65" charset="-120"/>
                  <a:ea typeface="標楷體" pitchFamily="65" charset="-120"/>
                </a:rPr>
                <a:t> </a:t>
              </a:r>
              <a:endParaRPr lang="zh-TW" altLang="en-US" sz="2600" b="1" kern="1200" dirty="0"/>
            </a:p>
          </p:txBody>
        </p:sp>
      </p:grpSp>
      <p:sp>
        <p:nvSpPr>
          <p:cNvPr id="33" name="圓角矩形圖說文字 32"/>
          <p:cNvSpPr/>
          <p:nvPr/>
        </p:nvSpPr>
        <p:spPr>
          <a:xfrm flipH="1" flipV="1">
            <a:off x="1421987" y="4777493"/>
            <a:ext cx="9739320" cy="1728192"/>
          </a:xfrm>
          <a:prstGeom prst="wedgeRoundRectCallout">
            <a:avLst>
              <a:gd name="adj1" fmla="val 14855"/>
              <a:gd name="adj2" fmla="val 77343"/>
              <a:gd name="adj3" fmla="val 16667"/>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endParaRPr lang="zh-TW" altLang="en-US" dirty="0"/>
          </a:p>
        </p:txBody>
      </p:sp>
      <p:graphicFrame>
        <p:nvGraphicFramePr>
          <p:cNvPr id="34" name="表格 33"/>
          <p:cNvGraphicFramePr>
            <a:graphicFrameLocks noGrp="1"/>
          </p:cNvGraphicFramePr>
          <p:nvPr>
            <p:extLst>
              <p:ext uri="{D42A27DB-BD31-4B8C-83A1-F6EECF244321}">
                <p14:modId xmlns:p14="http://schemas.microsoft.com/office/powerpoint/2010/main" val="2167532645"/>
              </p:ext>
            </p:extLst>
          </p:nvPr>
        </p:nvGraphicFramePr>
        <p:xfrm>
          <a:off x="1421987" y="4845248"/>
          <a:ext cx="9465972" cy="1574020"/>
        </p:xfrm>
        <a:graphic>
          <a:graphicData uri="http://schemas.openxmlformats.org/drawingml/2006/table">
            <a:tbl>
              <a:tblPr firstRow="1" firstCol="1" bandRow="1">
                <a:tableStyleId>{22838BEF-8BB2-4498-84A7-C5851F593DF1}</a:tableStyleId>
              </a:tblPr>
              <a:tblGrid>
                <a:gridCol w="1509955">
                  <a:extLst>
                    <a:ext uri="{9D8B030D-6E8A-4147-A177-3AD203B41FA5}">
                      <a16:colId xmlns:a16="http://schemas.microsoft.com/office/drawing/2014/main" xmlns="" val="20000"/>
                    </a:ext>
                  </a:extLst>
                </a:gridCol>
                <a:gridCol w="2588496">
                  <a:extLst>
                    <a:ext uri="{9D8B030D-6E8A-4147-A177-3AD203B41FA5}">
                      <a16:colId xmlns:a16="http://schemas.microsoft.com/office/drawing/2014/main" xmlns="" val="20001"/>
                    </a:ext>
                  </a:extLst>
                </a:gridCol>
                <a:gridCol w="5367521">
                  <a:extLst>
                    <a:ext uri="{9D8B030D-6E8A-4147-A177-3AD203B41FA5}">
                      <a16:colId xmlns:a16="http://schemas.microsoft.com/office/drawing/2014/main" xmlns="" val="20002"/>
                    </a:ext>
                  </a:extLst>
                </a:gridCol>
              </a:tblGrid>
              <a:tr h="288030">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第</a:t>
                      </a:r>
                      <a:r>
                        <a:rPr lang="en-US" sz="1800" kern="100" dirty="0">
                          <a:effectLst/>
                          <a:latin typeface="微軟正黑體" panose="020B0604030504040204" pitchFamily="34" charset="-120"/>
                          <a:ea typeface="微軟正黑體" panose="020B0604030504040204" pitchFamily="34" charset="-120"/>
                        </a:rPr>
                        <a:t>1</a:t>
                      </a:r>
                      <a:r>
                        <a:rPr lang="zh-TW" sz="1800" kern="100" dirty="0">
                          <a:effectLst/>
                          <a:latin typeface="微軟正黑體" panose="020B0604030504040204" pitchFamily="34" charset="-120"/>
                          <a:ea typeface="微軟正黑體" panose="020B0604030504040204" pitchFamily="34" charset="-120"/>
                        </a:rPr>
                        <a:t>階段</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68577" marR="68577" marT="0" marB="0" anchor="ctr"/>
                </a:tc>
                <a:tc>
                  <a:txBody>
                    <a:bodyPr/>
                    <a:lstStyle/>
                    <a:p>
                      <a:pPr algn="ctr">
                        <a:spcAft>
                          <a:spcPts val="0"/>
                        </a:spcAft>
                      </a:pPr>
                      <a:r>
                        <a:rPr lang="en-US" sz="2000" kern="100" dirty="0">
                          <a:solidFill>
                            <a:srgbClr val="C00000"/>
                          </a:solidFill>
                          <a:effectLst/>
                          <a:latin typeface="微軟正黑體" panose="020B0604030504040204" pitchFamily="34" charset="-120"/>
                          <a:ea typeface="微軟正黑體" panose="020B0604030504040204" pitchFamily="34" charset="-120"/>
                          <a:cs typeface="Arial Unicode MS" panose="020B0604020202020204" pitchFamily="34" charset="-120"/>
                        </a:rPr>
                        <a:t>99.1.1</a:t>
                      </a:r>
                      <a:endParaRPr lang="zh-TW" sz="2000" b="1" kern="100" dirty="0">
                        <a:solidFill>
                          <a:srgbClr val="C00000"/>
                        </a:solidFill>
                        <a:effectLst/>
                        <a:latin typeface="微軟正黑體" panose="020B0604030504040204" pitchFamily="34" charset="-120"/>
                        <a:ea typeface="微軟正黑體" panose="020B0604030504040204" pitchFamily="34" charset="-120"/>
                        <a:cs typeface="Arial Unicode MS" panose="020B0604020202020204" pitchFamily="34" charset="-120"/>
                      </a:endParaRPr>
                    </a:p>
                  </a:txBody>
                  <a:tcPr marL="68577" marR="68577" marT="0" marB="0" anchor="ctr"/>
                </a:tc>
                <a:tc>
                  <a:txBody>
                    <a:bodyPr/>
                    <a:lstStyle/>
                    <a:p>
                      <a:pPr algn="l">
                        <a:spcAft>
                          <a:spcPts val="0"/>
                        </a:spcAft>
                      </a:pPr>
                      <a:r>
                        <a:rPr lang="zh-TW" sz="1800" kern="100" dirty="0">
                          <a:solidFill>
                            <a:srgbClr val="0000FF"/>
                          </a:solidFill>
                          <a:effectLst/>
                          <a:latin typeface="微軟正黑體" panose="020B0604030504040204" pitchFamily="34" charset="-120"/>
                          <a:ea typeface="微軟正黑體" panose="020B0604030504040204" pitchFamily="34" charset="-120"/>
                        </a:rPr>
                        <a:t>私立學校</a:t>
                      </a:r>
                      <a:r>
                        <a:rPr lang="zh-TW" sz="1800" kern="100" dirty="0">
                          <a:effectLst/>
                          <a:latin typeface="微軟正黑體" panose="020B0604030504040204" pitchFamily="34" charset="-120"/>
                          <a:ea typeface="微軟正黑體" panose="020B0604030504040204" pitchFamily="34" charset="-120"/>
                        </a:rPr>
                        <a:t>被保險人</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68577" marR="68577" marT="0" marB="0" anchor="ctr"/>
                </a:tc>
                <a:extLst>
                  <a:ext uri="{0D108BD9-81ED-4DB2-BD59-A6C34878D82A}">
                    <a16:rowId xmlns:a16="http://schemas.microsoft.com/office/drawing/2014/main" xmlns="" val="10000"/>
                  </a:ext>
                </a:extLst>
              </a:tr>
              <a:tr h="891097">
                <a:tc>
                  <a:txBody>
                    <a:bodyPr/>
                    <a:lstStyle/>
                    <a:p>
                      <a:pPr algn="ctr">
                        <a:spcAft>
                          <a:spcPts val="0"/>
                        </a:spcAft>
                      </a:pPr>
                      <a:r>
                        <a:rPr lang="zh-TW" sz="1800" kern="100" dirty="0">
                          <a:effectLst/>
                          <a:latin typeface="微軟正黑體" panose="020B0604030504040204" pitchFamily="34" charset="-120"/>
                          <a:ea typeface="微軟正黑體" panose="020B0604030504040204" pitchFamily="34" charset="-120"/>
                        </a:rPr>
                        <a:t>第</a:t>
                      </a:r>
                      <a:r>
                        <a:rPr lang="en-US" sz="1800" kern="100" dirty="0">
                          <a:effectLst/>
                          <a:latin typeface="微軟正黑體" panose="020B0604030504040204" pitchFamily="34" charset="-120"/>
                          <a:ea typeface="微軟正黑體" panose="020B0604030504040204" pitchFamily="34" charset="-120"/>
                        </a:rPr>
                        <a:t>2</a:t>
                      </a:r>
                      <a:r>
                        <a:rPr lang="zh-TW" sz="1800" kern="100" dirty="0">
                          <a:effectLst/>
                          <a:latin typeface="微軟正黑體" panose="020B0604030504040204" pitchFamily="34" charset="-120"/>
                          <a:ea typeface="微軟正黑體" panose="020B0604030504040204" pitchFamily="34" charset="-120"/>
                        </a:rPr>
                        <a:t>階段</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68577" marR="68577" marT="0" marB="0" anchor="ctr"/>
                </a:tc>
                <a:tc>
                  <a:txBody>
                    <a:bodyPr/>
                    <a:lstStyle/>
                    <a:p>
                      <a:pPr algn="ctr">
                        <a:spcAft>
                          <a:spcPts val="0"/>
                        </a:spcAft>
                      </a:pPr>
                      <a:r>
                        <a:rPr lang="en-US" sz="2000" kern="100" dirty="0">
                          <a:solidFill>
                            <a:srgbClr val="C00000"/>
                          </a:solidFill>
                          <a:effectLst/>
                          <a:latin typeface="微軟正黑體" panose="020B0604030504040204" pitchFamily="34" charset="-120"/>
                          <a:ea typeface="微軟正黑體" panose="020B0604030504040204" pitchFamily="34" charset="-120"/>
                          <a:cs typeface="Arial Unicode MS" panose="020B0604020202020204" pitchFamily="34" charset="-120"/>
                        </a:rPr>
                        <a:t>103.6.1</a:t>
                      </a:r>
                      <a:endParaRPr lang="zh-TW" sz="2000" b="1" kern="100" dirty="0">
                        <a:solidFill>
                          <a:srgbClr val="C00000"/>
                        </a:solidFill>
                        <a:effectLst/>
                        <a:latin typeface="微軟正黑體" panose="020B0604030504040204" pitchFamily="34" charset="-120"/>
                        <a:ea typeface="微軟正黑體" panose="020B0604030504040204" pitchFamily="34" charset="-120"/>
                        <a:cs typeface="Arial Unicode MS" panose="020B0604020202020204" pitchFamily="34" charset="-120"/>
                      </a:endParaRPr>
                    </a:p>
                  </a:txBody>
                  <a:tcPr marL="68577" marR="68577" marT="0" marB="0" anchor="ctr"/>
                </a:tc>
                <a:tc>
                  <a:txBody>
                    <a:bodyPr/>
                    <a:lstStyle/>
                    <a:p>
                      <a:pPr algn="just">
                        <a:lnSpc>
                          <a:spcPts val="2500"/>
                        </a:lnSpc>
                        <a:spcAft>
                          <a:spcPts val="0"/>
                        </a:spcAft>
                      </a:pPr>
                      <a:r>
                        <a:rPr lang="zh-TW" sz="1800" b="1" kern="100" dirty="0">
                          <a:effectLst/>
                          <a:latin typeface="微軟正黑體" panose="020B0604030504040204" pitchFamily="34" charset="-120"/>
                          <a:ea typeface="微軟正黑體" panose="020B0604030504040204" pitchFamily="34" charset="-120"/>
                        </a:rPr>
                        <a:t>離退給與法</a:t>
                      </a:r>
                      <a:r>
                        <a:rPr lang="zh-TW" altLang="en-US" sz="1800" b="1" kern="100" dirty="0">
                          <a:effectLst/>
                          <a:latin typeface="微軟正黑體" panose="020B0604030504040204" pitchFamily="34" charset="-120"/>
                          <a:ea typeface="微軟正黑體" panose="020B0604030504040204" pitchFamily="34" charset="-120"/>
                        </a:rPr>
                        <a:t>令</a:t>
                      </a:r>
                      <a:r>
                        <a:rPr lang="zh-TW" sz="1800" b="1" kern="100" dirty="0">
                          <a:effectLst/>
                          <a:latin typeface="微軟正黑體" panose="020B0604030504040204" pitchFamily="34" charset="-120"/>
                          <a:ea typeface="微軟正黑體" panose="020B0604030504040204" pitchFamily="34" charset="-120"/>
                        </a:rPr>
                        <a:t>未定有月退休</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職、伍</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給與</a:t>
                      </a:r>
                      <a:r>
                        <a:rPr lang="zh-TW" altLang="en-US" sz="1800" b="1" kern="100" dirty="0">
                          <a:effectLst/>
                          <a:latin typeface="微軟正黑體" panose="020B0604030504040204" pitchFamily="34" charset="-120"/>
                          <a:ea typeface="微軟正黑體" panose="020B0604030504040204" pitchFamily="34" charset="-120"/>
                        </a:rPr>
                        <a:t>且</a:t>
                      </a:r>
                      <a:r>
                        <a:rPr lang="zh-TW" sz="1800" b="1" kern="100" dirty="0">
                          <a:effectLst/>
                          <a:latin typeface="微軟正黑體" panose="020B0604030504040204" pitchFamily="34" charset="-120"/>
                          <a:ea typeface="微軟正黑體" panose="020B0604030504040204" pitchFamily="34" charset="-120"/>
                        </a:rPr>
                        <a:t>未定有優惠存款者</a:t>
                      </a:r>
                      <a:r>
                        <a:rPr lang="en-US" altLang="zh-TW" sz="1800" b="1" kern="100" dirty="0">
                          <a:effectLst/>
                          <a:latin typeface="微軟正黑體" panose="020B0604030504040204" pitchFamily="34" charset="-120"/>
                          <a:ea typeface="微軟正黑體" panose="020B0604030504040204" pitchFamily="34" charset="-120"/>
                        </a:rPr>
                        <a:t>-</a:t>
                      </a:r>
                      <a:r>
                        <a:rPr lang="zh-TW" altLang="en-US" sz="1800" b="1" kern="100" dirty="0">
                          <a:solidFill>
                            <a:srgbClr val="0000FF"/>
                          </a:solidFill>
                          <a:effectLst/>
                          <a:latin typeface="微軟正黑體" panose="020B0604030504040204" pitchFamily="34" charset="-120"/>
                          <a:ea typeface="微軟正黑體" panose="020B0604030504040204" pitchFamily="34" charset="-120"/>
                        </a:rPr>
                        <a:t>駐衛警、公營事業人員</a:t>
                      </a:r>
                      <a:r>
                        <a:rPr lang="en-US" sz="1800" b="1" kern="100" dirty="0">
                          <a:effectLst/>
                          <a:latin typeface="微軟正黑體" panose="020B0604030504040204" pitchFamily="34" charset="-120"/>
                          <a:ea typeface="微軟正黑體" panose="020B0604030504040204" pitchFamily="34" charset="-120"/>
                        </a:rPr>
                        <a:t>(</a:t>
                      </a:r>
                      <a:r>
                        <a:rPr lang="zh-TW" sz="1800" b="1" kern="100" dirty="0">
                          <a:effectLst/>
                          <a:latin typeface="微軟正黑體" panose="020B0604030504040204" pitchFamily="34" charset="-120"/>
                          <a:ea typeface="微軟正黑體" panose="020B0604030504040204" pitchFamily="34" charset="-120"/>
                        </a:rPr>
                        <a:t>但</a:t>
                      </a:r>
                      <a:r>
                        <a:rPr lang="zh-TW" altLang="en-US" sz="1800" b="1" kern="100" dirty="0">
                          <a:effectLst/>
                          <a:latin typeface="微軟正黑體" panose="020B0604030504040204" pitchFamily="34" charset="-120"/>
                          <a:ea typeface="微軟正黑體" panose="020B0604030504040204" pitchFamily="34" charset="-120"/>
                        </a:rPr>
                        <a:t>法定機關編制內有給之</a:t>
                      </a:r>
                      <a:r>
                        <a:rPr lang="zh-TW" sz="1800" b="1" kern="100" dirty="0">
                          <a:effectLst/>
                          <a:latin typeface="微軟正黑體" panose="020B0604030504040204" pitchFamily="34" charset="-120"/>
                          <a:ea typeface="微軟正黑體" panose="020B0604030504040204" pitchFamily="34" charset="-120"/>
                        </a:rPr>
                        <a:t>民選公職人員及政務人員不適用</a:t>
                      </a:r>
                      <a:r>
                        <a:rPr lang="en-US" sz="1800" b="1" kern="100" dirty="0">
                          <a:effectLst/>
                          <a:latin typeface="微軟正黑體" panose="020B0604030504040204" pitchFamily="34" charset="-120"/>
                          <a:ea typeface="微軟正黑體" panose="020B0604030504040204" pitchFamily="34" charset="-120"/>
                        </a:rPr>
                        <a:t>)</a:t>
                      </a:r>
                      <a:endParaRPr lang="zh-TW" sz="1800" b="1" kern="100" dirty="0">
                        <a:solidFill>
                          <a:srgbClr val="800000"/>
                        </a:solidFill>
                        <a:effectLst/>
                        <a:latin typeface="微軟正黑體" panose="020B0604030504040204" pitchFamily="34" charset="-120"/>
                        <a:ea typeface="微軟正黑體" panose="020B0604030504040204" pitchFamily="34" charset="-120"/>
                        <a:cs typeface="Times New Roman"/>
                      </a:endParaRPr>
                    </a:p>
                  </a:txBody>
                  <a:tcPr marL="68577" marR="68577" marT="0" marB="0" anchor="ctr"/>
                </a:tc>
                <a:extLst>
                  <a:ext uri="{0D108BD9-81ED-4DB2-BD59-A6C34878D82A}">
                    <a16:rowId xmlns:a16="http://schemas.microsoft.com/office/drawing/2014/main" xmlns="" val="10001"/>
                  </a:ext>
                </a:extLst>
              </a:tr>
              <a:tr h="343644">
                <a:tc>
                  <a:txBody>
                    <a:bodyPr/>
                    <a:lstStyle/>
                    <a:p>
                      <a:pPr algn="ctr">
                        <a:spcAft>
                          <a:spcPts val="0"/>
                        </a:spcAft>
                      </a:pPr>
                      <a:r>
                        <a:rPr lang="zh-TW" altLang="en-US" sz="1800" kern="100" dirty="0">
                          <a:effectLst/>
                          <a:latin typeface="微軟正黑體" panose="020B0604030504040204" pitchFamily="34" charset="-120"/>
                          <a:ea typeface="微軟正黑體" panose="020B0604030504040204" pitchFamily="34" charset="-120"/>
                        </a:rPr>
                        <a:t>第</a:t>
                      </a:r>
                      <a:r>
                        <a:rPr lang="en-US" altLang="zh-TW" sz="1800" kern="100" dirty="0">
                          <a:effectLst/>
                          <a:latin typeface="微軟正黑體" panose="020B0604030504040204" pitchFamily="34" charset="-120"/>
                          <a:ea typeface="微軟正黑體" panose="020B0604030504040204" pitchFamily="34" charset="-120"/>
                        </a:rPr>
                        <a:t>3</a:t>
                      </a:r>
                      <a:r>
                        <a:rPr lang="zh-TW" altLang="en-US" sz="1800" kern="100" dirty="0">
                          <a:effectLst/>
                          <a:latin typeface="微軟正黑體" panose="020B0604030504040204" pitchFamily="34" charset="-120"/>
                          <a:ea typeface="微軟正黑體" panose="020B0604030504040204" pitchFamily="34" charset="-120"/>
                        </a:rPr>
                        <a:t>階段</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68577" marR="68577" marT="0" marB="0" anchor="ctr"/>
                </a:tc>
                <a:tc>
                  <a:txBody>
                    <a:bodyPr/>
                    <a:lstStyle/>
                    <a:p>
                      <a:pPr algn="ctr">
                        <a:spcAft>
                          <a:spcPts val="0"/>
                        </a:spcAft>
                      </a:pPr>
                      <a:r>
                        <a:rPr lang="en-US" altLang="zh-TW" sz="1800" b="1" kern="100" dirty="0">
                          <a:solidFill>
                            <a:srgbClr val="C00000"/>
                          </a:solidFill>
                          <a:effectLst/>
                          <a:latin typeface="微軟正黑體" panose="020B0604030504040204" pitchFamily="34" charset="-120"/>
                          <a:ea typeface="微軟正黑體" panose="020B0604030504040204" pitchFamily="34" charset="-120"/>
                        </a:rPr>
                        <a:t>(</a:t>
                      </a:r>
                      <a:r>
                        <a:rPr lang="zh-TW" altLang="en-US" sz="1800" b="1" kern="100" dirty="0">
                          <a:solidFill>
                            <a:srgbClr val="C00000"/>
                          </a:solidFill>
                          <a:effectLst/>
                          <a:latin typeface="微軟正黑體" panose="020B0604030504040204" pitchFamily="34" charset="-120"/>
                          <a:ea typeface="微軟正黑體" panose="020B0604030504040204" pitchFamily="34" charset="-120"/>
                        </a:rPr>
                        <a:t>尚待完成立法</a:t>
                      </a:r>
                      <a:r>
                        <a:rPr lang="en-US" altLang="zh-TW" sz="1800" b="1" kern="100" dirty="0">
                          <a:solidFill>
                            <a:srgbClr val="C00000"/>
                          </a:solidFill>
                          <a:effectLst/>
                          <a:latin typeface="微軟正黑體" panose="020B0604030504040204" pitchFamily="34" charset="-120"/>
                          <a:ea typeface="微軟正黑體" panose="020B0604030504040204" pitchFamily="34" charset="-120"/>
                        </a:rPr>
                        <a:t>)</a:t>
                      </a:r>
                      <a:endParaRPr lang="zh-TW" sz="18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77" marR="68577" marT="0" marB="0" anchor="ctr"/>
                </a:tc>
                <a:tc>
                  <a:txBody>
                    <a:bodyPr/>
                    <a:lstStyle/>
                    <a:p>
                      <a:pPr algn="just">
                        <a:lnSpc>
                          <a:spcPts val="2500"/>
                        </a:lnSpc>
                        <a:spcAft>
                          <a:spcPts val="0"/>
                        </a:spcAft>
                      </a:pPr>
                      <a:r>
                        <a:rPr lang="zh-TW" altLang="en-US" sz="1800" b="1" kern="100" dirty="0">
                          <a:solidFill>
                            <a:srgbClr val="0000FF"/>
                          </a:solidFill>
                          <a:effectLst/>
                          <a:latin typeface="微軟正黑體" panose="020B0604030504040204" pitchFamily="34" charset="-120"/>
                          <a:ea typeface="微軟正黑體" panose="020B0604030504040204" pitchFamily="34" charset="-120"/>
                        </a:rPr>
                        <a:t>所有被保險人</a:t>
                      </a:r>
                      <a:r>
                        <a:rPr lang="zh-TW" altLang="en-US" sz="1800" b="1" kern="100" dirty="0">
                          <a:effectLst/>
                          <a:latin typeface="微軟正黑體" panose="020B0604030504040204" pitchFamily="34" charset="-120"/>
                          <a:ea typeface="微軟正黑體" panose="020B0604030504040204" pitchFamily="34" charset="-120"/>
                        </a:rPr>
                        <a:t>都適用</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68577" marR="68577" marT="0" marB="0" anchor="ctr"/>
                </a:tc>
                <a:extLst>
                  <a:ext uri="{0D108BD9-81ED-4DB2-BD59-A6C34878D82A}">
                    <a16:rowId xmlns:a16="http://schemas.microsoft.com/office/drawing/2014/main" xmlns="" val="10002"/>
                  </a:ext>
                </a:extLst>
              </a:tr>
            </a:tbl>
          </a:graphicData>
        </a:graphic>
      </p:graphicFrame>
      <p:sp>
        <p:nvSpPr>
          <p:cNvPr id="36" name="左右大括弧 35"/>
          <p:cNvSpPr/>
          <p:nvPr/>
        </p:nvSpPr>
        <p:spPr>
          <a:xfrm>
            <a:off x="7871478" y="1766690"/>
            <a:ext cx="3692567" cy="2249129"/>
          </a:xfrm>
          <a:prstGeom prst="bracePair">
            <a:avLst>
              <a:gd name="adj" fmla="val 9074"/>
            </a:avLst>
          </a:prstGeom>
        </p:spPr>
        <p:style>
          <a:lnRef idx="3">
            <a:schemeClr val="accent2"/>
          </a:lnRef>
          <a:fillRef idx="0">
            <a:schemeClr val="accent2"/>
          </a:fillRef>
          <a:effectRef idx="2">
            <a:schemeClr val="accent2"/>
          </a:effectRef>
          <a:fontRef idx="minor">
            <a:schemeClr val="tx1"/>
          </a:fontRef>
        </p:style>
        <p:txBody>
          <a:bodyPr lIns="36000" tIns="0" rIns="36000" bIns="0" rtlCol="0" anchor="t"/>
          <a:lstStyle/>
          <a:p>
            <a:pPr algn="ctr">
              <a:lnSpc>
                <a:spcPts val="3300"/>
              </a:lnSpc>
            </a:pPr>
            <a:r>
              <a:rPr lang="zh-TW" altLang="en-US" sz="2200" b="1" dirty="0">
                <a:latin typeface="+mn-ea"/>
              </a:rPr>
              <a:t>在全面實施年金以前，</a:t>
            </a:r>
            <a:r>
              <a:rPr lang="zh-TW" altLang="en-US" sz="2200" b="1" dirty="0">
                <a:solidFill>
                  <a:srgbClr val="0000FF"/>
                </a:solidFill>
                <a:latin typeface="+mn-ea"/>
              </a:rPr>
              <a:t>除下列已實施年金者外</a:t>
            </a:r>
            <a:r>
              <a:rPr lang="zh-TW" altLang="en-US" sz="2200" b="1" dirty="0">
                <a:latin typeface="+mn-ea"/>
              </a:rPr>
              <a:t>，其餘被保險人</a:t>
            </a:r>
            <a:r>
              <a:rPr lang="en-US" altLang="zh-TW" sz="2200" b="1" dirty="0">
                <a:solidFill>
                  <a:srgbClr val="FF00FF"/>
                </a:solidFill>
                <a:latin typeface="+mn-ea"/>
              </a:rPr>
              <a:t>(</a:t>
            </a:r>
            <a:r>
              <a:rPr lang="zh-TW" altLang="en-US" sz="2200" b="1" dirty="0">
                <a:solidFill>
                  <a:srgbClr val="FF00FF"/>
                </a:solidFill>
                <a:latin typeface="+mn-ea"/>
              </a:rPr>
              <a:t>如行政機關、公立學校</a:t>
            </a:r>
            <a:r>
              <a:rPr lang="en-US" altLang="zh-TW" sz="2200" b="1" dirty="0">
                <a:solidFill>
                  <a:srgbClr val="FF00FF"/>
                </a:solidFill>
                <a:latin typeface="+mn-ea"/>
              </a:rPr>
              <a:t>)</a:t>
            </a:r>
            <a:r>
              <a:rPr lang="zh-TW" altLang="en-US" sz="2200" b="1" dirty="0">
                <a:latin typeface="+mn-ea"/>
              </a:rPr>
              <a:t>一律僅得擇領一次性養老給付</a:t>
            </a:r>
            <a:endParaRPr lang="en-US" altLang="zh-TW" sz="2200" b="1" dirty="0">
              <a:latin typeface="+mn-ea"/>
            </a:endParaRPr>
          </a:p>
        </p:txBody>
      </p:sp>
      <p:grpSp>
        <p:nvGrpSpPr>
          <p:cNvPr id="37" name="群組 36"/>
          <p:cNvGrpSpPr/>
          <p:nvPr/>
        </p:nvGrpSpPr>
        <p:grpSpPr>
          <a:xfrm>
            <a:off x="1194670" y="4401936"/>
            <a:ext cx="681557" cy="673169"/>
            <a:chOff x="158055" y="4207609"/>
            <a:chExt cx="762992" cy="798042"/>
          </a:xfrm>
        </p:grpSpPr>
        <p:sp>
          <p:nvSpPr>
            <p:cNvPr id="38" name="手繪多邊形 37"/>
            <p:cNvSpPr/>
            <p:nvPr/>
          </p:nvSpPr>
          <p:spPr>
            <a:xfrm>
              <a:off x="239491" y="4221088"/>
              <a:ext cx="600121" cy="784563"/>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pic>
          <p:nvPicPr>
            <p:cNvPr id="39"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55" y="4207609"/>
              <a:ext cx="762992" cy="673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52661799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grpSp>
        <p:nvGrpSpPr>
          <p:cNvPr id="17" name="群組 16"/>
          <p:cNvGrpSpPr/>
          <p:nvPr/>
        </p:nvGrpSpPr>
        <p:grpSpPr>
          <a:xfrm>
            <a:off x="-439391" y="1354868"/>
            <a:ext cx="10635147" cy="4382941"/>
            <a:chOff x="-2182575" y="1284433"/>
            <a:chExt cx="10635147" cy="5472816"/>
          </a:xfrm>
        </p:grpSpPr>
        <p:sp>
          <p:nvSpPr>
            <p:cNvPr id="18" name="拱形 17"/>
            <p:cNvSpPr/>
            <p:nvPr/>
          </p:nvSpPr>
          <p:spPr>
            <a:xfrm>
              <a:off x="-2182575" y="1284433"/>
              <a:ext cx="5472816" cy="5472816"/>
            </a:xfrm>
            <a:prstGeom prst="blockArc">
              <a:avLst>
                <a:gd name="adj1" fmla="val 18900000"/>
                <a:gd name="adj2" fmla="val 2700000"/>
                <a:gd name="adj3" fmla="val 395"/>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手繪多邊形 18"/>
            <p:cNvSpPr/>
            <p:nvPr/>
          </p:nvSpPr>
          <p:spPr>
            <a:xfrm>
              <a:off x="2976739" y="239524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a:t>一次退休金</a:t>
              </a:r>
            </a:p>
          </p:txBody>
        </p:sp>
        <p:sp>
          <p:nvSpPr>
            <p:cNvPr id="26" name="橢圓 25"/>
            <p:cNvSpPr/>
            <p:nvPr/>
          </p:nvSpPr>
          <p:spPr>
            <a:xfrm>
              <a:off x="2468739" y="2293640"/>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7" name="手繪多邊形 26"/>
            <p:cNvSpPr/>
            <p:nvPr/>
          </p:nvSpPr>
          <p:spPr>
            <a:xfrm>
              <a:off x="3272192" y="3614439"/>
              <a:ext cx="5180380" cy="812800"/>
            </a:xfrm>
            <a:custGeom>
              <a:avLst/>
              <a:gdLst>
                <a:gd name="connsiteX0" fmla="*/ 0 w 5180380"/>
                <a:gd name="connsiteY0" fmla="*/ 0 h 812800"/>
                <a:gd name="connsiteX1" fmla="*/ 5180380 w 5180380"/>
                <a:gd name="connsiteY1" fmla="*/ 0 h 812800"/>
                <a:gd name="connsiteX2" fmla="*/ 5180380 w 5180380"/>
                <a:gd name="connsiteY2" fmla="*/ 812800 h 812800"/>
                <a:gd name="connsiteX3" fmla="*/ 0 w 5180380"/>
                <a:gd name="connsiteY3" fmla="*/ 812800 h 812800"/>
                <a:gd name="connsiteX4" fmla="*/ 0 w 51803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380" h="812800">
                  <a:moveTo>
                    <a:pt x="0" y="0"/>
                  </a:moveTo>
                  <a:lnTo>
                    <a:pt x="5180380" y="0"/>
                  </a:lnTo>
                  <a:lnTo>
                    <a:pt x="5180380"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a:t>月退休金</a:t>
              </a:r>
            </a:p>
          </p:txBody>
        </p:sp>
        <p:sp>
          <p:nvSpPr>
            <p:cNvPr id="28" name="橢圓 27"/>
            <p:cNvSpPr/>
            <p:nvPr/>
          </p:nvSpPr>
          <p:spPr>
            <a:xfrm>
              <a:off x="2764192" y="3512839"/>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9" name="手繪多邊形 28"/>
            <p:cNvSpPr/>
            <p:nvPr/>
          </p:nvSpPr>
          <p:spPr>
            <a:xfrm>
              <a:off x="2976739" y="4833640"/>
              <a:ext cx="5475833" cy="812800"/>
            </a:xfrm>
            <a:custGeom>
              <a:avLst/>
              <a:gdLst>
                <a:gd name="connsiteX0" fmla="*/ 0 w 5475833"/>
                <a:gd name="connsiteY0" fmla="*/ 0 h 812800"/>
                <a:gd name="connsiteX1" fmla="*/ 5475833 w 5475833"/>
                <a:gd name="connsiteY1" fmla="*/ 0 h 812800"/>
                <a:gd name="connsiteX2" fmla="*/ 5475833 w 5475833"/>
                <a:gd name="connsiteY2" fmla="*/ 812800 h 812800"/>
                <a:gd name="connsiteX3" fmla="*/ 0 w 5475833"/>
                <a:gd name="connsiteY3" fmla="*/ 812800 h 812800"/>
                <a:gd name="connsiteX4" fmla="*/ 0 w 54758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833" h="812800">
                  <a:moveTo>
                    <a:pt x="0" y="0"/>
                  </a:moveTo>
                  <a:lnTo>
                    <a:pt x="5475833" y="0"/>
                  </a:lnTo>
                  <a:lnTo>
                    <a:pt x="5475833" y="812800"/>
                  </a:lnTo>
                  <a:lnTo>
                    <a:pt x="0" y="81280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45160" tIns="63500" rIns="63500" bIns="63500" numCol="1" spcCol="1270" anchor="ctr" anchorCtr="0">
              <a:noAutofit/>
            </a:bodyPr>
            <a:lstStyle/>
            <a:p>
              <a:pPr lvl="0" algn="l" defTabSz="1111250">
                <a:lnSpc>
                  <a:spcPct val="90000"/>
                </a:lnSpc>
                <a:spcBef>
                  <a:spcPct val="0"/>
                </a:spcBef>
                <a:spcAft>
                  <a:spcPct val="35000"/>
                </a:spcAft>
              </a:pPr>
              <a:r>
                <a:rPr lang="zh-TW" altLang="en-US" sz="2500" b="1" kern="1200" dirty="0"/>
                <a:t>兼領</a:t>
              </a:r>
              <a:r>
                <a:rPr lang="en-US" altLang="zh-TW" sz="2500" b="1" kern="1200" dirty="0"/>
                <a:t>1/2</a:t>
              </a:r>
              <a:r>
                <a:rPr lang="zh-TW" altLang="en-US" sz="2500" b="1" kern="1200" dirty="0"/>
                <a:t>一次退休金與</a:t>
              </a:r>
              <a:r>
                <a:rPr lang="en-US" altLang="zh-TW" sz="2500" b="1" kern="1200" dirty="0"/>
                <a:t>1/2</a:t>
              </a:r>
              <a:r>
                <a:rPr lang="zh-TW" altLang="en-US" sz="2500" b="1" kern="1200" dirty="0"/>
                <a:t>月退休金</a:t>
              </a:r>
            </a:p>
          </p:txBody>
        </p:sp>
        <p:sp>
          <p:nvSpPr>
            <p:cNvPr id="30" name="橢圓 29"/>
            <p:cNvSpPr/>
            <p:nvPr/>
          </p:nvSpPr>
          <p:spPr>
            <a:xfrm>
              <a:off x="2468739" y="4732040"/>
              <a:ext cx="1016000" cy="101600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grpSp>
        <p:nvGrpSpPr>
          <p:cNvPr id="31" name="群組 30"/>
          <p:cNvGrpSpPr/>
          <p:nvPr/>
        </p:nvGrpSpPr>
        <p:grpSpPr>
          <a:xfrm>
            <a:off x="2358508" y="5303332"/>
            <a:ext cx="7975571" cy="999981"/>
            <a:chOff x="462118" y="5448203"/>
            <a:chExt cx="7975571" cy="999981"/>
          </a:xfrm>
        </p:grpSpPr>
        <p:sp>
          <p:nvSpPr>
            <p:cNvPr id="35" name="手繪多邊形 34"/>
            <p:cNvSpPr/>
            <p:nvPr/>
          </p:nvSpPr>
          <p:spPr>
            <a:xfrm>
              <a:off x="539553" y="5461683"/>
              <a:ext cx="648071" cy="973022"/>
            </a:xfrm>
            <a:custGeom>
              <a:avLst/>
              <a:gdLst>
                <a:gd name="connsiteX0" fmla="*/ 0 w 4040321"/>
                <a:gd name="connsiteY0" fmla="*/ 0 h 2828224"/>
                <a:gd name="connsiteX1" fmla="*/ 2626209 w 4040321"/>
                <a:gd name="connsiteY1" fmla="*/ 0 h 2828224"/>
                <a:gd name="connsiteX2" fmla="*/ 4040321 w 4040321"/>
                <a:gd name="connsiteY2" fmla="*/ 1414112 h 2828224"/>
                <a:gd name="connsiteX3" fmla="*/ 2626209 w 4040321"/>
                <a:gd name="connsiteY3" fmla="*/ 2828224 h 2828224"/>
                <a:gd name="connsiteX4" fmla="*/ 0 w 4040321"/>
                <a:gd name="connsiteY4" fmla="*/ 2828224 h 2828224"/>
                <a:gd name="connsiteX5" fmla="*/ 1414112 w 4040321"/>
                <a:gd name="connsiteY5" fmla="*/ 1414112 h 2828224"/>
                <a:gd name="connsiteX6" fmla="*/ 0 w 4040321"/>
                <a:gd name="connsiteY6" fmla="*/ 0 h 28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0321" h="2828224">
                  <a:moveTo>
                    <a:pt x="4040320" y="0"/>
                  </a:moveTo>
                  <a:lnTo>
                    <a:pt x="4040320" y="1838346"/>
                  </a:lnTo>
                  <a:lnTo>
                    <a:pt x="2020161" y="2828224"/>
                  </a:lnTo>
                  <a:lnTo>
                    <a:pt x="1" y="1838346"/>
                  </a:lnTo>
                  <a:lnTo>
                    <a:pt x="1" y="0"/>
                  </a:lnTo>
                  <a:lnTo>
                    <a:pt x="2020161" y="989878"/>
                  </a:lnTo>
                  <a:lnTo>
                    <a:pt x="4040320" y="0"/>
                  </a:lnTo>
                  <a:close/>
                </a:path>
              </a:pathLst>
            </a:cu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76" tIns="1455387" rIns="41275" bIns="1455388" numCol="1" spcCol="1270" anchor="ctr" anchorCtr="0">
              <a:noAutofit/>
            </a:bodyPr>
            <a:lstStyle/>
            <a:p>
              <a:pPr lvl="0" algn="ctr" defTabSz="2889250">
                <a:lnSpc>
                  <a:spcPct val="90000"/>
                </a:lnSpc>
                <a:spcBef>
                  <a:spcPct val="0"/>
                </a:spcBef>
                <a:spcAft>
                  <a:spcPct val="35000"/>
                </a:spcAft>
              </a:pPr>
              <a:endParaRPr lang="zh-TW" altLang="en-US" sz="6500" kern="1200"/>
            </a:p>
          </p:txBody>
        </p:sp>
        <p:sp>
          <p:nvSpPr>
            <p:cNvPr id="40" name="手繪多邊形 39"/>
            <p:cNvSpPr/>
            <p:nvPr/>
          </p:nvSpPr>
          <p:spPr>
            <a:xfrm>
              <a:off x="1187624" y="5589239"/>
              <a:ext cx="7250065" cy="858945"/>
            </a:xfrm>
            <a:custGeom>
              <a:avLst/>
              <a:gdLst>
                <a:gd name="connsiteX0" fmla="*/ 437710 w 2626208"/>
                <a:gd name="connsiteY0" fmla="*/ 0 h 4660254"/>
                <a:gd name="connsiteX1" fmla="*/ 2188498 w 2626208"/>
                <a:gd name="connsiteY1" fmla="*/ 0 h 4660254"/>
                <a:gd name="connsiteX2" fmla="*/ 2626208 w 2626208"/>
                <a:gd name="connsiteY2" fmla="*/ 437710 h 4660254"/>
                <a:gd name="connsiteX3" fmla="*/ 2626208 w 2626208"/>
                <a:gd name="connsiteY3" fmla="*/ 4660254 h 4660254"/>
                <a:gd name="connsiteX4" fmla="*/ 2626208 w 2626208"/>
                <a:gd name="connsiteY4" fmla="*/ 4660254 h 4660254"/>
                <a:gd name="connsiteX5" fmla="*/ 0 w 2626208"/>
                <a:gd name="connsiteY5" fmla="*/ 4660254 h 4660254"/>
                <a:gd name="connsiteX6" fmla="*/ 0 w 2626208"/>
                <a:gd name="connsiteY6" fmla="*/ 4660254 h 4660254"/>
                <a:gd name="connsiteX7" fmla="*/ 0 w 2626208"/>
                <a:gd name="connsiteY7" fmla="*/ 437710 h 4660254"/>
                <a:gd name="connsiteX8" fmla="*/ 437710 w 2626208"/>
                <a:gd name="connsiteY8" fmla="*/ 0 h 466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208" h="4660254">
                  <a:moveTo>
                    <a:pt x="2626208" y="776725"/>
                  </a:moveTo>
                  <a:lnTo>
                    <a:pt x="2626208" y="3883529"/>
                  </a:lnTo>
                  <a:cubicBezTo>
                    <a:pt x="2626208" y="4312503"/>
                    <a:pt x="2515773" y="4660253"/>
                    <a:pt x="2379544" y="4660253"/>
                  </a:cubicBezTo>
                  <a:lnTo>
                    <a:pt x="0" y="4660253"/>
                  </a:lnTo>
                  <a:lnTo>
                    <a:pt x="0" y="4660253"/>
                  </a:lnTo>
                  <a:lnTo>
                    <a:pt x="0" y="1"/>
                  </a:lnTo>
                  <a:lnTo>
                    <a:pt x="0" y="1"/>
                  </a:lnTo>
                  <a:lnTo>
                    <a:pt x="2379544" y="1"/>
                  </a:lnTo>
                  <a:cubicBezTo>
                    <a:pt x="2515773" y="1"/>
                    <a:pt x="2626208" y="347751"/>
                    <a:pt x="2626208" y="776725"/>
                  </a:cubicBezTo>
                  <a:close/>
                </a:path>
              </a:pathLst>
            </a:custGeom>
            <a:scene3d>
              <a:camera prst="orthographicFront"/>
              <a:lightRig rig="flat" dir="t"/>
            </a:scene3d>
            <a:sp3d extrusionH="12700" prstMaterial="plastic">
              <a:bevelT w="50800" h="50800"/>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72000" rIns="72000" bIns="72000" numCol="1" spcCol="1270" anchor="t" anchorCtr="0">
              <a:noAutofit/>
            </a:bodyPr>
            <a:lstStyle/>
            <a:p>
              <a:pPr lvl="0">
                <a:lnSpc>
                  <a:spcPts val="2800"/>
                </a:lnSpc>
                <a:spcBef>
                  <a:spcPct val="0"/>
                </a:spcBef>
                <a:defRPr/>
              </a:pPr>
              <a:r>
                <a:rPr lang="zh-TW" altLang="en-US" sz="2200" b="1" dirty="0">
                  <a:solidFill>
                    <a:srgbClr val="660066"/>
                  </a:solidFill>
                  <a:latin typeface="標楷體" pitchFamily="65" charset="-120"/>
                </a:rPr>
                <a:t>兼領</a:t>
              </a:r>
              <a:r>
                <a:rPr lang="en-US" altLang="zh-TW" sz="2200" b="1" dirty="0">
                  <a:solidFill>
                    <a:srgbClr val="660066"/>
                  </a:solidFill>
                  <a:latin typeface="標楷體" pitchFamily="65" charset="-120"/>
                </a:rPr>
                <a:t>1/2</a:t>
              </a:r>
              <a:r>
                <a:rPr lang="zh-TW" altLang="en-US" sz="2200" b="1" dirty="0">
                  <a:solidFill>
                    <a:srgbClr val="660066"/>
                  </a:solidFill>
                  <a:latin typeface="標楷體" pitchFamily="65" charset="-120"/>
                </a:rPr>
                <a:t>一次退休金及</a:t>
              </a:r>
              <a:r>
                <a:rPr lang="en-US" altLang="zh-TW" sz="2200" b="1" dirty="0">
                  <a:solidFill>
                    <a:srgbClr val="660066"/>
                  </a:solidFill>
                  <a:latin typeface="標楷體" pitchFamily="65" charset="-120"/>
                </a:rPr>
                <a:t>1/2</a:t>
              </a:r>
              <a:r>
                <a:rPr lang="zh-TW" altLang="en-US" sz="2200" b="1" dirty="0">
                  <a:solidFill>
                    <a:srgbClr val="660066"/>
                  </a:solidFill>
                  <a:latin typeface="標楷體" pitchFamily="65" charset="-120"/>
                </a:rPr>
                <a:t>月退休金者，各依其應領一次退休金與月退休金，按比率計算之。</a:t>
              </a:r>
            </a:p>
            <a:p>
              <a:pPr>
                <a:lnSpc>
                  <a:spcPts val="2500"/>
                </a:lnSpc>
                <a:spcBef>
                  <a:spcPct val="0"/>
                </a:spcBef>
                <a:buFontTx/>
                <a:buNone/>
                <a:defRPr/>
              </a:pPr>
              <a:endParaRPr lang="zh-TW" altLang="en-US" sz="2200" b="1" kern="1200" dirty="0"/>
            </a:p>
          </p:txBody>
        </p:sp>
        <p:pic>
          <p:nvPicPr>
            <p:cNvPr id="41" name="Picture 5" descr="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118" y="5448203"/>
              <a:ext cx="80294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2" name="Rectangle 3"/>
          <p:cNvSpPr>
            <a:spLocks noChangeArrowheads="1"/>
          </p:cNvSpPr>
          <p:nvPr/>
        </p:nvSpPr>
        <p:spPr bwMode="auto">
          <a:xfrm>
            <a:off x="819878" y="1515843"/>
            <a:ext cx="1759667" cy="46166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marL="0" indent="0" eaLnBrk="1" hangingPunct="1">
              <a:buNone/>
            </a:pPr>
            <a:r>
              <a:rPr lang="zh-TW" altLang="en-US" b="1" dirty="0">
                <a:solidFill>
                  <a:schemeClr val="bg1"/>
                </a:solidFill>
              </a:rPr>
              <a:t>退休金種類</a:t>
            </a:r>
            <a:endParaRPr lang="zh-TW" altLang="en-US" b="1" dirty="0">
              <a:solidFill>
                <a:schemeClr val="bg1"/>
              </a:solidFill>
              <a:latin typeface="Times New Roman" pitchFamily="18" charset="0"/>
            </a:endParaRPr>
          </a:p>
        </p:txBody>
      </p:sp>
      <p:sp>
        <p:nvSpPr>
          <p:cNvPr id="43" name="流程圖: 替代處理程序 42"/>
          <p:cNvSpPr/>
          <p:nvPr/>
        </p:nvSpPr>
        <p:spPr>
          <a:xfrm>
            <a:off x="2726464" y="2219396"/>
            <a:ext cx="804342" cy="253191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3000" b="1" dirty="0">
                <a:solidFill>
                  <a:schemeClr val="bg1"/>
                </a:solidFill>
              </a:rPr>
              <a:t>退休金種類</a:t>
            </a:r>
          </a:p>
        </p:txBody>
      </p:sp>
    </p:spTree>
    <p:extLst>
      <p:ext uri="{BB962C8B-B14F-4D97-AF65-F5344CB8AC3E}">
        <p14:creationId xmlns:p14="http://schemas.microsoft.com/office/powerpoint/2010/main" val="325426817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91085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0" name="文字方塊 19"/>
          <p:cNvSpPr txBox="1"/>
          <p:nvPr/>
        </p:nvSpPr>
        <p:spPr>
          <a:xfrm>
            <a:off x="1529319" y="1665686"/>
            <a:ext cx="274947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chor="ctr">
            <a:spAutoFit/>
          </a:bodyPr>
          <a:lstStyle/>
          <a:p>
            <a:pPr algn="ctr"/>
            <a:r>
              <a:rPr lang="zh-TW" altLang="en-US" sz="2400" b="1" dirty="0"/>
              <a:t>屆齡</a:t>
            </a:r>
            <a:r>
              <a:rPr lang="zh-TW" altLang="en-US" sz="2400" b="1" dirty="0">
                <a:latin typeface="標楷體" panose="03000509000000000000" pitchFamily="65" charset="-120"/>
                <a:ea typeface="標楷體" panose="03000509000000000000" pitchFamily="65" charset="-120"/>
              </a:rPr>
              <a:t>、</a:t>
            </a:r>
            <a:r>
              <a:rPr lang="zh-TW" altLang="en-US" sz="2400" b="1" dirty="0"/>
              <a:t>命令退休者</a:t>
            </a:r>
          </a:p>
        </p:txBody>
      </p:sp>
      <p:sp>
        <p:nvSpPr>
          <p:cNvPr id="21" name="內容版面配置區 3"/>
          <p:cNvSpPr txBox="1">
            <a:spLocks/>
          </p:cNvSpPr>
          <p:nvPr/>
        </p:nvSpPr>
        <p:spPr>
          <a:xfrm>
            <a:off x="4414558" y="907318"/>
            <a:ext cx="3664480" cy="45544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22" name="群組 21"/>
          <p:cNvGrpSpPr/>
          <p:nvPr/>
        </p:nvGrpSpPr>
        <p:grpSpPr>
          <a:xfrm>
            <a:off x="1529319" y="2897662"/>
            <a:ext cx="9144000" cy="2984730"/>
            <a:chOff x="827584" y="2744498"/>
            <a:chExt cx="7461826" cy="2984730"/>
          </a:xfrm>
        </p:grpSpPr>
        <p:sp>
          <p:nvSpPr>
            <p:cNvPr id="23" name="圖案 22"/>
            <p:cNvSpPr/>
            <p:nvPr/>
          </p:nvSpPr>
          <p:spPr>
            <a:xfrm>
              <a:off x="827584" y="2744498"/>
              <a:ext cx="7461826" cy="2984730"/>
            </a:xfrm>
            <a:prstGeom prst="leftRightRibbon">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4" name="手繪多邊形 23"/>
            <p:cNvSpPr/>
            <p:nvPr/>
          </p:nvSpPr>
          <p:spPr>
            <a:xfrm>
              <a:off x="1723003" y="3266826"/>
              <a:ext cx="2462402" cy="1462517"/>
            </a:xfrm>
            <a:custGeom>
              <a:avLst/>
              <a:gdLst>
                <a:gd name="connsiteX0" fmla="*/ 0 w 2462402"/>
                <a:gd name="connsiteY0" fmla="*/ 0 h 1462517"/>
                <a:gd name="connsiteX1" fmla="*/ 2462402 w 2462402"/>
                <a:gd name="connsiteY1" fmla="*/ 0 h 1462517"/>
                <a:gd name="connsiteX2" fmla="*/ 2462402 w 2462402"/>
                <a:gd name="connsiteY2" fmla="*/ 1462517 h 1462517"/>
                <a:gd name="connsiteX3" fmla="*/ 0 w 2462402"/>
                <a:gd name="connsiteY3" fmla="*/ 1462517 h 1462517"/>
                <a:gd name="connsiteX4" fmla="*/ 0 w 2462402"/>
                <a:gd name="connsiteY4" fmla="*/ 0 h 146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402" h="1462517">
                  <a:moveTo>
                    <a:pt x="0" y="0"/>
                  </a:moveTo>
                  <a:lnTo>
                    <a:pt x="2462402" y="0"/>
                  </a:lnTo>
                  <a:lnTo>
                    <a:pt x="2462402" y="1462517"/>
                  </a:lnTo>
                  <a:lnTo>
                    <a:pt x="0" y="1462517"/>
                  </a:lnTo>
                  <a:lnTo>
                    <a:pt x="0" y="0"/>
                  </a:lnTo>
                  <a:close/>
                </a:path>
              </a:pathLst>
            </a:custGeom>
            <a:noFill/>
            <a:ln>
              <a:noFill/>
            </a:ln>
            <a:scene3d>
              <a:camera prst="orthographicFront"/>
              <a:lightRig rig="flat" dir="t"/>
            </a:scene3d>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spcFirstLastPara="0" vert="horz" wrap="square" lIns="0" tIns="106680" rIns="0" bIns="114300" numCol="1" spcCol="1270" anchor="ctr" anchorCtr="0">
              <a:noAutofit/>
            </a:bodyPr>
            <a:lstStyle/>
            <a:p>
              <a:pPr lvl="0" algn="ctr" defTabSz="1333500">
                <a:lnSpc>
                  <a:spcPts val="3600"/>
                </a:lnSpc>
                <a:spcBef>
                  <a:spcPct val="0"/>
                </a:spcBef>
                <a:spcAft>
                  <a:spcPts val="600"/>
                </a:spcAft>
              </a:pP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未滿</a:t>
              </a:r>
              <a:r>
                <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15</a:t>
              </a: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a:t>
              </a:r>
              <a:endPar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a:p>
              <a:pPr lvl="0" algn="ctr" defTabSz="1333500">
                <a:lnSpc>
                  <a:spcPts val="3600"/>
                </a:lnSpc>
                <a:spcBef>
                  <a:spcPct val="0"/>
                </a:spcBef>
                <a:spcAft>
                  <a:spcPts val="600"/>
                </a:spcAft>
              </a:pP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一次退休金</a:t>
              </a:r>
            </a:p>
          </p:txBody>
        </p:sp>
        <p:sp>
          <p:nvSpPr>
            <p:cNvPr id="25" name="手繪多邊形 24"/>
            <p:cNvSpPr/>
            <p:nvPr/>
          </p:nvSpPr>
          <p:spPr>
            <a:xfrm>
              <a:off x="4558496" y="3744383"/>
              <a:ext cx="3181856" cy="1462517"/>
            </a:xfrm>
            <a:custGeom>
              <a:avLst/>
              <a:gdLst>
                <a:gd name="connsiteX0" fmla="*/ 0 w 2910112"/>
                <a:gd name="connsiteY0" fmla="*/ 0 h 1462517"/>
                <a:gd name="connsiteX1" fmla="*/ 2910112 w 2910112"/>
                <a:gd name="connsiteY1" fmla="*/ 0 h 1462517"/>
                <a:gd name="connsiteX2" fmla="*/ 2910112 w 2910112"/>
                <a:gd name="connsiteY2" fmla="*/ 1462517 h 1462517"/>
                <a:gd name="connsiteX3" fmla="*/ 0 w 2910112"/>
                <a:gd name="connsiteY3" fmla="*/ 1462517 h 1462517"/>
                <a:gd name="connsiteX4" fmla="*/ 0 w 2910112"/>
                <a:gd name="connsiteY4" fmla="*/ 0 h 146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112" h="1462517">
                  <a:moveTo>
                    <a:pt x="0" y="0"/>
                  </a:moveTo>
                  <a:lnTo>
                    <a:pt x="2910112" y="0"/>
                  </a:lnTo>
                  <a:lnTo>
                    <a:pt x="2910112" y="1462517"/>
                  </a:lnTo>
                  <a:lnTo>
                    <a:pt x="0" y="1462517"/>
                  </a:lnTo>
                  <a:lnTo>
                    <a:pt x="0" y="0"/>
                  </a:lnTo>
                  <a:close/>
                </a:path>
              </a:pathLst>
            </a:custGeom>
            <a:noFill/>
            <a:ln>
              <a:noFill/>
            </a:ln>
            <a:scene3d>
              <a:camera prst="orthographicFront"/>
              <a:lightRig rig="flat" dir="t"/>
            </a:scene3d>
            <a:sp3d/>
          </p:spPr>
          <p:style>
            <a:lnRef idx="0">
              <a:scrgbClr r="0" g="0" b="0"/>
            </a:lnRef>
            <a:fillRef idx="2">
              <a:scrgbClr r="0" g="0" b="0"/>
            </a:fillRef>
            <a:effectRef idx="1">
              <a:schemeClr val="accent2">
                <a:hueOff val="0"/>
                <a:satOff val="0"/>
                <a:lumOff val="0"/>
                <a:alphaOff val="0"/>
              </a:schemeClr>
            </a:effectRef>
            <a:fontRef idx="minor">
              <a:schemeClr val="dk1"/>
            </a:fontRef>
          </p:style>
          <p:txBody>
            <a:bodyPr spcFirstLastPara="0" vert="horz" wrap="square" lIns="0" tIns="106680" rIns="0" bIns="114300" numCol="1" spcCol="1270" anchor="ctr" anchorCtr="0">
              <a:noAutofit/>
            </a:bodyPr>
            <a:lstStyle/>
            <a:p>
              <a:pPr lvl="0" algn="ctr" defTabSz="1333500">
                <a:lnSpc>
                  <a:spcPts val="3600"/>
                </a:lnSpc>
                <a:spcBef>
                  <a:spcPct val="0"/>
                </a:spcBef>
                <a:spcAft>
                  <a:spcPts val="600"/>
                </a:spcAft>
              </a:pP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滿</a:t>
              </a:r>
              <a:r>
                <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15</a:t>
              </a: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年以上</a:t>
              </a:r>
              <a:endPar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endParaRPr>
            </a:p>
            <a:p>
              <a:pPr lvl="0" algn="ctr" defTabSz="1333500">
                <a:lnSpc>
                  <a:spcPts val="3600"/>
                </a:lnSpc>
                <a:spcBef>
                  <a:spcPct val="0"/>
                </a:spcBef>
                <a:spcAft>
                  <a:spcPts val="600"/>
                </a:spcAft>
              </a:pP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3000" b="1" kern="1200" dirty="0">
                  <a:ln w="1905"/>
                  <a:solidFill>
                    <a:srgbClr val="8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a:t>
              </a:r>
            </a:p>
          </p:txBody>
        </p:sp>
      </p:grpSp>
    </p:spTree>
    <p:extLst>
      <p:ext uri="{BB962C8B-B14F-4D97-AF65-F5344CB8AC3E}">
        <p14:creationId xmlns:p14="http://schemas.microsoft.com/office/powerpoint/2010/main" val="1607464221"/>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1" name="內容版面配置區 3"/>
          <p:cNvSpPr txBox="1">
            <a:spLocks/>
          </p:cNvSpPr>
          <p:nvPr/>
        </p:nvSpPr>
        <p:spPr>
          <a:xfrm>
            <a:off x="4414558" y="868589"/>
            <a:ext cx="3664480" cy="461665"/>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1" name="文字方塊 10"/>
          <p:cNvSpPr txBox="1"/>
          <p:nvPr/>
        </p:nvSpPr>
        <p:spPr>
          <a:xfrm>
            <a:off x="868139" y="1544947"/>
            <a:ext cx="522786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zh-TW" altLang="en-US" sz="2400" b="1" dirty="0">
                <a:latin typeface="微軟正黑體" panose="020B0604030504040204" pitchFamily="34" charset="-120"/>
                <a:ea typeface="微軟正黑體" panose="020B0604030504040204" pitchFamily="34" charset="-120"/>
              </a:rPr>
              <a:t>自願退休者</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月退休金法定起支年齡</a:t>
            </a:r>
            <a:r>
              <a:rPr lang="en-US" altLang="zh-TW" sz="2400" b="1" dirty="0">
                <a:latin typeface="微軟正黑體" panose="020B0604030504040204" pitchFamily="34" charset="-120"/>
                <a:ea typeface="微軟正黑體" panose="020B0604030504040204" pitchFamily="34" charset="-120"/>
              </a:rPr>
              <a:t>(1)</a:t>
            </a:r>
            <a:endParaRPr lang="zh-TW" altLang="en-US" sz="2400" b="1" dirty="0">
              <a:latin typeface="微軟正黑體" panose="020B0604030504040204" pitchFamily="34" charset="-120"/>
              <a:ea typeface="微軟正黑體" panose="020B0604030504040204" pitchFamily="34" charset="-120"/>
            </a:endParaRPr>
          </a:p>
        </p:txBody>
      </p:sp>
      <p:graphicFrame>
        <p:nvGraphicFramePr>
          <p:cNvPr id="12" name="Group 501"/>
          <p:cNvGraphicFramePr>
            <a:graphicFrameLocks/>
          </p:cNvGraphicFramePr>
          <p:nvPr>
            <p:extLst>
              <p:ext uri="{D42A27DB-BD31-4B8C-83A1-F6EECF244321}">
                <p14:modId xmlns:p14="http://schemas.microsoft.com/office/powerpoint/2010/main" val="157563585"/>
              </p:ext>
            </p:extLst>
          </p:nvPr>
        </p:nvGraphicFramePr>
        <p:xfrm>
          <a:off x="868139" y="2221305"/>
          <a:ext cx="10139680" cy="4194829"/>
        </p:xfrm>
        <a:graphic>
          <a:graphicData uri="http://schemas.openxmlformats.org/drawingml/2006/table">
            <a:tbl>
              <a:tblPr/>
              <a:tblGrid>
                <a:gridCol w="773366">
                  <a:extLst>
                    <a:ext uri="{9D8B030D-6E8A-4147-A177-3AD203B41FA5}">
                      <a16:colId xmlns:a16="http://schemas.microsoft.com/office/drawing/2014/main" xmlns="" val="20000"/>
                    </a:ext>
                  </a:extLst>
                </a:gridCol>
                <a:gridCol w="3609038">
                  <a:extLst>
                    <a:ext uri="{9D8B030D-6E8A-4147-A177-3AD203B41FA5}">
                      <a16:colId xmlns:a16="http://schemas.microsoft.com/office/drawing/2014/main" xmlns="" val="20001"/>
                    </a:ext>
                  </a:extLst>
                </a:gridCol>
                <a:gridCol w="1632660">
                  <a:extLst>
                    <a:ext uri="{9D8B030D-6E8A-4147-A177-3AD203B41FA5}">
                      <a16:colId xmlns:a16="http://schemas.microsoft.com/office/drawing/2014/main" xmlns="" val="20002"/>
                    </a:ext>
                  </a:extLst>
                </a:gridCol>
                <a:gridCol w="1976378">
                  <a:extLst>
                    <a:ext uri="{9D8B030D-6E8A-4147-A177-3AD203B41FA5}">
                      <a16:colId xmlns:a16="http://schemas.microsoft.com/office/drawing/2014/main" xmlns="" val="20003"/>
                    </a:ext>
                  </a:extLst>
                </a:gridCol>
                <a:gridCol w="2148238">
                  <a:extLst>
                    <a:ext uri="{9D8B030D-6E8A-4147-A177-3AD203B41FA5}">
                      <a16:colId xmlns:a16="http://schemas.microsoft.com/office/drawing/2014/main" xmlns="" val="20004"/>
                    </a:ext>
                  </a:extLst>
                </a:gridCol>
              </a:tblGrid>
              <a:tr h="536887">
                <a:tc gridSpan="2">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dist"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適用對象</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h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任職年資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500" b="1" i="0"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rPr>
                        <a:t>109</a:t>
                      </a:r>
                      <a:r>
                        <a:rPr kumimoji="1" lang="zh-TW" altLang="en-US" sz="1500" b="1" i="0"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rPr>
                        <a:t>年</a:t>
                      </a:r>
                      <a:r>
                        <a:rPr kumimoji="1" lang="zh-TW" altLang="en-US" sz="1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以前</a:t>
                      </a:r>
                      <a:r>
                        <a:rPr kumimoji="1" lang="en-US" altLang="zh-TW" sz="1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
                      </a:r>
                      <a:br>
                        <a:rPr kumimoji="1" lang="en-US" altLang="zh-TW" sz="1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br>
                      <a:r>
                        <a:rPr kumimoji="1" lang="zh-TW" altLang="en-US" sz="15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mn-cs"/>
                        </a:rPr>
                        <a:t>起支年齡</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110</a:t>
                      </a:r>
                      <a:r>
                        <a:rPr kumimoji="1" lang="zh-TW" altLang="en-US"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年</a:t>
                      </a:r>
                      <a:r>
                        <a:rPr kumimoji="1" lang="zh-TW" altLang="en-US" sz="1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以後</a:t>
                      </a:r>
                      <a:r>
                        <a:rPr kumimoji="1" lang="en-US" altLang="zh-TW" sz="1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
                      </a:r>
                      <a:br>
                        <a:rPr kumimoji="1" lang="en-US" altLang="zh-TW" sz="1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br>
                      <a:r>
                        <a:rPr kumimoji="1" lang="zh-TW" altLang="en-US" sz="15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起支年齡</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CCFF"/>
                        </a:gs>
                        <a:gs pos="100000">
                          <a:srgbClr val="FFFFFF"/>
                        </a:gs>
                      </a:gsLst>
                      <a:lin ang="5400000" scaled="1"/>
                    </a:gradFill>
                  </a:tcPr>
                </a:tc>
                <a:extLst>
                  <a:ext uri="{0D108BD9-81ED-4DB2-BD59-A6C34878D82A}">
                    <a16:rowId xmlns:a16="http://schemas.microsoft.com/office/drawing/2014/main" xmlns="" val="10000"/>
                  </a:ext>
                </a:extLst>
              </a:tr>
              <a:tr h="504545">
                <a:tc rowSpan="5">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自願退休</a:t>
                      </a:r>
                      <a:endParaRPr kumimoji="1" lang="en-US" altLang="zh-TW"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種類</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任職滿</a:t>
                      </a: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5</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年、年滿</a:t>
                      </a: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歲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15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r>
                        <a:rPr kumimoji="1" lang="en-US" altLang="zh-TW" sz="20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mn-cs"/>
                        </a:rPr>
                        <a:t>→</a:t>
                      </a: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extLst>
                  <a:ext uri="{0D108BD9-81ED-4DB2-BD59-A6C34878D82A}">
                    <a16:rowId xmlns:a16="http://schemas.microsoft.com/office/drawing/2014/main" xmlns="" val="10001"/>
                  </a:ext>
                </a:extLst>
              </a:tr>
              <a:tr h="504545">
                <a:tc v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任職滿</a:t>
                      </a: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25</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25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年</a:t>
                      </a: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/30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extLst>
                  <a:ext uri="{0D108BD9-81ED-4DB2-BD59-A6C34878D82A}">
                    <a16:rowId xmlns:a16="http://schemas.microsoft.com/office/drawing/2014/main" xmlns="" val="10002"/>
                  </a:ext>
                </a:extLst>
              </a:tr>
              <a:tr h="577917">
                <a:tc vMerge="1">
                  <a:txBody>
                    <a:bodyPr/>
                    <a:lstStyle/>
                    <a:p>
                      <a:endParaRPr lang="zh-TW" altLang="en-US"/>
                    </a:p>
                  </a:txBody>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危勞降齡</a:t>
                      </a:r>
                      <a:r>
                        <a:rPr kumimoji="1" lang="en-US" altLang="zh-TW"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rPr>
                        <a:t>維持</a:t>
                      </a:r>
                      <a:r>
                        <a:rPr kumimoji="1" lang="en-US" altLang="zh-TW"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rPr>
                        <a:t>70</a:t>
                      </a:r>
                      <a:r>
                        <a:rPr kumimoji="1" lang="zh-TW" altLang="en-US"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rPr>
                        <a:t>制</a:t>
                      </a:r>
                      <a:r>
                        <a:rPr kumimoji="1" lang="en-US" altLang="zh-TW"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rPr>
                        <a:t>)</a:t>
                      </a:r>
                      <a:endParaRPr kumimoji="1" lang="zh-TW" altLang="en-US" sz="2000" b="1" i="0" u="none" strike="noStrike" cap="none" normalizeH="0" baseline="0" dirty="0">
                        <a:ln>
                          <a:noFill/>
                        </a:ln>
                        <a:solidFill>
                          <a:srgbClr val="FF0066"/>
                        </a:solidFill>
                        <a:effectLst/>
                        <a:latin typeface="微軟正黑體" panose="020B0604030504040204" pitchFamily="34" charset="-120"/>
                        <a:ea typeface="微軟正黑體" panose="020B0604030504040204" pitchFamily="34"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15</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extLst>
                  <a:ext uri="{0D108BD9-81ED-4DB2-BD59-A6C34878D82A}">
                    <a16:rowId xmlns:a16="http://schemas.microsoft.com/office/drawing/2014/main" xmlns="" val="10003"/>
                  </a:ext>
                </a:extLst>
              </a:tr>
              <a:tr h="1446081">
                <a:tc vMerge="1">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zh-TW" altLang="en-US" sz="2000" b="1" i="0" u="none" strike="noStrike" cap="none" normalizeH="0" baseline="0" dirty="0">
                        <a:ln>
                          <a:noFill/>
                        </a:ln>
                        <a:solidFill>
                          <a:srgbClr val="0033CC"/>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達公保半失能以上或身心障礙為重度以上等級者或</a:t>
                      </a:r>
                      <a:r>
                        <a:rPr kumimoji="1" lang="zh-TW" altLang="zh-TW" sz="20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末期惡性腫瘤</a:t>
                      </a:r>
                      <a:r>
                        <a:rPr kumimoji="1" lang="zh-TW" altLang="en-US" sz="20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或安寧病房末期病人或</a:t>
                      </a:r>
                      <a:r>
                        <a:rPr kumimoji="1" lang="zh-TW" altLang="zh-TW" sz="20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重大傷病不能從事本職工作者</a:t>
                      </a:r>
                      <a:endParaRPr kumimoji="1" lang="zh-TW" altLang="en-US" sz="20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15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extLst>
                  <a:ext uri="{0D108BD9-81ED-4DB2-BD59-A6C34878D82A}">
                    <a16:rowId xmlns:a16="http://schemas.microsoft.com/office/drawing/2014/main" xmlns="" val="10004"/>
                  </a:ext>
                </a:extLst>
              </a:tr>
              <a:tr h="613101">
                <a:tc vMerge="1">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zh-TW" altLang="en-US" sz="2000" b="1" i="0" u="none" strike="noStrike" cap="none" normalizeH="0" baseline="0" dirty="0">
                        <a:ln>
                          <a:noFill/>
                        </a:ln>
                        <a:solidFill>
                          <a:srgbClr val="0033CC"/>
                        </a:solidFill>
                        <a:effectLst/>
                        <a:latin typeface="Times New Roman" pitchFamily="18"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99"/>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zh-TW" altLang="en-US" sz="20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原住民公務人員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25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tc>
                  <a:txBody>
                    <a:bodyPr/>
                    <a:lstStyle>
                      <a:lvl1pPr algn="l">
                        <a:defRPr kumimoji="1" sz="2000">
                          <a:solidFill>
                            <a:srgbClr val="0000CC"/>
                          </a:solidFill>
                          <a:latin typeface="Arial" charset="0"/>
                          <a:ea typeface="標楷體" pitchFamily="65" charset="-120"/>
                        </a:defRPr>
                      </a:lvl1pPr>
                      <a:lvl2pPr algn="l">
                        <a:defRPr kumimoji="1" sz="2000">
                          <a:solidFill>
                            <a:srgbClr val="0000CC"/>
                          </a:solidFill>
                          <a:latin typeface="Arial" charset="0"/>
                          <a:ea typeface="標楷體" pitchFamily="65" charset="-120"/>
                        </a:defRPr>
                      </a:lvl2pPr>
                      <a:lvl3pPr algn="l">
                        <a:defRPr kumimoji="1" sz="2000">
                          <a:solidFill>
                            <a:srgbClr val="0000CC"/>
                          </a:solidFill>
                          <a:latin typeface="Arial" charset="0"/>
                          <a:ea typeface="標楷體" pitchFamily="65" charset="-120"/>
                        </a:defRPr>
                      </a:lvl3pPr>
                      <a:lvl4pPr algn="l">
                        <a:defRPr kumimoji="1" sz="2000">
                          <a:solidFill>
                            <a:srgbClr val="0000CC"/>
                          </a:solidFill>
                          <a:latin typeface="Arial" charset="0"/>
                          <a:ea typeface="標楷體" pitchFamily="65" charset="-120"/>
                        </a:defRPr>
                      </a:lvl4pPr>
                      <a:lvl5pPr algn="l">
                        <a:defRPr kumimoji="1" sz="2000">
                          <a:solidFill>
                            <a:srgbClr val="0000CC"/>
                          </a:solidFill>
                          <a:latin typeface="Arial" charset="0"/>
                          <a:ea typeface="標楷體" pitchFamily="65" charset="-120"/>
                        </a:defRPr>
                      </a:lvl5pPr>
                      <a:lvl6pPr fontAlgn="base">
                        <a:spcBef>
                          <a:spcPct val="20000"/>
                        </a:spcBef>
                        <a:spcAft>
                          <a:spcPct val="0"/>
                        </a:spcAft>
                        <a:defRPr kumimoji="1" sz="2000">
                          <a:solidFill>
                            <a:srgbClr val="0000CC"/>
                          </a:solidFill>
                          <a:latin typeface="Arial" charset="0"/>
                          <a:ea typeface="標楷體" pitchFamily="65" charset="-120"/>
                        </a:defRPr>
                      </a:lvl6pPr>
                      <a:lvl7pPr fontAlgn="base">
                        <a:spcBef>
                          <a:spcPct val="20000"/>
                        </a:spcBef>
                        <a:spcAft>
                          <a:spcPct val="0"/>
                        </a:spcAft>
                        <a:defRPr kumimoji="1" sz="2000">
                          <a:solidFill>
                            <a:srgbClr val="0000CC"/>
                          </a:solidFill>
                          <a:latin typeface="Arial" charset="0"/>
                          <a:ea typeface="標楷體" pitchFamily="65" charset="-120"/>
                        </a:defRPr>
                      </a:lvl7pPr>
                      <a:lvl8pPr fontAlgn="base">
                        <a:spcBef>
                          <a:spcPct val="20000"/>
                        </a:spcBef>
                        <a:spcAft>
                          <a:spcPct val="0"/>
                        </a:spcAft>
                        <a:defRPr kumimoji="1" sz="2000">
                          <a:solidFill>
                            <a:srgbClr val="0000CC"/>
                          </a:solidFill>
                          <a:latin typeface="Arial" charset="0"/>
                          <a:ea typeface="標楷體" pitchFamily="65" charset="-120"/>
                        </a:defRPr>
                      </a:lvl8pPr>
                      <a:lvl9pPr fontAlgn="base">
                        <a:spcBef>
                          <a:spcPct val="20000"/>
                        </a:spcBef>
                        <a:spcAft>
                          <a:spcPct val="0"/>
                        </a:spcAft>
                        <a:defRPr kumimoji="1" sz="2000">
                          <a:solidFill>
                            <a:srgbClr val="0000CC"/>
                          </a:solidFill>
                          <a:latin typeface="Arial" charset="0"/>
                          <a:ea typeface="標楷體" pitchFamily="65" charset="-120"/>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55</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r>
                        <a:rPr kumimoji="1"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60</a:t>
                      </a: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歲</a:t>
                      </a:r>
                    </a:p>
                  </a:txBody>
                  <a:tcPr anchor="ctr" horzOverflow="overflow">
                    <a:lnL w="38100" cap="flat" cmpd="sng" algn="ctr">
                      <a:solidFill>
                        <a:srgbClr val="C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2E8"/>
                    </a:solidFill>
                  </a:tcPr>
                </a:tc>
                <a:extLst>
                  <a:ext uri="{0D108BD9-81ED-4DB2-BD59-A6C34878D82A}">
                    <a16:rowId xmlns:a16="http://schemas.microsoft.com/office/drawing/2014/main" xmlns="" val="10005"/>
                  </a:ext>
                </a:extLst>
              </a:tr>
            </a:tbl>
          </a:graphicData>
        </a:graphic>
      </p:graphicFrame>
      <p:sp>
        <p:nvSpPr>
          <p:cNvPr id="14" name="AutoShape 17"/>
          <p:cNvSpPr>
            <a:spLocks noChangeArrowheads="1"/>
          </p:cNvSpPr>
          <p:nvPr/>
        </p:nvSpPr>
        <p:spPr bwMode="gray">
          <a:xfrm>
            <a:off x="8633936" y="2221305"/>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新</a:t>
            </a:r>
          </a:p>
        </p:txBody>
      </p:sp>
    </p:spTree>
    <p:extLst>
      <p:ext uri="{BB962C8B-B14F-4D97-AF65-F5344CB8AC3E}">
        <p14:creationId xmlns:p14="http://schemas.microsoft.com/office/powerpoint/2010/main" val="1165540308"/>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1" name="內容版面配置區 3"/>
          <p:cNvSpPr txBox="1">
            <a:spLocks/>
          </p:cNvSpPr>
          <p:nvPr/>
        </p:nvSpPr>
        <p:spPr>
          <a:xfrm>
            <a:off x="4414558" y="878480"/>
            <a:ext cx="3664480" cy="422699"/>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11" name="文字方塊 10"/>
          <p:cNvSpPr txBox="1"/>
          <p:nvPr/>
        </p:nvSpPr>
        <p:spPr>
          <a:xfrm>
            <a:off x="868139" y="1544947"/>
            <a:ext cx="5227861"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noAutofit/>
          </a:bodyPr>
          <a:lstStyle/>
          <a:p>
            <a:pPr algn="ctr"/>
            <a:r>
              <a:rPr lang="zh-TW" altLang="en-US" sz="2400" b="1" dirty="0"/>
              <a:t>自願退休者</a:t>
            </a:r>
            <a:r>
              <a:rPr lang="en-US" altLang="zh-TW" sz="2400" b="1" dirty="0"/>
              <a:t>-</a:t>
            </a:r>
            <a:r>
              <a:rPr lang="zh-TW" altLang="en-US" sz="2400" b="1" dirty="0"/>
              <a:t>月退休金法定起支年齡</a:t>
            </a:r>
            <a:r>
              <a:rPr lang="en-US" altLang="zh-TW" sz="2400" b="1" dirty="0"/>
              <a:t>(2)</a:t>
            </a:r>
            <a:endParaRPr lang="zh-TW" altLang="en-US" sz="2400" b="1" dirty="0"/>
          </a:p>
        </p:txBody>
      </p:sp>
      <p:grpSp>
        <p:nvGrpSpPr>
          <p:cNvPr id="3" name="群組 2"/>
          <p:cNvGrpSpPr/>
          <p:nvPr/>
        </p:nvGrpSpPr>
        <p:grpSpPr>
          <a:xfrm>
            <a:off x="0" y="2362961"/>
            <a:ext cx="11023319" cy="4249164"/>
            <a:chOff x="-76201" y="2362961"/>
            <a:chExt cx="11023319" cy="4249164"/>
          </a:xfrm>
        </p:grpSpPr>
        <p:grpSp>
          <p:nvGrpSpPr>
            <p:cNvPr id="8" name="群組 7"/>
            <p:cNvGrpSpPr/>
            <p:nvPr/>
          </p:nvGrpSpPr>
          <p:grpSpPr>
            <a:xfrm>
              <a:off x="-76201" y="2362961"/>
              <a:ext cx="4632491" cy="4249164"/>
              <a:chOff x="-2217601" y="1592263"/>
              <a:chExt cx="4770438" cy="4824412"/>
            </a:xfrm>
          </p:grpSpPr>
          <p:sp>
            <p:nvSpPr>
              <p:cNvPr id="9" name="AutoShape 17"/>
              <p:cNvSpPr>
                <a:spLocks noChangeArrowheads="1"/>
              </p:cNvSpPr>
              <p:nvPr/>
            </p:nvSpPr>
            <p:spPr bwMode="ltGray">
              <a:xfrm rot="5400000">
                <a:off x="-2244588" y="1619250"/>
                <a:ext cx="4824412" cy="47704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98 w 21600"/>
                  <a:gd name="T13" fmla="*/ 0 h 21600"/>
                  <a:gd name="T14" fmla="*/ 21202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lnTo>
                      <a:pt x="323" y="10641"/>
                    </a:lnTo>
                    <a:close/>
                  </a:path>
                </a:pathLst>
              </a:custGeom>
              <a:gradFill rotWithShape="0">
                <a:gsLst>
                  <a:gs pos="0">
                    <a:srgbClr val="DBE0ED"/>
                  </a:gs>
                  <a:gs pos="100000">
                    <a:srgbClr val="B0BAD8"/>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5" name="AutoShape 18"/>
              <p:cNvSpPr>
                <a:spLocks noChangeArrowheads="1"/>
              </p:cNvSpPr>
              <p:nvPr/>
            </p:nvSpPr>
            <p:spPr bwMode="ltGray">
              <a:xfrm rot="5400000" flipH="1">
                <a:off x="-1238471" y="2454645"/>
                <a:ext cx="4032250" cy="30802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lnTo>
                      <a:pt x="10744" y="10800"/>
                    </a:lnTo>
                    <a:close/>
                  </a:path>
                </a:pathLst>
              </a:custGeom>
              <a:gradFill rotWithShape="0">
                <a:gsLst>
                  <a:gs pos="0">
                    <a:schemeClr val="bg1"/>
                  </a:gs>
                  <a:gs pos="100000">
                    <a:srgbClr val="FFFF66"/>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lIns="0" tIns="0" rIns="0" bIns="0"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lnSpc>
                    <a:spcPct val="150000"/>
                  </a:lnSpc>
                  <a:spcBef>
                    <a:spcPct val="0"/>
                  </a:spcBef>
                  <a:buFont typeface="Wingdings" pitchFamily="2" charset="2"/>
                  <a:buNone/>
                </a:pPr>
                <a:endParaRPr kumimoji="0" lang="zh-TW" altLang="en-US" sz="2600" b="1" dirty="0">
                  <a:solidFill>
                    <a:srgbClr val="660066"/>
                  </a:solidFill>
                  <a:latin typeface="微軟正黑體" panose="020B0604030504040204" pitchFamily="34" charset="-120"/>
                  <a:ea typeface="微軟正黑體" panose="020B0604030504040204" pitchFamily="34" charset="-120"/>
                </a:endParaRPr>
              </a:p>
            </p:txBody>
          </p:sp>
        </p:grpSp>
        <p:grpSp>
          <p:nvGrpSpPr>
            <p:cNvPr id="16" name="群組 15"/>
            <p:cNvGrpSpPr/>
            <p:nvPr/>
          </p:nvGrpSpPr>
          <p:grpSpPr>
            <a:xfrm>
              <a:off x="3494432" y="2538730"/>
              <a:ext cx="7452686" cy="3800119"/>
              <a:chOff x="1598947" y="2011288"/>
              <a:chExt cx="6893862" cy="3800119"/>
            </a:xfrm>
          </p:grpSpPr>
          <p:sp>
            <p:nvSpPr>
              <p:cNvPr id="17" name="AutoShape 19"/>
              <p:cNvSpPr>
                <a:spLocks noChangeArrowheads="1"/>
              </p:cNvSpPr>
              <p:nvPr/>
            </p:nvSpPr>
            <p:spPr bwMode="gray">
              <a:xfrm>
                <a:off x="2259372" y="5289476"/>
                <a:ext cx="5775860" cy="508000"/>
              </a:xfrm>
              <a:prstGeom prst="roundRect">
                <a:avLst>
                  <a:gd name="adj" fmla="val 50000"/>
                </a:avLst>
              </a:prstGeom>
              <a:gradFill rotWithShape="1">
                <a:gsLst>
                  <a:gs pos="0">
                    <a:srgbClr val="FFFFFF"/>
                  </a:gs>
                  <a:gs pos="100000">
                    <a:srgbClr val="FFCC99"/>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en-US" altLang="zh-TW" b="1" dirty="0">
                    <a:solidFill>
                      <a:srgbClr val="FF33CC"/>
                    </a:solidFill>
                  </a:rPr>
                  <a:t>1/2</a:t>
                </a:r>
                <a:r>
                  <a:rPr lang="zh-TW" altLang="en-US" b="1" dirty="0"/>
                  <a:t>之一次退休金、</a:t>
                </a:r>
                <a:r>
                  <a:rPr lang="en-US" altLang="zh-TW" b="1" dirty="0"/>
                  <a:t>1/2</a:t>
                </a:r>
                <a:r>
                  <a:rPr lang="zh-TW" altLang="en-US" b="1" dirty="0"/>
                  <a:t>減額月退休金</a:t>
                </a:r>
              </a:p>
            </p:txBody>
          </p:sp>
          <p:sp>
            <p:nvSpPr>
              <p:cNvPr id="18" name="AutoShape 20"/>
              <p:cNvSpPr>
                <a:spLocks noChangeArrowheads="1"/>
              </p:cNvSpPr>
              <p:nvPr/>
            </p:nvSpPr>
            <p:spPr bwMode="gray">
              <a:xfrm>
                <a:off x="2695160" y="4462388"/>
                <a:ext cx="5645123" cy="508000"/>
              </a:xfrm>
              <a:prstGeom prst="roundRect">
                <a:avLst>
                  <a:gd name="adj" fmla="val 50000"/>
                </a:avLst>
              </a:prstGeom>
              <a:gradFill rotWithShape="1">
                <a:gsLst>
                  <a:gs pos="0">
                    <a:srgbClr val="FFFFFF"/>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en-US" altLang="zh-TW" b="1">
                    <a:solidFill>
                      <a:srgbClr val="FF33CC"/>
                    </a:solidFill>
                  </a:rPr>
                  <a:t>1/2</a:t>
                </a:r>
                <a:r>
                  <a:rPr lang="zh-TW" altLang="en-US" b="1"/>
                  <a:t>之一次退休金、</a:t>
                </a:r>
                <a:r>
                  <a:rPr lang="en-US" altLang="zh-TW" b="1"/>
                  <a:t>1/2</a:t>
                </a:r>
                <a:r>
                  <a:rPr lang="zh-TW" altLang="en-US" b="1"/>
                  <a:t>展期月退休金</a:t>
                </a:r>
              </a:p>
            </p:txBody>
          </p:sp>
          <p:sp>
            <p:nvSpPr>
              <p:cNvPr id="19" name="AutoShape 21"/>
              <p:cNvSpPr>
                <a:spLocks noChangeArrowheads="1"/>
              </p:cNvSpPr>
              <p:nvPr/>
            </p:nvSpPr>
            <p:spPr bwMode="gray">
              <a:xfrm>
                <a:off x="2742091" y="3649589"/>
                <a:ext cx="5750718" cy="508000"/>
              </a:xfrm>
              <a:prstGeom prst="roundRect">
                <a:avLst>
                  <a:gd name="adj" fmla="val 50000"/>
                </a:avLst>
              </a:prstGeom>
              <a:gradFill rotWithShape="1">
                <a:gsLst>
                  <a:gs pos="0">
                    <a:srgbClr val="FFFFFF"/>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a:solidFill>
                      <a:srgbClr val="FF33CC"/>
                    </a:solidFill>
                  </a:rPr>
                  <a:t>減額</a:t>
                </a:r>
                <a:r>
                  <a:rPr lang="zh-TW" altLang="en-US" b="1"/>
                  <a:t>月退休金</a:t>
                </a:r>
                <a:r>
                  <a:rPr lang="zh-TW" altLang="en-US" b="1">
                    <a:solidFill>
                      <a:srgbClr val="FF0000"/>
                    </a:solidFill>
                  </a:rPr>
                  <a:t>：</a:t>
                </a:r>
                <a:r>
                  <a:rPr lang="zh-TW" altLang="en-US" sz="2000" b="1">
                    <a:solidFill>
                      <a:srgbClr val="FF0000"/>
                    </a:solidFill>
                  </a:rPr>
                  <a:t>每提前</a:t>
                </a:r>
                <a:r>
                  <a:rPr lang="en-US" altLang="zh-TW" sz="2000" b="1">
                    <a:solidFill>
                      <a:srgbClr val="FF0000"/>
                    </a:solidFill>
                  </a:rPr>
                  <a:t>1</a:t>
                </a:r>
                <a:r>
                  <a:rPr lang="zh-TW" altLang="en-US" sz="2000" b="1">
                    <a:solidFill>
                      <a:srgbClr val="FF0000"/>
                    </a:solidFill>
                  </a:rPr>
                  <a:t>年減</a:t>
                </a:r>
                <a:r>
                  <a:rPr lang="en-US" altLang="zh-TW" sz="2000" b="1">
                    <a:solidFill>
                      <a:srgbClr val="FF0000"/>
                    </a:solidFill>
                  </a:rPr>
                  <a:t>4%</a:t>
                </a:r>
                <a:r>
                  <a:rPr lang="zh-TW" altLang="en-US" sz="2000" b="1">
                    <a:solidFill>
                      <a:srgbClr val="FF0000"/>
                    </a:solidFill>
                  </a:rPr>
                  <a:t>，最多</a:t>
                </a:r>
                <a:r>
                  <a:rPr lang="en-US" altLang="zh-TW" sz="2000" b="1">
                    <a:solidFill>
                      <a:srgbClr val="FF0000"/>
                    </a:solidFill>
                  </a:rPr>
                  <a:t>5</a:t>
                </a:r>
                <a:r>
                  <a:rPr lang="zh-TW" altLang="en-US" sz="2000" b="1">
                    <a:solidFill>
                      <a:srgbClr val="FF0000"/>
                    </a:solidFill>
                  </a:rPr>
                  <a:t>年</a:t>
                </a:r>
              </a:p>
            </p:txBody>
          </p:sp>
          <p:sp>
            <p:nvSpPr>
              <p:cNvPr id="20" name="AutoShape 22"/>
              <p:cNvSpPr>
                <a:spLocks noChangeArrowheads="1"/>
              </p:cNvSpPr>
              <p:nvPr/>
            </p:nvSpPr>
            <p:spPr bwMode="gray">
              <a:xfrm>
                <a:off x="2581185" y="2781226"/>
                <a:ext cx="5378623" cy="508000"/>
              </a:xfrm>
              <a:prstGeom prst="roundRect">
                <a:avLst>
                  <a:gd name="adj" fmla="val 50000"/>
                </a:avLst>
              </a:prstGeom>
              <a:gradFill rotWithShape="1">
                <a:gsLst>
                  <a:gs pos="0">
                    <a:srgbClr val="FFFFFF"/>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dirty="0">
                    <a:solidFill>
                      <a:srgbClr val="FF33CC"/>
                    </a:solidFill>
                  </a:rPr>
                  <a:t>展期</a:t>
                </a:r>
                <a:r>
                  <a:rPr lang="zh-TW" altLang="en-US" b="1" dirty="0"/>
                  <a:t>月退休金</a:t>
                </a:r>
                <a:r>
                  <a:rPr lang="zh-TW" altLang="en-US" b="1" dirty="0">
                    <a:solidFill>
                      <a:srgbClr val="FF0000"/>
                    </a:solidFill>
                  </a:rPr>
                  <a:t>：至年滿法定起支年齡</a:t>
                </a:r>
              </a:p>
            </p:txBody>
          </p:sp>
          <p:sp>
            <p:nvSpPr>
              <p:cNvPr id="22" name="AutoShape 23"/>
              <p:cNvSpPr>
                <a:spLocks noChangeArrowheads="1"/>
              </p:cNvSpPr>
              <p:nvPr/>
            </p:nvSpPr>
            <p:spPr bwMode="gray">
              <a:xfrm>
                <a:off x="2031422" y="2011289"/>
                <a:ext cx="4666278" cy="508000"/>
              </a:xfrm>
              <a:prstGeom prst="roundRect">
                <a:avLst>
                  <a:gd name="adj" fmla="val 50000"/>
                </a:avLst>
              </a:prstGeom>
              <a:gradFill rotWithShape="1">
                <a:gsLst>
                  <a:gs pos="0">
                    <a:srgbClr val="FFFFFF"/>
                  </a:gs>
                  <a:gs pos="100000">
                    <a:srgbClr val="FFCC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spcBef>
                    <a:spcPct val="0"/>
                  </a:spcBef>
                  <a:buFontTx/>
                  <a:buNone/>
                </a:pPr>
                <a:r>
                  <a:rPr lang="zh-TW" altLang="en-US" b="1" dirty="0">
                    <a:solidFill>
                      <a:srgbClr val="FF33CC"/>
                    </a:solidFill>
                  </a:rPr>
                  <a:t>一次</a:t>
                </a:r>
                <a:r>
                  <a:rPr lang="zh-TW" altLang="en-US" b="1" dirty="0"/>
                  <a:t>退休金：立即支領。</a:t>
                </a:r>
              </a:p>
            </p:txBody>
          </p:sp>
          <p:grpSp>
            <p:nvGrpSpPr>
              <p:cNvPr id="23" name="Group 24"/>
              <p:cNvGrpSpPr>
                <a:grpSpLocks/>
              </p:cNvGrpSpPr>
              <p:nvPr/>
            </p:nvGrpSpPr>
            <p:grpSpPr bwMode="auto">
              <a:xfrm>
                <a:off x="1598947" y="2011288"/>
                <a:ext cx="527703" cy="496200"/>
                <a:chOff x="2106" y="1293"/>
                <a:chExt cx="1292" cy="2429"/>
              </a:xfrm>
            </p:grpSpPr>
            <p:sp>
              <p:nvSpPr>
                <p:cNvPr id="52" name="Oval 25"/>
                <p:cNvSpPr>
                  <a:spLocks noChangeArrowheads="1"/>
                </p:cNvSpPr>
                <p:nvPr/>
              </p:nvSpPr>
              <p:spPr bwMode="gray">
                <a:xfrm>
                  <a:off x="2106" y="1613"/>
                  <a:ext cx="1292" cy="1680"/>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53" name="Oval 26"/>
                <p:cNvSpPr>
                  <a:spLocks noChangeArrowheads="1"/>
                </p:cNvSpPr>
                <p:nvPr/>
              </p:nvSpPr>
              <p:spPr bwMode="gray">
                <a:xfrm>
                  <a:off x="2170" y="1771"/>
                  <a:ext cx="1037" cy="1109"/>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54" name="Oval 27"/>
                <p:cNvSpPr>
                  <a:spLocks noChangeArrowheads="1"/>
                </p:cNvSpPr>
                <p:nvPr/>
              </p:nvSpPr>
              <p:spPr bwMode="gray">
                <a:xfrm>
                  <a:off x="2178" y="1495"/>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55" name="Oval 28"/>
                <p:cNvSpPr>
                  <a:spLocks noChangeArrowheads="1"/>
                </p:cNvSpPr>
                <p:nvPr/>
              </p:nvSpPr>
              <p:spPr bwMode="gray">
                <a:xfrm>
                  <a:off x="2193" y="1336"/>
                  <a:ext cx="1101" cy="2386"/>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56" name="Oval 29"/>
                <p:cNvSpPr>
                  <a:spLocks noChangeArrowheads="1"/>
                </p:cNvSpPr>
                <p:nvPr/>
              </p:nvSpPr>
              <p:spPr bwMode="gray">
                <a:xfrm>
                  <a:off x="2168" y="1350"/>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57" name="Oval 30"/>
                <p:cNvSpPr>
                  <a:spLocks noChangeArrowheads="1"/>
                </p:cNvSpPr>
                <p:nvPr/>
              </p:nvSpPr>
              <p:spPr bwMode="gray">
                <a:xfrm>
                  <a:off x="2168" y="1293"/>
                  <a:ext cx="1096" cy="2389"/>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24" name="Group 31"/>
              <p:cNvGrpSpPr>
                <a:grpSpLocks/>
              </p:cNvGrpSpPr>
              <p:nvPr/>
            </p:nvGrpSpPr>
            <p:grpSpPr bwMode="auto">
              <a:xfrm>
                <a:off x="2178681" y="2807752"/>
                <a:ext cx="482555" cy="464265"/>
                <a:chOff x="2204" y="763"/>
                <a:chExt cx="1166" cy="2466"/>
              </a:xfrm>
            </p:grpSpPr>
            <p:sp>
              <p:nvSpPr>
                <p:cNvPr id="46" name="Oval 32"/>
                <p:cNvSpPr>
                  <a:spLocks noChangeArrowheads="1"/>
                </p:cNvSpPr>
                <p:nvPr/>
              </p:nvSpPr>
              <p:spPr bwMode="gray">
                <a:xfrm>
                  <a:off x="2204" y="915"/>
                  <a:ext cx="1151" cy="2077"/>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7" name="Oval 33"/>
                <p:cNvSpPr>
                  <a:spLocks noChangeArrowheads="1"/>
                </p:cNvSpPr>
                <p:nvPr/>
              </p:nvSpPr>
              <p:spPr bwMode="gray">
                <a:xfrm>
                  <a:off x="2216" y="917"/>
                  <a:ext cx="1139" cy="2285"/>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8" name="Oval 34"/>
                <p:cNvSpPr>
                  <a:spLocks noChangeArrowheads="1"/>
                </p:cNvSpPr>
                <p:nvPr/>
              </p:nvSpPr>
              <p:spPr bwMode="gray">
                <a:xfrm>
                  <a:off x="2229" y="84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49" name="Oval 35"/>
                <p:cNvSpPr>
                  <a:spLocks noChangeArrowheads="1"/>
                </p:cNvSpPr>
                <p:nvPr/>
              </p:nvSpPr>
              <p:spPr bwMode="gray">
                <a:xfrm>
                  <a:off x="2204" y="763"/>
                  <a:ext cx="1101" cy="2386"/>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50" name="Oval 36"/>
                <p:cNvSpPr>
                  <a:spLocks noChangeArrowheads="1"/>
                </p:cNvSpPr>
                <p:nvPr/>
              </p:nvSpPr>
              <p:spPr bwMode="gray">
                <a:xfrm>
                  <a:off x="2237" y="816"/>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51" name="Oval 37"/>
                <p:cNvSpPr>
                  <a:spLocks noChangeArrowheads="1"/>
                </p:cNvSpPr>
                <p:nvPr/>
              </p:nvSpPr>
              <p:spPr bwMode="gray">
                <a:xfrm>
                  <a:off x="2218" y="770"/>
                  <a:ext cx="1152" cy="245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25" name="Group 38"/>
              <p:cNvGrpSpPr>
                <a:grpSpLocks/>
              </p:cNvGrpSpPr>
              <p:nvPr/>
            </p:nvGrpSpPr>
            <p:grpSpPr bwMode="auto">
              <a:xfrm>
                <a:off x="2308497" y="3690986"/>
                <a:ext cx="532483" cy="486558"/>
                <a:chOff x="2078" y="1124"/>
                <a:chExt cx="1416" cy="2467"/>
              </a:xfrm>
            </p:grpSpPr>
            <p:sp>
              <p:nvSpPr>
                <p:cNvPr id="40" name="Oval 39"/>
                <p:cNvSpPr>
                  <a:spLocks noChangeArrowheads="1"/>
                </p:cNvSpPr>
                <p:nvPr/>
              </p:nvSpPr>
              <p:spPr bwMode="gray">
                <a:xfrm>
                  <a:off x="2078" y="1398"/>
                  <a:ext cx="1416" cy="1897"/>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1" name="Oval 40"/>
                <p:cNvSpPr>
                  <a:spLocks noChangeArrowheads="1"/>
                </p:cNvSpPr>
                <p:nvPr/>
              </p:nvSpPr>
              <p:spPr bwMode="gray">
                <a:xfrm>
                  <a:off x="2156" y="1355"/>
                  <a:ext cx="1246" cy="1855"/>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2" name="Oval 41"/>
                <p:cNvSpPr>
                  <a:spLocks noChangeArrowheads="1"/>
                </p:cNvSpPr>
                <p:nvPr/>
              </p:nvSpPr>
              <p:spPr bwMode="gray">
                <a:xfrm>
                  <a:off x="2280" y="1218"/>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43" name="Oval 42"/>
                <p:cNvSpPr>
                  <a:spLocks noChangeArrowheads="1"/>
                </p:cNvSpPr>
                <p:nvPr/>
              </p:nvSpPr>
              <p:spPr bwMode="gray">
                <a:xfrm>
                  <a:off x="2174" y="1147"/>
                  <a:ext cx="1101" cy="2386"/>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44" name="Oval 43"/>
                <p:cNvSpPr>
                  <a:spLocks noChangeArrowheads="1"/>
                </p:cNvSpPr>
                <p:nvPr/>
              </p:nvSpPr>
              <p:spPr bwMode="gray">
                <a:xfrm>
                  <a:off x="2257" y="1386"/>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45" name="Oval 44"/>
                <p:cNvSpPr>
                  <a:spLocks noChangeArrowheads="1"/>
                </p:cNvSpPr>
                <p:nvPr/>
              </p:nvSpPr>
              <p:spPr bwMode="gray">
                <a:xfrm>
                  <a:off x="2156" y="1124"/>
                  <a:ext cx="1228" cy="2389"/>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26" name="Group 45"/>
              <p:cNvGrpSpPr>
                <a:grpSpLocks/>
              </p:cNvGrpSpPr>
              <p:nvPr/>
            </p:nvGrpSpPr>
            <p:grpSpPr bwMode="auto">
              <a:xfrm>
                <a:off x="2264842" y="4539139"/>
                <a:ext cx="575990" cy="471175"/>
                <a:chOff x="2078" y="1294"/>
                <a:chExt cx="1615" cy="2389"/>
              </a:xfrm>
            </p:grpSpPr>
            <p:sp>
              <p:nvSpPr>
                <p:cNvPr id="34" name="Oval 4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5" name="Oval 4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6" name="Oval 48"/>
                <p:cNvSpPr>
                  <a:spLocks noChangeArrowheads="1"/>
                </p:cNvSpPr>
                <p:nvPr/>
              </p:nvSpPr>
              <p:spPr bwMode="gray">
                <a:xfrm>
                  <a:off x="2253"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37" name="Oval 49"/>
                <p:cNvSpPr>
                  <a:spLocks noChangeArrowheads="1"/>
                </p:cNvSpPr>
                <p:nvPr/>
              </p:nvSpPr>
              <p:spPr bwMode="gray">
                <a:xfrm>
                  <a:off x="2334" y="1295"/>
                  <a:ext cx="1101" cy="2386"/>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8" name="Oval 50"/>
                <p:cNvSpPr>
                  <a:spLocks noChangeArrowheads="1"/>
                </p:cNvSpPr>
                <p:nvPr/>
              </p:nvSpPr>
              <p:spPr bwMode="gray">
                <a:xfrm>
                  <a:off x="2334" y="1385"/>
                  <a:ext cx="1097"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39" name="Oval 51"/>
                <p:cNvSpPr>
                  <a:spLocks noChangeArrowheads="1"/>
                </p:cNvSpPr>
                <p:nvPr/>
              </p:nvSpPr>
              <p:spPr bwMode="gray">
                <a:xfrm>
                  <a:off x="2177" y="1294"/>
                  <a:ext cx="1239" cy="2389"/>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nvGrpSpPr>
              <p:cNvPr id="27" name="Group 52"/>
              <p:cNvGrpSpPr>
                <a:grpSpLocks/>
              </p:cNvGrpSpPr>
              <p:nvPr/>
            </p:nvGrpSpPr>
            <p:grpSpPr bwMode="auto">
              <a:xfrm>
                <a:off x="1830359" y="5316763"/>
                <a:ext cx="488089" cy="494644"/>
                <a:chOff x="2315" y="1339"/>
                <a:chExt cx="1233" cy="2508"/>
              </a:xfrm>
            </p:grpSpPr>
            <p:sp>
              <p:nvSpPr>
                <p:cNvPr id="28" name="Oval 53"/>
                <p:cNvSpPr>
                  <a:spLocks noChangeArrowheads="1"/>
                </p:cNvSpPr>
                <p:nvPr/>
              </p:nvSpPr>
              <p:spPr bwMode="gray">
                <a:xfrm>
                  <a:off x="2444" y="1516"/>
                  <a:ext cx="1104" cy="2096"/>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29" name="Oval 54"/>
                <p:cNvSpPr>
                  <a:spLocks noChangeArrowheads="1"/>
                </p:cNvSpPr>
                <p:nvPr/>
              </p:nvSpPr>
              <p:spPr bwMode="gray">
                <a:xfrm>
                  <a:off x="2361" y="1339"/>
                  <a:ext cx="1160" cy="2095"/>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0" name="Oval 55"/>
                <p:cNvSpPr>
                  <a:spLocks noChangeArrowheads="1"/>
                </p:cNvSpPr>
                <p:nvPr/>
              </p:nvSpPr>
              <p:spPr bwMode="gray">
                <a:xfrm>
                  <a:off x="2315" y="1554"/>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TW" altLang="en-US" b="1"/>
                </a:p>
              </p:txBody>
            </p:sp>
            <p:sp>
              <p:nvSpPr>
                <p:cNvPr id="31" name="Oval 56"/>
                <p:cNvSpPr>
                  <a:spLocks noChangeArrowheads="1"/>
                </p:cNvSpPr>
                <p:nvPr/>
              </p:nvSpPr>
              <p:spPr bwMode="gray">
                <a:xfrm>
                  <a:off x="2315" y="1461"/>
                  <a:ext cx="1180" cy="2386"/>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32" name="Oval 57"/>
                <p:cNvSpPr>
                  <a:spLocks noChangeArrowheads="1"/>
                </p:cNvSpPr>
                <p:nvPr/>
              </p:nvSpPr>
              <p:spPr bwMode="gray">
                <a:xfrm>
                  <a:off x="2357" y="1531"/>
                  <a:ext cx="1096" cy="22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TW" altLang="en-US" b="1"/>
                </a:p>
              </p:txBody>
            </p:sp>
            <p:sp>
              <p:nvSpPr>
                <p:cNvPr id="33" name="Oval 58"/>
                <p:cNvSpPr>
                  <a:spLocks noChangeArrowheads="1"/>
                </p:cNvSpPr>
                <p:nvPr/>
              </p:nvSpPr>
              <p:spPr bwMode="gray">
                <a:xfrm>
                  <a:off x="2332" y="1369"/>
                  <a:ext cx="1096" cy="2389"/>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grpSp>
        </p:grpSp>
        <p:sp>
          <p:nvSpPr>
            <p:cNvPr id="2" name="矩形 1"/>
            <p:cNvSpPr/>
            <p:nvPr/>
          </p:nvSpPr>
          <p:spPr>
            <a:xfrm>
              <a:off x="1588605" y="3125942"/>
              <a:ext cx="2039283" cy="2597887"/>
            </a:xfrm>
            <a:prstGeom prst="rect">
              <a:avLst/>
            </a:prstGeom>
          </p:spPr>
          <p:txBody>
            <a:bodyPr wrap="square">
              <a:noAutofit/>
            </a:bodyPr>
            <a:lstStyle/>
            <a:p>
              <a:pPr algn="just">
                <a:lnSpc>
                  <a:spcPct val="150000"/>
                </a:lnSpc>
                <a:spcBef>
                  <a:spcPct val="0"/>
                </a:spcBef>
              </a:pPr>
              <a:r>
                <a:rPr lang="zh-TW" altLang="en-US" sz="2600" b="1" dirty="0">
                  <a:solidFill>
                    <a:srgbClr val="660066"/>
                  </a:solidFill>
                  <a:latin typeface="微軟正黑體" panose="020B0604030504040204" pitchFamily="34" charset="-120"/>
                  <a:ea typeface="微軟正黑體" panose="020B0604030504040204" pitchFamily="34" charset="-120"/>
                </a:rPr>
                <a:t>未達月退休金起支年齡，照右列</a:t>
              </a:r>
              <a:r>
                <a:rPr lang="en-US" altLang="zh-TW" sz="2600" b="1" dirty="0">
                  <a:solidFill>
                    <a:srgbClr val="FF3300"/>
                  </a:solidFill>
                  <a:latin typeface="微軟正黑體" panose="020B0604030504040204" pitchFamily="34" charset="-120"/>
                  <a:ea typeface="微軟正黑體" panose="020B0604030504040204" pitchFamily="34" charset="-120"/>
                </a:rPr>
                <a:t>5</a:t>
              </a:r>
              <a:r>
                <a:rPr lang="zh-TW" altLang="en-US" sz="2600" b="1" dirty="0">
                  <a:solidFill>
                    <a:srgbClr val="FF3300"/>
                  </a:solidFill>
                  <a:latin typeface="微軟正黑體" panose="020B0604030504040204" pitchFamily="34" charset="-120"/>
                  <a:ea typeface="微軟正黑體" panose="020B0604030504040204" pitchFamily="34" charset="-120"/>
                </a:rPr>
                <a:t>種</a:t>
              </a:r>
              <a:r>
                <a:rPr lang="zh-TW" altLang="en-US" sz="2600" b="1" dirty="0">
                  <a:solidFill>
                    <a:srgbClr val="660066"/>
                  </a:solidFill>
                  <a:latin typeface="微軟正黑體" panose="020B0604030504040204" pitchFamily="34" charset="-120"/>
                  <a:ea typeface="微軟正黑體" panose="020B0604030504040204" pitchFamily="34" charset="-120"/>
                </a:rPr>
                <a:t>方式擇一支領</a:t>
              </a:r>
              <a:endParaRPr lang="zh-TW" altLang="en-US" sz="2600" b="1" dirty="0">
                <a:solidFill>
                  <a:srgbClr val="660066"/>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790939419"/>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868589"/>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259200"/>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1" name="內容版面配置區 3"/>
          <p:cNvSpPr txBox="1">
            <a:spLocks/>
          </p:cNvSpPr>
          <p:nvPr/>
        </p:nvSpPr>
        <p:spPr>
          <a:xfrm>
            <a:off x="4414558" y="878480"/>
            <a:ext cx="3664480" cy="429353"/>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58" name="文字方塊 57"/>
          <p:cNvSpPr txBox="1"/>
          <p:nvPr/>
        </p:nvSpPr>
        <p:spPr>
          <a:xfrm>
            <a:off x="1347811" y="1441339"/>
            <a:ext cx="1723549"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自願退休者</a:t>
            </a:r>
          </a:p>
        </p:txBody>
      </p:sp>
      <p:grpSp>
        <p:nvGrpSpPr>
          <p:cNvPr id="59" name="群組 58"/>
          <p:cNvGrpSpPr/>
          <p:nvPr/>
        </p:nvGrpSpPr>
        <p:grpSpPr>
          <a:xfrm>
            <a:off x="1272531" y="1462220"/>
            <a:ext cx="10181597" cy="5386721"/>
            <a:chOff x="378821" y="1351682"/>
            <a:chExt cx="8511623" cy="5386721"/>
          </a:xfrm>
        </p:grpSpPr>
        <p:sp>
          <p:nvSpPr>
            <p:cNvPr id="60" name="AutoShape 17"/>
            <p:cNvSpPr>
              <a:spLocks noChangeArrowheads="1"/>
            </p:cNvSpPr>
            <p:nvPr/>
          </p:nvSpPr>
          <p:spPr bwMode="gray">
            <a:xfrm>
              <a:off x="522964" y="6172973"/>
              <a:ext cx="577627" cy="565430"/>
            </a:xfrm>
            <a:prstGeom prst="irregularSeal1">
              <a:avLst/>
            </a:prstGeom>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lnSpc>
                  <a:spcPct val="100000"/>
                </a:lnSpc>
                <a:spcBef>
                  <a:spcPct val="0"/>
                </a:spcBef>
                <a:defRPr/>
              </a:pPr>
              <a:r>
                <a:rPr kumimoji="0" lang="zh-TW" altLang="en-US" sz="2600" dirty="0">
                  <a:ln w="18415" cmpd="sng">
                    <a:solidFill>
                      <a:srgbClr val="FFFFFF"/>
                    </a:solidFill>
                    <a:prstDash val="solid"/>
                  </a:ln>
                  <a:solidFill>
                    <a:srgbClr val="FFFFFF"/>
                  </a:solidFill>
                  <a:effectLst>
                    <a:outerShdw blurRad="63500" dir="3600000" algn="tl" rotWithShape="0">
                      <a:srgbClr val="000000">
                        <a:alpha val="70000"/>
                      </a:srgbClr>
                    </a:outerShdw>
                  </a:effectLst>
                </a:rPr>
                <a:t>新</a:t>
              </a:r>
            </a:p>
          </p:txBody>
        </p:sp>
        <p:grpSp>
          <p:nvGrpSpPr>
            <p:cNvPr id="61" name="群組 60"/>
            <p:cNvGrpSpPr/>
            <p:nvPr/>
          </p:nvGrpSpPr>
          <p:grpSpPr>
            <a:xfrm>
              <a:off x="378821" y="1351682"/>
              <a:ext cx="8511623" cy="5306211"/>
              <a:chOff x="378821" y="1351682"/>
              <a:chExt cx="8511623" cy="5306211"/>
            </a:xfrm>
          </p:grpSpPr>
          <p:grpSp>
            <p:nvGrpSpPr>
              <p:cNvPr id="62" name="Group 25"/>
              <p:cNvGrpSpPr>
                <a:grpSpLocks/>
              </p:cNvGrpSpPr>
              <p:nvPr/>
            </p:nvGrpSpPr>
            <p:grpSpPr bwMode="auto">
              <a:xfrm>
                <a:off x="378821" y="2004969"/>
                <a:ext cx="3829666" cy="4513904"/>
                <a:chOff x="258" y="1146"/>
                <a:chExt cx="2303" cy="3045"/>
              </a:xfrm>
            </p:grpSpPr>
            <p:sp>
              <p:nvSpPr>
                <p:cNvPr id="69" name="Rectangle 18"/>
                <p:cNvSpPr>
                  <a:spLocks noChangeArrowheads="1"/>
                </p:cNvSpPr>
                <p:nvPr/>
              </p:nvSpPr>
              <p:spPr bwMode="gray">
                <a:xfrm rot="21280823">
                  <a:off x="258" y="1146"/>
                  <a:ext cx="2144" cy="2590"/>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0" name="Rectangle 19"/>
                <p:cNvSpPr>
                  <a:spLocks noChangeArrowheads="1"/>
                </p:cNvSpPr>
                <p:nvPr/>
              </p:nvSpPr>
              <p:spPr bwMode="gray">
                <a:xfrm>
                  <a:off x="286" y="1150"/>
                  <a:ext cx="2275" cy="2804"/>
                </a:xfrm>
                <a:prstGeom prst="rect">
                  <a:avLst/>
                </a:prstGeom>
                <a:gradFill rotWithShape="1">
                  <a:gsLst>
                    <a:gs pos="0">
                      <a:srgbClr val="FFCCFF"/>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71" name="Text Box 20"/>
                <p:cNvSpPr txBox="1">
                  <a:spLocks noChangeArrowheads="1"/>
                </p:cNvSpPr>
                <p:nvPr/>
              </p:nvSpPr>
              <p:spPr bwMode="gray">
                <a:xfrm>
                  <a:off x="345" y="1146"/>
                  <a:ext cx="2172" cy="3045"/>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algn="l" eaLnBrk="0" hangingPunct="0">
                    <a:buChar char="v"/>
                    <a:defRPr kumimoji="1" sz="2400">
                      <a:solidFill>
                        <a:srgbClr val="0000CC"/>
                      </a:solidFill>
                      <a:latin typeface="Arial" charset="0"/>
                      <a:ea typeface="標楷體" pitchFamily="65" charset="-120"/>
                    </a:defRPr>
                  </a:lvl1pPr>
                  <a:lvl2pPr marL="3571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lang="zh-TW" altLang="en-US" b="1" dirty="0">
                      <a:solidFill>
                        <a:srgbClr val="660066"/>
                      </a:solidFill>
                    </a:rPr>
                    <a:t>展期月退休金</a:t>
                  </a:r>
                  <a:r>
                    <a:rPr lang="en-US" altLang="zh-TW" sz="1800" b="1" dirty="0">
                      <a:solidFill>
                        <a:srgbClr val="FF0066"/>
                      </a:solidFill>
                    </a:rPr>
                    <a:t>(</a:t>
                  </a:r>
                  <a:r>
                    <a:rPr lang="zh-TW" altLang="en-US" sz="1800" b="1" dirty="0">
                      <a:solidFill>
                        <a:srgbClr val="FF0066"/>
                      </a:solidFill>
                    </a:rPr>
                    <a:t>等待領全額</a:t>
                  </a:r>
                  <a:r>
                    <a:rPr lang="en-US" altLang="zh-TW" sz="1800" b="1" dirty="0">
                      <a:solidFill>
                        <a:srgbClr val="FF0066"/>
                      </a:solidFill>
                    </a:rPr>
                    <a:t>)</a:t>
                  </a:r>
                  <a:endParaRPr lang="zh-TW" altLang="en-US" sz="1800" b="1" dirty="0">
                    <a:solidFill>
                      <a:srgbClr val="FF0066"/>
                    </a:solidFill>
                  </a:endParaRPr>
                </a:p>
                <a:p>
                  <a:pPr>
                    <a:lnSpc>
                      <a:spcPts val="2600"/>
                    </a:lnSpc>
                    <a:spcBef>
                      <a:spcPts val="600"/>
                    </a:spcBef>
                    <a:buFont typeface="Wingdings" pitchFamily="2" charset="2"/>
                    <a:buChar char="l"/>
                  </a:pPr>
                  <a:r>
                    <a:rPr lang="zh-TW" altLang="en-US" sz="2000" b="1" dirty="0"/>
                    <a:t>先退休等到年滿起支年齡再開始支領全額月退休金</a:t>
                  </a:r>
                  <a:endParaRPr lang="en-US" altLang="zh-TW" sz="2000" b="1" dirty="0"/>
                </a:p>
                <a:p>
                  <a:pPr>
                    <a:lnSpc>
                      <a:spcPts val="2600"/>
                    </a:lnSpc>
                    <a:spcBef>
                      <a:spcPts val="600"/>
                    </a:spcBef>
                    <a:buFont typeface="Wingdings" pitchFamily="2" charset="2"/>
                    <a:buChar char="l"/>
                  </a:pPr>
                  <a:r>
                    <a:rPr lang="zh-TW" altLang="en-US" sz="2000" b="1" dirty="0"/>
                    <a:t>只要符合自退</a:t>
                  </a:r>
                  <a:r>
                    <a:rPr lang="zh-TW" altLang="en-US" sz="2000" b="1" u="sng" dirty="0">
                      <a:solidFill>
                        <a:srgbClr val="FF0066"/>
                      </a:solidFill>
                    </a:rPr>
                    <a:t>無基本年齡</a:t>
                  </a:r>
                  <a:endParaRPr lang="en-US" altLang="zh-TW" sz="2000" b="1" u="sng" dirty="0">
                    <a:solidFill>
                      <a:srgbClr val="FF0066"/>
                    </a:solidFill>
                  </a:endParaRPr>
                </a:p>
                <a:p>
                  <a:pPr>
                    <a:lnSpc>
                      <a:spcPts val="2600"/>
                    </a:lnSpc>
                    <a:spcBef>
                      <a:spcPts val="600"/>
                    </a:spcBef>
                    <a:buFont typeface="Wingdings" pitchFamily="2" charset="2"/>
                    <a:buChar char="l"/>
                  </a:pPr>
                  <a:r>
                    <a:rPr lang="zh-TW" altLang="en-US" sz="2000" b="1" dirty="0"/>
                    <a:t>一次性之給付均得先行支領</a:t>
                  </a:r>
                  <a:r>
                    <a:rPr lang="en-US" altLang="zh-TW" sz="2000" b="1" dirty="0">
                      <a:solidFill>
                        <a:srgbClr val="FF0000"/>
                      </a:solidFill>
                    </a:rPr>
                    <a:t>(</a:t>
                  </a:r>
                  <a:r>
                    <a:rPr lang="zh-TW" altLang="en-US" sz="2000" b="1" dirty="0">
                      <a:solidFill>
                        <a:srgbClr val="FF0000"/>
                      </a:solidFill>
                    </a:rPr>
                    <a:t>但一次年資補償金僅得至開始領取月退時發給</a:t>
                  </a:r>
                  <a:r>
                    <a:rPr lang="en-US" altLang="zh-TW" sz="2000" b="1" dirty="0">
                      <a:solidFill>
                        <a:srgbClr val="FF0000"/>
                      </a:solidFill>
                    </a:rPr>
                    <a:t>)</a:t>
                  </a:r>
                  <a:endParaRPr lang="zh-TW" altLang="en-US" sz="2000" b="1" dirty="0">
                    <a:solidFill>
                      <a:srgbClr val="FF0000"/>
                    </a:solidFill>
                  </a:endParaRPr>
                </a:p>
                <a:p>
                  <a:pPr>
                    <a:lnSpc>
                      <a:spcPts val="2600"/>
                    </a:lnSpc>
                    <a:spcBef>
                      <a:spcPts val="600"/>
                    </a:spcBef>
                    <a:buFont typeface="Wingdings" pitchFamily="2" charset="2"/>
                    <a:buChar char="l"/>
                  </a:pPr>
                  <a:r>
                    <a:rPr lang="zh-TW" altLang="en-US" sz="2000" b="1" dirty="0"/>
                    <a:t>展期期間亡故改給遺屬一次金或遺屬年金</a:t>
                  </a:r>
                  <a:endParaRPr lang="en-US" altLang="zh-TW" sz="2000" b="1" dirty="0"/>
                </a:p>
                <a:p>
                  <a:pPr>
                    <a:lnSpc>
                      <a:spcPts val="2600"/>
                    </a:lnSpc>
                    <a:spcBef>
                      <a:spcPts val="600"/>
                    </a:spcBef>
                    <a:buFont typeface="Wingdings" pitchFamily="2" charset="2"/>
                    <a:buChar char="l"/>
                  </a:pPr>
                  <a:r>
                    <a:rPr lang="zh-TW" altLang="en-US" sz="2000" b="1" dirty="0"/>
                    <a:t>一經選擇並支領一次性給付</a:t>
                  </a:r>
                  <a:r>
                    <a:rPr lang="zh-TW" altLang="en-US" sz="2000" b="1" dirty="0">
                      <a:latin typeface="標楷體"/>
                      <a:ea typeface="標楷體"/>
                    </a:rPr>
                    <a:t>，即不得請求變更</a:t>
                  </a:r>
                  <a:r>
                    <a:rPr lang="zh-TW" altLang="en-US" sz="2000" b="1" dirty="0">
                      <a:latin typeface="新細明體"/>
                      <a:ea typeface="新細明體"/>
                    </a:rPr>
                    <a:t>。</a:t>
                  </a:r>
                  <a:r>
                    <a:rPr lang="en-US" altLang="zh-TW" sz="2000" b="1" dirty="0">
                      <a:latin typeface="新細明體"/>
                      <a:ea typeface="新細明體"/>
                    </a:rPr>
                    <a:t/>
                  </a:r>
                  <a:br>
                    <a:rPr lang="en-US" altLang="zh-TW" sz="2000" b="1" dirty="0">
                      <a:latin typeface="新細明體"/>
                      <a:ea typeface="新細明體"/>
                    </a:rPr>
                  </a:br>
                  <a:endParaRPr lang="en-US" altLang="zh-TW" sz="2000" b="1" dirty="0">
                    <a:latin typeface="新細明體"/>
                    <a:ea typeface="新細明體"/>
                  </a:endParaRPr>
                </a:p>
              </p:txBody>
            </p:sp>
          </p:grpSp>
          <p:grpSp>
            <p:nvGrpSpPr>
              <p:cNvPr id="63" name="Group 26"/>
              <p:cNvGrpSpPr>
                <a:grpSpLocks/>
              </p:cNvGrpSpPr>
              <p:nvPr/>
            </p:nvGrpSpPr>
            <p:grpSpPr bwMode="auto">
              <a:xfrm>
                <a:off x="4406902" y="1973393"/>
                <a:ext cx="4483099" cy="4211790"/>
                <a:chOff x="2789" y="1154"/>
                <a:chExt cx="2824" cy="2388"/>
              </a:xfrm>
            </p:grpSpPr>
            <p:sp>
              <p:nvSpPr>
                <p:cNvPr id="66" name="Rectangle 22"/>
                <p:cNvSpPr>
                  <a:spLocks noChangeArrowheads="1"/>
                </p:cNvSpPr>
                <p:nvPr/>
              </p:nvSpPr>
              <p:spPr bwMode="gray">
                <a:xfrm rot="301233">
                  <a:off x="2927" y="1154"/>
                  <a:ext cx="2648" cy="2378"/>
                </a:xfrm>
                <a:prstGeom prst="rect">
                  <a:avLst/>
                </a:prstGeom>
                <a:solidFill>
                  <a:srgbClr val="EAEAEA"/>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67" name="Rectangle 23"/>
                <p:cNvSpPr>
                  <a:spLocks noChangeArrowheads="1"/>
                </p:cNvSpPr>
                <p:nvPr/>
              </p:nvSpPr>
              <p:spPr bwMode="gray">
                <a:xfrm>
                  <a:off x="2789" y="1175"/>
                  <a:ext cx="2695" cy="2351"/>
                </a:xfrm>
                <a:prstGeom prst="rect">
                  <a:avLst/>
                </a:prstGeom>
                <a:gradFill rotWithShape="1">
                  <a:gsLst>
                    <a:gs pos="0">
                      <a:srgbClr val="B6E6D8"/>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buChar char="v"/>
                    <a:defRPr kumimoji="1" sz="2400">
                      <a:solidFill>
                        <a:srgbClr val="0000CC"/>
                      </a:solidFill>
                      <a:latin typeface="Arial" charset="0"/>
                      <a:ea typeface="標楷體" pitchFamily="65" charset="-120"/>
                    </a:defRPr>
                  </a:lvl1pPr>
                  <a:lvl2pPr marL="742950" indent="-285750"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eaLnBrk="1" hangingPunct="1">
                    <a:buFont typeface="Wingdings" pitchFamily="2" charset="2"/>
                    <a:buNone/>
                  </a:pPr>
                  <a:endParaRPr kumimoji="0" lang="zh-TW" altLang="en-US" sz="2000" b="1">
                    <a:solidFill>
                      <a:srgbClr val="FF0000"/>
                    </a:solidFill>
                  </a:endParaRPr>
                </a:p>
              </p:txBody>
            </p:sp>
            <p:sp>
              <p:nvSpPr>
                <p:cNvPr id="68" name="Text Box 24"/>
                <p:cNvSpPr txBox="1">
                  <a:spLocks noChangeArrowheads="1"/>
                </p:cNvSpPr>
                <p:nvPr/>
              </p:nvSpPr>
              <p:spPr bwMode="gray">
                <a:xfrm>
                  <a:off x="2789" y="1166"/>
                  <a:ext cx="2824" cy="237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177800" indent="-177800" algn="l" eaLnBrk="0" hangingPunct="0">
                    <a:buChar char="v"/>
                    <a:defRPr kumimoji="1" sz="2400">
                      <a:solidFill>
                        <a:srgbClr val="0000CC"/>
                      </a:solidFill>
                      <a:latin typeface="Arial" charset="0"/>
                      <a:ea typeface="標楷體" pitchFamily="65" charset="-120"/>
                    </a:defRPr>
                  </a:lvl1pPr>
                  <a:lvl2pPr marL="357188" algn="l" eaLnBrk="0" hangingPunct="0">
                    <a:buChar char="–"/>
                    <a:defRPr kumimoji="1" sz="2400">
                      <a:solidFill>
                        <a:srgbClr val="0000CC"/>
                      </a:solidFill>
                      <a:latin typeface="Arial" charset="0"/>
                      <a:ea typeface="標楷體" pitchFamily="65" charset="-120"/>
                    </a:defRPr>
                  </a:lvl2pPr>
                  <a:lvl3pPr marL="1143000" indent="-228600" algn="l" eaLnBrk="0" hangingPunct="0">
                    <a:buChar char="•"/>
                    <a:defRPr kumimoji="1" sz="2400">
                      <a:solidFill>
                        <a:srgbClr val="0000CC"/>
                      </a:solidFill>
                      <a:latin typeface="Arial" charset="0"/>
                      <a:ea typeface="標楷體" pitchFamily="65" charset="-120"/>
                    </a:defRPr>
                  </a:lvl3pPr>
                  <a:lvl4pPr marL="1600200" indent="-228600" algn="l" eaLnBrk="0" hangingPunct="0">
                    <a:buChar char="–"/>
                    <a:defRPr kumimoji="1" sz="2400">
                      <a:solidFill>
                        <a:srgbClr val="0000CC"/>
                      </a:solidFill>
                      <a:latin typeface="Arial" charset="0"/>
                      <a:ea typeface="標楷體" pitchFamily="65" charset="-120"/>
                    </a:defRPr>
                  </a:lvl4pPr>
                  <a:lvl5pPr marL="2057400" indent="-228600" algn="l" eaLnBrk="0" hangingPunct="0">
                    <a:buChar char="»"/>
                    <a:defRPr kumimoji="1" sz="2400">
                      <a:solidFill>
                        <a:srgbClr val="0000CC"/>
                      </a:solidFill>
                      <a:latin typeface="Arial" charset="0"/>
                      <a:ea typeface="標楷體" pitchFamily="65" charset="-120"/>
                    </a:defRPr>
                  </a:lvl5pPr>
                  <a:lvl6pPr marL="25146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6pPr>
                  <a:lvl7pPr marL="29718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7pPr>
                  <a:lvl8pPr marL="34290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8pPr>
                  <a:lvl9pPr marL="3886200" indent="-228600" eaLnBrk="0" fontAlgn="base" hangingPunct="0">
                    <a:spcBef>
                      <a:spcPct val="20000"/>
                    </a:spcBef>
                    <a:spcAft>
                      <a:spcPct val="0"/>
                    </a:spcAft>
                    <a:buChar char="»"/>
                    <a:defRPr kumimoji="1" sz="2400">
                      <a:solidFill>
                        <a:srgbClr val="0000CC"/>
                      </a:solidFill>
                      <a:latin typeface="Arial" charset="0"/>
                      <a:ea typeface="標楷體" pitchFamily="65" charset="-120"/>
                    </a:defRPr>
                  </a:lvl9pPr>
                </a:lstStyle>
                <a:p>
                  <a:pPr algn="ctr">
                    <a:spcBef>
                      <a:spcPct val="0"/>
                    </a:spcBef>
                    <a:buFontTx/>
                    <a:buNone/>
                  </a:pPr>
                  <a:r>
                    <a:rPr lang="zh-TW" altLang="en-US" b="1" dirty="0">
                      <a:solidFill>
                        <a:srgbClr val="660066"/>
                      </a:solidFill>
                    </a:rPr>
                    <a:t>減額月退休金</a:t>
                  </a:r>
                  <a:r>
                    <a:rPr lang="en-US" altLang="zh-TW" sz="1800" b="1" dirty="0">
                      <a:solidFill>
                        <a:srgbClr val="FF0066"/>
                      </a:solidFill>
                    </a:rPr>
                    <a:t>(</a:t>
                  </a:r>
                  <a:r>
                    <a:rPr lang="zh-TW" altLang="en-US" sz="1800" b="1" dirty="0">
                      <a:solidFill>
                        <a:srgbClr val="FF0066"/>
                      </a:solidFill>
                    </a:rPr>
                    <a:t>先領但減額</a:t>
                  </a:r>
                  <a:r>
                    <a:rPr lang="en-US" altLang="zh-TW" sz="1800" b="1" dirty="0">
                      <a:solidFill>
                        <a:srgbClr val="FF0066"/>
                      </a:solidFill>
                    </a:rPr>
                    <a:t>)</a:t>
                  </a:r>
                  <a:endParaRPr lang="zh-TW" altLang="en-US" sz="1800" b="1" dirty="0">
                    <a:solidFill>
                      <a:srgbClr val="FF0066"/>
                    </a:solidFill>
                  </a:endParaRPr>
                </a:p>
                <a:p>
                  <a:pPr>
                    <a:lnSpc>
                      <a:spcPts val="2600"/>
                    </a:lnSpc>
                    <a:spcBef>
                      <a:spcPts val="600"/>
                    </a:spcBef>
                    <a:buFont typeface="Wingdings" pitchFamily="2" charset="2"/>
                    <a:buChar char="l"/>
                  </a:pPr>
                  <a:r>
                    <a:rPr lang="zh-TW" altLang="en-US" sz="2000" b="1" dirty="0"/>
                    <a:t>先退休並提前於年滿起支年齡前支領減額月退休金</a:t>
                  </a:r>
                  <a:endParaRPr lang="en-US" altLang="zh-TW" sz="2000" b="1" dirty="0"/>
                </a:p>
                <a:p>
                  <a:pPr>
                    <a:lnSpc>
                      <a:spcPts val="2600"/>
                    </a:lnSpc>
                    <a:spcBef>
                      <a:spcPts val="600"/>
                    </a:spcBef>
                    <a:buFont typeface="Wingdings" pitchFamily="2" charset="2"/>
                    <a:buChar char="l"/>
                  </a:pPr>
                  <a:r>
                    <a:rPr lang="zh-TW" altLang="en-US" sz="2000" b="1" dirty="0"/>
                    <a:t>每提前</a:t>
                  </a:r>
                  <a:r>
                    <a:rPr lang="en-US" altLang="zh-TW" sz="2000" b="1" dirty="0">
                      <a:solidFill>
                        <a:srgbClr val="FF3300"/>
                      </a:solidFill>
                    </a:rPr>
                    <a:t>1</a:t>
                  </a:r>
                  <a:r>
                    <a:rPr lang="zh-TW" altLang="en-US" sz="2000" b="1" dirty="0">
                      <a:solidFill>
                        <a:srgbClr val="FF3300"/>
                      </a:solidFill>
                    </a:rPr>
                    <a:t>年</a:t>
                  </a:r>
                  <a:r>
                    <a:rPr lang="zh-TW" altLang="en-US" sz="2000" b="1" dirty="0"/>
                    <a:t>→減發</a:t>
                  </a:r>
                  <a:r>
                    <a:rPr lang="en-US" altLang="zh-TW" sz="2000" b="1" dirty="0">
                      <a:solidFill>
                        <a:srgbClr val="FF3300"/>
                      </a:solidFill>
                    </a:rPr>
                    <a:t>4</a:t>
                  </a:r>
                  <a:r>
                    <a:rPr lang="zh-TW" altLang="en-US" sz="2000" b="1" dirty="0">
                      <a:solidFill>
                        <a:srgbClr val="FF3300"/>
                      </a:solidFill>
                    </a:rPr>
                    <a:t>％</a:t>
                  </a:r>
                  <a:r>
                    <a:rPr lang="zh-TW" altLang="en-US" sz="2000" b="1" dirty="0">
                      <a:solidFill>
                        <a:srgbClr val="FF3300"/>
                      </a:solidFill>
                      <a:latin typeface="標楷體"/>
                      <a:ea typeface="標楷體"/>
                    </a:rPr>
                    <a:t>；</a:t>
                  </a:r>
                  <a:r>
                    <a:rPr lang="zh-TW" altLang="en-US" sz="2000" b="1" dirty="0"/>
                    <a:t>最多提前</a:t>
                  </a:r>
                  <a:r>
                    <a:rPr lang="en-US" altLang="zh-TW" sz="2000" b="1" dirty="0"/>
                    <a:t>5</a:t>
                  </a:r>
                  <a:r>
                    <a:rPr lang="zh-TW" altLang="en-US" sz="2000" b="1" dirty="0"/>
                    <a:t>年→減發</a:t>
                  </a:r>
                  <a:r>
                    <a:rPr lang="en-US" altLang="zh-TW" sz="2000" b="1" dirty="0">
                      <a:solidFill>
                        <a:srgbClr val="FF3300"/>
                      </a:solidFill>
                    </a:rPr>
                    <a:t>20</a:t>
                  </a:r>
                  <a:r>
                    <a:rPr lang="zh-TW" altLang="en-US" sz="2000" b="1" dirty="0">
                      <a:solidFill>
                        <a:srgbClr val="FF3300"/>
                      </a:solidFill>
                    </a:rPr>
                    <a:t>％</a:t>
                  </a:r>
                  <a:endParaRPr lang="en-US" altLang="zh-TW" sz="2000" b="1" dirty="0">
                    <a:solidFill>
                      <a:srgbClr val="FF3300"/>
                    </a:solidFill>
                  </a:endParaRPr>
                </a:p>
                <a:p>
                  <a:pPr>
                    <a:lnSpc>
                      <a:spcPts val="2600"/>
                    </a:lnSpc>
                    <a:spcBef>
                      <a:spcPts val="600"/>
                    </a:spcBef>
                    <a:buFont typeface="Wingdings" pitchFamily="2" charset="2"/>
                    <a:buChar char="l"/>
                  </a:pPr>
                  <a:r>
                    <a:rPr lang="zh-TW" altLang="en-US" sz="2000" b="1" dirty="0"/>
                    <a:t>除了符合自退還要</a:t>
                  </a:r>
                  <a:r>
                    <a:rPr lang="zh-TW" altLang="en-US" sz="2000" b="1" u="sng" dirty="0">
                      <a:solidFill>
                        <a:srgbClr val="FF0066"/>
                      </a:solidFill>
                    </a:rPr>
                    <a:t>合於基本年齡</a:t>
                  </a:r>
                  <a:endParaRPr lang="en-US" altLang="zh-TW" sz="2000" b="1" u="sng" dirty="0">
                    <a:solidFill>
                      <a:srgbClr val="FF0066"/>
                    </a:solidFill>
                  </a:endParaRPr>
                </a:p>
                <a:p>
                  <a:pPr>
                    <a:lnSpc>
                      <a:spcPts val="2600"/>
                    </a:lnSpc>
                    <a:spcBef>
                      <a:spcPts val="600"/>
                    </a:spcBef>
                    <a:buFont typeface="Wingdings" pitchFamily="2" charset="2"/>
                    <a:buChar char="l"/>
                  </a:pPr>
                  <a:r>
                    <a:rPr lang="zh-TW" altLang="en-US" sz="2000" b="1" dirty="0"/>
                    <a:t>提前未滿</a:t>
                  </a:r>
                  <a:r>
                    <a:rPr lang="en-US" altLang="zh-TW" sz="2000" b="1" dirty="0"/>
                    <a:t>1</a:t>
                  </a:r>
                  <a:r>
                    <a:rPr lang="zh-TW" altLang="en-US" sz="2000" b="1" dirty="0"/>
                    <a:t>年之畸零月數，按所占比例計算。</a:t>
                  </a:r>
                  <a:endParaRPr lang="en-US" altLang="zh-TW" sz="2000" b="1" dirty="0"/>
                </a:p>
                <a:p>
                  <a:pPr>
                    <a:lnSpc>
                      <a:spcPts val="2600"/>
                    </a:lnSpc>
                    <a:spcBef>
                      <a:spcPts val="600"/>
                    </a:spcBef>
                    <a:buFont typeface="Wingdings" pitchFamily="2" charset="2"/>
                    <a:buChar char="l"/>
                  </a:pPr>
                  <a:r>
                    <a:rPr lang="zh-TW" altLang="en-US" sz="2000" b="1" dirty="0"/>
                    <a:t>減額之月退休金金額，按新舊制月退休金數額分別依提前比例扣減。</a:t>
                  </a:r>
                </a:p>
                <a:p>
                  <a:pPr>
                    <a:lnSpc>
                      <a:spcPts val="2600"/>
                    </a:lnSpc>
                    <a:spcBef>
                      <a:spcPts val="600"/>
                    </a:spcBef>
                    <a:buFont typeface="Wingdings" pitchFamily="2" charset="2"/>
                    <a:buChar char="l"/>
                  </a:pPr>
                  <a:r>
                    <a:rPr lang="zh-TW" altLang="en-US" sz="2000" b="1" dirty="0"/>
                    <a:t>終身減額領取</a:t>
                  </a:r>
                  <a:r>
                    <a:rPr lang="en-US" altLang="zh-TW" sz="2000" b="1" dirty="0"/>
                    <a:t>(</a:t>
                  </a:r>
                  <a:r>
                    <a:rPr lang="zh-TW" altLang="en-US" sz="2000" b="1" dirty="0"/>
                    <a:t>遺屬年金</a:t>
                  </a:r>
                  <a:r>
                    <a:rPr lang="zh-TW" altLang="en-US" sz="2000" b="1" dirty="0">
                      <a:latin typeface="標楷體"/>
                      <a:ea typeface="標楷體"/>
                    </a:rPr>
                    <a:t>，</a:t>
                  </a:r>
                  <a:r>
                    <a:rPr lang="zh-TW" altLang="en-US" sz="2000" b="1" dirty="0"/>
                    <a:t>亦同</a:t>
                  </a:r>
                  <a:r>
                    <a:rPr lang="en-US" altLang="zh-TW" sz="2000" b="1" dirty="0"/>
                    <a:t>)</a:t>
                  </a:r>
                  <a:r>
                    <a:rPr lang="zh-TW" altLang="en-US" sz="2000" b="1" dirty="0"/>
                    <a:t>。</a:t>
                  </a:r>
                  <a:endParaRPr kumimoji="0" lang="zh-TW" altLang="en-US" b="1" dirty="0">
                    <a:solidFill>
                      <a:srgbClr val="003366"/>
                    </a:solidFill>
                    <a:ea typeface="新細明體" charset="-120"/>
                  </a:endParaRPr>
                </a:p>
              </p:txBody>
            </p:sp>
          </p:grpSp>
          <p:sp>
            <p:nvSpPr>
              <p:cNvPr id="64" name="矩形 63"/>
              <p:cNvSpPr/>
              <p:nvPr/>
            </p:nvSpPr>
            <p:spPr>
              <a:xfrm>
                <a:off x="991345" y="6227006"/>
                <a:ext cx="7899099" cy="430887"/>
              </a:xfrm>
              <a:prstGeom prst="rect">
                <a:avLst/>
              </a:prstGeom>
            </p:spPr>
            <p:txBody>
              <a:bodyPr wrap="square">
                <a:spAutoFit/>
              </a:bodyPr>
              <a:lstStyle/>
              <a:p>
                <a:pPr>
                  <a:spcBef>
                    <a:spcPts val="600"/>
                  </a:spcBef>
                </a:pPr>
                <a:r>
                  <a:rPr lang="zh-TW" altLang="en-US" sz="2200" b="1" dirty="0">
                    <a:solidFill>
                      <a:srgbClr val="660066"/>
                    </a:solidFill>
                    <a:latin typeface="標楷體" pitchFamily="65" charset="-120"/>
                  </a:rPr>
                  <a:t>退撫法規定：退休案經審定生效，退休金種類即不得請求變更。</a:t>
                </a:r>
              </a:p>
            </p:txBody>
          </p:sp>
          <p:sp>
            <p:nvSpPr>
              <p:cNvPr id="65" name="矩形 64"/>
              <p:cNvSpPr/>
              <p:nvPr/>
            </p:nvSpPr>
            <p:spPr>
              <a:xfrm>
                <a:off x="811777" y="1351682"/>
                <a:ext cx="7712489" cy="553998"/>
              </a:xfrm>
              <a:prstGeom prst="rect">
                <a:avLst/>
              </a:prstGeom>
            </p:spPr>
            <p:txBody>
              <a:bodyPr wrap="square">
                <a:spAutoFit/>
              </a:bodyPr>
              <a:lstStyle/>
              <a:p>
                <a:pPr algn="ctr">
                  <a:buClr>
                    <a:srgbClr val="3333FF"/>
                  </a:buClr>
                  <a:defRPr/>
                </a:pPr>
                <a:r>
                  <a:rPr lang="zh-TW" altLang="en-US"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擇領</a:t>
                </a:r>
                <a:r>
                  <a:rPr lang="zh-TW" altLang="en-US" sz="3000" b="1" dirty="0">
                    <a:solidFill>
                      <a:srgbClr val="FF0000"/>
                    </a:solidFill>
                    <a:effectLst>
                      <a:outerShdw blurRad="38100" dist="38100" dir="2700000" algn="tl">
                        <a:srgbClr val="C0C0C0"/>
                      </a:outerShdw>
                    </a:effectLst>
                    <a:latin typeface="Times New Roman" pitchFamily="18" charset="0"/>
                    <a:ea typeface="華康細圓體" panose="02010609000101010101" pitchFamily="49" charset="-120"/>
                  </a:rPr>
                  <a:t>展期</a:t>
                </a:r>
                <a:r>
                  <a:rPr lang="zh-TW" altLang="en-US"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月退</a:t>
                </a:r>
                <a:r>
                  <a:rPr lang="en-US" altLang="zh-TW" sz="3000" b="1" dirty="0">
                    <a:solidFill>
                      <a:srgbClr val="00B0F0"/>
                    </a:solidFill>
                    <a:effectLst>
                      <a:outerShdw blurRad="38100" dist="38100" dir="2700000" algn="tl">
                        <a:srgbClr val="C0C0C0"/>
                      </a:outerShdw>
                    </a:effectLst>
                    <a:latin typeface="Times New Roman" pitchFamily="18" charset="0"/>
                    <a:ea typeface="華康細圓體" panose="02010609000101010101" pitchFamily="49" charset="-120"/>
                  </a:rPr>
                  <a:t>VS</a:t>
                </a:r>
                <a:r>
                  <a:rPr lang="zh-TW" altLang="en-US" sz="3000" b="1" dirty="0">
                    <a:solidFill>
                      <a:srgbClr val="FF0000"/>
                    </a:solidFill>
                    <a:effectLst>
                      <a:outerShdw blurRad="38100" dist="38100" dir="2700000" algn="tl">
                        <a:srgbClr val="C0C0C0"/>
                      </a:outerShdw>
                    </a:effectLst>
                    <a:latin typeface="Times New Roman" pitchFamily="18" charset="0"/>
                    <a:ea typeface="華康細圓體" panose="02010609000101010101" pitchFamily="49" charset="-120"/>
                  </a:rPr>
                  <a:t>減額</a:t>
                </a:r>
                <a:r>
                  <a:rPr lang="zh-TW" altLang="en-US"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月退</a:t>
                </a:r>
                <a:r>
                  <a:rPr lang="en-US" altLang="zh-TW"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a:t>
                </a:r>
                <a:r>
                  <a:rPr lang="zh-TW" altLang="en-US"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比一比</a:t>
                </a:r>
                <a:endParaRPr lang="en-US" altLang="zh-TW" sz="30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endParaRPr>
              </a:p>
            </p:txBody>
          </p:sp>
        </p:grpSp>
      </p:grpSp>
    </p:spTree>
    <p:extLst>
      <p:ext uri="{BB962C8B-B14F-4D97-AF65-F5344CB8AC3E}">
        <p14:creationId xmlns:p14="http://schemas.microsoft.com/office/powerpoint/2010/main" val="84676114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3136244" y="860356"/>
            <a:ext cx="633670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nchor="ctr" anchorCtr="1"/>
          <a:lstStyle>
            <a:lvl1pPr marL="1074738" indent="-896938">
              <a:spcBef>
                <a:spcPct val="0"/>
              </a:spcBef>
              <a:defRPr kumimoji="1">
                <a:solidFill>
                  <a:schemeClr val="tx1"/>
                </a:solidFill>
                <a:latin typeface="Arial" charset="0"/>
                <a:ea typeface="新細明體" pitchFamily="18" charset="-120"/>
              </a:defRPr>
            </a:lvl1pPr>
            <a:lvl2pPr marL="2592388" indent="-711200">
              <a:spcBef>
                <a:spcPct val="0"/>
              </a:spcBef>
              <a:defRPr kumimoji="1">
                <a:solidFill>
                  <a:schemeClr val="tx1"/>
                </a:solidFill>
                <a:latin typeface="Arial" charset="0"/>
                <a:ea typeface="新細明體" pitchFamily="18" charset="-120"/>
              </a:defRPr>
            </a:lvl2pPr>
            <a:lvl3pPr marL="3381375" indent="-609600">
              <a:spcBef>
                <a:spcPct val="0"/>
              </a:spcBef>
              <a:defRPr kumimoji="1">
                <a:solidFill>
                  <a:schemeClr val="tx1"/>
                </a:solidFill>
                <a:latin typeface="Arial" charset="0"/>
                <a:ea typeface="新細明體" pitchFamily="18" charset="-120"/>
              </a:defRPr>
            </a:lvl3pPr>
            <a:lvl4pPr marL="4117975" indent="-557213">
              <a:spcBef>
                <a:spcPct val="0"/>
              </a:spcBef>
              <a:defRPr kumimoji="1">
                <a:solidFill>
                  <a:schemeClr val="tx1"/>
                </a:solidFill>
                <a:latin typeface="Arial" charset="0"/>
                <a:ea typeface="新細明體" pitchFamily="18" charset="-120"/>
              </a:defRPr>
            </a:lvl4pPr>
            <a:lvl5pPr marL="4903788" indent="-606425">
              <a:spcBef>
                <a:spcPct val="0"/>
              </a:spcBef>
              <a:defRPr kumimoji="1">
                <a:solidFill>
                  <a:schemeClr val="tx1"/>
                </a:solidFill>
                <a:latin typeface="Arial" charset="0"/>
                <a:ea typeface="新細明體" pitchFamily="18" charset="-120"/>
              </a:defRPr>
            </a:lvl5pPr>
            <a:lvl6pPr marL="5360988" indent="-606425" fontAlgn="base">
              <a:spcBef>
                <a:spcPct val="0"/>
              </a:spcBef>
              <a:spcAft>
                <a:spcPct val="0"/>
              </a:spcAft>
              <a:defRPr kumimoji="1">
                <a:solidFill>
                  <a:schemeClr val="tx1"/>
                </a:solidFill>
                <a:latin typeface="Arial" charset="0"/>
                <a:ea typeface="新細明體" pitchFamily="18" charset="-120"/>
              </a:defRPr>
            </a:lvl6pPr>
            <a:lvl7pPr marL="5818188" indent="-606425" fontAlgn="base">
              <a:spcBef>
                <a:spcPct val="0"/>
              </a:spcBef>
              <a:spcAft>
                <a:spcPct val="0"/>
              </a:spcAft>
              <a:defRPr kumimoji="1">
                <a:solidFill>
                  <a:schemeClr val="tx1"/>
                </a:solidFill>
                <a:latin typeface="Arial" charset="0"/>
                <a:ea typeface="新細明體" pitchFamily="18" charset="-120"/>
              </a:defRPr>
            </a:lvl7pPr>
            <a:lvl8pPr marL="6275388" indent="-606425" fontAlgn="base">
              <a:spcBef>
                <a:spcPct val="0"/>
              </a:spcBef>
              <a:spcAft>
                <a:spcPct val="0"/>
              </a:spcAft>
              <a:defRPr kumimoji="1">
                <a:solidFill>
                  <a:schemeClr val="tx1"/>
                </a:solidFill>
                <a:latin typeface="Arial" charset="0"/>
                <a:ea typeface="新細明體" pitchFamily="18" charset="-120"/>
              </a:defRPr>
            </a:lvl8pPr>
            <a:lvl9pPr marL="6732588" indent="-606425" fontAlgn="base">
              <a:spcBef>
                <a:spcPct val="0"/>
              </a:spcBef>
              <a:spcAft>
                <a:spcPct val="0"/>
              </a:spcAft>
              <a:defRPr kumimoji="1">
                <a:solidFill>
                  <a:schemeClr val="tx1"/>
                </a:solidFill>
                <a:latin typeface="Arial" charset="0"/>
                <a:ea typeface="新細明體" pitchFamily="18" charset="-120"/>
              </a:defRPr>
            </a:lvl9pPr>
          </a:lstStyle>
          <a:p>
            <a:pPr marL="0" indent="0" algn="ctr">
              <a:spcBef>
                <a:spcPts val="0"/>
              </a:spcBef>
              <a:buClr>
                <a:srgbClr val="3333FF"/>
              </a:buClr>
              <a:defRPr/>
            </a:pPr>
            <a:r>
              <a:rPr lang="zh-TW" altLang="en-US" sz="5500" b="1" dirty="0">
                <a:solidFill>
                  <a:srgbClr val="000066"/>
                </a:solidFill>
                <a:effectLst>
                  <a:outerShdw blurRad="38100" dist="38100" dir="2700000" algn="tl">
                    <a:srgbClr val="C0C0C0"/>
                  </a:outerShdw>
                </a:effectLst>
                <a:latin typeface="Times New Roman" pitchFamily="18" charset="0"/>
                <a:ea typeface="標楷體" pitchFamily="65" charset="-120"/>
              </a:rPr>
              <a:t>你覺得退休後</a:t>
            </a:r>
            <a:endParaRPr lang="en-US" altLang="zh-TW" sz="5500" b="1" dirty="0">
              <a:solidFill>
                <a:srgbClr val="000066"/>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zh-TW" altLang="en-US" sz="5500" b="1" dirty="0">
                <a:solidFill>
                  <a:srgbClr val="000066"/>
                </a:solidFill>
                <a:effectLst>
                  <a:outerShdw blurRad="38100" dist="38100" dir="2700000" algn="tl">
                    <a:srgbClr val="C0C0C0"/>
                  </a:outerShdw>
                </a:effectLst>
                <a:latin typeface="Times New Roman" pitchFamily="18" charset="0"/>
                <a:ea typeface="標楷體" pitchFamily="65" charset="-120"/>
              </a:rPr>
              <a:t>每月退休金要</a:t>
            </a:r>
            <a:r>
              <a:rPr lang="en-US" altLang="zh-TW" sz="5000" b="1" dirty="0">
                <a:solidFill>
                  <a:srgbClr val="000066"/>
                </a:solidFill>
                <a:effectLst>
                  <a:outerShdw blurRad="38100" dist="38100" dir="2700000" algn="tl">
                    <a:srgbClr val="C0C0C0"/>
                  </a:outerShdw>
                </a:effectLst>
                <a:latin typeface="Times New Roman" pitchFamily="18" charset="0"/>
                <a:ea typeface="標楷體" pitchFamily="65" charset="-120"/>
              </a:rPr>
              <a:t/>
            </a:r>
            <a:br>
              <a:rPr lang="en-US" altLang="zh-TW" sz="5000" b="1" dirty="0">
                <a:solidFill>
                  <a:srgbClr val="000066"/>
                </a:solidFill>
                <a:effectLst>
                  <a:outerShdw blurRad="38100" dist="38100" dir="2700000" algn="tl">
                    <a:srgbClr val="C0C0C0"/>
                  </a:outerShdw>
                </a:effectLst>
                <a:latin typeface="Times New Roman" pitchFamily="18" charset="0"/>
                <a:ea typeface="標楷體" pitchFamily="65" charset="-120"/>
              </a:rPr>
            </a:br>
            <a:r>
              <a:rPr lang="zh-TW" altLang="en-US" sz="6000" b="1" dirty="0">
                <a:solidFill>
                  <a:srgbClr val="C00000"/>
                </a:solidFill>
                <a:effectLst>
                  <a:outerShdw blurRad="38100" dist="38100" dir="2700000" algn="tl">
                    <a:srgbClr val="C0C0C0"/>
                  </a:outerShdw>
                </a:effectLst>
                <a:latin typeface="Times New Roman" pitchFamily="18" charset="0"/>
                <a:ea typeface="標楷體" pitchFamily="65" charset="-120"/>
              </a:rPr>
              <a:t>多少錢</a:t>
            </a:r>
            <a:r>
              <a:rPr lang="zh-TW" altLang="en-US" sz="6000" b="1" dirty="0">
                <a:solidFill>
                  <a:srgbClr val="000066"/>
                </a:solidFill>
                <a:effectLst>
                  <a:outerShdw blurRad="38100" dist="38100" dir="2700000" algn="tl">
                    <a:srgbClr val="C0C0C0"/>
                  </a:outerShdw>
                </a:effectLst>
                <a:latin typeface="Times New Roman" pitchFamily="18" charset="0"/>
                <a:ea typeface="標楷體" pitchFamily="65" charset="-120"/>
              </a:rPr>
              <a:t>才夠</a:t>
            </a:r>
            <a:r>
              <a:rPr lang="en-US" altLang="zh-TW" sz="6000" b="1" dirty="0">
                <a:solidFill>
                  <a:srgbClr val="000066"/>
                </a:solidFill>
                <a:effectLst>
                  <a:outerShdw blurRad="38100" dist="38100" dir="2700000" algn="tl">
                    <a:srgbClr val="C0C0C0"/>
                  </a:outerShdw>
                </a:effectLst>
                <a:latin typeface="Times New Roman" pitchFamily="18" charset="0"/>
                <a:ea typeface="標楷體" pitchFamily="65" charset="-120"/>
              </a:rPr>
              <a:t>?</a:t>
            </a:r>
          </a:p>
          <a:p>
            <a:pPr marL="0" indent="0" algn="ctr">
              <a:spcBef>
                <a:spcPts val="0"/>
              </a:spcBef>
              <a:buClr>
                <a:srgbClr val="3333FF"/>
              </a:buClr>
              <a:defRPr/>
            </a:pPr>
            <a:r>
              <a:rPr lang="en-US" altLang="zh-TW" sz="5000" b="1" u="sng" dirty="0">
                <a:solidFill>
                  <a:srgbClr val="6600CC"/>
                </a:solidFill>
                <a:effectLst>
                  <a:outerShdw blurRad="38100" dist="38100" dir="2700000" algn="tl">
                    <a:srgbClr val="C0C0C0"/>
                  </a:outerShdw>
                </a:effectLst>
                <a:latin typeface="Times New Roman" pitchFamily="18" charset="0"/>
                <a:ea typeface="標楷體" pitchFamily="65" charset="-120"/>
              </a:rPr>
              <a:t>34470</a:t>
            </a:r>
            <a:r>
              <a:rPr lang="zh-TW" altLang="en-US" sz="5000" b="1" u="sng" dirty="0">
                <a:solidFill>
                  <a:srgbClr val="6600CC"/>
                </a:solidFill>
                <a:effectLst>
                  <a:outerShdw blurRad="38100" dist="38100" dir="2700000" algn="tl">
                    <a:srgbClr val="C0C0C0"/>
                  </a:outerShdw>
                </a:effectLst>
                <a:latin typeface="Times New Roman" pitchFamily="18" charset="0"/>
                <a:ea typeface="標楷體" pitchFamily="65" charset="-120"/>
              </a:rPr>
              <a:t>元</a:t>
            </a:r>
            <a:endParaRPr lang="en-US" altLang="zh-TW" sz="5000" b="1" u="sng"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5000" b="1" dirty="0">
                <a:solidFill>
                  <a:srgbClr val="6600CC"/>
                </a:solidFill>
                <a:effectLst>
                  <a:outerShdw blurRad="38100" dist="38100" dir="2700000" algn="tl">
                    <a:srgbClr val="C0C0C0"/>
                  </a:outerShdw>
                </a:effectLst>
                <a:latin typeface="Times New Roman" pitchFamily="18" charset="0"/>
                <a:ea typeface="標楷體" pitchFamily="65" charset="-120"/>
              </a:rPr>
              <a:t>40000</a:t>
            </a:r>
            <a:r>
              <a:rPr lang="zh-TW" altLang="en-US" sz="5000" b="1" dirty="0">
                <a:solidFill>
                  <a:srgbClr val="6600CC"/>
                </a:solidFill>
                <a:effectLst>
                  <a:outerShdw blurRad="38100" dist="38100" dir="2700000" algn="tl">
                    <a:srgbClr val="C0C0C0"/>
                  </a:outerShdw>
                </a:effectLst>
                <a:latin typeface="Times New Roman" pitchFamily="18" charset="0"/>
                <a:ea typeface="標楷體" pitchFamily="65" charset="-120"/>
              </a:rPr>
              <a:t>元</a:t>
            </a:r>
            <a:endParaRPr lang="en-US" altLang="zh-TW" sz="5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5000" b="1" dirty="0">
                <a:solidFill>
                  <a:srgbClr val="6600CC"/>
                </a:solidFill>
                <a:effectLst>
                  <a:outerShdw blurRad="38100" dist="38100" dir="2700000" algn="tl">
                    <a:srgbClr val="C0C0C0"/>
                  </a:outerShdw>
                </a:effectLst>
                <a:latin typeface="Times New Roman" pitchFamily="18" charset="0"/>
                <a:ea typeface="標楷體" pitchFamily="65" charset="-120"/>
              </a:rPr>
              <a:t>50000</a:t>
            </a:r>
            <a:r>
              <a:rPr lang="zh-TW" altLang="en-US" sz="5000" b="1" dirty="0">
                <a:solidFill>
                  <a:srgbClr val="6600CC"/>
                </a:solidFill>
                <a:effectLst>
                  <a:outerShdw blurRad="38100" dist="38100" dir="2700000" algn="tl">
                    <a:srgbClr val="C0C0C0"/>
                  </a:outerShdw>
                </a:effectLst>
                <a:latin typeface="Times New Roman" pitchFamily="18" charset="0"/>
                <a:ea typeface="標楷體" pitchFamily="65" charset="-120"/>
              </a:rPr>
              <a:t>元</a:t>
            </a:r>
            <a:endParaRPr lang="en-US" altLang="zh-TW" sz="5000" b="1" dirty="0">
              <a:solidFill>
                <a:srgbClr val="6600CC"/>
              </a:solidFill>
              <a:effectLst>
                <a:outerShdw blurRad="38100" dist="38100" dir="2700000" algn="tl">
                  <a:srgbClr val="C0C0C0"/>
                </a:outerShdw>
              </a:effectLst>
              <a:latin typeface="Times New Roman" pitchFamily="18" charset="0"/>
              <a:ea typeface="標楷體" pitchFamily="65" charset="-120"/>
            </a:endParaRPr>
          </a:p>
          <a:p>
            <a:pPr marL="0" indent="0" algn="ctr">
              <a:spcBef>
                <a:spcPts val="0"/>
              </a:spcBef>
              <a:buClr>
                <a:srgbClr val="3333FF"/>
              </a:buClr>
              <a:defRPr/>
            </a:pPr>
            <a:r>
              <a:rPr lang="en-US" altLang="zh-TW" sz="5000" b="1" dirty="0">
                <a:solidFill>
                  <a:srgbClr val="6600CC"/>
                </a:solidFill>
                <a:effectLst>
                  <a:outerShdw blurRad="38100" dist="38100" dir="2700000" algn="tl">
                    <a:srgbClr val="C0C0C0"/>
                  </a:outerShdw>
                </a:effectLst>
                <a:latin typeface="Times New Roman" pitchFamily="18" charset="0"/>
                <a:ea typeface="標楷體" pitchFamily="65" charset="-120"/>
              </a:rPr>
              <a:t>60000</a:t>
            </a:r>
            <a:r>
              <a:rPr lang="zh-TW" altLang="en-US" sz="5000" b="1" dirty="0">
                <a:solidFill>
                  <a:srgbClr val="6600CC"/>
                </a:solidFill>
                <a:effectLst>
                  <a:outerShdw blurRad="38100" dist="38100" dir="2700000" algn="tl">
                    <a:srgbClr val="C0C0C0"/>
                  </a:outerShdw>
                </a:effectLst>
                <a:latin typeface="Times New Roman" pitchFamily="18" charset="0"/>
                <a:ea typeface="標楷體" pitchFamily="65" charset="-120"/>
              </a:rPr>
              <a:t>元</a:t>
            </a:r>
          </a:p>
        </p:txBody>
      </p:sp>
      <p:sp>
        <p:nvSpPr>
          <p:cNvPr id="5" name="投影片編號版面配置區 2"/>
          <p:cNvSpPr>
            <a:spLocks noGrp="1"/>
          </p:cNvSpPr>
          <p:nvPr>
            <p:ph type="sldNum" sz="quarter" idx="12"/>
          </p:nvPr>
        </p:nvSpPr>
        <p:spPr>
          <a:xfrm>
            <a:off x="10200457" y="6507050"/>
            <a:ext cx="408493" cy="332234"/>
          </a:xfrm>
        </p:spPr>
        <p:txBody>
          <a:bodyPr/>
          <a:lstStyle/>
          <a:p>
            <a:pPr>
              <a:defRPr/>
            </a:pPr>
            <a:fld id="{698C5819-3C13-484E-9DE3-FDEAAB928683}" type="slidenum">
              <a:rPr lang="en-US" altLang="zh-TW" sz="1200">
                <a:solidFill>
                  <a:prstClr val="black"/>
                </a:solidFill>
                <a:latin typeface="Arial" panose="020B0604020202020204" pitchFamily="34" charset="0"/>
                <a:cs typeface="Arial" panose="020B0604020202020204" pitchFamily="34" charset="0"/>
              </a:rPr>
              <a:pPr>
                <a:defRPr/>
              </a:pPr>
              <a:t>6</a:t>
            </a:fld>
            <a:endParaRPr lang="en-US" altLang="zh-TW"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866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690373"/>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1" name="內容版面配置區 3"/>
          <p:cNvSpPr txBox="1">
            <a:spLocks/>
          </p:cNvSpPr>
          <p:nvPr/>
        </p:nvSpPr>
        <p:spPr>
          <a:xfrm>
            <a:off x="4414558" y="700264"/>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aphicFrame>
        <p:nvGraphicFramePr>
          <p:cNvPr id="5" name="表格 4">
            <a:extLst>
              <a:ext uri="{FF2B5EF4-FFF2-40B4-BE49-F238E27FC236}">
                <a16:creationId xmlns:a16="http://schemas.microsoft.com/office/drawing/2014/main" xmlns="" id="{6CCB2F3F-58B4-42D3-B6DB-D0337D26006D}"/>
              </a:ext>
            </a:extLst>
          </p:cNvPr>
          <p:cNvGraphicFramePr>
            <a:graphicFrameLocks noGrp="1"/>
          </p:cNvGraphicFramePr>
          <p:nvPr>
            <p:extLst>
              <p:ext uri="{D42A27DB-BD31-4B8C-83A1-F6EECF244321}">
                <p14:modId xmlns:p14="http://schemas.microsoft.com/office/powerpoint/2010/main" val="3348246455"/>
              </p:ext>
            </p:extLst>
          </p:nvPr>
        </p:nvGraphicFramePr>
        <p:xfrm>
          <a:off x="832384" y="1630253"/>
          <a:ext cx="10472290" cy="4968547"/>
        </p:xfrm>
        <a:graphic>
          <a:graphicData uri="http://schemas.openxmlformats.org/drawingml/2006/table">
            <a:tbl>
              <a:tblPr firstRow="1" firstCol="1" lastRow="1" lastCol="1" bandRow="1" bandCol="1">
                <a:tableStyleId>{5C22544A-7EE6-4342-B048-85BDC9FD1C3A}</a:tableStyleId>
              </a:tblPr>
              <a:tblGrid>
                <a:gridCol w="1811527">
                  <a:extLst>
                    <a:ext uri="{9D8B030D-6E8A-4147-A177-3AD203B41FA5}">
                      <a16:colId xmlns:a16="http://schemas.microsoft.com/office/drawing/2014/main" xmlns="" val="20000"/>
                    </a:ext>
                  </a:extLst>
                </a:gridCol>
                <a:gridCol w="2886921">
                  <a:extLst>
                    <a:ext uri="{9D8B030D-6E8A-4147-A177-3AD203B41FA5}">
                      <a16:colId xmlns:a16="http://schemas.microsoft.com/office/drawing/2014/main" xmlns="" val="20001"/>
                    </a:ext>
                  </a:extLst>
                </a:gridCol>
                <a:gridCol w="2886921">
                  <a:extLst>
                    <a:ext uri="{9D8B030D-6E8A-4147-A177-3AD203B41FA5}">
                      <a16:colId xmlns:a16="http://schemas.microsoft.com/office/drawing/2014/main" xmlns="" val="20002"/>
                    </a:ext>
                  </a:extLst>
                </a:gridCol>
                <a:gridCol w="2886921">
                  <a:extLst>
                    <a:ext uri="{9D8B030D-6E8A-4147-A177-3AD203B41FA5}">
                      <a16:colId xmlns:a16="http://schemas.microsoft.com/office/drawing/2014/main" xmlns="" val="20003"/>
                    </a:ext>
                  </a:extLst>
                </a:gridCol>
              </a:tblGrid>
              <a:tr h="657416">
                <a:tc>
                  <a:txBody>
                    <a:bodyPr/>
                    <a:lstStyle/>
                    <a:p>
                      <a:pPr algn="ctr">
                        <a:lnSpc>
                          <a:spcPts val="2000"/>
                        </a:lnSpc>
                        <a:spcAft>
                          <a:spcPts val="0"/>
                        </a:spcAft>
                      </a:pPr>
                      <a:r>
                        <a:rPr lang="zh-TW" sz="1600" b="1" kern="0" baseline="0" dirty="0">
                          <a:solidFill>
                            <a:schemeClr val="tx1"/>
                          </a:solidFill>
                          <a:effectLst/>
                          <a:latin typeface="Calibri" panose="020F0502020204030204" pitchFamily="34" charset="0"/>
                          <a:ea typeface="標楷體" panose="03000509000000000000" pitchFamily="65" charset="-120"/>
                        </a:rPr>
                        <a:t>退休年度</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spcAft>
                          <a:spcPts val="0"/>
                        </a:spcAft>
                      </a:pPr>
                      <a:r>
                        <a:rPr lang="zh-TW" sz="1600" b="1" kern="0" baseline="0" dirty="0">
                          <a:solidFill>
                            <a:schemeClr val="tx1"/>
                          </a:solidFill>
                          <a:effectLst/>
                          <a:latin typeface="Calibri" panose="020F0502020204030204" pitchFamily="34" charset="0"/>
                          <a:ea typeface="標楷體" panose="03000509000000000000" pitchFamily="65" charset="-120"/>
                        </a:rPr>
                        <a:t>法定</a:t>
                      </a:r>
                      <a:r>
                        <a:rPr lang="zh-TW" altLang="en-US" sz="1600" b="1" kern="0" baseline="0" dirty="0">
                          <a:solidFill>
                            <a:schemeClr val="tx1"/>
                          </a:solidFill>
                          <a:effectLst/>
                          <a:latin typeface="Calibri" panose="020F0502020204030204" pitchFamily="34" charset="0"/>
                          <a:ea typeface="標楷體" panose="03000509000000000000" pitchFamily="65" charset="-120"/>
                        </a:rPr>
                        <a:t>起支</a:t>
                      </a:r>
                      <a:r>
                        <a:rPr lang="zh-TW" sz="1600" b="1" kern="0" baseline="0" dirty="0">
                          <a:solidFill>
                            <a:schemeClr val="tx1"/>
                          </a:solidFill>
                          <a:effectLst/>
                          <a:latin typeface="Calibri" panose="020F0502020204030204" pitchFamily="34" charset="0"/>
                          <a:ea typeface="標楷體" panose="03000509000000000000" pitchFamily="65" charset="-120"/>
                        </a:rPr>
                        <a:t>年齡</a:t>
                      </a:r>
                      <a:r>
                        <a:rPr lang="en-US" sz="1600" b="1" kern="0" baseline="0" dirty="0">
                          <a:solidFill>
                            <a:schemeClr val="tx1"/>
                          </a:solidFill>
                          <a:effectLst/>
                          <a:latin typeface="Calibri" panose="020F0502020204030204" pitchFamily="34" charset="0"/>
                          <a:ea typeface="標楷體" panose="03000509000000000000" pitchFamily="65" charset="-120"/>
                        </a:rPr>
                        <a:t> </a:t>
                      </a:r>
                    </a:p>
                    <a:p>
                      <a:pPr algn="ctr">
                        <a:lnSpc>
                          <a:spcPts val="2000"/>
                        </a:lnSpc>
                        <a:spcAft>
                          <a:spcPts val="0"/>
                        </a:spcAft>
                      </a:pPr>
                      <a:r>
                        <a:rPr lang="en-US" sz="1600" b="1" kern="0" baseline="0" dirty="0">
                          <a:solidFill>
                            <a:schemeClr val="tx1"/>
                          </a:solidFill>
                          <a:effectLst/>
                          <a:latin typeface="Calibri" panose="020F0502020204030204" pitchFamily="34" charset="0"/>
                          <a:ea typeface="標楷體" panose="03000509000000000000" pitchFamily="65" charset="-120"/>
                        </a:rPr>
                        <a:t>(</a:t>
                      </a:r>
                      <a:r>
                        <a:rPr lang="zh-TW" sz="1600" b="1" kern="0" baseline="0" dirty="0">
                          <a:solidFill>
                            <a:schemeClr val="tx1"/>
                          </a:solidFill>
                          <a:effectLst/>
                          <a:latin typeface="Calibri" panose="020F0502020204030204" pitchFamily="34" charset="0"/>
                          <a:ea typeface="標楷體" panose="03000509000000000000" pitchFamily="65" charset="-120"/>
                        </a:rPr>
                        <a:t>展期及減額之計算基準</a:t>
                      </a:r>
                      <a:r>
                        <a:rPr lang="en-US" sz="1600" b="1" kern="0" baseline="0" dirty="0">
                          <a:solidFill>
                            <a:schemeClr val="tx1"/>
                          </a:solidFill>
                          <a:effectLst/>
                          <a:latin typeface="Calibri" panose="020F0502020204030204" pitchFamily="34" charset="0"/>
                          <a:ea typeface="標楷體" panose="03000509000000000000" pitchFamily="65" charset="-120"/>
                        </a:rPr>
                        <a:t>)</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000"/>
                        </a:lnSpc>
                        <a:spcAft>
                          <a:spcPts val="0"/>
                        </a:spcAft>
                      </a:pPr>
                      <a:r>
                        <a:rPr lang="zh-TW" altLang="en-US" sz="1600" b="1" kern="100" baseline="0" dirty="0">
                          <a:solidFill>
                            <a:schemeClr val="tx1"/>
                          </a:solidFill>
                          <a:effectLst/>
                          <a:latin typeface="Calibri" panose="020F0502020204030204" pitchFamily="34" charset="0"/>
                          <a:ea typeface="標楷體" panose="03000509000000000000" pitchFamily="65" charset="-120"/>
                        </a:rPr>
                        <a:t>擇領</a:t>
                      </a:r>
                      <a:r>
                        <a:rPr lang="zh-TW" altLang="en-US" sz="1600" b="1" kern="100" baseline="0" dirty="0">
                          <a:solidFill>
                            <a:srgbClr val="C00000"/>
                          </a:solidFill>
                          <a:effectLst/>
                          <a:latin typeface="Calibri" panose="020F0502020204030204" pitchFamily="34" charset="0"/>
                          <a:ea typeface="標楷體" panose="03000509000000000000" pitchFamily="65" charset="-120"/>
                        </a:rPr>
                        <a:t>展期月退休金</a:t>
                      </a:r>
                      <a:endParaRPr lang="en-US" altLang="zh-TW" sz="1600" b="1" kern="100" baseline="0" dirty="0">
                        <a:solidFill>
                          <a:srgbClr val="C00000"/>
                        </a:solidFill>
                        <a:effectLst/>
                        <a:latin typeface="Calibri" panose="020F0502020204030204" pitchFamily="34" charset="0"/>
                        <a:ea typeface="標楷體" panose="03000509000000000000" pitchFamily="65" charset="-120"/>
                      </a:endParaRPr>
                    </a:p>
                    <a:p>
                      <a:pPr algn="ctr">
                        <a:lnSpc>
                          <a:spcPts val="2000"/>
                        </a:lnSpc>
                        <a:spcAft>
                          <a:spcPts val="0"/>
                        </a:spcAft>
                      </a:pPr>
                      <a:r>
                        <a:rPr lang="zh-TW" altLang="en-US" sz="1600" b="1" kern="100" baseline="0" dirty="0">
                          <a:solidFill>
                            <a:schemeClr val="tx1"/>
                          </a:solidFill>
                          <a:effectLst/>
                          <a:latin typeface="Calibri" panose="020F0502020204030204" pitchFamily="34" charset="0"/>
                          <a:ea typeface="標楷體" panose="03000509000000000000" pitchFamily="65" charset="-120"/>
                        </a:rPr>
                        <a:t>開始支領月退休金年齡</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000"/>
                        </a:lnSpc>
                        <a:spcAft>
                          <a:spcPts val="0"/>
                        </a:spcAft>
                      </a:pPr>
                      <a:r>
                        <a:rPr lang="zh-TW" altLang="en-US" sz="1600" b="1" kern="100" baseline="0" dirty="0">
                          <a:solidFill>
                            <a:schemeClr val="tx1"/>
                          </a:solidFill>
                          <a:effectLst/>
                          <a:latin typeface="Calibri" panose="020F0502020204030204" pitchFamily="34" charset="0"/>
                          <a:ea typeface="標楷體" panose="03000509000000000000" pitchFamily="65" charset="-120"/>
                        </a:rPr>
                        <a:t>擇領</a:t>
                      </a:r>
                      <a:r>
                        <a:rPr lang="zh-TW" altLang="en-US" sz="1600" b="1" kern="100" baseline="0" dirty="0">
                          <a:solidFill>
                            <a:srgbClr val="C00000"/>
                          </a:solidFill>
                          <a:effectLst/>
                          <a:latin typeface="Calibri" panose="020F0502020204030204" pitchFamily="34" charset="0"/>
                          <a:ea typeface="標楷體" panose="03000509000000000000" pitchFamily="65" charset="-120"/>
                        </a:rPr>
                        <a:t>減額月退休金</a:t>
                      </a:r>
                      <a:endParaRPr lang="en-US" altLang="zh-TW" sz="1600" b="1" kern="100" baseline="0" dirty="0">
                        <a:solidFill>
                          <a:srgbClr val="C00000"/>
                        </a:solidFill>
                        <a:effectLst/>
                        <a:latin typeface="Calibri" panose="020F0502020204030204" pitchFamily="34" charset="0"/>
                        <a:ea typeface="標楷體" panose="03000509000000000000" pitchFamily="65" charset="-120"/>
                      </a:endParaRPr>
                    </a:p>
                    <a:p>
                      <a:pPr algn="ctr">
                        <a:lnSpc>
                          <a:spcPts val="2000"/>
                        </a:lnSpc>
                        <a:spcAft>
                          <a:spcPts val="0"/>
                        </a:spcAft>
                      </a:pPr>
                      <a:r>
                        <a:rPr lang="zh-TW" altLang="en-US" sz="1600" b="1" kern="100" baseline="0" dirty="0">
                          <a:solidFill>
                            <a:schemeClr val="tx1"/>
                          </a:solidFill>
                          <a:effectLst/>
                          <a:latin typeface="Calibri" panose="020F0502020204030204" pitchFamily="34" charset="0"/>
                          <a:ea typeface="標楷體" panose="03000509000000000000" pitchFamily="65" charset="-120"/>
                        </a:rPr>
                        <a:t>最早可以支領年齡</a:t>
                      </a:r>
                      <a:endParaRPr lang="zh-TW" sz="1600" b="1" kern="100" baseline="0" dirty="0">
                        <a:solidFill>
                          <a:schemeClr val="tx1"/>
                        </a:solidFill>
                        <a:effectLst/>
                        <a:latin typeface="Calibri" panose="020F0502020204030204" pitchFamily="34" charset="0"/>
                        <a:ea typeface="標楷體" panose="03000509000000000000" pitchFamily="65" charset="-120"/>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110</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C00000"/>
                          </a:solidFill>
                          <a:effectLst/>
                          <a:latin typeface="+mn-ea"/>
                          <a:ea typeface="+mn-ea"/>
                        </a:rPr>
                        <a:t>55</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111</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C00000"/>
                          </a:solidFill>
                          <a:effectLst/>
                          <a:latin typeface="+mn-ea"/>
                          <a:ea typeface="+mn-ea"/>
                        </a:rPr>
                        <a:t>56</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4"/>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112</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C00000"/>
                          </a:solidFill>
                          <a:effectLst/>
                          <a:latin typeface="+mn-ea"/>
                          <a:ea typeface="+mn-ea"/>
                        </a:rPr>
                        <a:t>57</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113</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C00000"/>
                          </a:solidFill>
                          <a:effectLst/>
                          <a:latin typeface="+mn-ea"/>
                          <a:ea typeface="+mn-ea"/>
                        </a:rPr>
                        <a:t>58</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6"/>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114</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C00000"/>
                          </a:solidFill>
                          <a:effectLst/>
                          <a:latin typeface="+mn-ea"/>
                          <a:ea typeface="+mn-ea"/>
                        </a:rPr>
                        <a:t>59</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7"/>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115</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8"/>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116</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altLang="en-US" sz="1800" b="1" kern="0" baseline="0" dirty="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9"/>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altLang="en-US" sz="1800" b="1" kern="0" baseline="0" dirty="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altLang="en-US" sz="1800" b="1" kern="0" baseline="0" dirty="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119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altLang="en-US" sz="1800" b="1" kern="0" baseline="0" dirty="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391921">
                <a:tc>
                  <a:txBody>
                    <a:bodyPr/>
                    <a:lstStyle/>
                    <a:p>
                      <a:pPr algn="ctr">
                        <a:lnSpc>
                          <a:spcPts val="2600"/>
                        </a:lnSpc>
                        <a:spcAft>
                          <a:spcPts val="0"/>
                        </a:spcAft>
                      </a:pPr>
                      <a:r>
                        <a:rPr lang="en-US" sz="1800" b="1" kern="0" baseline="0" dirty="0">
                          <a:solidFill>
                            <a:schemeClr val="tx1"/>
                          </a:solidFill>
                          <a:effectLst/>
                          <a:latin typeface="+mn-ea"/>
                          <a:ea typeface="+mn-ea"/>
                        </a:rPr>
                        <a:t>120</a:t>
                      </a:r>
                      <a:r>
                        <a:rPr lang="zh-TW" sz="1800" b="1" kern="0" baseline="0" dirty="0">
                          <a:solidFill>
                            <a:schemeClr val="tx1"/>
                          </a:solidFill>
                          <a:effectLst/>
                          <a:latin typeface="+mn-ea"/>
                          <a:ea typeface="+mn-ea"/>
                        </a:rPr>
                        <a:t>年以後</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ts val="2600"/>
                        </a:lnSpc>
                        <a:spcAft>
                          <a:spcPts val="0"/>
                        </a:spcAft>
                      </a:pPr>
                      <a:r>
                        <a:rPr lang="en-US" altLang="zh-TW" sz="1800" b="1" kern="0" baseline="0" dirty="0">
                          <a:solidFill>
                            <a:srgbClr val="0000FF"/>
                          </a:solidFill>
                          <a:effectLst/>
                          <a:latin typeface="+mn-ea"/>
                          <a:ea typeface="+mn-ea"/>
                        </a:rPr>
                        <a:t>60</a:t>
                      </a:r>
                      <a:r>
                        <a:rPr lang="zh-TW" altLang="en-US" sz="1800" b="1" kern="0" baseline="0" dirty="0">
                          <a:solidFill>
                            <a:srgbClr val="0000FF"/>
                          </a:solidFill>
                          <a:effectLst/>
                          <a:latin typeface="+mn-ea"/>
                          <a:ea typeface="+mn-ea"/>
                        </a:rPr>
                        <a:t>歲</a:t>
                      </a: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bl>
          </a:graphicData>
        </a:graphic>
      </p:graphicFrame>
      <p:sp>
        <p:nvSpPr>
          <p:cNvPr id="7" name="文字方塊 6">
            <a:extLst>
              <a:ext uri="{FF2B5EF4-FFF2-40B4-BE49-F238E27FC236}">
                <a16:creationId xmlns:a16="http://schemas.microsoft.com/office/drawing/2014/main" xmlns="" id="{6F2841DF-626E-4923-A038-629BF43FDFFC}"/>
              </a:ext>
            </a:extLst>
          </p:cNvPr>
          <p:cNvSpPr txBox="1"/>
          <p:nvPr/>
        </p:nvSpPr>
        <p:spPr>
          <a:xfrm>
            <a:off x="832384" y="1152038"/>
            <a:ext cx="1467068"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000" b="1" dirty="0"/>
              <a:t>自願退休者</a:t>
            </a:r>
          </a:p>
        </p:txBody>
      </p:sp>
      <p:sp>
        <p:nvSpPr>
          <p:cNvPr id="8" name="矩形 7">
            <a:extLst>
              <a:ext uri="{FF2B5EF4-FFF2-40B4-BE49-F238E27FC236}">
                <a16:creationId xmlns:a16="http://schemas.microsoft.com/office/drawing/2014/main" xmlns="" id="{BDC712A1-8252-4C56-B9C4-C6305697C8CD}"/>
              </a:ext>
            </a:extLst>
          </p:cNvPr>
          <p:cNvSpPr/>
          <p:nvPr/>
        </p:nvSpPr>
        <p:spPr>
          <a:xfrm>
            <a:off x="2172930" y="1152038"/>
            <a:ext cx="4336025" cy="430887"/>
          </a:xfrm>
          <a:prstGeom prst="rect">
            <a:avLst/>
          </a:prstGeom>
        </p:spPr>
        <p:txBody>
          <a:bodyPr wrap="square">
            <a:spAutoFit/>
          </a:bodyPr>
          <a:lstStyle/>
          <a:p>
            <a:pPr algn="ctr">
              <a:buClr>
                <a:srgbClr val="3333FF"/>
              </a:buClr>
              <a:defRPr/>
            </a:pPr>
            <a:r>
              <a:rPr lang="zh-TW" altLang="en-US"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擇領</a:t>
            </a:r>
            <a:r>
              <a:rPr lang="zh-TW" altLang="en-US" sz="2200" b="1" dirty="0">
                <a:solidFill>
                  <a:srgbClr val="FF0000"/>
                </a:solidFill>
                <a:effectLst>
                  <a:outerShdw blurRad="38100" dist="38100" dir="2700000" algn="tl">
                    <a:srgbClr val="C0C0C0"/>
                  </a:outerShdw>
                </a:effectLst>
                <a:latin typeface="Times New Roman" pitchFamily="18" charset="0"/>
                <a:ea typeface="華康細圓體" panose="02010609000101010101" pitchFamily="49" charset="-120"/>
              </a:rPr>
              <a:t>展期</a:t>
            </a:r>
            <a:r>
              <a:rPr lang="zh-TW" altLang="en-US"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月退</a:t>
            </a:r>
            <a:r>
              <a:rPr lang="zh-TW" altLang="en-US" sz="2200" b="1" dirty="0">
                <a:solidFill>
                  <a:srgbClr val="00B0F0"/>
                </a:solidFill>
                <a:effectLst>
                  <a:outerShdw blurRad="38100" dist="38100" dir="2700000" algn="tl">
                    <a:srgbClr val="C0C0C0"/>
                  </a:outerShdw>
                </a:effectLst>
                <a:latin typeface="Times New Roman" pitchFamily="18" charset="0"/>
                <a:ea typeface="華康細圓體" panose="02010609000101010101" pitchFamily="49" charset="-120"/>
              </a:rPr>
              <a:t>或</a:t>
            </a:r>
            <a:r>
              <a:rPr lang="zh-TW" altLang="en-US" sz="2200" b="1" dirty="0">
                <a:solidFill>
                  <a:srgbClr val="FF0000"/>
                </a:solidFill>
                <a:effectLst>
                  <a:outerShdw blurRad="38100" dist="38100" dir="2700000" algn="tl">
                    <a:srgbClr val="C0C0C0"/>
                  </a:outerShdw>
                </a:effectLst>
                <a:latin typeface="Times New Roman" pitchFamily="18" charset="0"/>
                <a:ea typeface="華康細圓體" panose="02010609000101010101" pitchFamily="49" charset="-120"/>
              </a:rPr>
              <a:t>減額</a:t>
            </a:r>
            <a:r>
              <a:rPr lang="zh-TW" altLang="en-US"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月退</a:t>
            </a:r>
            <a:r>
              <a:rPr lang="en-US" altLang="zh-TW"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a:t>
            </a:r>
            <a:r>
              <a:rPr lang="zh-TW" altLang="en-US"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rPr>
              <a:t>年齡表</a:t>
            </a:r>
            <a:endParaRPr lang="en-US" altLang="zh-TW" sz="2200" b="1" dirty="0">
              <a:solidFill>
                <a:srgbClr val="000066"/>
              </a:solidFill>
              <a:effectLst>
                <a:outerShdw blurRad="38100" dist="38100" dir="2700000" algn="tl">
                  <a:srgbClr val="C0C0C0"/>
                </a:outerShdw>
              </a:effectLst>
              <a:latin typeface="Times New Roman" pitchFamily="18" charset="0"/>
              <a:ea typeface="華康細圓體" panose="02010609000101010101" pitchFamily="49" charset="-120"/>
            </a:endParaRPr>
          </a:p>
        </p:txBody>
      </p:sp>
    </p:spTree>
    <p:extLst>
      <p:ext uri="{BB962C8B-B14F-4D97-AF65-F5344CB8AC3E}">
        <p14:creationId xmlns:p14="http://schemas.microsoft.com/office/powerpoint/2010/main" val="118684742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5">
            <a:extLst>
              <a:ext uri="{FF2B5EF4-FFF2-40B4-BE49-F238E27FC236}">
                <a16:creationId xmlns:a16="http://schemas.microsoft.com/office/drawing/2014/main" xmlns="" id="{E803C9C3-F2D0-4063-A209-64D2E0D94166}"/>
              </a:ext>
            </a:extLst>
          </p:cNvPr>
          <p:cNvSpPr txBox="1"/>
          <p:nvPr/>
        </p:nvSpPr>
        <p:spPr>
          <a:xfrm>
            <a:off x="1421987" y="690373"/>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21" name="內容版面配置區 3"/>
          <p:cNvSpPr txBox="1">
            <a:spLocks/>
          </p:cNvSpPr>
          <p:nvPr/>
        </p:nvSpPr>
        <p:spPr>
          <a:xfrm>
            <a:off x="4414558" y="700264"/>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擇</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兼</a:t>
            </a: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領月退休金條件</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7" name="文字方塊 6">
            <a:extLst>
              <a:ext uri="{FF2B5EF4-FFF2-40B4-BE49-F238E27FC236}">
                <a16:creationId xmlns:a16="http://schemas.microsoft.com/office/drawing/2014/main" xmlns="" id="{6F2841DF-626E-4923-A038-629BF43FDFFC}"/>
              </a:ext>
            </a:extLst>
          </p:cNvPr>
          <p:cNvSpPr txBox="1"/>
          <p:nvPr/>
        </p:nvSpPr>
        <p:spPr>
          <a:xfrm>
            <a:off x="692705" y="1268323"/>
            <a:ext cx="5445775"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000" b="1" dirty="0"/>
              <a:t>自願退休者</a:t>
            </a:r>
            <a:r>
              <a:rPr lang="en-US" altLang="zh-TW" sz="2000" b="1" dirty="0"/>
              <a:t>-</a:t>
            </a:r>
            <a:r>
              <a:rPr lang="zh-TW" altLang="en-US" sz="2000" b="1" dirty="0"/>
              <a:t>月退休金法定起支年齡</a:t>
            </a:r>
            <a:r>
              <a:rPr lang="en-US" altLang="zh-TW" sz="2000" b="1" dirty="0"/>
              <a:t>-</a:t>
            </a:r>
            <a:r>
              <a:rPr lang="zh-TW" altLang="en-US" sz="2000" b="1" dirty="0"/>
              <a:t>過渡規定</a:t>
            </a:r>
          </a:p>
        </p:txBody>
      </p:sp>
      <p:graphicFrame>
        <p:nvGraphicFramePr>
          <p:cNvPr id="9" name="表格 8">
            <a:extLst>
              <a:ext uri="{FF2B5EF4-FFF2-40B4-BE49-F238E27FC236}">
                <a16:creationId xmlns:a16="http://schemas.microsoft.com/office/drawing/2014/main" xmlns="" id="{119AB7EE-C7E3-4447-93F6-F54ADB652285}"/>
              </a:ext>
            </a:extLst>
          </p:cNvPr>
          <p:cNvGraphicFramePr>
            <a:graphicFrameLocks noGrp="1"/>
          </p:cNvGraphicFramePr>
          <p:nvPr>
            <p:extLst>
              <p:ext uri="{D42A27DB-BD31-4B8C-83A1-F6EECF244321}">
                <p14:modId xmlns:p14="http://schemas.microsoft.com/office/powerpoint/2010/main" val="1778597311"/>
              </p:ext>
            </p:extLst>
          </p:nvPr>
        </p:nvGraphicFramePr>
        <p:xfrm>
          <a:off x="692705" y="1698172"/>
          <a:ext cx="10806589" cy="4997710"/>
        </p:xfrm>
        <a:graphic>
          <a:graphicData uri="http://schemas.openxmlformats.org/drawingml/2006/table">
            <a:tbl>
              <a:tblPr firstRow="1" firstCol="1" lastRow="1" lastCol="1" bandRow="1" bandCol="1">
                <a:tableStyleId>{5C22544A-7EE6-4342-B048-85BDC9FD1C3A}</a:tableStyleId>
              </a:tblPr>
              <a:tblGrid>
                <a:gridCol w="1864795">
                  <a:extLst>
                    <a:ext uri="{9D8B030D-6E8A-4147-A177-3AD203B41FA5}">
                      <a16:colId xmlns:a16="http://schemas.microsoft.com/office/drawing/2014/main" xmlns="" val="20000"/>
                    </a:ext>
                  </a:extLst>
                </a:gridCol>
                <a:gridCol w="2971812">
                  <a:extLst>
                    <a:ext uri="{9D8B030D-6E8A-4147-A177-3AD203B41FA5}">
                      <a16:colId xmlns:a16="http://schemas.microsoft.com/office/drawing/2014/main" xmlns="" val="20001"/>
                    </a:ext>
                  </a:extLst>
                </a:gridCol>
                <a:gridCol w="2773793">
                  <a:extLst>
                    <a:ext uri="{9D8B030D-6E8A-4147-A177-3AD203B41FA5}">
                      <a16:colId xmlns:a16="http://schemas.microsoft.com/office/drawing/2014/main" xmlns="" val="20002"/>
                    </a:ext>
                  </a:extLst>
                </a:gridCol>
                <a:gridCol w="3196189">
                  <a:extLst>
                    <a:ext uri="{9D8B030D-6E8A-4147-A177-3AD203B41FA5}">
                      <a16:colId xmlns:a16="http://schemas.microsoft.com/office/drawing/2014/main" xmlns="" val="20003"/>
                    </a:ext>
                  </a:extLst>
                </a:gridCol>
              </a:tblGrid>
              <a:tr h="430134">
                <a:tc rowSpan="2">
                  <a:txBody>
                    <a:bodyPr/>
                    <a:lstStyle/>
                    <a:p>
                      <a:pPr algn="ctr">
                        <a:lnSpc>
                          <a:spcPts val="2000"/>
                        </a:lnSpc>
                        <a:spcAft>
                          <a:spcPts val="0"/>
                        </a:spcAft>
                      </a:pPr>
                      <a:r>
                        <a:rPr lang="zh-TW" sz="1600" b="1" kern="0" baseline="0" dirty="0">
                          <a:solidFill>
                            <a:schemeClr val="tx1"/>
                          </a:solidFill>
                          <a:effectLst/>
                          <a:latin typeface="+mn-ea"/>
                          <a:ea typeface="+mn-ea"/>
                        </a:rPr>
                        <a:t>退休年度</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2000"/>
                        </a:lnSpc>
                        <a:spcAft>
                          <a:spcPts val="0"/>
                        </a:spcAft>
                      </a:pPr>
                      <a:r>
                        <a:rPr lang="zh-TW" sz="1600" b="1" kern="0" baseline="0" dirty="0">
                          <a:solidFill>
                            <a:schemeClr val="tx1"/>
                          </a:solidFill>
                          <a:effectLst/>
                          <a:latin typeface="+mn-ea"/>
                          <a:ea typeface="+mn-ea"/>
                        </a:rPr>
                        <a:t>法定</a:t>
                      </a:r>
                      <a:r>
                        <a:rPr lang="zh-TW" altLang="en-US" sz="1600" b="1" kern="0" baseline="0" dirty="0">
                          <a:solidFill>
                            <a:schemeClr val="tx1"/>
                          </a:solidFill>
                          <a:effectLst/>
                          <a:latin typeface="+mn-ea"/>
                          <a:ea typeface="+mn-ea"/>
                        </a:rPr>
                        <a:t>起支</a:t>
                      </a:r>
                      <a:r>
                        <a:rPr lang="zh-TW" sz="1600" b="1" kern="0" baseline="0" dirty="0">
                          <a:solidFill>
                            <a:schemeClr val="tx1"/>
                          </a:solidFill>
                          <a:effectLst/>
                          <a:latin typeface="+mn-ea"/>
                          <a:ea typeface="+mn-ea"/>
                        </a:rPr>
                        <a:t>年齡</a:t>
                      </a:r>
                      <a:r>
                        <a:rPr lang="en-US" sz="1600" b="1" kern="0" baseline="0" dirty="0">
                          <a:solidFill>
                            <a:schemeClr val="tx1"/>
                          </a:solidFill>
                          <a:effectLst/>
                          <a:latin typeface="+mn-ea"/>
                          <a:ea typeface="+mn-ea"/>
                        </a:rPr>
                        <a:t> </a:t>
                      </a:r>
                    </a:p>
                    <a:p>
                      <a:pPr algn="ctr">
                        <a:lnSpc>
                          <a:spcPts val="2000"/>
                        </a:lnSpc>
                        <a:spcAft>
                          <a:spcPts val="0"/>
                        </a:spcAft>
                      </a:pPr>
                      <a:r>
                        <a:rPr lang="en-US" sz="1600" b="1" kern="0" baseline="0" dirty="0">
                          <a:solidFill>
                            <a:schemeClr val="tx1"/>
                          </a:solidFill>
                          <a:effectLst/>
                          <a:latin typeface="+mn-ea"/>
                          <a:ea typeface="+mn-ea"/>
                        </a:rPr>
                        <a:t>(</a:t>
                      </a:r>
                      <a:r>
                        <a:rPr lang="zh-TW" sz="1600" b="1" kern="0" baseline="0" dirty="0">
                          <a:solidFill>
                            <a:schemeClr val="tx1"/>
                          </a:solidFill>
                          <a:effectLst/>
                          <a:latin typeface="+mn-ea"/>
                          <a:ea typeface="+mn-ea"/>
                        </a:rPr>
                        <a:t>展期及減額之計算基準</a:t>
                      </a:r>
                      <a:r>
                        <a:rPr lang="en-US" sz="1600" b="1" kern="0" baseline="0" dirty="0">
                          <a:solidFill>
                            <a:schemeClr val="tx1"/>
                          </a:solidFill>
                          <a:effectLst/>
                          <a:latin typeface="+mn-ea"/>
                          <a:ea typeface="+mn-ea"/>
                        </a:rPr>
                        <a:t>)</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algn="ctr">
                        <a:lnSpc>
                          <a:spcPts val="2000"/>
                        </a:lnSpc>
                        <a:spcAft>
                          <a:spcPts val="0"/>
                        </a:spcAft>
                      </a:pPr>
                      <a:r>
                        <a:rPr lang="zh-TW" sz="1600" b="1" kern="0" baseline="0" dirty="0">
                          <a:solidFill>
                            <a:schemeClr val="tx1"/>
                          </a:solidFill>
                          <a:effectLst/>
                          <a:latin typeface="+mn-ea"/>
                          <a:ea typeface="+mn-ea"/>
                        </a:rPr>
                        <a:t>過渡期間指標數</a:t>
                      </a:r>
                      <a:r>
                        <a:rPr lang="en-US" sz="1600" b="1" kern="0" baseline="0" dirty="0">
                          <a:solidFill>
                            <a:schemeClr val="tx1"/>
                          </a:solidFill>
                          <a:effectLst/>
                          <a:latin typeface="+mn-ea"/>
                          <a:ea typeface="+mn-ea"/>
                        </a:rPr>
                        <a:t/>
                      </a:r>
                      <a:br>
                        <a:rPr lang="en-US" sz="1600" b="1" kern="0" baseline="0" dirty="0">
                          <a:solidFill>
                            <a:schemeClr val="tx1"/>
                          </a:solidFill>
                          <a:effectLst/>
                          <a:latin typeface="+mn-ea"/>
                          <a:ea typeface="+mn-ea"/>
                        </a:rPr>
                      </a:br>
                      <a:r>
                        <a:rPr lang="en-US" sz="1600" b="1" kern="0" baseline="0" dirty="0">
                          <a:solidFill>
                            <a:srgbClr val="0000FF"/>
                          </a:solidFill>
                          <a:effectLst/>
                          <a:latin typeface="+mn-ea"/>
                          <a:ea typeface="+mn-ea"/>
                        </a:rPr>
                        <a:t>(</a:t>
                      </a:r>
                      <a:r>
                        <a:rPr lang="zh-TW" sz="1600" b="1" kern="0" baseline="0" dirty="0">
                          <a:solidFill>
                            <a:srgbClr val="0000FF"/>
                          </a:solidFill>
                          <a:effectLst/>
                          <a:latin typeface="+mn-ea"/>
                          <a:ea typeface="+mn-ea"/>
                        </a:rPr>
                        <a:t>年資</a:t>
                      </a:r>
                      <a:r>
                        <a:rPr lang="en-US" sz="1600" b="1" kern="0" baseline="0" dirty="0">
                          <a:solidFill>
                            <a:srgbClr val="0000FF"/>
                          </a:solidFill>
                          <a:effectLst/>
                          <a:latin typeface="+mn-ea"/>
                          <a:ea typeface="+mn-ea"/>
                        </a:rPr>
                        <a:t>+</a:t>
                      </a:r>
                      <a:r>
                        <a:rPr lang="zh-TW" sz="1600" b="1" kern="0" baseline="0" dirty="0">
                          <a:solidFill>
                            <a:srgbClr val="0000FF"/>
                          </a:solidFill>
                          <a:effectLst/>
                          <a:latin typeface="+mn-ea"/>
                          <a:ea typeface="+mn-ea"/>
                        </a:rPr>
                        <a:t>年齡之合計數</a:t>
                      </a:r>
                      <a:r>
                        <a:rPr lang="zh-TW" altLang="en-US" sz="1600" b="1" kern="0" baseline="0" dirty="0">
                          <a:solidFill>
                            <a:srgbClr val="0000FF"/>
                          </a:solidFill>
                          <a:effectLst/>
                          <a:latin typeface="+mn-ea"/>
                          <a:ea typeface="+mn-ea"/>
                        </a:rPr>
                        <a:t>，</a:t>
                      </a:r>
                      <a:r>
                        <a:rPr lang="zh-TW" altLang="zh-TW" sz="1600" b="1" kern="0" baseline="0" dirty="0">
                          <a:solidFill>
                            <a:srgbClr val="0000FF"/>
                          </a:solidFill>
                          <a:effectLst/>
                          <a:latin typeface="+mn-ea"/>
                          <a:ea typeface="+mn-ea"/>
                        </a:rPr>
                        <a:t>高於或等於</a:t>
                      </a:r>
                      <a:r>
                        <a:rPr lang="zh-TW" altLang="en-US" sz="1600" b="1" kern="0" baseline="0" dirty="0">
                          <a:solidFill>
                            <a:srgbClr val="0000FF"/>
                          </a:solidFill>
                          <a:effectLst/>
                          <a:latin typeface="+mn-ea"/>
                          <a:ea typeface="+mn-ea"/>
                        </a:rPr>
                        <a:t>退休當年</a:t>
                      </a:r>
                      <a:r>
                        <a:rPr lang="zh-TW" altLang="zh-TW" sz="1600" b="1" kern="0" baseline="0" dirty="0">
                          <a:solidFill>
                            <a:srgbClr val="0000FF"/>
                          </a:solidFill>
                          <a:effectLst/>
                          <a:latin typeface="+mn-ea"/>
                          <a:ea typeface="+mn-ea"/>
                        </a:rPr>
                        <a:t>指標數</a:t>
                      </a:r>
                      <a:r>
                        <a:rPr lang="zh-TW" altLang="en-US" sz="1600" b="1" kern="0" baseline="0" dirty="0">
                          <a:solidFill>
                            <a:srgbClr val="0000FF"/>
                          </a:solidFill>
                          <a:effectLst/>
                          <a:latin typeface="+mn-ea"/>
                          <a:ea typeface="+mn-ea"/>
                        </a:rPr>
                        <a:t>，</a:t>
                      </a:r>
                      <a:r>
                        <a:rPr lang="zh-TW" altLang="zh-TW" sz="1600" b="1" kern="0" baseline="0" dirty="0">
                          <a:solidFill>
                            <a:srgbClr val="0000FF"/>
                          </a:solidFill>
                          <a:effectLst/>
                          <a:latin typeface="+mn-ea"/>
                          <a:ea typeface="+mn-ea"/>
                        </a:rPr>
                        <a:t>即可支領全額月退休金，不受法定起支年齡</a:t>
                      </a:r>
                      <a:r>
                        <a:rPr lang="zh-TW" altLang="en-US" sz="1600" b="1" kern="0" baseline="0" dirty="0">
                          <a:solidFill>
                            <a:srgbClr val="0000FF"/>
                          </a:solidFill>
                          <a:effectLst/>
                          <a:latin typeface="+mn-ea"/>
                          <a:ea typeface="+mn-ea"/>
                        </a:rPr>
                        <a:t>限制</a:t>
                      </a:r>
                      <a:r>
                        <a:rPr lang="en-US" sz="1600" b="1" kern="0" baseline="0" dirty="0">
                          <a:solidFill>
                            <a:srgbClr val="0000FF"/>
                          </a:solidFill>
                          <a:effectLst/>
                          <a:latin typeface="+mn-ea"/>
                          <a:ea typeface="+mn-ea"/>
                        </a:rPr>
                        <a:t>)</a:t>
                      </a:r>
                      <a:endParaRPr lang="zh-TW" sz="16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xmlns="" val="10000"/>
                  </a:ext>
                </a:extLst>
              </a:tr>
              <a:tr h="254055">
                <a:tc vMerge="1">
                  <a:txBody>
                    <a:bodyPr/>
                    <a:lstStyle/>
                    <a:p>
                      <a:endParaRPr lang="zh-TW" altLang="en-US"/>
                    </a:p>
                  </a:txBody>
                  <a:tcPr/>
                </a:tc>
                <a:tc vMerge="1">
                  <a:txBody>
                    <a:bodyPr/>
                    <a:lstStyle/>
                    <a:p>
                      <a:endParaRPr lang="zh-TW" altLang="en-US"/>
                    </a:p>
                  </a:txBody>
                  <a:tcPr/>
                </a:tc>
                <a:tc>
                  <a:txBody>
                    <a:bodyPr/>
                    <a:lstStyle/>
                    <a:p>
                      <a:pPr algn="ctr">
                        <a:lnSpc>
                          <a:spcPts val="2600"/>
                        </a:lnSpc>
                        <a:spcAft>
                          <a:spcPts val="0"/>
                        </a:spcAft>
                      </a:pPr>
                      <a:r>
                        <a:rPr lang="zh-TW" sz="1600" b="1" kern="0" baseline="0" dirty="0">
                          <a:solidFill>
                            <a:schemeClr val="tx1"/>
                          </a:solidFill>
                          <a:effectLst/>
                          <a:latin typeface="+mn-ea"/>
                          <a:ea typeface="+mn-ea"/>
                        </a:rPr>
                        <a:t>指標數</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zh-TW" sz="1600" b="1" kern="0" baseline="0" dirty="0">
                          <a:solidFill>
                            <a:schemeClr val="tx1"/>
                          </a:solidFill>
                          <a:effectLst/>
                          <a:latin typeface="+mn-ea"/>
                          <a:ea typeface="+mn-ea"/>
                        </a:rPr>
                        <a:t>基本年齡</a:t>
                      </a: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110</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60</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152400" indent="-152400" algn="ctr">
                        <a:lnSpc>
                          <a:spcPts val="2600"/>
                        </a:lnSpc>
                        <a:spcAft>
                          <a:spcPts val="0"/>
                        </a:spcAft>
                      </a:pPr>
                      <a:r>
                        <a:rPr lang="en-US" sz="1800" b="1" kern="0" baseline="0" dirty="0">
                          <a:solidFill>
                            <a:srgbClr val="FF0066"/>
                          </a:solidFill>
                          <a:effectLst/>
                          <a:latin typeface="+mn-ea"/>
                          <a:ea typeface="+mn-ea"/>
                        </a:rPr>
                        <a:t>85</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marL="152400" indent="-152400" algn="ctr">
                        <a:lnSpc>
                          <a:spcPts val="2600"/>
                        </a:lnSpc>
                        <a:spcAft>
                          <a:spcPts val="0"/>
                        </a:spcAft>
                      </a:pPr>
                      <a:r>
                        <a:rPr lang="zh-TW" sz="1600" b="1" kern="0" baseline="0" dirty="0">
                          <a:solidFill>
                            <a:schemeClr val="tx1"/>
                          </a:solidFill>
                          <a:effectLst/>
                          <a:latin typeface="+mn-ea"/>
                          <a:ea typeface="+mn-ea"/>
                        </a:rPr>
                        <a:t>至少需年滿</a:t>
                      </a:r>
                      <a:r>
                        <a:rPr lang="en-US" sz="2000" b="1" kern="0" baseline="0" dirty="0">
                          <a:solidFill>
                            <a:srgbClr val="C00000"/>
                          </a:solidFill>
                          <a:effectLst/>
                          <a:latin typeface="+mn-ea"/>
                          <a:ea typeface="+mn-ea"/>
                        </a:rPr>
                        <a:t>55</a:t>
                      </a:r>
                      <a:r>
                        <a:rPr lang="zh-TW" sz="2000" b="1" kern="0" baseline="0" dirty="0">
                          <a:solidFill>
                            <a:srgbClr val="C00000"/>
                          </a:solidFill>
                          <a:effectLst/>
                          <a:latin typeface="+mn-ea"/>
                          <a:ea typeface="+mn-ea"/>
                        </a:rPr>
                        <a:t>歲</a:t>
                      </a:r>
                      <a:endParaRPr lang="zh-TW" sz="20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xmlns="" val="10004"/>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111</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61</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86</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5"/>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112</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62</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87</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6"/>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113</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63</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88</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7"/>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114</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C00000"/>
                          </a:solidFill>
                          <a:effectLst/>
                          <a:latin typeface="+mn-ea"/>
                          <a:ea typeface="+mn-ea"/>
                        </a:rPr>
                        <a:t>64</a:t>
                      </a:r>
                      <a:r>
                        <a:rPr lang="zh-TW" sz="1800" b="1" kern="0" baseline="0" dirty="0">
                          <a:solidFill>
                            <a:srgbClr val="C00000"/>
                          </a:solidFill>
                          <a:effectLst/>
                          <a:latin typeface="+mn-ea"/>
                          <a:ea typeface="+mn-ea"/>
                        </a:rPr>
                        <a:t>歲</a:t>
                      </a:r>
                      <a:endParaRPr lang="zh-TW" sz="1800" b="1" kern="100" baseline="0" dirty="0">
                        <a:solidFill>
                          <a:srgbClr val="C00000"/>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89</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8"/>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115</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90</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5">
                  <a:txBody>
                    <a:bodyPr/>
                    <a:lstStyle/>
                    <a:p>
                      <a:pPr marL="152400" indent="-152400" algn="ctr">
                        <a:lnSpc>
                          <a:spcPts val="2600"/>
                        </a:lnSpc>
                        <a:spcAft>
                          <a:spcPts val="0"/>
                        </a:spcAft>
                      </a:pPr>
                      <a:r>
                        <a:rPr lang="zh-TW" sz="1600" b="1" kern="0" baseline="0" dirty="0">
                          <a:solidFill>
                            <a:schemeClr val="tx1"/>
                          </a:solidFill>
                          <a:effectLst/>
                          <a:latin typeface="+mn-ea"/>
                          <a:ea typeface="+mn-ea"/>
                        </a:rPr>
                        <a:t>至少需年滿</a:t>
                      </a:r>
                      <a:r>
                        <a:rPr lang="en-US" sz="2000" b="1" kern="0" baseline="0" dirty="0">
                          <a:solidFill>
                            <a:srgbClr val="C00000"/>
                          </a:solidFill>
                          <a:effectLst/>
                          <a:latin typeface="+mn-ea"/>
                          <a:ea typeface="+mn-ea"/>
                        </a:rPr>
                        <a:t>60</a:t>
                      </a:r>
                      <a:r>
                        <a:rPr lang="zh-TW" sz="2000" b="1" kern="0" baseline="0" dirty="0">
                          <a:solidFill>
                            <a:srgbClr val="C00000"/>
                          </a:solidFill>
                          <a:effectLst/>
                          <a:latin typeface="+mn-ea"/>
                          <a:ea typeface="+mn-ea"/>
                        </a:rPr>
                        <a:t>歲</a:t>
                      </a:r>
                      <a:endParaRPr lang="zh-TW" sz="2000" b="1" kern="100" baseline="0" dirty="0">
                        <a:solidFill>
                          <a:srgbClr val="C00000"/>
                        </a:solidFill>
                        <a:effectLst/>
                        <a:latin typeface="+mn-ea"/>
                        <a:ea typeface="+mn-ea"/>
                      </a:endParaRPr>
                    </a:p>
                    <a:p>
                      <a:pPr marL="152400" indent="-152400" algn="ctr">
                        <a:lnSpc>
                          <a:spcPts val="2600"/>
                        </a:lnSpc>
                        <a:spcAft>
                          <a:spcPts val="0"/>
                        </a:spcAft>
                      </a:pPr>
                      <a:endParaRPr lang="zh-TW" sz="16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116</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91</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10"/>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117</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92</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11"/>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118</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93</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12"/>
                  </a:ext>
                </a:extLst>
              </a:tr>
              <a:tr h="336954">
                <a:tc>
                  <a:txBody>
                    <a:bodyPr/>
                    <a:lstStyle/>
                    <a:p>
                      <a:pPr algn="ctr">
                        <a:lnSpc>
                          <a:spcPts val="2600"/>
                        </a:lnSpc>
                        <a:spcAft>
                          <a:spcPts val="0"/>
                        </a:spcAft>
                      </a:pPr>
                      <a:r>
                        <a:rPr lang="en-US" sz="1800" b="1" kern="0" baseline="0" dirty="0">
                          <a:solidFill>
                            <a:schemeClr val="tx1"/>
                          </a:solidFill>
                          <a:effectLst/>
                          <a:latin typeface="+mn-ea"/>
                          <a:ea typeface="+mn-ea"/>
                        </a:rPr>
                        <a:t>119</a:t>
                      </a:r>
                      <a:r>
                        <a:rPr lang="zh-TW" sz="1800" b="1" kern="0" baseline="0" dirty="0">
                          <a:solidFill>
                            <a:schemeClr val="tx1"/>
                          </a:solidFill>
                          <a:effectLst/>
                          <a:latin typeface="+mn-ea"/>
                          <a:ea typeface="+mn-ea"/>
                        </a:rPr>
                        <a:t>年</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600"/>
                        </a:lnSpc>
                        <a:spcAft>
                          <a:spcPts val="0"/>
                        </a:spcAft>
                      </a:pP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ts val="2600"/>
                        </a:lnSpc>
                        <a:spcAft>
                          <a:spcPts val="0"/>
                        </a:spcAft>
                      </a:pPr>
                      <a:r>
                        <a:rPr lang="en-US" sz="1800" b="1" kern="0" baseline="0" dirty="0">
                          <a:solidFill>
                            <a:srgbClr val="FF0066"/>
                          </a:solidFill>
                          <a:effectLst/>
                          <a:latin typeface="+mn-ea"/>
                          <a:ea typeface="+mn-ea"/>
                        </a:rPr>
                        <a:t>94</a:t>
                      </a:r>
                      <a:endParaRPr lang="zh-TW" sz="1800" b="1" kern="100" baseline="0" dirty="0">
                        <a:solidFill>
                          <a:srgbClr val="FF0066"/>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13"/>
                  </a:ext>
                </a:extLst>
              </a:tr>
              <a:tr h="535970">
                <a:tc>
                  <a:txBody>
                    <a:bodyPr/>
                    <a:lstStyle/>
                    <a:p>
                      <a:pPr algn="ctr">
                        <a:lnSpc>
                          <a:spcPts val="2600"/>
                        </a:lnSpc>
                        <a:spcAft>
                          <a:spcPts val="0"/>
                        </a:spcAft>
                      </a:pPr>
                      <a:r>
                        <a:rPr lang="en-US" sz="1800" b="1" kern="0" baseline="0" dirty="0">
                          <a:solidFill>
                            <a:schemeClr val="tx1"/>
                          </a:solidFill>
                          <a:effectLst/>
                          <a:latin typeface="+mn-ea"/>
                          <a:ea typeface="+mn-ea"/>
                        </a:rPr>
                        <a:t>120</a:t>
                      </a:r>
                      <a:r>
                        <a:rPr lang="zh-TW" sz="1800" b="1" kern="0" baseline="0" dirty="0">
                          <a:solidFill>
                            <a:schemeClr val="tx1"/>
                          </a:solidFill>
                          <a:effectLst/>
                          <a:latin typeface="+mn-ea"/>
                          <a:ea typeface="+mn-ea"/>
                        </a:rPr>
                        <a:t>年以後</a:t>
                      </a:r>
                      <a:endParaRPr lang="zh-TW" sz="1800" b="1" kern="100" baseline="0" dirty="0">
                        <a:solidFill>
                          <a:schemeClr val="tx1"/>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lnSpc>
                          <a:spcPts val="2600"/>
                        </a:lnSpc>
                        <a:spcAft>
                          <a:spcPts val="0"/>
                        </a:spcAft>
                      </a:pPr>
                      <a:r>
                        <a:rPr lang="zh-TW" altLang="en-US" sz="1800" b="1" kern="0" baseline="0" dirty="0">
                          <a:solidFill>
                            <a:srgbClr val="0000FF"/>
                          </a:solidFill>
                          <a:effectLst/>
                          <a:latin typeface="+mn-ea"/>
                          <a:ea typeface="+mn-ea"/>
                        </a:rPr>
                        <a:t>一律為</a:t>
                      </a:r>
                      <a:r>
                        <a:rPr lang="en-US" sz="1800" b="1" kern="0" baseline="0" dirty="0">
                          <a:solidFill>
                            <a:srgbClr val="0000FF"/>
                          </a:solidFill>
                          <a:effectLst/>
                          <a:latin typeface="+mn-ea"/>
                          <a:ea typeface="+mn-ea"/>
                        </a:rPr>
                        <a:t>65</a:t>
                      </a:r>
                      <a:r>
                        <a:rPr lang="zh-TW" sz="1800" b="1" kern="0" baseline="0" dirty="0">
                          <a:solidFill>
                            <a:srgbClr val="0000FF"/>
                          </a:solidFill>
                          <a:effectLst/>
                          <a:latin typeface="+mn-ea"/>
                          <a:ea typeface="+mn-ea"/>
                        </a:rPr>
                        <a:t>歲</a:t>
                      </a:r>
                      <a:endParaRPr lang="zh-TW" sz="1800" b="1" kern="100" baseline="0" dirty="0">
                        <a:solidFill>
                          <a:srgbClr val="0000FF"/>
                        </a:solidFill>
                        <a:effectLst/>
                        <a:latin typeface="+mn-ea"/>
                        <a:ea typeface="+mn-ea"/>
                      </a:endParaRPr>
                    </a:p>
                  </a:txBody>
                  <a:tcPr marL="41886" marR="4188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pPr algn="just">
                        <a:lnSpc>
                          <a:spcPts val="16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41886" marR="41886" marT="0" marB="0" anchor="ctr"/>
                </a:tc>
                <a:tc hMerge="1">
                  <a:txBody>
                    <a:bodyPr/>
                    <a:lstStyle/>
                    <a:p>
                      <a:pPr algn="just">
                        <a:lnSpc>
                          <a:spcPts val="1600"/>
                        </a:lnSpc>
                        <a:spcAft>
                          <a:spcPts val="0"/>
                        </a:spcAft>
                      </a:pPr>
                      <a:endParaRPr lang="zh-TW" sz="2000" kern="100" dirty="0">
                        <a:effectLst/>
                        <a:latin typeface="標楷體" panose="03000509000000000000" pitchFamily="65" charset="-120"/>
                        <a:ea typeface="標楷體" panose="03000509000000000000" pitchFamily="65" charset="-120"/>
                      </a:endParaRPr>
                    </a:p>
                  </a:txBody>
                  <a:tcPr marL="41886" marR="41886" marT="0"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543287737"/>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pic>
        <p:nvPicPr>
          <p:cNvPr id="8" name="圖片 7">
            <a:extLst>
              <a:ext uri="{FF2B5EF4-FFF2-40B4-BE49-F238E27FC236}">
                <a16:creationId xmlns:a16="http://schemas.microsoft.com/office/drawing/2014/main" xmlns="" id="{C5B2F1F2-5E8E-4A97-A885-005E32AC8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58" y="1012724"/>
            <a:ext cx="10264877" cy="5475162"/>
          </a:xfrm>
          <a:prstGeom prst="rect">
            <a:avLst/>
          </a:prstGeom>
        </p:spPr>
      </p:pic>
    </p:spTree>
    <p:extLst>
      <p:ext uri="{BB962C8B-B14F-4D97-AF65-F5344CB8AC3E}">
        <p14:creationId xmlns:p14="http://schemas.microsoft.com/office/powerpoint/2010/main" val="1157828049"/>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6" name="群組 5">
            <a:extLst>
              <a:ext uri="{FF2B5EF4-FFF2-40B4-BE49-F238E27FC236}">
                <a16:creationId xmlns:a16="http://schemas.microsoft.com/office/drawing/2014/main" xmlns="" id="{BAC7871C-7848-49B9-A069-7547093EEF3C}"/>
              </a:ext>
            </a:extLst>
          </p:cNvPr>
          <p:cNvGrpSpPr/>
          <p:nvPr/>
        </p:nvGrpSpPr>
        <p:grpSpPr>
          <a:xfrm>
            <a:off x="1622323" y="1706025"/>
            <a:ext cx="9672520" cy="4796807"/>
            <a:chOff x="403720" y="1479882"/>
            <a:chExt cx="8413480" cy="4796807"/>
          </a:xfrm>
        </p:grpSpPr>
        <p:grpSp>
          <p:nvGrpSpPr>
            <p:cNvPr id="7" name="群組 6">
              <a:extLst>
                <a:ext uri="{FF2B5EF4-FFF2-40B4-BE49-F238E27FC236}">
                  <a16:creationId xmlns:a16="http://schemas.microsoft.com/office/drawing/2014/main" xmlns="" id="{C242A9DF-065E-4EED-A01E-2FEC92643854}"/>
                </a:ext>
              </a:extLst>
            </p:cNvPr>
            <p:cNvGrpSpPr/>
            <p:nvPr/>
          </p:nvGrpSpPr>
          <p:grpSpPr>
            <a:xfrm>
              <a:off x="403720" y="2422842"/>
              <a:ext cx="4214768" cy="3028088"/>
              <a:chOff x="1450241" y="1578621"/>
              <a:chExt cx="5614834" cy="4753288"/>
            </a:xfrm>
          </p:grpSpPr>
          <p:grpSp>
            <p:nvGrpSpPr>
              <p:cNvPr id="22" name="群組 21">
                <a:extLst>
                  <a:ext uri="{FF2B5EF4-FFF2-40B4-BE49-F238E27FC236}">
                    <a16:creationId xmlns:a16="http://schemas.microsoft.com/office/drawing/2014/main" xmlns="" id="{5421C8BD-DABD-4A73-BF37-CF12E44D084D}"/>
                  </a:ext>
                </a:extLst>
              </p:cNvPr>
              <p:cNvGrpSpPr/>
              <p:nvPr/>
            </p:nvGrpSpPr>
            <p:grpSpPr>
              <a:xfrm>
                <a:off x="2758387" y="3503509"/>
                <a:ext cx="4306688" cy="2828400"/>
                <a:chOff x="2758387" y="3503509"/>
                <a:chExt cx="4306688" cy="2828400"/>
              </a:xfrm>
            </p:grpSpPr>
            <p:grpSp>
              <p:nvGrpSpPr>
                <p:cNvPr id="33" name="群組 32">
                  <a:extLst>
                    <a:ext uri="{FF2B5EF4-FFF2-40B4-BE49-F238E27FC236}">
                      <a16:creationId xmlns:a16="http://schemas.microsoft.com/office/drawing/2014/main" xmlns="" id="{AF441580-1288-4B38-92FF-0B6F98EB1C50}"/>
                    </a:ext>
                  </a:extLst>
                </p:cNvPr>
                <p:cNvGrpSpPr/>
                <p:nvPr/>
              </p:nvGrpSpPr>
              <p:grpSpPr>
                <a:xfrm>
                  <a:off x="2758387" y="3503509"/>
                  <a:ext cx="4306688" cy="2828400"/>
                  <a:chOff x="2758387" y="3503509"/>
                  <a:chExt cx="4306688" cy="2828400"/>
                </a:xfrm>
              </p:grpSpPr>
              <p:sp>
                <p:nvSpPr>
                  <p:cNvPr id="35" name="橢圓 34">
                    <a:extLst>
                      <a:ext uri="{FF2B5EF4-FFF2-40B4-BE49-F238E27FC236}">
                        <a16:creationId xmlns:a16="http://schemas.microsoft.com/office/drawing/2014/main" xmlns="" id="{45BB74FB-7986-4EA4-8C3C-D6A93159348F}"/>
                      </a:ext>
                    </a:extLst>
                  </p:cNvPr>
                  <p:cNvSpPr/>
                  <p:nvPr/>
                </p:nvSpPr>
                <p:spPr>
                  <a:xfrm>
                    <a:off x="2848559" y="3736099"/>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1488257"/>
                      <a:satOff val="8966"/>
                      <a:lumOff val="719"/>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sp>
              <p:sp>
                <p:nvSpPr>
                  <p:cNvPr id="36" name="橢圓 35">
                    <a:extLst>
                      <a:ext uri="{FF2B5EF4-FFF2-40B4-BE49-F238E27FC236}">
                        <a16:creationId xmlns:a16="http://schemas.microsoft.com/office/drawing/2014/main" xmlns="" id="{716609C1-F340-4238-84B0-55D5349EEB4D}"/>
                      </a:ext>
                    </a:extLst>
                  </p:cNvPr>
                  <p:cNvSpPr/>
                  <p:nvPr/>
                </p:nvSpPr>
                <p:spPr>
                  <a:xfrm>
                    <a:off x="3072059" y="3598388"/>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1984342"/>
                      <a:satOff val="11955"/>
                      <a:lumOff val="958"/>
                      <a:alphaOff val="0"/>
                    </a:schemeClr>
                  </a:lnRef>
                  <a:fillRef idx="3">
                    <a:schemeClr val="accent4">
                      <a:hueOff val="-1984342"/>
                      <a:satOff val="11955"/>
                      <a:lumOff val="958"/>
                      <a:alphaOff val="0"/>
                    </a:schemeClr>
                  </a:fillRef>
                  <a:effectRef idx="2">
                    <a:schemeClr val="accent4">
                      <a:hueOff val="-1984342"/>
                      <a:satOff val="11955"/>
                      <a:lumOff val="958"/>
                      <a:alphaOff val="0"/>
                    </a:schemeClr>
                  </a:effectRef>
                  <a:fontRef idx="minor">
                    <a:schemeClr val="lt1"/>
                  </a:fontRef>
                </p:style>
              </p:sp>
              <p:sp>
                <p:nvSpPr>
                  <p:cNvPr id="37" name="橢圓 36">
                    <a:extLst>
                      <a:ext uri="{FF2B5EF4-FFF2-40B4-BE49-F238E27FC236}">
                        <a16:creationId xmlns:a16="http://schemas.microsoft.com/office/drawing/2014/main" xmlns="" id="{EAB249AE-2417-4F25-924A-8BFC93904E57}"/>
                      </a:ext>
                    </a:extLst>
                  </p:cNvPr>
                  <p:cNvSpPr/>
                  <p:nvPr/>
                </p:nvSpPr>
                <p:spPr>
                  <a:xfrm>
                    <a:off x="3294890" y="3503509"/>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2480428"/>
                      <a:satOff val="14944"/>
                      <a:lumOff val="1198"/>
                      <a:alphaOff val="0"/>
                    </a:schemeClr>
                  </a:lnRef>
                  <a:fillRef idx="3">
                    <a:schemeClr val="accent4">
                      <a:hueOff val="-2480428"/>
                      <a:satOff val="14944"/>
                      <a:lumOff val="1198"/>
                      <a:alphaOff val="0"/>
                    </a:schemeClr>
                  </a:fillRef>
                  <a:effectRef idx="2">
                    <a:schemeClr val="accent4">
                      <a:hueOff val="-2480428"/>
                      <a:satOff val="14944"/>
                      <a:lumOff val="1198"/>
                      <a:alphaOff val="0"/>
                    </a:schemeClr>
                  </a:effectRef>
                  <a:fontRef idx="minor">
                    <a:schemeClr val="lt1"/>
                  </a:fontRef>
                </p:style>
              </p:sp>
              <p:sp>
                <p:nvSpPr>
                  <p:cNvPr id="38" name="橢圓 37">
                    <a:extLst>
                      <a:ext uri="{FF2B5EF4-FFF2-40B4-BE49-F238E27FC236}">
                        <a16:creationId xmlns:a16="http://schemas.microsoft.com/office/drawing/2014/main" xmlns="" id="{153AEAF9-6C72-493A-A503-9E57E8E264EA}"/>
                      </a:ext>
                    </a:extLst>
                  </p:cNvPr>
                  <p:cNvSpPr/>
                  <p:nvPr/>
                </p:nvSpPr>
                <p:spPr>
                  <a:xfrm>
                    <a:off x="3517720" y="3598388"/>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2976513"/>
                      <a:satOff val="17933"/>
                      <a:lumOff val="1437"/>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sp>
              <p:sp>
                <p:nvSpPr>
                  <p:cNvPr id="39" name="橢圓 38">
                    <a:extLst>
                      <a:ext uri="{FF2B5EF4-FFF2-40B4-BE49-F238E27FC236}">
                        <a16:creationId xmlns:a16="http://schemas.microsoft.com/office/drawing/2014/main" xmlns="" id="{8B4F24D6-44AF-43D5-BFCF-5D321D964660}"/>
                      </a:ext>
                    </a:extLst>
                  </p:cNvPr>
                  <p:cNvSpPr/>
                  <p:nvPr/>
                </p:nvSpPr>
                <p:spPr>
                  <a:xfrm>
                    <a:off x="3741221" y="3736099"/>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3472599"/>
                      <a:satOff val="20921"/>
                      <a:lumOff val="1677"/>
                      <a:alphaOff val="0"/>
                    </a:schemeClr>
                  </a:lnRef>
                  <a:fillRef idx="3">
                    <a:schemeClr val="accent4">
                      <a:hueOff val="-3472599"/>
                      <a:satOff val="20921"/>
                      <a:lumOff val="1677"/>
                      <a:alphaOff val="0"/>
                    </a:schemeClr>
                  </a:fillRef>
                  <a:effectRef idx="2">
                    <a:schemeClr val="accent4">
                      <a:hueOff val="-3472599"/>
                      <a:satOff val="20921"/>
                      <a:lumOff val="1677"/>
                      <a:alphaOff val="0"/>
                    </a:schemeClr>
                  </a:effectRef>
                  <a:fontRef idx="minor">
                    <a:schemeClr val="lt1"/>
                  </a:fontRef>
                </p:style>
              </p:sp>
              <p:sp>
                <p:nvSpPr>
                  <p:cNvPr id="40" name="橢圓 39">
                    <a:extLst>
                      <a:ext uri="{FF2B5EF4-FFF2-40B4-BE49-F238E27FC236}">
                        <a16:creationId xmlns:a16="http://schemas.microsoft.com/office/drawing/2014/main" xmlns="" id="{5B32B9CB-0347-49AC-97FD-07BCD3614E94}"/>
                      </a:ext>
                    </a:extLst>
                  </p:cNvPr>
                  <p:cNvSpPr/>
                  <p:nvPr/>
                </p:nvSpPr>
                <p:spPr>
                  <a:xfrm>
                    <a:off x="3294890" y="3751247"/>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3968684"/>
                      <a:satOff val="23910"/>
                      <a:lumOff val="1916"/>
                      <a:alphaOff val="0"/>
                    </a:schemeClr>
                  </a:lnRef>
                  <a:fillRef idx="3">
                    <a:schemeClr val="accent4">
                      <a:hueOff val="-3968684"/>
                      <a:satOff val="23910"/>
                      <a:lumOff val="1916"/>
                      <a:alphaOff val="0"/>
                    </a:schemeClr>
                  </a:fillRef>
                  <a:effectRef idx="2">
                    <a:schemeClr val="accent4">
                      <a:hueOff val="-3968684"/>
                      <a:satOff val="23910"/>
                      <a:lumOff val="1916"/>
                      <a:alphaOff val="0"/>
                    </a:schemeClr>
                  </a:effectRef>
                  <a:fontRef idx="minor">
                    <a:schemeClr val="lt1"/>
                  </a:fontRef>
                </p:style>
              </p:sp>
              <p:sp>
                <p:nvSpPr>
                  <p:cNvPr id="41" name="橢圓 40">
                    <a:extLst>
                      <a:ext uri="{FF2B5EF4-FFF2-40B4-BE49-F238E27FC236}">
                        <a16:creationId xmlns:a16="http://schemas.microsoft.com/office/drawing/2014/main" xmlns="" id="{14BA29F6-A090-4F7E-8121-A1BF506C7BDA}"/>
                      </a:ext>
                    </a:extLst>
                  </p:cNvPr>
                  <p:cNvSpPr/>
                  <p:nvPr/>
                </p:nvSpPr>
                <p:spPr>
                  <a:xfrm>
                    <a:off x="3294890" y="4041818"/>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4464770"/>
                      <a:satOff val="26899"/>
                      <a:lumOff val="2156"/>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2" name="手繪多邊形 53">
                    <a:extLst>
                      <a:ext uri="{FF2B5EF4-FFF2-40B4-BE49-F238E27FC236}">
                        <a16:creationId xmlns:a16="http://schemas.microsoft.com/office/drawing/2014/main" xmlns="" id="{EA1180C5-81FB-4633-B46C-F0D47F0DB30A}"/>
                      </a:ext>
                    </a:extLst>
                  </p:cNvPr>
                  <p:cNvSpPr/>
                  <p:nvPr/>
                </p:nvSpPr>
                <p:spPr>
                  <a:xfrm>
                    <a:off x="3456959" y="5053313"/>
                    <a:ext cx="3608116" cy="1278596"/>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05790" tIns="166847" rIns="166847" bIns="166847" numCol="1" spcCol="1270" anchor="ctr" anchorCtr="0">
                    <a:noAutofit/>
                  </a:bodyPr>
                  <a:lstStyle/>
                  <a:p>
                    <a:pPr lvl="0" algn="l" defTabSz="1466850">
                      <a:lnSpc>
                        <a:spcPct val="90000"/>
                      </a:lnSpc>
                      <a:spcBef>
                        <a:spcPct val="0"/>
                      </a:spcBef>
                      <a:spcAft>
                        <a:spcPct val="35000"/>
                      </a:spcAft>
                    </a:pPr>
                    <a:endParaRPr lang="zh-TW" altLang="en-US" sz="3300" kern="1200">
                      <a:latin typeface="微軟正黑體" panose="020B0604030504040204" pitchFamily="34" charset="-120"/>
                      <a:ea typeface="微軟正黑體" panose="020B0604030504040204" pitchFamily="34" charset="-120"/>
                    </a:endParaRPr>
                  </a:p>
                </p:txBody>
              </p:sp>
              <p:sp>
                <p:nvSpPr>
                  <p:cNvPr id="43" name="橢圓 42">
                    <a:extLst>
                      <a:ext uri="{FF2B5EF4-FFF2-40B4-BE49-F238E27FC236}">
                        <a16:creationId xmlns:a16="http://schemas.microsoft.com/office/drawing/2014/main" xmlns="" id="{37F737FB-8829-4CF8-9D66-7003B23F17D1}"/>
                      </a:ext>
                    </a:extLst>
                  </p:cNvPr>
                  <p:cNvSpPr/>
                  <p:nvPr/>
                </p:nvSpPr>
                <p:spPr>
                  <a:xfrm>
                    <a:off x="2758387" y="4539171"/>
                    <a:ext cx="1384589" cy="1414858"/>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3981281"/>
                      <a:satOff val="22610"/>
                      <a:lumOff val="1795"/>
                      <a:alphaOff val="0"/>
                    </a:schemeClr>
                  </a:fillRef>
                  <a:effectRef idx="2">
                    <a:schemeClr val="accent4">
                      <a:tint val="50000"/>
                      <a:hueOff val="-3981281"/>
                      <a:satOff val="22610"/>
                      <a:lumOff val="1795"/>
                      <a:alphaOff val="0"/>
                    </a:schemeClr>
                  </a:effectRef>
                  <a:fontRef idx="minor">
                    <a:schemeClr val="lt1">
                      <a:hueOff val="0"/>
                      <a:satOff val="0"/>
                      <a:lumOff val="0"/>
                      <a:alphaOff val="0"/>
                    </a:schemeClr>
                  </a:fontRef>
                </p:style>
              </p:sp>
            </p:grpSp>
            <p:sp>
              <p:nvSpPr>
                <p:cNvPr id="34" name="橢圓 33">
                  <a:extLst>
                    <a:ext uri="{FF2B5EF4-FFF2-40B4-BE49-F238E27FC236}">
                      <a16:creationId xmlns:a16="http://schemas.microsoft.com/office/drawing/2014/main" xmlns="" id="{FD5FD59F-16DA-4CF7-AD0F-F835A1B9D089}"/>
                    </a:ext>
                  </a:extLst>
                </p:cNvPr>
                <p:cNvSpPr/>
                <p:nvPr/>
              </p:nvSpPr>
              <p:spPr>
                <a:xfrm>
                  <a:off x="3294889" y="4345331"/>
                  <a:ext cx="167289" cy="172976"/>
                </a:xfrm>
                <a:prstGeom prst="ellipse">
                  <a:avLst/>
                </a:prstGeom>
                <a:scene3d>
                  <a:camera prst="orthographicFront"/>
                  <a:lightRig rig="flat" dir="t"/>
                </a:scene3d>
                <a:sp3d prstMaterial="plastic">
                  <a:bevelT w="120900" h="88900"/>
                  <a:bevelB w="88900" h="31750" prst="angle"/>
                </a:sp3d>
              </p:spPr>
              <p:style>
                <a:lnRef idx="1">
                  <a:schemeClr val="accent4">
                    <a:hueOff val="-4464770"/>
                    <a:satOff val="26899"/>
                    <a:lumOff val="2156"/>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grpSp>
          <p:grpSp>
            <p:nvGrpSpPr>
              <p:cNvPr id="23" name="群組 22">
                <a:extLst>
                  <a:ext uri="{FF2B5EF4-FFF2-40B4-BE49-F238E27FC236}">
                    <a16:creationId xmlns:a16="http://schemas.microsoft.com/office/drawing/2014/main" xmlns="" id="{9AD61533-44C5-4385-B910-198F8B4B1422}"/>
                  </a:ext>
                </a:extLst>
              </p:cNvPr>
              <p:cNvGrpSpPr/>
              <p:nvPr/>
            </p:nvGrpSpPr>
            <p:grpSpPr>
              <a:xfrm>
                <a:off x="1450241" y="1578621"/>
                <a:ext cx="4359746" cy="1890749"/>
                <a:chOff x="1283132" y="1487097"/>
                <a:chExt cx="4359746" cy="1890749"/>
              </a:xfrm>
            </p:grpSpPr>
            <p:grpSp>
              <p:nvGrpSpPr>
                <p:cNvPr id="26" name="群組 25">
                  <a:extLst>
                    <a:ext uri="{FF2B5EF4-FFF2-40B4-BE49-F238E27FC236}">
                      <a16:creationId xmlns:a16="http://schemas.microsoft.com/office/drawing/2014/main" xmlns="" id="{FFD5E0F1-4BEF-48FD-A245-3AC5677D44CF}"/>
                    </a:ext>
                  </a:extLst>
                </p:cNvPr>
                <p:cNvGrpSpPr/>
                <p:nvPr/>
              </p:nvGrpSpPr>
              <p:grpSpPr>
                <a:xfrm>
                  <a:off x="1283132" y="1487097"/>
                  <a:ext cx="4359746" cy="1687994"/>
                  <a:chOff x="1412021" y="1487097"/>
                  <a:chExt cx="4359746" cy="1687994"/>
                </a:xfrm>
              </p:grpSpPr>
              <p:sp>
                <p:nvSpPr>
                  <p:cNvPr id="28" name="手繪多邊形 15">
                    <a:extLst>
                      <a:ext uri="{FF2B5EF4-FFF2-40B4-BE49-F238E27FC236}">
                        <a16:creationId xmlns:a16="http://schemas.microsoft.com/office/drawing/2014/main" xmlns="" id="{9B26AD9E-107C-4D15-B66F-36F8E4CD5BF9}"/>
                      </a:ext>
                    </a:extLst>
                  </p:cNvPr>
                  <p:cNvSpPr/>
                  <p:nvPr/>
                </p:nvSpPr>
                <p:spPr>
                  <a:xfrm flipV="1">
                    <a:off x="2173694" y="1487097"/>
                    <a:ext cx="3598073" cy="1275408"/>
                  </a:xfrm>
                  <a:custGeom>
                    <a:avLst/>
                    <a:gdLst>
                      <a:gd name="connsiteX0" fmla="*/ 0 w 3140186"/>
                      <a:gd name="connsiteY0" fmla="*/ 140385 h 842291"/>
                      <a:gd name="connsiteX1" fmla="*/ 140385 w 3140186"/>
                      <a:gd name="connsiteY1" fmla="*/ 0 h 842291"/>
                      <a:gd name="connsiteX2" fmla="*/ 2999801 w 3140186"/>
                      <a:gd name="connsiteY2" fmla="*/ 0 h 842291"/>
                      <a:gd name="connsiteX3" fmla="*/ 3140186 w 3140186"/>
                      <a:gd name="connsiteY3" fmla="*/ 140385 h 842291"/>
                      <a:gd name="connsiteX4" fmla="*/ 3140186 w 3140186"/>
                      <a:gd name="connsiteY4" fmla="*/ 701906 h 842291"/>
                      <a:gd name="connsiteX5" fmla="*/ 2999801 w 3140186"/>
                      <a:gd name="connsiteY5" fmla="*/ 842291 h 842291"/>
                      <a:gd name="connsiteX6" fmla="*/ 140385 w 3140186"/>
                      <a:gd name="connsiteY6" fmla="*/ 842291 h 842291"/>
                      <a:gd name="connsiteX7" fmla="*/ 0 w 3140186"/>
                      <a:gd name="connsiteY7" fmla="*/ 701906 h 842291"/>
                      <a:gd name="connsiteX8" fmla="*/ 0 w 3140186"/>
                      <a:gd name="connsiteY8" fmla="*/ 140385 h 842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0186" h="842291">
                        <a:moveTo>
                          <a:pt x="0" y="140385"/>
                        </a:moveTo>
                        <a:cubicBezTo>
                          <a:pt x="0" y="62853"/>
                          <a:pt x="62853" y="0"/>
                          <a:pt x="140385" y="0"/>
                        </a:cubicBezTo>
                        <a:lnTo>
                          <a:pt x="2999801" y="0"/>
                        </a:lnTo>
                        <a:cubicBezTo>
                          <a:pt x="3077333" y="0"/>
                          <a:pt x="3140186" y="62853"/>
                          <a:pt x="3140186" y="140385"/>
                        </a:cubicBezTo>
                        <a:lnTo>
                          <a:pt x="3140186" y="701906"/>
                        </a:lnTo>
                        <a:cubicBezTo>
                          <a:pt x="3140186" y="779438"/>
                          <a:pt x="3077333" y="842291"/>
                          <a:pt x="2999801" y="842291"/>
                        </a:cubicBezTo>
                        <a:lnTo>
                          <a:pt x="140385" y="842291"/>
                        </a:lnTo>
                        <a:cubicBezTo>
                          <a:pt x="62853" y="842291"/>
                          <a:pt x="0" y="779438"/>
                          <a:pt x="0" y="701906"/>
                        </a:cubicBezTo>
                        <a:lnTo>
                          <a:pt x="0" y="14038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eaVert" wrap="square" lIns="705790" tIns="166847" rIns="166847" bIns="166847" numCol="1" spcCol="1270" anchor="b" anchorCtr="0">
                    <a:noAutofit/>
                  </a:bodyPr>
                  <a:lstStyle/>
                  <a:p>
                    <a:pPr lvl="0" algn="l" defTabSz="1466850">
                      <a:lnSpc>
                        <a:spcPct val="90000"/>
                      </a:lnSpc>
                      <a:spcBef>
                        <a:spcPct val="0"/>
                      </a:spcBef>
                      <a:spcAft>
                        <a:spcPct val="35000"/>
                      </a:spcAft>
                    </a:pPr>
                    <a:endParaRPr lang="zh-TW" altLang="en-US" sz="3300" kern="1200" dirty="0">
                      <a:latin typeface="微軟正黑體" panose="020B0604030504040204" pitchFamily="34" charset="-120"/>
                      <a:ea typeface="微軟正黑體" panose="020B0604030504040204" pitchFamily="34" charset="-120"/>
                    </a:endParaRPr>
                  </a:p>
                </p:txBody>
              </p:sp>
              <p:sp>
                <p:nvSpPr>
                  <p:cNvPr id="29" name="橢圓 28">
                    <a:extLst>
                      <a:ext uri="{FF2B5EF4-FFF2-40B4-BE49-F238E27FC236}">
                        <a16:creationId xmlns:a16="http://schemas.microsoft.com/office/drawing/2014/main" xmlns="" id="{3F237101-C6B2-433C-8BA1-14765685075D}"/>
                      </a:ext>
                    </a:extLst>
                  </p:cNvPr>
                  <p:cNvSpPr/>
                  <p:nvPr/>
                </p:nvSpPr>
                <p:spPr>
                  <a:xfrm flipV="1">
                    <a:off x="2968145" y="3017573"/>
                    <a:ext cx="174631" cy="157518"/>
                  </a:xfrm>
                  <a:prstGeom prst="ellipse">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30" name="橢圓 29">
                    <a:extLst>
                      <a:ext uri="{FF2B5EF4-FFF2-40B4-BE49-F238E27FC236}">
                        <a16:creationId xmlns:a16="http://schemas.microsoft.com/office/drawing/2014/main" xmlns="" id="{918129A6-8B37-4AFC-A04E-ECA7CA41BFE2}"/>
                      </a:ext>
                    </a:extLst>
                  </p:cNvPr>
                  <p:cNvSpPr/>
                  <p:nvPr/>
                </p:nvSpPr>
                <p:spPr>
                  <a:xfrm flipV="1">
                    <a:off x="2815167" y="2796442"/>
                    <a:ext cx="174631" cy="157518"/>
                  </a:xfrm>
                  <a:prstGeom prst="ellipse">
                    <a:avLst/>
                  </a:prstGeom>
                  <a:scene3d>
                    <a:camera prst="orthographicFront"/>
                    <a:lightRig rig="flat" dir="t"/>
                  </a:scene3d>
                  <a:sp3d prstMaterial="plastic">
                    <a:bevelT w="120900" h="88900"/>
                    <a:bevelB w="88900" h="31750" prst="angle"/>
                  </a:sp3d>
                </p:spPr>
                <p:style>
                  <a:lnRef idx="1">
                    <a:schemeClr val="accent4">
                      <a:hueOff val="-496086"/>
                      <a:satOff val="2989"/>
                      <a:lumOff val="240"/>
                      <a:alphaOff val="0"/>
                    </a:schemeClr>
                  </a:lnRef>
                  <a:fillRef idx="3">
                    <a:schemeClr val="accent4">
                      <a:hueOff val="-496086"/>
                      <a:satOff val="2989"/>
                      <a:lumOff val="240"/>
                      <a:alphaOff val="0"/>
                    </a:schemeClr>
                  </a:fillRef>
                  <a:effectRef idx="2">
                    <a:schemeClr val="accent4">
                      <a:hueOff val="-496086"/>
                      <a:satOff val="2989"/>
                      <a:lumOff val="240"/>
                      <a:alphaOff val="0"/>
                    </a:schemeClr>
                  </a:effectRef>
                  <a:fontRef idx="minor">
                    <a:schemeClr val="lt1"/>
                  </a:fontRef>
                </p:style>
              </p:sp>
              <p:sp>
                <p:nvSpPr>
                  <p:cNvPr id="31" name="橢圓 30">
                    <a:extLst>
                      <a:ext uri="{FF2B5EF4-FFF2-40B4-BE49-F238E27FC236}">
                        <a16:creationId xmlns:a16="http://schemas.microsoft.com/office/drawing/2014/main" xmlns="" id="{415E88C6-E2D3-4262-A7CF-323992B76A5C}"/>
                      </a:ext>
                    </a:extLst>
                  </p:cNvPr>
                  <p:cNvSpPr/>
                  <p:nvPr/>
                </p:nvSpPr>
                <p:spPr>
                  <a:xfrm flipV="1">
                    <a:off x="2632852" y="2604991"/>
                    <a:ext cx="174631" cy="157518"/>
                  </a:xfrm>
                  <a:prstGeom prst="ellipse">
                    <a:avLst/>
                  </a:prstGeom>
                  <a:scene3d>
                    <a:camera prst="orthographicFront"/>
                    <a:lightRig rig="flat" dir="t"/>
                  </a:scene3d>
                  <a:sp3d prstMaterial="plastic">
                    <a:bevelT w="120900" h="88900"/>
                    <a:bevelB w="88900" h="31750" prst="angle"/>
                  </a:sp3d>
                </p:spPr>
                <p:style>
                  <a:lnRef idx="1">
                    <a:schemeClr val="accent4">
                      <a:hueOff val="-992171"/>
                      <a:satOff val="5978"/>
                      <a:lumOff val="479"/>
                      <a:alphaOff val="0"/>
                    </a:schemeClr>
                  </a:lnRef>
                  <a:fillRef idx="3">
                    <a:schemeClr val="accent4">
                      <a:hueOff val="-992171"/>
                      <a:satOff val="5978"/>
                      <a:lumOff val="479"/>
                      <a:alphaOff val="0"/>
                    </a:schemeClr>
                  </a:fillRef>
                  <a:effectRef idx="2">
                    <a:schemeClr val="accent4">
                      <a:hueOff val="-992171"/>
                      <a:satOff val="5978"/>
                      <a:lumOff val="479"/>
                      <a:alphaOff val="0"/>
                    </a:schemeClr>
                  </a:effectRef>
                  <a:fontRef idx="minor">
                    <a:schemeClr val="lt1"/>
                  </a:fontRef>
                </p:style>
              </p:sp>
              <p:sp>
                <p:nvSpPr>
                  <p:cNvPr id="32" name="橢圓 31">
                    <a:extLst>
                      <a:ext uri="{FF2B5EF4-FFF2-40B4-BE49-F238E27FC236}">
                        <a16:creationId xmlns:a16="http://schemas.microsoft.com/office/drawing/2014/main" xmlns="" id="{F7C7C1AC-F984-4207-B4C8-ADD2D600BB4A}"/>
                      </a:ext>
                    </a:extLst>
                  </p:cNvPr>
                  <p:cNvSpPr/>
                  <p:nvPr/>
                </p:nvSpPr>
                <p:spPr>
                  <a:xfrm flipV="1">
                    <a:off x="1412021" y="1487102"/>
                    <a:ext cx="1308146" cy="1421546"/>
                  </a:xfrm>
                  <a:prstGeom prst="ellipse">
                    <a:avLst/>
                  </a:prstGeom>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sp>
            </p:grpSp>
            <p:sp>
              <p:nvSpPr>
                <p:cNvPr id="27" name="橢圓 26">
                  <a:extLst>
                    <a:ext uri="{FF2B5EF4-FFF2-40B4-BE49-F238E27FC236}">
                      <a16:creationId xmlns:a16="http://schemas.microsoft.com/office/drawing/2014/main" xmlns="" id="{1BFBF3E3-5F5F-47FB-93A8-FBA9E8AA04B2}"/>
                    </a:ext>
                  </a:extLst>
                </p:cNvPr>
                <p:cNvSpPr/>
                <p:nvPr/>
              </p:nvSpPr>
              <p:spPr>
                <a:xfrm flipV="1">
                  <a:off x="3015848" y="3220328"/>
                  <a:ext cx="174631" cy="157518"/>
                </a:xfrm>
                <a:prstGeom prst="ellipse">
                  <a:avLst/>
                </a:prstGeom>
                <a:scene3d>
                  <a:camera prst="orthographicFront"/>
                  <a:lightRig rig="flat" dir="t"/>
                </a:scene3d>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grpSp>
          <p:sp>
            <p:nvSpPr>
              <p:cNvPr id="24" name="文字方塊 23">
                <a:extLst>
                  <a:ext uri="{FF2B5EF4-FFF2-40B4-BE49-F238E27FC236}">
                    <a16:creationId xmlns:a16="http://schemas.microsoft.com/office/drawing/2014/main" xmlns="" id="{ABC434E2-FBF2-4AD6-92F3-F312CC798B53}"/>
                  </a:ext>
                </a:extLst>
              </p:cNvPr>
              <p:cNvSpPr txBox="1"/>
              <p:nvPr/>
            </p:nvSpPr>
            <p:spPr>
              <a:xfrm>
                <a:off x="2961036" y="1578625"/>
                <a:ext cx="2339101" cy="1196649"/>
              </a:xfrm>
              <a:prstGeom prst="rect">
                <a:avLst/>
              </a:prstGeom>
              <a:noFill/>
            </p:spPr>
            <p:txBody>
              <a:bodyPr wrap="none" rtlCol="0">
                <a:noAutofit/>
              </a:bodyPr>
              <a:lstStyle/>
              <a:p>
                <a:pPr algn="ctr">
                  <a:lnSpc>
                    <a:spcPts val="3000"/>
                  </a:lnSpc>
                </a:pPr>
                <a:r>
                  <a:rPr lang="zh-TW" altLang="en-US" sz="2600" b="1" dirty="0">
                    <a:solidFill>
                      <a:schemeClr val="bg1"/>
                    </a:solidFill>
                    <a:latin typeface="微軟正黑體" panose="020B0604030504040204" pitchFamily="34" charset="-120"/>
                    <a:ea typeface="微軟正黑體" panose="020B0604030504040204" pitchFamily="34" charset="-120"/>
                  </a:rPr>
                  <a:t>所得上限金額</a:t>
                </a:r>
                <a:r>
                  <a:rPr lang="en-US" altLang="zh-TW" sz="2600" b="1" dirty="0">
                    <a:solidFill>
                      <a:schemeClr val="bg1"/>
                    </a:solidFill>
                    <a:latin typeface="微軟正黑體" panose="020B0604030504040204" pitchFamily="34" charset="-120"/>
                    <a:ea typeface="微軟正黑體" panose="020B0604030504040204" pitchFamily="34" charset="-120"/>
                  </a:rPr>
                  <a:t/>
                </a:r>
                <a:br>
                  <a:rPr lang="en-US" altLang="zh-TW" sz="2600" b="1" dirty="0">
                    <a:solidFill>
                      <a:schemeClr val="bg1"/>
                    </a:solidFill>
                    <a:latin typeface="微軟正黑體" panose="020B0604030504040204" pitchFamily="34" charset="-120"/>
                    <a:ea typeface="微軟正黑體" panose="020B0604030504040204" pitchFamily="34" charset="-120"/>
                  </a:rPr>
                </a:br>
                <a:r>
                  <a:rPr lang="zh-TW" altLang="en-US" sz="2600" b="1" dirty="0">
                    <a:solidFill>
                      <a:schemeClr val="bg1"/>
                    </a:solidFill>
                    <a:latin typeface="微軟正黑體" panose="020B0604030504040204" pitchFamily="34" charset="-120"/>
                    <a:ea typeface="微軟正黑體" panose="020B0604030504040204" pitchFamily="34" charset="-120"/>
                  </a:rPr>
                  <a:t>天花板</a:t>
                </a:r>
              </a:p>
            </p:txBody>
          </p:sp>
          <p:sp>
            <p:nvSpPr>
              <p:cNvPr id="25" name="文字方塊 24">
                <a:extLst>
                  <a:ext uri="{FF2B5EF4-FFF2-40B4-BE49-F238E27FC236}">
                    <a16:creationId xmlns:a16="http://schemas.microsoft.com/office/drawing/2014/main" xmlns="" id="{945FC94D-56CD-4F80-90C0-C68B5184CB99}"/>
                  </a:ext>
                </a:extLst>
              </p:cNvPr>
              <p:cNvSpPr txBox="1"/>
              <p:nvPr/>
            </p:nvSpPr>
            <p:spPr>
              <a:xfrm>
                <a:off x="4258575" y="5053314"/>
                <a:ext cx="2339101" cy="1113277"/>
              </a:xfrm>
              <a:prstGeom prst="rect">
                <a:avLst/>
              </a:prstGeom>
              <a:noFill/>
            </p:spPr>
            <p:txBody>
              <a:bodyPr wrap="none" rtlCol="0">
                <a:noAutofit/>
              </a:bodyPr>
              <a:lstStyle/>
              <a:p>
                <a:pPr algn="ctr">
                  <a:lnSpc>
                    <a:spcPts val="3000"/>
                  </a:lnSpc>
                </a:pPr>
                <a:r>
                  <a:rPr lang="zh-TW" altLang="en-US" sz="2600" b="1" dirty="0">
                    <a:solidFill>
                      <a:schemeClr val="bg1"/>
                    </a:solidFill>
                    <a:latin typeface="微軟正黑體" panose="020B0604030504040204" pitchFamily="34" charset="-120"/>
                    <a:ea typeface="微軟正黑體" panose="020B0604030504040204" pitchFamily="34" charset="-120"/>
                  </a:rPr>
                  <a:t>最低保障金額</a:t>
                </a:r>
                <a:r>
                  <a:rPr lang="en-US" altLang="zh-TW" sz="2600" b="1" dirty="0">
                    <a:solidFill>
                      <a:schemeClr val="bg1"/>
                    </a:solidFill>
                    <a:latin typeface="微軟正黑體" panose="020B0604030504040204" pitchFamily="34" charset="-120"/>
                    <a:ea typeface="微軟正黑體" panose="020B0604030504040204" pitchFamily="34" charset="-120"/>
                  </a:rPr>
                  <a:t/>
                </a:r>
                <a:br>
                  <a:rPr lang="en-US" altLang="zh-TW" sz="2600" b="1" dirty="0">
                    <a:solidFill>
                      <a:schemeClr val="bg1"/>
                    </a:solidFill>
                    <a:latin typeface="微軟正黑體" panose="020B0604030504040204" pitchFamily="34" charset="-120"/>
                    <a:ea typeface="微軟正黑體" panose="020B0604030504040204" pitchFamily="34" charset="-120"/>
                  </a:rPr>
                </a:br>
                <a:r>
                  <a:rPr lang="zh-TW" altLang="en-US" sz="2600" b="1" dirty="0">
                    <a:solidFill>
                      <a:schemeClr val="bg1"/>
                    </a:solidFill>
                    <a:latin typeface="微軟正黑體" panose="020B0604030504040204" pitchFamily="34" charset="-120"/>
                    <a:ea typeface="微軟正黑體" panose="020B0604030504040204" pitchFamily="34" charset="-120"/>
                  </a:rPr>
                  <a:t>樓地板</a:t>
                </a:r>
              </a:p>
            </p:txBody>
          </p:sp>
        </p:grpSp>
        <p:cxnSp>
          <p:nvCxnSpPr>
            <p:cNvPr id="9" name="直線單箭頭接點 8">
              <a:extLst>
                <a:ext uri="{FF2B5EF4-FFF2-40B4-BE49-F238E27FC236}">
                  <a16:creationId xmlns:a16="http://schemas.microsoft.com/office/drawing/2014/main" xmlns="" id="{EB68D670-8BC4-4F55-A16F-428647A1ED27}"/>
                </a:ext>
              </a:extLst>
            </p:cNvPr>
            <p:cNvCxnSpPr>
              <a:stCxn id="28" idx="5"/>
            </p:cNvCxnSpPr>
            <p:nvPr/>
          </p:nvCxnSpPr>
          <p:spPr>
            <a:xfrm>
              <a:off x="3555612" y="2422842"/>
              <a:ext cx="5261588" cy="173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直線單箭頭接點 10">
              <a:extLst>
                <a:ext uri="{FF2B5EF4-FFF2-40B4-BE49-F238E27FC236}">
                  <a16:creationId xmlns:a16="http://schemas.microsoft.com/office/drawing/2014/main" xmlns="" id="{4631553E-DDE2-4B1B-8AA5-A643C239129B}"/>
                </a:ext>
              </a:extLst>
            </p:cNvPr>
            <p:cNvCxnSpPr/>
            <p:nvPr/>
          </p:nvCxnSpPr>
          <p:spPr>
            <a:xfrm flipV="1">
              <a:off x="4618488" y="5422969"/>
              <a:ext cx="4093305" cy="798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向下箭號 9">
              <a:extLst>
                <a:ext uri="{FF2B5EF4-FFF2-40B4-BE49-F238E27FC236}">
                  <a16:creationId xmlns:a16="http://schemas.microsoft.com/office/drawing/2014/main" xmlns="" id="{EC6A0CA5-2741-4D3B-8272-CB9E39BE401D}"/>
                </a:ext>
              </a:extLst>
            </p:cNvPr>
            <p:cNvSpPr/>
            <p:nvPr/>
          </p:nvSpPr>
          <p:spPr>
            <a:xfrm>
              <a:off x="8007081" y="1479882"/>
              <a:ext cx="484632" cy="95161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xmlns="" id="{7E40E90C-F920-462B-91D5-C6F397299A59}"/>
                </a:ext>
              </a:extLst>
            </p:cNvPr>
            <p:cNvSpPr txBox="1"/>
            <p:nvPr/>
          </p:nvSpPr>
          <p:spPr>
            <a:xfrm>
              <a:off x="4747632" y="1479882"/>
              <a:ext cx="3267631" cy="853752"/>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nSpc>
                  <a:spcPts val="3000"/>
                </a:lnSpc>
              </a:pPr>
              <a:r>
                <a:rPr lang="zh-TW" altLang="en-US" sz="22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每月退休所得超過上限金額者，降至上限金額止</a:t>
              </a:r>
            </a:p>
          </p:txBody>
        </p:sp>
        <p:sp>
          <p:nvSpPr>
            <p:cNvPr id="14" name="向下箭號 36">
              <a:extLst>
                <a:ext uri="{FF2B5EF4-FFF2-40B4-BE49-F238E27FC236}">
                  <a16:creationId xmlns:a16="http://schemas.microsoft.com/office/drawing/2014/main" xmlns="" id="{A8A88079-A7DC-4326-A7A7-38B511E59E16}"/>
                </a:ext>
              </a:extLst>
            </p:cNvPr>
            <p:cNvSpPr/>
            <p:nvPr/>
          </p:nvSpPr>
          <p:spPr>
            <a:xfrm>
              <a:off x="8007081" y="2498602"/>
              <a:ext cx="484632" cy="28470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xmlns="" id="{19B98B92-617D-4D38-B433-B0FE6192A4C0}"/>
                </a:ext>
              </a:extLst>
            </p:cNvPr>
            <p:cNvSpPr txBox="1"/>
            <p:nvPr/>
          </p:nvSpPr>
          <p:spPr>
            <a:xfrm>
              <a:off x="5716003" y="3763743"/>
              <a:ext cx="2291077" cy="1596331"/>
            </a:xfrm>
            <a:prstGeom prst="rect">
              <a:avLst/>
            </a:prstGeom>
          </p:spPr>
          <p:style>
            <a:lnRef idx="2">
              <a:schemeClr val="accent5"/>
            </a:lnRef>
            <a:fillRef idx="1">
              <a:schemeClr val="lt1"/>
            </a:fillRef>
            <a:effectRef idx="0">
              <a:schemeClr val="accent5"/>
            </a:effectRef>
            <a:fontRef idx="minor">
              <a:schemeClr val="dk1"/>
            </a:fontRef>
          </p:style>
          <p:txBody>
            <a:bodyPr wrap="square" rtlCol="0">
              <a:noAutofit/>
            </a:bodyPr>
            <a:lstStyle/>
            <a:p>
              <a:pPr>
                <a:lnSpc>
                  <a:spcPts val="3000"/>
                </a:lnSpc>
              </a:pPr>
              <a:r>
                <a:rPr lang="zh-TW" altLang="en-US" sz="22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每月退休所得超過最低保障金額者，最多降至最低保障金額止</a:t>
              </a:r>
            </a:p>
          </p:txBody>
        </p:sp>
        <p:sp>
          <p:nvSpPr>
            <p:cNvPr id="16" name="文字方塊 15">
              <a:extLst>
                <a:ext uri="{FF2B5EF4-FFF2-40B4-BE49-F238E27FC236}">
                  <a16:creationId xmlns:a16="http://schemas.microsoft.com/office/drawing/2014/main" xmlns="" id="{5A204415-2892-48E6-A636-584EBAEFC13E}"/>
                </a:ext>
              </a:extLst>
            </p:cNvPr>
            <p:cNvSpPr txBox="1"/>
            <p:nvPr/>
          </p:nvSpPr>
          <p:spPr>
            <a:xfrm>
              <a:off x="3284037" y="5594946"/>
              <a:ext cx="5427755" cy="681743"/>
            </a:xfrm>
            <a:prstGeom prst="rect">
              <a:avLst/>
            </a:prstGeom>
          </p:spPr>
          <p:style>
            <a:lnRef idx="2">
              <a:schemeClr val="accent5"/>
            </a:lnRef>
            <a:fillRef idx="1">
              <a:schemeClr val="lt1"/>
            </a:fillRef>
            <a:effectRef idx="0">
              <a:schemeClr val="accent5"/>
            </a:effectRef>
            <a:fontRef idx="minor">
              <a:schemeClr val="dk1"/>
            </a:fontRef>
          </p:style>
          <p:txBody>
            <a:bodyPr wrap="square" rtlCol="0" anchor="ctr">
              <a:noAutofit/>
            </a:bodyPr>
            <a:lstStyle/>
            <a:p>
              <a:r>
                <a:rPr lang="zh-TW" altLang="en-US" sz="2200" b="1" dirty="0">
                  <a:ln w="1905"/>
                  <a:solidFill>
                    <a:srgbClr val="CC0099"/>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每月退休所得等於或低於最低保障金額者，仍領原金額</a:t>
              </a:r>
              <a:r>
                <a:rPr lang="en-US" altLang="zh-TW" sz="2200" b="1" dirty="0">
                  <a:ln w="1905"/>
                  <a:solidFill>
                    <a:srgbClr val="CC0099"/>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200" b="1" dirty="0">
                  <a:ln w="1905"/>
                  <a:solidFill>
                    <a:srgbClr val="CC0099"/>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不調降</a:t>
              </a:r>
            </a:p>
          </p:txBody>
        </p:sp>
        <p:sp>
          <p:nvSpPr>
            <p:cNvPr id="17" name="向右箭號 11">
              <a:extLst>
                <a:ext uri="{FF2B5EF4-FFF2-40B4-BE49-F238E27FC236}">
                  <a16:creationId xmlns:a16="http://schemas.microsoft.com/office/drawing/2014/main" xmlns="" id="{DB9F3E64-F2EA-4552-838F-784DC9A2A749}"/>
                </a:ext>
              </a:extLst>
            </p:cNvPr>
            <p:cNvSpPr/>
            <p:nvPr/>
          </p:nvSpPr>
          <p:spPr>
            <a:xfrm>
              <a:off x="1868734" y="1668666"/>
              <a:ext cx="1379606" cy="53619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採均俸</a:t>
              </a:r>
            </a:p>
          </p:txBody>
        </p:sp>
        <p:sp>
          <p:nvSpPr>
            <p:cNvPr id="18" name="向右箭號 40">
              <a:extLst>
                <a:ext uri="{FF2B5EF4-FFF2-40B4-BE49-F238E27FC236}">
                  <a16:creationId xmlns:a16="http://schemas.microsoft.com/office/drawing/2014/main" xmlns="" id="{33C1C071-C03B-46D8-817C-09425EEFF689}"/>
                </a:ext>
              </a:extLst>
            </p:cNvPr>
            <p:cNvSpPr/>
            <p:nvPr/>
          </p:nvSpPr>
          <p:spPr>
            <a:xfrm>
              <a:off x="3284038" y="1668666"/>
              <a:ext cx="1394858" cy="53619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降優存</a:t>
              </a:r>
            </a:p>
          </p:txBody>
        </p:sp>
        <p:sp>
          <p:nvSpPr>
            <p:cNvPr id="19" name="向右箭號 41">
              <a:extLst>
                <a:ext uri="{FF2B5EF4-FFF2-40B4-BE49-F238E27FC236}">
                  <a16:creationId xmlns:a16="http://schemas.microsoft.com/office/drawing/2014/main" xmlns="" id="{50675DDF-7A46-44A1-B1F4-A86EC2E0AAB1}"/>
                </a:ext>
              </a:extLst>
            </p:cNvPr>
            <p:cNvSpPr/>
            <p:nvPr/>
          </p:nvSpPr>
          <p:spPr>
            <a:xfrm>
              <a:off x="2792926" y="4047121"/>
              <a:ext cx="1449846" cy="52330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採均俸</a:t>
              </a:r>
            </a:p>
          </p:txBody>
        </p:sp>
        <p:sp>
          <p:nvSpPr>
            <p:cNvPr id="20" name="向右箭號 42">
              <a:extLst>
                <a:ext uri="{FF2B5EF4-FFF2-40B4-BE49-F238E27FC236}">
                  <a16:creationId xmlns:a16="http://schemas.microsoft.com/office/drawing/2014/main" xmlns="" id="{61CFAA82-F0BF-44E6-BD00-A0358FF48E82}"/>
                </a:ext>
              </a:extLst>
            </p:cNvPr>
            <p:cNvSpPr/>
            <p:nvPr/>
          </p:nvSpPr>
          <p:spPr>
            <a:xfrm>
              <a:off x="4294464" y="4016938"/>
              <a:ext cx="1449846" cy="55349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降優存</a:t>
              </a:r>
            </a:p>
          </p:txBody>
        </p:sp>
        <p:sp>
          <p:nvSpPr>
            <p:cNvPr id="21" name="向右箭號 51">
              <a:extLst>
                <a:ext uri="{FF2B5EF4-FFF2-40B4-BE49-F238E27FC236}">
                  <a16:creationId xmlns:a16="http://schemas.microsoft.com/office/drawing/2014/main" xmlns="" id="{351FB7CD-9BDD-425D-A1F8-027F757F774B}"/>
                </a:ext>
              </a:extLst>
            </p:cNvPr>
            <p:cNvSpPr/>
            <p:nvPr/>
          </p:nvSpPr>
          <p:spPr>
            <a:xfrm>
              <a:off x="4618488" y="4636399"/>
              <a:ext cx="1097515" cy="58479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降上限</a:t>
              </a:r>
            </a:p>
          </p:txBody>
        </p:sp>
      </p:grpSp>
      <p:sp>
        <p:nvSpPr>
          <p:cNvPr id="45" name="文字方塊 44">
            <a:extLst>
              <a:ext uri="{FF2B5EF4-FFF2-40B4-BE49-F238E27FC236}">
                <a16:creationId xmlns:a16="http://schemas.microsoft.com/office/drawing/2014/main" xmlns="" id="{00D6E121-40EC-44F2-BE37-F3BEA871482D}"/>
              </a:ext>
            </a:extLst>
          </p:cNvPr>
          <p:cNvSpPr txBox="1"/>
          <p:nvPr/>
        </p:nvSpPr>
        <p:spPr>
          <a:xfrm>
            <a:off x="474739" y="1578903"/>
            <a:ext cx="1723549" cy="553998"/>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3000" b="1" dirty="0"/>
              <a:t>基本架構</a:t>
            </a:r>
          </a:p>
        </p:txBody>
      </p:sp>
    </p:spTree>
    <p:extLst>
      <p:ext uri="{BB962C8B-B14F-4D97-AF65-F5344CB8AC3E}">
        <p14:creationId xmlns:p14="http://schemas.microsoft.com/office/powerpoint/2010/main" val="3620924282"/>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45" name="文字方塊 44">
            <a:extLst>
              <a:ext uri="{FF2B5EF4-FFF2-40B4-BE49-F238E27FC236}">
                <a16:creationId xmlns:a16="http://schemas.microsoft.com/office/drawing/2014/main" xmlns="" id="{00D6E121-40EC-44F2-BE37-F3BEA871482D}"/>
              </a:ext>
            </a:extLst>
          </p:cNvPr>
          <p:cNvSpPr txBox="1"/>
          <p:nvPr/>
        </p:nvSpPr>
        <p:spPr>
          <a:xfrm>
            <a:off x="258914" y="1706025"/>
            <a:ext cx="1723549" cy="553998"/>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3000" b="1" dirty="0"/>
              <a:t>基本架構</a:t>
            </a:r>
          </a:p>
        </p:txBody>
      </p:sp>
      <p:grpSp>
        <p:nvGrpSpPr>
          <p:cNvPr id="44" name="群組 43">
            <a:extLst>
              <a:ext uri="{FF2B5EF4-FFF2-40B4-BE49-F238E27FC236}">
                <a16:creationId xmlns:a16="http://schemas.microsoft.com/office/drawing/2014/main" xmlns="" id="{0A22614A-AA1C-4C8C-8CB1-FB56CCE5D96C}"/>
              </a:ext>
            </a:extLst>
          </p:cNvPr>
          <p:cNvGrpSpPr/>
          <p:nvPr/>
        </p:nvGrpSpPr>
        <p:grpSpPr>
          <a:xfrm>
            <a:off x="2254594" y="1573161"/>
            <a:ext cx="9128739" cy="4876800"/>
            <a:chOff x="395536" y="1324356"/>
            <a:chExt cx="8423187" cy="5330139"/>
          </a:xfrm>
        </p:grpSpPr>
        <p:sp>
          <p:nvSpPr>
            <p:cNvPr id="46" name="圓角矩形 26">
              <a:extLst>
                <a:ext uri="{FF2B5EF4-FFF2-40B4-BE49-F238E27FC236}">
                  <a16:creationId xmlns:a16="http://schemas.microsoft.com/office/drawing/2014/main" xmlns="" id="{52A00444-3E50-491B-AD9B-1D006F4F5C2D}"/>
                </a:ext>
              </a:extLst>
            </p:cNvPr>
            <p:cNvSpPr/>
            <p:nvPr/>
          </p:nvSpPr>
          <p:spPr>
            <a:xfrm>
              <a:off x="755575" y="1324356"/>
              <a:ext cx="7734357" cy="84647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r>
                <a:rPr lang="zh-TW" altLang="en-US" sz="2400" b="1" dirty="0">
                  <a:ln w="1905"/>
                  <a:solidFill>
                    <a:srgbClr val="D60093"/>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最低保障金額之設定，研議之初有各種版本及金額，最終採納銓敘部意見，以大法官釋字第</a:t>
              </a:r>
              <a:r>
                <a:rPr lang="en-US" altLang="zh-TW" sz="2400" b="1" dirty="0">
                  <a:ln w="1905"/>
                  <a:solidFill>
                    <a:srgbClr val="D60093"/>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280</a:t>
              </a:r>
              <a:r>
                <a:rPr lang="zh-TW" altLang="en-US" sz="2400" b="1" dirty="0">
                  <a:ln w="1905"/>
                  <a:solidFill>
                    <a:srgbClr val="D60093"/>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號意旨訂之</a:t>
              </a:r>
            </a:p>
          </p:txBody>
        </p:sp>
        <p:grpSp>
          <p:nvGrpSpPr>
            <p:cNvPr id="47" name="群組 46">
              <a:extLst>
                <a:ext uri="{FF2B5EF4-FFF2-40B4-BE49-F238E27FC236}">
                  <a16:creationId xmlns:a16="http://schemas.microsoft.com/office/drawing/2014/main" xmlns="" id="{B0418F59-7000-49CB-8259-11DF88224933}"/>
                </a:ext>
              </a:extLst>
            </p:cNvPr>
            <p:cNvGrpSpPr/>
            <p:nvPr/>
          </p:nvGrpSpPr>
          <p:grpSpPr>
            <a:xfrm>
              <a:off x="3198762" y="2164091"/>
              <a:ext cx="2932936" cy="4490404"/>
              <a:chOff x="3414134" y="2348880"/>
              <a:chExt cx="2499414" cy="4063999"/>
            </a:xfrm>
          </p:grpSpPr>
          <p:sp>
            <p:nvSpPr>
              <p:cNvPr id="53" name="圓形箭號 21">
                <a:extLst>
                  <a:ext uri="{FF2B5EF4-FFF2-40B4-BE49-F238E27FC236}">
                    <a16:creationId xmlns:a16="http://schemas.microsoft.com/office/drawing/2014/main" xmlns="" id="{68FE44DE-A0FE-444C-98F0-686856C8AC1E}"/>
                  </a:ext>
                </a:extLst>
              </p:cNvPr>
              <p:cNvSpPr/>
              <p:nvPr/>
            </p:nvSpPr>
            <p:spPr>
              <a:xfrm>
                <a:off x="3957437" y="2348880"/>
                <a:ext cx="1956111" cy="1956409"/>
              </a:xfrm>
              <a:prstGeom prst="circularArrow">
                <a:avLst>
                  <a:gd name="adj1" fmla="val 10980"/>
                  <a:gd name="adj2" fmla="val 1142322"/>
                  <a:gd name="adj3" fmla="val 4500000"/>
                  <a:gd name="adj4" fmla="val 10800000"/>
                  <a:gd name="adj5" fmla="val 125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手繪多邊形 22">
                <a:extLst>
                  <a:ext uri="{FF2B5EF4-FFF2-40B4-BE49-F238E27FC236}">
                    <a16:creationId xmlns:a16="http://schemas.microsoft.com/office/drawing/2014/main" xmlns="" id="{02641163-E6BA-4B05-A0A9-5C40F528CCBE}"/>
                  </a:ext>
                </a:extLst>
              </p:cNvPr>
              <p:cNvSpPr/>
              <p:nvPr/>
            </p:nvSpPr>
            <p:spPr>
              <a:xfrm>
                <a:off x="4389802" y="3055203"/>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altLang="zh-TW" sz="29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22,207</a:t>
                </a:r>
                <a:endParaRPr lang="zh-TW" altLang="en-US" sz="2900" kern="1200" dirty="0">
                  <a:latin typeface="微軟正黑體" panose="020B0604030504040204" pitchFamily="34" charset="-120"/>
                  <a:ea typeface="微軟正黑體" panose="020B0604030504040204" pitchFamily="34" charset="-120"/>
                </a:endParaRPr>
              </a:p>
            </p:txBody>
          </p:sp>
          <p:sp>
            <p:nvSpPr>
              <p:cNvPr id="55" name="圖案 54">
                <a:extLst>
                  <a:ext uri="{FF2B5EF4-FFF2-40B4-BE49-F238E27FC236}">
                    <a16:creationId xmlns:a16="http://schemas.microsoft.com/office/drawing/2014/main" xmlns="" id="{3AF643AE-B9A6-4F56-8190-3B8D21A9FA11}"/>
                  </a:ext>
                </a:extLst>
              </p:cNvPr>
              <p:cNvSpPr/>
              <p:nvPr/>
            </p:nvSpPr>
            <p:spPr>
              <a:xfrm>
                <a:off x="3414134" y="3472982"/>
                <a:ext cx="1956111" cy="1956409"/>
              </a:xfrm>
              <a:prstGeom prst="leftCircularArrow">
                <a:avLst>
                  <a:gd name="adj1" fmla="val 10980"/>
                  <a:gd name="adj2" fmla="val 1142322"/>
                  <a:gd name="adj3" fmla="val 6300000"/>
                  <a:gd name="adj4" fmla="val 18900000"/>
                  <a:gd name="adj5" fmla="val 125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56" name="手繪多邊形 24">
                <a:extLst>
                  <a:ext uri="{FF2B5EF4-FFF2-40B4-BE49-F238E27FC236}">
                    <a16:creationId xmlns:a16="http://schemas.microsoft.com/office/drawing/2014/main" xmlns="" id="{90648A7C-6CF0-4299-9411-28EF004ACDE2}"/>
                  </a:ext>
                </a:extLst>
              </p:cNvPr>
              <p:cNvSpPr/>
              <p:nvPr/>
            </p:nvSpPr>
            <p:spPr>
              <a:xfrm>
                <a:off x="3848703" y="4185807"/>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altLang="zh-TW" sz="29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25,000</a:t>
                </a:r>
                <a:endParaRPr lang="zh-TW" altLang="en-US" sz="29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57" name="拱形 56">
                <a:extLst>
                  <a:ext uri="{FF2B5EF4-FFF2-40B4-BE49-F238E27FC236}">
                    <a16:creationId xmlns:a16="http://schemas.microsoft.com/office/drawing/2014/main" xmlns="" id="{32EC5D97-2263-4615-8323-1F01FD1E7530}"/>
                  </a:ext>
                </a:extLst>
              </p:cNvPr>
              <p:cNvSpPr/>
              <p:nvPr/>
            </p:nvSpPr>
            <p:spPr>
              <a:xfrm>
                <a:off x="4096661" y="4731603"/>
                <a:ext cx="1680603" cy="1681276"/>
              </a:xfrm>
              <a:prstGeom prst="blockArc">
                <a:avLst>
                  <a:gd name="adj1" fmla="val 13500000"/>
                  <a:gd name="adj2" fmla="val 10800000"/>
                  <a:gd name="adj3" fmla="val 1274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58" name="手繪多邊形 27">
                <a:extLst>
                  <a:ext uri="{FF2B5EF4-FFF2-40B4-BE49-F238E27FC236}">
                    <a16:creationId xmlns:a16="http://schemas.microsoft.com/office/drawing/2014/main" xmlns="" id="{AF23081E-3F4A-4AA7-A7A1-E1AE8E32ECC1}"/>
                  </a:ext>
                </a:extLst>
              </p:cNvPr>
              <p:cNvSpPr/>
              <p:nvPr/>
            </p:nvSpPr>
            <p:spPr>
              <a:xfrm>
                <a:off x="4311795" y="5332263"/>
                <a:ext cx="1261959" cy="824178"/>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lvl="0" algn="ctr" defTabSz="1289050">
                  <a:lnSpc>
                    <a:spcPct val="50000"/>
                  </a:lnSpc>
                  <a:spcBef>
                    <a:spcPct val="0"/>
                  </a:spcBef>
                  <a:spcAft>
                    <a:spcPct val="35000"/>
                  </a:spcAft>
                </a:pPr>
                <a:r>
                  <a:rPr lang="en-US" altLang="zh-TW"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33,140</a:t>
                </a:r>
              </a:p>
              <a:p>
                <a:pPr lvl="0" algn="ctr" defTabSz="1289050">
                  <a:lnSpc>
                    <a:spcPct val="50000"/>
                  </a:lnSpc>
                  <a:spcBef>
                    <a:spcPct val="0"/>
                  </a:spcBef>
                  <a:spcAft>
                    <a:spcPct val="35000"/>
                  </a:spcAft>
                </a:pPr>
                <a:r>
                  <a:rPr lang="en-US" altLang="zh-TW" sz="3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34,470</a:t>
                </a:r>
                <a:endParaRPr lang="zh-TW" altLang="en-US" sz="30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grpSp>
        <p:sp>
          <p:nvSpPr>
            <p:cNvPr id="48" name="直線圖說文字 1 28">
              <a:extLst>
                <a:ext uri="{FF2B5EF4-FFF2-40B4-BE49-F238E27FC236}">
                  <a16:creationId xmlns:a16="http://schemas.microsoft.com/office/drawing/2014/main" xmlns="" id="{AC791C2F-7AF9-47DB-84CF-B1E17B658323}"/>
                </a:ext>
              </a:extLst>
            </p:cNvPr>
            <p:cNvSpPr/>
            <p:nvPr/>
          </p:nvSpPr>
          <p:spPr>
            <a:xfrm flipH="1">
              <a:off x="973348" y="2667786"/>
              <a:ext cx="1798451" cy="658332"/>
            </a:xfrm>
            <a:prstGeom prst="borderCallout1">
              <a:avLst>
                <a:gd name="adj1" fmla="val 21322"/>
                <a:gd name="adj2" fmla="val -801"/>
                <a:gd name="adj3" fmla="val 91887"/>
                <a:gd name="adj4" fmla="val -6851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每人可支配所得中位數</a:t>
              </a:r>
            </a:p>
          </p:txBody>
        </p:sp>
        <p:sp>
          <p:nvSpPr>
            <p:cNvPr id="49" name="直線圖說文字 1 29">
              <a:extLst>
                <a:ext uri="{FF2B5EF4-FFF2-40B4-BE49-F238E27FC236}">
                  <a16:creationId xmlns:a16="http://schemas.microsoft.com/office/drawing/2014/main" xmlns="" id="{C2E3D480-AC10-4472-899F-4B03B2E9F7CD}"/>
                </a:ext>
              </a:extLst>
            </p:cNvPr>
            <p:cNvSpPr/>
            <p:nvPr/>
          </p:nvSpPr>
          <p:spPr>
            <a:xfrm flipH="1">
              <a:off x="395536" y="4130380"/>
              <a:ext cx="1798451" cy="658332"/>
            </a:xfrm>
            <a:prstGeom prst="borderCallout1">
              <a:avLst>
                <a:gd name="adj1" fmla="val 21322"/>
                <a:gd name="adj2" fmla="val -801"/>
                <a:gd name="adj3" fmla="val 91887"/>
                <a:gd name="adj4" fmla="val -6851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退休人員年終慰問金核發標準</a:t>
              </a:r>
            </a:p>
          </p:txBody>
        </p:sp>
        <p:sp>
          <p:nvSpPr>
            <p:cNvPr id="50" name="直線圖說文字 1 30">
              <a:extLst>
                <a:ext uri="{FF2B5EF4-FFF2-40B4-BE49-F238E27FC236}">
                  <a16:creationId xmlns:a16="http://schemas.microsoft.com/office/drawing/2014/main" xmlns="" id="{571E87A0-C12A-4055-928B-4564B9694966}"/>
                </a:ext>
              </a:extLst>
            </p:cNvPr>
            <p:cNvSpPr/>
            <p:nvPr/>
          </p:nvSpPr>
          <p:spPr>
            <a:xfrm>
              <a:off x="6523326" y="4369741"/>
              <a:ext cx="2295397" cy="1579539"/>
            </a:xfrm>
            <a:prstGeom prst="borderCallout1">
              <a:avLst>
                <a:gd name="adj1" fmla="val 21322"/>
                <a:gd name="adj2" fmla="val -801"/>
                <a:gd name="adj3" fmla="val 98832"/>
                <a:gd name="adj4" fmla="val -291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b="1" dirty="0">
                  <a:solidFill>
                    <a:srgbClr val="C00000"/>
                  </a:solidFill>
                  <a:latin typeface="微軟正黑體" panose="020B0604030504040204" pitchFamily="34" charset="-120"/>
                  <a:ea typeface="微軟正黑體" panose="020B0604030504040204" pitchFamily="34" charset="-120"/>
                </a:rPr>
                <a:t>委任一職等本俸最高級加專業加給表一合計數</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非定額，依待遇調整而調整</a:t>
              </a:r>
              <a:r>
                <a:rPr lang="en-US" altLang="zh-TW" b="1" dirty="0">
                  <a:solidFill>
                    <a:srgbClr val="0000FF"/>
                  </a:solidFill>
                  <a:latin typeface="微軟正黑體" panose="020B0604030504040204" pitchFamily="34" charset="-120"/>
                  <a:ea typeface="微軟正黑體" panose="020B0604030504040204" pitchFamily="34" charset="-120"/>
                </a:rPr>
                <a:t>)</a:t>
              </a:r>
              <a:endParaRPr lang="zh-TW" altLang="en-US" b="1" dirty="0">
                <a:solidFill>
                  <a:srgbClr val="0000FF"/>
                </a:solidFill>
                <a:latin typeface="微軟正黑體" panose="020B0604030504040204" pitchFamily="34" charset="-120"/>
                <a:ea typeface="微軟正黑體" panose="020B0604030504040204" pitchFamily="34" charset="-120"/>
              </a:endParaRPr>
            </a:p>
          </p:txBody>
        </p:sp>
        <p:pic>
          <p:nvPicPr>
            <p:cNvPr id="51" name="Picture 286" descr="http://img.sqkk.com/static/images/headImg/7fefb75eaa4f4d2eb3e8faea27080036/headImg.jpg">
              <a:extLst>
                <a:ext uri="{FF2B5EF4-FFF2-40B4-BE49-F238E27FC236}">
                  <a16:creationId xmlns:a16="http://schemas.microsoft.com/office/drawing/2014/main" xmlns="" id="{29CBAAC9-B42E-4C3D-A1D7-BEC63A27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296" y="4646811"/>
              <a:ext cx="1000402" cy="80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直線圖說文字 1 17">
              <a:extLst>
                <a:ext uri="{FF2B5EF4-FFF2-40B4-BE49-F238E27FC236}">
                  <a16:creationId xmlns:a16="http://schemas.microsoft.com/office/drawing/2014/main" xmlns="" id="{632E84FE-4264-4C3E-9850-65AEEE75E692}"/>
                </a:ext>
              </a:extLst>
            </p:cNvPr>
            <p:cNvSpPr/>
            <p:nvPr/>
          </p:nvSpPr>
          <p:spPr>
            <a:xfrm flipH="1">
              <a:off x="827583" y="5960954"/>
              <a:ext cx="1711004" cy="289802"/>
            </a:xfrm>
            <a:prstGeom prst="borderCallout1">
              <a:avLst>
                <a:gd name="adj1" fmla="val 21322"/>
                <a:gd name="adj2" fmla="val -801"/>
                <a:gd name="adj3" fmla="val 14266"/>
                <a:gd name="adj4" fmla="val -110595"/>
              </a:avLst>
            </a:prstGeom>
            <a:ln>
              <a:solidFill>
                <a:srgbClr val="3333FF"/>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1" dirty="0">
                  <a:latin typeface="微軟正黑體" panose="020B0604030504040204" pitchFamily="34" charset="-120"/>
                  <a:ea typeface="微軟正黑體" panose="020B0604030504040204" pitchFamily="34" charset="-120"/>
                </a:rPr>
                <a:t>111.1.1</a:t>
              </a:r>
              <a:r>
                <a:rPr lang="zh-TW" altLang="en-US" b="1" dirty="0">
                  <a:latin typeface="微軟正黑體" panose="020B0604030504040204" pitchFamily="34" charset="-120"/>
                  <a:ea typeface="微軟正黑體" panose="020B0604030504040204" pitchFamily="34" charset="-120"/>
                </a:rPr>
                <a:t>調薪後</a:t>
              </a:r>
            </a:p>
          </p:txBody>
        </p:sp>
      </p:grpSp>
    </p:spTree>
    <p:extLst>
      <p:ext uri="{BB962C8B-B14F-4D97-AF65-F5344CB8AC3E}">
        <p14:creationId xmlns:p14="http://schemas.microsoft.com/office/powerpoint/2010/main" val="1677947928"/>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45" name="文字方塊 44">
            <a:extLst>
              <a:ext uri="{FF2B5EF4-FFF2-40B4-BE49-F238E27FC236}">
                <a16:creationId xmlns:a16="http://schemas.microsoft.com/office/drawing/2014/main" xmlns="" id="{00D6E121-40EC-44F2-BE37-F3BEA871482D}"/>
              </a:ext>
            </a:extLst>
          </p:cNvPr>
          <p:cNvSpPr txBox="1"/>
          <p:nvPr/>
        </p:nvSpPr>
        <p:spPr>
          <a:xfrm>
            <a:off x="499969" y="1514843"/>
            <a:ext cx="2295531" cy="7694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200" b="1" dirty="0"/>
              <a:t>退休所得替代率</a:t>
            </a:r>
            <a:endParaRPr lang="en-US" altLang="zh-TW" sz="2200" b="1" dirty="0"/>
          </a:p>
          <a:p>
            <a:pPr algn="ctr"/>
            <a:r>
              <a:rPr lang="zh-TW" altLang="en-US" sz="2200" b="1" dirty="0"/>
              <a:t>計算公式</a:t>
            </a:r>
          </a:p>
        </p:txBody>
      </p:sp>
      <p:grpSp>
        <p:nvGrpSpPr>
          <p:cNvPr id="20" name="群組 19">
            <a:extLst>
              <a:ext uri="{FF2B5EF4-FFF2-40B4-BE49-F238E27FC236}">
                <a16:creationId xmlns:a16="http://schemas.microsoft.com/office/drawing/2014/main" xmlns="" id="{096E2CD9-2761-4551-817D-4E7C2BD2758A}"/>
              </a:ext>
            </a:extLst>
          </p:cNvPr>
          <p:cNvGrpSpPr/>
          <p:nvPr/>
        </p:nvGrpSpPr>
        <p:grpSpPr>
          <a:xfrm>
            <a:off x="1866907" y="1833844"/>
            <a:ext cx="9253376" cy="4457621"/>
            <a:chOff x="539552" y="2378159"/>
            <a:chExt cx="8201778" cy="4021461"/>
          </a:xfrm>
        </p:grpSpPr>
        <p:grpSp>
          <p:nvGrpSpPr>
            <p:cNvPr id="21" name="群組 20">
              <a:extLst>
                <a:ext uri="{FF2B5EF4-FFF2-40B4-BE49-F238E27FC236}">
                  <a16:creationId xmlns:a16="http://schemas.microsoft.com/office/drawing/2014/main" xmlns="" id="{2BDB5FCC-072F-4CF4-A03B-48F3365F94C3}"/>
                </a:ext>
              </a:extLst>
            </p:cNvPr>
            <p:cNvGrpSpPr/>
            <p:nvPr/>
          </p:nvGrpSpPr>
          <p:grpSpPr>
            <a:xfrm>
              <a:off x="539552" y="3284985"/>
              <a:ext cx="8201778" cy="2304257"/>
              <a:chOff x="-54921" y="2055552"/>
              <a:chExt cx="9129880" cy="1671778"/>
            </a:xfrm>
          </p:grpSpPr>
          <p:grpSp>
            <p:nvGrpSpPr>
              <p:cNvPr id="24" name="群組 23">
                <a:extLst>
                  <a:ext uri="{FF2B5EF4-FFF2-40B4-BE49-F238E27FC236}">
                    <a16:creationId xmlns:a16="http://schemas.microsoft.com/office/drawing/2014/main" xmlns="" id="{DF757BE2-38C6-4451-B91B-F4AC8068130F}"/>
                  </a:ext>
                </a:extLst>
              </p:cNvPr>
              <p:cNvGrpSpPr/>
              <p:nvPr/>
            </p:nvGrpSpPr>
            <p:grpSpPr>
              <a:xfrm>
                <a:off x="861279" y="2055552"/>
                <a:ext cx="8213680" cy="1671778"/>
                <a:chOff x="434854" y="2072330"/>
                <a:chExt cx="8213680" cy="1671778"/>
              </a:xfrm>
            </p:grpSpPr>
            <p:grpSp>
              <p:nvGrpSpPr>
                <p:cNvPr id="27" name="群組 26">
                  <a:extLst>
                    <a:ext uri="{FF2B5EF4-FFF2-40B4-BE49-F238E27FC236}">
                      <a16:creationId xmlns:a16="http://schemas.microsoft.com/office/drawing/2014/main" xmlns="" id="{FBF7C149-5D15-475B-B625-D118DE8DD168}"/>
                    </a:ext>
                  </a:extLst>
                </p:cNvPr>
                <p:cNvGrpSpPr/>
                <p:nvPr/>
              </p:nvGrpSpPr>
              <p:grpSpPr>
                <a:xfrm>
                  <a:off x="434854" y="2072330"/>
                  <a:ext cx="8213680" cy="1671778"/>
                  <a:chOff x="10612" y="1648496"/>
                  <a:chExt cx="8556131" cy="3138864"/>
                </a:xfrm>
              </p:grpSpPr>
              <p:sp>
                <p:nvSpPr>
                  <p:cNvPr id="29" name="Text Box 21">
                    <a:extLst>
                      <a:ext uri="{FF2B5EF4-FFF2-40B4-BE49-F238E27FC236}">
                        <a16:creationId xmlns:a16="http://schemas.microsoft.com/office/drawing/2014/main" xmlns="" id="{6370A5AF-E8FB-4A47-9F4E-8063979F4BCD}"/>
                      </a:ext>
                    </a:extLst>
                  </p:cNvPr>
                  <p:cNvSpPr txBox="1">
                    <a:spLocks noChangeArrowheads="1"/>
                  </p:cNvSpPr>
                  <p:nvPr/>
                </p:nvSpPr>
                <p:spPr bwMode="auto">
                  <a:xfrm>
                    <a:off x="7090989" y="1648496"/>
                    <a:ext cx="1475754" cy="3138864"/>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spcBef>
                        <a:spcPts val="1800"/>
                      </a:spcBef>
                    </a:pPr>
                    <a:r>
                      <a:rPr lang="zh-TW" altLang="en-US" sz="22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退休所得替代率上限金額</a:t>
                    </a:r>
                    <a:r>
                      <a:rPr lang="en-US" altLang="zh-TW" sz="22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2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按退休年資計算</a:t>
                    </a:r>
                    <a:r>
                      <a:rPr lang="en-US" altLang="zh-TW" sz="22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p>
                </p:txBody>
              </p:sp>
              <p:sp>
                <p:nvSpPr>
                  <p:cNvPr id="30" name="Line 22">
                    <a:extLst>
                      <a:ext uri="{FF2B5EF4-FFF2-40B4-BE49-F238E27FC236}">
                        <a16:creationId xmlns:a16="http://schemas.microsoft.com/office/drawing/2014/main" xmlns="" id="{392C2721-146A-4764-8E79-92C078EB836F}"/>
                      </a:ext>
                    </a:extLst>
                  </p:cNvPr>
                  <p:cNvSpPr>
                    <a:spLocks noChangeShapeType="1"/>
                  </p:cNvSpPr>
                  <p:nvPr/>
                </p:nvSpPr>
                <p:spPr bwMode="auto">
                  <a:xfrm flipV="1">
                    <a:off x="86287" y="3102910"/>
                    <a:ext cx="6335191" cy="70139"/>
                  </a:xfrm>
                  <a:prstGeom prst="line">
                    <a:avLst/>
                  </a:prstGeom>
                  <a:ln w="76200">
                    <a:headEnd/>
                    <a:tailEnd/>
                  </a:ln>
                </p:spPr>
                <p:style>
                  <a:lnRef idx="3">
                    <a:schemeClr val="accent2"/>
                  </a:lnRef>
                  <a:fillRef idx="0">
                    <a:schemeClr val="accent2"/>
                  </a:fillRef>
                  <a:effectRef idx="2">
                    <a:schemeClr val="accent2"/>
                  </a:effectRef>
                  <a:fontRef idx="minor">
                    <a:schemeClr val="tx1"/>
                  </a:fontRef>
                </p:style>
                <p:txBody>
                  <a:bodyPr/>
                  <a:lstStyle/>
                  <a:p>
                    <a:endParaRPr lang="zh-TW" altLang="en-US" sz="2000">
                      <a:latin typeface="微軟正黑體" panose="020B0604030504040204" pitchFamily="34" charset="-120"/>
                      <a:ea typeface="微軟正黑體" panose="020B0604030504040204" pitchFamily="34" charset="-120"/>
                    </a:endParaRPr>
                  </a:p>
                </p:txBody>
              </p:sp>
              <p:sp>
                <p:nvSpPr>
                  <p:cNvPr id="31" name="Text Box 23">
                    <a:extLst>
                      <a:ext uri="{FF2B5EF4-FFF2-40B4-BE49-F238E27FC236}">
                        <a16:creationId xmlns:a16="http://schemas.microsoft.com/office/drawing/2014/main" xmlns="" id="{0BFD2212-9BAB-40D0-B462-B1634259DEBD}"/>
                      </a:ext>
                    </a:extLst>
                  </p:cNvPr>
                  <p:cNvSpPr txBox="1">
                    <a:spLocks noChangeArrowheads="1"/>
                  </p:cNvSpPr>
                  <p:nvPr/>
                </p:nvSpPr>
                <p:spPr bwMode="auto">
                  <a:xfrm>
                    <a:off x="10612" y="2055180"/>
                    <a:ext cx="6327339" cy="967860"/>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000" b="1">
                        <a:solidFill>
                          <a:srgbClr val="0000FF"/>
                        </a:solidFill>
                        <a:latin typeface="Tahoma" pitchFamily="34" charset="0"/>
                        <a:ea typeface="標楷體" pitchFamily="65" charset="-120"/>
                      </a:defRPr>
                    </a:lvl1pPr>
                    <a:lvl2pPr marL="179388">
                      <a:defRPr kumimoji="1" sz="2000" b="1">
                        <a:solidFill>
                          <a:srgbClr val="0000FF"/>
                        </a:solidFill>
                        <a:latin typeface="Tahoma" pitchFamily="34" charset="0"/>
                        <a:ea typeface="標楷體" pitchFamily="65" charset="-120"/>
                      </a:defRPr>
                    </a:lvl2pPr>
                    <a:lvl3pPr>
                      <a:defRPr kumimoji="1" sz="2000" b="1">
                        <a:solidFill>
                          <a:srgbClr val="0000FF"/>
                        </a:solidFill>
                        <a:latin typeface="Tahoma" pitchFamily="34" charset="0"/>
                        <a:ea typeface="標楷體" pitchFamily="65" charset="-120"/>
                      </a:defRPr>
                    </a:lvl3pPr>
                    <a:lvl4pPr>
                      <a:defRPr kumimoji="1" sz="2000" b="1">
                        <a:solidFill>
                          <a:srgbClr val="0000FF"/>
                        </a:solidFill>
                        <a:latin typeface="Tahoma" pitchFamily="34" charset="0"/>
                        <a:ea typeface="標楷體" pitchFamily="65" charset="-120"/>
                      </a:defRPr>
                    </a:lvl4pPr>
                    <a:lvl5pPr>
                      <a:defRPr kumimoji="1" sz="2000" b="1">
                        <a:solidFill>
                          <a:srgbClr val="0000FF"/>
                        </a:solidFill>
                        <a:latin typeface="Tahoma" pitchFamily="34" charset="0"/>
                        <a:ea typeface="標楷體" pitchFamily="65" charset="-120"/>
                      </a:defRPr>
                    </a:lvl5pPr>
                    <a:lvl6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6pPr>
                    <a:lvl7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7pPr>
                    <a:lvl8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8pPr>
                    <a:lvl9pPr eaLnBrk="0" fontAlgn="base" hangingPunct="0">
                      <a:spcBef>
                        <a:spcPct val="20000"/>
                      </a:spcBef>
                      <a:spcAft>
                        <a:spcPct val="0"/>
                      </a:spcAft>
                      <a:buClr>
                        <a:schemeClr val="folHlink"/>
                      </a:buClr>
                      <a:buSzPct val="60000"/>
                      <a:buFont typeface="Wingdings" pitchFamily="2" charset="2"/>
                      <a:defRPr kumimoji="1" sz="2000" b="1">
                        <a:solidFill>
                          <a:srgbClr val="0000FF"/>
                        </a:solidFill>
                        <a:latin typeface="Tahoma" pitchFamily="34" charset="0"/>
                        <a:ea typeface="標楷體" pitchFamily="65" charset="-120"/>
                      </a:defRPr>
                    </a:lvl9pPr>
                  </a:lstStyle>
                  <a:p>
                    <a:pPr algn="ctr">
                      <a:lnSpc>
                        <a:spcPts val="4000"/>
                      </a:lnSpc>
                      <a:spcBef>
                        <a:spcPct val="0"/>
                      </a:spcBef>
                    </a:pPr>
                    <a:r>
                      <a:rPr lang="zh-TW" altLang="en-US" dirty="0">
                        <a:solidFill>
                          <a:srgbClr val="0000CC"/>
                        </a:solidFill>
                        <a:latin typeface="微軟正黑體" panose="020B0604030504040204" pitchFamily="34" charset="-120"/>
                        <a:ea typeface="微軟正黑體" panose="020B0604030504040204" pitchFamily="34" charset="-120"/>
                      </a:rPr>
                      <a:t>月退休</a:t>
                    </a:r>
                    <a:r>
                      <a:rPr lang="en-US" altLang="zh-TW" dirty="0">
                        <a:solidFill>
                          <a:srgbClr val="0000CC"/>
                        </a:solidFill>
                        <a:latin typeface="微軟正黑體" panose="020B0604030504040204" pitchFamily="34" charset="-120"/>
                        <a:ea typeface="微軟正黑體" panose="020B0604030504040204" pitchFamily="34" charset="-120"/>
                      </a:rPr>
                      <a:t>(</a:t>
                    </a:r>
                    <a:r>
                      <a:rPr lang="zh-TW" altLang="en-US" dirty="0">
                        <a:solidFill>
                          <a:srgbClr val="0000CC"/>
                        </a:solidFill>
                        <a:latin typeface="微軟正黑體" panose="020B0604030504040204" pitchFamily="34" charset="-120"/>
                        <a:ea typeface="微軟正黑體" panose="020B0604030504040204" pitchFamily="34" charset="-120"/>
                      </a:rPr>
                      <a:t>月補償</a:t>
                    </a:r>
                    <a:r>
                      <a:rPr lang="en-US" altLang="zh-TW" dirty="0">
                        <a:solidFill>
                          <a:srgbClr val="0000CC"/>
                        </a:solidFill>
                        <a:latin typeface="微軟正黑體" panose="020B0604030504040204" pitchFamily="34" charset="-120"/>
                        <a:ea typeface="微軟正黑體" panose="020B0604030504040204" pitchFamily="34" charset="-120"/>
                      </a:rPr>
                      <a:t>)</a:t>
                    </a:r>
                    <a:r>
                      <a:rPr lang="zh-TW" altLang="en-US" dirty="0">
                        <a:solidFill>
                          <a:srgbClr val="0000CC"/>
                        </a:solidFill>
                        <a:latin typeface="微軟正黑體" panose="020B0604030504040204" pitchFamily="34" charset="-120"/>
                        <a:ea typeface="微軟正黑體" panose="020B0604030504040204" pitchFamily="34" charset="-120"/>
                      </a:rPr>
                      <a:t>金</a:t>
                    </a:r>
                    <a:r>
                      <a:rPr lang="en-US" altLang="zh-TW" dirty="0">
                        <a:solidFill>
                          <a:srgbClr val="0000CC"/>
                        </a:solidFill>
                        <a:latin typeface="微軟正黑體" panose="020B0604030504040204" pitchFamily="34" charset="-120"/>
                        <a:ea typeface="微軟正黑體" panose="020B0604030504040204" pitchFamily="34" charset="-120"/>
                      </a:rPr>
                      <a:t>+</a:t>
                    </a:r>
                    <a:r>
                      <a:rPr lang="zh-TW" altLang="en-US" dirty="0">
                        <a:solidFill>
                          <a:srgbClr val="0000CC"/>
                        </a:solidFill>
                        <a:latin typeface="微軟正黑體" panose="020B0604030504040204" pitchFamily="34" charset="-120"/>
                        <a:ea typeface="微軟正黑體" panose="020B0604030504040204" pitchFamily="34" charset="-120"/>
                      </a:rPr>
                      <a:t>優存利息</a:t>
                    </a:r>
                    <a:r>
                      <a:rPr lang="en-US" altLang="zh-TW" dirty="0">
                        <a:solidFill>
                          <a:srgbClr val="0000CC"/>
                        </a:solidFill>
                        <a:latin typeface="微軟正黑體" panose="020B0604030504040204" pitchFamily="34" charset="-120"/>
                        <a:ea typeface="微軟正黑體" panose="020B0604030504040204" pitchFamily="34" charset="-120"/>
                      </a:rPr>
                      <a:t>(</a:t>
                    </a:r>
                    <a:r>
                      <a:rPr lang="zh-TW" altLang="en-US" dirty="0">
                        <a:solidFill>
                          <a:srgbClr val="0000CC"/>
                        </a:solidFill>
                        <a:latin typeface="微軟正黑體" panose="020B0604030504040204" pitchFamily="34" charset="-120"/>
                        <a:ea typeface="微軟正黑體" panose="020B0604030504040204" pitchFamily="34" charset="-120"/>
                      </a:rPr>
                      <a:t>或社會保險年金</a:t>
                    </a:r>
                    <a:r>
                      <a:rPr lang="en-US" altLang="zh-TW" dirty="0">
                        <a:solidFill>
                          <a:srgbClr val="0000CC"/>
                        </a:solidFill>
                        <a:latin typeface="微軟正黑體" panose="020B0604030504040204" pitchFamily="34" charset="-120"/>
                        <a:ea typeface="微軟正黑體" panose="020B0604030504040204" pitchFamily="34" charset="-120"/>
                      </a:rPr>
                      <a:t>)</a:t>
                    </a:r>
                  </a:p>
                </p:txBody>
              </p:sp>
              <p:sp>
                <p:nvSpPr>
                  <p:cNvPr id="32" name="Text Box 24">
                    <a:extLst>
                      <a:ext uri="{FF2B5EF4-FFF2-40B4-BE49-F238E27FC236}">
                        <a16:creationId xmlns:a16="http://schemas.microsoft.com/office/drawing/2014/main" xmlns="" id="{55D12C35-9ECB-4D65-A5A1-3698079A3DCA}"/>
                      </a:ext>
                    </a:extLst>
                  </p:cNvPr>
                  <p:cNvSpPr txBox="1">
                    <a:spLocks noChangeArrowheads="1"/>
                  </p:cNvSpPr>
                  <p:nvPr/>
                </p:nvSpPr>
                <p:spPr bwMode="auto">
                  <a:xfrm>
                    <a:off x="51038" y="3330408"/>
                    <a:ext cx="6286912" cy="967861"/>
                  </a:xfrm>
                  <a:prstGeom prst="rect">
                    <a:avLst/>
                  </a:prstGeom>
                  <a:gradFill rotWithShape="1">
                    <a:gsLst>
                      <a:gs pos="0">
                        <a:srgbClr val="FFFFFF"/>
                      </a:gs>
                      <a:gs pos="100000">
                        <a:srgbClr val="CC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0"/>
                      </a:spcBef>
                    </a:pPr>
                    <a:r>
                      <a:rPr kumimoji="1" lang="zh-TW" altLang="en-US" sz="2600" b="1" dirty="0">
                        <a:solidFill>
                          <a:srgbClr val="C00000"/>
                        </a:solidFill>
                        <a:latin typeface="微軟正黑體" panose="020B0604030504040204" pitchFamily="34" charset="-120"/>
                        <a:ea typeface="微軟正黑體" panose="020B0604030504040204" pitchFamily="34" charset="-120"/>
                      </a:rPr>
                      <a:t>最後在職</a:t>
                    </a:r>
                    <a:r>
                      <a:rPr kumimoji="1" lang="zh-TW" altLang="en-US" sz="2600" b="1" dirty="0">
                        <a:latin typeface="微軟正黑體" panose="020B0604030504040204" pitchFamily="34" charset="-120"/>
                        <a:ea typeface="微軟正黑體" panose="020B0604030504040204" pitchFamily="34" charset="-120"/>
                      </a:rPr>
                      <a:t>本</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b="1" dirty="0">
                        <a:latin typeface="微軟正黑體" panose="020B0604030504040204" pitchFamily="34" charset="-120"/>
                        <a:ea typeface="微軟正黑體" panose="020B0604030504040204" pitchFamily="34" charset="-120"/>
                      </a:rPr>
                      <a:t>年功</a:t>
                    </a:r>
                    <a:r>
                      <a:rPr kumimoji="1" lang="en-US" altLang="zh-TW" sz="2600" b="1" dirty="0">
                        <a:latin typeface="微軟正黑體" panose="020B0604030504040204" pitchFamily="34" charset="-120"/>
                        <a:ea typeface="微軟正黑體" panose="020B0604030504040204" pitchFamily="34" charset="-120"/>
                      </a:rPr>
                      <a:t>)</a:t>
                    </a:r>
                    <a:r>
                      <a:rPr kumimoji="1" lang="zh-TW" altLang="en-US" sz="2600" b="1" dirty="0">
                        <a:latin typeface="微軟正黑體" panose="020B0604030504040204" pitchFamily="34" charset="-120"/>
                        <a:ea typeface="微軟正黑體" panose="020B0604030504040204" pitchFamily="34" charset="-120"/>
                      </a:rPr>
                      <a:t>俸</a:t>
                    </a:r>
                    <a:r>
                      <a:rPr kumimoji="1" lang="en-US" altLang="zh-TW" sz="2600" b="1" dirty="0">
                        <a:latin typeface="微軟正黑體" panose="020B0604030504040204" pitchFamily="34" charset="-120"/>
                        <a:ea typeface="微軟正黑體" panose="020B0604030504040204" pitchFamily="34" charset="-120"/>
                      </a:rPr>
                      <a:t>2</a:t>
                    </a:r>
                    <a:r>
                      <a:rPr kumimoji="1" lang="zh-TW" altLang="en-US" sz="2600" b="1" dirty="0">
                        <a:latin typeface="微軟正黑體" panose="020B0604030504040204" pitchFamily="34" charset="-120"/>
                        <a:ea typeface="微軟正黑體" panose="020B0604030504040204" pitchFamily="34" charset="-120"/>
                      </a:rPr>
                      <a:t>倍</a:t>
                    </a:r>
                    <a:endParaRPr kumimoji="1" lang="en-US" altLang="zh-TW" sz="2600" b="1" dirty="0">
                      <a:latin typeface="微軟正黑體" panose="020B0604030504040204" pitchFamily="34" charset="-120"/>
                      <a:ea typeface="微軟正黑體" panose="020B0604030504040204" pitchFamily="34" charset="-120"/>
                    </a:endParaRPr>
                  </a:p>
                </p:txBody>
              </p:sp>
            </p:grpSp>
            <p:sp>
              <p:nvSpPr>
                <p:cNvPr id="28" name="矩形 27">
                  <a:extLst>
                    <a:ext uri="{FF2B5EF4-FFF2-40B4-BE49-F238E27FC236}">
                      <a16:creationId xmlns:a16="http://schemas.microsoft.com/office/drawing/2014/main" xmlns="" id="{7336E430-E156-4E20-904B-C1EAC647C955}"/>
                    </a:ext>
                  </a:extLst>
                </p:cNvPr>
                <p:cNvSpPr/>
                <p:nvPr/>
              </p:nvSpPr>
              <p:spPr>
                <a:xfrm>
                  <a:off x="6517639" y="2547628"/>
                  <a:ext cx="460564" cy="463331"/>
                </a:xfrm>
                <a:prstGeom prst="rect">
                  <a:avLst/>
                </a:prstGeom>
              </p:spPr>
              <p:txBody>
                <a:bodyPr wrap="none">
                  <a:spAutoFit/>
                </a:bodyPr>
                <a:lstStyle/>
                <a:p>
                  <a:r>
                    <a:rPr lang="en-US" altLang="zh-TW" sz="4000" b="1"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zh-TW" altLang="en-US" sz="4000" b="1" dirty="0">
                    <a:ln w="1905"/>
                    <a:solidFill>
                      <a:srgbClr val="FF0066"/>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grpSp>
          <p:sp>
            <p:nvSpPr>
              <p:cNvPr id="25" name="文字方塊 24">
                <a:extLst>
                  <a:ext uri="{FF2B5EF4-FFF2-40B4-BE49-F238E27FC236}">
                    <a16:creationId xmlns:a16="http://schemas.microsoft.com/office/drawing/2014/main" xmlns="" id="{34631817-2123-45FB-B566-B994B61C9C8D}"/>
                  </a:ext>
                </a:extLst>
              </p:cNvPr>
              <p:cNvSpPr txBox="1"/>
              <p:nvPr/>
            </p:nvSpPr>
            <p:spPr>
              <a:xfrm>
                <a:off x="-54921" y="2436594"/>
                <a:ext cx="935047" cy="282028"/>
              </a:xfrm>
              <a:prstGeom prst="rect">
                <a:avLst/>
              </a:prstGeom>
              <a:noFill/>
            </p:spPr>
            <p:txBody>
              <a:bodyPr wrap="none" rtlCol="0" anchor="ctr">
                <a:spAutoFit/>
              </a:bodyPr>
              <a:lstStyle/>
              <a:p>
                <a:r>
                  <a:rPr lang="en-US" altLang="zh-TW"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分子</a:t>
                </a:r>
                <a:r>
                  <a:rPr lang="en-US" altLang="zh-TW"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zh-TW" alt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sp>
            <p:nvSpPr>
              <p:cNvPr id="26" name="文字方塊 25">
                <a:hlinkClick r:id="" action="ppaction://noaction"/>
                <a:extLst>
                  <a:ext uri="{FF2B5EF4-FFF2-40B4-BE49-F238E27FC236}">
                    <a16:creationId xmlns:a16="http://schemas.microsoft.com/office/drawing/2014/main" xmlns="" id="{626A3088-2FA6-4427-AA60-760B3A39778A}"/>
                  </a:ext>
                </a:extLst>
              </p:cNvPr>
              <p:cNvSpPr txBox="1"/>
              <p:nvPr/>
            </p:nvSpPr>
            <p:spPr>
              <a:xfrm>
                <a:off x="-54921" y="3138300"/>
                <a:ext cx="935047" cy="282028"/>
              </a:xfrm>
              <a:prstGeom prst="rect">
                <a:avLst/>
              </a:prstGeom>
              <a:noFill/>
            </p:spPr>
            <p:txBody>
              <a:bodyPr wrap="none" rtlCol="0">
                <a:spAutoFit/>
              </a:bodyPr>
              <a:lstStyle/>
              <a:p>
                <a:r>
                  <a:rPr lang="en-US" altLang="zh-TW"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r>
                  <a:rPr lang="zh-TW" altLang="en-US"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分母</a:t>
                </a:r>
                <a:r>
                  <a:rPr lang="en-US" altLang="zh-TW" sz="2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a:t>
                </a:r>
                <a:endParaRPr lang="zh-TW" altLang="en-US" sz="2200" b="1" dirty="0">
                  <a:ln w="1905"/>
                  <a:solidFill>
                    <a:srgbClr val="0000CC"/>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endParaRPr>
              </a:p>
            </p:txBody>
          </p:sp>
        </p:grpSp>
        <p:sp>
          <p:nvSpPr>
            <p:cNvPr id="22" name="直線圖說文字 2 1">
              <a:extLst>
                <a:ext uri="{FF2B5EF4-FFF2-40B4-BE49-F238E27FC236}">
                  <a16:creationId xmlns:a16="http://schemas.microsoft.com/office/drawing/2014/main" xmlns="" id="{1A50767B-621D-4A26-A31D-A09239807560}"/>
                </a:ext>
              </a:extLst>
            </p:cNvPr>
            <p:cNvSpPr/>
            <p:nvPr/>
          </p:nvSpPr>
          <p:spPr>
            <a:xfrm>
              <a:off x="2884386" y="2378159"/>
              <a:ext cx="3847854" cy="810380"/>
            </a:xfrm>
            <a:prstGeom prst="borderCallout2">
              <a:avLst>
                <a:gd name="adj1" fmla="val 50990"/>
                <a:gd name="adj2" fmla="val -911"/>
                <a:gd name="adj3" fmla="val 69794"/>
                <a:gd name="adj4" fmla="val -23272"/>
                <a:gd name="adj5" fmla="val 176125"/>
                <a:gd name="adj6" fmla="val -4441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6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必須列為調降退休所得的給付項目</a:t>
              </a:r>
            </a:p>
          </p:txBody>
        </p:sp>
        <p:sp>
          <p:nvSpPr>
            <p:cNvPr id="23" name="直線圖說文字 2 21">
              <a:extLst>
                <a:ext uri="{FF2B5EF4-FFF2-40B4-BE49-F238E27FC236}">
                  <a16:creationId xmlns:a16="http://schemas.microsoft.com/office/drawing/2014/main" xmlns="" id="{F5E9AF41-D927-4E52-841A-B681F44E9B5A}"/>
                </a:ext>
              </a:extLst>
            </p:cNvPr>
            <p:cNvSpPr/>
            <p:nvPr/>
          </p:nvSpPr>
          <p:spPr>
            <a:xfrm>
              <a:off x="3024287" y="5733256"/>
              <a:ext cx="3791783" cy="666364"/>
            </a:xfrm>
            <a:prstGeom prst="borderCallout2">
              <a:avLst>
                <a:gd name="adj1" fmla="val 59050"/>
                <a:gd name="adj2" fmla="val -399"/>
                <a:gd name="adj3" fmla="val 59048"/>
                <a:gd name="adj4" fmla="val -12526"/>
                <a:gd name="adj5" fmla="val -76122"/>
                <a:gd name="adj6" fmla="val -1263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600" b="1" dirty="0">
                  <a:ln w="1905"/>
                  <a:solidFill>
                    <a:srgbClr val="0000FF"/>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不是用平均俸額計算</a:t>
              </a:r>
            </a:p>
          </p:txBody>
        </p:sp>
      </p:grpSp>
    </p:spTree>
    <p:extLst>
      <p:ext uri="{BB962C8B-B14F-4D97-AF65-F5344CB8AC3E}">
        <p14:creationId xmlns:p14="http://schemas.microsoft.com/office/powerpoint/2010/main" val="188626319"/>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45" name="文字方塊 44">
            <a:extLst>
              <a:ext uri="{FF2B5EF4-FFF2-40B4-BE49-F238E27FC236}">
                <a16:creationId xmlns:a16="http://schemas.microsoft.com/office/drawing/2014/main" xmlns="" id="{00D6E121-40EC-44F2-BE37-F3BEA871482D}"/>
              </a:ext>
            </a:extLst>
          </p:cNvPr>
          <p:cNvSpPr txBox="1"/>
          <p:nvPr/>
        </p:nvSpPr>
        <p:spPr>
          <a:xfrm>
            <a:off x="713543" y="2838918"/>
            <a:ext cx="1782405" cy="257726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lnSpc>
                <a:spcPts val="3500"/>
              </a:lnSpc>
              <a:spcBef>
                <a:spcPts val="1200"/>
              </a:spcBef>
            </a:pPr>
            <a:r>
              <a:rPr lang="zh-TW" altLang="en-US" sz="2200" b="1" dirty="0">
                <a:latin typeface="微軟正黑體" panose="020B0604030504040204" pitchFamily="34" charset="-120"/>
                <a:ea typeface="微軟正黑體" panose="020B0604030504040204" pitchFamily="34" charset="-120"/>
              </a:rPr>
              <a:t>逐年調降優惠存款利率表</a:t>
            </a:r>
            <a:endParaRPr lang="en-US" altLang="zh-TW" sz="2200" b="1" dirty="0">
              <a:latin typeface="微軟正黑體" panose="020B0604030504040204" pitchFamily="34" charset="-120"/>
              <a:ea typeface="微軟正黑體" panose="020B0604030504040204" pitchFamily="34" charset="-120"/>
            </a:endParaRPr>
          </a:p>
          <a:p>
            <a:pPr algn="ctr">
              <a:lnSpc>
                <a:spcPts val="3500"/>
              </a:lnSpc>
              <a:spcBef>
                <a:spcPts val="1200"/>
              </a:spcBef>
            </a:pPr>
            <a:r>
              <a:rPr lang="zh-TW" altLang="en-US" sz="2200" b="1" dirty="0">
                <a:latin typeface="微軟正黑體" panose="020B0604030504040204" pitchFamily="34" charset="-120"/>
                <a:ea typeface="微軟正黑體" panose="020B0604030504040204" pitchFamily="34" charset="-120"/>
              </a:rPr>
              <a:t>月退和一次退不同方案</a:t>
            </a:r>
          </a:p>
        </p:txBody>
      </p:sp>
      <p:graphicFrame>
        <p:nvGraphicFramePr>
          <p:cNvPr id="19" name="表格 18">
            <a:extLst>
              <a:ext uri="{FF2B5EF4-FFF2-40B4-BE49-F238E27FC236}">
                <a16:creationId xmlns:a16="http://schemas.microsoft.com/office/drawing/2014/main" xmlns="" id="{A3F3CD30-A1FC-44CF-9F67-C43278681E82}"/>
              </a:ext>
            </a:extLst>
          </p:cNvPr>
          <p:cNvGraphicFramePr>
            <a:graphicFrameLocks noGrp="1"/>
          </p:cNvGraphicFramePr>
          <p:nvPr>
            <p:extLst>
              <p:ext uri="{D42A27DB-BD31-4B8C-83A1-F6EECF244321}">
                <p14:modId xmlns:p14="http://schemas.microsoft.com/office/powerpoint/2010/main" val="1796342983"/>
              </p:ext>
            </p:extLst>
          </p:nvPr>
        </p:nvGraphicFramePr>
        <p:xfrm>
          <a:off x="3164829" y="1828341"/>
          <a:ext cx="8306182" cy="4598421"/>
        </p:xfrm>
        <a:graphic>
          <a:graphicData uri="http://schemas.openxmlformats.org/drawingml/2006/table">
            <a:tbl>
              <a:tblPr firstRow="1" bandRow="1"/>
              <a:tblGrid>
                <a:gridCol w="2199505">
                  <a:extLst>
                    <a:ext uri="{9D8B030D-6E8A-4147-A177-3AD203B41FA5}">
                      <a16:colId xmlns:a16="http://schemas.microsoft.com/office/drawing/2014/main" xmlns="" val="20000"/>
                    </a:ext>
                  </a:extLst>
                </a:gridCol>
                <a:gridCol w="1934035">
                  <a:extLst>
                    <a:ext uri="{9D8B030D-6E8A-4147-A177-3AD203B41FA5}">
                      <a16:colId xmlns:a16="http://schemas.microsoft.com/office/drawing/2014/main" xmlns="" val="20001"/>
                    </a:ext>
                  </a:extLst>
                </a:gridCol>
                <a:gridCol w="2086321">
                  <a:extLst>
                    <a:ext uri="{9D8B030D-6E8A-4147-A177-3AD203B41FA5}">
                      <a16:colId xmlns:a16="http://schemas.microsoft.com/office/drawing/2014/main" xmlns="" val="20002"/>
                    </a:ext>
                  </a:extLst>
                </a:gridCol>
                <a:gridCol w="2086321">
                  <a:extLst>
                    <a:ext uri="{9D8B030D-6E8A-4147-A177-3AD203B41FA5}">
                      <a16:colId xmlns:a16="http://schemas.microsoft.com/office/drawing/2014/main" xmlns="" val="20003"/>
                    </a:ext>
                  </a:extLst>
                </a:gridCol>
              </a:tblGrid>
              <a:tr h="691277">
                <a:tc rowSpan="2">
                  <a:txBody>
                    <a:bodyPr/>
                    <a:lstStyle/>
                    <a:p>
                      <a:endParaRPr lang="zh-TW" altLang="en-US" sz="1600" dirty="0">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zh-TW" altLang="en-US" sz="2000" b="1" dirty="0">
                          <a:latin typeface="微軟正黑體" panose="020B0604030504040204" pitchFamily="34" charset="-120"/>
                          <a:ea typeface="微軟正黑體" panose="020B0604030504040204" pitchFamily="34" charset="-120"/>
                        </a:rPr>
                        <a:t>支</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兼</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領月退休金者</a:t>
                      </a:r>
                    </a:p>
                  </a:txBody>
                  <a:tcPr anchor="ctr">
                    <a:solidFill>
                      <a:schemeClr val="accent6">
                        <a:lumMod val="20000"/>
                        <a:lumOff val="80000"/>
                      </a:schemeClr>
                    </a:solidFill>
                  </a:tcPr>
                </a:tc>
                <a:tc gridSpan="2">
                  <a:txBody>
                    <a:bodyPr/>
                    <a:lstStyle/>
                    <a:p>
                      <a:pPr algn="ctr"/>
                      <a:r>
                        <a:rPr lang="zh-TW" altLang="en-US" sz="2000" b="1" dirty="0">
                          <a:latin typeface="微軟正黑體" panose="020B0604030504040204" pitchFamily="34" charset="-120"/>
                          <a:ea typeface="微軟正黑體" panose="020B0604030504040204" pitchFamily="34" charset="-120"/>
                        </a:rPr>
                        <a:t>支</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兼</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領一次退休金者</a:t>
                      </a:r>
                      <a:endParaRPr lang="en-US" altLang="zh-TW" sz="2000" b="1" dirty="0">
                        <a:latin typeface="微軟正黑體" panose="020B0604030504040204" pitchFamily="34" charset="-120"/>
                        <a:ea typeface="微軟正黑體" panose="020B0604030504040204" pitchFamily="34" charset="-120"/>
                      </a:endParaRPr>
                    </a:p>
                    <a:p>
                      <a:pPr algn="ct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一次退休金</a:t>
                      </a:r>
                      <a:r>
                        <a:rPr lang="en-US" altLang="zh-TW"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a:solidFill>
                            <a:srgbClr val="0000FF"/>
                          </a:solidFill>
                          <a:latin typeface="微軟正黑體" panose="020B0604030504040204" pitchFamily="34" charset="-120"/>
                          <a:ea typeface="微軟正黑體" panose="020B0604030504040204" pitchFamily="34" charset="-120"/>
                        </a:rPr>
                        <a:t>公保養老給付合計</a:t>
                      </a:r>
                      <a:r>
                        <a:rPr lang="en-US" altLang="zh-TW" sz="2000" b="1" dirty="0">
                          <a:solidFill>
                            <a:srgbClr val="0000FF"/>
                          </a:solidFill>
                          <a:latin typeface="微軟正黑體" panose="020B0604030504040204" pitchFamily="34" charset="-120"/>
                          <a:ea typeface="微軟正黑體" panose="020B0604030504040204" pitchFamily="34" charset="-120"/>
                        </a:rPr>
                        <a:t>)</a:t>
                      </a:r>
                      <a:endParaRPr lang="zh-TW" altLang="en-US" sz="2000" b="1" dirty="0">
                        <a:solidFill>
                          <a:srgbClr val="0000FF"/>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h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xmlns="" val="10000"/>
                  </a:ext>
                </a:extLst>
              </a:tr>
              <a:tr h="676875">
                <a:tc vMerge="1">
                  <a:txBody>
                    <a:bodyPr/>
                    <a:lstStyle/>
                    <a:p>
                      <a:pPr algn="ctr"/>
                      <a:endParaRPr lang="zh-TW" altLang="en-US" sz="1400" dirty="0">
                        <a:latin typeface="微軟正黑體" panose="020B0604030504040204" pitchFamily="34" charset="-120"/>
                        <a:ea typeface="微軟正黑體" panose="020B0604030504040204" pitchFamily="34" charset="-120"/>
                      </a:endParaRPr>
                    </a:p>
                  </a:txBody>
                  <a:tcPr anchor="ctr">
                    <a:lnR w="12700" cap="flat" cmpd="sng" algn="ctr">
                      <a:solidFill>
                        <a:schemeClr val="accent3"/>
                      </a:solidFill>
                      <a:prstDash val="solid"/>
                      <a:round/>
                      <a:headEnd type="none" w="med" len="med"/>
                      <a:tailEnd type="none" w="med" len="med"/>
                    </a:lnR>
                  </a:tcPr>
                </a:tc>
                <a:tc>
                  <a:txBody>
                    <a:bodyPr/>
                    <a:lstStyle/>
                    <a:p>
                      <a:pPr algn="ctr"/>
                      <a:r>
                        <a:rPr lang="zh-TW" altLang="en-US" sz="2000" b="1" dirty="0">
                          <a:latin typeface="微軟正黑體" panose="020B0604030504040204" pitchFamily="34" charset="-120"/>
                          <a:ea typeface="微軟正黑體" panose="020B0604030504040204" pitchFamily="34" charset="-120"/>
                        </a:rPr>
                        <a:t>全部優存本金</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zh-TW" altLang="en-US" sz="2000" b="1" dirty="0">
                          <a:latin typeface="微軟正黑體" panose="020B0604030504040204" pitchFamily="34" charset="-120"/>
                          <a:ea typeface="微軟正黑體" panose="020B0604030504040204" pitchFamily="34" charset="-120"/>
                        </a:rPr>
                        <a:t>等於或低於最低保障金額部分之本金</a:t>
                      </a:r>
                    </a:p>
                  </a:txBody>
                  <a:tcPr anchor="ctr">
                    <a:solidFill>
                      <a:schemeClr val="accent5">
                        <a:lumMod val="20000"/>
                        <a:lumOff val="80000"/>
                      </a:schemeClr>
                    </a:solidFill>
                  </a:tcPr>
                </a:tc>
                <a:tc>
                  <a:txBody>
                    <a:bodyPr/>
                    <a:lstStyle/>
                    <a:p>
                      <a:pPr algn="ctr"/>
                      <a:r>
                        <a:rPr lang="zh-TW" altLang="en-US" sz="2000" b="1" dirty="0">
                          <a:latin typeface="微軟正黑體" panose="020B0604030504040204" pitchFamily="34" charset="-120"/>
                          <a:ea typeface="微軟正黑體" panose="020B0604030504040204" pitchFamily="34" charset="-120"/>
                        </a:rPr>
                        <a:t>超過最低保障金額部分之本金</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extLst>
                  <a:ext uri="{0D108BD9-81ED-4DB2-BD59-A6C34878D82A}">
                    <a16:rowId xmlns:a16="http://schemas.microsoft.com/office/drawing/2014/main" xmlns="" val="10001"/>
                  </a:ext>
                </a:extLst>
              </a:tr>
              <a:tr h="709847">
                <a:tc>
                  <a:txBody>
                    <a:bodyPr/>
                    <a:lstStyle/>
                    <a:p>
                      <a:pPr algn="ctr"/>
                      <a:r>
                        <a:rPr lang="en-US" altLang="zh-TW" sz="2200" b="1" dirty="0">
                          <a:solidFill>
                            <a:schemeClr val="bg1"/>
                          </a:solidFill>
                          <a:latin typeface="微軟正黑體" panose="020B0604030504040204" pitchFamily="34" charset="-120"/>
                          <a:ea typeface="微軟正黑體" panose="020B0604030504040204" pitchFamily="34" charset="-120"/>
                        </a:rPr>
                        <a:t>107.7.1</a:t>
                      </a:r>
                      <a:r>
                        <a:rPr lang="en-US" altLang="zh-TW" sz="2200" b="1" u="none" kern="100" dirty="0">
                          <a:solidFill>
                            <a:schemeClr val="bg1"/>
                          </a:solidFill>
                          <a:effectLst/>
                          <a:latin typeface="微軟正黑體" panose="020B0604030504040204" pitchFamily="34" charset="-120"/>
                          <a:ea typeface="微軟正黑體" panose="020B0604030504040204" pitchFamily="34" charset="-120"/>
                        </a:rPr>
                        <a:t>~</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lgn="ctr"/>
                      <a:r>
                        <a:rPr lang="en-US" altLang="zh-TW" sz="2200" b="1" dirty="0">
                          <a:solidFill>
                            <a:schemeClr val="bg1"/>
                          </a:solidFill>
                          <a:latin typeface="微軟正黑體" panose="020B0604030504040204" pitchFamily="34" charset="-120"/>
                          <a:ea typeface="微軟正黑體" panose="020B0604030504040204" pitchFamily="34" charset="-120"/>
                        </a:rPr>
                        <a:t>109.12.31</a:t>
                      </a:r>
                      <a:endParaRPr lang="zh-TW" altLang="en-US" sz="2200" b="1" dirty="0">
                        <a:solidFill>
                          <a:schemeClr val="bg1"/>
                        </a:solidFill>
                        <a:latin typeface="微軟正黑體" panose="020B0604030504040204" pitchFamily="34" charset="-120"/>
                        <a:ea typeface="微軟正黑體" panose="020B0604030504040204" pitchFamily="34" charset="-120"/>
                      </a:endParaRPr>
                    </a:p>
                  </a:txBody>
                  <a:tcPr anchor="ctr">
                    <a:solidFill>
                      <a:srgbClr val="2E6EBC"/>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9%</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12%</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extLst>
                  <a:ext uri="{0D108BD9-81ED-4DB2-BD59-A6C34878D82A}">
                    <a16:rowId xmlns:a16="http://schemas.microsoft.com/office/drawing/2014/main" xmlns="" val="10002"/>
                  </a:ext>
                </a:extLst>
              </a:tr>
              <a:tr h="709847">
                <a:tc>
                  <a:txBody>
                    <a:bodyPr/>
                    <a:lstStyle/>
                    <a:p>
                      <a:pPr algn="ctr"/>
                      <a:r>
                        <a:rPr lang="en-US" altLang="zh-TW" sz="2200" b="1" dirty="0">
                          <a:solidFill>
                            <a:schemeClr val="bg1"/>
                          </a:solidFill>
                          <a:latin typeface="微軟正黑體" panose="020B0604030504040204" pitchFamily="34" charset="-120"/>
                          <a:ea typeface="微軟正黑體" panose="020B0604030504040204" pitchFamily="34" charset="-120"/>
                        </a:rPr>
                        <a:t>110</a:t>
                      </a:r>
                      <a:r>
                        <a:rPr lang="zh-TW" altLang="en-US" sz="2200" b="1" dirty="0">
                          <a:solidFill>
                            <a:schemeClr val="bg1"/>
                          </a:solidFill>
                          <a:latin typeface="微軟正黑體" panose="020B0604030504040204" pitchFamily="34" charset="-120"/>
                          <a:ea typeface="微軟正黑體" panose="020B0604030504040204" pitchFamily="34" charset="-120"/>
                        </a:rPr>
                        <a:t>年</a:t>
                      </a:r>
                      <a:r>
                        <a:rPr lang="en-US" altLang="zh-TW" sz="2200" b="1" u="none" kern="100" dirty="0">
                          <a:solidFill>
                            <a:schemeClr val="bg1"/>
                          </a:solidFill>
                          <a:effectLst/>
                          <a:latin typeface="微軟正黑體" panose="020B0604030504040204" pitchFamily="34" charset="-120"/>
                          <a:ea typeface="微軟正黑體" panose="020B0604030504040204" pitchFamily="34" charset="-120"/>
                        </a:rPr>
                        <a:t>~</a:t>
                      </a:r>
                      <a:r>
                        <a:rPr lang="en-US" altLang="zh-TW" sz="2200" b="1" dirty="0">
                          <a:solidFill>
                            <a:schemeClr val="bg1"/>
                          </a:solidFill>
                          <a:latin typeface="微軟正黑體" panose="020B0604030504040204" pitchFamily="34" charset="-120"/>
                          <a:ea typeface="微軟正黑體" panose="020B0604030504040204" pitchFamily="34" charset="-120"/>
                        </a:rPr>
                        <a:t>111</a:t>
                      </a:r>
                      <a:r>
                        <a:rPr lang="zh-TW" altLang="en-US" sz="2200" b="1" dirty="0">
                          <a:solidFill>
                            <a:schemeClr val="bg1"/>
                          </a:solidFill>
                          <a:latin typeface="微軟正黑體" panose="020B0604030504040204" pitchFamily="34" charset="-120"/>
                          <a:ea typeface="微軟正黑體" panose="020B0604030504040204" pitchFamily="34" charset="-120"/>
                        </a:rPr>
                        <a:t>年</a:t>
                      </a:r>
                    </a:p>
                  </a:txBody>
                  <a:tcPr anchor="ctr">
                    <a:solidFill>
                      <a:srgbClr val="2E6EBC"/>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10%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extLst>
                  <a:ext uri="{0D108BD9-81ED-4DB2-BD59-A6C34878D82A}">
                    <a16:rowId xmlns:a16="http://schemas.microsoft.com/office/drawing/2014/main" xmlns="" val="10003"/>
                  </a:ext>
                </a:extLst>
              </a:tr>
              <a:tr h="709847">
                <a:tc>
                  <a:txBody>
                    <a:bodyPr/>
                    <a:lstStyle/>
                    <a:p>
                      <a:pPr algn="ctr"/>
                      <a:r>
                        <a:rPr lang="en-US" altLang="zh-TW" sz="2200" b="1" dirty="0">
                          <a:solidFill>
                            <a:schemeClr val="bg1"/>
                          </a:solidFill>
                          <a:latin typeface="微軟正黑體" panose="020B0604030504040204" pitchFamily="34" charset="-120"/>
                          <a:ea typeface="微軟正黑體" panose="020B0604030504040204" pitchFamily="34" charset="-120"/>
                        </a:rPr>
                        <a:t>112</a:t>
                      </a:r>
                      <a:r>
                        <a:rPr lang="zh-TW" altLang="en-US" sz="2200" b="1" dirty="0">
                          <a:solidFill>
                            <a:schemeClr val="bg1"/>
                          </a:solidFill>
                          <a:latin typeface="微軟正黑體" panose="020B0604030504040204" pitchFamily="34" charset="-120"/>
                          <a:ea typeface="微軟正黑體" panose="020B0604030504040204" pitchFamily="34" charset="-120"/>
                        </a:rPr>
                        <a:t>年</a:t>
                      </a:r>
                      <a:r>
                        <a:rPr lang="en-US" altLang="zh-TW" sz="2200" b="1" u="none" kern="100" dirty="0">
                          <a:solidFill>
                            <a:schemeClr val="bg1"/>
                          </a:solidFill>
                          <a:effectLst/>
                          <a:latin typeface="微軟正黑體" panose="020B0604030504040204" pitchFamily="34" charset="-120"/>
                          <a:ea typeface="微軟正黑體" panose="020B0604030504040204" pitchFamily="34" charset="-120"/>
                        </a:rPr>
                        <a:t>~</a:t>
                      </a:r>
                      <a:r>
                        <a:rPr lang="en-US" altLang="zh-TW" sz="2200" b="1" dirty="0">
                          <a:solidFill>
                            <a:schemeClr val="bg1"/>
                          </a:solidFill>
                          <a:latin typeface="微軟正黑體" panose="020B0604030504040204" pitchFamily="34" charset="-120"/>
                          <a:ea typeface="微軟正黑體" panose="020B0604030504040204" pitchFamily="34" charset="-120"/>
                        </a:rPr>
                        <a:t>113</a:t>
                      </a:r>
                      <a:r>
                        <a:rPr lang="zh-TW" altLang="en-US" sz="2200" b="1" dirty="0">
                          <a:solidFill>
                            <a:schemeClr val="bg1"/>
                          </a:solidFill>
                          <a:latin typeface="微軟正黑體" panose="020B0604030504040204" pitchFamily="34" charset="-120"/>
                          <a:ea typeface="微軟正黑體" panose="020B0604030504040204" pitchFamily="34" charset="-120"/>
                        </a:rPr>
                        <a:t>年</a:t>
                      </a:r>
                    </a:p>
                  </a:txBody>
                  <a:tcPr anchor="ctr">
                    <a:solidFill>
                      <a:srgbClr val="2E6EBC"/>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8%</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extLst>
                  <a:ext uri="{0D108BD9-81ED-4DB2-BD59-A6C34878D82A}">
                    <a16:rowId xmlns:a16="http://schemas.microsoft.com/office/drawing/2014/main" xmlns="" val="10004"/>
                  </a:ext>
                </a:extLst>
              </a:tr>
              <a:tr h="709847">
                <a:tc>
                  <a:txBody>
                    <a:bodyPr/>
                    <a:lstStyle/>
                    <a:p>
                      <a:pPr algn="ctr"/>
                      <a:r>
                        <a:rPr lang="en-US" altLang="zh-TW" sz="2200" b="1" dirty="0">
                          <a:solidFill>
                            <a:schemeClr val="bg1"/>
                          </a:solidFill>
                          <a:latin typeface="微軟正黑體" panose="020B0604030504040204" pitchFamily="34" charset="-120"/>
                          <a:ea typeface="微軟正黑體" panose="020B0604030504040204" pitchFamily="34" charset="-120"/>
                        </a:rPr>
                        <a:t>114</a:t>
                      </a:r>
                      <a:r>
                        <a:rPr lang="zh-TW" altLang="en-US" sz="2200" b="1" dirty="0">
                          <a:solidFill>
                            <a:schemeClr val="bg1"/>
                          </a:solidFill>
                          <a:latin typeface="微軟正黑體" panose="020B0604030504040204" pitchFamily="34" charset="-120"/>
                          <a:ea typeface="微軟正黑體" panose="020B0604030504040204" pitchFamily="34" charset="-120"/>
                        </a:rPr>
                        <a:t>年以後</a:t>
                      </a:r>
                    </a:p>
                  </a:txBody>
                  <a:tcPr anchor="ctr">
                    <a:solidFill>
                      <a:srgbClr val="2E6EBC"/>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0</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18%</a:t>
                      </a:r>
                      <a:endParaRPr lang="zh-TW" altLang="en-US" sz="2200" b="1" dirty="0">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tc>
                  <a:txBody>
                    <a:bodyPr/>
                    <a:lstStyle/>
                    <a:p>
                      <a:pPr algn="ctr"/>
                      <a:r>
                        <a:rPr lang="en-US" altLang="zh-TW" sz="2400" b="1" dirty="0">
                          <a:solidFill>
                            <a:srgbClr val="C00000"/>
                          </a:solidFill>
                          <a:latin typeface="微軟正黑體" panose="020B0604030504040204" pitchFamily="34" charset="-120"/>
                          <a:ea typeface="微軟正黑體" panose="020B0604030504040204" pitchFamily="34" charset="-120"/>
                        </a:rPr>
                        <a:t>6%</a:t>
                      </a:r>
                      <a:endParaRPr lang="zh-TW" altLang="en-US" sz="2400" b="1" dirty="0">
                        <a:solidFill>
                          <a:srgbClr val="C00000"/>
                        </a:solidFill>
                        <a:latin typeface="微軟正黑體" panose="020B0604030504040204" pitchFamily="34" charset="-120"/>
                        <a:ea typeface="微軟正黑體" panose="020B0604030504040204" pitchFamily="34" charset="-120"/>
                      </a:endParaRPr>
                    </a:p>
                  </a:txBody>
                  <a:tcPr anchor="ctr">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spTree>
    <p:extLst>
      <p:ext uri="{BB962C8B-B14F-4D97-AF65-F5344CB8AC3E}">
        <p14:creationId xmlns:p14="http://schemas.microsoft.com/office/powerpoint/2010/main" val="311801184"/>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45" name="文字方塊 44">
            <a:extLst>
              <a:ext uri="{FF2B5EF4-FFF2-40B4-BE49-F238E27FC236}">
                <a16:creationId xmlns:a16="http://schemas.microsoft.com/office/drawing/2014/main" xmlns="" id="{00D6E121-40EC-44F2-BE37-F3BEA871482D}"/>
              </a:ext>
            </a:extLst>
          </p:cNvPr>
          <p:cNvSpPr txBox="1"/>
          <p:nvPr/>
        </p:nvSpPr>
        <p:spPr>
          <a:xfrm>
            <a:off x="378460" y="1750142"/>
            <a:ext cx="949190" cy="189136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lnSpc>
                <a:spcPts val="3500"/>
              </a:lnSpc>
              <a:spcBef>
                <a:spcPts val="1200"/>
              </a:spcBef>
            </a:pPr>
            <a:r>
              <a:rPr lang="zh-TW" altLang="en-US" sz="2200" b="1" dirty="0">
                <a:latin typeface="微軟正黑體" panose="020B0604030504040204" pitchFamily="34" charset="-120"/>
                <a:ea typeface="微軟正黑體" panose="020B0604030504040204" pitchFamily="34" charset="-120"/>
              </a:rPr>
              <a:t>逐年調降月退所得</a:t>
            </a:r>
          </a:p>
        </p:txBody>
      </p:sp>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grpSp>
        <p:nvGrpSpPr>
          <p:cNvPr id="13" name="群組 12">
            <a:extLst>
              <a:ext uri="{FF2B5EF4-FFF2-40B4-BE49-F238E27FC236}">
                <a16:creationId xmlns:a16="http://schemas.microsoft.com/office/drawing/2014/main" xmlns="" id="{66B0E258-3131-451D-8B25-C4CD99289282}"/>
              </a:ext>
            </a:extLst>
          </p:cNvPr>
          <p:cNvGrpSpPr/>
          <p:nvPr/>
        </p:nvGrpSpPr>
        <p:grpSpPr>
          <a:xfrm>
            <a:off x="1412155" y="1514137"/>
            <a:ext cx="10004608" cy="4798479"/>
            <a:chOff x="332835" y="1422431"/>
            <a:chExt cx="8569608" cy="5144465"/>
          </a:xfrm>
        </p:grpSpPr>
        <p:graphicFrame>
          <p:nvGraphicFramePr>
            <p:cNvPr id="14" name="圖表 13">
              <a:extLst>
                <a:ext uri="{FF2B5EF4-FFF2-40B4-BE49-F238E27FC236}">
                  <a16:creationId xmlns:a16="http://schemas.microsoft.com/office/drawing/2014/main" xmlns="" id="{22858A75-8AED-4D26-A777-22EB5DAE0CDA}"/>
                </a:ext>
              </a:extLst>
            </p:cNvPr>
            <p:cNvGraphicFramePr>
              <a:graphicFrameLocks/>
            </p:cNvGraphicFramePr>
            <p:nvPr>
              <p:extLst>
                <p:ext uri="{D42A27DB-BD31-4B8C-83A1-F6EECF244321}">
                  <p14:modId xmlns:p14="http://schemas.microsoft.com/office/powerpoint/2010/main" val="141938148"/>
                </p:ext>
              </p:extLst>
            </p:nvPr>
          </p:nvGraphicFramePr>
          <p:xfrm>
            <a:off x="332835" y="1988840"/>
            <a:ext cx="8496841"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字方塊 14">
              <a:extLst>
                <a:ext uri="{FF2B5EF4-FFF2-40B4-BE49-F238E27FC236}">
                  <a16:creationId xmlns:a16="http://schemas.microsoft.com/office/drawing/2014/main" xmlns="" id="{B57D9B91-D4C1-4A99-9ABE-6626A3110C4E}"/>
                </a:ext>
              </a:extLst>
            </p:cNvPr>
            <p:cNvSpPr txBox="1"/>
            <p:nvPr/>
          </p:nvSpPr>
          <p:spPr>
            <a:xfrm>
              <a:off x="762720" y="1422431"/>
              <a:ext cx="813972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b="1" dirty="0">
                  <a:solidFill>
                    <a:srgbClr val="0000FF"/>
                  </a:solidFill>
                  <a:latin typeface="微軟正黑體" panose="020B0604030504040204" pitchFamily="34" charset="-120"/>
                  <a:ea typeface="微軟正黑體" panose="020B0604030504040204" pitchFamily="34" charset="-120"/>
                </a:rPr>
                <a:t>現職人員新退休者</a:t>
              </a:r>
              <a:r>
                <a:rPr lang="zh-TW" altLang="en-US" sz="2400" b="1" dirty="0">
                  <a:solidFill>
                    <a:srgbClr val="C00000"/>
                  </a:solidFill>
                  <a:latin typeface="微軟正黑體" panose="020B0604030504040204" pitchFamily="34" charset="-120"/>
                  <a:ea typeface="微軟正黑體" panose="020B0604030504040204" pitchFamily="34" charset="-120"/>
                </a:rPr>
                <a:t>，依</a:t>
              </a:r>
              <a:r>
                <a:rPr lang="zh-TW" altLang="en-US" sz="2400" b="1" dirty="0">
                  <a:latin typeface="微軟正黑體" panose="020B0604030504040204" pitchFamily="34" charset="-120"/>
                  <a:ea typeface="微軟正黑體" panose="020B0604030504040204" pitchFamily="34" charset="-120"/>
                </a:rPr>
                <a:t>退休當年度</a:t>
              </a:r>
              <a:r>
                <a:rPr lang="zh-TW" altLang="en-US" sz="2400" b="1" dirty="0">
                  <a:solidFill>
                    <a:srgbClr val="C00000"/>
                  </a:solidFill>
                  <a:latin typeface="微軟正黑體" panose="020B0604030504040204" pitchFamily="34" charset="-120"/>
                  <a:ea typeface="微軟正黑體" panose="020B0604030504040204" pitchFamily="34" charset="-120"/>
                </a:rPr>
                <a:t>之替代率上限逐年調降</a:t>
              </a:r>
            </a:p>
          </p:txBody>
        </p:sp>
        <p:grpSp>
          <p:nvGrpSpPr>
            <p:cNvPr id="16" name="群組 15">
              <a:extLst>
                <a:ext uri="{FF2B5EF4-FFF2-40B4-BE49-F238E27FC236}">
                  <a16:creationId xmlns:a16="http://schemas.microsoft.com/office/drawing/2014/main" xmlns="" id="{A56BECF2-0DC8-4197-84F7-FE1FB41F0C58}"/>
                </a:ext>
              </a:extLst>
            </p:cNvPr>
            <p:cNvGrpSpPr/>
            <p:nvPr/>
          </p:nvGrpSpPr>
          <p:grpSpPr>
            <a:xfrm>
              <a:off x="3338797" y="3131917"/>
              <a:ext cx="2879048" cy="1092368"/>
              <a:chOff x="2653866" y="1818701"/>
              <a:chExt cx="2879048" cy="1092368"/>
            </a:xfrm>
          </p:grpSpPr>
          <p:sp>
            <p:nvSpPr>
              <p:cNvPr id="24" name="文字方塊 14">
                <a:extLst>
                  <a:ext uri="{FF2B5EF4-FFF2-40B4-BE49-F238E27FC236}">
                    <a16:creationId xmlns:a16="http://schemas.microsoft.com/office/drawing/2014/main" xmlns="" id="{96C2C63F-BCAC-423B-A85E-F170BFD705C0}"/>
                  </a:ext>
                </a:extLst>
              </p:cNvPr>
              <p:cNvSpPr txBox="1"/>
              <p:nvPr/>
            </p:nvSpPr>
            <p:spPr>
              <a:xfrm>
                <a:off x="2653866" y="1818701"/>
                <a:ext cx="2879048" cy="8617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TW" altLang="en-US" sz="2500" dirty="0">
                    <a:solidFill>
                      <a:srgbClr val="CC00CC"/>
                    </a:solidFill>
                    <a:latin typeface="微軟正黑體" panose="020B0604030504040204" pitchFamily="34" charset="-120"/>
                    <a:ea typeface="微軟正黑體" panose="020B0604030504040204" pitchFamily="34" charset="-120"/>
                  </a:rPr>
                  <a:t>以</a:t>
                </a:r>
                <a:r>
                  <a:rPr lang="en-US" altLang="zh-TW" sz="3000" b="1" dirty="0">
                    <a:solidFill>
                      <a:srgbClr val="FF0000"/>
                    </a:solidFill>
                    <a:latin typeface="微軟正黑體" panose="020B0604030504040204" pitchFamily="34" charset="-120"/>
                    <a:ea typeface="微軟正黑體" panose="020B0604030504040204" pitchFamily="34" charset="-120"/>
                  </a:rPr>
                  <a:t>10</a:t>
                </a:r>
                <a:r>
                  <a:rPr lang="zh-TW" altLang="en-US" sz="3000" b="1" dirty="0">
                    <a:solidFill>
                      <a:srgbClr val="FF0000"/>
                    </a:solidFill>
                    <a:latin typeface="微軟正黑體" panose="020B0604030504040204" pitchFamily="34" charset="-120"/>
                    <a:ea typeface="微軟正黑體" panose="020B0604030504040204" pitchFamily="34" charset="-120"/>
                  </a:rPr>
                  <a:t>年</a:t>
                </a:r>
                <a:r>
                  <a:rPr lang="zh-TW" altLang="en-US" sz="2500" dirty="0">
                    <a:solidFill>
                      <a:srgbClr val="CC00CC"/>
                    </a:solidFill>
                    <a:latin typeface="微軟正黑體" panose="020B0604030504040204" pitchFamily="34" charset="-120"/>
                    <a:ea typeface="微軟正黑體" panose="020B0604030504040204" pitchFamily="34" charset="-120"/>
                  </a:rPr>
                  <a:t>時間過渡</a:t>
                </a:r>
                <a:endParaRPr lang="en-US" altLang="zh-TW" sz="2500" dirty="0">
                  <a:solidFill>
                    <a:srgbClr val="CC00CC"/>
                  </a:solidFill>
                  <a:latin typeface="微軟正黑體" panose="020B0604030504040204" pitchFamily="34" charset="-120"/>
                  <a:ea typeface="微軟正黑體" panose="020B0604030504040204" pitchFamily="34" charset="-120"/>
                </a:endParaRPr>
              </a:p>
              <a:p>
                <a:pPr algn="ctr"/>
                <a:r>
                  <a:rPr lang="en-US" altLang="zh-TW" sz="2000" dirty="0">
                    <a:solidFill>
                      <a:srgbClr val="CC00CC"/>
                    </a:solidFill>
                    <a:latin typeface="微軟正黑體" panose="020B0604030504040204" pitchFamily="34" charset="-120"/>
                    <a:ea typeface="微軟正黑體" panose="020B0604030504040204" pitchFamily="34" charset="-120"/>
                  </a:rPr>
                  <a:t>(</a:t>
                </a:r>
                <a:r>
                  <a:rPr lang="zh-TW" altLang="en-US" sz="2000" dirty="0">
                    <a:solidFill>
                      <a:srgbClr val="CC00CC"/>
                    </a:solidFill>
                    <a:latin typeface="微軟正黑體" panose="020B0604030504040204" pitchFamily="34" charset="-120"/>
                    <a:ea typeface="微軟正黑體" panose="020B0604030504040204" pitchFamily="34" charset="-120"/>
                  </a:rPr>
                  <a:t>每年調降</a:t>
                </a:r>
                <a:r>
                  <a:rPr lang="en-US" altLang="zh-TW" sz="2000" b="1" dirty="0">
                    <a:solidFill>
                      <a:srgbClr val="FF0000"/>
                    </a:solidFill>
                    <a:latin typeface="微軟正黑體" panose="020B0604030504040204" pitchFamily="34" charset="-120"/>
                    <a:ea typeface="微軟正黑體" panose="020B0604030504040204" pitchFamily="34" charset="-120"/>
                  </a:rPr>
                  <a:t>1.5%)</a:t>
                </a:r>
              </a:p>
            </p:txBody>
          </p:sp>
          <p:sp>
            <p:nvSpPr>
              <p:cNvPr id="25" name="向右箭號 14">
                <a:extLst>
                  <a:ext uri="{FF2B5EF4-FFF2-40B4-BE49-F238E27FC236}">
                    <a16:creationId xmlns:a16="http://schemas.microsoft.com/office/drawing/2014/main" xmlns="" id="{16B44C65-ACD4-41E4-96F4-E36C4D5F11D4}"/>
                  </a:ext>
                </a:extLst>
              </p:cNvPr>
              <p:cNvSpPr/>
              <p:nvPr/>
            </p:nvSpPr>
            <p:spPr>
              <a:xfrm>
                <a:off x="2806120" y="2652272"/>
                <a:ext cx="2520280" cy="25879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zh-TW" altLang="en-US">
                  <a:latin typeface="微軟正黑體" panose="020B0604030504040204" pitchFamily="34" charset="-120"/>
                  <a:ea typeface="微軟正黑體" panose="020B0604030504040204" pitchFamily="34" charset="-120"/>
                </a:endParaRPr>
              </a:p>
            </p:txBody>
          </p:sp>
        </p:grpSp>
        <p:grpSp>
          <p:nvGrpSpPr>
            <p:cNvPr id="17" name="群組 16">
              <a:extLst>
                <a:ext uri="{FF2B5EF4-FFF2-40B4-BE49-F238E27FC236}">
                  <a16:creationId xmlns:a16="http://schemas.microsoft.com/office/drawing/2014/main" xmlns="" id="{5E018B61-601A-4D09-A3BD-861DC5E1261C}"/>
                </a:ext>
              </a:extLst>
            </p:cNvPr>
            <p:cNvGrpSpPr/>
            <p:nvPr/>
          </p:nvGrpSpPr>
          <p:grpSpPr>
            <a:xfrm>
              <a:off x="680657" y="4806591"/>
              <a:ext cx="7995798" cy="1760305"/>
              <a:chOff x="373207" y="4849356"/>
              <a:chExt cx="8127012" cy="1856213"/>
            </a:xfrm>
          </p:grpSpPr>
          <p:sp>
            <p:nvSpPr>
              <p:cNvPr id="20" name="文字方塊 19">
                <a:extLst>
                  <a:ext uri="{FF2B5EF4-FFF2-40B4-BE49-F238E27FC236}">
                    <a16:creationId xmlns:a16="http://schemas.microsoft.com/office/drawing/2014/main" xmlns="" id="{2BAB31EA-4FD2-4784-8C7E-79E3F65BF7E8}"/>
                  </a:ext>
                </a:extLst>
              </p:cNvPr>
              <p:cNvSpPr txBox="1"/>
              <p:nvPr/>
            </p:nvSpPr>
            <p:spPr>
              <a:xfrm>
                <a:off x="373207" y="4849356"/>
                <a:ext cx="1421660" cy="1810938"/>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zh-TW" altLang="en-US" sz="2200" b="1" dirty="0">
                    <a:solidFill>
                      <a:srgbClr val="0000CC"/>
                    </a:solidFill>
                    <a:latin typeface="微軟正黑體" panose="020B0604030504040204" pitchFamily="34" charset="-120"/>
                    <a:ea typeface="微軟正黑體" panose="020B0604030504040204" pitchFamily="34" charset="-120"/>
                  </a:rPr>
                  <a:t>調降後月退休總所得不得低於最低保障金額</a:t>
                </a:r>
              </a:p>
            </p:txBody>
          </p:sp>
          <p:sp>
            <p:nvSpPr>
              <p:cNvPr id="21" name="圓柱 26">
                <a:extLst>
                  <a:ext uri="{FF2B5EF4-FFF2-40B4-BE49-F238E27FC236}">
                    <a16:creationId xmlns:a16="http://schemas.microsoft.com/office/drawing/2014/main" xmlns="" id="{EFA7FCDD-C7CE-40A2-84FA-D3E8E7411940}"/>
                  </a:ext>
                </a:extLst>
              </p:cNvPr>
              <p:cNvSpPr/>
              <p:nvPr/>
            </p:nvSpPr>
            <p:spPr>
              <a:xfrm>
                <a:off x="1996093" y="5357916"/>
                <a:ext cx="6504126" cy="471381"/>
              </a:xfrm>
              <a:prstGeom prst="can">
                <a:avLst/>
              </a:prstGeom>
              <a:solidFill>
                <a:srgbClr val="FF0066"/>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xmlns="" id="{E96CBB79-9C01-45A5-B458-8A5F7CB3FAE8}"/>
                  </a:ext>
                </a:extLst>
              </p:cNvPr>
              <p:cNvSpPr txBox="1"/>
              <p:nvPr/>
            </p:nvSpPr>
            <p:spPr>
              <a:xfrm>
                <a:off x="3893489" y="4849356"/>
                <a:ext cx="2510608" cy="51656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ts val="3120"/>
                  </a:lnSpc>
                </a:pPr>
                <a:r>
                  <a:rPr lang="zh-TW" altLang="en-US" sz="2600" b="1" dirty="0">
                    <a:solidFill>
                      <a:srgbClr val="FF0000"/>
                    </a:solidFill>
                    <a:latin typeface="微軟正黑體" panose="020B0604030504040204" pitchFamily="34" charset="-120"/>
                    <a:ea typeface="微軟正黑體" panose="020B0604030504040204" pitchFamily="34" charset="-120"/>
                  </a:rPr>
                  <a:t>最低保障金額</a:t>
                </a:r>
              </a:p>
            </p:txBody>
          </p:sp>
          <p:sp>
            <p:nvSpPr>
              <p:cNvPr id="23" name="矩形 22">
                <a:extLst>
                  <a:ext uri="{FF2B5EF4-FFF2-40B4-BE49-F238E27FC236}">
                    <a16:creationId xmlns:a16="http://schemas.microsoft.com/office/drawing/2014/main" xmlns="" id="{CF0DDDAF-DA2A-4F5D-A37C-9055C62BB79D}"/>
                  </a:ext>
                </a:extLst>
              </p:cNvPr>
              <p:cNvSpPr/>
              <p:nvPr/>
            </p:nvSpPr>
            <p:spPr>
              <a:xfrm>
                <a:off x="2222969" y="5829296"/>
                <a:ext cx="6084165" cy="876273"/>
              </a:xfrm>
              <a:prstGeom prst="rect">
                <a:avLst/>
              </a:prstGeom>
              <a:ln>
                <a:solidFill>
                  <a:srgbClr val="FFC000"/>
                </a:solidFill>
              </a:ln>
            </p:spPr>
            <p:txBody>
              <a:bodyPr wrap="none">
                <a:spAutoFit/>
              </a:bodyPr>
              <a:lstStyle/>
              <a:p>
                <a:r>
                  <a:rPr lang="zh-TW" altLang="en-US" sz="2400" b="1" dirty="0">
                    <a:latin typeface="微軟正黑體" panose="020B0604030504040204" pitchFamily="34" charset="-120"/>
                    <a:ea typeface="微軟正黑體" panose="020B0604030504040204" pitchFamily="34" charset="-120"/>
                  </a:rPr>
                  <a:t>註：月退休總所得</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優存利息</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月退休金</a:t>
                </a:r>
                <a:endParaRPr lang="en-US" altLang="zh-TW" sz="2400" b="1" dirty="0">
                  <a:latin typeface="微軟正黑體" panose="020B0604030504040204" pitchFamily="34" charset="-120"/>
                  <a:ea typeface="微軟正黑體" panose="020B0604030504040204" pitchFamily="34" charset="-120"/>
                </a:endParaRPr>
              </a:p>
              <a:p>
                <a:pPr marL="539750" algn="ctr"/>
                <a:r>
                  <a:rPr lang="zh-TW" altLang="en-US" sz="2400" b="1" dirty="0">
                    <a:latin typeface="微軟正黑體" panose="020B0604030504040204" pitchFamily="34" charset="-120"/>
                    <a:ea typeface="微軟正黑體" panose="020B0604030504040204" pitchFamily="34" charset="-120"/>
                  </a:rPr>
                  <a:t>原即低於最低保障金額者，維持原金額</a:t>
                </a:r>
                <a:endParaRPr lang="zh-TW" altLang="en-US" sz="2400" dirty="0">
                  <a:latin typeface="微軟正黑體" panose="020B0604030504040204" pitchFamily="34" charset="-120"/>
                  <a:ea typeface="微軟正黑體" panose="020B0604030504040204" pitchFamily="34" charset="-120"/>
                </a:endParaRPr>
              </a:p>
            </p:txBody>
          </p:sp>
        </p:grpSp>
        <p:sp>
          <p:nvSpPr>
            <p:cNvPr id="18" name="文字方塊 17">
              <a:extLst>
                <a:ext uri="{FF2B5EF4-FFF2-40B4-BE49-F238E27FC236}">
                  <a16:creationId xmlns:a16="http://schemas.microsoft.com/office/drawing/2014/main" xmlns="" id="{F70E5F68-EAB7-4E8F-8AF3-677C91ED1BBA}"/>
                </a:ext>
              </a:extLst>
            </p:cNvPr>
            <p:cNvSpPr txBox="1"/>
            <p:nvPr/>
          </p:nvSpPr>
          <p:spPr>
            <a:xfrm>
              <a:off x="3868474" y="5327882"/>
              <a:ext cx="3021330" cy="461665"/>
            </a:xfrm>
            <a:prstGeom prst="rect">
              <a:avLst/>
            </a:prstGeom>
            <a:noFill/>
          </p:spPr>
          <p:txBody>
            <a:bodyPr wrap="square" rtlCol="0">
              <a:spAutoFit/>
            </a:bodyPr>
            <a:lstStyle/>
            <a:p>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33,140</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元</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(34,470</a:t>
              </a: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元</a:t>
              </a:r>
              <a:r>
                <a:rPr lang="en-US" altLang="zh-TW"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rPr>
                <a:t>)</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735475163"/>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sp>
        <p:nvSpPr>
          <p:cNvPr id="45" name="文字方塊 44">
            <a:extLst>
              <a:ext uri="{FF2B5EF4-FFF2-40B4-BE49-F238E27FC236}">
                <a16:creationId xmlns:a16="http://schemas.microsoft.com/office/drawing/2014/main" xmlns="" id="{00D6E121-40EC-44F2-BE37-F3BEA871482D}"/>
              </a:ext>
            </a:extLst>
          </p:cNvPr>
          <p:cNvSpPr txBox="1"/>
          <p:nvPr/>
        </p:nvSpPr>
        <p:spPr>
          <a:xfrm>
            <a:off x="291564" y="1652936"/>
            <a:ext cx="775236" cy="189136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noAutofit/>
          </a:bodyPr>
          <a:lstStyle/>
          <a:p>
            <a:pPr algn="ctr">
              <a:lnSpc>
                <a:spcPts val="3500"/>
              </a:lnSpc>
              <a:spcBef>
                <a:spcPts val="1200"/>
              </a:spcBef>
            </a:pPr>
            <a:r>
              <a:rPr lang="zh-TW" altLang="en-US" sz="2200" b="1" dirty="0">
                <a:latin typeface="微軟正黑體" panose="020B0604030504040204" pitchFamily="34" charset="-120"/>
                <a:ea typeface="微軟正黑體" panose="020B0604030504040204" pitchFamily="34" charset="-120"/>
              </a:rPr>
              <a:t>逐年調降月退所得</a:t>
            </a:r>
          </a:p>
        </p:txBody>
      </p:sp>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graphicFrame>
        <p:nvGraphicFramePr>
          <p:cNvPr id="26" name="圖表 25">
            <a:extLst>
              <a:ext uri="{FF2B5EF4-FFF2-40B4-BE49-F238E27FC236}">
                <a16:creationId xmlns:a16="http://schemas.microsoft.com/office/drawing/2014/main" xmlns="" id="{167CF67D-BC93-4524-B42C-7ADC06AAD158}"/>
              </a:ext>
            </a:extLst>
          </p:cNvPr>
          <p:cNvGraphicFramePr>
            <a:graphicFrameLocks/>
          </p:cNvGraphicFramePr>
          <p:nvPr>
            <p:extLst>
              <p:ext uri="{D42A27DB-BD31-4B8C-83A1-F6EECF244321}">
                <p14:modId xmlns:p14="http://schemas.microsoft.com/office/powerpoint/2010/main" val="3723138297"/>
              </p:ext>
            </p:extLst>
          </p:nvPr>
        </p:nvGraphicFramePr>
        <p:xfrm>
          <a:off x="1107285" y="2211807"/>
          <a:ext cx="10492425" cy="4478281"/>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字方塊 26">
            <a:extLst>
              <a:ext uri="{FF2B5EF4-FFF2-40B4-BE49-F238E27FC236}">
                <a16:creationId xmlns:a16="http://schemas.microsoft.com/office/drawing/2014/main" xmlns="" id="{9B05FB5F-5560-4212-91E8-1C1DD6FF3056}"/>
              </a:ext>
            </a:extLst>
          </p:cNvPr>
          <p:cNvSpPr txBox="1"/>
          <p:nvPr/>
        </p:nvSpPr>
        <p:spPr>
          <a:xfrm>
            <a:off x="1412156" y="1422103"/>
            <a:ext cx="9059902"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sz="2400" b="1" dirty="0">
                <a:solidFill>
                  <a:srgbClr val="C00000"/>
                </a:solidFill>
                <a:latin typeface="微軟正黑體" panose="020B0604030504040204" pitchFamily="34" charset="-120"/>
                <a:ea typeface="微軟正黑體" panose="020B0604030504040204" pitchFamily="34" charset="-120"/>
              </a:rPr>
              <a:t>3.</a:t>
            </a:r>
            <a:r>
              <a:rPr lang="zh-TW" altLang="en-US" sz="2400" b="1" dirty="0">
                <a:solidFill>
                  <a:srgbClr val="0000FF"/>
                </a:solidFill>
                <a:latin typeface="微軟正黑體" panose="020B0604030504040204" pitchFamily="34" charset="-120"/>
                <a:ea typeface="微軟正黑體" panose="020B0604030504040204" pitchFamily="34" charset="-120"/>
              </a:rPr>
              <a:t>現職人員新退休者</a:t>
            </a:r>
            <a:r>
              <a:rPr lang="zh-TW" altLang="en-US" sz="2400" b="1" dirty="0">
                <a:solidFill>
                  <a:srgbClr val="C00000"/>
                </a:solidFill>
                <a:latin typeface="微軟正黑體" panose="020B0604030504040204" pitchFamily="34" charset="-120"/>
                <a:ea typeface="微軟正黑體" panose="020B0604030504040204" pitchFamily="34" charset="-120"/>
              </a:rPr>
              <a:t>，依</a:t>
            </a:r>
            <a:r>
              <a:rPr lang="zh-TW" altLang="en-US" sz="2400" b="1" dirty="0">
                <a:latin typeface="微軟正黑體" panose="020B0604030504040204" pitchFamily="34" charset="-120"/>
                <a:ea typeface="微軟正黑體" panose="020B0604030504040204" pitchFamily="34" charset="-120"/>
              </a:rPr>
              <a:t>退休當年度</a:t>
            </a:r>
            <a:r>
              <a:rPr lang="zh-TW" altLang="en-US" sz="2400" b="1" dirty="0">
                <a:solidFill>
                  <a:srgbClr val="C00000"/>
                </a:solidFill>
                <a:latin typeface="微軟正黑體" panose="020B0604030504040204" pitchFamily="34" charset="-120"/>
                <a:ea typeface="微軟正黑體" panose="020B0604030504040204" pitchFamily="34" charset="-120"/>
              </a:rPr>
              <a:t>之替代率上限逐年調降</a:t>
            </a:r>
          </a:p>
        </p:txBody>
      </p:sp>
    </p:spTree>
    <p:extLst>
      <p:ext uri="{BB962C8B-B14F-4D97-AF65-F5344CB8AC3E}">
        <p14:creationId xmlns:p14="http://schemas.microsoft.com/office/powerpoint/2010/main" val="3087065070"/>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sp>
        <p:nvSpPr>
          <p:cNvPr id="15" name="文字方塊 14">
            <a:extLst>
              <a:ext uri="{FF2B5EF4-FFF2-40B4-BE49-F238E27FC236}">
                <a16:creationId xmlns:a16="http://schemas.microsoft.com/office/drawing/2014/main" xmlns="" id="{87DE759B-930A-4853-A3D9-727D54415E9A}"/>
              </a:ext>
            </a:extLst>
          </p:cNvPr>
          <p:cNvSpPr txBox="1"/>
          <p:nvPr/>
        </p:nvSpPr>
        <p:spPr>
          <a:xfrm>
            <a:off x="530425" y="1434196"/>
            <a:ext cx="3990775"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調降退休所得後之給付金額</a:t>
            </a:r>
          </a:p>
        </p:txBody>
      </p:sp>
      <p:graphicFrame>
        <p:nvGraphicFramePr>
          <p:cNvPr id="16" name="表格 15">
            <a:extLst>
              <a:ext uri="{FF2B5EF4-FFF2-40B4-BE49-F238E27FC236}">
                <a16:creationId xmlns:a16="http://schemas.microsoft.com/office/drawing/2014/main" xmlns="" id="{BE5F9CB6-A3BA-43A1-A54E-A4EA66720771}"/>
              </a:ext>
            </a:extLst>
          </p:cNvPr>
          <p:cNvGraphicFramePr>
            <a:graphicFrameLocks noGrp="1"/>
          </p:cNvGraphicFramePr>
          <p:nvPr>
            <p:extLst>
              <p:ext uri="{D42A27DB-BD31-4B8C-83A1-F6EECF244321}">
                <p14:modId xmlns:p14="http://schemas.microsoft.com/office/powerpoint/2010/main" val="2890118884"/>
              </p:ext>
            </p:extLst>
          </p:nvPr>
        </p:nvGraphicFramePr>
        <p:xfrm>
          <a:off x="530425" y="1932981"/>
          <a:ext cx="11074858" cy="4542926"/>
        </p:xfrm>
        <a:graphic>
          <a:graphicData uri="http://schemas.openxmlformats.org/drawingml/2006/table">
            <a:tbl>
              <a:tblPr firstRow="1" firstCol="1" bandRow="1"/>
              <a:tblGrid>
                <a:gridCol w="2728466">
                  <a:extLst>
                    <a:ext uri="{9D8B030D-6E8A-4147-A177-3AD203B41FA5}">
                      <a16:colId xmlns:a16="http://schemas.microsoft.com/office/drawing/2014/main" xmlns="" val="20000"/>
                    </a:ext>
                  </a:extLst>
                </a:gridCol>
                <a:gridCol w="4173196">
                  <a:extLst>
                    <a:ext uri="{9D8B030D-6E8A-4147-A177-3AD203B41FA5}">
                      <a16:colId xmlns:a16="http://schemas.microsoft.com/office/drawing/2014/main" xmlns="" val="20001"/>
                    </a:ext>
                  </a:extLst>
                </a:gridCol>
                <a:gridCol w="4173196">
                  <a:extLst>
                    <a:ext uri="{9D8B030D-6E8A-4147-A177-3AD203B41FA5}">
                      <a16:colId xmlns:a16="http://schemas.microsoft.com/office/drawing/2014/main" xmlns="" val="20002"/>
                    </a:ext>
                  </a:extLst>
                </a:gridCol>
              </a:tblGrid>
              <a:tr h="484030">
                <a:tc gridSpan="3">
                  <a:txBody>
                    <a:bodyPr/>
                    <a:lstStyle/>
                    <a:p>
                      <a:pPr>
                        <a:lnSpc>
                          <a:spcPct val="115000"/>
                        </a:lnSpc>
                        <a:spcAft>
                          <a:spcPts val="0"/>
                        </a:spcAft>
                      </a:pPr>
                      <a:r>
                        <a:rPr lang="zh-TW" altLang="en-US" sz="2000" b="1" kern="100" dirty="0">
                          <a:solidFill>
                            <a:srgbClr val="FF00FF"/>
                          </a:solidFill>
                          <a:effectLst/>
                          <a:latin typeface="+mn-lt"/>
                          <a:ea typeface="+mn-ea"/>
                          <a:cs typeface="Times New Roman"/>
                        </a:rPr>
                        <a:t>新</a:t>
                      </a:r>
                      <a:r>
                        <a:rPr lang="zh-TW" altLang="en-US" sz="2000" b="1" kern="100" dirty="0">
                          <a:solidFill>
                            <a:srgbClr val="FF00FF"/>
                          </a:solidFill>
                          <a:effectLst/>
                          <a:latin typeface="新細明體"/>
                          <a:ea typeface="新細明體"/>
                          <a:cs typeface="Times New Roman"/>
                        </a:rPr>
                        <a:t>、</a:t>
                      </a:r>
                      <a:r>
                        <a:rPr lang="zh-TW" altLang="en-US" sz="2000" b="1" kern="100" dirty="0">
                          <a:solidFill>
                            <a:srgbClr val="FF00FF"/>
                          </a:solidFill>
                          <a:effectLst/>
                          <a:latin typeface="+mn-lt"/>
                          <a:ea typeface="+mn-ea"/>
                          <a:cs typeface="Times New Roman"/>
                        </a:rPr>
                        <a:t>舊制</a:t>
                      </a:r>
                      <a:r>
                        <a:rPr lang="zh-TW" sz="2000" b="1" kern="100" dirty="0">
                          <a:solidFill>
                            <a:srgbClr val="FF00FF"/>
                          </a:solidFill>
                          <a:effectLst/>
                          <a:latin typeface="Calibri"/>
                          <a:ea typeface="標楷體"/>
                          <a:cs typeface="Times New Roman"/>
                        </a:rPr>
                        <a:t>任職</a:t>
                      </a:r>
                      <a:r>
                        <a:rPr lang="en-US" sz="2000" b="1" kern="100" dirty="0">
                          <a:solidFill>
                            <a:srgbClr val="0000FF"/>
                          </a:solidFill>
                          <a:effectLst/>
                          <a:latin typeface="Calibri"/>
                          <a:ea typeface="標楷體"/>
                          <a:cs typeface="Times New Roman"/>
                        </a:rPr>
                        <a:t>3</a:t>
                      </a:r>
                      <a:r>
                        <a:rPr lang="en-US" altLang="zh-TW" sz="2000" b="1" kern="100" dirty="0">
                          <a:solidFill>
                            <a:srgbClr val="0000FF"/>
                          </a:solidFill>
                          <a:effectLst/>
                          <a:latin typeface="Calibri"/>
                          <a:ea typeface="標楷體"/>
                          <a:cs typeface="Times New Roman"/>
                        </a:rPr>
                        <a:t>5</a:t>
                      </a:r>
                      <a:r>
                        <a:rPr lang="zh-TW" sz="2000" b="1" kern="100" dirty="0">
                          <a:solidFill>
                            <a:srgbClr val="0000FF"/>
                          </a:solidFill>
                          <a:effectLst/>
                          <a:latin typeface="Calibri"/>
                          <a:ea typeface="標楷體"/>
                          <a:cs typeface="Times New Roman"/>
                        </a:rPr>
                        <a:t>年</a:t>
                      </a:r>
                      <a:r>
                        <a:rPr lang="zh-TW" altLang="en-US" sz="2000" b="1" kern="100" dirty="0">
                          <a:solidFill>
                            <a:srgbClr val="FF00FF"/>
                          </a:solidFill>
                          <a:effectLst/>
                          <a:latin typeface="Calibri"/>
                          <a:ea typeface="標楷體"/>
                          <a:cs typeface="Times New Roman"/>
                        </a:rPr>
                        <a:t>為例</a:t>
                      </a:r>
                      <a:r>
                        <a:rPr lang="zh-TW" sz="2000" b="1" kern="100" dirty="0">
                          <a:solidFill>
                            <a:srgbClr val="FF00FF"/>
                          </a:solidFill>
                          <a:effectLst/>
                          <a:latin typeface="Calibri"/>
                          <a:ea typeface="標楷體"/>
                          <a:cs typeface="Times New Roman"/>
                        </a:rPr>
                        <a:t>：採</a:t>
                      </a:r>
                      <a:r>
                        <a:rPr lang="en-US" sz="2000" b="1" kern="100" dirty="0">
                          <a:solidFill>
                            <a:srgbClr val="0000FF"/>
                          </a:solidFill>
                          <a:effectLst/>
                          <a:latin typeface="Calibri"/>
                          <a:ea typeface="標楷體"/>
                          <a:cs typeface="Times New Roman"/>
                        </a:rPr>
                        <a:t>10</a:t>
                      </a:r>
                      <a:r>
                        <a:rPr lang="zh-TW" sz="2000" b="1" kern="100" dirty="0">
                          <a:solidFill>
                            <a:srgbClr val="0000FF"/>
                          </a:solidFill>
                          <a:effectLst/>
                          <a:latin typeface="Calibri"/>
                          <a:ea typeface="標楷體"/>
                          <a:cs typeface="Times New Roman"/>
                        </a:rPr>
                        <a:t>年</a:t>
                      </a:r>
                      <a:r>
                        <a:rPr lang="zh-TW" sz="2000" b="1" kern="100" dirty="0">
                          <a:solidFill>
                            <a:srgbClr val="FF00FF"/>
                          </a:solidFill>
                          <a:effectLst/>
                          <a:latin typeface="Calibri"/>
                          <a:ea typeface="標楷體"/>
                          <a:cs typeface="Times New Roman"/>
                        </a:rPr>
                        <a:t>調降</a:t>
                      </a:r>
                      <a:r>
                        <a:rPr lang="en-US" sz="2000" b="1" kern="100" dirty="0">
                          <a:solidFill>
                            <a:srgbClr val="FF00FF"/>
                          </a:solidFill>
                          <a:effectLst/>
                          <a:latin typeface="Calibri"/>
                          <a:ea typeface="標楷體"/>
                          <a:cs typeface="Times New Roman"/>
                        </a:rPr>
                        <a:t>75%</a:t>
                      </a:r>
                      <a:r>
                        <a:rPr lang="zh-TW" sz="2000" b="1" kern="100" dirty="0">
                          <a:solidFill>
                            <a:srgbClr val="FF00FF"/>
                          </a:solidFill>
                          <a:effectLst/>
                          <a:latin typeface="Calibri"/>
                          <a:ea typeface="標楷體"/>
                          <a:cs typeface="Times New Roman"/>
                        </a:rPr>
                        <a:t>→</a:t>
                      </a:r>
                      <a:r>
                        <a:rPr lang="en-US" altLang="zh-TW" sz="2000" b="1" kern="100" dirty="0">
                          <a:solidFill>
                            <a:srgbClr val="FF00FF"/>
                          </a:solidFill>
                          <a:effectLst/>
                          <a:latin typeface="Calibri"/>
                          <a:ea typeface="標楷體"/>
                          <a:cs typeface="Times New Roman"/>
                        </a:rPr>
                        <a:t>60</a:t>
                      </a:r>
                      <a:r>
                        <a:rPr lang="en-US" sz="2000" b="1" kern="100" dirty="0">
                          <a:solidFill>
                            <a:srgbClr val="FF00FF"/>
                          </a:solidFill>
                          <a:effectLst/>
                          <a:latin typeface="Calibri"/>
                          <a:ea typeface="標楷體"/>
                          <a:cs typeface="Times New Roman"/>
                        </a:rPr>
                        <a:t>%</a:t>
                      </a:r>
                      <a:endParaRPr lang="zh-TW" sz="2000" kern="100" dirty="0">
                        <a:solidFill>
                          <a:srgbClr val="FF00FF"/>
                        </a:solidFill>
                        <a:effectLst/>
                        <a:latin typeface="Calibri"/>
                        <a:ea typeface="新細明體"/>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98223">
                <a:tc rowSpan="2">
                  <a:txBody>
                    <a:bodyPr/>
                    <a:lstStyle/>
                    <a:p>
                      <a:pPr algn="ctr">
                        <a:lnSpc>
                          <a:spcPct val="115000"/>
                        </a:lnSpc>
                        <a:spcAft>
                          <a:spcPts val="0"/>
                        </a:spcAft>
                      </a:pPr>
                      <a:r>
                        <a:rPr lang="zh-TW" sz="1600" kern="100" dirty="0">
                          <a:effectLst/>
                          <a:latin typeface="Calibri"/>
                          <a:ea typeface="標楷體"/>
                          <a:cs typeface="Times New Roman"/>
                        </a:rPr>
                        <a:t>退休等級</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第</a:t>
                      </a:r>
                      <a:r>
                        <a:rPr lang="en-US" altLang="zh-TW" sz="1600" kern="100" dirty="0">
                          <a:effectLst/>
                          <a:latin typeface="+mn-lt"/>
                          <a:ea typeface="新細明體"/>
                          <a:cs typeface="Times New Roman"/>
                        </a:rPr>
                        <a:t>1</a:t>
                      </a:r>
                      <a:r>
                        <a:rPr lang="zh-TW" altLang="en-US" sz="1600" kern="100" dirty="0">
                          <a:effectLst/>
                          <a:latin typeface="+mn-lt"/>
                          <a:ea typeface="新細明體"/>
                          <a:cs typeface="Times New Roman"/>
                        </a:rPr>
                        <a:t>年</a:t>
                      </a:r>
                      <a:r>
                        <a:rPr lang="en-US" altLang="zh-TW" sz="1600" kern="100" dirty="0">
                          <a:effectLst/>
                          <a:latin typeface="+mn-lt"/>
                          <a:ea typeface="新細明體"/>
                          <a:cs typeface="Times New Roman"/>
                        </a:rPr>
                        <a:t>(107.7.1</a:t>
                      </a:r>
                      <a:r>
                        <a:rPr lang="zh-TW" altLang="en-US" sz="1600" kern="100" dirty="0">
                          <a:effectLst/>
                          <a:latin typeface="+mn-lt"/>
                          <a:ea typeface="新細明體"/>
                          <a:cs typeface="Times New Roman"/>
                        </a:rPr>
                        <a:t>開始</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最末年</a:t>
                      </a:r>
                      <a:r>
                        <a:rPr lang="en-US" altLang="zh-TW" sz="1600" kern="100" dirty="0">
                          <a:effectLst/>
                          <a:latin typeface="+mn-lt"/>
                          <a:ea typeface="新細明體"/>
                          <a:cs typeface="Times New Roman"/>
                        </a:rPr>
                        <a:t>(118</a:t>
                      </a:r>
                      <a:r>
                        <a:rPr lang="zh-TW" altLang="en-US" sz="1600" kern="100" dirty="0">
                          <a:effectLst/>
                          <a:latin typeface="+mn-lt"/>
                          <a:ea typeface="新細明體"/>
                          <a:cs typeface="Times New Roman"/>
                        </a:rPr>
                        <a:t>年以後</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1"/>
                  </a:ext>
                </a:extLst>
              </a:tr>
              <a:tr h="398223">
                <a:tc vMerge="1">
                  <a:txBody>
                    <a:bodyPr/>
                    <a:lstStyle/>
                    <a:p>
                      <a:endParaRPr lang="zh-TW" altLang="en-US"/>
                    </a:p>
                  </a:txBody>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sz="1400" kern="100" dirty="0">
                          <a:effectLst/>
                          <a:latin typeface="Calibri"/>
                          <a:ea typeface="標楷體"/>
                          <a:cs typeface="Times New Roman"/>
                        </a:rPr>
                        <a:t>75%(</a:t>
                      </a:r>
                      <a:r>
                        <a:rPr lang="zh-TW" sz="1400" kern="100" dirty="0">
                          <a:effectLst/>
                          <a:latin typeface="Calibri"/>
                          <a:ea typeface="標楷體"/>
                          <a:cs typeface="Times New Roman"/>
                        </a:rPr>
                        <a:t>優存</a:t>
                      </a:r>
                      <a:r>
                        <a:rPr lang="en-US" sz="1400" kern="100" dirty="0">
                          <a:effectLst/>
                          <a:latin typeface="Calibri"/>
                          <a:ea typeface="標楷體"/>
                          <a:cs typeface="Times New Roman"/>
                        </a:rPr>
                        <a:t>9%)</a:t>
                      </a:r>
                      <a:endParaRPr lang="zh-TW" sz="14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altLang="zh-TW" sz="1400" kern="100" dirty="0">
                          <a:effectLst/>
                          <a:latin typeface="Calibri"/>
                          <a:ea typeface="標楷體"/>
                          <a:cs typeface="Times New Roman"/>
                        </a:rPr>
                        <a:t>60</a:t>
                      </a:r>
                      <a:r>
                        <a:rPr lang="en-US" sz="1400" kern="100" dirty="0">
                          <a:effectLst/>
                          <a:latin typeface="Calibri"/>
                          <a:ea typeface="標楷體"/>
                          <a:cs typeface="Times New Roman"/>
                        </a:rPr>
                        <a:t>%(</a:t>
                      </a:r>
                      <a:r>
                        <a:rPr lang="zh-TW" sz="1400" kern="100" dirty="0">
                          <a:effectLst/>
                          <a:latin typeface="Calibri"/>
                          <a:ea typeface="標楷體"/>
                          <a:cs typeface="Times New Roman"/>
                        </a:rPr>
                        <a:t>優存</a:t>
                      </a:r>
                      <a:r>
                        <a:rPr lang="en-US" sz="1400" kern="100" dirty="0">
                          <a:effectLst/>
                          <a:latin typeface="Calibri"/>
                          <a:ea typeface="標楷體"/>
                          <a:cs typeface="Times New Roman"/>
                        </a:rPr>
                        <a:t>0%)</a:t>
                      </a:r>
                      <a:endParaRPr lang="zh-TW" sz="1400" kern="100" dirty="0">
                        <a:effectLst/>
                        <a:latin typeface="Calibri"/>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2"/>
                  </a:ext>
                </a:extLst>
              </a:tr>
              <a:tr h="652490">
                <a:tc>
                  <a:txBody>
                    <a:bodyPr/>
                    <a:lstStyle/>
                    <a:p>
                      <a:pPr algn="ctr">
                        <a:lnSpc>
                          <a:spcPts val="2400"/>
                        </a:lnSpc>
                        <a:spcAft>
                          <a:spcPts val="0"/>
                        </a:spcAft>
                      </a:pPr>
                      <a:r>
                        <a:rPr lang="zh-TW" sz="1600" kern="100" dirty="0">
                          <a:effectLst/>
                          <a:latin typeface="Calibri"/>
                          <a:ea typeface="標楷體"/>
                          <a:cs typeface="Times New Roman"/>
                        </a:rPr>
                        <a:t>簡任十二等年功四級</a:t>
                      </a:r>
                      <a:r>
                        <a:rPr lang="en-US" sz="1600" kern="100" dirty="0">
                          <a:effectLst/>
                          <a:latin typeface="Calibri"/>
                          <a:ea typeface="標楷體"/>
                          <a:cs typeface="Times New Roman"/>
                        </a:rPr>
                        <a:t>800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88,875</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71,100</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52490">
                <a:tc>
                  <a:txBody>
                    <a:bodyPr/>
                    <a:lstStyle/>
                    <a:p>
                      <a:pPr marL="0" algn="ctr" defTabSz="914400" rtl="0" eaLnBrk="1" latinLnBrk="0" hangingPunct="1">
                        <a:lnSpc>
                          <a:spcPts val="2400"/>
                        </a:lnSpc>
                        <a:spcAft>
                          <a:spcPts val="0"/>
                        </a:spcAft>
                      </a:pPr>
                      <a:r>
                        <a:rPr lang="zh-TW" altLang="en-US" sz="1600" kern="100" dirty="0">
                          <a:solidFill>
                            <a:schemeClr val="tx1"/>
                          </a:solidFill>
                          <a:effectLst/>
                          <a:latin typeface="Calibri"/>
                          <a:ea typeface="標楷體"/>
                          <a:cs typeface="Times New Roman"/>
                        </a:rPr>
                        <a:t>簡任十等年功五級</a:t>
                      </a:r>
                      <a:r>
                        <a:rPr lang="en-US" altLang="zh-TW" sz="1600" kern="100" dirty="0">
                          <a:solidFill>
                            <a:schemeClr val="tx1"/>
                          </a:solidFill>
                          <a:effectLst/>
                          <a:latin typeface="Calibri"/>
                          <a:ea typeface="標楷體"/>
                          <a:cs typeface="Times New Roman"/>
                        </a:rPr>
                        <a:t/>
                      </a:r>
                      <a:br>
                        <a:rPr lang="en-US" altLang="zh-TW" sz="1600" kern="100" dirty="0">
                          <a:solidFill>
                            <a:schemeClr val="tx1"/>
                          </a:solidFill>
                          <a:effectLst/>
                          <a:latin typeface="Calibri"/>
                          <a:ea typeface="標楷體"/>
                          <a:cs typeface="Times New Roman"/>
                        </a:rPr>
                      </a:br>
                      <a:r>
                        <a:rPr lang="en-US" altLang="zh-TW" sz="1600" kern="100" dirty="0">
                          <a:solidFill>
                            <a:schemeClr val="tx1"/>
                          </a:solidFill>
                          <a:effectLst/>
                          <a:latin typeface="Calibri"/>
                          <a:ea typeface="標楷體"/>
                          <a:cs typeface="Times New Roman"/>
                        </a:rPr>
                        <a:t>780</a:t>
                      </a:r>
                      <a:r>
                        <a:rPr lang="zh-TW" altLang="en-US" sz="1600" kern="100" dirty="0">
                          <a:solidFill>
                            <a:schemeClr val="tx1"/>
                          </a:solidFill>
                          <a:effectLst/>
                          <a:latin typeface="Calibri"/>
                          <a:ea typeface="標楷體"/>
                          <a:cs typeface="Times New Roman"/>
                        </a:rPr>
                        <a:t>俸點</a:t>
                      </a:r>
                      <a:endParaRPr lang="zh-TW" sz="1600" kern="100" dirty="0">
                        <a:solidFill>
                          <a:schemeClr val="tx1"/>
                        </a:solidFill>
                        <a:effectLst/>
                        <a:latin typeface="Calibri"/>
                        <a:ea typeface="標楷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83,220</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66,576</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52490">
                <a:tc>
                  <a:txBody>
                    <a:bodyPr/>
                    <a:lstStyle/>
                    <a:p>
                      <a:pPr algn="ctr">
                        <a:lnSpc>
                          <a:spcPts val="2400"/>
                        </a:lnSpc>
                        <a:spcAft>
                          <a:spcPts val="0"/>
                        </a:spcAft>
                      </a:pPr>
                      <a:r>
                        <a:rPr lang="zh-TW" sz="1600" kern="100" dirty="0">
                          <a:effectLst/>
                          <a:latin typeface="Calibri"/>
                          <a:ea typeface="標楷體"/>
                          <a:cs typeface="Times New Roman"/>
                        </a:rPr>
                        <a:t>薦任九等年功七級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710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75,720</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60,576</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52490">
                <a:tc>
                  <a:txBody>
                    <a:bodyPr/>
                    <a:lstStyle/>
                    <a:p>
                      <a:pPr algn="ctr">
                        <a:lnSpc>
                          <a:spcPts val="2400"/>
                        </a:lnSpc>
                        <a:spcAft>
                          <a:spcPts val="0"/>
                        </a:spcAft>
                      </a:pPr>
                      <a:r>
                        <a:rPr lang="zh-TW" sz="1600" kern="100" dirty="0">
                          <a:effectLst/>
                          <a:latin typeface="Calibri"/>
                          <a:ea typeface="標楷體"/>
                          <a:cs typeface="Times New Roman"/>
                        </a:rPr>
                        <a:t>薦任七等年功六級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590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0000FF"/>
                          </a:solidFill>
                          <a:effectLst/>
                          <a:latin typeface="標楷體" panose="03000509000000000000" pitchFamily="65" charset="-120"/>
                          <a:ea typeface="標楷體" panose="03000509000000000000" pitchFamily="65" charset="-120"/>
                        </a:rPr>
                        <a:t>62,865</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C00000"/>
                          </a:solidFill>
                          <a:effectLst/>
                          <a:latin typeface="標楷體" panose="03000509000000000000" pitchFamily="65" charset="-120"/>
                          <a:ea typeface="標楷體" panose="03000509000000000000" pitchFamily="65" charset="-120"/>
                        </a:rPr>
                        <a:t>50,292</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52490">
                <a:tc>
                  <a:txBody>
                    <a:bodyPr/>
                    <a:lstStyle/>
                    <a:p>
                      <a:pPr algn="ctr">
                        <a:lnSpc>
                          <a:spcPts val="2400"/>
                        </a:lnSpc>
                        <a:spcAft>
                          <a:spcPts val="0"/>
                        </a:spcAft>
                      </a:pPr>
                      <a:r>
                        <a:rPr lang="zh-TW" sz="1600" kern="100" dirty="0">
                          <a:effectLst/>
                          <a:latin typeface="Calibri"/>
                          <a:ea typeface="標楷體"/>
                          <a:cs typeface="Times New Roman"/>
                        </a:rPr>
                        <a:t>委任五等年功十級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520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0000FF"/>
                          </a:solidFill>
                          <a:effectLst/>
                          <a:latin typeface="標楷體" panose="03000509000000000000" pitchFamily="65" charset="-120"/>
                          <a:ea typeface="標楷體" panose="03000509000000000000" pitchFamily="65" charset="-120"/>
                        </a:rPr>
                        <a:t>55,365</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15000"/>
                        </a:lnSpc>
                        <a:spcAft>
                          <a:spcPts val="0"/>
                        </a:spcAft>
                      </a:pPr>
                      <a:r>
                        <a:rPr lang="en-US" altLang="zh-TW" sz="1800" b="1" kern="100" dirty="0">
                          <a:solidFill>
                            <a:srgbClr val="C00000"/>
                          </a:solidFill>
                          <a:effectLst/>
                          <a:latin typeface="標楷體"/>
                          <a:ea typeface="新細明體"/>
                          <a:cs typeface="Times New Roman"/>
                        </a:rPr>
                        <a:t>44,292 </a:t>
                      </a:r>
                    </a:p>
                  </a:txBody>
                  <a:tcPr marL="7620" marR="7620" marT="762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5491050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64807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一</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退休經費籌措方式</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Box 22"/>
          <p:cNvSpPr txBox="1">
            <a:spLocks noChangeArrowheads="1"/>
          </p:cNvSpPr>
          <p:nvPr/>
        </p:nvSpPr>
        <p:spPr bwMode="auto">
          <a:xfrm>
            <a:off x="922960" y="1646930"/>
            <a:ext cx="36614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66700" indent="-266700">
              <a:buFont typeface="Wingdings" panose="05000000000000000000" pitchFamily="2" charset="2"/>
              <a:buChar char="l"/>
            </a:pP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隨收隨付</a:t>
            </a:r>
            <a:r>
              <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V.S</a:t>
            </a:r>
            <a:r>
              <a:rPr lang="zh-TW" altLang="en-US"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rPr>
              <a:t>提存準備</a:t>
            </a:r>
            <a:endParaRPr lang="en-US" altLang="zh-TW" sz="2600" b="1" spc="50" dirty="0">
              <a:ln w="11430"/>
              <a:solidFill>
                <a:srgbClr val="0000FF"/>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endParaRPr>
          </a:p>
        </p:txBody>
      </p:sp>
      <p:sp>
        <p:nvSpPr>
          <p:cNvPr id="38" name="AutoShape 3"/>
          <p:cNvSpPr>
            <a:spLocks noChangeArrowheads="1"/>
          </p:cNvSpPr>
          <p:nvPr/>
        </p:nvSpPr>
        <p:spPr bwMode="gray">
          <a:xfrm>
            <a:off x="833120" y="2464062"/>
            <a:ext cx="4927600" cy="3672578"/>
          </a:xfrm>
          <a:prstGeom prst="roundRect">
            <a:avLst>
              <a:gd name="adj" fmla="val 10347"/>
            </a:avLst>
          </a:prstGeom>
          <a:gradFill rotWithShape="1">
            <a:gsLst>
              <a:gs pos="0">
                <a:srgbClr val="EBD3AD"/>
              </a:gs>
              <a:gs pos="100000">
                <a:srgbClr val="EBD3AD">
                  <a:gamma/>
                  <a:tint val="0"/>
                  <a:invGamma/>
                </a:srgbClr>
              </a:gs>
            </a:gsLst>
            <a:lin ang="18900000" scaled="1"/>
          </a:gradFill>
          <a:ln w="50800">
            <a:solidFill>
              <a:srgbClr val="FF9933"/>
            </a:solidFill>
            <a:round/>
            <a:headEnd/>
            <a:tailEnd/>
          </a:ln>
          <a:effectLst>
            <a:outerShdw dist="107763" dir="2700000" algn="ctr" rotWithShape="0">
              <a:srgbClr val="000000">
                <a:alpha val="50000"/>
              </a:srgbClr>
            </a:outerShdw>
          </a:effectLst>
        </p:spPr>
        <p:txBody>
          <a:bodyPr wrap="square" lIns="36000" tIns="36000" rIns="36000" bIns="36000" anchor="t"/>
          <a:lstStyle/>
          <a:p>
            <a:pPr>
              <a:lnSpc>
                <a:spcPts val="2900"/>
              </a:lnSpc>
            </a:pPr>
            <a:r>
              <a:rPr lang="zh-TW" altLang="en-US" sz="2400" b="1" dirty="0">
                <a:solidFill>
                  <a:srgbClr val="800000"/>
                </a:solidFill>
                <a:latin typeface="微軟正黑體" panose="020B0604030504040204" pitchFamily="34" charset="-120"/>
                <a:ea typeface="微軟正黑體" panose="020B0604030504040204" pitchFamily="34" charset="-120"/>
              </a:rPr>
              <a:t>隨收隨付制</a:t>
            </a:r>
            <a:r>
              <a:rPr lang="en-US" altLang="zh-TW" sz="2400" b="1" dirty="0">
                <a:solidFill>
                  <a:srgbClr val="800000"/>
                </a:solidFill>
                <a:latin typeface="微軟正黑體" panose="020B0604030504040204" pitchFamily="34" charset="-120"/>
                <a:ea typeface="微軟正黑體" panose="020B0604030504040204" pitchFamily="34" charset="-120"/>
              </a:rPr>
              <a:t/>
            </a:r>
            <a:br>
              <a:rPr lang="en-US" altLang="zh-TW" sz="2400" b="1" dirty="0">
                <a:solidFill>
                  <a:srgbClr val="800000"/>
                </a:solidFill>
                <a:latin typeface="微軟正黑體" panose="020B0604030504040204" pitchFamily="34" charset="-120"/>
                <a:ea typeface="微軟正黑體" panose="020B0604030504040204" pitchFamily="34" charset="-120"/>
              </a:rPr>
            </a:br>
            <a:r>
              <a:rPr lang="en-US" altLang="zh-TW" sz="2400" b="1" dirty="0">
                <a:solidFill>
                  <a:srgbClr val="800000"/>
                </a:solidFill>
              </a:rPr>
              <a:t>(pay-as-you-</a:t>
            </a:r>
            <a:r>
              <a:rPr lang="en-US" altLang="zh-TW" sz="2400" b="1" dirty="0" err="1">
                <a:solidFill>
                  <a:srgbClr val="800000"/>
                </a:solidFill>
              </a:rPr>
              <a:t>go,PAYG</a:t>
            </a:r>
            <a:r>
              <a:rPr lang="en-US" altLang="zh-TW" sz="2400" b="1" dirty="0">
                <a:solidFill>
                  <a:srgbClr val="800000"/>
                </a:solidFill>
              </a:rPr>
              <a:t>)</a:t>
            </a:r>
          </a:p>
          <a:p>
            <a:pPr marL="266700" indent="-231775">
              <a:lnSpc>
                <a:spcPts val="29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當年度退撫經費由當年度預算</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或保費支付，沒有事先提存準備</a:t>
            </a:r>
            <a:endParaRPr lang="en-US" altLang="zh-TW" sz="2000" b="1" dirty="0">
              <a:latin typeface="微軟正黑體" panose="020B0604030504040204" pitchFamily="34" charset="-120"/>
              <a:ea typeface="微軟正黑體" panose="020B0604030504040204" pitchFamily="34" charset="-120"/>
            </a:endParaRPr>
          </a:p>
          <a:p>
            <a:pPr marL="266700" indent="-231775">
              <a:lnSpc>
                <a:spcPts val="29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這一代勞動人口支付上一代勞動人口老年給付→</a:t>
            </a:r>
            <a:r>
              <a:rPr lang="zh-TW" altLang="en-US" sz="2000" b="1" dirty="0">
                <a:solidFill>
                  <a:srgbClr val="CC0099"/>
                </a:solidFill>
                <a:latin typeface="微軟正黑體" panose="020B0604030504040204" pitchFamily="34" charset="-120"/>
                <a:ea typeface="微軟正黑體" panose="020B0604030504040204" pitchFamily="34" charset="-120"/>
              </a:rPr>
              <a:t>有世代正義問題</a:t>
            </a:r>
            <a:endParaRPr lang="en-US" altLang="zh-TW" sz="2000" b="1" dirty="0">
              <a:solidFill>
                <a:srgbClr val="CC0099"/>
              </a:solidFill>
              <a:latin typeface="微軟正黑體" panose="020B0604030504040204" pitchFamily="34" charset="-120"/>
              <a:ea typeface="微軟正黑體" panose="020B0604030504040204" pitchFamily="34" charset="-120"/>
            </a:endParaRPr>
          </a:p>
          <a:p>
            <a:pPr marL="266700" indent="-231775">
              <a:lnSpc>
                <a:spcPts val="2900"/>
              </a:lnSpc>
              <a:buFont typeface="Wingdings" panose="05000000000000000000" pitchFamily="2" charset="2"/>
              <a:buChar char="Ø"/>
            </a:pPr>
            <a:r>
              <a:rPr lang="zh-TW" altLang="en-US" sz="2000" b="1" dirty="0">
                <a:latin typeface="微軟正黑體" panose="020B0604030504040204" pitchFamily="34" charset="-120"/>
                <a:ea typeface="微軟正黑體" panose="020B0604030504040204" pitchFamily="34" charset="-120"/>
              </a:rPr>
              <a:t>例如</a:t>
            </a:r>
            <a:r>
              <a:rPr lang="en-US" altLang="zh-TW" sz="2000" b="1" dirty="0">
                <a:latin typeface="微軟正黑體" panose="020B0604030504040204" pitchFamily="34" charset="-120"/>
                <a:ea typeface="微軟正黑體" panose="020B0604030504040204" pitchFamily="34" charset="-120"/>
              </a:rPr>
              <a:t>:</a:t>
            </a:r>
          </a:p>
          <a:p>
            <a:pPr marL="449263" lvl="1" indent="-252413">
              <a:lnSpc>
                <a:spcPts val="2900"/>
              </a:lnSpc>
              <a:buFont typeface="Wingdings" panose="05000000000000000000" pitchFamily="2" charset="2"/>
              <a:buChar char="u"/>
            </a:pPr>
            <a:r>
              <a:rPr lang="zh-TW" altLang="en-US" sz="1900" b="1" dirty="0">
                <a:latin typeface="微軟正黑體" panose="020B0604030504040204" pitchFamily="34" charset="-120"/>
                <a:ea typeface="微軟正黑體" panose="020B0604030504040204" pitchFamily="34" charset="-120"/>
              </a:rPr>
              <a:t>我國公務人員</a:t>
            </a:r>
            <a:r>
              <a:rPr lang="en-US" altLang="zh-TW" sz="1900" b="1" dirty="0">
                <a:latin typeface="微軟正黑體" panose="020B0604030504040204" pitchFamily="34" charset="-120"/>
                <a:ea typeface="微軟正黑體" panose="020B0604030504040204" pitchFamily="34" charset="-120"/>
              </a:rPr>
              <a:t>84</a:t>
            </a:r>
            <a:r>
              <a:rPr lang="zh-TW" altLang="en-US" sz="1900" b="1" dirty="0">
                <a:latin typeface="微軟正黑體" panose="020B0604030504040204" pitchFamily="34" charset="-120"/>
                <a:ea typeface="微軟正黑體" panose="020B0604030504040204" pitchFamily="34" charset="-120"/>
              </a:rPr>
              <a:t>年</a:t>
            </a:r>
            <a:r>
              <a:rPr lang="en-US" altLang="zh-TW" sz="1900" b="1" dirty="0">
                <a:latin typeface="微軟正黑體" panose="020B0604030504040204" pitchFamily="34" charset="-120"/>
                <a:ea typeface="微軟正黑體" panose="020B0604030504040204" pitchFamily="34" charset="-120"/>
              </a:rPr>
              <a:t>6</a:t>
            </a:r>
            <a:r>
              <a:rPr lang="zh-TW" altLang="en-US" sz="1900" b="1" dirty="0">
                <a:latin typeface="微軟正黑體" panose="020B0604030504040204" pitchFamily="34" charset="-120"/>
                <a:ea typeface="微軟正黑體" panose="020B0604030504040204" pitchFamily="34" charset="-120"/>
              </a:rPr>
              <a:t>月</a:t>
            </a:r>
            <a:r>
              <a:rPr lang="en-US" altLang="zh-TW" sz="1900" b="1" dirty="0">
                <a:latin typeface="微軟正黑體" panose="020B0604030504040204" pitchFamily="34" charset="-120"/>
                <a:ea typeface="微軟正黑體" panose="020B0604030504040204" pitchFamily="34" charset="-120"/>
              </a:rPr>
              <a:t>30</a:t>
            </a:r>
            <a:r>
              <a:rPr lang="zh-TW" altLang="en-US" sz="1900" b="1" dirty="0">
                <a:latin typeface="微軟正黑體" panose="020B0604030504040204" pitchFamily="34" charset="-120"/>
                <a:ea typeface="微軟正黑體" panose="020B0604030504040204" pitchFamily="34" charset="-120"/>
              </a:rPr>
              <a:t>日以前恩給制</a:t>
            </a:r>
            <a:endParaRPr lang="en-US" altLang="zh-TW" sz="1900" b="1" dirty="0">
              <a:latin typeface="微軟正黑體" panose="020B0604030504040204" pitchFamily="34" charset="-120"/>
              <a:ea typeface="微軟正黑體" panose="020B0604030504040204" pitchFamily="34" charset="-120"/>
            </a:endParaRPr>
          </a:p>
          <a:p>
            <a:pPr marL="449263" lvl="1" indent="-252413">
              <a:lnSpc>
                <a:spcPts val="2900"/>
              </a:lnSpc>
              <a:buFont typeface="Wingdings" panose="05000000000000000000" pitchFamily="2" charset="2"/>
              <a:buChar char="u"/>
            </a:pPr>
            <a:r>
              <a:rPr lang="zh-TW" altLang="en-US" sz="1900" b="1" dirty="0">
                <a:latin typeface="微軟正黑體" panose="020B0604030504040204" pitchFamily="34" charset="-120"/>
                <a:ea typeface="微軟正黑體" panose="020B0604030504040204" pitchFamily="34" charset="-120"/>
              </a:rPr>
              <a:t>現行德國公務人員退休制度</a:t>
            </a:r>
          </a:p>
        </p:txBody>
      </p:sp>
      <p:grpSp>
        <p:nvGrpSpPr>
          <p:cNvPr id="39" name="Group 14"/>
          <p:cNvGrpSpPr>
            <a:grpSpLocks/>
          </p:cNvGrpSpPr>
          <p:nvPr/>
        </p:nvGrpSpPr>
        <p:grpSpPr bwMode="auto">
          <a:xfrm>
            <a:off x="5099334" y="1893151"/>
            <a:ext cx="765711" cy="1987060"/>
            <a:chOff x="2403" y="1344"/>
            <a:chExt cx="418" cy="812"/>
          </a:xfrm>
        </p:grpSpPr>
        <p:sp>
          <p:nvSpPr>
            <p:cNvPr id="40" name="Freeform 7"/>
            <p:cNvSpPr>
              <a:spLocks/>
            </p:cNvSpPr>
            <p:nvPr/>
          </p:nvSpPr>
          <p:spPr bwMode="gray">
            <a:xfrm>
              <a:off x="2496" y="1344"/>
              <a:ext cx="233" cy="199"/>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9933"/>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41" name="Freeform 6"/>
            <p:cNvSpPr>
              <a:spLocks/>
            </p:cNvSpPr>
            <p:nvPr/>
          </p:nvSpPr>
          <p:spPr bwMode="gray">
            <a:xfrm>
              <a:off x="2403" y="1543"/>
              <a:ext cx="418" cy="613"/>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9933"/>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sp>
        <p:nvSpPr>
          <p:cNvPr id="43" name="AutoShape 4"/>
          <p:cNvSpPr>
            <a:spLocks noChangeArrowheads="1"/>
          </p:cNvSpPr>
          <p:nvPr/>
        </p:nvSpPr>
        <p:spPr bwMode="gray">
          <a:xfrm>
            <a:off x="5969370" y="2464062"/>
            <a:ext cx="5338710" cy="3672578"/>
          </a:xfrm>
          <a:prstGeom prst="roundRect">
            <a:avLst>
              <a:gd name="adj" fmla="val 10347"/>
            </a:avLst>
          </a:prstGeom>
          <a:gradFill rotWithShape="1">
            <a:gsLst>
              <a:gs pos="0">
                <a:srgbClr val="F2F3BB">
                  <a:gamma/>
                  <a:tint val="0"/>
                  <a:invGamma/>
                </a:srgbClr>
              </a:gs>
              <a:gs pos="100000">
                <a:srgbClr val="F2F3BB"/>
              </a:gs>
            </a:gsLst>
            <a:lin ang="2700000" scaled="1"/>
          </a:gradFill>
          <a:ln w="50800">
            <a:solidFill>
              <a:srgbClr val="DBA037"/>
            </a:solidFill>
            <a:round/>
            <a:headEnd/>
            <a:tailEnd/>
          </a:ln>
          <a:effectLst>
            <a:outerShdw dist="107763" dir="2700000" algn="ctr" rotWithShape="0">
              <a:srgbClr val="000000">
                <a:alpha val="50000"/>
              </a:srgbClr>
            </a:outerShdw>
          </a:effectLst>
        </p:spPr>
        <p:txBody>
          <a:bodyPr wrap="square" lIns="36000" tIns="36000" rIns="0" bIns="36000" anchor="t"/>
          <a:lstStyle/>
          <a:p>
            <a:pPr marL="809625">
              <a:lnSpc>
                <a:spcPts val="2900"/>
              </a:lnSpc>
            </a:pPr>
            <a:r>
              <a:rPr lang="zh-TW" altLang="en-US" sz="2400" b="1" dirty="0">
                <a:solidFill>
                  <a:srgbClr val="800000"/>
                </a:solidFill>
                <a:latin typeface="微軟正黑體" panose="020B0604030504040204" pitchFamily="34" charset="-120"/>
                <a:ea typeface="微軟正黑體" panose="020B0604030504040204" pitchFamily="34" charset="-120"/>
              </a:rPr>
              <a:t>提存準備制</a:t>
            </a:r>
            <a:endParaRPr lang="en-US" altLang="zh-TW" sz="2400" b="1" dirty="0">
              <a:solidFill>
                <a:srgbClr val="800000"/>
              </a:solidFill>
              <a:latin typeface="微軟正黑體" panose="020B0604030504040204" pitchFamily="34" charset="-120"/>
              <a:ea typeface="微軟正黑體" panose="020B0604030504040204" pitchFamily="34" charset="-120"/>
            </a:endParaRPr>
          </a:p>
          <a:p>
            <a:pPr marL="809625">
              <a:lnSpc>
                <a:spcPts val="2900"/>
              </a:lnSpc>
              <a:buFont typeface="Wingdings" panose="05000000000000000000" pitchFamily="2" charset="2"/>
              <a:buChar char="Ø"/>
            </a:pPr>
            <a:r>
              <a:rPr lang="zh-TW" altLang="en-US" sz="2200" b="1" dirty="0">
                <a:solidFill>
                  <a:srgbClr val="3333CC"/>
                </a:solidFill>
                <a:latin typeface="微軟正黑體" panose="020B0604030504040204" pitchFamily="34" charset="-120"/>
                <a:ea typeface="微軟正黑體" panose="020B0604030504040204" pitchFamily="34" charset="-120"/>
              </a:rPr>
              <a:t>部分提存準備</a:t>
            </a:r>
            <a:r>
              <a:rPr lang="zh-TW" altLang="en-US" sz="2200" b="1" dirty="0">
                <a:solidFill>
                  <a:srgbClr val="3333CC"/>
                </a:solidFill>
              </a:rPr>
              <a:t>（</a:t>
            </a:r>
            <a:r>
              <a:rPr lang="en-US" altLang="zh-TW" sz="2200" b="1" dirty="0">
                <a:solidFill>
                  <a:srgbClr val="3333CC"/>
                </a:solidFill>
              </a:rPr>
              <a:t>Partial Funding</a:t>
            </a:r>
            <a:r>
              <a:rPr lang="zh-TW" altLang="en-US" sz="2200" b="1" dirty="0">
                <a:solidFill>
                  <a:srgbClr val="3333CC"/>
                </a:solidFill>
              </a:rPr>
              <a:t>）</a:t>
            </a:r>
            <a:endParaRPr lang="en-US" altLang="zh-TW" sz="2200" b="1" dirty="0">
              <a:solidFill>
                <a:srgbClr val="3333CC"/>
              </a:solidFill>
            </a:endParaRPr>
          </a:p>
          <a:p>
            <a:pPr marL="714375" algn="just">
              <a:lnSpc>
                <a:spcPts val="2900"/>
              </a:lnSpc>
            </a:pPr>
            <a:r>
              <a:rPr lang="zh-TW" altLang="en-US" sz="2000" b="1" dirty="0">
                <a:latin typeface="微軟正黑體" panose="020B0604030504040204" pitchFamily="34" charset="-120"/>
                <a:ea typeface="微軟正黑體" panose="020B0604030504040204" pitchFamily="34" charset="-120"/>
              </a:rPr>
              <a:t>退撫經費部分提前準備→不足額提撥→</a:t>
            </a:r>
            <a:r>
              <a:rPr lang="zh-TW" altLang="en-US" sz="2000" b="1" dirty="0">
                <a:solidFill>
                  <a:srgbClr val="CC0099"/>
                </a:solidFill>
                <a:latin typeface="微軟正黑體" panose="020B0604030504040204" pitchFamily="34" charset="-120"/>
                <a:ea typeface="微軟正黑體" panose="020B0604030504040204" pitchFamily="34" charset="-120"/>
              </a:rPr>
              <a:t>有世代正義問題</a:t>
            </a:r>
            <a:r>
              <a:rPr lang="zh-TW" altLang="en-US" sz="2000" b="1" dirty="0">
                <a:latin typeface="微軟正黑體" panose="020B0604030504040204" pitchFamily="34" charset="-120"/>
                <a:ea typeface="微軟正黑體" panose="020B0604030504040204" pitchFamily="34" charset="-120"/>
              </a:rPr>
              <a:t>。例如</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我國軍公教人員退撫新制</a:t>
            </a:r>
            <a:endParaRPr lang="en-US" altLang="zh-TW" sz="2000" b="1" dirty="0">
              <a:latin typeface="微軟正黑體" panose="020B0604030504040204" pitchFamily="34" charset="-120"/>
              <a:ea typeface="微軟正黑體" panose="020B0604030504040204" pitchFamily="34" charset="-120"/>
            </a:endParaRPr>
          </a:p>
          <a:p>
            <a:pPr marL="714375" algn="just">
              <a:lnSpc>
                <a:spcPts val="2900"/>
              </a:lnSpc>
            </a:pPr>
            <a:endParaRPr lang="en-US" altLang="zh-TW" sz="2000" b="1" dirty="0">
              <a:latin typeface="微軟正黑體" panose="020B0604030504040204" pitchFamily="34" charset="-120"/>
              <a:ea typeface="微軟正黑體" panose="020B0604030504040204" pitchFamily="34" charset="-120"/>
            </a:endParaRPr>
          </a:p>
          <a:p>
            <a:pPr marL="266700" indent="-266700">
              <a:lnSpc>
                <a:spcPts val="2900"/>
              </a:lnSpc>
              <a:spcBef>
                <a:spcPts val="600"/>
              </a:spcBef>
              <a:buFont typeface="Wingdings" panose="05000000000000000000" pitchFamily="2" charset="2"/>
              <a:buChar char="Ø"/>
            </a:pPr>
            <a:r>
              <a:rPr lang="zh-TW" altLang="en-US" sz="2200" b="1" dirty="0">
                <a:solidFill>
                  <a:srgbClr val="3333CC"/>
                </a:solidFill>
                <a:latin typeface="微軟正黑體" panose="020B0604030504040204" pitchFamily="34" charset="-120"/>
                <a:ea typeface="微軟正黑體" panose="020B0604030504040204" pitchFamily="34" charset="-120"/>
              </a:rPr>
              <a:t>完全提存準備</a:t>
            </a:r>
            <a:r>
              <a:rPr lang="en-US" altLang="zh-TW" sz="2000" b="1" dirty="0">
                <a:solidFill>
                  <a:srgbClr val="3333CC"/>
                </a:solidFill>
                <a:latin typeface="微軟正黑體" panose="020B0604030504040204" pitchFamily="34" charset="-120"/>
                <a:ea typeface="微軟正黑體" panose="020B0604030504040204" pitchFamily="34" charset="-120"/>
              </a:rPr>
              <a:t>(Full Funding</a:t>
            </a:r>
            <a:r>
              <a:rPr lang="zh-TW" altLang="en-US" sz="2000" b="1" dirty="0">
                <a:solidFill>
                  <a:srgbClr val="3333CC"/>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退撫經費完全提前準備→足額提撥→</a:t>
            </a:r>
            <a:r>
              <a:rPr lang="zh-TW" altLang="en-US" sz="2000" b="1" dirty="0">
                <a:solidFill>
                  <a:srgbClr val="CC0099"/>
                </a:solidFill>
                <a:latin typeface="微軟正黑體" panose="020B0604030504040204" pitchFamily="34" charset="-120"/>
                <a:ea typeface="微軟正黑體" panose="020B0604030504040204" pitchFamily="34" charset="-120"/>
              </a:rPr>
              <a:t>無世代正義問題</a:t>
            </a:r>
            <a:r>
              <a:rPr lang="en-US" altLang="zh-TW" sz="2000" b="1" dirty="0">
                <a:solidFill>
                  <a:srgbClr val="CC0099"/>
                </a:solidFill>
                <a:latin typeface="微軟正黑體" panose="020B0604030504040204" pitchFamily="34" charset="-120"/>
                <a:ea typeface="微軟正黑體" panose="020B0604030504040204" pitchFamily="34" charset="-120"/>
              </a:rPr>
              <a:t/>
            </a:r>
            <a:br>
              <a:rPr lang="en-US" altLang="zh-TW" sz="2000" b="1" dirty="0">
                <a:solidFill>
                  <a:srgbClr val="CC0099"/>
                </a:solidFill>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例如</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我國公教人員保險</a:t>
            </a:r>
            <a:endParaRPr lang="en-US" altLang="zh-TW" sz="2000" b="1" dirty="0">
              <a:latin typeface="微軟正黑體" panose="020B0604030504040204" pitchFamily="34" charset="-120"/>
              <a:ea typeface="微軟正黑體" panose="020B0604030504040204" pitchFamily="34" charset="-120"/>
            </a:endParaRPr>
          </a:p>
        </p:txBody>
      </p:sp>
      <p:grpSp>
        <p:nvGrpSpPr>
          <p:cNvPr id="44" name="Group 15"/>
          <p:cNvGrpSpPr>
            <a:grpSpLocks/>
          </p:cNvGrpSpPr>
          <p:nvPr/>
        </p:nvGrpSpPr>
        <p:grpSpPr bwMode="auto">
          <a:xfrm>
            <a:off x="5897731" y="1893918"/>
            <a:ext cx="789413" cy="1986293"/>
            <a:chOff x="2880" y="1344"/>
            <a:chExt cx="457" cy="895"/>
          </a:xfrm>
        </p:grpSpPr>
        <p:sp>
          <p:nvSpPr>
            <p:cNvPr id="45" name="Freeform 10"/>
            <p:cNvSpPr>
              <a:spLocks/>
            </p:cNvSpPr>
            <p:nvPr/>
          </p:nvSpPr>
          <p:spPr bwMode="gray">
            <a:xfrm>
              <a:off x="2992" y="1344"/>
              <a:ext cx="233" cy="206"/>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FFCC66"/>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sp>
          <p:nvSpPr>
            <p:cNvPr id="46" name="Freeform 9"/>
            <p:cNvSpPr>
              <a:spLocks/>
            </p:cNvSpPr>
            <p:nvPr/>
          </p:nvSpPr>
          <p:spPr bwMode="gray">
            <a:xfrm>
              <a:off x="2880" y="1571"/>
              <a:ext cx="457" cy="668"/>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FFCC66"/>
            </a:solidFill>
            <a:ln>
              <a:noFill/>
            </a:ln>
            <a:effectLst>
              <a:outerShdw dist="91581" dir="3378596" algn="ctr" rotWithShape="0">
                <a:srgbClr val="000000">
                  <a:alpha val="50000"/>
                </a:srgbClr>
              </a:outerShdw>
            </a:effectLst>
            <a:extLst>
              <a:ext uri="{91240B29-F687-4F45-9708-019B960494DF}">
                <a14:hiddenLine xmlns:a14="http://schemas.microsoft.com/office/drawing/2010/main" w="0">
                  <a:solidFill>
                    <a:srgbClr val="F7F161"/>
                  </a:solidFill>
                  <a:prstDash val="solid"/>
                  <a:round/>
                  <a:headEnd/>
                  <a:tailEnd/>
                </a14:hiddenLine>
              </a:ext>
            </a:extLst>
          </p:spPr>
          <p:txBody>
            <a:bodyPr/>
            <a:lstStyle/>
            <a:p>
              <a:endParaRPr lang="zh-TW" altLang="en-US"/>
            </a:p>
          </p:txBody>
        </p:sp>
      </p:grpSp>
    </p:spTree>
    <p:extLst>
      <p:ext uri="{BB962C8B-B14F-4D97-AF65-F5344CB8AC3E}">
        <p14:creationId xmlns:p14="http://schemas.microsoft.com/office/powerpoint/2010/main" val="1178434852"/>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graphicFrame>
        <p:nvGraphicFramePr>
          <p:cNvPr id="14" name="表格 13">
            <a:extLst>
              <a:ext uri="{FF2B5EF4-FFF2-40B4-BE49-F238E27FC236}">
                <a16:creationId xmlns:a16="http://schemas.microsoft.com/office/drawing/2014/main" xmlns="" id="{B32B6A57-BE10-4162-95BB-B373415F6C4E}"/>
              </a:ext>
            </a:extLst>
          </p:cNvPr>
          <p:cNvGraphicFramePr>
            <a:graphicFrameLocks noGrp="1"/>
          </p:cNvGraphicFramePr>
          <p:nvPr/>
        </p:nvGraphicFramePr>
        <p:xfrm>
          <a:off x="530425" y="1955710"/>
          <a:ext cx="10993824" cy="4440361"/>
        </p:xfrm>
        <a:graphic>
          <a:graphicData uri="http://schemas.openxmlformats.org/drawingml/2006/table">
            <a:tbl>
              <a:tblPr firstRow="1" firstCol="1" bandRow="1"/>
              <a:tblGrid>
                <a:gridCol w="2708502">
                  <a:extLst>
                    <a:ext uri="{9D8B030D-6E8A-4147-A177-3AD203B41FA5}">
                      <a16:colId xmlns:a16="http://schemas.microsoft.com/office/drawing/2014/main" xmlns="" val="20000"/>
                    </a:ext>
                  </a:extLst>
                </a:gridCol>
                <a:gridCol w="4142661">
                  <a:extLst>
                    <a:ext uri="{9D8B030D-6E8A-4147-A177-3AD203B41FA5}">
                      <a16:colId xmlns:a16="http://schemas.microsoft.com/office/drawing/2014/main" xmlns="" val="20001"/>
                    </a:ext>
                  </a:extLst>
                </a:gridCol>
                <a:gridCol w="4142661">
                  <a:extLst>
                    <a:ext uri="{9D8B030D-6E8A-4147-A177-3AD203B41FA5}">
                      <a16:colId xmlns:a16="http://schemas.microsoft.com/office/drawing/2014/main" xmlns="" val="20002"/>
                    </a:ext>
                  </a:extLst>
                </a:gridCol>
              </a:tblGrid>
              <a:tr h="473102">
                <a:tc gridSpan="3">
                  <a:txBody>
                    <a:bodyPr/>
                    <a:lstStyle/>
                    <a:p>
                      <a:pPr>
                        <a:lnSpc>
                          <a:spcPct val="115000"/>
                        </a:lnSpc>
                        <a:spcAft>
                          <a:spcPts val="0"/>
                        </a:spcAft>
                      </a:pPr>
                      <a:r>
                        <a:rPr lang="zh-TW" altLang="en-US" sz="2000" b="1" kern="100" dirty="0">
                          <a:solidFill>
                            <a:srgbClr val="FF00FF"/>
                          </a:solidFill>
                          <a:effectLst/>
                          <a:latin typeface="+mn-lt"/>
                          <a:ea typeface="+mn-ea"/>
                          <a:cs typeface="Times New Roman"/>
                        </a:rPr>
                        <a:t>新</a:t>
                      </a:r>
                      <a:r>
                        <a:rPr lang="zh-TW" altLang="en-US" sz="2000" b="1" kern="100" dirty="0">
                          <a:solidFill>
                            <a:srgbClr val="FF00FF"/>
                          </a:solidFill>
                          <a:effectLst/>
                          <a:latin typeface="新細明體"/>
                          <a:ea typeface="新細明體"/>
                          <a:cs typeface="Times New Roman"/>
                        </a:rPr>
                        <a:t>、</a:t>
                      </a:r>
                      <a:r>
                        <a:rPr lang="zh-TW" altLang="en-US" sz="2000" b="1" kern="100" dirty="0">
                          <a:solidFill>
                            <a:srgbClr val="FF00FF"/>
                          </a:solidFill>
                          <a:effectLst/>
                          <a:latin typeface="+mn-lt"/>
                          <a:ea typeface="+mn-ea"/>
                          <a:cs typeface="Times New Roman"/>
                        </a:rPr>
                        <a:t>舊制</a:t>
                      </a:r>
                      <a:r>
                        <a:rPr lang="zh-TW" sz="2000" b="1" kern="100" dirty="0">
                          <a:solidFill>
                            <a:srgbClr val="FF00FF"/>
                          </a:solidFill>
                          <a:effectLst/>
                          <a:latin typeface="Calibri"/>
                          <a:ea typeface="標楷體"/>
                          <a:cs typeface="Times New Roman"/>
                        </a:rPr>
                        <a:t>任職</a:t>
                      </a:r>
                      <a:r>
                        <a:rPr lang="en-US" altLang="zh-TW" sz="2000" b="1" kern="100" dirty="0">
                          <a:solidFill>
                            <a:srgbClr val="0000FF"/>
                          </a:solidFill>
                          <a:effectLst/>
                          <a:latin typeface="Calibri"/>
                          <a:ea typeface="標楷體"/>
                          <a:cs typeface="Times New Roman"/>
                        </a:rPr>
                        <a:t>40</a:t>
                      </a:r>
                      <a:r>
                        <a:rPr lang="zh-TW" sz="2000" b="1" kern="100" dirty="0">
                          <a:solidFill>
                            <a:srgbClr val="0000FF"/>
                          </a:solidFill>
                          <a:effectLst/>
                          <a:latin typeface="Calibri"/>
                          <a:ea typeface="標楷體"/>
                          <a:cs typeface="Times New Roman"/>
                        </a:rPr>
                        <a:t>年</a:t>
                      </a:r>
                      <a:r>
                        <a:rPr lang="zh-TW" altLang="en-US" sz="2000" b="1" kern="100" dirty="0">
                          <a:solidFill>
                            <a:srgbClr val="FF00FF"/>
                          </a:solidFill>
                          <a:effectLst/>
                          <a:latin typeface="Calibri"/>
                          <a:ea typeface="標楷體"/>
                          <a:cs typeface="Times New Roman"/>
                        </a:rPr>
                        <a:t>為例</a:t>
                      </a:r>
                      <a:r>
                        <a:rPr lang="zh-TW" sz="2000" b="1" kern="100" dirty="0">
                          <a:solidFill>
                            <a:srgbClr val="FF00FF"/>
                          </a:solidFill>
                          <a:effectLst/>
                          <a:latin typeface="Calibri"/>
                          <a:ea typeface="標楷體"/>
                          <a:cs typeface="Times New Roman"/>
                        </a:rPr>
                        <a:t>：採</a:t>
                      </a:r>
                      <a:r>
                        <a:rPr lang="en-US" sz="2000" b="1" kern="100" dirty="0">
                          <a:solidFill>
                            <a:srgbClr val="0000FF"/>
                          </a:solidFill>
                          <a:effectLst/>
                          <a:latin typeface="Calibri"/>
                          <a:ea typeface="標楷體"/>
                          <a:cs typeface="Times New Roman"/>
                        </a:rPr>
                        <a:t>10</a:t>
                      </a:r>
                      <a:r>
                        <a:rPr lang="zh-TW" sz="2000" b="1" kern="100" dirty="0">
                          <a:solidFill>
                            <a:srgbClr val="0000FF"/>
                          </a:solidFill>
                          <a:effectLst/>
                          <a:latin typeface="Calibri"/>
                          <a:ea typeface="標楷體"/>
                          <a:cs typeface="Times New Roman"/>
                        </a:rPr>
                        <a:t>年</a:t>
                      </a:r>
                      <a:r>
                        <a:rPr lang="zh-TW" sz="2000" b="1" kern="100" dirty="0">
                          <a:solidFill>
                            <a:srgbClr val="FF00FF"/>
                          </a:solidFill>
                          <a:effectLst/>
                          <a:latin typeface="Calibri"/>
                          <a:ea typeface="標楷體"/>
                          <a:cs typeface="Times New Roman"/>
                        </a:rPr>
                        <a:t>調降</a:t>
                      </a:r>
                      <a:r>
                        <a:rPr lang="en-US" sz="2000" b="1" kern="100" dirty="0">
                          <a:solidFill>
                            <a:srgbClr val="FF00FF"/>
                          </a:solidFill>
                          <a:effectLst/>
                          <a:latin typeface="Calibri"/>
                          <a:ea typeface="標楷體"/>
                          <a:cs typeface="Times New Roman"/>
                        </a:rPr>
                        <a:t>77.5%</a:t>
                      </a:r>
                      <a:r>
                        <a:rPr lang="zh-TW" sz="2000" b="1" kern="100" dirty="0">
                          <a:solidFill>
                            <a:srgbClr val="FF00FF"/>
                          </a:solidFill>
                          <a:effectLst/>
                          <a:latin typeface="Calibri"/>
                          <a:ea typeface="標楷體"/>
                          <a:cs typeface="Times New Roman"/>
                        </a:rPr>
                        <a:t>→</a:t>
                      </a:r>
                      <a:r>
                        <a:rPr lang="en-US" altLang="zh-TW" sz="2000" b="1" kern="100" dirty="0">
                          <a:solidFill>
                            <a:srgbClr val="FF00FF"/>
                          </a:solidFill>
                          <a:effectLst/>
                          <a:latin typeface="Calibri"/>
                          <a:ea typeface="標楷體"/>
                          <a:cs typeface="Times New Roman"/>
                        </a:rPr>
                        <a:t>62.5</a:t>
                      </a:r>
                      <a:r>
                        <a:rPr lang="en-US" sz="2000" b="1" kern="100" dirty="0">
                          <a:solidFill>
                            <a:srgbClr val="FF00FF"/>
                          </a:solidFill>
                          <a:effectLst/>
                          <a:latin typeface="Calibri"/>
                          <a:ea typeface="標楷體"/>
                          <a:cs typeface="Times New Roman"/>
                        </a:rPr>
                        <a:t>%</a:t>
                      </a:r>
                      <a:endParaRPr lang="zh-TW" sz="2000" kern="100" dirty="0">
                        <a:solidFill>
                          <a:srgbClr val="FF00FF"/>
                        </a:solidFill>
                        <a:effectLst/>
                        <a:latin typeface="Calibri"/>
                        <a:ea typeface="新細明體"/>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89232">
                <a:tc rowSpan="2">
                  <a:txBody>
                    <a:bodyPr/>
                    <a:lstStyle/>
                    <a:p>
                      <a:pPr algn="ctr">
                        <a:lnSpc>
                          <a:spcPct val="115000"/>
                        </a:lnSpc>
                        <a:spcAft>
                          <a:spcPts val="0"/>
                        </a:spcAft>
                      </a:pPr>
                      <a:r>
                        <a:rPr lang="zh-TW" sz="1600" kern="100" dirty="0">
                          <a:effectLst/>
                          <a:latin typeface="Calibri"/>
                          <a:ea typeface="標楷體"/>
                          <a:cs typeface="Times New Roman"/>
                        </a:rPr>
                        <a:t>退休等級</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第</a:t>
                      </a:r>
                      <a:r>
                        <a:rPr lang="en-US" altLang="zh-TW" sz="1600" kern="100" dirty="0">
                          <a:effectLst/>
                          <a:latin typeface="+mn-lt"/>
                          <a:ea typeface="新細明體"/>
                          <a:cs typeface="Times New Roman"/>
                        </a:rPr>
                        <a:t>1</a:t>
                      </a:r>
                      <a:r>
                        <a:rPr lang="zh-TW" altLang="en-US" sz="1600" kern="100" dirty="0">
                          <a:effectLst/>
                          <a:latin typeface="+mn-lt"/>
                          <a:ea typeface="新細明體"/>
                          <a:cs typeface="Times New Roman"/>
                        </a:rPr>
                        <a:t>年</a:t>
                      </a:r>
                      <a:r>
                        <a:rPr lang="en-US" altLang="zh-TW" sz="1600" kern="100" dirty="0">
                          <a:effectLst/>
                          <a:latin typeface="+mn-lt"/>
                          <a:ea typeface="新細明體"/>
                          <a:cs typeface="Times New Roman"/>
                        </a:rPr>
                        <a:t>(107.7.1</a:t>
                      </a:r>
                      <a:r>
                        <a:rPr lang="zh-TW" altLang="en-US" sz="1600" kern="100" dirty="0">
                          <a:effectLst/>
                          <a:latin typeface="+mn-lt"/>
                          <a:ea typeface="新細明體"/>
                          <a:cs typeface="Times New Roman"/>
                        </a:rPr>
                        <a:t>開始</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最末年</a:t>
                      </a:r>
                      <a:r>
                        <a:rPr lang="en-US" altLang="zh-TW" sz="1600" kern="100" dirty="0">
                          <a:effectLst/>
                          <a:latin typeface="+mn-lt"/>
                          <a:ea typeface="新細明體"/>
                          <a:cs typeface="Times New Roman"/>
                        </a:rPr>
                        <a:t>(118</a:t>
                      </a:r>
                      <a:r>
                        <a:rPr lang="zh-TW" altLang="en-US" sz="1600" kern="100" dirty="0">
                          <a:effectLst/>
                          <a:latin typeface="+mn-lt"/>
                          <a:ea typeface="新細明體"/>
                          <a:cs typeface="Times New Roman"/>
                        </a:rPr>
                        <a:t>年以後</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1"/>
                  </a:ext>
                </a:extLst>
              </a:tr>
              <a:tr h="389232">
                <a:tc vMerge="1">
                  <a:txBody>
                    <a:bodyPr/>
                    <a:lstStyle/>
                    <a:p>
                      <a:endParaRPr lang="zh-TW" altLang="en-US"/>
                    </a:p>
                  </a:txBody>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sz="1400" kern="100" dirty="0">
                          <a:effectLst/>
                          <a:latin typeface="Calibri"/>
                          <a:ea typeface="標楷體"/>
                          <a:cs typeface="Times New Roman"/>
                        </a:rPr>
                        <a:t>77.5%(</a:t>
                      </a:r>
                      <a:r>
                        <a:rPr lang="zh-TW" sz="1400" kern="100" dirty="0">
                          <a:effectLst/>
                          <a:latin typeface="Calibri"/>
                          <a:ea typeface="標楷體"/>
                          <a:cs typeface="Times New Roman"/>
                        </a:rPr>
                        <a:t>優存</a:t>
                      </a:r>
                      <a:r>
                        <a:rPr lang="en-US" sz="1400" kern="100" dirty="0">
                          <a:effectLst/>
                          <a:latin typeface="Calibri"/>
                          <a:ea typeface="標楷體"/>
                          <a:cs typeface="Times New Roman"/>
                        </a:rPr>
                        <a:t>9%)</a:t>
                      </a:r>
                      <a:endParaRPr lang="zh-TW" sz="14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altLang="zh-TW" sz="1400" kern="100">
                          <a:effectLst/>
                          <a:latin typeface="Calibri"/>
                          <a:ea typeface="標楷體"/>
                          <a:cs typeface="Times New Roman"/>
                        </a:rPr>
                        <a:t>62.5</a:t>
                      </a:r>
                      <a:r>
                        <a:rPr lang="en-US" sz="1400" kern="100">
                          <a:effectLst/>
                          <a:latin typeface="Calibri"/>
                          <a:ea typeface="標楷體"/>
                          <a:cs typeface="Times New Roman"/>
                        </a:rPr>
                        <a:t>%(</a:t>
                      </a:r>
                      <a:r>
                        <a:rPr lang="zh-TW" sz="1400" kern="100" dirty="0">
                          <a:effectLst/>
                          <a:latin typeface="Calibri"/>
                          <a:ea typeface="標楷體"/>
                          <a:cs typeface="Times New Roman"/>
                        </a:rPr>
                        <a:t>優存</a:t>
                      </a:r>
                      <a:r>
                        <a:rPr lang="en-US" sz="1400" kern="100" dirty="0">
                          <a:effectLst/>
                          <a:latin typeface="Calibri"/>
                          <a:ea typeface="標楷體"/>
                          <a:cs typeface="Times New Roman"/>
                        </a:rPr>
                        <a:t>0%)</a:t>
                      </a:r>
                      <a:endParaRPr lang="zh-TW" sz="1400" kern="100" dirty="0">
                        <a:effectLst/>
                        <a:latin typeface="Calibri"/>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2"/>
                  </a:ext>
                </a:extLst>
              </a:tr>
              <a:tr h="637759">
                <a:tc>
                  <a:txBody>
                    <a:bodyPr/>
                    <a:lstStyle/>
                    <a:p>
                      <a:pPr algn="ctr">
                        <a:lnSpc>
                          <a:spcPts val="2400"/>
                        </a:lnSpc>
                        <a:spcAft>
                          <a:spcPts val="0"/>
                        </a:spcAft>
                      </a:pPr>
                      <a:r>
                        <a:rPr lang="zh-TW" sz="1600" kern="100" dirty="0">
                          <a:effectLst/>
                          <a:latin typeface="Calibri"/>
                          <a:ea typeface="標楷體"/>
                          <a:cs typeface="Times New Roman"/>
                        </a:rPr>
                        <a:t>簡任十二等年功四級</a:t>
                      </a:r>
                      <a:r>
                        <a:rPr lang="en-US" sz="1600" kern="100" dirty="0">
                          <a:effectLst/>
                          <a:latin typeface="Calibri"/>
                          <a:ea typeface="標楷體"/>
                          <a:cs typeface="Times New Roman"/>
                        </a:rPr>
                        <a:t>800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91,838</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74,063</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37759">
                <a:tc>
                  <a:txBody>
                    <a:bodyPr/>
                    <a:lstStyle/>
                    <a:p>
                      <a:pPr marL="0" algn="ctr" defTabSz="914400" rtl="0" eaLnBrk="1" latinLnBrk="0" hangingPunct="1">
                        <a:lnSpc>
                          <a:spcPts val="2400"/>
                        </a:lnSpc>
                        <a:spcAft>
                          <a:spcPts val="0"/>
                        </a:spcAft>
                      </a:pPr>
                      <a:r>
                        <a:rPr lang="zh-TW" altLang="en-US" sz="1600" kern="100" dirty="0">
                          <a:solidFill>
                            <a:schemeClr val="tx1"/>
                          </a:solidFill>
                          <a:effectLst/>
                          <a:latin typeface="Calibri"/>
                          <a:ea typeface="標楷體"/>
                          <a:cs typeface="Times New Roman"/>
                        </a:rPr>
                        <a:t>簡任十等年功五級</a:t>
                      </a:r>
                      <a:r>
                        <a:rPr lang="en-US" altLang="zh-TW" sz="1600" kern="100" dirty="0">
                          <a:solidFill>
                            <a:schemeClr val="tx1"/>
                          </a:solidFill>
                          <a:effectLst/>
                          <a:latin typeface="Calibri"/>
                          <a:ea typeface="標楷體"/>
                          <a:cs typeface="Times New Roman"/>
                        </a:rPr>
                        <a:t/>
                      </a:r>
                      <a:br>
                        <a:rPr lang="en-US" altLang="zh-TW" sz="1600" kern="100" dirty="0">
                          <a:solidFill>
                            <a:schemeClr val="tx1"/>
                          </a:solidFill>
                          <a:effectLst/>
                          <a:latin typeface="Calibri"/>
                          <a:ea typeface="標楷體"/>
                          <a:cs typeface="Times New Roman"/>
                        </a:rPr>
                      </a:br>
                      <a:r>
                        <a:rPr lang="en-US" altLang="zh-TW" sz="1600" kern="100" dirty="0">
                          <a:solidFill>
                            <a:schemeClr val="tx1"/>
                          </a:solidFill>
                          <a:effectLst/>
                          <a:latin typeface="Calibri"/>
                          <a:ea typeface="標楷體"/>
                          <a:cs typeface="Times New Roman"/>
                        </a:rPr>
                        <a:t>780</a:t>
                      </a:r>
                      <a:r>
                        <a:rPr lang="zh-TW" altLang="en-US" sz="1600" kern="100" dirty="0">
                          <a:solidFill>
                            <a:schemeClr val="tx1"/>
                          </a:solidFill>
                          <a:effectLst/>
                          <a:latin typeface="Calibri"/>
                          <a:ea typeface="標楷體"/>
                          <a:cs typeface="Times New Roman"/>
                        </a:rPr>
                        <a:t>俸點</a:t>
                      </a:r>
                      <a:endParaRPr lang="zh-TW" sz="1600" kern="100" dirty="0">
                        <a:solidFill>
                          <a:schemeClr val="tx1"/>
                        </a:solidFill>
                        <a:effectLst/>
                        <a:latin typeface="Calibri"/>
                        <a:ea typeface="標楷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85,994</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C00000"/>
                          </a:solidFill>
                          <a:effectLst/>
                          <a:latin typeface="標楷體" panose="03000509000000000000" pitchFamily="65" charset="-120"/>
                          <a:ea typeface="標楷體" panose="03000509000000000000" pitchFamily="65" charset="-120"/>
                        </a:rPr>
                        <a:t>69,350</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37759">
                <a:tc>
                  <a:txBody>
                    <a:bodyPr/>
                    <a:lstStyle/>
                    <a:p>
                      <a:pPr algn="ctr">
                        <a:lnSpc>
                          <a:spcPts val="2400"/>
                        </a:lnSpc>
                        <a:spcAft>
                          <a:spcPts val="0"/>
                        </a:spcAft>
                      </a:pPr>
                      <a:r>
                        <a:rPr lang="zh-TW" sz="1600" kern="100" dirty="0">
                          <a:effectLst/>
                          <a:latin typeface="Calibri"/>
                          <a:ea typeface="標楷體"/>
                          <a:cs typeface="Times New Roman"/>
                        </a:rPr>
                        <a:t>薦任九等年功七級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710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78,244</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63,100</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37759">
                <a:tc>
                  <a:txBody>
                    <a:bodyPr/>
                    <a:lstStyle/>
                    <a:p>
                      <a:pPr algn="ctr">
                        <a:lnSpc>
                          <a:spcPts val="2400"/>
                        </a:lnSpc>
                        <a:spcAft>
                          <a:spcPts val="0"/>
                        </a:spcAft>
                      </a:pPr>
                      <a:r>
                        <a:rPr lang="zh-TW" sz="1600" kern="100" dirty="0">
                          <a:effectLst/>
                          <a:latin typeface="Calibri"/>
                          <a:ea typeface="標楷體"/>
                          <a:cs typeface="Times New Roman"/>
                        </a:rPr>
                        <a:t>薦任七等年功六級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590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0000FF"/>
                          </a:solidFill>
                          <a:effectLst/>
                          <a:latin typeface="標楷體" panose="03000509000000000000" pitchFamily="65" charset="-120"/>
                          <a:ea typeface="標楷體" panose="03000509000000000000" pitchFamily="65" charset="-120"/>
                        </a:rPr>
                        <a:t>64,961</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52,388</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37759">
                <a:tc>
                  <a:txBody>
                    <a:bodyPr/>
                    <a:lstStyle/>
                    <a:p>
                      <a:pPr algn="ctr">
                        <a:lnSpc>
                          <a:spcPts val="2400"/>
                        </a:lnSpc>
                        <a:spcAft>
                          <a:spcPts val="0"/>
                        </a:spcAft>
                      </a:pPr>
                      <a:r>
                        <a:rPr lang="zh-TW" sz="1600" kern="100" dirty="0">
                          <a:effectLst/>
                          <a:latin typeface="Calibri"/>
                          <a:ea typeface="標楷體"/>
                          <a:cs typeface="Times New Roman"/>
                        </a:rPr>
                        <a:t>委任五等年功十級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520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0000FF"/>
                          </a:solidFill>
                          <a:effectLst/>
                          <a:latin typeface="標楷體" panose="03000509000000000000" pitchFamily="65" charset="-120"/>
                          <a:ea typeface="標楷體" panose="03000509000000000000" pitchFamily="65" charset="-120"/>
                        </a:rPr>
                        <a:t>57,211</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C00000"/>
                          </a:solidFill>
                          <a:effectLst/>
                          <a:latin typeface="標楷體" panose="03000509000000000000" pitchFamily="65" charset="-120"/>
                          <a:ea typeface="標楷體" panose="03000509000000000000" pitchFamily="65" charset="-120"/>
                        </a:rPr>
                        <a:t>46,138</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
        <p:nvSpPr>
          <p:cNvPr id="15" name="文字方塊 14">
            <a:extLst>
              <a:ext uri="{FF2B5EF4-FFF2-40B4-BE49-F238E27FC236}">
                <a16:creationId xmlns:a16="http://schemas.microsoft.com/office/drawing/2014/main" xmlns="" id="{87DE759B-930A-4853-A3D9-727D54415E9A}"/>
              </a:ext>
            </a:extLst>
          </p:cNvPr>
          <p:cNvSpPr txBox="1"/>
          <p:nvPr/>
        </p:nvSpPr>
        <p:spPr>
          <a:xfrm>
            <a:off x="530425" y="1434196"/>
            <a:ext cx="3990775"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調降退休所得後之給付金額</a:t>
            </a:r>
          </a:p>
        </p:txBody>
      </p:sp>
    </p:spTree>
    <p:extLst>
      <p:ext uri="{BB962C8B-B14F-4D97-AF65-F5344CB8AC3E}">
        <p14:creationId xmlns:p14="http://schemas.microsoft.com/office/powerpoint/2010/main" val="2543286831"/>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34" name="群組 33">
            <a:extLst>
              <a:ext uri="{FF2B5EF4-FFF2-40B4-BE49-F238E27FC236}">
                <a16:creationId xmlns:a16="http://schemas.microsoft.com/office/drawing/2014/main" xmlns="" id="{AE5EEED2-F87E-479D-8BC0-28A4EB407484}"/>
              </a:ext>
            </a:extLst>
          </p:cNvPr>
          <p:cNvGrpSpPr/>
          <p:nvPr/>
        </p:nvGrpSpPr>
        <p:grpSpPr>
          <a:xfrm>
            <a:off x="3078521" y="1750142"/>
            <a:ext cx="2295531" cy="1783543"/>
            <a:chOff x="1064451" y="2205498"/>
            <a:chExt cx="2893114" cy="756489"/>
          </a:xfrm>
        </p:grpSpPr>
        <p:cxnSp>
          <p:nvCxnSpPr>
            <p:cNvPr id="35" name="直線接點 34">
              <a:extLst>
                <a:ext uri="{FF2B5EF4-FFF2-40B4-BE49-F238E27FC236}">
                  <a16:creationId xmlns:a16="http://schemas.microsoft.com/office/drawing/2014/main" xmlns="" id="{B914F7D5-8012-4831-9DC1-885E84C83879}"/>
                </a:ext>
              </a:extLst>
            </p:cNvPr>
            <p:cNvCxnSpPr/>
            <p:nvPr/>
          </p:nvCxnSpPr>
          <p:spPr>
            <a:xfrm>
              <a:off x="1763687" y="2205498"/>
              <a:ext cx="2193878" cy="7564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xmlns="" id="{496E6821-5B46-4B6C-9AA3-2B6F3909734E}"/>
                </a:ext>
              </a:extLst>
            </p:cNvPr>
            <p:cNvSpPr txBox="1"/>
            <p:nvPr/>
          </p:nvSpPr>
          <p:spPr>
            <a:xfrm>
              <a:off x="1064451" y="2732899"/>
              <a:ext cx="1590323"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實施期間</a:t>
              </a:r>
            </a:p>
          </p:txBody>
        </p:sp>
        <p:cxnSp>
          <p:nvCxnSpPr>
            <p:cNvPr id="37" name="直線接點 36">
              <a:extLst>
                <a:ext uri="{FF2B5EF4-FFF2-40B4-BE49-F238E27FC236}">
                  <a16:creationId xmlns:a16="http://schemas.microsoft.com/office/drawing/2014/main" xmlns="" id="{5CF9CF6B-1F98-4A5B-88B4-37095046EC55}"/>
                </a:ext>
              </a:extLst>
            </p:cNvPr>
            <p:cNvCxnSpPr/>
            <p:nvPr/>
          </p:nvCxnSpPr>
          <p:spPr>
            <a:xfrm>
              <a:off x="1165871" y="2550396"/>
              <a:ext cx="2791694" cy="4115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xmlns="" id="{5731888D-811A-48D3-B69D-24E2CB05300D}"/>
                </a:ext>
              </a:extLst>
            </p:cNvPr>
            <p:cNvSpPr txBox="1"/>
            <p:nvPr/>
          </p:nvSpPr>
          <p:spPr>
            <a:xfrm>
              <a:off x="1445759" y="2402145"/>
              <a:ext cx="825736" cy="148251"/>
            </a:xfrm>
            <a:prstGeom prst="rect">
              <a:avLst/>
            </a:prstGeom>
            <a:noFill/>
          </p:spPr>
          <p:txBody>
            <a:bodyPr wrap="square" rtlCol="0">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利率</a:t>
              </a:r>
            </a:p>
          </p:txBody>
        </p:sp>
        <p:sp>
          <p:nvSpPr>
            <p:cNvPr id="39" name="文字方塊 38">
              <a:extLst>
                <a:ext uri="{FF2B5EF4-FFF2-40B4-BE49-F238E27FC236}">
                  <a16:creationId xmlns:a16="http://schemas.microsoft.com/office/drawing/2014/main" xmlns="" id="{A2A1B053-A0A4-4111-BE56-6CD11B0F9F12}"/>
                </a:ext>
              </a:extLst>
            </p:cNvPr>
            <p:cNvSpPr txBox="1"/>
            <p:nvPr/>
          </p:nvSpPr>
          <p:spPr>
            <a:xfrm>
              <a:off x="2369229" y="2283049"/>
              <a:ext cx="1588336" cy="148251"/>
            </a:xfrm>
            <a:prstGeom prst="rect">
              <a:avLst/>
            </a:prstGeom>
            <a:no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退休金種類</a:t>
              </a:r>
            </a:p>
          </p:txBody>
        </p:sp>
      </p:grpSp>
      <p:sp>
        <p:nvSpPr>
          <p:cNvPr id="15" name="文字方塊 14">
            <a:extLst>
              <a:ext uri="{FF2B5EF4-FFF2-40B4-BE49-F238E27FC236}">
                <a16:creationId xmlns:a16="http://schemas.microsoft.com/office/drawing/2014/main" xmlns="" id="{87DE759B-930A-4853-A3D9-727D54415E9A}"/>
              </a:ext>
            </a:extLst>
          </p:cNvPr>
          <p:cNvSpPr txBox="1"/>
          <p:nvPr/>
        </p:nvSpPr>
        <p:spPr>
          <a:xfrm>
            <a:off x="530425" y="1434196"/>
            <a:ext cx="3990775"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TW" altLang="en-US" sz="2400" b="1" dirty="0"/>
              <a:t>調降退休所得後之給付金額</a:t>
            </a:r>
          </a:p>
        </p:txBody>
      </p:sp>
      <p:graphicFrame>
        <p:nvGraphicFramePr>
          <p:cNvPr id="13" name="表格 12">
            <a:extLst>
              <a:ext uri="{FF2B5EF4-FFF2-40B4-BE49-F238E27FC236}">
                <a16:creationId xmlns:a16="http://schemas.microsoft.com/office/drawing/2014/main" xmlns="" id="{4652C8DE-44EC-474F-AA9B-4847C5F6DC3D}"/>
              </a:ext>
            </a:extLst>
          </p:cNvPr>
          <p:cNvGraphicFramePr>
            <a:graphicFrameLocks noGrp="1"/>
          </p:cNvGraphicFramePr>
          <p:nvPr>
            <p:extLst>
              <p:ext uri="{D42A27DB-BD31-4B8C-83A1-F6EECF244321}">
                <p14:modId xmlns:p14="http://schemas.microsoft.com/office/powerpoint/2010/main" val="3122088905"/>
              </p:ext>
            </p:extLst>
          </p:nvPr>
        </p:nvGraphicFramePr>
        <p:xfrm>
          <a:off x="530425" y="1932981"/>
          <a:ext cx="11015227" cy="4477978"/>
        </p:xfrm>
        <a:graphic>
          <a:graphicData uri="http://schemas.openxmlformats.org/drawingml/2006/table">
            <a:tbl>
              <a:tblPr firstRow="1" firstCol="1" bandRow="1"/>
              <a:tblGrid>
                <a:gridCol w="2713775">
                  <a:extLst>
                    <a:ext uri="{9D8B030D-6E8A-4147-A177-3AD203B41FA5}">
                      <a16:colId xmlns:a16="http://schemas.microsoft.com/office/drawing/2014/main" xmlns="" val="20000"/>
                    </a:ext>
                  </a:extLst>
                </a:gridCol>
                <a:gridCol w="4150726">
                  <a:extLst>
                    <a:ext uri="{9D8B030D-6E8A-4147-A177-3AD203B41FA5}">
                      <a16:colId xmlns:a16="http://schemas.microsoft.com/office/drawing/2014/main" xmlns="" val="20001"/>
                    </a:ext>
                  </a:extLst>
                </a:gridCol>
                <a:gridCol w="4150726">
                  <a:extLst>
                    <a:ext uri="{9D8B030D-6E8A-4147-A177-3AD203B41FA5}">
                      <a16:colId xmlns:a16="http://schemas.microsoft.com/office/drawing/2014/main" xmlns="" val="20002"/>
                    </a:ext>
                  </a:extLst>
                </a:gridCol>
              </a:tblGrid>
              <a:tr h="477110">
                <a:tc gridSpan="3">
                  <a:txBody>
                    <a:bodyPr/>
                    <a:lstStyle/>
                    <a:p>
                      <a:pPr>
                        <a:lnSpc>
                          <a:spcPct val="115000"/>
                        </a:lnSpc>
                        <a:spcAft>
                          <a:spcPts val="0"/>
                        </a:spcAft>
                      </a:pPr>
                      <a:r>
                        <a:rPr lang="zh-TW" altLang="en-US" sz="2000" b="1" kern="100" dirty="0">
                          <a:solidFill>
                            <a:srgbClr val="FF00FF"/>
                          </a:solidFill>
                          <a:effectLst/>
                          <a:latin typeface="+mn-lt"/>
                          <a:ea typeface="+mn-ea"/>
                          <a:cs typeface="Times New Roman"/>
                        </a:rPr>
                        <a:t>新</a:t>
                      </a:r>
                      <a:r>
                        <a:rPr lang="zh-TW" altLang="en-US" sz="2000" b="1" kern="100" dirty="0">
                          <a:solidFill>
                            <a:srgbClr val="FF00FF"/>
                          </a:solidFill>
                          <a:effectLst/>
                          <a:latin typeface="新細明體"/>
                          <a:ea typeface="新細明體"/>
                          <a:cs typeface="Times New Roman"/>
                        </a:rPr>
                        <a:t>、</a:t>
                      </a:r>
                      <a:r>
                        <a:rPr lang="zh-TW" altLang="en-US" sz="2000" b="1" kern="100" dirty="0">
                          <a:solidFill>
                            <a:srgbClr val="FF00FF"/>
                          </a:solidFill>
                          <a:effectLst/>
                          <a:latin typeface="+mn-lt"/>
                          <a:ea typeface="+mn-ea"/>
                          <a:cs typeface="Times New Roman"/>
                        </a:rPr>
                        <a:t>舊制</a:t>
                      </a:r>
                      <a:r>
                        <a:rPr lang="zh-TW" sz="2000" b="1" kern="100" dirty="0">
                          <a:solidFill>
                            <a:srgbClr val="FF00FF"/>
                          </a:solidFill>
                          <a:effectLst/>
                          <a:latin typeface="Calibri"/>
                          <a:ea typeface="標楷體"/>
                          <a:cs typeface="Times New Roman"/>
                        </a:rPr>
                        <a:t>任職</a:t>
                      </a:r>
                      <a:r>
                        <a:rPr lang="en-US" sz="2000" b="1" kern="100" dirty="0">
                          <a:solidFill>
                            <a:srgbClr val="0000FF"/>
                          </a:solidFill>
                          <a:effectLst/>
                          <a:latin typeface="Calibri"/>
                          <a:ea typeface="標楷體"/>
                          <a:cs typeface="Times New Roman"/>
                        </a:rPr>
                        <a:t>3</a:t>
                      </a:r>
                      <a:r>
                        <a:rPr lang="en-US" altLang="zh-TW" sz="2000" b="1" kern="100" dirty="0">
                          <a:solidFill>
                            <a:srgbClr val="0000FF"/>
                          </a:solidFill>
                          <a:effectLst/>
                          <a:latin typeface="Calibri"/>
                          <a:ea typeface="標楷體"/>
                          <a:cs typeface="Times New Roman"/>
                        </a:rPr>
                        <a:t>0</a:t>
                      </a:r>
                      <a:r>
                        <a:rPr lang="zh-TW" sz="2000" b="1" kern="100" dirty="0">
                          <a:solidFill>
                            <a:srgbClr val="0000FF"/>
                          </a:solidFill>
                          <a:effectLst/>
                          <a:latin typeface="Calibri"/>
                          <a:ea typeface="標楷體"/>
                          <a:cs typeface="Times New Roman"/>
                        </a:rPr>
                        <a:t>年</a:t>
                      </a:r>
                      <a:r>
                        <a:rPr lang="zh-TW" altLang="en-US" sz="2000" b="1" kern="100" dirty="0">
                          <a:solidFill>
                            <a:srgbClr val="FF00FF"/>
                          </a:solidFill>
                          <a:effectLst/>
                          <a:latin typeface="Calibri"/>
                          <a:ea typeface="標楷體"/>
                          <a:cs typeface="Times New Roman"/>
                        </a:rPr>
                        <a:t>為例</a:t>
                      </a:r>
                      <a:r>
                        <a:rPr lang="zh-TW" sz="2000" b="1" kern="100" dirty="0">
                          <a:solidFill>
                            <a:srgbClr val="FF00FF"/>
                          </a:solidFill>
                          <a:effectLst/>
                          <a:latin typeface="Calibri"/>
                          <a:ea typeface="標楷體"/>
                          <a:cs typeface="Times New Roman"/>
                        </a:rPr>
                        <a:t>：採</a:t>
                      </a:r>
                      <a:r>
                        <a:rPr lang="en-US" sz="2000" b="1" kern="100" dirty="0">
                          <a:solidFill>
                            <a:srgbClr val="0000FF"/>
                          </a:solidFill>
                          <a:effectLst/>
                          <a:latin typeface="Calibri"/>
                          <a:ea typeface="標楷體"/>
                          <a:cs typeface="Times New Roman"/>
                        </a:rPr>
                        <a:t>10</a:t>
                      </a:r>
                      <a:r>
                        <a:rPr lang="zh-TW" sz="2000" b="1" kern="100" dirty="0">
                          <a:solidFill>
                            <a:srgbClr val="0000FF"/>
                          </a:solidFill>
                          <a:effectLst/>
                          <a:latin typeface="Calibri"/>
                          <a:ea typeface="標楷體"/>
                          <a:cs typeface="Times New Roman"/>
                        </a:rPr>
                        <a:t>年</a:t>
                      </a:r>
                      <a:r>
                        <a:rPr lang="zh-TW" sz="2000" b="1" kern="100" dirty="0">
                          <a:solidFill>
                            <a:srgbClr val="FF00FF"/>
                          </a:solidFill>
                          <a:effectLst/>
                          <a:latin typeface="Calibri"/>
                          <a:ea typeface="標楷體"/>
                          <a:cs typeface="Times New Roman"/>
                        </a:rPr>
                        <a:t>調降</a:t>
                      </a:r>
                      <a:r>
                        <a:rPr lang="en-US" altLang="zh-TW" sz="2000" b="1" kern="100" dirty="0">
                          <a:solidFill>
                            <a:srgbClr val="FF00FF"/>
                          </a:solidFill>
                          <a:effectLst/>
                          <a:latin typeface="Calibri"/>
                          <a:ea typeface="標楷體"/>
                          <a:cs typeface="Times New Roman"/>
                        </a:rPr>
                        <a:t>67.</a:t>
                      </a:r>
                      <a:r>
                        <a:rPr lang="en-US" sz="2000" b="1" kern="100" dirty="0">
                          <a:solidFill>
                            <a:srgbClr val="FF00FF"/>
                          </a:solidFill>
                          <a:effectLst/>
                          <a:latin typeface="Calibri"/>
                          <a:ea typeface="標楷體"/>
                          <a:cs typeface="Times New Roman"/>
                        </a:rPr>
                        <a:t>5%</a:t>
                      </a:r>
                      <a:r>
                        <a:rPr lang="zh-TW" sz="2000" b="1" kern="100" dirty="0">
                          <a:solidFill>
                            <a:srgbClr val="FF00FF"/>
                          </a:solidFill>
                          <a:effectLst/>
                          <a:latin typeface="Calibri"/>
                          <a:ea typeface="標楷體"/>
                          <a:cs typeface="Times New Roman"/>
                        </a:rPr>
                        <a:t>→</a:t>
                      </a:r>
                      <a:r>
                        <a:rPr lang="en-US" altLang="zh-TW" sz="2000" b="1" kern="100" dirty="0">
                          <a:solidFill>
                            <a:srgbClr val="FF00FF"/>
                          </a:solidFill>
                          <a:effectLst/>
                          <a:latin typeface="Calibri"/>
                          <a:ea typeface="標楷體"/>
                          <a:cs typeface="Times New Roman"/>
                        </a:rPr>
                        <a:t>52.5%</a:t>
                      </a:r>
                      <a:endParaRPr lang="zh-TW" sz="2000" kern="100" dirty="0">
                        <a:solidFill>
                          <a:srgbClr val="FF00FF"/>
                        </a:solidFill>
                        <a:effectLst/>
                        <a:latin typeface="Calibri"/>
                        <a:ea typeface="新細明體"/>
                        <a:cs typeface="Times New Roman"/>
                      </a:endParaRPr>
                    </a:p>
                  </a:txBody>
                  <a:tcPr marL="13723" marR="1372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92529">
                <a:tc rowSpan="2">
                  <a:txBody>
                    <a:bodyPr/>
                    <a:lstStyle/>
                    <a:p>
                      <a:pPr algn="ctr">
                        <a:lnSpc>
                          <a:spcPct val="115000"/>
                        </a:lnSpc>
                        <a:spcAft>
                          <a:spcPts val="0"/>
                        </a:spcAft>
                      </a:pPr>
                      <a:r>
                        <a:rPr lang="zh-TW" sz="1600" kern="100" dirty="0">
                          <a:effectLst/>
                          <a:latin typeface="Calibri"/>
                          <a:ea typeface="標楷體"/>
                          <a:cs typeface="Times New Roman"/>
                        </a:rPr>
                        <a:t>退休等級</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第</a:t>
                      </a:r>
                      <a:r>
                        <a:rPr lang="en-US" altLang="zh-TW" sz="1600" kern="100" dirty="0">
                          <a:effectLst/>
                          <a:latin typeface="+mn-lt"/>
                          <a:ea typeface="新細明體"/>
                          <a:cs typeface="Times New Roman"/>
                        </a:rPr>
                        <a:t>1</a:t>
                      </a:r>
                      <a:r>
                        <a:rPr lang="zh-TW" altLang="en-US" sz="1600" kern="100" dirty="0">
                          <a:effectLst/>
                          <a:latin typeface="+mn-lt"/>
                          <a:ea typeface="新細明體"/>
                          <a:cs typeface="Times New Roman"/>
                        </a:rPr>
                        <a:t>年</a:t>
                      </a:r>
                      <a:r>
                        <a:rPr lang="en-US" altLang="zh-TW" sz="1600" kern="100" dirty="0">
                          <a:effectLst/>
                          <a:latin typeface="+mn-lt"/>
                          <a:ea typeface="新細明體"/>
                          <a:cs typeface="Times New Roman"/>
                        </a:rPr>
                        <a:t>(107.7.1</a:t>
                      </a:r>
                      <a:r>
                        <a:rPr lang="zh-TW" altLang="en-US" sz="1600" kern="100" dirty="0">
                          <a:effectLst/>
                          <a:latin typeface="+mn-lt"/>
                          <a:ea typeface="新細明體"/>
                          <a:cs typeface="Times New Roman"/>
                        </a:rPr>
                        <a:t>開始</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altLang="en-US" sz="1600" kern="100" dirty="0">
                          <a:effectLst/>
                          <a:latin typeface="+mn-lt"/>
                          <a:ea typeface="新細明體"/>
                          <a:cs typeface="Times New Roman"/>
                        </a:rPr>
                        <a:t>最末年</a:t>
                      </a:r>
                      <a:r>
                        <a:rPr lang="en-US" altLang="zh-TW" sz="1600" kern="100" dirty="0">
                          <a:effectLst/>
                          <a:latin typeface="+mn-lt"/>
                          <a:ea typeface="新細明體"/>
                          <a:cs typeface="Times New Roman"/>
                        </a:rPr>
                        <a:t>(118</a:t>
                      </a:r>
                      <a:r>
                        <a:rPr lang="zh-TW" altLang="en-US" sz="1600" kern="100" dirty="0">
                          <a:effectLst/>
                          <a:latin typeface="+mn-lt"/>
                          <a:ea typeface="新細明體"/>
                          <a:cs typeface="Times New Roman"/>
                        </a:rPr>
                        <a:t>年以後</a:t>
                      </a:r>
                      <a:r>
                        <a:rPr lang="en-US" altLang="zh-TW" sz="1600" kern="100" dirty="0">
                          <a:effectLst/>
                          <a:latin typeface="+mn-lt"/>
                          <a:ea typeface="新細明體"/>
                          <a:cs typeface="Times New Roman"/>
                        </a:rPr>
                        <a:t>)</a:t>
                      </a:r>
                      <a:endParaRPr lang="zh-TW" sz="1600" kern="100" dirty="0">
                        <a:effectLst/>
                        <a:latin typeface="+mn-lt"/>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1"/>
                  </a:ext>
                </a:extLst>
              </a:tr>
              <a:tr h="392529">
                <a:tc vMerge="1">
                  <a:txBody>
                    <a:bodyPr/>
                    <a:lstStyle/>
                    <a:p>
                      <a:endParaRPr lang="zh-TW" altLang="en-US"/>
                    </a:p>
                  </a:txBody>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altLang="zh-TW" sz="1400" kern="100" dirty="0">
                          <a:effectLst/>
                          <a:latin typeface="Calibri"/>
                          <a:ea typeface="標楷體"/>
                          <a:cs typeface="Times New Roman"/>
                        </a:rPr>
                        <a:t>67.</a:t>
                      </a:r>
                      <a:r>
                        <a:rPr lang="en-US" sz="1400" kern="100" dirty="0">
                          <a:effectLst/>
                          <a:latin typeface="Calibri"/>
                          <a:ea typeface="標楷體"/>
                          <a:cs typeface="Times New Roman"/>
                        </a:rPr>
                        <a:t>5%(</a:t>
                      </a:r>
                      <a:r>
                        <a:rPr lang="zh-TW" sz="1400" kern="100" dirty="0">
                          <a:effectLst/>
                          <a:latin typeface="Calibri"/>
                          <a:ea typeface="標楷體"/>
                          <a:cs typeface="Times New Roman"/>
                        </a:rPr>
                        <a:t>優存</a:t>
                      </a:r>
                      <a:r>
                        <a:rPr lang="en-US" sz="1400" kern="100" dirty="0">
                          <a:effectLst/>
                          <a:latin typeface="Calibri"/>
                          <a:ea typeface="標楷體"/>
                          <a:cs typeface="Times New Roman"/>
                        </a:rPr>
                        <a:t>9%)</a:t>
                      </a:r>
                      <a:endParaRPr lang="zh-TW" sz="14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tc>
                  <a:txBody>
                    <a:bodyPr/>
                    <a:lstStyle/>
                    <a:p>
                      <a:pPr algn="ctr">
                        <a:lnSpc>
                          <a:spcPct val="115000"/>
                        </a:lnSpc>
                        <a:spcAft>
                          <a:spcPts val="0"/>
                        </a:spcAft>
                      </a:pPr>
                      <a:r>
                        <a:rPr lang="zh-TW" sz="1400" kern="100" dirty="0">
                          <a:effectLst/>
                          <a:latin typeface="Calibri"/>
                          <a:ea typeface="標楷體"/>
                          <a:cs typeface="Times New Roman"/>
                        </a:rPr>
                        <a:t>替代率</a:t>
                      </a:r>
                      <a:r>
                        <a:rPr lang="en-US" altLang="zh-TW" sz="1400" kern="100" dirty="0">
                          <a:effectLst/>
                          <a:latin typeface="Calibri"/>
                          <a:ea typeface="標楷體"/>
                          <a:cs typeface="Times New Roman"/>
                        </a:rPr>
                        <a:t>52.5</a:t>
                      </a:r>
                      <a:r>
                        <a:rPr lang="en-US" sz="1400" kern="100" dirty="0">
                          <a:effectLst/>
                          <a:latin typeface="Calibri"/>
                          <a:ea typeface="標楷體"/>
                          <a:cs typeface="Times New Roman"/>
                        </a:rPr>
                        <a:t>%(</a:t>
                      </a:r>
                      <a:r>
                        <a:rPr lang="zh-TW" sz="1400" kern="100" dirty="0">
                          <a:effectLst/>
                          <a:latin typeface="Calibri"/>
                          <a:ea typeface="標楷體"/>
                          <a:cs typeface="Times New Roman"/>
                        </a:rPr>
                        <a:t>優存</a:t>
                      </a:r>
                      <a:r>
                        <a:rPr lang="en-US" sz="1400" kern="100" dirty="0">
                          <a:effectLst/>
                          <a:latin typeface="Calibri"/>
                          <a:ea typeface="標楷體"/>
                          <a:cs typeface="Times New Roman"/>
                        </a:rPr>
                        <a:t>0%)</a:t>
                      </a:r>
                      <a:endParaRPr lang="zh-TW" sz="1400" kern="100" dirty="0">
                        <a:effectLst/>
                        <a:latin typeface="Calibri"/>
                        <a:ea typeface="新細明體"/>
                        <a:cs typeface="Times New Roman"/>
                      </a:endParaRPr>
                    </a:p>
                  </a:txBody>
                  <a:tcPr marL="13723" marR="13723" marT="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1"/>
                    </a:solidFill>
                  </a:tcPr>
                </a:tc>
                <a:extLst>
                  <a:ext uri="{0D108BD9-81ED-4DB2-BD59-A6C34878D82A}">
                    <a16:rowId xmlns:a16="http://schemas.microsoft.com/office/drawing/2014/main" xmlns="" val="10002"/>
                  </a:ext>
                </a:extLst>
              </a:tr>
              <a:tr h="643162">
                <a:tc>
                  <a:txBody>
                    <a:bodyPr/>
                    <a:lstStyle/>
                    <a:p>
                      <a:pPr algn="ctr">
                        <a:lnSpc>
                          <a:spcPts val="2400"/>
                        </a:lnSpc>
                        <a:spcAft>
                          <a:spcPts val="0"/>
                        </a:spcAft>
                      </a:pPr>
                      <a:r>
                        <a:rPr lang="zh-TW" sz="1600" kern="100" dirty="0">
                          <a:effectLst/>
                          <a:latin typeface="Calibri"/>
                          <a:ea typeface="標楷體"/>
                          <a:cs typeface="Times New Roman"/>
                        </a:rPr>
                        <a:t>簡任十二等年功四級</a:t>
                      </a:r>
                      <a:r>
                        <a:rPr lang="en-US" sz="1600" kern="100" dirty="0">
                          <a:effectLst/>
                          <a:latin typeface="Calibri"/>
                          <a:ea typeface="標楷體"/>
                          <a:cs typeface="Times New Roman"/>
                        </a:rPr>
                        <a:t>800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79,988</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62,213</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43162">
                <a:tc>
                  <a:txBody>
                    <a:bodyPr/>
                    <a:lstStyle/>
                    <a:p>
                      <a:pPr marL="0" algn="ctr" defTabSz="914400" rtl="0" eaLnBrk="1" latinLnBrk="0" hangingPunct="1">
                        <a:lnSpc>
                          <a:spcPts val="2400"/>
                        </a:lnSpc>
                        <a:spcAft>
                          <a:spcPts val="0"/>
                        </a:spcAft>
                      </a:pPr>
                      <a:r>
                        <a:rPr lang="zh-TW" altLang="en-US" sz="1600" kern="100" dirty="0">
                          <a:solidFill>
                            <a:schemeClr val="tx1"/>
                          </a:solidFill>
                          <a:effectLst/>
                          <a:latin typeface="Calibri"/>
                          <a:ea typeface="標楷體"/>
                          <a:cs typeface="Times New Roman"/>
                        </a:rPr>
                        <a:t>簡任十等年功五級</a:t>
                      </a:r>
                      <a:r>
                        <a:rPr lang="en-US" altLang="zh-TW" sz="1600" kern="100" dirty="0">
                          <a:solidFill>
                            <a:schemeClr val="tx1"/>
                          </a:solidFill>
                          <a:effectLst/>
                          <a:latin typeface="Calibri"/>
                          <a:ea typeface="標楷體"/>
                          <a:cs typeface="Times New Roman"/>
                        </a:rPr>
                        <a:t/>
                      </a:r>
                      <a:br>
                        <a:rPr lang="en-US" altLang="zh-TW" sz="1600" kern="100" dirty="0">
                          <a:solidFill>
                            <a:schemeClr val="tx1"/>
                          </a:solidFill>
                          <a:effectLst/>
                          <a:latin typeface="Calibri"/>
                          <a:ea typeface="標楷體"/>
                          <a:cs typeface="Times New Roman"/>
                        </a:rPr>
                      </a:br>
                      <a:r>
                        <a:rPr lang="en-US" altLang="zh-TW" sz="1600" kern="100" dirty="0">
                          <a:solidFill>
                            <a:schemeClr val="tx1"/>
                          </a:solidFill>
                          <a:effectLst/>
                          <a:latin typeface="Calibri"/>
                          <a:ea typeface="標楷體"/>
                          <a:cs typeface="Times New Roman"/>
                        </a:rPr>
                        <a:t>780</a:t>
                      </a:r>
                      <a:r>
                        <a:rPr lang="zh-TW" altLang="en-US" sz="1600" kern="100" dirty="0">
                          <a:solidFill>
                            <a:schemeClr val="tx1"/>
                          </a:solidFill>
                          <a:effectLst/>
                          <a:latin typeface="Calibri"/>
                          <a:ea typeface="標楷體"/>
                          <a:cs typeface="Times New Roman"/>
                        </a:rPr>
                        <a:t>俸點</a:t>
                      </a:r>
                      <a:endParaRPr lang="zh-TW" sz="1600" kern="100" dirty="0">
                        <a:solidFill>
                          <a:schemeClr val="tx1"/>
                        </a:solidFill>
                        <a:effectLst/>
                        <a:latin typeface="Calibri"/>
                        <a:ea typeface="標楷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74,898</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C00000"/>
                          </a:solidFill>
                          <a:effectLst/>
                          <a:latin typeface="標楷體" panose="03000509000000000000" pitchFamily="65" charset="-120"/>
                          <a:ea typeface="標楷體" panose="03000509000000000000" pitchFamily="65" charset="-120"/>
                        </a:rPr>
                        <a:t>58,254</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43162">
                <a:tc>
                  <a:txBody>
                    <a:bodyPr/>
                    <a:lstStyle/>
                    <a:p>
                      <a:pPr algn="ctr">
                        <a:lnSpc>
                          <a:spcPts val="2400"/>
                        </a:lnSpc>
                        <a:spcAft>
                          <a:spcPts val="0"/>
                        </a:spcAft>
                      </a:pPr>
                      <a:r>
                        <a:rPr lang="zh-TW" sz="1600" kern="100" dirty="0">
                          <a:effectLst/>
                          <a:latin typeface="Calibri"/>
                          <a:ea typeface="標楷體"/>
                          <a:cs typeface="Times New Roman"/>
                        </a:rPr>
                        <a:t>薦任九等年功七級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710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68,148</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53,004</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643162">
                <a:tc>
                  <a:txBody>
                    <a:bodyPr/>
                    <a:lstStyle/>
                    <a:p>
                      <a:pPr algn="ctr">
                        <a:lnSpc>
                          <a:spcPts val="2400"/>
                        </a:lnSpc>
                        <a:spcAft>
                          <a:spcPts val="0"/>
                        </a:spcAft>
                      </a:pPr>
                      <a:r>
                        <a:rPr lang="zh-TW" sz="1600" kern="100" dirty="0">
                          <a:effectLst/>
                          <a:latin typeface="Calibri"/>
                          <a:ea typeface="標楷體"/>
                          <a:cs typeface="Times New Roman"/>
                        </a:rPr>
                        <a:t>薦任七等年功六級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590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0000FF"/>
                          </a:solidFill>
                          <a:effectLst/>
                          <a:latin typeface="標楷體" panose="03000509000000000000" pitchFamily="65" charset="-120"/>
                          <a:ea typeface="標楷體" panose="03000509000000000000" pitchFamily="65" charset="-120"/>
                        </a:rPr>
                        <a:t>56,579</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a:solidFill>
                            <a:srgbClr val="C00000"/>
                          </a:solidFill>
                          <a:effectLst/>
                          <a:latin typeface="標楷體" panose="03000509000000000000" pitchFamily="65" charset="-120"/>
                          <a:ea typeface="標楷體" panose="03000509000000000000" pitchFamily="65" charset="-120"/>
                        </a:rPr>
                        <a:t>44,006</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43162">
                <a:tc>
                  <a:txBody>
                    <a:bodyPr/>
                    <a:lstStyle/>
                    <a:p>
                      <a:pPr algn="ctr">
                        <a:lnSpc>
                          <a:spcPts val="2400"/>
                        </a:lnSpc>
                        <a:spcAft>
                          <a:spcPts val="0"/>
                        </a:spcAft>
                      </a:pPr>
                      <a:r>
                        <a:rPr lang="zh-TW" sz="1600" kern="100" dirty="0">
                          <a:effectLst/>
                          <a:latin typeface="Calibri"/>
                          <a:ea typeface="標楷體"/>
                          <a:cs typeface="Times New Roman"/>
                        </a:rPr>
                        <a:t>委任五等年功十級</a:t>
                      </a:r>
                      <a:r>
                        <a:rPr lang="en-US" altLang="zh-TW" sz="1600" kern="100" dirty="0">
                          <a:effectLst/>
                          <a:latin typeface="Calibri"/>
                          <a:ea typeface="標楷體"/>
                          <a:cs typeface="Times New Roman"/>
                        </a:rPr>
                        <a:t/>
                      </a:r>
                      <a:br>
                        <a:rPr lang="en-US" altLang="zh-TW" sz="1600" kern="100" dirty="0">
                          <a:effectLst/>
                          <a:latin typeface="Calibri"/>
                          <a:ea typeface="標楷體"/>
                          <a:cs typeface="Times New Roman"/>
                        </a:rPr>
                      </a:br>
                      <a:r>
                        <a:rPr lang="en-US" sz="1600" kern="100" dirty="0">
                          <a:effectLst/>
                          <a:latin typeface="Calibri"/>
                          <a:ea typeface="標楷體"/>
                          <a:cs typeface="Times New Roman"/>
                        </a:rPr>
                        <a:t>520</a:t>
                      </a:r>
                      <a:r>
                        <a:rPr lang="zh-TW" sz="1600" kern="100" dirty="0">
                          <a:effectLst/>
                          <a:latin typeface="Calibri"/>
                          <a:ea typeface="標楷體"/>
                          <a:cs typeface="Times New Roman"/>
                        </a:rPr>
                        <a:t>俸點</a:t>
                      </a:r>
                      <a:endParaRPr lang="zh-TW" sz="1600" kern="100" dirty="0">
                        <a:effectLst/>
                        <a:latin typeface="Calibri"/>
                        <a:ea typeface="新細明體"/>
                        <a:cs typeface="Times New Roman"/>
                      </a:endParaRPr>
                    </a:p>
                  </a:txBody>
                  <a:tcPr marL="13723" marR="13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0000FF"/>
                          </a:solidFill>
                          <a:effectLst/>
                          <a:latin typeface="標楷體" panose="03000509000000000000" pitchFamily="65" charset="-120"/>
                          <a:ea typeface="標楷體" panose="03000509000000000000" pitchFamily="65" charset="-120"/>
                        </a:rPr>
                        <a:t>49,829</a:t>
                      </a:r>
                    </a:p>
                  </a:txBody>
                  <a:tcPr marL="6350" marR="6350" marT="6350" marB="0" anchor="ctr">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1800" b="1" i="0" u="none" strike="noStrike" dirty="0">
                          <a:solidFill>
                            <a:srgbClr val="C00000"/>
                          </a:solidFill>
                          <a:effectLst/>
                          <a:latin typeface="標楷體" panose="03000509000000000000" pitchFamily="65" charset="-120"/>
                          <a:ea typeface="標楷體" panose="03000509000000000000" pitchFamily="65" charset="-120"/>
                        </a:rPr>
                        <a:t>38,756</a:t>
                      </a:r>
                    </a:p>
                  </a:txBody>
                  <a:tcPr marL="6350" marR="6350" marT="6350" marB="0" anchor="ctr">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78602563"/>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14" name="群組 13">
            <a:extLst>
              <a:ext uri="{FF2B5EF4-FFF2-40B4-BE49-F238E27FC236}">
                <a16:creationId xmlns:a16="http://schemas.microsoft.com/office/drawing/2014/main" xmlns="" id="{61BDA008-9107-49D7-99A8-C4E5959CC813}"/>
              </a:ext>
            </a:extLst>
          </p:cNvPr>
          <p:cNvGrpSpPr/>
          <p:nvPr/>
        </p:nvGrpSpPr>
        <p:grpSpPr>
          <a:xfrm>
            <a:off x="1276576" y="2319626"/>
            <a:ext cx="9882687" cy="3949094"/>
            <a:chOff x="921270" y="2420888"/>
            <a:chExt cx="7683178" cy="4253556"/>
          </a:xfrm>
        </p:grpSpPr>
        <p:sp>
          <p:nvSpPr>
            <p:cNvPr id="16" name="手繪多邊形 4">
              <a:extLst>
                <a:ext uri="{FF2B5EF4-FFF2-40B4-BE49-F238E27FC236}">
                  <a16:creationId xmlns:a16="http://schemas.microsoft.com/office/drawing/2014/main" xmlns="" id="{C587E829-B295-4A8B-BCD1-50714AC8018F}"/>
                </a:ext>
              </a:extLst>
            </p:cNvPr>
            <p:cNvSpPr/>
            <p:nvPr/>
          </p:nvSpPr>
          <p:spPr>
            <a:xfrm>
              <a:off x="3331467" y="3068960"/>
              <a:ext cx="2802514" cy="2608768"/>
            </a:xfrm>
            <a:custGeom>
              <a:avLst/>
              <a:gdLst>
                <a:gd name="connsiteX0" fmla="*/ 0 w 2296155"/>
                <a:gd name="connsiteY0" fmla="*/ 1148078 h 2296155"/>
                <a:gd name="connsiteX1" fmla="*/ 1148078 w 2296155"/>
                <a:gd name="connsiteY1" fmla="*/ 0 h 2296155"/>
                <a:gd name="connsiteX2" fmla="*/ 2296156 w 2296155"/>
                <a:gd name="connsiteY2" fmla="*/ 1148078 h 2296155"/>
                <a:gd name="connsiteX3" fmla="*/ 1148078 w 2296155"/>
                <a:gd name="connsiteY3" fmla="*/ 2296156 h 2296155"/>
                <a:gd name="connsiteX4" fmla="*/ 0 w 2296155"/>
                <a:gd name="connsiteY4" fmla="*/ 1148078 h 229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55" h="2296155">
                  <a:moveTo>
                    <a:pt x="0" y="1148078"/>
                  </a:moveTo>
                  <a:cubicBezTo>
                    <a:pt x="0" y="514012"/>
                    <a:pt x="514012" y="0"/>
                    <a:pt x="1148078" y="0"/>
                  </a:cubicBezTo>
                  <a:cubicBezTo>
                    <a:pt x="1782144" y="0"/>
                    <a:pt x="2296156" y="514012"/>
                    <a:pt x="2296156" y="1148078"/>
                  </a:cubicBezTo>
                  <a:cubicBezTo>
                    <a:pt x="2296156" y="1782144"/>
                    <a:pt x="1782144" y="2296156"/>
                    <a:pt x="1148078" y="2296156"/>
                  </a:cubicBezTo>
                  <a:cubicBezTo>
                    <a:pt x="514012" y="2296156"/>
                    <a:pt x="0" y="1782144"/>
                    <a:pt x="0" y="114807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69919" tIns="369919" rIns="369919" bIns="369919" numCol="1" spcCol="1270" anchor="ctr" anchorCtr="0">
              <a:noAutofit/>
            </a:bodyPr>
            <a:lstStyle/>
            <a:p>
              <a:pPr lvl="0" algn="ctr" defTabSz="2355850">
                <a:lnSpc>
                  <a:spcPts val="4000"/>
                </a:lnSpc>
                <a:spcBef>
                  <a:spcPct val="0"/>
                </a:spcBef>
                <a:spcAft>
                  <a:spcPct val="35000"/>
                </a:spcAft>
              </a:pPr>
              <a:r>
                <a:rPr lang="zh-TW" altLang="en-US" sz="4000" b="1" kern="1200" dirty="0">
                  <a:latin typeface="微軟正黑體" panose="020B0604030504040204" pitchFamily="34" charset="-120"/>
                  <a:ea typeface="微軟正黑體" panose="020B0604030504040204" pitchFamily="34" charset="-120"/>
                </a:rPr>
                <a:t>經審定後</a:t>
              </a:r>
              <a:r>
                <a:rPr lang="en-US" altLang="zh-TW" sz="4000" b="1" kern="1200" dirty="0">
                  <a:latin typeface="微軟正黑體" panose="020B0604030504040204" pitchFamily="34" charset="-120"/>
                  <a:ea typeface="微軟正黑體" panose="020B0604030504040204" pitchFamily="34" charset="-120"/>
                </a:rPr>
                <a:t/>
              </a:r>
              <a:br>
                <a:rPr lang="en-US" altLang="zh-TW" sz="4000" b="1" kern="1200" dirty="0">
                  <a:latin typeface="微軟正黑體" panose="020B0604030504040204" pitchFamily="34" charset="-120"/>
                  <a:ea typeface="微軟正黑體" panose="020B0604030504040204" pitchFamily="34" charset="-120"/>
                </a:rPr>
              </a:br>
              <a:r>
                <a:rPr lang="zh-TW" altLang="en-US" sz="3000" b="1" dirty="0">
                  <a:latin typeface="微軟正黑體" panose="020B0604030504040204" pitchFamily="34" charset="-120"/>
                  <a:ea typeface="微軟正黑體" panose="020B0604030504040204" pitchFamily="34" charset="-120"/>
                </a:rPr>
                <a:t>不再隨現職待遇調整而重新計算</a:t>
              </a:r>
              <a:endParaRPr lang="zh-TW" altLang="en-US" sz="3000" b="1" kern="1200" dirty="0">
                <a:latin typeface="微軟正黑體" panose="020B0604030504040204" pitchFamily="34" charset="-120"/>
                <a:ea typeface="微軟正黑體" panose="020B0604030504040204" pitchFamily="34" charset="-120"/>
              </a:endParaRPr>
            </a:p>
          </p:txBody>
        </p:sp>
        <p:sp>
          <p:nvSpPr>
            <p:cNvPr id="17" name="向左箭號 5">
              <a:extLst>
                <a:ext uri="{FF2B5EF4-FFF2-40B4-BE49-F238E27FC236}">
                  <a16:creationId xmlns:a16="http://schemas.microsoft.com/office/drawing/2014/main" xmlns="" id="{7FC5D7C0-51FD-4A9C-AB07-88F996EC4707}"/>
                </a:ext>
              </a:extLst>
            </p:cNvPr>
            <p:cNvSpPr/>
            <p:nvPr/>
          </p:nvSpPr>
          <p:spPr>
            <a:xfrm rot="12900000">
              <a:off x="2373955" y="3000359"/>
              <a:ext cx="1338370" cy="540312"/>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hueOff val="0"/>
                <a:satOff val="0"/>
                <a:lumOff val="0"/>
                <a:alphaOff val="0"/>
              </a:schemeClr>
            </a:fontRef>
          </p:style>
        </p:sp>
        <p:sp>
          <p:nvSpPr>
            <p:cNvPr id="18" name="手繪多邊形 11">
              <a:extLst>
                <a:ext uri="{FF2B5EF4-FFF2-40B4-BE49-F238E27FC236}">
                  <a16:creationId xmlns:a16="http://schemas.microsoft.com/office/drawing/2014/main" xmlns="" id="{2E182C19-6E3E-4185-8702-B42A87FC16E6}"/>
                </a:ext>
              </a:extLst>
            </p:cNvPr>
            <p:cNvSpPr/>
            <p:nvPr/>
          </p:nvSpPr>
          <p:spPr>
            <a:xfrm>
              <a:off x="921270" y="2424758"/>
              <a:ext cx="2181347" cy="3133392"/>
            </a:xfrm>
            <a:custGeom>
              <a:avLst/>
              <a:gdLst>
                <a:gd name="connsiteX0" fmla="*/ 0 w 2181347"/>
                <a:gd name="connsiteY0" fmla="*/ 218135 h 2795039"/>
                <a:gd name="connsiteX1" fmla="*/ 218135 w 2181347"/>
                <a:gd name="connsiteY1" fmla="*/ 0 h 2795039"/>
                <a:gd name="connsiteX2" fmla="*/ 1963212 w 2181347"/>
                <a:gd name="connsiteY2" fmla="*/ 0 h 2795039"/>
                <a:gd name="connsiteX3" fmla="*/ 2181347 w 2181347"/>
                <a:gd name="connsiteY3" fmla="*/ 218135 h 2795039"/>
                <a:gd name="connsiteX4" fmla="*/ 2181347 w 2181347"/>
                <a:gd name="connsiteY4" fmla="*/ 2576904 h 2795039"/>
                <a:gd name="connsiteX5" fmla="*/ 1963212 w 2181347"/>
                <a:gd name="connsiteY5" fmla="*/ 2795039 h 2795039"/>
                <a:gd name="connsiteX6" fmla="*/ 218135 w 2181347"/>
                <a:gd name="connsiteY6" fmla="*/ 2795039 h 2795039"/>
                <a:gd name="connsiteX7" fmla="*/ 0 w 2181347"/>
                <a:gd name="connsiteY7" fmla="*/ 2576904 h 2795039"/>
                <a:gd name="connsiteX8" fmla="*/ 0 w 2181347"/>
                <a:gd name="connsiteY8" fmla="*/ 218135 h 279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47" h="2795039">
                  <a:moveTo>
                    <a:pt x="0" y="218135"/>
                  </a:moveTo>
                  <a:cubicBezTo>
                    <a:pt x="0" y="97662"/>
                    <a:pt x="97662" y="0"/>
                    <a:pt x="218135" y="0"/>
                  </a:cubicBezTo>
                  <a:lnTo>
                    <a:pt x="1963212" y="0"/>
                  </a:lnTo>
                  <a:cubicBezTo>
                    <a:pt x="2083685" y="0"/>
                    <a:pt x="2181347" y="97662"/>
                    <a:pt x="2181347" y="218135"/>
                  </a:cubicBezTo>
                  <a:lnTo>
                    <a:pt x="2181347" y="2576904"/>
                  </a:lnTo>
                  <a:cubicBezTo>
                    <a:pt x="2181347" y="2697377"/>
                    <a:pt x="2083685" y="2795039"/>
                    <a:pt x="1963212" y="2795039"/>
                  </a:cubicBezTo>
                  <a:lnTo>
                    <a:pt x="218135" y="2795039"/>
                  </a:lnTo>
                  <a:cubicBezTo>
                    <a:pt x="97662" y="2795039"/>
                    <a:pt x="0" y="2697377"/>
                    <a:pt x="0" y="2576904"/>
                  </a:cubicBezTo>
                  <a:lnTo>
                    <a:pt x="0" y="21813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81999" tIns="181999" rIns="181999" bIns="181999" numCol="1" spcCol="1270" anchor="t" anchorCtr="0">
              <a:noAutofit/>
            </a:bodyPr>
            <a:lstStyle/>
            <a:p>
              <a:pPr lvl="0" algn="ctr" defTabSz="2755900">
                <a:lnSpc>
                  <a:spcPct val="90000"/>
                </a:lnSpc>
                <a:spcBef>
                  <a:spcPct val="0"/>
                </a:spcBef>
                <a:spcAft>
                  <a:spcPct val="35000"/>
                </a:spcAft>
              </a:pPr>
              <a:r>
                <a:rPr lang="zh-TW" altLang="en-US" sz="4000" b="1" kern="1200" dirty="0">
                  <a:latin typeface="微軟正黑體" panose="020B0604030504040204" pitchFamily="34" charset="-120"/>
                  <a:ea typeface="微軟正黑體" panose="020B0604030504040204" pitchFamily="34" charset="-120"/>
                </a:rPr>
                <a:t>已退者</a:t>
              </a:r>
              <a:endParaRPr lang="en-US" altLang="zh-TW" sz="4000" b="1" kern="1200" dirty="0">
                <a:latin typeface="微軟正黑體" panose="020B0604030504040204" pitchFamily="34" charset="-120"/>
                <a:ea typeface="微軟正黑體" panose="020B0604030504040204" pitchFamily="34" charset="-120"/>
              </a:endParaRPr>
            </a:p>
            <a:p>
              <a:pPr lvl="0" algn="ctr" defTabSz="2755900">
                <a:lnSpc>
                  <a:spcPct val="90000"/>
                </a:lnSpc>
                <a:spcBef>
                  <a:spcPct val="0"/>
                </a:spcBef>
                <a:spcAft>
                  <a:spcPct val="35000"/>
                </a:spcAft>
              </a:pPr>
              <a:r>
                <a:rPr lang="zh-TW" altLang="en-US" sz="3000" b="1" dirty="0">
                  <a:latin typeface="微軟正黑體" panose="020B0604030504040204" pitchFamily="34" charset="-120"/>
                  <a:ea typeface="微軟正黑體" panose="020B0604030504040204" pitchFamily="34" charset="-120"/>
                </a:rPr>
                <a:t>以</a:t>
              </a:r>
              <a:r>
                <a:rPr lang="en-US" altLang="zh-TW" sz="3000" b="1" dirty="0">
                  <a:latin typeface="微軟正黑體" panose="020B0604030504040204" pitchFamily="34" charset="-120"/>
                  <a:ea typeface="微軟正黑體" panose="020B0604030504040204" pitchFamily="34" charset="-120"/>
                </a:rPr>
                <a:t>107.7.1</a:t>
              </a:r>
              <a:r>
                <a:rPr lang="zh-TW" altLang="en-US" sz="3000" b="1" dirty="0">
                  <a:latin typeface="微軟正黑體" panose="020B0604030504040204" pitchFamily="34" charset="-120"/>
                  <a:ea typeface="微軟正黑體" panose="020B0604030504040204" pitchFamily="34" charset="-120"/>
                </a:rPr>
                <a:t>之待遇標準計算</a:t>
              </a:r>
              <a:endParaRPr lang="en-US" altLang="zh-TW" sz="3000" b="1" dirty="0">
                <a:latin typeface="微軟正黑體" panose="020B0604030504040204" pitchFamily="34" charset="-120"/>
                <a:ea typeface="微軟正黑體" panose="020B0604030504040204" pitchFamily="34" charset="-120"/>
              </a:endParaRPr>
            </a:p>
            <a:p>
              <a:pPr lvl="0" algn="ctr" defTabSz="2755900">
                <a:lnSpc>
                  <a:spcPct val="90000"/>
                </a:lnSpc>
                <a:spcBef>
                  <a:spcPct val="0"/>
                </a:spcBef>
                <a:spcAft>
                  <a:spcPct val="35000"/>
                </a:spcAft>
              </a:pPr>
              <a:r>
                <a:rPr lang="en-US" altLang="zh-TW" sz="3000" b="1" kern="1200" dirty="0">
                  <a:latin typeface="微軟正黑體" panose="020B0604030504040204" pitchFamily="34" charset="-120"/>
                  <a:ea typeface="微軟正黑體" panose="020B0604030504040204" pitchFamily="34" charset="-120"/>
                </a:rPr>
                <a:t>(</a:t>
              </a:r>
              <a:r>
                <a:rPr lang="zh-TW" altLang="en-US" sz="3000" b="1" kern="1200" dirty="0">
                  <a:latin typeface="微軟正黑體" panose="020B0604030504040204" pitchFamily="34" charset="-120"/>
                  <a:ea typeface="微軟正黑體" panose="020B0604030504040204" pitchFamily="34" charset="-120"/>
                </a:rPr>
                <a:t>第</a:t>
              </a:r>
              <a:r>
                <a:rPr lang="en-US" altLang="zh-TW" sz="3000" b="1" kern="1200" dirty="0">
                  <a:latin typeface="微軟正黑體" panose="020B0604030504040204" pitchFamily="34" charset="-120"/>
                  <a:ea typeface="微軟正黑體" panose="020B0604030504040204" pitchFamily="34" charset="-120"/>
                </a:rPr>
                <a:t>37</a:t>
              </a:r>
              <a:r>
                <a:rPr lang="zh-TW" altLang="en-US" sz="3000" b="1" kern="1200" dirty="0">
                  <a:latin typeface="微軟正黑體" panose="020B0604030504040204" pitchFamily="34" charset="-120"/>
                  <a:ea typeface="微軟正黑體" panose="020B0604030504040204" pitchFamily="34" charset="-120"/>
                </a:rPr>
                <a:t>條</a:t>
              </a:r>
              <a:r>
                <a:rPr lang="en-US" altLang="zh-TW" sz="3000" b="1" kern="1200" dirty="0">
                  <a:latin typeface="微軟正黑體" panose="020B0604030504040204" pitchFamily="34" charset="-120"/>
                  <a:ea typeface="微軟正黑體" panose="020B0604030504040204" pitchFamily="34" charset="-120"/>
                </a:rPr>
                <a:t>)</a:t>
              </a:r>
            </a:p>
            <a:p>
              <a:pPr lvl="0" algn="ctr" defTabSz="2755900">
                <a:lnSpc>
                  <a:spcPct val="90000"/>
                </a:lnSpc>
                <a:spcBef>
                  <a:spcPct val="0"/>
                </a:spcBef>
                <a:spcAft>
                  <a:spcPct val="35000"/>
                </a:spcAft>
              </a:pPr>
              <a:endParaRPr lang="zh-TW" altLang="en-US" sz="3000" b="1" kern="1200" dirty="0">
                <a:latin typeface="微軟正黑體" panose="020B0604030504040204" pitchFamily="34" charset="-120"/>
                <a:ea typeface="微軟正黑體" panose="020B0604030504040204" pitchFamily="34" charset="-120"/>
              </a:endParaRPr>
            </a:p>
          </p:txBody>
        </p:sp>
        <p:sp>
          <p:nvSpPr>
            <p:cNvPr id="19" name="向左箭號 12">
              <a:extLst>
                <a:ext uri="{FF2B5EF4-FFF2-40B4-BE49-F238E27FC236}">
                  <a16:creationId xmlns:a16="http://schemas.microsoft.com/office/drawing/2014/main" xmlns="" id="{6DB495DA-695B-4954-9480-2BA7F0FADF40}"/>
                </a:ext>
              </a:extLst>
            </p:cNvPr>
            <p:cNvSpPr/>
            <p:nvPr/>
          </p:nvSpPr>
          <p:spPr>
            <a:xfrm rot="19500000">
              <a:off x="5763506" y="3141453"/>
              <a:ext cx="846396" cy="540312"/>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hueOff val="0"/>
                <a:satOff val="0"/>
                <a:lumOff val="0"/>
                <a:alphaOff val="0"/>
              </a:schemeClr>
            </a:fontRef>
          </p:style>
        </p:sp>
        <p:sp>
          <p:nvSpPr>
            <p:cNvPr id="20" name="手繪多邊形 13">
              <a:extLst>
                <a:ext uri="{FF2B5EF4-FFF2-40B4-BE49-F238E27FC236}">
                  <a16:creationId xmlns:a16="http://schemas.microsoft.com/office/drawing/2014/main" xmlns="" id="{D3EAC422-0AC4-4AA1-A790-15F6A4BA5412}"/>
                </a:ext>
              </a:extLst>
            </p:cNvPr>
            <p:cNvSpPr/>
            <p:nvPr/>
          </p:nvSpPr>
          <p:spPr>
            <a:xfrm>
              <a:off x="6271098" y="2420888"/>
              <a:ext cx="2333350" cy="3137263"/>
            </a:xfrm>
            <a:custGeom>
              <a:avLst/>
              <a:gdLst>
                <a:gd name="connsiteX0" fmla="*/ 0 w 2181347"/>
                <a:gd name="connsiteY0" fmla="*/ 218135 h 2804410"/>
                <a:gd name="connsiteX1" fmla="*/ 218135 w 2181347"/>
                <a:gd name="connsiteY1" fmla="*/ 0 h 2804410"/>
                <a:gd name="connsiteX2" fmla="*/ 1963212 w 2181347"/>
                <a:gd name="connsiteY2" fmla="*/ 0 h 2804410"/>
                <a:gd name="connsiteX3" fmla="*/ 2181347 w 2181347"/>
                <a:gd name="connsiteY3" fmla="*/ 218135 h 2804410"/>
                <a:gd name="connsiteX4" fmla="*/ 2181347 w 2181347"/>
                <a:gd name="connsiteY4" fmla="*/ 2586275 h 2804410"/>
                <a:gd name="connsiteX5" fmla="*/ 1963212 w 2181347"/>
                <a:gd name="connsiteY5" fmla="*/ 2804410 h 2804410"/>
                <a:gd name="connsiteX6" fmla="*/ 218135 w 2181347"/>
                <a:gd name="connsiteY6" fmla="*/ 2804410 h 2804410"/>
                <a:gd name="connsiteX7" fmla="*/ 0 w 2181347"/>
                <a:gd name="connsiteY7" fmla="*/ 2586275 h 2804410"/>
                <a:gd name="connsiteX8" fmla="*/ 0 w 2181347"/>
                <a:gd name="connsiteY8" fmla="*/ 218135 h 280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1347" h="2804410">
                  <a:moveTo>
                    <a:pt x="0" y="218135"/>
                  </a:moveTo>
                  <a:cubicBezTo>
                    <a:pt x="0" y="97662"/>
                    <a:pt x="97662" y="0"/>
                    <a:pt x="218135" y="0"/>
                  </a:cubicBezTo>
                  <a:lnTo>
                    <a:pt x="1963212" y="0"/>
                  </a:lnTo>
                  <a:cubicBezTo>
                    <a:pt x="2083685" y="0"/>
                    <a:pt x="2181347" y="97662"/>
                    <a:pt x="2181347" y="218135"/>
                  </a:cubicBezTo>
                  <a:lnTo>
                    <a:pt x="2181347" y="2586275"/>
                  </a:lnTo>
                  <a:cubicBezTo>
                    <a:pt x="2181347" y="2706748"/>
                    <a:pt x="2083685" y="2804410"/>
                    <a:pt x="1963212" y="2804410"/>
                  </a:cubicBezTo>
                  <a:lnTo>
                    <a:pt x="218135" y="2804410"/>
                  </a:lnTo>
                  <a:cubicBezTo>
                    <a:pt x="97662" y="2804410"/>
                    <a:pt x="0" y="2706748"/>
                    <a:pt x="0" y="2586275"/>
                  </a:cubicBezTo>
                  <a:lnTo>
                    <a:pt x="0" y="21813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81999" tIns="181999" rIns="181999" bIns="181999" numCol="1" spcCol="1270" anchor="t" anchorCtr="0">
              <a:noAutofit/>
            </a:bodyPr>
            <a:lstStyle/>
            <a:p>
              <a:pPr lvl="0" algn="ctr" defTabSz="2755900">
                <a:lnSpc>
                  <a:spcPct val="90000"/>
                </a:lnSpc>
                <a:spcBef>
                  <a:spcPct val="0"/>
                </a:spcBef>
                <a:spcAft>
                  <a:spcPct val="35000"/>
                </a:spcAft>
              </a:pPr>
              <a:r>
                <a:rPr lang="zh-TW" altLang="en-US" sz="4000" b="1" kern="1200" dirty="0">
                  <a:latin typeface="微軟正黑體" panose="020B0604030504040204" pitchFamily="34" charset="-120"/>
                  <a:ea typeface="微軟正黑體" panose="020B0604030504040204" pitchFamily="34" charset="-120"/>
                </a:rPr>
                <a:t>新退者</a:t>
              </a:r>
              <a:endParaRPr lang="en-US" altLang="zh-TW" sz="4000" b="1" kern="1200" dirty="0">
                <a:latin typeface="微軟正黑體" panose="020B0604030504040204" pitchFamily="34" charset="-120"/>
                <a:ea typeface="微軟正黑體" panose="020B0604030504040204" pitchFamily="34" charset="-120"/>
              </a:endParaRPr>
            </a:p>
            <a:p>
              <a:pPr lvl="0" algn="ctr" defTabSz="2755900">
                <a:lnSpc>
                  <a:spcPct val="90000"/>
                </a:lnSpc>
                <a:spcBef>
                  <a:spcPct val="0"/>
                </a:spcBef>
                <a:spcAft>
                  <a:spcPct val="35000"/>
                </a:spcAft>
              </a:pPr>
              <a:r>
                <a:rPr lang="zh-TW" altLang="en-US" sz="3000" b="1" kern="1200" dirty="0">
                  <a:latin typeface="微軟正黑體" panose="020B0604030504040204" pitchFamily="34" charset="-120"/>
                  <a:ea typeface="微軟正黑體" panose="020B0604030504040204" pitchFamily="34" charset="-120"/>
                </a:rPr>
                <a:t>以退休生效時之待遇標準計算</a:t>
              </a:r>
              <a:endParaRPr lang="en-US" altLang="zh-TW" sz="3000" b="1" kern="1200" dirty="0">
                <a:latin typeface="微軟正黑體" panose="020B0604030504040204" pitchFamily="34" charset="-120"/>
                <a:ea typeface="微軟正黑體" panose="020B0604030504040204" pitchFamily="34" charset="-120"/>
              </a:endParaRPr>
            </a:p>
            <a:p>
              <a:pPr lvl="0" algn="ctr" defTabSz="2755900">
                <a:lnSpc>
                  <a:spcPct val="90000"/>
                </a:lnSpc>
                <a:spcBef>
                  <a:spcPct val="0"/>
                </a:spcBef>
                <a:spcAft>
                  <a:spcPct val="35000"/>
                </a:spcAft>
              </a:pPr>
              <a:r>
                <a:rPr lang="en-US" altLang="zh-TW" sz="3000" b="1" kern="1200" dirty="0">
                  <a:latin typeface="微軟正黑體" panose="020B0604030504040204" pitchFamily="34" charset="-120"/>
                  <a:ea typeface="微軟正黑體" panose="020B0604030504040204" pitchFamily="34" charset="-120"/>
                </a:rPr>
                <a:t>(</a:t>
              </a:r>
              <a:r>
                <a:rPr lang="zh-TW" altLang="en-US" sz="3000" b="1" kern="1200" dirty="0">
                  <a:latin typeface="微軟正黑體" panose="020B0604030504040204" pitchFamily="34" charset="-120"/>
                  <a:ea typeface="微軟正黑體" panose="020B0604030504040204" pitchFamily="34" charset="-120"/>
                </a:rPr>
                <a:t>第</a:t>
              </a:r>
              <a:r>
                <a:rPr lang="en-US" altLang="zh-TW" sz="3000" b="1" kern="1200" dirty="0">
                  <a:latin typeface="微軟正黑體" panose="020B0604030504040204" pitchFamily="34" charset="-120"/>
                  <a:ea typeface="微軟正黑體" panose="020B0604030504040204" pitchFamily="34" charset="-120"/>
                </a:rPr>
                <a:t>38</a:t>
              </a:r>
              <a:r>
                <a:rPr lang="zh-TW" altLang="en-US" sz="3000" b="1" kern="1200" dirty="0">
                  <a:latin typeface="微軟正黑體" panose="020B0604030504040204" pitchFamily="34" charset="-120"/>
                  <a:ea typeface="微軟正黑體" panose="020B0604030504040204" pitchFamily="34" charset="-120"/>
                </a:rPr>
                <a:t>條</a:t>
              </a:r>
              <a:r>
                <a:rPr lang="en-US" altLang="zh-TW" sz="3000" b="1" kern="1200" dirty="0">
                  <a:latin typeface="微軟正黑體" panose="020B0604030504040204" pitchFamily="34" charset="-120"/>
                  <a:ea typeface="微軟正黑體" panose="020B0604030504040204" pitchFamily="34" charset="-120"/>
                </a:rPr>
                <a:t>)</a:t>
              </a:r>
              <a:endParaRPr lang="zh-TW" altLang="en-US" sz="3000" b="1" kern="1200" dirty="0">
                <a:latin typeface="微軟正黑體" panose="020B0604030504040204" pitchFamily="34" charset="-120"/>
                <a:ea typeface="微軟正黑體" panose="020B0604030504040204" pitchFamily="34" charset="-120"/>
              </a:endParaRPr>
            </a:p>
          </p:txBody>
        </p:sp>
        <p:sp>
          <p:nvSpPr>
            <p:cNvPr id="21" name="圓角矩形圖說文字 17">
              <a:hlinkClick r:id="" action="ppaction://noaction"/>
              <a:extLst>
                <a:ext uri="{FF2B5EF4-FFF2-40B4-BE49-F238E27FC236}">
                  <a16:creationId xmlns:a16="http://schemas.microsoft.com/office/drawing/2014/main" xmlns="" id="{29ED0F56-7C26-4032-A0DE-DAC94D843822}"/>
                </a:ext>
              </a:extLst>
            </p:cNvPr>
            <p:cNvSpPr/>
            <p:nvPr/>
          </p:nvSpPr>
          <p:spPr>
            <a:xfrm>
              <a:off x="1204332" y="6061796"/>
              <a:ext cx="7056784" cy="612648"/>
            </a:xfrm>
            <a:prstGeom prst="wedgeRoundRectCallout">
              <a:avLst>
                <a:gd name="adj1" fmla="val -12202"/>
                <a:gd name="adj2" fmla="val -1593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30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月退休金之調整，另依第</a:t>
              </a:r>
              <a:r>
                <a:rPr lang="en-US" altLang="zh-TW" sz="30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67</a:t>
              </a:r>
              <a:r>
                <a:rPr lang="zh-TW" altLang="en-US" sz="3000" b="1" dirty="0">
                  <a:ln w="1905"/>
                  <a:solidFill>
                    <a:srgbClr val="C00000"/>
                  </a:solidFill>
                  <a:effectLst>
                    <a:innerShdw blurRad="69850" dist="43180" dir="5400000">
                      <a:srgbClr val="000000">
                        <a:alpha val="65000"/>
                      </a:srgbClr>
                    </a:innerShdw>
                  </a:effectLst>
                  <a:latin typeface="微軟正黑體" panose="020B0604030504040204" pitchFamily="34" charset="-120"/>
                  <a:ea typeface="微軟正黑體" panose="020B0604030504040204" pitchFamily="34" charset="-120"/>
                </a:rPr>
                <a:t>條規定處理</a:t>
              </a:r>
            </a:p>
          </p:txBody>
        </p:sp>
      </p:grpSp>
      <p:sp>
        <p:nvSpPr>
          <p:cNvPr id="22" name="文字方塊 21">
            <a:extLst>
              <a:ext uri="{FF2B5EF4-FFF2-40B4-BE49-F238E27FC236}">
                <a16:creationId xmlns:a16="http://schemas.microsoft.com/office/drawing/2014/main" xmlns="" id="{5489669F-F97D-448E-8CD8-94C5F551EFD7}"/>
              </a:ext>
            </a:extLst>
          </p:cNvPr>
          <p:cNvSpPr txBox="1"/>
          <p:nvPr/>
        </p:nvSpPr>
        <p:spPr>
          <a:xfrm>
            <a:off x="548179" y="1560785"/>
            <a:ext cx="3980577" cy="461665"/>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400" b="1" dirty="0"/>
              <a:t>調降月退休所得之待遇標準</a:t>
            </a:r>
          </a:p>
        </p:txBody>
      </p:sp>
    </p:spTree>
    <p:extLst>
      <p:ext uri="{BB962C8B-B14F-4D97-AF65-F5344CB8AC3E}">
        <p14:creationId xmlns:p14="http://schemas.microsoft.com/office/powerpoint/2010/main" val="2167580302"/>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61495C8C-F7D4-41C7-97C4-90BEF46C122D}"/>
              </a:ext>
            </a:extLst>
          </p:cNvPr>
          <p:cNvSpPr/>
          <p:nvPr/>
        </p:nvSpPr>
        <p:spPr>
          <a:xfrm>
            <a:off x="1699712" y="165242"/>
            <a:ext cx="5429692" cy="584775"/>
          </a:xfrm>
          <a:prstGeom prst="rect">
            <a:avLst/>
          </a:prstGeom>
        </p:spPr>
        <p:txBody>
          <a:bodyPr wrap="none">
            <a:spAutoFit/>
          </a:bodyPr>
          <a:lstStyle/>
          <a:p>
            <a:pPr lvl="0" defTabSz="914400">
              <a:defRPr/>
            </a:pPr>
            <a:r>
              <a:rPr lang="zh-TW" altLang="en-US" sz="3200" b="1" dirty="0">
                <a:solidFill>
                  <a:srgbClr val="142938"/>
                </a:solidFill>
                <a:latin typeface="微软雅黑"/>
              </a:rPr>
              <a:t>陸、現行退撫制度</a:t>
            </a:r>
            <a:r>
              <a:rPr lang="en-US" altLang="zh-TW" sz="3200" b="1" dirty="0">
                <a:solidFill>
                  <a:srgbClr val="142938"/>
                </a:solidFill>
                <a:latin typeface="微软雅黑"/>
              </a:rPr>
              <a:t>(</a:t>
            </a:r>
            <a:r>
              <a:rPr lang="zh-TW" altLang="en-US" sz="3200" b="1" dirty="0">
                <a:solidFill>
                  <a:srgbClr val="142938"/>
                </a:solidFill>
                <a:latin typeface="微软雅黑"/>
              </a:rPr>
              <a:t>重點摘要</a:t>
            </a:r>
            <a:r>
              <a:rPr lang="en-US" altLang="zh-TW" sz="3200" b="1" dirty="0">
                <a:solidFill>
                  <a:srgbClr val="142938"/>
                </a:solidFill>
                <a:latin typeface="微软雅黑"/>
              </a:rPr>
              <a:t>)</a:t>
            </a:r>
            <a:endParaRPr lang="zh-TW" altLang="en-US" sz="3200" b="1" dirty="0">
              <a:solidFill>
                <a:srgbClr val="142938"/>
              </a:solidFill>
              <a:latin typeface="微软雅黑"/>
            </a:endParaRPr>
          </a:p>
        </p:txBody>
      </p:sp>
      <p:sp>
        <p:nvSpPr>
          <p:cNvPr id="4" name="TextBox 135">
            <a:extLst>
              <a:ext uri="{FF2B5EF4-FFF2-40B4-BE49-F238E27FC236}">
                <a16:creationId xmlns:a16="http://schemas.microsoft.com/office/drawing/2014/main" xmlns="" id="{7DBD5A41-BEB3-45AB-B753-2DEF52145544}"/>
              </a:ext>
            </a:extLst>
          </p:cNvPr>
          <p:cNvSpPr txBox="1"/>
          <p:nvPr/>
        </p:nvSpPr>
        <p:spPr>
          <a:xfrm>
            <a:off x="1412155" y="801944"/>
            <a:ext cx="9882687" cy="461665"/>
          </a:xfrm>
          <a:prstGeom prst="rect">
            <a:avLst/>
          </a:prstGeom>
          <a:noFill/>
        </p:spPr>
        <p:txBody>
          <a:bodyPr wrap="square" rtlCol="0">
            <a:spAutoFit/>
          </a:bodyPr>
          <a:lstStyle/>
          <a:p>
            <a:pPr defTabSz="914400">
              <a:defRPr/>
            </a:pPr>
            <a:r>
              <a:rPr lang="en-US" altLang="zh-TW" sz="2400" b="1" dirty="0">
                <a:solidFill>
                  <a:srgbClr val="115686"/>
                </a:solidFill>
                <a:latin typeface="微软雅黑"/>
              </a:rPr>
              <a:t>(</a:t>
            </a:r>
            <a:r>
              <a:rPr lang="zh-TW" altLang="en-US" sz="2400" b="1" dirty="0">
                <a:solidFill>
                  <a:srgbClr val="115686"/>
                </a:solidFill>
                <a:latin typeface="微软雅黑"/>
              </a:rPr>
              <a:t>二</a:t>
            </a:r>
            <a:r>
              <a:rPr lang="en-US" altLang="zh-TW" sz="2400" b="1" dirty="0">
                <a:solidFill>
                  <a:srgbClr val="115686"/>
                </a:solidFill>
                <a:latin typeface="微软雅黑"/>
              </a:rPr>
              <a:t>)</a:t>
            </a:r>
            <a:r>
              <a:rPr lang="zh-TW" altLang="en-US" sz="2400" b="1" dirty="0">
                <a:solidFill>
                  <a:srgbClr val="115686"/>
                </a:solidFill>
                <a:latin typeface="微软雅黑"/>
              </a:rPr>
              <a:t>公務人員退休給與</a:t>
            </a:r>
            <a:endParaRPr lang="en-US" altLang="zh-TW" sz="2400" b="1" dirty="0">
              <a:solidFill>
                <a:srgbClr val="115686"/>
              </a:solidFill>
              <a:latin typeface="微软雅黑"/>
            </a:endParaRPr>
          </a:p>
        </p:txBody>
      </p:sp>
      <p:sp>
        <p:nvSpPr>
          <p:cNvPr id="5" name="內容版面配置區 3">
            <a:extLst>
              <a:ext uri="{FF2B5EF4-FFF2-40B4-BE49-F238E27FC236}">
                <a16:creationId xmlns:a16="http://schemas.microsoft.com/office/drawing/2014/main" xmlns="" id="{EB34B933-590E-4458-AFB3-82C5D50052B6}"/>
              </a:ext>
            </a:extLst>
          </p:cNvPr>
          <p:cNvSpPr txBox="1">
            <a:spLocks/>
          </p:cNvSpPr>
          <p:nvPr/>
        </p:nvSpPr>
        <p:spPr>
          <a:xfrm>
            <a:off x="4404726" y="811835"/>
            <a:ext cx="3664480" cy="451774"/>
          </a:xfrm>
          <a:prstGeom prst="rect">
            <a:avLst/>
          </a:prstGeom>
          <a:noFill/>
        </p:spPr>
        <p:txBody>
          <a:bodyPr wrap="none"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588">
              <a:buFont typeface="Arial" panose="020B0604020202020204" pitchFamily="34" charset="0"/>
              <a:buNone/>
            </a:pPr>
            <a:r>
              <a:rPr lang="en-US" altLang="zh-TW"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zh-TW" alt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月</a:t>
            </a:r>
            <a:r>
              <a:rPr lang="zh-TW" alt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退休所得調整方案</a:t>
            </a:r>
            <a:endParaRPr lang="en-US" altLang="zh-TW"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a:ea typeface="標楷體"/>
            </a:endParaRPr>
          </a:p>
        </p:txBody>
      </p:sp>
      <p:grpSp>
        <p:nvGrpSpPr>
          <p:cNvPr id="13" name="群組 12">
            <a:extLst>
              <a:ext uri="{FF2B5EF4-FFF2-40B4-BE49-F238E27FC236}">
                <a16:creationId xmlns:a16="http://schemas.microsoft.com/office/drawing/2014/main" xmlns="" id="{6C917703-AD66-4E47-BE53-A05B87EA397E}"/>
              </a:ext>
            </a:extLst>
          </p:cNvPr>
          <p:cNvGrpSpPr/>
          <p:nvPr/>
        </p:nvGrpSpPr>
        <p:grpSpPr>
          <a:xfrm>
            <a:off x="2319241" y="1573124"/>
            <a:ext cx="8975601" cy="1475374"/>
            <a:chOff x="26476" y="2655338"/>
            <a:chExt cx="9223172" cy="1447798"/>
          </a:xfrm>
        </p:grpSpPr>
        <p:sp>
          <p:nvSpPr>
            <p:cNvPr id="15" name="直線接點 14">
              <a:extLst>
                <a:ext uri="{FF2B5EF4-FFF2-40B4-BE49-F238E27FC236}">
                  <a16:creationId xmlns:a16="http://schemas.microsoft.com/office/drawing/2014/main" xmlns="" id="{EF76E56D-93FD-4D69-B029-0602898BFB38}"/>
                </a:ext>
              </a:extLst>
            </p:cNvPr>
            <p:cNvSpPr/>
            <p:nvPr/>
          </p:nvSpPr>
          <p:spPr>
            <a:xfrm>
              <a:off x="229876" y="2696914"/>
              <a:ext cx="8848403" cy="3"/>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手繪多邊形 22">
              <a:extLst>
                <a:ext uri="{FF2B5EF4-FFF2-40B4-BE49-F238E27FC236}">
                  <a16:creationId xmlns:a16="http://schemas.microsoft.com/office/drawing/2014/main" xmlns="" id="{46CCB360-B717-4320-A71C-D19FAE7AFD29}"/>
                </a:ext>
              </a:extLst>
            </p:cNvPr>
            <p:cNvSpPr/>
            <p:nvPr/>
          </p:nvSpPr>
          <p:spPr>
            <a:xfrm>
              <a:off x="26476" y="2655338"/>
              <a:ext cx="949026" cy="1447798"/>
            </a:xfrm>
            <a:custGeom>
              <a:avLst/>
              <a:gdLst>
                <a:gd name="connsiteX0" fmla="*/ 0 w 783745"/>
                <a:gd name="connsiteY0" fmla="*/ 0 h 4060031"/>
                <a:gd name="connsiteX1" fmla="*/ 783745 w 783745"/>
                <a:gd name="connsiteY1" fmla="*/ 0 h 4060031"/>
                <a:gd name="connsiteX2" fmla="*/ 783745 w 783745"/>
                <a:gd name="connsiteY2" fmla="*/ 4060031 h 4060031"/>
                <a:gd name="connsiteX3" fmla="*/ 0 w 783745"/>
                <a:gd name="connsiteY3" fmla="*/ 4060031 h 4060031"/>
                <a:gd name="connsiteX4" fmla="*/ 0 w 783745"/>
                <a:gd name="connsiteY4" fmla="*/ 0 h 406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745" h="4060031">
                  <a:moveTo>
                    <a:pt x="0" y="0"/>
                  </a:moveTo>
                  <a:lnTo>
                    <a:pt x="783745" y="0"/>
                  </a:lnTo>
                  <a:lnTo>
                    <a:pt x="783745" y="4060031"/>
                  </a:lnTo>
                  <a:lnTo>
                    <a:pt x="0" y="40600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l" defTabSz="1689100">
                <a:lnSpc>
                  <a:spcPct val="90000"/>
                </a:lnSpc>
                <a:spcBef>
                  <a:spcPct val="0"/>
                </a:spcBef>
                <a:spcAft>
                  <a:spcPct val="35000"/>
                </a:spcAft>
              </a:pPr>
              <a:r>
                <a:rPr lang="zh-TW" altLang="en-US" sz="4500" b="1" kern="1200" cap="none" spc="50" dirty="0">
                  <a:ln w="11430"/>
                  <a:solidFill>
                    <a:srgbClr val="FF00FF"/>
                  </a:solidFill>
                  <a:effectLst>
                    <a:outerShdw blurRad="76200" dist="50800" dir="5400000" algn="tl" rotWithShape="0">
                      <a:srgbClr val="000000">
                        <a:alpha val="65000"/>
                      </a:srgbClr>
                    </a:outerShdw>
                  </a:effectLst>
                  <a:ea typeface="華康細圓體" panose="02010609000101010101" pitchFamily="49" charset="-120"/>
                </a:rPr>
                <a:t>最新</a:t>
              </a:r>
              <a:endParaRPr lang="en-US" altLang="zh-TW" sz="4500" b="1" kern="1200" cap="none" spc="50" dirty="0">
                <a:ln w="11430"/>
                <a:solidFill>
                  <a:srgbClr val="FF00FF"/>
                </a:solidFill>
                <a:effectLst>
                  <a:outerShdw blurRad="76200" dist="50800" dir="5400000" algn="tl" rotWithShape="0">
                    <a:srgbClr val="000000">
                      <a:alpha val="65000"/>
                    </a:srgbClr>
                  </a:outerShdw>
                </a:effectLst>
                <a:ea typeface="華康細圓體" panose="02010609000101010101" pitchFamily="49" charset="-120"/>
              </a:endParaRPr>
            </a:p>
            <a:p>
              <a:pPr lvl="0" algn="ctr" defTabSz="1689100">
                <a:lnSpc>
                  <a:spcPct val="90000"/>
                </a:lnSpc>
                <a:spcBef>
                  <a:spcPct val="0"/>
                </a:spcBef>
                <a:spcAft>
                  <a:spcPct val="35000"/>
                </a:spcAft>
              </a:pPr>
              <a:endParaRPr lang="zh-TW" altLang="en-US" sz="4500" b="1" kern="1200" cap="none" spc="50" dirty="0">
                <a:ln w="11430"/>
                <a:solidFill>
                  <a:srgbClr val="FF00FF"/>
                </a:solidFill>
                <a:effectLst>
                  <a:outerShdw blurRad="76200" dist="50800" dir="5400000" algn="tl" rotWithShape="0">
                    <a:srgbClr val="000000">
                      <a:alpha val="65000"/>
                    </a:srgbClr>
                  </a:outerShdw>
                </a:effectLst>
                <a:ea typeface="華康細圓體" panose="02010609000101010101" pitchFamily="49" charset="-120"/>
              </a:endParaRPr>
            </a:p>
          </p:txBody>
        </p:sp>
        <p:sp>
          <p:nvSpPr>
            <p:cNvPr id="24" name="手繪多邊形 23">
              <a:extLst>
                <a:ext uri="{FF2B5EF4-FFF2-40B4-BE49-F238E27FC236}">
                  <a16:creationId xmlns:a16="http://schemas.microsoft.com/office/drawing/2014/main" xmlns="" id="{6C582E38-47B7-42D4-AE08-6DCF5D86E5F7}"/>
                </a:ext>
              </a:extLst>
            </p:cNvPr>
            <p:cNvSpPr/>
            <p:nvPr/>
          </p:nvSpPr>
          <p:spPr>
            <a:xfrm>
              <a:off x="812884" y="2700435"/>
              <a:ext cx="8436764" cy="926440"/>
            </a:xfrm>
            <a:custGeom>
              <a:avLst/>
              <a:gdLst>
                <a:gd name="connsiteX0" fmla="*/ 0 w 6407270"/>
                <a:gd name="connsiteY0" fmla="*/ 0 h 1492725"/>
                <a:gd name="connsiteX1" fmla="*/ 6407270 w 6407270"/>
                <a:gd name="connsiteY1" fmla="*/ 0 h 1492725"/>
                <a:gd name="connsiteX2" fmla="*/ 6407270 w 6407270"/>
                <a:gd name="connsiteY2" fmla="*/ 1492725 h 1492725"/>
                <a:gd name="connsiteX3" fmla="*/ 0 w 6407270"/>
                <a:gd name="connsiteY3" fmla="*/ 1492725 h 1492725"/>
                <a:gd name="connsiteX4" fmla="*/ 0 w 6407270"/>
                <a:gd name="connsiteY4" fmla="*/ 0 h 149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270" h="1492725">
                  <a:moveTo>
                    <a:pt x="0" y="0"/>
                  </a:moveTo>
                  <a:lnTo>
                    <a:pt x="6407270" y="0"/>
                  </a:lnTo>
                  <a:lnTo>
                    <a:pt x="6407270" y="1492725"/>
                  </a:lnTo>
                  <a:lnTo>
                    <a:pt x="0" y="14927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marL="271463" lvl="0" indent="-271463" algn="just" defTabSz="1066800">
                <a:lnSpc>
                  <a:spcPts val="2700"/>
                </a:lnSpc>
                <a:spcBef>
                  <a:spcPct val="0"/>
                </a:spcBef>
              </a:pPr>
              <a:r>
                <a:rPr lang="zh-TW" altLang="en-US" sz="2200" b="1" dirty="0">
                  <a:ln w="1905"/>
                  <a:solidFill>
                    <a:srgbClr val="C00000"/>
                  </a:solidFill>
                  <a:effectLst>
                    <a:innerShdw blurRad="69850" dist="43180" dir="5400000">
                      <a:srgbClr val="000000">
                        <a:alpha val="65000"/>
                      </a:srgbClr>
                    </a:innerShdw>
                  </a:effectLst>
                  <a:latin typeface="標楷體" panose="03000509000000000000" pitchFamily="65" charset="-120"/>
                  <a:ea typeface="標楷體" panose="03000509000000000000" pitchFamily="65" charset="-120"/>
                </a:rPr>
                <a:t>◎</a:t>
              </a:r>
              <a:r>
                <a:rPr lang="en-US" altLang="zh-TW" sz="2200" b="1" u="sng" dirty="0">
                  <a:ln w="1905"/>
                  <a:solidFill>
                    <a:srgbClr val="C00000"/>
                  </a:solidFill>
                  <a:effectLst>
                    <a:innerShdw blurRad="69850" dist="43180" dir="5400000">
                      <a:srgbClr val="000000">
                        <a:alpha val="65000"/>
                      </a:srgbClr>
                    </a:innerShdw>
                  </a:effectLst>
                  <a:latin typeface="標楷體"/>
                  <a:ea typeface="華康細圓體" panose="02010609000101010101" pitchFamily="49" charset="-120"/>
                </a:rPr>
                <a:t>111.4.7</a:t>
              </a:r>
              <a:r>
                <a:rPr lang="en-US" altLang="zh-TW" sz="2600" b="1" dirty="0">
                  <a:ln w="1905"/>
                  <a:solidFill>
                    <a:srgbClr val="C00000"/>
                  </a:solidFill>
                  <a:effectLst>
                    <a:innerShdw blurRad="69850" dist="43180" dir="5400000">
                      <a:srgbClr val="000000">
                        <a:alpha val="65000"/>
                      </a:srgbClr>
                    </a:innerShdw>
                  </a:effectLst>
                  <a:latin typeface="標楷體"/>
                  <a:ea typeface="華康細圓體" panose="02010609000101010101" pitchFamily="49" charset="-120"/>
                </a:rPr>
                <a:t> </a:t>
              </a:r>
              <a:r>
                <a:rPr lang="zh-TW" altLang="en-US" sz="1700"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rPr>
                <a:t>考試院會同行政院核定公告定期退撫給與調整方案自</a:t>
              </a:r>
              <a:r>
                <a:rPr lang="en-US" altLang="zh-TW" b="1" u="sng" dirty="0">
                  <a:ln w="1905"/>
                  <a:solidFill>
                    <a:srgbClr val="FF3399"/>
                  </a:solidFill>
                  <a:effectLst>
                    <a:innerShdw blurRad="69850" dist="43180" dir="5400000">
                      <a:srgbClr val="000000">
                        <a:alpha val="65000"/>
                      </a:srgbClr>
                    </a:innerShdw>
                  </a:effectLst>
                  <a:latin typeface="標楷體"/>
                  <a:ea typeface="華康細圓體" panose="02010609000101010101" pitchFamily="49" charset="-120"/>
                </a:rPr>
                <a:t>111.7.1</a:t>
              </a:r>
              <a:r>
                <a:rPr lang="zh-TW" altLang="en-US" sz="1700"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rPr>
                <a:t>生效</a:t>
              </a:r>
              <a:endParaRPr lang="en-US" altLang="zh-TW" sz="1700"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endParaRPr>
            </a:p>
            <a:p>
              <a:pPr marL="271463" lvl="0" indent="-271463" algn="just" defTabSz="1066800">
                <a:lnSpc>
                  <a:spcPts val="3000"/>
                </a:lnSpc>
                <a:spcBef>
                  <a:spcPct val="0"/>
                </a:spcBef>
                <a:spcAft>
                  <a:spcPts val="1200"/>
                </a:spcAft>
              </a:pPr>
              <a:r>
                <a:rPr lang="en-US" altLang="zh-TW" sz="2100" b="1" dirty="0">
                  <a:ln w="1905"/>
                  <a:solidFill>
                    <a:srgbClr val="0000FF"/>
                  </a:solidFill>
                  <a:effectLst>
                    <a:innerShdw blurRad="69850" dist="43180" dir="5400000">
                      <a:srgbClr val="000000">
                        <a:alpha val="65000"/>
                      </a:srgbClr>
                    </a:innerShdw>
                  </a:effectLst>
                  <a:latin typeface="標楷體"/>
                  <a:ea typeface="華康細圓體" panose="02010609000101010101" pitchFamily="49" charset="-120"/>
                </a:rPr>
                <a:t>  </a:t>
              </a:r>
              <a:r>
                <a:rPr lang="en-US" altLang="zh-TW" sz="2200" b="1" u="sng" dirty="0">
                  <a:ln w="1905"/>
                  <a:solidFill>
                    <a:srgbClr val="C00000"/>
                  </a:solidFill>
                  <a:effectLst>
                    <a:innerShdw blurRad="69850" dist="43180" dir="5400000">
                      <a:srgbClr val="000000">
                        <a:alpha val="65000"/>
                      </a:srgbClr>
                    </a:innerShdw>
                  </a:effectLst>
                  <a:latin typeface="標楷體"/>
                  <a:ea typeface="華康細圓體" panose="02010609000101010101" pitchFamily="49" charset="-120"/>
                </a:rPr>
                <a:t>111.4.15</a:t>
              </a:r>
              <a:r>
                <a:rPr lang="en-US" altLang="zh-TW" sz="2200" b="1" dirty="0">
                  <a:ln w="1905"/>
                  <a:solidFill>
                    <a:srgbClr val="C00000"/>
                  </a:solidFill>
                  <a:effectLst>
                    <a:innerShdw blurRad="69850" dist="43180" dir="5400000">
                      <a:srgbClr val="000000">
                        <a:alpha val="65000"/>
                      </a:srgbClr>
                    </a:innerShdw>
                  </a:effectLst>
                  <a:latin typeface="標楷體"/>
                  <a:ea typeface="華康細圓體" panose="02010609000101010101" pitchFamily="49" charset="-120"/>
                </a:rPr>
                <a:t> </a:t>
              </a:r>
              <a:r>
                <a:rPr lang="zh-TW" altLang="en-US"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rPr>
                <a:t>銓敘部部退三字第</a:t>
              </a:r>
              <a:r>
                <a:rPr lang="en-US" altLang="zh-TW"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rPr>
                <a:t>1115443438</a:t>
              </a:r>
              <a:r>
                <a:rPr lang="zh-TW" altLang="en-US"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rPr>
                <a:t>號通函</a:t>
              </a:r>
              <a:endParaRPr lang="en-US" altLang="zh-TW" b="1" dirty="0">
                <a:ln w="1905"/>
                <a:solidFill>
                  <a:schemeClr val="tx1"/>
                </a:solidFill>
                <a:effectLst>
                  <a:innerShdw blurRad="69850" dist="43180" dir="5400000">
                    <a:srgbClr val="000000">
                      <a:alpha val="65000"/>
                    </a:srgbClr>
                  </a:innerShdw>
                </a:effectLst>
                <a:latin typeface="標楷體"/>
                <a:ea typeface="華康細圓體" panose="02010609000101010101" pitchFamily="49" charset="-120"/>
              </a:endParaRPr>
            </a:p>
            <a:p>
              <a:pPr marL="271463" lvl="0" indent="-271463" algn="just" defTabSz="1066800">
                <a:lnSpc>
                  <a:spcPts val="3000"/>
                </a:lnSpc>
              </a:pPr>
              <a:endParaRPr lang="en-US" altLang="zh-TW" sz="2200" b="1" dirty="0">
                <a:ln w="1905"/>
                <a:solidFill>
                  <a:srgbClr val="C00000"/>
                </a:solidFill>
                <a:effectLst>
                  <a:innerShdw blurRad="69850" dist="43180" dir="5400000">
                    <a:srgbClr val="000000">
                      <a:alpha val="65000"/>
                    </a:srgbClr>
                  </a:innerShdw>
                </a:effectLst>
                <a:latin typeface="標楷體"/>
              </a:endParaRPr>
            </a:p>
            <a:p>
              <a:pPr marL="271463" lvl="0" indent="-271463" algn="just" defTabSz="1066800">
                <a:lnSpc>
                  <a:spcPts val="3000"/>
                </a:lnSpc>
              </a:pPr>
              <a:endParaRPr lang="en-US" altLang="zh-TW" sz="2200" b="1" dirty="0">
                <a:ln w="1905"/>
                <a:solidFill>
                  <a:srgbClr val="C00000"/>
                </a:solidFill>
                <a:effectLst>
                  <a:innerShdw blurRad="69850" dist="43180" dir="5400000">
                    <a:srgbClr val="000000">
                      <a:alpha val="65000"/>
                    </a:srgbClr>
                  </a:innerShdw>
                </a:effectLst>
                <a:latin typeface="標楷體"/>
              </a:endParaRPr>
            </a:p>
            <a:p>
              <a:pPr marL="271463" lvl="0" indent="-271463" algn="just" defTabSz="1066800">
                <a:lnSpc>
                  <a:spcPts val="3000"/>
                </a:lnSpc>
              </a:pPr>
              <a:endParaRPr lang="en-US" altLang="zh-TW" sz="2200" b="1" dirty="0">
                <a:ln w="1905"/>
                <a:solidFill>
                  <a:srgbClr val="C00000"/>
                </a:solidFill>
                <a:effectLst>
                  <a:innerShdw blurRad="69850" dist="43180" dir="5400000">
                    <a:srgbClr val="000000">
                      <a:alpha val="65000"/>
                    </a:srgbClr>
                  </a:innerShdw>
                </a:effectLst>
                <a:latin typeface="標楷體"/>
              </a:endParaRPr>
            </a:p>
            <a:p>
              <a:pPr marL="271463" lvl="0" indent="-271463" algn="just" defTabSz="1066800">
                <a:lnSpc>
                  <a:spcPts val="3000"/>
                </a:lnSpc>
              </a:pPr>
              <a:r>
                <a:rPr lang="zh-TW" altLang="en-US" sz="2200" b="1" dirty="0">
                  <a:ln w="1905"/>
                  <a:solidFill>
                    <a:srgbClr val="C00000"/>
                  </a:solidFill>
                  <a:effectLst>
                    <a:innerShdw blurRad="69850" dist="43180" dir="5400000">
                      <a:srgbClr val="000000">
                        <a:alpha val="65000"/>
                      </a:srgbClr>
                    </a:innerShdw>
                  </a:effectLst>
                  <a:latin typeface="標楷體"/>
                </a:rPr>
                <a:t>                   </a:t>
              </a:r>
              <a:endParaRPr lang="en-US" altLang="zh-TW" sz="2200" b="1" dirty="0">
                <a:ln w="1905"/>
                <a:solidFill>
                  <a:srgbClr val="C00000"/>
                </a:solidFill>
                <a:effectLst>
                  <a:innerShdw blurRad="69850" dist="43180" dir="5400000">
                    <a:srgbClr val="000000">
                      <a:alpha val="65000"/>
                    </a:srgbClr>
                  </a:innerShdw>
                </a:effectLst>
                <a:latin typeface="標楷體"/>
              </a:endParaRPr>
            </a:p>
            <a:p>
              <a:pPr marL="271463" lvl="0" indent="-271463" algn="just" defTabSz="1066800">
                <a:lnSpc>
                  <a:spcPts val="3000"/>
                </a:lnSpc>
              </a:pPr>
              <a:endParaRPr lang="en-US" altLang="zh-TW" sz="2200" b="1" dirty="0">
                <a:ln w="1905"/>
                <a:solidFill>
                  <a:srgbClr val="C00000"/>
                </a:solidFill>
                <a:effectLst>
                  <a:innerShdw blurRad="69850" dist="43180" dir="5400000">
                    <a:srgbClr val="000000">
                      <a:alpha val="65000"/>
                    </a:srgbClr>
                  </a:innerShdw>
                </a:effectLst>
                <a:latin typeface="標楷體"/>
              </a:endParaRPr>
            </a:p>
            <a:p>
              <a:pPr marL="271463" lvl="0" indent="-271463" defTabSz="1066800">
                <a:lnSpc>
                  <a:spcPts val="3000"/>
                </a:lnSpc>
                <a:spcBef>
                  <a:spcPts val="600"/>
                </a:spcBef>
              </a:pPr>
              <a:endParaRPr lang="zh-TW" altLang="en-US" sz="2200" b="1" dirty="0">
                <a:ln w="1905"/>
                <a:solidFill>
                  <a:srgbClr val="0000FF"/>
                </a:solidFill>
                <a:effectLst>
                  <a:innerShdw blurRad="69850" dist="43180" dir="5400000">
                    <a:srgbClr val="000000">
                      <a:alpha val="65000"/>
                    </a:srgbClr>
                  </a:innerShdw>
                </a:effectLst>
                <a:latin typeface="標楷體"/>
              </a:endParaRPr>
            </a:p>
            <a:p>
              <a:pPr marL="271463" lvl="0" indent="-271463" algn="l" defTabSz="1066800">
                <a:lnSpc>
                  <a:spcPts val="3000"/>
                </a:lnSpc>
                <a:spcBef>
                  <a:spcPct val="0"/>
                </a:spcBef>
              </a:pPr>
              <a:endParaRPr lang="en-US" altLang="zh-TW" sz="2200" b="1" kern="1200" cap="none" spc="0" dirty="0">
                <a:ln w="1905"/>
                <a:solidFill>
                  <a:srgbClr val="0000FF"/>
                </a:solidFill>
                <a:effectLst>
                  <a:innerShdw blurRad="69850" dist="43180" dir="5400000">
                    <a:srgbClr val="000000">
                      <a:alpha val="65000"/>
                    </a:srgbClr>
                  </a:innerShdw>
                </a:effectLst>
                <a:latin typeface="+mn-ea"/>
              </a:endParaRPr>
            </a:p>
          </p:txBody>
        </p:sp>
      </p:grpSp>
      <p:grpSp>
        <p:nvGrpSpPr>
          <p:cNvPr id="25" name="群組 24">
            <a:extLst>
              <a:ext uri="{FF2B5EF4-FFF2-40B4-BE49-F238E27FC236}">
                <a16:creationId xmlns:a16="http://schemas.microsoft.com/office/drawing/2014/main" xmlns="" id="{F23C161C-DE39-478F-AD8A-CDF953F074EE}"/>
              </a:ext>
            </a:extLst>
          </p:cNvPr>
          <p:cNvGrpSpPr/>
          <p:nvPr/>
        </p:nvGrpSpPr>
        <p:grpSpPr>
          <a:xfrm>
            <a:off x="3078480" y="2853055"/>
            <a:ext cx="7914639" cy="3719881"/>
            <a:chOff x="905430" y="2360076"/>
            <a:chExt cx="6428247" cy="4102200"/>
          </a:xfrm>
        </p:grpSpPr>
        <p:grpSp>
          <p:nvGrpSpPr>
            <p:cNvPr id="26" name="群組 25">
              <a:extLst>
                <a:ext uri="{FF2B5EF4-FFF2-40B4-BE49-F238E27FC236}">
                  <a16:creationId xmlns:a16="http://schemas.microsoft.com/office/drawing/2014/main" xmlns="" id="{04779398-86F0-46D0-88C7-65170697F4A4}"/>
                </a:ext>
              </a:extLst>
            </p:cNvPr>
            <p:cNvGrpSpPr/>
            <p:nvPr/>
          </p:nvGrpSpPr>
          <p:grpSpPr>
            <a:xfrm>
              <a:off x="905430" y="2360076"/>
              <a:ext cx="6428247" cy="4102200"/>
              <a:chOff x="489178" y="2252502"/>
              <a:chExt cx="6490638" cy="4388815"/>
            </a:xfrm>
          </p:grpSpPr>
          <p:sp>
            <p:nvSpPr>
              <p:cNvPr id="28" name="箭號: 全向 27">
                <a:extLst>
                  <a:ext uri="{FF2B5EF4-FFF2-40B4-BE49-F238E27FC236}">
                    <a16:creationId xmlns:a16="http://schemas.microsoft.com/office/drawing/2014/main" xmlns="" id="{58851C98-7172-4017-BE25-CFCBDB47EBE4}"/>
                  </a:ext>
                </a:extLst>
              </p:cNvPr>
              <p:cNvSpPr/>
              <p:nvPr/>
            </p:nvSpPr>
            <p:spPr>
              <a:xfrm>
                <a:off x="2643558" y="2252502"/>
                <a:ext cx="4336258" cy="4064000"/>
              </a:xfrm>
              <a:prstGeom prst="quadArrow">
                <a:avLst>
                  <a:gd name="adj1" fmla="val 2000"/>
                  <a:gd name="adj2" fmla="val 4000"/>
                  <a:gd name="adj3" fmla="val 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圖說文字: 向下箭號 28">
                <a:extLst>
                  <a:ext uri="{FF2B5EF4-FFF2-40B4-BE49-F238E27FC236}">
                    <a16:creationId xmlns:a16="http://schemas.microsoft.com/office/drawing/2014/main" xmlns="" id="{21187E75-7C18-4596-93B8-F473010D283B}"/>
                  </a:ext>
                </a:extLst>
              </p:cNvPr>
              <p:cNvSpPr/>
              <p:nvPr/>
            </p:nvSpPr>
            <p:spPr>
              <a:xfrm>
                <a:off x="2968429" y="2270301"/>
                <a:ext cx="1759743" cy="2020895"/>
              </a:xfrm>
              <a:prstGeom prst="downArrowCallout">
                <a:avLst>
                  <a:gd name="adj1" fmla="val 22869"/>
                  <a:gd name="adj2" fmla="val 18075"/>
                  <a:gd name="adj3" fmla="val 21804"/>
                  <a:gd name="adj4" fmla="val 7136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700" b="1" u="sng" dirty="0">
                    <a:ea typeface="華康細圓體" panose="02010609000101010101"/>
                  </a:rPr>
                  <a:t>111.6.30</a:t>
                </a:r>
              </a:p>
              <a:p>
                <a:pPr algn="ctr"/>
                <a:r>
                  <a:rPr lang="zh-TW" altLang="en-US" sz="2400" b="1" dirty="0">
                    <a:ea typeface="華康細圓體" panose="02010609000101010101"/>
                  </a:rPr>
                  <a:t>以前生效</a:t>
                </a:r>
                <a:endParaRPr lang="en-US" altLang="zh-TW" sz="2400" b="1" dirty="0">
                  <a:ea typeface="華康細圓體" panose="02010609000101010101"/>
                </a:endParaRPr>
              </a:p>
              <a:p>
                <a:pPr algn="ctr"/>
                <a:r>
                  <a:rPr lang="zh-TW" altLang="en-US" sz="2400" b="1" dirty="0">
                    <a:ea typeface="華康細圓體" panose="02010609000101010101"/>
                  </a:rPr>
                  <a:t>退撫案件</a:t>
                </a:r>
              </a:p>
            </p:txBody>
          </p:sp>
          <p:sp>
            <p:nvSpPr>
              <p:cNvPr id="30" name="圖說文字: 向下箭號 29">
                <a:extLst>
                  <a:ext uri="{FF2B5EF4-FFF2-40B4-BE49-F238E27FC236}">
                    <a16:creationId xmlns:a16="http://schemas.microsoft.com/office/drawing/2014/main" xmlns="" id="{C166A87B-95C7-4A97-90C3-AE52A28241E1}"/>
                  </a:ext>
                </a:extLst>
              </p:cNvPr>
              <p:cNvSpPr/>
              <p:nvPr/>
            </p:nvSpPr>
            <p:spPr>
              <a:xfrm>
                <a:off x="489178" y="4350013"/>
                <a:ext cx="2117384" cy="2106116"/>
              </a:xfrm>
              <a:prstGeom prst="downArrowCallout">
                <a:avLst>
                  <a:gd name="adj1" fmla="val 22869"/>
                  <a:gd name="adj2" fmla="val 18075"/>
                  <a:gd name="adj3" fmla="val 21804"/>
                  <a:gd name="adj4" fmla="val 7136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700" b="1" u="sng" dirty="0">
                    <a:ea typeface="華康細圓體" panose="02010609000101010101"/>
                  </a:rPr>
                  <a:t>111.7.1</a:t>
                </a:r>
              </a:p>
              <a:p>
                <a:pPr algn="ctr"/>
                <a:r>
                  <a:rPr lang="zh-TW" altLang="en-US" sz="2400" b="1" dirty="0">
                    <a:ea typeface="華康細圓體" panose="02010609000101010101"/>
                  </a:rPr>
                  <a:t>以後生效</a:t>
                </a:r>
                <a:endParaRPr lang="en-US" altLang="zh-TW" sz="2400" b="1" dirty="0">
                  <a:ea typeface="華康細圓體" panose="02010609000101010101"/>
                </a:endParaRPr>
              </a:p>
              <a:p>
                <a:pPr algn="ctr"/>
                <a:r>
                  <a:rPr lang="zh-TW" altLang="en-US" sz="2400" b="1" dirty="0">
                    <a:ea typeface="華康細圓體" panose="02010609000101010101"/>
                  </a:rPr>
                  <a:t>退撫</a:t>
                </a:r>
                <a:r>
                  <a:rPr lang="en-US" altLang="zh-TW" sz="2400" b="1" dirty="0">
                    <a:ea typeface="華康細圓體" panose="02010609000101010101"/>
                  </a:rPr>
                  <a:t>(</a:t>
                </a:r>
                <a:r>
                  <a:rPr lang="zh-TW" altLang="en-US" sz="2400" b="1" dirty="0">
                    <a:ea typeface="華康細圓體" panose="02010609000101010101"/>
                  </a:rPr>
                  <a:t>離職</a:t>
                </a:r>
                <a:r>
                  <a:rPr lang="en-US" altLang="zh-TW" sz="2400" b="1" dirty="0">
                    <a:ea typeface="華康細圓體" panose="02010609000101010101"/>
                  </a:rPr>
                  <a:t>)</a:t>
                </a:r>
                <a:r>
                  <a:rPr lang="zh-TW" altLang="en-US" sz="2400" b="1" dirty="0">
                    <a:ea typeface="華康細圓體" panose="02010609000101010101"/>
                  </a:rPr>
                  <a:t>案件</a:t>
                </a:r>
              </a:p>
            </p:txBody>
          </p:sp>
          <p:sp>
            <p:nvSpPr>
              <p:cNvPr id="31" name="矩形 30">
                <a:extLst>
                  <a:ext uri="{FF2B5EF4-FFF2-40B4-BE49-F238E27FC236}">
                    <a16:creationId xmlns:a16="http://schemas.microsoft.com/office/drawing/2014/main" xmlns="" id="{E44F7ED6-D766-4C05-9899-C4A1798ED0ED}"/>
                  </a:ext>
                </a:extLst>
              </p:cNvPr>
              <p:cNvSpPr/>
              <p:nvPr/>
            </p:nvSpPr>
            <p:spPr>
              <a:xfrm>
                <a:off x="2813816" y="4350013"/>
                <a:ext cx="4014017" cy="54468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altLang="zh-TW" sz="2400" b="1" dirty="0">
                    <a:ea typeface="華康細圓體" panose="02010609000101010101"/>
                  </a:rPr>
                  <a:t>111.7.1</a:t>
                </a:r>
                <a:r>
                  <a:rPr lang="zh-TW" altLang="en-US" sz="2400" b="1" dirty="0">
                    <a:ea typeface="華康細圓體" panose="02010609000101010101"/>
                  </a:rPr>
                  <a:t>起</a:t>
                </a:r>
              </a:p>
            </p:txBody>
          </p:sp>
          <p:sp>
            <p:nvSpPr>
              <p:cNvPr id="32" name="加號 31">
                <a:extLst>
                  <a:ext uri="{FF2B5EF4-FFF2-40B4-BE49-F238E27FC236}">
                    <a16:creationId xmlns:a16="http://schemas.microsoft.com/office/drawing/2014/main" xmlns="" id="{460BE318-CFE3-4E8B-B5C8-292288EA3129}"/>
                  </a:ext>
                </a:extLst>
              </p:cNvPr>
              <p:cNvSpPr/>
              <p:nvPr/>
            </p:nvSpPr>
            <p:spPr>
              <a:xfrm>
                <a:off x="3321402" y="4900519"/>
                <a:ext cx="914400" cy="1047612"/>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xmlns="" id="{20D6F61B-2582-445A-820F-2FBDB2E3A5D3}"/>
                  </a:ext>
                </a:extLst>
              </p:cNvPr>
              <p:cNvSpPr txBox="1"/>
              <p:nvPr/>
            </p:nvSpPr>
            <p:spPr>
              <a:xfrm>
                <a:off x="3321402" y="5680105"/>
                <a:ext cx="978153" cy="861774"/>
              </a:xfrm>
              <a:prstGeom prst="rect">
                <a:avLst/>
              </a:prstGeom>
              <a:noFill/>
            </p:spPr>
            <p:txBody>
              <a:bodyPr wrap="none" rtlCol="0">
                <a:spAutoFit/>
              </a:bodyPr>
              <a:lstStyle/>
              <a:p>
                <a:r>
                  <a:rPr lang="en-US" altLang="zh-TW" sz="5000" b="1" dirty="0">
                    <a:solidFill>
                      <a:srgbClr val="C00000"/>
                    </a:solidFill>
                  </a:rPr>
                  <a:t>2%</a:t>
                </a:r>
                <a:endParaRPr lang="zh-TW" altLang="en-US" sz="5000" b="1" dirty="0">
                  <a:solidFill>
                    <a:srgbClr val="C00000"/>
                  </a:solidFill>
                </a:endParaRPr>
              </a:p>
            </p:txBody>
          </p:sp>
          <p:sp>
            <p:nvSpPr>
              <p:cNvPr id="34" name="乘號 33">
                <a:extLst>
                  <a:ext uri="{FF2B5EF4-FFF2-40B4-BE49-F238E27FC236}">
                    <a16:creationId xmlns:a16="http://schemas.microsoft.com/office/drawing/2014/main" xmlns="" id="{2A7FCCC2-AE99-442B-B5B6-6254A803ECDF}"/>
                  </a:ext>
                </a:extLst>
              </p:cNvPr>
              <p:cNvSpPr/>
              <p:nvPr/>
            </p:nvSpPr>
            <p:spPr>
              <a:xfrm>
                <a:off x="1835663" y="5580668"/>
                <a:ext cx="978152" cy="1060649"/>
              </a:xfrm>
              <a:prstGeom prst="mathMultipl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TW" altLang="en-US"/>
              </a:p>
            </p:txBody>
          </p:sp>
        </p:grpSp>
        <p:sp>
          <p:nvSpPr>
            <p:cNvPr id="27" name="向左箭號圖說文字 6">
              <a:extLst>
                <a:ext uri="{FF2B5EF4-FFF2-40B4-BE49-F238E27FC236}">
                  <a16:creationId xmlns:a16="http://schemas.microsoft.com/office/drawing/2014/main" xmlns="" id="{4B38C0ED-004A-4B86-B695-E9D44A0FED87}"/>
                </a:ext>
              </a:extLst>
            </p:cNvPr>
            <p:cNvSpPr/>
            <p:nvPr/>
          </p:nvSpPr>
          <p:spPr>
            <a:xfrm>
              <a:off x="5101072" y="2761827"/>
              <a:ext cx="2082083" cy="1409172"/>
            </a:xfrm>
            <a:prstGeom prst="leftArrowCallout">
              <a:avLst>
                <a:gd name="adj1" fmla="val 25000"/>
                <a:gd name="adj2" fmla="val 25000"/>
                <a:gd name="adj3" fmla="val 25000"/>
                <a:gd name="adj4" fmla="val 74127"/>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altLang="zh-TW" sz="2700" b="1" u="sng" dirty="0">
                  <a:ea typeface="華康細圓體" panose="02010609000101010101"/>
                </a:rPr>
                <a:t>111.6.30</a:t>
              </a:r>
              <a:br>
                <a:rPr lang="en-US" altLang="zh-TW" sz="2700" b="1" u="sng" dirty="0">
                  <a:ea typeface="華康細圓體" panose="02010609000101010101"/>
                </a:rPr>
              </a:br>
              <a:r>
                <a:rPr lang="zh-TW" altLang="en-US" sz="1700" b="1" dirty="0">
                  <a:solidFill>
                    <a:prstClr val="black"/>
                  </a:solidFill>
                  <a:ea typeface="華康細圓體" panose="02010609000101010101" pitchFamily="49" charset="-120"/>
                </a:rPr>
                <a:t>以前</a:t>
              </a:r>
              <a:r>
                <a:rPr lang="zh-TW" altLang="en-US" sz="1700" b="1" dirty="0">
                  <a:solidFill>
                    <a:srgbClr val="FF0000"/>
                  </a:solidFill>
                  <a:ea typeface="華康細圓體" panose="02010609000101010101" pitchFamily="49" charset="-120"/>
                </a:rPr>
                <a:t>離職</a:t>
              </a:r>
              <a:r>
                <a:rPr lang="zh-TW" altLang="en-US" sz="1700" b="1" dirty="0">
                  <a:solidFill>
                    <a:prstClr val="black"/>
                  </a:solidFill>
                  <a:ea typeface="華康細圓體" panose="02010609000101010101" pitchFamily="49" charset="-120"/>
                </a:rPr>
                <a:t>請領</a:t>
              </a:r>
              <a:r>
                <a:rPr lang="zh-TW" altLang="en-US" sz="1700" b="1" dirty="0">
                  <a:solidFill>
                    <a:srgbClr val="FF0000"/>
                  </a:solidFill>
                  <a:ea typeface="華康細圓體" panose="02010609000101010101" pitchFamily="49" charset="-120"/>
                </a:rPr>
                <a:t>保留月退休金</a:t>
              </a:r>
              <a:r>
                <a:rPr lang="zh-TW" altLang="en-US" sz="1700" b="1" dirty="0">
                  <a:solidFill>
                    <a:prstClr val="black"/>
                  </a:solidFill>
                  <a:ea typeface="華康細圓體" panose="02010609000101010101" pitchFamily="49" charset="-120"/>
                </a:rPr>
                <a:t>者</a:t>
              </a:r>
              <a:r>
                <a:rPr lang="zh-TW" altLang="en-US" sz="1700" b="1" dirty="0">
                  <a:solidFill>
                    <a:prstClr val="black"/>
                  </a:solidFill>
                  <a:latin typeface="標楷體" panose="03000509000000000000" pitchFamily="65" charset="-120"/>
                  <a:ea typeface="華康細圓體" panose="02010609000101010101" pitchFamily="49" charset="-120"/>
                </a:rPr>
                <a:t>，亦適用</a:t>
              </a:r>
              <a:endParaRPr lang="zh-TW" altLang="en-US" b="1" dirty="0"/>
            </a:p>
          </p:txBody>
        </p:sp>
      </p:grpSp>
      <p:sp>
        <p:nvSpPr>
          <p:cNvPr id="35" name="文字方塊 34">
            <a:extLst>
              <a:ext uri="{FF2B5EF4-FFF2-40B4-BE49-F238E27FC236}">
                <a16:creationId xmlns:a16="http://schemas.microsoft.com/office/drawing/2014/main" xmlns="" id="{54EB214E-E2F5-49B8-8DA8-BDBBFF0735E8}"/>
              </a:ext>
            </a:extLst>
          </p:cNvPr>
          <p:cNvSpPr txBox="1"/>
          <p:nvPr/>
        </p:nvSpPr>
        <p:spPr>
          <a:xfrm>
            <a:off x="3421658" y="3144582"/>
            <a:ext cx="1210588"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zh-TW" altLang="en-US" sz="2000" b="1" dirty="0">
                <a:ea typeface="華康細圓體" panose="02010609000101010101" pitchFamily="49" charset="-120"/>
              </a:rPr>
              <a:t>適用對象</a:t>
            </a:r>
          </a:p>
        </p:txBody>
      </p:sp>
      <p:sp>
        <p:nvSpPr>
          <p:cNvPr id="36" name="矩形 35">
            <a:extLst>
              <a:ext uri="{FF2B5EF4-FFF2-40B4-BE49-F238E27FC236}">
                <a16:creationId xmlns:a16="http://schemas.microsoft.com/office/drawing/2014/main" xmlns="" id="{75771F9F-0637-45A9-A41C-E78B3873BFE8}"/>
              </a:ext>
            </a:extLst>
          </p:cNvPr>
          <p:cNvSpPr/>
          <p:nvPr/>
        </p:nvSpPr>
        <p:spPr>
          <a:xfrm>
            <a:off x="460450" y="1650660"/>
            <a:ext cx="1386801" cy="2395566"/>
          </a:xfrm>
          <a:prstGeom prst="rect">
            <a:avLst/>
          </a:prstGeom>
        </p:spPr>
        <p:style>
          <a:lnRef idx="0">
            <a:schemeClr val="accent4"/>
          </a:lnRef>
          <a:fillRef idx="3">
            <a:schemeClr val="accent4"/>
          </a:fillRef>
          <a:effectRef idx="3">
            <a:schemeClr val="accent4"/>
          </a:effectRef>
          <a:fontRef idx="minor">
            <a:schemeClr val="lt1"/>
          </a:fontRef>
        </p:style>
        <p:txBody>
          <a:bodyPr wrap="square">
            <a:noAutofit/>
          </a:bodyPr>
          <a:lstStyle/>
          <a:p>
            <a:pPr algn="ctr">
              <a:lnSpc>
                <a:spcPts val="3500"/>
              </a:lnSpc>
            </a:pPr>
            <a:r>
              <a:rPr lang="zh-TW" altLang="en-US" sz="2400" b="1" dirty="0">
                <a:latin typeface="+mn-ea"/>
              </a:rPr>
              <a:t>公務人員定期退撫給與調整機制</a:t>
            </a:r>
            <a:endParaRPr lang="zh-TW" altLang="en-US" sz="2400" dirty="0"/>
          </a:p>
        </p:txBody>
      </p:sp>
    </p:spTree>
    <p:extLst>
      <p:ext uri="{BB962C8B-B14F-4D97-AF65-F5344CB8AC3E}">
        <p14:creationId xmlns:p14="http://schemas.microsoft.com/office/powerpoint/2010/main" val="2685135917"/>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8F28844C-FDB3-472E-8C80-82FA504FB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572" y="141514"/>
            <a:ext cx="10156371" cy="6584043"/>
          </a:xfrm>
          <a:prstGeom prst="rect">
            <a:avLst/>
          </a:prstGeom>
        </p:spPr>
      </p:pic>
    </p:spTree>
    <p:extLst>
      <p:ext uri="{BB962C8B-B14F-4D97-AF65-F5344CB8AC3E}">
        <p14:creationId xmlns:p14="http://schemas.microsoft.com/office/powerpoint/2010/main" val="592904681"/>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1">
            <a:extLst>
              <a:ext uri="{FF2B5EF4-FFF2-40B4-BE49-F238E27FC236}">
                <a16:creationId xmlns:a16="http://schemas.microsoft.com/office/drawing/2014/main" xmlns="" id="{C4DC59AF-DC3F-4CF2-B6B9-78AA9367D365}"/>
              </a:ext>
            </a:extLst>
          </p:cNvPr>
          <p:cNvSpPr/>
          <p:nvPr/>
        </p:nvSpPr>
        <p:spPr>
          <a:xfrm rot="16200000" flipH="1">
            <a:off x="7234333" y="2134159"/>
            <a:ext cx="2814926" cy="276034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prstClr val="black"/>
              </a:solidFill>
            </a:endParaRPr>
          </a:p>
        </p:txBody>
      </p:sp>
      <p:sp>
        <p:nvSpPr>
          <p:cNvPr id="3" name="TextBox 6"/>
          <p:cNvSpPr txBox="1"/>
          <p:nvPr/>
        </p:nvSpPr>
        <p:spPr>
          <a:xfrm>
            <a:off x="4239566" y="872576"/>
            <a:ext cx="3960440" cy="3555845"/>
          </a:xfrm>
          <a:prstGeom prst="rect">
            <a:avLst/>
          </a:prstGeom>
          <a:noFill/>
        </p:spPr>
        <p:txBody>
          <a:bodyPr wrap="square" rtlCol="0">
            <a:spAutoFit/>
          </a:bodyPr>
          <a:lstStyle/>
          <a:p>
            <a:pPr marL="396000" indent="-414338" algn="ctr" hangingPunct="0">
              <a:lnSpc>
                <a:spcPts val="8000"/>
              </a:lnSpc>
            </a:pPr>
            <a:endParaRPr lang="en-US" altLang="zh-TW" sz="7200" b="1" dirty="0">
              <a:solidFill>
                <a:srgbClr val="E06A4E"/>
              </a:solidFill>
              <a:latin typeface="標楷體" panose="03000509000000000000" pitchFamily="65" charset="-120"/>
              <a:ea typeface="標楷體" panose="03000509000000000000" pitchFamily="65" charset="-120"/>
              <a:cs typeface="Arial" pitchFamily="34" charset="0"/>
            </a:endParaRPr>
          </a:p>
          <a:p>
            <a:pPr algn="ctr" fontAlgn="base">
              <a:lnSpc>
                <a:spcPct val="90000"/>
              </a:lnSpc>
              <a:spcBef>
                <a:spcPct val="20000"/>
              </a:spcBef>
              <a:spcAft>
                <a:spcPct val="0"/>
              </a:spcAft>
              <a:buClr>
                <a:srgbClr val="990033"/>
              </a:buClr>
              <a:defRPr/>
            </a:pPr>
            <a:r>
              <a:rPr lang="zh-TW" altLang="en-US" sz="7200" b="1" dirty="0">
                <a:solidFill>
                  <a:srgbClr val="3333FF"/>
                </a:solidFill>
                <a:latin typeface="標楷體" panose="03000509000000000000" pitchFamily="65" charset="-120"/>
                <a:ea typeface="標楷體" panose="03000509000000000000" pitchFamily="65" charset="-120"/>
                <a:cs typeface="Arial Unicode MS" pitchFamily="34" charset="-120"/>
              </a:rPr>
              <a:t>簡報完畢</a:t>
            </a:r>
          </a:p>
          <a:p>
            <a:pPr algn="ctr" fontAlgn="base">
              <a:lnSpc>
                <a:spcPct val="90000"/>
              </a:lnSpc>
              <a:spcBef>
                <a:spcPct val="20000"/>
              </a:spcBef>
              <a:spcAft>
                <a:spcPct val="0"/>
              </a:spcAft>
              <a:buClr>
                <a:srgbClr val="990033"/>
              </a:buClr>
              <a:defRPr/>
            </a:pPr>
            <a:r>
              <a:rPr lang="zh-TW" altLang="en-US" sz="7200" b="1" dirty="0">
                <a:solidFill>
                  <a:srgbClr val="7030A0"/>
                </a:solidFill>
                <a:latin typeface="標楷體" panose="03000509000000000000" pitchFamily="65" charset="-120"/>
                <a:ea typeface="標楷體" panose="03000509000000000000" pitchFamily="65" charset="-120"/>
                <a:cs typeface="Arial Unicode MS" pitchFamily="34" charset="-120"/>
              </a:rPr>
              <a:t>敬請指教</a:t>
            </a:r>
          </a:p>
        </p:txBody>
      </p:sp>
    </p:spTree>
    <p:extLst>
      <p:ext uri="{BB962C8B-B14F-4D97-AF65-F5344CB8AC3E}">
        <p14:creationId xmlns:p14="http://schemas.microsoft.com/office/powerpoint/2010/main" val="41532008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61495C8C-F7D4-41C7-97C4-90BEF46C122D}"/>
              </a:ext>
            </a:extLst>
          </p:cNvPr>
          <p:cNvSpPr/>
          <p:nvPr/>
        </p:nvSpPr>
        <p:spPr>
          <a:xfrm>
            <a:off x="1699712" y="259200"/>
            <a:ext cx="1826141" cy="584775"/>
          </a:xfrm>
          <a:prstGeom prst="rect">
            <a:avLst/>
          </a:prstGeom>
        </p:spPr>
        <p:txBody>
          <a:bodyPr wrap="none">
            <a:spAutoFit/>
          </a:bodyPr>
          <a:lstStyle/>
          <a:p>
            <a:pPr lvl="0" defTabSz="914400">
              <a:defRPr/>
            </a:pPr>
            <a:r>
              <a:rPr lang="zh-TW" altLang="en-US" sz="3200" b="1" dirty="0">
                <a:solidFill>
                  <a:srgbClr val="142938"/>
                </a:solidFill>
                <a:latin typeface="微软雅黑"/>
              </a:rPr>
              <a:t>壹、前言</a:t>
            </a:r>
          </a:p>
        </p:txBody>
      </p:sp>
      <p:sp>
        <p:nvSpPr>
          <p:cNvPr id="13" name="Rectangle 29"/>
          <p:cNvSpPr>
            <a:spLocks noChangeArrowheads="1"/>
          </p:cNvSpPr>
          <p:nvPr/>
        </p:nvSpPr>
        <p:spPr bwMode="auto">
          <a:xfrm>
            <a:off x="1699200" y="830111"/>
            <a:ext cx="969016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lgn="l" eaLnBrk="0" hangingPunct="0">
              <a:buFont typeface="Arial" charset="0"/>
              <a:buChar char="•"/>
              <a:defRPr sz="3200">
                <a:solidFill>
                  <a:schemeClr val="tx1"/>
                </a:solidFill>
                <a:latin typeface="Calibri" pitchFamily="34" charset="0"/>
                <a:ea typeface="新細明體" charset="-120"/>
              </a:defRPr>
            </a:lvl1pPr>
            <a:lvl2pPr marL="742950" indent="-285750" algn="l" eaLnBrk="0" hangingPunct="0">
              <a:buFont typeface="Arial" charset="0"/>
              <a:buChar char="–"/>
              <a:defRPr sz="2800">
                <a:solidFill>
                  <a:schemeClr val="tx1"/>
                </a:solidFill>
                <a:latin typeface="Calibri" pitchFamily="34" charset="0"/>
                <a:ea typeface="新細明體" charset="-120"/>
              </a:defRPr>
            </a:lvl2pPr>
            <a:lvl3pPr marL="1143000" indent="-228600" algn="l" eaLnBrk="0" hangingPunct="0">
              <a:buFont typeface="Arial" charset="0"/>
              <a:buChar char="•"/>
              <a:defRPr sz="2400">
                <a:solidFill>
                  <a:schemeClr val="tx1"/>
                </a:solidFill>
                <a:latin typeface="Calibri" pitchFamily="34" charset="0"/>
                <a:ea typeface="新細明體" charset="-120"/>
              </a:defRPr>
            </a:lvl3pPr>
            <a:lvl4pPr marL="1600200" indent="-228600" algn="l" eaLnBrk="0" hangingPunct="0">
              <a:buFont typeface="Arial" charset="0"/>
              <a:buChar char="–"/>
              <a:defRPr sz="2000">
                <a:solidFill>
                  <a:schemeClr val="tx1"/>
                </a:solidFill>
                <a:latin typeface="Calibri" pitchFamily="34" charset="0"/>
                <a:ea typeface="新細明體" charset="-120"/>
              </a:defRPr>
            </a:lvl4pPr>
            <a:lvl5pPr marL="2057400" indent="-228600" algn="l" eaLnBrk="0" hangingPunct="0">
              <a:buFont typeface="Arial" charset="0"/>
              <a:buChar char="»"/>
              <a:defRPr sz="2000">
                <a:solidFill>
                  <a:schemeClr val="tx1"/>
                </a:solidFill>
                <a:latin typeface="Calibri" pitchFamily="34"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charset="-120"/>
              </a:defRPr>
            </a:lvl9pPr>
          </a:lstStyle>
          <a:p>
            <a:pPr marL="0" indent="0" defTabSz="914400" eaLnBrk="1" hangingPunct="1">
              <a:spcBef>
                <a:spcPct val="0"/>
              </a:spcBef>
              <a:buNone/>
              <a:defRPr/>
            </a:pPr>
            <a:r>
              <a:rPr lang="zh-TW" altLang="en-US" sz="2400" b="1" dirty="0">
                <a:solidFill>
                  <a:srgbClr val="115686"/>
                </a:solidFill>
                <a:latin typeface="微软雅黑"/>
                <a:ea typeface="+mn-ea"/>
              </a:rPr>
              <a:t>一、年金制度</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一</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退休經費籌措方式</a:t>
            </a:r>
            <a:r>
              <a:rPr lang="en-US" altLang="zh-TW" sz="2400" b="1" dirty="0">
                <a:solidFill>
                  <a:srgbClr val="115686"/>
                </a:solidFill>
                <a:latin typeface="微软雅黑"/>
                <a:ea typeface="+mn-ea"/>
              </a:rPr>
              <a:t>-</a:t>
            </a:r>
            <a:r>
              <a:rPr lang="zh-TW" altLang="en-US" sz="2400" b="1" dirty="0">
                <a:solidFill>
                  <a:srgbClr val="115686"/>
                </a:solidFill>
                <a:latin typeface="微软雅黑"/>
                <a:ea typeface="+mn-ea"/>
              </a:rPr>
              <a:t>公務人員退撫基金歷年提撥費率</a:t>
            </a:r>
          </a:p>
        </p:txBody>
      </p:sp>
      <p:cxnSp>
        <p:nvCxnSpPr>
          <p:cNvPr id="14" name="Straight Connector 38">
            <a:extLst>
              <a:ext uri="{FF2B5EF4-FFF2-40B4-BE49-F238E27FC236}">
                <a16:creationId xmlns:a16="http://schemas.microsoft.com/office/drawing/2014/main" xmlns="" id="{20EFC396-0779-4145-B1EB-82A2DF14E731}"/>
              </a:ext>
            </a:extLst>
          </p:cNvPr>
          <p:cNvCxnSpPr/>
          <p:nvPr/>
        </p:nvCxnSpPr>
        <p:spPr bwMode="auto">
          <a:xfrm flipV="1">
            <a:off x="1730284" y="1411409"/>
            <a:ext cx="6659887" cy="6"/>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Group 4"/>
          <p:cNvGraphicFramePr>
            <a:graphicFrameLocks noGrp="1"/>
          </p:cNvGraphicFramePr>
          <p:nvPr>
            <p:extLst>
              <p:ext uri="{D42A27DB-BD31-4B8C-83A1-F6EECF244321}">
                <p14:modId xmlns:p14="http://schemas.microsoft.com/office/powerpoint/2010/main" val="3380207168"/>
              </p:ext>
            </p:extLst>
          </p:nvPr>
        </p:nvGraphicFramePr>
        <p:xfrm>
          <a:off x="497840" y="1552606"/>
          <a:ext cx="11186162" cy="5052491"/>
        </p:xfrm>
        <a:graphic>
          <a:graphicData uri="http://schemas.openxmlformats.org/drawingml/2006/table">
            <a:tbl>
              <a:tblPr/>
              <a:tblGrid>
                <a:gridCol w="2438400">
                  <a:extLst>
                    <a:ext uri="{9D8B030D-6E8A-4147-A177-3AD203B41FA5}">
                      <a16:colId xmlns:a16="http://schemas.microsoft.com/office/drawing/2014/main" xmlns="" val="20000"/>
                    </a:ext>
                  </a:extLst>
                </a:gridCol>
                <a:gridCol w="1466427">
                  <a:extLst>
                    <a:ext uri="{9D8B030D-6E8A-4147-A177-3AD203B41FA5}">
                      <a16:colId xmlns:a16="http://schemas.microsoft.com/office/drawing/2014/main" xmlns="" val="20001"/>
                    </a:ext>
                  </a:extLst>
                </a:gridCol>
                <a:gridCol w="1466427">
                  <a:extLst>
                    <a:ext uri="{9D8B030D-6E8A-4147-A177-3AD203B41FA5}">
                      <a16:colId xmlns:a16="http://schemas.microsoft.com/office/drawing/2014/main" xmlns="" val="20002"/>
                    </a:ext>
                  </a:extLst>
                </a:gridCol>
                <a:gridCol w="1466427">
                  <a:extLst>
                    <a:ext uri="{9D8B030D-6E8A-4147-A177-3AD203B41FA5}">
                      <a16:colId xmlns:a16="http://schemas.microsoft.com/office/drawing/2014/main" xmlns="" val="20003"/>
                    </a:ext>
                  </a:extLst>
                </a:gridCol>
                <a:gridCol w="2133599">
                  <a:extLst>
                    <a:ext uri="{9D8B030D-6E8A-4147-A177-3AD203B41FA5}">
                      <a16:colId xmlns:a16="http://schemas.microsoft.com/office/drawing/2014/main" xmlns="" val="20004"/>
                    </a:ext>
                  </a:extLst>
                </a:gridCol>
                <a:gridCol w="2214882">
                  <a:extLst>
                    <a:ext uri="{9D8B030D-6E8A-4147-A177-3AD203B41FA5}">
                      <a16:colId xmlns:a16="http://schemas.microsoft.com/office/drawing/2014/main" xmlns="" val="20005"/>
                    </a:ext>
                  </a:extLst>
                </a:gridCol>
              </a:tblGrid>
              <a:tr h="304799">
                <a:tc rowSpan="2">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chemeClr val="tx1"/>
                          </a:solidFill>
                          <a:effectLst/>
                          <a:latin typeface="Arial" charset="0"/>
                          <a:ea typeface="標楷體" pitchFamily="65" charset="-120"/>
                        </a:rPr>
                        <a:t>精算評價日</a:t>
                      </a:r>
                    </a:p>
                  </a:txBody>
                  <a:tcPr marL="0" marR="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gridSpan="3">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chemeClr val="tx1"/>
                          </a:solidFill>
                          <a:effectLst/>
                          <a:latin typeface="Arial" charset="0"/>
                          <a:ea typeface="標楷體" pitchFamily="65" charset="-120"/>
                        </a:rPr>
                        <a:t>最適提撥費率</a:t>
                      </a:r>
                    </a:p>
                  </a:txBody>
                  <a:tcPr marL="0" marR="0" marT="0" marB="0"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chemeClr val="tx1"/>
                          </a:solidFill>
                          <a:effectLst/>
                          <a:latin typeface="Arial" charset="0"/>
                          <a:ea typeface="標楷體" pitchFamily="65" charset="-120"/>
                        </a:rPr>
                        <a:t>實際</a:t>
                      </a:r>
                      <a:r>
                        <a:rPr kumimoji="1" lang="en-US" altLang="zh-TW" sz="2000" b="1" i="0" u="none" strike="noStrike" cap="none" normalizeH="0" baseline="0" dirty="0">
                          <a:ln>
                            <a:noFill/>
                          </a:ln>
                          <a:solidFill>
                            <a:schemeClr val="tx1"/>
                          </a:solidFill>
                          <a:effectLst/>
                          <a:latin typeface="Arial" charset="0"/>
                          <a:ea typeface="標楷體" pitchFamily="65" charset="-120"/>
                        </a:rPr>
                        <a:t>/</a:t>
                      </a:r>
                      <a:r>
                        <a:rPr kumimoji="1" lang="zh-TW" altLang="en-US" sz="2000" b="1" i="0" u="none" strike="noStrike" cap="none" normalizeH="0" baseline="0" dirty="0">
                          <a:ln>
                            <a:noFill/>
                          </a:ln>
                          <a:solidFill>
                            <a:schemeClr val="tx1"/>
                          </a:solidFill>
                          <a:effectLst/>
                          <a:latin typeface="Arial" charset="0"/>
                          <a:ea typeface="標楷體" pitchFamily="65" charset="-120"/>
                        </a:rPr>
                        <a:t>法定</a:t>
                      </a:r>
                      <a:r>
                        <a:rPr kumimoji="1" lang="en-US" altLang="zh-TW" sz="2000" b="1" i="0" u="none" strike="noStrike" cap="none" normalizeH="0" baseline="0" dirty="0">
                          <a:ln>
                            <a:noFill/>
                          </a:ln>
                          <a:solidFill>
                            <a:schemeClr val="tx1"/>
                          </a:solidFill>
                          <a:effectLst/>
                          <a:latin typeface="Arial" charset="0"/>
                          <a:ea typeface="標楷體" pitchFamily="65" charset="-120"/>
                        </a:rPr>
                        <a:t/>
                      </a:r>
                      <a:br>
                        <a:rPr kumimoji="1" lang="en-US" altLang="zh-TW" sz="2000" b="1" i="0" u="none" strike="noStrike" cap="none" normalizeH="0" baseline="0" dirty="0">
                          <a:ln>
                            <a:noFill/>
                          </a:ln>
                          <a:solidFill>
                            <a:schemeClr val="tx1"/>
                          </a:solidFill>
                          <a:effectLst/>
                          <a:latin typeface="Arial" charset="0"/>
                          <a:ea typeface="標楷體" pitchFamily="65" charset="-120"/>
                        </a:rPr>
                      </a:br>
                      <a:r>
                        <a:rPr kumimoji="1" lang="zh-TW" altLang="en-US" sz="2000" b="1" i="0" u="none" strike="noStrike" cap="none" normalizeH="0" baseline="0" dirty="0">
                          <a:ln>
                            <a:noFill/>
                          </a:ln>
                          <a:solidFill>
                            <a:schemeClr val="tx1"/>
                          </a:solidFill>
                          <a:effectLst/>
                          <a:latin typeface="Arial" charset="0"/>
                          <a:ea typeface="標楷體" pitchFamily="65" charset="-120"/>
                        </a:rPr>
                        <a:t>提撥率</a:t>
                      </a:r>
                      <a:r>
                        <a:rPr kumimoji="1" lang="en-US" altLang="zh-TW" sz="2000" b="1" i="0" u="none" strike="noStrike" cap="none" normalizeH="0" baseline="0" dirty="0">
                          <a:ln>
                            <a:noFill/>
                          </a:ln>
                          <a:solidFill>
                            <a:srgbClr val="FF0000"/>
                          </a:solidFill>
                          <a:effectLst/>
                          <a:latin typeface="Arial" charset="0"/>
                          <a:ea typeface="標楷體" pitchFamily="65" charset="-120"/>
                        </a:rPr>
                        <a:t>(</a:t>
                      </a:r>
                      <a:r>
                        <a:rPr kumimoji="1" lang="zh-TW" altLang="en-US" sz="2000" b="1" i="0" u="none" strike="noStrike" cap="none" normalizeH="0" baseline="0" dirty="0">
                          <a:ln>
                            <a:noFill/>
                          </a:ln>
                          <a:solidFill>
                            <a:srgbClr val="FF0000"/>
                          </a:solidFill>
                          <a:effectLst/>
                          <a:latin typeface="Arial" charset="0"/>
                          <a:ea typeface="標楷體" pitchFamily="65" charset="-120"/>
                        </a:rPr>
                        <a:t>部分準備</a:t>
                      </a:r>
                      <a:r>
                        <a:rPr kumimoji="1" lang="en-US" altLang="zh-TW" sz="2000" b="1" i="0" u="none" strike="noStrike" cap="none" normalizeH="0" baseline="0" dirty="0">
                          <a:ln>
                            <a:noFill/>
                          </a:ln>
                          <a:solidFill>
                            <a:srgbClr val="FF0000"/>
                          </a:solidFill>
                          <a:effectLst/>
                          <a:latin typeface="Arial" charset="0"/>
                          <a:ea typeface="標楷體" pitchFamily="65" charset="-120"/>
                        </a:rPr>
                        <a:t>)</a:t>
                      </a:r>
                      <a:endParaRPr kumimoji="1" lang="zh-TW" altLang="en-US" sz="2000" b="1" i="0" u="none" strike="noStrike" cap="none" normalizeH="0" baseline="0" dirty="0">
                        <a:ln>
                          <a:noFill/>
                        </a:ln>
                        <a:solidFill>
                          <a:srgbClr val="FF0000"/>
                        </a:solidFill>
                        <a:effectLst/>
                        <a:latin typeface="Arial" charset="0"/>
                        <a:ea typeface="標楷體" pitchFamily="65" charset="-120"/>
                      </a:endParaRP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rowSpan="2">
                  <a:txBody>
                    <a:bodyPr/>
                    <a:lstStyle/>
                    <a:p>
                      <a:pPr marL="0" marR="0" lvl="0" indent="0" algn="ctr" defTabSz="914400" rtl="0" eaLnBrk="0" fontAlgn="base" latinLnBrk="0" hangingPunct="0">
                        <a:lnSpc>
                          <a:spcPct val="12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chemeClr val="tx1"/>
                          </a:solidFill>
                          <a:effectLst/>
                          <a:latin typeface="Arial" charset="0"/>
                          <a:ea typeface="標楷體" pitchFamily="65" charset="-120"/>
                        </a:rPr>
                        <a:t>適用時間</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extLst>
                  <a:ext uri="{0D108BD9-81ED-4DB2-BD59-A6C34878D82A}">
                    <a16:rowId xmlns:a16="http://schemas.microsoft.com/office/drawing/2014/main" xmlns="" val="10000"/>
                  </a:ext>
                </a:extLst>
              </a:tr>
              <a:tr h="330401">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rgbClr val="660066"/>
                          </a:solidFill>
                          <a:effectLst/>
                          <a:latin typeface="Arial" charset="0"/>
                          <a:ea typeface="標楷體" pitchFamily="65" charset="-120"/>
                        </a:rPr>
                        <a:t>公務人員</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rgbClr val="006600"/>
                          </a:solidFill>
                          <a:effectLst/>
                          <a:latin typeface="Arial" charset="0"/>
                          <a:ea typeface="標楷體" pitchFamily="65" charset="-120"/>
                        </a:rPr>
                        <a:t>教育人員</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1" lang="zh-TW" altLang="en-US" sz="2000" b="1" i="0" u="none" strike="noStrike" cap="none" normalizeH="0" baseline="0" dirty="0">
                          <a:ln>
                            <a:noFill/>
                          </a:ln>
                          <a:solidFill>
                            <a:srgbClr val="CC3399"/>
                          </a:solidFill>
                          <a:effectLst/>
                          <a:latin typeface="Arial" charset="0"/>
                          <a:ea typeface="標楷體" pitchFamily="65" charset="-120"/>
                        </a:rPr>
                        <a:t>軍職人員</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ECFF"/>
                        </a:gs>
                        <a:gs pos="100000">
                          <a:srgbClr val="EEF9FF"/>
                        </a:gs>
                      </a:gsLst>
                      <a:lin ang="5400000" scaled="1"/>
                    </a:gra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362404">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制度規劃之初</a:t>
                      </a:r>
                      <a:endParaRPr kumimoji="1" lang="en-US" altLang="zh-TW" sz="1800" b="1" i="0" u="none" strike="noStrike" cap="none" normalizeH="0" baseline="0" dirty="0">
                        <a:ln>
                          <a:noFill/>
                        </a:ln>
                        <a:solidFill>
                          <a:schemeClr val="tx1"/>
                        </a:solidFill>
                        <a:effectLst/>
                        <a:latin typeface="標楷體" pitchFamily="65" charset="-120"/>
                        <a:ea typeface="標楷體" pitchFamily="65" charset="-120"/>
                      </a:endParaRP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13.55%</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13.55%</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18.97%</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40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a:ln>
                            <a:noFill/>
                          </a:ln>
                          <a:solidFill>
                            <a:srgbClr val="C00000"/>
                          </a:solidFill>
                          <a:effectLst/>
                          <a:latin typeface="標楷體" pitchFamily="65" charset="-120"/>
                          <a:ea typeface="標楷體" pitchFamily="65" charset="-120"/>
                          <a:cs typeface="+mn-cs"/>
                        </a:rPr>
                        <a:t>8%~</a:t>
                      </a:r>
                      <a:r>
                        <a:rPr kumimoji="1" lang="en-US" altLang="zh-TW" sz="1800" b="1" i="0" u="none" strike="noStrike" kern="1200" cap="none" normalizeH="0" baseline="0" dirty="0">
                          <a:ln>
                            <a:noFill/>
                          </a:ln>
                          <a:solidFill>
                            <a:schemeClr val="tx1"/>
                          </a:solidFill>
                          <a:effectLst/>
                          <a:latin typeface="標楷體" pitchFamily="65" charset="-120"/>
                          <a:ea typeface="標楷體" pitchFamily="65" charset="-120"/>
                          <a:cs typeface="+mn-cs"/>
                        </a:rPr>
                        <a:t>12%(</a:t>
                      </a:r>
                      <a:r>
                        <a:rPr kumimoji="1" lang="zh-TW" altLang="en-US" sz="1800" b="1" i="0" u="none" strike="noStrike" kern="1200" cap="none" normalizeH="0" baseline="0" dirty="0">
                          <a:ln>
                            <a:noFill/>
                          </a:ln>
                          <a:solidFill>
                            <a:schemeClr val="tx1"/>
                          </a:solidFill>
                          <a:effectLst/>
                          <a:latin typeface="標楷體" pitchFamily="65" charset="-120"/>
                          <a:ea typeface="標楷體" pitchFamily="65" charset="-120"/>
                          <a:cs typeface="+mn-cs"/>
                        </a:rPr>
                        <a:t>法定</a:t>
                      </a:r>
                      <a:r>
                        <a:rPr kumimoji="1" lang="en-US" altLang="zh-TW" sz="1800" b="1" i="0" u="none" strike="noStrike" kern="1200" cap="none" normalizeH="0" baseline="0" dirty="0">
                          <a:ln>
                            <a:noFill/>
                          </a:ln>
                          <a:solidFill>
                            <a:schemeClr val="tx1"/>
                          </a:solidFill>
                          <a:effectLst/>
                          <a:latin typeface="標楷體" pitchFamily="65" charset="-120"/>
                          <a:ea typeface="標楷體" pitchFamily="65" charset="-120"/>
                          <a:cs typeface="+mn-cs"/>
                        </a:rPr>
                        <a:t>)</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20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規劃方案</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8669">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1</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(88</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6</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月底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15.5%</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17.9%</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21.9%</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ts val="240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a:ln>
                            <a:noFill/>
                          </a:ln>
                          <a:solidFill>
                            <a:srgbClr val="C00000"/>
                          </a:solidFill>
                          <a:effectLst/>
                          <a:latin typeface="標楷體" pitchFamily="65" charset="-120"/>
                          <a:ea typeface="標楷體" pitchFamily="65" charset="-120"/>
                          <a:cs typeface="+mn-cs"/>
                        </a:rPr>
                        <a:t>8%</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84/7/1(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85/2/1(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教</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86/1/1(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4817">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2</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(91</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a:ln>
                            <a:noFill/>
                          </a:ln>
                          <a:solidFill>
                            <a:srgbClr val="660066"/>
                          </a:solidFill>
                          <a:effectLst/>
                          <a:latin typeface="標楷體" pitchFamily="65" charset="-120"/>
                          <a:ea typeface="標楷體" pitchFamily="65" charset="-120"/>
                        </a:rPr>
                        <a:t>26.4%</a:t>
                      </a:r>
                      <a:endParaRPr kumimoji="1" lang="zh-TW" altLang="en-US" sz="2000" b="1" i="0" u="none" strike="noStrike" cap="none" normalizeH="0" baseline="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28.6%</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32.0%</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rgbClr val="C00000"/>
                          </a:solidFill>
                          <a:effectLst/>
                          <a:latin typeface="標楷體" pitchFamily="65" charset="-120"/>
                          <a:ea typeface="標楷體" pitchFamily="65" charset="-120"/>
                        </a:rPr>
                        <a:t>8.8%</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rgbClr val="C00000"/>
                          </a:solidFill>
                          <a:effectLst/>
                          <a:latin typeface="標楷體" pitchFamily="65" charset="-120"/>
                          <a:ea typeface="標楷體" pitchFamily="65" charset="-120"/>
                        </a:rPr>
                        <a:t>9.8%</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91/1/1(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93/1/1(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04056">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3</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(94</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a:ln>
                            <a:noFill/>
                          </a:ln>
                          <a:solidFill>
                            <a:srgbClr val="660066"/>
                          </a:solidFill>
                          <a:effectLst/>
                          <a:latin typeface="標楷體" pitchFamily="65" charset="-120"/>
                          <a:ea typeface="標楷體" pitchFamily="65" charset="-120"/>
                        </a:rPr>
                        <a:t>31.1%</a:t>
                      </a:r>
                      <a:endParaRPr kumimoji="1" lang="zh-TW" altLang="en-US" sz="2000" b="1" i="0" u="none" strike="noStrike" cap="none" normalizeH="0" baseline="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33.1%</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36.3%</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rgbClr val="C00000"/>
                          </a:solidFill>
                          <a:effectLst/>
                          <a:latin typeface="標楷體" pitchFamily="65" charset="-120"/>
                          <a:ea typeface="標楷體" pitchFamily="65" charset="-120"/>
                        </a:rPr>
                        <a:t>10.8%</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94/1/1(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11466">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4</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(97</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40.66%</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42.32%</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36.74%</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rgbClr val="C00000"/>
                          </a:solidFill>
                          <a:effectLst/>
                          <a:latin typeface="標楷體" pitchFamily="65" charset="-120"/>
                          <a:ea typeface="標楷體" pitchFamily="65" charset="-120"/>
                        </a:rPr>
                        <a:t>12%</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3">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95/1/1(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1466">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5</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(100</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endParaRPr kumimoji="1" lang="zh-TW" altLang="en-US" sz="1700" b="1" i="0" u="none" strike="noStrike" cap="none" normalizeH="0" baseline="0" dirty="0">
                        <a:ln>
                          <a:noFill/>
                        </a:ln>
                        <a:solidFill>
                          <a:schemeClr val="tx1"/>
                        </a:solidFill>
                        <a:effectLst/>
                        <a:latin typeface="標楷體" pitchFamily="65" charset="-120"/>
                        <a:ea typeface="標楷體" pitchFamily="65" charset="-120"/>
                      </a:endParaRP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42.65%</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47.77%</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39.65%</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7"/>
                  </a:ext>
                </a:extLst>
              </a:tr>
              <a:tr h="411466">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6</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次精算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(103</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endParaRPr kumimoji="1" lang="zh-TW" altLang="en-US" sz="1700" b="1" i="0" u="none" strike="noStrike" cap="none" normalizeH="0" baseline="0" dirty="0">
                        <a:ln>
                          <a:noFill/>
                        </a:ln>
                        <a:solidFill>
                          <a:schemeClr val="tx1"/>
                        </a:solidFill>
                        <a:effectLst/>
                        <a:latin typeface="標楷體" pitchFamily="65" charset="-120"/>
                        <a:ea typeface="標楷體" pitchFamily="65" charset="-120"/>
                      </a:endParaRP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36.98%</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41.18%</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38.14%</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endParaRPr kumimoji="1" lang="en-US" altLang="zh-TW" sz="2000" b="1" i="0" u="none" strike="noStrike" cap="none" normalizeH="0" baseline="0" dirty="0">
                        <a:ln>
                          <a:noFill/>
                        </a:ln>
                        <a:solidFill>
                          <a:schemeClr val="tx1"/>
                        </a:solidFill>
                        <a:effectLst/>
                        <a:latin typeface="標楷體" pitchFamily="65" charset="-120"/>
                        <a:ea typeface="標楷體" pitchFamily="65" charset="-120"/>
                      </a:endParaRPr>
                    </a:p>
                  </a:txBody>
                  <a:tcPr marL="0" marR="0" marT="0" marB="0"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0" fontAlgn="base" latinLnBrk="0" hangingPunct="0">
                        <a:lnSpc>
                          <a:spcPct val="120000"/>
                        </a:lnSpc>
                        <a:spcBef>
                          <a:spcPct val="0"/>
                        </a:spcBef>
                        <a:spcAft>
                          <a:spcPct val="0"/>
                        </a:spcAft>
                        <a:buClr>
                          <a:schemeClr val="folHlink"/>
                        </a:buClr>
                        <a:buSzPct val="60000"/>
                        <a:buFont typeface="Wingdings" pitchFamily="2" charset="2"/>
                        <a:buNone/>
                        <a:tabLst/>
                      </a:pPr>
                      <a:endParaRPr kumimoji="1" lang="en-US" altLang="zh-TW" sz="2000" b="1" i="0" u="none" strike="noStrike" cap="none" normalizeH="0" baseline="0" dirty="0">
                        <a:ln>
                          <a:noFill/>
                        </a:ln>
                        <a:solidFill>
                          <a:schemeClr val="tx1"/>
                        </a:solidFill>
                        <a:effectLst/>
                        <a:latin typeface="標楷體" pitchFamily="65" charset="-120"/>
                        <a:ea typeface="標楷體" pitchFamily="65" charset="-120"/>
                      </a:endParaRPr>
                    </a:p>
                  </a:txBody>
                  <a:tcPr marL="36000" marR="36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892946">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第</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7</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次精算</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(106</a:t>
                      </a:r>
                      <a:r>
                        <a:rPr kumimoji="1" lang="zh-TW" altLang="en-US" sz="1700" b="1" i="0" u="none" strike="noStrike" cap="none" normalizeH="0" baseline="0" dirty="0">
                          <a:ln>
                            <a:noFill/>
                          </a:ln>
                          <a:solidFill>
                            <a:schemeClr val="tx1"/>
                          </a:solidFill>
                          <a:effectLst/>
                          <a:latin typeface="標楷體" pitchFamily="65" charset="-120"/>
                          <a:ea typeface="標楷體" pitchFamily="65" charset="-120"/>
                        </a:rPr>
                        <a:t>年底</a:t>
                      </a:r>
                      <a:r>
                        <a:rPr kumimoji="1" lang="en-US" altLang="zh-TW" sz="1700" b="1" i="0" u="none" strike="noStrike" cap="none" normalizeH="0" baseline="0" dirty="0">
                          <a:ln>
                            <a:noFill/>
                          </a:ln>
                          <a:solidFill>
                            <a:schemeClr val="tx1"/>
                          </a:solidFill>
                          <a:effectLst/>
                          <a:latin typeface="標楷體" pitchFamily="65" charset="-120"/>
                          <a:ea typeface="標楷體" pitchFamily="65" charset="-120"/>
                        </a:rPr>
                        <a:t>)</a:t>
                      </a:r>
                      <a:endParaRPr kumimoji="1" lang="zh-TW" altLang="en-US" sz="1700" b="1" i="0" u="none" strike="noStrike" cap="none" normalizeH="0" baseline="0" dirty="0">
                        <a:ln>
                          <a:noFill/>
                        </a:ln>
                        <a:solidFill>
                          <a:schemeClr val="tx1"/>
                        </a:solidFill>
                        <a:effectLst/>
                        <a:latin typeface="標楷體" pitchFamily="65" charset="-120"/>
                        <a:ea typeface="標楷體" pitchFamily="65" charset="-120"/>
                      </a:endParaRPr>
                    </a:p>
                  </a:txBody>
                  <a:tcPr marL="36001" marR="36001"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660066"/>
                          </a:solidFill>
                          <a:effectLst/>
                          <a:latin typeface="標楷體" pitchFamily="65" charset="-120"/>
                          <a:ea typeface="標楷體" pitchFamily="65" charset="-120"/>
                        </a:rPr>
                        <a:t>26.27%</a:t>
                      </a:r>
                      <a:endParaRPr kumimoji="1" lang="zh-TW" altLang="en-US" sz="2000" b="1" i="0" u="none" strike="noStrike" cap="none" normalizeH="0" baseline="0" dirty="0">
                        <a:ln>
                          <a:noFill/>
                        </a:ln>
                        <a:solidFill>
                          <a:srgbClr val="660066"/>
                        </a:solidFill>
                        <a:effectLst/>
                        <a:latin typeface="標楷體" pitchFamily="65" charset="-120"/>
                        <a:ea typeface="標楷體" pitchFamily="65" charset="-120"/>
                      </a:endParaRPr>
                    </a:p>
                  </a:txBody>
                  <a:tcPr marL="36001" marR="36001"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008000"/>
                          </a:solidFill>
                          <a:effectLst/>
                          <a:latin typeface="標楷體" pitchFamily="65" charset="-120"/>
                          <a:ea typeface="標楷體" pitchFamily="65" charset="-120"/>
                        </a:rPr>
                        <a:t>30.24%</a:t>
                      </a:r>
                      <a:endParaRPr kumimoji="1" lang="zh-TW" altLang="en-US" sz="2000" b="1" i="0" u="none" strike="noStrike" cap="none" normalizeH="0" baseline="0" dirty="0">
                        <a:ln>
                          <a:noFill/>
                        </a:ln>
                        <a:solidFill>
                          <a:srgbClr val="008000"/>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2000" b="1" i="0" u="none" strike="noStrike" cap="none" normalizeH="0" baseline="0" dirty="0">
                          <a:ln>
                            <a:noFill/>
                          </a:ln>
                          <a:solidFill>
                            <a:srgbClr val="FF3399"/>
                          </a:solidFill>
                          <a:effectLst/>
                          <a:latin typeface="標楷體" pitchFamily="65" charset="-120"/>
                          <a:ea typeface="標楷體" pitchFamily="65" charset="-120"/>
                        </a:rPr>
                        <a:t>12.34%</a:t>
                      </a:r>
                      <a:endParaRPr kumimoji="1" lang="zh-TW" altLang="en-US" sz="2000" b="1" i="0" u="none" strike="noStrike" cap="none" normalizeH="0" baseline="0" dirty="0">
                        <a:ln>
                          <a:noFill/>
                        </a:ln>
                        <a:solidFill>
                          <a:srgbClr val="FF3399"/>
                        </a:solidFill>
                        <a:effectLst/>
                        <a:latin typeface="標楷體" pitchFamily="65" charset="-120"/>
                        <a:ea typeface="標楷體" pitchFamily="65" charset="-120"/>
                      </a:endParaRP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a:ln>
                            <a:noFill/>
                          </a:ln>
                          <a:solidFill>
                            <a:srgbClr val="C00000"/>
                          </a:solidFill>
                          <a:effectLst/>
                          <a:latin typeface="標楷體" pitchFamily="65" charset="-120"/>
                          <a:ea typeface="標楷體" pitchFamily="65" charset="-120"/>
                          <a:cs typeface="+mn-cs"/>
                        </a:rPr>
                        <a:t>13%</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a:ln>
                            <a:noFill/>
                          </a:ln>
                          <a:solidFill>
                            <a:srgbClr val="C00000"/>
                          </a:solidFill>
                          <a:effectLst/>
                          <a:latin typeface="標楷體" pitchFamily="65" charset="-120"/>
                          <a:ea typeface="標楷體" pitchFamily="65" charset="-120"/>
                          <a:cs typeface="+mn-cs"/>
                        </a:rPr>
                        <a:t>14%</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kern="1200" cap="none" normalizeH="0" baseline="0" dirty="0">
                          <a:ln>
                            <a:noFill/>
                          </a:ln>
                          <a:solidFill>
                            <a:srgbClr val="C00000"/>
                          </a:solidFill>
                          <a:effectLst/>
                          <a:latin typeface="標楷體" pitchFamily="65" charset="-120"/>
                          <a:ea typeface="標楷體" pitchFamily="65" charset="-120"/>
                          <a:cs typeface="+mn-cs"/>
                        </a:rPr>
                        <a:t>15%</a:t>
                      </a:r>
                    </a:p>
                  </a:txBody>
                  <a:tcPr marL="0" marR="0" marT="0" marB="0" anchor="ctr" horzOverflow="overflow">
                    <a:lnL w="2857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110/1/1(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111/1/1(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p>
                      <a:pPr marL="0" marR="0" lvl="0" indent="0" algn="ctr" defTabSz="914400" rtl="0" eaLnBrk="0" fontAlgn="base" latinLnBrk="0" hangingPunct="0">
                        <a:lnSpc>
                          <a:spcPts val="2000"/>
                        </a:lnSpc>
                        <a:spcBef>
                          <a:spcPct val="0"/>
                        </a:spcBef>
                        <a:spcAft>
                          <a:spcPct val="0"/>
                        </a:spcAft>
                        <a:buClr>
                          <a:schemeClr val="folHlink"/>
                        </a:buClr>
                        <a:buSzPct val="60000"/>
                        <a:buFont typeface="Wingdings" pitchFamily="2" charset="2"/>
                        <a:buNone/>
                        <a:tabLst/>
                      </a:pP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112/1/1(</a:t>
                      </a:r>
                      <a:r>
                        <a:rPr kumimoji="1" lang="zh-TW" altLang="en-US" sz="1800" b="1" i="0" u="none" strike="noStrike" cap="none" normalizeH="0" baseline="0" dirty="0">
                          <a:ln>
                            <a:noFill/>
                          </a:ln>
                          <a:solidFill>
                            <a:schemeClr val="tx1"/>
                          </a:solidFill>
                          <a:effectLst/>
                          <a:latin typeface="標楷體" pitchFamily="65" charset="-120"/>
                          <a:ea typeface="標楷體" pitchFamily="65" charset="-120"/>
                        </a:rPr>
                        <a:t>公教軍</a:t>
                      </a:r>
                      <a:r>
                        <a:rPr kumimoji="1" lang="en-US" altLang="zh-TW" sz="1800" b="1" i="0" u="none" strike="noStrike" cap="none" normalizeH="0" baseline="0" dirty="0">
                          <a:ln>
                            <a:noFill/>
                          </a:ln>
                          <a:solidFill>
                            <a:schemeClr val="tx1"/>
                          </a:solidFill>
                          <a:effectLst/>
                          <a:latin typeface="標楷體" pitchFamily="65" charset="-120"/>
                          <a:ea typeface="標楷體" pitchFamily="65" charset="-120"/>
                        </a:rPr>
                        <a:t>)</a:t>
                      </a:r>
                    </a:p>
                  </a:txBody>
                  <a:tcPr marL="36001" marR="36001"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64553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腦力激盪簡報">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88_TF03460637.potx" id="{92B23FB3-097E-4224-B32B-2163A87D04FF}" vid="{E462AC03-3B71-4A9D-A494-FA1F0F6632F0}"/>
    </a:ext>
  </a:extLst>
</a:theme>
</file>

<file path=ppt/theme/theme3.xml><?xml version="1.0" encoding="utf-8"?>
<a:theme xmlns:a="http://schemas.openxmlformats.org/drawingml/2006/main" name="5_自訂設計">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自訂設計">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14709</TotalTime>
  <Words>7179</Words>
  <Application>Microsoft Office PowerPoint</Application>
  <PresentationFormat>寬螢幕</PresentationFormat>
  <Paragraphs>1358</Paragraphs>
  <Slides>85</Slides>
  <Notes>73</Notes>
  <HiddenSlides>0</HiddenSlides>
  <MMClips>0</MMClips>
  <ScaleCrop>false</ScaleCrop>
  <HeadingPairs>
    <vt:vector size="6" baseType="variant">
      <vt:variant>
        <vt:lpstr>使用字型</vt:lpstr>
      </vt:variant>
      <vt:variant>
        <vt:i4>23</vt:i4>
      </vt:variant>
      <vt:variant>
        <vt:lpstr>佈景主題</vt:lpstr>
      </vt:variant>
      <vt:variant>
        <vt:i4>4</vt:i4>
      </vt:variant>
      <vt:variant>
        <vt:lpstr>投影片標題</vt:lpstr>
      </vt:variant>
      <vt:variant>
        <vt:i4>85</vt:i4>
      </vt:variant>
    </vt:vector>
  </HeadingPairs>
  <TitlesOfParts>
    <vt:vector size="112" baseType="lpstr">
      <vt:lpstr>Aharoni</vt:lpstr>
      <vt:lpstr>Arial Unicode MS</vt:lpstr>
      <vt:lpstr>等线</vt:lpstr>
      <vt:lpstr>Lato Black</vt:lpstr>
      <vt:lpstr>Lato Light</vt:lpstr>
      <vt:lpstr>Lato Regular</vt:lpstr>
      <vt:lpstr>微软雅黑</vt:lpstr>
      <vt:lpstr>Open Sans Light</vt:lpstr>
      <vt:lpstr>经典综艺体简</vt:lpstr>
      <vt:lpstr>細明體</vt:lpstr>
      <vt:lpstr>華康細圓體</vt:lpstr>
      <vt:lpstr>華康隸書體</vt:lpstr>
      <vt:lpstr>微軟正黑體</vt:lpstr>
      <vt:lpstr>新細明體</vt:lpstr>
      <vt:lpstr>標楷體</vt:lpstr>
      <vt:lpstr>Arial</vt:lpstr>
      <vt:lpstr>Calibri</vt:lpstr>
      <vt:lpstr>Century Gothic</vt:lpstr>
      <vt:lpstr>Tahoma</vt:lpstr>
      <vt:lpstr>Times New Roman</vt:lpstr>
      <vt:lpstr>Verdana</vt:lpstr>
      <vt:lpstr>Wingdings</vt:lpstr>
      <vt:lpstr>Wingdings 2</vt:lpstr>
      <vt:lpstr>Office 主题​​</vt:lpstr>
      <vt:lpstr>腦力激盪簡報</vt:lpstr>
      <vt:lpstr>5_自訂設計</vt:lpstr>
      <vt:lpstr>6_自訂設計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mocs</dc:creator>
  <dc:description>http://www.ypppt.com/</dc:description>
  <cp:lastModifiedBy>鄭淑芬</cp:lastModifiedBy>
  <cp:revision>1195</cp:revision>
  <cp:lastPrinted>2021-12-21T03:02:03Z</cp:lastPrinted>
  <dcterms:created xsi:type="dcterms:W3CDTF">2017-08-18T03:02:00Z</dcterms:created>
  <dcterms:modified xsi:type="dcterms:W3CDTF">2022-06-20T07:30:04Z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